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7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17537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51369" y="1960242"/>
            <a:ext cx="2347383" cy="323938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9" name="Shape 19"/>
          <p:cNvSpPr/>
          <p:nvPr/>
        </p:nvSpPr>
        <p:spPr>
          <a:xfrm>
            <a:off x="2698752" y="1905000"/>
            <a:ext cx="6042416" cy="2231090"/>
          </a:xfrm>
          <a:prstGeom prst="rect">
            <a:avLst/>
          </a:prstGeom>
          <a:solidFill>
            <a:srgbClr val="FFFFEE"/>
          </a:solidFill>
          <a:ln w="9525" cap="flat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3304783" y="2370315"/>
            <a:ext cx="4988649" cy="1109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515245"/>
            <a:ext cx="9144000" cy="13897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0" y="515245"/>
            <a:ext cx="719999" cy="719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" name="Shape 24"/>
          <p:cNvSpPr/>
          <p:nvPr/>
        </p:nvSpPr>
        <p:spPr>
          <a:xfrm>
            <a:off x="720000" y="515245"/>
            <a:ext cx="719999" cy="719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447800" y="515247"/>
            <a:ext cx="6976200" cy="12561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8424000" y="515245"/>
            <a:ext cx="719999" cy="7199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7" name="Shape 27"/>
          <p:cNvSpPr/>
          <p:nvPr/>
        </p:nvSpPr>
        <p:spPr>
          <a:xfrm>
            <a:off x="1046133" y="795610"/>
            <a:ext cx="602553" cy="70722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632872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575050" y="632872"/>
            <a:ext cx="5111750" cy="54932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57200" y="1809750"/>
            <a:ext cx="3008313" cy="4316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None/>
              <a:defRPr sz="32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2202126" y="83343"/>
            <a:ext cx="431641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1pPr>
            <a:lvl2pPr marL="742950" indent="-19367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2pPr>
            <a:lvl3pPr marL="1143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3pPr>
            <a:lvl4pPr marL="1600200" indent="-15875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057400" indent="-15875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 rot="5400000">
            <a:off x="4923102" y="2362464"/>
            <a:ext cx="546999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None/>
              <a:defRPr sz="32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732102" y="381265"/>
            <a:ext cx="546999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1pPr>
            <a:lvl2pPr marL="742950" indent="-19367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2pPr>
            <a:lvl3pPr marL="1143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3pPr>
            <a:lvl4pPr marL="1600200" indent="-15875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057400" indent="-15875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view">
  <p:cSld name="Overview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299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dk1"/>
              </a:buClr>
              <a:buNone/>
              <a:defRPr sz="32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25500" y="1672166"/>
            <a:ext cx="7861299" cy="4814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rtl="0">
              <a:buFont typeface="Arial"/>
              <a:buChar char="•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581545"/>
            <a:ext cx="719999" cy="719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the speaker">
  <p:cSld name="About the speak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299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25500" y="1428750"/>
            <a:ext cx="7861299" cy="4814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rtl="0">
              <a:buFont typeface="Arial"/>
              <a:buChar char="•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2" name="Shape 42"/>
          <p:cNvSpPr/>
          <p:nvPr/>
        </p:nvSpPr>
        <p:spPr>
          <a:xfrm>
            <a:off x="98507" y="536695"/>
            <a:ext cx="615087" cy="7648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None/>
              <a:defRPr sz="32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245533" y="2039936"/>
            <a:ext cx="8229600" cy="4316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3495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1pPr>
            <a:lvl2pPr marL="742950" indent="-19367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2pPr>
            <a:lvl3pPr marL="1143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3pPr>
            <a:lvl4pPr marL="1600200" indent="-15875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057400" indent="-15875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None/>
              <a:defRPr sz="32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None/>
              <a:defRPr sz="3200" b="1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7353309" y="581545"/>
            <a:ext cx="1430868" cy="1974599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5533" y="2039936"/>
            <a:ext cx="8229600" cy="4316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3495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9367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875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875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/>
          <p:nvPr/>
        </p:nvSpPr>
        <p:spPr>
          <a:xfrm>
            <a:off x="0" y="0"/>
            <a:ext cx="9144000" cy="443197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txBody>
          <a:bodyPr lIns="91425" tIns="27425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 sz="2400" b="1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   </a:t>
            </a:r>
            <a:r>
              <a:rPr lang="x-none" sz="2000" b="1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Jenkins User Conference</a:t>
            </a:r>
          </a:p>
        </p:txBody>
      </p:sp>
      <p:sp>
        <p:nvSpPr>
          <p:cNvPr id="12" name="Shape 12"/>
          <p:cNvSpPr/>
          <p:nvPr/>
        </p:nvSpPr>
        <p:spPr>
          <a:xfrm rot="10800000" flipH="1">
            <a:off x="0" y="415944"/>
            <a:ext cx="9144000" cy="45719"/>
          </a:xfrm>
          <a:prstGeom prst="rect">
            <a:avLst/>
          </a:prstGeom>
          <a:solidFill>
            <a:srgbClr val="D33833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3691466" y="87725"/>
            <a:ext cx="4783666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 sz="1400" b="0" i="1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San Francisco, Sept 30 2012                    #jenkinsconf      </a:t>
            </a:r>
          </a:p>
        </p:txBody>
      </p:sp>
      <p:sp>
        <p:nvSpPr>
          <p:cNvPr id="14" name="Shape 14"/>
          <p:cNvSpPr/>
          <p:nvPr/>
        </p:nvSpPr>
        <p:spPr>
          <a:xfrm>
            <a:off x="6876521" y="-33589"/>
            <a:ext cx="476787" cy="476787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jpg"/><Relationship Id="rId14" Type="http://schemas.openxmlformats.org/officeDocument/2006/relationships/image" Target="../media/image40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Relationship Id="rId10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1447800" y="515247"/>
            <a:ext cx="6976200" cy="125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/>
              <a:t>Testing Salesforce at Cloud Scale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3403498" y="1834596"/>
            <a:ext cx="5306400" cy="246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3200" b="1"/>
              <a:t>Thomas Kim</a:t>
            </a:r>
          </a:p>
          <a:p>
            <a:pPr marL="0" marR="0" lvl="0" indent="0" algn="l" rtl="0">
              <a:spcBef>
                <a:spcPts val="6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/>
              <a:t>@tksfz</a:t>
            </a:r>
          </a:p>
          <a:p>
            <a:endParaRPr lang="x-none" sz="1800"/>
          </a:p>
          <a:p>
            <a:pPr lvl="0" rtl="0">
              <a:spcBef>
                <a:spcPts val="6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3200" b="1"/>
              <a:t>Greg Wester</a:t>
            </a:r>
          </a:p>
          <a:p>
            <a:pPr lvl="0" rtl="0">
              <a:spcBef>
                <a:spcPts val="6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1800"/>
              <a:t>@gwestr</a:t>
            </a:r>
          </a:p>
          <a:p>
            <a:endParaRPr lang="x-none" sz="1800"/>
          </a:p>
          <a:p>
            <a:endParaRPr lang="x-none" sz="1800"/>
          </a:p>
          <a:p>
            <a:endParaRPr lang="x-none" sz="1800"/>
          </a:p>
          <a:p>
            <a:endParaRPr lang="x-none" sz="1800"/>
          </a:p>
        </p:txBody>
      </p:sp>
      <p:sp>
        <p:nvSpPr>
          <p:cNvPr id="109" name="Shape 109"/>
          <p:cNvSpPr/>
          <p:nvPr/>
        </p:nvSpPr>
        <p:spPr>
          <a:xfrm>
            <a:off x="4988360" y="3825988"/>
            <a:ext cx="3672471" cy="28848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Selenium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41400" y="1512666"/>
            <a:ext cx="7861199" cy="48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Spawns a 2nd VM running Windows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RemoteWebDriver -&gt; IE6,7,8,9; Firefox; Chrome; Safari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Selenium Browser Compatibility suite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35,000 UI tests; some Selenium1 debt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Tricky trifecta:</a:t>
            </a:r>
          </a:p>
          <a:p>
            <a:pPr marL="914400" lvl="1" indent="-317500" rtl="0">
              <a:buClr>
                <a:schemeClr val="dk1"/>
              </a:buClr>
              <a:buSzPct val="50000"/>
              <a:buFont typeface="Courier New"/>
              <a:buChar char="o"/>
            </a:pPr>
            <a:r>
              <a:rPr lang="x-none"/>
              <a:t>Chrome releases every 6 weeks</a:t>
            </a:r>
          </a:p>
          <a:p>
            <a:pPr marL="914400" lvl="1" indent="-317500" rtl="0">
              <a:buClr>
                <a:schemeClr val="dk1"/>
              </a:buClr>
              <a:buSzPct val="50000"/>
              <a:buFont typeface="Courier New"/>
              <a:buChar char="o"/>
            </a:pPr>
            <a:r>
              <a:rPr lang="x-none"/>
              <a:t>Firefox releases every 6 weeks; 3 week stagger</a:t>
            </a:r>
          </a:p>
          <a:p>
            <a:pPr marL="914400" lvl="1" indent="-317500" rtl="0">
              <a:buClr>
                <a:schemeClr val="dk1"/>
              </a:buClr>
              <a:buSzPct val="50000"/>
              <a:buFont typeface="Courier New"/>
              <a:buChar char="o"/>
            </a:pPr>
            <a:r>
              <a:rPr lang="x-none"/>
              <a:t>Selenium library updates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Selenium committer on staff (Jim Evans)</a:t>
            </a:r>
          </a:p>
        </p:txBody>
      </p:sp>
      <p:sp>
        <p:nvSpPr>
          <p:cNvPr id="209" name="Shape 209"/>
          <p:cNvSpPr/>
          <p:nvPr/>
        </p:nvSpPr>
        <p:spPr>
          <a:xfrm>
            <a:off x="7398475" y="5206475"/>
            <a:ext cx="1905000" cy="1724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Great coverage at great cost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41400" y="1672166"/>
            <a:ext cx="7861199" cy="48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Multimillion dollar HA test infrastructure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Cycle time is 6 hours per changelist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[Automated] Continuous delivery not possible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Some manual "sign off" at release boundary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"Butterfly effect" changelists</a:t>
            </a:r>
          </a:p>
          <a:p>
            <a:pPr marL="914400" lvl="1" indent="-317500" rtl="0">
              <a:buClr>
                <a:schemeClr val="dk1"/>
              </a:buClr>
              <a:buSzPct val="50000"/>
              <a:buFont typeface="Courier New"/>
              <a:buChar char="o"/>
            </a:pPr>
            <a:r>
              <a:rPr lang="x-none"/>
              <a:t>which tests to run before pushing code?</a:t>
            </a:r>
          </a:p>
        </p:txBody>
      </p:sp>
      <p:sp>
        <p:nvSpPr>
          <p:cNvPr id="216" name="Shape 216"/>
          <p:cNvSpPr/>
          <p:nvPr/>
        </p:nvSpPr>
        <p:spPr>
          <a:xfrm>
            <a:off x="1079500" y="4666398"/>
            <a:ext cx="7165516" cy="14106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Salesforce + Jenkins = </a:t>
            </a:r>
          </a:p>
        </p:txBody>
      </p:sp>
      <p:sp>
        <p:nvSpPr>
          <p:cNvPr id="222" name="Shape 222"/>
          <p:cNvSpPr/>
          <p:nvPr/>
        </p:nvSpPr>
        <p:spPr>
          <a:xfrm>
            <a:off x="5529975" y="505345"/>
            <a:ext cx="1447800" cy="6667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23" name="Shape 223"/>
          <p:cNvSpPr/>
          <p:nvPr/>
        </p:nvSpPr>
        <p:spPr>
          <a:xfrm>
            <a:off x="3859350" y="4499696"/>
            <a:ext cx="2305050" cy="20193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24" name="Shape 224"/>
          <p:cNvSpPr/>
          <p:nvPr/>
        </p:nvSpPr>
        <p:spPr>
          <a:xfrm>
            <a:off x="6033900" y="2775441"/>
            <a:ext cx="2933700" cy="19907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25" name="Shape 225"/>
          <p:cNvSpPr/>
          <p:nvPr/>
        </p:nvSpPr>
        <p:spPr>
          <a:xfrm>
            <a:off x="180792" y="3939832"/>
            <a:ext cx="3640264" cy="208773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226" name="Shape 226"/>
          <p:cNvSpPr/>
          <p:nvPr/>
        </p:nvSpPr>
        <p:spPr>
          <a:xfrm>
            <a:off x="3734057" y="1729165"/>
            <a:ext cx="2212842" cy="221066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227" name="Shape 227"/>
          <p:cNvSpPr/>
          <p:nvPr/>
        </p:nvSpPr>
        <p:spPr>
          <a:xfrm>
            <a:off x="652087" y="1618507"/>
            <a:ext cx="2562225" cy="185737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228" name="Shape 228"/>
          <p:cNvSpPr/>
          <p:nvPr/>
        </p:nvSpPr>
        <p:spPr>
          <a:xfrm>
            <a:off x="6236075" y="5209387"/>
            <a:ext cx="2819400" cy="904875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Jenkins Satellite Builds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41400" y="1498166"/>
            <a:ext cx="7861199" cy="23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Automated installer for automation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Shelve a changelist -&gt; queue for CI run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Run static analysis, coverage reports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Faster cycle time, "release ready" mainline</a:t>
            </a:r>
          </a:p>
        </p:txBody>
      </p:sp>
      <p:sp>
        <p:nvSpPr>
          <p:cNvPr id="235" name="Shape 235"/>
          <p:cNvSpPr/>
          <p:nvPr/>
        </p:nvSpPr>
        <p:spPr>
          <a:xfrm>
            <a:off x="0" y="3668368"/>
            <a:ext cx="9144000" cy="26531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9-30 at 10.11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7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9-30 at 10.1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20"/>
            <a:ext cx="8918222" cy="63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3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2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buNone/>
            </a:pPr>
            <a:r>
              <a:rPr lang="x-none"/>
              <a:t>Linking src/main and src/test </a:t>
            </a:r>
          </a:p>
        </p:txBody>
      </p:sp>
      <p:sp>
        <p:nvSpPr>
          <p:cNvPr id="241" name="Shape 241"/>
          <p:cNvSpPr/>
          <p:nvPr/>
        </p:nvSpPr>
        <p:spPr>
          <a:xfrm>
            <a:off x="1515987" y="1301545"/>
            <a:ext cx="5242116" cy="52014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Linking src/main and src/test (2) </a:t>
            </a:r>
          </a:p>
        </p:txBody>
      </p:sp>
      <p:sp>
        <p:nvSpPr>
          <p:cNvPr id="247" name="Shape 247"/>
          <p:cNvSpPr/>
          <p:nvPr/>
        </p:nvSpPr>
        <p:spPr>
          <a:xfrm>
            <a:off x="5191" y="472678"/>
            <a:ext cx="9133615" cy="62983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Future: Jenkins everywhere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825500" y="1301545"/>
            <a:ext cx="7861199" cy="48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Code base is rapidly modularizing</a:t>
            </a:r>
          </a:p>
          <a:p>
            <a:pPr marL="914400" lvl="1" indent="-317500" rtl="0">
              <a:buClr>
                <a:schemeClr val="dk1"/>
              </a:buClr>
              <a:buSzPct val="50000"/>
              <a:buFont typeface="Courier New"/>
              <a:buChar char="o"/>
            </a:pPr>
            <a:r>
              <a:rPr lang="x-none"/>
              <a:t>Jenkins CI continuously delivering jars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Jenkins as a Service</a:t>
            </a:r>
          </a:p>
          <a:p>
            <a:pPr marL="914400" lvl="1" indent="-317500" rtl="0">
              <a:buClr>
                <a:schemeClr val="dk1"/>
              </a:buClr>
              <a:buSzPct val="50000"/>
              <a:buFont typeface="Courier New"/>
              <a:buChar char="o"/>
            </a:pPr>
            <a:r>
              <a:rPr lang="x-none"/>
              <a:t>Option A: Cloudbees hosted</a:t>
            </a:r>
          </a:p>
          <a:p>
            <a:pPr marL="914400" lvl="1" indent="-317500" rtl="0">
              <a:buClr>
                <a:schemeClr val="dk1"/>
              </a:buClr>
              <a:buSzPct val="50000"/>
              <a:buFont typeface="Courier New"/>
              <a:buChar char="o"/>
            </a:pPr>
            <a:r>
              <a:rPr lang="x-none"/>
              <a:t>Option B: ad hoc "swarm"</a:t>
            </a:r>
          </a:p>
          <a:p>
            <a:pPr marL="914400" lvl="1" indent="-317500" rtl="0">
              <a:buClr>
                <a:schemeClr val="dk1"/>
              </a:buClr>
              <a:buSzPct val="50000"/>
              <a:buFont typeface="Courier New"/>
              <a:buChar char="o"/>
            </a:pPr>
            <a:r>
              <a:rPr lang="x-none"/>
              <a:t>Option C: Salesforce R&amp;D hosted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Jenkins for metrics:</a:t>
            </a:r>
          </a:p>
        </p:txBody>
      </p:sp>
      <p:sp>
        <p:nvSpPr>
          <p:cNvPr id="254" name="Shape 254"/>
          <p:cNvSpPr/>
          <p:nvPr/>
        </p:nvSpPr>
        <p:spPr>
          <a:xfrm>
            <a:off x="211667" y="4543778"/>
            <a:ext cx="8686699" cy="38989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We invented Testing at Scale</a:t>
            </a:r>
          </a:p>
        </p:txBody>
      </p:sp>
      <p:sp>
        <p:nvSpPr>
          <p:cNvPr id="260" name="Shape 260"/>
          <p:cNvSpPr/>
          <p:nvPr/>
        </p:nvSpPr>
        <p:spPr>
          <a:xfrm>
            <a:off x="579000" y="1301545"/>
            <a:ext cx="6601789" cy="547885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Agenda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825500" y="1672166"/>
            <a:ext cx="7861199" cy="48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History of CI at Salesforce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Adding elasticity with public clouds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Reducing cycle time with Jenkins-CI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Jenkins Everywhere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We're not close to done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825500" y="1301545"/>
            <a:ext cx="7861199" cy="48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Smarter VM provisioning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Build-anything platforms hard to test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Pixel perfect UI test framework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Headless browser testing (PhantomJS)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In memory computing for tests (high cost)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Massively parallel testing on Intel Atom HW</a:t>
            </a:r>
          </a:p>
          <a:p>
            <a:pPr marL="914400" lvl="1" indent="-317500" rtl="0">
              <a:buClr>
                <a:schemeClr val="dk1"/>
              </a:buClr>
              <a:buSzPct val="50000"/>
              <a:buFont typeface="Courier New"/>
              <a:buChar char="o"/>
            </a:pPr>
            <a:r>
              <a:rPr lang="x-none"/>
              <a:t>low cost, low power, natural isolation</a:t>
            </a:r>
          </a:p>
        </p:txBody>
      </p:sp>
      <p:sp>
        <p:nvSpPr>
          <p:cNvPr id="267" name="Shape 267"/>
          <p:cNvSpPr/>
          <p:nvPr/>
        </p:nvSpPr>
        <p:spPr>
          <a:xfrm>
            <a:off x="1425222" y="4924778"/>
            <a:ext cx="5954889" cy="19332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Q&amp;A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825500" y="1301545"/>
            <a:ext cx="7861199" cy="48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Follow @gwestr on Twitter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Follow @tksfz on Twitter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2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x-none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To Our Sponsors</a:t>
            </a:r>
          </a:p>
        </p:txBody>
      </p:sp>
      <p:sp>
        <p:nvSpPr>
          <p:cNvPr id="279" name="Shape 279"/>
          <p:cNvSpPr/>
          <p:nvPr/>
        </p:nvSpPr>
        <p:spPr>
          <a:xfrm>
            <a:off x="3302001" y="1488765"/>
            <a:ext cx="2015792" cy="8601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0" name="Shape 280"/>
          <p:cNvSpPr/>
          <p:nvPr/>
        </p:nvSpPr>
        <p:spPr>
          <a:xfrm>
            <a:off x="5846960" y="3834735"/>
            <a:ext cx="2980266" cy="210661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81" name="Shape 281"/>
          <p:cNvSpPr/>
          <p:nvPr/>
        </p:nvSpPr>
        <p:spPr>
          <a:xfrm>
            <a:off x="5713975" y="2356260"/>
            <a:ext cx="2234107" cy="5589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82" name="Shape 282"/>
          <p:cNvSpPr/>
          <p:nvPr/>
        </p:nvSpPr>
        <p:spPr>
          <a:xfrm>
            <a:off x="5846960" y="5506383"/>
            <a:ext cx="1423791" cy="77661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83" name="Shape 283"/>
          <p:cNvSpPr/>
          <p:nvPr/>
        </p:nvSpPr>
        <p:spPr>
          <a:xfrm>
            <a:off x="518583" y="3834735"/>
            <a:ext cx="1957917" cy="195791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84" name="Shape 284"/>
          <p:cNvSpPr/>
          <p:nvPr/>
        </p:nvSpPr>
        <p:spPr>
          <a:xfrm>
            <a:off x="1104929" y="5655080"/>
            <a:ext cx="2027738" cy="572538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85" name="Shape 285"/>
          <p:cNvSpPr/>
          <p:nvPr/>
        </p:nvSpPr>
        <p:spPr>
          <a:xfrm>
            <a:off x="2970775" y="4834467"/>
            <a:ext cx="2743200" cy="4953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286" name="Shape 286"/>
          <p:cNvSpPr/>
          <p:nvPr/>
        </p:nvSpPr>
        <p:spPr>
          <a:xfrm>
            <a:off x="518583" y="2356260"/>
            <a:ext cx="2921000" cy="71929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287" name="Shape 287"/>
          <p:cNvSpPr/>
          <p:nvPr/>
        </p:nvSpPr>
        <p:spPr>
          <a:xfrm>
            <a:off x="901701" y="3432587"/>
            <a:ext cx="2230965" cy="402148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288" name="Shape 288"/>
          <p:cNvSpPr/>
          <p:nvPr/>
        </p:nvSpPr>
        <p:spPr>
          <a:xfrm>
            <a:off x="5596467" y="3375280"/>
            <a:ext cx="2351615" cy="779392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289" name="Shape 289"/>
          <p:cNvSpPr/>
          <p:nvPr/>
        </p:nvSpPr>
        <p:spPr>
          <a:xfrm>
            <a:off x="3864346" y="3191588"/>
            <a:ext cx="1284112" cy="963085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  <p:sp>
        <p:nvSpPr>
          <p:cNvPr id="290" name="Shape 290"/>
          <p:cNvSpPr/>
          <p:nvPr/>
        </p:nvSpPr>
        <p:spPr>
          <a:xfrm>
            <a:off x="4147233" y="5562446"/>
            <a:ext cx="757809" cy="757809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2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buNone/>
            </a:pPr>
            <a:r>
              <a:rPr lang="x-none"/>
              <a:t>Continuous Testing at Salesforce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825500" y="1672166"/>
            <a:ext cx="7861299" cy="4814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Multi-million line code base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Several major branches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200,000 tests</a:t>
            </a:r>
          </a:p>
          <a:p>
            <a:pPr marL="914400" lvl="1" indent="-317500" rtl="0">
              <a:buClr>
                <a:schemeClr val="dk1"/>
              </a:buClr>
              <a:buSzPct val="50000"/>
              <a:buFont typeface="Courier New"/>
              <a:buChar char="o"/>
            </a:pPr>
            <a:r>
              <a:rPr lang="x-none"/>
              <a:t>Mostly in-appserver functional tests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~3000 hours serialized runtime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Autobuilds - home-grown system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2000 VM's</a:t>
            </a:r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Hundreds of changelists per day (Perforce)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Luna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825500" y="1672166"/>
            <a:ext cx="7861199" cy="48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 </a:t>
            </a:r>
          </a:p>
        </p:txBody>
      </p:sp>
      <p:sp>
        <p:nvSpPr>
          <p:cNvPr id="128" name="Shape 128"/>
          <p:cNvSpPr/>
          <p:nvPr/>
        </p:nvSpPr>
        <p:spPr>
          <a:xfrm>
            <a:off x="341167" y="2608440"/>
            <a:ext cx="8609807" cy="32414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Autobuild System Design</a:t>
            </a:r>
          </a:p>
        </p:txBody>
      </p:sp>
      <p:sp>
        <p:nvSpPr>
          <p:cNvPr id="134" name="Shape 134"/>
          <p:cNvSpPr/>
          <p:nvPr/>
        </p:nvSpPr>
        <p:spPr>
          <a:xfrm>
            <a:off x="2840825" y="2638683"/>
            <a:ext cx="914400" cy="12162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luna db</a:t>
            </a:r>
          </a:p>
        </p:txBody>
      </p:sp>
      <p:sp>
        <p:nvSpPr>
          <p:cNvPr id="135" name="Shape 135"/>
          <p:cNvSpPr/>
          <p:nvPr/>
        </p:nvSpPr>
        <p:spPr>
          <a:xfrm>
            <a:off x="4916869" y="4595427"/>
            <a:ext cx="2027100" cy="460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Assignment Runner</a:t>
            </a:r>
          </a:p>
        </p:txBody>
      </p:sp>
      <p:sp>
        <p:nvSpPr>
          <p:cNvPr id="136" name="Shape 136"/>
          <p:cNvSpPr/>
          <p:nvPr/>
        </p:nvSpPr>
        <p:spPr>
          <a:xfrm>
            <a:off x="2943025" y="5278300"/>
            <a:ext cx="914400" cy="12162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p4</a:t>
            </a:r>
          </a:p>
        </p:txBody>
      </p:sp>
      <p:sp>
        <p:nvSpPr>
          <p:cNvPr id="137" name="Shape 137"/>
          <p:cNvSpPr/>
          <p:nvPr/>
        </p:nvSpPr>
        <p:spPr>
          <a:xfrm>
            <a:off x="5329519" y="3028083"/>
            <a:ext cx="1811399" cy="43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Autobuild Runner</a:t>
            </a:r>
          </a:p>
        </p:txBody>
      </p:sp>
      <p:sp>
        <p:nvSpPr>
          <p:cNvPr id="138" name="Shape 138"/>
          <p:cNvSpPr/>
          <p:nvPr/>
        </p:nvSpPr>
        <p:spPr>
          <a:xfrm>
            <a:off x="5177119" y="2875683"/>
            <a:ext cx="1811399" cy="43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Autobuild Runner</a:t>
            </a:r>
          </a:p>
        </p:txBody>
      </p:sp>
      <p:sp>
        <p:nvSpPr>
          <p:cNvPr id="139" name="Shape 139"/>
          <p:cNvSpPr/>
          <p:nvPr/>
        </p:nvSpPr>
        <p:spPr>
          <a:xfrm>
            <a:off x="5024719" y="2723283"/>
            <a:ext cx="1811399" cy="43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Autobuild Runner</a:t>
            </a:r>
          </a:p>
        </p:txBody>
      </p:sp>
      <p:sp>
        <p:nvSpPr>
          <p:cNvPr id="140" name="Shape 140"/>
          <p:cNvSpPr/>
          <p:nvPr/>
        </p:nvSpPr>
        <p:spPr>
          <a:xfrm>
            <a:off x="4872319" y="2570883"/>
            <a:ext cx="1811399" cy="43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Autobuild Runner</a:t>
            </a:r>
          </a:p>
        </p:txBody>
      </p:sp>
      <p:sp>
        <p:nvSpPr>
          <p:cNvPr id="141" name="Shape 141"/>
          <p:cNvSpPr/>
          <p:nvPr/>
        </p:nvSpPr>
        <p:spPr>
          <a:xfrm>
            <a:off x="1222055" y="2676033"/>
            <a:ext cx="936899" cy="11414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luna</a:t>
            </a:r>
          </a:p>
          <a:p>
            <a:pPr lvl="0" algn="ctr" rtl="0">
              <a:buNone/>
            </a:pPr>
            <a:r>
              <a:rPr lang="x-none"/>
              <a:t>web</a:t>
            </a:r>
          </a:p>
        </p:txBody>
      </p:sp>
      <p:cxnSp>
        <p:nvCxnSpPr>
          <p:cNvPr id="142" name="Shape 142"/>
          <p:cNvCxnSpPr>
            <a:endCxn id="135" idx="2"/>
          </p:cNvCxnSpPr>
          <p:nvPr/>
        </p:nvCxnSpPr>
        <p:spPr>
          <a:xfrm rot="10800000" flipH="1">
            <a:off x="3871819" y="5055627"/>
            <a:ext cx="2058600" cy="825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3" name="Shape 143"/>
          <p:cNvCxnSpPr>
            <a:stCxn id="135" idx="0"/>
            <a:endCxn id="134" idx="4"/>
          </p:cNvCxnSpPr>
          <p:nvPr/>
        </p:nvCxnSpPr>
        <p:spPr>
          <a:xfrm rot="10800000">
            <a:off x="3755225" y="3246783"/>
            <a:ext cx="2175194" cy="134864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4" name="Shape 144"/>
          <p:cNvCxnSpPr>
            <a:endCxn id="140" idx="1"/>
          </p:cNvCxnSpPr>
          <p:nvPr/>
        </p:nvCxnSpPr>
        <p:spPr>
          <a:xfrm rot="10800000" flipH="1">
            <a:off x="3769519" y="2789583"/>
            <a:ext cx="1102799" cy="469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5" name="Shape 145"/>
          <p:cNvCxnSpPr>
            <a:stCxn id="134" idx="2"/>
            <a:endCxn id="141" idx="3"/>
          </p:cNvCxnSpPr>
          <p:nvPr/>
        </p:nvCxnSpPr>
        <p:spPr>
          <a:xfrm rot="10800000">
            <a:off x="2158955" y="3246783"/>
            <a:ext cx="68186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Test Failure Correlation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825500" y="1672166"/>
            <a:ext cx="7861199" cy="48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- Changelists are batched together</a:t>
            </a:r>
          </a:p>
          <a:p>
            <a:pPr lvl="0" rtl="0">
              <a:buNone/>
            </a:pPr>
            <a:r>
              <a:rPr lang="x-none"/>
              <a:t>- Tests that failure are re-executed against the skipped changelists</a:t>
            </a:r>
          </a:p>
        </p:txBody>
      </p:sp>
      <p:sp>
        <p:nvSpPr>
          <p:cNvPr id="152" name="Shape 152"/>
          <p:cNvSpPr/>
          <p:nvPr/>
        </p:nvSpPr>
        <p:spPr>
          <a:xfrm>
            <a:off x="74924" y="3669828"/>
            <a:ext cx="9125111" cy="27277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4176819" y="2075708"/>
            <a:ext cx="3527099" cy="2018099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VM Provisioning</a:t>
            </a:r>
          </a:p>
        </p:txBody>
      </p:sp>
      <p:sp>
        <p:nvSpPr>
          <p:cNvPr id="159" name="Shape 159"/>
          <p:cNvSpPr/>
          <p:nvPr/>
        </p:nvSpPr>
        <p:spPr>
          <a:xfrm>
            <a:off x="1804825" y="2638683"/>
            <a:ext cx="914400" cy="12162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luna db</a:t>
            </a:r>
          </a:p>
        </p:txBody>
      </p:sp>
      <p:sp>
        <p:nvSpPr>
          <p:cNvPr id="160" name="Shape 160"/>
          <p:cNvSpPr/>
          <p:nvPr/>
        </p:nvSpPr>
        <p:spPr>
          <a:xfrm>
            <a:off x="2338094" y="4663227"/>
            <a:ext cx="2027100" cy="460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Assignment Runner</a:t>
            </a:r>
          </a:p>
        </p:txBody>
      </p:sp>
      <p:sp>
        <p:nvSpPr>
          <p:cNvPr id="161" name="Shape 161"/>
          <p:cNvSpPr/>
          <p:nvPr/>
        </p:nvSpPr>
        <p:spPr>
          <a:xfrm>
            <a:off x="983600" y="5323575"/>
            <a:ext cx="914400" cy="12162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p4</a:t>
            </a:r>
          </a:p>
        </p:txBody>
      </p:sp>
      <p:sp>
        <p:nvSpPr>
          <p:cNvPr id="162" name="Shape 162"/>
          <p:cNvSpPr/>
          <p:nvPr/>
        </p:nvSpPr>
        <p:spPr>
          <a:xfrm>
            <a:off x="5091219" y="3142508"/>
            <a:ext cx="1811399" cy="43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Autobuild Runner</a:t>
            </a:r>
          </a:p>
        </p:txBody>
      </p:sp>
      <p:sp>
        <p:nvSpPr>
          <p:cNvPr id="163" name="Shape 163"/>
          <p:cNvSpPr/>
          <p:nvPr/>
        </p:nvSpPr>
        <p:spPr>
          <a:xfrm>
            <a:off x="4938819" y="2990108"/>
            <a:ext cx="1811399" cy="43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Autobuild Runner</a:t>
            </a:r>
          </a:p>
        </p:txBody>
      </p:sp>
      <p:sp>
        <p:nvSpPr>
          <p:cNvPr id="164" name="Shape 164"/>
          <p:cNvSpPr/>
          <p:nvPr/>
        </p:nvSpPr>
        <p:spPr>
          <a:xfrm>
            <a:off x="4786419" y="2837708"/>
            <a:ext cx="1811399" cy="43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Autobuild Runner</a:t>
            </a:r>
          </a:p>
        </p:txBody>
      </p:sp>
      <p:sp>
        <p:nvSpPr>
          <p:cNvPr id="165" name="Shape 165"/>
          <p:cNvSpPr/>
          <p:nvPr/>
        </p:nvSpPr>
        <p:spPr>
          <a:xfrm>
            <a:off x="4634019" y="2685308"/>
            <a:ext cx="1811399" cy="43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Autobuild Runner</a:t>
            </a:r>
          </a:p>
        </p:txBody>
      </p:sp>
      <p:sp>
        <p:nvSpPr>
          <p:cNvPr id="166" name="Shape 166"/>
          <p:cNvSpPr/>
          <p:nvPr/>
        </p:nvSpPr>
        <p:spPr>
          <a:xfrm>
            <a:off x="298630" y="2676033"/>
            <a:ext cx="936899" cy="11414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luna</a:t>
            </a:r>
          </a:p>
          <a:p>
            <a:pPr lvl="0" algn="ctr" rtl="0">
              <a:buNone/>
            </a:pPr>
            <a:r>
              <a:rPr lang="x-none"/>
              <a:t>web</a:t>
            </a:r>
          </a:p>
        </p:txBody>
      </p:sp>
      <p:cxnSp>
        <p:nvCxnSpPr>
          <p:cNvPr id="167" name="Shape 167"/>
          <p:cNvCxnSpPr>
            <a:stCxn id="161" idx="4"/>
            <a:endCxn id="160" idx="2"/>
          </p:cNvCxnSpPr>
          <p:nvPr/>
        </p:nvCxnSpPr>
        <p:spPr>
          <a:xfrm rot="10800000" flipH="1">
            <a:off x="1898000" y="5123427"/>
            <a:ext cx="1453644" cy="80824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8" name="Shape 168"/>
          <p:cNvCxnSpPr>
            <a:stCxn id="160" idx="0"/>
            <a:endCxn id="159" idx="4"/>
          </p:cNvCxnSpPr>
          <p:nvPr/>
        </p:nvCxnSpPr>
        <p:spPr>
          <a:xfrm rot="10800000">
            <a:off x="2719225" y="3246783"/>
            <a:ext cx="632419" cy="141644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" name="Shape 169"/>
          <p:cNvCxnSpPr>
            <a:stCxn id="159" idx="2"/>
            <a:endCxn id="166" idx="3"/>
          </p:cNvCxnSpPr>
          <p:nvPr/>
        </p:nvCxnSpPr>
        <p:spPr>
          <a:xfrm rot="10800000">
            <a:off x="1235530" y="3246783"/>
            <a:ext cx="569294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0" name="Shape 170"/>
          <p:cNvSpPr/>
          <p:nvPr/>
        </p:nvSpPr>
        <p:spPr>
          <a:xfrm>
            <a:off x="5862544" y="4962651"/>
            <a:ext cx="2027100" cy="460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VM Pool Manager</a:t>
            </a:r>
          </a:p>
        </p:txBody>
      </p:sp>
      <p:cxnSp>
        <p:nvCxnSpPr>
          <p:cNvPr id="171" name="Shape 171"/>
          <p:cNvCxnSpPr>
            <a:stCxn id="165" idx="1"/>
            <a:endCxn id="159" idx="4"/>
          </p:cNvCxnSpPr>
          <p:nvPr/>
        </p:nvCxnSpPr>
        <p:spPr>
          <a:xfrm flipH="1">
            <a:off x="2719225" y="2904008"/>
            <a:ext cx="1914794" cy="34277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2" name="Shape 172"/>
          <p:cNvCxnSpPr>
            <a:stCxn id="170" idx="0"/>
            <a:endCxn id="173" idx="2"/>
          </p:cNvCxnSpPr>
          <p:nvPr/>
        </p:nvCxnSpPr>
        <p:spPr>
          <a:xfrm rot="10800000">
            <a:off x="5996919" y="4173705"/>
            <a:ext cx="879175" cy="78894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3" name="Shape 173"/>
          <p:cNvSpPr/>
          <p:nvPr/>
        </p:nvSpPr>
        <p:spPr>
          <a:xfrm>
            <a:off x="5091219" y="3736305"/>
            <a:ext cx="1811399" cy="43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VMware API</a:t>
            </a:r>
          </a:p>
        </p:txBody>
      </p:sp>
      <p:sp>
        <p:nvSpPr>
          <p:cNvPr id="174" name="Shape 174"/>
          <p:cNvSpPr/>
          <p:nvPr/>
        </p:nvSpPr>
        <p:spPr>
          <a:xfrm>
            <a:off x="5329044" y="1948708"/>
            <a:ext cx="1811399" cy="43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VMware infrastructure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4476405" y="1974477"/>
            <a:ext cx="3498227" cy="2239811"/>
          </a:xfrm>
          <a:prstGeom prst="cloud">
            <a:avLst/>
          </a:prstGeom>
          <a:solidFill>
            <a:srgbClr val="4A86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Autobuilds in the Cloud</a:t>
            </a:r>
          </a:p>
        </p:txBody>
      </p:sp>
      <p:sp>
        <p:nvSpPr>
          <p:cNvPr id="181" name="Shape 181"/>
          <p:cNvSpPr/>
          <p:nvPr/>
        </p:nvSpPr>
        <p:spPr>
          <a:xfrm>
            <a:off x="2185825" y="2486283"/>
            <a:ext cx="914400" cy="12162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luna db</a:t>
            </a:r>
          </a:p>
        </p:txBody>
      </p:sp>
      <p:sp>
        <p:nvSpPr>
          <p:cNvPr id="182" name="Shape 182"/>
          <p:cNvSpPr/>
          <p:nvPr/>
        </p:nvSpPr>
        <p:spPr>
          <a:xfrm>
            <a:off x="2719094" y="4510827"/>
            <a:ext cx="2027100" cy="460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Assignment Runner</a:t>
            </a:r>
          </a:p>
        </p:txBody>
      </p:sp>
      <p:sp>
        <p:nvSpPr>
          <p:cNvPr id="183" name="Shape 183"/>
          <p:cNvSpPr/>
          <p:nvPr/>
        </p:nvSpPr>
        <p:spPr>
          <a:xfrm>
            <a:off x="1364600" y="5171175"/>
            <a:ext cx="914400" cy="12162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p4</a:t>
            </a:r>
          </a:p>
        </p:txBody>
      </p:sp>
      <p:sp>
        <p:nvSpPr>
          <p:cNvPr id="184" name="Shape 184"/>
          <p:cNvSpPr/>
          <p:nvPr/>
        </p:nvSpPr>
        <p:spPr>
          <a:xfrm>
            <a:off x="5472219" y="2990108"/>
            <a:ext cx="1811399" cy="43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Autobuild Runner</a:t>
            </a:r>
          </a:p>
        </p:txBody>
      </p:sp>
      <p:sp>
        <p:nvSpPr>
          <p:cNvPr id="185" name="Shape 185"/>
          <p:cNvSpPr/>
          <p:nvPr/>
        </p:nvSpPr>
        <p:spPr>
          <a:xfrm>
            <a:off x="5319819" y="2837708"/>
            <a:ext cx="1811399" cy="43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Autobuild Runner</a:t>
            </a:r>
          </a:p>
        </p:txBody>
      </p:sp>
      <p:sp>
        <p:nvSpPr>
          <p:cNvPr id="186" name="Shape 186"/>
          <p:cNvSpPr/>
          <p:nvPr/>
        </p:nvSpPr>
        <p:spPr>
          <a:xfrm>
            <a:off x="5167419" y="2685308"/>
            <a:ext cx="1811399" cy="43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Autobuild Runner</a:t>
            </a:r>
          </a:p>
        </p:txBody>
      </p:sp>
      <p:sp>
        <p:nvSpPr>
          <p:cNvPr id="187" name="Shape 187"/>
          <p:cNvSpPr/>
          <p:nvPr/>
        </p:nvSpPr>
        <p:spPr>
          <a:xfrm>
            <a:off x="5015019" y="2532908"/>
            <a:ext cx="1811399" cy="43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Autobuild Runner</a:t>
            </a:r>
          </a:p>
        </p:txBody>
      </p:sp>
      <p:sp>
        <p:nvSpPr>
          <p:cNvPr id="188" name="Shape 188"/>
          <p:cNvSpPr/>
          <p:nvPr/>
        </p:nvSpPr>
        <p:spPr>
          <a:xfrm>
            <a:off x="679630" y="2523633"/>
            <a:ext cx="936899" cy="11414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luna</a:t>
            </a:r>
          </a:p>
          <a:p>
            <a:pPr lvl="0" algn="ctr" rtl="0">
              <a:buNone/>
            </a:pPr>
            <a:r>
              <a:rPr lang="x-none"/>
              <a:t>web</a:t>
            </a:r>
          </a:p>
        </p:txBody>
      </p:sp>
      <p:cxnSp>
        <p:nvCxnSpPr>
          <p:cNvPr id="189" name="Shape 189"/>
          <p:cNvCxnSpPr>
            <a:stCxn id="183" idx="4"/>
            <a:endCxn id="182" idx="2"/>
          </p:cNvCxnSpPr>
          <p:nvPr/>
        </p:nvCxnSpPr>
        <p:spPr>
          <a:xfrm rot="10800000" flipH="1">
            <a:off x="2279000" y="4971027"/>
            <a:ext cx="1453644" cy="80824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0" name="Shape 190"/>
          <p:cNvCxnSpPr>
            <a:stCxn id="182" idx="0"/>
            <a:endCxn id="181" idx="4"/>
          </p:cNvCxnSpPr>
          <p:nvPr/>
        </p:nvCxnSpPr>
        <p:spPr>
          <a:xfrm rot="10800000">
            <a:off x="3100225" y="3094383"/>
            <a:ext cx="632419" cy="141644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1" name="Shape 191"/>
          <p:cNvCxnSpPr>
            <a:stCxn id="181" idx="2"/>
            <a:endCxn id="188" idx="3"/>
          </p:cNvCxnSpPr>
          <p:nvPr/>
        </p:nvCxnSpPr>
        <p:spPr>
          <a:xfrm rot="10800000">
            <a:off x="1616530" y="3094383"/>
            <a:ext cx="569294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2" name="Shape 192"/>
          <p:cNvSpPr/>
          <p:nvPr/>
        </p:nvSpPr>
        <p:spPr>
          <a:xfrm>
            <a:off x="6243544" y="4810251"/>
            <a:ext cx="2027100" cy="460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EC2 Poolboy</a:t>
            </a:r>
          </a:p>
        </p:txBody>
      </p:sp>
      <p:cxnSp>
        <p:nvCxnSpPr>
          <p:cNvPr id="193" name="Shape 193"/>
          <p:cNvCxnSpPr>
            <a:stCxn id="187" idx="1"/>
            <a:endCxn id="181" idx="4"/>
          </p:cNvCxnSpPr>
          <p:nvPr/>
        </p:nvCxnSpPr>
        <p:spPr>
          <a:xfrm flipH="1">
            <a:off x="3100225" y="2751608"/>
            <a:ext cx="1914794" cy="34277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4" name="Shape 194"/>
          <p:cNvCxnSpPr>
            <a:stCxn id="192" idx="0"/>
            <a:endCxn id="195" idx="2"/>
          </p:cNvCxnSpPr>
          <p:nvPr/>
        </p:nvCxnSpPr>
        <p:spPr>
          <a:xfrm rot="10800000">
            <a:off x="6377919" y="4021305"/>
            <a:ext cx="879175" cy="78894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5" name="Shape 195"/>
          <p:cNvSpPr/>
          <p:nvPr/>
        </p:nvSpPr>
        <p:spPr>
          <a:xfrm>
            <a:off x="5472219" y="3583905"/>
            <a:ext cx="1811399" cy="437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AWS API</a:t>
            </a:r>
          </a:p>
        </p:txBody>
      </p:sp>
      <p:sp>
        <p:nvSpPr>
          <p:cNvPr id="196" name="Shape 196"/>
          <p:cNvSpPr/>
          <p:nvPr/>
        </p:nvSpPr>
        <p:spPr>
          <a:xfrm>
            <a:off x="5663894" y="1877133"/>
            <a:ext cx="1811399" cy="437399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x-none"/>
              <a:t>EC2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825500" y="581545"/>
            <a:ext cx="78611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/>
              <a:t>VM Provisioning Part II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825500" y="1672166"/>
            <a:ext cx="7861199" cy="481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Static allocation</a:t>
            </a:r>
          </a:p>
          <a:p>
            <a:endParaRPr lang="x-none"/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Dynamic allocation</a:t>
            </a:r>
          </a:p>
          <a:p>
            <a:endParaRPr lang="x-none"/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Predictive allocation</a:t>
            </a:r>
          </a:p>
          <a:p>
            <a:endParaRPr lang="x-none"/>
          </a:p>
          <a:p>
            <a:pPr marL="457200" lvl="0" indent="-317500" rtl="0">
              <a:buClr>
                <a:schemeClr val="dk1"/>
              </a:buClr>
              <a:buSzPct val="83333"/>
              <a:buFont typeface="Arial"/>
              <a:buChar char="•"/>
            </a:pPr>
            <a:r>
              <a:rPr lang="x-none"/>
              <a:t>Elastic allocation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421</Words>
  <Application>Microsoft Macintosh PowerPoint</Application>
  <PresentationFormat>On-screen Show (4:3)</PresentationFormat>
  <Paragraphs>117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/>
      <vt:lpstr>Testing Salesforce at Cloud Scale</vt:lpstr>
      <vt:lpstr>Agenda</vt:lpstr>
      <vt:lpstr>Continuous Testing at Salesforce</vt:lpstr>
      <vt:lpstr>Luna</vt:lpstr>
      <vt:lpstr>Autobuild System Design</vt:lpstr>
      <vt:lpstr>Test Failure Correlation</vt:lpstr>
      <vt:lpstr>VM Provisioning</vt:lpstr>
      <vt:lpstr>Autobuilds in the Cloud</vt:lpstr>
      <vt:lpstr>VM Provisioning Part II</vt:lpstr>
      <vt:lpstr>Selenium</vt:lpstr>
      <vt:lpstr>Great coverage at great cost</vt:lpstr>
      <vt:lpstr>Salesforce + Jenkins = </vt:lpstr>
      <vt:lpstr>Jenkins Satellite Builds</vt:lpstr>
      <vt:lpstr>PowerPoint Presentation</vt:lpstr>
      <vt:lpstr>PowerPoint Presentation</vt:lpstr>
      <vt:lpstr>Linking src/main and src/test </vt:lpstr>
      <vt:lpstr>Linking src/main and src/test (2) </vt:lpstr>
      <vt:lpstr>Future: Jenkins everywhere</vt:lpstr>
      <vt:lpstr>We invented Testing at Scale</vt:lpstr>
      <vt:lpstr>We're not close to done</vt:lpstr>
      <vt:lpstr>Q&amp;A</vt:lpstr>
      <vt:lpstr>Thank You To Our Sponsors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Salesforce at Cloud Scale</dc:title>
  <cp:lastModifiedBy>Gregory Wester</cp:lastModifiedBy>
  <cp:revision>3</cp:revision>
  <dcterms:modified xsi:type="dcterms:W3CDTF">2012-09-30T17:46:43Z</dcterms:modified>
</cp:coreProperties>
</file>