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76" r:id="rId5"/>
    <p:sldId id="260" r:id="rId6"/>
    <p:sldId id="272" r:id="rId7"/>
    <p:sldId id="274" r:id="rId8"/>
    <p:sldId id="261" r:id="rId9"/>
    <p:sldId id="273" r:id="rId10"/>
    <p:sldId id="275" r:id="rId11"/>
    <p:sldId id="277" r:id="rId12"/>
    <p:sldId id="262" r:id="rId13"/>
    <p:sldId id="263" r:id="rId14"/>
    <p:sldId id="264" r:id="rId15"/>
    <p:sldId id="265" r:id="rId16"/>
    <p:sldId id="266" r:id="rId17"/>
    <p:sldId id="278" r:id="rId18"/>
    <p:sldId id="269" r:id="rId19"/>
    <p:sldId id="279" r:id="rId20"/>
    <p:sldId id="267" r:id="rId21"/>
    <p:sldId id="280" r:id="rId22"/>
    <p:sldId id="270" r:id="rId23"/>
    <p:sldId id="268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BBB"/>
    <a:srgbClr val="FFFFEE"/>
    <a:srgbClr val="D33833"/>
    <a:srgbClr val="FBAD3E"/>
    <a:srgbClr val="3465A4"/>
    <a:srgbClr val="729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EE14-0AAB-1540-AA0E-B49010DF4841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C504-3D0C-7B42-8EAE-00DE582D0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5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7DA-E512-E845-874E-28AC6C15832A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</a:t>
            </a:r>
            <a:r>
              <a:rPr lang="en-US" sz="20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i="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1466" y="87725"/>
            <a:ext cx="47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San Francisco, Sept 30 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2012                    #</a:t>
            </a:r>
            <a:r>
              <a:rPr lang="en-US" sz="1400" b="0" i="1" baseline="0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 </a:t>
            </a:r>
            <a:endParaRPr lang="en-US" sz="1400" b="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6521" y="-33590"/>
            <a:ext cx="476788" cy="4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enkins-ci.org/display/JENKINS/Hudson+windows+service+fails+to+start" TargetMode="External"/><Relationship Id="rId2" Type="http://schemas.openxmlformats.org/officeDocument/2006/relationships/hyperlink" Target="https://wiki.jenkins-ci.org/display/JENKINS/Installing+Jenkins+as+a+Windows+servic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dobe.com/products/business-catalyst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df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Relationship Id="rId1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/>
              <a:t>Jenkins for the build and deployment of .NET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349" y="2514021"/>
            <a:ext cx="5306483" cy="1422979"/>
          </a:xfrm>
        </p:spPr>
        <p:txBody>
          <a:bodyPr>
            <a:normAutofit fontScale="85000" lnSpcReduction="10000"/>
          </a:bodyPr>
          <a:lstStyle/>
          <a:p>
            <a:r>
              <a:rPr lang="ro-RO" sz="3459" b="1" dirty="0" smtClean="0"/>
              <a:t>Constantin Caraivan</a:t>
            </a:r>
            <a:endParaRPr lang="en-US" sz="3459" b="1" dirty="0" smtClean="0"/>
          </a:p>
          <a:p>
            <a:r>
              <a:rPr lang="ro-RO" sz="3459" b="1" dirty="0" smtClean="0"/>
              <a:t>Adobe Systems</a:t>
            </a:r>
            <a:endParaRPr lang="en-US" sz="3459" b="1" dirty="0" smtClean="0"/>
          </a:p>
          <a:p>
            <a:pPr algn="r"/>
            <a:r>
              <a:rPr lang="ro-RO" dirty="0" smtClean="0"/>
              <a:t>http://www.businesscatalyst.com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SzPct val="100000"/>
              <a:buNone/>
            </a:pPr>
            <a:r>
              <a:rPr lang="ro-RO" dirty="0" smtClean="0"/>
              <a:t>Jenkins system </a:t>
            </a:r>
            <a:r>
              <a:rPr lang="ro-RO" dirty="0"/>
              <a:t>architecture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Much nicer!</a:t>
            </a:r>
            <a:endParaRPr lang="en-US" dirty="0"/>
          </a:p>
        </p:txBody>
      </p:sp>
      <p:pic>
        <p:nvPicPr>
          <p:cNvPr id="7" name="Picture 2" descr="http://blogs.adobe.com/hartshafer/images/Opera_house_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2100106"/>
            <a:ext cx="5866702" cy="35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Migration plan</a:t>
            </a:r>
          </a:p>
          <a:p>
            <a:endParaRPr lang="ro-RO" dirty="0" smtClean="0"/>
          </a:p>
          <a:p>
            <a:r>
              <a:rPr lang="ro-RO" dirty="0" smtClean="0"/>
              <a:t>Initially ran both systems in parallel</a:t>
            </a:r>
          </a:p>
          <a:p>
            <a:endParaRPr lang="ro-RO" dirty="0" smtClean="0"/>
          </a:p>
          <a:p>
            <a:endParaRPr lang="ro-RO" dirty="0"/>
          </a:p>
          <a:p>
            <a:r>
              <a:rPr lang="ro-RO" dirty="0" smtClean="0"/>
              <a:t>Moved every component gradually</a:t>
            </a:r>
          </a:p>
          <a:p>
            <a:endParaRPr lang="ro-RO" dirty="0"/>
          </a:p>
          <a:p>
            <a:endParaRPr lang="ro-RO" dirty="0" smtClean="0"/>
          </a:p>
          <a:p>
            <a:r>
              <a:rPr lang="ro-RO" dirty="0" smtClean="0"/>
              <a:t>Phased out CC.NET when we were 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The </a:t>
            </a:r>
            <a:r>
              <a:rPr lang="ro-RO" dirty="0" smtClean="0"/>
              <a:t>good parts</a:t>
            </a:r>
            <a:endParaRPr lang="ro-RO" dirty="0" smtClean="0"/>
          </a:p>
          <a:p>
            <a:pPr lvl="1"/>
            <a:endParaRPr lang="ro-RO" dirty="0" smtClean="0"/>
          </a:p>
          <a:p>
            <a:pPr lvl="1"/>
            <a:endParaRPr lang="ro-RO" dirty="0" smtClean="0"/>
          </a:p>
          <a:p>
            <a:r>
              <a:rPr lang="ro-RO" dirty="0"/>
              <a:t>.NET integration is </a:t>
            </a:r>
            <a:r>
              <a:rPr lang="ro-RO" dirty="0" smtClean="0"/>
              <a:t>easy (MSBuild, Nunit, Ncover, Powershell)</a:t>
            </a:r>
          </a:p>
          <a:p>
            <a:endParaRPr lang="ro-RO" dirty="0" smtClean="0"/>
          </a:p>
          <a:p>
            <a:endParaRPr lang="ro-RO" dirty="0"/>
          </a:p>
          <a:p>
            <a:r>
              <a:rPr lang="ro-RO" dirty="0" smtClean="0"/>
              <a:t>System easily accessible (AD login)</a:t>
            </a:r>
            <a:endParaRPr lang="ro-RO" dirty="0"/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330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The </a:t>
            </a:r>
            <a:r>
              <a:rPr lang="ro-RO" dirty="0" smtClean="0"/>
              <a:t>good parts</a:t>
            </a: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Flexibility (master-slave, matrix jobs)</a:t>
            </a:r>
          </a:p>
          <a:p>
            <a:endParaRPr lang="ro-RO" dirty="0" smtClean="0"/>
          </a:p>
          <a:p>
            <a:endParaRPr lang="ro-RO" dirty="0"/>
          </a:p>
          <a:p>
            <a:r>
              <a:rPr lang="ro-RO" dirty="0" smtClean="0"/>
              <a:t>Security (Role-based </a:t>
            </a:r>
            <a:r>
              <a:rPr lang="ro-RO" dirty="0" smtClean="0"/>
              <a:t>Authorization </a:t>
            </a:r>
            <a:r>
              <a:rPr lang="ro-RO" dirty="0" smtClean="0"/>
              <a:t>Strategy)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The </a:t>
            </a:r>
            <a:r>
              <a:rPr lang="ro-RO" dirty="0" smtClean="0"/>
              <a:t>good parts</a:t>
            </a: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Visibility</a:t>
            </a:r>
            <a:endParaRPr lang="ro-RO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06" y="4028454"/>
            <a:ext cx="6076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1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The </a:t>
            </a:r>
            <a:r>
              <a:rPr lang="ro-RO" dirty="0" smtClean="0"/>
              <a:t>bad parts</a:t>
            </a: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Compatibility problems</a:t>
            </a:r>
          </a:p>
          <a:p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Upgrades can cause regressions</a:t>
            </a:r>
            <a:endParaRPr lang="ro-RO" dirty="0"/>
          </a:p>
          <a:p>
            <a:pPr lvl="1"/>
            <a:endParaRPr lang="ro-RO" dirty="0" smtClean="0"/>
          </a:p>
          <a:p>
            <a:pPr lvl="1"/>
            <a:endParaRPr lang="ro-RO" dirty="0"/>
          </a:p>
          <a:p>
            <a:r>
              <a:rPr lang="ro-RO" dirty="0" smtClean="0"/>
              <a:t>Jenkins getting stuck sometimes</a:t>
            </a:r>
          </a:p>
          <a:p>
            <a:pPr lvl="1"/>
            <a:endParaRPr lang="ro-RO" dirty="0"/>
          </a:p>
          <a:p>
            <a:endParaRPr lang="ro-RO" dirty="0" smtClean="0"/>
          </a:p>
          <a:p>
            <a:pPr lvl="1"/>
            <a:endParaRPr lang="ro-RO" dirty="0"/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96" y="469127"/>
            <a:ext cx="2019632" cy="220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8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The </a:t>
            </a:r>
            <a:r>
              <a:rPr lang="ro-RO" dirty="0" smtClean="0"/>
              <a:t>ugly parts</a:t>
            </a: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Connecting slaves</a:t>
            </a:r>
          </a:p>
          <a:p>
            <a:pPr lvl="1"/>
            <a:endParaRPr lang="ro-RO" dirty="0" smtClean="0"/>
          </a:p>
          <a:p>
            <a:pPr lvl="1"/>
            <a:endParaRPr lang="ro-RO" dirty="0" smtClean="0"/>
          </a:p>
          <a:p>
            <a:r>
              <a:rPr lang="ro-RO" dirty="0" smtClean="0"/>
              <a:t>Memory </a:t>
            </a:r>
            <a:r>
              <a:rPr lang="ro-RO" dirty="0" smtClean="0"/>
              <a:t>usage (</a:t>
            </a:r>
            <a:r>
              <a:rPr lang="ro-RO" b="1" dirty="0" smtClean="0">
                <a:solidFill>
                  <a:srgbClr val="FF0000"/>
                </a:solidFill>
              </a:rPr>
              <a:t>2GB RAM</a:t>
            </a:r>
            <a:r>
              <a:rPr lang="ro-RO" dirty="0" smtClean="0"/>
              <a:t> with 40 slaves)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Migration from CC.NET to Jenkins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1" indent="0">
              <a:buSzPct val="100000"/>
              <a:buNone/>
            </a:pPr>
            <a:r>
              <a:rPr lang="ro-RO" dirty="0" smtClean="0"/>
              <a:t>Supported features</a:t>
            </a:r>
            <a:r>
              <a:rPr lang="ro-RO" dirty="0"/>
              <a:t>: CC.NET versus </a:t>
            </a:r>
            <a:r>
              <a:rPr lang="ro-RO" dirty="0" smtClean="0"/>
              <a:t>Jenkins</a:t>
            </a:r>
          </a:p>
          <a:p>
            <a:pPr marL="0" lvl="1" indent="0">
              <a:buSzPct val="100000"/>
              <a:buNone/>
            </a:pPr>
            <a:endParaRPr lang="ro-RO" dirty="0"/>
          </a:p>
          <a:p>
            <a:pPr marL="0" lvl="1" indent="0">
              <a:buSzPct val="100000"/>
              <a:buNone/>
            </a:pPr>
            <a:endParaRPr lang="ro-RO" dirty="0" smtClean="0"/>
          </a:p>
          <a:p>
            <a:pPr marL="0" lvl="1" indent="0">
              <a:buSzPct val="100000"/>
              <a:buNone/>
            </a:pPr>
            <a:endParaRPr lang="ro-RO" dirty="0"/>
          </a:p>
          <a:p>
            <a:pPr marL="0" lvl="1" indent="0">
              <a:buSzPct val="100000"/>
              <a:buNone/>
            </a:pPr>
            <a:endParaRPr lang="ro-RO" dirty="0" smtClean="0"/>
          </a:p>
          <a:p>
            <a:pPr marL="0" lvl="1" indent="0">
              <a:buSzPct val="100000"/>
              <a:buNone/>
            </a:pPr>
            <a:endParaRPr lang="ro-RO" dirty="0"/>
          </a:p>
          <a:p>
            <a:pPr marL="0" lvl="1" indent="0">
              <a:buSzPct val="100000"/>
              <a:buNone/>
            </a:pPr>
            <a:endParaRPr lang="ro-RO" dirty="0" smtClean="0"/>
          </a:p>
          <a:p>
            <a:pPr marL="0" lvl="1" indent="0">
              <a:buSzPct val="100000"/>
              <a:buNone/>
            </a:pPr>
            <a:endParaRPr lang="ro-RO" dirty="0"/>
          </a:p>
          <a:p>
            <a:pPr marL="0" lvl="1" indent="0">
              <a:buSzPct val="100000"/>
              <a:buNone/>
            </a:pPr>
            <a:endParaRPr lang="ro-RO" dirty="0" smtClean="0"/>
          </a:p>
          <a:p>
            <a:pPr marL="0" lvl="1" indent="0">
              <a:buSzPct val="100000"/>
              <a:buNone/>
            </a:pPr>
            <a:endParaRPr lang="ro-RO" dirty="0"/>
          </a:p>
          <a:p>
            <a:pPr marL="0" lvl="1" indent="0">
              <a:buSzPct val="100000"/>
              <a:buNone/>
            </a:pPr>
            <a:r>
              <a:rPr lang="ro-RO" sz="1600" b="1" dirty="0" smtClean="0">
                <a:solidFill>
                  <a:srgbClr val="00B050"/>
                </a:solidFill>
              </a:rPr>
              <a:t>* - Works better</a:t>
            </a:r>
            <a:endParaRPr lang="ro-RO" sz="1600" b="1" dirty="0">
              <a:solidFill>
                <a:srgbClr val="00B050"/>
              </a:solidFill>
            </a:endParaRPr>
          </a:p>
          <a:p>
            <a:endParaRPr lang="ro-RO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10501"/>
              </p:ext>
            </p:extLst>
          </p:nvPr>
        </p:nvGraphicFramePr>
        <p:xfrm>
          <a:off x="961293" y="2130530"/>
          <a:ext cx="6096000" cy="3134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CC.NET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Jenkins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Perforce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MSBuild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NUnit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Yes*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NCover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Tray 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Yes*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Mail notifications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b="1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5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(</a:t>
            </a:r>
            <a:r>
              <a:rPr lang="ro-RO" dirty="0" smtClean="0"/>
              <a:t>Side note</a:t>
            </a:r>
            <a:r>
              <a:rPr lang="ro-RO" dirty="0"/>
              <a:t>) Using </a:t>
            </a:r>
            <a:r>
              <a:rPr lang="ro-RO" dirty="0" smtClean="0"/>
              <a:t>Jenkins for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o-RO" dirty="0" smtClean="0"/>
              <a:t>Currently with matrix </a:t>
            </a:r>
            <a:r>
              <a:rPr lang="ro-RO" dirty="0" smtClean="0"/>
              <a:t>jobs</a:t>
            </a:r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Cannot reuse a lot of configuration</a:t>
            </a:r>
          </a:p>
          <a:p>
            <a:endParaRPr lang="ro-RO" dirty="0"/>
          </a:p>
          <a:p>
            <a:r>
              <a:rPr lang="ro-RO" dirty="0" smtClean="0"/>
              <a:t>Hard to scale</a:t>
            </a:r>
          </a:p>
          <a:p>
            <a:endParaRPr lang="ro-RO" dirty="0"/>
          </a:p>
          <a:p>
            <a:endParaRPr lang="ro-RO" dirty="0" smtClean="0"/>
          </a:p>
          <a:p>
            <a:pPr marL="457200" lvl="1" indent="0">
              <a:buNone/>
            </a:pPr>
            <a:endParaRPr lang="ro-RO" dirty="0" smtClean="0"/>
          </a:p>
          <a:p>
            <a:pPr marL="457200" lvl="1" indent="0">
              <a:buNone/>
            </a:pPr>
            <a:endParaRPr lang="ro-RO" dirty="0"/>
          </a:p>
          <a:p>
            <a:pPr lvl="1"/>
            <a:endParaRPr lang="ro-RO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956603"/>
            <a:ext cx="30099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053138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(Side note) Using Jenkins for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dirty="0" smtClean="0"/>
              <a:t>Future plans</a:t>
            </a:r>
          </a:p>
          <a:p>
            <a:endParaRPr lang="ro-RO" dirty="0" smtClean="0"/>
          </a:p>
          <a:p>
            <a:r>
              <a:rPr lang="ro-RO" dirty="0" smtClean="0"/>
              <a:t>Goal</a:t>
            </a:r>
            <a:r>
              <a:rPr lang="ro-RO" dirty="0"/>
              <a:t>: </a:t>
            </a:r>
            <a:r>
              <a:rPr lang="ro-RO" dirty="0" smtClean="0"/>
              <a:t>1 execution </a:t>
            </a:r>
            <a:r>
              <a:rPr lang="ro-RO" dirty="0"/>
              <a:t>scenario for </a:t>
            </a:r>
            <a:r>
              <a:rPr lang="ro-RO" dirty="0" smtClean="0"/>
              <a:t>all environments</a:t>
            </a: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NodeLabel Parameter</a:t>
            </a:r>
          </a:p>
          <a:p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Parametrized </a:t>
            </a:r>
            <a:r>
              <a:rPr lang="ro-RO" dirty="0"/>
              <a:t>Trigger </a:t>
            </a:r>
            <a:r>
              <a:rPr lang="ro-RO" dirty="0" smtClean="0"/>
              <a:t>plugins</a:t>
            </a:r>
          </a:p>
          <a:p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dirty="0" smtClean="0"/>
              <a:t>Business Catalyst</a:t>
            </a:r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Migration from CruiseControl.NET to Jenkins</a:t>
            </a:r>
          </a:p>
          <a:p>
            <a:pPr lvl="1"/>
            <a:r>
              <a:rPr lang="ro-RO" dirty="0" smtClean="0"/>
              <a:t>CC.NET system architecture</a:t>
            </a:r>
          </a:p>
          <a:p>
            <a:pPr lvl="1"/>
            <a:r>
              <a:rPr lang="ro-RO" dirty="0" smtClean="0"/>
              <a:t>Jenkins system architecture</a:t>
            </a:r>
          </a:p>
          <a:p>
            <a:pPr lvl="1"/>
            <a:r>
              <a:rPr lang="ro-RO" dirty="0" smtClean="0"/>
              <a:t>Migration plan</a:t>
            </a:r>
          </a:p>
          <a:p>
            <a:pPr lvl="1"/>
            <a:r>
              <a:rPr lang="ro-RO" dirty="0"/>
              <a:t>The good parts</a:t>
            </a:r>
          </a:p>
          <a:p>
            <a:pPr lvl="1"/>
            <a:r>
              <a:rPr lang="ro-RO" dirty="0"/>
              <a:t>The bad parts</a:t>
            </a:r>
          </a:p>
          <a:p>
            <a:pPr lvl="1"/>
            <a:r>
              <a:rPr lang="ro-RO" dirty="0"/>
              <a:t>And the ugly </a:t>
            </a:r>
            <a:r>
              <a:rPr lang="ro-RO" dirty="0" smtClean="0"/>
              <a:t>parts</a:t>
            </a:r>
          </a:p>
          <a:p>
            <a:pPr lvl="1"/>
            <a:r>
              <a:rPr lang="ro-RO" dirty="0" smtClean="0"/>
              <a:t>Supported features: CC.NET versus Jenkins</a:t>
            </a:r>
            <a:endParaRPr lang="ro-RO" dirty="0" smtClean="0"/>
          </a:p>
          <a:p>
            <a:pPr lvl="1"/>
            <a:endParaRPr lang="ro-RO" dirty="0" smtClean="0"/>
          </a:p>
          <a:p>
            <a:r>
              <a:rPr lang="ro-RO" dirty="0" smtClean="0"/>
              <a:t>(Side note) Using </a:t>
            </a:r>
            <a:r>
              <a:rPr lang="ro-RO" dirty="0" smtClean="0"/>
              <a:t>Jenkins for deployment</a:t>
            </a:r>
          </a:p>
          <a:p>
            <a:pPr lvl="1"/>
            <a:endParaRPr lang="ro-RO" dirty="0"/>
          </a:p>
          <a:p>
            <a:r>
              <a:rPr lang="ro-RO" dirty="0" smtClean="0"/>
              <a:t>Lessons learned</a:t>
            </a:r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Q &amp; A</a:t>
            </a:r>
            <a:endParaRPr lang="ro-RO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o-RO" sz="2000" dirty="0" smtClean="0"/>
              <a:t>For a </a:t>
            </a:r>
            <a:r>
              <a:rPr lang="ro-RO" sz="2000" dirty="0" smtClean="0"/>
              <a:t>new .NET project definitely use Jenkins</a:t>
            </a:r>
          </a:p>
          <a:p>
            <a:pPr lvl="1"/>
            <a:endParaRPr lang="ro-RO" sz="2000" dirty="0" smtClean="0"/>
          </a:p>
          <a:p>
            <a:pPr lvl="1"/>
            <a:endParaRPr lang="ro-RO" sz="2000" dirty="0"/>
          </a:p>
          <a:p>
            <a:pPr lvl="1"/>
            <a:endParaRPr lang="ro-RO" sz="2000" dirty="0" smtClean="0"/>
          </a:p>
          <a:p>
            <a:pPr lvl="1"/>
            <a:endParaRPr lang="ro-RO" sz="2000" dirty="0"/>
          </a:p>
          <a:p>
            <a:r>
              <a:rPr lang="ro-RO" sz="2100" dirty="0" smtClean="0"/>
              <a:t>If you’re </a:t>
            </a:r>
            <a:r>
              <a:rPr lang="ro-RO" sz="2100" dirty="0" smtClean="0"/>
              <a:t>want to a </a:t>
            </a:r>
            <a:r>
              <a:rPr lang="ro-RO" sz="2100" dirty="0" smtClean="0"/>
              <a:t>plugin, test it </a:t>
            </a:r>
            <a:r>
              <a:rPr lang="ro-RO" sz="2100" dirty="0" smtClean="0"/>
              <a:t>with slaves and matrix jobs</a:t>
            </a:r>
          </a:p>
          <a:p>
            <a:endParaRPr lang="ro-RO" sz="1600" dirty="0" smtClean="0"/>
          </a:p>
          <a:p>
            <a:endParaRPr lang="ro-RO" sz="1600" dirty="0"/>
          </a:p>
          <a:p>
            <a:endParaRPr lang="ro-RO" sz="1600" dirty="0" smtClean="0"/>
          </a:p>
          <a:p>
            <a:endParaRPr lang="ro-RO" sz="1600" dirty="0" smtClean="0"/>
          </a:p>
          <a:p>
            <a:endParaRPr lang="ro-RO" sz="1600" dirty="0" smtClean="0"/>
          </a:p>
          <a:p>
            <a:r>
              <a:rPr lang="ro-RO" sz="2000" dirty="0" smtClean="0"/>
              <a:t>Don’t execute anything on the master</a:t>
            </a:r>
          </a:p>
          <a:p>
            <a:pPr lvl="1"/>
            <a:endParaRPr lang="ro-RO" sz="2000" dirty="0" smtClean="0"/>
          </a:p>
        </p:txBody>
      </p:sp>
    </p:spTree>
    <p:extLst>
      <p:ext uri="{BB962C8B-B14F-4D97-AF65-F5344CB8AC3E}">
        <p14:creationId xmlns:p14="http://schemas.microsoft.com/office/powerpoint/2010/main" val="8382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o-RO" sz="2000" dirty="0" smtClean="0"/>
              <a:t>Use </a:t>
            </a:r>
            <a:r>
              <a:rPr lang="ro-RO" sz="2000" dirty="0" smtClean="0"/>
              <a:t>one of the config versioning plugins</a:t>
            </a:r>
          </a:p>
          <a:p>
            <a:endParaRPr lang="ro-RO" sz="2000" dirty="0" smtClean="0"/>
          </a:p>
          <a:p>
            <a:endParaRPr lang="ro-RO" sz="2000" dirty="0" smtClean="0"/>
          </a:p>
          <a:p>
            <a:endParaRPr lang="ro-RO" sz="2000" dirty="0"/>
          </a:p>
          <a:p>
            <a:endParaRPr lang="ro-RO" sz="2000" dirty="0" smtClean="0"/>
          </a:p>
          <a:p>
            <a:r>
              <a:rPr lang="ro-RO" sz="2000" dirty="0" smtClean="0"/>
              <a:t>Separate </a:t>
            </a:r>
            <a:r>
              <a:rPr lang="ro-RO" sz="2000" dirty="0" smtClean="0"/>
              <a:t>your builds from your config</a:t>
            </a:r>
          </a:p>
          <a:p>
            <a:endParaRPr lang="ro-RO" sz="2000" dirty="0" smtClean="0"/>
          </a:p>
          <a:p>
            <a:endParaRPr lang="ro-RO" sz="2000" dirty="0"/>
          </a:p>
          <a:p>
            <a:endParaRPr lang="ro-RO" sz="2000" dirty="0" smtClean="0"/>
          </a:p>
          <a:p>
            <a:endParaRPr lang="ro-RO" sz="2000" dirty="0"/>
          </a:p>
          <a:p>
            <a:r>
              <a:rPr lang="ro-RO" sz="2000" dirty="0" smtClean="0"/>
              <a:t>Don’t allow anonymous </a:t>
            </a:r>
            <a:r>
              <a:rPr lang="ro-RO" sz="2000" dirty="0" smtClean="0"/>
              <a:t>configuration acces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02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o-RO" dirty="0" smtClean="0"/>
          </a:p>
          <a:p>
            <a:endParaRPr lang="ro-RO" dirty="0"/>
          </a:p>
          <a:p>
            <a:r>
              <a:rPr lang="ro-RO" dirty="0" smtClean="0"/>
              <a:t>A </a:t>
            </a:r>
            <a:r>
              <a:rPr lang="ro-RO" dirty="0" smtClean="0"/>
              <a:t>good Jenkins setup won’t save you from a bad build system</a:t>
            </a:r>
          </a:p>
          <a:p>
            <a:pPr lvl="1"/>
            <a:endParaRPr lang="ro-RO" dirty="0" smtClean="0"/>
          </a:p>
          <a:p>
            <a:pPr lvl="1"/>
            <a:endParaRPr lang="ro-RO" dirty="0"/>
          </a:p>
          <a:p>
            <a:pPr lvl="1"/>
            <a:endParaRPr lang="ro-RO" dirty="0" smtClean="0"/>
          </a:p>
          <a:p>
            <a:r>
              <a:rPr lang="ro-RO" dirty="0" smtClean="0"/>
              <a:t>Try to rotate developers on „build duty”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Q &amp; A &amp; other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o-RO" dirty="0" smtClean="0"/>
              <a:t>Godsend: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wiki.jenkins-ci.org/display/JENKINS/Installing+Jenkins+as+a+Windows+service</a:t>
            </a:r>
            <a:endParaRPr lang="ro-RO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wiki.jenkins-ci.org/display/JENKINS/Hudson+windows+service+fails+to+start</a:t>
            </a:r>
            <a:endParaRPr lang="ro-RO" dirty="0"/>
          </a:p>
          <a:p>
            <a:r>
              <a:rPr lang="ro-RO" dirty="0" smtClean="0"/>
              <a:t>Thank you for watching!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www.adobe.com/products/business-catalyst.htm</a:t>
            </a:r>
            <a:r>
              <a:rPr lang="ro-RO" dirty="0" smtClean="0">
                <a:hlinkClick r:id="rId4"/>
              </a:rPr>
              <a:t>l</a:t>
            </a:r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1765" b="-21765"/>
          <a:stretch>
            <a:fillRect/>
          </a:stretch>
        </p:blipFill>
        <p:spPr>
          <a:xfrm>
            <a:off x="3302001" y="1282004"/>
            <a:ext cx="2015792" cy="1234632"/>
          </a:xfrm>
        </p:spPr>
      </p:pic>
      <p:pic>
        <p:nvPicPr>
          <p:cNvPr id="8" name="Picture 7" descr="New ZT logo 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60" y="3834736"/>
            <a:ext cx="2980266" cy="2106615"/>
          </a:xfrm>
          <a:prstGeom prst="rect">
            <a:avLst/>
          </a:prstGeom>
        </p:spPr>
      </p:pic>
      <p:pic>
        <p:nvPicPr>
          <p:cNvPr id="9" name="Picture 8" descr="sonatype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516636"/>
            <a:ext cx="2234108" cy="558921"/>
          </a:xfrm>
          <a:prstGeom prst="rect">
            <a:avLst/>
          </a:prstGeom>
        </p:spPr>
      </p:pic>
      <p:pic>
        <p:nvPicPr>
          <p:cNvPr id="12" name="Picture 11" descr="wandiscoLogo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669" y="5545004"/>
            <a:ext cx="1423791" cy="776613"/>
          </a:xfrm>
          <a:prstGeom prst="rect">
            <a:avLst/>
          </a:prstGeom>
        </p:spPr>
      </p:pic>
      <p:pic>
        <p:nvPicPr>
          <p:cNvPr id="13" name="Picture 12" descr="LIFERAY (2)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8583" y="3834736"/>
            <a:ext cx="1957918" cy="1957918"/>
          </a:xfrm>
          <a:prstGeom prst="rect">
            <a:avLst/>
          </a:prstGeom>
        </p:spPr>
      </p:pic>
      <p:pic>
        <p:nvPicPr>
          <p:cNvPr id="14" name="Picture 13" descr="Yahoo_We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30" y="5655081"/>
            <a:ext cx="2027738" cy="572539"/>
          </a:xfrm>
          <a:prstGeom prst="rect">
            <a:avLst/>
          </a:prstGeom>
        </p:spPr>
      </p:pic>
      <p:pic>
        <p:nvPicPr>
          <p:cNvPr id="15" name="Picture 14" descr="NewRelic-logo_small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5545004"/>
            <a:ext cx="274320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61" y="2356261"/>
            <a:ext cx="2921000" cy="719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78" y="3499262"/>
            <a:ext cx="2230966" cy="402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7628" y="3445039"/>
            <a:ext cx="2351616" cy="779393"/>
          </a:xfrm>
          <a:prstGeom prst="rect">
            <a:avLst/>
          </a:prstGeom>
        </p:spPr>
      </p:pic>
      <p:pic>
        <p:nvPicPr>
          <p:cNvPr id="7" name="Picture 6" descr="salesforc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4669" y="2594014"/>
            <a:ext cx="1284113" cy="963085"/>
          </a:xfrm>
          <a:prstGeom prst="rect">
            <a:avLst/>
          </a:prstGeom>
        </p:spPr>
      </p:pic>
      <p:pic>
        <p:nvPicPr>
          <p:cNvPr id="16" name="Picture 15" descr="HP_Blue_RGB_72_SM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1192" y="3816078"/>
            <a:ext cx="757809" cy="757809"/>
          </a:xfrm>
          <a:prstGeom prst="rect">
            <a:avLst/>
          </a:prstGeom>
        </p:spPr>
      </p:pic>
      <p:pic>
        <p:nvPicPr>
          <p:cNvPr id="20" name="Picture 19" descr="Confreaks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8512" y="4573887"/>
            <a:ext cx="2979116" cy="7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Business Catalyst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o-RO" sz="1800" dirty="0" smtClean="0"/>
          </a:p>
          <a:p>
            <a:r>
              <a:rPr lang="ro-RO" sz="1800" dirty="0" smtClean="0"/>
              <a:t>Integrated platform for </a:t>
            </a:r>
            <a:r>
              <a:rPr lang="ro-RO" sz="1800" dirty="0" smtClean="0"/>
              <a:t>building </a:t>
            </a:r>
            <a:r>
              <a:rPr lang="ro-RO" sz="1800" dirty="0" smtClean="0"/>
              <a:t>online businesses</a:t>
            </a:r>
          </a:p>
          <a:p>
            <a:endParaRPr lang="ro-RO" sz="1800" dirty="0" smtClean="0"/>
          </a:p>
          <a:p>
            <a:endParaRPr lang="ro-RO" sz="1800" dirty="0" smtClean="0"/>
          </a:p>
          <a:p>
            <a:endParaRPr lang="ro-RO" sz="1800" dirty="0" smtClean="0"/>
          </a:p>
          <a:p>
            <a:r>
              <a:rPr lang="ro-RO" sz="1800" dirty="0" smtClean="0"/>
              <a:t>Just basic web technology knowledge needed</a:t>
            </a:r>
          </a:p>
          <a:p>
            <a:endParaRPr lang="ro-RO" sz="1800" dirty="0" smtClean="0"/>
          </a:p>
          <a:p>
            <a:endParaRPr lang="ro-RO" sz="1800" dirty="0"/>
          </a:p>
          <a:p>
            <a:endParaRPr lang="ro-RO" sz="1800" dirty="0" smtClean="0"/>
          </a:p>
          <a:p>
            <a:endParaRPr lang="ro-RO" sz="1800" dirty="0" smtClean="0"/>
          </a:p>
          <a:p>
            <a:endParaRPr lang="ro-RO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Business Catalyst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o-RO" sz="1800" dirty="0" smtClean="0"/>
          </a:p>
          <a:p>
            <a:r>
              <a:rPr lang="ro-RO" sz="1800" dirty="0" smtClean="0"/>
              <a:t>A collection of .NET </a:t>
            </a:r>
            <a:r>
              <a:rPr lang="ro-RO" sz="1800" dirty="0" smtClean="0"/>
              <a:t>applications</a:t>
            </a:r>
          </a:p>
          <a:p>
            <a:endParaRPr lang="ro-RO" sz="1800" dirty="0" smtClean="0"/>
          </a:p>
          <a:p>
            <a:endParaRPr lang="ro-RO" sz="1800" dirty="0"/>
          </a:p>
          <a:p>
            <a:endParaRPr lang="ro-RO" sz="1800" dirty="0" smtClean="0"/>
          </a:p>
          <a:p>
            <a:r>
              <a:rPr lang="ro-RO" sz="1800" dirty="0" smtClean="0"/>
              <a:t>A lot of </a:t>
            </a:r>
            <a:r>
              <a:rPr lang="ro-RO" sz="1800" dirty="0" smtClean="0"/>
              <a:t>code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27986"/>
              </p:ext>
            </p:extLst>
          </p:nvPr>
        </p:nvGraphicFramePr>
        <p:xfrm>
          <a:off x="1021583" y="4079910"/>
          <a:ext cx="6096000" cy="1381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b="0" dirty="0" smtClean="0"/>
                        <a:t>Server side languages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dirty="0" smtClean="0"/>
                        <a:t>1.2M</a:t>
                      </a:r>
                      <a:r>
                        <a:rPr lang="ro-RO" b="0" baseline="0" dirty="0" smtClean="0"/>
                        <a:t> LOC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0" dirty="0" smtClean="0"/>
                        <a:t>Resources &amp; client side languages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dirty="0" smtClean="0"/>
                        <a:t>2M LOC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0" dirty="0" smtClean="0"/>
                        <a:t>Classes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dirty="0" smtClean="0"/>
                        <a:t>Tens of thousands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Migration from </a:t>
            </a:r>
            <a:r>
              <a:rPr lang="ro-RO" dirty="0" smtClean="0"/>
              <a:t>CC.NET </a:t>
            </a:r>
            <a:r>
              <a:rPr lang="ro-RO" dirty="0"/>
              <a:t>to Jenkins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1" indent="0">
              <a:buSzPct val="100000"/>
              <a:buNone/>
            </a:pPr>
            <a:r>
              <a:rPr lang="ro-RO" dirty="0"/>
              <a:t>CC.NET </a:t>
            </a:r>
            <a:r>
              <a:rPr lang="ro-RO" dirty="0" smtClean="0"/>
              <a:t>system </a:t>
            </a:r>
            <a:r>
              <a:rPr lang="ro-RO" dirty="0"/>
              <a:t>architecture</a:t>
            </a:r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3x CruiseControl.NET</a:t>
            </a:r>
            <a:endParaRPr lang="ro-RO" dirty="0" smtClean="0"/>
          </a:p>
          <a:p>
            <a:pPr lvl="1"/>
            <a:endParaRPr lang="ro-RO" dirty="0" smtClean="0"/>
          </a:p>
          <a:p>
            <a:pPr lvl="1"/>
            <a:endParaRPr lang="ro-RO" dirty="0" smtClean="0"/>
          </a:p>
          <a:p>
            <a:r>
              <a:rPr lang="ro-RO" dirty="0" smtClean="0"/>
              <a:t>MSBuild &amp; batch </a:t>
            </a:r>
            <a:r>
              <a:rPr lang="ro-RO" dirty="0" smtClean="0"/>
              <a:t>scripts</a:t>
            </a:r>
          </a:p>
          <a:p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Scheduled tasks </a:t>
            </a:r>
            <a:r>
              <a:rPr lang="ro-RO" dirty="0" smtClean="0"/>
              <a:t>on </a:t>
            </a:r>
            <a:r>
              <a:rPr lang="ro-RO" dirty="0" smtClean="0"/>
              <a:t>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43098" y="2659043"/>
            <a:ext cx="1207476" cy="98473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CC.NET build machine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07872" y="4336418"/>
            <a:ext cx="1377460" cy="984739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CC.NET test environment instance 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6925" y="2659042"/>
            <a:ext cx="1324709" cy="98473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CC.NET integration test machine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27525" y="4336419"/>
            <a:ext cx="1377460" cy="984739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CC.NET test </a:t>
            </a:r>
            <a:r>
              <a:rPr lang="ro-RO" sz="1400" dirty="0"/>
              <a:t>environment instance </a:t>
            </a:r>
            <a:r>
              <a:rPr lang="ro-RO" sz="1400" dirty="0" smtClean="0"/>
              <a:t>N</a:t>
            </a:r>
            <a:endParaRPr lang="en-US" sz="1400" dirty="0"/>
          </a:p>
        </p:txBody>
      </p:sp>
      <p:cxnSp>
        <p:nvCxnSpPr>
          <p:cNvPr id="19" name="Curved Connector 18"/>
          <p:cNvCxnSpPr>
            <a:stCxn id="22" idx="3"/>
            <a:endCxn id="9" idx="1"/>
          </p:cNvCxnSpPr>
          <p:nvPr/>
        </p:nvCxnSpPr>
        <p:spPr>
          <a:xfrm flipV="1">
            <a:off x="3320558" y="4828788"/>
            <a:ext cx="1087314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43098" y="4336419"/>
            <a:ext cx="1377460" cy="984739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CC.NET test environment „master”</a:t>
            </a:r>
            <a:endParaRPr lang="en-US" dirty="0"/>
          </a:p>
        </p:txBody>
      </p:sp>
      <p:cxnSp>
        <p:nvCxnSpPr>
          <p:cNvPr id="25" name="Curved Connector 24"/>
          <p:cNvCxnSpPr>
            <a:stCxn id="7" idx="3"/>
            <a:endCxn id="10" idx="1"/>
          </p:cNvCxnSpPr>
          <p:nvPr/>
        </p:nvCxnSpPr>
        <p:spPr>
          <a:xfrm flipV="1">
            <a:off x="3150574" y="3151412"/>
            <a:ext cx="2186351" cy="1"/>
          </a:xfrm>
          <a:prstGeom prst="curvedConnector3">
            <a:avLst>
              <a:gd name="adj1" fmla="val 50000"/>
            </a:avLst>
          </a:prstGeom>
          <a:ln w="9525">
            <a:solidFill>
              <a:schemeClr val="tx1"/>
            </a:solidFill>
            <a:prstDash val="lgDash"/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2" idx="3"/>
            <a:endCxn id="11" idx="0"/>
          </p:cNvCxnSpPr>
          <p:nvPr/>
        </p:nvCxnSpPr>
        <p:spPr>
          <a:xfrm flipV="1">
            <a:off x="3320558" y="4336419"/>
            <a:ext cx="3695697" cy="492370"/>
          </a:xfrm>
          <a:prstGeom prst="curvedConnector4">
            <a:avLst>
              <a:gd name="adj1" fmla="val 21649"/>
              <a:gd name="adj2" fmla="val 177380"/>
            </a:avLst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4996953" y="3830374"/>
            <a:ext cx="128955" cy="328246"/>
          </a:xfrm>
          <a:custGeom>
            <a:avLst/>
            <a:gdLst>
              <a:gd name="connsiteX0" fmla="*/ 128955 w 128955"/>
              <a:gd name="connsiteY0" fmla="*/ 0 h 328246"/>
              <a:gd name="connsiteX1" fmla="*/ 93786 w 128955"/>
              <a:gd name="connsiteY1" fmla="*/ 58615 h 328246"/>
              <a:gd name="connsiteX2" fmla="*/ 70340 w 128955"/>
              <a:gd name="connsiteY2" fmla="*/ 82062 h 328246"/>
              <a:gd name="connsiteX3" fmla="*/ 23448 w 128955"/>
              <a:gd name="connsiteY3" fmla="*/ 152400 h 328246"/>
              <a:gd name="connsiteX4" fmla="*/ 35171 w 128955"/>
              <a:gd name="connsiteY4" fmla="*/ 175846 h 328246"/>
              <a:gd name="connsiteX5" fmla="*/ 70340 w 128955"/>
              <a:gd name="connsiteY5" fmla="*/ 152400 h 328246"/>
              <a:gd name="connsiteX6" fmla="*/ 82063 w 128955"/>
              <a:gd name="connsiteY6" fmla="*/ 187569 h 328246"/>
              <a:gd name="connsiteX7" fmla="*/ 58617 w 128955"/>
              <a:gd name="connsiteY7" fmla="*/ 222739 h 328246"/>
              <a:gd name="connsiteX8" fmla="*/ 46894 w 128955"/>
              <a:gd name="connsiteY8" fmla="*/ 257908 h 328246"/>
              <a:gd name="connsiteX9" fmla="*/ 23448 w 128955"/>
              <a:gd name="connsiteY9" fmla="*/ 293077 h 328246"/>
              <a:gd name="connsiteX10" fmla="*/ 11725 w 128955"/>
              <a:gd name="connsiteY10" fmla="*/ 328246 h 3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955" h="328246">
                <a:moveTo>
                  <a:pt x="128955" y="0"/>
                </a:moveTo>
                <a:cubicBezTo>
                  <a:pt x="117232" y="19538"/>
                  <a:pt x="107030" y="40074"/>
                  <a:pt x="93786" y="58615"/>
                </a:cubicBezTo>
                <a:cubicBezTo>
                  <a:pt x="87362" y="67609"/>
                  <a:pt x="76972" y="73220"/>
                  <a:pt x="70340" y="82062"/>
                </a:cubicBezTo>
                <a:cubicBezTo>
                  <a:pt x="53433" y="104605"/>
                  <a:pt x="39079" y="128954"/>
                  <a:pt x="23448" y="152400"/>
                </a:cubicBezTo>
                <a:cubicBezTo>
                  <a:pt x="2371" y="184016"/>
                  <a:pt x="-21453" y="204158"/>
                  <a:pt x="35171" y="175846"/>
                </a:cubicBezTo>
                <a:cubicBezTo>
                  <a:pt x="47773" y="169545"/>
                  <a:pt x="58617" y="160215"/>
                  <a:pt x="70340" y="152400"/>
                </a:cubicBezTo>
                <a:cubicBezTo>
                  <a:pt x="74248" y="164123"/>
                  <a:pt x="84094" y="175380"/>
                  <a:pt x="82063" y="187569"/>
                </a:cubicBezTo>
                <a:cubicBezTo>
                  <a:pt x="79747" y="201467"/>
                  <a:pt x="64918" y="210137"/>
                  <a:pt x="58617" y="222739"/>
                </a:cubicBezTo>
                <a:cubicBezTo>
                  <a:pt x="53091" y="233792"/>
                  <a:pt x="52420" y="246855"/>
                  <a:pt x="46894" y="257908"/>
                </a:cubicBezTo>
                <a:cubicBezTo>
                  <a:pt x="40593" y="270510"/>
                  <a:pt x="29749" y="280475"/>
                  <a:pt x="23448" y="293077"/>
                </a:cubicBezTo>
                <a:cubicBezTo>
                  <a:pt x="17922" y="304130"/>
                  <a:pt x="11725" y="328246"/>
                  <a:pt x="11725" y="32824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873000" y="4664664"/>
            <a:ext cx="128955" cy="328246"/>
          </a:xfrm>
          <a:custGeom>
            <a:avLst/>
            <a:gdLst>
              <a:gd name="connsiteX0" fmla="*/ 128955 w 128955"/>
              <a:gd name="connsiteY0" fmla="*/ 0 h 328246"/>
              <a:gd name="connsiteX1" fmla="*/ 93786 w 128955"/>
              <a:gd name="connsiteY1" fmla="*/ 58615 h 328246"/>
              <a:gd name="connsiteX2" fmla="*/ 70340 w 128955"/>
              <a:gd name="connsiteY2" fmla="*/ 82062 h 328246"/>
              <a:gd name="connsiteX3" fmla="*/ 23448 w 128955"/>
              <a:gd name="connsiteY3" fmla="*/ 152400 h 328246"/>
              <a:gd name="connsiteX4" fmla="*/ 35171 w 128955"/>
              <a:gd name="connsiteY4" fmla="*/ 175846 h 328246"/>
              <a:gd name="connsiteX5" fmla="*/ 70340 w 128955"/>
              <a:gd name="connsiteY5" fmla="*/ 152400 h 328246"/>
              <a:gd name="connsiteX6" fmla="*/ 82063 w 128955"/>
              <a:gd name="connsiteY6" fmla="*/ 187569 h 328246"/>
              <a:gd name="connsiteX7" fmla="*/ 58617 w 128955"/>
              <a:gd name="connsiteY7" fmla="*/ 222739 h 328246"/>
              <a:gd name="connsiteX8" fmla="*/ 46894 w 128955"/>
              <a:gd name="connsiteY8" fmla="*/ 257908 h 328246"/>
              <a:gd name="connsiteX9" fmla="*/ 23448 w 128955"/>
              <a:gd name="connsiteY9" fmla="*/ 293077 h 328246"/>
              <a:gd name="connsiteX10" fmla="*/ 11725 w 128955"/>
              <a:gd name="connsiteY10" fmla="*/ 328246 h 3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955" h="328246">
                <a:moveTo>
                  <a:pt x="128955" y="0"/>
                </a:moveTo>
                <a:cubicBezTo>
                  <a:pt x="117232" y="19538"/>
                  <a:pt x="107030" y="40074"/>
                  <a:pt x="93786" y="58615"/>
                </a:cubicBezTo>
                <a:cubicBezTo>
                  <a:pt x="87362" y="67609"/>
                  <a:pt x="76972" y="73220"/>
                  <a:pt x="70340" y="82062"/>
                </a:cubicBezTo>
                <a:cubicBezTo>
                  <a:pt x="53433" y="104605"/>
                  <a:pt x="39079" y="128954"/>
                  <a:pt x="23448" y="152400"/>
                </a:cubicBezTo>
                <a:cubicBezTo>
                  <a:pt x="2371" y="184016"/>
                  <a:pt x="-21453" y="204158"/>
                  <a:pt x="35171" y="175846"/>
                </a:cubicBezTo>
                <a:cubicBezTo>
                  <a:pt x="47773" y="169545"/>
                  <a:pt x="58617" y="160215"/>
                  <a:pt x="70340" y="152400"/>
                </a:cubicBezTo>
                <a:cubicBezTo>
                  <a:pt x="74248" y="164123"/>
                  <a:pt x="84094" y="175380"/>
                  <a:pt x="82063" y="187569"/>
                </a:cubicBezTo>
                <a:cubicBezTo>
                  <a:pt x="79747" y="201467"/>
                  <a:pt x="64918" y="210137"/>
                  <a:pt x="58617" y="222739"/>
                </a:cubicBezTo>
                <a:cubicBezTo>
                  <a:pt x="53091" y="233792"/>
                  <a:pt x="52420" y="246855"/>
                  <a:pt x="46894" y="257908"/>
                </a:cubicBezTo>
                <a:cubicBezTo>
                  <a:pt x="40593" y="270510"/>
                  <a:pt x="29749" y="280475"/>
                  <a:pt x="23448" y="293077"/>
                </a:cubicBezTo>
                <a:cubicBezTo>
                  <a:pt x="17922" y="304130"/>
                  <a:pt x="11725" y="328246"/>
                  <a:pt x="11725" y="32824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64122" y="2784926"/>
            <a:ext cx="1543062" cy="7329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MSBuild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016255" y="2784926"/>
            <a:ext cx="1543062" cy="7329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MSBuild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289899" y="5539847"/>
            <a:ext cx="1543062" cy="7329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MSBuild</a:t>
            </a:r>
          </a:p>
          <a:p>
            <a:pPr algn="ctr"/>
            <a:r>
              <a:rPr lang="ro-RO" dirty="0">
                <a:solidFill>
                  <a:schemeClr val="tx1"/>
                </a:solidFill>
              </a:rPr>
              <a:t>Batch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244724" y="5539847"/>
            <a:ext cx="1543062" cy="7329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MSBuild</a:t>
            </a:r>
          </a:p>
          <a:p>
            <a:pPr algn="ctr"/>
            <a:r>
              <a:rPr lang="ro-RO" dirty="0">
                <a:solidFill>
                  <a:schemeClr val="tx1"/>
                </a:solidFill>
              </a:rPr>
              <a:t>Batch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>
            <a:normAutofit/>
          </a:bodyPr>
          <a:lstStyle/>
          <a:p>
            <a:pPr marL="0" lvl="1" indent="0">
              <a:buSzPct val="100000"/>
              <a:buNone/>
            </a:pPr>
            <a:r>
              <a:rPr lang="ro-RO" dirty="0"/>
              <a:t>CC.NET </a:t>
            </a:r>
            <a:r>
              <a:rPr lang="ro-RO" dirty="0" smtClean="0"/>
              <a:t>system </a:t>
            </a:r>
            <a:r>
              <a:rPr lang="ro-RO" dirty="0"/>
              <a:t>architecture</a:t>
            </a:r>
          </a:p>
          <a:p>
            <a:pPr marL="0" indent="0">
              <a:buNone/>
            </a:pP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31144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SzPct val="100000"/>
              <a:buNone/>
            </a:pPr>
            <a:r>
              <a:rPr lang="ro-RO" dirty="0"/>
              <a:t>CC.NET system architecture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Everything looked like a rundown house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250831"/>
            <a:ext cx="6278685" cy="321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5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1" indent="0">
              <a:buSzPct val="100000"/>
              <a:buNone/>
            </a:pPr>
            <a:r>
              <a:rPr lang="ro-RO" dirty="0" smtClean="0"/>
              <a:t>Jenkins </a:t>
            </a:r>
            <a:r>
              <a:rPr lang="ro-RO" dirty="0"/>
              <a:t>system architecture</a:t>
            </a:r>
          </a:p>
          <a:p>
            <a:endParaRPr lang="ro-RO" dirty="0" smtClean="0"/>
          </a:p>
          <a:p>
            <a:r>
              <a:rPr lang="ro-RO" dirty="0" smtClean="0"/>
              <a:t>Jenkins master </a:t>
            </a:r>
            <a:r>
              <a:rPr lang="ro-RO" dirty="0" smtClean="0"/>
              <a:t>- slave </a:t>
            </a:r>
            <a:r>
              <a:rPr lang="ro-RO" dirty="0" smtClean="0"/>
              <a:t>system</a:t>
            </a:r>
          </a:p>
          <a:p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MSBuild &amp; Powershell </a:t>
            </a:r>
            <a:r>
              <a:rPr lang="ro-RO" dirty="0" smtClean="0"/>
              <a:t>&amp; Python scripts</a:t>
            </a:r>
          </a:p>
          <a:p>
            <a:endParaRPr lang="ro-RO" dirty="0" smtClean="0"/>
          </a:p>
          <a:p>
            <a:endParaRPr lang="ro-RO" dirty="0"/>
          </a:p>
          <a:p>
            <a:r>
              <a:rPr lang="ro-RO" dirty="0" smtClean="0"/>
              <a:t>Lots </a:t>
            </a:r>
            <a:r>
              <a:rPr lang="ro-RO" dirty="0" smtClean="0"/>
              <a:t>&amp; </a:t>
            </a:r>
            <a:r>
              <a:rPr lang="ro-RO" dirty="0" smtClean="0"/>
              <a:t>lots of jobs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Migration from CC.NET to Jenkins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41485" y="3018410"/>
            <a:ext cx="1570890" cy="2497015"/>
            <a:chOff x="926125" y="2450123"/>
            <a:chExt cx="1570890" cy="2497015"/>
          </a:xfrm>
        </p:grpSpPr>
        <p:sp>
          <p:nvSpPr>
            <p:cNvPr id="6" name="Rectangle 5"/>
            <p:cNvSpPr/>
            <p:nvPr/>
          </p:nvSpPr>
          <p:spPr>
            <a:xfrm>
              <a:off x="926125" y="2450123"/>
              <a:ext cx="1570890" cy="2497015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07832" y="2672861"/>
              <a:ext cx="1207476" cy="98473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 smtClean="0"/>
                <a:t>Jenkins master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7832" y="3751385"/>
              <a:ext cx="1207476" cy="98473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dirty="0" smtClean="0"/>
                <a:t>Jenkins build slave (same machine</a:t>
              </a:r>
              <a:r>
                <a:rPr lang="ro-RO" dirty="0" smtClean="0"/>
                <a:t>)</a:t>
              </a:r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458307" y="2262272"/>
            <a:ext cx="1207476" cy="98473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Jenkins integration test slave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73315" y="3774549"/>
            <a:ext cx="1377460" cy="984739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Jenkins test environment slave 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49004" y="2262273"/>
            <a:ext cx="1207476" cy="98473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Jenkins integration test slave 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64012" y="3774549"/>
            <a:ext cx="1377460" cy="984739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Jenkins test environment slave 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73315" y="5333718"/>
            <a:ext cx="1377460" cy="984739"/>
          </a:xfrm>
          <a:prstGeom prst="rect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Jenkins automated test runner slave 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64012" y="5333718"/>
            <a:ext cx="1377460" cy="984739"/>
          </a:xfrm>
          <a:prstGeom prst="rect">
            <a:avLst/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 smtClean="0"/>
              <a:t>Jenkins automated test runner slave N</a:t>
            </a:r>
            <a:endParaRPr lang="en-US" dirty="0"/>
          </a:p>
        </p:txBody>
      </p:sp>
      <p:cxnSp>
        <p:nvCxnSpPr>
          <p:cNvPr id="17" name="Curved Connector 16"/>
          <p:cNvCxnSpPr>
            <a:stCxn id="6" idx="0"/>
            <a:endCxn id="7" idx="1"/>
          </p:cNvCxnSpPr>
          <p:nvPr/>
        </p:nvCxnSpPr>
        <p:spPr>
          <a:xfrm rot="5400000" flipH="1" flipV="1">
            <a:off x="2360734" y="1920838"/>
            <a:ext cx="263768" cy="1931377"/>
          </a:xfrm>
          <a:prstGeom prst="curvedConnector2">
            <a:avLst/>
          </a:prstGeom>
          <a:ln w="9525">
            <a:solidFill>
              <a:schemeClr val="tx1"/>
            </a:solidFill>
            <a:prstDash val="dash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0"/>
            <a:endCxn id="10" idx="0"/>
          </p:cNvCxnSpPr>
          <p:nvPr/>
        </p:nvCxnSpPr>
        <p:spPr>
          <a:xfrm rot="5400000" flipH="1" flipV="1">
            <a:off x="3311768" y="477436"/>
            <a:ext cx="756137" cy="4325812"/>
          </a:xfrm>
          <a:prstGeom prst="curvedConnector3">
            <a:avLst>
              <a:gd name="adj1" fmla="val 130233"/>
            </a:avLst>
          </a:prstGeom>
          <a:ln w="9525">
            <a:solidFill>
              <a:schemeClr val="tx1"/>
            </a:solidFill>
            <a:prstDash val="dash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3"/>
            <a:endCxn id="8" idx="1"/>
          </p:cNvCxnSpPr>
          <p:nvPr/>
        </p:nvCxnSpPr>
        <p:spPr>
          <a:xfrm>
            <a:off x="2312375" y="4266918"/>
            <a:ext cx="1060940" cy="1"/>
          </a:xfrm>
          <a:prstGeom prst="curvedConnector3">
            <a:avLst>
              <a:gd name="adj1" fmla="val 50000"/>
            </a:avLst>
          </a:prstGeom>
          <a:ln w="9525">
            <a:solidFill>
              <a:schemeClr val="tx1"/>
            </a:solidFill>
            <a:prstDash val="dash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6" idx="3"/>
            <a:endCxn id="12" idx="0"/>
          </p:cNvCxnSpPr>
          <p:nvPr/>
        </p:nvCxnSpPr>
        <p:spPr>
          <a:xfrm flipV="1">
            <a:off x="2312375" y="3774549"/>
            <a:ext cx="3540367" cy="492369"/>
          </a:xfrm>
          <a:prstGeom prst="curvedConnector4">
            <a:avLst>
              <a:gd name="adj1" fmla="val 18750"/>
              <a:gd name="adj2" fmla="val 180952"/>
            </a:avLst>
          </a:prstGeom>
          <a:ln w="9525">
            <a:solidFill>
              <a:schemeClr val="tx1"/>
            </a:solidFill>
            <a:prstDash val="dash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endCxn id="13" idx="1"/>
          </p:cNvCxnSpPr>
          <p:nvPr/>
        </p:nvCxnSpPr>
        <p:spPr>
          <a:xfrm>
            <a:off x="1632437" y="5515425"/>
            <a:ext cx="1740878" cy="310663"/>
          </a:xfrm>
          <a:prstGeom prst="curvedConnector3">
            <a:avLst>
              <a:gd name="adj1" fmla="val 4882"/>
            </a:avLst>
          </a:prstGeom>
          <a:ln w="9525">
            <a:solidFill>
              <a:schemeClr val="tx1"/>
            </a:solidFill>
            <a:prstDash val="dash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6" idx="2"/>
            <a:endCxn id="15" idx="2"/>
          </p:cNvCxnSpPr>
          <p:nvPr/>
        </p:nvCxnSpPr>
        <p:spPr>
          <a:xfrm rot="16200000" flipH="1">
            <a:off x="3288320" y="3754035"/>
            <a:ext cx="803032" cy="4325812"/>
          </a:xfrm>
          <a:prstGeom prst="curvedConnector3">
            <a:avLst>
              <a:gd name="adj1" fmla="val 128467"/>
            </a:avLst>
          </a:prstGeom>
          <a:ln w="9525">
            <a:solidFill>
              <a:schemeClr val="tx1"/>
            </a:solidFill>
            <a:prstDash val="dash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099775" y="2388155"/>
            <a:ext cx="1543062" cy="7329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MSBuild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099775" y="3892051"/>
            <a:ext cx="1543062" cy="7329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</a:rPr>
              <a:t>Power</a:t>
            </a:r>
          </a:p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Shell &amp; Python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970821" y="5459600"/>
            <a:ext cx="1800971" cy="7329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Jmeter</a:t>
            </a:r>
          </a:p>
          <a:p>
            <a:pPr algn="ctr"/>
            <a:r>
              <a:rPr lang="ro-RO" dirty="0">
                <a:solidFill>
                  <a:schemeClr val="tx1"/>
                </a:solidFill>
              </a:rPr>
              <a:t>Selenium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3753" y="1907369"/>
            <a:ext cx="1543062" cy="7329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MSBuild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>
            <a:normAutofit/>
          </a:bodyPr>
          <a:lstStyle/>
          <a:p>
            <a:pPr marL="0" lvl="1" indent="0">
              <a:buSzPct val="100000"/>
              <a:buNone/>
            </a:pPr>
            <a:r>
              <a:rPr lang="ro-RO" dirty="0" smtClean="0"/>
              <a:t>Jenkins </a:t>
            </a:r>
            <a:r>
              <a:rPr lang="ro-RO" dirty="0"/>
              <a:t>system </a:t>
            </a:r>
            <a:r>
              <a:rPr lang="ro-RO" dirty="0" smtClean="0"/>
              <a:t>architecture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132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JenkinsUserConference-2.potx</Template>
  <TotalTime>7684</TotalTime>
  <Words>572</Words>
  <Application>Microsoft Office PowerPoint</Application>
  <PresentationFormat>On-screen Show (4:3)</PresentationFormat>
  <Paragraphs>265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JenkinsUserConference-2</vt:lpstr>
      <vt:lpstr>Using Jenkins for the build and deployment of .NET applications</vt:lpstr>
      <vt:lpstr>Agenda</vt:lpstr>
      <vt:lpstr>Business Catalyst</vt:lpstr>
      <vt:lpstr>Business Catalyst</vt:lpstr>
      <vt:lpstr>Migration from CC.NET to Jenkins</vt:lpstr>
      <vt:lpstr>Migration from CC.NET to Jenkins</vt:lpstr>
      <vt:lpstr>Migration from CC.NET to Jenkins</vt:lpstr>
      <vt:lpstr>Migration from CC.NET to Jenkins</vt:lpstr>
      <vt:lpstr>Migration from CC.NET to Jenkins</vt:lpstr>
      <vt:lpstr>Migration from CC.NET to Jenkins</vt:lpstr>
      <vt:lpstr>Migration from CC.NET to Jenkins</vt:lpstr>
      <vt:lpstr>Migration from CC.NET to Jenkins</vt:lpstr>
      <vt:lpstr>Migration from CC.NET to Jenkins</vt:lpstr>
      <vt:lpstr>Migration from CC.NET to Jenkins</vt:lpstr>
      <vt:lpstr>Migration from CC.NET to Jenkins</vt:lpstr>
      <vt:lpstr>Migration from CC.NET to Jenkins</vt:lpstr>
      <vt:lpstr>Migration from CC.NET to Jenkins </vt:lpstr>
      <vt:lpstr>(Side note) Using Jenkins for deployment</vt:lpstr>
      <vt:lpstr>(Side note) Using Jenkins for deployment</vt:lpstr>
      <vt:lpstr>Lessons learned</vt:lpstr>
      <vt:lpstr>Lessons learned</vt:lpstr>
      <vt:lpstr>Lessons learned</vt:lpstr>
      <vt:lpstr>Q &amp; A &amp; other stuff</vt:lpstr>
      <vt:lpstr>Thank You To Our Sponsors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Bac Dai</dc:creator>
  <cp:lastModifiedBy>Constantin Caraivan</cp:lastModifiedBy>
  <cp:revision>108</cp:revision>
  <dcterms:created xsi:type="dcterms:W3CDTF">2012-08-15T21:12:33Z</dcterms:created>
  <dcterms:modified xsi:type="dcterms:W3CDTF">2012-09-30T10:30:42Z</dcterms:modified>
</cp:coreProperties>
</file>