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10" r:id="rId3"/>
    <p:sldId id="261" r:id="rId4"/>
    <p:sldId id="262" r:id="rId5"/>
    <p:sldId id="263" r:id="rId6"/>
    <p:sldId id="264" r:id="rId7"/>
    <p:sldId id="265" r:id="rId8"/>
    <p:sldId id="309" r:id="rId9"/>
    <p:sldId id="267" r:id="rId10"/>
    <p:sldId id="268" r:id="rId11"/>
    <p:sldId id="303" r:id="rId12"/>
    <p:sldId id="273" r:id="rId13"/>
    <p:sldId id="274" r:id="rId14"/>
    <p:sldId id="275" r:id="rId15"/>
    <p:sldId id="276" r:id="rId16"/>
    <p:sldId id="277" r:id="rId17"/>
    <p:sldId id="281" r:id="rId18"/>
    <p:sldId id="282" r:id="rId19"/>
    <p:sldId id="283" r:id="rId20"/>
    <p:sldId id="304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3" r:id="rId29"/>
    <p:sldId id="295" r:id="rId30"/>
    <p:sldId id="297" r:id="rId31"/>
    <p:sldId id="298" r:id="rId32"/>
    <p:sldId id="308" r:id="rId33"/>
    <p:sldId id="301" r:id="rId34"/>
    <p:sldId id="30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BBB"/>
    <a:srgbClr val="FFFFEE"/>
    <a:srgbClr val="D33833"/>
    <a:srgbClr val="FBAD3E"/>
    <a:srgbClr val="3465A4"/>
    <a:srgbClr val="729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696" autoAdjust="0"/>
  </p:normalViewPr>
  <p:slideViewPr>
    <p:cSldViewPr snapToGrid="0" snapToObjects="1">
      <p:cViewPr>
        <p:scale>
          <a:sx n="120" d="100"/>
          <a:sy n="120" d="100"/>
        </p:scale>
        <p:origin x="-76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7B243-87CD-D740-9908-E0A8394CA378}" type="doc">
      <dgm:prSet loTypeId="urn:microsoft.com/office/officeart/2005/8/layout/hList1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D441399-3B5C-A841-AB2B-6840288060B6}">
      <dgm:prSet phldrT="[Text]"/>
      <dgm:spPr/>
      <dgm:t>
        <a:bodyPr/>
        <a:lstStyle/>
        <a:p>
          <a:r>
            <a:rPr lang="en-US" dirty="0" smtClean="0"/>
            <a:t>Large Installation</a:t>
          </a:r>
          <a:endParaRPr lang="en-US" dirty="0"/>
        </a:p>
      </dgm:t>
    </dgm:pt>
    <dgm:pt modelId="{53E74794-F9BD-4645-ADE2-45CA0E02D4B3}" type="parTrans" cxnId="{56CE27AE-D5C0-FF47-9347-8984C47DBF8F}">
      <dgm:prSet/>
      <dgm:spPr/>
      <dgm:t>
        <a:bodyPr/>
        <a:lstStyle/>
        <a:p>
          <a:endParaRPr lang="en-US"/>
        </a:p>
      </dgm:t>
    </dgm:pt>
    <dgm:pt modelId="{ABA25923-A1A3-234E-AC13-1DD40B285D0D}" type="sibTrans" cxnId="{56CE27AE-D5C0-FF47-9347-8984C47DBF8F}">
      <dgm:prSet/>
      <dgm:spPr/>
      <dgm:t>
        <a:bodyPr/>
        <a:lstStyle/>
        <a:p>
          <a:endParaRPr lang="en-US"/>
        </a:p>
      </dgm:t>
    </dgm:pt>
    <dgm:pt modelId="{D7A4F6A5-D3F5-8F4B-83F2-8C79DFD79E03}">
      <dgm:prSet phldrT="[Text]"/>
      <dgm:spPr/>
      <dgm:t>
        <a:bodyPr/>
        <a:lstStyle/>
        <a:p>
          <a:r>
            <a:rPr lang="en-US" dirty="0" smtClean="0">
              <a:solidFill>
                <a:srgbClr val="262626"/>
              </a:solidFill>
            </a:rPr>
            <a:t>Folders</a:t>
          </a:r>
          <a:endParaRPr lang="en-US" dirty="0">
            <a:solidFill>
              <a:srgbClr val="262626"/>
            </a:solidFill>
          </a:endParaRPr>
        </a:p>
      </dgm:t>
    </dgm:pt>
    <dgm:pt modelId="{CE07CB41-0701-6D4E-ADD6-28778C9461F1}" type="parTrans" cxnId="{9FE49379-1465-B842-8382-C64AEB797EB5}">
      <dgm:prSet/>
      <dgm:spPr/>
      <dgm:t>
        <a:bodyPr/>
        <a:lstStyle/>
        <a:p>
          <a:endParaRPr lang="en-US"/>
        </a:p>
      </dgm:t>
    </dgm:pt>
    <dgm:pt modelId="{72A29639-8756-2E46-8CE7-7D158B542648}" type="sibTrans" cxnId="{9FE49379-1465-B842-8382-C64AEB797EB5}">
      <dgm:prSet/>
      <dgm:spPr/>
      <dgm:t>
        <a:bodyPr/>
        <a:lstStyle/>
        <a:p>
          <a:endParaRPr lang="en-US"/>
        </a:p>
      </dgm:t>
    </dgm:pt>
    <dgm:pt modelId="{734B7FF9-CF1E-6A46-B56A-A8C43D19F927}">
      <dgm:prSet phldrT="[Text]"/>
      <dgm:spPr/>
      <dgm:t>
        <a:bodyPr/>
        <a:lstStyle/>
        <a:p>
          <a:r>
            <a:rPr lang="en-US" dirty="0" smtClean="0">
              <a:solidFill>
                <a:srgbClr val="262626"/>
              </a:solidFill>
            </a:rPr>
            <a:t>Templates</a:t>
          </a:r>
          <a:endParaRPr lang="en-US" dirty="0">
            <a:solidFill>
              <a:srgbClr val="262626"/>
            </a:solidFill>
          </a:endParaRPr>
        </a:p>
      </dgm:t>
    </dgm:pt>
    <dgm:pt modelId="{7C83F417-ACA3-DC46-B0A5-17147BBDCAD2}" type="parTrans" cxnId="{08F70B9D-DF72-AD4D-AD5B-2974EE4F28FC}">
      <dgm:prSet/>
      <dgm:spPr/>
      <dgm:t>
        <a:bodyPr/>
        <a:lstStyle/>
        <a:p>
          <a:endParaRPr lang="en-US"/>
        </a:p>
      </dgm:t>
    </dgm:pt>
    <dgm:pt modelId="{E24691A0-46BF-7647-A313-2F4D12CD16FC}" type="sibTrans" cxnId="{08F70B9D-DF72-AD4D-AD5B-2974EE4F28FC}">
      <dgm:prSet/>
      <dgm:spPr/>
      <dgm:t>
        <a:bodyPr/>
        <a:lstStyle/>
        <a:p>
          <a:endParaRPr lang="en-US"/>
        </a:p>
      </dgm:t>
    </dgm:pt>
    <dgm:pt modelId="{8E900F2F-1E4A-8244-B7AC-D704AE7EC3CB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E7C903F8-E5F6-244B-9861-7B8B45FC19C2}" type="parTrans" cxnId="{A3C529F6-10F0-344D-A5FA-57D07E52E9E4}">
      <dgm:prSet/>
      <dgm:spPr/>
      <dgm:t>
        <a:bodyPr/>
        <a:lstStyle/>
        <a:p>
          <a:endParaRPr lang="en-US"/>
        </a:p>
      </dgm:t>
    </dgm:pt>
    <dgm:pt modelId="{A06F7B98-0BC5-EC49-BED0-5FC05108F2FB}" type="sibTrans" cxnId="{A3C529F6-10F0-344D-A5FA-57D07E52E9E4}">
      <dgm:prSet/>
      <dgm:spPr/>
      <dgm:t>
        <a:bodyPr/>
        <a:lstStyle/>
        <a:p>
          <a:endParaRPr lang="en-US"/>
        </a:p>
      </dgm:t>
    </dgm:pt>
    <dgm:pt modelId="{A6DE0C70-0D59-2345-A019-09EE0A4B6315}">
      <dgm:prSet phldrT="[Text]"/>
      <dgm:spPr/>
      <dgm:t>
        <a:bodyPr/>
        <a:lstStyle/>
        <a:p>
          <a:r>
            <a:rPr lang="en-US" dirty="0" smtClean="0"/>
            <a:t>Roles-based Access Control</a:t>
          </a:r>
          <a:endParaRPr lang="en-US" dirty="0"/>
        </a:p>
      </dgm:t>
    </dgm:pt>
    <dgm:pt modelId="{54044FB9-34DE-3E4A-B264-85DF2E309B5D}" type="parTrans" cxnId="{0BBCAC62-8312-374B-90DA-5AF7D0641CEA}">
      <dgm:prSet/>
      <dgm:spPr/>
      <dgm:t>
        <a:bodyPr/>
        <a:lstStyle/>
        <a:p>
          <a:endParaRPr lang="en-US"/>
        </a:p>
      </dgm:t>
    </dgm:pt>
    <dgm:pt modelId="{3158983A-B215-4345-95BB-AA60B03EEDFD}" type="sibTrans" cxnId="{0BBCAC62-8312-374B-90DA-5AF7D0641CEA}">
      <dgm:prSet/>
      <dgm:spPr/>
      <dgm:t>
        <a:bodyPr/>
        <a:lstStyle/>
        <a:p>
          <a:endParaRPr lang="en-US"/>
        </a:p>
      </dgm:t>
    </dgm:pt>
    <dgm:pt modelId="{FA364DD3-761A-E346-9F29-A75EBADCEBA1}">
      <dgm:prSet phldrT="[Text]"/>
      <dgm:spPr/>
      <dgm:t>
        <a:bodyPr/>
        <a:lstStyle/>
        <a:p>
          <a:r>
            <a:rPr lang="en-US" dirty="0" err="1" smtClean="0"/>
            <a:t>Wikitext</a:t>
          </a:r>
          <a:r>
            <a:rPr lang="en-US" dirty="0" smtClean="0"/>
            <a:t> Descriptions</a:t>
          </a:r>
          <a:endParaRPr lang="en-US" dirty="0"/>
        </a:p>
      </dgm:t>
    </dgm:pt>
    <dgm:pt modelId="{7F502DF8-5986-6A46-B577-86E1855F0742}" type="parTrans" cxnId="{3D2F0BD0-26D4-9244-A62A-561BCA18A224}">
      <dgm:prSet/>
      <dgm:spPr/>
      <dgm:t>
        <a:bodyPr/>
        <a:lstStyle/>
        <a:p>
          <a:endParaRPr lang="en-US"/>
        </a:p>
      </dgm:t>
    </dgm:pt>
    <dgm:pt modelId="{D780334B-EC76-8148-B395-D14C785C360B}" type="sibTrans" cxnId="{3D2F0BD0-26D4-9244-A62A-561BCA18A224}">
      <dgm:prSet/>
      <dgm:spPr/>
      <dgm:t>
        <a:bodyPr/>
        <a:lstStyle/>
        <a:p>
          <a:endParaRPr lang="en-US"/>
        </a:p>
      </dgm:t>
    </dgm:pt>
    <dgm:pt modelId="{7C3C0F55-0D18-3544-85E9-10910CC298CB}">
      <dgm:prSet phldrT="[Text]"/>
      <dgm:spPr/>
      <dgm:t>
        <a:bodyPr/>
        <a:lstStyle/>
        <a:p>
          <a:r>
            <a:rPr lang="en-US" dirty="0" smtClean="0"/>
            <a:t>Optimized Utilization</a:t>
          </a:r>
          <a:endParaRPr lang="en-US" dirty="0"/>
        </a:p>
      </dgm:t>
    </dgm:pt>
    <dgm:pt modelId="{DC820FBE-4EEF-2949-BF12-7FD7E782A9FA}" type="parTrans" cxnId="{37AC91D7-C924-8C48-BE66-93CD166899C7}">
      <dgm:prSet/>
      <dgm:spPr/>
      <dgm:t>
        <a:bodyPr/>
        <a:lstStyle/>
        <a:p>
          <a:endParaRPr lang="en-US"/>
        </a:p>
      </dgm:t>
    </dgm:pt>
    <dgm:pt modelId="{5A97EB27-CFC0-354A-870D-F489E66165C0}" type="sibTrans" cxnId="{37AC91D7-C924-8C48-BE66-93CD166899C7}">
      <dgm:prSet/>
      <dgm:spPr/>
      <dgm:t>
        <a:bodyPr/>
        <a:lstStyle/>
        <a:p>
          <a:endParaRPr lang="en-US"/>
        </a:p>
      </dgm:t>
    </dgm:pt>
    <dgm:pt modelId="{9D1B4F1A-D870-C14A-8197-E4278B80ABB9}">
      <dgm:prSet phldrT="[Text]"/>
      <dgm:spPr/>
      <dgm:t>
        <a:bodyPr/>
        <a:lstStyle/>
        <a:p>
          <a:r>
            <a:rPr lang="en-US" dirty="0" smtClean="0"/>
            <a:t>Auto-scaling for </a:t>
          </a:r>
          <a:r>
            <a:rPr lang="en-US" dirty="0" err="1" smtClean="0"/>
            <a:t>VMWare</a:t>
          </a:r>
          <a:r>
            <a:rPr lang="en-US" dirty="0" smtClean="0"/>
            <a:t> installations</a:t>
          </a:r>
          <a:endParaRPr lang="en-US" dirty="0"/>
        </a:p>
      </dgm:t>
    </dgm:pt>
    <dgm:pt modelId="{9D2346FB-4171-544B-8609-8A934AC333F4}" type="parTrans" cxnId="{574B5D4A-36ED-B943-A8F2-52FD506EB071}">
      <dgm:prSet/>
      <dgm:spPr/>
      <dgm:t>
        <a:bodyPr/>
        <a:lstStyle/>
        <a:p>
          <a:endParaRPr lang="en-US"/>
        </a:p>
      </dgm:t>
    </dgm:pt>
    <dgm:pt modelId="{452BFE3D-E6D0-0848-893C-1C622D737A5B}" type="sibTrans" cxnId="{574B5D4A-36ED-B943-A8F2-52FD506EB071}">
      <dgm:prSet/>
      <dgm:spPr/>
      <dgm:t>
        <a:bodyPr/>
        <a:lstStyle/>
        <a:p>
          <a:endParaRPr lang="en-US"/>
        </a:p>
      </dgm:t>
    </dgm:pt>
    <dgm:pt modelId="{06C61A77-CB94-9647-BB86-842DAC844D50}">
      <dgm:prSet phldrT="[Text]"/>
      <dgm:spPr/>
      <dgm:t>
        <a:bodyPr/>
        <a:lstStyle/>
        <a:p>
          <a:r>
            <a:rPr lang="en-US" dirty="0" smtClean="0"/>
            <a:t>Throttled Build Execution</a:t>
          </a:r>
          <a:endParaRPr lang="en-US" dirty="0"/>
        </a:p>
      </dgm:t>
    </dgm:pt>
    <dgm:pt modelId="{BC1794D3-3CF9-4942-A2CA-470AB8CEACA0}" type="parTrans" cxnId="{039BCF54-3432-3141-94A7-62146EDBB7D2}">
      <dgm:prSet/>
      <dgm:spPr/>
      <dgm:t>
        <a:bodyPr/>
        <a:lstStyle/>
        <a:p>
          <a:endParaRPr lang="en-US"/>
        </a:p>
      </dgm:t>
    </dgm:pt>
    <dgm:pt modelId="{A1DFAA38-7F3D-4A40-893F-F4614F1983D5}" type="sibTrans" cxnId="{039BCF54-3432-3141-94A7-62146EDBB7D2}">
      <dgm:prSet/>
      <dgm:spPr/>
      <dgm:t>
        <a:bodyPr/>
        <a:lstStyle/>
        <a:p>
          <a:endParaRPr lang="en-US"/>
        </a:p>
      </dgm:t>
    </dgm:pt>
    <dgm:pt modelId="{06AB0B15-1DA3-C242-B6C8-48EA55318F61}">
      <dgm:prSet phldrT="[Text]"/>
      <dgm:spPr/>
      <dgm:t>
        <a:bodyPr/>
        <a:lstStyle/>
        <a:p>
          <a:r>
            <a:rPr lang="en-US" dirty="0" smtClean="0">
              <a:solidFill>
                <a:srgbClr val="262626"/>
              </a:solidFill>
            </a:rPr>
            <a:t>Backup</a:t>
          </a:r>
          <a:endParaRPr lang="en-US" dirty="0">
            <a:solidFill>
              <a:srgbClr val="262626"/>
            </a:solidFill>
          </a:endParaRPr>
        </a:p>
      </dgm:t>
    </dgm:pt>
    <dgm:pt modelId="{84F4CFCA-21C8-CE48-B5E3-5FB46D51858E}" type="parTrans" cxnId="{B25860B5-3C07-1043-ADE6-765110A6B85C}">
      <dgm:prSet/>
      <dgm:spPr/>
      <dgm:t>
        <a:bodyPr/>
        <a:lstStyle/>
        <a:p>
          <a:endParaRPr lang="en-US"/>
        </a:p>
      </dgm:t>
    </dgm:pt>
    <dgm:pt modelId="{FCA00AD3-0AF8-9E4E-87B7-BF192715C598}" type="sibTrans" cxnId="{B25860B5-3C07-1043-ADE6-765110A6B85C}">
      <dgm:prSet/>
      <dgm:spPr/>
      <dgm:t>
        <a:bodyPr/>
        <a:lstStyle/>
        <a:p>
          <a:endParaRPr lang="en-US"/>
        </a:p>
      </dgm:t>
    </dgm:pt>
    <dgm:pt modelId="{984CAEAA-01D6-8C4D-A7DD-3A6E2C16FAC1}">
      <dgm:prSet phldrT="[Text]"/>
      <dgm:spPr/>
      <dgm:t>
        <a:bodyPr/>
        <a:lstStyle/>
        <a:p>
          <a:r>
            <a:rPr lang="en-US" dirty="0" smtClean="0"/>
            <a:t>Even Load Strategy</a:t>
          </a:r>
          <a:endParaRPr lang="en-US" dirty="0"/>
        </a:p>
      </dgm:t>
    </dgm:pt>
    <dgm:pt modelId="{7F40A6D1-2F92-914A-8253-473F06B737E5}" type="parTrans" cxnId="{A59E7739-25DD-0046-A184-97BCF13C5FEC}">
      <dgm:prSet/>
      <dgm:spPr/>
      <dgm:t>
        <a:bodyPr/>
        <a:lstStyle/>
        <a:p>
          <a:endParaRPr lang="en-US"/>
        </a:p>
      </dgm:t>
    </dgm:pt>
    <dgm:pt modelId="{9129BD73-7EF0-4942-9D5E-912C7189380D}" type="sibTrans" cxnId="{A59E7739-25DD-0046-A184-97BCF13C5FEC}">
      <dgm:prSet/>
      <dgm:spPr/>
      <dgm:t>
        <a:bodyPr/>
        <a:lstStyle/>
        <a:p>
          <a:endParaRPr lang="en-US"/>
        </a:p>
      </dgm:t>
    </dgm:pt>
    <dgm:pt modelId="{7105FA59-8805-564E-A561-163C4344572D}">
      <dgm:prSet phldrT="[Text]"/>
      <dgm:spPr/>
      <dgm:t>
        <a:bodyPr/>
        <a:lstStyle/>
        <a:p>
          <a:r>
            <a:rPr lang="en-US" dirty="0" smtClean="0"/>
            <a:t>Skip Next Build</a:t>
          </a:r>
          <a:endParaRPr lang="en-US" dirty="0"/>
        </a:p>
      </dgm:t>
    </dgm:pt>
    <dgm:pt modelId="{3BBA70C1-79D1-1349-9839-AB6DBC013F13}" type="parTrans" cxnId="{BAD21331-16F5-D94B-A6C3-620107041201}">
      <dgm:prSet/>
      <dgm:spPr/>
      <dgm:t>
        <a:bodyPr/>
        <a:lstStyle/>
        <a:p>
          <a:endParaRPr lang="en-US"/>
        </a:p>
      </dgm:t>
    </dgm:pt>
    <dgm:pt modelId="{59FB36F5-5DCF-0E42-B811-B2D0B0C7D892}" type="sibTrans" cxnId="{BAD21331-16F5-D94B-A6C3-620107041201}">
      <dgm:prSet/>
      <dgm:spPr/>
      <dgm:t>
        <a:bodyPr/>
        <a:lstStyle/>
        <a:p>
          <a:endParaRPr lang="en-US"/>
        </a:p>
      </dgm:t>
    </dgm:pt>
    <dgm:pt modelId="{DFABD931-55C0-9C42-AA0D-7F9BC7043D43}">
      <dgm:prSet phldrT="[Text]"/>
      <dgm:spPr/>
      <dgm:t>
        <a:bodyPr/>
        <a:lstStyle/>
        <a:p>
          <a:r>
            <a:rPr lang="en-US" dirty="0" smtClean="0">
              <a:solidFill>
                <a:schemeClr val="accent6"/>
              </a:solidFill>
            </a:rPr>
            <a:t>High Availability*</a:t>
          </a:r>
          <a:endParaRPr lang="en-US" dirty="0">
            <a:solidFill>
              <a:schemeClr val="accent6"/>
            </a:solidFill>
          </a:endParaRPr>
        </a:p>
      </dgm:t>
    </dgm:pt>
    <dgm:pt modelId="{F8491934-0209-1D4A-B44E-60157CB94911}" type="parTrans" cxnId="{B10A8DC3-5DB4-D74A-9DFD-08D0DAB8385C}">
      <dgm:prSet/>
      <dgm:spPr/>
      <dgm:t>
        <a:bodyPr/>
        <a:lstStyle/>
        <a:p>
          <a:endParaRPr lang="en-US"/>
        </a:p>
      </dgm:t>
    </dgm:pt>
    <dgm:pt modelId="{0DCE5C76-17F9-0E45-8A11-8D8F087DD07C}" type="sibTrans" cxnId="{B10A8DC3-5DB4-D74A-9DFD-08D0DAB8385C}">
      <dgm:prSet/>
      <dgm:spPr/>
      <dgm:t>
        <a:bodyPr/>
        <a:lstStyle/>
        <a:p>
          <a:endParaRPr lang="en-US"/>
        </a:p>
      </dgm:t>
    </dgm:pt>
    <dgm:pt modelId="{F9ECCA53-C824-BF42-A6CE-DB5DB392D001}">
      <dgm:prSet phldrT="[Text]"/>
      <dgm:spPr/>
      <dgm:t>
        <a:bodyPr/>
        <a:lstStyle/>
        <a:p>
          <a:r>
            <a:rPr lang="en-US" dirty="0" smtClean="0">
              <a:solidFill>
                <a:schemeClr val="accent6"/>
              </a:solidFill>
            </a:rPr>
            <a:t>Custom Update Centers* </a:t>
          </a:r>
          <a:endParaRPr lang="en-US" dirty="0">
            <a:solidFill>
              <a:schemeClr val="accent6"/>
            </a:solidFill>
          </a:endParaRPr>
        </a:p>
      </dgm:t>
    </dgm:pt>
    <dgm:pt modelId="{6805E772-3802-B64D-8EFD-D15B05FD4AA5}" type="parTrans" cxnId="{25F26DC2-C497-B549-93C9-F4029D789423}">
      <dgm:prSet/>
      <dgm:spPr/>
      <dgm:t>
        <a:bodyPr/>
        <a:lstStyle/>
        <a:p>
          <a:endParaRPr lang="en-US"/>
        </a:p>
      </dgm:t>
    </dgm:pt>
    <dgm:pt modelId="{93CF61EF-110D-D148-ABA7-5C5CADC04980}" type="sibTrans" cxnId="{25F26DC2-C497-B549-93C9-F4029D789423}">
      <dgm:prSet/>
      <dgm:spPr/>
      <dgm:t>
        <a:bodyPr/>
        <a:lstStyle/>
        <a:p>
          <a:endParaRPr lang="en-US"/>
        </a:p>
      </dgm:t>
    </dgm:pt>
    <dgm:pt modelId="{0391FF27-5EEC-0746-B680-E236B4165539}">
      <dgm:prSet phldrT="[Text]"/>
      <dgm:spPr/>
      <dgm:t>
        <a:bodyPr/>
        <a:lstStyle/>
        <a:p>
          <a:r>
            <a:rPr lang="en-US" dirty="0" smtClean="0">
              <a:solidFill>
                <a:srgbClr val="F79646"/>
              </a:solidFill>
            </a:rPr>
            <a:t>Fast Archiving*</a:t>
          </a:r>
          <a:endParaRPr lang="en-US" dirty="0">
            <a:solidFill>
              <a:srgbClr val="F79646"/>
            </a:solidFill>
          </a:endParaRPr>
        </a:p>
      </dgm:t>
    </dgm:pt>
    <dgm:pt modelId="{CAD5DAF5-9B17-CA47-BB92-4863DEAC42F2}" type="parTrans" cxnId="{909692A2-C148-6E49-B955-F6AE69F177BC}">
      <dgm:prSet/>
      <dgm:spPr/>
      <dgm:t>
        <a:bodyPr/>
        <a:lstStyle/>
        <a:p>
          <a:endParaRPr lang="en-US"/>
        </a:p>
      </dgm:t>
    </dgm:pt>
    <dgm:pt modelId="{6844C2C1-173A-524F-934C-9446750A5DFB}" type="sibTrans" cxnId="{909692A2-C148-6E49-B955-F6AE69F177BC}">
      <dgm:prSet/>
      <dgm:spPr/>
      <dgm:t>
        <a:bodyPr/>
        <a:lstStyle/>
        <a:p>
          <a:endParaRPr lang="en-US"/>
        </a:p>
      </dgm:t>
    </dgm:pt>
    <dgm:pt modelId="{4FE91009-4DB9-214E-A42B-FFEC5E8BE0D0}">
      <dgm:prSet phldrT="[Text]"/>
      <dgm:spPr/>
      <dgm:t>
        <a:bodyPr/>
        <a:lstStyle/>
        <a:p>
          <a:r>
            <a:rPr lang="en-US" dirty="0" smtClean="0">
              <a:solidFill>
                <a:srgbClr val="F79646"/>
              </a:solidFill>
            </a:rPr>
            <a:t>Secure Copy*</a:t>
          </a:r>
          <a:endParaRPr lang="en-US" dirty="0">
            <a:solidFill>
              <a:srgbClr val="F79646"/>
            </a:solidFill>
          </a:endParaRPr>
        </a:p>
      </dgm:t>
    </dgm:pt>
    <dgm:pt modelId="{6CB724E9-F5FB-3A4D-841D-714E9165F857}" type="parTrans" cxnId="{1C215C41-76E8-244B-93C2-8BF1F8E56C36}">
      <dgm:prSet/>
      <dgm:spPr/>
      <dgm:t>
        <a:bodyPr/>
        <a:lstStyle/>
        <a:p>
          <a:endParaRPr lang="en-US"/>
        </a:p>
      </dgm:t>
    </dgm:pt>
    <dgm:pt modelId="{EAF200B5-A32E-414F-BA73-289D9EEFAD96}" type="sibTrans" cxnId="{1C215C41-76E8-244B-93C2-8BF1F8E56C36}">
      <dgm:prSet/>
      <dgm:spPr/>
      <dgm:t>
        <a:bodyPr/>
        <a:lstStyle/>
        <a:p>
          <a:endParaRPr lang="en-US"/>
        </a:p>
      </dgm:t>
    </dgm:pt>
    <dgm:pt modelId="{D7E3FCE4-F199-D846-B6F1-F36D80C8AB43}">
      <dgm:prSet phldrT="[Text]"/>
      <dgm:spPr/>
      <dgm:t>
        <a:bodyPr/>
        <a:lstStyle/>
        <a:p>
          <a:r>
            <a:rPr lang="en-US" dirty="0" smtClean="0">
              <a:solidFill>
                <a:schemeClr val="accent6"/>
              </a:solidFill>
            </a:rPr>
            <a:t>Validated Merges* </a:t>
          </a:r>
          <a:endParaRPr lang="en-US" dirty="0">
            <a:solidFill>
              <a:schemeClr val="accent6"/>
            </a:solidFill>
          </a:endParaRPr>
        </a:p>
      </dgm:t>
    </dgm:pt>
    <dgm:pt modelId="{E400B363-2945-0F41-8E5A-F30390F29ECB}" type="parTrans" cxnId="{66F060D1-68D1-2F46-BAB6-3E2E6A16505F}">
      <dgm:prSet/>
      <dgm:spPr/>
      <dgm:t>
        <a:bodyPr/>
        <a:lstStyle/>
        <a:p>
          <a:endParaRPr lang="en-US"/>
        </a:p>
      </dgm:t>
    </dgm:pt>
    <dgm:pt modelId="{E627EB62-D3C0-584B-93D6-A09FC356616E}" type="sibTrans" cxnId="{66F060D1-68D1-2F46-BAB6-3E2E6A16505F}">
      <dgm:prSet/>
      <dgm:spPr/>
      <dgm:t>
        <a:bodyPr/>
        <a:lstStyle/>
        <a:p>
          <a:endParaRPr lang="en-US"/>
        </a:p>
      </dgm:t>
    </dgm:pt>
    <dgm:pt modelId="{64975A44-E6B1-654A-9DF2-3C465D869B1A}" type="pres">
      <dgm:prSet presAssocID="{DDF7B243-87CD-D740-9908-E0A8394CA3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51B540-455B-C44A-B2C3-426721F3CC46}" type="pres">
      <dgm:prSet presAssocID="{4D441399-3B5C-A841-AB2B-6840288060B6}" presName="composite" presStyleCnt="0"/>
      <dgm:spPr/>
    </dgm:pt>
    <dgm:pt modelId="{B348DF54-BB7D-5841-AD47-2CEE5791BCAC}" type="pres">
      <dgm:prSet presAssocID="{4D441399-3B5C-A841-AB2B-6840288060B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1BE01-70F3-B64A-A677-B410DBAF39FC}" type="pres">
      <dgm:prSet presAssocID="{4D441399-3B5C-A841-AB2B-6840288060B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79867-EA3B-F147-A531-3AC36A8D821C}" type="pres">
      <dgm:prSet presAssocID="{ABA25923-A1A3-234E-AC13-1DD40B285D0D}" presName="space" presStyleCnt="0"/>
      <dgm:spPr/>
    </dgm:pt>
    <dgm:pt modelId="{ED14149F-35FF-DE40-B51E-45B17782192E}" type="pres">
      <dgm:prSet presAssocID="{8E900F2F-1E4A-8244-B7AC-D704AE7EC3CB}" presName="composite" presStyleCnt="0"/>
      <dgm:spPr/>
    </dgm:pt>
    <dgm:pt modelId="{4636CF59-406C-8A4A-81F4-124930D25F0A}" type="pres">
      <dgm:prSet presAssocID="{8E900F2F-1E4A-8244-B7AC-D704AE7EC3C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4217A-E4E6-1E41-B9F0-589F797D78C3}" type="pres">
      <dgm:prSet presAssocID="{8E900F2F-1E4A-8244-B7AC-D704AE7EC3C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9AF6D-4A80-7D4A-8EBF-4071737B06A6}" type="pres">
      <dgm:prSet presAssocID="{A06F7B98-0BC5-EC49-BED0-5FC05108F2FB}" presName="space" presStyleCnt="0"/>
      <dgm:spPr/>
    </dgm:pt>
    <dgm:pt modelId="{A0C3544C-387F-C742-81D9-92B4EEC1D1F9}" type="pres">
      <dgm:prSet presAssocID="{7C3C0F55-0D18-3544-85E9-10910CC298CB}" presName="composite" presStyleCnt="0"/>
      <dgm:spPr/>
    </dgm:pt>
    <dgm:pt modelId="{18F2A598-F535-2348-8C73-EA346406720B}" type="pres">
      <dgm:prSet presAssocID="{7C3C0F55-0D18-3544-85E9-10910CC298C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A5FFA-3DAA-8D4F-9594-CC89441ABB44}" type="pres">
      <dgm:prSet presAssocID="{7C3C0F55-0D18-3544-85E9-10910CC298C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5D5055-9939-CB43-A365-24BB0459F6E1}" type="presOf" srcId="{D7A4F6A5-D3F5-8F4B-83F2-8C79DFD79E03}" destId="{F1E1BE01-70F3-B64A-A677-B410DBAF39FC}" srcOrd="0" destOrd="0" presId="urn:microsoft.com/office/officeart/2005/8/layout/hList1"/>
    <dgm:cxn modelId="{BAD21331-16F5-D94B-A6C3-620107041201}" srcId="{7C3C0F55-0D18-3544-85E9-10910CC298CB}" destId="{7105FA59-8805-564E-A561-163C4344572D}" srcOrd="3" destOrd="0" parTransId="{3BBA70C1-79D1-1349-9839-AB6DBC013F13}" sibTransId="{59FB36F5-5DCF-0E42-B811-B2D0B0C7D892}"/>
    <dgm:cxn modelId="{56CE27AE-D5C0-FF47-9347-8984C47DBF8F}" srcId="{DDF7B243-87CD-D740-9908-E0A8394CA378}" destId="{4D441399-3B5C-A841-AB2B-6840288060B6}" srcOrd="0" destOrd="0" parTransId="{53E74794-F9BD-4645-ADE2-45CA0E02D4B3}" sibTransId="{ABA25923-A1A3-234E-AC13-1DD40B285D0D}"/>
    <dgm:cxn modelId="{37AC91D7-C924-8C48-BE66-93CD166899C7}" srcId="{DDF7B243-87CD-D740-9908-E0A8394CA378}" destId="{7C3C0F55-0D18-3544-85E9-10910CC298CB}" srcOrd="2" destOrd="0" parTransId="{DC820FBE-4EEF-2949-BF12-7FD7E782A9FA}" sibTransId="{5A97EB27-CFC0-354A-870D-F489E66165C0}"/>
    <dgm:cxn modelId="{DE3FD810-D4F6-DA46-AB0C-C035AE643C71}" type="presOf" srcId="{A6DE0C70-0D59-2345-A019-09EE0A4B6315}" destId="{F674217A-E4E6-1E41-B9F0-589F797D78C3}" srcOrd="0" destOrd="0" presId="urn:microsoft.com/office/officeart/2005/8/layout/hList1"/>
    <dgm:cxn modelId="{B82EA969-568D-9B4E-ABA1-BCAD9660CCA2}" type="presOf" srcId="{0391FF27-5EEC-0746-B680-E236B4165539}" destId="{E75A5FFA-3DAA-8D4F-9594-CC89441ABB44}" srcOrd="0" destOrd="4" presId="urn:microsoft.com/office/officeart/2005/8/layout/hList1"/>
    <dgm:cxn modelId="{9E2D6048-9936-0546-AFCF-4009BAB3EA66}" type="presOf" srcId="{4D441399-3B5C-A841-AB2B-6840288060B6}" destId="{B348DF54-BB7D-5841-AD47-2CEE5791BCAC}" srcOrd="0" destOrd="0" presId="urn:microsoft.com/office/officeart/2005/8/layout/hList1"/>
    <dgm:cxn modelId="{C068ACC2-08ED-2347-94F6-68ADFAAF1BAD}" type="presOf" srcId="{D7E3FCE4-F199-D846-B6F1-F36D80C8AB43}" destId="{F1E1BE01-70F3-B64A-A677-B410DBAF39FC}" srcOrd="0" destOrd="5" presId="urn:microsoft.com/office/officeart/2005/8/layout/hList1"/>
    <dgm:cxn modelId="{B10A8DC3-5DB4-D74A-9DFD-08D0DAB8385C}" srcId="{4D441399-3B5C-A841-AB2B-6840288060B6}" destId="{DFABD931-55C0-9C42-AA0D-7F9BC7043D43}" srcOrd="3" destOrd="0" parTransId="{F8491934-0209-1D4A-B44E-60157CB94911}" sibTransId="{0DCE5C76-17F9-0E45-8A11-8D8F087DD07C}"/>
    <dgm:cxn modelId="{25F26DC2-C497-B549-93C9-F4029D789423}" srcId="{4D441399-3B5C-A841-AB2B-6840288060B6}" destId="{F9ECCA53-C824-BF42-A6CE-DB5DB392D001}" srcOrd="4" destOrd="0" parTransId="{6805E772-3802-B64D-8EFD-D15B05FD4AA5}" sibTransId="{93CF61EF-110D-D148-ABA7-5C5CADC04980}"/>
    <dgm:cxn modelId="{9FE49379-1465-B842-8382-C64AEB797EB5}" srcId="{4D441399-3B5C-A841-AB2B-6840288060B6}" destId="{D7A4F6A5-D3F5-8F4B-83F2-8C79DFD79E03}" srcOrd="0" destOrd="0" parTransId="{CE07CB41-0701-6D4E-ADD6-28778C9461F1}" sibTransId="{72A29639-8756-2E46-8CE7-7D158B542648}"/>
    <dgm:cxn modelId="{D5AF225B-C83A-3240-9CE9-70849EB60BD4}" type="presOf" srcId="{DDF7B243-87CD-D740-9908-E0A8394CA378}" destId="{64975A44-E6B1-654A-9DF2-3C465D869B1A}" srcOrd="0" destOrd="0" presId="urn:microsoft.com/office/officeart/2005/8/layout/hList1"/>
    <dgm:cxn modelId="{6636A844-920B-6D49-8CB8-F126F1AF5F89}" type="presOf" srcId="{734B7FF9-CF1E-6A46-B56A-A8C43D19F927}" destId="{F1E1BE01-70F3-B64A-A677-B410DBAF39FC}" srcOrd="0" destOrd="1" presId="urn:microsoft.com/office/officeart/2005/8/layout/hList1"/>
    <dgm:cxn modelId="{7A7B05F5-234F-B94E-B7B9-CBA895854D23}" type="presOf" srcId="{06AB0B15-1DA3-C242-B6C8-48EA55318F61}" destId="{F1E1BE01-70F3-B64A-A677-B410DBAF39FC}" srcOrd="0" destOrd="2" presId="urn:microsoft.com/office/officeart/2005/8/layout/hList1"/>
    <dgm:cxn modelId="{A59E7739-25DD-0046-A184-97BCF13C5FEC}" srcId="{7C3C0F55-0D18-3544-85E9-10910CC298CB}" destId="{984CAEAA-01D6-8C4D-A7DD-3A6E2C16FAC1}" srcOrd="2" destOrd="0" parTransId="{7F40A6D1-2F92-914A-8253-473F06B737E5}" sibTransId="{9129BD73-7EF0-4942-9D5E-912C7189380D}"/>
    <dgm:cxn modelId="{AB84DCCD-E73F-8743-93EF-0155DB7FADE3}" type="presOf" srcId="{9D1B4F1A-D870-C14A-8197-E4278B80ABB9}" destId="{E75A5FFA-3DAA-8D4F-9594-CC89441ABB44}" srcOrd="0" destOrd="0" presId="urn:microsoft.com/office/officeart/2005/8/layout/hList1"/>
    <dgm:cxn modelId="{C4E38933-C20C-9844-8268-8EE9C6CADB4A}" type="presOf" srcId="{06C61A77-CB94-9647-BB86-842DAC844D50}" destId="{E75A5FFA-3DAA-8D4F-9594-CC89441ABB44}" srcOrd="0" destOrd="1" presId="urn:microsoft.com/office/officeart/2005/8/layout/hList1"/>
    <dgm:cxn modelId="{3D2F0BD0-26D4-9244-A62A-561BCA18A224}" srcId="{8E900F2F-1E4A-8244-B7AC-D704AE7EC3CB}" destId="{FA364DD3-761A-E346-9F29-A75EBADCEBA1}" srcOrd="1" destOrd="0" parTransId="{7F502DF8-5986-6A46-B577-86E1855F0742}" sibTransId="{D780334B-EC76-8148-B395-D14C785C360B}"/>
    <dgm:cxn modelId="{0BBCAC62-8312-374B-90DA-5AF7D0641CEA}" srcId="{8E900F2F-1E4A-8244-B7AC-D704AE7EC3CB}" destId="{A6DE0C70-0D59-2345-A019-09EE0A4B6315}" srcOrd="0" destOrd="0" parTransId="{54044FB9-34DE-3E4A-B264-85DF2E309B5D}" sibTransId="{3158983A-B215-4345-95BB-AA60B03EEDFD}"/>
    <dgm:cxn modelId="{A0D22908-F53D-1943-B09D-10D586469417}" type="presOf" srcId="{8E900F2F-1E4A-8244-B7AC-D704AE7EC3CB}" destId="{4636CF59-406C-8A4A-81F4-124930D25F0A}" srcOrd="0" destOrd="0" presId="urn:microsoft.com/office/officeart/2005/8/layout/hList1"/>
    <dgm:cxn modelId="{039BCF54-3432-3141-94A7-62146EDBB7D2}" srcId="{7C3C0F55-0D18-3544-85E9-10910CC298CB}" destId="{06C61A77-CB94-9647-BB86-842DAC844D50}" srcOrd="1" destOrd="0" parTransId="{BC1794D3-3CF9-4942-A2CA-470AB8CEACA0}" sibTransId="{A1DFAA38-7F3D-4A40-893F-F4614F1983D5}"/>
    <dgm:cxn modelId="{66F060D1-68D1-2F46-BAB6-3E2E6A16505F}" srcId="{4D441399-3B5C-A841-AB2B-6840288060B6}" destId="{D7E3FCE4-F199-D846-B6F1-F36D80C8AB43}" srcOrd="5" destOrd="0" parTransId="{E400B363-2945-0F41-8E5A-F30390F29ECB}" sibTransId="{E627EB62-D3C0-584B-93D6-A09FC356616E}"/>
    <dgm:cxn modelId="{22861B38-C5F9-634B-9403-877CC6708D89}" type="presOf" srcId="{FA364DD3-761A-E346-9F29-A75EBADCEBA1}" destId="{F674217A-E4E6-1E41-B9F0-589F797D78C3}" srcOrd="0" destOrd="1" presId="urn:microsoft.com/office/officeart/2005/8/layout/hList1"/>
    <dgm:cxn modelId="{574B5D4A-36ED-B943-A8F2-52FD506EB071}" srcId="{7C3C0F55-0D18-3544-85E9-10910CC298CB}" destId="{9D1B4F1A-D870-C14A-8197-E4278B80ABB9}" srcOrd="0" destOrd="0" parTransId="{9D2346FB-4171-544B-8609-8A934AC333F4}" sibTransId="{452BFE3D-E6D0-0848-893C-1C622D737A5B}"/>
    <dgm:cxn modelId="{5EA2E822-4B00-B146-B6E2-997D8471228E}" type="presOf" srcId="{984CAEAA-01D6-8C4D-A7DD-3A6E2C16FAC1}" destId="{E75A5FFA-3DAA-8D4F-9594-CC89441ABB44}" srcOrd="0" destOrd="2" presId="urn:microsoft.com/office/officeart/2005/8/layout/hList1"/>
    <dgm:cxn modelId="{909692A2-C148-6E49-B955-F6AE69F177BC}" srcId="{7C3C0F55-0D18-3544-85E9-10910CC298CB}" destId="{0391FF27-5EEC-0746-B680-E236B4165539}" srcOrd="4" destOrd="0" parTransId="{CAD5DAF5-9B17-CA47-BB92-4863DEAC42F2}" sibTransId="{6844C2C1-173A-524F-934C-9446750A5DFB}"/>
    <dgm:cxn modelId="{6B58A7F9-5A75-F449-B87A-6B2F899371C1}" type="presOf" srcId="{7105FA59-8805-564E-A561-163C4344572D}" destId="{E75A5FFA-3DAA-8D4F-9594-CC89441ABB44}" srcOrd="0" destOrd="3" presId="urn:microsoft.com/office/officeart/2005/8/layout/hList1"/>
    <dgm:cxn modelId="{A3C529F6-10F0-344D-A5FA-57D07E52E9E4}" srcId="{DDF7B243-87CD-D740-9908-E0A8394CA378}" destId="{8E900F2F-1E4A-8244-B7AC-D704AE7EC3CB}" srcOrd="1" destOrd="0" parTransId="{E7C903F8-E5F6-244B-9861-7B8B45FC19C2}" sibTransId="{A06F7B98-0BC5-EC49-BED0-5FC05108F2FB}"/>
    <dgm:cxn modelId="{BD479818-6333-6543-B6EE-B148F7A18210}" type="presOf" srcId="{DFABD931-55C0-9C42-AA0D-7F9BC7043D43}" destId="{F1E1BE01-70F3-B64A-A677-B410DBAF39FC}" srcOrd="0" destOrd="3" presId="urn:microsoft.com/office/officeart/2005/8/layout/hList1"/>
    <dgm:cxn modelId="{65263FB4-23DA-D740-A53F-5E489018742B}" type="presOf" srcId="{4FE91009-4DB9-214E-A42B-FFEC5E8BE0D0}" destId="{F674217A-E4E6-1E41-B9F0-589F797D78C3}" srcOrd="0" destOrd="2" presId="urn:microsoft.com/office/officeart/2005/8/layout/hList1"/>
    <dgm:cxn modelId="{B25860B5-3C07-1043-ADE6-765110A6B85C}" srcId="{4D441399-3B5C-A841-AB2B-6840288060B6}" destId="{06AB0B15-1DA3-C242-B6C8-48EA55318F61}" srcOrd="2" destOrd="0" parTransId="{84F4CFCA-21C8-CE48-B5E3-5FB46D51858E}" sibTransId="{FCA00AD3-0AF8-9E4E-87B7-BF192715C598}"/>
    <dgm:cxn modelId="{5D4E4D41-D778-7F4B-B66B-B7D22666434C}" type="presOf" srcId="{7C3C0F55-0D18-3544-85E9-10910CC298CB}" destId="{18F2A598-F535-2348-8C73-EA346406720B}" srcOrd="0" destOrd="0" presId="urn:microsoft.com/office/officeart/2005/8/layout/hList1"/>
    <dgm:cxn modelId="{08F70B9D-DF72-AD4D-AD5B-2974EE4F28FC}" srcId="{4D441399-3B5C-A841-AB2B-6840288060B6}" destId="{734B7FF9-CF1E-6A46-B56A-A8C43D19F927}" srcOrd="1" destOrd="0" parTransId="{7C83F417-ACA3-DC46-B0A5-17147BBDCAD2}" sibTransId="{E24691A0-46BF-7647-A313-2F4D12CD16FC}"/>
    <dgm:cxn modelId="{1C215C41-76E8-244B-93C2-8BF1F8E56C36}" srcId="{8E900F2F-1E4A-8244-B7AC-D704AE7EC3CB}" destId="{4FE91009-4DB9-214E-A42B-FFEC5E8BE0D0}" srcOrd="2" destOrd="0" parTransId="{6CB724E9-F5FB-3A4D-841D-714E9165F857}" sibTransId="{EAF200B5-A32E-414F-BA73-289D9EEFAD96}"/>
    <dgm:cxn modelId="{997CCF60-7F0D-3042-B12B-2E1C5B70E308}" type="presOf" srcId="{F9ECCA53-C824-BF42-A6CE-DB5DB392D001}" destId="{F1E1BE01-70F3-B64A-A677-B410DBAF39FC}" srcOrd="0" destOrd="4" presId="urn:microsoft.com/office/officeart/2005/8/layout/hList1"/>
    <dgm:cxn modelId="{BF69888F-B323-CC40-ACBA-D4CCA57C3C50}" type="presParOf" srcId="{64975A44-E6B1-654A-9DF2-3C465D869B1A}" destId="{0A51B540-455B-C44A-B2C3-426721F3CC46}" srcOrd="0" destOrd="0" presId="urn:microsoft.com/office/officeart/2005/8/layout/hList1"/>
    <dgm:cxn modelId="{A3956060-3D77-5A49-8719-CEDBA020E9CE}" type="presParOf" srcId="{0A51B540-455B-C44A-B2C3-426721F3CC46}" destId="{B348DF54-BB7D-5841-AD47-2CEE5791BCAC}" srcOrd="0" destOrd="0" presId="urn:microsoft.com/office/officeart/2005/8/layout/hList1"/>
    <dgm:cxn modelId="{5D332646-893E-664B-AF5B-8E2FCEA94873}" type="presParOf" srcId="{0A51B540-455B-C44A-B2C3-426721F3CC46}" destId="{F1E1BE01-70F3-B64A-A677-B410DBAF39FC}" srcOrd="1" destOrd="0" presId="urn:microsoft.com/office/officeart/2005/8/layout/hList1"/>
    <dgm:cxn modelId="{BA96EBBD-B9CF-1E48-BFA4-D954E38A631E}" type="presParOf" srcId="{64975A44-E6B1-654A-9DF2-3C465D869B1A}" destId="{4F179867-EA3B-F147-A531-3AC36A8D821C}" srcOrd="1" destOrd="0" presId="urn:microsoft.com/office/officeart/2005/8/layout/hList1"/>
    <dgm:cxn modelId="{5B1F282F-6609-C142-B618-F9FAAB4F6C84}" type="presParOf" srcId="{64975A44-E6B1-654A-9DF2-3C465D869B1A}" destId="{ED14149F-35FF-DE40-B51E-45B17782192E}" srcOrd="2" destOrd="0" presId="urn:microsoft.com/office/officeart/2005/8/layout/hList1"/>
    <dgm:cxn modelId="{0098177F-4D0F-EA44-BD9F-E43E3B167DAA}" type="presParOf" srcId="{ED14149F-35FF-DE40-B51E-45B17782192E}" destId="{4636CF59-406C-8A4A-81F4-124930D25F0A}" srcOrd="0" destOrd="0" presId="urn:microsoft.com/office/officeart/2005/8/layout/hList1"/>
    <dgm:cxn modelId="{6378D4E1-2D47-5440-85A9-90291CDE3D15}" type="presParOf" srcId="{ED14149F-35FF-DE40-B51E-45B17782192E}" destId="{F674217A-E4E6-1E41-B9F0-589F797D78C3}" srcOrd="1" destOrd="0" presId="urn:microsoft.com/office/officeart/2005/8/layout/hList1"/>
    <dgm:cxn modelId="{F7F04D8F-520A-1042-A090-99C549816037}" type="presParOf" srcId="{64975A44-E6B1-654A-9DF2-3C465D869B1A}" destId="{ABD9AF6D-4A80-7D4A-8EBF-4071737B06A6}" srcOrd="3" destOrd="0" presId="urn:microsoft.com/office/officeart/2005/8/layout/hList1"/>
    <dgm:cxn modelId="{C11F3E7F-A4A0-E646-8474-2592F195F19C}" type="presParOf" srcId="{64975A44-E6B1-654A-9DF2-3C465D869B1A}" destId="{A0C3544C-387F-C742-81D9-92B4EEC1D1F9}" srcOrd="4" destOrd="0" presId="urn:microsoft.com/office/officeart/2005/8/layout/hList1"/>
    <dgm:cxn modelId="{0E47E0EC-7952-0643-83C4-E96A744A64A2}" type="presParOf" srcId="{A0C3544C-387F-C742-81D9-92B4EEC1D1F9}" destId="{18F2A598-F535-2348-8C73-EA346406720B}" srcOrd="0" destOrd="0" presId="urn:microsoft.com/office/officeart/2005/8/layout/hList1"/>
    <dgm:cxn modelId="{54225E6C-E5B8-9D48-97BD-D5D72147B733}" type="presParOf" srcId="{A0C3544C-387F-C742-81D9-92B4EEC1D1F9}" destId="{E75A5FFA-3DAA-8D4F-9594-CC89441ABB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8DF54-BB7D-5841-AD47-2CEE5791BCAC}">
      <dsp:nvSpPr>
        <dsp:cNvPr id="0" name=""/>
        <dsp:cNvSpPr/>
      </dsp:nvSpPr>
      <dsp:spPr>
        <a:xfrm>
          <a:off x="1905" y="236415"/>
          <a:ext cx="1857374" cy="6162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Large Installation</a:t>
          </a:r>
          <a:endParaRPr lang="en-US" sz="1700" kern="1200" dirty="0"/>
        </a:p>
      </dsp:txBody>
      <dsp:txXfrm>
        <a:off x="1905" y="236415"/>
        <a:ext cx="1857374" cy="616274"/>
      </dsp:txXfrm>
    </dsp:sp>
    <dsp:sp modelId="{F1E1BE01-70F3-B64A-A677-B410DBAF39FC}">
      <dsp:nvSpPr>
        <dsp:cNvPr id="0" name=""/>
        <dsp:cNvSpPr/>
      </dsp:nvSpPr>
      <dsp:spPr>
        <a:xfrm>
          <a:off x="1905" y="852690"/>
          <a:ext cx="1857374" cy="297489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262626"/>
              </a:solidFill>
            </a:rPr>
            <a:t>Folders</a:t>
          </a:r>
          <a:endParaRPr lang="en-US" sz="1700" kern="1200" dirty="0">
            <a:solidFill>
              <a:srgbClr val="262626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262626"/>
              </a:solidFill>
            </a:rPr>
            <a:t>Templates</a:t>
          </a:r>
          <a:endParaRPr lang="en-US" sz="1700" kern="1200" dirty="0">
            <a:solidFill>
              <a:srgbClr val="262626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262626"/>
              </a:solidFill>
            </a:rPr>
            <a:t>Backup</a:t>
          </a:r>
          <a:endParaRPr lang="en-US" sz="1700" kern="1200" dirty="0">
            <a:solidFill>
              <a:srgbClr val="262626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accent6"/>
              </a:solidFill>
            </a:rPr>
            <a:t>High Availability*</a:t>
          </a:r>
          <a:endParaRPr lang="en-US" sz="1700" kern="1200" dirty="0">
            <a:solidFill>
              <a:schemeClr val="accent6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accent6"/>
              </a:solidFill>
            </a:rPr>
            <a:t>Custom Update Centers* </a:t>
          </a:r>
          <a:endParaRPr lang="en-US" sz="1700" kern="1200" dirty="0">
            <a:solidFill>
              <a:schemeClr val="accent6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accent6"/>
              </a:solidFill>
            </a:rPr>
            <a:t>Validated Merges* </a:t>
          </a:r>
          <a:endParaRPr lang="en-US" sz="1700" kern="1200" dirty="0">
            <a:solidFill>
              <a:schemeClr val="accent6"/>
            </a:solidFill>
          </a:endParaRPr>
        </a:p>
      </dsp:txBody>
      <dsp:txXfrm>
        <a:off x="1905" y="852690"/>
        <a:ext cx="1857374" cy="2974893"/>
      </dsp:txXfrm>
    </dsp:sp>
    <dsp:sp modelId="{4636CF59-406C-8A4A-81F4-124930D25F0A}">
      <dsp:nvSpPr>
        <dsp:cNvPr id="0" name=""/>
        <dsp:cNvSpPr/>
      </dsp:nvSpPr>
      <dsp:spPr>
        <a:xfrm>
          <a:off x="2119312" y="236415"/>
          <a:ext cx="1857374" cy="6162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Security</a:t>
          </a:r>
          <a:endParaRPr lang="en-US" sz="1700" kern="1200" dirty="0"/>
        </a:p>
      </dsp:txBody>
      <dsp:txXfrm>
        <a:off x="2119312" y="236415"/>
        <a:ext cx="1857374" cy="616274"/>
      </dsp:txXfrm>
    </dsp:sp>
    <dsp:sp modelId="{F674217A-E4E6-1E41-B9F0-589F797D78C3}">
      <dsp:nvSpPr>
        <dsp:cNvPr id="0" name=""/>
        <dsp:cNvSpPr/>
      </dsp:nvSpPr>
      <dsp:spPr>
        <a:xfrm>
          <a:off x="2119312" y="852690"/>
          <a:ext cx="1857374" cy="297489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Roles-based Access Control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Wikitext</a:t>
          </a:r>
          <a:r>
            <a:rPr lang="en-US" sz="1700" kern="1200" dirty="0" smtClean="0"/>
            <a:t> Descriptions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F79646"/>
              </a:solidFill>
            </a:rPr>
            <a:t>Secure Copy*</a:t>
          </a:r>
          <a:endParaRPr lang="en-US" sz="1700" kern="1200" dirty="0">
            <a:solidFill>
              <a:srgbClr val="F79646"/>
            </a:solidFill>
          </a:endParaRPr>
        </a:p>
      </dsp:txBody>
      <dsp:txXfrm>
        <a:off x="2119312" y="852690"/>
        <a:ext cx="1857374" cy="2974893"/>
      </dsp:txXfrm>
    </dsp:sp>
    <dsp:sp modelId="{18F2A598-F535-2348-8C73-EA346406720B}">
      <dsp:nvSpPr>
        <dsp:cNvPr id="0" name=""/>
        <dsp:cNvSpPr/>
      </dsp:nvSpPr>
      <dsp:spPr>
        <a:xfrm>
          <a:off x="4236719" y="236415"/>
          <a:ext cx="1857374" cy="6162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Optimized Utilization</a:t>
          </a:r>
          <a:endParaRPr lang="en-US" sz="1700" kern="1200" dirty="0"/>
        </a:p>
      </dsp:txBody>
      <dsp:txXfrm>
        <a:off x="4236719" y="236415"/>
        <a:ext cx="1857374" cy="616274"/>
      </dsp:txXfrm>
    </dsp:sp>
    <dsp:sp modelId="{E75A5FFA-3DAA-8D4F-9594-CC89441ABB44}">
      <dsp:nvSpPr>
        <dsp:cNvPr id="0" name=""/>
        <dsp:cNvSpPr/>
      </dsp:nvSpPr>
      <dsp:spPr>
        <a:xfrm>
          <a:off x="4236719" y="852690"/>
          <a:ext cx="1857374" cy="297489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Auto-scaling for </a:t>
          </a:r>
          <a:r>
            <a:rPr lang="en-US" sz="1700" kern="1200" dirty="0" err="1" smtClean="0"/>
            <a:t>VMWare</a:t>
          </a:r>
          <a:r>
            <a:rPr lang="en-US" sz="1700" kern="1200" dirty="0" smtClean="0"/>
            <a:t> installations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Throttled Build Execution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Even Load Strategy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Skip Next Build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F79646"/>
              </a:solidFill>
            </a:rPr>
            <a:t>Fast Archiving*</a:t>
          </a:r>
          <a:endParaRPr lang="en-US" sz="1700" kern="1200" dirty="0">
            <a:solidFill>
              <a:srgbClr val="F79646"/>
            </a:solidFill>
          </a:endParaRPr>
        </a:p>
      </dsp:txBody>
      <dsp:txXfrm>
        <a:off x="4236719" y="852690"/>
        <a:ext cx="1857374" cy="2974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EEE14-0AAB-1540-AA0E-B49010DF4841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EC504-3D0C-7B42-8EAE-00DE582D0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57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58BAC-DFB3-7C46-B23F-1292ABF53B27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C0844-590A-9C4C-A61D-8D263A436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47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Hard to set up sophisticated Role-based access control permissions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Very difficult to setup secret projects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Permissions by projects or departments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Inheritance of roles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solidFill>
                  <a:srgbClr val="F79646"/>
                </a:solidFill>
                <a:latin typeface="Calibri" charset="0"/>
              </a:rPr>
              <a:t>Solution: Role-based Access Control plugin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0FBC00-D4F4-674D-906C-0EFE63D609B2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CloudBees Ecosystem: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Choose the best of breed solutions…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BB7067-2447-5D40-B109-F65D1F04A5AD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0DB64A-360C-E348-BC80-ADAAC79CFA16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AE8A-583D-9843-B123-B3C109DFDA60}" type="datetime1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  <p:pic>
        <p:nvPicPr>
          <p:cNvPr id="26" name="Picture 25" descr="logo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0" y="1960243"/>
            <a:ext cx="2347383" cy="323939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698753" y="1905000"/>
            <a:ext cx="6042417" cy="2231090"/>
          </a:xfrm>
          <a:prstGeom prst="rect">
            <a:avLst/>
          </a:prstGeom>
          <a:solidFill>
            <a:srgbClr val="FFFFEE"/>
          </a:solidFill>
          <a:ln>
            <a:solidFill>
              <a:srgbClr val="BBBB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4784" y="2370315"/>
            <a:ext cx="4988650" cy="1109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" y="515246"/>
            <a:ext cx="9144000" cy="1389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246"/>
            <a:ext cx="720000" cy="720000"/>
          </a:xfrm>
          <a:prstGeom prst="rect">
            <a:avLst/>
          </a:prstGeom>
        </p:spPr>
      </p:pic>
      <p:pic>
        <p:nvPicPr>
          <p:cNvPr id="9" name="Picture 8" descr="sunn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15246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15247"/>
            <a:ext cx="6976200" cy="1256109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build-n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15246"/>
            <a:ext cx="720000" cy="720000"/>
          </a:xfrm>
          <a:prstGeom prst="rect">
            <a:avLst/>
          </a:prstGeom>
        </p:spPr>
      </p:pic>
      <p:pic>
        <p:nvPicPr>
          <p:cNvPr id="22" name="Picture 21" descr="curs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3" y="795611"/>
            <a:ext cx="602553" cy="7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0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>
        <p:tmplLst>
          <p:tmpl lvl="1">
            <p:tnLst>
              <p:par>
                <p:cTn xmlns:p14="http://schemas.microsoft.com/office/powerpoint/2010/main"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87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32872"/>
            <a:ext cx="5111750" cy="54932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9750"/>
            <a:ext cx="3008313" cy="4316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A29E-E874-CD40-B435-25DA61BB23B6}" type="datetime1">
              <a:rPr lang="en-US" smtClean="0"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7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E04A-327C-B148-97F5-80DF69AA484D}" type="datetime1">
              <a:rPr lang="en-US" smtClean="0"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E8CC-4479-D643-B5F9-BD5F64831FFC}" type="datetime1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6167"/>
            <a:ext cx="2057400" cy="5469996"/>
          </a:xfrm>
        </p:spPr>
        <p:txBody>
          <a:bodyPr vert="eaVert"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6167"/>
            <a:ext cx="6019800" cy="5469996"/>
          </a:xfrm>
        </p:spPr>
        <p:txBody>
          <a:bodyPr vert="eaVert"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198-D8BE-C54C-972E-2838B2377C0C}" type="datetime1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/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BA41-EF86-5E4B-B8E0-B5D91282A58E}" type="datetime1">
              <a:rPr lang="en-US" smtClean="0"/>
              <a:t>9/30/12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672167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setting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54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9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A8C2-0B89-E24D-8672-BB7030F342F1}" type="datetime1">
              <a:rPr lang="en-US" smtClean="0"/>
              <a:t>9/30/12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People-role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07" y="536696"/>
            <a:ext cx="615088" cy="7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3B52-3AB6-4F4F-BF29-A385E2BCA94D}" type="datetime1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1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F1E4-78C9-FF40-B342-AE5A46D92271}" type="datetime1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939D-500D-CE47-86B7-22D634D9BE41}" type="datetime1">
              <a:rPr lang="en-US" smtClean="0"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9B-B678-2B42-BF68-ED91FB81B416}" type="datetime1">
              <a:rPr lang="en-US" smtClean="0"/>
              <a:t>9/30/12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8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B7BA-1734-3447-931D-765C4DA8118C}" type="datetime1">
              <a:rPr lang="en-US" smtClean="0"/>
              <a:t>9/30/12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0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E0E2-E38C-2149-8165-0182E427BC7C}" type="datetime1">
              <a:rPr lang="en-US" smtClean="0"/>
              <a:t>9/30/12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15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9" y="581545"/>
            <a:ext cx="1430869" cy="1974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2039937"/>
            <a:ext cx="8229600" cy="431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70329-8851-D542-A2D6-3A8396AC1B1C}" type="datetime1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4319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</p:spPr>
        <p:txBody>
          <a:bodyPr wrap="square" tIns="27432" rtlCol="0">
            <a:spAutoFit/>
          </a:bodyPr>
          <a:lstStyle/>
          <a:p>
            <a:r>
              <a:rPr lang="en-US" sz="24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  </a:t>
            </a:r>
            <a:r>
              <a:rPr lang="en-US" sz="20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 User Conference</a:t>
            </a:r>
            <a:endParaRPr lang="en-US" sz="2000" b="1" i="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415945"/>
            <a:ext cx="9144000" cy="45720"/>
          </a:xfrm>
          <a:prstGeom prst="rect">
            <a:avLst/>
          </a:prstGeom>
          <a:solidFill>
            <a:srgbClr val="D338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76521" y="-33590"/>
            <a:ext cx="476788" cy="47678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691466" y="87725"/>
            <a:ext cx="478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1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San Francisco, Sept 30 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2012                    #</a:t>
            </a:r>
            <a:r>
              <a:rPr lang="en-US" sz="1400" b="0" i="1" baseline="0" dirty="0" err="1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jenkinsconf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   </a:t>
            </a:r>
            <a:endParaRPr lang="en-US" sz="1400" b="0" i="1" dirty="0">
              <a:solidFill>
                <a:srgbClr val="FFFF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566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iki.cloudbees.com/bin/view/Jenkins+Enterprise/CloudBees+Free+and+Open+Source+Jenkins+Plugins" TargetMode="External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iki.cloudbees.com/bin/view/Jenkins+Enterprise/CloudBees+Free+and+Open+Source+Jenkins+Plugins" TargetMode="External"/><Relationship Id="rId3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208" y="546997"/>
            <a:ext cx="7452791" cy="1104003"/>
          </a:xfrm>
        </p:spPr>
        <p:txBody>
          <a:bodyPr/>
          <a:lstStyle/>
          <a:p>
            <a:r>
              <a:rPr lang="en-US" dirty="0" smtClean="0"/>
              <a:t>Using Jenkins in the Enterprise </a:t>
            </a:r>
            <a:br>
              <a:rPr lang="en-US" dirty="0" smtClean="0"/>
            </a:br>
            <a:r>
              <a:rPr lang="en-US" dirty="0" smtClean="0"/>
              <a:t>and the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5349" y="2514021"/>
            <a:ext cx="5306483" cy="1422979"/>
          </a:xfrm>
        </p:spPr>
        <p:txBody>
          <a:bodyPr>
            <a:normAutofit fontScale="70000" lnSpcReduction="20000"/>
          </a:bodyPr>
          <a:lstStyle/>
          <a:p>
            <a:r>
              <a:rPr lang="en-US" sz="3459" b="1" dirty="0" smtClean="0"/>
              <a:t>Mark Prichard</a:t>
            </a:r>
          </a:p>
          <a:p>
            <a:r>
              <a:rPr lang="en-US" sz="3459" b="1" dirty="0" err="1" smtClean="0"/>
              <a:t>Kohsuke</a:t>
            </a:r>
            <a:r>
              <a:rPr lang="en-US" sz="3459" b="1" dirty="0" smtClean="0"/>
              <a:t> Kawaguchi</a:t>
            </a:r>
          </a:p>
          <a:p>
            <a:r>
              <a:rPr lang="en-US" sz="3459" b="1" dirty="0" smtClean="0"/>
              <a:t>CloudBees</a:t>
            </a:r>
          </a:p>
          <a:p>
            <a:pPr algn="r"/>
            <a:r>
              <a:rPr lang="en-US" dirty="0" err="1" smtClean="0"/>
              <a:t>Cloudbees.com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62250" y="402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0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s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7593" y="171495"/>
            <a:ext cx="8005370" cy="726460"/>
          </a:xfrm>
        </p:spPr>
        <p:txBody>
          <a:bodyPr/>
          <a:lstStyle/>
          <a:p>
            <a:r>
              <a:rPr lang="en-US" dirty="0" smtClean="0"/>
              <a:t>Who has the keys to your castle?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4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right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But lets secure your server machine first</a:t>
            </a:r>
          </a:p>
          <a:p>
            <a:pPr lvl="1"/>
            <a:r>
              <a:rPr lang="en-US" dirty="0" smtClean="0"/>
              <a:t>OS, Firewall, Patches</a:t>
            </a:r>
          </a:p>
          <a:p>
            <a:pPr lvl="1"/>
            <a:r>
              <a:rPr lang="en-US" dirty="0" smtClean="0"/>
              <a:t>Out of the scope of this talk…</a:t>
            </a:r>
          </a:p>
          <a:p>
            <a:r>
              <a:rPr lang="en-US" dirty="0" smtClean="0"/>
              <a:t>Setting up Authentication</a:t>
            </a:r>
          </a:p>
          <a:p>
            <a:pPr lvl="1"/>
            <a:r>
              <a:rPr lang="en-US" dirty="0" smtClean="0"/>
              <a:t>Unix Pam</a:t>
            </a:r>
          </a:p>
          <a:p>
            <a:pPr lvl="1"/>
            <a:r>
              <a:rPr lang="en-US" dirty="0" smtClean="0"/>
              <a:t>Internal Authentication</a:t>
            </a:r>
          </a:p>
          <a:p>
            <a:pPr lvl="1"/>
            <a:r>
              <a:rPr lang="en-US" dirty="0" smtClean="0"/>
              <a:t>Primarily driven by your IT department</a:t>
            </a:r>
          </a:p>
          <a:p>
            <a:pPr lvl="1"/>
            <a:r>
              <a:rPr lang="en-US" dirty="0" smtClean="0"/>
              <a:t>Out of scope of this talk…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2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Authorization Strategies</a:t>
            </a:r>
          </a:p>
        </p:txBody>
      </p:sp>
      <p:sp>
        <p:nvSpPr>
          <p:cNvPr id="4199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898989"/>
                </a:solidFill>
                <a:latin typeface="Century Gothic" charset="0"/>
              </a:rPr>
              <a:t>©2012 CloudBees, Inc. All Rights Reserved</a:t>
            </a:r>
            <a:endParaRPr lang="en-US" sz="1200">
              <a:solidFill>
                <a:srgbClr val="898989"/>
              </a:solidFill>
              <a:latin typeface="Century Gothic" charset="0"/>
            </a:endParaRPr>
          </a:p>
        </p:txBody>
      </p:sp>
      <p:sp>
        <p:nvSpPr>
          <p:cNvPr id="41986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Core Jenkins extension point for Authorization</a:t>
            </a:r>
          </a:p>
          <a:p>
            <a:pPr eaLnBrk="1" hangingPunct="1"/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Responsible for deciding the permissions available to users.</a:t>
            </a:r>
          </a:p>
          <a:p>
            <a:pPr eaLnBrk="1" hangingPunct="1"/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Can only select one</a:t>
            </a:r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Default for clean install:</a:t>
            </a:r>
          </a:p>
          <a:p>
            <a:pPr algn="ctr" eaLnBrk="1" hangingPunct="1">
              <a:buFont typeface="Arial" charset="0"/>
              <a:buNone/>
            </a:pPr>
            <a:r>
              <a:rPr lang="en-US" b="1" dirty="0">
                <a:latin typeface="Century Gothic" charset="0"/>
                <a:ea typeface="ＭＳ Ｐゴシック" charset="0"/>
                <a:cs typeface="ＭＳ Ｐゴシック" charset="0"/>
              </a:rPr>
              <a:t>Unsecured</a:t>
            </a:r>
          </a:p>
        </p:txBody>
      </p:sp>
    </p:spTree>
    <p:extLst>
      <p:ext uri="{BB962C8B-B14F-4D97-AF65-F5344CB8AC3E}">
        <p14:creationId xmlns:p14="http://schemas.microsoft.com/office/powerpoint/2010/main" val="350278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pitchFamily="33" charset="0"/>
              <a:buChar char="•"/>
              <a:defRPr/>
            </a:pPr>
            <a:r>
              <a:rPr lang="en-US" dirty="0" smtClean="0"/>
              <a:t>A simple matrix of click-boxes</a:t>
            </a:r>
            <a:br>
              <a:rPr lang="en-US" dirty="0" smtClean="0"/>
            </a:br>
            <a:r>
              <a:rPr lang="en-US" dirty="0" smtClean="0"/>
              <a:t>Row: role</a:t>
            </a:r>
            <a:br>
              <a:rPr lang="en-US" dirty="0" smtClean="0"/>
            </a:br>
            <a:r>
              <a:rPr lang="en-US" dirty="0" smtClean="0"/>
              <a:t>Column: permission</a:t>
            </a:r>
          </a:p>
          <a:p>
            <a:pPr eaLnBrk="1" hangingPunct="1">
              <a:buFont typeface="Arial" pitchFamily="33" charset="0"/>
              <a:buChar char="•"/>
              <a:defRPr/>
            </a:pPr>
            <a:r>
              <a:rPr lang="en-US" dirty="0" smtClean="0"/>
              <a:t>Define groups at any level</a:t>
            </a:r>
          </a:p>
          <a:p>
            <a:pPr eaLnBrk="1" hangingPunct="1">
              <a:buFont typeface="Arial" pitchFamily="33" charset="0"/>
              <a:buChar char="•"/>
              <a:defRPr/>
            </a:pPr>
            <a:r>
              <a:rPr lang="en-US" dirty="0" smtClean="0"/>
              <a:t>Assign roles to groups</a:t>
            </a:r>
          </a:p>
          <a:p>
            <a:pPr eaLnBrk="1" hangingPunct="1">
              <a:buFont typeface="Arial" pitchFamily="33" charset="0"/>
              <a:buChar char="•"/>
              <a:defRPr/>
            </a:pPr>
            <a:r>
              <a:rPr lang="en-US" dirty="0" smtClean="0"/>
              <a:t>Filter roles at any level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1315262"/>
              </p:ext>
            </p:extLst>
          </p:nvPr>
        </p:nvGraphicFramePr>
        <p:xfrm>
          <a:off x="4872038" y="1411287"/>
          <a:ext cx="3814762" cy="1798638"/>
        </p:xfrm>
        <a:graphic>
          <a:graphicData uri="http://schemas.openxmlformats.org/drawingml/2006/table">
            <a:tbl>
              <a:tblPr/>
              <a:tblGrid>
                <a:gridCol w="3814762"/>
              </a:tblGrid>
              <a:tr h="39631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T Sans" charset="0"/>
                          <a:ea typeface="ＭＳ Ｐゴシック" charset="0"/>
                          <a:cs typeface="ＭＳ Ｐゴシック" charset="0"/>
                        </a:rPr>
                        <a:t>Authentication Features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T Sans" charset="0"/>
                        <a:ea typeface="ＭＳ Ｐゴシック" charset="0"/>
                        <a:cs typeface="PT Sans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7011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charset="0"/>
                          <a:ea typeface="ＭＳ Ｐゴシック" charset="0"/>
                          <a:cs typeface="ＭＳ Ｐゴシック" charset="0"/>
                        </a:rPr>
                        <a:t>Provides group details (Optional)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T Sans" charset="0"/>
                        <a:ea typeface="ＭＳ Ｐゴシック" charset="0"/>
                        <a:cs typeface="PT Sans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1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charset="0"/>
                          <a:ea typeface="ＭＳ Ｐゴシック" charset="0"/>
                          <a:cs typeface="ＭＳ Ｐゴシック" charset="0"/>
                        </a:rPr>
                        <a:t>Supports group lookup (Optional)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T Sans" charset="0"/>
                        <a:ea typeface="ＭＳ Ｐゴシック" charset="0"/>
                        <a:cs typeface="PT Sans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020" name="Title 6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CloudBees</a:t>
            </a:r>
            <a:r>
              <a:rPr lang="ja-JP" altLang="en-US">
                <a:latin typeface="Century Gothic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entury Gothic" charset="0"/>
                <a:ea typeface="ＭＳ Ｐゴシック" charset="0"/>
                <a:cs typeface="ＭＳ Ｐゴシック" charset="0"/>
              </a:rPr>
              <a:t> RBAC Plugin </a:t>
            </a:r>
            <a:r>
              <a:rPr lang="en-US" altLang="ja-JP" sz="2000">
                <a:solidFill>
                  <a:srgbClr val="1985B5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(plugin)</a:t>
            </a:r>
            <a:endParaRPr lang="en-US">
              <a:solidFill>
                <a:srgbClr val="1985B5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2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898989"/>
                </a:solidFill>
                <a:latin typeface="Century Gothic" charset="0"/>
              </a:rPr>
              <a:t>©2012 CloudBees, Inc. All Rights Reserved</a:t>
            </a:r>
            <a:endParaRPr lang="en-US" sz="1200">
              <a:solidFill>
                <a:srgbClr val="898989"/>
              </a:solidFill>
              <a:latin typeface="Century Gothic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926718"/>
              </p:ext>
            </p:extLst>
          </p:nvPr>
        </p:nvGraphicFramePr>
        <p:xfrm>
          <a:off x="4872038" y="3244850"/>
          <a:ext cx="3814762" cy="2897231"/>
        </p:xfrm>
        <a:graphic>
          <a:graphicData uri="http://schemas.openxmlformats.org/drawingml/2006/table">
            <a:tbl>
              <a:tblPr/>
              <a:tblGrid>
                <a:gridCol w="568325"/>
                <a:gridCol w="3246437"/>
              </a:tblGrid>
              <a:tr h="37619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T Sans" charset="0"/>
                          <a:ea typeface="ＭＳ Ｐゴシック" charset="0"/>
                          <a:cs typeface="PT Sans" charset="0"/>
                        </a:rPr>
                        <a:t>Feature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1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✓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T San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charset="0"/>
                          <a:ea typeface="ＭＳ Ｐゴシック" charset="0"/>
                          <a:cs typeface="PT Sans" charset="0"/>
                        </a:rPr>
                        <a:t>Per-project configuration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1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✓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T San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charset="0"/>
                          <a:ea typeface="ＭＳ Ｐゴシック" charset="0"/>
                          <a:cs typeface="PT Sans" charset="0"/>
                        </a:rPr>
                        <a:t>Per-object configuration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06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✓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T San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charset="0"/>
                          <a:ea typeface="ＭＳ Ｐゴシック" charset="0"/>
                          <a:cs typeface="PT Sans" charset="0"/>
                        </a:rPr>
                        <a:t>Subtractive permissions model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1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✓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charset="0"/>
                          <a:ea typeface="ＭＳ Ｐゴシック" charset="0"/>
                          <a:cs typeface="ＭＳ Ｐゴシック" charset="0"/>
                          <a:sym typeface="Zapf Dingbats" charset="0"/>
                        </a:rPr>
                        <a:t>*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T San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charset="0"/>
                          <a:ea typeface="ＭＳ Ｐゴシック" charset="0"/>
                          <a:cs typeface="PT Sans" charset="0"/>
                        </a:rPr>
                        <a:t>Supports external groups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1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✓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T San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charset="0"/>
                          <a:ea typeface="ＭＳ Ｐゴシック" charset="0"/>
                          <a:cs typeface="PT Sans" charset="0"/>
                        </a:rPr>
                        <a:t>Local group definition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1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✓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T San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charset="0"/>
                          <a:ea typeface="ＭＳ Ｐゴシック" charset="0"/>
                          <a:cs typeface="PT Sans" charset="0"/>
                        </a:rPr>
                        <a:t>Delegate management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3049" name="Picture 8" descr="cloudbees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5508625"/>
            <a:ext cx="14541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14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 Demo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Replicate Good Practices, Respond quicker to user requests: Templates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Talk in the users domain specific language</a:t>
            </a:r>
          </a:p>
          <a:p>
            <a:pPr lvl="1"/>
            <a:r>
              <a:rPr lang="en-US" dirty="0" smtClean="0"/>
              <a:t>Shield them</a:t>
            </a:r>
          </a:p>
          <a:p>
            <a:r>
              <a:rPr lang="en-US" dirty="0" smtClean="0"/>
              <a:t>Capture sameness of jobs, build steps</a:t>
            </a:r>
          </a:p>
          <a:p>
            <a:pPr lvl="1"/>
            <a:r>
              <a:rPr lang="en-US" dirty="0" smtClean="0"/>
              <a:t>Replicate them</a:t>
            </a:r>
          </a:p>
          <a:p>
            <a:r>
              <a:rPr lang="en-US" dirty="0" smtClean="0"/>
              <a:t>Faster route to success</a:t>
            </a:r>
          </a:p>
          <a:p>
            <a:pPr lvl="1"/>
            <a:r>
              <a:rPr lang="en-US" dirty="0" smtClean="0"/>
              <a:t>building plugins without writing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3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Templates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Builder Template</a:t>
            </a:r>
          </a:p>
          <a:p>
            <a:r>
              <a:rPr lang="en-US" dirty="0"/>
              <a:t>Job Template</a:t>
            </a:r>
          </a:p>
          <a:p>
            <a:r>
              <a:rPr lang="en-US" dirty="0"/>
              <a:t>Folder Template</a:t>
            </a:r>
          </a:p>
          <a:p>
            <a:r>
              <a:rPr lang="en-US" dirty="0"/>
              <a:t>Auxiliary Template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4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 Demo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6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 everyone on the right page</a:t>
            </a:r>
            <a:r>
              <a:rPr lang="en-US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Custom Update Centers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25500" y="1672167"/>
            <a:ext cx="6921500" cy="20108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Teams often encounter the uh-oh moments</a:t>
            </a:r>
          </a:p>
          <a:p>
            <a:r>
              <a:rPr lang="en-US" dirty="0" smtClean="0"/>
              <a:t>Uh-oh moments</a:t>
            </a:r>
          </a:p>
          <a:p>
            <a:pPr marL="0" indent="0">
              <a:buNone/>
            </a:pPr>
            <a:r>
              <a:rPr lang="en-US" dirty="0" smtClean="0"/>
              <a:t>     Usually happen a week before release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2834" y="3767088"/>
            <a:ext cx="614891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Tester</a:t>
            </a:r>
            <a:r>
              <a:rPr lang="en-US" dirty="0"/>
              <a:t>: Your stuff does not work </a:t>
            </a:r>
          </a:p>
          <a:p>
            <a:r>
              <a:rPr lang="en-US" dirty="0"/>
              <a:t>    Developer: What do you mean? I tested this…</a:t>
            </a:r>
          </a:p>
          <a:p>
            <a:r>
              <a:rPr lang="en-US" dirty="0"/>
              <a:t>    Tester: </a:t>
            </a:r>
            <a:r>
              <a:rPr lang="en-US" dirty="0" smtClean="0"/>
              <a:t>Does not work with foo 1.4</a:t>
            </a:r>
            <a:endParaRPr lang="en-US" dirty="0"/>
          </a:p>
          <a:p>
            <a:r>
              <a:rPr lang="en-US" dirty="0"/>
              <a:t>    Developer: I tested this with foo </a:t>
            </a:r>
            <a:r>
              <a:rPr lang="en-US" dirty="0" smtClean="0"/>
              <a:t>1.3</a:t>
            </a:r>
            <a:endParaRPr lang="en-US" dirty="0"/>
          </a:p>
          <a:p>
            <a:r>
              <a:rPr lang="en-US" dirty="0"/>
              <a:t>    Tester: </a:t>
            </a:r>
            <a:r>
              <a:rPr lang="en-US" dirty="0" smtClean="0"/>
              <a:t>1.4 is what we have committed to</a:t>
            </a:r>
          </a:p>
          <a:p>
            <a:r>
              <a:rPr lang="en-US" dirty="0"/>
              <a:t> </a:t>
            </a:r>
            <a:r>
              <a:rPr lang="en-US" dirty="0" smtClean="0"/>
              <a:t>   Developer: uh oh…</a:t>
            </a:r>
            <a:endParaRPr lang="en-US" dirty="0"/>
          </a:p>
        </p:txBody>
      </p:sp>
      <p:pic>
        <p:nvPicPr>
          <p:cNvPr id="6" name="Picture 5" descr="Uh-oh-ice-age-9136080-1024-7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40" y="3591484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4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Update Center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Easy to create your own update center</a:t>
            </a:r>
          </a:p>
          <a:p>
            <a:r>
              <a:rPr lang="en-US" dirty="0" smtClean="0"/>
              <a:t>Host your plugin or binaries</a:t>
            </a:r>
          </a:p>
          <a:p>
            <a:r>
              <a:rPr lang="en-US" dirty="0" smtClean="0"/>
              <a:t>Inherit from upstream update centers</a:t>
            </a:r>
          </a:p>
          <a:p>
            <a:r>
              <a:rPr lang="en-US" dirty="0" smtClean="0"/>
              <a:t>Specify version number of binaries or plugins to be promoted</a:t>
            </a:r>
          </a:p>
        </p:txBody>
      </p:sp>
    </p:spTree>
    <p:extLst>
      <p:ext uri="{BB962C8B-B14F-4D97-AF65-F5344CB8AC3E}">
        <p14:creationId xmlns:p14="http://schemas.microsoft.com/office/powerpoint/2010/main" val="34796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5533" y="2039938"/>
            <a:ext cx="8229600" cy="2161646"/>
          </a:xfrm>
        </p:spPr>
        <p:txBody>
          <a:bodyPr>
            <a:normAutofit/>
          </a:bodyPr>
          <a:lstStyle/>
          <a:p>
            <a:r>
              <a:rPr lang="en-US" dirty="0" smtClean="0"/>
              <a:t>Download the </a:t>
            </a:r>
            <a:r>
              <a:rPr lang="en-US" b="1" dirty="0" smtClean="0"/>
              <a:t>CloudBees </a:t>
            </a:r>
            <a:r>
              <a:rPr lang="en-US" b="1" dirty="0" smtClean="0"/>
              <a:t>Free Enterprise Plugins</a:t>
            </a:r>
            <a:r>
              <a:rPr lang="en-US" dirty="0" smtClean="0"/>
              <a:t> from Jenkins Update Center</a:t>
            </a:r>
          </a:p>
          <a:p>
            <a:r>
              <a:rPr lang="en-US" dirty="0"/>
              <a:t>Check out Nicolas de </a:t>
            </a:r>
            <a:r>
              <a:rPr lang="en-US" dirty="0" err="1"/>
              <a:t>Loof’s</a:t>
            </a:r>
            <a:r>
              <a:rPr lang="en-US" dirty="0"/>
              <a:t> wiki post: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CloudBees </a:t>
            </a:r>
            <a:r>
              <a:rPr lang="en-US" sz="2400" dirty="0">
                <a:hlinkClick r:id="rId2"/>
              </a:rPr>
              <a:t>Free and Open Source Jenkins </a:t>
            </a:r>
            <a:r>
              <a:rPr lang="en-US" sz="2400" dirty="0" smtClean="0">
                <a:hlinkClick r:id="rId2"/>
              </a:rPr>
              <a:t>Plugins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81545"/>
            <a:ext cx="647488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If there is one thing you take away from </a:t>
            </a:r>
            <a:r>
              <a:rPr lang="en-US" dirty="0" smtClean="0"/>
              <a:t>here…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pic>
        <p:nvPicPr>
          <p:cNvPr id="3" name="Picture 2" descr="Screen Shot 2012-09-30 at 11.30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9" y="4201584"/>
            <a:ext cx="7408334" cy="41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8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Center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7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Bounce back from failures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Backup your stuff…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Backup plugin from CloudBees</a:t>
            </a:r>
          </a:p>
          <a:p>
            <a:r>
              <a:rPr lang="en-US" dirty="0" smtClean="0"/>
              <a:t>Backup to cloud</a:t>
            </a:r>
          </a:p>
          <a:p>
            <a:pPr lvl="1"/>
            <a:r>
              <a:rPr lang="en-US" dirty="0" smtClean="0"/>
              <a:t>Free CloudBees Plugin Gateway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pic>
        <p:nvPicPr>
          <p:cNvPr id="5" name="Content Placeholder 3" descr="Backup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 l="5765" r="5765"/>
          <a:stretch>
            <a:fillRect/>
          </a:stretch>
        </p:blipFill>
        <p:spPr>
          <a:xfrm>
            <a:off x="4931833" y="2341398"/>
            <a:ext cx="3543300" cy="247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7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0003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©2012 CloudBees, Inc. All Rights Reserved</a:t>
            </a:r>
            <a:endParaRPr lang="en-US"/>
          </a:p>
        </p:txBody>
      </p:sp>
      <p:sp>
        <p:nvSpPr>
          <p:cNvPr id="30725" name="Title 2"/>
          <p:cNvSpPr txBox="1">
            <a:spLocks/>
          </p:cNvSpPr>
          <p:nvPr/>
        </p:nvSpPr>
        <p:spPr bwMode="auto">
          <a:xfrm>
            <a:off x="596900" y="374650"/>
            <a:ext cx="80057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400" dirty="0" smtClean="0">
                <a:solidFill>
                  <a:srgbClr val="E15200"/>
                </a:solidFill>
                <a:latin typeface="PT Sans" charset="0"/>
              </a:rPr>
              <a:t>Bounce Back Faster: High </a:t>
            </a:r>
            <a:r>
              <a:rPr lang="en-US" sz="3400" dirty="0">
                <a:solidFill>
                  <a:srgbClr val="E15200"/>
                </a:solidFill>
                <a:latin typeface="PT Sans" charset="0"/>
              </a:rPr>
              <a:t>Availability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73100" y="836612"/>
            <a:ext cx="2451100" cy="4529137"/>
            <a:chOff x="673100" y="836613"/>
            <a:chExt cx="2451100" cy="4114270"/>
          </a:xfrm>
        </p:grpSpPr>
        <p:grpSp>
          <p:nvGrpSpPr>
            <p:cNvPr id="30722" name="Group 59"/>
            <p:cNvGrpSpPr>
              <a:grpSpLocks/>
            </p:cNvGrpSpPr>
            <p:nvPr/>
          </p:nvGrpSpPr>
          <p:grpSpPr bwMode="auto">
            <a:xfrm>
              <a:off x="673100" y="836613"/>
              <a:ext cx="2451100" cy="4114270"/>
              <a:chOff x="673441" y="835878"/>
              <a:chExt cx="1845354" cy="3263174"/>
            </a:xfrm>
          </p:grpSpPr>
          <p:grpSp>
            <p:nvGrpSpPr>
              <p:cNvPr id="30753" name="Group 35"/>
              <p:cNvGrpSpPr>
                <a:grpSpLocks/>
              </p:cNvGrpSpPr>
              <p:nvPr/>
            </p:nvGrpSpPr>
            <p:grpSpPr bwMode="auto">
              <a:xfrm>
                <a:off x="673442" y="2052384"/>
                <a:ext cx="1845353" cy="2046668"/>
                <a:chOff x="673442" y="2052384"/>
                <a:chExt cx="1845353" cy="2046668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009825" y="3675021"/>
                  <a:ext cx="1389965" cy="424031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dirty="0"/>
                    <a:t>JENKINS_HOME</a:t>
                  </a:r>
                </a:p>
                <a:p>
                  <a:pPr algn="ctr">
                    <a:defRPr/>
                  </a:pPr>
                  <a:endParaRPr lang="en-US" sz="1200" dirty="0"/>
                </a:p>
              </p:txBody>
            </p:sp>
            <p:grpSp>
              <p:nvGrpSpPr>
                <p:cNvPr id="30758" name="Group 14"/>
                <p:cNvGrpSpPr>
                  <a:grpSpLocks/>
                </p:cNvGrpSpPr>
                <p:nvPr/>
              </p:nvGrpSpPr>
              <p:grpSpPr bwMode="auto">
                <a:xfrm>
                  <a:off x="673442" y="2052384"/>
                  <a:ext cx="1845353" cy="1252595"/>
                  <a:chOff x="521042" y="1899984"/>
                  <a:chExt cx="1845353" cy="1252595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521042" y="1899984"/>
                    <a:ext cx="1845353" cy="1252595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 dirty="0"/>
                  </a:p>
                  <a:p>
                    <a:pPr algn="ctr">
                      <a:defRPr/>
                    </a:pPr>
                    <a:endParaRPr lang="en-US" sz="1600" dirty="0"/>
                  </a:p>
                  <a:p>
                    <a:pPr algn="ctr">
                      <a:defRPr/>
                    </a:pPr>
                    <a:endParaRPr lang="en-US" sz="1600" dirty="0"/>
                  </a:p>
                  <a:p>
                    <a:pPr algn="ctr">
                      <a:defRPr/>
                    </a:pPr>
                    <a:endParaRPr lang="en-US" sz="1600" dirty="0"/>
                  </a:p>
                  <a:p>
                    <a:pPr algn="ctr">
                      <a:defRPr/>
                    </a:pPr>
                    <a:endParaRPr lang="en-US" sz="1600" dirty="0"/>
                  </a:p>
                  <a:p>
                    <a:pPr algn="ctr">
                      <a:defRPr/>
                    </a:pPr>
                    <a:r>
                      <a:rPr lang="en-US" sz="1600" dirty="0"/>
                      <a:t>Jenkins Cluster</a:t>
                    </a: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640045" y="2030211"/>
                    <a:ext cx="728303" cy="498672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200" dirty="0"/>
                      <a:t>Jenkins Master</a:t>
                    </a: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1520674" y="2030211"/>
                    <a:ext cx="726717" cy="498672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200" dirty="0"/>
                      <a:t>Jenkins Master</a:t>
                    </a:r>
                  </a:p>
                </p:txBody>
              </p:sp>
            </p:grpSp>
            <p:cxnSp>
              <p:nvCxnSpPr>
                <p:cNvPr id="32" name="Elbow Connector 31"/>
                <p:cNvCxnSpPr>
                  <a:stCxn id="16" idx="2"/>
                  <a:endCxn id="12" idx="0"/>
                </p:cNvCxnSpPr>
                <p:nvPr/>
              </p:nvCxnSpPr>
              <p:spPr>
                <a:xfrm rot="16200000" flipH="1">
                  <a:off x="1465442" y="3435656"/>
                  <a:ext cx="370042" cy="108688"/>
                </a:xfrm>
                <a:prstGeom prst="bentConnector3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Rectangle 54"/>
              <p:cNvSpPr/>
              <p:nvPr/>
            </p:nvSpPr>
            <p:spPr>
              <a:xfrm>
                <a:off x="673441" y="1379018"/>
                <a:ext cx="1845354" cy="2493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Reverse Proxy</a:t>
                </a:r>
              </a:p>
            </p:txBody>
          </p:sp>
          <p:cxnSp>
            <p:nvCxnSpPr>
              <p:cNvPr id="57" name="Elbow Connector 56"/>
              <p:cNvCxnSpPr>
                <a:stCxn id="55" idx="2"/>
                <a:endCxn id="17" idx="0"/>
              </p:cNvCxnSpPr>
              <p:nvPr/>
            </p:nvCxnSpPr>
            <p:spPr>
              <a:xfrm rot="5400000">
                <a:off x="1099229" y="1684927"/>
                <a:ext cx="554257" cy="441108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endCxn id="55" idx="0"/>
              </p:cNvCxnSpPr>
              <p:nvPr/>
            </p:nvCxnSpPr>
            <p:spPr>
              <a:xfrm>
                <a:off x="1596911" y="835878"/>
                <a:ext cx="0" cy="5431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Rectangle 89"/>
            <p:cNvSpPr/>
            <p:nvPr/>
          </p:nvSpPr>
          <p:spPr>
            <a:xfrm>
              <a:off x="2542269" y="3352800"/>
              <a:ext cx="423863" cy="3302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MT</a:t>
              </a:r>
            </a:p>
          </p:txBody>
        </p:sp>
      </p:grpSp>
      <p:cxnSp>
        <p:nvCxnSpPr>
          <p:cNvPr id="14" name="Elbow Connector 13"/>
          <p:cNvCxnSpPr>
            <a:stCxn id="17" idx="2"/>
            <a:endCxn id="18" idx="2"/>
          </p:cNvCxnSpPr>
          <p:nvPr/>
        </p:nvCxnSpPr>
        <p:spPr>
          <a:xfrm rot="16200000" flipH="1">
            <a:off x="1899176" y="2813626"/>
            <a:ext cx="12700" cy="1168647"/>
          </a:xfrm>
          <a:prstGeom prst="bent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4572000" y="836613"/>
            <a:ext cx="2451100" cy="4865687"/>
            <a:chOff x="673100" y="836613"/>
            <a:chExt cx="2451100" cy="4865687"/>
          </a:xfrm>
        </p:grpSpPr>
        <p:grpSp>
          <p:nvGrpSpPr>
            <p:cNvPr id="107" name="Group 59"/>
            <p:cNvGrpSpPr>
              <a:grpSpLocks/>
            </p:cNvGrpSpPr>
            <p:nvPr/>
          </p:nvGrpSpPr>
          <p:grpSpPr bwMode="auto">
            <a:xfrm>
              <a:off x="673100" y="836613"/>
              <a:ext cx="2451100" cy="4865687"/>
              <a:chOff x="673441" y="835878"/>
              <a:chExt cx="1845354" cy="3859150"/>
            </a:xfrm>
          </p:grpSpPr>
          <p:grpSp>
            <p:nvGrpSpPr>
              <p:cNvPr id="109" name="Group 35"/>
              <p:cNvGrpSpPr>
                <a:grpSpLocks/>
              </p:cNvGrpSpPr>
              <p:nvPr/>
            </p:nvGrpSpPr>
            <p:grpSpPr bwMode="auto">
              <a:xfrm>
                <a:off x="673442" y="2052384"/>
                <a:ext cx="1845353" cy="2642644"/>
                <a:chOff x="673442" y="2052384"/>
                <a:chExt cx="1845353" cy="2642644"/>
              </a:xfrm>
            </p:grpSpPr>
            <p:sp>
              <p:nvSpPr>
                <p:cNvPr id="113" name="Rounded Rectangle 112"/>
                <p:cNvSpPr/>
                <p:nvPr/>
              </p:nvSpPr>
              <p:spPr>
                <a:xfrm>
                  <a:off x="1009825" y="4270997"/>
                  <a:ext cx="1389965" cy="424031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dirty="0"/>
                    <a:t>JENKINS_HOME</a:t>
                  </a:r>
                </a:p>
                <a:p>
                  <a:pPr algn="ctr">
                    <a:defRPr/>
                  </a:pPr>
                  <a:r>
                    <a:rPr lang="en-US" sz="1200" dirty="0"/>
                    <a:t>NFS</a:t>
                  </a:r>
                </a:p>
              </p:txBody>
            </p:sp>
            <p:grpSp>
              <p:nvGrpSpPr>
                <p:cNvPr id="114" name="Group 14"/>
                <p:cNvGrpSpPr>
                  <a:grpSpLocks/>
                </p:cNvGrpSpPr>
                <p:nvPr/>
              </p:nvGrpSpPr>
              <p:grpSpPr bwMode="auto">
                <a:xfrm>
                  <a:off x="673442" y="2052384"/>
                  <a:ext cx="1845353" cy="1252595"/>
                  <a:chOff x="521042" y="1899984"/>
                  <a:chExt cx="1845353" cy="1252595"/>
                </a:xfrm>
              </p:grpSpPr>
              <p:sp>
                <p:nvSpPr>
                  <p:cNvPr id="116" name="Rectangle 115"/>
                  <p:cNvSpPr/>
                  <p:nvPr/>
                </p:nvSpPr>
                <p:spPr>
                  <a:xfrm>
                    <a:off x="521042" y="1899984"/>
                    <a:ext cx="1845353" cy="1252595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 dirty="0"/>
                  </a:p>
                  <a:p>
                    <a:pPr algn="ctr">
                      <a:defRPr/>
                    </a:pPr>
                    <a:endParaRPr lang="en-US" sz="1600" dirty="0"/>
                  </a:p>
                  <a:p>
                    <a:pPr algn="ctr">
                      <a:defRPr/>
                    </a:pPr>
                    <a:endParaRPr lang="en-US" sz="1600" dirty="0"/>
                  </a:p>
                  <a:p>
                    <a:pPr algn="ctr">
                      <a:defRPr/>
                    </a:pPr>
                    <a:endParaRPr lang="en-US" sz="1600" dirty="0"/>
                  </a:p>
                  <a:p>
                    <a:pPr algn="ctr">
                      <a:defRPr/>
                    </a:pPr>
                    <a:endParaRPr lang="en-US" sz="1600" dirty="0"/>
                  </a:p>
                  <a:p>
                    <a:pPr algn="ctr">
                      <a:defRPr/>
                    </a:pPr>
                    <a:r>
                      <a:rPr lang="en-US" sz="1600" dirty="0"/>
                      <a:t>Jenkins Cluster</a:t>
                    </a:r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>
                    <a:off x="1520674" y="2030211"/>
                    <a:ext cx="726717" cy="498672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200" dirty="0"/>
                      <a:t>Jenkins Master</a:t>
                    </a:r>
                  </a:p>
                </p:txBody>
              </p:sp>
            </p:grpSp>
            <p:cxnSp>
              <p:nvCxnSpPr>
                <p:cNvPr id="115" name="Elbow Connector 114"/>
                <p:cNvCxnSpPr>
                  <a:stCxn id="116" idx="2"/>
                  <a:endCxn id="113" idx="0"/>
                </p:cNvCxnSpPr>
                <p:nvPr/>
              </p:nvCxnSpPr>
              <p:spPr>
                <a:xfrm rot="16200000" flipH="1">
                  <a:off x="1167454" y="3733643"/>
                  <a:ext cx="966019" cy="108688"/>
                </a:xfrm>
                <a:prstGeom prst="bentConnector3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0" name="Rectangle 109"/>
              <p:cNvSpPr/>
              <p:nvPr/>
            </p:nvSpPr>
            <p:spPr>
              <a:xfrm>
                <a:off x="673441" y="1379018"/>
                <a:ext cx="1845354" cy="2493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Reverse Proxy</a:t>
                </a:r>
              </a:p>
            </p:txBody>
          </p:sp>
          <p:cxnSp>
            <p:nvCxnSpPr>
              <p:cNvPr id="111" name="Elbow Connector 110"/>
              <p:cNvCxnSpPr>
                <a:stCxn id="110" idx="2"/>
              </p:cNvCxnSpPr>
              <p:nvPr/>
            </p:nvCxnSpPr>
            <p:spPr>
              <a:xfrm rot="16200000" flipH="1">
                <a:off x="1559774" y="1664698"/>
                <a:ext cx="554257" cy="481569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endCxn id="110" idx="0"/>
              </p:cNvCxnSpPr>
              <p:nvPr/>
            </p:nvCxnSpPr>
            <p:spPr>
              <a:xfrm>
                <a:off x="1596911" y="835878"/>
                <a:ext cx="0" cy="5431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Rectangle 107"/>
            <p:cNvSpPr/>
            <p:nvPr/>
          </p:nvSpPr>
          <p:spPr>
            <a:xfrm>
              <a:off x="2542269" y="3352800"/>
              <a:ext cx="423863" cy="3302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MT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96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5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 Failures: Validated Merge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Shield your repository</a:t>
            </a:r>
          </a:p>
          <a:p>
            <a:r>
              <a:rPr lang="en-US" dirty="0" smtClean="0"/>
              <a:t>Rely on Jenkins…</a:t>
            </a:r>
          </a:p>
          <a:p>
            <a:pPr lvl="1"/>
            <a:r>
              <a:rPr lang="en-US" dirty="0" smtClean="0"/>
              <a:t>Push your code to Jenkins</a:t>
            </a:r>
          </a:p>
          <a:p>
            <a:pPr lvl="1"/>
            <a:r>
              <a:rPr lang="en-US" dirty="0" smtClean="0"/>
              <a:t>Jenkins builds, verifies and merges with upstream </a:t>
            </a:r>
          </a:p>
          <a:p>
            <a:r>
              <a:rPr lang="en-US" dirty="0" smtClean="0"/>
              <a:t>Result</a:t>
            </a:r>
          </a:p>
          <a:p>
            <a:pPr lvl="1"/>
            <a:r>
              <a:rPr lang="en-US" dirty="0" smtClean="0"/>
              <a:t>No downtime due to bad commits</a:t>
            </a:r>
          </a:p>
          <a:p>
            <a:pPr lvl="1"/>
            <a:r>
              <a:rPr lang="en-US" dirty="0" smtClean="0"/>
              <a:t>Tremendous productivity boost</a:t>
            </a:r>
          </a:p>
        </p:txBody>
      </p:sp>
    </p:spTree>
    <p:extLst>
      <p:ext uri="{BB962C8B-B14F-4D97-AF65-F5344CB8AC3E}">
        <p14:creationId xmlns:p14="http://schemas.microsoft.com/office/powerpoint/2010/main" val="68163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should be as fast as possible, if not faster…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 up </a:t>
            </a:r>
            <a:r>
              <a:rPr lang="en-US" dirty="0" smtClean="0"/>
              <a:t>builds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Fast </a:t>
            </a:r>
            <a:r>
              <a:rPr lang="en-US" dirty="0" err="1" smtClean="0"/>
              <a:t>Archiver</a:t>
            </a:r>
            <a:endParaRPr lang="en-US" dirty="0" smtClean="0"/>
          </a:p>
          <a:p>
            <a:r>
              <a:rPr lang="en-US" dirty="0" smtClean="0"/>
              <a:t>Throttle Build Execution</a:t>
            </a:r>
          </a:p>
          <a:p>
            <a:r>
              <a:rPr lang="en-US" dirty="0" smtClean="0"/>
              <a:t>Even Load Strategy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Provision faster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VMWare</a:t>
            </a:r>
            <a:r>
              <a:rPr lang="en-US" dirty="0" smtClean="0"/>
              <a:t> Auto-scaling plugin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0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Good to Smart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Smart Management of Jenkins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4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pic>
        <p:nvPicPr>
          <p:cNvPr id="5" name="Picture 4" descr="Locomoti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49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Offload to Cloud(Bees)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No machine management</a:t>
            </a:r>
          </a:p>
          <a:p>
            <a:pPr eaLnBrk="1" hangingPunct="1"/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Provisioning Jenkins masters faster</a:t>
            </a:r>
          </a:p>
          <a:p>
            <a:pPr eaLnBrk="1" hangingPunct="1"/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You 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work to Jenkins console</a:t>
            </a:r>
          </a:p>
          <a:p>
            <a:pPr lvl="1" eaLnBrk="1" hangingPunct="1"/>
            <a:r>
              <a:rPr lang="en-US" dirty="0">
                <a:latin typeface="Century Gothic" charset="0"/>
                <a:ea typeface="ＭＳ Ｐゴシック" charset="0"/>
              </a:rPr>
              <a:t>Not a VM management UI</a:t>
            </a:r>
          </a:p>
          <a:p>
            <a:pPr eaLnBrk="1" hangingPunct="1"/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Pay by the minute not by the </a:t>
            </a:r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hour</a:t>
            </a:r>
          </a:p>
          <a:p>
            <a:pPr eaLnBrk="1" hangingPunct="1"/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Code 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repositories</a:t>
            </a:r>
          </a:p>
          <a:p>
            <a:pPr eaLnBrk="1" hangingPunct="1"/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Maven repositories</a:t>
            </a:r>
          </a:p>
          <a:p>
            <a:pPr eaLnBrk="1" hangingPunct="1"/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Team based</a:t>
            </a: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3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5" descr="Ecosystem_v6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466754"/>
            <a:ext cx="5365750" cy="623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1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693" y="5576341"/>
            <a:ext cx="8423640" cy="7264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Day: A period of 24 hours, mostly misspent…</a:t>
            </a:r>
            <a:endParaRPr lang="en-US" dirty="0"/>
          </a:p>
        </p:txBody>
      </p:sp>
      <p:pic>
        <p:nvPicPr>
          <p:cNvPr id="5" name="Content Placeholder 4" descr="Juggling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b="30882"/>
          <a:stretch>
            <a:fillRect/>
          </a:stretch>
        </p:blipFill>
        <p:spPr>
          <a:xfrm>
            <a:off x="2316164" y="1303768"/>
            <a:ext cx="3928004" cy="4056673"/>
          </a:xfrm>
        </p:spPr>
      </p:pic>
    </p:spTree>
    <p:extLst>
      <p:ext uri="{BB962C8B-B14F-4D97-AF65-F5344CB8AC3E}">
        <p14:creationId xmlns:p14="http://schemas.microsoft.com/office/powerpoint/2010/main" val="32175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DEV@cloud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Continuous Deployment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Continuous Integration is not enough</a:t>
            </a:r>
          </a:p>
          <a:p>
            <a:pPr eaLnBrk="1" hangingPunct="1"/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Once code is built it should be deployed automatically </a:t>
            </a:r>
          </a:p>
          <a:p>
            <a:pPr eaLnBrk="1" hangingPunct="1"/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You should move the entire development-deployment cycle to the cloud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7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0003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©2011 CloudBees, Inc. All Rights Reserved</a:t>
            </a:r>
            <a:endParaRPr lang="en-US" dirty="0"/>
          </a:p>
        </p:txBody>
      </p:sp>
      <p:sp>
        <p:nvSpPr>
          <p:cNvPr id="27650" name="Title 7"/>
          <p:cNvSpPr>
            <a:spLocks noGrp="1"/>
          </p:cNvSpPr>
          <p:nvPr>
            <p:ph type="title"/>
          </p:nvPr>
        </p:nvSpPr>
        <p:spPr>
          <a:xfrm>
            <a:off x="596900" y="374650"/>
            <a:ext cx="8005763" cy="727075"/>
          </a:xfrm>
        </p:spPr>
        <p:txBody>
          <a:bodyPr/>
          <a:lstStyle/>
          <a:p>
            <a:r>
              <a:rPr lang="en-US" dirty="0" smtClean="0">
                <a:latin typeface="PT Sans" charset="0"/>
                <a:ea typeface="ＭＳ Ｐゴシック" charset="0"/>
              </a:rPr>
              <a:t>Jenkins Enterprise: Quick Overview</a:t>
            </a:r>
            <a:endParaRPr lang="en-US" dirty="0">
              <a:latin typeface="PT Sans" charset="0"/>
              <a:ea typeface="ＭＳ Ｐゴシック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9563617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6900" y="5461000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* Latest Features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5533" y="2039938"/>
            <a:ext cx="8229600" cy="2161646"/>
          </a:xfrm>
        </p:spPr>
        <p:txBody>
          <a:bodyPr>
            <a:normAutofit/>
          </a:bodyPr>
          <a:lstStyle/>
          <a:p>
            <a:r>
              <a:rPr lang="en-US" dirty="0" smtClean="0"/>
              <a:t>Download the </a:t>
            </a:r>
            <a:r>
              <a:rPr lang="en-US" b="1" dirty="0" smtClean="0"/>
              <a:t>CloudBees </a:t>
            </a:r>
            <a:r>
              <a:rPr lang="en-US" b="1" dirty="0" smtClean="0"/>
              <a:t>Free Enterprise Plugins</a:t>
            </a:r>
            <a:r>
              <a:rPr lang="en-US" dirty="0" smtClean="0"/>
              <a:t> from Jenkins Update Center</a:t>
            </a:r>
          </a:p>
          <a:p>
            <a:r>
              <a:rPr lang="en-US" dirty="0"/>
              <a:t>Check out Nicolas de </a:t>
            </a:r>
            <a:r>
              <a:rPr lang="en-US" dirty="0" err="1"/>
              <a:t>Loof’s</a:t>
            </a:r>
            <a:r>
              <a:rPr lang="en-US" dirty="0"/>
              <a:t> wiki post: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CloudBees </a:t>
            </a:r>
            <a:r>
              <a:rPr lang="en-US" sz="2400" dirty="0">
                <a:hlinkClick r:id="rId2"/>
              </a:rPr>
              <a:t>Free and Open Source Jenkins </a:t>
            </a:r>
            <a:r>
              <a:rPr lang="en-US" sz="2400" dirty="0" smtClean="0">
                <a:hlinkClick r:id="rId2"/>
              </a:rPr>
              <a:t>Plugins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81545"/>
            <a:ext cx="609388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If there is one thing you take away </a:t>
            </a:r>
            <a:r>
              <a:rPr lang="en-US" smtClean="0"/>
              <a:t>from </a:t>
            </a:r>
            <a:r>
              <a:rPr lang="en-US" smtClean="0"/>
              <a:t>here…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pic>
        <p:nvPicPr>
          <p:cNvPr id="3" name="Picture 2" descr="Screen Shot 2012-09-30 at 11.30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9" y="4201584"/>
            <a:ext cx="7408334" cy="41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6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3443" y="5534025"/>
            <a:ext cx="8465974" cy="7264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better ways to spend your day…</a:t>
            </a:r>
            <a:endParaRPr lang="en-US" dirty="0"/>
          </a:p>
        </p:txBody>
      </p:sp>
      <p:pic>
        <p:nvPicPr>
          <p:cNvPr id="2" name="Picture 1" descr="calvin_tre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659765"/>
            <a:ext cx="5130800" cy="48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pic>
        <p:nvPicPr>
          <p:cNvPr id="5" name="Picture 4" descr="ap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66370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elay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615950"/>
            <a:ext cx="7345861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2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CloudBees’ Mission - Eliminate Downtime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Eliminate time wasted due to</a:t>
            </a:r>
          </a:p>
          <a:p>
            <a:pPr lvl="1"/>
            <a:r>
              <a:rPr lang="en-US" dirty="0" smtClean="0"/>
              <a:t>Jenkins issues</a:t>
            </a:r>
          </a:p>
          <a:p>
            <a:pPr lvl="1"/>
            <a:r>
              <a:rPr lang="en-US" dirty="0" smtClean="0"/>
              <a:t>User issues</a:t>
            </a:r>
          </a:p>
          <a:p>
            <a:pPr lvl="1"/>
            <a:r>
              <a:rPr lang="en-US" dirty="0" smtClean="0"/>
              <a:t>Lack of right tools…</a:t>
            </a:r>
          </a:p>
          <a:p>
            <a:r>
              <a:rPr lang="en-US" dirty="0" smtClean="0"/>
              <a:t>Improve efficiency for administrators and developers</a:t>
            </a:r>
          </a:p>
          <a:p>
            <a:r>
              <a:rPr lang="en-US" dirty="0" smtClean="0"/>
              <a:t>Rely on Jenkins…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“Good Management” of Jenkins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Managing it pro-actively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“Good management” in Jenkins…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25500" y="1312129"/>
            <a:ext cx="7861300" cy="4814888"/>
          </a:xfrm>
        </p:spPr>
        <p:txBody>
          <a:bodyPr>
            <a:normAutofit/>
          </a:bodyPr>
          <a:lstStyle/>
          <a:p>
            <a:r>
              <a:rPr lang="en-US" dirty="0" smtClean="0"/>
              <a:t>Organize jobs better</a:t>
            </a:r>
          </a:p>
          <a:p>
            <a:r>
              <a:rPr lang="en-US" dirty="0" smtClean="0"/>
              <a:t>Secure your jobs</a:t>
            </a:r>
          </a:p>
          <a:p>
            <a:r>
              <a:rPr lang="en-US" dirty="0" smtClean="0"/>
              <a:t>Replicate good practices</a:t>
            </a:r>
          </a:p>
          <a:p>
            <a:r>
              <a:rPr lang="en-US" dirty="0" smtClean="0"/>
              <a:t>Respond quicker to requests</a:t>
            </a:r>
          </a:p>
          <a:p>
            <a:r>
              <a:rPr lang="en-US" dirty="0" smtClean="0"/>
              <a:t>Ensure compliance</a:t>
            </a:r>
          </a:p>
          <a:p>
            <a:r>
              <a:rPr lang="en-US" dirty="0" smtClean="0"/>
              <a:t>Bounce back from failures</a:t>
            </a:r>
          </a:p>
          <a:p>
            <a:r>
              <a:rPr lang="en-US" dirty="0" smtClean="0"/>
              <a:t>Prevent failures</a:t>
            </a:r>
          </a:p>
          <a:p>
            <a:r>
              <a:rPr lang="en-US" dirty="0" smtClean="0"/>
              <a:t>Everything should be as fast as possible…if not 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Jobs Better: Folders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©2011 CloudBees, Inc. All Rights Reserved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25500" y="1312129"/>
            <a:ext cx="7861300" cy="4814888"/>
          </a:xfrm>
        </p:spPr>
        <p:txBody>
          <a:bodyPr>
            <a:normAutofit/>
          </a:bodyPr>
          <a:lstStyle/>
          <a:p>
            <a:r>
              <a:rPr lang="en-US" dirty="0" smtClean="0"/>
              <a:t>Huge list of all jobs on 1 page</a:t>
            </a:r>
          </a:p>
          <a:p>
            <a:r>
              <a:rPr lang="en-US" dirty="0" smtClean="0"/>
              <a:t>Views, views and more views</a:t>
            </a:r>
          </a:p>
          <a:p>
            <a:pPr lvl="1"/>
            <a:r>
              <a:rPr lang="en-US" dirty="0" smtClean="0"/>
              <a:t>Not namespace aware</a:t>
            </a:r>
          </a:p>
          <a:p>
            <a:r>
              <a:rPr lang="en-US" dirty="0" smtClean="0"/>
              <a:t>Folders</a:t>
            </a:r>
          </a:p>
          <a:p>
            <a:pPr lvl="1"/>
            <a:r>
              <a:rPr lang="en-US" dirty="0" smtClean="0"/>
              <a:t>Like OS folders</a:t>
            </a:r>
          </a:p>
          <a:p>
            <a:pPr lvl="1"/>
            <a:r>
              <a:rPr lang="en-US" dirty="0" smtClean="0"/>
              <a:t>Namespace aware</a:t>
            </a:r>
          </a:p>
          <a:p>
            <a:pPr lvl="1"/>
            <a:r>
              <a:rPr lang="en-US" dirty="0" smtClean="0"/>
              <a:t>Views within Folders</a:t>
            </a:r>
          </a:p>
          <a:p>
            <a:r>
              <a:rPr lang="en-US" dirty="0" smtClean="0"/>
              <a:t>Free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(Download from </a:t>
            </a:r>
            <a:r>
              <a:rPr lang="en-US" dirty="0" err="1" smtClean="0">
                <a:sym typeface="Wingdings"/>
              </a:rPr>
              <a:t>CloudBees</a:t>
            </a:r>
            <a:r>
              <a:rPr lang="en-US" dirty="0" smtClean="0">
                <a:sym typeface="Wingdings"/>
              </a:rPr>
              <a:t> Free Enterprise Plugins from the Jenkins Update Center)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2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©2012 CloudBees, Inc. All Rights Reserved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Folder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enkinsUserConference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JenkinsUserConference-2.potx</Template>
  <TotalTime>3617</TotalTime>
  <Words>1126</Words>
  <Application>Microsoft Macintosh PowerPoint</Application>
  <PresentationFormat>On-screen Show (4:3)</PresentationFormat>
  <Paragraphs>237</Paragraphs>
  <Slides>34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JenkinsUserConference-2</vt:lpstr>
      <vt:lpstr>Using Jenkins in the Enterprise  and the Cloud</vt:lpstr>
      <vt:lpstr>If there is one thing you take away from here…</vt:lpstr>
      <vt:lpstr>Day: A period of 24 hours, mostly misspent…</vt:lpstr>
      <vt:lpstr>PowerPoint Presentation</vt:lpstr>
      <vt:lpstr>CloudBees’ Mission - Eliminate Downtime</vt:lpstr>
      <vt:lpstr>“Good Management” of Jenkins</vt:lpstr>
      <vt:lpstr>“Good management” in Jenkins…</vt:lpstr>
      <vt:lpstr>Organize Jobs Better: Folders </vt:lpstr>
      <vt:lpstr>Folder Demo</vt:lpstr>
      <vt:lpstr>Who has the keys to your castle?</vt:lpstr>
      <vt:lpstr>Setting up the right authentication</vt:lpstr>
      <vt:lpstr>Authorization Strategies</vt:lpstr>
      <vt:lpstr>CloudBees’ RBAC Plugin (plugin)</vt:lpstr>
      <vt:lpstr>RBAC Demo</vt:lpstr>
      <vt:lpstr>Replicate Good Practices, Respond quicker to user requests: Templates</vt:lpstr>
      <vt:lpstr>Types of Templates</vt:lpstr>
      <vt:lpstr>Templates Demo</vt:lpstr>
      <vt:lpstr>Get everyone on the right page:  Custom Update Centers</vt:lpstr>
      <vt:lpstr>Custom Update Center</vt:lpstr>
      <vt:lpstr>Update Center Demo</vt:lpstr>
      <vt:lpstr>Bounce back from failures</vt:lpstr>
      <vt:lpstr>PowerPoint Presentation</vt:lpstr>
      <vt:lpstr>Demo</vt:lpstr>
      <vt:lpstr>Prevent Failures: Validated Merge</vt:lpstr>
      <vt:lpstr>Everything should be as fast as possible, if not faster…</vt:lpstr>
      <vt:lpstr>From Good to Smart </vt:lpstr>
      <vt:lpstr>PowerPoint Presentation</vt:lpstr>
      <vt:lpstr>Offload to Cloud(Bees)</vt:lpstr>
      <vt:lpstr>PowerPoint Presentation</vt:lpstr>
      <vt:lpstr>DEV@cloud Demo</vt:lpstr>
      <vt:lpstr>Continuous Deployment</vt:lpstr>
      <vt:lpstr>Jenkins Enterprise: Quick Overview</vt:lpstr>
      <vt:lpstr>If there is one thing you take away from here…</vt:lpstr>
      <vt:lpstr>There are better ways to spend your day…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Bac Dai</dc:creator>
  <cp:lastModifiedBy>Mark Prichard</cp:lastModifiedBy>
  <cp:revision>105</cp:revision>
  <dcterms:created xsi:type="dcterms:W3CDTF">2012-05-21T18:00:59Z</dcterms:created>
  <dcterms:modified xsi:type="dcterms:W3CDTF">2012-09-30T18:44:38Z</dcterms:modified>
</cp:coreProperties>
</file>