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slides/slide2.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theme/theme3.xml" ContentType="application/vnd.openxmlformats-officedocument.theme+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7.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docProps/custom.xml" ContentType="application/vnd.openxmlformats-officedocument.custom-properties+xml"/>
  <Override PartName="/ppt/handoutMasters/handoutMaster1.xml" ContentType="application/vnd.openxmlformats-officedocument.presentationml.handoutMaster+xml"/>
  <Override PartName="/ppt/slides/slide13.xml" ContentType="application/vnd.openxmlformats-officedocument.presentationml.slide+xml"/>
  <Override PartName="/ppt/slides/slide14.xml" ContentType="application/vnd.openxmlformats-officedocument.presentationml.slide+xml"/>
  <Override PartName="/ppt/slideLayouts/slideLayout1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14.xml" ContentType="application/vnd.openxmlformats-officedocument.presentationml.slideLayout+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commentAuthors.xml" ContentType="application/vnd.openxmlformats-officedocument.presentationml.commentAuthors+xml"/>
  <Override PartName="/ppt/slides/slide3.xml" ContentType="application/vnd.openxmlformats-officedocument.presentationml.slide+xml"/>
  <Override PartName="/ppt/slides/slide4.xml" ContentType="application/vnd.openxmlformats-officedocument.presentationml.slide+xml"/>
  <Default Extension="png" ContentType="image/png"/>
  <Override PartName="/ppt/slideLayouts/slideLayout11.xml" ContentType="application/vnd.openxmlformats-officedocument.presentationml.slideLayout+xml"/>
  <Override PartName="/docProps/core.xml" ContentType="application/vnd.openxmlformats-package.core-properties+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slideLayouts/slideLayout15.xml" ContentType="application/vnd.openxmlformats-officedocument.presentationml.slideLayout+xml"/>
  <Default Extension="rels" ContentType="application/vnd.openxmlformats-package.relationships+xml"/>
  <Override PartName="/ppt/slides/slide9.xml" ContentType="application/vnd.openxmlformats-officedocument.presentationml.slide+xml"/>
  <Override PartName="/ppt/slideLayouts/slideLayout19.xml" ContentType="application/vnd.openxmlformats-officedocument.presentationml.slideLayout+xml"/>
  <Override PartName="/ppt/slides/slide6.xml" ContentType="application/vnd.openxmlformats-officedocument.presentationml.slide+xml"/>
  <Override PartName="/ppt/slideLayouts/slideLayout12.xml" ContentType="application/vnd.openxmlformats-officedocument.presentationml.slideLayout+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17"/>
  </p:notesMasterIdLst>
  <p:handoutMasterIdLst>
    <p:handoutMasterId r:id="rId18"/>
  </p:handoutMasterIdLst>
  <p:sldIdLst>
    <p:sldId id="398" r:id="rId2"/>
    <p:sldId id="432" r:id="rId3"/>
    <p:sldId id="456" r:id="rId4"/>
    <p:sldId id="457" r:id="rId5"/>
    <p:sldId id="458" r:id="rId6"/>
    <p:sldId id="459" r:id="rId7"/>
    <p:sldId id="460" r:id="rId8"/>
    <p:sldId id="461" r:id="rId9"/>
    <p:sldId id="462" r:id="rId10"/>
    <p:sldId id="463" r:id="rId11"/>
    <p:sldId id="464" r:id="rId12"/>
    <p:sldId id="465" r:id="rId13"/>
    <p:sldId id="466" r:id="rId14"/>
    <p:sldId id="467" r:id="rId15"/>
    <p:sldId id="452" r:id="rId16"/>
  </p:sldIdLst>
  <p:sldSz cx="12195175" cy="6859588"/>
  <p:notesSz cx="6858000" cy="9144000"/>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xmlns:p="http://schemas.openxmlformats.org/presentationml/2006/main" xmlns:r="http://schemas.openxmlformats.org/officeDocument/2006/relationships" xmlns:a="http://schemas.openxmlformats.org/drawingml/2006/main" xmlns="">
        <p14:section name="Default Section" id="{ACA17ED5-D334-49DA-81C2-426348CE7E89}">
          <p14:sldIdLst>
            <p14:sldId id="398"/>
            <p14:sldId id="432"/>
            <p14:sldId id="456"/>
            <p14:sldId id="457"/>
            <p14:sldId id="458"/>
            <p14:sldId id="459"/>
            <p14:sldId id="460"/>
            <p14:sldId id="461"/>
            <p14:sldId id="462"/>
            <p14:sldId id="463"/>
            <p14:sldId id="464"/>
            <p14:sldId id="465"/>
            <p14:sldId id="466"/>
            <p14:sldId id="467"/>
            <p14:sldId id="452"/>
            <p14:sldId id="455"/>
          </p14:sldIdLst>
        </p14:section>
        <p14:section name="Untitled Section" id="{4A0778B5-F428-4833-A9FE-EFF188C4DD63}">
          <p14:sldIdLst/>
        </p14:section>
      </p14:section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Hartmann, Joachim" initials="HJ"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565656"/>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0879" autoAdjust="0"/>
    <p:restoredTop sz="89773" autoAdjust="0"/>
  </p:normalViewPr>
  <p:slideViewPr>
    <p:cSldViewPr snapToGrid="0" showGuides="1">
      <p:cViewPr>
        <p:scale>
          <a:sx n="75" d="100"/>
          <a:sy n="75" d="100"/>
        </p:scale>
        <p:origin x="-2344" y="-1680"/>
      </p:cViewPr>
      <p:guideLst>
        <p:guide orient="horz" pos="4118"/>
        <p:guide orient="horz" pos="3835"/>
        <p:guide orient="horz" pos="1065"/>
        <p:guide orient="horz" pos="779"/>
        <p:guide pos="7478"/>
        <p:guide pos="205"/>
        <p:guide pos="3849"/>
        <p:guide pos="4708"/>
        <p:guide pos="4812"/>
        <p:guide pos="2865"/>
        <p:guide pos="2965"/>
      </p:guideLst>
    </p:cSldViewPr>
  </p:slideViewPr>
  <p:outlineViewPr>
    <p:cViewPr>
      <p:scale>
        <a:sx n="33" d="100"/>
        <a:sy n="33" d="100"/>
      </p:scale>
      <p:origin x="0" y="462"/>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7" d="100"/>
          <a:sy n="77" d="100"/>
        </p:scale>
        <p:origin x="-204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commentAuthors" Target="commentAuthors.xml"/><Relationship Id="rId4" Type="http://schemas.openxmlformats.org/officeDocument/2006/relationships/slide" Target="slides/slide3.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24" Type="http://schemas.openxmlformats.org/officeDocument/2006/relationships/tableStyles" Target="tableStyles.xml"/><Relationship Id="rId6" Type="http://schemas.openxmlformats.org/officeDocument/2006/relationships/slide" Target="slides/slide5.xml"/><Relationship Id="rId16" Type="http://schemas.openxmlformats.org/officeDocument/2006/relationships/slide" Target="slides/slide15.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slide" Target="slides/slide14.xml"/><Relationship Id="rId12" Type="http://schemas.openxmlformats.org/officeDocument/2006/relationships/slide" Target="slides/slide11.xml"/><Relationship Id="rId17" Type="http://schemas.openxmlformats.org/officeDocument/2006/relationships/notesMaster" Target="notesMasters/notesMaster1.xml"/><Relationship Id="rId19" Type="http://schemas.openxmlformats.org/officeDocument/2006/relationships/printerSettings" Target="printerSettings/printerSettings1.bin"/><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9000" y="612947"/>
            <a:ext cx="5760000" cy="324096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9000" y="4211842"/>
            <a:ext cx="5760000" cy="3939264"/>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Slide Number Placeholder 6"/>
          <p:cNvSpPr>
            <a:spLocks noGrp="1"/>
          </p:cNvSpPr>
          <p:nvPr>
            <p:ph type="sldNum" sz="quarter" idx="5"/>
          </p:nvPr>
        </p:nvSpPr>
        <p:spPr>
          <a:xfrm>
            <a:off x="2957512" y="8915402"/>
            <a:ext cx="942976" cy="2053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321489" indent="-214326"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534937" indent="-217378"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de-DE" smtClean="0"/>
              <a:pPr/>
              <a:t>1</a:t>
            </a:fld>
            <a:endParaRPr lang="de-DE" dirty="0"/>
          </a:p>
        </p:txBody>
      </p:sp>
      <p:sp>
        <p:nvSpPr>
          <p:cNvPr id="10" name="Slide Image Placeholder 9"/>
          <p:cNvSpPr>
            <a:spLocks noGrp="1" noRot="1" noChangeAspect="1"/>
          </p:cNvSpPr>
          <p:nvPr>
            <p:ph type="sldImg"/>
          </p:nvPr>
        </p:nvSpPr>
        <p:spPr>
          <a:xfrm>
            <a:off x="547688" y="612775"/>
            <a:ext cx="5762625" cy="3241675"/>
          </a:xfrm>
        </p:spPr>
      </p:sp>
      <p:sp>
        <p:nvSpPr>
          <p:cNvPr id="11" name="Notes Placeholder 10"/>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47688" y="612775"/>
            <a:ext cx="5762625" cy="324167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D8C2C35-2B8A-446E-BEC0-FD36716C29AC}" type="slidenum">
              <a:rPr lang="de-DE" smtClean="0"/>
              <a:pPr/>
              <a:t>15</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with picture - short">
    <p:bg>
      <p:bgPr>
        <a:solidFill>
          <a:schemeClr val="accent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pic>
        <p:nvPicPr>
          <p:cNvPr id="4" name="Picture 3"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5" name="Group 4"/>
          <p:cNvGrpSpPr/>
          <p:nvPr userDrawn="1"/>
        </p:nvGrpSpPr>
        <p:grpSpPr>
          <a:xfrm>
            <a:off x="-1" y="0"/>
            <a:ext cx="12195176" cy="533400"/>
            <a:chOff x="-1" y="0"/>
            <a:chExt cx="12195176" cy="533400"/>
          </a:xfrm>
        </p:grpSpPr>
        <p:sp>
          <p:nvSpPr>
            <p:cNvPr id="6" name="Rectangle 5"/>
            <p:cNvSpPr/>
            <p:nvPr/>
          </p:nvSpPr>
          <p:spPr bwMode="gray">
            <a:xfrm>
              <a:off x="-1" y="0"/>
              <a:ext cx="12195175" cy="533400"/>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TextBox 6"/>
            <p:cNvSpPr txBox="1"/>
            <p:nvPr/>
          </p:nvSpPr>
          <p:spPr>
            <a:xfrm>
              <a:off x="1" y="0"/>
              <a:ext cx="12195174" cy="443198"/>
            </a:xfrm>
            <a:prstGeom prst="rect">
              <a:avLst/>
            </a:prstGeom>
            <a:gradFill flip="none" rotWithShape="1">
              <a:gsLst>
                <a:gs pos="0">
                  <a:schemeClr val="tx1"/>
                </a:gs>
                <a:gs pos="100000">
                  <a:schemeClr val="bg1">
                    <a:lumMod val="50000"/>
                  </a:schemeClr>
                </a:gs>
              </a:gsLst>
              <a:lin ang="5400000" scaled="0"/>
              <a:tileRect/>
            </a:gradFill>
          </p:spPr>
          <p:txBody>
            <a:bodyPr wrap="square" tIns="27432" rtlCol="0">
              <a:spAutoFit/>
            </a:bodyPr>
            <a:lstStyle/>
            <a:p>
              <a:r>
                <a:rPr lang="en-US" sz="2400" b="1" i="0" dirty="0" smtClean="0">
                  <a:solidFill>
                    <a:schemeClr val="bg1"/>
                  </a:solidFill>
                  <a:effectLst>
                    <a:outerShdw blurRad="60007" dist="200025" dir="15000000" sy="30000" kx="-1800000" algn="bl" rotWithShape="0">
                      <a:prstClr val="black">
                        <a:alpha val="32000"/>
                      </a:prstClr>
                    </a:outerShdw>
                  </a:effectLst>
                  <a:latin typeface="Georgia"/>
                  <a:cs typeface="Georgia"/>
                </a:rPr>
                <a:t>     </a:t>
              </a:r>
              <a:r>
                <a:rPr lang="en-US" sz="2000" b="1" i="0" dirty="0" smtClean="0">
                  <a:solidFill>
                    <a:schemeClr val="bg1"/>
                  </a:solidFill>
                  <a:effectLst>
                    <a:outerShdw blurRad="60007" dist="200025" dir="15000000" sy="30000" kx="-1800000" algn="bl" rotWithShape="0">
                      <a:prstClr val="black">
                        <a:alpha val="32000"/>
                      </a:prstClr>
                    </a:outerShdw>
                  </a:effectLst>
                  <a:latin typeface="Georgia"/>
                  <a:cs typeface="Georgia"/>
                </a:rPr>
                <a:t>Jenkins User Conference</a:t>
              </a:r>
              <a:endParaRPr lang="en-US" sz="2000" b="1" i="0" dirty="0">
                <a:solidFill>
                  <a:schemeClr val="bg1"/>
                </a:solidFill>
                <a:effectLst>
                  <a:outerShdw blurRad="60007" dist="200025" dir="15000000" sy="30000" kx="-1800000" algn="bl" rotWithShape="0">
                    <a:prstClr val="black">
                      <a:alpha val="32000"/>
                    </a:prstClr>
                  </a:outerShdw>
                </a:effectLst>
                <a:latin typeface="Georgia"/>
                <a:cs typeface="Georgia"/>
              </a:endParaRPr>
            </a:p>
          </p:txBody>
        </p:sp>
        <p:sp>
          <p:nvSpPr>
            <p:cNvPr id="8" name="TextBox 7"/>
            <p:cNvSpPr txBox="1"/>
            <p:nvPr/>
          </p:nvSpPr>
          <p:spPr>
            <a:xfrm>
              <a:off x="6979708" y="63500"/>
              <a:ext cx="4783667" cy="307777"/>
            </a:xfrm>
            <a:prstGeom prst="rect">
              <a:avLst/>
            </a:prstGeom>
            <a:noFill/>
          </p:spPr>
          <p:txBody>
            <a:bodyPr wrap="square" rtlCol="0">
              <a:spAutoFit/>
            </a:bodyPr>
            <a:lstStyle/>
            <a:p>
              <a:pPr algn="r"/>
              <a:r>
                <a:rPr lang="en-US" sz="1400" b="0" i="1" dirty="0" smtClean="0">
                  <a:solidFill>
                    <a:srgbClr val="FFFFFF"/>
                  </a:solidFill>
                  <a:effectLst>
                    <a:outerShdw blurRad="60007" dist="200025" dir="15000000" sy="30000" kx="-1800000" algn="bl" rotWithShape="0">
                      <a:prstClr val="black">
                        <a:alpha val="32000"/>
                      </a:prstClr>
                    </a:outerShdw>
                  </a:effectLst>
                  <a:latin typeface="Georgia"/>
                  <a:cs typeface="Georgia"/>
                </a:rPr>
                <a:t>Israel, June</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6  2013                    #</a:t>
              </a:r>
              <a:r>
                <a:rPr lang="en-US" sz="1400" b="0" i="1" baseline="0" dirty="0" err="1" smtClean="0">
                  <a:solidFill>
                    <a:srgbClr val="FFFFFF"/>
                  </a:solidFill>
                  <a:effectLst>
                    <a:outerShdw blurRad="60007" dist="200025" dir="15000000" sy="30000" kx="-1800000" algn="bl" rotWithShape="0">
                      <a:prstClr val="black">
                        <a:alpha val="32000"/>
                      </a:prstClr>
                    </a:outerShdw>
                  </a:effectLst>
                  <a:latin typeface="Georgia"/>
                  <a:cs typeface="Georgia"/>
                </a:rPr>
                <a:t>jenkinsconf</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a:t>
              </a:r>
              <a:endParaRPr lang="en-US" sz="1400" b="0" i="1" dirty="0">
                <a:solidFill>
                  <a:srgbClr val="FFFFFF"/>
                </a:solidFill>
                <a:effectLst>
                  <a:outerShdw blurRad="60007" dist="200025" dir="15000000" sy="30000" kx="-1800000" algn="bl" rotWithShape="0">
                    <a:prstClr val="black">
                      <a:alpha val="32000"/>
                    </a:prstClr>
                  </a:outerShdw>
                </a:effectLst>
                <a:latin typeface="Georgia"/>
                <a:cs typeface="Georgia"/>
              </a:endParaRPr>
            </a:p>
          </p:txBody>
        </p:sp>
        <p:pic>
          <p:nvPicPr>
            <p:cNvPr id="9" name="Picture 8"/>
            <p:cNvPicPr>
              <a:picLocks noChangeAspect="1"/>
            </p:cNvPicPr>
            <p:nvPr/>
          </p:nvPicPr>
          <p:blipFill>
            <a:blip r:embed="rId2" cstate="print"/>
            <a:stretch>
              <a:fillRect/>
            </a:stretch>
          </p:blipFill>
          <p:spPr>
            <a:xfrm>
              <a:off x="10013421" y="0"/>
              <a:ext cx="476788" cy="476788"/>
            </a:xfrm>
            <a:prstGeom prst="rect">
              <a:avLst/>
            </a:prstGeom>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smtClean="0"/>
              <a:t>Click icon to add picture</a:t>
            </a:r>
            <a:endParaRPr lang="de-DE"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smtClean="0"/>
              <a:t>First level</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smtClean="0"/>
              <a:t>First level</a:t>
            </a:r>
          </a:p>
          <a:p>
            <a:pPr lvl="1"/>
            <a:r>
              <a:rPr lang="en-US" dirty="0" smtClean="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smtClean="0"/>
              <a:t>Click icon to add picture</a:t>
            </a:r>
            <a:endParaRPr lang="de-D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smtClean="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smtClean="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Discussion panel</a:t>
            </a:r>
            <a:endParaRPr lang="en-US" dirty="0"/>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smtClean="0"/>
              <a:t>Title of discussion panel</a:t>
            </a:r>
          </a:p>
          <a:p>
            <a:r>
              <a:rPr lang="en-US" b="0" dirty="0" smtClean="0"/>
              <a:t>Speaker Name, Company 1</a:t>
            </a:r>
          </a:p>
          <a:p>
            <a:r>
              <a:rPr lang="en-US" b="0" dirty="0" smtClean="0"/>
              <a:t>Speaker Name, Company 2</a:t>
            </a:r>
          </a:p>
          <a:p>
            <a:r>
              <a:rPr lang="en-US" b="0" dirty="0" smtClean="0"/>
              <a:t>Speaker Name, Company 3</a:t>
            </a:r>
          </a:p>
          <a:p>
            <a:r>
              <a:rPr lang="en-US" b="0" dirty="0" smtClean="0"/>
              <a:t>Speaker Name, Company 4</a:t>
            </a:r>
          </a:p>
          <a:p>
            <a:r>
              <a:rPr lang="en-US" b="0" dirty="0" smtClean="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with picture - two lines">
    <p:bg>
      <p:bgPr>
        <a:solidFill>
          <a:schemeClr val="accent1"/>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11" name="Picture 10"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pyright">
    <p:bg bwMode="gray">
      <p:bgRef idx="1001">
        <a:schemeClr val="bg1"/>
      </p:bgRef>
    </p:bg>
    <p:spTree>
      <p:nvGrpSpPr>
        <p:cNvPr id="1" name=""/>
        <p:cNvGrpSpPr/>
        <p:nvPr/>
      </p:nvGrpSpPr>
      <p:grpSpPr>
        <a:xfrm>
          <a:off x="0" y="0"/>
          <a:ext cx="0" cy="0"/>
          <a:chOff x="0" y="0"/>
          <a:chExt cx="0" cy="0"/>
        </a:xfrm>
      </p:grpSpPr>
      <p:sp>
        <p:nvSpPr>
          <p:cNvPr id="7" name="TextBox 6"/>
          <p:cNvSpPr txBox="1"/>
          <p:nvPr/>
        </p:nvSpPr>
        <p:spPr bwMode="gray">
          <a:xfrm>
            <a:off x="324000" y="1692392"/>
            <a:ext cx="5662800" cy="4508927"/>
          </a:xfrm>
          <a:prstGeom prst="rect">
            <a:avLst/>
          </a:prstGeom>
          <a:noFill/>
        </p:spPr>
        <p:txBody>
          <a:bodyPr wrap="square" lIns="0" tIns="0" rIns="0" bIns="0" rtlCol="0">
            <a:spAutoFit/>
          </a:bodyPr>
          <a:lstStyle/>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No part of this publication may be reproduced or transmitted in any form or for any purpose without the express permission of SAP AG. The information contained herein may be changed without prior notice.</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Some software products marketed by SAP AG and its distributors contain proprietary software components of other software vendors.</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Microsoft, Windows, Excel, Outlook, and PowerPoint are registered trademarks of Microsoft Corporation. </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Linux is the registered trademark of Linus Torvalds in the U.S. and other countries.</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Adobe, the Adobe logo, Acrobat, PostScript, and Reader are either trademarks or registered trademarks of Adobe Systems Incorporated in the United States and/or other countries.</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Oracle and Java are registered trademarks of Oracle.</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UNIX, X/Open, OSF/1, and Motif are registered trademarks of the Open Group.</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US" sz="1100" kern="1200" noProof="1" smtClean="0">
                <a:solidFill>
                  <a:schemeClr val="tx1"/>
                </a:solidFill>
                <a:latin typeface="Arial"/>
                <a:ea typeface="MS PGothic" pitchFamily="34" charset="-128"/>
                <a:cs typeface="+mn-cs"/>
              </a:rPr>
              <a:t>Citrix, ICA, Program Neighborhood, MetaFrame, WinFrame, VideoFrame, and MultiWin are trademarks or registered trademarks of Citrix Systems, Inc.</a:t>
            </a:r>
            <a:endParaRPr lang="de-DE" sz="1100" kern="1200" noProof="1" smtClean="0">
              <a:solidFill>
                <a:schemeClr val="tx1"/>
              </a:solidFill>
              <a:latin typeface="Arial"/>
              <a:ea typeface="MS PGothic" pitchFamily="34" charset="-128"/>
              <a:cs typeface="+mn-cs"/>
            </a:endParaRPr>
          </a:p>
        </p:txBody>
      </p:sp>
      <p:sp>
        <p:nvSpPr>
          <p:cNvPr id="11" name="TextBox 10"/>
          <p:cNvSpPr txBox="1"/>
          <p:nvPr userDrawn="1"/>
        </p:nvSpPr>
        <p:spPr bwMode="gray">
          <a:xfrm>
            <a:off x="324000" y="324075"/>
            <a:ext cx="7083441"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2012 SAP AG. All rights reserved.</a:t>
            </a:r>
          </a:p>
        </p:txBody>
      </p:sp>
      <p:sp>
        <p:nvSpPr>
          <p:cNvPr id="6" name="TextBox 5"/>
          <p:cNvSpPr txBox="1"/>
          <p:nvPr userDrawn="1"/>
        </p:nvSpPr>
        <p:spPr bwMode="gray">
          <a:xfrm>
            <a:off x="6208016" y="1692392"/>
            <a:ext cx="5662800" cy="3770263"/>
          </a:xfrm>
          <a:prstGeom prst="rect">
            <a:avLst/>
          </a:prstGeom>
          <a:noFill/>
        </p:spPr>
        <p:txBody>
          <a:bodyPr wrap="square" lIns="0" tIns="0" rIns="0" bIns="0" rtlCol="0">
            <a:spAutoFit/>
          </a:bodyPr>
          <a:lstStyle/>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HTML, XML, XHTML and W3C are trademarks or registered trademarks of W3C</a:t>
            </a:r>
            <a:r>
              <a:rPr lang="en-GB" sz="1100" kern="1200" baseline="30000" noProof="1" smtClean="0">
                <a:solidFill>
                  <a:schemeClr val="tx1"/>
                </a:solidFill>
                <a:latin typeface="Arial"/>
                <a:ea typeface="MS PGothic" pitchFamily="34" charset="-128"/>
                <a:cs typeface="+mn-cs"/>
              </a:rPr>
              <a:t>®</a:t>
            </a:r>
            <a:r>
              <a:rPr lang="en-GB" sz="1100" kern="1200" noProof="1" smtClean="0">
                <a:solidFill>
                  <a:schemeClr val="tx1"/>
                </a:solidFill>
                <a:latin typeface="Arial"/>
                <a:ea typeface="MS PGothic" pitchFamily="34" charset="-128"/>
                <a:cs typeface="+mn-cs"/>
              </a:rPr>
              <a:t>, World Wide Web Consortium, Massachusetts Institute of Technology. </a:t>
            </a:r>
          </a:p>
          <a:p>
            <a:pPr marL="0" indent="0" algn="l" defTabSz="914400" rtl="0" eaLnBrk="1" latinLnBrk="0" hangingPunct="1">
              <a:lnSpc>
                <a:spcPct val="100000"/>
              </a:lnSpc>
              <a:spcBef>
                <a:spcPts val="500"/>
              </a:spcBef>
            </a:pPr>
            <a:r>
              <a:rPr lang="en-US" sz="1100" kern="1200" noProof="1" smtClean="0">
                <a:solidFill>
                  <a:schemeClr val="tx1"/>
                </a:solidFill>
                <a:latin typeface="Arial"/>
                <a:ea typeface="MS PGothic" pitchFamily="34" charset="-128"/>
                <a:cs typeface="+mn-cs"/>
              </a:rPr>
              <a:t>SAP, R/3, SAP NetWeaver, Duet, PartnerEdge, ByDesign, SAP BusinessObjects Explorer, StreamWork, SAP HANA, and other SAP products and services mentioned herein as well as their respective logos are trademarks or registered trademarks of SAP AG in Germany and other countries.</a:t>
            </a:r>
            <a:endParaRPr lang="de-DE" sz="1100" kern="1200" noProof="1" smtClean="0">
              <a:solidFill>
                <a:schemeClr val="tx1"/>
              </a:solidFill>
              <a:latin typeface="Arial"/>
              <a:ea typeface="MS PGothic" pitchFamily="34" charset="-128"/>
              <a:cs typeface="+mn-cs"/>
            </a:endParaRPr>
          </a:p>
          <a:p>
            <a:pPr marL="0" indent="0" algn="l" defTabSz="914400" rtl="0" eaLnBrk="1" fontAlgn="t" latinLnBrk="0" hangingPunct="1">
              <a:lnSpc>
                <a:spcPct val="100000"/>
              </a:lnSpc>
              <a:spcBef>
                <a:spcPts val="500"/>
              </a:spcBef>
            </a:pPr>
            <a:r>
              <a:rPr lang="en-US" sz="1100" kern="1200" noProof="1" smtClean="0">
                <a:solidFill>
                  <a:schemeClr val="tx1"/>
                </a:solidFill>
                <a:latin typeface="Arial"/>
                <a:ea typeface="MS PGothic" pitchFamily="34" charset="-128"/>
                <a:cs typeface="+mn-cs"/>
              </a:rPr>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Software Ltd. Business Objects is an </a:t>
            </a:r>
            <a:br>
              <a:rPr lang="en-US" sz="1100" kern="1200" noProof="1" smtClean="0">
                <a:solidFill>
                  <a:schemeClr val="tx1"/>
                </a:solidFill>
                <a:latin typeface="Arial"/>
                <a:ea typeface="MS PGothic" pitchFamily="34" charset="-128"/>
                <a:cs typeface="+mn-cs"/>
              </a:rPr>
            </a:br>
            <a:r>
              <a:rPr lang="en-US" sz="1100" kern="1200" noProof="1" smtClean="0">
                <a:solidFill>
                  <a:schemeClr val="tx1"/>
                </a:solidFill>
                <a:latin typeface="Arial"/>
                <a:ea typeface="MS PGothic" pitchFamily="34" charset="-128"/>
                <a:cs typeface="+mn-cs"/>
              </a:rPr>
              <a:t>SAP company.</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Sybase and Adaptive Server, iAnywhere, Sybase 365, SQL Anywhere, and other Sybase products and services mentioned herein as well as their respective logos are trademarks or registered trademarks of Sybase, Inc. Sybase is an SAP company.</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GB" sz="1100" kern="1200" noProof="1" smtClean="0">
                <a:solidFill>
                  <a:schemeClr val="tx1"/>
                </a:solidFill>
                <a:latin typeface="Arial"/>
                <a:ea typeface="MS PGothic" pitchFamily="34" charset="-128"/>
                <a:cs typeface="+mn-cs"/>
              </a:rPr>
              <a:t>All other product and service names mentioned are the trademarks of their respective companies. Data contained in this document serves informational purposes only. National product specifications may vary.</a:t>
            </a:r>
            <a:endParaRPr lang="de-DE" sz="1100" kern="1200" noProof="1" smtClean="0">
              <a:solidFill>
                <a:schemeClr val="tx1"/>
              </a:solidFill>
              <a:latin typeface="Arial"/>
              <a:ea typeface="MS PGothic" pitchFamily="34" charset="-128"/>
              <a:cs typeface="+mn-cs"/>
            </a:endParaRPr>
          </a:p>
          <a:p>
            <a:pPr marL="0" indent="0" algn="l" defTabSz="914400" rtl="0" eaLnBrk="1" latinLnBrk="0" hangingPunct="1">
              <a:lnSpc>
                <a:spcPct val="100000"/>
              </a:lnSpc>
              <a:spcBef>
                <a:spcPts val="500"/>
              </a:spcBef>
            </a:pPr>
            <a:r>
              <a:rPr lang="en-US" sz="1100" kern="1200" noProof="1" smtClean="0">
                <a:solidFill>
                  <a:schemeClr val="tx1"/>
                </a:solidFill>
                <a:latin typeface="Arial"/>
                <a:ea typeface="MS PGothic" pitchFamily="34" charset="-128"/>
                <a:cs typeface="+mn-cs"/>
              </a:rPr>
              <a:t>The information in this document is proprietary to SAP. No part of this document may be reproduced, copied, or transmitted in any form or for any purpose without the express prior written permission of SAP AG.</a:t>
            </a:r>
            <a:endParaRPr lang="de-DE" sz="1100" kern="1200" noProof="1" smtClean="0">
              <a:solidFill>
                <a:schemeClr val="tx1"/>
              </a:solidFill>
              <a:latin typeface="Arial"/>
              <a:ea typeface="MS PGothic" pitchFamily="34" charset="-128"/>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9815222"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GB" sz="2900" b="1" kern="1200" noProof="0" dirty="0" smtClean="0">
                <a:solidFill>
                  <a:schemeClr val="accent2"/>
                </a:solidFill>
                <a:latin typeface="+mj-lt"/>
                <a:ea typeface="+mj-ea"/>
                <a:cs typeface="+mj-cs"/>
              </a:rPr>
              <a:t>© </a:t>
            </a:r>
            <a:r>
              <a:rPr lang="de-DE" sz="2900" b="1" kern="1200" noProof="0" dirty="0" smtClean="0">
                <a:solidFill>
                  <a:schemeClr val="accent2"/>
                </a:solidFill>
                <a:latin typeface="+mj-lt"/>
                <a:ea typeface="+mj-ea"/>
                <a:cs typeface="+mj-cs"/>
              </a:rPr>
              <a:t>2011 SAP AG. Alle Rechte vorbehalten.</a:t>
            </a:r>
          </a:p>
        </p:txBody>
      </p:sp>
      <p:sp>
        <p:nvSpPr>
          <p:cNvPr id="5" name="TextBox 4"/>
          <p:cNvSpPr txBox="1"/>
          <p:nvPr userDrawn="1"/>
        </p:nvSpPr>
        <p:spPr bwMode="gray">
          <a:xfrm>
            <a:off x="324000" y="1692392"/>
            <a:ext cx="5662800" cy="4406334"/>
          </a:xfrm>
          <a:prstGeom prst="rect">
            <a:avLst/>
          </a:prstGeom>
          <a:noFill/>
        </p:spPr>
        <p:txBody>
          <a:bodyPr wrap="square" lIns="0" tIns="0" rIns="0" bIns="0" rtlCol="0">
            <a:spAutoFit/>
          </a:bodyPr>
          <a:lstStyle/>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Weitergabe und Vervielfältigung dieser Publikation oder von Teilen daraus sind, zu welchem Zweck und in welcher Form auch immer, ohne die ausdrückliche schriftliche Genehmigung durch SAP AG nicht gestattet. In dieser Publikation enthaltene Informationen können ohne vorherige Ankündigung geändert werden.</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Die von SAP AG oder deren Vertriebsfirmen angebotenen Softwareprodukte können Softwarekomponenten auch anderer Softwarehersteller enthalten.</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Microsoft, Windows, Excel, Outlook, und PowerPoint sind eingetragene Marken der Microsoft Corporation. </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und Informix sind Marken oder eingetragene Marken der IBM Corporation.</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Linux ist eine eingetragene Marke von Linus Torvalds in den USA und anderen Ländern.</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Adobe, das Adobe-Logo, Acrobat, PostScript und Reader sind Marken oder eingetragene Marken von Adobe Systems Incorporated in den USA und/oder anderen Ländern.</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Oracle und Java sind eingetragene Marken von Oracle.</a:t>
            </a:r>
          </a:p>
          <a:p>
            <a:pPr marL="0" indent="0" algn="l" defTabSz="1088776" rtl="0" eaLnBrk="1" latinLnBrk="0" hangingPunct="1">
              <a:lnSpc>
                <a:spcPct val="100000"/>
              </a:lnSpc>
              <a:spcBef>
                <a:spcPts val="500"/>
              </a:spcBef>
            </a:pPr>
            <a:r>
              <a:rPr lang="de-DE" sz="1100" kern="1200" noProof="1" smtClean="0">
                <a:solidFill>
                  <a:schemeClr val="tx1"/>
                </a:solidFill>
                <a:latin typeface="Arial"/>
                <a:ea typeface="MS PGothic" pitchFamily="34" charset="-128"/>
                <a:cs typeface="+mn-cs"/>
              </a:rPr>
              <a:t>UNIX, X/Open, OSF/1 und Motif sind eingetragene Marken der Open Group.</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Citrix, ICA, Program Neighborhood, MetaFrame, WinFrame, VideoFrame und MultiWin sind Marken oder eingetragene Marken von Citrix Systems, Inc.</a:t>
            </a:r>
          </a:p>
        </p:txBody>
      </p:sp>
      <p:sp>
        <p:nvSpPr>
          <p:cNvPr id="8" name="TextBox 7"/>
          <p:cNvSpPr txBox="1"/>
          <p:nvPr userDrawn="1"/>
        </p:nvSpPr>
        <p:spPr bwMode="gray">
          <a:xfrm>
            <a:off x="6208016" y="1692392"/>
            <a:ext cx="5662800" cy="4044697"/>
          </a:xfrm>
          <a:prstGeom prst="rect">
            <a:avLst/>
          </a:prstGeom>
          <a:noFill/>
        </p:spPr>
        <p:txBody>
          <a:bodyPr wrap="square" lIns="0" tIns="0" rIns="0" bIns="0" rtlCol="0">
            <a:spAutoFit/>
          </a:bodyPr>
          <a:lstStyle/>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HTML, XML, XHTML und W3C sind Marken oder eingetragene Marken des W3C®, World Wide Web Consortium, Massachusetts Institute of Technology. </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SAP, R/3, SAP NetWeaver, Duet, PartnerEdge, ByDesign, SAP BusinessObjects Explorer, StreamWork, SAP HANA und weitere im Text erwähnte SAP-Produkte und ­Dienstleistungen sowie die entsprechenden Logos sind Marken oder eingetragene Marken der SAP AG in Deutschland und anderen Ländern.</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Business Objects und das Business-Objects-Logo, BusinessObjects, Crystal Reports, Crystal Decisions, Web Intelligence, Xcelsius und andere im Text erwähnte Business-Objects-Produkte und ­Dienstleistungen sowie die entsprechenden Logos sind Marken oder eingetragene Marken der Business Objects Software Ltd. Business Objects ist ein Unternehmen der SAP AG.</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Sybase und Adaptive Server, iAnywhere, Sybase 365, SQL Anywhere und weitere im Text erwähnte Sybase-Produkte und -Dienstleistungen sowie die entsprechenden Logos sind Marken oder eingetragene Marken der Sybase Inc. Sybase ist ein Unternehmen der </a:t>
            </a:r>
            <a:br>
              <a:rPr lang="de-DE" sz="1100" kern="1200" noProof="1" smtClean="0">
                <a:solidFill>
                  <a:schemeClr val="tx1"/>
                </a:solidFill>
                <a:latin typeface="Arial"/>
                <a:ea typeface="MS PGothic" pitchFamily="34" charset="-128"/>
                <a:cs typeface="+mn-cs"/>
              </a:rPr>
            </a:br>
            <a:r>
              <a:rPr lang="de-DE" sz="1100" kern="1200" noProof="1" smtClean="0">
                <a:solidFill>
                  <a:schemeClr val="tx1"/>
                </a:solidFill>
                <a:latin typeface="Arial"/>
                <a:ea typeface="MS PGothic" pitchFamily="34" charset="-128"/>
                <a:cs typeface="+mn-cs"/>
              </a:rPr>
              <a:t>SAP AG.</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Alle anderen Namen von Produkten und Dienstleistungen sind Marken der jeweiligen Firmen. Die Angaben im Text sind unverbindlich und dienen lediglich zu Informationszwecken. Produkte können länderspezifische Unterschiede aufweisen.</a:t>
            </a:r>
          </a:p>
          <a:p>
            <a:pPr marL="0" marR="0" indent="0" algn="l" defTabSz="1088776" rtl="0" eaLnBrk="1" fontAlgn="auto" latinLnBrk="0" hangingPunct="1">
              <a:lnSpc>
                <a:spcPct val="100000"/>
              </a:lnSpc>
              <a:spcBef>
                <a:spcPts val="500"/>
              </a:spcBef>
              <a:spcAft>
                <a:spcPts val="0"/>
              </a:spcAft>
              <a:buClrTx/>
              <a:buSzTx/>
              <a:buFontTx/>
              <a:buNone/>
              <a:tabLst/>
              <a:defRPr/>
            </a:pPr>
            <a:r>
              <a:rPr lang="de-DE" sz="1100" kern="1200" noProof="1" smtClean="0">
                <a:solidFill>
                  <a:schemeClr val="tx1"/>
                </a:solidFill>
                <a:latin typeface="Arial"/>
                <a:ea typeface="MS PGothic" pitchFamily="34" charset="-128"/>
                <a:cs typeface="+mn-cs"/>
              </a:rPr>
              <a:t>Die in dieser Publikation enthaltene Information ist Eigentum der SAP. Weitergabe und Vervielfältigung dieser Publikation oder von Teilen daraus sind, zu welchem Zweck und in welcher Form auch immer, nur mit ausdrücklicher schriftlicher Genehmigung durch SAP AG gestattet.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 shor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smtClean="0"/>
              <a:t>Short Presentation Title</a:t>
            </a:r>
            <a:endParaRPr lang="en-US" dirty="0"/>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Title - two lines">
    <p:bg>
      <p:bgPr>
        <a:solidFill>
          <a:schemeClr val="accent1"/>
        </a:solidFill>
        <a:effectLst/>
      </p:bgPr>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smtClean="0"/>
              <a:t>Speaker’s Name/Department (delete if not needed)</a:t>
            </a:r>
            <a:br>
              <a:rPr lang="en-US" dirty="0" smtClean="0"/>
            </a:br>
            <a:r>
              <a:rPr lang="en-US" dirty="0" smtClean="0"/>
              <a:t>Month 00, 2012</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smtClean="0"/>
              <a:t>Alternate Presentation Title</a:t>
            </a:r>
            <a:br>
              <a:rPr lang="en-US" sz="3600" dirty="0" smtClean="0"/>
            </a:br>
            <a:r>
              <a:rPr lang="en-US" sz="3600" dirty="0" smtClean="0"/>
              <a:t>Breaks to Two Lines</a:t>
            </a:r>
            <a:endParaRPr lang="de-DE" dirty="0"/>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6" name="Picture 5"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smtClean="0"/>
              <a:t>Click icon to add picture</a:t>
            </a:r>
            <a:endParaRPr lang="en-US"/>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Divider page</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smtClean="0"/>
              <a:t>Subtitle if needed</a:t>
            </a:r>
          </a:p>
        </p:txBody>
      </p:sp>
      <p:pic>
        <p:nvPicPr>
          <p:cNvPr id="7" name="Picture 6"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smtClean="0"/>
              <a:t>Thank You!</a:t>
            </a:r>
            <a:endParaRPr lang="de-DE" dirty="0"/>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smtClean="0"/>
              <a:t>Contact information:</a:t>
            </a:r>
          </a:p>
          <a:p>
            <a:endParaRPr lang="en-US" dirty="0" smtClean="0"/>
          </a:p>
          <a:p>
            <a:r>
              <a:rPr lang="en-US" dirty="0" smtClean="0"/>
              <a:t>F name MI. L name</a:t>
            </a:r>
          </a:p>
          <a:p>
            <a:r>
              <a:rPr lang="en-US" dirty="0" smtClean="0"/>
              <a:t>Title</a:t>
            </a:r>
          </a:p>
          <a:p>
            <a:r>
              <a:rPr lang="en-US" dirty="0" smtClean="0"/>
              <a:t>Address</a:t>
            </a:r>
          </a:p>
          <a:p>
            <a:r>
              <a:rPr lang="en-US" dirty="0" smtClean="0"/>
              <a:t>Phone number</a:t>
            </a:r>
          </a:p>
        </p:txBody>
      </p:sp>
      <p:pic>
        <p:nvPicPr>
          <p:cNvPr id="175" name="Picture 174" descr="SAP_grad_R_pref.png"/>
          <p:cNvPicPr>
            <a:picLocks noChangeAspect="1"/>
          </p:cNvPicPr>
          <p:nvPr userDrawn="1"/>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4000" y="478741"/>
            <a:ext cx="1826494" cy="9072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&lt;Agenda&gt;</a:t>
            </a:r>
            <a:endParaRPr lang="en-US" dirty="0"/>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smtClean="0"/>
              <a:t>Agenda Item/Divider Headline</a:t>
            </a:r>
          </a:p>
          <a:p>
            <a:pPr lvl="1"/>
            <a:r>
              <a:rPr lang="en-US" dirty="0" smtClean="0"/>
              <a:t>Details</a:t>
            </a:r>
          </a:p>
          <a:p>
            <a:pPr lvl="2"/>
            <a:r>
              <a:rPr lang="en-US" dirty="0" smtClean="0"/>
              <a:t>Third Level</a:t>
            </a:r>
          </a:p>
          <a:p>
            <a:pPr lvl="3"/>
            <a:r>
              <a:rPr lang="en-US" dirty="0" smtClean="0"/>
              <a:t>Fourth Level</a:t>
            </a:r>
          </a:p>
          <a:p>
            <a:endParaRPr lang="en-US" dirty="0" smtClean="0"/>
          </a:p>
        </p:txBody>
      </p:sp>
      <p:grpSp>
        <p:nvGrpSpPr>
          <p:cNvPr id="5" name="Group 4"/>
          <p:cNvGrpSpPr/>
          <p:nvPr userDrawn="1"/>
        </p:nvGrpSpPr>
        <p:grpSpPr>
          <a:xfrm>
            <a:off x="-1" y="0"/>
            <a:ext cx="12195176" cy="533400"/>
            <a:chOff x="-1" y="0"/>
            <a:chExt cx="12195176" cy="533400"/>
          </a:xfrm>
        </p:grpSpPr>
        <p:sp>
          <p:nvSpPr>
            <p:cNvPr id="6" name="Rectangle 5"/>
            <p:cNvSpPr/>
            <p:nvPr/>
          </p:nvSpPr>
          <p:spPr bwMode="gray">
            <a:xfrm>
              <a:off x="-1" y="0"/>
              <a:ext cx="12195175" cy="533400"/>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7" name="TextBox 6"/>
            <p:cNvSpPr txBox="1"/>
            <p:nvPr/>
          </p:nvSpPr>
          <p:spPr>
            <a:xfrm>
              <a:off x="1" y="0"/>
              <a:ext cx="12195174" cy="443198"/>
            </a:xfrm>
            <a:prstGeom prst="rect">
              <a:avLst/>
            </a:prstGeom>
            <a:gradFill flip="none" rotWithShape="1">
              <a:gsLst>
                <a:gs pos="0">
                  <a:schemeClr val="tx1"/>
                </a:gs>
                <a:gs pos="100000">
                  <a:schemeClr val="bg1">
                    <a:lumMod val="50000"/>
                  </a:schemeClr>
                </a:gs>
              </a:gsLst>
              <a:lin ang="5400000" scaled="0"/>
              <a:tileRect/>
            </a:gradFill>
          </p:spPr>
          <p:txBody>
            <a:bodyPr wrap="square" tIns="27432" rtlCol="0">
              <a:spAutoFit/>
            </a:bodyPr>
            <a:lstStyle/>
            <a:p>
              <a:r>
                <a:rPr lang="en-US" sz="2400" b="1" i="0" dirty="0" smtClean="0">
                  <a:solidFill>
                    <a:schemeClr val="bg1"/>
                  </a:solidFill>
                  <a:effectLst>
                    <a:outerShdw blurRad="60007" dist="200025" dir="15000000" sy="30000" kx="-1800000" algn="bl" rotWithShape="0">
                      <a:prstClr val="black">
                        <a:alpha val="32000"/>
                      </a:prstClr>
                    </a:outerShdw>
                  </a:effectLst>
                  <a:latin typeface="Georgia"/>
                  <a:cs typeface="Georgia"/>
                </a:rPr>
                <a:t>     </a:t>
              </a:r>
              <a:r>
                <a:rPr lang="en-US" sz="2000" b="1" i="0" dirty="0" smtClean="0">
                  <a:solidFill>
                    <a:schemeClr val="bg1"/>
                  </a:solidFill>
                  <a:effectLst>
                    <a:outerShdw blurRad="60007" dist="200025" dir="15000000" sy="30000" kx="-1800000" algn="bl" rotWithShape="0">
                      <a:prstClr val="black">
                        <a:alpha val="32000"/>
                      </a:prstClr>
                    </a:outerShdw>
                  </a:effectLst>
                  <a:latin typeface="Georgia"/>
                  <a:cs typeface="Georgia"/>
                </a:rPr>
                <a:t>Jenkins User Conference</a:t>
              </a:r>
              <a:endParaRPr lang="en-US" sz="2000" b="1" i="0" dirty="0">
                <a:solidFill>
                  <a:schemeClr val="bg1"/>
                </a:solidFill>
                <a:effectLst>
                  <a:outerShdw blurRad="60007" dist="200025" dir="15000000" sy="30000" kx="-1800000" algn="bl" rotWithShape="0">
                    <a:prstClr val="black">
                      <a:alpha val="32000"/>
                    </a:prstClr>
                  </a:outerShdw>
                </a:effectLst>
                <a:latin typeface="Georgia"/>
                <a:cs typeface="Georgia"/>
              </a:endParaRPr>
            </a:p>
          </p:txBody>
        </p:sp>
        <p:sp>
          <p:nvSpPr>
            <p:cNvPr id="8" name="TextBox 7"/>
            <p:cNvSpPr txBox="1"/>
            <p:nvPr/>
          </p:nvSpPr>
          <p:spPr>
            <a:xfrm>
              <a:off x="6979708" y="63500"/>
              <a:ext cx="4783667" cy="307777"/>
            </a:xfrm>
            <a:prstGeom prst="rect">
              <a:avLst/>
            </a:prstGeom>
            <a:noFill/>
          </p:spPr>
          <p:txBody>
            <a:bodyPr wrap="square" rtlCol="0">
              <a:spAutoFit/>
            </a:bodyPr>
            <a:lstStyle/>
            <a:p>
              <a:pPr algn="r"/>
              <a:r>
                <a:rPr lang="en-US" sz="1400" b="0" i="1" dirty="0" err="1" smtClean="0">
                  <a:solidFill>
                    <a:srgbClr val="FFFFFF"/>
                  </a:solidFill>
                  <a:effectLst>
                    <a:outerShdw blurRad="60007" dist="200025" dir="15000000" sy="30000" kx="-1800000" algn="bl" rotWithShape="0">
                      <a:prstClr val="black">
                        <a:alpha val="32000"/>
                      </a:prstClr>
                    </a:outerShdw>
                  </a:effectLst>
                  <a:latin typeface="Georgia"/>
                  <a:cs typeface="Georgia"/>
                </a:rPr>
                <a:t>Herzelia</a:t>
              </a:r>
              <a:r>
                <a:rPr lang="en-US" sz="1400" b="0" i="1" dirty="0" smtClean="0">
                  <a:solidFill>
                    <a:srgbClr val="FFFFFF"/>
                  </a:solidFill>
                  <a:effectLst>
                    <a:outerShdw blurRad="60007" dist="200025" dir="15000000" sy="30000" kx="-1800000" algn="bl" rotWithShape="0">
                      <a:prstClr val="black">
                        <a:alpha val="32000"/>
                      </a:prstClr>
                    </a:outerShdw>
                  </a:effectLst>
                  <a:latin typeface="Georgia"/>
                  <a:cs typeface="Georgia"/>
                </a:rPr>
                <a:t>, July</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5  2012                    #</a:t>
              </a:r>
              <a:r>
                <a:rPr lang="en-US" sz="1400" b="0" i="1" baseline="0" dirty="0" err="1" smtClean="0">
                  <a:solidFill>
                    <a:srgbClr val="FFFFFF"/>
                  </a:solidFill>
                  <a:effectLst>
                    <a:outerShdw blurRad="60007" dist="200025" dir="15000000" sy="30000" kx="-1800000" algn="bl" rotWithShape="0">
                      <a:prstClr val="black">
                        <a:alpha val="32000"/>
                      </a:prstClr>
                    </a:outerShdw>
                  </a:effectLst>
                  <a:latin typeface="Georgia"/>
                  <a:cs typeface="Georgia"/>
                </a:rPr>
                <a:t>jenkinsconf</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a:t>
              </a:r>
              <a:endParaRPr lang="en-US" sz="1400" b="0" i="1" dirty="0">
                <a:solidFill>
                  <a:srgbClr val="FFFFFF"/>
                </a:solidFill>
                <a:effectLst>
                  <a:outerShdw blurRad="60007" dist="200025" dir="15000000" sy="30000" kx="-1800000" algn="bl" rotWithShape="0">
                    <a:prstClr val="black">
                      <a:alpha val="32000"/>
                    </a:prstClr>
                  </a:outerShdw>
                </a:effectLst>
                <a:latin typeface="Georgia"/>
                <a:cs typeface="Georgia"/>
              </a:endParaRPr>
            </a:p>
          </p:txBody>
        </p:sp>
        <p:pic>
          <p:nvPicPr>
            <p:cNvPr id="9" name="Picture 8"/>
            <p:cNvPicPr>
              <a:picLocks noChangeAspect="1"/>
            </p:cNvPicPr>
            <p:nvPr/>
          </p:nvPicPr>
          <p:blipFill>
            <a:blip r:embed="rId2" cstate="print"/>
            <a:stretch>
              <a:fillRect/>
            </a:stretch>
          </p:blipFill>
          <p:spPr>
            <a:xfrm>
              <a:off x="10013421" y="0"/>
              <a:ext cx="476788" cy="476788"/>
            </a:xfrm>
            <a:prstGeom prst="rect">
              <a:avLst/>
            </a:prstGeom>
          </p:spPr>
        </p:pic>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smtClean="0"/>
              <a:t>Insert page title</a:t>
            </a:r>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14" Type="http://schemas.openxmlformats.org/officeDocument/2006/relationships/slideLayout" Target="../slideLayouts/slideLayout14.xml"/><Relationship Id="rId20" Type="http://schemas.openxmlformats.org/officeDocument/2006/relationships/slideLayout" Target="../slideLayouts/slideLayout20.xml"/><Relationship Id="rId4" Type="http://schemas.openxmlformats.org/officeDocument/2006/relationships/slideLayout" Target="../slideLayouts/slideLayout4.xml"/><Relationship Id="rId21" Type="http://schemas.openxmlformats.org/officeDocument/2006/relationships/slideLayout" Target="../slideLayouts/slideLayout21.xml"/><Relationship Id="rId22" Type="http://schemas.openxmlformats.org/officeDocument/2006/relationships/theme" Target="../theme/theme1.xml"/><Relationship Id="rId23" Type="http://schemas.openxmlformats.org/officeDocument/2006/relationships/image" Target="../media/image1.png"/><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24" Type="http://schemas.openxmlformats.org/officeDocument/2006/relationships/image" Target="../media/image2.png"/><Relationship Id="rId6" Type="http://schemas.openxmlformats.org/officeDocument/2006/relationships/slideLayout" Target="../slideLayouts/slideLayout6.xml"/><Relationship Id="rId16" Type="http://schemas.openxmlformats.org/officeDocument/2006/relationships/slideLayout" Target="../slideLayouts/slideLayout16.xml"/><Relationship Id="rId8" Type="http://schemas.openxmlformats.org/officeDocument/2006/relationships/slideLayout" Target="../slideLayouts/slideLayout8.xml"/><Relationship Id="rId13" Type="http://schemas.openxmlformats.org/officeDocument/2006/relationships/slideLayout" Target="../slideLayouts/slideLayout13.xml"/><Relationship Id="rId10" Type="http://schemas.openxmlformats.org/officeDocument/2006/relationships/slideLayout" Target="../slideLayouts/slideLayout1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19" Type="http://schemas.openxmlformats.org/officeDocument/2006/relationships/slideLayout" Target="../slideLayouts/slideLayout19.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bwMode="gray">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927100" y="501875"/>
            <a:ext cx="10980200" cy="756175"/>
          </a:xfrm>
          <a:prstGeom prst="rect">
            <a:avLst/>
          </a:prstGeom>
        </p:spPr>
        <p:txBody>
          <a:bodyPr vert="horz" lIns="0" tIns="0" rIns="0" bIns="0" rtlCol="0" anchor="ctr" anchorCtr="0">
            <a:noAutofit/>
          </a:bodyPr>
          <a:lstStyle/>
          <a:p>
            <a:r>
              <a:rPr lang="en-US" noProof="0" dirty="0" smtClean="0"/>
              <a:t>Insert page title</a:t>
            </a:r>
            <a:endParaRPr lang="en-US" noProof="0" dirty="0"/>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smtClean="0"/>
              <a:t>First level</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536285"/>
            <a:ext cx="99249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37720"/>
            <a:ext cx="2167265" cy="153888"/>
          </a:xfrm>
          <a:prstGeom prst="rect">
            <a:avLst/>
          </a:prstGeom>
          <a:noFill/>
        </p:spPr>
        <p:txBody>
          <a:bodyPr wrap="none" lIns="85730" tIns="0" rIns="0" bIns="0" rtlCol="0">
            <a:spAutoFit/>
          </a:bodyPr>
          <a:lstStyle/>
          <a:p>
            <a:pPr marL="158780" indent="-158780" algn="l">
              <a:buClr>
                <a:schemeClr val="bg1"/>
              </a:buClr>
              <a:buFont typeface="Arial" pitchFamily="34" charset="0"/>
              <a:buChar char="©"/>
              <a:tabLst/>
            </a:pPr>
            <a:r>
              <a:rPr lang="en-US" sz="1000" noProof="0" dirty="0" smtClean="0">
                <a:solidFill>
                  <a:schemeClr val="bg1"/>
                </a:solidFill>
              </a:rPr>
              <a:t>2012 SAP AG. All rights reserved.</a:t>
            </a:r>
          </a:p>
        </p:txBody>
      </p:sp>
      <p:sp>
        <p:nvSpPr>
          <p:cNvPr id="34" name="TextBox 33"/>
          <p:cNvSpPr txBox="1"/>
          <p:nvPr/>
        </p:nvSpPr>
        <p:spPr bwMode="black">
          <a:xfrm>
            <a:off x="11624489" y="6637720"/>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smtClean="0">
              <a:solidFill>
                <a:schemeClr val="bg1"/>
              </a:solidFill>
            </a:endParaRPr>
          </a:p>
        </p:txBody>
      </p:sp>
      <p:pic>
        <p:nvPicPr>
          <p:cNvPr id="9" name="Picture 8" descr="logo.png"/>
          <p:cNvPicPr>
            <a:picLocks noChangeAspect="1"/>
          </p:cNvPicPr>
          <p:nvPr userDrawn="1"/>
        </p:nvPicPr>
        <p:blipFill>
          <a:blip r:embed="rId23" cstate="print">
            <a:alphaModFix amt="21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0477509" y="645045"/>
            <a:ext cx="1430869" cy="1974600"/>
          </a:xfrm>
          <a:prstGeom prst="rect">
            <a:avLst/>
          </a:prstGeom>
        </p:spPr>
      </p:pic>
      <p:pic>
        <p:nvPicPr>
          <p:cNvPr id="12" name="Picture 11" descr="settings.png"/>
          <p:cNvPicPr>
            <a:picLocks noChangeAspect="1"/>
          </p:cNvPicPr>
          <p:nvPr userDrawn="1"/>
        </p:nvPicPr>
        <p:blipFill>
          <a:blip r:embed="rId2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6200" y="632345"/>
            <a:ext cx="720000" cy="720000"/>
          </a:xfrm>
          <a:prstGeom prst="rect">
            <a:avLst/>
          </a:prstGeom>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7.png"/><Relationship Id="rId7"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xml"/><Relationship Id="rId9" Type="http://schemas.openxmlformats.org/officeDocument/2006/relationships/image" Target="../media/image11.png"/><Relationship Id="rId3" Type="http://schemas.openxmlformats.org/officeDocument/2006/relationships/image" Target="../media/image6.png"/><Relationship Id="rId6"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3" Type="http://schemas.openxmlformats.org/officeDocument/2006/relationships/image" Target="../media/image21.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3" Type="http://schemas.openxmlformats.org/officeDocument/2006/relationships/image" Target="../media/image23.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4" Type="http://schemas.openxmlformats.org/officeDocument/2006/relationships/image" Target="../media/image26.png"/><Relationship Id="rId1" Type="http://schemas.openxmlformats.org/officeDocument/2006/relationships/slideLayout" Target="../slideLayouts/slideLayout10.xml"/><Relationship Id="rId2" Type="http://schemas.openxmlformats.org/officeDocument/2006/relationships/image" Target="../media/image24.png"/><Relationship Id="rId3" Type="http://schemas.openxmlformats.org/officeDocument/2006/relationships/image" Target="../media/image25.png"/><Relationship Id="rId5" Type="http://schemas.openxmlformats.org/officeDocument/2006/relationships/image" Target="../media/image27.png"/></Relationships>
</file>

<file path=ppt/slides/_rels/slide15.xml.rels><?xml version="1.0" encoding="UTF-8" standalone="yes"?>
<Relationships xmlns="http://schemas.openxmlformats.org/package/2006/relationships"><Relationship Id="rId4" Type="http://schemas.openxmlformats.org/officeDocument/2006/relationships/image" Target="../media/image6.png"/><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hyperlink" Target="mailto:nir.koren@sap.com" TargetMode="External"/><Relationship Id="rId5"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4" Type="http://schemas.openxmlformats.org/officeDocument/2006/relationships/image" Target="../media/image16.png"/><Relationship Id="rId1" Type="http://schemas.openxmlformats.org/officeDocument/2006/relationships/slideLayout" Target="../slideLayouts/slideLayout10.xml"/><Relationship Id="rId2" Type="http://schemas.openxmlformats.org/officeDocument/2006/relationships/image" Target="../media/image14.png"/><Relationship Id="rId3" Type="http://schemas.openxmlformats.org/officeDocument/2006/relationships/image" Target="../media/image15.png"/><Relationship Id="rId5"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4" Type="http://schemas.openxmlformats.org/officeDocument/2006/relationships/image" Target="../media/image18.png"/><Relationship Id="rId1" Type="http://schemas.openxmlformats.org/officeDocument/2006/relationships/slideLayout" Target="../slideLayouts/slideLayout10.xml"/><Relationship Id="rId2" Type="http://schemas.openxmlformats.org/officeDocument/2006/relationships/image" Target="../media/image14.png"/><Relationship Id="rId3" Type="http://schemas.openxmlformats.org/officeDocument/2006/relationships/image" Target="../media/image15.png"/><Relationship Id="rId5"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bwMode="gray">
          <a:xfrm>
            <a:off x="4946800" y="2333738"/>
            <a:ext cx="6694700" cy="2746262"/>
          </a:xfrm>
          <a:prstGeom prst="rect">
            <a:avLst/>
          </a:prstGeom>
          <a:ln>
            <a:noFill/>
            <a:headEnd/>
            <a:tailEnd/>
          </a:ln>
        </p:spPr>
        <p:style>
          <a:lnRef idx="3">
            <a:schemeClr val="lt1"/>
          </a:lnRef>
          <a:fillRef idx="1">
            <a:schemeClr val="accent2"/>
          </a:fillRef>
          <a:effectRef idx="1">
            <a:schemeClr val="accent2"/>
          </a:effectRef>
          <a:fontRef idx="minor">
            <a:schemeClr val="lt1"/>
          </a:fontRef>
        </p:style>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24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3" name="Subtitle 2"/>
          <p:cNvSpPr>
            <a:spLocks noGrp="1"/>
          </p:cNvSpPr>
          <p:nvPr>
            <p:ph type="subTitle" idx="1"/>
          </p:nvPr>
        </p:nvSpPr>
        <p:spPr>
          <a:xfrm>
            <a:off x="5103500" y="3889435"/>
            <a:ext cx="11257200" cy="923330"/>
          </a:xfrm>
        </p:spPr>
        <p:txBody>
          <a:bodyPr anchor="b" anchorCtr="0">
            <a:spAutoFit/>
          </a:bodyPr>
          <a:lstStyle/>
          <a:p>
            <a:r>
              <a:rPr lang="en-US" b="1" dirty="0" smtClean="0">
                <a:solidFill>
                  <a:schemeClr val="accent1"/>
                </a:solidFill>
              </a:rPr>
              <a:t>Nir Koren </a:t>
            </a:r>
          </a:p>
          <a:p>
            <a:r>
              <a:rPr lang="en-US" dirty="0" smtClean="0">
                <a:solidFill>
                  <a:schemeClr val="bg1"/>
                </a:solidFill>
              </a:rPr>
              <a:t>DevOps &amp; Integration Lead, SAP Labs Israel</a:t>
            </a:r>
            <a:endParaRPr lang="en-US" b="1" dirty="0" smtClean="0">
              <a:solidFill>
                <a:schemeClr val="bg1"/>
              </a:solidFill>
            </a:endParaRPr>
          </a:p>
          <a:p>
            <a:r>
              <a:rPr lang="en-US" dirty="0" smtClean="0">
                <a:solidFill>
                  <a:schemeClr val="bg1"/>
                </a:solidFill>
              </a:rPr>
              <a:t>June 2013</a:t>
            </a:r>
          </a:p>
        </p:txBody>
      </p:sp>
      <p:sp>
        <p:nvSpPr>
          <p:cNvPr id="2" name="Title 1"/>
          <p:cNvSpPr>
            <a:spLocks noGrp="1"/>
          </p:cNvSpPr>
          <p:nvPr>
            <p:ph type="ctrTitle"/>
          </p:nvPr>
        </p:nvSpPr>
        <p:spPr>
          <a:xfrm>
            <a:off x="5090799" y="2508475"/>
            <a:ext cx="11257200" cy="984885"/>
          </a:xfrm>
        </p:spPr>
        <p:txBody>
          <a:bodyPr>
            <a:spAutoFit/>
          </a:bodyPr>
          <a:lstStyle/>
          <a:p>
            <a:r>
              <a:rPr lang="en-US" dirty="0" smtClean="0">
                <a:solidFill>
                  <a:schemeClr val="accent1"/>
                </a:solidFill>
              </a:rPr>
              <a:t>Connect your tools to Jenkins</a:t>
            </a:r>
            <a:r>
              <a:rPr lang="en-US" dirty="0" smtClean="0">
                <a:solidFill>
                  <a:schemeClr val="bg1"/>
                </a:solidFill>
              </a:rPr>
              <a:t/>
            </a:r>
            <a:br>
              <a:rPr lang="en-US" dirty="0" smtClean="0">
                <a:solidFill>
                  <a:schemeClr val="bg1"/>
                </a:solidFill>
              </a:rPr>
            </a:br>
            <a:r>
              <a:rPr lang="en-US" sz="2800" dirty="0" smtClean="0">
                <a:solidFill>
                  <a:schemeClr val="bg1"/>
                </a:solidFill>
              </a:rPr>
              <a:t>Using the basic Jenkins API’s</a:t>
            </a:r>
            <a:endParaRPr lang="en-US" sz="2800" dirty="0">
              <a:solidFill>
                <a:schemeClr val="bg1"/>
              </a:solidFill>
            </a:endParaRPr>
          </a:p>
        </p:txBody>
      </p:sp>
      <p:pic>
        <p:nvPicPr>
          <p:cNvPr id="12" name="Picture 11" descr="SAP_grad_R_pref.png"/>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28613" y="6081713"/>
            <a:ext cx="916953" cy="454025"/>
          </a:xfrm>
          <a:prstGeom prst="rect">
            <a:avLst/>
          </a:prstGeom>
        </p:spPr>
      </p:pic>
      <p:grpSp>
        <p:nvGrpSpPr>
          <p:cNvPr id="20" name="Group 19"/>
          <p:cNvGrpSpPr/>
          <p:nvPr/>
        </p:nvGrpSpPr>
        <p:grpSpPr>
          <a:xfrm>
            <a:off x="-1" y="0"/>
            <a:ext cx="12195176" cy="533400"/>
            <a:chOff x="-1" y="0"/>
            <a:chExt cx="12195176" cy="533400"/>
          </a:xfrm>
        </p:grpSpPr>
        <p:sp>
          <p:nvSpPr>
            <p:cNvPr id="11" name="Rectangle 10"/>
            <p:cNvSpPr/>
            <p:nvPr/>
          </p:nvSpPr>
          <p:spPr bwMode="gray">
            <a:xfrm>
              <a:off x="-1" y="0"/>
              <a:ext cx="12195175" cy="533400"/>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9" name="TextBox 8"/>
            <p:cNvSpPr txBox="1"/>
            <p:nvPr/>
          </p:nvSpPr>
          <p:spPr>
            <a:xfrm>
              <a:off x="1" y="0"/>
              <a:ext cx="12195174" cy="443198"/>
            </a:xfrm>
            <a:prstGeom prst="rect">
              <a:avLst/>
            </a:prstGeom>
            <a:gradFill flip="none" rotWithShape="1">
              <a:gsLst>
                <a:gs pos="0">
                  <a:schemeClr val="tx1"/>
                </a:gs>
                <a:gs pos="100000">
                  <a:schemeClr val="bg1">
                    <a:lumMod val="50000"/>
                  </a:schemeClr>
                </a:gs>
              </a:gsLst>
              <a:lin ang="5400000" scaled="0"/>
              <a:tileRect/>
            </a:gradFill>
          </p:spPr>
          <p:txBody>
            <a:bodyPr wrap="square" tIns="27432" rtlCol="0">
              <a:spAutoFit/>
            </a:bodyPr>
            <a:lstStyle/>
            <a:p>
              <a:r>
                <a:rPr lang="en-US" sz="2400" b="1" i="0" dirty="0" smtClean="0">
                  <a:solidFill>
                    <a:schemeClr val="bg1"/>
                  </a:solidFill>
                  <a:effectLst>
                    <a:outerShdw blurRad="60007" dist="200025" dir="15000000" sy="30000" kx="-1800000" algn="bl" rotWithShape="0">
                      <a:prstClr val="black">
                        <a:alpha val="32000"/>
                      </a:prstClr>
                    </a:outerShdw>
                  </a:effectLst>
                  <a:latin typeface="Georgia"/>
                  <a:cs typeface="Georgia"/>
                </a:rPr>
                <a:t>     </a:t>
              </a:r>
              <a:r>
                <a:rPr lang="en-US" sz="2000" b="1" i="0" dirty="0" smtClean="0">
                  <a:solidFill>
                    <a:schemeClr val="bg1"/>
                  </a:solidFill>
                  <a:effectLst>
                    <a:outerShdw blurRad="60007" dist="200025" dir="15000000" sy="30000" kx="-1800000" algn="bl" rotWithShape="0">
                      <a:prstClr val="black">
                        <a:alpha val="32000"/>
                      </a:prstClr>
                    </a:outerShdw>
                  </a:effectLst>
                  <a:latin typeface="Georgia"/>
                  <a:cs typeface="Georgia"/>
                </a:rPr>
                <a:t>Jenkins User Conference</a:t>
              </a:r>
              <a:endParaRPr lang="en-US" sz="2000" b="1" i="0" dirty="0">
                <a:solidFill>
                  <a:schemeClr val="bg1"/>
                </a:solidFill>
                <a:effectLst>
                  <a:outerShdw blurRad="60007" dist="200025" dir="15000000" sy="30000" kx="-1800000" algn="bl" rotWithShape="0">
                    <a:prstClr val="black">
                      <a:alpha val="32000"/>
                    </a:prstClr>
                  </a:outerShdw>
                </a:effectLst>
                <a:latin typeface="Georgia"/>
                <a:cs typeface="Georgia"/>
              </a:endParaRPr>
            </a:p>
          </p:txBody>
        </p:sp>
        <p:sp>
          <p:nvSpPr>
            <p:cNvPr id="13" name="TextBox 12"/>
            <p:cNvSpPr txBox="1"/>
            <p:nvPr/>
          </p:nvSpPr>
          <p:spPr>
            <a:xfrm>
              <a:off x="6979708" y="63500"/>
              <a:ext cx="4783667" cy="307777"/>
            </a:xfrm>
            <a:prstGeom prst="rect">
              <a:avLst/>
            </a:prstGeom>
            <a:noFill/>
          </p:spPr>
          <p:txBody>
            <a:bodyPr wrap="square" rtlCol="0">
              <a:spAutoFit/>
            </a:bodyPr>
            <a:lstStyle/>
            <a:p>
              <a:pPr algn="r"/>
              <a:r>
                <a:rPr lang="en-US" sz="1400" b="0" i="1" dirty="0" smtClean="0">
                  <a:solidFill>
                    <a:srgbClr val="FFFFFF"/>
                  </a:solidFill>
                  <a:effectLst>
                    <a:outerShdw blurRad="60007" dist="200025" dir="15000000" sy="30000" kx="-1800000" algn="bl" rotWithShape="0">
                      <a:prstClr val="black">
                        <a:alpha val="32000"/>
                      </a:prstClr>
                    </a:outerShdw>
                  </a:effectLst>
                  <a:latin typeface="Georgia"/>
                  <a:cs typeface="Georgia"/>
                </a:rPr>
                <a:t>Israel, June 6 2013</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a:t>
              </a:r>
              <a:r>
                <a:rPr lang="en-US" sz="1400" b="0" i="1" baseline="0" dirty="0" err="1" smtClean="0">
                  <a:solidFill>
                    <a:srgbClr val="FFFFFF"/>
                  </a:solidFill>
                  <a:effectLst>
                    <a:outerShdw blurRad="60007" dist="200025" dir="15000000" sy="30000" kx="-1800000" algn="bl" rotWithShape="0">
                      <a:prstClr val="black">
                        <a:alpha val="32000"/>
                      </a:prstClr>
                    </a:outerShdw>
                  </a:effectLst>
                  <a:latin typeface="Georgia"/>
                  <a:cs typeface="Georgia"/>
                </a:rPr>
                <a:t>jenkinsconf</a:t>
              </a:r>
              <a:r>
                <a:rPr lang="en-US" sz="1400" b="0" i="1" baseline="0" dirty="0" smtClean="0">
                  <a:solidFill>
                    <a:srgbClr val="FFFFFF"/>
                  </a:solidFill>
                  <a:effectLst>
                    <a:outerShdw blurRad="60007" dist="200025" dir="15000000" sy="30000" kx="-1800000" algn="bl" rotWithShape="0">
                      <a:prstClr val="black">
                        <a:alpha val="32000"/>
                      </a:prstClr>
                    </a:outerShdw>
                  </a:effectLst>
                  <a:latin typeface="Georgia"/>
                  <a:cs typeface="Georgia"/>
                </a:rPr>
                <a:t>      </a:t>
              </a:r>
              <a:endParaRPr lang="en-US" sz="1400" b="0" i="1" dirty="0">
                <a:solidFill>
                  <a:srgbClr val="FFFFFF"/>
                </a:solidFill>
                <a:effectLst>
                  <a:outerShdw blurRad="60007" dist="200025" dir="15000000" sy="30000" kx="-1800000" algn="bl" rotWithShape="0">
                    <a:prstClr val="black">
                      <a:alpha val="32000"/>
                    </a:prstClr>
                  </a:outerShdw>
                </a:effectLst>
                <a:latin typeface="Georgia"/>
                <a:cs typeface="Georgia"/>
              </a:endParaRPr>
            </a:p>
          </p:txBody>
        </p:sp>
        <p:pic>
          <p:nvPicPr>
            <p:cNvPr id="14" name="Picture 13"/>
            <p:cNvPicPr>
              <a:picLocks noChangeAspect="1"/>
            </p:cNvPicPr>
            <p:nvPr/>
          </p:nvPicPr>
          <p:blipFill>
            <a:blip r:embed="rId4" cstate="print"/>
            <a:stretch>
              <a:fillRect/>
            </a:stretch>
          </p:blipFill>
          <p:spPr>
            <a:xfrm>
              <a:off x="10013421" y="0"/>
              <a:ext cx="476788" cy="476788"/>
            </a:xfrm>
            <a:prstGeom prst="rect">
              <a:avLst/>
            </a:prstGeom>
          </p:spPr>
        </p:pic>
      </p:grpSp>
      <p:pic>
        <p:nvPicPr>
          <p:cNvPr id="15" name="Picture 14" descr="logo.png"/>
          <p:cNvPicPr>
            <a:picLocks noChangeAspect="1"/>
          </p:cNvPicPr>
          <p:nvPr/>
        </p:nvPicPr>
        <p:blipFill>
          <a:blip r:embed="rId5" cstate="print">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8270" y="2214243"/>
            <a:ext cx="2347383" cy="3239390"/>
          </a:xfrm>
          <a:prstGeom prst="rect">
            <a:avLst/>
          </a:prstGeom>
        </p:spPr>
      </p:pic>
      <p:pic>
        <p:nvPicPr>
          <p:cNvPr id="16" name="Picture 15" descr="blue.png"/>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0" y="794646"/>
            <a:ext cx="720000" cy="720000"/>
          </a:xfrm>
          <a:prstGeom prst="rect">
            <a:avLst/>
          </a:prstGeom>
        </p:spPr>
      </p:pic>
      <p:pic>
        <p:nvPicPr>
          <p:cNvPr id="17" name="Picture 16" descr="sunny.png"/>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83500" y="794646"/>
            <a:ext cx="720000" cy="720000"/>
          </a:xfrm>
          <a:prstGeom prst="rect">
            <a:avLst/>
          </a:prstGeom>
        </p:spPr>
      </p:pic>
      <p:pic>
        <p:nvPicPr>
          <p:cNvPr id="18" name="Picture 17" descr="build-now.png"/>
          <p:cNvPicPr>
            <a:picLocks noChangeAspect="1"/>
          </p:cNvPicPr>
          <p:nvPr/>
        </p:nvPicPr>
        <p:blipFill>
          <a:blip r:embed="rId8"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281500" y="705746"/>
            <a:ext cx="720000" cy="720000"/>
          </a:xfrm>
          <a:prstGeom prst="rect">
            <a:avLst/>
          </a:prstGeom>
        </p:spPr>
      </p:pic>
      <p:pic>
        <p:nvPicPr>
          <p:cNvPr id="19" name="Picture 18" descr="cursor.png"/>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122333" y="1138511"/>
            <a:ext cx="602553" cy="707222"/>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242271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Scale>
                                      <p:cBhvr>
                                        <p:cTn id="7" dur="2000" decel="50000" fill="hold">
                                          <p:stCondLst>
                                            <p:cond delay="0"/>
                                          </p:stCondLst>
                                        </p:cTn>
                                        <p:tgtEl>
                                          <p:spTgt spid="1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9"/>
                                        </p:tgtEl>
                                        <p:attrNameLst>
                                          <p:attrName>ppt_x</p:attrName>
                                          <p:attrName>ppt_y</p:attrName>
                                        </p:attrNameLst>
                                      </p:cBhvr>
                                    </p:animMotion>
                                    <p:animEffect transition="in" filter="fade">
                                      <p:cBhvr>
                                        <p:cTn id="9"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Additional Actions </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bg1">
                    <a:lumMod val="50000"/>
                  </a:schemeClr>
                </a:solidFill>
              </a:rPr>
              <a:t>Create and Copy jobs</a:t>
            </a:r>
          </a:p>
          <a:p>
            <a:pPr marL="0" lvl="2" indent="0">
              <a:spcBef>
                <a:spcPts val="2400"/>
              </a:spcBef>
              <a:buSzPct val="80000"/>
              <a:buNone/>
            </a:pPr>
            <a:endParaRPr lang="en-US" sz="3200" b="1" dirty="0">
              <a:solidFill>
                <a:schemeClr val="bg1">
                  <a:lumMod val="50000"/>
                </a:schemeClr>
              </a:solidFill>
            </a:endParaRPr>
          </a:p>
          <a:p>
            <a:pPr marL="0" lvl="2" indent="0">
              <a:spcBef>
                <a:spcPts val="2400"/>
              </a:spcBef>
              <a:buSzPct val="80000"/>
              <a:buNone/>
            </a:pPr>
            <a:r>
              <a:rPr lang="en-US" sz="3200" b="1" dirty="0" smtClean="0">
                <a:solidFill>
                  <a:schemeClr val="bg1">
                    <a:lumMod val="50000"/>
                  </a:schemeClr>
                </a:solidFill>
              </a:rPr>
              <a:t>Restart</a:t>
            </a:r>
          </a:p>
          <a:p>
            <a:pPr marL="0" lvl="2" indent="0">
              <a:spcBef>
                <a:spcPts val="2400"/>
              </a:spcBef>
              <a:buSzPct val="80000"/>
              <a:buNone/>
            </a:pPr>
            <a:endParaRPr lang="en-US" sz="3200" b="1" dirty="0">
              <a:solidFill>
                <a:schemeClr val="bg1">
                  <a:lumMod val="50000"/>
                </a:schemeClr>
              </a:solidFill>
            </a:endParaRPr>
          </a:p>
          <a:p>
            <a:pPr marL="0" lvl="2" indent="0">
              <a:spcBef>
                <a:spcPts val="2400"/>
              </a:spcBef>
              <a:buSzPct val="80000"/>
              <a:buNone/>
            </a:pPr>
            <a:r>
              <a:rPr lang="en-US" sz="3200" b="1" dirty="0" smtClean="0">
                <a:solidFill>
                  <a:schemeClr val="bg2">
                    <a:lumMod val="75000"/>
                  </a:schemeClr>
                </a:solidFill>
              </a:rPr>
              <a:t>Trigger </a:t>
            </a:r>
            <a:r>
              <a:rPr lang="en-US" sz="3200" b="1" dirty="0">
                <a:solidFill>
                  <a:schemeClr val="bg2">
                    <a:lumMod val="75000"/>
                  </a:schemeClr>
                </a:solidFill>
              </a:rPr>
              <a:t>a new build</a:t>
            </a:r>
          </a:p>
          <a:p>
            <a:pPr marL="0" lvl="2" indent="0">
              <a:spcBef>
                <a:spcPts val="2400"/>
              </a:spcBef>
              <a:buSzPct val="80000"/>
              <a:buNone/>
            </a:pPr>
            <a:endParaRPr lang="en-US" sz="3200" b="1" dirty="0" smtClean="0">
              <a:solidFill>
                <a:schemeClr val="bg2">
                  <a:lumMod val="75000"/>
                </a:schemeClr>
              </a:solidFill>
            </a:endParaRPr>
          </a:p>
        </p:txBody>
      </p:sp>
      <p:sp>
        <p:nvSpPr>
          <p:cNvPr id="6" name="Rectangle 5"/>
          <p:cNvSpPr/>
          <p:nvPr/>
        </p:nvSpPr>
        <p:spPr>
          <a:xfrm>
            <a:off x="383106" y="2395751"/>
            <a:ext cx="6581161" cy="523220"/>
          </a:xfrm>
          <a:prstGeom prst="rect">
            <a:avLst/>
          </a:prstGeom>
        </p:spPr>
        <p:txBody>
          <a:bodyPr wrap="none">
            <a:spAutoFit/>
          </a:bodyPr>
          <a:lstStyle/>
          <a:p>
            <a:r>
              <a:rPr lang="en-US" sz="2800" i="1" dirty="0"/>
              <a:t>http</a:t>
            </a:r>
            <a:r>
              <a:rPr lang="en-US" sz="2800" i="1" dirty="0" smtClean="0"/>
              <a:t>://&lt;HOST:PORT&gt;/</a:t>
            </a:r>
            <a:r>
              <a:rPr lang="en-US" sz="2800" i="1" dirty="0"/>
              <a:t>jenkins/createItem</a:t>
            </a:r>
          </a:p>
        </p:txBody>
      </p:sp>
      <p:sp>
        <p:nvSpPr>
          <p:cNvPr id="11" name="Rectangle 10"/>
          <p:cNvSpPr/>
          <p:nvPr/>
        </p:nvSpPr>
        <p:spPr>
          <a:xfrm>
            <a:off x="421205" y="4110251"/>
            <a:ext cx="5901487" cy="523220"/>
          </a:xfrm>
          <a:prstGeom prst="rect">
            <a:avLst/>
          </a:prstGeom>
        </p:spPr>
        <p:txBody>
          <a:bodyPr wrap="none">
            <a:spAutoFit/>
          </a:bodyPr>
          <a:lstStyle/>
          <a:p>
            <a:r>
              <a:rPr lang="en-US" sz="2800" i="1" dirty="0"/>
              <a:t>http</a:t>
            </a:r>
            <a:r>
              <a:rPr lang="en-US" sz="2800" i="1" dirty="0" smtClean="0"/>
              <a:t>://&lt;HOST:PORT</a:t>
            </a:r>
            <a:r>
              <a:rPr lang="en-US" sz="2800" i="1" dirty="0"/>
              <a:t>&gt;/jenkins/restart</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0452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0800" y="1714500"/>
            <a:ext cx="10852000" cy="3949521"/>
          </a:xfrm>
        </p:spPr>
        <p:txBody>
          <a:bodyPr/>
          <a:lstStyle/>
          <a:p>
            <a:pPr marL="0" lvl="2" indent="0" algn="ctr">
              <a:spcBef>
                <a:spcPts val="2400"/>
              </a:spcBef>
              <a:buSzPct val="80000"/>
              <a:buNone/>
            </a:pPr>
            <a:endParaRPr lang="en-US" sz="3200" b="1" dirty="0" smtClean="0">
              <a:solidFill>
                <a:schemeClr val="accent2"/>
              </a:solidFill>
            </a:endParaRPr>
          </a:p>
          <a:p>
            <a:pPr marL="0" lvl="2" indent="0" algn="ctr">
              <a:spcBef>
                <a:spcPts val="2400"/>
              </a:spcBef>
              <a:buSzPct val="80000"/>
              <a:buNone/>
            </a:pPr>
            <a:r>
              <a:rPr lang="en-US" sz="13800" b="1" dirty="0" smtClean="0">
                <a:solidFill>
                  <a:schemeClr val="accent2"/>
                </a:solidFill>
              </a:rPr>
              <a:t>API DEMO</a:t>
            </a:r>
            <a:endParaRPr lang="en-US" sz="13800" b="1" dirty="0">
              <a:solidFill>
                <a:schemeClr val="accent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61789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Usages in Jenkins API </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bg1">
                    <a:lumMod val="50000"/>
                  </a:schemeClr>
                </a:solidFill>
              </a:rPr>
              <a:t>Development live dashboard</a:t>
            </a:r>
          </a:p>
          <a:p>
            <a:pPr marL="0" lvl="2" indent="0">
              <a:spcBef>
                <a:spcPts val="2400"/>
              </a:spcBef>
              <a:buSzPct val="80000"/>
              <a:buNone/>
            </a:pPr>
            <a:endParaRPr lang="en-US" sz="3200" b="1" dirty="0">
              <a:solidFill>
                <a:schemeClr val="bg1">
                  <a:lumMod val="50000"/>
                </a:schemeClr>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08111" y="2312194"/>
            <a:ext cx="4088402" cy="3557587"/>
          </a:xfrm>
          <a:prstGeom prst="rect">
            <a:avLst/>
          </a:prstGeom>
          <a:noFill/>
          <a:ln w="12700">
            <a:solidFill>
              <a:schemeClr val="tx1"/>
            </a:solidFill>
            <a:miter lim="800000"/>
            <a:headEnd/>
            <a:tailEnd/>
          </a:ln>
          <a:effectLst>
            <a:outerShdw blurRad="228600"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4188" y="2665413"/>
            <a:ext cx="4588528" cy="2419350"/>
          </a:xfrm>
          <a:prstGeom prst="rect">
            <a:avLst/>
          </a:prstGeom>
          <a:noFill/>
          <a:ln w="12700">
            <a:solidFill>
              <a:schemeClr val="tx1"/>
            </a:solidFill>
            <a:miter lim="800000"/>
            <a:headEnd/>
            <a:tailEnd/>
          </a:ln>
          <a:effectLst>
            <a:outerShdw blurRad="228600"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64917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Usages in Jenkins API </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bg1">
                    <a:lumMod val="50000"/>
                  </a:schemeClr>
                </a:solidFill>
              </a:rPr>
              <a:t>Nice HTML mails</a:t>
            </a:r>
          </a:p>
          <a:p>
            <a:pPr marL="0" lvl="2" indent="0">
              <a:spcBef>
                <a:spcPts val="2400"/>
              </a:spcBef>
              <a:buSzPct val="80000"/>
              <a:buNone/>
            </a:pPr>
            <a:endParaRPr lang="en-US" sz="3200" b="1" dirty="0">
              <a:solidFill>
                <a:schemeClr val="bg1">
                  <a:lumMod val="50000"/>
                </a:schemeClr>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877950" y="1625600"/>
            <a:ext cx="3461438" cy="4838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17500" y="2630488"/>
            <a:ext cx="5934075" cy="3011511"/>
          </a:xfrm>
          <a:prstGeom prst="rect">
            <a:avLst/>
          </a:prstGeom>
          <a:noFill/>
          <a:ln w="12700">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484433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bg1">
                    <a:lumMod val="50000"/>
                  </a:schemeClr>
                </a:solidFill>
              </a:rPr>
              <a:t>iPhone / Android / Desktop custom applications</a:t>
            </a:r>
          </a:p>
          <a:p>
            <a:pPr marL="0" lvl="2" indent="0">
              <a:spcBef>
                <a:spcPts val="2400"/>
              </a:spcBef>
              <a:buSzPct val="80000"/>
              <a:buNone/>
            </a:pPr>
            <a:endParaRPr lang="en-US" sz="3200" b="1" dirty="0" smtClean="0">
              <a:solidFill>
                <a:schemeClr val="bg1">
                  <a:lumMod val="50000"/>
                </a:scheme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025525" y="2578100"/>
            <a:ext cx="2255219" cy="3351213"/>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914776" y="2578100"/>
            <a:ext cx="2194906" cy="3351213"/>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8034" y="506413"/>
            <a:ext cx="6773863" cy="116998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23050" y="2578099"/>
            <a:ext cx="3383909" cy="3351214"/>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510670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Rectangle 9"/>
          <p:cNvSpPr/>
          <p:nvPr/>
        </p:nvSpPr>
        <p:spPr bwMode="gray">
          <a:xfrm>
            <a:off x="330200" y="3683000"/>
            <a:ext cx="4787900" cy="2616200"/>
          </a:xfrm>
          <a:prstGeom prst="rect">
            <a:avLst/>
          </a:prstGeom>
          <a:solidFill>
            <a:schemeClr val="tx1"/>
          </a:solidFill>
          <a:ln w="6350" algn="ctr">
            <a:solidFill>
              <a:schemeClr val="accent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err="1" smtClean="0">
              <a:ln>
                <a:noFill/>
              </a:ln>
              <a:effectLst/>
              <a:uLnTx/>
              <a:uFillTx/>
              <a:ea typeface="Arial Unicode MS" pitchFamily="34" charset="-128"/>
              <a:cs typeface="Arial Unicode MS" pitchFamily="34" charset="-128"/>
            </a:endParaRPr>
          </a:p>
        </p:txBody>
      </p:sp>
      <p:sp>
        <p:nvSpPr>
          <p:cNvPr id="11" name="Text Placeholder 2"/>
          <p:cNvSpPr>
            <a:spLocks noGrp="1"/>
          </p:cNvSpPr>
          <p:nvPr>
            <p:ph type="body" sz="quarter" idx="10"/>
          </p:nvPr>
        </p:nvSpPr>
        <p:spPr>
          <a:xfrm>
            <a:off x="187400" y="1778000"/>
            <a:ext cx="11512400" cy="1016000"/>
          </a:xfrm>
        </p:spPr>
        <p:txBody>
          <a:bodyPr/>
          <a:lstStyle/>
          <a:p>
            <a:pPr algn="ctr"/>
            <a:r>
              <a:rPr lang="en-US" sz="6600" dirty="0" smtClean="0">
                <a:solidFill>
                  <a:schemeClr val="accent1"/>
                </a:solidFill>
              </a:rPr>
              <a:t>Thank you!</a:t>
            </a:r>
          </a:p>
          <a:p>
            <a:endParaRPr lang="en-US" sz="2800" dirty="0" smtClean="0">
              <a:solidFill>
                <a:schemeClr val="bg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accent1"/>
              </a:solidFill>
            </a:endParaRPr>
          </a:p>
          <a:p>
            <a:endParaRPr lang="en-US" sz="2400" dirty="0" smtClean="0">
              <a:solidFill>
                <a:schemeClr val="bg1">
                  <a:lumMod val="95000"/>
                </a:schemeClr>
              </a:solidFill>
            </a:endParaRPr>
          </a:p>
          <a:p>
            <a:endParaRPr lang="en-US" sz="2400" dirty="0" smtClean="0">
              <a:solidFill>
                <a:schemeClr val="bg1">
                  <a:lumMod val="95000"/>
                </a:schemeClr>
              </a:solidFill>
            </a:endParaRPr>
          </a:p>
        </p:txBody>
      </p:sp>
      <p:sp>
        <p:nvSpPr>
          <p:cNvPr id="12" name="Subtitle 2"/>
          <p:cNvSpPr txBox="1">
            <a:spLocks/>
          </p:cNvSpPr>
          <p:nvPr/>
        </p:nvSpPr>
        <p:spPr>
          <a:xfrm>
            <a:off x="442600" y="4515049"/>
            <a:ext cx="11257200" cy="1631216"/>
          </a:xfrm>
          <a:prstGeom prst="rect">
            <a:avLst/>
          </a:prstGeom>
        </p:spPr>
        <p:txBody>
          <a:bodyPr anchor="b" anchorCtr="0">
            <a:spAutoFit/>
          </a:bodyPr>
          <a:lstStyle/>
          <a:p>
            <a:pPr marL="0" marR="0" lvl="0" indent="0" algn="l" defTabSz="1088776" rtl="0" eaLnBrk="1" fontAlgn="auto" latinLnBrk="0" hangingPunct="1">
              <a:lnSpc>
                <a:spcPct val="100000"/>
              </a:lnSpc>
              <a:spcBef>
                <a:spcPts val="2400"/>
              </a:spcBef>
              <a:spcAft>
                <a:spcPts val="0"/>
              </a:spcAft>
              <a:buClr>
                <a:schemeClr val="accent1"/>
              </a:buClr>
              <a:buSzPct val="80000"/>
              <a:buFontTx/>
              <a:buNone/>
              <a:tabLst/>
              <a:defRPr/>
            </a:pPr>
            <a:r>
              <a:rPr kumimoji="0" lang="en-US" sz="2000" b="1" i="0" u="none" strike="noStrike" kern="1200" cap="none" spc="0" normalizeH="0" baseline="0" noProof="0" dirty="0" smtClean="0">
                <a:ln>
                  <a:noFill/>
                </a:ln>
                <a:solidFill>
                  <a:schemeClr val="accent1"/>
                </a:solidFill>
                <a:effectLst/>
                <a:uLnTx/>
                <a:uFillTx/>
                <a:latin typeface="+mn-lt"/>
                <a:ea typeface="+mn-ea"/>
                <a:cs typeface="+mn-cs"/>
              </a:rPr>
              <a:t>Nir Koren                          </a:t>
            </a:r>
            <a:r>
              <a:rPr kumimoji="0" lang="en-US" sz="2000" i="1" u="none" strike="noStrike" kern="1200" cap="none" spc="0" normalizeH="0" baseline="0" noProof="0" dirty="0" smtClean="0">
                <a:ln>
                  <a:noFill/>
                </a:ln>
                <a:solidFill>
                  <a:schemeClr val="bg1">
                    <a:lumMod val="65000"/>
                  </a:schemeClr>
                </a:solidFill>
                <a:effectLst/>
                <a:uLnTx/>
                <a:uFillTx/>
                <a:latin typeface="+mn-lt"/>
                <a:ea typeface="+mn-ea"/>
                <a:cs typeface="+mn-cs"/>
              </a:rPr>
              <a:t>@</a:t>
            </a:r>
            <a:r>
              <a:rPr kumimoji="0" lang="en-US" sz="2000" i="1" u="none" strike="noStrike" kern="1200" cap="none" spc="0" normalizeH="0" baseline="0" noProof="0" dirty="0" err="1" smtClean="0">
                <a:ln>
                  <a:noFill/>
                </a:ln>
                <a:solidFill>
                  <a:schemeClr val="bg1">
                    <a:lumMod val="65000"/>
                  </a:schemeClr>
                </a:solidFill>
                <a:effectLst/>
                <a:uLnTx/>
                <a:uFillTx/>
                <a:latin typeface="+mn-lt"/>
                <a:ea typeface="+mn-ea"/>
                <a:cs typeface="+mn-cs"/>
              </a:rPr>
              <a:t>KorenNir</a:t>
            </a:r>
            <a:endParaRPr kumimoji="0" lang="en-US" sz="2000" i="1" u="none" strike="noStrike" kern="1200" cap="none" spc="0" normalizeH="0" baseline="0" noProof="0" dirty="0" smtClean="0">
              <a:ln>
                <a:noFill/>
              </a:ln>
              <a:solidFill>
                <a:schemeClr val="bg1">
                  <a:lumMod val="65000"/>
                </a:schemeClr>
              </a:solidFill>
              <a:effectLst/>
              <a:uLnTx/>
              <a:uFillTx/>
              <a:latin typeface="+mn-lt"/>
              <a:ea typeface="+mn-ea"/>
              <a:cs typeface="+mn-cs"/>
            </a:endParaRPr>
          </a:p>
          <a:p>
            <a:pPr marL="0" marR="0" lvl="0" indent="0" algn="l" defTabSz="1088776" rtl="0" eaLnBrk="1" fontAlgn="auto" latinLnBrk="0" hangingPunct="1">
              <a:lnSpc>
                <a:spcPct val="100000"/>
              </a:lnSpc>
              <a:spcBef>
                <a:spcPts val="2400"/>
              </a:spcBef>
              <a:spcAft>
                <a:spcPts val="0"/>
              </a:spcAft>
              <a:buClr>
                <a:schemeClr val="accent1"/>
              </a:buClr>
              <a:buSzPct val="80000"/>
              <a:buFontTx/>
              <a:buNone/>
              <a:tabLst/>
              <a:defRPr/>
            </a:pPr>
            <a:r>
              <a:rPr kumimoji="0" lang="en-US" sz="2000" b="1" i="0" u="none" strike="noStrike" kern="1200" cap="none" spc="0" normalizeH="0" baseline="0" noProof="0" dirty="0" smtClean="0">
                <a:ln>
                  <a:noFill/>
                </a:ln>
                <a:solidFill>
                  <a:schemeClr val="bg1"/>
                </a:solidFill>
                <a:effectLst/>
                <a:uLnTx/>
                <a:uFillTx/>
                <a:latin typeface="+mn-lt"/>
                <a:ea typeface="+mn-ea"/>
                <a:cs typeface="+mn-cs"/>
              </a:rPr>
              <a:t>DevOps &amp; Integration Lead</a:t>
            </a:r>
          </a:p>
          <a:p>
            <a:pPr marL="0" marR="0" lvl="0" indent="0" algn="l" defTabSz="1088776" rtl="0" eaLnBrk="1" fontAlgn="auto" latinLnBrk="0" hangingPunct="1">
              <a:lnSpc>
                <a:spcPct val="100000"/>
              </a:lnSpc>
              <a:spcBef>
                <a:spcPts val="2400"/>
              </a:spcBef>
              <a:spcAft>
                <a:spcPts val="0"/>
              </a:spcAft>
              <a:buClr>
                <a:schemeClr val="accent1"/>
              </a:buClr>
              <a:buSzPct val="80000"/>
              <a:buFontTx/>
              <a:buNone/>
              <a:tabLst/>
              <a:defRPr/>
            </a:pPr>
            <a:r>
              <a:rPr kumimoji="0" lang="en-US" sz="2000" i="0" u="none" strike="noStrike" kern="1200" cap="none" spc="0" normalizeH="0" baseline="0" noProof="0" dirty="0" smtClean="0">
                <a:ln>
                  <a:noFill/>
                </a:ln>
                <a:solidFill>
                  <a:schemeClr val="bg1"/>
                </a:solidFill>
                <a:effectLst/>
                <a:uLnTx/>
                <a:uFillTx/>
                <a:latin typeface="+mn-lt"/>
                <a:ea typeface="+mn-ea"/>
                <a:cs typeface="+mn-cs"/>
              </a:rPr>
              <a:t>SAP Labs Israel |  </a:t>
            </a:r>
            <a:r>
              <a:rPr kumimoji="0" lang="en-US" sz="2000" i="0" u="none" strike="noStrike" kern="1200" cap="none" spc="0" normalizeH="0" baseline="0" noProof="0" dirty="0" smtClean="0">
                <a:ln>
                  <a:noFill/>
                </a:ln>
                <a:solidFill>
                  <a:schemeClr val="bg1"/>
                </a:solidFill>
                <a:effectLst/>
                <a:uLnTx/>
                <a:uFillTx/>
                <a:latin typeface="+mn-lt"/>
                <a:ea typeface="+mn-ea"/>
                <a:cs typeface="+mn-cs"/>
                <a:hlinkClick r:id="rId3"/>
              </a:rPr>
              <a:t>nir.koren@sap.com</a:t>
            </a:r>
            <a:r>
              <a:rPr kumimoji="0" lang="en-US" sz="2000" i="0" u="none" strike="noStrike" kern="1200" cap="none" spc="0" normalizeH="0" baseline="0" noProof="0" dirty="0" smtClean="0">
                <a:ln>
                  <a:noFill/>
                </a:ln>
                <a:solidFill>
                  <a:schemeClr val="bg1"/>
                </a:solidFill>
                <a:effectLst/>
                <a:uLnTx/>
                <a:uFillTx/>
                <a:latin typeface="+mn-lt"/>
                <a:ea typeface="+mn-ea"/>
                <a:cs typeface="+mn-cs"/>
              </a:rPr>
              <a:t> </a:t>
            </a:r>
          </a:p>
        </p:txBody>
      </p:sp>
      <p:pic>
        <p:nvPicPr>
          <p:cNvPr id="13" name="Picture 12" descr="SAP_grad_R_pref.png"/>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57213" y="3821113"/>
            <a:ext cx="916953" cy="454025"/>
          </a:xfrm>
          <a:prstGeom prst="rect">
            <a:avLst/>
          </a:prstGeom>
        </p:spPr>
      </p:pic>
      <p:pic>
        <p:nvPicPr>
          <p:cNvPr id="1028"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951163" y="4487862"/>
            <a:ext cx="542925" cy="49053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API connection</a:t>
            </a:r>
            <a:endParaRPr lang="en-US" sz="4400" dirty="0">
              <a:solidFill>
                <a:schemeClr val="accent1"/>
              </a:solidFill>
            </a:endParaRPr>
          </a:p>
        </p:txBody>
      </p:sp>
      <p:sp>
        <p:nvSpPr>
          <p:cNvPr id="3" name="Text Placeholder 2"/>
          <p:cNvSpPr>
            <a:spLocks noGrp="1"/>
          </p:cNvSpPr>
          <p:nvPr>
            <p:ph type="body" sz="quarter" idx="10"/>
          </p:nvPr>
        </p:nvSpPr>
        <p:spPr>
          <a:xfrm>
            <a:off x="120800" y="1714500"/>
            <a:ext cx="10852000" cy="3949521"/>
          </a:xfrm>
        </p:spPr>
        <p:txBody>
          <a:bodyPr/>
          <a:lstStyle/>
          <a:p>
            <a:pPr marL="0" lvl="2" indent="0">
              <a:spcBef>
                <a:spcPts val="2400"/>
              </a:spcBef>
              <a:buSzPct val="80000"/>
              <a:buNone/>
            </a:pPr>
            <a:r>
              <a:rPr lang="en-US" sz="3200" b="1" dirty="0" smtClean="0">
                <a:solidFill>
                  <a:schemeClr val="accent2"/>
                </a:solidFill>
              </a:rPr>
              <a:t>Jenkins provides several ways for getting and triggering actions directly on a Jenkins server. </a:t>
            </a:r>
          </a:p>
          <a:p>
            <a:pPr marL="0" lvl="2" indent="0">
              <a:spcBef>
                <a:spcPts val="2400"/>
              </a:spcBef>
              <a:buSzPct val="80000"/>
              <a:buNone/>
            </a:pPr>
            <a:r>
              <a:rPr lang="en-US" sz="3200" b="1" dirty="0" smtClean="0">
                <a:solidFill>
                  <a:schemeClr val="accent2"/>
                </a:solidFill>
              </a:rPr>
              <a:t>We will review some methods which helps to connect your tools and scripts to Jenkins </a:t>
            </a:r>
            <a:endParaRPr lang="en-US" sz="2400" b="1" dirty="0" smtClean="0">
              <a:solidFill>
                <a:schemeClr val="accent2"/>
              </a:solidFill>
            </a:endParaRPr>
          </a:p>
          <a:p>
            <a:endParaRPr lang="en-US" dirty="0"/>
          </a:p>
        </p:txBody>
      </p:sp>
      <p:pic>
        <p:nvPicPr>
          <p:cNvPr id="4" name="Picture 3" descr="logo.png"/>
          <p:cNvPicPr>
            <a:picLocks noChangeAspect="1"/>
          </p:cNvPicPr>
          <p:nvPr/>
        </p:nvPicPr>
        <p:blipFill>
          <a:blip r:embed="rId2" cstate="print">
            <a:alphaModFix/>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9424461" y="4189837"/>
            <a:ext cx="1173692" cy="1619696"/>
          </a:xfrm>
          <a:prstGeom prst="rect">
            <a:avLst/>
          </a:prstGeom>
        </p:spPr>
      </p:pic>
      <p:sp>
        <p:nvSpPr>
          <p:cNvPr id="9" name="Rounded Rectangle 8"/>
          <p:cNvSpPr/>
          <p:nvPr/>
        </p:nvSpPr>
        <p:spPr bwMode="gray">
          <a:xfrm>
            <a:off x="8051800" y="4789390"/>
            <a:ext cx="1168400" cy="420591"/>
          </a:xfrm>
          <a:prstGeom prst="roundRect">
            <a:avLst/>
          </a:prstGeom>
          <a:ln>
            <a:headEnd/>
            <a:tailEnd/>
          </a:ln>
        </p:spPr>
        <p:style>
          <a:lnRef idx="1">
            <a:schemeClr val="dk1"/>
          </a:lnRef>
          <a:fillRef idx="2">
            <a:schemeClr val="dk1"/>
          </a:fillRef>
          <a:effectRef idx="1">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SCRIPTS</a:t>
            </a: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0" name="Rounded Rectangle 9"/>
          <p:cNvSpPr/>
          <p:nvPr/>
        </p:nvSpPr>
        <p:spPr bwMode="gray">
          <a:xfrm>
            <a:off x="8051800" y="4172695"/>
            <a:ext cx="1168400" cy="420591"/>
          </a:xfrm>
          <a:prstGeom prst="roundRect">
            <a:avLst/>
          </a:prstGeom>
          <a:ln>
            <a:headEnd/>
            <a:tailEnd/>
          </a:ln>
        </p:spPr>
        <p:style>
          <a:lnRef idx="1">
            <a:schemeClr val="dk1"/>
          </a:lnRef>
          <a:fillRef idx="2">
            <a:schemeClr val="dk1"/>
          </a:fillRef>
          <a:effectRef idx="1">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CODE</a:t>
            </a: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
        <p:nvSpPr>
          <p:cNvPr id="11" name="Rounded Rectangle 10"/>
          <p:cNvSpPr/>
          <p:nvPr/>
        </p:nvSpPr>
        <p:spPr bwMode="gray">
          <a:xfrm>
            <a:off x="8051800" y="5452442"/>
            <a:ext cx="1168400" cy="420591"/>
          </a:xfrm>
          <a:prstGeom prst="roundRect">
            <a:avLst/>
          </a:prstGeom>
          <a:ln>
            <a:headEnd/>
            <a:tailEnd/>
          </a:ln>
        </p:spPr>
        <p:style>
          <a:lnRef idx="1">
            <a:schemeClr val="dk1"/>
          </a:lnRef>
          <a:fillRef idx="2">
            <a:schemeClr val="dk1"/>
          </a:fillRef>
          <a:effectRef idx="1">
            <a:schemeClr val="dk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sz="1200" b="0" i="0" u="none" strike="noStrike" kern="0" cap="none" spc="0" normalizeH="0" baseline="0" noProof="0" dirty="0" smtClean="0">
                <a:ln>
                  <a:noFill/>
                </a:ln>
                <a:effectLst/>
                <a:uLnTx/>
                <a:uFillTx/>
                <a:ea typeface="Arial Unicode MS" pitchFamily="34" charset="-128"/>
                <a:cs typeface="Arial Unicode MS" pitchFamily="34" charset="-128"/>
              </a:rPr>
              <a:t>REPORTS</a:t>
            </a:r>
            <a:endParaRPr kumimoji="0" lang="en-US" sz="2000" b="0" i="0" u="none" strike="noStrike" kern="0" cap="none" spc="0" normalizeH="0" baseline="0" noProof="0" dirty="0" smtClean="0">
              <a:ln>
                <a:noFill/>
              </a:ln>
              <a:effectLst/>
              <a:uLnTx/>
              <a:uFillTx/>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CLI (Command-Line Interface)</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accent1"/>
                </a:solidFill>
              </a:rPr>
              <a:t>Built-in </a:t>
            </a:r>
            <a:r>
              <a:rPr lang="en-US" sz="3200" b="1" dirty="0">
                <a:solidFill>
                  <a:schemeClr val="accent2"/>
                </a:solidFill>
              </a:rPr>
              <a:t>command line </a:t>
            </a:r>
            <a:r>
              <a:rPr lang="en-US" sz="3200" b="1" dirty="0" smtClean="0">
                <a:solidFill>
                  <a:schemeClr val="accent2"/>
                </a:solidFill>
              </a:rPr>
              <a:t>client. JAVA Archive</a:t>
            </a:r>
          </a:p>
          <a:p>
            <a:pPr marL="0" lvl="2" indent="0">
              <a:spcBef>
                <a:spcPts val="2400"/>
              </a:spcBef>
              <a:buSzPct val="80000"/>
              <a:buNone/>
            </a:pPr>
            <a:r>
              <a:rPr lang="en-US" sz="3200" b="1" dirty="0" smtClean="0">
                <a:solidFill>
                  <a:schemeClr val="accent2"/>
                </a:solidFill>
              </a:rPr>
              <a:t>Jenkins </a:t>
            </a:r>
            <a:r>
              <a:rPr lang="en-US" sz="3200" b="1" dirty="0" smtClean="0">
                <a:solidFill>
                  <a:schemeClr val="accent1"/>
                </a:solidFill>
              </a:rPr>
              <a:t>release dependent</a:t>
            </a:r>
            <a:r>
              <a:rPr lang="en-US" sz="3200" b="1" dirty="0" smtClean="0">
                <a:solidFill>
                  <a:schemeClr val="accent2"/>
                </a:solidFill>
              </a:rPr>
              <a:t>: http://&lt;HOST&gt;/jenkins/cli</a:t>
            </a:r>
          </a:p>
          <a:p>
            <a:pPr marL="0" lvl="2" indent="0">
              <a:spcBef>
                <a:spcPts val="2400"/>
              </a:spcBef>
              <a:buSzPct val="80000"/>
              <a:buNone/>
            </a:pPr>
            <a:r>
              <a:rPr lang="en-US" sz="3200" b="1" dirty="0" smtClean="0">
                <a:solidFill>
                  <a:schemeClr val="accent2"/>
                </a:solidFill>
              </a:rPr>
              <a:t>Can do </a:t>
            </a:r>
            <a:r>
              <a:rPr lang="en-US" sz="3200" b="1" dirty="0" smtClean="0">
                <a:solidFill>
                  <a:schemeClr val="accent1"/>
                </a:solidFill>
              </a:rPr>
              <a:t>almost everything </a:t>
            </a:r>
            <a:r>
              <a:rPr lang="en-US" sz="3200" b="1" dirty="0" smtClean="0">
                <a:solidFill>
                  <a:schemeClr val="accent2"/>
                </a:solidFill>
              </a:rPr>
              <a:t>in Jenkins via CMD / SHELL.</a:t>
            </a:r>
          </a:p>
          <a:p>
            <a:pPr marL="0" lvl="2" indent="0">
              <a:spcBef>
                <a:spcPts val="2400"/>
              </a:spcBef>
              <a:buSzPct val="80000"/>
              <a:buNone/>
            </a:pPr>
            <a:r>
              <a:rPr lang="en-US" sz="3200" b="1" dirty="0" smtClean="0">
                <a:solidFill>
                  <a:schemeClr val="accent1"/>
                </a:solidFill>
              </a:rPr>
              <a:t>Extendable</a:t>
            </a:r>
            <a:endParaRPr lang="en-US" sz="3200" b="1"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3213" y="5100638"/>
            <a:ext cx="11463186" cy="8048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9298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20800" y="1714500"/>
            <a:ext cx="10852000" cy="3949521"/>
          </a:xfrm>
        </p:spPr>
        <p:txBody>
          <a:bodyPr/>
          <a:lstStyle/>
          <a:p>
            <a:pPr marL="0" lvl="2" indent="0" algn="ctr">
              <a:spcBef>
                <a:spcPts val="2400"/>
              </a:spcBef>
              <a:buSzPct val="80000"/>
              <a:buNone/>
            </a:pPr>
            <a:endParaRPr lang="en-US" sz="3200" b="1" dirty="0" smtClean="0">
              <a:solidFill>
                <a:schemeClr val="accent2"/>
              </a:solidFill>
            </a:endParaRPr>
          </a:p>
          <a:p>
            <a:pPr marL="0" lvl="2" indent="0" algn="ctr">
              <a:spcBef>
                <a:spcPts val="2400"/>
              </a:spcBef>
              <a:buSzPct val="80000"/>
              <a:buNone/>
            </a:pPr>
            <a:r>
              <a:rPr lang="en-US" sz="13800" b="1" dirty="0" smtClean="0">
                <a:solidFill>
                  <a:schemeClr val="accent2"/>
                </a:solidFill>
              </a:rPr>
              <a:t>CLI DEMO</a:t>
            </a:r>
            <a:endParaRPr lang="en-US" sz="13800" b="1" dirty="0">
              <a:solidFill>
                <a:schemeClr val="accent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2448668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CLI USAGE</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6600" b="1" dirty="0" smtClean="0">
                <a:solidFill>
                  <a:schemeClr val="accent2"/>
                </a:solidFill>
              </a:rPr>
              <a:t>Scripts and Automation</a:t>
            </a:r>
          </a:p>
          <a:p>
            <a:pPr marL="0" lvl="2" indent="0">
              <a:spcBef>
                <a:spcPts val="2400"/>
              </a:spcBef>
              <a:buSzPct val="80000"/>
              <a:buNone/>
            </a:pPr>
            <a:r>
              <a:rPr lang="en-US" sz="6600" b="1" dirty="0" smtClean="0">
                <a:solidFill>
                  <a:schemeClr val="accent2"/>
                </a:solidFill>
              </a:rPr>
              <a:t>“Jenkins as a Service”</a:t>
            </a:r>
          </a:p>
          <a:p>
            <a:pPr marL="0" lvl="2" indent="0">
              <a:spcBef>
                <a:spcPts val="2400"/>
              </a:spcBef>
              <a:buSzPct val="80000"/>
              <a:buNone/>
            </a:pPr>
            <a:r>
              <a:rPr lang="en-US" sz="6600" b="1" dirty="0" smtClean="0">
                <a:solidFill>
                  <a:schemeClr val="accent2"/>
                </a:solidFill>
              </a:rPr>
              <a:t>Unique – short time cases</a:t>
            </a:r>
            <a:endParaRPr lang="en-US" sz="6600" b="1" dirty="0">
              <a:solidFill>
                <a:schemeClr val="accent2"/>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4826445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a:solidFill>
                  <a:schemeClr val="accent1"/>
                </a:solidFill>
              </a:rPr>
              <a:t>Remote access API</a:t>
            </a: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accent1"/>
                </a:solidFill>
              </a:rPr>
              <a:t>Machine-consumable</a:t>
            </a:r>
            <a:r>
              <a:rPr lang="en-US" sz="3200" b="1" dirty="0" smtClean="0">
                <a:solidFill>
                  <a:schemeClr val="bg2">
                    <a:lumMod val="75000"/>
                  </a:schemeClr>
                </a:solidFill>
              </a:rPr>
              <a:t> </a:t>
            </a:r>
            <a:r>
              <a:rPr lang="en-US" sz="3200" b="1" dirty="0" smtClean="0">
                <a:solidFill>
                  <a:schemeClr val="bg1">
                    <a:lumMod val="50000"/>
                  </a:schemeClr>
                </a:solidFill>
              </a:rPr>
              <a:t>Remote Access API. </a:t>
            </a:r>
          </a:p>
          <a:p>
            <a:pPr marL="0" lvl="2" indent="0">
              <a:spcBef>
                <a:spcPts val="2400"/>
              </a:spcBef>
              <a:buSzPct val="80000"/>
              <a:buNone/>
            </a:pPr>
            <a:r>
              <a:rPr lang="en-US" sz="3200" b="1" dirty="0" smtClean="0">
                <a:solidFill>
                  <a:schemeClr val="bg1">
                    <a:lumMod val="50000"/>
                  </a:schemeClr>
                </a:solidFill>
              </a:rPr>
              <a:t>A</a:t>
            </a:r>
            <a:r>
              <a:rPr lang="en-US" sz="3200" b="1" dirty="0" smtClean="0">
                <a:solidFill>
                  <a:schemeClr val="bg2">
                    <a:lumMod val="75000"/>
                  </a:schemeClr>
                </a:solidFill>
              </a:rPr>
              <a:t> </a:t>
            </a:r>
            <a:r>
              <a:rPr lang="en-US" sz="3200" b="1" dirty="0">
                <a:solidFill>
                  <a:schemeClr val="accent1"/>
                </a:solidFill>
              </a:rPr>
              <a:t>REST-like</a:t>
            </a:r>
            <a:r>
              <a:rPr lang="en-US" sz="3200" b="1" dirty="0">
                <a:solidFill>
                  <a:schemeClr val="bg2">
                    <a:lumMod val="75000"/>
                  </a:schemeClr>
                </a:solidFill>
              </a:rPr>
              <a:t> </a:t>
            </a:r>
            <a:r>
              <a:rPr lang="en-US" sz="3200" b="1" dirty="0" smtClean="0">
                <a:solidFill>
                  <a:schemeClr val="bg1">
                    <a:lumMod val="50000"/>
                  </a:schemeClr>
                </a:solidFill>
              </a:rPr>
              <a:t>style.</a:t>
            </a:r>
          </a:p>
          <a:p>
            <a:pPr marL="0" lvl="2" indent="0">
              <a:spcBef>
                <a:spcPts val="2400"/>
              </a:spcBef>
              <a:buSzPct val="80000"/>
              <a:buNone/>
            </a:pPr>
            <a:r>
              <a:rPr lang="en-US" sz="3200" b="1" dirty="0">
                <a:solidFill>
                  <a:schemeClr val="bg2">
                    <a:lumMod val="75000"/>
                  </a:schemeClr>
                </a:solidFill>
              </a:rPr>
              <a:t>	</a:t>
            </a:r>
            <a:r>
              <a:rPr lang="en-US" sz="3200" b="1" dirty="0" smtClean="0">
                <a:solidFill>
                  <a:schemeClr val="bg1">
                    <a:lumMod val="50000"/>
                  </a:schemeClr>
                </a:solidFill>
              </a:rPr>
              <a:t>XML</a:t>
            </a:r>
            <a:r>
              <a:rPr lang="en-US" sz="3200" b="1" dirty="0" smtClean="0">
                <a:solidFill>
                  <a:schemeClr val="bg2">
                    <a:lumMod val="75000"/>
                  </a:schemeClr>
                </a:solidFill>
              </a:rPr>
              <a:t> </a:t>
            </a:r>
            <a:r>
              <a:rPr lang="en-US" sz="3200" b="1" dirty="0" smtClean="0">
                <a:solidFill>
                  <a:schemeClr val="accent1"/>
                </a:solidFill>
              </a:rPr>
              <a:t>…/</a:t>
            </a:r>
            <a:r>
              <a:rPr lang="en-US" sz="3200" b="1" dirty="0" err="1" smtClean="0">
                <a:solidFill>
                  <a:schemeClr val="accent1"/>
                </a:solidFill>
              </a:rPr>
              <a:t>api</a:t>
            </a:r>
            <a:r>
              <a:rPr lang="en-US" sz="3200" b="1" dirty="0" smtClean="0">
                <a:solidFill>
                  <a:schemeClr val="accent1"/>
                </a:solidFill>
              </a:rPr>
              <a:t>/xml</a:t>
            </a:r>
          </a:p>
          <a:p>
            <a:pPr marL="0" lvl="2" indent="0">
              <a:spcBef>
                <a:spcPts val="2400"/>
              </a:spcBef>
              <a:buSzPct val="80000"/>
              <a:buNone/>
            </a:pPr>
            <a:r>
              <a:rPr lang="en-US" sz="3200" b="1" dirty="0" smtClean="0">
                <a:solidFill>
                  <a:schemeClr val="bg2">
                    <a:lumMod val="75000"/>
                  </a:schemeClr>
                </a:solidFill>
              </a:rPr>
              <a:t>	</a:t>
            </a:r>
            <a:r>
              <a:rPr lang="en-US" sz="3200" b="1" dirty="0" smtClean="0">
                <a:solidFill>
                  <a:schemeClr val="bg1">
                    <a:lumMod val="50000"/>
                  </a:schemeClr>
                </a:solidFill>
              </a:rPr>
              <a:t>JSON</a:t>
            </a:r>
            <a:r>
              <a:rPr lang="en-US" sz="3200" b="1" dirty="0" smtClean="0">
                <a:solidFill>
                  <a:schemeClr val="bg2">
                    <a:lumMod val="75000"/>
                  </a:schemeClr>
                </a:solidFill>
              </a:rPr>
              <a:t> </a:t>
            </a:r>
            <a:r>
              <a:rPr lang="en-US" sz="3200" b="1" dirty="0" smtClean="0">
                <a:solidFill>
                  <a:schemeClr val="accent1"/>
                </a:solidFill>
              </a:rPr>
              <a:t>…/</a:t>
            </a:r>
            <a:r>
              <a:rPr lang="en-US" sz="3200" b="1" dirty="0" err="1" smtClean="0">
                <a:solidFill>
                  <a:schemeClr val="accent1"/>
                </a:solidFill>
              </a:rPr>
              <a:t>api</a:t>
            </a:r>
            <a:r>
              <a:rPr lang="en-US" sz="3200" b="1" dirty="0" smtClean="0">
                <a:solidFill>
                  <a:schemeClr val="accent1"/>
                </a:solidFill>
              </a:rPr>
              <a:t>/</a:t>
            </a:r>
            <a:r>
              <a:rPr lang="en-US" sz="3200" b="1" dirty="0" err="1" smtClean="0">
                <a:solidFill>
                  <a:schemeClr val="accent1"/>
                </a:solidFill>
              </a:rPr>
              <a:t>json</a:t>
            </a:r>
            <a:endParaRPr lang="en-US" sz="3200" b="1" dirty="0" smtClean="0">
              <a:solidFill>
                <a:schemeClr val="accent1"/>
              </a:solidFill>
            </a:endParaRPr>
          </a:p>
          <a:p>
            <a:pPr marL="0" lvl="2" indent="0">
              <a:spcBef>
                <a:spcPts val="2400"/>
              </a:spcBef>
              <a:buSzPct val="80000"/>
              <a:buNone/>
            </a:pPr>
            <a:r>
              <a:rPr lang="en-US" sz="3200" b="1" dirty="0" smtClean="0">
                <a:solidFill>
                  <a:schemeClr val="bg2">
                    <a:lumMod val="75000"/>
                  </a:schemeClr>
                </a:solidFill>
              </a:rPr>
              <a:t>	</a:t>
            </a:r>
            <a:r>
              <a:rPr lang="en-US" sz="3200" b="1" dirty="0" smtClean="0">
                <a:solidFill>
                  <a:schemeClr val="bg1">
                    <a:lumMod val="50000"/>
                  </a:schemeClr>
                </a:solidFill>
              </a:rPr>
              <a:t>PYTHON</a:t>
            </a:r>
          </a:p>
          <a:p>
            <a:pPr marL="0" lvl="2" indent="0">
              <a:spcBef>
                <a:spcPts val="2400"/>
              </a:spcBef>
              <a:buSzPct val="80000"/>
              <a:buNone/>
            </a:pPr>
            <a:endParaRPr lang="en-US" sz="3200" b="1" dirty="0">
              <a:solidFill>
                <a:schemeClr val="bg2">
                  <a:lumMod val="75000"/>
                </a:schemeClr>
              </a:solidFil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516845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XML API</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accent1"/>
                </a:solidFill>
              </a:rPr>
              <a:t>Works in almost any action by adding </a:t>
            </a:r>
            <a:r>
              <a:rPr lang="en-US" sz="3200" b="1" dirty="0" smtClean="0">
                <a:solidFill>
                  <a:schemeClr val="bg1">
                    <a:lumMod val="50000"/>
                  </a:schemeClr>
                </a:solidFill>
              </a:rPr>
              <a:t>“/</a:t>
            </a:r>
            <a:r>
              <a:rPr lang="en-US" sz="3200" b="1" dirty="0" err="1" smtClean="0">
                <a:solidFill>
                  <a:schemeClr val="bg1">
                    <a:lumMod val="50000"/>
                  </a:schemeClr>
                </a:solidFill>
              </a:rPr>
              <a:t>api</a:t>
            </a:r>
            <a:r>
              <a:rPr lang="en-US" sz="3200" b="1" dirty="0" smtClean="0">
                <a:solidFill>
                  <a:schemeClr val="bg1">
                    <a:lumMod val="50000"/>
                  </a:schemeClr>
                </a:solidFill>
              </a:rPr>
              <a:t>/xml”</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763" y="2628106"/>
            <a:ext cx="4188184" cy="534987"/>
          </a:xfrm>
          <a:prstGeom prst="rect">
            <a:avLst/>
          </a:prstGeom>
          <a:noFill/>
          <a:ln>
            <a:noFill/>
          </a:ln>
          <a:effectLst>
            <a:outerShdw blurRad="190500"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7763" y="2171700"/>
            <a:ext cx="6288368" cy="1155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763" y="4102099"/>
            <a:ext cx="4188184" cy="494181"/>
          </a:xfrm>
          <a:prstGeom prst="rect">
            <a:avLst/>
          </a:prstGeom>
          <a:noFill/>
          <a:ln>
            <a:noFill/>
          </a:ln>
          <a:effectLst>
            <a:outerShdw blurRad="215900"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6" name="Picture 8"/>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62538" y="3606800"/>
            <a:ext cx="6516116" cy="25654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212471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XML API cont. </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a:solidFill>
                  <a:schemeClr val="bg1">
                    <a:lumMod val="50000"/>
                  </a:schemeClr>
                </a:solidFill>
              </a:rPr>
              <a:t>Can </a:t>
            </a:r>
            <a:r>
              <a:rPr lang="en-US" sz="3200" b="1" dirty="0" smtClean="0">
                <a:solidFill>
                  <a:schemeClr val="bg1">
                    <a:lumMod val="50000"/>
                  </a:schemeClr>
                </a:solidFill>
              </a:rPr>
              <a:t>specify </a:t>
            </a:r>
            <a:r>
              <a:rPr lang="en-US" sz="3200" b="1" dirty="0" smtClean="0">
                <a:solidFill>
                  <a:schemeClr val="accent1"/>
                </a:solidFill>
              </a:rPr>
              <a:t>xPath </a:t>
            </a:r>
            <a:r>
              <a:rPr lang="en-US" sz="3200" b="1" dirty="0" smtClean="0">
                <a:solidFill>
                  <a:schemeClr val="bg1">
                    <a:lumMod val="50000"/>
                  </a:schemeClr>
                </a:solidFill>
              </a:rPr>
              <a:t>to control the results. Example: /</a:t>
            </a:r>
            <a:r>
              <a:rPr lang="en-US" sz="3200" b="1" dirty="0" err="1" smtClean="0">
                <a:solidFill>
                  <a:schemeClr val="bg1">
                    <a:lumMod val="50000"/>
                  </a:schemeClr>
                </a:solidFill>
              </a:rPr>
              <a:t>api</a:t>
            </a:r>
            <a:r>
              <a:rPr lang="en-US" sz="3200" b="1" dirty="0" smtClean="0">
                <a:solidFill>
                  <a:schemeClr val="bg1">
                    <a:lumMod val="50000"/>
                  </a:schemeClr>
                </a:solidFill>
              </a:rPr>
              <a:t>/</a:t>
            </a:r>
            <a:r>
              <a:rPr lang="en-US" sz="3200" b="1" dirty="0" err="1" smtClean="0">
                <a:solidFill>
                  <a:schemeClr val="bg1">
                    <a:lumMod val="50000"/>
                  </a:schemeClr>
                </a:solidFill>
              </a:rPr>
              <a:t>xml?xpath</a:t>
            </a:r>
            <a:r>
              <a:rPr lang="en-US" sz="3200" b="1" dirty="0">
                <a:solidFill>
                  <a:schemeClr val="bg1">
                    <a:lumMod val="50000"/>
                  </a:schemeClr>
                </a:solidFill>
              </a:rPr>
              <a:t>=/*/*[0</a:t>
            </a:r>
            <a:r>
              <a:rPr lang="en-US" sz="3200" b="1" dirty="0" smtClean="0">
                <a:solidFill>
                  <a:schemeClr val="bg1">
                    <a:lumMod val="50000"/>
                  </a:schemeClr>
                </a:solidFill>
              </a:rPr>
              <a:t>]</a:t>
            </a:r>
          </a:p>
          <a:p>
            <a:pPr marL="0" lvl="2" indent="0">
              <a:spcBef>
                <a:spcPts val="2400"/>
              </a:spcBef>
              <a:buSzPct val="80000"/>
              <a:buNone/>
            </a:pPr>
            <a:r>
              <a:rPr lang="en-US" sz="3200" b="1" dirty="0" smtClean="0">
                <a:solidFill>
                  <a:schemeClr val="accent1"/>
                </a:solidFill>
              </a:rPr>
              <a:t>Controlling </a:t>
            </a:r>
            <a:r>
              <a:rPr lang="en-US" sz="3200" b="1" dirty="0">
                <a:solidFill>
                  <a:schemeClr val="accent1"/>
                </a:solidFill>
              </a:rPr>
              <a:t>the amount of data </a:t>
            </a:r>
            <a:r>
              <a:rPr lang="en-US" sz="3200" b="1" dirty="0">
                <a:solidFill>
                  <a:schemeClr val="bg1">
                    <a:lumMod val="50000"/>
                  </a:schemeClr>
                </a:solidFill>
              </a:rPr>
              <a:t>you </a:t>
            </a:r>
            <a:r>
              <a:rPr lang="en-US" sz="3200" b="1" dirty="0" smtClean="0">
                <a:solidFill>
                  <a:schemeClr val="bg1">
                    <a:lumMod val="50000"/>
                  </a:schemeClr>
                </a:solidFill>
              </a:rPr>
              <a:t>fetch. Example:</a:t>
            </a:r>
          </a:p>
          <a:p>
            <a:pPr marL="0" lvl="2" indent="0">
              <a:spcBef>
                <a:spcPts val="2400"/>
              </a:spcBef>
              <a:buSzPct val="80000"/>
              <a:buNone/>
            </a:pPr>
            <a:r>
              <a:rPr lang="en-US" sz="3200" b="1" dirty="0" err="1">
                <a:solidFill>
                  <a:schemeClr val="bg1">
                    <a:lumMod val="50000"/>
                  </a:schemeClr>
                </a:solidFill>
              </a:rPr>
              <a:t>api</a:t>
            </a:r>
            <a:r>
              <a:rPr lang="en-US" sz="3200" b="1" dirty="0">
                <a:solidFill>
                  <a:schemeClr val="bg1">
                    <a:lumMod val="50000"/>
                  </a:schemeClr>
                </a:solidFill>
              </a:rPr>
              <a:t>/</a:t>
            </a:r>
            <a:r>
              <a:rPr lang="en-US" sz="3200" b="1" dirty="0" err="1">
                <a:solidFill>
                  <a:schemeClr val="bg1">
                    <a:lumMod val="50000"/>
                  </a:schemeClr>
                </a:solidFill>
              </a:rPr>
              <a:t>xml?depth</a:t>
            </a:r>
            <a:r>
              <a:rPr lang="en-US" sz="3200" b="1" dirty="0">
                <a:solidFill>
                  <a:schemeClr val="bg1">
                    <a:lumMod val="50000"/>
                  </a:schemeClr>
                </a:solidFill>
              </a:rPr>
              <a:t>=1</a:t>
            </a:r>
            <a:endParaRPr lang="en-US" sz="3200" b="1" dirty="0" smtClean="0">
              <a:solidFill>
                <a:schemeClr val="bg1">
                  <a:lumMod val="50000"/>
                </a:schemeClr>
              </a:solidFill>
            </a:endParaRPr>
          </a:p>
          <a:p>
            <a:pPr marL="0" lvl="2" indent="0">
              <a:spcBef>
                <a:spcPts val="2400"/>
              </a:spcBef>
              <a:buSzPct val="80000"/>
              <a:buNone/>
            </a:pPr>
            <a:r>
              <a:rPr lang="en-US" sz="3200" b="1" dirty="0" smtClean="0">
                <a:solidFill>
                  <a:schemeClr val="bg1">
                    <a:lumMod val="50000"/>
                  </a:schemeClr>
                </a:solidFill>
              </a:rPr>
              <a:t>Parsed by any technology to your tools / Apps</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813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41400" y="628875"/>
            <a:ext cx="10726200" cy="756175"/>
          </a:xfrm>
        </p:spPr>
        <p:txBody>
          <a:bodyPr/>
          <a:lstStyle/>
          <a:p>
            <a:r>
              <a:rPr lang="en-US" sz="4400" dirty="0" smtClean="0">
                <a:solidFill>
                  <a:schemeClr val="accent1"/>
                </a:solidFill>
              </a:rPr>
              <a:t>JSON API</a:t>
            </a:r>
            <a:endParaRPr lang="en-US" sz="4400" dirty="0">
              <a:solidFill>
                <a:schemeClr val="accent1"/>
              </a:solidFill>
            </a:endParaRPr>
          </a:p>
        </p:txBody>
      </p:sp>
      <p:sp>
        <p:nvSpPr>
          <p:cNvPr id="3" name="Text Placeholder 2"/>
          <p:cNvSpPr>
            <a:spLocks noGrp="1"/>
          </p:cNvSpPr>
          <p:nvPr>
            <p:ph type="body" sz="quarter" idx="10"/>
          </p:nvPr>
        </p:nvSpPr>
        <p:spPr>
          <a:xfrm>
            <a:off x="285900" y="1714500"/>
            <a:ext cx="10852000" cy="3949521"/>
          </a:xfrm>
        </p:spPr>
        <p:txBody>
          <a:bodyPr/>
          <a:lstStyle/>
          <a:p>
            <a:pPr marL="0" lvl="2" indent="0">
              <a:spcBef>
                <a:spcPts val="2400"/>
              </a:spcBef>
              <a:buSzPct val="80000"/>
              <a:buNone/>
            </a:pPr>
            <a:r>
              <a:rPr lang="en-US" sz="3200" b="1" dirty="0" smtClean="0">
                <a:solidFill>
                  <a:schemeClr val="accent1"/>
                </a:solidFill>
              </a:rPr>
              <a:t>Works in almost any action by adding </a:t>
            </a:r>
            <a:r>
              <a:rPr lang="en-US" sz="3200" b="1" dirty="0" smtClean="0">
                <a:solidFill>
                  <a:schemeClr val="bg1">
                    <a:lumMod val="50000"/>
                  </a:schemeClr>
                </a:solidFill>
              </a:rPr>
              <a:t>“/</a:t>
            </a:r>
            <a:r>
              <a:rPr lang="en-US" sz="3200" b="1" dirty="0" err="1" smtClean="0">
                <a:solidFill>
                  <a:schemeClr val="bg1">
                    <a:lumMod val="50000"/>
                  </a:schemeClr>
                </a:solidFill>
              </a:rPr>
              <a:t>api</a:t>
            </a:r>
            <a:r>
              <a:rPr lang="en-US" sz="3200" b="1" dirty="0" smtClean="0">
                <a:solidFill>
                  <a:schemeClr val="bg1">
                    <a:lumMod val="50000"/>
                  </a:schemeClr>
                </a:solidFill>
              </a:rPr>
              <a:t>/</a:t>
            </a:r>
            <a:r>
              <a:rPr lang="en-US" sz="3200" b="1" dirty="0" err="1" smtClean="0">
                <a:solidFill>
                  <a:schemeClr val="bg1">
                    <a:lumMod val="50000"/>
                  </a:schemeClr>
                </a:solidFill>
              </a:rPr>
              <a:t>json</a:t>
            </a:r>
            <a:r>
              <a:rPr lang="en-US" sz="3200" b="1" dirty="0" smtClean="0">
                <a:solidFill>
                  <a:schemeClr val="bg1">
                    <a:lumMod val="50000"/>
                  </a:schemeClr>
                </a:solidFill>
              </a:rPr>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763" y="2628106"/>
            <a:ext cx="4188184" cy="534987"/>
          </a:xfrm>
          <a:prstGeom prst="rect">
            <a:avLst/>
          </a:prstGeom>
          <a:noFill/>
          <a:ln>
            <a:noFill/>
          </a:ln>
          <a:effectLst>
            <a:outerShdw blurRad="190500" dist="35921" dir="2700000" algn="ctr" rotWithShape="0">
              <a:schemeClr val="bg2"/>
            </a:outerShdw>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957763" y="2171700"/>
            <a:ext cx="6288368" cy="11557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5763" y="4060824"/>
            <a:ext cx="4572000" cy="41763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868334" y="3536950"/>
            <a:ext cx="4467225" cy="30099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166770205"/>
      </p:ext>
    </p:extLst>
  </p:cSld>
  <p:clrMapOvr>
    <a:masterClrMapping/>
  </p:clrMapOvr>
  <p:timing>
    <p:tnLst>
      <p:par>
        <p:cTn id="1" dur="indefinite" restart="never" nodeType="tmRoot"/>
      </p:par>
    </p:tnLst>
  </p:timing>
</p:sld>
</file>

<file path=ppt/theme/theme1.xml><?xml version="1.0" encoding="utf-8"?>
<a:theme xmlns:a="http://schemas.openxmlformats.org/drawingml/2006/main" name="SAP_2012_16x9_v1.0">
  <a:themeElements>
    <a:clrScheme name="Custom 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D8D8D8"/>
      </a:hlink>
      <a:folHlink>
        <a:srgbClr val="D8D8D8"/>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theme>
</file>

<file path=ppt/theme/theme2.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SAP_2012_16x9_v1.0</Template>
  <TotalTime>13760</TotalTime>
  <Words>326</Words>
  <Application>Microsoft Macintosh PowerPoint</Application>
  <PresentationFormat>Custom</PresentationFormat>
  <Paragraphs>63</Paragraphs>
  <Slides>15</Slides>
  <Notes>2</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SAP_2012_16x9_v1.0</vt:lpstr>
      <vt:lpstr>Connect your tools to Jenkins Using the basic Jenkins API’s</vt:lpstr>
      <vt:lpstr>API connection</vt:lpstr>
      <vt:lpstr>CLI (Command-Line Interface)</vt:lpstr>
      <vt:lpstr>Slide 4</vt:lpstr>
      <vt:lpstr>CLI USAGE</vt:lpstr>
      <vt:lpstr>Remote access API</vt:lpstr>
      <vt:lpstr>XML API</vt:lpstr>
      <vt:lpstr>XML API cont. </vt:lpstr>
      <vt:lpstr>JSON API</vt:lpstr>
      <vt:lpstr>Additional Actions </vt:lpstr>
      <vt:lpstr>Slide 11</vt:lpstr>
      <vt:lpstr>Usages in Jenkins API </vt:lpstr>
      <vt:lpstr>Usages in Jenkins API </vt:lpstr>
      <vt:lpstr>Slide 14</vt:lpstr>
      <vt:lpstr>Slide 15</vt:lpstr>
    </vt:vector>
  </TitlesOfParts>
  <Company>SAP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Important information</dc:title>
  <dc:creator>Bitz, Heidi</dc:creator>
  <cp:lastModifiedBy>Bac Dai</cp:lastModifiedBy>
  <cp:revision>716</cp:revision>
  <dcterms:created xsi:type="dcterms:W3CDTF">2013-06-10T23:11:21Z</dcterms:created>
  <dcterms:modified xsi:type="dcterms:W3CDTF">2013-06-10T23:12:30Z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-1170629967</vt:i4>
  </property>
  <property fmtid="{D5CDD505-2E9C-101B-9397-08002B2CF9AE}" pid="3" name="_NewReviewCycle">
    <vt:lpwstr/>
  </property>
  <property fmtid="{D5CDD505-2E9C-101B-9397-08002B2CF9AE}" pid="4" name="_EmailSubject">
    <vt:lpwstr>JUC Israel Acceptance: Connect your Tools to Jenkins</vt:lpwstr>
  </property>
  <property fmtid="{D5CDD505-2E9C-101B-9397-08002B2CF9AE}" pid="5" name="_AuthorEmail">
    <vt:lpwstr>nir.koren@sap.com</vt:lpwstr>
  </property>
  <property fmtid="{D5CDD505-2E9C-101B-9397-08002B2CF9AE}" pid="6" name="_AuthorEmailDisplayName">
    <vt:lpwstr>Koren, Nir</vt:lpwstr>
  </property>
  <property fmtid="{D5CDD505-2E9C-101B-9397-08002B2CF9AE}" pid="7" name="_PreviousAdHocReviewCycleID">
    <vt:i4>-1308991256</vt:i4>
  </property>
</Properties>
</file>