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BBBBBB"/>
    <a:srgbClr val="FFFFEE"/>
    <a:srgbClr val="D33833"/>
    <a:srgbClr val="FBAD3E"/>
    <a:srgbClr val="3465A4"/>
    <a:srgbClr val="729FC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21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EE14-0AAB-1540-AA0E-B49010DF4841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EC504-3D0C-7B42-8EAE-00DE582D0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15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1370" y="1960243"/>
            <a:ext cx="2347383" cy="323939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698753" y="1905000"/>
            <a:ext cx="6042417" cy="2231090"/>
          </a:xfrm>
          <a:prstGeom prst="rect">
            <a:avLst/>
          </a:prstGeom>
          <a:solidFill>
            <a:srgbClr val="FFFFEE"/>
          </a:solidFill>
          <a:ln>
            <a:solidFill>
              <a:srgbClr val="BBBB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4784" y="2370315"/>
            <a:ext cx="4988650" cy="1109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1" y="515246"/>
            <a:ext cx="9144000" cy="1389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15246"/>
            <a:ext cx="720000" cy="720000"/>
          </a:xfrm>
          <a:prstGeom prst="rect">
            <a:avLst/>
          </a:prstGeom>
        </p:spPr>
      </p:pic>
      <p:pic>
        <p:nvPicPr>
          <p:cNvPr id="9" name="Picture 8" descr="sunny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0000" y="515246"/>
            <a:ext cx="720000" cy="72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15247"/>
            <a:ext cx="6976200" cy="1256109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build-now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24000" y="515246"/>
            <a:ext cx="720000" cy="720000"/>
          </a:xfrm>
          <a:prstGeom prst="rect">
            <a:avLst/>
          </a:prstGeom>
        </p:spPr>
      </p:pic>
      <p:pic>
        <p:nvPicPr>
          <p:cNvPr id="22" name="Picture 21" descr="cursor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6133" y="795611"/>
            <a:ext cx="602553" cy="70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3400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87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2872"/>
            <a:ext cx="5111750" cy="54932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1"/>
            <a:r>
              <a:rPr lang="ga-IE" dirty="0" smtClean="0"/>
              <a:t>Second level</a:t>
            </a:r>
          </a:p>
          <a:p>
            <a:pPr lvl="2"/>
            <a:r>
              <a:rPr lang="ga-IE" dirty="0" smtClean="0"/>
              <a:t>Third level</a:t>
            </a:r>
          </a:p>
          <a:p>
            <a:pPr lvl="3"/>
            <a:r>
              <a:rPr lang="ga-IE" dirty="0" smtClean="0"/>
              <a:t>Fourth level</a:t>
            </a:r>
          </a:p>
          <a:p>
            <a:pPr lvl="4"/>
            <a:r>
              <a:rPr lang="ga-IE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9750"/>
            <a:ext cx="3008313" cy="4316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317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3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867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6167"/>
            <a:ext cx="2057400" cy="5469996"/>
          </a:xfrm>
        </p:spPr>
        <p:txBody>
          <a:bodyPr vert="eaVert"/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6167"/>
            <a:ext cx="6019800" cy="5469996"/>
          </a:xfrm>
        </p:spPr>
        <p:txBody>
          <a:bodyPr vert="eaVert"/>
          <a:lstStyle/>
          <a:p>
            <a:pPr lvl="0"/>
            <a:r>
              <a:rPr lang="ga-IE" dirty="0" smtClean="0"/>
              <a:t>Click to edit Master text styles</a:t>
            </a:r>
          </a:p>
          <a:p>
            <a:pPr lvl="1"/>
            <a:r>
              <a:rPr lang="ga-IE" dirty="0" smtClean="0"/>
              <a:t>Second level</a:t>
            </a:r>
          </a:p>
          <a:p>
            <a:pPr lvl="2"/>
            <a:r>
              <a:rPr lang="ga-IE" dirty="0" smtClean="0"/>
              <a:t>Third level</a:t>
            </a:r>
          </a:p>
          <a:p>
            <a:pPr lvl="3"/>
            <a:r>
              <a:rPr lang="ga-IE" dirty="0" smtClean="0"/>
              <a:t>Fourth level</a:t>
            </a:r>
          </a:p>
          <a:p>
            <a:pPr lvl="4"/>
            <a:r>
              <a:rPr lang="ga-I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25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5500" y="581545"/>
            <a:ext cx="7861300" cy="720000"/>
          </a:xfrm>
        </p:spPr>
        <p:txBody>
          <a:bodyPr anchor="t"/>
          <a:lstStyle/>
          <a:p>
            <a:r>
              <a:rPr lang="ga-IE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25500" y="1672167"/>
            <a:ext cx="7861300" cy="4814888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pic>
        <p:nvPicPr>
          <p:cNvPr id="8" name="Picture 7" descr="setting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81545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129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bout th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5500" y="581545"/>
            <a:ext cx="7861300" cy="72000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ga-IE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25500" y="1428750"/>
            <a:ext cx="7861300" cy="4814888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pic>
        <p:nvPicPr>
          <p:cNvPr id="8" name="Picture 7" descr="People-role3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507" y="536696"/>
            <a:ext cx="615088" cy="7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915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12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15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069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518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690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600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15">
            <a:alphaModFix amt="21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53309" y="581545"/>
            <a:ext cx="1430869" cy="1974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15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33" y="2039937"/>
            <a:ext cx="8229600" cy="4316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 smtClean="0"/>
              <a:t>Click to edit Master text styles</a:t>
            </a:r>
          </a:p>
          <a:p>
            <a:pPr lvl="1"/>
            <a:r>
              <a:rPr lang="ga-IE" dirty="0" smtClean="0"/>
              <a:t>Second level</a:t>
            </a:r>
          </a:p>
          <a:p>
            <a:pPr lvl="2"/>
            <a:r>
              <a:rPr lang="ga-IE" dirty="0" smtClean="0"/>
              <a:t>Third level</a:t>
            </a:r>
          </a:p>
          <a:p>
            <a:pPr lvl="3"/>
            <a:r>
              <a:rPr lang="ga-IE" dirty="0" smtClean="0"/>
              <a:t>Fourth level</a:t>
            </a:r>
          </a:p>
          <a:p>
            <a:pPr lvl="4"/>
            <a:r>
              <a:rPr lang="ga-I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F7DA-E512-E845-874E-28AC6C15832A}" type="datetimeFigureOut">
              <a:rPr lang="en-US" smtClean="0"/>
              <a:pPr/>
              <a:t>6/11/13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D32F-561B-3D4B-9D0D-E3ED49EF8A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4319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</p:spPr>
        <p:txBody>
          <a:bodyPr wrap="square" tIns="27432" rtlCol="0">
            <a:spAutoFit/>
          </a:bodyPr>
          <a:lstStyle/>
          <a:p>
            <a:r>
              <a:rPr lang="en-US" sz="2400" b="1" i="0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     </a:t>
            </a:r>
            <a:r>
              <a:rPr lang="en-US" sz="2000" b="1" i="0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Jenkins User Conference</a:t>
            </a:r>
            <a:endParaRPr lang="en-US" sz="2000" b="1" i="0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415945"/>
            <a:ext cx="9144000" cy="45720"/>
          </a:xfrm>
          <a:prstGeom prst="rect">
            <a:avLst/>
          </a:prstGeom>
          <a:solidFill>
            <a:srgbClr val="D3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91466" y="87725"/>
            <a:ext cx="4783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1" dirty="0" smtClean="0"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Israel ,</a:t>
            </a:r>
            <a:r>
              <a:rPr lang="en-US" sz="1400" b="0" i="1" baseline="0" dirty="0" smtClean="0"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  06 June  2013                    #</a:t>
            </a:r>
            <a:r>
              <a:rPr lang="en-US" sz="1400" b="0" i="1" baseline="0" dirty="0" err="1" smtClean="0"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jenkinsconf</a:t>
            </a:r>
            <a:r>
              <a:rPr lang="en-US" sz="1400" b="0" i="1" baseline="0" dirty="0" smtClean="0"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      </a:t>
            </a:r>
            <a:endParaRPr lang="en-US" sz="1400" b="0" i="1" dirty="0">
              <a:solidFill>
                <a:srgbClr val="FFFFFF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Georgia"/>
              <a:cs typeface="Georgi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76521" y="-33590"/>
            <a:ext cx="476788" cy="47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669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Relationship Id="rId3" Type="http://schemas.openxmlformats.org/officeDocument/2006/relationships/image" Target="../media/image10.pdf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Controlling open-source licenses with Jenkins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5349" y="2514021"/>
            <a:ext cx="5306483" cy="1422979"/>
          </a:xfrm>
        </p:spPr>
        <p:txBody>
          <a:bodyPr>
            <a:normAutofit fontScale="92500" lnSpcReduction="20000"/>
          </a:bodyPr>
          <a:lstStyle/>
          <a:p>
            <a:r>
              <a:rPr lang="en-US" sz="3459" b="1" dirty="0" smtClean="0"/>
              <a:t>Rami Sass</a:t>
            </a:r>
          </a:p>
          <a:p>
            <a:r>
              <a:rPr lang="en-US" sz="3459" b="1" dirty="0" smtClean="0"/>
              <a:t>White Source</a:t>
            </a:r>
          </a:p>
          <a:p>
            <a:pPr algn="r"/>
            <a:r>
              <a:rPr lang="en-US" dirty="0"/>
              <a:t>w</a:t>
            </a:r>
            <a:r>
              <a:rPr lang="en-US" dirty="0" smtClean="0"/>
              <a:t>hitesourcesoftware.com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373" y="5545667"/>
            <a:ext cx="3326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@</a:t>
            </a:r>
            <a:r>
              <a:rPr lang="en-US" sz="40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Georgia"/>
                <a:cs typeface="Georgia"/>
              </a:rPr>
              <a:t>jenkinsconf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08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 Risks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Litigation</a:t>
            </a:r>
          </a:p>
          <a:p>
            <a:pPr lvl="1"/>
            <a:r>
              <a:rPr lang="en-US" dirty="0" smtClean="0"/>
              <a:t>Code/IP contamination</a:t>
            </a:r>
          </a:p>
          <a:p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M&amp;A, reselling, OEM barriers</a:t>
            </a:r>
          </a:p>
          <a:p>
            <a:pPr lvl="1"/>
            <a:r>
              <a:rPr lang="en-US" dirty="0" smtClean="0"/>
              <a:t>Sales injunctions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Security vulnerabilities, bugs</a:t>
            </a:r>
          </a:p>
          <a:p>
            <a:pPr lvl="1"/>
            <a:r>
              <a:rPr lang="en-US" dirty="0" smtClean="0"/>
              <a:t>Ineffective updating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4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Source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Automates the entire </a:t>
            </a:r>
            <a:r>
              <a:rPr lang="en-US" dirty="0" err="1"/>
              <a:t>DevOps</a:t>
            </a:r>
            <a:r>
              <a:rPr lang="en-US" dirty="0"/>
              <a:t> lifecycle of Open Source components and their licenses</a:t>
            </a:r>
          </a:p>
          <a:p>
            <a:r>
              <a:rPr lang="en-US" dirty="0"/>
              <a:t>Preventive lifecycle management is better than post-hoc corrective approach</a:t>
            </a:r>
          </a:p>
          <a:p>
            <a:r>
              <a:rPr lang="en-US" dirty="0"/>
              <a:t>Easy to use, eliminates much burden from developers</a:t>
            </a:r>
          </a:p>
          <a:p>
            <a:r>
              <a:rPr lang="en-US" dirty="0"/>
              <a:t>Only solution that is inexpensive to buy, and affordable to operate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56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7521" y="3110060"/>
            <a:ext cx="2879808" cy="720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Demo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27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Source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Modern, easy approach to open source management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Integrate with CI to unburden R&amp;D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Automatically enforce policies in real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31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0950" y="3110060"/>
            <a:ext cx="4318998" cy="720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Questions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98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To Our Sponsors</a:t>
            </a:r>
            <a:endParaRPr lang="en-US" dirty="0"/>
          </a:p>
        </p:txBody>
      </p:sp>
      <p:pic>
        <p:nvPicPr>
          <p:cNvPr id="4" name="Content Placeholder 3" descr="CloudBees Logo_teal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t="-21765" b="-21765"/>
          <a:stretch>
            <a:fillRect/>
          </a:stretch>
        </p:blipFill>
        <p:spPr>
          <a:xfrm>
            <a:off x="1264129" y="1658820"/>
            <a:ext cx="2842184" cy="1740781"/>
          </a:xfrm>
        </p:spPr>
      </p:pic>
      <p:pic>
        <p:nvPicPr>
          <p:cNvPr id="11" name="Picture 10" descr="JFrog Logo PRES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728634" y="1470878"/>
            <a:ext cx="2233289" cy="2233289"/>
          </a:xfrm>
          <a:prstGeom prst="rect">
            <a:avLst/>
          </a:prstGeom>
        </p:spPr>
      </p:pic>
      <p:pic>
        <p:nvPicPr>
          <p:cNvPr id="12" name="Picture 11" descr="WhiteSource_Logo-w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129" y="4032251"/>
            <a:ext cx="2817169" cy="1145240"/>
          </a:xfrm>
          <a:prstGeom prst="rect">
            <a:avLst/>
          </a:prstGeom>
        </p:spPr>
      </p:pic>
      <p:pic>
        <p:nvPicPr>
          <p:cNvPr id="14" name="Picture 13" descr="cloudif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8634" y="4032251"/>
            <a:ext cx="2667383" cy="1227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nkinsUserConferenc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JenkinsUserConference-2.potx</Template>
  <TotalTime>3392</TotalTime>
  <Words>121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JenkinsUserConference-2</vt:lpstr>
      <vt:lpstr>Controlling open-source licenses with Jenkins</vt:lpstr>
      <vt:lpstr>Open Source Risks</vt:lpstr>
      <vt:lpstr>White Source</vt:lpstr>
      <vt:lpstr>Demo</vt:lpstr>
      <vt:lpstr>White Source</vt:lpstr>
      <vt:lpstr>Questions</vt:lpstr>
      <vt:lpstr>Thank You To Our Sponsors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Bac Dai</dc:creator>
  <cp:lastModifiedBy>Bac Dai</cp:lastModifiedBy>
  <cp:revision>58</cp:revision>
  <dcterms:created xsi:type="dcterms:W3CDTF">2013-06-11T18:42:28Z</dcterms:created>
  <dcterms:modified xsi:type="dcterms:W3CDTF">2013-06-11T18:42:55Z</dcterms:modified>
</cp:coreProperties>
</file>