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13.xml" ContentType="application/vnd.openxmlformats-officedocument.presentationml.slideLayout+xml"/>
  <Default Extension="bin" ContentType="application/vnd.openxmlformats-officedocument.presentationml.printerSettings"/>
  <Default Extension="rels" ContentType="application/vnd.openxmlformats-package.relationships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Default Extension="pdf" ContentType="application/pdf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handoutMasterIdLst>
    <p:handoutMasterId r:id="rId9"/>
  </p:handoutMasterIdLst>
  <p:sldIdLst>
    <p:sldId id="256" r:id="rId2"/>
    <p:sldId id="258" r:id="rId3"/>
    <p:sldId id="260" r:id="rId4"/>
    <p:sldId id="261" r:id="rId5"/>
    <p:sldId id="262" r:id="rId6"/>
    <p:sldId id="263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clrMru>
    <a:srgbClr val="BBBBBB"/>
    <a:srgbClr val="FFFFEE"/>
    <a:srgbClr val="D33833"/>
    <a:srgbClr val="FBAD3E"/>
    <a:srgbClr val="3465A4"/>
    <a:srgbClr val="729FCF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>
        <p:scale>
          <a:sx n="120" d="100"/>
          <a:sy n="120" d="100"/>
        </p:scale>
        <p:origin x="-2120" y="-8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0" Type="http://schemas.openxmlformats.org/officeDocument/2006/relationships/printerSettings" Target="printerSettings/printerSettings1.bin"/><Relationship Id="rId5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EEE14-0AAB-1540-AA0E-B49010DF4841}" type="datetimeFigureOut">
              <a:rPr lang="en-US" smtClean="0"/>
              <a:pPr/>
              <a:t>6/11/13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4EC504-3D0C-7B42-8EAE-00DE582D0A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701573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png"/><Relationship Id="rId4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5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3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3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8F7DA-E512-E845-874E-28AC6C15832A}" type="datetimeFigureOut">
              <a:rPr lang="en-US" smtClean="0"/>
              <a:pPr/>
              <a:t>6/11/13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" name="Picture 25" descr="logo.png"/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351370" y="1960243"/>
            <a:ext cx="2347383" cy="323939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2698753" y="1905000"/>
            <a:ext cx="6042417" cy="2231090"/>
          </a:xfrm>
          <a:prstGeom prst="rect">
            <a:avLst/>
          </a:prstGeom>
          <a:solidFill>
            <a:srgbClr val="FFFFEE"/>
          </a:solidFill>
          <a:ln>
            <a:solidFill>
              <a:srgbClr val="BBBBB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04784" y="2370315"/>
            <a:ext cx="4988650" cy="1109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ga-IE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2D32F-561B-3D4B-9D0D-E3ED49EF8A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Rectangle 24"/>
          <p:cNvSpPr/>
          <p:nvPr userDrawn="1"/>
        </p:nvSpPr>
        <p:spPr>
          <a:xfrm>
            <a:off x="1" y="515246"/>
            <a:ext cx="9144000" cy="13897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blu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0" y="515246"/>
            <a:ext cx="720000" cy="720000"/>
          </a:xfrm>
          <a:prstGeom prst="rect">
            <a:avLst/>
          </a:prstGeom>
        </p:spPr>
      </p:pic>
      <p:pic>
        <p:nvPicPr>
          <p:cNvPr id="9" name="Picture 8" descr="sunny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20000" y="515246"/>
            <a:ext cx="720000" cy="72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515247"/>
            <a:ext cx="6976200" cy="1256109"/>
          </a:xfrm>
        </p:spPr>
        <p:txBody>
          <a:bodyPr anchor="t" anchorCtr="0"/>
          <a:lstStyle>
            <a:lvl1pPr algn="l">
              <a:defRPr/>
            </a:lvl1pPr>
          </a:lstStyle>
          <a:p>
            <a:r>
              <a:rPr lang="ga-IE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7" descr="build-now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8424000" y="515246"/>
            <a:ext cx="720000" cy="720000"/>
          </a:xfrm>
          <a:prstGeom prst="rect">
            <a:avLst/>
          </a:prstGeom>
        </p:spPr>
      </p:pic>
      <p:pic>
        <p:nvPicPr>
          <p:cNvPr id="22" name="Picture 21" descr="cursor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1046133" y="795611"/>
            <a:ext cx="602553" cy="707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834007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287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32872"/>
            <a:ext cx="5111750" cy="54932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a-IE" dirty="0" smtClean="0"/>
              <a:t>Click to edit Master text styles</a:t>
            </a:r>
          </a:p>
          <a:p>
            <a:pPr lvl="1"/>
            <a:r>
              <a:rPr lang="ga-IE" dirty="0" smtClean="0"/>
              <a:t>Second level</a:t>
            </a:r>
          </a:p>
          <a:p>
            <a:pPr lvl="2"/>
            <a:r>
              <a:rPr lang="ga-IE" dirty="0" smtClean="0"/>
              <a:t>Third level</a:t>
            </a:r>
          </a:p>
          <a:p>
            <a:pPr lvl="3"/>
            <a:r>
              <a:rPr lang="ga-IE" dirty="0" smtClean="0"/>
              <a:t>Fourth level</a:t>
            </a:r>
          </a:p>
          <a:p>
            <a:pPr lvl="4"/>
            <a:r>
              <a:rPr lang="ga-IE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09750"/>
            <a:ext cx="3008313" cy="4316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8F7DA-E512-E845-874E-28AC6C15832A}" type="datetimeFigureOut">
              <a:rPr lang="en-US" smtClean="0"/>
              <a:pPr/>
              <a:t>6/11/13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2D32F-561B-3D4B-9D0D-E3ED49EF8A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13175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8F7DA-E512-E845-874E-28AC6C15832A}" type="datetimeFigureOut">
              <a:rPr lang="en-US" smtClean="0"/>
              <a:pPr/>
              <a:t>6/11/13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2D32F-561B-3D4B-9D0D-E3ED49EF8A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24370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8F7DA-E512-E845-874E-28AC6C15832A}" type="datetimeFigureOut">
              <a:rPr lang="en-US" smtClean="0"/>
              <a:pPr/>
              <a:t>6/11/13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2D32F-561B-3D4B-9D0D-E3ED49EF8A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3867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56167"/>
            <a:ext cx="2057400" cy="5469996"/>
          </a:xfrm>
        </p:spPr>
        <p:txBody>
          <a:bodyPr vert="eaVert"/>
          <a:lstStyle/>
          <a:p>
            <a:r>
              <a:rPr lang="ga-IE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56167"/>
            <a:ext cx="6019800" cy="5469996"/>
          </a:xfrm>
        </p:spPr>
        <p:txBody>
          <a:bodyPr vert="eaVert"/>
          <a:lstStyle/>
          <a:p>
            <a:pPr lvl="0"/>
            <a:r>
              <a:rPr lang="ga-IE" dirty="0" smtClean="0"/>
              <a:t>Click to edit Master text styles</a:t>
            </a:r>
          </a:p>
          <a:p>
            <a:pPr lvl="1"/>
            <a:r>
              <a:rPr lang="ga-IE" dirty="0" smtClean="0"/>
              <a:t>Second level</a:t>
            </a:r>
          </a:p>
          <a:p>
            <a:pPr lvl="2"/>
            <a:r>
              <a:rPr lang="ga-IE" dirty="0" smtClean="0"/>
              <a:t>Third level</a:t>
            </a:r>
          </a:p>
          <a:p>
            <a:pPr lvl="3"/>
            <a:r>
              <a:rPr lang="ga-IE" dirty="0" smtClean="0"/>
              <a:t>Fourth level</a:t>
            </a:r>
          </a:p>
          <a:p>
            <a:pPr lvl="4"/>
            <a:r>
              <a:rPr lang="ga-IE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8F7DA-E512-E845-874E-28AC6C15832A}" type="datetimeFigureOut">
              <a:rPr lang="en-US" smtClean="0"/>
              <a:pPr/>
              <a:t>6/11/13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2D32F-561B-3D4B-9D0D-E3ED49EF8A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9254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25500" y="581545"/>
            <a:ext cx="7861300" cy="720000"/>
          </a:xfrm>
        </p:spPr>
        <p:txBody>
          <a:bodyPr anchor="t"/>
          <a:lstStyle/>
          <a:p>
            <a:r>
              <a:rPr lang="ga-IE" dirty="0" smtClean="0"/>
              <a:t>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8F7DA-E512-E845-874E-28AC6C15832A}" type="datetimeFigureOut">
              <a:rPr lang="en-US" smtClean="0"/>
              <a:pPr/>
              <a:t>6/11/13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2D32F-561B-3D4B-9D0D-E3ED49EF8A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25500" y="1672167"/>
            <a:ext cx="7861300" cy="4814888"/>
          </a:xfrm>
        </p:spPr>
        <p:txBody>
          <a:bodyPr/>
          <a:lstStyle>
            <a:lvl1pPr marL="342900" indent="-342900">
              <a:buSzPct val="100000"/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ga-IE" dirty="0" smtClean="0"/>
              <a:t>Click to edit Master text styles</a:t>
            </a:r>
          </a:p>
        </p:txBody>
      </p:sp>
      <p:pic>
        <p:nvPicPr>
          <p:cNvPr id="8" name="Picture 7" descr="settings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0" y="581545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51296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About the spea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25500" y="581545"/>
            <a:ext cx="7861300" cy="720000"/>
          </a:xfrm>
        </p:spPr>
        <p:txBody>
          <a:bodyPr anchor="t"/>
          <a:lstStyle>
            <a:lvl1pPr>
              <a:defRPr baseline="0"/>
            </a:lvl1pPr>
          </a:lstStyle>
          <a:p>
            <a:r>
              <a:rPr lang="ga-IE" dirty="0" smtClean="0"/>
              <a:t>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8F7DA-E512-E845-874E-28AC6C15832A}" type="datetimeFigureOut">
              <a:rPr lang="en-US" smtClean="0"/>
              <a:pPr/>
              <a:t>6/11/13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2D32F-561B-3D4B-9D0D-E3ED49EF8A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25500" y="1428750"/>
            <a:ext cx="7861300" cy="4814888"/>
          </a:xfrm>
        </p:spPr>
        <p:txBody>
          <a:bodyPr/>
          <a:lstStyle>
            <a:lvl1pPr marL="342900" indent="-342900">
              <a:buSzPct val="100000"/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ga-IE" dirty="0" smtClean="0"/>
              <a:t>Click to edit Master text styles</a:t>
            </a:r>
          </a:p>
        </p:txBody>
      </p:sp>
      <p:pic>
        <p:nvPicPr>
          <p:cNvPr id="8" name="Picture 7" descr="People-role3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507" y="536696"/>
            <a:ext cx="615088" cy="76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69156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8F7DA-E512-E845-874E-28AC6C15832A}" type="datetimeFigureOut">
              <a:rPr lang="en-US" smtClean="0"/>
              <a:pPr/>
              <a:t>6/11/13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2D32F-561B-3D4B-9D0D-E3ED49EF8A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91217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8F7DA-E512-E845-874E-28AC6C15832A}" type="datetimeFigureOut">
              <a:rPr lang="en-US" smtClean="0"/>
              <a:pPr/>
              <a:t>6/11/13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2D32F-561B-3D4B-9D0D-E3ED49EF8A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815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8F7DA-E512-E845-874E-28AC6C15832A}" type="datetimeFigureOut">
              <a:rPr lang="en-US" smtClean="0"/>
              <a:pPr/>
              <a:t>6/11/13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2D32F-561B-3D4B-9D0D-E3ED49EF8A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00695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8F7DA-E512-E845-874E-28AC6C15832A}" type="datetimeFigureOut">
              <a:rPr lang="en-US" smtClean="0"/>
              <a:pPr/>
              <a:t>6/11/13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2D32F-561B-3D4B-9D0D-E3ED49EF8A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55185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8F7DA-E512-E845-874E-28AC6C15832A}" type="datetimeFigureOut">
              <a:rPr lang="en-US" smtClean="0"/>
              <a:pPr/>
              <a:t>6/11/13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2D32F-561B-3D4B-9D0D-E3ED49EF8A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06903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8F7DA-E512-E845-874E-28AC6C15832A}" type="datetimeFigureOut">
              <a:rPr lang="en-US" smtClean="0"/>
              <a:pPr/>
              <a:t>6/11/13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2D32F-561B-3D4B-9D0D-E3ED49EF8A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26006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6" Type="http://schemas.openxmlformats.org/officeDocument/2006/relationships/image" Target="../media/image2.png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.png"/>
          <p:cNvPicPr>
            <a:picLocks noChangeAspect="1"/>
          </p:cNvPicPr>
          <p:nvPr/>
        </p:nvPicPr>
        <p:blipFill>
          <a:blip r:embed="rId15">
            <a:alphaModFix amt="21000"/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353309" y="581545"/>
            <a:ext cx="1430869" cy="19746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8154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ga-IE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33" y="2039937"/>
            <a:ext cx="8229600" cy="4316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ga-IE" dirty="0" smtClean="0"/>
              <a:t>Click to edit Master text styles</a:t>
            </a:r>
          </a:p>
          <a:p>
            <a:pPr lvl="1"/>
            <a:r>
              <a:rPr lang="ga-IE" dirty="0" smtClean="0"/>
              <a:t>Second level</a:t>
            </a:r>
          </a:p>
          <a:p>
            <a:pPr lvl="2"/>
            <a:r>
              <a:rPr lang="ga-IE" dirty="0" smtClean="0"/>
              <a:t>Third level</a:t>
            </a:r>
          </a:p>
          <a:p>
            <a:pPr lvl="3"/>
            <a:r>
              <a:rPr lang="ga-IE" dirty="0" smtClean="0"/>
              <a:t>Fourth level</a:t>
            </a:r>
          </a:p>
          <a:p>
            <a:pPr lvl="4"/>
            <a:r>
              <a:rPr lang="ga-IE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8F7DA-E512-E845-874E-28AC6C15832A}" type="datetimeFigureOut">
              <a:rPr lang="en-US" smtClean="0"/>
              <a:pPr/>
              <a:t>6/11/13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2D32F-561B-3D4B-9D0D-E3ED49EF8A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0" cy="443198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bg1">
                  <a:lumMod val="50000"/>
                </a:schemeClr>
              </a:gs>
            </a:gsLst>
            <a:lin ang="5400000" scaled="0"/>
            <a:tileRect/>
          </a:gradFill>
        </p:spPr>
        <p:txBody>
          <a:bodyPr wrap="square" tIns="27432" rtlCol="0">
            <a:spAutoFit/>
          </a:bodyPr>
          <a:lstStyle/>
          <a:p>
            <a:r>
              <a:rPr lang="en-US" sz="2400" b="1" i="0" dirty="0" smtClean="0">
                <a:solidFill>
                  <a:schemeClr val="bg1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Georgia"/>
                <a:cs typeface="Georgia"/>
              </a:rPr>
              <a:t>     </a:t>
            </a:r>
            <a:r>
              <a:rPr lang="en-US" sz="2000" b="1" i="0" dirty="0" smtClean="0">
                <a:solidFill>
                  <a:schemeClr val="bg1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Georgia"/>
                <a:cs typeface="Georgia"/>
              </a:rPr>
              <a:t>Jenkins User Conference</a:t>
            </a:r>
            <a:endParaRPr lang="en-US" sz="2000" b="1" i="0" dirty="0">
              <a:solidFill>
                <a:schemeClr val="bg1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Georgia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>
          <a:xfrm flipV="1">
            <a:off x="0" y="415945"/>
            <a:ext cx="9144000" cy="45720"/>
          </a:xfrm>
          <a:prstGeom prst="rect">
            <a:avLst/>
          </a:prstGeom>
          <a:solidFill>
            <a:srgbClr val="D338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30000" dirty="0">
              <a:effectLst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91466" y="87725"/>
            <a:ext cx="47836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0" i="1" dirty="0" smtClean="0">
                <a:solidFill>
                  <a:srgbClr val="FFFFFF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Georgia"/>
                <a:cs typeface="Georgia"/>
              </a:rPr>
              <a:t>Israel ,</a:t>
            </a:r>
            <a:r>
              <a:rPr lang="en-US" sz="1400" b="0" i="1" baseline="0" dirty="0" smtClean="0">
                <a:solidFill>
                  <a:srgbClr val="FFFFFF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Georgia"/>
                <a:cs typeface="Georgia"/>
              </a:rPr>
              <a:t>  06 June  2013                    #</a:t>
            </a:r>
            <a:r>
              <a:rPr lang="en-US" sz="1400" b="0" i="1" baseline="0" dirty="0" err="1" smtClean="0">
                <a:solidFill>
                  <a:srgbClr val="FFFFFF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Georgia"/>
                <a:cs typeface="Georgia"/>
              </a:rPr>
              <a:t>jenkinsconf</a:t>
            </a:r>
            <a:r>
              <a:rPr lang="en-US" sz="1400" b="0" i="1" baseline="0" dirty="0" smtClean="0">
                <a:solidFill>
                  <a:srgbClr val="FFFFFF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Georgia"/>
                <a:cs typeface="Georgia"/>
              </a:rPr>
              <a:t>      </a:t>
            </a:r>
            <a:endParaRPr lang="en-US" sz="1400" b="0" i="1" dirty="0">
              <a:solidFill>
                <a:srgbClr val="FFFFFF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Georgia"/>
              <a:cs typeface="Georgia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876521" y="-33590"/>
            <a:ext cx="476788" cy="476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56692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image" Target="../media/image13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9.jpeg"/><Relationship Id="rId3" Type="http://schemas.openxmlformats.org/officeDocument/2006/relationships/image" Target="../media/image10.pdf"/><Relationship Id="rId5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Controlling open-source licenses with Jenkins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35349" y="2514021"/>
            <a:ext cx="5306483" cy="1422979"/>
          </a:xfrm>
        </p:spPr>
        <p:txBody>
          <a:bodyPr>
            <a:normAutofit fontScale="92500" lnSpcReduction="20000"/>
          </a:bodyPr>
          <a:lstStyle/>
          <a:p>
            <a:r>
              <a:rPr lang="en-US" sz="3459" b="1" dirty="0" smtClean="0"/>
              <a:t>Rami Sass</a:t>
            </a:r>
          </a:p>
          <a:p>
            <a:r>
              <a:rPr lang="en-US" sz="3459" b="1" dirty="0" smtClean="0"/>
              <a:t>White Source</a:t>
            </a:r>
          </a:p>
          <a:p>
            <a:pPr algn="r"/>
            <a:r>
              <a:rPr lang="en-US" dirty="0"/>
              <a:t>w</a:t>
            </a:r>
            <a:r>
              <a:rPr lang="en-US" dirty="0" smtClean="0"/>
              <a:t>hitesourcesoftware.com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0373" y="5545667"/>
            <a:ext cx="33265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Georgia"/>
                <a:cs typeface="Georgia"/>
              </a:rPr>
              <a:t>@</a:t>
            </a:r>
            <a:r>
              <a:rPr lang="en-US" sz="4000" dirty="0" err="1" smtClean="0"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Georgia"/>
                <a:cs typeface="Georgia"/>
              </a:rPr>
              <a:t>jenkinsconf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0080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Open Source Risks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Legal</a:t>
            </a:r>
          </a:p>
          <a:p>
            <a:pPr lvl="1"/>
            <a:r>
              <a:rPr lang="en-US" dirty="0" smtClean="0"/>
              <a:t>Litigation</a:t>
            </a:r>
          </a:p>
          <a:p>
            <a:pPr lvl="1"/>
            <a:r>
              <a:rPr lang="en-US" dirty="0" smtClean="0"/>
              <a:t>Code/IP contamination</a:t>
            </a:r>
          </a:p>
          <a:p>
            <a:r>
              <a:rPr lang="en-US" dirty="0" smtClean="0"/>
              <a:t>Business</a:t>
            </a:r>
          </a:p>
          <a:p>
            <a:pPr lvl="1"/>
            <a:r>
              <a:rPr lang="en-US" dirty="0" smtClean="0"/>
              <a:t>M&amp;A, reselling, OEM barriers</a:t>
            </a:r>
          </a:p>
          <a:p>
            <a:pPr lvl="1"/>
            <a:r>
              <a:rPr lang="en-US" dirty="0" smtClean="0"/>
              <a:t>Sales injunctions</a:t>
            </a:r>
          </a:p>
          <a:p>
            <a:r>
              <a:rPr lang="en-US" dirty="0" smtClean="0"/>
              <a:t>Technical</a:t>
            </a:r>
          </a:p>
          <a:p>
            <a:pPr lvl="1"/>
            <a:r>
              <a:rPr lang="en-US" dirty="0" smtClean="0"/>
              <a:t>Security vulnerabilities, bugs</a:t>
            </a:r>
          </a:p>
          <a:p>
            <a:pPr lvl="1"/>
            <a:r>
              <a:rPr lang="en-US" dirty="0" smtClean="0"/>
              <a:t>Ineffective updating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9846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White Source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Automates the entire </a:t>
            </a:r>
            <a:r>
              <a:rPr lang="en-US" dirty="0" err="1"/>
              <a:t>DevOps</a:t>
            </a:r>
            <a:r>
              <a:rPr lang="en-US" dirty="0"/>
              <a:t> lifecycle of Open Source components and their licenses</a:t>
            </a:r>
          </a:p>
          <a:p>
            <a:r>
              <a:rPr lang="en-US" dirty="0"/>
              <a:t>Preventive lifecycle management is better than post-hoc corrective approach</a:t>
            </a:r>
          </a:p>
          <a:p>
            <a:r>
              <a:rPr lang="en-US" dirty="0"/>
              <a:t>Easy to use, eliminates much burden from developers</a:t>
            </a:r>
          </a:p>
          <a:p>
            <a:r>
              <a:rPr lang="en-US" dirty="0"/>
              <a:t>Only solution that is inexpensive to buy, and affordable to operate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3560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07521" y="3110060"/>
            <a:ext cx="2879808" cy="720000"/>
          </a:xfrm>
        </p:spPr>
        <p:txBody>
          <a:bodyPr>
            <a:normAutofit fontScale="90000"/>
          </a:bodyPr>
          <a:lstStyle/>
          <a:p>
            <a:r>
              <a:rPr lang="en-US" sz="7200" dirty="0" smtClean="0"/>
              <a:t>Demo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3271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White Source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Modern, easy approach to open source management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Integrate with CI to unburden R&amp;D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Automatically enforce policies in real time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2317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50950" y="3110060"/>
            <a:ext cx="4318998" cy="720000"/>
          </a:xfrm>
        </p:spPr>
        <p:txBody>
          <a:bodyPr>
            <a:normAutofit fontScale="90000"/>
          </a:bodyPr>
          <a:lstStyle/>
          <a:p>
            <a:r>
              <a:rPr lang="en-US" sz="7200" dirty="0" smtClean="0"/>
              <a:t>Questions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3981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Thank You To Our Sponsors</a:t>
            </a:r>
            <a:endParaRPr lang="en-US" dirty="0"/>
          </a:p>
        </p:txBody>
      </p:sp>
      <p:pic>
        <p:nvPicPr>
          <p:cNvPr id="4" name="Content Placeholder 3" descr="CloudBees Logo_teal.jpg"/>
          <p:cNvPicPr>
            <a:picLocks noGrp="1" noChangeAspect="1"/>
          </p:cNvPicPr>
          <p:nvPr>
            <p:ph sz="quarter" idx="13"/>
          </p:nvPr>
        </p:nvPicPr>
        <p:blipFill>
          <a:blip r:embed="rId2"/>
          <a:srcRect t="-21765" b="-21765"/>
          <a:stretch>
            <a:fillRect/>
          </a:stretch>
        </p:blipFill>
        <p:spPr>
          <a:xfrm>
            <a:off x="1264129" y="1658820"/>
            <a:ext cx="2842184" cy="1740781"/>
          </a:xfrm>
        </p:spPr>
      </p:pic>
      <p:pic>
        <p:nvPicPr>
          <p:cNvPr id="11" name="Picture 10" descr="JFrog Logo PRESS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4728634" y="1470878"/>
            <a:ext cx="2233289" cy="2233289"/>
          </a:xfrm>
          <a:prstGeom prst="rect">
            <a:avLst/>
          </a:prstGeom>
        </p:spPr>
      </p:pic>
      <p:pic>
        <p:nvPicPr>
          <p:cNvPr id="12" name="Picture 11" descr="WhiteSource_Logo-w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64129" y="4032251"/>
            <a:ext cx="2817169" cy="1145240"/>
          </a:xfrm>
          <a:prstGeom prst="rect">
            <a:avLst/>
          </a:prstGeom>
        </p:spPr>
      </p:pic>
      <p:pic>
        <p:nvPicPr>
          <p:cNvPr id="14" name="Picture 13" descr="cloudify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28634" y="4032251"/>
            <a:ext cx="2667383" cy="12276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enkinsUserConference-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ummer">
      <a:maj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JenkinsUserConference-2.potx</Template>
  <TotalTime>3392</TotalTime>
  <Words>121</Words>
  <Application>Microsoft Macintosh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JenkinsUserConference-2</vt:lpstr>
      <vt:lpstr>Controlling open-source licenses with Jenkins</vt:lpstr>
      <vt:lpstr>Open Source Risks</vt:lpstr>
      <vt:lpstr>White Source</vt:lpstr>
      <vt:lpstr>Demo</vt:lpstr>
      <vt:lpstr>White Source</vt:lpstr>
      <vt:lpstr>Questions</vt:lpstr>
      <vt:lpstr>Thank You To Our Sponsors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talk</dc:title>
  <dc:creator>Bac Dai</dc:creator>
  <cp:lastModifiedBy>Bac Dai</cp:lastModifiedBy>
  <cp:revision>58</cp:revision>
  <dcterms:created xsi:type="dcterms:W3CDTF">2013-06-11T18:42:28Z</dcterms:created>
  <dcterms:modified xsi:type="dcterms:W3CDTF">2013-06-11T18:42:55Z</dcterms:modified>
</cp:coreProperties>
</file>