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1" r:id="rId3"/>
    <p:sldId id="264" r:id="rId4"/>
    <p:sldId id="263" r:id="rId5"/>
    <p:sldId id="266" r:id="rId6"/>
    <p:sldId id="265" r:id="rId7"/>
    <p:sldId id="267" r:id="rId8"/>
    <p:sldId id="273" r:id="rId9"/>
    <p:sldId id="274" r:id="rId10"/>
    <p:sldId id="317" r:id="rId11"/>
    <p:sldId id="318" r:id="rId12"/>
    <p:sldId id="262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15" r:id="rId25"/>
    <p:sldId id="314" r:id="rId26"/>
    <p:sldId id="283" r:id="rId27"/>
    <p:sldId id="284" r:id="rId28"/>
    <p:sldId id="285" r:id="rId29"/>
    <p:sldId id="260" r:id="rId30"/>
    <p:sldId id="287" r:id="rId31"/>
    <p:sldId id="288" r:id="rId32"/>
    <p:sldId id="286" r:id="rId33"/>
    <p:sldId id="320" r:id="rId34"/>
    <p:sldId id="321" r:id="rId35"/>
    <p:sldId id="290" r:id="rId36"/>
    <p:sldId id="291" r:id="rId37"/>
    <p:sldId id="306" r:id="rId38"/>
    <p:sldId id="324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19" r:id="rId47"/>
    <p:sldId id="305" r:id="rId48"/>
    <p:sldId id="308" r:id="rId49"/>
    <p:sldId id="310" r:id="rId50"/>
    <p:sldId id="309" r:id="rId51"/>
    <p:sldId id="311" r:id="rId52"/>
    <p:sldId id="312" r:id="rId53"/>
    <p:sldId id="322" r:id="rId54"/>
    <p:sldId id="323" r:id="rId55"/>
    <p:sldId id="313" r:id="rId56"/>
    <p:sldId id="259" r:id="rId57"/>
    <p:sldId id="268" r:id="rId58"/>
    <p:sldId id="302" r:id="rId59"/>
    <p:sldId id="30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A730ED-5BD8-42A2-82E9-C03B9B8D1357}">
          <p14:sldIdLst>
            <p14:sldId id="256"/>
            <p14:sldId id="261"/>
            <p14:sldId id="264"/>
            <p14:sldId id="263"/>
            <p14:sldId id="266"/>
            <p14:sldId id="265"/>
            <p14:sldId id="267"/>
            <p14:sldId id="273"/>
            <p14:sldId id="274"/>
            <p14:sldId id="317"/>
            <p14:sldId id="318"/>
            <p14:sldId id="262"/>
            <p14:sldId id="269"/>
            <p14:sldId id="270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81"/>
            <p14:sldId id="315"/>
            <p14:sldId id="314"/>
            <p14:sldId id="283"/>
            <p14:sldId id="284"/>
            <p14:sldId id="285"/>
            <p14:sldId id="260"/>
            <p14:sldId id="287"/>
            <p14:sldId id="288"/>
            <p14:sldId id="286"/>
            <p14:sldId id="320"/>
            <p14:sldId id="321"/>
            <p14:sldId id="290"/>
            <p14:sldId id="291"/>
            <p14:sldId id="306"/>
            <p14:sldId id="324"/>
            <p14:sldId id="293"/>
            <p14:sldId id="295"/>
            <p14:sldId id="296"/>
            <p14:sldId id="297"/>
            <p14:sldId id="298"/>
            <p14:sldId id="299"/>
            <p14:sldId id="300"/>
            <p14:sldId id="319"/>
            <p14:sldId id="305"/>
            <p14:sldId id="308"/>
            <p14:sldId id="310"/>
            <p14:sldId id="309"/>
            <p14:sldId id="311"/>
            <p14:sldId id="312"/>
            <p14:sldId id="322"/>
            <p14:sldId id="323"/>
            <p14:sldId id="313"/>
            <p14:sldId id="259"/>
          </p14:sldIdLst>
        </p14:section>
        <p14:section name="Attic" id="{703DFD28-DA2C-44F5-8B40-BFBD63264C27}">
          <p14:sldIdLst>
            <p14:sldId id="268"/>
            <p14:sldId id="302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BBB"/>
    <a:srgbClr val="FFFFEE"/>
    <a:srgbClr val="D33833"/>
    <a:srgbClr val="FBAD3E"/>
    <a:srgbClr val="3465A4"/>
    <a:srgbClr val="72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724" autoAdjust="0"/>
  </p:normalViewPr>
  <p:slideViewPr>
    <p:cSldViewPr snapToObjects="1">
      <p:cViewPr>
        <p:scale>
          <a:sx n="100" d="100"/>
          <a:sy n="100" d="100"/>
        </p:scale>
        <p:origin x="-33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"/>
    </p:cViewPr>
  </p:sorterViewPr>
  <p:notesViewPr>
    <p:cSldViewPr snapToObjects="1">
      <p:cViewPr varScale="1">
        <p:scale>
          <a:sx n="106" d="100"/>
          <a:sy n="106" d="100"/>
        </p:scale>
        <p:origin x="-2298" y="-84"/>
      </p:cViewPr>
      <p:guideLst>
        <p:guide orient="horz" pos="2880"/>
        <p:guide pos="2160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03513386211"/>
          <c:y val="0.034375"/>
          <c:w val="0.73596486613789"/>
          <c:h val="0.93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Linux Kernel</c:v>
                </c:pt>
                <c:pt idx="1">
                  <c:v>Jenkins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54845.0</c:v>
                </c:pt>
                <c:pt idx="1">
                  <c:v>22592.0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32856"/>
        <c:axId val="-2136229640"/>
      </c:barChart>
      <c:catAx>
        <c:axId val="-213623285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-2136229640"/>
        <c:crosses val="autoZero"/>
        <c:auto val="1"/>
        <c:lblAlgn val="ctr"/>
        <c:lblOffset val="100"/>
        <c:noMultiLvlLbl val="0"/>
      </c:catAx>
      <c:valAx>
        <c:axId val="-2136229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6232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84CC7-9DDD-4325-BD5F-01733FCFBEFD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1FA37-5225-4A9E-8960-62DCD5EE1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/ SPDY</a:t>
            </a:r>
            <a:r>
              <a:rPr lang="en-US" baseline="0" dirty="0" smtClean="0"/>
              <a:t> / Long keep alive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credential multiple plugins / access control / different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less chatty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less chatty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less chatty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out, mostly fixed / </a:t>
            </a:r>
            <a:r>
              <a:rPr lang="en-US" dirty="0" err="1" smtClean="0"/>
              <a:t>symlink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E374-D273-4012-AC2D-927F4B8382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22,592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less chatty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r>
              <a:rPr lang="en-US" baseline="0" dirty="0" smtClean="0"/>
              <a:t> has grown tremendously / people move on in OSS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heart and the soul</a:t>
            </a:r>
            <a:r>
              <a:rPr lang="en-US" baseline="0" dirty="0" smtClean="0"/>
              <a:t> / </a:t>
            </a:r>
            <a:r>
              <a:rPr lang="en-US" dirty="0" smtClean="0"/>
              <a:t>I haven’t put my finger on exactly what</a:t>
            </a:r>
            <a:r>
              <a:rPr lang="en-US" baseline="0" dirty="0" smtClean="0"/>
              <a:t> / </a:t>
            </a:r>
            <a:r>
              <a:rPr lang="en-US" dirty="0" smtClean="0"/>
              <a:t>lurk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“events”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8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Tutorials /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3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Struggle with pull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FA37-5225-4A9E-8960-62DCD5EE16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846073" y="516835"/>
            <a:ext cx="2234317" cy="2456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6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Palo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Alto</a:t>
            </a:r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,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Oct 23  2013                    @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jpe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eg"/><Relationship Id="rId3" Type="http://schemas.openxmlformats.org/officeDocument/2006/relationships/image" Target="../media/image54.emf"/><Relationship Id="rId4" Type="http://schemas.openxmlformats.org/officeDocument/2006/relationships/image" Target="../media/image55.png"/><Relationship Id="rId5" Type="http://schemas.openxmlformats.org/officeDocument/2006/relationships/image" Target="../media/image56.jpeg"/><Relationship Id="rId6" Type="http://schemas.openxmlformats.org/officeDocument/2006/relationships/image" Target="../media/image57.png"/><Relationship Id="rId7" Type="http://schemas.openxmlformats.org/officeDocument/2006/relationships/image" Target="../media/image58.jpe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   Jenkins: State of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/>
          </a:bodyPr>
          <a:lstStyle/>
          <a:p>
            <a:r>
              <a:rPr lang="en-US" sz="3459" b="1" dirty="0" smtClean="0"/>
              <a:t>Kohsuke Kawaguchi</a:t>
            </a:r>
          </a:p>
          <a:p>
            <a:r>
              <a:rPr lang="en-US" sz="3459" b="1" dirty="0" smtClean="0"/>
              <a:t>@</a:t>
            </a:r>
            <a:r>
              <a:rPr lang="en-US" sz="3459" b="1" dirty="0" err="1" smtClean="0"/>
              <a:t>kohsukekawa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373" y="5545667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4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08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81813" y="1156355"/>
            <a:ext cx="2212234" cy="945188"/>
            <a:chOff x="2018083" y="1167997"/>
            <a:chExt cx="2212234" cy="94518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8083" y="1167997"/>
              <a:ext cx="2212234" cy="64432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370666" y="1743853"/>
              <a:ext cx="1278640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Switzerland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56591" y="3296465"/>
            <a:ext cx="1662083" cy="969093"/>
            <a:chOff x="5943026" y="2840514"/>
            <a:chExt cx="1662083" cy="96909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026" y="2840514"/>
              <a:ext cx="1662083" cy="60117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196470" y="3440275"/>
              <a:ext cx="909286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Holland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18059" y="2127340"/>
            <a:ext cx="2451338" cy="822689"/>
            <a:chOff x="4340979" y="1181565"/>
            <a:chExt cx="2451338" cy="82268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0979" y="1181565"/>
              <a:ext cx="2451338" cy="40828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570156" y="1634922"/>
              <a:ext cx="1864613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Holland/Germany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56591" y="5151478"/>
            <a:ext cx="1702885" cy="1094725"/>
            <a:chOff x="5978998" y="3949103"/>
            <a:chExt cx="1702885" cy="109472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3643" y="3949103"/>
              <a:ext cx="1267994" cy="69946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978998" y="4674496"/>
              <a:ext cx="1702885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United Kingdom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47459" y="4300574"/>
            <a:ext cx="1825904" cy="986337"/>
            <a:chOff x="3124200" y="4013516"/>
            <a:chExt cx="1825904" cy="98633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200" y="4013516"/>
              <a:ext cx="1825904" cy="801671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467186" y="4630521"/>
              <a:ext cx="945353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Belgium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93369" y="3226677"/>
            <a:ext cx="1043876" cy="1237067"/>
            <a:chOff x="755256" y="2452048"/>
            <a:chExt cx="1043876" cy="123706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3981" y="2452048"/>
              <a:ext cx="865227" cy="88306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55256" y="3319783"/>
              <a:ext cx="1043876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Denmark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1410" y="5625616"/>
            <a:ext cx="2067795" cy="761286"/>
            <a:chOff x="537139" y="3906884"/>
            <a:chExt cx="2067795" cy="7612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139" y="3906884"/>
              <a:ext cx="2067795" cy="41766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977248" y="4298838"/>
              <a:ext cx="721960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Japan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47236" y="5660598"/>
            <a:ext cx="1732411" cy="722437"/>
            <a:chOff x="2819698" y="3088588"/>
            <a:chExt cx="1732411" cy="72243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698" y="3088588"/>
              <a:ext cx="1732411" cy="40923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241551" y="3441693"/>
              <a:ext cx="815510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France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6571" y="1360420"/>
            <a:ext cx="948737" cy="1175207"/>
            <a:chOff x="622300" y="1167997"/>
            <a:chExt cx="948737" cy="117520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2300" y="1167997"/>
              <a:ext cx="948737" cy="85723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55256" y="1973872"/>
              <a:ext cx="691979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Israel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30191" y="889295"/>
            <a:ext cx="1629285" cy="868883"/>
            <a:chOff x="7105756" y="1231587"/>
            <a:chExt cx="1629285" cy="86888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53111" y="1231587"/>
              <a:ext cx="1353168" cy="429157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7105756" y="1731138"/>
              <a:ext cx="1629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Holland/France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852657" y="3195712"/>
            <a:ext cx="3264484" cy="619547"/>
            <a:chOff x="3085802" y="2234516"/>
            <a:chExt cx="3264484" cy="61954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802" y="2234516"/>
              <a:ext cx="3264484" cy="328501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265913" y="2484731"/>
              <a:ext cx="572392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USA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7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7843" r="10740" b="28467"/>
          <a:stretch/>
        </p:blipFill>
        <p:spPr bwMode="auto">
          <a:xfrm>
            <a:off x="0" y="457200"/>
            <a:ext cx="914400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266825" y="3188965"/>
            <a:ext cx="1097280" cy="76009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10/28</a:t>
            </a:r>
            <a:endParaRPr lang="en-US" sz="24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2697480" y="2753674"/>
            <a:ext cx="1097280" cy="76009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11/11</a:t>
            </a:r>
            <a:endParaRPr lang="en-US" sz="24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597140" y="914400"/>
            <a:ext cx="1097280" cy="760095"/>
          </a:xfrm>
          <a:prstGeom prst="wedgeRectCallout">
            <a:avLst>
              <a:gd name="adj1" fmla="val -5208"/>
              <a:gd name="adj2" fmla="val 1489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11/12</a:t>
            </a:r>
            <a:endParaRPr lang="en-US" sz="24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137160" y="2759389"/>
            <a:ext cx="1097280" cy="760095"/>
          </a:xfrm>
          <a:prstGeom prst="wedgeRectCallout">
            <a:avLst>
              <a:gd name="adj1" fmla="val -44270"/>
              <a:gd name="adj2" fmla="val 687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11/14</a:t>
            </a:r>
            <a:endParaRPr lang="en-US" sz="24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7406640" y="2971800"/>
            <a:ext cx="1097280" cy="760095"/>
          </a:xfrm>
          <a:prstGeom prst="wedgeRectCallout">
            <a:avLst>
              <a:gd name="adj1" fmla="val 34722"/>
              <a:gd name="adj2" fmla="val -110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11/25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5074920"/>
            <a:ext cx="9144000" cy="178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Dallas,   Washington DC,   London,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SF Bay Area,   Rotterdam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3844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://commons.wikimedia.org/wiki/File:World_map_blank_gmt.png</a:t>
            </a:r>
          </a:p>
        </p:txBody>
      </p:sp>
    </p:spTree>
    <p:extLst>
      <p:ext uri="{BB962C8B-B14F-4D97-AF65-F5344CB8AC3E}">
        <p14:creationId xmlns:p14="http://schemas.microsoft.com/office/powerpoint/2010/main" val="207259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97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+45%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9317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oogle.com/about/datacenters/gallery/images/_2000/IDI_001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723"/>
          <a:stretch/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382" y="787090"/>
            <a:ext cx="85880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182,000</a:t>
            </a:r>
            <a:endParaRPr lang="en-US" sz="1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242" y="6632515"/>
            <a:ext cx="38447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 copyrighted by Google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4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068/4491948497_149c6fa70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69"/>
            <a:ext cx="9144000" cy="60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8547"/>
            <a:ext cx="9144000" cy="29945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http://www.flickr.com/photos/21746901@N08/4491948497</a:t>
            </a:r>
          </a:p>
        </p:txBody>
      </p:sp>
    </p:spTree>
    <p:extLst>
      <p:ext uri="{BB962C8B-B14F-4D97-AF65-F5344CB8AC3E}">
        <p14:creationId xmlns:p14="http://schemas.microsoft.com/office/powerpoint/2010/main" val="1209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97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2,500,000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73547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75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93" y="1357727"/>
            <a:ext cx="3060615" cy="422381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9686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28049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93" y="1939326"/>
            <a:ext cx="3060615" cy="306061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9686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28049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/>
        </p:blipFill>
        <p:spPr>
          <a:xfrm>
            <a:off x="0" y="452058"/>
            <a:ext cx="9144000" cy="6405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79491"/>
            <a:ext cx="9144000" cy="278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http://www.flickr.com/photos/52886895@N00/24397480/</a:t>
            </a:r>
          </a:p>
        </p:txBody>
      </p:sp>
    </p:spTree>
    <p:extLst>
      <p:ext uri="{BB962C8B-B14F-4D97-AF65-F5344CB8AC3E}">
        <p14:creationId xmlns:p14="http://schemas.microsoft.com/office/powerpoint/2010/main" val="12540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977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Community!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95617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97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#</a:t>
            </a:r>
            <a:r>
              <a:rPr lang="en-US" sz="9600" b="1" dirty="0" err="1" smtClean="0"/>
              <a:t>jenkins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84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6" y="1965861"/>
            <a:ext cx="4336609" cy="32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7032" r="12588" b="8579"/>
          <a:stretch/>
        </p:blipFill>
        <p:spPr>
          <a:xfrm>
            <a:off x="3046059" y="2125834"/>
            <a:ext cx="3075179" cy="34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he Jenkto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5" y="1016841"/>
            <a:ext cx="5011211" cy="50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4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93" y="1939326"/>
            <a:ext cx="3060615" cy="306061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9686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828049" y="2795726"/>
            <a:ext cx="1511667" cy="13478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f/f3/Uncle_Sam_(pointing_fing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73" y="457200"/>
            <a:ext cx="3696856" cy="49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3" y="52883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I want you to join us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258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enkins Job Trends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2606"/>
          <a:stretch/>
        </p:blipFill>
        <p:spPr bwMode="auto">
          <a:xfrm>
            <a:off x="786268" y="1956925"/>
            <a:ext cx="8044020" cy="41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71597" y="3846867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% of matching job postings</a:t>
            </a:r>
            <a:endParaRPr lang="en-US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4709160" y="4016144"/>
            <a:ext cx="1645920" cy="1058776"/>
          </a:xfrm>
          <a:prstGeom prst="wedgeRectCallout">
            <a:avLst>
              <a:gd name="adj1" fmla="val 54977"/>
              <a:gd name="adj2" fmla="val 912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Jenkins is born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3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56/3879926596_c9a070919e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61249"/>
            <a:ext cx="8229600" cy="1600199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New?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373" y="6585789"/>
            <a:ext cx="592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http://www.flickr.com/photos/randar/3879926596/</a:t>
            </a:r>
          </a:p>
        </p:txBody>
      </p:sp>
    </p:spTree>
    <p:extLst>
      <p:ext uri="{BB962C8B-B14F-4D97-AF65-F5344CB8AC3E}">
        <p14:creationId xmlns:p14="http://schemas.microsoft.com/office/powerpoint/2010/main" val="99619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1471"/>
            <a:ext cx="9144000" cy="639652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445" y="2251718"/>
            <a:ext cx="64011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51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49" y="4486087"/>
            <a:ext cx="6869500" cy="1589251"/>
          </a:xfrm>
        </p:spPr>
      </p:pic>
      <p:sp>
        <p:nvSpPr>
          <p:cNvPr id="5" name="Rectangle 4"/>
          <p:cNvSpPr/>
          <p:nvPr/>
        </p:nvSpPr>
        <p:spPr>
          <a:xfrm>
            <a:off x="1684122" y="1265756"/>
            <a:ext cx="55531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Winstone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50367" y="3108960"/>
            <a:ext cx="1001864" cy="92235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99" y="2387917"/>
            <a:ext cx="2915603" cy="29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519" y="2085065"/>
            <a:ext cx="4059470" cy="37274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9" y="2044296"/>
            <a:ext cx="1642425" cy="1642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7807" y="2085065"/>
            <a:ext cx="4059470" cy="37274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Documents and Settings\kohsuke\Local Settings\Temporary Internet Files\Content.IE5\UA03R5T2\MC9004325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85" y="4193427"/>
            <a:ext cx="1554204" cy="15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53" y="2085065"/>
            <a:ext cx="1642425" cy="1642425"/>
          </a:xfrm>
          <a:prstGeom prst="rect">
            <a:avLst/>
          </a:prstGeom>
        </p:spPr>
      </p:pic>
      <p:pic>
        <p:nvPicPr>
          <p:cNvPr id="9" name="Picture 2" descr="C:\Documents and Settings\kohsuke\Local Settings\Temporary Internet Files\Content.IE5\UA03R5T2\MC9004325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73" y="4193427"/>
            <a:ext cx="1554204" cy="15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519" y="2085065"/>
            <a:ext cx="4059470" cy="18637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9" y="2044296"/>
            <a:ext cx="1642425" cy="1642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7807" y="2085065"/>
            <a:ext cx="4059470" cy="18637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53" y="2085065"/>
            <a:ext cx="1642425" cy="1642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3519" y="4096899"/>
            <a:ext cx="8323758" cy="17331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Credentials Plugin</a:t>
            </a:r>
            <a:endParaRPr lang="en-US" sz="3200" b="1" dirty="0"/>
          </a:p>
        </p:txBody>
      </p:sp>
      <p:pic>
        <p:nvPicPr>
          <p:cNvPr id="9" name="Picture 2" descr="C:\Documents and Settings\kohsuke\Local Settings\Temporary Internet Files\Content.IE5\UA03R5T2\MC9004325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89" y="4374811"/>
            <a:ext cx="1264665" cy="12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kohsuke\Local Settings\Temporary Internet Files\Content.IE5\UA03R5T2\MC9004325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84" y="4374811"/>
            <a:ext cx="1264665" cy="12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kohsuke\Local Settings\Temporary Internet Files\Content.IE5\UA03R5T2\MC9004325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79" y="4374811"/>
            <a:ext cx="1264665" cy="12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it-scm.com/images/logos/downloads/Git-Icon-178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24" y="2127241"/>
            <a:ext cx="2719822" cy="2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2989" y="2556128"/>
            <a:ext cx="28130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2.0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49004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tmp\git-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85" y="540702"/>
            <a:ext cx="4402830" cy="63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mp\git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325880"/>
            <a:ext cx="86280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tmp\git-advanc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1965960"/>
            <a:ext cx="40290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5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27" y="2326719"/>
            <a:ext cx="3104690" cy="2577131"/>
          </a:xfrm>
          <a:prstGeom prst="rect">
            <a:avLst/>
          </a:prstGeom>
        </p:spPr>
      </p:pic>
      <p:pic>
        <p:nvPicPr>
          <p:cNvPr id="3" name="Picture 2" descr="C:\Documents and Settings\kohsuke\My Documents\Dropbox\cloudbe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t="21643" r="22750" b="27010"/>
          <a:stretch/>
        </p:blipFill>
        <p:spPr bwMode="auto">
          <a:xfrm>
            <a:off x="698487" y="2590153"/>
            <a:ext cx="3586039" cy="21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0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thumb/5/51/Domesday-book-1804x972.jpg/640px-Domesday-book-1804x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92" y="2033505"/>
            <a:ext cx="6096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5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1471"/>
            <a:ext cx="9144000" cy="639652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445" y="2251718"/>
            <a:ext cx="64011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8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tmp\l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12" y="1783080"/>
            <a:ext cx="3982376" cy="470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47675" y="685800"/>
            <a:ext cx="668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gitgear.com/</a:t>
            </a:r>
            <a:r>
              <a:rPr lang="en-US" sz="5400" b="1" dirty="0" err="1" smtClean="0"/>
              <a:t>xfd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7378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11" y="57150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1680" y="4800600"/>
            <a:ext cx="914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691" y="3886200"/>
            <a:ext cx="9144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7680" y="2971800"/>
            <a:ext cx="914400" cy="32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680" y="2057400"/>
            <a:ext cx="914400" cy="411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3680" y="1143000"/>
            <a:ext cx="914400" cy="5029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" y="1143000"/>
            <a:ext cx="3604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X1K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86311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tmp\us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77275" y="6638925"/>
            <a:ext cx="466725" cy="2190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4398" y="2153135"/>
            <a:ext cx="49552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1090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0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ohsuke\Local Settings\Temporary Internet Files\Content.IE5\5ARHG070\MC90028266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59" y="1576625"/>
            <a:ext cx="3627882" cy="3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1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08760"/>
            <a:ext cx="8230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		2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smtClean="0"/>
              <a:t>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4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err="1" smtClean="0"/>
              <a:t>ssh</a:t>
            </a:r>
            <a:r>
              <a:rPr lang="en-US" altLang="ja-JP" sz="4800" dirty="0" smtClean="0"/>
              <a:t> 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1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200 </a:t>
            </a:r>
            <a:r>
              <a:rPr lang="en-US" altLang="ja-JP" sz="4800" dirty="0" smtClean="0"/>
              <a:t>executors</a:t>
            </a:r>
          </a:p>
          <a:p>
            <a:r>
              <a:rPr lang="en-US" sz="7200" b="1" dirty="0" smtClean="0"/>
              <a:t>				</a:t>
            </a:r>
            <a:r>
              <a:rPr lang="en-US" sz="7200" dirty="0" smtClean="0"/>
              <a:t>=</a:t>
            </a:r>
            <a:r>
              <a:rPr lang="en-US" sz="7200" b="1" dirty="0" smtClean="0"/>
              <a:t>	</a:t>
            </a:r>
            <a:r>
              <a:rPr lang="en-US" sz="7200" b="1" dirty="0" smtClean="0">
                <a:solidFill>
                  <a:schemeClr val="accent2"/>
                </a:solidFill>
              </a:rPr>
              <a:t>800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742" y="4892040"/>
            <a:ext cx="882396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5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08760"/>
            <a:ext cx="8230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		</a:t>
            </a:r>
            <a:r>
              <a:rPr lang="en-US" sz="7200" b="1" dirty="0" smtClean="0">
                <a:solidFill>
                  <a:schemeClr val="accent1"/>
                </a:solidFill>
              </a:rPr>
              <a:t>1</a:t>
            </a:r>
            <a:r>
              <a:rPr lang="en-US" sz="7200" b="1" dirty="0" smtClean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smtClean="0"/>
              <a:t>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4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err="1" smtClean="0"/>
              <a:t>ssh</a:t>
            </a:r>
            <a:r>
              <a:rPr lang="en-US" altLang="ja-JP" sz="4800" dirty="0" smtClean="0"/>
              <a:t> 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1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200 </a:t>
            </a:r>
            <a:r>
              <a:rPr lang="en-US" altLang="ja-JP" sz="4800" dirty="0" smtClean="0"/>
              <a:t>executors</a:t>
            </a:r>
          </a:p>
          <a:p>
            <a:r>
              <a:rPr lang="en-US" sz="7200" b="1" dirty="0"/>
              <a:t>	</a:t>
            </a:r>
            <a:r>
              <a:rPr lang="en-US" sz="7200" b="1" dirty="0" smtClean="0"/>
              <a:t>			</a:t>
            </a:r>
            <a:r>
              <a:rPr lang="en-US" sz="7200" dirty="0" smtClean="0"/>
              <a:t>=</a:t>
            </a:r>
            <a:r>
              <a:rPr lang="en-US" sz="7200" b="1" dirty="0" smtClean="0"/>
              <a:t>	</a:t>
            </a:r>
            <a:r>
              <a:rPr lang="en-US" sz="7200" b="1" dirty="0">
                <a:solidFill>
                  <a:schemeClr val="accent2"/>
                </a:solidFill>
              </a:rPr>
              <a:t>7</a:t>
            </a:r>
            <a:r>
              <a:rPr lang="en-US" sz="7200" b="1" dirty="0" smtClean="0">
                <a:solidFill>
                  <a:schemeClr val="accent2"/>
                </a:solidFill>
              </a:rPr>
              <a:t>00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742" y="4892040"/>
            <a:ext cx="882396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9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08760"/>
            <a:ext cx="8230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		</a:t>
            </a:r>
            <a:r>
              <a:rPr lang="en-US" sz="7200" b="1" dirty="0" smtClean="0">
                <a:solidFill>
                  <a:schemeClr val="accent1"/>
                </a:solidFill>
              </a:rPr>
              <a:t>1</a:t>
            </a:r>
            <a:r>
              <a:rPr lang="en-US" sz="7200" b="1" dirty="0" smtClean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smtClean="0"/>
              <a:t>slaves</a:t>
            </a:r>
          </a:p>
          <a:p>
            <a:r>
              <a:rPr lang="en-US" sz="7200" dirty="0" smtClean="0"/>
              <a:t>+	</a:t>
            </a:r>
            <a:r>
              <a:rPr lang="en-US" sz="7200" b="1" dirty="0" smtClean="0">
                <a:solidFill>
                  <a:schemeClr val="accent1"/>
                </a:solidFill>
              </a:rPr>
              <a:t>1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err="1" smtClean="0"/>
              <a:t>ssh</a:t>
            </a:r>
            <a:r>
              <a:rPr lang="en-US" altLang="ja-JP" sz="4800" dirty="0" smtClean="0"/>
              <a:t> 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1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200 </a:t>
            </a:r>
            <a:r>
              <a:rPr lang="en-US" altLang="ja-JP" sz="4800" dirty="0" smtClean="0"/>
              <a:t>executors</a:t>
            </a:r>
          </a:p>
          <a:p>
            <a:r>
              <a:rPr lang="en-US" sz="7200" b="1" dirty="0"/>
              <a:t>	</a:t>
            </a:r>
            <a:r>
              <a:rPr lang="en-US" sz="7200" b="1" dirty="0" smtClean="0"/>
              <a:t>			</a:t>
            </a:r>
            <a:r>
              <a:rPr lang="en-US" sz="7200" dirty="0" smtClean="0"/>
              <a:t>=</a:t>
            </a:r>
            <a:r>
              <a:rPr lang="en-US" sz="7200" b="1" dirty="0" smtClean="0"/>
              <a:t>	</a:t>
            </a:r>
            <a:r>
              <a:rPr lang="en-US" sz="7200" b="1" dirty="0" smtClean="0">
                <a:solidFill>
                  <a:schemeClr val="accent2"/>
                </a:solidFill>
              </a:rPr>
              <a:t>400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742" y="4892040"/>
            <a:ext cx="882396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08760"/>
            <a:ext cx="8230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		</a:t>
            </a:r>
            <a:r>
              <a:rPr lang="en-US" sz="7200" b="1" dirty="0" smtClean="0">
                <a:solidFill>
                  <a:schemeClr val="accent1"/>
                </a:solidFill>
              </a:rPr>
              <a:t>1</a:t>
            </a:r>
            <a:r>
              <a:rPr lang="en-US" sz="7200" b="1" dirty="0" smtClean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smtClean="0"/>
              <a:t>slaves</a:t>
            </a:r>
          </a:p>
          <a:p>
            <a:r>
              <a:rPr lang="en-US" sz="7200" dirty="0" smtClean="0"/>
              <a:t>+	</a:t>
            </a:r>
            <a:r>
              <a:rPr lang="en-US" sz="7200" b="1" dirty="0" smtClean="0">
                <a:solidFill>
                  <a:schemeClr val="accent1"/>
                </a:solidFill>
              </a:rPr>
              <a:t>1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100 </a:t>
            </a:r>
            <a:r>
              <a:rPr lang="en-US" altLang="ja-JP" sz="4800" dirty="0" err="1" smtClean="0"/>
              <a:t>ssh</a:t>
            </a:r>
            <a:r>
              <a:rPr lang="en-US" altLang="ja-JP" sz="4800" dirty="0" smtClean="0"/>
              <a:t> slaves</a:t>
            </a:r>
          </a:p>
          <a:p>
            <a:r>
              <a:rPr lang="en-US" sz="7200" dirty="0" smtClean="0"/>
              <a:t>+</a:t>
            </a:r>
            <a:r>
              <a:rPr lang="en-US" sz="7200" b="1" dirty="0" smtClean="0"/>
              <a:t>	</a:t>
            </a:r>
            <a:r>
              <a:rPr lang="en-US" sz="7200" b="1" dirty="0" smtClean="0">
                <a:solidFill>
                  <a:schemeClr val="accent1"/>
                </a:solidFill>
              </a:rPr>
              <a:t>0</a:t>
            </a:r>
            <a:r>
              <a:rPr lang="en-US" sz="7200" b="1" dirty="0"/>
              <a:t>	</a:t>
            </a:r>
            <a:r>
              <a:rPr lang="en-US" altLang="ja-JP" sz="7200" dirty="0" smtClean="0"/>
              <a:t>×</a:t>
            </a:r>
            <a:r>
              <a:rPr lang="en-US" altLang="ja-JP" sz="7200" b="1" dirty="0" smtClean="0"/>
              <a:t>	200 </a:t>
            </a:r>
            <a:r>
              <a:rPr lang="en-US" altLang="ja-JP" sz="4800" dirty="0" smtClean="0"/>
              <a:t>executors</a:t>
            </a:r>
          </a:p>
          <a:p>
            <a:r>
              <a:rPr lang="en-US" sz="7200" b="1" dirty="0"/>
              <a:t>	</a:t>
            </a:r>
            <a:r>
              <a:rPr lang="en-US" sz="7200" b="1" dirty="0" smtClean="0"/>
              <a:t>			</a:t>
            </a:r>
            <a:r>
              <a:rPr lang="en-US" sz="7200" dirty="0" smtClean="0"/>
              <a:t>=</a:t>
            </a:r>
            <a:r>
              <a:rPr lang="en-US" sz="7200" b="1" dirty="0" smtClean="0"/>
              <a:t>	</a:t>
            </a:r>
            <a:r>
              <a:rPr lang="en-US" sz="7200" b="1" dirty="0" smtClean="0">
                <a:solidFill>
                  <a:schemeClr val="accent2"/>
                </a:solidFill>
              </a:rPr>
              <a:t>200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742" y="4892040"/>
            <a:ext cx="8823960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Master/Slave Jar Caching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4567778" y="2962625"/>
            <a:ext cx="8445" cy="4572000"/>
          </a:xfrm>
          <a:prstGeom prst="bentConnector3">
            <a:avLst>
              <a:gd name="adj1" fmla="val 10669118"/>
            </a:avLst>
          </a:prstGeom>
          <a:ln w="457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1680" y="2468879"/>
            <a:ext cx="2743200" cy="27797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486400" y="2468880"/>
            <a:ext cx="2743200" cy="27839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Slave</a:t>
            </a:r>
            <a:endParaRPr lang="en-US" b="1" dirty="0"/>
          </a:p>
        </p:txBody>
      </p:sp>
      <p:pic>
        <p:nvPicPr>
          <p:cNvPr id="3074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2" y="4389120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42" y="4389120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2" y="4389120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4391498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91498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ile:Nuvola mimetypes java 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4391498"/>
            <a:ext cx="706378" cy="7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6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Flow Control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814531" y="1783080"/>
            <a:ext cx="274320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218243" y="1783954"/>
            <a:ext cx="2743200" cy="2738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Slave</a:t>
            </a:r>
            <a:endParaRPr lang="en-US" b="1" dirty="0"/>
          </a:p>
        </p:txBody>
      </p:sp>
      <p:cxnSp>
        <p:nvCxnSpPr>
          <p:cNvPr id="8" name="Straight Connector 7"/>
          <p:cNvCxnSpPr>
            <a:stCxn id="16" idx="3"/>
            <a:endCxn id="17" idx="1"/>
          </p:cNvCxnSpPr>
          <p:nvPr/>
        </p:nvCxnSpPr>
        <p:spPr>
          <a:xfrm flipV="1">
            <a:off x="928669" y="3153078"/>
            <a:ext cx="7289574" cy="1602"/>
          </a:xfrm>
          <a:prstGeom prst="line">
            <a:avLst/>
          </a:prstGeom>
          <a:ln w="457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9265" y="480060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10MB/sec = 10KB/</a:t>
            </a:r>
            <a:r>
              <a:rPr lang="en-US" sz="3200" b="1" dirty="0" err="1" smtClean="0"/>
              <a:t>ms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22045" y="3703321"/>
            <a:ext cx="6720840" cy="523220"/>
            <a:chOff x="1143000" y="5074920"/>
            <a:chExt cx="6720840" cy="5232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143000" y="5074920"/>
              <a:ext cx="672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342680" y="5074920"/>
              <a:ext cx="247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ACK</a:t>
              </a:r>
              <a:endParaRPr 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56" y="53853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10ms latency = 20ms roundtrip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22045" y="2103120"/>
            <a:ext cx="6720840" cy="523220"/>
            <a:chOff x="1143000" y="4551700"/>
            <a:chExt cx="6720840" cy="52322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143000" y="5074920"/>
              <a:ext cx="672084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42680" y="4551700"/>
              <a:ext cx="247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Data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74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Flow Control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814531" y="2514599"/>
            <a:ext cx="274320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218243" y="2515473"/>
            <a:ext cx="2743200" cy="2738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Slave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28669" y="2522502"/>
            <a:ext cx="7289574" cy="912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200KB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669" y="4349005"/>
            <a:ext cx="7289574" cy="912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128KB </a:t>
            </a:r>
            <a:r>
              <a:rPr lang="ja-JP" altLang="en-US" sz="6000" b="1" dirty="0" smtClean="0">
                <a:solidFill>
                  <a:schemeClr val="tx1"/>
                </a:solidFill>
              </a:rPr>
              <a:t>→ </a:t>
            </a:r>
            <a:r>
              <a:rPr lang="en-US" altLang="ja-JP" sz="6000" b="1" dirty="0" smtClean="0">
                <a:solidFill>
                  <a:schemeClr val="tx1"/>
                </a:solidFill>
              </a:rPr>
              <a:t>4MB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354" y="892629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Memory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199" y="2468880"/>
            <a:ext cx="3703321" cy="1737360"/>
          </a:xfrm>
        </p:spPr>
        <p:txBody>
          <a:bodyPr>
            <a:normAutofit/>
          </a:bodyPr>
          <a:lstStyle/>
          <a:p>
            <a:r>
              <a:rPr lang="en-US" dirty="0" smtClean="0"/>
              <a:t>Large test reports</a:t>
            </a:r>
          </a:p>
          <a:p>
            <a:r>
              <a:rPr lang="en-US" dirty="0" smtClean="0"/>
              <a:t>HTTP sessions</a:t>
            </a:r>
          </a:p>
          <a:p>
            <a:r>
              <a:rPr lang="en-US" dirty="0" smtClean="0"/>
              <a:t>Lazy loading</a:t>
            </a:r>
          </a:p>
        </p:txBody>
      </p:sp>
    </p:spTree>
    <p:extLst>
      <p:ext uri="{BB962C8B-B14F-4D97-AF65-F5344CB8AC3E}">
        <p14:creationId xmlns:p14="http://schemas.microsoft.com/office/powerpoint/2010/main" val="42521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1961"/>
            <a:ext cx="9144000" cy="64160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://farm9.staticflickr.com/8513/8507800715_bcff160d7c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/>
        </p:blipFill>
        <p:spPr bwMode="auto">
          <a:xfrm>
            <a:off x="1333500" y="441961"/>
            <a:ext cx="6477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1373" y="6585789"/>
            <a:ext cx="5922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http://www.flickr.com/photos/tim_ellis/8507800715/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33500" y="640080"/>
            <a:ext cx="6477000" cy="16001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Stability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26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" y="2464117"/>
            <a:ext cx="2082167" cy="20821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209" y="1066800"/>
            <a:ext cx="609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4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649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LTS 1.509.4</a:t>
            </a:r>
            <a:endParaRPr lang="en-US" sz="9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949346" y="4053646"/>
            <a:ext cx="6936627" cy="780444"/>
            <a:chOff x="995939" y="4577824"/>
            <a:chExt cx="6936627" cy="78044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95939" y="4577824"/>
              <a:ext cx="6936627" cy="0"/>
            </a:xfrm>
            <a:prstGeom prst="line">
              <a:avLst/>
            </a:prstGeom>
            <a:ln w="101600" cap="rnd"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4410" y="4577824"/>
              <a:ext cx="780444" cy="780444"/>
            </a:xfrm>
            <a:prstGeom prst="line">
              <a:avLst/>
            </a:prstGeom>
            <a:ln w="101600">
              <a:head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4854" y="5358268"/>
              <a:ext cx="2999464" cy="0"/>
            </a:xfrm>
            <a:prstGeom prst="line">
              <a:avLst/>
            </a:prstGeom>
            <a:ln w="101600" cap="rnd"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74699" y="4834090"/>
            <a:ext cx="82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84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CloudBees OSS Support Plugin</a:t>
            </a:r>
            <a:endParaRPr lang="en-US" dirty="0"/>
          </a:p>
        </p:txBody>
      </p:sp>
      <p:pic>
        <p:nvPicPr>
          <p:cNvPr id="2050" name="Picture 2" descr="Generating a bund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9" b="38263"/>
          <a:stretch/>
        </p:blipFill>
        <p:spPr bwMode="auto">
          <a:xfrm>
            <a:off x="-320040" y="1671452"/>
            <a:ext cx="9464040" cy="51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1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kohsuke\Local Settings\Temporary Internet Files\Content.IE5\TDM1DLZA\MC9003361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108960"/>
            <a:ext cx="3564048" cy="33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50" y="23774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Bug Bounty?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352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8.staticflickr.com/7213/7211787664_eaa1f73c15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199" y="896000"/>
            <a:ext cx="8229600" cy="16001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My Day Job Hat On…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373" y="6585789"/>
            <a:ext cx="5922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http://www.flickr.com/photos/sushicam/7211787664/</a:t>
            </a:r>
          </a:p>
        </p:txBody>
      </p:sp>
    </p:spTree>
    <p:extLst>
      <p:ext uri="{BB962C8B-B14F-4D97-AF65-F5344CB8AC3E}">
        <p14:creationId xmlns:p14="http://schemas.microsoft.com/office/powerpoint/2010/main" val="254819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1471"/>
            <a:ext cx="9144000" cy="639652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445" y="2251718"/>
            <a:ext cx="640111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14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is getting bigger</a:t>
            </a:r>
          </a:p>
          <a:p>
            <a:r>
              <a:rPr lang="en-US" dirty="0" smtClean="0"/>
              <a:t>Join us</a:t>
            </a:r>
          </a:p>
          <a:p>
            <a:r>
              <a:rPr lang="en-US" dirty="0" smtClean="0"/>
              <a:t>We are working hard</a:t>
            </a:r>
          </a:p>
          <a:p>
            <a:endParaRPr lang="en-US" dirty="0"/>
          </a:p>
          <a:p>
            <a:r>
              <a:rPr lang="en-US" dirty="0" smtClean="0"/>
              <a:t>Enjoy the 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64256" y="1359210"/>
            <a:ext cx="1919056" cy="1175382"/>
          </a:xfrm>
        </p:spPr>
      </p:pic>
      <p:pic>
        <p:nvPicPr>
          <p:cNvPr id="11" name="Picture 10" descr="JFrog Logo PRES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16" y="3493026"/>
            <a:ext cx="1091379" cy="1091379"/>
          </a:xfrm>
          <a:prstGeom prst="rect">
            <a:avLst/>
          </a:prstGeom>
        </p:spPr>
      </p:pic>
      <p:pic>
        <p:nvPicPr>
          <p:cNvPr id="7" name="Picture 6" descr="appvanc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438" y="3100640"/>
            <a:ext cx="1654926" cy="470411"/>
          </a:xfrm>
          <a:prstGeom prst="rect">
            <a:avLst/>
          </a:prstGeom>
        </p:spPr>
      </p:pic>
      <p:pic>
        <p:nvPicPr>
          <p:cNvPr id="8" name="Picture 7" descr="BD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25" y="3100640"/>
            <a:ext cx="2166991" cy="553274"/>
          </a:xfrm>
          <a:prstGeom prst="rect">
            <a:avLst/>
          </a:prstGeom>
        </p:spPr>
      </p:pic>
      <p:pic>
        <p:nvPicPr>
          <p:cNvPr id="9" name="Picture 8" descr="BrightRoll_Logo_noslogan_High_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738" y="3963804"/>
            <a:ext cx="1489052" cy="361314"/>
          </a:xfrm>
          <a:prstGeom prst="rect">
            <a:avLst/>
          </a:prstGeom>
        </p:spPr>
      </p:pic>
      <p:pic>
        <p:nvPicPr>
          <p:cNvPr id="10" name="Picture 9" descr="XebiaLabs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906" y="3975024"/>
            <a:ext cx="1700458" cy="350094"/>
          </a:xfrm>
          <a:prstGeom prst="rect">
            <a:avLst/>
          </a:prstGeom>
        </p:spPr>
      </p:pic>
      <p:pic>
        <p:nvPicPr>
          <p:cNvPr id="13" name="Picture 12" descr="zt_logo-RG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10" y="3197167"/>
            <a:ext cx="2358740" cy="299050"/>
          </a:xfrm>
          <a:prstGeom prst="rect">
            <a:avLst/>
          </a:prstGeom>
        </p:spPr>
      </p:pic>
      <p:pic>
        <p:nvPicPr>
          <p:cNvPr id="15" name="Picture 14" descr="AD_cl_H_RG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113" y="5296969"/>
            <a:ext cx="1912954" cy="355807"/>
          </a:xfrm>
          <a:prstGeom prst="rect">
            <a:avLst/>
          </a:prstGeom>
        </p:spPr>
      </p:pic>
      <p:pic>
        <p:nvPicPr>
          <p:cNvPr id="16" name="Picture 15" descr="LIFERAY_COLOR_LARGE_TRANSPARENT_BLAC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1716" y="5906786"/>
            <a:ext cx="1492351" cy="365902"/>
          </a:xfrm>
          <a:prstGeom prst="rect">
            <a:avLst/>
          </a:prstGeom>
        </p:spPr>
      </p:pic>
      <p:pic>
        <p:nvPicPr>
          <p:cNvPr id="17" name="Picture 16" descr="NewRelic-logo_smal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6524" y="3160692"/>
            <a:ext cx="1775810" cy="320632"/>
          </a:xfrm>
          <a:prstGeom prst="rect">
            <a:avLst/>
          </a:prstGeom>
        </p:spPr>
      </p:pic>
      <p:pic>
        <p:nvPicPr>
          <p:cNvPr id="18" name="Picture 17" descr="LMIT-jenkinsmob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686" y="4038716"/>
            <a:ext cx="1848980" cy="416961"/>
          </a:xfrm>
          <a:prstGeom prst="rect">
            <a:avLst/>
          </a:prstGeom>
        </p:spPr>
      </p:pic>
      <p:pic>
        <p:nvPicPr>
          <p:cNvPr id="19" name="Picture 18" descr="SOASTA_logotagline_48px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5191" y="5906786"/>
            <a:ext cx="1419735" cy="396205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9317" y="5130503"/>
            <a:ext cx="2160184" cy="55978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698750" y="2534592"/>
            <a:ext cx="31661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8750" y="4667250"/>
            <a:ext cx="31661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4067" y="1116879"/>
            <a:ext cx="93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Platinum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99316" y="2691448"/>
            <a:ext cx="64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04040"/>
                </a:solidFill>
              </a:rPr>
              <a:t>Gold</a:t>
            </a:r>
            <a:endParaRPr lang="en-US" sz="1400" b="1" i="1" dirty="0">
              <a:solidFill>
                <a:srgbClr val="4040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0934" y="4822726"/>
            <a:ext cx="66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04040"/>
                </a:solidFill>
              </a:rPr>
              <a:t>Silver</a:t>
            </a:r>
            <a:endParaRPr lang="en-US" sz="1400" b="1" i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/about/datacenters/images/locations/douglascounty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9" y="1671123"/>
            <a:ext cx="5454687" cy="363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6194865" y="2164095"/>
            <a:ext cx="26212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9242" y="6632515"/>
            <a:ext cx="3844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 copyrighted by Google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Nagle’s Algorithm</a:t>
            </a:r>
            <a:endParaRPr lang="en-US" dirty="0"/>
          </a:p>
        </p:txBody>
      </p:sp>
      <p:cxnSp>
        <p:nvCxnSpPr>
          <p:cNvPr id="10" name="Elbow Connector 9"/>
          <p:cNvCxnSpPr>
            <a:stCxn id="3" idx="2"/>
            <a:endCxn id="4" idx="2"/>
          </p:cNvCxnSpPr>
          <p:nvPr/>
        </p:nvCxnSpPr>
        <p:spPr>
          <a:xfrm rot="16200000" flipH="1">
            <a:off x="4567778" y="2962625"/>
            <a:ext cx="8445" cy="4572000"/>
          </a:xfrm>
          <a:prstGeom prst="bentConnector3">
            <a:avLst>
              <a:gd name="adj1" fmla="val 10669118"/>
            </a:avLst>
          </a:prstGeom>
          <a:ln w="457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1680" y="2468880"/>
            <a:ext cx="2743200" cy="18238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4338448"/>
            <a:ext cx="2743200" cy="905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Kernel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486400" y="4338448"/>
            <a:ext cx="2743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Kernel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486400" y="2468880"/>
            <a:ext cx="2743200" cy="18238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Slave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TCP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Flow Control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814531" y="2514599"/>
            <a:ext cx="274320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8218243" y="2515473"/>
            <a:ext cx="2743200" cy="2738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Slave</a:t>
            </a:r>
            <a:endParaRPr lang="en-US" b="1" dirty="0"/>
          </a:p>
        </p:txBody>
      </p:sp>
      <p:cxnSp>
        <p:nvCxnSpPr>
          <p:cNvPr id="8" name="Straight Connector 7"/>
          <p:cNvCxnSpPr>
            <a:stCxn id="16" idx="3"/>
            <a:endCxn id="17" idx="1"/>
          </p:cNvCxnSpPr>
          <p:nvPr/>
        </p:nvCxnSpPr>
        <p:spPr>
          <a:xfrm flipV="1">
            <a:off x="928669" y="3884597"/>
            <a:ext cx="7289574" cy="1602"/>
          </a:xfrm>
          <a:prstGeom prst="line">
            <a:avLst/>
          </a:prstGeom>
          <a:ln w="457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9154" y="283464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10MB/sec, 10ms latency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79497" y="3747699"/>
            <a:ext cx="1038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01010101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1240" y="3747699"/>
            <a:ext cx="1038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01010101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280" y="4234785"/>
            <a:ext cx="247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1ms = 10KB</a:t>
            </a:r>
            <a:endParaRPr lang="en-US" sz="2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5074920"/>
            <a:ext cx="6720840" cy="523220"/>
            <a:chOff x="1143000" y="5074920"/>
            <a:chExt cx="6720840" cy="52322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143000" y="5074920"/>
              <a:ext cx="6720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342680" y="5074920"/>
              <a:ext cx="247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ACK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86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30619" y="6803230"/>
            <a:ext cx="1013381" cy="547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17238" y="6803231"/>
            <a:ext cx="1013381" cy="547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3857" y="6803232"/>
            <a:ext cx="1013381" cy="547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90476" y="6803233"/>
            <a:ext cx="1013381" cy="547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5386" y="6803233"/>
            <a:ext cx="405090" cy="5477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75964" y="2153135"/>
            <a:ext cx="49920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62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/day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8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2057467"/>
              </p:ext>
            </p:extLst>
          </p:nvPr>
        </p:nvGraphicFramePr>
        <p:xfrm>
          <a:off x="1" y="1331686"/>
          <a:ext cx="91439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37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84"/>
            <a:ext cx="9144000" cy="5839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00981"/>
            <a:ext cx="9144000" cy="5570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https://plus.google.com/+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XavierDucrohet/posts/Fz89fWhGT6v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Emphasis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 mine</a:t>
            </a:r>
          </a:p>
        </p:txBody>
      </p:sp>
    </p:spTree>
    <p:extLst>
      <p:ext uri="{BB962C8B-B14F-4D97-AF65-F5344CB8AC3E}">
        <p14:creationId xmlns:p14="http://schemas.microsoft.com/office/powerpoint/2010/main" val="14582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47"/>
            <a:ext cx="9144000" cy="6219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00981"/>
            <a:ext cx="9144000" cy="55702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9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4966</TotalTime>
  <Words>391</Words>
  <Application>Microsoft Macintosh PowerPoint</Application>
  <PresentationFormat>On-screen Show (4:3)</PresentationFormat>
  <Paragraphs>150</Paragraphs>
  <Slides>59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JenkinsUserConference-2</vt:lpstr>
      <vt:lpstr>   Jenkins: State of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Master/Slave Jar Caching</vt:lpstr>
      <vt:lpstr>SSH Flow Control</vt:lpstr>
      <vt:lpstr>SSH Flow Control</vt:lpstr>
      <vt:lpstr>PowerPoint Presentation</vt:lpstr>
      <vt:lpstr>PowerPoint Presentation</vt:lpstr>
      <vt:lpstr>PowerPoint Presentation</vt:lpstr>
      <vt:lpstr>CloudBees OSS Support Plugin</vt:lpstr>
      <vt:lpstr>Bug Bounty?</vt:lpstr>
      <vt:lpstr>PowerPoint Presentation</vt:lpstr>
      <vt:lpstr>PowerPoint Presentation</vt:lpstr>
      <vt:lpstr>Conclusions</vt:lpstr>
      <vt:lpstr>Thank You To Our Sponsors</vt:lpstr>
      <vt:lpstr>PowerPoint Presentation</vt:lpstr>
      <vt:lpstr>Nagle’s Algorithm</vt:lpstr>
      <vt:lpstr>SSH Flow Control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Heidi Gilmore</cp:lastModifiedBy>
  <cp:revision>129</cp:revision>
  <dcterms:created xsi:type="dcterms:W3CDTF">2013-07-15T18:18:26Z</dcterms:created>
  <dcterms:modified xsi:type="dcterms:W3CDTF">2013-10-29T17:08:01Z</dcterms:modified>
</cp:coreProperties>
</file>