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Default Extension="wdp" ContentType="image/vnd.ms-photo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9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01" r:id="rId20"/>
    <p:sldId id="279" r:id="rId21"/>
    <p:sldId id="303" r:id="rId22"/>
    <p:sldId id="280" r:id="rId23"/>
    <p:sldId id="305" r:id="rId24"/>
    <p:sldId id="281" r:id="rId25"/>
    <p:sldId id="282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876" autoAdjust="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F11A5-770D-470B-9EDE-34C0F9A6873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2974-410A-4FB7-BCE7-3BC0DDDF4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7AC1-CCAD-0742-B5AD-D430E9D3A8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33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7AC1-CCAD-0742-B5AD-D430E9D3A8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3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everything that we do with Jenkins (project</a:t>
            </a:r>
            <a:r>
              <a:rPr lang="en-US" baseline="0" dirty="0" smtClean="0"/>
              <a:t> configuration, DSL, toggles, parameters, radiator)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7AC1-CCAD-0742-B5AD-D430E9D3A8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2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Israel ,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06 June  2013    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4" Type="http://schemas.microsoft.com/office/2007/relationships/hdphoto" Target="../media/hdphoto6.wdp"/><Relationship Id="rId20" Type="http://schemas.microsoft.com/office/2007/relationships/hdphoto" Target="../media/hdphoto9.wdp"/><Relationship Id="rId4" Type="http://schemas.openxmlformats.org/officeDocument/2006/relationships/image" Target="../media/image11.jpeg"/><Relationship Id="rId21" Type="http://schemas.openxmlformats.org/officeDocument/2006/relationships/image" Target="../media/image9.png"/><Relationship Id="rId22" Type="http://schemas.openxmlformats.org/officeDocument/2006/relationships/image" Target="../media/image20.jpeg"/><Relationship Id="rId23" Type="http://schemas.microsoft.com/office/2007/relationships/hdphoto" Target="../media/hdphoto10.wdp"/><Relationship Id="rId7" Type="http://schemas.microsoft.com/office/2007/relationships/hdphoto" Target="../media/hdphoto3.wdp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6" Type="http://schemas.microsoft.com/office/2007/relationships/hdphoto" Target="../media/hdphoto7.wdp"/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0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17.jpeg"/><Relationship Id="rId12" Type="http://schemas.microsoft.com/office/2007/relationships/hdphoto" Target="../media/hdphoto5.wdp"/><Relationship Id="rId17" Type="http://schemas.openxmlformats.org/officeDocument/2006/relationships/image" Target="../media/image18.jpeg"/><Relationship Id="rId19" Type="http://schemas.openxmlformats.org/officeDocument/2006/relationships/image" Target="../media/image19.jpeg"/><Relationship Id="rId2" Type="http://schemas.openxmlformats.org/officeDocument/2006/relationships/image" Target="../media/image10.jpeg"/><Relationship Id="rId9" Type="http://schemas.microsoft.com/office/2007/relationships/hdphoto" Target="../media/hdphoto4.wdp"/><Relationship Id="rId3" Type="http://schemas.microsoft.com/office/2007/relationships/hdphoto" Target="../media/hdphoto1.wdp"/><Relationship Id="rId18" Type="http://schemas.microsoft.com/office/2007/relationships/hdphoto" Target="../media/hdphoto8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hyperlink" Target="http://www.ravellosystems.com/" TargetMode="External"/><Relationship Id="rId5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Relationship Id="rId3" Type="http://schemas.openxmlformats.org/officeDocument/2006/relationships/image" Target="../media/image31.pdf"/><Relationship Id="rId5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Supercharge your Test &amp; </a:t>
            </a:r>
            <a:r>
              <a:rPr lang="en-US" dirty="0" err="1"/>
              <a:t>Dev</a:t>
            </a:r>
            <a:r>
              <a:rPr lang="en-US" dirty="0"/>
              <a:t> Process with Jenkins and the Cloud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92500" lnSpcReduction="20000"/>
          </a:bodyPr>
          <a:lstStyle/>
          <a:p>
            <a:r>
              <a:rPr lang="en-US" sz="3459" b="1" dirty="0" smtClean="0"/>
              <a:t>Gil Hoffer</a:t>
            </a:r>
          </a:p>
          <a:p>
            <a:r>
              <a:rPr lang="en-US" sz="3459" b="1" dirty="0" smtClean="0"/>
              <a:t>Ravello Systems</a:t>
            </a:r>
          </a:p>
          <a:p>
            <a:pPr algn="r"/>
            <a:r>
              <a:rPr lang="en-US" dirty="0" smtClean="0"/>
              <a:t>http://www.ravellosystems.com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373" y="5545667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4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endParaRPr lang="en-US" sz="4000" dirty="0"/>
          </a:p>
        </p:txBody>
      </p:sp>
      <p:pic>
        <p:nvPicPr>
          <p:cNvPr id="5" name="Picture 4" descr="Ravello_W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2166" y="2514021"/>
            <a:ext cx="872466" cy="87526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458" y="957262"/>
            <a:ext cx="7285703" cy="4838853"/>
          </a:xfrm>
        </p:spPr>
        <p:txBody>
          <a:bodyPr/>
          <a:lstStyle/>
          <a:p>
            <a:r>
              <a:rPr lang="en-US" b="1" dirty="0" smtClean="0">
                <a:sym typeface="Wingdings" pitchFamily="2" charset="2"/>
              </a:rPr>
              <a:t> An “on-demand” consumption model for the </a:t>
            </a:r>
            <a:r>
              <a:rPr lang="en-US" b="1" dirty="0" err="1" smtClean="0">
                <a:sym typeface="Wingdings" pitchFamily="2" charset="2"/>
              </a:rPr>
              <a:t>bursty</a:t>
            </a:r>
            <a:r>
              <a:rPr lang="en-US" b="1" dirty="0" smtClean="0">
                <a:sym typeface="Wingdings" pitchFamily="2" charset="2"/>
              </a:rPr>
              <a:t> test/</a:t>
            </a:r>
            <a:r>
              <a:rPr lang="en-US" b="1" dirty="0" err="1" smtClean="0">
                <a:sym typeface="Wingdings" pitchFamily="2" charset="2"/>
              </a:rPr>
              <a:t>dev</a:t>
            </a:r>
            <a:r>
              <a:rPr lang="en-US" b="1" dirty="0" smtClean="0">
                <a:sym typeface="Wingdings" pitchFamily="2" charset="2"/>
              </a:rPr>
              <a:t> resources is A MUST</a:t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/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 The cloud to the rescue!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5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57263"/>
            <a:ext cx="6834188" cy="1782762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#1 Lack of internal capacity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217" y="2911730"/>
            <a:ext cx="5824182" cy="233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#2 Difficult to replicate/provision environments quickly</a:t>
            </a:r>
            <a:endParaRPr lang="en-US" b="1" dirty="0"/>
          </a:p>
        </p:txBody>
      </p:sp>
      <p:pic>
        <p:nvPicPr>
          <p:cNvPr id="5122" name="Picture 2" descr="C:\Users\Gil\AppData\Local\Microsoft\Windows\Temporary Internet Files\Content.IE5\4VOI2FI3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637" y="1076823"/>
            <a:ext cx="1501988" cy="15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il\AppData\Local\Microsoft\Windows\Temporary Internet Files\Content.IE5\VRY5UMFT\MC9000788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399" y="3015539"/>
            <a:ext cx="2583226" cy="24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63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 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provision, replicate and manage environments easily?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471" y="2039938"/>
            <a:ext cx="8760542" cy="4316412"/>
          </a:xfrm>
        </p:spPr>
        <p:txBody>
          <a:bodyPr>
            <a:normAutofit/>
          </a:bodyPr>
          <a:lstStyle/>
          <a:p>
            <a:r>
              <a:rPr lang="en-US" dirty="0" smtClean="0"/>
              <a:t>DIY</a:t>
            </a:r>
          </a:p>
          <a:p>
            <a:pPr lvl="1"/>
            <a:r>
              <a:rPr lang="en-US" dirty="0" smtClean="0"/>
              <a:t>Configuration Management (Chef, Puppet, </a:t>
            </a:r>
            <a:r>
              <a:rPr lang="en-US" dirty="0" err="1" smtClean="0"/>
              <a:t>ControlTier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Deployment automation (Fabric, </a:t>
            </a:r>
            <a:r>
              <a:rPr lang="en-US" dirty="0" err="1" smtClean="0"/>
              <a:t>Capsitrano</a:t>
            </a:r>
            <a:r>
              <a:rPr lang="en-US" dirty="0" smtClean="0"/>
              <a:t>, LI’s </a:t>
            </a:r>
            <a:r>
              <a:rPr lang="en-US" dirty="0" err="1" smtClean="0"/>
              <a:t>glu</a:t>
            </a:r>
            <a:r>
              <a:rPr lang="en-US" dirty="0" smtClean="0"/>
              <a:t>, scripts, …)</a:t>
            </a:r>
          </a:p>
          <a:p>
            <a:pPr lvl="1"/>
            <a:r>
              <a:rPr lang="en-US" dirty="0" smtClean="0"/>
              <a:t>Use cloud APIs (or CLI) for server provisioning</a:t>
            </a:r>
          </a:p>
          <a:p>
            <a:r>
              <a:rPr lang="en-US" dirty="0" smtClean="0"/>
              <a:t>Cloud management systems</a:t>
            </a:r>
          </a:p>
          <a:p>
            <a:r>
              <a:rPr lang="en-US" dirty="0" smtClean="0"/>
              <a:t>Ravello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22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229600" cy="729615"/>
          </a:xfrm>
        </p:spPr>
        <p:txBody>
          <a:bodyPr/>
          <a:lstStyle/>
          <a:p>
            <a:r>
              <a:rPr lang="en-US" dirty="0" smtClean="0"/>
              <a:t>Configuration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310641"/>
            <a:ext cx="8893277" cy="5045710"/>
          </a:xfrm>
        </p:spPr>
        <p:txBody>
          <a:bodyPr>
            <a:no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Good at maintaining infra as-code</a:t>
            </a:r>
          </a:p>
          <a:p>
            <a:pPr lvl="1"/>
            <a:r>
              <a:rPr lang="en-US" dirty="0" smtClean="0"/>
              <a:t>Lots of know-hows and premade “recipes” by the community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Testing can be painful</a:t>
            </a:r>
          </a:p>
          <a:p>
            <a:pPr lvl="1"/>
            <a:r>
              <a:rPr lang="en-US" dirty="0" smtClean="0"/>
              <a:t>Not easy to make cloud/OS agnostic, and eventually end up with a different server on each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Manages single servers/services and not the whole “application”</a:t>
            </a:r>
          </a:p>
          <a:p>
            <a:pPr lvl="1"/>
            <a:r>
              <a:rPr lang="en-US" dirty="0" smtClean="0"/>
              <a:t>Has a rather steep learning curve</a:t>
            </a:r>
          </a:p>
          <a:p>
            <a:pPr lvl="1"/>
            <a:r>
              <a:rPr lang="en-US" dirty="0" smtClean="0"/>
              <a:t>Can be challenging to create for existing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0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 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476" y="581025"/>
            <a:ext cx="8023123" cy="702085"/>
          </a:xfrm>
        </p:spPr>
        <p:txBody>
          <a:bodyPr/>
          <a:lstStyle/>
          <a:p>
            <a:r>
              <a:rPr lang="en-US" dirty="0" smtClean="0"/>
              <a:t>Cloud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83111"/>
            <a:ext cx="8229600" cy="5438364"/>
          </a:xfrm>
        </p:spPr>
        <p:txBody>
          <a:bodyPr>
            <a:noAutofit/>
          </a:bodyPr>
          <a:lstStyle/>
          <a:p>
            <a:r>
              <a:rPr lang="en-US" dirty="0" smtClean="0"/>
              <a:t>Automate both cloud VM provisioning , and integrate (or define proprietary) with configuration management tools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“Single pane of glass”</a:t>
            </a:r>
          </a:p>
          <a:p>
            <a:pPr lvl="1"/>
            <a:r>
              <a:rPr lang="en-US" dirty="0" smtClean="0"/>
              <a:t>Support, knowledge base, …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Lock in (to specific public clouds and cloud management systems)</a:t>
            </a:r>
          </a:p>
          <a:p>
            <a:pPr lvl="1"/>
            <a:r>
              <a:rPr lang="en-US" dirty="0" smtClean="0"/>
              <a:t>The application is *different* on each cloud</a:t>
            </a:r>
          </a:p>
          <a:p>
            <a:pPr lvl="1"/>
            <a:r>
              <a:rPr lang="en-US" dirty="0" smtClean="0"/>
              <a:t>Quite impractical to use if your production is on-premise (or you want to keep your options open)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9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4070" y="206640"/>
            <a:ext cx="8583612" cy="114617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Ravello – a “cloud application hypervisor”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1" y="1177578"/>
            <a:ext cx="8420236" cy="4012095"/>
          </a:xfrm>
          <a:prstGeom prst="roundRect">
            <a:avLst>
              <a:gd name="adj" fmla="val 661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160174" y="5311782"/>
            <a:ext cx="7226920" cy="835017"/>
          </a:xfrm>
          <a:prstGeom prst="cloud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3697" y="5497791"/>
            <a:ext cx="5158804" cy="44129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Any cloud: Public – Amazon, Rackspace, HP, …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 private: </a:t>
            </a:r>
            <a:r>
              <a:rPr lang="en-US" sz="1600" dirty="0" err="1" smtClean="0">
                <a:solidFill>
                  <a:schemeClr val="tx1"/>
                </a:solidFill>
              </a:rPr>
              <a:t>openstack</a:t>
            </a:r>
            <a:r>
              <a:rPr lang="en-US" sz="1600" dirty="0" smtClean="0">
                <a:solidFill>
                  <a:schemeClr val="tx1"/>
                </a:solidFill>
              </a:rPr>
              <a:t>, vCloud, 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236729" y="1080818"/>
            <a:ext cx="639369" cy="690340"/>
          </a:xfrm>
          <a:prstGeom prst="verticalScroll">
            <a:avLst/>
          </a:prstGeom>
          <a:solidFill>
            <a:srgbClr val="007FB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012" y="1234238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2596" y="1313372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6148" y="1392506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2004" y="1471640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00164" y="1550774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3808" y="1629908"/>
            <a:ext cx="226362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27400" y="1214225"/>
            <a:ext cx="2075159" cy="88393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Formal definition of the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86917" y="1233991"/>
            <a:ext cx="4157039" cy="23764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Cloud Application hypervisor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4564" y="1393445"/>
            <a:ext cx="8066460" cy="3553172"/>
            <a:chOff x="313951" y="1653417"/>
            <a:chExt cx="8279269" cy="3646912"/>
          </a:xfrm>
        </p:grpSpPr>
        <p:sp>
          <p:nvSpPr>
            <p:cNvPr id="18" name="Rounded Rectangle 17"/>
            <p:cNvSpPr/>
            <p:nvPr/>
          </p:nvSpPr>
          <p:spPr>
            <a:xfrm>
              <a:off x="1472842" y="3229438"/>
              <a:ext cx="358223" cy="688751"/>
            </a:xfrm>
            <a:prstGeom prst="roundRect">
              <a:avLst>
                <a:gd name="adj" fmla="val 10698"/>
              </a:avLst>
            </a:prstGeom>
            <a:pattFill prst="horzBrick">
              <a:fgClr>
                <a:srgbClr val="A6A6A6"/>
              </a:fgClr>
              <a:bgClr>
                <a:prstClr val="white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Can 18"/>
            <p:cNvSpPr/>
            <p:nvPr/>
          </p:nvSpPr>
          <p:spPr>
            <a:xfrm>
              <a:off x="7942179" y="4304295"/>
              <a:ext cx="651041" cy="860345"/>
            </a:xfrm>
            <a:prstGeom prst="can">
              <a:avLst>
                <a:gd name="adj" fmla="val 1909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142029" y="3609822"/>
              <a:ext cx="241151" cy="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3951" y="3197981"/>
              <a:ext cx="764530" cy="76453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1" idx="4"/>
              <a:endCxn id="21" idx="0"/>
            </p:cNvCxnSpPr>
            <p:nvPr/>
          </p:nvCxnSpPr>
          <p:spPr>
            <a:xfrm flipV="1">
              <a:off x="696216" y="3197981"/>
              <a:ext cx="0" cy="764530"/>
            </a:xfrm>
            <a:prstGeom prst="straightConnector1">
              <a:avLst/>
            </a:prstGeom>
            <a:solidFill>
              <a:schemeClr val="bg1">
                <a:lumMod val="50000"/>
              </a:schemeClr>
            </a:solidFill>
            <a:ln w="57150" cmpd="sng">
              <a:solidFill>
                <a:srgbClr val="FFFF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6"/>
              <a:endCxn id="21" idx="2"/>
            </p:cNvCxnSpPr>
            <p:nvPr/>
          </p:nvCxnSpPr>
          <p:spPr>
            <a:xfrm flipH="1">
              <a:off x="313951" y="3580246"/>
              <a:ext cx="764530" cy="0"/>
            </a:xfrm>
            <a:prstGeom prst="straightConnector1">
              <a:avLst/>
            </a:prstGeom>
            <a:solidFill>
              <a:schemeClr val="bg1">
                <a:lumMod val="50000"/>
              </a:schemeClr>
            </a:solidFill>
            <a:ln w="57150" cmpd="sng">
              <a:solidFill>
                <a:srgbClr val="FFFF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249252" y="3197981"/>
              <a:ext cx="764530" cy="76453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453671" y="3397879"/>
              <a:ext cx="487382" cy="182367"/>
            </a:xfrm>
            <a:prstGeom prst="straightConnector1">
              <a:avLst/>
            </a:prstGeom>
            <a:solidFill>
              <a:srgbClr val="7F7F7F"/>
            </a:solidFill>
            <a:ln w="38100" cmpd="sng">
              <a:solidFill>
                <a:srgbClr val="FFFF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8" idx="3"/>
            </p:cNvCxnSpPr>
            <p:nvPr/>
          </p:nvCxnSpPr>
          <p:spPr>
            <a:xfrm>
              <a:off x="2453671" y="3580246"/>
              <a:ext cx="493238" cy="6666"/>
            </a:xfrm>
            <a:prstGeom prst="straightConnector1">
              <a:avLst/>
            </a:prstGeom>
            <a:solidFill>
              <a:srgbClr val="7F7F7F"/>
            </a:solidFill>
            <a:ln w="38100" cmpd="sng">
              <a:solidFill>
                <a:srgbClr val="FFFF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53671" y="3580246"/>
              <a:ext cx="486882" cy="171277"/>
            </a:xfrm>
            <a:prstGeom prst="straightConnector1">
              <a:avLst/>
            </a:prstGeom>
            <a:solidFill>
              <a:srgbClr val="7F7F7F"/>
            </a:solidFill>
            <a:ln w="38100" cmpd="sng">
              <a:solidFill>
                <a:srgbClr val="FFFF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348076" y="3483432"/>
              <a:ext cx="105595" cy="1936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62173" y="2596263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26749" y="2669767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32605" y="3029754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292085" y="3017348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356661" y="3090852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app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62517" y="3450839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894056" y="3510382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58632" y="3583886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db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64488" y="3943873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662173" y="4481956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726749" y="4555460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732605" y="4915447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662173" y="3539109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726749" y="3612613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732605" y="3972600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662173" y="1653417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726749" y="1726921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32605" y="2086908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92085" y="4036750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356661" y="4110254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app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362517" y="4470241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92085" y="1997945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356661" y="2071449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app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362517" y="2431436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894056" y="2544912"/>
              <a:ext cx="870586" cy="818373"/>
            </a:xfrm>
            <a:prstGeom prst="roundRect">
              <a:avLst>
                <a:gd name="adj" fmla="val 10698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958632" y="2618416"/>
              <a:ext cx="735576" cy="305274"/>
            </a:xfrm>
            <a:prstGeom prst="roundRect">
              <a:avLst/>
            </a:prstGeom>
            <a:solidFill>
              <a:srgbClr val="F2A3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db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64488" y="2978403"/>
              <a:ext cx="735576" cy="305274"/>
            </a:xfrm>
            <a:prstGeom prst="roundRect">
              <a:avLst/>
            </a:prstGeom>
            <a:solidFill>
              <a:srgbClr val="66C4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1912539" y="3588132"/>
              <a:ext cx="241151" cy="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04193" y="3580246"/>
              <a:ext cx="443340" cy="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668226" y="3580246"/>
              <a:ext cx="443340" cy="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270061" y="3577291"/>
              <a:ext cx="443340" cy="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971861" y="3577291"/>
              <a:ext cx="295839" cy="2955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225861" y="3557433"/>
              <a:ext cx="1" cy="541080"/>
            </a:xfrm>
            <a:prstGeom prst="line">
              <a:avLst/>
            </a:prstGeom>
            <a:ln w="7620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2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229600" cy="9068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HVX – high performance nested hypervisor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533289" y="1411862"/>
            <a:ext cx="712978" cy="932710"/>
          </a:xfrm>
          <a:prstGeom prst="roundRect">
            <a:avLst>
              <a:gd name="adj" fmla="val 1032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804" y="3473952"/>
            <a:ext cx="1366133" cy="348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x86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804" y="1934594"/>
            <a:ext cx="1366133" cy="348089"/>
          </a:xfrm>
          <a:prstGeom prst="roundRect">
            <a:avLst/>
          </a:prstGeom>
          <a:solidFill>
            <a:srgbClr val="66C4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3906" y="3473952"/>
            <a:ext cx="2271498" cy="348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x86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3906" y="3007398"/>
            <a:ext cx="2271498" cy="348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10960" y="3473952"/>
            <a:ext cx="3366477" cy="348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x86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10960" y="3007398"/>
            <a:ext cx="3366477" cy="348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99339" y="1927777"/>
            <a:ext cx="597843" cy="348089"/>
          </a:xfrm>
          <a:prstGeom prst="roundRect">
            <a:avLst/>
          </a:prstGeom>
          <a:solidFill>
            <a:srgbClr val="66C4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184" y="3881951"/>
            <a:ext cx="227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1:1 physical server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3906" y="3881951"/>
            <a:ext cx="227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5625" y="3881951"/>
            <a:ext cx="284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loud application </a:t>
            </a:r>
            <a:r>
              <a:rPr lang="en-US" dirty="0" err="1" smtClean="0"/>
              <a:t>virt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7521" y="4527755"/>
            <a:ext cx="8360515" cy="16097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Requires no changes to the application or Operating System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Run any VM (e.g. VMware) in any cloud (e.g. AWS/</a:t>
            </a:r>
            <a:r>
              <a:rPr lang="en-US" sz="2400" b="1" dirty="0" err="1" smtClean="0">
                <a:solidFill>
                  <a:srgbClr val="000000"/>
                </a:solidFill>
              </a:rPr>
              <a:t>Xen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b="1" u="sng" dirty="0" smtClean="0">
                <a:solidFill>
                  <a:srgbClr val="000000"/>
                </a:solidFill>
              </a:rPr>
              <a:t>Supports VM consolidation </a:t>
            </a: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2804" y="1487912"/>
            <a:ext cx="1366133" cy="348089"/>
          </a:xfrm>
          <a:prstGeom prst="roundRect">
            <a:avLst/>
          </a:prstGeom>
          <a:solidFill>
            <a:srgbClr val="FFA5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app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99339" y="1487894"/>
            <a:ext cx="597843" cy="348089"/>
          </a:xfrm>
          <a:prstGeom prst="roundRect">
            <a:avLst/>
          </a:prstGeom>
          <a:solidFill>
            <a:srgbClr val="FFA5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app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722774" y="1433027"/>
            <a:ext cx="1166726" cy="934688"/>
            <a:chOff x="3722774" y="1433027"/>
            <a:chExt cx="1166726" cy="934688"/>
          </a:xfrm>
        </p:grpSpPr>
        <p:sp>
          <p:nvSpPr>
            <p:cNvPr id="42" name="Rounded Rectangle 41"/>
            <p:cNvSpPr/>
            <p:nvPr/>
          </p:nvSpPr>
          <p:spPr>
            <a:xfrm>
              <a:off x="3722774" y="1433027"/>
              <a:ext cx="1166726" cy="934688"/>
            </a:xfrm>
            <a:prstGeom prst="roundRect">
              <a:avLst>
                <a:gd name="adj" fmla="val 10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89054" y="1948554"/>
              <a:ext cx="1019980" cy="348089"/>
            </a:xfrm>
            <a:prstGeom prst="roundRect">
              <a:avLst/>
            </a:prstGeom>
            <a:solidFill>
              <a:srgbClr val="66C4E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OS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797694" y="1513836"/>
              <a:ext cx="1019980" cy="348089"/>
            </a:xfrm>
            <a:prstGeom prst="roundRect">
              <a:avLst/>
            </a:prstGeom>
            <a:solidFill>
              <a:srgbClr val="FFA50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app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 rot="10800000">
            <a:off x="2018322" y="1994502"/>
            <a:ext cx="210028" cy="1264202"/>
          </a:xfrm>
          <a:prstGeom prst="leftArrow">
            <a:avLst>
              <a:gd name="adj1" fmla="val 50000"/>
              <a:gd name="adj2" fmla="val 363025"/>
            </a:avLst>
          </a:prstGeom>
          <a:solidFill>
            <a:srgbClr val="007F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98707" y="1413840"/>
            <a:ext cx="712978" cy="932710"/>
          </a:xfrm>
          <a:prstGeom prst="roundRect">
            <a:avLst>
              <a:gd name="adj" fmla="val 1032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64757" y="1929755"/>
            <a:ext cx="597843" cy="348089"/>
          </a:xfrm>
          <a:prstGeom prst="roundRect">
            <a:avLst/>
          </a:prstGeom>
          <a:solidFill>
            <a:srgbClr val="66C4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64757" y="1489872"/>
            <a:ext cx="597843" cy="348089"/>
          </a:xfrm>
          <a:prstGeom prst="roundRect">
            <a:avLst/>
          </a:prstGeom>
          <a:solidFill>
            <a:srgbClr val="FFA5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app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25716" y="1411862"/>
            <a:ext cx="712978" cy="932710"/>
          </a:xfrm>
          <a:prstGeom prst="roundRect">
            <a:avLst>
              <a:gd name="adj" fmla="val 1032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10960" y="2573128"/>
            <a:ext cx="1544145" cy="344761"/>
          </a:xfrm>
          <a:prstGeom prst="roundRect">
            <a:avLst/>
          </a:prstGeom>
          <a:solidFill>
            <a:srgbClr val="007FB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HVX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391766" y="1927777"/>
            <a:ext cx="597843" cy="348089"/>
          </a:xfrm>
          <a:prstGeom prst="roundRect">
            <a:avLst/>
          </a:prstGeom>
          <a:solidFill>
            <a:srgbClr val="66C4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91766" y="1487894"/>
            <a:ext cx="597843" cy="348089"/>
          </a:xfrm>
          <a:prstGeom prst="roundRect">
            <a:avLst/>
          </a:prstGeom>
          <a:solidFill>
            <a:srgbClr val="FFA5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app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091134" y="1413840"/>
            <a:ext cx="712978" cy="932710"/>
          </a:xfrm>
          <a:prstGeom prst="roundRect">
            <a:avLst>
              <a:gd name="adj" fmla="val 1032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57184" y="1929755"/>
            <a:ext cx="597843" cy="348089"/>
          </a:xfrm>
          <a:prstGeom prst="roundRect">
            <a:avLst/>
          </a:prstGeom>
          <a:solidFill>
            <a:srgbClr val="66C4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157184" y="1489872"/>
            <a:ext cx="597843" cy="348089"/>
          </a:xfrm>
          <a:prstGeom prst="roundRect">
            <a:avLst/>
          </a:prstGeom>
          <a:solidFill>
            <a:srgbClr val="FFA5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app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" name="Left Arrow 40"/>
          <p:cNvSpPr/>
          <p:nvPr/>
        </p:nvSpPr>
        <p:spPr>
          <a:xfrm rot="10800000">
            <a:off x="5069966" y="1948554"/>
            <a:ext cx="210028" cy="1264202"/>
          </a:xfrm>
          <a:prstGeom prst="leftArrow">
            <a:avLst>
              <a:gd name="adj1" fmla="val 50000"/>
              <a:gd name="adj2" fmla="val 363025"/>
            </a:avLst>
          </a:prstGeom>
          <a:solidFill>
            <a:srgbClr val="007F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65473" y="1433027"/>
            <a:ext cx="1166726" cy="934688"/>
            <a:chOff x="3722774" y="1433027"/>
            <a:chExt cx="1166726" cy="934688"/>
          </a:xfrm>
        </p:grpSpPr>
        <p:sp>
          <p:nvSpPr>
            <p:cNvPr id="45" name="Rounded Rectangle 44"/>
            <p:cNvSpPr/>
            <p:nvPr/>
          </p:nvSpPr>
          <p:spPr>
            <a:xfrm>
              <a:off x="3722774" y="1433027"/>
              <a:ext cx="1166726" cy="934688"/>
            </a:xfrm>
            <a:prstGeom prst="roundRect">
              <a:avLst>
                <a:gd name="adj" fmla="val 10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89054" y="1948554"/>
              <a:ext cx="1019980" cy="348089"/>
            </a:xfrm>
            <a:prstGeom prst="roundRect">
              <a:avLst/>
            </a:prstGeom>
            <a:solidFill>
              <a:srgbClr val="66C4E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OS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97694" y="1513836"/>
              <a:ext cx="1019980" cy="348089"/>
            </a:xfrm>
            <a:prstGeom prst="roundRect">
              <a:avLst/>
            </a:prstGeom>
            <a:solidFill>
              <a:srgbClr val="FFA50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app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7305480" y="2573128"/>
            <a:ext cx="1544145" cy="344761"/>
          </a:xfrm>
          <a:prstGeom prst="roundRect">
            <a:avLst/>
          </a:prstGeom>
          <a:solidFill>
            <a:srgbClr val="007FB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HVX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7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229600" cy="1143000"/>
          </a:xfrm>
        </p:spPr>
        <p:txBody>
          <a:bodyPr/>
          <a:lstStyle/>
          <a:p>
            <a:r>
              <a:rPr lang="en-US" dirty="0" smtClean="0"/>
              <a:t>2. IO overlay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2463" y="1150903"/>
            <a:ext cx="3713512" cy="4856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US" sz="2400" dirty="0" smtClean="0">
                <a:solidFill>
                  <a:srgbClr val="000000"/>
                </a:solidFill>
              </a:rPr>
              <a:t>Full overlay network (</a:t>
            </a:r>
            <a:r>
              <a:rPr lang="en-US" sz="2400" b="1" dirty="0" smtClean="0">
                <a:solidFill>
                  <a:srgbClr val="000000"/>
                </a:solidFill>
              </a:rPr>
              <a:t>SDN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pPr marL="627063" lvl="1" indent="-227013"/>
            <a:r>
              <a:rPr lang="en-US" sz="2000" dirty="0" smtClean="0">
                <a:solidFill>
                  <a:srgbClr val="000000"/>
                </a:solidFill>
              </a:rPr>
              <a:t>Mesh </a:t>
            </a:r>
            <a:r>
              <a:rPr lang="en-US" sz="2000" dirty="0">
                <a:solidFill>
                  <a:srgbClr val="000000"/>
                </a:solidFill>
              </a:rPr>
              <a:t>of interconnected </a:t>
            </a:r>
            <a:r>
              <a:rPr lang="en-US" sz="2000" dirty="0" smtClean="0">
                <a:solidFill>
                  <a:srgbClr val="000000"/>
                </a:solidFill>
              </a:rPr>
              <a:t>HVXs</a:t>
            </a:r>
          </a:p>
          <a:p>
            <a:pPr marL="627063" lvl="1" indent="-227013"/>
            <a:r>
              <a:rPr lang="en-US" sz="2000" dirty="0" smtClean="0">
                <a:solidFill>
                  <a:srgbClr val="000000"/>
                </a:solidFill>
              </a:rPr>
              <a:t>Define any L2 and L3 network configuration without dependency on the underlying cloud </a:t>
            </a:r>
          </a:p>
          <a:p>
            <a:pPr marL="627063" lvl="1" indent="-227013"/>
            <a:r>
              <a:rPr lang="en-US" sz="2000" dirty="0" smtClean="0">
                <a:solidFill>
                  <a:srgbClr val="000000"/>
                </a:solidFill>
              </a:rPr>
              <a:t>Supports multicast, broadcast etc.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227013" indent="-227013"/>
            <a:r>
              <a:rPr lang="en-US" sz="2400" b="1" dirty="0" smtClean="0">
                <a:solidFill>
                  <a:srgbClr val="000000"/>
                </a:solidFill>
              </a:rPr>
              <a:t>SDS</a:t>
            </a:r>
            <a:r>
              <a:rPr lang="en-US" sz="2400" dirty="0" smtClean="0">
                <a:solidFill>
                  <a:srgbClr val="000000"/>
                </a:solidFill>
              </a:rPr>
              <a:t> - Supports storage abstraction and cloud specific optimization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57200" y="1285946"/>
            <a:ext cx="4550585" cy="4721863"/>
          </a:xfrm>
          <a:prstGeom prst="cloud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7357" y="3214768"/>
            <a:ext cx="1079321" cy="1290373"/>
          </a:xfrm>
          <a:prstGeom prst="roundRect">
            <a:avLst>
              <a:gd name="adj" fmla="val 10698"/>
            </a:avLst>
          </a:prstGeom>
          <a:solidFill>
            <a:srgbClr val="007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357" y="4037406"/>
            <a:ext cx="107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HVX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3732" y="3293641"/>
            <a:ext cx="870586" cy="818373"/>
          </a:xfrm>
          <a:prstGeom prst="roundRect">
            <a:avLst>
              <a:gd name="adj" fmla="val 1069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8308" y="3367145"/>
            <a:ext cx="735576" cy="305274"/>
          </a:xfrm>
          <a:prstGeom prst="roundRect">
            <a:avLst/>
          </a:prstGeom>
          <a:solidFill>
            <a:srgbClr val="FFA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164" y="3727132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6502" y="1896913"/>
            <a:ext cx="2145116" cy="1290373"/>
          </a:xfrm>
          <a:prstGeom prst="roundRect">
            <a:avLst>
              <a:gd name="adj" fmla="val 10698"/>
            </a:avLst>
          </a:prstGeom>
          <a:solidFill>
            <a:srgbClr val="007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2595" y="2719097"/>
            <a:ext cx="117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HVX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70230" y="1975786"/>
            <a:ext cx="870586" cy="818373"/>
          </a:xfrm>
          <a:prstGeom prst="roundRect">
            <a:avLst>
              <a:gd name="adj" fmla="val 1069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4806" y="2049290"/>
            <a:ext cx="735576" cy="305274"/>
          </a:xfrm>
          <a:prstGeom prst="roundRect">
            <a:avLst/>
          </a:prstGeom>
          <a:solidFill>
            <a:srgbClr val="FFA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0662" y="2409277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6787" y="3695059"/>
            <a:ext cx="1079321" cy="1290373"/>
          </a:xfrm>
          <a:prstGeom prst="roundRect">
            <a:avLst>
              <a:gd name="adj" fmla="val 10698"/>
            </a:avLst>
          </a:prstGeom>
          <a:solidFill>
            <a:srgbClr val="007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0739" y="4517697"/>
            <a:ext cx="107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HVX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63162" y="3773932"/>
            <a:ext cx="870586" cy="818373"/>
          </a:xfrm>
          <a:prstGeom prst="roundRect">
            <a:avLst>
              <a:gd name="adj" fmla="val 1069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738" y="3847436"/>
            <a:ext cx="735576" cy="305274"/>
          </a:xfrm>
          <a:prstGeom prst="roundRect">
            <a:avLst/>
          </a:prstGeom>
          <a:solidFill>
            <a:srgbClr val="FFA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33594" y="4207423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2"/>
            <a:endCxn id="7" idx="3"/>
          </p:cNvCxnSpPr>
          <p:nvPr/>
        </p:nvCxnSpPr>
        <p:spPr>
          <a:xfrm flipH="1">
            <a:off x="1876678" y="3187286"/>
            <a:ext cx="1122382" cy="672669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2"/>
            <a:endCxn id="17" idx="1"/>
          </p:cNvCxnSpPr>
          <p:nvPr/>
        </p:nvCxnSpPr>
        <p:spPr>
          <a:xfrm>
            <a:off x="2999060" y="3187286"/>
            <a:ext cx="157727" cy="115296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7" idx="3"/>
          </p:cNvCxnSpPr>
          <p:nvPr/>
        </p:nvCxnSpPr>
        <p:spPr>
          <a:xfrm flipH="1" flipV="1">
            <a:off x="1876678" y="3859955"/>
            <a:ext cx="1280109" cy="480291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90307" y="1967424"/>
            <a:ext cx="870586" cy="818373"/>
          </a:xfrm>
          <a:prstGeom prst="roundRect">
            <a:avLst>
              <a:gd name="adj" fmla="val 1069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54883" y="2040928"/>
            <a:ext cx="735576" cy="305274"/>
          </a:xfrm>
          <a:prstGeom prst="roundRect">
            <a:avLst/>
          </a:prstGeom>
          <a:solidFill>
            <a:srgbClr val="FFA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60739" y="2400915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8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229600" cy="749972"/>
          </a:xfrm>
        </p:spPr>
        <p:txBody>
          <a:bodyPr/>
          <a:lstStyle/>
          <a:p>
            <a:r>
              <a:rPr lang="en-US" dirty="0" smtClean="0"/>
              <a:t>Application framework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7956" y="1330997"/>
            <a:ext cx="5015330" cy="4457791"/>
          </a:xfrm>
          <a:prstGeom prst="roundRect">
            <a:avLst>
              <a:gd name="adj" fmla="val 3365"/>
            </a:avLst>
          </a:prstGeom>
          <a:gradFill flip="none" rotWithShape="1">
            <a:gsLst>
              <a:gs pos="0">
                <a:srgbClr val="007FBB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52570" y="883787"/>
            <a:ext cx="3797905" cy="547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en-US" sz="2400" dirty="0" smtClean="0">
                <a:solidFill>
                  <a:srgbClr val="000000"/>
                </a:solidFill>
              </a:rPr>
              <a:t>Define an entire multi-VM/ application end-to-end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27013" indent="-227013"/>
            <a:r>
              <a:rPr lang="en-US" sz="2400" dirty="0" smtClean="0">
                <a:solidFill>
                  <a:srgbClr val="000000"/>
                </a:solidFill>
              </a:rPr>
              <a:t>Describe relationship between application components, external interfaces, configuration, SLA etc. </a:t>
            </a:r>
          </a:p>
          <a:p>
            <a:pPr marL="227013" indent="-227013"/>
            <a:endParaRPr lang="en-US" sz="2400" dirty="0" smtClean="0">
              <a:solidFill>
                <a:srgbClr val="000000"/>
              </a:solidFill>
            </a:endParaRPr>
          </a:p>
          <a:p>
            <a:pPr marL="227013" indent="-227013"/>
            <a:r>
              <a:rPr lang="en-US" sz="2400" dirty="0" smtClean="0">
                <a:solidFill>
                  <a:srgbClr val="000000"/>
                </a:solidFill>
              </a:rPr>
              <a:t>Every aspect of a Cloud Application can be coded</a:t>
            </a:r>
          </a:p>
        </p:txBody>
      </p:sp>
      <p:pic>
        <p:nvPicPr>
          <p:cNvPr id="7" name="Picture 6" descr="Screen shot 2012-12-06 at 11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604" y="1558251"/>
            <a:ext cx="4512303" cy="39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91792"/>
            <a:ext cx="6834188" cy="1782762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#1 Lack of internal capacity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217" y="2646259"/>
            <a:ext cx="5824182" cy="233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#2 Difficult to replicate/provision environments quickly</a:t>
            </a:r>
            <a:endParaRPr lang="en-US" b="1" dirty="0"/>
          </a:p>
        </p:txBody>
      </p:sp>
      <p:pic>
        <p:nvPicPr>
          <p:cNvPr id="5122" name="Picture 2" descr="C:\Users\Gil\AppData\Local\Microsoft\Windows\Temporary Internet Files\Content.IE5\4VOI2FI3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637" y="811352"/>
            <a:ext cx="1501988" cy="15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il\AppData\Local\Microsoft\Windows\Temporary Internet Files\Content.IE5\4VOI2FI3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637" y="3061415"/>
            <a:ext cx="1501988" cy="15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78617" y="5206180"/>
            <a:ext cx="7963938" cy="1150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Okay, so what’s next???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57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Ravello Systems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866538"/>
            <a:ext cx="3352707" cy="1132173"/>
          </a:xfrm>
          <a:prstGeom prst="roundRect">
            <a:avLst>
              <a:gd name="adj" fmla="val 6109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4648722"/>
            <a:ext cx="3352707" cy="3178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3276919"/>
            <a:ext cx="3352707" cy="1186885"/>
          </a:xfrm>
          <a:prstGeom prst="roundRect">
            <a:avLst>
              <a:gd name="adj" fmla="val 6109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3103002"/>
            <a:ext cx="3352707" cy="3178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616259"/>
            <a:ext cx="3352707" cy="1296554"/>
          </a:xfrm>
          <a:prstGeom prst="roundRect">
            <a:avLst>
              <a:gd name="adj" fmla="val 6109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1428829"/>
            <a:ext cx="3352707" cy="3178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3084"/>
          <a:stretch/>
        </p:blipFill>
        <p:spPr>
          <a:xfrm>
            <a:off x="2466270" y="2426874"/>
            <a:ext cx="1117947" cy="34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8178" b="20084"/>
          <a:stretch/>
        </p:blipFill>
        <p:spPr>
          <a:xfrm>
            <a:off x="778444" y="2315266"/>
            <a:ext cx="1548353" cy="531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73" y="3535751"/>
            <a:ext cx="602929" cy="6620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3134"/>
          <a:stretch/>
        </p:blipFill>
        <p:spPr>
          <a:xfrm>
            <a:off x="1554014" y="3456382"/>
            <a:ext cx="1049363" cy="661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t="21694" b="19983"/>
          <a:stretch/>
        </p:blipFill>
        <p:spPr>
          <a:xfrm>
            <a:off x="1359332" y="4152917"/>
            <a:ext cx="1479154" cy="301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1332" y="3486689"/>
            <a:ext cx="799435" cy="799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7" y="5012239"/>
            <a:ext cx="2069410" cy="451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772" y="5004329"/>
            <a:ext cx="879300" cy="87930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149969" y="2092072"/>
            <a:ext cx="4743308" cy="384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Founded in 2011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Corp. HQ - </a:t>
            </a:r>
            <a:r>
              <a:rPr lang="en-US" sz="2400" dirty="0" err="1" smtClean="0">
                <a:solidFill>
                  <a:srgbClr val="000000"/>
                </a:solidFill>
              </a:rPr>
              <a:t>Raa’nana</a:t>
            </a:r>
            <a:r>
              <a:rPr lang="en-US" sz="2400" dirty="0" smtClean="0">
                <a:solidFill>
                  <a:srgbClr val="000000"/>
                </a:solidFill>
              </a:rPr>
              <a:t>, Israel US HQ – Palo Alto, CA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Deep expertise in virtualization, networking and storage technologies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43" y="1881399"/>
            <a:ext cx="1548353" cy="396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3034" y="1818602"/>
            <a:ext cx="665803" cy="597516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57199" y="1411067"/>
            <a:ext cx="3352707" cy="37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Founding team track record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3082467"/>
            <a:ext cx="2843850" cy="37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Employees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4610425"/>
            <a:ext cx="2843850" cy="37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Investors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7" name="Picture 26" descr="Ravello_Wings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34586" y="653376"/>
            <a:ext cx="649900" cy="651987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149970" y="1305363"/>
            <a:ext cx="2961885" cy="62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7FBB"/>
                </a:solidFill>
              </a:rPr>
              <a:t>Ravello Systems</a:t>
            </a:r>
            <a:endParaRPr lang="en-US" b="1" dirty="0">
              <a:solidFill>
                <a:srgbClr val="007FBB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2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73" y="5483557"/>
            <a:ext cx="1882690" cy="400072"/>
          </a:xfrm>
          <a:prstGeom prst="rect">
            <a:avLst/>
          </a:prstGeom>
        </p:spPr>
      </p:pic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2954" y="581025"/>
            <a:ext cx="7816645" cy="897255"/>
          </a:xfrm>
        </p:spPr>
        <p:txBody>
          <a:bodyPr/>
          <a:lstStyle/>
          <a:p>
            <a:r>
              <a:rPr lang="en-US" dirty="0" smtClean="0"/>
              <a:t>Automate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" y="1600200"/>
            <a:ext cx="8122920" cy="4937125"/>
          </a:xfrm>
        </p:spPr>
        <p:txBody>
          <a:bodyPr>
            <a:normAutofit/>
          </a:bodyPr>
          <a:lstStyle/>
          <a:p>
            <a:r>
              <a:rPr lang="en-US" dirty="0" smtClean="0"/>
              <a:t>Run UT and various “smoke” runs on each commit on identical replicas of production</a:t>
            </a:r>
          </a:p>
          <a:p>
            <a:r>
              <a:rPr lang="en-US" dirty="0" smtClean="0"/>
              <a:t>Run various types of system tests nightly, including destructive tests</a:t>
            </a:r>
          </a:p>
          <a:p>
            <a:r>
              <a:rPr lang="en-US" dirty="0" smtClean="0"/>
              <a:t>Manual QA can provision new environments with the click of a button</a:t>
            </a:r>
          </a:p>
          <a:p>
            <a:r>
              <a:rPr lang="en-US" dirty="0" smtClean="0"/>
              <a:t>Each *developer* can spin a full copy of the application in minutes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2954" y="581025"/>
            <a:ext cx="7816645" cy="897255"/>
          </a:xfrm>
        </p:spPr>
        <p:txBody>
          <a:bodyPr/>
          <a:lstStyle/>
          <a:p>
            <a:r>
              <a:rPr lang="en-US" dirty="0" smtClean="0"/>
              <a:t>Automate some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" y="1600200"/>
            <a:ext cx="8122920" cy="4937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 management can easily demo new experimental features on their own app copy</a:t>
            </a:r>
          </a:p>
          <a:p>
            <a:r>
              <a:rPr lang="en-US" dirty="0" smtClean="0"/>
              <a:t>Ops can easily use for a “poor man’s” multi-cloud DR solution</a:t>
            </a:r>
          </a:p>
          <a:p>
            <a:r>
              <a:rPr lang="en-US" dirty="0" smtClean="0"/>
              <a:t>Supply copies of the app to contractors (e.g. pen-testing) with zero effort</a:t>
            </a:r>
          </a:p>
          <a:p>
            <a:r>
              <a:rPr lang="en-US" dirty="0" smtClean="0"/>
              <a:t>Allows having an *identical* automatic deployment mechanism to all environments (including production)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" y="581025"/>
            <a:ext cx="7894320" cy="1143000"/>
          </a:xfrm>
        </p:spPr>
        <p:txBody>
          <a:bodyPr/>
          <a:lstStyle/>
          <a:p>
            <a:r>
              <a:rPr lang="en-US" dirty="0" smtClean="0"/>
              <a:t>The missing link…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240463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utilize Jenkins as the engine who drives the workflows (manually and automatically)</a:t>
            </a:r>
          </a:p>
          <a:p>
            <a:pPr lvl="1"/>
            <a:r>
              <a:rPr lang="en-US" dirty="0" smtClean="0"/>
              <a:t>Using Ravello to replicate the app</a:t>
            </a:r>
          </a:p>
          <a:p>
            <a:pPr lvl="1"/>
            <a:r>
              <a:rPr lang="en-US" dirty="0" smtClean="0"/>
              <a:t>Using the Build flow plugin to define workflows with </a:t>
            </a:r>
            <a:r>
              <a:rPr lang="en-US" b="1" dirty="0" smtClean="0"/>
              <a:t>parallel</a:t>
            </a:r>
            <a:r>
              <a:rPr lang="en-US" dirty="0" smtClean="0"/>
              <a:t> job runs</a:t>
            </a:r>
          </a:p>
          <a:p>
            <a:pPr lvl="2"/>
            <a:r>
              <a:rPr lang="en-US" dirty="0" smtClean="0"/>
              <a:t>E.g. parallelize huge suites on two applications in order to shorten run-time!</a:t>
            </a:r>
          </a:p>
          <a:p>
            <a:r>
              <a:rPr lang="en-US" dirty="0" smtClean="0"/>
              <a:t>Using Jenkins for:</a:t>
            </a:r>
          </a:p>
          <a:p>
            <a:pPr lvl="1"/>
            <a:r>
              <a:rPr lang="en-US" dirty="0"/>
              <a:t>Continuous </a:t>
            </a:r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Application provisioning, deployment and upgrade</a:t>
            </a:r>
          </a:p>
          <a:p>
            <a:pPr lvl="1"/>
            <a:r>
              <a:rPr lang="en-US" dirty="0" smtClean="0"/>
              <a:t>Running manual processes</a:t>
            </a:r>
          </a:p>
        </p:txBody>
      </p:sp>
      <p:pic>
        <p:nvPicPr>
          <p:cNvPr id="6146" name="Picture 2" descr="http://1.bp.blogspot.com/-Vmi71OxNxTc/TzvZH9OTjaI/AAAAAAAAAYM/DtN_4Fz8Kn0/s1600/jenkins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056" y="581025"/>
            <a:ext cx="2494074" cy="34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9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" y="581025"/>
            <a:ext cx="7894320" cy="1143000"/>
          </a:xfrm>
        </p:spPr>
        <p:txBody>
          <a:bodyPr/>
          <a:lstStyle/>
          <a:p>
            <a:r>
              <a:rPr lang="en-US" dirty="0" smtClean="0"/>
              <a:t>Feature toggles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240463" cy="47561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Heavy utilization of feature toggles</a:t>
            </a:r>
          </a:p>
          <a:p>
            <a:pPr lvl="1"/>
            <a:r>
              <a:rPr lang="en-US" sz="2800" dirty="0" smtClean="0"/>
              <a:t>Build time configured from Jenkins through maven</a:t>
            </a:r>
          </a:p>
          <a:p>
            <a:r>
              <a:rPr lang="en-US" sz="3200" dirty="0" smtClean="0"/>
              <a:t>Runtime toggles</a:t>
            </a:r>
          </a:p>
          <a:p>
            <a:r>
              <a:rPr lang="en-US" sz="3200" dirty="0" smtClean="0"/>
              <a:t>Automatic feature toggle testing</a:t>
            </a:r>
            <a:endParaRPr lang="en-US" sz="3200" dirty="0"/>
          </a:p>
        </p:txBody>
      </p:sp>
      <p:pic>
        <p:nvPicPr>
          <p:cNvPr id="6148" name="Picture 4" descr="http://pluralsight.files.wordpress.com/2013/03/istock_000009423674x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946" t="11719" r="13111" b="13245"/>
          <a:stretch/>
        </p:blipFill>
        <p:spPr bwMode="auto">
          <a:xfrm>
            <a:off x="5958321" y="2698952"/>
            <a:ext cx="3079000" cy="22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7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90738"/>
            <a:ext cx="8229600" cy="2085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1500" dirty="0" smtClean="0"/>
              <a:t>Demo Time…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9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Ravello Systems  | 2013</a:t>
            </a:r>
          </a:p>
        </p:txBody>
      </p:sp>
      <p:pic>
        <p:nvPicPr>
          <p:cNvPr id="3074" name="Picture 2" descr="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609" y="1526820"/>
            <a:ext cx="3249556" cy="3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8098" y="5717877"/>
            <a:ext cx="433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http://www.ravellosystems.com</a:t>
            </a:r>
            <a:endParaRPr lang="en-US" sz="2400" b="1" dirty="0" smtClean="0"/>
          </a:p>
        </p:txBody>
      </p:sp>
      <p:pic>
        <p:nvPicPr>
          <p:cNvPr id="3076" name="Picture 4" descr="http://www.teachthought.com/wp-content/uploads/2012/11/twitter-logo-hasht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3491"/>
            <a:ext cx="2231409" cy="16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717877"/>
            <a:ext cx="234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@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ravellosystems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8" name="Picture 6" descr="http://psdblast.com/wp-content/uploads/2011/08/home-ic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853" t="3491" r="20405" b="3917"/>
          <a:stretch/>
        </p:blipFill>
        <p:spPr bwMode="auto">
          <a:xfrm>
            <a:off x="6138550" y="4428516"/>
            <a:ext cx="1206095" cy="1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1264129" y="1658820"/>
            <a:ext cx="2842184" cy="1740781"/>
          </a:xfrm>
        </p:spPr>
      </p:pic>
      <p:pic>
        <p:nvPicPr>
          <p:cNvPr id="11" name="Picture 10" descr="JFrog Logo PRE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8634" y="1470878"/>
            <a:ext cx="2233289" cy="2233289"/>
          </a:xfrm>
          <a:prstGeom prst="rect">
            <a:avLst/>
          </a:prstGeom>
        </p:spPr>
      </p:pic>
      <p:pic>
        <p:nvPicPr>
          <p:cNvPr id="12" name="Picture 11" descr="WhiteSource_Logo-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129" y="4032251"/>
            <a:ext cx="2817169" cy="1145240"/>
          </a:xfrm>
          <a:prstGeom prst="rect">
            <a:avLst/>
          </a:prstGeom>
        </p:spPr>
      </p:pic>
      <p:pic>
        <p:nvPicPr>
          <p:cNvPr id="14" name="Picture 13" descr="cloudif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34" y="4032251"/>
            <a:ext cx="2667383" cy="12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/>
          <p:cNvCxnSpPr/>
          <p:nvPr/>
        </p:nvCxnSpPr>
        <p:spPr>
          <a:xfrm>
            <a:off x="683892" y="1449444"/>
            <a:ext cx="0" cy="19781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83892" y="3427626"/>
            <a:ext cx="8002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708320" y="1613708"/>
            <a:ext cx="3651494" cy="1801705"/>
          </a:xfrm>
          <a:custGeom>
            <a:avLst/>
            <a:gdLst>
              <a:gd name="connsiteX0" fmla="*/ 0 w 5385648"/>
              <a:gd name="connsiteY0" fmla="*/ 2192910 h 2192910"/>
              <a:gd name="connsiteX1" fmla="*/ 622830 w 5385648"/>
              <a:gd name="connsiteY1" fmla="*/ 1435828 h 2192910"/>
              <a:gd name="connsiteX2" fmla="*/ 1184598 w 5385648"/>
              <a:gd name="connsiteY2" fmla="*/ 1680048 h 2192910"/>
              <a:gd name="connsiteX3" fmla="*/ 1685305 w 5385648"/>
              <a:gd name="connsiteY3" fmla="*/ 1325929 h 2192910"/>
              <a:gd name="connsiteX4" fmla="*/ 2137162 w 5385648"/>
              <a:gd name="connsiteY4" fmla="*/ 727590 h 2192910"/>
              <a:gd name="connsiteX5" fmla="*/ 2601231 w 5385648"/>
              <a:gd name="connsiteY5" fmla="*/ 495582 h 2192910"/>
              <a:gd name="connsiteX6" fmla="*/ 2857691 w 5385648"/>
              <a:gd name="connsiteY6" fmla="*/ 837489 h 2192910"/>
              <a:gd name="connsiteX7" fmla="*/ 3419459 w 5385648"/>
              <a:gd name="connsiteY7" fmla="*/ 922966 h 2192910"/>
              <a:gd name="connsiteX8" fmla="*/ 4335386 w 5385648"/>
              <a:gd name="connsiteY8" fmla="*/ 31564 h 2192910"/>
              <a:gd name="connsiteX9" fmla="*/ 4872729 w 5385648"/>
              <a:gd name="connsiteY9" fmla="*/ 361261 h 2192910"/>
              <a:gd name="connsiteX10" fmla="*/ 5385648 w 5385648"/>
              <a:gd name="connsiteY10" fmla="*/ 1875424 h 2192910"/>
              <a:gd name="connsiteX0" fmla="*/ 0 w 5385648"/>
              <a:gd name="connsiteY0" fmla="*/ 2216582 h 2216582"/>
              <a:gd name="connsiteX1" fmla="*/ 622830 w 5385648"/>
              <a:gd name="connsiteY1" fmla="*/ 1459500 h 2216582"/>
              <a:gd name="connsiteX2" fmla="*/ 1184598 w 5385648"/>
              <a:gd name="connsiteY2" fmla="*/ 1703720 h 2216582"/>
              <a:gd name="connsiteX3" fmla="*/ 1685305 w 5385648"/>
              <a:gd name="connsiteY3" fmla="*/ 1349601 h 2216582"/>
              <a:gd name="connsiteX4" fmla="*/ 2137162 w 5385648"/>
              <a:gd name="connsiteY4" fmla="*/ 751262 h 2216582"/>
              <a:gd name="connsiteX5" fmla="*/ 2601231 w 5385648"/>
              <a:gd name="connsiteY5" fmla="*/ 519254 h 2216582"/>
              <a:gd name="connsiteX6" fmla="*/ 2857691 w 5385648"/>
              <a:gd name="connsiteY6" fmla="*/ 861161 h 2216582"/>
              <a:gd name="connsiteX7" fmla="*/ 3248487 w 5385648"/>
              <a:gd name="connsiteY7" fmla="*/ 1288546 h 2216582"/>
              <a:gd name="connsiteX8" fmla="*/ 4335386 w 5385648"/>
              <a:gd name="connsiteY8" fmla="*/ 55236 h 2216582"/>
              <a:gd name="connsiteX9" fmla="*/ 4872729 w 5385648"/>
              <a:gd name="connsiteY9" fmla="*/ 384933 h 2216582"/>
              <a:gd name="connsiteX10" fmla="*/ 5385648 w 5385648"/>
              <a:gd name="connsiteY10" fmla="*/ 1899096 h 2216582"/>
              <a:gd name="connsiteX0" fmla="*/ 0 w 5385648"/>
              <a:gd name="connsiteY0" fmla="*/ 2216582 h 2216582"/>
              <a:gd name="connsiteX1" fmla="*/ 622830 w 5385648"/>
              <a:gd name="connsiteY1" fmla="*/ 1459500 h 2216582"/>
              <a:gd name="connsiteX2" fmla="*/ 1184598 w 5385648"/>
              <a:gd name="connsiteY2" fmla="*/ 1703720 h 2216582"/>
              <a:gd name="connsiteX3" fmla="*/ 1685305 w 5385648"/>
              <a:gd name="connsiteY3" fmla="*/ 1349601 h 2216582"/>
              <a:gd name="connsiteX4" fmla="*/ 2137162 w 5385648"/>
              <a:gd name="connsiteY4" fmla="*/ 751262 h 2216582"/>
              <a:gd name="connsiteX5" fmla="*/ 2601231 w 5385648"/>
              <a:gd name="connsiteY5" fmla="*/ 519254 h 2216582"/>
              <a:gd name="connsiteX6" fmla="*/ 3248487 w 5385648"/>
              <a:gd name="connsiteY6" fmla="*/ 1288546 h 2216582"/>
              <a:gd name="connsiteX7" fmla="*/ 4335386 w 5385648"/>
              <a:gd name="connsiteY7" fmla="*/ 55236 h 2216582"/>
              <a:gd name="connsiteX8" fmla="*/ 4872729 w 5385648"/>
              <a:gd name="connsiteY8" fmla="*/ 384933 h 2216582"/>
              <a:gd name="connsiteX9" fmla="*/ 5385648 w 5385648"/>
              <a:gd name="connsiteY9" fmla="*/ 1899096 h 2216582"/>
              <a:gd name="connsiteX0" fmla="*/ 0 w 5403720"/>
              <a:gd name="connsiteY0" fmla="*/ 2224839 h 2224839"/>
              <a:gd name="connsiteX1" fmla="*/ 622830 w 5403720"/>
              <a:gd name="connsiteY1" fmla="*/ 1467757 h 2224839"/>
              <a:gd name="connsiteX2" fmla="*/ 1184598 w 5403720"/>
              <a:gd name="connsiteY2" fmla="*/ 1711977 h 2224839"/>
              <a:gd name="connsiteX3" fmla="*/ 1685305 w 5403720"/>
              <a:gd name="connsiteY3" fmla="*/ 1357858 h 2224839"/>
              <a:gd name="connsiteX4" fmla="*/ 2137162 w 5403720"/>
              <a:gd name="connsiteY4" fmla="*/ 759519 h 2224839"/>
              <a:gd name="connsiteX5" fmla="*/ 2601231 w 5403720"/>
              <a:gd name="connsiteY5" fmla="*/ 527511 h 2224839"/>
              <a:gd name="connsiteX6" fmla="*/ 3248487 w 5403720"/>
              <a:gd name="connsiteY6" fmla="*/ 1296803 h 2224839"/>
              <a:gd name="connsiteX7" fmla="*/ 4335386 w 5403720"/>
              <a:gd name="connsiteY7" fmla="*/ 63493 h 2224839"/>
              <a:gd name="connsiteX8" fmla="*/ 4872729 w 5403720"/>
              <a:gd name="connsiteY8" fmla="*/ 393190 h 2224839"/>
              <a:gd name="connsiteX9" fmla="*/ 5403720 w 5403720"/>
              <a:gd name="connsiteY9" fmla="*/ 2224008 h 2224839"/>
              <a:gd name="connsiteX0" fmla="*/ 0 w 5403720"/>
              <a:gd name="connsiteY0" fmla="*/ 2224840 h 2224840"/>
              <a:gd name="connsiteX1" fmla="*/ 622830 w 5403720"/>
              <a:gd name="connsiteY1" fmla="*/ 1467758 h 2224840"/>
              <a:gd name="connsiteX2" fmla="*/ 1184598 w 5403720"/>
              <a:gd name="connsiteY2" fmla="*/ 1711978 h 2224840"/>
              <a:gd name="connsiteX3" fmla="*/ 1685305 w 5403720"/>
              <a:gd name="connsiteY3" fmla="*/ 1357859 h 2224840"/>
              <a:gd name="connsiteX4" fmla="*/ 2601231 w 5403720"/>
              <a:gd name="connsiteY4" fmla="*/ 527512 h 2224840"/>
              <a:gd name="connsiteX5" fmla="*/ 3248487 w 5403720"/>
              <a:gd name="connsiteY5" fmla="*/ 1296804 h 2224840"/>
              <a:gd name="connsiteX6" fmla="*/ 4335386 w 5403720"/>
              <a:gd name="connsiteY6" fmla="*/ 63494 h 2224840"/>
              <a:gd name="connsiteX7" fmla="*/ 4872729 w 5403720"/>
              <a:gd name="connsiteY7" fmla="*/ 393191 h 2224840"/>
              <a:gd name="connsiteX8" fmla="*/ 5403720 w 5403720"/>
              <a:gd name="connsiteY8" fmla="*/ 2224009 h 2224840"/>
              <a:gd name="connsiteX0" fmla="*/ 0 w 5403720"/>
              <a:gd name="connsiteY0" fmla="*/ 2224840 h 2224840"/>
              <a:gd name="connsiteX1" fmla="*/ 622830 w 5403720"/>
              <a:gd name="connsiteY1" fmla="*/ 1467758 h 2224840"/>
              <a:gd name="connsiteX2" fmla="*/ 1184598 w 5403720"/>
              <a:gd name="connsiteY2" fmla="*/ 1711978 h 2224840"/>
              <a:gd name="connsiteX3" fmla="*/ 2601231 w 5403720"/>
              <a:gd name="connsiteY3" fmla="*/ 527512 h 2224840"/>
              <a:gd name="connsiteX4" fmla="*/ 3248487 w 5403720"/>
              <a:gd name="connsiteY4" fmla="*/ 1296804 h 2224840"/>
              <a:gd name="connsiteX5" fmla="*/ 4335386 w 5403720"/>
              <a:gd name="connsiteY5" fmla="*/ 63494 h 2224840"/>
              <a:gd name="connsiteX6" fmla="*/ 4872729 w 5403720"/>
              <a:gd name="connsiteY6" fmla="*/ 393191 h 2224840"/>
              <a:gd name="connsiteX7" fmla="*/ 5403720 w 5403720"/>
              <a:gd name="connsiteY7" fmla="*/ 2224009 h 22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720" h="2224840">
                <a:moveTo>
                  <a:pt x="0" y="2224840"/>
                </a:moveTo>
                <a:cubicBezTo>
                  <a:pt x="212698" y="1889037"/>
                  <a:pt x="425397" y="1553235"/>
                  <a:pt x="622830" y="1467758"/>
                </a:cubicBezTo>
                <a:cubicBezTo>
                  <a:pt x="820263" y="1382281"/>
                  <a:pt x="854864" y="1868686"/>
                  <a:pt x="1184598" y="1711978"/>
                </a:cubicBezTo>
                <a:cubicBezTo>
                  <a:pt x="1514332" y="1555270"/>
                  <a:pt x="2257249" y="596708"/>
                  <a:pt x="2601231" y="527512"/>
                </a:cubicBezTo>
                <a:cubicBezTo>
                  <a:pt x="2945213" y="458316"/>
                  <a:pt x="2959461" y="1374140"/>
                  <a:pt x="3248487" y="1296804"/>
                </a:cubicBezTo>
                <a:cubicBezTo>
                  <a:pt x="3537513" y="1219468"/>
                  <a:pt x="4064679" y="214096"/>
                  <a:pt x="4335386" y="63494"/>
                </a:cubicBezTo>
                <a:cubicBezTo>
                  <a:pt x="4606093" y="-87108"/>
                  <a:pt x="4694673" y="33105"/>
                  <a:pt x="4872729" y="393191"/>
                </a:cubicBezTo>
                <a:cubicBezTo>
                  <a:pt x="5050785" y="753277"/>
                  <a:pt x="5403720" y="2224009"/>
                  <a:pt x="5403720" y="222400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683892" y="3885300"/>
            <a:ext cx="0" cy="19781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708320" y="4049566"/>
            <a:ext cx="3651494" cy="1801704"/>
          </a:xfrm>
          <a:custGeom>
            <a:avLst/>
            <a:gdLst>
              <a:gd name="connsiteX0" fmla="*/ 0 w 5385648"/>
              <a:gd name="connsiteY0" fmla="*/ 2192910 h 2192910"/>
              <a:gd name="connsiteX1" fmla="*/ 622830 w 5385648"/>
              <a:gd name="connsiteY1" fmla="*/ 1435828 h 2192910"/>
              <a:gd name="connsiteX2" fmla="*/ 1184598 w 5385648"/>
              <a:gd name="connsiteY2" fmla="*/ 1680048 h 2192910"/>
              <a:gd name="connsiteX3" fmla="*/ 1685305 w 5385648"/>
              <a:gd name="connsiteY3" fmla="*/ 1325929 h 2192910"/>
              <a:gd name="connsiteX4" fmla="*/ 2137162 w 5385648"/>
              <a:gd name="connsiteY4" fmla="*/ 727590 h 2192910"/>
              <a:gd name="connsiteX5" fmla="*/ 2601231 w 5385648"/>
              <a:gd name="connsiteY5" fmla="*/ 495582 h 2192910"/>
              <a:gd name="connsiteX6" fmla="*/ 2857691 w 5385648"/>
              <a:gd name="connsiteY6" fmla="*/ 837489 h 2192910"/>
              <a:gd name="connsiteX7" fmla="*/ 3419459 w 5385648"/>
              <a:gd name="connsiteY7" fmla="*/ 922966 h 2192910"/>
              <a:gd name="connsiteX8" fmla="*/ 4335386 w 5385648"/>
              <a:gd name="connsiteY8" fmla="*/ 31564 h 2192910"/>
              <a:gd name="connsiteX9" fmla="*/ 4872729 w 5385648"/>
              <a:gd name="connsiteY9" fmla="*/ 361261 h 2192910"/>
              <a:gd name="connsiteX10" fmla="*/ 5385648 w 5385648"/>
              <a:gd name="connsiteY10" fmla="*/ 1875424 h 2192910"/>
              <a:gd name="connsiteX0" fmla="*/ 0 w 5385648"/>
              <a:gd name="connsiteY0" fmla="*/ 2216582 h 2216582"/>
              <a:gd name="connsiteX1" fmla="*/ 622830 w 5385648"/>
              <a:gd name="connsiteY1" fmla="*/ 1459500 h 2216582"/>
              <a:gd name="connsiteX2" fmla="*/ 1184598 w 5385648"/>
              <a:gd name="connsiteY2" fmla="*/ 1703720 h 2216582"/>
              <a:gd name="connsiteX3" fmla="*/ 1685305 w 5385648"/>
              <a:gd name="connsiteY3" fmla="*/ 1349601 h 2216582"/>
              <a:gd name="connsiteX4" fmla="*/ 2137162 w 5385648"/>
              <a:gd name="connsiteY4" fmla="*/ 751262 h 2216582"/>
              <a:gd name="connsiteX5" fmla="*/ 2601231 w 5385648"/>
              <a:gd name="connsiteY5" fmla="*/ 519254 h 2216582"/>
              <a:gd name="connsiteX6" fmla="*/ 2857691 w 5385648"/>
              <a:gd name="connsiteY6" fmla="*/ 861161 h 2216582"/>
              <a:gd name="connsiteX7" fmla="*/ 3248487 w 5385648"/>
              <a:gd name="connsiteY7" fmla="*/ 1288546 h 2216582"/>
              <a:gd name="connsiteX8" fmla="*/ 4335386 w 5385648"/>
              <a:gd name="connsiteY8" fmla="*/ 55236 h 2216582"/>
              <a:gd name="connsiteX9" fmla="*/ 4872729 w 5385648"/>
              <a:gd name="connsiteY9" fmla="*/ 384933 h 2216582"/>
              <a:gd name="connsiteX10" fmla="*/ 5385648 w 5385648"/>
              <a:gd name="connsiteY10" fmla="*/ 1899096 h 2216582"/>
              <a:gd name="connsiteX0" fmla="*/ 0 w 5385648"/>
              <a:gd name="connsiteY0" fmla="*/ 2216582 h 2216582"/>
              <a:gd name="connsiteX1" fmla="*/ 622830 w 5385648"/>
              <a:gd name="connsiteY1" fmla="*/ 1459500 h 2216582"/>
              <a:gd name="connsiteX2" fmla="*/ 1184598 w 5385648"/>
              <a:gd name="connsiteY2" fmla="*/ 1703720 h 2216582"/>
              <a:gd name="connsiteX3" fmla="*/ 1685305 w 5385648"/>
              <a:gd name="connsiteY3" fmla="*/ 1349601 h 2216582"/>
              <a:gd name="connsiteX4" fmla="*/ 2137162 w 5385648"/>
              <a:gd name="connsiteY4" fmla="*/ 751262 h 2216582"/>
              <a:gd name="connsiteX5" fmla="*/ 2601231 w 5385648"/>
              <a:gd name="connsiteY5" fmla="*/ 519254 h 2216582"/>
              <a:gd name="connsiteX6" fmla="*/ 3248487 w 5385648"/>
              <a:gd name="connsiteY6" fmla="*/ 1288546 h 2216582"/>
              <a:gd name="connsiteX7" fmla="*/ 4335386 w 5385648"/>
              <a:gd name="connsiteY7" fmla="*/ 55236 h 2216582"/>
              <a:gd name="connsiteX8" fmla="*/ 4872729 w 5385648"/>
              <a:gd name="connsiteY8" fmla="*/ 384933 h 2216582"/>
              <a:gd name="connsiteX9" fmla="*/ 5385648 w 5385648"/>
              <a:gd name="connsiteY9" fmla="*/ 1899096 h 2216582"/>
              <a:gd name="connsiteX0" fmla="*/ 0 w 5403720"/>
              <a:gd name="connsiteY0" fmla="*/ 2224839 h 2224839"/>
              <a:gd name="connsiteX1" fmla="*/ 622830 w 5403720"/>
              <a:gd name="connsiteY1" fmla="*/ 1467757 h 2224839"/>
              <a:gd name="connsiteX2" fmla="*/ 1184598 w 5403720"/>
              <a:gd name="connsiteY2" fmla="*/ 1711977 h 2224839"/>
              <a:gd name="connsiteX3" fmla="*/ 1685305 w 5403720"/>
              <a:gd name="connsiteY3" fmla="*/ 1357858 h 2224839"/>
              <a:gd name="connsiteX4" fmla="*/ 2137162 w 5403720"/>
              <a:gd name="connsiteY4" fmla="*/ 759519 h 2224839"/>
              <a:gd name="connsiteX5" fmla="*/ 2601231 w 5403720"/>
              <a:gd name="connsiteY5" fmla="*/ 527511 h 2224839"/>
              <a:gd name="connsiteX6" fmla="*/ 3248487 w 5403720"/>
              <a:gd name="connsiteY6" fmla="*/ 1296803 h 2224839"/>
              <a:gd name="connsiteX7" fmla="*/ 4335386 w 5403720"/>
              <a:gd name="connsiteY7" fmla="*/ 63493 h 2224839"/>
              <a:gd name="connsiteX8" fmla="*/ 4872729 w 5403720"/>
              <a:gd name="connsiteY8" fmla="*/ 393190 h 2224839"/>
              <a:gd name="connsiteX9" fmla="*/ 5403720 w 5403720"/>
              <a:gd name="connsiteY9" fmla="*/ 2224008 h 222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3720" h="2224839">
                <a:moveTo>
                  <a:pt x="0" y="2224839"/>
                </a:moveTo>
                <a:cubicBezTo>
                  <a:pt x="212698" y="1889036"/>
                  <a:pt x="425397" y="1553234"/>
                  <a:pt x="622830" y="1467757"/>
                </a:cubicBezTo>
                <a:cubicBezTo>
                  <a:pt x="820263" y="1382280"/>
                  <a:pt x="1007519" y="1730293"/>
                  <a:pt x="1184598" y="1711977"/>
                </a:cubicBezTo>
                <a:cubicBezTo>
                  <a:pt x="1361677" y="1693660"/>
                  <a:pt x="1526544" y="1516601"/>
                  <a:pt x="1685305" y="1357858"/>
                </a:cubicBezTo>
                <a:cubicBezTo>
                  <a:pt x="1844066" y="1199115"/>
                  <a:pt x="1984508" y="897910"/>
                  <a:pt x="2137162" y="759519"/>
                </a:cubicBezTo>
                <a:cubicBezTo>
                  <a:pt x="2289816" y="621128"/>
                  <a:pt x="2416010" y="437964"/>
                  <a:pt x="2601231" y="527511"/>
                </a:cubicBezTo>
                <a:cubicBezTo>
                  <a:pt x="2786452" y="617058"/>
                  <a:pt x="2959461" y="1374139"/>
                  <a:pt x="3248487" y="1296803"/>
                </a:cubicBezTo>
                <a:cubicBezTo>
                  <a:pt x="3537513" y="1219467"/>
                  <a:pt x="4064679" y="214095"/>
                  <a:pt x="4335386" y="63493"/>
                </a:cubicBezTo>
                <a:cubicBezTo>
                  <a:pt x="4606093" y="-87109"/>
                  <a:pt x="4694673" y="33104"/>
                  <a:pt x="4872729" y="393190"/>
                </a:cubicBezTo>
                <a:cubicBezTo>
                  <a:pt x="5050785" y="753276"/>
                  <a:pt x="5403720" y="2224008"/>
                  <a:pt x="5403720" y="2224008"/>
                </a:cubicBezTo>
              </a:path>
            </a:pathLst>
          </a:custGeom>
          <a:solidFill>
            <a:srgbClr val="D9D9D9"/>
          </a:solidFill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709730" y="3885300"/>
            <a:ext cx="3089725" cy="1263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01050" y="5161112"/>
            <a:ext cx="3749192" cy="6901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683892" y="5863482"/>
            <a:ext cx="8002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83892" y="5161112"/>
            <a:ext cx="8002908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28140" y="3476469"/>
            <a:ext cx="781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Sprint1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106375" y="3494548"/>
            <a:ext cx="85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Sprint 2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124201" y="3494548"/>
            <a:ext cx="1129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Release Candidate</a:t>
            </a:r>
            <a:endParaRPr lang="en-US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331339" y="3781742"/>
            <a:ext cx="165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 late to market and poor quality</a:t>
            </a:r>
          </a:p>
        </p:txBody>
      </p:sp>
      <p:sp>
        <p:nvSpPr>
          <p:cNvPr id="111" name="Oval 110"/>
          <p:cNvSpPr/>
          <p:nvPr/>
        </p:nvSpPr>
        <p:spPr>
          <a:xfrm>
            <a:off x="4289615" y="3359883"/>
            <a:ext cx="140398" cy="1532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861474" y="5781888"/>
            <a:ext cx="140398" cy="1532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Elbow Connector 112"/>
          <p:cNvCxnSpPr>
            <a:stCxn id="111" idx="4"/>
            <a:endCxn id="110" idx="1"/>
          </p:cNvCxnSpPr>
          <p:nvPr/>
        </p:nvCxnSpPr>
        <p:spPr>
          <a:xfrm rot="16200000" flipH="1">
            <a:off x="4480424" y="3392492"/>
            <a:ext cx="730304" cy="97152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110" idx="3"/>
            <a:endCxn id="112" idx="0"/>
          </p:cNvCxnSpPr>
          <p:nvPr/>
        </p:nvCxnSpPr>
        <p:spPr>
          <a:xfrm>
            <a:off x="6990806" y="4243407"/>
            <a:ext cx="940867" cy="153848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944001" y="4772865"/>
            <a:ext cx="46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center/private cloud capacity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050571" y="1785690"/>
            <a:ext cx="35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Project Demand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-242639" y="2171258"/>
            <a:ext cx="14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Resources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-230427" y="4788392"/>
            <a:ext cx="14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Resources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44000" y="5896713"/>
            <a:ext cx="765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Sprint1</a:t>
            </a:r>
            <a:endParaRPr lang="en-US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50571" y="5898475"/>
            <a:ext cx="687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Sprint 2</a:t>
            </a:r>
            <a:endParaRPr lang="en-US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966383" y="5899162"/>
            <a:ext cx="103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Release Candidate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 </a:t>
            </a:r>
            <a:r>
              <a:rPr lang="en-US" dirty="0" err="1" smtClean="0"/>
              <a:t>dev</a:t>
            </a:r>
            <a:r>
              <a:rPr lang="en-US" dirty="0" smtClean="0"/>
              <a:t> &amp; </a:t>
            </a:r>
            <a:r>
              <a:rPr lang="en-US" dirty="0"/>
              <a:t>test sucks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4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93173"/>
            <a:ext cx="6629400" cy="553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/>
          </a:p>
          <a:p>
            <a:r>
              <a:rPr lang="en-US" b="1" dirty="0"/>
              <a:t>#1 Lack of internal </a:t>
            </a:r>
            <a:r>
              <a:rPr lang="en-US" b="1" dirty="0" smtClean="0"/>
              <a:t>capacity</a:t>
            </a:r>
          </a:p>
          <a:p>
            <a:endParaRPr lang="en-US" b="1" dirty="0"/>
          </a:p>
          <a:p>
            <a:r>
              <a:rPr lang="en-US" b="1" dirty="0" smtClean="0"/>
              <a:t>#2 Difficult to replicate/provision </a:t>
            </a:r>
          </a:p>
          <a:p>
            <a:r>
              <a:rPr lang="en-US" b="1" dirty="0" smtClean="0"/>
              <a:t>environments quickly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5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57200" y="3865755"/>
            <a:ext cx="927767" cy="31738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router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84967" y="3920889"/>
            <a:ext cx="1036689" cy="2501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firewall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21655" y="3836578"/>
            <a:ext cx="1237715" cy="44129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oad balancer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08282" y="3008790"/>
            <a:ext cx="358223" cy="688751"/>
          </a:xfrm>
          <a:prstGeom prst="roundRect">
            <a:avLst>
              <a:gd name="adj" fmla="val 10698"/>
            </a:avLst>
          </a:prstGeom>
          <a:pattFill prst="horzBrick">
            <a:fgClr>
              <a:srgbClr val="A6A6A6"/>
            </a:fgClr>
            <a:bgClr>
              <a:prstClr val="white"/>
            </a:bgClr>
          </a:patt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477469" y="3389174"/>
            <a:ext cx="241151" cy="0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9391" y="2977333"/>
            <a:ext cx="764530" cy="7645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4"/>
            <a:endCxn id="32" idx="0"/>
          </p:cNvCxnSpPr>
          <p:nvPr/>
        </p:nvCxnSpPr>
        <p:spPr>
          <a:xfrm flipV="1">
            <a:off x="1031656" y="2977333"/>
            <a:ext cx="0" cy="764530"/>
          </a:xfrm>
          <a:prstGeom prst="straightConnector1">
            <a:avLst/>
          </a:prstGeom>
          <a:solidFill>
            <a:schemeClr val="bg1">
              <a:lumMod val="50000"/>
            </a:schemeClr>
          </a:solidFill>
          <a:ln w="57150" cmpd="sng">
            <a:solidFill>
              <a:srgbClr val="FFFF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6"/>
            <a:endCxn id="32" idx="2"/>
          </p:cNvCxnSpPr>
          <p:nvPr/>
        </p:nvCxnSpPr>
        <p:spPr>
          <a:xfrm flipH="1">
            <a:off x="649391" y="3359598"/>
            <a:ext cx="764530" cy="0"/>
          </a:xfrm>
          <a:prstGeom prst="straightConnector1">
            <a:avLst/>
          </a:prstGeom>
          <a:solidFill>
            <a:schemeClr val="bg1">
              <a:lumMod val="50000"/>
            </a:schemeClr>
          </a:solidFill>
          <a:ln w="57150" cmpd="sng">
            <a:solidFill>
              <a:srgbClr val="FFFF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584692" y="2977333"/>
            <a:ext cx="764530" cy="764530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789111" y="3177231"/>
            <a:ext cx="487382" cy="182367"/>
          </a:xfrm>
          <a:prstGeom prst="straightConnector1">
            <a:avLst/>
          </a:prstGeom>
          <a:solidFill>
            <a:srgbClr val="7F7F7F"/>
          </a:solidFill>
          <a:ln w="38100" cmpd="sng">
            <a:solidFill>
              <a:srgbClr val="FFFF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9" idx="3"/>
          </p:cNvCxnSpPr>
          <p:nvPr/>
        </p:nvCxnSpPr>
        <p:spPr>
          <a:xfrm>
            <a:off x="2789111" y="3359598"/>
            <a:ext cx="493238" cy="6666"/>
          </a:xfrm>
          <a:prstGeom prst="straightConnector1">
            <a:avLst/>
          </a:prstGeom>
          <a:solidFill>
            <a:srgbClr val="7F7F7F"/>
          </a:solidFill>
          <a:ln w="38100" cmpd="sng">
            <a:solidFill>
              <a:srgbClr val="FFFF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89111" y="3359598"/>
            <a:ext cx="486882" cy="171277"/>
          </a:xfrm>
          <a:prstGeom prst="straightConnector1">
            <a:avLst/>
          </a:prstGeom>
          <a:solidFill>
            <a:srgbClr val="7F7F7F"/>
          </a:solidFill>
          <a:ln w="38100" cmpd="sng">
            <a:solidFill>
              <a:srgbClr val="FFFF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683516" y="3262784"/>
            <a:ext cx="105595" cy="1936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27525" y="2359624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92101" y="2433128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97957" y="2793115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23640" y="4078745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88216" y="4152249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db2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94072" y="4512236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991757" y="3542111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056333" y="3615615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62189" y="3975602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991757" y="2359624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56333" y="2433128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062189" y="2793115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627525" y="3584901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692101" y="3658405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697957" y="4018392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23640" y="2933545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288216" y="3007049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db1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294072" y="3367036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247979" y="3367484"/>
            <a:ext cx="241151" cy="0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439633" y="3359598"/>
            <a:ext cx="443340" cy="0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003666" y="3359598"/>
            <a:ext cx="443340" cy="0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605501" y="3356643"/>
            <a:ext cx="443340" cy="0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659371" y="5223228"/>
            <a:ext cx="1565569" cy="44129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Front end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310025" y="5223228"/>
            <a:ext cx="1565569" cy="44129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Back end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141672" y="5223228"/>
            <a:ext cx="1279657" cy="44129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tier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217784" y="1773496"/>
            <a:ext cx="870586" cy="818373"/>
          </a:xfrm>
          <a:prstGeom prst="roundRect">
            <a:avLst>
              <a:gd name="adj" fmla="val 10698"/>
            </a:avLst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82360" y="1847000"/>
            <a:ext cx="735576" cy="305274"/>
          </a:xfrm>
          <a:prstGeom prst="roundRect">
            <a:avLst/>
          </a:prstGeom>
          <a:solidFill>
            <a:srgbClr val="F2A3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288216" y="2206987"/>
            <a:ext cx="735576" cy="305274"/>
          </a:xfrm>
          <a:prstGeom prst="roundRect">
            <a:avLst/>
          </a:prstGeom>
          <a:solidFill>
            <a:srgbClr val="66C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</a:t>
            </a:r>
            <a:r>
              <a:rPr lang="en-US" dirty="0" smtClean="0"/>
              <a:t>on-premise 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7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76773" y="2204623"/>
            <a:ext cx="515154" cy="503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76773" y="3123849"/>
            <a:ext cx="515154" cy="503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976773" y="3959203"/>
            <a:ext cx="515154" cy="503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76773" y="4938337"/>
            <a:ext cx="515154" cy="503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06408" y="2542397"/>
            <a:ext cx="901870" cy="8809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06408" y="4065965"/>
            <a:ext cx="901870" cy="8809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75660" y="2964188"/>
            <a:ext cx="1647996" cy="160984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5626" y="5604325"/>
            <a:ext cx="197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test “environments”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325521" y="5604325"/>
            <a:ext cx="211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Integration test environments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685632" y="5604325"/>
            <a:ext cx="179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 test environments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9236" y="3786210"/>
            <a:ext cx="874565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13570" y="3786210"/>
            <a:ext cx="874565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804119" y="3786210"/>
            <a:ext cx="874565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748069" y="3786210"/>
            <a:ext cx="874565" cy="0"/>
          </a:xfrm>
          <a:prstGeom prst="straightConnector1">
            <a:avLst/>
          </a:prstGeom>
          <a:ln w="1524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852039" y="4298059"/>
            <a:ext cx="874565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804119" y="3300220"/>
            <a:ext cx="874565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57474" y="1511371"/>
            <a:ext cx="131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every commit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534238" y="1511370"/>
            <a:ext cx="131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every commit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022805" y="1619091"/>
            <a:ext cx="13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batched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667716" y="2797119"/>
            <a:ext cx="0" cy="19781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929826"/>
          </a:xfrm>
        </p:spPr>
        <p:txBody>
          <a:bodyPr/>
          <a:lstStyle/>
          <a:p>
            <a:r>
              <a:rPr lang="en-US" dirty="0"/>
              <a:t>A simple development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96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58801"/>
            <a:ext cx="7772400" cy="2937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Assumption</a:t>
            </a:r>
          </a:p>
          <a:p>
            <a:r>
              <a:rPr lang="en-US" dirty="0" smtClean="0"/>
              <a:t>As far as possible, you want to test on replicas of the production environment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96733"/>
            <a:ext cx="7772400" cy="3090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Why?</a:t>
            </a:r>
          </a:p>
          <a:p>
            <a:pPr algn="l"/>
            <a:endParaRPr lang="en-US" sz="11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400" dirty="0" smtClean="0"/>
              <a:t>Multiple node data consistency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400" dirty="0" smtClean="0"/>
              <a:t>Scaling (assure statelessness, …)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400" dirty="0" smtClean="0"/>
              <a:t>Server/OS configuration changes (test your CM with the app!)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400" dirty="0" smtClean="0"/>
              <a:t>Inter-server feedback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037805"/>
            <a:ext cx="7772400" cy="2982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Fundamental question</a:t>
            </a:r>
          </a:p>
          <a:p>
            <a:r>
              <a:rPr lang="en-US" dirty="0" smtClean="0"/>
              <a:t>How much capacity do you need to </a:t>
            </a:r>
            <a:r>
              <a:rPr lang="en-US" b="1" dirty="0" smtClean="0"/>
              <a:t>optimally</a:t>
            </a:r>
            <a:r>
              <a:rPr lang="en-US" dirty="0" smtClean="0"/>
              <a:t> develop and test your application?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39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1873045"/>
            <a:ext cx="8229600" cy="4483305"/>
          </a:xfrm>
        </p:spPr>
        <p:txBody>
          <a:bodyPr/>
          <a:lstStyle/>
          <a:p>
            <a:r>
              <a:rPr lang="en-US" dirty="0" smtClean="0"/>
              <a:t>Based on queuing theory (M-D-s queues) and real-life test suites run-time and commit rates</a:t>
            </a:r>
          </a:p>
          <a:p>
            <a:pPr lvl="1"/>
            <a:r>
              <a:rPr lang="en-US" dirty="0" smtClean="0"/>
              <a:t>See [Link-to-blog] for full details</a:t>
            </a:r>
          </a:p>
          <a:p>
            <a:r>
              <a:rPr lang="en-US" dirty="0" smtClean="0"/>
              <a:t>Bottom-line: the load of automatic tests is very </a:t>
            </a:r>
            <a:r>
              <a:rPr lang="en-US" dirty="0" err="1" smtClean="0"/>
              <a:t>bursty</a:t>
            </a:r>
            <a:endParaRPr lang="en-US" dirty="0" smtClean="0"/>
          </a:p>
          <a:p>
            <a:pPr lvl="1"/>
            <a:r>
              <a:rPr lang="en-US" dirty="0" smtClean="0"/>
              <a:t>When adding other project related </a:t>
            </a:r>
            <a:r>
              <a:rPr lang="en-US" dirty="0" err="1" smtClean="0"/>
              <a:t>envs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(manual QA, demos, PMs, …) it is even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burstier</a:t>
            </a:r>
            <a:r>
              <a:rPr lang="en-US" dirty="0" smtClean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Ravello Systems | 2013</a:t>
            </a:r>
            <a:endParaRPr lang="en-US" dirty="0"/>
          </a:p>
        </p:txBody>
      </p:sp>
      <p:pic>
        <p:nvPicPr>
          <p:cNvPr id="4098" name="Picture 2" descr="http://ayay.co.uk/backgrounds/cartoons/garfield/well-du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 t="5208" r="8106" b="4861"/>
          <a:stretch/>
        </p:blipFill>
        <p:spPr bwMode="auto">
          <a:xfrm>
            <a:off x="7484734" y="4424515"/>
            <a:ext cx="1335122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1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5030</TotalTime>
  <Words>1148</Words>
  <Application>Microsoft Macintosh PowerPoint</Application>
  <PresentationFormat>On-screen Show (4:3)</PresentationFormat>
  <Paragraphs>243</Paragraphs>
  <Slides>26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JenkinsUserConference-2</vt:lpstr>
      <vt:lpstr>Supercharge your Test &amp; Dev Process with Jenkins and the Cloud</vt:lpstr>
      <vt:lpstr>About Ravello Systems</vt:lpstr>
      <vt:lpstr>On-premise dev &amp; test sucks </vt:lpstr>
      <vt:lpstr>Slide 4</vt:lpstr>
      <vt:lpstr>A simple on-premise application</vt:lpstr>
      <vt:lpstr>A simple development process</vt:lpstr>
      <vt:lpstr>Slide 7</vt:lpstr>
      <vt:lpstr>Slide 8</vt:lpstr>
      <vt:lpstr>Analysis Framework</vt:lpstr>
      <vt:lpstr> An “on-demand” consumption model for the bursty test/dev resources is A MUST   The cloud to the rescue!</vt:lpstr>
      <vt:lpstr>#1 Lack of internal capacity</vt:lpstr>
      <vt:lpstr>How to provision, replicate and manage environments easily?</vt:lpstr>
      <vt:lpstr>Configuration management tools</vt:lpstr>
      <vt:lpstr>Cloud management systems</vt:lpstr>
      <vt:lpstr>Ravello – a “cloud application hypervisor”</vt:lpstr>
      <vt:lpstr>1. HVX – high performance nested hypervisor</vt:lpstr>
      <vt:lpstr>2. IO overlay</vt:lpstr>
      <vt:lpstr>Application framework </vt:lpstr>
      <vt:lpstr>#1 Lack of internal capacity</vt:lpstr>
      <vt:lpstr>Automate everything!</vt:lpstr>
      <vt:lpstr>Automate some more!</vt:lpstr>
      <vt:lpstr>The missing link…</vt:lpstr>
      <vt:lpstr>Feature toggles</vt:lpstr>
      <vt:lpstr>Slide 24</vt:lpstr>
      <vt:lpstr>Questions?</vt:lpstr>
      <vt:lpstr>Thank You To Our Sponsors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Bac Dai</cp:lastModifiedBy>
  <cp:revision>74</cp:revision>
  <dcterms:created xsi:type="dcterms:W3CDTF">2013-06-10T23:09:02Z</dcterms:created>
  <dcterms:modified xsi:type="dcterms:W3CDTF">2013-06-10T23:09:33Z</dcterms:modified>
</cp:coreProperties>
</file>