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slides/slide47.xml" ContentType="application/vnd.openxmlformats-officedocument.presentationml.slide+xml"/>
  <Override PartName="/ppt/slides/slide58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36.xml" ContentType="application/vnd.openxmlformats-officedocument.presentationml.slide+xml"/>
  <Override PartName="/ppt/slides/slide54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25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27.xml" ContentType="application/vnd.openxmlformats-officedocument.presentationml.notesSlide+xml"/>
  <Default Extension="xml" ContentType="application/xml"/>
  <Override PartName="/ppt/slides/slide14.xml" ContentType="application/vnd.openxmlformats-officedocument.presentationml.slide+xml"/>
  <Override PartName="/ppt/slides/slide32.xml" ContentType="application/vnd.openxmlformats-officedocument.presentationml.slide+xml"/>
  <Override PartName="/ppt/slides/slide50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notesSlides/notesSlide34.xml" ContentType="application/vnd.openxmlformats-officedocument.presentationml.notesSlide+xml"/>
  <Override PartName="/ppt/slides/slide1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notesSlides/notesSlide23.xml" ContentType="application/vnd.openxmlformats-officedocument.presentationml.notesSlide+xml"/>
  <Override PartName="/ppt/commentAuthors.xml" ContentType="application/vnd.openxmlformats-officedocument.presentationml.commentAuthors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slides/slide5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s/slide57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slides/slide55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notesSlides/notesSlide1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37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s/slide60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35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33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31.xml" ContentType="application/vnd.openxmlformats-officedocument.presentationml.notesSlide+xml"/>
  <Default Extension="gif" ContentType="image/gif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slides/slide49.xml" ContentType="application/vnd.openxmlformats-officedocument.presentationml.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s/slide5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notesSlides/notesSlide29.xml" ContentType="application/vnd.openxmlformats-officedocument.presentationml.notesSlid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34.xml" ContentType="application/vnd.openxmlformats-officedocument.presentationml.slide+xml"/>
  <Override PartName="/ppt/slides/slide52.xml" ContentType="application/vnd.openxmlformats-officedocument.presentationml.slide+xml"/>
  <Override PartName="/ppt/notesSlides/notesSlide18.xml" ContentType="application/vnd.openxmlformats-officedocument.presentationml.notesSlide+xml"/>
  <Override PartName="/ppt/notesSlides/notesSlide36.xml" ContentType="application/vnd.openxmlformats-officedocument.presentationml.notesSlide+xml"/>
  <Default Extension="rels" ContentType="application/vnd.openxmlformats-package.relationships+xml"/>
  <Override PartName="/ppt/slides/slide23.xml" ContentType="application/vnd.openxmlformats-officedocument.presentationml.slide+xml"/>
  <Override PartName="/ppt/slides/slide41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12.xml" ContentType="application/vnd.openxmlformats-officedocument.presentationml.slide+xml"/>
  <Override PartName="/ppt/slides/slide30.xml" ContentType="application/vnd.openxmlformats-officedocument.presentationml.slide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32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6" r:id="rId1"/>
  </p:sldMasterIdLst>
  <p:notesMasterIdLst>
    <p:notesMasterId r:id="rId62"/>
  </p:notesMasterIdLst>
  <p:sldIdLst>
    <p:sldId id="256" r:id="rId2"/>
    <p:sldId id="284" r:id="rId3"/>
    <p:sldId id="257" r:id="rId4"/>
    <p:sldId id="258" r:id="rId5"/>
    <p:sldId id="259" r:id="rId6"/>
    <p:sldId id="285" r:id="rId7"/>
    <p:sldId id="262" r:id="rId8"/>
    <p:sldId id="287" r:id="rId9"/>
    <p:sldId id="288" r:id="rId10"/>
    <p:sldId id="286" r:id="rId11"/>
    <p:sldId id="289" r:id="rId12"/>
    <p:sldId id="261" r:id="rId13"/>
    <p:sldId id="290" r:id="rId14"/>
    <p:sldId id="263" r:id="rId15"/>
    <p:sldId id="264" r:id="rId16"/>
    <p:sldId id="265" r:id="rId17"/>
    <p:sldId id="266" r:id="rId18"/>
    <p:sldId id="267" r:id="rId19"/>
    <p:sldId id="268" r:id="rId20"/>
    <p:sldId id="269" r:id="rId21"/>
    <p:sldId id="270" r:id="rId22"/>
    <p:sldId id="271" r:id="rId23"/>
    <p:sldId id="272" r:id="rId24"/>
    <p:sldId id="273" r:id="rId25"/>
    <p:sldId id="274" r:id="rId26"/>
    <p:sldId id="275" r:id="rId27"/>
    <p:sldId id="276" r:id="rId28"/>
    <p:sldId id="291" r:id="rId29"/>
    <p:sldId id="292" r:id="rId30"/>
    <p:sldId id="293" r:id="rId31"/>
    <p:sldId id="294" r:id="rId32"/>
    <p:sldId id="295" r:id="rId33"/>
    <p:sldId id="308" r:id="rId34"/>
    <p:sldId id="296" r:id="rId35"/>
    <p:sldId id="297" r:id="rId36"/>
    <p:sldId id="298" r:id="rId37"/>
    <p:sldId id="299" r:id="rId38"/>
    <p:sldId id="300" r:id="rId39"/>
    <p:sldId id="301" r:id="rId40"/>
    <p:sldId id="302" r:id="rId41"/>
    <p:sldId id="303" r:id="rId42"/>
    <p:sldId id="307" r:id="rId43"/>
    <p:sldId id="304" r:id="rId44"/>
    <p:sldId id="305" r:id="rId45"/>
    <p:sldId id="309" r:id="rId46"/>
    <p:sldId id="310" r:id="rId47"/>
    <p:sldId id="306" r:id="rId48"/>
    <p:sldId id="311" r:id="rId49"/>
    <p:sldId id="312" r:id="rId50"/>
    <p:sldId id="313" r:id="rId51"/>
    <p:sldId id="314" r:id="rId52"/>
    <p:sldId id="315" r:id="rId53"/>
    <p:sldId id="316" r:id="rId54"/>
    <p:sldId id="317" r:id="rId55"/>
    <p:sldId id="319" r:id="rId56"/>
    <p:sldId id="318" r:id="rId57"/>
    <p:sldId id="322" r:id="rId58"/>
    <p:sldId id="320" r:id="rId59"/>
    <p:sldId id="323" r:id="rId60"/>
    <p:sldId id="321" r:id="rId61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 xmlns="">
        <p14:section name="默认节" id="{B8F61EDA-79BF-49AA-9698-1DD26EE821A7}">
          <p14:sldIdLst>
            <p14:sldId id="256"/>
          </p14:sldIdLst>
        </p14:section>
        <p14:section name="无标题节" id="{00555E82-6628-4F08-8CD4-04C3D64C9F52}">
          <p14:sldIdLst>
            <p14:sldId id="284"/>
            <p14:sldId id="257"/>
            <p14:sldId id="258"/>
            <p14:sldId id="259"/>
            <p14:sldId id="285"/>
            <p14:sldId id="262"/>
            <p14:sldId id="287"/>
            <p14:sldId id="288"/>
            <p14:sldId id="286"/>
            <p14:sldId id="289"/>
            <p14:sldId id="261"/>
            <p14:sldId id="290"/>
            <p14:sldId id="263"/>
            <p14:sldId id="264"/>
            <p14:sldId id="265"/>
            <p14:sldId id="266"/>
            <p14:sldId id="267"/>
            <p14:sldId id="268"/>
            <p14:sldId id="269"/>
            <p14:sldId id="270"/>
            <p14:sldId id="271"/>
            <p14:sldId id="272"/>
            <p14:sldId id="273"/>
            <p14:sldId id="274"/>
            <p14:sldId id="275"/>
            <p14:sldId id="276"/>
            <p14:sldId id="291"/>
            <p14:sldId id="292"/>
            <p14:sldId id="293"/>
            <p14:sldId id="294"/>
            <p14:sldId id="295"/>
            <p14:sldId id="308"/>
            <p14:sldId id="296"/>
            <p14:sldId id="297"/>
            <p14:sldId id="298"/>
            <p14:sldId id="299"/>
            <p14:sldId id="300"/>
            <p14:sldId id="301"/>
            <p14:sldId id="302"/>
            <p14:sldId id="303"/>
            <p14:sldId id="307"/>
            <p14:sldId id="304"/>
            <p14:sldId id="305"/>
            <p14:sldId id="309"/>
            <p14:sldId id="310"/>
            <p14:sldId id="306"/>
            <p14:sldId id="311"/>
            <p14:sldId id="312"/>
            <p14:sldId id="313"/>
            <p14:sldId id="314"/>
            <p14:sldId id="315"/>
            <p14:sldId id="316"/>
            <p14:sldId id="317"/>
            <p14:sldId id="319"/>
            <p14:sldId id="318"/>
            <p14:sldId id="322"/>
            <p14:sldId id="320"/>
            <p14:sldId id="323"/>
            <p14:sldId id="321"/>
          </p14:sldIdLst>
        </p14:section>
      </p14:section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陈驰" initials="CFC4N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99FF"/>
    <a:srgbClr val="00CC00"/>
    <a:srgbClr val="EA0000"/>
    <a:srgbClr val="00FF00"/>
    <a:srgbClr val="99FF99"/>
    <a:srgbClr val="00000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41" autoAdjust="0"/>
    <p:restoredTop sz="87134" autoAdjust="0"/>
  </p:normalViewPr>
  <p:slideViewPr>
    <p:cSldViewPr>
      <p:cViewPr varScale="1">
        <p:scale>
          <a:sx n="49" d="100"/>
          <a:sy n="49" d="100"/>
        </p:scale>
        <p:origin x="-1986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9444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commentAuthors" Target="commentAuthor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tableStyles" Target="tableStyle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1E6B924-339E-48ED-B778-D28F1F864882}" type="datetimeFigureOut">
              <a:rPr lang="zh-CN" altLang="en-US" smtClean="0"/>
              <a:pPr/>
              <a:t>2011-7-18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CA59F17-7138-4B60-BC2D-BCE2C5996E3A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16395396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altLang="en-US" dirty="0" smtClean="0"/>
              <a:t>声明：很炫的动画效果，是网上别的网友的</a:t>
            </a:r>
            <a:r>
              <a:rPr lang="en-US" altLang="zh-CN" dirty="0" smtClean="0"/>
              <a:t>PPT</a:t>
            </a:r>
            <a:r>
              <a:rPr lang="zh-CN" altLang="en-US" dirty="0" smtClean="0"/>
              <a:t>，很烂动画效果的，是我自己做的。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A59F17-7138-4B60-BC2D-BCE2C5996E3A}" type="slidenum">
              <a:rPr lang="zh-CN" altLang="en-US" smtClean="0"/>
              <a:pPr/>
              <a:t>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225225532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A59F17-7138-4B60-BC2D-BCE2C5996E3A}" type="slidenum">
              <a:rPr lang="zh-CN" altLang="en-US" smtClean="0"/>
              <a:pPr/>
              <a:t>14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CN" dirty="0" smtClean="0"/>
              <a:t>+ </a:t>
            </a:r>
            <a:r>
              <a:rPr lang="zh-CN" altLang="en-US" dirty="0" smtClean="0"/>
              <a:t>对谁生效呢？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A59F17-7138-4B60-BC2D-BCE2C5996E3A}" type="slidenum">
              <a:rPr lang="zh-CN" altLang="en-US" smtClean="0"/>
              <a:pPr/>
              <a:t>19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165793831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A59F17-7138-4B60-BC2D-BCE2C5996E3A}" type="slidenum">
              <a:rPr lang="zh-CN" altLang="en-US" smtClean="0"/>
              <a:pPr/>
              <a:t>20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248356206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altLang="en-US" dirty="0" smtClean="0"/>
              <a:t>之前的</a:t>
            </a:r>
            <a:r>
              <a:rPr lang="en-US" altLang="zh-CN" dirty="0" smtClean="0"/>
              <a:t>QQ</a:t>
            </a:r>
            <a:r>
              <a:rPr lang="zh-CN" altLang="en-US" dirty="0" smtClean="0"/>
              <a:t>号码是有做错误的，不精确</a:t>
            </a:r>
            <a:endParaRPr lang="en-US" altLang="zh-CN" dirty="0" smtClean="0"/>
          </a:p>
          <a:p>
            <a:r>
              <a:rPr lang="zh-CN" altLang="en-US" dirty="0" smtClean="0"/>
              <a:t>手机号要精确匹配，要包括</a:t>
            </a:r>
            <a:r>
              <a:rPr lang="en-US" altLang="zh-CN" dirty="0" smtClean="0"/>
              <a:t>1【3|5|8】…….</a:t>
            </a:r>
          </a:p>
          <a:p>
            <a:r>
              <a:rPr lang="zh-CN" altLang="en-US" dirty="0" smtClean="0"/>
              <a:t>日期分</a:t>
            </a:r>
            <a:r>
              <a:rPr lang="en-US" altLang="zh-CN" dirty="0" smtClean="0"/>
              <a:t>3</a:t>
            </a:r>
            <a:r>
              <a:rPr lang="zh-CN" altLang="en-US" dirty="0" smtClean="0"/>
              <a:t>种方法</a:t>
            </a:r>
            <a:endParaRPr lang="en-US" altLang="zh-CN" dirty="0" smtClean="0"/>
          </a:p>
          <a:p>
            <a:r>
              <a:rPr lang="en-US" altLang="zh-CN" dirty="0" smtClean="0"/>
              <a:t>IP</a:t>
            </a:r>
            <a:r>
              <a:rPr lang="zh-CN" altLang="en-US" dirty="0" smtClean="0"/>
              <a:t>要精确</a:t>
            </a:r>
            <a:r>
              <a:rPr lang="en-US" altLang="zh-CN" dirty="0" smtClean="0"/>
              <a:t>(?:25[0-5]|2[0-4][0-9]|[01]?[0-9]{2}|[01]?[01]?[0-9])\.(?:25[0-5]|2[0-4][0-9]|[01]?[0-9]{2}|[01]?[01]?[0-9])\.(?:25[0-5]|2[0-4][0-9]|[01]?[0-9]{2}|[01]?[01]?[0-9])\.(?:25[0-5]|2[0-4][0-9]|[01]?[0-9]{2}|[01]?[01]?[0-9])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A59F17-7138-4B60-BC2D-BCE2C5996E3A}" type="slidenum">
              <a:rPr lang="zh-CN" altLang="en-US" smtClean="0"/>
              <a:pPr/>
              <a:t>28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319728361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altLang="en-US" dirty="0" smtClean="0"/>
              <a:t>对这个</a:t>
            </a:r>
            <a:r>
              <a:rPr lang="en-US" altLang="zh-CN" dirty="0" smtClean="0"/>
              <a:t>PPT</a:t>
            </a:r>
            <a:r>
              <a:rPr lang="zh-CN" altLang="en-US" dirty="0" smtClean="0"/>
              <a:t>评分</a:t>
            </a:r>
            <a:r>
              <a:rPr lang="zh-CN" altLang="en-US" baseline="0" dirty="0" smtClean="0"/>
              <a:t>    </a:t>
            </a:r>
            <a:r>
              <a:rPr lang="en-US" altLang="zh-CN" baseline="0" dirty="0" smtClean="0"/>
              <a:t>1-10</a:t>
            </a:r>
            <a:r>
              <a:rPr lang="zh-CN" altLang="en-US" baseline="0" dirty="0" smtClean="0"/>
              <a:t>分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A59F17-7138-4B60-BC2D-BCE2C5996E3A}" type="slidenum">
              <a:rPr lang="zh-CN" altLang="en-US" smtClean="0"/>
              <a:pPr/>
              <a:t>29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153614826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altLang="en-US" dirty="0" smtClean="0"/>
              <a:t>当发现复制来的正则在</a:t>
            </a:r>
            <a:r>
              <a:rPr lang="en-US" altLang="zh-CN" dirty="0" smtClean="0"/>
              <a:t>JS</a:t>
            </a:r>
            <a:r>
              <a:rPr lang="zh-CN" altLang="en-US" dirty="0" smtClean="0"/>
              <a:t>里正常，而在</a:t>
            </a:r>
            <a:r>
              <a:rPr lang="en-US" altLang="zh-CN" dirty="0" smtClean="0"/>
              <a:t>PHP</a:t>
            </a:r>
            <a:r>
              <a:rPr lang="zh-CN" altLang="en-US" dirty="0" smtClean="0"/>
              <a:t>却无法使用的时候，会去想为什么会这样，慢慢的，你就知道正则流派与引擎了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A59F17-7138-4B60-BC2D-BCE2C5996E3A}" type="slidenum">
              <a:rPr lang="zh-CN" altLang="en-US" smtClean="0"/>
              <a:pPr/>
              <a:t>30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373562976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altLang="en-US" dirty="0" smtClean="0"/>
              <a:t>各种工具按照自己的定义去发展，完善正则，由于不统一，变分为这么多流派。</a:t>
            </a:r>
            <a:endParaRPr lang="en-US" altLang="zh-CN" dirty="0" smtClean="0"/>
          </a:p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A59F17-7138-4B60-BC2D-BCE2C5996E3A}" type="slidenum">
              <a:rPr lang="zh-CN" altLang="en-US" smtClean="0"/>
              <a:pPr/>
              <a:t>31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2234383649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altLang="en-US" dirty="0" smtClean="0"/>
              <a:t>所以，网上搜来的适用于</a:t>
            </a:r>
            <a:r>
              <a:rPr lang="en-US" altLang="zh-CN" dirty="0" smtClean="0"/>
              <a:t>PHP</a:t>
            </a:r>
            <a:r>
              <a:rPr lang="en-US" altLang="zh-CN" baseline="0" dirty="0" smtClean="0"/>
              <a:t> </a:t>
            </a:r>
            <a:r>
              <a:rPr lang="zh-CN" altLang="en-US" baseline="0" dirty="0" smtClean="0"/>
              <a:t>、</a:t>
            </a:r>
            <a:r>
              <a:rPr lang="en-US" altLang="zh-CN" baseline="0" dirty="0" smtClean="0"/>
              <a:t>JAVA</a:t>
            </a:r>
            <a:r>
              <a:rPr lang="zh-CN" altLang="en-US" baseline="0" dirty="0" smtClean="0"/>
              <a:t>、</a:t>
            </a:r>
            <a:r>
              <a:rPr lang="en-US" altLang="zh-CN" baseline="0" dirty="0" smtClean="0"/>
              <a:t>.NET</a:t>
            </a:r>
            <a:r>
              <a:rPr lang="zh-CN" altLang="en-US" baseline="0" dirty="0" smtClean="0"/>
              <a:t>的</a:t>
            </a:r>
            <a:r>
              <a:rPr lang="zh-CN" altLang="en-US" dirty="0" smtClean="0"/>
              <a:t>正则是不一定能直接用在</a:t>
            </a:r>
            <a:r>
              <a:rPr lang="en-US" altLang="zh-CN" dirty="0" err="1" smtClean="0"/>
              <a:t>awk</a:t>
            </a:r>
            <a:r>
              <a:rPr lang="zh-CN" altLang="en-US" dirty="0" smtClean="0"/>
              <a:t>中的。</a:t>
            </a:r>
            <a:endParaRPr lang="en-US" altLang="zh-CN" dirty="0" smtClean="0"/>
          </a:p>
          <a:p>
            <a:r>
              <a:rPr lang="zh-CN" altLang="en-US" dirty="0" smtClean="0"/>
              <a:t>环视，很多人翻译为</a:t>
            </a:r>
            <a:r>
              <a:rPr lang="zh-CN" altLang="en-US" baseline="0" dirty="0" smtClean="0"/>
              <a:t> 零宽断言。</a:t>
            </a:r>
            <a:endParaRPr lang="en-US" altLang="zh-CN" baseline="0" dirty="0" smtClean="0"/>
          </a:p>
          <a:p>
            <a:r>
              <a:rPr lang="zh-CN" altLang="en-US" baseline="0" dirty="0" smtClean="0"/>
              <a:t>固化分组很多人翻译为 最小原子组</a:t>
            </a:r>
            <a:endParaRPr lang="en-US" altLang="zh-CN" baseline="0" dirty="0" smtClean="0"/>
          </a:p>
          <a:p>
            <a:r>
              <a:rPr lang="zh-CN" altLang="en-US" baseline="0" dirty="0" smtClean="0"/>
              <a:t>区分</a:t>
            </a:r>
            <a:r>
              <a:rPr lang="en-US" altLang="zh-CN" baseline="0" dirty="0" smtClean="0"/>
              <a:t>NFA\DNA</a:t>
            </a:r>
            <a:r>
              <a:rPr lang="zh-CN" altLang="en-US" baseline="0" dirty="0" smtClean="0"/>
              <a:t>的最简单的办法，看忽略有限量词是否被支持，可以用多选分支来测试。比如</a:t>
            </a:r>
            <a:r>
              <a:rPr lang="en-US" altLang="zh-CN" baseline="0" dirty="0" smtClean="0"/>
              <a:t>MYSQL</a:t>
            </a:r>
            <a:r>
              <a:rPr lang="zh-CN" altLang="en-US" baseline="0" dirty="0" smtClean="0"/>
              <a:t>中的测试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A59F17-7138-4B60-BC2D-BCE2C5996E3A}" type="slidenum">
              <a:rPr lang="zh-CN" altLang="en-US" smtClean="0"/>
              <a:pPr/>
              <a:t>32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3366302568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altLang="en-US" dirty="0" smtClean="0"/>
              <a:t>越来越绕，越来越晕了，到底是不是要继续？有必要了解的这么深入吗？</a:t>
            </a:r>
            <a:endParaRPr lang="en-US" altLang="zh-CN" dirty="0" smtClean="0"/>
          </a:p>
          <a:p>
            <a:r>
              <a:rPr lang="zh-CN" altLang="en-US" dirty="0" smtClean="0"/>
              <a:t>正则能写出来，但很烂，不精确，效率低</a:t>
            </a:r>
            <a:endParaRPr lang="en-US" altLang="zh-CN" dirty="0" smtClean="0"/>
          </a:p>
          <a:p>
            <a:r>
              <a:rPr lang="zh-CN" altLang="en-US" dirty="0" smtClean="0"/>
              <a:t>为啥有的页面处理起来不超时，而有的却超时了？</a:t>
            </a:r>
            <a:endParaRPr lang="en-US" altLang="zh-CN" dirty="0" smtClean="0"/>
          </a:p>
          <a:p>
            <a:r>
              <a:rPr lang="zh-CN" altLang="en-US" dirty="0" smtClean="0"/>
              <a:t>为啥有的</a:t>
            </a:r>
            <a:r>
              <a:rPr lang="en-US" altLang="zh-CN" dirty="0" err="1" smtClean="0"/>
              <a:t>url</a:t>
            </a:r>
            <a:r>
              <a:rPr lang="zh-CN" altLang="en-US" dirty="0" smtClean="0"/>
              <a:t>瞬间交给后端脚本，而有的</a:t>
            </a:r>
            <a:r>
              <a:rPr lang="en-US" altLang="zh-CN" dirty="0" err="1" smtClean="0"/>
              <a:t>url</a:t>
            </a:r>
            <a:r>
              <a:rPr lang="zh-CN" altLang="en-US" dirty="0" smtClean="0"/>
              <a:t>却要处理这么久？</a:t>
            </a:r>
            <a:r>
              <a:rPr lang="zh-CN" altLang="en-US" baseline="0" dirty="0" smtClean="0"/>
              <a:t> 原因在哪里？那时系统负载高了？网络慢了？不，是正则写的太烂了，不同</a:t>
            </a:r>
            <a:r>
              <a:rPr lang="en-US" altLang="zh-CN" baseline="0" dirty="0" smtClean="0"/>
              <a:t>URL</a:t>
            </a:r>
            <a:r>
              <a:rPr lang="zh-CN" altLang="en-US" baseline="0" dirty="0" smtClean="0"/>
              <a:t>处理起来不一样</a:t>
            </a:r>
            <a:endParaRPr lang="en-US" altLang="zh-CN" baseline="0" dirty="0" smtClean="0"/>
          </a:p>
          <a:p>
            <a:r>
              <a:rPr lang="zh-CN" altLang="en-US" baseline="0" dirty="0" smtClean="0"/>
              <a:t>脚本语言的变量 是如何被编译器扫描的？怎么识别哪个是变量，那个是 字符的？</a:t>
            </a:r>
            <a:r>
              <a:rPr lang="en-US" altLang="zh-CN" baseline="0" dirty="0" smtClean="0"/>
              <a:t>DB</a:t>
            </a:r>
            <a:r>
              <a:rPr lang="zh-CN" altLang="en-US" baseline="0" dirty="0" smtClean="0"/>
              <a:t>语法分析器是如何分析</a:t>
            </a:r>
            <a:r>
              <a:rPr lang="en-US" altLang="zh-CN" baseline="0" dirty="0" smtClean="0"/>
              <a:t>DBA</a:t>
            </a:r>
            <a:r>
              <a:rPr lang="zh-CN" altLang="en-US" baseline="0" dirty="0" smtClean="0"/>
              <a:t>输入的</a:t>
            </a:r>
            <a:r>
              <a:rPr lang="en-US" altLang="zh-CN" baseline="0" dirty="0" smtClean="0"/>
              <a:t>SQL</a:t>
            </a:r>
            <a:r>
              <a:rPr lang="zh-CN" altLang="en-US" baseline="0" dirty="0" smtClean="0"/>
              <a:t>字符串的？如何判断那个是 表名，那个是</a:t>
            </a:r>
            <a:r>
              <a:rPr lang="en-US" altLang="zh-CN" baseline="0" dirty="0" smtClean="0"/>
              <a:t>where</a:t>
            </a:r>
            <a:r>
              <a:rPr lang="zh-CN" altLang="en-US" baseline="0" dirty="0" smtClean="0"/>
              <a:t>后的条件的？复杂的</a:t>
            </a:r>
            <a:r>
              <a:rPr lang="en-US" altLang="zh-CN" baseline="0" dirty="0" smtClean="0"/>
              <a:t>SQL</a:t>
            </a:r>
            <a:r>
              <a:rPr lang="zh-CN" altLang="en-US" baseline="0" dirty="0" smtClean="0"/>
              <a:t>语句是如何被分析认为是子查询的？如果你想了解，那么继续前行</a:t>
            </a:r>
            <a:endParaRPr lang="en-US" altLang="zh-CN" dirty="0" smtClean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A59F17-7138-4B60-BC2D-BCE2C5996E3A}" type="slidenum">
              <a:rPr lang="zh-CN" altLang="en-US" smtClean="0"/>
              <a:pPr/>
              <a:t>34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3978449020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CN" dirty="0" smtClean="0"/>
              <a:t>2</a:t>
            </a:r>
            <a:r>
              <a:rPr lang="zh-CN" altLang="en-US" dirty="0" smtClean="0"/>
              <a:t>个字符，</a:t>
            </a:r>
            <a:r>
              <a:rPr lang="en-US" altLang="zh-CN" dirty="0" smtClean="0"/>
              <a:t>3</a:t>
            </a:r>
            <a:r>
              <a:rPr lang="zh-CN" altLang="en-US" dirty="0" smtClean="0"/>
              <a:t>个位置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A59F17-7138-4B60-BC2D-BCE2C5996E3A}" type="slidenum">
              <a:rPr lang="zh-CN" altLang="en-US" smtClean="0"/>
              <a:pPr/>
              <a:t>35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240794345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CN" altLang="en-US" sz="1200" dirty="0" smtClean="0">
                <a:latin typeface="微软雅黑" pitchFamily="34" charset="-122"/>
                <a:ea typeface="微软雅黑" pitchFamily="34" charset="-122"/>
              </a:rPr>
              <a:t>刚开始接触电脑时候，总会遇到以上几种情况，于是乎，我学会使用</a:t>
            </a:r>
            <a:r>
              <a:rPr lang="en-US" altLang="zh-CN" sz="1200" dirty="0" smtClean="0">
                <a:latin typeface="微软雅黑" pitchFamily="34" charset="-122"/>
                <a:ea typeface="微软雅黑" pitchFamily="34" charset="-122"/>
              </a:rPr>
              <a:t>windows</a:t>
            </a:r>
            <a:r>
              <a:rPr lang="zh-CN" altLang="en-US" sz="1200" dirty="0" smtClean="0">
                <a:latin typeface="微软雅黑" pitchFamily="34" charset="-122"/>
                <a:ea typeface="微软雅黑" pitchFamily="34" charset="-122"/>
              </a:rPr>
              <a:t>的搜索功能</a:t>
            </a:r>
            <a:r>
              <a:rPr lang="zh-CN" altLang="en-US" sz="1200" dirty="0" smtClean="0">
                <a:latin typeface="+mn-lt"/>
                <a:ea typeface="+mn-ea"/>
              </a:rPr>
              <a:t>。</a:t>
            </a:r>
            <a:endParaRPr lang="en-US" altLang="zh-CN" sz="1200" dirty="0" smtClean="0"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A59F17-7138-4B60-BC2D-BCE2C5996E3A}" type="slidenum">
              <a:rPr lang="zh-CN" altLang="en-US" smtClean="0"/>
              <a:pPr/>
              <a:t>2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160812658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altLang="en-US" dirty="0" smtClean="0"/>
              <a:t>有点绕，有点乱，来个例子吧。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A59F17-7138-4B60-BC2D-BCE2C5996E3A}" type="slidenum">
              <a:rPr lang="zh-CN" altLang="en-US" smtClean="0"/>
              <a:pPr/>
              <a:t>37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375593839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altLang="en-US" dirty="0" smtClean="0"/>
              <a:t>备选状态是</a:t>
            </a:r>
            <a:r>
              <a:rPr lang="en-US" altLang="zh-CN" dirty="0" smtClean="0"/>
              <a:t>NFA</a:t>
            </a:r>
            <a:r>
              <a:rPr lang="zh-CN" altLang="en-US" dirty="0" smtClean="0"/>
              <a:t>引擎的精华。</a:t>
            </a:r>
            <a:endParaRPr lang="en-US" altLang="zh-CN" dirty="0" smtClean="0"/>
          </a:p>
          <a:p>
            <a:r>
              <a:rPr lang="zh-CN" altLang="en-US" dirty="0" smtClean="0"/>
              <a:t>如果字符串是</a:t>
            </a:r>
            <a:r>
              <a:rPr lang="en-US" altLang="zh-CN" dirty="0" smtClean="0"/>
              <a:t>ac</a:t>
            </a:r>
            <a:r>
              <a:rPr lang="zh-CN" altLang="en-US" dirty="0" smtClean="0"/>
              <a:t>，那么备选状态会被启用，</a:t>
            </a:r>
            <a:r>
              <a:rPr lang="en-US" altLang="zh-CN" dirty="0" smtClean="0"/>
              <a:t>a</a:t>
            </a:r>
            <a:r>
              <a:rPr lang="en-US" altLang="zh-CN" baseline="0" dirty="0" smtClean="0"/>
              <a:t> </a:t>
            </a:r>
            <a:r>
              <a:rPr lang="zh-CN" altLang="en-US" baseline="0" dirty="0" smtClean="0"/>
              <a:t>匹配完之后，交给</a:t>
            </a:r>
            <a:r>
              <a:rPr lang="en-US" altLang="zh-CN" baseline="0" dirty="0" smtClean="0"/>
              <a:t>c</a:t>
            </a:r>
            <a:r>
              <a:rPr lang="zh-CN" altLang="en-US" baseline="0" dirty="0" smtClean="0"/>
              <a:t>，</a:t>
            </a:r>
            <a:r>
              <a:rPr lang="en-US" altLang="zh-CN" baseline="0" dirty="0" smtClean="0"/>
              <a:t>c</a:t>
            </a:r>
            <a:r>
              <a:rPr lang="zh-CN" altLang="en-US" baseline="0" dirty="0" smtClean="0"/>
              <a:t>匹配了</a:t>
            </a:r>
            <a:r>
              <a:rPr lang="en-US" altLang="zh-CN" baseline="0" dirty="0" smtClean="0"/>
              <a:t>c</a:t>
            </a:r>
            <a:r>
              <a:rPr lang="zh-CN" altLang="en-US" baseline="0" dirty="0" smtClean="0"/>
              <a:t>之后，结束。这里启用的备选状态叫回溯。是</a:t>
            </a:r>
            <a:r>
              <a:rPr lang="en-US" altLang="zh-CN" baseline="0" dirty="0" smtClean="0"/>
              <a:t>NFA</a:t>
            </a:r>
            <a:r>
              <a:rPr lang="zh-CN" altLang="en-US" baseline="0" dirty="0" smtClean="0"/>
              <a:t>引擎跟</a:t>
            </a:r>
            <a:r>
              <a:rPr lang="en-US" altLang="zh-CN" baseline="0" dirty="0" smtClean="0"/>
              <a:t>DFA</a:t>
            </a:r>
            <a:r>
              <a:rPr lang="zh-CN" altLang="en-US" baseline="0" dirty="0" smtClean="0"/>
              <a:t>的最大区别，也是正则写的不好的时候，最会出现问题的地方。</a:t>
            </a:r>
            <a:endParaRPr lang="en-US" altLang="zh-CN" baseline="0" dirty="0" smtClean="0"/>
          </a:p>
          <a:p>
            <a:r>
              <a:rPr lang="zh-CN" altLang="en-US" baseline="0" dirty="0" smtClean="0"/>
              <a:t>如果字符是</a:t>
            </a:r>
            <a:r>
              <a:rPr lang="en-US" altLang="zh-CN" baseline="0" dirty="0" err="1" smtClean="0"/>
              <a:t>adc</a:t>
            </a:r>
            <a:r>
              <a:rPr lang="zh-CN" altLang="en-US" baseline="0" dirty="0" smtClean="0"/>
              <a:t>呢？又会如何匹配？</a:t>
            </a:r>
            <a:endParaRPr lang="en-US" altLang="zh-CN" baseline="0" dirty="0" smtClean="0"/>
          </a:p>
          <a:p>
            <a:r>
              <a:rPr lang="zh-CN" altLang="en-US" baseline="0" dirty="0" smtClean="0"/>
              <a:t>忽略优先量词是如何匹配的？ </a:t>
            </a:r>
            <a:r>
              <a:rPr lang="en-US" altLang="zh-CN" baseline="0" dirty="0" err="1" smtClean="0"/>
              <a:t>ab</a:t>
            </a:r>
            <a:r>
              <a:rPr lang="en-US" altLang="zh-CN" baseline="0" dirty="0" smtClean="0"/>
              <a:t>??c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A59F17-7138-4B60-BC2D-BCE2C5996E3A}" type="slidenum">
              <a:rPr lang="zh-CN" altLang="en-US" smtClean="0"/>
              <a:pPr/>
              <a:t>39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2255423486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altLang="en-US" dirty="0" smtClean="0"/>
              <a:t>事例，</a:t>
            </a:r>
            <a:r>
              <a:rPr lang="en-US" altLang="zh-CN" dirty="0" err="1" smtClean="0"/>
              <a:t>regexbuddy</a:t>
            </a:r>
            <a:r>
              <a:rPr lang="en-US" altLang="zh-CN" baseline="0" dirty="0" smtClean="0"/>
              <a:t> </a:t>
            </a:r>
            <a:r>
              <a:rPr lang="zh-CN" altLang="en-US" baseline="0" dirty="0" smtClean="0"/>
              <a:t>中搜索 </a:t>
            </a:r>
            <a:r>
              <a:rPr lang="en-US" altLang="zh-CN" baseline="0" dirty="0" err="1" smtClean="0"/>
              <a:t>css</a:t>
            </a:r>
            <a:r>
              <a:rPr lang="zh-CN" altLang="en-US" baseline="0" dirty="0" smtClean="0"/>
              <a:t>文件中 不是以</a:t>
            </a:r>
            <a:r>
              <a:rPr lang="en-US" altLang="zh-CN" baseline="0" dirty="0" smtClean="0"/>
              <a:t>http</a:t>
            </a:r>
            <a:r>
              <a:rPr lang="zh-CN" altLang="en-US" baseline="0" dirty="0" smtClean="0"/>
              <a:t>开头的</a:t>
            </a:r>
            <a:r>
              <a:rPr lang="en-US" altLang="zh-CN" baseline="0" dirty="0" err="1" smtClean="0"/>
              <a:t>css</a:t>
            </a:r>
            <a:r>
              <a:rPr lang="zh-CN" altLang="en-US" baseline="0" dirty="0" smtClean="0"/>
              <a:t>的背景图片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A59F17-7138-4B60-BC2D-BCE2C5996E3A}" type="slidenum">
              <a:rPr lang="zh-CN" altLang="en-US" smtClean="0"/>
              <a:pPr/>
              <a:t>40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531057460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altLang="en-US" dirty="0" smtClean="0"/>
              <a:t>先别忙，先看下回溯。。。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A59F17-7138-4B60-BC2D-BCE2C5996E3A}" type="slidenum">
              <a:rPr lang="zh-CN" altLang="en-US" smtClean="0"/>
              <a:pPr/>
              <a:t>42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3293286429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altLang="en-US" dirty="0" smtClean="0"/>
              <a:t>去</a:t>
            </a:r>
            <a:r>
              <a:rPr lang="en-US" altLang="zh-CN" dirty="0" err="1" smtClean="0"/>
              <a:t>regexbuddy</a:t>
            </a:r>
            <a:r>
              <a:rPr lang="zh-CN" altLang="en-US" dirty="0" smtClean="0"/>
              <a:t>验证一下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A59F17-7138-4B60-BC2D-BCE2C5996E3A}" type="slidenum">
              <a:rPr lang="zh-CN" altLang="en-US" smtClean="0"/>
              <a:pPr/>
              <a:t>43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3871097069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CN" altLang="en-US" dirty="0" smtClean="0"/>
              <a:t>还记得刚刚的“备份状态”吗？还记得是哪个元字符引起的吗？</a:t>
            </a:r>
            <a:endParaRPr lang="en-US" altLang="zh-CN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CN" altLang="en-US" dirty="0" smtClean="0"/>
              <a:t>备份状态是如何做选择的？有多个备份点的时候，选择哪个？，后进先出</a:t>
            </a:r>
          </a:p>
          <a:p>
            <a:r>
              <a:rPr lang="zh-CN" altLang="en-US" dirty="0" smtClean="0"/>
              <a:t>回溯是</a:t>
            </a:r>
            <a:r>
              <a:rPr lang="en-US" altLang="zh-CN" dirty="0" smtClean="0"/>
              <a:t>NFA</a:t>
            </a:r>
            <a:r>
              <a:rPr lang="zh-CN" altLang="en-US" dirty="0" smtClean="0"/>
              <a:t>引擎的最帮的有点，但同时，使用不当，也是致命的弱点。</a:t>
            </a:r>
            <a:endParaRPr lang="en-US" altLang="zh-CN" dirty="0" smtClean="0"/>
          </a:p>
          <a:p>
            <a:r>
              <a:rPr lang="zh-CN" altLang="en-US" dirty="0" smtClean="0"/>
              <a:t>回溯次数多，</a:t>
            </a:r>
            <a:r>
              <a:rPr lang="en-US" altLang="zh-CN" dirty="0" smtClean="0"/>
              <a:t>PHP</a:t>
            </a:r>
            <a:r>
              <a:rPr lang="zh-CN" altLang="en-US" dirty="0" smtClean="0"/>
              <a:t>的堆栈溢出，但有回溯次数限制，不然，或许又</a:t>
            </a:r>
            <a:r>
              <a:rPr lang="zh-CN" altLang="en-US" baseline="0" dirty="0" smtClean="0"/>
              <a:t>成为一个溢出漏洞了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A59F17-7138-4B60-BC2D-BCE2C5996E3A}" type="slidenum">
              <a:rPr lang="zh-CN" altLang="en-US" smtClean="0"/>
              <a:pPr/>
              <a:t>44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1735525261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CN" dirty="0" smtClean="0"/>
              <a:t>\d*</a:t>
            </a:r>
            <a:r>
              <a:rPr lang="zh-CN" altLang="en-US" dirty="0" smtClean="0"/>
              <a:t>的话，对于小数点后面为</a:t>
            </a:r>
            <a:r>
              <a:rPr lang="en-US" altLang="zh-CN" dirty="0" smtClean="0"/>
              <a:t>3</a:t>
            </a:r>
            <a:r>
              <a:rPr lang="zh-CN" altLang="en-US" dirty="0" smtClean="0"/>
              <a:t>位数字的字符串也做了处理，无用功。</a:t>
            </a:r>
            <a:endParaRPr lang="en-US" altLang="zh-CN" dirty="0" smtClean="0"/>
          </a:p>
          <a:p>
            <a:r>
              <a:rPr lang="zh-CN" altLang="en-US" dirty="0" smtClean="0"/>
              <a:t>红色部分的表达式，是如何处理最后一个字符例子的？</a:t>
            </a:r>
            <a:r>
              <a:rPr lang="en-US" altLang="zh-CN" dirty="0" smtClean="0"/>
              <a:t>$1</a:t>
            </a:r>
            <a:r>
              <a:rPr lang="zh-CN" altLang="en-US" dirty="0" smtClean="0"/>
              <a:t>的结果是多少呢？ 被处理成</a:t>
            </a:r>
            <a:r>
              <a:rPr lang="en-US" altLang="zh-CN" dirty="0" smtClean="0"/>
              <a:t>154.35</a:t>
            </a:r>
            <a:r>
              <a:rPr lang="zh-CN" altLang="en-US" dirty="0" smtClean="0"/>
              <a:t>了。。。</a:t>
            </a:r>
            <a:endParaRPr lang="en-US" altLang="zh-CN" dirty="0" smtClean="0"/>
          </a:p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A59F17-7138-4B60-BC2D-BCE2C5996E3A}" type="slidenum">
              <a:rPr lang="zh-CN" altLang="en-US" smtClean="0"/>
              <a:pPr/>
              <a:t>45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3641267301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altLang="en-US" dirty="0" smtClean="0"/>
              <a:t>回忆下我们了解关于量词的几个元字符</a:t>
            </a:r>
            <a:r>
              <a:rPr lang="zh-CN" altLang="en-US" baseline="0" dirty="0" smtClean="0"/>
              <a:t> 量词优先、忽略优先量词，这里有个占有优先量词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A59F17-7138-4B60-BC2D-BCE2C5996E3A}" type="slidenum">
              <a:rPr lang="zh-CN" altLang="en-US" smtClean="0"/>
              <a:pPr/>
              <a:t>46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3820954496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altLang="en-US" dirty="0" smtClean="0"/>
              <a:t>画蛇添足的做法。如何优化呢？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A59F17-7138-4B60-BC2D-BCE2C5996E3A}" type="slidenum">
              <a:rPr lang="zh-CN" altLang="en-US" smtClean="0"/>
              <a:pPr/>
              <a:t>47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2242129877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altLang="en-US" dirty="0" smtClean="0"/>
              <a:t>修饰符跟语言有关，转义字符，比如匹配</a:t>
            </a:r>
            <a:r>
              <a:rPr lang="en-US" altLang="zh-CN" dirty="0" smtClean="0"/>
              <a:t>\</a:t>
            </a:r>
            <a:r>
              <a:rPr lang="zh-CN" altLang="en-US" dirty="0" smtClean="0"/>
              <a:t>，在正则里要转义一次为</a:t>
            </a:r>
            <a:r>
              <a:rPr lang="en-US" altLang="zh-CN" dirty="0" smtClean="0"/>
              <a:t>\\</a:t>
            </a:r>
            <a:r>
              <a:rPr lang="zh-CN" altLang="en-US" dirty="0" smtClean="0"/>
              <a:t>，在</a:t>
            </a:r>
            <a:r>
              <a:rPr lang="en-US" altLang="zh-CN" dirty="0" smtClean="0"/>
              <a:t>PHP</a:t>
            </a:r>
            <a:r>
              <a:rPr lang="zh-CN" altLang="en-US" dirty="0" smtClean="0"/>
              <a:t>里再转义一次</a:t>
            </a:r>
            <a:r>
              <a:rPr lang="zh-CN" altLang="en-US" baseline="0" dirty="0" smtClean="0"/>
              <a:t> </a:t>
            </a:r>
            <a:r>
              <a:rPr lang="en-US" altLang="zh-CN" baseline="0" dirty="0" smtClean="0"/>
              <a:t>\\\\</a:t>
            </a:r>
          </a:p>
          <a:p>
            <a:r>
              <a:rPr lang="zh-CN" altLang="en-US" dirty="0" smtClean="0"/>
              <a:t>看语言如何选择</a:t>
            </a:r>
            <a:r>
              <a:rPr lang="zh-CN" altLang="en-US" baseline="0" dirty="0" smtClean="0"/>
              <a:t> </a:t>
            </a:r>
            <a:r>
              <a:rPr lang="en-US" altLang="zh-CN" baseline="0" dirty="0" err="1" smtClean="0"/>
              <a:t>php</a:t>
            </a:r>
            <a:r>
              <a:rPr lang="en-US" altLang="zh-CN" baseline="0" dirty="0" smtClean="0"/>
              <a:t> /…/</a:t>
            </a:r>
            <a:r>
              <a:rPr lang="en-US" altLang="zh-CN" baseline="0" dirty="0" err="1" smtClean="0"/>
              <a:t>iu</a:t>
            </a:r>
            <a:r>
              <a:rPr lang="en-US" altLang="zh-CN" baseline="0" dirty="0" smtClean="0"/>
              <a:t>   JAVA\PYTHON  </a:t>
            </a:r>
            <a:r>
              <a:rPr lang="zh-CN" altLang="en-US" baseline="0" dirty="0" smtClean="0"/>
              <a:t>正则函数中多个参数</a:t>
            </a:r>
            <a:r>
              <a:rPr lang="en-US" altLang="zh-CN" baseline="0" dirty="0" err="1" smtClean="0"/>
              <a:t>re.IGNORECASE</a:t>
            </a:r>
            <a:r>
              <a:rPr lang="en-US" altLang="zh-CN" baseline="0" dirty="0" smtClean="0"/>
              <a:t>  </a:t>
            </a:r>
          </a:p>
          <a:p>
            <a:r>
              <a:rPr lang="zh-CN" altLang="en-US" baseline="0" dirty="0" smtClean="0"/>
              <a:t>表达式主导可理解为 用表达式去匹配字符。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A59F17-7138-4B60-BC2D-BCE2C5996E3A}" type="slidenum">
              <a:rPr lang="zh-CN" altLang="en-US" smtClean="0"/>
              <a:pPr/>
              <a:t>48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265529366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altLang="en-US" dirty="0" smtClean="0"/>
              <a:t>运维处理：</a:t>
            </a:r>
            <a:r>
              <a:rPr lang="en-US" altLang="zh-CN" dirty="0" smtClean="0"/>
              <a:t>URL</a:t>
            </a:r>
            <a:r>
              <a:rPr lang="zh-CN" altLang="en-US" dirty="0" smtClean="0"/>
              <a:t>重写，日志匹配，日志分割等（</a:t>
            </a:r>
            <a:r>
              <a:rPr lang="en-US" altLang="zh-CN" dirty="0" err="1" smtClean="0"/>
              <a:t>awk</a:t>
            </a:r>
            <a:r>
              <a:rPr lang="en-US" altLang="zh-CN" dirty="0" smtClean="0"/>
              <a:t>  </a:t>
            </a:r>
            <a:r>
              <a:rPr lang="en-US" altLang="zh-CN" dirty="0" err="1" smtClean="0"/>
              <a:t>sed</a:t>
            </a:r>
            <a:r>
              <a:rPr lang="en-US" altLang="zh-CN" dirty="0" smtClean="0"/>
              <a:t> shell</a:t>
            </a:r>
            <a:r>
              <a:rPr lang="zh-CN" altLang="en-US" dirty="0" smtClean="0"/>
              <a:t>）</a:t>
            </a:r>
            <a:endParaRPr lang="en-US" altLang="zh-CN" dirty="0" smtClean="0"/>
          </a:p>
          <a:p>
            <a:r>
              <a:rPr lang="zh-CN" altLang="en-US" dirty="0" smtClean="0"/>
              <a:t>程序：</a:t>
            </a:r>
            <a:r>
              <a:rPr lang="en-US" altLang="zh-CN" dirty="0" smtClean="0"/>
              <a:t>email</a:t>
            </a:r>
            <a:r>
              <a:rPr lang="zh-CN" altLang="en-US" dirty="0" smtClean="0"/>
              <a:t>、生日、用户名、</a:t>
            </a:r>
            <a:r>
              <a:rPr lang="en-US" altLang="zh-CN" dirty="0" smtClean="0"/>
              <a:t>IP</a:t>
            </a:r>
            <a:r>
              <a:rPr lang="zh-CN" altLang="en-US" dirty="0" smtClean="0"/>
              <a:t>、域名判断处理</a:t>
            </a:r>
            <a:endParaRPr lang="en-US" altLang="zh-CN" dirty="0" smtClean="0"/>
          </a:p>
          <a:p>
            <a:r>
              <a:rPr lang="zh-CN" altLang="en-US" dirty="0" smtClean="0"/>
              <a:t>比如：</a:t>
            </a:r>
            <a:r>
              <a:rPr lang="en-US" altLang="zh-CN" dirty="0" smtClean="0"/>
              <a:t>SELECT ‘</a:t>
            </a:r>
            <a:r>
              <a:rPr lang="en-US" altLang="zh-CN" dirty="0" err="1" smtClean="0"/>
              <a:t>fofo</a:t>
            </a:r>
            <a:r>
              <a:rPr lang="en-US" altLang="zh-CN" dirty="0" smtClean="0"/>
              <a:t>’ REGEXP ‘^</a:t>
            </a:r>
            <a:r>
              <a:rPr lang="en-US" altLang="zh-CN" dirty="0" err="1" smtClean="0"/>
              <a:t>fo</a:t>
            </a:r>
            <a:r>
              <a:rPr lang="en-US" altLang="zh-CN" dirty="0" smtClean="0"/>
              <a:t>’; </a:t>
            </a:r>
            <a:r>
              <a:rPr lang="zh-CN" altLang="en-US" dirty="0" smtClean="0"/>
              <a:t>（暂不考虑效率）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A59F17-7138-4B60-BC2D-BCE2C5996E3A}" type="slidenum">
              <a:rPr lang="zh-CN" altLang="en-US" smtClean="0"/>
              <a:pPr/>
              <a:t>6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2317424479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altLang="en-US" dirty="0" smtClean="0"/>
              <a:t>那时还年轻，写的几个匹配的正则都不严谨，精确。。。</a:t>
            </a:r>
            <a:endParaRPr lang="en-US" altLang="zh-CN" dirty="0" smtClean="0"/>
          </a:p>
          <a:p>
            <a:r>
              <a:rPr lang="en-US" altLang="zh-CN" dirty="0" smtClean="0"/>
              <a:t>QQ</a:t>
            </a:r>
            <a:r>
              <a:rPr lang="zh-CN" altLang="en-US" dirty="0" smtClean="0"/>
              <a:t>号、</a:t>
            </a:r>
            <a:r>
              <a:rPr lang="en-US" altLang="zh-CN" dirty="0" smtClean="0"/>
              <a:t>IP</a:t>
            </a:r>
            <a:r>
              <a:rPr lang="zh-CN" altLang="en-US" dirty="0" smtClean="0"/>
              <a:t>的误匹配。</a:t>
            </a:r>
            <a:r>
              <a:rPr lang="en-US" altLang="zh-CN" dirty="0" smtClean="0"/>
              <a:t>IP</a:t>
            </a:r>
            <a:r>
              <a:rPr lang="zh-CN" altLang="en-US" dirty="0" smtClean="0"/>
              <a:t>、日期的漏匹配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A59F17-7138-4B60-BC2D-BCE2C5996E3A}" type="slidenum">
              <a:rPr lang="zh-CN" altLang="en-US" smtClean="0"/>
              <a:pPr/>
              <a:t>49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1145887137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A59F17-7138-4B60-BC2D-BCE2C5996E3A}" type="slidenum">
              <a:rPr lang="zh-CN" altLang="en-US" smtClean="0"/>
              <a:pPr/>
              <a:t>50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3694410834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A59F17-7138-4B60-BC2D-BCE2C5996E3A}" type="slidenum">
              <a:rPr lang="zh-CN" altLang="en-US" smtClean="0"/>
              <a:pPr/>
              <a:t>52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904335975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altLang="en-US" dirty="0" smtClean="0"/>
              <a:t>这个表达式会为字符串中</a:t>
            </a:r>
            <a:r>
              <a:rPr lang="en-US" altLang="zh-CN" dirty="0" smtClean="0"/>
              <a:t>&lt;div&gt;</a:t>
            </a:r>
            <a:r>
              <a:rPr lang="zh-CN" altLang="en-US" dirty="0" smtClean="0"/>
              <a:t>到</a:t>
            </a:r>
            <a:r>
              <a:rPr lang="en-US" altLang="zh-CN" dirty="0" smtClean="0"/>
              <a:t>&lt;/div&gt;</a:t>
            </a:r>
            <a:r>
              <a:rPr lang="zh-CN" altLang="en-US" dirty="0" smtClean="0"/>
              <a:t>的每一步都保存结果。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A59F17-7138-4B60-BC2D-BCE2C5996E3A}" type="slidenum">
              <a:rPr lang="zh-CN" altLang="en-US" smtClean="0"/>
              <a:pPr/>
              <a:t>53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2582478968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CN" altLang="en-US" dirty="0" smtClean="0"/>
              <a:t>都可以实现目的，但区别呢？</a:t>
            </a:r>
            <a:endParaRPr lang="en-US" altLang="zh-CN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altLang="zh-CN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CN" altLang="en-US" dirty="0" smtClean="0"/>
              <a:t>最左优先原则</a:t>
            </a: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A59F17-7138-4B60-BC2D-BCE2C5996E3A}" type="slidenum">
              <a:rPr lang="zh-CN" altLang="en-US" smtClean="0"/>
              <a:pPr/>
              <a:t>54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461353580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altLang="en-US" dirty="0" smtClean="0"/>
              <a:t>执行流程，关于为啥把原理放后面来讲，我觉得开始，一般人对他不关注，不关心，只想知道如何实现如何优化，当到了一定程度，遇到瓶颈，不知道如何更好的做优化的时候，才会想去理解原理。所以，放到这里。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A59F17-7138-4B60-BC2D-BCE2C5996E3A}" type="slidenum">
              <a:rPr lang="zh-CN" altLang="en-US" smtClean="0"/>
              <a:pPr/>
              <a:t>56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3961952581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altLang="en-US" dirty="0" smtClean="0"/>
              <a:t>回归最初。</a:t>
            </a:r>
            <a:r>
              <a:rPr lang="zh-CN" altLang="en-US" smtClean="0"/>
              <a:t>新手不知道引擎、流派。</a:t>
            </a:r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A59F17-7138-4B60-BC2D-BCE2C5996E3A}" type="slidenum">
              <a:rPr lang="zh-CN" altLang="en-US" smtClean="0"/>
              <a:pPr/>
              <a:t>58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4058260277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altLang="en-US" dirty="0" smtClean="0"/>
              <a:t>本周我事情多，加上本人生性懒惰，以及时间仓促，整理不到位，以及我个人水平较差，望各位海涵。有不足之处，各位斧正。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A59F17-7138-4B60-BC2D-BCE2C5996E3A}" type="slidenum">
              <a:rPr lang="zh-CN" altLang="en-US" smtClean="0"/>
              <a:pPr/>
              <a:t>60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357714835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altLang="en-US" dirty="0" smtClean="0"/>
              <a:t>两个都可以，至于区别，以后再议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A59F17-7138-4B60-BC2D-BCE2C5996E3A}" type="slidenum">
              <a:rPr lang="zh-CN" altLang="en-US" smtClean="0"/>
              <a:pPr/>
              <a:t>7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127116715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altLang="en-US" dirty="0" smtClean="0"/>
              <a:t>字母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A59F17-7138-4B60-BC2D-BCE2C5996E3A}" type="slidenum">
              <a:rPr lang="zh-CN" altLang="en-US" smtClean="0"/>
              <a:pPr/>
              <a:t>8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127116715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altLang="en-US" dirty="0" smtClean="0"/>
              <a:t>字母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A59F17-7138-4B60-BC2D-BCE2C5996E3A}" type="slidenum">
              <a:rPr lang="zh-CN" altLang="en-US" smtClean="0"/>
              <a:pPr/>
              <a:t>9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127116715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altLang="en-US" dirty="0" smtClean="0"/>
              <a:t>缺点太长了。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A59F17-7138-4B60-BC2D-BCE2C5996E3A}" type="slidenum">
              <a:rPr lang="zh-CN" altLang="en-US" smtClean="0"/>
              <a:pPr/>
              <a:t>10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262309441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altLang="en-US" dirty="0" smtClean="0"/>
              <a:t>概念，反正就是一对比较乱的字符串。。。</a:t>
            </a:r>
            <a:endParaRPr lang="en-US" altLang="zh-CN" dirty="0" smtClean="0"/>
          </a:p>
          <a:p>
            <a:r>
              <a:rPr lang="zh-CN" altLang="en-US" dirty="0" smtClean="0"/>
              <a:t>正则里，字符串分字符与元字符，元字符就是在正则里表示其他意思的字符。非元字符表示他自己</a:t>
            </a:r>
            <a:endParaRPr lang="en-US" altLang="zh-CN" dirty="0" smtClean="0"/>
          </a:p>
          <a:p>
            <a:r>
              <a:rPr lang="zh-CN" altLang="en-US" dirty="0" smtClean="0"/>
              <a:t>蓝色匹配的是字符串。黄色表示匹配的是位置。绿色表示匹配字符的个数长度。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A59F17-7138-4B60-BC2D-BCE2C5996E3A}" type="slidenum">
              <a:rPr lang="zh-CN" altLang="en-US" smtClean="0"/>
              <a:pPr/>
              <a:t>12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414378521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CN" dirty="0" smtClean="0"/>
              <a:t>^(</a:t>
            </a:r>
            <a:r>
              <a:rPr lang="zh-CN" altLang="en-US" dirty="0" smtClean="0"/>
              <a:t>脱字符</a:t>
            </a:r>
            <a:r>
              <a:rPr lang="en-US" altLang="zh-CN" dirty="0" smtClean="0"/>
              <a:t>)</a:t>
            </a:r>
            <a:r>
              <a:rPr lang="zh-CN" altLang="en-US" dirty="0" smtClean="0"/>
              <a:t>字符在</a:t>
            </a:r>
            <a:r>
              <a:rPr lang="zh-CN" altLang="en-US" baseline="0" dirty="0" smtClean="0"/>
              <a:t> 字符组内代表 排除的意思。</a:t>
            </a:r>
            <a:endParaRPr lang="en-US" altLang="zh-CN" baseline="0" dirty="0" smtClean="0"/>
          </a:p>
          <a:p>
            <a:pPr marL="171450" indent="-171450">
              <a:buFontTx/>
              <a:buChar char="-"/>
            </a:pPr>
            <a:r>
              <a:rPr lang="zh-CN" altLang="en-US" baseline="0" dirty="0" smtClean="0"/>
              <a:t>字符 在字符组中 ，如果在字符范围前，则 表示 他本身，无需转移，如果在两个字符中间，则表示两个字符的区间</a:t>
            </a:r>
            <a:endParaRPr lang="en-US" altLang="zh-CN" baseline="0" dirty="0" smtClean="0"/>
          </a:p>
          <a:p>
            <a:pPr marL="0" indent="0">
              <a:buFontTx/>
              <a:buNone/>
            </a:pPr>
            <a:r>
              <a:rPr lang="en-US" altLang="zh-CN" baseline="0" dirty="0" smtClean="0"/>
              <a:t>| </a:t>
            </a:r>
            <a:r>
              <a:rPr lang="zh-CN" altLang="en-US" baseline="0" dirty="0" smtClean="0"/>
              <a:t>可以理解为</a:t>
            </a:r>
            <a:r>
              <a:rPr lang="en-US" altLang="zh-CN" baseline="0" dirty="0" smtClean="0"/>
              <a:t>if  else </a:t>
            </a:r>
            <a:r>
              <a:rPr lang="zh-CN" altLang="en-US" baseline="0" dirty="0" smtClean="0"/>
              <a:t>，例子中的 </a:t>
            </a:r>
            <a:r>
              <a:rPr lang="en-US" altLang="zh-CN" baseline="0" dirty="0" smtClean="0"/>
              <a:t>| </a:t>
            </a:r>
            <a:r>
              <a:rPr lang="zh-CN" altLang="en-US" baseline="0" dirty="0" smtClean="0"/>
              <a:t>指的是谁跟谁的或者关系？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A59F17-7138-4B60-BC2D-BCE2C5996E3A}" type="slidenum">
              <a:rPr lang="zh-CN" altLang="en-US" smtClean="0"/>
              <a:pPr/>
              <a:t>13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41437852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任意多边形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任意多边形 7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标题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17" name="副标题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zh-CN" altLang="en-US" smtClean="0"/>
              <a:t>单击此处编辑母版副标题样式</a:t>
            </a:r>
            <a:endParaRPr kumimoji="0" lang="en-US"/>
          </a:p>
        </p:txBody>
      </p:sp>
      <p:sp>
        <p:nvSpPr>
          <p:cNvPr id="30" name="日期占位符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2011-7-18</a:t>
            </a:fld>
            <a:endParaRPr lang="zh-CN" altLang="en-US"/>
          </a:p>
        </p:txBody>
      </p:sp>
      <p:sp>
        <p:nvSpPr>
          <p:cNvPr id="19" name="页脚占位符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27" name="灯片编号占位符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2011-7-18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  <p:transition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2011-7-18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2011-7-18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节标题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任意多边形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任意多边形 8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2011-7-18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2011-7-18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5" name="内容占位符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2011-7-18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2011-7-18</a:t>
            </a:fld>
            <a:endParaRPr lang="zh-CN" altLang="en-US"/>
          </a:p>
        </p:txBody>
      </p:sp>
      <p:sp>
        <p:nvSpPr>
          <p:cNvPr id="8" name="灯片编号占位符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  <p:sp>
        <p:nvSpPr>
          <p:cNvPr id="9" name="页脚占位符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zh-CN" altLang="en-US"/>
          </a:p>
        </p:txBody>
      </p:sp>
    </p:spTree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2011-7-18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2011-7-18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zh-CN" altLang="en-US" smtClean="0"/>
              <a:t>单击图标添加图片</a:t>
            </a:r>
            <a:endParaRPr kumimoji="0" 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2011-7-18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任意多边形 11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任意多边形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标题占位符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0" name="文本占位符 29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  <a:p>
            <a:pPr lvl="1" eaLnBrk="1" latinLnBrk="0" hangingPunct="1"/>
            <a:r>
              <a:rPr kumimoji="0" lang="zh-CN" altLang="en-US" smtClean="0"/>
              <a:t>第二级</a:t>
            </a:r>
          </a:p>
          <a:p>
            <a:pPr lvl="2" eaLnBrk="1" latinLnBrk="0" hangingPunct="1"/>
            <a:r>
              <a:rPr kumimoji="0" lang="zh-CN" altLang="en-US" smtClean="0"/>
              <a:t>第三级</a:t>
            </a:r>
          </a:p>
          <a:p>
            <a:pPr lvl="3" eaLnBrk="1" latinLnBrk="0" hangingPunct="1"/>
            <a:r>
              <a:rPr kumimoji="0" lang="zh-CN" altLang="en-US" smtClean="0"/>
              <a:t>第四级</a:t>
            </a:r>
          </a:p>
          <a:p>
            <a:pPr lvl="4" eaLnBrk="1" latinLnBrk="0" hangingPunct="1"/>
            <a:r>
              <a:rPr kumimoji="0" lang="zh-CN" altLang="en-US" smtClean="0"/>
              <a:t>第五级</a:t>
            </a:r>
            <a:endParaRPr kumimoji="0" lang="en-US"/>
          </a:p>
        </p:txBody>
      </p:sp>
      <p:sp>
        <p:nvSpPr>
          <p:cNvPr id="10" name="日期占位符 9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530820CF-B880-4189-942D-D702A7CBA730}" type="datetimeFigureOut">
              <a:rPr lang="zh-CN" altLang="en-US" smtClean="0"/>
              <a:pPr/>
              <a:t>2011-7-18</a:t>
            </a:fld>
            <a:endParaRPr lang="zh-CN" altLang="en-US"/>
          </a:p>
        </p:txBody>
      </p:sp>
      <p:sp>
        <p:nvSpPr>
          <p:cNvPr id="22" name="页脚占位符 21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817" r:id="rId1"/>
    <p:sldLayoutId id="2147483818" r:id="rId2"/>
    <p:sldLayoutId id="2147483819" r:id="rId3"/>
    <p:sldLayoutId id="2147483820" r:id="rId4"/>
    <p:sldLayoutId id="2147483821" r:id="rId5"/>
    <p:sldLayoutId id="2147483822" r:id="rId6"/>
    <p:sldLayoutId id="2147483823" r:id="rId7"/>
    <p:sldLayoutId id="2147483824" r:id="rId8"/>
    <p:sldLayoutId id="2147483825" r:id="rId9"/>
    <p:sldLayoutId id="2147483826" r:id="rId10"/>
    <p:sldLayoutId id="2147483827" r:id="rId11"/>
  </p:sldLayoutIdLst>
  <p:transition>
    <p:fade/>
  </p:transition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nxct.com/" TargetMode="External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bencz.blogbus.com/" TargetMode="External"/><Relationship Id="rId5" Type="http://schemas.openxmlformats.org/officeDocument/2006/relationships/hyperlink" Target="http://iregex.org/" TargetMode="External"/><Relationship Id="rId4" Type="http://schemas.openxmlformats.org/officeDocument/2006/relationships/hyperlink" Target="http://blog.csdn.net/lxcnn" TargetMode="Externa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785786" y="3357562"/>
            <a:ext cx="6480048" cy="1163010"/>
          </a:xfrm>
        </p:spPr>
        <p:txBody>
          <a:bodyPr/>
          <a:lstStyle/>
          <a:p>
            <a:r>
              <a:rPr lang="zh-CN" altLang="en-US" dirty="0" smtClean="0"/>
              <a:t>正则表达式</a:t>
            </a:r>
            <a:endParaRPr lang="zh-CN" alt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3143240" y="5032829"/>
            <a:ext cx="40719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zh-CN" sz="2400" dirty="0" smtClean="0"/>
              <a:t>http://www.cnxct.com/</a:t>
            </a:r>
            <a:endParaRPr lang="zh-CN" altLang="en-US" sz="2400" dirty="0"/>
          </a:p>
        </p:txBody>
      </p:sp>
      <p:sp>
        <p:nvSpPr>
          <p:cNvPr id="3" name="TextBox 2"/>
          <p:cNvSpPr txBox="1"/>
          <p:nvPr/>
        </p:nvSpPr>
        <p:spPr>
          <a:xfrm>
            <a:off x="6084168" y="4376572"/>
            <a:ext cx="11310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smtClean="0"/>
              <a:t>CFC4N</a:t>
            </a:r>
            <a:endParaRPr lang="zh-CN" altLang="en-US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最简单的正则表达式</a:t>
            </a:r>
            <a:endParaRPr lang="zh-CN" alt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571604" y="1770159"/>
            <a:ext cx="28563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600" dirty="0" smtClean="0"/>
              <a:t>匹配</a:t>
            </a:r>
            <a:r>
              <a:rPr lang="en-US" altLang="zh-CN" sz="3600" dirty="0" smtClean="0"/>
              <a:t>QQ</a:t>
            </a:r>
            <a:r>
              <a:rPr lang="zh-CN" altLang="en-US" sz="3600" dirty="0" smtClean="0"/>
              <a:t>号：</a:t>
            </a:r>
            <a:endParaRPr lang="en-US" altLang="zh-CN" sz="3600" dirty="0" smtClean="0"/>
          </a:p>
        </p:txBody>
      </p:sp>
      <p:sp>
        <p:nvSpPr>
          <p:cNvPr id="6" name="TextBox 5"/>
          <p:cNvSpPr txBox="1"/>
          <p:nvPr/>
        </p:nvSpPr>
        <p:spPr>
          <a:xfrm>
            <a:off x="1004470" y="2423707"/>
            <a:ext cx="5439737" cy="307777"/>
          </a:xfrm>
          <a:prstGeom prst="rect">
            <a:avLst/>
          </a:prstGeom>
          <a:solidFill>
            <a:schemeClr val="accent1">
              <a:lumMod val="60000"/>
              <a:lumOff val="40000"/>
              <a:alpha val="43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altLang="zh-CN" sz="1400" dirty="0" smtClean="0">
                <a:solidFill>
                  <a:srgbClr val="FFFF00"/>
                </a:solidFill>
              </a:rPr>
              <a:t>\d+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04471" y="2977749"/>
            <a:ext cx="581269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600" dirty="0" smtClean="0"/>
              <a:t>匹配结果：</a:t>
            </a:r>
            <a:endParaRPr lang="en-US" altLang="zh-CN" sz="3600" dirty="0" smtClean="0"/>
          </a:p>
        </p:txBody>
      </p:sp>
      <p:cxnSp>
        <p:nvCxnSpPr>
          <p:cNvPr id="13" name="直接连接符 12"/>
          <p:cNvCxnSpPr/>
          <p:nvPr/>
        </p:nvCxnSpPr>
        <p:spPr>
          <a:xfrm>
            <a:off x="357158" y="1428736"/>
            <a:ext cx="8429684" cy="1588"/>
          </a:xfrm>
          <a:prstGeom prst="line">
            <a:avLst/>
          </a:prstGeom>
          <a:ln w="38100" cap="rnd">
            <a:gradFill flip="none" rotWithShape="1">
              <a:gsLst>
                <a:gs pos="0">
                  <a:schemeClr val="tx1">
                    <a:lumMod val="50000"/>
                  </a:schemeClr>
                </a:gs>
                <a:gs pos="32000">
                  <a:schemeClr val="tx1"/>
                </a:gs>
                <a:gs pos="100000">
                  <a:schemeClr val="bg1">
                    <a:lumMod val="50000"/>
                    <a:lumOff val="50000"/>
                  </a:schemeClr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1259631" y="4005064"/>
            <a:ext cx="55575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smtClean="0"/>
              <a:t>10000</a:t>
            </a:r>
            <a:r>
              <a:rPr lang="zh-CN" altLang="en-US" dirty="0" smtClean="0"/>
              <a:t>，</a:t>
            </a:r>
            <a:r>
              <a:rPr lang="en-US" altLang="zh-CN" dirty="0" smtClean="0"/>
              <a:t>1234567</a:t>
            </a:r>
            <a:r>
              <a:rPr lang="zh-CN" altLang="en-US" dirty="0" smtClean="0"/>
              <a:t>，</a:t>
            </a:r>
            <a:r>
              <a:rPr lang="en-US" altLang="zh-CN" dirty="0" smtClean="0"/>
              <a:t>222222</a:t>
            </a:r>
            <a:r>
              <a:rPr lang="zh-CN" altLang="en-US" dirty="0" smtClean="0"/>
              <a:t>，</a:t>
            </a:r>
            <a:r>
              <a:rPr lang="en-US" altLang="zh-CN" dirty="0" smtClean="0"/>
              <a:t>8888888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xmlns="" val="290475267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  <p:bldP spid="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然后呢？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 smtClean="0"/>
              <a:t>\b   \w   \d   ()   []  \W  \s  \S ……</a:t>
            </a:r>
            <a:r>
              <a:rPr lang="zh-CN" altLang="en-US" dirty="0" smtClean="0"/>
              <a:t>这些都是什么意思？</a:t>
            </a:r>
            <a:r>
              <a:rPr lang="en-US" altLang="zh-CN" dirty="0" smtClean="0"/>
              <a:t> </a:t>
            </a:r>
          </a:p>
          <a:p>
            <a:r>
              <a:rPr lang="en-US" altLang="zh-CN" dirty="0" smtClean="0"/>
              <a:t>(?&gt;)  (?&lt;=) (?&lt;!)  </a:t>
            </a:r>
            <a:r>
              <a:rPr lang="en-US" altLang="zh-CN" dirty="0"/>
              <a:t>(?P&lt;name&gt;) \p{</a:t>
            </a:r>
            <a:r>
              <a:rPr lang="en-US" altLang="zh-CN" dirty="0" err="1"/>
              <a:t>Inname</a:t>
            </a:r>
            <a:r>
              <a:rPr lang="en-US" altLang="zh-CN" dirty="0" smtClean="0"/>
              <a:t>}</a:t>
            </a:r>
            <a:r>
              <a:rPr lang="zh-CN" altLang="en-US" dirty="0" smtClean="0"/>
              <a:t>这些又是些什么呢？</a:t>
            </a:r>
            <a:endParaRPr lang="en-US" altLang="zh-CN" dirty="0" smtClean="0"/>
          </a:p>
          <a:p>
            <a:r>
              <a:rPr lang="en-US" altLang="zh-CN" dirty="0"/>
              <a:t>\x{4e00}-\x{9fa5} \x80-\</a:t>
            </a:r>
            <a:r>
              <a:rPr lang="en-US" altLang="zh-CN" dirty="0" err="1" smtClean="0"/>
              <a:t>xff</a:t>
            </a:r>
            <a:r>
              <a:rPr lang="en-US" altLang="zh-CN" dirty="0"/>
              <a:t> </a:t>
            </a:r>
            <a:r>
              <a:rPr lang="en-US" altLang="zh-CN" dirty="0" smtClean="0"/>
              <a:t> </a:t>
            </a:r>
            <a:r>
              <a:rPr lang="zh-CN" altLang="en-US" dirty="0" smtClean="0"/>
              <a:t>这些呢？</a:t>
            </a:r>
            <a:endParaRPr lang="en-US" altLang="zh-CN" dirty="0" smtClean="0"/>
          </a:p>
        </p:txBody>
      </p:sp>
    </p:spTree>
    <p:extLst>
      <p:ext uri="{BB962C8B-B14F-4D97-AF65-F5344CB8AC3E}">
        <p14:creationId xmlns:p14="http://schemas.microsoft.com/office/powerpoint/2010/main" xmlns="" val="86472415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标题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正则表达式</a:t>
            </a:r>
            <a:endParaRPr lang="zh-CN" altLang="en-US" dirty="0"/>
          </a:p>
        </p:txBody>
      </p:sp>
      <p:sp>
        <p:nvSpPr>
          <p:cNvPr id="6" name="内容占位符 5"/>
          <p:cNvSpPr>
            <a:spLocks noGrp="1"/>
          </p:cNvSpPr>
          <p:nvPr>
            <p:ph idx="1"/>
          </p:nvPr>
        </p:nvSpPr>
        <p:spPr>
          <a:xfrm>
            <a:off x="457200" y="1124744"/>
            <a:ext cx="8219256" cy="5544616"/>
          </a:xfrm>
        </p:spPr>
        <p:txBody>
          <a:bodyPr>
            <a:normAutofit fontScale="62500" lnSpcReduction="20000"/>
          </a:bodyPr>
          <a:lstStyle/>
          <a:p>
            <a:r>
              <a:rPr lang="zh-CN" altLang="en-US" dirty="0" smtClean="0"/>
              <a:t>概念</a:t>
            </a:r>
            <a:r>
              <a:rPr lang="en-US" altLang="zh-CN" dirty="0"/>
              <a:t> </a:t>
            </a:r>
            <a:r>
              <a:rPr lang="en-US" altLang="zh-CN" dirty="0" smtClean="0"/>
              <a:t> !@#$%^&amp;**&amp;%#@%</a:t>
            </a:r>
          </a:p>
          <a:p>
            <a:r>
              <a:rPr lang="zh-CN" altLang="en-US" dirty="0" smtClean="0"/>
              <a:t>元字符：</a:t>
            </a:r>
            <a:endParaRPr lang="en-US" altLang="zh-CN" dirty="0" smtClean="0"/>
          </a:p>
          <a:p>
            <a:pPr>
              <a:buFont typeface="Wingdings" pitchFamily="2" charset="2"/>
              <a:buChar char="Ø"/>
            </a:pPr>
            <a:r>
              <a:rPr lang="zh-CN" altLang="en-US" sz="2300" dirty="0" smtClean="0">
                <a:solidFill>
                  <a:srgbClr val="0099FF"/>
                </a:solidFill>
              </a:rPr>
              <a:t> </a:t>
            </a:r>
            <a:r>
              <a:rPr lang="en-US" altLang="zh-CN" sz="2300" dirty="0" smtClean="0">
                <a:solidFill>
                  <a:srgbClr val="0099FF"/>
                </a:solidFill>
              </a:rPr>
              <a:t>.  </a:t>
            </a:r>
            <a:r>
              <a:rPr lang="zh-CN" altLang="en-US" sz="2300" dirty="0" smtClean="0">
                <a:solidFill>
                  <a:srgbClr val="0099FF"/>
                </a:solidFill>
              </a:rPr>
              <a:t>除换行以外的其他任意字符</a:t>
            </a:r>
            <a:endParaRPr lang="en-US" altLang="zh-CN" sz="2300" dirty="0" smtClean="0">
              <a:solidFill>
                <a:srgbClr val="0099FF"/>
              </a:solidFill>
            </a:endParaRPr>
          </a:p>
          <a:p>
            <a:pPr>
              <a:buFont typeface="Wingdings" pitchFamily="2" charset="2"/>
              <a:buChar char="Ø"/>
            </a:pPr>
            <a:r>
              <a:rPr lang="en-US" altLang="zh-CN" sz="2300" dirty="0" smtClean="0">
                <a:solidFill>
                  <a:srgbClr val="0099FF"/>
                </a:solidFill>
              </a:rPr>
              <a:t>\s  </a:t>
            </a:r>
            <a:r>
              <a:rPr lang="zh-CN" altLang="en-US" sz="2300" dirty="0" smtClean="0">
                <a:solidFill>
                  <a:srgbClr val="0099FF"/>
                </a:solidFill>
              </a:rPr>
              <a:t>空白字符</a:t>
            </a:r>
            <a:endParaRPr lang="en-US" altLang="zh-CN" sz="2300" dirty="0" smtClean="0">
              <a:solidFill>
                <a:srgbClr val="0099FF"/>
              </a:solidFill>
            </a:endParaRPr>
          </a:p>
          <a:p>
            <a:pPr>
              <a:buFont typeface="Wingdings" pitchFamily="2" charset="2"/>
              <a:buChar char="Ø"/>
            </a:pPr>
            <a:r>
              <a:rPr lang="en-US" altLang="zh-CN" sz="2300" dirty="0" smtClean="0">
                <a:solidFill>
                  <a:srgbClr val="0099FF"/>
                </a:solidFill>
              </a:rPr>
              <a:t>\S   </a:t>
            </a:r>
            <a:r>
              <a:rPr lang="zh-CN" altLang="en-US" sz="2300" dirty="0" smtClean="0">
                <a:solidFill>
                  <a:srgbClr val="0099FF"/>
                </a:solidFill>
              </a:rPr>
              <a:t>除空白字符以外的任意字符</a:t>
            </a:r>
            <a:endParaRPr lang="en-US" altLang="zh-CN" sz="2300" dirty="0" smtClean="0">
              <a:solidFill>
                <a:srgbClr val="0099FF"/>
              </a:solidFill>
            </a:endParaRPr>
          </a:p>
          <a:p>
            <a:pPr>
              <a:buFont typeface="Wingdings" pitchFamily="2" charset="2"/>
              <a:buChar char="Ø"/>
            </a:pPr>
            <a:r>
              <a:rPr lang="en-US" altLang="zh-CN" sz="2300" dirty="0" smtClean="0">
                <a:solidFill>
                  <a:srgbClr val="0099FF"/>
                </a:solidFill>
              </a:rPr>
              <a:t>\w  </a:t>
            </a:r>
            <a:r>
              <a:rPr lang="zh-CN" altLang="en-US" sz="2300" dirty="0" smtClean="0">
                <a:solidFill>
                  <a:srgbClr val="0099FF"/>
                </a:solidFill>
              </a:rPr>
              <a:t>字母、数字、下划线</a:t>
            </a:r>
            <a:endParaRPr lang="en-US" altLang="zh-CN" sz="2300" dirty="0" smtClean="0">
              <a:solidFill>
                <a:srgbClr val="0099FF"/>
              </a:solidFill>
            </a:endParaRPr>
          </a:p>
          <a:p>
            <a:pPr>
              <a:buFont typeface="Wingdings" pitchFamily="2" charset="2"/>
              <a:buChar char="Ø"/>
            </a:pPr>
            <a:r>
              <a:rPr lang="en-US" altLang="zh-CN" sz="2300" dirty="0" smtClean="0">
                <a:solidFill>
                  <a:srgbClr val="0099FF"/>
                </a:solidFill>
              </a:rPr>
              <a:t>\W  </a:t>
            </a:r>
            <a:r>
              <a:rPr lang="zh-CN" altLang="en-US" sz="2300" dirty="0" smtClean="0">
                <a:solidFill>
                  <a:srgbClr val="0099FF"/>
                </a:solidFill>
              </a:rPr>
              <a:t>除了字母、数字、下划线以外的任意字符</a:t>
            </a:r>
            <a:endParaRPr lang="en-US" altLang="zh-CN" sz="2300" dirty="0" smtClean="0">
              <a:solidFill>
                <a:srgbClr val="0099FF"/>
              </a:solidFill>
            </a:endParaRPr>
          </a:p>
          <a:p>
            <a:pPr>
              <a:buFont typeface="Wingdings" pitchFamily="2" charset="2"/>
              <a:buChar char="Ø"/>
            </a:pPr>
            <a:r>
              <a:rPr lang="en-US" altLang="zh-CN" sz="2300" dirty="0" smtClean="0">
                <a:solidFill>
                  <a:srgbClr val="0099FF"/>
                </a:solidFill>
              </a:rPr>
              <a:t>\d   </a:t>
            </a:r>
            <a:r>
              <a:rPr lang="zh-CN" altLang="en-US" sz="2300" dirty="0" smtClean="0">
                <a:solidFill>
                  <a:srgbClr val="0099FF"/>
                </a:solidFill>
              </a:rPr>
              <a:t>数字 </a:t>
            </a:r>
            <a:r>
              <a:rPr lang="en-US" altLang="zh-CN" sz="2300" dirty="0" smtClean="0">
                <a:solidFill>
                  <a:srgbClr val="0099FF"/>
                </a:solidFill>
              </a:rPr>
              <a:t>0-9</a:t>
            </a:r>
          </a:p>
          <a:p>
            <a:pPr>
              <a:buFont typeface="Wingdings" pitchFamily="2" charset="2"/>
              <a:buChar char="Ø"/>
            </a:pPr>
            <a:r>
              <a:rPr lang="en-US" altLang="zh-CN" sz="2300" dirty="0" smtClean="0">
                <a:solidFill>
                  <a:srgbClr val="0099FF"/>
                </a:solidFill>
              </a:rPr>
              <a:t>\D  </a:t>
            </a:r>
            <a:r>
              <a:rPr lang="zh-CN" altLang="en-US" sz="2300" dirty="0" smtClean="0">
                <a:solidFill>
                  <a:srgbClr val="0099FF"/>
                </a:solidFill>
              </a:rPr>
              <a:t>除了数字之外的任意字符</a:t>
            </a:r>
            <a:endParaRPr lang="en-US" altLang="zh-CN" sz="2300" dirty="0" smtClean="0">
              <a:solidFill>
                <a:srgbClr val="0099FF"/>
              </a:solidFill>
            </a:endParaRPr>
          </a:p>
          <a:p>
            <a:pPr>
              <a:buFont typeface="Wingdings" pitchFamily="2" charset="2"/>
              <a:buChar char="Ø"/>
            </a:pPr>
            <a:r>
              <a:rPr lang="en-US" altLang="zh-CN" sz="2300" dirty="0" smtClean="0">
                <a:solidFill>
                  <a:srgbClr val="0099FF"/>
                </a:solidFill>
              </a:rPr>
              <a:t>…… </a:t>
            </a:r>
            <a:r>
              <a:rPr lang="zh-CN" altLang="en-US" sz="2300" dirty="0" smtClean="0">
                <a:solidFill>
                  <a:srgbClr val="0099FF"/>
                </a:solidFill>
              </a:rPr>
              <a:t>等等等等</a:t>
            </a:r>
            <a:endParaRPr lang="en-US" altLang="zh-CN" sz="2300" dirty="0">
              <a:solidFill>
                <a:srgbClr val="0099FF"/>
              </a:solidFill>
            </a:endParaRPr>
          </a:p>
          <a:p>
            <a:pPr>
              <a:buFont typeface="Wingdings" pitchFamily="2" charset="2"/>
              <a:buChar char="Ø"/>
            </a:pPr>
            <a:r>
              <a:rPr lang="en-US" altLang="zh-CN" sz="2200" dirty="0" smtClean="0">
                <a:solidFill>
                  <a:srgbClr val="FFFF00"/>
                </a:solidFill>
              </a:rPr>
              <a:t>\b  </a:t>
            </a:r>
            <a:r>
              <a:rPr lang="zh-CN" altLang="en-US" sz="2200" dirty="0" smtClean="0">
                <a:solidFill>
                  <a:srgbClr val="FFFF00"/>
                </a:solidFill>
              </a:rPr>
              <a:t>单词边界</a:t>
            </a:r>
            <a:endParaRPr lang="en-US" altLang="zh-CN" sz="2200" dirty="0" smtClean="0">
              <a:solidFill>
                <a:srgbClr val="FFFF00"/>
              </a:solidFill>
            </a:endParaRPr>
          </a:p>
          <a:p>
            <a:pPr>
              <a:buFont typeface="Wingdings" pitchFamily="2" charset="2"/>
              <a:buChar char="Ø"/>
            </a:pPr>
            <a:r>
              <a:rPr lang="en-US" altLang="zh-CN" sz="2200" dirty="0" smtClean="0">
                <a:solidFill>
                  <a:srgbClr val="FFFF00"/>
                </a:solidFill>
              </a:rPr>
              <a:t>^  </a:t>
            </a:r>
            <a:r>
              <a:rPr lang="zh-CN" altLang="en-US" sz="2200" dirty="0" smtClean="0">
                <a:solidFill>
                  <a:srgbClr val="FFFF00"/>
                </a:solidFill>
              </a:rPr>
              <a:t>字符串的开始</a:t>
            </a:r>
            <a:endParaRPr lang="en-US" altLang="zh-CN" sz="2200" dirty="0" smtClean="0">
              <a:solidFill>
                <a:srgbClr val="FFFF00"/>
              </a:solidFill>
            </a:endParaRPr>
          </a:p>
          <a:p>
            <a:pPr>
              <a:buFont typeface="Wingdings" pitchFamily="2" charset="2"/>
              <a:buChar char="Ø"/>
            </a:pPr>
            <a:r>
              <a:rPr lang="en-US" altLang="zh-CN" sz="2200" dirty="0" smtClean="0">
                <a:solidFill>
                  <a:srgbClr val="FFFF00"/>
                </a:solidFill>
              </a:rPr>
              <a:t>$ </a:t>
            </a:r>
            <a:r>
              <a:rPr lang="zh-CN" altLang="en-US" sz="2200" dirty="0" smtClean="0">
                <a:solidFill>
                  <a:srgbClr val="FFFF00"/>
                </a:solidFill>
              </a:rPr>
              <a:t>字符串结束</a:t>
            </a:r>
            <a:endParaRPr lang="en-US" altLang="zh-CN" sz="2200" dirty="0" smtClean="0">
              <a:solidFill>
                <a:srgbClr val="FFFF00"/>
              </a:solidFill>
            </a:endParaRPr>
          </a:p>
          <a:p>
            <a:pPr>
              <a:buFont typeface="Wingdings" pitchFamily="2" charset="2"/>
              <a:buChar char="Ø"/>
            </a:pPr>
            <a:r>
              <a:rPr lang="en-US" altLang="zh-CN" sz="2200" dirty="0" smtClean="0">
                <a:solidFill>
                  <a:srgbClr val="FFFF00"/>
                </a:solidFill>
              </a:rPr>
              <a:t>(?=…)  </a:t>
            </a:r>
            <a:r>
              <a:rPr lang="zh-CN" altLang="en-US" sz="2200" dirty="0" smtClean="0">
                <a:solidFill>
                  <a:srgbClr val="FFFF00"/>
                </a:solidFill>
              </a:rPr>
              <a:t>环视</a:t>
            </a:r>
            <a:r>
              <a:rPr lang="en-US" altLang="zh-CN" sz="2200" dirty="0" smtClean="0">
                <a:solidFill>
                  <a:srgbClr val="FFFF00"/>
                </a:solidFill>
              </a:rPr>
              <a:t>(</a:t>
            </a:r>
            <a:r>
              <a:rPr lang="zh-CN" altLang="en-US" sz="2200" dirty="0" smtClean="0">
                <a:solidFill>
                  <a:srgbClr val="FFFF00"/>
                </a:solidFill>
              </a:rPr>
              <a:t>零宽断言</a:t>
            </a:r>
            <a:r>
              <a:rPr lang="en-US" altLang="zh-CN" sz="2200" dirty="0" smtClean="0">
                <a:solidFill>
                  <a:srgbClr val="FFFF00"/>
                </a:solidFill>
              </a:rPr>
              <a:t>) </a:t>
            </a:r>
            <a:r>
              <a:rPr lang="zh-CN" altLang="en-US" sz="2200" dirty="0" smtClean="0">
                <a:solidFill>
                  <a:srgbClr val="FFFF00"/>
                </a:solidFill>
              </a:rPr>
              <a:t>后面的字符串符合表达式</a:t>
            </a:r>
            <a:r>
              <a:rPr lang="en-US" altLang="zh-CN" sz="2200" dirty="0" smtClean="0">
                <a:solidFill>
                  <a:srgbClr val="FFFF00"/>
                </a:solidFill>
              </a:rPr>
              <a:t>…</a:t>
            </a:r>
            <a:r>
              <a:rPr lang="zh-CN" altLang="en-US" sz="2200" dirty="0" smtClean="0">
                <a:solidFill>
                  <a:srgbClr val="FFFF00"/>
                </a:solidFill>
              </a:rPr>
              <a:t>的时候的位置</a:t>
            </a:r>
            <a:endParaRPr lang="en-US" altLang="zh-CN" sz="2200" dirty="0" smtClean="0">
              <a:solidFill>
                <a:srgbClr val="FFFF00"/>
              </a:solidFill>
            </a:endParaRPr>
          </a:p>
          <a:p>
            <a:pPr>
              <a:buFont typeface="Wingdings" pitchFamily="2" charset="2"/>
              <a:buChar char="Ø"/>
            </a:pPr>
            <a:r>
              <a:rPr lang="en-US" altLang="zh-CN" sz="2200" dirty="0" smtClean="0">
                <a:solidFill>
                  <a:srgbClr val="FFFF00"/>
                </a:solidFill>
              </a:rPr>
              <a:t>(?!) </a:t>
            </a:r>
            <a:endParaRPr lang="en-US" altLang="zh-CN" sz="2200" dirty="0">
              <a:solidFill>
                <a:srgbClr val="FFFF00"/>
              </a:solidFill>
            </a:endParaRPr>
          </a:p>
          <a:p>
            <a:pPr>
              <a:buFont typeface="Wingdings" pitchFamily="2" charset="2"/>
              <a:buChar char="Ø"/>
            </a:pPr>
            <a:r>
              <a:rPr lang="en-US" altLang="zh-CN" sz="2200" dirty="0" smtClean="0">
                <a:solidFill>
                  <a:srgbClr val="00FF00"/>
                </a:solidFill>
              </a:rPr>
              <a:t>*    0</a:t>
            </a:r>
            <a:r>
              <a:rPr lang="zh-CN" altLang="en-US" sz="2200" dirty="0" smtClean="0">
                <a:solidFill>
                  <a:srgbClr val="00FF00"/>
                </a:solidFill>
              </a:rPr>
              <a:t>到无数次</a:t>
            </a:r>
            <a:endParaRPr lang="en-US" altLang="zh-CN" sz="2200" dirty="0" smtClean="0">
              <a:solidFill>
                <a:srgbClr val="00FF00"/>
              </a:solidFill>
            </a:endParaRPr>
          </a:p>
          <a:p>
            <a:pPr>
              <a:buFont typeface="Wingdings" pitchFamily="2" charset="2"/>
              <a:buChar char="Ø"/>
            </a:pPr>
            <a:r>
              <a:rPr lang="en-US" altLang="zh-CN" sz="2200" dirty="0" smtClean="0">
                <a:solidFill>
                  <a:srgbClr val="00FF00"/>
                </a:solidFill>
              </a:rPr>
              <a:t>+   1</a:t>
            </a:r>
            <a:r>
              <a:rPr lang="zh-CN" altLang="en-US" sz="2200" dirty="0" smtClean="0">
                <a:solidFill>
                  <a:srgbClr val="00FF00"/>
                </a:solidFill>
              </a:rPr>
              <a:t>到无数次</a:t>
            </a:r>
            <a:endParaRPr lang="en-US" altLang="zh-CN" sz="2200" dirty="0" smtClean="0">
              <a:solidFill>
                <a:srgbClr val="00FF00"/>
              </a:solidFill>
            </a:endParaRPr>
          </a:p>
          <a:p>
            <a:pPr>
              <a:buFont typeface="Wingdings" pitchFamily="2" charset="2"/>
              <a:buChar char="Ø"/>
            </a:pPr>
            <a:r>
              <a:rPr lang="en-US" altLang="zh-CN" sz="2200" dirty="0" smtClean="0">
                <a:solidFill>
                  <a:srgbClr val="00FF00"/>
                </a:solidFill>
              </a:rPr>
              <a:t>?  0 </a:t>
            </a:r>
            <a:r>
              <a:rPr lang="zh-CN" altLang="en-US" sz="2200" dirty="0" smtClean="0">
                <a:solidFill>
                  <a:srgbClr val="00FF00"/>
                </a:solidFill>
              </a:rPr>
              <a:t>或者</a:t>
            </a:r>
            <a:r>
              <a:rPr lang="en-US" altLang="zh-CN" sz="2200" dirty="0" smtClean="0">
                <a:solidFill>
                  <a:srgbClr val="00FF00"/>
                </a:solidFill>
              </a:rPr>
              <a:t>1 </a:t>
            </a:r>
            <a:r>
              <a:rPr lang="zh-CN" altLang="en-US" sz="2200" dirty="0" smtClean="0">
                <a:solidFill>
                  <a:srgbClr val="00FF00"/>
                </a:solidFill>
              </a:rPr>
              <a:t>次</a:t>
            </a:r>
            <a:endParaRPr lang="en-US" altLang="zh-CN" sz="2200" dirty="0" smtClean="0">
              <a:solidFill>
                <a:srgbClr val="00FF00"/>
              </a:solidFill>
            </a:endParaRPr>
          </a:p>
          <a:p>
            <a:pPr>
              <a:buFont typeface="Wingdings" pitchFamily="2" charset="2"/>
              <a:buChar char="Ø"/>
            </a:pPr>
            <a:r>
              <a:rPr lang="en-US" altLang="zh-CN" sz="2200" dirty="0" smtClean="0">
                <a:solidFill>
                  <a:srgbClr val="00FF00"/>
                </a:solidFill>
              </a:rPr>
              <a:t>{n}  </a:t>
            </a:r>
            <a:r>
              <a:rPr lang="zh-CN" altLang="en-US" sz="2200" dirty="0" smtClean="0">
                <a:solidFill>
                  <a:srgbClr val="00FF00"/>
                </a:solidFill>
              </a:rPr>
              <a:t>重复</a:t>
            </a:r>
            <a:r>
              <a:rPr lang="en-US" altLang="zh-CN" sz="2200" dirty="0" smtClean="0">
                <a:solidFill>
                  <a:srgbClr val="00FF00"/>
                </a:solidFill>
              </a:rPr>
              <a:t>N</a:t>
            </a:r>
            <a:r>
              <a:rPr lang="zh-CN" altLang="en-US" sz="2200" dirty="0" smtClean="0">
                <a:solidFill>
                  <a:srgbClr val="00FF00"/>
                </a:solidFill>
              </a:rPr>
              <a:t>次</a:t>
            </a:r>
            <a:endParaRPr lang="en-US" altLang="zh-CN" sz="2200" dirty="0" smtClean="0">
              <a:solidFill>
                <a:srgbClr val="00FF00"/>
              </a:solidFill>
            </a:endParaRPr>
          </a:p>
          <a:p>
            <a:pPr>
              <a:buFont typeface="Wingdings" pitchFamily="2" charset="2"/>
              <a:buChar char="Ø"/>
            </a:pPr>
            <a:r>
              <a:rPr lang="en-US" altLang="zh-CN" sz="2200" dirty="0" smtClean="0">
                <a:solidFill>
                  <a:srgbClr val="00FF00"/>
                </a:solidFill>
              </a:rPr>
              <a:t>{n,} </a:t>
            </a:r>
            <a:r>
              <a:rPr lang="zh-CN" altLang="en-US" sz="2200" dirty="0" smtClean="0">
                <a:solidFill>
                  <a:srgbClr val="00FF00"/>
                </a:solidFill>
              </a:rPr>
              <a:t>重复至少</a:t>
            </a:r>
            <a:r>
              <a:rPr lang="en-US" altLang="zh-CN" sz="2200" dirty="0" smtClean="0">
                <a:solidFill>
                  <a:srgbClr val="00FF00"/>
                </a:solidFill>
              </a:rPr>
              <a:t>N</a:t>
            </a:r>
            <a:r>
              <a:rPr lang="zh-CN" altLang="en-US" sz="2200" dirty="0" smtClean="0">
                <a:solidFill>
                  <a:srgbClr val="00FF00"/>
                </a:solidFill>
              </a:rPr>
              <a:t>次</a:t>
            </a:r>
            <a:endParaRPr lang="en-US" altLang="zh-CN" sz="2200" dirty="0" smtClean="0">
              <a:solidFill>
                <a:srgbClr val="00FF00"/>
              </a:solidFill>
            </a:endParaRPr>
          </a:p>
          <a:p>
            <a:pPr>
              <a:buFont typeface="Wingdings" pitchFamily="2" charset="2"/>
              <a:buChar char="Ø"/>
            </a:pPr>
            <a:r>
              <a:rPr lang="en-US" altLang="zh-CN" sz="2200" dirty="0" smtClean="0">
                <a:solidFill>
                  <a:srgbClr val="00FF00"/>
                </a:solidFill>
              </a:rPr>
              <a:t> {</a:t>
            </a:r>
            <a:r>
              <a:rPr lang="en-US" altLang="zh-CN" sz="2200" dirty="0" err="1" smtClean="0">
                <a:solidFill>
                  <a:srgbClr val="00FF00"/>
                </a:solidFill>
              </a:rPr>
              <a:t>n,m</a:t>
            </a:r>
            <a:r>
              <a:rPr lang="en-US" altLang="zh-CN" sz="2200" dirty="0" smtClean="0">
                <a:solidFill>
                  <a:srgbClr val="00FF00"/>
                </a:solidFill>
              </a:rPr>
              <a:t>}   n</a:t>
            </a:r>
            <a:r>
              <a:rPr lang="zh-CN" altLang="en-US" sz="2200" dirty="0" smtClean="0">
                <a:solidFill>
                  <a:srgbClr val="00FF00"/>
                </a:solidFill>
              </a:rPr>
              <a:t>到</a:t>
            </a:r>
            <a:r>
              <a:rPr lang="en-US" altLang="zh-CN" sz="2200" dirty="0" smtClean="0">
                <a:solidFill>
                  <a:srgbClr val="00FF00"/>
                </a:solidFill>
              </a:rPr>
              <a:t>m</a:t>
            </a:r>
            <a:r>
              <a:rPr lang="zh-CN" altLang="en-US" sz="2200" dirty="0" smtClean="0">
                <a:solidFill>
                  <a:srgbClr val="00FF00"/>
                </a:solidFill>
              </a:rPr>
              <a:t>次</a:t>
            </a:r>
            <a:endParaRPr lang="en-US" altLang="zh-CN" sz="2200" dirty="0" smtClean="0">
              <a:solidFill>
                <a:srgbClr val="00FF00"/>
              </a:solidFill>
            </a:endParaRPr>
          </a:p>
          <a:p>
            <a:pPr>
              <a:buFont typeface="Wingdings" pitchFamily="2" charset="2"/>
              <a:buChar char="Ø"/>
            </a:pPr>
            <a:r>
              <a:rPr lang="en-US" altLang="zh-CN" sz="2200" dirty="0" smtClean="0">
                <a:solidFill>
                  <a:srgbClr val="00FF00"/>
                </a:solidFill>
              </a:rPr>
              <a:t>[]  </a:t>
            </a:r>
            <a:r>
              <a:rPr lang="zh-CN" altLang="en-US" sz="2200" dirty="0" smtClean="0">
                <a:solidFill>
                  <a:srgbClr val="00FF00"/>
                </a:solidFill>
              </a:rPr>
              <a:t>字符组，字符范围</a:t>
            </a:r>
            <a:endParaRPr lang="en-US" altLang="zh-CN" sz="2200" dirty="0" smtClean="0">
              <a:solidFill>
                <a:srgbClr val="00FF00"/>
              </a:solidFill>
            </a:endParaRPr>
          </a:p>
          <a:p>
            <a:pPr>
              <a:buFont typeface="Wingdings" pitchFamily="2" charset="2"/>
              <a:buChar char="Ø"/>
            </a:pPr>
            <a:r>
              <a:rPr lang="en-US" altLang="zh-CN" sz="2200" dirty="0" smtClean="0">
                <a:solidFill>
                  <a:srgbClr val="00FF00"/>
                </a:solidFill>
              </a:rPr>
              <a:t>() </a:t>
            </a:r>
            <a:r>
              <a:rPr lang="zh-CN" altLang="en-US" sz="2200" dirty="0">
                <a:solidFill>
                  <a:srgbClr val="00FF00"/>
                </a:solidFill>
              </a:rPr>
              <a:t> </a:t>
            </a:r>
            <a:r>
              <a:rPr lang="zh-CN" altLang="en-US" sz="2200" dirty="0" smtClean="0">
                <a:solidFill>
                  <a:srgbClr val="00FF00"/>
                </a:solidFill>
              </a:rPr>
              <a:t>捕获组（子表达式）</a:t>
            </a:r>
            <a:endParaRPr lang="en-US" altLang="zh-CN" sz="2200" dirty="0" smtClean="0">
              <a:solidFill>
                <a:srgbClr val="00FF00"/>
              </a:solidFill>
            </a:endParaRPr>
          </a:p>
          <a:p>
            <a:pPr>
              <a:buFont typeface="Wingdings" pitchFamily="2" charset="2"/>
              <a:buChar char="Ø"/>
            </a:pPr>
            <a:r>
              <a:rPr lang="en-US" altLang="zh-CN" sz="2200" dirty="0" smtClean="0">
                <a:solidFill>
                  <a:srgbClr val="00FF00"/>
                </a:solidFill>
              </a:rPr>
              <a:t>……  </a:t>
            </a:r>
            <a:r>
              <a:rPr lang="zh-CN" altLang="en-US" sz="2200" dirty="0">
                <a:solidFill>
                  <a:srgbClr val="00FF00"/>
                </a:solidFill>
              </a:rPr>
              <a:t>等等</a:t>
            </a:r>
            <a:endParaRPr lang="en-US" altLang="zh-CN" sz="2200" dirty="0" smtClean="0">
              <a:solidFill>
                <a:srgbClr val="00FF00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标题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正则表达式</a:t>
            </a:r>
            <a:endParaRPr lang="zh-CN" altLang="en-US" dirty="0"/>
          </a:p>
        </p:txBody>
      </p:sp>
      <p:sp>
        <p:nvSpPr>
          <p:cNvPr id="6" name="内容占位符 5"/>
          <p:cNvSpPr>
            <a:spLocks noGrp="1"/>
          </p:cNvSpPr>
          <p:nvPr>
            <p:ph idx="1"/>
          </p:nvPr>
        </p:nvSpPr>
        <p:spPr>
          <a:xfrm>
            <a:off x="457200" y="1124744"/>
            <a:ext cx="8219256" cy="5544616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CN" altLang="en-US" dirty="0"/>
              <a:t>字符组</a:t>
            </a:r>
            <a:r>
              <a:rPr lang="zh-CN" altLang="en-US" dirty="0" smtClean="0"/>
              <a:t>：</a:t>
            </a:r>
            <a:endParaRPr lang="en-US" altLang="zh-CN" dirty="0" smtClean="0"/>
          </a:p>
          <a:p>
            <a:pPr>
              <a:buFont typeface="Wingdings" pitchFamily="2" charset="2"/>
              <a:buChar char="Ø"/>
            </a:pPr>
            <a:r>
              <a:rPr lang="en-US" altLang="zh-CN" sz="2300" dirty="0" smtClean="0">
                <a:solidFill>
                  <a:srgbClr val="0099FF"/>
                </a:solidFill>
              </a:rPr>
              <a:t>[0-9] </a:t>
            </a:r>
            <a:r>
              <a:rPr lang="zh-CN" altLang="en-US" sz="2300" dirty="0" smtClean="0">
                <a:solidFill>
                  <a:srgbClr val="0099FF"/>
                </a:solidFill>
              </a:rPr>
              <a:t>数字</a:t>
            </a:r>
            <a:r>
              <a:rPr lang="en-US" altLang="zh-CN" sz="2300" dirty="0" smtClean="0">
                <a:solidFill>
                  <a:srgbClr val="0099FF"/>
                </a:solidFill>
              </a:rPr>
              <a:t>0</a:t>
            </a:r>
            <a:r>
              <a:rPr lang="zh-CN" altLang="en-US" sz="2300" dirty="0" smtClean="0">
                <a:solidFill>
                  <a:srgbClr val="0099FF"/>
                </a:solidFill>
              </a:rPr>
              <a:t>到数组</a:t>
            </a:r>
            <a:r>
              <a:rPr lang="en-US" altLang="zh-CN" sz="2300" dirty="0" smtClean="0">
                <a:solidFill>
                  <a:srgbClr val="0099FF"/>
                </a:solidFill>
              </a:rPr>
              <a:t>9</a:t>
            </a:r>
            <a:r>
              <a:rPr lang="zh-CN" altLang="en-US" sz="2300" dirty="0" smtClean="0">
                <a:solidFill>
                  <a:srgbClr val="0099FF"/>
                </a:solidFill>
              </a:rPr>
              <a:t>之间的任意</a:t>
            </a:r>
            <a:r>
              <a:rPr lang="zh-CN" altLang="en-US" sz="2300" b="1" u="sng" dirty="0" smtClean="0">
                <a:solidFill>
                  <a:srgbClr val="0099FF"/>
                </a:solidFill>
              </a:rPr>
              <a:t>一个</a:t>
            </a:r>
            <a:endParaRPr lang="en-US" altLang="zh-CN" sz="2300" b="1" u="sng" dirty="0" smtClean="0">
              <a:solidFill>
                <a:srgbClr val="0099FF"/>
              </a:solidFill>
            </a:endParaRPr>
          </a:p>
          <a:p>
            <a:pPr>
              <a:buFont typeface="Wingdings" pitchFamily="2" charset="2"/>
              <a:buChar char="Ø"/>
            </a:pPr>
            <a:r>
              <a:rPr lang="en-US" altLang="zh-CN" sz="2300" dirty="0" smtClean="0">
                <a:solidFill>
                  <a:srgbClr val="0099FF"/>
                </a:solidFill>
              </a:rPr>
              <a:t>[a-z]  </a:t>
            </a:r>
            <a:r>
              <a:rPr lang="zh-CN" altLang="en-US" sz="2300" dirty="0" smtClean="0">
                <a:solidFill>
                  <a:srgbClr val="0099FF"/>
                </a:solidFill>
              </a:rPr>
              <a:t>字母</a:t>
            </a:r>
            <a:r>
              <a:rPr lang="en-US" altLang="zh-CN" sz="2300" dirty="0" smtClean="0">
                <a:solidFill>
                  <a:srgbClr val="0099FF"/>
                </a:solidFill>
              </a:rPr>
              <a:t>a</a:t>
            </a:r>
            <a:r>
              <a:rPr lang="zh-CN" altLang="en-US" sz="2300" dirty="0" smtClean="0">
                <a:solidFill>
                  <a:srgbClr val="0099FF"/>
                </a:solidFill>
              </a:rPr>
              <a:t>到字母</a:t>
            </a:r>
            <a:r>
              <a:rPr lang="en-US" altLang="zh-CN" sz="2300" dirty="0" smtClean="0">
                <a:solidFill>
                  <a:srgbClr val="0099FF"/>
                </a:solidFill>
              </a:rPr>
              <a:t>z</a:t>
            </a:r>
            <a:r>
              <a:rPr lang="zh-CN" altLang="en-US" sz="2300" dirty="0" smtClean="0">
                <a:solidFill>
                  <a:srgbClr val="0099FF"/>
                </a:solidFill>
              </a:rPr>
              <a:t>的任意一个</a:t>
            </a:r>
            <a:endParaRPr lang="en-US" altLang="zh-CN" sz="2300" dirty="0" smtClean="0">
              <a:solidFill>
                <a:srgbClr val="0099FF"/>
              </a:solidFill>
            </a:endParaRPr>
          </a:p>
          <a:p>
            <a:pPr>
              <a:buFont typeface="Wingdings" pitchFamily="2" charset="2"/>
              <a:buChar char="Ø"/>
            </a:pPr>
            <a:r>
              <a:rPr lang="en-US" altLang="zh-CN" sz="2300" dirty="0" smtClean="0">
                <a:solidFill>
                  <a:srgbClr val="0099FF"/>
                </a:solidFill>
              </a:rPr>
              <a:t>[^</a:t>
            </a:r>
            <a:r>
              <a:rPr lang="en-US" altLang="zh-CN" sz="2300" dirty="0" err="1" smtClean="0">
                <a:solidFill>
                  <a:srgbClr val="0099FF"/>
                </a:solidFill>
              </a:rPr>
              <a:t>cfC</a:t>
            </a:r>
            <a:r>
              <a:rPr lang="en-US" altLang="zh-CN" sz="2300" dirty="0" smtClean="0">
                <a:solidFill>
                  <a:srgbClr val="0099FF"/>
                </a:solidFill>
              </a:rPr>
              <a:t>]  </a:t>
            </a:r>
            <a:r>
              <a:rPr lang="zh-CN" altLang="en-US" sz="2300" dirty="0" smtClean="0">
                <a:solidFill>
                  <a:srgbClr val="0099FF"/>
                </a:solidFill>
              </a:rPr>
              <a:t>除了字母  </a:t>
            </a:r>
            <a:r>
              <a:rPr lang="en-US" altLang="zh-CN" sz="2300" dirty="0" smtClean="0">
                <a:solidFill>
                  <a:srgbClr val="0099FF"/>
                </a:solidFill>
              </a:rPr>
              <a:t>c   f    C</a:t>
            </a:r>
            <a:r>
              <a:rPr lang="zh-CN" altLang="en-US" sz="2300" dirty="0" smtClean="0">
                <a:solidFill>
                  <a:srgbClr val="0099FF"/>
                </a:solidFill>
              </a:rPr>
              <a:t>的任意一个字符</a:t>
            </a:r>
            <a:endParaRPr lang="en-US" altLang="zh-CN" sz="2300" dirty="0" smtClean="0">
              <a:solidFill>
                <a:srgbClr val="0099FF"/>
              </a:solidFill>
            </a:endParaRPr>
          </a:p>
          <a:p>
            <a:pPr>
              <a:buFont typeface="Wingdings" pitchFamily="2" charset="2"/>
              <a:buChar char="Ø"/>
            </a:pPr>
            <a:r>
              <a:rPr lang="en-US" altLang="zh-CN" sz="2200" dirty="0" smtClean="0">
                <a:solidFill>
                  <a:srgbClr val="00FF00"/>
                </a:solidFill>
              </a:rPr>
              <a:t>[\u4e00-\u9fa5] </a:t>
            </a:r>
            <a:r>
              <a:rPr lang="zh-CN" altLang="en-US" sz="2200" dirty="0" smtClean="0">
                <a:solidFill>
                  <a:srgbClr val="00FF00"/>
                </a:solidFill>
              </a:rPr>
              <a:t>汉字中的任意一个汉字 </a:t>
            </a:r>
            <a:r>
              <a:rPr lang="zh-CN" altLang="en-US" sz="1400" dirty="0" smtClean="0">
                <a:solidFill>
                  <a:srgbClr val="FF0000"/>
                </a:solidFill>
              </a:rPr>
              <a:t>注</a:t>
            </a:r>
            <a:endParaRPr lang="en-US" altLang="zh-CN" sz="1400" dirty="0" smtClean="0">
              <a:solidFill>
                <a:srgbClr val="FF0000"/>
              </a:solidFill>
            </a:endParaRPr>
          </a:p>
          <a:p>
            <a:pPr>
              <a:buFont typeface="Wingdings" pitchFamily="2" charset="2"/>
              <a:buChar char="Ø"/>
            </a:pPr>
            <a:r>
              <a:rPr lang="en-US" altLang="zh-CN" sz="2200" dirty="0" smtClean="0">
                <a:solidFill>
                  <a:srgbClr val="0099FF"/>
                </a:solidFill>
              </a:rPr>
              <a:t>[^a-z] </a:t>
            </a:r>
            <a:r>
              <a:rPr lang="zh-CN" altLang="en-US" sz="2200" dirty="0" smtClean="0">
                <a:solidFill>
                  <a:srgbClr val="0099FF"/>
                </a:solidFill>
              </a:rPr>
              <a:t>除了字母 </a:t>
            </a:r>
            <a:r>
              <a:rPr lang="en-US" altLang="zh-CN" sz="2200" dirty="0" smtClean="0">
                <a:solidFill>
                  <a:srgbClr val="0099FF"/>
                </a:solidFill>
              </a:rPr>
              <a:t>a </a:t>
            </a:r>
            <a:r>
              <a:rPr lang="zh-CN" altLang="en-US" sz="2200" dirty="0" smtClean="0">
                <a:solidFill>
                  <a:srgbClr val="0099FF"/>
                </a:solidFill>
              </a:rPr>
              <a:t>到字母</a:t>
            </a:r>
            <a:r>
              <a:rPr lang="en-US" altLang="zh-CN" sz="2200" dirty="0" smtClean="0">
                <a:solidFill>
                  <a:srgbClr val="0099FF"/>
                </a:solidFill>
              </a:rPr>
              <a:t>z</a:t>
            </a:r>
            <a:r>
              <a:rPr lang="zh-CN" altLang="en-US" sz="2200" dirty="0" smtClean="0">
                <a:solidFill>
                  <a:srgbClr val="0099FF"/>
                </a:solidFill>
              </a:rPr>
              <a:t>的任意一个字符</a:t>
            </a:r>
            <a:endParaRPr lang="en-US" altLang="zh-CN" sz="2200" dirty="0" smtClean="0">
              <a:solidFill>
                <a:srgbClr val="0099FF"/>
              </a:solidFill>
            </a:endParaRPr>
          </a:p>
          <a:p>
            <a:pPr>
              <a:buFont typeface="Wingdings" pitchFamily="2" charset="2"/>
              <a:buChar char="Ø"/>
            </a:pPr>
            <a:r>
              <a:rPr lang="en-US" altLang="zh-CN" sz="2200" dirty="0" smtClean="0">
                <a:solidFill>
                  <a:srgbClr val="0099FF"/>
                </a:solidFill>
              </a:rPr>
              <a:t>[^-a-c] </a:t>
            </a:r>
            <a:r>
              <a:rPr lang="zh-CN" altLang="en-US" sz="2200" dirty="0" smtClean="0">
                <a:solidFill>
                  <a:srgbClr val="0099FF"/>
                </a:solidFill>
              </a:rPr>
              <a:t>除了 </a:t>
            </a:r>
            <a:r>
              <a:rPr lang="en-US" altLang="zh-CN" sz="2200" dirty="0" smtClean="0">
                <a:solidFill>
                  <a:srgbClr val="0099FF"/>
                </a:solidFill>
              </a:rPr>
              <a:t>-  </a:t>
            </a:r>
            <a:r>
              <a:rPr lang="zh-CN" altLang="en-US" sz="2200" dirty="0" smtClean="0">
                <a:solidFill>
                  <a:srgbClr val="0099FF"/>
                </a:solidFill>
              </a:rPr>
              <a:t>字符以及字母</a:t>
            </a:r>
            <a:r>
              <a:rPr lang="en-US" altLang="zh-CN" sz="2200" dirty="0" smtClean="0">
                <a:solidFill>
                  <a:srgbClr val="0099FF"/>
                </a:solidFill>
              </a:rPr>
              <a:t>a</a:t>
            </a:r>
            <a:r>
              <a:rPr lang="zh-CN" altLang="en-US" sz="2200" dirty="0" smtClean="0">
                <a:solidFill>
                  <a:srgbClr val="0099FF"/>
                </a:solidFill>
              </a:rPr>
              <a:t>到字母</a:t>
            </a:r>
            <a:r>
              <a:rPr lang="en-US" altLang="zh-CN" sz="2200" dirty="0" smtClean="0">
                <a:solidFill>
                  <a:srgbClr val="0099FF"/>
                </a:solidFill>
              </a:rPr>
              <a:t>z</a:t>
            </a:r>
            <a:r>
              <a:rPr lang="zh-CN" altLang="en-US" sz="2200" dirty="0" smtClean="0">
                <a:solidFill>
                  <a:srgbClr val="0099FF"/>
                </a:solidFill>
              </a:rPr>
              <a:t>的任意一个字符</a:t>
            </a:r>
            <a:endParaRPr lang="en-US" altLang="zh-CN" sz="2200" dirty="0" smtClean="0">
              <a:solidFill>
                <a:srgbClr val="0099FF"/>
              </a:solidFill>
            </a:endParaRPr>
          </a:p>
          <a:p>
            <a:pPr>
              <a:buFont typeface="Wingdings" pitchFamily="2" charset="2"/>
              <a:buChar char="Ø"/>
            </a:pPr>
            <a:r>
              <a:rPr lang="en-US" altLang="zh-CN" sz="2200" dirty="0" smtClean="0">
                <a:solidFill>
                  <a:srgbClr val="0099FF"/>
                </a:solidFill>
              </a:rPr>
              <a:t>|   </a:t>
            </a:r>
            <a:r>
              <a:rPr lang="zh-CN" altLang="en-US" sz="2200" dirty="0" smtClean="0">
                <a:solidFill>
                  <a:srgbClr val="0099FF"/>
                </a:solidFill>
              </a:rPr>
              <a:t>多选分支，或者关系</a:t>
            </a:r>
            <a:endParaRPr lang="en-US" altLang="zh-CN" sz="2200" dirty="0" smtClean="0">
              <a:solidFill>
                <a:srgbClr val="0099FF"/>
              </a:solidFill>
            </a:endParaRPr>
          </a:p>
          <a:p>
            <a:pPr>
              <a:buFont typeface="Wingdings" pitchFamily="2" charset="2"/>
              <a:buChar char="Ø"/>
            </a:pPr>
            <a:r>
              <a:rPr lang="en-US" altLang="zh-CN" sz="2200" dirty="0" smtClean="0">
                <a:solidFill>
                  <a:srgbClr val="0099FF"/>
                </a:solidFill>
              </a:rPr>
              <a:t>\1 \2 … </a:t>
            </a:r>
            <a:r>
              <a:rPr lang="zh-CN" altLang="en-US" sz="2200" dirty="0" smtClean="0">
                <a:solidFill>
                  <a:srgbClr val="0099FF"/>
                </a:solidFill>
              </a:rPr>
              <a:t>反向引用 </a:t>
            </a:r>
            <a:r>
              <a:rPr lang="en-US" altLang="zh-CN" sz="2200" dirty="0">
                <a:solidFill>
                  <a:srgbClr val="0099FF"/>
                </a:solidFill>
              </a:rPr>
              <a:t>&lt; </a:t>
            </a:r>
            <a:r>
              <a:rPr lang="en-US" altLang="zh-CN" sz="2200" dirty="0" smtClean="0">
                <a:solidFill>
                  <a:srgbClr val="0099FF"/>
                </a:solidFill>
              </a:rPr>
              <a:t>(\w)</a:t>
            </a:r>
            <a:r>
              <a:rPr lang="en-US" altLang="zh-CN" sz="2200" dirty="0">
                <a:solidFill>
                  <a:srgbClr val="0099FF"/>
                </a:solidFill>
              </a:rPr>
              <a:t> </a:t>
            </a:r>
            <a:r>
              <a:rPr lang="en-US" altLang="zh-CN" sz="2200" dirty="0" smtClean="0">
                <a:solidFill>
                  <a:srgbClr val="0099FF"/>
                </a:solidFill>
              </a:rPr>
              <a:t>&gt;.*&lt;/\1&gt; </a:t>
            </a:r>
            <a:r>
              <a:rPr lang="zh-CN" altLang="en-US" sz="2200" dirty="0" smtClean="0">
                <a:solidFill>
                  <a:srgbClr val="0099FF"/>
                </a:solidFill>
              </a:rPr>
              <a:t>引用第一个捕获组的结果，用于匹配</a:t>
            </a:r>
            <a:r>
              <a:rPr lang="en-US" altLang="zh-CN" sz="2200" dirty="0" smtClean="0">
                <a:solidFill>
                  <a:srgbClr val="0099FF"/>
                </a:solidFill>
              </a:rPr>
              <a:t>html</a:t>
            </a:r>
            <a:r>
              <a:rPr lang="zh-CN" altLang="en-US" sz="2200" dirty="0" smtClean="0">
                <a:solidFill>
                  <a:srgbClr val="0099FF"/>
                </a:solidFill>
              </a:rPr>
              <a:t>的闭合标签</a:t>
            </a:r>
            <a:endParaRPr lang="en-US" altLang="zh-CN" sz="2200" dirty="0" smtClean="0">
              <a:solidFill>
                <a:srgbClr val="0099FF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566867" y="5733256"/>
            <a:ext cx="67687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 smtClean="0"/>
              <a:t>表达式 </a:t>
            </a:r>
            <a:r>
              <a:rPr lang="en-US" altLang="zh-CN" dirty="0" smtClean="0"/>
              <a:t>[^Win] </a:t>
            </a:r>
            <a:r>
              <a:rPr lang="zh-CN" altLang="en-US" dirty="0" smtClean="0"/>
              <a:t>，匹配字符串</a:t>
            </a:r>
            <a:r>
              <a:rPr lang="en-US" altLang="zh-CN" dirty="0" smtClean="0"/>
              <a:t>Windows </a:t>
            </a:r>
            <a:r>
              <a:rPr lang="zh-CN" altLang="en-US" dirty="0" smtClean="0"/>
              <a:t>的结果是什么呢？</a:t>
            </a:r>
            <a:endParaRPr lang="en-US" altLang="zh-CN" dirty="0" smtClean="0"/>
          </a:p>
          <a:p>
            <a:r>
              <a:rPr lang="en-US" altLang="zh-CN" dirty="0"/>
              <a:t> </a:t>
            </a:r>
            <a:r>
              <a:rPr lang="zh-CN" altLang="en-US" dirty="0" smtClean="0"/>
              <a:t>表达式 </a:t>
            </a:r>
            <a:r>
              <a:rPr lang="en-US" altLang="zh-CN" dirty="0" err="1" smtClean="0"/>
              <a:t>ab|cd</a:t>
            </a:r>
            <a:r>
              <a:rPr lang="en-US" altLang="zh-CN" dirty="0" smtClean="0"/>
              <a:t>  </a:t>
            </a:r>
            <a:r>
              <a:rPr lang="zh-CN" altLang="en-US" dirty="0" smtClean="0"/>
              <a:t>，能匹配</a:t>
            </a:r>
            <a:r>
              <a:rPr lang="en-US" altLang="zh-CN" dirty="0" err="1" smtClean="0"/>
              <a:t>aabd</a:t>
            </a:r>
            <a:r>
              <a:rPr lang="en-US" altLang="zh-CN" dirty="0" smtClean="0"/>
              <a:t> </a:t>
            </a:r>
            <a:r>
              <a:rPr lang="zh-CN" altLang="en-US" dirty="0" smtClean="0"/>
              <a:t>吗？</a:t>
            </a:r>
            <a:r>
              <a:rPr lang="en-US" altLang="zh-CN" dirty="0" err="1" smtClean="0"/>
              <a:t>aacd</a:t>
            </a:r>
            <a:r>
              <a:rPr lang="zh-CN" altLang="en-US" dirty="0" smtClean="0"/>
              <a:t>呢？</a:t>
            </a:r>
            <a:r>
              <a:rPr lang="en-US" altLang="zh-CN" dirty="0" smtClean="0"/>
              <a:t>  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xmlns="" val="834868701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“</a:t>
            </a:r>
            <a:r>
              <a:rPr lang="en-US" altLang="zh-CN" dirty="0" smtClean="0"/>
              <a:t>^</a:t>
            </a:r>
            <a:r>
              <a:rPr lang="zh-CN" altLang="en-US" dirty="0" smtClean="0"/>
              <a:t>”和“</a:t>
            </a:r>
            <a:r>
              <a:rPr lang="en-US" altLang="zh-CN" dirty="0" smtClean="0"/>
              <a:t>$</a:t>
            </a:r>
            <a:r>
              <a:rPr lang="zh-CN" altLang="en-US" dirty="0" smtClean="0"/>
              <a:t>”</a:t>
            </a:r>
            <a:endParaRPr lang="zh-CN" alt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714348" y="3000372"/>
            <a:ext cx="207170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600" dirty="0" smtClean="0"/>
              <a:t>表达式：</a:t>
            </a:r>
            <a:endParaRPr lang="en-US" altLang="zh-CN" sz="3600" dirty="0" smtClean="0"/>
          </a:p>
        </p:txBody>
      </p:sp>
      <p:sp>
        <p:nvSpPr>
          <p:cNvPr id="5" name="TextBox 4"/>
          <p:cNvSpPr txBox="1"/>
          <p:nvPr/>
        </p:nvSpPr>
        <p:spPr>
          <a:xfrm>
            <a:off x="2000232" y="3643314"/>
            <a:ext cx="1214446" cy="646331"/>
          </a:xfrm>
          <a:prstGeom prst="rect">
            <a:avLst/>
          </a:prstGeom>
          <a:solidFill>
            <a:schemeClr val="accent1">
              <a:lumMod val="60000"/>
              <a:lumOff val="40000"/>
              <a:alpha val="43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altLang="zh-CN" sz="3600" dirty="0" smtClean="0">
                <a:solidFill>
                  <a:srgbClr val="FFFF00"/>
                </a:solidFill>
              </a:rPr>
              <a:t>^hi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14348" y="4286256"/>
            <a:ext cx="250033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600" dirty="0" smtClean="0"/>
              <a:t>能匹配：</a:t>
            </a:r>
            <a:endParaRPr lang="en-US" altLang="zh-CN" sz="3600" dirty="0" smtClean="0"/>
          </a:p>
        </p:txBody>
      </p:sp>
      <p:sp>
        <p:nvSpPr>
          <p:cNvPr id="7" name="TextBox 6"/>
          <p:cNvSpPr txBox="1"/>
          <p:nvPr/>
        </p:nvSpPr>
        <p:spPr>
          <a:xfrm>
            <a:off x="928662" y="5072074"/>
            <a:ext cx="1214446" cy="646331"/>
          </a:xfrm>
          <a:prstGeom prst="rect">
            <a:avLst/>
          </a:prstGeom>
          <a:solidFill>
            <a:schemeClr val="accent1">
              <a:lumMod val="60000"/>
              <a:lumOff val="40000"/>
              <a:alpha val="43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altLang="zh-CN" sz="3600" dirty="0" smtClean="0">
                <a:solidFill>
                  <a:srgbClr val="FFFF00"/>
                </a:solidFill>
              </a:rPr>
              <a:t>hi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285984" y="5072074"/>
            <a:ext cx="1214446" cy="646331"/>
          </a:xfrm>
          <a:prstGeom prst="rect">
            <a:avLst/>
          </a:prstGeom>
          <a:solidFill>
            <a:schemeClr val="accent1">
              <a:lumMod val="60000"/>
              <a:lumOff val="40000"/>
              <a:alpha val="43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altLang="zh-CN" sz="3600" dirty="0" smtClean="0">
                <a:solidFill>
                  <a:srgbClr val="FFFF00"/>
                </a:solidFill>
              </a:rPr>
              <a:t>him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928662" y="5857892"/>
            <a:ext cx="2571768" cy="646331"/>
          </a:xfrm>
          <a:prstGeom prst="rect">
            <a:avLst/>
          </a:prstGeom>
          <a:solidFill>
            <a:schemeClr val="accent1">
              <a:lumMod val="60000"/>
              <a:lumOff val="40000"/>
              <a:alpha val="43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altLang="zh-CN" sz="3600" dirty="0" smtClean="0">
                <a:solidFill>
                  <a:srgbClr val="FFFF00"/>
                </a:solidFill>
              </a:rPr>
              <a:t>hidden</a:t>
            </a:r>
          </a:p>
        </p:txBody>
      </p:sp>
      <p:sp>
        <p:nvSpPr>
          <p:cNvPr id="13" name="圆角矩形 12"/>
          <p:cNvSpPr/>
          <p:nvPr/>
        </p:nvSpPr>
        <p:spPr>
          <a:xfrm>
            <a:off x="571472" y="1643050"/>
            <a:ext cx="3286148" cy="1214446"/>
          </a:xfrm>
          <a:prstGeom prst="roundRect">
            <a:avLst>
              <a:gd name="adj" fmla="val 2569"/>
            </a:avLst>
          </a:prstGeom>
          <a:gradFill>
            <a:gsLst>
              <a:gs pos="0">
                <a:schemeClr val="accent1">
                  <a:tint val="1000"/>
                  <a:alpha val="90000"/>
                </a:schemeClr>
              </a:gs>
              <a:gs pos="68000">
                <a:schemeClr val="accent1">
                  <a:tint val="77000"/>
                </a:schemeClr>
              </a:gs>
              <a:gs pos="81000">
                <a:schemeClr val="accent1">
                  <a:tint val="79000"/>
                </a:schemeClr>
              </a:gs>
              <a:gs pos="86000">
                <a:schemeClr val="accent1">
                  <a:tint val="73000"/>
                </a:schemeClr>
              </a:gs>
              <a:gs pos="100000">
                <a:schemeClr val="accent1">
                  <a:tint val="35000"/>
                </a:schemeClr>
              </a:gs>
            </a:gsLst>
          </a:gradFill>
          <a:ln/>
          <a:effectLst>
            <a:glow rad="228600">
              <a:schemeClr val="accent1">
                <a:satMod val="175000"/>
                <a:alpha val="40000"/>
              </a:schemeClr>
            </a:glo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4" name="TextBox 13"/>
          <p:cNvSpPr txBox="1"/>
          <p:nvPr/>
        </p:nvSpPr>
        <p:spPr>
          <a:xfrm>
            <a:off x="928662" y="1776402"/>
            <a:ext cx="278608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</a:t>
            </a:r>
            <a:r>
              <a:rPr lang="en-US" altLang="zh-CN" sz="28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^</a:t>
            </a:r>
            <a:r>
              <a:rPr lang="zh-CN" altLang="en-US" sz="28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”</a:t>
            </a:r>
            <a:r>
              <a:rPr lang="zh-CN" altLang="en-US" sz="2800" dirty="0" smtClean="0">
                <a:solidFill>
                  <a:schemeClr val="bg1"/>
                </a:solidFill>
              </a:rPr>
              <a:t>代表字符串的开头</a:t>
            </a:r>
            <a:endParaRPr lang="zh-CN" altLang="en-US" sz="2800" dirty="0">
              <a:solidFill>
                <a:schemeClr val="bg1"/>
              </a:solidFill>
            </a:endParaRPr>
          </a:p>
        </p:txBody>
      </p:sp>
      <p:sp>
        <p:nvSpPr>
          <p:cNvPr id="15" name="圆角矩形 14"/>
          <p:cNvSpPr/>
          <p:nvPr/>
        </p:nvSpPr>
        <p:spPr>
          <a:xfrm>
            <a:off x="5286380" y="1643050"/>
            <a:ext cx="3286148" cy="1214446"/>
          </a:xfrm>
          <a:prstGeom prst="roundRect">
            <a:avLst>
              <a:gd name="adj" fmla="val 2569"/>
            </a:avLst>
          </a:prstGeom>
          <a:gradFill>
            <a:gsLst>
              <a:gs pos="0">
                <a:schemeClr val="accent1">
                  <a:tint val="1000"/>
                  <a:alpha val="90000"/>
                </a:schemeClr>
              </a:gs>
              <a:gs pos="68000">
                <a:schemeClr val="accent1">
                  <a:tint val="77000"/>
                </a:schemeClr>
              </a:gs>
              <a:gs pos="81000">
                <a:schemeClr val="accent1">
                  <a:tint val="79000"/>
                </a:schemeClr>
              </a:gs>
              <a:gs pos="86000">
                <a:schemeClr val="accent1">
                  <a:tint val="73000"/>
                </a:schemeClr>
              </a:gs>
              <a:gs pos="100000">
                <a:schemeClr val="accent1">
                  <a:tint val="35000"/>
                </a:schemeClr>
              </a:gs>
            </a:gsLst>
          </a:gradFill>
          <a:ln/>
          <a:effectLst>
            <a:glow rad="228600">
              <a:schemeClr val="accent1">
                <a:satMod val="175000"/>
                <a:alpha val="40000"/>
              </a:schemeClr>
            </a:glo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6" name="TextBox 15"/>
          <p:cNvSpPr txBox="1"/>
          <p:nvPr/>
        </p:nvSpPr>
        <p:spPr>
          <a:xfrm>
            <a:off x="5643570" y="1776402"/>
            <a:ext cx="278608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</a:t>
            </a:r>
            <a:r>
              <a:rPr lang="en-US" altLang="zh-CN" sz="28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$</a:t>
            </a:r>
            <a:r>
              <a:rPr lang="zh-CN" altLang="en-US" sz="28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”</a:t>
            </a:r>
            <a:r>
              <a:rPr lang="zh-CN" altLang="en-US" sz="2800" dirty="0" smtClean="0">
                <a:solidFill>
                  <a:schemeClr val="bg1"/>
                </a:solidFill>
              </a:rPr>
              <a:t>代表字符串的结束</a:t>
            </a:r>
            <a:endParaRPr lang="zh-CN" altLang="en-US" sz="2800" dirty="0">
              <a:solidFill>
                <a:schemeClr val="bg1"/>
              </a:solidFill>
            </a:endParaRPr>
          </a:p>
        </p:txBody>
      </p:sp>
      <p:cxnSp>
        <p:nvCxnSpPr>
          <p:cNvPr id="17" name="直接连接符 16"/>
          <p:cNvCxnSpPr/>
          <p:nvPr/>
        </p:nvCxnSpPr>
        <p:spPr>
          <a:xfrm>
            <a:off x="357158" y="1427148"/>
            <a:ext cx="8429684" cy="1588"/>
          </a:xfrm>
          <a:prstGeom prst="line">
            <a:avLst/>
          </a:prstGeom>
          <a:ln w="38100" cap="rnd">
            <a:gradFill flip="none" rotWithShape="1">
              <a:gsLst>
                <a:gs pos="0">
                  <a:schemeClr val="tx1">
                    <a:lumMod val="50000"/>
                  </a:schemeClr>
                </a:gs>
                <a:gs pos="32000">
                  <a:schemeClr val="tx1"/>
                </a:gs>
                <a:gs pos="100000">
                  <a:schemeClr val="bg1">
                    <a:lumMod val="50000"/>
                    <a:lumOff val="50000"/>
                  </a:schemeClr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直接连接符 17"/>
          <p:cNvCxnSpPr/>
          <p:nvPr/>
        </p:nvCxnSpPr>
        <p:spPr>
          <a:xfrm rot="5400000" flipH="1" flipV="1">
            <a:off x="2251059" y="4036223"/>
            <a:ext cx="4642676" cy="794"/>
          </a:xfrm>
          <a:prstGeom prst="line">
            <a:avLst/>
          </a:prstGeom>
          <a:ln w="38100" cap="rnd">
            <a:gradFill flip="none" rotWithShape="1">
              <a:gsLst>
                <a:gs pos="0">
                  <a:schemeClr val="tx1">
                    <a:lumMod val="50000"/>
                  </a:schemeClr>
                </a:gs>
                <a:gs pos="32000">
                  <a:schemeClr val="tx1"/>
                </a:gs>
                <a:gs pos="100000">
                  <a:schemeClr val="bg1">
                    <a:lumMod val="50000"/>
                    <a:lumOff val="50000"/>
                  </a:schemeClr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5429256" y="3000372"/>
            <a:ext cx="207170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600" dirty="0" smtClean="0"/>
              <a:t>表达式：</a:t>
            </a:r>
            <a:endParaRPr lang="en-US" altLang="zh-CN" sz="3600" dirty="0" smtClean="0"/>
          </a:p>
        </p:txBody>
      </p:sp>
      <p:sp>
        <p:nvSpPr>
          <p:cNvPr id="24" name="TextBox 23"/>
          <p:cNvSpPr txBox="1"/>
          <p:nvPr/>
        </p:nvSpPr>
        <p:spPr>
          <a:xfrm>
            <a:off x="6715140" y="3643314"/>
            <a:ext cx="1214446" cy="646331"/>
          </a:xfrm>
          <a:prstGeom prst="rect">
            <a:avLst/>
          </a:prstGeom>
          <a:solidFill>
            <a:schemeClr val="accent1">
              <a:lumMod val="60000"/>
              <a:lumOff val="40000"/>
              <a:alpha val="43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altLang="zh-CN" sz="3600" dirty="0" smtClean="0">
                <a:solidFill>
                  <a:srgbClr val="FFFF00"/>
                </a:solidFill>
              </a:rPr>
              <a:t>hi$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5429256" y="4286256"/>
            <a:ext cx="25717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600" dirty="0" smtClean="0"/>
              <a:t>能匹配：</a:t>
            </a:r>
            <a:endParaRPr lang="en-US" altLang="zh-CN" sz="3600" dirty="0" smtClean="0"/>
          </a:p>
        </p:txBody>
      </p:sp>
      <p:sp>
        <p:nvSpPr>
          <p:cNvPr id="26" name="TextBox 25"/>
          <p:cNvSpPr txBox="1"/>
          <p:nvPr/>
        </p:nvSpPr>
        <p:spPr>
          <a:xfrm>
            <a:off x="5786446" y="5072074"/>
            <a:ext cx="1214446" cy="646331"/>
          </a:xfrm>
          <a:prstGeom prst="rect">
            <a:avLst/>
          </a:prstGeom>
          <a:solidFill>
            <a:schemeClr val="accent1">
              <a:lumMod val="60000"/>
              <a:lumOff val="40000"/>
              <a:alpha val="43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altLang="zh-CN" sz="3600" dirty="0" smtClean="0">
                <a:solidFill>
                  <a:srgbClr val="FFFF00"/>
                </a:solidFill>
              </a:rPr>
              <a:t>hi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7143768" y="5072074"/>
            <a:ext cx="1214446" cy="646331"/>
          </a:xfrm>
          <a:prstGeom prst="rect">
            <a:avLst/>
          </a:prstGeom>
          <a:solidFill>
            <a:schemeClr val="accent1">
              <a:lumMod val="60000"/>
              <a:lumOff val="40000"/>
              <a:alpha val="43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altLang="zh-CN" sz="3600" dirty="0" smtClean="0">
                <a:solidFill>
                  <a:srgbClr val="FFFF00"/>
                </a:solidFill>
              </a:rPr>
              <a:t>chi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5786446" y="5854503"/>
            <a:ext cx="2571768" cy="646331"/>
          </a:xfrm>
          <a:prstGeom prst="rect">
            <a:avLst/>
          </a:prstGeom>
          <a:solidFill>
            <a:schemeClr val="accent1">
              <a:lumMod val="60000"/>
              <a:lumOff val="40000"/>
              <a:alpha val="43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altLang="zh-CN" sz="3600" dirty="0" err="1" smtClean="0">
                <a:solidFill>
                  <a:srgbClr val="FFFF00"/>
                </a:solidFill>
              </a:rPr>
              <a:t>Orochi</a:t>
            </a:r>
            <a:endParaRPr lang="en-US" altLang="zh-CN" sz="3600" dirty="0" smtClean="0">
              <a:solidFill>
                <a:srgbClr val="FFFF00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" dur="80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4" dur="80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80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6" dur="80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7" dur="80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" dur="80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8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8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8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8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" presetClass="entr" presetSubtype="8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2" presetClass="entr" presetSubtype="8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2" presetClass="entr" presetSubtype="2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2" presetClass="entr" presetSubtype="2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3" presetID="2" presetClass="entr" presetSubtype="2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7" presetID="2" presetClass="entr" presetSubtype="2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1" presetID="2" presetClass="entr" presetSubtype="2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5" presetID="2" presetClass="entr" presetSubtype="2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9" presetID="2" presetClass="entr" presetSubtype="4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animBg="1"/>
      <p:bldP spid="6" grpId="0"/>
      <p:bldP spid="7" grpId="0" animBg="1"/>
      <p:bldP spid="8" grpId="0" animBg="1"/>
      <p:bldP spid="9" grpId="0" animBg="1"/>
      <p:bldP spid="13" grpId="0" animBg="1"/>
      <p:bldP spid="14" grpId="0"/>
      <p:bldP spid="15" grpId="0" animBg="1"/>
      <p:bldP spid="16" grpId="0"/>
      <p:bldP spid="23" grpId="0"/>
      <p:bldP spid="24" grpId="0" animBg="1"/>
      <p:bldP spid="25" grpId="0"/>
      <p:bldP spid="26" grpId="0" animBg="1"/>
      <p:bldP spid="27" grpId="0" animBg="1"/>
      <p:bldP spid="28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“</a:t>
            </a:r>
            <a:r>
              <a:rPr lang="en-US" altLang="zh-CN" dirty="0" smtClean="0"/>
              <a:t>^</a:t>
            </a:r>
            <a:r>
              <a:rPr lang="zh-CN" altLang="en-US" dirty="0" smtClean="0"/>
              <a:t>”和“</a:t>
            </a:r>
            <a:r>
              <a:rPr lang="en-US" altLang="zh-CN" dirty="0" smtClean="0"/>
              <a:t>$</a:t>
            </a:r>
            <a:r>
              <a:rPr lang="zh-CN" altLang="en-US" dirty="0" smtClean="0"/>
              <a:t>”</a:t>
            </a:r>
            <a:endParaRPr lang="zh-CN" alt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2500298" y="4143380"/>
            <a:ext cx="207170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600" dirty="0" smtClean="0"/>
              <a:t>表达式</a:t>
            </a:r>
            <a:endParaRPr lang="en-US" altLang="zh-CN" sz="3600" dirty="0" smtClean="0"/>
          </a:p>
        </p:txBody>
      </p:sp>
      <p:sp>
        <p:nvSpPr>
          <p:cNvPr id="5" name="TextBox 4"/>
          <p:cNvSpPr txBox="1"/>
          <p:nvPr/>
        </p:nvSpPr>
        <p:spPr>
          <a:xfrm>
            <a:off x="5357818" y="4143380"/>
            <a:ext cx="1214446" cy="646331"/>
          </a:xfrm>
          <a:prstGeom prst="rect">
            <a:avLst/>
          </a:prstGeom>
          <a:solidFill>
            <a:schemeClr val="accent1">
              <a:lumMod val="60000"/>
              <a:lumOff val="40000"/>
              <a:alpha val="43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altLang="zh-CN" sz="3600" dirty="0" smtClean="0">
                <a:solidFill>
                  <a:srgbClr val="FFFF00"/>
                </a:solidFill>
              </a:rPr>
              <a:t>^hi$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500298" y="4929198"/>
            <a:ext cx="250033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600" dirty="0" smtClean="0"/>
              <a:t>只能匹配</a:t>
            </a:r>
            <a:endParaRPr lang="en-US" altLang="zh-CN" sz="3600" dirty="0" smtClean="0"/>
          </a:p>
        </p:txBody>
      </p:sp>
      <p:sp>
        <p:nvSpPr>
          <p:cNvPr id="7" name="TextBox 6"/>
          <p:cNvSpPr txBox="1"/>
          <p:nvPr/>
        </p:nvSpPr>
        <p:spPr>
          <a:xfrm>
            <a:off x="5357818" y="4929198"/>
            <a:ext cx="1214446" cy="646331"/>
          </a:xfrm>
          <a:prstGeom prst="rect">
            <a:avLst/>
          </a:prstGeom>
          <a:solidFill>
            <a:schemeClr val="accent1">
              <a:lumMod val="60000"/>
              <a:lumOff val="40000"/>
              <a:alpha val="43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altLang="zh-CN" sz="3600" dirty="0" smtClean="0">
                <a:solidFill>
                  <a:srgbClr val="FFFF00"/>
                </a:solidFill>
              </a:rPr>
              <a:t>hi</a:t>
            </a:r>
          </a:p>
        </p:txBody>
      </p:sp>
      <p:sp>
        <p:nvSpPr>
          <p:cNvPr id="13" name="圆角矩形 12"/>
          <p:cNvSpPr/>
          <p:nvPr/>
        </p:nvSpPr>
        <p:spPr>
          <a:xfrm>
            <a:off x="571472" y="1643050"/>
            <a:ext cx="3286148" cy="1214446"/>
          </a:xfrm>
          <a:prstGeom prst="roundRect">
            <a:avLst>
              <a:gd name="adj" fmla="val 2569"/>
            </a:avLst>
          </a:prstGeom>
          <a:gradFill>
            <a:gsLst>
              <a:gs pos="0">
                <a:schemeClr val="accent1">
                  <a:tint val="1000"/>
                  <a:alpha val="90000"/>
                </a:schemeClr>
              </a:gs>
              <a:gs pos="68000">
                <a:schemeClr val="accent1">
                  <a:tint val="77000"/>
                </a:schemeClr>
              </a:gs>
              <a:gs pos="81000">
                <a:schemeClr val="accent1">
                  <a:tint val="79000"/>
                </a:schemeClr>
              </a:gs>
              <a:gs pos="86000">
                <a:schemeClr val="accent1">
                  <a:tint val="73000"/>
                </a:schemeClr>
              </a:gs>
              <a:gs pos="100000">
                <a:schemeClr val="accent1">
                  <a:tint val="35000"/>
                </a:schemeClr>
              </a:gs>
            </a:gsLst>
          </a:gradFill>
          <a:ln/>
          <a:effectLst>
            <a:glow rad="228600">
              <a:schemeClr val="accent1">
                <a:satMod val="175000"/>
                <a:alpha val="40000"/>
              </a:schemeClr>
            </a:glo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4" name="TextBox 13"/>
          <p:cNvSpPr txBox="1"/>
          <p:nvPr/>
        </p:nvSpPr>
        <p:spPr>
          <a:xfrm>
            <a:off x="928662" y="1776402"/>
            <a:ext cx="278608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</a:t>
            </a:r>
            <a:r>
              <a:rPr lang="en-US" altLang="zh-CN" sz="28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^</a:t>
            </a:r>
            <a:r>
              <a:rPr lang="zh-CN" altLang="en-US" sz="28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”</a:t>
            </a:r>
            <a:r>
              <a:rPr lang="zh-CN" altLang="en-US" sz="2800" dirty="0" smtClean="0">
                <a:solidFill>
                  <a:schemeClr val="bg1"/>
                </a:solidFill>
              </a:rPr>
              <a:t>代表字符串的开头</a:t>
            </a:r>
            <a:endParaRPr lang="zh-CN" altLang="en-US" sz="2800" dirty="0">
              <a:solidFill>
                <a:schemeClr val="bg1"/>
              </a:solidFill>
            </a:endParaRPr>
          </a:p>
        </p:txBody>
      </p:sp>
      <p:sp>
        <p:nvSpPr>
          <p:cNvPr id="15" name="圆角矩形 14"/>
          <p:cNvSpPr/>
          <p:nvPr/>
        </p:nvSpPr>
        <p:spPr>
          <a:xfrm>
            <a:off x="5286380" y="1643050"/>
            <a:ext cx="3286148" cy="1214446"/>
          </a:xfrm>
          <a:prstGeom prst="roundRect">
            <a:avLst>
              <a:gd name="adj" fmla="val 2569"/>
            </a:avLst>
          </a:prstGeom>
          <a:gradFill>
            <a:gsLst>
              <a:gs pos="0">
                <a:schemeClr val="accent1">
                  <a:tint val="1000"/>
                  <a:alpha val="90000"/>
                </a:schemeClr>
              </a:gs>
              <a:gs pos="68000">
                <a:schemeClr val="accent1">
                  <a:tint val="77000"/>
                </a:schemeClr>
              </a:gs>
              <a:gs pos="81000">
                <a:schemeClr val="accent1">
                  <a:tint val="79000"/>
                </a:schemeClr>
              </a:gs>
              <a:gs pos="86000">
                <a:schemeClr val="accent1">
                  <a:tint val="73000"/>
                </a:schemeClr>
              </a:gs>
              <a:gs pos="100000">
                <a:schemeClr val="accent1">
                  <a:tint val="35000"/>
                </a:schemeClr>
              </a:gs>
            </a:gsLst>
          </a:gradFill>
          <a:ln/>
          <a:effectLst>
            <a:glow rad="228600">
              <a:schemeClr val="accent1">
                <a:satMod val="175000"/>
                <a:alpha val="40000"/>
              </a:schemeClr>
            </a:glo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6" name="TextBox 15"/>
          <p:cNvSpPr txBox="1"/>
          <p:nvPr/>
        </p:nvSpPr>
        <p:spPr>
          <a:xfrm>
            <a:off x="5643570" y="1776402"/>
            <a:ext cx="278608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</a:t>
            </a:r>
            <a:r>
              <a:rPr lang="en-US" altLang="zh-CN" sz="28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$</a:t>
            </a:r>
            <a:r>
              <a:rPr lang="zh-CN" altLang="en-US" sz="28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”</a:t>
            </a:r>
            <a:r>
              <a:rPr lang="zh-CN" altLang="en-US" sz="2800" dirty="0" smtClean="0">
                <a:solidFill>
                  <a:schemeClr val="bg1"/>
                </a:solidFill>
              </a:rPr>
              <a:t>代表字符串的结束</a:t>
            </a:r>
            <a:endParaRPr lang="zh-CN" altLang="en-US" sz="2800" dirty="0">
              <a:solidFill>
                <a:schemeClr val="bg1"/>
              </a:solidFill>
            </a:endParaRPr>
          </a:p>
        </p:txBody>
      </p:sp>
      <p:cxnSp>
        <p:nvCxnSpPr>
          <p:cNvPr id="17" name="直接连接符 16"/>
          <p:cNvCxnSpPr/>
          <p:nvPr/>
        </p:nvCxnSpPr>
        <p:spPr>
          <a:xfrm>
            <a:off x="357158" y="1427148"/>
            <a:ext cx="8429684" cy="1588"/>
          </a:xfrm>
          <a:prstGeom prst="line">
            <a:avLst/>
          </a:prstGeom>
          <a:ln w="38100" cap="rnd">
            <a:gradFill flip="none" rotWithShape="1">
              <a:gsLst>
                <a:gs pos="0">
                  <a:schemeClr val="tx1">
                    <a:lumMod val="50000"/>
                  </a:schemeClr>
                </a:gs>
                <a:gs pos="32000">
                  <a:schemeClr val="tx1"/>
                </a:gs>
                <a:gs pos="100000">
                  <a:schemeClr val="bg1">
                    <a:lumMod val="50000"/>
                    <a:lumOff val="50000"/>
                  </a:schemeClr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2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2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animBg="1"/>
      <p:bldP spid="6" grpId="0"/>
      <p:bldP spid="7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“</a:t>
            </a:r>
            <a:r>
              <a:rPr lang="en-US" altLang="zh-CN" dirty="0" smtClean="0"/>
              <a:t>[ ]</a:t>
            </a:r>
            <a:r>
              <a:rPr lang="zh-CN" altLang="en-US" dirty="0" smtClean="0"/>
              <a:t>”</a:t>
            </a:r>
            <a:endParaRPr lang="zh-CN" altLang="en-US" dirty="0"/>
          </a:p>
        </p:txBody>
      </p:sp>
      <p:cxnSp>
        <p:nvCxnSpPr>
          <p:cNvPr id="17" name="直接连接符 16"/>
          <p:cNvCxnSpPr/>
          <p:nvPr/>
        </p:nvCxnSpPr>
        <p:spPr>
          <a:xfrm>
            <a:off x="357158" y="1427148"/>
            <a:ext cx="8429684" cy="1588"/>
          </a:xfrm>
          <a:prstGeom prst="line">
            <a:avLst/>
          </a:prstGeom>
          <a:ln w="38100" cap="rnd">
            <a:gradFill flip="none" rotWithShape="1">
              <a:gsLst>
                <a:gs pos="0">
                  <a:schemeClr val="tx1">
                    <a:lumMod val="50000"/>
                  </a:schemeClr>
                </a:gs>
                <a:gs pos="32000">
                  <a:schemeClr val="tx1"/>
                </a:gs>
                <a:gs pos="100000">
                  <a:schemeClr val="bg1">
                    <a:lumMod val="50000"/>
                    <a:lumOff val="50000"/>
                  </a:schemeClr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圆角矩形 11"/>
          <p:cNvSpPr/>
          <p:nvPr/>
        </p:nvSpPr>
        <p:spPr>
          <a:xfrm>
            <a:off x="571472" y="1643050"/>
            <a:ext cx="7929618" cy="785818"/>
          </a:xfrm>
          <a:prstGeom prst="roundRect">
            <a:avLst>
              <a:gd name="adj" fmla="val 2569"/>
            </a:avLst>
          </a:prstGeom>
          <a:gradFill>
            <a:gsLst>
              <a:gs pos="0">
                <a:schemeClr val="accent1">
                  <a:tint val="1000"/>
                  <a:alpha val="90000"/>
                </a:schemeClr>
              </a:gs>
              <a:gs pos="68000">
                <a:schemeClr val="accent1">
                  <a:tint val="77000"/>
                </a:schemeClr>
              </a:gs>
              <a:gs pos="81000">
                <a:schemeClr val="accent1">
                  <a:tint val="79000"/>
                </a:schemeClr>
              </a:gs>
              <a:gs pos="86000">
                <a:schemeClr val="accent1">
                  <a:tint val="73000"/>
                </a:schemeClr>
              </a:gs>
              <a:gs pos="100000">
                <a:schemeClr val="accent1">
                  <a:tint val="35000"/>
                </a:schemeClr>
              </a:gs>
            </a:gsLst>
          </a:gradFill>
          <a:ln/>
          <a:effectLst>
            <a:glow rad="228600">
              <a:schemeClr val="accent1">
                <a:satMod val="175000"/>
                <a:alpha val="40000"/>
              </a:schemeClr>
            </a:glo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8" name="TextBox 17"/>
          <p:cNvSpPr txBox="1"/>
          <p:nvPr/>
        </p:nvSpPr>
        <p:spPr>
          <a:xfrm>
            <a:off x="928662" y="1776402"/>
            <a:ext cx="7143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dirty="0" smtClean="0">
                <a:solidFill>
                  <a:schemeClr val="bg1"/>
                </a:solidFill>
              </a:rPr>
              <a:t>方括号</a:t>
            </a:r>
            <a:r>
              <a:rPr lang="zh-CN" altLang="en-US" sz="28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</a:t>
            </a:r>
            <a:r>
              <a:rPr lang="en-US" altLang="zh-CN" sz="28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[ ]</a:t>
            </a:r>
            <a:r>
              <a:rPr lang="zh-CN" altLang="en-US" sz="28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”</a:t>
            </a:r>
            <a:r>
              <a:rPr lang="zh-CN" altLang="en-US" sz="2800" dirty="0" smtClean="0">
                <a:solidFill>
                  <a:schemeClr val="bg1"/>
                </a:solidFill>
              </a:rPr>
              <a:t>匹配指定一堆字符中的</a:t>
            </a:r>
            <a:r>
              <a:rPr lang="zh-CN" altLang="en-US" sz="28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一个</a:t>
            </a:r>
            <a:r>
              <a:rPr lang="zh-CN" altLang="en-US" sz="2800" dirty="0" smtClean="0">
                <a:solidFill>
                  <a:schemeClr val="bg1"/>
                </a:solidFill>
              </a:rPr>
              <a:t>。</a:t>
            </a:r>
            <a:endParaRPr lang="en-US" altLang="zh-CN" sz="2800" dirty="0" smtClean="0">
              <a:solidFill>
                <a:schemeClr val="bg1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1643042" y="3214686"/>
            <a:ext cx="207170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600" dirty="0" smtClean="0"/>
              <a:t>表达式：</a:t>
            </a:r>
            <a:endParaRPr lang="en-US" altLang="zh-CN" sz="3600" dirty="0" smtClean="0"/>
          </a:p>
        </p:txBody>
      </p:sp>
      <p:sp>
        <p:nvSpPr>
          <p:cNvPr id="20" name="TextBox 19"/>
          <p:cNvSpPr txBox="1"/>
          <p:nvPr/>
        </p:nvSpPr>
        <p:spPr>
          <a:xfrm>
            <a:off x="4143372" y="3214687"/>
            <a:ext cx="2000264" cy="646331"/>
          </a:xfrm>
          <a:prstGeom prst="rect">
            <a:avLst/>
          </a:prstGeom>
          <a:solidFill>
            <a:schemeClr val="accent1">
              <a:lumMod val="60000"/>
              <a:lumOff val="40000"/>
              <a:alpha val="43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altLang="zh-CN" sz="3600" dirty="0" smtClean="0">
                <a:solidFill>
                  <a:srgbClr val="FFFF00"/>
                </a:solidFill>
              </a:rPr>
              <a:t>^[a-z]at$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1643042" y="3929066"/>
            <a:ext cx="550072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600" dirty="0" smtClean="0"/>
              <a:t>能匹配的字符串（举例）：</a:t>
            </a:r>
            <a:endParaRPr lang="en-US" altLang="zh-CN" sz="3600" dirty="0" smtClean="0"/>
          </a:p>
        </p:txBody>
      </p:sp>
      <p:sp>
        <p:nvSpPr>
          <p:cNvPr id="22" name="TextBox 21"/>
          <p:cNvSpPr txBox="1"/>
          <p:nvPr/>
        </p:nvSpPr>
        <p:spPr>
          <a:xfrm>
            <a:off x="2285984" y="4857760"/>
            <a:ext cx="1214446" cy="646331"/>
          </a:xfrm>
          <a:prstGeom prst="rect">
            <a:avLst/>
          </a:prstGeom>
          <a:solidFill>
            <a:schemeClr val="accent1">
              <a:lumMod val="60000"/>
              <a:lumOff val="40000"/>
              <a:alpha val="43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altLang="zh-CN" sz="3600" dirty="0" smtClean="0">
                <a:solidFill>
                  <a:srgbClr val="FFFF00"/>
                </a:solidFill>
              </a:rPr>
              <a:t>cat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3714744" y="4857760"/>
            <a:ext cx="1214446" cy="646331"/>
          </a:xfrm>
          <a:prstGeom prst="rect">
            <a:avLst/>
          </a:prstGeom>
          <a:solidFill>
            <a:schemeClr val="accent1">
              <a:lumMod val="60000"/>
              <a:lumOff val="40000"/>
              <a:alpha val="43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altLang="zh-CN" sz="3600" dirty="0" smtClean="0">
                <a:solidFill>
                  <a:srgbClr val="FFFF00"/>
                </a:solidFill>
              </a:rPr>
              <a:t>mat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5143504" y="4857760"/>
            <a:ext cx="1214446" cy="646331"/>
          </a:xfrm>
          <a:prstGeom prst="rect">
            <a:avLst/>
          </a:prstGeom>
          <a:solidFill>
            <a:schemeClr val="accent1">
              <a:lumMod val="60000"/>
              <a:lumOff val="40000"/>
              <a:alpha val="43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altLang="zh-CN" sz="3600" dirty="0" err="1" smtClean="0">
                <a:solidFill>
                  <a:srgbClr val="FFFF00"/>
                </a:solidFill>
              </a:rPr>
              <a:t>zat</a:t>
            </a:r>
            <a:endParaRPr lang="en-US" altLang="zh-CN" sz="3600" dirty="0" smtClean="0">
              <a:solidFill>
                <a:srgbClr val="FFFF00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" dur="80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4" dur="80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80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8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2" presetClass="entr" presetSubtype="8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2" presetClass="entr" presetSubtype="8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2" presetClass="entr" presetSubtype="8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2" presetClass="entr" presetSubtype="8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2" presetClass="entr" presetSubtype="8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8" grpId="0"/>
      <p:bldP spid="19" grpId="0"/>
      <p:bldP spid="20" grpId="0" animBg="1"/>
      <p:bldP spid="21" grpId="0"/>
      <p:bldP spid="22" grpId="0" animBg="1"/>
      <p:bldP spid="23" grpId="0" animBg="1"/>
      <p:bldP spid="24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“</a:t>
            </a:r>
            <a:r>
              <a:rPr lang="en-US" altLang="zh-CN" dirty="0" smtClean="0"/>
              <a:t>[ ]</a:t>
            </a:r>
            <a:r>
              <a:rPr lang="zh-CN" altLang="en-US" dirty="0" smtClean="0"/>
              <a:t>”</a:t>
            </a:r>
            <a:endParaRPr lang="zh-CN" altLang="en-US" dirty="0"/>
          </a:p>
        </p:txBody>
      </p:sp>
      <p:cxnSp>
        <p:nvCxnSpPr>
          <p:cNvPr id="17" name="直接连接符 16"/>
          <p:cNvCxnSpPr/>
          <p:nvPr/>
        </p:nvCxnSpPr>
        <p:spPr>
          <a:xfrm>
            <a:off x="357158" y="1427148"/>
            <a:ext cx="8429684" cy="1588"/>
          </a:xfrm>
          <a:prstGeom prst="line">
            <a:avLst/>
          </a:prstGeom>
          <a:ln w="38100" cap="rnd">
            <a:gradFill flip="none" rotWithShape="1">
              <a:gsLst>
                <a:gs pos="0">
                  <a:schemeClr val="tx1">
                    <a:lumMod val="50000"/>
                  </a:schemeClr>
                </a:gs>
                <a:gs pos="32000">
                  <a:schemeClr val="tx1"/>
                </a:gs>
                <a:gs pos="100000">
                  <a:schemeClr val="bg1">
                    <a:lumMod val="50000"/>
                    <a:lumOff val="50000"/>
                  </a:schemeClr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圆角矩形 11"/>
          <p:cNvSpPr/>
          <p:nvPr/>
        </p:nvSpPr>
        <p:spPr>
          <a:xfrm>
            <a:off x="571472" y="1643050"/>
            <a:ext cx="7929618" cy="785818"/>
          </a:xfrm>
          <a:prstGeom prst="roundRect">
            <a:avLst>
              <a:gd name="adj" fmla="val 2569"/>
            </a:avLst>
          </a:prstGeom>
          <a:gradFill>
            <a:gsLst>
              <a:gs pos="0">
                <a:schemeClr val="accent1">
                  <a:tint val="1000"/>
                  <a:alpha val="90000"/>
                </a:schemeClr>
              </a:gs>
              <a:gs pos="68000">
                <a:schemeClr val="accent1">
                  <a:tint val="77000"/>
                </a:schemeClr>
              </a:gs>
              <a:gs pos="81000">
                <a:schemeClr val="accent1">
                  <a:tint val="79000"/>
                </a:schemeClr>
              </a:gs>
              <a:gs pos="86000">
                <a:schemeClr val="accent1">
                  <a:tint val="73000"/>
                </a:schemeClr>
              </a:gs>
              <a:gs pos="100000">
                <a:schemeClr val="accent1">
                  <a:tint val="35000"/>
                </a:schemeClr>
              </a:gs>
            </a:gsLst>
          </a:gradFill>
          <a:ln/>
          <a:effectLst>
            <a:glow rad="228600">
              <a:schemeClr val="accent1">
                <a:satMod val="175000"/>
                <a:alpha val="40000"/>
              </a:schemeClr>
            </a:glo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8" name="TextBox 17"/>
          <p:cNvSpPr txBox="1"/>
          <p:nvPr/>
        </p:nvSpPr>
        <p:spPr>
          <a:xfrm>
            <a:off x="928662" y="1776402"/>
            <a:ext cx="7143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dirty="0" smtClean="0">
                <a:solidFill>
                  <a:schemeClr val="bg1"/>
                </a:solidFill>
              </a:rPr>
              <a:t>方括号</a:t>
            </a:r>
            <a:r>
              <a:rPr lang="zh-CN" altLang="en-US" sz="28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</a:t>
            </a:r>
            <a:r>
              <a:rPr lang="en-US" altLang="zh-CN" sz="28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[ ]</a:t>
            </a:r>
            <a:r>
              <a:rPr lang="zh-CN" altLang="en-US" sz="28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”</a:t>
            </a:r>
            <a:r>
              <a:rPr lang="zh-CN" altLang="en-US" sz="2800" dirty="0" smtClean="0">
                <a:solidFill>
                  <a:schemeClr val="bg1"/>
                </a:solidFill>
              </a:rPr>
              <a:t>匹配指定一堆字符中的</a:t>
            </a:r>
            <a:r>
              <a:rPr lang="zh-CN" altLang="en-US" sz="28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一个</a:t>
            </a:r>
            <a:r>
              <a:rPr lang="zh-CN" altLang="en-US" sz="2800" dirty="0" smtClean="0">
                <a:solidFill>
                  <a:schemeClr val="bg1"/>
                </a:solidFill>
              </a:rPr>
              <a:t>。</a:t>
            </a:r>
            <a:endParaRPr lang="en-US" altLang="zh-CN" sz="2800" dirty="0" smtClean="0">
              <a:solidFill>
                <a:schemeClr val="bg1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1643042" y="3214686"/>
            <a:ext cx="207170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600" dirty="0" smtClean="0"/>
              <a:t>表达式：</a:t>
            </a:r>
            <a:endParaRPr lang="en-US" altLang="zh-CN" sz="3600" dirty="0" smtClean="0"/>
          </a:p>
        </p:txBody>
      </p:sp>
      <p:sp>
        <p:nvSpPr>
          <p:cNvPr id="20" name="TextBox 19"/>
          <p:cNvSpPr txBox="1"/>
          <p:nvPr/>
        </p:nvSpPr>
        <p:spPr>
          <a:xfrm>
            <a:off x="4143372" y="3214687"/>
            <a:ext cx="3214710" cy="646331"/>
          </a:xfrm>
          <a:prstGeom prst="rect">
            <a:avLst/>
          </a:prstGeom>
          <a:solidFill>
            <a:schemeClr val="accent1">
              <a:lumMod val="60000"/>
              <a:lumOff val="40000"/>
              <a:alpha val="43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altLang="zh-CN" sz="3600" dirty="0" smtClean="0">
                <a:solidFill>
                  <a:srgbClr val="FFFF00"/>
                </a:solidFill>
              </a:rPr>
              <a:t>^[A-</a:t>
            </a:r>
            <a:r>
              <a:rPr lang="en-US" altLang="zh-CN" sz="3600" dirty="0" err="1" smtClean="0">
                <a:solidFill>
                  <a:srgbClr val="FFFF00"/>
                </a:solidFill>
              </a:rPr>
              <a:t>Za</a:t>
            </a:r>
            <a:r>
              <a:rPr lang="en-US" altLang="zh-CN" sz="3600" dirty="0" smtClean="0">
                <a:solidFill>
                  <a:srgbClr val="FFFF00"/>
                </a:solidFill>
              </a:rPr>
              <a:t>-z]at$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1643042" y="3929066"/>
            <a:ext cx="550072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600" dirty="0" smtClean="0"/>
              <a:t>能匹配的字符串（举例）：</a:t>
            </a:r>
            <a:endParaRPr lang="en-US" altLang="zh-CN" sz="3600" dirty="0" smtClean="0"/>
          </a:p>
        </p:txBody>
      </p:sp>
      <p:sp>
        <p:nvSpPr>
          <p:cNvPr id="22" name="TextBox 21"/>
          <p:cNvSpPr txBox="1"/>
          <p:nvPr/>
        </p:nvSpPr>
        <p:spPr>
          <a:xfrm>
            <a:off x="2285984" y="4857760"/>
            <a:ext cx="1214446" cy="646331"/>
          </a:xfrm>
          <a:prstGeom prst="rect">
            <a:avLst/>
          </a:prstGeom>
          <a:solidFill>
            <a:schemeClr val="accent1">
              <a:lumMod val="60000"/>
              <a:lumOff val="40000"/>
              <a:alpha val="43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altLang="zh-CN" sz="3600" dirty="0" smtClean="0">
                <a:solidFill>
                  <a:srgbClr val="FFFF00"/>
                </a:solidFill>
              </a:rPr>
              <a:t>Cat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3714744" y="4857760"/>
            <a:ext cx="1214446" cy="646331"/>
          </a:xfrm>
          <a:prstGeom prst="rect">
            <a:avLst/>
          </a:prstGeom>
          <a:solidFill>
            <a:schemeClr val="accent1">
              <a:lumMod val="60000"/>
              <a:lumOff val="40000"/>
              <a:alpha val="43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altLang="zh-CN" sz="3600" dirty="0" smtClean="0">
                <a:solidFill>
                  <a:srgbClr val="FFFF00"/>
                </a:solidFill>
              </a:rPr>
              <a:t>cat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5143504" y="4857760"/>
            <a:ext cx="1214446" cy="646331"/>
          </a:xfrm>
          <a:prstGeom prst="rect">
            <a:avLst/>
          </a:prstGeom>
          <a:solidFill>
            <a:schemeClr val="accent1">
              <a:lumMod val="60000"/>
              <a:lumOff val="40000"/>
              <a:alpha val="43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altLang="zh-CN" sz="3600" dirty="0" smtClean="0">
                <a:solidFill>
                  <a:srgbClr val="FFFF00"/>
                </a:solidFill>
              </a:rPr>
              <a:t>Mat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8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8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8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20" grpId="0" animBg="1"/>
      <p:bldP spid="21" grpId="0"/>
      <p:bldP spid="22" grpId="0" animBg="1"/>
      <p:bldP spid="23" grpId="0" animBg="1"/>
      <p:bldP spid="24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“</a:t>
            </a:r>
            <a:r>
              <a:rPr lang="en-US" altLang="zh-CN" dirty="0" smtClean="0"/>
              <a:t>[ ]</a:t>
            </a:r>
            <a:r>
              <a:rPr lang="zh-CN" altLang="en-US" dirty="0" smtClean="0"/>
              <a:t>”</a:t>
            </a:r>
            <a:endParaRPr lang="zh-CN" altLang="en-US" dirty="0"/>
          </a:p>
        </p:txBody>
      </p:sp>
      <p:cxnSp>
        <p:nvCxnSpPr>
          <p:cNvPr id="17" name="直接连接符 16"/>
          <p:cNvCxnSpPr/>
          <p:nvPr/>
        </p:nvCxnSpPr>
        <p:spPr>
          <a:xfrm>
            <a:off x="357158" y="1427148"/>
            <a:ext cx="8429684" cy="1588"/>
          </a:xfrm>
          <a:prstGeom prst="line">
            <a:avLst/>
          </a:prstGeom>
          <a:ln w="38100" cap="rnd">
            <a:gradFill flip="none" rotWithShape="1">
              <a:gsLst>
                <a:gs pos="0">
                  <a:schemeClr val="tx1">
                    <a:lumMod val="50000"/>
                  </a:schemeClr>
                </a:gs>
                <a:gs pos="32000">
                  <a:schemeClr val="tx1"/>
                </a:gs>
                <a:gs pos="100000">
                  <a:schemeClr val="bg1">
                    <a:lumMod val="50000"/>
                    <a:lumOff val="50000"/>
                  </a:schemeClr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圆角矩形 11"/>
          <p:cNvSpPr/>
          <p:nvPr/>
        </p:nvSpPr>
        <p:spPr>
          <a:xfrm>
            <a:off x="571472" y="1643050"/>
            <a:ext cx="7929618" cy="785818"/>
          </a:xfrm>
          <a:prstGeom prst="roundRect">
            <a:avLst>
              <a:gd name="adj" fmla="val 2569"/>
            </a:avLst>
          </a:prstGeom>
          <a:gradFill>
            <a:gsLst>
              <a:gs pos="0">
                <a:schemeClr val="accent1">
                  <a:tint val="1000"/>
                  <a:alpha val="90000"/>
                </a:schemeClr>
              </a:gs>
              <a:gs pos="68000">
                <a:schemeClr val="accent1">
                  <a:tint val="77000"/>
                </a:schemeClr>
              </a:gs>
              <a:gs pos="81000">
                <a:schemeClr val="accent1">
                  <a:tint val="79000"/>
                </a:schemeClr>
              </a:gs>
              <a:gs pos="86000">
                <a:schemeClr val="accent1">
                  <a:tint val="73000"/>
                </a:schemeClr>
              </a:gs>
              <a:gs pos="100000">
                <a:schemeClr val="accent1">
                  <a:tint val="35000"/>
                </a:schemeClr>
              </a:gs>
            </a:gsLst>
          </a:gradFill>
          <a:ln/>
          <a:effectLst>
            <a:glow rad="228600">
              <a:schemeClr val="accent1">
                <a:satMod val="175000"/>
                <a:alpha val="40000"/>
              </a:schemeClr>
            </a:glo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8" name="TextBox 17"/>
          <p:cNvSpPr txBox="1"/>
          <p:nvPr/>
        </p:nvSpPr>
        <p:spPr>
          <a:xfrm>
            <a:off x="928662" y="1776402"/>
            <a:ext cx="7143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dirty="0" smtClean="0">
                <a:solidFill>
                  <a:schemeClr val="bg1"/>
                </a:solidFill>
              </a:rPr>
              <a:t>方括号</a:t>
            </a:r>
            <a:r>
              <a:rPr lang="zh-CN" altLang="en-US" sz="28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</a:t>
            </a:r>
            <a:r>
              <a:rPr lang="en-US" altLang="zh-CN" sz="28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[ ]</a:t>
            </a:r>
            <a:r>
              <a:rPr lang="zh-CN" altLang="en-US" sz="28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”</a:t>
            </a:r>
            <a:r>
              <a:rPr lang="zh-CN" altLang="en-US" sz="2800" dirty="0" smtClean="0">
                <a:solidFill>
                  <a:schemeClr val="bg1"/>
                </a:solidFill>
              </a:rPr>
              <a:t>匹配指定一堆字符中的</a:t>
            </a:r>
            <a:r>
              <a:rPr lang="zh-CN" altLang="en-US" sz="28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一个</a:t>
            </a:r>
            <a:r>
              <a:rPr lang="zh-CN" altLang="en-US" sz="2800" dirty="0" smtClean="0">
                <a:solidFill>
                  <a:schemeClr val="bg1"/>
                </a:solidFill>
              </a:rPr>
              <a:t>。</a:t>
            </a:r>
            <a:endParaRPr lang="en-US" altLang="zh-CN" sz="2800" dirty="0" smtClean="0">
              <a:solidFill>
                <a:schemeClr val="bg1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1643042" y="3214686"/>
            <a:ext cx="207170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600" dirty="0" smtClean="0"/>
              <a:t>表达式：</a:t>
            </a:r>
            <a:endParaRPr lang="en-US" altLang="zh-CN" sz="3600" dirty="0" smtClean="0"/>
          </a:p>
        </p:txBody>
      </p:sp>
      <p:sp>
        <p:nvSpPr>
          <p:cNvPr id="20" name="TextBox 19"/>
          <p:cNvSpPr txBox="1"/>
          <p:nvPr/>
        </p:nvSpPr>
        <p:spPr>
          <a:xfrm>
            <a:off x="4143372" y="3214687"/>
            <a:ext cx="3214710" cy="646331"/>
          </a:xfrm>
          <a:prstGeom prst="rect">
            <a:avLst/>
          </a:prstGeom>
          <a:solidFill>
            <a:schemeClr val="accent1">
              <a:lumMod val="60000"/>
              <a:lumOff val="40000"/>
              <a:alpha val="43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altLang="zh-CN" sz="3600" dirty="0" smtClean="0">
                <a:solidFill>
                  <a:srgbClr val="FFFF00"/>
                </a:solidFill>
              </a:rPr>
              <a:t>^[</a:t>
            </a:r>
            <a:r>
              <a:rPr lang="en-US" altLang="zh-CN" sz="3600" dirty="0" err="1" smtClean="0">
                <a:solidFill>
                  <a:srgbClr val="FFFF00"/>
                </a:solidFill>
              </a:rPr>
              <a:t>aeiou</a:t>
            </a:r>
            <a:r>
              <a:rPr lang="en-US" altLang="zh-CN" sz="3600" dirty="0" smtClean="0">
                <a:solidFill>
                  <a:srgbClr val="FFFF00"/>
                </a:solidFill>
              </a:rPr>
              <a:t>]at$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1643042" y="3929066"/>
            <a:ext cx="550072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600" dirty="0" smtClean="0"/>
              <a:t>能匹配的字符串（举例）：</a:t>
            </a:r>
            <a:endParaRPr lang="en-US" altLang="zh-CN" sz="3600" dirty="0" smtClean="0"/>
          </a:p>
        </p:txBody>
      </p:sp>
      <p:sp>
        <p:nvSpPr>
          <p:cNvPr id="22" name="TextBox 21"/>
          <p:cNvSpPr txBox="1"/>
          <p:nvPr/>
        </p:nvSpPr>
        <p:spPr>
          <a:xfrm>
            <a:off x="2285984" y="4857760"/>
            <a:ext cx="1214446" cy="646331"/>
          </a:xfrm>
          <a:prstGeom prst="rect">
            <a:avLst/>
          </a:prstGeom>
          <a:solidFill>
            <a:schemeClr val="accent1">
              <a:lumMod val="60000"/>
              <a:lumOff val="40000"/>
              <a:alpha val="43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altLang="zh-CN" sz="3600" dirty="0" err="1" smtClean="0">
                <a:solidFill>
                  <a:srgbClr val="FFFF00"/>
                </a:solidFill>
              </a:rPr>
              <a:t>aat</a:t>
            </a:r>
            <a:endParaRPr lang="en-US" altLang="zh-CN" sz="3600" dirty="0" smtClean="0">
              <a:solidFill>
                <a:srgbClr val="FFFF00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3714744" y="4857760"/>
            <a:ext cx="1214446" cy="646331"/>
          </a:xfrm>
          <a:prstGeom prst="rect">
            <a:avLst/>
          </a:prstGeom>
          <a:solidFill>
            <a:schemeClr val="accent1">
              <a:lumMod val="60000"/>
              <a:lumOff val="40000"/>
              <a:alpha val="43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altLang="zh-CN" sz="3600" dirty="0" smtClean="0">
                <a:solidFill>
                  <a:srgbClr val="FFFF00"/>
                </a:solidFill>
              </a:rPr>
              <a:t>eat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5143504" y="4857760"/>
            <a:ext cx="1214446" cy="646331"/>
          </a:xfrm>
          <a:prstGeom prst="rect">
            <a:avLst/>
          </a:prstGeom>
          <a:solidFill>
            <a:schemeClr val="accent1">
              <a:lumMod val="60000"/>
              <a:lumOff val="40000"/>
              <a:alpha val="43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altLang="zh-CN" sz="3600" dirty="0" err="1" smtClean="0">
                <a:solidFill>
                  <a:srgbClr val="FFFF00"/>
                </a:solidFill>
              </a:rPr>
              <a:t>iat</a:t>
            </a:r>
            <a:endParaRPr lang="en-US" altLang="zh-CN" sz="3600" dirty="0" smtClean="0">
              <a:solidFill>
                <a:srgbClr val="FFFF00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8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8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8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20" grpId="0" animBg="1"/>
      <p:bldP spid="21" grpId="0"/>
      <p:bldP spid="22" grpId="0" animBg="1"/>
      <p:bldP spid="23" grpId="0" animBg="1"/>
      <p:bldP spid="24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重复符号“</a:t>
            </a:r>
            <a:r>
              <a:rPr lang="en-US" altLang="zh-CN" dirty="0" smtClean="0"/>
              <a:t>+</a:t>
            </a:r>
            <a:r>
              <a:rPr lang="zh-CN" altLang="en-US" dirty="0" smtClean="0"/>
              <a:t>”</a:t>
            </a:r>
            <a:endParaRPr lang="zh-CN" altLang="en-US" dirty="0"/>
          </a:p>
        </p:txBody>
      </p:sp>
      <p:cxnSp>
        <p:nvCxnSpPr>
          <p:cNvPr id="17" name="直接连接符 16"/>
          <p:cNvCxnSpPr/>
          <p:nvPr/>
        </p:nvCxnSpPr>
        <p:spPr>
          <a:xfrm>
            <a:off x="357158" y="1427148"/>
            <a:ext cx="8429684" cy="1588"/>
          </a:xfrm>
          <a:prstGeom prst="line">
            <a:avLst/>
          </a:prstGeom>
          <a:ln w="38100" cap="rnd">
            <a:gradFill flip="none" rotWithShape="1">
              <a:gsLst>
                <a:gs pos="0">
                  <a:schemeClr val="tx1">
                    <a:lumMod val="50000"/>
                  </a:schemeClr>
                </a:gs>
                <a:gs pos="32000">
                  <a:schemeClr val="tx1"/>
                </a:gs>
                <a:gs pos="100000">
                  <a:schemeClr val="bg1">
                    <a:lumMod val="50000"/>
                    <a:lumOff val="50000"/>
                  </a:schemeClr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圆角矩形 11"/>
          <p:cNvSpPr/>
          <p:nvPr/>
        </p:nvSpPr>
        <p:spPr>
          <a:xfrm>
            <a:off x="571472" y="1643050"/>
            <a:ext cx="7929618" cy="785818"/>
          </a:xfrm>
          <a:prstGeom prst="roundRect">
            <a:avLst>
              <a:gd name="adj" fmla="val 2569"/>
            </a:avLst>
          </a:prstGeom>
          <a:gradFill>
            <a:gsLst>
              <a:gs pos="0">
                <a:schemeClr val="accent1">
                  <a:tint val="1000"/>
                  <a:alpha val="90000"/>
                </a:schemeClr>
              </a:gs>
              <a:gs pos="68000">
                <a:schemeClr val="accent1">
                  <a:tint val="77000"/>
                </a:schemeClr>
              </a:gs>
              <a:gs pos="81000">
                <a:schemeClr val="accent1">
                  <a:tint val="79000"/>
                </a:schemeClr>
              </a:gs>
              <a:gs pos="86000">
                <a:schemeClr val="accent1">
                  <a:tint val="73000"/>
                </a:schemeClr>
              </a:gs>
              <a:gs pos="100000">
                <a:schemeClr val="accent1">
                  <a:tint val="35000"/>
                </a:schemeClr>
              </a:gs>
            </a:gsLst>
          </a:gradFill>
          <a:ln/>
          <a:effectLst>
            <a:glow rad="228600">
              <a:schemeClr val="accent1">
                <a:satMod val="175000"/>
                <a:alpha val="40000"/>
              </a:schemeClr>
            </a:glo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8" name="TextBox 17"/>
          <p:cNvSpPr txBox="1"/>
          <p:nvPr/>
        </p:nvSpPr>
        <p:spPr>
          <a:xfrm>
            <a:off x="714348" y="1785926"/>
            <a:ext cx="750099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</a:t>
            </a:r>
            <a:r>
              <a:rPr lang="en-US" altLang="zh-CN" sz="28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+</a:t>
            </a:r>
            <a:r>
              <a:rPr lang="zh-CN" altLang="en-US" sz="28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”</a:t>
            </a:r>
            <a:r>
              <a:rPr lang="zh-CN" altLang="en-US" sz="2800" dirty="0" smtClean="0">
                <a:solidFill>
                  <a:schemeClr val="bg1"/>
                </a:solidFill>
              </a:rPr>
              <a:t>表示前一字符模式可以被重复</a:t>
            </a:r>
            <a:r>
              <a:rPr lang="en-US" altLang="zh-CN" sz="28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</a:t>
            </a:r>
            <a:r>
              <a:rPr lang="zh-CN" altLang="en-US" sz="28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次或</a:t>
            </a:r>
            <a:r>
              <a:rPr lang="en-US" altLang="zh-CN" sz="28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</a:t>
            </a:r>
            <a:r>
              <a:rPr lang="zh-CN" altLang="en-US" sz="28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次</a:t>
            </a:r>
            <a:r>
              <a:rPr lang="zh-CN" altLang="en-US" sz="2800" dirty="0" smtClean="0">
                <a:solidFill>
                  <a:schemeClr val="bg1"/>
                </a:solidFill>
              </a:rPr>
              <a:t>。</a:t>
            </a:r>
            <a:endParaRPr lang="en-US" altLang="zh-CN" sz="2800" dirty="0" smtClean="0">
              <a:solidFill>
                <a:schemeClr val="bg1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1643042" y="3000372"/>
            <a:ext cx="207170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600" dirty="0" smtClean="0"/>
              <a:t>表达式：</a:t>
            </a:r>
            <a:endParaRPr lang="en-US" altLang="zh-CN" sz="3600" dirty="0" smtClean="0"/>
          </a:p>
        </p:txBody>
      </p:sp>
      <p:sp>
        <p:nvSpPr>
          <p:cNvPr id="20" name="TextBox 19"/>
          <p:cNvSpPr txBox="1"/>
          <p:nvPr/>
        </p:nvSpPr>
        <p:spPr>
          <a:xfrm>
            <a:off x="4143372" y="3000373"/>
            <a:ext cx="3214710" cy="646331"/>
          </a:xfrm>
          <a:prstGeom prst="rect">
            <a:avLst/>
          </a:prstGeom>
          <a:solidFill>
            <a:schemeClr val="accent1">
              <a:lumMod val="60000"/>
              <a:lumOff val="40000"/>
              <a:alpha val="43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altLang="zh-CN" sz="3600" dirty="0" smtClean="0">
                <a:solidFill>
                  <a:srgbClr val="FFFF00"/>
                </a:solidFill>
              </a:rPr>
              <a:t>^</a:t>
            </a:r>
            <a:r>
              <a:rPr lang="en-US" altLang="zh-CN" sz="3600" dirty="0" err="1" smtClean="0">
                <a:solidFill>
                  <a:srgbClr val="FFFF00"/>
                </a:solidFill>
              </a:rPr>
              <a:t>go+gle</a:t>
            </a:r>
            <a:r>
              <a:rPr lang="en-US" altLang="zh-CN" sz="3600" dirty="0" smtClean="0">
                <a:solidFill>
                  <a:srgbClr val="FFFF00"/>
                </a:solidFill>
              </a:rPr>
              <a:t>$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1643042" y="3714752"/>
            <a:ext cx="550072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600" dirty="0" smtClean="0"/>
              <a:t>能匹配的字符串（举例）：</a:t>
            </a:r>
            <a:endParaRPr lang="en-US" altLang="zh-CN" sz="3600" dirty="0" smtClean="0"/>
          </a:p>
        </p:txBody>
      </p:sp>
      <p:sp>
        <p:nvSpPr>
          <p:cNvPr id="22" name="TextBox 21"/>
          <p:cNvSpPr txBox="1"/>
          <p:nvPr/>
        </p:nvSpPr>
        <p:spPr>
          <a:xfrm>
            <a:off x="2428860" y="4643446"/>
            <a:ext cx="1785950" cy="646331"/>
          </a:xfrm>
          <a:prstGeom prst="rect">
            <a:avLst/>
          </a:prstGeom>
          <a:solidFill>
            <a:schemeClr val="accent1">
              <a:lumMod val="60000"/>
              <a:lumOff val="40000"/>
              <a:alpha val="43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altLang="zh-CN" sz="3600" dirty="0" err="1" smtClean="0">
                <a:solidFill>
                  <a:srgbClr val="FFFF00"/>
                </a:solidFill>
              </a:rPr>
              <a:t>gogle</a:t>
            </a:r>
            <a:endParaRPr lang="en-US" altLang="zh-CN" sz="3600" dirty="0" smtClean="0">
              <a:solidFill>
                <a:srgbClr val="FFFF00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4572000" y="4643446"/>
            <a:ext cx="1785950" cy="646331"/>
          </a:xfrm>
          <a:prstGeom prst="rect">
            <a:avLst/>
          </a:prstGeom>
          <a:solidFill>
            <a:schemeClr val="accent1">
              <a:lumMod val="60000"/>
              <a:lumOff val="40000"/>
              <a:alpha val="43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altLang="zh-CN" sz="3600" dirty="0" err="1" smtClean="0">
                <a:solidFill>
                  <a:srgbClr val="FFFF00"/>
                </a:solidFill>
              </a:rPr>
              <a:t>google</a:t>
            </a:r>
            <a:endParaRPr lang="en-US" altLang="zh-CN" sz="3600" dirty="0" smtClean="0">
              <a:solidFill>
                <a:srgbClr val="FFFF00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2428860" y="5500702"/>
            <a:ext cx="3929090" cy="646331"/>
          </a:xfrm>
          <a:prstGeom prst="rect">
            <a:avLst/>
          </a:prstGeom>
          <a:solidFill>
            <a:schemeClr val="accent1">
              <a:lumMod val="60000"/>
              <a:lumOff val="40000"/>
              <a:alpha val="43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altLang="zh-CN" sz="3600" dirty="0" err="1" smtClean="0">
                <a:solidFill>
                  <a:srgbClr val="FFFF00"/>
                </a:solidFill>
              </a:rPr>
              <a:t>gooooooooooogle</a:t>
            </a:r>
            <a:endParaRPr lang="en-US" altLang="zh-CN" sz="3600" dirty="0" smtClean="0">
              <a:solidFill>
                <a:srgbClr val="FFFF00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" dur="80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4" dur="80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80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8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2" presetClass="entr" presetSubtype="8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2" presetClass="entr" presetSubtype="8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2" presetClass="entr" presetSubtype="8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2" presetClass="entr" presetSubtype="8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2" presetClass="entr" presetSubtype="8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8" grpId="0"/>
      <p:bldP spid="19" grpId="0"/>
      <p:bldP spid="20" grpId="0" animBg="1"/>
      <p:bldP spid="21" grpId="0"/>
      <p:bldP spid="22" grpId="0" animBg="1"/>
      <p:bldP spid="23" grpId="0" animBg="1"/>
      <p:bldP spid="2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 smtClean="0"/>
              <a:t>搜索文件，但只记得其中几个字符</a:t>
            </a:r>
            <a:endParaRPr lang="en-US" altLang="zh-CN" dirty="0" smtClean="0"/>
          </a:p>
          <a:p>
            <a:r>
              <a:rPr lang="zh-CN" altLang="en-US" dirty="0" smtClean="0"/>
              <a:t>搜索文件，只记得一共有几个字符</a:t>
            </a:r>
            <a:endParaRPr lang="en-US" altLang="zh-CN" dirty="0" smtClean="0"/>
          </a:p>
          <a:p>
            <a:endParaRPr lang="en-US" altLang="zh-CN" dirty="0"/>
          </a:p>
          <a:p>
            <a:pPr marL="36576" indent="0">
              <a:buNone/>
            </a:pPr>
            <a:endParaRPr lang="zh-CN" altLang="en-US" sz="1800" dirty="0"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4" name="标题 1"/>
          <p:cNvSpPr txBox="1">
            <a:spLocks/>
          </p:cNvSpPr>
          <p:nvPr/>
        </p:nvSpPr>
        <p:spPr>
          <a:xfrm>
            <a:off x="609600" y="4270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6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zh-CN" altLang="en-US" dirty="0" smtClean="0"/>
              <a:t>当我是个小白</a:t>
            </a:r>
            <a:endParaRPr lang="zh-CN" altLang="en-US" dirty="0"/>
          </a:p>
        </p:txBody>
      </p:sp>
      <p:pic>
        <p:nvPicPr>
          <p:cNvPr id="5" name="图片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09600" y="3789040"/>
            <a:ext cx="1828800" cy="2571750"/>
          </a:xfrm>
          <a:prstGeom prst="rect">
            <a:avLst/>
          </a:prstGeom>
        </p:spPr>
      </p:pic>
      <p:pic>
        <p:nvPicPr>
          <p:cNvPr id="6" name="图片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205162" y="4589140"/>
            <a:ext cx="2733675" cy="971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723475696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重复符号“</a:t>
            </a:r>
            <a:r>
              <a:rPr lang="en-US" altLang="zh-CN" dirty="0" smtClean="0"/>
              <a:t>+</a:t>
            </a:r>
            <a:r>
              <a:rPr lang="zh-CN" altLang="en-US" dirty="0" smtClean="0"/>
              <a:t>”</a:t>
            </a:r>
            <a:endParaRPr lang="zh-CN" altLang="en-US" dirty="0"/>
          </a:p>
        </p:txBody>
      </p:sp>
      <p:cxnSp>
        <p:nvCxnSpPr>
          <p:cNvPr id="17" name="直接连接符 16"/>
          <p:cNvCxnSpPr/>
          <p:nvPr/>
        </p:nvCxnSpPr>
        <p:spPr>
          <a:xfrm>
            <a:off x="357158" y="1427148"/>
            <a:ext cx="8429684" cy="1588"/>
          </a:xfrm>
          <a:prstGeom prst="line">
            <a:avLst/>
          </a:prstGeom>
          <a:ln w="38100" cap="rnd">
            <a:gradFill flip="none" rotWithShape="1">
              <a:gsLst>
                <a:gs pos="0">
                  <a:schemeClr val="tx1">
                    <a:lumMod val="50000"/>
                  </a:schemeClr>
                </a:gs>
                <a:gs pos="32000">
                  <a:schemeClr val="tx1"/>
                </a:gs>
                <a:gs pos="100000">
                  <a:schemeClr val="bg1">
                    <a:lumMod val="50000"/>
                    <a:lumOff val="50000"/>
                  </a:schemeClr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圆角矩形 11"/>
          <p:cNvSpPr/>
          <p:nvPr/>
        </p:nvSpPr>
        <p:spPr>
          <a:xfrm>
            <a:off x="571472" y="1643050"/>
            <a:ext cx="7929618" cy="785818"/>
          </a:xfrm>
          <a:prstGeom prst="roundRect">
            <a:avLst>
              <a:gd name="adj" fmla="val 2569"/>
            </a:avLst>
          </a:prstGeom>
          <a:gradFill>
            <a:gsLst>
              <a:gs pos="0">
                <a:schemeClr val="accent1">
                  <a:tint val="1000"/>
                  <a:alpha val="90000"/>
                </a:schemeClr>
              </a:gs>
              <a:gs pos="68000">
                <a:schemeClr val="accent1">
                  <a:tint val="77000"/>
                </a:schemeClr>
              </a:gs>
              <a:gs pos="81000">
                <a:schemeClr val="accent1">
                  <a:tint val="79000"/>
                </a:schemeClr>
              </a:gs>
              <a:gs pos="86000">
                <a:schemeClr val="accent1">
                  <a:tint val="73000"/>
                </a:schemeClr>
              </a:gs>
              <a:gs pos="100000">
                <a:schemeClr val="accent1">
                  <a:tint val="35000"/>
                </a:schemeClr>
              </a:gs>
            </a:gsLst>
          </a:gradFill>
          <a:ln/>
          <a:effectLst>
            <a:glow rad="228600">
              <a:schemeClr val="accent1">
                <a:satMod val="175000"/>
                <a:alpha val="40000"/>
              </a:schemeClr>
            </a:glo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8" name="TextBox 17"/>
          <p:cNvSpPr txBox="1"/>
          <p:nvPr/>
        </p:nvSpPr>
        <p:spPr>
          <a:xfrm>
            <a:off x="714348" y="1785926"/>
            <a:ext cx="750099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</a:t>
            </a:r>
            <a:r>
              <a:rPr lang="en-US" altLang="zh-CN" sz="28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+</a:t>
            </a:r>
            <a:r>
              <a:rPr lang="zh-CN" altLang="en-US" sz="28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”</a:t>
            </a:r>
            <a:r>
              <a:rPr lang="zh-CN" altLang="en-US" sz="2800" dirty="0" smtClean="0">
                <a:solidFill>
                  <a:schemeClr val="bg1"/>
                </a:solidFill>
              </a:rPr>
              <a:t>表示前一字符模式可以被重复</a:t>
            </a:r>
            <a:r>
              <a:rPr lang="en-US" altLang="zh-CN" sz="28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</a:t>
            </a:r>
            <a:r>
              <a:rPr lang="zh-CN" altLang="en-US" sz="28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次或</a:t>
            </a:r>
            <a:r>
              <a:rPr lang="en-US" altLang="zh-CN" sz="28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</a:t>
            </a:r>
            <a:r>
              <a:rPr lang="zh-CN" altLang="en-US" sz="28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次</a:t>
            </a:r>
            <a:r>
              <a:rPr lang="zh-CN" altLang="en-US" sz="2800" dirty="0" smtClean="0">
                <a:solidFill>
                  <a:schemeClr val="bg1"/>
                </a:solidFill>
              </a:rPr>
              <a:t>。</a:t>
            </a:r>
            <a:endParaRPr lang="en-US" altLang="zh-CN" sz="2800" dirty="0" smtClean="0">
              <a:solidFill>
                <a:schemeClr val="bg1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1643042" y="3000372"/>
            <a:ext cx="207170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600" dirty="0" smtClean="0"/>
              <a:t>表达式：</a:t>
            </a:r>
            <a:endParaRPr lang="en-US" altLang="zh-CN" sz="3600" dirty="0" smtClean="0"/>
          </a:p>
        </p:txBody>
      </p:sp>
      <p:sp>
        <p:nvSpPr>
          <p:cNvPr id="20" name="TextBox 19"/>
          <p:cNvSpPr txBox="1"/>
          <p:nvPr/>
        </p:nvSpPr>
        <p:spPr>
          <a:xfrm>
            <a:off x="4143372" y="3000373"/>
            <a:ext cx="3214710" cy="646331"/>
          </a:xfrm>
          <a:prstGeom prst="rect">
            <a:avLst/>
          </a:prstGeom>
          <a:solidFill>
            <a:schemeClr val="accent1">
              <a:lumMod val="60000"/>
              <a:lumOff val="40000"/>
              <a:alpha val="43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altLang="zh-CN" sz="3600" dirty="0" smtClean="0">
                <a:solidFill>
                  <a:srgbClr val="FFFF00"/>
                </a:solidFill>
              </a:rPr>
              <a:t>^g[</a:t>
            </a:r>
            <a:r>
              <a:rPr lang="en-US" altLang="zh-CN" sz="3600" dirty="0" err="1" smtClean="0">
                <a:solidFill>
                  <a:srgbClr val="FFFF00"/>
                </a:solidFill>
              </a:rPr>
              <a:t>aeiou</a:t>
            </a:r>
            <a:r>
              <a:rPr lang="en-US" altLang="zh-CN" sz="3600" dirty="0" smtClean="0">
                <a:solidFill>
                  <a:srgbClr val="FFFF00"/>
                </a:solidFill>
              </a:rPr>
              <a:t>]+</a:t>
            </a:r>
            <a:r>
              <a:rPr lang="en-US" altLang="zh-CN" sz="3600" dirty="0" err="1" smtClean="0">
                <a:solidFill>
                  <a:srgbClr val="FFFF00"/>
                </a:solidFill>
              </a:rPr>
              <a:t>gle</a:t>
            </a:r>
            <a:r>
              <a:rPr lang="en-US" altLang="zh-CN" sz="3600" dirty="0" smtClean="0">
                <a:solidFill>
                  <a:srgbClr val="FFFF00"/>
                </a:solidFill>
              </a:rPr>
              <a:t>$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1643042" y="3714752"/>
            <a:ext cx="550072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600" dirty="0" smtClean="0"/>
              <a:t>能匹配的字符串（举例）：</a:t>
            </a:r>
            <a:endParaRPr lang="en-US" altLang="zh-CN" sz="3600" dirty="0" smtClean="0"/>
          </a:p>
        </p:txBody>
      </p:sp>
      <p:sp>
        <p:nvSpPr>
          <p:cNvPr id="22" name="TextBox 21"/>
          <p:cNvSpPr txBox="1"/>
          <p:nvPr/>
        </p:nvSpPr>
        <p:spPr>
          <a:xfrm>
            <a:off x="1285852" y="4643446"/>
            <a:ext cx="1785950" cy="646331"/>
          </a:xfrm>
          <a:prstGeom prst="rect">
            <a:avLst/>
          </a:prstGeom>
          <a:solidFill>
            <a:schemeClr val="accent1">
              <a:lumMod val="60000"/>
              <a:lumOff val="40000"/>
              <a:alpha val="43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altLang="zh-CN" sz="3600" dirty="0" err="1" smtClean="0">
                <a:solidFill>
                  <a:srgbClr val="FFFF00"/>
                </a:solidFill>
              </a:rPr>
              <a:t>gagle</a:t>
            </a:r>
            <a:endParaRPr lang="en-US" altLang="zh-CN" sz="3600" dirty="0" smtClean="0">
              <a:solidFill>
                <a:srgbClr val="FFFF00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3428992" y="4643446"/>
            <a:ext cx="1785950" cy="646331"/>
          </a:xfrm>
          <a:prstGeom prst="rect">
            <a:avLst/>
          </a:prstGeom>
          <a:solidFill>
            <a:schemeClr val="accent1">
              <a:lumMod val="60000"/>
              <a:lumOff val="40000"/>
              <a:alpha val="43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altLang="zh-CN" sz="3600" dirty="0" err="1" smtClean="0">
                <a:solidFill>
                  <a:srgbClr val="FFFF00"/>
                </a:solidFill>
              </a:rPr>
              <a:t>gegle</a:t>
            </a:r>
            <a:endParaRPr lang="en-US" altLang="zh-CN" sz="3600" dirty="0" smtClean="0">
              <a:solidFill>
                <a:srgbClr val="FFFF00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5572132" y="4643446"/>
            <a:ext cx="2143140" cy="646331"/>
          </a:xfrm>
          <a:prstGeom prst="rect">
            <a:avLst/>
          </a:prstGeom>
          <a:solidFill>
            <a:schemeClr val="accent1">
              <a:lumMod val="60000"/>
              <a:lumOff val="40000"/>
              <a:alpha val="43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altLang="zh-CN" sz="3600" dirty="0" err="1" smtClean="0">
                <a:solidFill>
                  <a:srgbClr val="FFFF00"/>
                </a:solidFill>
              </a:rPr>
              <a:t>geagle</a:t>
            </a:r>
            <a:endParaRPr lang="en-US" altLang="zh-CN" sz="3600" dirty="0" smtClean="0">
              <a:solidFill>
                <a:srgbClr val="FFFF0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2581260" y="5500702"/>
            <a:ext cx="3929090" cy="646331"/>
          </a:xfrm>
          <a:prstGeom prst="rect">
            <a:avLst/>
          </a:prstGeom>
          <a:solidFill>
            <a:schemeClr val="accent1">
              <a:lumMod val="60000"/>
              <a:lumOff val="40000"/>
              <a:alpha val="43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altLang="zh-CN" sz="3600" dirty="0" err="1" smtClean="0">
                <a:solidFill>
                  <a:srgbClr val="FFFF00"/>
                </a:solidFill>
              </a:rPr>
              <a:t>geaeeaioueagle</a:t>
            </a:r>
            <a:endParaRPr lang="en-US" altLang="zh-CN" sz="3600" dirty="0" smtClean="0">
              <a:solidFill>
                <a:srgbClr val="FFFF00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8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8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8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8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20" grpId="0" animBg="1"/>
      <p:bldP spid="21" grpId="0"/>
      <p:bldP spid="22" grpId="0" animBg="1"/>
      <p:bldP spid="23" grpId="0" animBg="1"/>
      <p:bldP spid="24" grpId="0" animBg="1"/>
      <p:bldP spid="13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重复符号“</a:t>
            </a:r>
            <a:r>
              <a:rPr lang="en-US" altLang="zh-CN" dirty="0" smtClean="0"/>
              <a:t>*</a:t>
            </a:r>
            <a:r>
              <a:rPr lang="zh-CN" altLang="en-US" dirty="0" smtClean="0"/>
              <a:t>”</a:t>
            </a:r>
            <a:endParaRPr lang="zh-CN" altLang="en-US" dirty="0"/>
          </a:p>
        </p:txBody>
      </p:sp>
      <p:cxnSp>
        <p:nvCxnSpPr>
          <p:cNvPr id="17" name="直接连接符 16"/>
          <p:cNvCxnSpPr/>
          <p:nvPr/>
        </p:nvCxnSpPr>
        <p:spPr>
          <a:xfrm>
            <a:off x="357158" y="1427148"/>
            <a:ext cx="8429684" cy="1588"/>
          </a:xfrm>
          <a:prstGeom prst="line">
            <a:avLst/>
          </a:prstGeom>
          <a:ln w="38100" cap="rnd">
            <a:gradFill flip="none" rotWithShape="1">
              <a:gsLst>
                <a:gs pos="0">
                  <a:schemeClr val="tx1">
                    <a:lumMod val="50000"/>
                  </a:schemeClr>
                </a:gs>
                <a:gs pos="32000">
                  <a:schemeClr val="tx1"/>
                </a:gs>
                <a:gs pos="100000">
                  <a:schemeClr val="bg1">
                    <a:lumMod val="50000"/>
                    <a:lumOff val="50000"/>
                  </a:schemeClr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圆角矩形 11"/>
          <p:cNvSpPr/>
          <p:nvPr/>
        </p:nvSpPr>
        <p:spPr>
          <a:xfrm>
            <a:off x="571472" y="1643050"/>
            <a:ext cx="7929618" cy="785818"/>
          </a:xfrm>
          <a:prstGeom prst="roundRect">
            <a:avLst>
              <a:gd name="adj" fmla="val 2569"/>
            </a:avLst>
          </a:prstGeom>
          <a:gradFill>
            <a:gsLst>
              <a:gs pos="0">
                <a:schemeClr val="accent1">
                  <a:tint val="1000"/>
                  <a:alpha val="90000"/>
                </a:schemeClr>
              </a:gs>
              <a:gs pos="68000">
                <a:schemeClr val="accent1">
                  <a:tint val="77000"/>
                </a:schemeClr>
              </a:gs>
              <a:gs pos="81000">
                <a:schemeClr val="accent1">
                  <a:tint val="79000"/>
                </a:schemeClr>
              </a:gs>
              <a:gs pos="86000">
                <a:schemeClr val="accent1">
                  <a:tint val="73000"/>
                </a:schemeClr>
              </a:gs>
              <a:gs pos="100000">
                <a:schemeClr val="accent1">
                  <a:tint val="35000"/>
                </a:schemeClr>
              </a:gs>
            </a:gsLst>
          </a:gradFill>
          <a:ln/>
          <a:effectLst>
            <a:glow rad="228600">
              <a:schemeClr val="accent1">
                <a:satMod val="175000"/>
                <a:alpha val="40000"/>
              </a:schemeClr>
            </a:glo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8" name="TextBox 17"/>
          <p:cNvSpPr txBox="1"/>
          <p:nvPr/>
        </p:nvSpPr>
        <p:spPr>
          <a:xfrm>
            <a:off x="714348" y="1785926"/>
            <a:ext cx="750099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“＊”</a:t>
            </a:r>
            <a:r>
              <a:rPr lang="zh-CN" altLang="en-US" sz="2800" dirty="0" smtClean="0">
                <a:solidFill>
                  <a:schemeClr val="bg1"/>
                </a:solidFill>
              </a:rPr>
              <a:t>表示前一字符模式可以被重复</a:t>
            </a:r>
            <a:r>
              <a:rPr lang="en-US" altLang="zh-CN" sz="28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0</a:t>
            </a:r>
            <a:r>
              <a:rPr lang="zh-CN" altLang="en-US" sz="28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次或</a:t>
            </a:r>
            <a:r>
              <a:rPr lang="en-US" altLang="zh-CN" sz="28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</a:t>
            </a:r>
            <a:r>
              <a:rPr lang="zh-CN" altLang="en-US" sz="28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次</a:t>
            </a:r>
            <a:r>
              <a:rPr lang="zh-CN" altLang="en-US" sz="2800" dirty="0" smtClean="0">
                <a:solidFill>
                  <a:schemeClr val="bg1"/>
                </a:solidFill>
              </a:rPr>
              <a:t>。</a:t>
            </a:r>
            <a:endParaRPr lang="en-US" altLang="zh-CN" sz="2800" dirty="0" smtClean="0">
              <a:solidFill>
                <a:schemeClr val="bg1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1643042" y="3000372"/>
            <a:ext cx="207170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600" dirty="0" smtClean="0"/>
              <a:t>表达式：</a:t>
            </a:r>
            <a:endParaRPr lang="en-US" altLang="zh-CN" sz="3600" dirty="0" smtClean="0"/>
          </a:p>
        </p:txBody>
      </p:sp>
      <p:sp>
        <p:nvSpPr>
          <p:cNvPr id="20" name="TextBox 19"/>
          <p:cNvSpPr txBox="1"/>
          <p:nvPr/>
        </p:nvSpPr>
        <p:spPr>
          <a:xfrm>
            <a:off x="4143372" y="3000373"/>
            <a:ext cx="3214710" cy="646331"/>
          </a:xfrm>
          <a:prstGeom prst="rect">
            <a:avLst/>
          </a:prstGeom>
          <a:solidFill>
            <a:schemeClr val="accent1">
              <a:lumMod val="60000"/>
              <a:lumOff val="40000"/>
              <a:alpha val="43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altLang="zh-CN" sz="3600" dirty="0" smtClean="0">
                <a:solidFill>
                  <a:srgbClr val="FFFF00"/>
                </a:solidFill>
              </a:rPr>
              <a:t>^go*</a:t>
            </a:r>
            <a:r>
              <a:rPr lang="en-US" altLang="zh-CN" sz="3600" dirty="0" err="1" smtClean="0">
                <a:solidFill>
                  <a:srgbClr val="FFFF00"/>
                </a:solidFill>
              </a:rPr>
              <a:t>gle</a:t>
            </a:r>
            <a:r>
              <a:rPr lang="en-US" altLang="zh-CN" sz="3600" dirty="0" smtClean="0">
                <a:solidFill>
                  <a:srgbClr val="FFFF00"/>
                </a:solidFill>
              </a:rPr>
              <a:t>$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1643042" y="3714752"/>
            <a:ext cx="550072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600" dirty="0" smtClean="0"/>
              <a:t>能匹配的字符串（举例）：</a:t>
            </a:r>
            <a:endParaRPr lang="en-US" altLang="zh-CN" sz="3600" dirty="0" smtClean="0"/>
          </a:p>
        </p:txBody>
      </p:sp>
      <p:sp>
        <p:nvSpPr>
          <p:cNvPr id="22" name="TextBox 21"/>
          <p:cNvSpPr txBox="1"/>
          <p:nvPr/>
        </p:nvSpPr>
        <p:spPr>
          <a:xfrm>
            <a:off x="2428860" y="4643446"/>
            <a:ext cx="1785950" cy="646331"/>
          </a:xfrm>
          <a:prstGeom prst="rect">
            <a:avLst/>
          </a:prstGeom>
          <a:solidFill>
            <a:srgbClr val="FF0000">
              <a:alpha val="43000"/>
            </a:srgbClr>
          </a:solidFill>
          <a:ln>
            <a:solidFill>
              <a:schemeClr val="accent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altLang="zh-CN" sz="3600" dirty="0" err="1" smtClean="0">
                <a:solidFill>
                  <a:srgbClr val="FFFF00"/>
                </a:solidFill>
              </a:rPr>
              <a:t>ggle</a:t>
            </a:r>
            <a:endParaRPr lang="en-US" altLang="zh-CN" sz="3600" dirty="0" smtClean="0">
              <a:solidFill>
                <a:srgbClr val="FFFF00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4572000" y="4643446"/>
            <a:ext cx="1785950" cy="646331"/>
          </a:xfrm>
          <a:prstGeom prst="rect">
            <a:avLst/>
          </a:prstGeom>
          <a:solidFill>
            <a:schemeClr val="accent1">
              <a:lumMod val="60000"/>
              <a:lumOff val="40000"/>
              <a:alpha val="43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altLang="zh-CN" sz="3600" dirty="0" err="1" smtClean="0">
                <a:solidFill>
                  <a:srgbClr val="FFFF00"/>
                </a:solidFill>
              </a:rPr>
              <a:t>google</a:t>
            </a:r>
            <a:endParaRPr lang="en-US" altLang="zh-CN" sz="3600" dirty="0" smtClean="0">
              <a:solidFill>
                <a:srgbClr val="FFFF00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2428860" y="5500702"/>
            <a:ext cx="3929090" cy="646331"/>
          </a:xfrm>
          <a:prstGeom prst="rect">
            <a:avLst/>
          </a:prstGeom>
          <a:solidFill>
            <a:schemeClr val="accent1">
              <a:lumMod val="60000"/>
              <a:lumOff val="40000"/>
              <a:alpha val="43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altLang="zh-CN" sz="3600" dirty="0" err="1" smtClean="0">
                <a:solidFill>
                  <a:srgbClr val="FFFF00"/>
                </a:solidFill>
              </a:rPr>
              <a:t>gooooooooooogle</a:t>
            </a:r>
            <a:endParaRPr lang="en-US" altLang="zh-CN" sz="3600" dirty="0" smtClean="0">
              <a:solidFill>
                <a:srgbClr val="FFFF00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" dur="80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4" dur="80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80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8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2" presetClass="entr" presetSubtype="8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2" presetClass="entr" presetSubtype="8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2" presetClass="entr" presetSubtype="8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2" presetClass="entr" presetSubtype="8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2" presetClass="entr" presetSubtype="8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8" grpId="0"/>
      <p:bldP spid="19" grpId="0"/>
      <p:bldP spid="20" grpId="0" animBg="1"/>
      <p:bldP spid="21" grpId="0"/>
      <p:bldP spid="22" grpId="0" animBg="1"/>
      <p:bldP spid="23" grpId="0" animBg="1"/>
      <p:bldP spid="24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重复符号“</a:t>
            </a:r>
            <a:r>
              <a:rPr lang="en-US" altLang="zh-CN" dirty="0" smtClean="0"/>
              <a:t>{</a:t>
            </a:r>
            <a:r>
              <a:rPr lang="en-US" altLang="zh-CN" dirty="0" err="1" smtClean="0"/>
              <a:t>x,y</a:t>
            </a:r>
            <a:r>
              <a:rPr lang="en-US" altLang="zh-CN" dirty="0" smtClean="0"/>
              <a:t>}</a:t>
            </a:r>
            <a:r>
              <a:rPr lang="zh-CN" altLang="en-US" dirty="0" smtClean="0"/>
              <a:t>”</a:t>
            </a:r>
            <a:endParaRPr lang="zh-CN" altLang="en-US" dirty="0"/>
          </a:p>
        </p:txBody>
      </p:sp>
      <p:cxnSp>
        <p:nvCxnSpPr>
          <p:cNvPr id="17" name="直接连接符 16"/>
          <p:cNvCxnSpPr/>
          <p:nvPr/>
        </p:nvCxnSpPr>
        <p:spPr>
          <a:xfrm>
            <a:off x="357158" y="1427148"/>
            <a:ext cx="8429684" cy="1588"/>
          </a:xfrm>
          <a:prstGeom prst="line">
            <a:avLst/>
          </a:prstGeom>
          <a:ln w="38100" cap="rnd">
            <a:gradFill flip="none" rotWithShape="1">
              <a:gsLst>
                <a:gs pos="0">
                  <a:schemeClr val="tx1">
                    <a:lumMod val="50000"/>
                  </a:schemeClr>
                </a:gs>
                <a:gs pos="32000">
                  <a:schemeClr val="tx1"/>
                </a:gs>
                <a:gs pos="100000">
                  <a:schemeClr val="bg1">
                    <a:lumMod val="50000"/>
                    <a:lumOff val="50000"/>
                  </a:schemeClr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圆角矩形 11"/>
          <p:cNvSpPr/>
          <p:nvPr/>
        </p:nvSpPr>
        <p:spPr>
          <a:xfrm>
            <a:off x="2071670" y="1643050"/>
            <a:ext cx="4786346" cy="1143008"/>
          </a:xfrm>
          <a:prstGeom prst="roundRect">
            <a:avLst>
              <a:gd name="adj" fmla="val 2569"/>
            </a:avLst>
          </a:prstGeom>
          <a:gradFill>
            <a:gsLst>
              <a:gs pos="0">
                <a:schemeClr val="accent1">
                  <a:tint val="1000"/>
                  <a:alpha val="90000"/>
                </a:schemeClr>
              </a:gs>
              <a:gs pos="68000">
                <a:schemeClr val="accent1">
                  <a:tint val="77000"/>
                </a:schemeClr>
              </a:gs>
              <a:gs pos="81000">
                <a:schemeClr val="accent1">
                  <a:tint val="79000"/>
                </a:schemeClr>
              </a:gs>
              <a:gs pos="86000">
                <a:schemeClr val="accent1">
                  <a:tint val="73000"/>
                </a:schemeClr>
              </a:gs>
              <a:gs pos="100000">
                <a:schemeClr val="accent1">
                  <a:tint val="35000"/>
                </a:schemeClr>
              </a:gs>
            </a:gsLst>
          </a:gradFill>
          <a:ln/>
          <a:effectLst>
            <a:glow rad="228600">
              <a:schemeClr val="accent1">
                <a:satMod val="175000"/>
                <a:alpha val="40000"/>
              </a:schemeClr>
            </a:glo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8" name="TextBox 17"/>
          <p:cNvSpPr txBox="1"/>
          <p:nvPr/>
        </p:nvSpPr>
        <p:spPr>
          <a:xfrm>
            <a:off x="2214546" y="1785926"/>
            <a:ext cx="457203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</a:t>
            </a:r>
            <a:r>
              <a:rPr lang="en-US" altLang="zh-CN" sz="28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{</a:t>
            </a:r>
            <a:r>
              <a:rPr lang="en-US" altLang="zh-CN" sz="2800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x,y</a:t>
            </a:r>
            <a:r>
              <a:rPr lang="en-US" altLang="zh-CN" sz="28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}</a:t>
            </a:r>
            <a:r>
              <a:rPr lang="zh-CN" altLang="en-US" sz="28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”</a:t>
            </a:r>
            <a:r>
              <a:rPr lang="zh-CN" altLang="en-US" sz="2800" dirty="0" smtClean="0">
                <a:solidFill>
                  <a:schemeClr val="bg1"/>
                </a:solidFill>
              </a:rPr>
              <a:t>表示前一字符模式可以被重复</a:t>
            </a:r>
            <a:r>
              <a:rPr lang="en-US" altLang="zh-CN" sz="28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x</a:t>
            </a:r>
            <a:r>
              <a:rPr lang="zh-CN" altLang="en-US" sz="28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到</a:t>
            </a:r>
            <a:r>
              <a:rPr lang="en-US" altLang="zh-CN" sz="28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</a:t>
            </a:r>
            <a:r>
              <a:rPr lang="zh-CN" altLang="en-US" sz="28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次</a:t>
            </a:r>
            <a:r>
              <a:rPr lang="zh-CN" altLang="en-US" sz="2800" dirty="0" smtClean="0">
                <a:solidFill>
                  <a:schemeClr val="bg1"/>
                </a:solidFill>
              </a:rPr>
              <a:t>。</a:t>
            </a:r>
            <a:endParaRPr lang="en-US" altLang="zh-CN" sz="2800" dirty="0" smtClean="0">
              <a:solidFill>
                <a:schemeClr val="bg1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1643042" y="3000372"/>
            <a:ext cx="207170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600" dirty="0" smtClean="0"/>
              <a:t>表达式：</a:t>
            </a:r>
            <a:endParaRPr lang="en-US" altLang="zh-CN" sz="3600" dirty="0" smtClean="0"/>
          </a:p>
        </p:txBody>
      </p:sp>
      <p:sp>
        <p:nvSpPr>
          <p:cNvPr id="20" name="TextBox 19"/>
          <p:cNvSpPr txBox="1"/>
          <p:nvPr/>
        </p:nvSpPr>
        <p:spPr>
          <a:xfrm>
            <a:off x="4143372" y="3000373"/>
            <a:ext cx="3214710" cy="646331"/>
          </a:xfrm>
          <a:prstGeom prst="rect">
            <a:avLst/>
          </a:prstGeom>
          <a:solidFill>
            <a:schemeClr val="accent1">
              <a:lumMod val="60000"/>
              <a:lumOff val="40000"/>
              <a:alpha val="43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altLang="zh-CN" sz="3600" dirty="0" smtClean="0">
                <a:solidFill>
                  <a:srgbClr val="FFFF00"/>
                </a:solidFill>
              </a:rPr>
              <a:t>^go{2,4}</a:t>
            </a:r>
            <a:r>
              <a:rPr lang="en-US" altLang="zh-CN" sz="3600" dirty="0" err="1" smtClean="0">
                <a:solidFill>
                  <a:srgbClr val="FFFF00"/>
                </a:solidFill>
              </a:rPr>
              <a:t>gle</a:t>
            </a:r>
            <a:r>
              <a:rPr lang="en-US" altLang="zh-CN" sz="3600" dirty="0" smtClean="0">
                <a:solidFill>
                  <a:srgbClr val="FFFF00"/>
                </a:solidFill>
              </a:rPr>
              <a:t>$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1643042" y="3714752"/>
            <a:ext cx="550072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600" dirty="0" smtClean="0"/>
              <a:t>能匹配的字符串（</a:t>
            </a:r>
            <a:r>
              <a:rPr lang="zh-CN" altLang="en-US" sz="3600" dirty="0" smtClean="0">
                <a:solidFill>
                  <a:srgbClr val="FF0000"/>
                </a:solidFill>
              </a:rPr>
              <a:t>仅</a:t>
            </a:r>
            <a:r>
              <a:rPr lang="en-US" altLang="zh-CN" sz="3600" dirty="0" smtClean="0">
                <a:solidFill>
                  <a:srgbClr val="FF0000"/>
                </a:solidFill>
              </a:rPr>
              <a:t>3</a:t>
            </a:r>
            <a:r>
              <a:rPr lang="zh-CN" altLang="en-US" sz="3600" dirty="0" smtClean="0">
                <a:solidFill>
                  <a:srgbClr val="FF0000"/>
                </a:solidFill>
              </a:rPr>
              <a:t>个</a:t>
            </a:r>
            <a:r>
              <a:rPr lang="zh-CN" altLang="en-US" sz="3600" dirty="0" smtClean="0"/>
              <a:t>）：</a:t>
            </a:r>
            <a:endParaRPr lang="en-US" altLang="zh-CN" sz="3600" dirty="0" smtClean="0"/>
          </a:p>
        </p:txBody>
      </p:sp>
      <p:sp>
        <p:nvSpPr>
          <p:cNvPr id="23" name="TextBox 22"/>
          <p:cNvSpPr txBox="1"/>
          <p:nvPr/>
        </p:nvSpPr>
        <p:spPr>
          <a:xfrm>
            <a:off x="3357554" y="4643446"/>
            <a:ext cx="2071702" cy="646331"/>
          </a:xfrm>
          <a:prstGeom prst="rect">
            <a:avLst/>
          </a:prstGeom>
          <a:solidFill>
            <a:schemeClr val="accent1">
              <a:lumMod val="60000"/>
              <a:lumOff val="40000"/>
              <a:alpha val="43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altLang="zh-CN" sz="3600" dirty="0" err="1" smtClean="0">
                <a:solidFill>
                  <a:srgbClr val="FFFF00"/>
                </a:solidFill>
              </a:rPr>
              <a:t>gooogle</a:t>
            </a:r>
            <a:endParaRPr lang="en-US" altLang="zh-CN" sz="3600" dirty="0" smtClean="0">
              <a:solidFill>
                <a:srgbClr val="FFFF00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5715008" y="4643446"/>
            <a:ext cx="2357454" cy="646331"/>
          </a:xfrm>
          <a:prstGeom prst="rect">
            <a:avLst/>
          </a:prstGeom>
          <a:solidFill>
            <a:schemeClr val="accent1">
              <a:lumMod val="60000"/>
              <a:lumOff val="40000"/>
              <a:alpha val="43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altLang="zh-CN" sz="3600" dirty="0" err="1" smtClean="0">
                <a:solidFill>
                  <a:srgbClr val="FFFF00"/>
                </a:solidFill>
              </a:rPr>
              <a:t>goooogle</a:t>
            </a:r>
            <a:endParaRPr lang="en-US" altLang="zh-CN" sz="3600" dirty="0" smtClean="0">
              <a:solidFill>
                <a:srgbClr val="FFFF0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285852" y="4643446"/>
            <a:ext cx="1785950" cy="646331"/>
          </a:xfrm>
          <a:prstGeom prst="rect">
            <a:avLst/>
          </a:prstGeom>
          <a:solidFill>
            <a:schemeClr val="accent1">
              <a:lumMod val="60000"/>
              <a:lumOff val="40000"/>
              <a:alpha val="43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altLang="zh-CN" sz="3600" dirty="0" err="1" smtClean="0">
                <a:solidFill>
                  <a:srgbClr val="FFFF00"/>
                </a:solidFill>
              </a:rPr>
              <a:t>google</a:t>
            </a:r>
            <a:endParaRPr lang="en-US" altLang="zh-CN" sz="3600" dirty="0" smtClean="0">
              <a:solidFill>
                <a:srgbClr val="FFFF00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" dur="80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4" dur="80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80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8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2" presetClass="entr" presetSubtype="8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2" presetClass="entr" presetSubtype="8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2" presetClass="entr" presetSubtype="8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2" presetClass="entr" presetSubtype="8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2" presetClass="entr" presetSubtype="8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8" grpId="0"/>
      <p:bldP spid="19" grpId="0"/>
      <p:bldP spid="20" grpId="0" animBg="1"/>
      <p:bldP spid="21" grpId="0"/>
      <p:bldP spid="23" grpId="0" animBg="1"/>
      <p:bldP spid="24" grpId="0" animBg="1"/>
      <p:bldP spid="13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重复符号“</a:t>
            </a:r>
            <a:r>
              <a:rPr lang="en-US" altLang="zh-CN" dirty="0" smtClean="0"/>
              <a:t>{x,}</a:t>
            </a:r>
            <a:r>
              <a:rPr lang="zh-CN" altLang="en-US" dirty="0" smtClean="0"/>
              <a:t>”</a:t>
            </a:r>
            <a:endParaRPr lang="zh-CN" altLang="en-US" dirty="0"/>
          </a:p>
        </p:txBody>
      </p:sp>
      <p:cxnSp>
        <p:nvCxnSpPr>
          <p:cNvPr id="17" name="直接连接符 16"/>
          <p:cNvCxnSpPr/>
          <p:nvPr/>
        </p:nvCxnSpPr>
        <p:spPr>
          <a:xfrm>
            <a:off x="357158" y="1427148"/>
            <a:ext cx="8429684" cy="1588"/>
          </a:xfrm>
          <a:prstGeom prst="line">
            <a:avLst/>
          </a:prstGeom>
          <a:ln w="38100" cap="rnd">
            <a:gradFill flip="none" rotWithShape="1">
              <a:gsLst>
                <a:gs pos="0">
                  <a:schemeClr val="tx1">
                    <a:lumMod val="50000"/>
                  </a:schemeClr>
                </a:gs>
                <a:gs pos="32000">
                  <a:schemeClr val="tx1"/>
                </a:gs>
                <a:gs pos="100000">
                  <a:schemeClr val="bg1">
                    <a:lumMod val="50000"/>
                    <a:lumOff val="50000"/>
                  </a:schemeClr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圆角矩形 11"/>
          <p:cNvSpPr/>
          <p:nvPr/>
        </p:nvSpPr>
        <p:spPr>
          <a:xfrm>
            <a:off x="2071670" y="1643050"/>
            <a:ext cx="4786346" cy="1143008"/>
          </a:xfrm>
          <a:prstGeom prst="roundRect">
            <a:avLst>
              <a:gd name="adj" fmla="val 2569"/>
            </a:avLst>
          </a:prstGeom>
          <a:gradFill>
            <a:gsLst>
              <a:gs pos="0">
                <a:schemeClr val="accent1">
                  <a:tint val="1000"/>
                  <a:alpha val="90000"/>
                </a:schemeClr>
              </a:gs>
              <a:gs pos="68000">
                <a:schemeClr val="accent1">
                  <a:tint val="77000"/>
                </a:schemeClr>
              </a:gs>
              <a:gs pos="81000">
                <a:schemeClr val="accent1">
                  <a:tint val="79000"/>
                </a:schemeClr>
              </a:gs>
              <a:gs pos="86000">
                <a:schemeClr val="accent1">
                  <a:tint val="73000"/>
                </a:schemeClr>
              </a:gs>
              <a:gs pos="100000">
                <a:schemeClr val="accent1">
                  <a:tint val="35000"/>
                </a:schemeClr>
              </a:gs>
            </a:gsLst>
          </a:gradFill>
          <a:ln/>
          <a:effectLst>
            <a:glow rad="228600">
              <a:schemeClr val="accent1">
                <a:satMod val="175000"/>
                <a:alpha val="40000"/>
              </a:schemeClr>
            </a:glo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8" name="TextBox 17"/>
          <p:cNvSpPr txBox="1"/>
          <p:nvPr/>
        </p:nvSpPr>
        <p:spPr>
          <a:xfrm>
            <a:off x="2214546" y="1785926"/>
            <a:ext cx="457203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</a:t>
            </a:r>
            <a:r>
              <a:rPr lang="en-US" altLang="zh-CN" sz="28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{x,}</a:t>
            </a:r>
            <a:r>
              <a:rPr lang="zh-CN" altLang="en-US" sz="28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”</a:t>
            </a:r>
            <a:r>
              <a:rPr lang="zh-CN" altLang="en-US" sz="2800" dirty="0" smtClean="0">
                <a:solidFill>
                  <a:schemeClr val="bg1"/>
                </a:solidFill>
              </a:rPr>
              <a:t>表示前一字符模式可以被重复</a:t>
            </a:r>
            <a:r>
              <a:rPr lang="zh-CN" altLang="en-US" sz="28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至少</a:t>
            </a:r>
            <a:r>
              <a:rPr lang="en-US" altLang="zh-CN" sz="28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x</a:t>
            </a:r>
            <a:r>
              <a:rPr lang="zh-CN" altLang="en-US" sz="28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次</a:t>
            </a:r>
            <a:r>
              <a:rPr lang="zh-CN" altLang="en-US" sz="2800" dirty="0" smtClean="0">
                <a:solidFill>
                  <a:schemeClr val="bg1"/>
                </a:solidFill>
              </a:rPr>
              <a:t>。</a:t>
            </a:r>
            <a:endParaRPr lang="en-US" altLang="zh-CN" sz="2800" dirty="0" smtClean="0">
              <a:solidFill>
                <a:schemeClr val="bg1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1643042" y="3000372"/>
            <a:ext cx="207170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600" dirty="0" smtClean="0"/>
              <a:t>表达式：</a:t>
            </a:r>
            <a:endParaRPr lang="en-US" altLang="zh-CN" sz="3600" dirty="0" smtClean="0"/>
          </a:p>
        </p:txBody>
      </p:sp>
      <p:sp>
        <p:nvSpPr>
          <p:cNvPr id="20" name="TextBox 19"/>
          <p:cNvSpPr txBox="1"/>
          <p:nvPr/>
        </p:nvSpPr>
        <p:spPr>
          <a:xfrm>
            <a:off x="4143372" y="3000373"/>
            <a:ext cx="3214710" cy="646331"/>
          </a:xfrm>
          <a:prstGeom prst="rect">
            <a:avLst/>
          </a:prstGeom>
          <a:solidFill>
            <a:schemeClr val="accent1">
              <a:lumMod val="60000"/>
              <a:lumOff val="40000"/>
              <a:alpha val="43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altLang="zh-CN" sz="3600" dirty="0" smtClean="0">
                <a:solidFill>
                  <a:srgbClr val="FFFF00"/>
                </a:solidFill>
              </a:rPr>
              <a:t>^go{2,}</a:t>
            </a:r>
            <a:r>
              <a:rPr lang="en-US" altLang="zh-CN" sz="3600" dirty="0" err="1" smtClean="0">
                <a:solidFill>
                  <a:srgbClr val="FFFF00"/>
                </a:solidFill>
              </a:rPr>
              <a:t>gle</a:t>
            </a:r>
            <a:r>
              <a:rPr lang="en-US" altLang="zh-CN" sz="3600" dirty="0" smtClean="0">
                <a:solidFill>
                  <a:srgbClr val="FFFF00"/>
                </a:solidFill>
              </a:rPr>
              <a:t>$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1643042" y="3714752"/>
            <a:ext cx="550072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600" dirty="0" smtClean="0"/>
              <a:t>能匹配的字符串（举例）：</a:t>
            </a:r>
            <a:endParaRPr lang="en-US" altLang="zh-CN" sz="3600" dirty="0" smtClean="0"/>
          </a:p>
        </p:txBody>
      </p:sp>
      <p:sp>
        <p:nvSpPr>
          <p:cNvPr id="23" name="TextBox 22"/>
          <p:cNvSpPr txBox="1"/>
          <p:nvPr/>
        </p:nvSpPr>
        <p:spPr>
          <a:xfrm>
            <a:off x="3357554" y="4643446"/>
            <a:ext cx="2071702" cy="646331"/>
          </a:xfrm>
          <a:prstGeom prst="rect">
            <a:avLst/>
          </a:prstGeom>
          <a:solidFill>
            <a:schemeClr val="accent1">
              <a:lumMod val="60000"/>
              <a:lumOff val="40000"/>
              <a:alpha val="43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altLang="zh-CN" sz="3600" dirty="0" err="1" smtClean="0">
                <a:solidFill>
                  <a:srgbClr val="FFFF00"/>
                </a:solidFill>
              </a:rPr>
              <a:t>gooogle</a:t>
            </a:r>
            <a:endParaRPr lang="en-US" altLang="zh-CN" sz="3600" dirty="0" smtClean="0">
              <a:solidFill>
                <a:srgbClr val="FFFF00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5715008" y="4643446"/>
            <a:ext cx="2357454" cy="646331"/>
          </a:xfrm>
          <a:prstGeom prst="rect">
            <a:avLst/>
          </a:prstGeom>
          <a:solidFill>
            <a:schemeClr val="accent1">
              <a:lumMod val="60000"/>
              <a:lumOff val="40000"/>
              <a:alpha val="43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altLang="zh-CN" sz="3600" dirty="0" err="1" smtClean="0">
                <a:solidFill>
                  <a:srgbClr val="FFFF00"/>
                </a:solidFill>
              </a:rPr>
              <a:t>goooogle</a:t>
            </a:r>
            <a:endParaRPr lang="en-US" altLang="zh-CN" sz="3600" dirty="0" smtClean="0">
              <a:solidFill>
                <a:srgbClr val="FFFF0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285852" y="4643446"/>
            <a:ext cx="1785950" cy="646331"/>
          </a:xfrm>
          <a:prstGeom prst="rect">
            <a:avLst/>
          </a:prstGeom>
          <a:solidFill>
            <a:schemeClr val="accent1">
              <a:lumMod val="60000"/>
              <a:lumOff val="40000"/>
              <a:alpha val="43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altLang="zh-CN" sz="3600" dirty="0" err="1" smtClean="0">
                <a:solidFill>
                  <a:srgbClr val="FFFF00"/>
                </a:solidFill>
              </a:rPr>
              <a:t>google</a:t>
            </a:r>
            <a:endParaRPr lang="en-US" altLang="zh-CN" sz="3600" dirty="0" smtClean="0">
              <a:solidFill>
                <a:srgbClr val="FFFF0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143108" y="5500702"/>
            <a:ext cx="5072098" cy="646331"/>
          </a:xfrm>
          <a:prstGeom prst="rect">
            <a:avLst/>
          </a:prstGeom>
          <a:solidFill>
            <a:schemeClr val="accent1">
              <a:lumMod val="60000"/>
              <a:lumOff val="40000"/>
              <a:alpha val="43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altLang="zh-CN" sz="3600" dirty="0" err="1" smtClean="0">
                <a:solidFill>
                  <a:srgbClr val="FFFF00"/>
                </a:solidFill>
              </a:rPr>
              <a:t>goooooooooooogle</a:t>
            </a:r>
            <a:endParaRPr lang="en-US" altLang="zh-CN" sz="3600" dirty="0" smtClean="0">
              <a:solidFill>
                <a:srgbClr val="FFFF00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" dur="80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4" dur="80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80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8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2" presetClass="entr" presetSubtype="8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2" presetClass="entr" presetSubtype="8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2" presetClass="entr" presetSubtype="8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2" presetClass="entr" presetSubtype="8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2" presetClass="entr" presetSubtype="8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2" presetClass="entr" presetSubtype="8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8" grpId="0"/>
      <p:bldP spid="19" grpId="0"/>
      <p:bldP spid="20" grpId="0" animBg="1"/>
      <p:bldP spid="21" grpId="0"/>
      <p:bldP spid="23" grpId="0" animBg="1"/>
      <p:bldP spid="24" grpId="0" animBg="1"/>
      <p:bldP spid="13" grpId="0" animBg="1"/>
      <p:bldP spid="14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子表达式“</a:t>
            </a:r>
            <a:r>
              <a:rPr lang="en-US" altLang="zh-CN" dirty="0" smtClean="0"/>
              <a:t>( )</a:t>
            </a:r>
            <a:r>
              <a:rPr lang="zh-CN" altLang="en-US" dirty="0" smtClean="0"/>
              <a:t>”</a:t>
            </a:r>
            <a:endParaRPr lang="zh-CN" altLang="en-US" dirty="0"/>
          </a:p>
        </p:txBody>
      </p:sp>
      <p:cxnSp>
        <p:nvCxnSpPr>
          <p:cNvPr id="17" name="直接连接符 16"/>
          <p:cNvCxnSpPr/>
          <p:nvPr/>
        </p:nvCxnSpPr>
        <p:spPr>
          <a:xfrm>
            <a:off x="357158" y="1427148"/>
            <a:ext cx="8429684" cy="1588"/>
          </a:xfrm>
          <a:prstGeom prst="line">
            <a:avLst/>
          </a:prstGeom>
          <a:ln w="38100" cap="rnd">
            <a:gradFill flip="none" rotWithShape="1">
              <a:gsLst>
                <a:gs pos="0">
                  <a:schemeClr val="tx1">
                    <a:lumMod val="50000"/>
                  </a:schemeClr>
                </a:gs>
                <a:gs pos="32000">
                  <a:schemeClr val="tx1"/>
                </a:gs>
                <a:gs pos="100000">
                  <a:schemeClr val="bg1">
                    <a:lumMod val="50000"/>
                    <a:lumOff val="50000"/>
                  </a:schemeClr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圆角矩形 11"/>
          <p:cNvSpPr/>
          <p:nvPr/>
        </p:nvSpPr>
        <p:spPr>
          <a:xfrm>
            <a:off x="2071670" y="1643050"/>
            <a:ext cx="4786346" cy="1143008"/>
          </a:xfrm>
          <a:prstGeom prst="roundRect">
            <a:avLst>
              <a:gd name="adj" fmla="val 2569"/>
            </a:avLst>
          </a:prstGeom>
          <a:gradFill>
            <a:gsLst>
              <a:gs pos="0">
                <a:schemeClr val="accent1">
                  <a:tint val="1000"/>
                  <a:alpha val="90000"/>
                </a:schemeClr>
              </a:gs>
              <a:gs pos="68000">
                <a:schemeClr val="accent1">
                  <a:tint val="77000"/>
                </a:schemeClr>
              </a:gs>
              <a:gs pos="81000">
                <a:schemeClr val="accent1">
                  <a:tint val="79000"/>
                </a:schemeClr>
              </a:gs>
              <a:gs pos="86000">
                <a:schemeClr val="accent1">
                  <a:tint val="73000"/>
                </a:schemeClr>
              </a:gs>
              <a:gs pos="100000">
                <a:schemeClr val="accent1">
                  <a:tint val="35000"/>
                </a:schemeClr>
              </a:gs>
            </a:gsLst>
          </a:gradFill>
          <a:ln/>
          <a:effectLst>
            <a:glow rad="228600">
              <a:schemeClr val="accent1">
                <a:satMod val="175000"/>
                <a:alpha val="40000"/>
              </a:schemeClr>
            </a:glo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8" name="TextBox 17"/>
          <p:cNvSpPr txBox="1"/>
          <p:nvPr/>
        </p:nvSpPr>
        <p:spPr>
          <a:xfrm>
            <a:off x="2214546" y="1785926"/>
            <a:ext cx="457203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</a:t>
            </a:r>
            <a:r>
              <a:rPr lang="en-US" altLang="zh-CN" sz="28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 )</a:t>
            </a:r>
            <a:r>
              <a:rPr lang="zh-CN" altLang="en-US" sz="28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”</a:t>
            </a:r>
            <a:r>
              <a:rPr lang="zh-CN" altLang="en-US" sz="2800" dirty="0" smtClean="0">
                <a:solidFill>
                  <a:schemeClr val="bg1"/>
                </a:solidFill>
              </a:rPr>
              <a:t>可以指定一堆字符来匹配一个模式。</a:t>
            </a:r>
            <a:endParaRPr lang="en-US" altLang="zh-CN" sz="2800" dirty="0" smtClean="0">
              <a:solidFill>
                <a:schemeClr val="bg1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1643042" y="3000372"/>
            <a:ext cx="207170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600" dirty="0" smtClean="0"/>
              <a:t>表达式：</a:t>
            </a:r>
            <a:endParaRPr lang="en-US" altLang="zh-CN" sz="3600" dirty="0" smtClean="0"/>
          </a:p>
        </p:txBody>
      </p:sp>
      <p:sp>
        <p:nvSpPr>
          <p:cNvPr id="20" name="TextBox 19"/>
          <p:cNvSpPr txBox="1"/>
          <p:nvPr/>
        </p:nvSpPr>
        <p:spPr>
          <a:xfrm>
            <a:off x="4143372" y="3000373"/>
            <a:ext cx="4429156" cy="646331"/>
          </a:xfrm>
          <a:prstGeom prst="rect">
            <a:avLst/>
          </a:prstGeom>
          <a:solidFill>
            <a:schemeClr val="accent1">
              <a:lumMod val="60000"/>
              <a:lumOff val="40000"/>
              <a:alpha val="43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altLang="zh-CN" sz="3600" dirty="0" smtClean="0">
                <a:solidFill>
                  <a:srgbClr val="FFFF00"/>
                </a:solidFill>
              </a:rPr>
              <a:t>^(very )*large$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1643042" y="3714752"/>
            <a:ext cx="550072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600" dirty="0" smtClean="0"/>
              <a:t>能匹配的字符串（举例）：</a:t>
            </a:r>
            <a:endParaRPr lang="en-US" altLang="zh-CN" sz="3600" dirty="0" smtClean="0"/>
          </a:p>
        </p:txBody>
      </p:sp>
      <p:sp>
        <p:nvSpPr>
          <p:cNvPr id="23" name="TextBox 22"/>
          <p:cNvSpPr txBox="1"/>
          <p:nvPr/>
        </p:nvSpPr>
        <p:spPr>
          <a:xfrm>
            <a:off x="714348" y="5429264"/>
            <a:ext cx="2500330" cy="646331"/>
          </a:xfrm>
          <a:prstGeom prst="rect">
            <a:avLst/>
          </a:prstGeom>
          <a:solidFill>
            <a:schemeClr val="accent1">
              <a:lumMod val="60000"/>
              <a:lumOff val="40000"/>
              <a:alpha val="43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altLang="zh-CN" sz="3600" dirty="0" smtClean="0">
                <a:solidFill>
                  <a:srgbClr val="FFFF00"/>
                </a:solidFill>
              </a:rPr>
              <a:t>very large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4000496" y="4643446"/>
            <a:ext cx="3500430" cy="646331"/>
          </a:xfrm>
          <a:prstGeom prst="rect">
            <a:avLst/>
          </a:prstGeom>
          <a:solidFill>
            <a:schemeClr val="accent1">
              <a:lumMod val="60000"/>
              <a:lumOff val="40000"/>
              <a:alpha val="43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altLang="zh-CN" sz="3600" dirty="0" smtClean="0">
                <a:solidFill>
                  <a:srgbClr val="FFFF00"/>
                </a:solidFill>
              </a:rPr>
              <a:t>very </a:t>
            </a:r>
            <a:r>
              <a:rPr lang="en-US" altLang="zh-CN" sz="3600" dirty="0" err="1" smtClean="0">
                <a:solidFill>
                  <a:srgbClr val="FFFF00"/>
                </a:solidFill>
              </a:rPr>
              <a:t>very</a:t>
            </a:r>
            <a:r>
              <a:rPr lang="en-US" altLang="zh-CN" sz="3600" dirty="0" smtClean="0">
                <a:solidFill>
                  <a:srgbClr val="FFFF00"/>
                </a:solidFill>
              </a:rPr>
              <a:t> large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928794" y="4643446"/>
            <a:ext cx="1785950" cy="646331"/>
          </a:xfrm>
          <a:prstGeom prst="rect">
            <a:avLst/>
          </a:prstGeom>
          <a:solidFill>
            <a:schemeClr val="accent1">
              <a:lumMod val="60000"/>
              <a:lumOff val="40000"/>
              <a:alpha val="43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altLang="zh-CN" sz="3600" dirty="0" smtClean="0">
                <a:solidFill>
                  <a:srgbClr val="FFFF00"/>
                </a:solidFill>
              </a:rPr>
              <a:t>large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428992" y="5429264"/>
            <a:ext cx="5500726" cy="646331"/>
          </a:xfrm>
          <a:prstGeom prst="rect">
            <a:avLst/>
          </a:prstGeom>
          <a:solidFill>
            <a:schemeClr val="accent1">
              <a:lumMod val="60000"/>
              <a:lumOff val="40000"/>
              <a:alpha val="43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altLang="zh-CN" sz="3600" dirty="0" smtClean="0">
                <a:solidFill>
                  <a:srgbClr val="FFFF00"/>
                </a:solidFill>
              </a:rPr>
              <a:t>very </a:t>
            </a:r>
            <a:r>
              <a:rPr lang="en-US" altLang="zh-CN" sz="3600" dirty="0" err="1" smtClean="0">
                <a:solidFill>
                  <a:srgbClr val="FFFF00"/>
                </a:solidFill>
              </a:rPr>
              <a:t>very</a:t>
            </a:r>
            <a:r>
              <a:rPr lang="en-US" altLang="zh-CN" sz="3600" dirty="0" smtClean="0">
                <a:solidFill>
                  <a:srgbClr val="FFFF00"/>
                </a:solidFill>
              </a:rPr>
              <a:t> </a:t>
            </a:r>
            <a:r>
              <a:rPr lang="en-US" altLang="zh-CN" sz="3600" dirty="0" err="1" smtClean="0">
                <a:solidFill>
                  <a:srgbClr val="FFFF00"/>
                </a:solidFill>
              </a:rPr>
              <a:t>very</a:t>
            </a:r>
            <a:r>
              <a:rPr lang="en-US" altLang="zh-CN" sz="3600" dirty="0" smtClean="0">
                <a:solidFill>
                  <a:srgbClr val="FFFF00"/>
                </a:solidFill>
              </a:rPr>
              <a:t> </a:t>
            </a:r>
            <a:r>
              <a:rPr lang="en-US" altLang="zh-CN" sz="3600" dirty="0" err="1" smtClean="0">
                <a:solidFill>
                  <a:srgbClr val="FFFF00"/>
                </a:solidFill>
              </a:rPr>
              <a:t>very</a:t>
            </a:r>
            <a:r>
              <a:rPr lang="en-US" altLang="zh-CN" sz="3600" dirty="0" smtClean="0">
                <a:solidFill>
                  <a:srgbClr val="FFFF00"/>
                </a:solidFill>
              </a:rPr>
              <a:t> large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" dur="80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4" dur="80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80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8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2" presetClass="entr" presetSubtype="8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2" presetClass="entr" presetSubtype="8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2" presetClass="entr" presetSubtype="8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2" presetClass="entr" presetSubtype="8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2" presetClass="entr" presetSubtype="8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2" presetClass="entr" presetSubtype="8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8" grpId="0"/>
      <p:bldP spid="19" grpId="0"/>
      <p:bldP spid="20" grpId="0" animBg="1"/>
      <p:bldP spid="21" grpId="0"/>
      <p:bldP spid="23" grpId="0" animBg="1"/>
      <p:bldP spid="24" grpId="0" animBg="1"/>
      <p:bldP spid="13" grpId="0" animBg="1"/>
      <p:bldP spid="14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分支“</a:t>
            </a:r>
            <a:r>
              <a:rPr lang="en-US" altLang="zh-CN" dirty="0" smtClean="0"/>
              <a:t>|</a:t>
            </a:r>
            <a:r>
              <a:rPr lang="zh-CN" altLang="en-US" dirty="0" smtClean="0"/>
              <a:t>”</a:t>
            </a:r>
            <a:endParaRPr lang="zh-CN" altLang="en-US" dirty="0"/>
          </a:p>
        </p:txBody>
      </p:sp>
      <p:cxnSp>
        <p:nvCxnSpPr>
          <p:cNvPr id="17" name="直接连接符 16"/>
          <p:cNvCxnSpPr/>
          <p:nvPr/>
        </p:nvCxnSpPr>
        <p:spPr>
          <a:xfrm>
            <a:off x="357158" y="1427148"/>
            <a:ext cx="8429684" cy="1588"/>
          </a:xfrm>
          <a:prstGeom prst="line">
            <a:avLst/>
          </a:prstGeom>
          <a:ln w="38100" cap="rnd">
            <a:gradFill flip="none" rotWithShape="1">
              <a:gsLst>
                <a:gs pos="0">
                  <a:schemeClr val="tx1">
                    <a:lumMod val="50000"/>
                  </a:schemeClr>
                </a:gs>
                <a:gs pos="32000">
                  <a:schemeClr val="tx1"/>
                </a:gs>
                <a:gs pos="100000">
                  <a:schemeClr val="bg1">
                    <a:lumMod val="50000"/>
                    <a:lumOff val="50000"/>
                  </a:schemeClr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圆角矩形 11"/>
          <p:cNvSpPr/>
          <p:nvPr/>
        </p:nvSpPr>
        <p:spPr>
          <a:xfrm>
            <a:off x="1857356" y="1643050"/>
            <a:ext cx="5286412" cy="1143008"/>
          </a:xfrm>
          <a:prstGeom prst="roundRect">
            <a:avLst>
              <a:gd name="adj" fmla="val 2569"/>
            </a:avLst>
          </a:prstGeom>
          <a:gradFill>
            <a:gsLst>
              <a:gs pos="0">
                <a:schemeClr val="accent1">
                  <a:tint val="1000"/>
                  <a:alpha val="90000"/>
                </a:schemeClr>
              </a:gs>
              <a:gs pos="68000">
                <a:schemeClr val="accent1">
                  <a:tint val="77000"/>
                </a:schemeClr>
              </a:gs>
              <a:gs pos="81000">
                <a:schemeClr val="accent1">
                  <a:tint val="79000"/>
                </a:schemeClr>
              </a:gs>
              <a:gs pos="86000">
                <a:schemeClr val="accent1">
                  <a:tint val="73000"/>
                </a:schemeClr>
              </a:gs>
              <a:gs pos="100000">
                <a:schemeClr val="accent1">
                  <a:tint val="35000"/>
                </a:schemeClr>
              </a:gs>
            </a:gsLst>
          </a:gradFill>
          <a:ln/>
          <a:effectLst>
            <a:glow rad="228600">
              <a:schemeClr val="accent1">
                <a:satMod val="175000"/>
                <a:alpha val="40000"/>
              </a:schemeClr>
            </a:glo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8" name="TextBox 17"/>
          <p:cNvSpPr txBox="1"/>
          <p:nvPr/>
        </p:nvSpPr>
        <p:spPr>
          <a:xfrm>
            <a:off x="2214546" y="1785926"/>
            <a:ext cx="485778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dirty="0" smtClean="0">
                <a:solidFill>
                  <a:schemeClr val="bg1"/>
                </a:solidFill>
              </a:rPr>
              <a:t>分支</a:t>
            </a:r>
            <a:r>
              <a:rPr lang="zh-CN" altLang="en-US" sz="28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</a:t>
            </a:r>
            <a:r>
              <a:rPr lang="en-US" altLang="zh-CN" sz="28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|</a:t>
            </a:r>
            <a:r>
              <a:rPr lang="zh-CN" altLang="en-US" sz="28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”</a:t>
            </a:r>
            <a:r>
              <a:rPr lang="zh-CN" altLang="en-US" sz="2800" dirty="0" smtClean="0">
                <a:solidFill>
                  <a:schemeClr val="bg1"/>
                </a:solidFill>
              </a:rPr>
              <a:t>用来指定几个规则只要匹配一个规则即成匹配。</a:t>
            </a:r>
            <a:endParaRPr lang="en-US" altLang="zh-CN" sz="2800" dirty="0" smtClean="0">
              <a:solidFill>
                <a:schemeClr val="bg1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1643042" y="3429000"/>
            <a:ext cx="207170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600" dirty="0" smtClean="0"/>
              <a:t>表达式：</a:t>
            </a:r>
            <a:endParaRPr lang="en-US" altLang="zh-CN" sz="3600" dirty="0" smtClean="0"/>
          </a:p>
        </p:txBody>
      </p:sp>
      <p:sp>
        <p:nvSpPr>
          <p:cNvPr id="20" name="TextBox 19"/>
          <p:cNvSpPr txBox="1"/>
          <p:nvPr/>
        </p:nvSpPr>
        <p:spPr>
          <a:xfrm>
            <a:off x="4143372" y="3429001"/>
            <a:ext cx="4429156" cy="646331"/>
          </a:xfrm>
          <a:prstGeom prst="rect">
            <a:avLst/>
          </a:prstGeom>
          <a:solidFill>
            <a:schemeClr val="accent1">
              <a:lumMod val="60000"/>
              <a:lumOff val="40000"/>
              <a:alpha val="43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altLang="zh-CN" sz="3600" dirty="0" smtClean="0">
                <a:solidFill>
                  <a:srgbClr val="FFFF00"/>
                </a:solidFill>
              </a:rPr>
              <a:t>^com$|^org$|^net$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1643042" y="4143380"/>
            <a:ext cx="550072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600" dirty="0" smtClean="0"/>
              <a:t>能匹配的字符串（</a:t>
            </a:r>
            <a:r>
              <a:rPr lang="zh-CN" altLang="en-US" sz="3600" dirty="0" smtClean="0">
                <a:solidFill>
                  <a:srgbClr val="FF0000"/>
                </a:solidFill>
              </a:rPr>
              <a:t>仅</a:t>
            </a:r>
            <a:r>
              <a:rPr lang="en-US" altLang="zh-CN" sz="3600" dirty="0" smtClean="0">
                <a:solidFill>
                  <a:srgbClr val="FF0000"/>
                </a:solidFill>
              </a:rPr>
              <a:t>3</a:t>
            </a:r>
            <a:r>
              <a:rPr lang="zh-CN" altLang="en-US" sz="3600" dirty="0" smtClean="0">
                <a:solidFill>
                  <a:srgbClr val="FF0000"/>
                </a:solidFill>
              </a:rPr>
              <a:t>个</a:t>
            </a:r>
            <a:r>
              <a:rPr lang="zh-CN" altLang="en-US" sz="3600" dirty="0" smtClean="0"/>
              <a:t>）：</a:t>
            </a:r>
            <a:endParaRPr lang="en-US" altLang="zh-CN" sz="3600" dirty="0" smtClean="0"/>
          </a:p>
        </p:txBody>
      </p:sp>
      <p:sp>
        <p:nvSpPr>
          <p:cNvPr id="13" name="TextBox 12"/>
          <p:cNvSpPr txBox="1"/>
          <p:nvPr/>
        </p:nvSpPr>
        <p:spPr>
          <a:xfrm>
            <a:off x="1928794" y="5072074"/>
            <a:ext cx="1428760" cy="646331"/>
          </a:xfrm>
          <a:prstGeom prst="rect">
            <a:avLst/>
          </a:prstGeom>
          <a:solidFill>
            <a:schemeClr val="accent1">
              <a:lumMod val="60000"/>
              <a:lumOff val="40000"/>
              <a:alpha val="43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altLang="zh-CN" sz="3600" dirty="0" smtClean="0">
                <a:solidFill>
                  <a:srgbClr val="FFFF00"/>
                </a:solidFill>
              </a:rPr>
              <a:t>com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3786182" y="5072074"/>
            <a:ext cx="1428760" cy="646331"/>
          </a:xfrm>
          <a:prstGeom prst="rect">
            <a:avLst/>
          </a:prstGeom>
          <a:solidFill>
            <a:schemeClr val="accent1">
              <a:lumMod val="60000"/>
              <a:lumOff val="40000"/>
              <a:alpha val="43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altLang="zh-CN" sz="3600" dirty="0" smtClean="0">
                <a:solidFill>
                  <a:srgbClr val="FFFF00"/>
                </a:solidFill>
              </a:rPr>
              <a:t>org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643570" y="5072074"/>
            <a:ext cx="1428760" cy="646331"/>
          </a:xfrm>
          <a:prstGeom prst="rect">
            <a:avLst/>
          </a:prstGeom>
          <a:solidFill>
            <a:schemeClr val="accent1">
              <a:lumMod val="60000"/>
              <a:lumOff val="40000"/>
              <a:alpha val="43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altLang="zh-CN" sz="3600" dirty="0" smtClean="0">
                <a:solidFill>
                  <a:srgbClr val="FFFF00"/>
                </a:solidFill>
              </a:rPr>
              <a:t>net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" dur="80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4" dur="80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80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8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2" presetClass="entr" presetSubtype="8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2" presetClass="entr" presetSubtype="8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2" presetClass="entr" presetSubtype="8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2" presetClass="entr" presetSubtype="8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2" presetClass="entr" presetSubtype="8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8" grpId="0"/>
      <p:bldP spid="19" grpId="0"/>
      <p:bldP spid="20" grpId="0" animBg="1"/>
      <p:bldP spid="21" grpId="0"/>
      <p:bldP spid="13" grpId="0" animBg="1"/>
      <p:bldP spid="15" grpId="0" animBg="1"/>
      <p:bldP spid="16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分支“</a:t>
            </a:r>
            <a:r>
              <a:rPr lang="en-US" altLang="zh-CN" dirty="0" smtClean="0"/>
              <a:t>|</a:t>
            </a:r>
            <a:r>
              <a:rPr lang="zh-CN" altLang="en-US" dirty="0" smtClean="0"/>
              <a:t>”</a:t>
            </a:r>
            <a:endParaRPr lang="zh-CN" altLang="en-US" dirty="0"/>
          </a:p>
        </p:txBody>
      </p:sp>
      <p:cxnSp>
        <p:nvCxnSpPr>
          <p:cNvPr id="17" name="直接连接符 16"/>
          <p:cNvCxnSpPr/>
          <p:nvPr/>
        </p:nvCxnSpPr>
        <p:spPr>
          <a:xfrm>
            <a:off x="357158" y="1427148"/>
            <a:ext cx="8429684" cy="1588"/>
          </a:xfrm>
          <a:prstGeom prst="line">
            <a:avLst/>
          </a:prstGeom>
          <a:ln w="38100" cap="rnd">
            <a:gradFill flip="none" rotWithShape="1">
              <a:gsLst>
                <a:gs pos="0">
                  <a:schemeClr val="tx1">
                    <a:lumMod val="50000"/>
                  </a:schemeClr>
                </a:gs>
                <a:gs pos="32000">
                  <a:schemeClr val="tx1"/>
                </a:gs>
                <a:gs pos="100000">
                  <a:schemeClr val="bg1">
                    <a:lumMod val="50000"/>
                    <a:lumOff val="50000"/>
                  </a:schemeClr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圆角矩形 11"/>
          <p:cNvSpPr/>
          <p:nvPr/>
        </p:nvSpPr>
        <p:spPr>
          <a:xfrm>
            <a:off x="1857356" y="1643050"/>
            <a:ext cx="5286412" cy="1143008"/>
          </a:xfrm>
          <a:prstGeom prst="roundRect">
            <a:avLst>
              <a:gd name="adj" fmla="val 2569"/>
            </a:avLst>
          </a:prstGeom>
          <a:gradFill>
            <a:gsLst>
              <a:gs pos="0">
                <a:schemeClr val="accent1">
                  <a:tint val="1000"/>
                  <a:alpha val="90000"/>
                </a:schemeClr>
              </a:gs>
              <a:gs pos="68000">
                <a:schemeClr val="accent1">
                  <a:tint val="77000"/>
                </a:schemeClr>
              </a:gs>
              <a:gs pos="81000">
                <a:schemeClr val="accent1">
                  <a:tint val="79000"/>
                </a:schemeClr>
              </a:gs>
              <a:gs pos="86000">
                <a:schemeClr val="accent1">
                  <a:tint val="73000"/>
                </a:schemeClr>
              </a:gs>
              <a:gs pos="100000">
                <a:schemeClr val="accent1">
                  <a:tint val="35000"/>
                </a:schemeClr>
              </a:gs>
            </a:gsLst>
          </a:gradFill>
          <a:ln/>
          <a:effectLst>
            <a:glow rad="228600">
              <a:schemeClr val="accent1">
                <a:satMod val="175000"/>
                <a:alpha val="40000"/>
              </a:schemeClr>
            </a:glo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8" name="TextBox 17"/>
          <p:cNvSpPr txBox="1"/>
          <p:nvPr/>
        </p:nvSpPr>
        <p:spPr>
          <a:xfrm>
            <a:off x="2214546" y="1785926"/>
            <a:ext cx="485778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dirty="0" smtClean="0">
                <a:solidFill>
                  <a:schemeClr val="bg1"/>
                </a:solidFill>
              </a:rPr>
              <a:t>分支</a:t>
            </a:r>
            <a:r>
              <a:rPr lang="zh-CN" altLang="en-US" sz="28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</a:t>
            </a:r>
            <a:r>
              <a:rPr lang="en-US" altLang="zh-CN" sz="28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|</a:t>
            </a:r>
            <a:r>
              <a:rPr lang="zh-CN" altLang="en-US" sz="28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”</a:t>
            </a:r>
            <a:r>
              <a:rPr lang="zh-CN" altLang="en-US" sz="2800" dirty="0" smtClean="0">
                <a:solidFill>
                  <a:schemeClr val="bg1"/>
                </a:solidFill>
              </a:rPr>
              <a:t>用来指定几个规则只要匹配一个规则即成匹配。</a:t>
            </a:r>
            <a:endParaRPr lang="en-US" altLang="zh-CN" sz="2800" dirty="0" smtClean="0">
              <a:solidFill>
                <a:schemeClr val="bg1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1643042" y="2857496"/>
            <a:ext cx="207170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600" dirty="0" smtClean="0"/>
              <a:t>表达式：</a:t>
            </a:r>
            <a:endParaRPr lang="en-US" altLang="zh-CN" sz="3600" dirty="0" smtClean="0"/>
          </a:p>
        </p:txBody>
      </p:sp>
      <p:sp>
        <p:nvSpPr>
          <p:cNvPr id="20" name="TextBox 19"/>
          <p:cNvSpPr txBox="1"/>
          <p:nvPr/>
        </p:nvSpPr>
        <p:spPr>
          <a:xfrm>
            <a:off x="928662" y="3571876"/>
            <a:ext cx="7000924" cy="646331"/>
          </a:xfrm>
          <a:prstGeom prst="rect">
            <a:avLst/>
          </a:prstGeom>
          <a:solidFill>
            <a:schemeClr val="accent1">
              <a:lumMod val="60000"/>
              <a:lumOff val="40000"/>
              <a:alpha val="43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altLang="zh-CN" sz="3600" dirty="0" smtClean="0">
                <a:solidFill>
                  <a:srgbClr val="FFFF00"/>
                </a:solidFill>
              </a:rPr>
              <a:t>^</a:t>
            </a:r>
            <a:r>
              <a:rPr lang="en-US" altLang="zh-CN" sz="3600" dirty="0" err="1" smtClean="0">
                <a:solidFill>
                  <a:srgbClr val="FFFF00"/>
                </a:solidFill>
              </a:rPr>
              <a:t>abc</a:t>
            </a:r>
            <a:r>
              <a:rPr lang="en-US" altLang="zh-CN" sz="3600" dirty="0" smtClean="0">
                <a:solidFill>
                  <a:srgbClr val="FFFF00"/>
                </a:solidFill>
              </a:rPr>
              <a:t>.(</a:t>
            </a:r>
            <a:r>
              <a:rPr lang="en-US" altLang="zh-CN" sz="3600" dirty="0" err="1" smtClean="0">
                <a:solidFill>
                  <a:srgbClr val="FFFF00"/>
                </a:solidFill>
              </a:rPr>
              <a:t>com|org|net</a:t>
            </a:r>
            <a:r>
              <a:rPr lang="en-US" altLang="zh-CN" sz="3600" dirty="0" smtClean="0">
                <a:solidFill>
                  <a:srgbClr val="FFFF00"/>
                </a:solidFill>
              </a:rPr>
              <a:t>)$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1643042" y="4286256"/>
            <a:ext cx="550072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600" dirty="0" smtClean="0"/>
              <a:t>能匹配的字符串（</a:t>
            </a:r>
            <a:r>
              <a:rPr lang="zh-CN" altLang="en-US" sz="3600" dirty="0" smtClean="0">
                <a:solidFill>
                  <a:srgbClr val="FF0000"/>
                </a:solidFill>
              </a:rPr>
              <a:t>仅</a:t>
            </a:r>
            <a:r>
              <a:rPr lang="en-US" altLang="zh-CN" sz="3600" dirty="0" smtClean="0">
                <a:solidFill>
                  <a:srgbClr val="FF0000"/>
                </a:solidFill>
              </a:rPr>
              <a:t>3</a:t>
            </a:r>
            <a:r>
              <a:rPr lang="zh-CN" altLang="en-US" sz="3600" dirty="0" smtClean="0">
                <a:solidFill>
                  <a:srgbClr val="FF0000"/>
                </a:solidFill>
              </a:rPr>
              <a:t>个</a:t>
            </a:r>
            <a:r>
              <a:rPr lang="zh-CN" altLang="en-US" sz="3600" dirty="0" smtClean="0"/>
              <a:t>）：</a:t>
            </a:r>
            <a:endParaRPr lang="en-US" altLang="zh-CN" sz="3600" dirty="0" smtClean="0"/>
          </a:p>
        </p:txBody>
      </p:sp>
      <p:sp>
        <p:nvSpPr>
          <p:cNvPr id="13" name="TextBox 12"/>
          <p:cNvSpPr txBox="1"/>
          <p:nvPr/>
        </p:nvSpPr>
        <p:spPr>
          <a:xfrm>
            <a:off x="928662" y="5072074"/>
            <a:ext cx="2286016" cy="646331"/>
          </a:xfrm>
          <a:prstGeom prst="rect">
            <a:avLst/>
          </a:prstGeom>
          <a:solidFill>
            <a:schemeClr val="accent1">
              <a:lumMod val="60000"/>
              <a:lumOff val="40000"/>
              <a:alpha val="43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altLang="zh-CN" sz="3600" dirty="0" smtClean="0">
                <a:solidFill>
                  <a:srgbClr val="FFFF00"/>
                </a:solidFill>
              </a:rPr>
              <a:t>abc.com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500430" y="5072074"/>
            <a:ext cx="2286016" cy="646331"/>
          </a:xfrm>
          <a:prstGeom prst="rect">
            <a:avLst/>
          </a:prstGeom>
          <a:solidFill>
            <a:schemeClr val="accent1">
              <a:lumMod val="60000"/>
              <a:lumOff val="40000"/>
              <a:alpha val="43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altLang="zh-CN" sz="3600" dirty="0" smtClean="0">
                <a:solidFill>
                  <a:srgbClr val="FFFF00"/>
                </a:solidFill>
              </a:rPr>
              <a:t>abc.org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072198" y="5072074"/>
            <a:ext cx="2286016" cy="646331"/>
          </a:xfrm>
          <a:prstGeom prst="rect">
            <a:avLst/>
          </a:prstGeom>
          <a:solidFill>
            <a:schemeClr val="accent1">
              <a:lumMod val="60000"/>
              <a:lumOff val="40000"/>
              <a:alpha val="43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altLang="zh-CN" sz="3600" dirty="0" smtClean="0">
                <a:solidFill>
                  <a:srgbClr val="FFFF00"/>
                </a:solidFill>
              </a:rPr>
              <a:t>abc.net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8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8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8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20" grpId="0" animBg="1"/>
      <p:bldP spid="21" grpId="0"/>
      <p:bldP spid="13" grpId="0" animBg="1"/>
      <p:bldP spid="14" grpId="0" animBg="1"/>
      <p:bldP spid="22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转义符号“</a:t>
            </a:r>
            <a:r>
              <a:rPr lang="en-US" altLang="zh-CN" dirty="0" smtClean="0"/>
              <a:t>\</a:t>
            </a:r>
            <a:r>
              <a:rPr lang="zh-CN" altLang="en-US" dirty="0" smtClean="0"/>
              <a:t>”</a:t>
            </a:r>
            <a:endParaRPr lang="zh-CN" altLang="en-US" dirty="0"/>
          </a:p>
        </p:txBody>
      </p:sp>
      <p:cxnSp>
        <p:nvCxnSpPr>
          <p:cNvPr id="17" name="直接连接符 16"/>
          <p:cNvCxnSpPr/>
          <p:nvPr/>
        </p:nvCxnSpPr>
        <p:spPr>
          <a:xfrm>
            <a:off x="357158" y="1427148"/>
            <a:ext cx="8429684" cy="1588"/>
          </a:xfrm>
          <a:prstGeom prst="line">
            <a:avLst/>
          </a:prstGeom>
          <a:ln w="38100" cap="rnd">
            <a:gradFill flip="none" rotWithShape="1">
              <a:gsLst>
                <a:gs pos="0">
                  <a:schemeClr val="tx1">
                    <a:lumMod val="50000"/>
                  </a:schemeClr>
                </a:gs>
                <a:gs pos="32000">
                  <a:schemeClr val="tx1"/>
                </a:gs>
                <a:gs pos="100000">
                  <a:schemeClr val="bg1">
                    <a:lumMod val="50000"/>
                    <a:lumOff val="50000"/>
                  </a:schemeClr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圆角矩形 11"/>
          <p:cNvSpPr/>
          <p:nvPr/>
        </p:nvSpPr>
        <p:spPr>
          <a:xfrm>
            <a:off x="1214414" y="1643050"/>
            <a:ext cx="6786610" cy="1143008"/>
          </a:xfrm>
          <a:prstGeom prst="roundRect">
            <a:avLst>
              <a:gd name="adj" fmla="val 2569"/>
            </a:avLst>
          </a:prstGeom>
          <a:gradFill>
            <a:gsLst>
              <a:gs pos="0">
                <a:schemeClr val="accent1">
                  <a:tint val="1000"/>
                  <a:alpha val="90000"/>
                </a:schemeClr>
              </a:gs>
              <a:gs pos="68000">
                <a:schemeClr val="accent1">
                  <a:tint val="77000"/>
                </a:schemeClr>
              </a:gs>
              <a:gs pos="81000">
                <a:schemeClr val="accent1">
                  <a:tint val="79000"/>
                </a:schemeClr>
              </a:gs>
              <a:gs pos="86000">
                <a:schemeClr val="accent1">
                  <a:tint val="73000"/>
                </a:schemeClr>
              </a:gs>
              <a:gs pos="100000">
                <a:schemeClr val="accent1">
                  <a:tint val="35000"/>
                </a:schemeClr>
              </a:gs>
            </a:gsLst>
          </a:gradFill>
          <a:ln/>
          <a:effectLst>
            <a:glow rad="228600">
              <a:schemeClr val="accent1">
                <a:satMod val="175000"/>
                <a:alpha val="40000"/>
              </a:schemeClr>
            </a:glo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8" name="TextBox 17"/>
          <p:cNvSpPr txBox="1"/>
          <p:nvPr/>
        </p:nvSpPr>
        <p:spPr>
          <a:xfrm>
            <a:off x="1357290" y="1785926"/>
            <a:ext cx="678661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dirty="0" smtClean="0">
                <a:solidFill>
                  <a:schemeClr val="bg1"/>
                </a:solidFill>
              </a:rPr>
              <a:t>如果要匹配“</a:t>
            </a:r>
            <a:r>
              <a:rPr lang="en-US" altLang="zh-CN" sz="2800" dirty="0" smtClean="0">
                <a:solidFill>
                  <a:schemeClr val="bg1"/>
                </a:solidFill>
              </a:rPr>
              <a:t>[</a:t>
            </a:r>
            <a:r>
              <a:rPr lang="zh-CN" altLang="en-US" sz="2800" dirty="0" smtClean="0">
                <a:solidFill>
                  <a:schemeClr val="bg1"/>
                </a:solidFill>
              </a:rPr>
              <a:t>”“</a:t>
            </a:r>
            <a:r>
              <a:rPr lang="en-US" altLang="zh-CN" sz="2800" dirty="0" smtClean="0">
                <a:solidFill>
                  <a:schemeClr val="bg1"/>
                </a:solidFill>
              </a:rPr>
              <a:t>^</a:t>
            </a:r>
            <a:r>
              <a:rPr lang="zh-CN" altLang="en-US" sz="2800" dirty="0" smtClean="0">
                <a:solidFill>
                  <a:schemeClr val="bg1"/>
                </a:solidFill>
              </a:rPr>
              <a:t>”“</a:t>
            </a:r>
            <a:r>
              <a:rPr lang="en-US" altLang="zh-CN" sz="2800" dirty="0" smtClean="0">
                <a:solidFill>
                  <a:schemeClr val="bg1"/>
                </a:solidFill>
              </a:rPr>
              <a:t>+</a:t>
            </a:r>
            <a:r>
              <a:rPr lang="zh-CN" altLang="en-US" sz="2800" dirty="0" smtClean="0">
                <a:solidFill>
                  <a:schemeClr val="bg1"/>
                </a:solidFill>
              </a:rPr>
              <a:t>”“</a:t>
            </a:r>
            <a:r>
              <a:rPr lang="en-US" altLang="zh-CN" sz="2800" dirty="0" smtClean="0">
                <a:solidFill>
                  <a:schemeClr val="bg1"/>
                </a:solidFill>
              </a:rPr>
              <a:t>)</a:t>
            </a:r>
            <a:r>
              <a:rPr lang="zh-CN" altLang="en-US" sz="2800" dirty="0" smtClean="0">
                <a:solidFill>
                  <a:schemeClr val="bg1"/>
                </a:solidFill>
              </a:rPr>
              <a:t>”等等有特殊含义的字符，可以用</a:t>
            </a:r>
            <a:r>
              <a:rPr lang="zh-CN" altLang="en-US" sz="28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</a:t>
            </a:r>
            <a:r>
              <a:rPr lang="en-US" altLang="zh-CN" sz="28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\</a:t>
            </a:r>
            <a:r>
              <a:rPr lang="zh-CN" altLang="en-US" sz="28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”</a:t>
            </a:r>
            <a:r>
              <a:rPr lang="zh-CN" altLang="en-US" sz="2800" dirty="0" smtClean="0">
                <a:solidFill>
                  <a:schemeClr val="bg1"/>
                </a:solidFill>
              </a:rPr>
              <a:t>做转义。</a:t>
            </a:r>
            <a:endParaRPr lang="en-US" altLang="zh-CN" sz="2800" dirty="0" smtClean="0">
              <a:solidFill>
                <a:schemeClr val="bg1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1643042" y="3429000"/>
            <a:ext cx="207170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600" dirty="0" smtClean="0"/>
              <a:t>表达式：</a:t>
            </a:r>
            <a:endParaRPr lang="en-US" altLang="zh-CN" sz="3600" dirty="0" smtClean="0"/>
          </a:p>
        </p:txBody>
      </p:sp>
      <p:sp>
        <p:nvSpPr>
          <p:cNvPr id="20" name="TextBox 19"/>
          <p:cNvSpPr txBox="1"/>
          <p:nvPr/>
        </p:nvSpPr>
        <p:spPr>
          <a:xfrm>
            <a:off x="4143372" y="3429001"/>
            <a:ext cx="3786214" cy="646331"/>
          </a:xfrm>
          <a:prstGeom prst="rect">
            <a:avLst/>
          </a:prstGeom>
          <a:solidFill>
            <a:schemeClr val="accent1">
              <a:lumMod val="60000"/>
              <a:lumOff val="40000"/>
              <a:alpha val="43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altLang="zh-CN" sz="3600" dirty="0" smtClean="0">
                <a:solidFill>
                  <a:srgbClr val="FFFF00"/>
                </a:solidFill>
              </a:rPr>
              <a:t>^1\*\(2\+3\)=6$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1643042" y="4143380"/>
            <a:ext cx="550072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600" dirty="0" smtClean="0"/>
              <a:t>能匹配的字符串（</a:t>
            </a:r>
            <a:r>
              <a:rPr lang="zh-CN" altLang="en-US" sz="3600" dirty="0" smtClean="0">
                <a:solidFill>
                  <a:srgbClr val="FF0000"/>
                </a:solidFill>
              </a:rPr>
              <a:t>仅</a:t>
            </a:r>
            <a:r>
              <a:rPr lang="en-US" altLang="zh-CN" sz="3600" dirty="0" smtClean="0">
                <a:solidFill>
                  <a:srgbClr val="FF0000"/>
                </a:solidFill>
              </a:rPr>
              <a:t>1</a:t>
            </a:r>
            <a:r>
              <a:rPr lang="zh-CN" altLang="en-US" sz="3600" dirty="0" smtClean="0">
                <a:solidFill>
                  <a:srgbClr val="FF0000"/>
                </a:solidFill>
              </a:rPr>
              <a:t>个</a:t>
            </a:r>
            <a:r>
              <a:rPr lang="zh-CN" altLang="en-US" sz="3600" dirty="0" smtClean="0"/>
              <a:t>）：</a:t>
            </a:r>
            <a:endParaRPr lang="en-US" altLang="zh-CN" sz="3600" dirty="0" smtClean="0"/>
          </a:p>
        </p:txBody>
      </p:sp>
      <p:sp>
        <p:nvSpPr>
          <p:cNvPr id="13" name="TextBox 12"/>
          <p:cNvSpPr txBox="1"/>
          <p:nvPr/>
        </p:nvSpPr>
        <p:spPr>
          <a:xfrm>
            <a:off x="2214546" y="5072074"/>
            <a:ext cx="4500594" cy="646331"/>
          </a:xfrm>
          <a:prstGeom prst="rect">
            <a:avLst/>
          </a:prstGeom>
          <a:solidFill>
            <a:schemeClr val="accent1">
              <a:lumMod val="60000"/>
              <a:lumOff val="40000"/>
              <a:alpha val="43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altLang="zh-CN" sz="3600" dirty="0" smtClean="0">
                <a:solidFill>
                  <a:srgbClr val="FFFF00"/>
                </a:solidFill>
              </a:rPr>
              <a:t>1*(2+3)=6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" dur="80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4" dur="80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80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8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2" presetClass="entr" presetSubtype="8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2" presetClass="entr" presetSubtype="8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2" presetClass="entr" presetSubtype="8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8" grpId="0"/>
      <p:bldP spid="19" grpId="0"/>
      <p:bldP spid="20" grpId="0" animBg="1"/>
      <p:bldP spid="21" grpId="0"/>
      <p:bldP spid="13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小试身手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 smtClean="0"/>
              <a:t>匹配带区号、横杠的电话号码</a:t>
            </a:r>
            <a:endParaRPr lang="en-US" altLang="zh-CN" dirty="0" smtClean="0"/>
          </a:p>
          <a:p>
            <a:r>
              <a:rPr lang="zh-CN" altLang="en-US" dirty="0" smtClean="0"/>
              <a:t>匹配第一位可能带</a:t>
            </a:r>
            <a:r>
              <a:rPr lang="en-US" altLang="zh-CN" dirty="0" smtClean="0"/>
              <a:t>0</a:t>
            </a:r>
            <a:r>
              <a:rPr lang="zh-CN" altLang="en-US" dirty="0" smtClean="0"/>
              <a:t>的那种手机号码</a:t>
            </a:r>
            <a:endParaRPr lang="en-US" altLang="zh-CN" dirty="0" smtClean="0"/>
          </a:p>
          <a:p>
            <a:r>
              <a:rPr lang="zh-CN" altLang="en-US" dirty="0" smtClean="0"/>
              <a:t>匹配</a:t>
            </a:r>
            <a:r>
              <a:rPr lang="en-US" altLang="zh-CN" dirty="0" smtClean="0"/>
              <a:t>IP</a:t>
            </a:r>
          </a:p>
          <a:p>
            <a:r>
              <a:rPr lang="zh-CN" altLang="en-US" dirty="0" smtClean="0"/>
              <a:t>匹配日期</a:t>
            </a:r>
            <a:r>
              <a:rPr lang="en-US" altLang="zh-CN" dirty="0" smtClean="0"/>
              <a:t>(1-31</a:t>
            </a:r>
            <a:r>
              <a:rPr lang="zh-CN" altLang="en-US" dirty="0" smtClean="0"/>
              <a:t>号</a:t>
            </a:r>
            <a:r>
              <a:rPr lang="en-US" altLang="zh-CN" dirty="0" smtClean="0"/>
              <a:t>)</a:t>
            </a:r>
          </a:p>
          <a:p>
            <a:r>
              <a:rPr lang="en-US" altLang="zh-CN" dirty="0" smtClean="0"/>
              <a:t>PHP</a:t>
            </a:r>
            <a:r>
              <a:rPr lang="zh-CN" altLang="en-US" dirty="0" smtClean="0"/>
              <a:t>的面试题</a:t>
            </a:r>
            <a:r>
              <a:rPr lang="en-US" altLang="zh-CN" dirty="0"/>
              <a:t> </a:t>
            </a:r>
            <a:r>
              <a:rPr lang="zh-CN" altLang="en-US" dirty="0" smtClean="0"/>
              <a:t>表达式</a:t>
            </a:r>
            <a:r>
              <a:rPr lang="en-US" altLang="zh-CN" dirty="0" err="1">
                <a:solidFill>
                  <a:srgbClr val="EA0000"/>
                </a:solidFill>
              </a:rPr>
              <a:t>phper</a:t>
            </a:r>
            <a:r>
              <a:rPr lang="en-US" altLang="zh-CN" dirty="0" smtClean="0">
                <a:solidFill>
                  <a:srgbClr val="EA0000"/>
                </a:solidFill>
              </a:rPr>
              <a:t>(.+), </a:t>
            </a:r>
            <a:r>
              <a:rPr lang="zh-CN" altLang="en-US" dirty="0" smtClean="0"/>
              <a:t>字符串是</a:t>
            </a:r>
            <a:r>
              <a:rPr lang="en-US" altLang="zh-CN" dirty="0" smtClean="0">
                <a:solidFill>
                  <a:srgbClr val="00CC00"/>
                </a:solidFill>
              </a:rPr>
              <a:t>phper001,phper002,phper003</a:t>
            </a:r>
            <a:r>
              <a:rPr lang="zh-CN" altLang="en-US" dirty="0" smtClean="0"/>
              <a:t>，那么捕获结果的</a:t>
            </a:r>
            <a:r>
              <a:rPr lang="en-US" altLang="zh-CN" dirty="0" smtClean="0"/>
              <a:t>1</a:t>
            </a:r>
            <a:r>
              <a:rPr lang="zh-CN" altLang="en-US" dirty="0" smtClean="0"/>
              <a:t>组里是什么？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xmlns="" val="2655162644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323528" y="260648"/>
            <a:ext cx="7467600" cy="1143000"/>
          </a:xfrm>
        </p:spPr>
        <p:txBody>
          <a:bodyPr/>
          <a:lstStyle/>
          <a:p>
            <a:r>
              <a:rPr lang="en-US" altLang="zh-CN" dirty="0" smtClean="0"/>
              <a:t>Q&amp;A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2843808" y="2348880"/>
            <a:ext cx="2386608" cy="1324744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CN" altLang="en-US" sz="8000" dirty="0"/>
              <a:t>结束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27584" y="6021288"/>
            <a:ext cx="47525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 smtClean="0"/>
              <a:t>刚刚开始</a:t>
            </a:r>
            <a:r>
              <a:rPr lang="en-US" altLang="zh-CN" dirty="0" smtClean="0"/>
              <a:t>…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xmlns="" val="2286745078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en-US" dirty="0" smtClean="0"/>
              <a:t>使用通配符“</a:t>
            </a:r>
            <a:r>
              <a:rPr lang="en-US" altLang="zh-CN" dirty="0" smtClean="0"/>
              <a:t>*</a:t>
            </a:r>
            <a:r>
              <a:rPr lang="zh-CN" altLang="en-US" dirty="0" smtClean="0"/>
              <a:t>”</a:t>
            </a:r>
            <a:endParaRPr lang="zh-CN" altLang="en-US" dirty="0"/>
          </a:p>
        </p:txBody>
      </p:sp>
      <p:grpSp>
        <p:nvGrpSpPr>
          <p:cNvPr id="11" name="组合 10"/>
          <p:cNvGrpSpPr/>
          <p:nvPr/>
        </p:nvGrpSpPr>
        <p:grpSpPr>
          <a:xfrm>
            <a:off x="642910" y="1857364"/>
            <a:ext cx="7929618" cy="4429156"/>
            <a:chOff x="642910" y="1857364"/>
            <a:chExt cx="7929618" cy="4429156"/>
          </a:xfrm>
        </p:grpSpPr>
        <p:sp>
          <p:nvSpPr>
            <p:cNvPr id="4" name="圆角矩形 3"/>
            <p:cNvSpPr/>
            <p:nvPr/>
          </p:nvSpPr>
          <p:spPr>
            <a:xfrm>
              <a:off x="642910" y="1857364"/>
              <a:ext cx="7929618" cy="4429156"/>
            </a:xfrm>
            <a:prstGeom prst="roundRect">
              <a:avLst>
                <a:gd name="adj" fmla="val 2569"/>
              </a:avLst>
            </a:prstGeom>
            <a:gradFill>
              <a:gsLst>
                <a:gs pos="0">
                  <a:schemeClr val="accent1">
                    <a:tint val="1000"/>
                    <a:alpha val="70000"/>
                  </a:schemeClr>
                </a:gs>
                <a:gs pos="68000">
                  <a:schemeClr val="accent1">
                    <a:tint val="77000"/>
                  </a:schemeClr>
                </a:gs>
                <a:gs pos="81000">
                  <a:schemeClr val="accent1">
                    <a:tint val="79000"/>
                  </a:schemeClr>
                </a:gs>
                <a:gs pos="86000">
                  <a:schemeClr val="accent1">
                    <a:tint val="73000"/>
                  </a:schemeClr>
                </a:gs>
                <a:gs pos="100000">
                  <a:schemeClr val="accent1">
                    <a:tint val="35000"/>
                  </a:schemeClr>
                </a:gs>
              </a:gsLst>
            </a:gradFill>
            <a:ln/>
            <a:effectLst>
              <a:glow rad="228600">
                <a:schemeClr val="accent1">
                  <a:satMod val="175000"/>
                  <a:alpha val="40000"/>
                </a:schemeClr>
              </a:glow>
            </a:effectLst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5" name="矩形 4"/>
            <p:cNvSpPr/>
            <p:nvPr/>
          </p:nvSpPr>
          <p:spPr>
            <a:xfrm>
              <a:off x="785786" y="3000372"/>
              <a:ext cx="7643866" cy="3143272"/>
            </a:xfrm>
            <a:prstGeom prst="rect">
              <a:avLst/>
            </a:prstGeom>
            <a:solidFill>
              <a:schemeClr val="tx1">
                <a:alpha val="70000"/>
              </a:schemeClr>
            </a:solidFill>
            <a:ln w="28575" cap="sq">
              <a:gradFill flip="none" rotWithShape="1">
                <a:gsLst>
                  <a:gs pos="0">
                    <a:schemeClr val="tx1">
                      <a:lumMod val="50000"/>
                    </a:schemeClr>
                  </a:gs>
                  <a:gs pos="85000">
                    <a:schemeClr val="bg1">
                      <a:lumMod val="65000"/>
                      <a:lumOff val="35000"/>
                    </a:schemeClr>
                  </a:gs>
                  <a:gs pos="100000">
                    <a:schemeClr val="bg1">
                      <a:lumMod val="50000"/>
                      <a:lumOff val="50000"/>
                    </a:schemeClr>
                  </a:gs>
                </a:gsLst>
                <a:lin ang="2700000" scaled="1"/>
                <a:tileRect/>
              </a:gradFill>
              <a:beve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785786" y="2416726"/>
              <a:ext cx="85725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 dirty="0" smtClean="0">
                  <a:solidFill>
                    <a:schemeClr val="bg1"/>
                  </a:solidFill>
                </a:rPr>
                <a:t>搜索：</a:t>
              </a:r>
              <a:endParaRPr lang="zh-CN" altLang="en-US" dirty="0">
                <a:solidFill>
                  <a:schemeClr val="bg1"/>
                </a:solidFill>
              </a:endParaRPr>
            </a:p>
          </p:txBody>
        </p:sp>
        <p:sp>
          <p:nvSpPr>
            <p:cNvPr id="8" name="矩形 7"/>
            <p:cNvSpPr/>
            <p:nvPr/>
          </p:nvSpPr>
          <p:spPr>
            <a:xfrm>
              <a:off x="1643042" y="2428868"/>
              <a:ext cx="6786610" cy="366714"/>
            </a:xfrm>
            <a:prstGeom prst="rect">
              <a:avLst/>
            </a:prstGeom>
            <a:solidFill>
              <a:schemeClr val="tx1">
                <a:alpha val="70000"/>
              </a:schemeClr>
            </a:solidFill>
            <a:ln w="28575" cap="sq">
              <a:gradFill flip="none" rotWithShape="1">
                <a:gsLst>
                  <a:gs pos="0">
                    <a:schemeClr val="tx1">
                      <a:lumMod val="50000"/>
                    </a:schemeClr>
                  </a:gs>
                  <a:gs pos="85000">
                    <a:schemeClr val="bg1">
                      <a:lumMod val="65000"/>
                      <a:lumOff val="35000"/>
                    </a:schemeClr>
                  </a:gs>
                  <a:gs pos="100000">
                    <a:schemeClr val="bg1">
                      <a:lumMod val="50000"/>
                      <a:lumOff val="50000"/>
                    </a:schemeClr>
                  </a:gs>
                </a:gsLst>
                <a:lin ang="2700000" scaled="1"/>
                <a:tileRect/>
              </a:gradFill>
              <a:beve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sp>
        <p:nvSpPr>
          <p:cNvPr id="9" name="TextBox 8"/>
          <p:cNvSpPr txBox="1"/>
          <p:nvPr/>
        </p:nvSpPr>
        <p:spPr>
          <a:xfrm>
            <a:off x="1714480" y="2428868"/>
            <a:ext cx="22860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smtClean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*.doc</a:t>
            </a:r>
            <a:endParaRPr lang="zh-CN" altLang="en-US" dirty="0">
              <a:solidFill>
                <a:schemeClr val="bg1"/>
              </a:solidFill>
              <a:latin typeface="Tahoma" pitchFamily="34" charset="0"/>
              <a:ea typeface="+mj-ea"/>
              <a:cs typeface="Tahoma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CFCFC"/>
              </a:clrFrom>
              <a:clrTo>
                <a:srgbClr val="FCFCFC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928662" y="3128961"/>
            <a:ext cx="316708" cy="3000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3" name="TextBox 12"/>
          <p:cNvSpPr txBox="1"/>
          <p:nvPr/>
        </p:nvSpPr>
        <p:spPr>
          <a:xfrm>
            <a:off x="1285852" y="3012381"/>
            <a:ext cx="2643206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dirty="0" smtClean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Data Structures.doc</a:t>
            </a:r>
          </a:p>
          <a:p>
            <a:pPr>
              <a:lnSpc>
                <a:spcPct val="150000"/>
              </a:lnSpc>
            </a:pPr>
            <a:r>
              <a:rPr lang="en-US" altLang="zh-CN" dirty="0" smtClean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Database.doc</a:t>
            </a:r>
          </a:p>
          <a:p>
            <a:pPr>
              <a:lnSpc>
                <a:spcPct val="150000"/>
              </a:lnSpc>
            </a:pPr>
            <a:r>
              <a:rPr lang="en-US" altLang="zh-CN" dirty="0" smtClean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Databook.doc</a:t>
            </a:r>
          </a:p>
          <a:p>
            <a:pPr>
              <a:lnSpc>
                <a:spcPct val="150000"/>
              </a:lnSpc>
            </a:pPr>
            <a:r>
              <a:rPr lang="en-US" altLang="zh-CN" dirty="0" smtClean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Windows.doc</a:t>
            </a:r>
            <a:endParaRPr lang="zh-CN" altLang="en-US" dirty="0">
              <a:solidFill>
                <a:schemeClr val="bg1"/>
              </a:solidFill>
              <a:latin typeface="Tahoma" pitchFamily="34" charset="0"/>
              <a:ea typeface="+mj-ea"/>
              <a:cs typeface="Tahoma" pitchFamily="34" charset="0"/>
            </a:endParaRPr>
          </a:p>
        </p:txBody>
      </p:sp>
      <p:pic>
        <p:nvPicPr>
          <p:cNvPr id="14" name="Picture 2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CFCFC"/>
              </a:clrFrom>
              <a:clrTo>
                <a:srgbClr val="FCFCFC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928662" y="3529013"/>
            <a:ext cx="316708" cy="3000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6" name="Picture 2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CFCFC"/>
              </a:clrFrom>
              <a:clrTo>
                <a:srgbClr val="FCFCFC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928662" y="3957642"/>
            <a:ext cx="316708" cy="3000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7" name="Picture 2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CFCFC"/>
              </a:clrFrom>
              <a:clrTo>
                <a:srgbClr val="FCFCFC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928662" y="4357694"/>
            <a:ext cx="316708" cy="3000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pSp>
        <p:nvGrpSpPr>
          <p:cNvPr id="20" name="组合 19"/>
          <p:cNvGrpSpPr/>
          <p:nvPr/>
        </p:nvGrpSpPr>
        <p:grpSpPr>
          <a:xfrm>
            <a:off x="1866880" y="2857496"/>
            <a:ext cx="5562640" cy="1704988"/>
            <a:chOff x="1785918" y="3143248"/>
            <a:chExt cx="5562640" cy="1704988"/>
          </a:xfrm>
        </p:grpSpPr>
        <p:grpSp>
          <p:nvGrpSpPr>
            <p:cNvPr id="24" name="组合 23"/>
            <p:cNvGrpSpPr/>
            <p:nvPr/>
          </p:nvGrpSpPr>
          <p:grpSpPr>
            <a:xfrm>
              <a:off x="1785918" y="3143248"/>
              <a:ext cx="5562640" cy="1704988"/>
              <a:chOff x="1785918" y="3143248"/>
              <a:chExt cx="5562640" cy="1704988"/>
            </a:xfrm>
          </p:grpSpPr>
          <p:sp>
            <p:nvSpPr>
              <p:cNvPr id="19" name="圆角矩形 18"/>
              <p:cNvSpPr/>
              <p:nvPr/>
            </p:nvSpPr>
            <p:spPr>
              <a:xfrm>
                <a:off x="1785918" y="3143248"/>
                <a:ext cx="5562640" cy="1704988"/>
              </a:xfrm>
              <a:prstGeom prst="roundRect">
                <a:avLst>
                  <a:gd name="adj" fmla="val 2569"/>
                </a:avLst>
              </a:prstGeom>
              <a:gradFill>
                <a:gsLst>
                  <a:gs pos="0">
                    <a:schemeClr val="accent1">
                      <a:tint val="1000"/>
                      <a:alpha val="70000"/>
                    </a:schemeClr>
                  </a:gs>
                  <a:gs pos="68000">
                    <a:schemeClr val="accent1">
                      <a:tint val="77000"/>
                    </a:schemeClr>
                  </a:gs>
                  <a:gs pos="81000">
                    <a:schemeClr val="accent1">
                      <a:tint val="79000"/>
                    </a:schemeClr>
                  </a:gs>
                  <a:gs pos="86000">
                    <a:schemeClr val="accent1">
                      <a:tint val="73000"/>
                    </a:schemeClr>
                  </a:gs>
                  <a:gs pos="100000">
                    <a:schemeClr val="accent1">
                      <a:tint val="35000"/>
                    </a:schemeClr>
                  </a:gs>
                </a:gsLst>
              </a:gradFill>
              <a:ln/>
              <a:effectLst>
                <a:glow rad="228600">
                  <a:schemeClr val="accent1">
                    <a:satMod val="175000"/>
                    <a:alpha val="40000"/>
                  </a:schemeClr>
                </a:glow>
              </a:effectLst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21" name="TextBox 20"/>
              <p:cNvSpPr txBox="1"/>
              <p:nvPr/>
            </p:nvSpPr>
            <p:spPr>
              <a:xfrm>
                <a:off x="2276460" y="3419476"/>
                <a:ext cx="2071702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zh-CN" altLang="en-US" dirty="0" smtClean="0">
                    <a:solidFill>
                      <a:schemeClr val="bg1"/>
                    </a:solidFill>
                  </a:rPr>
                  <a:t>正在搜索</a:t>
                </a:r>
                <a:r>
                  <a:rPr lang="en-US" altLang="zh-CN" dirty="0" smtClean="0">
                    <a:solidFill>
                      <a:schemeClr val="bg1"/>
                    </a:solidFill>
                  </a:rPr>
                  <a:t>…</a:t>
                </a:r>
                <a:endParaRPr lang="zh-CN" altLang="en-US" dirty="0">
                  <a:solidFill>
                    <a:schemeClr val="bg1"/>
                  </a:solidFill>
                </a:endParaRPr>
              </a:p>
            </p:txBody>
          </p:sp>
        </p:grpSp>
        <p:sp>
          <p:nvSpPr>
            <p:cNvPr id="22" name="矩形 21"/>
            <p:cNvSpPr/>
            <p:nvPr/>
          </p:nvSpPr>
          <p:spPr>
            <a:xfrm>
              <a:off x="2276460" y="3990980"/>
              <a:ext cx="4572032" cy="366714"/>
            </a:xfrm>
            <a:prstGeom prst="rect">
              <a:avLst/>
            </a:prstGeom>
            <a:solidFill>
              <a:schemeClr val="tx1">
                <a:alpha val="70000"/>
              </a:schemeClr>
            </a:solidFill>
            <a:ln w="28575" cap="sq">
              <a:gradFill flip="none" rotWithShape="1">
                <a:gsLst>
                  <a:gs pos="0">
                    <a:schemeClr val="tx1">
                      <a:lumMod val="50000"/>
                    </a:schemeClr>
                  </a:gs>
                  <a:gs pos="85000">
                    <a:schemeClr val="bg1">
                      <a:lumMod val="65000"/>
                      <a:lumOff val="35000"/>
                    </a:schemeClr>
                  </a:gs>
                  <a:gs pos="100000">
                    <a:schemeClr val="bg1">
                      <a:lumMod val="50000"/>
                      <a:lumOff val="50000"/>
                    </a:schemeClr>
                  </a:gs>
                </a:gsLst>
                <a:lin ang="2700000" scaled="1"/>
                <a:tileRect/>
              </a:gradFill>
              <a:beve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sp>
        <p:nvSpPr>
          <p:cNvPr id="23" name="矩形 22"/>
          <p:cNvSpPr/>
          <p:nvPr/>
        </p:nvSpPr>
        <p:spPr>
          <a:xfrm>
            <a:off x="2366946" y="3712704"/>
            <a:ext cx="4551528" cy="344950"/>
          </a:xfrm>
          <a:prstGeom prst="rect">
            <a:avLst/>
          </a:prstGeom>
          <a:gradFill flip="none" rotWithShape="1">
            <a:gsLst>
              <a:gs pos="0">
                <a:srgbClr val="00FF00"/>
              </a:gs>
              <a:gs pos="50000">
                <a:srgbClr val="99FF99"/>
              </a:gs>
              <a:gs pos="100000">
                <a:srgbClr val="00CC00"/>
              </a:gs>
            </a:gsLst>
            <a:lin ang="5400000" scaled="1"/>
            <a:tileRect/>
          </a:gradFill>
          <a:ln w="28575" cap="sq">
            <a:noFill/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3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3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3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2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3" presetClass="entr" presetSubtype="27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3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3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3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300"/>
                            </p:stCondLst>
                            <p:childTnLst>
                              <p:par>
                                <p:cTn id="24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26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300"/>
                            </p:stCondLst>
                            <p:childTnLst>
                              <p:par>
                                <p:cTn id="2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2300"/>
                            </p:stCondLst>
                            <p:childTnLst>
                              <p:par>
                                <p:cTn id="3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2300"/>
                            </p:stCondLst>
                            <p:childTnLst>
                              <p:par>
                                <p:cTn id="34" presetID="1" presetClass="entr" presetSubtype="0" fill="hold" grpId="0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2400"/>
                            </p:stCondLst>
                            <p:childTnLst>
                              <p:par>
                                <p:cTn id="37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2400"/>
                            </p:stCondLst>
                            <p:childTnLst>
                              <p:par>
                                <p:cTn id="40" presetID="1" presetClass="entr" presetSubtype="0" fill="hold" grpId="0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2500"/>
                            </p:stCondLst>
                            <p:childTnLst>
                              <p:par>
                                <p:cTn id="43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2500"/>
                            </p:stCondLst>
                            <p:childTnLst>
                              <p:par>
                                <p:cTn id="46" presetID="1" presetClass="entr" presetSubtype="0" fill="hold" grpId="0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2600"/>
                            </p:stCondLst>
                            <p:childTnLst>
                              <p:par>
                                <p:cTn id="49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2600"/>
                            </p:stCondLst>
                            <p:childTnLst>
                              <p:par>
                                <p:cTn id="52" presetID="23" presetClass="exit" presetSubtype="28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3" dur="3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2/3*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3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2/3*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2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7" dur="3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2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23" presetClass="exit" presetSubtype="288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0" dur="25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2/3*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25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2/3*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4" dur="25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9" dur="3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2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72" dur="3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2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5" dur="3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299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8" dur="300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299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1" dur="300"/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299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4" dur="300"/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299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7" dur="3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299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0" dur="3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2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3" dur="3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2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6" dur="3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2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9" grpId="1"/>
      <p:bldP spid="13" grpId="0" build="p"/>
      <p:bldP spid="13" grpId="1" build="allAtOnce"/>
      <p:bldP spid="23" grpId="0" animBg="1"/>
      <p:bldP spid="23" grpId="1" animBg="1"/>
      <p:bldP spid="23" grpId="2" animBg="1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正则起源与流派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altLang="zh-CN" dirty="0"/>
              <a:t>1940 </a:t>
            </a:r>
            <a:r>
              <a:rPr lang="zh-CN" altLang="en-US" dirty="0"/>
              <a:t>神经学家研究出一种模型，认为神经系统在神经元层面上就是这样工作的。</a:t>
            </a:r>
            <a:r>
              <a:rPr lang="en-US" altLang="zh-CN" dirty="0"/>
              <a:t>N</a:t>
            </a:r>
            <a:r>
              <a:rPr lang="zh-CN" altLang="en-US" dirty="0"/>
              <a:t>年后数学家描述</a:t>
            </a:r>
            <a:r>
              <a:rPr lang="en-US" altLang="zh-CN" dirty="0"/>
              <a:t>《</a:t>
            </a:r>
            <a:r>
              <a:rPr lang="zh-CN" altLang="en-US" dirty="0"/>
              <a:t>正则集合</a:t>
            </a:r>
            <a:r>
              <a:rPr lang="en-US" altLang="zh-CN" dirty="0"/>
              <a:t>(regular sets)》</a:t>
            </a:r>
          </a:p>
          <a:p>
            <a:r>
              <a:rPr lang="en-US" altLang="zh-CN" dirty="0"/>
              <a:t>1968</a:t>
            </a:r>
            <a:r>
              <a:rPr lang="zh-CN" altLang="en-US" dirty="0"/>
              <a:t>年</a:t>
            </a:r>
            <a:r>
              <a:rPr lang="en-US" altLang="zh-CN" dirty="0"/>
              <a:t>Ken Thompson</a:t>
            </a:r>
            <a:r>
              <a:rPr lang="zh-CN" altLang="en-US" dirty="0"/>
              <a:t>的文章</a:t>
            </a:r>
            <a:r>
              <a:rPr lang="en-US" altLang="zh-CN" dirty="0"/>
              <a:t>《</a:t>
            </a:r>
            <a:r>
              <a:rPr lang="en-US" altLang="zh-CN" dirty="0" err="1"/>
              <a:t>regualr</a:t>
            </a:r>
            <a:r>
              <a:rPr lang="en-US" altLang="zh-CN" dirty="0"/>
              <a:t>....》</a:t>
            </a:r>
            <a:r>
              <a:rPr lang="zh-CN" altLang="en-US" dirty="0"/>
              <a:t>描述一种正则表达式编译器，该编译器生成</a:t>
            </a:r>
            <a:r>
              <a:rPr lang="en-US" altLang="zh-CN" dirty="0"/>
              <a:t>IBM 7094</a:t>
            </a:r>
            <a:r>
              <a:rPr lang="zh-CN" altLang="en-US" dirty="0"/>
              <a:t>的</a:t>
            </a:r>
            <a:r>
              <a:rPr lang="en-US" altLang="zh-CN" dirty="0"/>
              <a:t>OBJECT</a:t>
            </a:r>
            <a:r>
              <a:rPr lang="zh-CN" altLang="en-US" dirty="0"/>
              <a:t>代码，也诞生了他的</a:t>
            </a:r>
            <a:r>
              <a:rPr lang="en-US" altLang="zh-CN" dirty="0" err="1"/>
              <a:t>qed</a:t>
            </a:r>
            <a:r>
              <a:rPr lang="zh-CN" altLang="en-US" dirty="0"/>
              <a:t>，也就是后来的</a:t>
            </a:r>
            <a:r>
              <a:rPr lang="en-US" altLang="zh-CN" dirty="0"/>
              <a:t>UNIX</a:t>
            </a:r>
            <a:r>
              <a:rPr lang="zh-CN" altLang="en-US" dirty="0"/>
              <a:t>中</a:t>
            </a:r>
            <a:r>
              <a:rPr lang="en-US" altLang="zh-CN" dirty="0" err="1"/>
              <a:t>ed</a:t>
            </a:r>
            <a:r>
              <a:rPr lang="zh-CN" altLang="en-US" dirty="0"/>
              <a:t>编辑器的基础</a:t>
            </a:r>
          </a:p>
          <a:p>
            <a:r>
              <a:rPr lang="en-US" altLang="zh-CN" dirty="0" err="1"/>
              <a:t>ed</a:t>
            </a:r>
            <a:r>
              <a:rPr lang="zh-CN" altLang="en-US" dirty="0"/>
              <a:t>没</a:t>
            </a:r>
            <a:r>
              <a:rPr lang="en-US" altLang="zh-CN" dirty="0" err="1"/>
              <a:t>qed</a:t>
            </a:r>
            <a:r>
              <a:rPr lang="zh-CN" altLang="en-US" dirty="0"/>
              <a:t>先进，他有个命令是这样 </a:t>
            </a:r>
            <a:r>
              <a:rPr lang="en-US" altLang="zh-CN" dirty="0"/>
              <a:t>g/Regular </a:t>
            </a:r>
            <a:r>
              <a:rPr lang="en-US" altLang="zh-CN" dirty="0" err="1"/>
              <a:t>Expresion</a:t>
            </a:r>
            <a:r>
              <a:rPr lang="en-US" altLang="zh-CN" dirty="0"/>
              <a:t>/p </a:t>
            </a:r>
            <a:r>
              <a:rPr lang="zh-CN" altLang="en-US" dirty="0"/>
              <a:t>成为独立的工具</a:t>
            </a:r>
            <a:r>
              <a:rPr lang="en-US" altLang="zh-CN" dirty="0" err="1"/>
              <a:t>grep</a:t>
            </a:r>
            <a:r>
              <a:rPr lang="en-US" altLang="zh-CN" dirty="0"/>
              <a:t>(</a:t>
            </a:r>
            <a:r>
              <a:rPr lang="zh-CN" altLang="en-US" dirty="0"/>
              <a:t>以及拓展的</a:t>
            </a:r>
            <a:r>
              <a:rPr lang="en-US" altLang="zh-CN" dirty="0" err="1"/>
              <a:t>egrep</a:t>
            </a:r>
            <a:r>
              <a:rPr lang="en-US" altLang="zh-CN" dirty="0"/>
              <a:t>)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xmlns="" val="1989563013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395536" y="3861048"/>
            <a:ext cx="7467600" cy="936104"/>
          </a:xfrm>
        </p:spPr>
        <p:txBody>
          <a:bodyPr/>
          <a:lstStyle/>
          <a:p>
            <a:r>
              <a:rPr lang="zh-CN" altLang="en-US" dirty="0" smtClean="0"/>
              <a:t>两种不同引擎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600201"/>
            <a:ext cx="7467600" cy="2260848"/>
          </a:xfrm>
        </p:spPr>
        <p:txBody>
          <a:bodyPr/>
          <a:lstStyle/>
          <a:p>
            <a:r>
              <a:rPr lang="en-US" altLang="zh-CN" dirty="0" err="1"/>
              <a:t>qed</a:t>
            </a:r>
            <a:r>
              <a:rPr lang="en-US" altLang="zh-CN" dirty="0"/>
              <a:t>--&gt;</a:t>
            </a:r>
            <a:r>
              <a:rPr lang="en-US" altLang="zh-CN" dirty="0" err="1"/>
              <a:t>erep</a:t>
            </a:r>
            <a:r>
              <a:rPr lang="en-US" altLang="zh-CN" dirty="0"/>
              <a:t>--&gt;</a:t>
            </a:r>
            <a:r>
              <a:rPr lang="en-US" altLang="zh-CN" dirty="0" err="1"/>
              <a:t>Egrep</a:t>
            </a:r>
            <a:endParaRPr lang="en-US" altLang="zh-CN" dirty="0"/>
          </a:p>
          <a:p>
            <a:r>
              <a:rPr lang="en-US" altLang="zh-CN" dirty="0" err="1"/>
              <a:t>awk</a:t>
            </a:r>
            <a:r>
              <a:rPr lang="en-US" altLang="zh-CN" dirty="0"/>
              <a:t>\</a:t>
            </a:r>
            <a:r>
              <a:rPr lang="en-US" altLang="zh-CN" dirty="0" err="1"/>
              <a:t>lex</a:t>
            </a:r>
            <a:r>
              <a:rPr lang="en-US" altLang="zh-CN" dirty="0"/>
              <a:t> </a:t>
            </a:r>
            <a:r>
              <a:rPr lang="en-US" altLang="zh-CN" dirty="0" err="1"/>
              <a:t>sed</a:t>
            </a:r>
            <a:endParaRPr lang="en-US" altLang="zh-CN" dirty="0"/>
          </a:p>
          <a:p>
            <a:r>
              <a:rPr lang="en-US" altLang="zh-CN" dirty="0"/>
              <a:t>POSIX</a:t>
            </a:r>
          </a:p>
          <a:p>
            <a:r>
              <a:rPr lang="en-US" altLang="zh-CN" dirty="0" smtClean="0"/>
              <a:t>Perl</a:t>
            </a:r>
          </a:p>
        </p:txBody>
      </p:sp>
      <p:sp>
        <p:nvSpPr>
          <p:cNvPr id="4" name="标题 1"/>
          <p:cNvSpPr txBox="1">
            <a:spLocks/>
          </p:cNvSpPr>
          <p:nvPr/>
        </p:nvSpPr>
        <p:spPr>
          <a:xfrm>
            <a:off x="609600" y="4270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6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zh-CN" altLang="en-US" smtClean="0"/>
              <a:t>正则的起源与流派</a:t>
            </a:r>
            <a:endParaRPr lang="zh-CN" alt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609600" y="4941168"/>
            <a:ext cx="813886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/>
              <a:t>DFA    Deterministic finite automaton </a:t>
            </a:r>
            <a:r>
              <a:rPr lang="zh-CN" altLang="en-US" dirty="0"/>
              <a:t>确定型有穷自动机</a:t>
            </a:r>
            <a:endParaRPr lang="en-US" altLang="zh-CN" dirty="0" smtClean="0"/>
          </a:p>
          <a:p>
            <a:r>
              <a:rPr lang="en-US" altLang="zh-CN" dirty="0" smtClean="0"/>
              <a:t>NFA    </a:t>
            </a:r>
            <a:r>
              <a:rPr lang="en-US" altLang="zh-CN" dirty="0"/>
              <a:t>Non-deterministic finite automaton</a:t>
            </a:r>
            <a:r>
              <a:rPr lang="zh-CN" altLang="en-US" dirty="0"/>
              <a:t>　非确定型有穷自动机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403648" y="5661248"/>
            <a:ext cx="50405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/>
              <a:t>Traditional NFA</a:t>
            </a:r>
            <a:endParaRPr lang="en-US" altLang="zh-CN" dirty="0" smtClean="0"/>
          </a:p>
          <a:p>
            <a:r>
              <a:rPr lang="en-US" altLang="zh-CN" dirty="0"/>
              <a:t>POSIX NFA</a:t>
            </a:r>
            <a:endParaRPr lang="zh-CN" alt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609600" y="548680"/>
            <a:ext cx="6986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zh-CN" altLang="en-US" dirty="0"/>
          </a:p>
        </p:txBody>
      </p:sp>
      <p:graphicFrame>
        <p:nvGraphicFramePr>
          <p:cNvPr id="8" name="表格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298409717"/>
              </p:ext>
            </p:extLst>
          </p:nvPr>
        </p:nvGraphicFramePr>
        <p:xfrm>
          <a:off x="107504" y="1397000"/>
          <a:ext cx="9036496" cy="2123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92161"/>
                <a:gridCol w="7044335"/>
              </a:tblGrid>
              <a:tr h="370840">
                <a:tc>
                  <a:txBody>
                    <a:bodyPr/>
                    <a:lstStyle/>
                    <a:p>
                      <a:r>
                        <a:rPr lang="zh-CN" altLang="en-US" dirty="0" smtClean="0"/>
                        <a:t>引擎类型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dirty="0" smtClean="0"/>
                        <a:t>程序</a:t>
                      </a:r>
                      <a:endParaRPr lang="zh-CN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DFA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 err="1" smtClean="0"/>
                        <a:t>Awk</a:t>
                      </a:r>
                      <a:r>
                        <a:rPr lang="en-US" altLang="zh-CN" dirty="0" smtClean="0"/>
                        <a:t>(</a:t>
                      </a:r>
                      <a:r>
                        <a:rPr lang="zh-CN" altLang="en-US" dirty="0" smtClean="0"/>
                        <a:t>多数版本</a:t>
                      </a:r>
                      <a:r>
                        <a:rPr lang="en-US" altLang="zh-CN" dirty="0" smtClean="0"/>
                        <a:t>)</a:t>
                      </a:r>
                      <a:r>
                        <a:rPr lang="zh-CN" altLang="en-US" dirty="0" smtClean="0"/>
                        <a:t>、</a:t>
                      </a:r>
                      <a:r>
                        <a:rPr lang="en-US" altLang="zh-CN" dirty="0" err="1" smtClean="0"/>
                        <a:t>egrep</a:t>
                      </a:r>
                      <a:r>
                        <a:rPr lang="en-US" altLang="zh-CN" dirty="0" smtClean="0"/>
                        <a:t>(</a:t>
                      </a:r>
                      <a:r>
                        <a:rPr lang="zh-CN" altLang="en-US" dirty="0" smtClean="0"/>
                        <a:t>多数版本</a:t>
                      </a:r>
                      <a:r>
                        <a:rPr lang="en-US" altLang="zh-CN" dirty="0" smtClean="0"/>
                        <a:t>)</a:t>
                      </a:r>
                      <a:r>
                        <a:rPr lang="zh-CN" altLang="en-US" dirty="0" smtClean="0"/>
                        <a:t>、</a:t>
                      </a:r>
                      <a:r>
                        <a:rPr lang="en-US" altLang="zh-CN" dirty="0" smtClean="0"/>
                        <a:t>flex</a:t>
                      </a:r>
                      <a:r>
                        <a:rPr lang="zh-CN" altLang="en-US" dirty="0" smtClean="0"/>
                        <a:t>、</a:t>
                      </a:r>
                      <a:r>
                        <a:rPr lang="en-US" altLang="zh-CN" dirty="0" err="1" smtClean="0"/>
                        <a:t>lex</a:t>
                      </a:r>
                      <a:r>
                        <a:rPr lang="zh-CN" altLang="en-US" dirty="0" smtClean="0"/>
                        <a:t>、</a:t>
                      </a:r>
                      <a:r>
                        <a:rPr lang="en-US" altLang="zh-CN" dirty="0" err="1" smtClean="0"/>
                        <a:t>Mysql</a:t>
                      </a:r>
                      <a:endParaRPr lang="zh-CN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zh-CN" altLang="en-US" dirty="0" smtClean="0"/>
                        <a:t>传统</a:t>
                      </a:r>
                      <a:r>
                        <a:rPr lang="en-US" altLang="zh-CN" dirty="0" smtClean="0"/>
                        <a:t>NFA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GUN </a:t>
                      </a:r>
                      <a:r>
                        <a:rPr lang="en-US" altLang="zh-CN" dirty="0" err="1" smtClean="0"/>
                        <a:t>Emacs</a:t>
                      </a:r>
                      <a:r>
                        <a:rPr lang="zh-CN" altLang="en-US" dirty="0" smtClean="0"/>
                        <a:t>、</a:t>
                      </a:r>
                      <a:r>
                        <a:rPr lang="en-US" altLang="zh-CN" dirty="0" smtClean="0"/>
                        <a:t>JAVA</a:t>
                      </a:r>
                      <a:r>
                        <a:rPr lang="zh-CN" altLang="en-US" dirty="0" smtClean="0"/>
                        <a:t>、</a:t>
                      </a:r>
                      <a:r>
                        <a:rPr lang="en-US" altLang="zh-CN" dirty="0" smtClean="0"/>
                        <a:t>GREP(</a:t>
                      </a:r>
                      <a:r>
                        <a:rPr lang="zh-CN" altLang="en-US" dirty="0" smtClean="0"/>
                        <a:t>多数版本</a:t>
                      </a:r>
                      <a:r>
                        <a:rPr lang="en-US" altLang="zh-CN" dirty="0" smtClean="0"/>
                        <a:t>)</a:t>
                      </a:r>
                      <a:r>
                        <a:rPr lang="zh-CN" altLang="en-US" dirty="0" smtClean="0"/>
                        <a:t>、</a:t>
                      </a:r>
                      <a:r>
                        <a:rPr lang="en-US" altLang="zh-CN" dirty="0" smtClean="0"/>
                        <a:t>less</a:t>
                      </a:r>
                      <a:r>
                        <a:rPr lang="zh-CN" altLang="en-US" dirty="0" smtClean="0"/>
                        <a:t>、</a:t>
                      </a:r>
                      <a:r>
                        <a:rPr lang="en-US" altLang="zh-CN" dirty="0" smtClean="0"/>
                        <a:t>more</a:t>
                      </a:r>
                      <a:r>
                        <a:rPr lang="zh-CN" altLang="en-US" dirty="0" smtClean="0"/>
                        <a:t>、</a:t>
                      </a:r>
                      <a:r>
                        <a:rPr lang="en-US" altLang="zh-CN" dirty="0" smtClean="0"/>
                        <a:t>PREL</a:t>
                      </a:r>
                      <a:r>
                        <a:rPr lang="zh-CN" altLang="en-US" dirty="0" smtClean="0"/>
                        <a:t>、</a:t>
                      </a:r>
                      <a:r>
                        <a:rPr lang="en-US" altLang="zh-CN" dirty="0" smtClean="0"/>
                        <a:t>PHP(3</a:t>
                      </a:r>
                      <a:r>
                        <a:rPr lang="zh-CN" altLang="en-US" dirty="0" smtClean="0"/>
                        <a:t>套</a:t>
                      </a:r>
                      <a:r>
                        <a:rPr lang="en-US" altLang="zh-CN" dirty="0" smtClean="0"/>
                        <a:t>)</a:t>
                      </a:r>
                      <a:r>
                        <a:rPr lang="zh-CN" altLang="en-US" dirty="0" smtClean="0"/>
                        <a:t>、</a:t>
                      </a:r>
                      <a:r>
                        <a:rPr lang="en-US" altLang="zh-CN" dirty="0" smtClean="0"/>
                        <a:t>Python</a:t>
                      </a:r>
                      <a:r>
                        <a:rPr lang="zh-CN" altLang="en-US" dirty="0" smtClean="0"/>
                        <a:t>、</a:t>
                      </a:r>
                      <a:r>
                        <a:rPr lang="en-US" altLang="zh-CN" dirty="0" smtClean="0"/>
                        <a:t>ruby</a:t>
                      </a:r>
                      <a:r>
                        <a:rPr lang="zh-CN" altLang="en-US" dirty="0" smtClean="0"/>
                        <a:t>、</a:t>
                      </a:r>
                      <a:r>
                        <a:rPr lang="en-US" altLang="zh-CN" dirty="0" err="1" smtClean="0"/>
                        <a:t>sed</a:t>
                      </a:r>
                      <a:r>
                        <a:rPr lang="en-US" altLang="zh-CN" dirty="0" smtClean="0"/>
                        <a:t>(</a:t>
                      </a:r>
                      <a:r>
                        <a:rPr lang="zh-CN" altLang="en-US" dirty="0" smtClean="0"/>
                        <a:t>多数版本</a:t>
                      </a:r>
                      <a:r>
                        <a:rPr lang="en-US" altLang="zh-CN" dirty="0" smtClean="0"/>
                        <a:t>)</a:t>
                      </a:r>
                      <a:r>
                        <a:rPr lang="zh-CN" altLang="en-US" dirty="0" smtClean="0"/>
                        <a:t>、</a:t>
                      </a:r>
                      <a:r>
                        <a:rPr lang="en-US" altLang="zh-CN" dirty="0" smtClean="0"/>
                        <a:t>vi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POSIX NFA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DFA/NFA</a:t>
                      </a:r>
                      <a:r>
                        <a:rPr lang="zh-CN" altLang="en-US" dirty="0" smtClean="0"/>
                        <a:t>混合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Gun </a:t>
                      </a:r>
                      <a:r>
                        <a:rPr lang="en-US" altLang="zh-CN" dirty="0" err="1" smtClean="0"/>
                        <a:t>awk</a:t>
                      </a:r>
                      <a:r>
                        <a:rPr lang="zh-CN" altLang="en-US" dirty="0" smtClean="0"/>
                        <a:t>、</a:t>
                      </a:r>
                      <a:r>
                        <a:rPr lang="en-US" altLang="zh-CN" dirty="0" smtClean="0"/>
                        <a:t>gun </a:t>
                      </a:r>
                      <a:r>
                        <a:rPr lang="en-US" altLang="zh-CN" dirty="0" err="1" smtClean="0"/>
                        <a:t>grep</a:t>
                      </a:r>
                      <a:r>
                        <a:rPr lang="en-US" altLang="zh-CN" dirty="0" smtClean="0"/>
                        <a:t>/</a:t>
                      </a:r>
                      <a:r>
                        <a:rPr lang="en-US" altLang="zh-CN" dirty="0" err="1" smtClean="0"/>
                        <a:t>egrep</a:t>
                      </a:r>
                      <a:endParaRPr lang="zh-CN" alt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849867472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922114"/>
          </a:xfrm>
        </p:spPr>
        <p:txBody>
          <a:bodyPr/>
          <a:lstStyle/>
          <a:p>
            <a:r>
              <a:rPr lang="en-US" altLang="zh-CN" dirty="0" smtClean="0"/>
              <a:t>DFA</a:t>
            </a:r>
            <a:r>
              <a:rPr lang="zh-CN" altLang="en-US" dirty="0" smtClean="0"/>
              <a:t>与</a:t>
            </a:r>
            <a:r>
              <a:rPr lang="en-US" altLang="zh-CN" dirty="0" smtClean="0"/>
              <a:t>NFA</a:t>
            </a:r>
            <a:r>
              <a:rPr lang="zh-CN" altLang="en-US" dirty="0" smtClean="0"/>
              <a:t>的区别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70148" y="1168153"/>
            <a:ext cx="7467600" cy="3340967"/>
          </a:xfrm>
        </p:spPr>
        <p:txBody>
          <a:bodyPr>
            <a:normAutofit fontScale="77500" lnSpcReduction="20000"/>
          </a:bodyPr>
          <a:lstStyle/>
          <a:p>
            <a:r>
              <a:rPr lang="en-US" altLang="zh-CN" dirty="0"/>
              <a:t>DFA</a:t>
            </a:r>
            <a:r>
              <a:rPr lang="zh-CN" altLang="en-US" dirty="0"/>
              <a:t>引擎因为不需要回溯，所以匹配快速，但不支持捕获组，所以也就不支持反向引用和</a:t>
            </a:r>
            <a:r>
              <a:rPr lang="en-US" altLang="zh-CN" dirty="0"/>
              <a:t>$number</a:t>
            </a:r>
            <a:r>
              <a:rPr lang="zh-CN" altLang="en-US" dirty="0"/>
              <a:t>这种引用方式，目前使用</a:t>
            </a:r>
            <a:r>
              <a:rPr lang="en-US" altLang="zh-CN" dirty="0"/>
              <a:t>DFA</a:t>
            </a:r>
            <a:r>
              <a:rPr lang="zh-CN" altLang="en-US" dirty="0"/>
              <a:t>引擎的语言和工具主要有</a:t>
            </a:r>
            <a:r>
              <a:rPr lang="en-US" altLang="zh-CN" dirty="0" err="1">
                <a:solidFill>
                  <a:srgbClr val="EA0000"/>
                </a:solidFill>
              </a:rPr>
              <a:t>awk</a:t>
            </a:r>
            <a:r>
              <a:rPr lang="zh-CN" altLang="en-US" dirty="0"/>
              <a:t>、</a:t>
            </a:r>
            <a:r>
              <a:rPr lang="en-US" altLang="zh-CN" dirty="0" err="1">
                <a:solidFill>
                  <a:srgbClr val="EA0000"/>
                </a:solidFill>
              </a:rPr>
              <a:t>egrep</a:t>
            </a:r>
            <a:r>
              <a:rPr lang="en-US" altLang="zh-CN" dirty="0">
                <a:solidFill>
                  <a:srgbClr val="EA0000"/>
                </a:solidFill>
              </a:rPr>
              <a:t> </a:t>
            </a:r>
            <a:r>
              <a:rPr lang="zh-CN" altLang="en-US" dirty="0"/>
              <a:t>和 </a:t>
            </a:r>
            <a:r>
              <a:rPr lang="en-US" altLang="zh-CN" dirty="0" err="1">
                <a:solidFill>
                  <a:srgbClr val="EA0000"/>
                </a:solidFill>
              </a:rPr>
              <a:t>lex</a:t>
            </a:r>
            <a:r>
              <a:rPr lang="zh-CN" altLang="en-US" dirty="0"/>
              <a:t>。</a:t>
            </a:r>
          </a:p>
          <a:p>
            <a:r>
              <a:rPr lang="en-US" altLang="zh-CN" dirty="0"/>
              <a:t>POSIX NFA</a:t>
            </a:r>
            <a:r>
              <a:rPr lang="zh-CN" altLang="en-US" dirty="0"/>
              <a:t>主要指符合</a:t>
            </a:r>
            <a:r>
              <a:rPr lang="en-US" altLang="zh-CN" dirty="0"/>
              <a:t>POSIX</a:t>
            </a:r>
            <a:r>
              <a:rPr lang="zh-CN" altLang="en-US" dirty="0"/>
              <a:t>标准的</a:t>
            </a:r>
            <a:r>
              <a:rPr lang="en-US" altLang="zh-CN" dirty="0"/>
              <a:t>NFA</a:t>
            </a:r>
            <a:r>
              <a:rPr lang="zh-CN" altLang="en-US" dirty="0"/>
              <a:t>引擎，它的特点主要是提供</a:t>
            </a:r>
            <a:r>
              <a:rPr lang="en-US" altLang="zh-CN" dirty="0"/>
              <a:t>longest-leftmost</a:t>
            </a:r>
            <a:r>
              <a:rPr lang="zh-CN" altLang="en-US" dirty="0"/>
              <a:t>匹配，也就是在找到最左侧最长匹配之前，它将继续回溯。同</a:t>
            </a:r>
            <a:r>
              <a:rPr lang="en-US" altLang="zh-CN" dirty="0"/>
              <a:t>DFA</a:t>
            </a:r>
            <a:r>
              <a:rPr lang="zh-CN" altLang="en-US" dirty="0"/>
              <a:t>一样，非贪婪模式或者说忽略优先量词对于</a:t>
            </a:r>
            <a:r>
              <a:rPr lang="en-US" altLang="zh-CN" dirty="0"/>
              <a:t>POSIX NFA</a:t>
            </a:r>
            <a:r>
              <a:rPr lang="zh-CN" altLang="en-US" dirty="0"/>
              <a:t>同样是没有意义的。</a:t>
            </a:r>
          </a:p>
          <a:p>
            <a:r>
              <a:rPr lang="zh-CN" altLang="en-US" dirty="0"/>
              <a:t>大多数语言和工具使用的是传统型的</a:t>
            </a:r>
            <a:r>
              <a:rPr lang="en-US" altLang="zh-CN" dirty="0"/>
              <a:t>NFA</a:t>
            </a:r>
            <a:r>
              <a:rPr lang="zh-CN" altLang="en-US" dirty="0"/>
              <a:t>引擎，它有一些</a:t>
            </a:r>
            <a:r>
              <a:rPr lang="en-US" altLang="zh-CN" dirty="0"/>
              <a:t>DFA</a:t>
            </a:r>
            <a:r>
              <a:rPr lang="zh-CN" altLang="en-US" dirty="0"/>
              <a:t>不支持的特性：</a:t>
            </a:r>
          </a:p>
          <a:p>
            <a:pPr marL="36576" indent="0">
              <a:buNone/>
            </a:pPr>
            <a:endParaRPr lang="zh-CN" alt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683568" y="4509120"/>
            <a:ext cx="684076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/>
              <a:t>捕获组、反向引用和</a:t>
            </a:r>
            <a:r>
              <a:rPr lang="en-US" altLang="zh-CN" dirty="0"/>
              <a:t>$number</a:t>
            </a:r>
            <a:r>
              <a:rPr lang="zh-CN" altLang="en-US" dirty="0"/>
              <a:t>引用方式；</a:t>
            </a:r>
          </a:p>
          <a:p>
            <a:r>
              <a:rPr lang="zh-CN" altLang="en-US" dirty="0"/>
              <a:t>　　环视</a:t>
            </a:r>
            <a:r>
              <a:rPr lang="en-US" altLang="zh-CN" dirty="0"/>
              <a:t>(</a:t>
            </a:r>
            <a:r>
              <a:rPr lang="en-US" altLang="zh-CN" dirty="0" err="1"/>
              <a:t>Lookaround</a:t>
            </a:r>
            <a:r>
              <a:rPr lang="zh-CN" altLang="en-US" dirty="0"/>
              <a:t>，</a:t>
            </a:r>
            <a:r>
              <a:rPr lang="en-US" altLang="zh-CN" dirty="0"/>
              <a:t>(?&lt;=…)</a:t>
            </a:r>
            <a:r>
              <a:rPr lang="zh-CN" altLang="en-US" dirty="0"/>
              <a:t>、</a:t>
            </a:r>
            <a:r>
              <a:rPr lang="en-US" altLang="zh-CN" dirty="0"/>
              <a:t>(?&lt;!…)</a:t>
            </a:r>
            <a:r>
              <a:rPr lang="zh-CN" altLang="en-US" dirty="0"/>
              <a:t>、</a:t>
            </a:r>
            <a:r>
              <a:rPr lang="en-US" altLang="zh-CN" dirty="0"/>
              <a:t>(?=…)</a:t>
            </a:r>
            <a:r>
              <a:rPr lang="zh-CN" altLang="en-US" dirty="0"/>
              <a:t>、</a:t>
            </a:r>
            <a:r>
              <a:rPr lang="en-US" altLang="zh-CN" dirty="0" smtClean="0"/>
              <a:t>(?!…))</a:t>
            </a:r>
            <a:endParaRPr lang="zh-CN" altLang="en-US" dirty="0"/>
          </a:p>
          <a:p>
            <a:r>
              <a:rPr lang="zh-CN" altLang="en-US" dirty="0"/>
              <a:t>　　忽略优化量词（</a:t>
            </a:r>
            <a:r>
              <a:rPr lang="en-US" altLang="zh-CN" dirty="0"/>
              <a:t>??</a:t>
            </a:r>
            <a:r>
              <a:rPr lang="zh-CN" altLang="en-US" dirty="0"/>
              <a:t>、*</a:t>
            </a:r>
            <a:r>
              <a:rPr lang="en-US" altLang="zh-CN" dirty="0"/>
              <a:t>?</a:t>
            </a:r>
            <a:r>
              <a:rPr lang="zh-CN" altLang="en-US" dirty="0"/>
              <a:t>、</a:t>
            </a:r>
            <a:r>
              <a:rPr lang="en-US" altLang="zh-CN" dirty="0"/>
              <a:t>+?</a:t>
            </a:r>
            <a:r>
              <a:rPr lang="zh-CN" altLang="en-US" dirty="0"/>
              <a:t>、</a:t>
            </a:r>
            <a:r>
              <a:rPr lang="en-US" altLang="zh-CN" dirty="0"/>
              <a:t>{</a:t>
            </a:r>
            <a:r>
              <a:rPr lang="en-US" altLang="zh-CN" dirty="0" err="1"/>
              <a:t>m,n</a:t>
            </a:r>
            <a:r>
              <a:rPr lang="en-US" altLang="zh-CN" dirty="0"/>
              <a:t>}?</a:t>
            </a:r>
            <a:r>
              <a:rPr lang="zh-CN" altLang="en-US" dirty="0"/>
              <a:t>、</a:t>
            </a:r>
            <a:r>
              <a:rPr lang="en-US" altLang="zh-CN" dirty="0"/>
              <a:t>{m,}?</a:t>
            </a:r>
            <a:r>
              <a:rPr lang="zh-CN" altLang="en-US" dirty="0" smtClean="0"/>
              <a:t>）</a:t>
            </a:r>
            <a:endParaRPr lang="zh-CN" altLang="en-US" dirty="0"/>
          </a:p>
          <a:p>
            <a:r>
              <a:rPr lang="zh-CN" altLang="en-US" dirty="0"/>
              <a:t>　　占有优先量词（</a:t>
            </a:r>
            <a:r>
              <a:rPr lang="en-US" altLang="zh-CN" dirty="0"/>
              <a:t>?+</a:t>
            </a:r>
            <a:r>
              <a:rPr lang="zh-CN" altLang="en-US" dirty="0"/>
              <a:t>、*</a:t>
            </a:r>
            <a:r>
              <a:rPr lang="en-US" altLang="zh-CN" dirty="0"/>
              <a:t>+</a:t>
            </a:r>
            <a:r>
              <a:rPr lang="zh-CN" altLang="en-US" dirty="0"/>
              <a:t>、</a:t>
            </a:r>
            <a:r>
              <a:rPr lang="en-US" altLang="zh-CN" dirty="0"/>
              <a:t>++</a:t>
            </a:r>
            <a:r>
              <a:rPr lang="zh-CN" altLang="en-US" dirty="0"/>
              <a:t>、</a:t>
            </a:r>
            <a:r>
              <a:rPr lang="en-US" altLang="zh-CN" dirty="0"/>
              <a:t>{</a:t>
            </a:r>
            <a:r>
              <a:rPr lang="en-US" altLang="zh-CN" dirty="0" err="1"/>
              <a:t>m,n</a:t>
            </a:r>
            <a:r>
              <a:rPr lang="en-US" altLang="zh-CN" dirty="0"/>
              <a:t>}+</a:t>
            </a:r>
            <a:r>
              <a:rPr lang="zh-CN" altLang="en-US" dirty="0"/>
              <a:t>、</a:t>
            </a:r>
            <a:r>
              <a:rPr lang="en-US" altLang="zh-CN" dirty="0"/>
              <a:t>{m,}+</a:t>
            </a:r>
            <a:r>
              <a:rPr lang="zh-CN" altLang="en-US" dirty="0"/>
              <a:t>，目前仅</a:t>
            </a:r>
            <a:r>
              <a:rPr lang="en-US" altLang="zh-CN" dirty="0"/>
              <a:t>Java</a:t>
            </a:r>
            <a:r>
              <a:rPr lang="zh-CN" altLang="en-US" dirty="0"/>
              <a:t>和</a:t>
            </a:r>
            <a:r>
              <a:rPr lang="en-US" altLang="zh-CN" dirty="0"/>
              <a:t>PCRE</a:t>
            </a:r>
            <a:r>
              <a:rPr lang="zh-CN" altLang="en-US" dirty="0"/>
              <a:t>支持），固化分组</a:t>
            </a:r>
            <a:r>
              <a:rPr lang="en-US" altLang="zh-CN" dirty="0"/>
              <a:t>(?&gt;…)</a:t>
            </a:r>
            <a:r>
              <a:rPr lang="zh-CN" altLang="en-US" dirty="0"/>
              <a:t>。</a:t>
            </a:r>
          </a:p>
          <a:p>
            <a:endParaRPr lang="zh-CN" altLang="en-US" dirty="0"/>
          </a:p>
        </p:txBody>
      </p:sp>
      <p:sp>
        <p:nvSpPr>
          <p:cNvPr id="7" name="矩形 6"/>
          <p:cNvSpPr/>
          <p:nvPr/>
        </p:nvSpPr>
        <p:spPr>
          <a:xfrm>
            <a:off x="-69201" y="5966397"/>
            <a:ext cx="922265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zh-CN" altLang="en-US" sz="5400" b="1" cap="none" spc="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本次培训只讨论标</a:t>
            </a:r>
            <a:r>
              <a:rPr lang="zh-CN" altLang="en-US" sz="5400" b="1" cap="none" spc="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准</a:t>
            </a:r>
            <a:r>
              <a:rPr lang="en-US" altLang="zh-CN" sz="5400" b="1" cap="none" spc="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NFA</a:t>
            </a:r>
            <a:r>
              <a:rPr lang="zh-CN" altLang="en-US" sz="5400" b="1" cap="none" spc="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引擎</a:t>
            </a:r>
            <a:endParaRPr lang="zh-CN" altLang="en-US" sz="5400" b="1" cap="none" spc="0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169448196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匹配基础规则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600201"/>
            <a:ext cx="7467600" cy="1252736"/>
          </a:xfrm>
        </p:spPr>
        <p:txBody>
          <a:bodyPr/>
          <a:lstStyle/>
          <a:p>
            <a:r>
              <a:rPr lang="zh-CN" altLang="en-US" dirty="0" smtClean="0"/>
              <a:t>有限选择最左端匹配结果</a:t>
            </a:r>
            <a:endParaRPr lang="en-US" altLang="zh-CN" dirty="0" smtClean="0"/>
          </a:p>
          <a:p>
            <a:r>
              <a:rPr lang="zh-CN" altLang="en-US" dirty="0" smtClean="0"/>
              <a:t>标准量词优先匹配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xmlns="" val="2577828276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为啥要了解“这么深入”？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 smtClean="0"/>
              <a:t>网页小偷程序</a:t>
            </a:r>
            <a:r>
              <a:rPr lang="en-US" altLang="zh-CN" dirty="0" smtClean="0"/>
              <a:t>(100k</a:t>
            </a:r>
            <a:r>
              <a:rPr lang="zh-CN" altLang="en-US" dirty="0" smtClean="0"/>
              <a:t>内容 </a:t>
            </a:r>
            <a:r>
              <a:rPr lang="en-US" altLang="zh-CN" dirty="0" smtClean="0"/>
              <a:t>PHP</a:t>
            </a:r>
            <a:r>
              <a:rPr lang="zh-CN" altLang="en-US" dirty="0" smtClean="0"/>
              <a:t>就超时</a:t>
            </a:r>
            <a:r>
              <a:rPr lang="en-US" altLang="zh-CN" dirty="0" smtClean="0"/>
              <a:t>)</a:t>
            </a:r>
          </a:p>
          <a:p>
            <a:r>
              <a:rPr lang="en-US" altLang="zh-CN" dirty="0" err="1" smtClean="0"/>
              <a:t>url</a:t>
            </a:r>
            <a:r>
              <a:rPr lang="en-US" altLang="zh-CN" dirty="0" smtClean="0"/>
              <a:t> </a:t>
            </a:r>
            <a:r>
              <a:rPr lang="zh-CN" altLang="en-US" dirty="0" smtClean="0"/>
              <a:t>重写 </a:t>
            </a:r>
            <a:r>
              <a:rPr lang="en-US" altLang="zh-CN" dirty="0" smtClean="0"/>
              <a:t>(apache </a:t>
            </a:r>
            <a:r>
              <a:rPr lang="en-US" altLang="zh-CN" dirty="0" err="1" smtClean="0"/>
              <a:t>nginx</a:t>
            </a:r>
            <a:r>
              <a:rPr lang="zh-CN" altLang="en-US" dirty="0" smtClean="0"/>
              <a:t>对</a:t>
            </a:r>
            <a:r>
              <a:rPr lang="en-US" altLang="zh-CN" dirty="0" err="1" smtClean="0"/>
              <a:t>url</a:t>
            </a:r>
            <a:r>
              <a:rPr lang="zh-CN" altLang="en-US" dirty="0" smtClean="0"/>
              <a:t>处理了</a:t>
            </a:r>
            <a:r>
              <a:rPr lang="en-US" altLang="zh-CN" dirty="0" smtClean="0"/>
              <a:t>2ms)</a:t>
            </a:r>
          </a:p>
          <a:p>
            <a:r>
              <a:rPr lang="zh-CN" altLang="en-US" dirty="0" smtClean="0"/>
              <a:t>日志分析 </a:t>
            </a:r>
            <a:r>
              <a:rPr lang="en-US" altLang="zh-CN" dirty="0" smtClean="0"/>
              <a:t>(1G</a:t>
            </a:r>
            <a:r>
              <a:rPr lang="zh-CN" altLang="en-US" dirty="0" smtClean="0"/>
              <a:t>日志处理了</a:t>
            </a:r>
            <a:r>
              <a:rPr lang="en-US" altLang="zh-CN" dirty="0" smtClean="0"/>
              <a:t>1</a:t>
            </a:r>
            <a:r>
              <a:rPr lang="zh-CN" altLang="en-US" dirty="0" smtClean="0"/>
              <a:t>天</a:t>
            </a:r>
            <a:r>
              <a:rPr lang="en-US" altLang="zh-CN" dirty="0" smtClean="0"/>
              <a:t>)</a:t>
            </a:r>
          </a:p>
          <a:p>
            <a:r>
              <a:rPr lang="zh-CN" altLang="en-US" dirty="0" smtClean="0"/>
              <a:t>想自己写个像</a:t>
            </a:r>
            <a:r>
              <a:rPr lang="en-US" altLang="zh-CN" dirty="0" smtClean="0"/>
              <a:t>python</a:t>
            </a:r>
            <a:r>
              <a:rPr lang="zh-CN" altLang="en-US" dirty="0" smtClean="0"/>
              <a:t>、</a:t>
            </a:r>
            <a:r>
              <a:rPr lang="en-US" altLang="zh-CN" dirty="0" err="1" smtClean="0"/>
              <a:t>php</a:t>
            </a:r>
            <a:r>
              <a:rPr lang="zh-CN" altLang="en-US" dirty="0" smtClean="0"/>
              <a:t>一样的语言</a:t>
            </a:r>
            <a:endParaRPr lang="en-US" altLang="zh-CN" dirty="0" smtClean="0"/>
          </a:p>
          <a:p>
            <a:r>
              <a:rPr lang="zh-CN" altLang="en-US" dirty="0" smtClean="0"/>
              <a:t>想开发自己的</a:t>
            </a:r>
            <a:r>
              <a:rPr lang="en-US" altLang="zh-CN" dirty="0" smtClean="0"/>
              <a:t>DB</a:t>
            </a:r>
            <a:r>
              <a:rPr lang="zh-CN" altLang="en-US" dirty="0" smtClean="0"/>
              <a:t>，想知道</a:t>
            </a:r>
            <a:r>
              <a:rPr lang="en-US" altLang="zh-CN" dirty="0" smtClean="0"/>
              <a:t>DB</a:t>
            </a:r>
            <a:r>
              <a:rPr lang="zh-CN" altLang="en-US" dirty="0" smtClean="0"/>
              <a:t>语法分析器执行原理</a:t>
            </a:r>
            <a:endParaRPr lang="en-US" altLang="zh-CN" dirty="0" smtClean="0"/>
          </a:p>
          <a:p>
            <a:r>
              <a:rPr lang="zh-CN" altLang="en-US" dirty="0" smtClean="0"/>
              <a:t>本来就是个爱钻研的人</a:t>
            </a:r>
            <a:endParaRPr lang="en-US" altLang="zh-CN" dirty="0" smtClean="0"/>
          </a:p>
          <a:p>
            <a:pPr marL="36576" indent="0">
              <a:buNone/>
            </a:pPr>
            <a:r>
              <a:rPr lang="zh-CN" altLang="en-US" sz="2000" dirty="0" smtClean="0">
                <a:solidFill>
                  <a:schemeClr val="accent1"/>
                </a:solidFill>
                <a:latin typeface="隶书" pitchFamily="49" charset="-122"/>
                <a:ea typeface="隶书" pitchFamily="49" charset="-122"/>
              </a:rPr>
              <a:t>遇到以上情况，或者符合其中一条的，请继续</a:t>
            </a:r>
            <a:endParaRPr lang="en-US" altLang="zh-CN" sz="2000" dirty="0" smtClean="0">
              <a:solidFill>
                <a:schemeClr val="accent1"/>
              </a:solidFill>
              <a:latin typeface="隶书" pitchFamily="49" charset="-122"/>
              <a:ea typeface="隶书" pitchFamily="49" charset="-122"/>
            </a:endParaRPr>
          </a:p>
          <a:p>
            <a:pPr marL="36576" indent="0">
              <a:buNone/>
            </a:pPr>
            <a:endParaRPr lang="zh-CN" altLang="en-US" sz="2000" dirty="0">
              <a:solidFill>
                <a:schemeClr val="accent1"/>
              </a:solidFill>
              <a:latin typeface="隶书" pitchFamily="49" charset="-122"/>
              <a:ea typeface="隶书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357140033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62136" y="116632"/>
            <a:ext cx="7467600" cy="1143000"/>
          </a:xfrm>
        </p:spPr>
        <p:txBody>
          <a:bodyPr/>
          <a:lstStyle/>
          <a:p>
            <a:r>
              <a:rPr lang="zh-CN" altLang="en-US" dirty="0" smtClean="0"/>
              <a:t>字符串组成</a:t>
            </a:r>
            <a:endParaRPr lang="zh-CN" altLang="en-US" dirty="0"/>
          </a:p>
        </p:txBody>
      </p:sp>
      <p:sp>
        <p:nvSpPr>
          <p:cNvPr id="4" name="矩形 3"/>
          <p:cNvSpPr/>
          <p:nvPr/>
        </p:nvSpPr>
        <p:spPr>
          <a:xfrm>
            <a:off x="2669022" y="2944361"/>
            <a:ext cx="110799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en-US" altLang="zh-CN" sz="5400" b="1" cap="all" dirty="0" err="1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cf</a:t>
            </a:r>
            <a:endParaRPr lang="zh-CN" altLang="en-US" sz="5400" b="1" cap="all" spc="0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cxnSp>
        <p:nvCxnSpPr>
          <p:cNvPr id="6" name="直接箭头连接符 5"/>
          <p:cNvCxnSpPr/>
          <p:nvPr/>
        </p:nvCxnSpPr>
        <p:spPr>
          <a:xfrm flipV="1">
            <a:off x="2250203" y="3665285"/>
            <a:ext cx="360040" cy="100811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13" name="直接箭头连接符 12"/>
          <p:cNvCxnSpPr/>
          <p:nvPr/>
        </p:nvCxnSpPr>
        <p:spPr>
          <a:xfrm flipV="1">
            <a:off x="3253790" y="3665285"/>
            <a:ext cx="0" cy="100811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15" name="直接箭头连接符 14"/>
          <p:cNvCxnSpPr/>
          <p:nvPr/>
        </p:nvCxnSpPr>
        <p:spPr>
          <a:xfrm flipH="1" flipV="1">
            <a:off x="3875836" y="3590692"/>
            <a:ext cx="552147" cy="100811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1530386" y="4626588"/>
            <a:ext cx="88255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 smtClean="0">
                <a:solidFill>
                  <a:srgbClr val="FFFF00"/>
                </a:solidFill>
              </a:rPr>
              <a:t>位置</a:t>
            </a:r>
            <a:r>
              <a:rPr lang="en-US" altLang="zh-CN" dirty="0" smtClean="0">
                <a:solidFill>
                  <a:srgbClr val="FFFF00"/>
                </a:solidFill>
              </a:rPr>
              <a:t>0</a:t>
            </a:r>
            <a:endParaRPr lang="zh-CN" altLang="en-US" dirty="0">
              <a:solidFill>
                <a:srgbClr val="FFFF00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2725761" y="4626588"/>
            <a:ext cx="88255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 smtClean="0">
                <a:solidFill>
                  <a:srgbClr val="FFFF00"/>
                </a:solidFill>
              </a:rPr>
              <a:t>位置</a:t>
            </a:r>
            <a:r>
              <a:rPr lang="en-US" altLang="zh-CN" dirty="0">
                <a:solidFill>
                  <a:srgbClr val="FFFF00"/>
                </a:solidFill>
              </a:rPr>
              <a:t>1</a:t>
            </a:r>
            <a:endParaRPr lang="zh-CN" altLang="en-US" dirty="0">
              <a:solidFill>
                <a:srgbClr val="FFFF00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4151909" y="4626588"/>
            <a:ext cx="88255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 smtClean="0">
                <a:solidFill>
                  <a:srgbClr val="FFFF00"/>
                </a:solidFill>
              </a:rPr>
              <a:t>位置</a:t>
            </a:r>
            <a:r>
              <a:rPr lang="en-US" altLang="zh-CN" dirty="0" smtClean="0">
                <a:solidFill>
                  <a:srgbClr val="FFFF00"/>
                </a:solidFill>
              </a:rPr>
              <a:t>2</a:t>
            </a:r>
            <a:endParaRPr lang="zh-CN" altLang="en-US" dirty="0">
              <a:solidFill>
                <a:srgbClr val="FFFF00"/>
              </a:solidFill>
            </a:endParaRPr>
          </a:p>
        </p:txBody>
      </p:sp>
      <p:cxnSp>
        <p:nvCxnSpPr>
          <p:cNvPr id="21" name="直接箭头连接符 20"/>
          <p:cNvCxnSpPr/>
          <p:nvPr/>
        </p:nvCxnSpPr>
        <p:spPr>
          <a:xfrm>
            <a:off x="2412945" y="2060848"/>
            <a:ext cx="574879" cy="100811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直接箭头连接符 22"/>
          <p:cNvCxnSpPr/>
          <p:nvPr/>
        </p:nvCxnSpPr>
        <p:spPr>
          <a:xfrm flipH="1">
            <a:off x="3520426" y="2060848"/>
            <a:ext cx="475510" cy="102933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3596699" y="1691516"/>
            <a:ext cx="8646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 smtClean="0"/>
              <a:t>字符</a:t>
            </a:r>
            <a:r>
              <a:rPr lang="en-US" altLang="zh-CN" dirty="0" smtClean="0"/>
              <a:t>1</a:t>
            </a:r>
            <a:endParaRPr lang="zh-CN" altLang="en-US" dirty="0"/>
          </a:p>
        </p:txBody>
      </p:sp>
      <p:sp>
        <p:nvSpPr>
          <p:cNvPr id="27" name="TextBox 26"/>
          <p:cNvSpPr txBox="1"/>
          <p:nvPr/>
        </p:nvSpPr>
        <p:spPr>
          <a:xfrm>
            <a:off x="1997879" y="1698507"/>
            <a:ext cx="8646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 smtClean="0"/>
              <a:t>字符</a:t>
            </a:r>
            <a:r>
              <a:rPr lang="en-US" altLang="zh-CN" dirty="0"/>
              <a:t>0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xmlns="" val="3124302038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18" grpId="0"/>
      <p:bldP spid="19" grpId="0"/>
      <p:bldP spid="26" grpId="0"/>
      <p:bldP spid="27" grpId="0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占有字符与零宽度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CN" altLang="en-US" sz="2400" dirty="0">
                <a:latin typeface="隶书" pitchFamily="49" charset="-122"/>
                <a:ea typeface="隶书" pitchFamily="49" charset="-122"/>
              </a:rPr>
              <a:t>正则表达式匹配过程中，如果子表达式匹配到的是字符内容，而非位置，并被保存到最终的匹配结果中，那么就认为这个子表达式是占有字符的；如果子表达式匹配的仅仅是位置，或者匹配的内容并不保存到最终的匹配结果中，那么就认为这个子表达式是零宽度的。</a:t>
            </a:r>
          </a:p>
          <a:p>
            <a:r>
              <a:rPr lang="zh-CN" altLang="en-US" sz="2400" dirty="0">
                <a:latin typeface="隶书" pitchFamily="49" charset="-122"/>
                <a:ea typeface="隶书" pitchFamily="49" charset="-122"/>
              </a:rPr>
              <a:t>占有字符是互斥的，零宽度是非互斥的。也就是一个字符，同一时间只能由一个子表达式匹配，而一个位置，却可以同时由多个零宽度的子表达式匹配。</a:t>
            </a:r>
          </a:p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xmlns="" val="334180276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en-US" b="1" dirty="0"/>
              <a:t>控制权和</a:t>
            </a:r>
            <a:r>
              <a:rPr lang="zh-CN" altLang="en-US" b="1" dirty="0" smtClean="0"/>
              <a:t>传动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36576" indent="0">
              <a:buNone/>
            </a:pPr>
            <a:r>
              <a:rPr lang="zh-CN" altLang="en-US" dirty="0" smtClean="0">
                <a:latin typeface="微软雅黑" pitchFamily="34" charset="-122"/>
                <a:ea typeface="微软雅黑" pitchFamily="34" charset="-122"/>
              </a:rPr>
              <a:t>    正</a:t>
            </a:r>
            <a:r>
              <a:rPr lang="zh-CN" altLang="en-US" dirty="0">
                <a:latin typeface="微软雅黑" pitchFamily="34" charset="-122"/>
                <a:ea typeface="微软雅黑" pitchFamily="34" charset="-122"/>
              </a:rPr>
              <a:t>则的匹配过程，通常情况下都是由一个子表达式</a:t>
            </a:r>
            <a:r>
              <a:rPr lang="zh-CN" altLang="en-US" dirty="0">
                <a:solidFill>
                  <a:srgbClr val="FFFF00"/>
                </a:solidFill>
                <a:latin typeface="微软雅黑" pitchFamily="34" charset="-122"/>
                <a:ea typeface="微软雅黑" pitchFamily="34" charset="-122"/>
              </a:rPr>
              <a:t>（可能为一个普通字符、元字符或元字符序列组成）</a:t>
            </a:r>
            <a:r>
              <a:rPr lang="zh-CN" altLang="en-US" dirty="0">
                <a:latin typeface="微软雅黑" pitchFamily="34" charset="-122"/>
                <a:ea typeface="微软雅黑" pitchFamily="34" charset="-122"/>
              </a:rPr>
              <a:t>取得控制权，从字符串的某一位置开始尝试匹配，一个子表达式开始尝试匹配的位置，是从前一子表达匹配成功的结束位置开始的。如正则表达式</a:t>
            </a:r>
            <a:r>
              <a:rPr lang="zh-CN" altLang="en-US" dirty="0" smtClean="0">
                <a:latin typeface="微软雅黑" pitchFamily="34" charset="-122"/>
                <a:ea typeface="微软雅黑" pitchFamily="34" charset="-122"/>
              </a:rPr>
              <a:t>：</a:t>
            </a:r>
            <a:endParaRPr lang="en-US" altLang="zh-CN" dirty="0" smtClean="0">
              <a:latin typeface="微软雅黑" pitchFamily="34" charset="-122"/>
              <a:ea typeface="微软雅黑" pitchFamily="34" charset="-122"/>
            </a:endParaRPr>
          </a:p>
          <a:p>
            <a:pPr marL="36576" indent="0">
              <a:buNone/>
            </a:pPr>
            <a:r>
              <a:rPr lang="en-US" altLang="zh-CN" b="1" dirty="0" smtClean="0">
                <a:solidFill>
                  <a:srgbClr val="0099FF"/>
                </a:solidFill>
                <a:latin typeface="微软雅黑" pitchFamily="34" charset="-122"/>
                <a:ea typeface="微软雅黑" pitchFamily="34" charset="-122"/>
              </a:rPr>
              <a:t>(</a:t>
            </a:r>
            <a:r>
              <a:rPr lang="zh-CN" altLang="en-US" b="1" dirty="0">
                <a:solidFill>
                  <a:srgbClr val="0099FF"/>
                </a:solidFill>
                <a:latin typeface="微软雅黑" pitchFamily="34" charset="-122"/>
                <a:ea typeface="微软雅黑" pitchFamily="34" charset="-122"/>
              </a:rPr>
              <a:t>子表达式一</a:t>
            </a:r>
            <a:r>
              <a:rPr lang="en-US" altLang="zh-CN" b="1" dirty="0">
                <a:solidFill>
                  <a:srgbClr val="0099FF"/>
                </a:solidFill>
                <a:latin typeface="微软雅黑" pitchFamily="34" charset="-122"/>
                <a:ea typeface="微软雅黑" pitchFamily="34" charset="-122"/>
              </a:rPr>
              <a:t>)(</a:t>
            </a:r>
            <a:r>
              <a:rPr lang="zh-CN" altLang="en-US" b="1" dirty="0">
                <a:solidFill>
                  <a:srgbClr val="0099FF"/>
                </a:solidFill>
                <a:latin typeface="微软雅黑" pitchFamily="34" charset="-122"/>
                <a:ea typeface="微软雅黑" pitchFamily="34" charset="-122"/>
              </a:rPr>
              <a:t>子表达式二</a:t>
            </a:r>
            <a:r>
              <a:rPr lang="en-US" altLang="zh-CN" b="1" dirty="0">
                <a:solidFill>
                  <a:srgbClr val="0099FF"/>
                </a:solidFill>
                <a:latin typeface="微软雅黑" pitchFamily="34" charset="-122"/>
                <a:ea typeface="微软雅黑" pitchFamily="34" charset="-122"/>
              </a:rPr>
              <a:t>)</a:t>
            </a:r>
            <a:endParaRPr lang="zh-CN" altLang="en-US" dirty="0">
              <a:solidFill>
                <a:srgbClr val="0099FF"/>
              </a:solidFill>
              <a:latin typeface="微软雅黑" pitchFamily="34" charset="-122"/>
              <a:ea typeface="微软雅黑" pitchFamily="34" charset="-122"/>
            </a:endParaRPr>
          </a:p>
          <a:p>
            <a:pPr marL="36576" indent="0">
              <a:buNone/>
            </a:pPr>
            <a:endParaRPr lang="en-US" altLang="zh-CN" dirty="0" smtClean="0">
              <a:latin typeface="微软雅黑" pitchFamily="34" charset="-122"/>
              <a:ea typeface="微软雅黑" pitchFamily="34" charset="-122"/>
            </a:endParaRPr>
          </a:p>
          <a:p>
            <a:pPr marL="36576" indent="0">
              <a:buNone/>
            </a:pPr>
            <a:r>
              <a:rPr lang="en-US" altLang="zh-CN" dirty="0">
                <a:latin typeface="微软雅黑" pitchFamily="34" charset="-122"/>
                <a:ea typeface="微软雅黑" pitchFamily="34" charset="-122"/>
              </a:rPr>
              <a:t> </a:t>
            </a:r>
            <a:r>
              <a:rPr lang="en-US" altLang="zh-CN" dirty="0" smtClean="0">
                <a:latin typeface="微软雅黑" pitchFamily="34" charset="-122"/>
                <a:ea typeface="微软雅黑" pitchFamily="34" charset="-122"/>
              </a:rPr>
              <a:t>   </a:t>
            </a:r>
            <a:r>
              <a:rPr lang="zh-CN" altLang="en-US" dirty="0" smtClean="0">
                <a:latin typeface="微软雅黑" pitchFamily="34" charset="-122"/>
                <a:ea typeface="微软雅黑" pitchFamily="34" charset="-122"/>
              </a:rPr>
              <a:t>假设</a:t>
            </a:r>
            <a:r>
              <a:rPr lang="en-US" altLang="zh-CN" b="1" dirty="0">
                <a:solidFill>
                  <a:srgbClr val="0099FF"/>
                </a:solidFill>
                <a:latin typeface="微软雅黑" pitchFamily="34" charset="-122"/>
                <a:ea typeface="微软雅黑" pitchFamily="34" charset="-122"/>
              </a:rPr>
              <a:t>(</a:t>
            </a:r>
            <a:r>
              <a:rPr lang="zh-CN" altLang="en-US" b="1" dirty="0">
                <a:solidFill>
                  <a:srgbClr val="0099FF"/>
                </a:solidFill>
                <a:latin typeface="微软雅黑" pitchFamily="34" charset="-122"/>
                <a:ea typeface="微软雅黑" pitchFamily="34" charset="-122"/>
              </a:rPr>
              <a:t>子表达式一</a:t>
            </a:r>
            <a:r>
              <a:rPr lang="en-US" altLang="zh-CN" b="1" dirty="0">
                <a:solidFill>
                  <a:srgbClr val="0099FF"/>
                </a:solidFill>
                <a:latin typeface="微软雅黑" pitchFamily="34" charset="-122"/>
                <a:ea typeface="微软雅黑" pitchFamily="34" charset="-122"/>
              </a:rPr>
              <a:t>)</a:t>
            </a:r>
            <a:r>
              <a:rPr lang="zh-CN" altLang="en-US" dirty="0">
                <a:latin typeface="微软雅黑" pitchFamily="34" charset="-122"/>
                <a:ea typeface="微软雅黑" pitchFamily="34" charset="-122"/>
              </a:rPr>
              <a:t>为零宽度表达式，由于它匹配开始和结束的位置是同一个，如位置</a:t>
            </a:r>
            <a:r>
              <a:rPr lang="en-US" altLang="zh-CN" dirty="0">
                <a:latin typeface="微软雅黑" pitchFamily="34" charset="-122"/>
                <a:ea typeface="微软雅黑" pitchFamily="34" charset="-122"/>
              </a:rPr>
              <a:t>0</a:t>
            </a:r>
            <a:r>
              <a:rPr lang="zh-CN" altLang="en-US" dirty="0">
                <a:latin typeface="微软雅黑" pitchFamily="34" charset="-122"/>
                <a:ea typeface="微软雅黑" pitchFamily="34" charset="-122"/>
              </a:rPr>
              <a:t>，那么</a:t>
            </a:r>
            <a:r>
              <a:rPr lang="en-US" altLang="zh-CN" b="1" dirty="0">
                <a:solidFill>
                  <a:srgbClr val="0099FF"/>
                </a:solidFill>
                <a:latin typeface="微软雅黑" pitchFamily="34" charset="-122"/>
                <a:ea typeface="微软雅黑" pitchFamily="34" charset="-122"/>
              </a:rPr>
              <a:t>(</a:t>
            </a:r>
            <a:r>
              <a:rPr lang="zh-CN" altLang="en-US" b="1" dirty="0">
                <a:solidFill>
                  <a:srgbClr val="0099FF"/>
                </a:solidFill>
                <a:latin typeface="微软雅黑" pitchFamily="34" charset="-122"/>
                <a:ea typeface="微软雅黑" pitchFamily="34" charset="-122"/>
              </a:rPr>
              <a:t>子表达式二</a:t>
            </a:r>
            <a:r>
              <a:rPr lang="en-US" altLang="zh-CN" b="1" dirty="0">
                <a:solidFill>
                  <a:srgbClr val="0099FF"/>
                </a:solidFill>
                <a:latin typeface="微软雅黑" pitchFamily="34" charset="-122"/>
                <a:ea typeface="微软雅黑" pitchFamily="34" charset="-122"/>
              </a:rPr>
              <a:t>)</a:t>
            </a:r>
            <a:r>
              <a:rPr lang="zh-CN" altLang="en-US" dirty="0">
                <a:latin typeface="微软雅黑" pitchFamily="34" charset="-122"/>
                <a:ea typeface="微软雅黑" pitchFamily="34" charset="-122"/>
              </a:rPr>
              <a:t>是从</a:t>
            </a:r>
            <a:r>
              <a:rPr lang="zh-CN" altLang="en-US" dirty="0">
                <a:solidFill>
                  <a:srgbClr val="FF0000"/>
                </a:solidFill>
                <a:latin typeface="微软雅黑" pitchFamily="34" charset="-122"/>
                <a:ea typeface="微软雅黑" pitchFamily="34" charset="-122"/>
              </a:rPr>
              <a:t>位置</a:t>
            </a:r>
            <a:r>
              <a:rPr lang="en-US" altLang="zh-CN" dirty="0">
                <a:solidFill>
                  <a:srgbClr val="FF0000"/>
                </a:solidFill>
                <a:latin typeface="微软雅黑" pitchFamily="34" charset="-122"/>
                <a:ea typeface="微软雅黑" pitchFamily="34" charset="-122"/>
              </a:rPr>
              <a:t>0</a:t>
            </a:r>
            <a:r>
              <a:rPr lang="zh-CN" altLang="en-US" dirty="0">
                <a:latin typeface="微软雅黑" pitchFamily="34" charset="-122"/>
                <a:ea typeface="微软雅黑" pitchFamily="34" charset="-122"/>
              </a:rPr>
              <a:t>开始尝试匹配的。</a:t>
            </a:r>
          </a:p>
          <a:p>
            <a:pPr marL="36576" indent="0">
              <a:buNone/>
            </a:pPr>
            <a:r>
              <a:rPr lang="zh-CN" altLang="en-US" dirty="0" smtClean="0">
                <a:latin typeface="微软雅黑" pitchFamily="34" charset="-122"/>
                <a:ea typeface="微软雅黑" pitchFamily="34" charset="-122"/>
              </a:rPr>
              <a:t>    假设</a:t>
            </a:r>
            <a:r>
              <a:rPr lang="en-US" altLang="zh-CN" b="1" dirty="0">
                <a:solidFill>
                  <a:srgbClr val="0099FF"/>
                </a:solidFill>
                <a:latin typeface="微软雅黑" pitchFamily="34" charset="-122"/>
                <a:ea typeface="微软雅黑" pitchFamily="34" charset="-122"/>
              </a:rPr>
              <a:t>(</a:t>
            </a:r>
            <a:r>
              <a:rPr lang="zh-CN" altLang="en-US" b="1" dirty="0">
                <a:solidFill>
                  <a:srgbClr val="0099FF"/>
                </a:solidFill>
                <a:latin typeface="微软雅黑" pitchFamily="34" charset="-122"/>
                <a:ea typeface="微软雅黑" pitchFamily="34" charset="-122"/>
              </a:rPr>
              <a:t>子表达式一</a:t>
            </a:r>
            <a:r>
              <a:rPr lang="en-US" altLang="zh-CN" b="1" dirty="0">
                <a:solidFill>
                  <a:srgbClr val="0099FF"/>
                </a:solidFill>
                <a:latin typeface="微软雅黑" pitchFamily="34" charset="-122"/>
                <a:ea typeface="微软雅黑" pitchFamily="34" charset="-122"/>
              </a:rPr>
              <a:t>)</a:t>
            </a:r>
            <a:r>
              <a:rPr lang="zh-CN" altLang="en-US" dirty="0">
                <a:latin typeface="微软雅黑" pitchFamily="34" charset="-122"/>
                <a:ea typeface="微软雅黑" pitchFamily="34" charset="-122"/>
              </a:rPr>
              <a:t>为占有字符的表达式，由于它匹配开始和结束的位置不是同一个，如匹配成功开始于</a:t>
            </a:r>
            <a:r>
              <a:rPr lang="zh-CN" altLang="en-US" dirty="0">
                <a:solidFill>
                  <a:srgbClr val="FF0000"/>
                </a:solidFill>
                <a:latin typeface="微软雅黑" pitchFamily="34" charset="-122"/>
                <a:ea typeface="微软雅黑" pitchFamily="34" charset="-122"/>
              </a:rPr>
              <a:t>位置</a:t>
            </a:r>
            <a:r>
              <a:rPr lang="en-US" altLang="zh-CN" dirty="0">
                <a:solidFill>
                  <a:srgbClr val="FF0000"/>
                </a:solidFill>
                <a:latin typeface="微软雅黑" pitchFamily="34" charset="-122"/>
                <a:ea typeface="微软雅黑" pitchFamily="34" charset="-122"/>
              </a:rPr>
              <a:t>0</a:t>
            </a:r>
            <a:r>
              <a:rPr lang="zh-CN" altLang="en-US" dirty="0">
                <a:latin typeface="微软雅黑" pitchFamily="34" charset="-122"/>
                <a:ea typeface="微软雅黑" pitchFamily="34" charset="-122"/>
              </a:rPr>
              <a:t>，结束于</a:t>
            </a:r>
            <a:r>
              <a:rPr lang="zh-CN" altLang="en-US" dirty="0">
                <a:solidFill>
                  <a:srgbClr val="FF0000"/>
                </a:solidFill>
                <a:latin typeface="微软雅黑" pitchFamily="34" charset="-122"/>
                <a:ea typeface="微软雅黑" pitchFamily="34" charset="-122"/>
              </a:rPr>
              <a:t>位置</a:t>
            </a:r>
            <a:r>
              <a:rPr lang="en-US" altLang="zh-CN" dirty="0">
                <a:solidFill>
                  <a:srgbClr val="FF0000"/>
                </a:solidFill>
                <a:latin typeface="微软雅黑" pitchFamily="34" charset="-122"/>
                <a:ea typeface="微软雅黑" pitchFamily="34" charset="-122"/>
              </a:rPr>
              <a:t>2</a:t>
            </a:r>
            <a:r>
              <a:rPr lang="zh-CN" altLang="en-US" dirty="0">
                <a:latin typeface="微软雅黑" pitchFamily="34" charset="-122"/>
                <a:ea typeface="微软雅黑" pitchFamily="34" charset="-122"/>
              </a:rPr>
              <a:t>，那么</a:t>
            </a:r>
            <a:r>
              <a:rPr lang="en-US" altLang="zh-CN" b="1" dirty="0">
                <a:solidFill>
                  <a:srgbClr val="0099FF"/>
                </a:solidFill>
                <a:latin typeface="微软雅黑" pitchFamily="34" charset="-122"/>
                <a:ea typeface="微软雅黑" pitchFamily="34" charset="-122"/>
              </a:rPr>
              <a:t>(</a:t>
            </a:r>
            <a:r>
              <a:rPr lang="zh-CN" altLang="en-US" b="1" dirty="0">
                <a:solidFill>
                  <a:srgbClr val="0099FF"/>
                </a:solidFill>
                <a:latin typeface="微软雅黑" pitchFamily="34" charset="-122"/>
                <a:ea typeface="微软雅黑" pitchFamily="34" charset="-122"/>
              </a:rPr>
              <a:t>子表达式二</a:t>
            </a:r>
            <a:r>
              <a:rPr lang="en-US" altLang="zh-CN" b="1" dirty="0">
                <a:solidFill>
                  <a:srgbClr val="0099FF"/>
                </a:solidFill>
                <a:latin typeface="微软雅黑" pitchFamily="34" charset="-122"/>
                <a:ea typeface="微软雅黑" pitchFamily="34" charset="-122"/>
              </a:rPr>
              <a:t>)</a:t>
            </a:r>
            <a:r>
              <a:rPr lang="zh-CN" altLang="en-US" dirty="0">
                <a:latin typeface="微软雅黑" pitchFamily="34" charset="-122"/>
                <a:ea typeface="微软雅黑" pitchFamily="34" charset="-122"/>
              </a:rPr>
              <a:t>是从</a:t>
            </a:r>
            <a:r>
              <a:rPr lang="zh-CN" altLang="en-US" dirty="0">
                <a:solidFill>
                  <a:srgbClr val="FF0000"/>
                </a:solidFill>
                <a:latin typeface="微软雅黑" pitchFamily="34" charset="-122"/>
                <a:ea typeface="微软雅黑" pitchFamily="34" charset="-122"/>
              </a:rPr>
              <a:t>位置</a:t>
            </a:r>
            <a:r>
              <a:rPr lang="en-US" altLang="zh-CN" dirty="0">
                <a:solidFill>
                  <a:srgbClr val="FF0000"/>
                </a:solidFill>
                <a:latin typeface="微软雅黑" pitchFamily="34" charset="-122"/>
                <a:ea typeface="微软雅黑" pitchFamily="34" charset="-122"/>
              </a:rPr>
              <a:t>2</a:t>
            </a:r>
            <a:r>
              <a:rPr lang="zh-CN" altLang="en-US" dirty="0">
                <a:latin typeface="微软雅黑" pitchFamily="34" charset="-122"/>
                <a:ea typeface="微软雅黑" pitchFamily="34" charset="-122"/>
              </a:rPr>
              <a:t>开始尝试匹配的。</a:t>
            </a:r>
          </a:p>
          <a:p>
            <a:pPr marL="36576" indent="0">
              <a:buNone/>
            </a:pPr>
            <a:r>
              <a:rPr lang="zh-CN" altLang="en-US" dirty="0" smtClean="0">
                <a:latin typeface="微软雅黑" pitchFamily="34" charset="-122"/>
                <a:ea typeface="微软雅黑" pitchFamily="34" charset="-122"/>
              </a:rPr>
              <a:t>    而</a:t>
            </a:r>
            <a:r>
              <a:rPr lang="zh-CN" altLang="en-US" dirty="0">
                <a:latin typeface="微软雅黑" pitchFamily="34" charset="-122"/>
                <a:ea typeface="微软雅黑" pitchFamily="34" charset="-122"/>
              </a:rPr>
              <a:t>对于整个表达式来说，通常是由字符串</a:t>
            </a:r>
            <a:r>
              <a:rPr lang="zh-CN" altLang="en-US" dirty="0">
                <a:solidFill>
                  <a:srgbClr val="FF0000"/>
                </a:solidFill>
                <a:latin typeface="微软雅黑" pitchFamily="34" charset="-122"/>
                <a:ea typeface="微软雅黑" pitchFamily="34" charset="-122"/>
              </a:rPr>
              <a:t>位置</a:t>
            </a:r>
            <a:r>
              <a:rPr lang="en-US" altLang="zh-CN" dirty="0">
                <a:solidFill>
                  <a:srgbClr val="FF0000"/>
                </a:solidFill>
                <a:latin typeface="微软雅黑" pitchFamily="34" charset="-122"/>
                <a:ea typeface="微软雅黑" pitchFamily="34" charset="-122"/>
              </a:rPr>
              <a:t>0</a:t>
            </a:r>
            <a:r>
              <a:rPr lang="zh-CN" altLang="en-US" dirty="0">
                <a:latin typeface="微软雅黑" pitchFamily="34" charset="-122"/>
                <a:ea typeface="微软雅黑" pitchFamily="34" charset="-122"/>
              </a:rPr>
              <a:t>开始尝试匹配的。如果在</a:t>
            </a:r>
            <a:r>
              <a:rPr lang="zh-CN" altLang="en-US" dirty="0">
                <a:solidFill>
                  <a:srgbClr val="FF0000"/>
                </a:solidFill>
                <a:latin typeface="微软雅黑" pitchFamily="34" charset="-122"/>
                <a:ea typeface="微软雅黑" pitchFamily="34" charset="-122"/>
              </a:rPr>
              <a:t>位置</a:t>
            </a:r>
            <a:r>
              <a:rPr lang="en-US" altLang="zh-CN" dirty="0">
                <a:solidFill>
                  <a:srgbClr val="FF0000"/>
                </a:solidFill>
                <a:latin typeface="微软雅黑" pitchFamily="34" charset="-122"/>
                <a:ea typeface="微软雅黑" pitchFamily="34" charset="-122"/>
              </a:rPr>
              <a:t>0</a:t>
            </a:r>
            <a:r>
              <a:rPr lang="zh-CN" altLang="en-US" dirty="0">
                <a:latin typeface="微软雅黑" pitchFamily="34" charset="-122"/>
                <a:ea typeface="微软雅黑" pitchFamily="34" charset="-122"/>
              </a:rPr>
              <a:t>开始的尝试，匹配到字符串某一位置时整个表达式匹配失败，那么引擎会使正则向前传动，整个表达式从位置</a:t>
            </a:r>
            <a:r>
              <a:rPr lang="en-US" altLang="zh-CN" dirty="0">
                <a:latin typeface="微软雅黑" pitchFamily="34" charset="-122"/>
                <a:ea typeface="微软雅黑" pitchFamily="34" charset="-122"/>
              </a:rPr>
              <a:t>1</a:t>
            </a:r>
            <a:r>
              <a:rPr lang="zh-CN" altLang="en-US" dirty="0">
                <a:latin typeface="微软雅黑" pitchFamily="34" charset="-122"/>
                <a:ea typeface="微软雅黑" pitchFamily="34" charset="-122"/>
              </a:rPr>
              <a:t>开始重新尝试匹配，依此类推，直到报告匹配成功或尝试到最后一个位置后报告匹配失败</a:t>
            </a:r>
            <a:r>
              <a:rPr lang="zh-CN" altLang="en-US" dirty="0" smtClean="0">
                <a:latin typeface="微软雅黑" pitchFamily="34" charset="-122"/>
                <a:ea typeface="微软雅黑" pitchFamily="34" charset="-122"/>
              </a:rPr>
              <a:t>。</a:t>
            </a:r>
            <a:endParaRPr lang="zh-CN" altLang="en-US" dirty="0">
              <a:latin typeface="微软雅黑" pitchFamily="34" charset="-122"/>
              <a:ea typeface="微软雅黑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0107950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简单的匹配过程</a:t>
            </a:r>
            <a:endParaRPr lang="zh-CN" altLang="en-US" dirty="0"/>
          </a:p>
        </p:txBody>
      </p:sp>
      <p:pic>
        <p:nvPicPr>
          <p:cNvPr id="4" name="内容占位符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619672" y="1340769"/>
            <a:ext cx="3686175" cy="2304256"/>
          </a:xfrm>
        </p:spPr>
      </p:pic>
      <p:sp>
        <p:nvSpPr>
          <p:cNvPr id="5" name="TextBox 4"/>
          <p:cNvSpPr txBox="1"/>
          <p:nvPr/>
        </p:nvSpPr>
        <p:spPr>
          <a:xfrm>
            <a:off x="241910" y="3717032"/>
            <a:ext cx="8722578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/>
              <a:t>源字符串：</a:t>
            </a:r>
            <a:r>
              <a:rPr lang="en-US" altLang="zh-CN" b="1" dirty="0" err="1">
                <a:solidFill>
                  <a:srgbClr val="92D050"/>
                </a:solidFill>
              </a:rPr>
              <a:t>abc</a:t>
            </a:r>
            <a:endParaRPr lang="zh-CN" altLang="en-US" dirty="0">
              <a:solidFill>
                <a:srgbClr val="92D050"/>
              </a:solidFill>
            </a:endParaRPr>
          </a:p>
          <a:p>
            <a:r>
              <a:rPr lang="zh-CN" altLang="en-US" dirty="0"/>
              <a:t>正则表达式：</a:t>
            </a:r>
            <a:r>
              <a:rPr lang="en-US" altLang="zh-CN" b="1" dirty="0" err="1">
                <a:solidFill>
                  <a:srgbClr val="FFC000"/>
                </a:solidFill>
              </a:rPr>
              <a:t>abc</a:t>
            </a:r>
            <a:endParaRPr lang="zh-CN" altLang="en-US" dirty="0">
              <a:solidFill>
                <a:srgbClr val="FFC000"/>
              </a:solidFill>
            </a:endParaRPr>
          </a:p>
          <a:p>
            <a:r>
              <a:rPr lang="zh-CN" altLang="en-US" dirty="0"/>
              <a:t>匹配过程：</a:t>
            </a:r>
          </a:p>
          <a:p>
            <a:r>
              <a:rPr lang="zh-CN" altLang="en-US" dirty="0"/>
              <a:t>首先由字符“</a:t>
            </a:r>
            <a:r>
              <a:rPr lang="en-US" altLang="zh-CN" b="1" dirty="0">
                <a:solidFill>
                  <a:srgbClr val="FFC000"/>
                </a:solidFill>
              </a:rPr>
              <a:t>a</a:t>
            </a:r>
            <a:r>
              <a:rPr lang="zh-CN" altLang="en-US" dirty="0"/>
              <a:t>”取得控制权，从</a:t>
            </a:r>
            <a:r>
              <a:rPr lang="zh-CN" altLang="en-US" dirty="0">
                <a:solidFill>
                  <a:srgbClr val="0099FF"/>
                </a:solidFill>
              </a:rPr>
              <a:t>位置</a:t>
            </a:r>
            <a:r>
              <a:rPr lang="en-US" altLang="zh-CN" dirty="0">
                <a:solidFill>
                  <a:srgbClr val="0099FF"/>
                </a:solidFill>
              </a:rPr>
              <a:t>0</a:t>
            </a:r>
            <a:r>
              <a:rPr lang="zh-CN" altLang="en-US" dirty="0"/>
              <a:t>开始匹配，由“</a:t>
            </a:r>
            <a:r>
              <a:rPr lang="en-US" altLang="zh-CN" b="1" dirty="0">
                <a:solidFill>
                  <a:srgbClr val="FFC000"/>
                </a:solidFill>
              </a:rPr>
              <a:t>a</a:t>
            </a:r>
            <a:r>
              <a:rPr lang="zh-CN" altLang="en-US" dirty="0"/>
              <a:t>”来匹配“</a:t>
            </a:r>
            <a:r>
              <a:rPr lang="en-US" altLang="zh-CN" b="1" dirty="0">
                <a:solidFill>
                  <a:srgbClr val="92D050"/>
                </a:solidFill>
              </a:rPr>
              <a:t>a</a:t>
            </a:r>
            <a:r>
              <a:rPr lang="zh-CN" altLang="en-US" dirty="0"/>
              <a:t>”，匹配成功，控制权交给字符“</a:t>
            </a:r>
            <a:r>
              <a:rPr lang="en-US" altLang="zh-CN" b="1" dirty="0">
                <a:solidFill>
                  <a:srgbClr val="FFC000"/>
                </a:solidFill>
              </a:rPr>
              <a:t>b</a:t>
            </a:r>
            <a:r>
              <a:rPr lang="zh-CN" altLang="en-US" dirty="0"/>
              <a:t>”；由于“</a:t>
            </a:r>
            <a:r>
              <a:rPr lang="en-US" altLang="zh-CN" b="1" dirty="0">
                <a:solidFill>
                  <a:srgbClr val="92D050"/>
                </a:solidFill>
              </a:rPr>
              <a:t>a</a:t>
            </a:r>
            <a:r>
              <a:rPr lang="zh-CN" altLang="en-US" dirty="0"/>
              <a:t>”已被“</a:t>
            </a:r>
            <a:r>
              <a:rPr lang="en-US" altLang="zh-CN" b="1" dirty="0">
                <a:solidFill>
                  <a:srgbClr val="FFC000"/>
                </a:solidFill>
              </a:rPr>
              <a:t>a</a:t>
            </a:r>
            <a:r>
              <a:rPr lang="zh-CN" altLang="en-US" dirty="0"/>
              <a:t>”匹配，所以“</a:t>
            </a:r>
            <a:r>
              <a:rPr lang="en-US" altLang="zh-CN" b="1" dirty="0">
                <a:solidFill>
                  <a:srgbClr val="FFC000"/>
                </a:solidFill>
              </a:rPr>
              <a:t>b</a:t>
            </a:r>
            <a:r>
              <a:rPr lang="zh-CN" altLang="en-US" dirty="0"/>
              <a:t>”从</a:t>
            </a:r>
            <a:r>
              <a:rPr lang="zh-CN" altLang="en-US" dirty="0">
                <a:solidFill>
                  <a:srgbClr val="0099FF"/>
                </a:solidFill>
              </a:rPr>
              <a:t>位置</a:t>
            </a:r>
            <a:r>
              <a:rPr lang="en-US" altLang="zh-CN" dirty="0">
                <a:solidFill>
                  <a:srgbClr val="0099FF"/>
                </a:solidFill>
              </a:rPr>
              <a:t>1</a:t>
            </a:r>
            <a:r>
              <a:rPr lang="zh-CN" altLang="en-US" dirty="0"/>
              <a:t>开始尝试匹配，由“</a:t>
            </a:r>
            <a:r>
              <a:rPr lang="en-US" altLang="zh-CN" b="1" dirty="0">
                <a:solidFill>
                  <a:srgbClr val="FFC000"/>
                </a:solidFill>
              </a:rPr>
              <a:t>b</a:t>
            </a:r>
            <a:r>
              <a:rPr lang="zh-CN" altLang="en-US" dirty="0"/>
              <a:t>”来匹配“</a:t>
            </a:r>
            <a:r>
              <a:rPr lang="en-US" altLang="zh-CN" b="1" dirty="0">
                <a:solidFill>
                  <a:srgbClr val="92D050"/>
                </a:solidFill>
              </a:rPr>
              <a:t>b</a:t>
            </a:r>
            <a:r>
              <a:rPr lang="zh-CN" altLang="en-US" dirty="0"/>
              <a:t>”，匹配成功，控制权交给“</a:t>
            </a:r>
            <a:r>
              <a:rPr lang="en-US" altLang="zh-CN" b="1" dirty="0">
                <a:solidFill>
                  <a:srgbClr val="FFC000"/>
                </a:solidFill>
              </a:rPr>
              <a:t>c</a:t>
            </a:r>
            <a:r>
              <a:rPr lang="zh-CN" altLang="en-US" dirty="0"/>
              <a:t>”；由“</a:t>
            </a:r>
            <a:r>
              <a:rPr lang="en-US" altLang="zh-CN" b="1" dirty="0">
                <a:solidFill>
                  <a:srgbClr val="FFC000"/>
                </a:solidFill>
              </a:rPr>
              <a:t>c</a:t>
            </a:r>
            <a:r>
              <a:rPr lang="zh-CN" altLang="en-US" dirty="0"/>
              <a:t>”来匹配“</a:t>
            </a:r>
            <a:r>
              <a:rPr lang="en-US" altLang="zh-CN" b="1" dirty="0">
                <a:solidFill>
                  <a:srgbClr val="92D050"/>
                </a:solidFill>
              </a:rPr>
              <a:t>c</a:t>
            </a:r>
            <a:r>
              <a:rPr lang="zh-CN" altLang="en-US" dirty="0"/>
              <a:t>”，匹配成功。</a:t>
            </a:r>
          </a:p>
          <a:p>
            <a:r>
              <a:rPr lang="zh-CN" altLang="en-US" dirty="0"/>
              <a:t>此时正则表达式匹配完成，报告匹配成功。匹配结果为“</a:t>
            </a:r>
            <a:r>
              <a:rPr lang="en-US" altLang="zh-CN" b="1" dirty="0" err="1">
                <a:solidFill>
                  <a:srgbClr val="92D050"/>
                </a:solidFill>
              </a:rPr>
              <a:t>abc</a:t>
            </a:r>
            <a:r>
              <a:rPr lang="zh-CN" altLang="en-US" dirty="0"/>
              <a:t>”，开始</a:t>
            </a:r>
            <a:r>
              <a:rPr lang="zh-CN" altLang="en-US" dirty="0">
                <a:solidFill>
                  <a:srgbClr val="0099FF"/>
                </a:solidFill>
              </a:rPr>
              <a:t>位置为</a:t>
            </a:r>
            <a:r>
              <a:rPr lang="en-US" altLang="zh-CN" dirty="0">
                <a:solidFill>
                  <a:srgbClr val="0099FF"/>
                </a:solidFill>
              </a:rPr>
              <a:t>0</a:t>
            </a:r>
            <a:r>
              <a:rPr lang="zh-CN" altLang="en-US" dirty="0"/>
              <a:t>，结束</a:t>
            </a:r>
            <a:r>
              <a:rPr lang="zh-CN" altLang="en-US" dirty="0">
                <a:solidFill>
                  <a:srgbClr val="0099FF"/>
                </a:solidFill>
              </a:rPr>
              <a:t>位置为</a:t>
            </a:r>
            <a:r>
              <a:rPr lang="en-US" altLang="zh-CN" dirty="0">
                <a:solidFill>
                  <a:srgbClr val="0099FF"/>
                </a:solidFill>
              </a:rPr>
              <a:t>3</a:t>
            </a:r>
            <a:r>
              <a:rPr lang="zh-CN" altLang="en-US" dirty="0"/>
              <a:t>。</a:t>
            </a:r>
          </a:p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xmlns="" val="3490907176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323528" y="116632"/>
            <a:ext cx="8435280" cy="1143000"/>
          </a:xfrm>
        </p:spPr>
        <p:txBody>
          <a:bodyPr>
            <a:normAutofit fontScale="90000"/>
          </a:bodyPr>
          <a:lstStyle/>
          <a:p>
            <a:r>
              <a:rPr lang="zh-CN" altLang="en-US" b="1" dirty="0"/>
              <a:t>含有</a:t>
            </a:r>
            <a:r>
              <a:rPr lang="zh-CN" altLang="en-US" b="1" dirty="0" smtClean="0"/>
              <a:t>匹配</a:t>
            </a:r>
            <a:r>
              <a:rPr lang="zh-CN" altLang="en-US" b="1" dirty="0"/>
              <a:t>优先量词的匹配</a:t>
            </a:r>
            <a:r>
              <a:rPr lang="zh-CN" altLang="en-US" b="1" dirty="0" smtClean="0"/>
              <a:t>过程</a:t>
            </a:r>
            <a:r>
              <a:rPr lang="en-US" altLang="zh-CN" b="1" dirty="0" smtClean="0"/>
              <a:t>(</a:t>
            </a:r>
            <a:r>
              <a:rPr lang="zh-CN" altLang="en-US" b="1" dirty="0" smtClean="0"/>
              <a:t>成功</a:t>
            </a:r>
            <a:r>
              <a:rPr lang="en-US" altLang="zh-CN" b="1" dirty="0" smtClean="0"/>
              <a:t>)</a:t>
            </a:r>
            <a:endParaRPr lang="zh-CN" altLang="en-US" dirty="0"/>
          </a:p>
        </p:txBody>
      </p:sp>
      <p:pic>
        <p:nvPicPr>
          <p:cNvPr id="4" name="内容占位符 3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835696" y="1052736"/>
            <a:ext cx="4032448" cy="2088232"/>
          </a:xfrm>
        </p:spPr>
      </p:pic>
      <p:sp>
        <p:nvSpPr>
          <p:cNvPr id="5" name="TextBox 4"/>
          <p:cNvSpPr txBox="1"/>
          <p:nvPr/>
        </p:nvSpPr>
        <p:spPr>
          <a:xfrm>
            <a:off x="251520" y="3501008"/>
            <a:ext cx="8640960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/>
              <a:t>源字符串：</a:t>
            </a:r>
            <a:r>
              <a:rPr lang="en-US" altLang="zh-CN" dirty="0" err="1" smtClean="0">
                <a:solidFill>
                  <a:srgbClr val="92D050"/>
                </a:solidFill>
              </a:rPr>
              <a:t>abc</a:t>
            </a:r>
            <a:r>
              <a:rPr lang="en-US" altLang="zh-CN" dirty="0" smtClean="0"/>
              <a:t>                   </a:t>
            </a:r>
            <a:r>
              <a:rPr lang="zh-CN" altLang="en-US" dirty="0" smtClean="0"/>
              <a:t>正则表达式</a:t>
            </a:r>
            <a:r>
              <a:rPr lang="zh-CN" altLang="en-US" dirty="0"/>
              <a:t>：</a:t>
            </a:r>
            <a:r>
              <a:rPr lang="en-US" altLang="zh-CN" dirty="0" err="1"/>
              <a:t>ab?c</a:t>
            </a:r>
            <a:endParaRPr lang="en-US" altLang="zh-CN" dirty="0"/>
          </a:p>
          <a:p>
            <a:r>
              <a:rPr lang="zh-CN" altLang="en-US" dirty="0" smtClean="0"/>
              <a:t>  量词</a:t>
            </a:r>
            <a:r>
              <a:rPr lang="zh-CN" altLang="en-US" dirty="0"/>
              <a:t>“</a:t>
            </a:r>
            <a:r>
              <a:rPr lang="en-US" altLang="zh-CN" dirty="0"/>
              <a:t>?”</a:t>
            </a:r>
            <a:r>
              <a:rPr lang="zh-CN" altLang="en-US" dirty="0"/>
              <a:t>属于匹配优先量词，在可匹配可不匹配时，会先选择尝试匹配，只有这种选择会使整个表达式无法匹配成功时，才会尝试让出匹配到的内容。这里的量词“</a:t>
            </a:r>
            <a:r>
              <a:rPr lang="en-US" altLang="zh-CN" dirty="0">
                <a:solidFill>
                  <a:srgbClr val="FFC000"/>
                </a:solidFill>
              </a:rPr>
              <a:t>?</a:t>
            </a:r>
            <a:r>
              <a:rPr lang="en-US" altLang="zh-CN" dirty="0"/>
              <a:t>”</a:t>
            </a:r>
            <a:r>
              <a:rPr lang="zh-CN" altLang="en-US" dirty="0"/>
              <a:t>是用来修饰字符“</a:t>
            </a:r>
            <a:r>
              <a:rPr lang="en-US" altLang="zh-CN" dirty="0">
                <a:solidFill>
                  <a:srgbClr val="FFC000"/>
                </a:solidFill>
              </a:rPr>
              <a:t>b</a:t>
            </a:r>
            <a:r>
              <a:rPr lang="en-US" altLang="zh-CN" dirty="0"/>
              <a:t>”</a:t>
            </a:r>
            <a:r>
              <a:rPr lang="zh-CN" altLang="en-US" dirty="0"/>
              <a:t>的，所以“</a:t>
            </a:r>
            <a:r>
              <a:rPr lang="en-US" altLang="zh-CN" dirty="0">
                <a:solidFill>
                  <a:srgbClr val="FFC000"/>
                </a:solidFill>
              </a:rPr>
              <a:t>b?</a:t>
            </a:r>
            <a:r>
              <a:rPr lang="en-US" altLang="zh-CN" dirty="0"/>
              <a:t>”</a:t>
            </a:r>
            <a:r>
              <a:rPr lang="zh-CN" altLang="en-US" dirty="0"/>
              <a:t>是一个整体</a:t>
            </a:r>
            <a:r>
              <a:rPr lang="zh-CN" altLang="en-US" dirty="0" smtClean="0"/>
              <a:t>。</a:t>
            </a:r>
            <a:endParaRPr lang="zh-CN" altLang="en-US" dirty="0"/>
          </a:p>
          <a:p>
            <a:r>
              <a:rPr lang="zh-CN" altLang="en-US" dirty="0"/>
              <a:t>匹配过程：</a:t>
            </a:r>
          </a:p>
          <a:p>
            <a:r>
              <a:rPr lang="zh-CN" altLang="en-US" dirty="0" smtClean="0"/>
              <a:t>    首先</a:t>
            </a:r>
            <a:r>
              <a:rPr lang="zh-CN" altLang="en-US" dirty="0"/>
              <a:t>由字符“</a:t>
            </a:r>
            <a:r>
              <a:rPr lang="en-US" altLang="zh-CN" dirty="0">
                <a:solidFill>
                  <a:srgbClr val="FFC000"/>
                </a:solidFill>
              </a:rPr>
              <a:t>a</a:t>
            </a:r>
            <a:r>
              <a:rPr lang="en-US" altLang="zh-CN" dirty="0"/>
              <a:t>”</a:t>
            </a:r>
            <a:r>
              <a:rPr lang="zh-CN" altLang="en-US" dirty="0"/>
              <a:t>取得控制权，从</a:t>
            </a:r>
            <a:r>
              <a:rPr lang="zh-CN" altLang="en-US" dirty="0">
                <a:solidFill>
                  <a:srgbClr val="0099FF"/>
                </a:solidFill>
              </a:rPr>
              <a:t>位置</a:t>
            </a:r>
            <a:r>
              <a:rPr lang="en-US" altLang="zh-CN" dirty="0">
                <a:solidFill>
                  <a:srgbClr val="0099FF"/>
                </a:solidFill>
              </a:rPr>
              <a:t>0</a:t>
            </a:r>
            <a:r>
              <a:rPr lang="zh-CN" altLang="en-US" dirty="0"/>
              <a:t>开始匹配，由“</a:t>
            </a:r>
            <a:r>
              <a:rPr lang="en-US" altLang="zh-CN" dirty="0">
                <a:solidFill>
                  <a:srgbClr val="FFC000"/>
                </a:solidFill>
              </a:rPr>
              <a:t>a</a:t>
            </a:r>
            <a:r>
              <a:rPr lang="en-US" altLang="zh-CN" dirty="0"/>
              <a:t>”</a:t>
            </a:r>
            <a:r>
              <a:rPr lang="zh-CN" altLang="en-US" dirty="0"/>
              <a:t>来匹配“</a:t>
            </a:r>
            <a:r>
              <a:rPr lang="en-US" altLang="zh-CN" dirty="0">
                <a:solidFill>
                  <a:srgbClr val="92D050"/>
                </a:solidFill>
              </a:rPr>
              <a:t>a</a:t>
            </a:r>
            <a:r>
              <a:rPr lang="en-US" altLang="zh-CN" dirty="0"/>
              <a:t>”</a:t>
            </a:r>
            <a:r>
              <a:rPr lang="zh-CN" altLang="en-US" dirty="0"/>
              <a:t>，匹配成功，控制权交给字符“</a:t>
            </a:r>
            <a:r>
              <a:rPr lang="en-US" altLang="zh-CN" dirty="0">
                <a:solidFill>
                  <a:srgbClr val="FFC000"/>
                </a:solidFill>
              </a:rPr>
              <a:t>b?”</a:t>
            </a:r>
            <a:r>
              <a:rPr lang="zh-CN" altLang="en-US" dirty="0"/>
              <a:t>；由于“</a:t>
            </a:r>
            <a:r>
              <a:rPr lang="en-US" altLang="zh-CN" dirty="0">
                <a:solidFill>
                  <a:srgbClr val="FFC000"/>
                </a:solidFill>
              </a:rPr>
              <a:t>?</a:t>
            </a:r>
            <a:r>
              <a:rPr lang="en-US" altLang="zh-CN" dirty="0"/>
              <a:t>”</a:t>
            </a:r>
            <a:r>
              <a:rPr lang="zh-CN" altLang="en-US" dirty="0"/>
              <a:t>是匹配优先量词，所以会先尝试进行匹配，由“</a:t>
            </a:r>
            <a:r>
              <a:rPr lang="en-US" altLang="zh-CN" dirty="0">
                <a:solidFill>
                  <a:srgbClr val="FFC000"/>
                </a:solidFill>
              </a:rPr>
              <a:t>b?</a:t>
            </a:r>
            <a:r>
              <a:rPr lang="en-US" altLang="zh-CN" dirty="0"/>
              <a:t>”</a:t>
            </a:r>
            <a:r>
              <a:rPr lang="zh-CN" altLang="en-US" dirty="0"/>
              <a:t>来匹配“</a:t>
            </a:r>
            <a:r>
              <a:rPr lang="en-US" altLang="zh-CN" dirty="0">
                <a:solidFill>
                  <a:srgbClr val="92D050"/>
                </a:solidFill>
              </a:rPr>
              <a:t>b</a:t>
            </a:r>
            <a:r>
              <a:rPr lang="en-US" altLang="zh-CN" dirty="0"/>
              <a:t>”</a:t>
            </a:r>
            <a:r>
              <a:rPr lang="zh-CN" altLang="en-US" dirty="0"/>
              <a:t>，匹配成功，控制权交给“</a:t>
            </a:r>
            <a:r>
              <a:rPr lang="en-US" altLang="zh-CN" dirty="0">
                <a:solidFill>
                  <a:srgbClr val="FFC000"/>
                </a:solidFill>
              </a:rPr>
              <a:t>c</a:t>
            </a:r>
            <a:r>
              <a:rPr lang="en-US" altLang="zh-CN" dirty="0"/>
              <a:t>”</a:t>
            </a:r>
            <a:r>
              <a:rPr lang="zh-CN" altLang="en-US" dirty="0"/>
              <a:t>，同时</a:t>
            </a:r>
            <a:r>
              <a:rPr lang="zh-CN" altLang="en-US" dirty="0">
                <a:solidFill>
                  <a:srgbClr val="FFFF00"/>
                </a:solidFill>
              </a:rPr>
              <a:t>记录一个备选状态</a:t>
            </a:r>
            <a:r>
              <a:rPr lang="zh-CN" altLang="en-US" dirty="0"/>
              <a:t>；由“</a:t>
            </a:r>
            <a:r>
              <a:rPr lang="en-US" altLang="zh-CN" dirty="0">
                <a:solidFill>
                  <a:srgbClr val="FFC000"/>
                </a:solidFill>
              </a:rPr>
              <a:t>c</a:t>
            </a:r>
            <a:r>
              <a:rPr lang="en-US" altLang="zh-CN" dirty="0"/>
              <a:t>”</a:t>
            </a:r>
            <a:r>
              <a:rPr lang="zh-CN" altLang="en-US" dirty="0"/>
              <a:t>来匹配“</a:t>
            </a:r>
            <a:r>
              <a:rPr lang="en-US" altLang="zh-CN" dirty="0">
                <a:solidFill>
                  <a:srgbClr val="92D050"/>
                </a:solidFill>
              </a:rPr>
              <a:t>c</a:t>
            </a:r>
            <a:r>
              <a:rPr lang="en-US" altLang="zh-CN" dirty="0"/>
              <a:t>”</a:t>
            </a:r>
            <a:r>
              <a:rPr lang="zh-CN" altLang="en-US" dirty="0"/>
              <a:t>，匹配成功。</a:t>
            </a:r>
            <a:r>
              <a:rPr lang="zh-CN" altLang="en-US" dirty="0">
                <a:solidFill>
                  <a:srgbClr val="FF0000"/>
                </a:solidFill>
              </a:rPr>
              <a:t>记录的备选状态丢弃</a:t>
            </a:r>
            <a:r>
              <a:rPr lang="zh-CN" altLang="en-US" dirty="0"/>
              <a:t>。</a:t>
            </a:r>
          </a:p>
          <a:p>
            <a:r>
              <a:rPr lang="zh-CN" altLang="en-US" dirty="0"/>
              <a:t>此时正则表达式匹配完成，报告匹配成功。匹配结果为“</a:t>
            </a:r>
            <a:r>
              <a:rPr lang="en-US" altLang="zh-CN" dirty="0" err="1">
                <a:solidFill>
                  <a:srgbClr val="92D050"/>
                </a:solidFill>
              </a:rPr>
              <a:t>abc</a:t>
            </a:r>
            <a:r>
              <a:rPr lang="en-US" altLang="zh-CN" dirty="0"/>
              <a:t>”</a:t>
            </a:r>
            <a:r>
              <a:rPr lang="zh-CN" altLang="en-US" dirty="0"/>
              <a:t>，开始</a:t>
            </a:r>
            <a:r>
              <a:rPr lang="zh-CN" altLang="en-US" dirty="0">
                <a:solidFill>
                  <a:srgbClr val="0099FF"/>
                </a:solidFill>
              </a:rPr>
              <a:t>位置为</a:t>
            </a:r>
            <a:r>
              <a:rPr lang="en-US" altLang="zh-CN" dirty="0">
                <a:solidFill>
                  <a:srgbClr val="0099FF"/>
                </a:solidFill>
              </a:rPr>
              <a:t>0</a:t>
            </a:r>
            <a:r>
              <a:rPr lang="zh-CN" altLang="en-US" dirty="0"/>
              <a:t>，结束</a:t>
            </a:r>
            <a:r>
              <a:rPr lang="zh-CN" altLang="en-US" dirty="0">
                <a:solidFill>
                  <a:srgbClr val="0099FF"/>
                </a:solidFill>
              </a:rPr>
              <a:t>位置为</a:t>
            </a:r>
            <a:r>
              <a:rPr lang="en-US" altLang="zh-CN" dirty="0">
                <a:solidFill>
                  <a:srgbClr val="0099FF"/>
                </a:solidFill>
              </a:rPr>
              <a:t>3</a:t>
            </a:r>
            <a:r>
              <a:rPr lang="zh-CN" altLang="en-US" dirty="0"/>
              <a:t>。</a:t>
            </a:r>
          </a:p>
        </p:txBody>
      </p:sp>
    </p:spTree>
    <p:extLst>
      <p:ext uri="{BB962C8B-B14F-4D97-AF65-F5344CB8AC3E}">
        <p14:creationId xmlns:p14="http://schemas.microsoft.com/office/powerpoint/2010/main" xmlns="" val="3871232704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en-US" dirty="0" smtClean="0"/>
              <a:t>使用通配符“</a:t>
            </a:r>
            <a:r>
              <a:rPr lang="en-US" altLang="zh-CN" dirty="0" smtClean="0"/>
              <a:t>?</a:t>
            </a:r>
            <a:r>
              <a:rPr lang="zh-CN" altLang="en-US" dirty="0" smtClean="0"/>
              <a:t>”</a:t>
            </a:r>
            <a:endParaRPr lang="zh-CN" altLang="en-US" dirty="0"/>
          </a:p>
        </p:txBody>
      </p:sp>
      <p:grpSp>
        <p:nvGrpSpPr>
          <p:cNvPr id="3" name="组合 10"/>
          <p:cNvGrpSpPr/>
          <p:nvPr/>
        </p:nvGrpSpPr>
        <p:grpSpPr>
          <a:xfrm>
            <a:off x="642910" y="1857364"/>
            <a:ext cx="7929618" cy="4429156"/>
            <a:chOff x="642910" y="1857364"/>
            <a:chExt cx="7929618" cy="4429156"/>
          </a:xfrm>
        </p:grpSpPr>
        <p:sp>
          <p:nvSpPr>
            <p:cNvPr id="4" name="圆角矩形 3"/>
            <p:cNvSpPr/>
            <p:nvPr/>
          </p:nvSpPr>
          <p:spPr>
            <a:xfrm>
              <a:off x="642910" y="1857364"/>
              <a:ext cx="7929618" cy="4429156"/>
            </a:xfrm>
            <a:prstGeom prst="roundRect">
              <a:avLst>
                <a:gd name="adj" fmla="val 2569"/>
              </a:avLst>
            </a:prstGeom>
            <a:gradFill>
              <a:gsLst>
                <a:gs pos="0">
                  <a:schemeClr val="accent1">
                    <a:tint val="1000"/>
                    <a:alpha val="70000"/>
                  </a:schemeClr>
                </a:gs>
                <a:gs pos="68000">
                  <a:schemeClr val="accent1">
                    <a:tint val="77000"/>
                  </a:schemeClr>
                </a:gs>
                <a:gs pos="81000">
                  <a:schemeClr val="accent1">
                    <a:tint val="79000"/>
                  </a:schemeClr>
                </a:gs>
                <a:gs pos="86000">
                  <a:schemeClr val="accent1">
                    <a:tint val="73000"/>
                  </a:schemeClr>
                </a:gs>
                <a:gs pos="100000">
                  <a:schemeClr val="accent1">
                    <a:tint val="35000"/>
                  </a:schemeClr>
                </a:gs>
              </a:gsLst>
            </a:gradFill>
            <a:ln/>
            <a:effectLst>
              <a:glow rad="228600">
                <a:schemeClr val="accent1">
                  <a:satMod val="175000"/>
                  <a:alpha val="40000"/>
                </a:schemeClr>
              </a:glow>
            </a:effectLst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5" name="矩形 4"/>
            <p:cNvSpPr/>
            <p:nvPr/>
          </p:nvSpPr>
          <p:spPr>
            <a:xfrm>
              <a:off x="785786" y="3000372"/>
              <a:ext cx="7643866" cy="3143272"/>
            </a:xfrm>
            <a:prstGeom prst="rect">
              <a:avLst/>
            </a:prstGeom>
            <a:solidFill>
              <a:schemeClr val="tx1">
                <a:alpha val="70000"/>
              </a:schemeClr>
            </a:solidFill>
            <a:ln w="28575" cap="sq">
              <a:gradFill flip="none" rotWithShape="1">
                <a:gsLst>
                  <a:gs pos="0">
                    <a:schemeClr val="tx1">
                      <a:lumMod val="50000"/>
                    </a:schemeClr>
                  </a:gs>
                  <a:gs pos="85000">
                    <a:schemeClr val="bg1">
                      <a:lumMod val="65000"/>
                      <a:lumOff val="35000"/>
                    </a:schemeClr>
                  </a:gs>
                  <a:gs pos="100000">
                    <a:schemeClr val="bg1">
                      <a:lumMod val="50000"/>
                      <a:lumOff val="50000"/>
                    </a:schemeClr>
                  </a:gs>
                </a:gsLst>
                <a:lin ang="2700000" scaled="1"/>
                <a:tileRect/>
              </a:gradFill>
              <a:beve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785786" y="2416726"/>
              <a:ext cx="85725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 dirty="0" smtClean="0">
                  <a:solidFill>
                    <a:schemeClr val="bg1"/>
                  </a:solidFill>
                </a:rPr>
                <a:t>搜索：</a:t>
              </a:r>
              <a:endParaRPr lang="zh-CN" altLang="en-US" dirty="0">
                <a:solidFill>
                  <a:schemeClr val="bg1"/>
                </a:solidFill>
              </a:endParaRPr>
            </a:p>
          </p:txBody>
        </p:sp>
        <p:sp>
          <p:nvSpPr>
            <p:cNvPr id="8" name="矩形 7"/>
            <p:cNvSpPr/>
            <p:nvPr/>
          </p:nvSpPr>
          <p:spPr>
            <a:xfrm>
              <a:off x="1643042" y="2428868"/>
              <a:ext cx="6786610" cy="366714"/>
            </a:xfrm>
            <a:prstGeom prst="rect">
              <a:avLst/>
            </a:prstGeom>
            <a:solidFill>
              <a:schemeClr val="tx1">
                <a:alpha val="70000"/>
              </a:schemeClr>
            </a:solidFill>
            <a:ln w="28575" cap="sq">
              <a:gradFill flip="none" rotWithShape="1">
                <a:gsLst>
                  <a:gs pos="0">
                    <a:schemeClr val="tx1">
                      <a:lumMod val="50000"/>
                    </a:schemeClr>
                  </a:gs>
                  <a:gs pos="85000">
                    <a:schemeClr val="bg1">
                      <a:lumMod val="65000"/>
                      <a:lumOff val="35000"/>
                    </a:schemeClr>
                  </a:gs>
                  <a:gs pos="100000">
                    <a:schemeClr val="bg1">
                      <a:lumMod val="50000"/>
                      <a:lumOff val="50000"/>
                    </a:schemeClr>
                  </a:gs>
                </a:gsLst>
                <a:lin ang="2700000" scaled="1"/>
                <a:tileRect/>
              </a:gradFill>
              <a:beve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sp>
        <p:nvSpPr>
          <p:cNvPr id="9" name="TextBox 8"/>
          <p:cNvSpPr txBox="1"/>
          <p:nvPr/>
        </p:nvSpPr>
        <p:spPr>
          <a:xfrm>
            <a:off x="1714480" y="2428868"/>
            <a:ext cx="22860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smtClean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Data????.doc</a:t>
            </a:r>
            <a:endParaRPr lang="zh-CN" altLang="en-US" dirty="0">
              <a:solidFill>
                <a:schemeClr val="bg1"/>
              </a:solidFill>
              <a:latin typeface="Tahoma" pitchFamily="34" charset="0"/>
              <a:ea typeface="+mj-ea"/>
              <a:cs typeface="Tahoma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285852" y="3012381"/>
            <a:ext cx="264320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dirty="0" smtClean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Database.doc</a:t>
            </a:r>
          </a:p>
          <a:p>
            <a:pPr>
              <a:lnSpc>
                <a:spcPct val="150000"/>
              </a:lnSpc>
            </a:pPr>
            <a:r>
              <a:rPr lang="en-US" altLang="zh-CN" dirty="0" smtClean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Databook.doc</a:t>
            </a:r>
          </a:p>
        </p:txBody>
      </p:sp>
      <p:pic>
        <p:nvPicPr>
          <p:cNvPr id="14" name="Picture 2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CFCFC"/>
              </a:clrFrom>
              <a:clrTo>
                <a:srgbClr val="FCFCFC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928662" y="3143248"/>
            <a:ext cx="316708" cy="3000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6" name="Picture 2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CFCFC"/>
              </a:clrFrom>
              <a:clrTo>
                <a:srgbClr val="FCFCFC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928662" y="3543302"/>
            <a:ext cx="316708" cy="3000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pSp>
        <p:nvGrpSpPr>
          <p:cNvPr id="20" name="组合 19"/>
          <p:cNvGrpSpPr/>
          <p:nvPr/>
        </p:nvGrpSpPr>
        <p:grpSpPr>
          <a:xfrm>
            <a:off x="1857356" y="2857496"/>
            <a:ext cx="5562640" cy="1704988"/>
            <a:chOff x="1785918" y="3143248"/>
            <a:chExt cx="5562640" cy="1704988"/>
          </a:xfrm>
        </p:grpSpPr>
        <p:grpSp>
          <p:nvGrpSpPr>
            <p:cNvPr id="24" name="组合 23"/>
            <p:cNvGrpSpPr/>
            <p:nvPr/>
          </p:nvGrpSpPr>
          <p:grpSpPr>
            <a:xfrm>
              <a:off x="1785918" y="3143248"/>
              <a:ext cx="5562640" cy="1704988"/>
              <a:chOff x="1785918" y="3143248"/>
              <a:chExt cx="5562640" cy="1704988"/>
            </a:xfrm>
          </p:grpSpPr>
          <p:sp>
            <p:nvSpPr>
              <p:cNvPr id="26" name="圆角矩形 25"/>
              <p:cNvSpPr/>
              <p:nvPr/>
            </p:nvSpPr>
            <p:spPr>
              <a:xfrm>
                <a:off x="1785918" y="3143248"/>
                <a:ext cx="5562640" cy="1704988"/>
              </a:xfrm>
              <a:prstGeom prst="roundRect">
                <a:avLst>
                  <a:gd name="adj" fmla="val 2569"/>
                </a:avLst>
              </a:prstGeom>
              <a:gradFill>
                <a:gsLst>
                  <a:gs pos="0">
                    <a:schemeClr val="accent1">
                      <a:tint val="1000"/>
                      <a:alpha val="70000"/>
                    </a:schemeClr>
                  </a:gs>
                  <a:gs pos="68000">
                    <a:schemeClr val="accent1">
                      <a:tint val="77000"/>
                    </a:schemeClr>
                  </a:gs>
                  <a:gs pos="81000">
                    <a:schemeClr val="accent1">
                      <a:tint val="79000"/>
                    </a:schemeClr>
                  </a:gs>
                  <a:gs pos="86000">
                    <a:schemeClr val="accent1">
                      <a:tint val="73000"/>
                    </a:schemeClr>
                  </a:gs>
                  <a:gs pos="100000">
                    <a:schemeClr val="accent1">
                      <a:tint val="35000"/>
                    </a:schemeClr>
                  </a:gs>
                </a:gsLst>
              </a:gradFill>
              <a:ln/>
              <a:effectLst>
                <a:glow rad="228600">
                  <a:schemeClr val="accent1">
                    <a:satMod val="175000"/>
                    <a:alpha val="40000"/>
                  </a:schemeClr>
                </a:glow>
              </a:effectLst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27" name="TextBox 26"/>
              <p:cNvSpPr txBox="1"/>
              <p:nvPr/>
            </p:nvSpPr>
            <p:spPr>
              <a:xfrm>
                <a:off x="2276460" y="3419476"/>
                <a:ext cx="2071702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zh-CN" altLang="en-US" dirty="0" smtClean="0">
                    <a:solidFill>
                      <a:schemeClr val="bg1"/>
                    </a:solidFill>
                  </a:rPr>
                  <a:t>正在搜索</a:t>
                </a:r>
                <a:r>
                  <a:rPr lang="en-US" altLang="zh-CN" dirty="0" smtClean="0">
                    <a:solidFill>
                      <a:schemeClr val="bg1"/>
                    </a:solidFill>
                  </a:rPr>
                  <a:t>…</a:t>
                </a:r>
                <a:endParaRPr lang="zh-CN" altLang="en-US" dirty="0">
                  <a:solidFill>
                    <a:schemeClr val="bg1"/>
                  </a:solidFill>
                </a:endParaRPr>
              </a:p>
            </p:txBody>
          </p:sp>
        </p:grpSp>
        <p:sp>
          <p:nvSpPr>
            <p:cNvPr id="25" name="矩形 24"/>
            <p:cNvSpPr/>
            <p:nvPr/>
          </p:nvSpPr>
          <p:spPr>
            <a:xfrm>
              <a:off x="2276460" y="3990980"/>
              <a:ext cx="4572032" cy="366714"/>
            </a:xfrm>
            <a:prstGeom prst="rect">
              <a:avLst/>
            </a:prstGeom>
            <a:solidFill>
              <a:schemeClr val="tx1">
                <a:alpha val="70000"/>
              </a:schemeClr>
            </a:solidFill>
            <a:ln w="28575" cap="sq">
              <a:gradFill flip="none" rotWithShape="1">
                <a:gsLst>
                  <a:gs pos="0">
                    <a:schemeClr val="tx1">
                      <a:lumMod val="50000"/>
                    </a:schemeClr>
                  </a:gs>
                  <a:gs pos="85000">
                    <a:schemeClr val="bg1">
                      <a:lumMod val="65000"/>
                      <a:lumOff val="35000"/>
                    </a:schemeClr>
                  </a:gs>
                  <a:gs pos="100000">
                    <a:schemeClr val="bg1">
                      <a:lumMod val="50000"/>
                      <a:lumOff val="50000"/>
                    </a:schemeClr>
                  </a:gs>
                </a:gsLst>
                <a:lin ang="2700000" scaled="1"/>
                <a:tileRect/>
              </a:gradFill>
              <a:beve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sp>
        <p:nvSpPr>
          <p:cNvPr id="23" name="矩形 22"/>
          <p:cNvSpPr/>
          <p:nvPr/>
        </p:nvSpPr>
        <p:spPr>
          <a:xfrm>
            <a:off x="2357422" y="3712704"/>
            <a:ext cx="4551528" cy="344950"/>
          </a:xfrm>
          <a:prstGeom prst="rect">
            <a:avLst/>
          </a:prstGeom>
          <a:gradFill flip="none" rotWithShape="1">
            <a:gsLst>
              <a:gs pos="0">
                <a:srgbClr val="00FF00"/>
              </a:gs>
              <a:gs pos="50000">
                <a:srgbClr val="99FF99"/>
              </a:gs>
              <a:gs pos="100000">
                <a:srgbClr val="00CC00"/>
              </a:gs>
            </a:gsLst>
            <a:lin ang="5400000" scaled="1"/>
            <a:tileRect/>
          </a:gradFill>
          <a:ln w="28575" cap="sq">
            <a:noFill/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3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3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3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2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3" presetClass="entr" presetSubtype="27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3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3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3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300"/>
                            </p:stCondLst>
                            <p:childTnLst>
                              <p:par>
                                <p:cTn id="24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26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300"/>
                            </p:stCondLst>
                            <p:childTnLst>
                              <p:par>
                                <p:cTn id="28" presetID="1" presetClass="entr" presetSubtype="0" fill="hold" grpId="0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2400"/>
                            </p:stCondLst>
                            <p:childTnLst>
                              <p:par>
                                <p:cTn id="3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2400"/>
                            </p:stCondLst>
                            <p:childTnLst>
                              <p:par>
                                <p:cTn id="34" presetID="1" presetClass="entr" presetSubtype="0" fill="hold" grpId="0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2500"/>
                            </p:stCondLst>
                            <p:childTnLst>
                              <p:par>
                                <p:cTn id="37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2500"/>
                            </p:stCondLst>
                            <p:childTnLst>
                              <p:par>
                                <p:cTn id="40" presetID="23" presetClass="exit" presetSubtype="28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1" dur="3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2/3*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3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2/3*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2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5" dur="3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2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23" presetClass="exit" presetSubtype="288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8" dur="25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2/3*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25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2/3*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2" dur="25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7" dur="3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2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60" dur="3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2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3" dur="3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2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6" dur="3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2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9" dur="3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299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2" dur="300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299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9" grpId="1"/>
      <p:bldP spid="13" grpId="0" build="p"/>
      <p:bldP spid="13" grpId="1" build="allAtOnce"/>
      <p:bldP spid="23" grpId="0" animBg="1"/>
      <p:bldP spid="23" grpId="1" animBg="1"/>
      <p:bldP spid="23" grpId="2" animBg="1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en-US" b="1" dirty="0"/>
              <a:t>零宽度匹配</a:t>
            </a:r>
            <a:r>
              <a:rPr lang="zh-CN" altLang="en-US" b="1" dirty="0" smtClean="0"/>
              <a:t>过程</a:t>
            </a:r>
            <a:endParaRPr lang="zh-CN" altLang="en-US" dirty="0"/>
          </a:p>
        </p:txBody>
      </p:sp>
      <p:pic>
        <p:nvPicPr>
          <p:cNvPr id="4" name="内容占位符 3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27584" y="1700808"/>
            <a:ext cx="6477000" cy="2914650"/>
          </a:xfrm>
        </p:spPr>
      </p:pic>
      <p:sp>
        <p:nvSpPr>
          <p:cNvPr id="5" name="TextBox 4"/>
          <p:cNvSpPr txBox="1"/>
          <p:nvPr/>
        </p:nvSpPr>
        <p:spPr>
          <a:xfrm>
            <a:off x="683568" y="5085184"/>
            <a:ext cx="684076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/>
              <a:t>源字符串：</a:t>
            </a:r>
            <a:r>
              <a:rPr lang="en-US" altLang="zh-CN" dirty="0"/>
              <a:t>a12    </a:t>
            </a:r>
            <a:r>
              <a:rPr lang="zh-CN" altLang="en-US" dirty="0"/>
              <a:t>正则表达式：</a:t>
            </a:r>
            <a:r>
              <a:rPr lang="en-US" altLang="zh-CN" dirty="0"/>
              <a:t>^(?=[a-z])[a-z0-9</a:t>
            </a:r>
            <a:r>
              <a:rPr lang="en-US" altLang="zh-CN" dirty="0" smtClean="0"/>
              <a:t>]+$</a:t>
            </a:r>
            <a:endParaRPr lang="en-US" altLang="zh-CN" dirty="0"/>
          </a:p>
          <a:p>
            <a:r>
              <a:rPr lang="zh-CN" altLang="en-US" dirty="0" smtClean="0"/>
              <a:t>    元字符</a:t>
            </a:r>
            <a:r>
              <a:rPr lang="zh-CN" altLang="en-US" dirty="0"/>
              <a:t>“</a:t>
            </a:r>
            <a:r>
              <a:rPr lang="en-US" altLang="zh-CN" dirty="0"/>
              <a:t>^”</a:t>
            </a:r>
            <a:r>
              <a:rPr lang="zh-CN" altLang="en-US" dirty="0"/>
              <a:t>和“</a:t>
            </a:r>
            <a:r>
              <a:rPr lang="en-US" altLang="zh-CN" dirty="0"/>
              <a:t>$”</a:t>
            </a:r>
            <a:r>
              <a:rPr lang="zh-CN" altLang="en-US" dirty="0"/>
              <a:t>匹配的只是位置，顺序环视“</a:t>
            </a:r>
            <a:r>
              <a:rPr lang="en-US" altLang="zh-CN" dirty="0"/>
              <a:t>(?=[a-z])”</a:t>
            </a:r>
            <a:r>
              <a:rPr lang="zh-CN" altLang="en-US" dirty="0"/>
              <a:t>只进行匹配，并不占有字符，也不将匹配的内容保存到最终的匹配结果，所以都是零宽度的</a:t>
            </a:r>
            <a:r>
              <a:rPr lang="zh-CN" altLang="en-US" dirty="0" smtClean="0"/>
              <a:t>。这个</a:t>
            </a:r>
            <a:r>
              <a:rPr lang="zh-CN" altLang="en-US" dirty="0"/>
              <a:t>正则的意义就是匹配由字母或数字组成的，第一个字符是字母的字符串。</a:t>
            </a:r>
          </a:p>
        </p:txBody>
      </p:sp>
    </p:spTree>
    <p:extLst>
      <p:ext uri="{BB962C8B-B14F-4D97-AF65-F5344CB8AC3E}">
        <p14:creationId xmlns:p14="http://schemas.microsoft.com/office/powerpoint/2010/main" xmlns="" val="775053275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en-US" dirty="0">
                <a:latin typeface="微软雅黑" pitchFamily="34" charset="-122"/>
                <a:ea typeface="微软雅黑" pitchFamily="34" charset="-122"/>
              </a:rPr>
              <a:t>匹配过程</a:t>
            </a:r>
            <a:r>
              <a:rPr lang="zh-CN" altLang="en-US" dirty="0" smtClean="0">
                <a:latin typeface="微软雅黑" pitchFamily="34" charset="-122"/>
                <a:ea typeface="微软雅黑" pitchFamily="34" charset="-122"/>
              </a:rPr>
              <a:t>：</a:t>
            </a:r>
            <a:endParaRPr lang="zh-CN" altLang="en-US" dirty="0"/>
          </a:p>
        </p:txBody>
      </p:sp>
      <p:sp>
        <p:nvSpPr>
          <p:cNvPr id="5" name="内容占位符 4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marL="36576" indent="0">
              <a:buNone/>
            </a:pPr>
            <a:r>
              <a:rPr lang="zh-CN" altLang="en-US" dirty="0" smtClean="0">
                <a:latin typeface="微软雅黑" pitchFamily="34" charset="-122"/>
                <a:ea typeface="微软雅黑" pitchFamily="34" charset="-122"/>
              </a:rPr>
              <a:t>    首先</a:t>
            </a:r>
            <a:r>
              <a:rPr lang="zh-CN" altLang="en-US" dirty="0">
                <a:latin typeface="微软雅黑" pitchFamily="34" charset="-122"/>
                <a:ea typeface="微软雅黑" pitchFamily="34" charset="-122"/>
              </a:rPr>
              <a:t>由元字符“</a:t>
            </a:r>
            <a:r>
              <a:rPr lang="en-US" altLang="zh-CN" dirty="0">
                <a:latin typeface="微软雅黑" pitchFamily="34" charset="-122"/>
                <a:ea typeface="微软雅黑" pitchFamily="34" charset="-122"/>
              </a:rPr>
              <a:t>^”</a:t>
            </a:r>
            <a:r>
              <a:rPr lang="zh-CN" altLang="en-US" dirty="0">
                <a:latin typeface="微软雅黑" pitchFamily="34" charset="-122"/>
                <a:ea typeface="微软雅黑" pitchFamily="34" charset="-122"/>
              </a:rPr>
              <a:t>取得控制权，从位置</a:t>
            </a:r>
            <a:r>
              <a:rPr lang="en-US" altLang="zh-CN" dirty="0">
                <a:latin typeface="微软雅黑" pitchFamily="34" charset="-122"/>
                <a:ea typeface="微软雅黑" pitchFamily="34" charset="-122"/>
              </a:rPr>
              <a:t>0</a:t>
            </a:r>
            <a:r>
              <a:rPr lang="zh-CN" altLang="en-US" dirty="0">
                <a:latin typeface="微软雅黑" pitchFamily="34" charset="-122"/>
                <a:ea typeface="微软雅黑" pitchFamily="34" charset="-122"/>
              </a:rPr>
              <a:t>开始匹配，“</a:t>
            </a:r>
            <a:r>
              <a:rPr lang="en-US" altLang="zh-CN" dirty="0">
                <a:latin typeface="微软雅黑" pitchFamily="34" charset="-122"/>
                <a:ea typeface="微软雅黑" pitchFamily="34" charset="-122"/>
              </a:rPr>
              <a:t>^”</a:t>
            </a:r>
            <a:r>
              <a:rPr lang="zh-CN" altLang="en-US" dirty="0">
                <a:latin typeface="微软雅黑" pitchFamily="34" charset="-122"/>
                <a:ea typeface="微软雅黑" pitchFamily="34" charset="-122"/>
              </a:rPr>
              <a:t>匹配的就是开始位置“位置</a:t>
            </a:r>
            <a:r>
              <a:rPr lang="en-US" altLang="zh-CN" dirty="0">
                <a:latin typeface="微软雅黑" pitchFamily="34" charset="-122"/>
                <a:ea typeface="微软雅黑" pitchFamily="34" charset="-122"/>
              </a:rPr>
              <a:t>0”</a:t>
            </a:r>
            <a:r>
              <a:rPr lang="zh-CN" altLang="en-US" dirty="0">
                <a:latin typeface="微软雅黑" pitchFamily="34" charset="-122"/>
                <a:ea typeface="微软雅黑" pitchFamily="34" charset="-122"/>
              </a:rPr>
              <a:t>，匹配成功，控制权交给顺序环视“</a:t>
            </a:r>
            <a:r>
              <a:rPr lang="en-US" altLang="zh-CN" dirty="0">
                <a:latin typeface="微软雅黑" pitchFamily="34" charset="-122"/>
                <a:ea typeface="微软雅黑" pitchFamily="34" charset="-122"/>
              </a:rPr>
              <a:t>(?=[a-z</a:t>
            </a:r>
            <a:r>
              <a:rPr lang="en-US" altLang="zh-CN" dirty="0" smtClean="0">
                <a:latin typeface="微软雅黑" pitchFamily="34" charset="-122"/>
                <a:ea typeface="微软雅黑" pitchFamily="34" charset="-122"/>
              </a:rPr>
              <a:t>])”</a:t>
            </a:r>
            <a:endParaRPr lang="zh-CN" altLang="en-US" dirty="0">
              <a:latin typeface="微软雅黑" pitchFamily="34" charset="-122"/>
              <a:ea typeface="微软雅黑" pitchFamily="34" charset="-122"/>
            </a:endParaRPr>
          </a:p>
          <a:p>
            <a:pPr marL="36576" indent="0">
              <a:buNone/>
            </a:pPr>
            <a:r>
              <a:rPr lang="zh-CN" altLang="en-US" dirty="0" smtClean="0">
                <a:latin typeface="微软雅黑" pitchFamily="34" charset="-122"/>
                <a:ea typeface="微软雅黑" pitchFamily="34" charset="-122"/>
              </a:rPr>
              <a:t>    </a:t>
            </a:r>
            <a:endParaRPr lang="en-US" altLang="zh-CN" dirty="0" smtClean="0">
              <a:latin typeface="微软雅黑" pitchFamily="34" charset="-122"/>
              <a:ea typeface="微软雅黑" pitchFamily="34" charset="-122"/>
            </a:endParaRPr>
          </a:p>
          <a:p>
            <a:pPr marL="36576" indent="0">
              <a:buNone/>
            </a:pPr>
            <a:r>
              <a:rPr lang="zh-CN" altLang="en-US" dirty="0" smtClean="0">
                <a:latin typeface="微软雅黑" pitchFamily="34" charset="-122"/>
                <a:ea typeface="微软雅黑" pitchFamily="34" charset="-122"/>
              </a:rPr>
              <a:t>“</a:t>
            </a:r>
            <a:r>
              <a:rPr lang="en-US" altLang="zh-CN" dirty="0">
                <a:latin typeface="微软雅黑" pitchFamily="34" charset="-122"/>
                <a:ea typeface="微软雅黑" pitchFamily="34" charset="-122"/>
              </a:rPr>
              <a:t>(?=[a-z])”</a:t>
            </a:r>
            <a:r>
              <a:rPr lang="zh-CN" altLang="en-US" dirty="0">
                <a:latin typeface="微软雅黑" pitchFamily="34" charset="-122"/>
                <a:ea typeface="微软雅黑" pitchFamily="34" charset="-122"/>
              </a:rPr>
              <a:t>要求它所在位置右侧必须是字母才能匹配成功，</a:t>
            </a:r>
            <a:r>
              <a:rPr lang="zh-CN" altLang="en-US" dirty="0">
                <a:solidFill>
                  <a:srgbClr val="FFC000"/>
                </a:solidFill>
                <a:latin typeface="微软雅黑" pitchFamily="34" charset="-122"/>
                <a:ea typeface="微软雅黑" pitchFamily="34" charset="-122"/>
              </a:rPr>
              <a:t>零宽度的子表达式之间是不互斥的</a:t>
            </a:r>
            <a:r>
              <a:rPr lang="zh-CN" altLang="en-US" dirty="0">
                <a:latin typeface="微软雅黑" pitchFamily="34" charset="-122"/>
                <a:ea typeface="微软雅黑" pitchFamily="34" charset="-122"/>
              </a:rPr>
              <a:t>，即同一个位置可以同时由多个零宽度子表达式匹配，所以它也是从位置</a:t>
            </a:r>
            <a:r>
              <a:rPr lang="en-US" altLang="zh-CN" dirty="0">
                <a:latin typeface="微软雅黑" pitchFamily="34" charset="-122"/>
                <a:ea typeface="微软雅黑" pitchFamily="34" charset="-122"/>
              </a:rPr>
              <a:t>0</a:t>
            </a:r>
            <a:r>
              <a:rPr lang="zh-CN" altLang="en-US" dirty="0">
                <a:latin typeface="微软雅黑" pitchFamily="34" charset="-122"/>
                <a:ea typeface="微软雅黑" pitchFamily="34" charset="-122"/>
              </a:rPr>
              <a:t>尝试进行匹配，位置</a:t>
            </a:r>
            <a:r>
              <a:rPr lang="en-US" altLang="zh-CN" dirty="0">
                <a:latin typeface="微软雅黑" pitchFamily="34" charset="-122"/>
                <a:ea typeface="微软雅黑" pitchFamily="34" charset="-122"/>
              </a:rPr>
              <a:t>0</a:t>
            </a:r>
            <a:r>
              <a:rPr lang="zh-CN" altLang="en-US" dirty="0">
                <a:latin typeface="微软雅黑" pitchFamily="34" charset="-122"/>
                <a:ea typeface="微软雅黑" pitchFamily="34" charset="-122"/>
              </a:rPr>
              <a:t>的右侧是字符“</a:t>
            </a:r>
            <a:r>
              <a:rPr lang="en-US" altLang="zh-CN" dirty="0">
                <a:latin typeface="微软雅黑" pitchFamily="34" charset="-122"/>
                <a:ea typeface="微软雅黑" pitchFamily="34" charset="-122"/>
              </a:rPr>
              <a:t>a”</a:t>
            </a:r>
            <a:r>
              <a:rPr lang="zh-CN" altLang="en-US" dirty="0">
                <a:latin typeface="微软雅黑" pitchFamily="34" charset="-122"/>
                <a:ea typeface="微软雅黑" pitchFamily="34" charset="-122"/>
              </a:rPr>
              <a:t>，符合要求，匹配成功，控制权交给“</a:t>
            </a:r>
            <a:r>
              <a:rPr lang="en-US" altLang="zh-CN" dirty="0">
                <a:latin typeface="微软雅黑" pitchFamily="34" charset="-122"/>
                <a:ea typeface="微软雅黑" pitchFamily="34" charset="-122"/>
              </a:rPr>
              <a:t>[a-z0-9]+”</a:t>
            </a:r>
            <a:r>
              <a:rPr lang="zh-CN" altLang="en-US" dirty="0">
                <a:latin typeface="微软雅黑" pitchFamily="34" charset="-122"/>
                <a:ea typeface="微软雅黑" pitchFamily="34" charset="-122"/>
              </a:rPr>
              <a:t>；</a:t>
            </a:r>
          </a:p>
          <a:p>
            <a:pPr marL="36576" indent="0">
              <a:buNone/>
            </a:pPr>
            <a:endParaRPr lang="en-US" altLang="zh-CN" dirty="0" smtClean="0">
              <a:latin typeface="微软雅黑" pitchFamily="34" charset="-122"/>
              <a:ea typeface="微软雅黑" pitchFamily="34" charset="-122"/>
            </a:endParaRPr>
          </a:p>
          <a:p>
            <a:pPr marL="36576" indent="0">
              <a:buNone/>
            </a:pPr>
            <a:r>
              <a:rPr lang="en-US" altLang="zh-CN" dirty="0">
                <a:latin typeface="微软雅黑" pitchFamily="34" charset="-122"/>
                <a:ea typeface="微软雅黑" pitchFamily="34" charset="-122"/>
              </a:rPr>
              <a:t> </a:t>
            </a:r>
            <a:r>
              <a:rPr lang="en-US" altLang="zh-CN" dirty="0" smtClean="0">
                <a:latin typeface="微软雅黑" pitchFamily="34" charset="-122"/>
                <a:ea typeface="微软雅黑" pitchFamily="34" charset="-122"/>
              </a:rPr>
              <a:t>   </a:t>
            </a:r>
            <a:r>
              <a:rPr lang="zh-CN" altLang="en-US" dirty="0" smtClean="0">
                <a:latin typeface="微软雅黑" pitchFamily="34" charset="-122"/>
                <a:ea typeface="微软雅黑" pitchFamily="34" charset="-122"/>
              </a:rPr>
              <a:t>因为</a:t>
            </a:r>
            <a:r>
              <a:rPr lang="zh-CN" altLang="en-US" dirty="0">
                <a:latin typeface="微软雅黑" pitchFamily="34" charset="-122"/>
                <a:ea typeface="微软雅黑" pitchFamily="34" charset="-122"/>
              </a:rPr>
              <a:t>“</a:t>
            </a:r>
            <a:r>
              <a:rPr lang="en-US" altLang="zh-CN" dirty="0">
                <a:latin typeface="微软雅黑" pitchFamily="34" charset="-122"/>
                <a:ea typeface="微软雅黑" pitchFamily="34" charset="-122"/>
              </a:rPr>
              <a:t>(?=[a-z])”</a:t>
            </a:r>
            <a:r>
              <a:rPr lang="zh-CN" altLang="en-US" dirty="0">
                <a:latin typeface="微软雅黑" pitchFamily="34" charset="-122"/>
                <a:ea typeface="微软雅黑" pitchFamily="34" charset="-122"/>
              </a:rPr>
              <a:t>只进行匹配，并不将匹配到的内容保存到最后结果，并且“</a:t>
            </a:r>
            <a:r>
              <a:rPr lang="en-US" altLang="zh-CN" dirty="0">
                <a:latin typeface="微软雅黑" pitchFamily="34" charset="-122"/>
                <a:ea typeface="微软雅黑" pitchFamily="34" charset="-122"/>
              </a:rPr>
              <a:t>(?=[a-z])”</a:t>
            </a:r>
            <a:r>
              <a:rPr lang="zh-CN" altLang="en-US" dirty="0">
                <a:latin typeface="微软雅黑" pitchFamily="34" charset="-122"/>
                <a:ea typeface="微软雅黑" pitchFamily="34" charset="-122"/>
              </a:rPr>
              <a:t>匹配成功的位置是位置</a:t>
            </a:r>
            <a:r>
              <a:rPr lang="en-US" altLang="zh-CN" dirty="0">
                <a:latin typeface="微软雅黑" pitchFamily="34" charset="-122"/>
                <a:ea typeface="微软雅黑" pitchFamily="34" charset="-122"/>
              </a:rPr>
              <a:t>0</a:t>
            </a:r>
            <a:r>
              <a:rPr lang="zh-CN" altLang="en-US" dirty="0">
                <a:latin typeface="微软雅黑" pitchFamily="34" charset="-122"/>
                <a:ea typeface="微软雅黑" pitchFamily="34" charset="-122"/>
              </a:rPr>
              <a:t>，所以“</a:t>
            </a:r>
            <a:r>
              <a:rPr lang="en-US" altLang="zh-CN" dirty="0">
                <a:latin typeface="微软雅黑" pitchFamily="34" charset="-122"/>
                <a:ea typeface="微软雅黑" pitchFamily="34" charset="-122"/>
              </a:rPr>
              <a:t>[a-z0-9]+”</a:t>
            </a:r>
            <a:r>
              <a:rPr lang="zh-CN" altLang="en-US" dirty="0">
                <a:latin typeface="微软雅黑" pitchFamily="34" charset="-122"/>
                <a:ea typeface="微软雅黑" pitchFamily="34" charset="-122"/>
              </a:rPr>
              <a:t>也是从位置</a:t>
            </a:r>
            <a:r>
              <a:rPr lang="en-US" altLang="zh-CN" dirty="0">
                <a:latin typeface="微软雅黑" pitchFamily="34" charset="-122"/>
                <a:ea typeface="微软雅黑" pitchFamily="34" charset="-122"/>
              </a:rPr>
              <a:t>0</a:t>
            </a:r>
            <a:r>
              <a:rPr lang="zh-CN" altLang="en-US" dirty="0">
                <a:latin typeface="微软雅黑" pitchFamily="34" charset="-122"/>
                <a:ea typeface="微软雅黑" pitchFamily="34" charset="-122"/>
              </a:rPr>
              <a:t>开始尝试匹配的，“</a:t>
            </a:r>
            <a:r>
              <a:rPr lang="en-US" altLang="zh-CN" dirty="0">
                <a:latin typeface="微软雅黑" pitchFamily="34" charset="-122"/>
                <a:ea typeface="微软雅黑" pitchFamily="34" charset="-122"/>
              </a:rPr>
              <a:t>[a-z0-9]+”</a:t>
            </a:r>
            <a:r>
              <a:rPr lang="zh-CN" altLang="en-US" dirty="0">
                <a:latin typeface="微软雅黑" pitchFamily="34" charset="-122"/>
                <a:ea typeface="微软雅黑" pitchFamily="34" charset="-122"/>
              </a:rPr>
              <a:t>首先尝试匹配“</a:t>
            </a:r>
            <a:r>
              <a:rPr lang="en-US" altLang="zh-CN" dirty="0">
                <a:latin typeface="微软雅黑" pitchFamily="34" charset="-122"/>
                <a:ea typeface="微软雅黑" pitchFamily="34" charset="-122"/>
              </a:rPr>
              <a:t>a”</a:t>
            </a:r>
            <a:r>
              <a:rPr lang="zh-CN" altLang="en-US" dirty="0">
                <a:latin typeface="微软雅黑" pitchFamily="34" charset="-122"/>
                <a:ea typeface="微软雅黑" pitchFamily="34" charset="-122"/>
              </a:rPr>
              <a:t>，匹配成功，继续尝试匹配，可以成功匹配接下来的“</a:t>
            </a:r>
            <a:r>
              <a:rPr lang="en-US" altLang="zh-CN" dirty="0">
                <a:latin typeface="微软雅黑" pitchFamily="34" charset="-122"/>
                <a:ea typeface="微软雅黑" pitchFamily="34" charset="-122"/>
              </a:rPr>
              <a:t>1”</a:t>
            </a:r>
            <a:r>
              <a:rPr lang="zh-CN" altLang="en-US" dirty="0">
                <a:latin typeface="微软雅黑" pitchFamily="34" charset="-122"/>
                <a:ea typeface="微软雅黑" pitchFamily="34" charset="-122"/>
              </a:rPr>
              <a:t>和“</a:t>
            </a:r>
            <a:r>
              <a:rPr lang="en-US" altLang="zh-CN" dirty="0">
                <a:latin typeface="微软雅黑" pitchFamily="34" charset="-122"/>
                <a:ea typeface="微软雅黑" pitchFamily="34" charset="-122"/>
              </a:rPr>
              <a:t>2”</a:t>
            </a:r>
            <a:r>
              <a:rPr lang="zh-CN" altLang="en-US" dirty="0">
                <a:latin typeface="微软雅黑" pitchFamily="34" charset="-122"/>
                <a:ea typeface="微软雅黑" pitchFamily="34" charset="-122"/>
              </a:rPr>
              <a:t>，此时已经匹配到位置</a:t>
            </a:r>
            <a:r>
              <a:rPr lang="en-US" altLang="zh-CN" dirty="0">
                <a:latin typeface="微软雅黑" pitchFamily="34" charset="-122"/>
                <a:ea typeface="微软雅黑" pitchFamily="34" charset="-122"/>
              </a:rPr>
              <a:t>3</a:t>
            </a:r>
            <a:r>
              <a:rPr lang="zh-CN" altLang="en-US" dirty="0">
                <a:latin typeface="微软雅黑" pitchFamily="34" charset="-122"/>
                <a:ea typeface="微软雅黑" pitchFamily="34" charset="-122"/>
              </a:rPr>
              <a:t>，位置</a:t>
            </a:r>
            <a:r>
              <a:rPr lang="en-US" altLang="zh-CN" dirty="0">
                <a:latin typeface="微软雅黑" pitchFamily="34" charset="-122"/>
                <a:ea typeface="微软雅黑" pitchFamily="34" charset="-122"/>
              </a:rPr>
              <a:t>3</a:t>
            </a:r>
            <a:r>
              <a:rPr lang="zh-CN" altLang="en-US" dirty="0">
                <a:latin typeface="微软雅黑" pitchFamily="34" charset="-122"/>
                <a:ea typeface="微软雅黑" pitchFamily="34" charset="-122"/>
              </a:rPr>
              <a:t>的右侧已没有字符，这时会把控制权交给“</a:t>
            </a:r>
            <a:r>
              <a:rPr lang="en-US" altLang="zh-CN" dirty="0">
                <a:latin typeface="微软雅黑" pitchFamily="34" charset="-122"/>
                <a:ea typeface="微软雅黑" pitchFamily="34" charset="-122"/>
              </a:rPr>
              <a:t>$”</a:t>
            </a:r>
            <a:r>
              <a:rPr lang="zh-CN" altLang="en-US" dirty="0">
                <a:latin typeface="微软雅黑" pitchFamily="34" charset="-122"/>
                <a:ea typeface="微软雅黑" pitchFamily="34" charset="-122"/>
              </a:rPr>
              <a:t>；</a:t>
            </a:r>
          </a:p>
          <a:p>
            <a:pPr marL="36576" indent="0">
              <a:buNone/>
            </a:pPr>
            <a:r>
              <a:rPr lang="zh-CN" altLang="en-US" dirty="0" smtClean="0">
                <a:latin typeface="微软雅黑" pitchFamily="34" charset="-122"/>
                <a:ea typeface="微软雅黑" pitchFamily="34" charset="-122"/>
              </a:rPr>
              <a:t>    元字符</a:t>
            </a:r>
            <a:r>
              <a:rPr lang="zh-CN" altLang="en-US" dirty="0">
                <a:latin typeface="微软雅黑" pitchFamily="34" charset="-122"/>
                <a:ea typeface="微软雅黑" pitchFamily="34" charset="-122"/>
              </a:rPr>
              <a:t>“</a:t>
            </a:r>
            <a:r>
              <a:rPr lang="en-US" altLang="zh-CN" dirty="0">
                <a:latin typeface="微软雅黑" pitchFamily="34" charset="-122"/>
                <a:ea typeface="微软雅黑" pitchFamily="34" charset="-122"/>
              </a:rPr>
              <a:t>$”</a:t>
            </a:r>
            <a:r>
              <a:rPr lang="zh-CN" altLang="en-US" dirty="0">
                <a:latin typeface="微软雅黑" pitchFamily="34" charset="-122"/>
                <a:ea typeface="微软雅黑" pitchFamily="34" charset="-122"/>
              </a:rPr>
              <a:t>从位置</a:t>
            </a:r>
            <a:r>
              <a:rPr lang="en-US" altLang="zh-CN" dirty="0">
                <a:latin typeface="微软雅黑" pitchFamily="34" charset="-122"/>
                <a:ea typeface="微软雅黑" pitchFamily="34" charset="-122"/>
              </a:rPr>
              <a:t>3</a:t>
            </a:r>
            <a:r>
              <a:rPr lang="zh-CN" altLang="en-US" dirty="0">
                <a:latin typeface="微软雅黑" pitchFamily="34" charset="-122"/>
                <a:ea typeface="微软雅黑" pitchFamily="34" charset="-122"/>
              </a:rPr>
              <a:t>开始尝试匹配，它匹配的是结束位置，也就是“位置</a:t>
            </a:r>
            <a:r>
              <a:rPr lang="en-US" altLang="zh-CN" dirty="0">
                <a:latin typeface="微软雅黑" pitchFamily="34" charset="-122"/>
                <a:ea typeface="微软雅黑" pitchFamily="34" charset="-122"/>
              </a:rPr>
              <a:t>3”</a:t>
            </a:r>
            <a:r>
              <a:rPr lang="zh-CN" altLang="en-US" dirty="0">
                <a:latin typeface="微软雅黑" pitchFamily="34" charset="-122"/>
                <a:ea typeface="微软雅黑" pitchFamily="34" charset="-122"/>
              </a:rPr>
              <a:t>，匹配成功。</a:t>
            </a:r>
          </a:p>
          <a:p>
            <a:pPr marL="36576" indent="0">
              <a:buNone/>
            </a:pPr>
            <a:r>
              <a:rPr lang="zh-CN" altLang="en-US" dirty="0" smtClean="0">
                <a:latin typeface="微软雅黑" pitchFamily="34" charset="-122"/>
                <a:ea typeface="微软雅黑" pitchFamily="34" charset="-122"/>
              </a:rPr>
              <a:t>    此时</a:t>
            </a:r>
            <a:r>
              <a:rPr lang="zh-CN" altLang="en-US" dirty="0">
                <a:latin typeface="微软雅黑" pitchFamily="34" charset="-122"/>
                <a:ea typeface="微软雅黑" pitchFamily="34" charset="-122"/>
              </a:rPr>
              <a:t>正则表达式匹配完成，报告匹配成功。匹配结果为“</a:t>
            </a:r>
            <a:r>
              <a:rPr lang="en-US" altLang="zh-CN" dirty="0">
                <a:latin typeface="微软雅黑" pitchFamily="34" charset="-122"/>
                <a:ea typeface="微软雅黑" pitchFamily="34" charset="-122"/>
              </a:rPr>
              <a:t>a12”</a:t>
            </a:r>
            <a:r>
              <a:rPr lang="zh-CN" altLang="en-US" dirty="0">
                <a:latin typeface="微软雅黑" pitchFamily="34" charset="-122"/>
                <a:ea typeface="微软雅黑" pitchFamily="34" charset="-122"/>
              </a:rPr>
              <a:t>，开始位置为</a:t>
            </a:r>
            <a:r>
              <a:rPr lang="en-US" altLang="zh-CN" dirty="0">
                <a:latin typeface="微软雅黑" pitchFamily="34" charset="-122"/>
                <a:ea typeface="微软雅黑" pitchFamily="34" charset="-122"/>
              </a:rPr>
              <a:t>0</a:t>
            </a:r>
            <a:r>
              <a:rPr lang="zh-CN" altLang="en-US" dirty="0">
                <a:latin typeface="微软雅黑" pitchFamily="34" charset="-122"/>
                <a:ea typeface="微软雅黑" pitchFamily="34" charset="-122"/>
              </a:rPr>
              <a:t>，结束位置为</a:t>
            </a:r>
            <a:r>
              <a:rPr lang="en-US" altLang="zh-CN" dirty="0">
                <a:latin typeface="微软雅黑" pitchFamily="34" charset="-122"/>
                <a:ea typeface="微软雅黑" pitchFamily="34" charset="-122"/>
              </a:rPr>
              <a:t>3</a:t>
            </a:r>
            <a:r>
              <a:rPr lang="zh-CN" altLang="en-US" dirty="0">
                <a:latin typeface="微软雅黑" pitchFamily="34" charset="-122"/>
                <a:ea typeface="微软雅黑" pitchFamily="34" charset="-122"/>
              </a:rPr>
              <a:t>。其中“</a:t>
            </a:r>
            <a:r>
              <a:rPr lang="en-US" altLang="zh-CN" dirty="0">
                <a:latin typeface="微软雅黑" pitchFamily="34" charset="-122"/>
                <a:ea typeface="微软雅黑" pitchFamily="34" charset="-122"/>
              </a:rPr>
              <a:t>^”</a:t>
            </a:r>
            <a:r>
              <a:rPr lang="zh-CN" altLang="en-US" dirty="0">
                <a:latin typeface="微软雅黑" pitchFamily="34" charset="-122"/>
                <a:ea typeface="微软雅黑" pitchFamily="34" charset="-122"/>
              </a:rPr>
              <a:t>匹配位置</a:t>
            </a:r>
            <a:r>
              <a:rPr lang="en-US" altLang="zh-CN" dirty="0">
                <a:latin typeface="微软雅黑" pitchFamily="34" charset="-122"/>
                <a:ea typeface="微软雅黑" pitchFamily="34" charset="-122"/>
              </a:rPr>
              <a:t>0</a:t>
            </a:r>
            <a:r>
              <a:rPr lang="zh-CN" altLang="en-US" dirty="0">
                <a:latin typeface="微软雅黑" pitchFamily="34" charset="-122"/>
                <a:ea typeface="微软雅黑" pitchFamily="34" charset="-122"/>
              </a:rPr>
              <a:t>，“</a:t>
            </a:r>
            <a:r>
              <a:rPr lang="en-US" altLang="zh-CN" dirty="0">
                <a:latin typeface="微软雅黑" pitchFamily="34" charset="-122"/>
                <a:ea typeface="微软雅黑" pitchFamily="34" charset="-122"/>
              </a:rPr>
              <a:t>(?=[a-z])”</a:t>
            </a:r>
            <a:r>
              <a:rPr lang="zh-CN" altLang="en-US" dirty="0">
                <a:latin typeface="微软雅黑" pitchFamily="34" charset="-122"/>
                <a:ea typeface="微软雅黑" pitchFamily="34" charset="-122"/>
              </a:rPr>
              <a:t>匹配位置</a:t>
            </a:r>
            <a:r>
              <a:rPr lang="en-US" altLang="zh-CN" dirty="0">
                <a:latin typeface="微软雅黑" pitchFamily="34" charset="-122"/>
                <a:ea typeface="微软雅黑" pitchFamily="34" charset="-122"/>
              </a:rPr>
              <a:t>0</a:t>
            </a:r>
            <a:r>
              <a:rPr lang="zh-CN" altLang="en-US" dirty="0">
                <a:latin typeface="微软雅黑" pitchFamily="34" charset="-122"/>
                <a:ea typeface="微软雅黑" pitchFamily="34" charset="-122"/>
              </a:rPr>
              <a:t>，“</a:t>
            </a:r>
            <a:r>
              <a:rPr lang="en-US" altLang="zh-CN" dirty="0">
                <a:latin typeface="微软雅黑" pitchFamily="34" charset="-122"/>
                <a:ea typeface="微软雅黑" pitchFamily="34" charset="-122"/>
              </a:rPr>
              <a:t>[a-z0-9]+”</a:t>
            </a:r>
            <a:r>
              <a:rPr lang="zh-CN" altLang="en-US" dirty="0">
                <a:latin typeface="微软雅黑" pitchFamily="34" charset="-122"/>
                <a:ea typeface="微软雅黑" pitchFamily="34" charset="-122"/>
              </a:rPr>
              <a:t>匹配字符串“</a:t>
            </a:r>
            <a:r>
              <a:rPr lang="en-US" altLang="zh-CN" dirty="0">
                <a:latin typeface="微软雅黑" pitchFamily="34" charset="-122"/>
                <a:ea typeface="微软雅黑" pitchFamily="34" charset="-122"/>
              </a:rPr>
              <a:t>a12”</a:t>
            </a:r>
            <a:r>
              <a:rPr lang="zh-CN" altLang="en-US" dirty="0">
                <a:latin typeface="微软雅黑" pitchFamily="34" charset="-122"/>
                <a:ea typeface="微软雅黑" pitchFamily="34" charset="-122"/>
              </a:rPr>
              <a:t>，“</a:t>
            </a:r>
            <a:r>
              <a:rPr lang="en-US" altLang="zh-CN" dirty="0">
                <a:latin typeface="微软雅黑" pitchFamily="34" charset="-122"/>
                <a:ea typeface="微软雅黑" pitchFamily="34" charset="-122"/>
              </a:rPr>
              <a:t>$”</a:t>
            </a:r>
            <a:r>
              <a:rPr lang="zh-CN" altLang="en-US" dirty="0">
                <a:latin typeface="微软雅黑" pitchFamily="34" charset="-122"/>
                <a:ea typeface="微软雅黑" pitchFamily="34" charset="-122"/>
              </a:rPr>
              <a:t>匹配位置</a:t>
            </a:r>
            <a:r>
              <a:rPr lang="en-US" altLang="zh-CN" dirty="0">
                <a:latin typeface="微软雅黑" pitchFamily="34" charset="-122"/>
                <a:ea typeface="微软雅黑" pitchFamily="34" charset="-122"/>
              </a:rPr>
              <a:t>3</a:t>
            </a:r>
            <a:r>
              <a:rPr lang="zh-CN" altLang="en-US" dirty="0">
                <a:latin typeface="微软雅黑" pitchFamily="34" charset="-122"/>
                <a:ea typeface="微软雅黑" pitchFamily="34" charset="-122"/>
              </a:rPr>
              <a:t>。</a:t>
            </a:r>
          </a:p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xmlns="" val="1022670905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匹配优先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6576" indent="0">
              <a:buNone/>
            </a:pPr>
            <a:r>
              <a:rPr lang="zh-CN" altLang="en-US" dirty="0" smtClean="0">
                <a:sym typeface="Wingdings" pitchFamily="2" charset="2"/>
              </a:rPr>
              <a:t>表达式：</a:t>
            </a:r>
            <a:r>
              <a:rPr lang="en-US" altLang="zh-CN" dirty="0" smtClean="0">
                <a:solidFill>
                  <a:srgbClr val="00CC00"/>
                </a:solidFill>
                <a:sym typeface="Wingdings" pitchFamily="2" charset="2"/>
              </a:rPr>
              <a:t>&lt;div&gt;.+&lt;/div&gt;</a:t>
            </a:r>
          </a:p>
          <a:p>
            <a:pPr marL="36576" indent="0">
              <a:buNone/>
            </a:pPr>
            <a:r>
              <a:rPr lang="zh-CN" altLang="en-US" dirty="0" smtClean="0">
                <a:sym typeface="Wingdings" pitchFamily="2" charset="2"/>
              </a:rPr>
              <a:t>字符串：</a:t>
            </a:r>
            <a:r>
              <a:rPr lang="en-US" altLang="zh-CN" sz="1600" dirty="0" smtClean="0">
                <a:solidFill>
                  <a:srgbClr val="FFC000"/>
                </a:solidFill>
                <a:sym typeface="Wingdings" pitchFamily="2" charset="2"/>
              </a:rPr>
              <a:t>&lt;div&gt;</a:t>
            </a:r>
            <a:r>
              <a:rPr lang="en-US" altLang="zh-CN" sz="1600" dirty="0" err="1" smtClean="0">
                <a:solidFill>
                  <a:srgbClr val="FFC000"/>
                </a:solidFill>
                <a:sym typeface="Wingdings" pitchFamily="2" charset="2"/>
              </a:rPr>
              <a:t>testtest</a:t>
            </a:r>
            <a:r>
              <a:rPr lang="en-US" altLang="zh-CN" sz="1600" dirty="0" smtClean="0">
                <a:solidFill>
                  <a:srgbClr val="FFC000"/>
                </a:solidFill>
                <a:sym typeface="Wingdings" pitchFamily="2" charset="2"/>
              </a:rPr>
              <a:t>&lt;/div&gt;</a:t>
            </a:r>
            <a:r>
              <a:rPr lang="en-US" altLang="zh-CN" sz="1600" dirty="0">
                <a:solidFill>
                  <a:srgbClr val="FFC000"/>
                </a:solidFill>
                <a:sym typeface="Wingdings" pitchFamily="2" charset="2"/>
              </a:rPr>
              <a:t> &lt;div&gt;</a:t>
            </a:r>
            <a:r>
              <a:rPr lang="en-US" altLang="zh-CN" sz="1600" dirty="0" err="1">
                <a:solidFill>
                  <a:srgbClr val="FFC000"/>
                </a:solidFill>
                <a:sym typeface="Wingdings" pitchFamily="2" charset="2"/>
              </a:rPr>
              <a:t>testtest</a:t>
            </a:r>
            <a:r>
              <a:rPr lang="en-US" altLang="zh-CN" sz="1600" dirty="0">
                <a:solidFill>
                  <a:srgbClr val="FFC000"/>
                </a:solidFill>
                <a:sym typeface="Wingdings" pitchFamily="2" charset="2"/>
              </a:rPr>
              <a:t>&lt;/div&gt;</a:t>
            </a:r>
          </a:p>
          <a:p>
            <a:pPr marL="36576" indent="0">
              <a:buNone/>
            </a:pPr>
            <a:r>
              <a:rPr lang="zh-CN" altLang="en-US" dirty="0" smtClean="0">
                <a:sym typeface="Wingdings" pitchFamily="2" charset="2"/>
              </a:rPr>
              <a:t>匹配过程是什么？</a:t>
            </a:r>
            <a:endParaRPr lang="en-US" altLang="zh-CN" dirty="0" smtClean="0">
              <a:sym typeface="Wingdings" pitchFamily="2" charset="2"/>
            </a:endParaRPr>
          </a:p>
          <a:p>
            <a:pPr marL="36576" indent="0">
              <a:buNone/>
            </a:pPr>
            <a:r>
              <a:rPr lang="zh-CN" altLang="en-US" dirty="0" smtClean="0">
                <a:sym typeface="Wingdings" pitchFamily="2" charset="2"/>
              </a:rPr>
              <a:t>如果是</a:t>
            </a:r>
            <a:r>
              <a:rPr lang="en-US" altLang="zh-CN" dirty="0" smtClean="0">
                <a:solidFill>
                  <a:srgbClr val="00CC00"/>
                </a:solidFill>
                <a:sym typeface="Wingdings" pitchFamily="2" charset="2"/>
              </a:rPr>
              <a:t>&lt;div&gt;.+?&lt;/div&gt;</a:t>
            </a:r>
            <a:r>
              <a:rPr lang="zh-CN" altLang="en-US" dirty="0" smtClean="0">
                <a:sym typeface="Wingdings" pitchFamily="2" charset="2"/>
              </a:rPr>
              <a:t>呢？</a:t>
            </a:r>
            <a:endParaRPr lang="en-US" altLang="zh-CN" dirty="0" smtClean="0">
              <a:sym typeface="Wingdings" pitchFamily="2" charset="2"/>
            </a:endParaRPr>
          </a:p>
          <a:p>
            <a:pPr marL="36576" indent="0">
              <a:buNone/>
            </a:pPr>
            <a:r>
              <a:rPr lang="zh-CN" altLang="en-US" dirty="0" smtClean="0">
                <a:sym typeface="Wingdings" pitchFamily="2" charset="2"/>
              </a:rPr>
              <a:t>如何选择使用量词优先，还是忽略优先量词？还是占有优先量词？</a:t>
            </a:r>
            <a:r>
              <a:rPr lang="en-US" altLang="zh-CN" dirty="0" smtClean="0">
                <a:sym typeface="Wingdings" pitchFamily="2" charset="2"/>
              </a:rPr>
              <a:t>(</a:t>
            </a:r>
            <a:r>
              <a:rPr lang="en-US" altLang="zh-CN" dirty="0" smtClean="0">
                <a:solidFill>
                  <a:srgbClr val="00CC00"/>
                </a:solidFill>
                <a:sym typeface="Wingdings" pitchFamily="2" charset="2"/>
              </a:rPr>
              <a:t>&lt;div&gt;.++&lt;/div&gt;</a:t>
            </a:r>
            <a:r>
              <a:rPr lang="en-US" altLang="zh-CN" dirty="0" smtClean="0">
                <a:sym typeface="Wingdings" pitchFamily="2" charset="2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xmlns="" val="4166021917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茅塞顿开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6576" indent="0">
              <a:buNone/>
            </a:pPr>
            <a:r>
              <a:rPr lang="en-US" altLang="zh-CN" dirty="0"/>
              <a:t>PHP</a:t>
            </a:r>
            <a:r>
              <a:rPr lang="zh-CN" altLang="en-US" dirty="0"/>
              <a:t>的面试题</a:t>
            </a:r>
            <a:r>
              <a:rPr lang="en-US" altLang="zh-CN" dirty="0"/>
              <a:t> </a:t>
            </a:r>
            <a:r>
              <a:rPr lang="zh-CN" altLang="en-US" dirty="0"/>
              <a:t>表达式</a:t>
            </a:r>
            <a:r>
              <a:rPr lang="en-US" altLang="zh-CN" dirty="0" err="1">
                <a:solidFill>
                  <a:srgbClr val="EA0000"/>
                </a:solidFill>
              </a:rPr>
              <a:t>phper</a:t>
            </a:r>
            <a:r>
              <a:rPr lang="en-US" altLang="zh-CN" dirty="0">
                <a:solidFill>
                  <a:srgbClr val="EA0000"/>
                </a:solidFill>
              </a:rPr>
              <a:t>(.+), </a:t>
            </a:r>
            <a:r>
              <a:rPr lang="zh-CN" altLang="en-US" dirty="0"/>
              <a:t>字符串是</a:t>
            </a:r>
            <a:r>
              <a:rPr lang="en-US" altLang="zh-CN" dirty="0">
                <a:solidFill>
                  <a:srgbClr val="00CC00"/>
                </a:solidFill>
              </a:rPr>
              <a:t>phper001,phper002,phper003</a:t>
            </a:r>
            <a:r>
              <a:rPr lang="zh-CN" altLang="en-US" dirty="0"/>
              <a:t>，那么捕获结果的</a:t>
            </a:r>
            <a:r>
              <a:rPr lang="en-US" altLang="zh-CN" dirty="0"/>
              <a:t>1</a:t>
            </a:r>
            <a:r>
              <a:rPr lang="zh-CN" altLang="en-US" dirty="0"/>
              <a:t>组里是什么</a:t>
            </a:r>
            <a:r>
              <a:rPr lang="zh-CN" altLang="en-US" dirty="0" smtClean="0"/>
              <a:t>？</a:t>
            </a:r>
            <a:endParaRPr lang="en-US" altLang="zh-CN" dirty="0" smtClean="0"/>
          </a:p>
        </p:txBody>
      </p:sp>
      <p:sp>
        <p:nvSpPr>
          <p:cNvPr id="4" name="圆角矩形 3"/>
          <p:cNvSpPr/>
          <p:nvPr/>
        </p:nvSpPr>
        <p:spPr>
          <a:xfrm>
            <a:off x="827584" y="3284984"/>
            <a:ext cx="4176464" cy="43204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zh-CN" altLang="en-US" dirty="0">
                <a:latin typeface="微软雅黑" pitchFamily="34" charset="-122"/>
                <a:ea typeface="微软雅黑" pitchFamily="34" charset="-122"/>
              </a:rPr>
              <a:t>现在知道了吗？为什么是这个结果？</a:t>
            </a:r>
          </a:p>
          <a:p>
            <a:pPr algn="ctr"/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xmlns="" val="3289446903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395536" y="116632"/>
            <a:ext cx="7467600" cy="994122"/>
          </a:xfrm>
        </p:spPr>
        <p:txBody>
          <a:bodyPr/>
          <a:lstStyle/>
          <a:p>
            <a:r>
              <a:rPr lang="zh-CN" altLang="en-US" dirty="0" smtClean="0"/>
              <a:t>回溯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95536" y="1124744"/>
            <a:ext cx="8496944" cy="2808312"/>
          </a:xfrm>
        </p:spPr>
        <p:txBody>
          <a:bodyPr>
            <a:normAutofit lnSpcReduction="10000"/>
          </a:bodyPr>
          <a:lstStyle/>
          <a:p>
            <a:pPr marL="36576" indent="0">
              <a:buNone/>
            </a:pPr>
            <a:r>
              <a:rPr lang="zh-CN" altLang="en-US" dirty="0" smtClean="0"/>
              <a:t>备份状态</a:t>
            </a:r>
            <a:endParaRPr lang="en-US" altLang="zh-CN" dirty="0" smtClean="0"/>
          </a:p>
          <a:p>
            <a:pPr marL="36576" indent="0">
              <a:buNone/>
            </a:pPr>
            <a:r>
              <a:rPr lang="zh-CN" altLang="en-US" sz="1600" dirty="0" smtClean="0">
                <a:latin typeface="微软雅黑" pitchFamily="34" charset="-122"/>
                <a:ea typeface="微软雅黑" pitchFamily="34" charset="-122"/>
              </a:rPr>
              <a:t>当正则遇到优先量词时，遇到“</a:t>
            </a:r>
            <a:r>
              <a:rPr lang="en-US" altLang="zh-CN" sz="1600" dirty="0" smtClean="0">
                <a:latin typeface="微软雅黑" pitchFamily="34" charset="-122"/>
                <a:ea typeface="微软雅黑" pitchFamily="34" charset="-122"/>
              </a:rPr>
              <a:t>?</a:t>
            </a:r>
            <a:r>
              <a:rPr lang="zh-CN" altLang="en-US" sz="1600" dirty="0" smtClean="0">
                <a:latin typeface="微软雅黑" pitchFamily="34" charset="-122"/>
                <a:ea typeface="微软雅黑" pitchFamily="34" charset="-122"/>
              </a:rPr>
              <a:t>”，会先记录备份状态，当下一个匹配失败的时候，回到这里，再进行匹配。</a:t>
            </a:r>
            <a:endParaRPr lang="en-US" altLang="zh-CN" sz="1600" dirty="0" smtClean="0">
              <a:latin typeface="微软雅黑" pitchFamily="34" charset="-122"/>
              <a:ea typeface="微软雅黑" pitchFamily="34" charset="-122"/>
            </a:endParaRPr>
          </a:p>
          <a:p>
            <a:pPr marL="36576" indent="0">
              <a:buNone/>
            </a:pPr>
            <a:r>
              <a:rPr lang="zh-CN" altLang="en-US" dirty="0" smtClean="0"/>
              <a:t>字符串</a:t>
            </a:r>
            <a:r>
              <a:rPr lang="en-US" altLang="zh-CN" dirty="0" smtClean="0"/>
              <a:t>:</a:t>
            </a:r>
          </a:p>
          <a:p>
            <a:pPr>
              <a:buFont typeface="Arial" pitchFamily="34" charset="0"/>
              <a:buChar char="•"/>
            </a:pPr>
            <a:r>
              <a:rPr lang="en-US" altLang="zh-CN" sz="1600" dirty="0">
                <a:latin typeface="微软雅黑" pitchFamily="34" charset="-122"/>
                <a:ea typeface="微软雅黑" pitchFamily="34" charset="-122"/>
              </a:rPr>
              <a:t>&lt;</a:t>
            </a:r>
            <a:r>
              <a:rPr lang="en-US" altLang="zh-CN" sz="1600" dirty="0" smtClean="0">
                <a:latin typeface="微软雅黑" pitchFamily="34" charset="-122"/>
                <a:ea typeface="微软雅黑" pitchFamily="34" charset="-122"/>
              </a:rPr>
              <a:t>div&gt;test1&lt;/</a:t>
            </a:r>
            <a:r>
              <a:rPr lang="en-US" altLang="zh-CN" sz="1600" dirty="0">
                <a:latin typeface="微软雅黑" pitchFamily="34" charset="-122"/>
                <a:ea typeface="微软雅黑" pitchFamily="34" charset="-122"/>
              </a:rPr>
              <a:t>div</a:t>
            </a:r>
            <a:r>
              <a:rPr lang="en-US" altLang="zh-CN" sz="1600" dirty="0" smtClean="0">
                <a:latin typeface="微软雅黑" pitchFamily="34" charset="-122"/>
                <a:ea typeface="微软雅黑" pitchFamily="34" charset="-122"/>
              </a:rPr>
              <a:t>&gt;</a:t>
            </a:r>
          </a:p>
          <a:p>
            <a:pPr>
              <a:buFont typeface="Arial" pitchFamily="34" charset="0"/>
              <a:buChar char="•"/>
            </a:pPr>
            <a:r>
              <a:rPr lang="en-US" altLang="zh-CN" sz="1600" dirty="0" smtClean="0">
                <a:latin typeface="微软雅黑" pitchFamily="34" charset="-122"/>
                <a:ea typeface="微软雅黑" pitchFamily="34" charset="-122"/>
              </a:rPr>
              <a:t>&lt;div&gt;</a:t>
            </a:r>
            <a:r>
              <a:rPr lang="en-US" altLang="zh-CN" sz="1600" dirty="0" err="1" smtClean="0">
                <a:latin typeface="微软雅黑" pitchFamily="34" charset="-122"/>
                <a:ea typeface="微软雅黑" pitchFamily="34" charset="-122"/>
              </a:rPr>
              <a:t>xxxxx</a:t>
            </a:r>
            <a:r>
              <a:rPr lang="en-US" altLang="zh-CN" sz="1600" dirty="0" smtClean="0">
                <a:latin typeface="微软雅黑" pitchFamily="34" charset="-122"/>
                <a:ea typeface="微软雅黑" pitchFamily="34" charset="-122"/>
              </a:rPr>
              <a:t>…</a:t>
            </a:r>
            <a:r>
              <a:rPr lang="en-US" altLang="zh-CN" sz="1600" dirty="0" err="1" smtClean="0">
                <a:latin typeface="微软雅黑" pitchFamily="34" charset="-122"/>
                <a:ea typeface="微软雅黑" pitchFamily="34" charset="-122"/>
              </a:rPr>
              <a:t>xxxx</a:t>
            </a:r>
            <a:r>
              <a:rPr lang="en-US" altLang="zh-CN" sz="1600" dirty="0" smtClean="0">
                <a:latin typeface="微软雅黑" pitchFamily="34" charset="-122"/>
                <a:ea typeface="微软雅黑" pitchFamily="34" charset="-122"/>
              </a:rPr>
              <a:t>&lt;/div&gt;&lt;div&gt;test&lt;/div&gt;(</a:t>
            </a:r>
            <a:r>
              <a:rPr lang="zh-CN" altLang="en-US" sz="1600" dirty="0" smtClean="0">
                <a:latin typeface="微软雅黑" pitchFamily="34" charset="-122"/>
                <a:ea typeface="微软雅黑" pitchFamily="34" charset="-122"/>
              </a:rPr>
              <a:t>星号处是</a:t>
            </a:r>
            <a:r>
              <a:rPr lang="en-US" altLang="zh-CN" sz="1600" dirty="0" smtClean="0">
                <a:latin typeface="微软雅黑" pitchFamily="34" charset="-122"/>
                <a:ea typeface="微软雅黑" pitchFamily="34" charset="-122"/>
              </a:rPr>
              <a:t>10W</a:t>
            </a:r>
            <a:r>
              <a:rPr lang="zh-CN" altLang="en-US" sz="1600" dirty="0" smtClean="0">
                <a:latin typeface="微软雅黑" pitchFamily="34" charset="-122"/>
                <a:ea typeface="微软雅黑" pitchFamily="34" charset="-122"/>
              </a:rPr>
              <a:t>个字符</a:t>
            </a:r>
            <a:r>
              <a:rPr lang="en-US" altLang="zh-CN" sz="1600" dirty="0" smtClean="0">
                <a:latin typeface="微软雅黑" pitchFamily="34" charset="-122"/>
                <a:ea typeface="微软雅黑" pitchFamily="34" charset="-122"/>
              </a:rPr>
              <a:t>)</a:t>
            </a:r>
          </a:p>
          <a:p>
            <a:pPr marL="36576" indent="0">
              <a:buNone/>
            </a:pPr>
            <a:r>
              <a:rPr lang="zh-CN" altLang="en-US" dirty="0" smtClean="0"/>
              <a:t>表达式</a:t>
            </a:r>
            <a:r>
              <a:rPr lang="en-US" altLang="zh-CN" dirty="0" smtClean="0"/>
              <a:t>:</a:t>
            </a:r>
          </a:p>
          <a:p>
            <a:pPr marL="36576" indent="0">
              <a:buNone/>
            </a:pPr>
            <a:r>
              <a:rPr lang="en-US" altLang="zh-CN" sz="1600" dirty="0" smtClean="0">
                <a:latin typeface="微软雅黑" pitchFamily="34" charset="-122"/>
                <a:ea typeface="微软雅黑" pitchFamily="34" charset="-122"/>
              </a:rPr>
              <a:t>&lt;div&gt;.+?&lt;/div&gt;</a:t>
            </a:r>
            <a:r>
              <a:rPr lang="zh-CN" altLang="en-US" sz="1600" dirty="0" smtClean="0">
                <a:latin typeface="微软雅黑" pitchFamily="34" charset="-122"/>
                <a:ea typeface="微软雅黑" pitchFamily="34" charset="-122"/>
              </a:rPr>
              <a:t>（想要的结果是每个闭合的</a:t>
            </a:r>
            <a:r>
              <a:rPr lang="en-US" altLang="zh-CN" sz="1600" dirty="0" smtClean="0">
                <a:latin typeface="微软雅黑" pitchFamily="34" charset="-122"/>
                <a:ea typeface="微软雅黑" pitchFamily="34" charset="-122"/>
              </a:rPr>
              <a:t>div</a:t>
            </a:r>
            <a:r>
              <a:rPr lang="zh-CN" altLang="en-US" sz="1600" dirty="0" smtClean="0">
                <a:latin typeface="微软雅黑" pitchFamily="34" charset="-122"/>
                <a:ea typeface="微软雅黑" pitchFamily="34" charset="-122"/>
              </a:rPr>
              <a:t>为一组）</a:t>
            </a:r>
            <a:endParaRPr lang="en-US" altLang="zh-CN" sz="1600" dirty="0" smtClean="0"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23528" y="3956439"/>
            <a:ext cx="73448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>
                <a:solidFill>
                  <a:srgbClr val="00B050"/>
                </a:solidFill>
                <a:latin typeface="微软雅黑" pitchFamily="34" charset="-122"/>
                <a:ea typeface="微软雅黑" pitchFamily="34" charset="-122"/>
              </a:rPr>
              <a:t>分析一下引擎会记录多少个备选状态？</a:t>
            </a:r>
            <a:endParaRPr lang="en-US" altLang="zh-CN" dirty="0">
              <a:solidFill>
                <a:srgbClr val="00B050"/>
              </a:solidFill>
              <a:latin typeface="微软雅黑" pitchFamily="34" charset="-122"/>
              <a:ea typeface="微软雅黑" pitchFamily="34" charset="-122"/>
            </a:endParaRPr>
          </a:p>
          <a:p>
            <a:endParaRPr lang="zh-CN" alt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310537" y="4287460"/>
            <a:ext cx="60486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>
                <a:solidFill>
                  <a:srgbClr val="92D050"/>
                </a:solidFill>
                <a:latin typeface="微软雅黑" pitchFamily="34" charset="-122"/>
                <a:ea typeface="微软雅黑" pitchFamily="34" charset="-122"/>
              </a:rPr>
              <a:t>第一个备选状态是几个字符？</a:t>
            </a:r>
            <a:endParaRPr lang="en-US" altLang="zh-CN" dirty="0">
              <a:solidFill>
                <a:srgbClr val="92D050"/>
              </a:solidFill>
              <a:latin typeface="微软雅黑" pitchFamily="34" charset="-122"/>
              <a:ea typeface="微软雅黑" pitchFamily="34" charset="-122"/>
            </a:endParaRPr>
          </a:p>
          <a:p>
            <a:endParaRPr lang="zh-CN" alt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352272" y="4787981"/>
            <a:ext cx="32403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>
                <a:solidFill>
                  <a:srgbClr val="FFFF00"/>
                </a:solidFill>
                <a:latin typeface="微软雅黑" pitchFamily="34" charset="-122"/>
                <a:ea typeface="微软雅黑" pitchFamily="34" charset="-122"/>
              </a:rPr>
              <a:t>第二个呢？</a:t>
            </a:r>
            <a:endParaRPr lang="en-US" altLang="zh-CN" dirty="0">
              <a:solidFill>
                <a:srgbClr val="FFFF00"/>
              </a:solidFill>
              <a:latin typeface="微软雅黑" pitchFamily="34" charset="-122"/>
              <a:ea typeface="微软雅黑" pitchFamily="34" charset="-122"/>
            </a:endParaRPr>
          </a:p>
          <a:p>
            <a:endParaRPr lang="zh-CN" alt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352272" y="5268108"/>
            <a:ext cx="23762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>
                <a:solidFill>
                  <a:srgbClr val="FFC000"/>
                </a:solidFill>
                <a:latin typeface="微软雅黑" pitchFamily="34" charset="-122"/>
                <a:ea typeface="微软雅黑" pitchFamily="34" charset="-122"/>
              </a:rPr>
              <a:t>第</a:t>
            </a:r>
            <a:r>
              <a:rPr lang="en-US" altLang="zh-CN" dirty="0">
                <a:solidFill>
                  <a:srgbClr val="FFC000"/>
                </a:solidFill>
                <a:latin typeface="微软雅黑" pitchFamily="34" charset="-122"/>
                <a:ea typeface="微软雅黑" pitchFamily="34" charset="-122"/>
              </a:rPr>
              <a:t>3  4 5</a:t>
            </a:r>
            <a:r>
              <a:rPr lang="zh-CN" altLang="en-US" dirty="0">
                <a:solidFill>
                  <a:srgbClr val="FFC000"/>
                </a:solidFill>
                <a:latin typeface="微软雅黑" pitchFamily="34" charset="-122"/>
                <a:ea typeface="微软雅黑" pitchFamily="34" charset="-122"/>
              </a:rPr>
              <a:t>个呢</a:t>
            </a:r>
            <a:r>
              <a:rPr lang="zh-CN" altLang="en-US" dirty="0" smtClean="0">
                <a:solidFill>
                  <a:srgbClr val="FFC000"/>
                </a:solidFill>
                <a:latin typeface="微软雅黑" pitchFamily="34" charset="-122"/>
                <a:ea typeface="微软雅黑" pitchFamily="34" charset="-122"/>
              </a:rPr>
              <a:t>？</a:t>
            </a:r>
            <a:endParaRPr lang="en-US" altLang="zh-CN" dirty="0">
              <a:solidFill>
                <a:srgbClr val="FFC000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48234" y="5445224"/>
            <a:ext cx="597327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6576" indent="0">
              <a:buNone/>
            </a:pPr>
            <a:endParaRPr lang="en-US" altLang="zh-CN" dirty="0">
              <a:latin typeface="微软雅黑" pitchFamily="34" charset="-122"/>
              <a:ea typeface="微软雅黑" pitchFamily="34" charset="-122"/>
            </a:endParaRPr>
          </a:p>
          <a:p>
            <a:pPr marL="36576" indent="0">
              <a:buNone/>
            </a:pPr>
            <a:r>
              <a:rPr lang="zh-CN" altLang="en-US" dirty="0">
                <a:solidFill>
                  <a:srgbClr val="FF0000"/>
                </a:solidFill>
                <a:latin typeface="微软雅黑" pitchFamily="34" charset="-122"/>
                <a:ea typeface="微软雅黑" pitchFamily="34" charset="-122"/>
              </a:rPr>
              <a:t>第</a:t>
            </a:r>
            <a:r>
              <a:rPr lang="en-US" altLang="zh-CN" dirty="0">
                <a:solidFill>
                  <a:srgbClr val="FF0000"/>
                </a:solidFill>
                <a:latin typeface="微软雅黑" pitchFamily="34" charset="-122"/>
                <a:ea typeface="微软雅黑" pitchFamily="34" charset="-122"/>
              </a:rPr>
              <a:t>n</a:t>
            </a:r>
            <a:r>
              <a:rPr lang="zh-CN" altLang="en-US" dirty="0">
                <a:solidFill>
                  <a:srgbClr val="FF0000"/>
                </a:solidFill>
                <a:latin typeface="微软雅黑" pitchFamily="34" charset="-122"/>
                <a:ea typeface="微软雅黑" pitchFamily="34" charset="-122"/>
              </a:rPr>
              <a:t>个呢？</a:t>
            </a:r>
            <a:endParaRPr lang="en-US" altLang="zh-CN" dirty="0">
              <a:solidFill>
                <a:srgbClr val="FF0000"/>
              </a:solidFill>
              <a:latin typeface="微软雅黑" pitchFamily="34" charset="-122"/>
              <a:ea typeface="微软雅黑" pitchFamily="34" charset="-122"/>
            </a:endParaRPr>
          </a:p>
          <a:p>
            <a:endParaRPr lang="zh-CN" alt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348234" y="6179271"/>
            <a:ext cx="544790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itchFamily="34" charset="-122"/>
                <a:ea typeface="微软雅黑" pitchFamily="34" charset="-122"/>
              </a:rPr>
              <a:t>一共多少个字符呢？占多大内存？</a:t>
            </a:r>
          </a:p>
          <a:p>
            <a:endParaRPr lang="zh-CN" altLang="en-US" dirty="0"/>
          </a:p>
        </p:txBody>
      </p:sp>
      <p:pic>
        <p:nvPicPr>
          <p:cNvPr id="13" name="图片 1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123950" y="1338262"/>
            <a:ext cx="6896100" cy="418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163511862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0" grpId="0"/>
      <p:bldP spid="11" grpId="0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一个例子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600201"/>
            <a:ext cx="7467600" cy="2476871"/>
          </a:xfrm>
        </p:spPr>
        <p:txBody>
          <a:bodyPr>
            <a:normAutofit fontScale="92500" lnSpcReduction="20000"/>
          </a:bodyPr>
          <a:lstStyle/>
          <a:p>
            <a:pPr marL="36576" indent="0">
              <a:buNone/>
            </a:pPr>
            <a:r>
              <a:rPr lang="en-US" altLang="zh-CN" dirty="0" smtClean="0"/>
              <a:t>DB</a:t>
            </a:r>
            <a:r>
              <a:rPr lang="zh-CN" altLang="en-US" dirty="0" smtClean="0"/>
              <a:t>中有个字段使用了浮点数，需要程序处理。需求是保留小数点后面</a:t>
            </a:r>
            <a:r>
              <a:rPr lang="en-US" altLang="zh-CN" dirty="0" smtClean="0"/>
              <a:t>3</a:t>
            </a:r>
            <a:r>
              <a:rPr lang="zh-CN" altLang="en-US" dirty="0" smtClean="0"/>
              <a:t>位，如果最后一位是</a:t>
            </a:r>
            <a:r>
              <a:rPr lang="en-US" altLang="zh-CN" dirty="0" smtClean="0"/>
              <a:t>0</a:t>
            </a:r>
            <a:r>
              <a:rPr lang="zh-CN" altLang="en-US" dirty="0" smtClean="0"/>
              <a:t>，则保留两位。</a:t>
            </a:r>
            <a:endParaRPr lang="en-US" altLang="zh-CN" dirty="0" smtClean="0"/>
          </a:p>
          <a:p>
            <a:pPr marL="36576" indent="0">
              <a:buNone/>
            </a:pPr>
            <a:r>
              <a:rPr lang="zh-CN" altLang="en-US" dirty="0" smtClean="0"/>
              <a:t>字符例子：</a:t>
            </a:r>
            <a:r>
              <a:rPr lang="en-US" altLang="zh-CN" dirty="0" smtClean="0"/>
              <a:t>15.214123</a:t>
            </a:r>
            <a:r>
              <a:rPr lang="zh-CN" altLang="en-US" dirty="0" smtClean="0"/>
              <a:t>、</a:t>
            </a:r>
            <a:r>
              <a:rPr lang="en-US" altLang="zh-CN" dirty="0" smtClean="0"/>
              <a:t>37.500232</a:t>
            </a:r>
            <a:r>
              <a:rPr lang="zh-CN" altLang="en-US" dirty="0" smtClean="0"/>
              <a:t>、</a:t>
            </a:r>
            <a:r>
              <a:rPr lang="en-US" altLang="zh-CN" dirty="0" smtClean="0"/>
              <a:t>154.356</a:t>
            </a:r>
          </a:p>
          <a:p>
            <a:pPr marL="36576" indent="0">
              <a:buNone/>
            </a:pPr>
            <a:r>
              <a:rPr lang="zh-CN" altLang="en-US" dirty="0" smtClean="0"/>
              <a:t>目的：       </a:t>
            </a:r>
            <a:r>
              <a:rPr lang="en-US" altLang="zh-CN" dirty="0" smtClean="0"/>
              <a:t>15.214    37.50</a:t>
            </a:r>
          </a:p>
          <a:p>
            <a:pPr marL="36576" indent="0">
              <a:buNone/>
            </a:pPr>
            <a:r>
              <a:rPr lang="zh-CN" altLang="en-US" dirty="0" smtClean="0"/>
              <a:t>表达式：？</a:t>
            </a:r>
            <a:endParaRPr lang="en-US" altLang="zh-CN" dirty="0" smtClean="0"/>
          </a:p>
          <a:p>
            <a:pPr marL="36576" indent="0">
              <a:buNone/>
            </a:pPr>
            <a:endParaRPr lang="zh-CN" alt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2463886" y="3573016"/>
            <a:ext cx="17281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smtClean="0">
                <a:solidFill>
                  <a:srgbClr val="00CC00"/>
                </a:solidFill>
              </a:rPr>
              <a:t>(\.\d\d[1-9]?)\d*</a:t>
            </a:r>
            <a:endParaRPr lang="zh-CN" altLang="en-US" dirty="0">
              <a:solidFill>
                <a:srgbClr val="00CC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355976" y="3573016"/>
            <a:ext cx="17281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>
                <a:solidFill>
                  <a:srgbClr val="00CC00"/>
                </a:solidFill>
              </a:rPr>
              <a:t>$</a:t>
            </a:r>
            <a:r>
              <a:rPr lang="en-US" altLang="zh-CN" dirty="0" smtClean="0">
                <a:solidFill>
                  <a:srgbClr val="00CC00"/>
                </a:solidFill>
              </a:rPr>
              <a:t>1</a:t>
            </a:r>
            <a:endParaRPr lang="zh-CN" altLang="en-US" dirty="0">
              <a:solidFill>
                <a:srgbClr val="00CC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11560" y="4149080"/>
            <a:ext cx="5400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smtClean="0"/>
              <a:t>\d*</a:t>
            </a:r>
            <a:r>
              <a:rPr lang="zh-CN" altLang="en-US" dirty="0" smtClean="0"/>
              <a:t>改成</a:t>
            </a:r>
            <a:r>
              <a:rPr lang="en-US" altLang="zh-CN" dirty="0" smtClean="0"/>
              <a:t>\d+  </a:t>
            </a:r>
            <a:r>
              <a:rPr lang="en-US" altLang="zh-CN" dirty="0" smtClean="0">
                <a:solidFill>
                  <a:srgbClr val="FF0000"/>
                </a:solidFill>
              </a:rPr>
              <a:t>(\.\d\d[1-9]?)</a:t>
            </a:r>
            <a:r>
              <a:rPr lang="en-US" altLang="zh-CN" dirty="0">
                <a:solidFill>
                  <a:srgbClr val="FF0000"/>
                </a:solidFill>
              </a:rPr>
              <a:t> \d</a:t>
            </a:r>
            <a:r>
              <a:rPr lang="en-US" altLang="zh-CN" dirty="0" smtClean="0">
                <a:solidFill>
                  <a:srgbClr val="FF0000"/>
                </a:solidFill>
              </a:rPr>
              <a:t>+   $1</a:t>
            </a:r>
            <a:endParaRPr lang="zh-CN" alt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889743674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占有优先量词与固化分组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600201"/>
            <a:ext cx="7467600" cy="1828800"/>
          </a:xfrm>
        </p:spPr>
        <p:txBody>
          <a:bodyPr/>
          <a:lstStyle/>
          <a:p>
            <a:pPr marL="36576" indent="0">
              <a:buNone/>
            </a:pPr>
            <a:r>
              <a:rPr lang="en-US" altLang="zh-CN" dirty="0" smtClean="0"/>
              <a:t>*+</a:t>
            </a:r>
            <a:r>
              <a:rPr lang="zh-CN" altLang="en-US" dirty="0" smtClean="0"/>
              <a:t>、</a:t>
            </a:r>
            <a:r>
              <a:rPr lang="en-US" altLang="zh-CN" dirty="0" smtClean="0"/>
              <a:t>++</a:t>
            </a:r>
            <a:r>
              <a:rPr lang="zh-CN" altLang="en-US" dirty="0" smtClean="0"/>
              <a:t>、</a:t>
            </a:r>
            <a:r>
              <a:rPr lang="en-US" altLang="zh-CN" dirty="0" smtClean="0"/>
              <a:t>?+</a:t>
            </a:r>
          </a:p>
          <a:p>
            <a:pPr marL="36576" indent="0">
              <a:buNone/>
            </a:pPr>
            <a:r>
              <a:rPr lang="zh-CN" altLang="en-US" dirty="0" smtClean="0"/>
              <a:t>匹配过程如何？</a:t>
            </a:r>
            <a:endParaRPr lang="en-US" altLang="zh-CN" dirty="0" smtClean="0"/>
          </a:p>
          <a:p>
            <a:pPr marL="36576" indent="0">
              <a:buNone/>
            </a:pPr>
            <a:r>
              <a:rPr lang="zh-CN" altLang="en-US" dirty="0"/>
              <a:t>上</a:t>
            </a:r>
            <a:r>
              <a:rPr lang="zh-CN" altLang="en-US" dirty="0" smtClean="0"/>
              <a:t>个例子如何解决？</a:t>
            </a:r>
            <a:endParaRPr lang="en-US" altLang="zh-CN" dirty="0" smtClean="0"/>
          </a:p>
          <a:p>
            <a:pPr marL="36576" indent="0">
              <a:buNone/>
            </a:pPr>
            <a:endParaRPr lang="en-US" altLang="zh-CN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683568" y="3717032"/>
            <a:ext cx="53285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smtClean="0">
                <a:solidFill>
                  <a:srgbClr val="00CC00"/>
                </a:solidFill>
              </a:rPr>
              <a:t>\.(\d\d(?&gt;[1-9]?))\d+</a:t>
            </a:r>
            <a:endParaRPr lang="zh-CN" altLang="en-US" dirty="0">
              <a:solidFill>
                <a:srgbClr val="00CC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006837744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捕获组与反向引用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23528" y="1268760"/>
            <a:ext cx="8363272" cy="5589240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CN" altLang="en-US" sz="2400" dirty="0" smtClean="0"/>
              <a:t>捕获组</a:t>
            </a:r>
            <a:r>
              <a:rPr lang="zh-CN" altLang="en-US" sz="2400" dirty="0">
                <a:sym typeface="Wingdings" pitchFamily="2" charset="2"/>
              </a:rPr>
              <a:t> </a:t>
            </a:r>
            <a:r>
              <a:rPr lang="en-US" altLang="zh-CN" sz="2400" dirty="0" smtClean="0">
                <a:sym typeface="Wingdings" pitchFamily="2" charset="2"/>
              </a:rPr>
              <a:t>()</a:t>
            </a:r>
            <a:endParaRPr lang="en-US" altLang="zh-CN" sz="2400" dirty="0" smtClean="0"/>
          </a:p>
          <a:p>
            <a:pPr marL="36576" indent="0">
              <a:buNone/>
            </a:pPr>
            <a:r>
              <a:rPr lang="en-US" altLang="zh-CN" sz="2400" dirty="0" smtClean="0"/>
              <a:t>()</a:t>
            </a:r>
            <a:r>
              <a:rPr lang="zh-CN" altLang="en-US" sz="2400" dirty="0" smtClean="0"/>
              <a:t>是子表达式的标识，同时，匹配结果会保存起来，最后一同给出。在表达式中可以直接引用。</a:t>
            </a:r>
            <a:endParaRPr lang="en-US" altLang="zh-CN" sz="2400" dirty="0" smtClean="0"/>
          </a:p>
          <a:p>
            <a:pPr marL="36576" indent="0">
              <a:buNone/>
            </a:pPr>
            <a:r>
              <a:rPr lang="zh-CN" altLang="en-US" sz="2400" dirty="0" smtClean="0"/>
              <a:t>比如表达式</a:t>
            </a:r>
            <a:r>
              <a:rPr lang="en-US" altLang="zh-CN" sz="2400" dirty="0" smtClean="0">
                <a:solidFill>
                  <a:srgbClr val="FFC000"/>
                </a:solidFill>
              </a:rPr>
              <a:t>&lt;a </a:t>
            </a:r>
            <a:r>
              <a:rPr lang="en-US" altLang="zh-CN" sz="2400" dirty="0" err="1" smtClean="0">
                <a:solidFill>
                  <a:srgbClr val="FFC000"/>
                </a:solidFill>
              </a:rPr>
              <a:t>href</a:t>
            </a:r>
            <a:r>
              <a:rPr lang="en-US" altLang="zh-CN" sz="2400" dirty="0" smtClean="0">
                <a:solidFill>
                  <a:srgbClr val="FFC000"/>
                </a:solidFill>
              </a:rPr>
              <a:t>=([‘”])[^’”]+\1&gt;</a:t>
            </a:r>
          </a:p>
          <a:p>
            <a:pPr marL="36576" indent="0">
              <a:buNone/>
            </a:pPr>
            <a:r>
              <a:rPr lang="zh-CN" altLang="en-US" sz="2400" dirty="0" smtClean="0"/>
              <a:t>用来匹配字符串</a:t>
            </a:r>
            <a:endParaRPr lang="en-US" altLang="zh-CN" sz="2400" dirty="0" smtClean="0"/>
          </a:p>
          <a:p>
            <a:pPr marL="36576" indent="0">
              <a:buNone/>
            </a:pPr>
            <a:r>
              <a:rPr lang="en-US" altLang="zh-CN" sz="2000" dirty="0" smtClean="0"/>
              <a:t>&lt;a </a:t>
            </a:r>
            <a:r>
              <a:rPr lang="en-US" altLang="zh-CN" sz="2000" dirty="0" err="1" smtClean="0"/>
              <a:t>href</a:t>
            </a:r>
            <a:r>
              <a:rPr lang="en-US" altLang="zh-CN" sz="2000" dirty="0" smtClean="0"/>
              <a:t>=‘http….’&gt;</a:t>
            </a:r>
            <a:r>
              <a:rPr lang="zh-CN" altLang="en-US" sz="2000" dirty="0" smtClean="0"/>
              <a:t>和</a:t>
            </a:r>
            <a:r>
              <a:rPr lang="en-US" altLang="zh-CN" sz="2000" dirty="0" smtClean="0"/>
              <a:t>&lt;a </a:t>
            </a:r>
            <a:r>
              <a:rPr lang="en-US" altLang="zh-CN" sz="2000" dirty="0" err="1" smtClean="0"/>
              <a:t>href</a:t>
            </a:r>
            <a:r>
              <a:rPr lang="en-US" altLang="zh-CN" sz="2000" dirty="0" smtClean="0"/>
              <a:t>=“http....”&gt;</a:t>
            </a:r>
            <a:r>
              <a:rPr lang="zh-CN" altLang="en-US" sz="2000" dirty="0" smtClean="0"/>
              <a:t>，结果中</a:t>
            </a:r>
            <a:r>
              <a:rPr lang="en-US" altLang="zh-CN" sz="2000" dirty="0" smtClean="0"/>
              <a:t>\1</a:t>
            </a:r>
            <a:r>
              <a:rPr lang="zh-CN" altLang="en-US" sz="2000" dirty="0" smtClean="0"/>
              <a:t>分别是</a:t>
            </a:r>
            <a:r>
              <a:rPr lang="en-US" altLang="zh-CN" sz="2000" dirty="0" smtClean="0"/>
              <a:t>’</a:t>
            </a:r>
            <a:r>
              <a:rPr lang="zh-CN" altLang="en-US" sz="2000" dirty="0" smtClean="0"/>
              <a:t>和</a:t>
            </a:r>
            <a:r>
              <a:rPr lang="en-US" altLang="zh-CN" sz="2000" dirty="0" smtClean="0"/>
              <a:t>”</a:t>
            </a:r>
          </a:p>
          <a:p>
            <a:pPr marL="36576" indent="0">
              <a:buNone/>
            </a:pPr>
            <a:r>
              <a:rPr lang="zh-CN" altLang="en-US" dirty="0" smtClean="0"/>
              <a:t>彪悍的例子</a:t>
            </a:r>
            <a:endParaRPr lang="en-US" altLang="zh-CN" dirty="0" smtClean="0"/>
          </a:p>
          <a:p>
            <a:pPr marL="36576" indent="0">
              <a:buNone/>
            </a:pPr>
            <a:r>
              <a:rPr lang="zh-CN" altLang="en-US" sz="2400" dirty="0" smtClean="0"/>
              <a:t>表达式：</a:t>
            </a:r>
            <a:r>
              <a:rPr lang="en-US" altLang="zh-CN" sz="2400" dirty="0" smtClean="0"/>
              <a:t>&lt;div&gt;([a-z0-9])+&lt;/div&gt;</a:t>
            </a:r>
          </a:p>
          <a:p>
            <a:pPr marL="36576" indent="0">
              <a:buNone/>
            </a:pPr>
            <a:r>
              <a:rPr lang="zh-CN" altLang="en-US" sz="2400" dirty="0" smtClean="0"/>
              <a:t>字符串：</a:t>
            </a:r>
            <a:r>
              <a:rPr lang="en-US" altLang="zh-CN" sz="2400" dirty="0" smtClean="0"/>
              <a:t>&lt;div&gt;……&lt;/div&gt;  1W</a:t>
            </a:r>
            <a:r>
              <a:rPr lang="zh-CN" altLang="en-US" sz="2400" dirty="0" smtClean="0"/>
              <a:t>个字符</a:t>
            </a:r>
            <a:endParaRPr lang="en-US" altLang="zh-CN" sz="2400" dirty="0" smtClean="0"/>
          </a:p>
          <a:p>
            <a:pPr marL="36576" indent="0">
              <a:buNone/>
            </a:pPr>
            <a:r>
              <a:rPr lang="zh-CN" altLang="en-US" sz="2400" dirty="0" smtClean="0"/>
              <a:t>引擎会捕获多少个组呢？</a:t>
            </a:r>
            <a:endParaRPr lang="en-US" altLang="zh-CN" sz="2400" dirty="0" smtClean="0"/>
          </a:p>
          <a:p>
            <a:pPr marL="36576" indent="0">
              <a:buNone/>
            </a:pPr>
            <a:r>
              <a:rPr lang="zh-CN" altLang="en-US" sz="2400" dirty="0" smtClean="0"/>
              <a:t>捕获不分组 </a:t>
            </a:r>
            <a:r>
              <a:rPr lang="en-US" altLang="zh-CN" sz="2400" dirty="0" smtClean="0"/>
              <a:t>(?:)</a:t>
            </a:r>
          </a:p>
        </p:txBody>
      </p:sp>
    </p:spTree>
    <p:extLst>
      <p:ext uri="{BB962C8B-B14F-4D97-AF65-F5344CB8AC3E}">
        <p14:creationId xmlns:p14="http://schemas.microsoft.com/office/powerpoint/2010/main" xmlns="" val="473192974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其他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 smtClean="0"/>
              <a:t>递归</a:t>
            </a:r>
            <a:endParaRPr lang="en-US" altLang="zh-CN" dirty="0" smtClean="0"/>
          </a:p>
          <a:p>
            <a:r>
              <a:rPr lang="zh-CN" altLang="en-US" dirty="0" smtClean="0"/>
              <a:t>条件判断</a:t>
            </a:r>
            <a:endParaRPr lang="en-US" altLang="zh-CN" dirty="0" smtClean="0"/>
          </a:p>
          <a:p>
            <a:r>
              <a:rPr lang="zh-CN" altLang="en-US" dirty="0" smtClean="0"/>
              <a:t>字符编码</a:t>
            </a:r>
            <a:endParaRPr lang="en-US" altLang="zh-CN" dirty="0" smtClean="0"/>
          </a:p>
          <a:p>
            <a:r>
              <a:rPr lang="zh-CN" altLang="en-US" dirty="0" smtClean="0"/>
              <a:t>语言特性</a:t>
            </a:r>
            <a:endParaRPr lang="en-US" altLang="zh-CN" dirty="0" smtClean="0"/>
          </a:p>
          <a:p>
            <a:r>
              <a:rPr lang="zh-CN" altLang="en-US" dirty="0" smtClean="0"/>
              <a:t>修饰符</a:t>
            </a:r>
            <a:endParaRPr lang="en-US" altLang="zh-CN" dirty="0" smtClean="0"/>
          </a:p>
          <a:p>
            <a:r>
              <a:rPr lang="en-US" altLang="zh-CN" dirty="0" smtClean="0"/>
              <a:t>NFA</a:t>
            </a:r>
            <a:r>
              <a:rPr lang="zh-CN" altLang="en-US" dirty="0" smtClean="0"/>
              <a:t>表达式主导、</a:t>
            </a:r>
            <a:r>
              <a:rPr lang="en-US" altLang="zh-CN" dirty="0" smtClean="0"/>
              <a:t>DFA</a:t>
            </a:r>
            <a:r>
              <a:rPr lang="zh-CN" altLang="en-US" dirty="0" smtClean="0"/>
              <a:t>文字主导</a:t>
            </a:r>
            <a:endParaRPr lang="en-US" altLang="zh-CN" dirty="0" smtClean="0"/>
          </a:p>
          <a:p>
            <a:r>
              <a:rPr lang="zh-CN" altLang="en-US" dirty="0" smtClean="0"/>
              <a:t>没想起来的。。。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xmlns="" val="2447336641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精确高效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600201"/>
            <a:ext cx="7467600" cy="1182772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en-US" altLang="zh-CN" sz="1800" dirty="0" smtClean="0">
                <a:latin typeface="微软雅黑" pitchFamily="34" charset="-122"/>
                <a:ea typeface="微软雅黑" pitchFamily="34" charset="-122"/>
              </a:rPr>
              <a:t>QQ</a:t>
            </a:r>
            <a:r>
              <a:rPr lang="zh-CN" altLang="en-US" sz="1800" dirty="0" smtClean="0">
                <a:latin typeface="微软雅黑" pitchFamily="34" charset="-122"/>
                <a:ea typeface="微软雅黑" pitchFamily="34" charset="-122"/>
              </a:rPr>
              <a:t>号的匹配 </a:t>
            </a:r>
            <a:r>
              <a:rPr lang="en-US" altLang="zh-CN" sz="1800" dirty="0" smtClean="0">
                <a:latin typeface="微软雅黑" pitchFamily="34" charset="-122"/>
                <a:ea typeface="微软雅黑" pitchFamily="34" charset="-122"/>
              </a:rPr>
              <a:t>\d+</a:t>
            </a:r>
          </a:p>
          <a:p>
            <a:pPr marL="36576" indent="0">
              <a:buNone/>
            </a:pPr>
            <a:r>
              <a:rPr lang="en-US" altLang="zh-CN" sz="1800" dirty="0" err="1" smtClean="0">
                <a:latin typeface="微软雅黑" pitchFamily="34" charset="-122"/>
                <a:ea typeface="微软雅黑" pitchFamily="34" charset="-122"/>
              </a:rPr>
              <a:t>Ip</a:t>
            </a:r>
            <a:r>
              <a:rPr lang="zh-CN" altLang="en-US" sz="1800" dirty="0" smtClean="0">
                <a:latin typeface="微软雅黑" pitchFamily="34" charset="-122"/>
                <a:ea typeface="微软雅黑" pitchFamily="34" charset="-122"/>
              </a:rPr>
              <a:t>的匹配 </a:t>
            </a:r>
            <a:r>
              <a:rPr lang="en-US" altLang="zh-CN" sz="1800" dirty="0">
                <a:latin typeface="微软雅黑" pitchFamily="34" charset="-122"/>
                <a:ea typeface="微软雅黑" pitchFamily="34" charset="-122"/>
              </a:rPr>
              <a:t>\d</a:t>
            </a:r>
            <a:r>
              <a:rPr lang="en-US" altLang="zh-CN" sz="1800" dirty="0" smtClean="0">
                <a:latin typeface="微软雅黑" pitchFamily="34" charset="-122"/>
                <a:ea typeface="微软雅黑" pitchFamily="34" charset="-122"/>
              </a:rPr>
              <a:t>+\.</a:t>
            </a:r>
            <a:r>
              <a:rPr lang="en-US" altLang="zh-CN" sz="1800" dirty="0">
                <a:latin typeface="微软雅黑" pitchFamily="34" charset="-122"/>
                <a:ea typeface="微软雅黑" pitchFamily="34" charset="-122"/>
              </a:rPr>
              <a:t> \d</a:t>
            </a:r>
            <a:r>
              <a:rPr lang="en-US" altLang="zh-CN" sz="1800" dirty="0" smtClean="0">
                <a:latin typeface="微软雅黑" pitchFamily="34" charset="-122"/>
                <a:ea typeface="微软雅黑" pitchFamily="34" charset="-122"/>
              </a:rPr>
              <a:t>+\.</a:t>
            </a:r>
            <a:r>
              <a:rPr lang="en-US" altLang="zh-CN" sz="1800" dirty="0">
                <a:latin typeface="微软雅黑" pitchFamily="34" charset="-122"/>
                <a:ea typeface="微软雅黑" pitchFamily="34" charset="-122"/>
              </a:rPr>
              <a:t> \d</a:t>
            </a:r>
            <a:r>
              <a:rPr lang="en-US" altLang="zh-CN" sz="1800" dirty="0" smtClean="0">
                <a:latin typeface="微软雅黑" pitchFamily="34" charset="-122"/>
                <a:ea typeface="微软雅黑" pitchFamily="34" charset="-122"/>
              </a:rPr>
              <a:t>+\.</a:t>
            </a:r>
            <a:r>
              <a:rPr lang="en-US" altLang="zh-CN" sz="1800" dirty="0">
                <a:latin typeface="微软雅黑" pitchFamily="34" charset="-122"/>
                <a:ea typeface="微软雅黑" pitchFamily="34" charset="-122"/>
              </a:rPr>
              <a:t> \d</a:t>
            </a:r>
            <a:r>
              <a:rPr lang="en-US" altLang="zh-CN" sz="1800" dirty="0" smtClean="0">
                <a:latin typeface="微软雅黑" pitchFamily="34" charset="-122"/>
                <a:ea typeface="微软雅黑" pitchFamily="34" charset="-122"/>
              </a:rPr>
              <a:t>+</a:t>
            </a:r>
          </a:p>
          <a:p>
            <a:pPr marL="36576" indent="0">
              <a:buNone/>
            </a:pPr>
            <a:r>
              <a:rPr lang="zh-CN" altLang="en-US" sz="1800" dirty="0" smtClean="0">
                <a:latin typeface="微软雅黑" pitchFamily="34" charset="-122"/>
                <a:ea typeface="微软雅黑" pitchFamily="34" charset="-122"/>
              </a:rPr>
              <a:t>日期匹配 </a:t>
            </a:r>
            <a:r>
              <a:rPr lang="en-US" altLang="zh-CN" sz="1800" dirty="0" smtClean="0">
                <a:latin typeface="微软雅黑" pitchFamily="34" charset="-122"/>
                <a:ea typeface="微软雅黑" pitchFamily="34" charset="-122"/>
              </a:rPr>
              <a:t>\d\d</a:t>
            </a:r>
          </a:p>
          <a:p>
            <a:pPr marL="36576" indent="0">
              <a:buNone/>
            </a:pPr>
            <a:endParaRPr lang="zh-CN" alt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539552" y="2806796"/>
            <a:ext cx="58326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如何改进？</a:t>
            </a:r>
            <a:endParaRPr lang="zh-CN" altLang="en-US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67544" y="3645024"/>
            <a:ext cx="67687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 smtClean="0"/>
              <a:t>误匹配</a:t>
            </a:r>
            <a:endParaRPr lang="en-US" altLang="zh-CN" dirty="0" smtClean="0"/>
          </a:p>
          <a:p>
            <a:r>
              <a:rPr lang="zh-CN" altLang="en-US" dirty="0" smtClean="0"/>
              <a:t>漏匹配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xmlns="" val="3276395902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圆角矩形 13"/>
          <p:cNvSpPr/>
          <p:nvPr/>
        </p:nvSpPr>
        <p:spPr>
          <a:xfrm>
            <a:off x="1643042" y="3581400"/>
            <a:ext cx="5929354" cy="1490674"/>
          </a:xfrm>
          <a:prstGeom prst="roundRect">
            <a:avLst>
              <a:gd name="adj" fmla="val 2569"/>
            </a:avLst>
          </a:prstGeom>
          <a:gradFill>
            <a:gsLst>
              <a:gs pos="0">
                <a:schemeClr val="accent1">
                  <a:tint val="1000"/>
                  <a:alpha val="90000"/>
                </a:schemeClr>
              </a:gs>
              <a:gs pos="68000">
                <a:schemeClr val="accent1">
                  <a:tint val="77000"/>
                </a:schemeClr>
              </a:gs>
              <a:gs pos="81000">
                <a:schemeClr val="accent1">
                  <a:tint val="79000"/>
                </a:schemeClr>
              </a:gs>
              <a:gs pos="86000">
                <a:schemeClr val="accent1">
                  <a:tint val="73000"/>
                </a:schemeClr>
              </a:gs>
              <a:gs pos="100000">
                <a:schemeClr val="accent1">
                  <a:tint val="35000"/>
                </a:schemeClr>
              </a:gs>
            </a:gsLst>
          </a:gradFill>
          <a:ln/>
          <a:effectLst>
            <a:glow rad="228600">
              <a:schemeClr val="accent1">
                <a:satMod val="175000"/>
                <a:alpha val="40000"/>
              </a:schemeClr>
            </a:glo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" name="TextBox 3"/>
          <p:cNvSpPr txBox="1"/>
          <p:nvPr/>
        </p:nvSpPr>
        <p:spPr>
          <a:xfrm>
            <a:off x="2786050" y="1500174"/>
            <a:ext cx="371477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zh-CN" sz="4000" dirty="0" smtClean="0"/>
              <a:t>*.doc</a:t>
            </a:r>
          </a:p>
          <a:p>
            <a:pPr algn="r"/>
            <a:r>
              <a:rPr lang="en-US" altLang="zh-CN" sz="4000" dirty="0" smtClean="0"/>
              <a:t>Data????.doc</a:t>
            </a:r>
            <a:endParaRPr lang="zh-CN" altLang="en-US" sz="4000" dirty="0"/>
          </a:p>
        </p:txBody>
      </p:sp>
      <p:sp>
        <p:nvSpPr>
          <p:cNvPr id="9" name="TextBox 8"/>
          <p:cNvSpPr txBox="1"/>
          <p:nvPr/>
        </p:nvSpPr>
        <p:spPr>
          <a:xfrm>
            <a:off x="2000232" y="3857628"/>
            <a:ext cx="528641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dirty="0" smtClean="0">
                <a:solidFill>
                  <a:schemeClr val="bg1"/>
                </a:solidFill>
              </a:rPr>
              <a:t>使用通配符，可以查找符合指定</a:t>
            </a:r>
            <a:r>
              <a:rPr lang="zh-CN" altLang="en-US" sz="28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模式</a:t>
            </a:r>
            <a:r>
              <a:rPr lang="zh-CN" altLang="en-US" sz="2800" dirty="0" smtClean="0">
                <a:solidFill>
                  <a:schemeClr val="bg1"/>
                </a:solidFill>
              </a:rPr>
              <a:t>的文件名称。</a:t>
            </a:r>
            <a:endParaRPr lang="zh-CN" altLang="en-US" sz="28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0" dur="80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1" dur="80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" dur="80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4" grpId="0"/>
      <p:bldP spid="9" grpId="0"/>
    </p:bld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语言特性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6576" indent="0">
              <a:buNone/>
            </a:pPr>
            <a:r>
              <a:rPr lang="en-US" altLang="zh-CN" dirty="0" smtClean="0"/>
              <a:t>PHP\PYTHON</a:t>
            </a:r>
            <a:r>
              <a:rPr lang="zh-CN" altLang="en-US" dirty="0" smtClean="0"/>
              <a:t>的环视不支持不确定长度</a:t>
            </a:r>
            <a:endParaRPr lang="en-US" altLang="zh-CN" dirty="0" smtClean="0"/>
          </a:p>
          <a:p>
            <a:pPr marL="36576" indent="0">
              <a:buNone/>
            </a:pPr>
            <a:r>
              <a:rPr lang="en-US" altLang="zh-CN" dirty="0" smtClean="0"/>
              <a:t>(?=[0-9]+),.NET</a:t>
            </a:r>
            <a:r>
              <a:rPr lang="zh-CN" altLang="en-US" dirty="0" smtClean="0"/>
              <a:t>支持。</a:t>
            </a:r>
            <a:endParaRPr lang="en-US" altLang="zh-CN" dirty="0" smtClean="0"/>
          </a:p>
          <a:p>
            <a:pPr marL="36576" indent="0">
              <a:buNone/>
            </a:pPr>
            <a:r>
              <a:rPr lang="en-US" altLang="zh-CN" dirty="0" smtClean="0"/>
              <a:t>JAVASCRIPT</a:t>
            </a:r>
            <a:r>
              <a:rPr lang="zh-CN" altLang="en-US" dirty="0" smtClean="0"/>
              <a:t>连环视都不支持</a:t>
            </a:r>
            <a:endParaRPr lang="en-US" altLang="zh-CN" dirty="0" smtClean="0"/>
          </a:p>
          <a:p>
            <a:pPr marL="36576" indent="0">
              <a:buNone/>
            </a:pPr>
            <a:endParaRPr lang="en-US" altLang="zh-CN" dirty="0" smtClean="0"/>
          </a:p>
          <a:p>
            <a:pPr marL="36576" indent="0">
              <a:buNone/>
            </a:pPr>
            <a:endParaRPr lang="zh-CN" altLang="en-US" dirty="0"/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53882"/>
            <a:ext cx="9144000" cy="67502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129154972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先</a:t>
            </a:r>
            <a:r>
              <a:rPr lang="zh-CN" altLang="en-US" smtClean="0"/>
              <a:t>粗后细</a:t>
            </a:r>
            <a:r>
              <a:rPr lang="zh-CN" altLang="en-US" dirty="0" smtClean="0"/>
              <a:t>，先加后减</a:t>
            </a:r>
            <a:r>
              <a:rPr lang="en-US" altLang="zh-CN" dirty="0" smtClean="0"/>
              <a:t>	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6576" indent="0">
              <a:buNone/>
            </a:pPr>
            <a:r>
              <a:rPr lang="zh-CN" altLang="en-US" sz="2400" dirty="0" smtClean="0">
                <a:latin typeface="微软雅黑" pitchFamily="34" charset="-122"/>
                <a:ea typeface="微软雅黑" pitchFamily="34" charset="-122"/>
              </a:rPr>
              <a:t>    使用</a:t>
            </a:r>
            <a:r>
              <a:rPr lang="zh-CN" altLang="en-US" sz="2400" dirty="0">
                <a:latin typeface="微软雅黑" pitchFamily="34" charset="-122"/>
                <a:ea typeface="微软雅黑" pitchFamily="34" charset="-122"/>
              </a:rPr>
              <a:t>正则表达式语法对于目标文本进行描述和界定，可以像画素描一样，先大致勾勒出框架，再逐步在局步实现细节。仍举刚才的手机号的例子，先界定</a:t>
            </a:r>
            <a:r>
              <a:rPr lang="en-US" altLang="zh-CN" sz="2400" dirty="0">
                <a:latin typeface="微软雅黑" pitchFamily="34" charset="-122"/>
                <a:ea typeface="微软雅黑" pitchFamily="34" charset="-122"/>
              </a:rPr>
              <a:t>\d{11}</a:t>
            </a:r>
            <a:r>
              <a:rPr lang="zh-CN" altLang="en-US" sz="2400" dirty="0">
                <a:latin typeface="微软雅黑" pitchFamily="34" charset="-122"/>
                <a:ea typeface="微软雅黑" pitchFamily="34" charset="-122"/>
              </a:rPr>
              <a:t>，总不会错；再细化为</a:t>
            </a:r>
            <a:r>
              <a:rPr lang="en-US" altLang="zh-CN" sz="2400" dirty="0">
                <a:latin typeface="微软雅黑" pitchFamily="34" charset="-122"/>
                <a:ea typeface="微软雅黑" pitchFamily="34" charset="-122"/>
              </a:rPr>
              <a:t>1[358]\d{9}</a:t>
            </a:r>
            <a:r>
              <a:rPr lang="zh-CN" altLang="en-US" sz="2400" dirty="0">
                <a:latin typeface="微软雅黑" pitchFamily="34" charset="-122"/>
                <a:ea typeface="微软雅黑" pitchFamily="34" charset="-122"/>
              </a:rPr>
              <a:t>，就向前迈了一大步（至于第二位是不是</a:t>
            </a:r>
            <a:r>
              <a:rPr lang="en-US" altLang="zh-CN" sz="2400" dirty="0">
                <a:latin typeface="微软雅黑" pitchFamily="34" charset="-122"/>
                <a:ea typeface="微软雅黑" pitchFamily="34" charset="-122"/>
              </a:rPr>
              <a:t>3</a:t>
            </a:r>
            <a:r>
              <a:rPr lang="zh-CN" altLang="en-US" sz="2400" dirty="0">
                <a:latin typeface="微软雅黑" pitchFamily="34" charset="-122"/>
                <a:ea typeface="微软雅黑" pitchFamily="34" charset="-122"/>
              </a:rPr>
              <a:t>、</a:t>
            </a:r>
            <a:r>
              <a:rPr lang="en-US" altLang="zh-CN" sz="2400" dirty="0">
                <a:latin typeface="微软雅黑" pitchFamily="34" charset="-122"/>
                <a:ea typeface="微软雅黑" pitchFamily="34" charset="-122"/>
              </a:rPr>
              <a:t>5</a:t>
            </a:r>
            <a:r>
              <a:rPr lang="zh-CN" altLang="en-US" sz="2400" dirty="0">
                <a:latin typeface="微软雅黑" pitchFamily="34" charset="-122"/>
                <a:ea typeface="微软雅黑" pitchFamily="34" charset="-122"/>
              </a:rPr>
              <a:t>、</a:t>
            </a:r>
            <a:r>
              <a:rPr lang="en-US" altLang="zh-CN" sz="2400" dirty="0">
                <a:latin typeface="微软雅黑" pitchFamily="34" charset="-122"/>
                <a:ea typeface="微软雅黑" pitchFamily="34" charset="-122"/>
              </a:rPr>
              <a:t>8</a:t>
            </a:r>
            <a:r>
              <a:rPr lang="zh-CN" altLang="en-US" sz="2400" dirty="0">
                <a:latin typeface="微软雅黑" pitchFamily="34" charset="-122"/>
                <a:ea typeface="微软雅黑" pitchFamily="34" charset="-122"/>
              </a:rPr>
              <a:t>，这里无意深究，只举这样一个例子，说明逐步细化的过程）。这样做的目的是先消除漏匹配（刚开始先尽可能多地匹配，做加法），然后再一点一点地消除误匹配（做减法）。这样有先有后，在考虑时才不易出错，从而向“不误不漏”这个目标迈进。</a:t>
            </a:r>
          </a:p>
        </p:txBody>
      </p:sp>
    </p:spTree>
    <p:extLst>
      <p:ext uri="{BB962C8B-B14F-4D97-AF65-F5344CB8AC3E}">
        <p14:creationId xmlns:p14="http://schemas.microsoft.com/office/powerpoint/2010/main" xmlns="" val="2349133912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b="1" dirty="0" smtClean="0"/>
              <a:t>明确需求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36576" indent="0">
              <a:buNone/>
            </a:pPr>
            <a:r>
              <a:rPr lang="zh-CN" altLang="en-US" dirty="0" smtClean="0"/>
              <a:t>    具体说来</a:t>
            </a:r>
            <a:r>
              <a:rPr lang="zh-CN" altLang="en-US" dirty="0"/>
              <a:t>，就是谨慎用</a:t>
            </a:r>
            <a:r>
              <a:rPr lang="zh-CN" altLang="en-US" dirty="0">
                <a:solidFill>
                  <a:srgbClr val="00CC00"/>
                </a:solidFill>
              </a:rPr>
              <a:t>点号</a:t>
            </a:r>
            <a:r>
              <a:rPr lang="zh-CN" altLang="en-US" dirty="0"/>
              <a:t>这样的元字符，尽可能不用</a:t>
            </a:r>
            <a:r>
              <a:rPr lang="zh-CN" altLang="en-US" dirty="0">
                <a:solidFill>
                  <a:srgbClr val="00CC00"/>
                </a:solidFill>
              </a:rPr>
              <a:t>星号</a:t>
            </a:r>
            <a:r>
              <a:rPr lang="zh-CN" altLang="en-US" dirty="0"/>
              <a:t>和</a:t>
            </a:r>
            <a:r>
              <a:rPr lang="zh-CN" altLang="en-US" dirty="0">
                <a:solidFill>
                  <a:srgbClr val="00CC00"/>
                </a:solidFill>
              </a:rPr>
              <a:t>加号</a:t>
            </a:r>
            <a:r>
              <a:rPr lang="zh-CN" altLang="en-US" dirty="0"/>
              <a:t>这样的任意量词。只要能确定范围的，例如</a:t>
            </a:r>
            <a:r>
              <a:rPr lang="en-US" altLang="zh-CN" dirty="0">
                <a:solidFill>
                  <a:srgbClr val="00CC00"/>
                </a:solidFill>
              </a:rPr>
              <a:t>\w</a:t>
            </a:r>
            <a:r>
              <a:rPr lang="zh-CN" altLang="en-US" dirty="0"/>
              <a:t>，就不要用</a:t>
            </a:r>
            <a:r>
              <a:rPr lang="zh-CN" altLang="en-US" dirty="0">
                <a:solidFill>
                  <a:srgbClr val="00CC00"/>
                </a:solidFill>
              </a:rPr>
              <a:t>点号</a:t>
            </a:r>
            <a:r>
              <a:rPr lang="zh-CN" altLang="en-US" dirty="0"/>
              <a:t>；只要能够预测重复次数的，就不要用任意量词。例如，写析取</a:t>
            </a:r>
            <a:r>
              <a:rPr lang="en-US" altLang="zh-CN" dirty="0"/>
              <a:t>twitter</a:t>
            </a:r>
            <a:r>
              <a:rPr lang="zh-CN" altLang="en-US" dirty="0"/>
              <a:t>消息的脚本，假设一条消息的</a:t>
            </a:r>
            <a:r>
              <a:rPr lang="en-US" altLang="zh-CN" dirty="0"/>
              <a:t>xml</a:t>
            </a:r>
            <a:r>
              <a:rPr lang="zh-CN" altLang="en-US" dirty="0"/>
              <a:t>正文部分结构是</a:t>
            </a:r>
            <a:r>
              <a:rPr lang="en-US" altLang="zh-CN" dirty="0"/>
              <a:t>&lt;</a:t>
            </a:r>
            <a:r>
              <a:rPr lang="en-US" altLang="zh-CN" dirty="0">
                <a:solidFill>
                  <a:srgbClr val="FFC000"/>
                </a:solidFill>
              </a:rPr>
              <a:t>span class=”</a:t>
            </a:r>
            <a:r>
              <a:rPr lang="en-US" altLang="zh-CN" dirty="0" err="1">
                <a:solidFill>
                  <a:srgbClr val="FFC000"/>
                </a:solidFill>
              </a:rPr>
              <a:t>msg</a:t>
            </a:r>
            <a:r>
              <a:rPr lang="en-US" altLang="zh-CN" dirty="0">
                <a:solidFill>
                  <a:srgbClr val="FFC000"/>
                </a:solidFill>
              </a:rPr>
              <a:t>”&gt;…&lt;/span&gt;</a:t>
            </a:r>
            <a:r>
              <a:rPr lang="zh-CN" altLang="en-US" dirty="0"/>
              <a:t>且正文中无尖括号，那么</a:t>
            </a:r>
            <a:r>
              <a:rPr lang="en-US" altLang="zh-CN" dirty="0">
                <a:solidFill>
                  <a:srgbClr val="FFC000"/>
                </a:solidFill>
              </a:rPr>
              <a:t>&lt;span class=”</a:t>
            </a:r>
            <a:r>
              <a:rPr lang="en-US" altLang="zh-CN" dirty="0" err="1">
                <a:solidFill>
                  <a:srgbClr val="FFC000"/>
                </a:solidFill>
              </a:rPr>
              <a:t>msg</a:t>
            </a:r>
            <a:r>
              <a:rPr lang="en-US" altLang="zh-CN" dirty="0">
                <a:solidFill>
                  <a:srgbClr val="FFC000"/>
                </a:solidFill>
              </a:rPr>
              <a:t>”&gt;[^&lt;]{1,480}&lt;/span&gt;</a:t>
            </a:r>
            <a:r>
              <a:rPr lang="zh-CN" altLang="en-US" dirty="0"/>
              <a:t>这种写法的思路要好于</a:t>
            </a:r>
            <a:r>
              <a:rPr lang="en-US" altLang="zh-CN" dirty="0">
                <a:solidFill>
                  <a:srgbClr val="FFC000"/>
                </a:solidFill>
              </a:rPr>
              <a:t>&lt;span class=”</a:t>
            </a:r>
            <a:r>
              <a:rPr lang="en-US" altLang="zh-CN" dirty="0" err="1">
                <a:solidFill>
                  <a:srgbClr val="FFC000"/>
                </a:solidFill>
              </a:rPr>
              <a:t>msg</a:t>
            </a:r>
            <a:r>
              <a:rPr lang="en-US" altLang="zh-CN" dirty="0">
                <a:solidFill>
                  <a:srgbClr val="FFC000"/>
                </a:solidFill>
              </a:rPr>
              <a:t>”&gt;.*&lt;/span</a:t>
            </a:r>
            <a:r>
              <a:rPr lang="en-US" altLang="zh-CN" dirty="0" smtClean="0">
                <a:solidFill>
                  <a:srgbClr val="FFC000"/>
                </a:solidFill>
              </a:rPr>
              <a:t>&gt;</a:t>
            </a:r>
          </a:p>
          <a:p>
            <a:pPr marL="36576" indent="0">
              <a:buNone/>
            </a:pPr>
            <a:r>
              <a:rPr lang="zh-CN" altLang="en-US" dirty="0" smtClean="0"/>
              <a:t>原因</a:t>
            </a:r>
            <a:r>
              <a:rPr lang="zh-CN" altLang="en-US" dirty="0"/>
              <a:t>有二</a:t>
            </a:r>
            <a:r>
              <a:rPr lang="zh-CN" altLang="en-US" dirty="0" smtClean="0"/>
              <a:t>：</a:t>
            </a:r>
            <a:endParaRPr lang="en-US" altLang="zh-CN" dirty="0" smtClean="0"/>
          </a:p>
          <a:p>
            <a:pPr>
              <a:buFont typeface="Wingdings" pitchFamily="2" charset="2"/>
              <a:buChar char="Ø"/>
            </a:pPr>
            <a:r>
              <a:rPr lang="zh-CN" altLang="en-US" sz="2300" dirty="0" smtClean="0"/>
              <a:t>一</a:t>
            </a:r>
            <a:r>
              <a:rPr lang="zh-CN" altLang="en-US" sz="2300" dirty="0"/>
              <a:t>是使用</a:t>
            </a:r>
            <a:r>
              <a:rPr lang="en-US" altLang="zh-CN" sz="2300" dirty="0">
                <a:solidFill>
                  <a:srgbClr val="00CC00"/>
                </a:solidFill>
              </a:rPr>
              <a:t>[^&lt;]</a:t>
            </a:r>
            <a:r>
              <a:rPr lang="zh-CN" altLang="en-US" sz="2300" dirty="0"/>
              <a:t>，它保证了文本的范围不会超出下一个</a:t>
            </a:r>
            <a:r>
              <a:rPr lang="zh-CN" altLang="en-US" sz="2300" dirty="0">
                <a:solidFill>
                  <a:srgbClr val="00CC00"/>
                </a:solidFill>
              </a:rPr>
              <a:t>小于号</a:t>
            </a:r>
            <a:r>
              <a:rPr lang="zh-CN" altLang="en-US" sz="2300" dirty="0"/>
              <a:t>所在的位置</a:t>
            </a:r>
            <a:r>
              <a:rPr lang="zh-CN" altLang="en-US" sz="2300" dirty="0" smtClean="0"/>
              <a:t>；</a:t>
            </a:r>
            <a:endParaRPr lang="en-US" altLang="zh-CN" sz="2300" dirty="0" smtClean="0"/>
          </a:p>
          <a:p>
            <a:pPr>
              <a:buFont typeface="Wingdings" pitchFamily="2" charset="2"/>
              <a:buChar char="Ø"/>
            </a:pPr>
            <a:r>
              <a:rPr lang="zh-CN" altLang="en-US" sz="2300" dirty="0" smtClean="0"/>
              <a:t>二</a:t>
            </a:r>
            <a:r>
              <a:rPr lang="zh-CN" altLang="en-US" sz="2300" dirty="0"/>
              <a:t>是明确长度范围，</a:t>
            </a:r>
            <a:r>
              <a:rPr lang="en-US" altLang="zh-CN" sz="2300" dirty="0">
                <a:solidFill>
                  <a:srgbClr val="00CC00"/>
                </a:solidFill>
              </a:rPr>
              <a:t>{1,480}</a:t>
            </a:r>
            <a:r>
              <a:rPr lang="zh-CN" altLang="en-US" sz="2300" dirty="0"/>
              <a:t>，其依据是一条</a:t>
            </a:r>
            <a:r>
              <a:rPr lang="en-US" altLang="zh-CN" sz="2300" dirty="0"/>
              <a:t>twitter</a:t>
            </a:r>
            <a:r>
              <a:rPr lang="zh-CN" altLang="en-US" sz="2300" dirty="0"/>
              <a:t>消息大致能的字符长度范围。当然，</a:t>
            </a:r>
            <a:r>
              <a:rPr lang="en-US" altLang="zh-CN" sz="2300" dirty="0">
                <a:solidFill>
                  <a:srgbClr val="00CC00"/>
                </a:solidFill>
              </a:rPr>
              <a:t>480</a:t>
            </a:r>
            <a:r>
              <a:rPr lang="zh-CN" altLang="en-US" sz="2300" dirty="0"/>
              <a:t>这个长度是否正确还可推敲，但是这种思路是值得借鉴的</a:t>
            </a:r>
            <a:r>
              <a:rPr lang="zh-CN" altLang="en-US" sz="2300" dirty="0" smtClean="0"/>
              <a:t>。</a:t>
            </a:r>
            <a:endParaRPr lang="en-US" altLang="zh-CN" sz="2300" dirty="0" smtClean="0"/>
          </a:p>
          <a:p>
            <a:pPr marL="36576" indent="0">
              <a:buNone/>
            </a:pPr>
            <a:r>
              <a:rPr lang="zh-CN" altLang="en-US" dirty="0" smtClean="0"/>
              <a:t>说</a:t>
            </a:r>
            <a:r>
              <a:rPr lang="zh-CN" altLang="en-US" dirty="0"/>
              <a:t>得狠一点，“滥用</a:t>
            </a:r>
            <a:r>
              <a:rPr lang="zh-CN" altLang="en-US" dirty="0">
                <a:solidFill>
                  <a:srgbClr val="FF0000"/>
                </a:solidFill>
              </a:rPr>
              <a:t>点号</a:t>
            </a:r>
            <a:r>
              <a:rPr lang="zh-CN" altLang="en-US" dirty="0"/>
              <a:t>、</a:t>
            </a:r>
            <a:r>
              <a:rPr lang="zh-CN" altLang="en-US" dirty="0">
                <a:solidFill>
                  <a:srgbClr val="FF0000"/>
                </a:solidFill>
              </a:rPr>
              <a:t>星号</a:t>
            </a:r>
            <a:r>
              <a:rPr lang="zh-CN" altLang="en-US" dirty="0"/>
              <a:t>和</a:t>
            </a:r>
            <a:r>
              <a:rPr lang="zh-CN" altLang="en-US" dirty="0" smtClean="0">
                <a:solidFill>
                  <a:srgbClr val="FF0000"/>
                </a:solidFill>
              </a:rPr>
              <a:t>加号</a:t>
            </a:r>
            <a:r>
              <a:rPr lang="zh-CN" altLang="en-US" dirty="0" smtClean="0"/>
              <a:t>甚至</a:t>
            </a:r>
            <a:r>
              <a:rPr lang="zh-CN" altLang="en-US" dirty="0" smtClean="0">
                <a:solidFill>
                  <a:srgbClr val="FF0000"/>
                </a:solidFill>
              </a:rPr>
              <a:t>括号</a:t>
            </a:r>
            <a:r>
              <a:rPr lang="zh-CN" altLang="en-US" dirty="0" smtClean="0"/>
              <a:t>是</a:t>
            </a:r>
            <a:r>
              <a:rPr lang="zh-CN" altLang="en-US" dirty="0"/>
              <a:t>不环保、不负责任的做法”。</a:t>
            </a:r>
          </a:p>
        </p:txBody>
      </p:sp>
    </p:spTree>
    <p:extLst>
      <p:ext uri="{BB962C8B-B14F-4D97-AF65-F5344CB8AC3E}">
        <p14:creationId xmlns:p14="http://schemas.microsoft.com/office/powerpoint/2010/main" xmlns="" val="1419208341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b="1" dirty="0"/>
              <a:t>不要让稻草压死骆驼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600201"/>
            <a:ext cx="7467600" cy="2692896"/>
          </a:xfrm>
        </p:spPr>
        <p:txBody>
          <a:bodyPr/>
          <a:lstStyle/>
          <a:p>
            <a:pPr marL="36576" indent="0">
              <a:buNone/>
            </a:pPr>
            <a:r>
              <a:rPr lang="zh-CN" altLang="en-US" dirty="0"/>
              <a:t>每使用一个普通括号</a:t>
            </a:r>
            <a:r>
              <a:rPr lang="en-US" altLang="zh-CN" dirty="0">
                <a:solidFill>
                  <a:srgbClr val="00CC00"/>
                </a:solidFill>
              </a:rPr>
              <a:t>()</a:t>
            </a:r>
            <a:r>
              <a:rPr lang="zh-CN" altLang="en-US" dirty="0"/>
              <a:t>而不是非捕获型括号</a:t>
            </a:r>
            <a:r>
              <a:rPr lang="en-US" altLang="zh-CN" dirty="0">
                <a:solidFill>
                  <a:srgbClr val="00CC00"/>
                </a:solidFill>
              </a:rPr>
              <a:t>(?:…)</a:t>
            </a:r>
            <a:r>
              <a:rPr lang="zh-CN" altLang="en-US" dirty="0"/>
              <a:t>，就会保留一部分内存等着你再次访问。这样的正则表达式、无限次地运行次数，无异于一根根稻草的堆加，终于能将骆驼压死。养成合理使用</a:t>
            </a:r>
            <a:r>
              <a:rPr lang="en-US" altLang="zh-CN" dirty="0">
                <a:solidFill>
                  <a:srgbClr val="00CC00"/>
                </a:solidFill>
              </a:rPr>
              <a:t>(?:…)</a:t>
            </a:r>
            <a:r>
              <a:rPr lang="zh-CN" altLang="en-US" dirty="0"/>
              <a:t>括号的习惯</a:t>
            </a:r>
            <a:r>
              <a:rPr lang="zh-CN" altLang="en-US" dirty="0" smtClean="0"/>
              <a:t>。</a:t>
            </a:r>
            <a:endParaRPr lang="en-US" altLang="zh-CN" dirty="0" smtClean="0"/>
          </a:p>
        </p:txBody>
      </p:sp>
      <p:graphicFrame>
        <p:nvGraphicFramePr>
          <p:cNvPr id="4" name="表格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265418283"/>
              </p:ext>
            </p:extLst>
          </p:nvPr>
        </p:nvGraphicFramePr>
        <p:xfrm>
          <a:off x="755576" y="4221088"/>
          <a:ext cx="6096000" cy="914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96000"/>
              </a:tblGrid>
              <a:tr h="370840">
                <a:tc>
                  <a:txBody>
                    <a:bodyPr/>
                    <a:lstStyle/>
                    <a:p>
                      <a:pPr marL="36576" indent="0">
                        <a:buNone/>
                      </a:pPr>
                      <a:r>
                        <a:rPr lang="zh-CN" altLang="en-US" sz="1800" dirty="0" smtClean="0"/>
                        <a:t>曾经一个表达式</a:t>
                      </a:r>
                      <a:r>
                        <a:rPr lang="en-US" altLang="zh-CN" sz="1800" dirty="0" smtClean="0"/>
                        <a:t>:</a:t>
                      </a:r>
                    </a:p>
                    <a:p>
                      <a:pPr marL="36576" indent="0">
                        <a:buNone/>
                      </a:pPr>
                      <a:r>
                        <a:rPr lang="en-US" altLang="zh-CN" sz="1800" dirty="0" smtClean="0">
                          <a:solidFill>
                            <a:srgbClr val="FFC000"/>
                          </a:solidFill>
                        </a:rPr>
                        <a:t>&lt;div&gt;([a-z0-9])+&lt;/div&gt;</a:t>
                      </a:r>
                      <a:endParaRPr lang="zh-CN" altLang="en-US" sz="1800" dirty="0" smtClean="0">
                        <a:solidFill>
                          <a:srgbClr val="FFC000"/>
                        </a:solidFill>
                      </a:endParaRPr>
                    </a:p>
                    <a:p>
                      <a:endParaRPr lang="zh-CN" alt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847537188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少用多选分支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600201"/>
            <a:ext cx="7931224" cy="820688"/>
          </a:xfrm>
        </p:spPr>
        <p:txBody>
          <a:bodyPr>
            <a:normAutofit fontScale="85000" lnSpcReduction="20000"/>
          </a:bodyPr>
          <a:lstStyle/>
          <a:p>
            <a:pPr marL="36576" indent="0">
              <a:buNone/>
            </a:pPr>
            <a:r>
              <a:rPr lang="en-US" altLang="zh-CN" dirty="0" smtClean="0"/>
              <a:t>c[</a:t>
            </a:r>
            <a:r>
              <a:rPr lang="en-US" altLang="zh-CN" dirty="0" err="1" smtClean="0"/>
              <a:t>af</a:t>
            </a:r>
            <a:r>
              <a:rPr lang="en-US" altLang="zh-CN" dirty="0" smtClean="0"/>
              <a:t>]t </a:t>
            </a:r>
            <a:r>
              <a:rPr lang="zh-CN" altLang="en-US" dirty="0" smtClean="0"/>
              <a:t>与</a:t>
            </a:r>
            <a:r>
              <a:rPr lang="en-US" altLang="zh-CN" dirty="0" smtClean="0"/>
              <a:t>c(</a:t>
            </a:r>
            <a:r>
              <a:rPr lang="en-US" altLang="zh-CN" dirty="0" err="1" smtClean="0"/>
              <a:t>a|b|c|d|e|f</a:t>
            </a:r>
            <a:r>
              <a:rPr lang="en-US" altLang="zh-CN" dirty="0" smtClean="0"/>
              <a:t>)t</a:t>
            </a:r>
          </a:p>
          <a:p>
            <a:pPr marL="36576" indent="0">
              <a:buNone/>
            </a:pPr>
            <a:r>
              <a:rPr lang="en-US" altLang="zh-CN" dirty="0" smtClean="0"/>
              <a:t>6</a:t>
            </a:r>
            <a:r>
              <a:rPr lang="zh-CN" altLang="en-US" dirty="0" smtClean="0"/>
              <a:t>次回溯</a:t>
            </a:r>
            <a:r>
              <a:rPr lang="en-US" altLang="zh-CN" dirty="0" smtClean="0"/>
              <a:t>(</a:t>
            </a:r>
            <a:r>
              <a:rPr lang="zh-CN" altLang="en-US" dirty="0" smtClean="0"/>
              <a:t>回溯的主要原因</a:t>
            </a:r>
            <a:r>
              <a:rPr lang="en-US" altLang="zh-CN" dirty="0" smtClean="0"/>
              <a:t>)</a:t>
            </a:r>
          </a:p>
          <a:p>
            <a:pPr marL="36576" indent="0">
              <a:buNone/>
            </a:pPr>
            <a:endParaRPr lang="zh-CN" altLang="en-US" dirty="0"/>
          </a:p>
        </p:txBody>
      </p:sp>
      <p:sp>
        <p:nvSpPr>
          <p:cNvPr id="4" name="标题 1"/>
          <p:cNvSpPr txBox="1">
            <a:spLocks/>
          </p:cNvSpPr>
          <p:nvPr/>
        </p:nvSpPr>
        <p:spPr>
          <a:xfrm>
            <a:off x="395536" y="2636912"/>
            <a:ext cx="7467600" cy="926976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6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zh-CN" altLang="en-US" dirty="0" smtClean="0"/>
              <a:t>适当使用边界字符</a:t>
            </a:r>
            <a:endParaRPr lang="zh-CN" alt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539552" y="3379222"/>
            <a:ext cx="48965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smtClean="0"/>
              <a:t>\</a:t>
            </a:r>
            <a:r>
              <a:rPr lang="en-US" altLang="zh-CN" dirty="0" err="1" smtClean="0"/>
              <a:t>bthe</a:t>
            </a:r>
            <a:r>
              <a:rPr lang="en-US" altLang="zh-CN" dirty="0" smtClean="0"/>
              <a:t>\b </a:t>
            </a:r>
            <a:r>
              <a:rPr lang="zh-CN" altLang="en-US" dirty="0" smtClean="0"/>
              <a:t>匹配  </a:t>
            </a:r>
            <a:r>
              <a:rPr lang="en-US" altLang="zh-CN" dirty="0" smtClean="0"/>
              <a:t>the </a:t>
            </a:r>
            <a:r>
              <a:rPr lang="zh-CN" altLang="en-US" dirty="0" smtClean="0"/>
              <a:t>不匹配 </a:t>
            </a:r>
            <a:r>
              <a:rPr lang="en-US" altLang="zh-CN" dirty="0" smtClean="0"/>
              <a:t>there</a:t>
            </a:r>
            <a:endParaRPr lang="zh-CN" alt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652772" y="3933056"/>
            <a:ext cx="30243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smtClean="0"/>
              <a:t>^ $ </a:t>
            </a:r>
            <a:r>
              <a:rPr lang="zh-CN" altLang="en-US" dirty="0" smtClean="0"/>
              <a:t>等</a:t>
            </a:r>
            <a:endParaRPr lang="zh-CN" altLang="en-US" dirty="0"/>
          </a:p>
        </p:txBody>
      </p:sp>
      <p:sp>
        <p:nvSpPr>
          <p:cNvPr id="7" name="标题 1"/>
          <p:cNvSpPr txBox="1">
            <a:spLocks/>
          </p:cNvSpPr>
          <p:nvPr/>
        </p:nvSpPr>
        <p:spPr>
          <a:xfrm>
            <a:off x="395536" y="4302388"/>
            <a:ext cx="7467600" cy="926976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6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zh-CN" altLang="en-US" dirty="0" smtClean="0"/>
              <a:t>分支顺序</a:t>
            </a:r>
            <a:endParaRPr lang="zh-CN" alt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539552" y="5445224"/>
            <a:ext cx="69127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 smtClean="0"/>
              <a:t>可以选择字符串中最常出现的字符串放到分支最前面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xmlns="" val="2736123990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系统内部的优化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zh-CN" altLang="en-US" dirty="0" smtClean="0"/>
              <a:t>字符串连接</a:t>
            </a:r>
            <a:endParaRPr lang="en-US" altLang="zh-CN" dirty="0" smtClean="0"/>
          </a:p>
          <a:p>
            <a:pPr marL="36576" indent="0">
              <a:buNone/>
            </a:pPr>
            <a:r>
              <a:rPr lang="en-US" altLang="zh-CN" sz="1800" dirty="0" smtClean="0">
                <a:solidFill>
                  <a:srgbClr val="FFC000"/>
                </a:solidFill>
                <a:latin typeface="隶书" pitchFamily="49" charset="-122"/>
                <a:ea typeface="隶书" pitchFamily="49" charset="-122"/>
              </a:rPr>
              <a:t>[</a:t>
            </a:r>
            <a:r>
              <a:rPr lang="en-US" altLang="zh-CN" sz="1800" dirty="0" err="1" smtClean="0">
                <a:solidFill>
                  <a:srgbClr val="FFC000"/>
                </a:solidFill>
                <a:latin typeface="隶书" pitchFamily="49" charset="-122"/>
                <a:ea typeface="隶书" pitchFamily="49" charset="-122"/>
              </a:rPr>
              <a:t>abc</a:t>
            </a:r>
            <a:r>
              <a:rPr lang="en-US" altLang="zh-CN" sz="1800" dirty="0" smtClean="0">
                <a:solidFill>
                  <a:srgbClr val="FFC000"/>
                </a:solidFill>
                <a:latin typeface="隶书" pitchFamily="49" charset="-122"/>
                <a:ea typeface="隶书" pitchFamily="49" charset="-122"/>
              </a:rPr>
              <a:t>]</a:t>
            </a:r>
            <a:r>
              <a:rPr lang="zh-CN" altLang="en-US" sz="1800" dirty="0" smtClean="0">
                <a:latin typeface="隶书" pitchFamily="49" charset="-122"/>
                <a:ea typeface="隶书" pitchFamily="49" charset="-122"/>
              </a:rPr>
              <a:t>当作一个元素，避免三次迭代</a:t>
            </a:r>
            <a:endParaRPr lang="en-US" altLang="zh-CN" sz="1800" dirty="0" smtClean="0">
              <a:latin typeface="隶书" pitchFamily="49" charset="-122"/>
              <a:ea typeface="隶书" pitchFamily="49" charset="-122"/>
            </a:endParaRPr>
          </a:p>
          <a:p>
            <a:r>
              <a:rPr lang="zh-CN" altLang="en-US" dirty="0"/>
              <a:t>化</a:t>
            </a:r>
            <a:r>
              <a:rPr lang="zh-CN" altLang="en-US" dirty="0" smtClean="0"/>
              <a:t>简量词优化</a:t>
            </a:r>
            <a:endParaRPr lang="en-US" altLang="zh-CN" dirty="0" smtClean="0"/>
          </a:p>
          <a:p>
            <a:pPr marL="36576" indent="0">
              <a:buNone/>
            </a:pPr>
            <a:r>
              <a:rPr lang="en-US" altLang="zh-CN" sz="1800" dirty="0">
                <a:solidFill>
                  <a:srgbClr val="FFC000"/>
                </a:solidFill>
                <a:latin typeface="隶书" pitchFamily="49" charset="-122"/>
                <a:ea typeface="隶书" pitchFamily="49" charset="-122"/>
              </a:rPr>
              <a:t>.*</a:t>
            </a:r>
            <a:r>
              <a:rPr lang="zh-CN" altLang="en-US" sz="1800" dirty="0">
                <a:latin typeface="隶书" pitchFamily="49" charset="-122"/>
                <a:ea typeface="隶书" pitchFamily="49" charset="-122"/>
              </a:rPr>
              <a:t>跟</a:t>
            </a:r>
            <a:r>
              <a:rPr lang="en-US" altLang="zh-CN" sz="1800" dirty="0">
                <a:solidFill>
                  <a:srgbClr val="FFC000"/>
                </a:solidFill>
                <a:latin typeface="隶书" pitchFamily="49" charset="-122"/>
                <a:ea typeface="隶书" pitchFamily="49" charset="-122"/>
              </a:rPr>
              <a:t>(?:.)*</a:t>
            </a:r>
            <a:r>
              <a:rPr lang="zh-CN" altLang="en-US" sz="1800" dirty="0">
                <a:latin typeface="隶书" pitchFamily="49" charset="-122"/>
                <a:ea typeface="隶书" pitchFamily="49" charset="-122"/>
              </a:rPr>
              <a:t>匹配结果一致，但前效率更高</a:t>
            </a:r>
            <a:endParaRPr lang="en-US" altLang="zh-CN" sz="1800" dirty="0">
              <a:latin typeface="隶书" pitchFamily="49" charset="-122"/>
              <a:ea typeface="隶书" pitchFamily="49" charset="-122"/>
            </a:endParaRPr>
          </a:p>
          <a:p>
            <a:r>
              <a:rPr lang="zh-CN" altLang="en-US" dirty="0" smtClean="0"/>
              <a:t>消除不必要括号</a:t>
            </a:r>
            <a:endParaRPr lang="en-US" altLang="zh-CN" dirty="0" smtClean="0"/>
          </a:p>
          <a:p>
            <a:pPr marL="36576" indent="0">
              <a:buNone/>
            </a:pPr>
            <a:r>
              <a:rPr lang="zh-CN" altLang="en-US" sz="1800" dirty="0">
                <a:latin typeface="隶书" pitchFamily="49" charset="-122"/>
                <a:ea typeface="隶书" pitchFamily="49" charset="-122"/>
              </a:rPr>
              <a:t>如上，它会用前者代替后者</a:t>
            </a:r>
            <a:endParaRPr lang="en-US" altLang="zh-CN" sz="1800" dirty="0">
              <a:latin typeface="隶书" pitchFamily="49" charset="-122"/>
              <a:ea typeface="隶书" pitchFamily="49" charset="-122"/>
            </a:endParaRPr>
          </a:p>
          <a:p>
            <a:r>
              <a:rPr lang="zh-CN" altLang="en-US" dirty="0" smtClean="0"/>
              <a:t>消除不必要的字符组</a:t>
            </a:r>
            <a:endParaRPr lang="en-US" altLang="zh-CN" dirty="0" smtClean="0"/>
          </a:p>
          <a:p>
            <a:pPr marL="36576" indent="0">
              <a:buNone/>
            </a:pPr>
            <a:r>
              <a:rPr lang="en-US" altLang="zh-CN" sz="1800" dirty="0">
                <a:solidFill>
                  <a:srgbClr val="FFC000"/>
                </a:solidFill>
                <a:latin typeface="隶书" pitchFamily="49" charset="-122"/>
                <a:ea typeface="隶书" pitchFamily="49" charset="-122"/>
              </a:rPr>
              <a:t>[.]</a:t>
            </a:r>
            <a:r>
              <a:rPr lang="zh-CN" altLang="en-US" sz="1800" dirty="0">
                <a:latin typeface="隶书" pitchFamily="49" charset="-122"/>
                <a:ea typeface="隶书" pitchFamily="49" charset="-122"/>
              </a:rPr>
              <a:t>中就一个字符，会被优化为</a:t>
            </a:r>
            <a:r>
              <a:rPr lang="en-US" altLang="zh-CN" sz="1800" dirty="0">
                <a:solidFill>
                  <a:srgbClr val="FFC000"/>
                </a:solidFill>
                <a:latin typeface="隶书" pitchFamily="49" charset="-122"/>
                <a:ea typeface="隶书" pitchFamily="49" charset="-122"/>
              </a:rPr>
              <a:t>\.</a:t>
            </a:r>
          </a:p>
          <a:p>
            <a:r>
              <a:rPr lang="zh-CN" altLang="en-US" dirty="0"/>
              <a:t>过度回溯检测</a:t>
            </a:r>
            <a:endParaRPr lang="en-US" altLang="zh-CN" dirty="0"/>
          </a:p>
          <a:p>
            <a:pPr marL="36576" indent="0">
              <a:buNone/>
            </a:pPr>
            <a:r>
              <a:rPr lang="zh-CN" altLang="en-US" sz="1800" dirty="0">
                <a:latin typeface="隶书" pitchFamily="49" charset="-122"/>
                <a:ea typeface="隶书" pitchFamily="49" charset="-122"/>
              </a:rPr>
              <a:t>前面提到过</a:t>
            </a:r>
            <a:r>
              <a:rPr lang="en-US" altLang="zh-CN" sz="1800" dirty="0">
                <a:latin typeface="隶书" pitchFamily="49" charset="-122"/>
                <a:ea typeface="隶书" pitchFamily="49" charset="-122"/>
              </a:rPr>
              <a:t>PHP</a:t>
            </a:r>
            <a:r>
              <a:rPr lang="zh-CN" altLang="en-US" sz="1800" dirty="0">
                <a:latin typeface="隶书" pitchFamily="49" charset="-122"/>
                <a:ea typeface="隶书" pitchFamily="49" charset="-122"/>
              </a:rPr>
              <a:t>限制回溯次数的截图默认</a:t>
            </a:r>
            <a:r>
              <a:rPr lang="en-US" altLang="zh-CN" sz="1800" dirty="0">
                <a:latin typeface="隶书" pitchFamily="49" charset="-122"/>
                <a:ea typeface="隶书" pitchFamily="49" charset="-122"/>
              </a:rPr>
              <a:t>10W</a:t>
            </a:r>
            <a:r>
              <a:rPr lang="zh-CN" altLang="en-US" sz="1800" dirty="0" smtClean="0">
                <a:latin typeface="隶书" pitchFamily="49" charset="-122"/>
                <a:ea typeface="隶书" pitchFamily="49" charset="-122"/>
              </a:rPr>
              <a:t>次</a:t>
            </a:r>
            <a:endParaRPr lang="en-US" altLang="zh-CN" sz="1800" dirty="0" smtClean="0">
              <a:latin typeface="隶书" pitchFamily="49" charset="-122"/>
              <a:ea typeface="隶书" pitchFamily="49" charset="-122"/>
            </a:endParaRPr>
          </a:p>
          <a:p>
            <a:r>
              <a:rPr lang="zh-CN" altLang="en-US" dirty="0"/>
              <a:t>量词等价转换</a:t>
            </a:r>
            <a:endParaRPr lang="en-US" altLang="zh-CN" dirty="0"/>
          </a:p>
          <a:p>
            <a:pPr marL="36576" indent="0">
              <a:buNone/>
            </a:pPr>
            <a:r>
              <a:rPr lang="en-US" altLang="zh-CN" sz="1800" dirty="0">
                <a:latin typeface="隶书" pitchFamily="49" charset="-122"/>
                <a:ea typeface="隶书" pitchFamily="49" charset="-122"/>
              </a:rPr>
              <a:t>\d\d\d\d </a:t>
            </a:r>
            <a:r>
              <a:rPr lang="zh-CN" altLang="en-US" sz="1800" dirty="0">
                <a:latin typeface="隶书" pitchFamily="49" charset="-122"/>
                <a:ea typeface="隶书" pitchFamily="49" charset="-122"/>
              </a:rPr>
              <a:t>跟</a:t>
            </a:r>
            <a:r>
              <a:rPr lang="en-US" altLang="zh-CN" sz="1800" dirty="0">
                <a:latin typeface="隶书" pitchFamily="49" charset="-122"/>
                <a:ea typeface="隶书" pitchFamily="49" charset="-122"/>
              </a:rPr>
              <a:t>\d{4}</a:t>
            </a:r>
            <a:r>
              <a:rPr lang="zh-CN" altLang="en-US" sz="1800" dirty="0">
                <a:latin typeface="隶书" pitchFamily="49" charset="-122"/>
                <a:ea typeface="隶书" pitchFamily="49" charset="-122"/>
              </a:rPr>
              <a:t>哪个效率高？前者</a:t>
            </a:r>
            <a:r>
              <a:rPr lang="en-US" altLang="zh-CN" sz="1800" dirty="0">
                <a:latin typeface="隶书" pitchFamily="49" charset="-122"/>
                <a:ea typeface="隶书" pitchFamily="49" charset="-122"/>
              </a:rPr>
              <a:t>4</a:t>
            </a:r>
            <a:r>
              <a:rPr lang="zh-CN" altLang="en-US" sz="1800" dirty="0">
                <a:latin typeface="隶书" pitchFamily="49" charset="-122"/>
                <a:ea typeface="隶书" pitchFamily="49" charset="-122"/>
              </a:rPr>
              <a:t>个元素，后者一个元素</a:t>
            </a:r>
          </a:p>
          <a:p>
            <a:pPr marL="36576" indent="0">
              <a:buNone/>
            </a:pPr>
            <a:endParaRPr lang="zh-CN" altLang="en-US" sz="1800" dirty="0">
              <a:latin typeface="隶书" pitchFamily="49" charset="-122"/>
              <a:ea typeface="隶书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292784940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正</a:t>
            </a:r>
            <a:r>
              <a:rPr lang="zh-CN" altLang="en-US" dirty="0" smtClean="0"/>
              <a:t>则应用原理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zh-CN" altLang="en-US" dirty="0" smtClean="0"/>
              <a:t>表达式编译</a:t>
            </a:r>
            <a:endParaRPr lang="en-US" altLang="zh-CN" dirty="0" smtClean="0"/>
          </a:p>
          <a:p>
            <a:pPr marL="36576" indent="0">
              <a:buNone/>
            </a:pPr>
            <a:r>
              <a:rPr lang="zh-CN" altLang="en-US" sz="2100" dirty="0">
                <a:latin typeface="隶书" pitchFamily="49" charset="-122"/>
                <a:ea typeface="隶书" pitchFamily="49" charset="-122"/>
              </a:rPr>
              <a:t>检查语法，并编译为内部形式</a:t>
            </a:r>
            <a:endParaRPr lang="en-US" altLang="zh-CN" sz="2100" dirty="0">
              <a:latin typeface="隶书" pitchFamily="49" charset="-122"/>
              <a:ea typeface="隶书" pitchFamily="49" charset="-122"/>
            </a:endParaRPr>
          </a:p>
          <a:p>
            <a:r>
              <a:rPr lang="zh-CN" altLang="en-US" dirty="0" smtClean="0"/>
              <a:t>传动开始</a:t>
            </a:r>
            <a:endParaRPr lang="en-US" altLang="zh-CN" dirty="0" smtClean="0"/>
          </a:p>
          <a:p>
            <a:pPr marL="36576" indent="0">
              <a:buNone/>
            </a:pPr>
            <a:r>
              <a:rPr lang="zh-CN" altLang="en-US" sz="2100" dirty="0" smtClean="0">
                <a:latin typeface="隶书" pitchFamily="49" charset="-122"/>
                <a:ea typeface="隶书" pitchFamily="49" charset="-122"/>
              </a:rPr>
              <a:t>定位至字符串起始位置</a:t>
            </a:r>
            <a:endParaRPr lang="en-US" altLang="zh-CN" sz="2100" dirty="0" smtClean="0">
              <a:latin typeface="隶书" pitchFamily="49" charset="-122"/>
              <a:ea typeface="隶书" pitchFamily="49" charset="-122"/>
            </a:endParaRPr>
          </a:p>
          <a:p>
            <a:r>
              <a:rPr lang="zh-CN" altLang="en-US" dirty="0" smtClean="0"/>
              <a:t>元素检测</a:t>
            </a:r>
            <a:endParaRPr lang="en-US" altLang="zh-CN" dirty="0" smtClean="0"/>
          </a:p>
          <a:p>
            <a:pPr marL="36576" indent="0">
              <a:buNone/>
            </a:pPr>
            <a:r>
              <a:rPr lang="zh-CN" altLang="en-US" sz="2100" dirty="0">
                <a:latin typeface="隶书" pitchFamily="49" charset="-122"/>
                <a:ea typeface="隶书" pitchFamily="49" charset="-122"/>
              </a:rPr>
              <a:t>相连元素、量词修饰符、控制权</a:t>
            </a:r>
            <a:endParaRPr lang="en-US" altLang="zh-CN" sz="2100" dirty="0">
              <a:latin typeface="隶书" pitchFamily="49" charset="-122"/>
              <a:ea typeface="隶书" pitchFamily="49" charset="-122"/>
            </a:endParaRPr>
          </a:p>
          <a:p>
            <a:r>
              <a:rPr lang="zh-CN" altLang="en-US" dirty="0" smtClean="0"/>
              <a:t>寻找匹配结果</a:t>
            </a:r>
            <a:endParaRPr lang="en-US" altLang="zh-CN" dirty="0" smtClean="0"/>
          </a:p>
          <a:p>
            <a:pPr marL="36576" indent="0">
              <a:buNone/>
            </a:pPr>
            <a:r>
              <a:rPr lang="en-US" altLang="zh-CN" sz="2100" dirty="0">
                <a:latin typeface="隶书" pitchFamily="49" charset="-122"/>
                <a:ea typeface="隶书" pitchFamily="49" charset="-122"/>
              </a:rPr>
              <a:t>NFA</a:t>
            </a:r>
            <a:r>
              <a:rPr lang="zh-CN" altLang="en-US" sz="2100" dirty="0">
                <a:latin typeface="隶书" pitchFamily="49" charset="-122"/>
                <a:ea typeface="隶书" pitchFamily="49" charset="-122"/>
              </a:rPr>
              <a:t>找到后锁定，返回。</a:t>
            </a:r>
            <a:r>
              <a:rPr lang="en-US" altLang="zh-CN" sz="2100" dirty="0">
                <a:latin typeface="隶书" pitchFamily="49" charset="-122"/>
                <a:ea typeface="隶书" pitchFamily="49" charset="-122"/>
              </a:rPr>
              <a:t>DFA</a:t>
            </a:r>
            <a:r>
              <a:rPr lang="zh-CN" altLang="en-US" sz="2100" dirty="0">
                <a:latin typeface="隶书" pitchFamily="49" charset="-122"/>
                <a:ea typeface="隶书" pitchFamily="49" charset="-122"/>
              </a:rPr>
              <a:t>继续下一个，找最长结果</a:t>
            </a:r>
            <a:endParaRPr lang="en-US" altLang="zh-CN" sz="2100" dirty="0">
              <a:latin typeface="隶书" pitchFamily="49" charset="-122"/>
              <a:ea typeface="隶书" pitchFamily="49" charset="-122"/>
            </a:endParaRPr>
          </a:p>
          <a:p>
            <a:r>
              <a:rPr lang="zh-CN" altLang="en-US" dirty="0" smtClean="0"/>
              <a:t>传动装置的驱动过程</a:t>
            </a:r>
            <a:endParaRPr lang="en-US" altLang="zh-CN" dirty="0" smtClean="0"/>
          </a:p>
          <a:p>
            <a:pPr marL="36576" indent="0">
              <a:buNone/>
            </a:pPr>
            <a:r>
              <a:rPr lang="zh-CN" altLang="en-US" sz="2100" dirty="0">
                <a:latin typeface="隶书" pitchFamily="49" charset="-122"/>
                <a:ea typeface="隶书" pitchFamily="49" charset="-122"/>
              </a:rPr>
              <a:t>没匹配成功，从下一个字符开始</a:t>
            </a:r>
            <a:endParaRPr lang="en-US" altLang="zh-CN" sz="2100" dirty="0">
              <a:latin typeface="隶书" pitchFamily="49" charset="-122"/>
              <a:ea typeface="隶书" pitchFamily="49" charset="-122"/>
            </a:endParaRPr>
          </a:p>
          <a:p>
            <a:r>
              <a:rPr lang="zh-CN" altLang="en-US" dirty="0" smtClean="0"/>
              <a:t>匹配彻底失败</a:t>
            </a:r>
            <a:endParaRPr lang="en-US" altLang="zh-CN" dirty="0" smtClean="0"/>
          </a:p>
          <a:p>
            <a:pPr marL="36576" indent="0">
              <a:buNone/>
            </a:pPr>
            <a:r>
              <a:rPr lang="zh-CN" altLang="en-US" sz="2100" dirty="0">
                <a:latin typeface="隶书" pitchFamily="49" charset="-122"/>
                <a:ea typeface="隶书" pitchFamily="49" charset="-122"/>
              </a:rPr>
              <a:t>所有字符尝试完毕，返回彻底</a:t>
            </a:r>
            <a:r>
              <a:rPr lang="zh-CN" altLang="en-US" sz="2100" dirty="0" smtClean="0">
                <a:latin typeface="隶书" pitchFamily="49" charset="-122"/>
                <a:ea typeface="隶书" pitchFamily="49" charset="-122"/>
              </a:rPr>
              <a:t>失败</a:t>
            </a:r>
            <a:endParaRPr lang="en-US" altLang="zh-CN" sz="2100" dirty="0" smtClean="0">
              <a:latin typeface="隶书" pitchFamily="49" charset="-122"/>
              <a:ea typeface="隶书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246677502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小试身手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CN" altLang="en-US" dirty="0" smtClean="0"/>
              <a:t>抓取</a:t>
            </a:r>
            <a:r>
              <a:rPr lang="en-US" altLang="zh-CN" dirty="0" smtClean="0"/>
              <a:t>php.ini</a:t>
            </a:r>
            <a:r>
              <a:rPr lang="zh-CN" altLang="en-US" dirty="0" smtClean="0"/>
              <a:t>中所有配置参数</a:t>
            </a:r>
            <a:endParaRPr lang="en-US" altLang="zh-CN" dirty="0" smtClean="0"/>
          </a:p>
          <a:p>
            <a:pPr marL="36576" indent="0">
              <a:buNone/>
            </a:pPr>
            <a:r>
              <a:rPr lang="zh-CN" altLang="en-US" sz="1200" dirty="0">
                <a:solidFill>
                  <a:schemeClr val="accent1">
                    <a:lumMod val="75000"/>
                  </a:schemeClr>
                </a:solidFill>
              </a:rPr>
              <a:t>参考答案：</a:t>
            </a:r>
            <a:r>
              <a:rPr lang="en-US" altLang="zh-CN" sz="1200" dirty="0">
                <a:solidFill>
                  <a:schemeClr val="accent1">
                    <a:lumMod val="75000"/>
                  </a:schemeClr>
                </a:solidFill>
              </a:rPr>
              <a:t>http://www.cnxct.com/cfc4n%E5%B0%8F%E8%AF%95%E6%AD%A3%E5%88%99%E8%A1%A8%E8%BE%BE%E5%BC%8F/</a:t>
            </a:r>
          </a:p>
          <a:p>
            <a:r>
              <a:rPr lang="zh-CN" altLang="en-US" dirty="0" smtClean="0"/>
              <a:t>检测</a:t>
            </a:r>
            <a:r>
              <a:rPr lang="en-US" altLang="zh-CN" dirty="0" smtClean="0"/>
              <a:t>PHP</a:t>
            </a:r>
            <a:r>
              <a:rPr lang="zh-CN" altLang="en-US" dirty="0" smtClean="0"/>
              <a:t>代码中危险函数指令</a:t>
            </a:r>
            <a:r>
              <a:rPr lang="en-US" altLang="zh-CN" sz="1600" dirty="0" smtClean="0">
                <a:solidFill>
                  <a:schemeClr val="accent1">
                    <a:lumMod val="75000"/>
                  </a:schemeClr>
                </a:solidFill>
              </a:rPr>
              <a:t>(</a:t>
            </a:r>
            <a:r>
              <a:rPr lang="zh-CN" altLang="en-US" sz="1600" dirty="0" smtClean="0">
                <a:solidFill>
                  <a:schemeClr val="accent1">
                    <a:lumMod val="75000"/>
                  </a:schemeClr>
                </a:solidFill>
              </a:rPr>
              <a:t>扫描</a:t>
            </a:r>
            <a:r>
              <a:rPr lang="en-US" altLang="zh-CN" sz="1600" dirty="0" err="1" smtClean="0">
                <a:solidFill>
                  <a:schemeClr val="accent1">
                    <a:lumMod val="75000"/>
                  </a:schemeClr>
                </a:solidFill>
              </a:rPr>
              <a:t>webshell</a:t>
            </a:r>
            <a:r>
              <a:rPr lang="en-US" altLang="zh-CN" sz="1600" dirty="0" smtClean="0">
                <a:solidFill>
                  <a:schemeClr val="accent1">
                    <a:lumMod val="75000"/>
                  </a:schemeClr>
                </a:solidFill>
              </a:rPr>
              <a:t>)</a:t>
            </a:r>
          </a:p>
          <a:p>
            <a:pPr marL="36576" indent="0">
              <a:buNone/>
            </a:pPr>
            <a:r>
              <a:rPr lang="zh-CN" altLang="en-US" sz="1200" dirty="0" smtClean="0">
                <a:solidFill>
                  <a:schemeClr val="accent1">
                    <a:lumMod val="75000"/>
                  </a:schemeClr>
                </a:solidFill>
              </a:rPr>
              <a:t>参考答案：</a:t>
            </a:r>
            <a:r>
              <a:rPr lang="en-US" altLang="zh-CN" sz="1200" dirty="0">
                <a:solidFill>
                  <a:schemeClr val="accent1">
                    <a:lumMod val="75000"/>
                  </a:schemeClr>
                </a:solidFill>
              </a:rPr>
              <a:t>http://www.cnxct.com/%E5%A6%82%E4%BD%95%E7%B2%BE%E7%A1%AE%E6%9F%A5%E6%89%BEphp-webshell%E6%9C%A8%E9%A9%AC%EF%BC%9F/</a:t>
            </a:r>
          </a:p>
          <a:p>
            <a:r>
              <a:rPr lang="zh-CN" altLang="en-US" dirty="0" smtClean="0"/>
              <a:t>抓取页面所有</a:t>
            </a:r>
            <a:r>
              <a:rPr lang="en-US" altLang="zh-CN" dirty="0"/>
              <a:t>a</a:t>
            </a:r>
            <a:r>
              <a:rPr lang="zh-CN" altLang="en-US" dirty="0"/>
              <a:t>标签中链接地址</a:t>
            </a:r>
            <a:r>
              <a:rPr lang="en-US" altLang="zh-CN" sz="1600" dirty="0">
                <a:solidFill>
                  <a:schemeClr val="accent1">
                    <a:lumMod val="75000"/>
                  </a:schemeClr>
                </a:solidFill>
              </a:rPr>
              <a:t>(</a:t>
            </a:r>
            <a:r>
              <a:rPr lang="zh-CN" altLang="en-US" sz="1600" dirty="0">
                <a:solidFill>
                  <a:schemeClr val="accent1">
                    <a:lumMod val="75000"/>
                  </a:schemeClr>
                </a:solidFill>
              </a:rPr>
              <a:t>不符合</a:t>
            </a:r>
            <a:r>
              <a:rPr lang="en-US" altLang="zh-CN" sz="1600" dirty="0">
                <a:solidFill>
                  <a:schemeClr val="accent1">
                    <a:lumMod val="75000"/>
                  </a:schemeClr>
                </a:solidFill>
              </a:rPr>
              <a:t>W3C</a:t>
            </a:r>
            <a:r>
              <a:rPr lang="zh-CN" altLang="en-US" sz="1600" dirty="0">
                <a:solidFill>
                  <a:schemeClr val="accent1">
                    <a:lumMod val="75000"/>
                  </a:schemeClr>
                </a:solidFill>
              </a:rPr>
              <a:t>标准</a:t>
            </a:r>
            <a:r>
              <a:rPr lang="en-US" altLang="zh-CN" sz="1600" dirty="0">
                <a:solidFill>
                  <a:schemeClr val="accent1">
                    <a:lumMod val="75000"/>
                  </a:schemeClr>
                </a:solidFill>
              </a:rPr>
              <a:t>)</a:t>
            </a:r>
          </a:p>
          <a:p>
            <a:r>
              <a:rPr lang="zh-CN" altLang="en-US" dirty="0"/>
              <a:t>写一款</a:t>
            </a:r>
            <a:r>
              <a:rPr lang="en-US" altLang="zh-CN" dirty="0"/>
              <a:t>SQL</a:t>
            </a:r>
            <a:r>
              <a:rPr lang="zh-CN" altLang="en-US" dirty="0"/>
              <a:t>语法分析器，拦截危险</a:t>
            </a:r>
            <a:r>
              <a:rPr lang="en-US" altLang="zh-CN" dirty="0"/>
              <a:t>SQL</a:t>
            </a:r>
          </a:p>
        </p:txBody>
      </p:sp>
    </p:spTree>
    <p:extLst>
      <p:ext uri="{BB962C8B-B14F-4D97-AF65-F5344CB8AC3E}">
        <p14:creationId xmlns:p14="http://schemas.microsoft.com/office/powerpoint/2010/main" xmlns="" val="801694957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395536" y="404664"/>
            <a:ext cx="7467600" cy="1143000"/>
          </a:xfrm>
        </p:spPr>
        <p:txBody>
          <a:bodyPr/>
          <a:lstStyle/>
          <a:p>
            <a:r>
              <a:rPr lang="zh-CN" altLang="en-US" dirty="0" smtClean="0"/>
              <a:t>高手的境界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67544" y="3356992"/>
            <a:ext cx="7467600" cy="676672"/>
          </a:xfrm>
        </p:spPr>
        <p:txBody>
          <a:bodyPr>
            <a:noAutofit/>
          </a:bodyPr>
          <a:lstStyle/>
          <a:p>
            <a:pPr marL="36576" indent="0" algn="ctr">
              <a:buNone/>
            </a:pPr>
            <a:r>
              <a:rPr lang="zh-CN" altLang="en-US" sz="4800" b="1" dirty="0" smtClean="0">
                <a:solidFill>
                  <a:schemeClr val="accent1">
                    <a:lumMod val="75000"/>
                  </a:schemeClr>
                </a:solidFill>
                <a:latin typeface="隶书" pitchFamily="49" charset="-122"/>
                <a:ea typeface="隶书" pitchFamily="49" charset="-122"/>
              </a:rPr>
              <a:t>心中无引擎，眼里无流派</a:t>
            </a:r>
            <a:endParaRPr lang="zh-CN" altLang="en-US" sz="4800" b="1" dirty="0">
              <a:solidFill>
                <a:schemeClr val="accent1">
                  <a:lumMod val="75000"/>
                </a:schemeClr>
              </a:solidFill>
              <a:latin typeface="隶书" pitchFamily="49" charset="-122"/>
              <a:ea typeface="隶书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966118994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工具</a:t>
            </a:r>
            <a:endParaRPr lang="zh-CN" altLang="en-US" dirty="0"/>
          </a:p>
        </p:txBody>
      </p:sp>
      <p:pic>
        <p:nvPicPr>
          <p:cNvPr id="4" name="内容占位符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790700" y="2139156"/>
            <a:ext cx="4800600" cy="3448050"/>
          </a:xfrm>
        </p:spPr>
      </p:pic>
      <p:pic>
        <p:nvPicPr>
          <p:cNvPr id="5" name="图片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247775" y="581025"/>
            <a:ext cx="6648450" cy="569595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328797" y="1412776"/>
            <a:ext cx="6060529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 smtClean="0">
                <a:solidFill>
                  <a:srgbClr val="0099FF"/>
                </a:solidFill>
              </a:rPr>
              <a:t>工具地址</a:t>
            </a:r>
            <a:r>
              <a:rPr lang="en-US" altLang="zh-CN" dirty="0">
                <a:solidFill>
                  <a:srgbClr val="0099FF"/>
                </a:solidFill>
              </a:rPr>
              <a:t>:http://www.cnxct.com/%E5%A5%BD%E4%B8%9C%E8%A5%BF%E5%85%B1%E4%BA%AB%E5%87%BA%E6%9D%A5-jgsoft-regexbuddy-v310-%E9%9B%B6%E5%94%AE%E7%89%88-%E7%A0%B4%E8%A7%A3%E7%89%88/</a:t>
            </a:r>
            <a:endParaRPr lang="zh-CN" altLang="en-US" dirty="0">
              <a:solidFill>
                <a:srgbClr val="0099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851560287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长大后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 smtClean="0"/>
              <a:t>运维：处理故障，抽取有固定格式的日志</a:t>
            </a:r>
            <a:endParaRPr lang="en-US" altLang="zh-CN" dirty="0" smtClean="0"/>
          </a:p>
          <a:p>
            <a:r>
              <a:rPr lang="zh-CN" altLang="en-US" dirty="0" smtClean="0"/>
              <a:t>程序：处理用户输入，是否为合法数据</a:t>
            </a:r>
            <a:endParaRPr lang="en-US" altLang="zh-CN" dirty="0" smtClean="0"/>
          </a:p>
          <a:p>
            <a:r>
              <a:rPr lang="en-US" altLang="zh-CN" dirty="0" smtClean="0"/>
              <a:t>DBA</a:t>
            </a:r>
            <a:r>
              <a:rPr lang="zh-CN" altLang="en-US" dirty="0" smtClean="0"/>
              <a:t>：模糊查询</a:t>
            </a:r>
            <a:r>
              <a:rPr lang="en-US" altLang="zh-CN" dirty="0" smtClean="0"/>
              <a:t>(REGEXP)</a:t>
            </a:r>
            <a:r>
              <a:rPr lang="zh-CN" altLang="en-US" dirty="0" smtClean="0"/>
              <a:t>，偶尔也要处理日志</a:t>
            </a:r>
            <a:endParaRPr lang="en-US" altLang="zh-CN" dirty="0" smtClean="0"/>
          </a:p>
          <a:p>
            <a:endParaRPr lang="en-US" altLang="zh-CN" dirty="0"/>
          </a:p>
          <a:p>
            <a:pPr marL="36576" indent="0">
              <a:buNone/>
            </a:pPr>
            <a:r>
              <a:rPr lang="zh-CN" altLang="en-US" dirty="0" smtClean="0"/>
              <a:t>当你长大后，你发现</a:t>
            </a:r>
            <a:r>
              <a:rPr lang="zh-CN" altLang="en-US" dirty="0" smtClean="0">
                <a:solidFill>
                  <a:srgbClr val="FF0000"/>
                </a:solidFill>
              </a:rPr>
              <a:t>*</a:t>
            </a:r>
            <a:r>
              <a:rPr lang="zh-CN" altLang="en-US" dirty="0" smtClean="0"/>
              <a:t>、</a:t>
            </a:r>
            <a:r>
              <a:rPr lang="zh-CN" altLang="en-US" dirty="0" smtClean="0">
                <a:solidFill>
                  <a:srgbClr val="FF0000"/>
                </a:solidFill>
              </a:rPr>
              <a:t>？</a:t>
            </a:r>
            <a:r>
              <a:rPr lang="zh-CN" altLang="en-US" dirty="0" smtClean="0"/>
              <a:t>这些</a:t>
            </a:r>
            <a:r>
              <a:rPr lang="en-US" altLang="zh-CN" dirty="0" smtClean="0"/>
              <a:t>(</a:t>
            </a:r>
            <a:r>
              <a:rPr lang="zh-CN" altLang="en-US" dirty="0" smtClean="0"/>
              <a:t>通配义字符</a:t>
            </a:r>
            <a:r>
              <a:rPr lang="en-US" altLang="zh-CN" dirty="0" smtClean="0"/>
              <a:t>)</a:t>
            </a:r>
            <a:r>
              <a:rPr lang="zh-CN" altLang="en-US" dirty="0" smtClean="0"/>
              <a:t>已经不能满足你的需求了。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xmlns="" val="2596830042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Q&amp;A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419872" y="2132856"/>
            <a:ext cx="1450504" cy="1540768"/>
          </a:xfrm>
        </p:spPr>
        <p:txBody>
          <a:bodyPr>
            <a:normAutofit lnSpcReduction="10000"/>
          </a:bodyPr>
          <a:lstStyle/>
          <a:p>
            <a:pPr marL="36576" indent="0">
              <a:buNone/>
            </a:pPr>
            <a:r>
              <a:rPr lang="zh-CN" altLang="en-US" sz="9600" dirty="0"/>
              <a:t>完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39552" y="4869160"/>
            <a:ext cx="684076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 smtClean="0"/>
              <a:t>参考资料：</a:t>
            </a:r>
            <a:endParaRPr lang="en-US" altLang="zh-CN" dirty="0" smtClean="0"/>
          </a:p>
          <a:p>
            <a:r>
              <a:rPr lang="en-US" altLang="zh-CN" dirty="0" smtClean="0"/>
              <a:t>CNXCT</a:t>
            </a:r>
            <a:r>
              <a:rPr lang="zh-CN" altLang="en-US" dirty="0" smtClean="0"/>
              <a:t>：</a:t>
            </a:r>
            <a:r>
              <a:rPr lang="en-US" altLang="zh-CN" dirty="0" smtClean="0">
                <a:hlinkClick r:id="rId3"/>
              </a:rPr>
              <a:t>http</a:t>
            </a:r>
            <a:r>
              <a:rPr lang="en-US" altLang="zh-CN" dirty="0">
                <a:hlinkClick r:id="rId3"/>
              </a:rPr>
              <a:t>://www.cnxct.com</a:t>
            </a:r>
            <a:r>
              <a:rPr lang="en-US" altLang="zh-CN" dirty="0" smtClean="0">
                <a:hlinkClick r:id="rId3"/>
              </a:rPr>
              <a:t>/</a:t>
            </a:r>
            <a:r>
              <a:rPr lang="en-US" altLang="zh-CN" dirty="0" smtClean="0"/>
              <a:t> (</a:t>
            </a:r>
            <a:r>
              <a:rPr lang="zh-CN" altLang="en-US" dirty="0" smtClean="0"/>
              <a:t>我自己</a:t>
            </a:r>
            <a:r>
              <a:rPr lang="en-US" altLang="zh-CN" dirty="0" smtClean="0"/>
              <a:t>)</a:t>
            </a:r>
          </a:p>
          <a:p>
            <a:r>
              <a:rPr lang="zh-CN" altLang="en-US" dirty="0" smtClean="0"/>
              <a:t>雁过无痕：</a:t>
            </a:r>
            <a:r>
              <a:rPr lang="en-US" altLang="zh-CN" dirty="0" smtClean="0">
                <a:hlinkClick r:id="rId4"/>
              </a:rPr>
              <a:t>http</a:t>
            </a:r>
            <a:r>
              <a:rPr lang="en-US" altLang="zh-CN" dirty="0">
                <a:hlinkClick r:id="rId4"/>
              </a:rPr>
              <a:t>://</a:t>
            </a:r>
            <a:r>
              <a:rPr lang="en-US" altLang="zh-CN" dirty="0" smtClean="0">
                <a:hlinkClick r:id="rId4"/>
              </a:rPr>
              <a:t>blog.csdn.net/lxcnn</a:t>
            </a:r>
            <a:endParaRPr lang="en-US" altLang="zh-CN" dirty="0" smtClean="0"/>
          </a:p>
          <a:p>
            <a:r>
              <a:rPr lang="zh-CN" altLang="en-US" dirty="0" smtClean="0"/>
              <a:t>我爱正则表达式：</a:t>
            </a:r>
            <a:r>
              <a:rPr lang="en-US" altLang="zh-CN" dirty="0" smtClean="0">
                <a:hlinkClick r:id="rId5"/>
              </a:rPr>
              <a:t>http://iregex.org</a:t>
            </a:r>
            <a:endParaRPr lang="en-US" altLang="zh-CN" dirty="0" smtClean="0"/>
          </a:p>
          <a:p>
            <a:r>
              <a:rPr lang="en-US" altLang="zh-CN" dirty="0"/>
              <a:t>Benz Bus: </a:t>
            </a:r>
            <a:r>
              <a:rPr lang="en-US" altLang="zh-CN" dirty="0">
                <a:hlinkClick r:id="rId6"/>
              </a:rPr>
              <a:t>http://</a:t>
            </a:r>
            <a:r>
              <a:rPr lang="en-US" altLang="zh-CN" dirty="0" smtClean="0">
                <a:hlinkClick r:id="rId6"/>
              </a:rPr>
              <a:t>bencz.blogbus.com</a:t>
            </a:r>
            <a:r>
              <a:rPr lang="en-US" altLang="zh-CN" dirty="0" smtClean="0"/>
              <a:t> (PPT</a:t>
            </a:r>
            <a:r>
              <a:rPr lang="zh-CN" altLang="en-US" dirty="0" smtClean="0"/>
              <a:t>模版背景作者</a:t>
            </a:r>
            <a:r>
              <a:rPr lang="en-US" altLang="zh-CN" dirty="0" smtClean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xmlns="" val="1071753365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情景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187624" y="1857364"/>
            <a:ext cx="417019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600" dirty="0" smtClean="0"/>
              <a:t>忘记大写还是小写：</a:t>
            </a:r>
            <a:endParaRPr lang="en-US" altLang="zh-CN" sz="3600" dirty="0" smtClean="0"/>
          </a:p>
        </p:txBody>
      </p:sp>
      <p:sp>
        <p:nvSpPr>
          <p:cNvPr id="6" name="TextBox 5"/>
          <p:cNvSpPr txBox="1"/>
          <p:nvPr/>
        </p:nvSpPr>
        <p:spPr>
          <a:xfrm>
            <a:off x="4071934" y="2475119"/>
            <a:ext cx="2500330" cy="646331"/>
          </a:xfrm>
          <a:prstGeom prst="rect">
            <a:avLst/>
          </a:prstGeom>
          <a:solidFill>
            <a:schemeClr val="accent1">
              <a:lumMod val="60000"/>
              <a:lumOff val="40000"/>
              <a:alpha val="43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altLang="zh-CN" sz="3600" dirty="0" smtClean="0">
                <a:solidFill>
                  <a:srgbClr val="FFFF00"/>
                </a:solidFill>
              </a:rPr>
              <a:t>hi</a:t>
            </a:r>
            <a:r>
              <a:rPr lang="zh-CN" altLang="en-US" sz="3600" dirty="0" smtClean="0">
                <a:solidFill>
                  <a:srgbClr val="FFFF00"/>
                </a:solidFill>
              </a:rPr>
              <a:t>还是</a:t>
            </a:r>
            <a:r>
              <a:rPr lang="en-US" altLang="zh-CN" sz="3600" dirty="0" smtClean="0">
                <a:solidFill>
                  <a:srgbClr val="FFFF00"/>
                </a:solidFill>
              </a:rPr>
              <a:t>Hi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79512" y="6021288"/>
            <a:ext cx="550072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000" dirty="0" smtClean="0">
                <a:solidFill>
                  <a:srgbClr val="FF0000"/>
                </a:solidFill>
              </a:rPr>
              <a:t>注</a:t>
            </a:r>
            <a:endParaRPr lang="en-US" altLang="zh-CN" sz="1000" dirty="0" smtClean="0">
              <a:solidFill>
                <a:srgbClr val="FF0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267745" y="4797152"/>
            <a:ext cx="1804189" cy="646331"/>
          </a:xfrm>
          <a:prstGeom prst="rect">
            <a:avLst/>
          </a:prstGeom>
          <a:solidFill>
            <a:schemeClr val="accent1">
              <a:lumMod val="60000"/>
              <a:lumOff val="40000"/>
              <a:alpha val="43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altLang="zh-CN" sz="3600" dirty="0" smtClean="0">
                <a:solidFill>
                  <a:srgbClr val="FFFF00"/>
                </a:solidFill>
              </a:rPr>
              <a:t>[</a:t>
            </a:r>
            <a:r>
              <a:rPr lang="en-US" altLang="zh-CN" sz="3600" dirty="0" err="1" smtClean="0">
                <a:solidFill>
                  <a:srgbClr val="FFFF00"/>
                </a:solidFill>
              </a:rPr>
              <a:t>Hh</a:t>
            </a:r>
            <a:r>
              <a:rPr lang="en-US" altLang="zh-CN" sz="3600" dirty="0" smtClean="0">
                <a:solidFill>
                  <a:srgbClr val="FFFF00"/>
                </a:solidFill>
              </a:rPr>
              <a:t>]i</a:t>
            </a:r>
          </a:p>
        </p:txBody>
      </p:sp>
      <p:cxnSp>
        <p:nvCxnSpPr>
          <p:cNvPr id="13" name="直接连接符 12"/>
          <p:cNvCxnSpPr/>
          <p:nvPr/>
        </p:nvCxnSpPr>
        <p:spPr>
          <a:xfrm>
            <a:off x="357158" y="1428736"/>
            <a:ext cx="8429684" cy="1588"/>
          </a:xfrm>
          <a:prstGeom prst="line">
            <a:avLst/>
          </a:prstGeom>
          <a:ln w="38100" cap="rnd">
            <a:gradFill flip="none" rotWithShape="1">
              <a:gsLst>
                <a:gs pos="0">
                  <a:schemeClr val="tx1">
                    <a:lumMod val="50000"/>
                  </a:schemeClr>
                </a:gs>
                <a:gs pos="32000">
                  <a:schemeClr val="tx1"/>
                </a:gs>
                <a:gs pos="100000">
                  <a:schemeClr val="bg1">
                    <a:lumMod val="50000"/>
                    <a:lumOff val="50000"/>
                  </a:schemeClr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4455723" y="4797151"/>
            <a:ext cx="1804189" cy="646331"/>
          </a:xfrm>
          <a:prstGeom prst="rect">
            <a:avLst/>
          </a:prstGeom>
          <a:solidFill>
            <a:schemeClr val="accent1">
              <a:lumMod val="60000"/>
              <a:lumOff val="40000"/>
              <a:alpha val="43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altLang="zh-CN" sz="3600" dirty="0" smtClean="0">
                <a:solidFill>
                  <a:srgbClr val="FFFF00"/>
                </a:solidFill>
              </a:rPr>
              <a:t>(</a:t>
            </a:r>
            <a:r>
              <a:rPr lang="en-US" altLang="zh-CN" sz="3600" dirty="0" err="1" smtClean="0">
                <a:solidFill>
                  <a:srgbClr val="FFFF00"/>
                </a:solidFill>
              </a:rPr>
              <a:t>h|H</a:t>
            </a:r>
            <a:r>
              <a:rPr lang="en-US" altLang="zh-CN" sz="3600" dirty="0" smtClean="0">
                <a:solidFill>
                  <a:srgbClr val="FFFF00"/>
                </a:solidFill>
              </a:rPr>
              <a:t>)i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724004" y="3618813"/>
            <a:ext cx="550072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600" dirty="0" smtClean="0"/>
              <a:t>搜两遍？试试正则吧</a:t>
            </a:r>
            <a:endParaRPr lang="en-US" altLang="zh-CN" sz="3600" dirty="0" smtClean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8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8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8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  <p:bldP spid="7" grpId="0"/>
      <p:bldP spid="10" grpId="0" animBg="1"/>
      <p:bldP spid="14" grpId="0" animBg="1"/>
      <p:bldP spid="1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最简单的正则表达式</a:t>
            </a:r>
            <a:endParaRPr lang="zh-CN" alt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571604" y="1857364"/>
            <a:ext cx="207170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600" dirty="0" smtClean="0"/>
              <a:t>表达式：</a:t>
            </a:r>
            <a:endParaRPr lang="en-US" altLang="zh-CN" sz="3600" dirty="0" smtClean="0"/>
          </a:p>
        </p:txBody>
      </p:sp>
      <p:sp>
        <p:nvSpPr>
          <p:cNvPr id="6" name="TextBox 5"/>
          <p:cNvSpPr txBox="1"/>
          <p:nvPr/>
        </p:nvSpPr>
        <p:spPr>
          <a:xfrm>
            <a:off x="4071934" y="2428869"/>
            <a:ext cx="1214446" cy="646331"/>
          </a:xfrm>
          <a:prstGeom prst="rect">
            <a:avLst/>
          </a:prstGeom>
          <a:solidFill>
            <a:schemeClr val="accent1">
              <a:lumMod val="60000"/>
              <a:lumOff val="40000"/>
              <a:alpha val="43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altLang="zh-CN" sz="3600" dirty="0" smtClean="0">
                <a:solidFill>
                  <a:srgbClr val="FFFF00"/>
                </a:solidFill>
              </a:rPr>
              <a:t>hi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571604" y="3143248"/>
            <a:ext cx="550072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600" dirty="0" smtClean="0"/>
              <a:t>能匹配的字符串（举例）：</a:t>
            </a:r>
            <a:endParaRPr lang="en-US" altLang="zh-CN" sz="3600" dirty="0" smtClean="0"/>
          </a:p>
        </p:txBody>
      </p:sp>
      <p:sp>
        <p:nvSpPr>
          <p:cNvPr id="8" name="TextBox 7"/>
          <p:cNvSpPr txBox="1"/>
          <p:nvPr/>
        </p:nvSpPr>
        <p:spPr>
          <a:xfrm>
            <a:off x="2500298" y="3997115"/>
            <a:ext cx="1214446" cy="646331"/>
          </a:xfrm>
          <a:prstGeom prst="rect">
            <a:avLst/>
          </a:prstGeom>
          <a:solidFill>
            <a:schemeClr val="accent1">
              <a:lumMod val="60000"/>
              <a:lumOff val="40000"/>
              <a:alpha val="43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altLang="zh-CN" sz="3600" dirty="0" smtClean="0">
                <a:solidFill>
                  <a:srgbClr val="FFFF00"/>
                </a:solidFill>
              </a:rPr>
              <a:t>hi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929058" y="3997115"/>
            <a:ext cx="1214446" cy="646331"/>
          </a:xfrm>
          <a:prstGeom prst="rect">
            <a:avLst/>
          </a:prstGeom>
          <a:solidFill>
            <a:schemeClr val="accent1">
              <a:lumMod val="60000"/>
              <a:lumOff val="40000"/>
              <a:alpha val="43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altLang="zh-CN" sz="3600" dirty="0" smtClean="0">
                <a:solidFill>
                  <a:srgbClr val="FFFF00"/>
                </a:solidFill>
              </a:rPr>
              <a:t>him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357818" y="3997115"/>
            <a:ext cx="1214446" cy="646331"/>
          </a:xfrm>
          <a:prstGeom prst="rect">
            <a:avLst/>
          </a:prstGeom>
          <a:solidFill>
            <a:schemeClr val="accent1">
              <a:lumMod val="60000"/>
              <a:lumOff val="40000"/>
              <a:alpha val="43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altLang="zh-CN" sz="3600" dirty="0" smtClean="0">
                <a:solidFill>
                  <a:srgbClr val="FFFF00"/>
                </a:solidFill>
              </a:rPr>
              <a:t>his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500298" y="4854371"/>
            <a:ext cx="1214446" cy="646331"/>
          </a:xfrm>
          <a:prstGeom prst="rect">
            <a:avLst/>
          </a:prstGeom>
          <a:solidFill>
            <a:schemeClr val="accent1">
              <a:lumMod val="60000"/>
              <a:lumOff val="40000"/>
              <a:alpha val="43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altLang="zh-CN" sz="3600" dirty="0" smtClean="0">
                <a:solidFill>
                  <a:srgbClr val="FFFF00"/>
                </a:solidFill>
              </a:rPr>
              <a:t>this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929058" y="4854371"/>
            <a:ext cx="2643206" cy="646331"/>
          </a:xfrm>
          <a:prstGeom prst="rect">
            <a:avLst/>
          </a:prstGeom>
          <a:solidFill>
            <a:schemeClr val="accent1">
              <a:lumMod val="60000"/>
              <a:lumOff val="40000"/>
              <a:alpha val="43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altLang="zh-CN" sz="3600" dirty="0" smtClean="0">
                <a:solidFill>
                  <a:srgbClr val="FFFF00"/>
                </a:solidFill>
              </a:rPr>
              <a:t>Philips</a:t>
            </a:r>
          </a:p>
        </p:txBody>
      </p:sp>
      <p:cxnSp>
        <p:nvCxnSpPr>
          <p:cNvPr id="13" name="直接连接符 12"/>
          <p:cNvCxnSpPr/>
          <p:nvPr/>
        </p:nvCxnSpPr>
        <p:spPr>
          <a:xfrm>
            <a:off x="357158" y="1428736"/>
            <a:ext cx="8429684" cy="1588"/>
          </a:xfrm>
          <a:prstGeom prst="line">
            <a:avLst/>
          </a:prstGeom>
          <a:ln w="38100" cap="rnd">
            <a:gradFill flip="none" rotWithShape="1">
              <a:gsLst>
                <a:gs pos="0">
                  <a:schemeClr val="tx1">
                    <a:lumMod val="50000"/>
                  </a:schemeClr>
                </a:gs>
                <a:gs pos="32000">
                  <a:schemeClr val="tx1"/>
                </a:gs>
                <a:gs pos="100000">
                  <a:schemeClr val="bg1">
                    <a:lumMod val="50000"/>
                    <a:lumOff val="50000"/>
                  </a:schemeClr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3709002514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8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8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8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8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8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  <p:bldP spid="7" grpId="0"/>
      <p:bldP spid="8" grpId="0" animBg="1"/>
      <p:bldP spid="9" grpId="0" animBg="1"/>
      <p:bldP spid="10" grpId="0" animBg="1"/>
      <p:bldP spid="11" grpId="0" animBg="1"/>
      <p:bldP spid="12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最简单的正则表达式</a:t>
            </a:r>
            <a:endParaRPr lang="zh-CN" alt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571603" y="1857364"/>
            <a:ext cx="400850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600" dirty="0" smtClean="0"/>
              <a:t>只想要这个结果：</a:t>
            </a:r>
            <a:endParaRPr lang="en-US" altLang="zh-CN" sz="3600" dirty="0" smtClean="0"/>
          </a:p>
        </p:txBody>
      </p:sp>
      <p:sp>
        <p:nvSpPr>
          <p:cNvPr id="6" name="TextBox 5"/>
          <p:cNvSpPr txBox="1"/>
          <p:nvPr/>
        </p:nvSpPr>
        <p:spPr>
          <a:xfrm>
            <a:off x="4071934" y="2428869"/>
            <a:ext cx="1214446" cy="646331"/>
          </a:xfrm>
          <a:prstGeom prst="rect">
            <a:avLst/>
          </a:prstGeom>
          <a:solidFill>
            <a:schemeClr val="accent1">
              <a:lumMod val="60000"/>
              <a:lumOff val="40000"/>
              <a:alpha val="43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altLang="zh-CN" sz="3600" dirty="0" smtClean="0">
                <a:solidFill>
                  <a:srgbClr val="FFFF00"/>
                </a:solidFill>
              </a:rPr>
              <a:t>hi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491391" y="3091349"/>
            <a:ext cx="550072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600" dirty="0" smtClean="0"/>
              <a:t>改成这个：</a:t>
            </a:r>
            <a:endParaRPr lang="en-US" altLang="zh-CN" sz="3600" dirty="0" smtClean="0"/>
          </a:p>
        </p:txBody>
      </p:sp>
      <p:sp>
        <p:nvSpPr>
          <p:cNvPr id="12" name="TextBox 11"/>
          <p:cNvSpPr txBox="1"/>
          <p:nvPr/>
        </p:nvSpPr>
        <p:spPr>
          <a:xfrm>
            <a:off x="1491391" y="3745138"/>
            <a:ext cx="1496433" cy="646331"/>
          </a:xfrm>
          <a:prstGeom prst="rect">
            <a:avLst/>
          </a:prstGeom>
          <a:solidFill>
            <a:schemeClr val="accent1">
              <a:lumMod val="60000"/>
              <a:lumOff val="40000"/>
              <a:alpha val="43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altLang="zh-CN" sz="3600" dirty="0" smtClean="0">
                <a:solidFill>
                  <a:srgbClr val="00CC00"/>
                </a:solidFill>
              </a:rPr>
              <a:t>\</a:t>
            </a:r>
            <a:r>
              <a:rPr lang="en-US" altLang="zh-CN" sz="3600" dirty="0" err="1" smtClean="0">
                <a:solidFill>
                  <a:srgbClr val="00CC00"/>
                </a:solidFill>
              </a:rPr>
              <a:t>b</a:t>
            </a:r>
            <a:r>
              <a:rPr lang="en-US" altLang="zh-CN" sz="3600" dirty="0" err="1" smtClean="0">
                <a:solidFill>
                  <a:srgbClr val="FFFF00"/>
                </a:solidFill>
              </a:rPr>
              <a:t>hi</a:t>
            </a:r>
            <a:r>
              <a:rPr lang="en-US" altLang="zh-CN" sz="3600" dirty="0" smtClean="0">
                <a:solidFill>
                  <a:srgbClr val="00CC00"/>
                </a:solidFill>
              </a:rPr>
              <a:t>\b</a:t>
            </a:r>
          </a:p>
        </p:txBody>
      </p:sp>
      <p:cxnSp>
        <p:nvCxnSpPr>
          <p:cNvPr id="13" name="直接连接符 12"/>
          <p:cNvCxnSpPr/>
          <p:nvPr/>
        </p:nvCxnSpPr>
        <p:spPr>
          <a:xfrm>
            <a:off x="357158" y="1428736"/>
            <a:ext cx="8429684" cy="1588"/>
          </a:xfrm>
          <a:prstGeom prst="line">
            <a:avLst/>
          </a:prstGeom>
          <a:ln w="38100" cap="rnd">
            <a:gradFill flip="none" rotWithShape="1">
              <a:gsLst>
                <a:gs pos="0">
                  <a:schemeClr val="tx1">
                    <a:lumMod val="50000"/>
                  </a:schemeClr>
                </a:gs>
                <a:gs pos="32000">
                  <a:schemeClr val="tx1"/>
                </a:gs>
                <a:gs pos="100000">
                  <a:schemeClr val="bg1">
                    <a:lumMod val="50000"/>
                    <a:lumOff val="50000"/>
                  </a:schemeClr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3152414" y="3745138"/>
            <a:ext cx="2113691" cy="646331"/>
          </a:xfrm>
          <a:prstGeom prst="rect">
            <a:avLst/>
          </a:prstGeom>
          <a:solidFill>
            <a:schemeClr val="accent1">
              <a:lumMod val="60000"/>
              <a:lumOff val="40000"/>
              <a:alpha val="43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altLang="zh-CN" sz="3600" dirty="0" smtClean="0">
                <a:solidFill>
                  <a:srgbClr val="00CC00"/>
                </a:solidFill>
              </a:rPr>
              <a:t>\b</a:t>
            </a:r>
            <a:r>
              <a:rPr lang="en-US" altLang="zh-CN" sz="3600" dirty="0" smtClean="0">
                <a:solidFill>
                  <a:srgbClr val="FFFF00"/>
                </a:solidFill>
              </a:rPr>
              <a:t>[</a:t>
            </a:r>
            <a:r>
              <a:rPr lang="en-US" altLang="zh-CN" sz="3600" dirty="0" err="1" smtClean="0">
                <a:solidFill>
                  <a:srgbClr val="FFFF00"/>
                </a:solidFill>
              </a:rPr>
              <a:t>Hh</a:t>
            </a:r>
            <a:r>
              <a:rPr lang="en-US" altLang="zh-CN" sz="3600" dirty="0" smtClean="0">
                <a:solidFill>
                  <a:srgbClr val="FFFF00"/>
                </a:solidFill>
              </a:rPr>
              <a:t>]i</a:t>
            </a:r>
            <a:r>
              <a:rPr lang="en-US" altLang="zh-CN" sz="3600" dirty="0" smtClean="0">
                <a:solidFill>
                  <a:srgbClr val="00CC00"/>
                </a:solidFill>
              </a:rPr>
              <a:t>\b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5436096" y="3737680"/>
            <a:ext cx="2113691" cy="646331"/>
          </a:xfrm>
          <a:prstGeom prst="rect">
            <a:avLst/>
          </a:prstGeom>
          <a:solidFill>
            <a:schemeClr val="accent1">
              <a:lumMod val="60000"/>
              <a:lumOff val="40000"/>
              <a:alpha val="43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altLang="zh-CN" sz="3600" dirty="0" smtClean="0">
                <a:solidFill>
                  <a:srgbClr val="00CC00"/>
                </a:solidFill>
              </a:rPr>
              <a:t>\b</a:t>
            </a:r>
            <a:r>
              <a:rPr lang="en-US" altLang="zh-CN" sz="3600" dirty="0" smtClean="0">
                <a:solidFill>
                  <a:srgbClr val="FFFF00"/>
                </a:solidFill>
              </a:rPr>
              <a:t>(</a:t>
            </a:r>
            <a:r>
              <a:rPr lang="en-US" altLang="zh-CN" sz="3600" dirty="0" err="1" smtClean="0">
                <a:solidFill>
                  <a:srgbClr val="FFFF00"/>
                </a:solidFill>
              </a:rPr>
              <a:t>H</a:t>
            </a:r>
            <a:r>
              <a:rPr lang="en-US" altLang="zh-CN" sz="3600" dirty="0" err="1" smtClean="0">
                <a:solidFill>
                  <a:srgbClr val="0099FF"/>
                </a:solidFill>
              </a:rPr>
              <a:t>|</a:t>
            </a:r>
            <a:r>
              <a:rPr lang="en-US" altLang="zh-CN" sz="3600" dirty="0" err="1" smtClean="0">
                <a:solidFill>
                  <a:srgbClr val="FFFF00"/>
                </a:solidFill>
              </a:rPr>
              <a:t>h</a:t>
            </a:r>
            <a:r>
              <a:rPr lang="en-US" altLang="zh-CN" sz="3600" dirty="0" smtClean="0">
                <a:solidFill>
                  <a:srgbClr val="FFFF00"/>
                </a:solidFill>
              </a:rPr>
              <a:t>)i</a:t>
            </a:r>
            <a:r>
              <a:rPr lang="en-US" altLang="zh-CN" sz="3600" dirty="0" smtClean="0">
                <a:solidFill>
                  <a:srgbClr val="00CC00"/>
                </a:solidFill>
              </a:rPr>
              <a:t>\b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458896" y="4581128"/>
            <a:ext cx="550072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600" dirty="0" smtClean="0"/>
              <a:t>那么只匹配：</a:t>
            </a:r>
            <a:r>
              <a:rPr lang="en-US" altLang="zh-CN" sz="3600" dirty="0" smtClean="0">
                <a:solidFill>
                  <a:srgbClr val="FFFF00"/>
                </a:solidFill>
              </a:rPr>
              <a:t>hi</a:t>
            </a:r>
          </a:p>
        </p:txBody>
      </p:sp>
    </p:spTree>
    <p:extLst>
      <p:ext uri="{BB962C8B-B14F-4D97-AF65-F5344CB8AC3E}">
        <p14:creationId xmlns:p14="http://schemas.microsoft.com/office/powerpoint/2010/main" xmlns="" val="2953241071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8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8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8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8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  <p:bldP spid="7" grpId="0"/>
      <p:bldP spid="12" grpId="0" animBg="1"/>
      <p:bldP spid="14" grpId="0" animBg="1"/>
      <p:bldP spid="15" grpId="0" animBg="1"/>
      <p:bldP spid="16" grpId="0"/>
    </p:bldLst>
  </p:timing>
</p:sld>
</file>

<file path=ppt/theme/theme1.xml><?xml version="1.0" encoding="utf-8"?>
<a:theme xmlns:a="http://schemas.openxmlformats.org/drawingml/2006/main" name="技巧">
  <a:themeElements>
    <a:clrScheme name="技巧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技巧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技巧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2612</TotalTime>
  <Words>7371</Words>
  <Application>Microsoft Office PowerPoint</Application>
  <PresentationFormat>全屏显示(4:3)</PresentationFormat>
  <Paragraphs>539</Paragraphs>
  <Slides>60</Slides>
  <Notes>37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60</vt:i4>
      </vt:variant>
    </vt:vector>
  </HeadingPairs>
  <TitlesOfParts>
    <vt:vector size="61" baseType="lpstr">
      <vt:lpstr>技巧</vt:lpstr>
      <vt:lpstr>正则表达式</vt:lpstr>
      <vt:lpstr>幻灯片 2</vt:lpstr>
      <vt:lpstr>使用通配符“*”</vt:lpstr>
      <vt:lpstr>使用通配符“?”</vt:lpstr>
      <vt:lpstr>幻灯片 5</vt:lpstr>
      <vt:lpstr>长大后</vt:lpstr>
      <vt:lpstr>情景</vt:lpstr>
      <vt:lpstr>最简单的正则表达式</vt:lpstr>
      <vt:lpstr>最简单的正则表达式</vt:lpstr>
      <vt:lpstr>最简单的正则表达式</vt:lpstr>
      <vt:lpstr>然后呢？</vt:lpstr>
      <vt:lpstr>正则表达式</vt:lpstr>
      <vt:lpstr>正则表达式</vt:lpstr>
      <vt:lpstr>“^”和“$”</vt:lpstr>
      <vt:lpstr>“^”和“$”</vt:lpstr>
      <vt:lpstr>“[ ]”</vt:lpstr>
      <vt:lpstr>“[ ]”</vt:lpstr>
      <vt:lpstr>“[ ]”</vt:lpstr>
      <vt:lpstr>重复符号“+”</vt:lpstr>
      <vt:lpstr>重复符号“+”</vt:lpstr>
      <vt:lpstr>重复符号“*”</vt:lpstr>
      <vt:lpstr>重复符号“{x,y}”</vt:lpstr>
      <vt:lpstr>重复符号“{x,}”</vt:lpstr>
      <vt:lpstr>子表达式“( )”</vt:lpstr>
      <vt:lpstr>分支“|”</vt:lpstr>
      <vt:lpstr>分支“|”</vt:lpstr>
      <vt:lpstr>转义符号“\”</vt:lpstr>
      <vt:lpstr>小试身手</vt:lpstr>
      <vt:lpstr>Q&amp;A</vt:lpstr>
      <vt:lpstr>正则起源与流派</vt:lpstr>
      <vt:lpstr>两种不同引擎</vt:lpstr>
      <vt:lpstr>DFA与NFA的区别</vt:lpstr>
      <vt:lpstr>匹配基础规则</vt:lpstr>
      <vt:lpstr>为啥要了解“这么深入”？</vt:lpstr>
      <vt:lpstr>字符串组成</vt:lpstr>
      <vt:lpstr>占有字符与零宽度</vt:lpstr>
      <vt:lpstr>控制权和传动</vt:lpstr>
      <vt:lpstr>简单的匹配过程</vt:lpstr>
      <vt:lpstr>含有匹配优先量词的匹配过程(成功)</vt:lpstr>
      <vt:lpstr>零宽度匹配过程</vt:lpstr>
      <vt:lpstr>匹配过程：</vt:lpstr>
      <vt:lpstr>匹配优先</vt:lpstr>
      <vt:lpstr>茅塞顿开</vt:lpstr>
      <vt:lpstr>回溯</vt:lpstr>
      <vt:lpstr>一个例子</vt:lpstr>
      <vt:lpstr>占有优先量词与固化分组</vt:lpstr>
      <vt:lpstr>捕获组与反向引用</vt:lpstr>
      <vt:lpstr>其他</vt:lpstr>
      <vt:lpstr>精确高效</vt:lpstr>
      <vt:lpstr>语言特性</vt:lpstr>
      <vt:lpstr>先粗后细，先加后减 </vt:lpstr>
      <vt:lpstr>明确需求</vt:lpstr>
      <vt:lpstr>不要让稻草压死骆驼</vt:lpstr>
      <vt:lpstr>少用多选分支</vt:lpstr>
      <vt:lpstr>系统内部的优化</vt:lpstr>
      <vt:lpstr>正则应用原理</vt:lpstr>
      <vt:lpstr>小试身手</vt:lpstr>
      <vt:lpstr>高手的境界</vt:lpstr>
      <vt:lpstr>工具</vt:lpstr>
      <vt:lpstr>Q&amp;A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cfc4n</dc:creator>
  <cp:lastModifiedBy>Rains</cp:lastModifiedBy>
  <cp:revision>203</cp:revision>
  <dcterms:created xsi:type="dcterms:W3CDTF">2009-04-10T11:42:38Z</dcterms:created>
  <dcterms:modified xsi:type="dcterms:W3CDTF">2011-07-18T04:27:05Z</dcterms:modified>
  <cp:contentStatus/>
</cp:coreProperties>
</file>