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9" r:id="rId5"/>
  </p:sldMasterIdLst>
  <p:notesMasterIdLst>
    <p:notesMasterId r:id="rId46"/>
  </p:notesMasterIdLst>
  <p:handoutMasterIdLst>
    <p:handoutMasterId r:id="rId47"/>
  </p:handoutMasterIdLst>
  <p:sldIdLst>
    <p:sldId id="328" r:id="rId6"/>
    <p:sldId id="279" r:id="rId7"/>
    <p:sldId id="280" r:id="rId8"/>
    <p:sldId id="281" r:id="rId9"/>
    <p:sldId id="282" r:id="rId10"/>
    <p:sldId id="340" r:id="rId11"/>
    <p:sldId id="345" r:id="rId12"/>
    <p:sldId id="344" r:id="rId13"/>
    <p:sldId id="346" r:id="rId14"/>
    <p:sldId id="347" r:id="rId15"/>
    <p:sldId id="341" r:id="rId16"/>
    <p:sldId id="348" r:id="rId17"/>
    <p:sldId id="349" r:id="rId18"/>
    <p:sldId id="350" r:id="rId19"/>
    <p:sldId id="351" r:id="rId20"/>
    <p:sldId id="283" r:id="rId21"/>
    <p:sldId id="352" r:id="rId22"/>
    <p:sldId id="353" r:id="rId23"/>
    <p:sldId id="354" r:id="rId24"/>
    <p:sldId id="355" r:id="rId25"/>
    <p:sldId id="356" r:id="rId26"/>
    <p:sldId id="294" r:id="rId27"/>
    <p:sldId id="357" r:id="rId28"/>
    <p:sldId id="358" r:id="rId29"/>
    <p:sldId id="359" r:id="rId30"/>
    <p:sldId id="305" r:id="rId31"/>
    <p:sldId id="285" r:id="rId32"/>
    <p:sldId id="287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336" r:id="rId41"/>
    <p:sldId id="360" r:id="rId42"/>
    <p:sldId id="361" r:id="rId43"/>
    <p:sldId id="288" r:id="rId44"/>
    <p:sldId id="325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06" autoAdjust="0"/>
    <p:restoredTop sz="87337" autoAdjust="0"/>
  </p:normalViewPr>
  <p:slideViewPr>
    <p:cSldViewPr>
      <p:cViewPr varScale="1">
        <p:scale>
          <a:sx n="98" d="100"/>
          <a:sy n="98" d="100"/>
        </p:scale>
        <p:origin x="-810" y="-102"/>
      </p:cViewPr>
      <p:guideLst>
        <p:guide orient="horz" pos="384"/>
        <p:guide orient="horz" pos="1104"/>
        <p:guide orient="horz" pos="624"/>
        <p:guide pos="1968"/>
        <p:guide pos="384"/>
        <p:guide pos="960"/>
        <p:guide pos="4704"/>
        <p:guide pos="192"/>
        <p:guide pos="3936"/>
      </p:guideLst>
    </p:cSldViewPr>
  </p:slideViewPr>
  <p:outlineViewPr>
    <p:cViewPr>
      <p:scale>
        <a:sx n="33" d="100"/>
        <a:sy n="33" d="100"/>
      </p:scale>
      <p:origin x="6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70"/>
    </p:cViewPr>
  </p:sorterViewPr>
  <p:notesViewPr>
    <p:cSldViewPr>
      <p:cViewPr>
        <p:scale>
          <a:sx n="80" d="100"/>
          <a:sy n="80" d="100"/>
        </p:scale>
        <p:origin x="-3306" y="-24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th-TH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A4564D73-5619-490E-ACB9-7B79DE44A17F}" type="datetimeFigureOut">
              <a:rPr lang="th-TH"/>
              <a:pPr/>
              <a:t>19/12/54</a:t>
            </a:fld>
            <a:endParaRPr lang="th-TH"/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th-TH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B81223-4FDA-4FC3-888C-FAC67DF5C0E8}" type="slidenum">
              <a:rPr lang="en-US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2017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49162D-8546-46E4-994E-ACA1F6F946E4}" type="datetimeFigureOut">
              <a:rPr lang="en-US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E75A02-A01B-44BB-B589-B9D6F2AF6D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4007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在以下网站下载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Viewer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http://www.microsoft.com/downloads/zh-cn/details.aspx?familyid=cb9bf144-1076-4615-9951-294eeb832823&amp;displaylang=zh-cn</a:t>
            </a: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一对一关系的示例：一台专用文件服务器可能只有一名维修技术员。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一对多关系的示例：一位员工可使用多项资产，如计算机、椅子和桌子。</a:t>
            </a:r>
            <a:r>
              <a:rPr lang="zh-CN" altLang="en-US" noProof="0" dirty="0" smtClean="0">
                <a:latin typeface="Microsoft YaHei" pitchFamily="34" charset="-122"/>
                <a:ea typeface="Microsoft YaHei" pitchFamily="34" charset="-122"/>
              </a:rPr>
              <a:t> 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1111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多对多关系的示例：公司可能拥有数目众多的计算机，并由多名技术员来维护这些计算机。 多名技术员将负责多台计算机。</a:t>
            </a: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1212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1313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在一对一关系和多对多关系中也适用此规则，但并不完全相同。本课程稍后可看到这一点。 此时请牢记“方”的概念。下一节的视频将演示如何创建关系。</a:t>
            </a:r>
          </a:p>
          <a:p>
            <a:pPr eaLnBrk="1" hangingPunct="1">
              <a:spcBef>
                <a:spcPct val="0"/>
              </a:spcBef>
            </a:pPr>
            <a:endParaRPr lang="zh-CN" altLang="en-US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1515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 若要启用视频播放，请在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 请注意，即使已打开受保护的视图，视频也应该可以在幻灯片放映视图中正常播放。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zh-CN" altLang="en-US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1616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 若要启用视频播放，请在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 请注意，即使已打开受保护的视图，视频也应该可以在幻灯片放映视图中正常播放。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zh-CN" altLang="en-US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1717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如果您在播放此视频时遇到问题，例如如果视频播放窗口中显示“编解码器不可用”消息</a:t>
            </a:r>
            <a:r>
              <a:rPr lang="zh-CN" altLang="en-US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则演示文稿可能已在受保护的视图中打开。 若要启用视频播放，请在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 请注意，即使已打开受保护的视图，视频也应该可以在幻灯片放映视图中正常播放。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</a:p>
          <a:p>
            <a:pPr eaLnBrk="1" hangingPunct="1">
              <a:spcBef>
                <a:spcPct val="0"/>
              </a:spcBef>
            </a:pPr>
            <a:endParaRPr lang="zh-CN" altLang="en-US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1818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： </a:t>
            </a: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必须在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中查看此演示文稿。 如果您没有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，则演示文稿中包含的视频将无法播放。 如果您没有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，请下载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Viewer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以查看这些文件：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http://www.microsoft.com/downloads/zh-cn/details.aspx?familyid=cb9bf144-1076-4615-9951-294eeb832823&amp;displaylang=zh-cn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屏幕的顶部显示黄色安全栏，或者如果视频播放窗口中显示“编解码器不可用”消息，则演示文稿可能已在受保护的视图中打开。 若要启用视频播放，请在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 </a:t>
            </a: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这是系列课程中的第三课，教授初学者如何使用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Access 2010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。若要浏览其他可下载的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Access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培训演示文稿，请参见“下载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Office 2010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培训”页面：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http://office.microsoft.com/zh-cn/support/HA101901726.aspx?CTT=1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</a:p>
          <a:p>
            <a:pPr marL="171450" indent="-17145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有关自定义此模板的详细帮助，请参见最后一张幻灯片。 此外，请在某些幻灯片的备注窗格中查找其他课程文本。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  <a:endParaRPr lang="zh-CN" altLang="en-US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有关索引和重复值的详细信息，请参阅本课程末尾链接至的“课程摘要卡”中的指针。</a:t>
            </a:r>
          </a:p>
          <a:p>
            <a:pPr eaLnBrk="1" hangingPunct="1">
              <a:spcBef>
                <a:spcPct val="0"/>
              </a:spcBef>
            </a:pPr>
            <a:endParaRPr lang="zh-CN" altLang="en-US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2121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本课程末尾链接至的课程摘要卡指向有关此关系类型的更多信息。</a:t>
            </a:r>
          </a:p>
          <a:p>
            <a:pPr eaLnBrk="1" hangingPunct="1">
              <a:spcBef>
                <a:spcPct val="0"/>
              </a:spcBef>
            </a:pPr>
            <a:endParaRPr lang="zh-CN" altLang="en-US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2525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[</a:t>
            </a:r>
            <a:r>
              <a:rPr lang="zh-CN" altLang="en-US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讲师注意：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通过安装在计算机上的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Access 2010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，您可以单击幻灯片中的链接转到在线练习。 在练习中，您可以按照说明在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Access 2010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中执行每项任务。 重要提示：如果您没有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Access 2010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，则您将无法访问练习说明。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]</a:t>
            </a:r>
            <a:endParaRPr lang="zh-CN" altLang="en-US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2626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2727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2929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3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3131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3333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3535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3737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4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191000"/>
            <a:ext cx="5486400" cy="487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sz="11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使用此模板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此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Microsoft PowerPoint</a:t>
            </a:r>
            <a:r>
              <a:rPr lang="en-US" altLang="zh-CN" sz="900" baseline="300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®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 模板包含有关在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Microsoft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Access</a:t>
            </a:r>
            <a:r>
              <a:rPr lang="en-US" altLang="zh-CN" sz="900" baseline="300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®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2010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中创建表关系的培训内容。 其内容改编自名为“为新数据库创建关系”的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Office.com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培训课程。</a:t>
            </a:r>
            <a:endParaRPr lang="zh-CN" altLang="en-US" sz="900" b="1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版本：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必须在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中查看此模板。 如果您没有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，则演示文稿中包含的视频将无法播放。 如果您没有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2010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，请下载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Viewer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以查看这些文件：</a:t>
            </a:r>
            <a:endParaRPr lang="en-US" altLang="zh-CN" sz="900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http://www.microsoft.com/downloads/zh-cn/details.aspx?familyid=cb9bf144-1076-4615-9951-294eeb832823&amp;displaylang=zh-cn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  <a:b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</a:b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视频播放：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如果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屏幕的顶部显示黄色安全栏，或者如果视频播放窗口中显示“编解码器不可用”消息，则演示文稿可能已在受保护的视图中打开。 若要启用视频播放，请在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PowerPoint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窗口顶部的黄色安全栏中单击“启用编辑”。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幻灯片版式：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每张幻灯片都具有自定义版式。 若要将自定义版式应用于新幻灯片，请右键单击幻灯片缩略图，指向“版式”，然后单击“版式”库中的版式。 若要更改版式，请打开母版视图并更改该视图中的特定母版版式。 您可以通过指向版式缩略图找到版式标题。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动画：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自定义动画效果将应用于整个演示文稿。 这些效果包括“浮入”（“向上”或“向下”选项）、“淡出”和“缩放”。 若要更改动画效果，请单击“动画”选项卡，然后使用“添加动画”库和“计时”选项。 “效果选项”为您提供效果选择；单击“动画”选项卡上的“动画窗格”可使用多个动画。 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“切换”：一种“门”切换用于强调幻灯片的放映部分。 它应用于“课程内容”幻灯片、“课程”幻灯片和第一张测试幻灯片。 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在线课程超链接：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该模板包含本培训课程的在线版本链接。 这些链接指向课程的动手练习单元以及为本课程发布的课程摘要卡。 </a:t>
            </a: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请注意：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您必须安装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Access 2010 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才能查看动手练习单元。 如果您没有 </a:t>
            </a:r>
            <a:r>
              <a:rPr lang="en-US" altLang="zh-CN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Access 2010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，则您将无法访问练习说明。 </a:t>
            </a:r>
          </a:p>
          <a:p>
            <a:pPr eaLnBrk="1" hangingPunct="1">
              <a:spcBef>
                <a:spcPct val="0"/>
              </a:spcBef>
            </a:pPr>
            <a:r>
              <a:rPr lang="zh-CN" altLang="en-US" sz="900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页眉和页脚：</a:t>
            </a:r>
            <a:r>
              <a:rPr lang="zh-CN" altLang="en-US" sz="9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该模板包含显示课程标题的页脚。 若要添加页脚（例如日期或幻灯片编号），请单击“插入”选项卡，然后单击“页眉和页脚”。</a:t>
            </a:r>
            <a:r>
              <a:rPr lang="zh-CN" altLang="en-US" sz="900" b="1" noProof="0" dirty="0" smtClean="0">
                <a:latin typeface="Microsoft YaHei" pitchFamily="34" charset="-122"/>
                <a:ea typeface="Microsoft YaHei" pitchFamily="34" charset="-122"/>
              </a:rPr>
              <a:t> </a:t>
            </a:r>
            <a:endParaRPr lang="zh-CN" altLang="en-US" sz="900" noProof="0" dirty="0" smtClean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4040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dirty="0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5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9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>
              <a:defRPr sz="3600">
                <a:latin typeface="Microsoft YaHei" pitchFamily="34" charset="-122"/>
                <a:ea typeface="Microsoft YaHei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C85D50B8-C2D4-463B-BD59-EB5F5602B291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为新数据库创建关系</a:t>
            </a:r>
            <a:endParaRPr lang="zh-CN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E25A7C59-F042-4C65-AEA0-1AAC8D89171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97749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857250" indent="-45720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 marL="1257300" indent="-34290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 marL="2171700" indent="-3429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>
              <a:buNone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C338EF7E-6D0F-48EC-A660-D6D2D85C9C0C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1C3EB44A-27D9-4AD9-B1FD-2F085EBF571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14088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5D2D35D3-884D-41A7-9E7C-F4F3AB17B1B6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46BF8F4F-1766-4BE3-B62C-5E78F7D2DD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22986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altLang="zh-CN" noProof="0" dirty="0" smtClean="0"/>
              <a:t>Click to edit Master title style</a:t>
            </a:r>
            <a:endParaRPr lang="zh-CN" alt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8341A88A-1EB8-4F84-ABEA-ECCF1E4A8539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00E167C8-43C0-4896-B60F-2029FE8ED1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97061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969A406F-65C2-41B8-991F-86B968341116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为新数据库创建关系</a:t>
            </a:r>
            <a:endParaRPr lang="zh-CN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128DB1D5-FFC8-4EDB-8675-DDBFB0D562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5805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A071A24A-4928-4EF4-8A0F-568AC5E51C78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100513DC-E0BD-4365-8AC9-A74034612B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5090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6B986EC7-2BE8-48E0-8911-3AB0CC27FED7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6795E2D5-D336-46C5-95E9-996E0A9F2D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83635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9AAEFF0B-9282-4FF3-9C64-0CB991533DE0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B5BC09A6-8C20-49D4-8F68-551C0DD1E6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20416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6C9FA047-AAE4-4E39-B4C9-BEA0341F852B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356350"/>
            <a:ext cx="4038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A725DB47-6758-407E-930B-E0059E20C5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76686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5105400" cy="1470025"/>
          </a:xfrm>
        </p:spPr>
        <p:txBody>
          <a:bodyPr>
            <a:normAutofit/>
          </a:bodyPr>
          <a:lstStyle>
            <a:lvl1pPr algn="l">
              <a:defRPr sz="3600">
                <a:latin typeface="Microsoft YaHei" pitchFamily="34" charset="-122"/>
                <a:ea typeface="Microsoft YaHei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0" y="4648200"/>
            <a:ext cx="5105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5E1D2341-8E54-4A39-B413-C992B5643C4B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498025D0-5314-4F9F-A6BC-4B02DEB782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7009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rtlCol="0">
            <a:normAutofit/>
          </a:bodyPr>
          <a:lstStyle>
            <a:lvl1pPr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375F4444-140A-4A02-A3F0-915CC5A2E137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EF5120DA-118D-49A1-A945-CD044B6697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45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41437"/>
            <a:ext cx="8229600" cy="4525963"/>
          </a:xfrm>
        </p:spPr>
        <p:txBody>
          <a:bodyPr rtlCol="0">
            <a:normAutofit/>
          </a:bodyPr>
          <a:lstStyle>
            <a:lvl1pPr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def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 marL="2057400" indent="-2286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6959DC35-E092-4C65-8F1E-8E86753C8F39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459E56D8-9ED7-4FD1-BC20-023EBD2841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627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spcAft>
                <a:spcPts val="2000"/>
              </a:spcAft>
              <a:buNone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indent="0">
              <a:spcBef>
                <a:spcPts val="500"/>
              </a:spcBef>
              <a:spcAft>
                <a:spcPts val="2000"/>
              </a:spcAft>
              <a:buNone/>
              <a:defRPr/>
            </a:lvl2pPr>
            <a:lvl3pPr indent="0">
              <a:spcBef>
                <a:spcPts val="500"/>
              </a:spcBef>
              <a:spcAft>
                <a:spcPts val="2000"/>
              </a:spcAft>
              <a:buNone/>
              <a:defRPr/>
            </a:lvl3pPr>
            <a:lvl4pPr indent="0">
              <a:spcBef>
                <a:spcPts val="500"/>
              </a:spcBef>
              <a:spcAft>
                <a:spcPts val="2000"/>
              </a:spcAft>
              <a:buNone/>
              <a:defRPr/>
            </a:lvl4pPr>
            <a:lvl5pPr indent="0">
              <a:spcBef>
                <a:spcPts val="500"/>
              </a:spcBef>
              <a:spcAft>
                <a:spcPts val="2000"/>
              </a:spcAft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65F2B891-3622-43C8-9225-2ABDDB836C15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743200" y="6340475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89FE9A7E-5808-413B-9669-9BDB39F5ED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79834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AD1FD054-A816-4B18-92B7-7D93EC7E5FCC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7432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E13C4284-1285-4E56-ABB2-C3B5071812F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653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21A05FB5-48BB-441F-9FC7-172B60D5B492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1BC893DC-BC7E-487D-8051-38EB7F33F0C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9447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C67FDA53-21DC-4069-80F1-EBECF670BF2E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353795EF-0DC0-4CED-85A8-17840E2ED2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2228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9E93E897-DF4F-4052-AAFC-8EAD613EA76E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2B09AAD6-3A77-4869-B51C-889D67D33D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2430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sz="16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Clr>
                <a:schemeClr val="accent6"/>
              </a:buClr>
              <a:buFont typeface="Arial" pitchFamily="34" charset="0"/>
              <a:buNone/>
              <a:defRPr sz="1600"/>
            </a:lvl2pPr>
            <a:lvl3pPr marL="914400" indent="0">
              <a:buClr>
                <a:schemeClr val="accent6"/>
              </a:buClr>
              <a:buFont typeface="Arial" pitchFamily="34" charset="0"/>
              <a:buNone/>
              <a:defRPr sz="1600"/>
            </a:lvl3pPr>
            <a:lvl4pPr marL="1371600" indent="0">
              <a:buClr>
                <a:schemeClr val="accent6"/>
              </a:buClr>
              <a:buFont typeface="Arial" pitchFamily="34" charset="0"/>
              <a:buNone/>
              <a:defRPr sz="1600"/>
            </a:lvl4pPr>
            <a:lvl5pPr marL="1828800" indent="0">
              <a:buClr>
                <a:schemeClr val="accent6"/>
              </a:buClr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A1234695-63E7-48CB-B2DD-94099980822C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D0D99B29-1483-41FD-A4D1-76A32CE17A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97864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>
              <a:buClr>
                <a:schemeClr val="accent6"/>
              </a:buClr>
              <a:buFont typeface="Arial" pitchFamily="34" charset="0"/>
              <a:buChar char="•"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742950" indent="-285750">
              <a:buClr>
                <a:schemeClr val="accent6"/>
              </a:buClr>
              <a:buFont typeface="Arial" pitchFamily="34" charset="0"/>
              <a:buChar char="•"/>
              <a:defRPr sz="20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</a:p>
          <a:p>
            <a:pPr lvl="1"/>
            <a:r>
              <a:rPr lang="en-US" smtClean="0"/>
              <a:t>Ffff</a:t>
            </a:r>
          </a:p>
          <a:p>
            <a:pPr lvl="2"/>
            <a:r>
              <a:rPr lang="en-US" smtClean="0"/>
              <a:t>ffff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549384FA-4328-4F5D-BF04-E6EECEF68453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F4995CF1-DE02-4B6C-A949-FC83D64D402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96485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3880803"/>
          </a:xfrm>
        </p:spPr>
        <p:txBody>
          <a:bodyPr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857250" indent="-45720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 typeface="+mj-lt"/>
              <a:buAutoNum type="arabicPeriod"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 marL="1257300" indent="-34290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 marL="1714500" indent="-34290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rabicPeriod"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 marL="2171700" indent="-34290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33400" y="5410200"/>
            <a:ext cx="8153400" cy="762000"/>
          </a:xfrm>
        </p:spPr>
        <p:txBody>
          <a:bodyPr/>
          <a:lstStyle>
            <a:lvl1pPr marL="0" indent="0">
              <a:buNone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E961E277-B448-4C54-8986-222737A8DDE9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60BD2F5F-42D3-4679-A9C6-B3071B0D01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8425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18160" y="2514600"/>
            <a:ext cx="8229600" cy="3581400"/>
          </a:xfrm>
        </p:spPr>
        <p:txBody>
          <a:bodyPr rtlCol="0">
            <a:normAutofit/>
          </a:bodyPr>
          <a:lstStyle>
            <a:lvl1pPr marL="457200" indent="-45720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AutoNum type="arabicPeriod"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7314C646-2F5F-4342-887F-03ECDADD7F22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B8B2FE08-C187-497C-B2F7-F6EA8DB981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1494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508000" y="2514600"/>
            <a:ext cx="8229600" cy="35814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+mj-lt"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B3EFEC37-A921-481F-BD16-AE67AE9989B5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F3A53A63-BDAD-44B2-8EAE-D91DADFD34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08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41400" y="1752600"/>
            <a:ext cx="1371600" cy="13716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FontTx/>
              <a:buNone/>
              <a:defRPr sz="280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048000" y="1649506"/>
            <a:ext cx="5562600" cy="4343400"/>
          </a:xfrm>
        </p:spPr>
        <p:txBody>
          <a:bodyPr>
            <a:normAutofit/>
          </a:bodyPr>
          <a:lstStyle>
            <a:lvl1pPr marL="0" indent="0">
              <a:spcBef>
                <a:spcPts val="500"/>
              </a:spcBef>
              <a:spcAft>
                <a:spcPts val="2000"/>
              </a:spcAft>
              <a:buNone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indent="0">
              <a:spcBef>
                <a:spcPts val="500"/>
              </a:spcBef>
              <a:spcAft>
                <a:spcPts val="2000"/>
              </a:spcAft>
              <a:buNone/>
              <a:defRPr/>
            </a:lvl2pPr>
            <a:lvl3pPr indent="0">
              <a:spcBef>
                <a:spcPts val="500"/>
              </a:spcBef>
              <a:spcAft>
                <a:spcPts val="2000"/>
              </a:spcAft>
              <a:buNone/>
              <a:defRPr/>
            </a:lvl3pPr>
            <a:lvl4pPr indent="0">
              <a:spcBef>
                <a:spcPts val="500"/>
              </a:spcBef>
              <a:spcAft>
                <a:spcPts val="2000"/>
              </a:spcAft>
              <a:buNone/>
              <a:defRPr/>
            </a:lvl4pPr>
            <a:lvl5pPr indent="0">
              <a:spcBef>
                <a:spcPts val="500"/>
              </a:spcBef>
              <a:spcAft>
                <a:spcPts val="2000"/>
              </a:spcAft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DD2094B5-0CE7-49EC-B162-E27A32710D0D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238D2672-93D4-46F7-9082-39940FBBB5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2320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659"/>
            <a:ext cx="8229600" cy="9144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9" y="1376997"/>
            <a:ext cx="8229600" cy="75660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00050" indent="0">
              <a:spcBef>
                <a:spcPts val="400"/>
              </a:spcBef>
              <a:spcAft>
                <a:spcPts val="1000"/>
              </a:spcAft>
              <a:buClr>
                <a:schemeClr val="accent6"/>
              </a:buClr>
              <a:buFontTx/>
              <a:buNone/>
              <a:def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0">
              <a:spcBef>
                <a:spcPts val="200"/>
              </a:spcBef>
              <a:spcAft>
                <a:spcPts val="8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371600" indent="0">
              <a:spcBef>
                <a:spcPts val="100"/>
              </a:spcBef>
              <a:spcAft>
                <a:spcPts val="600"/>
              </a:spcAft>
              <a:buClr>
                <a:schemeClr val="accent6"/>
              </a:buClr>
              <a:buFontTx/>
              <a:buNone/>
              <a:def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828800" indent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</a:t>
            </a:r>
            <a:r>
              <a:rPr lang="en-US" smtClean="0"/>
              <a:t>text styles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2ED24A79-9092-4662-8824-D78219C69BF9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0380403C-9560-48B1-8EE1-FCF0DB9D25E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6048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35E805BA-56B8-4705-B0B0-C77C3882D7BB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6576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AB85E412-7B30-45DC-9886-5313B8CE59C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3012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B367C0C5-7E08-4B6F-8221-EFB49301FA9B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14EBE8E1-6AD9-4736-B1D2-FA6529C98F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9579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614F2F78-7962-4018-BB07-041F5239F552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77870858-488C-4E13-B869-42DFF075F4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43694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153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E36CDF4C-B742-4983-A8AA-EAFBFEBEBF73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810000" cy="365125"/>
          </a:xfrm>
        </p:spPr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DB2B8B83-3127-428C-B175-AD3D894F55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8041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33800" y="4191000"/>
            <a:ext cx="4873752" cy="1673352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28600" y="3200400"/>
            <a:ext cx="3429000" cy="585216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904CE045-1572-4584-8217-D1C6254B96FB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E72541AD-574A-4D7C-BA0F-8EBAEC52726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7001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0"/>
            <a:ext cx="5943600" cy="446227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0" y="5638800"/>
            <a:ext cx="5943600" cy="5334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174F3DD9-944C-4254-AE0B-DCA89431141E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C0079781-3DF5-4490-93FF-8EC011E6D5B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35085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51816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65BDDFC8-0C7A-4059-AFA3-232F25F38785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C3ACA6AB-A356-4232-9057-23B985E90A0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8912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4478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248400" y="2647334"/>
            <a:ext cx="2667000" cy="3524865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E271ABC0-4B2E-40AF-9F15-5579F5DD6839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dirty="0" smtClean="0"/>
              <a:t>为新数据库创建关系</a:t>
            </a:r>
            <a:endParaRPr lang="zh-CN" alt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46E8A7F6-6313-4B96-9530-4E989DA84E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6077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6096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705856" cy="427939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4800" y="5638800"/>
            <a:ext cx="5715000" cy="5334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914400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48400" y="2057400"/>
            <a:ext cx="2667000" cy="4114800"/>
          </a:xfrm>
        </p:spPr>
        <p:txBody>
          <a:bodyPr>
            <a:normAutofit/>
          </a:bodyPr>
          <a:lstStyle>
            <a:lvl1pPr marL="228600" indent="0">
              <a:spcAft>
                <a:spcPts val="300"/>
              </a:spcAft>
              <a:buClr>
                <a:schemeClr val="accent6"/>
              </a:buClr>
              <a:buFont typeface="Arial" pitchFamily="34" charset="0"/>
              <a:buNone/>
              <a:defRPr sz="16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457200" indent="0">
              <a:buClr>
                <a:schemeClr val="accent6"/>
              </a:buClr>
              <a:buFont typeface="Arial" pitchFamily="34" charset="0"/>
              <a:buNone/>
              <a:defRPr sz="1600"/>
            </a:lvl2pPr>
            <a:lvl3pPr marL="914400" indent="0">
              <a:buClr>
                <a:schemeClr val="accent6"/>
              </a:buClr>
              <a:buFont typeface="Arial" pitchFamily="34" charset="0"/>
              <a:buNone/>
              <a:defRPr sz="1600"/>
            </a:lvl3pPr>
            <a:lvl4pPr marL="1371600" indent="0">
              <a:buClr>
                <a:schemeClr val="accent6"/>
              </a:buClr>
              <a:buFont typeface="Arial" pitchFamily="34" charset="0"/>
              <a:buNone/>
              <a:defRPr sz="1600"/>
            </a:lvl4pPr>
            <a:lvl5pPr marL="1828800" indent="0">
              <a:buClr>
                <a:schemeClr val="accent6"/>
              </a:buClr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2392F876-5AF7-4F1F-951F-E13E7586B026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C1075647-0BB0-4D52-A74D-94642719C98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303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400" y="990600"/>
            <a:ext cx="8153400" cy="5029200"/>
          </a:xfrm>
        </p:spPr>
        <p:txBody>
          <a:bodyPr>
            <a:normAutofit/>
          </a:bodyPr>
          <a:lstStyle>
            <a:lvl1pPr marL="342900" indent="-342900">
              <a:buClr>
                <a:schemeClr val="accent6"/>
              </a:buClr>
              <a:buFont typeface="Arial" pitchFamily="34" charset="0"/>
              <a:buChar char="•"/>
              <a:defRPr sz="24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  <a:lvl2pPr marL="742950" indent="-285750">
              <a:buClr>
                <a:schemeClr val="accent6"/>
              </a:buClr>
              <a:buFont typeface="Arial" pitchFamily="34" charset="0"/>
              <a:buChar char="•"/>
              <a:defRPr sz="20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2pPr>
            <a:lvl3pPr marL="1143000" indent="-228600">
              <a:spcBef>
                <a:spcPts val="600"/>
              </a:spcBef>
              <a:buClr>
                <a:schemeClr val="accent6"/>
              </a:buClr>
              <a:buFont typeface="Arial" pitchFamily="34" charset="0"/>
              <a:buChar char="•"/>
              <a:defRPr sz="1800"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Ffff</a:t>
            </a:r>
          </a:p>
          <a:p>
            <a:pPr lvl="2"/>
            <a:r>
              <a:rPr lang="en-US" dirty="0" smtClean="0"/>
              <a:t>ffff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FAD91742-8F68-4F6D-8404-C4B91A25EA82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Microsoft YaHei" pitchFamily="34" charset="-122"/>
                <a:ea typeface="Microsoft YaHei" pitchFamily="34" charset="-122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Microsoft YaHei" pitchFamily="34" charset="-122"/>
                <a:ea typeface="Microsoft YaHei" pitchFamily="34" charset="-122"/>
              </a:defRPr>
            </a:lvl1pPr>
          </a:lstStyle>
          <a:p>
            <a:pPr>
              <a:defRPr/>
            </a:pPr>
            <a:fld id="{F53775AD-28C2-4006-8514-9F7D018929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874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defRPr>
            </a:lvl1pPr>
          </a:lstStyle>
          <a:p>
            <a:pPr>
              <a:defRPr/>
            </a:pPr>
            <a:fld id="{8D4BD172-68F6-4BCE-AFE1-599CF01CE21C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defRPr>
            </a:lvl1pPr>
          </a:lstStyle>
          <a:p>
            <a:pPr>
              <a:defRPr/>
            </a:pPr>
            <a:fld id="{22AAA867-7EB9-4096-966F-923BF1DD14C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Microsoft Himalaya" pitchFamily="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Microsoft Himalaya" pitchFamily="2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Microsoft Himalaya" pitchFamily="2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Microsoft Himalaya" pitchFamily="2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Microsoft Himalaya" pitchFamily="2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Microsoft Himalaya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pPr>
              <a:defRPr/>
            </a:pPr>
            <a:fld id="{BBB355B3-9944-4CAD-8A21-27FB32087950}" type="datetime1">
              <a:rPr lang="en-US" smtClean="0"/>
              <a:pPr>
                <a:defRPr/>
              </a:pPr>
              <a:t>12/19/2011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3962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r>
              <a:rPr lang="zh-CN" altLang="en-US" noProof="0" smtClean="0"/>
              <a:t>为新数据库创建关系</a:t>
            </a:r>
            <a:endParaRPr lang="zh-CN" alt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defRPr>
            </a:lvl1pPr>
          </a:lstStyle>
          <a:p>
            <a:pPr>
              <a:defRPr/>
            </a:pPr>
            <a:fld id="{5879E69C-FAFB-471E-BDB3-D438C21D8B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Microsoft YaHei" pitchFamily="34" charset="-122"/>
          <a:ea typeface="Microsoft YaHei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oft.com/downloads/zh-cn/details.aspx?familyid=cb9bf144-1076-4615-9951-294eeb832823&amp;displaylang=zh-c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3" Type="http://schemas.openxmlformats.org/officeDocument/2006/relationships/tags" Target="../tags/tag1.xml"/><Relationship Id="rId21" Type="http://schemas.openxmlformats.org/officeDocument/2006/relationships/slideLayout" Target="../slideLayouts/slideLayout5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" Type="http://schemas.openxmlformats.org/officeDocument/2006/relationships/video" Target="../media/media1.wmv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1" Type="http://schemas.microsoft.com/office/2007/relationships/media" Target="../media/media1.wmv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image" Target="../media/image12.png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tags" Target="../tags/tag29.xml"/><Relationship Id="rId18" Type="http://schemas.openxmlformats.org/officeDocument/2006/relationships/tags" Target="../tags/tag34.xml"/><Relationship Id="rId26" Type="http://schemas.openxmlformats.org/officeDocument/2006/relationships/notesSlide" Target="../notesSlides/notesSlide17.xml"/><Relationship Id="rId3" Type="http://schemas.openxmlformats.org/officeDocument/2006/relationships/tags" Target="../tags/tag19.xml"/><Relationship Id="rId21" Type="http://schemas.openxmlformats.org/officeDocument/2006/relationships/tags" Target="../tags/tag37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tags" Target="../tags/tag33.xml"/><Relationship Id="rId25" Type="http://schemas.openxmlformats.org/officeDocument/2006/relationships/slideLayout" Target="../slideLayouts/slideLayout5.xml"/><Relationship Id="rId2" Type="http://schemas.openxmlformats.org/officeDocument/2006/relationships/video" Target="../media/media2.wmv"/><Relationship Id="rId16" Type="http://schemas.openxmlformats.org/officeDocument/2006/relationships/tags" Target="../tags/tag32.xml"/><Relationship Id="rId20" Type="http://schemas.openxmlformats.org/officeDocument/2006/relationships/tags" Target="../tags/tag36.xml"/><Relationship Id="rId1" Type="http://schemas.microsoft.com/office/2007/relationships/media" Target="../media/media2.wmv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24" Type="http://schemas.openxmlformats.org/officeDocument/2006/relationships/tags" Target="../tags/tag40.xml"/><Relationship Id="rId5" Type="http://schemas.openxmlformats.org/officeDocument/2006/relationships/tags" Target="../tags/tag21.xml"/><Relationship Id="rId15" Type="http://schemas.openxmlformats.org/officeDocument/2006/relationships/tags" Target="../tags/tag31.xml"/><Relationship Id="rId23" Type="http://schemas.openxmlformats.org/officeDocument/2006/relationships/tags" Target="../tags/tag39.xml"/><Relationship Id="rId10" Type="http://schemas.openxmlformats.org/officeDocument/2006/relationships/tags" Target="../tags/tag26.xml"/><Relationship Id="rId19" Type="http://schemas.openxmlformats.org/officeDocument/2006/relationships/tags" Target="../tags/tag35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Relationship Id="rId22" Type="http://schemas.openxmlformats.org/officeDocument/2006/relationships/tags" Target="../tags/tag38.xml"/><Relationship Id="rId27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tags" Target="../tags/tag51.xml"/><Relationship Id="rId18" Type="http://schemas.openxmlformats.org/officeDocument/2006/relationships/tags" Target="../tags/tag56.xml"/><Relationship Id="rId26" Type="http://schemas.openxmlformats.org/officeDocument/2006/relationships/tags" Target="../tags/tag64.xml"/><Relationship Id="rId3" Type="http://schemas.openxmlformats.org/officeDocument/2006/relationships/tags" Target="../tags/tag41.xml"/><Relationship Id="rId21" Type="http://schemas.openxmlformats.org/officeDocument/2006/relationships/tags" Target="../tags/tag59.xml"/><Relationship Id="rId34" Type="http://schemas.openxmlformats.org/officeDocument/2006/relationships/tags" Target="../tags/tag72.xml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tags" Target="../tags/tag55.xml"/><Relationship Id="rId25" Type="http://schemas.openxmlformats.org/officeDocument/2006/relationships/tags" Target="../tags/tag63.xml"/><Relationship Id="rId33" Type="http://schemas.openxmlformats.org/officeDocument/2006/relationships/tags" Target="../tags/tag71.xml"/><Relationship Id="rId2" Type="http://schemas.openxmlformats.org/officeDocument/2006/relationships/video" Target="../media/media3.wmv"/><Relationship Id="rId16" Type="http://schemas.openxmlformats.org/officeDocument/2006/relationships/tags" Target="../tags/tag54.xml"/><Relationship Id="rId20" Type="http://schemas.openxmlformats.org/officeDocument/2006/relationships/tags" Target="../tags/tag58.xml"/><Relationship Id="rId29" Type="http://schemas.openxmlformats.org/officeDocument/2006/relationships/tags" Target="../tags/tag67.xml"/><Relationship Id="rId1" Type="http://schemas.microsoft.com/office/2007/relationships/media" Target="../media/media3.wmv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24" Type="http://schemas.openxmlformats.org/officeDocument/2006/relationships/tags" Target="../tags/tag62.xml"/><Relationship Id="rId32" Type="http://schemas.openxmlformats.org/officeDocument/2006/relationships/tags" Target="../tags/tag70.xml"/><Relationship Id="rId37" Type="http://schemas.openxmlformats.org/officeDocument/2006/relationships/image" Target="../media/image14.png"/><Relationship Id="rId5" Type="http://schemas.openxmlformats.org/officeDocument/2006/relationships/tags" Target="../tags/tag43.xml"/><Relationship Id="rId15" Type="http://schemas.openxmlformats.org/officeDocument/2006/relationships/tags" Target="../tags/tag53.xml"/><Relationship Id="rId23" Type="http://schemas.openxmlformats.org/officeDocument/2006/relationships/tags" Target="../tags/tag61.xml"/><Relationship Id="rId28" Type="http://schemas.openxmlformats.org/officeDocument/2006/relationships/tags" Target="../tags/tag66.xml"/><Relationship Id="rId36" Type="http://schemas.openxmlformats.org/officeDocument/2006/relationships/notesSlide" Target="../notesSlides/notesSlide18.xml"/><Relationship Id="rId10" Type="http://schemas.openxmlformats.org/officeDocument/2006/relationships/tags" Target="../tags/tag48.xml"/><Relationship Id="rId19" Type="http://schemas.openxmlformats.org/officeDocument/2006/relationships/tags" Target="../tags/tag57.xml"/><Relationship Id="rId31" Type="http://schemas.openxmlformats.org/officeDocument/2006/relationships/tags" Target="../tags/tag69.xml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tags" Target="../tags/tag52.xml"/><Relationship Id="rId22" Type="http://schemas.openxmlformats.org/officeDocument/2006/relationships/tags" Target="../tags/tag60.xml"/><Relationship Id="rId27" Type="http://schemas.openxmlformats.org/officeDocument/2006/relationships/tags" Target="../tags/tag65.xml"/><Relationship Id="rId30" Type="http://schemas.openxmlformats.org/officeDocument/2006/relationships/tags" Target="../tags/tag68.xml"/><Relationship Id="rId35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9.emf"/><Relationship Id="rId4" Type="http://schemas.openxmlformats.org/officeDocument/2006/relationships/image" Target="../media/image15.jpg"/><Relationship Id="rId9" Type="http://schemas.openxmlformats.org/officeDocument/2006/relationships/oleObject" Target="../embeddings/oleObject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icrosoft.com/zh-cn/access-help/practice-RZ101772998.aspx?section=10&amp;AxInstalled=1&amp;c=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icrosoft.com/zh-cn/sharepoint-server-help/quick-reference-card-RZ101874360.aspx?section=11&amp;mode=print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开始之前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8113713" cy="990600"/>
          </a:xfrm>
        </p:spPr>
        <p:txBody>
          <a:bodyPr/>
          <a:lstStyle/>
          <a:p>
            <a:pPr marL="0" indent="0" eaLnBrk="1" hangingPunct="1">
              <a:buClr>
                <a:srgbClr val="FF9900"/>
              </a:buClr>
              <a:buFont typeface="+mj-lt"/>
              <a:buNone/>
            </a:pPr>
            <a:r>
              <a:rPr lang="zh-CN" altLang="en-US" sz="2800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如果 </a:t>
            </a:r>
            <a:r>
              <a:rPr lang="en-US" altLang="zh-CN" sz="2800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PowerPoint </a:t>
            </a:r>
            <a:r>
              <a:rPr lang="zh-CN" altLang="en-US" sz="2800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屏幕的顶部显示黄色安全栏，请单击“启用编辑”。 </a:t>
            </a:r>
            <a:endParaRPr lang="zh-CN" altLang="en-US" sz="2800" noProof="0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cs typeface="Microsoft Himalaya" pitchFamily="2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9600" y="3962400"/>
            <a:ext cx="8077200" cy="167640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+mj-lt"/>
              <a:buNone/>
            </a:pP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您需要 </a:t>
            </a:r>
            <a:r>
              <a:rPr lang="en-US" altLang="zh-CN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PowerPoint 2010 </a:t>
            </a: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来查看此演示文稿。 如果您没有 </a:t>
            </a:r>
            <a:r>
              <a:rPr lang="en-US" altLang="zh-CN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PowerPoint 2010</a:t>
            </a: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，请</a:t>
            </a: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  <a:hlinkClick r:id="rId3"/>
              </a:rPr>
              <a:t>下载 </a:t>
            </a:r>
            <a:r>
              <a:rPr lang="en-US" altLang="zh-CN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  <a:hlinkClick r:id="rId3"/>
              </a:rPr>
              <a:t>PowerPoint Viewer</a:t>
            </a: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（参见备注窗格中的 </a:t>
            </a:r>
            <a:r>
              <a:rPr lang="en-US" altLang="zh-CN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URL</a:t>
            </a:r>
            <a:r>
              <a:rPr lang="zh-CN" altLang="en-US" sz="280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）。</a:t>
            </a:r>
            <a:endParaRPr lang="zh-CN" altLang="en-US" sz="2800" dirty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  <a:cs typeface="Microsoft Himalaya" pitchFamily="2" charset="0"/>
            </a:endParaRPr>
          </a:p>
        </p:txBody>
      </p:sp>
      <p:pic>
        <p:nvPicPr>
          <p:cNvPr id="3789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0039" y="3200400"/>
            <a:ext cx="5438772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创建关系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9906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8600" y="4038600"/>
            <a:ext cx="5715000" cy="533400"/>
          </a:xfrm>
        </p:spPr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表结构中的主键和外键。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4800600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本课程阐明了如何创建这种类型的关系，如何设置规则来控制更新和删除数据库中数据的方式。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关系的类型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287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04800" y="4038600"/>
            <a:ext cx="5715000" cy="762000"/>
          </a:xfrm>
        </p:spPr>
        <p:txBody>
          <a:bodyPr/>
          <a:lstStyle/>
          <a:p>
            <a:pPr eaLnBrk="1" hangingPunct="1"/>
            <a:r>
              <a:rPr lang="zh-CN" altLang="en-US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表关系的三种类型如下所示：一对一、一对多和多对多。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219200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表可参与三种类型的关系，如图所示：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248400" y="2286000"/>
            <a:ext cx="2667000" cy="1550988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当表中一条记录与另一表中的一条记录发生关联时，就有了</a:t>
            </a:r>
            <a:r>
              <a:rPr lang="zh-CN" altLang="en-US" b="1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一对一</a:t>
            </a: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关系，反之亦然。</a:t>
            </a:r>
            <a:r>
              <a:rPr lang="zh-CN" altLang="en-US" dirty="0" smtClean="0">
                <a:latin typeface="Microsoft YaHei" pitchFamily="34" charset="-122"/>
                <a:ea typeface="Microsoft YaHei" pitchFamily="34" charset="-122"/>
              </a:rPr>
              <a:t> 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205667"/>
              </p:ext>
            </p:extLst>
          </p:nvPr>
        </p:nvGraphicFramePr>
        <p:xfrm>
          <a:off x="6232525" y="2327275"/>
          <a:ext cx="269875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6" name="Visio" r:id="rId5" imgW="270231" imgH="303063" progId="Visio.Drawing.11">
                  <p:embed/>
                </p:oleObj>
              </mc:Choice>
              <mc:Fallback>
                <p:oleObj name="Visio" r:id="rId5" imgW="270231" imgH="303063" progId="Visio.Drawing.11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525" y="2327275"/>
                        <a:ext cx="269875" cy="30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421523"/>
              </p:ext>
            </p:extLst>
          </p:nvPr>
        </p:nvGraphicFramePr>
        <p:xfrm>
          <a:off x="6232525" y="3879850"/>
          <a:ext cx="269875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7" name="Visio" r:id="rId7" imgW="270231" imgH="303063" progId="Visio.Drawing.11">
                  <p:embed/>
                </p:oleObj>
              </mc:Choice>
              <mc:Fallback>
                <p:oleObj name="Visio" r:id="rId7" imgW="270231" imgH="303063" progId="Visio.Drawing.11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525" y="3879850"/>
                        <a:ext cx="269875" cy="30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Placeholder 10"/>
          <p:cNvSpPr txBox="1">
            <a:spLocks/>
          </p:cNvSpPr>
          <p:nvPr/>
        </p:nvSpPr>
        <p:spPr bwMode="auto">
          <a:xfrm>
            <a:off x="6248400" y="3836988"/>
            <a:ext cx="2667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300"/>
              </a:spcAft>
              <a:buClr>
                <a:srgbClr val="F79646"/>
              </a:buClr>
              <a:buFont typeface="Arial" pitchFamily="34" charset="0"/>
              <a:buNone/>
            </a:pPr>
            <a:r>
              <a:rPr lang="zh-CN" altLang="en-US" sz="16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当表中一条记录与另一表中的多条记录发生关联时，就有了</a:t>
            </a:r>
            <a:r>
              <a:rPr lang="zh-CN" altLang="en-US" sz="1600" b="1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一对多</a:t>
            </a:r>
            <a:r>
              <a:rPr lang="zh-CN" altLang="en-US" sz="16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关系。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1" grpId="0" build="p"/>
      <p:bldP spid="1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关系的类型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287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04800" y="4038600"/>
            <a:ext cx="5715000" cy="762000"/>
          </a:xfrm>
        </p:spPr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表关系的三种类型如下所示：一对一、一对多和多对多。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248400" y="990600"/>
            <a:ext cx="2667000" cy="1600200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当表中多条记录与另一表中的多条记录发生关联时，就有了多对多关系。</a:t>
            </a:r>
            <a:r>
              <a:rPr lang="zh-CN" altLang="en-US" dirty="0" smtClean="0">
                <a:latin typeface="Microsoft YaHei" pitchFamily="34" charset="-122"/>
                <a:ea typeface="Microsoft YaHei" pitchFamily="34" charset="-122"/>
              </a:rPr>
              <a:t>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617824"/>
              </p:ext>
            </p:extLst>
          </p:nvPr>
        </p:nvGraphicFramePr>
        <p:xfrm>
          <a:off x="6232525" y="1027113"/>
          <a:ext cx="269875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4" name="Visio" r:id="rId5" imgW="270231" imgH="303063" progId="Visio.Drawing.11">
                  <p:embed/>
                </p:oleObj>
              </mc:Choice>
              <mc:Fallback>
                <p:oleObj name="Visio" r:id="rId5" imgW="270231" imgH="303063" progId="Visio.Drawing.11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525" y="1027113"/>
                        <a:ext cx="269875" cy="30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关系的类型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287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04800" y="4038600"/>
            <a:ext cx="5715000" cy="762000"/>
          </a:xfrm>
        </p:spPr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表关系的三种类型如下所示：一对一、一对多和多对多。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2286000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本课程为您讲述如何创建所有这三种类型的关系。我们将花大部分的时间来学习一对多关系，因为这种关系最常见。</a:t>
            </a:r>
            <a:r>
              <a:rPr lang="zh-CN" altLang="en-US" noProof="0" dirty="0" smtClean="0">
                <a:latin typeface="Microsoft YaHei" pitchFamily="34" charset="-122"/>
                <a:ea typeface="Microsoft YaHei" pitchFamily="34" charset="-122"/>
              </a:rPr>
              <a:t>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48400" y="2438400"/>
            <a:ext cx="2667000" cy="2438400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同时，如果要将数据库发布到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SharePoint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，您需要创建查阅字段，本课程稍后的视频向您演示如何操作。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关系具有多“方”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287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4800" y="4038600"/>
            <a:ext cx="5715000" cy="685800"/>
          </a:xfrm>
        </p:spPr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供应商表属于关系的“一”方，而资产表属于“多”方。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874713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这有助于理解具有多“方”的关系。</a:t>
            </a:r>
          </a:p>
        </p:txBody>
      </p:sp>
      <p:sp>
        <p:nvSpPr>
          <p:cNvPr id="8" name="Text Placeholder 5"/>
          <p:cNvSpPr txBox="1">
            <a:spLocks/>
          </p:cNvSpPr>
          <p:nvPr/>
        </p:nvSpPr>
        <p:spPr bwMode="auto">
          <a:xfrm>
            <a:off x="6248400" y="1865313"/>
            <a:ext cx="2667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79646"/>
              </a:buClr>
              <a:buFont typeface="Arial" pitchFamily="34" charset="0"/>
              <a:buNone/>
            </a:pPr>
            <a:r>
              <a:rPr lang="zh-CN" altLang="en-US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例如，一位供应商可提供多项资产，因此供应商表属于关系的“一”方，而资产表属于“多”方，如图所示。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关系具有多“方”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287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4800" y="4038600"/>
            <a:ext cx="5715000" cy="685800"/>
          </a:xfrm>
        </p:spPr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供应商表属于关系的“一”方，而资产表属于“多”方。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2743200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下面请记住此规则：若要创建一对多关系，请使用“一”方表中的主键作为“多”方表中的外键。 随后您将看到如何操作。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创建关系</a:t>
            </a:r>
          </a:p>
        </p:txBody>
      </p:sp>
      <p:sp>
        <p:nvSpPr>
          <p:cNvPr id="53251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指向视频底部可查看视频控件。 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zh-CN" altLang="en-US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4" name="ac14Basics3_RelationshipsA_VF10183180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c14Basics3_RelationshipsA_VF10183180900:00:00.6" time="600"/>
                    <p14:bmk name="ac14Basics3_RelationshipsA_VF10183180900:00:06.7" time="6700"/>
                    <p14:bmk name="ac14Basics3_RelationshipsA_VF10183180900:00:06.8" time="6800"/>
                    <p14:bmk name="ac14Basics3_RelationshipsA_VF10183180900:00:19.1" time="19167"/>
                    <p14:bmk name="ac14Basics3_RelationshipsA_VF10183180900:00:19.2" time="19267"/>
                    <p14:bmk name="ac14Basics3_RelationshipsA_VF10183180900:00:26.9" time="26900"/>
                    <p14:bmk name="ac14Basics3_RelationshipsA_VF10183180900:00:27.0" time="27000"/>
                    <p14:bmk name="ac14Basics3_RelationshipsA_VF10183180900:00:32.1" time="32133"/>
                    <p14:bmk name="ac14Basics3_RelationshipsA_VF10183180900:00:32.2" time="32233"/>
                    <p14:bmk name="ac14Basics3_RelationshipsA_VF10183180900:00:38.4" time="38433"/>
                    <p14:bmk name="ac14Basics3_RelationshipsA_VF10183180900:00:38.5" time="38533"/>
                    <p14:bmk name="ac14Basics3_RelationshipsA_VF10183180900:00:45.1" time="45100"/>
                    <p14:bmk name="ac14Basics3_RelationshipsA_VF10183180900:00:45.2" time="45200"/>
                    <p14:bmk name="ac14Basics3_RelationshipsA_VF10183180900:00:52.0" time="52000"/>
                    <p14:bmk name="ac14Basics3_RelationshipsA_VF10183180900:00:52.1" time="52100"/>
                    <p14:bmk name="ac14Basics3_RelationshipsA_VF10183180900:00:58.0" time="58000"/>
                    <p14:bmk name="ac14Basics3_RelationshipsA_VF10183180900:00:58.1" time="58100"/>
                    <p14:bmk name="ac14Basics3_RelationshipsA_VF10183180900:01:03.4" time="63400"/>
                    <p14:bmk name="ac14Basics3_RelationshipsA_VF10183180900:01:03.5" time="63500"/>
                    <p14:bmk name="ac14Basics3_RelationshipsA_VF10183180900:01:06.6" time="66600"/>
                    <p14:bmk name="ac14Basics3_RelationshipsA_VF10183180900:01:06.7" time="66700"/>
                    <p14:bmk name="ac14Basics3_RelationshipsA_VF10183180900:01:10.6" time="70633"/>
                    <p14:bmk name="ac14Basics3_RelationshipsA_VF10183180900:01:10.7" time="70733"/>
                    <p14:bmk name="ac14Basics3_RelationshipsA_VF10183180900:01:24.8" time="84867"/>
                    <p14:bmk name="ac14Basics3_RelationshipsA_VF10183180900:01:24.9" time="84967"/>
                    <p14:bmk name="ac14Basics3_RelationshipsA_VF10183180900:01:32.0" time="92067"/>
                    <p14:bmk name="ac14Basics3_RelationshipsA_VF10183180900:01:32.1" time="92167"/>
                    <p14:bmk name="ac14Basics3_RelationshipsA_VF10183180900:01:43.1" time="103100"/>
                    <p14:bmk name="ac14Basics3_RelationshipsA_VF10183180900:01:43.2" time="103200"/>
                    <p14:bmk name="ac14Basics3_RelationshipsA_VF10183180900:01:51.6" time="111667"/>
                    <p14:bmk name="ac14Basics3_RelationshipsA_VF10183180900:01:51.7" time="111767"/>
                    <p14:bmk name="ac14Basics3_RelationshipsA_VF10183180900:01:59.1" time="119133"/>
                    <p14:bmk name="ac14Basics3_RelationshipsA_VF10183180900:01:59.2" time="119233"/>
                    <p14:bmk name="ac14Basics3_RelationshipsA_VF10183180900:02:10.5" time="130500"/>
                  </p14:bmkLst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6" name="ac14Basics3_RelationshipsA_VF101831809若要创建表关系，您需要首先打开位于关系两端的表。00:00:00.6-00:00:06.7"/>
          <p:cNvSpPr txBox="1"/>
          <p:nvPr>
            <p:custDataLst>
              <p:tags r:id="rId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若要创建表关系，您需要首先打开 位于关系两端的表。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ac14Basics3_RelationshipsA_VF101831809我将使用一端的“支持”和多端的“资产”。在一端的表中，我将单击主键字段，00:00:06.8-00:00:19.1"/>
          <p:cNvSpPr txBox="1"/>
          <p:nvPr>
            <p:custDataLst>
              <p:tags r:id="rId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我将使用一端的“支持”和多端的“资产”。 在一端的表中，我将单击主键字段，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ac14Basics3_RelationshipsA_VF101831809然后转到“字段”选项卡并查看“数据类型”列表。这是“自动编号”字段。00:00:19.2-00:00:26.9"/>
          <p:cNvSpPr txBox="1"/>
          <p:nvPr>
            <p:custDataLst>
              <p:tags r:id="rId6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然后转到“字段”选项卡并查看“数据类型” 列表。这是“自动编号”字段。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ac14Basics3_RelationshipsA_VF101831809我需要记住这个事实，您很快就会知道原因。00:00:27.0-00:00:32.1"/>
          <p:cNvSpPr txBox="1"/>
          <p:nvPr>
            <p:custDataLst>
              <p:tags r:id="rId7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我需要记住这个事实，您很快就会知道原因。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ac14Basics3_RelationshipsA_VF101831809接下来，我将转到位于关系多端的表，然后添加外键字段。00:00:32.2-00:00:38.4"/>
          <p:cNvSpPr txBox="1"/>
          <p:nvPr>
            <p:custDataLst>
              <p:tags r:id="rId8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接下来，我将转到位于关系多端的表， 然后添加外键字段。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ac14Basics3_RelationshipsA_VF101831809请注意，单击或双击新字段的标题时，我将看到数据类型列表。00:00:38.5-00:00:45.1"/>
          <p:cNvSpPr txBox="1"/>
          <p:nvPr>
            <p:custDataLst>
              <p:tags r:id="rId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请注意，单击或双击新字段的标题时， 我将看到数据类型列表。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ac14Basics3_RelationshipsA_VF101831809我将选择“数字”数据类型，因为它与主键使用的“自动编号”数据类型兼容，00:00:45.2-00:00:52.0"/>
          <p:cNvSpPr txBox="1"/>
          <p:nvPr>
            <p:custDataLst>
              <p:tags r:id="rId1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我将选择“数字”数据类型，因为它与 主键使用的“自动编号”数据类型兼容，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ac14Basics3_RelationshipsA_VF101831809并且这会导致规则产生。外键字段所使用的数据类型必须与00:00:52.1-00:00:58.0"/>
          <p:cNvSpPr txBox="1"/>
          <p:nvPr>
            <p:custDataLst>
              <p:tags r:id="rId11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并且这会导致规则产生。外键字段 所使用的数据类型必须与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ac14Basics3_RelationshipsA_VF101831809为其对应主键设置的数据类型相匹配或兼容。00:00:58.1-00:01:03.4"/>
          <p:cNvSpPr txBox="1"/>
          <p:nvPr>
            <p:custDataLst>
              <p:tags r:id="rId12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为其对应主键设置的数据类型相匹配或兼容。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ac14Basics3_RelationshipsA_VF101831809有关兼容数据类型的详细信息，00:01:03.5-00:01:06.6"/>
          <p:cNvSpPr txBox="1"/>
          <p:nvPr>
            <p:custDataLst>
              <p:tags r:id="rId1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有关兼容数据类型的详细信息，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ac14Basics3_RelationshipsA_VF101831809请参见本课程结尾的课程摘要卡中的链接。00:01:06.7-00:01:10.6"/>
          <p:cNvSpPr txBox="1"/>
          <p:nvPr>
            <p:custDataLst>
              <p:tags r:id="rId1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请参见本课程结尾的课程摘要卡中的链接。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ac14Basics3_RelationshipsA_VF101831809单击“数字”，为字段输入数字，然后转到“数据库工具”选项卡并启动“关系”窗格。00:01:10.7-00:01:24.8"/>
          <p:cNvSpPr txBox="1"/>
          <p:nvPr>
            <p:custDataLst>
              <p:tags r:id="rId1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单击“数字”，为字段输入数字，然后转到 “数据库工具”选项卡并启动“关系”窗格。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ac14Basics3_RelationshipsA_VF101831809该窗格将自动显示数据库中的所有表，我希望将这两个表相关联。00:01:24.9-00:01:32.0"/>
          <p:cNvSpPr txBox="1"/>
          <p:nvPr>
            <p:custDataLst>
              <p:tags r:id="rId16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该窗格将自动显示数据库中的所有表， 我希望将这两个表相关联。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ac14Basics3_RelationshipsA_VF101831809要创建关系，将主键字段从一端拖到多端的外键字段，如下所示。00:01:32.1-00:01:43.1"/>
          <p:cNvSpPr txBox="1"/>
          <p:nvPr>
            <p:custDataLst>
              <p:tags r:id="rId1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要创建关系，将主键字段从一端拖到 多端的外键字段，如下所示。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ac14Basics3_RelationshipsA_VF101831809此时，我可以单击“创建”按钮并创建关系，也可以先设置参照完整性。00:01:43.2-00:01:51.6"/>
          <p:cNvSpPr txBox="1"/>
          <p:nvPr>
            <p:custDataLst>
              <p:tags r:id="rId18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此时，我可以单击“创建”按钮并创建关系， 也可以先设置参照完整性。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ac14Basics3_RelationshipsA_VF101831809提醒一下，参照完整性是一组用于控制如何以及是否可以删除数据的规则。00:01:51.7-00:01:59.1"/>
          <p:cNvSpPr txBox="1"/>
          <p:nvPr>
            <p:custDataLst>
              <p:tags r:id="rId1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提醒一下，参照完整性是一组用于控制 如何以及是否可以删除数据的规则。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ac14Basics3_RelationshipsA_VF101831809我们将在下一节介绍参照完整性。现在，我要单击“创建”来创建关系。00:01:59.2-00:02:10.5"/>
          <p:cNvSpPr txBox="1"/>
          <p:nvPr>
            <p:custDataLst>
              <p:tags r:id="rId2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我们将在下一节介绍参照完整性。 现在，我要单击“创建”来创建关系。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0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00.6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06.7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06.8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1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19.1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1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19.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2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26.9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27.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3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32.1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3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32.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3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38.4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3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38.5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4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45.1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4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45.2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5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52.0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5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52.1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5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58.0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0:5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0:58.1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1:0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1:03.4"/>
                      </p:tgtEl>
                    </p:cond>
                  </p:nextCondLst>
                </p:seq>
                <p:seq concurrent="1" nextAc="seek">
                  <p:cTn id="125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1:0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6" fill="hold">
                          <p:stCondLst>
                            <p:cond delay="0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1:03.5"/>
                      </p:tgtEl>
                    </p:cond>
                  </p:nextCondLst>
                </p:seq>
                <p:seq concurrent="1" nextAc="seek">
                  <p:cTn id="131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1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1:06.6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1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1:06.7"/>
                      </p:tgtEl>
                    </p:cond>
                  </p:nextCondLst>
                </p:seq>
                <p:seq concurrent="1" nextAc="seek">
                  <p:cTn id="143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1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1:10.6"/>
                      </p:tgtEl>
                    </p:cond>
                  </p:nextCondLst>
                </p:seq>
                <p:seq concurrent="1" nextAc="seek">
                  <p:cTn id="149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1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0" fill="hold">
                          <p:stCondLst>
                            <p:cond delay="0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1:10.7"/>
                      </p:tgtEl>
                    </p:cond>
                  </p:nextCondLst>
                </p:seq>
                <p:seq concurrent="1" nextAc="seek">
                  <p:cTn id="155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1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6" fill="hold">
                          <p:stCondLst>
                            <p:cond delay="0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1:24.8"/>
                      </p:tgtEl>
                    </p:cond>
                  </p:nextCondLst>
                </p:seq>
                <p:seq concurrent="1" nextAc="seek">
                  <p:cTn id="161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1:2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2" fill="hold">
                          <p:stCondLst>
                            <p:cond delay="0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6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1:24.9"/>
                      </p:tgtEl>
                    </p:cond>
                  </p:nextCondLst>
                </p:seq>
                <p:seq concurrent="1" nextAc="seek">
                  <p:cTn id="167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1:3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8" fill="hold">
                          <p:stCondLst>
                            <p:cond delay="0"/>
                          </p:stCondLst>
                          <p:childTnLst>
                            <p:par>
                              <p:cTn id="1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1:32.0"/>
                      </p:tgtEl>
                    </p:cond>
                  </p:nextCondLst>
                </p:seq>
                <p:seq concurrent="1" nextAc="seek">
                  <p:cTn id="173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1:3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4" fill="hold">
                          <p:stCondLst>
                            <p:cond delay="0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1:32.1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1:4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1:43.1"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1:4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0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1:43.2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1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5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1:51.6"/>
                      </p:tgtEl>
                    </p:cond>
                  </p:nextCondLst>
                </p:seq>
                <p:seq concurrent="1" nextAc="seek">
                  <p:cTn id="197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1:5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8" fill="hold">
                          <p:stCondLst>
                            <p:cond delay="0"/>
                          </p:stCondLst>
                          <p:childTnLst>
                            <p:par>
                              <p:cTn id="1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1:51.7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1:5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1:59.1"/>
                      </p:tgtEl>
                    </p:cond>
                  </p:nextCondLst>
                </p:seq>
                <p:seq concurrent="1" nextAc="seek">
                  <p:cTn id="209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1:5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0" fill="hold">
                          <p:stCondLst>
                            <p:cond delay="0"/>
                          </p:stCondLst>
                          <p:childTnLst>
                            <p:par>
                              <p:cTn id="2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4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1:59.2"/>
                      </p:tgtEl>
                    </p:cond>
                  </p:nextCondLst>
                </p:seq>
                <p:seq concurrent="1" nextAc="seek">
                  <p:cTn id="215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lationshipsA_VF10183180900:02:1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6" fill="hold">
                          <p:stCondLst>
                            <p:cond delay="0"/>
                          </p:stCondLst>
                          <p:childTnLst>
                            <p:par>
                              <p:cTn id="2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lationshipsA_VF10183180900:02:10.5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6" grpId="0" animBg="1"/>
          <p:bldP spid="6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设置参照完整性</a:t>
            </a:r>
          </a:p>
        </p:txBody>
      </p:sp>
      <p:sp>
        <p:nvSpPr>
          <p:cNvPr id="54275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指向视频底部可查看视频控件。 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zh-CN" altLang="en-US" noProof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4" name="ac14Basics3_Ref_IntegrityA_VF101831804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c14Basics3_Ref_IntegrityA_VF10183180400:00:00.8" time="800"/>
                    <p14:bmk name="ac14Basics3_Ref_IntegrityA_VF10183180400:00:06.6" time="6633"/>
                    <p14:bmk name="ac14Basics3_Ref_IntegrityA_VF10183180400:00:06.7" time="6733"/>
                    <p14:bmk name="ac14Basics3_Ref_IntegrityA_VF10183180400:00:13.6" time="13667"/>
                    <p14:bmk name="ac14Basics3_Ref_IntegrityA_VF10183180400:00:13.7" time="13767"/>
                    <p14:bmk name="ac14Basics3_Ref_IntegrityA_VF10183180400:00:19.0" time="19000"/>
                    <p14:bmk name="ac14Basics3_Ref_IntegrityA_VF10183180400:00:19.1" time="19100"/>
                    <p14:bmk name="ac14Basics3_Ref_IntegrityA_VF10183180400:00:24.7" time="24767"/>
                    <p14:bmk name="ac14Basics3_Ref_IntegrityA_VF10183180400:00:24.8" time="24867"/>
                    <p14:bmk name="ac14Basics3_Ref_IntegrityA_VF10183180400:00:29.8" time="29867"/>
                    <p14:bmk name="ac14Basics3_Ref_IntegrityA_VF10183180400:00:29.9" time="29967"/>
                    <p14:bmk name="ac14Basics3_Ref_IntegrityA_VF10183180400:00:38.2" time="38200"/>
                    <p14:bmk name="ac14Basics3_Ref_IntegrityA_VF10183180400:00:38.3" time="38300"/>
                    <p14:bmk name="ac14Basics3_Ref_IntegrityA_VF10183180400:00:43.5" time="43567"/>
                    <p14:bmk name="ac14Basics3_Ref_IntegrityA_VF10183180400:00:43.6" time="43667"/>
                    <p14:bmk name="ac14Basics3_Ref_IntegrityA_VF10183180400:00:48.6" time="48667"/>
                    <p14:bmk name="ac14Basics3_Ref_IntegrityA_VF10183180400:00:48.7" time="48767"/>
                    <p14:bmk name="ac14Basics3_Ref_IntegrityA_VF10183180400:00:53.4" time="53433"/>
                    <p14:bmk name="ac14Basics3_Ref_IntegrityA_VF10183180400:00:53.5" time="53533"/>
                    <p14:bmk name="ac14Basics3_Ref_IntegrityA_VF10183180400:01:02.3" time="62367"/>
                    <p14:bmk name="ac14Basics3_Ref_IntegrityA_VF10183180400:01:02.4" time="62467"/>
                    <p14:bmk name="ac14Basics3_Ref_IntegrityA_VF10183180400:01:13.8" time="73867"/>
                    <p14:bmk name="ac14Basics3_Ref_IntegrityA_VF10183180400:01:13.9" time="73967"/>
                    <p14:bmk name="ac14Basics3_Ref_IntegrityA_VF10183180400:01:20.0" time="80000"/>
                    <p14:bmk name="ac14Basics3_Ref_IntegrityA_VF10183180400:01:20.1" time="80100"/>
                    <p14:bmk name="ac14Basics3_Ref_IntegrityA_VF10183180400:01:28.8" time="88800"/>
                    <p14:bmk name="ac14Basics3_Ref_IntegrityA_VF10183180400:01:28.9" time="88900"/>
                    <p14:bmk name="ac14Basics3_Ref_IntegrityA_VF10183180400:01:34.2" time="94200"/>
                    <p14:bmk name="ac14Basics3_Ref_IntegrityA_VF10183180400:01:34.3" time="94300"/>
                    <p14:bmk name="ac14Basics3_Ref_IntegrityA_VF10183180400:01:40.9" time="100900"/>
                    <p14:bmk name="ac14Basics3_Ref_IntegrityA_VF10183180400:01:41.0" time="101000"/>
                    <p14:bmk name="ac14Basics3_Ref_IntegrityA_VF10183180400:01:44.7" time="104767"/>
                    <p14:bmk name="ac14Basics3_Ref_IntegrityA_VF10183180400:01:44.8" time="104867"/>
                    <p14:bmk name="ac14Basics3_Ref_IntegrityA_VF10183180400:01:50.2" time="110200"/>
                    <p14:bmk name="ac14Basics3_Ref_IntegrityA_VF10183180400:01:50.3" time="110300"/>
                    <p14:bmk name="ac14Basics3_Ref_IntegrityA_VF10183180400:01:55.1" time="115167"/>
                    <p14:bmk name="ac14Basics3_Ref_IntegrityA_VF10183180400:01:55.2" time="115267"/>
                    <p14:bmk name="ac14Basics3_Ref_IntegrityA_VF10183180400:02:02.8" time="122833"/>
                    <p14:bmk name="ac14Basics3_Ref_IntegrityA_VF10183180400:02:02.9" time="122933"/>
                    <p14:bmk name="ac14Basics3_Ref_IntegrityA_VF10183180400:02:09.4" time="129400"/>
                    <p14:bmk name="ac14Basics3_Ref_IntegrityA_VF10183180400:02:09.5" time="129500"/>
                    <p14:bmk name="ac14Basics3_Ref_IntegrityA_VF10183180400:02:17.5" time="137500"/>
                  </p14:bmkLst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8" name="ac14Basics3_Ref_IntegrityA_VF101831804当您创建表关系时，设置参照完整性是一种很好的做法。00:00:00.8-00:00:06.6"/>
          <p:cNvSpPr txBox="1"/>
          <p:nvPr>
            <p:custDataLst>
              <p:tags r:id="rId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当您创建表关系时，设置参照完整性 是一种很好的做法。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ac14Basics3_Ref_IntegrityA_VF101831804参照完整性是一组规则，它用于在您添加、更改或删除数据时使主键字段和00:00:06.7-00:00:13.6"/>
          <p:cNvSpPr txBox="1"/>
          <p:nvPr>
            <p:custDataLst>
              <p:tags r:id="rId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参照完整性是一组规则，它用于在您添加、 更改或删除数据时使主键字段和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ac14Basics3_Ref_IntegrityA_VF101831804外键字段保持同步。从而有助于保持数据的准确性。00:00:13.7-00:00:19.0"/>
          <p:cNvSpPr txBox="1"/>
          <p:nvPr>
            <p:custDataLst>
              <p:tags r:id="rId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外键字段保持同步。从而有助于保持数据的准确性。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ac14Basics3_Ref_IntegrityA_VF101831804参照完整性还可以防止出现孤立的记录，下面将介绍它的工作方式。00:00:19.1-00:00:24.7"/>
          <p:cNvSpPr txBox="1"/>
          <p:nvPr>
            <p:custDataLst>
              <p:tags r:id="rId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参照完整性还可以防止出现孤立的记录， 下面将介绍它的工作方式。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ac14Basics3_Ref_IntegrityA_VF101831804假设您从数据库中删除供应商。00:00:24.8-00:00:29.8"/>
          <p:cNvSpPr txBox="1"/>
          <p:nvPr>
            <p:custDataLst>
              <p:tags r:id="rId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假设您从数据库中删除供应商。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ac14Basics3_Ref_IntegrityA_VF101831804如果您实施参照完整性，任何与该供应商相关的数据也将被删除。00:00:29.9-00:00:38.2"/>
          <p:cNvSpPr txBox="1"/>
          <p:nvPr>
            <p:custDataLst>
              <p:tags r:id="rId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如果您实施参照完整性，任何与该供应商 相关的数据也将被删除。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ac14Basics3_Ref_IntegrityA_VF101831804但是，如果您不实施参照完整性，与该供应商相关的数据将00:00:38.3-00:00:43.5"/>
          <p:cNvSpPr txBox="1"/>
          <p:nvPr>
            <p:custDataLst>
              <p:tags r:id="rId1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但是，如果您不实施参照完整性， 与该供应商相关的数据将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ac14Basics3_Ref_IntegrityA_VF101831804引用不再存在的父值。00:00:43.6-00:00:48.6"/>
          <p:cNvSpPr txBox="1"/>
          <p:nvPr>
            <p:custDataLst>
              <p:tags r:id="rId11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引用不再存在的父值。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ac14Basics3_Ref_IntegrityA_VF101831804这些记录将成为孤立记录并且使用该数据将变得更加困难。00:00:48.7-00:00:53.4"/>
          <p:cNvSpPr txBox="1"/>
          <p:nvPr>
            <p:custDataLst>
              <p:tags r:id="rId12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这些记录将成为孤立记录 并且使用该数据将变得更加困难。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ac14Basics3_Ref_IntegrityA_VF101831804因此，您通常希望设置参照完整性，您可以在00:00:53.5-00:01:02.3"/>
          <p:cNvSpPr txBox="1"/>
          <p:nvPr>
            <p:custDataLst>
              <p:tags r:id="rId13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因此，您通常希望设置参照完整性，您可以 在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Access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中通过编辑关系来实现此操作。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ac14Basics3_Ref_IntegrityA_VF101831804关闭任何打开的表，单击“数据库工具”选项卡，然后在“关系”组中单击“关系”。00:01:02.4-00:01:13.8"/>
          <p:cNvSpPr txBox="1"/>
          <p:nvPr>
            <p:custDataLst>
              <p:tags r:id="rId1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关闭任何打开的表，单击“数据库工具” 选项卡，然后在“关系”组中单击“关系”。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ac14Basics3_Ref_IntegrityA_VF101831804单击表示要编辑关系的行，请注意该行将变粗。00:01:13.9-00:01:20.0"/>
          <p:cNvSpPr txBox="1"/>
          <p:nvPr>
            <p:custDataLst>
              <p:tags r:id="rId15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单击表示要编辑关系的行，请注意该行将变粗。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ac14Basics3_Ref_IntegrityA_VF101831804现在，右键单击该行并单击“编辑关系”。在对话框中，选择“实施参照完整性”。00:01:20.1-00:01:28.8"/>
          <p:cNvSpPr txBox="1"/>
          <p:nvPr>
            <p:custDataLst>
              <p:tags r:id="rId16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现在，右键单击该行并单击“编辑关系”。 在对话框中，选择“实施参照完整性”。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ac14Basics3_Ref_IntegrityA_VF101831804您此时可停止操作，也可以设置级联更新和删除。00:01:28.9-00:01:34.2"/>
          <p:cNvSpPr txBox="1"/>
          <p:nvPr>
            <p:custDataLst>
              <p:tags r:id="rId17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您此时可停止操作，也可以设置级联更新和删除。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ac14Basics3_Ref_IntegrityA_VF101831804这些是可选设置，但您可以使用这些设置更改某个位置的数据并使更改显示在00:01:34.3-00:01:40.9"/>
          <p:cNvSpPr txBox="1"/>
          <p:nvPr>
            <p:custDataLst>
              <p:tags r:id="rId18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这些是可选设置，但您可以使用这些设置 更改某个位置的数据并使更改显示在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ac14Basics3_Ref_IntegrityA_VF101831804任何相关数据中或通过它进行级联。00:01:41.0-00:01:44.7"/>
          <p:cNvSpPr txBox="1"/>
          <p:nvPr>
            <p:custDataLst>
              <p:tags r:id="rId19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任何相关数据中或通过它进行级联。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ac14Basics3_Ref_IntegrityA_VF101831804例如，如果您更改某个位置的供应商名称，00:01:44.8-00:01:50.2"/>
          <p:cNvSpPr txBox="1"/>
          <p:nvPr>
            <p:custDataLst>
              <p:tags r:id="rId20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例如，如果您更改某个位置的供应商名称，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5" name="ac14Basics3_Ref_IntegrityA_VF101831804更新将通过与该供应商相关的任何记录进行级联。00:01:50.3-00:01:55.1"/>
          <p:cNvSpPr txBox="1"/>
          <p:nvPr>
            <p:custDataLst>
              <p:tags r:id="rId21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更新将通过与该供应商相关的任何记录进行级联。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" name="ac14Basics3_Ref_IntegrityA_VF101831804如果我们删除供应商及其相关数据，此视频中显示更早的级联删除。00:01:55.2-00:02:02.8"/>
          <p:cNvSpPr txBox="1"/>
          <p:nvPr>
            <p:custDataLst>
              <p:tags r:id="rId22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如果我们删除供应商及其相关数据， 此视频中显示更早的级联删除。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7" name="ac14Basics3_Ref_IntegrityA_VF101831804因此，请选择要使用的选项，然后单击“确定”。00:02:02.9-00:02:09.4"/>
          <p:cNvSpPr txBox="1"/>
          <p:nvPr>
            <p:custDataLst>
              <p:tags r:id="rId2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因此，请选择要使用的选项，然后单击“确定”。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8" name="ac14Basics3_Ref_IntegrityA_VF101831804您练习此操作，接下来我们将讨论如何为00:02:09.5-00:02:17.5"/>
          <p:cNvSpPr txBox="1"/>
          <p:nvPr>
            <p:custDataLst>
              <p:tags r:id="rId2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您练习此操作，接下来我们将讨论 如何为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Web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数据库创建关系。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0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00.8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06.6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06.7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1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13.6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1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13.7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1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19.0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1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19.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24.7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24.8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29.8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29.9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38.2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38.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4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43.5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4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43.6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4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48.6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4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48.7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5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53.4"/>
                      </p:tgtEl>
                    </p:cond>
                  </p:nextCondLst>
                </p:seq>
                <p:seq concurrent="1" nextAc="seek">
                  <p:cTn id="125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0:5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6" fill="hold">
                          <p:stCondLst>
                            <p:cond delay="0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0:53.5"/>
                      </p:tgtEl>
                    </p:cond>
                  </p:nextCondLst>
                </p:seq>
                <p:seq concurrent="1" nextAc="seek">
                  <p:cTn id="131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0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02.3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0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02.4"/>
                      </p:tgtEl>
                    </p:cond>
                  </p:nextCondLst>
                </p:seq>
                <p:seq concurrent="1" nextAc="seek">
                  <p:cTn id="143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1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13.8"/>
                      </p:tgtEl>
                    </p:cond>
                  </p:nextCondLst>
                </p:seq>
                <p:seq concurrent="1" nextAc="seek">
                  <p:cTn id="149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1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0" fill="hold">
                          <p:stCondLst>
                            <p:cond delay="0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13.9"/>
                      </p:tgtEl>
                    </p:cond>
                  </p:nextCondLst>
                </p:seq>
                <p:seq concurrent="1" nextAc="seek">
                  <p:cTn id="155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2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6" fill="hold">
                          <p:stCondLst>
                            <p:cond delay="0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20.0"/>
                      </p:tgtEl>
                    </p:cond>
                  </p:nextCondLst>
                </p:seq>
                <p:seq concurrent="1" nextAc="seek">
                  <p:cTn id="161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2" fill="hold">
                          <p:stCondLst>
                            <p:cond delay="0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6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20.1"/>
                      </p:tgtEl>
                    </p:cond>
                  </p:nextCondLst>
                </p:seq>
                <p:seq concurrent="1" nextAc="seek">
                  <p:cTn id="167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2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8" fill="hold">
                          <p:stCondLst>
                            <p:cond delay="0"/>
                          </p:stCondLst>
                          <p:childTnLst>
                            <p:par>
                              <p:cTn id="1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28.8"/>
                      </p:tgtEl>
                    </p:cond>
                  </p:nextCondLst>
                </p:seq>
                <p:seq concurrent="1" nextAc="seek">
                  <p:cTn id="173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4" fill="hold">
                          <p:stCondLst>
                            <p:cond delay="0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28.9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3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34.2"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3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0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34.3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5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40.9"/>
                      </p:tgtEl>
                    </p:cond>
                  </p:nextCondLst>
                </p:seq>
                <p:seq concurrent="1" nextAc="seek">
                  <p:cTn id="197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8" fill="hold">
                          <p:stCondLst>
                            <p:cond delay="0"/>
                          </p:stCondLst>
                          <p:childTnLst>
                            <p:par>
                              <p:cTn id="1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41.0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4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44.7"/>
                      </p:tgtEl>
                    </p:cond>
                  </p:nextCondLst>
                </p:seq>
                <p:seq concurrent="1" nextAc="seek">
                  <p:cTn id="209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4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0" fill="hold">
                          <p:stCondLst>
                            <p:cond delay="0"/>
                          </p:stCondLst>
                          <p:childTnLst>
                            <p:par>
                              <p:cTn id="2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4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44.8"/>
                      </p:tgtEl>
                    </p:cond>
                  </p:nextCondLst>
                </p:seq>
                <p:seq concurrent="1" nextAc="seek">
                  <p:cTn id="215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5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6" fill="hold">
                          <p:stCondLst>
                            <p:cond delay="0"/>
                          </p:stCondLst>
                          <p:childTnLst>
                            <p:par>
                              <p:cTn id="2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50.2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5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50.3"/>
                      </p:tgtEl>
                    </p:cond>
                  </p:nextCondLst>
                </p:seq>
                <p:seq concurrent="1" nextAc="seek">
                  <p:cTn id="227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5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8" fill="hold">
                          <p:stCondLst>
                            <p:cond delay="0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1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55.1"/>
                      </p:tgtEl>
                    </p:cond>
                  </p:nextCondLst>
                </p:seq>
                <p:seq concurrent="1" nextAc="seek">
                  <p:cTn id="233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1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4" fill="hold">
                          <p:stCondLst>
                            <p:cond delay="0"/>
                          </p:stCondLst>
                          <p:childTnLst>
                            <p:par>
                              <p:cTn id="2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8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1:55.2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2:0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2:02.8"/>
                      </p:tgtEl>
                    </p:cond>
                  </p:nextCondLst>
                </p:seq>
                <p:seq concurrent="1" nextAc="seek">
                  <p:cTn id="245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2:0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6" fill="hold">
                          <p:stCondLst>
                            <p:cond delay="0"/>
                          </p:stCondLst>
                          <p:childTnLst>
                            <p:par>
                              <p:cTn id="2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2:02.9"/>
                      </p:tgtEl>
                    </p:cond>
                  </p:nextCondLst>
                </p:seq>
                <p:seq concurrent="1" nextAc="seek">
                  <p:cTn id="251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2:0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2" fill="hold">
                          <p:stCondLst>
                            <p:cond delay="0"/>
                          </p:stCondLst>
                          <p:childTnLst>
                            <p:par>
                              <p:cTn id="2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5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2:09.4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2:0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2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2:09.5"/>
                      </p:tgtEl>
                    </p:cond>
                  </p:nextCondLst>
                </p:seq>
                <p:seq concurrent="1" nextAc="seek">
                  <p:cTn id="263" restart="whenNotActive" fill="hold" evtFilter="cancelBubble" nodeType="interactiveSeq">
                    <p:stCondLst>
                      <p:cond evt="onMediaBookmark" delay="0">
                        <p:tgtEl>
                          <p14:bmkTgt spid="4" bmkName="ac14Basics3_Ref_IntegrityA_VF10183180400:02:1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4" fill="hold">
                          <p:stCondLst>
                            <p:cond delay="0"/>
                          </p:stCondLst>
                          <p:childTnLst>
                            <p:par>
                              <p:cTn id="2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ac14Basics3_Ref_IntegrityA_VF10183180400:02:17.5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创建查阅字段</a:t>
            </a:r>
          </a:p>
        </p:txBody>
      </p:sp>
      <p:sp>
        <p:nvSpPr>
          <p:cNvPr id="55299" name="Footer Placeholder 1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指向视频底部可查看视频控件。 拖动或指向进度栏可向前或向后移动。</a:t>
            </a:r>
          </a:p>
          <a:p>
            <a:pPr fontAlgn="base">
              <a:spcAft>
                <a:spcPct val="0"/>
              </a:spcAft>
            </a:pPr>
            <a:endParaRPr lang="zh-CN" altLang="en-US" noProof="0" dirty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5" name="ac14Basics3_LookupsA_VF10183179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c14Basics3_LookupsA_VF10183179800:00:01.4" time="1400"/>
                    <p14:bmk name="ac14Basics3_LookupsA_VF10183179800:00:04.2" time="4267"/>
                    <p14:bmk name="ac14Basics3_LookupsA_VF10183179800:00:04.3" time="4367"/>
                    <p14:bmk name="ac14Basics3_LookupsA_VF10183179800:00:10.9" time="10967"/>
                    <p14:bmk name="ac14Basics3_LookupsA_VF10183179800:00:11.0" time="11067"/>
                    <p14:bmk name="ac14Basics3_LookupsA_VF10183179800:00:16.1" time="16100"/>
                    <p14:bmk name="ac14Basics3_LookupsA_VF10183179800:00:16.2" time="16200"/>
                    <p14:bmk name="ac14Basics3_LookupsA_VF10183179800:00:22.5" time="22533"/>
                    <p14:bmk name="ac14Basics3_LookupsA_VF10183179800:00:22.6" time="22633"/>
                    <p14:bmk name="ac14Basics3_LookupsA_VF10183179800:00:28.4" time="28433"/>
                    <p14:bmk name="ac14Basics3_LookupsA_VF10183179800:00:28.5" time="28533"/>
                    <p14:bmk name="ac14Basics3_LookupsA_VF10183179800:00:36.5" time="36567"/>
                    <p14:bmk name="ac14Basics3_LookupsA_VF10183179800:00:36.6" time="36667"/>
                    <p14:bmk name="ac14Basics3_LookupsA_VF10183179800:00:41.3" time="41367"/>
                    <p14:bmk name="ac14Basics3_LookupsA_VF10183179800:00:41.4" time="41467"/>
                    <p14:bmk name="ac14Basics3_LookupsA_VF10183179800:00:46.3" time="46367"/>
                    <p14:bmk name="ac14Basics3_LookupsA_VF10183179800:00:46.4" time="46467"/>
                    <p14:bmk name="ac14Basics3_LookupsA_VF10183179800:00:50.1" time="50167"/>
                    <p14:bmk name="ac14Basics3_LookupsA_VF10183179800:00:50.2" time="50267"/>
                    <p14:bmk name="ac14Basics3_LookupsA_VF10183179800:00:55.2" time="55233"/>
                    <p14:bmk name="ac14Basics3_LookupsA_VF10183179800:00:55.3" time="55333"/>
                    <p14:bmk name="ac14Basics3_LookupsA_VF10183179800:01:01.2" time="61233"/>
                    <p14:bmk name="ac14Basics3_LookupsA_VF10183179800:01:01.3" time="61333"/>
                    <p14:bmk name="ac14Basics3_LookupsA_VF10183179800:01:08.2" time="68233"/>
                    <p14:bmk name="ac14Basics3_LookupsA_VF10183179800:01:08.3" time="68333"/>
                    <p14:bmk name="ac14Basics3_LookupsA_VF10183179800:01:17.2" time="77200"/>
                    <p14:bmk name="ac14Basics3_LookupsA_VF10183179800:01:17.3" time="77300"/>
                    <p14:bmk name="ac14Basics3_LookupsA_VF10183179800:01:28.2" time="88233"/>
                    <p14:bmk name="ac14Basics3_LookupsA_VF10183179800:01:28.3" time="88333"/>
                    <p14:bmk name="ac14Basics3_LookupsA_VF10183179800:01:32.1" time="92100"/>
                    <p14:bmk name="ac14Basics3_LookupsA_VF10183179800:01:32.2" time="92200"/>
                    <p14:bmk name="ac14Basics3_LookupsA_VF10183179800:01:38.0" time="98033"/>
                    <p14:bmk name="ac14Basics3_LookupsA_VF10183179800:01:38.1" time="98133"/>
                    <p14:bmk name="ac14Basics3_LookupsA_VF10183179800:01:45.9" time="105967"/>
                    <p14:bmk name="ac14Basics3_LookupsA_VF10183179800:01:46.0" time="106067"/>
                    <p14:bmk name="ac14Basics3_LookupsA_VF10183179800:01:51.1" time="111167"/>
                    <p14:bmk name="ac14Basics3_LookupsA_VF10183179800:01:51.2" time="111267"/>
                    <p14:bmk name="ac14Basics3_LookupsA_VF10183179800:01:57.3" time="117367"/>
                    <p14:bmk name="ac14Basics3_LookupsA_VF10183179800:01:57.4" time="117467"/>
                    <p14:bmk name="ac14Basics3_LookupsA_VF10183179800:02:04.5" time="124567"/>
                    <p14:bmk name="ac14Basics3_LookupsA_VF10183179800:02:04.6" time="124667"/>
                    <p14:bmk name="ac14Basics3_LookupsA_VF10183179800:02:07.3" time="127367"/>
                    <p14:bmk name="ac14Basics3_LookupsA_VF10183179800:02:07.4" time="127467"/>
                    <p14:bmk name="ac14Basics3_LookupsA_VF10183179800:02:14.5" time="134567"/>
                    <p14:bmk name="ac14Basics3_LookupsA_VF10183179800:02:14.6" time="134667"/>
                    <p14:bmk name="ac14Basics3_LookupsA_VF10183179800:02:21.2" time="141200"/>
                    <p14:bmk name="ac14Basics3_LookupsA_VF10183179800:02:21.3" time="141300"/>
                    <p14:bmk name="ac14Basics3_LookupsA_VF10183179800:02:31.0" time="151033"/>
                    <p14:bmk name="ac14Basics3_LookupsA_VF10183179800:02:31.1" time="151133"/>
                    <p14:bmk name="ac14Basics3_LookupsA_VF10183179800:02:35.1" time="155133"/>
                    <p14:bmk name="ac14Basics3_LookupsA_VF10183179800:02:35.2" time="155233"/>
                    <p14:bmk name="ac14Basics3_LookupsA_VF10183179800:02:38.7" time="158700"/>
                    <p14:bmk name="ac14Basics3_LookupsA_VF10183179800:02:38.8" time="158800"/>
                    <p14:bmk name="ac14Basics3_LookupsA_VF10183179800:02:44.5" time="164533"/>
                    <p14:bmk name="ac14Basics3_LookupsA_VF10183179800:02:44.6" time="164633"/>
                    <p14:bmk name="ac14Basics3_LookupsA_VF10183179800:02:49.8" time="169800"/>
                    <p14:bmk name="ac14Basics3_LookupsA_VF10183179800:02:49.9" time="169900"/>
                    <p14:bmk name="ac14Basics3_LookupsA_VF10183179800:02:55.6" time="175633"/>
                    <p14:bmk name="ac14Basics3_LookupsA_VF10183179800:02:55.7" time="175733"/>
                    <p14:bmk name="ac14Basics3_LookupsA_VF10183179800:03:03.7" time="183767"/>
                    <p14:bmk name="ac14Basics3_LookupsA_VF10183179800:03:03.8" time="183867"/>
                    <p14:bmk name="ac14Basics3_LookupsA_VF10183179800:03:06.5" time="186500"/>
                  </p14:bmkLst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524000" y="992188"/>
            <a:ext cx="5943600" cy="4457700"/>
          </a:xfrm>
        </p:spPr>
      </p:pic>
      <p:sp>
        <p:nvSpPr>
          <p:cNvPr id="8" name="ac14Basics3_LookupsA_VF101831798在本课程中，我们不会创建Web00:00:01.4-00:00:04.2"/>
          <p:cNvSpPr txBox="1"/>
          <p:nvPr>
            <p:custDataLst>
              <p:tags r:id="rId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在本课程中，我们不会创建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Web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数据库，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ac14Basics3_LookupsA_VF101831798但是这里介绍的流程是在Web00:00:04.3-00:00:10.9"/>
          <p:cNvSpPr txBox="1"/>
          <p:nvPr>
            <p:custDataLst>
              <p:tags r:id="rId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但是这里介绍的流程是在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Web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数据库中 创建表关系的唯一方式。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ac14Basics3_LookupsA_VF101831798这也是为任何数据库创建查阅字段的最简便方式。00:00:11.0-00:00:16.1"/>
          <p:cNvSpPr txBox="1"/>
          <p:nvPr>
            <p:custDataLst>
              <p:tags r:id="rId6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这也是为任何数据库创建查阅字段的最简便方式。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ac14Basics3_LookupsA_VF101831798我们将使用“资产”和“供应商”表，在开始之前，我们需要讨论几个规则。00:00:16.2-00:00:22.5"/>
          <p:cNvSpPr txBox="1"/>
          <p:nvPr>
            <p:custDataLst>
              <p:tags r:id="rId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我们将使用“资产”和“供应商”表， 在开始之前，我们需要讨论几个规则。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ac14Basics3_LookupsA_VF101831798第一，您只能使用查阅字段在00:00:22.6-00:00:28.4"/>
          <p:cNvSpPr txBox="1"/>
          <p:nvPr>
            <p:custDataLst>
              <p:tags r:id="rId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第一，您只能使用查阅字段 在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Web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数据库中创建关系，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ac14Basics3_LookupsA_VF101831798第二，如果您启用参照完整性，则不能使用级联更新，因为00:00:28.5-00:00:36.5"/>
          <p:cNvSpPr txBox="1"/>
          <p:nvPr>
            <p:custDataLst>
              <p:tags r:id="rId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第二，如果您启用参照完整性，则不能使用 级联更新，因为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SharePoint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不允许级联更新。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ac14Basics3_LookupsA_VF101831798第三，使用查阅向导最简便，00:00:36.6-00:00:41.3"/>
          <p:cNvSpPr txBox="1"/>
          <p:nvPr>
            <p:custDataLst>
              <p:tags r:id="rId10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第三，使用查阅向导最简便，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ac14Basics3_LookupsA_VF101831798因为它为您创建关系和外键字段。00:00:41.4-00:00:46.3"/>
          <p:cNvSpPr txBox="1"/>
          <p:nvPr>
            <p:custDataLst>
              <p:tags r:id="rId11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因为它为您创建关系和外键字段。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ac14Basics3_LookupsA_VF101831798而且，外键字段将用作下拉列表，00:00:46.4-00:00:50.1"/>
          <p:cNvSpPr txBox="1"/>
          <p:nvPr>
            <p:custDataLst>
              <p:tags r:id="rId12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而且，外键字段将用作下拉列表，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ac14Basics3_LookupsA_VF101831798以便您能够从一端快速准确地选择表中的数据。00:00:50.2-00:00:55.2"/>
          <p:cNvSpPr txBox="1"/>
          <p:nvPr>
            <p:custDataLst>
              <p:tags r:id="rId13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以便您能够从一端快速准确地选择表中的数据。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ac14Basics3_LookupsA_VF101831798例如，当您为新资产输入数据时，您可以轻松选择供应商。00:00:55.3-00:01:01.2"/>
          <p:cNvSpPr txBox="1"/>
          <p:nvPr>
            <p:custDataLst>
              <p:tags r:id="rId14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例如，当您为新资产输入数据时， 您可以轻松选择供应商。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ac14Basics3_LookupsA_VF101831798首先打开位于关系多端的表，您就会明白为何要执行此流程。00:01:01.3-00:01:08.2"/>
          <p:cNvSpPr txBox="1"/>
          <p:nvPr>
            <p:custDataLst>
              <p:tags r:id="rId1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首先打开位于关系多端的表， 您就会明白为何要执行此流程。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ac14Basics3_LookupsA_VF101831798单击表中的第一个空白字段，然后单击“查阅和关系”；此时将启动查阅向导。00:01:08.3-00:01:17.2"/>
          <p:cNvSpPr txBox="1"/>
          <p:nvPr>
            <p:custDataLst>
              <p:tags r:id="rId16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单击表中的第一个空白字段，然后单击 “查阅和关系”；此时将启动查阅向导。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ac14Basics3_LookupsA_VF101831798选择第一个选项并单击“下一步”。单击位于关系一端的表，00:01:17.3-00:01:28.2"/>
          <p:cNvSpPr txBox="1"/>
          <p:nvPr>
            <p:custDataLst>
              <p:tags r:id="rId1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选择第一个选项并单击“下一步”。 单击位于关系一端的表， 然后再次单击“下一步”。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ac14Basics3_LookupsA_VF101831798现在，您需要选择用户可以理解的字段，00:01:28.3-00:01:32.1"/>
          <p:cNvSpPr txBox="1"/>
          <p:nvPr>
            <p:custDataLst>
              <p:tags r:id="rId1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现在，您需要选择用户可以理解的字段，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ac14Basics3_LookupsA_VF101831798在这种情况下，它是公司名称字段，因为它可用于识别每个供应商。00:01:32.2-00:01:38.0"/>
          <p:cNvSpPr txBox="1"/>
          <p:nvPr>
            <p:custDataLst>
              <p:tags r:id="rId19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在这种情况下，它是公司名称字段， 因为它可用于识别每个供应商。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ac14Basics3_LookupsA_VF101831798确保将字段移至“选定字段”窗格，然后单击“下一步”。00:01:38.1-00:01:45.9"/>
          <p:cNvSpPr txBox="1"/>
          <p:nvPr>
            <p:custDataLst>
              <p:tags r:id="rId2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确保将字段移至“选定字段”窗格， 然后单击“下一步”。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5" name="ac14Basics3_LookupsA_VF101831798“排序”是可选项。在这种情况下，我将按升序对公司名称进行排序，00:01:46.0-00:01:51.1"/>
          <p:cNvSpPr txBox="1"/>
          <p:nvPr>
            <p:custDataLst>
              <p:tags r:id="rId21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“排序”是可选项。在这种情况下， 我将按升序对公司名称进行排序，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" name="ac14Basics3_LookupsA_VF101831798但是我也可以单击按钮将其更改为降序，这将导致其他规则产生。00:01:51.2-00:01:57.3"/>
          <p:cNvSpPr txBox="1"/>
          <p:nvPr>
            <p:custDataLst>
              <p:tags r:id="rId22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但是我也可以单击按钮将其更改为降序， 这将导致其他规则产生。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7" name="ac14Basics3_LookupsA_VF101831798如果您未选择排序顺序，Access将按00:01:57.4-00:02:04.5"/>
          <p:cNvSpPr txBox="1"/>
          <p:nvPr>
            <p:custDataLst>
              <p:tags r:id="rId23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如果您未选择排序顺序，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Access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将按 主键字段中的值以升序对列表中的项目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8" name="ac14Basics3_LookupsA_VF101831798进行排序。00:02:04.6-00:02:07.3"/>
          <p:cNvSpPr txBox="1"/>
          <p:nvPr>
            <p:custDataLst>
              <p:tags r:id="rId2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进行排序。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9" name="ac14Basics3_LookupsA_VF101831798在下一页上，我将隐藏键列，因为显示的主键值对于使用数据库并没有帮助。00:02:07.4-00:02:14.5"/>
          <p:cNvSpPr txBox="1"/>
          <p:nvPr>
            <p:custDataLst>
              <p:tags r:id="rId25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在下一页上，我将隐藏键列，因为显示的 主键值对于使用数据库并没有帮助。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0" name="ac14Basics3_LookupsA_VF101831798我将确保字段已显示正确的数据、供应商公司名称，然后单击“下一步”。00:02:14.6-00:02:21.2"/>
          <p:cNvSpPr txBox="1"/>
          <p:nvPr>
            <p:custDataLst>
              <p:tags r:id="rId26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我将确保字段已显示正确的数据、 供应商公司名称，然后单击“下一步”。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1" name="ac14Basics3_LookupsA_VF101831798赋予该字段一个有意义的名称，然后在此选择“启用数据完整性”。00:02:21.3-00:02:31.0"/>
          <p:cNvSpPr txBox="1"/>
          <p:nvPr>
            <p:custDataLst>
              <p:tags r:id="rId27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赋予该字段一个有意义的名称， 然后在此选择“启用数据完整性”。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5296" name="ac14Basics3_LookupsA_VF101831798这将为关系设置参照完整性。00:02:31.1-00:02:35.1"/>
          <p:cNvSpPr txBox="1"/>
          <p:nvPr>
            <p:custDataLst>
              <p:tags r:id="rId28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这将为关系设置参照完整性。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5297" name="ac14Basics3_LookupsA_VF101831798如果需要，您可以启用级联删除，00:02:35.2-00:02:38.7"/>
          <p:cNvSpPr txBox="1"/>
          <p:nvPr>
            <p:custDataLst>
              <p:tags r:id="rId29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如果需要，您可以启用级联删除，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5298" name="ac14Basics3_LookupsA_VF101831798但是请记住，您不能启用级联更新，因为00:02:38.8-00:02:44.5"/>
          <p:cNvSpPr txBox="1"/>
          <p:nvPr>
            <p:custDataLst>
              <p:tags r:id="rId30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但是请记住，您不能启用级联更新， 因为 </a:t>
            </a:r>
            <a:r>
              <a:rPr lang="en-US" altLang="zh-CN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SharePoint </a:t>
            </a:r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不允许级联更新。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5300" name="ac14Basics3_LookupsA_VF101831798单击“完成”，您将在“资产”表中看见新字段，00:02:44.6-00:02:49.8"/>
          <p:cNvSpPr txBox="1"/>
          <p:nvPr>
            <p:custDataLst>
              <p:tags r:id="rId31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单击“完成”，您将在“资产”表中看见新字段，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5301" name="ac14Basics3_LookupsA_VF101831798该表位于关系的多端，它的工作方式与我们在以前看到的工作方式相同。00:02:49.9-00:02:55.6"/>
          <p:cNvSpPr txBox="1"/>
          <p:nvPr>
            <p:custDataLst>
              <p:tags r:id="rId32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该表位于关系的多端，它的工作方式 与我们在以前看到的工作方式相同。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5302" name="ac14Basics3_LookupsA_VF101831798因此，作为最终规则，您可以按照这些步骤开始创建一对一和多对多关系。00:02:55.7-00:03:03.7"/>
          <p:cNvSpPr txBox="1"/>
          <p:nvPr>
            <p:custDataLst>
              <p:tags r:id="rId33"/>
            </p:custDataLst>
          </p:nvPr>
        </p:nvSpPr>
        <p:spPr>
          <a:xfrm>
            <a:off x="1524000" y="4901248"/>
            <a:ext cx="5943600" cy="54864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因此，作为最终规则，您可以按照这些步骤 开始创建一对一和多对多关系。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5303" name="ac14Basics3_LookupsA_VF101831798本课程稍后将介绍如何创建这两种关系。00:03:03.8-00:03:06.5"/>
          <p:cNvSpPr txBox="1"/>
          <p:nvPr>
            <p:custDataLst>
              <p:tags r:id="rId34"/>
            </p:custDataLst>
          </p:nvPr>
        </p:nvSpPr>
        <p:spPr>
          <a:xfrm>
            <a:off x="1524000" y="5175568"/>
            <a:ext cx="5943600" cy="27432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zh-CN" altLang="en-US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</a:rPr>
              <a:t> 本课程稍后将介绍如何创建这两种关系。</a:t>
            </a:r>
            <a:endParaRPr lang="en-US">
              <a:solidFill>
                <a:srgbClr val="FFFF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01.4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04.2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0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04.3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10.9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11.0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1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16.1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1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16.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2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22.5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2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22.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2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28.4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2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28.5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36.5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36.6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41.3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4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41.4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4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46.3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4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46.4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5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50.1"/>
                      </p:tgtEl>
                    </p:cond>
                  </p:nextCondLst>
                </p:seq>
                <p:seq concurrent="1" nextAc="seek">
                  <p:cTn id="125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5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6" fill="hold">
                          <p:stCondLst>
                            <p:cond delay="0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50.2"/>
                      </p:tgtEl>
                    </p:cond>
                  </p:nextCondLst>
                </p:seq>
                <p:seq concurrent="1" nextAc="seek">
                  <p:cTn id="131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55.2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0:5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0:55.3"/>
                      </p:tgtEl>
                    </p:cond>
                  </p:nextCondLst>
                </p:seq>
                <p:seq concurrent="1" nextAc="seek">
                  <p:cTn id="143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0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" fill="hold">
                          <p:stCondLst>
                            <p:cond delay="0"/>
                          </p:stCondLst>
                          <p:childTnLst>
                            <p:par>
                              <p:cTn id="1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01.2"/>
                      </p:tgtEl>
                    </p:cond>
                  </p:nextCondLst>
                </p:seq>
                <p:seq concurrent="1" nextAc="seek">
                  <p:cTn id="149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0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0" fill="hold">
                          <p:stCondLst>
                            <p:cond delay="0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01.3"/>
                      </p:tgtEl>
                    </p:cond>
                  </p:nextCondLst>
                </p:seq>
                <p:seq concurrent="1" nextAc="seek">
                  <p:cTn id="155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6" fill="hold">
                          <p:stCondLst>
                            <p:cond delay="0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08.2"/>
                      </p:tgtEl>
                    </p:cond>
                  </p:nextCondLst>
                </p:seq>
                <p:seq concurrent="1" nextAc="seek">
                  <p:cTn id="161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0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2" fill="hold">
                          <p:stCondLst>
                            <p:cond delay="0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6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08.3"/>
                      </p:tgtEl>
                    </p:cond>
                  </p:nextCondLst>
                </p:seq>
                <p:seq concurrent="1" nextAc="seek">
                  <p:cTn id="167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1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8" fill="hold">
                          <p:stCondLst>
                            <p:cond delay="0"/>
                          </p:stCondLst>
                          <p:childTnLst>
                            <p:par>
                              <p:cTn id="1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17.2"/>
                      </p:tgtEl>
                    </p:cond>
                  </p:nextCondLst>
                </p:seq>
                <p:seq concurrent="1" nextAc="seek">
                  <p:cTn id="173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1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4" fill="hold">
                          <p:stCondLst>
                            <p:cond delay="0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17.3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28.2"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0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28.3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3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5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32.1"/>
                      </p:tgtEl>
                    </p:cond>
                  </p:nextCondLst>
                </p:seq>
                <p:seq concurrent="1" nextAc="seek">
                  <p:cTn id="197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3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8" fill="hold">
                          <p:stCondLst>
                            <p:cond delay="0"/>
                          </p:stCondLst>
                          <p:childTnLst>
                            <p:par>
                              <p:cTn id="1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32.2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3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38.0"/>
                      </p:tgtEl>
                    </p:cond>
                  </p:nextCondLst>
                </p:seq>
                <p:seq concurrent="1" nextAc="seek">
                  <p:cTn id="209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3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0" fill="hold">
                          <p:stCondLst>
                            <p:cond delay="0"/>
                          </p:stCondLst>
                          <p:childTnLst>
                            <p:par>
                              <p:cTn id="2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4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38.1"/>
                      </p:tgtEl>
                    </p:cond>
                  </p:nextCondLst>
                </p:seq>
                <p:seq concurrent="1" nextAc="seek">
                  <p:cTn id="215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4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6" fill="hold">
                          <p:stCondLst>
                            <p:cond delay="0"/>
                          </p:stCondLst>
                          <p:childTnLst>
                            <p:par>
                              <p:cTn id="2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45.9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4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46.0"/>
                      </p:tgtEl>
                    </p:cond>
                  </p:nextCondLst>
                </p:seq>
                <p:seq concurrent="1" nextAc="seek">
                  <p:cTn id="227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5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8" fill="hold">
                          <p:stCondLst>
                            <p:cond delay="0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1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51.1"/>
                      </p:tgtEl>
                    </p:cond>
                  </p:nextCondLst>
                </p:seq>
                <p:seq concurrent="1" nextAc="seek">
                  <p:cTn id="233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4" fill="hold">
                          <p:stCondLst>
                            <p:cond delay="0"/>
                          </p:stCondLst>
                          <p:childTnLst>
                            <p:par>
                              <p:cTn id="2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8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51.2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5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57.3"/>
                      </p:tgtEl>
                    </p:cond>
                  </p:nextCondLst>
                </p:seq>
                <p:seq concurrent="1" nextAc="seek">
                  <p:cTn id="245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1:5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6" fill="hold">
                          <p:stCondLst>
                            <p:cond delay="0"/>
                          </p:stCondLst>
                          <p:childTnLst>
                            <p:par>
                              <p:cTn id="2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1:57.4"/>
                      </p:tgtEl>
                    </p:cond>
                  </p:nextCondLst>
                </p:seq>
                <p:seq concurrent="1" nextAc="seek">
                  <p:cTn id="251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0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2" fill="hold">
                          <p:stCondLst>
                            <p:cond delay="0"/>
                          </p:stCondLst>
                          <p:childTnLst>
                            <p:par>
                              <p:cTn id="2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5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04.5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0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2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04.6"/>
                      </p:tgtEl>
                    </p:cond>
                  </p:nextCondLst>
                </p:seq>
                <p:seq concurrent="1" nextAc="seek">
                  <p:cTn id="263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4" fill="hold">
                          <p:stCondLst>
                            <p:cond delay="0"/>
                          </p:stCondLst>
                          <p:childTnLst>
                            <p:par>
                              <p:cTn id="2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07.3"/>
                      </p:tgtEl>
                    </p:cond>
                  </p:nextCondLst>
                </p:seq>
                <p:seq concurrent="1" nextAc="seek">
                  <p:cTn id="269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0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0" fill="hold">
                          <p:stCondLst>
                            <p:cond delay="0"/>
                          </p:stCondLst>
                          <p:childTnLst>
                            <p:par>
                              <p:cTn id="2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07.4"/>
                      </p:tgtEl>
                    </p:cond>
                  </p:nextCondLst>
                </p:seq>
                <p:seq concurrent="1" nextAc="seek">
                  <p:cTn id="275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1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6" fill="hold">
                          <p:stCondLst>
                            <p:cond delay="0"/>
                          </p:stCondLst>
                          <p:childTnLst>
                            <p:par>
                              <p:cTn id="2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9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14.5"/>
                      </p:tgtEl>
                    </p:cond>
                  </p:nextCondLst>
                </p:seq>
                <p:seq concurrent="1" nextAc="seek">
                  <p:cTn id="281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1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2" fill="hold">
                          <p:stCondLst>
                            <p:cond delay="0"/>
                          </p:stCondLst>
                          <p:childTnLst>
                            <p:par>
                              <p:cTn id="2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6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14.6"/>
                      </p:tgtEl>
                    </p:cond>
                  </p:nextCondLst>
                </p:seq>
                <p:seq concurrent="1" nextAc="seek">
                  <p:cTn id="287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8" fill="hold">
                          <p:stCondLst>
                            <p:cond delay="0"/>
                          </p:stCondLst>
                          <p:childTnLst>
                            <p:par>
                              <p:cTn id="2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21.2"/>
                      </p:tgtEl>
                    </p:cond>
                  </p:nextCondLst>
                </p:seq>
                <p:seq concurrent="1" nextAc="seek">
                  <p:cTn id="293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2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4" fill="hold">
                          <p:stCondLst>
                            <p:cond delay="0"/>
                          </p:stCondLst>
                          <p:childTnLst>
                            <p:par>
                              <p:cTn id="2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21.3"/>
                      </p:tgtEl>
                    </p:cond>
                  </p:nextCondLst>
                </p:seq>
                <p:seq concurrent="1" nextAc="seek">
                  <p:cTn id="299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3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0" fill="hold">
                          <p:stCondLst>
                            <p:cond delay="0"/>
                          </p:stCondLst>
                          <p:childTnLst>
                            <p:par>
                              <p:cTn id="3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3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31.0"/>
                      </p:tgtEl>
                    </p:cond>
                  </p:nextCondLst>
                </p:seq>
                <p:seq concurrent="1" nextAc="seek">
                  <p:cTn id="305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3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6" fill="hold">
                          <p:stCondLst>
                            <p:cond delay="0"/>
                          </p:stCondLst>
                          <p:childTnLst>
                            <p:par>
                              <p:cTn id="3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0" dur="200"/>
                                            <p:tgtEl>
                                              <p:spTgt spid="552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31.1"/>
                      </p:tgtEl>
                    </p:cond>
                  </p:nextCondLst>
                </p:seq>
                <p:seq concurrent="1" nextAc="seek">
                  <p:cTn id="311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2" fill="hold">
                          <p:stCondLst>
                            <p:cond delay="0"/>
                          </p:stCondLst>
                          <p:childTnLst>
                            <p:par>
                              <p:cTn id="3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200"/>
                                            <p:tgtEl>
                                              <p:spTgt spid="552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35.1"/>
                      </p:tgtEl>
                    </p:cond>
                  </p:nextCondLst>
                </p:seq>
                <p:seq concurrent="1" nextAc="seek">
                  <p:cTn id="317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3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8" fill="hold">
                          <p:stCondLst>
                            <p:cond delay="0"/>
                          </p:stCondLst>
                          <p:childTnLst>
                            <p:par>
                              <p:cTn id="3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2" dur="200"/>
                                            <p:tgtEl>
                                              <p:spTgt spid="552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35.2"/>
                      </p:tgtEl>
                    </p:cond>
                  </p:nextCondLst>
                </p:seq>
                <p:seq concurrent="1" nextAc="seek">
                  <p:cTn id="323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3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4" fill="hold">
                          <p:stCondLst>
                            <p:cond delay="0"/>
                          </p:stCondLst>
                          <p:childTnLst>
                            <p:par>
                              <p:cTn id="3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7" dur="200"/>
                                            <p:tgtEl>
                                              <p:spTgt spid="552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38.7"/>
                      </p:tgtEl>
                    </p:cond>
                  </p:nextCondLst>
                </p:seq>
                <p:seq concurrent="1" nextAc="seek">
                  <p:cTn id="329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3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0" fill="hold">
                          <p:stCondLst>
                            <p:cond delay="0"/>
                          </p:stCondLst>
                          <p:childTnLst>
                            <p:par>
                              <p:cTn id="3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4" dur="200"/>
                                            <p:tgtEl>
                                              <p:spTgt spid="552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38.8"/>
                      </p:tgtEl>
                    </p:cond>
                  </p:nextCondLst>
                </p:seq>
                <p:seq concurrent="1" nextAc="seek">
                  <p:cTn id="335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6" fill="hold">
                          <p:stCondLst>
                            <p:cond delay="0"/>
                          </p:stCondLst>
                          <p:childTnLst>
                            <p:par>
                              <p:cTn id="3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9" dur="200"/>
                                            <p:tgtEl>
                                              <p:spTgt spid="552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44.5"/>
                      </p:tgtEl>
                    </p:cond>
                  </p:nextCondLst>
                </p:seq>
                <p:seq concurrent="1" nextAc="seek">
                  <p:cTn id="341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2" fill="hold">
                          <p:stCondLst>
                            <p:cond delay="0"/>
                          </p:stCondLst>
                          <p:childTnLst>
                            <p:par>
                              <p:cTn id="3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6" dur="200"/>
                                            <p:tgtEl>
                                              <p:spTgt spid="553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44.6"/>
                      </p:tgtEl>
                    </p:cond>
                  </p:nextCondLst>
                </p:seq>
                <p:seq concurrent="1" nextAc="seek">
                  <p:cTn id="347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4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8" fill="hold">
                          <p:stCondLst>
                            <p:cond delay="0"/>
                          </p:stCondLst>
                          <p:childTnLst>
                            <p:par>
                              <p:cTn id="3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1" dur="200"/>
                                            <p:tgtEl>
                                              <p:spTgt spid="553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49.8"/>
                      </p:tgtEl>
                    </p:cond>
                  </p:nextCondLst>
                </p:seq>
                <p:seq concurrent="1" nextAc="seek">
                  <p:cTn id="353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4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4" fill="hold">
                          <p:stCondLst>
                            <p:cond delay="0"/>
                          </p:stCondLst>
                          <p:childTnLst>
                            <p:par>
                              <p:cTn id="3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8" dur="200"/>
                                            <p:tgtEl>
                                              <p:spTgt spid="553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49.9"/>
                      </p:tgtEl>
                    </p:cond>
                  </p:nextCondLst>
                </p:seq>
                <p:seq concurrent="1" nextAc="seek">
                  <p:cTn id="359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5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0" fill="hold">
                          <p:stCondLst>
                            <p:cond delay="0"/>
                          </p:stCondLst>
                          <p:childTnLst>
                            <p:par>
                              <p:cTn id="3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3" dur="200"/>
                                            <p:tgtEl>
                                              <p:spTgt spid="553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55.6"/>
                      </p:tgtEl>
                    </p:cond>
                  </p:nextCondLst>
                </p:seq>
                <p:seq concurrent="1" nextAc="seek">
                  <p:cTn id="365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2:5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6" fill="hold">
                          <p:stCondLst>
                            <p:cond delay="0"/>
                          </p:stCondLst>
                          <p:childTnLst>
                            <p:par>
                              <p:cTn id="3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0" dur="200"/>
                                            <p:tgtEl>
                                              <p:spTgt spid="553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2:55.7"/>
                      </p:tgtEl>
                    </p:cond>
                  </p:nextCondLst>
                </p:seq>
                <p:seq concurrent="1" nextAc="seek">
                  <p:cTn id="371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3:0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2" fill="hold">
                          <p:stCondLst>
                            <p:cond delay="0"/>
                          </p:stCondLst>
                          <p:childTnLst>
                            <p:par>
                              <p:cTn id="3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5" dur="200"/>
                                            <p:tgtEl>
                                              <p:spTgt spid="553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3:03.7"/>
                      </p:tgtEl>
                    </p:cond>
                  </p:nextCondLst>
                </p:seq>
                <p:seq concurrent="1" nextAc="seek">
                  <p:cTn id="377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3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8" fill="hold">
                          <p:stCondLst>
                            <p:cond delay="0"/>
                          </p:stCondLst>
                          <p:childTnLst>
                            <p:par>
                              <p:cTn id="3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2" dur="200"/>
                                            <p:tgtEl>
                                              <p:spTgt spid="55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3:03.8"/>
                      </p:tgtEl>
                    </p:cond>
                  </p:nextCondLst>
                </p:seq>
                <p:seq concurrent="1" nextAc="seek">
                  <p:cTn id="383" restart="whenNotActive" fill="hold" evtFilter="cancelBubble" nodeType="interactiveSeq">
                    <p:stCondLst>
                      <p:cond evt="onMediaBookmark" delay="0">
                        <p:tgtEl>
                          <p14:bmkTgt spid="5" bmkName="ac14Basics3_LookupsA_VF10183179800:03:0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4" fill="hold">
                          <p:stCondLst>
                            <p:cond delay="0"/>
                          </p:stCondLst>
                          <p:childTnLst>
                            <p:par>
                              <p:cTn id="3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7" dur="200"/>
                                            <p:tgtEl>
                                              <p:spTgt spid="553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ac14Basics3_LookupsA_VF10183179800:03:06.5"/>
                      </p:tgtEl>
                    </p:cond>
                  </p:nextCondLst>
                </p:seq>
              </p:childTnLst>
            </p:cTn>
          </p:par>
        </p:tnLst>
        <p:bldLst>
          <p:bldP spid="7" grpId="0" build="p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55296" grpId="0" animBg="1"/>
          <p:bldP spid="55296" grpId="1" animBg="1"/>
          <p:bldP spid="55297" grpId="0" animBg="1"/>
          <p:bldP spid="55297" grpId="1" animBg="1"/>
          <p:bldP spid="55298" grpId="0" animBg="1"/>
          <p:bldP spid="55298" grpId="1" animBg="1"/>
          <p:bldP spid="55300" grpId="0" animBg="1"/>
          <p:bldP spid="55300" grpId="1" animBg="1"/>
          <p:bldP spid="55301" grpId="0" animBg="1"/>
          <p:bldP spid="55301" grpId="1" animBg="1"/>
          <p:bldP spid="55302" grpId="0" animBg="1"/>
          <p:bldP spid="55302" grpId="1" animBg="1"/>
          <p:bldP spid="55303" grpId="0" animBg="1"/>
          <p:bldP spid="5530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</p:childTnLst>
            </p:cTn>
          </p:par>
        </p:tnLst>
        <p:bldLst>
          <p:bldP spid="7" grpId="0" build="p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创建一对一关系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287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04800" y="4038600"/>
            <a:ext cx="5715000" cy="533400"/>
          </a:xfrm>
        </p:spPr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创建一对一关系的过程。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2590800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一对一关系可能不会经常用到，但应该知道怎样创建。 首先创建一对多关系，然后更改</a:t>
            </a:r>
            <a:r>
              <a:rPr lang="zh-CN" altLang="en-US" b="1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索引</a:t>
            </a:r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。 </a:t>
            </a:r>
          </a:p>
          <a:p>
            <a:pPr eaLnBrk="1" hangingPunct="1">
              <a:buClr>
                <a:srgbClr val="F79646"/>
              </a:buClr>
            </a:pPr>
            <a:endParaRPr lang="zh-CN" altLang="en-US" noProof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48400" y="2438400"/>
            <a:ext cx="2667000" cy="2836862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Access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使用索引的方法与书本的索引一样：便于快速查找信息。 当创建主键时，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Access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自动将该字段编入索引，使搜索更快。 </a:t>
            </a:r>
          </a:p>
          <a:p>
            <a:pPr eaLnBrk="1" hangingPunct="1">
              <a:buClr>
                <a:srgbClr val="F79646"/>
              </a:buClr>
            </a:pPr>
            <a:r>
              <a:rPr lang="zh-CN" altLang="en-US" noProof="0" dirty="0" smtClean="0">
                <a:latin typeface="Microsoft YaHei" pitchFamily="34" charset="-122"/>
                <a:ea typeface="Microsoft YaHei" pitchFamily="34" charset="-12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352800"/>
            <a:ext cx="7315200" cy="990600"/>
          </a:xfrm>
        </p:spPr>
        <p:txBody>
          <a:bodyPr/>
          <a:lstStyle/>
          <a:p>
            <a:pPr eaLnBrk="1" hangingPunct="1"/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Microsoft</a:t>
            </a:r>
            <a:r>
              <a:rPr lang="en-US" altLang="zh-CN" sz="2800" baseline="300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®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Access</a:t>
            </a:r>
            <a:r>
              <a:rPr lang="en-US" altLang="zh-CN" sz="2800" baseline="300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®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2010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培训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495800"/>
            <a:ext cx="6400800" cy="1295400"/>
          </a:xfrm>
        </p:spPr>
        <p:txBody>
          <a:bodyPr/>
          <a:lstStyle/>
          <a:p>
            <a:pPr eaLnBrk="1" hangingPunct="1"/>
            <a:r>
              <a:rPr lang="zh-CN" altLang="en-US" sz="3200" b="1" noProof="0" dirty="0" smtClean="0">
                <a:solidFill>
                  <a:srgbClr val="595959"/>
                </a:solidFill>
                <a:latin typeface="Microsoft YaHei" pitchFamily="34" charset="-122"/>
                <a:ea typeface="Microsoft YaHei" pitchFamily="34" charset="-122"/>
              </a:rPr>
              <a:t>为新数据库</a:t>
            </a:r>
            <a:br>
              <a:rPr lang="zh-CN" altLang="en-US" sz="3200" b="1" noProof="0" dirty="0" smtClean="0">
                <a:solidFill>
                  <a:srgbClr val="595959"/>
                </a:solidFill>
                <a:latin typeface="Microsoft YaHei" pitchFamily="34" charset="-122"/>
                <a:ea typeface="Microsoft YaHei" pitchFamily="34" charset="-122"/>
              </a:rPr>
            </a:br>
            <a:r>
              <a:rPr lang="zh-CN" altLang="en-US" sz="3200" b="1" noProof="0" dirty="0" smtClean="0">
                <a:solidFill>
                  <a:srgbClr val="595959"/>
                </a:solidFill>
                <a:latin typeface="Microsoft YaHei" pitchFamily="34" charset="-122"/>
                <a:ea typeface="Microsoft YaHei" pitchFamily="34" charset="-122"/>
              </a:rPr>
              <a:t>创建关系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创建一对一关系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287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04800" y="4038600"/>
            <a:ext cx="5715000" cy="533400"/>
          </a:xfrm>
        </p:spPr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创建一对一关系的过程。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3048000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在一对多关系中，主键将启用索引，但外键字段将禁用索引。 在一对一关系中，两个键字段均可启用索引，而且两个字段均不允许重复值。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48400" y="2819400"/>
            <a:ext cx="2667000" cy="1712912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可使用设计视图或功能区启用外键字段的索引。 本课程将说明如何使用设计视图。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创建一对一关系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287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04800" y="4038600"/>
            <a:ext cx="5715000" cy="533400"/>
          </a:xfrm>
        </p:spPr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创建一对一关系的过程。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248400" y="990600"/>
            <a:ext cx="2667000" cy="1312863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在导航窗格中右键单击含有外键字段的表，然后单击“设计视图”。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739615"/>
              </p:ext>
            </p:extLst>
          </p:nvPr>
        </p:nvGraphicFramePr>
        <p:xfrm>
          <a:off x="6232525" y="1012825"/>
          <a:ext cx="269875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51" name="Visio" r:id="rId5" imgW="270231" imgH="303063" progId="Visio.Drawing.11">
                  <p:embed/>
                </p:oleObj>
              </mc:Choice>
              <mc:Fallback>
                <p:oleObj name="Visio" r:id="rId5" imgW="270231" imgH="303063" progId="Visio.Drawing.11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525" y="1012825"/>
                        <a:ext cx="269875" cy="30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120729"/>
              </p:ext>
            </p:extLst>
          </p:nvPr>
        </p:nvGraphicFramePr>
        <p:xfrm>
          <a:off x="6232525" y="2317750"/>
          <a:ext cx="269875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52" name="Visio" r:id="rId7" imgW="270231" imgH="303063" progId="Visio.Drawing.11">
                  <p:embed/>
                </p:oleObj>
              </mc:Choice>
              <mc:Fallback>
                <p:oleObj name="Visio" r:id="rId7" imgW="270231" imgH="303063" progId="Visio.Drawing.11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525" y="2317750"/>
                        <a:ext cx="269875" cy="30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711325"/>
              </p:ext>
            </p:extLst>
          </p:nvPr>
        </p:nvGraphicFramePr>
        <p:xfrm>
          <a:off x="6232525" y="2895600"/>
          <a:ext cx="269875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53" name="Visio" r:id="rId9" imgW="270231" imgH="303063" progId="Visio.Drawing.11">
                  <p:embed/>
                </p:oleObj>
              </mc:Choice>
              <mc:Fallback>
                <p:oleObj name="Visio" r:id="rId9" imgW="270231" imgH="303063" progId="Visio.Drawing.11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525" y="2895600"/>
                        <a:ext cx="269875" cy="30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48400" y="4230688"/>
            <a:ext cx="2667000" cy="722312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保存更改。这样就完成了。</a:t>
            </a:r>
          </a:p>
        </p:txBody>
      </p:sp>
      <p:sp>
        <p:nvSpPr>
          <p:cNvPr id="17" name="Text Placeholder 10"/>
          <p:cNvSpPr txBox="1">
            <a:spLocks/>
          </p:cNvSpPr>
          <p:nvPr/>
        </p:nvSpPr>
        <p:spPr bwMode="auto">
          <a:xfrm>
            <a:off x="6248400" y="2303463"/>
            <a:ext cx="2667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300"/>
              </a:spcAft>
              <a:buClr>
                <a:srgbClr val="F79646"/>
              </a:buClr>
              <a:buFont typeface="Arial" pitchFamily="34" charset="0"/>
              <a:buNone/>
            </a:pPr>
            <a:r>
              <a:rPr lang="zh-CN" altLang="en-US" sz="1600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在设计器中，单击外键字段。</a:t>
            </a:r>
          </a:p>
        </p:txBody>
      </p:sp>
      <p:sp>
        <p:nvSpPr>
          <p:cNvPr id="18" name="Text Placeholder 10"/>
          <p:cNvSpPr txBox="1">
            <a:spLocks/>
          </p:cNvSpPr>
          <p:nvPr/>
        </p:nvSpPr>
        <p:spPr bwMode="auto">
          <a:xfrm>
            <a:off x="6248400" y="2878138"/>
            <a:ext cx="2667000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300"/>
              </a:spcAft>
              <a:buClr>
                <a:srgbClr val="F79646"/>
              </a:buClr>
              <a:buFont typeface="Arial" pitchFamily="34" charset="0"/>
              <a:buNone/>
            </a:pPr>
            <a:r>
              <a:rPr lang="zh-CN" altLang="en-US" sz="16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在“字段属性”下的“常规”选项卡中，单击“索引”旁的列表，并选择“是</a:t>
            </a:r>
            <a:r>
              <a:rPr lang="en-US" altLang="zh-CN" sz="1600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(</a:t>
            </a:r>
            <a:r>
              <a:rPr lang="zh-CN" altLang="en-US" sz="16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不允许重复</a:t>
            </a:r>
            <a:r>
              <a:rPr lang="en-US" altLang="zh-CN" sz="1600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)”</a:t>
            </a:r>
            <a:r>
              <a:rPr lang="zh-CN" altLang="en-US" sz="160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6" grpId="0" build="p"/>
      <p:bldP spid="17" grpId="0" build="p"/>
      <p:bldP spid="1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创建多对多关系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287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4800" y="4038600"/>
            <a:ext cx="5715000" cy="533400"/>
          </a:xfrm>
        </p:spPr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具有多对多关系的表。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3352800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当表中的一条记录与另一表中多条记录发生关联，而第二个表中的一条记录与第一个表中多条记录也发生关联时，就有了多对多关系。</a:t>
            </a:r>
            <a:r>
              <a:rPr lang="zh-CN" altLang="en-US" noProof="0" smtClean="0">
                <a:latin typeface="Microsoft YaHei" pitchFamily="34" charset="-122"/>
                <a:ea typeface="Microsoft YaHei" pitchFamily="34" charset="-12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zh-CN" altLang="en-US" noProof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创建多对多关系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287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4800" y="4038600"/>
            <a:ext cx="5715000" cy="533400"/>
          </a:xfrm>
        </p:spPr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具有多对多关系的表。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2268538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例如，公司有多种类型的计算机和多名技术员，每名技术员均经认证负责部分（非全部）计算机。</a:t>
            </a:r>
            <a:r>
              <a:rPr lang="zh-CN" altLang="en-US" noProof="0" smtClean="0">
                <a:latin typeface="Microsoft YaHei" pitchFamily="34" charset="-122"/>
                <a:ea typeface="Microsoft YaHei" pitchFamily="34" charset="-122"/>
              </a:rPr>
              <a:t> </a:t>
            </a:r>
          </a:p>
        </p:txBody>
      </p:sp>
      <p:sp>
        <p:nvSpPr>
          <p:cNvPr id="8" name="Text Placeholder 5"/>
          <p:cNvSpPr txBox="1">
            <a:spLocks/>
          </p:cNvSpPr>
          <p:nvPr/>
        </p:nvSpPr>
        <p:spPr bwMode="auto">
          <a:xfrm>
            <a:off x="6248400" y="3259138"/>
            <a:ext cx="2667000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79646"/>
              </a:buClr>
              <a:buFont typeface="Arial" pitchFamily="34" charset="0"/>
              <a:buNone/>
            </a:pPr>
            <a:r>
              <a:rPr lang="zh-CN" altLang="en-US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每名技术员与多台计算机发生关联，而每台计算机相应地与多名技术员发生关联。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创建多对多关系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287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4800" y="4038600"/>
            <a:ext cx="5715000" cy="533400"/>
          </a:xfrm>
        </p:spPr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具有多对多关系的表。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2530475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若要跟踪谁负责指定的计算机，请创建多对多关系，即将关系双方的主键添加至第三个表中，该表称为“联接表”或“链接表”。</a:t>
            </a:r>
            <a:r>
              <a:rPr lang="zh-CN" altLang="en-US" noProof="0" smtClean="0">
                <a:latin typeface="Microsoft YaHei" pitchFamily="34" charset="-122"/>
                <a:ea typeface="Microsoft YaHei" pitchFamily="34" charset="-122"/>
              </a:rPr>
              <a:t> </a:t>
            </a:r>
          </a:p>
        </p:txBody>
      </p:sp>
      <p:sp>
        <p:nvSpPr>
          <p:cNvPr id="8" name="Text Placeholder 5"/>
          <p:cNvSpPr txBox="1">
            <a:spLocks/>
          </p:cNvSpPr>
          <p:nvPr/>
        </p:nvSpPr>
        <p:spPr bwMode="auto">
          <a:xfrm>
            <a:off x="6248400" y="3521075"/>
            <a:ext cx="2667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79646"/>
              </a:buClr>
              <a:buFont typeface="Arial" pitchFamily="34" charset="0"/>
              <a:buNone/>
            </a:pPr>
            <a:r>
              <a:rPr lang="zh-CN" altLang="en-US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换言之，多对多关系实际上就是两个一对多关系。</a:t>
            </a:r>
            <a:r>
              <a:rPr lang="zh-CN" altLang="en-US"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创建多对多关系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287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4800" y="4038600"/>
            <a:ext cx="5715000" cy="533400"/>
          </a:xfrm>
        </p:spPr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具有多对多关系的表。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2530475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该图片显示了典型的多对多关系。 可看出这是一个相对简单的结构，即含有一对外键和一些相关字段的联接表。</a:t>
            </a:r>
          </a:p>
        </p:txBody>
      </p:sp>
      <p:sp>
        <p:nvSpPr>
          <p:cNvPr id="8" name="Text Placeholder 5"/>
          <p:cNvSpPr txBox="1">
            <a:spLocks/>
          </p:cNvSpPr>
          <p:nvPr/>
        </p:nvSpPr>
        <p:spPr bwMode="auto">
          <a:xfrm>
            <a:off x="6248400" y="3276600"/>
            <a:ext cx="2667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79646"/>
              </a:buClr>
              <a:buFont typeface="Arial" pitchFamily="34" charset="0"/>
              <a:buNone/>
            </a:pPr>
            <a:r>
              <a:rPr lang="zh-CN" altLang="en-US" dirty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可使用该联接表中的数据回答问题，例如，“上个月指定的技术员负责哪些计算机？”</a:t>
            </a:r>
            <a:r>
              <a:rPr lang="zh-CN" altLang="en-US" dirty="0"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有关练习的建议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3881437"/>
          </a:xfrm>
        </p:spPr>
        <p:txBody>
          <a:bodyPr/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使用“关系”窗格创建关系。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设置参照完整性和级联更改。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为 </a:t>
            </a:r>
            <a:r>
              <a:rPr lang="en-US" altLang="zh-CN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Web </a:t>
            </a:r>
            <a:r>
              <a:rPr lang="zh-CN" altLang="en-US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数据库创建关系。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创建一对一关系。</a:t>
            </a:r>
            <a:endParaRPr lang="en-US" altLang="zh-CN" noProof="0" dirty="0" smtClean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>
                <a:solidFill>
                  <a:srgbClr val="262626"/>
                </a:solidFill>
              </a:rPr>
              <a:t>创建多对多关系。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endParaRPr lang="zh-CN" altLang="en-US" noProof="0" dirty="0" smtClean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endParaRPr lang="zh-CN" altLang="en-US" noProof="0" dirty="0" smtClean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endParaRPr lang="zh-CN" altLang="en-US" noProof="0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hlinkClick r:id="rId3"/>
              </a:rPr>
              <a:t>在线练习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（需要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Access 2010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dvAuto="0"/>
      <p:bldP spid="1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1</a:t>
            </a:r>
            <a:endParaRPr lang="zh-CN" altLang="en-US" noProof="0" dirty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认为关系具有各“方”是个好主意。（请选择一个答案。）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7525" y="2514600"/>
            <a:ext cx="8229600" cy="3581400"/>
          </a:xfrm>
        </p:spPr>
        <p:txBody>
          <a:bodyPr/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正确。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错误。 </a:t>
            </a:r>
            <a:endParaRPr lang="zh-CN" altLang="en-US" noProof="0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1</a:t>
            </a:r>
            <a:endParaRPr lang="zh-CN" altLang="en-US" noProof="0" dirty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知道表是哪一方，可说明表是否使用外键</a:t>
            </a:r>
            <a:r>
              <a:rPr lang="zh-CN" altLang="en-US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字段</a:t>
            </a: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</a:p>
        </p:txBody>
      </p:sp>
      <p:sp>
        <p:nvSpPr>
          <p:cNvPr id="65541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认为关系具有各“方”是个好主意。</a:t>
            </a:r>
          </a:p>
        </p:txBody>
      </p:sp>
      <p:sp>
        <p:nvSpPr>
          <p:cNvPr id="65542" name="Title 5"/>
          <p:cNvSpPr txBox="1">
            <a:spLocks/>
          </p:cNvSpPr>
          <p:nvPr/>
        </p:nvSpPr>
        <p:spPr bwMode="auto">
          <a:xfrm>
            <a:off x="457200" y="2286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zh-CN" altLang="en-US" sz="440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答案</a:t>
            </a:r>
            <a:r>
              <a:rPr lang="en-US" sz="440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endParaRPr lang="en-US" sz="4400" dirty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533400" y="3429000"/>
            <a:ext cx="8229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sz="2400" b="1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正确</a:t>
            </a:r>
            <a:r>
              <a:rPr lang="en-US" sz="2400" b="1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。</a:t>
            </a:r>
            <a:endParaRPr lang="en-US" sz="2400" b="1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2</a:t>
            </a:r>
            <a:endParaRPr lang="zh-CN" altLang="en-US" noProof="0" dirty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若要创建一对多关系，您需要执行以下哪项操作？ （请选择一个答案。）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7525" y="2514600"/>
            <a:ext cx="8229600" cy="3581400"/>
          </a:xfrm>
        </p:spPr>
        <p:txBody>
          <a:bodyPr/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将“一”方表的主键用作“多”方表的外键。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使用含有至少两个外键字段的联接表。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禁用主键字段的索引。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课程内容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3881437"/>
          </a:xfrm>
        </p:spPr>
        <p:txBody>
          <a:bodyPr/>
          <a:lstStyle/>
          <a:p>
            <a:pPr marL="276225" indent="-276225" eaLnBrk="1" hangingPunct="1">
              <a:buClr>
                <a:srgbClr val="FF9900"/>
              </a:buClr>
              <a:buFontTx/>
              <a:buChar char="•"/>
            </a:pPr>
            <a:r>
              <a:rPr lang="zh-CN" altLang="en-US" sz="2800" b="1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概述：</a:t>
            </a:r>
            <a:r>
              <a:rPr lang="zh-CN" altLang="en-US" sz="2800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关系是基本要素</a:t>
            </a:r>
          </a:p>
          <a:p>
            <a:pPr marL="276225" indent="-276225" eaLnBrk="1" hangingPunct="1">
              <a:buClr>
                <a:srgbClr val="FF9900"/>
              </a:buClr>
              <a:buFontTx/>
              <a:buChar char="•"/>
            </a:pPr>
            <a:r>
              <a:rPr lang="zh-CN" altLang="en-US" sz="2800" b="1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课程：</a:t>
            </a:r>
            <a:r>
              <a:rPr lang="zh-CN" altLang="en-US" sz="2800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包含 </a:t>
            </a:r>
            <a:r>
              <a:rPr lang="en-US" altLang="zh-CN" sz="2800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8 </a:t>
            </a:r>
            <a:r>
              <a:rPr lang="zh-CN" altLang="en-US" sz="2800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个部分</a:t>
            </a:r>
          </a:p>
          <a:p>
            <a:pPr marL="276225" indent="-276225" eaLnBrk="1" hangingPunct="1">
              <a:buClr>
                <a:srgbClr val="FF9900"/>
              </a:buClr>
              <a:buFontTx/>
              <a:buChar char="•"/>
            </a:pPr>
            <a:r>
              <a:rPr lang="zh-CN" altLang="en-US" sz="2800" b="1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建议的练习任务</a:t>
            </a:r>
          </a:p>
          <a:p>
            <a:pPr marL="276225" indent="-276225" eaLnBrk="1" hangingPunct="1">
              <a:buClr>
                <a:srgbClr val="FF9900"/>
              </a:buClr>
              <a:buFontTx/>
              <a:buChar char="•"/>
            </a:pPr>
            <a:r>
              <a:rPr lang="zh-CN" altLang="en-US" sz="2800" b="1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测验</a:t>
            </a:r>
            <a:endParaRPr lang="en-US" altLang="zh-CN" sz="2800" b="1" noProof="0" dirty="0" smtClean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cs typeface="Microsoft Himalaya" pitchFamily="2" charset="0"/>
            </a:endParaRPr>
          </a:p>
          <a:p>
            <a:pPr marL="276225" indent="-276225" eaLnBrk="1" hangingPunct="1">
              <a:buClr>
                <a:srgbClr val="FF9900"/>
              </a:buClr>
              <a:buFontTx/>
              <a:buChar char="•"/>
            </a:pPr>
            <a:r>
              <a:rPr lang="zh-CN" altLang="en-US" sz="2800" b="1" dirty="0">
                <a:solidFill>
                  <a:srgbClr val="262626"/>
                </a:solidFill>
                <a:cs typeface="Microsoft Himalaya" pitchFamily="2" charset="0"/>
              </a:rPr>
              <a:t>课程摘要卡</a:t>
            </a:r>
          </a:p>
          <a:p>
            <a:pPr marL="276225" indent="-276225" eaLnBrk="1" hangingPunct="1">
              <a:buClr>
                <a:srgbClr val="FF9900"/>
              </a:buClr>
              <a:buFontTx/>
              <a:buChar char="•"/>
            </a:pPr>
            <a:endParaRPr lang="en-US" altLang="zh-CN" sz="2800" noProof="0" dirty="0" smtClean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cs typeface="Microsoft Himalaya" pitchFamily="2" charset="0"/>
            </a:endParaRPr>
          </a:p>
          <a:p>
            <a:pPr marL="276225" indent="-276225" eaLnBrk="1" hangingPunct="1">
              <a:buClr>
                <a:srgbClr val="FF9900"/>
              </a:buClr>
              <a:buFontTx/>
              <a:buChar char="•"/>
            </a:pPr>
            <a:endParaRPr lang="zh-CN" altLang="en-US" sz="2800" noProof="0" dirty="0" smtClean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cs typeface="Microsoft Himalaya" pitchFamily="2" charset="0"/>
            </a:endParaRPr>
          </a:p>
          <a:p>
            <a:pPr marL="276225" indent="-276225"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endParaRPr lang="zh-CN" altLang="en-US" sz="2800" noProof="0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cs typeface="Microsoft Himalaya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Microsoft Himalaya" pitchFamily="2" charset="0"/>
              </a:rPr>
              <a:t>为新数据库创建关系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2</a:t>
            </a:r>
            <a:endParaRPr lang="zh-CN" altLang="en-US" noProof="0" dirty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在资产跟踪数据库中，现在可回答问题，如“哪些公司供应了大部分计算机？”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909637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若要创建一对多关系，您需要执行以下哪项操作？</a:t>
            </a:r>
          </a:p>
        </p:txBody>
      </p:sp>
      <p:sp>
        <p:nvSpPr>
          <p:cNvPr id="67590" name="Title 5"/>
          <p:cNvSpPr txBox="1">
            <a:spLocks/>
          </p:cNvSpPr>
          <p:nvPr/>
        </p:nvSpPr>
        <p:spPr bwMode="auto">
          <a:xfrm>
            <a:off x="457200" y="2286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zh-CN" altLang="en-US" sz="440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答案</a:t>
            </a:r>
            <a:r>
              <a:rPr lang="en-US" sz="440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endParaRPr lang="en-US" sz="4400" dirty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429000"/>
            <a:ext cx="8229600" cy="75723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sz="2400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将“一”方表的主键用作“多”方表的外键。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3</a:t>
            </a:r>
            <a:endParaRPr lang="zh-CN" altLang="en-US" noProof="0" dirty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zh-CN" altLang="en-US" noProof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若要创建一对一关系，您需要执行以下哪项操作？ （请选择一个答案。）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7525" y="2514600"/>
            <a:ext cx="8229600" cy="3581400"/>
          </a:xfrm>
        </p:spPr>
        <p:txBody>
          <a:bodyPr/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禁用外键字段的索引。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启用外键字段的索引，但允许重复值。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启用外键字段的索引，不允许重复值。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启用参照完整性。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3</a:t>
            </a:r>
            <a:endParaRPr lang="zh-CN" altLang="en-US" noProof="0" dirty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990600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如果允许重复值，则创建了一对多关系。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若要创建一对一关系，您需要执行以下哪项操作？</a:t>
            </a:r>
          </a:p>
        </p:txBody>
      </p:sp>
      <p:sp>
        <p:nvSpPr>
          <p:cNvPr id="69638" name="Title 5"/>
          <p:cNvSpPr txBox="1">
            <a:spLocks/>
          </p:cNvSpPr>
          <p:nvPr/>
        </p:nvSpPr>
        <p:spPr bwMode="auto">
          <a:xfrm>
            <a:off x="457200" y="2286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zh-CN" altLang="en-US" sz="440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答案：</a:t>
            </a:r>
            <a:endParaRPr lang="zh-CN" altLang="en-US" sz="4400" dirty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609600" y="3429000"/>
            <a:ext cx="8229600" cy="757238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Calibri" pitchFamily="34" charset="0"/>
              <a:buAutoNum type="arabicPeriod" startAt="3"/>
            </a:pPr>
            <a:r>
              <a:rPr lang="zh-CN" altLang="en-US" sz="2400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启用外键字段的索引，不允许重复值。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4</a:t>
            </a:r>
            <a:endParaRPr lang="zh-CN" altLang="en-US" noProof="0" dirty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参照完整性很有用，因为它执行以下哪项操作？ （请选择一个答案。）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7525" y="2514600"/>
            <a:ext cx="8229600" cy="3581400"/>
          </a:xfrm>
        </p:spPr>
        <p:txBody>
          <a:bodyPr/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替代索引。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使主键和外键值同步。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允许安全地“孤立”数据。</a:t>
            </a:r>
            <a:endParaRPr lang="zh-CN" altLang="en-US" noProof="0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4</a:t>
            </a:r>
            <a:endParaRPr lang="zh-CN" altLang="en-US" noProof="0" dirty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参照完整性也使更新和删除数据变得容易。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参照完整性很有用，因为它执行以下哪项操作？</a:t>
            </a:r>
          </a:p>
        </p:txBody>
      </p:sp>
      <p:sp>
        <p:nvSpPr>
          <p:cNvPr id="71686" name="Title 5"/>
          <p:cNvSpPr txBox="1">
            <a:spLocks/>
          </p:cNvSpPr>
          <p:nvPr/>
        </p:nvSpPr>
        <p:spPr bwMode="auto">
          <a:xfrm>
            <a:off x="457200" y="2286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zh-CN" altLang="en-US" sz="440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答案</a:t>
            </a:r>
            <a:r>
              <a:rPr lang="en-US" sz="440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endParaRPr lang="en-US" sz="4400" dirty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533400" y="3429000"/>
            <a:ext cx="8229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Calibri" pitchFamily="34" charset="0"/>
              <a:buAutoNum type="arabicPeriod" startAt="2"/>
            </a:pPr>
            <a:r>
              <a:rPr lang="zh-CN" altLang="en-US" sz="2400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使主键和外键值同步</a:t>
            </a:r>
            <a:r>
              <a:rPr lang="zh-CN" altLang="en-US" sz="240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5</a:t>
            </a:r>
            <a:endParaRPr lang="zh-CN" altLang="en-US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zh-CN" altLang="en-US" sz="220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若要在表 </a:t>
            </a:r>
            <a:r>
              <a:rPr lang="en-US" altLang="zh-CN" sz="220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A </a:t>
            </a:r>
            <a:r>
              <a:rPr lang="zh-CN" altLang="en-US" sz="220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和表 </a:t>
            </a:r>
            <a:r>
              <a:rPr lang="en-US" altLang="zh-CN" sz="220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B </a:t>
            </a:r>
            <a:r>
              <a:rPr lang="zh-CN" altLang="en-US" sz="220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间创建多对多关系，您需要执行以下哪项操作？ （请选择一个答案。）</a:t>
            </a:r>
            <a:endParaRPr lang="zh-CN" altLang="en-US" sz="220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7525" y="2514600"/>
            <a:ext cx="8229600" cy="3581400"/>
          </a:xfrm>
        </p:spPr>
        <p:txBody>
          <a:bodyPr/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在表 </a:t>
            </a:r>
            <a:r>
              <a:rPr lang="en-US" altLang="zh-CN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A</a:t>
            </a: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、表 </a:t>
            </a:r>
            <a:r>
              <a:rPr lang="en-US" altLang="zh-CN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B </a:t>
            </a: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及至少两个其他表间创建一对一关系。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将表 </a:t>
            </a:r>
            <a:r>
              <a:rPr lang="en-US" altLang="zh-CN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A </a:t>
            </a: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和 </a:t>
            </a:r>
            <a:r>
              <a:rPr lang="en-US" altLang="zh-CN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B </a:t>
            </a: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中的主键添加至链接表或联接表。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按照需要从表 </a:t>
            </a:r>
            <a:r>
              <a:rPr lang="en-US" altLang="zh-CN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A </a:t>
            </a: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向表 </a:t>
            </a:r>
            <a:r>
              <a:rPr lang="en-US" altLang="zh-CN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B </a:t>
            </a:r>
            <a:r>
              <a:rPr lang="zh-CN" altLang="en-US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添加多个字段，反之亦然，直至每个表均包含了需要跟踪的全部数据。</a:t>
            </a:r>
            <a:endParaRPr lang="zh-CN" altLang="en-US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5</a:t>
            </a:r>
            <a:endParaRPr lang="zh-CN" altLang="en-US" noProof="0" dirty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那些外键显示了各方数据彼此关联的方式。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zh-CN" altLang="en-US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若要在表 </a:t>
            </a:r>
            <a:r>
              <a:rPr lang="en-US" altLang="zh-CN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A </a:t>
            </a:r>
            <a:r>
              <a:rPr lang="zh-CN" altLang="en-US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和表 </a:t>
            </a:r>
            <a:r>
              <a:rPr lang="en-US" altLang="zh-CN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B </a:t>
            </a:r>
            <a:r>
              <a:rPr lang="zh-CN" altLang="en-US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间创建多对多关系，您需要执行以下哪项操作？</a:t>
            </a:r>
            <a:endParaRPr lang="zh-CN" altLang="en-US" noProof="0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3734" name="Title 5"/>
          <p:cNvSpPr txBox="1">
            <a:spLocks/>
          </p:cNvSpPr>
          <p:nvPr/>
        </p:nvSpPr>
        <p:spPr bwMode="auto">
          <a:xfrm>
            <a:off x="457200" y="2286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zh-CN" altLang="en-US" sz="440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答案</a:t>
            </a:r>
            <a:r>
              <a:rPr lang="en-US" sz="440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endParaRPr lang="en-US" sz="4400" dirty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>
          <a:xfrm>
            <a:off x="533400" y="3429000"/>
            <a:ext cx="8229600" cy="75723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Calibri" pitchFamily="34" charset="0"/>
              <a:buAutoNum type="arabicPeriod" startAt="2"/>
            </a:pPr>
            <a:r>
              <a:rPr lang="zh-CN" altLang="en-US" sz="2400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将表 </a:t>
            </a:r>
            <a:r>
              <a:rPr lang="en-US" altLang="zh-CN" sz="2400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A </a:t>
            </a:r>
            <a:r>
              <a:rPr lang="zh-CN" altLang="en-US" sz="2400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和 </a:t>
            </a:r>
            <a:r>
              <a:rPr lang="en-US" altLang="zh-CN" sz="2400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B </a:t>
            </a:r>
            <a:r>
              <a:rPr lang="zh-CN" altLang="en-US" sz="2400" b="1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中的主键添加至链接表或联接表。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6</a:t>
            </a:r>
            <a:endParaRPr lang="zh-CN" altLang="en-US" noProof="0" dirty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zh-CN" altLang="en-US" sz="2200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本课程已讲述需要了解的有关关系的全部内容。 （请选择一个答案。）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517525" y="2514600"/>
            <a:ext cx="8229600" cy="3581400"/>
          </a:xfrm>
        </p:spPr>
        <p:txBody>
          <a:bodyPr/>
          <a:lstStyle/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正确。</a:t>
            </a:r>
          </a:p>
          <a:p>
            <a:pPr eaLnBrk="1" hangingPunct="1">
              <a:buClr>
                <a:srgbClr val="F79646"/>
              </a:buClr>
              <a:buFont typeface="Calibri" pitchFamily="34" charset="0"/>
              <a:buAutoNum type="arabicPeriod"/>
            </a:pPr>
            <a:r>
              <a:rPr lang="zh-CN" altLang="en-US" noProof="0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错误。 </a:t>
            </a:r>
            <a:endParaRPr lang="zh-CN" altLang="en-US" noProof="0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测试问题 </a:t>
            </a:r>
            <a:r>
              <a:rPr lang="en-US" altLang="zh-CN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6</a:t>
            </a:r>
            <a:endParaRPr lang="zh-CN" altLang="en-US" noProof="0" dirty="0" smtClean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508000" y="4572000"/>
            <a:ext cx="8229600" cy="1371600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课程摘要卡中的指针为您提供更多详细信息。 下一张幻灯片上有一个链接；请掌握它。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79646"/>
              </a:buClr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本课程已讲述需要了解的有关关系的全部内容。</a:t>
            </a:r>
          </a:p>
        </p:txBody>
      </p:sp>
      <p:sp>
        <p:nvSpPr>
          <p:cNvPr id="75782" name="Title 5"/>
          <p:cNvSpPr txBox="1">
            <a:spLocks/>
          </p:cNvSpPr>
          <p:nvPr/>
        </p:nvSpPr>
        <p:spPr bwMode="auto">
          <a:xfrm>
            <a:off x="457200" y="22860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zh-CN" altLang="en-US" sz="440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答案：</a:t>
            </a:r>
            <a:endParaRPr lang="zh-CN" altLang="en-US" sz="4400" dirty="0">
              <a:solidFill>
                <a:srgbClr val="7F7F7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533400" y="3429000"/>
            <a:ext cx="82296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rgbClr val="F79646"/>
              </a:buClr>
              <a:buFont typeface="Calibri" pitchFamily="34" charset="0"/>
              <a:buAutoNum type="arabicPeriod" startAt="2"/>
            </a:pPr>
            <a:r>
              <a:rPr lang="zh-CN" altLang="en-US" sz="2400" b="1" dirty="0" smtClean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错误。 </a:t>
            </a:r>
            <a:endParaRPr lang="zh-CN" altLang="en-US" sz="2400" b="1" dirty="0">
              <a:solidFill>
                <a:srgbClr val="262626"/>
              </a:solidFill>
              <a:latin typeface="Microsoft YaHei" pitchFamily="34" charset="-122"/>
              <a:ea typeface="Microsoft YaHei" pitchFamily="34" charset="-122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课程摘要卡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757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75000"/>
              </a:spcAft>
              <a:buClr>
                <a:srgbClr val="F79646"/>
              </a:buClr>
            </a:pP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有关此课程中涉及的任务摘要，请查看</a:t>
            </a: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  <a:hlinkClick r:id="rId3"/>
              </a:rPr>
              <a:t>课程摘要卡</a:t>
            </a:r>
            <a:r>
              <a:rPr lang="zh-CN" altLang="en-US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41313"/>
            <a:ext cx="91440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4000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概述：关系是基本要素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4"/>
          </p:nvPr>
        </p:nvSpPr>
        <p:spPr>
          <a:xfrm>
            <a:off x="3048000" y="1649413"/>
            <a:ext cx="5562600" cy="4522787"/>
          </a:xfrm>
        </p:spPr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学习如何为新的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Access 2010 </a:t>
            </a:r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数据库创建表关系。 关系是基本要素，因为关系将数据汇集于表中，从而让您可以提取有意义的信息。 </a:t>
            </a:r>
          </a:p>
          <a:p>
            <a:pPr eaLnBrk="1" hangingPunct="1"/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本课程阐述了不同类型的关系以及如何创建这些关系。 这是系列课程中的第三课，教授初学者如何使用 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Access 2010</a:t>
            </a:r>
            <a:r>
              <a:rPr lang="zh-CN" altLang="en-US" noProof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</a:p>
        </p:txBody>
      </p:sp>
      <p:pic>
        <p:nvPicPr>
          <p:cNvPr id="2" name="Picture Placeholder 1" title="Database relationships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CN" altLang="en-US" sz="4400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使用此模板</a:t>
            </a:r>
            <a:endParaRPr lang="zh-CN" altLang="en-US" sz="4400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7827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请查看备注窗格或完整备注页面（“视图”选项卡的“备注页”），了解有关此模板的详细帮助。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课程目标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13" y="1376363"/>
            <a:ext cx="8229600" cy="3881437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  <a:buFont typeface="Arial" pitchFamily="34" charset="0"/>
              <a:buChar char="•"/>
            </a:pPr>
            <a:r>
              <a:rPr lang="zh-CN" altLang="en-US" sz="2800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创建一对多关系。 </a:t>
            </a:r>
          </a:p>
          <a:p>
            <a:pPr eaLnBrk="1" hangingPunct="1">
              <a:buClr>
                <a:srgbClr val="F79646"/>
              </a:buClr>
              <a:buFont typeface="Arial" pitchFamily="34" charset="0"/>
              <a:buChar char="•"/>
            </a:pPr>
            <a:r>
              <a:rPr lang="zh-CN" altLang="en-US" sz="2800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设置参照完整性。 </a:t>
            </a:r>
          </a:p>
          <a:p>
            <a:pPr eaLnBrk="1" hangingPunct="1">
              <a:buClr>
                <a:srgbClr val="F79646"/>
              </a:buClr>
              <a:buFont typeface="Arial" pitchFamily="34" charset="0"/>
              <a:buChar char="•"/>
            </a:pPr>
            <a:r>
              <a:rPr lang="zh-CN" altLang="en-US" sz="2800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创建查阅字段。</a:t>
            </a:r>
          </a:p>
          <a:p>
            <a:pPr eaLnBrk="1" hangingPunct="1">
              <a:buClr>
                <a:srgbClr val="F79646"/>
              </a:buClr>
              <a:buFont typeface="Arial" pitchFamily="34" charset="0"/>
              <a:buChar char="•"/>
            </a:pPr>
            <a:r>
              <a:rPr lang="zh-CN" altLang="en-US" sz="2800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创建一对一关系。</a:t>
            </a:r>
          </a:p>
          <a:p>
            <a:pPr eaLnBrk="1" hangingPunct="1">
              <a:buClr>
                <a:srgbClr val="F79646"/>
              </a:buClr>
              <a:buFont typeface="Arial" pitchFamily="34" charset="0"/>
              <a:buChar char="•"/>
            </a:pPr>
            <a:r>
              <a:rPr lang="zh-CN" altLang="en-US" sz="2800" noProof="0" dirty="0">
                <a:solidFill>
                  <a:srgbClr val="262626"/>
                </a:solidFill>
                <a:latin typeface="Microsoft YaHei" pitchFamily="34" charset="-122"/>
                <a:ea typeface="Microsoft YaHei" pitchFamily="34" charset="-122"/>
              </a:rPr>
              <a:t>创建多对多关系。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创建关系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9906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Segoe UI" pitchFamily="34" charset="0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8600" y="4038600"/>
            <a:ext cx="5715000" cy="533400"/>
          </a:xfrm>
        </p:spPr>
        <p:txBody>
          <a:bodyPr/>
          <a:lstStyle/>
          <a:p>
            <a:pPr eaLnBrk="1" hangingPunct="1"/>
            <a:r>
              <a:rPr lang="zh-CN" altLang="en-US" noProof="0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表结构中的主键和外键。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4800600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让我们快速回顾一下。 本系列课程中的第一课阐述了如何将数据划分入不同的表中，并标识表间的关系。 在第二课中，构建表并为每个表提供一个主键（即具有唯一标识每一行的值的字段）。 </a:t>
            </a:r>
          </a:p>
          <a:p>
            <a:pPr eaLnBrk="1" hangingPunct="1">
              <a:buClr>
                <a:srgbClr val="F79646"/>
              </a:buClr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现在，通过创建</a:t>
            </a:r>
            <a:r>
              <a:rPr lang="zh-CN" altLang="en-US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关系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链接表。</a:t>
            </a:r>
            <a:r>
              <a:rPr lang="zh-CN" altLang="en-US" noProof="0" dirty="0" smtClean="0">
                <a:latin typeface="Microsoft YaHei" pitchFamily="34" charset="-122"/>
                <a:ea typeface="Microsoft YaHei" pitchFamily="34" charset="-12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创建关系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9906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Segoe UI" pitchFamily="34" charset="0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8600" y="4038600"/>
            <a:ext cx="5715000" cy="533400"/>
          </a:xfrm>
        </p:spPr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表结构中的主键和外键。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48400" y="990600"/>
            <a:ext cx="2667000" cy="1981200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在数据库中，关系至关重要，因为其决定了各表间的交流方式。 如果各表间没有交流，就无法从数据得到答案。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48400" y="2971800"/>
            <a:ext cx="2667000" cy="1143000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通过将一个表中的字段用作另一相关表中的字段，可创建一项关系。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创建关系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9906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>
                <a:solidFill>
                  <a:srgbClr val="898989"/>
                </a:solidFill>
                <a:latin typeface="Segoe UI" pitchFamily="34" charset="0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8600" y="4038600"/>
            <a:ext cx="5715000" cy="533400"/>
          </a:xfrm>
        </p:spPr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表结构中的主键和外键。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248400" y="990600"/>
            <a:ext cx="2667000" cy="2362200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所添加的字段就是您的主键。 数据库的每一个表都有主键，将其添加至另一表作为新字段，从而与该表创建了关系。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232525" y="1012825"/>
          <a:ext cx="269875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5" name="Visio" r:id="rId5" imgW="270231" imgH="303063" progId="Visio.Drawing.11">
                  <p:embed/>
                </p:oleObj>
              </mc:Choice>
              <mc:Fallback>
                <p:oleObj name="Visio" r:id="rId5" imgW="270231" imgH="303063" progId="Visio.Drawing.11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525" y="1012825"/>
                        <a:ext cx="269875" cy="30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245225" y="3308350"/>
          <a:ext cx="246063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6" name="Visio" r:id="rId7" imgW="270231" imgH="303063" progId="Visio.Drawing.11">
                  <p:embed/>
                </p:oleObj>
              </mc:Choice>
              <mc:Fallback>
                <p:oleObj name="Visio" r:id="rId7" imgW="270231" imgH="303063" progId="Visio.Drawing.11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5225" y="3308350"/>
                        <a:ext cx="246063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248400" y="3276600"/>
            <a:ext cx="2667000" cy="1371600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当分享主键时，第二个表中的新字段被称为</a:t>
            </a:r>
            <a:r>
              <a:rPr lang="zh-CN" altLang="en-US" b="1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外键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7F7F7F"/>
                </a:solidFill>
                <a:latin typeface="Microsoft YaHei" pitchFamily="34" charset="-122"/>
                <a:ea typeface="Microsoft YaHei" pitchFamily="34" charset="-122"/>
              </a:rPr>
              <a:t>创建关系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990600"/>
            <a:ext cx="5667375" cy="2857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898989"/>
                </a:solidFill>
                <a:latin typeface="Microsoft YaHei" pitchFamily="34" charset="-122"/>
                <a:ea typeface="Microsoft YaHei" pitchFamily="34" charset="-122"/>
                <a:cs typeface="Segoe UI" pitchFamily="34" charset="0"/>
              </a:rPr>
              <a:t>为新数据库创建关系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8600" y="4038600"/>
            <a:ext cx="5715000" cy="533400"/>
          </a:xfrm>
        </p:spPr>
        <p:txBody>
          <a:bodyPr/>
          <a:lstStyle/>
          <a:p>
            <a:pPr eaLnBrk="1" hangingPunct="1"/>
            <a:r>
              <a:rPr lang="zh-CN" altLang="en-US" noProof="0" dirty="0" smtClean="0">
                <a:solidFill>
                  <a:srgbClr val="E46C0A"/>
                </a:solidFill>
                <a:latin typeface="Microsoft YaHei" pitchFamily="34" charset="-122"/>
                <a:ea typeface="Microsoft YaHei" pitchFamily="34" charset="-122"/>
              </a:rPr>
              <a:t>表结构中的主键和外键。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248400" y="990600"/>
            <a:ext cx="2667000" cy="2971800"/>
          </a:xfrm>
        </p:spPr>
        <p:txBody>
          <a:bodyPr>
            <a:noAutofit/>
          </a:bodyPr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此图片说明了创建关系的一种方式。 为了将资产与供应商相关联，“资产”表中的外键字段提供了公司名称列表。 在后台，</a:t>
            </a:r>
            <a:r>
              <a:rPr lang="en-US" altLang="zh-CN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Access </a:t>
            </a: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使用主键和外键的值使这两个字段同步。</a:t>
            </a:r>
            <a:r>
              <a:rPr lang="zh-CN" altLang="en-US" noProof="0" dirty="0" smtClean="0">
                <a:latin typeface="Microsoft YaHei" pitchFamily="34" charset="-122"/>
                <a:ea typeface="Microsoft YaHei" pitchFamily="34" charset="-122"/>
              </a:rPr>
              <a:t>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811216"/>
              </p:ext>
            </p:extLst>
          </p:nvPr>
        </p:nvGraphicFramePr>
        <p:xfrm>
          <a:off x="6232525" y="1008063"/>
          <a:ext cx="269875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4" name="Visio" r:id="rId5" imgW="270231" imgH="303063" progId="Visio.Drawing.11">
                  <p:embed/>
                </p:oleObj>
              </mc:Choice>
              <mc:Fallback>
                <p:oleObj name="Visio" r:id="rId5" imgW="270231" imgH="303063" progId="Visio.Drawing.11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525" y="1008063"/>
                        <a:ext cx="269875" cy="30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248400" y="2895600"/>
            <a:ext cx="2667000" cy="1600200"/>
          </a:xfrm>
        </p:spPr>
        <p:txBody>
          <a:bodyPr/>
          <a:lstStyle/>
          <a:p>
            <a:pPr eaLnBrk="1" hangingPunct="1">
              <a:buClr>
                <a:srgbClr val="F79646"/>
              </a:buClr>
            </a:pPr>
            <a:r>
              <a:rPr lang="zh-CN" altLang="en-US" noProof="0" dirty="0" smtClean="0">
                <a:solidFill>
                  <a:srgbClr val="000000"/>
                </a:solidFill>
                <a:latin typeface="Microsoft YaHei" pitchFamily="34" charset="-122"/>
                <a:ea typeface="Microsoft YaHei" pitchFamily="34" charset="-122"/>
              </a:rPr>
              <a:t>相应地，使用此项关系可回答问题，如“哪家公司提供了指定计算机？”</a:t>
            </a:r>
          </a:p>
          <a:p>
            <a:pPr eaLnBrk="1" hangingPunct="1">
              <a:buClr>
                <a:srgbClr val="F79646"/>
              </a:buClr>
            </a:pPr>
            <a:endParaRPr lang="zh-CN" altLang="en-US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eaLnBrk="1" hangingPunct="1">
              <a:buClr>
                <a:srgbClr val="F79646"/>
              </a:buClr>
            </a:pPr>
            <a:endParaRPr lang="zh-CN" altLang="en-US" noProof="0" dirty="0" smtClean="0">
              <a:solidFill>
                <a:srgbClr val="00000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MEDIACAPTIONSPROMPTED" val="False"/>
  <p:tag name="TEMPPRESENTATIONFILE" val="C:\Users\davids\AppData\Local\Temp\tmp6A24.tmp"/>
  <p:tag name="TEMPMEDIAFILENAME" val="C:\Users\davids\AppData\Local\Temp\tmp6B8C_ac14Basics3_RelationshipsA_VF101831809.wmv"/>
  <p:tag name="MEDIAFADEDURATION" val="0.2"/>
  <p:tag name="MEDIATRANSPARENCY" val="0.5"/>
  <p:tag name="MEDIACAPTIONSHIDDEN" val="False"/>
  <p:tag name="CUSTOMXMLPARTID" val="{5F1C50B0-E91A-4521-BC42-4C6EC2175FE0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0d53ba68-cca1-4f79-ad92-c09bd3b5e7d4"/>
  <p:tag name="CAPTIONITEMSYSNAME" val="ac14Basics3_RelationshipsA_VF101831809为其对应主键设置的数据类型相匹配或兼容。00:00:58.1-00:01:03.4"/>
  <p:tag name="BOOKMARKENTRYNAME" val="ac14Basics3_RelationshipsA_VF10183180900:00:58.1"/>
  <p:tag name="BOOKMARKEXITNAME" val="ac14Basics3_RelationshipsA_VF10183180900:01:0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d63fbd9f-ce94-4313-ac5c-33bf963efb83"/>
  <p:tag name="CAPTIONITEMSYSNAME" val="ac14Basics3_RelationshipsA_VF101831809有关兼容数据类型的详细信息，00:01:03.5-00:01:06.6"/>
  <p:tag name="BOOKMARKENTRYNAME" val="ac14Basics3_RelationshipsA_VF10183180900:01:03.5"/>
  <p:tag name="BOOKMARKEXITNAME" val="ac14Basics3_RelationshipsA_VF10183180900:01:06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59148f7f-3410-4cbf-9259-b99cbddc00b0"/>
  <p:tag name="CAPTIONITEMSYSNAME" val="ac14Basics3_RelationshipsA_VF101831809请参见本课程结尾的课程摘要卡中的链接。00:01:06.7-00:01:10.6"/>
  <p:tag name="BOOKMARKENTRYNAME" val="ac14Basics3_RelationshipsA_VF10183180900:01:06.7"/>
  <p:tag name="BOOKMARKEXITNAME" val="ac14Basics3_RelationshipsA_VF10183180900:01:1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de977797-ab4c-4402-9a4e-e40b9af48f51"/>
  <p:tag name="CAPTIONITEMSYSNAME" val="ac14Basics3_RelationshipsA_VF101831809单击“数字”，为字段输入数字，然后转到“数据库工具”选项卡并启动“关系”窗格。00:01:10.7-00:01:24.8"/>
  <p:tag name="BOOKMARKENTRYNAME" val="ac14Basics3_RelationshipsA_VF10183180900:01:10.7"/>
  <p:tag name="BOOKMARKEXITNAME" val="ac14Basics3_RelationshipsA_VF10183180900:01:24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957a8dcd-9533-457e-925d-e5bc45fdd574"/>
  <p:tag name="CAPTIONITEMSYSNAME" val="ac14Basics3_RelationshipsA_VF101831809该窗格将自动显示数据库中的所有表，我希望将这两个表相关联。00:01:24.9-00:01:32.0"/>
  <p:tag name="BOOKMARKENTRYNAME" val="ac14Basics3_RelationshipsA_VF10183180900:01:24.9"/>
  <p:tag name="BOOKMARKEXITNAME" val="ac14Basics3_RelationshipsA_VF10183180900:01:3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1aed7ec6-0a69-4da5-89f1-2262b34c55ba"/>
  <p:tag name="CAPTIONITEMSYSNAME" val="ac14Basics3_RelationshipsA_VF101831809要创建关系，将主键字段从一端拖到多端的外键字段，如下所示。00:01:32.1-00:01:43.1"/>
  <p:tag name="BOOKMARKENTRYNAME" val="ac14Basics3_RelationshipsA_VF10183180900:01:32.1"/>
  <p:tag name="BOOKMARKEXITNAME" val="ac14Basics3_RelationshipsA_VF10183180900:01:4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8f6cb13b-aa68-4af5-a5e1-34c9731934d5"/>
  <p:tag name="CAPTIONITEMSYSNAME" val="ac14Basics3_RelationshipsA_VF101831809此时，我可以单击“创建”按钮并创建关系，也可以先设置参照完整性。00:01:43.2-00:01:51.6"/>
  <p:tag name="BOOKMARKENTRYNAME" val="ac14Basics3_RelationshipsA_VF10183180900:01:43.2"/>
  <p:tag name="BOOKMARKEXITNAME" val="ac14Basics3_RelationshipsA_VF10183180900:01:5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c96a6596-d191-418f-b53e-c490ffdf2089"/>
  <p:tag name="CAPTIONITEMSYSNAME" val="ac14Basics3_RelationshipsA_VF101831809提醒一下，参照完整性是一组用于控制如何以及是否可以删除数据的规则。00:01:51.7-00:01:59.1"/>
  <p:tag name="BOOKMARKENTRYNAME" val="ac14Basics3_RelationshipsA_VF10183180900:01:51.7"/>
  <p:tag name="BOOKMARKEXITNAME" val="ac14Basics3_RelationshipsA_VF10183180900:01:59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66114df5-47c0-4d68-ad1c-a24f5395cbdf"/>
  <p:tag name="CAPTIONITEMSYSNAME" val="ac14Basics3_RelationshipsA_VF101831809我们将在下一节介绍参照完整性。现在，我要单击“创建”来创建关系。00:01:59.2-00:02:10.5"/>
  <p:tag name="BOOKMARKENTRYNAME" val="ac14Basics3_RelationshipsA_VF10183180900:01:59.2"/>
  <p:tag name="BOOKMARKEXITNAME" val="ac14Basics3_RelationshipsA_VF10183180900:02:10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MEDIACAPTIONSPROMPTED" val="False"/>
  <p:tag name="TEMPPRESENTATIONFILE" val="C:\Users\davids\AppData\Local\Temp\tmpA3BE.tmp"/>
  <p:tag name="TEMPMEDIAFILENAME" val="C:\Users\davids\AppData\Local\Temp\tmpA575_ac14Basics3_Ref_IntegrityA_VF101831804.wmv"/>
  <p:tag name="MEDIAFADEDURATION" val="0.2"/>
  <p:tag name="MEDIATRANSPARENCY" val="0.5"/>
  <p:tag name="MEDIACAPTIONSHIDDEN" val="False"/>
  <p:tag name="CUSTOMXMLPARTID" val="{11F691FA-E98B-4398-941A-769435ED10CF}"/>
  <p:tag name="MEDIACAPTIONCOUNT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56645696-ebb6-45aa-817d-82c46f48d8d2"/>
  <p:tag name="CAPTIONITEMSYSNAME" val="ac14Basics3_RelationshipsA_VF101831809若要创建表关系，您需要首先打开位于关系两端的表。00:00:00.6-00:00:06.7"/>
  <p:tag name="BOOKMARKENTRYNAME" val="ac14Basics3_RelationshipsA_VF10183180900:00:00.6"/>
  <p:tag name="BOOKMARKEXITNAME" val="ac14Basics3_RelationshipsA_VF10183180900:00:06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6d48f705-d09f-4a15-8202-a00eac5811f5"/>
  <p:tag name="CAPTIONITEMSYSNAME" val="ac14Basics3_Ref_IntegrityA_VF101831804当您创建表关系时，设置参照完整性是一种很好的做法。00:00:00.8-00:00:06.6"/>
  <p:tag name="BOOKMARKENTRYNAME" val="ac14Basics3_Ref_IntegrityA_VF10183180400:00:00.8"/>
  <p:tag name="BOOKMARKEXITNAME" val="ac14Basics3_Ref_IntegrityA_VF10183180400:00:06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d95de0ea-c25a-4987-83df-475e27ae027b"/>
  <p:tag name="CAPTIONITEMSYSNAME" val="ac14Basics3_Ref_IntegrityA_VF101831804参照完整性是一组规则，它用于在您添加、更改或删除数据时使主键字段和00:00:06.7-00:00:13.6"/>
  <p:tag name="BOOKMARKENTRYNAME" val="ac14Basics3_Ref_IntegrityA_VF10183180400:00:06.7"/>
  <p:tag name="BOOKMARKEXITNAME" val="ac14Basics3_Ref_IntegrityA_VF10183180400:00:13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524e85d9-8c25-4834-9d36-bcf491695c7b"/>
  <p:tag name="CAPTIONITEMSYSNAME" val="ac14Basics3_Ref_IntegrityA_VF101831804外键字段保持同步。从而有助于保持数据的准确性。00:00:13.7-00:00:19.0"/>
  <p:tag name="BOOKMARKENTRYNAME" val="ac14Basics3_Ref_IntegrityA_VF10183180400:00:13.7"/>
  <p:tag name="BOOKMARKEXITNAME" val="ac14Basics3_Ref_IntegrityA_VF10183180400:00:19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95027ef0-b0c3-4aa7-bd91-256bca7aa738"/>
  <p:tag name="CAPTIONITEMSYSNAME" val="ac14Basics3_Ref_IntegrityA_VF101831804参照完整性还可以防止出现孤立的记录，下面将介绍它的工作方式。00:00:19.1-00:00:24.7"/>
  <p:tag name="BOOKMARKENTRYNAME" val="ac14Basics3_Ref_IntegrityA_VF10183180400:00:19.1"/>
  <p:tag name="BOOKMARKEXITNAME" val="ac14Basics3_Ref_IntegrityA_VF10183180400:00:24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c30fc42a-e426-4089-a8cc-ce810ea42cd8"/>
  <p:tag name="CAPTIONITEMSYSNAME" val="ac14Basics3_Ref_IntegrityA_VF101831804假设您从数据库中删除供应商。00:00:24.8-00:00:29.8"/>
  <p:tag name="BOOKMARKENTRYNAME" val="ac14Basics3_Ref_IntegrityA_VF10183180400:00:24.8"/>
  <p:tag name="BOOKMARKEXITNAME" val="ac14Basics3_Ref_IntegrityA_VF10183180400:00:29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859f25da-cb0d-4c8c-9403-6b856574200c"/>
  <p:tag name="CAPTIONITEMSYSNAME" val="ac14Basics3_Ref_IntegrityA_VF101831804如果您实施参照完整性，任何与该供应商相关的数据也将被删除。00:00:29.9-00:00:38.2"/>
  <p:tag name="BOOKMARKENTRYNAME" val="ac14Basics3_Ref_IntegrityA_VF10183180400:00:29.9"/>
  <p:tag name="BOOKMARKEXITNAME" val="ac14Basics3_Ref_IntegrityA_VF10183180400:00:38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a275e5d1-cdeb-4922-bbd8-f06ae1e0ba5d"/>
  <p:tag name="CAPTIONITEMSYSNAME" val="ac14Basics3_Ref_IntegrityA_VF101831804但是，如果您不实施参照完整性，与该供应商相关的数据将00:00:38.3-00:00:43.5"/>
  <p:tag name="BOOKMARKENTRYNAME" val="ac14Basics3_Ref_IntegrityA_VF10183180400:00:38.3"/>
  <p:tag name="BOOKMARKEXITNAME" val="ac14Basics3_Ref_IntegrityA_VF10183180400:00:43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33af39d1-3568-44e3-ba43-21ddff16d7cf"/>
  <p:tag name="CAPTIONITEMSYSNAME" val="ac14Basics3_Ref_IntegrityA_VF101831804引用不再存在的父值。00:00:43.6-00:00:48.6"/>
  <p:tag name="BOOKMARKENTRYNAME" val="ac14Basics3_Ref_IntegrityA_VF10183180400:00:43.6"/>
  <p:tag name="BOOKMARKEXITNAME" val="ac14Basics3_Ref_IntegrityA_VF10183180400:00:48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3712b1dc-4346-4028-b639-1617c3ea1cb0"/>
  <p:tag name="CAPTIONITEMSYSNAME" val="ac14Basics3_Ref_IntegrityA_VF101831804这些记录将成为孤立记录并且使用该数据将变得更加困难。00:00:48.7-00:00:53.4"/>
  <p:tag name="BOOKMARKENTRYNAME" val="ac14Basics3_Ref_IntegrityA_VF10183180400:00:48.7"/>
  <p:tag name="BOOKMARKEXITNAME" val="ac14Basics3_Ref_IntegrityA_VF10183180400:00:53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d74d793c-24e8-4d2a-8b7a-7f25c02b7f16"/>
  <p:tag name="CAPTIONITEMSYSNAME" val="ac14Basics3_Ref_IntegrityA_VF101831804因此，您通常希望设置参照完整性，您可以在00:00:53.5-00:01:02.3"/>
  <p:tag name="BOOKMARKENTRYNAME" val="ac14Basics3_Ref_IntegrityA_VF10183180400:00:53.5"/>
  <p:tag name="BOOKMARKEXITNAME" val="ac14Basics3_Ref_IntegrityA_VF10183180400:01:0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69854f4f-1d95-4c9c-b291-8c37358a86e7"/>
  <p:tag name="CAPTIONITEMSYSNAME" val="ac14Basics3_RelationshipsA_VF101831809我将使用一端的“支持”和多端的“资产”。在一端的表中，我将单击主键字段，00:00:06.8-00:00:19.1"/>
  <p:tag name="BOOKMARKENTRYNAME" val="ac14Basics3_RelationshipsA_VF10183180900:00:06.8"/>
  <p:tag name="BOOKMARKEXITNAME" val="ac14Basics3_RelationshipsA_VF10183180900:00:19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c8181999-b0d5-4aaa-a1d0-b79195879bbc"/>
  <p:tag name="CAPTIONITEMSYSNAME" val="ac14Basics3_Ref_IntegrityA_VF101831804关闭任何打开的表，单击“数据库工具”选项卡，然后在“关系”组中单击“关系”。00:01:02.4-00:01:13.8"/>
  <p:tag name="BOOKMARKENTRYNAME" val="ac14Basics3_Ref_IntegrityA_VF10183180400:01:02.4"/>
  <p:tag name="BOOKMARKEXITNAME" val="ac14Basics3_Ref_IntegrityA_VF10183180400:01:13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84d1d6ed-16b3-4916-9ab9-5e0eb16d1a05"/>
  <p:tag name="CAPTIONITEMSYSNAME" val="ac14Basics3_Ref_IntegrityA_VF101831804单击表示要编辑关系的行，请注意该行将变粗。00:01:13.9-00:01:20.0"/>
  <p:tag name="BOOKMARKENTRYNAME" val="ac14Basics3_Ref_IntegrityA_VF10183180400:01:13.9"/>
  <p:tag name="BOOKMARKEXITNAME" val="ac14Basics3_Ref_IntegrityA_VF10183180400:01:2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44740088-9d09-4e07-b2b1-db0367e813cd"/>
  <p:tag name="CAPTIONITEMSYSNAME" val="ac14Basics3_Ref_IntegrityA_VF101831804现在，右键单击该行并单击“编辑关系”。在对话框中，选择“实施参照完整性”。00:01:20.1-00:01:28.8"/>
  <p:tag name="BOOKMARKENTRYNAME" val="ac14Basics3_Ref_IntegrityA_VF10183180400:01:20.1"/>
  <p:tag name="BOOKMARKEXITNAME" val="ac14Basics3_Ref_IntegrityA_VF10183180400:01:28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380ade34-15cc-461b-aaff-7ebcc53096a8"/>
  <p:tag name="CAPTIONITEMSYSNAME" val="ac14Basics3_Ref_IntegrityA_VF101831804您此时可停止操作，也可以设置级联更新和删除。00:01:28.9-00:01:34.2"/>
  <p:tag name="BOOKMARKENTRYNAME" val="ac14Basics3_Ref_IntegrityA_VF10183180400:01:28.9"/>
  <p:tag name="BOOKMARKEXITNAME" val="ac14Basics3_Ref_IntegrityA_VF10183180400:01:34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2cc7fd0f-4847-4365-917c-cace45296c33"/>
  <p:tag name="CAPTIONITEMSYSNAME" val="ac14Basics3_Ref_IntegrityA_VF101831804这些是可选设置，但您可以使用这些设置更改某个位置的数据并使更改显示在00:01:34.3-00:01:40.9"/>
  <p:tag name="BOOKMARKENTRYNAME" val="ac14Basics3_Ref_IntegrityA_VF10183180400:01:34.3"/>
  <p:tag name="BOOKMARKEXITNAME" val="ac14Basics3_Ref_IntegrityA_VF10183180400:01:40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d839597b-08db-48e8-b11c-211e4ca310c6"/>
  <p:tag name="CAPTIONITEMSYSNAME" val="ac14Basics3_Ref_IntegrityA_VF101831804任何相关数据中或通过它进行级联。00:01:41.0-00:01:44.7"/>
  <p:tag name="BOOKMARKENTRYNAME" val="ac14Basics3_Ref_IntegrityA_VF10183180400:01:41.0"/>
  <p:tag name="BOOKMARKEXITNAME" val="ac14Basics3_Ref_IntegrityA_VF10183180400:01:44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ff13320b-86bb-47bb-b29b-891f82eaedf9"/>
  <p:tag name="CAPTIONITEMSYSNAME" val="ac14Basics3_Ref_IntegrityA_VF101831804例如，如果您更改某个位置的供应商名称，00:01:44.8-00:01:50.2"/>
  <p:tag name="BOOKMARKENTRYNAME" val="ac14Basics3_Ref_IntegrityA_VF10183180400:01:44.8"/>
  <p:tag name="BOOKMARKEXITNAME" val="ac14Basics3_Ref_IntegrityA_VF10183180400:01:50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8f057208-edf7-4937-8ddb-85b2d1a8cfec"/>
  <p:tag name="CAPTIONITEMSYSNAME" val="ac14Basics3_Ref_IntegrityA_VF101831804更新将通过与该供应商相关的任何记录进行级联。00:01:50.3-00:01:55.1"/>
  <p:tag name="BOOKMARKENTRYNAME" val="ac14Basics3_Ref_IntegrityA_VF10183180400:01:50.3"/>
  <p:tag name="BOOKMARKEXITNAME" val="ac14Basics3_Ref_IntegrityA_VF10183180400:01:55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7209cf63-c2a0-472d-bd25-22f98af32d5e"/>
  <p:tag name="CAPTIONITEMSYSNAME" val="ac14Basics3_Ref_IntegrityA_VF101831804如果我们删除供应商及其相关数据，此视频中显示更早的级联删除。00:01:55.2-00:02:02.8"/>
  <p:tag name="BOOKMARKENTRYNAME" val="ac14Basics3_Ref_IntegrityA_VF10183180400:01:55.2"/>
  <p:tag name="BOOKMARKEXITNAME" val="ac14Basics3_Ref_IntegrityA_VF10183180400:02:02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c3c4637c-050e-4239-8d00-e03a4a633b29"/>
  <p:tag name="CAPTIONITEMSYSNAME" val="ac14Basics3_Ref_IntegrityA_VF101831804因此，请选择要使用的选项，然后单击“确定”。00:02:02.9-00:02:09.4"/>
  <p:tag name="BOOKMARKENTRYNAME" val="ac14Basics3_Ref_IntegrityA_VF10183180400:02:02.9"/>
  <p:tag name="BOOKMARKEXITNAME" val="ac14Basics3_Ref_IntegrityA_VF10183180400:02:0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869edf9e-090f-4f21-b24e-49d7c89d5762"/>
  <p:tag name="CAPTIONITEMSYSNAME" val="ac14Basics3_RelationshipsA_VF101831809然后转到“字段”选项卡并查看“数据类型”列表。这是“自动编号”字段。00:00:19.2-00:00:26.9"/>
  <p:tag name="BOOKMARKENTRYNAME" val="ac14Basics3_RelationshipsA_VF10183180900:00:19.2"/>
  <p:tag name="BOOKMARKEXITNAME" val="ac14Basics3_RelationshipsA_VF10183180900:00:26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55f9b03-c771-4840-8933-10371cf94d17"/>
  <p:tag name="CAPTIONINTERNALID" val="bb6bd008-b7ef-46c1-b248-be173b5b6347"/>
  <p:tag name="CAPTIONITEMSYSNAME" val="ac14Basics3_Ref_IntegrityA_VF101831804您练习此操作，接下来我们将讨论如何为00:02:09.5-00:02:17.5"/>
  <p:tag name="BOOKMARKENTRYNAME" val="ac14Basics3_Ref_IntegrityA_VF10183180400:02:09.5"/>
  <p:tag name="BOOKMARKEXITNAME" val="ac14Basics3_Ref_IntegrityA_VF10183180400:02:17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MEDIACAPTIONSPROMPTED" val="False"/>
  <p:tag name="TEMPPRESENTATIONFILE" val="C:\Users\davids\AppData\Local\Temp\tmp9A6F.tmp"/>
  <p:tag name="TEMPMEDIAFILENAME" val="C:\Users\davids\AppData\Local\Temp\tmp9C26_ac14Basics3_LookupsA_VF101831798.wmv"/>
  <p:tag name="MEDIAFADEDURATION" val="0.2"/>
  <p:tag name="MEDIATRANSPARENCY" val="0.5"/>
  <p:tag name="MEDIACAPTIONSHIDDEN" val="False"/>
  <p:tag name="CUSTOMXMLPARTID" val="{17175AAC-111E-4E8A-B7CD-6C60FDDDF0B8}"/>
  <p:tag name="MEDIACAPTIONCOUNT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777eb526-829f-40c6-994d-c5eeefd89e15"/>
  <p:tag name="CAPTIONITEMSYSNAME" val="ac14Basics3_LookupsA_VF101831798在本课程中，我们不会创建Web00:00:01.4-00:00:04.2"/>
  <p:tag name="BOOKMARKENTRYNAME" val="ac14Basics3_LookupsA_VF10183179800:00:01.4"/>
  <p:tag name="BOOKMARKEXITNAME" val="ac14Basics3_LookupsA_VF10183179800:00:04.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ae5ec8b8-8680-4b9a-9ab2-e8fbbcf1c2a0"/>
  <p:tag name="CAPTIONITEMSYSNAME" val="ac14Basics3_LookupsA_VF101831798但是这里介绍的流程是在Web00:00:04.3-00:00:10.9"/>
  <p:tag name="BOOKMARKENTRYNAME" val="ac14Basics3_LookupsA_VF10183179800:00:04.3"/>
  <p:tag name="BOOKMARKEXITNAME" val="ac14Basics3_LookupsA_VF10183179800:00:10.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bb06af17-6a76-41f4-aa94-ea51c72fa906"/>
  <p:tag name="CAPTIONITEMSYSNAME" val="ac14Basics3_LookupsA_VF101831798这也是为任何数据库创建查阅字段的最简便方式。00:00:11.0-00:00:16.1"/>
  <p:tag name="BOOKMARKENTRYNAME" val="ac14Basics3_LookupsA_VF10183179800:00:11.0"/>
  <p:tag name="BOOKMARKEXITNAME" val="ac14Basics3_LookupsA_VF10183179800:00:16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b4c0b70e-0795-4c0a-ba44-578a37596da3"/>
  <p:tag name="CAPTIONITEMSYSNAME" val="ac14Basics3_LookupsA_VF101831798我们将使用“资产”和“供应商”表，在开始之前，我们需要讨论几个规则。00:00:16.2-00:00:22.5"/>
  <p:tag name="BOOKMARKENTRYNAME" val="ac14Basics3_LookupsA_VF10183179800:00:16.2"/>
  <p:tag name="BOOKMARKEXITNAME" val="ac14Basics3_LookupsA_VF10183179800:00:22.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15994ba9-6e03-42cb-95fa-122ec8de4da1"/>
  <p:tag name="CAPTIONITEMSYSNAME" val="ac14Basics3_LookupsA_VF101831798第一，您只能使用查阅字段在00:00:22.6-00:00:28.4"/>
  <p:tag name="BOOKMARKENTRYNAME" val="ac14Basics3_LookupsA_VF10183179800:00:22.6"/>
  <p:tag name="BOOKMARKEXITNAME" val="ac14Basics3_LookupsA_VF10183179800:00:28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4576ba96-e376-4441-ad52-59e09b472e15"/>
  <p:tag name="CAPTIONITEMSYSNAME" val="ac14Basics3_LookupsA_VF101831798第二，如果您启用参照完整性，则不能使用级联更新，因为00:00:28.5-00:00:36.5"/>
  <p:tag name="BOOKMARKENTRYNAME" val="ac14Basics3_LookupsA_VF10183179800:00:28.5"/>
  <p:tag name="BOOKMARKEXITNAME" val="ac14Basics3_LookupsA_VF10183179800:00:36.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c66a8cd2-403e-4481-8c40-744caa1ae5b8"/>
  <p:tag name="CAPTIONITEMSYSNAME" val="ac14Basics3_LookupsA_VF101831798第三，使用查阅向导最简便，00:00:36.6-00:00:41.3"/>
  <p:tag name="BOOKMARKENTRYNAME" val="ac14Basics3_LookupsA_VF10183179800:00:36.6"/>
  <p:tag name="BOOKMARKEXITNAME" val="ac14Basics3_LookupsA_VF10183179800:00:41.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6c2b1a48-f139-4275-aeec-4c6431ba9908"/>
  <p:tag name="CAPTIONITEMSYSNAME" val="ac14Basics3_LookupsA_VF101831798因为它为您创建关系和外键字段。00:00:41.4-00:00:46.3"/>
  <p:tag name="BOOKMARKENTRYNAME" val="ac14Basics3_LookupsA_VF10183179800:00:41.4"/>
  <p:tag name="BOOKMARKEXITNAME" val="ac14Basics3_LookupsA_VF10183179800:00:4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871cf1d6-e488-4d95-894f-81563154197c"/>
  <p:tag name="CAPTIONITEMSYSNAME" val="ac14Basics3_RelationshipsA_VF101831809我需要记住这个事实，您很快就会知道原因。00:00:27.0-00:00:32.1"/>
  <p:tag name="BOOKMARKENTRYNAME" val="ac14Basics3_RelationshipsA_VF10183180900:00:27.0"/>
  <p:tag name="BOOKMARKEXITNAME" val="ac14Basics3_RelationshipsA_VF10183180900:00:32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2abdf8d2-1842-4a18-b4b4-71453c2724b0"/>
  <p:tag name="CAPTIONITEMSYSNAME" val="ac14Basics3_LookupsA_VF101831798而且，外键字段将用作下拉列表，00:00:46.4-00:00:50.1"/>
  <p:tag name="BOOKMARKENTRYNAME" val="ac14Basics3_LookupsA_VF10183179800:00:46.4"/>
  <p:tag name="BOOKMARKEXITNAME" val="ac14Basics3_LookupsA_VF10183179800:00:50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92ac22e4-7e80-4db5-a88e-a9e2f05cd33f"/>
  <p:tag name="CAPTIONITEMSYSNAME" val="ac14Basics3_LookupsA_VF101831798以便您能够从一端快速准确地选择表中的数据。00:00:50.2-00:00:55.2"/>
  <p:tag name="BOOKMARKENTRYNAME" val="ac14Basics3_LookupsA_VF10183179800:00:50.2"/>
  <p:tag name="BOOKMARKEXITNAME" val="ac14Basics3_LookupsA_VF10183179800:00:55.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434a8a60-e9ca-464e-bf04-79e9ce166caa"/>
  <p:tag name="CAPTIONITEMSYSNAME" val="ac14Basics3_LookupsA_VF101831798例如，当您为新资产输入数据时，您可以轻松选择供应商。00:00:55.3-00:01:01.2"/>
  <p:tag name="BOOKMARKENTRYNAME" val="ac14Basics3_LookupsA_VF10183179800:00:55.3"/>
  <p:tag name="BOOKMARKEXITNAME" val="ac14Basics3_LookupsA_VF10183179800:01:01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4ed55532-8e51-4636-a29a-43a9d9f793e3"/>
  <p:tag name="CAPTIONITEMSYSNAME" val="ac14Basics3_LookupsA_VF101831798首先打开位于关系多端的表，您就会明白为何要执行此流程。00:01:01.3-00:01:08.2"/>
  <p:tag name="BOOKMARKENTRYNAME" val="ac14Basics3_LookupsA_VF10183179800:01:01.3"/>
  <p:tag name="BOOKMARKEXITNAME" val="ac14Basics3_LookupsA_VF10183179800:01:08.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26a1c71d-508b-4b18-b9f9-eb9be94dec37"/>
  <p:tag name="CAPTIONITEMSYSNAME" val="ac14Basics3_LookupsA_VF101831798单击表中的第一个空白字段，然后单击“查阅和关系”；此时将启动查阅向导。00:01:08.3-00:01:17.2"/>
  <p:tag name="BOOKMARKENTRYNAME" val="ac14Basics3_LookupsA_VF10183179800:01:08.3"/>
  <p:tag name="BOOKMARKEXITNAME" val="ac14Basics3_LookupsA_VF10183179800:01:17.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1004ef16-371c-4af1-9744-e44b3e5b3c91"/>
  <p:tag name="CAPTIONITEMSYSNAME" val="ac14Basics3_LookupsA_VF101831798选择第一个选项并单击“下一步”。单击位于关系一端的表，00:01:17.3-00:01:28.2"/>
  <p:tag name="BOOKMARKENTRYNAME" val="ac14Basics3_LookupsA_VF10183179800:01:17.3"/>
  <p:tag name="BOOKMARKEXITNAME" val="ac14Basics3_LookupsA_VF10183179800:01:28.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c6095081-4bf8-4084-999b-6c6306fcd73b"/>
  <p:tag name="CAPTIONITEMSYSNAME" val="ac14Basics3_LookupsA_VF101831798现在，您需要选择用户可以理解的字段，00:01:28.3-00:01:32.1"/>
  <p:tag name="BOOKMARKENTRYNAME" val="ac14Basics3_LookupsA_VF10183179800:01:28.3"/>
  <p:tag name="BOOKMARKEXITNAME" val="ac14Basics3_LookupsA_VF10183179800:01:32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6568c461-d662-414a-a6a2-c59f5338969d"/>
  <p:tag name="CAPTIONITEMSYSNAME" val="ac14Basics3_LookupsA_VF101831798在这种情况下，它是公司名称字段，因为它可用于识别每个供应商。00:01:32.2-00:01:38.0"/>
  <p:tag name="BOOKMARKENTRYNAME" val="ac14Basics3_LookupsA_VF10183179800:01:32.2"/>
  <p:tag name="BOOKMARKEXITNAME" val="ac14Basics3_LookupsA_VF10183179800:01:38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486fedf7-3e2e-43e0-82d6-cdd39a573525"/>
  <p:tag name="CAPTIONITEMSYSNAME" val="ac14Basics3_LookupsA_VF101831798确保将字段移至“选定字段”窗格，然后单击“下一步”。00:01:38.1-00:01:45.9"/>
  <p:tag name="BOOKMARKENTRYNAME" val="ac14Basics3_LookupsA_VF10183179800:01:38.1"/>
  <p:tag name="BOOKMARKEXITNAME" val="ac14Basics3_LookupsA_VF10183179800:01:45.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d93586bc-e5ef-4347-8bab-fb4a8a6b9335"/>
  <p:tag name="CAPTIONITEMSYSNAME" val="ac14Basics3_LookupsA_VF101831798“排序”是可选项。在这种情况下，我将按升序对公司名称进行排序，00:01:46.0-00:01:51.1"/>
  <p:tag name="BOOKMARKENTRYNAME" val="ac14Basics3_LookupsA_VF10183179800:01:46.0"/>
  <p:tag name="BOOKMARKEXITNAME" val="ac14Basics3_LookupsA_VF10183179800:01:5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e803ddae-d16f-4a4b-8dd1-4931e5864d05"/>
  <p:tag name="CAPTIONITEMSYSNAME" val="ac14Basics3_RelationshipsA_VF101831809接下来，我将转到位于关系多端的表，然后添加外键字段。00:00:32.2-00:00:38.4"/>
  <p:tag name="BOOKMARKENTRYNAME" val="ac14Basics3_RelationshipsA_VF10183180900:00:32.2"/>
  <p:tag name="BOOKMARKEXITNAME" val="ac14Basics3_RelationshipsA_VF10183180900:00:38.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47e92a9d-1c7d-4795-a6a2-113ae8edfc57"/>
  <p:tag name="CAPTIONITEMSYSNAME" val="ac14Basics3_LookupsA_VF101831798但是我也可以单击按钮将其更改为降序，这将导致其他规则产生。00:01:51.2-00:01:57.3"/>
  <p:tag name="BOOKMARKENTRYNAME" val="ac14Basics3_LookupsA_VF10183179800:01:51.2"/>
  <p:tag name="BOOKMARKEXITNAME" val="ac14Basics3_LookupsA_VF10183179800:01:57.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31daf7bf-ac68-48fc-a25c-046ed6d3811e"/>
  <p:tag name="CAPTIONITEMSYSNAME" val="ac14Basics3_LookupsA_VF101831798如果您未选择排序顺序，Access将按00:01:57.4-00:02:04.5"/>
  <p:tag name="BOOKMARKENTRYNAME" val="ac14Basics3_LookupsA_VF10183179800:01:57.4"/>
  <p:tag name="BOOKMARKEXITNAME" val="ac14Basics3_LookupsA_VF10183179800:02:04.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b21e2b7e-a329-48bb-ba93-ab773107d641"/>
  <p:tag name="CAPTIONITEMSYSNAME" val="ac14Basics3_LookupsA_VF101831798进行排序。00:02:04.6-00:02:07.3"/>
  <p:tag name="BOOKMARKENTRYNAME" val="ac14Basics3_LookupsA_VF10183179800:02:04.6"/>
  <p:tag name="BOOKMARKEXITNAME" val="ac14Basics3_LookupsA_VF10183179800:02:07.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e251d142-a23b-4e4d-a554-78060834351e"/>
  <p:tag name="CAPTIONITEMSYSNAME" val="ac14Basics3_LookupsA_VF101831798在下一页上，我将隐藏键列，因为显示的主键值对于使用数据库并没有帮助。00:02:07.4-00:02:14.5"/>
  <p:tag name="BOOKMARKENTRYNAME" val="ac14Basics3_LookupsA_VF10183179800:02:07.4"/>
  <p:tag name="BOOKMARKEXITNAME" val="ac14Basics3_LookupsA_VF10183179800:02:14.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385efeb6-9649-4ba2-a3be-861cb6359d6a"/>
  <p:tag name="CAPTIONITEMSYSNAME" val="ac14Basics3_LookupsA_VF101831798我将确保字段已显示正确的数据、供应商公司名称，然后单击“下一步”。00:02:14.6-00:02:21.2"/>
  <p:tag name="BOOKMARKENTRYNAME" val="ac14Basics3_LookupsA_VF10183179800:02:14.6"/>
  <p:tag name="BOOKMARKEXITNAME" val="ac14Basics3_LookupsA_VF10183179800:02:21.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d98234dd-ea07-433f-b280-d7dc16f790c4"/>
  <p:tag name="CAPTIONITEMSYSNAME" val="ac14Basics3_LookupsA_VF101831798赋予该字段一个有意义的名称，然后在此选择“启用数据完整性”。00:02:21.3-00:02:31.0"/>
  <p:tag name="BOOKMARKENTRYNAME" val="ac14Basics3_LookupsA_VF10183179800:02:21.3"/>
  <p:tag name="BOOKMARKEXITNAME" val="ac14Basics3_LookupsA_VF10183179800:02:31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908ff4e0-a02e-467d-b001-7681e318dd40"/>
  <p:tag name="CAPTIONITEMSYSNAME" val="ac14Basics3_LookupsA_VF101831798这将为关系设置参照完整性。00:02:31.1-00:02:35.1"/>
  <p:tag name="BOOKMARKENTRYNAME" val="ac14Basics3_LookupsA_VF10183179800:02:31.1"/>
  <p:tag name="BOOKMARKEXITNAME" val="ac14Basics3_LookupsA_VF10183179800:02:35.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a28b9ba6-dbfc-47b7-a2ca-2789dd476665"/>
  <p:tag name="CAPTIONITEMSYSNAME" val="ac14Basics3_LookupsA_VF101831798如果需要，您可以启用级联删除，00:02:35.2-00:02:38.7"/>
  <p:tag name="BOOKMARKENTRYNAME" val="ac14Basics3_LookupsA_VF10183179800:02:35.2"/>
  <p:tag name="BOOKMARKEXITNAME" val="ac14Basics3_LookupsA_VF10183179800:02:38.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33f20cb7-eb38-4d13-8747-4da6ae99d5d7"/>
  <p:tag name="CAPTIONITEMSYSNAME" val="ac14Basics3_LookupsA_VF101831798但是请记住，您不能启用级联更新，因为00:02:38.8-00:02:44.5"/>
  <p:tag name="BOOKMARKENTRYNAME" val="ac14Basics3_LookupsA_VF10183179800:02:38.8"/>
  <p:tag name="BOOKMARKEXITNAME" val="ac14Basics3_LookupsA_VF10183179800:02:44.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17c828d8-1f53-4d62-8216-59fa2866996b"/>
  <p:tag name="CAPTIONITEMSYSNAME" val="ac14Basics3_LookupsA_VF101831798单击“完成”，您将在“资产”表中看见新字段，00:02:44.6-00:02:49.8"/>
  <p:tag name="BOOKMARKENTRYNAME" val="ac14Basics3_LookupsA_VF10183179800:02:44.6"/>
  <p:tag name="BOOKMARKEXITNAME" val="ac14Basics3_LookupsA_VF10183179800:02:4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b27f1763-cbae-46d0-9056-2cffa4c5074e"/>
  <p:tag name="CAPTIONITEMSYSNAME" val="ac14Basics3_RelationshipsA_VF101831809请注意，单击或双击新字段的标题时，我将看到数据类型列表。00:00:38.5-00:00:45.1"/>
  <p:tag name="BOOKMARKENTRYNAME" val="ac14Basics3_RelationshipsA_VF10183180900:00:38.5"/>
  <p:tag name="BOOKMARKEXITNAME" val="ac14Basics3_RelationshipsA_VF10183180900:00:45.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63873775-3f06-4403-9bc7-c149ce865302"/>
  <p:tag name="CAPTIONITEMSYSNAME" val="ac14Basics3_LookupsA_VF101831798该表位于关系的多端，它的工作方式与我们在以前看到的工作方式相同。00:02:49.9-00:02:55.6"/>
  <p:tag name="BOOKMARKENTRYNAME" val="ac14Basics3_LookupsA_VF10183179800:02:49.9"/>
  <p:tag name="BOOKMARKEXITNAME" val="ac14Basics3_LookupsA_VF10183179800:02:55.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a7381ef2-e960-410d-864c-bbdd8925b398"/>
  <p:tag name="CAPTIONITEMSYSNAME" val="ac14Basics3_LookupsA_VF101831798因此，作为最终规则，您可以按照这些步骤开始创建一对一和多对多关系。00:02:55.7-00:03:03.7"/>
  <p:tag name="BOOKMARKENTRYNAME" val="ac14Basics3_LookupsA_VF10183179800:02:55.7"/>
  <p:tag name="BOOKMARKEXITNAME" val="ac14Basics3_LookupsA_VF10183179800:03:03.7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f6d3524-2a42-41e1-a6b1-bc6b049dc158"/>
  <p:tag name="CAPTIONINTERNALID" val="f83b1417-2ee4-45b2-82c5-9ebccbc3fc10"/>
  <p:tag name="CAPTIONITEMSYSNAME" val="ac14Basics3_LookupsA_VF101831798本课程稍后将介绍如何创建这两种关系。00:03:03.8-00:03:06.5"/>
  <p:tag name="BOOKMARKENTRYNAME" val="ac14Basics3_LookupsA_VF10183179800:03:03.8"/>
  <p:tag name="BOOKMARKEXITNAME" val="ac14Basics3_LookupsA_VF10183179800:03:0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a4e93a40-3715-43c8-b9cb-625c54e0298f"/>
  <p:tag name="CAPTIONITEMSYSNAME" val="ac14Basics3_RelationshipsA_VF101831809我将选择“数字”数据类型，因为它与主键使用的“自动编号”数据类型兼容，00:00:45.2-00:00:52.0"/>
  <p:tag name="BOOKMARKENTRYNAME" val="ac14Basics3_RelationshipsA_VF10183180900:00:45.2"/>
  <p:tag name="BOOKMARKEXITNAME" val="ac14Basics3_RelationshipsA_VF10183180900:00:5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840b52d-efe1-40ee-8642-876e70848059"/>
  <p:tag name="CAPTIONINTERNALID" val="eebbaed1-b824-4716-8a96-2f995566b69a"/>
  <p:tag name="CAPTIONITEMSYSNAME" val="ac14Basics3_RelationshipsA_VF101831809并且这会导致规则产生。外键字段所使用的数据类型必须与00:00:52.1-00:00:58.0"/>
  <p:tag name="BOOKMARKENTRYNAME" val="ac14Basics3_RelationshipsA_VF10183180900:00:52.1"/>
  <p:tag name="BOOKMARKEXITNAME" val="ac14Basics3_RelationshipsA_VF10183180900:00:58.0"/>
</p:tagLst>
</file>

<file path=ppt/theme/theme1.xml><?xml version="1.0" encoding="utf-8"?>
<a:theme xmlns:a="http://schemas.openxmlformats.org/drawingml/2006/main" name="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2010_trainin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 4 8 4 0 b 5 2 d - e f e 1 - 4 0 e e - 8 6 4 2 - 8 7 6 e 7 0 8 4 8 0 5 9 < / I d > < C a p t i o n I t e m s > < C a p t i o n I t e m > < I n t e r n a l I d > 5 6 6 4 5 6 9 6 - e b b 6 - 4 5 a a - 8 1 7 d - 8 2 c 4 6 f 4 8 d 8 d 2 < / I n t e r n a l I d > < N a m e > a c 1 4 B a s i c s 3 _ R e l a t i o n s h i p s A _ V F 1 0 1 8 3 1 8 0 9 傁�R�^h�sQ�|��` �����HQSb _MO�NsQ�|$N�z�vh�00 0 : 0 0 : 0 0 . 6 - 0 0 : 0 0 : 0 6 . 7 < / N a m e > < T e x t >   傁�R�^h�sQ�|��` �����HQSb _  MO�NsQ�|$N�z�vh�0< / T e x t > < B o o k M a r k E n t r y N a m e > a c 1 4 B a s i c s 3 _ R e l a t i o n s h i p s A _ V F 1 0 1 8 3 1 8 0 9 0 0 : 0 0 : 0 0 . 6 < / B o o k M a r k E n t r y N a m e > < B o o k M a r k E x i t N a m e > a c 1 4 B a s i c s 3 _ R e l a t i o n s h i p s A _ V F 1 0 1 8 3 1 8 0 9 0 0 : 0 0 : 0 6 . 7 < / B o o k M a r k E x i t N a m e > < B o o k M a r k E n t r y P o s i t i o n > 6 0 0 < / B o o k M a r k E n t r y P o s i t i o n > < B o o k M a r k E x i t P o s i t i o n > 6 7 0 0 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 6 9 8 5 4 f 4 f - 1 d 9 5 - 4 c 9 c - b 2 9 1 - 8 c 3 7 3 5 8 a 8 6 e 7 < / I n t e r n a l I d > < N a m e > a c 1 4 B a s i c s 3 _ R e l a t i o n s h i p s A _ V F 1 0 1 8 3 1 8 0 9 b\O(u N�z�v /ec �TY�z�v D��N 0(W N�z�vh�-N�b\US�Q;N.�W[�k�0 0 : 0 0 : 0 6 . 8 - 0 0 : 0 0 : 1 9 . 1 < / N a m e > < T e x t >   b\O(u N�z�v /ec �TY�z�v D��N 0  (W N�z�vh�-N�b\US�Q;N.�W[�k�< / T e x t > < B o o k M a r k E n t r y N a m e > a c 1 4 B a s i c s 3 _ R e l a t i o n s h i p s A _ V F 1 0 1 8 3 1 8 0 9 0 0 : 0 0 : 0 6 . 8 < / B o o k M a r k E n t r y N a m e > < B o o k M a r k E x i t N a m e > a c 1 4 B a s i c s 3 _ R e l a t i o n s h i p s A _ V F 1 0 1 8 3 1 8 0 9 0 0 : 0 0 : 1 9 . 1 < / B o o k M a r k E x i t N a m e > < B o o k M a r k E n t r y P o s i t i o n > 6 8 0 0 < / B o o k M a r k E n t r y P o s i t i o n > < B o o k M a r k E x i t P o s i t i o n > 1 9 1 6 7 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 8 6 9 e d f 9 e - 0 9 0 f - 4 f 2 1 - b 2 4 e - 4 9 d 7 c 8 9 d 5 7 6 2 < / I n t e r n a l I d > < N a m e > a c 1 4 B a s i c s 3 _ R e l a t i o n s h i p s A _ V F 1 0 1 8 3 1 8 0 9 6qTl�0R W[�k 	�y�aSv^�gw penc{|�W Rh�0ُ/f ꁨR�S W[�k00 0 : 0 0 : 1 9 . 2 - 0 0 : 0 0 : 2 6 . 9 < / N a m e > < T e x t >   6qTl�0R W[�k 	�y�aSv^�gw penc{|�W   Rh�0ُ/f ꁨR�S W[�k0< / T e x t > < B o o k M a r k E n t r y N a m e > a c 1 4 B a s i c s 3 _ R e l a t i o n s h i p s A _ V F 1 0 1 8 3 1 8 0 9 0 0 : 0 0 : 1 9 . 2 < / B o o k M a r k E n t r y N a m e > < B o o k M a r k E x i t N a m e > a c 1 4 B a s i c s 3 _ R e l a t i o n s h i p s A _ V F 1 0 1 8 3 1 8 0 9 0 0 : 0 0 : 2 6 . 9 < / B o o k M a r k E x i t N a m e > < B o o k M a r k E n t r y P o s i t i o n > 1 9 2 6 7 < / B o o k M a r k E n t r y P o s i t i o n > < B o o k M a r k E x i t P o s i t i o n > 2 6 9 0 0 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 8 7 1 c f 1 d 6 - e 4 8 8 - 4 d 9 5 - 8 9 4 f - 8 1 5 6 3 1 5 4 1 9 7 c < / I n t e r n a l I d > < N a m e > a c 1 4 B a s i c s 3 _ R e l a t i o n s h i p s A _ V F 1 0 1 8 3 1 8 0 9 b �����OOُ*N�N�[��`�_�_1\O�wS��S�V00 0 : 0 0 : 2 7 . 0 - 0 0 : 0 0 : 3 2 . 1 < / N a m e > < T e x t >   b �����OOُ*N�N�[��`�_�_1\O�wS��S�V0< / T e x t > < B o o k M a r k E n t r y N a m e > a c 1 4 B a s i c s 3 _ R e l a t i o n s h i p s A _ V F 1 0 1 8 3 1 8 0 9 0 0 : 0 0 : 2 7 . 0 < / B o o k M a r k E n t r y N a m e > < B o o k M a r k E x i t N a m e > a c 1 4 B a s i c s 3 _ R e l a t i o n s h i p s A _ V F 1 0 1 8 3 1 8 0 9 0 0 : 0 0 : 3 2 . 1 < / B o o k M a r k E x i t N a m e > < B o o k M a r k E n t r y P o s i t i o n > 2 7 0 0 0 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 e 8 0 3 d d a e - d 1 6 f - 4 a 4 b - 8 d d 1 - 4 9 3 1 e 5 8 6 4 d 0 5 < / I n t e r n a l I d > < N a m e > a c 1 4 B a s i c s 3 _ R e l a t i o n s h i p s A _ V F 1 0 1 8 3 1 8 0 9 �cNeg�b\l�0RMO�NsQ�|Y�z�vh��6qT�m�RY.�W[�k00 0 : 0 0 : 3 2 . 2 - 0 0 : 0 0 : 3 8 . 4 < / N a m e > < T e x t >   �cNeg�b\l�0RMO�NsQ�|Y�z�vh��  6qT�m�RY.�W[�k0< / T e x t > < B o o k M a r k E n t r y N a m e > a c 1 4 B a s i c s 3 _ R e l a t i o n s h i p s A _ V F 1 0 1 8 3 1 8 0 9 0 0 : 0 0 : 3 2 . 2 < / B o o k M a r k E n t r y N a m e > < B o o k M a r k E x i t N a m e > a c 1 4 B a s i c s 3 _ R e l a t i o n s h i p s A _ V F 1 0 1 8 3 1 8 0 9 0 0 : 0 0 : 3 8 . 4 < / B o o k M a r k E x i t N a m e > < B o o k M a r k E n t r y P o s i t i o n > 3 2 2 3 3 < / B o o k M a r k E n t r y P o s i t i o n > < B o o k M a r k E x i t P o s i t i o n > 3 8 4 3 3 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 b 2 7 f 1 7 6 3 - c b a e - 4 6 d 0 - 9 0 5 6 - 2 c f f a 4 c 5 0 7 4 e < / I n t e r n a l I d > < N a m e > a c 1 4 B a s i c s 3 _ R e l a t i o n s h i p s A _ V F 1 0 1 8 3 1 8 0 9 ���la�US�Qb�S�Q�eW[�k�vh���e�b\w0Rpenc{|�WRh�00 0 : 0 0 : 3 8 . 5 - 0 0 : 0 0 : 4 5 . 1 < / N a m e > < T e x t >   ���la�US�Qb�S�Q�eW[�k�vh���e�  b\w0Rpenc{|�WRh�0< / T e x t > < B o o k M a r k E n t r y N a m e > a c 1 4 B a s i c s 3 _ R e l a t i o n s h i p s A _ V F 1 0 1 8 3 1 8 0 9 0 0 : 0 0 : 3 8 . 5 < / B o o k M a r k E n t r y N a m e > < B o o k M a r k E x i t N a m e > a c 1 4 B a s i c s 3 _ R e l a t i o n s h i p s A _ V F 1 0 1 8 3 1 8 0 9 0 0 : 0 0 : 4 5 . 1 < / B o o k M a r k E x i t N a m e > < B o o k M a r k E n t r y P o s i t i o n > 3 8 5 3 3 < / B o o k M a r k E n t r y P o s i t i o n > < B o o k M a r k E x i t P o s i t i o n > 4 5 1 0 0 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 a 4 e 9 3 a 4 0 - 3 7 1 5 - 4 3 c 8 - b 9 c b - 6 2 5 c 5 4 e 0 2 9 8 f < / I n t e r n a l I d > < N a m e > a c 1 4 B a s i c s 3 _ R e l a t i o n s h i p s A _ V F 1 0 1 8 3 1 8 0 9 b\	��b peW[ penc{|�W��V:N�[N;N.�O(u�v ꁨR�S penc{|�W|Q�[�0 0 : 0 0 : 4 5 . 2 - 0 0 : 0 0 : 5 2 . 0 < / N a m e > < T e x t >   b\	��b peW[ penc{|�W��V:N�[N  ;N.�O(u�v ꁨR�S penc{|�W|Q�[�< / T e x t > < B o o k M a r k E n t r y N a m e > a c 1 4 B a s i c s 3 _ R e l a t i o n s h i p s A _ V F 1 0 1 8 3 1 8 0 9 0 0 : 0 0 : 4 5 . 2 < / B o o k M a r k E n t r y N a m e > < B o o k M a r k E x i t N a m e > a c 1 4 B a s i c s 3 _ R e l a t i o n s h i p s A _ V F 1 0 1 8 3 1 8 0 9 0 0 : 0 0 : 5 2 . 0 < / B o o k M a r k E x i t N a m e > < B o o k M a r k E n t r y P o s i t i o n > 4 5 2 0 0 < / B o o k M a r k E n t r y P o s i t i o n > < B o o k M a r k E x i t P o s i t i o n > 5 2 0 0 0 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 e e b b a e d 1 - b 8 2 4 - 4 7 1 6 - 8 a 9 6 - 2 f 9 9 5 5 6 6 b 6 9 a < / I n t e r n a l I d > < N a m e > a c 1 4 B a s i c s 3 _ R e l a t i o n s h i p s A _ V F 1 0 1 8 3 1 8 0 9 v^NُO�[�ĉR�Nu0Y.�W[�k@bO(u�vpenc{|�W�_{�N0 0 : 0 0 : 5 2 . 1 - 0 0 : 0 0 : 5 8 . 0 < / N a m e > < T e x t >   v^NُO�[�ĉR�Nu0Y.�W[�k  @bO(u�vpenc{|�W�_{�N< / T e x t > < B o o k M a r k E n t r y N a m e > a c 1 4 B a s i c s 3 _ R e l a t i o n s h i p s A _ V F 1 0 1 8 3 1 8 0 9 0 0 : 0 0 : 5 2 . 1 < / B o o k M a r k E n t r y N a m e > < B o o k M a r k E x i t N a m e > a c 1 4 B a s i c s 3 _ R e l a t i o n s h i p s A _ V F 1 0 1 8 3 1 8 0 9 0 0 : 0 0 : 5 8 . 0 < / B o o k M a r k E x i t N a m e > < B o o k M a r k E n t r y P o s i t i o n > 5 2 1 0 0 < / B o o k M a r k E n t r y P o s i t i o n > < B o o k M a r k E x i t P o s i t i o n > 5 8 0 0 0 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 0 d 5 3 b a 6 8 - c c a 1 - 4 f 7 9 - a d 9 2 - c 0 9 b d 3 b 5 e 7 d 4 < / I n t e r n a l I d > < N a m e > a c 1 4 B a s i c s 3 _ R e l a t i o n s h i p s A _ V F 1 0 1 8 3 1 8 0 9 :NvQ�[�^;N.���n�vpenc{|�W�v9SM�b|Q�[00 0 : 0 0 : 5 8 . 1 - 0 0 : 0 1 : 0 3 . 4 < / N a m e > < T e x t >   :NvQ�[�^;N.���n�vpenc{|�W�v9SM�b|Q�[0< / T e x t > < B o o k M a r k E n t r y N a m e > a c 1 4 B a s i c s 3 _ R e l a t i o n s h i p s A _ V F 1 0 1 8 3 1 8 0 9 0 0 : 0 0 : 5 8 . 1 < / B o o k M a r k E n t r y N a m e > < B o o k M a r k E x i t N a m e > a c 1 4 B a s i c s 3 _ R e l a t i o n s h i p s A _ V F 1 0 1 8 3 1 8 0 9 0 0 : 0 1 : 0 3 . 4 < / B o o k M a r k E x i t N a m e > < B o o k M a r k E n t r y P o s i t i o n > 5 8 1 0 0 < / B o o k M a r k E n t r y P o s i t i o n > < B o o k M a r k E x i t P o s i t i o n > 6 3 4 0 0 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 d 6 3 f b d 9 f - c e 9 4 - 4 3 1 3 - a c 5 c - 3 3 b f 9 6 3 e f b 8 3 < / I n t e r n a l I d > < N a m e > a c 1 4 B a s i c s 3 _ R e l a t i o n s h i p s A _ V F 1 0 1 8 3 1 8 0 9 	gsQ|Q�[penc{|�W�v��~�Oo`�0 0 : 0 1 : 0 3 . 5 - 0 0 : 0 1 : 0 6 . 6 < / N a m e > < T e x t >   	gsQ|Q�[penc{|�W�v��~�Oo`�< / T e x t > < B o o k M a r k E n t r y N a m e > a c 1 4 B a s i c s 3 _ R e l a t i o n s h i p s A _ V F 1 0 1 8 3 1 8 0 9 0 0 : 0 1 : 0 3 . 5 < / B o o k M a r k E n t r y N a m e > < B o o k M a r k E x i t N a m e > a c 1 4 B a s i c s 3 _ R e l a t i o n s h i p s A _ V F 1 0 1 8 3 1 8 0 9 0 0 : 0 1 : 0 6 . 6 < / B o o k M a r k E x i t N a m e > < B o o k M a r k E n t r y P o s i t i o n > 6 3 5 0 0 < / B o o k M a r k E n t r y P o s i t i o n > < B o o k M a r k E x i t P o s i t i o n > 6 6 6 0 0 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 5 9 1 4 8 f 7 f - 3 4 1 0 - 4 c b f - 9 2 5 9 - b 9 9 c b d d c 0 0 b 0 < / I n t e r n a l I d > < N a m e > a c 1 4 B a s i c s 3 _ R e l a t i o n s h i p s A _ V F 1 0 1 8 3 1 8 0 9 ���S��,g��z�~>\�v��zXd��aS-N�v���c00 0 : 0 1 : 0 6 . 7 - 0 0 : 0 1 : 1 0 . 6 < / N a m e > < T e x t >   ���S��,g��z�~>\�v��zXd��aS-N�v���c0< / T e x t > < B o o k M a r k E n t r y N a m e > a c 1 4 B a s i c s 3 _ R e l a t i o n s h i p s A _ V F 1 0 1 8 3 1 8 0 9 0 0 : 0 1 : 0 6 . 7 < / B o o k M a r k E n t r y N a m e > < B o o k M a r k E x i t N a m e > a c 1 4 B a s i c s 3 _ R e l a t i o n s h i p s A _ V F 1 0 1 8 3 1 8 0 9 0 0 : 0 1 : 1 0 . 6 < / B o o k M a r k E x i t N a m e > < B o o k M a r k E n t r y P o s i t i o n > 6 6 7 0 0 < / B o o k M a r k E n t r y P o s i t i o n > < B o o k M a r k E x i t P o s i t i o n > 7 0 6 3 3 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 d e 9 7 7 7 9 7 - a b 4 c - 4 4 0 2 - 9 a 4 e - e 4 0 b 9 a f 4 8 f 5 1 < / I n t e r n a l I d > < N a m e > a c 1 4 B a s i c s 3 _ R e l a t i o n s h i p s A _ V F 1 0 1 8 3 1 8 0 9 US�Q peW[ �:NW[�k��eQpeW[�6qTl�0R penc�^�]wQ 	�y�aSv^/T�R sQ�| �z<h00 0 : 0 1 : 1 0 . 7 - 0 0 : 0 1 : 2 4 . 8 < / N a m e > < T e x t >   US�Q peW[ �:NW[�k��eQpeW[�6qTl�0R   penc�^�]wQ 	�y�aSv^/T�R sQ�| �z<h0< / T e x t > < B o o k M a r k E n t r y N a m e > a c 1 4 B a s i c s 3 _ R e l a t i o n s h i p s A _ V F 1 0 1 8 3 1 8 0 9 0 0 : 0 1 : 1 0 . 7 < / B o o k M a r k E n t r y N a m e > < B o o k M a r k E x i t N a m e > a c 1 4 B a s i c s 3 _ R e l a t i o n s h i p s A _ V F 1 0 1 8 3 1 8 0 9 0 0 : 0 1 : 2 4 . 8 < / B o o k M a r k E x i t N a m e > < B o o k M a r k E n t r y P o s i t i o n > 7 0 7 3 3 < / B o o k M a r k E n t r y P o s i t i o n > < B o o k M a r k E x i t P o s i t i o n > 8 4 8 6 7 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 9 5 7 a 8 d c d - 9 5 3 3 - 4 5 7 e - 9 2 5 d - e 5 b c 4 5 f d d 5 7 4 < / I n t e r n a l I d > < N a m e > a c 1 4 B a s i c s 3 _ R e l a t i o n s h i p s A _ V F 1 0 1 8 3 1 8 0 9 勗z<h\ꁨR>f:ypenc�^-N�v@b	gh��b^g\ُ$N*Nh��vsQT�00 0 : 0 1 : 2 4 . 9 - 0 0 : 0 1 : 3 2 . 0 < / N a m e > < T e x t >   勗z<h\ꁨR>f:ypenc�^-N�v@b	gh��  b^g\ُ$N*Nh��vsQT�0< / T e x t > < B o o k M a r k E n t r y N a m e > a c 1 4 B a s i c s 3 _ R e l a t i o n s h i p s A _ V F 1 0 1 8 3 1 8 0 9 0 0 : 0 1 : 2 4 . 9 < / B o o k M a r k E n t r y N a m e > < B o o k M a r k E x i t N a m e > a c 1 4 B a s i c s 3 _ R e l a t i o n s h i p s A _ V F 1 0 1 8 3 1 8 0 9 0 0 : 0 1 : 3 2 . 0 < / B o o k M a r k E x i t N a m e > < B o o k M a r k E n t r y P o s i t i o n > 8 4 9 6 7 < / B o o k M a r k E n t r y P o s i t i o n > < B o o k M a r k E x i t P o s i t i o n > 9 2 0 6 7 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 1 a e d 7 e c 6 - 0 a 6 9 - 4 d a 5 - 8 9 f 1 - 2 2 6 2 b 3 4 c 5 5 b a < / I n t e r n a l I d > < N a m e > a c 1 4 B a s i c s 3 _ R e l a t i o n s h i p s A _ V F 1 0 1 8 3 1 8 0 9 ��R�^sQ�|�\;N.�W[�k�N N�z�b0RY�z�vY.�W[�k��YN@b:y00 0 : 0 1 : 3 2 . 1 - 0 0 : 0 1 : 4 3 . 1 < / N a m e > < T e x t >   ��R�^sQ�|�\;N.�W[�k�N N�z�b0R  Y�z�vY.�W[�k��YN@b:y0< / T e x t > < B o o k M a r k E n t r y N a m e > a c 1 4 B a s i c s 3 _ R e l a t i o n s h i p s A _ V F 1 0 1 8 3 1 8 0 9 0 0 : 0 1 : 3 2 . 1 < / B o o k M a r k E n t r y N a m e > < B o o k M a r k E x i t N a m e > a c 1 4 B a s i c s 3 _ R e l a t i o n s h i p s A _ V F 1 0 1 8 3 1 8 0 9 0 0 : 0 1 : 4 3 . 1 < / B o o k M a r k E x i t N a m e > < B o o k M a r k E n t r y P o s i t i o n > 9 2 1 6 7 < / B o o k M a r k E n t r y P o s i t i o n > < B o o k M a r k E x i t P o s i t i o n > 1 0 3 1 0 0 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 8 f 6 c b 1 3 b - a a 6 8 - 4 a f 5 - a 5 e 1 - 3 4 c 9 7 3 1 9 3 4 d 5 < / I n t e r n a l I d > < N a m e > a c 1 4 B a s i c s 3 _ R e l a t i o n s h i p s A _ V F 1 0 1 8 3 1 8 0 9 dk�e�b�S�NUS�Q R�^ 	c��v^R�^sQ�|�_N�S�NHQ��n�Sgq�[te'`00 0 : 0 1 : 4 3 . 2 - 0 0 : 0 1 : 5 1 . 6 < / N a m e > < T e x t >   dk�e�b�S�NUS�Q R�^ 	c��v^R�^sQ�|�  _N�S�NHQ��n�Sgq�[te'`0< / T e x t > < B o o k M a r k E n t r y N a m e > a c 1 4 B a s i c s 3 _ R e l a t i o n s h i p s A _ V F 1 0 1 8 3 1 8 0 9 0 0 : 0 1 : 4 3 . 2 < / B o o k M a r k E n t r y N a m e > < B o o k M a r k E x i t N a m e > a c 1 4 B a s i c s 3 _ R e l a t i o n s h i p s A _ V F 1 0 1 8 3 1 8 0 9 0 0 : 0 1 : 5 1 . 6 < / B o o k M a r k E x i t N a m e > < B o o k M a r k E n t r y P o s i t i o n > 1 0 3 2 0 0 < / B o o k M a r k E n t r y P o s i t i o n > < B o o k M a r k E x i t P o s i t i o n > 1 1 1 6 6 7 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 c 9 6 a 6 5 9 6 - d 1 9 1 - 4 1 8 f - b 5 3 e - c 4 9 0 f f d f 2 0 8 9 < / I n t e r n a l I d > < N a m e > a c 1 4 B a s i c s 3 _ R e l a t i o n s h i p s A _ V F 1 0 1 8 3 1 8 0 9 �c�� NN��Sgq�[te'`/f N�~(u�N�c6R�YUO�N�S/f&T�S�N Rd�penc�vĉR00 0 : 0 1 : 5 1 . 7 - 0 0 : 0 1 : 5 9 . 1 < / N a m e > < T e x t >   �c�� NN��Sgq�[te'`/f N�~(u�N�c6R  �YUO�N�S/f&T�S�N Rd�penc�vĉR0< / T e x t > < B o o k M a r k E n t r y N a m e > a c 1 4 B a s i c s 3 _ R e l a t i o n s h i p s A _ V F 1 0 1 8 3 1 8 0 9 0 0 : 0 1 : 5 1 . 7 < / B o o k M a r k E n t r y N a m e > < B o o k M a r k E x i t N a m e > a c 1 4 B a s i c s 3 _ R e l a t i o n s h i p s A _ V F 1 0 1 8 3 1 8 0 9 0 0 : 0 1 : 5 9 . 1 < / B o o k M a r k E x i t N a m e > < B o o k M a r k E n t r y P o s i t i o n > 1 1 1 7 6 7 < / B o o k M a r k E n t r y P o s i t i o n > < B o o k M a r k E x i t P o s i t i o n > 1 1 9 1 3 3 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 6 6 1 1 4 d f 5 - 4 7 c 0 - 4 d 6 8 - a d 1 c - a 2 4 f 5 3 9 5 c b d f < / I n t e r n a l I d > < N a m e > a c 1 4 B a s i c s 3 _ R e l a t i o n s h i p s A _ V F 1 0 1 8 3 1 8 0 9 b�N\(WN N���N�~�Sgq�[te'`0�s(W�b��US�Q R�^ egR�^sQ�|00 0 : 0 1 : 5 9 . 2 - 0 0 : 0 2 : 1 0 . 5 < / N a m e > < T e x t >   b�N\(WN N���N�~�Sgq�[te'`0  �s(W�b��US�Q R�^ egR�^sQ�|0< / T e x t > < B o o k M a r k E n t r y N a m e > a c 1 4 B a s i c s 3 _ R e l a t i o n s h i p s A _ V F 1 0 1 8 3 1 8 0 9 0 0 : 0 1 : 5 9 . 2 < / B o o k M a r k E n t r y N a m e > < B o o k M a r k E x i t N a m e > a c 1 4 B a s i c s 3 _ R e l a t i o n s h i p s A _ V F 1 0 1 8 3 1 8 0 9 0 0 : 0 2 : 1 0 . 5 < / B o o k M a r k E x i t N a m e > < B o o k M a r k E n t r y P o s i t i o n > 1 1 9 2 3 3 < / B o o k M a r k E n t r y P o s i t i o n > < B o o k M a r k E x i t P o s i t i o n > 1 3 0 5 0 0 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 0 5 5 f 9 b 0 3 - c 7 7 1 - 4 8 4 0 - 8 9 3 3 - 1 0 3 7 1 c f 9 4 d 1 7 < / I d > < C a p t i o n I t e m s > < C a p t i o n I t e m > < I n t e r n a l I d > 6 d 4 8 f 7 0 5 - d 0 9 f - 4 a 1 5 - 8 2 0 2 - a 0 0 e a c 5 8 1 1 f 5 < / I n t e r n a l I d > < N a m e > a c 1 4 B a s i c s 3 _ R e f _ I n t e g r i t y A _ V F 1 0 1 8 3 1 8 0 4 S_�`R�^h�sQ�|�e���n�Sgq�[te'`/f N�y�_}Y�vZP�l00 0 : 0 0 : 0 0 . 8 - 0 0 : 0 0 : 0 6 . 6 < / N a m e > < T e x t >   S_�`R�^h�sQ�|�e���n�Sgq�[te'`  /f N�y�_}Y�vZP�l0< / T e x t > < B o o k M a r k E n t r y N a m e > a c 1 4 B a s i c s 3 _ R e f _ I n t e g r i t y A _ V F 1 0 1 8 3 1 8 0 4 0 0 : 0 0 : 0 0 . 8 < / B o o k M a r k E n t r y N a m e > < B o o k M a r k E x i t N a m e > a c 1 4 B a s i c s 3 _ R e f _ I n t e g r i t y A _ V F 1 0 1 8 3 1 8 0 4 0 0 : 0 0 : 0 6 . 6 < / B o o k M a r k E x i t N a m e > < B o o k M a r k E n t r y P o s i t i o n > 8 0 0 < / B o o k M a r k E n t r y P o s i t i o n > < B o o k M a r k E x i t P o s i t i o n > 6 6 3 3 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 d 9 5 d e 0 e a - c 2 5 a - 4 9 8 7 - 8 3 d f - 4 7 5 e 2 7 a e 0 2 7 b < / I n t e r n a l I d > < N a m e > a c 1 4 B a s i c s 3 _ R e f _ I n t e g r i t y A _ V F 1 0 1 8 3 1 8 0 4 �Sgq�[te'`/f N�~ĉR��[(u�N(W�`�m�R0�f9eb Rd�penc�eO;N.�W[�k�T0 0 : 0 0 : 0 6 . 7 - 0 0 : 0 0 : 1 3 . 6 < / N a m e > < T e x t >   �Sgq�[te'`/f N�~ĉR��[(u�N(W�`�m�R0  �f9eb Rd�penc�eO;N.�W[�k�T< / T e x t > < B o o k M a r k E n t r y N a m e > a c 1 4 B a s i c s 3 _ R e f _ I n t e g r i t y A _ V F 1 0 1 8 3 1 8 0 4 0 0 : 0 0 : 0 6 . 7 < / B o o k M a r k E n t r y N a m e > < B o o k M a r k E x i t N a m e > a c 1 4 B a s i c s 3 _ R e f _ I n t e g r i t y A _ V F 1 0 1 8 3 1 8 0 4 0 0 : 0 0 : 1 3 . 6 < / B o o k M a r k E x i t N a m e > < B o o k M a r k E n t r y P o s i t i o n > 6 7 3 3 < / B o o k M a r k E n t r y P o s i t i o n > < B o o k M a r k E x i t P o s i t i o n > 1 3 6 6 7 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 5 2 4 e 8 5 d 9 - 8 c 2 5 - 4 8 3 4 - 9 d 3 6 - b c f 4 9 1 6 9 5 c 7 b < / I n t e r n a l I d > < N a m e > a c 1 4 B a s i c s 3 _ R e f _ I n t e g r i t y A _ V F 1 0 1 8 3 1 8 0 4 Y.�W[�k�OcTek0�N�	g�R�N�Ocpenc�v�Qnx'`00 0 : 0 0 : 1 3 . 7 - 0 0 : 0 0 : 1 9 . 0 < / N a m e > < T e x t >   Y.�W[�k�OcTek0�N�	g�R�N�Ocpenc�v�Qnx'`0< / T e x t > < B o o k M a r k E n t r y N a m e > a c 1 4 B a s i c s 3 _ R e f _ I n t e g r i t y A _ V F 1 0 1 8 3 1 8 0 4 0 0 : 0 0 : 1 3 . 7 < / B o o k M a r k E n t r y N a m e > < B o o k M a r k E x i t N a m e > a c 1 4 B a s i c s 3 _ R e f _ I n t e g r i t y A _ V F 1 0 1 8 3 1 8 0 4 0 0 : 0 0 : 1 9 . 0 < / B o o k M a r k E x i t N a m e > < B o o k M a r k E n t r y P o s i t i o n > 1 3 7 6 7 < / B o o k M a r k E n t r y P o s i t i o n > < B o o k M a r k E x i t P o s i t i o n > 1 9 0 0 0 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 9 5 0 2 7 e f 0 - b 0 c 3 - 4 a a 7 - b d 9 1 - 2 5 6 b c a 7 a a 7 3 8 < / I n t e r n a l I d > < N a m e > a c 1 4 B a s i c s 3 _ R e f _ I n t e g r i t y A _ V F 1 0 1 8 3 1 8 0 4 �Sgq�[te'`؏�S�N2�bk�Q�sd[�z�v��U_�Nb�\�N�~�[�v�]\O�e_00 0 : 0 0 : 1 9 . 1 - 0 0 : 0 0 : 2 4 . 7 < / N a m e > < T e x t >   �Sgq�[te'`؏�S�N2�bk�Q�sd[�z�v��U_�  Nb�\�N�~�[�v�]\O�e_0< / T e x t > < B o o k M a r k E n t r y N a m e > a c 1 4 B a s i c s 3 _ R e f _ I n t e g r i t y A _ V F 1 0 1 8 3 1 8 0 4 0 0 : 0 0 : 1 9 . 1 < / B o o k M a r k E n t r y N a m e > < B o o k M a r k E x i t N a m e > a c 1 4 B a s i c s 3 _ R e f _ I n t e g r i t y A _ V F 1 0 1 8 3 1 8 0 4 0 0 : 0 0 : 2 4 . 7 < / B o o k M a r k E x i t N a m e > < B o o k M a r k E n t r y P o s i t i o n > 1 9 1 0 0 < / B o o k M a r k E n t r y P o s i t i o n > < B o o k M a r k E x i t P o s i t i o n > 2 4 7 6 7 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 c 3 0 f c 4 2 a - e 4 2 6 - 4 0 8 9 - a 8 c c - c e 8 1 0 e a 4 2 c d 8 < / I n t e r n a l I d > < N a m e > a c 1 4 B a s i c s 3 _ R e f _ I n t e g r i t y A _ V F 1 0 1 8 3 1 8 0 4 GP���`�Npenc�^-N Rd��O�^FU00 0 : 0 0 : 2 4 . 8 - 0 0 : 0 0 : 2 9 . 8 < / N a m e > < T e x t >   GP���`�Npenc�^-N Rd��O�^FU0< / T e x t > < B o o k M a r k E n t r y N a m e > a c 1 4 B a s i c s 3 _ R e f _ I n t e g r i t y A _ V F 1 0 1 8 3 1 8 0 4 0 0 : 0 0 : 2 4 . 8 < / B o o k M a r k E n t r y N a m e > < B o o k M a r k E x i t N a m e > a c 1 4 B a s i c s 3 _ R e f _ I n t e g r i t y A _ V F 1 0 1 8 3 1 8 0 4 0 0 : 0 0 : 2 9 . 8 < / B o o k M a r k E x i t N a m e > < B o o k M a r k E n t r y P o s i t i o n > 2 4 8 6 7 < / B o o k M a r k E n t r y P o s i t i o n > < B o o k M a r k E x i t P o s i t i o n > 2 9 8 6 7 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 8 5 9 f 2 5 d a - c b 0 d - 4 c 8 c - 9 4 0 3 - 6 b 8 5 6 5 7 4 2 0 0 c < / I n t e r n a l I d > < N a m e > a c 1 4 B a s i c s 3 _ R e f _ I n t e g r i t y A _ V F 1 0 1 8 3 1 8 0 4 �Y�g�`�[�e�Sgq�[te'`��NUON勛O�^FU�vsQ�vpenc_N\�� Rd�00 0 : 0 0 : 2 9 . 9 - 0 0 : 0 0 : 3 8 . 2 < / N a m e > < T e x t >   �Y�g�`�[�e�Sgq�[te'`��NUON勛O�^FU  �vsQ�vpenc_N\�� Rd�0< / T e x t > < B o o k M a r k E n t r y N a m e > a c 1 4 B a s i c s 3 _ R e f _ I n t e g r i t y A _ V F 1 0 1 8 3 1 8 0 4 0 0 : 0 0 : 2 9 . 9 < / B o o k M a r k E n t r y N a m e > < B o o k M a r k E x i t N a m e > a c 1 4 B a s i c s 3 _ R e f _ I n t e g r i t y A _ V F 1 0 1 8 3 1 8 0 4 0 0 : 0 0 : 3 8 . 2 < / B o o k M a r k E x i t N a m e > < B o o k M a r k E n t r y P o s i t i o n > 2 9 9 6 7 < / B o o k M a r k E n t r y P o s i t i o n > < B o o k M a r k E x i t P o s i t i o n > 3 8 2 0 0 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 a 2 7 5 e 5 d 1 - c d e b - 4 9 2 2 - b b d 8 - f 0 6 a e 1 e 0 b a 5 d < / I n t e r n a l I d > < N a m e > a c 1 4 B a s i c s 3 _ R e f _ I n t e g r i t y A _ V F 1 0 1 8 3 1 8 0 4 FO/f��Y�g�`N�[�e�Sgq�[te'`�N勛O�^FU�vsQ�vpenc\0 0 : 0 0 : 3 8 . 3 - 0 0 : 0 0 : 4 3 . 5 < / N a m e > < T e x t >   FO/f��Y�g�`N�[�e�Sgq�[te'`�  N勛O�^FU�vsQ�vpenc\< / T e x t > < B o o k M a r k E n t r y N a m e > a c 1 4 B a s i c s 3 _ R e f _ I n t e g r i t y A _ V F 1 0 1 8 3 1 8 0 4 0 0 : 0 0 : 3 8 . 3 < / B o o k M a r k E n t r y N a m e > < B o o k M a r k E x i t N a m e > a c 1 4 B a s i c s 3 _ R e f _ I n t e g r i t y A _ V F 1 0 1 8 3 1 8 0 4 0 0 : 0 0 : 4 3 . 5 < / B o o k M a r k E x i t N a m e > < B o o k M a r k E n t r y P o s i t i o n > 3 8 3 0 0 < / B o o k M a r k E n t r y P o s i t i o n > < B o o k M a r k E x i t P o s i t i o n > 4 3 5 6 7 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 3 3 a f 3 9 d 1 - 3 5 6 8 - 4 4 e 3 - b a 4 3 - 2 1 d d f f 1 6 d 7 c f < / I n t e r n a l I d > < N a m e > a c 1 4 B a s i c s 3 _ R e f _ I n t e g r i t y A _ V F 1 0 1 8 3 1 8 0 4 _(uN�QX[(W�v6r<P00 0 : 0 0 : 4 3 . 6 - 0 0 : 0 0 : 4 8 . 6 < / N a m e > < T e x t >   _(uN�QX[(W�v6r<P0< / T e x t > < B o o k M a r k E n t r y N a m e > a c 1 4 B a s i c s 3 _ R e f _ I n t e g r i t y A _ V F 1 0 1 8 3 1 8 0 4 0 0 : 0 0 : 4 3 . 6 < / B o o k M a r k E n t r y N a m e > < B o o k M a r k E x i t N a m e > a c 1 4 B a s i c s 3 _ R e f _ I n t e g r i t y A _ V F 1 0 1 8 3 1 8 0 4 0 0 : 0 0 : 4 8 . 6 < / B o o k M a r k E x i t N a m e > < B o o k M a r k E n t r y P o s i t i o n > 4 3 6 6 7 < / B o o k M a r k E n t r y P o s i t i o n > < B o o k M a r k E x i t P o s i t i o n > 4 8 6 6 7 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 3 7 1 2 b 1 d c - 4 3 4 6 - 4 0 2 8 - b 6 3 9 - 1 6 1 7 c 3 e a 1 c b 0 < / I n t e r n a l I d > < N a m e > a c 1 4 B a s i c s 3 _ R e f _ I n t e g r i t y A _ V F 1 0 1 8 3 1 8 0 4 ُ�N��U_\b:Nd[�z��U_v^NO(u�penc\�S�_�f�R�V��00 0 : 0 0 : 4 8 . 7 - 0 0 : 0 0 : 5 3 . 4 < / N a m e > < T e x t >   ُ�N��U_\b:Nd[�z��U_  v^NO(u�penc\�S�_�f�R�V��0< / T e x t > < B o o k M a r k E n t r y N a m e > a c 1 4 B a s i c s 3 _ R e f _ I n t e g r i t y A _ V F 1 0 1 8 3 1 8 0 4 0 0 : 0 0 : 4 8 . 7 < / B o o k M a r k E n t r y N a m e > < B o o k M a r k E x i t N a m e > a c 1 4 B a s i c s 3 _ R e f _ I n t e g r i t y A _ V F 1 0 1 8 3 1 8 0 4 0 0 : 0 0 : 5 3 . 4 < / B o o k M a r k E x i t N a m e > < B o o k M a r k E n t r y P o s i t i o n > 4 8 7 6 7 < / B o o k M a r k E n t r y P o s i t i o n > < B o o k M a r k E x i t P o s i t i o n > 5 3 4 3 3 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 d 7 4 d 7 9 3 c - 2 4 e 8 - 4 d 2 a - 8 b 7 a - 7 f 2 5 c 0 2 b 7 f 1 6 < / I n t e r n a l I d > < N a m e > a c 1 4 B a s i c s 3 _ R e f _ I n t e g r i t y A _ V F 1 0 1 8 3 1 8 0 4 �Vdk��`�8^^g��n�Sgq�[te'`��`�S�N(W0 0 : 0 0 : 5 3 . 5 - 0 0 : 0 1 : 0 2 . 3 < / N a m e > < T e x t >   �Vdk��`�8^^g��n�Sgq�[te'`��`�S�N  (W  A c c e s s   -N�Ǐ��sQ�|eg�[�sdk�d\O0< / T e x t > < B o o k M a r k E n t r y N a m e > a c 1 4 B a s i c s 3 _ R e f _ I n t e g r i t y A _ V F 1 0 1 8 3 1 8 0 4 0 0 : 0 0 : 5 3 . 5 < / B o o k M a r k E n t r y N a m e > < B o o k M a r k E x i t N a m e > a c 1 4 B a s i c s 3 _ R e f _ I n t e g r i t y A _ V F 1 0 1 8 3 1 8 0 4 0 0 : 0 1 : 0 2 . 3 < / B o o k M a r k E x i t N a m e > < B o o k M a r k E n t r y P o s i t i o n > 5 3 5 3 3 < / B o o k M a r k E n t r y P o s i t i o n > < B o o k M a r k E x i t P o s i t i o n > 6 2 3 6 7 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 c 8 1 8 1 9 9 9 - b 0 d 5 - 4 a a a - a 1 d 0 - b 7 9 1 9 5 8 7 9 b b c < / I n t e r n a l I d > < N a m e > a c 1 4 B a s i c s 3 _ R e f _ I n t e g r i t y A _ V F 1 0 1 8 3 1 8 0 4 sQ��NUOSb _�vh��US�Q penc�^�]wQ 	�y�aS�6qT(W sQ�| �~-NUS�Q sQ�| 00 0 : 0 1 : 0 2 . 4 - 0 0 : 0 1 : 1 3 . 8 < / N a m e > < T e x t >   sQ��NUOSb _�vh��US�Q penc�^�]wQ   	�y�aS�6qT(W sQ�| �~-NUS�Q sQ�| 0< / T e x t > < B o o k M a r k E n t r y N a m e > a c 1 4 B a s i c s 3 _ R e f _ I n t e g r i t y A _ V F 1 0 1 8 3 1 8 0 4 0 0 : 0 1 : 0 2 . 4 < / B o o k M a r k E n t r y N a m e > < B o o k M a r k E x i t N a m e > a c 1 4 B a s i c s 3 _ R e f _ I n t e g r i t y A _ V F 1 0 1 8 3 1 8 0 4 0 0 : 0 1 : 1 3 . 8 < / B o o k M a r k E x i t N a m e > < B o o k M a r k E n t r y P o s i t i o n > 6 2 4 6 7 < / B o o k M a r k E n t r y P o s i t i o n > < B o o k M a r k E x i t P o s i t i o n > 7 3 8 6 7 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 8 4 d 1 d 6 e d - 1 6 b 3 - 4 9 1 6 - 9 a b 9 - 5 e 0 e b 1 6 d 1 a 0 5 < / I n t e r n a l I d > < N a m e > a c 1 4 B a s i c s 3 _ R e f _ I n t e g r i t y A _ V F 1 0 1 8 3 1 8 0 4 US�Qh�:y����sQ�|�vL�����la�L�\�S�|00 0 : 0 1 : 1 3 . 9 - 0 0 : 0 1 : 2 0 . 0 < / N a m e > < T e x t >   US�Qh�:y����sQ�|�vL�����la�L�\�S�|0< / T e x t > < B o o k M a r k E n t r y N a m e > a c 1 4 B a s i c s 3 _ R e f _ I n t e g r i t y A _ V F 1 0 1 8 3 1 8 0 4 0 0 : 0 1 : 1 3 . 9 < / B o o k M a r k E n t r y N a m e > < B o o k M a r k E x i t N a m e > a c 1 4 B a s i c s 3 _ R e f _ I n t e g r i t y A _ V F 1 0 1 8 3 1 8 0 4 0 0 : 0 1 : 2 0 . 0 < / B o o k M a r k E x i t N a m e > < B o o k M a r k E n t r y P o s i t i o n > 7 3 9 6 7 < / B o o k M a r k E n t r y P o s i t i o n > < B o o k M a r k E x i t P o s i t i o n > 8 0 0 0 0 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 4 4 7 4 0 0 8 8 - 9 d 0 9 - 4 e 0 7 - b 2 b 1 - d b 0 3 6 7 e 8 1 3 c d < / I n t e r n a l I d > < N a m e > a c 1 4 B a s i c s 3 _ R e f _ I n t e g r i t y A _ V F 1 0 1 8 3 1 8 0 4 �s(W��S.�US�Q�L�v^US�Q ��sQ�| 0(W�[݋Fh-N�	��b �[�e�Sgq�[te'` 00 0 : 0 1 : 2 0 . 1 - 0 0 : 0 1 : 2 8 . 8 < / N a m e > < T e x t >   �s(W��S.�US�Q�L�v^US�Q ��sQ�| 0  (W�[݋Fh-N�	��b �[�e�Sgq�[te'` 0< / T e x t > < B o o k M a r k E n t r y N a m e > a c 1 4 B a s i c s 3 _ R e f _ I n t e g r i t y A _ V F 1 0 1 8 3 1 8 0 4 0 0 : 0 1 : 2 0 . 1 < / B o o k M a r k E n t r y N a m e > < B o o k M a r k E x i t N a m e > a c 1 4 B a s i c s 3 _ R e f _ I n t e g r i t y A _ V F 1 0 1 8 3 1 8 0 4 0 0 : 0 1 : 2 8 . 8 < / B o o k M a r k E x i t N a m e > < B o o k M a r k E n t r y P o s i t i o n > 8 0 1 0 0 < / B o o k M a r k E n t r y P o s i t i o n > < B o o k M a r k E x i t P o s i t i o n > 8 8 8 0 0 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 3 8 0 a d e 3 4 - 1 5 c c - 4 6 1 b - a a f f - 7 e b c c 5 3 0 9 6 a 8 < / I n t e r n a l I d > < N a m e > a c 1 4 B a s i c s 3 _ R e f _ I n t e g r i t y A _ V F 1 0 1 8 3 1 8 0 4 �`dk�e�S\Pbk�d\O�_N�S�N��n�~T��f�e�T Rd�00 0 : 0 1 : 2 8 . 9 - 0 0 : 0 1 : 3 4 . 2 < / N a m e > < T e x t >   �`dk�e�S\Pbk�d\O�_N�S�N��n�~T��f�e�T Rd�0< / T e x t > < B o o k M a r k E n t r y N a m e > a c 1 4 B a s i c s 3 _ R e f _ I n t e g r i t y A _ V F 1 0 1 8 3 1 8 0 4 0 0 : 0 1 : 2 8 . 9 < / B o o k M a r k E n t r y N a m e > < B o o k M a r k E x i t N a m e > a c 1 4 B a s i c s 3 _ R e f _ I n t e g r i t y A _ V F 1 0 1 8 3 1 8 0 4 0 0 : 0 1 : 3 4 . 2 < / B o o k M a r k E x i t N a m e > < B o o k M a r k E n t r y P o s i t i o n > 8 8 9 0 0 < / B o o k M a r k E n t r y P o s i t i o n > < B o o k M a r k E x i t P o s i t i o n > 9 4 2 0 0 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 2 c c 7 f d 0 f - 4 8 4 7 - 4 3 6 5 - 9 1 7 c - c a c e 4 5 2 9 6 c 3 3 < / I n t e r n a l I d > < N a m e > a c 1 4 B a s i c s 3 _ R e f _ I n t e g r i t y A _ V F 1 0 1 8 3 1 8 0 4 ُ�N/f�S	���n�FO�`�S�NO(uُ�N��n�f9e�g*NMOn�vpencv^O�f9e>f:y(W0 0 : 0 1 : 3 4 . 3 - 0 0 : 0 1 : 4 0 . 9 < / N a m e > < T e x t >   ُ�N/f�S	���n�FO�`�S�NO(uُ�N��n  �f9e�g*NMOn�vpencv^O�f9e>f:y(W< / T e x t > < B o o k M a r k E n t r y N a m e > a c 1 4 B a s i c s 3 _ R e f _ I n t e g r i t y A _ V F 1 0 1 8 3 1 8 0 4 0 0 : 0 1 : 3 4 . 3 < / B o o k M a r k E n t r y N a m e > < B o o k M a r k E x i t N a m e > a c 1 4 B a s i c s 3 _ R e f _ I n t e g r i t y A _ V F 1 0 1 8 3 1 8 0 4 0 0 : 0 1 : 4 0 . 9 < / B o o k M a r k E x i t N a m e > < B o o k M a r k E n t r y P o s i t i o n > 9 4 3 0 0 < / B o o k M a r k E n t r y P o s i t i o n > < B o o k M a r k E x i t P o s i t i o n > 1 0 0 9 0 0 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 d 8 3 9 5 9 7 b - 0 8 d b - 4 8 e 8 - b 1 1 c - 2 1 1 e 4 c a 3 1 0 c 6 < / I n t e r n a l I d > < N a m e > a c 1 4 B a s i c s 3 _ R e f _ I n t e g r i t y A _ V F 1 0 1 8 3 1 8 0 4 �NUO�vsQpenc-Nb�Ǐ�[ۏL��~T�00 0 : 0 1 : 4 1 . 0 - 0 0 : 0 1 : 4 4 . 7 < / N a m e > < T e x t >   �NUO�vsQpenc-Nb�Ǐ�[ۏL��~T�0< / T e x t > < B o o k M a r k E n t r y N a m e > a c 1 4 B a s i c s 3 _ R e f _ I n t e g r i t y A _ V F 1 0 1 8 3 1 8 0 4 0 0 : 0 1 : 4 1 . 0 < / B o o k M a r k E n t r y N a m e > < B o o k M a r k E x i t N a m e > a c 1 4 B a s i c s 3 _ R e f _ I n t e g r i t y A _ V F 1 0 1 8 3 1 8 0 4 0 0 : 0 1 : 4 4 . 7 < / B o o k M a r k E x i t N a m e > < B o o k M a r k E n t r y P o s i t i o n > 1 0 1 0 0 0 < / B o o k M a r k E n t r y P o s i t i o n > < B o o k M a r k E x i t P o s i t i o n > 1 0 4 7 6 7 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 f f 1 3 3 2 0 b - 8 6 b b - 4 7 b b - b 2 9 b - 8 9 1 f 8 2 e a e d f 9 < / I n t e r n a l I d > < N a m e > a c 1 4 B a s i c s 3 _ R e f _ I n t e g r i t y A _ V F 1 0 1 8 3 1 8 0 4 �O�Y��Y�g�`�f9e�g*NMOn�v�O�^FUT�y�0 0 : 0 1 : 4 4 . 8 - 0 0 : 0 1 : 5 0 . 2 < / N a m e > < T e x t >   �O�Y��Y�g�`�f9e�g*NMOn�v�O�^FUT�y�< / T e x t > < B o o k M a r k E n t r y N a m e > a c 1 4 B a s i c s 3 _ R e f _ I n t e g r i t y A _ V F 1 0 1 8 3 1 8 0 4 0 0 : 0 1 : 4 4 . 8 < / B o o k M a r k E n t r y N a m e > < B o o k M a r k E x i t N a m e > a c 1 4 B a s i c s 3 _ R e f _ I n t e g r i t y A _ V F 1 0 1 8 3 1 8 0 4 0 0 : 0 1 : 5 0 . 2 < / B o o k M a r k E x i t N a m e > < B o o k M a r k E n t r y P o s i t i o n > 1 0 4 8 6 7 < / B o o k M a r k E n t r y P o s i t i o n > < B o o k M a r k E x i t P o s i t i o n > 1 1 0 2 0 0 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 8 f 0 5 7 2 0 8 - e d f 7 - 4 9 3 7 - 8 d d b - 8 5 b 2 d 1 a 8 c f e c < / I n t e r n a l I d > < N a m e > a c 1 4 B a s i c s 3 _ R e f _ I n t e g r i t y A _ V F 1 0 1 8 3 1 8 0 4 �f�e\�ǏN勛O�^FU�vsQ�v�NUO��U_ۏL��~T�00 0 : 0 1 : 5 0 . 3 - 0 0 : 0 1 : 5 5 . 1 < / N a m e > < T e x t >   �f�e\�ǏN勛O�^FU�vsQ�v�NUO��U_ۏL��~T�0< / T e x t > < B o o k M a r k E n t r y N a m e > a c 1 4 B a s i c s 3 _ R e f _ I n t e g r i t y A _ V F 1 0 1 8 3 1 8 0 4 0 0 : 0 1 : 5 0 . 3 < / B o o k M a r k E n t r y N a m e > < B o o k M a r k E x i t N a m e > a c 1 4 B a s i c s 3 _ R e f _ I n t e g r i t y A _ V F 1 0 1 8 3 1 8 0 4 0 0 : 0 1 : 5 5 . 1 < / B o o k M a r k E x i t N a m e > < B o o k M a r k E n t r y P o s i t i o n > 1 1 0 3 0 0 < / B o o k M a r k E n t r y P o s i t i o n > < B o o k M a r k E x i t P o s i t i o n > 1 1 5 1 6 7 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 7 2 0 9 c f 6 3 - c 2 a 0 - 4 7 2 d - b d 2 5 - 2 2 f 9 8 a f 3 2 d 5 e < / I n t e r n a l I d > < N a m e > a c 1 4 B a s i c s 3 _ R e f _ I n t e g r i t y A _ V F 1 0 1 8 3 1 8 0 4 �Y�gb�N Rd��O�^FU�SvQ�vsQpenc�dkƉ��-N>f:y�f�e�v�~T� Rd�00 0 : 0 1 : 5 5 . 2 - 0 0 : 0 2 : 0 2 . 8 < / N a m e > < T e x t >   �Y�gb�N Rd��O�^FU�SvQ�vsQpenc�  dkƉ��-N>f:y�f�e�v�~T� Rd�0< / T e x t > < B o o k M a r k E n t r y N a m e > a c 1 4 B a s i c s 3 _ R e f _ I n t e g r i t y A _ V F 1 0 1 8 3 1 8 0 4 0 0 : 0 1 : 5 5 . 2 < / B o o k M a r k E n t r y N a m e > < B o o k M a r k E x i t N a m e > a c 1 4 B a s i c s 3 _ R e f _ I n t e g r i t y A _ V F 1 0 1 8 3 1 8 0 4 0 0 : 0 2 : 0 2 . 8 < / B o o k M a r k E x i t N a m e > < B o o k M a r k E n t r y P o s i t i o n > 1 1 5 2 6 7 < / B o o k M a r k E n t r y P o s i t i o n > < B o o k M a r k E x i t P o s i t i o n > 1 2 2 8 3 3 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 c 3 c 4 6 3 7 c - 0 5 0 e - 4 2 3 9 - 8 d 0 0 - e 0 3 a 4 a 6 3 3 b 2 9 < / I n t e r n a l I d > < N a m e > a c 1 4 B a s i c s 3 _ R e f _ I n t e g r i t y A _ V F 1 0 1 8 3 1 8 0 4 �Vdk���	��b��O(u�v	�y��6qTUS�Q nx�[ 00 0 : 0 2 : 0 2 . 9 - 0 0 : 0 2 : 0 9 . 4 < / N a m e > < T e x t >   �Vdk���	��b��O(u�v	�y��6qTUS�Q nx�[ 0< / T e x t > < B o o k M a r k E n t r y N a m e > a c 1 4 B a s i c s 3 _ R e f _ I n t e g r i t y A _ V F 1 0 1 8 3 1 8 0 4 0 0 : 0 2 : 0 2 . 9 < / B o o k M a r k E n t r y N a m e > < B o o k M a r k E x i t N a m e > a c 1 4 B a s i c s 3 _ R e f _ I n t e g r i t y A _ V F 1 0 1 8 3 1 8 0 4 0 0 : 0 2 : 0 9 . 4 < / B o o k M a r k E x i t N a m e > < B o o k M a r k E n t r y P o s i t i o n > 1 2 2 9 3 3 < / B o o k M a r k E n t r y P o s i t i o n > < B o o k M a r k E x i t P o s i t i o n > 1 2 9 4 0 0 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 b b 6 b d 0 0 8 - b 7 e f - 4 6 c 1 - b 2 4 8 - b e 1 7 3 b 5 b 6 3 4 7 < / I n t e r n a l I d > < N a m e > a c 1 4 B a s i c s 3 _ R e f _ I n t e g r i t y A _ V F 1 0 1 8 3 1 8 0 4 �`�~`Ndk�d\O��cNegb�N\�����YUO:N0 0 : 0 2 : 0 9 . 5 - 0 0 : 0 2 : 1 7 . 5 < / N a m e > < T e x t >   �`�~`Ndk�d\O��cNegb�N\����  �YUO:N  W e b   penc�^R�^sQ�|0< / T e x t > < B o o k M a r k E n t r y N a m e > a c 1 4 B a s i c s 3 _ R e f _ I n t e g r i t y A _ V F 1 0 1 8 3 1 8 0 4 0 0 : 0 2 : 0 9 . 5 < / B o o k M a r k E n t r y N a m e > < B o o k M a r k E x i t N a m e > a c 1 4 B a s i c s 3 _ R e f _ I n t e g r i t y A _ V F 1 0 1 8 3 1 8 0 4 0 0 : 0 2 : 1 7 . 5 < / B o o k M a r k E x i t N a m e > < B o o k M a r k E n t r y P o s i t i o n > 1 2 9 5 0 0 < / B o o k M a r k E n t r y P o s i t i o n > < B o o k M a r k E x i t P o s i t i o n > 1 3 7 5 0 0 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 0 f 6 d 3 5 2 4 - 2 a 4 2 - 4 1 e 1 - a 6 b 1 - b c 6 b 0 4 9 d c 1 5 8 < / I d > < C a p t i o n I t e m s > < C a p t i o n I t e m > < I n t e r n a l I d > 7 7 7 e b 5 2 6 - 8 2 9 f - 4 0 c 6 - 9 9 4 d - c 5 e e e f d 8 9 e 1 5 < / I n t e r n a l I d > < N a m e > a c 1 4 B a s i c s 3 _ L o o k u p s A _ V F 1 0 1 8 3 1 7 9 8 (W,g��z-N�b�NNOR�^W e b 0 0 : 0 0 : 0 1 . 4 - 0 0 : 0 0 : 0 4 . 2 < / N a m e > < T e x t >   (W,g��z-N�b�NNOR�^  W e b   penc�^�< / T e x t > < B o o k M a r k E n t r y N a m e > a c 1 4 B a s i c s 3 _ L o o k u p s A _ V F 1 0 1 8 3 1 7 9 8 0 0 : 0 0 : 0 1 . 4 < / B o o k M a r k E n t r y N a m e > < B o o k M a r k E x i t N a m e > a c 1 4 B a s i c s 3 _ L o o k u p s A _ V F 1 0 1 8 3 1 7 9 8 0 0 : 0 0 : 0 4 . 2 < / B o o k M a r k E x i t N a m e > < B o o k M a r k E n t r y P o s i t i o n > 1 4 0 0 < / B o o k M a r k E n t r y P o s i t i o n > < B o o k M a r k E x i t P o s i t i o n > 4 2 6 7 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 a e 5 e c 8 b 8 - 8 6 8 0 - 4 b 9 a - 9 a b 2 - e 8 f b b c f 1 c 2 a 0 < / I n t e r n a l I d > < N a m e > a c 1 4 B a s i c s 3 _ L o o k u p s A _ V F 1 0 1 8 3 1 7 9 8 FO/fُ̑�N�~�vAmz/f(WW e b 0 0 : 0 0 : 0 4 . 3 - 0 0 : 0 0 : 1 0 . 9 < / N a m e > < T e x t >   FO/fُ̑�N�~�vAmz/f(W  W e b   penc�^-N  R�^h�sQ�|�v/U N�e_0< / T e x t > < B o o k M a r k E n t r y N a m e > a c 1 4 B a s i c s 3 _ L o o k u p s A _ V F 1 0 1 8 3 1 7 9 8 0 0 : 0 0 : 0 4 . 3 < / B o o k M a r k E n t r y N a m e > < B o o k M a r k E x i t N a m e > a c 1 4 B a s i c s 3 _ L o o k u p s A _ V F 1 0 1 8 3 1 7 9 8 0 0 : 0 0 : 1 0 . 9 < / B o o k M a r k E x i t N a m e > < B o o k M a r k E n t r y P o s i t i o n > 4 3 6 7 < / B o o k M a r k E n t r y P o s i t i o n > < B o o k M a r k E x i t P o s i t i o n > 1 0 9 6 7 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 b b 0 6 a f 1 7 - 6 a 7 6 - 4 1 f 4 - a a 9 4 - e a 5 1 c 7 2 f a 9 0 6 < / I n t e r n a l I d > < N a m e > a c 1 4 B a s i c s 3 _ L o o k u p s A _ V F 1 0 1 8 3 1 7 9 8 ُ_N/f:N�NUOpenc�^R�^�g�W[�k�v g�{�O�e_00 0 : 0 0 : 1 1 . 0 - 0 0 : 0 0 : 1 6 . 1 < / N a m e > < T e x t >   ُ_N/f:N�NUOpenc�^R�^�g�W[�k�v g�{�O�e_0< / T e x t > < B o o k M a r k E n t r y N a m e > a c 1 4 B a s i c s 3 _ L o o k u p s A _ V F 1 0 1 8 3 1 7 9 8 0 0 : 0 0 : 1 1 . 0 < / B o o k M a r k E n t r y N a m e > < B o o k M a r k E x i t N a m e > a c 1 4 B a s i c s 3 _ L o o k u p s A _ V F 1 0 1 8 3 1 7 9 8 0 0 : 0 0 : 1 6 . 1 < / B o o k M a r k E x i t N a m e > < B o o k M a r k E n t r y P o s i t i o n > 1 1 0 6 7 < / B o o k M a r k E n t r y P o s i t i o n > < B o o k M a r k E x i t P o s i t i o n > 1 6 1 0 0 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 b 4 c 0 b 7 0 e - 0 7 9 5 - 4 c 0 a - b a 4 4 - 5 7 8 a 3 7 5 9 6 d a 3 < / I n t e r n a l I d > < N a m e > a c 1 4 B a s i c s 3 _ L o o k u p s A _ V F 1 0 1 8 3 1 7 9 8 b�N\O(u D��N �T �O�^FU h��(W _�YKNMR�b�N ��������Q*NĉR00 0 : 0 0 : 1 6 . 2 - 0 0 : 0 0 : 2 2 . 5 < / N a m e > < T e x t >   b�N\O(u D��N �T �O�^FU h��  (W _�YKNMR�b�N ��������Q*NĉR0< / T e x t > < B o o k M a r k E n t r y N a m e > a c 1 4 B a s i c s 3 _ L o o k u p s A _ V F 1 0 1 8 3 1 7 9 8 0 0 : 0 0 : 1 6 . 2 < / B o o k M a r k E n t r y N a m e > < B o o k M a r k E x i t N a m e > a c 1 4 B a s i c s 3 _ L o o k u p s A _ V F 1 0 1 8 3 1 7 9 8 0 0 : 0 0 : 2 2 . 5 < / B o o k M a r k E x i t N a m e > < B o o k M a r k E n t r y P o s i t i o n > 1 6 2 0 0 < / B o o k M a r k E n t r y P o s i t i o n > < B o o k M a r k E x i t P o s i t i o n > 2 2 5 3 3 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 1 5 9 9 4 b a 9 - 6 e 0 3 - 4 2 c b - 9 5 f a - 1 2 2 e c 8 d e 4 d a 1 < / I n t e r n a l I d > < N a m e > a c 1 4 B a s i c s 3 _ L o o k u p s A _ V F 1 0 1 8 3 1 7 9 8 ,{ N��`�S��O(u�g�W[�k(W0 0 : 0 0 : 2 2 . 6 - 0 0 : 0 0 : 2 8 . 4 < / N a m e > < T e x t >   ,{ N��`�S��O(u�g�W[�k  (W  W e b   penc�^-NR�^sQ�|�< / T e x t > < B o o k M a r k E n t r y N a m e > a c 1 4 B a s i c s 3 _ L o o k u p s A _ V F 1 0 1 8 3 1 7 9 8 0 0 : 0 0 : 2 2 . 6 < / B o o k M a r k E n t r y N a m e > < B o o k M a r k E x i t N a m e > a c 1 4 B a s i c s 3 _ L o o k u p s A _ V F 1 0 1 8 3 1 7 9 8 0 0 : 0 0 : 2 8 . 4 < / B o o k M a r k E x i t N a m e > < B o o k M a r k E n t r y P o s i t i o n > 2 2 6 3 3 < / B o o k M a r k E n t r y P o s i t i o n > < B o o k M a r k E x i t P o s i t i o n > 2 8 4 3 3 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 4 5 7 6 b a 9 6 - e 3 7 6 - 4 4 4 1 - a d 5 2 - 5 9 e 0 9 b 4 7 2 e 1 5 < / I n t e r n a l I d > < N a m e > a c 1 4 B a s i c s 3 _ L o o k u p s A _ V F 1 0 1 8 3 1 7 9 8 ,{�N��Y�g�`/T(u�Sgq�[te'`�RN��O(u�~T��f�e��V:N0 0 : 0 0 : 2 8 . 5 - 0 0 : 0 0 : 3 6 . 5 < / N a m e > < T e x t >   ,{�N��Y�g�`/T(u�Sgq�[te'`�RN��O(u  �~T��f�e��V:N  S h a r e P o i n t   NAQ���~T��f�e0< / T e x t > < B o o k M a r k E n t r y N a m e > a c 1 4 B a s i c s 3 _ L o o k u p s A _ V F 1 0 1 8 3 1 7 9 8 0 0 : 0 0 : 2 8 . 5 < / B o o k M a r k E n t r y N a m e > < B o o k M a r k E x i t N a m e > a c 1 4 B a s i c s 3 _ L o o k u p s A _ V F 1 0 1 8 3 1 7 9 8 0 0 : 0 0 : 3 6 . 5 < / B o o k M a r k E x i t N a m e > < B o o k M a r k E n t r y P o s i t i o n > 2 8 5 3 3 < / B o o k M a r k E n t r y P o s i t i o n > < B o o k M a r k E x i t P o s i t i o n > 3 6 5 6 7 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 c 6 6 a 8 c d 2 - 4 0 3 e - 4 4 8 1 - 8 c 4 0 - 7 4 4 c a a 1 a e 5 b 8 < / I n t e r n a l I d > < N a m e > a c 1 4 B a s i c s 3 _ L o o k u p s A _ V F 1 0 1 8 3 1 7 9 8 ,{	N�O(u�g�T�[ g�{�O�0 0 : 0 0 : 3 6 . 6 - 0 0 : 0 0 : 4 1 . 3 < / N a m e > < T e x t >   ,{	N�O(u�g�T�[ g�{�O�< / T e x t > < B o o k M a r k E n t r y N a m e > a c 1 4 B a s i c s 3 _ L o o k u p s A _ V F 1 0 1 8 3 1 7 9 8 0 0 : 0 0 : 3 6 . 6 < / B o o k M a r k E n t r y N a m e > < B o o k M a r k E x i t N a m e > a c 1 4 B a s i c s 3 _ L o o k u p s A _ V F 1 0 1 8 3 1 7 9 8 0 0 : 0 0 : 4 1 . 3 < / B o o k M a r k E x i t N a m e > < B o o k M a r k E n t r y P o s i t i o n > 3 6 6 6 7 < / B o o k M a r k E n t r y P o s i t i o n > < B o o k M a r k E x i t P o s i t i o n > 4 1 3 6 7 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 6 c 2 b 1 a 4 8 - f 1 3 9 - 4 2 7 5 - a e e c - 4 c 6 4 3 1 b a 9 9 0 8 < / I n t e r n a l I d > < N a m e > a c 1 4 B a s i c s 3 _ L o o k u p s A _ V F 1 0 1 8 3 1 7 9 8 �V:N�[:N�`R�^sQ�|�TY.�W[�k00 0 : 0 0 : 4 1 . 4 - 0 0 : 0 0 : 4 6 . 3 < / N a m e > < T e x t >   �V:N�[:N�`R�^sQ�|�TY.�W[�k0< / T e x t > < B o o k M a r k E n t r y N a m e > a c 1 4 B a s i c s 3 _ L o o k u p s A _ V F 1 0 1 8 3 1 7 9 8 0 0 : 0 0 : 4 1 . 4 < / B o o k M a r k E n t r y N a m e > < B o o k M a r k E x i t N a m e > a c 1 4 B a s i c s 3 _ L o o k u p s A _ V F 1 0 1 8 3 1 7 9 8 0 0 : 0 0 : 4 6 . 3 < / B o o k M a r k E x i t N a m e > < B o o k M a r k E n t r y P o s i t i o n > 4 1 4 6 7 < / B o o k M a r k E n t r y P o s i t i o n > < B o o k M a r k E x i t P o s i t i o n > 4 6 3 6 7 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 2 a b d f 8 d 2 - 1 8 4 2 - 4 a 1 8 - b 4 b 4 - 7 1 4 5 3 c 2 7 2 4 b 0 < / I n t e r n a l I d > < N a m e > a c 1 4 B a s i c s 3 _ L o o k u p s A _ V F 1 0 1 8 3 1 7 9 8 �N�Y.�W[�k\(u\ON�bRh��0 0 : 0 0 : 4 6 . 4 - 0 0 : 0 0 : 5 0 . 1 < / N a m e > < T e x t >   �N�Y.�W[�k\(u\ON�bRh��< / T e x t > < B o o k M a r k E n t r y N a m e > a c 1 4 B a s i c s 3 _ L o o k u p s A _ V F 1 0 1 8 3 1 7 9 8 0 0 : 0 0 : 4 6 . 4 < / B o o k M a r k E n t r y N a m e > < B o o k M a r k E x i t N a m e > a c 1 4 B a s i c s 3 _ L o o k u p s A _ V F 1 0 1 8 3 1 7 9 8 0 0 : 0 0 : 5 0 . 1 < / B o o k M a r k E x i t N a m e > < B o o k M a r k E n t r y P o s i t i o n > 4 6 4 6 7 < / B o o k M a r k E n t r y P o s i t i o n > < B o o k M a r k E x i t P o s i t i o n > 5 0 1 6 7 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 9 2 a c 2 2 e 4 - 7 e 8 0 - 4 d b 5 - a 8 8 e - a 9 e 2 f 0 5 c d 3 3 f < / I n t e r n a l I d > < N a m e > a c 1 4 B a s i c s 3 _ L o o k u p s A _ V F 1 0 1 8 3 1 7 9 8 �N�O�`��Y�N N�z�_��Qnx0W	��bh�-N�vpenc00 0 : 0 0 : 5 0 . 2 - 0 0 : 0 0 : 5 5 . 2 < / N a m e > < T e x t >   �N�O�`��Y�N N�z�_��Qnx0W	��bh�-N�vpenc0< / T e x t > < B o o k M a r k E n t r y N a m e > a c 1 4 B a s i c s 3 _ L o o k u p s A _ V F 1 0 1 8 3 1 7 9 8 0 0 : 0 0 : 5 0 . 2 < / B o o k M a r k E n t r y N a m e > < B o o k M a r k E x i t N a m e > a c 1 4 B a s i c s 3 _ L o o k u p s A _ V F 1 0 1 8 3 1 7 9 8 0 0 : 0 0 : 5 5 . 2 < / B o o k M a r k E x i t N a m e > < B o o k M a r k E n t r y P o s i t i o n > 5 0 2 6 7 < / B o o k M a r k E n t r y P o s i t i o n > < B o o k M a r k E x i t P o s i t i o n > 5 5 2 3 3 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 4 3 4 a 8 a 6 0 - e 9 c a - 4 6 4 e - b f 0 4 - 7 9 e 9 c e 1 6 6 c a a < / I n t e r n a l I d > < N a m e > a c 1 4 B a s i c s 3 _ L o o k u p s A _ V F 1 0 1 8 3 1 7 9 8 �O�Y�S_�`:N�eD��N��eQpenc�e��`�S�N{�~g	��b�O�^FU00 0 : 0 0 : 5 5 . 3 - 0 0 : 0 1 : 0 1 . 2 < / N a m e > < T e x t >   �O�Y�S_�`:N�eD��N��eQpenc�e�  �`�S�N{�~g	��b�O�^FU0< / T e x t > < B o o k M a r k E n t r y N a m e > a c 1 4 B a s i c s 3 _ L o o k u p s A _ V F 1 0 1 8 3 1 7 9 8 0 0 : 0 0 : 5 5 . 3 < / B o o k M a r k E n t r y N a m e > < B o o k M a r k E x i t N a m e > a c 1 4 B a s i c s 3 _ L o o k u p s A _ V F 1 0 1 8 3 1 7 9 8 0 0 : 0 1 : 0 1 . 2 < / B o o k M a r k E x i t N a m e > < B o o k M a r k E n t r y P o s i t i o n > 5 5 3 3 3 < / B o o k M a r k E n t r y P o s i t i o n > < B o o k M a r k E x i t P o s i t i o n > 6 1 2 3 3 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 4 e d 5 5 5 3 2 - 8 e 5 1 - 4 6 3 6 - a 2 9 a - 4 3 a 9 d 9 f 7 9 3 e 3 < / I n t e r n a l I d > < N a m e > a c 1 4 B a s i c s 3 _ L o o k u p s A _ V F 1 0 1 8 3 1 7 9 8 ��HQSb _MO�NsQ�|Y�z�vh���`1\Of}v:NUO��gbL�dkAmz00 0 : 0 1 : 0 1 . 3 - 0 0 : 0 1 : 0 8 . 2 < / N a m e > < T e x t >   ��HQSb _MO�NsQ�|Y�z�vh��  �`1\Of}v:NUO��gbL�dkAmz0< / T e x t > < B o o k M a r k E n t r y N a m e > a c 1 4 B a s i c s 3 _ L o o k u p s A _ V F 1 0 1 8 3 1 7 9 8 0 0 : 0 1 : 0 1 . 3 < / B o o k M a r k E n t r y N a m e > < B o o k M a r k E x i t N a m e > a c 1 4 B a s i c s 3 _ L o o k u p s A _ V F 1 0 1 8 3 1 7 9 8 0 0 : 0 1 : 0 8 . 2 < / B o o k M a r k E x i t N a m e > < B o o k M a r k E n t r y P o s i t i o n > 6 1 3 3 3 < / B o o k M a r k E n t r y P o s i t i o n > < B o o k M a r k E x i t P o s i t i o n > 6 8 2 3 3 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 2 6 a 1 c 7 1 d - 5 0 8 b - 4 b 1 8 - b 9 f 9 - e b 9 b e 9 4 d e c 3 7 < / I n t e r n a l I d > < N a m e > a c 1 4 B a s i c s 3 _ L o o k u p s A _ V F 1 0 1 8 3 1 7 9 8 US�Qh�-N�v,{ N*Nzz}vW[�k�6qTUS�Q �g��TsQ�| �dk�e\/T�R�g�T�[00 0 : 0 1 : 0 8 . 3 - 0 0 : 0 1 : 1 7 . 2 < / N a m e > < T e x t >   US�Qh�-N�v,{ N*Nzz}vW[�k�6qTUS�Q   �g��TsQ�| �dk�e\/T�R�g�T�[0< / T e x t > < B o o k M a r k E n t r y N a m e > a c 1 4 B a s i c s 3 _ L o o k u p s A _ V F 1 0 1 8 3 1 7 9 8 0 0 : 0 1 : 0 8 . 3 < / B o o k M a r k E n t r y N a m e > < B o o k M a r k E x i t N a m e > a c 1 4 B a s i c s 3 _ L o o k u p s A _ V F 1 0 1 8 3 1 7 9 8 0 0 : 0 1 : 1 7 . 2 < / B o o k M a r k E x i t N a m e > < B o o k M a r k E n t r y P o s i t i o n > 6 8 3 3 3 < / B o o k M a r k E n t r y P o s i t i o n > < B o o k M a r k E x i t P o s i t i o n > 7 7 2 0 0 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 1 0 0 4 e f 1 6 - 3 7 1 c - 4 a f 1 - 9 7 4 4 - e 4 4 b 3 e 5 b 3 c 9 1 < / I n t e r n a l I d > < N a m e > a c 1 4 B a s i c s 3 _ L o o k u p s A _ V F 1 0 1 8 3 1 7 9 8 	��b,{ N*N	�y�v^US�Q N Nek 0US�QMO�NsQ�| N�z�vh��0 0 : 0 1 : 1 7 . 3 - 0 0 : 0 1 : 2 8 . 2 < / N a m e > < T e x t >   	��b,{ N*N	�y�v^US�Q N Nek 0  US�QMO�NsQ�| N�z�vh��  6qT�Q!kUS�Q N Nek 0< / T e x t > < B o o k M a r k E n t r y N a m e > a c 1 4 B a s i c s 3 _ L o o k u p s A _ V F 1 0 1 8 3 1 7 9 8 0 0 : 0 1 : 1 7 . 3 < / B o o k M a r k E n t r y N a m e > < B o o k M a r k E x i t N a m e > a c 1 4 B a s i c s 3 _ L o o k u p s A _ V F 1 0 1 8 3 1 7 9 8 0 0 : 0 1 : 2 8 . 2 < / B o o k M a r k E x i t N a m e > < B o o k M a r k E n t r y P o s i t i o n > 7 7 3 0 0 < / B o o k M a r k E n t r y P o s i t i o n > < B o o k M a r k E x i t P o s i t i o n > 8 8 2 3 3 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 c 6 0 9 5 0 8 1 - 4 b f 8 - 4 0 8 4 - 9 9 9 b - 6 c 6 3 0 6 f c d 7 3 b < / I n t e r n a l I d > < N a m e > a c 1 4 B a s i c s 3 _ L o o k u p s A _ V F 1 0 1 8 3 1 7 9 8 �s(W��` ���	��b(u7b�S�Nt㉄vW[�k�0 0 : 0 1 : 2 8 . 3 - 0 0 : 0 1 : 3 2 . 1 < / N a m e > < T e x t >   �s(W��` ���	��b(u7b�S�Nt㉄vW[�k�< / T e x t > < B o o k M a r k E n t r y N a m e > a c 1 4 B a s i c s 3 _ L o o k u p s A _ V F 1 0 1 8 3 1 7 9 8 0 0 : 0 1 : 2 8 . 3 < / B o o k M a r k E n t r y N a m e > < B o o k M a r k E x i t N a m e > a c 1 4 B a s i c s 3 _ L o o k u p s A _ V F 1 0 1 8 3 1 7 9 8 0 0 : 0 1 : 3 2 . 1 < / B o o k M a r k E x i t N a m e > < B o o k M a r k E n t r y P o s i t i o n > 8 8 3 3 3 < / B o o k M a r k E n t r y P o s i t i o n > < B o o k M a r k E x i t P o s i t i o n > 9 2 1 0 0 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 6 5 6 8 c 4 6 1 - d 6 6 2 - 4 1 4 a - a 6 a 2 - c 5 9 f 5 3 3 8 9 6 9 d < / I n t e r n a l I d > < N a m e > a c 1 4 B a s i c s 3 _ L o o k u p s A _ V F 1 0 1 8 3 1 7 9 8 (Wُ�y�`�QN��[/flQ�ST�yW[�k��V:N�[�S(u�NƋ+R�k*N�O�^FU00 0 : 0 1 : 3 2 . 2 - 0 0 : 0 1 : 3 8 . 0 < / N a m e > < T e x t >   (Wُ�y�`�QN��[/flQ�ST�yW[�k�  �V:N�[�S(u�NƋ+R�k*N�O�^FU0< / T e x t > < B o o k M a r k E n t r y N a m e > a c 1 4 B a s i c s 3 _ L o o k u p s A _ V F 1 0 1 8 3 1 7 9 8 0 0 : 0 1 : 3 2 . 2 < / B o o k M a r k E n t r y N a m e > < B o o k M a r k E x i t N a m e > a c 1 4 B a s i c s 3 _ L o o k u p s A _ V F 1 0 1 8 3 1 7 9 8 0 0 : 0 1 : 3 8 . 0 < / B o o k M a r k E x i t N a m e > < B o o k M a r k E n t r y P o s i t i o n > 9 2 2 0 0 < / B o o k M a r k E n t r y P o s i t i o n > < B o o k M a r k E x i t P o s i t i o n > 9 8 0 3 3 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 4 8 6 f e d f 7 - 3 e 2 e - 4 3 e 0 - 8 2 d 6 - c d d 3 9 a 5 7 3 5 2 5 < / I n t e r n a l I d > < N a m e > a c 1 4 B a s i c s 3 _ L o o k u p s A _ V F 1 0 1 8 3 1 7 9 8 nx�O\W[�k�y� 	��[W[�k �z<h�6qTUS�Q N Nek 00 0 : 0 1 : 3 8 . 1 - 0 0 : 0 1 : 4 5 . 9 < / N a m e > < T e x t >   nx�O\W[�k�y� 	��[W[�k �z<h�  6qTUS�Q N Nek 0< / T e x t > < B o o k M a r k E n t r y N a m e > a c 1 4 B a s i c s 3 _ L o o k u p s A _ V F 1 0 1 8 3 1 7 9 8 0 0 : 0 1 : 3 8 . 1 < / B o o k M a r k E n t r y N a m e > < B o o k M a r k E x i t N a m e > a c 1 4 B a s i c s 3 _ L o o k u p s A _ V F 1 0 1 8 3 1 7 9 8 0 0 : 0 1 : 4 5 . 9 < / B o o k M a r k E x i t N a m e > < B o o k M a r k E n t r y P o s i t i o n > 9 8 1 3 3 < / B o o k M a r k E n t r y P o s i t i o n > < B o o k M a r k E x i t P o s i t i o n > 1 0 5 9 6 7 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 d 9 3 5 8 6 b c - e 5 e f - 4 3 4 7 - 8 b a b - f b 4 a 8 a 6 b 9 3 3 5 < / I n t e r n a l I d > < N a m e > a c 1 4 B a s i c s 3 _ L o o k u p s A _ V F 1 0 1 8 3 1 7 9 8  �c�^ /f�S	�y�0(Wُ�y�`�QN�b\	cGS�^�[lQ�ST�yۏL��c�^�0 0 : 0 1 : 4 6 . 0 - 0 0 : 0 1 : 5 1 . 1 < / N a m e > < T e x t >    �c�^ /f�S	�y�0(Wُ�y�`�QN�  b\	cGS�^�[lQ�ST�yۏL��c�^�< / T e x t > < B o o k M a r k E n t r y N a m e > a c 1 4 B a s i c s 3 _ L o o k u p s A _ V F 1 0 1 8 3 1 7 9 8 0 0 : 0 1 : 4 6 . 0 < / B o o k M a r k E n t r y N a m e > < B o o k M a r k E x i t N a m e > a c 1 4 B a s i c s 3 _ L o o k u p s A _ V F 1 0 1 8 3 1 7 9 8 0 0 : 0 1 : 5 1 . 1 < / B o o k M a r k E x i t N a m e > < B o o k M a r k E n t r y P o s i t i o n > 1 0 6 0 6 7 < / B o o k M a r k E n t r y P o s i t i o n > < B o o k M a r k E x i t P o s i t i o n > 1 1 1 1 6 7 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 4 7 e 9 2 a 9 d - 1 c 7 d - 4 7 9 5 - a 6 a 2 - 1 1 3 a e 8 e d f c 5 7 < / I n t e r n a l I d > < N a m e > a c 1 4 B a s i c s 3 _ L o o k u p s A _ V F 1 0 1 8 3 1 7 9 8 FO/fb_N�S�NUS�Q	c��\vQ�f9e:NM��^�ُ\�[�vQ�NĉR�Nu00 0 : 0 1 : 5 1 . 2 - 0 0 : 0 1 : 5 7 . 3 < / N a m e > < T e x t >   FO/fb_N�S�NUS�Q	c��\vQ�f9e:NM��^�  ُ\�[�vQ�NĉR�Nu0< / T e x t > < B o o k M a r k E n t r y N a m e > a c 1 4 B a s i c s 3 _ L o o k u p s A _ V F 1 0 1 8 3 1 7 9 8 0 0 : 0 1 : 5 1 . 2 < / B o o k M a r k E n t r y N a m e > < B o o k M a r k E x i t N a m e > a c 1 4 B a s i c s 3 _ L o o k u p s A _ V F 1 0 1 8 3 1 7 9 8 0 0 : 0 1 : 5 7 . 3 < / B o o k M a r k E x i t N a m e > < B o o k M a r k E n t r y P o s i t i o n > 1 1 1 2 6 7 < / B o o k M a r k E n t r y P o s i t i o n > < B o o k M a r k E x i t P o s i t i o n > 1 1 7 3 6 7 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 3 1 d a f 7 b f - a c 6 8 - 4 8 f c - a 2 5 c - 0 4 6 e d 6 d 3 8 1 1 e < / I n t e r n a l I d > < N a m e > a c 1 4 B a s i c s 3 _ L o o k u p s A _ V F 1 0 1 8 3 1 7 9 8 �Y�g�`*g	��b�c�^z��^�A c c e s s \	c0 0 : 0 1 : 5 7 . 4 - 0 0 : 0 2 : 0 4 . 5 < / N a m e > < T e x t >   �Y�g�`*g	��b�c�^z��^�A c c e s s   \	c  ;N.�W[�k-N�v<P�NGS�^�[Rh�-N�vy��v< / T e x t > < B o o k M a r k E n t r y N a m e > a c 1 4 B a s i c s 3 _ L o o k u p s A _ V F 1 0 1 8 3 1 7 9 8 0 0 : 0 1 : 5 7 . 4 < / B o o k M a r k E n t r y N a m e > < B o o k M a r k E x i t N a m e > a c 1 4 B a s i c s 3 _ L o o k u p s A _ V F 1 0 1 8 3 1 7 9 8 0 0 : 0 2 : 0 4 . 5 < / B o o k M a r k E x i t N a m e > < B o o k M a r k E n t r y P o s i t i o n > 1 1 7 4 6 7 < / B o o k M a r k E n t r y P o s i t i o n > < B o o k M a r k E x i t P o s i t i o n > 1 2 4 5 6 7 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 b 2 1 e 2 b 7 e - a 3 2 9 - 4 8 b b - b a 9 3 - a b 7 7 3 1 0 7 d 6 4 1 < / I n t e r n a l I d > < N a m e > a c 1 4 B a s i c s 3 _ L o o k u p s A _ V F 1 0 1 8 3 1 7 9 8 ۏL��c�^00 0 : 0 2 : 0 4 . 6 - 0 0 : 0 2 : 0 7 . 3 < / N a m e > < T e x t >   ۏL��c�^0< / T e x t > < B o o k M a r k E n t r y N a m e > a c 1 4 B a s i c s 3 _ L o o k u p s A _ V F 1 0 1 8 3 1 7 9 8 0 0 : 0 2 : 0 4 . 6 < / B o o k M a r k E n t r y N a m e > < B o o k M a r k E x i t N a m e > a c 1 4 B a s i c s 3 _ L o o k u p s A _ V F 1 0 1 8 3 1 7 9 8 0 0 : 0 2 : 0 7 . 3 < / B o o k M a r k E x i t N a m e > < B o o k M a r k E n t r y P o s i t i o n > 1 2 4 6 6 7 < / B o o k M a r k E n t r y P o s i t i o n > < B o o k M a r k E x i t P o s i t i o n > 1 2 7 3 6 7 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 e 2 5 1 d 1 4 2 - a 2 3 b - 4 e 4 d - a 5 5 4 - 7 8 0 6 0 8 3 4 3 5 1 e < / I n t e r n a l I d > < N a m e > a c 1 4 B a s i c s 3 _ L o o k u p s A _ V F 1 0 1 8 3 1 7 9 8 (WN Nu�
N�b\��υ.�R��V:N>f:y�v;N.�<P�[�NO(upenc�^v^�l	g.^�R00 0 : 0 2 : 0 7 . 4 - 0 0 : 0 2 : 1 4 . 5 < / N a m e > < T e x t >   (WN Nu�
N�b\��υ.�R��V:N>f:y�v  ;N.�<P�[�NO(upenc�^v^�l	g.^�R0< / T e x t > < B o o k M a r k E n t r y N a m e > a c 1 4 B a s i c s 3 _ L o o k u p s A _ V F 1 0 1 8 3 1 7 9 8 0 0 : 0 2 : 0 7 . 4 < / B o o k M a r k E n t r y N a m e > < B o o k M a r k E x i t N a m e > a c 1 4 B a s i c s 3 _ L o o k u p s A _ V F 1 0 1 8 3 1 7 9 8 0 0 : 0 2 : 1 4 . 5 < / B o o k M a r k E x i t N a m e > < B o o k M a r k E n t r y P o s i t i o n > 1 2 7 4 6 7 < / B o o k M a r k E n t r y P o s i t i o n > < B o o k M a r k E x i t P o s i t i o n > 1 3 4 5 6 7 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 3 8 5 e f e b 6 - 9 6 4 9 - 4 b a 2 - a 3 b e - 8 6 1 c b 6 3 5 9 d 6 a < / I n t e r n a l I d > < N a m e > a c 1 4 B a s i c s 3 _ L o o k u p s A _ V F 1 0 1 8 3 1 7 9 8 b\nx�OW[�k�]>f:ycknx�vpenc0�O�^FUlQ�ST�y�6qTUS�Q N Nek 00 0 : 0 2 : 1 4 . 6 - 0 0 : 0 2 : 2 1 . 2 < / N a m e > < T e x t >   b\nx�OW[�k�]>f:ycknx�vpenc0  �O�^FUlQ�ST�y�6qTUS�Q N Nek 0< / T e x t > < B o o k M a r k E n t r y N a m e > a c 1 4 B a s i c s 3 _ L o o k u p s A _ V F 1 0 1 8 3 1 7 9 8 0 0 : 0 2 : 1 4 . 6 < / B o o k M a r k E n t r y N a m e > < B o o k M a r k E x i t N a m e > a c 1 4 B a s i c s 3 _ L o o k u p s A _ V F 1 0 1 8 3 1 7 9 8 0 0 : 0 2 : 2 1 . 2 < / B o o k M a r k E x i t N a m e > < B o o k M a r k E n t r y P o s i t i o n > 1 3 4 6 6 7 < / B o o k M a r k E n t r y P o s i t i o n > < B o o k M a r k E x i t P o s i t i o n > 1 4 1 2 0 0 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 d 9 8 2 3 4 d d - e a 0 7 - 4 3 3 f - b 2 8 0 - d 7 d c 1 6 f 7 9 0 c 4 < / I n t e r n a l I d > < N a m e > a c 1 4 B a s i c s 3 _ L o o k u p s A _ V F 1 0 1 8 3 1 7 9 8 K��N�W[�k N*N	gaIN�vT�y�6qT(Wdk	��b /T(upenc�[te'` 00 0 : 0 2 : 2 1 . 3 - 0 0 : 0 2 : 3 1 . 0 < / N a m e > < T e x t >   K��N�W[�k N*N	gaIN�vT�y�  6qT(Wdk	��b /T(upenc�[te'` 0< / T e x t > < B o o k M a r k E n t r y N a m e > a c 1 4 B a s i c s 3 _ L o o k u p s A _ V F 1 0 1 8 3 1 7 9 8 0 0 : 0 2 : 2 1 . 3 < / B o o k M a r k E n t r y N a m e > < B o o k M a r k E x i t N a m e > a c 1 4 B a s i c s 3 _ L o o k u p s A _ V F 1 0 1 8 3 1 7 9 8 0 0 : 0 2 : 3 1 . 0 < / B o o k M a r k E x i t N a m e > < B o o k M a r k E n t r y P o s i t i o n > 1 4 1 3 0 0 < / B o o k M a r k E n t r y P o s i t i o n > < B o o k M a r k E x i t P o s i t i o n > 1 5 1 0 3 3 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 9 0 8 f f 4 e 0 - a 0 2 e - 4 6 7 d - b 0 0 1 - 7 6 8 1 e 3 1 8 d d 4 0 < / I n t e r n a l I d > < N a m e > a c 1 4 B a s i c s 3 _ L o o k u p s A _ V F 1 0 1 8 3 1 7 9 8 ُ\:NsQ�|��n�Sgq�[te'`00 0 : 0 2 : 3 1 . 1 - 0 0 : 0 2 : 3 5 . 1 < / N a m e > < T e x t >   ُ\:NsQ�|��n�Sgq�[te'`0< / T e x t > < B o o k M a r k E n t r y N a m e > a c 1 4 B a s i c s 3 _ L o o k u p s A _ V F 1 0 1 8 3 1 7 9 8 0 0 : 0 2 : 3 1 . 1 < / B o o k M a r k E n t r y N a m e > < B o o k M a r k E x i t N a m e > a c 1 4 B a s i c s 3 _ L o o k u p s A _ V F 1 0 1 8 3 1 7 9 8 0 0 : 0 2 : 3 5 . 1 < / B o o k M a r k E x i t N a m e > < B o o k M a r k E n t r y P o s i t i o n > 1 5 1 1 3 3 < / B o o k M a r k E n t r y P o s i t i o n > < B o o k M a r k E x i t P o s i t i o n > 1 5 5 1 3 3 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 a 2 8 b 9 b a 6 - d b f c - 4 7 b 7 - a 2 c a - 2 7 8 9 d d 4 7 6 6 6 5 < / I n t e r n a l I d > < N a m e > a c 1 4 B a s i c s 3 _ L o o k u p s A _ V F 1 0 1 8 3 1 7 9 8 �Y�g �����`�S�N/T(u�~T� Rd��0 0 : 0 2 : 3 5 . 2 - 0 0 : 0 2 : 3 8 . 7 < / N a m e > < T e x t >   �Y�g �����`�S�N/T(u�~T� Rd��< / T e x t > < B o o k M a r k E n t r y N a m e > a c 1 4 B a s i c s 3 _ L o o k u p s A _ V F 1 0 1 8 3 1 7 9 8 0 0 : 0 2 : 3 5 . 2 < / B o o k M a r k E n t r y N a m e > < B o o k M a r k E x i t N a m e > a c 1 4 B a s i c s 3 _ L o o k u p s A _ V F 1 0 1 8 3 1 7 9 8 0 0 : 0 2 : 3 8 . 7 < / B o o k M a r k E x i t N a m e > < B o o k M a r k E n t r y P o s i t i o n > 1 5 5 2 3 3 < / B o o k M a r k E n t r y P o s i t i o n > < B o o k M a r k E x i t P o s i t i o n > 1 5 8 7 0 0 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 3 3 f 2 0 c b 7 - e b 3 8 - 4 d 1 3 - 8 7 4 7 - 4 d a 6 a e 9 9 d 5 d 7 < / I n t e r n a l I d > < N a m e > a c 1 4 B a s i c s 3 _ L o o k u p s A _ V F 1 0 1 8 3 1 7 9 8 FO/f����OO��`N��/T(u�~T��f�e��V:N0 0 : 0 2 : 3 8 . 8 - 0 0 : 0 2 : 4 4 . 5 < / N a m e > < T e x t >   FO/f����OO��`N��/T(u�~T��f�e�  �V:N  S h a r e P o i n t   NAQ���~T��f�e0< / T e x t > < B o o k M a r k E n t r y N a m e > a c 1 4 B a s i c s 3 _ L o o k u p s A _ V F 1 0 1 8 3 1 7 9 8 0 0 : 0 2 : 3 8 . 8 < / B o o k M a r k E n t r y N a m e > < B o o k M a r k E x i t N a m e > a c 1 4 B a s i c s 3 _ L o o k u p s A _ V F 1 0 1 8 3 1 7 9 8 0 0 : 0 2 : 4 4 . 5 < / B o o k M a r k E x i t N a m e > < B o o k M a r k E n t r y P o s i t i o n > 1 5 8 8 0 0 < / B o o k M a r k E n t r y P o s i t i o n > < B o o k M a r k E x i t P o s i t i o n > 1 6 4 5 3 3 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 1 7 c 8 2 8 d 8 - 1 f 5 3 - 4 d 6 2 - 8 2 1 6 - 5 9 f a 2 8 6 6 9 9 6 b < / I n t e r n a l I d > < N a m e > a c 1 4 B a s i c s 3 _ L o o k u p s A _ V F 1 0 1 8 3 1 7 9 8 US�Q �[b ��`\(W D��N h�-Nw���eW[�k�0 0 : 0 2 : 4 4 . 6 - 0 0 : 0 2 : 4 9 . 8 < / N a m e > < T e x t >   US�Q �[b ��`\(W D��N h�-Nw���eW[�k�< / T e x t > < B o o k M a r k E n t r y N a m e > a c 1 4 B a s i c s 3 _ L o o k u p s A _ V F 1 0 1 8 3 1 7 9 8 0 0 : 0 2 : 4 4 . 6 < / B o o k M a r k E n t r y N a m e > < B o o k M a r k E x i t N a m e > a c 1 4 B a s i c s 3 _ L o o k u p s A _ V F 1 0 1 8 3 1 7 9 8 0 0 : 0 2 : 4 9 . 8 < / B o o k M a r k E x i t N a m e > < B o o k M a r k E n t r y P o s i t i o n > 1 6 4 6 3 3 < / B o o k M a r k E n t r y P o s i t i o n > < B o o k M a r k E x i t P o s i t i o n > 1 6 9 8 0 0 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 6 3 8 7 3 7 7 5 - 3 f 0 6 - 4 4 0 3 - 9 b c 7 - c 1 4 9 c e 8 6 5 3 0 2 < / I n t e r n a l I d > < N a m e > a c 1 4 B a s i c s 3 _ L o o k u p s A _ V F 1 0 1 8 3 1 7 9 8 �h�MO�NsQ�|�vY�z��[�v�]\O�e_Nb�N(W�NMRw0R�v�]\O�e_�vT00 0 : 0 2 : 4 9 . 9 - 0 0 : 0 2 : 5 5 . 6 < / N a m e > < T e x t >   �h�MO�NsQ�|�vY�z��[�v�]\O�e_  Nb�N(W�NMRw0R�v�]\O�e_�vT0< / T e x t > < B o o k M a r k E n t r y N a m e > a c 1 4 B a s i c s 3 _ L o o k u p s A _ V F 1 0 1 8 3 1 7 9 8 0 0 : 0 2 : 4 9 . 9 < / B o o k M a r k E n t r y N a m e > < B o o k M a r k E x i t N a m e > a c 1 4 B a s i c s 3 _ L o o k u p s A _ V F 1 0 1 8 3 1 7 9 8 0 0 : 0 2 : 5 5 . 6 < / B o o k M a r k E x i t N a m e > < B o o k M a r k E n t r y P o s i t i o n > 1 6 9 9 0 0 < / B o o k M a r k E n t r y P o s i t i o n > < B o o k M a r k E x i t P o s i t i o n > 1 7 5 6 3 3 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 a 7 3 8 1 e f 2 - e 9 6 0 - 4 1 0 d - 8 6 4 c - b b d d 8 9 2 5 b 3 9 8 < / I n t e r n a l I d > < N a m e > a c 1 4 B a s i c s 3 _ L o o k u p s A _ V F 1 0 1 8 3 1 7 9 8 �Vdk�\O:N g�~ĉR��`�S�N	cgqُ�Nek�� _�YR�^ N�[ N�TY�[YsQ�|00 0 : 0 2 : 5 5 . 7 - 0 0 : 0 3 : 0 3 . 7 < / N a m e > < T e x t >   �Vdk�\O:N g�~ĉR��`�S�N	cgqُ�Nek��   _�YR�^ N�[ N�TY�[YsQ�|0< / T e x t > < B o o k M a r k E n t r y N a m e > a c 1 4 B a s i c s 3 _ L o o k u p s A _ V F 1 0 1 8 3 1 7 9 8 0 0 : 0 2 : 5 5 . 7 < / B o o k M a r k E n t r y N a m e > < B o o k M a r k E x i t N a m e > a c 1 4 B a s i c s 3 _ L o o k u p s A _ V F 1 0 1 8 3 1 7 9 8 0 0 : 0 3 : 0 3 . 7 < / B o o k M a r k E x i t N a m e > < B o o k M a r k E n t r y P o s i t i o n > 1 7 5 7 3 3 < / B o o k M a r k E n t r y P o s i t i o n > < B o o k M a r k E x i t P o s i t i o n > 1 8 3 7 6 7 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 f 8 3 b 1 4 1 7 - 2 e e 4 - 4 5 b 2 - 8 2 c 5 - 9 e b c c b c 3 f c 1 0 < / I n t e r n a l I d > < N a m e > a c 1 4 B a s i c s 3 _ L o o k u p s A _ V F 1 0 1 8 3 1 7 9 8 ,g��zzT\�N�~�YUOR�^ُ$N�ysQ�|00 0 : 0 3 : 0 3 . 8 - 0 0 : 0 3 : 0 6 . 5 < / N a m e > < T e x t >   ,g��zzT\�N�~�YUOR�^ُ$N�ysQ�|0< / T e x t > < B o o k M a r k E n t r y N a m e > a c 1 4 B a s i c s 3 _ L o o k u p s A _ V F 1 0 1 8 3 1 7 9 8 0 0 : 0 3 : 0 3 . 8 < / B o o k M a r k E n t r y N a m e > < B o o k M a r k E x i t N a m e > a c 1 4 B a s i c s 3 _ L o o k u p s A _ V F 1 0 1 8 3 1 7 9 8 0 0 : 0 3 : 0 6 . 5 < / B o o k M a r k E x i t N a m e > < B o o k M a r k E n t r y P o s i t i o n > 1 8 3 8 6 7 < / B o o k M a r k E n t r y P o s i t i o n > < B o o k M a r k E x i t P o s i t i o n > 1 8 6 5 0 0 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5F1C50B0-E91A-4521-BC42-4C6EC2175FE0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1F691FA-E98B-4398-941A-769435ED10CF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7175AAC-111E-4E8A-B7CD-6C60FDDDF0B8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Office2010_training_template</Template>
  <TotalTime>3774</TotalTime>
  <Words>6056</Words>
  <Application>Microsoft Office PowerPoint</Application>
  <PresentationFormat>On-screen Show (4:3)</PresentationFormat>
  <Paragraphs>320</Paragraphs>
  <Slides>40</Slides>
  <Notes>40</Notes>
  <HiddenSlides>1</HiddenSlides>
  <MMClips>3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Office2010_training_template</vt:lpstr>
      <vt:lpstr>1_Office2010_training_template</vt:lpstr>
      <vt:lpstr>Visio</vt:lpstr>
      <vt:lpstr>开始之前</vt:lpstr>
      <vt:lpstr>Microsoft® Access® 2010 培训</vt:lpstr>
      <vt:lpstr>课程内容</vt:lpstr>
      <vt:lpstr>概述：关系是基本要素</vt:lpstr>
      <vt:lpstr>课程目标</vt:lpstr>
      <vt:lpstr>创建关系</vt:lpstr>
      <vt:lpstr>创建关系</vt:lpstr>
      <vt:lpstr>创建关系</vt:lpstr>
      <vt:lpstr>创建关系</vt:lpstr>
      <vt:lpstr>创建关系</vt:lpstr>
      <vt:lpstr>关系的类型</vt:lpstr>
      <vt:lpstr>关系的类型</vt:lpstr>
      <vt:lpstr>关系的类型</vt:lpstr>
      <vt:lpstr>关系具有多“方”</vt:lpstr>
      <vt:lpstr>关系具有多“方”</vt:lpstr>
      <vt:lpstr>创建关系</vt:lpstr>
      <vt:lpstr>设置参照完整性</vt:lpstr>
      <vt:lpstr>创建查阅字段</vt:lpstr>
      <vt:lpstr>创建一对一关系</vt:lpstr>
      <vt:lpstr>创建一对一关系</vt:lpstr>
      <vt:lpstr>创建一对一关系</vt:lpstr>
      <vt:lpstr>创建多对多关系</vt:lpstr>
      <vt:lpstr>创建多对多关系</vt:lpstr>
      <vt:lpstr>创建多对多关系</vt:lpstr>
      <vt:lpstr>创建多对多关系</vt:lpstr>
      <vt:lpstr>有关练习的建议</vt:lpstr>
      <vt:lpstr>测试问题 1</vt:lpstr>
      <vt:lpstr>测试问题 1</vt:lpstr>
      <vt:lpstr>测试问题 2</vt:lpstr>
      <vt:lpstr>测试问题 2</vt:lpstr>
      <vt:lpstr>测试问题 3</vt:lpstr>
      <vt:lpstr>测试问题 3</vt:lpstr>
      <vt:lpstr>测试问题 4</vt:lpstr>
      <vt:lpstr>测试问题 4</vt:lpstr>
      <vt:lpstr>测试问题 5</vt:lpstr>
      <vt:lpstr>测试问题 5</vt:lpstr>
      <vt:lpstr>测试问题 6</vt:lpstr>
      <vt:lpstr>测试问题 6</vt:lpstr>
      <vt:lpstr>课程摘要卡</vt:lpstr>
      <vt:lpstr>使用此模板</vt:lpstr>
    </vt:vector>
  </TitlesOfParts>
  <Company>Microsoft 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为新数据库创建关系</dc:title>
  <dc:creator>kristinl</dc:creator>
  <cp:lastModifiedBy>David Ardil Sanchez</cp:lastModifiedBy>
  <cp:revision>274</cp:revision>
  <dcterms:created xsi:type="dcterms:W3CDTF">2010-04-16T18:13:32Z</dcterms:created>
  <dcterms:modified xsi:type="dcterms:W3CDTF">2011-12-19T05:23:40Z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0x0101006EDDDB5EE6D98C44930B742096920B30020100945995BAC74E6347BD6C979F46C6273B</vt:lpwstr>
  </property>
  <property fmtid="{D5CDD505-2E9C-101B-9397-08002B2CF9AE}" pid="3" name="_dlc_DocIdItemGuid">
    <vt:lpwstr>6935713e-0dbb-4e01-8cbe-f9c011f75855</vt:lpwstr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PolicheckCounter">
    <vt:lpwstr>0</vt:lpwstr>
  </property>
  <property fmtid="{D5CDD505-2E9C-101B-9397-08002B2CF9AE}" pid="10" name="CampaignTags">
    <vt:lpwstr/>
  </property>
  <property fmtid="{D5CDD505-2E9C-101B-9397-08002B2CF9AE}" pid="11" name="PolicheckStatus">
    <vt:lpwstr>0</vt:lpwstr>
  </property>
  <property fmtid="{D5CDD505-2E9C-101B-9397-08002B2CF9AE}" pid="12" name="ScenarioTags">
    <vt:lpwstr/>
  </property>
  <property fmtid="{D5CDD505-2E9C-101B-9397-08002B2CF9AE}" pid="13" name="APDescription">
    <vt:lpwstr/>
  </property>
  <property fmtid="{D5CDD505-2E9C-101B-9397-08002B2CF9AE}" pid="14" name="CampaignTagsTaxHTField0">
    <vt:lpwstr/>
  </property>
  <property fmtid="{D5CDD505-2E9C-101B-9397-08002B2CF9AE}" pid="15" name="IntlLangReviewDate">
    <vt:lpwstr/>
  </property>
  <property fmtid="{D5CDD505-2E9C-101B-9397-08002B2CF9AE}" pid="16" name="IntlLangReview">
    <vt:lpwstr/>
  </property>
  <property fmtid="{D5CDD505-2E9C-101B-9397-08002B2CF9AE}" pid="17" name="LocLastLocAttemptVersionLookup">
    <vt:lpwstr>676760</vt:lpwstr>
  </property>
  <property fmtid="{D5CDD505-2E9C-101B-9397-08002B2CF9AE}" pid="18" name="LocLastLocAttemptVersionTypeLookup">
    <vt:lpwstr/>
  </property>
  <property fmtid="{D5CDD505-2E9C-101B-9397-08002B2CF9AE}" pid="19" name="PolicheckWords">
    <vt:lpwstr/>
  </property>
  <property fmtid="{D5CDD505-2E9C-101B-9397-08002B2CF9AE}" pid="20" name="SubmitterId">
    <vt:lpwstr/>
  </property>
  <property fmtid="{D5CDD505-2E9C-101B-9397-08002B2CF9AE}" pid="21" name="EditorialStatus">
    <vt:lpwstr>Complete</vt:lpwstr>
  </property>
  <property fmtid="{D5CDD505-2E9C-101B-9397-08002B2CF9AE}" pid="22" name="Markets">
    <vt:lpwstr/>
  </property>
  <property fmtid="{D5CDD505-2E9C-101B-9397-08002B2CF9AE}" pid="23" name="OriginAsset">
    <vt:lpwstr/>
  </property>
  <property fmtid="{D5CDD505-2E9C-101B-9397-08002B2CF9AE}" pid="24" name="MarketSpecific">
    <vt:lpwstr>0</vt:lpwstr>
  </property>
  <property fmtid="{D5CDD505-2E9C-101B-9397-08002B2CF9AE}" pid="25" name="LocMarketGroupTiers">
    <vt:lpwstr/>
  </property>
  <property fmtid="{D5CDD505-2E9C-101B-9397-08002B2CF9AE}" pid="26" name="PublishStatusLookup">
    <vt:lpwstr>1283857;#</vt:lpwstr>
  </property>
  <property fmtid="{D5CDD505-2E9C-101B-9397-08002B2CF9AE}" pid="27" name="APAuthor">
    <vt:lpwstr>1955;#REDMOND\v-jemuth</vt:lpwstr>
  </property>
  <property fmtid="{D5CDD505-2E9C-101B-9397-08002B2CF9AE}" pid="28" name="IntlLangReviewer">
    <vt:lpwstr/>
  </property>
  <property fmtid="{D5CDD505-2E9C-101B-9397-08002B2CF9AE}" pid="29" name="LocOverallPreviewStatusLookup">
    <vt:lpwstr/>
  </property>
  <property fmtid="{D5CDD505-2E9C-101B-9397-08002B2CF9AE}" pid="30" name="LocOverallPublishStatusLookup">
    <vt:lpwstr/>
  </property>
  <property fmtid="{D5CDD505-2E9C-101B-9397-08002B2CF9AE}" pid="31" name="CSXSubmissionDate">
    <vt:lpwstr/>
  </property>
  <property fmtid="{D5CDD505-2E9C-101B-9397-08002B2CF9AE}" pid="32" name="TaxCatchAll">
    <vt:lpwstr/>
  </property>
  <property fmtid="{D5CDD505-2E9C-101B-9397-08002B2CF9AE}" pid="33" name="LocNewPublishedVersionLookup">
    <vt:lpwstr/>
  </property>
  <property fmtid="{D5CDD505-2E9C-101B-9397-08002B2CF9AE}" pid="34" name="LocPublishedDependentAssetsLookup">
    <vt:lpwstr/>
  </property>
  <property fmtid="{D5CDD505-2E9C-101B-9397-08002B2CF9AE}" pid="35" name="Manager">
    <vt:lpwstr/>
  </property>
  <property fmtid="{D5CDD505-2E9C-101B-9397-08002B2CF9AE}" pid="36" name="NumericId">
    <vt:lpwstr>102760177</vt:lpwstr>
  </property>
  <property fmtid="{D5CDD505-2E9C-101B-9397-08002B2CF9AE}" pid="37" name="ParentAssetId">
    <vt:lpwstr/>
  </property>
  <property fmtid="{D5CDD505-2E9C-101B-9397-08002B2CF9AE}" pid="38" name="OriginalSourceMarket">
    <vt:lpwstr/>
  </property>
  <property fmtid="{D5CDD505-2E9C-101B-9397-08002B2CF9AE}" pid="39" name="EditorialTags">
    <vt:lpwstr/>
  </property>
  <property fmtid="{D5CDD505-2E9C-101B-9397-08002B2CF9AE}" pid="40" name="LocComments">
    <vt:lpwstr>Intl_Localizable</vt:lpwstr>
  </property>
  <property fmtid="{D5CDD505-2E9C-101B-9397-08002B2CF9AE}" pid="41" name="LocProcessedForMarketsLookup">
    <vt:lpwstr/>
  </property>
  <property fmtid="{D5CDD505-2E9C-101B-9397-08002B2CF9AE}" pid="42" name="LocRecommendedHandoff">
    <vt:lpwstr/>
  </property>
  <property fmtid="{D5CDD505-2E9C-101B-9397-08002B2CF9AE}" pid="43" name="SourceTitle">
    <vt:lpwstr/>
  </property>
  <property fmtid="{D5CDD505-2E9C-101B-9397-08002B2CF9AE}" pid="44" name="CSXUpdate">
    <vt:lpwstr>0</vt:lpwstr>
  </property>
  <property fmtid="{D5CDD505-2E9C-101B-9397-08002B2CF9AE}" pid="45" name="IntlLocPriority">
    <vt:lpwstr/>
  </property>
  <property fmtid="{D5CDD505-2E9C-101B-9397-08002B2CF9AE}" pid="46" name="UAProjectedTotalWords">
    <vt:lpwstr/>
  </property>
  <property fmtid="{D5CDD505-2E9C-101B-9397-08002B2CF9AE}" pid="47" name="MachineTranslated">
    <vt:lpwstr>0</vt:lpwstr>
  </property>
  <property fmtid="{D5CDD505-2E9C-101B-9397-08002B2CF9AE}" pid="48" name="OutputCachingOn">
    <vt:lpwstr>0</vt:lpwstr>
  </property>
  <property fmtid="{D5CDD505-2E9C-101B-9397-08002B2CF9AE}" pid="49" name="IsSearchable">
    <vt:lpwstr>1</vt:lpwstr>
  </property>
  <property fmtid="{D5CDD505-2E9C-101B-9397-08002B2CF9AE}" pid="50" name="ContentItem">
    <vt:lpwstr/>
  </property>
  <property fmtid="{D5CDD505-2E9C-101B-9397-08002B2CF9AE}" pid="51" name="ShowIn">
    <vt:lpwstr>Show everywhere</vt:lpwstr>
  </property>
  <property fmtid="{D5CDD505-2E9C-101B-9397-08002B2CF9AE}" pid="52" name="ThumbnailAssetId">
    <vt:lpwstr/>
  </property>
  <property fmtid="{D5CDD505-2E9C-101B-9397-08002B2CF9AE}" pid="53" name="UALocComments">
    <vt:lpwstr/>
  </property>
  <property fmtid="{D5CDD505-2E9C-101B-9397-08002B2CF9AE}" pid="54" name="UALocRecommendation">
    <vt:lpwstr>Localize</vt:lpwstr>
  </property>
  <property fmtid="{D5CDD505-2E9C-101B-9397-08002B2CF9AE}" pid="55" name="ApplicationCode">
    <vt:lpwstr/>
  </property>
  <property fmtid="{D5CDD505-2E9C-101B-9397-08002B2CF9AE}" pid="56" name="LastModifiedDateTime">
    <vt:lpwstr/>
  </property>
  <property fmtid="{D5CDD505-2E9C-101B-9397-08002B2CF9AE}" pid="57" name="LegacyData">
    <vt:lpwstr/>
  </property>
  <property fmtid="{D5CDD505-2E9C-101B-9397-08002B2CF9AE}" pid="58" name="LocManualTestRequired">
    <vt:lpwstr>0</vt:lpwstr>
  </property>
  <property fmtid="{D5CDD505-2E9C-101B-9397-08002B2CF9AE}" pid="59" name="LocProcessedForHandoffsLookup">
    <vt:lpwstr/>
  </property>
  <property fmtid="{D5CDD505-2E9C-101B-9397-08002B2CF9AE}" pid="60" name="CSXHash">
    <vt:lpwstr/>
  </property>
  <property fmtid="{D5CDD505-2E9C-101B-9397-08002B2CF9AE}" pid="61" name="DirectSourceMarket">
    <vt:lpwstr/>
  </property>
  <property fmtid="{D5CDD505-2E9C-101B-9397-08002B2CF9AE}" pid="62" name="PlannedPubDate">
    <vt:lpwstr/>
  </property>
  <property fmtid="{D5CDD505-2E9C-101B-9397-08002B2CF9AE}" pid="63" name="CSXSubmissionMarket">
    <vt:lpwstr/>
  </property>
  <property fmtid="{D5CDD505-2E9C-101B-9397-08002B2CF9AE}" pid="64" name="Downloads">
    <vt:lpwstr>0</vt:lpwstr>
  </property>
  <property fmtid="{D5CDD505-2E9C-101B-9397-08002B2CF9AE}" pid="65" name="LocOverallHandbackStatusLookup">
    <vt:lpwstr/>
  </property>
  <property fmtid="{D5CDD505-2E9C-101B-9397-08002B2CF9AE}" pid="66" name="ArtSampleDocs">
    <vt:lpwstr/>
  </property>
  <property fmtid="{D5CDD505-2E9C-101B-9397-08002B2CF9AE}" pid="67" name="TrustLevel">
    <vt:lpwstr>1 Microsoft Managed Content</vt:lpwstr>
  </property>
  <property fmtid="{D5CDD505-2E9C-101B-9397-08002B2CF9AE}" pid="68" name="LocalizationTagsTaxHTField0">
    <vt:lpwstr/>
  </property>
  <property fmtid="{D5CDD505-2E9C-101B-9397-08002B2CF9AE}" pid="69" name="BusinessGroup">
    <vt:lpwstr/>
  </property>
  <property fmtid="{D5CDD505-2E9C-101B-9397-08002B2CF9AE}" pid="70" name="Providers">
    <vt:lpwstr/>
  </property>
  <property fmtid="{D5CDD505-2E9C-101B-9397-08002B2CF9AE}" pid="71" name="TimesCloned">
    <vt:lpwstr/>
  </property>
  <property fmtid="{D5CDD505-2E9C-101B-9397-08002B2CF9AE}" pid="72" name="AverageRating">
    <vt:lpwstr/>
  </property>
  <property fmtid="{D5CDD505-2E9C-101B-9397-08002B2CF9AE}" pid="73" name="FeatureTagsTaxHTField0">
    <vt:lpwstr/>
  </property>
  <property fmtid="{D5CDD505-2E9C-101B-9397-08002B2CF9AE}" pid="74" name="LocOverallLocStatusLookup">
    <vt:lpwstr/>
  </property>
  <property fmtid="{D5CDD505-2E9C-101B-9397-08002B2CF9AE}" pid="75" name="LocPublishedLinkedAssetsLookup">
    <vt:lpwstr/>
  </property>
  <property fmtid="{D5CDD505-2E9C-101B-9397-08002B2CF9AE}" pid="76" name="Provider">
    <vt:lpwstr/>
  </property>
  <property fmtid="{D5CDD505-2E9C-101B-9397-08002B2CF9AE}" pid="77" name="UACurrentWords">
    <vt:lpwstr/>
  </property>
  <property fmtid="{D5CDD505-2E9C-101B-9397-08002B2CF9AE}" pid="78" name="Applications">
    <vt:lpwstr>402;#</vt:lpwstr>
  </property>
  <property fmtid="{D5CDD505-2E9C-101B-9397-08002B2CF9AE}" pid="79" name="AssetId">
    <vt:lpwstr>AF102760177</vt:lpwstr>
  </property>
  <property fmtid="{D5CDD505-2E9C-101B-9397-08002B2CF9AE}" pid="80" name="OOCacheId">
    <vt:lpwstr/>
  </property>
  <property fmtid="{D5CDD505-2E9C-101B-9397-08002B2CF9AE}" pid="81" name="IsDeleted">
    <vt:lpwstr>0</vt:lpwstr>
  </property>
  <property fmtid="{D5CDD505-2E9C-101B-9397-08002B2CF9AE}" pid="82" name="PublishTargets">
    <vt:lpwstr>OfficeOnline</vt:lpwstr>
  </property>
  <property fmtid="{D5CDD505-2E9C-101B-9397-08002B2CF9AE}" pid="83" name="BugNumber">
    <vt:lpwstr/>
  </property>
  <property fmtid="{D5CDD505-2E9C-101B-9397-08002B2CF9AE}" pid="84" name="CrawlForDependencies">
    <vt:lpwstr>0</vt:lpwstr>
  </property>
  <property fmtid="{D5CDD505-2E9C-101B-9397-08002B2CF9AE}" pid="85" name="InternalTagsTaxHTField0">
    <vt:lpwstr/>
  </property>
  <property fmtid="{D5CDD505-2E9C-101B-9397-08002B2CF9AE}" pid="86" name="Milestone">
    <vt:lpwstr/>
  </property>
  <property fmtid="{D5CDD505-2E9C-101B-9397-08002B2CF9AE}" pid="87" name="RecommendationsModifier">
    <vt:lpwstr/>
  </property>
  <property fmtid="{D5CDD505-2E9C-101B-9397-08002B2CF9AE}" pid="88" name="ScenarioTagsTaxHTField0">
    <vt:lpwstr/>
  </property>
  <property fmtid="{D5CDD505-2E9C-101B-9397-08002B2CF9AE}" pid="89" name="UANotes">
    <vt:lpwstr/>
  </property>
  <property fmtid="{D5CDD505-2E9C-101B-9397-08002B2CF9AE}" pid="90" name="ApprovalStatus">
    <vt:lpwstr>InProgress</vt:lpwstr>
  </property>
  <property fmtid="{D5CDD505-2E9C-101B-9397-08002B2CF9AE}" pid="91" name="BlockPublish">
    <vt:lpwstr>0</vt:lpwstr>
  </property>
  <property fmtid="{D5CDD505-2E9C-101B-9397-08002B2CF9AE}" pid="92" name="APEditor">
    <vt:lpwstr/>
  </property>
  <property fmtid="{D5CDD505-2E9C-101B-9397-08002B2CF9AE}" pid="93" name="Size">
    <vt:lpwstr>16492</vt:lpwstr>
  </property>
  <property fmtid="{D5CDD505-2E9C-101B-9397-08002B2CF9AE}" pid="94" name="ClipArtFilename">
    <vt:lpwstr/>
  </property>
  <property fmtid="{D5CDD505-2E9C-101B-9397-08002B2CF9AE}" pid="95" name="AcquiredFrom">
    <vt:lpwstr>Internal MS</vt:lpwstr>
  </property>
  <property fmtid="{D5CDD505-2E9C-101B-9397-08002B2CF9AE}" pid="96" name="FriendlyTitle">
    <vt:lpwstr/>
  </property>
  <property fmtid="{D5CDD505-2E9C-101B-9397-08002B2CF9AE}" pid="97" name="DSATActionTaken">
    <vt:lpwstr/>
  </property>
  <property fmtid="{D5CDD505-2E9C-101B-9397-08002B2CF9AE}" pid="98" name="ApprovalLog">
    <vt:lpwstr/>
  </property>
  <property fmtid="{D5CDD505-2E9C-101B-9397-08002B2CF9AE}" pid="99" name="AssetType">
    <vt:lpwstr>NA</vt:lpwstr>
  </property>
  <property fmtid="{D5CDD505-2E9C-101B-9397-08002B2CF9AE}" pid="100" name="HandoffToMSDN">
    <vt:lpwstr/>
  </property>
  <property fmtid="{D5CDD505-2E9C-101B-9397-08002B2CF9AE}" pid="101" name="CategoryTagsTaxHTField11">
    <vt:lpwstr/>
  </property>
  <property fmtid="{D5CDD505-2E9C-101B-9397-08002B2CF9AE}" pid="102" name="AppVerPrimary">
    <vt:lpwstr/>
  </property>
  <property fmtid="{D5CDD505-2E9C-101B-9397-08002B2CF9AE}" pid="103" name="HiddenCategoryTagsTaxHTField0">
    <vt:lpwstr/>
  </property>
  <property fmtid="{D5CDD505-2E9C-101B-9397-08002B2CF9AE}" pid="104" name="AuthorGroup">
    <vt:lpwstr/>
  </property>
  <property fmtid="{D5CDD505-2E9C-101B-9397-08002B2CF9AE}" pid="105" name="VoteCount">
    <vt:lpwstr/>
  </property>
  <property fmtid="{D5CDD505-2E9C-101B-9397-08002B2CF9AE}" pid="106" name="FeedAppVer">
    <vt:lpwstr/>
  </property>
  <property fmtid="{D5CDD505-2E9C-101B-9397-08002B2CF9AE}" pid="107" name="LastHandOff">
    <vt:lpwstr/>
  </property>
</Properties>
</file>