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4"/>
  </p:notesMasterIdLst>
  <p:sldIdLst>
    <p:sldId id="279" r:id="rId5"/>
    <p:sldId id="280" r:id="rId6"/>
    <p:sldId id="281" r:id="rId7"/>
    <p:sldId id="282" r:id="rId8"/>
    <p:sldId id="340" r:id="rId9"/>
    <p:sldId id="342" r:id="rId10"/>
    <p:sldId id="341"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295" r:id="rId29"/>
    <p:sldId id="361" r:id="rId30"/>
    <p:sldId id="360" r:id="rId31"/>
    <p:sldId id="362" r:id="rId32"/>
    <p:sldId id="305" r:id="rId33"/>
    <p:sldId id="285" r:id="rId34"/>
    <p:sldId id="287" r:id="rId35"/>
    <p:sldId id="329" r:id="rId36"/>
    <p:sldId id="330" r:id="rId37"/>
    <p:sldId id="331" r:id="rId38"/>
    <p:sldId id="332" r:id="rId39"/>
    <p:sldId id="333" r:id="rId40"/>
    <p:sldId id="334" r:id="rId41"/>
    <p:sldId id="288" r:id="rId42"/>
    <p:sldId id="32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5" clrIdx="3"/>
  <p:cmAuthor id="4" name="GonzaloA" initials="GA" lastIdx="3"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5266" autoAdjust="0"/>
  </p:normalViewPr>
  <p:slideViewPr>
    <p:cSldViewPr>
      <p:cViewPr varScale="1">
        <p:scale>
          <a:sx n="107" d="100"/>
          <a:sy n="107" d="100"/>
        </p:scale>
        <p:origin x="-1098" y="-96"/>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978" y="-6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 Id="rId4" Type="http://schemas.openxmlformats.org/officeDocument/2006/relationships/image" Target="../media/image10.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1.e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2E03A-AC74-4DCC-84AB-3B93BD24C0C7}" type="datetimeFigureOut">
              <a:rPr lang="en-US" smtClean="0"/>
              <a:pPr/>
              <a:t>9/11/2011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95259-C478-458E-8F66-D0CFA83DA988}" type="slidenum">
              <a:rPr lang="en-US" smtClean="0"/>
              <a:pPr/>
              <a:t>‹#›</a:t>
            </a:fld>
            <a:endParaRPr lang="en-US" dirty="0"/>
          </a:p>
        </p:txBody>
      </p:sp>
    </p:spTree>
    <p:extLst>
      <p:ext uri="{BB962C8B-B14F-4D97-AF65-F5344CB8AC3E}">
        <p14:creationId xmlns:p14="http://schemas.microsoft.com/office/powerpoint/2010/main"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smtClean="0">
                <a:solidFill>
                  <a:srgbClr val="000000"/>
                </a:solidFill>
                <a:latin typeface="Microsoft YaHei" pitchFamily="34" charset="-122"/>
                <a:ea typeface="Microsoft YaHei" pitchFamily="34" charset="-122"/>
                <a:sym typeface="Calibri" pitchFamily="34" charset="0"/>
              </a:rPr>
              <a:t>[</a:t>
            </a:r>
            <a:r>
              <a:rPr lang="en-US" b="1" dirty="0" err="1" smtClean="0">
                <a:solidFill>
                  <a:srgbClr val="000000"/>
                </a:solidFill>
                <a:latin typeface="Microsoft YaHei" pitchFamily="34" charset="-122"/>
                <a:ea typeface="Microsoft YaHei" pitchFamily="34" charset="-122"/>
                <a:sym typeface="Calibri" pitchFamily="34" charset="0"/>
              </a:rPr>
              <a:t>讲师注意</a:t>
            </a:r>
            <a:r>
              <a:rPr lang="en-US" b="1" dirty="0" smtClean="0">
                <a:solidFill>
                  <a:srgbClr val="000000"/>
                </a:solidFill>
                <a:latin typeface="Microsoft YaHei" pitchFamily="34" charset="-122"/>
                <a:ea typeface="Microsoft YaHei" pitchFamily="34" charset="-122"/>
                <a:sym typeface="Calibri" pitchFamily="34" charset="0"/>
              </a:rPr>
              <a:t>：</a:t>
            </a:r>
            <a:r>
              <a:rPr lang="en-US" dirty="0" smtClean="0">
                <a:solidFill>
                  <a:srgbClr val="000000"/>
                </a:solidFill>
                <a:latin typeface="Microsoft YaHei" pitchFamily="34" charset="-122"/>
                <a:ea typeface="Microsoft YaHei" pitchFamily="34" charset="-122"/>
                <a:sym typeface="Calibri" pitchFamily="34" charset="0"/>
              </a:rPr>
              <a:t> </a:t>
            </a:r>
          </a:p>
          <a:p>
            <a:pPr marL="171450" indent="-171450" algn="l">
              <a:spcBef>
                <a:spcPct val="0"/>
              </a:spcBef>
              <a:buFont typeface="Arial" pitchFamily="34" charset="0"/>
              <a:buChar char="•"/>
            </a:pPr>
            <a:r>
              <a:rPr lang="en-US" dirty="0" err="1" smtClean="0">
                <a:solidFill>
                  <a:srgbClr val="000000"/>
                </a:solidFill>
                <a:latin typeface="Microsoft YaHei" pitchFamily="34" charset="-122"/>
                <a:ea typeface="Microsoft YaHei" pitchFamily="34" charset="-122"/>
                <a:sym typeface="Calibri" pitchFamily="34" charset="0"/>
              </a:rPr>
              <a:t>学生应该熟悉字段和主键等基本数据库概念</a:t>
            </a:r>
            <a:r>
              <a:rPr lang="en-US" dirty="0" smtClean="0">
                <a:solidFill>
                  <a:srgbClr val="000000"/>
                </a:solidFill>
                <a:latin typeface="Microsoft YaHei" pitchFamily="34" charset="-122"/>
                <a:ea typeface="Microsoft YaHei" pitchFamily="34" charset="-122"/>
                <a:sym typeface="Calibri" pitchFamily="34" charset="0"/>
              </a:rPr>
              <a:t>。</a:t>
            </a:r>
          </a:p>
          <a:p>
            <a:pPr marL="171450" indent="-171450" algn="l">
              <a:spcBef>
                <a:spcPct val="0"/>
              </a:spcBef>
              <a:buFont typeface="Arial" pitchFamily="34" charset="0"/>
              <a:buChar char="•"/>
            </a:pPr>
            <a:r>
              <a:rPr lang="en-US" dirty="0" err="1" smtClean="0">
                <a:solidFill>
                  <a:srgbClr val="000000"/>
                </a:solidFill>
                <a:latin typeface="Microsoft YaHei" pitchFamily="34" charset="-122"/>
                <a:ea typeface="Microsoft YaHei" pitchFamily="34" charset="-122"/>
                <a:sym typeface="Calibri" pitchFamily="34" charset="0"/>
              </a:rPr>
              <a:t>有关自定义此模板的详细帮助，请参见最后一张幻灯片</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此外，请查看某些幻灯片备注窗格中的附加课程文本</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1</a:t>
            </a:fld>
            <a:endParaRPr lang="en-US" dirty="0"/>
          </a:p>
        </p:txBody>
      </p:sp>
    </p:spTree>
    <p:extLst>
      <p:ext uri="{BB962C8B-B14F-4D97-AF65-F5344CB8AC3E}">
        <p14:creationId xmlns:p14="http://schemas.microsoft.com/office/powerpoint/2010/main"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10</a:t>
            </a:fld>
            <a:endParaRPr lang="en-US" dirty="0"/>
          </a:p>
        </p:txBody>
      </p:sp>
    </p:spTree>
    <p:extLst>
      <p:ext uri="{BB962C8B-B14F-4D97-AF65-F5344CB8AC3E}">
        <p14:creationId xmlns:p14="http://schemas.microsoft.com/office/powerpoint/2010/main" val="29626267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为什么不能使用空格</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使用空格会增加编写</a:t>
            </a:r>
            <a:r>
              <a:rPr lang="en-US" dirty="0" smtClean="0">
                <a:solidFill>
                  <a:srgbClr val="000000"/>
                </a:solidFill>
                <a:latin typeface="Microsoft YaHei" pitchFamily="34" charset="-122"/>
                <a:ea typeface="Microsoft YaHei" pitchFamily="34" charset="-122"/>
                <a:sym typeface="Calibri" pitchFamily="34" charset="0"/>
              </a:rPr>
              <a:t> Visual Basic</a:t>
            </a:r>
            <a:r>
              <a:rPr lang="en-US" baseline="30000" dirty="0" smtClean="0">
                <a:solidFill>
                  <a:srgbClr val="000000"/>
                </a:solidFill>
                <a:latin typeface="Microsoft YaHei" pitchFamily="34" charset="-122"/>
                <a:ea typeface="Microsoft YaHei" pitchFamily="34" charset="-122"/>
                <a:sym typeface="Calibri" pitchFamily="34" charset="0"/>
              </a:rPr>
              <a:t>®</a:t>
            </a:r>
            <a:r>
              <a:rPr lang="en-US" dirty="0" smtClean="0">
                <a:solidFill>
                  <a:srgbClr val="000000"/>
                </a:solidFill>
                <a:latin typeface="Microsoft YaHei" pitchFamily="34" charset="-122"/>
                <a:ea typeface="Microsoft YaHei" pitchFamily="34" charset="-122"/>
                <a:sym typeface="Calibri" pitchFamily="34" charset="0"/>
              </a:rPr>
              <a:t> for Applications </a:t>
            </a:r>
            <a:r>
              <a:rPr lang="en-US" dirty="0" err="1" smtClean="0">
                <a:solidFill>
                  <a:srgbClr val="000000"/>
                </a:solidFill>
                <a:latin typeface="Microsoft YaHei" pitchFamily="34" charset="-122"/>
                <a:ea typeface="Microsoft YaHei" pitchFamily="34" charset="-122"/>
                <a:sym typeface="Calibri" pitchFamily="34" charset="0"/>
              </a:rPr>
              <a:t>代码</a:t>
            </a:r>
            <a:r>
              <a:rPr lang="en-US" altLang="zh-CN" dirty="0" err="1" smtClean="0">
                <a:solidFill>
                  <a:srgbClr val="000000"/>
                </a:solidFill>
                <a:latin typeface="Microsoft YaHei" pitchFamily="34" charset="-122"/>
                <a:ea typeface="Microsoft YaHei" pitchFamily="34" charset="-122"/>
                <a:sym typeface="Calibri" pitchFamily="34" charset="0"/>
              </a:rPr>
              <a:t>和</a:t>
            </a:r>
            <a:r>
              <a:rPr lang="zh-CN" altLang="en-US" dirty="0" smtClean="0">
                <a:solidFill>
                  <a:srgbClr val="000000"/>
                </a:solidFill>
                <a:latin typeface="Microsoft YaHei" pitchFamily="34" charset="-122"/>
                <a:ea typeface="Microsoft YaHei" pitchFamily="34" charset="-122"/>
                <a:sym typeface="Calibri" pitchFamily="34" charset="0"/>
              </a:rPr>
              <a:t>“表达式”</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公式类型的难度</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常见做法是彻底删除空格，或者使用下划线分隔各个词</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此外，不要在此阶段添加任何外键字段或查阅字段</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您将在本课程的后面部分中添加一种查阅字段</a:t>
            </a:r>
            <a:r>
              <a:rPr lang="en-US" dirty="0" smtClean="0">
                <a:solidFill>
                  <a:srgbClr val="000000"/>
                </a:solidFill>
                <a:latin typeface="Microsoft YaHei" pitchFamily="34" charset="-122"/>
                <a:ea typeface="Microsoft YaHei" pitchFamily="34" charset="-122"/>
                <a:sym typeface="Calibri" pitchFamily="34" charset="0"/>
              </a:rPr>
              <a:t>。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11</a:t>
            </a:fld>
            <a:endParaRPr lang="en-US" dirty="0"/>
          </a:p>
        </p:txBody>
      </p:sp>
    </p:spTree>
    <p:extLst>
      <p:ext uri="{BB962C8B-B14F-4D97-AF65-F5344CB8AC3E}">
        <p14:creationId xmlns:p14="http://schemas.microsoft.com/office/powerpoint/2010/main" val="599256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12</a:t>
            </a:fld>
            <a:endParaRPr lang="en-US" dirty="0"/>
          </a:p>
        </p:txBody>
      </p:sp>
    </p:spTree>
    <p:extLst>
      <p:ext uri="{BB962C8B-B14F-4D97-AF65-F5344CB8AC3E}">
        <p14:creationId xmlns:p14="http://schemas.microsoft.com/office/powerpoint/2010/main" val="3202592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13</a:t>
            </a:fld>
            <a:endParaRPr lang="en-US" dirty="0"/>
          </a:p>
        </p:txBody>
      </p:sp>
    </p:spTree>
    <p:extLst>
      <p:ext uri="{BB962C8B-B14F-4D97-AF65-F5344CB8AC3E}">
        <p14:creationId xmlns:p14="http://schemas.microsoft.com/office/powerpoint/2010/main" val="33797892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14</a:t>
            </a:fld>
            <a:endParaRPr lang="en-US" dirty="0"/>
          </a:p>
        </p:txBody>
      </p:sp>
    </p:spTree>
    <p:extLst>
      <p:ext uri="{BB962C8B-B14F-4D97-AF65-F5344CB8AC3E}">
        <p14:creationId xmlns:p14="http://schemas.microsoft.com/office/powerpoint/2010/main" val="2695790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15</a:t>
            </a:fld>
            <a:endParaRPr lang="en-US" dirty="0"/>
          </a:p>
        </p:txBody>
      </p:sp>
    </p:spTree>
    <p:extLst>
      <p:ext uri="{BB962C8B-B14F-4D97-AF65-F5344CB8AC3E}">
        <p14:creationId xmlns:p14="http://schemas.microsoft.com/office/powerpoint/2010/main" val="1648630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16</a:t>
            </a:fld>
            <a:endParaRPr lang="en-US" dirty="0"/>
          </a:p>
        </p:txBody>
      </p:sp>
    </p:spTree>
    <p:extLst>
      <p:ext uri="{BB962C8B-B14F-4D97-AF65-F5344CB8AC3E}">
        <p14:creationId xmlns:p14="http://schemas.microsoft.com/office/powerpoint/2010/main" val="4238130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17</a:t>
            </a:fld>
            <a:endParaRPr lang="en-US" dirty="0"/>
          </a:p>
        </p:txBody>
      </p:sp>
    </p:spTree>
    <p:extLst>
      <p:ext uri="{BB962C8B-B14F-4D97-AF65-F5344CB8AC3E}">
        <p14:creationId xmlns:p14="http://schemas.microsoft.com/office/powerpoint/2010/main" val="27445294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18</a:t>
            </a:fld>
            <a:endParaRPr lang="en-US" dirty="0"/>
          </a:p>
        </p:txBody>
      </p:sp>
    </p:spTree>
    <p:extLst>
      <p:ext uri="{BB962C8B-B14F-4D97-AF65-F5344CB8AC3E}">
        <p14:creationId xmlns:p14="http://schemas.microsoft.com/office/powerpoint/2010/main" val="40722834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19</a:t>
            </a:fld>
            <a:endParaRPr lang="en-US" dirty="0"/>
          </a:p>
        </p:txBody>
      </p:sp>
    </p:spTree>
    <p:extLst>
      <p:ext uri="{BB962C8B-B14F-4D97-AF65-F5344CB8AC3E}">
        <p14:creationId xmlns:p14="http://schemas.microsoft.com/office/powerpoint/2010/main" val="2125775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a:t>
            </a:fld>
            <a:endParaRPr lang="en-US" dirty="0"/>
          </a:p>
        </p:txBody>
      </p:sp>
    </p:spTree>
    <p:extLst>
      <p:ext uri="{BB962C8B-B14F-4D97-AF65-F5344CB8AC3E}">
        <p14:creationId xmlns:p14="http://schemas.microsoft.com/office/powerpoint/2010/main" val="268734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20</a:t>
            </a:fld>
            <a:endParaRPr lang="en-US" dirty="0"/>
          </a:p>
        </p:txBody>
      </p:sp>
    </p:spTree>
    <p:extLst>
      <p:ext uri="{BB962C8B-B14F-4D97-AF65-F5344CB8AC3E}">
        <p14:creationId xmlns:p14="http://schemas.microsoft.com/office/powerpoint/2010/main" val="20104184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我们在这里不对表单作过多的介绍</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现在，请记住将焦点转移到其他记录时会保存数据</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21</a:t>
            </a:fld>
            <a:endParaRPr lang="en-US" dirty="0"/>
          </a:p>
        </p:txBody>
      </p:sp>
    </p:spTree>
    <p:extLst>
      <p:ext uri="{BB962C8B-B14F-4D97-AF65-F5344CB8AC3E}">
        <p14:creationId xmlns:p14="http://schemas.microsoft.com/office/powerpoint/2010/main" val="4263756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22</a:t>
            </a:fld>
            <a:endParaRPr lang="en-US" dirty="0"/>
          </a:p>
        </p:txBody>
      </p:sp>
    </p:spTree>
    <p:extLst>
      <p:ext uri="{BB962C8B-B14F-4D97-AF65-F5344CB8AC3E}">
        <p14:creationId xmlns:p14="http://schemas.microsoft.com/office/powerpoint/2010/main" val="7695491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有关</a:t>
            </a:r>
            <a:r>
              <a:rPr lang="zh-CN" altLang="en-US" dirty="0" smtClean="0">
                <a:solidFill>
                  <a:srgbClr val="000000"/>
                </a:solidFill>
                <a:latin typeface="Microsoft YaHei" pitchFamily="34" charset="-122"/>
                <a:ea typeface="Microsoft YaHei" pitchFamily="34" charset="-122"/>
                <a:sym typeface="Calibri" pitchFamily="34" charset="0"/>
              </a:rPr>
              <a:t>“当前记录” </a:t>
            </a:r>
            <a:r>
              <a:rPr lang="en-US" dirty="0" err="1" smtClean="0">
                <a:solidFill>
                  <a:srgbClr val="000000"/>
                </a:solidFill>
                <a:latin typeface="Microsoft YaHei" pitchFamily="34" charset="-122"/>
                <a:ea typeface="Microsoft YaHei" pitchFamily="34" charset="-122"/>
                <a:sym typeface="Calibri" pitchFamily="34" charset="0"/>
              </a:rPr>
              <a:t>框的更多信息：如果您知道要查看的记录编号，可以键入此编号，并按</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Enter，直接转到该记录</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例如，如果要查看记录号</a:t>
            </a:r>
            <a:r>
              <a:rPr lang="en-US" dirty="0" smtClean="0">
                <a:solidFill>
                  <a:srgbClr val="000000"/>
                </a:solidFill>
                <a:latin typeface="Microsoft YaHei" pitchFamily="34" charset="-122"/>
                <a:ea typeface="Microsoft YaHei" pitchFamily="34" charset="-122"/>
                <a:sym typeface="Calibri" pitchFamily="34" charset="0"/>
              </a:rPr>
              <a:t> 110，请键入此编号并按 </a:t>
            </a:r>
            <a:r>
              <a:rPr lang="en-US" dirty="0" err="1" smtClean="0">
                <a:solidFill>
                  <a:srgbClr val="000000"/>
                </a:solidFill>
                <a:latin typeface="Microsoft YaHei" pitchFamily="34" charset="-122"/>
                <a:ea typeface="Microsoft YaHei" pitchFamily="34" charset="-122"/>
                <a:sym typeface="Calibri" pitchFamily="34" charset="0"/>
              </a:rPr>
              <a:t>Enter，即可转到该记录</a:t>
            </a:r>
            <a:endParaRPr lang="en-US" dirty="0" smtClean="0">
              <a:solidFill>
                <a:srgbClr val="000000"/>
              </a:solidFill>
              <a:latin typeface="Microsoft YaHei" pitchFamily="34" charset="-122"/>
              <a:ea typeface="Microsoft YaHei" pitchFamily="34" charset="-122"/>
              <a:sym typeface="Calibri" pitchFamily="34" charset="0"/>
            </a:endParaRPr>
          </a:p>
        </p:txBody>
      </p:sp>
      <p:sp>
        <p:nvSpPr>
          <p:cNvPr id="4" name="Slide Number Placeholder 3"/>
          <p:cNvSpPr>
            <a:spLocks noGrp="1"/>
          </p:cNvSpPr>
          <p:nvPr>
            <p:ph type="sldNum" sz="quarter" idx="10"/>
          </p:nvPr>
        </p:nvSpPr>
        <p:spPr/>
        <p:txBody>
          <a:bodyPr/>
          <a:lstStyle/>
          <a:p>
            <a:fld id="{6D495259-C478-458E-8F66-D0CFA83DA988}" type="slidenum">
              <a:rPr lang="en-US" smtClean="0"/>
              <a:pPr/>
              <a:t>23</a:t>
            </a:fld>
            <a:endParaRPr lang="en-US" dirty="0"/>
          </a:p>
        </p:txBody>
      </p:sp>
    </p:spTree>
    <p:extLst>
      <p:ext uri="{BB962C8B-B14F-4D97-AF65-F5344CB8AC3E}">
        <p14:creationId xmlns:p14="http://schemas.microsoft.com/office/powerpoint/2010/main" val="21026364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本课程结尾的课程摘要卡链接包含有关这些按钮的详细信息</a:t>
            </a:r>
            <a:r>
              <a:rPr lang="en-US" dirty="0" smtClean="0">
                <a:solidFill>
                  <a:srgbClr val="000000"/>
                </a:solidFill>
                <a:latin typeface="Microsoft YaHei" pitchFamily="34" charset="-122"/>
                <a:ea typeface="Microsoft YaHei" pitchFamily="34" charset="-122"/>
                <a:sym typeface="Calibri" pitchFamily="34" charset="0"/>
              </a:rPr>
              <a:t>。 </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24</a:t>
            </a:fld>
            <a:endParaRPr lang="en-US" dirty="0"/>
          </a:p>
        </p:txBody>
      </p:sp>
    </p:spTree>
    <p:extLst>
      <p:ext uri="{BB962C8B-B14F-4D97-AF65-F5344CB8AC3E}">
        <p14:creationId xmlns:p14="http://schemas.microsoft.com/office/powerpoint/2010/main" val="40924082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25</a:t>
            </a:fld>
            <a:endParaRPr lang="en-US" dirty="0"/>
          </a:p>
        </p:txBody>
      </p:sp>
    </p:spTree>
    <p:extLst>
      <p:ext uri="{BB962C8B-B14F-4D97-AF65-F5344CB8AC3E}">
        <p14:creationId xmlns:p14="http://schemas.microsoft.com/office/powerpoint/2010/main" val="5333209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26</a:t>
            </a:fld>
            <a:endParaRPr lang="en-US" dirty="0"/>
          </a:p>
        </p:txBody>
      </p:sp>
    </p:spTree>
    <p:extLst>
      <p:ext uri="{BB962C8B-B14F-4D97-AF65-F5344CB8AC3E}">
        <p14:creationId xmlns:p14="http://schemas.microsoft.com/office/powerpoint/2010/main" val="4710676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27</a:t>
            </a:fld>
            <a:endParaRPr lang="en-US" dirty="0"/>
          </a:p>
        </p:txBody>
      </p:sp>
    </p:spTree>
    <p:extLst>
      <p:ext uri="{BB962C8B-B14F-4D97-AF65-F5344CB8AC3E}">
        <p14:creationId xmlns:p14="http://schemas.microsoft.com/office/powerpoint/2010/main" val="28823254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创建使用值列表的查阅字段如此简单，但是，如果需要更改此列表中的项目该怎么办</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本课程结尾的课程摘要卡链接将向您介绍如何更改项目</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28</a:t>
            </a:fld>
            <a:endParaRPr lang="en-US" dirty="0"/>
          </a:p>
        </p:txBody>
      </p:sp>
    </p:spTree>
    <p:extLst>
      <p:ext uri="{BB962C8B-B14F-4D97-AF65-F5344CB8AC3E}">
        <p14:creationId xmlns:p14="http://schemas.microsoft.com/office/powerpoint/2010/main" val="13296617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smtClean="0">
                <a:solidFill>
                  <a:srgbClr val="000000"/>
                </a:solidFill>
                <a:latin typeface="Microsoft YaHei" pitchFamily="34" charset="-122"/>
                <a:ea typeface="Microsoft YaHei" pitchFamily="34" charset="-122"/>
                <a:sym typeface="Calibri" pitchFamily="34" charset="0"/>
              </a:rPr>
              <a:t>[</a:t>
            </a:r>
            <a:r>
              <a:rPr lang="en-US" b="1" dirty="0" err="1" smtClean="0">
                <a:solidFill>
                  <a:srgbClr val="000000"/>
                </a:solidFill>
                <a:latin typeface="Microsoft YaHei" pitchFamily="34" charset="-122"/>
                <a:ea typeface="Microsoft YaHei" pitchFamily="34" charset="-122"/>
                <a:sym typeface="Calibri" pitchFamily="34" charset="0"/>
              </a:rPr>
              <a:t>讲师注意：</a:t>
            </a:r>
            <a:r>
              <a:rPr lang="en-US" dirty="0" err="1" smtClean="0">
                <a:solidFill>
                  <a:srgbClr val="000000"/>
                </a:solidFill>
                <a:latin typeface="Microsoft YaHei" pitchFamily="34" charset="-122"/>
                <a:ea typeface="Microsoft YaHei" pitchFamily="34" charset="-122"/>
                <a:sym typeface="Calibri" pitchFamily="34" charset="0"/>
              </a:rPr>
              <a:t>通过安装在计算机上的</a:t>
            </a:r>
            <a:r>
              <a:rPr lang="en-US" dirty="0" smtClean="0">
                <a:solidFill>
                  <a:srgbClr val="000000"/>
                </a:solidFill>
                <a:latin typeface="Microsoft YaHei" pitchFamily="34" charset="-122"/>
                <a:ea typeface="Microsoft YaHei" pitchFamily="34" charset="-122"/>
                <a:sym typeface="Calibri" pitchFamily="34" charset="0"/>
              </a:rPr>
              <a:t> Access 2010，您可以单击幻灯片中的链接转到在线练习。 </a:t>
            </a:r>
            <a:r>
              <a:rPr lang="en-US" dirty="0" err="1" smtClean="0">
                <a:solidFill>
                  <a:srgbClr val="000000"/>
                </a:solidFill>
                <a:latin typeface="Microsoft YaHei" pitchFamily="34" charset="-122"/>
                <a:ea typeface="Microsoft YaHei" pitchFamily="34" charset="-122"/>
                <a:sym typeface="Calibri" pitchFamily="34" charset="0"/>
              </a:rPr>
              <a:t>在练习中，您可以按照说明在</a:t>
            </a:r>
            <a:r>
              <a:rPr lang="en-US" dirty="0" smtClean="0">
                <a:solidFill>
                  <a:srgbClr val="000000"/>
                </a:solidFill>
                <a:latin typeface="Microsoft YaHei" pitchFamily="34" charset="-122"/>
                <a:ea typeface="Microsoft YaHei" pitchFamily="34" charset="-122"/>
                <a:sym typeface="Calibri" pitchFamily="34" charset="0"/>
              </a:rPr>
              <a:t> Access 2010 </a:t>
            </a:r>
            <a:r>
              <a:rPr lang="en-US" dirty="0" err="1" smtClean="0">
                <a:solidFill>
                  <a:srgbClr val="000000"/>
                </a:solidFill>
                <a:latin typeface="Microsoft YaHei" pitchFamily="34" charset="-122"/>
                <a:ea typeface="Microsoft YaHei" pitchFamily="34" charset="-122"/>
                <a:sym typeface="Calibri" pitchFamily="34" charset="0"/>
              </a:rPr>
              <a:t>中执行每项任务</a:t>
            </a:r>
            <a:r>
              <a:rPr lang="en-US"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重要提示：如果您没有</a:t>
            </a:r>
            <a:r>
              <a:rPr lang="en-US" dirty="0" smtClean="0">
                <a:solidFill>
                  <a:srgbClr val="000000"/>
                </a:solidFill>
                <a:latin typeface="Microsoft YaHei" pitchFamily="34" charset="-122"/>
                <a:ea typeface="Microsoft YaHei" pitchFamily="34" charset="-122"/>
                <a:sym typeface="Calibri" pitchFamily="34" charset="0"/>
              </a:rPr>
              <a:t> Access 2010，则您将无法访问练习说明。]</a:t>
            </a:r>
          </a:p>
        </p:txBody>
      </p:sp>
      <p:sp>
        <p:nvSpPr>
          <p:cNvPr id="4" name="Slide Number Placeholder 3"/>
          <p:cNvSpPr>
            <a:spLocks noGrp="1"/>
          </p:cNvSpPr>
          <p:nvPr>
            <p:ph type="sldNum" sz="quarter" idx="10"/>
          </p:nvPr>
        </p:nvSpPr>
        <p:spPr/>
        <p:txBody>
          <a:bodyPr/>
          <a:lstStyle/>
          <a:p>
            <a:fld id="{6D495259-C478-458E-8F66-D0CFA83DA988}" type="slidenum">
              <a:rPr lang="en-US" smtClean="0"/>
              <a:pPr/>
              <a:t>29</a:t>
            </a:fld>
            <a:endParaRPr lang="en-US" dirty="0"/>
          </a:p>
        </p:txBody>
      </p:sp>
    </p:spTree>
    <p:extLst>
      <p:ext uri="{BB962C8B-B14F-4D97-AF65-F5344CB8AC3E}">
        <p14:creationId xmlns:p14="http://schemas.microsoft.com/office/powerpoint/2010/main" val="956820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err="1" smtClean="0">
                <a:solidFill>
                  <a:srgbClr val="000000"/>
                </a:solidFill>
                <a:latin typeface="Microsoft YaHei" pitchFamily="34" charset="-122"/>
                <a:ea typeface="Microsoft YaHei" pitchFamily="34" charset="-122"/>
                <a:sym typeface="Calibri" pitchFamily="34" charset="0"/>
              </a:rPr>
              <a:t>只需确保您熟悉字段和主键等基本数据库概念</a:t>
            </a:r>
            <a:r>
              <a:rPr lang="en-US" dirty="0" smtClean="0">
                <a:solidFill>
                  <a:srgbClr val="000000"/>
                </a:solidFill>
                <a:latin typeface="Microsoft YaHei" pitchFamily="34" charset="-122"/>
                <a:ea typeface="Microsoft YaHei" pitchFamily="34" charset="-122"/>
                <a:sym typeface="Calibri" pitchFamily="34" charset="0"/>
              </a:rPr>
              <a:t>。</a:t>
            </a:r>
          </a:p>
        </p:txBody>
      </p:sp>
      <p:sp>
        <p:nvSpPr>
          <p:cNvPr id="4" name="Slide Number Placeholder 3"/>
          <p:cNvSpPr>
            <a:spLocks noGrp="1"/>
          </p:cNvSpPr>
          <p:nvPr>
            <p:ph type="sldNum" sz="quarter" idx="10"/>
          </p:nvPr>
        </p:nvSpPr>
        <p:spPr/>
        <p:txBody>
          <a:bodyPr/>
          <a:lstStyle/>
          <a:p>
            <a:fld id="{6D495259-C478-458E-8F66-D0CFA83DA988}" type="slidenum">
              <a:rPr lang="en-US" smtClean="0"/>
              <a:pPr/>
              <a:t>3</a:t>
            </a:fld>
            <a:endParaRPr lang="en-US" dirty="0"/>
          </a:p>
        </p:txBody>
      </p:sp>
    </p:spTree>
    <p:extLst>
      <p:ext uri="{BB962C8B-B14F-4D97-AF65-F5344CB8AC3E}">
        <p14:creationId xmlns:p14="http://schemas.microsoft.com/office/powerpoint/2010/main" val="1535627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30</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31</a:t>
            </a:fld>
            <a:endParaRPr lang="en-US" dirty="0"/>
          </a:p>
        </p:txBody>
      </p:sp>
    </p:spTree>
    <p:extLst>
      <p:ext uri="{BB962C8B-B14F-4D97-AF65-F5344CB8AC3E}">
        <p14:creationId xmlns:p14="http://schemas.microsoft.com/office/powerpoint/2010/main" val="26760215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32</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33</a:t>
            </a:fld>
            <a:endParaRPr lang="en-US" dirty="0"/>
          </a:p>
        </p:txBody>
      </p:sp>
    </p:spTree>
    <p:extLst>
      <p:ext uri="{BB962C8B-B14F-4D97-AF65-F5344CB8AC3E}">
        <p14:creationId xmlns:p14="http://schemas.microsoft.com/office/powerpoint/2010/main" val="16384774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34</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35</a:t>
            </a:fld>
            <a:endParaRPr lang="en-US" dirty="0"/>
          </a:p>
        </p:txBody>
      </p:sp>
    </p:spTree>
    <p:extLst>
      <p:ext uri="{BB962C8B-B14F-4D97-AF65-F5344CB8AC3E}">
        <p14:creationId xmlns:p14="http://schemas.microsoft.com/office/powerpoint/2010/main" val="12193242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36</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37</a:t>
            </a:fld>
            <a:endParaRPr lang="en-US" dirty="0"/>
          </a:p>
        </p:txBody>
      </p:sp>
    </p:spTree>
    <p:extLst>
      <p:ext uri="{BB962C8B-B14F-4D97-AF65-F5344CB8AC3E}">
        <p14:creationId xmlns:p14="http://schemas.microsoft.com/office/powerpoint/2010/main" val="34982445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38</a:t>
            </a:fld>
            <a:endParaRPr lang="en-US" dirty="0"/>
          </a:p>
        </p:txBody>
      </p:sp>
    </p:spTree>
    <p:extLst>
      <p:ext uri="{BB962C8B-B14F-4D97-AF65-F5344CB8AC3E}">
        <p14:creationId xmlns:p14="http://schemas.microsoft.com/office/powerpoint/2010/main" val="23048670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486400" cy="4876800"/>
          </a:xfrm>
        </p:spPr>
        <p:txBody>
          <a:bodyPr/>
          <a:lstStyle/>
          <a:p>
            <a:pPr>
              <a:spcBef>
                <a:spcPct val="0"/>
              </a:spcBef>
            </a:pPr>
            <a:r>
              <a:rPr lang="en-US" sz="1600" b="1" dirty="0" err="1" smtClean="0">
                <a:solidFill>
                  <a:srgbClr val="000000"/>
                </a:solidFill>
                <a:latin typeface="Microsoft YaHei" pitchFamily="34" charset="-122"/>
                <a:ea typeface="Microsoft YaHei" pitchFamily="34" charset="-122"/>
                <a:sym typeface="Calibri" pitchFamily="34" charset="0"/>
              </a:rPr>
              <a:t>使用此模板</a:t>
            </a:r>
            <a:endParaRPr lang="en-US" sz="1600" b="1"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dirty="0" smtClean="0">
                <a:solidFill>
                  <a:srgbClr val="000000"/>
                </a:solidFill>
                <a:latin typeface="Microsoft YaHei" pitchFamily="34" charset="-122"/>
                <a:ea typeface="Microsoft YaHei" pitchFamily="34" charset="-122"/>
                <a:sym typeface="Calibri" pitchFamily="34" charset="0"/>
              </a:rPr>
              <a:t>此 Microsoft PowerPoint</a:t>
            </a:r>
            <a:r>
              <a:rPr lang="en-US" sz="1100" baseline="30000" dirty="0" smtClean="0">
                <a:solidFill>
                  <a:srgbClr val="000000"/>
                </a:solidFill>
                <a:latin typeface="Microsoft YaHei" pitchFamily="34" charset="-122"/>
                <a:ea typeface="Microsoft YaHei" pitchFamily="34" charset="-122"/>
                <a:sym typeface="Calibri" pitchFamily="34" charset="0"/>
              </a:rPr>
              <a:t>®</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模板包含有关学习如何在新的</a:t>
            </a:r>
            <a:r>
              <a:rPr lang="en-US" sz="1100" dirty="0" smtClean="0">
                <a:solidFill>
                  <a:srgbClr val="000000"/>
                </a:solidFill>
                <a:latin typeface="Microsoft YaHei" pitchFamily="34" charset="-122"/>
                <a:ea typeface="Microsoft YaHei" pitchFamily="34" charset="-122"/>
                <a:sym typeface="Calibri" pitchFamily="34" charset="0"/>
              </a:rPr>
              <a:t> Microsoft Access</a:t>
            </a:r>
            <a:r>
              <a:rPr lang="en-US" sz="1100" baseline="30000" dirty="0" smtClean="0">
                <a:solidFill>
                  <a:srgbClr val="000000"/>
                </a:solidFill>
                <a:latin typeface="Microsoft YaHei" pitchFamily="34" charset="-122"/>
                <a:ea typeface="Microsoft YaHei" pitchFamily="34" charset="-122"/>
                <a:sym typeface="Calibri" pitchFamily="34" charset="0"/>
              </a:rPr>
              <a:t>®</a:t>
            </a:r>
            <a:r>
              <a:rPr lang="en-US" sz="1100" dirty="0" smtClean="0">
                <a:solidFill>
                  <a:srgbClr val="000000"/>
                </a:solidFill>
                <a:latin typeface="Microsoft YaHei" pitchFamily="34" charset="-122"/>
                <a:ea typeface="Microsoft YaHei" pitchFamily="34" charset="-122"/>
                <a:sym typeface="Calibri" pitchFamily="34" charset="0"/>
              </a:rPr>
              <a:t> 2010 </a:t>
            </a:r>
            <a:r>
              <a:rPr lang="en-US" sz="1100" dirty="0" err="1" smtClean="0">
                <a:solidFill>
                  <a:srgbClr val="000000"/>
                </a:solidFill>
                <a:latin typeface="Microsoft YaHei" pitchFamily="34" charset="-122"/>
                <a:ea typeface="Microsoft YaHei" pitchFamily="34" charset="-122"/>
                <a:sym typeface="Calibri" pitchFamily="34" charset="0"/>
              </a:rPr>
              <a:t>数据库中生成表的培训内容</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其内容改编自名为“为新数据库创建表”的</a:t>
            </a:r>
            <a:r>
              <a:rPr lang="en-US" sz="1100" dirty="0" smtClean="0">
                <a:solidFill>
                  <a:srgbClr val="000000"/>
                </a:solidFill>
                <a:latin typeface="Microsoft YaHei" pitchFamily="34" charset="-122"/>
                <a:ea typeface="Microsoft YaHei" pitchFamily="34" charset="-122"/>
                <a:sym typeface="Calibri" pitchFamily="34" charset="0"/>
              </a:rPr>
              <a:t> Office.com </a:t>
            </a:r>
            <a:r>
              <a:rPr lang="en-US" sz="1100" dirty="0" err="1" smtClean="0">
                <a:solidFill>
                  <a:srgbClr val="000000"/>
                </a:solidFill>
                <a:latin typeface="Microsoft YaHei" pitchFamily="34" charset="-122"/>
                <a:ea typeface="Microsoft YaHei" pitchFamily="34" charset="-122"/>
                <a:sym typeface="Calibri" pitchFamily="34" charset="0"/>
              </a:rPr>
              <a:t>培训课程</a:t>
            </a:r>
            <a:r>
              <a:rPr lang="en-US" sz="1100" dirty="0" smtClean="0">
                <a:solidFill>
                  <a:srgbClr val="000000"/>
                </a:solidFill>
                <a:latin typeface="Microsoft YaHei" pitchFamily="34" charset="-122"/>
                <a:ea typeface="Microsoft YaHei" pitchFamily="34" charset="-122"/>
                <a:sym typeface="Calibri" pitchFamily="34" charset="0"/>
              </a:rPr>
              <a:t>。</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幻灯片版式：</a:t>
            </a:r>
            <a:r>
              <a:rPr lang="en-US" sz="1100" dirty="0" err="1" smtClean="0">
                <a:solidFill>
                  <a:srgbClr val="000000"/>
                </a:solidFill>
                <a:latin typeface="Microsoft YaHei" pitchFamily="34" charset="-122"/>
                <a:ea typeface="Microsoft YaHei" pitchFamily="34" charset="-122"/>
                <a:sym typeface="Calibri" pitchFamily="34" charset="0"/>
              </a:rPr>
              <a:t>每张幻灯片都具有自定义版式</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若要将自定义版式应用于新幻灯片，请右键单击幻灯片缩略图</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指向“版式”，然后单击“版式”库中的版式。</a:t>
            </a:r>
            <a:r>
              <a:rPr lang="zh-CN" altLang="en-US" sz="1100" baseline="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若要更改版式，请打开母版视图并更改该视图中的特定母版版式</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您可以通过指向版式缩略图找到版式标题</a:t>
            </a:r>
            <a:r>
              <a:rPr lang="en-US" sz="1100" dirty="0" smtClean="0">
                <a:solidFill>
                  <a:srgbClr val="000000"/>
                </a:solidFill>
                <a:latin typeface="Microsoft YaHei" pitchFamily="34" charset="-122"/>
                <a:ea typeface="Microsoft YaHei" pitchFamily="34" charset="-122"/>
                <a:sym typeface="Calibri" pitchFamily="34" charset="0"/>
              </a:rPr>
              <a:t>。</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动画：</a:t>
            </a:r>
            <a:r>
              <a:rPr lang="en-US" sz="1100" dirty="0" err="1" smtClean="0">
                <a:solidFill>
                  <a:srgbClr val="000000"/>
                </a:solidFill>
                <a:latin typeface="Microsoft YaHei" pitchFamily="34" charset="-122"/>
                <a:ea typeface="Microsoft YaHei" pitchFamily="34" charset="-122"/>
                <a:sym typeface="Calibri" pitchFamily="34" charset="0"/>
              </a:rPr>
              <a:t>自定义动画效果将应用于整个演示文稿</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这些效果包括“浮入”（“向上”或“向下”选项）、“淡出”和“缩放”。 若要更改动画效果，请单击“动画”选项卡，然后使用“添加动画”库和“计时”选项。 “效果选项”为您提供效果选择；单击“动画”选项卡上的“动画窗格”使用多个动画。</a:t>
            </a:r>
            <a:endParaRPr lang="en-US" sz="1100"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切换</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一种“门”切换，用于强调幻灯片的放映部分。 它应用于“课程内容”幻灯片、“课程”幻灯片和第一张测试幻灯片。</a:t>
            </a:r>
            <a:endParaRPr lang="en-US" sz="1100" dirty="0" smtClean="0">
              <a:solidFill>
                <a:srgbClr val="000000"/>
              </a:solidFill>
              <a:latin typeface="Microsoft YaHei" pitchFamily="34" charset="-122"/>
              <a:ea typeface="Microsoft YaHei" pitchFamily="34" charset="-122"/>
              <a:sym typeface="Calibri" pitchFamily="34" charset="0"/>
            </a:endParaRP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在线课程超链接：</a:t>
            </a:r>
            <a:r>
              <a:rPr lang="en-US" sz="1100" dirty="0" err="1" smtClean="0">
                <a:solidFill>
                  <a:srgbClr val="000000"/>
                </a:solidFill>
                <a:latin typeface="Microsoft YaHei" pitchFamily="34" charset="-122"/>
                <a:ea typeface="Microsoft YaHei" pitchFamily="34" charset="-122"/>
                <a:sym typeface="Calibri" pitchFamily="34" charset="0"/>
              </a:rPr>
              <a:t>该模板包含本培训课程的在线版本链接</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这些链接指向每个课程的动手练习单元以及为本课程发布的课程摘要卡</a:t>
            </a:r>
            <a:r>
              <a:rPr lang="en-US" sz="1100" dirty="0" smtClean="0">
                <a:solidFill>
                  <a:srgbClr val="000000"/>
                </a:solidFill>
                <a:latin typeface="Microsoft YaHei" pitchFamily="34" charset="-122"/>
                <a:ea typeface="Microsoft YaHei" pitchFamily="34" charset="-122"/>
                <a:sym typeface="Calibri" pitchFamily="34" charset="0"/>
              </a:rPr>
              <a:t>。 </a:t>
            </a:r>
            <a:r>
              <a:rPr lang="en-US" sz="1100" b="1" dirty="0" err="1" smtClean="0">
                <a:solidFill>
                  <a:srgbClr val="000000"/>
                </a:solidFill>
                <a:latin typeface="Microsoft YaHei" pitchFamily="34" charset="-122"/>
                <a:ea typeface="Microsoft YaHei" pitchFamily="34" charset="-122"/>
                <a:sym typeface="Calibri" pitchFamily="34" charset="0"/>
              </a:rPr>
              <a:t>请注意：</a:t>
            </a:r>
            <a:r>
              <a:rPr lang="en-US" sz="1100" dirty="0" err="1" smtClean="0">
                <a:solidFill>
                  <a:srgbClr val="000000"/>
                </a:solidFill>
                <a:latin typeface="Microsoft YaHei" pitchFamily="34" charset="-122"/>
                <a:ea typeface="Microsoft YaHei" pitchFamily="34" charset="-122"/>
                <a:sym typeface="Calibri" pitchFamily="34" charset="0"/>
              </a:rPr>
              <a:t>您必须安装</a:t>
            </a:r>
            <a:r>
              <a:rPr lang="en-US" sz="1100" dirty="0" smtClean="0">
                <a:solidFill>
                  <a:srgbClr val="000000"/>
                </a:solidFill>
                <a:latin typeface="Microsoft YaHei" pitchFamily="34" charset="-122"/>
                <a:ea typeface="Microsoft YaHei" pitchFamily="34" charset="-122"/>
                <a:sym typeface="Calibri" pitchFamily="34" charset="0"/>
              </a:rPr>
              <a:t> Access 2010 </a:t>
            </a:r>
            <a:r>
              <a:rPr lang="en-US" sz="1100" dirty="0" err="1" smtClean="0">
                <a:solidFill>
                  <a:srgbClr val="000000"/>
                </a:solidFill>
                <a:latin typeface="Microsoft YaHei" pitchFamily="34" charset="-122"/>
                <a:ea typeface="Microsoft YaHei" pitchFamily="34" charset="-122"/>
                <a:sym typeface="Calibri" pitchFamily="34" charset="0"/>
              </a:rPr>
              <a:t>才能查看动手练习单元</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如果您没有</a:t>
            </a:r>
            <a:r>
              <a:rPr lang="en-US" sz="1100" dirty="0" smtClean="0">
                <a:solidFill>
                  <a:srgbClr val="000000"/>
                </a:solidFill>
                <a:latin typeface="Microsoft YaHei" pitchFamily="34" charset="-122"/>
                <a:ea typeface="Microsoft YaHei" pitchFamily="34" charset="-122"/>
                <a:sym typeface="Calibri" pitchFamily="34" charset="0"/>
              </a:rPr>
              <a:t> Access 2010，则您将无法访问练习说明。 </a:t>
            </a:r>
          </a:p>
          <a:p>
            <a:pPr>
              <a:spcBef>
                <a:spcPct val="0"/>
              </a:spcBef>
            </a:pPr>
            <a:r>
              <a:rPr lang="en-US" sz="1100" b="1" dirty="0" err="1" smtClean="0">
                <a:solidFill>
                  <a:srgbClr val="000000"/>
                </a:solidFill>
                <a:latin typeface="Microsoft YaHei" pitchFamily="34" charset="-122"/>
                <a:ea typeface="Microsoft YaHei" pitchFamily="34" charset="-122"/>
                <a:sym typeface="Calibri" pitchFamily="34" charset="0"/>
              </a:rPr>
              <a:t>页眉和页脚：</a:t>
            </a:r>
            <a:r>
              <a:rPr lang="en-US" sz="1100" dirty="0" err="1" smtClean="0">
                <a:solidFill>
                  <a:srgbClr val="000000"/>
                </a:solidFill>
                <a:latin typeface="Microsoft YaHei" pitchFamily="34" charset="-122"/>
                <a:ea typeface="Microsoft YaHei" pitchFamily="34" charset="-122"/>
                <a:sym typeface="Calibri" pitchFamily="34" charset="0"/>
              </a:rPr>
              <a:t>该模板包含显示课程标题的页脚</a:t>
            </a:r>
            <a:r>
              <a:rPr lang="en-US" sz="1100" dirty="0" smtClean="0">
                <a:solidFill>
                  <a:srgbClr val="000000"/>
                </a:solidFill>
                <a:latin typeface="Microsoft YaHei" pitchFamily="34" charset="-122"/>
                <a:ea typeface="Microsoft YaHei" pitchFamily="34" charset="-122"/>
                <a:sym typeface="Calibri" pitchFamily="34" charset="0"/>
              </a:rPr>
              <a:t>。 </a:t>
            </a:r>
            <a:r>
              <a:rPr lang="en-US" sz="1100" dirty="0" err="1" smtClean="0">
                <a:solidFill>
                  <a:srgbClr val="000000"/>
                </a:solidFill>
                <a:latin typeface="Microsoft YaHei" pitchFamily="34" charset="-122"/>
                <a:ea typeface="Microsoft YaHei" pitchFamily="34" charset="-122"/>
                <a:sym typeface="Calibri" pitchFamily="34" charset="0"/>
              </a:rPr>
              <a:t>若要添加页脚（例如日期或幻灯片编号</a:t>
            </a:r>
            <a:r>
              <a:rPr lang="en-US" sz="1100" dirty="0" smtClean="0">
                <a:solidFill>
                  <a:srgbClr val="000000"/>
                </a:solidFill>
                <a:latin typeface="Microsoft YaHei" pitchFamily="34" charset="-122"/>
                <a:ea typeface="Microsoft YaHei" pitchFamily="34" charset="-122"/>
                <a:sym typeface="Calibri" pitchFamily="34" charset="0"/>
              </a:rPr>
              <a:t>），</a:t>
            </a:r>
            <a:r>
              <a:rPr lang="zh-CN" altLang="en-US" sz="1100" dirty="0" smtClean="0">
                <a:solidFill>
                  <a:srgbClr val="000000"/>
                </a:solidFill>
                <a:latin typeface="Microsoft YaHei" pitchFamily="34" charset="-122"/>
                <a:ea typeface="Microsoft YaHei" pitchFamily="34" charset="-122"/>
                <a:sym typeface="Calibri" pitchFamily="34" charset="0"/>
              </a:rPr>
              <a:t>请单击“插入”选项卡，然后单击“页眉和页脚”。</a:t>
            </a:r>
            <a:endParaRPr lang="en-US" sz="990" dirty="0" smtClean="0">
              <a:latin typeface="Microsoft YaHei" pitchFamily="34" charset="-122"/>
              <a:ea typeface="Microsoft YaHei" pitchFamily="34" charset="-122"/>
            </a:endParaRPr>
          </a:p>
        </p:txBody>
      </p:sp>
      <p:sp>
        <p:nvSpPr>
          <p:cNvPr id="4" name="Slide Number Placeholder 3"/>
          <p:cNvSpPr>
            <a:spLocks noGrp="1"/>
          </p:cNvSpPr>
          <p:nvPr>
            <p:ph type="sldNum" sz="quarter" idx="10"/>
          </p:nvPr>
        </p:nvSpPr>
        <p:spPr/>
        <p:txBody>
          <a:bodyPr/>
          <a:lstStyle/>
          <a:p>
            <a:fld id="{6D495259-C478-458E-8F66-D0CFA83DA988}" type="slidenum">
              <a:rPr lang="en-US" smtClean="0"/>
              <a:pPr/>
              <a:t>39</a:t>
            </a:fld>
            <a:endParaRPr lang="en-US" dirty="0"/>
          </a:p>
        </p:txBody>
      </p:sp>
    </p:spTree>
    <p:extLst>
      <p:ext uri="{BB962C8B-B14F-4D97-AF65-F5344CB8AC3E}">
        <p14:creationId xmlns:p14="http://schemas.microsoft.com/office/powerpoint/2010/main" val="653721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4</a:t>
            </a:fld>
            <a:endParaRPr lang="en-US" dirty="0"/>
          </a:p>
        </p:txBody>
      </p:sp>
    </p:spTree>
    <p:extLst>
      <p:ext uri="{BB962C8B-B14F-4D97-AF65-F5344CB8AC3E}">
        <p14:creationId xmlns:p14="http://schemas.microsoft.com/office/powerpoint/2010/main" val="2168869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5</a:t>
            </a:fld>
            <a:endParaRPr lang="en-US" dirty="0"/>
          </a:p>
        </p:txBody>
      </p:sp>
    </p:spTree>
    <p:extLst>
      <p:ext uri="{BB962C8B-B14F-4D97-AF65-F5344CB8AC3E}">
        <p14:creationId xmlns:p14="http://schemas.microsoft.com/office/powerpoint/2010/main" val="264345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6</a:t>
            </a:fld>
            <a:endParaRPr lang="en-US" dirty="0"/>
          </a:p>
        </p:txBody>
      </p:sp>
    </p:spTree>
    <p:extLst>
      <p:ext uri="{BB962C8B-B14F-4D97-AF65-F5344CB8AC3E}">
        <p14:creationId xmlns:p14="http://schemas.microsoft.com/office/powerpoint/2010/main" val="1247361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7</a:t>
            </a:fld>
            <a:endParaRPr lang="en-US" dirty="0"/>
          </a:p>
        </p:txBody>
      </p:sp>
    </p:spTree>
    <p:extLst>
      <p:ext uri="{BB962C8B-B14F-4D97-AF65-F5344CB8AC3E}">
        <p14:creationId xmlns:p14="http://schemas.microsoft.com/office/powerpoint/2010/main" val="2078718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8</a:t>
            </a:fld>
            <a:endParaRPr lang="en-US" dirty="0"/>
          </a:p>
        </p:txBody>
      </p:sp>
    </p:spTree>
    <p:extLst>
      <p:ext uri="{BB962C8B-B14F-4D97-AF65-F5344CB8AC3E}">
        <p14:creationId xmlns:p14="http://schemas.microsoft.com/office/powerpoint/2010/main" val="83062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pPr/>
              <a:t>9</a:t>
            </a:fld>
            <a:endParaRPr lang="en-US" dirty="0"/>
          </a:p>
        </p:txBody>
      </p:sp>
    </p:spTree>
    <p:extLst>
      <p:ext uri="{BB962C8B-B14F-4D97-AF65-F5344CB8AC3E}">
        <p14:creationId xmlns:p14="http://schemas.microsoft.com/office/powerpoint/2010/main" val="249804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Segoe Light"/>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Segoe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94BFF061-4DF1-47FC-8DC7-80CF347B2E2C}"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83F4A3-1150-4E49-9C10-C614125652B7}"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Segoe UI" pitchFamily="34" charset="0"/>
                <a:ea typeface="Segoe UI" pitchFamily="34" charset="0"/>
                <a:cs typeface="Segoe UI" pitchFamily="34" charset="0"/>
              </a:defRPr>
            </a:lvl1pPr>
          </a:lstStyle>
          <a:p>
            <a:pPr lvl="0"/>
            <a:r>
              <a:rPr lang="en-US" smtClean="0"/>
              <a:t>Click to edit Master text styles</a:t>
            </a:r>
            <a:endParaRPr lang="en-US"/>
          </a:p>
        </p:txBody>
      </p:sp>
    </p:spTree>
    <p:extLst>
      <p:ext uri="{BB962C8B-B14F-4D97-AF65-F5344CB8AC3E}">
        <p14:creationId xmlns:p14="http://schemas.microsoft.com/office/powerpoint/2010/main"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CCBF462A-51D2-4AD0-B224-727568FBE4AD}"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14177C72-4B28-424C-9A0A-97D9C6652AC2}"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FCED1378-AEB2-4BF4-A06A-87D4D368812B}" type="datetime1">
              <a:rPr lang="en-US" smtClean="0"/>
              <a:pPr/>
              <a:t>9/11/2011</a:t>
            </a:fld>
            <a:endParaRPr lang="en-US" dirty="0"/>
          </a:p>
        </p:txBody>
      </p:sp>
      <p:sp>
        <p:nvSpPr>
          <p:cNvPr id="5" name="Footer Placeholder 4"/>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E79D58EE-7148-488A-A933-7D611BC92C88}"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Segoe UI" pitchFamily="34" charset="0"/>
                <a:ea typeface="Segoe UI" pitchFamily="34" charset="0"/>
                <a:cs typeface="Segoe UI" pitchFamily="34" charset="0"/>
              </a:defRPr>
            </a:lvl1pPr>
            <a:lvl2pPr>
              <a:defRPr sz="2800">
                <a:solidFill>
                  <a:schemeClr val="tx1">
                    <a:lumMod val="85000"/>
                    <a:lumOff val="15000"/>
                  </a:schemeClr>
                </a:solidFill>
                <a:latin typeface="Segoe UI" pitchFamily="34" charset="0"/>
                <a:ea typeface="Segoe UI" pitchFamily="34" charset="0"/>
                <a:cs typeface="Segoe UI" pitchFamily="34" charset="0"/>
              </a:defRPr>
            </a:lvl2pPr>
            <a:lvl3pPr>
              <a:defRPr sz="2400">
                <a:solidFill>
                  <a:schemeClr val="tx1">
                    <a:lumMod val="85000"/>
                    <a:lumOff val="15000"/>
                  </a:schemeClr>
                </a:solidFill>
                <a:latin typeface="Segoe UI" pitchFamily="34" charset="0"/>
                <a:ea typeface="Segoe UI" pitchFamily="34" charset="0"/>
                <a:cs typeface="Segoe UI" pitchFamily="34" charset="0"/>
              </a:defRPr>
            </a:lvl3pPr>
            <a:lvl4pPr>
              <a:defRPr sz="2000">
                <a:solidFill>
                  <a:schemeClr val="tx1">
                    <a:lumMod val="85000"/>
                    <a:lumOff val="15000"/>
                  </a:schemeClr>
                </a:solidFill>
                <a:latin typeface="Segoe UI" pitchFamily="34" charset="0"/>
                <a:ea typeface="Segoe UI" pitchFamily="34" charset="0"/>
                <a:cs typeface="Segoe UI" pitchFamily="34" charset="0"/>
              </a:defRPr>
            </a:lvl4pPr>
            <a:lvl5pPr>
              <a:defRPr sz="2000">
                <a:solidFill>
                  <a:schemeClr val="tx1">
                    <a:lumMod val="85000"/>
                    <a:lumOff val="15000"/>
                  </a:schemeClr>
                </a:solidFill>
                <a:latin typeface="Segoe UI" pitchFamily="34" charset="0"/>
                <a:ea typeface="Segoe UI" pitchFamily="34" charset="0"/>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DEBA6CAB-EBF8-4943-98A6-6432ED8874B2}"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96B2B988-3BA2-4AFF-9D01-5FB942B85F24}" type="datetime1">
              <a:rPr lang="en-US" smtClean="0"/>
              <a:pPr/>
              <a:t>9/11/2011</a:t>
            </a:fld>
            <a:endParaRPr lang="en-US" dirty="0"/>
          </a:p>
        </p:txBody>
      </p:sp>
      <p:sp>
        <p:nvSpPr>
          <p:cNvPr id="6" name="Footer Placeholder 5"/>
          <p:cNvSpPr>
            <a:spLocks noGrp="1"/>
          </p:cNvSpPr>
          <p:nvPr>
            <p:ph type="ftr" sz="quarter" idx="11"/>
          </p:nvPr>
        </p:nvSpPr>
        <p:spPr>
          <a:xfrm>
            <a:off x="2590800" y="6356350"/>
            <a:ext cx="3962400" cy="365125"/>
          </a:xfrm>
        </p:spPr>
        <p:txBody>
          <a:bodyPr/>
          <a:lstStyle/>
          <a:p>
            <a:r>
              <a:rPr lang="zh-CN" altLang="fi-FI" dirty="0" smtClean="0"/>
              <a:t>为新数据库创建表</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A9A4F23-DDE3-41B5-AEF8-4CC37ACEFF84}" type="datetime1">
              <a:rPr lang="en-US" smtClean="0"/>
              <a:pPr/>
              <a:t>9/11/2011</a:t>
            </a:fld>
            <a:endParaRPr lang="en-US" dirty="0"/>
          </a:p>
        </p:txBody>
      </p:sp>
      <p:sp>
        <p:nvSpPr>
          <p:cNvPr id="5" name="Footer Placeholder 4"/>
          <p:cNvSpPr>
            <a:spLocks noGrp="1"/>
          </p:cNvSpPr>
          <p:nvPr>
            <p:ph type="ftr" sz="quarter" idx="11"/>
          </p:nvPr>
        </p:nvSpPr>
        <p:spPr>
          <a:xfrm>
            <a:off x="2514600" y="6356350"/>
            <a:ext cx="4038600" cy="365125"/>
          </a:xfrm>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Segoe UI" pitchFamily="34" charset="0"/>
                <a:ea typeface="Segoe UI" pitchFamily="34" charset="0"/>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Segoe UI" pitchFamily="34" charset="0"/>
                <a:ea typeface="Segoe UI" pitchFamily="34" charset="0"/>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buFontTx/>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D0315F9-5777-49E7-B0D3-FB76D0050074}"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A73E3004-2A36-43E1-BE67-8B29660B684D}"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a:buFontTx/>
              <a:buNone/>
              <a:defRPr/>
            </a:lvl1pPr>
          </a:lstStyle>
          <a:p>
            <a:endParaRPr lang="en-US" dirty="0"/>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Segoe UI" pitchFamily="34" charset="0"/>
                <a:ea typeface="Segoe UI" pitchFamily="34" charset="0"/>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316E9A-0E1E-4E63-B856-95CF74C1073B}"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en-US"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Segoe UI Semibold"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52E0976-178E-47D8-B97B-31ADF21D5E72}"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Tree>
    <p:extLst>
      <p:ext uri="{BB962C8B-B14F-4D97-AF65-F5344CB8AC3E}">
        <p14:creationId xmlns:p14="http://schemas.microsoft.com/office/powerpoint/2010/main"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E5B0E39-6862-48F7-9DDD-BD847D8FA66C}"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BBF6E91-61FE-425E-A913-3449ECCD978B}"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ED92950-474E-45F8-974D-87225265EFA4}"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Segoe UI" pitchFamily="34" charset="0"/>
                <a:ea typeface="Segoe UI" pitchFamily="34" charset="0"/>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Tree>
    <p:extLst>
      <p:ext uri="{BB962C8B-B14F-4D97-AF65-F5344CB8AC3E}">
        <p14:creationId xmlns:p14="http://schemas.microsoft.com/office/powerpoint/2010/main"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B720D51D-8C0A-474E-B865-A66C31996BD3}" type="datetime1">
              <a:rPr lang="en-US" smtClean="0"/>
              <a:pPr/>
              <a:t>9/11/2011</a:t>
            </a:fld>
            <a:endParaRPr lang="en-US" dirty="0"/>
          </a:p>
        </p:txBody>
      </p:sp>
      <p:sp>
        <p:nvSpPr>
          <p:cNvPr id="5" name="Footer Placeholder 4"/>
          <p:cNvSpPr>
            <a:spLocks noGrp="1"/>
          </p:cNvSpPr>
          <p:nvPr>
            <p:ph type="ftr" sz="quarter" idx="11"/>
          </p:nvPr>
        </p:nvSpPr>
        <p:spPr/>
        <p:txBody>
          <a:bodyPr/>
          <a:lstStyle/>
          <a:p>
            <a:r>
              <a:rPr lang="zh-CN" altLang="fi-FI" dirty="0" smtClean="0"/>
              <a:t>为新数据库创建表</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a:t>
            </a:fld>
            <a:endParaRPr lang="en-US" dirty="0"/>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Segoe UI" pitchFamily="34" charset="0"/>
                <a:ea typeface="Segoe UI" pitchFamily="34" charset="0"/>
                <a:cs typeface="Segoe UI" pitchFamily="34" charset="0"/>
              </a:defRPr>
            </a:lvl1pPr>
            <a:lvl2pPr marL="742950" indent="-285750">
              <a:buClr>
                <a:schemeClr val="accent6"/>
              </a:buClr>
              <a:buFont typeface="Arial" pitchFamily="34" charset="0"/>
              <a:buChar char="•"/>
              <a:defRPr sz="2000">
                <a:latin typeface="Segoe UI" pitchFamily="34" charset="0"/>
                <a:ea typeface="Segoe UI" pitchFamily="34" charset="0"/>
                <a:cs typeface="Segoe UI" pitchFamily="34" charset="0"/>
              </a:defRPr>
            </a:lvl2pPr>
            <a:lvl3pPr marL="1143000" indent="-228600">
              <a:spcBef>
                <a:spcPts val="600"/>
              </a:spcBef>
              <a:buClr>
                <a:schemeClr val="accent6"/>
              </a:buClr>
              <a:buFont typeface="Arial" pitchFamily="34" charset="0"/>
              <a:buChar cha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Tree>
    <p:extLst>
      <p:ext uri="{BB962C8B-B14F-4D97-AF65-F5344CB8AC3E}">
        <p14:creationId xmlns:p14="http://schemas.microsoft.com/office/powerpoint/2010/main"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7E920B0E-033E-4640-BB19-E8379C583040}" type="datetime1">
              <a:rPr lang="en-US" smtClean="0"/>
              <a:pPr/>
              <a:t>9/11/2011</a:t>
            </a:fld>
            <a:endParaRPr lang="en-US" dirty="0"/>
          </a:p>
        </p:txBody>
      </p:sp>
      <p:sp>
        <p:nvSpPr>
          <p:cNvPr id="5" name="Footer Placeholder 4"/>
          <p:cNvSpPr>
            <a:spLocks noGrp="1"/>
          </p:cNvSpPr>
          <p:nvPr>
            <p:ph type="ftr" sz="quarter" idx="3"/>
          </p:nvPr>
        </p:nvSpPr>
        <p:spPr>
          <a:xfrm>
            <a:off x="2590800" y="6356350"/>
            <a:ext cx="3962400" cy="365125"/>
          </a:xfrm>
          <a:prstGeom prst="rect">
            <a:avLst/>
          </a:prstGeom>
        </p:spPr>
        <p:txBody>
          <a:bodyPr vert="horz" lIns="91440" tIns="45720" rIns="91440" bIns="45720" rtlCol="0" anchor="ctr"/>
          <a:lstStyle>
            <a:lvl1pPr algn="ctr">
              <a:defRPr sz="1200">
                <a:solidFill>
                  <a:schemeClr val="tx1">
                    <a:tint val="75000"/>
                  </a:schemeClr>
                </a:solidFill>
                <a:latin typeface="Microsoft YaHei" pitchFamily="34" charset="-122"/>
                <a:ea typeface="Microsoft YaHei" pitchFamily="34" charset="-122"/>
                <a:cs typeface="Segoe UI" pitchFamily="34" charset="0"/>
              </a:defRPr>
            </a:lvl1pPr>
          </a:lstStyle>
          <a:p>
            <a:r>
              <a:rPr lang="zh-CN" altLang="fi-FI" dirty="0" smtClean="0"/>
              <a:t>为新数据库创建表</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8.xml"/><Relationship Id="rId1" Type="http://schemas.openxmlformats.org/officeDocument/2006/relationships/vmlDrawing" Target="../drawings/vmlDrawing4.vml"/><Relationship Id="rId6" Type="http://schemas.openxmlformats.org/officeDocument/2006/relationships/image" Target="../media/image8.emf"/><Relationship Id="rId5" Type="http://schemas.openxmlformats.org/officeDocument/2006/relationships/oleObject" Target="../embeddings/oleObject6.bin"/><Relationship Id="rId4" Type="http://schemas.openxmlformats.org/officeDocument/2006/relationships/image" Target="../media/image9.gi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8.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oleObject7.bin"/><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vmlDrawing" Target="../drawings/vmlDrawing6.vml"/><Relationship Id="rId6" Type="http://schemas.openxmlformats.org/officeDocument/2006/relationships/image" Target="../media/image11.emf"/><Relationship Id="rId5" Type="http://schemas.openxmlformats.org/officeDocument/2006/relationships/oleObject" Target="../embeddings/oleObject8.bin"/><Relationship Id="rId4" Type="http://schemas.openxmlformats.org/officeDocument/2006/relationships/image" Target="../media/image9.gif"/></Relationships>
</file>

<file path=ppt/slides/_rels/slide1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14.xml"/><Relationship Id="rId7" Type="http://schemas.openxmlformats.org/officeDocument/2006/relationships/oleObject" Target="../embeddings/oleObject10.bin"/><Relationship Id="rId2" Type="http://schemas.openxmlformats.org/officeDocument/2006/relationships/slideLayout" Target="../slideLayouts/slideLayout8.xml"/><Relationship Id="rId1" Type="http://schemas.openxmlformats.org/officeDocument/2006/relationships/vmlDrawing" Target="../drawings/vmlDrawing7.vml"/><Relationship Id="rId6" Type="http://schemas.openxmlformats.org/officeDocument/2006/relationships/image" Target="../media/image6.emf"/><Relationship Id="rId5" Type="http://schemas.openxmlformats.org/officeDocument/2006/relationships/oleObject" Target="../embeddings/oleObject9.bin"/><Relationship Id="rId10" Type="http://schemas.openxmlformats.org/officeDocument/2006/relationships/image" Target="../media/image8.emf"/><Relationship Id="rId4" Type="http://schemas.openxmlformats.org/officeDocument/2006/relationships/image" Target="../media/image12.gif"/><Relationship Id="rId9"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17.xml"/><Relationship Id="rId7" Type="http://schemas.openxmlformats.org/officeDocument/2006/relationships/oleObject" Target="../embeddings/oleObject13.bin"/><Relationship Id="rId2" Type="http://schemas.openxmlformats.org/officeDocument/2006/relationships/slideLayout" Target="../slideLayouts/slideLayout8.xml"/><Relationship Id="rId1" Type="http://schemas.openxmlformats.org/officeDocument/2006/relationships/vmlDrawing" Target="../drawings/vmlDrawing8.vml"/><Relationship Id="rId6" Type="http://schemas.openxmlformats.org/officeDocument/2006/relationships/image" Target="../media/image6.emf"/><Relationship Id="rId5" Type="http://schemas.openxmlformats.org/officeDocument/2006/relationships/oleObject" Target="../embeddings/oleObject12.bin"/><Relationship Id="rId4" Type="http://schemas.openxmlformats.org/officeDocument/2006/relationships/image" Target="../media/image13.gif"/></Relationships>
</file>

<file path=ppt/slides/_rels/slide18.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notesSlide" Target="../notesSlides/notesSlide18.xml"/><Relationship Id="rId7" Type="http://schemas.openxmlformats.org/officeDocument/2006/relationships/oleObject" Target="../embeddings/oleObject15.bin"/><Relationship Id="rId2" Type="http://schemas.openxmlformats.org/officeDocument/2006/relationships/slideLayout" Target="../slideLayouts/slideLayout8.xml"/><Relationship Id="rId1" Type="http://schemas.openxmlformats.org/officeDocument/2006/relationships/vmlDrawing" Target="../drawings/vmlDrawing9.vml"/><Relationship Id="rId6" Type="http://schemas.openxmlformats.org/officeDocument/2006/relationships/image" Target="../media/image8.emf"/><Relationship Id="rId5" Type="http://schemas.openxmlformats.org/officeDocument/2006/relationships/oleObject" Target="../embeddings/oleObject14.bin"/><Relationship Id="rId4" Type="http://schemas.openxmlformats.org/officeDocument/2006/relationships/image" Target="../media/image13.gif"/></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8.xml"/><Relationship Id="rId1" Type="http://schemas.openxmlformats.org/officeDocument/2006/relationships/vmlDrawing" Target="../drawings/vmlDrawing10.vml"/><Relationship Id="rId6" Type="http://schemas.openxmlformats.org/officeDocument/2006/relationships/image" Target="../media/image6.emf"/><Relationship Id="rId5" Type="http://schemas.openxmlformats.org/officeDocument/2006/relationships/oleObject" Target="../embeddings/oleObject16.bin"/><Relationship Id="rId4" Type="http://schemas.openxmlformats.org/officeDocument/2006/relationships/image" Target="../media/image14.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8.xml"/><Relationship Id="rId1" Type="http://schemas.openxmlformats.org/officeDocument/2006/relationships/vmlDrawing" Target="../drawings/vmlDrawing11.vml"/><Relationship Id="rId6" Type="http://schemas.openxmlformats.org/officeDocument/2006/relationships/image" Target="../media/image7.emf"/><Relationship Id="rId5" Type="http://schemas.openxmlformats.org/officeDocument/2006/relationships/oleObject" Target="../embeddings/oleObject17.bin"/><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23.xml"/><Relationship Id="rId7" Type="http://schemas.openxmlformats.org/officeDocument/2006/relationships/oleObject" Target="../embeddings/oleObject19.bin"/><Relationship Id="rId12" Type="http://schemas.openxmlformats.org/officeDocument/2006/relationships/image" Target="../media/image10.emf"/><Relationship Id="rId2" Type="http://schemas.openxmlformats.org/officeDocument/2006/relationships/slideLayout" Target="../slideLayouts/slideLayout8.xml"/><Relationship Id="rId1" Type="http://schemas.openxmlformats.org/officeDocument/2006/relationships/vmlDrawing" Target="../drawings/vmlDrawing12.vml"/><Relationship Id="rId6" Type="http://schemas.openxmlformats.org/officeDocument/2006/relationships/image" Target="../media/image6.e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8.emf"/><Relationship Id="rId4" Type="http://schemas.openxmlformats.org/officeDocument/2006/relationships/image" Target="../media/image15.gif"/><Relationship Id="rId9" Type="http://schemas.openxmlformats.org/officeDocument/2006/relationships/oleObject" Target="../embeddings/oleObject20.bin"/></Relationships>
</file>

<file path=ppt/slides/_rels/slide24.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notesSlide" Target="../notesSlides/notesSlide24.xml"/><Relationship Id="rId7" Type="http://schemas.openxmlformats.org/officeDocument/2006/relationships/oleObject" Target="../embeddings/oleObject23.bin"/><Relationship Id="rId2" Type="http://schemas.openxmlformats.org/officeDocument/2006/relationships/slideLayout" Target="../slideLayouts/slideLayout8.xml"/><Relationship Id="rId1" Type="http://schemas.openxmlformats.org/officeDocument/2006/relationships/vmlDrawing" Target="../drawings/vmlDrawing13.vml"/><Relationship Id="rId6" Type="http://schemas.openxmlformats.org/officeDocument/2006/relationships/image" Target="../media/image11.emf"/><Relationship Id="rId5" Type="http://schemas.openxmlformats.org/officeDocument/2006/relationships/oleObject" Target="../embeddings/oleObject22.bin"/><Relationship Id="rId4" Type="http://schemas.openxmlformats.org/officeDocument/2006/relationships/image" Target="../media/image15.gif"/></Relationships>
</file>

<file path=ppt/slides/_rels/slide25.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27.xml"/><Relationship Id="rId7" Type="http://schemas.openxmlformats.org/officeDocument/2006/relationships/oleObject" Target="../embeddings/oleObject25.bin"/><Relationship Id="rId2" Type="http://schemas.openxmlformats.org/officeDocument/2006/relationships/slideLayout" Target="../slideLayouts/slideLayout8.xml"/><Relationship Id="rId1" Type="http://schemas.openxmlformats.org/officeDocument/2006/relationships/vmlDrawing" Target="../drawings/vmlDrawing14.vml"/><Relationship Id="rId6" Type="http://schemas.openxmlformats.org/officeDocument/2006/relationships/image" Target="../media/image6.emf"/><Relationship Id="rId5" Type="http://schemas.openxmlformats.org/officeDocument/2006/relationships/oleObject" Target="../embeddings/oleObject24.bin"/><Relationship Id="rId10" Type="http://schemas.openxmlformats.org/officeDocument/2006/relationships/image" Target="../media/image8.emf"/><Relationship Id="rId4" Type="http://schemas.openxmlformats.org/officeDocument/2006/relationships/image" Target="../media/image17.gif"/><Relationship Id="rId9" Type="http://schemas.openxmlformats.org/officeDocument/2006/relationships/oleObject" Target="../embeddings/oleObject26.bin"/></Relationships>
</file>

<file path=ppt/slides/_rels/slide28.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notesSlide" Target="../notesSlides/notesSlide28.xml"/><Relationship Id="rId7" Type="http://schemas.openxmlformats.org/officeDocument/2006/relationships/oleObject" Target="../embeddings/oleObject28.bin"/><Relationship Id="rId2" Type="http://schemas.openxmlformats.org/officeDocument/2006/relationships/slideLayout" Target="../slideLayouts/slideLayout8.xml"/><Relationship Id="rId1" Type="http://schemas.openxmlformats.org/officeDocument/2006/relationships/vmlDrawing" Target="../drawings/vmlDrawing15.vml"/><Relationship Id="rId6" Type="http://schemas.openxmlformats.org/officeDocument/2006/relationships/image" Target="../media/image10.emf"/><Relationship Id="rId5" Type="http://schemas.openxmlformats.org/officeDocument/2006/relationships/oleObject" Target="../embeddings/oleObject27.bin"/><Relationship Id="rId4" Type="http://schemas.openxmlformats.org/officeDocument/2006/relationships/image" Target="../media/image17.gif"/></Relationships>
</file>

<file path=ppt/slides/_rels/slide29.xml.rels><?xml version="1.0" encoding="UTF-8" standalone="yes"?>
<Relationships xmlns="http://schemas.openxmlformats.org/package/2006/relationships"><Relationship Id="rId3" Type="http://schemas.openxmlformats.org/officeDocument/2006/relationships/hyperlink" Target="http://office.microsoft.com/zh-cn/access-help/practice-RZ101772997.aspx?section=9" TargetMode="External"/><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hyperlink" Target="http://office.microsoft.com/zh-cn/access-help/quick-reference-card-RZ101772997.aspx?section=12&amp;mode=print" TargetMode="External"/><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notesSlide" Target="../notesSlides/notesSlide7.xml"/><Relationship Id="rId7" Type="http://schemas.openxmlformats.org/officeDocument/2006/relationships/image" Target="../media/image7.e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image" Target="../media/image5.gif"/><Relationship Id="rId5" Type="http://schemas.openxmlformats.org/officeDocument/2006/relationships/image" Target="../media/image8.e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9.xml"/><Relationship Id="rId7" Type="http://schemas.openxmlformats.org/officeDocument/2006/relationships/oleObject" Target="../embeddings/oleObject5.bin"/><Relationship Id="rId2" Type="http://schemas.openxmlformats.org/officeDocument/2006/relationships/slideLayout" Target="../slideLayouts/slideLayout8.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r>
              <a:rPr lang="en-US" dirty="0">
                <a:solidFill>
                  <a:srgbClr val="000000"/>
                </a:solidFill>
                <a:latin typeface="Microsoft YaHei" pitchFamily="34" charset="-122"/>
                <a:ea typeface="Microsoft YaHei" pitchFamily="34" charset="-122"/>
                <a:cs typeface="Calibri" pitchFamily="34" charset="0"/>
                <a:sym typeface="Calibri" pitchFamily="34" charset="0"/>
              </a:rPr>
              <a:t>Microsoft</a:t>
            </a:r>
            <a:r>
              <a:rPr lang="en-US" sz="2800" baseline="70000" dirty="0">
                <a:solidFill>
                  <a:srgbClr val="000000"/>
                </a:solidFill>
                <a:latin typeface="Microsoft YaHei" pitchFamily="34" charset="-122"/>
                <a:ea typeface="Microsoft YaHei" pitchFamily="34" charset="-122"/>
                <a:cs typeface="Tahoma" pitchFamily="34" charset="0"/>
                <a:sym typeface="Calibri" pitchFamily="34" charset="0"/>
              </a:rPr>
              <a:t>®</a:t>
            </a:r>
            <a:r>
              <a:rPr lang="en-US" dirty="0">
                <a:solidFill>
                  <a:srgbClr val="000000"/>
                </a:solidFill>
                <a:latin typeface="Microsoft YaHei" pitchFamily="34" charset="-122"/>
                <a:ea typeface="Microsoft YaHei" pitchFamily="34" charset="-122"/>
                <a:cs typeface="Calibri" pitchFamily="34" charset="0"/>
                <a:sym typeface="Calibri" pitchFamily="34" charset="0"/>
              </a:rPr>
              <a:t> Access</a:t>
            </a:r>
            <a:r>
              <a:rPr lang="en-US" sz="2800" baseline="70000" dirty="0">
                <a:solidFill>
                  <a:srgbClr val="000000"/>
                </a:solidFill>
                <a:latin typeface="Microsoft YaHei" pitchFamily="34" charset="-122"/>
                <a:ea typeface="Microsoft YaHei" pitchFamily="34" charset="-122"/>
                <a:cs typeface="Tahoma" pitchFamily="34" charset="0"/>
                <a:sym typeface="Calibri" pitchFamily="34" charset="0"/>
              </a:rPr>
              <a:t>®</a:t>
            </a:r>
            <a:r>
              <a:rPr lang="en-US" dirty="0">
                <a:solidFill>
                  <a:srgbClr val="000000"/>
                </a:solidFill>
                <a:latin typeface="Microsoft YaHei" pitchFamily="34" charset="-122"/>
                <a:ea typeface="Microsoft YaHei" pitchFamily="34" charset="-122"/>
                <a:cs typeface="Calibri" pitchFamily="34" charset="0"/>
                <a:sym typeface="Calibri" pitchFamily="34" charset="0"/>
              </a:rPr>
              <a:t> </a:t>
            </a:r>
            <a:r>
              <a:rPr lang="en-US" dirty="0">
                <a:solidFill>
                  <a:srgbClr val="000000"/>
                </a:solidFill>
                <a:latin typeface="Microsoft YaHei" pitchFamily="34" charset="-122"/>
                <a:ea typeface="Microsoft YaHei" pitchFamily="34" charset="-122"/>
                <a:cs typeface="Tahoma" pitchFamily="34" charset="0"/>
                <a:sym typeface="Calibri" pitchFamily="34" charset="0"/>
              </a:rPr>
              <a:t>2010 </a:t>
            </a:r>
            <a:r>
              <a:rPr lang="en-US" dirty="0" err="1">
                <a:solidFill>
                  <a:srgbClr val="000000"/>
                </a:solidFill>
                <a:latin typeface="Microsoft YaHei" pitchFamily="34" charset="-122"/>
                <a:ea typeface="Microsoft YaHei" pitchFamily="34" charset="-122"/>
                <a:cs typeface="Tahoma" pitchFamily="34" charset="0"/>
                <a:sym typeface="Calibri" pitchFamily="34" charset="0"/>
              </a:rPr>
              <a:t>培训</a:t>
            </a:r>
            <a:endParaRPr lang="en-US" dirty="0">
              <a:latin typeface="Microsoft YaHei" pitchFamily="34" charset="-122"/>
              <a:ea typeface="Microsoft YaHei" pitchFamily="34" charset="-122"/>
            </a:endParaRPr>
          </a:p>
        </p:txBody>
      </p:sp>
      <p:sp>
        <p:nvSpPr>
          <p:cNvPr id="3" name="Subtitle 2"/>
          <p:cNvSpPr>
            <a:spLocks noGrp="1"/>
          </p:cNvSpPr>
          <p:nvPr>
            <p:ph type="subTitle" idx="1"/>
          </p:nvPr>
        </p:nvSpPr>
        <p:spPr>
          <a:xfrm>
            <a:off x="1828800" y="4495800"/>
            <a:ext cx="6781800" cy="685800"/>
          </a:xfrm>
        </p:spPr>
        <p:txBody>
          <a:bodyPr>
            <a:normAutofit/>
          </a:bodyPr>
          <a:lstStyle/>
          <a:p>
            <a:r>
              <a:rPr lang="en-US" sz="3200" b="1" dirty="0" err="1">
                <a:solidFill>
                  <a:srgbClr val="595959"/>
                </a:solidFill>
                <a:latin typeface="Microsoft YaHei" pitchFamily="34" charset="-122"/>
                <a:ea typeface="Microsoft YaHei" pitchFamily="34" charset="-122"/>
                <a:sym typeface="Calibri" pitchFamily="34" charset="0"/>
              </a:rPr>
              <a:t>为新数据库创建表</a:t>
            </a:r>
            <a:endParaRPr lang="en-US" sz="3200" b="1" dirty="0">
              <a:solidFill>
                <a:srgbClr val="595959"/>
              </a:solidFill>
              <a:latin typeface="Microsoft YaHei" pitchFamily="34" charset="-122"/>
              <a:ea typeface="Microsoft YaHei" pitchFamily="34" charset="-122"/>
              <a:sym typeface="Calibri" pitchFamily="34" charset="0"/>
            </a:endParaRPr>
          </a:p>
        </p:txBody>
      </p:sp>
    </p:spTree>
    <p:extLst>
      <p:ext uri="{BB962C8B-B14F-4D97-AF65-F5344CB8AC3E}">
        <p14:creationId xmlns:p14="http://schemas.microsoft.com/office/powerpoint/2010/main" val="510818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在数据表视图中创建表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数据表视图中的操作过程</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p:txBody>
          <a:bodyPr/>
          <a:lstStyle/>
          <a:p>
            <a:pPr>
              <a:buClrTx/>
            </a:pPr>
            <a:r>
              <a:rPr lang="en-US" dirty="0" err="1" smtClean="0">
                <a:solidFill>
                  <a:srgbClr val="000000"/>
                </a:solidFill>
                <a:latin typeface="Microsoft YaHei" pitchFamily="34" charset="-122"/>
                <a:ea typeface="Microsoft YaHei" pitchFamily="34" charset="-122"/>
                <a:sym typeface="Calibri" pitchFamily="34" charset="0"/>
              </a:rPr>
              <a:t>数据表视图提供了一种创建表的直观方法</a:t>
            </a:r>
            <a:r>
              <a:rPr lang="en-US" dirty="0">
                <a:solidFill>
                  <a:srgbClr val="000000"/>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1752600"/>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若要添加字段，请单击第一个空白字段标题，即“单击添加”字样</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这会启动一个数据类型菜单，可用于为此字段选择数据类型</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然后，字段标题将变为可写，因此</a:t>
            </a:r>
            <a:r>
              <a:rPr lang="en-US" dirty="0">
                <a:solidFill>
                  <a:srgbClr val="000000"/>
                </a:solidFill>
                <a:latin typeface="Microsoft YaHei" pitchFamily="34" charset="-122"/>
                <a:ea typeface="Microsoft YaHei" pitchFamily="34" charset="-122"/>
                <a:sym typeface="Calibri" pitchFamily="34" charset="0"/>
              </a:rPr>
              <a:t>…… </a:t>
            </a:r>
          </a:p>
        </p:txBody>
      </p:sp>
      <p:graphicFrame>
        <p:nvGraphicFramePr>
          <p:cNvPr id="14" name="Object 13"/>
          <p:cNvGraphicFramePr>
            <a:graphicFrameLocks noChangeAspect="1"/>
          </p:cNvGraphicFramePr>
          <p:nvPr>
            <p:extLst>
              <p:ext uri="{D42A27DB-BD31-4B8C-83A1-F6EECF244321}">
                <p14:modId xmlns:p14="http://schemas.microsoft.com/office/powerpoint/2010/main" val="4264664435"/>
              </p:ext>
            </p:extLst>
          </p:nvPr>
        </p:nvGraphicFramePr>
        <p:xfrm>
          <a:off x="6233160" y="1790700"/>
          <a:ext cx="269875" cy="303213"/>
        </p:xfrm>
        <a:graphic>
          <a:graphicData uri="http://schemas.openxmlformats.org/presentationml/2006/ole">
            <mc:AlternateContent xmlns:mc="http://schemas.openxmlformats.org/markup-compatibility/2006">
              <mc:Choice xmlns:v="urn:schemas-microsoft-com:vml" Requires="v">
                <p:oleObj spid="_x0000_s19490" name="Visio" r:id="rId5" imgW="270231" imgH="303063" progId="">
                  <p:embed/>
                </p:oleObj>
              </mc:Choice>
              <mc:Fallback>
                <p:oleObj name="Visio" r:id="rId5" imgW="270231" imgH="303063" progId="">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7907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9432333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在数据表视图中创建表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数据表视图中的操作过程</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数据表视图提供了一种创建表的直观方法</a:t>
            </a:r>
            <a:r>
              <a:rPr lang="en-US" dirty="0">
                <a:solidFill>
                  <a:srgbClr val="000000"/>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1755648"/>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您只需要键入字段名称并按</a:t>
            </a:r>
            <a:r>
              <a:rPr lang="en-US" dirty="0">
                <a:solidFill>
                  <a:srgbClr val="000000"/>
                </a:solidFill>
                <a:latin typeface="Microsoft YaHei" pitchFamily="34" charset="-122"/>
                <a:ea typeface="Microsoft YaHei" pitchFamily="34" charset="-122"/>
                <a:sym typeface="Calibri" pitchFamily="34" charset="0"/>
              </a:rPr>
              <a:t> Enter。 </a:t>
            </a:r>
            <a:r>
              <a:rPr lang="en-US" dirty="0" err="1">
                <a:solidFill>
                  <a:srgbClr val="000000"/>
                </a:solidFill>
                <a:latin typeface="Microsoft YaHei" pitchFamily="34" charset="-122"/>
                <a:ea typeface="Microsoft YaHei" pitchFamily="34" charset="-122"/>
                <a:sym typeface="Calibri" pitchFamily="34" charset="0"/>
              </a:rPr>
              <a:t>执行此操作后，将焦点转移到下一字段，在下一字段中重复此过程</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操作时，请记住，如果字段名称包含多个词，不要在这些词之间使用空格</a:t>
            </a:r>
            <a:r>
              <a:rPr lang="en-US" dirty="0">
                <a:solidFill>
                  <a:srgbClr val="000000"/>
                </a:solidFill>
                <a:latin typeface="Microsoft YaHei" pitchFamily="34" charset="-122"/>
                <a:ea typeface="Microsoft YaHei" pitchFamily="34" charset="-122"/>
                <a:sym typeface="Calibri" pitchFamily="34" charset="0"/>
              </a:rPr>
              <a:t>。 </a:t>
            </a:r>
          </a:p>
        </p:txBody>
      </p:sp>
      <p:graphicFrame>
        <p:nvGraphicFramePr>
          <p:cNvPr id="15" name="Object 14"/>
          <p:cNvGraphicFramePr>
            <a:graphicFrameLocks noGrp="1" noChangeAspect="1"/>
          </p:cNvGraphicFramePr>
          <p:nvPr>
            <p:extLst>
              <p:ext uri="{D42A27DB-BD31-4B8C-83A1-F6EECF244321}">
                <p14:modId xmlns:p14="http://schemas.microsoft.com/office/powerpoint/2010/main" val="801891629"/>
              </p:ext>
            </p:extLst>
          </p:nvPr>
        </p:nvGraphicFramePr>
        <p:xfrm>
          <a:off x="6223635" y="1800225"/>
          <a:ext cx="287337" cy="293687"/>
        </p:xfrm>
        <a:graphic>
          <a:graphicData uri="http://schemas.openxmlformats.org/presentationml/2006/ole">
            <mc:AlternateContent xmlns:mc="http://schemas.openxmlformats.org/markup-compatibility/2006">
              <mc:Choice xmlns:v="urn:schemas-microsoft-com:vml" Requires="v">
                <p:oleObj spid="_x0000_s20514" name="Visio" r:id="rId5" imgW="288036" imgH="292913" progId="">
                  <p:embed/>
                </p:oleObj>
              </mc:Choice>
              <mc:Fallback>
                <p:oleObj name="Visio" r:id="rId5" imgW="288036" imgH="292913" progId="">
                  <p:embed/>
                  <p:pic>
                    <p:nvPicPr>
                      <p:cNvPr id="0" name="Picture 3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3635" y="1800225"/>
                        <a:ext cx="287337"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836775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在数据表视图中创建表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数据表视图中的操作过程</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数据表视图提供了一种创建表的直观方法</a:t>
            </a:r>
            <a:r>
              <a:rPr lang="en-US" dirty="0">
                <a:solidFill>
                  <a:srgbClr val="000000"/>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1755648"/>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完成后，请按</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Ctrl+S，或者转到快速访问工具栏并单击“保存</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这时会启动“另存为”对话框，在此对话框中输入表名并保存此表</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3" name="Object 2"/>
          <p:cNvGraphicFramePr>
            <a:graphicFrameLocks noChangeAspect="1"/>
          </p:cNvGraphicFramePr>
          <p:nvPr>
            <p:extLst>
              <p:ext uri="{D42A27DB-BD31-4B8C-83A1-F6EECF244321}">
                <p14:modId xmlns:p14="http://schemas.microsoft.com/office/powerpoint/2010/main" val="2813584602"/>
              </p:ext>
            </p:extLst>
          </p:nvPr>
        </p:nvGraphicFramePr>
        <p:xfrm>
          <a:off x="6227064" y="1801368"/>
          <a:ext cx="287338" cy="293688"/>
        </p:xfrm>
        <a:graphic>
          <a:graphicData uri="http://schemas.openxmlformats.org/presentationml/2006/ole">
            <mc:AlternateContent xmlns:mc="http://schemas.openxmlformats.org/markup-compatibility/2006">
              <mc:Choice xmlns:v="urn:schemas-microsoft-com:vml" Requires="v">
                <p:oleObj spid="_x0000_s21539" name="Visio" r:id="rId5" imgW="288036" imgH="292913" progId="">
                  <p:embed/>
                </p:oleObj>
              </mc:Choice>
              <mc:Fallback>
                <p:oleObj name="Visio" r:id="rId5" imgW="288036" imgH="292913" progId="">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7064" y="1801368"/>
                        <a:ext cx="287338"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528728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使用“快速入门”字段提高速度</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向表添加“快速入门”字段</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667000" cy="2362200"/>
          </a:xfrm>
        </p:spPr>
        <p:txBody>
          <a:bodyPr/>
          <a:lstStyle/>
          <a:p>
            <a:pPr>
              <a:buClrTx/>
            </a:pP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快速入门”字段是生成新表各个部分的一种相对较快的方法</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这些字段捕获可满足常见业务需求的数据，并且已自动设置所有字段名称和数据类型</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5840658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使用“快速入门”字段提高速度</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向表添加“快速入门”字段</a:t>
            </a:r>
            <a:r>
              <a:rPr lang="en-US" dirty="0">
                <a:solidFill>
                  <a:srgbClr val="E46C0A"/>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990600"/>
            <a:ext cx="27432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在数据表视图中打开一个表后，单击“字段”选项卡，然后在“添加和删除”组中单击“其他字段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此时将显示一个列表</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a:solidFill>
                  <a:srgbClr val="000000"/>
                </a:solidFill>
                <a:latin typeface="Microsoft YaHei" pitchFamily="34" charset="-122"/>
                <a:ea typeface="Microsoft YaHei" pitchFamily="34" charset="-122"/>
                <a:sym typeface="Calibri" pitchFamily="34" charset="0"/>
              </a:rPr>
              <a:t>向下滚动此列表，直到看到“快速入门”</a:t>
            </a:r>
            <a:r>
              <a:rPr lang="en-US" dirty="0" err="1">
                <a:solidFill>
                  <a:srgbClr val="000000"/>
                </a:solidFill>
                <a:latin typeface="Microsoft YaHei" pitchFamily="34" charset="-122"/>
                <a:ea typeface="Microsoft YaHei" pitchFamily="34" charset="-122"/>
                <a:sym typeface="Calibri" pitchFamily="34" charset="0"/>
              </a:rPr>
              <a:t>部分为止，单击要使用的字段类型，例如</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地址”或“名称”等等</a:t>
            </a:r>
            <a:r>
              <a:rPr lang="en-US" dirty="0">
                <a:solidFill>
                  <a:srgbClr val="000000"/>
                </a:solidFill>
                <a:latin typeface="Microsoft YaHei" pitchFamily="34" charset="-122"/>
                <a:ea typeface="Microsoft YaHei" pitchFamily="34" charset="-122"/>
                <a:sym typeface="Calibri" pitchFamily="34" charset="0"/>
              </a:rPr>
              <a:t>。 </a:t>
            </a:r>
          </a:p>
          <a:p>
            <a:pPr>
              <a:buClrTx/>
            </a:pPr>
            <a:r>
              <a:rPr lang="en-US" dirty="0" err="1">
                <a:solidFill>
                  <a:srgbClr val="000000"/>
                </a:solidFill>
                <a:latin typeface="Microsoft YaHei" pitchFamily="34" charset="-122"/>
                <a:ea typeface="Microsoft YaHei" pitchFamily="34" charset="-122"/>
                <a:sym typeface="Calibri" pitchFamily="34" charset="0"/>
              </a:rPr>
              <a:t>此时，Access</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将自动添加相应字段，并且会设置字段名称数据类型</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2" name="Object 11"/>
          <p:cNvGraphicFramePr>
            <a:graphicFrameLocks noChangeAspect="1"/>
          </p:cNvGraphicFramePr>
          <p:nvPr>
            <p:extLst>
              <p:ext uri="{D42A27DB-BD31-4B8C-83A1-F6EECF244321}">
                <p14:modId xmlns:p14="http://schemas.microsoft.com/office/powerpoint/2010/main" val="3306113031"/>
              </p:ext>
            </p:extLst>
          </p:nvPr>
        </p:nvGraphicFramePr>
        <p:xfrm>
          <a:off x="6233160" y="1022132"/>
          <a:ext cx="269875" cy="303213"/>
        </p:xfrm>
        <a:graphic>
          <a:graphicData uri="http://schemas.openxmlformats.org/presentationml/2006/ole">
            <mc:AlternateContent xmlns:mc="http://schemas.openxmlformats.org/markup-compatibility/2006">
              <mc:Choice xmlns:v="urn:schemas-microsoft-com:vml" Requires="v">
                <p:oleObj spid="_x0000_s22617" name="Visio" r:id="rId5" imgW="270231" imgH="303063" progId="">
                  <p:embed/>
                </p:oleObj>
              </mc:Choice>
              <mc:Fallback>
                <p:oleObj name="Visio" r:id="rId5" imgW="270231" imgH="303063" progId="">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22132"/>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390812186"/>
              </p:ext>
            </p:extLst>
          </p:nvPr>
        </p:nvGraphicFramePr>
        <p:xfrm>
          <a:off x="6233160" y="2324100"/>
          <a:ext cx="269875" cy="303212"/>
        </p:xfrm>
        <a:graphic>
          <a:graphicData uri="http://schemas.openxmlformats.org/presentationml/2006/ole">
            <mc:AlternateContent xmlns:mc="http://schemas.openxmlformats.org/markup-compatibility/2006">
              <mc:Choice xmlns:v="urn:schemas-microsoft-com:vml" Requires="v">
                <p:oleObj spid="_x0000_s22618" name="Visio" r:id="rId7" imgW="270231" imgH="303063" progId="">
                  <p:embed/>
                </p:oleObj>
              </mc:Choice>
              <mc:Fallback>
                <p:oleObj name="Visio" r:id="rId7" imgW="270231" imgH="303063" progId="">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232410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79961151"/>
              </p:ext>
            </p:extLst>
          </p:nvPr>
        </p:nvGraphicFramePr>
        <p:xfrm>
          <a:off x="6233160" y="3619500"/>
          <a:ext cx="269875" cy="303213"/>
        </p:xfrm>
        <a:graphic>
          <a:graphicData uri="http://schemas.openxmlformats.org/presentationml/2006/ole">
            <mc:AlternateContent xmlns:mc="http://schemas.openxmlformats.org/markup-compatibility/2006">
              <mc:Choice xmlns:v="urn:schemas-microsoft-com:vml" Requires="v">
                <p:oleObj spid="_x0000_s22619" name="Visio" r:id="rId9" imgW="270231" imgH="303063" progId="">
                  <p:embed/>
                </p:oleObj>
              </mc:Choice>
              <mc:Fallback>
                <p:oleObj name="Visio" r:id="rId9" imgW="270231" imgH="303063" progId="">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3160" y="36195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7072392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5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animEffect transition="in" filter="fade">
                                      <p:cBhvr>
                                        <p:cTn id="25" dur="500"/>
                                        <p:tgtEl>
                                          <p:spTgt spid="11">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xEl>
                                              <p:pRg st="2" end="2"/>
                                            </p:txEl>
                                          </p:spTgt>
                                        </p:tgtEl>
                                        <p:attrNameLst>
                                          <p:attrName>style.visibility</p:attrName>
                                        </p:attrNameLst>
                                      </p:cBhvr>
                                      <p:to>
                                        <p:strVal val="visible"/>
                                      </p:to>
                                    </p:set>
                                    <p:animEffect transition="in" filter="fade">
                                      <p:cBhvr>
                                        <p:cTn id="30"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使用“快速入门”字段提高速度</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向表添加“快速入门”字段</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667000" cy="2590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可以立即使用新字段，即开始输入数据，也可以重命名这些字段，并删除不需要的字段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此外，您可能会发现字段名称中似乎存在空格</a:t>
            </a:r>
            <a:r>
              <a:rPr lang="en-US" dirty="0">
                <a:solidFill>
                  <a:srgbClr val="000000"/>
                </a:solidFill>
                <a:latin typeface="Microsoft YaHei" pitchFamily="34" charset="-122"/>
                <a:ea typeface="Microsoft YaHei" pitchFamily="34" charset="-122"/>
                <a:sym typeface="Calibri" pitchFamily="34" charset="0"/>
              </a:rPr>
              <a:t>。</a:t>
            </a:r>
          </a:p>
        </p:txBody>
      </p:sp>
      <p:sp>
        <p:nvSpPr>
          <p:cNvPr id="8" name="Text Placeholder 9"/>
          <p:cNvSpPr>
            <a:spLocks noGrp="1"/>
          </p:cNvSpPr>
          <p:nvPr>
            <p:ph type="body" sz="quarter" idx="14"/>
          </p:nvPr>
        </p:nvSpPr>
        <p:spPr>
          <a:xfrm>
            <a:off x="6248400" y="2819400"/>
            <a:ext cx="2743200" cy="2575034"/>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请不要担心，您看到的不是实际字段名称</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而是题注，即与各字段名称相关联的用户友好文本</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688497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在设计视图中创建表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使用设计视图</a:t>
            </a:r>
            <a:r>
              <a:rPr lang="en-US" dirty="0">
                <a:solidFill>
                  <a:srgbClr val="E46C0A"/>
                </a:solidFill>
                <a:latin typeface="Microsoft YaHei" pitchFamily="34" charset="-122"/>
                <a:ea typeface="Microsoft YaHei" pitchFamily="34" charset="-122"/>
                <a:sym typeface="Calibri" pitchFamily="34" charset="0"/>
              </a:rPr>
              <a:t>。 </a:t>
            </a:r>
          </a:p>
        </p:txBody>
      </p:sp>
      <p:sp>
        <p:nvSpPr>
          <p:cNvPr id="10" name="Text Placeholder 9"/>
          <p:cNvSpPr>
            <a:spLocks noGrp="1"/>
          </p:cNvSpPr>
          <p:nvPr>
            <p:ph type="body" sz="quarter" idx="14"/>
          </p:nvPr>
        </p:nvSpPr>
        <p:spPr>
          <a:xfrm>
            <a:off x="6248400" y="990600"/>
            <a:ext cx="2667000" cy="14478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在设计视图中可以从头开始生成表，并设置或更改各个字段的所有可用属性</a:t>
            </a:r>
            <a:r>
              <a:rPr lang="en-US" dirty="0">
                <a:solidFill>
                  <a:srgbClr val="000000"/>
                </a:solidFill>
                <a:latin typeface="Microsoft YaHei" pitchFamily="34" charset="-122"/>
                <a:ea typeface="Microsoft YaHei" pitchFamily="34" charset="-122"/>
                <a:sym typeface="Calibri" pitchFamily="34" charset="0"/>
              </a:rPr>
              <a:t>。 </a:t>
            </a:r>
          </a:p>
        </p:txBody>
      </p:sp>
      <p:sp>
        <p:nvSpPr>
          <p:cNvPr id="16" name="Text Placeholder 9"/>
          <p:cNvSpPr>
            <a:spLocks noGrp="1"/>
          </p:cNvSpPr>
          <p:nvPr>
            <p:ph type="body" sz="quarter" idx="14"/>
          </p:nvPr>
        </p:nvSpPr>
        <p:spPr>
          <a:xfrm>
            <a:off x="6248400" y="2286000"/>
            <a:ext cx="2667000" cy="13716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您也可以在设计视图中打开现有表，然后添加、删除或更改字段</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645488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在设计视图中创建表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使用设计视图</a:t>
            </a:r>
            <a:r>
              <a:rPr lang="en-US" dirty="0">
                <a:solidFill>
                  <a:srgbClr val="E46C0A"/>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990600"/>
            <a:ext cx="28956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在“创建”选项卡上的“表”组中，单击“表设计</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err="1">
                <a:solidFill>
                  <a:srgbClr val="000000"/>
                </a:solidFill>
                <a:latin typeface="Microsoft YaHei" pitchFamily="34" charset="-122"/>
                <a:ea typeface="Microsoft YaHei" pitchFamily="34" charset="-122"/>
                <a:sym typeface="Calibri" pitchFamily="34" charset="0"/>
              </a:rPr>
              <a:t>在设计器的“字段名称”列中，输入表字段的名称</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通常，创建的第一个字段应该是主键字段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请记住，现在不需要添加任何外键字段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可以在创建关系时添加外键字段</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2" name="Object 11"/>
          <p:cNvGraphicFramePr>
            <a:graphicFrameLocks noChangeAspect="1"/>
          </p:cNvGraphicFramePr>
          <p:nvPr>
            <p:extLst>
              <p:ext uri="{D42A27DB-BD31-4B8C-83A1-F6EECF244321}">
                <p14:modId xmlns:p14="http://schemas.microsoft.com/office/powerpoint/2010/main" val="927257271"/>
              </p:ext>
            </p:extLst>
          </p:nvPr>
        </p:nvGraphicFramePr>
        <p:xfrm>
          <a:off x="6233160" y="1031240"/>
          <a:ext cx="269875" cy="303213"/>
        </p:xfrm>
        <a:graphic>
          <a:graphicData uri="http://schemas.openxmlformats.org/presentationml/2006/ole">
            <mc:AlternateContent xmlns:mc="http://schemas.openxmlformats.org/markup-compatibility/2006">
              <mc:Choice xmlns:v="urn:schemas-microsoft-com:vml" Requires="v">
                <p:oleObj spid="_x0000_s23610" name="Visio" r:id="rId5" imgW="270231" imgH="303063" progId="">
                  <p:embed/>
                </p:oleObj>
              </mc:Choice>
              <mc:Fallback>
                <p:oleObj name="Visio" r:id="rId5" imgW="270231" imgH="303063" progId="">
                  <p:embed/>
                  <p:pic>
                    <p:nvPicPr>
                      <p:cNvPr id="0" name="Picture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3124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312835031"/>
              </p:ext>
            </p:extLst>
          </p:nvPr>
        </p:nvGraphicFramePr>
        <p:xfrm>
          <a:off x="6233160" y="1600200"/>
          <a:ext cx="269875" cy="303212"/>
        </p:xfrm>
        <a:graphic>
          <a:graphicData uri="http://schemas.openxmlformats.org/presentationml/2006/ole">
            <mc:AlternateContent xmlns:mc="http://schemas.openxmlformats.org/markup-compatibility/2006">
              <mc:Choice xmlns:v="urn:schemas-microsoft-com:vml" Requires="v">
                <p:oleObj spid="_x0000_s23611" name="Visio" r:id="rId7" imgW="270231" imgH="303063" progId="">
                  <p:embed/>
                </p:oleObj>
              </mc:Choice>
              <mc:Fallback>
                <p:oleObj name="Visio" r:id="rId7" imgW="270231" imgH="303063" progId="">
                  <p:embed/>
                  <p:pic>
                    <p:nvPicPr>
                      <p:cNvPr id="0" name="Picture 5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160020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8875107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fade">
                                      <p:cBhvr>
                                        <p:cTn id="16" dur="500"/>
                                        <p:tgtEl>
                                          <p:spTgt spid="1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animEffect transition="in" filter="fade">
                                      <p:cBhvr>
                                        <p:cTn id="21"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在设计视图中创建表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使用设计视图</a:t>
            </a:r>
            <a:r>
              <a:rPr lang="en-US" dirty="0">
                <a:solidFill>
                  <a:srgbClr val="E46C0A"/>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990600"/>
            <a:ext cx="2667000" cy="1302957"/>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在“数据类型”列中，使用字段名称旁边的列表选择该字段的数据类型</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4" name="Object 13"/>
          <p:cNvGraphicFramePr>
            <a:graphicFrameLocks noChangeAspect="1"/>
          </p:cNvGraphicFramePr>
          <p:nvPr>
            <p:extLst>
              <p:ext uri="{D42A27DB-BD31-4B8C-83A1-F6EECF244321}">
                <p14:modId xmlns:p14="http://schemas.microsoft.com/office/powerpoint/2010/main" val="355263270"/>
              </p:ext>
            </p:extLst>
          </p:nvPr>
        </p:nvGraphicFramePr>
        <p:xfrm>
          <a:off x="6233160" y="1021089"/>
          <a:ext cx="269875" cy="303213"/>
        </p:xfrm>
        <a:graphic>
          <a:graphicData uri="http://schemas.openxmlformats.org/presentationml/2006/ole">
            <mc:AlternateContent xmlns:mc="http://schemas.openxmlformats.org/markup-compatibility/2006">
              <mc:Choice xmlns:v="urn:schemas-microsoft-com:vml" Requires="v">
                <p:oleObj spid="_x0000_s24634" name="Visio" r:id="rId5" imgW="270231" imgH="303063" progId="">
                  <p:embed/>
                </p:oleObj>
              </mc:Choice>
              <mc:Fallback>
                <p:oleObj name="Visio" r:id="rId5" imgW="270231" imgH="303063" progId="">
                  <p:embed/>
                  <p:pic>
                    <p:nvPicPr>
                      <p:cNvPr id="0" name="Picture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21089"/>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1044395480"/>
              </p:ext>
            </p:extLst>
          </p:nvPr>
        </p:nvGraphicFramePr>
        <p:xfrm>
          <a:off x="6233160" y="1868488"/>
          <a:ext cx="287337" cy="293687"/>
        </p:xfrm>
        <a:graphic>
          <a:graphicData uri="http://schemas.openxmlformats.org/presentationml/2006/ole">
            <mc:AlternateContent xmlns:mc="http://schemas.openxmlformats.org/markup-compatibility/2006">
              <mc:Choice xmlns:v="urn:schemas-microsoft-com:vml" Requires="v">
                <p:oleObj spid="_x0000_s24635" name="Visio" r:id="rId7" imgW="288036" imgH="292913" progId="">
                  <p:embed/>
                </p:oleObj>
              </mc:Choice>
              <mc:Fallback>
                <p:oleObj name="Visio" r:id="rId7" imgW="288036" imgH="292913" progId="">
                  <p:embed/>
                  <p:pic>
                    <p:nvPicPr>
                      <p:cNvPr id="0" name="Picture 57"/>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1868488"/>
                        <a:ext cx="287337"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9"/>
          <p:cNvSpPr>
            <a:spLocks noGrp="1"/>
          </p:cNvSpPr>
          <p:nvPr>
            <p:ph type="body" sz="quarter" idx="14"/>
          </p:nvPr>
        </p:nvSpPr>
        <p:spPr>
          <a:xfrm>
            <a:off x="6248400" y="2590800"/>
            <a:ext cx="2667000" cy="14478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务必保存所做的更改，并为新表指定一个描述所含数据的名称</a:t>
            </a:r>
            <a:r>
              <a:rPr lang="en-US" dirty="0">
                <a:solidFill>
                  <a:srgbClr val="000000"/>
                </a:solidFill>
                <a:latin typeface="Microsoft YaHei" pitchFamily="34" charset="-122"/>
                <a:ea typeface="Microsoft YaHei" pitchFamily="34" charset="-122"/>
                <a:sym typeface="Calibri" pitchFamily="34" charset="0"/>
              </a:rPr>
              <a:t>。</a:t>
            </a:r>
          </a:p>
        </p:txBody>
      </p:sp>
      <p:sp>
        <p:nvSpPr>
          <p:cNvPr id="10" name="Text Placeholder 10"/>
          <p:cNvSpPr txBox="1">
            <a:spLocks/>
          </p:cNvSpPr>
          <p:nvPr/>
        </p:nvSpPr>
        <p:spPr>
          <a:xfrm>
            <a:off x="6248400" y="1828800"/>
            <a:ext cx="2895600" cy="1135443"/>
          </a:xfrm>
          <a:prstGeom prst="rect">
            <a:avLst/>
          </a:prstGeom>
        </p:spPr>
        <p:txBody>
          <a:bodyPr vert="horz" lIns="91440" tIns="45720" rIns="91440" bIns="45720" rtlCol="0">
            <a:normAutofit/>
          </a:bodyPr>
          <a:lstStyle>
            <a:lvl1pPr marL="228600" indent="0" algn="l" defTabSz="914400" rtl="0" eaLnBrk="1" latinLnBrk="0" hangingPunct="1">
              <a:spcBef>
                <a:spcPct val="20000"/>
              </a:spcBef>
              <a:spcAft>
                <a:spcPts val="300"/>
              </a:spcAft>
              <a:buClr>
                <a:schemeClr val="accent6"/>
              </a:buClr>
              <a:buFont typeface="Arial" pitchFamily="34" charset="0"/>
              <a:buNone/>
              <a:defRPr sz="1600" kern="1200">
                <a:solidFill>
                  <a:schemeClr val="tx1"/>
                </a:solidFill>
                <a:latin typeface="Segoe UI" pitchFamily="34" charset="0"/>
                <a:ea typeface="Segoe UI" pitchFamily="34" charset="0"/>
                <a:cs typeface="Segoe UI" pitchFamily="34" charset="0"/>
              </a:defRPr>
            </a:lvl1pPr>
            <a:lvl2pPr marL="4572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2pPr>
            <a:lvl3pPr marL="9144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3pPr>
            <a:lvl4pPr marL="13716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4pPr>
            <a:lvl5pPr marL="18288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smtClean="0">
                <a:solidFill>
                  <a:srgbClr val="000000"/>
                </a:solidFill>
                <a:latin typeface="Microsoft YaHei" pitchFamily="34" charset="-122"/>
                <a:ea typeface="Microsoft YaHei" pitchFamily="34" charset="-122"/>
                <a:sym typeface="Calibri" pitchFamily="34" charset="0"/>
              </a:rPr>
              <a:t>另外，使用</a:t>
            </a:r>
            <a:r>
              <a:rPr lang="zh-CN" altLang="en-US" dirty="0" smtClean="0">
                <a:solidFill>
                  <a:srgbClr val="000000"/>
                </a:solidFill>
                <a:latin typeface="Microsoft YaHei" pitchFamily="34" charset="-122"/>
                <a:ea typeface="Microsoft YaHei" pitchFamily="34" charset="-122"/>
                <a:sym typeface="Calibri" pitchFamily="34" charset="0"/>
              </a:rPr>
              <a:t> “字段属性”</a:t>
            </a:r>
            <a:r>
              <a:rPr lang="en-US" b="1" dirty="0" smtClean="0">
                <a:solidFill>
                  <a:srgbClr val="000000"/>
                </a:solidFill>
                <a:latin typeface="Microsoft YaHei" pitchFamily="34" charset="-122"/>
                <a:ea typeface="Microsoft YaHei" pitchFamily="34" charset="-122"/>
                <a:sym typeface="Calibri" pitchFamily="34" charset="0"/>
              </a:rPr>
              <a:t> </a:t>
            </a:r>
            <a:r>
              <a:rPr lang="en-US" dirty="0" err="1" smtClean="0">
                <a:solidFill>
                  <a:srgbClr val="000000"/>
                </a:solidFill>
                <a:latin typeface="Microsoft YaHei" pitchFamily="34" charset="-122"/>
                <a:ea typeface="Microsoft YaHei" pitchFamily="34" charset="-122"/>
                <a:sym typeface="Calibri" pitchFamily="34" charset="0"/>
              </a:rPr>
              <a:t>窗格设置各个字段的属性</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7144886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fade">
                                      <p:cBhvr>
                                        <p:cTn id="15" dur="500"/>
                                        <p:tgtEl>
                                          <p:spTgt spid="1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5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6">
                                            <p:txEl>
                                              <p:pRg st="0" end="0"/>
                                            </p:txEl>
                                          </p:spTgt>
                                        </p:tgtEl>
                                        <p:attrNameLst>
                                          <p:attrName>style.visibility</p:attrName>
                                        </p:attrNameLst>
                                      </p:cBhvr>
                                      <p:to>
                                        <p:strVal val="visible"/>
                                      </p:to>
                                    </p:set>
                                    <p:animEffect transition="in" filter="fade">
                                      <p:cBhvr>
                                        <p:cTn id="25"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P spid="1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添加和保存数据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数据保存过程</a:t>
            </a:r>
            <a:r>
              <a:rPr lang="en-US" dirty="0">
                <a:solidFill>
                  <a:srgbClr val="E46C0A"/>
                </a:solidFill>
                <a:latin typeface="Microsoft YaHei" pitchFamily="34" charset="-122"/>
                <a:ea typeface="Microsoft YaHei" pitchFamily="34" charset="-122"/>
                <a:sym typeface="Calibri" pitchFamily="34" charset="0"/>
              </a:rPr>
              <a:t>。 </a:t>
            </a:r>
          </a:p>
        </p:txBody>
      </p:sp>
      <p:sp>
        <p:nvSpPr>
          <p:cNvPr id="10" name="Text Placeholder 9"/>
          <p:cNvSpPr>
            <a:spLocks noGrp="1"/>
          </p:cNvSpPr>
          <p:nvPr>
            <p:ph type="body" sz="quarter" idx="14"/>
          </p:nvPr>
        </p:nvSpPr>
        <p:spPr>
          <a:xfrm>
            <a:off x="6248400" y="990600"/>
            <a:ext cx="2667000" cy="19812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完成表之后，您可能会输入几条记录</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这是测试表并且确保捕获正确数据的最好方法</a:t>
            </a:r>
            <a:r>
              <a:rPr lang="en-US" dirty="0">
                <a:solidFill>
                  <a:srgbClr val="000000"/>
                </a:solidFill>
                <a:latin typeface="Microsoft YaHei" pitchFamily="34" charset="-122"/>
                <a:ea typeface="Microsoft YaHei" pitchFamily="34" charset="-122"/>
                <a:sym typeface="Calibri" pitchFamily="34" charset="0"/>
              </a:rPr>
              <a:t>。</a:t>
            </a:r>
          </a:p>
        </p:txBody>
      </p:sp>
      <p:sp>
        <p:nvSpPr>
          <p:cNvPr id="16" name="Text Placeholder 9"/>
          <p:cNvSpPr>
            <a:spLocks noGrp="1"/>
          </p:cNvSpPr>
          <p:nvPr>
            <p:ph type="body" sz="quarter" idx="14"/>
          </p:nvPr>
        </p:nvSpPr>
        <p:spPr>
          <a:xfrm>
            <a:off x="6248400" y="2209800"/>
            <a:ext cx="2667000" cy="13716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在此过程中，请记住以下两条规则</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31744894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课程内容</a:t>
            </a:r>
            <a:endParaRPr lang="en-US" dirty="0">
              <a:latin typeface="Microsoft YaHei" pitchFamily="34" charset="-122"/>
              <a:ea typeface="Microsoft YaHei" pitchFamily="34" charset="-122"/>
            </a:endParaRPr>
          </a:p>
        </p:txBody>
      </p:sp>
      <p:sp>
        <p:nvSpPr>
          <p:cNvPr id="3" name="Content Placeholder 2"/>
          <p:cNvSpPr>
            <a:spLocks noGrp="1"/>
          </p:cNvSpPr>
          <p:nvPr>
            <p:ph idx="1"/>
          </p:nvPr>
        </p:nvSpPr>
        <p:spPr/>
        <p:txBody>
          <a:bodyPr>
            <a:normAutofit/>
          </a:bodyPr>
          <a:lstStyle/>
          <a:p>
            <a:pPr marL="276225" indent="-276225">
              <a:buClr>
                <a:srgbClr val="FF9900"/>
              </a:buClr>
              <a:buFontTx/>
              <a:buChar char="•"/>
            </a:pPr>
            <a:r>
              <a:rPr lang="zh-CN" altLang="fi-FI" sz="2800" b="1" dirty="0">
                <a:solidFill>
                  <a:srgbClr val="262626"/>
                </a:solidFill>
                <a:latin typeface="Microsoft YaHei" pitchFamily="34" charset="-122"/>
                <a:ea typeface="Microsoft YaHei" pitchFamily="34" charset="-122"/>
                <a:sym typeface="Calibri" pitchFamily="34" charset="0"/>
              </a:rPr>
              <a:t>概述：</a:t>
            </a:r>
            <a:r>
              <a:rPr lang="zh-CN" altLang="fi-FI" sz="2800" dirty="0">
                <a:solidFill>
                  <a:srgbClr val="262626"/>
                </a:solidFill>
                <a:latin typeface="Microsoft YaHei" pitchFamily="34" charset="-122"/>
                <a:ea typeface="Microsoft YaHei" pitchFamily="34" charset="-122"/>
                <a:sym typeface="Calibri" pitchFamily="34" charset="0"/>
              </a:rPr>
              <a:t>基本组件</a:t>
            </a:r>
          </a:p>
          <a:p>
            <a:pPr marL="276225" indent="-276225">
              <a:buClr>
                <a:srgbClr val="FF9900"/>
              </a:buClr>
              <a:buFontTx/>
              <a:buChar char="•"/>
            </a:pPr>
            <a:r>
              <a:rPr lang="zh-CN" altLang="fi-FI" sz="2800" b="1" dirty="0">
                <a:solidFill>
                  <a:srgbClr val="262626"/>
                </a:solidFill>
                <a:latin typeface="Microsoft YaHei" pitchFamily="34" charset="-122"/>
                <a:ea typeface="Microsoft YaHei" pitchFamily="34" charset="-122"/>
                <a:sym typeface="Calibri" pitchFamily="34" charset="0"/>
              </a:rPr>
              <a:t>课程：</a:t>
            </a:r>
            <a:r>
              <a:rPr lang="zh-CN" altLang="fi-FI" sz="2800" dirty="0">
                <a:solidFill>
                  <a:srgbClr val="262626"/>
                </a:solidFill>
                <a:latin typeface="Microsoft YaHei" pitchFamily="34" charset="-122"/>
                <a:ea typeface="Microsoft YaHei" pitchFamily="34" charset="-122"/>
                <a:sym typeface="Calibri" pitchFamily="34" charset="0"/>
              </a:rPr>
              <a:t>包含 </a:t>
            </a:r>
            <a:r>
              <a:rPr lang="fi-FI" altLang="zh-CN" sz="2800" dirty="0">
                <a:solidFill>
                  <a:srgbClr val="262626"/>
                </a:solidFill>
                <a:latin typeface="Microsoft YaHei" pitchFamily="34" charset="-122"/>
                <a:ea typeface="Microsoft YaHei" pitchFamily="34" charset="-122"/>
                <a:sym typeface="Calibri" pitchFamily="34" charset="0"/>
              </a:rPr>
              <a:t>7 </a:t>
            </a:r>
            <a:r>
              <a:rPr lang="zh-CN" altLang="fi-FI" sz="2800" dirty="0">
                <a:solidFill>
                  <a:srgbClr val="262626"/>
                </a:solidFill>
                <a:latin typeface="Microsoft YaHei" pitchFamily="34" charset="-122"/>
                <a:ea typeface="Microsoft YaHei" pitchFamily="34" charset="-122"/>
                <a:sym typeface="Calibri" pitchFamily="34" charset="0"/>
              </a:rPr>
              <a:t>个讲解部分</a:t>
            </a:r>
          </a:p>
          <a:p>
            <a:pPr marL="276225" indent="-276225">
              <a:buClr>
                <a:srgbClr val="FF9900"/>
              </a:buClr>
              <a:buFontTx/>
              <a:buChar char="•"/>
            </a:pPr>
            <a:r>
              <a:rPr lang="zh-CN" altLang="fi-FI" sz="2800" b="1" dirty="0">
                <a:solidFill>
                  <a:srgbClr val="262626"/>
                </a:solidFill>
                <a:latin typeface="Microsoft YaHei" pitchFamily="34" charset="-122"/>
                <a:ea typeface="Microsoft YaHei" pitchFamily="34" charset="-122"/>
                <a:sym typeface="Calibri" pitchFamily="34" charset="0"/>
              </a:rPr>
              <a:t>建议的练习任务</a:t>
            </a:r>
          </a:p>
          <a:p>
            <a:pPr marL="276225" indent="-276225">
              <a:buClr>
                <a:srgbClr val="FF9900"/>
              </a:buClr>
              <a:buFontTx/>
              <a:buChar char="•"/>
            </a:pPr>
            <a:r>
              <a:rPr lang="zh-CN" altLang="fi-FI" sz="2800" b="1" dirty="0">
                <a:solidFill>
                  <a:srgbClr val="262626"/>
                </a:solidFill>
                <a:latin typeface="Microsoft YaHei" pitchFamily="34" charset="-122"/>
                <a:ea typeface="Microsoft YaHei" pitchFamily="34" charset="-122"/>
                <a:sym typeface="Calibri" pitchFamily="34" charset="0"/>
              </a:rPr>
              <a:t>测试</a:t>
            </a:r>
          </a:p>
          <a:p>
            <a:pPr marL="276225" indent="-276225">
              <a:buClr>
                <a:srgbClr val="FF9900"/>
              </a:buClr>
              <a:buFontTx/>
              <a:buChar char="•"/>
            </a:pPr>
            <a:r>
              <a:rPr lang="zh-CN" altLang="fi-FI" sz="2800" b="1" dirty="0">
                <a:solidFill>
                  <a:srgbClr val="262626"/>
                </a:solidFill>
                <a:latin typeface="Microsoft YaHei" pitchFamily="34" charset="-122"/>
                <a:ea typeface="Microsoft YaHei" pitchFamily="34" charset="-122"/>
                <a:sym typeface="Calibri" pitchFamily="34" charset="0"/>
              </a:rPr>
              <a:t>课程摘要</a:t>
            </a:r>
            <a:r>
              <a:rPr lang="zh-CN" altLang="fi-FI" sz="2800" b="1" dirty="0" smtClean="0">
                <a:solidFill>
                  <a:srgbClr val="262626"/>
                </a:solidFill>
                <a:latin typeface="Microsoft YaHei" pitchFamily="34" charset="-122"/>
                <a:ea typeface="Microsoft YaHei" pitchFamily="34" charset="-122"/>
                <a:sym typeface="Calibri" pitchFamily="34" charset="0"/>
              </a:rPr>
              <a:t>卡</a:t>
            </a:r>
            <a:endParaRPr lang="zh-CN" altLang="fi-FI" sz="2800" b="1" dirty="0">
              <a:solidFill>
                <a:srgbClr val="262626"/>
              </a:solidFill>
              <a:latin typeface="Microsoft YaHei" pitchFamily="34" charset="-122"/>
              <a:ea typeface="Microsoft YaHei" pitchFamily="34" charset="-122"/>
              <a:sym typeface="Calibri" pitchFamily="34" charset="0"/>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Tree>
    <p:extLst>
      <p:ext uri="{BB962C8B-B14F-4D97-AF65-F5344CB8AC3E}">
        <p14:creationId xmlns:p14="http://schemas.microsoft.com/office/powerpoint/2010/main" val="165272409"/>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添加和保存数据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数据保存过程</a:t>
            </a:r>
            <a:r>
              <a:rPr lang="en-US" dirty="0">
                <a:solidFill>
                  <a:srgbClr val="E46C0A"/>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990600"/>
            <a:ext cx="2667000" cy="4343400"/>
          </a:xfrm>
        </p:spPr>
        <p:txBody>
          <a:bodyPr>
            <a:normAutofit/>
          </a:bodyPr>
          <a:lstStyle/>
          <a:p>
            <a:pPr>
              <a:lnSpc>
                <a:spcPct val="90000"/>
              </a:lnSpc>
              <a:buClrTx/>
            </a:pPr>
            <a:r>
              <a:rPr lang="en-US" dirty="0">
                <a:solidFill>
                  <a:srgbClr val="000000"/>
                </a:solidFill>
                <a:latin typeface="Microsoft YaHei" pitchFamily="34" charset="-122"/>
                <a:ea typeface="Microsoft YaHei" pitchFamily="34" charset="-122"/>
                <a:sym typeface="Calibri" pitchFamily="34" charset="0"/>
              </a:rPr>
              <a:t>在输入或更改数据时，不需要单击“</a:t>
            </a:r>
            <a:r>
              <a:rPr lang="en-US" dirty="0" err="1">
                <a:solidFill>
                  <a:srgbClr val="000000"/>
                </a:solidFill>
                <a:latin typeface="Microsoft YaHei" pitchFamily="34" charset="-122"/>
                <a:ea typeface="Microsoft YaHei" pitchFamily="34" charset="-122"/>
                <a:sym typeface="Calibri" pitchFamily="34" charset="0"/>
              </a:rPr>
              <a:t>保存</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新信息会自动提交到数据库</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您只需要将焦点移到其他记录</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若要在数据表或称为多项目表单的表单类型中执行此操作，可以单击其他行</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您还可以使用</a:t>
            </a:r>
            <a:r>
              <a:rPr lang="en-US" dirty="0">
                <a:solidFill>
                  <a:srgbClr val="000000"/>
                </a:solidFill>
                <a:latin typeface="Microsoft YaHei" pitchFamily="34" charset="-122"/>
                <a:ea typeface="Microsoft YaHei" pitchFamily="34" charset="-122"/>
                <a:sym typeface="Calibri" pitchFamily="34" charset="0"/>
              </a:rPr>
              <a:t> Tab </a:t>
            </a:r>
            <a:r>
              <a:rPr lang="en-US" dirty="0" err="1">
                <a:solidFill>
                  <a:srgbClr val="000000"/>
                </a:solidFill>
                <a:latin typeface="Microsoft YaHei" pitchFamily="34" charset="-122"/>
                <a:ea typeface="Microsoft YaHei" pitchFamily="34" charset="-122"/>
                <a:sym typeface="Calibri" pitchFamily="34" charset="0"/>
              </a:rPr>
              <a:t>或箭头键将焦点转移到新记录</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上述任何一项操作都将提交新数据</a:t>
            </a:r>
            <a:r>
              <a:rPr lang="en-US" dirty="0" smtClean="0">
                <a:solidFill>
                  <a:srgbClr val="000000"/>
                </a:solidFill>
                <a:latin typeface="Microsoft YaHei" pitchFamily="34" charset="-122"/>
                <a:ea typeface="Microsoft YaHei" pitchFamily="34" charset="-122"/>
                <a:sym typeface="Calibri" pitchFamily="34" charset="0"/>
              </a:rPr>
              <a:t>。</a:t>
            </a:r>
            <a:r>
              <a:rPr lang="en-US" dirty="0">
                <a:latin typeface="Microsoft YaHei" pitchFamily="34" charset="-122"/>
                <a:ea typeface="Microsoft YaHei" pitchFamily="34" charset="-122"/>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771021373"/>
              </p:ext>
            </p:extLst>
          </p:nvPr>
        </p:nvGraphicFramePr>
        <p:xfrm>
          <a:off x="6233160" y="1015474"/>
          <a:ext cx="269875" cy="303213"/>
        </p:xfrm>
        <a:graphic>
          <a:graphicData uri="http://schemas.openxmlformats.org/presentationml/2006/ole">
            <mc:AlternateContent xmlns:mc="http://schemas.openxmlformats.org/markup-compatibility/2006">
              <mc:Choice xmlns:v="urn:schemas-microsoft-com:vml" Requires="v">
                <p:oleObj spid="_x0000_s25633" name="Visio" r:id="rId5" imgW="270231" imgH="303063" progId="">
                  <p:embed/>
                </p:oleObj>
              </mc:Choice>
              <mc:Fallback>
                <p:oleObj name="Visio" r:id="rId5" imgW="270231" imgH="303063" progId="">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15474"/>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848037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添加和保存数据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数据保存过程</a:t>
            </a:r>
            <a:r>
              <a:rPr lang="en-US" dirty="0">
                <a:solidFill>
                  <a:srgbClr val="E46C0A"/>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990600"/>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此规则同样适用于表单</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可以在表单上输入数据，当您定位到其他记录时，将会提交数据</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3" name="Object 12"/>
          <p:cNvGraphicFramePr>
            <a:graphicFrameLocks noChangeAspect="1"/>
          </p:cNvGraphicFramePr>
          <p:nvPr>
            <p:extLst>
              <p:ext uri="{D42A27DB-BD31-4B8C-83A1-F6EECF244321}">
                <p14:modId xmlns:p14="http://schemas.microsoft.com/office/powerpoint/2010/main" val="2764835264"/>
              </p:ext>
            </p:extLst>
          </p:nvPr>
        </p:nvGraphicFramePr>
        <p:xfrm>
          <a:off x="6233160" y="1021090"/>
          <a:ext cx="269875" cy="303212"/>
        </p:xfrm>
        <a:graphic>
          <a:graphicData uri="http://schemas.openxmlformats.org/presentationml/2006/ole">
            <mc:AlternateContent xmlns:mc="http://schemas.openxmlformats.org/markup-compatibility/2006">
              <mc:Choice xmlns:v="urn:schemas-microsoft-com:vml" Requires="v">
                <p:oleObj spid="_x0000_s26654" name="Visio" r:id="rId5" imgW="270231" imgH="303063" progId="">
                  <p:embed/>
                </p:oleObj>
              </mc:Choice>
              <mc:Fallback>
                <p:oleObj name="Visio" r:id="rId5" imgW="270231" imgH="303063" progId="">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2109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913579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使用记录导航按钮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96371" y="990600"/>
            <a:ext cx="5122333"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a:solidFill>
                  <a:srgbClr val="E46C0A"/>
                </a:solidFill>
                <a:latin typeface="Microsoft YaHei" pitchFamily="34" charset="-122"/>
                <a:ea typeface="Microsoft YaHei" pitchFamily="34" charset="-122"/>
                <a:sym typeface="Calibri" pitchFamily="34" charset="0"/>
              </a:rPr>
              <a:t>Access </a:t>
            </a:r>
            <a:r>
              <a:rPr lang="en-US" dirty="0" err="1">
                <a:solidFill>
                  <a:srgbClr val="E46C0A"/>
                </a:solidFill>
                <a:latin typeface="Microsoft YaHei" pitchFamily="34" charset="-122"/>
                <a:ea typeface="Microsoft YaHei" pitchFamily="34" charset="-122"/>
                <a:sym typeface="Calibri" pitchFamily="34" charset="0"/>
              </a:rPr>
              <a:t>记录导航按钮</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743200" cy="14478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创建表之后，您需要了解如何使用记录导航按钮</a:t>
            </a:r>
            <a:r>
              <a:rPr lang="en-US" dirty="0">
                <a:solidFill>
                  <a:srgbClr val="000000"/>
                </a:solidFill>
                <a:latin typeface="Microsoft YaHei" pitchFamily="34" charset="-122"/>
                <a:ea typeface="Microsoft YaHei" pitchFamily="34" charset="-122"/>
                <a:sym typeface="Calibri" pitchFamily="34" charset="0"/>
              </a:rPr>
              <a:t>。 </a:t>
            </a:r>
          </a:p>
        </p:txBody>
      </p:sp>
      <p:sp>
        <p:nvSpPr>
          <p:cNvPr id="16" name="Text Placeholder 9"/>
          <p:cNvSpPr>
            <a:spLocks noGrp="1"/>
          </p:cNvSpPr>
          <p:nvPr>
            <p:ph type="body" sz="quarter" idx="14"/>
          </p:nvPr>
        </p:nvSpPr>
        <p:spPr>
          <a:xfrm>
            <a:off x="6248400" y="1752600"/>
            <a:ext cx="2667000" cy="32004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可以在表的左下角找到这些按钮。此外，查询结果和大多数表单中也会显示这些按钮</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870691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使用记录导航按钮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596371" y="990600"/>
            <a:ext cx="5122333"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a:solidFill>
                  <a:srgbClr val="E46C0A"/>
                </a:solidFill>
                <a:latin typeface="Microsoft YaHei" pitchFamily="34" charset="-122"/>
                <a:ea typeface="Microsoft YaHei" pitchFamily="34" charset="-122"/>
                <a:sym typeface="Calibri" pitchFamily="34" charset="0"/>
              </a:rPr>
              <a:t>Access </a:t>
            </a:r>
            <a:r>
              <a:rPr lang="en-US" dirty="0" err="1">
                <a:solidFill>
                  <a:srgbClr val="E46C0A"/>
                </a:solidFill>
                <a:latin typeface="Microsoft YaHei" pitchFamily="34" charset="-122"/>
                <a:ea typeface="Microsoft YaHei" pitchFamily="34" charset="-122"/>
                <a:sym typeface="Calibri" pitchFamily="34" charset="0"/>
              </a:rPr>
              <a:t>记录导航按钮</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743200" cy="6096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使用这些按钮查找数据</a:t>
            </a:r>
            <a:r>
              <a:rPr lang="en-US" dirty="0">
                <a:solidFill>
                  <a:srgbClr val="000000"/>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1371600"/>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使用“第一条记录”按钮可以转到表或查询结果中的第一条记录</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err="1">
                <a:solidFill>
                  <a:srgbClr val="000000"/>
                </a:solidFill>
                <a:latin typeface="Microsoft YaHei" pitchFamily="34" charset="-122"/>
                <a:ea typeface="Microsoft YaHei" pitchFamily="34" charset="-122"/>
                <a:sym typeface="Calibri" pitchFamily="34" charset="0"/>
              </a:rPr>
              <a:t>使用“上一条记录”按钮可以转到上一条记录</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当前记录”框中按连续顺序列出了多条记录，其中显示了已选定的记录</a:t>
            </a:r>
            <a:r>
              <a:rPr lang="en-US" dirty="0">
                <a:solidFill>
                  <a:srgbClr val="000000"/>
                </a:solidFill>
                <a:latin typeface="Microsoft YaHei" pitchFamily="34" charset="-122"/>
                <a:ea typeface="Microsoft YaHei" pitchFamily="34" charset="-122"/>
                <a:sym typeface="Calibri" pitchFamily="34" charset="0"/>
              </a:rPr>
              <a:t>。 </a:t>
            </a:r>
          </a:p>
          <a:p>
            <a:pPr>
              <a:buClrTx/>
            </a:pPr>
            <a:r>
              <a:rPr lang="en-US" dirty="0" err="1">
                <a:solidFill>
                  <a:srgbClr val="000000"/>
                </a:solidFill>
                <a:latin typeface="Microsoft YaHei" pitchFamily="34" charset="-122"/>
                <a:ea typeface="Microsoft YaHei" pitchFamily="34" charset="-122"/>
                <a:sym typeface="Calibri" pitchFamily="34" charset="0"/>
              </a:rPr>
              <a:t>使用“下一条记录”按钮移到下一条记录</a:t>
            </a:r>
            <a:r>
              <a:rPr lang="en-US" dirty="0">
                <a:solidFill>
                  <a:srgbClr val="000000"/>
                </a:solidFill>
                <a:latin typeface="Microsoft YaHei" pitchFamily="34" charset="-122"/>
                <a:ea typeface="Microsoft YaHei" pitchFamily="34" charset="-122"/>
                <a:sym typeface="Calibri" pitchFamily="34" charset="0"/>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3809476945"/>
              </p:ext>
            </p:extLst>
          </p:nvPr>
        </p:nvGraphicFramePr>
        <p:xfrm>
          <a:off x="6233160" y="1406036"/>
          <a:ext cx="269875" cy="303213"/>
        </p:xfrm>
        <a:graphic>
          <a:graphicData uri="http://schemas.openxmlformats.org/presentationml/2006/ole">
            <mc:AlternateContent xmlns:mc="http://schemas.openxmlformats.org/markup-compatibility/2006">
              <mc:Choice xmlns:v="urn:schemas-microsoft-com:vml" Requires="v">
                <p:oleObj spid="_x0000_s29802" name="Visio" r:id="rId5" imgW="270231" imgH="303063" progId="">
                  <p:embed/>
                </p:oleObj>
              </mc:Choice>
              <mc:Fallback>
                <p:oleObj name="Visio" r:id="rId5" imgW="270231" imgH="303063" progId="">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406036"/>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09138700"/>
              </p:ext>
            </p:extLst>
          </p:nvPr>
        </p:nvGraphicFramePr>
        <p:xfrm>
          <a:off x="6233160" y="2220913"/>
          <a:ext cx="269875" cy="303212"/>
        </p:xfrm>
        <a:graphic>
          <a:graphicData uri="http://schemas.openxmlformats.org/presentationml/2006/ole">
            <mc:AlternateContent xmlns:mc="http://schemas.openxmlformats.org/markup-compatibility/2006">
              <mc:Choice xmlns:v="urn:schemas-microsoft-com:vml" Requires="v">
                <p:oleObj spid="_x0000_s29803" name="Visio" r:id="rId7" imgW="270231" imgH="303063" progId="">
                  <p:embed/>
                </p:oleObj>
              </mc:Choice>
              <mc:Fallback>
                <p:oleObj name="Visio" r:id="rId7" imgW="270231" imgH="303063" progId="">
                  <p:embed/>
                  <p:pic>
                    <p:nvPicPr>
                      <p:cNvPr id="0" name="Picture 1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2220913"/>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037359312"/>
              </p:ext>
            </p:extLst>
          </p:nvPr>
        </p:nvGraphicFramePr>
        <p:xfrm>
          <a:off x="6233160" y="2830513"/>
          <a:ext cx="269875" cy="303213"/>
        </p:xfrm>
        <a:graphic>
          <a:graphicData uri="http://schemas.openxmlformats.org/presentationml/2006/ole">
            <mc:AlternateContent xmlns:mc="http://schemas.openxmlformats.org/markup-compatibility/2006">
              <mc:Choice xmlns:v="urn:schemas-microsoft-com:vml" Requires="v">
                <p:oleObj spid="_x0000_s29804" name="Visio" r:id="rId9" imgW="270231" imgH="303063" progId="">
                  <p:embed/>
                </p:oleObj>
              </mc:Choice>
              <mc:Fallback>
                <p:oleObj name="Visio" r:id="rId9" imgW="270231" imgH="303063" progId="">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3160" y="2830513"/>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1575485734"/>
              </p:ext>
            </p:extLst>
          </p:nvPr>
        </p:nvGraphicFramePr>
        <p:xfrm>
          <a:off x="6233160" y="3602038"/>
          <a:ext cx="287337" cy="293687"/>
        </p:xfrm>
        <a:graphic>
          <a:graphicData uri="http://schemas.openxmlformats.org/presentationml/2006/ole">
            <mc:AlternateContent xmlns:mc="http://schemas.openxmlformats.org/markup-compatibility/2006">
              <mc:Choice xmlns:v="urn:schemas-microsoft-com:vml" Requires="v">
                <p:oleObj spid="_x0000_s29805" name="Visio" r:id="rId11" imgW="288036" imgH="292913" progId="">
                  <p:embed/>
                </p:oleObj>
              </mc:Choice>
              <mc:Fallback>
                <p:oleObj name="Visio" r:id="rId11" imgW="288036" imgH="292913" progId="">
                  <p:embed/>
                  <p:pic>
                    <p:nvPicPr>
                      <p:cNvPr id="0" name="Picture 105"/>
                      <p:cNvPicPr>
                        <a:picLocks noGrp="1"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33160" y="3602038"/>
                        <a:ext cx="287337"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490826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par>
                          <p:cTn id="15" fill="hold">
                            <p:stCondLst>
                              <p:cond delay="1000"/>
                            </p:stCondLst>
                            <p:childTnLst>
                              <p:par>
                                <p:cTn id="16" presetID="10"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par>
                          <p:cTn id="19" fill="hold">
                            <p:stCondLst>
                              <p:cond delay="1500"/>
                            </p:stCondLst>
                            <p:childTnLst>
                              <p:par>
                                <p:cTn id="20" presetID="10" presetClass="entr" presetSubtype="0" fill="hold" nodeType="after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fade">
                                      <p:cBhvr>
                                        <p:cTn id="27" dur="500"/>
                                        <p:tgtEl>
                                          <p:spTgt spid="1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xEl>
                                              <p:pRg st="1" end="1"/>
                                            </p:txEl>
                                          </p:spTgt>
                                        </p:tgtEl>
                                        <p:attrNameLst>
                                          <p:attrName>style.visibility</p:attrName>
                                        </p:attrNameLst>
                                      </p:cBhvr>
                                      <p:to>
                                        <p:strVal val="visible"/>
                                      </p:to>
                                    </p:set>
                                    <p:animEffect transition="in" filter="fade">
                                      <p:cBhvr>
                                        <p:cTn id="32" dur="500"/>
                                        <p:tgtEl>
                                          <p:spTgt spid="11">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Effect transition="in" filter="fade">
                                      <p:cBhvr>
                                        <p:cTn id="37" dur="500"/>
                                        <p:tgtEl>
                                          <p:spTgt spid="11">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Effect transition="in" filter="fade">
                                      <p:cBhvr>
                                        <p:cTn id="42"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使用记录导航按钮</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596371" y="990600"/>
            <a:ext cx="5122333"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a:solidFill>
                  <a:srgbClr val="E46C0A"/>
                </a:solidFill>
                <a:latin typeface="Microsoft YaHei" pitchFamily="34" charset="-122"/>
                <a:ea typeface="Microsoft YaHei" pitchFamily="34" charset="-122"/>
                <a:sym typeface="Calibri" pitchFamily="34" charset="0"/>
              </a:rPr>
              <a:t>Access </a:t>
            </a:r>
            <a:r>
              <a:rPr lang="en-US" dirty="0" err="1">
                <a:solidFill>
                  <a:srgbClr val="E46C0A"/>
                </a:solidFill>
                <a:latin typeface="Microsoft YaHei" pitchFamily="34" charset="-122"/>
                <a:ea typeface="Microsoft YaHei" pitchFamily="34" charset="-122"/>
                <a:sym typeface="Calibri" pitchFamily="34" charset="0"/>
              </a:rPr>
              <a:t>记录导航按钮</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743200" cy="6096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使用这些按钮查找数据</a:t>
            </a:r>
            <a:r>
              <a:rPr lang="en-US" dirty="0">
                <a:solidFill>
                  <a:srgbClr val="000000"/>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1524000"/>
            <a:ext cx="2667000" cy="823086"/>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使用“最后一条记录”按钮可以移到最后一条记录</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3" name="Object 2"/>
          <p:cNvGraphicFramePr>
            <a:graphicFrameLocks noChangeAspect="1"/>
          </p:cNvGraphicFramePr>
          <p:nvPr>
            <p:extLst>
              <p:ext uri="{D42A27DB-BD31-4B8C-83A1-F6EECF244321}">
                <p14:modId xmlns:p14="http://schemas.microsoft.com/office/powerpoint/2010/main" val="2277128034"/>
              </p:ext>
            </p:extLst>
          </p:nvPr>
        </p:nvGraphicFramePr>
        <p:xfrm>
          <a:off x="6248400" y="1555532"/>
          <a:ext cx="287338" cy="293688"/>
        </p:xfrm>
        <a:graphic>
          <a:graphicData uri="http://schemas.openxmlformats.org/presentationml/2006/ole">
            <mc:AlternateContent xmlns:mc="http://schemas.openxmlformats.org/markup-compatibility/2006">
              <mc:Choice xmlns:v="urn:schemas-microsoft-com:vml" Requires="v">
                <p:oleObj spid="_x0000_s28728" name="Visio" r:id="rId5" imgW="288036" imgH="292913" progId="">
                  <p:embed/>
                </p:oleObj>
              </mc:Choice>
              <mc:Fallback>
                <p:oleObj name="Visio" r:id="rId5" imgW="288036" imgH="292913" progId="">
                  <p:embed/>
                  <p:pic>
                    <p:nvPicPr>
                      <p:cNvPr id="0" name="Picture 5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1555532"/>
                        <a:ext cx="287338"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01701144"/>
              </p:ext>
            </p:extLst>
          </p:nvPr>
        </p:nvGraphicFramePr>
        <p:xfrm>
          <a:off x="6248400" y="2362200"/>
          <a:ext cx="287338" cy="293688"/>
        </p:xfrm>
        <a:graphic>
          <a:graphicData uri="http://schemas.openxmlformats.org/presentationml/2006/ole">
            <mc:AlternateContent xmlns:mc="http://schemas.openxmlformats.org/markup-compatibility/2006">
              <mc:Choice xmlns:v="urn:schemas-microsoft-com:vml" Requires="v">
                <p:oleObj spid="_x0000_s28729" name="Visio" r:id="rId7" imgW="288036" imgH="292913" progId="">
                  <p:embed/>
                </p:oleObj>
              </mc:Choice>
              <mc:Fallback>
                <p:oleObj name="Visio" r:id="rId7" imgW="288036" imgH="292913" progId="">
                  <p:embed/>
                  <p:pic>
                    <p:nvPicPr>
                      <p:cNvPr id="0" name="Picture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48400" y="2362200"/>
                        <a:ext cx="287338"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txBox="1">
            <a:spLocks/>
          </p:cNvSpPr>
          <p:nvPr/>
        </p:nvSpPr>
        <p:spPr>
          <a:xfrm>
            <a:off x="6248400" y="2347086"/>
            <a:ext cx="2667000" cy="914400"/>
          </a:xfrm>
          <a:prstGeom prst="rect">
            <a:avLst/>
          </a:prstGeom>
        </p:spPr>
        <p:txBody>
          <a:bodyPr vert="horz" lIns="91440" tIns="45720" rIns="91440" bIns="45720" rtlCol="0">
            <a:normAutofit/>
          </a:bodyPr>
          <a:lstStyle>
            <a:lvl1pPr marL="228600" indent="0" algn="l" defTabSz="914400" rtl="0" eaLnBrk="1" latinLnBrk="0" hangingPunct="1">
              <a:spcBef>
                <a:spcPct val="20000"/>
              </a:spcBef>
              <a:spcAft>
                <a:spcPts val="300"/>
              </a:spcAft>
              <a:buClr>
                <a:schemeClr val="accent6"/>
              </a:buClr>
              <a:buFont typeface="Arial" pitchFamily="34" charset="0"/>
              <a:buNone/>
              <a:defRPr sz="1600" kern="1200">
                <a:solidFill>
                  <a:schemeClr val="tx1"/>
                </a:solidFill>
                <a:latin typeface="Segoe UI" pitchFamily="34" charset="0"/>
                <a:ea typeface="Segoe UI" pitchFamily="34" charset="0"/>
                <a:cs typeface="Segoe UI" pitchFamily="34" charset="0"/>
              </a:defRPr>
            </a:lvl1pPr>
            <a:lvl2pPr marL="4572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2pPr>
            <a:lvl3pPr marL="9144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3pPr>
            <a:lvl4pPr marL="13716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4pPr>
            <a:lvl5pPr marL="1828800" indent="0" algn="l" defTabSz="914400" rtl="0" eaLnBrk="1" latinLnBrk="0" hangingPunct="1">
              <a:spcBef>
                <a:spcPct val="20000"/>
              </a:spcBef>
              <a:buClr>
                <a:schemeClr val="accent6"/>
              </a:buClr>
              <a:buFont typeface="Arial" pitchFamily="34" charset="0"/>
              <a:buNone/>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如果您需要添加数据，</a:t>
            </a:r>
            <a:r>
              <a:rPr lang="en-US" dirty="0" err="1" smtClean="0">
                <a:solidFill>
                  <a:srgbClr val="000000"/>
                </a:solidFill>
                <a:latin typeface="Microsoft YaHei" pitchFamily="34" charset="-122"/>
                <a:ea typeface="Microsoft YaHei" pitchFamily="34" charset="-122"/>
                <a:sym typeface="Calibri" pitchFamily="34" charset="0"/>
              </a:rPr>
              <a:t>请单击</a:t>
            </a:r>
            <a:r>
              <a:rPr lang="zh-CN" altLang="en-US" dirty="0" smtClean="0">
                <a:solidFill>
                  <a:srgbClr val="000000"/>
                </a:solidFill>
                <a:latin typeface="Microsoft YaHei" pitchFamily="34" charset="-122"/>
                <a:ea typeface="Microsoft YaHei" pitchFamily="34" charset="-122"/>
                <a:sym typeface="Calibri" pitchFamily="34" charset="0"/>
              </a:rPr>
              <a:t>“新（空白）记录” </a:t>
            </a:r>
            <a:r>
              <a:rPr lang="en-US" dirty="0" err="1" smtClean="0">
                <a:solidFill>
                  <a:srgbClr val="000000"/>
                </a:solidFill>
                <a:latin typeface="Microsoft YaHei" pitchFamily="34" charset="-122"/>
                <a:ea typeface="Microsoft YaHei" pitchFamily="34" charset="-122"/>
                <a:sym typeface="Calibri" pitchFamily="34" charset="0"/>
              </a:rPr>
              <a:t>按钮</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7444681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向表添加查阅字段</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使用查阅向导</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667000" cy="17526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有时您可以使用查阅字段，而不必使用表</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例如，假定需要记录公司资产的位置时可以使用查阅字段</a:t>
            </a:r>
            <a:r>
              <a:rPr lang="en-US" dirty="0">
                <a:solidFill>
                  <a:srgbClr val="000000"/>
                </a:solidFill>
                <a:latin typeface="Microsoft YaHei" pitchFamily="34" charset="-122"/>
                <a:ea typeface="Microsoft YaHei" pitchFamily="34" charset="-122"/>
                <a:sym typeface="Calibri" pitchFamily="34" charset="0"/>
              </a:rPr>
              <a:t>。 </a:t>
            </a:r>
          </a:p>
        </p:txBody>
      </p:sp>
      <p:sp>
        <p:nvSpPr>
          <p:cNvPr id="16" name="Text Placeholder 9"/>
          <p:cNvSpPr>
            <a:spLocks noGrp="1"/>
          </p:cNvSpPr>
          <p:nvPr>
            <p:ph type="body" sz="quarter" idx="14"/>
          </p:nvPr>
        </p:nvSpPr>
        <p:spPr>
          <a:xfrm>
            <a:off x="6248400" y="2667000"/>
            <a:ext cx="2667000" cy="3352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如果具有非常多的位置，例如位于多个楼层中的办公室，可以将此数据存储在表中，因为通过这种方法管理数据更加方便</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但是，如果只有几个位置，那么将这些选项存储在查阅字段中会很有意义</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3690677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向表添加查阅字段</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使用查阅向导</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743200" cy="15240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查阅字段可以在内部存储选项列表，也可以从其他表中的字段查找数据</a:t>
            </a:r>
            <a:r>
              <a:rPr lang="en-US" dirty="0">
                <a:solidFill>
                  <a:srgbClr val="000000"/>
                </a:solidFill>
                <a:latin typeface="Microsoft YaHei" pitchFamily="34" charset="-122"/>
                <a:ea typeface="Microsoft YaHei" pitchFamily="34" charset="-122"/>
                <a:sym typeface="Calibri" pitchFamily="34" charset="0"/>
              </a:rPr>
              <a:t>。</a:t>
            </a:r>
          </a:p>
        </p:txBody>
      </p:sp>
      <p:sp>
        <p:nvSpPr>
          <p:cNvPr id="16" name="Text Placeholder 9"/>
          <p:cNvSpPr>
            <a:spLocks noGrp="1"/>
          </p:cNvSpPr>
          <p:nvPr>
            <p:ph type="body" sz="quarter" idx="14"/>
          </p:nvPr>
        </p:nvSpPr>
        <p:spPr>
          <a:xfrm>
            <a:off x="6248400" y="2057400"/>
            <a:ext cx="2667000" cy="19812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下面的步骤介绍了如何在</a:t>
            </a:r>
            <a:r>
              <a:rPr lang="en-US" dirty="0">
                <a:solidFill>
                  <a:srgbClr val="000000"/>
                </a:solidFill>
                <a:latin typeface="Microsoft YaHei" pitchFamily="34" charset="-122"/>
                <a:ea typeface="Microsoft YaHei" pitchFamily="34" charset="-122"/>
                <a:sym typeface="Calibri" pitchFamily="34" charset="0"/>
              </a:rPr>
              <a:t> Access </a:t>
            </a:r>
            <a:r>
              <a:rPr lang="en-US" dirty="0" err="1">
                <a:solidFill>
                  <a:srgbClr val="000000"/>
                </a:solidFill>
                <a:latin typeface="Microsoft YaHei" pitchFamily="34" charset="-122"/>
                <a:ea typeface="Microsoft YaHei" pitchFamily="34" charset="-122"/>
                <a:sym typeface="Calibri" pitchFamily="34" charset="0"/>
              </a:rPr>
              <a:t>所谓的值列表中创建在内部存储选项的查阅字段</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4194935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向表添加查阅字段</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使用查阅向导</a:t>
            </a:r>
            <a:r>
              <a:rPr lang="en-US" dirty="0">
                <a:solidFill>
                  <a:srgbClr val="E46C0A"/>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990600"/>
            <a:ext cx="2667000" cy="3733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在数据表视图中打开一个表后，单击“字段”选项卡，然后在“添加和删除”组中单击“其他字段</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err="1">
                <a:solidFill>
                  <a:srgbClr val="000000"/>
                </a:solidFill>
                <a:latin typeface="Microsoft YaHei" pitchFamily="34" charset="-122"/>
                <a:ea typeface="Microsoft YaHei" pitchFamily="34" charset="-122"/>
                <a:sym typeface="Calibri" pitchFamily="34" charset="0"/>
              </a:rPr>
              <a:t>在菜单中单击“查阅和关系</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这将启动“查阅向导</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a:solidFill>
                  <a:srgbClr val="000000"/>
                </a:solidFill>
                <a:latin typeface="Microsoft YaHei" pitchFamily="34" charset="-122"/>
                <a:ea typeface="Microsoft YaHei" pitchFamily="34" charset="-122"/>
                <a:sym typeface="Calibri" pitchFamily="34" charset="0"/>
              </a:rPr>
              <a:t>在该向导的首页上，单击“</a:t>
            </a:r>
            <a:r>
              <a:rPr lang="en-US" dirty="0" err="1">
                <a:solidFill>
                  <a:srgbClr val="000000"/>
                </a:solidFill>
                <a:latin typeface="Microsoft YaHei" pitchFamily="34" charset="-122"/>
                <a:ea typeface="Microsoft YaHei" pitchFamily="34" charset="-122"/>
                <a:sym typeface="Calibri" pitchFamily="34" charset="0"/>
              </a:rPr>
              <a:t>自行键入所需的值</a:t>
            </a:r>
            <a:r>
              <a:rPr lang="en-US" dirty="0">
                <a:solidFill>
                  <a:srgbClr val="000000"/>
                </a:solidFill>
                <a:latin typeface="Microsoft YaHei" pitchFamily="34" charset="-122"/>
                <a:ea typeface="Microsoft YaHei" pitchFamily="34" charset="-122"/>
                <a:sym typeface="Calibri" pitchFamily="34" charset="0"/>
              </a:rPr>
              <a:t>”，</a:t>
            </a:r>
            <a:r>
              <a:rPr lang="en-US" dirty="0" err="1">
                <a:solidFill>
                  <a:srgbClr val="000000"/>
                </a:solidFill>
                <a:latin typeface="Microsoft YaHei" pitchFamily="34" charset="-122"/>
                <a:ea typeface="Microsoft YaHei" pitchFamily="34" charset="-122"/>
                <a:sym typeface="Calibri" pitchFamily="34" charset="0"/>
              </a:rPr>
              <a:t>然后单击“下一步</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2" name="Object 11"/>
          <p:cNvGraphicFramePr>
            <a:graphicFrameLocks noChangeAspect="1"/>
          </p:cNvGraphicFramePr>
          <p:nvPr>
            <p:extLst>
              <p:ext uri="{D42A27DB-BD31-4B8C-83A1-F6EECF244321}">
                <p14:modId xmlns:p14="http://schemas.microsoft.com/office/powerpoint/2010/main" val="3222691250"/>
              </p:ext>
            </p:extLst>
          </p:nvPr>
        </p:nvGraphicFramePr>
        <p:xfrm>
          <a:off x="6233160" y="1015474"/>
          <a:ext cx="269875" cy="303213"/>
        </p:xfrm>
        <a:graphic>
          <a:graphicData uri="http://schemas.openxmlformats.org/presentationml/2006/ole">
            <mc:AlternateContent xmlns:mc="http://schemas.openxmlformats.org/markup-compatibility/2006">
              <mc:Choice xmlns:v="urn:schemas-microsoft-com:vml" Requires="v">
                <p:oleObj spid="_x0000_s31815" name="Visio" r:id="rId5" imgW="270231" imgH="303063" progId="">
                  <p:embed/>
                </p:oleObj>
              </mc:Choice>
              <mc:Fallback>
                <p:oleObj name="Visio" r:id="rId5" imgW="270231" imgH="303063" progId="">
                  <p:embed/>
                  <p:pic>
                    <p:nvPicPr>
                      <p:cNvPr id="0" name="Picture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15474"/>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4020976103"/>
              </p:ext>
            </p:extLst>
          </p:nvPr>
        </p:nvGraphicFramePr>
        <p:xfrm>
          <a:off x="6233160" y="2287587"/>
          <a:ext cx="269875" cy="303212"/>
        </p:xfrm>
        <a:graphic>
          <a:graphicData uri="http://schemas.openxmlformats.org/presentationml/2006/ole">
            <mc:AlternateContent xmlns:mc="http://schemas.openxmlformats.org/markup-compatibility/2006">
              <mc:Choice xmlns:v="urn:schemas-microsoft-com:vml" Requires="v">
                <p:oleObj spid="_x0000_s31816" name="Visio" r:id="rId7" imgW="270231" imgH="303063" progId="">
                  <p:embed/>
                </p:oleObj>
              </mc:Choice>
              <mc:Fallback>
                <p:oleObj name="Visio" r:id="rId7" imgW="270231" imgH="303063" progId="">
                  <p:embed/>
                  <p:pic>
                    <p:nvPicPr>
                      <p:cNvPr id="0" name="Picture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2287587"/>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995547260"/>
              </p:ext>
            </p:extLst>
          </p:nvPr>
        </p:nvGraphicFramePr>
        <p:xfrm>
          <a:off x="6233160" y="3125787"/>
          <a:ext cx="269875" cy="303213"/>
        </p:xfrm>
        <a:graphic>
          <a:graphicData uri="http://schemas.openxmlformats.org/presentationml/2006/ole">
            <mc:AlternateContent xmlns:mc="http://schemas.openxmlformats.org/markup-compatibility/2006">
              <mc:Choice xmlns:v="urn:schemas-microsoft-com:vml" Requires="v">
                <p:oleObj spid="_x0000_s31817" name="Visio" r:id="rId9" imgW="270231" imgH="303063" progId="">
                  <p:embed/>
                </p:oleObj>
              </mc:Choice>
              <mc:Fallback>
                <p:oleObj name="Visio" r:id="rId9" imgW="270231" imgH="303063" progId="">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3160" y="3125787"/>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749710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5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animEffect transition="in" filter="fade">
                                      <p:cBhvr>
                                        <p:cTn id="25" dur="500"/>
                                        <p:tgtEl>
                                          <p:spTgt spid="11">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xEl>
                                              <p:pRg st="2" end="2"/>
                                            </p:txEl>
                                          </p:spTgt>
                                        </p:tgtEl>
                                        <p:attrNameLst>
                                          <p:attrName>style.visibility</p:attrName>
                                        </p:attrNameLst>
                                      </p:cBhvr>
                                      <p:to>
                                        <p:strVal val="visible"/>
                                      </p:to>
                                    </p:set>
                                    <p:animEffect transition="in" filter="fade">
                                      <p:cBhvr>
                                        <p:cTn id="30"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向表添加查阅字段</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使用查阅向导</a:t>
            </a:r>
            <a:r>
              <a:rPr lang="en-US" dirty="0">
                <a:solidFill>
                  <a:srgbClr val="E46C0A"/>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990600"/>
            <a:ext cx="2667000" cy="1828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在该向导的下一页上，确保“列数”框包含</a:t>
            </a:r>
            <a:r>
              <a:rPr lang="en-US" dirty="0">
                <a:solidFill>
                  <a:srgbClr val="000000"/>
                </a:solidFill>
                <a:latin typeface="Microsoft YaHei" pitchFamily="34" charset="-122"/>
                <a:ea typeface="Microsoft YaHei" pitchFamily="34" charset="-122"/>
                <a:sym typeface="Calibri" pitchFamily="34" charset="0"/>
              </a:rPr>
              <a:t> 1，然后在网格中输入选项，每行一个选项。 </a:t>
            </a:r>
          </a:p>
        </p:txBody>
      </p:sp>
      <p:graphicFrame>
        <p:nvGraphicFramePr>
          <p:cNvPr id="15" name="Object 14"/>
          <p:cNvGraphicFramePr>
            <a:graphicFrameLocks noGrp="1" noChangeAspect="1"/>
          </p:cNvGraphicFramePr>
          <p:nvPr>
            <p:extLst>
              <p:ext uri="{D42A27DB-BD31-4B8C-83A1-F6EECF244321}">
                <p14:modId xmlns:p14="http://schemas.microsoft.com/office/powerpoint/2010/main" val="249068403"/>
              </p:ext>
            </p:extLst>
          </p:nvPr>
        </p:nvGraphicFramePr>
        <p:xfrm>
          <a:off x="6233160" y="1022132"/>
          <a:ext cx="287337" cy="293687"/>
        </p:xfrm>
        <a:graphic>
          <a:graphicData uri="http://schemas.openxmlformats.org/presentationml/2006/ole">
            <mc:AlternateContent xmlns:mc="http://schemas.openxmlformats.org/markup-compatibility/2006">
              <mc:Choice xmlns:v="urn:schemas-microsoft-com:vml" Requires="v">
                <p:oleObj spid="_x0000_s30769" name="Visio" r:id="rId5" imgW="288036" imgH="292913" progId="">
                  <p:embed/>
                </p:oleObj>
              </mc:Choice>
              <mc:Fallback>
                <p:oleObj name="Visio" r:id="rId5" imgW="288036" imgH="292913" progId="">
                  <p:embed/>
                  <p:pic>
                    <p:nvPicPr>
                      <p:cNvPr id="0" name="Picture 47"/>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022132"/>
                        <a:ext cx="287337"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522775329"/>
              </p:ext>
            </p:extLst>
          </p:nvPr>
        </p:nvGraphicFramePr>
        <p:xfrm>
          <a:off x="6232634" y="2328644"/>
          <a:ext cx="287338" cy="293688"/>
        </p:xfrm>
        <a:graphic>
          <a:graphicData uri="http://schemas.openxmlformats.org/presentationml/2006/ole">
            <mc:AlternateContent xmlns:mc="http://schemas.openxmlformats.org/markup-compatibility/2006">
              <mc:Choice xmlns:v="urn:schemas-microsoft-com:vml" Requires="v">
                <p:oleObj spid="_x0000_s30770" name="Visio" r:id="rId7" imgW="288036" imgH="292913" progId="">
                  <p:embed/>
                </p:oleObj>
              </mc:Choice>
              <mc:Fallback>
                <p:oleObj name="Visio" r:id="rId7" imgW="288036" imgH="292913" progId="">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634" y="2328644"/>
                        <a:ext cx="287338"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a:spLocks noGrp="1"/>
          </p:cNvSpPr>
          <p:nvPr>
            <p:ph type="body" sz="quarter" idx="15"/>
          </p:nvPr>
        </p:nvSpPr>
        <p:spPr>
          <a:xfrm>
            <a:off x="6248400" y="2286000"/>
            <a:ext cx="2667000" cy="1828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在该向导的第三页上，输入新字段的名称，然后单击“完成</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21534069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animEffect transition="in" filter="fade">
                                      <p:cBhvr>
                                        <p:cTn id="15"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练习建议</a:t>
            </a:r>
            <a:endParaRPr lang="en-US" dirty="0">
              <a:latin typeface="Microsoft YaHei" pitchFamily="34" charset="-122"/>
              <a:ea typeface="Microsoft YaHei" pitchFamily="34" charset="-122"/>
            </a:endParaRPr>
          </a:p>
        </p:txBody>
      </p:sp>
      <p:sp>
        <p:nvSpPr>
          <p:cNvPr id="9" name="Content Placeholder 8"/>
          <p:cNvSpPr>
            <a:spLocks noGrp="1"/>
          </p:cNvSpPr>
          <p:nvPr>
            <p:ph idx="1"/>
          </p:nvPr>
        </p:nvSpPr>
        <p:spPr/>
        <p:txBody>
          <a:bodyPr/>
          <a:lstStyle/>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在数据表视图中创建“供应商”表。</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在设计视图中创建“支持”表。</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创建“资产”表。</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在数据表视图中创建查阅字段。</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在设计视图中创建查阅字段。</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10" name="Text Placeholder 9"/>
          <p:cNvSpPr>
            <a:spLocks noGrp="1"/>
          </p:cNvSpPr>
          <p:nvPr>
            <p:ph type="body" sz="quarter" idx="13"/>
          </p:nvPr>
        </p:nvSpPr>
        <p:spPr>
          <a:xfrm>
            <a:off x="533400" y="5410200"/>
            <a:ext cx="8153400" cy="762000"/>
          </a:xfrm>
        </p:spPr>
        <p:txBody>
          <a:bodyPr/>
          <a:lstStyle/>
          <a:p>
            <a:r>
              <a:rPr lang="en-US" dirty="0" err="1">
                <a:solidFill>
                  <a:srgbClr val="000000"/>
                </a:solidFill>
                <a:latin typeface="Microsoft YaHei" pitchFamily="34" charset="-122"/>
                <a:ea typeface="Microsoft YaHei" pitchFamily="34" charset="-122"/>
                <a:sym typeface="Calibri" pitchFamily="34" charset="0"/>
                <a:hlinkClick r:id="rId3"/>
              </a:rPr>
              <a:t>在线练习</a:t>
            </a:r>
            <a:r>
              <a:rPr lang="en-US" dirty="0" err="1">
                <a:solidFill>
                  <a:srgbClr val="000000"/>
                </a:solidFill>
                <a:latin typeface="Microsoft YaHei" pitchFamily="34" charset="-122"/>
                <a:ea typeface="Microsoft YaHei" pitchFamily="34" charset="-122"/>
                <a:sym typeface="Calibri" pitchFamily="34" charset="0"/>
              </a:rPr>
              <a:t>（需要</a:t>
            </a:r>
            <a:r>
              <a:rPr lang="en-US" dirty="0">
                <a:solidFill>
                  <a:srgbClr val="000000"/>
                </a:solidFill>
                <a:latin typeface="Microsoft YaHei" pitchFamily="34" charset="-122"/>
                <a:ea typeface="Microsoft YaHei" pitchFamily="34" charset="-122"/>
                <a:sym typeface="Calibri" pitchFamily="34" charset="0"/>
              </a:rPr>
              <a:t> Access 2010）</a:t>
            </a:r>
          </a:p>
        </p:txBody>
      </p:sp>
    </p:spTree>
    <p:extLst>
      <p:ext uri="{BB962C8B-B14F-4D97-AF65-F5344CB8AC3E}">
        <p14:creationId xmlns:p14="http://schemas.microsoft.com/office/powerpoint/2010/main" val="4054074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xEl>
                                              <p:pRg st="0" end="0"/>
                                            </p:txEl>
                                          </p:spTgt>
                                        </p:tgtEl>
                                        <p:attrNameLst>
                                          <p:attrName>style.visibility</p:attrName>
                                        </p:attrNameLst>
                                      </p:cBhvr>
                                      <p:to>
                                        <p:strVal val="visible"/>
                                      </p:to>
                                    </p:set>
                                    <p:animEffect transition="in" filter="fade">
                                      <p:cBhvr>
                                        <p:cTn id="38" dur="500"/>
                                        <p:tgtEl>
                                          <p:spTgt spid="10">
                                            <p:txEl>
                                              <p:pRg st="0" end="0"/>
                                            </p:txEl>
                                          </p:spTgt>
                                        </p:tgtEl>
                                      </p:cBhvr>
                                    </p:animEffect>
                                    <p:anim calcmode="lin" valueType="num">
                                      <p:cBhvr>
                                        <p:cTn id="3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0"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40659"/>
            <a:ext cx="9144000" cy="914400"/>
          </a:xfrm>
        </p:spPr>
        <p:txBody>
          <a:bodyPr>
            <a:normAutofit/>
          </a:bodyPr>
          <a:lstStyle/>
          <a:p>
            <a:r>
              <a:rPr lang="en-US" dirty="0" err="1">
                <a:solidFill>
                  <a:srgbClr val="7F7F7F"/>
                </a:solidFill>
                <a:latin typeface="Microsoft YaHei" pitchFamily="34" charset="-122"/>
                <a:ea typeface="Microsoft YaHei" pitchFamily="34" charset="-122"/>
                <a:sym typeface="Calibri" pitchFamily="34" charset="0"/>
              </a:rPr>
              <a:t>概述：基本组件</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5" name="Content Placeholder 4"/>
          <p:cNvSpPr>
            <a:spLocks noGrp="1"/>
          </p:cNvSpPr>
          <p:nvPr>
            <p:ph type="body" sz="quarter" idx="14"/>
          </p:nvPr>
        </p:nvSpPr>
        <p:spPr/>
        <p:txBody>
          <a:bodyPr>
            <a:normAutofit/>
          </a:bodyPr>
          <a:lstStyle/>
          <a:p>
            <a:r>
              <a:rPr lang="en-US" dirty="0" err="1">
                <a:solidFill>
                  <a:srgbClr val="000000"/>
                </a:solidFill>
                <a:latin typeface="Microsoft YaHei" pitchFamily="34" charset="-122"/>
                <a:ea typeface="Microsoft YaHei" pitchFamily="34" charset="-122"/>
                <a:sym typeface="Calibri" pitchFamily="34" charset="0"/>
              </a:rPr>
              <a:t>表是所有数据库的基本组件</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没有表就没有数据库</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在本课程中，您将学习如何为新数据库生成表</a:t>
            </a:r>
            <a:r>
              <a:rPr lang="en-US" dirty="0">
                <a:solidFill>
                  <a:srgbClr val="000000"/>
                </a:solidFill>
                <a:latin typeface="Microsoft YaHei" pitchFamily="34" charset="-122"/>
                <a:ea typeface="Microsoft YaHei" pitchFamily="34" charset="-122"/>
                <a:sym typeface="Calibri" pitchFamily="34" charset="0"/>
              </a:rPr>
              <a:t>。 </a:t>
            </a:r>
          </a:p>
          <a:p>
            <a:r>
              <a:rPr lang="en-US" dirty="0" err="1">
                <a:solidFill>
                  <a:srgbClr val="000000"/>
                </a:solidFill>
                <a:latin typeface="Microsoft YaHei" pitchFamily="34" charset="-122"/>
                <a:ea typeface="Microsoft YaHei" pitchFamily="34" charset="-122"/>
                <a:sym typeface="Calibri" pitchFamily="34" charset="0"/>
              </a:rPr>
              <a:t>如果您感到有点紧张，就放松一下吧</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我们假定您是初学者，并将逐步演示如何创建表</a:t>
            </a:r>
            <a:r>
              <a:rPr lang="en-US" dirty="0">
                <a:solidFill>
                  <a:srgbClr val="000000"/>
                </a:solidFill>
                <a:latin typeface="Microsoft YaHei" pitchFamily="34" charset="-122"/>
                <a:ea typeface="Microsoft YaHei" pitchFamily="34" charset="-122"/>
                <a:sym typeface="Calibri" pitchFamily="34" charset="0"/>
              </a:rPr>
              <a:t>。 </a:t>
            </a:r>
          </a:p>
        </p:txBody>
      </p:sp>
      <p:pic>
        <p:nvPicPr>
          <p:cNvPr id="2" name="Picture Placeholder 1"/>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tretch>
            <a:fillRect/>
          </a:stretch>
        </p:blipFill>
        <p:spPr>
          <a:xfrm>
            <a:off x="1041400" y="1752600"/>
            <a:ext cx="1371600" cy="1371600"/>
          </a:xfrm>
        </p:spPr>
      </p:pic>
    </p:spTree>
    <p:extLst>
      <p:ext uri="{BB962C8B-B14F-4D97-AF65-F5344CB8AC3E}">
        <p14:creationId xmlns:p14="http://schemas.microsoft.com/office/powerpoint/2010/main" val="1438755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1</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在数据表视图中创建新表时，必须定义主键字段。 （选择一个答案。）</a:t>
            </a:r>
          </a:p>
        </p:txBody>
      </p:sp>
      <p:sp>
        <p:nvSpPr>
          <p:cNvPr id="5" name="Footer Placeholder 4"/>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正确。</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错误。 </a:t>
            </a:r>
          </a:p>
        </p:txBody>
      </p:sp>
    </p:spTree>
    <p:extLst>
      <p:ext uri="{BB962C8B-B14F-4D97-AF65-F5344CB8AC3E}">
        <p14:creationId xmlns:p14="http://schemas.microsoft.com/office/powerpoint/2010/main" val="36918034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1</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8" name="Content Placeholder 7"/>
          <p:cNvSpPr>
            <a:spLocks noGrp="1"/>
          </p:cNvSpPr>
          <p:nvPr>
            <p:ph idx="13"/>
          </p:nvPr>
        </p:nvSpPr>
        <p:spPr>
          <a:xfrm>
            <a:off x="508000" y="4572000"/>
            <a:ext cx="8229600" cy="1600200"/>
          </a:xfrm>
        </p:spPr>
        <p:txBody>
          <a:bodyPr/>
          <a:lstStyle/>
          <a:p>
            <a:pPr>
              <a:buClrTx/>
            </a:pPr>
            <a:r>
              <a:rPr lang="zh-CN" altLang="fi-FI" dirty="0">
                <a:solidFill>
                  <a:srgbClr val="262626"/>
                </a:solidFill>
                <a:latin typeface="Microsoft YaHei" pitchFamily="34" charset="-122"/>
                <a:ea typeface="Microsoft YaHei" pitchFamily="34" charset="-122"/>
                <a:sym typeface="Calibri" pitchFamily="34" charset="0"/>
              </a:rPr>
              <a:t>新表中的“</a:t>
            </a:r>
            <a:r>
              <a:rPr lang="fi-FI" altLang="zh-CN" dirty="0">
                <a:solidFill>
                  <a:srgbClr val="262626"/>
                </a:solidFill>
                <a:latin typeface="Microsoft YaHei" pitchFamily="34" charset="-122"/>
                <a:ea typeface="Microsoft YaHei" pitchFamily="34" charset="-122"/>
                <a:sym typeface="Calibri" pitchFamily="34" charset="0"/>
              </a:rPr>
              <a:t>ID”</a:t>
            </a:r>
            <a:r>
              <a:rPr lang="zh-CN" altLang="fi-FI" dirty="0">
                <a:solidFill>
                  <a:srgbClr val="262626"/>
                </a:solidFill>
                <a:latin typeface="Microsoft YaHei" pitchFamily="34" charset="-122"/>
                <a:ea typeface="Microsoft YaHei" pitchFamily="34" charset="-122"/>
                <a:sym typeface="Calibri" pitchFamily="34" charset="0"/>
              </a:rPr>
              <a:t>字段将用作主键。 可以更改字段名称，还可以使用其他主键替换此字段，但新数据表将始终包含一个主键。</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在数据表视图中创建新表时，必须定义主键字段。</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dirty="0" err="1">
                <a:solidFill>
                  <a:srgbClr val="7F7F7F"/>
                </a:solidFill>
                <a:latin typeface="Microsoft YaHei" pitchFamily="34" charset="-122"/>
                <a:ea typeface="Microsoft YaHei" pitchFamily="34" charset="-122"/>
                <a:sym typeface="Calibri" pitchFamily="34" charset="0"/>
              </a:rPr>
              <a:t>答案</a:t>
            </a:r>
            <a:r>
              <a:rPr lang="en-US" dirty="0">
                <a:solidFill>
                  <a:srgbClr val="7F7F7F"/>
                </a:solidFill>
                <a:latin typeface="Microsoft YaHei" pitchFamily="34" charset="-122"/>
                <a:ea typeface="Microsoft YaHei" pitchFamily="34" charset="-122"/>
                <a:sym typeface="Calibri" pitchFamily="34" charset="0"/>
              </a:rPr>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6088" indent="-446088">
              <a:buClr>
                <a:srgbClr val="F79646"/>
              </a:buClr>
              <a:buFont typeface="Calibri" pitchFamily="34" charset="0"/>
              <a:buAutoNum type="arabicPeriod" startAt="2"/>
            </a:pPr>
            <a:r>
              <a:rPr lang="en-US" b="1" dirty="0" err="1">
                <a:solidFill>
                  <a:srgbClr val="262626"/>
                </a:solidFill>
                <a:latin typeface="Microsoft YaHei" pitchFamily="34" charset="-122"/>
                <a:ea typeface="Microsoft YaHei" pitchFamily="34" charset="-122"/>
                <a:sym typeface="Calibri" pitchFamily="34" charset="0"/>
              </a:rPr>
              <a:t>错误</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59025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2</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不能使用查阅向导更改现有值列表。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正确。</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错误。 </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2</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8" name="Content Placeholder 7"/>
          <p:cNvSpPr>
            <a:spLocks noGrp="1"/>
          </p:cNvSpPr>
          <p:nvPr>
            <p:ph idx="13"/>
          </p:nvPr>
        </p:nvSpPr>
        <p:spPr>
          <a:xfrm>
            <a:off x="508000" y="4572000"/>
            <a:ext cx="8229600" cy="1371600"/>
          </a:xfrm>
        </p:spPr>
        <p:txBody>
          <a:bodyPr/>
          <a:lstStyle/>
          <a:p>
            <a:pPr>
              <a:buClrTx/>
            </a:pPr>
            <a:r>
              <a:rPr lang="zh-CN" altLang="fi-FI" dirty="0">
                <a:solidFill>
                  <a:srgbClr val="262626"/>
                </a:solidFill>
                <a:latin typeface="Microsoft YaHei" pitchFamily="34" charset="-122"/>
                <a:ea typeface="Microsoft YaHei" pitchFamily="34" charset="-122"/>
                <a:sym typeface="Calibri" pitchFamily="34" charset="0"/>
              </a:rPr>
              <a:t>应当使用设计视图更改值列表。</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不能使用查阅向导更改现有值列表。</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dirty="0" err="1">
                <a:solidFill>
                  <a:srgbClr val="7F7F7F"/>
                </a:solidFill>
                <a:latin typeface="Microsoft YaHei" pitchFamily="34" charset="-122"/>
                <a:ea typeface="Microsoft YaHei" pitchFamily="34" charset="-122"/>
                <a:sym typeface="Calibri" pitchFamily="34" charset="0"/>
              </a:rPr>
              <a:t>答案</a:t>
            </a:r>
            <a:r>
              <a:rPr lang="en-US" dirty="0">
                <a:solidFill>
                  <a:srgbClr val="7F7F7F"/>
                </a:solidFill>
                <a:latin typeface="Microsoft YaHei" pitchFamily="34" charset="-122"/>
                <a:ea typeface="Microsoft YaHei" pitchFamily="34" charset="-122"/>
                <a:sym typeface="Calibri" pitchFamily="34" charset="0"/>
              </a:rPr>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Clr>
                <a:srgbClr val="F79646"/>
              </a:buClr>
              <a:buFont typeface="+mj-lt"/>
              <a:buAutoNum type="arabicPeriod"/>
            </a:pPr>
            <a:r>
              <a:rPr lang="en-US" b="1" dirty="0" err="1">
                <a:solidFill>
                  <a:srgbClr val="262626"/>
                </a:solidFill>
                <a:latin typeface="Microsoft YaHei" pitchFamily="34" charset="-122"/>
                <a:ea typeface="Microsoft YaHei" pitchFamily="34" charset="-122"/>
                <a:sym typeface="Calibri" pitchFamily="34" charset="0"/>
              </a:rPr>
              <a:t>正确</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3</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a:xfrm>
            <a:off x="493059" y="1376997"/>
            <a:ext cx="8229600" cy="1137603"/>
          </a:xfrm>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当使用“快速入门”字段帮助创建表时，必须设置这些字段的数据类型。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Content Placeholder 8"/>
          <p:cNvSpPr>
            <a:spLocks noGrp="1"/>
          </p:cNvSpPr>
          <p:nvPr>
            <p:ph idx="13"/>
          </p:nvPr>
        </p:nvSpPr>
        <p:spPr>
          <a:xfrm>
            <a:off x="518160" y="2743200"/>
            <a:ext cx="8229600" cy="3429000"/>
          </a:xfrm>
        </p:spPr>
        <p:txBody>
          <a:bodyPr/>
          <a:lstStyle/>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正确。</a:t>
            </a:r>
          </a:p>
          <a:p>
            <a:pPr>
              <a:buClr>
                <a:srgbClr val="F79646"/>
              </a:buClr>
              <a:buFont typeface="Calibri" pitchFamily="34" charset="0"/>
              <a:buAutoNum type="arabicPeriod"/>
            </a:pPr>
            <a:r>
              <a:rPr lang="zh-CN" altLang="fi-FI" dirty="0">
                <a:solidFill>
                  <a:srgbClr val="262626"/>
                </a:solidFill>
                <a:latin typeface="Microsoft YaHei" pitchFamily="34" charset="-122"/>
                <a:ea typeface="Microsoft YaHei" pitchFamily="34" charset="-122"/>
                <a:sym typeface="Calibri" pitchFamily="34" charset="0"/>
              </a:rPr>
              <a:t>错误。 </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3</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8" name="Content Placeholder 7"/>
          <p:cNvSpPr>
            <a:spLocks noGrp="1"/>
          </p:cNvSpPr>
          <p:nvPr>
            <p:ph idx="13"/>
          </p:nvPr>
        </p:nvSpPr>
        <p:spPr>
          <a:xfrm>
            <a:off x="508000" y="4572000"/>
            <a:ext cx="8229600" cy="1371600"/>
          </a:xfrm>
        </p:spPr>
        <p:txBody>
          <a:bodyPr/>
          <a:lstStyle/>
          <a:p>
            <a:pPr>
              <a:buClrTx/>
            </a:pPr>
            <a:r>
              <a:rPr lang="zh-CN" altLang="fi-FI" dirty="0">
                <a:solidFill>
                  <a:srgbClr val="262626"/>
                </a:solidFill>
                <a:latin typeface="Microsoft YaHei" pitchFamily="34" charset="-122"/>
                <a:ea typeface="Microsoft YaHei" pitchFamily="34" charset="-122"/>
                <a:sym typeface="Calibri" pitchFamily="34" charset="0"/>
              </a:rPr>
              <a:t>可以根据需要更改数据类型，但这些数据类型已自动设置。</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当使用“快速入门”字段帮助创建表时，必须设置这些字段的数据类型。</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dirty="0" err="1">
                <a:solidFill>
                  <a:srgbClr val="7F7F7F"/>
                </a:solidFill>
                <a:latin typeface="Microsoft YaHei" pitchFamily="34" charset="-122"/>
                <a:ea typeface="Microsoft YaHei" pitchFamily="34" charset="-122"/>
                <a:sym typeface="Calibri" pitchFamily="34" charset="0"/>
              </a:rPr>
              <a:t>答案</a:t>
            </a:r>
            <a:r>
              <a:rPr lang="en-US" dirty="0">
                <a:solidFill>
                  <a:srgbClr val="7F7F7F"/>
                </a:solidFill>
                <a:latin typeface="Microsoft YaHei" pitchFamily="34" charset="-122"/>
                <a:ea typeface="Microsoft YaHei" pitchFamily="34" charset="-122"/>
                <a:sym typeface="Calibri" pitchFamily="34" charset="0"/>
              </a:rPr>
              <a:t>：</a:t>
            </a:r>
          </a:p>
        </p:txBody>
      </p:sp>
      <p:sp>
        <p:nvSpPr>
          <p:cNvPr id="12" name="Content Placeholder 6"/>
          <p:cNvSpPr txBox="1">
            <a:spLocks/>
          </p:cNvSpPr>
          <p:nvPr/>
        </p:nvSpPr>
        <p:spPr>
          <a:xfrm>
            <a:off x="6096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6088" indent="-446088">
              <a:buClr>
                <a:srgbClr val="F79646"/>
              </a:buClr>
              <a:buFont typeface="Calibri" pitchFamily="34" charset="0"/>
              <a:buAutoNum type="arabicPeriod" startAt="2"/>
            </a:pPr>
            <a:r>
              <a:rPr lang="en-US" b="1" dirty="0" err="1" smtClean="0">
                <a:solidFill>
                  <a:srgbClr val="262626"/>
                </a:solidFill>
                <a:latin typeface="Microsoft YaHei" pitchFamily="34" charset="-122"/>
                <a:ea typeface="Microsoft YaHei" pitchFamily="34" charset="-122"/>
                <a:sym typeface="Calibri" pitchFamily="34" charset="0"/>
              </a:rPr>
              <a:t>错误</a:t>
            </a:r>
            <a:r>
              <a:rPr lang="en-US" b="1" dirty="0">
                <a:solidFill>
                  <a:srgbClr val="262626"/>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4</a:t>
            </a:r>
            <a:endParaRPr lang="en-US" dirty="0">
              <a:latin typeface="Microsoft YaHei" pitchFamily="34" charset="-122"/>
              <a:ea typeface="Microsoft YaHei" pitchFamily="34" charset="-122"/>
            </a:endParaRPr>
          </a:p>
        </p:txBody>
      </p:sp>
      <p:sp>
        <p:nvSpPr>
          <p:cNvPr id="8" name="Content Placeholder 7"/>
          <p:cNvSpPr>
            <a:spLocks noGrp="1"/>
          </p:cNvSpPr>
          <p:nvPr>
            <p:ph idx="1"/>
          </p:nvPr>
        </p:nvSpPr>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下列哪一项是值列表的正确语法？ （选择一个答案。）</a:t>
            </a:r>
          </a:p>
        </p:txBody>
      </p:sp>
      <p:sp>
        <p:nvSpPr>
          <p:cNvPr id="5" name="Footer Placeholder 4"/>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Content Placeholder 8"/>
          <p:cNvSpPr>
            <a:spLocks noGrp="1"/>
          </p:cNvSpPr>
          <p:nvPr>
            <p:ph idx="13"/>
          </p:nvPr>
        </p:nvSpPr>
        <p:spPr/>
        <p:txBody>
          <a:bodyPr/>
          <a:lstStyle/>
          <a:p>
            <a:pPr>
              <a:buClr>
                <a:srgbClr val="F79646"/>
              </a:buClr>
              <a:buFont typeface="Calibri" pitchFamily="34" charset="0"/>
              <a:buAutoNum type="arabicPeriod"/>
            </a:pPr>
            <a:r>
              <a:rPr lang="fi-FI" altLang="zh-CN" dirty="0">
                <a:solidFill>
                  <a:srgbClr val="262626"/>
                </a:solidFill>
                <a:latin typeface="Microsoft YaHei" pitchFamily="34" charset="-122"/>
                <a:ea typeface="Microsoft YaHei" pitchFamily="34" charset="-122"/>
                <a:sym typeface="Calibri" pitchFamily="34" charset="0"/>
              </a:rPr>
              <a:t>'</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1','</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2','</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3'</a:t>
            </a:r>
          </a:p>
          <a:p>
            <a:pPr>
              <a:buClr>
                <a:srgbClr val="F79646"/>
              </a:buClr>
              <a:buFont typeface="Calibri" pitchFamily="34" charset="0"/>
              <a:buAutoNum type="arabicPeriod"/>
            </a:pPr>
            <a:r>
              <a:rPr lang="fi-FI" altLang="zh-CN" dirty="0">
                <a:solidFill>
                  <a:srgbClr val="262626"/>
                </a:solidFill>
                <a:latin typeface="Microsoft YaHei" pitchFamily="34" charset="-122"/>
                <a:ea typeface="Microsoft YaHei" pitchFamily="34" charset="-122"/>
                <a:sym typeface="Calibri" pitchFamily="34" charset="0"/>
              </a:rPr>
              <a:t>"</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1";"</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2";"</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3"</a:t>
            </a:r>
          </a:p>
          <a:p>
            <a:pPr>
              <a:buClr>
                <a:srgbClr val="F79646"/>
              </a:buClr>
              <a:buFont typeface="Calibri" pitchFamily="34" charset="0"/>
              <a:buAutoNum type="arabicPeriod"/>
            </a:pPr>
            <a:r>
              <a:rPr lang="fi-FI" altLang="zh-CN" dirty="0">
                <a:solidFill>
                  <a:srgbClr val="262626"/>
                </a:solidFill>
                <a:latin typeface="Microsoft YaHei" pitchFamily="34" charset="-122"/>
                <a:ea typeface="Microsoft YaHei" pitchFamily="34" charset="-122"/>
                <a:sym typeface="Calibri" pitchFamily="34" charset="0"/>
              </a:rPr>
              <a:t>"</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1":"</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2":"</a:t>
            </a:r>
            <a:r>
              <a:rPr lang="zh-CN" altLang="fi-FI" dirty="0">
                <a:solidFill>
                  <a:srgbClr val="262626"/>
                </a:solidFill>
                <a:latin typeface="Microsoft YaHei" pitchFamily="34" charset="-122"/>
                <a:ea typeface="Microsoft YaHei" pitchFamily="34" charset="-122"/>
                <a:sym typeface="Calibri" pitchFamily="34" charset="0"/>
              </a:rPr>
              <a:t>选项 </a:t>
            </a:r>
            <a:r>
              <a:rPr lang="fi-FI" altLang="zh-CN" dirty="0">
                <a:solidFill>
                  <a:srgbClr val="262626"/>
                </a:solidFill>
                <a:latin typeface="Microsoft YaHei" pitchFamily="34" charset="-122"/>
                <a:ea typeface="Microsoft YaHei" pitchFamily="34" charset="-122"/>
                <a:sym typeface="Calibri" pitchFamily="34" charset="0"/>
              </a:rPr>
              <a:t>3"</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测试问题</a:t>
            </a:r>
            <a:r>
              <a:rPr lang="en-US" dirty="0">
                <a:solidFill>
                  <a:srgbClr val="7F7F7F"/>
                </a:solidFill>
                <a:latin typeface="Microsoft YaHei" pitchFamily="34" charset="-122"/>
                <a:ea typeface="Microsoft YaHei" pitchFamily="34" charset="-122"/>
                <a:sym typeface="Calibri" pitchFamily="34" charset="0"/>
              </a:rPr>
              <a:t> 4</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8" name="Content Placeholder 7"/>
          <p:cNvSpPr>
            <a:spLocks noGrp="1"/>
          </p:cNvSpPr>
          <p:nvPr>
            <p:ph idx="13"/>
          </p:nvPr>
        </p:nvSpPr>
        <p:spPr>
          <a:xfrm>
            <a:off x="508000" y="4572000"/>
            <a:ext cx="8229600" cy="1371600"/>
          </a:xfrm>
        </p:spPr>
        <p:txBody>
          <a:bodyPr/>
          <a:lstStyle/>
          <a:p>
            <a:pPr>
              <a:buClrTx/>
            </a:pPr>
            <a:r>
              <a:rPr lang="zh-CN" altLang="fi-FI" dirty="0">
                <a:solidFill>
                  <a:srgbClr val="262626"/>
                </a:solidFill>
                <a:latin typeface="Microsoft YaHei" pitchFamily="34" charset="-122"/>
                <a:ea typeface="Microsoft YaHei" pitchFamily="34" charset="-122"/>
                <a:sym typeface="Calibri" pitchFamily="34" charset="0"/>
              </a:rPr>
              <a:t>将每个选项放置在双引号中，并使用分号分隔各个选项。</a:t>
            </a:r>
          </a:p>
        </p:txBody>
      </p:sp>
      <p:sp>
        <p:nvSpPr>
          <p:cNvPr id="10" name="Content Placeholder 7"/>
          <p:cNvSpPr>
            <a:spLocks noGrp="1"/>
          </p:cNvSpPr>
          <p:nvPr>
            <p:ph idx="1"/>
          </p:nvPr>
        </p:nvSpPr>
        <p:spPr>
          <a:xfrm>
            <a:off x="493059" y="1376997"/>
            <a:ext cx="8229600" cy="756603"/>
          </a:xfrm>
        </p:spPr>
        <p:txBody>
          <a:bodyPr>
            <a:normAutofit/>
          </a:bodyPr>
          <a:lstStyle/>
          <a:p>
            <a:pPr>
              <a:lnSpc>
                <a:spcPct val="90000"/>
              </a:lnSpc>
              <a:buClrTx/>
            </a:pPr>
            <a:r>
              <a:rPr lang="zh-CN" altLang="fi-FI" dirty="0">
                <a:solidFill>
                  <a:srgbClr val="262626"/>
                </a:solidFill>
                <a:latin typeface="Microsoft YaHei" pitchFamily="34" charset="-122"/>
                <a:ea typeface="Microsoft YaHei" pitchFamily="34" charset="-122"/>
                <a:sym typeface="Calibri" pitchFamily="34" charset="0"/>
              </a:rPr>
              <a:t>下列哪一项是值列表的正确语法？</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pPr>
              <a:buSzPct val="100000"/>
            </a:pPr>
            <a:r>
              <a:rPr lang="en-US" dirty="0" err="1">
                <a:solidFill>
                  <a:srgbClr val="7F7F7F"/>
                </a:solidFill>
                <a:latin typeface="Microsoft YaHei" pitchFamily="34" charset="-122"/>
                <a:ea typeface="Microsoft YaHei" pitchFamily="34" charset="-122"/>
                <a:sym typeface="Calibri" pitchFamily="34" charset="0"/>
              </a:rPr>
              <a:t>答案</a:t>
            </a:r>
            <a:r>
              <a:rPr lang="en-US" dirty="0">
                <a:solidFill>
                  <a:srgbClr val="7F7F7F"/>
                </a:solidFill>
                <a:latin typeface="Microsoft YaHei" pitchFamily="34" charset="-122"/>
                <a:ea typeface="Microsoft YaHei" pitchFamily="34" charset="-122"/>
                <a:sym typeface="Calibri" pitchFamily="34" charset="0"/>
              </a:rPr>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b="1" dirty="0">
                <a:solidFill>
                  <a:srgbClr val="262626"/>
                </a:solidFill>
                <a:latin typeface="Microsoft YaHei" pitchFamily="34" charset="-122"/>
                <a:ea typeface="Microsoft YaHei" pitchFamily="34" charset="-122"/>
                <a:sym typeface="Calibri" pitchFamily="34" charset="0"/>
              </a:rPr>
              <a:t>"</a:t>
            </a:r>
            <a:r>
              <a:rPr lang="en-US" b="1" dirty="0" err="1">
                <a:solidFill>
                  <a:srgbClr val="262626"/>
                </a:solidFill>
                <a:latin typeface="Microsoft YaHei" pitchFamily="34" charset="-122"/>
                <a:ea typeface="Microsoft YaHei" pitchFamily="34" charset="-122"/>
                <a:sym typeface="Calibri" pitchFamily="34" charset="0"/>
              </a:rPr>
              <a:t>选项</a:t>
            </a:r>
            <a:r>
              <a:rPr lang="en-US" b="1" dirty="0">
                <a:solidFill>
                  <a:srgbClr val="262626"/>
                </a:solidFill>
                <a:latin typeface="Microsoft YaHei" pitchFamily="34" charset="-122"/>
                <a:ea typeface="Microsoft YaHei" pitchFamily="34" charset="-122"/>
                <a:sym typeface="Calibri" pitchFamily="34" charset="0"/>
              </a:rPr>
              <a:t> 1";"选项 2";"选项 3</a:t>
            </a:r>
            <a:r>
              <a:rPr lang="en-US" b="1" dirty="0" smtClean="0">
                <a:solidFill>
                  <a:srgbClr val="262626"/>
                </a:solidFill>
                <a:latin typeface="Microsoft YaHei" pitchFamily="34" charset="-122"/>
                <a:ea typeface="Microsoft YaHei" pitchFamily="34" charset="-122"/>
                <a:sym typeface="Calibri" pitchFamily="34" charset="0"/>
              </a:rPr>
              <a:t>"</a:t>
            </a:r>
            <a:endParaRPr lang="en-US" b="1" dirty="0">
              <a:solidFill>
                <a:srgbClr val="262626"/>
              </a:solidFill>
              <a:latin typeface="Microsoft YaHei" pitchFamily="34" charset="-122"/>
              <a:ea typeface="Microsoft YaHei" pitchFamily="34" charset="-122"/>
              <a:sym typeface="Calibri" pitchFamily="34" charset="0"/>
            </a:endParaRP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课程摘要卡</a:t>
            </a:r>
            <a:endParaRPr lang="en-US" dirty="0">
              <a:latin typeface="Microsoft YaHei" pitchFamily="34" charset="-122"/>
              <a:ea typeface="Microsoft YaHei" pitchFamily="34" charset="-122"/>
            </a:endParaRPr>
          </a:p>
        </p:txBody>
      </p:sp>
      <p:sp>
        <p:nvSpPr>
          <p:cNvPr id="6" name="Content Placeholder 5"/>
          <p:cNvSpPr>
            <a:spLocks noGrp="1"/>
          </p:cNvSpPr>
          <p:nvPr>
            <p:ph idx="1"/>
          </p:nvPr>
        </p:nvSpPr>
        <p:spPr/>
        <p:txBody>
          <a:bodyPr>
            <a:normAutofit/>
          </a:bodyPr>
          <a:lstStyle/>
          <a:p>
            <a:pPr>
              <a:lnSpc>
                <a:spcPct val="90000"/>
              </a:lnSpc>
              <a:spcAft>
                <a:spcPct val="75000"/>
              </a:spcAft>
              <a:buClrTx/>
            </a:pPr>
            <a:r>
              <a:rPr lang="zh-CN" altLang="fi-FI" dirty="0">
                <a:solidFill>
                  <a:srgbClr val="262626"/>
                </a:solidFill>
                <a:latin typeface="Microsoft YaHei" pitchFamily="34" charset="-122"/>
                <a:ea typeface="Microsoft YaHei" pitchFamily="34" charset="-122"/>
                <a:sym typeface="Calibri" pitchFamily="34" charset="0"/>
              </a:rPr>
              <a:t>有关此课程中涉及的任务摘要，请查看</a:t>
            </a:r>
            <a:r>
              <a:rPr lang="zh-CN" altLang="fi-FI" dirty="0">
                <a:solidFill>
                  <a:srgbClr val="262626"/>
                </a:solidFill>
                <a:latin typeface="Microsoft YaHei" pitchFamily="34" charset="-122"/>
                <a:ea typeface="Microsoft YaHei" pitchFamily="34" charset="-122"/>
                <a:sym typeface="Calibri" pitchFamily="34" charset="0"/>
                <a:hlinkClick r:id="rId3"/>
              </a:rPr>
              <a:t>课程摘要卡</a:t>
            </a:r>
            <a:r>
              <a:rPr lang="zh-CN" altLang="fi-FI" dirty="0">
                <a:solidFill>
                  <a:srgbClr val="262626"/>
                </a:solidFill>
                <a:latin typeface="Microsoft YaHei" pitchFamily="34" charset="-122"/>
                <a:ea typeface="Microsoft YaHei" pitchFamily="34" charset="-122"/>
                <a:sym typeface="Calibri" pitchFamily="34" charset="0"/>
              </a:rPr>
              <a:t>。</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Tree>
    <p:extLst>
      <p:ext uri="{BB962C8B-B14F-4D97-AF65-F5344CB8AC3E}">
        <p14:creationId xmlns:p14="http://schemas.microsoft.com/office/powerpoint/2010/main" val="3306762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4400" dirty="0" err="1">
                <a:solidFill>
                  <a:srgbClr val="000000"/>
                </a:solidFill>
                <a:latin typeface="Microsoft YaHei" pitchFamily="34" charset="-122"/>
                <a:ea typeface="Microsoft YaHei" pitchFamily="34" charset="-122"/>
                <a:cs typeface="Segoe UI" pitchFamily="34" charset="0"/>
                <a:sym typeface="Calibri" pitchFamily="34" charset="0"/>
              </a:rPr>
              <a:t>使用此模板</a:t>
            </a:r>
            <a:endParaRPr lang="en-US" dirty="0">
              <a:latin typeface="Microsoft YaHei" pitchFamily="34" charset="-122"/>
              <a:ea typeface="Microsoft YaHei" pitchFamily="34" charset="-122"/>
            </a:endParaRPr>
          </a:p>
        </p:txBody>
      </p:sp>
      <p:sp>
        <p:nvSpPr>
          <p:cNvPr id="6" name="Subtitle 5"/>
          <p:cNvSpPr>
            <a:spLocks noGrp="1"/>
          </p:cNvSpPr>
          <p:nvPr>
            <p:ph type="subTitle" idx="1"/>
          </p:nvPr>
        </p:nvSpPr>
        <p:spPr>
          <a:xfrm>
            <a:off x="3810000" y="4648200"/>
            <a:ext cx="5181600" cy="1752600"/>
          </a:xfrm>
        </p:spPr>
        <p:txBody>
          <a:bodyPr/>
          <a:lstStyle/>
          <a:p>
            <a:r>
              <a:rPr lang="en-US" dirty="0" err="1" smtClean="0">
                <a:solidFill>
                  <a:srgbClr val="000000"/>
                </a:solidFill>
                <a:latin typeface="Microsoft YaHei" pitchFamily="34" charset="-122"/>
                <a:ea typeface="Microsoft YaHei" pitchFamily="34" charset="-122"/>
                <a:sym typeface="Calibri" pitchFamily="34" charset="0"/>
              </a:rPr>
              <a:t>请查看备注窗格或完整备注页面</a:t>
            </a:r>
            <a:r>
              <a:rPr lang="zh-CN" altLang="en-US" dirty="0" smtClean="0">
                <a:solidFill>
                  <a:srgbClr val="000000"/>
                </a:solidFill>
                <a:latin typeface="Microsoft YaHei" pitchFamily="34" charset="-122"/>
                <a:ea typeface="Microsoft YaHei" pitchFamily="34" charset="-122"/>
                <a:sym typeface="Calibri" pitchFamily="34" charset="0"/>
              </a:rPr>
              <a:t> （“视图”选项卡的“备注页”），</a:t>
            </a:r>
            <a:r>
              <a:rPr lang="en-US" dirty="0" err="1" smtClean="0">
                <a:solidFill>
                  <a:srgbClr val="000000"/>
                </a:solidFill>
                <a:latin typeface="Microsoft YaHei" pitchFamily="34" charset="-122"/>
                <a:ea typeface="Microsoft YaHei" pitchFamily="34" charset="-122"/>
                <a:sym typeface="Calibri" pitchFamily="34" charset="0"/>
              </a:rPr>
              <a:t>了解有关此模板的详细帮助</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1874631190"/>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课程目标</a:t>
            </a:r>
            <a:endParaRPr lang="en-US" dirty="0">
              <a:latin typeface="Microsoft YaHei" pitchFamily="34" charset="-122"/>
              <a:ea typeface="Microsoft YaHei" pitchFamily="34" charset="-122"/>
            </a:endParaRPr>
          </a:p>
        </p:txBody>
      </p:sp>
      <p:sp>
        <p:nvSpPr>
          <p:cNvPr id="3" name="Content Placeholder 2"/>
          <p:cNvSpPr>
            <a:spLocks noGrp="1"/>
          </p:cNvSpPr>
          <p:nvPr>
            <p:ph idx="1"/>
          </p:nvPr>
        </p:nvSpPr>
        <p:spPr>
          <a:xfrm>
            <a:off x="493058" y="1376997"/>
            <a:ext cx="8574742" cy="4719003"/>
          </a:xfrm>
        </p:spPr>
        <p:txBody>
          <a:bodyPr>
            <a:normAutofit/>
          </a:bodyPr>
          <a:lstStyle/>
          <a:p>
            <a:pPr>
              <a:buClr>
                <a:srgbClr val="F79646"/>
              </a:buClr>
              <a:buFont typeface="Calibri" pitchFamily="34" charset="0"/>
              <a:buAutoNum type="arabicPeriod"/>
            </a:pPr>
            <a:r>
              <a:rPr lang="zh-CN" altLang="fi-FI" sz="2800" dirty="0">
                <a:solidFill>
                  <a:srgbClr val="262626"/>
                </a:solidFill>
                <a:latin typeface="Microsoft YaHei" pitchFamily="34" charset="-122"/>
                <a:ea typeface="Microsoft YaHei" pitchFamily="34" charset="-122"/>
                <a:sym typeface="Calibri" pitchFamily="34" charset="0"/>
              </a:rPr>
              <a:t>在数据表视图中创建表。 </a:t>
            </a:r>
          </a:p>
          <a:p>
            <a:pPr>
              <a:buClr>
                <a:srgbClr val="F79646"/>
              </a:buClr>
              <a:buFont typeface="Calibri" pitchFamily="34" charset="0"/>
              <a:buAutoNum type="arabicPeriod"/>
            </a:pPr>
            <a:r>
              <a:rPr lang="zh-CN" altLang="fi-FI" sz="2800" dirty="0">
                <a:solidFill>
                  <a:srgbClr val="262626"/>
                </a:solidFill>
                <a:latin typeface="Microsoft YaHei" pitchFamily="34" charset="-122"/>
                <a:ea typeface="Microsoft YaHei" pitchFamily="34" charset="-122"/>
                <a:sym typeface="Calibri" pitchFamily="34" charset="0"/>
              </a:rPr>
              <a:t>在表中设置字段的数据类型。 </a:t>
            </a:r>
          </a:p>
          <a:p>
            <a:pPr>
              <a:buClr>
                <a:srgbClr val="F79646"/>
              </a:buClr>
              <a:buFont typeface="Calibri" pitchFamily="34" charset="0"/>
              <a:buAutoNum type="arabicPeriod"/>
            </a:pPr>
            <a:r>
              <a:rPr lang="zh-CN" altLang="fi-FI" sz="2800" dirty="0">
                <a:solidFill>
                  <a:srgbClr val="262626"/>
                </a:solidFill>
                <a:latin typeface="Microsoft YaHei" pitchFamily="34" charset="-122"/>
                <a:ea typeface="Microsoft YaHei" pitchFamily="34" charset="-122"/>
                <a:sym typeface="Calibri" pitchFamily="34" charset="0"/>
              </a:rPr>
              <a:t>在设计视图中创建表，并设置表的主键和数据类型。 </a:t>
            </a:r>
          </a:p>
          <a:p>
            <a:pPr>
              <a:buClr>
                <a:srgbClr val="F79646"/>
              </a:buClr>
              <a:buFont typeface="Calibri" pitchFamily="34" charset="0"/>
              <a:buAutoNum type="arabicPeriod"/>
            </a:pPr>
            <a:r>
              <a:rPr lang="zh-CN" altLang="fi-FI" sz="2800" dirty="0">
                <a:solidFill>
                  <a:srgbClr val="262626"/>
                </a:solidFill>
                <a:latin typeface="Microsoft YaHei" pitchFamily="34" charset="-122"/>
                <a:ea typeface="Microsoft YaHei" pitchFamily="34" charset="-122"/>
                <a:sym typeface="Calibri" pitchFamily="34" charset="0"/>
              </a:rPr>
              <a:t>创建查阅字段，即提供选项列表的字段。 </a:t>
            </a:r>
          </a:p>
          <a:p>
            <a:pPr>
              <a:buClr>
                <a:srgbClr val="F79646"/>
              </a:buClr>
              <a:buFont typeface="Calibri" pitchFamily="34" charset="0"/>
              <a:buAutoNum type="arabicPeriod"/>
            </a:pPr>
            <a:r>
              <a:rPr lang="zh-CN" altLang="fi-FI" sz="2800" dirty="0">
                <a:solidFill>
                  <a:srgbClr val="262626"/>
                </a:solidFill>
                <a:latin typeface="Microsoft YaHei" pitchFamily="34" charset="-122"/>
                <a:ea typeface="Microsoft YaHei" pitchFamily="34" charset="-122"/>
                <a:sym typeface="Calibri" pitchFamily="34" charset="0"/>
              </a:rPr>
              <a:t>使用设计视图更改现有查阅字段中的值。</a:t>
            </a: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Tree>
    <p:extLst>
      <p:ext uri="{BB962C8B-B14F-4D97-AF65-F5344CB8AC3E}">
        <p14:creationId xmlns:p14="http://schemas.microsoft.com/office/powerpoint/2010/main" val="3650783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创建表格</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r>
              <a:rPr lang="en-US" dirty="0" err="1">
                <a:solidFill>
                  <a:srgbClr val="898989"/>
                </a:solidFill>
                <a:sym typeface="Calibri" pitchFamily="34" charset="0"/>
              </a:rPr>
              <a:t>为新数据库创建表</a:t>
            </a:r>
            <a:endParaRPr lang="en-US" dirty="0"/>
          </a:p>
        </p:txBody>
      </p:sp>
      <p:sp>
        <p:nvSpPr>
          <p:cNvPr id="5" name="Text Placeholder 4"/>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创建表的方法</a:t>
            </a:r>
            <a:r>
              <a:rPr lang="en-US" dirty="0">
                <a:solidFill>
                  <a:srgbClr val="E46C0A"/>
                </a:solidFill>
                <a:latin typeface="Microsoft YaHei" pitchFamily="34" charset="-122"/>
                <a:ea typeface="Microsoft YaHei" pitchFamily="34" charset="-122"/>
                <a:sym typeface="Calibri" pitchFamily="34" charset="0"/>
              </a:rPr>
              <a:t>。</a:t>
            </a:r>
          </a:p>
        </p:txBody>
      </p:sp>
      <p:sp>
        <p:nvSpPr>
          <p:cNvPr id="6" name="Text Placeholder 5"/>
          <p:cNvSpPr>
            <a:spLocks noGrp="1"/>
          </p:cNvSpPr>
          <p:nvPr>
            <p:ph type="body" sz="quarter" idx="14"/>
          </p:nvPr>
        </p:nvSpPr>
        <p:spPr>
          <a:xfrm>
            <a:off x="6248400" y="990600"/>
            <a:ext cx="2667000" cy="142405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您需要生成一个资产跟踪数据库，并且删除因太大而无法使用的电子表格</a:t>
            </a:r>
            <a:r>
              <a:rPr lang="en-US" dirty="0">
                <a:solidFill>
                  <a:srgbClr val="000000"/>
                </a:solidFill>
                <a:latin typeface="Microsoft YaHei" pitchFamily="34" charset="-122"/>
                <a:ea typeface="Microsoft YaHei" pitchFamily="34" charset="-122"/>
                <a:sym typeface="Calibri" pitchFamily="34" charset="0"/>
              </a:rPr>
              <a:t>。 </a:t>
            </a:r>
          </a:p>
        </p:txBody>
      </p:sp>
      <p:sp>
        <p:nvSpPr>
          <p:cNvPr id="8" name="Text Placeholder 5"/>
          <p:cNvSpPr txBox="1">
            <a:spLocks/>
          </p:cNvSpPr>
          <p:nvPr/>
        </p:nvSpPr>
        <p:spPr>
          <a:xfrm>
            <a:off x="6248400" y="2209800"/>
            <a:ext cx="2667000" cy="2590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您可能熟悉如何为新数据库设计表，包括字段、数据类型、主键和外键</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现在该创建表了</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90472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创建表格</a:t>
            </a:r>
            <a:endParaRPr lang="en-US" dirty="0">
              <a:latin typeface="Microsoft YaHei" pitchFamily="34" charset="-122"/>
              <a:ea typeface="Microsoft YaHei" pitchFamily="34" charset="-122"/>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5" name="Text Placeholder 4"/>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创建表的方法</a:t>
            </a:r>
            <a:r>
              <a:rPr lang="en-US" dirty="0">
                <a:solidFill>
                  <a:srgbClr val="E46C0A"/>
                </a:solidFill>
                <a:latin typeface="Microsoft YaHei" pitchFamily="34" charset="-122"/>
                <a:ea typeface="Microsoft YaHei" pitchFamily="34" charset="-122"/>
                <a:sym typeface="Calibri" pitchFamily="34" charset="0"/>
              </a:rPr>
              <a:t>。</a:t>
            </a:r>
          </a:p>
        </p:txBody>
      </p:sp>
      <p:sp>
        <p:nvSpPr>
          <p:cNvPr id="6" name="Text Placeholder 5"/>
          <p:cNvSpPr>
            <a:spLocks noGrp="1"/>
          </p:cNvSpPr>
          <p:nvPr>
            <p:ph type="body" sz="quarter" idx="14"/>
          </p:nvPr>
        </p:nvSpPr>
        <p:spPr>
          <a:xfrm>
            <a:off x="6248400" y="990600"/>
            <a:ext cx="2667000" cy="22860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不过，需要提醒的是，在关系数据库中，表存储您的数据</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您的数据不会保存在任何其他位置，这样，表便成为了数据库的核心组件</a:t>
            </a:r>
            <a:r>
              <a:rPr lang="en-US" dirty="0">
                <a:solidFill>
                  <a:srgbClr val="000000"/>
                </a:solidFill>
                <a:latin typeface="Microsoft YaHei" pitchFamily="34" charset="-122"/>
                <a:ea typeface="Microsoft YaHei" pitchFamily="34" charset="-122"/>
                <a:sym typeface="Calibri" pitchFamily="34" charset="0"/>
              </a:rPr>
              <a:t>。</a:t>
            </a:r>
          </a:p>
        </p:txBody>
      </p:sp>
      <p:sp>
        <p:nvSpPr>
          <p:cNvPr id="8" name="Text Placeholder 5"/>
          <p:cNvSpPr txBox="1">
            <a:spLocks/>
          </p:cNvSpPr>
          <p:nvPr/>
        </p:nvSpPr>
        <p:spPr>
          <a:xfrm>
            <a:off x="6248400" y="2895600"/>
            <a:ext cx="2743200" cy="2590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没有表就没有数据库</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本课程演示如何使用最常用的工具来生成表：</a:t>
            </a:r>
            <a:r>
              <a:rPr lang="en-US" b="1" dirty="0" err="1">
                <a:solidFill>
                  <a:srgbClr val="000000"/>
                </a:solidFill>
                <a:latin typeface="Microsoft YaHei" pitchFamily="34" charset="-122"/>
                <a:ea typeface="Microsoft YaHei" pitchFamily="34" charset="-122"/>
                <a:sym typeface="Calibri" pitchFamily="34" charset="0"/>
              </a:rPr>
              <a:t>数据表视图</a:t>
            </a:r>
            <a:r>
              <a:rPr lang="en-US" dirty="0" err="1">
                <a:solidFill>
                  <a:srgbClr val="000000"/>
                </a:solidFill>
                <a:latin typeface="Microsoft YaHei" pitchFamily="34" charset="-122"/>
                <a:ea typeface="Microsoft YaHei" pitchFamily="34" charset="-122"/>
                <a:sym typeface="Calibri" pitchFamily="34" charset="0"/>
              </a:rPr>
              <a:t>和</a:t>
            </a:r>
            <a:r>
              <a:rPr lang="en-US" b="1" dirty="0" err="1">
                <a:solidFill>
                  <a:srgbClr val="000000"/>
                </a:solidFill>
                <a:latin typeface="Microsoft YaHei" pitchFamily="34" charset="-122"/>
                <a:ea typeface="Microsoft YaHei" pitchFamily="34" charset="-122"/>
                <a:sym typeface="Calibri" pitchFamily="34" charset="0"/>
              </a:rPr>
              <a:t>设计视图</a:t>
            </a:r>
            <a:r>
              <a:rPr lang="en-US" dirty="0">
                <a:solidFill>
                  <a:srgbClr val="000000"/>
                </a:solidFill>
                <a:latin typeface="Microsoft YaHei" pitchFamily="34" charset="-122"/>
                <a:ea typeface="Microsoft YaHei" pitchFamily="34" charset="-122"/>
                <a:sym typeface="Calibri" pitchFamily="34" charset="0"/>
              </a:rPr>
              <a:t>。</a:t>
            </a:r>
          </a:p>
        </p:txBody>
      </p:sp>
    </p:spTree>
    <p:extLst>
      <p:ext uri="{BB962C8B-B14F-4D97-AF65-F5344CB8AC3E}">
        <p14:creationId xmlns:p14="http://schemas.microsoft.com/office/powerpoint/2010/main" val="30673482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创建表格</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创建表的方法</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667000" cy="4572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这里是操作过程</a:t>
            </a:r>
            <a:r>
              <a:rPr lang="en-US" dirty="0">
                <a:solidFill>
                  <a:srgbClr val="000000"/>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1371600"/>
            <a:ext cx="2667000" cy="5029200"/>
          </a:xfrm>
        </p:spPr>
        <p:txBody>
          <a:bodyPr>
            <a:normAutofit/>
          </a:bodyPr>
          <a:lstStyle/>
          <a:p>
            <a:pPr>
              <a:lnSpc>
                <a:spcPct val="90000"/>
              </a:lnSpc>
              <a:buClrTx/>
            </a:pPr>
            <a:r>
              <a:rPr lang="en-US" dirty="0" err="1">
                <a:solidFill>
                  <a:srgbClr val="000000"/>
                </a:solidFill>
                <a:latin typeface="Microsoft YaHei" pitchFamily="34" charset="-122"/>
                <a:ea typeface="Microsoft YaHei" pitchFamily="34" charset="-122"/>
                <a:sym typeface="Calibri" pitchFamily="34" charset="0"/>
              </a:rPr>
              <a:t>在数据表视图中，通过单击空白字段标题，选择数据类型并输入字段名称，就可以生成一个表</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只需执行单击和键入操作即可，我们将演示如何生成表</a:t>
            </a:r>
            <a:r>
              <a:rPr lang="en-US" dirty="0">
                <a:solidFill>
                  <a:srgbClr val="000000"/>
                </a:solidFill>
                <a:latin typeface="Microsoft YaHei" pitchFamily="34" charset="-122"/>
                <a:ea typeface="Microsoft YaHei" pitchFamily="34" charset="-122"/>
                <a:sym typeface="Calibri" pitchFamily="34" charset="0"/>
              </a:rPr>
              <a:t>。 </a:t>
            </a:r>
          </a:p>
          <a:p>
            <a:pPr>
              <a:lnSpc>
                <a:spcPct val="90000"/>
              </a:lnSpc>
              <a:buClrTx/>
            </a:pPr>
            <a:r>
              <a:rPr lang="en-US" dirty="0">
                <a:solidFill>
                  <a:srgbClr val="000000"/>
                </a:solidFill>
                <a:latin typeface="Microsoft YaHei" pitchFamily="34" charset="-122"/>
                <a:ea typeface="Microsoft YaHei" pitchFamily="34" charset="-122"/>
                <a:sym typeface="Calibri" pitchFamily="34" charset="0"/>
              </a:rPr>
              <a:t/>
            </a:r>
            <a:br>
              <a:rPr lang="en-US" dirty="0">
                <a:solidFill>
                  <a:srgbClr val="000000"/>
                </a:solidFill>
                <a:latin typeface="Microsoft YaHei" pitchFamily="34" charset="-122"/>
                <a:ea typeface="Microsoft YaHei" pitchFamily="34" charset="-122"/>
                <a:sym typeface="Calibri" pitchFamily="34" charset="0"/>
              </a:rPr>
            </a:br>
            <a:r>
              <a:rPr lang="en-US" dirty="0" smtClean="0">
                <a:solidFill>
                  <a:srgbClr val="000000"/>
                </a:solidFill>
                <a:latin typeface="Microsoft YaHei" pitchFamily="34" charset="-122"/>
                <a:ea typeface="Microsoft YaHei" pitchFamily="34" charset="-122"/>
                <a:sym typeface="Calibri" pitchFamily="34" charset="0"/>
              </a:rPr>
              <a:t>对于某些表</a:t>
            </a:r>
            <a:r>
              <a:rPr lang="en-US" dirty="0">
                <a:solidFill>
                  <a:srgbClr val="000000"/>
                </a:solidFill>
                <a:latin typeface="Microsoft YaHei" pitchFamily="34" charset="-122"/>
                <a:ea typeface="Microsoft YaHei" pitchFamily="34" charset="-122"/>
                <a:sym typeface="Calibri" pitchFamily="34" charset="0"/>
              </a:rPr>
              <a:t>，您可以使用“快速入门”字段来节省时间。这些是预定义的字段集，它们符合若干常见业务需求，例如，捕获地址或开始和结束日期。 </a:t>
            </a:r>
            <a:r>
              <a:rPr lang="en-US" dirty="0" err="1">
                <a:solidFill>
                  <a:srgbClr val="000000"/>
                </a:solidFill>
                <a:latin typeface="Microsoft YaHei" pitchFamily="34" charset="-122"/>
                <a:ea typeface="Microsoft YaHei" pitchFamily="34" charset="-122"/>
                <a:sym typeface="Calibri" pitchFamily="34" charset="0"/>
              </a:rPr>
              <a:t>您只需要从菜单中选择一个字段集即可</a:t>
            </a:r>
            <a:r>
              <a:rPr lang="en-US" dirty="0">
                <a:solidFill>
                  <a:srgbClr val="000000"/>
                </a:solidFill>
                <a:latin typeface="Microsoft YaHei" pitchFamily="34" charset="-122"/>
                <a:ea typeface="Microsoft YaHei" pitchFamily="34" charset="-122"/>
                <a:sym typeface="Calibri" pitchFamily="34" charset="0"/>
              </a:rPr>
              <a:t>。 </a:t>
            </a:r>
            <a:r>
              <a:rPr lang="en-US" dirty="0">
                <a:latin typeface="Microsoft YaHei" pitchFamily="34" charset="-122"/>
                <a:ea typeface="Microsoft YaHei" pitchFamily="34" charset="-122"/>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3017088530"/>
              </p:ext>
            </p:extLst>
          </p:nvPr>
        </p:nvGraphicFramePr>
        <p:xfrm>
          <a:off x="6233160" y="1403132"/>
          <a:ext cx="269875" cy="303213"/>
        </p:xfrm>
        <a:graphic>
          <a:graphicData uri="http://schemas.openxmlformats.org/presentationml/2006/ole">
            <mc:AlternateContent xmlns:mc="http://schemas.openxmlformats.org/markup-compatibility/2006">
              <mc:Choice xmlns:v="urn:schemas-microsoft-com:vml" Requires="v">
                <p:oleObj spid="_x0000_s16452" name="Visio" r:id="rId4" imgW="270231" imgH="303063" progId="">
                  <p:embed/>
                </p:oleObj>
              </mc:Choice>
              <mc:Fallback>
                <p:oleObj name="Visio" r:id="rId4" imgW="270231" imgH="303063" progId="">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3160" y="1403132"/>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067676005"/>
              </p:ext>
            </p:extLst>
          </p:nvPr>
        </p:nvGraphicFramePr>
        <p:xfrm>
          <a:off x="6233160" y="3200400"/>
          <a:ext cx="269875" cy="303212"/>
        </p:xfrm>
        <a:graphic>
          <a:graphicData uri="http://schemas.openxmlformats.org/presentationml/2006/ole">
            <mc:AlternateContent xmlns:mc="http://schemas.openxmlformats.org/markup-compatibility/2006">
              <mc:Choice xmlns:v="urn:schemas-microsoft-com:vml" Requires="v">
                <p:oleObj spid="_x0000_s16453" name="Visio" r:id="rId6" imgW="270231" imgH="303063" progId="">
                  <p:embed/>
                </p:oleObj>
              </mc:Choice>
              <mc:Fallback>
                <p:oleObj name="Visio" r:id="rId6" imgW="270231" imgH="303063" progId="">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33160" y="320040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6" name="Content Placeholder 6"/>
          <p:cNvPicPr>
            <a:picLocks noGrp="1" noChangeAspect="1"/>
          </p:cNvPicPr>
          <p:nvPr>
            <p:ph idx="1"/>
          </p:nvPr>
        </p:nvPicPr>
        <p:blipFill>
          <a:blip r:embed="rId8" cstate="print">
            <a:extLst>
              <a:ext uri="{28A0092B-C50C-407E-A947-70E740481C1C}">
                <a14:useLocalDpi xmlns:a14="http://schemas.microsoft.com/office/drawing/2010/main" val="0"/>
              </a:ext>
            </a:extLst>
          </a:blip>
          <a:stretch>
            <a:fillRect/>
          </a:stretch>
        </p:blipFill>
        <p:spPr>
          <a:xfrm>
            <a:off x="323850" y="990600"/>
            <a:ext cx="5667375" cy="2857500"/>
          </a:xfrm>
        </p:spPr>
      </p:pic>
    </p:spTree>
    <p:extLst>
      <p:ext uri="{BB962C8B-B14F-4D97-AF65-F5344CB8AC3E}">
        <p14:creationId xmlns:p14="http://schemas.microsoft.com/office/powerpoint/2010/main" val="28502733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xEl>
                                              <p:pRg st="1" end="1"/>
                                            </p:txEl>
                                          </p:spTgt>
                                        </p:tgtEl>
                                        <p:attrNameLst>
                                          <p:attrName>style.visibility</p:attrName>
                                        </p:attrNameLst>
                                      </p:cBhvr>
                                      <p:to>
                                        <p:strVal val="visible"/>
                                      </p:to>
                                    </p:set>
                                    <p:animEffect transition="in" filter="fade">
                                      <p:cBhvr>
                                        <p:cTn id="24"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创建表格</a:t>
            </a:r>
            <a:endParaRPr lang="en-US" dirty="0">
              <a:latin typeface="Microsoft YaHei" pitchFamily="34" charset="-122"/>
              <a:ea typeface="Microsoft YaHei" pitchFamily="34" charset="-122"/>
            </a:endParaRPr>
          </a:p>
        </p:txBody>
      </p:sp>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创建表的方法</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a:xfrm>
            <a:off x="6248400" y="990600"/>
            <a:ext cx="2667000" cy="4572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这里是操作过程</a:t>
            </a:r>
            <a:r>
              <a:rPr lang="en-US" dirty="0">
                <a:solidFill>
                  <a:srgbClr val="000000"/>
                </a:solidFill>
                <a:latin typeface="Microsoft YaHei" pitchFamily="34" charset="-122"/>
                <a:ea typeface="Microsoft YaHei" pitchFamily="34" charset="-122"/>
                <a:sym typeface="Calibri" pitchFamily="34" charset="0"/>
              </a:rPr>
              <a:t>：</a:t>
            </a:r>
          </a:p>
        </p:txBody>
      </p:sp>
      <p:sp>
        <p:nvSpPr>
          <p:cNvPr id="11" name="Text Placeholder 10"/>
          <p:cNvSpPr>
            <a:spLocks noGrp="1"/>
          </p:cNvSpPr>
          <p:nvPr>
            <p:ph type="body" sz="quarter" idx="15"/>
          </p:nvPr>
        </p:nvSpPr>
        <p:spPr>
          <a:xfrm>
            <a:off x="6248400" y="1362075"/>
            <a:ext cx="2667000" cy="2590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同数据表视图相比，设计视图用于控制表中的每个字段和属性</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在本课程中，您将使用设计视图创建一个表并更改查阅字段中的值，查阅字段是一个包含选项列表的字段</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4" name="Object 13"/>
          <p:cNvGraphicFramePr>
            <a:graphicFrameLocks noChangeAspect="1"/>
          </p:cNvGraphicFramePr>
          <p:nvPr>
            <p:extLst>
              <p:ext uri="{D42A27DB-BD31-4B8C-83A1-F6EECF244321}">
                <p14:modId xmlns:p14="http://schemas.microsoft.com/office/powerpoint/2010/main" val="2977313890"/>
              </p:ext>
            </p:extLst>
          </p:nvPr>
        </p:nvGraphicFramePr>
        <p:xfrm>
          <a:off x="6233160" y="1403132"/>
          <a:ext cx="269875" cy="303213"/>
        </p:xfrm>
        <a:graphic>
          <a:graphicData uri="http://schemas.openxmlformats.org/presentationml/2006/ole">
            <mc:AlternateContent xmlns:mc="http://schemas.openxmlformats.org/markup-compatibility/2006">
              <mc:Choice xmlns:v="urn:schemas-microsoft-com:vml" Requires="v">
                <p:oleObj spid="_x0000_s17441" name="Visio" r:id="rId4" imgW="270231" imgH="303063" progId="">
                  <p:embed/>
                </p:oleObj>
              </mc:Choice>
              <mc:Fallback>
                <p:oleObj name="Visio" r:id="rId4" imgW="270231" imgH="303063" progId="">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3160" y="1403132"/>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6" name="Content Placeholder 6"/>
          <p:cNvPicPr>
            <a:picLocks noGrp="1" noChangeAspect="1"/>
          </p:cNvPicPr>
          <p:nvPr>
            <p:ph idx="1"/>
          </p:nvPr>
        </p:nvPicPr>
        <p:blipFill>
          <a:blip r:embed="rId6"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15" name="Text Placeholder 9"/>
          <p:cNvSpPr txBox="1">
            <a:spLocks/>
          </p:cNvSpPr>
          <p:nvPr/>
        </p:nvSpPr>
        <p:spPr>
          <a:xfrm>
            <a:off x="6248400" y="3276600"/>
            <a:ext cx="2743200" cy="2209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pPr>
            <a:r>
              <a:rPr lang="en-US" dirty="0" err="1">
                <a:solidFill>
                  <a:srgbClr val="000000"/>
                </a:solidFill>
                <a:latin typeface="Microsoft YaHei" pitchFamily="34" charset="-122"/>
                <a:ea typeface="Microsoft YaHei" pitchFamily="34" charset="-122"/>
                <a:sym typeface="Calibri" pitchFamily="34" charset="0"/>
              </a:rPr>
              <a:t>最后在创建过程中，请记住，如果要将数据库发布到</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SharePoint，必须使用数据表视图创建表</a:t>
            </a:r>
            <a:r>
              <a:rPr lang="en-US" dirty="0">
                <a:solidFill>
                  <a:srgbClr val="000000"/>
                </a:solidFill>
                <a:latin typeface="Microsoft YaHei" pitchFamily="34" charset="-122"/>
                <a:ea typeface="Microsoft YaHei" pitchFamily="34" charset="-122"/>
                <a:sym typeface="Calibri" pitchFamily="34" charset="0"/>
              </a:rPr>
              <a:t>。 </a:t>
            </a:r>
          </a:p>
        </p:txBody>
      </p:sp>
    </p:spTree>
    <p:extLst>
      <p:ext uri="{BB962C8B-B14F-4D97-AF65-F5344CB8AC3E}">
        <p14:creationId xmlns:p14="http://schemas.microsoft.com/office/powerpoint/2010/main" val="21164257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Effect transition="in" filter="fade">
                                      <p:cBhvr>
                                        <p:cTn id="15"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a:solidFill>
                  <a:srgbClr val="7F7F7F"/>
                </a:solidFill>
                <a:latin typeface="Microsoft YaHei" pitchFamily="34" charset="-122"/>
                <a:ea typeface="Microsoft YaHei" pitchFamily="34" charset="-122"/>
                <a:sym typeface="Calibri" pitchFamily="34" charset="0"/>
              </a:rPr>
              <a:t>在数据表视图中创建表</a:t>
            </a:r>
            <a:endParaRPr lang="en-US" dirty="0">
              <a:latin typeface="Microsoft YaHei" pitchFamily="34" charset="-122"/>
              <a:ea typeface="Microsoft YaHei" pitchFamily="34" charset="-122"/>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23850" y="990600"/>
            <a:ext cx="5667375" cy="2857500"/>
          </a:xfrm>
        </p:spPr>
      </p:pic>
      <p:sp>
        <p:nvSpPr>
          <p:cNvPr id="4" name="Footer Placeholder 3"/>
          <p:cNvSpPr>
            <a:spLocks noGrp="1"/>
          </p:cNvSpPr>
          <p:nvPr>
            <p:ph type="ftr" sz="quarter" idx="11"/>
          </p:nvPr>
        </p:nvSpPr>
        <p:spPr/>
        <p:txBody>
          <a:bodyPr/>
          <a:lstStyle/>
          <a:p>
            <a:pPr fontAlgn="base">
              <a:spcBef>
                <a:spcPct val="0"/>
              </a:spcBef>
              <a:spcAft>
                <a:spcPct val="0"/>
              </a:spcAft>
              <a:buSzPct val="100000"/>
            </a:pPr>
            <a:r>
              <a:rPr lang="en-US" dirty="0" err="1">
                <a:solidFill>
                  <a:srgbClr val="898989"/>
                </a:solidFill>
                <a:sym typeface="Calibri" pitchFamily="34" charset="0"/>
              </a:rPr>
              <a:t>为新数据库创建表</a:t>
            </a:r>
            <a:endParaRPr lang="en-US" dirty="0">
              <a:solidFill>
                <a:srgbClr val="898989"/>
              </a:solidFill>
              <a:sym typeface="Calibri" pitchFamily="34" charset="0"/>
            </a:endParaRPr>
          </a:p>
        </p:txBody>
      </p:sp>
      <p:sp>
        <p:nvSpPr>
          <p:cNvPr id="9" name="Text Placeholder 8"/>
          <p:cNvSpPr>
            <a:spLocks noGrp="1"/>
          </p:cNvSpPr>
          <p:nvPr>
            <p:ph type="body" sz="quarter" idx="13"/>
          </p:nvPr>
        </p:nvSpPr>
        <p:spPr>
          <a:xfrm>
            <a:off x="304800" y="5257800"/>
            <a:ext cx="5715000" cy="533400"/>
          </a:xfrm>
        </p:spPr>
        <p:txBody>
          <a:bodyPr/>
          <a:lstStyle/>
          <a:p>
            <a:r>
              <a:rPr lang="en-US" dirty="0" err="1">
                <a:solidFill>
                  <a:srgbClr val="E46C0A"/>
                </a:solidFill>
                <a:latin typeface="Microsoft YaHei" pitchFamily="34" charset="-122"/>
                <a:ea typeface="Microsoft YaHei" pitchFamily="34" charset="-122"/>
                <a:sym typeface="Calibri" pitchFamily="34" charset="0"/>
              </a:rPr>
              <a:t>数据表视图中的操作过程</a:t>
            </a:r>
            <a:r>
              <a:rPr lang="en-US" dirty="0">
                <a:solidFill>
                  <a:srgbClr val="E46C0A"/>
                </a:solidFill>
                <a:latin typeface="Microsoft YaHei" pitchFamily="34" charset="-122"/>
                <a:ea typeface="Microsoft YaHei" pitchFamily="34" charset="-122"/>
                <a:sym typeface="Calibri" pitchFamily="34" charset="0"/>
              </a:rPr>
              <a:t>。</a:t>
            </a:r>
          </a:p>
        </p:txBody>
      </p:sp>
      <p:sp>
        <p:nvSpPr>
          <p:cNvPr id="10" name="Text Placeholder 9"/>
          <p:cNvSpPr>
            <a:spLocks noGrp="1"/>
          </p:cNvSpPr>
          <p:nvPr>
            <p:ph type="body" sz="quarter" idx="14"/>
          </p:nvPr>
        </p:nvSpPr>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数据表视图提供了一种创建表的直观方法</a:t>
            </a:r>
            <a:r>
              <a:rPr lang="en-US" dirty="0">
                <a:solidFill>
                  <a:srgbClr val="000000"/>
                </a:solidFill>
                <a:latin typeface="Microsoft YaHei" pitchFamily="34" charset="-122"/>
                <a:ea typeface="Microsoft YaHei" pitchFamily="34" charset="-122"/>
                <a:sym typeface="Calibri" pitchFamily="34" charset="0"/>
              </a:rPr>
              <a:t>。 </a:t>
            </a:r>
          </a:p>
        </p:txBody>
      </p:sp>
      <p:sp>
        <p:nvSpPr>
          <p:cNvPr id="11" name="Text Placeholder 10"/>
          <p:cNvSpPr>
            <a:spLocks noGrp="1"/>
          </p:cNvSpPr>
          <p:nvPr>
            <p:ph type="body" sz="quarter" idx="15"/>
          </p:nvPr>
        </p:nvSpPr>
        <p:spPr>
          <a:xfrm>
            <a:off x="6248400" y="1752600"/>
            <a:ext cx="2667000" cy="4114800"/>
          </a:xfrm>
        </p:spPr>
        <p:txBody>
          <a:bodyPr/>
          <a:lstStyle/>
          <a:p>
            <a:pPr>
              <a:buClrTx/>
            </a:pPr>
            <a:r>
              <a:rPr lang="en-US" dirty="0" err="1">
                <a:solidFill>
                  <a:srgbClr val="000000"/>
                </a:solidFill>
                <a:latin typeface="Microsoft YaHei" pitchFamily="34" charset="-122"/>
                <a:ea typeface="Microsoft YaHei" pitchFamily="34" charset="-122"/>
                <a:sym typeface="Calibri" pitchFamily="34" charset="0"/>
              </a:rPr>
              <a:t>一开始，将创建一个新的空数据库或在现有数据库中添加一个新表</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两种方法都会在数据表视图中打开一个新表</a:t>
            </a:r>
            <a:r>
              <a:rPr lang="en-US" dirty="0">
                <a:solidFill>
                  <a:srgbClr val="000000"/>
                </a:solidFill>
                <a:latin typeface="Microsoft YaHei" pitchFamily="34" charset="-122"/>
                <a:ea typeface="Microsoft YaHei" pitchFamily="34" charset="-122"/>
                <a:sym typeface="Calibri" pitchFamily="34" charset="0"/>
              </a:rPr>
              <a:t>。</a:t>
            </a:r>
          </a:p>
          <a:p>
            <a:pPr>
              <a:buClrTx/>
            </a:pPr>
            <a:r>
              <a:rPr lang="en-US" dirty="0" err="1">
                <a:solidFill>
                  <a:srgbClr val="000000"/>
                </a:solidFill>
                <a:latin typeface="Microsoft YaHei" pitchFamily="34" charset="-122"/>
                <a:ea typeface="Microsoft YaHei" pitchFamily="34" charset="-122"/>
                <a:sym typeface="Calibri" pitchFamily="34" charset="0"/>
              </a:rPr>
              <a:t>请注意，新表包含一个名为</a:t>
            </a:r>
            <a:r>
              <a:rPr lang="en-US" dirty="0">
                <a:solidFill>
                  <a:srgbClr val="000000"/>
                </a:solidFill>
                <a:latin typeface="Microsoft YaHei" pitchFamily="34" charset="-122"/>
                <a:ea typeface="Microsoft YaHei" pitchFamily="34" charset="-122"/>
                <a:sym typeface="Calibri" pitchFamily="34" charset="0"/>
              </a:rPr>
              <a:t> ID </a:t>
            </a:r>
            <a:r>
              <a:rPr lang="en-US" dirty="0" err="1">
                <a:solidFill>
                  <a:srgbClr val="000000"/>
                </a:solidFill>
                <a:latin typeface="Microsoft YaHei" pitchFamily="34" charset="-122"/>
                <a:ea typeface="Microsoft YaHei" pitchFamily="34" charset="-122"/>
                <a:sym typeface="Calibri" pitchFamily="34" charset="0"/>
              </a:rPr>
              <a:t>的字段</a:t>
            </a:r>
            <a:r>
              <a:rPr lang="en-US" dirty="0">
                <a:solidFill>
                  <a:srgbClr val="000000"/>
                </a:solidFill>
                <a:latin typeface="Microsoft YaHei" pitchFamily="34" charset="-122"/>
                <a:ea typeface="Microsoft YaHei" pitchFamily="34" charset="-122"/>
                <a:sym typeface="Calibri" pitchFamily="34" charset="0"/>
              </a:rPr>
              <a:t>。 </a:t>
            </a:r>
            <a:r>
              <a:rPr lang="en-US" dirty="0" err="1">
                <a:solidFill>
                  <a:srgbClr val="000000"/>
                </a:solidFill>
                <a:latin typeface="Microsoft YaHei" pitchFamily="34" charset="-122"/>
                <a:ea typeface="Microsoft YaHei" pitchFamily="34" charset="-122"/>
                <a:sym typeface="Calibri" pitchFamily="34" charset="0"/>
              </a:rPr>
              <a:t>这是表的主键，因此您不必创建主键</a:t>
            </a:r>
            <a:r>
              <a:rPr lang="en-US" dirty="0">
                <a:solidFill>
                  <a:srgbClr val="000000"/>
                </a:solidFill>
                <a:latin typeface="Microsoft YaHei" pitchFamily="34" charset="-122"/>
                <a:ea typeface="Microsoft YaHei" pitchFamily="34" charset="-122"/>
                <a:sym typeface="Calibri" pitchFamily="34" charset="0"/>
              </a:rPr>
              <a:t>。</a:t>
            </a:r>
          </a:p>
        </p:txBody>
      </p:sp>
      <p:graphicFrame>
        <p:nvGraphicFramePr>
          <p:cNvPr id="12" name="Object 11"/>
          <p:cNvGraphicFramePr>
            <a:graphicFrameLocks noChangeAspect="1"/>
          </p:cNvGraphicFramePr>
          <p:nvPr>
            <p:extLst>
              <p:ext uri="{D42A27DB-BD31-4B8C-83A1-F6EECF244321}">
                <p14:modId xmlns:p14="http://schemas.microsoft.com/office/powerpoint/2010/main" val="2921663700"/>
              </p:ext>
            </p:extLst>
          </p:nvPr>
        </p:nvGraphicFramePr>
        <p:xfrm>
          <a:off x="6233160" y="1793240"/>
          <a:ext cx="269875" cy="303213"/>
        </p:xfrm>
        <a:graphic>
          <a:graphicData uri="http://schemas.openxmlformats.org/presentationml/2006/ole">
            <mc:AlternateContent xmlns:mc="http://schemas.openxmlformats.org/markup-compatibility/2006">
              <mc:Choice xmlns:v="urn:schemas-microsoft-com:vml" Requires="v">
                <p:oleObj spid="_x0000_s18500" name="Visio" r:id="rId5" imgW="270231" imgH="303063" progId="">
                  <p:embed/>
                </p:oleObj>
              </mc:Choice>
              <mc:Fallback>
                <p:oleObj name="Visio" r:id="rId5" imgW="270231" imgH="303063" progId="">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79324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568729719"/>
              </p:ext>
            </p:extLst>
          </p:nvPr>
        </p:nvGraphicFramePr>
        <p:xfrm>
          <a:off x="6233160" y="3124200"/>
          <a:ext cx="269875" cy="303212"/>
        </p:xfrm>
        <a:graphic>
          <a:graphicData uri="http://schemas.openxmlformats.org/presentationml/2006/ole">
            <mc:AlternateContent xmlns:mc="http://schemas.openxmlformats.org/markup-compatibility/2006">
              <mc:Choice xmlns:v="urn:schemas-microsoft-com:vml" Requires="v">
                <p:oleObj spid="_x0000_s18501" name="Visio" r:id="rId7" imgW="270231" imgH="303063" progId="">
                  <p:embed/>
                </p:oleObj>
              </mc:Choice>
              <mc:Fallback>
                <p:oleObj name="Visio" r:id="rId7" imgW="270231" imgH="303063" progId="">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312420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152591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xEl>
                                              <p:pRg st="0" end="0"/>
                                            </p:txEl>
                                          </p:spTgt>
                                        </p:tgtEl>
                                        <p:attrNameLst>
                                          <p:attrName>style.visibility</p:attrName>
                                        </p:attrNameLst>
                                      </p:cBhvr>
                                      <p:to>
                                        <p:strVal val="visible"/>
                                      </p:to>
                                    </p:set>
                                    <p:animEffect transition="in" filter="fade">
                                      <p:cBhvr>
                                        <p:cTn id="30" dur="500"/>
                                        <p:tgtEl>
                                          <p:spTgt spid="11">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xEl>
                                              <p:pRg st="1" end="1"/>
                                            </p:txEl>
                                          </p:spTgt>
                                        </p:tgtEl>
                                        <p:attrNameLst>
                                          <p:attrName>style.visibility</p:attrName>
                                        </p:attrNameLst>
                                      </p:cBhvr>
                                      <p:to>
                                        <p:strVal val="visible"/>
                                      </p:to>
                                    </p:set>
                                    <p:animEffect transition="in" filter="fade">
                                      <p:cBhvr>
                                        <p:cTn id="35"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PArbitraryFile" ma:contentTypeID="0x0101006EDDDB5EE6D98C44930B742096920B30020100945995BAC74E6347BD6C979F46C6273B" ma:contentTypeVersion="69" ma:contentTypeDescription="Create a new document." ma:contentTypeScope="" ma:versionID="95b9680c6991b5e51e151c3e2d8ca253">
  <xsd:schema xmlns:xsd="http://www.w3.org/2001/XMLSchema" xmlns:xs="http://www.w3.org/2001/XMLSchema" xmlns:p="http://schemas.microsoft.com/office/2006/metadata/properties" xmlns:ns2="4873beb7-5857-4685-be1f-d57550cc96cc" targetNamespace="http://schemas.microsoft.com/office/2006/metadata/properties" ma:root="true" ma:fieldsID="41250cb6c19f2b7c3340c2c76c8c14d6" ns2:_="">
    <xsd:import namespace="4873beb7-5857-4685-be1f-d57550cc96cc"/>
    <xsd:element name="properties">
      <xsd:complexType>
        <xsd:sequence>
          <xsd:element name="documentManagement">
            <xsd:complexType>
              <xsd:all>
                <xsd:element ref="ns2:Size"/>
                <xsd:element ref="ns2:AcquiredFrom" minOccurs="0"/>
                <xsd:element ref="ns2:UACurrentWords" minOccurs="0"/>
                <xsd:element ref="ns2:ApplicationCode" minOccurs="0"/>
                <xsd:element ref="ns2:ApplicationId" minOccurs="0"/>
                <xsd:element ref="ns2:Applications" minOccurs="0"/>
                <xsd:element ref="ns2:ApprovalLog" minOccurs="0"/>
                <xsd:element ref="ns2:ApprovalStatus" minOccurs="0"/>
                <xsd:element ref="ns2:FeedAppVer" minOccurs="0"/>
                <xsd:element ref="ns2:AssetStart" minOccurs="0"/>
                <xsd:element ref="ns2:AssetExpire" minOccurs="0"/>
                <xsd:element ref="ns2:AssetId" minOccurs="0"/>
                <xsd:element ref="ns2:IsSearchable" minOccurs="0"/>
                <xsd:element ref="ns2:AssetType" minOccurs="0"/>
                <xsd:element ref="ns2:APAuthor" minOccurs="0"/>
                <xsd:element ref="ns2:AuthorGroup" minOccurs="0"/>
                <xsd:element ref="ns2:AverageRating" minOccurs="0"/>
                <xsd:element ref="ns2:BlockPublish" minOccurs="0"/>
                <xsd:element ref="ns2:BugNumber" minOccurs="0"/>
                <xsd:element ref="ns2:CampaignTagsTaxHTField0" minOccurs="0"/>
                <xsd:element ref="ns2:CategoryTagsTaxHTField11" minOccurs="0"/>
                <xsd:element ref="ns2:ClipArtFilename"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FeatureTagsTaxHTField0" minOccurs="0"/>
                <xsd:element ref="ns2:FriendlyTitle" minOccurs="0"/>
                <xsd:element ref="ns2:HandoffToMSDN" minOccurs="0"/>
                <xsd:element ref="ns2:InProjectListLookup"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LegacyData" minOccurs="0"/>
                <xsd:element ref="ns2:LocComments" minOccurs="0"/>
                <xsd:element ref="ns2:LocLastLocAttemptVersionLookup" minOccurs="0"/>
                <xsd:element ref="ns2:LocLastLocAttemptVersionTypeLookup" minOccurs="0"/>
                <xsd:element ref="ns2:LocManualTestRequired" minOccurs="0"/>
                <xsd:element ref="ns2:LocMarketGroupTiers"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ModificationsAwaitingManualResolutionLookup" minOccurs="0"/>
                <xsd:element ref="ns2:NumericId" minOccurs="0"/>
                <xsd:element ref="ns2:NumOfRatingsLookup" minOccurs="0"/>
                <xsd:element ref="ns2:OOCacheId" minOccurs="0"/>
                <xsd:element ref="ns2:OriginAsset" minOccurs="0"/>
                <xsd:element ref="ns2:OriginalSourceMarket" minOccurs="0"/>
                <xsd:element ref="ns2:OutputCachingOn" minOccurs="0"/>
                <xsd:element ref="ns2:ParentAssetId" minOccurs="0"/>
                <xsd:element ref="ns2:PlannedPubDate" minOccurs="0"/>
                <xsd:element ref="ns2:PolicheckWords" minOccurs="0"/>
                <xsd:element ref="ns2:AppVerPrimary"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humbnailAssetId" minOccurs="0"/>
                <xsd:element ref="ns2:TimesCloned" minOccurs="0"/>
                <xsd:element ref="ns2:TrustLevel" minOccurs="0"/>
                <xsd:element ref="ns2:UALocComments" minOccurs="0"/>
                <xsd:element ref="ns2:UALocRecommendation" minOccurs="0"/>
                <xsd:element ref="ns2:UANotes"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Size" ma:index="1" ma:displayName="Size of File" ma:internalName="Size" ma:readOnly="false">
      <xsd:simpleType>
        <xsd:restriction base="dms:Text"/>
      </xsd:simpleType>
    </xsd:element>
    <xsd:element name="AcquiredFrom" ma:index="2"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3" nillable="true" ma:displayName="Actual Word Count" ma:default="" ma:internalName="UACurrentWords" ma:readOnly="false">
      <xsd:simpleType>
        <xsd:restriction base="dms:Unknown"/>
      </xsd:simpleType>
    </xsd:element>
    <xsd:element name="ApplicationCode" ma:index="4" nillable="true" ma:displayName="Application Code" ma:list="{3B69E247-3408-4B27-BC34-375E2E9451F9}" ma:internalName="ApplicationCode" ma:readOnly="true" ma:showField="AppVerCod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licationId" ma:index="5" nillable="true" ma:displayName="Application ID" ma:list="{3B69E247-3408-4B27-BC34-375E2E9451F9}" ma:internalName="ApplicationId" ma:readOnly="true" ma:showField="AssetId"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lications" ma:index="6" nillable="true" ma:displayName="Applications (With Version)" ma:default="" ma:description="Applications this asset is associated with" ma:list="{3B69E247-3408-4B27-BC34-375E2E9451F9}" ma:internalName="Applications" ma:readOnly="false" ma:showField="Titl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pprovalLog" ma:index="7" nillable="true" ma:displayName="Approval Log" ma:default="" ma:internalName="ApprovalLog" ma:readOnly="false">
      <xsd:simpleType>
        <xsd:restriction base="dms:Note"/>
      </xsd:simpleType>
    </xsd:element>
    <xsd:element name="ApprovalStatus" ma:index="8"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FeedAppVer" ma:index="9" nillable="true" ma:displayName="AppVer" ma:hidden="true" ma:list="{3B69E247-3408-4B27-BC34-375E2E9451F9}" ma:internalName="FeedAppVer" ma:readOnly="false" ma:showField="AppVerForLookup"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AssetStart" ma:index="10" nillable="true" ma:displayName="Asset Begin Date" ma:default="[Today]" ma:internalName="AssetStart" ma:readOnly="false">
      <xsd:simpleType>
        <xsd:restriction base="dms:DateTime"/>
      </xsd:simpleType>
    </xsd:element>
    <xsd:element name="AssetExpire" ma:index="11" nillable="true" ma:displayName="Asset End Date" ma:default="2029-05-12T07:00:00Z" ma:format="DateTime" ma:internalName="AssetExpire" ma:readOnly="false">
      <xsd:simpleType>
        <xsd:restriction base="dms:DateTime"/>
      </xsd:simpleType>
    </xsd:element>
    <xsd:element name="AssetId" ma:index="12" nillable="true" ma:displayName="Asset ID" ma:indexed="true" ma:internalName="AssetId" ma:readOnly="false">
      <xsd:simpleType>
        <xsd:restriction base="dms:Text"/>
      </xsd:simpleType>
    </xsd:element>
    <xsd:element name="IsSearchable" ma:index="13" nillable="true" ma:displayName="Asset Searchable?" ma:default="true" ma:internalName="IsSearchable" ma:readOnly="false">
      <xsd:simpleType>
        <xsd:restriction base="dms:Boolean"/>
      </xsd:simpleType>
    </xsd:element>
    <xsd:element name="AssetType" ma:index="14" nillable="true" ma:displayName="Asset Type" ma:internalName="AssetType" ma:readOnly="false">
      <xsd:simpleType>
        <xsd:restriction base="dms:Unknown"/>
      </xsd:simpleType>
    </xsd:element>
    <xsd:element name="APAuthor" ma:index="15" nillable="true" ma:displayName="Author"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uthorGroup" ma:index="16" nillable="true" ma:displayName="Author Group" ma:default="" ma:internalName="AuthorGroup" ma:readOnly="false">
      <xsd:simpleType>
        <xsd:restriction base="dms:Choice">
          <xsd:enumeration value="AWSUA"/>
          <xsd:enumeration value="ITProUA"/>
          <xsd:enumeration value="PMG"/>
          <xsd:enumeration value="Partner UA"/>
          <xsd:enumeration value="Acquired"/>
          <xsd:enumeration value="BCM"/>
          <xsd:enumeration value="MSC"/>
          <xsd:enumeration value="Other"/>
        </xsd:restriction>
      </xsd:simpleType>
    </xsd:element>
    <xsd:element name="AverageRating" ma:index="17" nillable="true" ma:displayName="Average Rating" ma:internalName="AverageRating" ma:readOnly="false">
      <xsd:simpleType>
        <xsd:restriction base="dms:Text"/>
      </xsd:simpleType>
    </xsd:element>
    <xsd:element name="BlockPublish" ma:index="18" nillable="true" ma:displayName="Block from Publishing?" ma:internalName="BlockPublish" ma:readOnly="false">
      <xsd:simpleType>
        <xsd:restriction base="dms:Boolean"/>
      </xsd:simpleType>
    </xsd:element>
    <xsd:element name="BugNumber" ma:index="19" nillable="true" ma:displayName="Bug Number" ma:default="" ma:internalName="BugNumber" ma:readOnly="false">
      <xsd:simpleType>
        <xsd:restriction base="dms:Text"/>
      </xsd:simpleType>
    </xsd:element>
    <xsd:element name="CampaignTagsTaxHTField0" ma:index="21" nillable="true" ma:taxonomy="true" ma:internalName="CampaignTagsTaxHTField0" ma:taxonomyFieldName="CampaignTags" ma:displayName="Campaigns" ma:readOnly="false"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CategoryTagsTaxHTField11" ma:index="23" nillable="true" ma:taxonomy="true" ma:internalName="CategoryTagsTaxHTField11" ma:taxonomyFieldName="CategoryTags" ma:displayName="Category Tags" ma:readOnly="false" ma:fieldId="{24797cbb-132b-4ad7-b1f7-0c1bcff0c38a}" ma:taxonomyMulti="true" ma:sspId="8f79753a-75d3-41f5-8ca3-40b843941b4f" ma:termSetId="52678d52-26de-467b-a7b9-d4d1c4c8b24c" ma:anchorId="00000000-0000-0000-0000-000000000000" ma:open="false" ma:isKeyword="false">
      <xsd:complexType>
        <xsd:sequence>
          <xsd:element ref="pc:Terms" minOccurs="0" maxOccurs="1"/>
        </xsd:sequence>
      </xsd:complexType>
    </xsd:element>
    <xsd:element name="ClipArtFilename" ma:index="24" nillable="true" ma:displayName="Clip Art Name" ma:internalName="ClipArtFilename" ma:readOnly="false">
      <xsd:simpleType>
        <xsd:restriction base="dms:Text"/>
      </xsd:simpleType>
    </xsd:element>
    <xsd:element name="ContentItem" ma:index="25" nillable="true" ma:displayName="Content Item" ma:hidden="true" ma:internalName="ContentItem" ma:readOnly="false">
      <xsd:simpleType>
        <xsd:restriction base="dms:Unknown"/>
      </xsd:simpleType>
    </xsd:element>
    <xsd:element name="CrawlForDependencies" ma:index="27" nillable="true" ma:displayName="Crawl for Dependencies?" ma:default="true" ma:internalName="CrawlForDependencies" ma:readOnly="false">
      <xsd:simpleType>
        <xsd:restriction base="dms:Boolean"/>
      </xsd:simpleType>
    </xsd:element>
    <xsd:element name="CSXHash" ma:index="30" nillable="true" ma:displayName="CSX Hash" ma:internalName="CSXHash" ma:readOnly="false">
      <xsd:simpleType>
        <xsd:restriction base="dms:Text"/>
      </xsd:simpleType>
    </xsd:element>
    <xsd:element name="CSXSubmissionMarket" ma:index="31" nillable="true" ma:displayName="CSX Submission Market" ma:list="{2FBD1B11-2ACE-4FDC-B5A3-635D4ADF6F1B}" ma:internalName="CSXSubmissionMarket" ma:readOnly="false" ma:showField="MarketName" ma:web="4873beb7-5857-4685-be1f-d57550cc96cc">
      <xsd:simpleType>
        <xsd:restriction base="dms:Lookup"/>
      </xsd:simpleType>
    </xsd:element>
    <xsd:element name="CSXUpdate" ma:index="32" nillable="true" ma:displayName="CSX Updated?" ma:default="false" ma:internalName="CSXUpdate" ma:readOnly="false">
      <xsd:simpleType>
        <xsd:restriction base="dms:Boolean"/>
      </xsd:simpleType>
    </xsd:element>
    <xsd:element name="IntlLangReviewDate" ma:index="33" nillable="true" ma:displayName="Date to Complete Intl QA" ma:default="" ma:internalName="IntlLangReviewDate" ma:readOnly="false">
      <xsd:simpleType>
        <xsd:restriction base="dms:DateTime"/>
      </xsd:simpleType>
    </xsd:element>
    <xsd:element name="IsDeleted" ma:index="34" nillable="true" ma:displayName="Deleted?" ma:default="0" ma:internalName="IsDeleted" ma:readOnly="false">
      <xsd:simpleType>
        <xsd:restriction base="dms:Boolean"/>
      </xsd:simpleType>
    </xsd:element>
    <xsd:element name="APDescription" ma:index="35" nillable="true" ma:displayName="Description" ma:default="" ma:internalName="APDescription">
      <xsd:simpleType>
        <xsd:restriction base="dms:Note"/>
      </xsd:simpleType>
    </xsd:element>
    <xsd:element name="DirectSourceMarket" ma:index="36" nillable="true" ma:displayName="Direct Source Market Group" ma:default="" ma:internalName="DirectSourceMarket" ma:readOnly="false">
      <xsd:simpleType>
        <xsd:restriction base="dms:Text"/>
      </xsd:simpleType>
    </xsd:element>
    <xsd:element name="Downloads" ma:index="37" nillable="true" ma:displayName="Downloads" ma:default="0" ma:hidden="true" ma:internalName="Downloads" ma:readOnly="false">
      <xsd:simpleType>
        <xsd:restriction base="dms:Unknown"/>
      </xsd:simpleType>
    </xsd:element>
    <xsd:element name="DSATActionTaken" ma:index="38"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9" nillable="true" ma:displayName="Editor"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40" nillable="true" ma:displayName="Editorial Status" ma:default="" ma:internalName="EditorialStatus" ma:readOnly="false">
      <xsd:simpleType>
        <xsd:restriction base="dms:Unknown"/>
      </xsd:simpleType>
    </xsd:element>
    <xsd:element name="EditorialTags" ma:index="41" nillable="true" ma:displayName="Editorial Tags" ma:internalName="EditorialTags" ma:readOnly="false">
      <xsd:simpleType>
        <xsd:restriction base="dms:Unknown"/>
      </xsd:simpleType>
    </xsd:element>
    <xsd:element name="FeatureTagsTaxHTField0" ma:index="43" nillable="true" ma:taxonomy="true" ma:internalName="FeatureTagsTaxHTField0" ma:taxonomyFieldName="FeatureTags" ma:displayName="Features" ma:readOnly="false"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FriendlyTitle" ma:index="44" nillable="true" ma:displayName="Friendly Title" ma:default="" ma:description="Shorter title to be used when displaying search results" ma:internalName="FriendlyTitle" ma:readOnly="false">
      <xsd:simpleType>
        <xsd:restriction base="dms:Text"/>
      </xsd:simpleType>
    </xsd:element>
    <xsd:element name="HandoffToMSDN" ma:index="45" nillable="true" ma:displayName="Handoff To MSDN Date" ma:internalName="HandoffToMSDN" ma:readOnly="false">
      <xsd:simpleType>
        <xsd:restriction base="dms:DateTime"/>
      </xsd:simpleType>
    </xsd:element>
    <xsd:element name="InProjectListLookup" ma:index="46" nillable="true" ma:displayName="InProjectListLookup" ma:list="{9E343742-310B-4684-A24C-1D137CB4B230}" ma:internalName="InProjectListLookup" ma:readOnly="true" ma:showField="InProjectList" ma:web="4873beb7-5857-4685-be1f-d57550cc96cc">
      <xsd:simpleType>
        <xsd:restriction base="dms:Lookup"/>
      </xsd:simpleType>
    </xsd:element>
    <xsd:element name="InternalTagsTaxHTField0" ma:index="48" nillable="true" ma:taxonomy="true" ma:internalName="InternalTagsTaxHTField0" ma:taxonomyFieldName="InternalTags" ma:displayName="Internal Tags" ma:readOnly="false"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internalName="IntlLangReview" ma:readOnly="false">
      <xsd:simpleType>
        <xsd:restriction base="dms:Boolean"/>
      </xsd:simpleType>
    </xsd:element>
    <xsd:element name="IntlLangReviewer" ma:index="50" nillable="true" ma:displayName="Intl Lang QA Reviewer" ma:internalName="IntlLangReviewer" ma:readOnly="false">
      <xsd:simpleType>
        <xsd:restriction base="dms:Text"/>
      </xsd:simpleType>
    </xsd:element>
    <xsd:element name="MarketSpecific" ma:index="51" nillable="true" ma:displayName="Is Market Specific?" ma:internalName="MarketSpecific" ma:readOnly="false">
      <xsd:simpleType>
        <xsd:restriction base="dms:Boolean"/>
      </xsd:simpleType>
    </xsd:element>
    <xsd:element name="LastCompleteVersionLookup" ma:index="52" nillable="true" ma:displayName="Last Complete Version Lookup" ma:list="{9E343742-310B-4684-A24C-1D137CB4B230}" ma:internalName="LastCompleteVersionLookup" ma:readOnly="true" ma:showField="LastCompleteVersion" ma:web="4873beb7-5857-4685-be1f-d57550cc96cc">
      <xsd:simpleType>
        <xsd:restriction base="dms:Lookup"/>
      </xsd:simpleType>
    </xsd:element>
    <xsd:element name="LastHandOff" ma:index="53" nillable="true" ma:displayName="Last Hand-off" ma:internalName="LastHandOff" ma:readOnly="false">
      <xsd:simpleType>
        <xsd:restriction base="dms:DateTime"/>
      </xsd:simpleType>
    </xsd:element>
    <xsd:element name="LastModifiedDateTime" ma:index="54" nillable="true" ma:displayName="Last Modified Date" ma:internalName="LastModifiedDateTime" ma:readOnly="false">
      <xsd:simpleType>
        <xsd:restriction base="dms:DateTime"/>
      </xsd:simpleType>
    </xsd:element>
    <xsd:element name="LastPreviewErrorLookup" ma:index="55" nillable="true" ma:displayName="Last Preview Attempt Error" ma:list="{9E343742-310B-4684-A24C-1D137CB4B230}" ma:internalName="LastPreviewErrorLookup" ma:readOnly="true" ma:showField="LastPreviewError" ma:web="4873beb7-5857-4685-be1f-d57550cc96cc">
      <xsd:simpleType>
        <xsd:restriction base="dms:Lookup"/>
      </xsd:simpleType>
    </xsd:element>
    <xsd:element name="LastPreviewResultLookup" ma:index="56" nillable="true" ma:displayName="Last Preview Attempt Result" ma:list="{9E343742-310B-4684-A24C-1D137CB4B230}" ma:internalName="LastPreviewResultLookup" ma:readOnly="true" ma:showField="LastPreviewResult" ma:web="4873beb7-5857-4685-be1f-d57550cc96cc">
      <xsd:simpleType>
        <xsd:restriction base="dms:Lookup"/>
      </xsd:simpleType>
    </xsd:element>
    <xsd:element name="LastPreviewAttemptDateLookup" ma:index="57" nillable="true" ma:displayName="Last Preview Attempted On" ma:list="{9E343742-310B-4684-A24C-1D137CB4B230}" ma:internalName="LastPreviewAttemptDateLookup" ma:readOnly="true" ma:showField="LastPreviewAttemptDate" ma:web="4873beb7-5857-4685-be1f-d57550cc96cc">
      <xsd:simpleType>
        <xsd:restriction base="dms:Lookup"/>
      </xsd:simpleType>
    </xsd:element>
    <xsd:element name="LastPreviewedByLookup" ma:index="58" nillable="true" ma:displayName="Last Previewed By" ma:list="{9E343742-310B-4684-A24C-1D137CB4B230}" ma:internalName="LastPreviewedByLookup" ma:readOnly="true" ma:showField="LastPreviewedBy" ma:web="4873beb7-5857-4685-be1f-d57550cc96cc">
      <xsd:simpleType>
        <xsd:restriction base="dms:Lookup"/>
      </xsd:simpleType>
    </xsd:element>
    <xsd:element name="LastPreviewTimeLookup" ma:index="59" nillable="true" ma:displayName="Last Previewed On" ma:list="{9E343742-310B-4684-A24C-1D137CB4B230}" ma:internalName="LastPreviewTimeLookup" ma:readOnly="true" ma:showField="LastPreviewTime" ma:web="4873beb7-5857-4685-be1f-d57550cc96cc">
      <xsd:simpleType>
        <xsd:restriction base="dms:Lookup"/>
      </xsd:simpleType>
    </xsd:element>
    <xsd:element name="LastPreviewVersionLookup" ma:index="60" nillable="true" ma:displayName="Last Previewed Version" ma:list="{9E343742-310B-4684-A24C-1D137CB4B230}" ma:internalName="LastPreviewVersionLookup" ma:readOnly="true" ma:showField="LastPreviewVersion" ma:web="4873beb7-5857-4685-be1f-d57550cc96cc">
      <xsd:simpleType>
        <xsd:restriction base="dms:Lookup"/>
      </xsd:simpleType>
    </xsd:element>
    <xsd:element name="LastPublishErrorLookup" ma:index="61" nillable="true" ma:displayName="Last Publish Attempt Error" ma:list="{9E343742-310B-4684-A24C-1D137CB4B230}" ma:internalName="LastPublishErrorLookup" ma:readOnly="true" ma:showField="LastPublishError" ma:web="4873beb7-5857-4685-be1f-d57550cc96cc">
      <xsd:simpleType>
        <xsd:restriction base="dms:Lookup"/>
      </xsd:simpleType>
    </xsd:element>
    <xsd:element name="LastPublishResultLookup" ma:index="62" nillable="true" ma:displayName="Last Publish Attempt Result" ma:list="{9E343742-310B-4684-A24C-1D137CB4B230}" ma:internalName="LastPublishResultLookup" ma:readOnly="false" ma:showField="LastPublishResult" ma:web="4873beb7-5857-4685-be1f-d57550cc96cc">
      <xsd:simpleType>
        <xsd:restriction base="dms:Lookup"/>
      </xsd:simpleType>
    </xsd:element>
    <xsd:element name="LastPublishAttemptDateLookup" ma:index="63" nillable="true" ma:displayName="Last Publish Attempted On" ma:list="{9E343742-310B-4684-A24C-1D137CB4B230}" ma:internalName="LastPublishAttemptDateLookup" ma:readOnly="true" ma:showField="LastPublishAttemptDate" ma:web="4873beb7-5857-4685-be1f-d57550cc96cc">
      <xsd:simpleType>
        <xsd:restriction base="dms:Lookup"/>
      </xsd:simpleType>
    </xsd:element>
    <xsd:element name="LastPublishedByLookup" ma:index="64" nillable="true" ma:displayName="Last Published By" ma:list="{9E343742-310B-4684-A24C-1D137CB4B230}" ma:internalName="LastPublishedByLookup" ma:readOnly="true" ma:showField="LastPublishedBy" ma:web="4873beb7-5857-4685-be1f-d57550cc96cc">
      <xsd:simpleType>
        <xsd:restriction base="dms:Lookup"/>
      </xsd:simpleType>
    </xsd:element>
    <xsd:element name="LastPublishTimeLookup" ma:index="65" nillable="true" ma:displayName="Last Published On" ma:list="{9E343742-310B-4684-A24C-1D137CB4B230}" ma:internalName="LastPublishTimeLookup" ma:readOnly="true" ma:showField="LastPublishTime" ma:web="4873beb7-5857-4685-be1f-d57550cc96cc">
      <xsd:simpleType>
        <xsd:restriction base="dms:Lookup"/>
      </xsd:simpleType>
    </xsd:element>
    <xsd:element name="LastPublishVersionLookup" ma:index="66" nillable="true" ma:displayName="Last Published Version" ma:list="{9E343742-310B-4684-A24C-1D137CB4B230}" ma:internalName="LastPublishVersionLookup" ma:readOnly="true" ma:showField="LastPublishVersion" ma:web="4873beb7-5857-4685-be1f-d57550cc96cc">
      <xsd:simpleType>
        <xsd:restriction base="dms:Lookup"/>
      </xsd:simpleType>
    </xsd:element>
    <xsd:element name="LegacyData" ma:index="67" nillable="true" ma:displayName="Legacy Data" ma:description="Legacy Data" ma:internalName="LegacyData" ma:readOnly="false">
      <xsd:simpleType>
        <xsd:restriction base="dms:Note"/>
      </xsd:simpleType>
    </xsd:element>
    <xsd:element name="LocComments" ma:index="68" nillable="true" ma:displayName="Loc Approval Comments" ma:internalName="LocComments" ma:readOnly="false">
      <xsd:simpleType>
        <xsd:restriction base="dms:Note"/>
      </xsd:simpleType>
    </xsd:element>
    <xsd:element name="LocLastLocAttemptVersionLookup" ma:index="69" nillable="true" ma:displayName="Loc Last Loc Attempt Version"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0" nillable="true" ma:displayName="Loc Last Loc Attempt Version Type" ma:list="{7DD1DCEC-E449-43D3-891F-7DC62F62AD21}" ma:internalName="LocLastLocAttemptVersionTypeLookup" ma:readOnly="false" ma:showField="LastLocAttemptVersionType" ma:web="4873beb7-5857-4685-be1f-d57550cc96cc">
      <xsd:simpleType>
        <xsd:restriction base="dms:Lookup"/>
      </xsd:simpleType>
    </xsd:element>
    <xsd:element name="LocManualTestRequired" ma:index="71" nillable="true" ma:displayName="Loc Manual Test Required" ma:internalName="LocManualTestRequired" ma:readOnly="false">
      <xsd:simpleType>
        <xsd:restriction base="dms:Boolean"/>
      </xsd:simpleType>
    </xsd:element>
    <xsd:element name="LocMarketGroupTiers" ma:index="72" nillable="true" ma:displayName="Loc Market Group Tiers" ma:internalName="LocMarketGroupTiers" ma:readOnly="false">
      <xsd:simpleType>
        <xsd:restriction base="dms:Unknown"/>
      </xsd:simpleType>
    </xsd:element>
    <xsd:element name="LocNewPublishedVersionLookup" ma:index="73" nillable="true" ma:displayName="Loc New Published Version Lookup" ma:list="{7DD1DCEC-E449-43D3-891F-7DC62F62AD21}" ma:internalName="LocNewPublishedVersionLookup" ma:readOnly="false" ma:showField="NewPublishedVersion" ma:web="4873beb7-5857-4685-be1f-d57550cc96cc">
      <xsd:simpleType>
        <xsd:restriction base="dms:Lookup"/>
      </xsd:simpleType>
    </xsd:element>
    <xsd:element name="LocOverallHandbackStatusLookup" ma:index="74" nillable="true" ma:displayName="Loc Overall Handback Status" ma:list="{7DD1DCEC-E449-43D3-891F-7DC62F62AD21}" ma:internalName="LocOverallHandbackStatusLookup" ma:readOnly="false" ma:showField="OverallHandbackStatus" ma:web="4873beb7-5857-4685-be1f-d57550cc96cc">
      <xsd:simpleType>
        <xsd:restriction base="dms:Lookup"/>
      </xsd:simpleType>
    </xsd:element>
    <xsd:element name="LocOverallLocStatusLookup" ma:index="75" nillable="true" ma:displayName="Loc Overall Localize Status" ma:list="{7DD1DCEC-E449-43D3-891F-7DC62F62AD21}" ma:internalName="LocOverallLocStatusLookup" ma:readOnly="false" ma:showField="OverallLocStatus" ma:web="4873beb7-5857-4685-be1f-d57550cc96cc">
      <xsd:simpleType>
        <xsd:restriction base="dms:Lookup"/>
      </xsd:simpleType>
    </xsd:element>
    <xsd:element name="LocOverallPreviewStatusLookup" ma:index="76" nillable="true" ma:displayName="Loc Overall Preview Status" ma:list="{7DD1DCEC-E449-43D3-891F-7DC62F62AD21}" ma:internalName="LocOverallPreviewStatusLookup" ma:readOnly="false" ma:showField="OverallPreviewStatus" ma:web="4873beb7-5857-4685-be1f-d57550cc96cc">
      <xsd:simpleType>
        <xsd:restriction base="dms:Lookup"/>
      </xsd:simpleType>
    </xsd:element>
    <xsd:element name="LocOverallPublishStatusLookup" ma:index="77" nillable="true" ma:displayName="Loc Overall Publish Status" ma:list="{7DD1DCEC-E449-43D3-891F-7DC62F62AD21}" ma:internalName="LocOverallPublishStatusLookup" ma:readOnly="false" ma:showField="OverallPublishStatus" ma:web="4873beb7-5857-4685-be1f-d57550cc96cc">
      <xsd:simpleType>
        <xsd:restriction base="dms:Lookup"/>
      </xsd:simpleType>
    </xsd:element>
    <xsd:element name="IntlLocPriority" ma:index="78" nillable="true" ma:displayName="Loc Priority" ma:default="" ma:internalName="IntlLocPriority" ma:readOnly="false">
      <xsd:simpleType>
        <xsd:restriction base="dms:Unknown"/>
      </xsd:simpleType>
    </xsd:element>
    <xsd:element name="LocProcessedForHandoffsLookup" ma:index="79" nillable="true" ma:displayName="Loc Processed For Handoffs" ma:list="{7DD1DCEC-E449-43D3-891F-7DC62F62AD21}" ma:internalName="LocProcessedForHandoffsLookup" ma:readOnly="false" ma:showField="ProcessedForHandoffs" ma:web="4873beb7-5857-4685-be1f-d57550cc96cc">
      <xsd:simpleType>
        <xsd:restriction base="dms:Lookup"/>
      </xsd:simpleType>
    </xsd:element>
    <xsd:element name="LocProcessedForMarketsLookup" ma:index="80" nillable="true" ma:displayName="Loc Processed For Markets" ma:list="{7DD1DCEC-E449-43D3-891F-7DC62F62AD21}" ma:internalName="LocProcessedForMarketsLookup" ma:readOnly="false" ma:showField="ProcessedForMarkets" ma:web="4873beb7-5857-4685-be1f-d57550cc96cc">
      <xsd:simpleType>
        <xsd:restriction base="dms:Lookup"/>
      </xsd:simpleType>
    </xsd:element>
    <xsd:element name="LocPublishedDependentAssetsLookup" ma:index="81" nillable="true" ma:displayName="Loc Published Dependent Assets" ma:list="{7DD1DCEC-E449-43D3-891F-7DC62F62AD21}" ma:internalName="LocPublishedDependentAssetsLookup" ma:readOnly="false" ma:showField="PublishedDependentAssets" ma:web="4873beb7-5857-4685-be1f-d57550cc96cc">
      <xsd:simpleType>
        <xsd:restriction base="dms:Lookup"/>
      </xsd:simpleType>
    </xsd:element>
    <xsd:element name="LocPublishedLinkedAssetsLookup" ma:index="82" nillable="true" ma:displayName="Loc Published Linked Assets" ma:list="{7DD1DCEC-E449-43D3-891F-7DC62F62AD21}" ma:internalName="LocPublishedLinkedAssetsLookup" ma:readOnly="false" ma:showField="PublishedLinkedAssets" ma:web="4873beb7-5857-4685-be1f-d57550cc96cc">
      <xsd:simpleType>
        <xsd:restriction base="dms:Lookup"/>
      </xsd:simpleType>
    </xsd:element>
    <xsd:element name="LocRecommendedHandoff" ma:index="83" nillable="true" ma:displayName="Loc Recommended Handoff" ma:default="" ma:indexed="true" ma:internalName="LocRecommendedHandoff" ma:readOnly="false">
      <xsd:simpleType>
        <xsd:restriction base="dms:Text"/>
      </xsd:simpleType>
    </xsd:element>
    <xsd:element name="LocalizationTagsTaxHTField0" ma:index="85" nillable="true" ma:taxonomy="true" ma:internalName="LocalizationTagsTaxHTField0" ma:taxonomyFieldName="LocalizationTags" ma:displayName="Localization Tags" ma:readOnly="false"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6" nillable="true" ma:displayName="Machine Translated" ma:default="" ma:hidden="true" ma:internalName="MachineTranslated" ma:readOnly="false">
      <xsd:simpleType>
        <xsd:restriction base="dms:Boolean"/>
      </xsd:simpleType>
    </xsd:element>
    <xsd:element name="Manager" ma:index="87" nillable="true" ma:displayName="Manager" ma:hidden="true" ma:internalName="Manager" ma:readOnly="false">
      <xsd:simpleType>
        <xsd:restriction base="dms:Text"/>
      </xsd:simpleType>
    </xsd:element>
    <xsd:element name="Markets" ma:index="88" nillable="true" ma:displayName="Markets" ma:default="" ma:description="Leave blank to show in all markets" ma:list="{2FBD1B11-2ACE-4FDC-B5A3-635D4ADF6F1B}" ma:internalName="Markets"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89" nillable="true" ma:displayName="Milestone" ma:default="" ma:internalName="Milestone" ma:readOnly="false">
      <xsd:simpleType>
        <xsd:restriction base="dms:Unknown"/>
      </xsd:simpleType>
    </xsd:element>
    <xsd:element name="ModificationsAwaitingManualResolutionLookup" ma:index="90" nillable="true" ma:displayName="Modifications Awating Manual Resolution" ma:list="{9E343742-310B-4684-A24C-1D137CB4B230}" ma:internalName="ModificationsAwaitingManualResolutionLookup" ma:readOnly="false" ma:showField="ModificationsAwaitingManualResolution" ma:web="4873beb7-5857-4685-be1f-d57550cc96cc">
      <xsd:simpleType>
        <xsd:restriction base="dms:Lookup"/>
      </xsd:simpleType>
    </xsd:element>
    <xsd:element name="NumericId" ma:index="93" nillable="true" ma:displayName="Numeric ID" ma:default="" ma:indexed="true" ma:internalName="NumericId" ma:readOnly="false">
      <xsd:simpleType>
        <xsd:restriction base="dms:Number"/>
      </xsd:simpleType>
    </xsd:element>
    <xsd:element name="NumOfRatingsLookup" ma:index="94" nillable="true" ma:displayName="NumOfRatings" ma:list="{9E343742-310B-4684-A24C-1D137CB4B230}" ma:internalName="NumOfRatingsLookup" ma:readOnly="true" ma:showField="NumOfRatings" ma:web="4873beb7-5857-4685-be1f-d57550cc96cc">
      <xsd:simpleType>
        <xsd:restriction base="dms:Lookup"/>
      </xsd:simpleType>
    </xsd:element>
    <xsd:element name="OOCacheId" ma:index="95" nillable="true" ma:displayName="OOCacheId" ma:internalName="OOCacheId" ma:readOnly="false">
      <xsd:simpleType>
        <xsd:restriction base="dms:Text"/>
      </xsd:simpleType>
    </xsd:element>
    <xsd:element name="OriginAsset" ma:index="96" nillable="true" ma:displayName="Origin Asset" ma:default="" ma:internalName="OriginAsset" ma:readOnly="false">
      <xsd:simpleType>
        <xsd:restriction base="dms:Text"/>
      </xsd:simpleType>
    </xsd:element>
    <xsd:element name="OriginalSourceMarket" ma:index="97" nillable="true" ma:displayName="Original Source Market Group" ma:default="" ma:internalName="OriginalSourceMarket" ma:readOnly="false">
      <xsd:simpleType>
        <xsd:restriction base="dms:Text"/>
      </xsd:simpleType>
    </xsd:element>
    <xsd:element name="OutputCachingOn" ma:index="98" nillable="true" ma:displayName="Output Caching" ma:default="true" ma:hidden="true" ma:internalName="OutputCachingOn" ma:readOnly="false">
      <xsd:simpleType>
        <xsd:restriction base="dms:Boolean"/>
      </xsd:simpleType>
    </xsd:element>
    <xsd:element name="ParentAssetId" ma:index="99" nillable="true" ma:displayName="Parent Asset Id" ma:internalName="ParentAssetId" ma:readOnly="false">
      <xsd:simpleType>
        <xsd:restriction base="dms:Text"/>
      </xsd:simpleType>
    </xsd:element>
    <xsd:element name="PlannedPubDate" ma:index="100" nillable="true" ma:displayName="Planned Publish Date" ma:default="" ma:indexed="true" ma:internalName="PlannedPubDate" ma:readOnly="false">
      <xsd:simpleType>
        <xsd:restriction base="dms:DateTime"/>
      </xsd:simpleType>
    </xsd:element>
    <xsd:element name="PolicheckWords" ma:index="101" nillable="true" ma:displayName="Policheck Words" ma:default="" ma:internalName="PolicheckWords" ma:readOnly="false">
      <xsd:simpleType>
        <xsd:restriction base="dms:Text"/>
      </xsd:simpleType>
    </xsd:element>
    <xsd:element name="AppVerPrimary" ma:index="102" nillable="true" ma:displayName="Primary Application Version" ma:default="" ma:indexed="true" ma:list="{3B69E247-3408-4B27-BC34-375E2E9451F9}" ma:internalName="AppVerPrimary" ma:readOnly="false" ma:showField="Title" ma:web="4873beb7-5857-4685-be1f-d57550cc96cc">
      <xsd:simpleType>
        <xsd:restriction base="dms:Lookup"/>
      </xsd:simpleType>
    </xsd:element>
    <xsd:element name="BusinessGroup" ma:index="103" nillable="true" ma:displayName="Product Division Owner" ma:default="" ma:internalName="BusinessGroup" ma:readOnly="false">
      <xsd:simpleType>
        <xsd:restriction base="dms:Unknown"/>
      </xsd:simpleType>
    </xsd:element>
    <xsd:element name="UAProjectedTotalWords" ma:index="104" nillable="true" ma:displayName="Projected Word Count" ma:default="" ma:internalName="UAProjectedTotalWords" ma:readOnly="false">
      <xsd:simpleType>
        <xsd:restriction base="dms:Unknown"/>
      </xsd:simpleType>
    </xsd:element>
    <xsd:element name="Provider" ma:index="105" nillable="true" ma:displayName="Provider" ma:default="" ma:internalName="Provider">
      <xsd:simpleType>
        <xsd:restriction base="dms:Unknown"/>
      </xsd:simpleType>
    </xsd:element>
    <xsd:element name="Providers" ma:index="106" nillable="true" ma:displayName="Providers" ma:internalName="Providers" ma:readOnly="false">
      <xsd:simpleType>
        <xsd:restriction base="dms:Unknown"/>
      </xsd:simpleType>
    </xsd:element>
    <xsd:element name="PublishStatusLookup" ma:index="107" nillable="true" ma:displayName="Publish Status" ma:list="{9E343742-310B-4684-A24C-1D137CB4B230}" ma:internalName="PublishStatusLookup" ma:readOnly="false" ma:showField="PublishStatus" ma:web="4873beb7-5857-4685-be1f-d57550cc96cc">
      <xsd:simpleType>
        <xsd:restriction base="dms:Lookup"/>
      </xsd:simpleType>
    </xsd:element>
    <xsd:element name="PublishTargets" ma:index="108" nillable="true" ma:displayName="Publish Target" ma:default="OfficeOnline" ma:internalName="PublishTargets" ma:readOnly="false">
      <xsd:simpleType>
        <xsd:restriction base="dms:Unknown"/>
      </xsd:simpleType>
    </xsd:element>
    <xsd:element name="RecommendationsModifier" ma:index="109" nillable="true" ma:displayName="Recommendations Modifier" ma:internalName="RecommendationsModifier" ma:readOnly="false">
      <xsd:simpleType>
        <xsd:restriction base="dms:Number"/>
      </xsd:simpleType>
    </xsd:element>
    <xsd:element name="ArtSampleDocs" ma:index="110" nillable="true" ma:displayName="Sample Docs" ma:hidden="true" ma:internalName="ArtSampleDocs" ma:readOnly="false">
      <xsd:simpleType>
        <xsd:restriction base="dms:Text"/>
      </xsd:simpleType>
    </xsd:element>
    <xsd:element name="ScenarioTagsTaxHTField0" ma:index="112" nillable="true" ma:taxonomy="true" ma:internalName="ScenarioTagsTaxHTField0" ma:taxonomyFieldName="ScenarioTags" ma:displayName="Scenarios" ma:readOnly="false"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4"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5" nillable="true" ma:displayName="Source Title" ma:indexed="true" ma:internalName="SourceTitle" ma:readOnly="false">
      <xsd:simpleType>
        <xsd:restriction base="dms:Text"/>
      </xsd:simpleType>
    </xsd:element>
    <xsd:element name="CSXSubmissionDate" ma:index="116" nillable="true" ma:displayName="Submission Date" ma:internalName="CSXSubmissionDate" ma:readOnly="false">
      <xsd:simpleType>
        <xsd:restriction base="dms:DateTime"/>
      </xsd:simpleType>
    </xsd:element>
    <xsd:element name="SubmitterId" ma:index="117" nillable="true" ma:displayName="Submitter ID" ma:default="" ma:internalName="SubmitterId" ma:readOnly="false">
      <xsd:simpleType>
        <xsd:restriction base="dms:Text"/>
      </xsd:simpleType>
    </xsd:element>
    <xsd:element name="TaxCatchAll" ma:index="118"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19"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humbnailAssetId" ma:index="120" nillable="true" ma:displayName="Thumbnail Image Asset" ma:internalName="ThumbnailAssetId" ma:readOnly="false">
      <xsd:simpleType>
        <xsd:restriction base="dms:Text"/>
      </xsd:simpleType>
    </xsd:element>
    <xsd:element name="TimesCloned" ma:index="121" nillable="true" ma:displayName="Times Cloned" ma:internalName="TimesCloned" ma:readOnly="false">
      <xsd:simpleType>
        <xsd:restriction base="dms:Number"/>
      </xsd:simpleType>
    </xsd:element>
    <xsd:element name="TrustLevel" ma:index="123" nillable="true" ma:displayName="Trust Level" ma:default="1 Microsoft Managed Content" ma:internalName="TrustLevel" ma:readOnly="false">
      <xsd:simpleType>
        <xsd:restriction base="dms:Unknown"/>
      </xsd:simpleType>
    </xsd:element>
    <xsd:element name="UALocComments" ma:index="124" nillable="true" ma:displayName="UA Loc Comments" ma:default="" ma:internalName="UALocComments" ma:readOnly="false">
      <xsd:simpleType>
        <xsd:restriction base="dms:Note"/>
      </xsd:simpleType>
    </xsd:element>
    <xsd:element name="UALocRecommendation" ma:index="125"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26" nillable="true" ma:displayName="UA Notes" ma:default="" ma:internalName="UANotes" ma:readOnly="false">
      <xsd:simpleType>
        <xsd:restriction base="dms:Note"/>
      </xsd:simpleType>
    </xsd:element>
    <xsd:element name="VoteCount" ma:index="127"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6" ma:displayName="Content Type"/>
        <xsd:element ref="dc:title" minOccurs="0" maxOccurs="1" ma:index="12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APDescription xmlns="4873beb7-5857-4685-be1f-d57550cc96cc" xsi:nil="true"/>
    <AssetExpire xmlns="4873beb7-5857-4685-be1f-d57550cc96cc">2029-05-12T07:00:00+00:00</AssetExpire>
    <CampaignTagsTaxHTField0 xmlns="4873beb7-5857-4685-be1f-d57550cc96cc">
      <Terms xmlns="http://schemas.microsoft.com/office/infopath/2007/PartnerControls"/>
    </CampaignTagsTaxHTField0>
    <IntlLangReviewDate xmlns="4873beb7-5857-4685-be1f-d57550cc96cc" xsi:nil="true"/>
    <IntlLangReview xmlns="4873beb7-5857-4685-be1f-d57550cc96cc" xsi:nil="true"/>
    <LocLastLocAttemptVersionLookup xmlns="4873beb7-5857-4685-be1f-d57550cc96cc">435164</LocLastLocAttemptVersionLookup>
    <LocLastLocAttemptVersionTypeLookup xmlns="4873beb7-5857-4685-be1f-d57550cc96cc" xsi:nil="true"/>
    <PolicheckWords xmlns="4873beb7-5857-4685-be1f-d57550cc96cc" xsi:nil="true"/>
    <SubmitterId xmlns="4873beb7-5857-4685-be1f-d57550cc96cc" xsi:nil="true"/>
    <EditorialStatus xmlns="4873beb7-5857-4685-be1f-d57550cc96cc">Complete</EditorialStatus>
    <Markets xmlns="4873beb7-5857-4685-be1f-d57550cc96cc"/>
    <OriginAsset xmlns="4873beb7-5857-4685-be1f-d57550cc96cc" xsi:nil="true"/>
    <AssetStart xmlns="4873beb7-5857-4685-be1f-d57550cc96cc">2011-07-15T21:03:00+00:00</AssetStart>
    <MarketSpecific xmlns="4873beb7-5857-4685-be1f-d57550cc96cc">false</MarketSpecific>
    <LocMarketGroupTiers xmlns="4873beb7-5857-4685-be1f-d57550cc96cc">,t:Tier 1,</LocMarketGroupTiers>
    <APAuthor xmlns="4873beb7-5857-4685-be1f-d57550cc96cc">
      <UserInfo>
        <DisplayName>REDMOND\v-cianto</DisplayName>
        <AccountId>1046</AccountId>
        <AccountType/>
      </UserInfo>
    </APAuthor>
    <IntlLangReviewer xmlns="4873beb7-5857-4685-be1f-d57550cc96cc" xsi:nil="true"/>
    <LocOverallPreviewStatusLookup xmlns="4873beb7-5857-4685-be1f-d57550cc96cc" xsi:nil="true"/>
    <LocOverallPublishStatusLookup xmlns="4873beb7-5857-4685-be1f-d57550cc96cc" xsi:nil="true"/>
    <CSXSubmissionDate xmlns="4873beb7-5857-4685-be1f-d57550cc96cc" xsi:nil="true"/>
    <TaxCatchAll xmlns="4873beb7-5857-4685-be1f-d57550cc96cc"/>
    <LocNewPublishedVersionLookup xmlns="4873beb7-5857-4685-be1f-d57550cc96cc" xsi:nil="true"/>
    <LocPublishedDependentAssetsLookup xmlns="4873beb7-5857-4685-be1f-d57550cc96cc" xsi:nil="true"/>
    <Manager xmlns="4873beb7-5857-4685-be1f-d57550cc96cc" xsi:nil="true"/>
    <NumericId xmlns="4873beb7-5857-4685-be1f-d57550cc96cc">102719985</NumericId>
    <ParentAssetId xmlns="4873beb7-5857-4685-be1f-d57550cc96cc" xsi:nil="true"/>
    <OriginalSourceMarket xmlns="4873beb7-5857-4685-be1f-d57550cc96cc" xsi:nil="true"/>
    <EditorialTags xmlns="4873beb7-5857-4685-be1f-d57550cc96cc">1|TG102679173|FY12 Q1|FY12_Q1_TG102679173</EditorialTags>
    <LocComments xmlns="4873beb7-5857-4685-be1f-d57550cc96cc">Intl_Localizable </LocComments>
    <LocProcessedForMarketsLookup xmlns="4873beb7-5857-4685-be1f-d57550cc96cc" xsi:nil="true"/>
    <LocRecommendedHandoff xmlns="4873beb7-5857-4685-be1f-d57550cc96cc">201107_Ready</LocRecommendedHandoff>
    <SourceTitle xmlns="4873beb7-5857-4685-be1f-d57550cc96cc" xsi:nil="true"/>
    <CSXUpdate xmlns="4873beb7-5857-4685-be1f-d57550cc96cc">false</CSXUpdate>
    <IntlLocPriority xmlns="4873beb7-5857-4685-be1f-d57550cc96cc" xsi:nil="true"/>
    <UAProjectedTotalWords xmlns="4873beb7-5857-4685-be1f-d57550cc96cc" xsi:nil="true"/>
    <MachineTranslated xmlns="4873beb7-5857-4685-be1f-d57550cc96cc">false</MachineTranslated>
    <OutputCachingOn xmlns="4873beb7-5857-4685-be1f-d57550cc96cc">false</OutputCachingOn>
    <IsSearchable xmlns="4873beb7-5857-4685-be1f-d57550cc96cc">true</IsSearchable>
    <ContentItem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ApplicationCode xmlns="4873beb7-5857-4685-be1f-d57550cc96cc"/>
    <LastModifiedDateTime xmlns="4873beb7-5857-4685-be1f-d57550cc96cc" xsi:nil="true"/>
    <LegacyData xmlns="4873beb7-5857-4685-be1f-d57550cc96cc" xsi:nil="true"/>
    <LocManualTestRequired xmlns="4873beb7-5857-4685-be1f-d57550cc96cc">false</LocManualTestRequired>
    <LocProcessedForHandoffsLookup xmlns="4873beb7-5857-4685-be1f-d57550cc96cc" xsi:nil="true"/>
    <CSXHash xmlns="4873beb7-5857-4685-be1f-d57550cc96cc" xsi:nil="true"/>
    <DirectSourceMarket xmlns="4873beb7-5857-4685-be1f-d57550cc96cc" xsi:nil="true"/>
    <PlannedPubDate xmlns="4873beb7-5857-4685-be1f-d57550cc96cc" xsi:nil="true"/>
    <CSXSubmissionMarket xmlns="4873beb7-5857-4685-be1f-d57550cc96cc" xsi:nil="true"/>
    <Downloads xmlns="4873beb7-5857-4685-be1f-d57550cc96cc">0</Downloads>
    <LocOverallHandbackStatusLookup xmlns="4873beb7-5857-4685-be1f-d57550cc96cc" xsi:nil="true"/>
    <ArtSampleDocs xmlns="4873beb7-5857-4685-be1f-d57550cc96cc" xsi:nil="true"/>
    <TrustLevel xmlns="4873beb7-5857-4685-be1f-d57550cc96cc">1 Microsoft Managed Content</TrustLevel>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imesCloned xmlns="4873beb7-5857-4685-be1f-d57550cc96cc" xsi:nil="true"/>
    <AverageRating xmlns="4873beb7-5857-4685-be1f-d57550cc96cc" xsi:nil="true"/>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Provider xmlns="4873beb7-5857-4685-be1f-d57550cc96cc" xsi:nil="true"/>
    <UACurrentWords xmlns="4873beb7-5857-4685-be1f-d57550cc96cc" xsi:nil="true"/>
    <Applications xmlns="4873beb7-5857-4685-be1f-d57550cc96cc">
      <Value>402</Value>
    </Applications>
    <AssetId xmlns="4873beb7-5857-4685-be1f-d57550cc96cc">AF102719985</AssetId>
    <OOCacheId xmlns="4873beb7-5857-4685-be1f-d57550cc96cc" xsi:nil="true"/>
    <IsDeleted xmlns="4873beb7-5857-4685-be1f-d57550cc96cc">false</IsDeleted>
    <PublishTargets xmlns="4873beb7-5857-4685-be1f-d57550cc96cc">OfficeOnline</PublishTargets>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Milestone xmlns="4873beb7-5857-4685-be1f-d57550cc96cc" xsi:nil="tru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ApprovalStatus xmlns="4873beb7-5857-4685-be1f-d57550cc96cc">InProgress</ApprovalStatus>
    <BlockPublish xmlns="4873beb7-5857-4685-be1f-d57550cc96cc">false</BlockPublish>
    <APEditor xmlns="4873beb7-5857-4685-be1f-d57550cc96cc">
      <UserInfo>
        <DisplayName/>
        <AccountId xsi:nil="true"/>
        <AccountType/>
      </UserInfo>
    </APEditor>
    <Size xmlns="4873beb7-5857-4685-be1f-d57550cc96cc">895</Size>
    <PublishStatusLookup xmlns="4873beb7-5857-4685-be1f-d57550cc96cc">1234470</PublishStatusLookup>
    <ClipArtFilename xmlns="4873beb7-5857-4685-be1f-d57550cc96cc" xsi:nil="true"/>
    <AcquiredFrom xmlns="4873beb7-5857-4685-be1f-d57550cc96cc">Internal MS</AcquiredFrom>
    <FriendlyTitle xmlns="4873beb7-5857-4685-be1f-d57550cc96cc" xsi:nil="true"/>
    <DSATActionTaken xmlns="4873beb7-5857-4685-be1f-d57550cc96cc" xsi:nil="true"/>
    <ApprovalLog xmlns="4873beb7-5857-4685-be1f-d57550cc96cc" xsi:nil="true"/>
    <AssetType xmlns="4873beb7-5857-4685-be1f-d57550cc96cc">NA</AssetType>
    <HandoffToMSDN xmlns="4873beb7-5857-4685-be1f-d57550cc96cc" xsi:nil="true"/>
    <CategoryTagsTaxHTField11 xmlns="4873beb7-5857-4685-be1f-d57550cc96cc">
      <Terms xmlns="http://schemas.microsoft.com/office/infopath/2007/PartnerControls"/>
    </CategoryTagsTaxHTField11>
    <AppVerPrimary xmlns="4873beb7-5857-4685-be1f-d57550cc96cc" xsi:nil="true"/>
    <AuthorGroup xmlns="4873beb7-5857-4685-be1f-d57550cc96cc" xsi:nil="true"/>
    <LastPublishResultLookup xmlns="4873beb7-5857-4685-be1f-d57550cc96cc" xsi:nil="true"/>
    <ModificationsAwaitingManualResolutionLookup xmlns="4873beb7-5857-4685-be1f-d57550cc96cc" xsi:nil="true"/>
    <VoteCount xmlns="4873beb7-5857-4685-be1f-d57550cc96cc" xsi:nil="true"/>
    <FeedAppVer xmlns="4873beb7-5857-4685-be1f-d57550cc96cc"/>
    <LastHandOff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D88D00-2EC6-49B9-8075-1148344081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60031C-5856-454E-8A95-187AF43A2F0C}">
  <ds:schemaRefs>
    <ds:schemaRef ds:uri="http://purl.org/dc/elements/1.1/"/>
    <ds:schemaRef ds:uri="http://purl.org/dc/terms/"/>
    <ds:schemaRef ds:uri="http://schemas.openxmlformats.org/package/2006/metadata/core-properties"/>
    <ds:schemaRef ds:uri="http://schemas.microsoft.com/office/2006/metadata/properties"/>
    <ds:schemaRef ds:uri="http://purl.org/dc/dcmitype/"/>
    <ds:schemaRef ds:uri="http://schemas.microsoft.com/office/2006/documentManagement/types"/>
    <ds:schemaRef ds:uri="http://schemas.microsoft.com/office/infopath/2007/PartnerControls"/>
    <ds:schemaRef ds:uri="4873beb7-5857-4685-be1f-d57550cc96cc"/>
    <ds:schemaRef ds:uri="http://www.w3.org/XML/1998/namespace"/>
  </ds:schemaRefs>
</ds:datastoreItem>
</file>

<file path=customXml/itemProps3.xml><?xml version="1.0" encoding="utf-8"?>
<ds:datastoreItem xmlns:ds="http://schemas.openxmlformats.org/officeDocument/2006/customXml" ds:itemID="{A3F6633F-648E-4D4B-B500-0B8382296B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3635</TotalTime>
  <Words>1692</Words>
  <Application>Microsoft Office PowerPoint</Application>
  <PresentationFormat>On-screen Show (4:3)</PresentationFormat>
  <Paragraphs>261</Paragraphs>
  <Slides>39</Slides>
  <Notes>39</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Office2010_training_template</vt:lpstr>
      <vt:lpstr>Visio</vt:lpstr>
      <vt:lpstr>Microsoft® Access® 2010 培训</vt:lpstr>
      <vt:lpstr>课程内容</vt:lpstr>
      <vt:lpstr>概述：基本组件</vt:lpstr>
      <vt:lpstr>课程目标</vt:lpstr>
      <vt:lpstr>创建表格</vt:lpstr>
      <vt:lpstr>创建表格</vt:lpstr>
      <vt:lpstr>创建表格</vt:lpstr>
      <vt:lpstr>创建表格</vt:lpstr>
      <vt:lpstr>在数据表视图中创建表</vt:lpstr>
      <vt:lpstr>在数据表视图中创建表</vt:lpstr>
      <vt:lpstr>在数据表视图中创建表</vt:lpstr>
      <vt:lpstr>在数据表视图中创建表</vt:lpstr>
      <vt:lpstr>使用“快速入门”字段提高速度</vt:lpstr>
      <vt:lpstr>使用“快速入门”字段提高速度</vt:lpstr>
      <vt:lpstr>使用“快速入门”字段提高速度</vt:lpstr>
      <vt:lpstr>在设计视图中创建表</vt:lpstr>
      <vt:lpstr>在设计视图中创建表</vt:lpstr>
      <vt:lpstr>在设计视图中创建表</vt:lpstr>
      <vt:lpstr>添加和保存数据</vt:lpstr>
      <vt:lpstr>添加和保存数据</vt:lpstr>
      <vt:lpstr>添加和保存数据</vt:lpstr>
      <vt:lpstr>使用记录导航按钮</vt:lpstr>
      <vt:lpstr>使用记录导航按钮</vt:lpstr>
      <vt:lpstr>使用记录导航按钮</vt:lpstr>
      <vt:lpstr>向表添加查阅字段</vt:lpstr>
      <vt:lpstr>向表添加查阅字段</vt:lpstr>
      <vt:lpstr>向表添加查阅字段</vt:lpstr>
      <vt:lpstr>向表添加查阅字段</vt:lpstr>
      <vt:lpstr>练习建议</vt:lpstr>
      <vt:lpstr>测试问题 1</vt:lpstr>
      <vt:lpstr>测试问题 1</vt:lpstr>
      <vt:lpstr>测试问题 2</vt:lpstr>
      <vt:lpstr>测试问题 2</vt:lpstr>
      <vt:lpstr>测试问题 3</vt:lpstr>
      <vt:lpstr>测试问题 3</vt:lpstr>
      <vt:lpstr>测试问题 4</vt:lpstr>
      <vt:lpstr>测试问题 4</vt:lpstr>
      <vt:lpstr>课程摘要卡</vt:lpstr>
      <vt:lpstr>使用此模板</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kristinl</dc:creator>
  <cp:lastModifiedBy>Pakorn Chuoluam</cp:lastModifiedBy>
  <cp:revision>256</cp:revision>
  <dcterms:created xsi:type="dcterms:W3CDTF">2010-04-16T18:13:32Z</dcterms:created>
  <dcterms:modified xsi:type="dcterms:W3CDTF">2011-09-11T08:40:23Z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0x0101006EDDDB5EE6D98C44930B742096920B30020100945995BAC74E6347BD6C979F46C6273B</vt:lpwstr>
  </property>
  <property fmtid="{D5CDD505-2E9C-101B-9397-08002B2CF9AE}" pid="3" name="_dlc_DocIdItemGuid">
    <vt:lpwstr>6935713e-0dbb-4e01-8cbe-f9c011f75855</vt:lpwstr>
  </property>
  <property fmtid="{D5CDD505-2E9C-101B-9397-08002B2CF9AE}" pid="4" name="InternalTags">
    <vt:lpwstr/>
  </property>
  <property fmtid="{D5CDD505-2E9C-101B-9397-08002B2CF9AE}" pid="5" name="FeatureTags">
    <vt:lpwstr/>
  </property>
  <property fmtid="{D5CDD505-2E9C-101B-9397-08002B2CF9AE}" pid="6" name="LocalizationTags">
    <vt:lpwstr/>
  </property>
  <property fmtid="{D5CDD505-2E9C-101B-9397-08002B2CF9AE}" pid="7" name="CategoryTags">
    <vt:lpwstr/>
  </property>
  <property fmtid="{D5CDD505-2E9C-101B-9397-08002B2CF9AE}" pid="8" name="PolicheckCounter">
    <vt:lpwstr>0</vt:lpwstr>
  </property>
  <property fmtid="{D5CDD505-2E9C-101B-9397-08002B2CF9AE}" pid="9" name="CampaignTags">
    <vt:lpwstr/>
  </property>
  <property fmtid="{D5CDD505-2E9C-101B-9397-08002B2CF9AE}" pid="10" name="PolicheckStatus">
    <vt:lpwstr>0</vt:lpwstr>
  </property>
  <property fmtid="{D5CDD505-2E9C-101B-9397-08002B2CF9AE}" pid="11" name="ScenarioTags">
    <vt:lpwstr/>
  </property>
</Properties>
</file>