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54"/>
  </p:notesMasterIdLst>
  <p:sldIdLst>
    <p:sldId id="279" r:id="rId5"/>
    <p:sldId id="280" r:id="rId6"/>
    <p:sldId id="281" r:id="rId7"/>
    <p:sldId id="282" r:id="rId8"/>
    <p:sldId id="294" r:id="rId9"/>
    <p:sldId id="341" r:id="rId10"/>
    <p:sldId id="342" r:id="rId11"/>
    <p:sldId id="343" r:id="rId12"/>
    <p:sldId id="344" r:id="rId13"/>
    <p:sldId id="345" r:id="rId14"/>
    <p:sldId id="346" r:id="rId15"/>
    <p:sldId id="347" r:id="rId16"/>
    <p:sldId id="348" r:id="rId17"/>
    <p:sldId id="349" r:id="rId18"/>
    <p:sldId id="350" r:id="rId19"/>
    <p:sldId id="351" r:id="rId20"/>
    <p:sldId id="352" r:id="rId21"/>
    <p:sldId id="354" r:id="rId22"/>
    <p:sldId id="355" r:id="rId23"/>
    <p:sldId id="356" r:id="rId24"/>
    <p:sldId id="357" r:id="rId25"/>
    <p:sldId id="359" r:id="rId26"/>
    <p:sldId id="358" r:id="rId27"/>
    <p:sldId id="360" r:id="rId28"/>
    <p:sldId id="361" r:id="rId29"/>
    <p:sldId id="362" r:id="rId30"/>
    <p:sldId id="363" r:id="rId31"/>
    <p:sldId id="364" r:id="rId32"/>
    <p:sldId id="365" r:id="rId33"/>
    <p:sldId id="366" r:id="rId34"/>
    <p:sldId id="367" r:id="rId35"/>
    <p:sldId id="368" r:id="rId36"/>
    <p:sldId id="369" r:id="rId37"/>
    <p:sldId id="340" r:id="rId38"/>
    <p:sldId id="370" r:id="rId39"/>
    <p:sldId id="371" r:id="rId40"/>
    <p:sldId id="305" r:id="rId41"/>
    <p:sldId id="285" r:id="rId42"/>
    <p:sldId id="287" r:id="rId43"/>
    <p:sldId id="329" r:id="rId44"/>
    <p:sldId id="330" r:id="rId45"/>
    <p:sldId id="331" r:id="rId46"/>
    <p:sldId id="332" r:id="rId47"/>
    <p:sldId id="333" r:id="rId48"/>
    <p:sldId id="334" r:id="rId49"/>
    <p:sldId id="335" r:id="rId50"/>
    <p:sldId id="336" r:id="rId51"/>
    <p:sldId id="288" r:id="rId52"/>
    <p:sldId id="325"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ellie Tucker" initials="ST" lastIdx="14" clrIdx="0"/>
  <p:cmAuthor id="1" name="shelliet" initials="ST" lastIdx="1" clrIdx="1"/>
  <p:cmAuthor id="2" name="Contoso Pharmaceuticals" initials="LL" lastIdx="1" clrIdx="2"/>
  <p:cmAuthor id="3" name="Lindsay Latimore" initials="LFL" lastIdx="14" clrIdx="3"/>
  <p:cmAuthor id="4" name="GonzaloA" initials="GA" lastIdx="3" clrIdx="4"/>
  <p:cmAuthor id="5" name="tlong" initials="t" lastIdx="1" clrIdx="5"/>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5621" autoAdjust="0"/>
  </p:normalViewPr>
  <p:slideViewPr>
    <p:cSldViewPr>
      <p:cViewPr varScale="1">
        <p:scale>
          <a:sx n="108" d="100"/>
          <a:sy n="108" d="100"/>
        </p:scale>
        <p:origin x="-1068" y="-84"/>
      </p:cViewPr>
      <p:guideLst>
        <p:guide orient="horz" pos="384"/>
        <p:guide orient="horz" pos="1104"/>
        <p:guide orient="horz" pos="624"/>
        <p:guide pos="1968"/>
        <p:guide pos="384"/>
        <p:guide pos="960"/>
        <p:guide pos="4704"/>
        <p:guide pos="192"/>
        <p:guide pos="3936"/>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p:scale>
          <a:sx n="80" d="100"/>
          <a:sy n="80" d="100"/>
        </p:scale>
        <p:origin x="-3978" y="-6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A2E03A-AC74-4DCC-84AB-3B93BD24C0C7}" type="datetimeFigureOut">
              <a:rPr lang="en-US" smtClean="0"/>
              <a:pPr/>
              <a:t>9/11/2011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495259-C478-458E-8F66-D0CFA83DA988}" type="slidenum">
              <a:rPr lang="en-US" smtClean="0"/>
              <a:pPr/>
              <a:t>‹#›</a:t>
            </a:fld>
            <a:endParaRPr lang="en-US" dirty="0"/>
          </a:p>
        </p:txBody>
      </p:sp>
    </p:spTree>
    <p:extLst>
      <p:ext uri="{BB962C8B-B14F-4D97-AF65-F5344CB8AC3E}">
        <p14:creationId xmlns:p14="http://schemas.microsoft.com/office/powerpoint/2010/main" val="3120746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egoe UI" pitchFamily="34" charset="0"/>
        <a:ea typeface="Segoe UI" pitchFamily="34" charset="0"/>
        <a:cs typeface="Segoe UI" pitchFamily="34" charset="0"/>
      </a:defRPr>
    </a:lvl1pPr>
    <a:lvl2pPr marL="457200" algn="l" defTabSz="914400" rtl="0" eaLnBrk="1" latinLnBrk="0" hangingPunct="1">
      <a:defRPr sz="1200" kern="1200">
        <a:solidFill>
          <a:schemeClr val="tx1"/>
        </a:solidFill>
        <a:latin typeface="Segoe UI" pitchFamily="34" charset="0"/>
        <a:ea typeface="Segoe UI" pitchFamily="34" charset="0"/>
        <a:cs typeface="Segoe UI" pitchFamily="34" charset="0"/>
      </a:defRPr>
    </a:lvl2pPr>
    <a:lvl3pPr marL="914400" algn="l" defTabSz="914400" rtl="0" eaLnBrk="1" latinLnBrk="0" hangingPunct="1">
      <a:defRPr sz="1200" kern="1200">
        <a:solidFill>
          <a:schemeClr val="tx1"/>
        </a:solidFill>
        <a:latin typeface="Segoe UI" pitchFamily="34" charset="0"/>
        <a:ea typeface="Segoe UI" pitchFamily="34" charset="0"/>
        <a:cs typeface="Segoe UI" pitchFamily="34" charset="0"/>
      </a:defRPr>
    </a:lvl3pPr>
    <a:lvl4pPr marL="1371600" algn="l" defTabSz="914400" rtl="0" eaLnBrk="1" latinLnBrk="0" hangingPunct="1">
      <a:defRPr sz="1200" kern="1200">
        <a:solidFill>
          <a:schemeClr val="tx1"/>
        </a:solidFill>
        <a:latin typeface="Segoe UI" pitchFamily="34" charset="0"/>
        <a:ea typeface="Segoe UI" pitchFamily="34" charset="0"/>
        <a:cs typeface="Segoe UI" pitchFamily="34" charset="0"/>
      </a:defRPr>
    </a:lvl4pPr>
    <a:lvl5pPr marL="1828800" algn="l" defTabSz="914400" rtl="0" eaLnBrk="1" latinLnBrk="0" hangingPunct="1">
      <a:defRPr sz="1200" kern="1200">
        <a:solidFill>
          <a:schemeClr val="tx1"/>
        </a:solidFill>
        <a:latin typeface="Segoe UI" pitchFamily="34" charset="0"/>
        <a:ea typeface="Segoe UI" pitchFamily="34" charset="0"/>
        <a:cs typeface="Segoe UI"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smtClean="0">
                <a:solidFill>
                  <a:srgbClr val="000000"/>
                </a:solidFill>
                <a:latin typeface="Microsoft YaHei" pitchFamily="34" charset="-122"/>
                <a:ea typeface="Microsoft YaHei" pitchFamily="34" charset="-122"/>
                <a:cs typeface="Arial" pitchFamily="34" charset="0"/>
                <a:sym typeface="Calibri" pitchFamily="34" charset="0"/>
              </a:rPr>
              <a:t>[</a:t>
            </a:r>
            <a:r>
              <a:rPr lang="en-US" b="1" dirty="0" err="1" smtClean="0">
                <a:solidFill>
                  <a:srgbClr val="000000"/>
                </a:solidFill>
                <a:latin typeface="Microsoft YaHei" pitchFamily="34" charset="-122"/>
                <a:ea typeface="Microsoft YaHei" pitchFamily="34" charset="-122"/>
                <a:cs typeface="Arial" pitchFamily="34" charset="0"/>
                <a:sym typeface="Calibri" pitchFamily="34" charset="0"/>
              </a:rPr>
              <a:t>讲师注意：</a:t>
            </a:r>
            <a:r>
              <a:rPr lang="en-US" dirty="0" err="1" smtClean="0">
                <a:solidFill>
                  <a:srgbClr val="000000"/>
                </a:solidFill>
                <a:latin typeface="Microsoft YaHei" pitchFamily="34" charset="-122"/>
                <a:ea typeface="Microsoft YaHei" pitchFamily="34" charset="-122"/>
                <a:cs typeface="Arial" pitchFamily="34" charset="0"/>
                <a:sym typeface="Calibri" pitchFamily="34" charset="0"/>
              </a:rPr>
              <a:t>有关自定义此模板的详细帮助</a:t>
            </a:r>
            <a:r>
              <a:rPr lang="en-US" dirty="0" smtClean="0">
                <a:solidFill>
                  <a:srgbClr val="000000"/>
                </a:solidFill>
                <a:latin typeface="Microsoft YaHei" pitchFamily="34" charset="-122"/>
                <a:ea typeface="Microsoft YaHei" pitchFamily="34" charset="-122"/>
                <a:cs typeface="Arial" pitchFamily="34" charset="0"/>
                <a:sym typeface="Calibri" pitchFamily="34" charset="0"/>
              </a:rPr>
              <a:t> ，</a:t>
            </a:r>
            <a:r>
              <a:rPr lang="en-US" dirty="0" err="1" smtClean="0">
                <a:solidFill>
                  <a:srgbClr val="000000"/>
                </a:solidFill>
                <a:latin typeface="Microsoft YaHei" pitchFamily="34" charset="-122"/>
                <a:ea typeface="Microsoft YaHei" pitchFamily="34" charset="-122"/>
                <a:cs typeface="Arial" pitchFamily="34" charset="0"/>
                <a:sym typeface="Calibri" pitchFamily="34" charset="0"/>
              </a:rPr>
              <a:t>请参见最后一张幻灯片</a:t>
            </a:r>
            <a:r>
              <a:rPr lang="en-US" dirty="0" smtClean="0">
                <a:solidFill>
                  <a:srgbClr val="000000"/>
                </a:solidFill>
                <a:latin typeface="Microsoft YaHei" pitchFamily="34" charset="-122"/>
                <a:ea typeface="Microsoft YaHei" pitchFamily="34" charset="-122"/>
                <a:cs typeface="Arial" pitchFamily="34" charset="0"/>
                <a:sym typeface="Calibri" pitchFamily="34" charset="0"/>
              </a:rPr>
              <a:t> 。 </a:t>
            </a:r>
            <a:r>
              <a:rPr lang="en-US" dirty="0" err="1" smtClean="0">
                <a:solidFill>
                  <a:srgbClr val="000000"/>
                </a:solidFill>
                <a:latin typeface="Microsoft YaHei" pitchFamily="34" charset="-122"/>
                <a:ea typeface="Microsoft YaHei" pitchFamily="34" charset="-122"/>
                <a:cs typeface="Arial" pitchFamily="34" charset="0"/>
                <a:sym typeface="Calibri" pitchFamily="34" charset="0"/>
              </a:rPr>
              <a:t>此外，请查看某些幻灯片备注窗格中的附加课程文本</a:t>
            </a:r>
            <a:r>
              <a:rPr lang="en-US" dirty="0" smtClean="0">
                <a:solidFill>
                  <a:srgbClr val="000000"/>
                </a:solidFill>
                <a:latin typeface="Microsoft YaHei" pitchFamily="34" charset="-122"/>
                <a:ea typeface="Microsoft YaHei" pitchFamily="34" charset="-122"/>
                <a:cs typeface="Arial" pitchFamily="34" charset="0"/>
                <a:sym typeface="Calibri" pitchFamily="34" charset="0"/>
              </a:rPr>
              <a:t> 。]</a:t>
            </a:r>
          </a:p>
        </p:txBody>
      </p:sp>
      <p:sp>
        <p:nvSpPr>
          <p:cNvPr id="4" name="Slide Number Placeholder 3"/>
          <p:cNvSpPr>
            <a:spLocks noGrp="1"/>
          </p:cNvSpPr>
          <p:nvPr>
            <p:ph type="sldNum" sz="quarter" idx="10"/>
          </p:nvPr>
        </p:nvSpPr>
        <p:spPr/>
        <p:txBody>
          <a:bodyPr/>
          <a:lstStyle/>
          <a:p>
            <a:fld id="{6D495259-C478-458E-8F66-D0CFA83DA988}" type="slidenum">
              <a:rPr lang="en-US" smtClean="0"/>
              <a:pPr/>
              <a:t>1</a:t>
            </a:fld>
            <a:endParaRPr lang="en-US" dirty="0"/>
          </a:p>
        </p:txBody>
      </p:sp>
    </p:spTree>
    <p:extLst>
      <p:ext uri="{BB962C8B-B14F-4D97-AF65-F5344CB8AC3E}">
        <p14:creationId xmlns:p14="http://schemas.microsoft.com/office/powerpoint/2010/main" val="2742232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smtClean="0">
                <a:solidFill>
                  <a:srgbClr val="000000"/>
                </a:solidFill>
                <a:latin typeface="Microsoft YaHei" pitchFamily="34" charset="-122"/>
                <a:ea typeface="Microsoft YaHei" pitchFamily="34" charset="-122"/>
                <a:sym typeface="Calibri" pitchFamily="34" charset="0"/>
              </a:rPr>
              <a:t>例如，修复有缺陷计算机的技术人员与跟踪成本的会计会有不同的信息需求 。 </a:t>
            </a:r>
          </a:p>
        </p:txBody>
      </p:sp>
      <p:sp>
        <p:nvSpPr>
          <p:cNvPr id="4" name="Slide Number Placeholder 3"/>
          <p:cNvSpPr>
            <a:spLocks noGrp="1"/>
          </p:cNvSpPr>
          <p:nvPr>
            <p:ph type="sldNum" sz="quarter" idx="10"/>
          </p:nvPr>
        </p:nvSpPr>
        <p:spPr/>
        <p:txBody>
          <a:bodyPr/>
          <a:lstStyle/>
          <a:p>
            <a:fld id="{6D495259-C478-458E-8F66-D0CFA83DA988}" type="slidenum">
              <a:rPr lang="en-US" smtClean="0"/>
              <a:pPr/>
              <a:t>10</a:t>
            </a:fld>
            <a:endParaRPr lang="en-US" dirty="0"/>
          </a:p>
        </p:txBody>
      </p:sp>
    </p:spTree>
    <p:extLst>
      <p:ext uri="{BB962C8B-B14F-4D97-AF65-F5344CB8AC3E}">
        <p14:creationId xmlns:p14="http://schemas.microsoft.com/office/powerpoint/2010/main" val="16897517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11</a:t>
            </a:fld>
            <a:endParaRPr lang="en-US" dirty="0"/>
          </a:p>
        </p:txBody>
      </p:sp>
    </p:spTree>
    <p:extLst>
      <p:ext uri="{BB962C8B-B14F-4D97-AF65-F5344CB8AC3E}">
        <p14:creationId xmlns:p14="http://schemas.microsoft.com/office/powerpoint/2010/main" val="11071782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12</a:t>
            </a:fld>
            <a:endParaRPr lang="en-US" dirty="0"/>
          </a:p>
        </p:txBody>
      </p:sp>
    </p:spTree>
    <p:extLst>
      <p:ext uri="{BB962C8B-B14F-4D97-AF65-F5344CB8AC3E}">
        <p14:creationId xmlns:p14="http://schemas.microsoft.com/office/powerpoint/2010/main" val="1233784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13</a:t>
            </a:fld>
            <a:endParaRPr lang="en-US" dirty="0"/>
          </a:p>
        </p:txBody>
      </p:sp>
    </p:spTree>
    <p:extLst>
      <p:ext uri="{BB962C8B-B14F-4D97-AF65-F5344CB8AC3E}">
        <p14:creationId xmlns:p14="http://schemas.microsoft.com/office/powerpoint/2010/main" val="34199950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14</a:t>
            </a:fld>
            <a:endParaRPr lang="en-US" dirty="0"/>
          </a:p>
        </p:txBody>
      </p:sp>
    </p:spTree>
    <p:extLst>
      <p:ext uri="{BB962C8B-B14F-4D97-AF65-F5344CB8AC3E}">
        <p14:creationId xmlns:p14="http://schemas.microsoft.com/office/powerpoint/2010/main" val="14382679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15</a:t>
            </a:fld>
            <a:endParaRPr lang="en-US" dirty="0"/>
          </a:p>
        </p:txBody>
      </p:sp>
    </p:spTree>
    <p:extLst>
      <p:ext uri="{BB962C8B-B14F-4D97-AF65-F5344CB8AC3E}">
        <p14:creationId xmlns:p14="http://schemas.microsoft.com/office/powerpoint/2010/main" val="33528305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16</a:t>
            </a:fld>
            <a:endParaRPr lang="en-US" dirty="0"/>
          </a:p>
        </p:txBody>
      </p:sp>
    </p:spTree>
    <p:extLst>
      <p:ext uri="{BB962C8B-B14F-4D97-AF65-F5344CB8AC3E}">
        <p14:creationId xmlns:p14="http://schemas.microsoft.com/office/powerpoint/2010/main" val="19786059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17</a:t>
            </a:fld>
            <a:endParaRPr lang="en-US" dirty="0"/>
          </a:p>
        </p:txBody>
      </p:sp>
    </p:spTree>
    <p:extLst>
      <p:ext uri="{BB962C8B-B14F-4D97-AF65-F5344CB8AC3E}">
        <p14:creationId xmlns:p14="http://schemas.microsoft.com/office/powerpoint/2010/main" val="5858959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18</a:t>
            </a:fld>
            <a:endParaRPr lang="en-US" dirty="0"/>
          </a:p>
        </p:txBody>
      </p:sp>
    </p:spTree>
    <p:extLst>
      <p:ext uri="{BB962C8B-B14F-4D97-AF65-F5344CB8AC3E}">
        <p14:creationId xmlns:p14="http://schemas.microsoft.com/office/powerpoint/2010/main" val="2832086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19</a:t>
            </a:fld>
            <a:endParaRPr lang="en-US" dirty="0"/>
          </a:p>
        </p:txBody>
      </p:sp>
    </p:spTree>
    <p:extLst>
      <p:ext uri="{BB962C8B-B14F-4D97-AF65-F5344CB8AC3E}">
        <p14:creationId xmlns:p14="http://schemas.microsoft.com/office/powerpoint/2010/main" val="2014495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a:t>
            </a:fld>
            <a:endParaRPr lang="en-US" dirty="0"/>
          </a:p>
        </p:txBody>
      </p:sp>
    </p:spTree>
    <p:extLst>
      <p:ext uri="{BB962C8B-B14F-4D97-AF65-F5344CB8AC3E}">
        <p14:creationId xmlns:p14="http://schemas.microsoft.com/office/powerpoint/2010/main" val="2687346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smtClean="0">
                <a:solidFill>
                  <a:srgbClr val="000000"/>
                </a:solidFill>
                <a:sym typeface="Calibri" pitchFamily="34" charset="0"/>
              </a:rPr>
              <a:t>您还可以打开现有数据库（例如，某一 Access 数据库模板）来查看它使用了哪些字段。 </a:t>
            </a:r>
          </a:p>
        </p:txBody>
      </p:sp>
      <p:sp>
        <p:nvSpPr>
          <p:cNvPr id="4" name="Slide Number Placeholder 3"/>
          <p:cNvSpPr>
            <a:spLocks noGrp="1"/>
          </p:cNvSpPr>
          <p:nvPr>
            <p:ph type="sldNum" sz="quarter" idx="10"/>
          </p:nvPr>
        </p:nvSpPr>
        <p:spPr/>
        <p:txBody>
          <a:bodyPr/>
          <a:lstStyle/>
          <a:p>
            <a:fld id="{6D495259-C478-458E-8F66-D0CFA83DA988}" type="slidenum">
              <a:rPr lang="en-US" smtClean="0"/>
              <a:pPr/>
              <a:t>20</a:t>
            </a:fld>
            <a:endParaRPr lang="en-US" dirty="0"/>
          </a:p>
        </p:txBody>
      </p:sp>
    </p:spTree>
    <p:extLst>
      <p:ext uri="{BB962C8B-B14F-4D97-AF65-F5344CB8AC3E}">
        <p14:creationId xmlns:p14="http://schemas.microsoft.com/office/powerpoint/2010/main" val="4922790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err="1" smtClean="0">
                <a:solidFill>
                  <a:srgbClr val="000000"/>
                </a:solidFill>
                <a:latin typeface="Microsoft YaHei" pitchFamily="34" charset="-122"/>
                <a:ea typeface="Microsoft YaHei" pitchFamily="34" charset="-122"/>
                <a:sym typeface="Calibri" pitchFamily="34" charset="0"/>
              </a:rPr>
              <a:t>例如，您的表应该用不同的字段分别表示名字和姓氏，因为这样可以更方便地查找和排序信息</a:t>
            </a:r>
            <a:r>
              <a:rPr lang="en-US" dirty="0" smtClean="0">
                <a:solidFill>
                  <a:srgbClr val="000000"/>
                </a:solidFill>
                <a:latin typeface="Microsoft YaHei" pitchFamily="34" charset="-122"/>
                <a:ea typeface="Microsoft YaHei" pitchFamily="34" charset="-122"/>
                <a:sym typeface="Calibri" pitchFamily="34" charset="0"/>
              </a:rPr>
              <a:t>。</a:t>
            </a:r>
          </a:p>
          <a:p>
            <a:pPr>
              <a:spcBef>
                <a:spcPct val="0"/>
              </a:spcBef>
            </a:pPr>
            <a:r>
              <a:rPr lang="en-US" dirty="0" err="1" smtClean="0">
                <a:solidFill>
                  <a:srgbClr val="000000"/>
                </a:solidFill>
                <a:latin typeface="Microsoft YaHei" pitchFamily="34" charset="-122"/>
                <a:ea typeface="Microsoft YaHei" pitchFamily="34" charset="-122"/>
                <a:sym typeface="Calibri" pitchFamily="34" charset="0"/>
              </a:rPr>
              <a:t>此外，您还应问问自己，是否需要记录国际数据</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如果需要，则需要表示“国家</a:t>
            </a:r>
            <a:r>
              <a:rPr lang="en-US" dirty="0" smtClean="0">
                <a:solidFill>
                  <a:srgbClr val="000000"/>
                </a:solidFill>
                <a:latin typeface="Microsoft YaHei" pitchFamily="34" charset="-122"/>
                <a:ea typeface="Microsoft YaHei" pitchFamily="34" charset="-122"/>
                <a:sym typeface="Calibri" pitchFamily="34" charset="0"/>
              </a:rPr>
              <a:t>/地区”字段，另外，还需要用“地区”代替“州”，</a:t>
            </a:r>
            <a:r>
              <a:rPr lang="en-US" dirty="0" err="1" smtClean="0">
                <a:solidFill>
                  <a:srgbClr val="000000"/>
                </a:solidFill>
                <a:latin typeface="Microsoft YaHei" pitchFamily="34" charset="-122"/>
                <a:ea typeface="Microsoft YaHei" pitchFamily="34" charset="-122"/>
                <a:sym typeface="Calibri" pitchFamily="34" charset="0"/>
              </a:rPr>
              <a:t>用该国家</a:t>
            </a:r>
            <a:r>
              <a:rPr lang="en-US" dirty="0" smtClean="0">
                <a:solidFill>
                  <a:srgbClr val="000000"/>
                </a:solidFill>
                <a:latin typeface="Microsoft YaHei" pitchFamily="34" charset="-122"/>
                <a:ea typeface="Microsoft YaHei" pitchFamily="34" charset="-122"/>
                <a:sym typeface="Calibri" pitchFamily="34" charset="0"/>
              </a:rPr>
              <a:t>/</a:t>
            </a:r>
            <a:r>
              <a:rPr lang="en-US" dirty="0" err="1" smtClean="0">
                <a:solidFill>
                  <a:srgbClr val="000000"/>
                </a:solidFill>
                <a:latin typeface="Microsoft YaHei" pitchFamily="34" charset="-122"/>
                <a:ea typeface="Microsoft YaHei" pitchFamily="34" charset="-122"/>
                <a:sym typeface="Calibri" pitchFamily="34" charset="0"/>
              </a:rPr>
              <a:t>地区的邮政编码代替美国的邮政编码</a:t>
            </a:r>
            <a:r>
              <a:rPr lang="en-US" dirty="0" smtClean="0">
                <a:solidFill>
                  <a:srgbClr val="000000"/>
                </a:solidFill>
                <a:latin typeface="Microsoft YaHei" pitchFamily="34" charset="-122"/>
                <a:ea typeface="Microsoft YaHei" pitchFamily="34" charset="-122"/>
                <a:sym typeface="Calibri" pitchFamily="34" charset="0"/>
              </a:rPr>
              <a:t>。</a:t>
            </a:r>
          </a:p>
        </p:txBody>
      </p:sp>
      <p:sp>
        <p:nvSpPr>
          <p:cNvPr id="4" name="Slide Number Placeholder 3"/>
          <p:cNvSpPr>
            <a:spLocks noGrp="1"/>
          </p:cNvSpPr>
          <p:nvPr>
            <p:ph type="sldNum" sz="quarter" idx="10"/>
          </p:nvPr>
        </p:nvSpPr>
        <p:spPr/>
        <p:txBody>
          <a:bodyPr/>
          <a:lstStyle/>
          <a:p>
            <a:fld id="{6D495259-C478-458E-8F66-D0CFA83DA988}" type="slidenum">
              <a:rPr lang="en-US" smtClean="0"/>
              <a:pPr/>
              <a:t>21</a:t>
            </a:fld>
            <a:endParaRPr lang="en-US" dirty="0"/>
          </a:p>
        </p:txBody>
      </p:sp>
    </p:spTree>
    <p:extLst>
      <p:ext uri="{BB962C8B-B14F-4D97-AF65-F5344CB8AC3E}">
        <p14:creationId xmlns:p14="http://schemas.microsoft.com/office/powerpoint/2010/main" val="4922790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b="1" dirty="0" err="1" smtClean="0">
                <a:solidFill>
                  <a:srgbClr val="000000"/>
                </a:solidFill>
                <a:latin typeface="Microsoft YaHei" pitchFamily="34" charset="-122"/>
                <a:ea typeface="Microsoft YaHei" pitchFamily="34" charset="-122"/>
                <a:sym typeface="Calibri" pitchFamily="34" charset="0"/>
              </a:rPr>
              <a:t>注意：</a:t>
            </a:r>
            <a:r>
              <a:rPr lang="en-US" dirty="0" err="1" smtClean="0">
                <a:solidFill>
                  <a:srgbClr val="000000"/>
                </a:solidFill>
                <a:latin typeface="Microsoft YaHei" pitchFamily="34" charset="-122"/>
                <a:ea typeface="Microsoft YaHei" pitchFamily="34" charset="-122"/>
                <a:sym typeface="Calibri" pitchFamily="34" charset="0"/>
              </a:rPr>
              <a:t>如果字段名包含多个词，请不要用空格分隔各词</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这些空格不利于创建其他组件（例如，Visual</a:t>
            </a:r>
            <a:r>
              <a:rPr lang="en-US" dirty="0" smtClean="0">
                <a:solidFill>
                  <a:srgbClr val="000000"/>
                </a:solidFill>
                <a:latin typeface="Microsoft YaHei" pitchFamily="34" charset="-122"/>
                <a:ea typeface="Microsoft YaHei" pitchFamily="34" charset="-122"/>
                <a:sym typeface="Calibri" pitchFamily="34" charset="0"/>
              </a:rPr>
              <a:t> Basic for Applications </a:t>
            </a:r>
            <a:r>
              <a:rPr lang="en-US" dirty="0" err="1" smtClean="0">
                <a:solidFill>
                  <a:srgbClr val="000000"/>
                </a:solidFill>
                <a:latin typeface="Microsoft YaHei" pitchFamily="34" charset="-122"/>
                <a:ea typeface="Microsoft YaHei" pitchFamily="34" charset="-122"/>
                <a:sym typeface="Calibri" pitchFamily="34" charset="0"/>
              </a:rPr>
              <a:t>代码和一种称为“表达式”的公式</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如果需要在字段名中使用多个词，请删除空格并将每个词的首字母大写，或用下划线分隔各词</a:t>
            </a:r>
            <a:r>
              <a:rPr lang="en-US" dirty="0" smtClean="0">
                <a:solidFill>
                  <a:srgbClr val="000000"/>
                </a:solidFill>
                <a:latin typeface="Microsoft YaHei" pitchFamily="34" charset="-122"/>
                <a:ea typeface="Microsoft YaHei" pitchFamily="34" charset="-122"/>
                <a:sym typeface="Calibri" pitchFamily="34" charset="0"/>
              </a:rPr>
              <a:t>。</a:t>
            </a:r>
          </a:p>
        </p:txBody>
      </p:sp>
      <p:sp>
        <p:nvSpPr>
          <p:cNvPr id="4" name="Slide Number Placeholder 3"/>
          <p:cNvSpPr>
            <a:spLocks noGrp="1"/>
          </p:cNvSpPr>
          <p:nvPr>
            <p:ph type="sldNum" sz="quarter" idx="10"/>
          </p:nvPr>
        </p:nvSpPr>
        <p:spPr/>
        <p:txBody>
          <a:bodyPr/>
          <a:lstStyle/>
          <a:p>
            <a:fld id="{6D495259-C478-458E-8F66-D0CFA83DA988}" type="slidenum">
              <a:rPr lang="en-US" smtClean="0"/>
              <a:pPr/>
              <a:t>22</a:t>
            </a:fld>
            <a:endParaRPr lang="en-US" dirty="0"/>
          </a:p>
        </p:txBody>
      </p:sp>
    </p:spTree>
    <p:extLst>
      <p:ext uri="{BB962C8B-B14F-4D97-AF65-F5344CB8AC3E}">
        <p14:creationId xmlns:p14="http://schemas.microsoft.com/office/powerpoint/2010/main" val="4922790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23</a:t>
            </a:fld>
            <a:endParaRPr lang="en-US" dirty="0"/>
          </a:p>
        </p:txBody>
      </p:sp>
    </p:spTree>
    <p:extLst>
      <p:ext uri="{BB962C8B-B14F-4D97-AF65-F5344CB8AC3E}">
        <p14:creationId xmlns:p14="http://schemas.microsoft.com/office/powerpoint/2010/main" val="4922790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24</a:t>
            </a:fld>
            <a:endParaRPr lang="en-US" dirty="0"/>
          </a:p>
        </p:txBody>
      </p:sp>
    </p:spTree>
    <p:extLst>
      <p:ext uri="{BB962C8B-B14F-4D97-AF65-F5344CB8AC3E}">
        <p14:creationId xmlns:p14="http://schemas.microsoft.com/office/powerpoint/2010/main" val="23915493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25</a:t>
            </a:fld>
            <a:endParaRPr lang="en-US" dirty="0"/>
          </a:p>
        </p:txBody>
      </p:sp>
    </p:spTree>
    <p:extLst>
      <p:ext uri="{BB962C8B-B14F-4D97-AF65-F5344CB8AC3E}">
        <p14:creationId xmlns:p14="http://schemas.microsoft.com/office/powerpoint/2010/main" val="1142728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err="1" smtClean="0">
                <a:solidFill>
                  <a:srgbClr val="000000"/>
                </a:solidFill>
                <a:latin typeface="Microsoft YaHei" pitchFamily="34" charset="-122"/>
                <a:ea typeface="Microsoft YaHei" pitchFamily="34" charset="-122"/>
                <a:sym typeface="Calibri" pitchFamily="34" charset="0"/>
              </a:rPr>
              <a:t>在课程末尾的课程摘要卡中，您会找到完整的数据类型列表</a:t>
            </a:r>
            <a:r>
              <a:rPr lang="en-US" dirty="0" smtClean="0">
                <a:solidFill>
                  <a:srgbClr val="000000"/>
                </a:solidFill>
                <a:latin typeface="Microsoft YaHei" pitchFamily="34" charset="-122"/>
                <a:ea typeface="Microsoft YaHei" pitchFamily="34" charset="-122"/>
                <a:sym typeface="Calibri" pitchFamily="34" charset="0"/>
              </a:rPr>
              <a:t>。</a:t>
            </a:r>
          </a:p>
        </p:txBody>
      </p:sp>
      <p:sp>
        <p:nvSpPr>
          <p:cNvPr id="4" name="Slide Number Placeholder 3"/>
          <p:cNvSpPr>
            <a:spLocks noGrp="1"/>
          </p:cNvSpPr>
          <p:nvPr>
            <p:ph type="sldNum" sz="quarter" idx="10"/>
          </p:nvPr>
        </p:nvSpPr>
        <p:spPr/>
        <p:txBody>
          <a:bodyPr/>
          <a:lstStyle/>
          <a:p>
            <a:fld id="{6D495259-C478-458E-8F66-D0CFA83DA988}" type="slidenum">
              <a:rPr lang="en-US" smtClean="0"/>
              <a:pPr/>
              <a:t>26</a:t>
            </a:fld>
            <a:endParaRPr lang="en-US" dirty="0"/>
          </a:p>
        </p:txBody>
      </p:sp>
    </p:spTree>
    <p:extLst>
      <p:ext uri="{BB962C8B-B14F-4D97-AF65-F5344CB8AC3E}">
        <p14:creationId xmlns:p14="http://schemas.microsoft.com/office/powerpoint/2010/main" val="20855172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27</a:t>
            </a:fld>
            <a:endParaRPr lang="en-US" dirty="0"/>
          </a:p>
        </p:txBody>
      </p:sp>
    </p:spTree>
    <p:extLst>
      <p:ext uri="{BB962C8B-B14F-4D97-AF65-F5344CB8AC3E}">
        <p14:creationId xmlns:p14="http://schemas.microsoft.com/office/powerpoint/2010/main" val="40870318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smtClean="0">
                <a:solidFill>
                  <a:srgbClr val="000000"/>
                </a:solidFill>
                <a:latin typeface="Microsoft YaHei" pitchFamily="34" charset="-122"/>
                <a:ea typeface="Microsoft YaHei" pitchFamily="34" charset="-122"/>
                <a:sym typeface="Calibri" pitchFamily="34" charset="0"/>
              </a:rPr>
              <a:t>没有主键，您还很容易遇到重复的记录，而且数据使用起来也比较困难。</a:t>
            </a:r>
          </a:p>
        </p:txBody>
      </p:sp>
      <p:sp>
        <p:nvSpPr>
          <p:cNvPr id="4" name="Slide Number Placeholder 3"/>
          <p:cNvSpPr>
            <a:spLocks noGrp="1"/>
          </p:cNvSpPr>
          <p:nvPr>
            <p:ph type="sldNum" sz="quarter" idx="10"/>
          </p:nvPr>
        </p:nvSpPr>
        <p:spPr/>
        <p:txBody>
          <a:bodyPr/>
          <a:lstStyle/>
          <a:p>
            <a:fld id="{6D495259-C478-458E-8F66-D0CFA83DA988}" type="slidenum">
              <a:rPr lang="en-US" smtClean="0"/>
              <a:pPr/>
              <a:t>28</a:t>
            </a:fld>
            <a:endParaRPr lang="en-US" dirty="0"/>
          </a:p>
        </p:txBody>
      </p:sp>
    </p:spTree>
    <p:extLst>
      <p:ext uri="{BB962C8B-B14F-4D97-AF65-F5344CB8AC3E}">
        <p14:creationId xmlns:p14="http://schemas.microsoft.com/office/powerpoint/2010/main" val="40870318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29</a:t>
            </a:fld>
            <a:endParaRPr lang="en-US" dirty="0"/>
          </a:p>
        </p:txBody>
      </p:sp>
    </p:spTree>
    <p:extLst>
      <p:ext uri="{BB962C8B-B14F-4D97-AF65-F5344CB8AC3E}">
        <p14:creationId xmlns:p14="http://schemas.microsoft.com/office/powerpoint/2010/main" val="40870318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a:t>
            </a:fld>
            <a:endParaRPr lang="en-US" dirty="0"/>
          </a:p>
        </p:txBody>
      </p:sp>
    </p:spTree>
    <p:extLst>
      <p:ext uri="{BB962C8B-B14F-4D97-AF65-F5344CB8AC3E}">
        <p14:creationId xmlns:p14="http://schemas.microsoft.com/office/powerpoint/2010/main" val="15356273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30</a:t>
            </a:fld>
            <a:endParaRPr lang="en-US" dirty="0"/>
          </a:p>
        </p:txBody>
      </p:sp>
    </p:spTree>
    <p:extLst>
      <p:ext uri="{BB962C8B-B14F-4D97-AF65-F5344CB8AC3E}">
        <p14:creationId xmlns:p14="http://schemas.microsoft.com/office/powerpoint/2010/main" val="40870318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31</a:t>
            </a:fld>
            <a:endParaRPr lang="en-US" dirty="0"/>
          </a:p>
        </p:txBody>
      </p:sp>
    </p:spTree>
    <p:extLst>
      <p:ext uri="{BB962C8B-B14F-4D97-AF65-F5344CB8AC3E}">
        <p14:creationId xmlns:p14="http://schemas.microsoft.com/office/powerpoint/2010/main" val="26673456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32</a:t>
            </a:fld>
            <a:endParaRPr lang="en-US" dirty="0"/>
          </a:p>
        </p:txBody>
      </p:sp>
    </p:spTree>
    <p:extLst>
      <p:ext uri="{BB962C8B-B14F-4D97-AF65-F5344CB8AC3E}">
        <p14:creationId xmlns:p14="http://schemas.microsoft.com/office/powerpoint/2010/main" val="14070540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smtClean="0">
                <a:solidFill>
                  <a:srgbClr val="000000"/>
                </a:solidFill>
                <a:latin typeface="Microsoft YaHei" pitchFamily="34" charset="-122"/>
                <a:ea typeface="Microsoft YaHei" pitchFamily="34" charset="-122"/>
                <a:cs typeface="Microsoft Himalaya" pitchFamily="2" charset="0"/>
                <a:sym typeface="Calibri" pitchFamily="34" charset="0"/>
              </a:rPr>
              <a:t>例如，图中的关系用于回答“</a:t>
            </a:r>
            <a:r>
              <a:rPr lang="en-US" dirty="0" err="1" smtClean="0">
                <a:solidFill>
                  <a:srgbClr val="000000"/>
                </a:solidFill>
                <a:latin typeface="Microsoft YaHei" pitchFamily="34" charset="-122"/>
                <a:ea typeface="Microsoft YaHei" pitchFamily="34" charset="-122"/>
                <a:cs typeface="Microsoft Himalaya" pitchFamily="2" charset="0"/>
                <a:sym typeface="Calibri" pitchFamily="34" charset="0"/>
              </a:rPr>
              <a:t>谁是我们两年前所购买监视器的供应商</a:t>
            </a:r>
            <a:r>
              <a:rPr lang="en-US" dirty="0" smtClean="0">
                <a:solidFill>
                  <a:srgbClr val="000000"/>
                </a:solidFill>
                <a:latin typeface="Microsoft YaHei" pitchFamily="34" charset="-122"/>
                <a:ea typeface="Microsoft YaHei" pitchFamily="34" charset="-122"/>
                <a:cs typeface="Microsoft Himalaya" pitchFamily="2" charset="0"/>
                <a:sym typeface="Calibri" pitchFamily="34" charset="0"/>
              </a:rPr>
              <a:t>？”</a:t>
            </a:r>
            <a:r>
              <a:rPr lang="en-US" dirty="0" err="1" smtClean="0">
                <a:solidFill>
                  <a:srgbClr val="000000"/>
                </a:solidFill>
                <a:latin typeface="Microsoft YaHei" pitchFamily="34" charset="-122"/>
                <a:ea typeface="Microsoft YaHei" pitchFamily="34" charset="-122"/>
                <a:cs typeface="Microsoft Himalaya" pitchFamily="2" charset="0"/>
                <a:sym typeface="Calibri" pitchFamily="34" charset="0"/>
              </a:rPr>
              <a:t>这样的问题</a:t>
            </a:r>
            <a:r>
              <a:rPr lang="en-US" dirty="0" smtClean="0">
                <a:solidFill>
                  <a:srgbClr val="000000"/>
                </a:solidFill>
                <a:latin typeface="Microsoft YaHei" pitchFamily="34" charset="-122"/>
                <a:ea typeface="Microsoft YaHei" pitchFamily="34" charset="-122"/>
                <a:cs typeface="Microsoft Himalaya" pitchFamily="2" charset="0"/>
                <a:sym typeface="Calibri" pitchFamily="34" charset="0"/>
              </a:rPr>
              <a:t>。</a:t>
            </a:r>
          </a:p>
          <a:p>
            <a:pPr>
              <a:spcBef>
                <a:spcPct val="0"/>
              </a:spcBef>
            </a:pPr>
            <a:r>
              <a:rPr lang="en-US" dirty="0" err="1" smtClean="0">
                <a:solidFill>
                  <a:srgbClr val="000000"/>
                </a:solidFill>
                <a:latin typeface="Microsoft YaHei" pitchFamily="34" charset="-122"/>
                <a:ea typeface="Microsoft YaHei" pitchFamily="34" charset="-122"/>
                <a:cs typeface="Microsoft Himalaya" pitchFamily="2" charset="0"/>
                <a:sym typeface="Calibri" pitchFamily="34" charset="0"/>
              </a:rPr>
              <a:t>本课程结尾的课程摘要卡链接指向有关数据库设计和关系的详细信息</a:t>
            </a:r>
            <a:r>
              <a:rPr lang="en-US" dirty="0" smtClean="0">
                <a:solidFill>
                  <a:srgbClr val="000000"/>
                </a:solidFill>
                <a:latin typeface="Microsoft YaHei" pitchFamily="34" charset="-122"/>
                <a:ea typeface="Microsoft YaHei" pitchFamily="34" charset="-122"/>
                <a:cs typeface="Microsoft Himalaya" pitchFamily="2" charset="0"/>
                <a:sym typeface="Calibri" pitchFamily="34" charset="0"/>
              </a:rPr>
              <a:t>。</a:t>
            </a:r>
          </a:p>
        </p:txBody>
      </p:sp>
      <p:sp>
        <p:nvSpPr>
          <p:cNvPr id="4" name="Slide Number Placeholder 3"/>
          <p:cNvSpPr>
            <a:spLocks noGrp="1"/>
          </p:cNvSpPr>
          <p:nvPr>
            <p:ph type="sldNum" sz="quarter" idx="10"/>
          </p:nvPr>
        </p:nvSpPr>
        <p:spPr/>
        <p:txBody>
          <a:bodyPr/>
          <a:lstStyle/>
          <a:p>
            <a:fld id="{6D495259-C478-458E-8F66-D0CFA83DA988}" type="slidenum">
              <a:rPr lang="en-US" smtClean="0"/>
              <a:pPr/>
              <a:t>33</a:t>
            </a:fld>
            <a:endParaRPr lang="en-US" dirty="0"/>
          </a:p>
        </p:txBody>
      </p:sp>
    </p:spTree>
    <p:extLst>
      <p:ext uri="{BB962C8B-B14F-4D97-AF65-F5344CB8AC3E}">
        <p14:creationId xmlns:p14="http://schemas.microsoft.com/office/powerpoint/2010/main" val="341429302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34</a:t>
            </a:fld>
            <a:endParaRPr lang="en-US" dirty="0"/>
          </a:p>
        </p:txBody>
      </p:sp>
    </p:spTree>
    <p:extLst>
      <p:ext uri="{BB962C8B-B14F-4D97-AF65-F5344CB8AC3E}">
        <p14:creationId xmlns:p14="http://schemas.microsoft.com/office/powerpoint/2010/main" val="22164392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35</a:t>
            </a:fld>
            <a:endParaRPr lang="en-US" dirty="0"/>
          </a:p>
        </p:txBody>
      </p:sp>
    </p:spTree>
    <p:extLst>
      <p:ext uri="{BB962C8B-B14F-4D97-AF65-F5344CB8AC3E}">
        <p14:creationId xmlns:p14="http://schemas.microsoft.com/office/powerpoint/2010/main" val="83548132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smtClean="0">
                <a:solidFill>
                  <a:srgbClr val="000000"/>
                </a:solidFill>
                <a:latin typeface="Microsoft YaHei" pitchFamily="34" charset="-122"/>
                <a:ea typeface="Microsoft YaHei" pitchFamily="34" charset="-122"/>
                <a:sym typeface="Calibri" pitchFamily="34" charset="0"/>
              </a:rPr>
              <a:t>本课程结尾的课程摘要卡链接指向有关创建用于 SharePoint 的数据库的信息。</a:t>
            </a:r>
          </a:p>
        </p:txBody>
      </p:sp>
      <p:sp>
        <p:nvSpPr>
          <p:cNvPr id="4" name="Slide Number Placeholder 3"/>
          <p:cNvSpPr>
            <a:spLocks noGrp="1"/>
          </p:cNvSpPr>
          <p:nvPr>
            <p:ph type="sldNum" sz="quarter" idx="10"/>
          </p:nvPr>
        </p:nvSpPr>
        <p:spPr/>
        <p:txBody>
          <a:bodyPr/>
          <a:lstStyle/>
          <a:p>
            <a:fld id="{6D495259-C478-458E-8F66-D0CFA83DA988}" type="slidenum">
              <a:rPr lang="en-US" smtClean="0"/>
              <a:pPr/>
              <a:t>36</a:t>
            </a:fld>
            <a:endParaRPr lang="en-US" dirty="0"/>
          </a:p>
        </p:txBody>
      </p:sp>
    </p:spTree>
    <p:extLst>
      <p:ext uri="{BB962C8B-B14F-4D97-AF65-F5344CB8AC3E}">
        <p14:creationId xmlns:p14="http://schemas.microsoft.com/office/powerpoint/2010/main" val="333103167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smtClean="0">
                <a:solidFill>
                  <a:srgbClr val="000000"/>
                </a:solidFill>
                <a:latin typeface="Microsoft YaHei" pitchFamily="34" charset="-122"/>
                <a:ea typeface="Microsoft YaHei" pitchFamily="34" charset="-122"/>
                <a:sym typeface="Calibri" pitchFamily="34" charset="0"/>
              </a:rPr>
              <a:t>[</a:t>
            </a:r>
            <a:r>
              <a:rPr lang="en-US" b="1" dirty="0" err="1" smtClean="0">
                <a:solidFill>
                  <a:srgbClr val="000000"/>
                </a:solidFill>
                <a:latin typeface="Microsoft YaHei" pitchFamily="34" charset="-122"/>
                <a:ea typeface="Microsoft YaHei" pitchFamily="34" charset="-122"/>
                <a:sym typeface="Calibri" pitchFamily="34" charset="0"/>
              </a:rPr>
              <a:t>讲师注意：</a:t>
            </a:r>
            <a:r>
              <a:rPr lang="en-US" dirty="0" err="1" smtClean="0">
                <a:solidFill>
                  <a:srgbClr val="000000"/>
                </a:solidFill>
                <a:latin typeface="Microsoft YaHei" pitchFamily="34" charset="-122"/>
                <a:ea typeface="Microsoft YaHei" pitchFamily="34" charset="-122"/>
                <a:sym typeface="Calibri" pitchFamily="34" charset="0"/>
              </a:rPr>
              <a:t>通过安装在计算机上的</a:t>
            </a:r>
            <a:r>
              <a:rPr lang="en-US" dirty="0" smtClean="0">
                <a:solidFill>
                  <a:srgbClr val="000000"/>
                </a:solidFill>
                <a:latin typeface="Microsoft YaHei" pitchFamily="34" charset="-122"/>
                <a:ea typeface="Microsoft YaHei" pitchFamily="34" charset="-122"/>
                <a:sym typeface="Calibri" pitchFamily="34" charset="0"/>
              </a:rPr>
              <a:t> Access 2010，您可以单击幻灯片中的链接转到在线练习。 </a:t>
            </a:r>
            <a:r>
              <a:rPr lang="en-US" dirty="0" err="1" smtClean="0">
                <a:solidFill>
                  <a:srgbClr val="000000"/>
                </a:solidFill>
                <a:latin typeface="Microsoft YaHei" pitchFamily="34" charset="-122"/>
                <a:ea typeface="Microsoft YaHei" pitchFamily="34" charset="-122"/>
                <a:sym typeface="Calibri" pitchFamily="34" charset="0"/>
              </a:rPr>
              <a:t>在练习中，您可以按照说明在</a:t>
            </a:r>
            <a:r>
              <a:rPr lang="en-US" dirty="0" smtClean="0">
                <a:solidFill>
                  <a:srgbClr val="000000"/>
                </a:solidFill>
                <a:latin typeface="Microsoft YaHei" pitchFamily="34" charset="-122"/>
                <a:ea typeface="Microsoft YaHei" pitchFamily="34" charset="-122"/>
                <a:sym typeface="Calibri" pitchFamily="34" charset="0"/>
              </a:rPr>
              <a:t> Access 2010 </a:t>
            </a:r>
            <a:r>
              <a:rPr lang="en-US" dirty="0" err="1" smtClean="0">
                <a:solidFill>
                  <a:srgbClr val="000000"/>
                </a:solidFill>
                <a:latin typeface="Microsoft YaHei" pitchFamily="34" charset="-122"/>
                <a:ea typeface="Microsoft YaHei" pitchFamily="34" charset="-122"/>
                <a:sym typeface="Calibri" pitchFamily="34" charset="0"/>
              </a:rPr>
              <a:t>中执行每项任务</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重要提示：如果您没有</a:t>
            </a:r>
            <a:r>
              <a:rPr lang="en-US" dirty="0" smtClean="0">
                <a:solidFill>
                  <a:srgbClr val="000000"/>
                </a:solidFill>
                <a:latin typeface="Microsoft YaHei" pitchFamily="34" charset="-122"/>
                <a:ea typeface="Microsoft YaHei" pitchFamily="34" charset="-122"/>
                <a:sym typeface="Calibri" pitchFamily="34" charset="0"/>
              </a:rPr>
              <a:t> Access 2010，则您将无法访问练习说明。]</a:t>
            </a:r>
          </a:p>
        </p:txBody>
      </p:sp>
      <p:sp>
        <p:nvSpPr>
          <p:cNvPr id="4" name="Slide Number Placeholder 3"/>
          <p:cNvSpPr>
            <a:spLocks noGrp="1"/>
          </p:cNvSpPr>
          <p:nvPr>
            <p:ph type="sldNum" sz="quarter" idx="10"/>
          </p:nvPr>
        </p:nvSpPr>
        <p:spPr/>
        <p:txBody>
          <a:bodyPr/>
          <a:lstStyle/>
          <a:p>
            <a:fld id="{6D495259-C478-458E-8F66-D0CFA83DA988}" type="slidenum">
              <a:rPr lang="en-US" smtClean="0"/>
              <a:pPr/>
              <a:t>37</a:t>
            </a:fld>
            <a:endParaRPr lang="en-US" dirty="0"/>
          </a:p>
        </p:txBody>
      </p:sp>
    </p:spTree>
    <p:extLst>
      <p:ext uri="{BB962C8B-B14F-4D97-AF65-F5344CB8AC3E}">
        <p14:creationId xmlns:p14="http://schemas.microsoft.com/office/powerpoint/2010/main" val="95682091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38</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39</a:t>
            </a:fld>
            <a:endParaRPr lang="en-US" dirty="0"/>
          </a:p>
        </p:txBody>
      </p:sp>
    </p:spTree>
    <p:extLst>
      <p:ext uri="{BB962C8B-B14F-4D97-AF65-F5344CB8AC3E}">
        <p14:creationId xmlns:p14="http://schemas.microsoft.com/office/powerpoint/2010/main" val="129576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4</a:t>
            </a:fld>
            <a:endParaRPr lang="en-US" dirty="0"/>
          </a:p>
        </p:txBody>
      </p:sp>
    </p:spTree>
    <p:extLst>
      <p:ext uri="{BB962C8B-B14F-4D97-AF65-F5344CB8AC3E}">
        <p14:creationId xmlns:p14="http://schemas.microsoft.com/office/powerpoint/2010/main" val="21688699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40</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41</a:t>
            </a:fld>
            <a:endParaRPr lang="en-US" dirty="0"/>
          </a:p>
        </p:txBody>
      </p:sp>
    </p:spTree>
    <p:extLst>
      <p:ext uri="{BB962C8B-B14F-4D97-AF65-F5344CB8AC3E}">
        <p14:creationId xmlns:p14="http://schemas.microsoft.com/office/powerpoint/2010/main" val="59306124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42</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43</a:t>
            </a:fld>
            <a:endParaRPr lang="en-US" dirty="0"/>
          </a:p>
        </p:txBody>
      </p:sp>
    </p:spTree>
    <p:extLst>
      <p:ext uri="{BB962C8B-B14F-4D97-AF65-F5344CB8AC3E}">
        <p14:creationId xmlns:p14="http://schemas.microsoft.com/office/powerpoint/2010/main" val="225088545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44</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45</a:t>
            </a:fld>
            <a:endParaRPr lang="en-US" dirty="0"/>
          </a:p>
        </p:txBody>
      </p:sp>
    </p:spTree>
    <p:extLst>
      <p:ext uri="{BB962C8B-B14F-4D97-AF65-F5344CB8AC3E}">
        <p14:creationId xmlns:p14="http://schemas.microsoft.com/office/powerpoint/2010/main" val="181399473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46</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47</a:t>
            </a:fld>
            <a:endParaRPr lang="en-US" dirty="0"/>
          </a:p>
        </p:txBody>
      </p:sp>
    </p:spTree>
    <p:extLst>
      <p:ext uri="{BB962C8B-B14F-4D97-AF65-F5344CB8AC3E}">
        <p14:creationId xmlns:p14="http://schemas.microsoft.com/office/powerpoint/2010/main" val="343433526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48</a:t>
            </a:fld>
            <a:endParaRPr lang="en-US" dirty="0"/>
          </a:p>
        </p:txBody>
      </p:sp>
    </p:spTree>
    <p:extLst>
      <p:ext uri="{BB962C8B-B14F-4D97-AF65-F5344CB8AC3E}">
        <p14:creationId xmlns:p14="http://schemas.microsoft.com/office/powerpoint/2010/main" val="192648930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191000"/>
            <a:ext cx="5486400" cy="4876800"/>
          </a:xfrm>
        </p:spPr>
        <p:txBody>
          <a:bodyPr/>
          <a:lstStyle/>
          <a:p>
            <a:pPr>
              <a:spcBef>
                <a:spcPct val="0"/>
              </a:spcBef>
            </a:pPr>
            <a:r>
              <a:rPr lang="en-US" sz="1600" b="1" dirty="0" err="1" smtClean="0">
                <a:solidFill>
                  <a:srgbClr val="000000"/>
                </a:solidFill>
                <a:latin typeface="Microsoft YaHei" pitchFamily="34" charset="-122"/>
                <a:ea typeface="Microsoft YaHei" pitchFamily="34" charset="-122"/>
                <a:sym typeface="Calibri" pitchFamily="34" charset="0"/>
              </a:rPr>
              <a:t>使用此模板</a:t>
            </a:r>
            <a:endParaRPr lang="en-US" sz="1600" b="1" dirty="0" smtClean="0">
              <a:solidFill>
                <a:srgbClr val="000000"/>
              </a:solidFill>
              <a:latin typeface="Microsoft YaHei" pitchFamily="34" charset="-122"/>
              <a:ea typeface="Microsoft YaHei" pitchFamily="34" charset="-122"/>
              <a:sym typeface="Calibri" pitchFamily="34" charset="0"/>
            </a:endParaRPr>
          </a:p>
          <a:p>
            <a:pPr>
              <a:spcBef>
                <a:spcPct val="0"/>
              </a:spcBef>
            </a:pPr>
            <a:r>
              <a:rPr lang="en-US" sz="1100" dirty="0" smtClean="0">
                <a:solidFill>
                  <a:srgbClr val="000000"/>
                </a:solidFill>
                <a:latin typeface="Microsoft YaHei" pitchFamily="34" charset="-122"/>
                <a:ea typeface="Microsoft YaHei" pitchFamily="34" charset="-122"/>
                <a:sym typeface="Calibri" pitchFamily="34" charset="0"/>
              </a:rPr>
              <a:t>此 Microsoft PowerPoint</a:t>
            </a:r>
            <a:r>
              <a:rPr lang="en-US" sz="1100" baseline="30000" dirty="0" smtClean="0">
                <a:solidFill>
                  <a:srgbClr val="000000"/>
                </a:solidFill>
                <a:latin typeface="Microsoft YaHei" pitchFamily="34" charset="-122"/>
                <a:ea typeface="Microsoft YaHei" pitchFamily="34" charset="-122"/>
                <a:sym typeface="Calibri" pitchFamily="34" charset="0"/>
              </a:rPr>
              <a:t>®</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模板包含有关在</a:t>
            </a:r>
            <a:r>
              <a:rPr lang="en-US" sz="1100" dirty="0" smtClean="0">
                <a:solidFill>
                  <a:srgbClr val="000000"/>
                </a:solidFill>
                <a:latin typeface="Microsoft YaHei" pitchFamily="34" charset="-122"/>
                <a:ea typeface="Microsoft YaHei" pitchFamily="34" charset="-122"/>
                <a:sym typeface="Calibri" pitchFamily="34" charset="0"/>
              </a:rPr>
              <a:t> Microsoft Access</a:t>
            </a:r>
            <a:r>
              <a:rPr lang="en-US" sz="1100" baseline="30000" dirty="0" smtClean="0">
                <a:solidFill>
                  <a:srgbClr val="000000"/>
                </a:solidFill>
                <a:latin typeface="Microsoft YaHei" pitchFamily="34" charset="-122"/>
                <a:ea typeface="Microsoft YaHei" pitchFamily="34" charset="-122"/>
                <a:sym typeface="Calibri" pitchFamily="34" charset="0"/>
              </a:rPr>
              <a:t>®</a:t>
            </a:r>
            <a:r>
              <a:rPr lang="en-US" sz="1100" dirty="0" smtClean="0">
                <a:solidFill>
                  <a:srgbClr val="000000"/>
                </a:solidFill>
                <a:latin typeface="Microsoft YaHei" pitchFamily="34" charset="-122"/>
                <a:ea typeface="Microsoft YaHei" pitchFamily="34" charset="-122"/>
                <a:sym typeface="Calibri" pitchFamily="34" charset="0"/>
              </a:rPr>
              <a:t> 2010 </a:t>
            </a:r>
            <a:r>
              <a:rPr lang="en-US" sz="1100" dirty="0" err="1" smtClean="0">
                <a:solidFill>
                  <a:srgbClr val="000000"/>
                </a:solidFill>
                <a:latin typeface="Microsoft YaHei" pitchFamily="34" charset="-122"/>
                <a:ea typeface="Microsoft YaHei" pitchFamily="34" charset="-122"/>
                <a:sym typeface="Calibri" pitchFamily="34" charset="0"/>
              </a:rPr>
              <a:t>数据库中设计数据库表和关系的培训内容</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其内容改编自名为“为新数据库设计表”的</a:t>
            </a:r>
            <a:r>
              <a:rPr lang="en-US" sz="1100" dirty="0" smtClean="0">
                <a:solidFill>
                  <a:srgbClr val="000000"/>
                </a:solidFill>
                <a:latin typeface="Microsoft YaHei" pitchFamily="34" charset="-122"/>
                <a:ea typeface="Microsoft YaHei" pitchFamily="34" charset="-122"/>
                <a:sym typeface="Calibri" pitchFamily="34" charset="0"/>
              </a:rPr>
              <a:t> Office.com </a:t>
            </a:r>
            <a:r>
              <a:rPr lang="en-US" sz="1100" dirty="0" err="1" smtClean="0">
                <a:solidFill>
                  <a:srgbClr val="000000"/>
                </a:solidFill>
                <a:latin typeface="Microsoft YaHei" pitchFamily="34" charset="-122"/>
                <a:ea typeface="Microsoft YaHei" pitchFamily="34" charset="-122"/>
                <a:sym typeface="Calibri" pitchFamily="34" charset="0"/>
              </a:rPr>
              <a:t>培训课程</a:t>
            </a:r>
            <a:r>
              <a:rPr lang="en-US" sz="1100" dirty="0" smtClean="0">
                <a:solidFill>
                  <a:srgbClr val="000000"/>
                </a:solidFill>
                <a:latin typeface="Microsoft YaHei" pitchFamily="34" charset="-122"/>
                <a:ea typeface="Microsoft YaHei" pitchFamily="34" charset="-122"/>
                <a:sym typeface="Calibri" pitchFamily="34" charset="0"/>
              </a:rPr>
              <a:t>。</a:t>
            </a:r>
          </a:p>
          <a:p>
            <a:pPr>
              <a:spcBef>
                <a:spcPct val="0"/>
              </a:spcBef>
            </a:pPr>
            <a:r>
              <a:rPr lang="en-US" sz="1100" b="1" dirty="0" err="1" smtClean="0">
                <a:solidFill>
                  <a:srgbClr val="000000"/>
                </a:solidFill>
                <a:latin typeface="Microsoft YaHei" pitchFamily="34" charset="-122"/>
                <a:ea typeface="Microsoft YaHei" pitchFamily="34" charset="-122"/>
                <a:sym typeface="Calibri" pitchFamily="34" charset="0"/>
              </a:rPr>
              <a:t>幻灯片版式：</a:t>
            </a:r>
            <a:r>
              <a:rPr lang="en-US" sz="1100" dirty="0" err="1" smtClean="0">
                <a:solidFill>
                  <a:srgbClr val="000000"/>
                </a:solidFill>
                <a:latin typeface="Microsoft YaHei" pitchFamily="34" charset="-122"/>
                <a:ea typeface="Microsoft YaHei" pitchFamily="34" charset="-122"/>
                <a:sym typeface="Calibri" pitchFamily="34" charset="0"/>
              </a:rPr>
              <a:t>每张幻灯片都具有自定义版式</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若要将自定义版式应用于新幻灯片，请右键单击幻灯片缩略图</a:t>
            </a:r>
            <a:r>
              <a:rPr lang="en-US" sz="1100" dirty="0" smtClean="0">
                <a:solidFill>
                  <a:srgbClr val="000000"/>
                </a:solidFill>
                <a:latin typeface="Microsoft YaHei" pitchFamily="34" charset="-122"/>
                <a:ea typeface="Microsoft YaHei" pitchFamily="34" charset="-122"/>
                <a:sym typeface="Calibri" pitchFamily="34" charset="0"/>
              </a:rPr>
              <a:t>，</a:t>
            </a:r>
            <a:r>
              <a:rPr lang="zh-CN" altLang="en-US" sz="1100" dirty="0" smtClean="0">
                <a:solidFill>
                  <a:srgbClr val="000000"/>
                </a:solidFill>
                <a:latin typeface="Microsoft YaHei" pitchFamily="34" charset="-122"/>
                <a:ea typeface="Microsoft YaHei" pitchFamily="34" charset="-122"/>
                <a:sym typeface="Calibri" pitchFamily="34" charset="0"/>
              </a:rPr>
              <a:t>指向“版式”，然后单击“版式”库中的版式。</a:t>
            </a:r>
            <a:r>
              <a:rPr lang="en-US" sz="1100" dirty="0" err="1" smtClean="0">
                <a:solidFill>
                  <a:srgbClr val="000000"/>
                </a:solidFill>
                <a:latin typeface="Microsoft YaHei" pitchFamily="34" charset="-122"/>
                <a:ea typeface="Microsoft YaHei" pitchFamily="34" charset="-122"/>
                <a:sym typeface="Calibri" pitchFamily="34" charset="0"/>
              </a:rPr>
              <a:t>若要更改版式，请打开母版视图并更改该视图中的特定母版版式</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您可以通过指向版式缩略图找到版式标题</a:t>
            </a:r>
            <a:r>
              <a:rPr lang="en-US" sz="1100" dirty="0" smtClean="0">
                <a:solidFill>
                  <a:srgbClr val="000000"/>
                </a:solidFill>
                <a:latin typeface="Microsoft YaHei" pitchFamily="34" charset="-122"/>
                <a:ea typeface="Microsoft YaHei" pitchFamily="34" charset="-122"/>
                <a:sym typeface="Calibri" pitchFamily="34" charset="0"/>
              </a:rPr>
              <a:t>。</a:t>
            </a:r>
          </a:p>
          <a:p>
            <a:pPr>
              <a:spcBef>
                <a:spcPct val="0"/>
              </a:spcBef>
            </a:pPr>
            <a:r>
              <a:rPr lang="en-US" sz="1100" b="1" dirty="0" err="1" smtClean="0">
                <a:solidFill>
                  <a:srgbClr val="000000"/>
                </a:solidFill>
                <a:latin typeface="Microsoft YaHei" pitchFamily="34" charset="-122"/>
                <a:ea typeface="Microsoft YaHei" pitchFamily="34" charset="-122"/>
                <a:sym typeface="Calibri" pitchFamily="34" charset="0"/>
              </a:rPr>
              <a:t>动画：</a:t>
            </a:r>
            <a:r>
              <a:rPr lang="en-US" sz="1100" dirty="0" err="1" smtClean="0">
                <a:solidFill>
                  <a:srgbClr val="000000"/>
                </a:solidFill>
                <a:latin typeface="Microsoft YaHei" pitchFamily="34" charset="-122"/>
                <a:ea typeface="Microsoft YaHei" pitchFamily="34" charset="-122"/>
                <a:sym typeface="Calibri" pitchFamily="34" charset="0"/>
              </a:rPr>
              <a:t>自定义动画效果将应用于整个演示文稿</a:t>
            </a:r>
            <a:r>
              <a:rPr lang="en-US" sz="1100" dirty="0" smtClean="0">
                <a:solidFill>
                  <a:srgbClr val="000000"/>
                </a:solidFill>
                <a:latin typeface="Microsoft YaHei" pitchFamily="34" charset="-122"/>
                <a:ea typeface="Microsoft YaHei" pitchFamily="34" charset="-122"/>
                <a:sym typeface="Calibri" pitchFamily="34" charset="0"/>
              </a:rPr>
              <a:t>。</a:t>
            </a:r>
            <a:r>
              <a:rPr lang="zh-CN" altLang="en-US" sz="1100" dirty="0" smtClean="0">
                <a:solidFill>
                  <a:srgbClr val="000000"/>
                </a:solidFill>
                <a:latin typeface="Microsoft YaHei" pitchFamily="34" charset="-122"/>
                <a:ea typeface="Microsoft YaHei" pitchFamily="34" charset="-122"/>
                <a:sym typeface="Calibri" pitchFamily="34" charset="0"/>
              </a:rPr>
              <a:t>这些效果包括“浮入”（“向上”或“向下”选项）、“淡出”和“缩放”。若要更改动画效果，请单击“动画”选项卡，然后使用“添加动画”库和“计时”选项。“效果选项”为您提供效果选择；单击“动画”选项卡上的“动画窗格”使用多个动画。</a:t>
            </a:r>
            <a:endParaRPr lang="en-US" sz="1100" dirty="0" smtClean="0">
              <a:solidFill>
                <a:srgbClr val="000000"/>
              </a:solidFill>
              <a:latin typeface="Microsoft YaHei" pitchFamily="34" charset="-122"/>
              <a:ea typeface="Microsoft YaHei" pitchFamily="34" charset="-122"/>
              <a:sym typeface="Calibri" pitchFamily="34" charset="0"/>
            </a:endParaRPr>
          </a:p>
          <a:p>
            <a:pPr>
              <a:spcBef>
                <a:spcPct val="0"/>
              </a:spcBef>
            </a:pPr>
            <a:r>
              <a:rPr lang="en-US" sz="1100" b="1" dirty="0" err="1" smtClean="0">
                <a:solidFill>
                  <a:srgbClr val="000000"/>
                </a:solidFill>
                <a:latin typeface="Microsoft YaHei" pitchFamily="34" charset="-122"/>
                <a:ea typeface="Microsoft YaHei" pitchFamily="34" charset="-122"/>
                <a:sym typeface="Calibri" pitchFamily="34" charset="0"/>
              </a:rPr>
              <a:t>切换</a:t>
            </a:r>
            <a:r>
              <a:rPr lang="en-US" sz="1100" dirty="0" err="1" smtClean="0">
                <a:solidFill>
                  <a:srgbClr val="000000"/>
                </a:solidFill>
                <a:latin typeface="Microsoft YaHei" pitchFamily="34" charset="-122"/>
                <a:ea typeface="Microsoft YaHei" pitchFamily="34" charset="-122"/>
                <a:sym typeface="Calibri" pitchFamily="34" charset="0"/>
              </a:rPr>
              <a:t>：一种</a:t>
            </a:r>
            <a:r>
              <a:rPr lang="zh-CN" altLang="en-US" sz="1100" dirty="0" smtClean="0">
                <a:solidFill>
                  <a:srgbClr val="000000"/>
                </a:solidFill>
                <a:latin typeface="Microsoft YaHei" pitchFamily="34" charset="-122"/>
                <a:ea typeface="Microsoft YaHei" pitchFamily="34" charset="-122"/>
                <a:sym typeface="Calibri" pitchFamily="34" charset="0"/>
              </a:rPr>
              <a:t>“门” </a:t>
            </a:r>
            <a:r>
              <a:rPr lang="en-US" sz="1100" dirty="0" err="1" smtClean="0">
                <a:solidFill>
                  <a:srgbClr val="000000"/>
                </a:solidFill>
                <a:latin typeface="Microsoft YaHei" pitchFamily="34" charset="-122"/>
                <a:ea typeface="Microsoft YaHei" pitchFamily="34" charset="-122"/>
                <a:sym typeface="Calibri" pitchFamily="34" charset="0"/>
              </a:rPr>
              <a:t>切换用于强调幻灯片的放映部分</a:t>
            </a:r>
            <a:r>
              <a:rPr lang="en-US" sz="1100" dirty="0" smtClean="0">
                <a:solidFill>
                  <a:srgbClr val="000000"/>
                </a:solidFill>
                <a:latin typeface="Microsoft YaHei" pitchFamily="34" charset="-122"/>
                <a:ea typeface="Microsoft YaHei" pitchFamily="34" charset="-122"/>
                <a:sym typeface="Calibri" pitchFamily="34" charset="0"/>
              </a:rPr>
              <a:t>。</a:t>
            </a:r>
            <a:r>
              <a:rPr lang="zh-CN" altLang="en-US" sz="1100" dirty="0" smtClean="0">
                <a:solidFill>
                  <a:srgbClr val="000000"/>
                </a:solidFill>
                <a:latin typeface="Microsoft YaHei" pitchFamily="34" charset="-122"/>
                <a:ea typeface="Microsoft YaHei" pitchFamily="34" charset="-122"/>
                <a:sym typeface="Calibri" pitchFamily="34" charset="0"/>
              </a:rPr>
              <a:t>它应用于“课程内容”幻灯片、“课程”幻灯片和第一张测试幻灯片。</a:t>
            </a:r>
            <a:endParaRPr lang="en-US" sz="1100" dirty="0" smtClean="0">
              <a:solidFill>
                <a:srgbClr val="000000"/>
              </a:solidFill>
              <a:latin typeface="Microsoft YaHei" pitchFamily="34" charset="-122"/>
              <a:ea typeface="Microsoft YaHei" pitchFamily="34" charset="-122"/>
              <a:sym typeface="Calibri" pitchFamily="34" charset="0"/>
            </a:endParaRPr>
          </a:p>
          <a:p>
            <a:pPr>
              <a:spcBef>
                <a:spcPct val="0"/>
              </a:spcBef>
            </a:pPr>
            <a:r>
              <a:rPr lang="en-US" sz="1100" b="1" dirty="0" err="1" smtClean="0">
                <a:solidFill>
                  <a:srgbClr val="000000"/>
                </a:solidFill>
                <a:latin typeface="Microsoft YaHei" pitchFamily="34" charset="-122"/>
                <a:ea typeface="Microsoft YaHei" pitchFamily="34" charset="-122"/>
                <a:sym typeface="Calibri" pitchFamily="34" charset="0"/>
              </a:rPr>
              <a:t>在线课程超链接：</a:t>
            </a:r>
            <a:r>
              <a:rPr lang="en-US" sz="1100" dirty="0" err="1" smtClean="0">
                <a:solidFill>
                  <a:srgbClr val="000000"/>
                </a:solidFill>
                <a:latin typeface="Microsoft YaHei" pitchFamily="34" charset="-122"/>
                <a:ea typeface="Microsoft YaHei" pitchFamily="34" charset="-122"/>
                <a:sym typeface="Calibri" pitchFamily="34" charset="0"/>
              </a:rPr>
              <a:t>该模板包含本培训课程的在线版本链接</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这些链接指向每个课程的动手练习单元以及为本课程发布的课程摘要卡</a:t>
            </a:r>
            <a:r>
              <a:rPr lang="en-US" sz="1100" dirty="0" smtClean="0">
                <a:solidFill>
                  <a:srgbClr val="000000"/>
                </a:solidFill>
                <a:latin typeface="Microsoft YaHei" pitchFamily="34" charset="-122"/>
                <a:ea typeface="Microsoft YaHei" pitchFamily="34" charset="-122"/>
                <a:sym typeface="Calibri" pitchFamily="34" charset="0"/>
              </a:rPr>
              <a:t>。 </a:t>
            </a:r>
            <a:r>
              <a:rPr lang="en-US" sz="1100" b="1" dirty="0" err="1" smtClean="0">
                <a:solidFill>
                  <a:srgbClr val="000000"/>
                </a:solidFill>
                <a:latin typeface="Microsoft YaHei" pitchFamily="34" charset="-122"/>
                <a:ea typeface="Microsoft YaHei" pitchFamily="34" charset="-122"/>
                <a:sym typeface="Calibri" pitchFamily="34" charset="0"/>
              </a:rPr>
              <a:t>请注意：</a:t>
            </a:r>
            <a:r>
              <a:rPr lang="en-US" sz="1100" dirty="0" err="1" smtClean="0">
                <a:solidFill>
                  <a:srgbClr val="000000"/>
                </a:solidFill>
                <a:latin typeface="Microsoft YaHei" pitchFamily="34" charset="-122"/>
                <a:ea typeface="Microsoft YaHei" pitchFamily="34" charset="-122"/>
                <a:sym typeface="Calibri" pitchFamily="34" charset="0"/>
              </a:rPr>
              <a:t>您必须安装</a:t>
            </a:r>
            <a:r>
              <a:rPr lang="en-US" sz="1100" dirty="0" smtClean="0">
                <a:solidFill>
                  <a:srgbClr val="000000"/>
                </a:solidFill>
                <a:latin typeface="Microsoft YaHei" pitchFamily="34" charset="-122"/>
                <a:ea typeface="Microsoft YaHei" pitchFamily="34" charset="-122"/>
                <a:sym typeface="Calibri" pitchFamily="34" charset="0"/>
              </a:rPr>
              <a:t> Access 2010 </a:t>
            </a:r>
            <a:r>
              <a:rPr lang="en-US" sz="1100" dirty="0" err="1" smtClean="0">
                <a:solidFill>
                  <a:srgbClr val="000000"/>
                </a:solidFill>
                <a:latin typeface="Microsoft YaHei" pitchFamily="34" charset="-122"/>
                <a:ea typeface="Microsoft YaHei" pitchFamily="34" charset="-122"/>
                <a:sym typeface="Calibri" pitchFamily="34" charset="0"/>
              </a:rPr>
              <a:t>才能查看动手练习单元</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如果您没有</a:t>
            </a:r>
            <a:r>
              <a:rPr lang="en-US" sz="1100" dirty="0" smtClean="0">
                <a:solidFill>
                  <a:srgbClr val="000000"/>
                </a:solidFill>
                <a:latin typeface="Microsoft YaHei" pitchFamily="34" charset="-122"/>
                <a:ea typeface="Microsoft YaHei" pitchFamily="34" charset="-122"/>
                <a:sym typeface="Calibri" pitchFamily="34" charset="0"/>
              </a:rPr>
              <a:t> Access 2010，则您将无法访问练习说明。</a:t>
            </a:r>
          </a:p>
          <a:p>
            <a:pPr>
              <a:spcBef>
                <a:spcPct val="0"/>
              </a:spcBef>
            </a:pPr>
            <a:r>
              <a:rPr lang="en-US" sz="1100" b="1" dirty="0" err="1" smtClean="0">
                <a:solidFill>
                  <a:srgbClr val="000000"/>
                </a:solidFill>
                <a:latin typeface="Microsoft YaHei" pitchFamily="34" charset="-122"/>
                <a:ea typeface="Microsoft YaHei" pitchFamily="34" charset="-122"/>
                <a:sym typeface="Calibri" pitchFamily="34" charset="0"/>
              </a:rPr>
              <a:t>页眉和页脚：</a:t>
            </a:r>
            <a:r>
              <a:rPr lang="en-US" sz="1100" dirty="0" err="1" smtClean="0">
                <a:solidFill>
                  <a:srgbClr val="000000"/>
                </a:solidFill>
                <a:latin typeface="Microsoft YaHei" pitchFamily="34" charset="-122"/>
                <a:ea typeface="Microsoft YaHei" pitchFamily="34" charset="-122"/>
                <a:sym typeface="Calibri" pitchFamily="34" charset="0"/>
              </a:rPr>
              <a:t>该模板包含显示课程标题的页脚</a:t>
            </a:r>
            <a:r>
              <a:rPr lang="en-US" sz="1100" dirty="0" smtClean="0">
                <a:solidFill>
                  <a:srgbClr val="000000"/>
                </a:solidFill>
                <a:latin typeface="Microsoft YaHei" pitchFamily="34" charset="-122"/>
                <a:ea typeface="Microsoft YaHei" pitchFamily="34" charset="-122"/>
                <a:sym typeface="Calibri" pitchFamily="34" charset="0"/>
              </a:rPr>
              <a:t>。</a:t>
            </a:r>
            <a:r>
              <a:rPr lang="zh-CN" altLang="en-US" sz="1100" dirty="0" smtClean="0">
                <a:solidFill>
                  <a:srgbClr val="000000"/>
                </a:solidFill>
                <a:latin typeface="Microsoft YaHei" pitchFamily="34" charset="-122"/>
                <a:ea typeface="Microsoft YaHei" pitchFamily="34" charset="-122"/>
                <a:sym typeface="Calibri" pitchFamily="34" charset="0"/>
              </a:rPr>
              <a:t>若要添加页脚（例如日期或幻灯片编号），请单击“插入”选项卡，然后单击“页眉和页脚”。</a:t>
            </a:r>
            <a:endParaRPr lang="en-US" sz="1100" dirty="0" smtClean="0">
              <a:solidFill>
                <a:srgbClr val="000000"/>
              </a:solidFill>
              <a:latin typeface="Microsoft YaHei" pitchFamily="34" charset="-122"/>
              <a:ea typeface="Microsoft YaHei" pitchFamily="34" charset="-122"/>
              <a:sym typeface="Calibri" pitchFamily="34" charset="0"/>
            </a:endParaRPr>
          </a:p>
        </p:txBody>
      </p:sp>
      <p:sp>
        <p:nvSpPr>
          <p:cNvPr id="4" name="Slide Number Placeholder 3"/>
          <p:cNvSpPr>
            <a:spLocks noGrp="1"/>
          </p:cNvSpPr>
          <p:nvPr>
            <p:ph type="sldNum" sz="quarter" idx="10"/>
          </p:nvPr>
        </p:nvSpPr>
        <p:spPr/>
        <p:txBody>
          <a:bodyPr/>
          <a:lstStyle/>
          <a:p>
            <a:fld id="{6D495259-C478-458E-8F66-D0CFA83DA988}" type="slidenum">
              <a:rPr lang="en-US" smtClean="0"/>
              <a:pPr/>
              <a:t>49</a:t>
            </a:fld>
            <a:endParaRPr lang="en-US" dirty="0"/>
          </a:p>
        </p:txBody>
      </p:sp>
    </p:spTree>
    <p:extLst>
      <p:ext uri="{BB962C8B-B14F-4D97-AF65-F5344CB8AC3E}">
        <p14:creationId xmlns:p14="http://schemas.microsoft.com/office/powerpoint/2010/main" val="653721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5</a:t>
            </a:fld>
            <a:endParaRPr lang="en-US" dirty="0"/>
          </a:p>
        </p:txBody>
      </p:sp>
    </p:spTree>
    <p:extLst>
      <p:ext uri="{BB962C8B-B14F-4D97-AF65-F5344CB8AC3E}">
        <p14:creationId xmlns:p14="http://schemas.microsoft.com/office/powerpoint/2010/main" val="2753765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smtClean="0">
                <a:solidFill>
                  <a:srgbClr val="000000"/>
                </a:solidFill>
                <a:latin typeface="Microsoft YaHei" pitchFamily="34" charset="-122"/>
                <a:ea typeface="Microsoft YaHei" pitchFamily="34" charset="-122"/>
                <a:sym typeface="Calibri" pitchFamily="34" charset="0"/>
              </a:rPr>
              <a:t>重复此过程 ，直到标识出各种类型的重复数据并将每一种数据移动到其自己的表中 。 </a:t>
            </a:r>
          </a:p>
        </p:txBody>
      </p:sp>
      <p:sp>
        <p:nvSpPr>
          <p:cNvPr id="4" name="Slide Number Placeholder 3"/>
          <p:cNvSpPr>
            <a:spLocks noGrp="1"/>
          </p:cNvSpPr>
          <p:nvPr>
            <p:ph type="sldNum" sz="quarter" idx="10"/>
          </p:nvPr>
        </p:nvSpPr>
        <p:spPr/>
        <p:txBody>
          <a:bodyPr/>
          <a:lstStyle/>
          <a:p>
            <a:fld id="{6D495259-C478-458E-8F66-D0CFA83DA988}" type="slidenum">
              <a:rPr lang="en-US" smtClean="0"/>
              <a:pPr/>
              <a:t>6</a:t>
            </a:fld>
            <a:endParaRPr lang="en-US" dirty="0"/>
          </a:p>
        </p:txBody>
      </p:sp>
    </p:spTree>
    <p:extLst>
      <p:ext uri="{BB962C8B-B14F-4D97-AF65-F5344CB8AC3E}">
        <p14:creationId xmlns:p14="http://schemas.microsoft.com/office/powerpoint/2010/main" val="1004049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7</a:t>
            </a:fld>
            <a:endParaRPr lang="en-US" dirty="0"/>
          </a:p>
        </p:txBody>
      </p:sp>
    </p:spTree>
    <p:extLst>
      <p:ext uri="{BB962C8B-B14F-4D97-AF65-F5344CB8AC3E}">
        <p14:creationId xmlns:p14="http://schemas.microsoft.com/office/powerpoint/2010/main" val="1004049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8</a:t>
            </a:fld>
            <a:endParaRPr lang="en-US" dirty="0"/>
          </a:p>
        </p:txBody>
      </p:sp>
    </p:spTree>
    <p:extLst>
      <p:ext uri="{BB962C8B-B14F-4D97-AF65-F5344CB8AC3E}">
        <p14:creationId xmlns:p14="http://schemas.microsoft.com/office/powerpoint/2010/main" val="1004049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9</a:t>
            </a:fld>
            <a:endParaRPr lang="en-US" dirty="0"/>
          </a:p>
        </p:txBody>
      </p:sp>
    </p:spTree>
    <p:extLst>
      <p:ext uri="{BB962C8B-B14F-4D97-AF65-F5344CB8AC3E}">
        <p14:creationId xmlns:p14="http://schemas.microsoft.com/office/powerpoint/2010/main" val="10040499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0" y="3200400"/>
            <a:ext cx="5105400" cy="1470025"/>
          </a:xfrm>
        </p:spPr>
        <p:txBody>
          <a:bodyPr>
            <a:normAutofit/>
          </a:bodyPr>
          <a:lstStyle>
            <a:lvl1pPr algn="l">
              <a:defRPr sz="3600">
                <a:latin typeface="Segoe Light"/>
              </a:defRPr>
            </a:lvl1pPr>
          </a:lstStyle>
          <a:p>
            <a:endParaRPr lang="en-US" dirty="0"/>
          </a:p>
        </p:txBody>
      </p:sp>
      <p:sp>
        <p:nvSpPr>
          <p:cNvPr id="3" name="Subtitle 2"/>
          <p:cNvSpPr>
            <a:spLocks noGrp="1"/>
          </p:cNvSpPr>
          <p:nvPr>
            <p:ph type="subTitle" idx="1"/>
          </p:nvPr>
        </p:nvSpPr>
        <p:spPr>
          <a:xfrm>
            <a:off x="3810000" y="4648200"/>
            <a:ext cx="5105400" cy="1752600"/>
          </a:xfrm>
        </p:spPr>
        <p:txBody>
          <a:bodyPr>
            <a:normAutofit/>
          </a:bodyPr>
          <a:lstStyle>
            <a:lvl1pPr marL="0" indent="0" algn="l">
              <a:buNone/>
              <a:defRPr sz="2400">
                <a:solidFill>
                  <a:schemeClr val="tx1">
                    <a:tint val="75000"/>
                  </a:schemeClr>
                </a:solidFill>
                <a:latin typeface="Segoe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4" name="Date Placeholder 3"/>
          <p:cNvSpPr>
            <a:spLocks noGrp="1"/>
          </p:cNvSpPr>
          <p:nvPr>
            <p:ph type="dt" sz="half" idx="10"/>
          </p:nvPr>
        </p:nvSpPr>
        <p:spPr/>
        <p:txBody>
          <a:bodyPr/>
          <a:lstStyle/>
          <a:p>
            <a:fld id="{DBC511DE-56CA-4737-9009-9BE08F512B27}" type="datetime1">
              <a:rPr lang="en-US" smtClean="0"/>
              <a:pPr/>
              <a:t>9/11/2011</a:t>
            </a:fld>
            <a:endParaRPr lang="en-US" dirty="0"/>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3918530430"/>
      </p:ext>
    </p:extLst>
  </p:cSld>
  <p:clrMapOvr>
    <a:masterClrMapping/>
  </p:clrMapOvr>
  <p:transition spd="slow">
    <p:wipe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uggestions for practic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3880803"/>
          </a:xfrm>
        </p:spPr>
        <p:txBody>
          <a:bodyPr vert="horz" lIns="91440" tIns="45720" rIns="91440" bIns="45720"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857250" indent="-457200">
              <a:spcBef>
                <a:spcPts val="400"/>
              </a:spcBef>
              <a:spcAft>
                <a:spcPts val="1000"/>
              </a:spcAft>
              <a:buClr>
                <a:schemeClr val="accent6"/>
              </a:buClr>
              <a:buFont typeface="+mj-lt"/>
              <a:buAutoNum type="arabicPeriod"/>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1257300" indent="-342900">
              <a:spcBef>
                <a:spcPts val="200"/>
              </a:spcBef>
              <a:spcAft>
                <a:spcPts val="800"/>
              </a:spcAft>
              <a:buClr>
                <a:schemeClr val="accent6"/>
              </a:buClr>
              <a:buFont typeface="+mj-lt"/>
              <a:buAutoNum type="arabicPeriod"/>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714500" indent="-342900">
              <a:spcBef>
                <a:spcPts val="100"/>
              </a:spcBef>
              <a:spcAft>
                <a:spcPts val="600"/>
              </a:spcAft>
              <a:buClr>
                <a:schemeClr val="accent6"/>
              </a:buClr>
              <a:buFont typeface="+mj-lt"/>
              <a:buAutoNum type="arabicPeriod"/>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2171700" indent="-342900">
              <a:spcBef>
                <a:spcPts val="200"/>
              </a:spcBef>
              <a:spcAft>
                <a:spcPts val="0"/>
              </a:spcAft>
              <a:buClr>
                <a:schemeClr val="accent6"/>
              </a:buClr>
              <a:buFont typeface="+mj-lt"/>
              <a:buAutoNum type="arabicPeriod"/>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text styles</a:t>
            </a:r>
          </a:p>
          <a:p>
            <a:pPr marL="676275" lvl="1" indent="-276225">
              <a:spcBef>
                <a:spcPts val="600"/>
              </a:spcBef>
              <a:spcAft>
                <a:spcPts val="1200"/>
              </a:spcAft>
              <a:buClr>
                <a:srgbClr val="FF9900"/>
              </a:buClr>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38A9C9B1-472C-421B-B9E5-387B3CA58876}" type="datetime1">
              <a:rPr lang="en-US" smtClean="0"/>
              <a:pPr/>
              <a:t>9/11/2011</a:t>
            </a:fld>
            <a:endParaRPr lang="en-US" dirty="0"/>
          </a:p>
        </p:txBody>
      </p:sp>
      <p:sp>
        <p:nvSpPr>
          <p:cNvPr id="5" name="Footer Placeholder 4"/>
          <p:cNvSpPr>
            <a:spLocks noGrp="1"/>
          </p:cNvSpPr>
          <p:nvPr>
            <p:ph type="ftr" sz="quarter" idx="11"/>
          </p:nvPr>
        </p:nvSpPr>
        <p:spPr>
          <a:xfrm>
            <a:off x="2590800" y="6356350"/>
            <a:ext cx="3962400" cy="365125"/>
          </a:xfrm>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9" name="Text Placeholder 8"/>
          <p:cNvSpPr>
            <a:spLocks noGrp="1"/>
          </p:cNvSpPr>
          <p:nvPr>
            <p:ph type="body" sz="quarter" idx="13"/>
          </p:nvPr>
        </p:nvSpPr>
        <p:spPr>
          <a:xfrm>
            <a:off x="533400" y="5410200"/>
            <a:ext cx="8153400" cy="762000"/>
          </a:xfrm>
        </p:spPr>
        <p:txBody>
          <a:bodyPr/>
          <a:lstStyle>
            <a:lvl1pPr marL="0" indent="0">
              <a:buNone/>
              <a:defRPr sz="2400">
                <a:latin typeface="Segoe UI" pitchFamily="34" charset="0"/>
                <a:ea typeface="Segoe UI" pitchFamily="34" charset="0"/>
                <a:cs typeface="Segoe UI" pitchFamily="34" charset="0"/>
              </a:defRPr>
            </a:lvl1pPr>
          </a:lstStyle>
          <a:p>
            <a:pPr lvl="0"/>
            <a:r>
              <a:rPr lang="en-US" smtClean="0"/>
              <a:t>Click to edit Master text styles</a:t>
            </a:r>
            <a:endParaRPr lang="en-US"/>
          </a:p>
        </p:txBody>
      </p:sp>
    </p:spTree>
    <p:extLst>
      <p:ext uri="{BB962C8B-B14F-4D97-AF65-F5344CB8AC3E}">
        <p14:creationId xmlns:p14="http://schemas.microsoft.com/office/powerpoint/2010/main" val="3412282877"/>
      </p:ext>
    </p:extLst>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st question, optional answer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156AA1DC-1D19-47F9-9FD6-2F53C22CDC61}" type="datetime1">
              <a:rPr lang="en-US" smtClean="0"/>
              <a:pPr/>
              <a:t>9/11/2011</a:t>
            </a:fld>
            <a:endParaRPr lang="en-US" dirty="0"/>
          </a:p>
        </p:txBody>
      </p:sp>
      <p:sp>
        <p:nvSpPr>
          <p:cNvPr id="5" name="Footer Placeholder 4"/>
          <p:cNvSpPr>
            <a:spLocks noGrp="1"/>
          </p:cNvSpPr>
          <p:nvPr>
            <p:ph type="ftr" sz="quarter" idx="11"/>
          </p:nvPr>
        </p:nvSpPr>
        <p:spPr>
          <a:xfrm>
            <a:off x="2590800" y="6356350"/>
            <a:ext cx="3962400" cy="365125"/>
          </a:xfrm>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Content Placeholder 2"/>
          <p:cNvSpPr>
            <a:spLocks noGrp="1"/>
          </p:cNvSpPr>
          <p:nvPr>
            <p:ph idx="13"/>
          </p:nvPr>
        </p:nvSpPr>
        <p:spPr>
          <a:xfrm>
            <a:off x="518160" y="2514600"/>
            <a:ext cx="8229600" cy="3581400"/>
          </a:xfrm>
        </p:spPr>
        <p:txBody>
          <a:bodyPr vert="horz" lIns="91440" tIns="45720" rIns="91440" bIns="45720"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Tree>
    <p:extLst>
      <p:ext uri="{BB962C8B-B14F-4D97-AF65-F5344CB8AC3E}">
        <p14:creationId xmlns:p14="http://schemas.microsoft.com/office/powerpoint/2010/main" val="2186876284"/>
      </p:ext>
    </p:extLst>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st answer, explana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DDE250D8-61CD-4032-BBA6-7EB95A9DA457}" type="datetime1">
              <a:rPr lang="en-US" smtClean="0"/>
              <a:pPr/>
              <a:t>9/11/2011</a:t>
            </a:fld>
            <a:endParaRPr lang="en-US" dirty="0"/>
          </a:p>
        </p:txBody>
      </p:sp>
      <p:sp>
        <p:nvSpPr>
          <p:cNvPr id="5" name="Footer Placeholder 4"/>
          <p:cNvSpPr>
            <a:spLocks noGrp="1"/>
          </p:cNvSpPr>
          <p:nvPr>
            <p:ph type="ftr" sz="quarter" idx="11"/>
          </p:nvPr>
        </p:nvSpPr>
        <p:spPr>
          <a:xfrm>
            <a:off x="2590800" y="6356350"/>
            <a:ext cx="3962400" cy="365125"/>
          </a:xfrm>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Content Placeholder 2"/>
          <p:cNvSpPr>
            <a:spLocks noGrp="1"/>
          </p:cNvSpPr>
          <p:nvPr>
            <p:ph idx="13"/>
          </p:nvPr>
        </p:nvSpPr>
        <p:spPr>
          <a:xfrm>
            <a:off x="508000" y="2514600"/>
            <a:ext cx="8229600" cy="3581400"/>
          </a:xfrm>
        </p:spPr>
        <p:txBody>
          <a:bodyPr vert="horz" lIns="91440" tIns="45720" rIns="91440" bIns="45720" rtlCol="0">
            <a:normAutofit/>
          </a:bodyPr>
          <a:lstStyle>
            <a:lvl1pPr marL="0" indent="0">
              <a:spcBef>
                <a:spcPts val="600"/>
              </a:spcBef>
              <a:spcAft>
                <a:spcPts val="1200"/>
              </a:spcAft>
              <a:buClr>
                <a:schemeClr val="accent6"/>
              </a:buClr>
              <a:buFont typeface="+mj-lt"/>
              <a:buNone/>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Tree>
    <p:extLst>
      <p:ext uri="{BB962C8B-B14F-4D97-AF65-F5344CB8AC3E}">
        <p14:creationId xmlns:p14="http://schemas.microsoft.com/office/powerpoint/2010/main" val="3591863876"/>
      </p:ext>
    </p:extLst>
  </p:cSld>
  <p:clrMapOvr>
    <a:masterClrMapping/>
  </p:clrMapOvr>
  <p:transition spd="slow">
    <p:wipe dir="d"/>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RC">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99815D14-C88E-487F-9CC1-78769B8D392C}" type="datetime1">
              <a:rPr lang="en-US" smtClean="0"/>
              <a:pPr/>
              <a:t>9/11/2011</a:t>
            </a:fld>
            <a:endParaRPr lang="en-US" dirty="0"/>
          </a:p>
        </p:txBody>
      </p:sp>
      <p:sp>
        <p:nvSpPr>
          <p:cNvPr id="5" name="Footer Placeholder 4"/>
          <p:cNvSpPr>
            <a:spLocks noGrp="1"/>
          </p:cNvSpPr>
          <p:nvPr>
            <p:ph type="ftr" sz="quarter" idx="11"/>
          </p:nvPr>
        </p:nvSpPr>
        <p:spPr>
          <a:xfrm>
            <a:off x="2590800" y="6356350"/>
            <a:ext cx="3962400" cy="365125"/>
          </a:xfrm>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2009659827"/>
      </p:ext>
    </p:extLst>
  </p:cSld>
  <p:clrMapOvr>
    <a:masterClrMapping/>
  </p:clrMapOvr>
  <p:transition spd="slow">
    <p:wipe dir="d"/>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tx1">
                    <a:lumMod val="85000"/>
                    <a:lumOff val="15000"/>
                  </a:schemeClr>
                </a:solidFill>
                <a:latin typeface="Segoe UI" pitchFamily="34" charset="0"/>
                <a:ea typeface="Segoe UI" pitchFamily="34" charset="0"/>
                <a:cs typeface="Segoe UI" pitchFamily="34" charset="0"/>
              </a:defRPr>
            </a:lvl1pPr>
            <a:lvl2pPr>
              <a:defRPr sz="2400">
                <a:solidFill>
                  <a:schemeClr val="tx1">
                    <a:lumMod val="85000"/>
                    <a:lumOff val="15000"/>
                  </a:schemeClr>
                </a:solidFill>
                <a:latin typeface="Segoe UI" pitchFamily="34" charset="0"/>
                <a:ea typeface="Segoe UI" pitchFamily="34" charset="0"/>
                <a:cs typeface="Segoe UI" pitchFamily="34" charset="0"/>
              </a:defRPr>
            </a:lvl2pPr>
            <a:lvl3pPr>
              <a:defRPr sz="2000">
                <a:solidFill>
                  <a:schemeClr val="tx1">
                    <a:lumMod val="85000"/>
                    <a:lumOff val="15000"/>
                  </a:schemeClr>
                </a:solidFill>
                <a:latin typeface="Segoe UI" pitchFamily="34" charset="0"/>
                <a:ea typeface="Segoe UI" pitchFamily="34" charset="0"/>
                <a:cs typeface="Segoe UI" pitchFamily="34" charset="0"/>
              </a:defRPr>
            </a:lvl3pPr>
            <a:lvl4pPr>
              <a:defRPr sz="1800">
                <a:solidFill>
                  <a:schemeClr val="tx1">
                    <a:lumMod val="85000"/>
                    <a:lumOff val="15000"/>
                  </a:schemeClr>
                </a:solidFill>
                <a:latin typeface="Segoe UI" pitchFamily="34" charset="0"/>
                <a:ea typeface="Segoe UI" pitchFamily="34" charset="0"/>
                <a:cs typeface="Segoe UI" pitchFamily="34" charset="0"/>
              </a:defRPr>
            </a:lvl4pPr>
            <a:lvl5pPr>
              <a:defRPr sz="1800">
                <a:solidFill>
                  <a:schemeClr val="tx1">
                    <a:lumMod val="85000"/>
                    <a:lumOff val="15000"/>
                  </a:schemeClr>
                </a:solidFill>
                <a:latin typeface="Segoe UI" pitchFamily="34" charset="0"/>
                <a:ea typeface="Segoe UI" pitchFamily="34" charset="0"/>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1">
                    <a:lumMod val="85000"/>
                    <a:lumOff val="15000"/>
                  </a:schemeClr>
                </a:solidFill>
                <a:latin typeface="Segoe UI" pitchFamily="34" charset="0"/>
                <a:ea typeface="Segoe UI" pitchFamily="34" charset="0"/>
                <a:cs typeface="Segoe UI" pitchFamily="34" charset="0"/>
              </a:defRPr>
            </a:lvl1pPr>
            <a:lvl2pPr>
              <a:defRPr sz="2400">
                <a:solidFill>
                  <a:schemeClr val="tx1">
                    <a:lumMod val="85000"/>
                    <a:lumOff val="15000"/>
                  </a:schemeClr>
                </a:solidFill>
                <a:latin typeface="Segoe UI" pitchFamily="34" charset="0"/>
                <a:ea typeface="Segoe UI" pitchFamily="34" charset="0"/>
                <a:cs typeface="Segoe UI" pitchFamily="34" charset="0"/>
              </a:defRPr>
            </a:lvl2pPr>
            <a:lvl3pPr>
              <a:defRPr sz="2000">
                <a:solidFill>
                  <a:schemeClr val="tx1">
                    <a:lumMod val="85000"/>
                    <a:lumOff val="15000"/>
                  </a:schemeClr>
                </a:solidFill>
                <a:latin typeface="Segoe UI" pitchFamily="34" charset="0"/>
                <a:ea typeface="Segoe UI" pitchFamily="34" charset="0"/>
                <a:cs typeface="Segoe UI" pitchFamily="34" charset="0"/>
              </a:defRPr>
            </a:lvl3pPr>
            <a:lvl4pPr>
              <a:defRPr sz="1800">
                <a:solidFill>
                  <a:schemeClr val="tx1">
                    <a:lumMod val="85000"/>
                    <a:lumOff val="15000"/>
                  </a:schemeClr>
                </a:solidFill>
                <a:latin typeface="Segoe UI" pitchFamily="34" charset="0"/>
                <a:ea typeface="Segoe UI" pitchFamily="34" charset="0"/>
                <a:cs typeface="Segoe UI" pitchFamily="34" charset="0"/>
              </a:defRPr>
            </a:lvl4pPr>
            <a:lvl5pPr>
              <a:defRPr sz="1800">
                <a:solidFill>
                  <a:schemeClr val="tx1">
                    <a:lumMod val="85000"/>
                    <a:lumOff val="15000"/>
                  </a:schemeClr>
                </a:solidFill>
                <a:latin typeface="Segoe UI" pitchFamily="34" charset="0"/>
                <a:ea typeface="Segoe UI" pitchFamily="34" charset="0"/>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C0B2F0F1-BD5C-4511-A0C8-465A11E1DEE9}" type="datetime1">
              <a:rPr lang="en-US" smtClean="0"/>
              <a:pPr/>
              <a:t>9/11/2011</a:t>
            </a:fld>
            <a:endParaRPr lang="en-US" dirty="0"/>
          </a:p>
        </p:txBody>
      </p:sp>
      <p:sp>
        <p:nvSpPr>
          <p:cNvPr id="6" name="Footer Placeholder 5"/>
          <p:cNvSpPr>
            <a:spLocks noGrp="1"/>
          </p:cNvSpPr>
          <p:nvPr>
            <p:ph type="ftr" sz="quarter" idx="11"/>
          </p:nvPr>
        </p:nvSpPr>
        <p:spPr>
          <a:xfrm>
            <a:off x="2590800" y="6356350"/>
            <a:ext cx="3962400" cy="365125"/>
          </a:xfrm>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1515197499"/>
      </p:ext>
    </p:extLst>
  </p:cSld>
  <p:clrMapOvr>
    <a:masterClrMapping/>
  </p:clrMapOvr>
  <p:transition spd="slow">
    <p:wipe dir="d"/>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lumMod val="50000"/>
                    <a:lumOff val="50000"/>
                  </a:schemeClr>
                </a:solidFill>
                <a:latin typeface="Segoe UI" pitchFamily="34" charset="0"/>
                <a:ea typeface="Segoe UI" pitchFamily="34" charset="0"/>
                <a:cs typeface="Segoe U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solidFill>
                  <a:schemeClr val="tx1">
                    <a:lumMod val="85000"/>
                    <a:lumOff val="15000"/>
                  </a:schemeClr>
                </a:solidFill>
                <a:latin typeface="Segoe UI" pitchFamily="34" charset="0"/>
                <a:ea typeface="Segoe UI" pitchFamily="34" charset="0"/>
                <a:cs typeface="Segoe UI" pitchFamily="34" charset="0"/>
              </a:defRPr>
            </a:lvl1pPr>
            <a:lvl2pPr>
              <a:defRPr sz="2800">
                <a:solidFill>
                  <a:schemeClr val="tx1">
                    <a:lumMod val="85000"/>
                    <a:lumOff val="15000"/>
                  </a:schemeClr>
                </a:solidFill>
                <a:latin typeface="Segoe UI" pitchFamily="34" charset="0"/>
                <a:ea typeface="Segoe UI" pitchFamily="34" charset="0"/>
                <a:cs typeface="Segoe UI" pitchFamily="34" charset="0"/>
              </a:defRPr>
            </a:lvl2pPr>
            <a:lvl3pPr>
              <a:defRPr sz="2400">
                <a:solidFill>
                  <a:schemeClr val="tx1">
                    <a:lumMod val="85000"/>
                    <a:lumOff val="15000"/>
                  </a:schemeClr>
                </a:solidFill>
                <a:latin typeface="Segoe UI" pitchFamily="34" charset="0"/>
                <a:ea typeface="Segoe UI" pitchFamily="34" charset="0"/>
                <a:cs typeface="Segoe UI" pitchFamily="34" charset="0"/>
              </a:defRPr>
            </a:lvl3pPr>
            <a:lvl4pPr>
              <a:defRPr sz="2000">
                <a:solidFill>
                  <a:schemeClr val="tx1">
                    <a:lumMod val="85000"/>
                    <a:lumOff val="15000"/>
                  </a:schemeClr>
                </a:solidFill>
                <a:latin typeface="Segoe UI" pitchFamily="34" charset="0"/>
                <a:ea typeface="Segoe UI" pitchFamily="34" charset="0"/>
                <a:cs typeface="Segoe UI" pitchFamily="34" charset="0"/>
              </a:defRPr>
            </a:lvl4pPr>
            <a:lvl5pPr>
              <a:defRPr sz="2000">
                <a:solidFill>
                  <a:schemeClr val="tx1">
                    <a:lumMod val="85000"/>
                    <a:lumOff val="15000"/>
                  </a:schemeClr>
                </a:solidFill>
                <a:latin typeface="Segoe UI" pitchFamily="34" charset="0"/>
                <a:ea typeface="Segoe UI" pitchFamily="34" charset="0"/>
                <a:cs typeface="Segoe U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F5A7FB04-5131-4099-8909-D34F4E32EAA8}" type="datetime1">
              <a:rPr lang="en-US" smtClean="0"/>
              <a:pPr/>
              <a:t>9/11/2011</a:t>
            </a:fld>
            <a:endParaRPr lang="en-US" dirty="0"/>
          </a:p>
        </p:txBody>
      </p:sp>
      <p:sp>
        <p:nvSpPr>
          <p:cNvPr id="6" name="Footer Placeholder 5"/>
          <p:cNvSpPr>
            <a:spLocks noGrp="1"/>
          </p:cNvSpPr>
          <p:nvPr>
            <p:ph type="ftr" sz="quarter" idx="11"/>
          </p:nvPr>
        </p:nvSpPr>
        <p:spPr>
          <a:xfrm>
            <a:off x="2590800" y="6356350"/>
            <a:ext cx="3962400" cy="365125"/>
          </a:xfrm>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4013367561"/>
      </p:ext>
    </p:extLst>
  </p:cSld>
  <p:clrMapOvr>
    <a:masterClrMapping/>
  </p:clrMapOvr>
  <p:transition spd="slow">
    <p:wipe dir="d"/>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lumMod val="85000"/>
                    <a:lumOff val="15000"/>
                  </a:schemeClr>
                </a:solidFill>
                <a:latin typeface="Segoe UI" pitchFamily="34" charset="0"/>
                <a:ea typeface="Segoe UI" pitchFamily="34" charset="0"/>
                <a:cs typeface="Segoe U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0B76C9DB-029A-4B6F-BDB0-0AE88720AD00}" type="datetime1">
              <a:rPr lang="en-US" smtClean="0"/>
              <a:pPr/>
              <a:t>9/11/2011</a:t>
            </a:fld>
            <a:endParaRPr lang="en-US" dirty="0"/>
          </a:p>
        </p:txBody>
      </p:sp>
      <p:sp>
        <p:nvSpPr>
          <p:cNvPr id="6" name="Footer Placeholder 5"/>
          <p:cNvSpPr>
            <a:spLocks noGrp="1"/>
          </p:cNvSpPr>
          <p:nvPr>
            <p:ph type="ftr" sz="quarter" idx="11"/>
          </p:nvPr>
        </p:nvSpPr>
        <p:spPr>
          <a:xfrm>
            <a:off x="2590800" y="6356350"/>
            <a:ext cx="3962400" cy="365125"/>
          </a:xfrm>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3057833832"/>
      </p:ext>
    </p:extLst>
  </p:cSld>
  <p:clrMapOvr>
    <a:masterClrMapping/>
  </p:clrMapOvr>
  <p:transition spd="slow">
    <p:wipe dir="d"/>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5153"/>
            <a:ext cx="8229600" cy="11430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lang="en-US" sz="28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7A86A24E-9FAB-4FAC-BFC8-19F9C776ABE3}" type="datetime1">
              <a:rPr lang="en-US" smtClean="0"/>
              <a:pPr/>
              <a:t>9/11/2011</a:t>
            </a:fld>
            <a:endParaRPr lang="en-US" dirty="0"/>
          </a:p>
        </p:txBody>
      </p:sp>
      <p:sp>
        <p:nvSpPr>
          <p:cNvPr id="5" name="Footer Placeholder 4"/>
          <p:cNvSpPr>
            <a:spLocks noGrp="1"/>
          </p:cNvSpPr>
          <p:nvPr>
            <p:ph type="ftr" sz="quarter" idx="11"/>
          </p:nvPr>
        </p:nvSpPr>
        <p:spPr>
          <a:xfrm>
            <a:off x="2514600" y="6356350"/>
            <a:ext cx="4038600" cy="365125"/>
          </a:xfrm>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743705426"/>
      </p:ext>
    </p:extLst>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urse contents and goal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41437"/>
            <a:ext cx="8229600" cy="4525963"/>
          </a:xfrm>
        </p:spPr>
        <p:txBody>
          <a:bodyPr vert="horz" lIns="91440" tIns="45720" rIns="91440" bIns="45720" rtlCol="0">
            <a:normAutofit/>
          </a:bodyPr>
          <a:lstStyle>
            <a:lvl1pPr>
              <a:spcBef>
                <a:spcPts val="600"/>
              </a:spcBef>
              <a:spcAft>
                <a:spcPts val="1200"/>
              </a:spcAft>
              <a:buClr>
                <a:schemeClr val="accent6"/>
              </a:buClr>
              <a:defRPr lang="en-US" sz="2800" dirty="0" smtClean="0">
                <a:solidFill>
                  <a:schemeClr val="tx1">
                    <a:lumMod val="85000"/>
                    <a:lumOff val="15000"/>
                  </a:schemeClr>
                </a:solidFill>
                <a:latin typeface="Segoe UI" pitchFamily="34" charset="0"/>
                <a:ea typeface="Segoe UI" pitchFamily="34" charset="0"/>
                <a:cs typeface="Segoe UI" pitchFamily="34" charset="0"/>
              </a:defRPr>
            </a:lvl1pPr>
            <a:lvl2pPr>
              <a:spcBef>
                <a:spcPts val="400"/>
              </a:spcBef>
              <a:spcAft>
                <a:spcPts val="1000"/>
              </a:spcAft>
              <a:buClr>
                <a:schemeClr val="accent6"/>
              </a:buClr>
              <a:defRPr lang="en-US" sz="2400" dirty="0" smtClean="0">
                <a:solidFill>
                  <a:schemeClr val="tx1">
                    <a:lumMod val="85000"/>
                    <a:lumOff val="15000"/>
                  </a:schemeClr>
                </a:solidFill>
                <a:latin typeface="Segoe UI" pitchFamily="34" charset="0"/>
                <a:ea typeface="Segoe UI" pitchFamily="34" charset="0"/>
                <a:cs typeface="Segoe UI" pitchFamily="34" charset="0"/>
              </a:defRPr>
            </a:lvl2pPr>
            <a:lvl3pPr>
              <a:spcBef>
                <a:spcPts val="200"/>
              </a:spcBef>
              <a:spcAft>
                <a:spcPts val="800"/>
              </a:spcAft>
              <a:buClr>
                <a:schemeClr val="accent6"/>
              </a:buClr>
              <a:defRPr lang="en-US" sz="2000" dirty="0" smtClean="0">
                <a:solidFill>
                  <a:schemeClr val="tx1">
                    <a:lumMod val="85000"/>
                    <a:lumOff val="15000"/>
                  </a:schemeClr>
                </a:solidFill>
                <a:latin typeface="Segoe UI" pitchFamily="34" charset="0"/>
                <a:ea typeface="Segoe UI" pitchFamily="34" charset="0"/>
                <a:cs typeface="Segoe UI" pitchFamily="34" charset="0"/>
              </a:defRPr>
            </a:lvl3pPr>
            <a:lvl4pPr marL="1714500" indent="-342900">
              <a:spcBef>
                <a:spcPts val="100"/>
              </a:spcBef>
              <a:spcAft>
                <a:spcPts val="600"/>
              </a:spcAft>
              <a:buClr>
                <a:schemeClr val="accent6"/>
              </a:buClr>
              <a:buFont typeface="Arial" pitchFamily="34" charset="0"/>
              <a:buChar char="•"/>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2057400" indent="-228600">
              <a:spcBef>
                <a:spcPts val="200"/>
              </a:spcBef>
              <a:spcAft>
                <a:spcPts val="0"/>
              </a:spcAft>
              <a:buClr>
                <a:schemeClr val="accent6"/>
              </a:buClr>
              <a:buFont typeface="Arial" pitchFamily="34" charset="0"/>
              <a:buChar char="•"/>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text styles</a:t>
            </a:r>
          </a:p>
          <a:p>
            <a:pPr marL="676275" lvl="1" indent="-276225">
              <a:spcBef>
                <a:spcPts val="600"/>
              </a:spcBef>
              <a:spcAft>
                <a:spcPts val="1200"/>
              </a:spcAft>
              <a:buClr>
                <a:srgbClr val="FF9900"/>
              </a:buClr>
              <a:buFontTx/>
              <a:buChar char="•"/>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30048351-8D6C-4E63-8438-BD960D524DE4}" type="datetime1">
              <a:rPr lang="en-US" smtClean="0"/>
              <a:pPr/>
              <a:t>9/11/2011</a:t>
            </a:fld>
            <a:endParaRPr lang="en-US" dirty="0"/>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2633690871"/>
      </p:ext>
    </p:extLst>
  </p:cSld>
  <p:clrMapOvr>
    <a:masterClrMapping/>
  </p:clrMapOvr>
  <p:transition spd="slow">
    <p:wipe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view picture and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7C070C3A-42EE-4DAA-B9A7-684CA1010976}" type="datetime1">
              <a:rPr lang="en-US" smtClean="0"/>
              <a:pPr/>
              <a:t>9/11/2011</a:t>
            </a:fld>
            <a:endParaRPr lang="en-US" dirty="0"/>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10" name="Picture Placeholder 9"/>
          <p:cNvSpPr>
            <a:spLocks noGrp="1"/>
          </p:cNvSpPr>
          <p:nvPr>
            <p:ph type="pic" sz="quarter" idx="13"/>
          </p:nvPr>
        </p:nvSpPr>
        <p:spPr>
          <a:xfrm>
            <a:off x="1041400" y="1752600"/>
            <a:ext cx="1371600" cy="1371600"/>
          </a:xfrm>
          <a:effectLst>
            <a:outerShdw blurRad="50800" dist="38100" dir="8100000" algn="tr" rotWithShape="0">
              <a:prstClr val="black">
                <a:alpha val="40000"/>
              </a:prstClr>
            </a:outerShdw>
          </a:effectLst>
        </p:spPr>
        <p:txBody>
          <a:bodyPr/>
          <a:lstStyle>
            <a:lvl1pPr marL="0" indent="0">
              <a:buFontTx/>
              <a:buNone/>
              <a:defRPr/>
            </a:lvl1pPr>
          </a:lstStyle>
          <a:p>
            <a:endParaRPr lang="en-US" dirty="0"/>
          </a:p>
        </p:txBody>
      </p:sp>
      <p:sp>
        <p:nvSpPr>
          <p:cNvPr id="12" name="Text Placeholder 11"/>
          <p:cNvSpPr>
            <a:spLocks noGrp="1"/>
          </p:cNvSpPr>
          <p:nvPr>
            <p:ph type="body" sz="quarter" idx="14"/>
          </p:nvPr>
        </p:nvSpPr>
        <p:spPr>
          <a:xfrm>
            <a:off x="3048000" y="1649506"/>
            <a:ext cx="5562600" cy="4343400"/>
          </a:xfrm>
        </p:spPr>
        <p:txBody>
          <a:bodyPr>
            <a:normAutofit/>
          </a:bodyPr>
          <a:lstStyle>
            <a:lvl1pPr marL="0" indent="0">
              <a:spcBef>
                <a:spcPts val="500"/>
              </a:spcBef>
              <a:spcAft>
                <a:spcPts val="2000"/>
              </a:spcAft>
              <a:buNone/>
              <a:defRPr sz="2400">
                <a:latin typeface="Segoe UI" pitchFamily="34" charset="0"/>
                <a:ea typeface="Segoe UI" pitchFamily="34" charset="0"/>
                <a:cs typeface="Segoe UI" pitchFamily="34" charset="0"/>
              </a:defRPr>
            </a:lvl1pPr>
            <a:lvl2pPr indent="0">
              <a:spcBef>
                <a:spcPts val="500"/>
              </a:spcBef>
              <a:spcAft>
                <a:spcPts val="2000"/>
              </a:spcAft>
              <a:buNone/>
              <a:defRPr/>
            </a:lvl2pPr>
            <a:lvl3pPr indent="0">
              <a:spcBef>
                <a:spcPts val="500"/>
              </a:spcBef>
              <a:spcAft>
                <a:spcPts val="2000"/>
              </a:spcAft>
              <a:buNone/>
              <a:defRPr/>
            </a:lvl3pPr>
            <a:lvl4pPr indent="0">
              <a:spcBef>
                <a:spcPts val="500"/>
              </a:spcBef>
              <a:spcAft>
                <a:spcPts val="2000"/>
              </a:spcAft>
              <a:buNone/>
              <a:defRPr/>
            </a:lvl4pPr>
            <a:lvl5pPr indent="0">
              <a:spcBef>
                <a:spcPts val="500"/>
              </a:spcBef>
              <a:spcAft>
                <a:spcPts val="2000"/>
              </a:spcAft>
              <a:buNone/>
              <a:defRPr/>
            </a:lvl5pPr>
          </a:lstStyle>
          <a:p>
            <a:pPr lvl="0"/>
            <a:r>
              <a:rPr lang="en-US" dirty="0" smtClean="0"/>
              <a:t>Click to edit Master text styles</a:t>
            </a:r>
            <a:endParaRPr lang="en-US" dirty="0"/>
          </a:p>
        </p:txBody>
      </p:sp>
    </p:spTree>
    <p:extLst>
      <p:ext uri="{BB962C8B-B14F-4D97-AF65-F5344CB8AC3E}">
        <p14:creationId xmlns:p14="http://schemas.microsoft.com/office/powerpoint/2010/main" val="1452685927"/>
      </p:ext>
    </p:extLst>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sson 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C76AF1D-2421-4258-AD24-0B72816B433D}" type="datetime1">
              <a:rPr lang="en-US" smtClean="0"/>
              <a:pPr/>
              <a:t>9/11/2011</a:t>
            </a:fld>
            <a:endParaRPr lang="en-US" dirty="0"/>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7" name="Text Placeholder 6"/>
          <p:cNvSpPr>
            <a:spLocks noGrp="1"/>
          </p:cNvSpPr>
          <p:nvPr>
            <p:ph type="body" sz="quarter" idx="13"/>
          </p:nvPr>
        </p:nvSpPr>
        <p:spPr>
          <a:xfrm>
            <a:off x="3733800" y="4191000"/>
            <a:ext cx="4873752" cy="1673352"/>
          </a:xfrm>
        </p:spPr>
        <p:txBody>
          <a:bodyPr/>
          <a:lstStyle>
            <a:lvl1pPr marL="0" indent="0">
              <a:buNone/>
              <a:defRPr sz="4000">
                <a:solidFill>
                  <a:schemeClr val="bg1">
                    <a:lumMod val="95000"/>
                  </a:schemeClr>
                </a:solidFill>
                <a:effectLst>
                  <a:outerShdw blurRad="38100" dist="38100" dir="2700000" algn="tl">
                    <a:srgbClr val="000000">
                      <a:alpha val="43137"/>
                    </a:srgbClr>
                  </a:outerShdw>
                </a:effectLst>
                <a:latin typeface="Segoe UI Semibold" pitchFamily="34" charset="0"/>
              </a:defRPr>
            </a:lvl1pPr>
          </a:lstStyle>
          <a:p>
            <a:pPr lvl="0"/>
            <a:r>
              <a:rPr lang="en-US" smtClean="0"/>
              <a:t>Click to edit Master text styles</a:t>
            </a:r>
          </a:p>
        </p:txBody>
      </p:sp>
      <p:sp>
        <p:nvSpPr>
          <p:cNvPr id="10" name="Text Placeholder 9"/>
          <p:cNvSpPr>
            <a:spLocks noGrp="1"/>
          </p:cNvSpPr>
          <p:nvPr>
            <p:ph type="body" sz="quarter" idx="14"/>
          </p:nvPr>
        </p:nvSpPr>
        <p:spPr>
          <a:xfrm>
            <a:off x="228600" y="3200400"/>
            <a:ext cx="3429000" cy="585216"/>
          </a:xfrm>
        </p:spPr>
        <p:txBody>
          <a:bodyPr/>
          <a:lstStyle>
            <a:lvl1pPr marL="0" indent="0">
              <a:buNone/>
              <a:defRPr>
                <a:solidFill>
                  <a:schemeClr val="bg1">
                    <a:lumMod val="50000"/>
                  </a:schemeClr>
                </a:solidFill>
                <a:latin typeface="Segoe UI Semibold"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smtClean="0"/>
              <a:t>Click to edit Master text styles</a:t>
            </a:r>
          </a:p>
        </p:txBody>
      </p:sp>
    </p:spTree>
    <p:extLst>
      <p:ext uri="{BB962C8B-B14F-4D97-AF65-F5344CB8AC3E}">
        <p14:creationId xmlns:p14="http://schemas.microsoft.com/office/powerpoint/2010/main" val="3818697621"/>
      </p:ext>
    </p:extLst>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deo and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524000" y="990600"/>
            <a:ext cx="5943600" cy="446227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B045EAC-8D31-4210-B1CE-15AEA700395B}" type="datetime1">
              <a:rPr lang="en-US" smtClean="0"/>
              <a:pPr/>
              <a:t>9/11/2011</a:t>
            </a:fld>
            <a:endParaRPr lang="en-US" dirty="0"/>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Text Placeholder 7"/>
          <p:cNvSpPr>
            <a:spLocks noGrp="1"/>
          </p:cNvSpPr>
          <p:nvPr>
            <p:ph type="body" sz="quarter" idx="13"/>
          </p:nvPr>
        </p:nvSpPr>
        <p:spPr>
          <a:xfrm>
            <a:off x="1524000" y="5638800"/>
            <a:ext cx="5943600" cy="533400"/>
          </a:xfrm>
        </p:spPr>
        <p:txBody>
          <a:bodyPr>
            <a:no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1400">
                <a:solidFill>
                  <a:schemeClr val="bg1">
                    <a:lumMod val="50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endParaRPr lang="en-US" dirty="0" smtClean="0"/>
          </a:p>
        </p:txBody>
      </p:sp>
    </p:spTree>
    <p:extLst>
      <p:ext uri="{BB962C8B-B14F-4D97-AF65-F5344CB8AC3E}">
        <p14:creationId xmlns:p14="http://schemas.microsoft.com/office/powerpoint/2010/main" val="3617081539"/>
      </p:ext>
    </p:extLst>
  </p:cSld>
  <p:clrMapOvr>
    <a:masterClrMapping/>
  </p:clrMapOvr>
  <p:transition spd="slow">
    <p:wipe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rt and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CA507F9E-CD81-4332-9185-3373294ECE0A}" type="datetime1">
              <a:rPr lang="en-US" smtClean="0"/>
              <a:pPr/>
              <a:t>9/11/2011</a:t>
            </a:fld>
            <a:endParaRPr lang="en-US" dirty="0"/>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51816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val="1451864800"/>
      </p:ext>
    </p:extLst>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rt and text, lis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8C31355-D742-4645-8E95-53D02476D4E4}" type="datetime1">
              <a:rPr lang="en-US" smtClean="0"/>
              <a:pPr/>
              <a:t>9/11/2011</a:t>
            </a:fld>
            <a:endParaRPr lang="en-US" dirty="0"/>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14478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8"/>
          <p:cNvSpPr>
            <a:spLocks noGrp="1"/>
          </p:cNvSpPr>
          <p:nvPr>
            <p:ph type="body" sz="quarter" idx="15"/>
          </p:nvPr>
        </p:nvSpPr>
        <p:spPr>
          <a:xfrm>
            <a:off x="6248400" y="2647334"/>
            <a:ext cx="2667000" cy="3524865"/>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val="4213350281"/>
      </p:ext>
    </p:extLst>
  </p:cSld>
  <p:clrMapOvr>
    <a:masterClrMapping/>
  </p:clrMapOvr>
  <p:transition spd="slow">
    <p:wipe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rt and text, callou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5DF20D6-B2F3-499F-851B-B923B4AD0E66}" type="datetime1">
              <a:rPr lang="en-US" smtClean="0"/>
              <a:pPr/>
              <a:t>9/11/2011</a:t>
            </a:fld>
            <a:endParaRPr lang="en-US" dirty="0"/>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9144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9"/>
          <p:cNvSpPr>
            <a:spLocks noGrp="1"/>
          </p:cNvSpPr>
          <p:nvPr>
            <p:ph type="body" sz="quarter" idx="15"/>
          </p:nvPr>
        </p:nvSpPr>
        <p:spPr>
          <a:xfrm>
            <a:off x="6248400" y="2057400"/>
            <a:ext cx="2667000" cy="4114800"/>
          </a:xfrm>
        </p:spPr>
        <p:txBody>
          <a:bodyPr>
            <a:normAutofit/>
          </a:bodyPr>
          <a:lstStyle>
            <a:lvl1pPr marL="228600" indent="0">
              <a:spcAft>
                <a:spcPts val="300"/>
              </a:spcAft>
              <a:buClr>
                <a:schemeClr val="accent6"/>
              </a:buClr>
              <a:buFont typeface="Arial" pitchFamily="34" charset="0"/>
              <a:buNone/>
              <a:defRPr sz="1600">
                <a:latin typeface="Segoe UI" pitchFamily="34" charset="0"/>
                <a:ea typeface="Segoe UI" pitchFamily="34" charset="0"/>
                <a:cs typeface="Segoe UI" pitchFamily="34" charset="0"/>
              </a:defRPr>
            </a:lvl1pPr>
            <a:lvl2pPr marL="457200" indent="0">
              <a:buClr>
                <a:schemeClr val="accent6"/>
              </a:buClr>
              <a:buFont typeface="Arial" pitchFamily="34" charset="0"/>
              <a:buNone/>
              <a:defRPr sz="1600"/>
            </a:lvl2pPr>
            <a:lvl3pPr marL="914400" indent="0">
              <a:buClr>
                <a:schemeClr val="accent6"/>
              </a:buClr>
              <a:buFont typeface="Arial" pitchFamily="34" charset="0"/>
              <a:buNone/>
              <a:defRPr sz="1600"/>
            </a:lvl3pPr>
            <a:lvl4pPr marL="1371600" indent="0">
              <a:buClr>
                <a:schemeClr val="accent6"/>
              </a:buClr>
              <a:buFont typeface="Arial" pitchFamily="34" charset="0"/>
              <a:buNone/>
              <a:defRPr sz="1600"/>
            </a:lvl4pPr>
            <a:lvl5pPr marL="1828800" indent="0">
              <a:buClr>
                <a:schemeClr val="accent6"/>
              </a:buClr>
              <a:buFont typeface="Arial" pitchFamily="34" charset="0"/>
              <a:buNone/>
              <a:defRPr sz="1600"/>
            </a:lvl5pPr>
          </a:lstStyle>
          <a:p>
            <a:pPr lvl="0"/>
            <a:r>
              <a:rPr lang="en-US" smtClean="0"/>
              <a:t>Click to edit Master text styles</a:t>
            </a:r>
          </a:p>
        </p:txBody>
      </p:sp>
    </p:spTree>
    <p:extLst>
      <p:ext uri="{BB962C8B-B14F-4D97-AF65-F5344CB8AC3E}">
        <p14:creationId xmlns:p14="http://schemas.microsoft.com/office/powerpoint/2010/main" val="656147605"/>
      </p:ext>
    </p:extLst>
  </p:cSld>
  <p:clrMapOvr>
    <a:masterClrMapping/>
  </p:clrMapOvr>
  <p:transition spd="slow">
    <p:wipe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B58CEEE9-5163-4A1F-86AB-A179785AE17C}" type="datetime1">
              <a:rPr lang="en-US" smtClean="0"/>
              <a:pPr/>
              <a:t>9/11/2011</a:t>
            </a:fld>
            <a:endParaRPr lang="en-US" dirty="0"/>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9" name="Text Placeholder 8"/>
          <p:cNvSpPr>
            <a:spLocks noGrp="1"/>
          </p:cNvSpPr>
          <p:nvPr>
            <p:ph type="body" sz="quarter" idx="14"/>
          </p:nvPr>
        </p:nvSpPr>
        <p:spPr>
          <a:xfrm>
            <a:off x="533400" y="990600"/>
            <a:ext cx="8153400" cy="5029200"/>
          </a:xfrm>
        </p:spPr>
        <p:txBody>
          <a:bodyPr>
            <a:normAutofit/>
          </a:bodyPr>
          <a:lstStyle>
            <a:lvl1pPr marL="342900" indent="-342900">
              <a:buClr>
                <a:schemeClr val="accent6"/>
              </a:buClr>
              <a:buFont typeface="Arial" pitchFamily="34" charset="0"/>
              <a:buChar char="•"/>
              <a:defRPr sz="2400">
                <a:latin typeface="Segoe UI" pitchFamily="34" charset="0"/>
                <a:ea typeface="Segoe UI" pitchFamily="34" charset="0"/>
                <a:cs typeface="Segoe UI" pitchFamily="34" charset="0"/>
              </a:defRPr>
            </a:lvl1pPr>
            <a:lvl2pPr marL="742950" indent="-285750">
              <a:buClr>
                <a:schemeClr val="accent6"/>
              </a:buClr>
              <a:buFont typeface="Arial" pitchFamily="34" charset="0"/>
              <a:buChar char="•"/>
              <a:defRPr sz="2000">
                <a:latin typeface="Segoe UI" pitchFamily="34" charset="0"/>
                <a:ea typeface="Segoe UI" pitchFamily="34" charset="0"/>
                <a:cs typeface="Segoe UI" pitchFamily="34" charset="0"/>
              </a:defRPr>
            </a:lvl2pPr>
            <a:lvl3pPr marL="1143000" indent="-228600">
              <a:spcBef>
                <a:spcPts val="600"/>
              </a:spcBef>
              <a:buClr>
                <a:schemeClr val="accent6"/>
              </a:buClr>
              <a:buFont typeface="Arial" pitchFamily="34" charset="0"/>
              <a:buChar cha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a:t>
            </a:r>
            <a:r>
              <a:rPr lang="en-US" smtClean="0"/>
              <a:t>text styles</a:t>
            </a:r>
          </a:p>
          <a:p>
            <a:pPr lvl="1"/>
            <a:r>
              <a:rPr lang="en-US" smtClean="0"/>
              <a:t>Ffff</a:t>
            </a:r>
          </a:p>
          <a:p>
            <a:pPr lvl="2"/>
            <a:r>
              <a:rPr lang="en-US" smtClean="0"/>
              <a:t>ffff</a:t>
            </a:r>
          </a:p>
        </p:txBody>
      </p:sp>
    </p:spTree>
    <p:extLst>
      <p:ext uri="{BB962C8B-B14F-4D97-AF65-F5344CB8AC3E}">
        <p14:creationId xmlns:p14="http://schemas.microsoft.com/office/powerpoint/2010/main" val="1202230150"/>
      </p:ext>
    </p:extLst>
  </p:cSld>
  <p:clrMapOvr>
    <a:masterClrMapping/>
  </p:clrMapOvr>
  <p:transition spd="slow">
    <p:wipe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Segoe UI" pitchFamily="34" charset="0"/>
                <a:ea typeface="Segoe UI" pitchFamily="34" charset="0"/>
                <a:cs typeface="Segoe UI" pitchFamily="34" charset="0"/>
              </a:defRPr>
            </a:lvl1pPr>
          </a:lstStyle>
          <a:p>
            <a:fld id="{C9073544-97AC-4324-9CAE-27DDB976B59D}" type="datetime1">
              <a:rPr lang="en-US" smtClean="0"/>
              <a:pPr/>
              <a:t>9/11/2011</a:t>
            </a:fld>
            <a:endParaRPr lang="en-US" dirty="0"/>
          </a:p>
        </p:txBody>
      </p:sp>
      <p:sp>
        <p:nvSpPr>
          <p:cNvPr id="5" name="Footer Placeholder 4"/>
          <p:cNvSpPr>
            <a:spLocks noGrp="1"/>
          </p:cNvSpPr>
          <p:nvPr>
            <p:ph type="ftr" sz="quarter" idx="3"/>
          </p:nvPr>
        </p:nvSpPr>
        <p:spPr>
          <a:xfrm>
            <a:off x="2590800" y="6356350"/>
            <a:ext cx="3962400" cy="365125"/>
          </a:xfrm>
          <a:prstGeom prst="rect">
            <a:avLst/>
          </a:prstGeom>
        </p:spPr>
        <p:txBody>
          <a:bodyPr vert="horz" lIns="91440" tIns="45720" rIns="91440" bIns="45720" rtlCol="0" anchor="ctr"/>
          <a:lstStyle>
            <a:lvl1pPr algn="ctr">
              <a:defRPr sz="1200">
                <a:solidFill>
                  <a:schemeClr val="tx1">
                    <a:tint val="75000"/>
                  </a:schemeClr>
                </a:solidFill>
                <a:latin typeface="Microsoft YaHei" pitchFamily="34" charset="-122"/>
                <a:ea typeface="Microsoft YaHei" pitchFamily="34" charset="-122"/>
                <a:cs typeface="Segoe UI" pitchFamily="34" charset="0"/>
              </a:defRPr>
            </a:lvl1pPr>
          </a:lstStyle>
          <a:p>
            <a:r>
              <a:rPr lang="en-US" dirty="0" err="1" smtClean="0">
                <a:solidFill>
                  <a:srgbClr val="898989"/>
                </a:solidFill>
                <a:sym typeface="Calibri" pitchFamily="34" charset="0"/>
              </a:rPr>
              <a:t>为新数据库设计表</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Segoe UI" pitchFamily="34" charset="0"/>
                <a:ea typeface="Segoe UI" pitchFamily="34" charset="0"/>
                <a:cs typeface="Segoe UI" pitchFamily="34" charset="0"/>
              </a:defRPr>
            </a:lvl1p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3059656857"/>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0" r:id="rId3"/>
    <p:sldLayoutId id="2147483651" r:id="rId4"/>
    <p:sldLayoutId id="2147483658" r:id="rId5"/>
    <p:sldLayoutId id="2147483661" r:id="rId6"/>
    <p:sldLayoutId id="2147483668" r:id="rId7"/>
    <p:sldLayoutId id="2147483662" r:id="rId8"/>
    <p:sldLayoutId id="2147483667" r:id="rId9"/>
    <p:sldLayoutId id="2147483659" r:id="rId10"/>
    <p:sldLayoutId id="2147483664" r:id="rId11"/>
    <p:sldLayoutId id="2147483665" r:id="rId12"/>
    <p:sldLayoutId id="2147483666" r:id="rId13"/>
    <p:sldLayoutId id="2147483652" r:id="rId14"/>
    <p:sldLayoutId id="2147483656" r:id="rId15"/>
    <p:sldLayoutId id="2147483657" r:id="rId16"/>
    <p:sldLayoutId id="2147483650" r:id="rId17"/>
  </p:sldLayoutIdLst>
  <p:transition spd="slow">
    <p:wipe dir="d"/>
  </p:transition>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hyperlink" Target="http://office.microsoft.com/zh-cn/access-help/practice-RZ101772996.aspx?section=11" TargetMode="External"/><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3" Type="http://schemas.openxmlformats.org/officeDocument/2006/relationships/hyperlink" Target="http://office.microsoft.com/zh-cn/access-help/quick-reference-card-RZ101772996.aspx?section=14&amp;mode=print" TargetMode="External"/><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352800"/>
            <a:ext cx="7315200" cy="990600"/>
          </a:xfrm>
        </p:spPr>
        <p:txBody>
          <a:bodyPr/>
          <a:lstStyle/>
          <a:p>
            <a:r>
              <a:rPr lang="en-US" dirty="0">
                <a:solidFill>
                  <a:srgbClr val="000000"/>
                </a:solidFill>
                <a:latin typeface="Microsoft YaHei" pitchFamily="34" charset="-122"/>
                <a:ea typeface="Microsoft YaHei" pitchFamily="34" charset="-122"/>
                <a:cs typeface="Calibri" pitchFamily="34" charset="0"/>
                <a:sym typeface="Calibri" pitchFamily="34" charset="0"/>
              </a:rPr>
              <a:t>Microsoft</a:t>
            </a:r>
            <a:r>
              <a:rPr lang="en-US" sz="2800" baseline="70000" dirty="0">
                <a:solidFill>
                  <a:srgbClr val="000000"/>
                </a:solidFill>
                <a:latin typeface="Microsoft YaHei" pitchFamily="34" charset="-122"/>
                <a:ea typeface="Microsoft YaHei" pitchFamily="34" charset="-122"/>
                <a:cs typeface="Tahoma" pitchFamily="34" charset="0"/>
                <a:sym typeface="Calibri" pitchFamily="34" charset="0"/>
              </a:rPr>
              <a:t>®</a:t>
            </a:r>
            <a:r>
              <a:rPr lang="en-US" dirty="0">
                <a:solidFill>
                  <a:srgbClr val="000000"/>
                </a:solidFill>
                <a:latin typeface="Microsoft YaHei" pitchFamily="34" charset="-122"/>
                <a:ea typeface="Microsoft YaHei" pitchFamily="34" charset="-122"/>
                <a:cs typeface="Calibri" pitchFamily="34" charset="0"/>
                <a:sym typeface="Calibri" pitchFamily="34" charset="0"/>
              </a:rPr>
              <a:t> Access</a:t>
            </a:r>
            <a:r>
              <a:rPr lang="en-US" sz="2800" baseline="70000" dirty="0">
                <a:solidFill>
                  <a:srgbClr val="000000"/>
                </a:solidFill>
                <a:latin typeface="Microsoft YaHei" pitchFamily="34" charset="-122"/>
                <a:ea typeface="Microsoft YaHei" pitchFamily="34" charset="-122"/>
                <a:cs typeface="Tahoma" pitchFamily="34" charset="0"/>
                <a:sym typeface="Calibri" pitchFamily="34" charset="0"/>
              </a:rPr>
              <a:t>®</a:t>
            </a:r>
            <a:r>
              <a:rPr lang="en-US" dirty="0">
                <a:solidFill>
                  <a:srgbClr val="000000"/>
                </a:solidFill>
                <a:latin typeface="Microsoft YaHei" pitchFamily="34" charset="-122"/>
                <a:ea typeface="Microsoft YaHei" pitchFamily="34" charset="-122"/>
                <a:cs typeface="Calibri" pitchFamily="34" charset="0"/>
                <a:sym typeface="Calibri" pitchFamily="34" charset="0"/>
              </a:rPr>
              <a:t> </a:t>
            </a:r>
            <a:r>
              <a:rPr lang="en-US" dirty="0">
                <a:solidFill>
                  <a:srgbClr val="000000"/>
                </a:solidFill>
                <a:latin typeface="Microsoft YaHei" pitchFamily="34" charset="-122"/>
                <a:ea typeface="Microsoft YaHei" pitchFamily="34" charset="-122"/>
                <a:cs typeface="Tahoma" pitchFamily="34" charset="0"/>
                <a:sym typeface="Calibri" pitchFamily="34" charset="0"/>
              </a:rPr>
              <a:t>2010 </a:t>
            </a:r>
            <a:r>
              <a:rPr lang="en-US" dirty="0" err="1">
                <a:solidFill>
                  <a:srgbClr val="000000"/>
                </a:solidFill>
                <a:latin typeface="Microsoft YaHei" pitchFamily="34" charset="-122"/>
                <a:ea typeface="Microsoft YaHei" pitchFamily="34" charset="-122"/>
                <a:cs typeface="Tahoma" pitchFamily="34" charset="0"/>
                <a:sym typeface="Calibri" pitchFamily="34" charset="0"/>
              </a:rPr>
              <a:t>培训</a:t>
            </a:r>
            <a:endParaRPr lang="en-US" dirty="0">
              <a:latin typeface="Microsoft YaHei" pitchFamily="34" charset="-122"/>
              <a:ea typeface="Microsoft YaHei" pitchFamily="34" charset="-122"/>
            </a:endParaRPr>
          </a:p>
        </p:txBody>
      </p:sp>
      <p:sp>
        <p:nvSpPr>
          <p:cNvPr id="3" name="Subtitle 2"/>
          <p:cNvSpPr>
            <a:spLocks noGrp="1"/>
          </p:cNvSpPr>
          <p:nvPr>
            <p:ph type="subTitle" idx="1"/>
          </p:nvPr>
        </p:nvSpPr>
        <p:spPr>
          <a:xfrm>
            <a:off x="1828800" y="4495800"/>
            <a:ext cx="5638800" cy="1143000"/>
          </a:xfrm>
        </p:spPr>
        <p:txBody>
          <a:bodyPr>
            <a:normAutofit/>
          </a:bodyPr>
          <a:lstStyle/>
          <a:p>
            <a:r>
              <a:rPr lang="en-US" sz="3200" b="1" dirty="0" err="1">
                <a:solidFill>
                  <a:srgbClr val="595959"/>
                </a:solidFill>
                <a:latin typeface="Microsoft YaHei" pitchFamily="34" charset="-122"/>
                <a:ea typeface="Microsoft YaHei" pitchFamily="34" charset="-122"/>
                <a:sym typeface="Calibri" pitchFamily="34" charset="0"/>
              </a:rPr>
              <a:t>为新数据库</a:t>
            </a:r>
            <a:r>
              <a:rPr lang="en-US" sz="3200" b="1" dirty="0">
                <a:solidFill>
                  <a:srgbClr val="595959"/>
                </a:solidFill>
                <a:latin typeface="Microsoft YaHei" pitchFamily="34" charset="-122"/>
                <a:ea typeface="Microsoft YaHei" pitchFamily="34" charset="-122"/>
                <a:sym typeface="Calibri" pitchFamily="34" charset="0"/>
              </a:rPr>
              <a:t/>
            </a:r>
            <a:br>
              <a:rPr lang="en-US" sz="3200" b="1" dirty="0">
                <a:solidFill>
                  <a:srgbClr val="595959"/>
                </a:solidFill>
                <a:latin typeface="Microsoft YaHei" pitchFamily="34" charset="-122"/>
                <a:ea typeface="Microsoft YaHei" pitchFamily="34" charset="-122"/>
                <a:sym typeface="Calibri" pitchFamily="34" charset="0"/>
              </a:rPr>
            </a:br>
            <a:r>
              <a:rPr lang="en-US" sz="3200" b="1" dirty="0" err="1">
                <a:solidFill>
                  <a:srgbClr val="595959"/>
                </a:solidFill>
                <a:latin typeface="Microsoft YaHei" pitchFamily="34" charset="-122"/>
                <a:ea typeface="Microsoft YaHei" pitchFamily="34" charset="-122"/>
                <a:sym typeface="Calibri" pitchFamily="34" charset="0"/>
              </a:rPr>
              <a:t>设计表</a:t>
            </a:r>
            <a:endParaRPr lang="en-US" sz="3200" b="1" dirty="0">
              <a:solidFill>
                <a:srgbClr val="595959"/>
              </a:solidFill>
              <a:latin typeface="Microsoft YaHei" pitchFamily="34" charset="-122"/>
              <a:ea typeface="Microsoft YaHei" pitchFamily="34" charset="-122"/>
              <a:sym typeface="Calibri" pitchFamily="34" charset="0"/>
            </a:endParaRPr>
          </a:p>
        </p:txBody>
      </p:sp>
    </p:spTree>
    <p:extLst>
      <p:ext uri="{BB962C8B-B14F-4D97-AF65-F5344CB8AC3E}">
        <p14:creationId xmlns:p14="http://schemas.microsoft.com/office/powerpoint/2010/main" val="5108181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确定用途</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谁、什么、何时、何地、原因及如何。 </a:t>
            </a:r>
          </a:p>
        </p:txBody>
      </p:sp>
      <p:sp>
        <p:nvSpPr>
          <p:cNvPr id="6" name="Text Placeholder 5"/>
          <p:cNvSpPr>
            <a:spLocks noGrp="1"/>
          </p:cNvSpPr>
          <p:nvPr>
            <p:ph type="body" sz="quarter" idx="14"/>
          </p:nvPr>
        </p:nvSpPr>
        <p:spPr>
          <a:xfrm>
            <a:off x="6248400" y="990600"/>
            <a:ext cx="2590800" cy="1981200"/>
          </a:xfrm>
        </p:spPr>
        <p:txBody>
          <a:bodyPr>
            <a:normAutofit/>
          </a:bodyPr>
          <a:lstStyle/>
          <a:p>
            <a:pPr>
              <a:lnSpc>
                <a:spcPct val="90000"/>
              </a:lnSpc>
              <a:buClrTx/>
            </a:pPr>
            <a:r>
              <a:rPr lang="en-US">
                <a:solidFill>
                  <a:srgbClr val="000000"/>
                </a:solidFill>
                <a:latin typeface="Microsoft YaHei" pitchFamily="34" charset="-122"/>
                <a:ea typeface="Microsoft YaHei" pitchFamily="34" charset="-122"/>
                <a:sym typeface="Calibri" pitchFamily="34" charset="0"/>
              </a:rPr>
              <a:t>在规划新数据库时，第一步是写下其用途。 </a:t>
            </a:r>
            <a:r>
              <a:rPr lang="en-US" smtClean="0">
                <a:solidFill>
                  <a:srgbClr val="000000"/>
                </a:solidFill>
                <a:latin typeface="Microsoft YaHei" pitchFamily="34" charset="-122"/>
                <a:ea typeface="Microsoft YaHei" pitchFamily="34" charset="-122"/>
                <a:sym typeface="Calibri" pitchFamily="34" charset="0"/>
              </a:rPr>
              <a:t> 在本例中</a:t>
            </a:r>
            <a:r>
              <a:rPr lang="en-US">
                <a:solidFill>
                  <a:srgbClr val="000000"/>
                </a:solidFill>
                <a:latin typeface="Microsoft YaHei" pitchFamily="34" charset="-122"/>
                <a:ea typeface="Microsoft YaHei" pitchFamily="34" charset="-122"/>
                <a:sym typeface="Calibri" pitchFamily="34" charset="0"/>
              </a:rPr>
              <a:t>，您需要输入和管理贵公司的资产数据。 </a:t>
            </a:r>
          </a:p>
        </p:txBody>
      </p:sp>
      <p:sp>
        <p:nvSpPr>
          <p:cNvPr id="8" name="Text Placeholder 5"/>
          <p:cNvSpPr txBox="1">
            <a:spLocks/>
          </p:cNvSpPr>
          <p:nvPr/>
        </p:nvSpPr>
        <p:spPr>
          <a:xfrm>
            <a:off x="6248400" y="2590800"/>
            <a:ext cx="2590800" cy="30480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但不要到此为止</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您还需要问一下自己，谁将使用数据库以及如何使用，并确保用途描述能区分所有这些不同的需求和用途</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831957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确定用途</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谁、什么、何时、何地、原因及如何。 </a:t>
            </a:r>
          </a:p>
        </p:txBody>
      </p:sp>
      <p:sp>
        <p:nvSpPr>
          <p:cNvPr id="6" name="Text Placeholder 5"/>
          <p:cNvSpPr>
            <a:spLocks noGrp="1"/>
          </p:cNvSpPr>
          <p:nvPr>
            <p:ph type="body" sz="quarter" idx="14"/>
          </p:nvPr>
        </p:nvSpPr>
        <p:spPr>
          <a:xfrm>
            <a:off x="6248400" y="990600"/>
            <a:ext cx="2667000" cy="12954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把用途描述放在手边，以便在设计表过程中以供参考。 </a:t>
            </a:r>
          </a:p>
        </p:txBody>
      </p:sp>
      <p:sp>
        <p:nvSpPr>
          <p:cNvPr id="8" name="Text Placeholder 5"/>
          <p:cNvSpPr txBox="1">
            <a:spLocks/>
          </p:cNvSpPr>
          <p:nvPr/>
        </p:nvSpPr>
        <p:spPr>
          <a:xfrm>
            <a:off x="6248400" y="2286000"/>
            <a:ext cx="2667000" cy="13716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a:solidFill>
                  <a:srgbClr val="000000"/>
                </a:solidFill>
                <a:latin typeface="Microsoft YaHei" pitchFamily="34" charset="-122"/>
                <a:ea typeface="Microsoft YaHei" pitchFamily="34" charset="-122"/>
                <a:sym typeface="Calibri" pitchFamily="34" charset="0"/>
              </a:rPr>
              <a:t>不用在此类描述上力求完美，您可以随时更改它，并且很可能需要这样做。</a:t>
            </a:r>
          </a:p>
        </p:txBody>
      </p:sp>
    </p:spTree>
    <p:extLst>
      <p:ext uri="{BB962C8B-B14F-4D97-AF65-F5344CB8AC3E}">
        <p14:creationId xmlns:p14="http://schemas.microsoft.com/office/powerpoint/2010/main" val="5223456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列出要存储的数据</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适合保存的所有数据。</a:t>
            </a:r>
          </a:p>
        </p:txBody>
      </p:sp>
      <p:sp>
        <p:nvSpPr>
          <p:cNvPr id="6" name="Text Placeholder 5"/>
          <p:cNvSpPr>
            <a:spLocks noGrp="1"/>
          </p:cNvSpPr>
          <p:nvPr>
            <p:ph type="body" sz="quarter" idx="14"/>
          </p:nvPr>
        </p:nvSpPr>
        <p:spPr/>
        <p:txBody>
          <a:bodyPr/>
          <a:lstStyle/>
          <a:p>
            <a:pPr>
              <a:buClrTx/>
            </a:pPr>
            <a:r>
              <a:rPr lang="en-US">
                <a:solidFill>
                  <a:srgbClr val="000000"/>
                </a:solidFill>
                <a:latin typeface="Microsoft YaHei" pitchFamily="34" charset="-122"/>
                <a:ea typeface="Microsoft YaHei" pitchFamily="34" charset="-122"/>
                <a:sym typeface="Calibri" pitchFamily="34" charset="0"/>
              </a:rPr>
              <a:t>优良的数据库设计有助于防止数据重复。 它还有助于确保数据完整，并且最重要的是，保证数据准确。</a:t>
            </a:r>
          </a:p>
        </p:txBody>
      </p:sp>
    </p:spTree>
    <p:extLst>
      <p:ext uri="{BB962C8B-B14F-4D97-AF65-F5344CB8AC3E}">
        <p14:creationId xmlns:p14="http://schemas.microsoft.com/office/powerpoint/2010/main" val="35577607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列出要存储的数据</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适合保存的所有数据。</a:t>
            </a:r>
          </a:p>
        </p:txBody>
      </p:sp>
      <p:sp>
        <p:nvSpPr>
          <p:cNvPr id="6" name="Text Placeholder 5"/>
          <p:cNvSpPr>
            <a:spLocks noGrp="1"/>
          </p:cNvSpPr>
          <p:nvPr>
            <p:ph type="body" sz="quarter" idx="14"/>
          </p:nvPr>
        </p:nvSpPr>
        <p:spPr>
          <a:xfrm>
            <a:off x="6248400" y="990600"/>
            <a:ext cx="2667000" cy="2530098"/>
          </a:xfrm>
        </p:spPr>
        <p:txBody>
          <a:bodyPr>
            <a:normAutofit/>
          </a:bodyPr>
          <a:lstStyle/>
          <a:p>
            <a:pPr>
              <a:lnSpc>
                <a:spcPct val="90000"/>
              </a:lnSpc>
              <a:buClrTx/>
            </a:pPr>
            <a:r>
              <a:rPr lang="en-US">
                <a:solidFill>
                  <a:srgbClr val="000000"/>
                </a:solidFill>
                <a:latin typeface="Microsoft YaHei" pitchFamily="34" charset="-122"/>
                <a:ea typeface="Microsoft YaHei" pitchFamily="34" charset="-122"/>
                <a:sym typeface="Calibri" pitchFamily="34" charset="0"/>
              </a:rPr>
              <a:t>要实现这些目标，首先需要列出要捕获的数据。 您可以从现有数据开始，在本例中，就是您的电子表格。 或者，如果您使用的是纸质分类帐或表单，那么请收集这些例证。 </a:t>
            </a:r>
          </a:p>
        </p:txBody>
      </p:sp>
      <p:sp>
        <p:nvSpPr>
          <p:cNvPr id="8" name="Text Placeholder 5"/>
          <p:cNvSpPr txBox="1">
            <a:spLocks/>
          </p:cNvSpPr>
          <p:nvPr/>
        </p:nvSpPr>
        <p:spPr>
          <a:xfrm>
            <a:off x="6248400" y="3429000"/>
            <a:ext cx="2667000" cy="10668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主动向同事了解他们的需求</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4394428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列出要存储的数据</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适合保存的所有数据。</a:t>
            </a:r>
          </a:p>
        </p:txBody>
      </p:sp>
      <p:sp>
        <p:nvSpPr>
          <p:cNvPr id="6" name="Text Placeholder 5"/>
          <p:cNvSpPr>
            <a:spLocks noGrp="1"/>
          </p:cNvSpPr>
          <p:nvPr>
            <p:ph type="body" sz="quarter" idx="14"/>
          </p:nvPr>
        </p:nvSpPr>
        <p:spPr>
          <a:xfrm>
            <a:off x="6248400" y="990600"/>
            <a:ext cx="2667000" cy="18288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另一种标识要存储的信息的方法就是创建与数据关联的任务</a:t>
            </a:r>
            <a:r>
              <a:rPr lang="en-US" b="1">
                <a:solidFill>
                  <a:srgbClr val="000000"/>
                </a:solidFill>
                <a:latin typeface="Microsoft YaHei" pitchFamily="34" charset="-122"/>
                <a:ea typeface="Microsoft YaHei" pitchFamily="34" charset="-122"/>
                <a:sym typeface="Calibri" pitchFamily="34" charset="0"/>
              </a:rPr>
              <a:t>流程图</a:t>
            </a:r>
            <a:r>
              <a:rPr lang="en-US">
                <a:solidFill>
                  <a:srgbClr val="000000"/>
                </a:solidFill>
                <a:latin typeface="Microsoft YaHei" pitchFamily="34" charset="-122"/>
                <a:ea typeface="Microsoft YaHei" pitchFamily="34" charset="-122"/>
                <a:sym typeface="Calibri" pitchFamily="34" charset="0"/>
              </a:rPr>
              <a:t>。</a:t>
            </a:r>
          </a:p>
        </p:txBody>
      </p:sp>
      <p:sp>
        <p:nvSpPr>
          <p:cNvPr id="8" name="Text Placeholder 5"/>
          <p:cNvSpPr txBox="1">
            <a:spLocks/>
          </p:cNvSpPr>
          <p:nvPr/>
        </p:nvSpPr>
        <p:spPr>
          <a:xfrm>
            <a:off x="6248400" y="2362200"/>
            <a:ext cx="2667000" cy="26670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例如，谁将输入数据以及怎样输入数据</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需要使用哪种窗体</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23640815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列出要存储的数据</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适合保存的所有数据。</a:t>
            </a:r>
          </a:p>
        </p:txBody>
      </p:sp>
      <p:sp>
        <p:nvSpPr>
          <p:cNvPr id="6" name="Text Placeholder 5"/>
          <p:cNvSpPr>
            <a:spLocks noGrp="1"/>
          </p:cNvSpPr>
          <p:nvPr>
            <p:ph type="body" sz="quarter" idx="14"/>
          </p:nvPr>
        </p:nvSpPr>
        <p:spPr>
          <a:xfrm>
            <a:off x="6248400" y="990600"/>
            <a:ext cx="2667000" cy="18288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在此期间，您还需要考虑要从数据库生成的报表或邮件。 </a:t>
            </a:r>
          </a:p>
        </p:txBody>
      </p:sp>
      <p:sp>
        <p:nvSpPr>
          <p:cNvPr id="8" name="Text Placeholder 5"/>
          <p:cNvSpPr txBox="1">
            <a:spLocks/>
          </p:cNvSpPr>
          <p:nvPr/>
        </p:nvSpPr>
        <p:spPr>
          <a:xfrm>
            <a:off x="6248400" y="2209800"/>
            <a:ext cx="2667000" cy="26670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SzPct val="100000"/>
            </a:pPr>
            <a:r>
              <a:rPr lang="en-US" dirty="0" err="1">
                <a:solidFill>
                  <a:srgbClr val="000000"/>
                </a:solidFill>
                <a:latin typeface="Microsoft YaHei" pitchFamily="34" charset="-122"/>
                <a:ea typeface="Microsoft YaHei" pitchFamily="34" charset="-122"/>
                <a:sym typeface="Calibri" pitchFamily="34" charset="0"/>
              </a:rPr>
              <a:t>例如，是否要了解何时需要更换桌椅</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谁需要这一信息</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审视需要输入和使用的数据对于您确定要存储的数据十分有帮助</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3114293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按主题对数据进行分组</a:t>
            </a:r>
            <a:endParaRPr lang="en-US" dirty="0">
              <a:latin typeface="Microsoft YaHei" pitchFamily="34" charset="-122"/>
              <a:ea typeface="Microsoft YaHei" pitchFamily="34" charset="-122"/>
            </a:endParaRPr>
          </a:p>
        </p:txBody>
      </p:sp>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8" name="Text Placeholder 7"/>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唯一信息集。 </a:t>
            </a:r>
          </a:p>
        </p:txBody>
      </p:sp>
      <p:sp>
        <p:nvSpPr>
          <p:cNvPr id="9" name="Text Placeholder 8"/>
          <p:cNvSpPr>
            <a:spLocks noGrp="1"/>
          </p:cNvSpPr>
          <p:nvPr>
            <p:ph type="body" sz="quarter" idx="14"/>
          </p:nvPr>
        </p:nvSpPr>
        <p:spPr>
          <a:xfrm>
            <a:off x="6248400" y="990600"/>
            <a:ext cx="2667000" cy="22860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列出要捕获的数据后，您将发现它们很自然地归类为一个或多个主题类别或组。 例如，您的信息可能会自动进行如下分组：</a:t>
            </a:r>
          </a:p>
        </p:txBody>
      </p:sp>
      <p:sp>
        <p:nvSpPr>
          <p:cNvPr id="10" name="Text Placeholder 9"/>
          <p:cNvSpPr>
            <a:spLocks noGrp="1"/>
          </p:cNvSpPr>
          <p:nvPr>
            <p:ph type="body" sz="quarter" idx="15"/>
          </p:nvPr>
        </p:nvSpPr>
        <p:spPr>
          <a:xfrm>
            <a:off x="6248400" y="2971800"/>
            <a:ext cx="2667000" cy="2839065"/>
          </a:xfrm>
        </p:spPr>
        <p:txBody>
          <a:bodyPr/>
          <a:lstStyle/>
          <a:p>
            <a:pPr marL="285750" indent="-285750">
              <a:buClr>
                <a:srgbClr val="F79646"/>
              </a:buClr>
              <a:buFont typeface="Arial" pitchFamily="34" charset="0"/>
              <a:buChar char="•"/>
            </a:pPr>
            <a:r>
              <a:rPr lang="en-US" dirty="0" err="1">
                <a:solidFill>
                  <a:srgbClr val="000000"/>
                </a:solidFill>
                <a:latin typeface="Microsoft YaHei" pitchFamily="34" charset="-122"/>
                <a:ea typeface="Microsoft YaHei" pitchFamily="34" charset="-122"/>
                <a:sym typeface="Calibri" pitchFamily="34" charset="0"/>
              </a:rPr>
              <a:t>资产数据，例如型号、购买日期和成本</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11953474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anim calcmode="lin" valueType="num">
                                      <p:cBhvr>
                                        <p:cTn id="8"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8">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fade">
                                      <p:cBhvr>
                                        <p:cTn id="19" dur="500"/>
                                        <p:tgtEl>
                                          <p:spTgt spid="9">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0">
                                            <p:txEl>
                                              <p:pRg st="0" end="0"/>
                                            </p:txEl>
                                          </p:spTgt>
                                        </p:tgtEl>
                                        <p:attrNameLst>
                                          <p:attrName>style.visibility</p:attrName>
                                        </p:attrNameLst>
                                      </p:cBhvr>
                                      <p:to>
                                        <p:strVal val="visible"/>
                                      </p:to>
                                    </p:set>
                                    <p:animEffect transition="in" filter="fade">
                                      <p:cBhvr>
                                        <p:cTn id="24"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build="p"/>
      <p:bldP spid="10"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按主题对数据进行分组</a:t>
            </a:r>
            <a:endParaRPr lang="en-US" dirty="0">
              <a:latin typeface="Microsoft YaHei" pitchFamily="34" charset="-122"/>
              <a:ea typeface="Microsoft YaHei" pitchFamily="34" charset="-122"/>
            </a:endParaRPr>
          </a:p>
        </p:txBody>
      </p:sp>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8" name="Text Placeholder 7"/>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唯一信息集。 </a:t>
            </a:r>
          </a:p>
        </p:txBody>
      </p:sp>
      <p:sp>
        <p:nvSpPr>
          <p:cNvPr id="10" name="Text Placeholder 9"/>
          <p:cNvSpPr>
            <a:spLocks noGrp="1"/>
          </p:cNvSpPr>
          <p:nvPr>
            <p:ph type="body" sz="quarter" idx="15"/>
          </p:nvPr>
        </p:nvSpPr>
        <p:spPr>
          <a:xfrm>
            <a:off x="6248400" y="990600"/>
            <a:ext cx="2667000" cy="2839065"/>
          </a:xfrm>
        </p:spPr>
        <p:txBody>
          <a:bodyPr/>
          <a:lstStyle/>
          <a:p>
            <a:pPr marL="285750" indent="-285750">
              <a:buClr>
                <a:srgbClr val="F79646"/>
              </a:buClr>
              <a:buFont typeface="Arial" pitchFamily="34" charset="0"/>
              <a:buChar char="•"/>
            </a:pPr>
            <a:r>
              <a:rPr lang="en-US">
                <a:solidFill>
                  <a:srgbClr val="000000"/>
                </a:solidFill>
                <a:latin typeface="Microsoft YaHei" pitchFamily="34" charset="-122"/>
                <a:ea typeface="Microsoft YaHei" pitchFamily="34" charset="-122"/>
                <a:sym typeface="Calibri" pitchFamily="34" charset="0"/>
              </a:rPr>
              <a:t>供应商数据 — 计算机、办公桌和其他设备的提供方。 此类别可能包含公司的名称、地址、电话号码及联系人姓名。 </a:t>
            </a:r>
          </a:p>
        </p:txBody>
      </p:sp>
      <p:sp>
        <p:nvSpPr>
          <p:cNvPr id="11" name="Text Placeholder 9"/>
          <p:cNvSpPr>
            <a:spLocks noGrp="1"/>
          </p:cNvSpPr>
          <p:nvPr>
            <p:ph type="body" sz="quarter" idx="15"/>
          </p:nvPr>
        </p:nvSpPr>
        <p:spPr>
          <a:xfrm>
            <a:off x="6248400" y="2971800"/>
            <a:ext cx="2667000" cy="2458065"/>
          </a:xfrm>
        </p:spPr>
        <p:txBody>
          <a:bodyPr/>
          <a:lstStyle/>
          <a:p>
            <a:pPr marL="285750" indent="-285750">
              <a:buClr>
                <a:srgbClr val="F79646"/>
              </a:buClr>
              <a:buFont typeface="Arial" pitchFamily="34" charset="0"/>
              <a:buChar char="•"/>
            </a:pPr>
            <a:r>
              <a:rPr lang="en-US" dirty="0" err="1">
                <a:solidFill>
                  <a:srgbClr val="000000"/>
                </a:solidFill>
                <a:latin typeface="Microsoft YaHei" pitchFamily="34" charset="-122"/>
                <a:ea typeface="Microsoft YaHei" pitchFamily="34" charset="-122"/>
                <a:sym typeface="Calibri" pitchFamily="34" charset="0"/>
              </a:rPr>
              <a:t>技术支持数据</a:t>
            </a:r>
            <a:r>
              <a:rPr lang="en-US" dirty="0">
                <a:solidFill>
                  <a:srgbClr val="000000"/>
                </a:solidFill>
                <a:latin typeface="Microsoft YaHei" pitchFamily="34" charset="-122"/>
                <a:ea typeface="Microsoft YaHei" pitchFamily="34" charset="-122"/>
                <a:sym typeface="Calibri" pitchFamily="34" charset="0"/>
              </a:rPr>
              <a:t> — </a:t>
            </a:r>
            <a:r>
              <a:rPr lang="en-US" dirty="0" err="1">
                <a:solidFill>
                  <a:srgbClr val="000000"/>
                </a:solidFill>
                <a:latin typeface="Microsoft YaHei" pitchFamily="34" charset="-122"/>
                <a:ea typeface="Microsoft YaHei" pitchFamily="34" charset="-122"/>
                <a:sym typeface="Calibri" pitchFamily="34" charset="0"/>
              </a:rPr>
              <a:t>设备修复和维护服务的提供方</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此类别与供应商数据类似，也包含公司名称和联系人姓名</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978047552"/>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按主题对数据进行分组</a:t>
            </a:r>
            <a:endParaRPr lang="en-US" dirty="0">
              <a:latin typeface="Microsoft YaHei" pitchFamily="34" charset="-122"/>
              <a:ea typeface="Microsoft YaHei" pitchFamily="34" charset="-122"/>
            </a:endParaRPr>
          </a:p>
        </p:txBody>
      </p:sp>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8" name="Text Placeholder 7"/>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唯一信息集。 </a:t>
            </a:r>
          </a:p>
        </p:txBody>
      </p:sp>
      <p:sp>
        <p:nvSpPr>
          <p:cNvPr id="9" name="Text Placeholder 8"/>
          <p:cNvSpPr>
            <a:spLocks noGrp="1"/>
          </p:cNvSpPr>
          <p:nvPr>
            <p:ph type="body" sz="quarter" idx="14"/>
          </p:nvPr>
        </p:nvSpPr>
        <p:spPr>
          <a:xfrm>
            <a:off x="6248400" y="990600"/>
            <a:ext cx="2667000" cy="2514600"/>
          </a:xfrm>
        </p:spPr>
        <p:txBody>
          <a:bodyPr>
            <a:normAutofit/>
          </a:bodyPr>
          <a:lstStyle/>
          <a:p>
            <a:pPr>
              <a:lnSpc>
                <a:spcPct val="90000"/>
              </a:lnSpc>
              <a:buClrTx/>
            </a:pPr>
            <a:r>
              <a:rPr lang="en-US">
                <a:solidFill>
                  <a:srgbClr val="000000"/>
                </a:solidFill>
                <a:latin typeface="Microsoft YaHei" pitchFamily="34" charset="-122"/>
                <a:ea typeface="Microsoft YaHei" pitchFamily="34" charset="-122"/>
                <a:sym typeface="Calibri" pitchFamily="34" charset="0"/>
              </a:rPr>
              <a:t>由于每个组都对应一个表（例如，“资产”、“技术支持”和“供应商”），因此分组很重要。 虽然</a:t>
            </a:r>
            <a:r>
              <a:rPr lang="en-US" b="1">
                <a:solidFill>
                  <a:srgbClr val="000000"/>
                </a:solidFill>
                <a:latin typeface="Microsoft YaHei" pitchFamily="34" charset="-122"/>
                <a:ea typeface="Microsoft YaHei" pitchFamily="34" charset="-122"/>
                <a:sym typeface="Calibri" pitchFamily="34" charset="0"/>
              </a:rPr>
              <a:t>分组</a:t>
            </a:r>
            <a:r>
              <a:rPr lang="en-US">
                <a:solidFill>
                  <a:srgbClr val="000000"/>
                </a:solidFill>
                <a:latin typeface="Microsoft YaHei" pitchFamily="34" charset="-122"/>
                <a:ea typeface="Microsoft YaHei" pitchFamily="34" charset="-122"/>
                <a:sym typeface="Calibri" pitchFamily="34" charset="0"/>
              </a:rPr>
              <a:t>可能不会得到完整的表列表，但这是一个很好的起点。 </a:t>
            </a:r>
          </a:p>
        </p:txBody>
      </p:sp>
      <p:sp>
        <p:nvSpPr>
          <p:cNvPr id="10" name="Text Placeholder 9"/>
          <p:cNvSpPr>
            <a:spLocks noGrp="1"/>
          </p:cNvSpPr>
          <p:nvPr>
            <p:ph type="body" sz="quarter" idx="15"/>
          </p:nvPr>
        </p:nvSpPr>
        <p:spPr>
          <a:xfrm>
            <a:off x="6248400" y="3200400"/>
            <a:ext cx="2667000" cy="2839065"/>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不要害怕重新编写分组</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您只需要确保每个组都包含唯一的数据，即一个组中只有资产信息，而另一个组中只有供应商数据，依此类推</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934489295"/>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fade">
                                      <p:cBhvr>
                                        <p:cTn id="12"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从组、字段开始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0480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我们将从烦琐的细节开始。</a:t>
            </a:r>
          </a:p>
        </p:txBody>
      </p:sp>
      <p:sp>
        <p:nvSpPr>
          <p:cNvPr id="6" name="Text Placeholder 5"/>
          <p:cNvSpPr>
            <a:spLocks noGrp="1"/>
          </p:cNvSpPr>
          <p:nvPr>
            <p:ph type="body" sz="quarter" idx="14"/>
          </p:nvPr>
        </p:nvSpPr>
        <p:spPr>
          <a:xfrm>
            <a:off x="6248400" y="990600"/>
            <a:ext cx="2667000" cy="2788725"/>
          </a:xfrm>
        </p:spPr>
        <p:txBody>
          <a:bodyPr>
            <a:normAutofit/>
          </a:bodyPr>
          <a:lstStyle/>
          <a:p>
            <a:pPr>
              <a:lnSpc>
                <a:spcPct val="90000"/>
              </a:lnSpc>
              <a:buClrTx/>
            </a:pPr>
            <a:r>
              <a:rPr lang="en-US" dirty="0" err="1">
                <a:solidFill>
                  <a:srgbClr val="000000"/>
                </a:solidFill>
                <a:latin typeface="Microsoft YaHei" pitchFamily="34" charset="-122"/>
                <a:ea typeface="Microsoft YaHei" pitchFamily="34" charset="-122"/>
                <a:sym typeface="Calibri" pitchFamily="34" charset="0"/>
              </a:rPr>
              <a:t>设计的下一步是列出每个表的字段</a:t>
            </a:r>
            <a:r>
              <a:rPr lang="en-US" dirty="0">
                <a:solidFill>
                  <a:srgbClr val="000000"/>
                </a:solidFill>
                <a:latin typeface="Microsoft YaHei" pitchFamily="34" charset="-122"/>
                <a:ea typeface="Microsoft YaHei" pitchFamily="34" charset="-122"/>
                <a:sym typeface="Calibri" pitchFamily="34" charset="0"/>
              </a:rPr>
              <a:t>。 在 Access </a:t>
            </a:r>
            <a:r>
              <a:rPr lang="en-US" dirty="0" err="1">
                <a:solidFill>
                  <a:srgbClr val="000000"/>
                </a:solidFill>
                <a:latin typeface="Microsoft YaHei" pitchFamily="34" charset="-122"/>
                <a:ea typeface="Microsoft YaHei" pitchFamily="34" charset="-122"/>
                <a:sym typeface="Calibri" pitchFamily="34" charset="0"/>
              </a:rPr>
              <a:t>表中，</a:t>
            </a:r>
            <a:r>
              <a:rPr lang="en-US" dirty="0" err="1" smtClean="0">
                <a:solidFill>
                  <a:srgbClr val="000000"/>
                </a:solidFill>
                <a:latin typeface="Microsoft YaHei" pitchFamily="34" charset="-122"/>
                <a:ea typeface="Microsoft YaHei" pitchFamily="34" charset="-122"/>
                <a:sym typeface="Calibri" pitchFamily="34" charset="0"/>
              </a:rPr>
              <a:t>列称为</a:t>
            </a:r>
            <a:r>
              <a:rPr lang="zh-CN" altLang="en-US" dirty="0" smtClean="0">
                <a:solidFill>
                  <a:srgbClr val="000000"/>
                </a:solidFill>
                <a:latin typeface="Microsoft YaHei" pitchFamily="34" charset="-122"/>
                <a:ea typeface="Microsoft YaHei" pitchFamily="34" charset="-122"/>
                <a:sym typeface="Calibri" pitchFamily="34" charset="0"/>
              </a:rPr>
              <a:t>“字段”</a:t>
            </a:r>
            <a:r>
              <a:rPr lang="en-US" dirty="0" smtClean="0">
                <a:solidFill>
                  <a:srgbClr val="000000"/>
                </a:solidFill>
                <a:latin typeface="Microsoft YaHei" pitchFamily="34" charset="-122"/>
                <a:ea typeface="Microsoft YaHei" pitchFamily="34" charset="-122"/>
                <a:sym typeface="Calibri" pitchFamily="34" charset="0"/>
              </a:rPr>
              <a:t>，</a:t>
            </a:r>
            <a:r>
              <a:rPr lang="en-US" dirty="0" err="1" smtClean="0">
                <a:solidFill>
                  <a:srgbClr val="000000"/>
                </a:solidFill>
                <a:latin typeface="Microsoft YaHei" pitchFamily="34" charset="-122"/>
                <a:ea typeface="Microsoft YaHei" pitchFamily="34" charset="-122"/>
                <a:sym typeface="Calibri" pitchFamily="34" charset="0"/>
              </a:rPr>
              <a:t>单条记录称为</a:t>
            </a:r>
            <a:r>
              <a:rPr lang="zh-CN" altLang="en-US" dirty="0" smtClean="0">
                <a:solidFill>
                  <a:srgbClr val="000000"/>
                </a:solidFill>
                <a:latin typeface="Microsoft YaHei" pitchFamily="34" charset="-122"/>
                <a:ea typeface="Microsoft YaHei" pitchFamily="34" charset="-122"/>
                <a:sym typeface="Calibri" pitchFamily="34" charset="0"/>
              </a:rPr>
              <a:t>“行”</a:t>
            </a:r>
            <a:r>
              <a:rPr lang="en-US" b="1" dirty="0" smtClean="0">
                <a:solidFill>
                  <a:srgbClr val="000000"/>
                </a:solidFill>
                <a:latin typeface="Microsoft YaHei" pitchFamily="34" charset="-122"/>
                <a:ea typeface="Microsoft YaHei" pitchFamily="34" charset="-122"/>
                <a:sym typeface="Calibri" pitchFamily="34" charset="0"/>
              </a:rPr>
              <a:t> </a:t>
            </a:r>
            <a:r>
              <a:rPr lang="en-US" dirty="0" smtClean="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通常，表中的每个字段都与其他字段相关</a:t>
            </a:r>
            <a:r>
              <a:rPr lang="en-US" dirty="0">
                <a:solidFill>
                  <a:srgbClr val="000000"/>
                </a:solidFill>
                <a:latin typeface="Microsoft YaHei" pitchFamily="34" charset="-122"/>
                <a:ea typeface="Microsoft YaHei" pitchFamily="34" charset="-122"/>
                <a:sym typeface="Calibri" pitchFamily="34" charset="0"/>
              </a:rPr>
              <a:t>。 </a:t>
            </a:r>
          </a:p>
        </p:txBody>
      </p:sp>
      <p:sp>
        <p:nvSpPr>
          <p:cNvPr id="8" name="Text Placeholder 5"/>
          <p:cNvSpPr txBox="1">
            <a:spLocks/>
          </p:cNvSpPr>
          <p:nvPr/>
        </p:nvSpPr>
        <p:spPr>
          <a:xfrm>
            <a:off x="6248400" y="2895600"/>
            <a:ext cx="2667000" cy="2392875"/>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例如，在商务联系人数据表中，通常会有名字、姓氏、公司、电话号码等字段</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25972692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课程内容</a:t>
            </a:r>
            <a:endParaRPr lang="en-US" dirty="0">
              <a:latin typeface="Microsoft YaHei" pitchFamily="34" charset="-122"/>
              <a:ea typeface="Microsoft YaHei" pitchFamily="34" charset="-122"/>
            </a:endParaRPr>
          </a:p>
        </p:txBody>
      </p:sp>
      <p:sp>
        <p:nvSpPr>
          <p:cNvPr id="3" name="Content Placeholder 2"/>
          <p:cNvSpPr>
            <a:spLocks noGrp="1"/>
          </p:cNvSpPr>
          <p:nvPr>
            <p:ph idx="1"/>
          </p:nvPr>
        </p:nvSpPr>
        <p:spPr/>
        <p:txBody>
          <a:bodyPr>
            <a:normAutofit/>
          </a:bodyPr>
          <a:lstStyle/>
          <a:p>
            <a:pPr marL="276225" indent="-276225">
              <a:buClr>
                <a:srgbClr val="FF9900"/>
              </a:buClr>
              <a:buFontTx/>
              <a:buChar char="•"/>
            </a:pPr>
            <a:r>
              <a:rPr lang="zh-CN" altLang="en-US" sz="2800" b="1">
                <a:solidFill>
                  <a:srgbClr val="262626"/>
                </a:solidFill>
                <a:latin typeface="Microsoft YaHei" pitchFamily="34" charset="-122"/>
                <a:ea typeface="Microsoft YaHei" pitchFamily="34" charset="-122"/>
                <a:sym typeface="Calibri" pitchFamily="34" charset="0"/>
              </a:rPr>
              <a:t>概述：</a:t>
            </a:r>
            <a:r>
              <a:rPr lang="zh-CN" altLang="en-US" sz="2800">
                <a:solidFill>
                  <a:srgbClr val="262626"/>
                </a:solidFill>
                <a:latin typeface="Microsoft YaHei" pitchFamily="34" charset="-122"/>
                <a:ea typeface="Microsoft YaHei" pitchFamily="34" charset="-122"/>
                <a:sym typeface="Calibri" pitchFamily="34" charset="0"/>
              </a:rPr>
              <a:t>制定优良设计计划</a:t>
            </a:r>
          </a:p>
          <a:p>
            <a:pPr marL="276225" indent="-276225">
              <a:buClr>
                <a:srgbClr val="FF9900"/>
              </a:buClr>
              <a:buFontTx/>
              <a:buChar char="•"/>
            </a:pPr>
            <a:r>
              <a:rPr lang="zh-CN" altLang="en-US" sz="2800" b="1">
                <a:solidFill>
                  <a:srgbClr val="262626"/>
                </a:solidFill>
                <a:latin typeface="Microsoft YaHei" pitchFamily="34" charset="-122"/>
                <a:ea typeface="Microsoft YaHei" pitchFamily="34" charset="-122"/>
                <a:sym typeface="Calibri" pitchFamily="34" charset="0"/>
              </a:rPr>
              <a:t>课程：</a:t>
            </a:r>
            <a:r>
              <a:rPr lang="zh-CN" altLang="en-US" sz="2800">
                <a:solidFill>
                  <a:srgbClr val="262626"/>
                </a:solidFill>
                <a:latin typeface="Microsoft YaHei" pitchFamily="34" charset="-122"/>
                <a:ea typeface="Microsoft YaHei" pitchFamily="34" charset="-122"/>
                <a:sym typeface="Calibri" pitchFamily="34" charset="0"/>
              </a:rPr>
              <a:t>包含 </a:t>
            </a:r>
            <a:r>
              <a:rPr lang="en-US" altLang="zh-CN" sz="2800">
                <a:solidFill>
                  <a:srgbClr val="262626"/>
                </a:solidFill>
                <a:latin typeface="Microsoft YaHei" pitchFamily="34" charset="-122"/>
                <a:ea typeface="Microsoft YaHei" pitchFamily="34" charset="-122"/>
                <a:sym typeface="Calibri" pitchFamily="34" charset="0"/>
              </a:rPr>
              <a:t>9 </a:t>
            </a:r>
            <a:r>
              <a:rPr lang="zh-CN" altLang="en-US" sz="2800">
                <a:solidFill>
                  <a:srgbClr val="262626"/>
                </a:solidFill>
                <a:latin typeface="Microsoft YaHei" pitchFamily="34" charset="-122"/>
                <a:ea typeface="Microsoft YaHei" pitchFamily="34" charset="-122"/>
                <a:sym typeface="Calibri" pitchFamily="34" charset="0"/>
              </a:rPr>
              <a:t>个讲解部分</a:t>
            </a:r>
          </a:p>
          <a:p>
            <a:pPr marL="276225" indent="-276225">
              <a:buClr>
                <a:srgbClr val="FF9900"/>
              </a:buClr>
              <a:buFontTx/>
              <a:buChar char="•"/>
            </a:pPr>
            <a:r>
              <a:rPr lang="zh-CN" altLang="en-US" sz="2800" b="1">
                <a:solidFill>
                  <a:srgbClr val="262626"/>
                </a:solidFill>
                <a:latin typeface="Microsoft YaHei" pitchFamily="34" charset="-122"/>
                <a:ea typeface="Microsoft YaHei" pitchFamily="34" charset="-122"/>
                <a:sym typeface="Calibri" pitchFamily="34" charset="0"/>
              </a:rPr>
              <a:t>建议的练习任务</a:t>
            </a:r>
          </a:p>
          <a:p>
            <a:pPr marL="276225" indent="-276225">
              <a:buClr>
                <a:srgbClr val="FF9900"/>
              </a:buClr>
              <a:buFontTx/>
              <a:buChar char="•"/>
            </a:pPr>
            <a:r>
              <a:rPr lang="zh-CN" altLang="en-US" sz="2800" b="1">
                <a:solidFill>
                  <a:srgbClr val="262626"/>
                </a:solidFill>
                <a:latin typeface="Microsoft YaHei" pitchFamily="34" charset="-122"/>
                <a:ea typeface="Microsoft YaHei" pitchFamily="34" charset="-122"/>
                <a:sym typeface="Calibri" pitchFamily="34" charset="0"/>
              </a:rPr>
              <a:t>测试</a:t>
            </a:r>
          </a:p>
          <a:p>
            <a:pPr marL="276225" indent="-276225">
              <a:buClr>
                <a:srgbClr val="FF9900"/>
              </a:buClr>
              <a:buFontTx/>
              <a:buChar char="•"/>
            </a:pPr>
            <a:r>
              <a:rPr lang="zh-CN" altLang="en-US" sz="2800" b="1">
                <a:solidFill>
                  <a:srgbClr val="262626"/>
                </a:solidFill>
                <a:latin typeface="Microsoft YaHei" pitchFamily="34" charset="-122"/>
                <a:ea typeface="Microsoft YaHei" pitchFamily="34" charset="-122"/>
                <a:sym typeface="Calibri" pitchFamily="34" charset="0"/>
              </a:rPr>
              <a:t>课程摘要卡</a:t>
            </a: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Tree>
    <p:extLst>
      <p:ext uri="{BB962C8B-B14F-4D97-AF65-F5344CB8AC3E}">
        <p14:creationId xmlns:p14="http://schemas.microsoft.com/office/powerpoint/2010/main" val="165272409"/>
      </p:ext>
    </p:extLst>
  </p:cSld>
  <p:clrMapOvr>
    <a:masterClrMapping/>
  </p:clrMapOvr>
  <mc:AlternateContent xmlns:mc="http://schemas.openxmlformats.org/markup-compatibility/2006" xmlns:p14="http://schemas.microsoft.com/office/powerpoint/2010/main">
    <mc:Choice Requires="p14">
      <p:transition spd="slow" p14:dur="15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从组、字段开始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我们将从烦琐的细节开始。</a:t>
            </a:r>
          </a:p>
        </p:txBody>
      </p:sp>
      <p:sp>
        <p:nvSpPr>
          <p:cNvPr id="6" name="Text Placeholder 5"/>
          <p:cNvSpPr>
            <a:spLocks noGrp="1"/>
          </p:cNvSpPr>
          <p:nvPr>
            <p:ph type="body" sz="quarter" idx="14"/>
          </p:nvPr>
        </p:nvSpPr>
        <p:spPr>
          <a:xfrm>
            <a:off x="6248400" y="990601"/>
            <a:ext cx="2514600" cy="25908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每个字段必须与其他字段相关，并且每个字段只能应用到商务联系人。 这组相关字段称为“关系”，这就是</a:t>
            </a:r>
            <a:r>
              <a:rPr lang="en-US" b="1">
                <a:solidFill>
                  <a:srgbClr val="000000"/>
                </a:solidFill>
                <a:latin typeface="Microsoft YaHei" pitchFamily="34" charset="-122"/>
                <a:ea typeface="Microsoft YaHei" pitchFamily="34" charset="-122"/>
                <a:sym typeface="Calibri" pitchFamily="34" charset="0"/>
              </a:rPr>
              <a:t>关系型数据库</a:t>
            </a:r>
            <a:r>
              <a:rPr lang="en-US">
                <a:solidFill>
                  <a:srgbClr val="000000"/>
                </a:solidFill>
                <a:latin typeface="Microsoft YaHei" pitchFamily="34" charset="-122"/>
                <a:ea typeface="Microsoft YaHei" pitchFamily="34" charset="-122"/>
                <a:sym typeface="Calibri" pitchFamily="34" charset="0"/>
              </a:rPr>
              <a:t>这一术语的由来。</a:t>
            </a:r>
          </a:p>
        </p:txBody>
      </p:sp>
      <p:sp>
        <p:nvSpPr>
          <p:cNvPr id="8" name="Text Placeholder 5"/>
          <p:cNvSpPr txBox="1">
            <a:spLocks/>
          </p:cNvSpPr>
          <p:nvPr/>
        </p:nvSpPr>
        <p:spPr>
          <a:xfrm>
            <a:off x="6248400" y="3200400"/>
            <a:ext cx="2514600" cy="2469075"/>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SzPct val="100000"/>
            </a:pPr>
            <a:r>
              <a:rPr lang="en-US" dirty="0" err="1">
                <a:solidFill>
                  <a:srgbClr val="000000"/>
                </a:solidFill>
                <a:latin typeface="Microsoft YaHei" pitchFamily="34" charset="-122"/>
                <a:ea typeface="Microsoft YaHei" pitchFamily="34" charset="-122"/>
                <a:sym typeface="Calibri" pitchFamily="34" charset="0"/>
              </a:rPr>
              <a:t>您将通过确定每个组应捕获的特定信息来规划字段</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同样，也可以参考现有数据，包括电子表格、分类帐、甚至卡片文件</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42725008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从组、字段开始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我们将从烦琐的细节开始。</a:t>
            </a:r>
          </a:p>
        </p:txBody>
      </p:sp>
      <p:sp>
        <p:nvSpPr>
          <p:cNvPr id="6" name="Text Placeholder 5"/>
          <p:cNvSpPr>
            <a:spLocks noGrp="1"/>
          </p:cNvSpPr>
          <p:nvPr>
            <p:ph type="body" sz="quarter" idx="14"/>
          </p:nvPr>
        </p:nvSpPr>
        <p:spPr>
          <a:xfrm>
            <a:off x="6248400" y="990601"/>
            <a:ext cx="2438400" cy="25908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对于您的资产数据库，您可能希望列出每个项目以及每个项目的相关信息（例如，购买日期和成本）。 在此过程中，尽量将每个字段减至其最小的逻辑单元。</a:t>
            </a:r>
          </a:p>
        </p:txBody>
      </p:sp>
      <p:sp>
        <p:nvSpPr>
          <p:cNvPr id="8" name="Text Placeholder 5"/>
          <p:cNvSpPr txBox="1">
            <a:spLocks/>
          </p:cNvSpPr>
          <p:nvPr/>
        </p:nvSpPr>
        <p:spPr>
          <a:xfrm>
            <a:off x="6248400" y="3626925"/>
            <a:ext cx="2438400" cy="2392875"/>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a:solidFill>
                  <a:srgbClr val="000000"/>
                </a:solidFill>
                <a:latin typeface="Microsoft YaHei" pitchFamily="34" charset="-122"/>
                <a:ea typeface="Microsoft YaHei" pitchFamily="34" charset="-122"/>
                <a:sym typeface="Calibri" pitchFamily="34" charset="0"/>
              </a:rPr>
              <a:t>在良好的设计中，一个字段代表一段数据，字段名可以明确标识数据。 </a:t>
            </a:r>
          </a:p>
        </p:txBody>
      </p:sp>
    </p:spTree>
    <p:extLst>
      <p:ext uri="{BB962C8B-B14F-4D97-AF65-F5344CB8AC3E}">
        <p14:creationId xmlns:p14="http://schemas.microsoft.com/office/powerpoint/2010/main" val="19498057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从组、字段开始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我们将从烦琐的细节开始。</a:t>
            </a:r>
          </a:p>
        </p:txBody>
      </p:sp>
      <p:sp>
        <p:nvSpPr>
          <p:cNvPr id="6" name="Text Placeholder 5"/>
          <p:cNvSpPr>
            <a:spLocks noGrp="1"/>
          </p:cNvSpPr>
          <p:nvPr>
            <p:ph type="body" sz="quarter" idx="14"/>
          </p:nvPr>
        </p:nvSpPr>
        <p:spPr>
          <a:xfrm>
            <a:off x="6248400" y="990601"/>
            <a:ext cx="2667000" cy="2362199"/>
          </a:xfrm>
        </p:spPr>
        <p:txBody>
          <a:bodyPr/>
          <a:lstStyle/>
          <a:p>
            <a:pPr>
              <a:buClrTx/>
            </a:pPr>
            <a:r>
              <a:rPr lang="en-US">
                <a:solidFill>
                  <a:srgbClr val="000000"/>
                </a:solidFill>
                <a:latin typeface="Microsoft YaHei" pitchFamily="34" charset="-122"/>
                <a:ea typeface="Microsoft YaHei" pitchFamily="34" charset="-122"/>
                <a:sym typeface="Calibri" pitchFamily="34" charset="0"/>
              </a:rPr>
              <a:t>在工作期间，您可能会发现自己希望在一个表中使用另一个表中的数据。 例如，图中显示“资产”组包含表示供应商和技术支持的字段。 </a:t>
            </a:r>
          </a:p>
        </p:txBody>
      </p:sp>
      <p:sp>
        <p:nvSpPr>
          <p:cNvPr id="8" name="Text Placeholder 5"/>
          <p:cNvSpPr txBox="1">
            <a:spLocks/>
          </p:cNvSpPr>
          <p:nvPr/>
        </p:nvSpPr>
        <p:spPr>
          <a:xfrm>
            <a:off x="6248400" y="3124200"/>
            <a:ext cx="2667000" cy="28956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这很正常，您将会了解需要表所具有的关联方式，我们将在后面稍微讲解一下这些关系</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现在，请包含您认为每个表应具备的所有字段</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21683156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从组、字段开始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我们将从烦琐的细节开始。</a:t>
            </a:r>
          </a:p>
        </p:txBody>
      </p:sp>
      <p:sp>
        <p:nvSpPr>
          <p:cNvPr id="6" name="Text Placeholder 5"/>
          <p:cNvSpPr>
            <a:spLocks noGrp="1"/>
          </p:cNvSpPr>
          <p:nvPr>
            <p:ph type="body" sz="quarter" idx="14"/>
          </p:nvPr>
        </p:nvSpPr>
        <p:spPr>
          <a:xfrm>
            <a:off x="6248400" y="990601"/>
            <a:ext cx="2667000" cy="2362199"/>
          </a:xfrm>
        </p:spPr>
        <p:txBody>
          <a:bodyPr/>
          <a:lstStyle/>
          <a:p>
            <a:pPr>
              <a:buClrTx/>
            </a:pPr>
            <a:r>
              <a:rPr lang="en-US">
                <a:solidFill>
                  <a:srgbClr val="000000"/>
                </a:solidFill>
                <a:latin typeface="Microsoft YaHei" pitchFamily="34" charset="-122"/>
                <a:ea typeface="Microsoft YaHei" pitchFamily="34" charset="-122"/>
                <a:sym typeface="Calibri" pitchFamily="34" charset="0"/>
              </a:rPr>
              <a:t>最后，为消除疑虑，无需对行进行规划。 当您在字段中输入数据时，就会自动生成行。</a:t>
            </a:r>
          </a:p>
        </p:txBody>
      </p:sp>
    </p:spTree>
    <p:extLst>
      <p:ext uri="{BB962C8B-B14F-4D97-AF65-F5344CB8AC3E}">
        <p14:creationId xmlns:p14="http://schemas.microsoft.com/office/powerpoint/2010/main" val="25691222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计划数据类型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每个字段都接收一种数据类型</a:t>
            </a:r>
            <a:r>
              <a:rPr lang="en-US" dirty="0">
                <a:solidFill>
                  <a:srgbClr val="E46C0A"/>
                </a:solidFill>
                <a:latin typeface="Microsoft YaHei" pitchFamily="34" charset="-122"/>
                <a:ea typeface="Microsoft YaHei" pitchFamily="34" charset="-122"/>
                <a:sym typeface="Calibri" pitchFamily="34" charset="0"/>
              </a:rPr>
              <a:t>。 </a:t>
            </a:r>
          </a:p>
        </p:txBody>
      </p:sp>
      <p:sp>
        <p:nvSpPr>
          <p:cNvPr id="6" name="Text Placeholder 5"/>
          <p:cNvSpPr>
            <a:spLocks noGrp="1"/>
          </p:cNvSpPr>
          <p:nvPr>
            <p:ph type="body" sz="quarter" idx="14"/>
          </p:nvPr>
        </p:nvSpPr>
        <p:spPr>
          <a:xfrm>
            <a:off x="6248400" y="990600"/>
            <a:ext cx="2667000" cy="2245425"/>
          </a:xfrm>
        </p:spPr>
        <p:txBody>
          <a:bodyPr>
            <a:normAutofit/>
          </a:bodyPr>
          <a:lstStyle/>
          <a:p>
            <a:pPr>
              <a:lnSpc>
                <a:spcPct val="90000"/>
              </a:lnSpc>
              <a:buClrTx/>
            </a:pPr>
            <a:r>
              <a:rPr lang="en-US">
                <a:solidFill>
                  <a:srgbClr val="000000"/>
                </a:solidFill>
                <a:latin typeface="Microsoft YaHei" pitchFamily="34" charset="-122"/>
                <a:ea typeface="Microsoft YaHei" pitchFamily="34" charset="-122"/>
                <a:sym typeface="Calibri" pitchFamily="34" charset="0"/>
              </a:rPr>
              <a:t>列出每个表中的字段后，您需要确定每个字段的</a:t>
            </a:r>
            <a:r>
              <a:rPr lang="en-US" b="1">
                <a:solidFill>
                  <a:srgbClr val="000000"/>
                </a:solidFill>
                <a:latin typeface="Microsoft YaHei" pitchFamily="34" charset="-122"/>
                <a:ea typeface="Microsoft YaHei" pitchFamily="34" charset="-122"/>
                <a:sym typeface="Calibri" pitchFamily="34" charset="0"/>
              </a:rPr>
              <a:t>数据类型</a:t>
            </a:r>
            <a:r>
              <a:rPr lang="en-US">
                <a:solidFill>
                  <a:srgbClr val="000000"/>
                </a:solidFill>
                <a:latin typeface="Microsoft YaHei" pitchFamily="34" charset="-122"/>
                <a:ea typeface="Microsoft YaHei" pitchFamily="34" charset="-122"/>
                <a:sym typeface="Calibri" pitchFamily="34" charset="0"/>
              </a:rPr>
              <a:t>。 数据类型是一种属性，它用于控制在字段中可以输入和不能输入的内容。 </a:t>
            </a:r>
          </a:p>
        </p:txBody>
      </p:sp>
      <p:sp>
        <p:nvSpPr>
          <p:cNvPr id="8" name="Text Placeholder 5"/>
          <p:cNvSpPr txBox="1">
            <a:spLocks/>
          </p:cNvSpPr>
          <p:nvPr/>
        </p:nvSpPr>
        <p:spPr>
          <a:xfrm>
            <a:off x="6248400" y="2971800"/>
            <a:ext cx="2667000" cy="2819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例如，若要存储文本数据（例如姓名和地址</a:t>
            </a:r>
            <a:r>
              <a:rPr lang="en-US" dirty="0">
                <a:solidFill>
                  <a:srgbClr val="000000"/>
                </a:solidFill>
                <a:latin typeface="Microsoft YaHei" pitchFamily="34" charset="-122"/>
                <a:ea typeface="Microsoft YaHei" pitchFamily="34" charset="-122"/>
                <a:sym typeface="Calibri" pitchFamily="34" charset="0"/>
              </a:rPr>
              <a:t>），</a:t>
            </a:r>
            <a:r>
              <a:rPr lang="en-US" dirty="0" err="1">
                <a:solidFill>
                  <a:srgbClr val="000000"/>
                </a:solidFill>
                <a:latin typeface="Microsoft YaHei" pitchFamily="34" charset="-122"/>
                <a:ea typeface="Microsoft YaHei" pitchFamily="34" charset="-122"/>
                <a:sym typeface="Calibri" pitchFamily="34" charset="0"/>
              </a:rPr>
              <a:t>可以将字段设置为“文本”数据类型</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若要存储日期和时间，则将字段设置为“日期</a:t>
            </a:r>
            <a:r>
              <a:rPr lang="en-US" dirty="0">
                <a:solidFill>
                  <a:srgbClr val="000000"/>
                </a:solidFill>
                <a:latin typeface="Microsoft YaHei" pitchFamily="34" charset="-122"/>
                <a:ea typeface="Microsoft YaHei" pitchFamily="34" charset="-122"/>
                <a:sym typeface="Calibri" pitchFamily="34" charset="0"/>
              </a:rPr>
              <a:t>/</a:t>
            </a:r>
            <a:r>
              <a:rPr lang="en-US" dirty="0" err="1">
                <a:solidFill>
                  <a:srgbClr val="000000"/>
                </a:solidFill>
                <a:latin typeface="Microsoft YaHei" pitchFamily="34" charset="-122"/>
                <a:ea typeface="Microsoft YaHei" pitchFamily="34" charset="-122"/>
                <a:sym typeface="Calibri" pitchFamily="34" charset="0"/>
              </a:rPr>
              <a:t>时间”数据类型</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28761383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计划数据类型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每个字段都接收一种数据类型。 </a:t>
            </a:r>
          </a:p>
        </p:txBody>
      </p:sp>
      <p:sp>
        <p:nvSpPr>
          <p:cNvPr id="6" name="Text Placeholder 5"/>
          <p:cNvSpPr>
            <a:spLocks noGrp="1"/>
          </p:cNvSpPr>
          <p:nvPr>
            <p:ph type="body" sz="quarter" idx="14"/>
          </p:nvPr>
        </p:nvSpPr>
        <p:spPr>
          <a:xfrm>
            <a:off x="6248400" y="990600"/>
            <a:ext cx="2667000" cy="2245425"/>
          </a:xfrm>
        </p:spPr>
        <p:txBody>
          <a:bodyPr>
            <a:normAutofit/>
          </a:bodyPr>
          <a:lstStyle/>
          <a:p>
            <a:pPr>
              <a:lnSpc>
                <a:spcPct val="90000"/>
              </a:lnSpc>
              <a:buClrTx/>
            </a:pPr>
            <a:r>
              <a:rPr lang="en-US">
                <a:solidFill>
                  <a:srgbClr val="000000"/>
                </a:solidFill>
                <a:latin typeface="Microsoft YaHei" pitchFamily="34" charset="-122"/>
                <a:ea typeface="Microsoft YaHei" pitchFamily="34" charset="-122"/>
                <a:sym typeface="Calibri" pitchFamily="34" charset="0"/>
              </a:rPr>
              <a:t>数据类型是所有关系数据库的标准，它们有助于确保数据输入的准确性。 例如，您将不能在设置为包含日期和时间的字段中输入姓名。 </a:t>
            </a:r>
          </a:p>
        </p:txBody>
      </p:sp>
      <p:sp>
        <p:nvSpPr>
          <p:cNvPr id="8" name="Text Placeholder 5"/>
          <p:cNvSpPr txBox="1">
            <a:spLocks/>
          </p:cNvSpPr>
          <p:nvPr/>
        </p:nvSpPr>
        <p:spPr>
          <a:xfrm>
            <a:off x="6248400" y="2895600"/>
            <a:ext cx="2667000" cy="2819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此外，数据类型还有助于控制数据库的大小，这是因为它们会控制字段的大小</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您将不会在一个大字段中存放少量文本，从而避免造成空间浪费</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39746636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计划数据类型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每个字段都接收一种数据类型。 </a:t>
            </a:r>
          </a:p>
        </p:txBody>
      </p:sp>
      <p:sp>
        <p:nvSpPr>
          <p:cNvPr id="6" name="Text Placeholder 5"/>
          <p:cNvSpPr>
            <a:spLocks noGrp="1"/>
          </p:cNvSpPr>
          <p:nvPr>
            <p:ph type="body" sz="quarter" idx="14"/>
          </p:nvPr>
        </p:nvSpPr>
        <p:spPr>
          <a:xfrm>
            <a:off x="6248400" y="990600"/>
            <a:ext cx="2514600" cy="2245425"/>
          </a:xfrm>
        </p:spPr>
        <p:txBody>
          <a:bodyPr/>
          <a:lstStyle/>
          <a:p>
            <a:pPr>
              <a:buClrTx/>
            </a:pPr>
            <a:r>
              <a:rPr lang="en-US">
                <a:solidFill>
                  <a:srgbClr val="000000"/>
                </a:solidFill>
                <a:latin typeface="Microsoft YaHei" pitchFamily="34" charset="-122"/>
                <a:ea typeface="Microsoft YaHei" pitchFamily="34" charset="-122"/>
                <a:sym typeface="Calibri" pitchFamily="34" charset="0"/>
              </a:rPr>
              <a:t>利用 Access，可以方便地设置数据类型。 目前，在列出字段后，请记下每个字段的数据类型。</a:t>
            </a:r>
          </a:p>
        </p:txBody>
      </p:sp>
    </p:spTree>
    <p:extLst>
      <p:ext uri="{BB962C8B-B14F-4D97-AF65-F5344CB8AC3E}">
        <p14:creationId xmlns:p14="http://schemas.microsoft.com/office/powerpoint/2010/main" val="38867719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计划主键</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所有表的关键字段。</a:t>
            </a:r>
          </a:p>
        </p:txBody>
      </p:sp>
      <p:sp>
        <p:nvSpPr>
          <p:cNvPr id="6" name="Text Placeholder 5"/>
          <p:cNvSpPr>
            <a:spLocks noGrp="1"/>
          </p:cNvSpPr>
          <p:nvPr>
            <p:ph type="body" sz="quarter" idx="14"/>
          </p:nvPr>
        </p:nvSpPr>
        <p:spPr>
          <a:xfrm>
            <a:off x="6248400" y="990600"/>
            <a:ext cx="2667000" cy="2530098"/>
          </a:xfrm>
        </p:spPr>
        <p:txBody>
          <a:bodyPr>
            <a:normAutofit/>
          </a:bodyPr>
          <a:lstStyle/>
          <a:p>
            <a:pPr>
              <a:buClrTx/>
            </a:pPr>
            <a:r>
              <a:rPr lang="en-US" dirty="0" err="1" smtClean="0">
                <a:solidFill>
                  <a:srgbClr val="000000"/>
                </a:solidFill>
                <a:latin typeface="Microsoft YaHei" pitchFamily="34" charset="-122"/>
                <a:ea typeface="Microsoft YaHei" pitchFamily="34" charset="-122"/>
                <a:sym typeface="Calibri" pitchFamily="34" charset="0"/>
              </a:rPr>
              <a:t>计划的下一步是在每个</a:t>
            </a:r>
            <a:r>
              <a:rPr lang="zh-CN" altLang="en-US" dirty="0" smtClean="0">
                <a:solidFill>
                  <a:srgbClr val="000000"/>
                </a:solidFill>
                <a:latin typeface="Microsoft YaHei" pitchFamily="34" charset="-122"/>
                <a:ea typeface="Microsoft YaHei" pitchFamily="34" charset="-122"/>
                <a:sym typeface="Calibri" pitchFamily="34" charset="0"/>
              </a:rPr>
              <a:t>表中添加</a:t>
            </a:r>
            <a:r>
              <a:rPr lang="en-US" b="1" dirty="0" err="1" smtClean="0">
                <a:solidFill>
                  <a:srgbClr val="000000"/>
                </a:solidFill>
                <a:latin typeface="Microsoft YaHei" pitchFamily="34" charset="-122"/>
                <a:ea typeface="Microsoft YaHei" pitchFamily="34" charset="-122"/>
                <a:sym typeface="Calibri" pitchFamily="34" charset="0"/>
              </a:rPr>
              <a:t>主键</a:t>
            </a:r>
            <a:r>
              <a:rPr lang="en-US" dirty="0" err="1" smtClean="0">
                <a:solidFill>
                  <a:srgbClr val="000000"/>
                </a:solidFill>
                <a:latin typeface="Microsoft YaHei" pitchFamily="34" charset="-122"/>
                <a:ea typeface="Microsoft YaHei" pitchFamily="34" charset="-122"/>
                <a:sym typeface="Calibri" pitchFamily="34" charset="0"/>
              </a:rPr>
              <a:t>字段</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主键是一个字段或一个字段组合，它所具有的值用来专门标识每条记录（即表中的每一行</a:t>
            </a:r>
            <a:r>
              <a:rPr lang="en-US" dirty="0">
                <a:solidFill>
                  <a:srgbClr val="000000"/>
                </a:solidFill>
                <a:latin typeface="Microsoft YaHei" pitchFamily="34" charset="-122"/>
                <a:ea typeface="Microsoft YaHei" pitchFamily="34" charset="-122"/>
                <a:sym typeface="Calibri" pitchFamily="34" charset="0"/>
              </a:rPr>
              <a:t>）。 </a:t>
            </a:r>
          </a:p>
        </p:txBody>
      </p:sp>
      <p:sp>
        <p:nvSpPr>
          <p:cNvPr id="8" name="Text Placeholder 5"/>
          <p:cNvSpPr txBox="1">
            <a:spLocks/>
          </p:cNvSpPr>
          <p:nvPr/>
        </p:nvSpPr>
        <p:spPr>
          <a:xfrm>
            <a:off x="6248400" y="3048000"/>
            <a:ext cx="2667000" cy="2575302"/>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例如，电话公司通过唯一主键值来标识王俊元的所有信息，从而跟踪这些信息</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31448395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计划主键</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所有表的关键字段。</a:t>
            </a:r>
          </a:p>
        </p:txBody>
      </p:sp>
      <p:sp>
        <p:nvSpPr>
          <p:cNvPr id="6" name="Text Placeholder 5"/>
          <p:cNvSpPr>
            <a:spLocks noGrp="1"/>
          </p:cNvSpPr>
          <p:nvPr>
            <p:ph type="body" sz="quarter" idx="14"/>
          </p:nvPr>
        </p:nvSpPr>
        <p:spPr>
          <a:xfrm>
            <a:off x="6248400" y="990600"/>
            <a:ext cx="2667000" cy="17526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除了标识数据库中的每条记录外，主键还用在表之间的关系上</a:t>
            </a:r>
            <a:r>
              <a:rPr lang="en-US" dirty="0">
                <a:solidFill>
                  <a:srgbClr val="000000"/>
                </a:solidFill>
                <a:latin typeface="Microsoft YaHei" pitchFamily="34" charset="-122"/>
                <a:ea typeface="Microsoft YaHei" pitchFamily="34" charset="-122"/>
                <a:sym typeface="Calibri" pitchFamily="34" charset="0"/>
              </a:rPr>
              <a:t>。 </a:t>
            </a:r>
          </a:p>
        </p:txBody>
      </p:sp>
      <p:sp>
        <p:nvSpPr>
          <p:cNvPr id="8" name="Text Placeholder 5"/>
          <p:cNvSpPr txBox="1">
            <a:spLocks/>
          </p:cNvSpPr>
          <p:nvPr/>
        </p:nvSpPr>
        <p:spPr>
          <a:xfrm>
            <a:off x="6248400" y="2209800"/>
            <a:ext cx="2667000" cy="3429000"/>
          </a:xfrm>
          <a:prstGeom prst="rect">
            <a:avLst/>
          </a:prstGeom>
        </p:spPr>
        <p:txBody>
          <a:bodyPr vert="horz" lIns="91440" tIns="45720" rIns="91440" bIns="45720" rtlCol="0">
            <a:no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事实上，主键的作用特别重要，我们专门为其设立了一条规则：数据库中的每个表都必须有一个主键</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没有主键，您就不能创建关系并从数据中提取有意义的信息</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8365157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计划主键</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所有表的关键字段。</a:t>
            </a:r>
          </a:p>
        </p:txBody>
      </p:sp>
      <p:sp>
        <p:nvSpPr>
          <p:cNvPr id="6" name="Text Placeholder 5"/>
          <p:cNvSpPr>
            <a:spLocks noGrp="1"/>
          </p:cNvSpPr>
          <p:nvPr>
            <p:ph type="body" sz="quarter" idx="14"/>
          </p:nvPr>
        </p:nvSpPr>
        <p:spPr>
          <a:xfrm>
            <a:off x="6248400" y="990600"/>
            <a:ext cx="2667000" cy="17526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Access 提供了多种方法来创建主键。 </a:t>
            </a:r>
          </a:p>
        </p:txBody>
      </p:sp>
      <p:sp>
        <p:nvSpPr>
          <p:cNvPr id="8" name="Text Placeholder 5"/>
          <p:cNvSpPr txBox="1">
            <a:spLocks/>
          </p:cNvSpPr>
          <p:nvPr/>
        </p:nvSpPr>
        <p:spPr>
          <a:xfrm>
            <a:off x="6248400" y="1905000"/>
            <a:ext cx="2667000" cy="3429000"/>
          </a:xfrm>
          <a:prstGeom prst="rect">
            <a:avLst/>
          </a:prstGeom>
        </p:spPr>
        <p:txBody>
          <a:bodyPr vert="horz" lIns="91440" tIns="45720" rIns="91440" bIns="45720" rtlCol="0">
            <a:no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a:solidFill>
                  <a:srgbClr val="000000"/>
                </a:solidFill>
                <a:latin typeface="Microsoft YaHei" pitchFamily="34" charset="-122"/>
                <a:ea typeface="Microsoft YaHei" pitchFamily="34" charset="-122"/>
                <a:sym typeface="Calibri" pitchFamily="34" charset="0"/>
              </a:rPr>
              <a:t>鉴于您是初学者，最简单的方法是为每个表规划一个“ID”字段，例如“资产 ID”或“供应商 ID”，然后将此字段设置为“自动编号”数据类型。</a:t>
            </a:r>
          </a:p>
        </p:txBody>
      </p:sp>
    </p:spTree>
    <p:extLst>
      <p:ext uri="{BB962C8B-B14F-4D97-AF65-F5344CB8AC3E}">
        <p14:creationId xmlns:p14="http://schemas.microsoft.com/office/powerpoint/2010/main" val="29318218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a:solidFill>
                  <a:srgbClr val="7F7F7F"/>
                </a:solidFill>
                <a:latin typeface="Microsoft YaHei" pitchFamily="34" charset="-122"/>
                <a:ea typeface="Microsoft YaHei" pitchFamily="34" charset="-122"/>
                <a:sym typeface="Calibri" pitchFamily="34" charset="0"/>
              </a:rPr>
              <a:t>概述：制定优良设计计划</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Content Placeholder 4"/>
          <p:cNvSpPr>
            <a:spLocks noGrp="1"/>
          </p:cNvSpPr>
          <p:nvPr>
            <p:ph type="body" sz="quarter" idx="14"/>
          </p:nvPr>
        </p:nvSpPr>
        <p:spPr>
          <a:xfrm>
            <a:off x="3124200" y="1649506"/>
            <a:ext cx="5486400" cy="4343400"/>
          </a:xfrm>
        </p:spPr>
        <p:txBody>
          <a:bodyPr>
            <a:normAutofit/>
          </a:bodyPr>
          <a:lstStyle/>
          <a:p>
            <a:r>
              <a:rPr lang="en-US">
                <a:solidFill>
                  <a:srgbClr val="000000"/>
                </a:solidFill>
                <a:latin typeface="Microsoft YaHei" pitchFamily="34" charset="-122"/>
                <a:ea typeface="Microsoft YaHei" pitchFamily="34" charset="-122"/>
                <a:sym typeface="Calibri" pitchFamily="34" charset="0"/>
              </a:rPr>
              <a:t>Access 2010 的新用户？ 在此，您将从优良的设计开始学习 Access 基础知识，优良的设计可以确保数据库准确捕获所有数据。 </a:t>
            </a:r>
          </a:p>
          <a:p>
            <a:r>
              <a:rPr lang="en-US">
                <a:solidFill>
                  <a:srgbClr val="000000"/>
                </a:solidFill>
                <a:latin typeface="Microsoft YaHei" pitchFamily="34" charset="-122"/>
                <a:ea typeface="Microsoft YaHei" pitchFamily="34" charset="-122"/>
                <a:sym typeface="Calibri" pitchFamily="34" charset="0"/>
              </a:rPr>
              <a:t>本课程将重点介绍如何为新数据库设计表和关系。 </a:t>
            </a:r>
          </a:p>
        </p:txBody>
      </p:sp>
      <p:pic>
        <p:nvPicPr>
          <p:cNvPr id="2" name="Picture Placeholder 1"/>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a:stretch>
            <a:fillRect/>
          </a:stretch>
        </p:blipFill>
        <p:spPr/>
      </p:pic>
    </p:spTree>
    <p:extLst>
      <p:ext uri="{BB962C8B-B14F-4D97-AF65-F5344CB8AC3E}">
        <p14:creationId xmlns:p14="http://schemas.microsoft.com/office/powerpoint/2010/main" val="14387555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计划主键</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所有表的关键字段。</a:t>
            </a:r>
          </a:p>
        </p:txBody>
      </p:sp>
      <p:sp>
        <p:nvSpPr>
          <p:cNvPr id="6" name="Text Placeholder 5"/>
          <p:cNvSpPr>
            <a:spLocks noGrp="1"/>
          </p:cNvSpPr>
          <p:nvPr>
            <p:ph type="body" sz="quarter" idx="14"/>
          </p:nvPr>
        </p:nvSpPr>
        <p:spPr>
          <a:xfrm>
            <a:off x="6248400" y="990600"/>
            <a:ext cx="2514600" cy="17526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接下来，每当您增加一条新记录，Access 都会按一递增该字段中的值。 </a:t>
            </a:r>
          </a:p>
        </p:txBody>
      </p:sp>
      <p:sp>
        <p:nvSpPr>
          <p:cNvPr id="8" name="Text Placeholder 5"/>
          <p:cNvSpPr txBox="1">
            <a:spLocks/>
          </p:cNvSpPr>
          <p:nvPr/>
        </p:nvSpPr>
        <p:spPr>
          <a:xfrm>
            <a:off x="6248400" y="2438400"/>
            <a:ext cx="2667000" cy="2057400"/>
          </a:xfrm>
          <a:prstGeom prst="rect">
            <a:avLst/>
          </a:prstGeom>
        </p:spPr>
        <p:txBody>
          <a:bodyPr vert="horz" lIns="91440" tIns="45720" rIns="91440" bIns="45720" rtlCol="0">
            <a:no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a:solidFill>
                  <a:srgbClr val="000000"/>
                </a:solidFill>
                <a:latin typeface="Microsoft YaHei" pitchFamily="34" charset="-122"/>
                <a:ea typeface="Microsoft YaHei" pitchFamily="34" charset="-122"/>
                <a:sym typeface="Calibri" pitchFamily="34" charset="0"/>
              </a:rPr>
              <a:t>另外，如果您打算将数据库发布到 SharePoint，您需要使用“自动编号”字段作为所有表的主键。 </a:t>
            </a:r>
          </a:p>
        </p:txBody>
      </p:sp>
    </p:spTree>
    <p:extLst>
      <p:ext uri="{BB962C8B-B14F-4D97-AF65-F5344CB8AC3E}">
        <p14:creationId xmlns:p14="http://schemas.microsoft.com/office/powerpoint/2010/main" val="40121867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计划外键</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关系的要点：共享键。</a:t>
            </a:r>
          </a:p>
        </p:txBody>
      </p:sp>
      <p:sp>
        <p:nvSpPr>
          <p:cNvPr id="6" name="Text Placeholder 5"/>
          <p:cNvSpPr>
            <a:spLocks noGrp="1"/>
          </p:cNvSpPr>
          <p:nvPr>
            <p:ph type="body" sz="quarter" idx="14"/>
          </p:nvPr>
        </p:nvSpPr>
        <p:spPr>
          <a:xfrm>
            <a:off x="6248400" y="990600"/>
            <a:ext cx="2667000" cy="28956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如本课程前文所述，将数据划分到表中后，将使用称为关系的链接将数据重新组合在起来</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表关系可能很复杂，这不在本课程的讨论范围内</a:t>
            </a:r>
            <a:r>
              <a:rPr lang="en-US" dirty="0">
                <a:solidFill>
                  <a:srgbClr val="000000"/>
                </a:solidFill>
                <a:latin typeface="Microsoft YaHei" pitchFamily="34" charset="-122"/>
                <a:ea typeface="Microsoft YaHei" pitchFamily="34" charset="-122"/>
                <a:sym typeface="Calibri" pitchFamily="34" charset="0"/>
              </a:rPr>
              <a:t>。 </a:t>
            </a:r>
          </a:p>
        </p:txBody>
      </p:sp>
      <p:sp>
        <p:nvSpPr>
          <p:cNvPr id="8" name="Text Placeholder 5"/>
          <p:cNvSpPr txBox="1">
            <a:spLocks/>
          </p:cNvSpPr>
          <p:nvPr/>
        </p:nvSpPr>
        <p:spPr>
          <a:xfrm>
            <a:off x="6248400" y="3352800"/>
            <a:ext cx="2667000" cy="12192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现在，您需要计划关系，</a:t>
            </a:r>
            <a:r>
              <a:rPr lang="en-US" dirty="0" err="1" smtClean="0">
                <a:solidFill>
                  <a:srgbClr val="000000"/>
                </a:solidFill>
                <a:latin typeface="Microsoft YaHei" pitchFamily="34" charset="-122"/>
                <a:ea typeface="Microsoft YaHei" pitchFamily="34" charset="-122"/>
                <a:sym typeface="Calibri" pitchFamily="34" charset="0"/>
              </a:rPr>
              <a:t>为此您需要确定放置</a:t>
            </a:r>
            <a:r>
              <a:rPr lang="zh-CN" altLang="en-US" dirty="0" smtClean="0">
                <a:solidFill>
                  <a:srgbClr val="000000"/>
                </a:solidFill>
                <a:latin typeface="Microsoft YaHei" pitchFamily="34" charset="-122"/>
                <a:ea typeface="Microsoft YaHei" pitchFamily="34" charset="-122"/>
                <a:sym typeface="Calibri" pitchFamily="34" charset="0"/>
              </a:rPr>
              <a:t> “外键”</a:t>
            </a:r>
            <a:r>
              <a:rPr lang="en-US" dirty="0" err="1" smtClean="0">
                <a:solidFill>
                  <a:srgbClr val="000000"/>
                </a:solidFill>
                <a:latin typeface="Microsoft YaHei" pitchFamily="34" charset="-122"/>
                <a:ea typeface="Microsoft YaHei" pitchFamily="34" charset="-122"/>
                <a:sym typeface="Calibri" pitchFamily="34" charset="0"/>
              </a:rPr>
              <a:t>的位置</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29228141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计划外键</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关系的要点：共享键。</a:t>
            </a:r>
          </a:p>
        </p:txBody>
      </p:sp>
      <p:sp>
        <p:nvSpPr>
          <p:cNvPr id="6" name="Text Placeholder 5"/>
          <p:cNvSpPr>
            <a:spLocks noGrp="1"/>
          </p:cNvSpPr>
          <p:nvPr>
            <p:ph type="body" sz="quarter" idx="14"/>
          </p:nvPr>
        </p:nvSpPr>
        <p:spPr>
          <a:xfrm>
            <a:off x="6248400" y="990600"/>
            <a:ext cx="2667000" cy="9144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外键只是您在其他表中使用的主键。</a:t>
            </a:r>
          </a:p>
        </p:txBody>
      </p:sp>
      <p:sp>
        <p:nvSpPr>
          <p:cNvPr id="8" name="Text Placeholder 5"/>
          <p:cNvSpPr txBox="1">
            <a:spLocks/>
          </p:cNvSpPr>
          <p:nvPr/>
        </p:nvSpPr>
        <p:spPr>
          <a:xfrm>
            <a:off x="6248400" y="1981200"/>
            <a:ext cx="2667000" cy="41910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图中显示了这一点</a:t>
            </a:r>
            <a:r>
              <a:rPr lang="en-US" dirty="0">
                <a:solidFill>
                  <a:srgbClr val="000000"/>
                </a:solidFill>
                <a:latin typeface="Microsoft YaHei" pitchFamily="34" charset="-122"/>
                <a:ea typeface="Microsoft YaHei" pitchFamily="34" charset="-122"/>
                <a:sym typeface="Calibri" pitchFamily="34" charset="0"/>
              </a:rPr>
              <a:t>。</a:t>
            </a:r>
            <a:r>
              <a:rPr lang="en-US" dirty="0" err="1">
                <a:solidFill>
                  <a:srgbClr val="000000"/>
                </a:solidFill>
                <a:latin typeface="Microsoft YaHei" pitchFamily="34" charset="-122"/>
                <a:ea typeface="Microsoft YaHei" pitchFamily="34" charset="-122"/>
                <a:sym typeface="Calibri" pitchFamily="34" charset="0"/>
              </a:rPr>
              <a:t>您可以看到</a:t>
            </a:r>
            <a:r>
              <a:rPr lang="en-US" dirty="0">
                <a:solidFill>
                  <a:srgbClr val="000000"/>
                </a:solidFill>
                <a:latin typeface="Microsoft YaHei" pitchFamily="34" charset="-122"/>
                <a:ea typeface="Microsoft YaHei" pitchFamily="34" charset="-122"/>
                <a:sym typeface="Calibri" pitchFamily="34" charset="0"/>
              </a:rPr>
              <a:t>，“</a:t>
            </a:r>
            <a:r>
              <a:rPr lang="en-US" dirty="0" err="1">
                <a:solidFill>
                  <a:srgbClr val="000000"/>
                </a:solidFill>
                <a:latin typeface="Microsoft YaHei" pitchFamily="34" charset="-122"/>
                <a:ea typeface="Microsoft YaHei" pitchFamily="34" charset="-122"/>
                <a:sym typeface="Calibri" pitchFamily="34" charset="0"/>
              </a:rPr>
              <a:t>供应商”表和“技术支持”表中的主键是如何变成“资产”表中的字段的</a:t>
            </a:r>
            <a:r>
              <a:rPr lang="en-US" dirty="0" smtClean="0">
                <a:solidFill>
                  <a:srgbClr val="000000"/>
                </a:solidFill>
                <a:latin typeface="Microsoft YaHei" pitchFamily="34" charset="-122"/>
                <a:ea typeface="Microsoft YaHei" pitchFamily="34" charset="-122"/>
                <a:sym typeface="Calibri" pitchFamily="34" charset="0"/>
              </a:rPr>
              <a:t>。“</a:t>
            </a:r>
            <a:r>
              <a:rPr lang="en-US" dirty="0" err="1">
                <a:solidFill>
                  <a:srgbClr val="000000"/>
                </a:solidFill>
                <a:latin typeface="Microsoft YaHei" pitchFamily="34" charset="-122"/>
                <a:ea typeface="Microsoft YaHei" pitchFamily="34" charset="-122"/>
                <a:sym typeface="Calibri" pitchFamily="34" charset="0"/>
              </a:rPr>
              <a:t>资产”表中的这些重复字段就是外键</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6195857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计划外键</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关系的要点：共享键。</a:t>
            </a:r>
          </a:p>
        </p:txBody>
      </p:sp>
      <p:sp>
        <p:nvSpPr>
          <p:cNvPr id="6" name="Text Placeholder 5"/>
          <p:cNvSpPr>
            <a:spLocks noGrp="1"/>
          </p:cNvSpPr>
          <p:nvPr>
            <p:ph type="body" sz="quarter" idx="14"/>
          </p:nvPr>
        </p:nvSpPr>
        <p:spPr>
          <a:xfrm>
            <a:off x="6248400" y="990600"/>
            <a:ext cx="2667000" cy="18288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这时，您可能想说，“等一下，像这样共享字段会导致一些数据重复！”请不用担心，这种重复是正常的。 </a:t>
            </a:r>
          </a:p>
        </p:txBody>
      </p:sp>
      <p:sp>
        <p:nvSpPr>
          <p:cNvPr id="8" name="Text Placeholder 5"/>
          <p:cNvSpPr txBox="1">
            <a:spLocks/>
          </p:cNvSpPr>
          <p:nvPr/>
        </p:nvSpPr>
        <p:spPr>
          <a:xfrm>
            <a:off x="6248400" y="2819400"/>
            <a:ext cx="2667000" cy="33528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a:solidFill>
                  <a:srgbClr val="000000"/>
                </a:solidFill>
                <a:latin typeface="Microsoft YaHei" pitchFamily="34" charset="-122"/>
                <a:ea typeface="Microsoft YaHei" pitchFamily="34" charset="-122"/>
                <a:sym typeface="Calibri" pitchFamily="34" charset="0"/>
              </a:rPr>
              <a:t>主键值很小，只有在关系中使用主键值时，才能从数据库中提取信息。 因此，作为设计的一个步骤，需要指示外键字段。</a:t>
            </a:r>
          </a:p>
        </p:txBody>
      </p:sp>
    </p:spTree>
    <p:extLst>
      <p:ext uri="{BB962C8B-B14F-4D97-AF65-F5344CB8AC3E}">
        <p14:creationId xmlns:p14="http://schemas.microsoft.com/office/powerpoint/2010/main" val="40165069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设计用于 SharePoint 的表</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Web 数据库需要进行一些规划。 </a:t>
            </a:r>
          </a:p>
        </p:txBody>
      </p:sp>
      <p:sp>
        <p:nvSpPr>
          <p:cNvPr id="6" name="Text Placeholder 5"/>
          <p:cNvSpPr>
            <a:spLocks noGrp="1"/>
          </p:cNvSpPr>
          <p:nvPr>
            <p:ph type="body" sz="quarter" idx="14"/>
          </p:nvPr>
        </p:nvSpPr>
        <p:spPr>
          <a:xfrm>
            <a:off x="6248400" y="990600"/>
            <a:ext cx="2667000" cy="2257098"/>
          </a:xfrm>
        </p:spPr>
        <p:txBody>
          <a:bodyPr>
            <a:normAutofit/>
          </a:bodyPr>
          <a:lstStyle/>
          <a:p>
            <a:pPr>
              <a:buClrTx/>
            </a:pPr>
            <a:r>
              <a:rPr lang="en-US">
                <a:solidFill>
                  <a:srgbClr val="000000"/>
                </a:solidFill>
                <a:latin typeface="Microsoft YaHei" pitchFamily="34" charset="-122"/>
                <a:ea typeface="Microsoft YaHei" pitchFamily="34" charset="-122"/>
                <a:sym typeface="Calibri" pitchFamily="34" charset="0"/>
              </a:rPr>
              <a:t>作为设计过程的最后一步，需要确定是否将数据库发布到 SharePoint。 如果是这样，您的表将不能使用 Access 提供的某些功能。 </a:t>
            </a:r>
          </a:p>
        </p:txBody>
      </p:sp>
      <p:sp>
        <p:nvSpPr>
          <p:cNvPr id="8" name="Text Placeholder 5"/>
          <p:cNvSpPr txBox="1">
            <a:spLocks/>
          </p:cNvSpPr>
          <p:nvPr/>
        </p:nvSpPr>
        <p:spPr>
          <a:xfrm>
            <a:off x="6248400" y="3124200"/>
            <a:ext cx="2667000" cy="1324302"/>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例如，您只能使用数据表视图（而非表设计器）创建表</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3305800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设计用于 SharePoint 的表</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Web 数据库需要进行一些规划。 </a:t>
            </a:r>
          </a:p>
        </p:txBody>
      </p:sp>
      <p:sp>
        <p:nvSpPr>
          <p:cNvPr id="6" name="Text Placeholder 5"/>
          <p:cNvSpPr>
            <a:spLocks noGrp="1"/>
          </p:cNvSpPr>
          <p:nvPr>
            <p:ph type="body" sz="quarter" idx="14"/>
          </p:nvPr>
        </p:nvSpPr>
        <p:spPr>
          <a:xfrm>
            <a:off x="6248400" y="990600"/>
            <a:ext cx="2667000" cy="25908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此外，只能创建称为查阅字段的关系类型。 通过这种类型的关系，您可以从一个表的列表中选择另一个表中的值。</a:t>
            </a:r>
          </a:p>
        </p:txBody>
      </p:sp>
    </p:spTree>
    <p:extLst>
      <p:ext uri="{BB962C8B-B14F-4D97-AF65-F5344CB8AC3E}">
        <p14:creationId xmlns:p14="http://schemas.microsoft.com/office/powerpoint/2010/main" val="24618826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设计用于 SharePoint 的表</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Web 数据库需要进行一些规划。 </a:t>
            </a:r>
          </a:p>
        </p:txBody>
      </p:sp>
      <p:sp>
        <p:nvSpPr>
          <p:cNvPr id="6" name="Text Placeholder 5"/>
          <p:cNvSpPr>
            <a:spLocks noGrp="1"/>
          </p:cNvSpPr>
          <p:nvPr>
            <p:ph type="body" sz="quarter" idx="14"/>
          </p:nvPr>
        </p:nvSpPr>
        <p:spPr>
          <a:xfrm>
            <a:off x="6248400" y="990600"/>
            <a:ext cx="2667000" cy="3400098"/>
          </a:xfrm>
        </p:spPr>
        <p:txBody>
          <a:bodyPr/>
          <a:lstStyle/>
          <a:p>
            <a:pPr>
              <a:buClrTx/>
            </a:pPr>
            <a:r>
              <a:rPr lang="en-US">
                <a:solidFill>
                  <a:srgbClr val="000000"/>
                </a:solidFill>
                <a:latin typeface="Microsoft YaHei" pitchFamily="34" charset="-122"/>
                <a:ea typeface="Microsoft YaHei" pitchFamily="34" charset="-122"/>
                <a:sym typeface="Calibri" pitchFamily="34" charset="0"/>
              </a:rPr>
              <a:t>Access 设定这些限制的原因是发布过程会将数据库转换为动态 HTML 和 ECMAScript，因此您需要避免创建任何无法转换为这些语言的数据库组件（Access 将其称为“对象”）。 </a:t>
            </a:r>
          </a:p>
        </p:txBody>
      </p:sp>
      <p:sp>
        <p:nvSpPr>
          <p:cNvPr id="8" name="Text Placeholder 5"/>
          <p:cNvSpPr txBox="1">
            <a:spLocks/>
          </p:cNvSpPr>
          <p:nvPr/>
        </p:nvSpPr>
        <p:spPr>
          <a:xfrm>
            <a:off x="6248400" y="3581400"/>
            <a:ext cx="2667000" cy="1857702"/>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作为计划的最后一步，请注意是否发布数据库</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这虽然是一个小的细节，但至关重要</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10670722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练习建议</a:t>
            </a:r>
            <a:endParaRPr lang="en-US" dirty="0">
              <a:latin typeface="Microsoft YaHei" pitchFamily="34" charset="-122"/>
              <a:ea typeface="Microsoft YaHei" pitchFamily="34" charset="-122"/>
            </a:endParaRPr>
          </a:p>
        </p:txBody>
      </p:sp>
      <p:sp>
        <p:nvSpPr>
          <p:cNvPr id="9" name="Content Placeholder 8"/>
          <p:cNvSpPr>
            <a:spLocks noGrp="1"/>
          </p:cNvSpPr>
          <p:nvPr>
            <p:ph idx="1"/>
          </p:nvPr>
        </p:nvSpPr>
        <p:spPr/>
        <p:txBody>
          <a:bodyPr/>
          <a:lstStyle/>
          <a:p>
            <a:pPr>
              <a:buClr>
                <a:srgbClr val="F79646"/>
              </a:buClr>
              <a:buFont typeface="Calibri" pitchFamily="34" charset="0"/>
              <a:buAutoNum type="arabicPeriod"/>
            </a:pPr>
            <a:r>
              <a:rPr lang="zh-CN" altLang="en-US">
                <a:solidFill>
                  <a:srgbClr val="262626"/>
                </a:solidFill>
                <a:latin typeface="Microsoft YaHei" pitchFamily="34" charset="-122"/>
                <a:ea typeface="Microsoft YaHei" pitchFamily="34" charset="-122"/>
                <a:sym typeface="Calibri" pitchFamily="34" charset="0"/>
              </a:rPr>
              <a:t>开始规划。</a:t>
            </a:r>
          </a:p>
          <a:p>
            <a:pPr>
              <a:buClr>
                <a:srgbClr val="F79646"/>
              </a:buClr>
              <a:buFont typeface="Calibri" pitchFamily="34" charset="0"/>
              <a:buAutoNum type="arabicPeriod"/>
            </a:pPr>
            <a:r>
              <a:rPr lang="zh-CN" altLang="en-US">
                <a:solidFill>
                  <a:srgbClr val="262626"/>
                </a:solidFill>
                <a:latin typeface="Microsoft YaHei" pitchFamily="34" charset="-122"/>
                <a:ea typeface="Microsoft YaHei" pitchFamily="34" charset="-122"/>
                <a:sym typeface="Calibri" pitchFamily="34" charset="0"/>
              </a:rPr>
              <a:t>探索资产数据库模板。</a:t>
            </a:r>
          </a:p>
          <a:p>
            <a:pPr>
              <a:buClr>
                <a:srgbClr val="F79646"/>
              </a:buClr>
              <a:buFont typeface="Calibri" pitchFamily="34" charset="0"/>
              <a:buAutoNum type="arabicPeriod"/>
            </a:pPr>
            <a:r>
              <a:rPr lang="zh-CN" altLang="en-US">
                <a:solidFill>
                  <a:srgbClr val="262626"/>
                </a:solidFill>
                <a:latin typeface="Microsoft YaHei" pitchFamily="34" charset="-122"/>
                <a:ea typeface="Microsoft YaHei" pitchFamily="34" charset="-122"/>
                <a:sym typeface="Calibri" pitchFamily="34" charset="0"/>
              </a:rPr>
              <a:t>探索在不创建表的情况下避免冗余数据的方法。</a:t>
            </a: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10" name="Text Placeholder 9"/>
          <p:cNvSpPr>
            <a:spLocks noGrp="1"/>
          </p:cNvSpPr>
          <p:nvPr>
            <p:ph type="body" sz="quarter" idx="13"/>
          </p:nvPr>
        </p:nvSpPr>
        <p:spPr>
          <a:xfrm>
            <a:off x="533400" y="5410200"/>
            <a:ext cx="8153400" cy="762000"/>
          </a:xfrm>
        </p:spPr>
        <p:txBody>
          <a:bodyPr/>
          <a:lstStyle/>
          <a:p>
            <a:r>
              <a:rPr lang="en-US">
                <a:solidFill>
                  <a:srgbClr val="000000"/>
                </a:solidFill>
                <a:latin typeface="Microsoft YaHei" pitchFamily="34" charset="-122"/>
                <a:ea typeface="Microsoft YaHei" pitchFamily="34" charset="-122"/>
                <a:sym typeface="Calibri" pitchFamily="34" charset="0"/>
                <a:hlinkClick r:id="rId3"/>
              </a:rPr>
              <a:t>在线练习</a:t>
            </a:r>
            <a:r>
              <a:rPr lang="en-US">
                <a:solidFill>
                  <a:srgbClr val="000000"/>
                </a:solidFill>
                <a:latin typeface="Microsoft YaHei" pitchFamily="34" charset="-122"/>
                <a:ea typeface="Microsoft YaHei" pitchFamily="34" charset="-122"/>
                <a:sym typeface="Calibri" pitchFamily="34" charset="0"/>
              </a:rPr>
              <a:t>（需要 Access 2010）</a:t>
            </a:r>
          </a:p>
        </p:txBody>
      </p:sp>
    </p:spTree>
    <p:extLst>
      <p:ext uri="{BB962C8B-B14F-4D97-AF65-F5344CB8AC3E}">
        <p14:creationId xmlns:p14="http://schemas.microsoft.com/office/powerpoint/2010/main" val="40540746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Effect transition="in" filter="fade">
                                      <p:cBhvr>
                                        <p:cTn id="13" dur="1000"/>
                                        <p:tgtEl>
                                          <p:spTgt spid="9">
                                            <p:txEl>
                                              <p:pRg st="1" end="1"/>
                                            </p:txEl>
                                          </p:spTgt>
                                        </p:tgtEl>
                                      </p:cBhvr>
                                    </p:animEffect>
                                    <p:anim calcmode="lin" valueType="num">
                                      <p:cBhvr>
                                        <p:cTn id="1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1000"/>
                                        <p:tgtEl>
                                          <p:spTgt spid="9">
                                            <p:txEl>
                                              <p:pRg st="2" end="2"/>
                                            </p:txEl>
                                          </p:spTgt>
                                        </p:tgtEl>
                                      </p:cBhvr>
                                    </p:animEffect>
                                    <p:anim calcmode="lin" valueType="num">
                                      <p:cBhvr>
                                        <p:cTn id="2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0">
                                            <p:txEl>
                                              <p:pRg st="0" end="0"/>
                                            </p:txEl>
                                          </p:spTgt>
                                        </p:tgtEl>
                                        <p:attrNameLst>
                                          <p:attrName>style.visibility</p:attrName>
                                        </p:attrNameLst>
                                      </p:cBhvr>
                                      <p:to>
                                        <p:strVal val="visible"/>
                                      </p:to>
                                    </p:set>
                                    <p:animEffect transition="in" filter="fade">
                                      <p:cBhvr>
                                        <p:cTn id="26" dur="500"/>
                                        <p:tgtEl>
                                          <p:spTgt spid="10">
                                            <p:txEl>
                                              <p:pRg st="0" end="0"/>
                                            </p:txEl>
                                          </p:spTgt>
                                        </p:tgtEl>
                                      </p:cBhvr>
                                    </p:animEffect>
                                    <p:anim calcmode="lin" valueType="num">
                                      <p:cBhvr>
                                        <p:cTn id="2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28" dur="5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dvAuto="0"/>
      <p:bldP spid="10"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测试问题 1</a:t>
            </a:r>
            <a:endParaRPr lang="en-US" dirty="0">
              <a:latin typeface="Microsoft YaHei" pitchFamily="34" charset="-122"/>
              <a:ea typeface="Microsoft YaHei" pitchFamily="34" charset="-122"/>
            </a:endParaRPr>
          </a:p>
        </p:txBody>
      </p:sp>
      <p:sp>
        <p:nvSpPr>
          <p:cNvPr id="8" name="Content Placeholder 7"/>
          <p:cNvSpPr>
            <a:spLocks noGrp="1"/>
          </p:cNvSpPr>
          <p:nvPr>
            <p:ph idx="1"/>
          </p:nvPr>
        </p:nvSpPr>
        <p:spPr/>
        <p:txBody>
          <a:bodyPr/>
          <a:lstStyle/>
          <a:p>
            <a:pPr>
              <a:buClrTx/>
            </a:pPr>
            <a:r>
              <a:rPr lang="zh-CN" altLang="en-US">
                <a:solidFill>
                  <a:srgbClr val="262626"/>
                </a:solidFill>
                <a:latin typeface="Microsoft YaHei" pitchFamily="34" charset="-122"/>
                <a:ea typeface="Microsoft YaHei" pitchFamily="34" charset="-122"/>
                <a:sym typeface="Calibri" pitchFamily="34" charset="0"/>
              </a:rPr>
              <a:t>主键的功能是什么？ （选择一个答案。）</a:t>
            </a:r>
          </a:p>
        </p:txBody>
      </p:sp>
      <p:sp>
        <p:nvSpPr>
          <p:cNvPr id="5" name="Footer Placeholder 4"/>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9" name="Content Placeholder 8"/>
          <p:cNvSpPr>
            <a:spLocks noGrp="1"/>
          </p:cNvSpPr>
          <p:nvPr>
            <p:ph idx="13"/>
          </p:nvPr>
        </p:nvSpPr>
        <p:spPr/>
        <p:txBody>
          <a:bodyPr/>
          <a:lstStyle/>
          <a:p>
            <a:pPr>
              <a:buClr>
                <a:srgbClr val="F79646"/>
              </a:buClr>
              <a:buFont typeface="Calibri" pitchFamily="34" charset="0"/>
              <a:buAutoNum type="arabicPeriod"/>
            </a:pPr>
            <a:r>
              <a:rPr lang="zh-CN" altLang="en-US">
                <a:solidFill>
                  <a:srgbClr val="262626"/>
                </a:solidFill>
                <a:latin typeface="Microsoft YaHei" pitchFamily="34" charset="-122"/>
                <a:ea typeface="Microsoft YaHei" pitchFamily="34" charset="-122"/>
                <a:sym typeface="Calibri" pitchFamily="34" charset="0"/>
              </a:rPr>
              <a:t>唯一标识表中的每条记录。</a:t>
            </a:r>
          </a:p>
          <a:p>
            <a:pPr>
              <a:buClr>
                <a:srgbClr val="F79646"/>
              </a:buClr>
              <a:buFont typeface="Calibri" pitchFamily="34" charset="0"/>
              <a:buAutoNum type="arabicPeriod"/>
            </a:pPr>
            <a:r>
              <a:rPr lang="zh-CN" altLang="en-US">
                <a:solidFill>
                  <a:srgbClr val="262626"/>
                </a:solidFill>
                <a:latin typeface="Microsoft YaHei" pitchFamily="34" charset="-122"/>
                <a:ea typeface="Microsoft YaHei" pitchFamily="34" charset="-122"/>
                <a:sym typeface="Calibri" pitchFamily="34" charset="0"/>
              </a:rPr>
              <a:t>加密和解密数据库。</a:t>
            </a:r>
          </a:p>
          <a:p>
            <a:pPr>
              <a:buClr>
                <a:srgbClr val="F79646"/>
              </a:buClr>
              <a:buFont typeface="Calibri" pitchFamily="34" charset="0"/>
              <a:buAutoNum type="arabicPeriod"/>
            </a:pPr>
            <a:r>
              <a:rPr lang="zh-CN" altLang="en-US">
                <a:solidFill>
                  <a:srgbClr val="262626"/>
                </a:solidFill>
                <a:latin typeface="Microsoft YaHei" pitchFamily="34" charset="-122"/>
                <a:ea typeface="Microsoft YaHei" pitchFamily="34" charset="-122"/>
                <a:sym typeface="Calibri" pitchFamily="34" charset="0"/>
              </a:rPr>
              <a:t>有助于在正确的表中输入数据。</a:t>
            </a:r>
          </a:p>
        </p:txBody>
      </p:sp>
    </p:spTree>
    <p:extLst>
      <p:ext uri="{BB962C8B-B14F-4D97-AF65-F5344CB8AC3E}">
        <p14:creationId xmlns:p14="http://schemas.microsoft.com/office/powerpoint/2010/main" val="369180342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测试问题 1</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8" name="Content Placeholder 7"/>
          <p:cNvSpPr>
            <a:spLocks noGrp="1"/>
          </p:cNvSpPr>
          <p:nvPr>
            <p:ph idx="13"/>
          </p:nvPr>
        </p:nvSpPr>
        <p:spPr>
          <a:xfrm>
            <a:off x="508000" y="4572000"/>
            <a:ext cx="8229600" cy="1371600"/>
          </a:xfrm>
        </p:spPr>
        <p:txBody>
          <a:bodyPr/>
          <a:lstStyle/>
          <a:p>
            <a:pPr>
              <a:buClrTx/>
            </a:pPr>
            <a:r>
              <a:rPr lang="zh-CN" altLang="en-US">
                <a:solidFill>
                  <a:srgbClr val="262626"/>
                </a:solidFill>
                <a:latin typeface="Microsoft YaHei" pitchFamily="34" charset="-122"/>
                <a:ea typeface="Microsoft YaHei" pitchFamily="34" charset="-122"/>
                <a:sym typeface="Calibri" pitchFamily="34" charset="0"/>
              </a:rPr>
              <a:t>主键就是执行所有这样的功能，所有表都必须具备主键字段。</a:t>
            </a:r>
          </a:p>
        </p:txBody>
      </p:sp>
      <p:sp>
        <p:nvSpPr>
          <p:cNvPr id="10" name="Content Placeholder 7"/>
          <p:cNvSpPr>
            <a:spLocks noGrp="1"/>
          </p:cNvSpPr>
          <p:nvPr>
            <p:ph idx="1"/>
          </p:nvPr>
        </p:nvSpPr>
        <p:spPr>
          <a:xfrm>
            <a:off x="493059" y="1376997"/>
            <a:ext cx="8229600" cy="756603"/>
          </a:xfrm>
        </p:spPr>
        <p:txBody>
          <a:bodyPr/>
          <a:lstStyle/>
          <a:p>
            <a:pPr>
              <a:buClrTx/>
            </a:pPr>
            <a:r>
              <a:rPr lang="zh-CN" altLang="en-US">
                <a:solidFill>
                  <a:srgbClr val="262626"/>
                </a:solidFill>
                <a:latin typeface="Microsoft YaHei" pitchFamily="34" charset="-122"/>
                <a:ea typeface="Microsoft YaHei" pitchFamily="34" charset="-122"/>
                <a:sym typeface="Calibri" pitchFamily="34" charset="0"/>
              </a:rPr>
              <a:t>主键的功能是什么？</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pPr>
              <a:buSzPct val="100000"/>
            </a:pPr>
            <a:r>
              <a:rPr lang="en-US">
                <a:solidFill>
                  <a:srgbClr val="7F7F7F"/>
                </a:solidFill>
                <a:latin typeface="Microsoft YaHei" pitchFamily="34" charset="-122"/>
                <a:ea typeface="Microsoft YaHei" pitchFamily="34" charset="-122"/>
                <a:sym typeface="Calibri" pitchFamily="34" charset="0"/>
              </a:rPr>
              <a:t>答案：</a:t>
            </a:r>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0850" indent="-450850">
              <a:buClr>
                <a:srgbClr val="F79646"/>
              </a:buClr>
              <a:buFont typeface="Calibri" pitchFamily="34" charset="0"/>
              <a:buAutoNum type="arabicPeriod"/>
            </a:pPr>
            <a:r>
              <a:rPr lang="en-US" b="1" dirty="0" err="1">
                <a:solidFill>
                  <a:srgbClr val="262626"/>
                </a:solidFill>
                <a:latin typeface="Microsoft YaHei" pitchFamily="34" charset="-122"/>
                <a:ea typeface="Microsoft YaHei" pitchFamily="34" charset="-122"/>
                <a:sym typeface="Calibri" pitchFamily="34" charset="0"/>
              </a:rPr>
              <a:t>唯一标识表中的每条记录</a:t>
            </a:r>
            <a:r>
              <a:rPr lang="en-US" b="1" dirty="0">
                <a:solidFill>
                  <a:srgbClr val="262626"/>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35902513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课程目标</a:t>
            </a:r>
            <a:endParaRPr lang="en-US" dirty="0">
              <a:latin typeface="Microsoft YaHei" pitchFamily="34" charset="-122"/>
              <a:ea typeface="Microsoft YaHei" pitchFamily="34" charset="-122"/>
            </a:endParaRPr>
          </a:p>
        </p:txBody>
      </p:sp>
      <p:sp>
        <p:nvSpPr>
          <p:cNvPr id="3" name="Content Placeholder 2"/>
          <p:cNvSpPr>
            <a:spLocks noGrp="1"/>
          </p:cNvSpPr>
          <p:nvPr>
            <p:ph idx="1"/>
          </p:nvPr>
        </p:nvSpPr>
        <p:spPr/>
        <p:txBody>
          <a:bodyPr>
            <a:normAutofit/>
          </a:bodyPr>
          <a:lstStyle/>
          <a:p>
            <a:pPr>
              <a:buClr>
                <a:srgbClr val="F79646"/>
              </a:buClr>
              <a:buFont typeface="Calibri" pitchFamily="34" charset="0"/>
              <a:buAutoNum type="arabicPeriod"/>
            </a:pPr>
            <a:r>
              <a:rPr lang="zh-CN" altLang="en-US" sz="2800" dirty="0">
                <a:solidFill>
                  <a:srgbClr val="262626"/>
                </a:solidFill>
                <a:latin typeface="Microsoft YaHei" pitchFamily="34" charset="-122"/>
                <a:ea typeface="Microsoft YaHei" pitchFamily="34" charset="-122"/>
                <a:sym typeface="Calibri" pitchFamily="34" charset="0"/>
              </a:rPr>
              <a:t>计划新数据库的表结构。 </a:t>
            </a:r>
          </a:p>
          <a:p>
            <a:pPr>
              <a:buClr>
                <a:srgbClr val="F79646"/>
              </a:buClr>
              <a:buFont typeface="Calibri" pitchFamily="34" charset="0"/>
              <a:buAutoNum type="arabicPeriod"/>
            </a:pPr>
            <a:r>
              <a:rPr lang="zh-CN" altLang="en-US" sz="2800" dirty="0">
                <a:solidFill>
                  <a:srgbClr val="262626"/>
                </a:solidFill>
                <a:latin typeface="Microsoft YaHei" pitchFamily="34" charset="-122"/>
                <a:ea typeface="Microsoft YaHei" pitchFamily="34" charset="-122"/>
                <a:sym typeface="Calibri" pitchFamily="34" charset="0"/>
              </a:rPr>
              <a:t>计划字段，即每个表中的单个列。 </a:t>
            </a:r>
          </a:p>
          <a:p>
            <a:pPr>
              <a:buClr>
                <a:srgbClr val="F79646"/>
              </a:buClr>
              <a:buFont typeface="Calibri" pitchFamily="34" charset="0"/>
              <a:buAutoNum type="arabicPeriod"/>
            </a:pPr>
            <a:r>
              <a:rPr lang="zh-CN" altLang="en-US" sz="2800" dirty="0">
                <a:solidFill>
                  <a:srgbClr val="262626"/>
                </a:solidFill>
                <a:latin typeface="Microsoft YaHei" pitchFamily="34" charset="-122"/>
                <a:ea typeface="Microsoft YaHei" pitchFamily="34" charset="-122"/>
                <a:sym typeface="Calibri" pitchFamily="34" charset="0"/>
              </a:rPr>
              <a:t>计划实现表之间关系的主键。</a:t>
            </a:r>
          </a:p>
          <a:p>
            <a:pPr>
              <a:buClr>
                <a:srgbClr val="F79646"/>
              </a:buClr>
              <a:buFont typeface="Calibri" pitchFamily="34" charset="0"/>
              <a:buAutoNum type="arabicPeriod"/>
            </a:pPr>
            <a:r>
              <a:rPr lang="zh-CN" altLang="en-US" sz="2800" dirty="0">
                <a:solidFill>
                  <a:srgbClr val="262626"/>
                </a:solidFill>
                <a:latin typeface="Microsoft YaHei" pitchFamily="34" charset="-122"/>
                <a:ea typeface="Microsoft YaHei" pitchFamily="34" charset="-122"/>
                <a:sym typeface="Calibri" pitchFamily="34" charset="0"/>
              </a:rPr>
              <a:t>为 </a:t>
            </a:r>
            <a:r>
              <a:rPr lang="en-US" altLang="zh-CN" sz="2800" dirty="0">
                <a:solidFill>
                  <a:srgbClr val="262626"/>
                </a:solidFill>
                <a:latin typeface="Microsoft YaHei" pitchFamily="34" charset="-122"/>
                <a:ea typeface="Microsoft YaHei" pitchFamily="34" charset="-122"/>
                <a:sym typeface="Calibri" pitchFamily="34" charset="0"/>
              </a:rPr>
              <a:t>Web </a:t>
            </a:r>
            <a:r>
              <a:rPr lang="zh-CN" altLang="en-US" sz="2800" dirty="0">
                <a:solidFill>
                  <a:srgbClr val="262626"/>
                </a:solidFill>
                <a:latin typeface="Microsoft YaHei" pitchFamily="34" charset="-122"/>
                <a:ea typeface="Microsoft YaHei" pitchFamily="34" charset="-122"/>
                <a:sym typeface="Calibri" pitchFamily="34" charset="0"/>
              </a:rPr>
              <a:t>数据库（发布到 </a:t>
            </a:r>
            <a:r>
              <a:rPr lang="en-US" altLang="zh-CN" sz="2800" dirty="0">
                <a:solidFill>
                  <a:srgbClr val="262626"/>
                </a:solidFill>
                <a:latin typeface="Microsoft YaHei" pitchFamily="34" charset="-122"/>
                <a:ea typeface="Microsoft YaHei" pitchFamily="34" charset="-122"/>
                <a:sym typeface="Calibri" pitchFamily="34" charset="0"/>
              </a:rPr>
              <a:t>Microsoft</a:t>
            </a:r>
            <a:r>
              <a:rPr lang="en-US" altLang="zh-CN" sz="2700" baseline="30000" dirty="0">
                <a:solidFill>
                  <a:srgbClr val="262626"/>
                </a:solidFill>
                <a:latin typeface="Microsoft YaHei" pitchFamily="34" charset="-122"/>
                <a:ea typeface="Microsoft YaHei" pitchFamily="34" charset="-122"/>
                <a:sym typeface="Calibri" pitchFamily="34" charset="0"/>
              </a:rPr>
              <a:t>®</a:t>
            </a:r>
            <a:r>
              <a:rPr lang="zh-CN" altLang="en-US" sz="2800" dirty="0">
                <a:solidFill>
                  <a:srgbClr val="262626"/>
                </a:solidFill>
                <a:latin typeface="Microsoft YaHei" pitchFamily="34" charset="-122"/>
                <a:ea typeface="Microsoft YaHei" pitchFamily="34" charset="-122"/>
                <a:sym typeface="Calibri" pitchFamily="34" charset="0"/>
              </a:rPr>
              <a:t> </a:t>
            </a:r>
            <a:r>
              <a:rPr lang="en-US" altLang="zh-CN" sz="2800" dirty="0">
                <a:solidFill>
                  <a:srgbClr val="262626"/>
                </a:solidFill>
                <a:latin typeface="Microsoft YaHei" pitchFamily="34" charset="-122"/>
                <a:ea typeface="Microsoft YaHei" pitchFamily="34" charset="-122"/>
                <a:sym typeface="Calibri" pitchFamily="34" charset="0"/>
              </a:rPr>
              <a:t>SharePoint</a:t>
            </a:r>
            <a:r>
              <a:rPr lang="en-US" altLang="zh-CN" sz="2700" baseline="30000" dirty="0">
                <a:solidFill>
                  <a:srgbClr val="262626"/>
                </a:solidFill>
                <a:latin typeface="Microsoft YaHei" pitchFamily="34" charset="-122"/>
                <a:ea typeface="Microsoft YaHei" pitchFamily="34" charset="-122"/>
                <a:sym typeface="Calibri" pitchFamily="34" charset="0"/>
              </a:rPr>
              <a:t>®</a:t>
            </a:r>
            <a:r>
              <a:rPr lang="zh-CN" altLang="en-US" sz="2800" dirty="0">
                <a:solidFill>
                  <a:srgbClr val="262626"/>
                </a:solidFill>
                <a:latin typeface="Microsoft YaHei" pitchFamily="34" charset="-122"/>
                <a:ea typeface="Microsoft YaHei" pitchFamily="34" charset="-122"/>
                <a:sym typeface="Calibri" pitchFamily="34" charset="0"/>
              </a:rPr>
              <a:t> 网站）创建表。 </a:t>
            </a: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Tree>
    <p:extLst>
      <p:ext uri="{BB962C8B-B14F-4D97-AF65-F5344CB8AC3E}">
        <p14:creationId xmlns:p14="http://schemas.microsoft.com/office/powerpoint/2010/main" val="36507831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测试问题 2</a:t>
            </a:r>
            <a:endParaRPr lang="en-US" dirty="0">
              <a:latin typeface="Microsoft YaHei" pitchFamily="34" charset="-122"/>
              <a:ea typeface="Microsoft YaHei" pitchFamily="34" charset="-122"/>
            </a:endParaRPr>
          </a:p>
        </p:txBody>
      </p:sp>
      <p:sp>
        <p:nvSpPr>
          <p:cNvPr id="8" name="Content Placeholder 7"/>
          <p:cNvSpPr>
            <a:spLocks noGrp="1"/>
          </p:cNvSpPr>
          <p:nvPr>
            <p:ph idx="1"/>
          </p:nvPr>
        </p:nvSpPr>
        <p:spPr/>
        <p:txBody>
          <a:bodyPr>
            <a:normAutofit/>
          </a:bodyPr>
          <a:lstStyle/>
          <a:p>
            <a:pPr>
              <a:lnSpc>
                <a:spcPct val="90000"/>
              </a:lnSpc>
              <a:buClrTx/>
            </a:pPr>
            <a:r>
              <a:rPr lang="zh-CN" altLang="en-US">
                <a:solidFill>
                  <a:srgbClr val="262626"/>
                </a:solidFill>
                <a:latin typeface="Microsoft YaHei" pitchFamily="34" charset="-122"/>
                <a:ea typeface="Microsoft YaHei" pitchFamily="34" charset="-122"/>
                <a:sym typeface="Calibri" pitchFamily="34" charset="0"/>
              </a:rPr>
              <a:t>优良的数据库设计有助于确保数据：（选择一个答案。）</a:t>
            </a:r>
          </a:p>
        </p:txBody>
      </p:sp>
      <p:sp>
        <p:nvSpPr>
          <p:cNvPr id="5" name="Footer Placeholder 4"/>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9" name="Content Placeholder 8"/>
          <p:cNvSpPr>
            <a:spLocks noGrp="1"/>
          </p:cNvSpPr>
          <p:nvPr>
            <p:ph idx="13"/>
          </p:nvPr>
        </p:nvSpPr>
        <p:spPr/>
        <p:txBody>
          <a:bodyPr/>
          <a:lstStyle/>
          <a:p>
            <a:pPr>
              <a:buClr>
                <a:srgbClr val="F79646"/>
              </a:buClr>
              <a:buFont typeface="Calibri" pitchFamily="34" charset="0"/>
              <a:buAutoNum type="arabicPeriod"/>
            </a:pPr>
            <a:r>
              <a:rPr lang="zh-CN" altLang="en-US" dirty="0">
                <a:solidFill>
                  <a:srgbClr val="262626"/>
                </a:solidFill>
                <a:latin typeface="Microsoft YaHei" pitchFamily="34" charset="-122"/>
                <a:ea typeface="Microsoft YaHei" pitchFamily="34" charset="-122"/>
                <a:sym typeface="Calibri" pitchFamily="34" charset="0"/>
              </a:rPr>
              <a:t>始终得到备份。</a:t>
            </a:r>
          </a:p>
          <a:p>
            <a:pPr>
              <a:buClr>
                <a:srgbClr val="F79646"/>
              </a:buClr>
              <a:buFont typeface="Calibri" pitchFamily="34" charset="0"/>
              <a:buAutoNum type="arabicPeriod"/>
            </a:pPr>
            <a:r>
              <a:rPr lang="zh-CN" altLang="en-US" dirty="0">
                <a:solidFill>
                  <a:srgbClr val="262626"/>
                </a:solidFill>
                <a:latin typeface="Microsoft YaHei" pitchFamily="34" charset="-122"/>
                <a:ea typeface="Microsoft YaHei" pitchFamily="34" charset="-122"/>
                <a:sym typeface="Calibri" pitchFamily="34" charset="0"/>
              </a:rPr>
              <a:t>完整且正确。</a:t>
            </a:r>
          </a:p>
          <a:p>
            <a:pPr>
              <a:buClr>
                <a:srgbClr val="F79646"/>
              </a:buClr>
              <a:buFont typeface="Calibri" pitchFamily="34" charset="0"/>
              <a:buAutoNum type="arabicPeriod"/>
            </a:pPr>
            <a:r>
              <a:rPr lang="zh-CN" altLang="en-US" dirty="0">
                <a:solidFill>
                  <a:srgbClr val="262626"/>
                </a:solidFill>
                <a:latin typeface="Microsoft YaHei" pitchFamily="34" charset="-122"/>
                <a:ea typeface="Microsoft YaHei" pitchFamily="34" charset="-122"/>
                <a:sym typeface="Calibri" pitchFamily="34" charset="0"/>
              </a:rPr>
              <a:t>是重复的，以便更容易查找。</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测试问题 2</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8" name="Content Placeholder 7"/>
          <p:cNvSpPr>
            <a:spLocks noGrp="1"/>
          </p:cNvSpPr>
          <p:nvPr>
            <p:ph idx="13"/>
          </p:nvPr>
        </p:nvSpPr>
        <p:spPr>
          <a:xfrm>
            <a:off x="508000" y="4572000"/>
            <a:ext cx="8229600" cy="1371600"/>
          </a:xfrm>
        </p:spPr>
        <p:txBody>
          <a:bodyPr/>
          <a:lstStyle/>
          <a:p>
            <a:pPr>
              <a:buClrTx/>
            </a:pPr>
            <a:r>
              <a:rPr lang="zh-CN" altLang="en-US">
                <a:solidFill>
                  <a:srgbClr val="262626"/>
                </a:solidFill>
                <a:latin typeface="Microsoft YaHei" pitchFamily="34" charset="-122"/>
                <a:ea typeface="Microsoft YaHei" pitchFamily="34" charset="-122"/>
                <a:sym typeface="Calibri" pitchFamily="34" charset="0"/>
              </a:rPr>
              <a:t>完整性和准确性对于正确决策是不可或缺的。</a:t>
            </a:r>
          </a:p>
        </p:txBody>
      </p:sp>
      <p:sp>
        <p:nvSpPr>
          <p:cNvPr id="10" name="Content Placeholder 7"/>
          <p:cNvSpPr>
            <a:spLocks noGrp="1"/>
          </p:cNvSpPr>
          <p:nvPr>
            <p:ph idx="1"/>
          </p:nvPr>
        </p:nvSpPr>
        <p:spPr>
          <a:xfrm>
            <a:off x="493059" y="1376997"/>
            <a:ext cx="8229600" cy="756603"/>
          </a:xfrm>
        </p:spPr>
        <p:txBody>
          <a:bodyPr/>
          <a:lstStyle/>
          <a:p>
            <a:pPr>
              <a:buClrTx/>
            </a:pPr>
            <a:r>
              <a:rPr lang="zh-CN" altLang="en-US">
                <a:solidFill>
                  <a:srgbClr val="262626"/>
                </a:solidFill>
                <a:latin typeface="Microsoft YaHei" pitchFamily="34" charset="-122"/>
                <a:ea typeface="Microsoft YaHei" pitchFamily="34" charset="-122"/>
                <a:sym typeface="Calibri" pitchFamily="34" charset="0"/>
              </a:rPr>
              <a:t>优良的数据库设计有助于确保数据：</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pPr>
              <a:buSzPct val="100000"/>
            </a:pPr>
            <a:r>
              <a:rPr lang="en-US">
                <a:solidFill>
                  <a:srgbClr val="7F7F7F"/>
                </a:solidFill>
                <a:latin typeface="Microsoft YaHei" pitchFamily="34" charset="-122"/>
                <a:ea typeface="Microsoft YaHei" pitchFamily="34" charset="-122"/>
                <a:sym typeface="Calibri" pitchFamily="34" charset="0"/>
              </a:rPr>
              <a:t>答案：</a:t>
            </a:r>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0850" indent="-450850">
              <a:buClr>
                <a:srgbClr val="F79646"/>
              </a:buClr>
              <a:buFont typeface="Calibri" pitchFamily="34" charset="0"/>
              <a:buAutoNum type="arabicPeriod" startAt="2"/>
            </a:pPr>
            <a:r>
              <a:rPr lang="en-US" b="1" dirty="0" err="1">
                <a:solidFill>
                  <a:srgbClr val="262626"/>
                </a:solidFill>
                <a:latin typeface="Microsoft YaHei" pitchFamily="34" charset="-122"/>
                <a:ea typeface="Microsoft YaHei" pitchFamily="34" charset="-122"/>
                <a:sym typeface="Calibri" pitchFamily="34" charset="0"/>
              </a:rPr>
              <a:t>完整且正确</a:t>
            </a:r>
            <a:r>
              <a:rPr lang="en-US" b="1" dirty="0">
                <a:solidFill>
                  <a:srgbClr val="262626"/>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测试问题 3</a:t>
            </a:r>
            <a:endParaRPr lang="en-US" dirty="0">
              <a:latin typeface="Microsoft YaHei" pitchFamily="34" charset="-122"/>
              <a:ea typeface="Microsoft YaHei" pitchFamily="34" charset="-122"/>
            </a:endParaRPr>
          </a:p>
        </p:txBody>
      </p:sp>
      <p:sp>
        <p:nvSpPr>
          <p:cNvPr id="8" name="Content Placeholder 7"/>
          <p:cNvSpPr>
            <a:spLocks noGrp="1"/>
          </p:cNvSpPr>
          <p:nvPr>
            <p:ph idx="1"/>
          </p:nvPr>
        </p:nvSpPr>
        <p:spPr/>
        <p:txBody>
          <a:bodyPr>
            <a:normAutofit/>
          </a:bodyPr>
          <a:lstStyle/>
          <a:p>
            <a:pPr>
              <a:lnSpc>
                <a:spcPct val="90000"/>
              </a:lnSpc>
              <a:buClrTx/>
            </a:pPr>
            <a:r>
              <a:rPr lang="zh-CN" altLang="en-US">
                <a:solidFill>
                  <a:srgbClr val="262626"/>
                </a:solidFill>
                <a:latin typeface="Microsoft YaHei" pitchFamily="34" charset="-122"/>
                <a:ea typeface="Microsoft YaHei" pitchFamily="34" charset="-122"/>
                <a:sym typeface="Calibri" pitchFamily="34" charset="0"/>
              </a:rPr>
              <a:t>应该始终将所有数据存放在不同的表中。 （选择一个答案。）</a:t>
            </a:r>
          </a:p>
        </p:txBody>
      </p:sp>
      <p:sp>
        <p:nvSpPr>
          <p:cNvPr id="5" name="Footer Placeholder 4"/>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9" name="Content Placeholder 8"/>
          <p:cNvSpPr>
            <a:spLocks noGrp="1"/>
          </p:cNvSpPr>
          <p:nvPr>
            <p:ph idx="13"/>
          </p:nvPr>
        </p:nvSpPr>
        <p:spPr/>
        <p:txBody>
          <a:bodyPr/>
          <a:lstStyle/>
          <a:p>
            <a:pPr>
              <a:buClr>
                <a:srgbClr val="F79646"/>
              </a:buClr>
              <a:buFont typeface="Calibri" pitchFamily="34" charset="0"/>
              <a:buAutoNum type="arabicPeriod"/>
            </a:pPr>
            <a:r>
              <a:rPr lang="zh-CN" altLang="en-US">
                <a:solidFill>
                  <a:srgbClr val="262626"/>
                </a:solidFill>
                <a:latin typeface="Microsoft YaHei" pitchFamily="34" charset="-122"/>
                <a:ea typeface="Microsoft YaHei" pitchFamily="34" charset="-122"/>
                <a:sym typeface="Calibri" pitchFamily="34" charset="0"/>
              </a:rPr>
              <a:t>正确。</a:t>
            </a:r>
          </a:p>
          <a:p>
            <a:pPr>
              <a:buClr>
                <a:srgbClr val="F79646"/>
              </a:buClr>
              <a:buFont typeface="Calibri" pitchFamily="34" charset="0"/>
              <a:buAutoNum type="arabicPeriod"/>
            </a:pPr>
            <a:r>
              <a:rPr lang="zh-CN" altLang="en-US">
                <a:solidFill>
                  <a:srgbClr val="262626"/>
                </a:solidFill>
                <a:latin typeface="Microsoft YaHei" pitchFamily="34" charset="-122"/>
                <a:ea typeface="Microsoft YaHei" pitchFamily="34" charset="-122"/>
                <a:sym typeface="Calibri" pitchFamily="34" charset="0"/>
              </a:rPr>
              <a:t>错误。 </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测试问题 3</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8" name="Content Placeholder 7"/>
          <p:cNvSpPr>
            <a:spLocks noGrp="1"/>
          </p:cNvSpPr>
          <p:nvPr>
            <p:ph idx="13"/>
          </p:nvPr>
        </p:nvSpPr>
        <p:spPr>
          <a:xfrm>
            <a:off x="508000" y="4572000"/>
            <a:ext cx="8229600" cy="1371600"/>
          </a:xfrm>
        </p:spPr>
        <p:txBody>
          <a:bodyPr/>
          <a:lstStyle/>
          <a:p>
            <a:pPr>
              <a:buClrTx/>
            </a:pPr>
            <a:r>
              <a:rPr lang="zh-CN" altLang="en-US">
                <a:solidFill>
                  <a:srgbClr val="262626"/>
                </a:solidFill>
                <a:latin typeface="Microsoft YaHei" pitchFamily="34" charset="-122"/>
                <a:ea typeface="Microsoft YaHei" pitchFamily="34" charset="-122"/>
                <a:sym typeface="Calibri" pitchFamily="34" charset="0"/>
              </a:rPr>
              <a:t>如果仅需要存储和跟踪少量项，可以使用包含值列表的查阅字段。</a:t>
            </a:r>
          </a:p>
        </p:txBody>
      </p:sp>
      <p:sp>
        <p:nvSpPr>
          <p:cNvPr id="10" name="Content Placeholder 7"/>
          <p:cNvSpPr>
            <a:spLocks noGrp="1"/>
          </p:cNvSpPr>
          <p:nvPr>
            <p:ph idx="1"/>
          </p:nvPr>
        </p:nvSpPr>
        <p:spPr>
          <a:xfrm>
            <a:off x="493059" y="1376997"/>
            <a:ext cx="8229600" cy="756603"/>
          </a:xfrm>
        </p:spPr>
        <p:txBody>
          <a:bodyPr/>
          <a:lstStyle/>
          <a:p>
            <a:pPr>
              <a:buClrTx/>
            </a:pPr>
            <a:r>
              <a:rPr lang="zh-CN" altLang="en-US">
                <a:solidFill>
                  <a:srgbClr val="262626"/>
                </a:solidFill>
                <a:latin typeface="Microsoft YaHei" pitchFamily="34" charset="-122"/>
                <a:ea typeface="Microsoft YaHei" pitchFamily="34" charset="-122"/>
                <a:sym typeface="Calibri" pitchFamily="34" charset="0"/>
              </a:rPr>
              <a:t>应该始终将所有数据存放在不同的表中。</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pPr>
              <a:buSzPct val="100000"/>
            </a:pPr>
            <a:r>
              <a:rPr lang="en-US">
                <a:solidFill>
                  <a:srgbClr val="7F7F7F"/>
                </a:solidFill>
                <a:latin typeface="Microsoft YaHei" pitchFamily="34" charset="-122"/>
                <a:ea typeface="Microsoft YaHei" pitchFamily="34" charset="-122"/>
                <a:sym typeface="Calibri" pitchFamily="34" charset="0"/>
              </a:rPr>
              <a:t>答案：</a:t>
            </a:r>
          </a:p>
        </p:txBody>
      </p:sp>
      <p:sp>
        <p:nvSpPr>
          <p:cNvPr id="12" name="Content Placeholder 6"/>
          <p:cNvSpPr txBox="1">
            <a:spLocks/>
          </p:cNvSpPr>
          <p:nvPr/>
        </p:nvSpPr>
        <p:spPr>
          <a:xfrm>
            <a:off x="6096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0850" indent="-450850">
              <a:buClr>
                <a:srgbClr val="F79646"/>
              </a:buClr>
              <a:buFont typeface="Calibri" pitchFamily="34" charset="0"/>
              <a:buAutoNum type="arabicPeriod" startAt="2"/>
            </a:pPr>
            <a:r>
              <a:rPr lang="en-US" b="1" dirty="0" err="1">
                <a:solidFill>
                  <a:srgbClr val="262626"/>
                </a:solidFill>
                <a:latin typeface="Microsoft YaHei" pitchFamily="34" charset="-122"/>
                <a:ea typeface="Microsoft YaHei" pitchFamily="34" charset="-122"/>
                <a:sym typeface="Calibri" pitchFamily="34" charset="0"/>
              </a:rPr>
              <a:t>错误</a:t>
            </a:r>
            <a:r>
              <a:rPr lang="en-US" b="1" dirty="0">
                <a:solidFill>
                  <a:srgbClr val="262626"/>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测试问题 4</a:t>
            </a:r>
            <a:endParaRPr lang="en-US" dirty="0">
              <a:latin typeface="Microsoft YaHei" pitchFamily="34" charset="-122"/>
              <a:ea typeface="Microsoft YaHei" pitchFamily="34" charset="-122"/>
            </a:endParaRPr>
          </a:p>
        </p:txBody>
      </p:sp>
      <p:sp>
        <p:nvSpPr>
          <p:cNvPr id="8" name="Content Placeholder 7"/>
          <p:cNvSpPr>
            <a:spLocks noGrp="1"/>
          </p:cNvSpPr>
          <p:nvPr>
            <p:ph idx="1"/>
          </p:nvPr>
        </p:nvSpPr>
        <p:spPr/>
        <p:txBody>
          <a:bodyPr>
            <a:normAutofit/>
          </a:bodyPr>
          <a:lstStyle/>
          <a:p>
            <a:pPr>
              <a:lnSpc>
                <a:spcPct val="90000"/>
              </a:lnSpc>
              <a:buClrTx/>
            </a:pPr>
            <a:r>
              <a:rPr lang="zh-CN" altLang="en-US">
                <a:solidFill>
                  <a:srgbClr val="262626"/>
                </a:solidFill>
                <a:latin typeface="Microsoft YaHei" pitchFamily="34" charset="-122"/>
                <a:ea typeface="Microsoft YaHei" pitchFamily="34" charset="-122"/>
                <a:sym typeface="Calibri" pitchFamily="34" charset="0"/>
              </a:rPr>
              <a:t>设计优良的数据库应包含多少表？ （选择一个答案。）</a:t>
            </a:r>
          </a:p>
        </p:txBody>
      </p:sp>
      <p:sp>
        <p:nvSpPr>
          <p:cNvPr id="5" name="Footer Placeholder 4"/>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9" name="Content Placeholder 8"/>
          <p:cNvSpPr>
            <a:spLocks noGrp="1"/>
          </p:cNvSpPr>
          <p:nvPr>
            <p:ph idx="13"/>
          </p:nvPr>
        </p:nvSpPr>
        <p:spPr/>
        <p:txBody>
          <a:bodyPr/>
          <a:lstStyle/>
          <a:p>
            <a:pPr>
              <a:buClr>
                <a:srgbClr val="F79646"/>
              </a:buClr>
              <a:buFont typeface="Calibri" pitchFamily="34" charset="0"/>
              <a:buAutoNum type="arabicPeriod"/>
            </a:pPr>
            <a:r>
              <a:rPr lang="zh-CN" altLang="en-US">
                <a:solidFill>
                  <a:srgbClr val="262626"/>
                </a:solidFill>
                <a:latin typeface="Microsoft YaHei" pitchFamily="34" charset="-122"/>
                <a:ea typeface="Microsoft YaHei" pitchFamily="34" charset="-122"/>
                <a:sym typeface="Calibri" pitchFamily="34" charset="0"/>
              </a:rPr>
              <a:t>能够捕获所有数据而又不产生冗余即可。</a:t>
            </a:r>
          </a:p>
          <a:p>
            <a:pPr>
              <a:buClr>
                <a:srgbClr val="F79646"/>
              </a:buClr>
              <a:buFont typeface="Calibri" pitchFamily="34" charset="0"/>
              <a:buAutoNum type="arabicPeriod"/>
            </a:pPr>
            <a:r>
              <a:rPr lang="zh-CN" altLang="en-US">
                <a:solidFill>
                  <a:srgbClr val="262626"/>
                </a:solidFill>
                <a:latin typeface="Microsoft YaHei" pitchFamily="34" charset="-122"/>
                <a:ea typeface="Microsoft YaHei" pitchFamily="34" charset="-122"/>
                <a:sym typeface="Calibri" pitchFamily="34" charset="0"/>
              </a:rPr>
              <a:t>一个。</a:t>
            </a:r>
          </a:p>
          <a:p>
            <a:pPr>
              <a:buClr>
                <a:srgbClr val="F79646"/>
              </a:buClr>
              <a:buFont typeface="Calibri" pitchFamily="34" charset="0"/>
              <a:buAutoNum type="arabicPeriod"/>
            </a:pPr>
            <a:r>
              <a:rPr lang="zh-CN" altLang="en-US">
                <a:solidFill>
                  <a:srgbClr val="262626"/>
                </a:solidFill>
                <a:latin typeface="Microsoft YaHei" pitchFamily="34" charset="-122"/>
                <a:ea typeface="Microsoft YaHei" pitchFamily="34" charset="-122"/>
                <a:sym typeface="Calibri" pitchFamily="34" charset="0"/>
              </a:rPr>
              <a:t>两个。</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测试问题 4</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8" name="Content Placeholder 7"/>
          <p:cNvSpPr>
            <a:spLocks noGrp="1"/>
          </p:cNvSpPr>
          <p:nvPr>
            <p:ph idx="13"/>
          </p:nvPr>
        </p:nvSpPr>
        <p:spPr>
          <a:xfrm>
            <a:off x="508000" y="4572000"/>
            <a:ext cx="8229600" cy="1371600"/>
          </a:xfrm>
        </p:spPr>
        <p:txBody>
          <a:bodyPr/>
          <a:lstStyle/>
          <a:p>
            <a:pPr>
              <a:buClrTx/>
            </a:pPr>
            <a:r>
              <a:rPr lang="zh-CN" altLang="en-US">
                <a:solidFill>
                  <a:srgbClr val="262626"/>
                </a:solidFill>
                <a:latin typeface="Microsoft YaHei" pitchFamily="34" charset="-122"/>
                <a:ea typeface="Microsoft YaHei" pitchFamily="34" charset="-122"/>
                <a:sym typeface="Calibri" pitchFamily="34" charset="0"/>
              </a:rPr>
              <a:t>可以是一个表，也可以是很多表。</a:t>
            </a:r>
          </a:p>
        </p:txBody>
      </p:sp>
      <p:sp>
        <p:nvSpPr>
          <p:cNvPr id="10" name="Content Placeholder 7"/>
          <p:cNvSpPr>
            <a:spLocks noGrp="1"/>
          </p:cNvSpPr>
          <p:nvPr>
            <p:ph idx="1"/>
          </p:nvPr>
        </p:nvSpPr>
        <p:spPr>
          <a:xfrm>
            <a:off x="493059" y="1376997"/>
            <a:ext cx="8229600" cy="756603"/>
          </a:xfrm>
        </p:spPr>
        <p:txBody>
          <a:bodyPr>
            <a:normAutofit/>
          </a:bodyPr>
          <a:lstStyle/>
          <a:p>
            <a:pPr>
              <a:lnSpc>
                <a:spcPct val="90000"/>
              </a:lnSpc>
              <a:buClrTx/>
            </a:pPr>
            <a:r>
              <a:rPr lang="zh-CN" altLang="en-US">
                <a:solidFill>
                  <a:srgbClr val="262626"/>
                </a:solidFill>
                <a:latin typeface="Microsoft YaHei" pitchFamily="34" charset="-122"/>
                <a:ea typeface="Microsoft YaHei" pitchFamily="34" charset="-122"/>
                <a:sym typeface="Calibri" pitchFamily="34" charset="0"/>
              </a:rPr>
              <a:t>设计优良的数据库应包含多少表？</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pPr>
              <a:buSzPct val="100000"/>
            </a:pPr>
            <a:r>
              <a:rPr lang="en-US">
                <a:solidFill>
                  <a:srgbClr val="7F7F7F"/>
                </a:solidFill>
                <a:latin typeface="Microsoft YaHei" pitchFamily="34" charset="-122"/>
                <a:ea typeface="Microsoft YaHei" pitchFamily="34" charset="-122"/>
                <a:sym typeface="Calibri" pitchFamily="34" charset="0"/>
              </a:rPr>
              <a:t>答案：</a:t>
            </a:r>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0850" indent="-450850">
              <a:lnSpc>
                <a:spcPct val="90000"/>
              </a:lnSpc>
              <a:buClr>
                <a:srgbClr val="F79646"/>
              </a:buClr>
              <a:buFont typeface="Calibri" pitchFamily="34" charset="0"/>
              <a:buAutoNum type="arabicPeriod"/>
            </a:pPr>
            <a:r>
              <a:rPr lang="en-US" b="1" dirty="0" err="1">
                <a:solidFill>
                  <a:srgbClr val="262626"/>
                </a:solidFill>
                <a:latin typeface="Microsoft YaHei" pitchFamily="34" charset="-122"/>
                <a:ea typeface="Microsoft YaHei" pitchFamily="34" charset="-122"/>
                <a:sym typeface="Calibri" pitchFamily="34" charset="0"/>
              </a:rPr>
              <a:t>能够捕获所有数据而又不产生冗余即可</a:t>
            </a:r>
            <a:r>
              <a:rPr lang="en-US" b="1" dirty="0">
                <a:solidFill>
                  <a:srgbClr val="262626"/>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测试问题 5</a:t>
            </a:r>
            <a:endParaRPr lang="en-US" dirty="0">
              <a:latin typeface="Microsoft YaHei" pitchFamily="34" charset="-122"/>
              <a:ea typeface="Microsoft YaHei" pitchFamily="34" charset="-122"/>
            </a:endParaRPr>
          </a:p>
        </p:txBody>
      </p:sp>
      <p:sp>
        <p:nvSpPr>
          <p:cNvPr id="8" name="Content Placeholder 7"/>
          <p:cNvSpPr>
            <a:spLocks noGrp="1"/>
          </p:cNvSpPr>
          <p:nvPr>
            <p:ph idx="1"/>
          </p:nvPr>
        </p:nvSpPr>
        <p:spPr/>
        <p:txBody>
          <a:bodyPr>
            <a:normAutofit/>
          </a:bodyPr>
          <a:lstStyle/>
          <a:p>
            <a:pPr>
              <a:lnSpc>
                <a:spcPct val="90000"/>
              </a:lnSpc>
              <a:buClrTx/>
            </a:pPr>
            <a:r>
              <a:rPr lang="zh-CN" altLang="en-US">
                <a:solidFill>
                  <a:srgbClr val="262626"/>
                </a:solidFill>
                <a:latin typeface="Microsoft YaHei" pitchFamily="34" charset="-122"/>
                <a:ea typeface="Microsoft YaHei" pitchFamily="34" charset="-122"/>
                <a:sym typeface="Calibri" pitchFamily="34" charset="0"/>
              </a:rPr>
              <a:t>您通过什么方式在表 </a:t>
            </a:r>
            <a:r>
              <a:rPr lang="en-US" altLang="zh-CN">
                <a:solidFill>
                  <a:srgbClr val="262626"/>
                </a:solidFill>
                <a:latin typeface="Microsoft YaHei" pitchFamily="34" charset="-122"/>
                <a:ea typeface="Microsoft YaHei" pitchFamily="34" charset="-122"/>
                <a:sym typeface="Calibri" pitchFamily="34" charset="0"/>
              </a:rPr>
              <a:t>A </a:t>
            </a:r>
            <a:r>
              <a:rPr lang="zh-CN" altLang="en-US">
                <a:solidFill>
                  <a:srgbClr val="262626"/>
                </a:solidFill>
                <a:latin typeface="Microsoft YaHei" pitchFamily="34" charset="-122"/>
                <a:ea typeface="Microsoft YaHei" pitchFamily="34" charset="-122"/>
                <a:sym typeface="Calibri" pitchFamily="34" charset="0"/>
              </a:rPr>
              <a:t>和表 </a:t>
            </a:r>
            <a:r>
              <a:rPr lang="en-US" altLang="zh-CN">
                <a:solidFill>
                  <a:srgbClr val="262626"/>
                </a:solidFill>
                <a:latin typeface="Microsoft YaHei" pitchFamily="34" charset="-122"/>
                <a:ea typeface="Microsoft YaHei" pitchFamily="34" charset="-122"/>
                <a:sym typeface="Calibri" pitchFamily="34" charset="0"/>
              </a:rPr>
              <a:t>B </a:t>
            </a:r>
            <a:r>
              <a:rPr lang="zh-CN" altLang="en-US">
                <a:solidFill>
                  <a:srgbClr val="262626"/>
                </a:solidFill>
                <a:latin typeface="Microsoft YaHei" pitchFamily="34" charset="-122"/>
                <a:ea typeface="Microsoft YaHei" pitchFamily="34" charset="-122"/>
                <a:sym typeface="Calibri" pitchFamily="34" charset="0"/>
              </a:rPr>
              <a:t>之间建立关系？（选择一个答案。）</a:t>
            </a:r>
          </a:p>
        </p:txBody>
      </p:sp>
      <p:sp>
        <p:nvSpPr>
          <p:cNvPr id="5" name="Footer Placeholder 4"/>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9" name="Content Placeholder 8"/>
          <p:cNvSpPr>
            <a:spLocks noGrp="1"/>
          </p:cNvSpPr>
          <p:nvPr>
            <p:ph idx="13"/>
          </p:nvPr>
        </p:nvSpPr>
        <p:spPr/>
        <p:txBody>
          <a:bodyPr/>
          <a:lstStyle/>
          <a:p>
            <a:pPr>
              <a:buClr>
                <a:srgbClr val="F79646"/>
              </a:buClr>
              <a:buFont typeface="Calibri" pitchFamily="34" charset="0"/>
              <a:buAutoNum type="arabicPeriod"/>
            </a:pPr>
            <a:r>
              <a:rPr lang="ja-JP" altLang="en-US">
                <a:solidFill>
                  <a:srgbClr val="262626"/>
                </a:solidFill>
                <a:latin typeface="Microsoft YaHei" pitchFamily="34" charset="-122"/>
                <a:ea typeface="Microsoft YaHei" pitchFamily="34" charset="-122"/>
                <a:sym typeface="Calibri" pitchFamily="34" charset="0"/>
              </a:rPr>
              <a:t>合并表 </a:t>
            </a:r>
            <a:r>
              <a:rPr lang="en-US">
                <a:solidFill>
                  <a:srgbClr val="262626"/>
                </a:solidFill>
                <a:latin typeface="Microsoft YaHei" pitchFamily="34" charset="-122"/>
                <a:ea typeface="Microsoft YaHei" pitchFamily="34" charset="-122"/>
                <a:sym typeface="Calibri" pitchFamily="34" charset="0"/>
              </a:rPr>
              <a:t>A </a:t>
            </a:r>
            <a:r>
              <a:rPr lang="ja-JP" altLang="en-US">
                <a:solidFill>
                  <a:srgbClr val="262626"/>
                </a:solidFill>
                <a:latin typeface="Microsoft YaHei" pitchFamily="34" charset="-122"/>
                <a:ea typeface="Microsoft YaHei" pitchFamily="34" charset="-122"/>
                <a:sym typeface="Calibri" pitchFamily="34" charset="0"/>
              </a:rPr>
              <a:t>和表 </a:t>
            </a:r>
            <a:r>
              <a:rPr lang="en-US">
                <a:solidFill>
                  <a:srgbClr val="262626"/>
                </a:solidFill>
                <a:latin typeface="Microsoft YaHei" pitchFamily="34" charset="-122"/>
                <a:ea typeface="Microsoft YaHei" pitchFamily="34" charset="-122"/>
                <a:sym typeface="Calibri" pitchFamily="34" charset="0"/>
              </a:rPr>
              <a:t>B。</a:t>
            </a:r>
          </a:p>
          <a:p>
            <a:pPr>
              <a:buClr>
                <a:srgbClr val="F79646"/>
              </a:buClr>
              <a:buFont typeface="Calibri" pitchFamily="34" charset="0"/>
              <a:buAutoNum type="arabicPeriod"/>
            </a:pPr>
            <a:r>
              <a:rPr lang="ja-JP" altLang="en-US">
                <a:solidFill>
                  <a:srgbClr val="262626"/>
                </a:solidFill>
                <a:latin typeface="Microsoft YaHei" pitchFamily="34" charset="-122"/>
                <a:ea typeface="Microsoft YaHei" pitchFamily="34" charset="-122"/>
                <a:sym typeface="Calibri" pitchFamily="34" charset="0"/>
              </a:rPr>
              <a:t>链接表 </a:t>
            </a:r>
            <a:r>
              <a:rPr lang="en-US">
                <a:solidFill>
                  <a:srgbClr val="262626"/>
                </a:solidFill>
                <a:latin typeface="Microsoft YaHei" pitchFamily="34" charset="-122"/>
                <a:ea typeface="Microsoft YaHei" pitchFamily="34" charset="-122"/>
                <a:sym typeface="Calibri" pitchFamily="34" charset="0"/>
              </a:rPr>
              <a:t>A </a:t>
            </a:r>
            <a:r>
              <a:rPr lang="ja-JP" altLang="en-US">
                <a:solidFill>
                  <a:srgbClr val="262626"/>
                </a:solidFill>
                <a:latin typeface="Microsoft YaHei" pitchFamily="34" charset="-122"/>
                <a:ea typeface="Microsoft YaHei" pitchFamily="34" charset="-122"/>
                <a:sym typeface="Calibri" pitchFamily="34" charset="0"/>
              </a:rPr>
              <a:t>和表 </a:t>
            </a:r>
            <a:r>
              <a:rPr lang="en-US">
                <a:solidFill>
                  <a:srgbClr val="262626"/>
                </a:solidFill>
                <a:latin typeface="Microsoft YaHei" pitchFamily="34" charset="-122"/>
                <a:ea typeface="Microsoft YaHei" pitchFamily="34" charset="-122"/>
                <a:sym typeface="Calibri" pitchFamily="34" charset="0"/>
              </a:rPr>
              <a:t>B。</a:t>
            </a:r>
          </a:p>
          <a:p>
            <a:pPr>
              <a:buClr>
                <a:srgbClr val="F79646"/>
              </a:buClr>
              <a:buFont typeface="Calibri" pitchFamily="34" charset="0"/>
              <a:buAutoNum type="arabicPeriod"/>
            </a:pPr>
            <a:r>
              <a:rPr lang="ja-JP" altLang="en-US">
                <a:solidFill>
                  <a:srgbClr val="262626"/>
                </a:solidFill>
                <a:latin typeface="Microsoft YaHei" pitchFamily="34" charset="-122"/>
                <a:ea typeface="Microsoft YaHei" pitchFamily="34" charset="-122"/>
                <a:sym typeface="Calibri" pitchFamily="34" charset="0"/>
              </a:rPr>
              <a:t>将表 </a:t>
            </a:r>
            <a:r>
              <a:rPr lang="en-US">
                <a:solidFill>
                  <a:srgbClr val="262626"/>
                </a:solidFill>
                <a:latin typeface="Microsoft YaHei" pitchFamily="34" charset="-122"/>
                <a:ea typeface="Microsoft YaHei" pitchFamily="34" charset="-122"/>
                <a:sym typeface="Calibri" pitchFamily="34" charset="0"/>
              </a:rPr>
              <a:t>A </a:t>
            </a:r>
            <a:r>
              <a:rPr lang="ja-JP" altLang="en-US">
                <a:solidFill>
                  <a:srgbClr val="262626"/>
                </a:solidFill>
                <a:latin typeface="Microsoft YaHei" pitchFamily="34" charset="-122"/>
                <a:ea typeface="Microsoft YaHei" pitchFamily="34" charset="-122"/>
                <a:sym typeface="Calibri" pitchFamily="34" charset="0"/>
              </a:rPr>
              <a:t>中的主键添加到表 </a:t>
            </a:r>
            <a:r>
              <a:rPr lang="en-US">
                <a:solidFill>
                  <a:srgbClr val="262626"/>
                </a:solidFill>
                <a:latin typeface="Microsoft YaHei" pitchFamily="34" charset="-122"/>
                <a:ea typeface="Microsoft YaHei" pitchFamily="34" charset="-122"/>
                <a:sym typeface="Calibri" pitchFamily="34" charset="0"/>
              </a:rPr>
              <a:t>B（</a:t>
            </a:r>
            <a:r>
              <a:rPr lang="ja-JP" altLang="en-US">
                <a:solidFill>
                  <a:srgbClr val="262626"/>
                </a:solidFill>
                <a:latin typeface="Microsoft YaHei" pitchFamily="34" charset="-122"/>
                <a:ea typeface="Microsoft YaHei" pitchFamily="34" charset="-122"/>
                <a:sym typeface="Calibri" pitchFamily="34" charset="0"/>
              </a:rPr>
              <a:t>反之亦然）。</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测试问题 5</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8" name="Content Placeholder 7"/>
          <p:cNvSpPr>
            <a:spLocks noGrp="1"/>
          </p:cNvSpPr>
          <p:nvPr>
            <p:ph idx="13"/>
          </p:nvPr>
        </p:nvSpPr>
        <p:spPr>
          <a:xfrm>
            <a:off x="508000" y="4572000"/>
            <a:ext cx="8229600" cy="1371600"/>
          </a:xfrm>
        </p:spPr>
        <p:txBody>
          <a:bodyPr/>
          <a:lstStyle/>
          <a:p>
            <a:pPr>
              <a:buClrTx/>
            </a:pPr>
            <a:r>
              <a:rPr lang="zh-CN" altLang="en-US">
                <a:solidFill>
                  <a:srgbClr val="262626"/>
                </a:solidFill>
                <a:latin typeface="Microsoft YaHei" pitchFamily="34" charset="-122"/>
                <a:ea typeface="Microsoft YaHei" pitchFamily="34" charset="-122"/>
                <a:sym typeface="Calibri" pitchFamily="34" charset="0"/>
              </a:rPr>
              <a:t>将主键字段添加到另一个表并创建关系后，该新字段成为外键。</a:t>
            </a:r>
          </a:p>
        </p:txBody>
      </p:sp>
      <p:sp>
        <p:nvSpPr>
          <p:cNvPr id="10" name="Content Placeholder 7"/>
          <p:cNvSpPr>
            <a:spLocks noGrp="1"/>
          </p:cNvSpPr>
          <p:nvPr>
            <p:ph idx="1"/>
          </p:nvPr>
        </p:nvSpPr>
        <p:spPr>
          <a:xfrm>
            <a:off x="493059" y="1376997"/>
            <a:ext cx="8229600" cy="756603"/>
          </a:xfrm>
        </p:spPr>
        <p:txBody>
          <a:bodyPr>
            <a:normAutofit/>
          </a:bodyPr>
          <a:lstStyle/>
          <a:p>
            <a:pPr>
              <a:lnSpc>
                <a:spcPct val="90000"/>
              </a:lnSpc>
              <a:buClrTx/>
            </a:pPr>
            <a:r>
              <a:rPr lang="ja-JP" altLang="en-US">
                <a:solidFill>
                  <a:srgbClr val="262626"/>
                </a:solidFill>
                <a:latin typeface="Microsoft YaHei" pitchFamily="34" charset="-122"/>
                <a:ea typeface="Microsoft YaHei" pitchFamily="34" charset="-122"/>
                <a:sym typeface="Calibri" pitchFamily="34" charset="0"/>
              </a:rPr>
              <a:t>您通过什么方式在表 </a:t>
            </a:r>
            <a:r>
              <a:rPr lang="en-US">
                <a:solidFill>
                  <a:srgbClr val="262626"/>
                </a:solidFill>
                <a:latin typeface="Microsoft YaHei" pitchFamily="34" charset="-122"/>
                <a:ea typeface="Microsoft YaHei" pitchFamily="34" charset="-122"/>
                <a:sym typeface="Calibri" pitchFamily="34" charset="0"/>
              </a:rPr>
              <a:t>A </a:t>
            </a:r>
            <a:r>
              <a:rPr lang="ja-JP" altLang="en-US">
                <a:solidFill>
                  <a:srgbClr val="262626"/>
                </a:solidFill>
                <a:latin typeface="Microsoft YaHei" pitchFamily="34" charset="-122"/>
                <a:ea typeface="Microsoft YaHei" pitchFamily="34" charset="-122"/>
                <a:sym typeface="Calibri" pitchFamily="34" charset="0"/>
              </a:rPr>
              <a:t>和表 </a:t>
            </a:r>
            <a:r>
              <a:rPr lang="en-US">
                <a:solidFill>
                  <a:srgbClr val="262626"/>
                </a:solidFill>
                <a:latin typeface="Microsoft YaHei" pitchFamily="34" charset="-122"/>
                <a:ea typeface="Microsoft YaHei" pitchFamily="34" charset="-122"/>
                <a:sym typeface="Calibri" pitchFamily="34" charset="0"/>
              </a:rPr>
              <a:t>B </a:t>
            </a:r>
            <a:r>
              <a:rPr lang="ja-JP" altLang="en-US">
                <a:solidFill>
                  <a:srgbClr val="262626"/>
                </a:solidFill>
                <a:latin typeface="Microsoft YaHei" pitchFamily="34" charset="-122"/>
                <a:ea typeface="Microsoft YaHei" pitchFamily="34" charset="-122"/>
                <a:sym typeface="Calibri" pitchFamily="34" charset="0"/>
              </a:rPr>
              <a:t>之间建立关系？</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pPr>
              <a:buSzPct val="100000"/>
            </a:pPr>
            <a:r>
              <a:rPr lang="en-US">
                <a:solidFill>
                  <a:srgbClr val="7F7F7F"/>
                </a:solidFill>
                <a:latin typeface="Microsoft YaHei" pitchFamily="34" charset="-122"/>
                <a:ea typeface="Microsoft YaHei" pitchFamily="34" charset="-122"/>
                <a:sym typeface="Calibri" pitchFamily="34" charset="0"/>
              </a:rPr>
              <a:t>答案：</a:t>
            </a:r>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0850" indent="-450850">
              <a:lnSpc>
                <a:spcPct val="90000"/>
              </a:lnSpc>
              <a:buClr>
                <a:srgbClr val="F79646"/>
              </a:buClr>
              <a:buFont typeface="Calibri" pitchFamily="34" charset="0"/>
              <a:buAutoNum type="arabicPeriod" startAt="3"/>
            </a:pPr>
            <a:r>
              <a:rPr lang="en-US" b="1" dirty="0" err="1">
                <a:solidFill>
                  <a:srgbClr val="262626"/>
                </a:solidFill>
                <a:latin typeface="Microsoft YaHei" pitchFamily="34" charset="-122"/>
                <a:ea typeface="Microsoft YaHei" pitchFamily="34" charset="-122"/>
                <a:sym typeface="Calibri" pitchFamily="34" charset="0"/>
              </a:rPr>
              <a:t>将表</a:t>
            </a:r>
            <a:r>
              <a:rPr lang="en-US" b="1" dirty="0">
                <a:solidFill>
                  <a:srgbClr val="262626"/>
                </a:solidFill>
                <a:latin typeface="Microsoft YaHei" pitchFamily="34" charset="-122"/>
                <a:ea typeface="Microsoft YaHei" pitchFamily="34" charset="-122"/>
                <a:sym typeface="Calibri" pitchFamily="34" charset="0"/>
              </a:rPr>
              <a:t> A </a:t>
            </a:r>
            <a:r>
              <a:rPr lang="en-US" b="1" dirty="0" err="1">
                <a:solidFill>
                  <a:srgbClr val="262626"/>
                </a:solidFill>
                <a:latin typeface="Microsoft YaHei" pitchFamily="34" charset="-122"/>
                <a:ea typeface="Microsoft YaHei" pitchFamily="34" charset="-122"/>
                <a:sym typeface="Calibri" pitchFamily="34" charset="0"/>
              </a:rPr>
              <a:t>中的主键添加到表</a:t>
            </a:r>
            <a:r>
              <a:rPr lang="en-US" b="1" dirty="0">
                <a:solidFill>
                  <a:srgbClr val="262626"/>
                </a:solidFill>
                <a:latin typeface="Microsoft YaHei" pitchFamily="34" charset="-122"/>
                <a:ea typeface="Microsoft YaHei" pitchFamily="34" charset="-122"/>
                <a:sym typeface="Calibri" pitchFamily="34" charset="0"/>
              </a:rPr>
              <a:t> </a:t>
            </a:r>
            <a:r>
              <a:rPr lang="en-US" b="1" dirty="0" err="1">
                <a:solidFill>
                  <a:srgbClr val="262626"/>
                </a:solidFill>
                <a:latin typeface="Microsoft YaHei" pitchFamily="34" charset="-122"/>
                <a:ea typeface="Microsoft YaHei" pitchFamily="34" charset="-122"/>
                <a:sym typeface="Calibri" pitchFamily="34" charset="0"/>
              </a:rPr>
              <a:t>B（反之亦然</a:t>
            </a:r>
            <a:r>
              <a:rPr lang="en-US" b="1" dirty="0">
                <a:solidFill>
                  <a:srgbClr val="262626"/>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课程摘要卡：</a:t>
            </a:r>
            <a:endParaRPr lang="en-US" dirty="0">
              <a:latin typeface="Microsoft YaHei" pitchFamily="34" charset="-122"/>
              <a:ea typeface="Microsoft YaHei" pitchFamily="34" charset="-122"/>
            </a:endParaRPr>
          </a:p>
        </p:txBody>
      </p:sp>
      <p:sp>
        <p:nvSpPr>
          <p:cNvPr id="6" name="Content Placeholder 5"/>
          <p:cNvSpPr>
            <a:spLocks noGrp="1"/>
          </p:cNvSpPr>
          <p:nvPr>
            <p:ph idx="1"/>
          </p:nvPr>
        </p:nvSpPr>
        <p:spPr/>
        <p:txBody>
          <a:bodyPr>
            <a:normAutofit/>
          </a:bodyPr>
          <a:lstStyle/>
          <a:p>
            <a:pPr>
              <a:lnSpc>
                <a:spcPct val="90000"/>
              </a:lnSpc>
              <a:spcAft>
                <a:spcPct val="75000"/>
              </a:spcAft>
              <a:buClrTx/>
            </a:pPr>
            <a:r>
              <a:rPr lang="zh-CN" altLang="en-US">
                <a:solidFill>
                  <a:srgbClr val="262626"/>
                </a:solidFill>
                <a:latin typeface="Microsoft YaHei" pitchFamily="34" charset="-122"/>
                <a:ea typeface="Microsoft YaHei" pitchFamily="34" charset="-122"/>
                <a:sym typeface="Calibri" pitchFamily="34" charset="0"/>
              </a:rPr>
              <a:t>有关此课程中涉及的任务摘要，请查看</a:t>
            </a:r>
            <a:r>
              <a:rPr lang="zh-CN" altLang="en-US">
                <a:solidFill>
                  <a:srgbClr val="262626"/>
                </a:solidFill>
                <a:latin typeface="Microsoft YaHei" pitchFamily="34" charset="-122"/>
                <a:ea typeface="Microsoft YaHei" pitchFamily="34" charset="-122"/>
                <a:sym typeface="Calibri" pitchFamily="34" charset="0"/>
                <a:hlinkClick r:id="rId3"/>
              </a:rPr>
              <a:t>课程摘要卡</a:t>
            </a:r>
            <a:r>
              <a:rPr lang="zh-CN" altLang="en-US">
                <a:solidFill>
                  <a:srgbClr val="262626"/>
                </a:solidFill>
                <a:latin typeface="Microsoft YaHei" pitchFamily="34" charset="-122"/>
                <a:ea typeface="Microsoft YaHei" pitchFamily="34" charset="-122"/>
                <a:sym typeface="Calibri" pitchFamily="34" charset="0"/>
              </a:rPr>
              <a:t>。</a:t>
            </a: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Tree>
    <p:extLst>
      <p:ext uri="{BB962C8B-B14F-4D97-AF65-F5344CB8AC3E}">
        <p14:creationId xmlns:p14="http://schemas.microsoft.com/office/powerpoint/2010/main" val="33067623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anim calcmode="lin" valueType="num">
                                      <p:cBhvr>
                                        <p:cTn id="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sz="4400">
                <a:solidFill>
                  <a:srgbClr val="000000"/>
                </a:solidFill>
                <a:latin typeface="Microsoft YaHei" pitchFamily="34" charset="-122"/>
                <a:ea typeface="Microsoft YaHei" pitchFamily="34" charset="-122"/>
                <a:cs typeface="Segoe UI" pitchFamily="34" charset="0"/>
                <a:sym typeface="Calibri" pitchFamily="34" charset="0"/>
              </a:rPr>
              <a:t>使用此模板</a:t>
            </a:r>
            <a:endParaRPr lang="en-US" dirty="0">
              <a:latin typeface="Microsoft YaHei" pitchFamily="34" charset="-122"/>
              <a:ea typeface="Microsoft YaHei" pitchFamily="34" charset="-122"/>
            </a:endParaRPr>
          </a:p>
        </p:txBody>
      </p:sp>
      <p:sp>
        <p:nvSpPr>
          <p:cNvPr id="6" name="Subtitle 5"/>
          <p:cNvSpPr>
            <a:spLocks noGrp="1"/>
          </p:cNvSpPr>
          <p:nvPr>
            <p:ph type="subTitle" idx="1"/>
          </p:nvPr>
        </p:nvSpPr>
        <p:spPr/>
        <p:txBody>
          <a:bodyPr/>
          <a:lstStyle/>
          <a:p>
            <a:r>
              <a:rPr lang="en-US" dirty="0" err="1">
                <a:solidFill>
                  <a:srgbClr val="000000"/>
                </a:solidFill>
                <a:latin typeface="Microsoft YaHei" pitchFamily="34" charset="-122"/>
                <a:ea typeface="Microsoft YaHei" pitchFamily="34" charset="-122"/>
                <a:sym typeface="Calibri" pitchFamily="34" charset="0"/>
              </a:rPr>
              <a:t>请查看备注窗格或完整备注页面</a:t>
            </a:r>
            <a:r>
              <a:rPr lang="en-US" dirty="0" smtClean="0">
                <a:solidFill>
                  <a:srgbClr val="000000"/>
                </a:solidFill>
                <a:latin typeface="Microsoft YaHei" pitchFamily="34" charset="-122"/>
                <a:ea typeface="Microsoft YaHei" pitchFamily="34" charset="-122"/>
                <a:sym typeface="Calibri" pitchFamily="34" charset="0"/>
              </a:rPr>
              <a:t>（</a:t>
            </a:r>
            <a:r>
              <a:rPr lang="zh-CN" altLang="en-US" dirty="0" smtClean="0">
                <a:solidFill>
                  <a:srgbClr val="000000"/>
                </a:solidFill>
                <a:latin typeface="Microsoft YaHei" pitchFamily="34" charset="-122"/>
                <a:ea typeface="Microsoft YaHei" pitchFamily="34" charset="-122"/>
                <a:sym typeface="Calibri" pitchFamily="34" charset="0"/>
              </a:rPr>
              <a:t>“视图”选项卡的“备注页”）</a:t>
            </a:r>
            <a:r>
              <a:rPr lang="en-US" dirty="0" smtClean="0">
                <a:solidFill>
                  <a:srgbClr val="000000"/>
                </a:solidFill>
                <a:latin typeface="Microsoft YaHei" pitchFamily="34" charset="-122"/>
                <a:ea typeface="Microsoft YaHei" pitchFamily="34" charset="-122"/>
                <a:sym typeface="Calibri" pitchFamily="34" charset="0"/>
              </a:rPr>
              <a:t>，</a:t>
            </a:r>
            <a:r>
              <a:rPr lang="en-US" dirty="0" err="1">
                <a:solidFill>
                  <a:srgbClr val="000000"/>
                </a:solidFill>
                <a:latin typeface="Microsoft YaHei" pitchFamily="34" charset="-122"/>
                <a:ea typeface="Microsoft YaHei" pitchFamily="34" charset="-122"/>
                <a:sym typeface="Calibri" pitchFamily="34" charset="0"/>
              </a:rPr>
              <a:t>了解有关此模板的详细帮助</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874631190"/>
      </p:ext>
    </p:extLst>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从计划开始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11049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制定计划既省时又省力。</a:t>
            </a:r>
          </a:p>
        </p:txBody>
      </p:sp>
      <p:sp>
        <p:nvSpPr>
          <p:cNvPr id="6" name="Text Placeholder 5"/>
          <p:cNvSpPr>
            <a:spLocks noGrp="1"/>
          </p:cNvSpPr>
          <p:nvPr>
            <p:ph type="body" sz="quarter" idx="14"/>
          </p:nvPr>
        </p:nvSpPr>
        <p:spPr>
          <a:xfrm>
            <a:off x="6248400" y="990601"/>
            <a:ext cx="2667000" cy="3627894"/>
          </a:xfrm>
        </p:spPr>
        <p:txBody>
          <a:bodyPr>
            <a:normAutofit/>
          </a:bodyPr>
          <a:lstStyle/>
          <a:p>
            <a:pPr>
              <a:lnSpc>
                <a:spcPct val="90000"/>
              </a:lnSpc>
              <a:buClrTx/>
            </a:pPr>
            <a:r>
              <a:rPr lang="en-US">
                <a:solidFill>
                  <a:srgbClr val="000000"/>
                </a:solidFill>
                <a:latin typeface="Microsoft YaHei" pitchFamily="34" charset="-122"/>
                <a:ea typeface="Microsoft YaHei" pitchFamily="34" charset="-122"/>
                <a:sym typeface="Calibri" pitchFamily="34" charset="0"/>
              </a:rPr>
              <a:t>对于本课程，假定您管理公司的资产数据，包括计算机、办公桌和其他设备。 您一直在使用电子表格输入和管理数据，但该文件变得特别大，以致于很难查找和更改数据，而且有些记录也不准确。 </a:t>
            </a:r>
          </a:p>
        </p:txBody>
      </p:sp>
      <p:sp>
        <p:nvSpPr>
          <p:cNvPr id="9" name="Text Placeholder 5"/>
          <p:cNvSpPr txBox="1">
            <a:spLocks/>
          </p:cNvSpPr>
          <p:nvPr/>
        </p:nvSpPr>
        <p:spPr>
          <a:xfrm>
            <a:off x="6248400" y="3581400"/>
            <a:ext cx="2667000" cy="1629906"/>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如果将这些数据移到</a:t>
            </a:r>
            <a:r>
              <a:rPr lang="en-US" dirty="0">
                <a:solidFill>
                  <a:srgbClr val="000000"/>
                </a:solidFill>
                <a:latin typeface="Microsoft YaHei" pitchFamily="34" charset="-122"/>
                <a:ea typeface="Microsoft YaHei" pitchFamily="34" charset="-122"/>
                <a:sym typeface="Calibri" pitchFamily="34" charset="0"/>
              </a:rPr>
              <a:t> Access </a:t>
            </a:r>
            <a:r>
              <a:rPr lang="en-US" dirty="0" err="1">
                <a:solidFill>
                  <a:srgbClr val="000000"/>
                </a:solidFill>
                <a:latin typeface="Microsoft YaHei" pitchFamily="34" charset="-122"/>
                <a:ea typeface="Microsoft YaHei" pitchFamily="34" charset="-122"/>
                <a:sym typeface="Calibri" pitchFamily="34" charset="0"/>
              </a:rPr>
              <a:t>数据库，则可以简化您的工作，但从哪里入手呢</a:t>
            </a:r>
            <a:r>
              <a:rPr lang="en-US" dirty="0">
                <a:solidFill>
                  <a:srgbClr val="000000"/>
                </a:solidFill>
                <a:latin typeface="Microsoft YaHei" pitchFamily="34" charset="-122"/>
                <a:ea typeface="Microsoft YaHei" pitchFamily="34" charset="-122"/>
                <a:sym typeface="Calibri" pitchFamily="34" charset="0"/>
              </a:rPr>
              <a:t>？ </a:t>
            </a:r>
          </a:p>
          <a:p>
            <a:pPr>
              <a:buSzPct val="100000"/>
            </a:pP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19578129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Effect transition="in" filter="fade">
                                      <p:cBhvr>
                                        <p:cTn id="24" dur="500"/>
                                        <p:tgtEl>
                                          <p:spTgt spid="9">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9">
                                            <p:txEl>
                                              <p:pRg st="1" end="1"/>
                                            </p:txEl>
                                          </p:spTgt>
                                        </p:tgtEl>
                                        <p:attrNameLst>
                                          <p:attrName>style.visibility</p:attrName>
                                        </p:attrNameLst>
                                      </p:cBhvr>
                                      <p:to>
                                        <p:strVal val="visible"/>
                                      </p:to>
                                    </p:set>
                                    <p:animEffect transition="in" filter="fade">
                                      <p:cBhvr>
                                        <p:cTn id="29"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从计划开始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11049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制定计划既省时又省力。</a:t>
            </a:r>
          </a:p>
        </p:txBody>
      </p:sp>
      <p:sp>
        <p:nvSpPr>
          <p:cNvPr id="6" name="Text Placeholder 5"/>
          <p:cNvSpPr>
            <a:spLocks noGrp="1"/>
          </p:cNvSpPr>
          <p:nvPr>
            <p:ph type="body" sz="quarter" idx="14"/>
          </p:nvPr>
        </p:nvSpPr>
        <p:spPr>
          <a:xfrm>
            <a:off x="6248400" y="990600"/>
            <a:ext cx="2667000" cy="1828799"/>
          </a:xfrm>
        </p:spPr>
        <p:txBody>
          <a:bodyPr/>
          <a:lstStyle/>
          <a:p>
            <a:pPr>
              <a:buClrTx/>
            </a:pPr>
            <a:r>
              <a:rPr lang="en-US">
                <a:solidFill>
                  <a:srgbClr val="000000"/>
                </a:solidFill>
                <a:latin typeface="Microsoft YaHei" pitchFamily="34" charset="-122"/>
                <a:ea typeface="Microsoft YaHei" pitchFamily="34" charset="-122"/>
                <a:sym typeface="Calibri" pitchFamily="34" charset="0"/>
              </a:rPr>
              <a:t>有关数据库设计的语言可能很专业，您可能会听到类似“范式”的术语，但下面讲述的是一些基本知识： </a:t>
            </a:r>
          </a:p>
        </p:txBody>
      </p:sp>
      <p:sp>
        <p:nvSpPr>
          <p:cNvPr id="8" name="Text Placeholder 5"/>
          <p:cNvSpPr txBox="1">
            <a:spLocks/>
          </p:cNvSpPr>
          <p:nvPr/>
        </p:nvSpPr>
        <p:spPr>
          <a:xfrm>
            <a:off x="6248400" y="2819400"/>
            <a:ext cx="2667000" cy="33528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b="1">
                <a:solidFill>
                  <a:srgbClr val="000000"/>
                </a:solidFill>
                <a:latin typeface="Microsoft YaHei" pitchFamily="34" charset="-122"/>
                <a:ea typeface="Microsoft YaHei" pitchFamily="34" charset="-122"/>
                <a:sym typeface="Calibri" pitchFamily="34" charset="0"/>
              </a:rPr>
              <a:t>首先，查看需要捕获的数据。 </a:t>
            </a:r>
            <a:r>
              <a:rPr lang="en-US">
                <a:solidFill>
                  <a:srgbClr val="000000"/>
                </a:solidFill>
                <a:latin typeface="Microsoft YaHei" pitchFamily="34" charset="-122"/>
                <a:ea typeface="Microsoft YaHei" pitchFamily="34" charset="-122"/>
                <a:sym typeface="Calibri" pitchFamily="34" charset="0"/>
              </a:rPr>
              <a:t>这些数据中有多少是重复的？ 例如，电子表格列出供应商的次数是多少？ 您需要查找这些重复的数据，并将其单独移到一个表中。 </a:t>
            </a:r>
          </a:p>
        </p:txBody>
      </p:sp>
    </p:spTree>
    <p:extLst>
      <p:ext uri="{BB962C8B-B14F-4D97-AF65-F5344CB8AC3E}">
        <p14:creationId xmlns:p14="http://schemas.microsoft.com/office/powerpoint/2010/main" val="23272319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从计划开始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11049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制定计划既省时又省力。</a:t>
            </a:r>
          </a:p>
        </p:txBody>
      </p:sp>
      <p:sp>
        <p:nvSpPr>
          <p:cNvPr id="6" name="Text Placeholder 5"/>
          <p:cNvSpPr>
            <a:spLocks noGrp="1"/>
          </p:cNvSpPr>
          <p:nvPr>
            <p:ph type="body" sz="quarter" idx="14"/>
          </p:nvPr>
        </p:nvSpPr>
        <p:spPr>
          <a:xfrm>
            <a:off x="6248400" y="990600"/>
            <a:ext cx="2667000" cy="26289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在此过程中，您将</a:t>
            </a:r>
            <a:r>
              <a:rPr lang="en-US" b="1" dirty="0" err="1">
                <a:solidFill>
                  <a:srgbClr val="000000"/>
                </a:solidFill>
                <a:latin typeface="Microsoft YaHei" pitchFamily="34" charset="-122"/>
                <a:ea typeface="Microsoft YaHei" pitchFamily="34" charset="-122"/>
                <a:sym typeface="Calibri" pitchFamily="34" charset="0"/>
              </a:rPr>
              <a:t>确保每个表都包含唯一的数据</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例如，资产数据表不能包含销售信息，工资单数据表不能包含医疗记录</a:t>
            </a:r>
            <a:r>
              <a:rPr lang="en-US" dirty="0">
                <a:solidFill>
                  <a:srgbClr val="000000"/>
                </a:solidFill>
                <a:latin typeface="Microsoft YaHei" pitchFamily="34" charset="-122"/>
                <a:ea typeface="Microsoft YaHei" pitchFamily="34" charset="-122"/>
                <a:sym typeface="Calibri" pitchFamily="34" charset="0"/>
              </a:rPr>
              <a:t>。 </a:t>
            </a:r>
          </a:p>
        </p:txBody>
      </p:sp>
      <p:sp>
        <p:nvSpPr>
          <p:cNvPr id="9" name="Text Placeholder 5"/>
          <p:cNvSpPr txBox="1">
            <a:spLocks/>
          </p:cNvSpPr>
          <p:nvPr/>
        </p:nvSpPr>
        <p:spPr>
          <a:xfrm>
            <a:off x="6248400" y="3048000"/>
            <a:ext cx="2743200" cy="25527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smtClean="0">
                <a:solidFill>
                  <a:srgbClr val="000000"/>
                </a:solidFill>
                <a:latin typeface="Microsoft YaHei" pitchFamily="34" charset="-122"/>
                <a:ea typeface="Microsoft YaHei" pitchFamily="34" charset="-122"/>
                <a:sym typeface="Calibri" pitchFamily="34" charset="0"/>
              </a:rPr>
              <a:t>将数据划分到较小表中的过程称作</a:t>
            </a:r>
            <a:r>
              <a:rPr lang="zh-CN" altLang="en-US" dirty="0" smtClean="0">
                <a:solidFill>
                  <a:srgbClr val="000000"/>
                </a:solidFill>
                <a:latin typeface="Microsoft YaHei" pitchFamily="34" charset="-122"/>
                <a:ea typeface="Microsoft YaHei" pitchFamily="34" charset="-122"/>
                <a:sym typeface="Calibri" pitchFamily="34" charset="0"/>
              </a:rPr>
              <a:t>“标准化”</a:t>
            </a:r>
            <a:r>
              <a:rPr lang="en-US" dirty="0" smtClean="0">
                <a:solidFill>
                  <a:srgbClr val="000000"/>
                </a:solidFill>
                <a:latin typeface="Microsoft YaHei" pitchFamily="34" charset="-122"/>
                <a:ea typeface="Microsoft YaHei" pitchFamily="34" charset="-122"/>
                <a:sym typeface="Calibri" pitchFamily="34" charset="0"/>
              </a:rPr>
              <a:t>。</a:t>
            </a:r>
            <a:endParaRPr lang="en-US" dirty="0">
              <a:solidFill>
                <a:srgbClr val="000000"/>
              </a:solidFill>
              <a:latin typeface="Microsoft YaHei" pitchFamily="34" charset="-122"/>
              <a:ea typeface="Microsoft YaHei" pitchFamily="34" charset="-122"/>
              <a:sym typeface="Calibri" pitchFamily="34" charset="0"/>
            </a:endParaRPr>
          </a:p>
        </p:txBody>
      </p:sp>
    </p:spTree>
    <p:extLst>
      <p:ext uri="{BB962C8B-B14F-4D97-AF65-F5344CB8AC3E}">
        <p14:creationId xmlns:p14="http://schemas.microsoft.com/office/powerpoint/2010/main" val="27837898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F7F7F"/>
                </a:solidFill>
                <a:latin typeface="Microsoft YaHei" pitchFamily="34" charset="-122"/>
                <a:ea typeface="Microsoft YaHei" pitchFamily="34" charset="-122"/>
                <a:sym typeface="Calibri" pitchFamily="34" charset="0"/>
              </a:rPr>
              <a:t>从计划开始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11049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制定计划既省时又省力。</a:t>
            </a:r>
          </a:p>
        </p:txBody>
      </p:sp>
      <p:sp>
        <p:nvSpPr>
          <p:cNvPr id="6" name="Text Placeholder 5"/>
          <p:cNvSpPr>
            <a:spLocks noGrp="1"/>
          </p:cNvSpPr>
          <p:nvPr>
            <p:ph type="body" sz="quarter" idx="14"/>
          </p:nvPr>
        </p:nvSpPr>
        <p:spPr>
          <a:xfrm>
            <a:off x="6248400" y="990600"/>
            <a:ext cx="2667000" cy="17526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对数据进行标准化处理后，</a:t>
            </a:r>
            <a:r>
              <a:rPr lang="en-US" b="1">
                <a:solidFill>
                  <a:srgbClr val="000000"/>
                </a:solidFill>
                <a:latin typeface="Microsoft YaHei" pitchFamily="34" charset="-122"/>
                <a:ea typeface="Microsoft YaHei" pitchFamily="34" charset="-122"/>
                <a:sym typeface="Calibri" pitchFamily="34" charset="0"/>
              </a:rPr>
              <a:t>将通过关系将表链接起来</a:t>
            </a:r>
            <a:r>
              <a:rPr lang="en-US">
                <a:solidFill>
                  <a:srgbClr val="000000"/>
                </a:solidFill>
                <a:latin typeface="Microsoft YaHei" pitchFamily="34" charset="-122"/>
                <a:ea typeface="Microsoft YaHei" pitchFamily="34" charset="-122"/>
                <a:sym typeface="Calibri" pitchFamily="34" charset="0"/>
              </a:rPr>
              <a:t>，从而对数据进行重组。 图中显示了这一点。 </a:t>
            </a:r>
          </a:p>
        </p:txBody>
      </p:sp>
      <p:sp>
        <p:nvSpPr>
          <p:cNvPr id="9" name="Text Placeholder 5"/>
          <p:cNvSpPr txBox="1">
            <a:spLocks/>
          </p:cNvSpPr>
          <p:nvPr/>
        </p:nvSpPr>
        <p:spPr>
          <a:xfrm>
            <a:off x="6248400" y="2781300"/>
            <a:ext cx="2667000" cy="33909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a:solidFill>
                  <a:srgbClr val="000000"/>
                </a:solidFill>
                <a:latin typeface="Microsoft YaHei" pitchFamily="34" charset="-122"/>
                <a:ea typeface="Microsoft YaHei" pitchFamily="34" charset="-122"/>
                <a:sym typeface="Calibri" pitchFamily="34" charset="0"/>
              </a:rPr>
              <a:t>虽然原始电子表格将数据存放在一个长列表中，但数据库将数据划分到了多个表中。 而这些表以某种方式紧密联系在一起，以便您可以从数据中查找信息并提取含义。</a:t>
            </a:r>
          </a:p>
        </p:txBody>
      </p:sp>
    </p:spTree>
    <p:extLst>
      <p:ext uri="{BB962C8B-B14F-4D97-AF65-F5344CB8AC3E}">
        <p14:creationId xmlns:p14="http://schemas.microsoft.com/office/powerpoint/2010/main" val="34424449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从计划开始</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11049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a:solidFill>
                  <a:srgbClr val="898989"/>
                </a:solidFill>
                <a:latin typeface="Microsoft YaHei" pitchFamily="34" charset="-122"/>
                <a:ea typeface="Microsoft YaHei" pitchFamily="34" charset="-122"/>
                <a:sym typeface="Calibri" pitchFamily="34" charset="0"/>
              </a:rPr>
              <a:t>为新数据库设计表</a:t>
            </a:r>
          </a:p>
        </p:txBody>
      </p:sp>
      <p:sp>
        <p:nvSpPr>
          <p:cNvPr id="5" name="Text Placeholder 4"/>
          <p:cNvSpPr>
            <a:spLocks noGrp="1"/>
          </p:cNvSpPr>
          <p:nvPr>
            <p:ph type="body" sz="quarter" idx="13"/>
          </p:nvPr>
        </p:nvSpPr>
        <p:spPr>
          <a:xfrm>
            <a:off x="304800" y="5257800"/>
            <a:ext cx="5715000" cy="533400"/>
          </a:xfrm>
        </p:spPr>
        <p:txBody>
          <a:bodyPr/>
          <a:lstStyle/>
          <a:p>
            <a:r>
              <a:rPr lang="en-US">
                <a:solidFill>
                  <a:srgbClr val="E46C0A"/>
                </a:solidFill>
                <a:latin typeface="Microsoft YaHei" pitchFamily="34" charset="-122"/>
                <a:ea typeface="Microsoft YaHei" pitchFamily="34" charset="-122"/>
                <a:sym typeface="Calibri" pitchFamily="34" charset="0"/>
              </a:rPr>
              <a:t>制定计划既省时又省力。</a:t>
            </a:r>
          </a:p>
        </p:txBody>
      </p:sp>
      <p:sp>
        <p:nvSpPr>
          <p:cNvPr id="6" name="Text Placeholder 5"/>
          <p:cNvSpPr>
            <a:spLocks noGrp="1"/>
          </p:cNvSpPr>
          <p:nvPr>
            <p:ph type="body" sz="quarter" idx="14"/>
          </p:nvPr>
        </p:nvSpPr>
        <p:spPr>
          <a:xfrm>
            <a:off x="6248400" y="990600"/>
            <a:ext cx="2514600" cy="1752600"/>
          </a:xfrm>
        </p:spPr>
        <p:txBody>
          <a:bodyPr/>
          <a:lstStyle/>
          <a:p>
            <a:pPr>
              <a:buClrTx/>
            </a:pPr>
            <a:r>
              <a:rPr lang="en-US">
                <a:solidFill>
                  <a:srgbClr val="000000"/>
                </a:solidFill>
                <a:latin typeface="Microsoft YaHei" pitchFamily="34" charset="-122"/>
                <a:ea typeface="Microsoft YaHei" pitchFamily="34" charset="-122"/>
                <a:sym typeface="Calibri" pitchFamily="34" charset="0"/>
              </a:rPr>
              <a:t>这组表和关系是任何关系型数据库的主干。 没有它们，就没有数据库。 </a:t>
            </a:r>
          </a:p>
        </p:txBody>
      </p:sp>
      <p:sp>
        <p:nvSpPr>
          <p:cNvPr id="9" name="Text Placeholder 5"/>
          <p:cNvSpPr txBox="1">
            <a:spLocks/>
          </p:cNvSpPr>
          <p:nvPr/>
        </p:nvSpPr>
        <p:spPr>
          <a:xfrm>
            <a:off x="6248400" y="2438400"/>
            <a:ext cx="2514600" cy="24765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请继续往下学习，我们将逐步向您讲解设计过程</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2946823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build="p"/>
    </p:bldLst>
  </p:timing>
</p:sld>
</file>

<file path=ppt/theme/theme1.xml><?xml version="1.0" encoding="utf-8"?>
<a:theme xmlns:a="http://schemas.openxmlformats.org/drawingml/2006/main" name="Office2010_training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PArbitraryFile" ma:contentTypeID="0x0101006EDDDB5EE6D98C44930B742096920B30020100945995BAC74E6347BD6C979F46C6273B" ma:contentTypeVersion="69" ma:contentTypeDescription="Create a new document." ma:contentTypeScope="" ma:versionID="95b9680c6991b5e51e151c3e2d8ca253">
  <xsd:schema xmlns:xsd="http://www.w3.org/2001/XMLSchema" xmlns:xs="http://www.w3.org/2001/XMLSchema" xmlns:p="http://schemas.microsoft.com/office/2006/metadata/properties" xmlns:ns2="4873beb7-5857-4685-be1f-d57550cc96cc" targetNamespace="http://schemas.microsoft.com/office/2006/metadata/properties" ma:root="true" ma:fieldsID="41250cb6c19f2b7c3340c2c76c8c14d6" ns2:_="">
    <xsd:import namespace="4873beb7-5857-4685-be1f-d57550cc96cc"/>
    <xsd:element name="properties">
      <xsd:complexType>
        <xsd:sequence>
          <xsd:element name="documentManagement">
            <xsd:complexType>
              <xsd:all>
                <xsd:element ref="ns2:Size"/>
                <xsd:element ref="ns2:AcquiredFrom" minOccurs="0"/>
                <xsd:element ref="ns2:UACurrentWords" minOccurs="0"/>
                <xsd:element ref="ns2:ApplicationCode" minOccurs="0"/>
                <xsd:element ref="ns2:ApplicationId" minOccurs="0"/>
                <xsd:element ref="ns2:Applications" minOccurs="0"/>
                <xsd:element ref="ns2:ApprovalLog" minOccurs="0"/>
                <xsd:element ref="ns2:ApprovalStatus" minOccurs="0"/>
                <xsd:element ref="ns2:FeedAppVer" minOccurs="0"/>
                <xsd:element ref="ns2:AssetStart" minOccurs="0"/>
                <xsd:element ref="ns2:AssetExpire" minOccurs="0"/>
                <xsd:element ref="ns2:AssetId" minOccurs="0"/>
                <xsd:element ref="ns2:IsSearchable" minOccurs="0"/>
                <xsd:element ref="ns2:AssetType" minOccurs="0"/>
                <xsd:element ref="ns2:APAuthor" minOccurs="0"/>
                <xsd:element ref="ns2:AuthorGroup" minOccurs="0"/>
                <xsd:element ref="ns2:AverageRating" minOccurs="0"/>
                <xsd:element ref="ns2:BlockPublish" minOccurs="0"/>
                <xsd:element ref="ns2:BugNumber" minOccurs="0"/>
                <xsd:element ref="ns2:CampaignTagsTaxHTField0" minOccurs="0"/>
                <xsd:element ref="ns2:CategoryTagsTaxHTField11" minOccurs="0"/>
                <xsd:element ref="ns2:ClipArtFilename"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FeatureTagsTaxHTField0" minOccurs="0"/>
                <xsd:element ref="ns2:FriendlyTitle" minOccurs="0"/>
                <xsd:element ref="ns2:HandoffToMSDN" minOccurs="0"/>
                <xsd:element ref="ns2:InProjectListLookup"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LegacyData" minOccurs="0"/>
                <xsd:element ref="ns2:LocComments" minOccurs="0"/>
                <xsd:element ref="ns2:LocLastLocAttemptVersionLookup" minOccurs="0"/>
                <xsd:element ref="ns2:LocLastLocAttemptVersionTypeLookup" minOccurs="0"/>
                <xsd:element ref="ns2:LocManualTestRequired" minOccurs="0"/>
                <xsd:element ref="ns2:LocMarketGroupTiers"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ModificationsAwaitingManualResolutionLookup" minOccurs="0"/>
                <xsd:element ref="ns2:NumericId" minOccurs="0"/>
                <xsd:element ref="ns2:NumOfRatingsLookup" minOccurs="0"/>
                <xsd:element ref="ns2:OOCacheId" minOccurs="0"/>
                <xsd:element ref="ns2:OriginAsset" minOccurs="0"/>
                <xsd:element ref="ns2:OriginalSourceMarket" minOccurs="0"/>
                <xsd:element ref="ns2:OutputCachingOn" minOccurs="0"/>
                <xsd:element ref="ns2:ParentAssetId" minOccurs="0"/>
                <xsd:element ref="ns2:PlannedPubDate" minOccurs="0"/>
                <xsd:element ref="ns2:PolicheckWords" minOccurs="0"/>
                <xsd:element ref="ns2:AppVerPrimary"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humbnailAssetId" minOccurs="0"/>
                <xsd:element ref="ns2:TimesCloned" minOccurs="0"/>
                <xsd:element ref="ns2:TrustLevel" minOccurs="0"/>
                <xsd:element ref="ns2:UALocComments" minOccurs="0"/>
                <xsd:element ref="ns2:UALocRecommendation" minOccurs="0"/>
                <xsd:element ref="ns2:UANotes"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Size" ma:index="1" ma:displayName="Size of File" ma:internalName="Size" ma:readOnly="false">
      <xsd:simpleType>
        <xsd:restriction base="dms:Text"/>
      </xsd:simpleType>
    </xsd:element>
    <xsd:element name="AcquiredFrom" ma:index="2"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3" nillable="true" ma:displayName="Actual Word Count" ma:default="" ma:internalName="UACurrentWords" ma:readOnly="false">
      <xsd:simpleType>
        <xsd:restriction base="dms:Unknown"/>
      </xsd:simpleType>
    </xsd:element>
    <xsd:element name="ApplicationCode" ma:index="4" nillable="true" ma:displayName="Application Code" ma:list="{3B69E247-3408-4B27-BC34-375E2E9451F9}" ma:internalName="ApplicationCode" ma:readOnly="true" ma:showField="AppVerCod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ApplicationId" ma:index="5" nillable="true" ma:displayName="Application ID" ma:list="{3B69E247-3408-4B27-BC34-375E2E9451F9}" ma:internalName="ApplicationId" ma:readOnly="true" ma:showField="AssetId"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Applications" ma:index="6" nillable="true" ma:displayName="Applications (With Version)" ma:default="" ma:description="Applications this asset is associated with" ma:list="{3B69E247-3408-4B27-BC34-375E2E9451F9}" ma:internalName="Applications" ma:readOnly="false" ma:showField="Titl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ApprovalLog" ma:index="7" nillable="true" ma:displayName="Approval Log" ma:default="" ma:internalName="ApprovalLog" ma:readOnly="false">
      <xsd:simpleType>
        <xsd:restriction base="dms:Note"/>
      </xsd:simpleType>
    </xsd:element>
    <xsd:element name="ApprovalStatus" ma:index="8"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FeedAppVer" ma:index="9" nillable="true" ma:displayName="AppVer" ma:hidden="true" ma:list="{3B69E247-3408-4B27-BC34-375E2E9451F9}" ma:internalName="FeedAppVer" ma:readOnly="false" ma:showField="AppVerForLookup"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AssetStart" ma:index="10" nillable="true" ma:displayName="Asset Begin Date" ma:default="[Today]" ma:internalName="AssetStart" ma:readOnly="false">
      <xsd:simpleType>
        <xsd:restriction base="dms:DateTime"/>
      </xsd:simpleType>
    </xsd:element>
    <xsd:element name="AssetExpire" ma:index="11" nillable="true" ma:displayName="Asset End Date" ma:default="2029-05-12T07:00:00Z" ma:format="DateTime" ma:internalName="AssetExpire" ma:readOnly="false">
      <xsd:simpleType>
        <xsd:restriction base="dms:DateTime"/>
      </xsd:simpleType>
    </xsd:element>
    <xsd:element name="AssetId" ma:index="12" nillable="true" ma:displayName="Asset ID" ma:indexed="true" ma:internalName="AssetId" ma:readOnly="false">
      <xsd:simpleType>
        <xsd:restriction base="dms:Text"/>
      </xsd:simpleType>
    </xsd:element>
    <xsd:element name="IsSearchable" ma:index="13" nillable="true" ma:displayName="Asset Searchable?" ma:default="true" ma:internalName="IsSearchable" ma:readOnly="false">
      <xsd:simpleType>
        <xsd:restriction base="dms:Boolean"/>
      </xsd:simpleType>
    </xsd:element>
    <xsd:element name="AssetType" ma:index="14" nillable="true" ma:displayName="Asset Type" ma:internalName="AssetType" ma:readOnly="false">
      <xsd:simpleType>
        <xsd:restriction base="dms:Unknown"/>
      </xsd:simpleType>
    </xsd:element>
    <xsd:element name="APAuthor" ma:index="15" nillable="true" ma:displayName="Author"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uthorGroup" ma:index="16" nillable="true" ma:displayName="Author Group" ma:default="" ma:internalName="AuthorGroup" ma:readOnly="false">
      <xsd:simpleType>
        <xsd:restriction base="dms:Choice">
          <xsd:enumeration value="AWSUA"/>
          <xsd:enumeration value="ITProUA"/>
          <xsd:enumeration value="PMG"/>
          <xsd:enumeration value="Partner UA"/>
          <xsd:enumeration value="Acquired"/>
          <xsd:enumeration value="BCM"/>
          <xsd:enumeration value="MSC"/>
          <xsd:enumeration value="Other"/>
        </xsd:restriction>
      </xsd:simpleType>
    </xsd:element>
    <xsd:element name="AverageRating" ma:index="17" nillable="true" ma:displayName="Average Rating" ma:internalName="AverageRating" ma:readOnly="false">
      <xsd:simpleType>
        <xsd:restriction base="dms:Text"/>
      </xsd:simpleType>
    </xsd:element>
    <xsd:element name="BlockPublish" ma:index="18" nillable="true" ma:displayName="Block from Publishing?" ma:internalName="BlockPublish" ma:readOnly="false">
      <xsd:simpleType>
        <xsd:restriction base="dms:Boolean"/>
      </xsd:simpleType>
    </xsd:element>
    <xsd:element name="BugNumber" ma:index="19" nillable="true" ma:displayName="Bug Number" ma:default="" ma:internalName="BugNumber" ma:readOnly="false">
      <xsd:simpleType>
        <xsd:restriction base="dms:Text"/>
      </xsd:simpleType>
    </xsd:element>
    <xsd:element name="CampaignTagsTaxHTField0" ma:index="21" nillable="true" ma:taxonomy="true" ma:internalName="CampaignTagsTaxHTField0" ma:taxonomyFieldName="CampaignTags" ma:displayName="Campaigns" ma:readOnly="false"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CategoryTagsTaxHTField11" ma:index="23" nillable="true" ma:taxonomy="true" ma:internalName="CategoryTagsTaxHTField11" ma:taxonomyFieldName="CategoryTags" ma:displayName="Category Tags" ma:readOnly="false" ma:fieldId="{24797cbb-132b-4ad7-b1f7-0c1bcff0c38a}" ma:taxonomyMulti="true" ma:sspId="8f79753a-75d3-41f5-8ca3-40b843941b4f" ma:termSetId="52678d52-26de-467b-a7b9-d4d1c4c8b24c" ma:anchorId="00000000-0000-0000-0000-000000000000" ma:open="false" ma:isKeyword="false">
      <xsd:complexType>
        <xsd:sequence>
          <xsd:element ref="pc:Terms" minOccurs="0" maxOccurs="1"/>
        </xsd:sequence>
      </xsd:complexType>
    </xsd:element>
    <xsd:element name="ClipArtFilename" ma:index="24" nillable="true" ma:displayName="Clip Art Name" ma:internalName="ClipArtFilename" ma:readOnly="false">
      <xsd:simpleType>
        <xsd:restriction base="dms:Text"/>
      </xsd:simpleType>
    </xsd:element>
    <xsd:element name="ContentItem" ma:index="25" nillable="true" ma:displayName="Content Item" ma:hidden="true" ma:internalName="ContentItem" ma:readOnly="false">
      <xsd:simpleType>
        <xsd:restriction base="dms:Unknown"/>
      </xsd:simpleType>
    </xsd:element>
    <xsd:element name="CrawlForDependencies" ma:index="27" nillable="true" ma:displayName="Crawl for Dependencies?" ma:default="true" ma:internalName="CrawlForDependencies" ma:readOnly="false">
      <xsd:simpleType>
        <xsd:restriction base="dms:Boolean"/>
      </xsd:simpleType>
    </xsd:element>
    <xsd:element name="CSXHash" ma:index="30" nillable="true" ma:displayName="CSX Hash" ma:internalName="CSXHash" ma:readOnly="false">
      <xsd:simpleType>
        <xsd:restriction base="dms:Text"/>
      </xsd:simpleType>
    </xsd:element>
    <xsd:element name="CSXSubmissionMarket" ma:index="31" nillable="true" ma:displayName="CSX Submission Market" ma:list="{2FBD1B11-2ACE-4FDC-B5A3-635D4ADF6F1B}" ma:internalName="CSXSubmissionMarket" ma:readOnly="false" ma:showField="MarketName" ma:web="4873beb7-5857-4685-be1f-d57550cc96cc">
      <xsd:simpleType>
        <xsd:restriction base="dms:Lookup"/>
      </xsd:simpleType>
    </xsd:element>
    <xsd:element name="CSXUpdate" ma:index="32" nillable="true" ma:displayName="CSX Updated?" ma:default="false" ma:internalName="CSXUpdate" ma:readOnly="false">
      <xsd:simpleType>
        <xsd:restriction base="dms:Boolean"/>
      </xsd:simpleType>
    </xsd:element>
    <xsd:element name="IntlLangReviewDate" ma:index="33" nillable="true" ma:displayName="Date to Complete Intl QA" ma:default="" ma:internalName="IntlLangReviewDate" ma:readOnly="false">
      <xsd:simpleType>
        <xsd:restriction base="dms:DateTime"/>
      </xsd:simpleType>
    </xsd:element>
    <xsd:element name="IsDeleted" ma:index="34" nillable="true" ma:displayName="Deleted?" ma:default="0" ma:internalName="IsDeleted" ma:readOnly="false">
      <xsd:simpleType>
        <xsd:restriction base="dms:Boolean"/>
      </xsd:simpleType>
    </xsd:element>
    <xsd:element name="APDescription" ma:index="35" nillable="true" ma:displayName="Description" ma:default="" ma:internalName="APDescription">
      <xsd:simpleType>
        <xsd:restriction base="dms:Note"/>
      </xsd:simpleType>
    </xsd:element>
    <xsd:element name="DirectSourceMarket" ma:index="36" nillable="true" ma:displayName="Direct Source Market Group" ma:default="" ma:internalName="DirectSourceMarket" ma:readOnly="false">
      <xsd:simpleType>
        <xsd:restriction base="dms:Text"/>
      </xsd:simpleType>
    </xsd:element>
    <xsd:element name="Downloads" ma:index="37" nillable="true" ma:displayName="Downloads" ma:default="0" ma:hidden="true" ma:internalName="Downloads" ma:readOnly="false">
      <xsd:simpleType>
        <xsd:restriction base="dms:Unknown"/>
      </xsd:simpleType>
    </xsd:element>
    <xsd:element name="DSATActionTaken" ma:index="38"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9" nillable="true" ma:displayName="Editor"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40" nillable="true" ma:displayName="Editorial Status" ma:default="" ma:internalName="EditorialStatus" ma:readOnly="false">
      <xsd:simpleType>
        <xsd:restriction base="dms:Unknown"/>
      </xsd:simpleType>
    </xsd:element>
    <xsd:element name="EditorialTags" ma:index="41" nillable="true" ma:displayName="Editorial Tags" ma:internalName="EditorialTags" ma:readOnly="false">
      <xsd:simpleType>
        <xsd:restriction base="dms:Unknown"/>
      </xsd:simpleType>
    </xsd:element>
    <xsd:element name="FeatureTagsTaxHTField0" ma:index="43" nillable="true" ma:taxonomy="true" ma:internalName="FeatureTagsTaxHTField0" ma:taxonomyFieldName="FeatureTags" ma:displayName="Features" ma:readOnly="false"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FriendlyTitle" ma:index="44" nillable="true" ma:displayName="Friendly Title" ma:default="" ma:description="Shorter title to be used when displaying search results" ma:internalName="FriendlyTitle" ma:readOnly="false">
      <xsd:simpleType>
        <xsd:restriction base="dms:Text"/>
      </xsd:simpleType>
    </xsd:element>
    <xsd:element name="HandoffToMSDN" ma:index="45" nillable="true" ma:displayName="Handoff To MSDN Date" ma:internalName="HandoffToMSDN" ma:readOnly="false">
      <xsd:simpleType>
        <xsd:restriction base="dms:DateTime"/>
      </xsd:simpleType>
    </xsd:element>
    <xsd:element name="InProjectListLookup" ma:index="46" nillable="true" ma:displayName="InProjectListLookup" ma:list="{9E343742-310B-4684-A24C-1D137CB4B230}" ma:internalName="InProjectListLookup" ma:readOnly="true" ma:showField="InProjectList" ma:web="4873beb7-5857-4685-be1f-d57550cc96cc">
      <xsd:simpleType>
        <xsd:restriction base="dms:Lookup"/>
      </xsd:simpleType>
    </xsd:element>
    <xsd:element name="InternalTagsTaxHTField0" ma:index="48" nillable="true" ma:taxonomy="true" ma:internalName="InternalTagsTaxHTField0" ma:taxonomyFieldName="InternalTags" ma:displayName="Internal Tags" ma:readOnly="false"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internalName="IntlLangReview" ma:readOnly="false">
      <xsd:simpleType>
        <xsd:restriction base="dms:Boolean"/>
      </xsd:simpleType>
    </xsd:element>
    <xsd:element name="IntlLangReviewer" ma:index="50" nillable="true" ma:displayName="Intl Lang QA Reviewer" ma:internalName="IntlLangReviewer" ma:readOnly="false">
      <xsd:simpleType>
        <xsd:restriction base="dms:Text"/>
      </xsd:simpleType>
    </xsd:element>
    <xsd:element name="MarketSpecific" ma:index="51" nillable="true" ma:displayName="Is Market Specific?" ma:internalName="MarketSpecific" ma:readOnly="false">
      <xsd:simpleType>
        <xsd:restriction base="dms:Boolean"/>
      </xsd:simpleType>
    </xsd:element>
    <xsd:element name="LastCompleteVersionLookup" ma:index="52" nillable="true" ma:displayName="Last Complete Version Lookup" ma:list="{9E343742-310B-4684-A24C-1D137CB4B230}" ma:internalName="LastCompleteVersionLookup" ma:readOnly="true" ma:showField="LastCompleteVersion" ma:web="4873beb7-5857-4685-be1f-d57550cc96cc">
      <xsd:simpleType>
        <xsd:restriction base="dms:Lookup"/>
      </xsd:simpleType>
    </xsd:element>
    <xsd:element name="LastHandOff" ma:index="53" nillable="true" ma:displayName="Last Hand-off" ma:internalName="LastHandOff" ma:readOnly="false">
      <xsd:simpleType>
        <xsd:restriction base="dms:DateTime"/>
      </xsd:simpleType>
    </xsd:element>
    <xsd:element name="LastModifiedDateTime" ma:index="54" nillable="true" ma:displayName="Last Modified Date" ma:internalName="LastModifiedDateTime" ma:readOnly="false">
      <xsd:simpleType>
        <xsd:restriction base="dms:DateTime"/>
      </xsd:simpleType>
    </xsd:element>
    <xsd:element name="LastPreviewErrorLookup" ma:index="55" nillable="true" ma:displayName="Last Preview Attempt Error" ma:list="{9E343742-310B-4684-A24C-1D137CB4B230}" ma:internalName="LastPreviewErrorLookup" ma:readOnly="true" ma:showField="LastPreviewError" ma:web="4873beb7-5857-4685-be1f-d57550cc96cc">
      <xsd:simpleType>
        <xsd:restriction base="dms:Lookup"/>
      </xsd:simpleType>
    </xsd:element>
    <xsd:element name="LastPreviewResultLookup" ma:index="56" nillable="true" ma:displayName="Last Preview Attempt Result" ma:list="{9E343742-310B-4684-A24C-1D137CB4B230}" ma:internalName="LastPreviewResultLookup" ma:readOnly="true" ma:showField="LastPreviewResult" ma:web="4873beb7-5857-4685-be1f-d57550cc96cc">
      <xsd:simpleType>
        <xsd:restriction base="dms:Lookup"/>
      </xsd:simpleType>
    </xsd:element>
    <xsd:element name="LastPreviewAttemptDateLookup" ma:index="57" nillable="true" ma:displayName="Last Preview Attempted On" ma:list="{9E343742-310B-4684-A24C-1D137CB4B230}" ma:internalName="LastPreviewAttemptDateLookup" ma:readOnly="true" ma:showField="LastPreviewAttemptDate" ma:web="4873beb7-5857-4685-be1f-d57550cc96cc">
      <xsd:simpleType>
        <xsd:restriction base="dms:Lookup"/>
      </xsd:simpleType>
    </xsd:element>
    <xsd:element name="LastPreviewedByLookup" ma:index="58" nillable="true" ma:displayName="Last Previewed By" ma:list="{9E343742-310B-4684-A24C-1D137CB4B230}" ma:internalName="LastPreviewedByLookup" ma:readOnly="true" ma:showField="LastPreviewedBy" ma:web="4873beb7-5857-4685-be1f-d57550cc96cc">
      <xsd:simpleType>
        <xsd:restriction base="dms:Lookup"/>
      </xsd:simpleType>
    </xsd:element>
    <xsd:element name="LastPreviewTimeLookup" ma:index="59" nillable="true" ma:displayName="Last Previewed On" ma:list="{9E343742-310B-4684-A24C-1D137CB4B230}" ma:internalName="LastPreviewTimeLookup" ma:readOnly="true" ma:showField="LastPreviewTime" ma:web="4873beb7-5857-4685-be1f-d57550cc96cc">
      <xsd:simpleType>
        <xsd:restriction base="dms:Lookup"/>
      </xsd:simpleType>
    </xsd:element>
    <xsd:element name="LastPreviewVersionLookup" ma:index="60" nillable="true" ma:displayName="Last Previewed Version" ma:list="{9E343742-310B-4684-A24C-1D137CB4B230}" ma:internalName="LastPreviewVersionLookup" ma:readOnly="true" ma:showField="LastPreviewVersion" ma:web="4873beb7-5857-4685-be1f-d57550cc96cc">
      <xsd:simpleType>
        <xsd:restriction base="dms:Lookup"/>
      </xsd:simpleType>
    </xsd:element>
    <xsd:element name="LastPublishErrorLookup" ma:index="61" nillable="true" ma:displayName="Last Publish Attempt Error" ma:list="{9E343742-310B-4684-A24C-1D137CB4B230}" ma:internalName="LastPublishErrorLookup" ma:readOnly="true" ma:showField="LastPublishError" ma:web="4873beb7-5857-4685-be1f-d57550cc96cc">
      <xsd:simpleType>
        <xsd:restriction base="dms:Lookup"/>
      </xsd:simpleType>
    </xsd:element>
    <xsd:element name="LastPublishResultLookup" ma:index="62" nillable="true" ma:displayName="Last Publish Attempt Result" ma:list="{9E343742-310B-4684-A24C-1D137CB4B230}" ma:internalName="LastPublishResultLookup" ma:readOnly="false" ma:showField="LastPublishResult" ma:web="4873beb7-5857-4685-be1f-d57550cc96cc">
      <xsd:simpleType>
        <xsd:restriction base="dms:Lookup"/>
      </xsd:simpleType>
    </xsd:element>
    <xsd:element name="LastPublishAttemptDateLookup" ma:index="63" nillable="true" ma:displayName="Last Publish Attempted On" ma:list="{9E343742-310B-4684-A24C-1D137CB4B230}" ma:internalName="LastPublishAttemptDateLookup" ma:readOnly="true" ma:showField="LastPublishAttemptDate" ma:web="4873beb7-5857-4685-be1f-d57550cc96cc">
      <xsd:simpleType>
        <xsd:restriction base="dms:Lookup"/>
      </xsd:simpleType>
    </xsd:element>
    <xsd:element name="LastPublishedByLookup" ma:index="64" nillable="true" ma:displayName="Last Published By" ma:list="{9E343742-310B-4684-A24C-1D137CB4B230}" ma:internalName="LastPublishedByLookup" ma:readOnly="true" ma:showField="LastPublishedBy" ma:web="4873beb7-5857-4685-be1f-d57550cc96cc">
      <xsd:simpleType>
        <xsd:restriction base="dms:Lookup"/>
      </xsd:simpleType>
    </xsd:element>
    <xsd:element name="LastPublishTimeLookup" ma:index="65" nillable="true" ma:displayName="Last Published On" ma:list="{9E343742-310B-4684-A24C-1D137CB4B230}" ma:internalName="LastPublishTimeLookup" ma:readOnly="true" ma:showField="LastPublishTime" ma:web="4873beb7-5857-4685-be1f-d57550cc96cc">
      <xsd:simpleType>
        <xsd:restriction base="dms:Lookup"/>
      </xsd:simpleType>
    </xsd:element>
    <xsd:element name="LastPublishVersionLookup" ma:index="66" nillable="true" ma:displayName="Last Published Version" ma:list="{9E343742-310B-4684-A24C-1D137CB4B230}" ma:internalName="LastPublishVersionLookup" ma:readOnly="true" ma:showField="LastPublishVersion" ma:web="4873beb7-5857-4685-be1f-d57550cc96cc">
      <xsd:simpleType>
        <xsd:restriction base="dms:Lookup"/>
      </xsd:simpleType>
    </xsd:element>
    <xsd:element name="LegacyData" ma:index="67" nillable="true" ma:displayName="Legacy Data" ma:description="Legacy Data" ma:internalName="LegacyData" ma:readOnly="false">
      <xsd:simpleType>
        <xsd:restriction base="dms:Note"/>
      </xsd:simpleType>
    </xsd:element>
    <xsd:element name="LocComments" ma:index="68" nillable="true" ma:displayName="Loc Approval Comments" ma:internalName="LocComments" ma:readOnly="false">
      <xsd:simpleType>
        <xsd:restriction base="dms:Note"/>
      </xsd:simpleType>
    </xsd:element>
    <xsd:element name="LocLastLocAttemptVersionLookup" ma:index="69" nillable="true" ma:displayName="Loc Last Loc Attempt Version"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0" nillable="true" ma:displayName="Loc Last Loc Attempt Version Type" ma:list="{7DD1DCEC-E449-43D3-891F-7DC62F62AD21}" ma:internalName="LocLastLocAttemptVersionTypeLookup" ma:readOnly="false" ma:showField="LastLocAttemptVersionType" ma:web="4873beb7-5857-4685-be1f-d57550cc96cc">
      <xsd:simpleType>
        <xsd:restriction base="dms:Lookup"/>
      </xsd:simpleType>
    </xsd:element>
    <xsd:element name="LocManualTestRequired" ma:index="71" nillable="true" ma:displayName="Loc Manual Test Required" ma:internalName="LocManualTestRequired" ma:readOnly="false">
      <xsd:simpleType>
        <xsd:restriction base="dms:Boolean"/>
      </xsd:simpleType>
    </xsd:element>
    <xsd:element name="LocMarketGroupTiers" ma:index="72" nillable="true" ma:displayName="Loc Market Group Tiers" ma:internalName="LocMarketGroupTiers" ma:readOnly="false">
      <xsd:simpleType>
        <xsd:restriction base="dms:Unknown"/>
      </xsd:simpleType>
    </xsd:element>
    <xsd:element name="LocNewPublishedVersionLookup" ma:index="73" nillable="true" ma:displayName="Loc New Published Version Lookup" ma:list="{7DD1DCEC-E449-43D3-891F-7DC62F62AD21}" ma:internalName="LocNewPublishedVersionLookup" ma:readOnly="false" ma:showField="NewPublishedVersion" ma:web="4873beb7-5857-4685-be1f-d57550cc96cc">
      <xsd:simpleType>
        <xsd:restriction base="dms:Lookup"/>
      </xsd:simpleType>
    </xsd:element>
    <xsd:element name="LocOverallHandbackStatusLookup" ma:index="74" nillable="true" ma:displayName="Loc Overall Handback Status" ma:list="{7DD1DCEC-E449-43D3-891F-7DC62F62AD21}" ma:internalName="LocOverallHandbackStatusLookup" ma:readOnly="false" ma:showField="OverallHandbackStatus" ma:web="4873beb7-5857-4685-be1f-d57550cc96cc">
      <xsd:simpleType>
        <xsd:restriction base="dms:Lookup"/>
      </xsd:simpleType>
    </xsd:element>
    <xsd:element name="LocOverallLocStatusLookup" ma:index="75" nillable="true" ma:displayName="Loc Overall Localize Status" ma:list="{7DD1DCEC-E449-43D3-891F-7DC62F62AD21}" ma:internalName="LocOverallLocStatusLookup" ma:readOnly="false" ma:showField="OverallLocStatus" ma:web="4873beb7-5857-4685-be1f-d57550cc96cc">
      <xsd:simpleType>
        <xsd:restriction base="dms:Lookup"/>
      </xsd:simpleType>
    </xsd:element>
    <xsd:element name="LocOverallPreviewStatusLookup" ma:index="76" nillable="true" ma:displayName="Loc Overall Preview Status" ma:list="{7DD1DCEC-E449-43D3-891F-7DC62F62AD21}" ma:internalName="LocOverallPreviewStatusLookup" ma:readOnly="false" ma:showField="OverallPreviewStatus" ma:web="4873beb7-5857-4685-be1f-d57550cc96cc">
      <xsd:simpleType>
        <xsd:restriction base="dms:Lookup"/>
      </xsd:simpleType>
    </xsd:element>
    <xsd:element name="LocOverallPublishStatusLookup" ma:index="77" nillable="true" ma:displayName="Loc Overall Publish Status" ma:list="{7DD1DCEC-E449-43D3-891F-7DC62F62AD21}" ma:internalName="LocOverallPublishStatusLookup" ma:readOnly="false" ma:showField="OverallPublishStatus" ma:web="4873beb7-5857-4685-be1f-d57550cc96cc">
      <xsd:simpleType>
        <xsd:restriction base="dms:Lookup"/>
      </xsd:simpleType>
    </xsd:element>
    <xsd:element name="IntlLocPriority" ma:index="78" nillable="true" ma:displayName="Loc Priority" ma:default="" ma:internalName="IntlLocPriority" ma:readOnly="false">
      <xsd:simpleType>
        <xsd:restriction base="dms:Unknown"/>
      </xsd:simpleType>
    </xsd:element>
    <xsd:element name="LocProcessedForHandoffsLookup" ma:index="79" nillable="true" ma:displayName="Loc Processed For Handoffs" ma:list="{7DD1DCEC-E449-43D3-891F-7DC62F62AD21}" ma:internalName="LocProcessedForHandoffsLookup" ma:readOnly="false" ma:showField="ProcessedForHandoffs" ma:web="4873beb7-5857-4685-be1f-d57550cc96cc">
      <xsd:simpleType>
        <xsd:restriction base="dms:Lookup"/>
      </xsd:simpleType>
    </xsd:element>
    <xsd:element name="LocProcessedForMarketsLookup" ma:index="80" nillable="true" ma:displayName="Loc Processed For Markets" ma:list="{7DD1DCEC-E449-43D3-891F-7DC62F62AD21}" ma:internalName="LocProcessedForMarketsLookup" ma:readOnly="false" ma:showField="ProcessedForMarkets" ma:web="4873beb7-5857-4685-be1f-d57550cc96cc">
      <xsd:simpleType>
        <xsd:restriction base="dms:Lookup"/>
      </xsd:simpleType>
    </xsd:element>
    <xsd:element name="LocPublishedDependentAssetsLookup" ma:index="81" nillable="true" ma:displayName="Loc Published Dependent Assets" ma:list="{7DD1DCEC-E449-43D3-891F-7DC62F62AD21}" ma:internalName="LocPublishedDependentAssetsLookup" ma:readOnly="false" ma:showField="PublishedDependentAssets" ma:web="4873beb7-5857-4685-be1f-d57550cc96cc">
      <xsd:simpleType>
        <xsd:restriction base="dms:Lookup"/>
      </xsd:simpleType>
    </xsd:element>
    <xsd:element name="LocPublishedLinkedAssetsLookup" ma:index="82" nillable="true" ma:displayName="Loc Published Linked Assets" ma:list="{7DD1DCEC-E449-43D3-891F-7DC62F62AD21}" ma:internalName="LocPublishedLinkedAssetsLookup" ma:readOnly="false" ma:showField="PublishedLinkedAssets" ma:web="4873beb7-5857-4685-be1f-d57550cc96cc">
      <xsd:simpleType>
        <xsd:restriction base="dms:Lookup"/>
      </xsd:simpleType>
    </xsd:element>
    <xsd:element name="LocRecommendedHandoff" ma:index="83" nillable="true" ma:displayName="Loc Recommended Handoff" ma:default="" ma:indexed="true" ma:internalName="LocRecommendedHandoff" ma:readOnly="false">
      <xsd:simpleType>
        <xsd:restriction base="dms:Text"/>
      </xsd:simpleType>
    </xsd:element>
    <xsd:element name="LocalizationTagsTaxHTField0" ma:index="85" nillable="true" ma:taxonomy="true" ma:internalName="LocalizationTagsTaxHTField0" ma:taxonomyFieldName="LocalizationTags" ma:displayName="Localization Tags" ma:readOnly="false"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6" nillable="true" ma:displayName="Machine Translated" ma:default="" ma:hidden="true" ma:internalName="MachineTranslated" ma:readOnly="false">
      <xsd:simpleType>
        <xsd:restriction base="dms:Boolean"/>
      </xsd:simpleType>
    </xsd:element>
    <xsd:element name="Manager" ma:index="87" nillable="true" ma:displayName="Manager" ma:hidden="true" ma:internalName="Manager" ma:readOnly="false">
      <xsd:simpleType>
        <xsd:restriction base="dms:Text"/>
      </xsd:simpleType>
    </xsd:element>
    <xsd:element name="Markets" ma:index="88" nillable="true" ma:displayName="Markets" ma:default="" ma:description="Leave blank to show in all markets" ma:list="{2FBD1B11-2ACE-4FDC-B5A3-635D4ADF6F1B}" ma:internalName="Markets"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89" nillable="true" ma:displayName="Milestone" ma:default="" ma:internalName="Milestone" ma:readOnly="false">
      <xsd:simpleType>
        <xsd:restriction base="dms:Unknown"/>
      </xsd:simpleType>
    </xsd:element>
    <xsd:element name="ModificationsAwaitingManualResolutionLookup" ma:index="90" nillable="true" ma:displayName="Modifications Awating Manual Resolution" ma:list="{9E343742-310B-4684-A24C-1D137CB4B230}" ma:internalName="ModificationsAwaitingManualResolutionLookup" ma:readOnly="false" ma:showField="ModificationsAwaitingManualResolution" ma:web="4873beb7-5857-4685-be1f-d57550cc96cc">
      <xsd:simpleType>
        <xsd:restriction base="dms:Lookup"/>
      </xsd:simpleType>
    </xsd:element>
    <xsd:element name="NumericId" ma:index="93" nillable="true" ma:displayName="Numeric ID" ma:default="" ma:indexed="true" ma:internalName="NumericId" ma:readOnly="false">
      <xsd:simpleType>
        <xsd:restriction base="dms:Number"/>
      </xsd:simpleType>
    </xsd:element>
    <xsd:element name="NumOfRatingsLookup" ma:index="94" nillable="true" ma:displayName="NumOfRatings" ma:list="{9E343742-310B-4684-A24C-1D137CB4B230}" ma:internalName="NumOfRatingsLookup" ma:readOnly="true" ma:showField="NumOfRatings" ma:web="4873beb7-5857-4685-be1f-d57550cc96cc">
      <xsd:simpleType>
        <xsd:restriction base="dms:Lookup"/>
      </xsd:simpleType>
    </xsd:element>
    <xsd:element name="OOCacheId" ma:index="95" nillable="true" ma:displayName="OOCacheId" ma:internalName="OOCacheId" ma:readOnly="false">
      <xsd:simpleType>
        <xsd:restriction base="dms:Text"/>
      </xsd:simpleType>
    </xsd:element>
    <xsd:element name="OriginAsset" ma:index="96" nillable="true" ma:displayName="Origin Asset" ma:default="" ma:internalName="OriginAsset" ma:readOnly="false">
      <xsd:simpleType>
        <xsd:restriction base="dms:Text"/>
      </xsd:simpleType>
    </xsd:element>
    <xsd:element name="OriginalSourceMarket" ma:index="97" nillable="true" ma:displayName="Original Source Market Group" ma:default="" ma:internalName="OriginalSourceMarket" ma:readOnly="false">
      <xsd:simpleType>
        <xsd:restriction base="dms:Text"/>
      </xsd:simpleType>
    </xsd:element>
    <xsd:element name="OutputCachingOn" ma:index="98" nillable="true" ma:displayName="Output Caching" ma:default="true" ma:hidden="true" ma:internalName="OutputCachingOn" ma:readOnly="false">
      <xsd:simpleType>
        <xsd:restriction base="dms:Boolean"/>
      </xsd:simpleType>
    </xsd:element>
    <xsd:element name="ParentAssetId" ma:index="99" nillable="true" ma:displayName="Parent Asset Id" ma:internalName="ParentAssetId" ma:readOnly="false">
      <xsd:simpleType>
        <xsd:restriction base="dms:Text"/>
      </xsd:simpleType>
    </xsd:element>
    <xsd:element name="PlannedPubDate" ma:index="100" nillable="true" ma:displayName="Planned Publish Date" ma:default="" ma:indexed="true" ma:internalName="PlannedPubDate" ma:readOnly="false">
      <xsd:simpleType>
        <xsd:restriction base="dms:DateTime"/>
      </xsd:simpleType>
    </xsd:element>
    <xsd:element name="PolicheckWords" ma:index="101" nillable="true" ma:displayName="Policheck Words" ma:default="" ma:internalName="PolicheckWords" ma:readOnly="false">
      <xsd:simpleType>
        <xsd:restriction base="dms:Text"/>
      </xsd:simpleType>
    </xsd:element>
    <xsd:element name="AppVerPrimary" ma:index="102" nillable="true" ma:displayName="Primary Application Version" ma:default="" ma:indexed="true" ma:list="{3B69E247-3408-4B27-BC34-375E2E9451F9}" ma:internalName="AppVerPrimary" ma:readOnly="false" ma:showField="Title" ma:web="4873beb7-5857-4685-be1f-d57550cc96cc">
      <xsd:simpleType>
        <xsd:restriction base="dms:Lookup"/>
      </xsd:simpleType>
    </xsd:element>
    <xsd:element name="BusinessGroup" ma:index="103" nillable="true" ma:displayName="Product Division Owner" ma:default="" ma:internalName="BusinessGroup" ma:readOnly="false">
      <xsd:simpleType>
        <xsd:restriction base="dms:Unknown"/>
      </xsd:simpleType>
    </xsd:element>
    <xsd:element name="UAProjectedTotalWords" ma:index="104" nillable="true" ma:displayName="Projected Word Count" ma:default="" ma:internalName="UAProjectedTotalWords" ma:readOnly="false">
      <xsd:simpleType>
        <xsd:restriction base="dms:Unknown"/>
      </xsd:simpleType>
    </xsd:element>
    <xsd:element name="Provider" ma:index="105" nillable="true" ma:displayName="Provider" ma:default="" ma:internalName="Provider">
      <xsd:simpleType>
        <xsd:restriction base="dms:Unknown"/>
      </xsd:simpleType>
    </xsd:element>
    <xsd:element name="Providers" ma:index="106" nillable="true" ma:displayName="Providers" ma:internalName="Providers" ma:readOnly="false">
      <xsd:simpleType>
        <xsd:restriction base="dms:Unknown"/>
      </xsd:simpleType>
    </xsd:element>
    <xsd:element name="PublishStatusLookup" ma:index="107" nillable="true" ma:displayName="Publish Status" ma:list="{9E343742-310B-4684-A24C-1D137CB4B230}" ma:internalName="PublishStatusLookup" ma:readOnly="false" ma:showField="PublishStatus" ma:web="4873beb7-5857-4685-be1f-d57550cc96cc">
      <xsd:simpleType>
        <xsd:restriction base="dms:Lookup"/>
      </xsd:simpleType>
    </xsd:element>
    <xsd:element name="PublishTargets" ma:index="108" nillable="true" ma:displayName="Publish Target" ma:default="OfficeOnline" ma:internalName="PublishTargets" ma:readOnly="false">
      <xsd:simpleType>
        <xsd:restriction base="dms:Unknown"/>
      </xsd:simpleType>
    </xsd:element>
    <xsd:element name="RecommendationsModifier" ma:index="109" nillable="true" ma:displayName="Recommendations Modifier" ma:internalName="RecommendationsModifier" ma:readOnly="false">
      <xsd:simpleType>
        <xsd:restriction base="dms:Number"/>
      </xsd:simpleType>
    </xsd:element>
    <xsd:element name="ArtSampleDocs" ma:index="110" nillable="true" ma:displayName="Sample Docs" ma:hidden="true" ma:internalName="ArtSampleDocs" ma:readOnly="false">
      <xsd:simpleType>
        <xsd:restriction base="dms:Text"/>
      </xsd:simpleType>
    </xsd:element>
    <xsd:element name="ScenarioTagsTaxHTField0" ma:index="112" nillable="true" ma:taxonomy="true" ma:internalName="ScenarioTagsTaxHTField0" ma:taxonomyFieldName="ScenarioTags" ma:displayName="Scenarios" ma:readOnly="false"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4"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5" nillable="true" ma:displayName="Source Title" ma:indexed="true" ma:internalName="SourceTitle" ma:readOnly="false">
      <xsd:simpleType>
        <xsd:restriction base="dms:Text"/>
      </xsd:simpleType>
    </xsd:element>
    <xsd:element name="CSXSubmissionDate" ma:index="116" nillable="true" ma:displayName="Submission Date" ma:internalName="CSXSubmissionDate" ma:readOnly="false">
      <xsd:simpleType>
        <xsd:restriction base="dms:DateTime"/>
      </xsd:simpleType>
    </xsd:element>
    <xsd:element name="SubmitterId" ma:index="117" nillable="true" ma:displayName="Submitter ID" ma:default="" ma:internalName="SubmitterId" ma:readOnly="false">
      <xsd:simpleType>
        <xsd:restriction base="dms:Text"/>
      </xsd:simpleType>
    </xsd:element>
    <xsd:element name="TaxCatchAll" ma:index="118"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19"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humbnailAssetId" ma:index="120" nillable="true" ma:displayName="Thumbnail Image Asset" ma:internalName="ThumbnailAssetId" ma:readOnly="false">
      <xsd:simpleType>
        <xsd:restriction base="dms:Text"/>
      </xsd:simpleType>
    </xsd:element>
    <xsd:element name="TimesCloned" ma:index="121" nillable="true" ma:displayName="Times Cloned" ma:internalName="TimesCloned" ma:readOnly="false">
      <xsd:simpleType>
        <xsd:restriction base="dms:Number"/>
      </xsd:simpleType>
    </xsd:element>
    <xsd:element name="TrustLevel" ma:index="123" nillable="true" ma:displayName="Trust Level" ma:default="1 Microsoft Managed Content" ma:internalName="TrustLevel" ma:readOnly="false">
      <xsd:simpleType>
        <xsd:restriction base="dms:Unknown"/>
      </xsd:simpleType>
    </xsd:element>
    <xsd:element name="UALocComments" ma:index="124" nillable="true" ma:displayName="UA Loc Comments" ma:default="" ma:internalName="UALocComments" ma:readOnly="false">
      <xsd:simpleType>
        <xsd:restriction base="dms:Note"/>
      </xsd:simpleType>
    </xsd:element>
    <xsd:element name="UALocRecommendation" ma:index="125"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26" nillable="true" ma:displayName="UA Notes" ma:default="" ma:internalName="UANotes" ma:readOnly="false">
      <xsd:simpleType>
        <xsd:restriction base="dms:Note"/>
      </xsd:simpleType>
    </xsd:element>
    <xsd:element name="VoteCount" ma:index="127"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6" ma:displayName="Content Type"/>
        <xsd:element ref="dc:title" minOccurs="0" maxOccurs="1" ma:index="122"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APDescription xmlns="4873beb7-5857-4685-be1f-d57550cc96cc" xsi:nil="true"/>
    <AssetExpire xmlns="4873beb7-5857-4685-be1f-d57550cc96cc">2029-05-12T07:00:00+00:00</AssetExpire>
    <CampaignTagsTaxHTField0 xmlns="4873beb7-5857-4685-be1f-d57550cc96cc">
      <Terms xmlns="http://schemas.microsoft.com/office/infopath/2007/PartnerControls"/>
    </CampaignTagsTaxHTField0>
    <IntlLangReviewDate xmlns="4873beb7-5857-4685-be1f-d57550cc96cc" xsi:nil="true"/>
    <IntlLangReview xmlns="4873beb7-5857-4685-be1f-d57550cc96cc" xsi:nil="true"/>
    <LocLastLocAttemptVersionLookup xmlns="4873beb7-5857-4685-be1f-d57550cc96cc">435371</LocLastLocAttemptVersionLookup>
    <LocLastLocAttemptVersionTypeLookup xmlns="4873beb7-5857-4685-be1f-d57550cc96cc" xsi:nil="true"/>
    <PolicheckWords xmlns="4873beb7-5857-4685-be1f-d57550cc96cc" xsi:nil="true"/>
    <SubmitterId xmlns="4873beb7-5857-4685-be1f-d57550cc96cc" xsi:nil="true"/>
    <EditorialStatus xmlns="4873beb7-5857-4685-be1f-d57550cc96cc">Complete</EditorialStatus>
    <Markets xmlns="4873beb7-5857-4685-be1f-d57550cc96cc"/>
    <OriginAsset xmlns="4873beb7-5857-4685-be1f-d57550cc96cc" xsi:nil="true"/>
    <AssetStart xmlns="4873beb7-5857-4685-be1f-d57550cc96cc">2011-07-16T01:46:00+00:00</AssetStart>
    <MarketSpecific xmlns="4873beb7-5857-4685-be1f-d57550cc96cc">false</MarketSpecific>
    <LocMarketGroupTiers xmlns="4873beb7-5857-4685-be1f-d57550cc96cc">,t:Tier 1,</LocMarketGroupTiers>
    <APAuthor xmlns="4873beb7-5857-4685-be1f-d57550cc96cc">
      <UserInfo>
        <DisplayName>REDMOND\v-cianto</DisplayName>
        <AccountId>1046</AccountId>
        <AccountType/>
      </UserInfo>
    </APAuthor>
    <IntlLangReviewer xmlns="4873beb7-5857-4685-be1f-d57550cc96cc" xsi:nil="true"/>
    <LocOverallPreviewStatusLookup xmlns="4873beb7-5857-4685-be1f-d57550cc96cc" xsi:nil="true"/>
    <LocOverallPublishStatusLookup xmlns="4873beb7-5857-4685-be1f-d57550cc96cc" xsi:nil="true"/>
    <CSXSubmissionDate xmlns="4873beb7-5857-4685-be1f-d57550cc96cc" xsi:nil="true"/>
    <TaxCatchAll xmlns="4873beb7-5857-4685-be1f-d57550cc96cc"/>
    <LocNewPublishedVersionLookup xmlns="4873beb7-5857-4685-be1f-d57550cc96cc" xsi:nil="true"/>
    <LocPublishedDependentAssetsLookup xmlns="4873beb7-5857-4685-be1f-d57550cc96cc" xsi:nil="true"/>
    <Manager xmlns="4873beb7-5857-4685-be1f-d57550cc96cc" xsi:nil="true"/>
    <NumericId xmlns="4873beb7-5857-4685-be1f-d57550cc96cc">102720169</NumericId>
    <ParentAssetId xmlns="4873beb7-5857-4685-be1f-d57550cc96cc" xsi:nil="true"/>
    <OriginalSourceMarket xmlns="4873beb7-5857-4685-be1f-d57550cc96cc" xsi:nil="true"/>
    <EditorialTags xmlns="4873beb7-5857-4685-be1f-d57550cc96cc">1|TG102679173|FY12 Q1|FY12_Q1_TG102679173</EditorialTags>
    <LocComments xmlns="4873beb7-5857-4685-be1f-d57550cc96cc">Intl_Localizable 
</LocComments>
    <LocProcessedForMarketsLookup xmlns="4873beb7-5857-4685-be1f-d57550cc96cc" xsi:nil="true"/>
    <LocRecommendedHandoff xmlns="4873beb7-5857-4685-be1f-d57550cc96cc">201107_Ready </LocRecommendedHandoff>
    <SourceTitle xmlns="4873beb7-5857-4685-be1f-d57550cc96cc" xsi:nil="true"/>
    <CSXUpdate xmlns="4873beb7-5857-4685-be1f-d57550cc96cc">false</CSXUpdate>
    <IntlLocPriority xmlns="4873beb7-5857-4685-be1f-d57550cc96cc" xsi:nil="true"/>
    <UAProjectedTotalWords xmlns="4873beb7-5857-4685-be1f-d57550cc96cc" xsi:nil="true"/>
    <MachineTranslated xmlns="4873beb7-5857-4685-be1f-d57550cc96cc">false</MachineTranslated>
    <OutputCachingOn xmlns="4873beb7-5857-4685-be1f-d57550cc96cc">false</OutputCachingOn>
    <IsSearchable xmlns="4873beb7-5857-4685-be1f-d57550cc96cc">true</IsSearchable>
    <ContentItem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ApplicationCode xmlns="4873beb7-5857-4685-be1f-d57550cc96cc"/>
    <LastModifiedDateTime xmlns="4873beb7-5857-4685-be1f-d57550cc96cc" xsi:nil="true"/>
    <LegacyData xmlns="4873beb7-5857-4685-be1f-d57550cc96cc" xsi:nil="true"/>
    <LocManualTestRequired xmlns="4873beb7-5857-4685-be1f-d57550cc96cc">false</LocManualTestRequired>
    <LocProcessedForHandoffsLookup xmlns="4873beb7-5857-4685-be1f-d57550cc96cc" xsi:nil="true"/>
    <CSXHash xmlns="4873beb7-5857-4685-be1f-d57550cc96cc" xsi:nil="true"/>
    <DirectSourceMarket xmlns="4873beb7-5857-4685-be1f-d57550cc96cc" xsi:nil="true"/>
    <PlannedPubDate xmlns="4873beb7-5857-4685-be1f-d57550cc96cc" xsi:nil="true"/>
    <CSXSubmissionMarket xmlns="4873beb7-5857-4685-be1f-d57550cc96cc" xsi:nil="true"/>
    <Downloads xmlns="4873beb7-5857-4685-be1f-d57550cc96cc">0</Downloads>
    <LocOverallHandbackStatusLookup xmlns="4873beb7-5857-4685-be1f-d57550cc96cc" xsi:nil="true"/>
    <ArtSampleDocs xmlns="4873beb7-5857-4685-be1f-d57550cc96cc" xsi:nil="true"/>
    <TrustLevel xmlns="4873beb7-5857-4685-be1f-d57550cc96cc">1 Microsoft Managed Content</TrustLevel>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imesCloned xmlns="4873beb7-5857-4685-be1f-d57550cc96cc" xsi:nil="true"/>
    <AverageRating xmlns="4873beb7-5857-4685-be1f-d57550cc96cc" xsi:nil="true"/>
    <FeatureTagsTaxHTField0 xmlns="4873beb7-5857-4685-be1f-d57550cc96cc">
      <Terms xmlns="http://schemas.microsoft.com/office/infopath/2007/PartnerControls"/>
    </FeatureTagsTaxHTField0>
    <LocOverallLocStatusLookup xmlns="4873beb7-5857-4685-be1f-d57550cc96cc" xsi:nil="true"/>
    <LocPublishedLinkedAssetsLookup xmlns="4873beb7-5857-4685-be1f-d57550cc96cc" xsi:nil="true"/>
    <Provider xmlns="4873beb7-5857-4685-be1f-d57550cc96cc" xsi:nil="true"/>
    <UACurrentWords xmlns="4873beb7-5857-4685-be1f-d57550cc96cc" xsi:nil="true"/>
    <Applications xmlns="4873beb7-5857-4685-be1f-d57550cc96cc">
      <Value>402</Value>
    </Applications>
    <AssetId xmlns="4873beb7-5857-4685-be1f-d57550cc96cc">AF102720169</AssetId>
    <OOCacheId xmlns="4873beb7-5857-4685-be1f-d57550cc96cc" xsi:nil="true"/>
    <IsDeleted xmlns="4873beb7-5857-4685-be1f-d57550cc96cc">false</IsDeleted>
    <PublishTargets xmlns="4873beb7-5857-4685-be1f-d57550cc96cc">OfficeOnline</PublishTargets>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Milestone xmlns="4873beb7-5857-4685-be1f-d57550cc96cc" xsi:nil="tru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ApprovalStatus xmlns="4873beb7-5857-4685-be1f-d57550cc96cc">InProgress</ApprovalStatus>
    <BlockPublish xmlns="4873beb7-5857-4685-be1f-d57550cc96cc">false</BlockPublish>
    <APEditor xmlns="4873beb7-5857-4685-be1f-d57550cc96cc">
      <UserInfo>
        <DisplayName/>
        <AccountId xsi:nil="true"/>
        <AccountType/>
      </UserInfo>
    </APEditor>
    <Size xmlns="4873beb7-5857-4685-be1f-d57550cc96cc">35MB</Size>
    <PublishStatusLookup xmlns="4873beb7-5857-4685-be1f-d57550cc96cc">1234539</PublishStatusLookup>
    <ClipArtFilename xmlns="4873beb7-5857-4685-be1f-d57550cc96cc" xsi:nil="true"/>
    <AcquiredFrom xmlns="4873beb7-5857-4685-be1f-d57550cc96cc">Internal MS</AcquiredFrom>
    <FriendlyTitle xmlns="4873beb7-5857-4685-be1f-d57550cc96cc" xsi:nil="true"/>
    <DSATActionTaken xmlns="4873beb7-5857-4685-be1f-d57550cc96cc" xsi:nil="true"/>
    <ApprovalLog xmlns="4873beb7-5857-4685-be1f-d57550cc96cc" xsi:nil="true"/>
    <AssetType xmlns="4873beb7-5857-4685-be1f-d57550cc96cc">NA</AssetType>
    <HandoffToMSDN xmlns="4873beb7-5857-4685-be1f-d57550cc96cc" xsi:nil="true"/>
    <CategoryTagsTaxHTField11 xmlns="4873beb7-5857-4685-be1f-d57550cc96cc">
      <Terms xmlns="http://schemas.microsoft.com/office/infopath/2007/PartnerControls"/>
    </CategoryTagsTaxHTField11>
    <AppVerPrimary xmlns="4873beb7-5857-4685-be1f-d57550cc96cc" xsi:nil="true"/>
    <AuthorGroup xmlns="4873beb7-5857-4685-be1f-d57550cc96cc" xsi:nil="true"/>
    <LastPublishResultLookup xmlns="4873beb7-5857-4685-be1f-d57550cc96cc" xsi:nil="true"/>
    <ModificationsAwaitingManualResolutionLookup xmlns="4873beb7-5857-4685-be1f-d57550cc96cc" xsi:nil="true"/>
    <VoteCount xmlns="4873beb7-5857-4685-be1f-d57550cc96cc" xsi:nil="true"/>
    <FeedAppVer xmlns="4873beb7-5857-4685-be1f-d57550cc96cc"/>
    <LastHandOff xmlns="4873beb7-5857-4685-be1f-d57550cc96cc"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727D777-92A1-444B-BA5B-FEF4A31395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B60031C-5856-454E-8A95-187AF43A2F0C}">
  <ds:schemaRefs>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purl.org/dc/elements/1.1/"/>
    <ds:schemaRef ds:uri="4873beb7-5857-4685-be1f-d57550cc96cc"/>
    <ds:schemaRef ds:uri="http://www.w3.org/XML/1998/namespace"/>
    <ds:schemaRef ds:uri="http://purl.org/dc/dcmitype/"/>
  </ds:schemaRefs>
</ds:datastoreItem>
</file>

<file path=customXml/itemProps3.xml><?xml version="1.0" encoding="utf-8"?>
<ds:datastoreItem xmlns:ds="http://schemas.openxmlformats.org/officeDocument/2006/customXml" ds:itemID="{F1418FCA-8E2E-4AED-B06A-2D7592527E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Office2010_training_template</Template>
  <TotalTime>3686</TotalTime>
  <Words>1913</Words>
  <Application>Microsoft Office PowerPoint</Application>
  <PresentationFormat>On-screen Show (4:3)</PresentationFormat>
  <Paragraphs>315</Paragraphs>
  <Slides>49</Slides>
  <Notes>49</Notes>
  <HiddenSlides>1</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Office2010_training_template</vt:lpstr>
      <vt:lpstr>Microsoft® Access® 2010 培训</vt:lpstr>
      <vt:lpstr>课程内容</vt:lpstr>
      <vt:lpstr>概述：制定优良设计计划</vt:lpstr>
      <vt:lpstr>课程目标</vt:lpstr>
      <vt:lpstr>从计划开始</vt:lpstr>
      <vt:lpstr>从计划开始</vt:lpstr>
      <vt:lpstr>从计划开始</vt:lpstr>
      <vt:lpstr>从计划开始</vt:lpstr>
      <vt:lpstr>从计划开始</vt:lpstr>
      <vt:lpstr>确定用途</vt:lpstr>
      <vt:lpstr>确定用途</vt:lpstr>
      <vt:lpstr>列出要存储的数据</vt:lpstr>
      <vt:lpstr>列出要存储的数据</vt:lpstr>
      <vt:lpstr>列出要存储的数据</vt:lpstr>
      <vt:lpstr>列出要存储的数据</vt:lpstr>
      <vt:lpstr>按主题对数据进行分组</vt:lpstr>
      <vt:lpstr>按主题对数据进行分组</vt:lpstr>
      <vt:lpstr>按主题对数据进行分组</vt:lpstr>
      <vt:lpstr>从组、字段开始</vt:lpstr>
      <vt:lpstr>从组、字段开始</vt:lpstr>
      <vt:lpstr>从组、字段开始</vt:lpstr>
      <vt:lpstr>从组、字段开始</vt:lpstr>
      <vt:lpstr>从组、字段开始</vt:lpstr>
      <vt:lpstr>计划数据类型</vt:lpstr>
      <vt:lpstr>计划数据类型</vt:lpstr>
      <vt:lpstr>计划数据类型</vt:lpstr>
      <vt:lpstr>计划主键</vt:lpstr>
      <vt:lpstr>计划主键</vt:lpstr>
      <vt:lpstr>计划主键</vt:lpstr>
      <vt:lpstr>计划主键</vt:lpstr>
      <vt:lpstr>计划外键</vt:lpstr>
      <vt:lpstr>计划外键</vt:lpstr>
      <vt:lpstr>计划外键</vt:lpstr>
      <vt:lpstr>设计用于 SharePoint 的表</vt:lpstr>
      <vt:lpstr>设计用于 SharePoint 的表</vt:lpstr>
      <vt:lpstr>设计用于 SharePoint 的表</vt:lpstr>
      <vt:lpstr>练习建议</vt:lpstr>
      <vt:lpstr>测试问题 1</vt:lpstr>
      <vt:lpstr>测试问题 1</vt:lpstr>
      <vt:lpstr>测试问题 2</vt:lpstr>
      <vt:lpstr>测试问题 2</vt:lpstr>
      <vt:lpstr>测试问题 3</vt:lpstr>
      <vt:lpstr>测试问题 3</vt:lpstr>
      <vt:lpstr>测试问题 4</vt:lpstr>
      <vt:lpstr>测试问题 4</vt:lpstr>
      <vt:lpstr>测试问题 5</vt:lpstr>
      <vt:lpstr>测试问题 5</vt:lpstr>
      <vt:lpstr>课程摘要卡：</vt:lpstr>
      <vt:lpstr>使用此模板</vt:lpstr>
    </vt:vector>
  </TitlesOfParts>
  <Company>Microsoft 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培训演示文稿 - 为新数据库设计表</dc:title>
  <dc:creator>kristinl</dc:creator>
  <cp:lastModifiedBy>Pakorn Chuoluam</cp:lastModifiedBy>
  <cp:revision>272</cp:revision>
  <dcterms:created xsi:type="dcterms:W3CDTF">2010-04-16T18:13:32Z</dcterms:created>
  <dcterms:modified xsi:type="dcterms:W3CDTF">2011-09-11T08:41:45Z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0x0101006EDDDB5EE6D98C44930B742096920B30020100945995BAC74E6347BD6C979F46C6273B</vt:lpwstr>
  </property>
  <property fmtid="{D5CDD505-2E9C-101B-9397-08002B2CF9AE}" pid="3" name="_dlc_DocIdItemGuid">
    <vt:lpwstr>6935713e-0dbb-4e01-8cbe-f9c011f75855</vt:lpwstr>
  </property>
  <property fmtid="{D5CDD505-2E9C-101B-9397-08002B2CF9AE}" pid="4" name="InternalTags">
    <vt:lpwstr/>
  </property>
  <property fmtid="{D5CDD505-2E9C-101B-9397-08002B2CF9AE}" pid="5" name="FeatureTags">
    <vt:lpwstr/>
  </property>
  <property fmtid="{D5CDD505-2E9C-101B-9397-08002B2CF9AE}" pid="6" name="LocalizationTags">
    <vt:lpwstr/>
  </property>
  <property fmtid="{D5CDD505-2E9C-101B-9397-08002B2CF9AE}" pid="7" name="CategoryTags">
    <vt:lpwstr/>
  </property>
  <property fmtid="{D5CDD505-2E9C-101B-9397-08002B2CF9AE}" pid="8" name="PolicheckCounter">
    <vt:lpwstr>0</vt:lpwstr>
  </property>
  <property fmtid="{D5CDD505-2E9C-101B-9397-08002B2CF9AE}" pid="9" name="CampaignTags">
    <vt:lpwstr/>
  </property>
  <property fmtid="{D5CDD505-2E9C-101B-9397-08002B2CF9AE}" pid="10" name="PolicheckStatus">
    <vt:lpwstr>0</vt:lpwstr>
  </property>
  <property fmtid="{D5CDD505-2E9C-101B-9397-08002B2CF9AE}" pid="11" name="ScenarioTags">
    <vt:lpwstr/>
  </property>
</Properties>
</file>