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customXml/itemProps13.xml" ContentType="application/vnd.openxmlformats-officedocument.customXmlProperties+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customXml/itemProps14.xml" ContentType="application/vnd.openxmlformats-officedocument.customXmlProperties+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customXml/itemProps10.xml" ContentType="application/vnd.openxmlformats-officedocument.customXmlProperties+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notesSlides/notesSlide20.xml" ContentType="application/vnd.openxmlformats-officedocument.presentationml.notesSlide+xml"/>
  <Override PartName="/customXml/itemProps7.xml" ContentType="application/vnd.openxmlformats-officedocument.customXmlPropertie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ppt/tags/tag106.xml" ContentType="application/vnd.openxmlformats-officedocument.presentationml.tags+xml"/>
  <Override PartName="/ppt/tags/tag124.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customXml/itemProps15.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customXml/itemProps11.xml" ContentType="application/vnd.openxmlformats-officedocument.customXmlPropertie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customXml/itemProps8.xml" ContentType="application/vnd.openxmlformats-officedocument.customXmlPropertie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customXml/itemProps4.xml" ContentType="application/vnd.openxmlformats-officedocument.customXmlPropertie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Default Extension="wmv" ContentType="video/x-ms-wmv"/>
  <Override PartName="/customXml/itemProps16.xml" ContentType="application/vnd.openxmlformats-officedocument.customXmlProperties+xml"/>
  <Override PartName="/ppt/slideMasters/slideMaster2.xml" ContentType="application/vnd.openxmlformats-officedocument.presentationml.slideMaster+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notesSlides/notesSlide19.xml" ContentType="application/vnd.openxmlformats-officedocument.presentationml.notesSlide+xml"/>
  <Override PartName="/customXml/itemProps12.xml" ContentType="application/vnd.openxmlformats-officedocument.customXmlProperties+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customXml/itemProps9.xml" ContentType="application/vnd.openxmlformats-officedocument.customXmlPropertie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customXml/itemProps5.xml" ContentType="application/vnd.openxmlformats-officedocument.customXmlProperties+xml"/>
  <Override PartName="/customXml/itemProps17.xml" ContentType="application/vnd.openxmlformats-officedocument.customXmlPropertie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22.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customXml/itemProps6.xml" ContentType="application/vnd.openxmlformats-officedocument.customXmlPropertie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8"/>
    <p:sldMasterId id="2147483669" r:id="rId19"/>
  </p:sldMasterIdLst>
  <p:notesMasterIdLst>
    <p:notesMasterId r:id="rId44"/>
  </p:notesMasterIdLst>
  <p:handoutMasterIdLst>
    <p:handoutMasterId r:id="rId45"/>
  </p:handoutMasterIdLst>
  <p:sldIdLst>
    <p:sldId id="356" r:id="rId20"/>
    <p:sldId id="328" r:id="rId21"/>
    <p:sldId id="279" r:id="rId22"/>
    <p:sldId id="280" r:id="rId23"/>
    <p:sldId id="281" r:id="rId24"/>
    <p:sldId id="282" r:id="rId25"/>
    <p:sldId id="283" r:id="rId26"/>
    <p:sldId id="340" r:id="rId27"/>
    <p:sldId id="341" r:id="rId28"/>
    <p:sldId id="342" r:id="rId29"/>
    <p:sldId id="343" r:id="rId30"/>
    <p:sldId id="344" r:id="rId31"/>
    <p:sldId id="345" r:id="rId32"/>
    <p:sldId id="288" r:id="rId33"/>
    <p:sldId id="347" r:id="rId34"/>
    <p:sldId id="348" r:id="rId35"/>
    <p:sldId id="349" r:id="rId36"/>
    <p:sldId id="350" r:id="rId37"/>
    <p:sldId id="351" r:id="rId38"/>
    <p:sldId id="352" r:id="rId39"/>
    <p:sldId id="354" r:id="rId40"/>
    <p:sldId id="353" r:id="rId41"/>
    <p:sldId id="355" r:id="rId42"/>
    <p:sldId id="325"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ngsana New" pitchFamily="18" charset="-34"/>
      </a:defRPr>
    </a:lvl1pPr>
    <a:lvl2pPr marL="457200" algn="l" rtl="0" fontAlgn="base">
      <a:spcBef>
        <a:spcPct val="0"/>
      </a:spcBef>
      <a:spcAft>
        <a:spcPct val="0"/>
      </a:spcAft>
      <a:defRPr kern="1200">
        <a:solidFill>
          <a:schemeClr val="tx1"/>
        </a:solidFill>
        <a:latin typeface="Calibri" pitchFamily="34" charset="0"/>
        <a:ea typeface="+mn-ea"/>
        <a:cs typeface="Angsana New" pitchFamily="18" charset="-34"/>
      </a:defRPr>
    </a:lvl2pPr>
    <a:lvl3pPr marL="914400" algn="l" rtl="0" fontAlgn="base">
      <a:spcBef>
        <a:spcPct val="0"/>
      </a:spcBef>
      <a:spcAft>
        <a:spcPct val="0"/>
      </a:spcAft>
      <a:defRPr kern="1200">
        <a:solidFill>
          <a:schemeClr val="tx1"/>
        </a:solidFill>
        <a:latin typeface="Calibri" pitchFamily="34" charset="0"/>
        <a:ea typeface="+mn-ea"/>
        <a:cs typeface="Angsana New" pitchFamily="18" charset="-34"/>
      </a:defRPr>
    </a:lvl3pPr>
    <a:lvl4pPr marL="1371600" algn="l" rtl="0" fontAlgn="base">
      <a:spcBef>
        <a:spcPct val="0"/>
      </a:spcBef>
      <a:spcAft>
        <a:spcPct val="0"/>
      </a:spcAft>
      <a:defRPr kern="1200">
        <a:solidFill>
          <a:schemeClr val="tx1"/>
        </a:solidFill>
        <a:latin typeface="Calibri" pitchFamily="34" charset="0"/>
        <a:ea typeface="+mn-ea"/>
        <a:cs typeface="Angsana New" pitchFamily="18" charset="-34"/>
      </a:defRPr>
    </a:lvl4pPr>
    <a:lvl5pPr marL="1828800" algn="l" rtl="0" fontAlgn="base">
      <a:spcBef>
        <a:spcPct val="0"/>
      </a:spcBef>
      <a:spcAft>
        <a:spcPct val="0"/>
      </a:spcAft>
      <a:defRPr kern="1200">
        <a:solidFill>
          <a:schemeClr val="tx1"/>
        </a:solidFill>
        <a:latin typeface="Calibri" pitchFamily="34" charset="0"/>
        <a:ea typeface="+mn-ea"/>
        <a:cs typeface="Angsana New" pitchFamily="18" charset="-34"/>
      </a:defRPr>
    </a:lvl5pPr>
    <a:lvl6pPr marL="2286000" algn="l" defTabSz="914400" rtl="0" eaLnBrk="1" latinLnBrk="0" hangingPunct="1">
      <a:defRPr kern="1200">
        <a:solidFill>
          <a:schemeClr val="tx1"/>
        </a:solidFill>
        <a:latin typeface="Calibri" pitchFamily="34" charset="0"/>
        <a:ea typeface="+mn-ea"/>
        <a:cs typeface="Angsana New" pitchFamily="18" charset="-34"/>
      </a:defRPr>
    </a:lvl6pPr>
    <a:lvl7pPr marL="2743200" algn="l" defTabSz="914400" rtl="0" eaLnBrk="1" latinLnBrk="0" hangingPunct="1">
      <a:defRPr kern="1200">
        <a:solidFill>
          <a:schemeClr val="tx1"/>
        </a:solidFill>
        <a:latin typeface="Calibri" pitchFamily="34" charset="0"/>
        <a:ea typeface="+mn-ea"/>
        <a:cs typeface="Angsana New" pitchFamily="18" charset="-34"/>
      </a:defRPr>
    </a:lvl7pPr>
    <a:lvl8pPr marL="3200400" algn="l" defTabSz="914400" rtl="0" eaLnBrk="1" latinLnBrk="0" hangingPunct="1">
      <a:defRPr kern="1200">
        <a:solidFill>
          <a:schemeClr val="tx1"/>
        </a:solidFill>
        <a:latin typeface="Calibri" pitchFamily="34" charset="0"/>
        <a:ea typeface="+mn-ea"/>
        <a:cs typeface="Angsana New" pitchFamily="18" charset="-34"/>
      </a:defRPr>
    </a:lvl8pPr>
    <a:lvl9pPr marL="3657600" algn="l" defTabSz="914400" rtl="0" eaLnBrk="1" latinLnBrk="0" hangingPunct="1">
      <a:defRPr kern="1200">
        <a:solidFill>
          <a:schemeClr val="tx1"/>
        </a:solidFill>
        <a:latin typeface="Calibri" pitchFamily="34" charset="0"/>
        <a:ea typeface="+mn-ea"/>
        <a:cs typeface="Angsana New" pitchFamily="18" charset="-3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49" autoAdjust="0"/>
    <p:restoredTop sz="82565" autoAdjust="0"/>
  </p:normalViewPr>
  <p:slideViewPr>
    <p:cSldViewPr>
      <p:cViewPr varScale="1">
        <p:scale>
          <a:sx n="93" d="100"/>
          <a:sy n="93" d="100"/>
        </p:scale>
        <p:origin x="-2352" y="-102"/>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80" d="100"/>
          <a:sy n="80" d="100"/>
        </p:scale>
        <p:origin x="-348" y="-4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Master" Target="slideMasters/slideMaster2.xml"/><Relationship Id="rId31" Type="http://schemas.openxmlformats.org/officeDocument/2006/relationships/slide" Target="slides/slide12.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theme" Target="theme/theme1.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th-TH"/>
          </a:p>
        </p:txBody>
      </p:sp>
      <p:sp>
        <p:nvSpPr>
          <p:cNvPr id="1126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17424B2F-8BAF-49E5-B8D1-260C47EE6D50}" type="datetimeFigureOut">
              <a:rPr lang="th-TH"/>
              <a:pPr/>
              <a:t>19/12/54</a:t>
            </a:fld>
            <a:endParaRPr lang="th-TH"/>
          </a:p>
        </p:txBody>
      </p:sp>
      <p:sp>
        <p:nvSpPr>
          <p:cNvPr id="1126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th-TH"/>
          </a:p>
        </p:txBody>
      </p:sp>
      <p:sp>
        <p:nvSpPr>
          <p:cNvPr id="1126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7CD17EB2-5EB7-4B28-B666-FF539B3E218E}" type="slidenum">
              <a:rPr lang="en-US"/>
              <a:pPr/>
              <a:t>‹#›</a:t>
            </a:fld>
            <a:endParaRPr lang="th-TH"/>
          </a:p>
        </p:txBody>
      </p:sp>
    </p:spTree>
    <p:extLst>
      <p:ext uri="{BB962C8B-B14F-4D97-AF65-F5344CB8AC3E}">
        <p14:creationId xmlns:p14="http://schemas.microsoft.com/office/powerpoint/2010/main" xmlns="" val="1564856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A3AF7BC-CE78-4FE8-8D72-D23B78465A68}" type="datetimeFigureOut">
              <a:rPr lang="en-US"/>
              <a:pPr>
                <a:defRPr/>
              </a:pPr>
              <a:t>12/19/2011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6FF564F-AB68-461F-8223-A75F317BC8EC}" type="slidenum">
              <a:rPr lang="en-US"/>
              <a:pPr>
                <a:defRPr/>
              </a:pPr>
              <a:t>‹#›</a:t>
            </a:fld>
            <a:endParaRPr lang="en-US" dirty="0"/>
          </a:p>
        </p:txBody>
      </p:sp>
    </p:spTree>
    <p:extLst>
      <p:ext uri="{BB962C8B-B14F-4D97-AF65-F5344CB8AC3E}">
        <p14:creationId xmlns:p14="http://schemas.microsoft.com/office/powerpoint/2010/main" xmlns="" val="3310512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1pPr>
    <a:lvl2pPr marL="4572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2pPr>
    <a:lvl3pPr marL="9144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3pPr>
    <a:lvl4pPr marL="13716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4pPr>
    <a:lvl5pPr marL="1828800" algn="l" rtl="0" eaLnBrk="0" fontAlgn="base" hangingPunct="0">
      <a:spcBef>
        <a:spcPct val="30000"/>
      </a:spcBef>
      <a:spcAft>
        <a:spcPct val="0"/>
      </a:spcAft>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6349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solidFill>
                <a:srgbClr val="000000"/>
              </a:solidFill>
              <a:latin typeface="Microsoft YaHei" pitchFamily="34" charset="-122"/>
              <a:ea typeface="Microsoft YaHei" pitchFamily="34" charset="-122"/>
            </a:endParaRPr>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1010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solidFill>
                <a:srgbClr val="000000"/>
              </a:solidFill>
              <a:latin typeface="Microsoft YaHei" pitchFamily="34" charset="-122"/>
              <a:ea typeface="Microsoft YaHei" pitchFamily="34" charset="-122"/>
            </a:endParaRPr>
          </a:p>
        </p:txBody>
      </p:sp>
      <p:sp>
        <p:nvSpPr>
          <p:cNvPr id="737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1111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solidFill>
                <a:srgbClr val="000000"/>
              </a:solidFill>
              <a:latin typeface="Microsoft YaHei" pitchFamily="34" charset="-122"/>
              <a:ea typeface="Microsoft YaHei" pitchFamily="34" charset="-122"/>
            </a:endParaRPr>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1212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solidFill>
                <a:srgbClr val="000000"/>
              </a:solidFill>
              <a:latin typeface="Microsoft YaHei" pitchFamily="34" charset="-122"/>
              <a:ea typeface="Microsoft YaHei" pitchFamily="34" charset="-122"/>
            </a:endParaRPr>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1313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noProof="0" dirty="0" smtClean="0">
                <a:solidFill>
                  <a:srgbClr val="000000"/>
                </a:solidFill>
                <a:latin typeface="Microsoft YaHei" pitchFamily="34" charset="-122"/>
                <a:ea typeface="Microsoft YaHei" pitchFamily="34" charset="-122"/>
              </a:rPr>
              <a:t>在以下网站下载 </a:t>
            </a:r>
            <a:r>
              <a:rPr lang="en-US" altLang="zh-CN" noProof="0" dirty="0" smtClean="0">
                <a:solidFill>
                  <a:srgbClr val="000000"/>
                </a:solidFill>
                <a:latin typeface="Microsoft YaHei" pitchFamily="34" charset="-122"/>
                <a:ea typeface="Microsoft YaHei" pitchFamily="34" charset="-122"/>
              </a:rPr>
              <a:t>PowerPoint Viewer</a:t>
            </a:r>
            <a:r>
              <a:rPr lang="zh-CN" altLang="en-US" noProof="0" dirty="0" smtClean="0">
                <a:solidFill>
                  <a:srgbClr val="000000"/>
                </a:solidFill>
                <a:latin typeface="Microsoft YaHei" pitchFamily="34" charset="-122"/>
                <a:ea typeface="Microsoft YaHei" pitchFamily="34" charset="-122"/>
              </a:rPr>
              <a:t>：</a:t>
            </a:r>
            <a:r>
              <a:rPr lang="en-US" altLang="zh-CN" noProof="0" dirty="0" smtClean="0">
                <a:solidFill>
                  <a:srgbClr val="000000"/>
                </a:solidFill>
                <a:latin typeface="Microsoft YaHei" pitchFamily="34" charset="-122"/>
                <a:ea typeface="Microsoft YaHei" pitchFamily="34" charset="-122"/>
              </a:rPr>
              <a:t>http://www.microsoft.com/downloads/zh-cn/details.aspx?familyid=cb9bf144-1076-4615-9951-294eeb832823&amp;displaylang=zh-cn</a:t>
            </a:r>
            <a:endParaRPr lang="zh-CN" altLang="en-US" noProof="0" dirty="0" smtClean="0">
              <a:solidFill>
                <a:srgbClr val="000000"/>
              </a:solidFill>
              <a:latin typeface="Microsoft YaHei" pitchFamily="34" charset="-122"/>
              <a:ea typeface="Microsoft YaHei" pitchFamily="34" charset="-122"/>
            </a:endParaRPr>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dirty="0" smtClean="0">
                <a:solidFill>
                  <a:srgbClr val="000000"/>
                </a:solidFill>
              </a:rPr>
              <a:t>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Notes Placeholder 2"/>
          <p:cNvSpPr>
            <a:spLocks noGrp="1"/>
          </p:cNvSpPr>
          <p:nvPr>
            <p:ph type="body" idx="1"/>
          </p:nvPr>
        </p:nvSpPr>
        <p:spPr bwMode="auto">
          <a:xfrm>
            <a:off x="685800" y="4191000"/>
            <a:ext cx="5486400" cy="4876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z="1100" b="1" noProof="0" dirty="0" smtClean="0">
                <a:solidFill>
                  <a:srgbClr val="000000"/>
                </a:solidFill>
                <a:latin typeface="Microsoft YaHei" pitchFamily="34" charset="-122"/>
                <a:ea typeface="Microsoft YaHei" pitchFamily="34" charset="-122"/>
              </a:rPr>
              <a:t>使用此模板</a:t>
            </a:r>
          </a:p>
          <a:p>
            <a:pPr eaLnBrk="1" hangingPunct="1">
              <a:spcBef>
                <a:spcPct val="0"/>
              </a:spcBef>
            </a:pPr>
            <a:r>
              <a:rPr lang="zh-CN" altLang="en-US" sz="900" noProof="0" dirty="0" smtClean="0">
                <a:solidFill>
                  <a:srgbClr val="000000"/>
                </a:solidFill>
                <a:latin typeface="Microsoft YaHei" pitchFamily="34" charset="-122"/>
                <a:ea typeface="Microsoft YaHei" pitchFamily="34" charset="-122"/>
              </a:rPr>
              <a:t>此 </a:t>
            </a:r>
            <a:r>
              <a:rPr lang="en-US" altLang="zh-CN" sz="900" noProof="0" dirty="0" smtClean="0">
                <a:solidFill>
                  <a:srgbClr val="000000"/>
                </a:solidFill>
                <a:latin typeface="Microsoft YaHei" pitchFamily="34" charset="-122"/>
                <a:ea typeface="Microsoft YaHei" pitchFamily="34" charset="-122"/>
              </a:rPr>
              <a:t>Microsoft PowerPoint® </a:t>
            </a:r>
            <a:r>
              <a:rPr lang="zh-CN" altLang="en-US" sz="900" noProof="0" dirty="0" smtClean="0">
                <a:solidFill>
                  <a:srgbClr val="000000"/>
                </a:solidFill>
                <a:latin typeface="Microsoft YaHei" pitchFamily="34" charset="-122"/>
                <a:ea typeface="Microsoft YaHei" pitchFamily="34" charset="-122"/>
              </a:rPr>
              <a:t>模板包含有关使用 </a:t>
            </a:r>
            <a:r>
              <a:rPr lang="en-US" altLang="zh-CN" sz="900" noProof="0" dirty="0" smtClean="0">
                <a:solidFill>
                  <a:srgbClr val="000000"/>
                </a:solidFill>
                <a:latin typeface="Microsoft YaHei" pitchFamily="34" charset="-122"/>
                <a:ea typeface="Microsoft YaHei" pitchFamily="34" charset="-122"/>
              </a:rPr>
              <a:t>Microsoft Excel® 2010 </a:t>
            </a:r>
            <a:r>
              <a:rPr lang="zh-CN" altLang="en-US" sz="900" noProof="0" dirty="0" smtClean="0">
                <a:solidFill>
                  <a:srgbClr val="000000"/>
                </a:solidFill>
                <a:latin typeface="Microsoft YaHei" pitchFamily="34" charset="-122"/>
                <a:ea typeface="Microsoft YaHei" pitchFamily="34" charset="-122"/>
              </a:rPr>
              <a:t>中的财务函数计算付款和储蓄的培训内容。其内容改编自名为“计划付款和储蓄”的 </a:t>
            </a:r>
            <a:r>
              <a:rPr lang="en-US" altLang="zh-CN" sz="900" noProof="0" dirty="0" smtClean="0">
                <a:solidFill>
                  <a:srgbClr val="000000"/>
                </a:solidFill>
                <a:latin typeface="Microsoft YaHei" pitchFamily="34" charset="-122"/>
                <a:ea typeface="Microsoft YaHei" pitchFamily="34" charset="-122"/>
              </a:rPr>
              <a:t>Office.com </a:t>
            </a:r>
            <a:r>
              <a:rPr lang="zh-CN" altLang="en-US" sz="900" noProof="0" dirty="0" smtClean="0">
                <a:solidFill>
                  <a:srgbClr val="000000"/>
                </a:solidFill>
                <a:latin typeface="Microsoft YaHei" pitchFamily="34" charset="-122"/>
                <a:ea typeface="Microsoft YaHei" pitchFamily="34" charset="-122"/>
              </a:rPr>
              <a:t>培训课程</a:t>
            </a:r>
            <a:r>
              <a:rPr lang="en-US" altLang="zh-CN" sz="900" b="1" noProof="0" dirty="0" smtClean="0">
                <a:solidFill>
                  <a:srgbClr val="000000"/>
                </a:solidFill>
                <a:latin typeface="Microsoft YaHei" pitchFamily="34" charset="-122"/>
                <a:ea typeface="Microsoft YaHei" pitchFamily="34" charset="-122"/>
              </a:rPr>
              <a:t>PowerPoint </a:t>
            </a:r>
            <a:r>
              <a:rPr lang="zh-CN" altLang="en-US" sz="900" b="1" noProof="0" dirty="0" smtClean="0">
                <a:solidFill>
                  <a:srgbClr val="000000"/>
                </a:solidFill>
                <a:latin typeface="Microsoft YaHei" pitchFamily="34" charset="-122"/>
                <a:ea typeface="Microsoft YaHei" pitchFamily="34" charset="-122"/>
              </a:rPr>
              <a:t>版本：</a:t>
            </a:r>
            <a:r>
              <a:rPr lang="zh-CN" altLang="en-US" sz="900" noProof="0" dirty="0" smtClean="0">
                <a:solidFill>
                  <a:srgbClr val="000000"/>
                </a:solidFill>
                <a:latin typeface="Microsoft YaHei" pitchFamily="34" charset="-122"/>
                <a:ea typeface="Microsoft YaHei" pitchFamily="34" charset="-122"/>
              </a:rPr>
              <a:t>必须在 </a:t>
            </a:r>
            <a:r>
              <a:rPr lang="en-US" altLang="zh-CN" sz="900" noProof="0" dirty="0" smtClean="0">
                <a:solidFill>
                  <a:srgbClr val="000000"/>
                </a:solidFill>
                <a:latin typeface="Microsoft YaHei" pitchFamily="34" charset="-122"/>
                <a:ea typeface="Microsoft YaHei" pitchFamily="34" charset="-122"/>
              </a:rPr>
              <a:t>PowerPoint 2010 </a:t>
            </a:r>
            <a:r>
              <a:rPr lang="zh-CN" altLang="en-US" sz="900" noProof="0" dirty="0" smtClean="0">
                <a:solidFill>
                  <a:srgbClr val="000000"/>
                </a:solidFill>
                <a:latin typeface="Microsoft YaHei" pitchFamily="34" charset="-122"/>
                <a:ea typeface="Microsoft YaHei" pitchFamily="34" charset="-122"/>
              </a:rPr>
              <a:t>中查看此模板。 如果您没有 </a:t>
            </a:r>
            <a:r>
              <a:rPr lang="en-US" altLang="zh-CN" sz="900" noProof="0" dirty="0" smtClean="0">
                <a:solidFill>
                  <a:srgbClr val="000000"/>
                </a:solidFill>
                <a:latin typeface="Microsoft YaHei" pitchFamily="34" charset="-122"/>
                <a:ea typeface="Microsoft YaHei" pitchFamily="34" charset="-122"/>
              </a:rPr>
              <a:t>PowerPoint 2010</a:t>
            </a:r>
            <a:r>
              <a:rPr lang="zh-CN" altLang="en-US" sz="900" noProof="0" dirty="0" smtClean="0">
                <a:solidFill>
                  <a:srgbClr val="000000"/>
                </a:solidFill>
                <a:latin typeface="Microsoft YaHei" pitchFamily="34" charset="-122"/>
                <a:ea typeface="Microsoft YaHei" pitchFamily="34" charset="-122"/>
              </a:rPr>
              <a:t>，则演示文稿中包含的视频将无法播放。 如果您没有 </a:t>
            </a:r>
            <a:r>
              <a:rPr lang="en-US" altLang="zh-CN" sz="900" noProof="0" dirty="0" smtClean="0">
                <a:solidFill>
                  <a:srgbClr val="000000"/>
                </a:solidFill>
                <a:latin typeface="Microsoft YaHei" pitchFamily="34" charset="-122"/>
                <a:ea typeface="Microsoft YaHei" pitchFamily="34" charset="-122"/>
              </a:rPr>
              <a:t>PowerPoint 2010</a:t>
            </a:r>
            <a:r>
              <a:rPr lang="zh-CN" altLang="en-US" sz="900" noProof="0" dirty="0" smtClean="0">
                <a:solidFill>
                  <a:srgbClr val="000000"/>
                </a:solidFill>
                <a:latin typeface="Microsoft YaHei" pitchFamily="34" charset="-122"/>
                <a:ea typeface="Microsoft YaHei" pitchFamily="34" charset="-122"/>
              </a:rPr>
              <a:t>，请下载 </a:t>
            </a:r>
            <a:r>
              <a:rPr lang="en-US" altLang="zh-CN" sz="900" noProof="0" dirty="0" smtClean="0">
                <a:solidFill>
                  <a:srgbClr val="000000"/>
                </a:solidFill>
                <a:latin typeface="Microsoft YaHei" pitchFamily="34" charset="-122"/>
                <a:ea typeface="Microsoft YaHei" pitchFamily="34" charset="-122"/>
              </a:rPr>
              <a:t>PowerPoint Viewer </a:t>
            </a:r>
            <a:r>
              <a:rPr lang="zh-CN" altLang="en-US" sz="900" noProof="0" dirty="0" smtClean="0">
                <a:solidFill>
                  <a:srgbClr val="000000"/>
                </a:solidFill>
                <a:latin typeface="Microsoft YaHei" pitchFamily="34" charset="-122"/>
                <a:ea typeface="Microsoft YaHei" pitchFamily="34" charset="-122"/>
              </a:rPr>
              <a:t>以查看这些文件：</a:t>
            </a:r>
            <a:r>
              <a:rPr lang="en-US" altLang="zh-CN" sz="900" noProof="0" dirty="0" smtClean="0">
                <a:solidFill>
                  <a:srgbClr val="000000"/>
                </a:solidFill>
                <a:latin typeface="Microsoft YaHei" pitchFamily="34" charset="-122"/>
                <a:ea typeface="Microsoft YaHei" pitchFamily="34" charset="-122"/>
              </a:rPr>
              <a:t>http://www.microsoft.com/downloads/zh-cn/details.aspx?familyid=cb9bf144-1076-4615-9951-294eeb832823&amp;displaylang=zh-cn</a:t>
            </a:r>
            <a:r>
              <a:rPr lang="zh-CN" altLang="en-US" sz="900" noProof="0" dirty="0" smtClean="0">
                <a:solidFill>
                  <a:srgbClr val="000000"/>
                </a:solidFill>
                <a:latin typeface="Microsoft YaHei" pitchFamily="34" charset="-122"/>
                <a:ea typeface="Microsoft YaHei" pitchFamily="34" charset="-122"/>
              </a:rPr>
              <a:t>。</a:t>
            </a:r>
            <a:br>
              <a:rPr lang="zh-CN" altLang="en-US" sz="900" noProof="0" dirty="0" smtClean="0">
                <a:solidFill>
                  <a:srgbClr val="000000"/>
                </a:solidFill>
                <a:latin typeface="Microsoft YaHei" pitchFamily="34" charset="-122"/>
                <a:ea typeface="Microsoft YaHei" pitchFamily="34" charset="-122"/>
              </a:rPr>
            </a:br>
            <a:r>
              <a:rPr lang="zh-CN" altLang="en-US" sz="900" b="1" noProof="0" dirty="0" smtClean="0">
                <a:solidFill>
                  <a:srgbClr val="000000"/>
                </a:solidFill>
                <a:latin typeface="Microsoft YaHei" pitchFamily="34" charset="-122"/>
                <a:ea typeface="Microsoft YaHei" pitchFamily="34" charset="-122"/>
              </a:rPr>
              <a:t>视频播放：</a:t>
            </a:r>
            <a:r>
              <a:rPr lang="zh-CN" altLang="en-US" sz="900" noProof="0" dirty="0" smtClean="0">
                <a:solidFill>
                  <a:srgbClr val="000000"/>
                </a:solidFill>
                <a:latin typeface="Microsoft YaHei" pitchFamily="34" charset="-122"/>
                <a:ea typeface="Microsoft YaHei" pitchFamily="34" charset="-122"/>
              </a:rPr>
              <a:t>如果 </a:t>
            </a:r>
            <a:r>
              <a:rPr lang="en-US" altLang="zh-CN" sz="900" noProof="0" dirty="0" smtClean="0">
                <a:solidFill>
                  <a:srgbClr val="000000"/>
                </a:solidFill>
                <a:latin typeface="Microsoft YaHei" pitchFamily="34" charset="-122"/>
                <a:ea typeface="Microsoft YaHei" pitchFamily="34" charset="-122"/>
              </a:rPr>
              <a:t>PowerPoint </a:t>
            </a:r>
            <a:r>
              <a:rPr lang="zh-CN" altLang="en-US" sz="900" noProof="0" dirty="0" smtClean="0">
                <a:solidFill>
                  <a:srgbClr val="000000"/>
                </a:solidFill>
                <a:latin typeface="Microsoft YaHei" pitchFamily="34" charset="-122"/>
                <a:ea typeface="Microsoft YaHei" pitchFamily="34" charset="-122"/>
              </a:rPr>
              <a:t>屏幕的顶部显示黄色安全栏，或者如果视频播放窗口中显示“编解码器不可用”消息，则演示文稿可能已在受保护的视图中打开。 若要启用视频播放，请在 </a:t>
            </a:r>
            <a:r>
              <a:rPr lang="en-US" altLang="zh-CN" sz="900" noProof="0" dirty="0" smtClean="0">
                <a:solidFill>
                  <a:srgbClr val="000000"/>
                </a:solidFill>
                <a:latin typeface="Microsoft YaHei" pitchFamily="34" charset="-122"/>
                <a:ea typeface="Microsoft YaHei" pitchFamily="34" charset="-122"/>
              </a:rPr>
              <a:t>PowerPoint </a:t>
            </a:r>
            <a:r>
              <a:rPr lang="zh-CN" altLang="en-US" sz="900" noProof="0" dirty="0" smtClean="0">
                <a:solidFill>
                  <a:srgbClr val="000000"/>
                </a:solidFill>
                <a:latin typeface="Microsoft YaHei" pitchFamily="34" charset="-122"/>
                <a:ea typeface="Microsoft YaHei" pitchFamily="34" charset="-122"/>
              </a:rPr>
              <a:t>窗口顶部的黄色安全栏中单击“启用编辑”。</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幻灯片版式：</a:t>
            </a:r>
            <a:r>
              <a:rPr lang="zh-CN" altLang="en-US" sz="900" noProof="0" dirty="0" smtClean="0">
                <a:solidFill>
                  <a:srgbClr val="000000"/>
                </a:solidFill>
                <a:latin typeface="Microsoft YaHei" pitchFamily="34" charset="-122"/>
                <a:ea typeface="Microsoft YaHei" pitchFamily="34" charset="-122"/>
              </a:rPr>
              <a:t>每张幻灯片都具有自定义版式。 若要将自定义版式应用于新幻灯片，请右键单击幻灯片缩略图，指向“版式”，然后单击“版式”库中的版式。 若要更改版式，请打开母版视图并更改该视图中的特定母版版式。 您可以通过指向版式缩略图找到版式标题。</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动画：</a:t>
            </a:r>
            <a:r>
              <a:rPr lang="zh-CN" altLang="en-US" sz="900" noProof="0" dirty="0" smtClean="0">
                <a:solidFill>
                  <a:srgbClr val="000000"/>
                </a:solidFill>
                <a:latin typeface="Microsoft YaHei" pitchFamily="34" charset="-122"/>
                <a:ea typeface="Microsoft YaHei" pitchFamily="34" charset="-122"/>
              </a:rPr>
              <a:t>自定义动画效果将应用于整个演示文稿。 这些效果包括“浮入”（“向上”或“向下”选项）、“淡出”和“缩放”。 若要更改动画效果，请单击“动画”选项卡，然后使用“添加动画”库和“计时”选项。 “效果选项”为您提供效果选择；单击“动画”选项卡上的“动画窗格”可使用多个动画。 </a:t>
            </a:r>
          </a:p>
          <a:p>
            <a:pPr eaLnBrk="1" hangingPunct="1">
              <a:spcBef>
                <a:spcPct val="0"/>
              </a:spcBef>
            </a:pPr>
            <a:r>
              <a:rPr lang="zh-CN" altLang="en-US" sz="900" noProof="0" dirty="0" smtClean="0">
                <a:solidFill>
                  <a:srgbClr val="000000"/>
                </a:solidFill>
                <a:latin typeface="Microsoft YaHei" pitchFamily="34" charset="-122"/>
                <a:ea typeface="Microsoft YaHei" pitchFamily="34" charset="-122"/>
              </a:rPr>
              <a:t>“切换”：一种“门”切换用于强调幻灯片的放映部分。 它应用于“课程内容”幻灯片、“课程”幻灯片和第一张测试幻灯片。 </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在线课程超链接：</a:t>
            </a:r>
            <a:r>
              <a:rPr lang="zh-CN" altLang="en-US" sz="900" noProof="0" dirty="0" smtClean="0">
                <a:solidFill>
                  <a:srgbClr val="000000"/>
                </a:solidFill>
                <a:latin typeface="Microsoft YaHei" pitchFamily="34" charset="-122"/>
                <a:ea typeface="Microsoft YaHei" pitchFamily="34" charset="-122"/>
              </a:rPr>
              <a:t>该模板包含本培训课程的在线版本链接。 这些链接指向每个课程的动手练习单元以及为本课程发布的课程摘要卡。 </a:t>
            </a:r>
            <a:r>
              <a:rPr lang="zh-CN" altLang="en-US" sz="900" b="1" noProof="0" dirty="0" smtClean="0">
                <a:solidFill>
                  <a:srgbClr val="000000"/>
                </a:solidFill>
                <a:latin typeface="Microsoft YaHei" pitchFamily="34" charset="-122"/>
                <a:ea typeface="Microsoft YaHei" pitchFamily="34" charset="-122"/>
              </a:rPr>
              <a:t>请注意：</a:t>
            </a:r>
            <a:r>
              <a:rPr lang="zh-CN" altLang="en-US" sz="900" noProof="0" dirty="0" smtClean="0">
                <a:solidFill>
                  <a:srgbClr val="000000"/>
                </a:solidFill>
                <a:latin typeface="Microsoft YaHei" pitchFamily="34" charset="-122"/>
                <a:ea typeface="Microsoft YaHei" pitchFamily="34" charset="-122"/>
              </a:rPr>
              <a:t>您必须安装 </a:t>
            </a:r>
            <a:r>
              <a:rPr lang="en-US" altLang="zh-CN" sz="900" noProof="0" dirty="0" smtClean="0">
                <a:solidFill>
                  <a:srgbClr val="000000"/>
                </a:solidFill>
                <a:latin typeface="Microsoft YaHei" pitchFamily="34" charset="-122"/>
                <a:ea typeface="Microsoft YaHei" pitchFamily="34" charset="-122"/>
              </a:rPr>
              <a:t>[</a:t>
            </a:r>
            <a:r>
              <a:rPr lang="zh-CN" altLang="en-US" sz="900" noProof="0" dirty="0" smtClean="0">
                <a:solidFill>
                  <a:srgbClr val="000000"/>
                </a:solidFill>
                <a:latin typeface="Microsoft YaHei" pitchFamily="34" charset="-122"/>
                <a:ea typeface="Microsoft YaHei" pitchFamily="34" charset="-122"/>
              </a:rPr>
              <a:t>应用程序</a:t>
            </a:r>
            <a:r>
              <a:rPr lang="en-US" altLang="zh-CN" sz="900" noProof="0" dirty="0" smtClean="0">
                <a:solidFill>
                  <a:srgbClr val="000000"/>
                </a:solidFill>
                <a:latin typeface="Microsoft YaHei" pitchFamily="34" charset="-122"/>
                <a:ea typeface="Microsoft YaHei" pitchFamily="34" charset="-122"/>
              </a:rPr>
              <a:t>] 2010 </a:t>
            </a:r>
            <a:r>
              <a:rPr lang="zh-CN" altLang="en-US" sz="900" noProof="0" dirty="0" smtClean="0">
                <a:solidFill>
                  <a:srgbClr val="000000"/>
                </a:solidFill>
                <a:latin typeface="Microsoft YaHei" pitchFamily="34" charset="-122"/>
                <a:ea typeface="Microsoft YaHei" pitchFamily="34" charset="-122"/>
              </a:rPr>
              <a:t>才能查看动手练习单元。 如果没有安装 </a:t>
            </a:r>
            <a:r>
              <a:rPr lang="en-US" altLang="zh-CN" sz="900" noProof="0" dirty="0" smtClean="0">
                <a:solidFill>
                  <a:srgbClr val="000000"/>
                </a:solidFill>
                <a:latin typeface="Microsoft YaHei" pitchFamily="34" charset="-122"/>
                <a:ea typeface="Microsoft YaHei" pitchFamily="34" charset="-122"/>
              </a:rPr>
              <a:t>[</a:t>
            </a:r>
            <a:r>
              <a:rPr lang="zh-CN" altLang="en-US" sz="900" noProof="0" dirty="0" smtClean="0">
                <a:solidFill>
                  <a:srgbClr val="000000"/>
                </a:solidFill>
                <a:latin typeface="Microsoft YaHei" pitchFamily="34" charset="-122"/>
                <a:ea typeface="Microsoft YaHei" pitchFamily="34" charset="-122"/>
              </a:rPr>
              <a:t>应用程序</a:t>
            </a:r>
            <a:r>
              <a:rPr lang="en-US" altLang="zh-CN" sz="900" noProof="0" dirty="0" smtClean="0">
                <a:solidFill>
                  <a:srgbClr val="000000"/>
                </a:solidFill>
                <a:latin typeface="Microsoft YaHei" pitchFamily="34" charset="-122"/>
                <a:ea typeface="Microsoft YaHei" pitchFamily="34" charset="-122"/>
              </a:rPr>
              <a:t>] 2010</a:t>
            </a:r>
            <a:r>
              <a:rPr lang="zh-CN" altLang="en-US" sz="900" noProof="0" dirty="0" smtClean="0">
                <a:solidFill>
                  <a:srgbClr val="000000"/>
                </a:solidFill>
                <a:latin typeface="Microsoft YaHei" pitchFamily="34" charset="-122"/>
                <a:ea typeface="Microsoft YaHei" pitchFamily="34" charset="-122"/>
              </a:rPr>
              <a:t>，将无法访问练习说明。 </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页眉和页脚：</a:t>
            </a:r>
            <a:r>
              <a:rPr lang="zh-CN" altLang="en-US" sz="900" noProof="0" dirty="0" smtClean="0">
                <a:solidFill>
                  <a:srgbClr val="000000"/>
                </a:solidFill>
                <a:latin typeface="Microsoft YaHei" pitchFamily="34" charset="-122"/>
                <a:ea typeface="Microsoft YaHei" pitchFamily="34" charset="-122"/>
              </a:rPr>
              <a:t>该模板包含显示课程标题的页脚。 若要添加页脚（例如日期或幻灯片编号），请单击“插入”选项卡，然后单击“页眉和页脚”。 </a:t>
            </a:r>
          </a:p>
          <a:p>
            <a:pPr eaLnBrk="1" hangingPunct="1">
              <a:spcBef>
                <a:spcPct val="0"/>
              </a:spcBef>
            </a:pPr>
            <a:r>
              <a:rPr lang="zh-CN" altLang="en-US" sz="900" b="1" noProof="0" dirty="0" smtClean="0">
                <a:solidFill>
                  <a:srgbClr val="000000"/>
                </a:solidFill>
                <a:latin typeface="Microsoft YaHei" pitchFamily="34" charset="-122"/>
                <a:ea typeface="Microsoft YaHei" pitchFamily="34" charset="-122"/>
              </a:rPr>
              <a:t>从此文件提取视频：</a:t>
            </a:r>
            <a:r>
              <a:rPr lang="zh-CN" altLang="en-US" sz="900" noProof="0" dirty="0" smtClean="0">
                <a:solidFill>
                  <a:srgbClr val="000000"/>
                </a:solidFill>
                <a:latin typeface="Microsoft YaHei" pitchFamily="34" charset="-122"/>
                <a:ea typeface="Microsoft YaHei" pitchFamily="34" charset="-122"/>
              </a:rPr>
              <a:t>请先阅读以下说明，因为您必须关闭此文件才能按照这些说明操作。 要从此文件提取视频，请启动 </a:t>
            </a:r>
            <a:r>
              <a:rPr lang="en-US" altLang="zh-CN" sz="900" noProof="0" dirty="0" smtClean="0">
                <a:solidFill>
                  <a:srgbClr val="000000"/>
                </a:solidFill>
                <a:latin typeface="Microsoft YaHei" pitchFamily="34" charset="-122"/>
                <a:ea typeface="Microsoft YaHei" pitchFamily="34" charset="-122"/>
              </a:rPr>
              <a:t>Windows </a:t>
            </a:r>
            <a:r>
              <a:rPr lang="zh-CN" altLang="en-US" sz="900" noProof="0" dirty="0" smtClean="0">
                <a:solidFill>
                  <a:srgbClr val="000000"/>
                </a:solidFill>
                <a:latin typeface="Microsoft YaHei" pitchFamily="34" charset="-122"/>
                <a:ea typeface="Microsoft YaHei" pitchFamily="34" charset="-122"/>
              </a:rPr>
              <a:t>资源管理器，然后将文件扩展名从 </a:t>
            </a:r>
            <a:r>
              <a:rPr lang="en-US" altLang="zh-CN" sz="900" noProof="0" dirty="0" smtClean="0">
                <a:solidFill>
                  <a:srgbClr val="000000"/>
                </a:solidFill>
                <a:latin typeface="Microsoft YaHei" pitchFamily="34" charset="-122"/>
                <a:ea typeface="Microsoft YaHei" pitchFamily="34" charset="-122"/>
              </a:rPr>
              <a:t>.</a:t>
            </a:r>
            <a:r>
              <a:rPr lang="en-US" altLang="zh-CN" sz="900" noProof="0" dirty="0" err="1" smtClean="0">
                <a:solidFill>
                  <a:srgbClr val="000000"/>
                </a:solidFill>
                <a:latin typeface="Microsoft YaHei" pitchFamily="34" charset="-122"/>
                <a:ea typeface="Microsoft YaHei" pitchFamily="34" charset="-122"/>
              </a:rPr>
              <a:t>pptx</a:t>
            </a:r>
            <a:r>
              <a:rPr lang="zh-CN" altLang="en-US" sz="900" noProof="0" dirty="0" smtClean="0">
                <a:solidFill>
                  <a:srgbClr val="000000"/>
                </a:solidFill>
                <a:latin typeface="Microsoft YaHei" pitchFamily="34" charset="-122"/>
                <a:ea typeface="Microsoft YaHei" pitchFamily="34" charset="-122"/>
              </a:rPr>
              <a:t> 更改为 </a:t>
            </a:r>
            <a:r>
              <a:rPr lang="en-US" altLang="zh-CN" sz="900" noProof="0" dirty="0" smtClean="0">
                <a:solidFill>
                  <a:srgbClr val="000000"/>
                </a:solidFill>
                <a:latin typeface="Microsoft YaHei" pitchFamily="34" charset="-122"/>
                <a:ea typeface="Microsoft YaHei" pitchFamily="34" charset="-122"/>
              </a:rPr>
              <a:t>.zip</a:t>
            </a:r>
            <a:r>
              <a:rPr lang="zh-CN" altLang="en-US" sz="900" noProof="0" dirty="0" smtClean="0">
                <a:solidFill>
                  <a:srgbClr val="000000"/>
                </a:solidFill>
                <a:latin typeface="Microsoft YaHei" pitchFamily="34" charset="-122"/>
                <a:ea typeface="Microsoft YaHei" pitchFamily="34" charset="-122"/>
              </a:rPr>
              <a:t>。 确认名称更改，然后打开重命名的文件。 您将看到一系列文件夹。 视频位于 </a:t>
            </a:r>
            <a:r>
              <a:rPr lang="en-US" altLang="zh-CN" sz="900" noProof="0" dirty="0" smtClean="0">
                <a:solidFill>
                  <a:srgbClr val="000000"/>
                </a:solidFill>
                <a:latin typeface="Microsoft YaHei" pitchFamily="34" charset="-122"/>
                <a:ea typeface="Microsoft YaHei" pitchFamily="34" charset="-122"/>
              </a:rPr>
              <a:t>\</a:t>
            </a:r>
            <a:r>
              <a:rPr lang="en-US" altLang="zh-CN" sz="900" noProof="0" dirty="0" err="1" smtClean="0">
                <a:solidFill>
                  <a:srgbClr val="000000"/>
                </a:solidFill>
                <a:latin typeface="Microsoft YaHei" pitchFamily="34" charset="-122"/>
                <a:ea typeface="Microsoft YaHei" pitchFamily="34" charset="-122"/>
              </a:rPr>
              <a:t>ppt</a:t>
            </a:r>
            <a:r>
              <a:rPr lang="en-US" altLang="zh-CN" sz="900" noProof="0" dirty="0" smtClean="0">
                <a:solidFill>
                  <a:srgbClr val="000000"/>
                </a:solidFill>
                <a:latin typeface="Microsoft YaHei" pitchFamily="34" charset="-122"/>
                <a:ea typeface="Microsoft YaHei" pitchFamily="34" charset="-122"/>
              </a:rPr>
              <a:t>\media </a:t>
            </a:r>
            <a:r>
              <a:rPr lang="zh-CN" altLang="en-US" sz="900" noProof="0" dirty="0" smtClean="0">
                <a:solidFill>
                  <a:srgbClr val="000000"/>
                </a:solidFill>
                <a:latin typeface="Microsoft YaHei" pitchFamily="34" charset="-122"/>
                <a:ea typeface="Microsoft YaHei" pitchFamily="34" charset="-122"/>
              </a:rPr>
              <a:t>文件夹中。 复制这些视频并将它们粘贴到本地驱动器上或其他方便的位置中。 您可能需要重命名视频，因为 </a:t>
            </a:r>
            <a:r>
              <a:rPr lang="en-US" altLang="zh-CN" sz="900" noProof="0" dirty="0" smtClean="0">
                <a:solidFill>
                  <a:srgbClr val="000000"/>
                </a:solidFill>
                <a:latin typeface="Microsoft YaHei" pitchFamily="34" charset="-122"/>
                <a:ea typeface="Microsoft YaHei" pitchFamily="34" charset="-122"/>
              </a:rPr>
              <a:t>PowerPoint </a:t>
            </a:r>
            <a:r>
              <a:rPr lang="zh-CN" altLang="en-US" sz="900" noProof="0" dirty="0" smtClean="0">
                <a:solidFill>
                  <a:srgbClr val="000000"/>
                </a:solidFill>
                <a:latin typeface="Microsoft YaHei" pitchFamily="34" charset="-122"/>
                <a:ea typeface="Microsoft YaHei" pitchFamily="34" charset="-122"/>
              </a:rPr>
              <a:t>将它们命名为 </a:t>
            </a:r>
            <a:r>
              <a:rPr lang="en-US" altLang="zh-CN" sz="900" noProof="0" dirty="0" smtClean="0">
                <a:solidFill>
                  <a:srgbClr val="000000"/>
                </a:solidFill>
                <a:latin typeface="Microsoft YaHei" pitchFamily="34" charset="-122"/>
                <a:ea typeface="Microsoft YaHei" pitchFamily="34" charset="-122"/>
              </a:rPr>
              <a:t>Media1.wmv</a:t>
            </a:r>
            <a:r>
              <a:rPr lang="zh-CN" altLang="en-US" sz="900" noProof="0" dirty="0" smtClean="0">
                <a:solidFill>
                  <a:srgbClr val="000000"/>
                </a:solidFill>
                <a:latin typeface="Microsoft YaHei" pitchFamily="34" charset="-122"/>
                <a:ea typeface="Microsoft YaHei" pitchFamily="34" charset="-122"/>
              </a:rPr>
              <a:t> 等等。 要继续使用该演示文稿，请将文件扩展名更改回 </a:t>
            </a:r>
            <a:r>
              <a:rPr lang="en-US" altLang="zh-CN" sz="900" noProof="0" dirty="0" smtClean="0">
                <a:solidFill>
                  <a:srgbClr val="000000"/>
                </a:solidFill>
                <a:latin typeface="Microsoft YaHei" pitchFamily="34" charset="-122"/>
                <a:ea typeface="Microsoft YaHei" pitchFamily="34" charset="-122"/>
              </a:rPr>
              <a:t>.</a:t>
            </a:r>
            <a:r>
              <a:rPr lang="en-US" altLang="zh-CN" sz="900" noProof="0" dirty="0" err="1" smtClean="0">
                <a:solidFill>
                  <a:srgbClr val="000000"/>
                </a:solidFill>
                <a:latin typeface="Microsoft YaHei" pitchFamily="34" charset="-122"/>
                <a:ea typeface="Microsoft YaHei" pitchFamily="34" charset="-122"/>
              </a:rPr>
              <a:t>pptx</a:t>
            </a:r>
            <a:r>
              <a:rPr lang="zh-CN" altLang="en-US" sz="900" noProof="0" dirty="0" smtClean="0">
                <a:solidFill>
                  <a:srgbClr val="000000"/>
                </a:solidFill>
                <a:latin typeface="Microsoft YaHei" pitchFamily="34" charset="-122"/>
                <a:ea typeface="Microsoft YaHei" pitchFamily="34" charset="-122"/>
              </a:rPr>
              <a:t>。</a:t>
            </a:r>
            <a:r>
              <a:rPr lang="zh-CN" altLang="en-US" sz="900" b="1" noProof="0" dirty="0" smtClean="0">
                <a:latin typeface="Microsoft YaHei" pitchFamily="34" charset="-122"/>
                <a:ea typeface="Microsoft YaHei" pitchFamily="34" charset="-122"/>
              </a:rPr>
              <a:t> </a:t>
            </a:r>
            <a:endParaRPr lang="zh-CN" altLang="en-US" sz="900" noProof="0" dirty="0" smtClean="0">
              <a:latin typeface="Microsoft YaHei" pitchFamily="34" charset="-122"/>
              <a:ea typeface="Microsoft YaHei" pitchFamily="34" charset="-122"/>
            </a:endParaRPr>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2424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noProof="0" dirty="0" smtClean="0">
                <a:solidFill>
                  <a:srgbClr val="000000"/>
                </a:solidFill>
                <a:latin typeface="Microsoft YaHei" pitchFamily="34" charset="-122"/>
                <a:ea typeface="Microsoft YaHei" pitchFamily="34" charset="-122"/>
              </a:rPr>
              <a:t>[</a:t>
            </a:r>
            <a:r>
              <a:rPr lang="zh-CN" altLang="en-US" b="1" noProof="0" dirty="0" smtClean="0">
                <a:solidFill>
                  <a:srgbClr val="000000"/>
                </a:solidFill>
                <a:latin typeface="Microsoft YaHei" pitchFamily="34" charset="-122"/>
                <a:ea typeface="Microsoft YaHei" pitchFamily="34" charset="-122"/>
              </a:rPr>
              <a:t>讲师注意</a:t>
            </a:r>
            <a:r>
              <a:rPr lang="zh-CN" altLang="en-US" noProof="0" dirty="0" smtClean="0">
                <a:solidFill>
                  <a:srgbClr val="000000"/>
                </a:solidFill>
                <a:latin typeface="Microsoft YaHei" pitchFamily="34" charset="-122"/>
                <a:ea typeface="Microsoft YaHei" pitchFamily="34" charset="-122"/>
              </a:rPr>
              <a:t>： </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必须在 </a:t>
            </a:r>
            <a:r>
              <a:rPr lang="en-US" altLang="zh-CN" noProof="0" dirty="0" smtClean="0">
                <a:solidFill>
                  <a:srgbClr val="000000"/>
                </a:solidFill>
                <a:latin typeface="Microsoft YaHei" pitchFamily="34" charset="-122"/>
                <a:ea typeface="Microsoft YaHei" pitchFamily="34" charset="-122"/>
              </a:rPr>
              <a:t>PowerPoint 2010 </a:t>
            </a:r>
            <a:r>
              <a:rPr lang="zh-CN" altLang="en-US" noProof="0" dirty="0" smtClean="0">
                <a:solidFill>
                  <a:srgbClr val="000000"/>
                </a:solidFill>
                <a:latin typeface="Microsoft YaHei" pitchFamily="34" charset="-122"/>
                <a:ea typeface="Microsoft YaHei" pitchFamily="34" charset="-122"/>
              </a:rPr>
              <a:t>中查看此演示文稿。 如果您没有 </a:t>
            </a:r>
            <a:r>
              <a:rPr lang="en-US" altLang="zh-CN" noProof="0" dirty="0" smtClean="0">
                <a:solidFill>
                  <a:srgbClr val="000000"/>
                </a:solidFill>
                <a:latin typeface="Microsoft YaHei" pitchFamily="34" charset="-122"/>
                <a:ea typeface="Microsoft YaHei" pitchFamily="34" charset="-122"/>
              </a:rPr>
              <a:t>PowerPoint 2010</a:t>
            </a:r>
            <a:r>
              <a:rPr lang="zh-CN" altLang="en-US" noProof="0" dirty="0" smtClean="0">
                <a:solidFill>
                  <a:srgbClr val="000000"/>
                </a:solidFill>
                <a:latin typeface="Microsoft YaHei" pitchFamily="34" charset="-122"/>
                <a:ea typeface="Microsoft YaHei" pitchFamily="34" charset="-122"/>
              </a:rPr>
              <a:t>，则演示文稿中包含的视频将无法播放。 如果您没有 </a:t>
            </a:r>
            <a:r>
              <a:rPr lang="en-US" altLang="zh-CN" noProof="0" dirty="0" smtClean="0">
                <a:solidFill>
                  <a:srgbClr val="000000"/>
                </a:solidFill>
                <a:latin typeface="Microsoft YaHei" pitchFamily="34" charset="-122"/>
                <a:ea typeface="Microsoft YaHei" pitchFamily="34" charset="-122"/>
              </a:rPr>
              <a:t>PowerPoint 2010</a:t>
            </a:r>
            <a:r>
              <a:rPr lang="zh-CN" altLang="en-US" noProof="0" dirty="0" smtClean="0">
                <a:solidFill>
                  <a:srgbClr val="000000"/>
                </a:solidFill>
                <a:latin typeface="Microsoft YaHei" pitchFamily="34" charset="-122"/>
                <a:ea typeface="Microsoft YaHei" pitchFamily="34" charset="-122"/>
              </a:rPr>
              <a:t>，请下载 </a:t>
            </a:r>
            <a:r>
              <a:rPr lang="en-US" altLang="zh-CN" noProof="0" dirty="0" smtClean="0">
                <a:solidFill>
                  <a:srgbClr val="000000"/>
                </a:solidFill>
                <a:latin typeface="Microsoft YaHei" pitchFamily="34" charset="-122"/>
                <a:ea typeface="Microsoft YaHei" pitchFamily="34" charset="-122"/>
              </a:rPr>
              <a:t>PowerPoint Viewer </a:t>
            </a:r>
            <a:r>
              <a:rPr lang="zh-CN" altLang="en-US" noProof="0" dirty="0" smtClean="0">
                <a:solidFill>
                  <a:srgbClr val="000000"/>
                </a:solidFill>
                <a:latin typeface="Microsoft YaHei" pitchFamily="34" charset="-122"/>
                <a:ea typeface="Microsoft YaHei" pitchFamily="34" charset="-122"/>
              </a:rPr>
              <a:t>以查看这些文件：</a:t>
            </a:r>
            <a:r>
              <a:rPr lang="en-US" altLang="zh-CN" noProof="0" dirty="0" smtClean="0">
                <a:solidFill>
                  <a:srgbClr val="000000"/>
                </a:solidFill>
                <a:latin typeface="Microsoft YaHei" pitchFamily="34" charset="-122"/>
                <a:ea typeface="Microsoft YaHei" pitchFamily="34" charset="-122"/>
              </a:rPr>
              <a:t>http://www.microsoft.com/downloads/zh-cn/details.aspx?familyid=cb9bf144-1076-4615-9951-294eeb832823&amp;displaylang=zh-cn</a:t>
            </a:r>
            <a:r>
              <a:rPr lang="zh-CN" altLang="en-US" noProof="0" dirty="0" smtClean="0">
                <a:solidFill>
                  <a:srgbClr val="000000"/>
                </a:solidFill>
                <a:latin typeface="Microsoft YaHei" pitchFamily="34" charset="-122"/>
                <a:ea typeface="Microsoft YaHei" pitchFamily="34" charset="-122"/>
              </a:rPr>
              <a:t>。</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如果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屏幕的顶部显示黄色安全栏，或者如果视频播放窗口中显示“编解码器不可用”消息，则演示文稿可能已在受保护的视图中打开。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rPr>
              <a:t>PowerPoint </a:t>
            </a:r>
            <a:r>
              <a:rPr lang="zh-CN" altLang="en-US" noProof="0" dirty="0" smtClean="0">
                <a:solidFill>
                  <a:srgbClr val="000000"/>
                </a:solidFill>
                <a:latin typeface="Microsoft YaHei" pitchFamily="34" charset="-122"/>
                <a:ea typeface="Microsoft YaHei" pitchFamily="34" charset="-122"/>
              </a:rPr>
              <a:t>窗口顶部的黄色安全栏中单击“启用编辑”。 </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若要浏览其他可下载的 </a:t>
            </a:r>
            <a:r>
              <a:rPr lang="en-US" altLang="zh-CN" noProof="0" dirty="0" smtClean="0">
                <a:solidFill>
                  <a:srgbClr val="000000"/>
                </a:solidFill>
                <a:latin typeface="Microsoft YaHei" pitchFamily="34" charset="-122"/>
                <a:ea typeface="Microsoft YaHei" pitchFamily="34" charset="-122"/>
              </a:rPr>
              <a:t>Excel </a:t>
            </a:r>
            <a:r>
              <a:rPr lang="zh-CN" altLang="en-US" noProof="0" dirty="0" smtClean="0">
                <a:solidFill>
                  <a:srgbClr val="000000"/>
                </a:solidFill>
                <a:latin typeface="Microsoft YaHei" pitchFamily="34" charset="-122"/>
                <a:ea typeface="Microsoft YaHei" pitchFamily="34" charset="-122"/>
              </a:rPr>
              <a:t>培训演示文稿，请参见“下载 </a:t>
            </a:r>
            <a:r>
              <a:rPr lang="en-US" altLang="zh-CN" noProof="0" dirty="0" smtClean="0">
                <a:solidFill>
                  <a:srgbClr val="000000"/>
                </a:solidFill>
                <a:latin typeface="Microsoft YaHei" pitchFamily="34" charset="-122"/>
                <a:ea typeface="Microsoft YaHei" pitchFamily="34" charset="-122"/>
              </a:rPr>
              <a:t>Office 2010 </a:t>
            </a:r>
            <a:r>
              <a:rPr lang="zh-CN" altLang="en-US" noProof="0" dirty="0" smtClean="0">
                <a:solidFill>
                  <a:srgbClr val="000000"/>
                </a:solidFill>
                <a:latin typeface="Microsoft YaHei" pitchFamily="34" charset="-122"/>
                <a:ea typeface="Microsoft YaHei" pitchFamily="34" charset="-122"/>
              </a:rPr>
              <a:t>培训”页面 </a:t>
            </a:r>
            <a:r>
              <a:rPr lang="en-US" altLang="zh-CN" noProof="0" dirty="0" smtClean="0">
                <a:solidFill>
                  <a:srgbClr val="000000"/>
                </a:solidFill>
                <a:latin typeface="Microsoft YaHei" pitchFamily="34" charset="-122"/>
                <a:ea typeface="Microsoft YaHei" pitchFamily="34" charset="-122"/>
              </a:rPr>
              <a:t>(http://office.microsoft.com/zh-cn/powerpoint-help/download-office-2010-training-HA101901726.aspx)</a:t>
            </a:r>
            <a:r>
              <a:rPr lang="zh-CN" altLang="en-US" noProof="0" dirty="0" smtClean="0">
                <a:solidFill>
                  <a:srgbClr val="000000"/>
                </a:solidFill>
                <a:latin typeface="Microsoft YaHei" pitchFamily="34" charset="-122"/>
                <a:ea typeface="Microsoft YaHei" pitchFamily="34" charset="-122"/>
              </a:rPr>
              <a:t>。</a:t>
            </a:r>
          </a:p>
          <a:p>
            <a:pPr marL="171450" indent="-171450" eaLnBrk="1" hangingPunct="1">
              <a:spcBef>
                <a:spcPct val="0"/>
              </a:spcBef>
              <a:buFont typeface="Arial" pitchFamily="34" charset="0"/>
              <a:buChar char="•"/>
            </a:pPr>
            <a:r>
              <a:rPr lang="zh-CN" altLang="en-US" noProof="0" dirty="0" smtClean="0">
                <a:solidFill>
                  <a:srgbClr val="000000"/>
                </a:solidFill>
                <a:latin typeface="Microsoft YaHei" pitchFamily="34" charset="-122"/>
                <a:ea typeface="Microsoft YaHei" pitchFamily="34" charset="-122"/>
              </a:rPr>
              <a:t>有关自定义此模板的详细帮助，请参见最后一张幻灯片。 此外，请在某些幻灯片的备注窗格中查找其他课程文本。</a:t>
            </a:r>
            <a:r>
              <a:rPr lang="en-US" altLang="zh-CN" noProof="0" dirty="0" smtClean="0">
                <a:solidFill>
                  <a:srgbClr val="000000"/>
                </a:solidFill>
                <a:latin typeface="Microsoft YaHei" pitchFamily="34" charset="-122"/>
                <a:ea typeface="Microsoft YaHei" pitchFamily="34" charset="-122"/>
              </a:rPr>
              <a:t>]</a:t>
            </a:r>
            <a:endParaRPr lang="zh-CN" altLang="en-US" noProof="0" dirty="0" smtClean="0">
              <a:solidFill>
                <a:srgbClr val="000000"/>
              </a:solidFill>
              <a:latin typeface="Microsoft YaHei" pitchFamily="34" charset="-122"/>
              <a:ea typeface="Microsoft YaHei" pitchFamily="34" charset="-122"/>
            </a:endParaRPr>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dirty="0"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h-TH"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solidFill>
                <a:srgbClr val="000000"/>
              </a:solidFill>
              <a:latin typeface="Microsoft YaHei" pitchFamily="34" charset="-122"/>
              <a:ea typeface="Microsoft YaHei" pitchFamily="34" charset="-122"/>
            </a:endParaRPr>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smtClean="0">
                <a:solidFill>
                  <a:srgbClr val="000000"/>
                </a:solidFill>
                <a:ea typeface="SimSun" pitchFamily="2" charset="-122"/>
              </a:rPr>
              <a:t>[</a:t>
            </a:r>
            <a:r>
              <a:rPr lang="zh-CN" altLang="en-US" b="1" smtClean="0">
                <a:solidFill>
                  <a:srgbClr val="000000"/>
                </a:solidFill>
                <a:ea typeface="SimSun" pitchFamily="2" charset="-122"/>
              </a:rPr>
              <a:t>讲师注意：</a:t>
            </a:r>
            <a:r>
              <a:rPr lang="zh-CN" altLang="en-US" smtClean="0">
                <a:solidFill>
                  <a:srgbClr val="000000"/>
                </a:solidFill>
                <a:ea typeface="SimSun" pitchFamily="2" charset="-122"/>
              </a:rPr>
              <a:t>如果您在播放此视频时遇到问题，例如如果视频播放窗口中显示“编解码器不可用”消息</a:t>
            </a:r>
            <a:r>
              <a:rPr lang="zh-CN" altLang="en-US" b="1" smtClean="0">
                <a:solidFill>
                  <a:srgbClr val="000000"/>
                </a:solidFill>
                <a:ea typeface="SimSun" pitchFamily="2" charset="-122"/>
              </a:rPr>
              <a:t>，</a:t>
            </a:r>
            <a:r>
              <a:rPr lang="zh-CN" altLang="en-US" smtClean="0">
                <a:solidFill>
                  <a:srgbClr val="000000"/>
                </a:solidFill>
                <a:ea typeface="SimSun" pitchFamily="2" charset="-122"/>
              </a:rPr>
              <a:t>则演示文稿可能已在受保护的视图中打开。 若要启用视频播放，请在 </a:t>
            </a:r>
            <a:r>
              <a:rPr lang="en-US" altLang="zh-CN" smtClean="0">
                <a:solidFill>
                  <a:srgbClr val="000000"/>
                </a:solidFill>
                <a:ea typeface="SimSun" pitchFamily="2" charset="-122"/>
              </a:rPr>
              <a:t>PowerPoint </a:t>
            </a:r>
            <a:r>
              <a:rPr lang="zh-CN" altLang="en-US" smtClean="0">
                <a:solidFill>
                  <a:srgbClr val="000000"/>
                </a:solidFill>
                <a:ea typeface="SimSun" pitchFamily="2" charset="-122"/>
              </a:rPr>
              <a:t>窗口顶部的黄色安全栏中单击“启用编辑”。 请注意，即使已打开受保护的视图，视频也应该可以在幻灯片放映视图中正常播放。</a:t>
            </a:r>
            <a:r>
              <a:rPr lang="en-US" altLang="zh-CN" smtClean="0">
                <a:solidFill>
                  <a:srgbClr val="000000"/>
                </a:solidFill>
                <a:ea typeface="SimSun" pitchFamily="2" charset="-122"/>
              </a:rPr>
              <a:t>]</a:t>
            </a:r>
          </a:p>
          <a:p>
            <a:pPr eaLnBrk="1" hangingPunct="1">
              <a:spcBef>
                <a:spcPct val="0"/>
              </a:spcBef>
            </a:pPr>
            <a:endParaRPr lang="en-US" smtClean="0">
              <a:solidFill>
                <a:srgbClr val="000000"/>
              </a:solidFill>
            </a:endParaRPr>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smtClean="0">
                <a:solidFill>
                  <a:srgbClr val="000000"/>
                </a:solidFill>
                <a:latin typeface="Microsoft YaHei" pitchFamily="34" charset="-122"/>
                <a:ea typeface="Microsoft YaHei" pitchFamily="34" charset="-122"/>
              </a:rPr>
              <a:t>[</a:t>
            </a:r>
            <a:r>
              <a:rPr lang="zh-CN" altLang="en-US" b="1" dirty="0" smtClean="0">
                <a:solidFill>
                  <a:srgbClr val="000000"/>
                </a:solidFill>
                <a:latin typeface="Microsoft YaHei" pitchFamily="34" charset="-122"/>
                <a:ea typeface="Microsoft YaHei" pitchFamily="34" charset="-122"/>
              </a:rPr>
              <a:t>讲师注意：</a:t>
            </a:r>
            <a:r>
              <a:rPr lang="zh-CN" altLang="en-US" dirty="0" smtClean="0">
                <a:solidFill>
                  <a:srgbClr val="000000"/>
                </a:solidFill>
                <a:latin typeface="Microsoft YaHei" pitchFamily="34" charset="-122"/>
                <a:ea typeface="Microsoft YaHei" pitchFamily="34" charset="-122"/>
              </a:rPr>
              <a:t>如果您在播放此视频时遇到问题，例如如果视频播放窗口中显示“编解码器不可用”消息</a:t>
            </a:r>
            <a:r>
              <a:rPr lang="zh-CN" altLang="en-US" b="1" dirty="0" smtClean="0">
                <a:solidFill>
                  <a:srgbClr val="000000"/>
                </a:solidFill>
                <a:latin typeface="Microsoft YaHei" pitchFamily="34" charset="-122"/>
                <a:ea typeface="Microsoft YaHei" pitchFamily="34" charset="-122"/>
              </a:rPr>
              <a:t>，</a:t>
            </a:r>
            <a:r>
              <a:rPr lang="zh-CN" altLang="en-US" dirty="0" smtClean="0">
                <a:solidFill>
                  <a:srgbClr val="000000"/>
                </a:solidFill>
                <a:latin typeface="Microsoft YaHei" pitchFamily="34" charset="-122"/>
                <a:ea typeface="Microsoft YaHei" pitchFamily="34" charset="-122"/>
              </a:rPr>
              <a:t>则演示文稿可能已在受保护的视图中打开。 若要启用视频播放，请在 </a:t>
            </a:r>
            <a:r>
              <a:rPr lang="en-US" altLang="zh-CN" dirty="0" smtClean="0">
                <a:solidFill>
                  <a:srgbClr val="000000"/>
                </a:solidFill>
                <a:latin typeface="Microsoft YaHei" pitchFamily="34" charset="-122"/>
                <a:ea typeface="Microsoft YaHei" pitchFamily="34" charset="-122"/>
              </a:rPr>
              <a:t>PowerPoint </a:t>
            </a:r>
            <a:r>
              <a:rPr lang="zh-CN" altLang="en-US" dirty="0" smtClean="0">
                <a:solidFill>
                  <a:srgbClr val="000000"/>
                </a:solidFill>
                <a:latin typeface="Microsoft YaHei" pitchFamily="34" charset="-122"/>
                <a:ea typeface="Microsoft YaHei" pitchFamily="34" charset="-122"/>
              </a:rPr>
              <a:t>窗口顶部的黄色安全栏中单击“启用编辑”。 请注意，即使已打开受保护的视图，视频也应该可以在幻灯片放映视图中正常播放。</a:t>
            </a:r>
            <a:r>
              <a:rPr lang="en-US" altLang="zh-CN" dirty="0" smtClean="0">
                <a:solidFill>
                  <a:srgbClr val="000000"/>
                </a:solidFill>
                <a:latin typeface="Microsoft YaHei" pitchFamily="34" charset="-122"/>
                <a:ea typeface="Microsoft YaHei" pitchFamily="34" charset="-122"/>
              </a:rPr>
              <a:t>]</a:t>
            </a:r>
          </a:p>
          <a:p>
            <a:pPr eaLnBrk="1" hangingPunct="1">
              <a:spcBef>
                <a:spcPct val="0"/>
              </a:spcBef>
            </a:pPr>
            <a:endParaRPr lang="en-US" dirty="0" smtClean="0">
              <a:solidFill>
                <a:srgbClr val="000000"/>
              </a:solidFill>
              <a:latin typeface="Microsoft YaHei" pitchFamily="34" charset="-122"/>
              <a:ea typeface="Microsoft YaHei" pitchFamily="34" charset="-122"/>
            </a:endParaRPr>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fontAlgn="base" hangingPunct="1">
              <a:spcBef>
                <a:spcPct val="0"/>
              </a:spcBef>
              <a:spcAft>
                <a:spcPct val="0"/>
              </a:spcAft>
            </a:pPr>
            <a:r>
              <a:rPr lang="en-US" smtClean="0">
                <a:solidFill>
                  <a:srgbClr val="000000"/>
                </a:solidFill>
              </a:rPr>
              <a:t>9</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Microsoft YaHei" pitchFamily="34" charset="-122"/>
                <a:ea typeface="Microsoft YaHei" pitchFamily="34" charset="-122"/>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Microsoft YaHei" pitchFamily="34" charset="-122"/>
                <a:ea typeface="Microsoft YaHei"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2F825169-3CCA-429B-8B67-AE548C2CD31A}" type="datetime1">
              <a:rPr lang="en-US" smtClean="0"/>
              <a:pPr>
                <a:defRPr/>
              </a:pPr>
              <a:t>12/19/2011</a:t>
            </a:fld>
            <a:endParaRPr lang="en-US"/>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64F6457C-919A-4F6B-A5BC-0810DC3D9FD8}" type="slidenum">
              <a:rPr lang="en-US" smtClean="0"/>
              <a:pPr>
                <a:defRPr/>
              </a:pPr>
              <a:t>‹#›</a:t>
            </a:fld>
            <a:endParaRPr lang="en-US"/>
          </a:p>
        </p:txBody>
      </p:sp>
    </p:spTree>
    <p:extLst>
      <p:ext uri="{BB962C8B-B14F-4D97-AF65-F5344CB8AC3E}">
        <p14:creationId xmlns:p14="http://schemas.microsoft.com/office/powerpoint/2010/main" xmlns="" val="1718194329"/>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
        <p:nvSpPr>
          <p:cNvPr id="5" name="Date Placeholder 3"/>
          <p:cNvSpPr>
            <a:spLocks noGrp="1"/>
          </p:cNvSpPr>
          <p:nvPr>
            <p:ph type="dt" sz="half" idx="14"/>
          </p:nvPr>
        </p:nvSpPr>
        <p:spPr/>
        <p:txBody>
          <a:bodyPr/>
          <a:lstStyle>
            <a:lvl1pPr>
              <a:defRPr smtClean="0"/>
            </a:lvl1pPr>
          </a:lstStyle>
          <a:p>
            <a:pPr>
              <a:defRPr/>
            </a:pPr>
            <a:fld id="{DFF8E101-CBF3-4BA2-A552-7AC5174F7A0E}" type="datetime1">
              <a:rPr lang="en-US"/>
              <a:pPr>
                <a:defRPr/>
              </a:pPr>
              <a:t>12/19/2011</a:t>
            </a:fld>
            <a:endParaRPr lang="en-US"/>
          </a:p>
        </p:txBody>
      </p:sp>
      <p:sp>
        <p:nvSpPr>
          <p:cNvPr id="6" name="Footer Placeholder 4"/>
          <p:cNvSpPr>
            <a:spLocks noGrp="1"/>
          </p:cNvSpPr>
          <p:nvPr>
            <p:ph type="ftr" sz="quarter" idx="15"/>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vl1pPr>
          </a:lstStyle>
          <a:p>
            <a:pPr>
              <a:defRPr/>
            </a:pPr>
            <a:fld id="{6D74F1D4-2506-4C7F-9DFA-F5A354C1A31C}" type="slidenum">
              <a:rPr lang="en-US"/>
              <a:pPr>
                <a:defRPr/>
              </a:pPr>
              <a:t>‹#›</a:t>
            </a:fld>
            <a:endParaRPr lang="en-US"/>
          </a:p>
        </p:txBody>
      </p:sp>
    </p:spTree>
    <p:extLst>
      <p:ext uri="{BB962C8B-B14F-4D97-AF65-F5344CB8AC3E}">
        <p14:creationId xmlns:p14="http://schemas.microsoft.com/office/powerpoint/2010/main" xmlns="" val="3544939597"/>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18160" y="2514600"/>
            <a:ext cx="8229600" cy="3581400"/>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B8F168B8-389C-436C-A9D4-6E9BA7943BDB}" type="datetime1">
              <a:rPr lang="en-US"/>
              <a:pPr>
                <a:defRPr/>
              </a:pPr>
              <a:t>12/19/2011</a:t>
            </a:fld>
            <a:endParaRPr lang="en-US"/>
          </a:p>
        </p:txBody>
      </p:sp>
      <p:sp>
        <p:nvSpPr>
          <p:cNvPr id="6" name="Footer Placeholder 4"/>
          <p:cNvSpPr>
            <a:spLocks noGrp="1"/>
          </p:cNvSpPr>
          <p:nvPr>
            <p:ph type="ftr" sz="quarter" idx="15"/>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vl1pPr>
          </a:lstStyle>
          <a:p>
            <a:pPr>
              <a:defRPr/>
            </a:pPr>
            <a:fld id="{7BC1A0AE-6790-49A8-894A-514D5B6844AF}" type="slidenum">
              <a:rPr lang="en-US"/>
              <a:pPr>
                <a:defRPr/>
              </a:pPr>
              <a:t>‹#›</a:t>
            </a:fld>
            <a:endParaRPr lang="en-US"/>
          </a:p>
        </p:txBody>
      </p:sp>
    </p:spTree>
    <p:extLst>
      <p:ext uri="{BB962C8B-B14F-4D97-AF65-F5344CB8AC3E}">
        <p14:creationId xmlns:p14="http://schemas.microsoft.com/office/powerpoint/2010/main" xmlns="" val="2274545653"/>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08000" y="2514600"/>
            <a:ext cx="8229600" cy="3581400"/>
          </a:xfrm>
        </p:spPr>
        <p:txBody>
          <a:bodyPr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7FBA9543-78B3-4D7A-B65E-1E21A83613B0}" type="datetime1">
              <a:rPr lang="en-US"/>
              <a:pPr>
                <a:defRPr/>
              </a:pPr>
              <a:t>12/19/2011</a:t>
            </a:fld>
            <a:endParaRPr lang="en-US"/>
          </a:p>
        </p:txBody>
      </p:sp>
      <p:sp>
        <p:nvSpPr>
          <p:cNvPr id="6" name="Footer Placeholder 4"/>
          <p:cNvSpPr>
            <a:spLocks noGrp="1"/>
          </p:cNvSpPr>
          <p:nvPr>
            <p:ph type="ftr" sz="quarter" idx="15"/>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vl1pPr>
          </a:lstStyle>
          <a:p>
            <a:pPr>
              <a:defRPr/>
            </a:pPr>
            <a:fld id="{7A988E6B-3355-49EF-873D-55E8E467C605}" type="slidenum">
              <a:rPr lang="en-US"/>
              <a:pPr>
                <a:defRPr/>
              </a:pPr>
              <a:t>‹#›</a:t>
            </a:fld>
            <a:endParaRPr lang="en-US"/>
          </a:p>
        </p:txBody>
      </p:sp>
    </p:spTree>
    <p:extLst>
      <p:ext uri="{BB962C8B-B14F-4D97-AF65-F5344CB8AC3E}">
        <p14:creationId xmlns:p14="http://schemas.microsoft.com/office/powerpoint/2010/main" xmlns="" val="865946236"/>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smtClean="0"/>
            </a:lvl1pPr>
          </a:lstStyle>
          <a:p>
            <a:pPr>
              <a:defRPr/>
            </a:pPr>
            <a:fld id="{8FC5F61D-5E21-45D2-92DA-79790AF19339}" type="datetime1">
              <a:rPr lang="en-US"/>
              <a:pPr>
                <a:defRPr/>
              </a:pPr>
              <a:t>12/19/2011</a:t>
            </a:fld>
            <a:endParaRPr lang="en-US"/>
          </a:p>
        </p:txBody>
      </p:sp>
      <p:sp>
        <p:nvSpPr>
          <p:cNvPr id="5" name="Footer Placeholder 4"/>
          <p:cNvSpPr>
            <a:spLocks noGrp="1"/>
          </p:cNvSpPr>
          <p:nvPr>
            <p:ph type="ftr" sz="quarter" idx="11"/>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vl1pPr>
          </a:lstStyle>
          <a:p>
            <a:pPr>
              <a:defRPr/>
            </a:pPr>
            <a:fld id="{278E5339-B3BE-4D40-AB25-45814D8522C4}" type="slidenum">
              <a:rPr lang="en-US"/>
              <a:pPr>
                <a:defRPr/>
              </a:pPr>
              <a:t>‹#›</a:t>
            </a:fld>
            <a:endParaRPr lang="en-US"/>
          </a:p>
        </p:txBody>
      </p:sp>
    </p:spTree>
    <p:extLst>
      <p:ext uri="{BB962C8B-B14F-4D97-AF65-F5344CB8AC3E}">
        <p14:creationId xmlns:p14="http://schemas.microsoft.com/office/powerpoint/2010/main" xmlns="" val="2060014808"/>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AA3176D6-A68F-4E21-9F5D-FA90AD926841}" type="datetime1">
              <a:rPr lang="en-US" smtClean="0"/>
              <a:pPr>
                <a:defRPr/>
              </a:pPr>
              <a:t>12/19/2011</a:t>
            </a:fld>
            <a:endParaRPr lang="en-US"/>
          </a:p>
        </p:txBody>
      </p:sp>
      <p:sp>
        <p:nvSpPr>
          <p:cNvPr id="6" name="Footer Placeholder 5"/>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6"/>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6CA4B309-FE0F-44B9-9589-AE979ABBF7DE}" type="slidenum">
              <a:rPr lang="en-US" smtClean="0"/>
              <a:pPr>
                <a:defRPr/>
              </a:pPr>
              <a:t>‹#›</a:t>
            </a:fld>
            <a:endParaRPr lang="en-US"/>
          </a:p>
        </p:txBody>
      </p:sp>
    </p:spTree>
    <p:extLst>
      <p:ext uri="{BB962C8B-B14F-4D97-AF65-F5344CB8AC3E}">
        <p14:creationId xmlns:p14="http://schemas.microsoft.com/office/powerpoint/2010/main" xmlns="" val="3318465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a:defRPr sz="2800">
                <a:solidFill>
                  <a:schemeClr val="tx1">
                    <a:lumMod val="85000"/>
                    <a:lumOff val="15000"/>
                  </a:schemeClr>
                </a:solidFill>
                <a:latin typeface="Microsoft YaHei" pitchFamily="34" charset="-122"/>
                <a:ea typeface="Microsoft YaHei" pitchFamily="34" charset="-122"/>
                <a:cs typeface="Segoe UI" pitchFamily="34" charset="0"/>
              </a:defRPr>
            </a:lvl2pPr>
            <a:lvl3pPr>
              <a:defRPr sz="2400">
                <a:solidFill>
                  <a:schemeClr val="tx1">
                    <a:lumMod val="85000"/>
                    <a:lumOff val="15000"/>
                  </a:schemeClr>
                </a:solidFill>
                <a:latin typeface="Microsoft YaHei" pitchFamily="34" charset="-122"/>
                <a:ea typeface="Microsoft YaHei" pitchFamily="34" charset="-122"/>
                <a:cs typeface="Segoe UI" pitchFamily="34" charset="0"/>
              </a:defRPr>
            </a:lvl3pPr>
            <a:lvl4pPr>
              <a:defRPr sz="2000">
                <a:solidFill>
                  <a:schemeClr val="tx1">
                    <a:lumMod val="85000"/>
                    <a:lumOff val="15000"/>
                  </a:schemeClr>
                </a:solidFill>
                <a:latin typeface="Microsoft YaHei" pitchFamily="34" charset="-122"/>
                <a:ea typeface="Microsoft YaHei" pitchFamily="34" charset="-122"/>
                <a:cs typeface="Segoe UI" pitchFamily="34" charset="0"/>
              </a:defRPr>
            </a:lvl4pPr>
            <a:lvl5pPr>
              <a:defRPr sz="2000">
                <a:solidFill>
                  <a:schemeClr val="tx1">
                    <a:lumMod val="85000"/>
                    <a:lumOff val="15000"/>
                  </a:schemeClr>
                </a:solidFill>
                <a:latin typeface="Microsoft YaHei" pitchFamily="34" charset="-122"/>
                <a:ea typeface="Microsoft YaHei" pitchFamily="34" charset="-122"/>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0A1F5D3F-B1F3-434C-916F-E4D56656B226}" type="datetime1">
              <a:rPr lang="en-US" smtClean="0"/>
              <a:pPr>
                <a:defRPr/>
              </a:pPr>
              <a:t>12/19/2011</a:t>
            </a:fld>
            <a:endParaRPr lang="en-US"/>
          </a:p>
        </p:txBody>
      </p:sp>
      <p:sp>
        <p:nvSpPr>
          <p:cNvPr id="6" name="Footer Placeholder 5"/>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6"/>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9B4870C0-4CD9-48CF-933A-5B26BF3A07F4}" type="slidenum">
              <a:rPr lang="en-US" smtClean="0"/>
              <a:pPr>
                <a:defRPr/>
              </a:pPr>
              <a:t>‹#›</a:t>
            </a:fld>
            <a:endParaRPr lang="en-US"/>
          </a:p>
        </p:txBody>
      </p:sp>
    </p:spTree>
    <p:extLst>
      <p:ext uri="{BB962C8B-B14F-4D97-AF65-F5344CB8AC3E}">
        <p14:creationId xmlns:p14="http://schemas.microsoft.com/office/powerpoint/2010/main" xmlns="" val="168668267"/>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AB0E5CC7-5034-4867-AC43-856AC7565B83}" type="datetime1">
              <a:rPr lang="en-US" smtClean="0"/>
              <a:pPr>
                <a:defRPr/>
              </a:pPr>
              <a:t>12/19/2011</a:t>
            </a:fld>
            <a:endParaRPr lang="en-US"/>
          </a:p>
        </p:txBody>
      </p:sp>
      <p:sp>
        <p:nvSpPr>
          <p:cNvPr id="6" name="Footer Placeholder 5"/>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6"/>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6508CED0-B02C-4A17-AE30-5142ED643A1E}" type="slidenum">
              <a:rPr lang="en-US" smtClean="0"/>
              <a:pPr>
                <a:defRPr/>
              </a:pPr>
              <a:t>‹#›</a:t>
            </a:fld>
            <a:endParaRPr lang="en-US"/>
          </a:p>
        </p:txBody>
      </p:sp>
    </p:spTree>
    <p:extLst>
      <p:ext uri="{BB962C8B-B14F-4D97-AF65-F5344CB8AC3E}">
        <p14:creationId xmlns:p14="http://schemas.microsoft.com/office/powerpoint/2010/main" xmlns="" val="3082521440"/>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6D16F5EF-45D8-40AB-A489-25382A60BFA3}" type="datetime1">
              <a:rPr lang="en-US" smtClean="0"/>
              <a:pPr>
                <a:defRPr/>
              </a:pPr>
              <a:t>12/19/2011</a:t>
            </a:fld>
            <a:endParaRPr lang="en-US"/>
          </a:p>
        </p:txBody>
      </p:sp>
      <p:sp>
        <p:nvSpPr>
          <p:cNvPr id="5" name="Footer Placeholder 4"/>
          <p:cNvSpPr>
            <a:spLocks noGrp="1"/>
          </p:cNvSpPr>
          <p:nvPr>
            <p:ph type="ftr" sz="quarter" idx="11"/>
          </p:nvPr>
        </p:nvSpPr>
        <p:spPr>
          <a:xfrm>
            <a:off x="2514600" y="6356350"/>
            <a:ext cx="4038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9C368483-303C-419F-B28D-28950DA78C53}" type="slidenum">
              <a:rPr lang="en-US" smtClean="0"/>
              <a:pPr>
                <a:defRPr/>
              </a:pPr>
              <a:t>‹#›</a:t>
            </a:fld>
            <a:endParaRPr lang="en-US"/>
          </a:p>
        </p:txBody>
      </p:sp>
    </p:spTree>
    <p:extLst>
      <p:ext uri="{BB962C8B-B14F-4D97-AF65-F5344CB8AC3E}">
        <p14:creationId xmlns:p14="http://schemas.microsoft.com/office/powerpoint/2010/main" xmlns="" val="2377830553"/>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Microsoft YaHei" pitchFamily="34" charset="-122"/>
                <a:ea typeface="Microsoft YaHei" pitchFamily="34" charset="-122"/>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Microsoft YaHei" pitchFamily="34" charset="-122"/>
                <a:ea typeface="Microsoft YaHei"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0E25660A-698B-4753-9211-704010F097D1}" type="datetime1">
              <a:rPr lang="en-US" smtClean="0"/>
              <a:pPr>
                <a:defRPr/>
              </a:pPr>
              <a:t>12/19/2011</a:t>
            </a:fld>
            <a:endParaRPr lang="en-US"/>
          </a:p>
        </p:txBody>
      </p:sp>
      <p:sp>
        <p:nvSpPr>
          <p:cNvPr id="5" name="Slide Number Placeholder 5"/>
          <p:cNvSpPr>
            <a:spLocks noGrp="1"/>
          </p:cNvSpPr>
          <p:nvPr>
            <p:ph type="sldNum" sz="quarter" idx="11"/>
          </p:nvPr>
        </p:nvSpPr>
        <p:spPr/>
        <p:txBody>
          <a:bodyPr/>
          <a:lstStyle>
            <a:lvl1pPr>
              <a:defRPr smtClean="0">
                <a:latin typeface="Microsoft YaHei" pitchFamily="34" charset="-122"/>
                <a:ea typeface="Microsoft YaHei" pitchFamily="34" charset="-122"/>
              </a:defRPr>
            </a:lvl1pPr>
          </a:lstStyle>
          <a:p>
            <a:pPr>
              <a:defRPr/>
            </a:pPr>
            <a:fld id="{B0624E35-5B32-45ED-979A-179E033498A2}" type="slidenum">
              <a:rPr lang="en-US" smtClean="0"/>
              <a:pPr>
                <a:defRPr/>
              </a:pPr>
              <a:t>‹#›</a:t>
            </a:fld>
            <a:endParaRPr lang="en-US"/>
          </a:p>
        </p:txBody>
      </p:sp>
    </p:spTree>
    <p:extLst>
      <p:ext uri="{BB962C8B-B14F-4D97-AF65-F5344CB8AC3E}">
        <p14:creationId xmlns:p14="http://schemas.microsoft.com/office/powerpoint/2010/main" xmlns="" val="735181155"/>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F3649A0C-E211-4DF7-B16B-90AB97918328}" type="datetime1">
              <a:rPr lang="en-US" smtClean="0"/>
              <a:pPr>
                <a:defRPr/>
              </a:pPr>
              <a:t>12/19/2011</a:t>
            </a:fld>
            <a:endParaRPr lang="en-US"/>
          </a:p>
        </p:txBody>
      </p:sp>
      <p:sp>
        <p:nvSpPr>
          <p:cNvPr id="5" name="Footer Placeholder 4"/>
          <p:cNvSpPr>
            <a:spLocks noGrp="1"/>
          </p:cNvSpPr>
          <p:nvPr>
            <p:ph type="ftr" sz="quarter" idx="11"/>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178A4803-57AA-4A86-8107-49567CBBD073}" type="slidenum">
              <a:rPr lang="en-US" smtClean="0"/>
              <a:pPr>
                <a:defRPr/>
              </a:pPr>
              <a:t>‹#›</a:t>
            </a:fld>
            <a:endParaRPr lang="en-US"/>
          </a:p>
        </p:txBody>
      </p:sp>
    </p:spTree>
    <p:extLst>
      <p:ext uri="{BB962C8B-B14F-4D97-AF65-F5344CB8AC3E}">
        <p14:creationId xmlns:p14="http://schemas.microsoft.com/office/powerpoint/2010/main" xmlns="" val="156723812"/>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B1CDF203-230A-43FE-B150-0C03B70055DC}" type="datetime1">
              <a:rPr lang="en-US" smtClean="0"/>
              <a:pPr>
                <a:defRPr/>
              </a:pPr>
              <a:t>12/19/2011</a:t>
            </a:fld>
            <a:endParaRPr lang="en-US"/>
          </a:p>
        </p:txBody>
      </p:sp>
      <p:sp>
        <p:nvSpPr>
          <p:cNvPr id="5" name="Footer Placeholder 4"/>
          <p:cNvSpPr>
            <a:spLocks noGrp="1"/>
          </p:cNvSpPr>
          <p:nvPr>
            <p:ph type="ftr" sz="quarter" idx="11"/>
          </p:nvPr>
        </p:nvSpPr>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BC6C709F-7035-4382-B345-F8F5151D4D5A}" type="slidenum">
              <a:rPr lang="en-US" smtClean="0"/>
              <a:pPr>
                <a:defRPr/>
              </a:pPr>
              <a:t>‹#›</a:t>
            </a:fld>
            <a:endParaRPr lang="en-US"/>
          </a:p>
        </p:txBody>
      </p:sp>
    </p:spTree>
    <p:extLst>
      <p:ext uri="{BB962C8B-B14F-4D97-AF65-F5344CB8AC3E}">
        <p14:creationId xmlns:p14="http://schemas.microsoft.com/office/powerpoint/2010/main" xmlns="" val="2926873217"/>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1041400" y="1752600"/>
            <a:ext cx="1473200" cy="1371600"/>
          </a:xfrm>
          <a:effectLst>
            <a:outerShdw blurRad="50800" dist="38100" dir="8100000" algn="tr" rotWithShape="0">
              <a:prstClr val="black">
                <a:alpha val="40000"/>
              </a:prstClr>
            </a:outerShdw>
          </a:effectLst>
        </p:spPr>
        <p:txBody>
          <a:bodyPr rtlCol="0">
            <a:normAutofit/>
          </a:bodyPr>
          <a:lstStyle>
            <a:lvl1pPr marL="0" indent="0">
              <a:buFontTx/>
              <a:buNone/>
              <a:defRPr sz="2800">
                <a:latin typeface="Microsoft YaHei" pitchFamily="34" charset="-122"/>
                <a:ea typeface="Microsoft YaHei" pitchFamily="34" charset="-122"/>
              </a:defRPr>
            </a:lvl1pPr>
          </a:lstStyle>
          <a:p>
            <a:pPr lvl="0"/>
            <a:endParaRPr lang="en-US" noProof="0"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Microsoft YaHei" pitchFamily="34" charset="-122"/>
                <a:ea typeface="Microsoft YaHei" pitchFamily="34" charset="-122"/>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
        <p:nvSpPr>
          <p:cNvPr id="5" name="Date Placeholder 3"/>
          <p:cNvSpPr>
            <a:spLocks noGrp="1"/>
          </p:cNvSpPr>
          <p:nvPr>
            <p:ph type="dt" sz="half" idx="15"/>
          </p:nvPr>
        </p:nvSpPr>
        <p:spPr/>
        <p:txBody>
          <a:bodyPr/>
          <a:lstStyle>
            <a:lvl1pPr>
              <a:defRPr smtClean="0">
                <a:latin typeface="Microsoft YaHei" pitchFamily="34" charset="-122"/>
                <a:ea typeface="Microsoft YaHei" pitchFamily="34" charset="-122"/>
              </a:defRPr>
            </a:lvl1pPr>
          </a:lstStyle>
          <a:p>
            <a:pPr>
              <a:defRPr/>
            </a:pPr>
            <a:fld id="{9EBEE5DC-0522-4517-96FE-BDADD03B7BAC}" type="datetime1">
              <a:rPr lang="en-US" smtClean="0"/>
              <a:pPr>
                <a:defRPr/>
              </a:pPr>
              <a:t>12/19/2011</a:t>
            </a:fld>
            <a:endParaRPr lang="en-US"/>
          </a:p>
        </p:txBody>
      </p:sp>
      <p:sp>
        <p:nvSpPr>
          <p:cNvPr id="6" name="Footer Placeholder 4"/>
          <p:cNvSpPr>
            <a:spLocks noGrp="1"/>
          </p:cNvSpPr>
          <p:nvPr>
            <p:ph type="ftr" sz="quarter" idx="16"/>
          </p:nvPr>
        </p:nvSpPr>
        <p:spPr>
          <a:xfrm>
            <a:off x="2743200" y="6340475"/>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7"/>
          </p:nvPr>
        </p:nvSpPr>
        <p:spPr/>
        <p:txBody>
          <a:bodyPr/>
          <a:lstStyle>
            <a:lvl1pPr>
              <a:defRPr smtClean="0">
                <a:latin typeface="Microsoft YaHei" pitchFamily="34" charset="-122"/>
                <a:ea typeface="Microsoft YaHei" pitchFamily="34" charset="-122"/>
              </a:defRPr>
            </a:lvl1pPr>
          </a:lstStyle>
          <a:p>
            <a:pPr>
              <a:defRPr/>
            </a:pPr>
            <a:fld id="{8B5163F3-B838-459E-9383-C2B339F9052E}" type="slidenum">
              <a:rPr lang="en-US" smtClean="0"/>
              <a:pPr>
                <a:defRPr/>
              </a:pPr>
              <a:t>‹#›</a:t>
            </a:fld>
            <a:endParaRPr lang="en-US"/>
          </a:p>
        </p:txBody>
      </p:sp>
    </p:spTree>
    <p:extLst>
      <p:ext uri="{BB962C8B-B14F-4D97-AF65-F5344CB8AC3E}">
        <p14:creationId xmlns:p14="http://schemas.microsoft.com/office/powerpoint/2010/main" xmlns="" val="2731154458"/>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Microsoft YaHei" pitchFamily="34" charset="-122"/>
                <a:ea typeface="Microsoft YaHei" pitchFamily="34" charset="-122"/>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Microsoft YaHei" pitchFamily="34" charset="-122"/>
                <a:ea typeface="Microsoft YaHei" pitchFamily="34" charset="-122"/>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smtClean="0">
                <a:latin typeface="Microsoft YaHei" pitchFamily="34" charset="-122"/>
                <a:ea typeface="Microsoft YaHei" pitchFamily="34" charset="-122"/>
              </a:defRPr>
            </a:lvl1pPr>
          </a:lstStyle>
          <a:p>
            <a:pPr>
              <a:defRPr/>
            </a:pPr>
            <a:fld id="{F177F4CF-3CF9-4997-B234-94DBAE00F3E9}" type="datetime1">
              <a:rPr lang="en-US" smtClean="0"/>
              <a:pPr>
                <a:defRPr/>
              </a:pPr>
              <a:t>12/19/2011</a:t>
            </a:fld>
            <a:endParaRPr lang="en-US"/>
          </a:p>
        </p:txBody>
      </p:sp>
      <p:sp>
        <p:nvSpPr>
          <p:cNvPr id="5" name="Footer Placeholder 4"/>
          <p:cNvSpPr>
            <a:spLocks noGrp="1"/>
          </p:cNvSpPr>
          <p:nvPr>
            <p:ph type="ftr" sz="quarter" idx="16"/>
          </p:nvPr>
        </p:nvSpPr>
        <p:spPr>
          <a:xfrm>
            <a:off x="2743200" y="6356350"/>
            <a:ext cx="38100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7"/>
          </p:nvPr>
        </p:nvSpPr>
        <p:spPr/>
        <p:txBody>
          <a:bodyPr/>
          <a:lstStyle>
            <a:lvl1pPr>
              <a:defRPr smtClean="0">
                <a:latin typeface="Microsoft YaHei" pitchFamily="34" charset="-122"/>
                <a:ea typeface="Microsoft YaHei" pitchFamily="34" charset="-122"/>
              </a:defRPr>
            </a:lvl1pPr>
          </a:lstStyle>
          <a:p>
            <a:pPr>
              <a:defRPr/>
            </a:pPr>
            <a:fld id="{13498D0B-BEF9-427A-B7C3-70FE734C6866}" type="slidenum">
              <a:rPr lang="en-US" smtClean="0"/>
              <a:pPr>
                <a:defRPr/>
              </a:pPr>
              <a:t>‹#›</a:t>
            </a:fld>
            <a:endParaRPr lang="en-US"/>
          </a:p>
        </p:txBody>
      </p:sp>
    </p:spTree>
    <p:extLst>
      <p:ext uri="{BB962C8B-B14F-4D97-AF65-F5344CB8AC3E}">
        <p14:creationId xmlns:p14="http://schemas.microsoft.com/office/powerpoint/2010/main" xmlns="" val="1347497712"/>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
        <p:nvSpPr>
          <p:cNvPr id="5" name="Date Placeholder 3"/>
          <p:cNvSpPr>
            <a:spLocks noGrp="1"/>
          </p:cNvSpPr>
          <p:nvPr>
            <p:ph type="dt" sz="half" idx="14"/>
          </p:nvPr>
        </p:nvSpPr>
        <p:spPr/>
        <p:txBody>
          <a:bodyPr/>
          <a:lstStyle>
            <a:lvl1pPr>
              <a:defRPr smtClean="0">
                <a:latin typeface="Microsoft YaHei" pitchFamily="34" charset="-122"/>
                <a:ea typeface="Microsoft YaHei" pitchFamily="34" charset="-122"/>
              </a:defRPr>
            </a:lvl1pPr>
          </a:lstStyle>
          <a:p>
            <a:pPr>
              <a:defRPr/>
            </a:pPr>
            <a:fld id="{D0B65E63-6393-48D0-A823-097FC7D1696C}" type="datetime1">
              <a:rPr lang="en-US" smtClean="0"/>
              <a:pPr>
                <a:defRPr/>
              </a:pPr>
              <a:t>12/19/2011</a:t>
            </a:fld>
            <a:endParaRPr lang="en-US"/>
          </a:p>
        </p:txBody>
      </p:sp>
      <p:sp>
        <p:nvSpPr>
          <p:cNvPr id="6" name="Footer Placeholder 4"/>
          <p:cNvSpPr>
            <a:spLocks noGrp="1"/>
          </p:cNvSpPr>
          <p:nvPr>
            <p:ph type="ftr" sz="quarter" idx="15"/>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atin typeface="Microsoft YaHei" pitchFamily="34" charset="-122"/>
                <a:ea typeface="Microsoft YaHei" pitchFamily="34" charset="-122"/>
              </a:defRPr>
            </a:lvl1pPr>
          </a:lstStyle>
          <a:p>
            <a:pPr>
              <a:defRPr/>
            </a:pPr>
            <a:fld id="{BCF5A189-A71A-4EA5-A86A-36F6265E3CF4}" type="slidenum">
              <a:rPr lang="en-US" smtClean="0"/>
              <a:pPr>
                <a:defRPr/>
              </a:pPr>
              <a:t>‹#›</a:t>
            </a:fld>
            <a:endParaRPr lang="en-US"/>
          </a:p>
        </p:txBody>
      </p:sp>
    </p:spTree>
    <p:extLst>
      <p:ext uri="{BB962C8B-B14F-4D97-AF65-F5344CB8AC3E}">
        <p14:creationId xmlns:p14="http://schemas.microsoft.com/office/powerpoint/2010/main" xmlns="" val="1893251283"/>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6" name="Date Placeholder 3"/>
          <p:cNvSpPr>
            <a:spLocks noGrp="1"/>
          </p:cNvSpPr>
          <p:nvPr>
            <p:ph type="dt" sz="half" idx="15"/>
          </p:nvPr>
        </p:nvSpPr>
        <p:spPr/>
        <p:txBody>
          <a:bodyPr/>
          <a:lstStyle>
            <a:lvl1pPr>
              <a:defRPr smtClean="0">
                <a:latin typeface="Microsoft YaHei" pitchFamily="34" charset="-122"/>
                <a:ea typeface="Microsoft YaHei" pitchFamily="34" charset="-122"/>
              </a:defRPr>
            </a:lvl1pPr>
          </a:lstStyle>
          <a:p>
            <a:pPr>
              <a:defRPr/>
            </a:pPr>
            <a:fld id="{5D4B9872-A9D4-4868-88E1-A69BB3322684}" type="datetime1">
              <a:rPr lang="en-US" smtClean="0"/>
              <a:pPr>
                <a:defRPr/>
              </a:pPr>
              <a:t>12/19/2011</a:t>
            </a:fld>
            <a:endParaRPr lang="en-US"/>
          </a:p>
        </p:txBody>
      </p:sp>
      <p:sp>
        <p:nvSpPr>
          <p:cNvPr id="7" name="Footer Placeholder 4"/>
          <p:cNvSpPr>
            <a:spLocks noGrp="1"/>
          </p:cNvSpPr>
          <p:nvPr>
            <p:ph type="ftr" sz="quarter" idx="16"/>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10" name="Slide Number Placeholder 5"/>
          <p:cNvSpPr>
            <a:spLocks noGrp="1"/>
          </p:cNvSpPr>
          <p:nvPr>
            <p:ph type="sldNum" sz="quarter" idx="17"/>
          </p:nvPr>
        </p:nvSpPr>
        <p:spPr/>
        <p:txBody>
          <a:bodyPr/>
          <a:lstStyle>
            <a:lvl1pPr>
              <a:defRPr smtClean="0">
                <a:latin typeface="Microsoft YaHei" pitchFamily="34" charset="-122"/>
                <a:ea typeface="Microsoft YaHei" pitchFamily="34" charset="-122"/>
              </a:defRPr>
            </a:lvl1pPr>
          </a:lstStyle>
          <a:p>
            <a:pPr>
              <a:defRPr/>
            </a:pPr>
            <a:fld id="{77411133-6F21-4ABD-957E-D13BF1E6C742}" type="slidenum">
              <a:rPr lang="en-US" smtClean="0"/>
              <a:pPr>
                <a:defRPr/>
              </a:pPr>
              <a:t>‹#›</a:t>
            </a:fld>
            <a:endParaRPr lang="en-US"/>
          </a:p>
        </p:txBody>
      </p:sp>
    </p:spTree>
    <p:extLst>
      <p:ext uri="{BB962C8B-B14F-4D97-AF65-F5344CB8AC3E}">
        <p14:creationId xmlns:p14="http://schemas.microsoft.com/office/powerpoint/2010/main" xmlns="" val="2226214383"/>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smtClean="0">
                <a:latin typeface="Microsoft YaHei" pitchFamily="34" charset="-122"/>
                <a:ea typeface="Microsoft YaHei" pitchFamily="34" charset="-122"/>
              </a:defRPr>
            </a:lvl1pPr>
          </a:lstStyle>
          <a:p>
            <a:pPr>
              <a:defRPr/>
            </a:pPr>
            <a:fld id="{01745CB7-5FBD-428F-9AC4-EBDE0E9641D6}" type="datetime1">
              <a:rPr lang="en-US" smtClean="0"/>
              <a:pPr>
                <a:defRPr/>
              </a:pPr>
              <a:t>12/19/2011</a:t>
            </a:fld>
            <a:endParaRPr lang="en-US"/>
          </a:p>
        </p:txBody>
      </p:sp>
      <p:sp>
        <p:nvSpPr>
          <p:cNvPr id="11" name="Footer Placeholder 4"/>
          <p:cNvSpPr>
            <a:spLocks noGrp="1"/>
          </p:cNvSpPr>
          <p:nvPr>
            <p:ph type="ftr" sz="quarter" idx="17"/>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12" name="Slide Number Placeholder 5"/>
          <p:cNvSpPr>
            <a:spLocks noGrp="1"/>
          </p:cNvSpPr>
          <p:nvPr>
            <p:ph type="sldNum" sz="quarter" idx="18"/>
          </p:nvPr>
        </p:nvSpPr>
        <p:spPr/>
        <p:txBody>
          <a:bodyPr/>
          <a:lstStyle>
            <a:lvl1pPr>
              <a:defRPr smtClean="0">
                <a:latin typeface="Microsoft YaHei" pitchFamily="34" charset="-122"/>
                <a:ea typeface="Microsoft YaHei" pitchFamily="34" charset="-122"/>
              </a:defRPr>
            </a:lvl1pPr>
          </a:lstStyle>
          <a:p>
            <a:pPr>
              <a:defRPr/>
            </a:pPr>
            <a:fld id="{5117FEBC-5E9C-4FF0-90A1-2AB6151D5B1C}" type="slidenum">
              <a:rPr lang="en-US" smtClean="0"/>
              <a:pPr>
                <a:defRPr/>
              </a:pPr>
              <a:t>‹#›</a:t>
            </a:fld>
            <a:endParaRPr lang="en-US"/>
          </a:p>
        </p:txBody>
      </p:sp>
    </p:spTree>
    <p:extLst>
      <p:ext uri="{BB962C8B-B14F-4D97-AF65-F5344CB8AC3E}">
        <p14:creationId xmlns:p14="http://schemas.microsoft.com/office/powerpoint/2010/main" xmlns="" val="1652382241"/>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Microsoft YaHei" pitchFamily="34" charset="-122"/>
                <a:ea typeface="Microsoft YaHei" pitchFamily="34" charset="-122"/>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Microsoft YaHei" pitchFamily="34" charset="-122"/>
                <a:ea typeface="Microsoft YaHei" pitchFamily="34" charset="-122"/>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Microsoft YaHei" pitchFamily="34" charset="-122"/>
                <a:ea typeface="Microsoft YaHei" pitchFamily="34" charset="-122"/>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
        <p:nvSpPr>
          <p:cNvPr id="7" name="Date Placeholder 3"/>
          <p:cNvSpPr>
            <a:spLocks noGrp="1"/>
          </p:cNvSpPr>
          <p:nvPr>
            <p:ph type="dt" sz="half" idx="16"/>
          </p:nvPr>
        </p:nvSpPr>
        <p:spPr/>
        <p:txBody>
          <a:bodyPr/>
          <a:lstStyle>
            <a:lvl1pPr>
              <a:defRPr smtClean="0">
                <a:latin typeface="Microsoft YaHei" pitchFamily="34" charset="-122"/>
                <a:ea typeface="Microsoft YaHei" pitchFamily="34" charset="-122"/>
              </a:defRPr>
            </a:lvl1pPr>
          </a:lstStyle>
          <a:p>
            <a:pPr>
              <a:defRPr/>
            </a:pPr>
            <a:fld id="{7E514E41-F158-4B0E-8A16-FF43FA61C919}" type="datetime1">
              <a:rPr lang="en-US" smtClean="0"/>
              <a:pPr>
                <a:defRPr/>
              </a:pPr>
              <a:t>12/19/2011</a:t>
            </a:fld>
            <a:endParaRPr lang="en-US"/>
          </a:p>
        </p:txBody>
      </p:sp>
      <p:sp>
        <p:nvSpPr>
          <p:cNvPr id="11" name="Footer Placeholder 4"/>
          <p:cNvSpPr>
            <a:spLocks noGrp="1"/>
          </p:cNvSpPr>
          <p:nvPr>
            <p:ph type="ftr" sz="quarter" idx="17"/>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12" name="Slide Number Placeholder 5"/>
          <p:cNvSpPr>
            <a:spLocks noGrp="1"/>
          </p:cNvSpPr>
          <p:nvPr>
            <p:ph type="sldNum" sz="quarter" idx="18"/>
          </p:nvPr>
        </p:nvSpPr>
        <p:spPr/>
        <p:txBody>
          <a:bodyPr/>
          <a:lstStyle>
            <a:lvl1pPr>
              <a:defRPr smtClean="0">
                <a:latin typeface="Microsoft YaHei" pitchFamily="34" charset="-122"/>
                <a:ea typeface="Microsoft YaHei" pitchFamily="34" charset="-122"/>
              </a:defRPr>
            </a:lvl1pPr>
          </a:lstStyle>
          <a:p>
            <a:pPr>
              <a:defRPr/>
            </a:pPr>
            <a:fld id="{EEA5070A-3C3E-47AB-AE64-3DFEAA68FAAB}" type="slidenum">
              <a:rPr lang="en-US" smtClean="0"/>
              <a:pPr>
                <a:defRPr/>
              </a:pPr>
              <a:t>‹#›</a:t>
            </a:fld>
            <a:endParaRPr lang="en-US"/>
          </a:p>
        </p:txBody>
      </p:sp>
    </p:spTree>
    <p:extLst>
      <p:ext uri="{BB962C8B-B14F-4D97-AF65-F5344CB8AC3E}">
        <p14:creationId xmlns:p14="http://schemas.microsoft.com/office/powerpoint/2010/main" xmlns="" val="3569568684"/>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Microsoft YaHei" pitchFamily="34" charset="-122"/>
                <a:ea typeface="Microsoft YaHei" pitchFamily="34" charset="-122"/>
                <a:cs typeface="Segoe UI" pitchFamily="34" charset="0"/>
              </a:defRPr>
            </a:lvl1pPr>
            <a:lvl2pPr marL="742950" indent="-285750">
              <a:buClr>
                <a:schemeClr val="accent6"/>
              </a:buClr>
              <a:buFont typeface="Arial" pitchFamily="34" charset="0"/>
              <a:buChar char="•"/>
              <a:defRPr sz="2000">
                <a:latin typeface="Microsoft YaHei" pitchFamily="34" charset="-122"/>
                <a:ea typeface="Microsoft YaHei" pitchFamily="34" charset="-122"/>
                <a:cs typeface="Segoe UI" pitchFamily="34" charset="0"/>
              </a:defRPr>
            </a:lvl2pPr>
            <a:lvl3pPr marL="1143000" indent="-228600">
              <a:spcBef>
                <a:spcPts val="600"/>
              </a:spcBef>
              <a:buClr>
                <a:schemeClr val="accent6"/>
              </a:buClr>
              <a:buFont typeface="Arial" pitchFamily="34" charset="0"/>
              <a:buChar char="•"/>
              <a:defRPr sz="1800">
                <a:latin typeface="Microsoft YaHei" pitchFamily="34" charset="-122"/>
                <a:ea typeface="Microsoft YaHei" pitchFamily="34" charset="-122"/>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Ffff</a:t>
            </a:r>
          </a:p>
          <a:p>
            <a:pPr lvl="2"/>
            <a:r>
              <a:rPr lang="en-US" dirty="0" smtClean="0"/>
              <a:t>ffff</a:t>
            </a:r>
          </a:p>
        </p:txBody>
      </p:sp>
      <p:sp>
        <p:nvSpPr>
          <p:cNvPr id="4" name="Date Placeholder 3"/>
          <p:cNvSpPr>
            <a:spLocks noGrp="1"/>
          </p:cNvSpPr>
          <p:nvPr>
            <p:ph type="dt" sz="half" idx="15"/>
          </p:nvPr>
        </p:nvSpPr>
        <p:spPr/>
        <p:txBody>
          <a:bodyPr/>
          <a:lstStyle>
            <a:lvl1pPr>
              <a:defRPr smtClean="0">
                <a:latin typeface="Microsoft YaHei" pitchFamily="34" charset="-122"/>
                <a:ea typeface="Microsoft YaHei" pitchFamily="34" charset="-122"/>
              </a:defRPr>
            </a:lvl1pPr>
          </a:lstStyle>
          <a:p>
            <a:pPr>
              <a:defRPr/>
            </a:pPr>
            <a:fld id="{FF3B4EEE-242C-4CC1-8ED3-E1BDE5B5E1F6}" type="datetime1">
              <a:rPr lang="en-US" smtClean="0"/>
              <a:pPr>
                <a:defRPr/>
              </a:pPr>
              <a:t>12/19/2011</a:t>
            </a:fld>
            <a:endParaRPr lang="en-US" dirty="0"/>
          </a:p>
        </p:txBody>
      </p:sp>
      <p:sp>
        <p:nvSpPr>
          <p:cNvPr id="5" name="Footer Placeholder 4"/>
          <p:cNvSpPr>
            <a:spLocks noGrp="1"/>
          </p:cNvSpPr>
          <p:nvPr>
            <p:ph type="ftr" sz="quarter" idx="16"/>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7"/>
          </p:nvPr>
        </p:nvSpPr>
        <p:spPr/>
        <p:txBody>
          <a:bodyPr/>
          <a:lstStyle>
            <a:lvl1pPr>
              <a:defRPr smtClean="0">
                <a:latin typeface="Microsoft YaHei" pitchFamily="34" charset="-122"/>
                <a:ea typeface="Microsoft YaHei" pitchFamily="34" charset="-122"/>
              </a:defRPr>
            </a:lvl1pPr>
          </a:lstStyle>
          <a:p>
            <a:pPr>
              <a:defRPr/>
            </a:pPr>
            <a:fld id="{B7B062D6-16B4-48DA-BE06-B1FCCCD2C149}" type="slidenum">
              <a:rPr lang="en-US" smtClean="0"/>
              <a:pPr>
                <a:defRPr/>
              </a:pPr>
              <a:t>‹#›</a:t>
            </a:fld>
            <a:endParaRPr lang="en-US" dirty="0"/>
          </a:p>
        </p:txBody>
      </p:sp>
    </p:spTree>
    <p:extLst>
      <p:ext uri="{BB962C8B-B14F-4D97-AF65-F5344CB8AC3E}">
        <p14:creationId xmlns:p14="http://schemas.microsoft.com/office/powerpoint/2010/main" xmlns="" val="120358039"/>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Microsoft YaHei" pitchFamily="34" charset="-122"/>
                <a:ea typeface="Microsoft YaHei" pitchFamily="34" charset="-122"/>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Microsoft YaHei" pitchFamily="34" charset="-122"/>
                <a:ea typeface="Microsoft YaHei" pitchFamily="34" charset="-122"/>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Microsoft YaHei" pitchFamily="34" charset="-122"/>
                <a:ea typeface="Microsoft YaHei" pitchFamily="34" charset="-122"/>
                <a:cs typeface="Segoe UI" pitchFamily="34" charset="0"/>
              </a:defRPr>
            </a:lvl1pPr>
          </a:lstStyle>
          <a:p>
            <a:pPr lvl="0"/>
            <a:r>
              <a:rPr lang="en-US" dirty="0" smtClean="0"/>
              <a:t>Click to edit Master text styles</a:t>
            </a:r>
            <a:endParaRPr lang="en-US" dirty="0"/>
          </a:p>
        </p:txBody>
      </p:sp>
      <p:sp>
        <p:nvSpPr>
          <p:cNvPr id="5" name="Date Placeholder 3"/>
          <p:cNvSpPr>
            <a:spLocks noGrp="1"/>
          </p:cNvSpPr>
          <p:nvPr>
            <p:ph type="dt" sz="half" idx="14"/>
          </p:nvPr>
        </p:nvSpPr>
        <p:spPr/>
        <p:txBody>
          <a:bodyPr/>
          <a:lstStyle>
            <a:lvl1pPr>
              <a:defRPr smtClean="0">
                <a:latin typeface="Microsoft YaHei" pitchFamily="34" charset="-122"/>
                <a:ea typeface="Microsoft YaHei" pitchFamily="34" charset="-122"/>
              </a:defRPr>
            </a:lvl1pPr>
          </a:lstStyle>
          <a:p>
            <a:pPr>
              <a:defRPr/>
            </a:pPr>
            <a:fld id="{E0B3CF64-53AB-456F-ADFB-E192882FB4FF}" type="datetime1">
              <a:rPr lang="en-US" smtClean="0"/>
              <a:pPr>
                <a:defRPr/>
              </a:pPr>
              <a:t>12/19/2011</a:t>
            </a:fld>
            <a:endParaRPr lang="en-US" dirty="0"/>
          </a:p>
        </p:txBody>
      </p:sp>
      <p:sp>
        <p:nvSpPr>
          <p:cNvPr id="6" name="Footer Placeholder 4"/>
          <p:cNvSpPr>
            <a:spLocks noGrp="1"/>
          </p:cNvSpPr>
          <p:nvPr>
            <p:ph type="ftr" sz="quarter" idx="15"/>
          </p:nvPr>
        </p:nvSpPr>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atin typeface="Microsoft YaHei" pitchFamily="34" charset="-122"/>
                <a:ea typeface="Microsoft YaHei" pitchFamily="34" charset="-122"/>
              </a:defRPr>
            </a:lvl1pPr>
          </a:lstStyle>
          <a:p>
            <a:pPr>
              <a:defRPr/>
            </a:pPr>
            <a:fld id="{9DB2ABBB-4F73-4AA9-A728-81C2B20BEFEC}" type="slidenum">
              <a:rPr lang="en-US" smtClean="0"/>
              <a:pPr>
                <a:defRPr/>
              </a:pPr>
              <a:t>‹#›</a:t>
            </a:fld>
            <a:endParaRPr lang="en-US" dirty="0"/>
          </a:p>
        </p:txBody>
      </p:sp>
    </p:spTree>
    <p:extLst>
      <p:ext uri="{BB962C8B-B14F-4D97-AF65-F5344CB8AC3E}">
        <p14:creationId xmlns:p14="http://schemas.microsoft.com/office/powerpoint/2010/main" xmlns="" val="4123442552"/>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18160" y="2514600"/>
            <a:ext cx="8229600" cy="3581400"/>
          </a:xfrm>
        </p:spPr>
        <p:txBody>
          <a:bodyPr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5" name="Date Placeholder 3"/>
          <p:cNvSpPr>
            <a:spLocks noGrp="1"/>
          </p:cNvSpPr>
          <p:nvPr>
            <p:ph type="dt" sz="half" idx="14"/>
          </p:nvPr>
        </p:nvSpPr>
        <p:spPr/>
        <p:txBody>
          <a:bodyPr/>
          <a:lstStyle>
            <a:lvl1pPr>
              <a:defRPr smtClean="0">
                <a:latin typeface="Microsoft YaHei" pitchFamily="34" charset="-122"/>
                <a:ea typeface="Microsoft YaHei" pitchFamily="34" charset="-122"/>
              </a:defRPr>
            </a:lvl1pPr>
          </a:lstStyle>
          <a:p>
            <a:pPr>
              <a:defRPr/>
            </a:pPr>
            <a:fld id="{C1E806C9-EA2C-4F05-89BB-57788899FAA2}" type="datetime1">
              <a:rPr lang="en-US" smtClean="0"/>
              <a:pPr>
                <a:defRPr/>
              </a:pPr>
              <a:t>12/19/2011</a:t>
            </a:fld>
            <a:endParaRPr lang="en-US" dirty="0"/>
          </a:p>
        </p:txBody>
      </p:sp>
      <p:sp>
        <p:nvSpPr>
          <p:cNvPr id="6" name="Footer Placeholder 4"/>
          <p:cNvSpPr>
            <a:spLocks noGrp="1"/>
          </p:cNvSpPr>
          <p:nvPr>
            <p:ph type="ftr" sz="quarter" idx="15"/>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atin typeface="Microsoft YaHei" pitchFamily="34" charset="-122"/>
                <a:ea typeface="Microsoft YaHei" pitchFamily="34" charset="-122"/>
              </a:defRPr>
            </a:lvl1pPr>
          </a:lstStyle>
          <a:p>
            <a:pPr>
              <a:defRPr/>
            </a:pPr>
            <a:fld id="{FF3896CF-22A4-4974-80C4-9982D2D5AA7C}" type="slidenum">
              <a:rPr lang="en-US" smtClean="0"/>
              <a:pPr>
                <a:defRPr/>
              </a:pPr>
              <a:t>‹#›</a:t>
            </a:fld>
            <a:endParaRPr lang="en-US" dirty="0"/>
          </a:p>
        </p:txBody>
      </p:sp>
    </p:spTree>
    <p:extLst>
      <p:ext uri="{BB962C8B-B14F-4D97-AF65-F5344CB8AC3E}">
        <p14:creationId xmlns:p14="http://schemas.microsoft.com/office/powerpoint/2010/main" xmlns="" val="898728734"/>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8" name="Content Placeholder 2"/>
          <p:cNvSpPr>
            <a:spLocks noGrp="1"/>
          </p:cNvSpPr>
          <p:nvPr>
            <p:ph idx="13"/>
          </p:nvPr>
        </p:nvSpPr>
        <p:spPr>
          <a:xfrm>
            <a:off x="508000" y="2514600"/>
            <a:ext cx="8229600" cy="3581400"/>
          </a:xfrm>
        </p:spPr>
        <p:txBody>
          <a:bodyPr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5" name="Date Placeholder 3"/>
          <p:cNvSpPr>
            <a:spLocks noGrp="1"/>
          </p:cNvSpPr>
          <p:nvPr>
            <p:ph type="dt" sz="half" idx="14"/>
          </p:nvPr>
        </p:nvSpPr>
        <p:spPr/>
        <p:txBody>
          <a:bodyPr/>
          <a:lstStyle>
            <a:lvl1pPr>
              <a:defRPr smtClean="0">
                <a:latin typeface="Microsoft YaHei" pitchFamily="34" charset="-122"/>
                <a:ea typeface="Microsoft YaHei" pitchFamily="34" charset="-122"/>
              </a:defRPr>
            </a:lvl1pPr>
          </a:lstStyle>
          <a:p>
            <a:pPr>
              <a:defRPr/>
            </a:pPr>
            <a:fld id="{897B5E81-FD34-4F2B-84C2-B9E32BDD3E38}" type="datetime1">
              <a:rPr lang="en-US" smtClean="0"/>
              <a:pPr>
                <a:defRPr/>
              </a:pPr>
              <a:t>12/19/2011</a:t>
            </a:fld>
            <a:endParaRPr lang="en-US" dirty="0"/>
          </a:p>
        </p:txBody>
      </p:sp>
      <p:sp>
        <p:nvSpPr>
          <p:cNvPr id="6" name="Footer Placeholder 4"/>
          <p:cNvSpPr>
            <a:spLocks noGrp="1"/>
          </p:cNvSpPr>
          <p:nvPr>
            <p:ph type="ftr" sz="quarter" idx="15"/>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atin typeface="Microsoft YaHei" pitchFamily="34" charset="-122"/>
                <a:ea typeface="Microsoft YaHei" pitchFamily="34" charset="-122"/>
              </a:defRPr>
            </a:lvl1pPr>
          </a:lstStyle>
          <a:p>
            <a:pPr>
              <a:defRPr/>
            </a:pPr>
            <a:fld id="{717ECBA4-B181-462F-833B-8E3B94397160}" type="slidenum">
              <a:rPr lang="en-US" smtClean="0"/>
              <a:pPr>
                <a:defRPr/>
              </a:pPr>
              <a:t>‹#›</a:t>
            </a:fld>
            <a:endParaRPr lang="en-US" dirty="0"/>
          </a:p>
        </p:txBody>
      </p:sp>
    </p:spTree>
    <p:extLst>
      <p:ext uri="{BB962C8B-B14F-4D97-AF65-F5344CB8AC3E}">
        <p14:creationId xmlns:p14="http://schemas.microsoft.com/office/powerpoint/2010/main" xmlns="" val="851343617"/>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rtlCol="0">
            <a:normAutofit/>
          </a:bodyPr>
          <a:lstStyle>
            <a:lvl1pPr marL="0" indent="0">
              <a:buFontTx/>
              <a:buNone/>
              <a:defRPr sz="2800"/>
            </a:lvl1pPr>
          </a:lstStyle>
          <a:p>
            <a:pPr lvl="0"/>
            <a:endParaRPr lang="en-US" noProof="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
        <p:nvSpPr>
          <p:cNvPr id="5" name="Date Placeholder 3"/>
          <p:cNvSpPr>
            <a:spLocks noGrp="1"/>
          </p:cNvSpPr>
          <p:nvPr>
            <p:ph type="dt" sz="half" idx="15"/>
          </p:nvPr>
        </p:nvSpPr>
        <p:spPr/>
        <p:txBody>
          <a:bodyPr/>
          <a:lstStyle>
            <a:lvl1pPr>
              <a:defRPr smtClean="0"/>
            </a:lvl1pPr>
          </a:lstStyle>
          <a:p>
            <a:pPr>
              <a:defRPr/>
            </a:pPr>
            <a:fld id="{1D158ECF-F87C-4024-A856-FD878E19623A}" type="datetime1">
              <a:rPr lang="en-US"/>
              <a:pPr>
                <a:defRPr/>
              </a:pPr>
              <a:t>12/19/2011</a:t>
            </a:fld>
            <a:endParaRPr lang="en-US"/>
          </a:p>
        </p:txBody>
      </p:sp>
      <p:sp>
        <p:nvSpPr>
          <p:cNvPr id="6" name="Footer Placeholder 4"/>
          <p:cNvSpPr>
            <a:spLocks noGrp="1"/>
          </p:cNvSpPr>
          <p:nvPr>
            <p:ph type="ftr" sz="quarter" idx="16"/>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7"/>
          </p:nvPr>
        </p:nvSpPr>
        <p:spPr/>
        <p:txBody>
          <a:bodyPr/>
          <a:lstStyle>
            <a:lvl1pPr>
              <a:defRPr smtClean="0"/>
            </a:lvl1pPr>
          </a:lstStyle>
          <a:p>
            <a:pPr>
              <a:defRPr/>
            </a:pPr>
            <a:fld id="{399CE5FF-0D0F-4F52-BB82-C16CC01DE69B}" type="slidenum">
              <a:rPr lang="en-US"/>
              <a:pPr>
                <a:defRPr/>
              </a:pPr>
              <a:t>‹#›</a:t>
            </a:fld>
            <a:endParaRPr lang="en-US"/>
          </a:p>
        </p:txBody>
      </p:sp>
    </p:spTree>
    <p:extLst>
      <p:ext uri="{BB962C8B-B14F-4D97-AF65-F5344CB8AC3E}">
        <p14:creationId xmlns:p14="http://schemas.microsoft.com/office/powerpoint/2010/main" xmlns="" val="483715121"/>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E66A571B-B5A3-4413-A69A-94FFF974B508}" type="datetime1">
              <a:rPr lang="en-US" smtClean="0"/>
              <a:pPr>
                <a:defRPr/>
              </a:pPr>
              <a:t>12/19/2011</a:t>
            </a:fld>
            <a:endParaRPr lang="en-US" dirty="0"/>
          </a:p>
        </p:txBody>
      </p:sp>
      <p:sp>
        <p:nvSpPr>
          <p:cNvPr id="5" name="Footer Placeholder 4"/>
          <p:cNvSpPr>
            <a:spLocks noGrp="1"/>
          </p:cNvSpPr>
          <p:nvPr>
            <p:ph type="ftr" sz="quarter" idx="11"/>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BE006EA1-79A8-4573-9B82-9601E06DB7A9}" type="slidenum">
              <a:rPr lang="en-US" smtClean="0"/>
              <a:pPr>
                <a:defRPr/>
              </a:pPr>
              <a:t>‹#›</a:t>
            </a:fld>
            <a:endParaRPr lang="en-US" dirty="0"/>
          </a:p>
        </p:txBody>
      </p:sp>
    </p:spTree>
    <p:extLst>
      <p:ext uri="{BB962C8B-B14F-4D97-AF65-F5344CB8AC3E}">
        <p14:creationId xmlns:p14="http://schemas.microsoft.com/office/powerpoint/2010/main" xmlns="" val="3487246865"/>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Microsoft YaHei" pitchFamily="34" charset="-122"/>
                <a:ea typeface="Microsoft YaHei" pitchFamily="34" charset="-122"/>
                <a:cs typeface="Segoe UI" pitchFamily="34" charset="0"/>
              </a:defRPr>
            </a:lvl1pPr>
            <a:lvl2pPr>
              <a:defRPr sz="2400">
                <a:solidFill>
                  <a:schemeClr val="tx1">
                    <a:lumMod val="85000"/>
                    <a:lumOff val="15000"/>
                  </a:schemeClr>
                </a:solidFill>
                <a:latin typeface="Microsoft YaHei" pitchFamily="34" charset="-122"/>
                <a:ea typeface="Microsoft YaHei" pitchFamily="34" charset="-122"/>
                <a:cs typeface="Segoe UI" pitchFamily="34" charset="0"/>
              </a:defRPr>
            </a:lvl2pPr>
            <a:lvl3pPr>
              <a:defRPr sz="2000">
                <a:solidFill>
                  <a:schemeClr val="tx1">
                    <a:lumMod val="85000"/>
                    <a:lumOff val="15000"/>
                  </a:schemeClr>
                </a:solidFill>
                <a:latin typeface="Microsoft YaHei" pitchFamily="34" charset="-122"/>
                <a:ea typeface="Microsoft YaHei" pitchFamily="34" charset="-122"/>
                <a:cs typeface="Segoe UI" pitchFamily="34" charset="0"/>
              </a:defRPr>
            </a:lvl3pPr>
            <a:lvl4pPr>
              <a:defRPr sz="1800">
                <a:solidFill>
                  <a:schemeClr val="tx1">
                    <a:lumMod val="85000"/>
                    <a:lumOff val="15000"/>
                  </a:schemeClr>
                </a:solidFill>
                <a:latin typeface="Microsoft YaHei" pitchFamily="34" charset="-122"/>
                <a:ea typeface="Microsoft YaHei" pitchFamily="34" charset="-122"/>
                <a:cs typeface="Segoe UI" pitchFamily="34" charset="0"/>
              </a:defRPr>
            </a:lvl4pPr>
            <a:lvl5pPr>
              <a:defRPr sz="1800">
                <a:solidFill>
                  <a:schemeClr val="tx1">
                    <a:lumMod val="85000"/>
                    <a:lumOff val="15000"/>
                  </a:schemeClr>
                </a:solidFill>
                <a:latin typeface="Microsoft YaHei" pitchFamily="34" charset="-122"/>
                <a:ea typeface="Microsoft YaHei" pitchFamily="34" charset="-122"/>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997B381A-47DD-4788-9E63-D626C1C32A92}" type="datetime1">
              <a:rPr lang="en-US" smtClean="0"/>
              <a:pPr>
                <a:defRPr/>
              </a:pPr>
              <a:t>12/19/2011</a:t>
            </a:fld>
            <a:endParaRPr lang="en-US" dirty="0"/>
          </a:p>
        </p:txBody>
      </p:sp>
      <p:sp>
        <p:nvSpPr>
          <p:cNvPr id="6" name="Footer Placeholder 5"/>
          <p:cNvSpPr>
            <a:spLocks noGrp="1"/>
          </p:cNvSpPr>
          <p:nvPr>
            <p:ph type="ftr" sz="quarter" idx="11"/>
          </p:nvPr>
        </p:nvSpPr>
        <p:spPr>
          <a:xfrm>
            <a:off x="2743200" y="6356350"/>
            <a:ext cx="36576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6"/>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031967EF-3D39-4D9A-92A2-FCEA0C41EAF3}" type="slidenum">
              <a:rPr lang="en-US" smtClean="0"/>
              <a:pPr>
                <a:defRPr/>
              </a:pPr>
              <a:t>‹#›</a:t>
            </a:fld>
            <a:endParaRPr lang="en-US" dirty="0"/>
          </a:p>
        </p:txBody>
      </p:sp>
    </p:spTree>
    <p:extLst>
      <p:ext uri="{BB962C8B-B14F-4D97-AF65-F5344CB8AC3E}">
        <p14:creationId xmlns:p14="http://schemas.microsoft.com/office/powerpoint/2010/main" xmlns="" val="1219679475"/>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a:defRPr sz="2800">
                <a:solidFill>
                  <a:schemeClr val="tx1">
                    <a:lumMod val="85000"/>
                    <a:lumOff val="15000"/>
                  </a:schemeClr>
                </a:solidFill>
                <a:latin typeface="Microsoft YaHei" pitchFamily="34" charset="-122"/>
                <a:ea typeface="Microsoft YaHei" pitchFamily="34" charset="-122"/>
                <a:cs typeface="Segoe UI" pitchFamily="34" charset="0"/>
              </a:defRPr>
            </a:lvl2pPr>
            <a:lvl3pPr>
              <a:defRPr sz="2400">
                <a:solidFill>
                  <a:schemeClr val="tx1">
                    <a:lumMod val="85000"/>
                    <a:lumOff val="15000"/>
                  </a:schemeClr>
                </a:solidFill>
                <a:latin typeface="Microsoft YaHei" pitchFamily="34" charset="-122"/>
                <a:ea typeface="Microsoft YaHei" pitchFamily="34" charset="-122"/>
                <a:cs typeface="Segoe UI" pitchFamily="34" charset="0"/>
              </a:defRPr>
            </a:lvl3pPr>
            <a:lvl4pPr>
              <a:defRPr sz="2000">
                <a:solidFill>
                  <a:schemeClr val="tx1">
                    <a:lumMod val="85000"/>
                    <a:lumOff val="15000"/>
                  </a:schemeClr>
                </a:solidFill>
                <a:latin typeface="Microsoft YaHei" pitchFamily="34" charset="-122"/>
                <a:ea typeface="Microsoft YaHei" pitchFamily="34" charset="-122"/>
                <a:cs typeface="Segoe UI" pitchFamily="34" charset="0"/>
              </a:defRPr>
            </a:lvl4pPr>
            <a:lvl5pPr>
              <a:defRPr sz="2000">
                <a:solidFill>
                  <a:schemeClr val="tx1">
                    <a:lumMod val="85000"/>
                    <a:lumOff val="15000"/>
                  </a:schemeClr>
                </a:solidFill>
                <a:latin typeface="Microsoft YaHei" pitchFamily="34" charset="-122"/>
                <a:ea typeface="Microsoft YaHei" pitchFamily="34" charset="-122"/>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1C890636-842B-4A8A-9D34-88FE12250C64}" type="datetime1">
              <a:rPr lang="en-US" smtClean="0"/>
              <a:pPr>
                <a:defRPr/>
              </a:pPr>
              <a:t>12/19/2011</a:t>
            </a:fld>
            <a:endParaRPr lang="en-US" dirty="0"/>
          </a:p>
        </p:txBody>
      </p:sp>
      <p:sp>
        <p:nvSpPr>
          <p:cNvPr id="6" name="Footer Placeholder 5"/>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6"/>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B326CEF4-C14D-4F12-835B-23421327F1DD}" type="slidenum">
              <a:rPr lang="en-US" smtClean="0"/>
              <a:pPr>
                <a:defRPr/>
              </a:pPr>
              <a:t>‹#›</a:t>
            </a:fld>
            <a:endParaRPr lang="en-US" dirty="0"/>
          </a:p>
        </p:txBody>
      </p:sp>
    </p:spTree>
    <p:extLst>
      <p:ext uri="{BB962C8B-B14F-4D97-AF65-F5344CB8AC3E}">
        <p14:creationId xmlns:p14="http://schemas.microsoft.com/office/powerpoint/2010/main" xmlns="" val="178933451"/>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Microsoft YaHei" pitchFamily="34" charset="-122"/>
                <a:ea typeface="Microsoft YaHei" pitchFamily="34" charset="-122"/>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Microsoft YaHei" pitchFamily="34" charset="-122"/>
                <a:ea typeface="Microsoft YaHei" pitchFamily="34" charset="-122"/>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9FDA39D0-3F8B-4619-ACFA-E8DE0CBECDA5}" type="datetime1">
              <a:rPr lang="en-US" smtClean="0"/>
              <a:pPr>
                <a:defRPr/>
              </a:pPr>
              <a:t>12/19/2011</a:t>
            </a:fld>
            <a:endParaRPr lang="en-US" dirty="0"/>
          </a:p>
        </p:txBody>
      </p:sp>
      <p:sp>
        <p:nvSpPr>
          <p:cNvPr id="6" name="Footer Placeholder 5"/>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6"/>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AA194FE3-D804-4701-A3FC-11C4DCF6E7F4}" type="slidenum">
              <a:rPr lang="en-US" smtClean="0"/>
              <a:pPr>
                <a:defRPr/>
              </a:pPr>
              <a:t>‹#›</a:t>
            </a:fld>
            <a:endParaRPr lang="en-US" dirty="0"/>
          </a:p>
        </p:txBody>
      </p:sp>
    </p:spTree>
    <p:extLst>
      <p:ext uri="{BB962C8B-B14F-4D97-AF65-F5344CB8AC3E}">
        <p14:creationId xmlns:p14="http://schemas.microsoft.com/office/powerpoint/2010/main" xmlns="" val="3870928754"/>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Microsoft YaHei" pitchFamily="34" charset="-122"/>
                <a:ea typeface="Microsoft YaHei" pitchFamily="34" charset="-122"/>
                <a:cs typeface="Segoe UI" pitchFamily="34" charset="0"/>
              </a:defRPr>
            </a:lvl1pPr>
            <a:lvl2pPr>
              <a:defRPr>
                <a:solidFill>
                  <a:schemeClr val="tx1">
                    <a:lumMod val="85000"/>
                    <a:lumOff val="15000"/>
                  </a:schemeClr>
                </a:solidFill>
                <a:latin typeface="Microsoft YaHei" pitchFamily="34" charset="-122"/>
                <a:ea typeface="Microsoft YaHei" pitchFamily="34" charset="-122"/>
                <a:cs typeface="Segoe UI" pitchFamily="34" charset="0"/>
              </a:defRPr>
            </a:lvl2pPr>
            <a:lvl3pPr>
              <a:defRPr>
                <a:solidFill>
                  <a:schemeClr val="tx1">
                    <a:lumMod val="85000"/>
                    <a:lumOff val="15000"/>
                  </a:schemeClr>
                </a:solidFill>
                <a:latin typeface="Microsoft YaHei" pitchFamily="34" charset="-122"/>
                <a:ea typeface="Microsoft YaHei" pitchFamily="34" charset="-122"/>
                <a:cs typeface="Segoe UI" pitchFamily="34" charset="0"/>
              </a:defRPr>
            </a:lvl3pPr>
            <a:lvl4pPr>
              <a:defRPr>
                <a:solidFill>
                  <a:schemeClr val="tx1">
                    <a:lumMod val="85000"/>
                    <a:lumOff val="15000"/>
                  </a:schemeClr>
                </a:solidFill>
                <a:latin typeface="Microsoft YaHei" pitchFamily="34" charset="-122"/>
                <a:ea typeface="Microsoft YaHei" pitchFamily="34" charset="-122"/>
                <a:cs typeface="Segoe UI" pitchFamily="34" charset="0"/>
              </a:defRPr>
            </a:lvl4pPr>
            <a:lvl5pPr>
              <a:defRPr>
                <a:solidFill>
                  <a:schemeClr val="tx1">
                    <a:lumMod val="85000"/>
                    <a:lumOff val="15000"/>
                  </a:schemeClr>
                </a:solidFill>
                <a:latin typeface="Microsoft YaHei" pitchFamily="34" charset="-122"/>
                <a:ea typeface="Microsoft YaHei" pitchFamily="34" charset="-122"/>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atin typeface="Microsoft YaHei" pitchFamily="34" charset="-122"/>
                <a:ea typeface="Microsoft YaHei" pitchFamily="34" charset="-122"/>
              </a:defRPr>
            </a:lvl1pPr>
          </a:lstStyle>
          <a:p>
            <a:pPr>
              <a:defRPr/>
            </a:pPr>
            <a:fld id="{C51CD793-7F14-4714-AD93-BBE3508E324C}" type="datetime1">
              <a:rPr lang="en-US" smtClean="0"/>
              <a:pPr>
                <a:defRPr/>
              </a:pPr>
              <a:t>12/19/2011</a:t>
            </a:fld>
            <a:endParaRPr lang="en-US" dirty="0"/>
          </a:p>
        </p:txBody>
      </p:sp>
      <p:sp>
        <p:nvSpPr>
          <p:cNvPr id="5" name="Footer Placeholder 4"/>
          <p:cNvSpPr>
            <a:spLocks noGrp="1"/>
          </p:cNvSpPr>
          <p:nvPr>
            <p:ph type="ftr" sz="quarter" idx="11"/>
          </p:nvPr>
        </p:nvSpPr>
        <p:spPr>
          <a:xfrm>
            <a:off x="2590800" y="6356350"/>
            <a:ext cx="3810000" cy="365125"/>
          </a:xfrm>
        </p:spPr>
        <p:txBody>
          <a:bodyPr/>
          <a:lstStyle>
            <a:lvl1pPr>
              <a:defRPr>
                <a:latin typeface="Microsoft YaHei" pitchFamily="34" charset="-122"/>
                <a:ea typeface="Microsoft YaHei" pitchFamily="34" charset="-122"/>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2"/>
          </p:nvPr>
        </p:nvSpPr>
        <p:spPr/>
        <p:txBody>
          <a:bodyPr/>
          <a:lstStyle>
            <a:lvl1pPr>
              <a:defRPr smtClean="0">
                <a:latin typeface="Microsoft YaHei" pitchFamily="34" charset="-122"/>
                <a:ea typeface="Microsoft YaHei" pitchFamily="34" charset="-122"/>
              </a:defRPr>
            </a:lvl1pPr>
          </a:lstStyle>
          <a:p>
            <a:pPr>
              <a:defRPr/>
            </a:pPr>
            <a:fld id="{58CD916E-45CD-48EA-A030-C707553C84F0}" type="slidenum">
              <a:rPr lang="en-US" smtClean="0"/>
              <a:pPr>
                <a:defRPr/>
              </a:pPr>
              <a:t>‹#›</a:t>
            </a:fld>
            <a:endParaRPr lang="en-US" dirty="0"/>
          </a:p>
        </p:txBody>
      </p:sp>
    </p:spTree>
    <p:extLst>
      <p:ext uri="{BB962C8B-B14F-4D97-AF65-F5344CB8AC3E}">
        <p14:creationId xmlns:p14="http://schemas.microsoft.com/office/powerpoint/2010/main" xmlns="" val="1866036753"/>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4" name="Date Placeholder 3"/>
          <p:cNvSpPr>
            <a:spLocks noGrp="1"/>
          </p:cNvSpPr>
          <p:nvPr>
            <p:ph type="dt" sz="half" idx="15"/>
          </p:nvPr>
        </p:nvSpPr>
        <p:spPr/>
        <p:txBody>
          <a:bodyPr/>
          <a:lstStyle>
            <a:lvl1pPr>
              <a:defRPr smtClean="0"/>
            </a:lvl1pPr>
          </a:lstStyle>
          <a:p>
            <a:pPr>
              <a:defRPr/>
            </a:pPr>
            <a:fld id="{8B6BBB70-8ADB-4E83-9246-D0E95026FB04}" type="datetime1">
              <a:rPr lang="en-US"/>
              <a:pPr>
                <a:defRPr/>
              </a:pPr>
              <a:t>12/19/2011</a:t>
            </a:fld>
            <a:endParaRPr lang="en-US"/>
          </a:p>
        </p:txBody>
      </p:sp>
      <p:sp>
        <p:nvSpPr>
          <p:cNvPr id="5" name="Footer Placeholder 4"/>
          <p:cNvSpPr>
            <a:spLocks noGrp="1"/>
          </p:cNvSpPr>
          <p:nvPr>
            <p:ph type="ftr" sz="quarter" idx="16"/>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17"/>
          </p:nvPr>
        </p:nvSpPr>
        <p:spPr/>
        <p:txBody>
          <a:bodyPr/>
          <a:lstStyle>
            <a:lvl1pPr>
              <a:defRPr smtClean="0"/>
            </a:lvl1pPr>
          </a:lstStyle>
          <a:p>
            <a:pPr>
              <a:defRPr/>
            </a:pPr>
            <a:fld id="{5F808DE1-4D5D-4AA8-B831-7343419DFA0F}" type="slidenum">
              <a:rPr lang="en-US"/>
              <a:pPr>
                <a:defRPr/>
              </a:pPr>
              <a:t>‹#›</a:t>
            </a:fld>
            <a:endParaRPr lang="en-US"/>
          </a:p>
        </p:txBody>
      </p:sp>
    </p:spTree>
    <p:extLst>
      <p:ext uri="{BB962C8B-B14F-4D97-AF65-F5344CB8AC3E}">
        <p14:creationId xmlns:p14="http://schemas.microsoft.com/office/powerpoint/2010/main" xmlns="" val="2377259515"/>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
        <p:nvSpPr>
          <p:cNvPr id="5" name="Date Placeholder 3"/>
          <p:cNvSpPr>
            <a:spLocks noGrp="1"/>
          </p:cNvSpPr>
          <p:nvPr>
            <p:ph type="dt" sz="half" idx="14"/>
          </p:nvPr>
        </p:nvSpPr>
        <p:spPr/>
        <p:txBody>
          <a:bodyPr/>
          <a:lstStyle>
            <a:lvl1pPr>
              <a:defRPr smtClean="0"/>
            </a:lvl1pPr>
          </a:lstStyle>
          <a:p>
            <a:pPr>
              <a:defRPr/>
            </a:pPr>
            <a:fld id="{BE629166-4CB0-40E9-B330-56F871861033}" type="datetime1">
              <a:rPr lang="en-US"/>
              <a:pPr>
                <a:defRPr/>
              </a:pPr>
              <a:t>12/19/2011</a:t>
            </a:fld>
            <a:endParaRPr lang="en-US"/>
          </a:p>
        </p:txBody>
      </p:sp>
      <p:sp>
        <p:nvSpPr>
          <p:cNvPr id="6" name="Footer Placeholder 4"/>
          <p:cNvSpPr>
            <a:spLocks noGrp="1"/>
          </p:cNvSpPr>
          <p:nvPr>
            <p:ph type="ftr" sz="quarter" idx="15"/>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7" name="Slide Number Placeholder 5"/>
          <p:cNvSpPr>
            <a:spLocks noGrp="1"/>
          </p:cNvSpPr>
          <p:nvPr>
            <p:ph type="sldNum" sz="quarter" idx="16"/>
          </p:nvPr>
        </p:nvSpPr>
        <p:spPr/>
        <p:txBody>
          <a:bodyPr/>
          <a:lstStyle>
            <a:lvl1pPr>
              <a:defRPr smtClean="0"/>
            </a:lvl1pPr>
          </a:lstStyle>
          <a:p>
            <a:pPr>
              <a:defRPr/>
            </a:pPr>
            <a:fld id="{2DB7451B-8809-431B-A8CB-D92CB6B2CCE1}" type="slidenum">
              <a:rPr lang="en-US"/>
              <a:pPr>
                <a:defRPr/>
              </a:pPr>
              <a:t>‹#›</a:t>
            </a:fld>
            <a:endParaRPr lang="en-US"/>
          </a:p>
        </p:txBody>
      </p:sp>
    </p:spTree>
    <p:extLst>
      <p:ext uri="{BB962C8B-B14F-4D97-AF65-F5344CB8AC3E}">
        <p14:creationId xmlns:p14="http://schemas.microsoft.com/office/powerpoint/2010/main" xmlns="" val="3143773601"/>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6" name="Date Placeholder 3"/>
          <p:cNvSpPr>
            <a:spLocks noGrp="1"/>
          </p:cNvSpPr>
          <p:nvPr>
            <p:ph type="dt" sz="half" idx="15"/>
          </p:nvPr>
        </p:nvSpPr>
        <p:spPr/>
        <p:txBody>
          <a:bodyPr/>
          <a:lstStyle>
            <a:lvl1pPr>
              <a:defRPr smtClean="0"/>
            </a:lvl1pPr>
          </a:lstStyle>
          <a:p>
            <a:pPr>
              <a:defRPr/>
            </a:pPr>
            <a:fld id="{1B599D5B-AB61-4DA3-92DF-E414A179180E}" type="datetime1">
              <a:rPr lang="en-US"/>
              <a:pPr>
                <a:defRPr/>
              </a:pPr>
              <a:t>12/19/2011</a:t>
            </a:fld>
            <a:endParaRPr lang="en-US"/>
          </a:p>
        </p:txBody>
      </p:sp>
      <p:sp>
        <p:nvSpPr>
          <p:cNvPr id="7" name="Footer Placeholder 4"/>
          <p:cNvSpPr>
            <a:spLocks noGrp="1"/>
          </p:cNvSpPr>
          <p:nvPr>
            <p:ph type="ftr" sz="quarter" idx="16"/>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10" name="Slide Number Placeholder 5"/>
          <p:cNvSpPr>
            <a:spLocks noGrp="1"/>
          </p:cNvSpPr>
          <p:nvPr>
            <p:ph type="sldNum" sz="quarter" idx="17"/>
          </p:nvPr>
        </p:nvSpPr>
        <p:spPr/>
        <p:txBody>
          <a:bodyPr/>
          <a:lstStyle>
            <a:lvl1pPr>
              <a:defRPr smtClean="0"/>
            </a:lvl1pPr>
          </a:lstStyle>
          <a:p>
            <a:pPr>
              <a:defRPr/>
            </a:pPr>
            <a:fld id="{5F9837D1-E38E-48D5-A95A-1B0AF85B3155}" type="slidenum">
              <a:rPr lang="en-US"/>
              <a:pPr>
                <a:defRPr/>
              </a:pPr>
              <a:t>‹#›</a:t>
            </a:fld>
            <a:endParaRPr lang="en-US"/>
          </a:p>
        </p:txBody>
      </p:sp>
    </p:spTree>
    <p:extLst>
      <p:ext uri="{BB962C8B-B14F-4D97-AF65-F5344CB8AC3E}">
        <p14:creationId xmlns:p14="http://schemas.microsoft.com/office/powerpoint/2010/main" xmlns="" val="1460589618"/>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7" name="Date Placeholder 3"/>
          <p:cNvSpPr>
            <a:spLocks noGrp="1"/>
          </p:cNvSpPr>
          <p:nvPr>
            <p:ph type="dt" sz="half" idx="16"/>
          </p:nvPr>
        </p:nvSpPr>
        <p:spPr/>
        <p:txBody>
          <a:bodyPr/>
          <a:lstStyle>
            <a:lvl1pPr>
              <a:defRPr smtClean="0"/>
            </a:lvl1pPr>
          </a:lstStyle>
          <a:p>
            <a:pPr>
              <a:defRPr/>
            </a:pPr>
            <a:fld id="{599FF6C6-6E28-4206-AA14-265B4363AE80}" type="datetime1">
              <a:rPr lang="en-US"/>
              <a:pPr>
                <a:defRPr/>
              </a:pPr>
              <a:t>12/19/2011</a:t>
            </a:fld>
            <a:endParaRPr lang="en-US"/>
          </a:p>
        </p:txBody>
      </p:sp>
      <p:sp>
        <p:nvSpPr>
          <p:cNvPr id="11" name="Footer Placeholder 4"/>
          <p:cNvSpPr>
            <a:spLocks noGrp="1"/>
          </p:cNvSpPr>
          <p:nvPr>
            <p:ph type="ftr" sz="quarter" idx="17"/>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12" name="Slide Number Placeholder 5"/>
          <p:cNvSpPr>
            <a:spLocks noGrp="1"/>
          </p:cNvSpPr>
          <p:nvPr>
            <p:ph type="sldNum" sz="quarter" idx="18"/>
          </p:nvPr>
        </p:nvSpPr>
        <p:spPr/>
        <p:txBody>
          <a:bodyPr/>
          <a:lstStyle>
            <a:lvl1pPr>
              <a:defRPr smtClean="0"/>
            </a:lvl1pPr>
          </a:lstStyle>
          <a:p>
            <a:pPr>
              <a:defRPr/>
            </a:pPr>
            <a:fld id="{B3F9CC8B-9D48-442E-8E61-76611A40C1AF}" type="slidenum">
              <a:rPr lang="en-US"/>
              <a:pPr>
                <a:defRPr/>
              </a:pPr>
              <a:t>‹#›</a:t>
            </a:fld>
            <a:endParaRPr lang="en-US"/>
          </a:p>
        </p:txBody>
      </p:sp>
    </p:spTree>
    <p:extLst>
      <p:ext uri="{BB962C8B-B14F-4D97-AF65-F5344CB8AC3E}">
        <p14:creationId xmlns:p14="http://schemas.microsoft.com/office/powerpoint/2010/main" xmlns="" val="807273986"/>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
        <p:nvSpPr>
          <p:cNvPr id="7" name="Date Placeholder 3"/>
          <p:cNvSpPr>
            <a:spLocks noGrp="1"/>
          </p:cNvSpPr>
          <p:nvPr>
            <p:ph type="dt" sz="half" idx="16"/>
          </p:nvPr>
        </p:nvSpPr>
        <p:spPr/>
        <p:txBody>
          <a:bodyPr/>
          <a:lstStyle>
            <a:lvl1pPr>
              <a:defRPr smtClean="0"/>
            </a:lvl1pPr>
          </a:lstStyle>
          <a:p>
            <a:pPr>
              <a:defRPr/>
            </a:pPr>
            <a:fld id="{1BF7CDD1-2CB4-47A6-AF55-9A8786D08CFC}" type="datetime1">
              <a:rPr lang="en-US"/>
              <a:pPr>
                <a:defRPr/>
              </a:pPr>
              <a:t>12/19/2011</a:t>
            </a:fld>
            <a:endParaRPr lang="en-US"/>
          </a:p>
        </p:txBody>
      </p:sp>
      <p:sp>
        <p:nvSpPr>
          <p:cNvPr id="11" name="Footer Placeholder 4"/>
          <p:cNvSpPr>
            <a:spLocks noGrp="1"/>
          </p:cNvSpPr>
          <p:nvPr>
            <p:ph type="ftr" sz="quarter" idx="17"/>
          </p:nvPr>
        </p:nvSpPr>
        <p:spPr/>
        <p:txBody>
          <a:bodyPr/>
          <a:lstStyle>
            <a:lvl1pPr>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12" name="Slide Number Placeholder 5"/>
          <p:cNvSpPr>
            <a:spLocks noGrp="1"/>
          </p:cNvSpPr>
          <p:nvPr>
            <p:ph type="sldNum" sz="quarter" idx="18"/>
          </p:nvPr>
        </p:nvSpPr>
        <p:spPr/>
        <p:txBody>
          <a:bodyPr/>
          <a:lstStyle>
            <a:lvl1pPr>
              <a:defRPr smtClean="0"/>
            </a:lvl1pPr>
          </a:lstStyle>
          <a:p>
            <a:pPr>
              <a:defRPr/>
            </a:pPr>
            <a:fld id="{75577BC4-95F3-41D6-B734-C02CE6DB4DDD}" type="slidenum">
              <a:rPr lang="en-US"/>
              <a:pPr>
                <a:defRPr/>
              </a:pPr>
              <a:t>‹#›</a:t>
            </a:fld>
            <a:endParaRPr lang="en-US"/>
          </a:p>
        </p:txBody>
      </p:sp>
    </p:spTree>
    <p:extLst>
      <p:ext uri="{BB962C8B-B14F-4D97-AF65-F5344CB8AC3E}">
        <p14:creationId xmlns:p14="http://schemas.microsoft.com/office/powerpoint/2010/main" xmlns="" val="1489381869"/>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
        <p:nvSpPr>
          <p:cNvPr id="4" name="Date Placeholder 3"/>
          <p:cNvSpPr>
            <a:spLocks noGrp="1"/>
          </p:cNvSpPr>
          <p:nvPr>
            <p:ph type="dt" sz="half" idx="15"/>
          </p:nvPr>
        </p:nvSpPr>
        <p:spPr/>
        <p:txBody>
          <a:bodyPr/>
          <a:lstStyle>
            <a:lvl1pPr>
              <a:defRPr smtClean="0"/>
            </a:lvl1pPr>
          </a:lstStyle>
          <a:p>
            <a:pPr>
              <a:defRPr/>
            </a:pPr>
            <a:fld id="{3D2EA3FF-2F60-401E-9F69-CD6D936ACD0C}" type="datetime1">
              <a:rPr lang="en-US"/>
              <a:pPr>
                <a:defRPr/>
              </a:pPr>
              <a:t>12/19/2011</a:t>
            </a:fld>
            <a:endParaRPr lang="en-US"/>
          </a:p>
        </p:txBody>
      </p:sp>
      <p:sp>
        <p:nvSpPr>
          <p:cNvPr id="5" name="Footer Placeholder 4"/>
          <p:cNvSpPr>
            <a:spLocks noGrp="1"/>
          </p:cNvSpPr>
          <p:nvPr>
            <p:ph type="ftr" sz="quarter" idx="16"/>
          </p:nvPr>
        </p:nvSpPr>
        <p:spPr/>
        <p:txBody>
          <a:bodyPr/>
          <a:lstStyle>
            <a:lvl1pPr>
              <a:defRPr/>
            </a:lvl1pPr>
          </a:lstStyle>
          <a:p>
            <a:r>
              <a:rPr lang="en-US" dirty="0" smtClean="0"/>
              <a:t>[</a:t>
            </a:r>
            <a:r>
              <a:rPr lang="zh-CN" altLang="en-US" noProof="0" dirty="0" smtClean="0"/>
              <a:t>课程标题</a:t>
            </a:r>
            <a:r>
              <a:rPr lang="en-US" dirty="0" smtClean="0"/>
              <a:t>][</a:t>
            </a:r>
            <a:r>
              <a:rPr lang="ko-KR" altLang="en-US" dirty="0" smtClean="0"/>
              <a:t>课程标题</a:t>
            </a:r>
            <a:r>
              <a:rPr lang="en-US" dirty="0" smtClean="0"/>
              <a:t>]</a:t>
            </a:r>
            <a:endParaRPr lang="en-US" dirty="0"/>
          </a:p>
        </p:txBody>
      </p:sp>
      <p:sp>
        <p:nvSpPr>
          <p:cNvPr id="6" name="Slide Number Placeholder 5"/>
          <p:cNvSpPr>
            <a:spLocks noGrp="1"/>
          </p:cNvSpPr>
          <p:nvPr>
            <p:ph type="sldNum" sz="quarter" idx="17"/>
          </p:nvPr>
        </p:nvSpPr>
        <p:spPr/>
        <p:txBody>
          <a:bodyPr/>
          <a:lstStyle>
            <a:lvl1pPr>
              <a:defRPr smtClean="0"/>
            </a:lvl1pPr>
          </a:lstStyle>
          <a:p>
            <a:pPr>
              <a:defRPr/>
            </a:pPr>
            <a:fld id="{98A31B48-4C63-4AD3-A308-0CB46266FB24}" type="slidenum">
              <a:rPr lang="en-US"/>
              <a:pPr>
                <a:defRPr/>
              </a:pPr>
              <a:t>‹#›</a:t>
            </a:fld>
            <a:endParaRPr lang="en-US"/>
          </a:p>
        </p:txBody>
      </p:sp>
    </p:spTree>
    <p:extLst>
      <p:ext uri="{BB962C8B-B14F-4D97-AF65-F5344CB8AC3E}">
        <p14:creationId xmlns:p14="http://schemas.microsoft.com/office/powerpoint/2010/main" xmlns="" val="1324542999"/>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Microsoft YaHei" pitchFamily="34" charset="-122"/>
                <a:ea typeface="Microsoft YaHei" pitchFamily="34" charset="-122"/>
                <a:cs typeface="Segoe UI" pitchFamily="34" charset="0"/>
              </a:defRPr>
            </a:lvl1pPr>
          </a:lstStyle>
          <a:p>
            <a:pPr>
              <a:defRPr/>
            </a:pPr>
            <a:fld id="{7A3EA6BA-FE58-48BF-A31B-D87CF21D1B87}" type="datetime1">
              <a:rPr lang="en-US" smtClean="0"/>
              <a:pPr>
                <a:defRPr/>
              </a:pPr>
              <a:t>12/19/2011</a:t>
            </a:fld>
            <a:endParaRPr lang="en-US"/>
          </a:p>
        </p:txBody>
      </p:sp>
      <p:sp>
        <p:nvSpPr>
          <p:cNvPr id="5" name="Footer Placeholder 4"/>
          <p:cNvSpPr>
            <a:spLocks noGrp="1"/>
          </p:cNvSpPr>
          <p:nvPr>
            <p:ph type="ftr" sz="quarter" idx="3"/>
          </p:nvPr>
        </p:nvSpPr>
        <p:spPr>
          <a:xfrm>
            <a:off x="2590800" y="6356350"/>
            <a:ext cx="39624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icrosoft YaHei" pitchFamily="34" charset="-122"/>
                <a:ea typeface="Microsoft YaHei" pitchFamily="34" charset="-122"/>
                <a:cs typeface="Segoe UI" pitchFamily="34" charset="0"/>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Microsoft YaHei" pitchFamily="34" charset="-122"/>
                <a:ea typeface="Microsoft YaHei" pitchFamily="34" charset="-122"/>
                <a:cs typeface="Segoe UI" pitchFamily="34" charset="0"/>
              </a:defRPr>
            </a:lvl1pPr>
          </a:lstStyle>
          <a:p>
            <a:pPr>
              <a:defRPr/>
            </a:pPr>
            <a:fld id="{AADA2CE1-7899-4375-AAF0-F66A22F5A2BE}"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ransition spd="slow">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icrosoft YaHei" pitchFamily="34" charset="-122"/>
          <a:ea typeface="Microsoft YaHei" pitchFamily="34" charset="-122"/>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icrosoft YaHei" pitchFamily="34" charset="-122"/>
          <a:ea typeface="Microsoft YaHei" pitchFamily="34"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icrosoft YaHei" pitchFamily="34" charset="-122"/>
          <a:ea typeface="Microsoft YaHei" pitchFamily="34"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icrosoft YaHei" pitchFamily="34" charset="-122"/>
          <a:ea typeface="Microsoft YaHei" pitchFamily="34"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Microsoft YaHei" pitchFamily="34" charset="-122"/>
                <a:ea typeface="Microsoft YaHei" pitchFamily="34" charset="-122"/>
                <a:cs typeface="Segoe UI" pitchFamily="34" charset="0"/>
              </a:defRPr>
            </a:lvl1pPr>
          </a:lstStyle>
          <a:p>
            <a:pPr>
              <a:defRPr/>
            </a:pPr>
            <a:fld id="{707AA2E9-E926-4DFA-839E-18570096C5A0}" type="datetime1">
              <a:rPr lang="en-US" smtClean="0"/>
              <a:pPr>
                <a:defRPr/>
              </a:pPr>
              <a:t>12/19/2011</a:t>
            </a:fld>
            <a:endParaRPr lang="en-US"/>
          </a:p>
        </p:txBody>
      </p:sp>
      <p:sp>
        <p:nvSpPr>
          <p:cNvPr id="5" name="Footer Placeholder 4"/>
          <p:cNvSpPr>
            <a:spLocks noGrp="1"/>
          </p:cNvSpPr>
          <p:nvPr>
            <p:ph type="ftr" sz="quarter" idx="3"/>
          </p:nvPr>
        </p:nvSpPr>
        <p:spPr>
          <a:xfrm>
            <a:off x="2590800" y="6356350"/>
            <a:ext cx="39624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icrosoft YaHei" pitchFamily="34" charset="-122"/>
                <a:ea typeface="Microsoft YaHei" pitchFamily="34" charset="-122"/>
                <a:cs typeface="Segoe UI" pitchFamily="34" charset="0"/>
              </a:defRPr>
            </a:lvl1pPr>
          </a:lstStyle>
          <a:p>
            <a:r>
              <a:rPr lang="en-US" altLang="zh-CN" noProof="0" dirty="0" smtClean="0"/>
              <a:t>[</a:t>
            </a:r>
            <a:r>
              <a:rPr lang="zh-CN" altLang="en-US" noProof="0" dirty="0" smtClean="0"/>
              <a:t>课程标题</a:t>
            </a:r>
            <a:r>
              <a:rPr lang="en-US" altLang="zh-CN" noProof="0" dirty="0" smtClean="0"/>
              <a:t>][</a:t>
            </a:r>
            <a:r>
              <a:rPr lang="zh-CN" altLang="en-US" noProof="0" dirty="0" smtClean="0"/>
              <a:t>课程标题</a:t>
            </a:r>
            <a:r>
              <a:rPr lang="en-US" altLang="zh-CN" noProof="0" dirty="0" smtClean="0"/>
              <a:t>]</a:t>
            </a:r>
            <a:endParaRPr lang="zh-CN" altLang="en-US" noProof="0"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Microsoft YaHei" pitchFamily="34" charset="-122"/>
                <a:ea typeface="Microsoft YaHei" pitchFamily="34" charset="-122"/>
                <a:cs typeface="Segoe UI" pitchFamily="34" charset="0"/>
              </a:defRPr>
            </a:lvl1pPr>
          </a:lstStyle>
          <a:p>
            <a:pPr>
              <a:defRPr/>
            </a:pPr>
            <a:fld id="{F02A61A6-8063-4F94-B975-C35CF3575B8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transition spd="slow">
    <p:wipe dir="d"/>
  </p:transition>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tx1"/>
          </a:solidFill>
          <a:latin typeface="Microsoft YaHei" pitchFamily="34" charset="-122"/>
          <a:ea typeface="Microsoft YaHei" pitchFamily="34" charset="-122"/>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icrosoft YaHei" pitchFamily="34" charset="-122"/>
          <a:ea typeface="Microsoft YaHei" pitchFamily="34"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icrosoft YaHei" pitchFamily="34" charset="-122"/>
          <a:ea typeface="Microsoft YaHei" pitchFamily="34"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icrosoft YaHei" pitchFamily="34" charset="-122"/>
          <a:ea typeface="Microsoft YaHei" pitchFamily="34"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icrosoft YaHei" pitchFamily="34" charset="-122"/>
          <a:ea typeface="Microsoft YaHei"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urceforge.net/projects/stamp-addin/files/Latest%20Version/"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image" Target="../media/image9.png"/><Relationship Id="rId2" Type="http://schemas.openxmlformats.org/officeDocument/2006/relationships/tags" Target="../tags/tag66.xml"/><Relationship Id="rId16" Type="http://schemas.microsoft.com/office/2007/relationships/media" Target="../media/media4.wmv"/><Relationship Id="rId1" Type="http://schemas.openxmlformats.org/officeDocument/2006/relationships/video" Target="../media/media4.wmv"/><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notesSlide" Target="../notesSlides/notesSlide10.xml"/><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microsoft.com/office/2007/relationships/media" Target="../media/media5.wmv"/><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notesSlide" Target="../notesSlides/notesSlide11.xml"/><Relationship Id="rId2" Type="http://schemas.openxmlformats.org/officeDocument/2006/relationships/tags" Target="../tags/tag78.xml"/><Relationship Id="rId16" Type="http://schemas.openxmlformats.org/officeDocument/2006/relationships/slideLayout" Target="../slideLayouts/slideLayout5.xml"/><Relationship Id="rId1" Type="http://schemas.openxmlformats.org/officeDocument/2006/relationships/video" Target="../media/media5.wmv"/><Relationship Id="rId6" Type="http://schemas.openxmlformats.org/officeDocument/2006/relationships/tags" Target="../tags/tag82.xml"/><Relationship Id="rId11" Type="http://schemas.openxmlformats.org/officeDocument/2006/relationships/tags" Target="../tags/tag87.xml"/><Relationship Id="rId5" Type="http://schemas.openxmlformats.org/officeDocument/2006/relationships/tags" Target="../tags/tag81.xml"/><Relationship Id="rId15" Type="http://schemas.openxmlformats.org/officeDocument/2006/relationships/tags" Target="../tags/tag91.xml"/><Relationship Id="rId10" Type="http://schemas.openxmlformats.org/officeDocument/2006/relationships/tags" Target="../tags/tag86.xml"/><Relationship Id="rId19" Type="http://schemas.openxmlformats.org/officeDocument/2006/relationships/image" Target="../media/image10.png"/><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s>
</file>

<file path=ppt/slides/_rels/slide12.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tags" Target="../tags/tag93.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11.png"/><Relationship Id="rId2" Type="http://schemas.openxmlformats.org/officeDocument/2006/relationships/tags" Target="../tags/tag92.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video" Target="../media/media6.wmv"/><Relationship Id="rId6" Type="http://schemas.openxmlformats.org/officeDocument/2006/relationships/tags" Target="../tags/tag96.xml"/><Relationship Id="rId11" Type="http://schemas.openxmlformats.org/officeDocument/2006/relationships/tags" Target="../tags/tag101.xml"/><Relationship Id="rId24" Type="http://schemas.microsoft.com/office/2007/relationships/media" Target="../media/media6.wmv"/><Relationship Id="rId5" Type="http://schemas.openxmlformats.org/officeDocument/2006/relationships/tags" Target="../tags/tag95.xml"/><Relationship Id="rId15" Type="http://schemas.openxmlformats.org/officeDocument/2006/relationships/tags" Target="../tags/tag105.xml"/><Relationship Id="rId23" Type="http://schemas.openxmlformats.org/officeDocument/2006/relationships/notesSlide" Target="../notesSlides/notesSlide12.xml"/><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image" Target="../media/image12.png"/><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tags" Target="../tags/tag122.xml"/><Relationship Id="rId17" Type="http://schemas.microsoft.com/office/2007/relationships/media" Target="../media/media7.wmv"/><Relationship Id="rId2" Type="http://schemas.openxmlformats.org/officeDocument/2006/relationships/tags" Target="../tags/tag112.xml"/><Relationship Id="rId16" Type="http://schemas.openxmlformats.org/officeDocument/2006/relationships/notesSlide" Target="../notesSlides/notesSlide13.xml"/><Relationship Id="rId1" Type="http://schemas.openxmlformats.org/officeDocument/2006/relationships/video" Target="../media/media7.wmv"/><Relationship Id="rId6" Type="http://schemas.openxmlformats.org/officeDocument/2006/relationships/tags" Target="../tags/tag116.xml"/><Relationship Id="rId11" Type="http://schemas.openxmlformats.org/officeDocument/2006/relationships/tags" Target="../tags/tag121.xml"/><Relationship Id="rId5" Type="http://schemas.openxmlformats.org/officeDocument/2006/relationships/tags" Target="../tags/tag115.xml"/><Relationship Id="rId15" Type="http://schemas.openxmlformats.org/officeDocument/2006/relationships/slideLayout" Target="../slideLayouts/slideLayout5.xml"/><Relationship Id="rId10" Type="http://schemas.openxmlformats.org/officeDocument/2006/relationships/tags" Target="../tags/tag120.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amp;displaylang=zh-cn"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office.microsoft.com/zh-cn/excel-help/quick-reference-card-RZ102630204.aspx?section=10&amp;mode=print"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 Type="http://schemas.openxmlformats.org/officeDocument/2006/relationships/tags" Target="../tags/tag2.xml"/><Relationship Id="rId21" Type="http://schemas.openxmlformats.org/officeDocument/2006/relationships/tags" Target="../tags/tag20.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microsoft.com/office/2007/relationships/media" Target="../media/media1.wmv"/><Relationship Id="rId1" Type="http://schemas.openxmlformats.org/officeDocument/2006/relationships/video" Target="../media/media1.wmv"/><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notesSlide" Target="../notesSlides/notesSlide7.xml"/><Relationship Id="rId10" Type="http://schemas.openxmlformats.org/officeDocument/2006/relationships/tags" Target="../tags/tag9.xml"/><Relationship Id="rId19" Type="http://schemas.openxmlformats.org/officeDocument/2006/relationships/tags" Target="../tags/tag18.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slideLayout" Target="../slideLayouts/slideLayout5.xml"/><Relationship Id="rId30"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tags" Target="../tags/tag50.xml"/><Relationship Id="rId3" Type="http://schemas.openxmlformats.org/officeDocument/2006/relationships/tags" Target="../tags/tag27.xml"/><Relationship Id="rId21" Type="http://schemas.openxmlformats.org/officeDocument/2006/relationships/tags" Target="../tags/tag45.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tags" Target="../tags/tag49.xml"/><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tags" Target="../tags/tag44.xml"/><Relationship Id="rId29" Type="http://schemas.openxmlformats.org/officeDocument/2006/relationships/notesSlide" Target="../notesSlides/notesSlide8.xml"/><Relationship Id="rId1" Type="http://schemas.openxmlformats.org/officeDocument/2006/relationships/video" Target="../media/media2.wmv"/><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tags" Target="../tags/tag48.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tags" Target="../tags/tag47.xml"/><Relationship Id="rId28" Type="http://schemas.openxmlformats.org/officeDocument/2006/relationships/slideLayout" Target="../slideLayouts/slideLayout5.xml"/><Relationship Id="rId10" Type="http://schemas.openxmlformats.org/officeDocument/2006/relationships/tags" Target="../tags/tag34.xml"/><Relationship Id="rId19" Type="http://schemas.openxmlformats.org/officeDocument/2006/relationships/tags" Target="../tags/tag43.xml"/><Relationship Id="rId31" Type="http://schemas.openxmlformats.org/officeDocument/2006/relationships/image" Target="../media/image7.pn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tags" Target="../tags/tag46.xml"/><Relationship Id="rId27" Type="http://schemas.openxmlformats.org/officeDocument/2006/relationships/tags" Target="../tags/tag51.xml"/><Relationship Id="rId30" Type="http://schemas.microsoft.com/office/2007/relationships/media" Target="../media/media2.wmv"/></Relationships>
</file>

<file path=ppt/slides/_rels/slide9.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microsoft.com/office/2007/relationships/media" Target="../media/media3.wmv"/><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notesSlide" Target="../notesSlides/notesSlide9.xml"/><Relationship Id="rId2" Type="http://schemas.openxmlformats.org/officeDocument/2006/relationships/tags" Target="../tags/tag52.xml"/><Relationship Id="rId16" Type="http://schemas.openxmlformats.org/officeDocument/2006/relationships/slideLayout" Target="../slideLayouts/slideLayout5.xml"/><Relationship Id="rId1" Type="http://schemas.openxmlformats.org/officeDocument/2006/relationships/video" Target="../media/media3.wmv"/><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tags" Target="../tags/tag65.xml"/><Relationship Id="rId10" Type="http://schemas.openxmlformats.org/officeDocument/2006/relationships/tags" Target="../tags/tag60.xml"/><Relationship Id="rId19" Type="http://schemas.openxmlformats.org/officeDocument/2006/relationships/image" Target="../media/image8.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讲师注意</a:t>
            </a:r>
          </a:p>
        </p:txBody>
      </p:sp>
      <p:sp>
        <p:nvSpPr>
          <p:cNvPr id="37891" name="Content Placeholder 2"/>
          <p:cNvSpPr>
            <a:spLocks noGrp="1"/>
          </p:cNvSpPr>
          <p:nvPr>
            <p:ph idx="1"/>
          </p:nvPr>
        </p:nvSpPr>
        <p:spPr>
          <a:xfrm>
            <a:off x="609600" y="1219200"/>
            <a:ext cx="8113713" cy="4648200"/>
          </a:xfrm>
        </p:spPr>
        <p:txBody>
          <a:bodyPr/>
          <a:lstStyle/>
          <a:p>
            <a:pPr marL="0" indent="0" eaLnBrk="1" hangingPunct="1">
              <a:spcAft>
                <a:spcPts val="600"/>
              </a:spcAft>
              <a:buClr>
                <a:srgbClr val="F79646"/>
              </a:buClr>
              <a:buFont typeface="+mj-lt"/>
              <a:buNone/>
            </a:pPr>
            <a:r>
              <a:rPr lang="zh-CN" altLang="en-US" sz="1400" dirty="0" smtClean="0">
                <a:solidFill>
                  <a:srgbClr val="262626"/>
                </a:solidFill>
                <a:latin typeface="Microsoft YaHei" pitchFamily="34" charset="-122"/>
                <a:ea typeface="Microsoft YaHei" pitchFamily="34" charset="-122"/>
              </a:rPr>
              <a:t>此演示文稿中的视频提供隐藏字幕文件，因为能力不同的观看者跟着做要容易得多。 </a:t>
            </a:r>
          </a:p>
          <a:p>
            <a:pPr marL="0" indent="0" eaLnBrk="1" hangingPunct="1">
              <a:spcAft>
                <a:spcPts val="600"/>
              </a:spcAft>
              <a:buClr>
                <a:srgbClr val="F79646"/>
              </a:buClr>
              <a:buFont typeface="+mj-lt"/>
              <a:buNone/>
            </a:pPr>
            <a:r>
              <a:rPr lang="zh-CN" altLang="en-US" sz="1400" dirty="0" smtClean="0">
                <a:solidFill>
                  <a:srgbClr val="262626"/>
                </a:solidFill>
                <a:latin typeface="Microsoft YaHei" pitchFamily="34" charset="-122"/>
                <a:ea typeface="Microsoft YaHei" pitchFamily="34" charset="-122"/>
              </a:rPr>
              <a:t>如果您要删除隐藏字幕，则必须安装“</a:t>
            </a:r>
            <a:r>
              <a:rPr lang="en-US" altLang="zh-CN" sz="1400" dirty="0" smtClean="0">
                <a:solidFill>
                  <a:srgbClr val="262626"/>
                </a:solidFill>
                <a:latin typeface="Microsoft YaHei" pitchFamily="34" charset="-122"/>
                <a:ea typeface="Microsoft YaHei" pitchFamily="34" charset="-122"/>
              </a:rPr>
              <a:t>Microsoft</a:t>
            </a:r>
            <a:r>
              <a:rPr lang="zh-CN" altLang="en-US" sz="1400" dirty="0" smtClean="0">
                <a:solidFill>
                  <a:srgbClr val="262626"/>
                </a:solidFill>
                <a:latin typeface="Microsoft YaHei" pitchFamily="34" charset="-122"/>
                <a:ea typeface="Microsoft YaHei" pitchFamily="34" charset="-122"/>
              </a:rPr>
              <a:t> </a:t>
            </a:r>
            <a:r>
              <a:rPr lang="en-US" altLang="zh-CN" sz="1400" dirty="0" smtClean="0">
                <a:solidFill>
                  <a:srgbClr val="262626"/>
                </a:solidFill>
                <a:latin typeface="Microsoft YaHei" pitchFamily="34" charset="-122"/>
                <a:ea typeface="Microsoft YaHei" pitchFamily="34" charset="-122"/>
              </a:rPr>
              <a:t>PowerPoint </a:t>
            </a:r>
            <a:r>
              <a:rPr lang="zh-CN" altLang="en-US" sz="1400" dirty="0" smtClean="0">
                <a:solidFill>
                  <a:srgbClr val="262626"/>
                </a:solidFill>
                <a:latin typeface="Microsoft YaHei" pitchFamily="34" charset="-122"/>
                <a:ea typeface="Microsoft YaHei" pitchFamily="34" charset="-122"/>
              </a:rPr>
              <a:t>的字幕文本加载项 </a:t>
            </a:r>
            <a:r>
              <a:rPr lang="en-US" altLang="zh-CN" sz="1400" dirty="0" smtClean="0">
                <a:solidFill>
                  <a:srgbClr val="262626"/>
                </a:solidFill>
                <a:latin typeface="Microsoft YaHei" pitchFamily="34" charset="-122"/>
                <a:ea typeface="Microsoft YaHei" pitchFamily="34" charset="-122"/>
              </a:rPr>
              <a:t>(STAMP)”</a:t>
            </a:r>
            <a:r>
              <a:rPr lang="zh-CN" altLang="en-US" sz="1400" dirty="0" smtClean="0">
                <a:solidFill>
                  <a:srgbClr val="262626"/>
                </a:solidFill>
                <a:latin typeface="Microsoft YaHei" pitchFamily="34" charset="-122"/>
                <a:ea typeface="Microsoft YaHei" pitchFamily="34" charset="-122"/>
              </a:rPr>
              <a:t>。 您可以从以下网址下载该加载项：</a:t>
            </a:r>
            <a:r>
              <a:rPr lang="en-US" altLang="zh-CN" sz="1400" u="sng" dirty="0" smtClean="0">
                <a:solidFill>
                  <a:srgbClr val="262626"/>
                </a:solidFill>
                <a:latin typeface="Microsoft YaHei" pitchFamily="34" charset="-122"/>
                <a:ea typeface="Microsoft YaHei" pitchFamily="34" charset="-122"/>
                <a:hlinkClick r:id="rId3"/>
              </a:rPr>
              <a:t>http://sourceforge.net/projects/stamp-addin/files/Latest%20Version/</a:t>
            </a:r>
            <a:r>
              <a:rPr lang="zh-CN" altLang="en-US" sz="1400" dirty="0" smtClean="0">
                <a:solidFill>
                  <a:srgbClr val="262626"/>
                </a:solidFill>
                <a:latin typeface="Microsoft YaHei" pitchFamily="34" charset="-122"/>
                <a:ea typeface="Microsoft YaHei" pitchFamily="34" charset="-122"/>
                <a:hlinkClick r:id="rId3"/>
              </a:rPr>
              <a:t> </a:t>
            </a:r>
            <a:endParaRPr lang="zh-CN" altLang="en-US" sz="1400" dirty="0" smtClean="0">
              <a:solidFill>
                <a:srgbClr val="262626"/>
              </a:solidFill>
              <a:latin typeface="Microsoft YaHei" pitchFamily="34" charset="-122"/>
              <a:ea typeface="Microsoft YaHei" pitchFamily="34" charset="-122"/>
            </a:endParaRPr>
          </a:p>
          <a:p>
            <a:pPr marL="0" indent="0" eaLnBrk="1" hangingPunct="1">
              <a:spcAft>
                <a:spcPts val="600"/>
              </a:spcAft>
              <a:buClr>
                <a:srgbClr val="F79646"/>
              </a:buClr>
              <a:buFont typeface="+mj-lt"/>
              <a:buNone/>
            </a:pPr>
            <a:r>
              <a:rPr lang="zh-CN" altLang="en-US" sz="1400" dirty="0" smtClean="0">
                <a:solidFill>
                  <a:srgbClr val="262626"/>
                </a:solidFill>
                <a:latin typeface="Microsoft YaHei" pitchFamily="34" charset="-122"/>
                <a:ea typeface="Microsoft YaHei" pitchFamily="34" charset="-122"/>
              </a:rPr>
              <a:t>安装该加载项之后，要关闭字幕：  </a:t>
            </a:r>
          </a:p>
          <a:p>
            <a:pPr eaLnBrk="1" hangingPunct="1">
              <a:spcAft>
                <a:spcPts val="600"/>
              </a:spcAft>
              <a:buClr>
                <a:srgbClr val="F79646"/>
              </a:buClr>
            </a:pPr>
            <a:r>
              <a:rPr lang="zh-CN" altLang="en-US" sz="1400" dirty="0" smtClean="0">
                <a:solidFill>
                  <a:srgbClr val="262626"/>
                </a:solidFill>
                <a:latin typeface="Microsoft YaHei" pitchFamily="34" charset="-122"/>
                <a:ea typeface="Microsoft YaHei" pitchFamily="34" charset="-122"/>
              </a:rPr>
              <a:t>找到包含视频的幻灯片并单击该视频。 </a:t>
            </a:r>
            <a:br>
              <a:rPr lang="zh-CN" altLang="en-US" sz="1400" dirty="0" smtClean="0">
                <a:solidFill>
                  <a:srgbClr val="262626"/>
                </a:solidFill>
                <a:latin typeface="Microsoft YaHei" pitchFamily="34" charset="-122"/>
                <a:ea typeface="Microsoft YaHei" pitchFamily="34" charset="-122"/>
              </a:rPr>
            </a:br>
            <a:r>
              <a:rPr lang="zh-CN" altLang="en-US" sz="1400" dirty="0" smtClean="0">
                <a:solidFill>
                  <a:srgbClr val="262626"/>
                </a:solidFill>
                <a:latin typeface="Microsoft YaHei" pitchFamily="34" charset="-122"/>
                <a:ea typeface="Microsoft YaHei" pitchFamily="34" charset="-122"/>
              </a:rPr>
              <a:t/>
            </a:r>
            <a:br>
              <a:rPr lang="zh-CN" altLang="en-US" sz="1400" dirty="0" smtClean="0">
                <a:solidFill>
                  <a:srgbClr val="262626"/>
                </a:solidFill>
                <a:latin typeface="Microsoft YaHei" pitchFamily="34" charset="-122"/>
                <a:ea typeface="Microsoft YaHei" pitchFamily="34" charset="-122"/>
              </a:rPr>
            </a:br>
            <a:r>
              <a:rPr lang="zh-CN" altLang="en-US" sz="1400" dirty="0" smtClean="0">
                <a:solidFill>
                  <a:srgbClr val="262626"/>
                </a:solidFill>
                <a:latin typeface="Microsoft YaHei" pitchFamily="34" charset="-122"/>
                <a:ea typeface="Microsoft YaHei" pitchFamily="34" charset="-122"/>
              </a:rPr>
              <a:t>此时“播放”上下文选项卡会出现在窗口顶部。 如果不单击视频，“播放”选项卡将不会出现。</a:t>
            </a:r>
          </a:p>
          <a:p>
            <a:pPr eaLnBrk="1" hangingPunct="1">
              <a:spcAft>
                <a:spcPts val="600"/>
              </a:spcAft>
              <a:buClr>
                <a:srgbClr val="F79646"/>
              </a:buClr>
            </a:pPr>
            <a:r>
              <a:rPr lang="zh-CN" altLang="en-US" sz="1400" dirty="0" smtClean="0">
                <a:solidFill>
                  <a:srgbClr val="262626"/>
                </a:solidFill>
                <a:latin typeface="Microsoft YaHei" pitchFamily="34" charset="-122"/>
                <a:ea typeface="Microsoft YaHei" pitchFamily="34" charset="-122"/>
              </a:rPr>
              <a:t>在“播放”选项卡上，单击“隐藏”。</a:t>
            </a:r>
          </a:p>
          <a:p>
            <a:pPr eaLnBrk="1" hangingPunct="1">
              <a:spcAft>
                <a:spcPts val="600"/>
              </a:spcAft>
              <a:buClr>
                <a:srgbClr val="F79646"/>
              </a:buClr>
            </a:pPr>
            <a:r>
              <a:rPr lang="zh-CN" altLang="en-US" sz="1400" dirty="0" smtClean="0">
                <a:solidFill>
                  <a:srgbClr val="262626"/>
                </a:solidFill>
                <a:latin typeface="Microsoft YaHei" pitchFamily="34" charset="-122"/>
                <a:ea typeface="Microsoft YaHei" pitchFamily="34" charset="-122"/>
              </a:rPr>
              <a:t>转至下一张幻灯片并重复上述步骤，直到您隐藏了全部幻灯片或含有要隐藏字幕的任何视频的字幕为止。 请注意，如果您保存文件，当您重新打开该演示文稿时，字幕将保持隐藏状态。</a:t>
            </a:r>
          </a:p>
          <a:p>
            <a:pPr eaLnBrk="1" hangingPunct="1">
              <a:spcAft>
                <a:spcPts val="600"/>
              </a:spcAft>
              <a:buClr>
                <a:srgbClr val="F79646"/>
              </a:buClr>
            </a:pPr>
            <a:r>
              <a:rPr lang="zh-CN" altLang="en-US" sz="1400" dirty="0" smtClean="0">
                <a:solidFill>
                  <a:srgbClr val="262626"/>
                </a:solidFill>
                <a:latin typeface="Microsoft YaHei" pitchFamily="34" charset="-122"/>
                <a:ea typeface="Microsoft YaHei" pitchFamily="34" charset="-122"/>
              </a:rPr>
              <a:t>要再次显示字幕，请重复步骤 </a:t>
            </a:r>
            <a:r>
              <a:rPr lang="en-US" altLang="zh-CN" sz="1400" dirty="0" smtClean="0">
                <a:solidFill>
                  <a:srgbClr val="262626"/>
                </a:solidFill>
                <a:latin typeface="Microsoft YaHei" pitchFamily="34" charset="-122"/>
                <a:ea typeface="Microsoft YaHei" pitchFamily="34" charset="-122"/>
              </a:rPr>
              <a:t>1-3</a:t>
            </a:r>
            <a:r>
              <a:rPr lang="zh-CN" altLang="en-US" sz="1400" dirty="0" smtClean="0">
                <a:solidFill>
                  <a:srgbClr val="262626"/>
                </a:solidFill>
                <a:latin typeface="Microsoft YaHei" pitchFamily="34" charset="-122"/>
                <a:ea typeface="Microsoft YaHei" pitchFamily="34" charset="-122"/>
              </a:rPr>
              <a:t>，但是在步骤 </a:t>
            </a:r>
            <a:r>
              <a:rPr lang="en-US" altLang="zh-CN" sz="1400" dirty="0" smtClean="0">
                <a:solidFill>
                  <a:srgbClr val="262626"/>
                </a:solidFill>
                <a:latin typeface="Microsoft YaHei" pitchFamily="34" charset="-122"/>
                <a:ea typeface="Microsoft YaHei" pitchFamily="34" charset="-122"/>
              </a:rPr>
              <a:t>2 </a:t>
            </a:r>
            <a:r>
              <a:rPr lang="zh-CN" altLang="en-US" sz="1400" dirty="0" smtClean="0">
                <a:solidFill>
                  <a:srgbClr val="262626"/>
                </a:solidFill>
                <a:latin typeface="Microsoft YaHei" pitchFamily="34" charset="-122"/>
                <a:ea typeface="Microsoft YaHei" pitchFamily="34" charset="-122"/>
              </a:rPr>
              <a:t>中单击“显示”。 如果您在执行步骤 </a:t>
            </a:r>
            <a:r>
              <a:rPr lang="en-US" altLang="zh-CN" sz="1400" dirty="0" smtClean="0">
                <a:solidFill>
                  <a:srgbClr val="262626"/>
                </a:solidFill>
                <a:latin typeface="Microsoft YaHei" pitchFamily="34" charset="-122"/>
                <a:ea typeface="Microsoft YaHei" pitchFamily="34" charset="-122"/>
              </a:rPr>
              <a:t>2 </a:t>
            </a:r>
            <a:r>
              <a:rPr lang="zh-CN" altLang="en-US" sz="1400" dirty="0" smtClean="0">
                <a:solidFill>
                  <a:srgbClr val="262626"/>
                </a:solidFill>
                <a:latin typeface="Microsoft YaHei" pitchFamily="34" charset="-122"/>
                <a:ea typeface="Microsoft YaHei" pitchFamily="34" charset="-122"/>
              </a:rPr>
              <a:t>期间单击“删除”，将会从视频中永久删除字幕。 </a:t>
            </a:r>
          </a:p>
          <a:p>
            <a:pPr marL="0" indent="0" eaLnBrk="1" hangingPunct="1">
              <a:spcAft>
                <a:spcPts val="600"/>
              </a:spcAft>
              <a:buClr>
                <a:srgbClr val="FF9900"/>
              </a:buClr>
              <a:buFont typeface="+mj-lt"/>
              <a:buNone/>
            </a:pPr>
            <a:endParaRPr lang="zh-CN" altLang="en-US" sz="1400" dirty="0">
              <a:solidFill>
                <a:srgbClr val="262626"/>
              </a:solidFill>
              <a:latin typeface="Microsoft YaHei" pitchFamily="34" charset="-122"/>
              <a:ea typeface="Microsoft YaHei" pitchFamily="34"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开户金额对存款有何影响 </a:t>
            </a:r>
            <a:r>
              <a:rPr lang="en-US" altLang="zh-CN" dirty="0" smtClean="0">
                <a:solidFill>
                  <a:srgbClr val="7F7F7F"/>
                </a:solidFill>
                <a:latin typeface="Microsoft YaHei" pitchFamily="34" charset="-122"/>
                <a:ea typeface="Microsoft YaHei" pitchFamily="34" charset="-122"/>
              </a:rPr>
              <a:t>(1:26)</a:t>
            </a:r>
            <a:endParaRPr lang="en-US" dirty="0" smtClean="0">
              <a:solidFill>
                <a:srgbClr val="7F7F7F"/>
              </a:solidFill>
              <a:latin typeface="Microsoft YaHei" pitchFamily="34" charset="-122"/>
              <a:ea typeface="Microsoft YaHei" pitchFamily="34" charset="-122"/>
            </a:endParaRP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FInancial Functions1_4_VF102634041.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16">
                  <p14:bmkLst>
                    <p14:bmk name="FInancial Functions1_4_VF102634041您的梦想假期仍需花费85,000元，0" time="0"/>
                    <p14:bmk name="FInancial Functions1_4_VF102634041您的梦想假期仍需花费85,000元，8200" time="8200"/>
                    <p14:bmk name="FInancial Functions1_4_VF102634041您想要了解现在储蓄多少金额就可以保持每月储蓄额为17508300" time="8300"/>
                    <p14:bmk name="FInancial Functions1_4_VF102634041您想要了解现在储蓄多少金额就可以保持每月储蓄额为175018300" time="18300"/>
                    <p14:bmk name="FInancial Functions1_4_VF102634041我将使用PV函数来计算将产生18400" time="18400"/>
                    <p14:bmk name="FInancial Functions1_4_VF102634041我将使用PV函数来计算将产生25667" time="25667"/>
                    <p14:bmk name="FInancial Functions1_4_VF102634041我先在电子表格中键入等号，然后键入PV。25767" time="25767"/>
                    <p14:bmk name="FInancial Functions1_4_VF102634041我先在电子表格中键入等号，然后键入PV。30667" time="30667"/>
                    <p14:bmk name="FInancial Functions1_4_VF102634041我在“公式记忆式键入”中双击PV，再在公式中输入函数和括号。30767" time="30767"/>
                    <p14:bmk name="FInancial Functions1_4_VF102634041我在“公式记忆式键入”中双击PV，再在公式中输入函数和括号。37867" time="37867"/>
                    <p14:bmk name="FInancial Functions1_4_VF102634041这里的第一个参数是“利率”，即1.5%/12。37967" time="37967"/>
                    <p14:bmk name="FInancial Functions1_4_VF102634041这里的第一个参数是“利率”，即1.5%/12。43633" time="43633"/>
                    <p14:bmk name="FInancial Functions1_4_VF102634041输入逗号来分隔参数NPER，付款期数，43733" time="43733"/>
                    <p14:bmk name="FInancial Functions1_4_VF102634041输入逗号来分隔参数NPER，付款期数，50733" time="50733"/>
                    <p14:bmk name="FInancial Functions1_4_VF102634041即3*12，后跟逗号，接下来是PMT，付款数前有负号，50833" time="50833"/>
                    <p14:bmk name="FInancial Functions1_4_VF102634041即3*12，后跟逗号，接下来是PMT，付款数前有负号，59100" time="59100"/>
                    <p14:bmk name="FInancial Functions1_4_VF102634041-1750，后跟另一个逗号，最终未来值85,00059200" time="59200"/>
                    <p14:bmk name="FInancial Functions1_4_VF102634041-1750，后跟另一个逗号，最终未来值85,00066533" time="66533"/>
                    <p14:bmk name="FInancial Functions1_4_VF102634041我将输入右括号，然后按Enter。66633" time="66633"/>
                    <p14:bmk name="FInancial Functions1_4_VF102634041我将输入右括号，然后按Enter。70533" time="70533"/>
                    <p14:bmk name="FInancial Functions1_4_VF102634041我需要在开户时存入19,696.16元，70633" time="70633"/>
                    <p14:bmk name="FInancial Functions1_4_VF102634041我需要在开户时存入19,696.16元，83933" time="83933"/>
                  </p14:bmkLst>
                </p14:media>
              </p:ext>
            </p:extLst>
          </p:nvPr>
        </p:nvPicPr>
        <p:blipFill>
          <a:blip r:embed="rId17" cstate="print"/>
          <a:stretch>
            <a:fillRect/>
          </a:stretch>
        </p:blipFill>
        <p:spPr>
          <a:xfrm>
            <a:off x="1524000" y="992188"/>
            <a:ext cx="5943600" cy="4457700"/>
          </a:xfrm>
        </p:spPr>
      </p:pic>
      <p:sp>
        <p:nvSpPr>
          <p:cNvPr id="6" name="FInancial Functions1_4_VF102634041您的梦想假期仍需花费85,000元，08200"/>
          <p:cNvSpPr txBox="1"/>
          <p:nvPr>
            <p:custDataLst>
              <p:tags r:id="rId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您的梦想假期仍需花费 </a:t>
            </a:r>
            <a:r>
              <a:rPr lang="en-US" altLang="zh-CN" smtClean="0">
                <a:solidFill>
                  <a:srgbClr val="FFFFFF"/>
                </a:solidFill>
                <a:latin typeface="Microsoft YaHei" pitchFamily="34" charset="-122"/>
                <a:ea typeface="Microsoft YaHei" pitchFamily="34" charset="-122"/>
              </a:rPr>
              <a:t>85,000 </a:t>
            </a:r>
            <a:r>
              <a:rPr lang="zh-CN" altLang="en-US" smtClean="0">
                <a:solidFill>
                  <a:srgbClr val="FFFFFF"/>
                </a:solidFill>
                <a:latin typeface="Microsoft YaHei" pitchFamily="34" charset="-122"/>
                <a:ea typeface="Microsoft YaHei" pitchFamily="34" charset="-122"/>
              </a:rPr>
              <a:t>元， 但是开始储蓄余额不是零，</a:t>
            </a:r>
            <a:endParaRPr lang="en-US">
              <a:solidFill>
                <a:srgbClr val="FFFFFF"/>
              </a:solidFill>
              <a:latin typeface="Microsoft YaHei" pitchFamily="34" charset="-122"/>
              <a:ea typeface="Microsoft YaHei" pitchFamily="34" charset="-122"/>
            </a:endParaRPr>
          </a:p>
        </p:txBody>
      </p:sp>
      <p:sp>
        <p:nvSpPr>
          <p:cNvPr id="8" name="FInancial Functions1_4_VF102634041您想要了解现在储蓄多少金额就可以保持每月储蓄额为1750830018300"/>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您想要了解现在储蓄多少金额 就可以保持每月储蓄额为 </a:t>
            </a:r>
            <a:r>
              <a:rPr lang="en-US" altLang="zh-CN" smtClean="0">
                <a:solidFill>
                  <a:srgbClr val="FFFFFF"/>
                </a:solidFill>
                <a:latin typeface="Microsoft YaHei" pitchFamily="34" charset="-122"/>
                <a:ea typeface="Microsoft YaHei" pitchFamily="34" charset="-122"/>
              </a:rPr>
              <a:t>1750 </a:t>
            </a:r>
            <a:r>
              <a:rPr lang="zh-CN" altLang="en-US" smtClean="0">
                <a:solidFill>
                  <a:srgbClr val="FFFFFF"/>
                </a:solidFill>
                <a:latin typeface="Microsoft YaHei" pitchFamily="34" charset="-122"/>
                <a:ea typeface="Microsoft YaHei" pitchFamily="34" charset="-122"/>
              </a:rPr>
              <a:t>元 而不是 </a:t>
            </a:r>
            <a:r>
              <a:rPr lang="en-US" altLang="zh-CN" smtClean="0">
                <a:solidFill>
                  <a:srgbClr val="FFFFFF"/>
                </a:solidFill>
                <a:latin typeface="Microsoft YaHei" pitchFamily="34" charset="-122"/>
                <a:ea typeface="Microsoft YaHei" pitchFamily="34" charset="-122"/>
              </a:rPr>
              <a:t>2309.86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
        <p:nvSpPr>
          <p:cNvPr id="9" name="FInancial Functions1_4_VF102634041我将使用PV函数来计算将产生18400256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我将使用 </a:t>
            </a:r>
            <a:r>
              <a:rPr lang="en-US" altLang="zh-CN" smtClean="0">
                <a:solidFill>
                  <a:srgbClr val="FFFFFF"/>
                </a:solidFill>
                <a:latin typeface="Microsoft YaHei" pitchFamily="34" charset="-122"/>
                <a:ea typeface="Microsoft YaHei" pitchFamily="34" charset="-122"/>
              </a:rPr>
              <a:t>PV </a:t>
            </a:r>
            <a:r>
              <a:rPr lang="zh-CN" altLang="en-US" smtClean="0">
                <a:solidFill>
                  <a:srgbClr val="FFFFFF"/>
                </a:solidFill>
                <a:latin typeface="Microsoft YaHei" pitchFamily="34" charset="-122"/>
                <a:ea typeface="Microsoft YaHei" pitchFamily="34" charset="-122"/>
              </a:rPr>
              <a:t>函数来计算将产生 某个未来值的开始储蓄金额。</a:t>
            </a:r>
            <a:endParaRPr lang="en-US">
              <a:solidFill>
                <a:srgbClr val="FFFFFF"/>
              </a:solidFill>
              <a:latin typeface="Microsoft YaHei" pitchFamily="34" charset="-122"/>
              <a:ea typeface="Microsoft YaHei" pitchFamily="34" charset="-122"/>
            </a:endParaRPr>
          </a:p>
        </p:txBody>
      </p:sp>
      <p:sp>
        <p:nvSpPr>
          <p:cNvPr id="10" name="FInancial Functions1_4_VF102634041我先在电子表格中键入等号，然后键入PV。2576730667"/>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我先在电子表格中键入等号， 然后键入 </a:t>
            </a:r>
            <a:r>
              <a:rPr lang="en-US" altLang="zh-CN" smtClean="0">
                <a:solidFill>
                  <a:srgbClr val="FFFFFF"/>
                </a:solidFill>
                <a:latin typeface="Microsoft YaHei" pitchFamily="34" charset="-122"/>
                <a:ea typeface="Microsoft YaHei" pitchFamily="34" charset="-122"/>
              </a:rPr>
              <a:t>PV</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1" name="FInancial Functions1_4_VF102634041我在“公式记忆式键入”中双击PV，再在公式中输入函数和括号。30767378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我在“公式记忆式键入”中双击 </a:t>
            </a:r>
            <a:r>
              <a:rPr lang="en-US" altLang="zh-CN" smtClean="0">
                <a:solidFill>
                  <a:srgbClr val="FFFFFF"/>
                </a:solidFill>
                <a:latin typeface="Microsoft YaHei" pitchFamily="34" charset="-122"/>
                <a:ea typeface="Microsoft YaHei" pitchFamily="34" charset="-122"/>
              </a:rPr>
              <a:t>PV</a:t>
            </a:r>
            <a:r>
              <a:rPr lang="zh-CN" altLang="en-US" smtClean="0">
                <a:solidFill>
                  <a:srgbClr val="FFFFFF"/>
                </a:solidFill>
                <a:latin typeface="Microsoft YaHei" pitchFamily="34" charset="-122"/>
                <a:ea typeface="Microsoft YaHei" pitchFamily="34" charset="-122"/>
              </a:rPr>
              <a:t>， 再在公式中输入函数和括号。</a:t>
            </a:r>
            <a:endParaRPr lang="en-US">
              <a:solidFill>
                <a:srgbClr val="FFFFFF"/>
              </a:solidFill>
              <a:latin typeface="Microsoft YaHei" pitchFamily="34" charset="-122"/>
              <a:ea typeface="Microsoft YaHei" pitchFamily="34" charset="-122"/>
            </a:endParaRPr>
          </a:p>
        </p:txBody>
      </p:sp>
      <p:sp>
        <p:nvSpPr>
          <p:cNvPr id="12" name="FInancial Functions1_4_VF102634041这里的第一个参数是“利率”，即1.5%/12。3796743633"/>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这里的第一个参数是“利率”， 即 </a:t>
            </a:r>
            <a:r>
              <a:rPr lang="en-US" altLang="zh-CN" smtClean="0">
                <a:solidFill>
                  <a:srgbClr val="FFFFFF"/>
                </a:solidFill>
                <a:latin typeface="Microsoft YaHei" pitchFamily="34" charset="-122"/>
                <a:ea typeface="Microsoft YaHei" pitchFamily="34" charset="-122"/>
              </a:rPr>
              <a:t>1.5%/12</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3" name="FInancial Functions1_4_VF102634041输入逗号来分隔参数NPER，付款期数，4373350733"/>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输入逗号来分隔参数 </a:t>
            </a:r>
            <a:r>
              <a:rPr lang="en-US" altLang="zh-CN" smtClean="0">
                <a:solidFill>
                  <a:srgbClr val="FFFFFF"/>
                </a:solidFill>
                <a:latin typeface="Microsoft YaHei" pitchFamily="34" charset="-122"/>
                <a:ea typeface="Microsoft YaHei" pitchFamily="34" charset="-122"/>
              </a:rPr>
              <a:t>NPER</a:t>
            </a:r>
            <a:r>
              <a:rPr lang="zh-CN" altLang="en-US" smtClean="0">
                <a:solidFill>
                  <a:srgbClr val="FFFFFF"/>
                </a:solidFill>
                <a:latin typeface="Microsoft YaHei" pitchFamily="34" charset="-122"/>
                <a:ea typeface="Microsoft YaHei" pitchFamily="34" charset="-122"/>
              </a:rPr>
              <a:t>， 付款期数，</a:t>
            </a:r>
            <a:endParaRPr lang="en-US">
              <a:solidFill>
                <a:srgbClr val="FFFFFF"/>
              </a:solidFill>
              <a:latin typeface="Microsoft YaHei" pitchFamily="34" charset="-122"/>
              <a:ea typeface="Microsoft YaHei" pitchFamily="34" charset="-122"/>
            </a:endParaRPr>
          </a:p>
        </p:txBody>
      </p:sp>
      <p:sp>
        <p:nvSpPr>
          <p:cNvPr id="14" name="FInancial Functions1_4_VF102634041即3*12，后跟逗号，接下来是PMT，付款数前有负号，5083359100"/>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即 </a:t>
            </a:r>
            <a:r>
              <a:rPr lang="en-US" altLang="zh-CN" smtClean="0">
                <a:solidFill>
                  <a:srgbClr val="FFFFFF"/>
                </a:solidFill>
                <a:latin typeface="Microsoft YaHei" pitchFamily="34" charset="-122"/>
                <a:ea typeface="Microsoft YaHei" pitchFamily="34" charset="-122"/>
              </a:rPr>
              <a:t>3*12</a:t>
            </a:r>
            <a:r>
              <a:rPr lang="zh-CN" altLang="en-US" smtClean="0">
                <a:solidFill>
                  <a:srgbClr val="FFFFFF"/>
                </a:solidFill>
                <a:latin typeface="Microsoft YaHei" pitchFamily="34" charset="-122"/>
                <a:ea typeface="Microsoft YaHei" pitchFamily="34" charset="-122"/>
              </a:rPr>
              <a:t>，后跟逗号，接下来是 </a:t>
            </a:r>
            <a:r>
              <a:rPr lang="en-US" altLang="zh-CN" smtClean="0">
                <a:solidFill>
                  <a:srgbClr val="FFFFFF"/>
                </a:solidFill>
                <a:latin typeface="Microsoft YaHei" pitchFamily="34" charset="-122"/>
                <a:ea typeface="Microsoft YaHei" pitchFamily="34" charset="-122"/>
              </a:rPr>
              <a:t>PMT</a:t>
            </a:r>
            <a:r>
              <a:rPr lang="zh-CN" altLang="en-US" smtClean="0">
                <a:solidFill>
                  <a:srgbClr val="FFFFFF"/>
                </a:solidFill>
                <a:latin typeface="Microsoft YaHei" pitchFamily="34" charset="-122"/>
                <a:ea typeface="Microsoft YaHei" pitchFamily="34" charset="-122"/>
              </a:rPr>
              <a:t>，付款数前有负号，</a:t>
            </a:r>
            <a:endParaRPr lang="en-US">
              <a:solidFill>
                <a:srgbClr val="FFFFFF"/>
              </a:solidFill>
              <a:latin typeface="Microsoft YaHei" pitchFamily="34" charset="-122"/>
              <a:ea typeface="Microsoft YaHei" pitchFamily="34" charset="-122"/>
            </a:endParaRPr>
          </a:p>
        </p:txBody>
      </p:sp>
      <p:sp>
        <p:nvSpPr>
          <p:cNvPr id="15" name="FInancial Functions1_4_VF102634041-1750，后跟另一个逗号，最终未来值85,0005920066533"/>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rPr>
              <a:t>-1750</a:t>
            </a:r>
            <a:r>
              <a:rPr lang="zh-CN" altLang="en-US" smtClean="0">
                <a:solidFill>
                  <a:srgbClr val="FFFFFF"/>
                </a:solidFill>
                <a:latin typeface="Microsoft YaHei" pitchFamily="34" charset="-122"/>
                <a:ea typeface="Microsoft YaHei" pitchFamily="34" charset="-122"/>
              </a:rPr>
              <a:t>，后跟另一个逗号， 最终未来值 </a:t>
            </a:r>
            <a:r>
              <a:rPr lang="en-US" altLang="zh-CN" smtClean="0">
                <a:solidFill>
                  <a:srgbClr val="FFFFFF"/>
                </a:solidFill>
                <a:latin typeface="Microsoft YaHei" pitchFamily="34" charset="-122"/>
                <a:ea typeface="Microsoft YaHei" pitchFamily="34" charset="-122"/>
              </a:rPr>
              <a:t>85,000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
        <p:nvSpPr>
          <p:cNvPr id="16" name="FInancial Functions1_4_VF102634041我将输入右括号，然后按Enter。6663370533"/>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我将输入右括号，然后按 </a:t>
            </a:r>
            <a:r>
              <a:rPr lang="en-US" altLang="zh-CN" smtClean="0">
                <a:solidFill>
                  <a:srgbClr val="FFFFFF"/>
                </a:solidFill>
                <a:latin typeface="Microsoft YaHei" pitchFamily="34" charset="-122"/>
                <a:ea typeface="Microsoft YaHei" pitchFamily="34" charset="-122"/>
              </a:rPr>
              <a:t>Enter</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7" name="FInancial Functions1_4_VF102634041我需要在开户时存入19,696.16元，7063383933"/>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我需要在开户时存入 </a:t>
            </a:r>
            <a:r>
              <a:rPr lang="en-US" altLang="zh-CN" smtClean="0">
                <a:solidFill>
                  <a:srgbClr val="FFFFFF"/>
                </a:solidFill>
                <a:latin typeface="Microsoft YaHei" pitchFamily="34" charset="-122"/>
                <a:ea typeface="Microsoft YaHei" pitchFamily="34" charset="-122"/>
              </a:rPr>
              <a:t>19,696.16 </a:t>
            </a:r>
            <a:r>
              <a:rPr lang="zh-CN" altLang="en-US" smtClean="0">
                <a:solidFill>
                  <a:srgbClr val="FFFFFF"/>
                </a:solidFill>
                <a:latin typeface="Microsoft YaHei" pitchFamily="34" charset="-122"/>
                <a:ea typeface="Microsoft YaHei" pitchFamily="34" charset="-122"/>
              </a:rPr>
              <a:t>元， 每月付款 </a:t>
            </a:r>
            <a:r>
              <a:rPr lang="en-US" altLang="zh-CN" smtClean="0">
                <a:solidFill>
                  <a:srgbClr val="FFFFFF"/>
                </a:solidFill>
                <a:latin typeface="Microsoft YaHei" pitchFamily="34" charset="-122"/>
                <a:ea typeface="Microsoft YaHei" pitchFamily="34" charset="-122"/>
              </a:rPr>
              <a:t>1750 </a:t>
            </a:r>
            <a:r>
              <a:rPr lang="zh-CN" altLang="en-US" smtClean="0">
                <a:solidFill>
                  <a:srgbClr val="FFFFFF"/>
                </a:solidFill>
                <a:latin typeface="Microsoft YaHei" pitchFamily="34" charset="-122"/>
                <a:ea typeface="Microsoft YaHei" pitchFamily="34" charset="-122"/>
              </a:rPr>
              <a:t>元，</a:t>
            </a:r>
            <a:r>
              <a:rPr lang="en-US" altLang="zh-CN" smtClean="0">
                <a:solidFill>
                  <a:srgbClr val="FFFFFF"/>
                </a:solidFill>
                <a:latin typeface="Microsoft YaHei" pitchFamily="34" charset="-122"/>
                <a:ea typeface="Microsoft YaHei" pitchFamily="34" charset="-122"/>
              </a:rPr>
              <a:t>3 </a:t>
            </a:r>
            <a:r>
              <a:rPr lang="zh-CN" altLang="en-US" smtClean="0">
                <a:solidFill>
                  <a:srgbClr val="FFFFFF"/>
                </a:solidFill>
                <a:latin typeface="Microsoft YaHei" pitchFamily="34" charset="-122"/>
                <a:ea typeface="Microsoft YaHei" pitchFamily="34" charset="-122"/>
              </a:rPr>
              <a:t>年后帐面金额 为 </a:t>
            </a:r>
            <a:r>
              <a:rPr lang="en-US" altLang="zh-CN" smtClean="0">
                <a:solidFill>
                  <a:srgbClr val="FFFFFF"/>
                </a:solidFill>
                <a:latin typeface="Microsoft YaHei" pitchFamily="34" charset="-122"/>
                <a:ea typeface="Microsoft YaHei" pitchFamily="34" charset="-122"/>
              </a:rPr>
              <a:t>85,000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 Functions1_4_VF102634041您的梦想假期仍需花费85,000元，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5" bmkName="FInancial Functions1_4_VF102634041您的梦想假期仍需花费85,000元，0"/>
                      </p:tgtEl>
                    </p:cond>
                  </p:nextCondLst>
                </p:seq>
                <p:seq concurrent="1" nextAc="seek">
                  <p:cTn id="22" restart="whenNotActive" fill="hold" evtFilter="cancelBubble" nodeType="interactiveSeq">
                    <p:stCondLst>
                      <p:cond evt="onMediaBookmark" delay="0">
                        <p:tgtEl>
                          <p14:bmkTgt spid="5" bmkName="FInancial Functions1_4_VF102634041您的梦想假期仍需花费85,000元，82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您的梦想假期仍需花费85,000元，8200"/>
                      </p:tgtEl>
                    </p:cond>
                  </p:nextCondLst>
                </p:seq>
                <p:seq concurrent="1" nextAc="seek">
                  <p:cTn id="28" restart="whenNotActive" fill="hold" evtFilter="cancelBubble" nodeType="interactiveSeq">
                    <p:stCondLst>
                      <p:cond evt="onMediaBookmark" delay="0">
                        <p:tgtEl>
                          <p14:bmkTgt spid="5" bmkName="FInancial Functions1_4_VF102634041您想要了解现在储蓄多少金额就可以保持每月储蓄额为175083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5" bmkName="FInancial Functions1_4_VF102634041您想要了解现在储蓄多少金额就可以保持每月储蓄额为17508300"/>
                      </p:tgtEl>
                    </p:cond>
                  </p:nextCondLst>
                </p:seq>
                <p:seq concurrent="1" nextAc="seek">
                  <p:cTn id="34" restart="whenNotActive" fill="hold" evtFilter="cancelBubble" nodeType="interactiveSeq">
                    <p:stCondLst>
                      <p:cond evt="onMediaBookmark" delay="0">
                        <p:tgtEl>
                          <p14:bmkTgt spid="5" bmkName="FInancial Functions1_4_VF102634041您想要了解现在储蓄多少金额就可以保持每月储蓄额为1750183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您想要了解现在储蓄多少金额就可以保持每月储蓄额为175018300"/>
                      </p:tgtEl>
                    </p:cond>
                  </p:nextCondLst>
                </p:seq>
                <p:seq concurrent="1" nextAc="seek">
                  <p:cTn id="40" restart="whenNotActive" fill="hold" evtFilter="cancelBubble" nodeType="interactiveSeq">
                    <p:stCondLst>
                      <p:cond evt="onMediaBookmark" delay="0">
                        <p:tgtEl>
                          <p14:bmkTgt spid="5" bmkName="FInancial Functions1_4_VF102634041我将使用PV函数来计算将产生184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5" bmkName="FInancial Functions1_4_VF102634041我将使用PV函数来计算将产生18400"/>
                      </p:tgtEl>
                    </p:cond>
                  </p:nextCondLst>
                </p:seq>
                <p:seq concurrent="1" nextAc="seek">
                  <p:cTn id="46" restart="whenNotActive" fill="hold" evtFilter="cancelBubble" nodeType="interactiveSeq">
                    <p:stCondLst>
                      <p:cond evt="onMediaBookmark" delay="0">
                        <p:tgtEl>
                          <p14:bmkTgt spid="5" bmkName="FInancial Functions1_4_VF102634041我将使用PV函数来计算将产生256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我将使用PV函数来计算将产生25667"/>
                      </p:tgtEl>
                    </p:cond>
                  </p:nextCondLst>
                </p:seq>
                <p:seq concurrent="1" nextAc="seek">
                  <p:cTn id="52" restart="whenNotActive" fill="hold" evtFilter="cancelBubble" nodeType="interactiveSeq">
                    <p:stCondLst>
                      <p:cond evt="onMediaBookmark" delay="0">
                        <p:tgtEl>
                          <p14:bmkTgt spid="5" bmkName="FInancial Functions1_4_VF102634041我先在电子表格中键入等号，然后键入PV。257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5" bmkName="FInancial Functions1_4_VF102634041我先在电子表格中键入等号，然后键入PV。25767"/>
                      </p:tgtEl>
                    </p:cond>
                  </p:nextCondLst>
                </p:seq>
                <p:seq concurrent="1" nextAc="seek">
                  <p:cTn id="58" restart="whenNotActive" fill="hold" evtFilter="cancelBubble" nodeType="interactiveSeq">
                    <p:stCondLst>
                      <p:cond evt="onMediaBookmark" delay="0">
                        <p:tgtEl>
                          <p14:bmkTgt spid="5" bmkName="FInancial Functions1_4_VF102634041我先在电子表格中键入等号，然后键入PV。306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我先在电子表格中键入等号，然后键入PV。30667"/>
                      </p:tgtEl>
                    </p:cond>
                  </p:nextCondLst>
                </p:seq>
                <p:seq concurrent="1" nextAc="seek">
                  <p:cTn id="64" restart="whenNotActive" fill="hold" evtFilter="cancelBubble" nodeType="interactiveSeq">
                    <p:stCondLst>
                      <p:cond evt="onMediaBookmark" delay="0">
                        <p:tgtEl>
                          <p14:bmkTgt spid="5" bmkName="FInancial Functions1_4_VF102634041我在“公式记忆式键入”中双击PV，再在公式中输入函数和括号。307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5" bmkName="FInancial Functions1_4_VF102634041我在“公式记忆式键入”中双击PV，再在公式中输入函数和括号。30767"/>
                      </p:tgtEl>
                    </p:cond>
                  </p:nextCondLst>
                </p:seq>
                <p:seq concurrent="1" nextAc="seek">
                  <p:cTn id="70" restart="whenNotActive" fill="hold" evtFilter="cancelBubble" nodeType="interactiveSeq">
                    <p:stCondLst>
                      <p:cond evt="onMediaBookmark" delay="0">
                        <p:tgtEl>
                          <p14:bmkTgt spid="5" bmkName="FInancial Functions1_4_VF102634041我在“公式记忆式键入”中双击PV，再在公式中输入函数和括号。378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我在“公式记忆式键入”中双击PV，再在公式中输入函数和括号。37867"/>
                      </p:tgtEl>
                    </p:cond>
                  </p:nextCondLst>
                </p:seq>
                <p:seq concurrent="1" nextAc="seek">
                  <p:cTn id="76" restart="whenNotActive" fill="hold" evtFilter="cancelBubble" nodeType="interactiveSeq">
                    <p:stCondLst>
                      <p:cond evt="onMediaBookmark" delay="0">
                        <p:tgtEl>
                          <p14:bmkTgt spid="5" bmkName="FInancial Functions1_4_VF102634041这里的第一个参数是“利率”，即1.5%/12。379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5" bmkName="FInancial Functions1_4_VF102634041这里的第一个参数是“利率”，即1.5%/12。37967"/>
                      </p:tgtEl>
                    </p:cond>
                  </p:nextCondLst>
                </p:seq>
                <p:seq concurrent="1" nextAc="seek">
                  <p:cTn id="82" restart="whenNotActive" fill="hold" evtFilter="cancelBubble" nodeType="interactiveSeq">
                    <p:stCondLst>
                      <p:cond evt="onMediaBookmark" delay="0">
                        <p:tgtEl>
                          <p14:bmkTgt spid="5" bmkName="FInancial Functions1_4_VF102634041这里的第一个参数是“利率”，即1.5%/12。436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这里的第一个参数是“利率”，即1.5%/12。43633"/>
                      </p:tgtEl>
                    </p:cond>
                  </p:nextCondLst>
                </p:seq>
                <p:seq concurrent="1" nextAc="seek">
                  <p:cTn id="88" restart="whenNotActive" fill="hold" evtFilter="cancelBubble" nodeType="interactiveSeq">
                    <p:stCondLst>
                      <p:cond evt="onMediaBookmark" delay="0">
                        <p:tgtEl>
                          <p14:bmkTgt spid="5" bmkName="FInancial Functions1_4_VF102634041输入逗号来分隔参数NPER，付款期数，437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5" bmkName="FInancial Functions1_4_VF102634041输入逗号来分隔参数NPER，付款期数，43733"/>
                      </p:tgtEl>
                    </p:cond>
                  </p:nextCondLst>
                </p:seq>
                <p:seq concurrent="1" nextAc="seek">
                  <p:cTn id="94" restart="whenNotActive" fill="hold" evtFilter="cancelBubble" nodeType="interactiveSeq">
                    <p:stCondLst>
                      <p:cond evt="onMediaBookmark" delay="0">
                        <p:tgtEl>
                          <p14:bmkTgt spid="5" bmkName="FInancial Functions1_4_VF102634041输入逗号来分隔参数NPER，付款期数，507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输入逗号来分隔参数NPER，付款期数，50733"/>
                      </p:tgtEl>
                    </p:cond>
                  </p:nextCondLst>
                </p:seq>
                <p:seq concurrent="1" nextAc="seek">
                  <p:cTn id="100" restart="whenNotActive" fill="hold" evtFilter="cancelBubble" nodeType="interactiveSeq">
                    <p:stCondLst>
                      <p:cond evt="onMediaBookmark" delay="0">
                        <p:tgtEl>
                          <p14:bmkTgt spid="5" bmkName="FInancial Functions1_4_VF102634041即3*12，后跟逗号，接下来是PMT，付款数前有负号，508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5" bmkName="FInancial Functions1_4_VF102634041即3*12，后跟逗号，接下来是PMT，付款数前有负号，50833"/>
                      </p:tgtEl>
                    </p:cond>
                  </p:nextCondLst>
                </p:seq>
                <p:seq concurrent="1" nextAc="seek">
                  <p:cTn id="106" restart="whenNotActive" fill="hold" evtFilter="cancelBubble" nodeType="interactiveSeq">
                    <p:stCondLst>
                      <p:cond evt="onMediaBookmark" delay="0">
                        <p:tgtEl>
                          <p14:bmkTgt spid="5" bmkName="FInancial Functions1_4_VF102634041即3*12，后跟逗号，接下来是PMT，付款数前有负号，591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即3*12，后跟逗号，接下来是PMT，付款数前有负号，59100"/>
                      </p:tgtEl>
                    </p:cond>
                  </p:nextCondLst>
                </p:seq>
                <p:seq concurrent="1" nextAc="seek">
                  <p:cTn id="112" restart="whenNotActive" fill="hold" evtFilter="cancelBubble" nodeType="interactiveSeq">
                    <p:stCondLst>
                      <p:cond evt="onMediaBookmark" delay="0">
                        <p:tgtEl>
                          <p14:bmkTgt spid="5" bmkName="FInancial Functions1_4_VF102634041-1750，后跟另一个逗号，最终未来值85,000592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5" bmkName="FInancial Functions1_4_VF102634041-1750，后跟另一个逗号，最终未来值85,00059200"/>
                      </p:tgtEl>
                    </p:cond>
                  </p:nextCondLst>
                </p:seq>
                <p:seq concurrent="1" nextAc="seek">
                  <p:cTn id="118" restart="whenNotActive" fill="hold" evtFilter="cancelBubble" nodeType="interactiveSeq">
                    <p:stCondLst>
                      <p:cond evt="onMediaBookmark" delay="0">
                        <p:tgtEl>
                          <p14:bmkTgt spid="5" bmkName="FInancial Functions1_4_VF102634041-1750，后跟另一个逗号，最终未来值85,000665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1750，后跟另一个逗号，最终未来值85,00066533"/>
                      </p:tgtEl>
                    </p:cond>
                  </p:nextCondLst>
                </p:seq>
                <p:seq concurrent="1" nextAc="seek">
                  <p:cTn id="124" restart="whenNotActive" fill="hold" evtFilter="cancelBubble" nodeType="interactiveSeq">
                    <p:stCondLst>
                      <p:cond evt="onMediaBookmark" delay="0">
                        <p:tgtEl>
                          <p14:bmkTgt spid="5" bmkName="FInancial Functions1_4_VF102634041我将输入右括号，然后按Enter。666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5" bmkName="FInancial Functions1_4_VF102634041我将输入右括号，然后按Enter。66633"/>
                      </p:tgtEl>
                    </p:cond>
                  </p:nextCondLst>
                </p:seq>
                <p:seq concurrent="1" nextAc="seek">
                  <p:cTn id="130" restart="whenNotActive" fill="hold" evtFilter="cancelBubble" nodeType="interactiveSeq">
                    <p:stCondLst>
                      <p:cond evt="onMediaBookmark" delay="0">
                        <p:tgtEl>
                          <p14:bmkTgt spid="5" bmkName="FInancial Functions1_4_VF102634041我将输入右括号，然后按Enter。705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我将输入右括号，然后按Enter。70533"/>
                      </p:tgtEl>
                    </p:cond>
                  </p:nextCondLst>
                </p:seq>
                <p:seq concurrent="1" nextAc="seek">
                  <p:cTn id="136" restart="whenNotActive" fill="hold" evtFilter="cancelBubble" nodeType="interactiveSeq">
                    <p:stCondLst>
                      <p:cond evt="onMediaBookmark" delay="0">
                        <p:tgtEl>
                          <p14:bmkTgt spid="5" bmkName="FInancial Functions1_4_VF102634041我需要在开户时存入19,696.16元，706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5" bmkName="FInancial Functions1_4_VF102634041我需要在开户时存入19,696.16元，70633"/>
                      </p:tgtEl>
                    </p:cond>
                  </p:nextCondLst>
                </p:seq>
                <p:seq concurrent="1" nextAc="seek">
                  <p:cTn id="142" restart="whenNotActive" fill="hold" evtFilter="cancelBubble" nodeType="interactiveSeq">
                    <p:stCondLst>
                      <p:cond evt="onMediaBookmark" delay="0">
                        <p:tgtEl>
                          <p14:bmkTgt spid="5" bmkName="FInancial Functions1_4_VF102634041我需要在开户时存入19,696.16元，839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4_VF102634041我需要在开户时存入19,696.16元，83933"/>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计算预付定金 </a:t>
            </a:r>
            <a:r>
              <a:rPr lang="en-US" altLang="zh-CN" dirty="0" smtClean="0">
                <a:solidFill>
                  <a:srgbClr val="7F7F7F"/>
                </a:solidFill>
                <a:latin typeface="Microsoft YaHei" pitchFamily="34" charset="-122"/>
                <a:ea typeface="Microsoft YaHei" pitchFamily="34" charset="-122"/>
              </a:rPr>
              <a:t>(1:20)</a:t>
            </a:r>
            <a:endParaRPr lang="en-US" dirty="0" smtClean="0">
              <a:solidFill>
                <a:srgbClr val="7F7F7F"/>
              </a:solidFill>
              <a:latin typeface="Microsoft YaHei" pitchFamily="34" charset="-122"/>
              <a:ea typeface="Microsoft YaHei" pitchFamily="34" charset="-122"/>
            </a:endParaRP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Financial FUnctions 1_5_VF102634044.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18">
                  <p14:bmkLst>
                    <p14:bmk name="Financial FUnctions 1_5_VF102634044假设您要购买一辆价值190,000元的汽车，年利率为167" time="167"/>
                    <p14:bmk name="Financial FUnctions 1_5_VF102634044假设您要购买一辆价值190,000元的汽车，年利率为5633" time="5633"/>
                    <p14:bmk name="Financial FUnctions 1_5_VF102634044您希望按揭付款三年。5733" time="5733"/>
                    <p14:bmk name="Financial FUnctions 1_5_VF102634044您希望按揭付款三年。9800" time="9800"/>
                    <p14:bmk name="Financial FUnctions 1_5_VF102634044您希望每月付款不超过3500元，9900" time="9900"/>
                    <p14:bmk name="Financial FUnctions 1_5_VF102634044您希望每月付款不超过3500元，15567" time="15567"/>
                    <p14:bmk name="Financial FUnctions 1_5_VF102634044我还将使用PV函数来计算产生15667" time="15667"/>
                    <p14:bmk name="Financial FUnctions 1_5_VF102634044我还将使用PV函数来计算产生22800" time="22800"/>
                    <p14:bmk name="Financial FUnctions 1_5_VF102634044此例中PV函数的结果是贷款额，22900" time="22900"/>
                    <p14:bmk name="Financial FUnctions 1_5_VF102634044此例中PV函数的结果是贷款额，29300" time="29300"/>
                    <p14:bmk name="Financial FUnctions 1_5_VF102634044以得到预付定金，所以我在使用公式时会稍有不同。29400" time="29400"/>
                    <p14:bmk name="Financial FUnctions 1_5_VF102634044以得到预付定金，所以我在使用公式时会稍有不同。35400" time="35400"/>
                    <p14:bmk name="Financial FUnctions 1_5_VF102634044我键入等号，后跟190,000-PV，35500" time="35500"/>
                    <p14:bmk name="Financial FUnctions 1_5_VF102634044我键入等号，后跟190,000-PV，41233" time="41233"/>
                    <p14:bmk name="Financial FUnctions 1_5_VF102634044双击PV进入公式，我的参数41333" time="41333"/>
                    <p14:bmk name="Financial FUnctions 1_5_VF102634044双击PV进入公式，我的参数47033" time="47033"/>
                    <p14:bmk name="Financial FUnctions 1_5_VF102634044利率为2.9%/12，后跟逗号。47133" time="47133"/>
                    <p14:bmk name="Financial FUnctions 1_5_VF102634044利率为2.9%/12，后跟逗号。52433" time="52433"/>
                    <p14:bmk name="Financial FUnctions 1_5_VF102634044NPER，即付款期数，三年付款期内的付款期数是3*12。52533" time="52533"/>
                    <p14:bmk name="Financial FUnctions 1_5_VF102634044NPER，即付款期数，三年付款期内的付款期数是3*12。59533" time="59533"/>
                    <p14:bmk name="Financial FUnctions 1_5_VF102634044PMT参数为-3500。59633" time="59633"/>
                    <p14:bmk name="Financial FUnctions 1_5_VF102634044PMT参数为-3500。64167" time="64167"/>
                    <p14:bmk name="Financial FUnctions 1_5_VF102634044我将输入右括号，并按Enter。64267" time="64267"/>
                    <p14:bmk name="Financial FUnctions 1_5_VF102634044我将输入右括号，并按Enter。67333" time="67333"/>
                    <p14:bmk name="Financial FUnctions 1_5_VF102634044您的预付定金将为69,464.80元。67433" time="67433"/>
                    <p14:bmk name="Financial FUnctions 1_5_VF102634044您的预付定金将为69,464.80元。73767" time="73767"/>
                  </p14:bmkLst>
                </p14:media>
              </p:ext>
            </p:extLst>
          </p:nvPr>
        </p:nvPicPr>
        <p:blipFill>
          <a:blip r:embed="rId19" cstate="print"/>
          <a:stretch>
            <a:fillRect/>
          </a:stretch>
        </p:blipFill>
        <p:spPr>
          <a:xfrm>
            <a:off x="1524000" y="992188"/>
            <a:ext cx="5943600" cy="4457700"/>
          </a:xfrm>
        </p:spPr>
      </p:pic>
      <p:sp>
        <p:nvSpPr>
          <p:cNvPr id="6" name="Financial FUnctions 1_5_VF102634044假设您要购买一辆价值190,000元的汽车，年利率为1675633"/>
          <p:cNvSpPr txBox="1"/>
          <p:nvPr>
            <p:custDataLst>
              <p:tags r:id="rId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假设您要购买一辆价值 </a:t>
            </a:r>
            <a:r>
              <a:rPr lang="en-US" altLang="zh-CN" smtClean="0">
                <a:solidFill>
                  <a:srgbClr val="FFFFFF"/>
                </a:solidFill>
                <a:latin typeface="Microsoft YaHei" pitchFamily="34" charset="-122"/>
                <a:ea typeface="Microsoft YaHei" pitchFamily="34" charset="-122"/>
              </a:rPr>
              <a:t>190,000 </a:t>
            </a:r>
            <a:r>
              <a:rPr lang="zh-CN" altLang="en-US" smtClean="0">
                <a:solidFill>
                  <a:srgbClr val="FFFFFF"/>
                </a:solidFill>
                <a:latin typeface="Microsoft YaHei" pitchFamily="34" charset="-122"/>
                <a:ea typeface="Microsoft YaHei" pitchFamily="34" charset="-122"/>
              </a:rPr>
              <a:t>元的汽车，年利率为 </a:t>
            </a:r>
            <a:r>
              <a:rPr lang="en-US" altLang="zh-CN" smtClean="0">
                <a:solidFill>
                  <a:srgbClr val="FFFFFF"/>
                </a:solidFill>
                <a:latin typeface="Microsoft YaHei" pitchFamily="34" charset="-122"/>
                <a:ea typeface="Microsoft YaHei" pitchFamily="34" charset="-122"/>
              </a:rPr>
              <a:t>2.9%</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8" name="Financial FUnctions 1_5_VF102634044您希望按揭付款三年。573398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您希望按揭付款三年。</a:t>
            </a:r>
            <a:endParaRPr lang="en-US">
              <a:solidFill>
                <a:srgbClr val="FFFFFF"/>
              </a:solidFill>
              <a:latin typeface="Microsoft YaHei" pitchFamily="34" charset="-122"/>
              <a:ea typeface="Microsoft YaHei" pitchFamily="34" charset="-122"/>
            </a:endParaRPr>
          </a:p>
        </p:txBody>
      </p:sp>
      <p:sp>
        <p:nvSpPr>
          <p:cNvPr id="9" name="Financial FUnctions 1_5_VF102634044您希望每月付款不超过3500元，9900155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您希望每月付款不超过 </a:t>
            </a:r>
            <a:r>
              <a:rPr lang="en-US" altLang="zh-CN" smtClean="0">
                <a:solidFill>
                  <a:srgbClr val="FFFFFF"/>
                </a:solidFill>
                <a:latin typeface="Microsoft YaHei" pitchFamily="34" charset="-122"/>
                <a:ea typeface="Microsoft YaHei" pitchFamily="34" charset="-122"/>
              </a:rPr>
              <a:t>3500 </a:t>
            </a:r>
            <a:r>
              <a:rPr lang="zh-CN" altLang="en-US" smtClean="0">
                <a:solidFill>
                  <a:srgbClr val="FFFFFF"/>
                </a:solidFill>
                <a:latin typeface="Microsoft YaHei" pitchFamily="34" charset="-122"/>
                <a:ea typeface="Microsoft YaHei" pitchFamily="34" charset="-122"/>
              </a:rPr>
              <a:t>元， 因此您需要计算出预付定金。</a:t>
            </a:r>
            <a:endParaRPr lang="en-US">
              <a:solidFill>
                <a:srgbClr val="FFFFFF"/>
              </a:solidFill>
              <a:latin typeface="Microsoft YaHei" pitchFamily="34" charset="-122"/>
              <a:ea typeface="Microsoft YaHei" pitchFamily="34" charset="-122"/>
            </a:endParaRPr>
          </a:p>
        </p:txBody>
      </p:sp>
      <p:sp>
        <p:nvSpPr>
          <p:cNvPr id="10" name="Financial FUnctions 1_5_VF102634044我还将使用PV函数来计算产生1566722800"/>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我还将使用 </a:t>
            </a:r>
            <a:r>
              <a:rPr lang="en-US" altLang="zh-CN" smtClean="0">
                <a:solidFill>
                  <a:srgbClr val="FFFFFF"/>
                </a:solidFill>
                <a:latin typeface="Microsoft YaHei" pitchFamily="34" charset="-122"/>
                <a:ea typeface="Microsoft YaHei" pitchFamily="34" charset="-122"/>
              </a:rPr>
              <a:t>PV </a:t>
            </a:r>
            <a:r>
              <a:rPr lang="zh-CN" altLang="en-US" smtClean="0">
                <a:solidFill>
                  <a:srgbClr val="FFFFFF"/>
                </a:solidFill>
                <a:latin typeface="Microsoft YaHei" pitchFamily="34" charset="-122"/>
                <a:ea typeface="Microsoft YaHei" pitchFamily="34" charset="-122"/>
              </a:rPr>
              <a:t>函数来计算产生 某个未来值的开始储蓄金额。</a:t>
            </a:r>
            <a:endParaRPr lang="en-US">
              <a:solidFill>
                <a:srgbClr val="FFFFFF"/>
              </a:solidFill>
              <a:latin typeface="Microsoft YaHei" pitchFamily="34" charset="-122"/>
              <a:ea typeface="Microsoft YaHei" pitchFamily="34" charset="-122"/>
            </a:endParaRPr>
          </a:p>
        </p:txBody>
      </p:sp>
      <p:sp>
        <p:nvSpPr>
          <p:cNvPr id="11" name="Financial FUnctions 1_5_VF102634044此例中PV函数的结果是贷款额，2290029300"/>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此例中 </a:t>
            </a:r>
            <a:r>
              <a:rPr lang="en-US" altLang="zh-CN" smtClean="0">
                <a:solidFill>
                  <a:srgbClr val="FFFFFF"/>
                </a:solidFill>
                <a:latin typeface="Microsoft YaHei" pitchFamily="34" charset="-122"/>
                <a:ea typeface="Microsoft YaHei" pitchFamily="34" charset="-122"/>
              </a:rPr>
              <a:t>PV </a:t>
            </a:r>
            <a:r>
              <a:rPr lang="zh-CN" altLang="en-US" smtClean="0">
                <a:solidFill>
                  <a:srgbClr val="FFFFFF"/>
                </a:solidFill>
                <a:latin typeface="Microsoft YaHei" pitchFamily="34" charset="-122"/>
                <a:ea typeface="Microsoft YaHei" pitchFamily="34" charset="-122"/>
              </a:rPr>
              <a:t>函数的结果是贷款额， 应从购买价格中减去</a:t>
            </a:r>
            <a:endParaRPr lang="en-US">
              <a:solidFill>
                <a:srgbClr val="FFFFFF"/>
              </a:solidFill>
              <a:latin typeface="Microsoft YaHei" pitchFamily="34" charset="-122"/>
              <a:ea typeface="Microsoft YaHei" pitchFamily="34" charset="-122"/>
            </a:endParaRPr>
          </a:p>
        </p:txBody>
      </p:sp>
      <p:sp>
        <p:nvSpPr>
          <p:cNvPr id="12" name="Financial FUnctions 1_5_VF102634044以得到预付定金，所以我在使用公式时会稍有不同。2940035400"/>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以得到预付定金，所以 我在使用公式时会稍有不同。</a:t>
            </a:r>
            <a:endParaRPr lang="en-US">
              <a:solidFill>
                <a:srgbClr val="FFFFFF"/>
              </a:solidFill>
              <a:latin typeface="Microsoft YaHei" pitchFamily="34" charset="-122"/>
              <a:ea typeface="Microsoft YaHei" pitchFamily="34" charset="-122"/>
            </a:endParaRPr>
          </a:p>
        </p:txBody>
      </p:sp>
      <p:sp>
        <p:nvSpPr>
          <p:cNvPr id="13" name="Financial FUnctions 1_5_VF102634044我键入等号，后跟190,000-PV，3550041233"/>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我键入等号，后跟 </a:t>
            </a:r>
            <a:r>
              <a:rPr lang="en-US" altLang="zh-CN" smtClean="0">
                <a:solidFill>
                  <a:srgbClr val="FFFFFF"/>
                </a:solidFill>
                <a:latin typeface="Microsoft YaHei" pitchFamily="34" charset="-122"/>
                <a:ea typeface="Microsoft YaHei" pitchFamily="34" charset="-122"/>
              </a:rPr>
              <a:t>190,000-PV</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4" name="Financial FUnctions 1_5_VF102634044双击PV进入公式，我的参数41333470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双击 </a:t>
            </a:r>
            <a:r>
              <a:rPr lang="en-US" altLang="zh-CN" smtClean="0">
                <a:solidFill>
                  <a:srgbClr val="FFFFFF"/>
                </a:solidFill>
                <a:latin typeface="Microsoft YaHei" pitchFamily="34" charset="-122"/>
                <a:ea typeface="Microsoft YaHei" pitchFamily="34" charset="-122"/>
              </a:rPr>
              <a:t>PV </a:t>
            </a:r>
            <a:r>
              <a:rPr lang="zh-CN" altLang="en-US" smtClean="0">
                <a:solidFill>
                  <a:srgbClr val="FFFFFF"/>
                </a:solidFill>
                <a:latin typeface="Microsoft YaHei" pitchFamily="34" charset="-122"/>
                <a:ea typeface="Microsoft YaHei" pitchFamily="34" charset="-122"/>
              </a:rPr>
              <a:t>进入公式，我的参数 出现在“屏幕提示”中。</a:t>
            </a:r>
            <a:endParaRPr lang="en-US">
              <a:solidFill>
                <a:srgbClr val="FFFFFF"/>
              </a:solidFill>
              <a:latin typeface="Microsoft YaHei" pitchFamily="34" charset="-122"/>
              <a:ea typeface="Microsoft YaHei" pitchFamily="34" charset="-122"/>
            </a:endParaRPr>
          </a:p>
        </p:txBody>
      </p:sp>
      <p:sp>
        <p:nvSpPr>
          <p:cNvPr id="15" name="Financial FUnctions 1_5_VF102634044利率为2.9%/12，后跟逗号。4713352433"/>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利率为 </a:t>
            </a:r>
            <a:r>
              <a:rPr lang="en-US" altLang="zh-CN" smtClean="0">
                <a:solidFill>
                  <a:srgbClr val="FFFFFF"/>
                </a:solidFill>
                <a:latin typeface="Microsoft YaHei" pitchFamily="34" charset="-122"/>
                <a:ea typeface="Microsoft YaHei" pitchFamily="34" charset="-122"/>
              </a:rPr>
              <a:t>2.9%/12</a:t>
            </a:r>
            <a:r>
              <a:rPr lang="zh-CN" altLang="en-US" smtClean="0">
                <a:solidFill>
                  <a:srgbClr val="FFFFFF"/>
                </a:solidFill>
                <a:latin typeface="Microsoft YaHei" pitchFamily="34" charset="-122"/>
                <a:ea typeface="Microsoft YaHei" pitchFamily="34" charset="-122"/>
              </a:rPr>
              <a:t>，后跟逗号。</a:t>
            </a:r>
            <a:endParaRPr lang="en-US">
              <a:solidFill>
                <a:srgbClr val="FFFFFF"/>
              </a:solidFill>
              <a:latin typeface="Microsoft YaHei" pitchFamily="34" charset="-122"/>
              <a:ea typeface="Microsoft YaHei" pitchFamily="34" charset="-122"/>
            </a:endParaRPr>
          </a:p>
        </p:txBody>
      </p:sp>
      <p:sp>
        <p:nvSpPr>
          <p:cNvPr id="16" name="Financial FUnctions 1_5_VF102634044NPER，即付款期数，三年付款期内的付款期数是3*12。5253359533"/>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rPr>
              <a:t>NPER</a:t>
            </a:r>
            <a:r>
              <a:rPr lang="zh-CN" altLang="en-US" smtClean="0">
                <a:solidFill>
                  <a:srgbClr val="FFFFFF"/>
                </a:solidFill>
                <a:latin typeface="Microsoft YaHei" pitchFamily="34" charset="-122"/>
                <a:ea typeface="Microsoft YaHei" pitchFamily="34" charset="-122"/>
              </a:rPr>
              <a:t>，即付款期数，三年付款期内 的付款期数是 </a:t>
            </a:r>
            <a:r>
              <a:rPr lang="en-US" altLang="zh-CN" smtClean="0">
                <a:solidFill>
                  <a:srgbClr val="FFFFFF"/>
                </a:solidFill>
                <a:latin typeface="Microsoft YaHei" pitchFamily="34" charset="-122"/>
                <a:ea typeface="Microsoft YaHei" pitchFamily="34" charset="-122"/>
              </a:rPr>
              <a:t>3*12</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7" name="Financial FUnctions 1_5_VF102634044PMT参数为-3500。5963364167"/>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smtClean="0">
                <a:solidFill>
                  <a:srgbClr val="FFFFFF"/>
                </a:solidFill>
                <a:latin typeface="Microsoft YaHei" pitchFamily="34" charset="-122"/>
                <a:ea typeface="Microsoft YaHei" pitchFamily="34" charset="-122"/>
              </a:rPr>
              <a:t>PMT </a:t>
            </a:r>
            <a:r>
              <a:rPr lang="ko-KR" altLang="en-US" smtClean="0">
                <a:solidFill>
                  <a:srgbClr val="FFFFFF"/>
                </a:solidFill>
                <a:latin typeface="Microsoft YaHei" pitchFamily="34" charset="-122"/>
              </a:rPr>
              <a:t>参数为 </a:t>
            </a:r>
            <a:r>
              <a:rPr lang="en-US" altLang="ko-KR" smtClean="0">
                <a:solidFill>
                  <a:srgbClr val="FFFFFF"/>
                </a:solidFill>
                <a:latin typeface="Microsoft YaHei" pitchFamily="34" charset="-122"/>
                <a:ea typeface="Microsoft YaHei" pitchFamily="34" charset="-122"/>
              </a:rPr>
              <a:t>-3500</a:t>
            </a:r>
            <a:r>
              <a:rPr lang="ko-KR" altLang="en-US" smtClean="0">
                <a:solidFill>
                  <a:srgbClr val="FFFFFF"/>
                </a:solidFill>
                <a:latin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8" name="Financial FUnctions 1_5_VF102634044我将输入右括号，并按Enter。6426767333"/>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我将输入右括号，并按 </a:t>
            </a:r>
            <a:r>
              <a:rPr lang="en-US" altLang="zh-CN" smtClean="0">
                <a:solidFill>
                  <a:srgbClr val="FFFFFF"/>
                </a:solidFill>
                <a:latin typeface="Microsoft YaHei" pitchFamily="34" charset="-122"/>
                <a:ea typeface="Microsoft YaHei" pitchFamily="34" charset="-122"/>
              </a:rPr>
              <a:t>Enter</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9" name="Financial FUnctions 1_5_VF102634044您的预付定金将为69,464.80元。6743373767"/>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您的预付定金将为 </a:t>
            </a:r>
            <a:r>
              <a:rPr lang="en-US" altLang="zh-CN" smtClean="0">
                <a:solidFill>
                  <a:srgbClr val="FFFFFF"/>
                </a:solidFill>
                <a:latin typeface="Microsoft YaHei" pitchFamily="34" charset="-122"/>
                <a:ea typeface="Microsoft YaHei" pitchFamily="34" charset="-122"/>
              </a:rPr>
              <a:t>69,464.80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 FUnctions 1_5_VF102634044假设您要购买一辆价值190,000元的汽车，年利率为1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5" bmkName="Financial FUnctions 1_5_VF102634044假设您要购买一辆价值190,000元的汽车，年利率为167"/>
                      </p:tgtEl>
                    </p:cond>
                  </p:nextCondLst>
                </p:seq>
                <p:seq concurrent="1" nextAc="seek">
                  <p:cTn id="22" restart="whenNotActive" fill="hold" evtFilter="cancelBubble" nodeType="interactiveSeq">
                    <p:stCondLst>
                      <p:cond evt="onMediaBookmark" delay="0">
                        <p:tgtEl>
                          <p14:bmkTgt spid="5" bmkName="Financial FUnctions 1_5_VF102634044假设您要购买一辆价值190,000元的汽车，年利率为56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假设您要购买一辆价值190,000元的汽车，年利率为5633"/>
                      </p:tgtEl>
                    </p:cond>
                  </p:nextCondLst>
                </p:seq>
                <p:seq concurrent="1" nextAc="seek">
                  <p:cTn id="28" restart="whenNotActive" fill="hold" evtFilter="cancelBubble" nodeType="interactiveSeq">
                    <p:stCondLst>
                      <p:cond evt="onMediaBookmark" delay="0">
                        <p:tgtEl>
                          <p14:bmkTgt spid="5" bmkName="Financial FUnctions 1_5_VF102634044您希望按揭付款三年。57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5" bmkName="Financial FUnctions 1_5_VF102634044您希望按揭付款三年。5733"/>
                      </p:tgtEl>
                    </p:cond>
                  </p:nextCondLst>
                </p:seq>
                <p:seq concurrent="1" nextAc="seek">
                  <p:cTn id="34" restart="whenNotActive" fill="hold" evtFilter="cancelBubble" nodeType="interactiveSeq">
                    <p:stCondLst>
                      <p:cond evt="onMediaBookmark" delay="0">
                        <p:tgtEl>
                          <p14:bmkTgt spid="5" bmkName="Financial FUnctions 1_5_VF102634044您希望按揭付款三年。98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您希望按揭付款三年。9800"/>
                      </p:tgtEl>
                    </p:cond>
                  </p:nextCondLst>
                </p:seq>
                <p:seq concurrent="1" nextAc="seek">
                  <p:cTn id="40" restart="whenNotActive" fill="hold" evtFilter="cancelBubble" nodeType="interactiveSeq">
                    <p:stCondLst>
                      <p:cond evt="onMediaBookmark" delay="0">
                        <p:tgtEl>
                          <p14:bmkTgt spid="5" bmkName="Financial FUnctions 1_5_VF102634044您希望每月付款不超过3500元，99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5" bmkName="Financial FUnctions 1_5_VF102634044您希望每月付款不超过3500元，9900"/>
                      </p:tgtEl>
                    </p:cond>
                  </p:nextCondLst>
                </p:seq>
                <p:seq concurrent="1" nextAc="seek">
                  <p:cTn id="46" restart="whenNotActive" fill="hold" evtFilter="cancelBubble" nodeType="interactiveSeq">
                    <p:stCondLst>
                      <p:cond evt="onMediaBookmark" delay="0">
                        <p:tgtEl>
                          <p14:bmkTgt spid="5" bmkName="Financial FUnctions 1_5_VF102634044您希望每月付款不超过3500元，155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您希望每月付款不超过3500元，15567"/>
                      </p:tgtEl>
                    </p:cond>
                  </p:nextCondLst>
                </p:seq>
                <p:seq concurrent="1" nextAc="seek">
                  <p:cTn id="52" restart="whenNotActive" fill="hold" evtFilter="cancelBubble" nodeType="interactiveSeq">
                    <p:stCondLst>
                      <p:cond evt="onMediaBookmark" delay="0">
                        <p:tgtEl>
                          <p14:bmkTgt spid="5" bmkName="Financial FUnctions 1_5_VF102634044我还将使用PV函数来计算产生156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5" bmkName="Financial FUnctions 1_5_VF102634044我还将使用PV函数来计算产生15667"/>
                      </p:tgtEl>
                    </p:cond>
                  </p:nextCondLst>
                </p:seq>
                <p:seq concurrent="1" nextAc="seek">
                  <p:cTn id="58" restart="whenNotActive" fill="hold" evtFilter="cancelBubble" nodeType="interactiveSeq">
                    <p:stCondLst>
                      <p:cond evt="onMediaBookmark" delay="0">
                        <p:tgtEl>
                          <p14:bmkTgt spid="5" bmkName="Financial FUnctions 1_5_VF102634044我还将使用PV函数来计算产生228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我还将使用PV函数来计算产生22800"/>
                      </p:tgtEl>
                    </p:cond>
                  </p:nextCondLst>
                </p:seq>
                <p:seq concurrent="1" nextAc="seek">
                  <p:cTn id="64" restart="whenNotActive" fill="hold" evtFilter="cancelBubble" nodeType="interactiveSeq">
                    <p:stCondLst>
                      <p:cond evt="onMediaBookmark" delay="0">
                        <p:tgtEl>
                          <p14:bmkTgt spid="5" bmkName="Financial FUnctions 1_5_VF102634044此例中PV函数的结果是贷款额，229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5" bmkName="Financial FUnctions 1_5_VF102634044此例中PV函数的结果是贷款额，22900"/>
                      </p:tgtEl>
                    </p:cond>
                  </p:nextCondLst>
                </p:seq>
                <p:seq concurrent="1" nextAc="seek">
                  <p:cTn id="70" restart="whenNotActive" fill="hold" evtFilter="cancelBubble" nodeType="interactiveSeq">
                    <p:stCondLst>
                      <p:cond evt="onMediaBookmark" delay="0">
                        <p:tgtEl>
                          <p14:bmkTgt spid="5" bmkName="Financial FUnctions 1_5_VF102634044此例中PV函数的结果是贷款额，293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此例中PV函数的结果是贷款额，29300"/>
                      </p:tgtEl>
                    </p:cond>
                  </p:nextCondLst>
                </p:seq>
                <p:seq concurrent="1" nextAc="seek">
                  <p:cTn id="76" restart="whenNotActive" fill="hold" evtFilter="cancelBubble" nodeType="interactiveSeq">
                    <p:stCondLst>
                      <p:cond evt="onMediaBookmark" delay="0">
                        <p:tgtEl>
                          <p14:bmkTgt spid="5" bmkName="Financial FUnctions 1_5_VF102634044以得到预付定金，所以我在使用公式时会稍有不同。294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5" bmkName="Financial FUnctions 1_5_VF102634044以得到预付定金，所以我在使用公式时会稍有不同。29400"/>
                      </p:tgtEl>
                    </p:cond>
                  </p:nextCondLst>
                </p:seq>
                <p:seq concurrent="1" nextAc="seek">
                  <p:cTn id="82" restart="whenNotActive" fill="hold" evtFilter="cancelBubble" nodeType="interactiveSeq">
                    <p:stCondLst>
                      <p:cond evt="onMediaBookmark" delay="0">
                        <p:tgtEl>
                          <p14:bmkTgt spid="5" bmkName="Financial FUnctions 1_5_VF102634044以得到预付定金，所以我在使用公式时会稍有不同。3540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以得到预付定金，所以我在使用公式时会稍有不同。35400"/>
                      </p:tgtEl>
                    </p:cond>
                  </p:nextCondLst>
                </p:seq>
                <p:seq concurrent="1" nextAc="seek">
                  <p:cTn id="88" restart="whenNotActive" fill="hold" evtFilter="cancelBubble" nodeType="interactiveSeq">
                    <p:stCondLst>
                      <p:cond evt="onMediaBookmark" delay="0">
                        <p:tgtEl>
                          <p14:bmkTgt spid="5" bmkName="Financial FUnctions 1_5_VF102634044我键入等号，后跟190,000-PV，355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5" bmkName="Financial FUnctions 1_5_VF102634044我键入等号，后跟190,000-PV，35500"/>
                      </p:tgtEl>
                    </p:cond>
                  </p:nextCondLst>
                </p:seq>
                <p:seq concurrent="1" nextAc="seek">
                  <p:cTn id="94" restart="whenNotActive" fill="hold" evtFilter="cancelBubble" nodeType="interactiveSeq">
                    <p:stCondLst>
                      <p:cond evt="onMediaBookmark" delay="0">
                        <p:tgtEl>
                          <p14:bmkTgt spid="5" bmkName="Financial FUnctions 1_5_VF102634044我键入等号，后跟190,000-PV，412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我键入等号，后跟190,000-PV，41233"/>
                      </p:tgtEl>
                    </p:cond>
                  </p:nextCondLst>
                </p:seq>
                <p:seq concurrent="1" nextAc="seek">
                  <p:cTn id="100" restart="whenNotActive" fill="hold" evtFilter="cancelBubble" nodeType="interactiveSeq">
                    <p:stCondLst>
                      <p:cond evt="onMediaBookmark" delay="0">
                        <p:tgtEl>
                          <p14:bmkTgt spid="5" bmkName="Financial FUnctions 1_5_VF102634044双击PV进入公式，我的参数413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5" bmkName="Financial FUnctions 1_5_VF102634044双击PV进入公式，我的参数41333"/>
                      </p:tgtEl>
                    </p:cond>
                  </p:nextCondLst>
                </p:seq>
                <p:seq concurrent="1" nextAc="seek">
                  <p:cTn id="106" restart="whenNotActive" fill="hold" evtFilter="cancelBubble" nodeType="interactiveSeq">
                    <p:stCondLst>
                      <p:cond evt="onMediaBookmark" delay="0">
                        <p:tgtEl>
                          <p14:bmkTgt spid="5" bmkName="Financial FUnctions 1_5_VF102634044双击PV进入公式，我的参数470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双击PV进入公式，我的参数47033"/>
                      </p:tgtEl>
                    </p:cond>
                  </p:nextCondLst>
                </p:seq>
                <p:seq concurrent="1" nextAc="seek">
                  <p:cTn id="112" restart="whenNotActive" fill="hold" evtFilter="cancelBubble" nodeType="interactiveSeq">
                    <p:stCondLst>
                      <p:cond evt="onMediaBookmark" delay="0">
                        <p:tgtEl>
                          <p14:bmkTgt spid="5" bmkName="Financial FUnctions 1_5_VF102634044利率为2.9%/12，后跟逗号。471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5" bmkName="Financial FUnctions 1_5_VF102634044利率为2.9%/12，后跟逗号。47133"/>
                      </p:tgtEl>
                    </p:cond>
                  </p:nextCondLst>
                </p:seq>
                <p:seq concurrent="1" nextAc="seek">
                  <p:cTn id="118" restart="whenNotActive" fill="hold" evtFilter="cancelBubble" nodeType="interactiveSeq">
                    <p:stCondLst>
                      <p:cond evt="onMediaBookmark" delay="0">
                        <p:tgtEl>
                          <p14:bmkTgt spid="5" bmkName="Financial FUnctions 1_5_VF102634044利率为2.9%/12，后跟逗号。524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利率为2.9%/12，后跟逗号。52433"/>
                      </p:tgtEl>
                    </p:cond>
                  </p:nextCondLst>
                </p:seq>
                <p:seq concurrent="1" nextAc="seek">
                  <p:cTn id="124" restart="whenNotActive" fill="hold" evtFilter="cancelBubble" nodeType="interactiveSeq">
                    <p:stCondLst>
                      <p:cond evt="onMediaBookmark" delay="0">
                        <p:tgtEl>
                          <p14:bmkTgt spid="5" bmkName="Financial FUnctions 1_5_VF102634044NPER，即付款期数，三年付款期内的付款期数是3*12。525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5" bmkName="Financial FUnctions 1_5_VF102634044NPER，即付款期数，三年付款期内的付款期数是3*12。52533"/>
                      </p:tgtEl>
                    </p:cond>
                  </p:nextCondLst>
                </p:seq>
                <p:seq concurrent="1" nextAc="seek">
                  <p:cTn id="130" restart="whenNotActive" fill="hold" evtFilter="cancelBubble" nodeType="interactiveSeq">
                    <p:stCondLst>
                      <p:cond evt="onMediaBookmark" delay="0">
                        <p:tgtEl>
                          <p14:bmkTgt spid="5" bmkName="Financial FUnctions 1_5_VF102634044NPER，即付款期数，三年付款期内的付款期数是3*12。595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NPER，即付款期数，三年付款期内的付款期数是3*12。59533"/>
                      </p:tgtEl>
                    </p:cond>
                  </p:nextCondLst>
                </p:seq>
                <p:seq concurrent="1" nextAc="seek">
                  <p:cTn id="136" restart="whenNotActive" fill="hold" evtFilter="cancelBubble" nodeType="interactiveSeq">
                    <p:stCondLst>
                      <p:cond evt="onMediaBookmark" delay="0">
                        <p:tgtEl>
                          <p14:bmkTgt spid="5" bmkName="Financial FUnctions 1_5_VF102634044PMT参数为-3500。596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5" bmkName="Financial FUnctions 1_5_VF102634044PMT参数为-3500。59633"/>
                      </p:tgtEl>
                    </p:cond>
                  </p:nextCondLst>
                </p:seq>
                <p:seq concurrent="1" nextAc="seek">
                  <p:cTn id="142" restart="whenNotActive" fill="hold" evtFilter="cancelBubble" nodeType="interactiveSeq">
                    <p:stCondLst>
                      <p:cond evt="onMediaBookmark" delay="0">
                        <p:tgtEl>
                          <p14:bmkTgt spid="5" bmkName="Financial FUnctions 1_5_VF102634044PMT参数为-3500。641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PMT参数为-3500。64167"/>
                      </p:tgtEl>
                    </p:cond>
                  </p:nextCondLst>
                </p:seq>
                <p:seq concurrent="1" nextAc="seek">
                  <p:cTn id="148" restart="whenNotActive" fill="hold" evtFilter="cancelBubble" nodeType="interactiveSeq">
                    <p:stCondLst>
                      <p:cond evt="onMediaBookmark" delay="0">
                        <p:tgtEl>
                          <p14:bmkTgt spid="5" bmkName="Financial FUnctions 1_5_VF102634044我将输入右括号，并按Enter。642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5" bmkName="Financial FUnctions 1_5_VF102634044我将输入右括号，并按Enter。64267"/>
                      </p:tgtEl>
                    </p:cond>
                  </p:nextCondLst>
                </p:seq>
                <p:seq concurrent="1" nextAc="seek">
                  <p:cTn id="154" restart="whenNotActive" fill="hold" evtFilter="cancelBubble" nodeType="interactiveSeq">
                    <p:stCondLst>
                      <p:cond evt="onMediaBookmark" delay="0">
                        <p:tgtEl>
                          <p14:bmkTgt spid="5" bmkName="Financial FUnctions 1_5_VF102634044我将输入右括号，并按Enter。673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我将输入右括号，并按Enter。67333"/>
                      </p:tgtEl>
                    </p:cond>
                  </p:nextCondLst>
                </p:seq>
                <p:seq concurrent="1" nextAc="seek">
                  <p:cTn id="160" restart="whenNotActive" fill="hold" evtFilter="cancelBubble" nodeType="interactiveSeq">
                    <p:stCondLst>
                      <p:cond evt="onMediaBookmark" delay="0">
                        <p:tgtEl>
                          <p14:bmkTgt spid="5" bmkName="Financial FUnctions 1_5_VF102634044您的预付定金将为69,464.80元。674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5" bmkName="Financial FUnctions 1_5_VF102634044您的预付定金将为69,464.80元。67433"/>
                      </p:tgtEl>
                    </p:cond>
                  </p:nextCondLst>
                </p:seq>
                <p:seq concurrent="1" nextAc="seek">
                  <p:cTn id="166" restart="whenNotActive" fill="hold" evtFilter="cancelBubble" nodeType="interactiveSeq">
                    <p:stCondLst>
                      <p:cond evt="onMediaBookmark" delay="0">
                        <p:tgtEl>
                          <p14:bmkTgt spid="5" bmkName="Financial FUnctions 1_5_VF102634044您的预付定金将为69,464.80元。737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 1_5_VF102634044您的预付定金将为69,464.80元。73767"/>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那笔贷款我要偿还到何时？ </a:t>
            </a:r>
            <a:r>
              <a:rPr lang="en-US" altLang="zh-CN" dirty="0" smtClean="0">
                <a:solidFill>
                  <a:srgbClr val="7F7F7F"/>
                </a:solidFill>
                <a:latin typeface="Microsoft YaHei" pitchFamily="34" charset="-122"/>
                <a:ea typeface="Microsoft YaHei" pitchFamily="34" charset="-122"/>
              </a:rPr>
              <a:t>(1:41)</a:t>
            </a:r>
            <a:endParaRPr lang="en-US" dirty="0" smtClean="0">
              <a:solidFill>
                <a:srgbClr val="7F7F7F"/>
              </a:solidFill>
              <a:latin typeface="Microsoft YaHei" pitchFamily="34" charset="-122"/>
              <a:ea typeface="Microsoft YaHei" pitchFamily="34" charset="-122"/>
            </a:endParaRP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FinancialFunctions1_6_VF102634046.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24">
                  <p14:bmkLst>
                    <p14:bmk name="FinancialFunctions1_6_VF102634046假设您有一笔25,000元33" time="33"/>
                    <p14:bmk name="FinancialFunctions1_6_VF102634046假设您有一笔25,000元4100" time="4100"/>
                    <p14:bmk name="FinancialFunctions1_6_VF102634046您预计每月偿还1500元，4200" time="4200"/>
                    <p14:bmk name="FinancialFunctions1_6_VF102634046您预计每月偿还1500元，9400" time="9400"/>
                    <p14:bmk name="FinancialFunctions1_6_VF102634046问题是您需要花多长时间能还清贷款。9500" time="9500"/>
                    <p14:bmk name="FinancialFunctions1_6_VF102634046问题是您需要花多长时间能还清贷款。13367" time="13367"/>
                    <p14:bmk name="FinancialFunctions1_6_VF102634046要找到答案，我将使用NPER函数，13467" time="13467"/>
                    <p14:bmk name="FinancialFunctions1_6_VF102634046要找到答案，我将使用NPER函数，19600" time="19600"/>
                    <p14:bmk name="FinancialFunctions1_6_VF102634046进行定期等额还款，且利率不变。19700" time="19700"/>
                    <p14:bmk name="FinancialFunctions1_6_VF102634046进行定期等额还款，且利率不变。24867" time="24867"/>
                    <p14:bmk name="FinancialFunctions1_6_VF102634046我将在NPER后输入等号。24967" time="24967"/>
                    <p14:bmk name="FinancialFunctions1_6_VF102634046我将在NPER后输入等号。31267" time="31267"/>
                    <p14:bmk name="FinancialFunctions1_6_VF102634046第一个参数是Rate，为31367" time="31367"/>
                    <p14:bmk name="FinancialFunctions1_6_VF102634046第一个参数是Rate，为37833" time="37833"/>
                    <p14:bmk name="FinancialFunctions1_6_VF102634046PMT参数是-1500，后跟37933" time="37933"/>
                    <p14:bmk name="FinancialFunctions1_6_VF102634046PMT参数是-1500，后跟46333" time="46333"/>
                    <p14:bmk name="FinancialFunctions1_6_VF102634046我将键入右括号，然后按Enter。46433" time="46433"/>
                    <p14:bmk name="FinancialFunctions1_6_VF102634046我将键入右括号，然后按Enter。49967" time="49967"/>
                    <p14:bmk name="FinancialFunctions1_6_VF102634046需要17个月以上才能还清贷款。50067" time="50067"/>
                    <p14:bmk name="FinancialFunctions1_6_VF102634046需要17个月以上才能还清贷款。54467" time="54467"/>
                    <p14:bmk name="FinancialFunctions1_6_VF102634046因为超过17个月，所以您需要54567" time="54567"/>
                    <p14:bmk name="FinancialFunctions1_6_VF102634046因为超过17个月，所以您需要59733" time="59733"/>
                    <p14:bmk name="FinancialFunctions1_6_VF102634046使用PMT函数来查找59833" time="59833"/>
                    <p14:bmk name="FinancialFunctions1_6_VF102634046使用PMT函数来查找65233" time="65233"/>
                    <p14:bmk name="FinancialFunctions1_6_VF102634046我将键入等号和PMT，并照例双击“公式记忆式键入”，65333" time="65333"/>
                    <p14:bmk name="FinancialFunctions1_6_VF102634046我将键入等号和PMT，并照例双击“公式记忆式键入”，71833" time="71833"/>
                    <p14:bmk name="FinancialFunctions1_6_VF102634046让它为我输入函数和括号。71933" time="71933"/>
                    <p14:bmk name="FinancialFunctions1_6_VF102634046让它为我输入函数和括号。75567" time="75567"/>
                    <p14:bmk name="FinancialFunctions1_6_VF102634046我将为Rate参数输入值75667" time="75667"/>
                    <p14:bmk name="FinancialFunctions1_6_VF102634046我将为Rate参数输入值81867" time="81867"/>
                    <p14:bmk name="FinancialFunctions1_6_VF102634046还款期数是18，然后逗号，81967" time="81967"/>
                    <p14:bmk name="FinancialFunctions1_6_VF102634046还款期数是18，然后逗号，85533" time="85533"/>
                    <p14:bmk name="FinancialFunctions1_6_VF102634046现贷款金额值是25000。85633" time="85633"/>
                    <p14:bmk name="FinancialFunctions1_6_VF102634046现贷款金额值是25000。89467" time="89467"/>
                    <p14:bmk name="FinancialFunctions1_6_VF102634046我将键入右括号，然后按Enter89567" time="89567"/>
                    <p14:bmk name="FinancialFunctions1_6_VF102634046我将键入右括号，然后按Enter92233" time="92233"/>
                    <p14:bmk name="FinancialFunctions1_6_VF102634046然后我将在18个月内每月支付92333" time="92333"/>
                    <p14:bmk name="FinancialFunctions1_6_VF102634046然后我将在18个月内每月支付98733" time="98733"/>
                  </p14:bmkLst>
                </p14:media>
              </p:ext>
            </p:extLst>
          </p:nvPr>
        </p:nvPicPr>
        <p:blipFill>
          <a:blip r:embed="rId25" cstate="print"/>
          <a:stretch>
            <a:fillRect/>
          </a:stretch>
        </p:blipFill>
        <p:spPr>
          <a:xfrm>
            <a:off x="1524000" y="992188"/>
            <a:ext cx="5943600" cy="4457700"/>
          </a:xfrm>
        </p:spPr>
      </p:pic>
      <p:sp>
        <p:nvSpPr>
          <p:cNvPr id="6" name="FinancialFunctions1_6_VF102634046假设您有一笔25,000元334100"/>
          <p:cNvSpPr txBox="1"/>
          <p:nvPr>
            <p:custDataLst>
              <p:tags r:id="rId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假设您有一笔 </a:t>
            </a:r>
            <a:r>
              <a:rPr lang="en-US" altLang="zh-CN" smtClean="0">
                <a:solidFill>
                  <a:srgbClr val="FFFFFF"/>
                </a:solidFill>
                <a:latin typeface="Microsoft YaHei" pitchFamily="34" charset="-122"/>
                <a:ea typeface="Microsoft YaHei" pitchFamily="34" charset="-122"/>
                <a:cs typeface="Microsoft Himalaya" pitchFamily="2" charset="0"/>
              </a:rPr>
              <a:t>25,000 </a:t>
            </a:r>
            <a:r>
              <a:rPr lang="zh-CN" altLang="en-US" smtClean="0">
                <a:solidFill>
                  <a:srgbClr val="FFFFFF"/>
                </a:solidFill>
                <a:latin typeface="Microsoft YaHei" pitchFamily="34" charset="-122"/>
                <a:ea typeface="Microsoft YaHei" pitchFamily="34" charset="-122"/>
                <a:cs typeface="Microsoft Himalaya" pitchFamily="2" charset="0"/>
              </a:rPr>
              <a:t>元 的个人贷款。</a:t>
            </a:r>
            <a:endParaRPr lang="en-US">
              <a:solidFill>
                <a:srgbClr val="FFFFFF"/>
              </a:solidFill>
              <a:latin typeface="Microsoft YaHei" pitchFamily="34" charset="-122"/>
              <a:ea typeface="Microsoft YaHei" pitchFamily="34" charset="-122"/>
              <a:cs typeface="Microsoft Himalaya" pitchFamily="2" charset="0"/>
            </a:endParaRPr>
          </a:p>
        </p:txBody>
      </p:sp>
      <p:sp>
        <p:nvSpPr>
          <p:cNvPr id="8" name="FinancialFunctions1_6_VF102634046您预计每月偿还1500元，420094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您预计每月偿还 </a:t>
            </a:r>
            <a:r>
              <a:rPr lang="en-US" altLang="zh-CN" smtClean="0">
                <a:solidFill>
                  <a:srgbClr val="FFFFFF"/>
                </a:solidFill>
                <a:latin typeface="Microsoft YaHei" pitchFamily="34" charset="-122"/>
                <a:ea typeface="Microsoft YaHei" pitchFamily="34" charset="-122"/>
                <a:cs typeface="Microsoft Himalaya" pitchFamily="2" charset="0"/>
              </a:rPr>
              <a:t>1500 </a:t>
            </a:r>
            <a:r>
              <a:rPr lang="zh-CN" altLang="en-US" smtClean="0">
                <a:solidFill>
                  <a:srgbClr val="FFFFFF"/>
                </a:solidFill>
                <a:latin typeface="Microsoft YaHei" pitchFamily="34" charset="-122"/>
                <a:ea typeface="Microsoft YaHei" pitchFamily="34" charset="-122"/>
                <a:cs typeface="Microsoft Himalaya" pitchFamily="2" charset="0"/>
              </a:rPr>
              <a:t>元， 年利率为 </a:t>
            </a:r>
            <a:r>
              <a:rPr lang="en-US" altLang="zh-CN" smtClean="0">
                <a:solidFill>
                  <a:srgbClr val="FFFFFF"/>
                </a:solidFill>
                <a:latin typeface="Microsoft YaHei" pitchFamily="34" charset="-122"/>
                <a:ea typeface="Microsoft YaHei" pitchFamily="34" charset="-122"/>
                <a:cs typeface="Microsoft Himalaya" pitchFamily="2" charset="0"/>
              </a:rPr>
              <a:t>3%</a:t>
            </a:r>
            <a:r>
              <a:rPr lang="zh-CN" altLang="en-US" smtClean="0">
                <a:solidFill>
                  <a:srgbClr val="FFFFFF"/>
                </a:solidFill>
                <a:latin typeface="Microsoft YaHei" pitchFamily="34" charset="-122"/>
                <a:ea typeface="Microsoft YaHei" pitchFamily="34" charset="-122"/>
                <a:cs typeface="Microsoft Himalaya" pitchFamily="2" charset="0"/>
              </a:rPr>
              <a:t>。</a:t>
            </a:r>
            <a:endParaRPr lang="en-US">
              <a:solidFill>
                <a:srgbClr val="FFFFFF"/>
              </a:solidFill>
              <a:latin typeface="Microsoft YaHei" pitchFamily="34" charset="-122"/>
              <a:ea typeface="Microsoft YaHei" pitchFamily="34" charset="-122"/>
              <a:cs typeface="Microsoft Himalaya" pitchFamily="2" charset="0"/>
            </a:endParaRPr>
          </a:p>
        </p:txBody>
      </p:sp>
      <p:sp>
        <p:nvSpPr>
          <p:cNvPr id="9" name="FinancialFunctions1_6_VF102634046问题是您需要花多长时间能还清贷款。950013367"/>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问题是您需要花多长时间 能还清贷款。</a:t>
            </a:r>
            <a:endParaRPr lang="en-US">
              <a:solidFill>
                <a:srgbClr val="FFFFFF"/>
              </a:solidFill>
              <a:latin typeface="Microsoft YaHei" pitchFamily="34" charset="-122"/>
              <a:ea typeface="Microsoft YaHei" pitchFamily="34" charset="-122"/>
              <a:cs typeface="Microsoft Himalaya" pitchFamily="2" charset="0"/>
            </a:endParaRPr>
          </a:p>
        </p:txBody>
      </p:sp>
      <p:sp>
        <p:nvSpPr>
          <p:cNvPr id="10" name="FinancialFunctions1_6_VF102634046要找到答案，我将使用NPER函数，1346719600"/>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要找到答案，我将使用 </a:t>
            </a:r>
            <a:r>
              <a:rPr lang="en-US" altLang="zh-CN" smtClean="0">
                <a:solidFill>
                  <a:srgbClr val="FFFFFF"/>
                </a:solidFill>
                <a:latin typeface="Microsoft YaHei" pitchFamily="34" charset="-122"/>
                <a:ea typeface="Microsoft YaHei" pitchFamily="34" charset="-122"/>
                <a:cs typeface="Microsoft Himalaya" pitchFamily="2" charset="0"/>
              </a:rPr>
              <a:t>NPER </a:t>
            </a:r>
            <a:r>
              <a:rPr lang="zh-CN" altLang="en-US" smtClean="0">
                <a:solidFill>
                  <a:srgbClr val="FFFFFF"/>
                </a:solidFill>
                <a:latin typeface="Microsoft YaHei" pitchFamily="34" charset="-122"/>
                <a:ea typeface="Microsoft YaHei" pitchFamily="34" charset="-122"/>
                <a:cs typeface="Microsoft Himalaya" pitchFamily="2" charset="0"/>
              </a:rPr>
              <a:t>函数， 计算还款期数</a:t>
            </a:r>
            <a:endParaRPr lang="en-US">
              <a:solidFill>
                <a:srgbClr val="FFFFFF"/>
              </a:solidFill>
              <a:latin typeface="Microsoft YaHei" pitchFamily="34" charset="-122"/>
              <a:ea typeface="Microsoft YaHei" pitchFamily="34" charset="-122"/>
              <a:cs typeface="Microsoft Himalaya" pitchFamily="2" charset="0"/>
            </a:endParaRPr>
          </a:p>
        </p:txBody>
      </p:sp>
      <p:sp>
        <p:nvSpPr>
          <p:cNvPr id="11" name="FinancialFunctions1_6_VF102634046进行定期等额还款，且利率不变。1970024867"/>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进行定期等额还款，且利率不变。</a:t>
            </a:r>
            <a:endParaRPr lang="en-US">
              <a:solidFill>
                <a:srgbClr val="FFFFFF"/>
              </a:solidFill>
              <a:latin typeface="Microsoft YaHei" pitchFamily="34" charset="-122"/>
              <a:ea typeface="Microsoft YaHei" pitchFamily="34" charset="-122"/>
              <a:cs typeface="Microsoft Himalaya" pitchFamily="2" charset="0"/>
            </a:endParaRPr>
          </a:p>
        </p:txBody>
      </p:sp>
      <p:sp>
        <p:nvSpPr>
          <p:cNvPr id="12" name="FinancialFunctions1_6_VF102634046我将在NPER后输入等号。2496731267"/>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我将在 </a:t>
            </a:r>
            <a:r>
              <a:rPr lang="en-US" altLang="zh-CN" smtClean="0">
                <a:solidFill>
                  <a:srgbClr val="FFFFFF"/>
                </a:solidFill>
                <a:latin typeface="Microsoft YaHei" pitchFamily="34" charset="-122"/>
                <a:ea typeface="Microsoft YaHei" pitchFamily="34" charset="-122"/>
                <a:cs typeface="Microsoft Himalaya" pitchFamily="2" charset="0"/>
              </a:rPr>
              <a:t>NPER </a:t>
            </a:r>
            <a:r>
              <a:rPr lang="zh-CN" altLang="en-US" smtClean="0">
                <a:solidFill>
                  <a:srgbClr val="FFFFFF"/>
                </a:solidFill>
                <a:latin typeface="Microsoft YaHei" pitchFamily="34" charset="-122"/>
                <a:ea typeface="Microsoft YaHei" pitchFamily="34" charset="-122"/>
                <a:cs typeface="Microsoft Himalaya" pitchFamily="2" charset="0"/>
              </a:rPr>
              <a:t>后输入等号。 我将双击此函数使其进入公式。</a:t>
            </a:r>
            <a:endParaRPr lang="en-US">
              <a:solidFill>
                <a:srgbClr val="FFFFFF"/>
              </a:solidFill>
              <a:latin typeface="Microsoft YaHei" pitchFamily="34" charset="-122"/>
              <a:ea typeface="Microsoft YaHei" pitchFamily="34" charset="-122"/>
              <a:cs typeface="Microsoft Himalaya" pitchFamily="2" charset="0"/>
            </a:endParaRPr>
          </a:p>
        </p:txBody>
      </p:sp>
      <p:sp>
        <p:nvSpPr>
          <p:cNvPr id="13" name="FinancialFunctions1_6_VF102634046第一个参数是Rate，为3136737833"/>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第一个参数是 </a:t>
            </a:r>
            <a:r>
              <a:rPr lang="en-US" altLang="zh-CN" smtClean="0">
                <a:solidFill>
                  <a:srgbClr val="FFFFFF"/>
                </a:solidFill>
                <a:latin typeface="Microsoft YaHei" pitchFamily="34" charset="-122"/>
                <a:ea typeface="Microsoft YaHei" pitchFamily="34" charset="-122"/>
                <a:cs typeface="Microsoft Himalaya" pitchFamily="2" charset="0"/>
              </a:rPr>
              <a:t>Rate</a:t>
            </a:r>
            <a:r>
              <a:rPr lang="zh-CN" altLang="en-US" smtClean="0">
                <a:solidFill>
                  <a:srgbClr val="FFFFFF"/>
                </a:solidFill>
                <a:latin typeface="Microsoft YaHei" pitchFamily="34" charset="-122"/>
                <a:ea typeface="Microsoft YaHei" pitchFamily="34" charset="-122"/>
                <a:cs typeface="Microsoft Himalaya" pitchFamily="2" charset="0"/>
              </a:rPr>
              <a:t>， 为 </a:t>
            </a:r>
            <a:r>
              <a:rPr lang="en-US" altLang="zh-CN" smtClean="0">
                <a:solidFill>
                  <a:srgbClr val="FFFFFF"/>
                </a:solidFill>
                <a:latin typeface="Microsoft YaHei" pitchFamily="34" charset="-122"/>
                <a:ea typeface="Microsoft YaHei" pitchFamily="34" charset="-122"/>
                <a:cs typeface="Microsoft Himalaya" pitchFamily="2" charset="0"/>
              </a:rPr>
              <a:t>3%/12</a:t>
            </a:r>
            <a:r>
              <a:rPr lang="zh-CN" altLang="en-US" smtClean="0">
                <a:solidFill>
                  <a:srgbClr val="FFFFFF"/>
                </a:solidFill>
                <a:latin typeface="Microsoft YaHei" pitchFamily="34" charset="-122"/>
                <a:ea typeface="Microsoft YaHei" pitchFamily="34" charset="-122"/>
                <a:cs typeface="Microsoft Himalaya" pitchFamily="2" charset="0"/>
              </a:rPr>
              <a:t>，后跟逗号。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14" name="FinancialFunctions1_6_VF102634046PMT参数是-1500，后跟37933463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cs typeface="Microsoft Himalaya" pitchFamily="2" charset="0"/>
              </a:rPr>
              <a:t>PMT </a:t>
            </a:r>
            <a:r>
              <a:rPr lang="zh-CN" altLang="en-US" smtClean="0">
                <a:solidFill>
                  <a:srgbClr val="FFFFFF"/>
                </a:solidFill>
                <a:latin typeface="Microsoft YaHei" pitchFamily="34" charset="-122"/>
                <a:ea typeface="Microsoft YaHei" pitchFamily="34" charset="-122"/>
                <a:cs typeface="Microsoft Himalaya" pitchFamily="2" charset="0"/>
              </a:rPr>
              <a:t>参数是 </a:t>
            </a:r>
            <a:r>
              <a:rPr lang="en-US" altLang="zh-CN" smtClean="0">
                <a:solidFill>
                  <a:srgbClr val="FFFFFF"/>
                </a:solidFill>
                <a:latin typeface="Microsoft YaHei" pitchFamily="34" charset="-122"/>
                <a:ea typeface="Microsoft YaHei" pitchFamily="34" charset="-122"/>
                <a:cs typeface="Microsoft Himalaya" pitchFamily="2" charset="0"/>
              </a:rPr>
              <a:t>-1500</a:t>
            </a:r>
            <a:r>
              <a:rPr lang="zh-CN" altLang="en-US" smtClean="0">
                <a:solidFill>
                  <a:srgbClr val="FFFFFF"/>
                </a:solidFill>
                <a:latin typeface="Microsoft YaHei" pitchFamily="34" charset="-122"/>
                <a:ea typeface="Microsoft YaHei" pitchFamily="34" charset="-122"/>
                <a:cs typeface="Microsoft Himalaya" pitchFamily="2" charset="0"/>
              </a:rPr>
              <a:t>，后跟 逗号、</a:t>
            </a:r>
            <a:r>
              <a:rPr lang="en-US" altLang="zh-CN" smtClean="0">
                <a:solidFill>
                  <a:srgbClr val="FFFFFF"/>
                </a:solidFill>
                <a:latin typeface="Microsoft YaHei" pitchFamily="34" charset="-122"/>
                <a:ea typeface="Microsoft YaHei" pitchFamily="34" charset="-122"/>
                <a:cs typeface="Microsoft Himalaya" pitchFamily="2" charset="0"/>
              </a:rPr>
              <a:t>PV</a:t>
            </a:r>
            <a:r>
              <a:rPr lang="zh-CN" altLang="en-US" smtClean="0">
                <a:solidFill>
                  <a:srgbClr val="FFFFFF"/>
                </a:solidFill>
                <a:latin typeface="Microsoft YaHei" pitchFamily="34" charset="-122"/>
                <a:ea typeface="Microsoft YaHei" pitchFamily="34" charset="-122"/>
                <a:cs typeface="Microsoft Himalaya" pitchFamily="2" charset="0"/>
              </a:rPr>
              <a:t>，现值为 </a:t>
            </a:r>
            <a:r>
              <a:rPr lang="en-US" altLang="zh-CN" smtClean="0">
                <a:solidFill>
                  <a:srgbClr val="FFFFFF"/>
                </a:solidFill>
                <a:latin typeface="Microsoft YaHei" pitchFamily="34" charset="-122"/>
                <a:ea typeface="Microsoft YaHei" pitchFamily="34" charset="-122"/>
                <a:cs typeface="Microsoft Himalaya" pitchFamily="2" charset="0"/>
              </a:rPr>
              <a:t>25000</a:t>
            </a:r>
            <a:r>
              <a:rPr lang="zh-CN" altLang="en-US" smtClean="0">
                <a:solidFill>
                  <a:srgbClr val="FFFFFF"/>
                </a:solidFill>
                <a:latin typeface="Microsoft YaHei" pitchFamily="34" charset="-122"/>
                <a:ea typeface="Microsoft YaHei" pitchFamily="34" charset="-122"/>
                <a:cs typeface="Microsoft Himalaya" pitchFamily="2" charset="0"/>
              </a:rPr>
              <a:t>。</a:t>
            </a:r>
            <a:endParaRPr lang="en-US">
              <a:solidFill>
                <a:srgbClr val="FFFFFF"/>
              </a:solidFill>
              <a:latin typeface="Microsoft YaHei" pitchFamily="34" charset="-122"/>
              <a:ea typeface="Microsoft YaHei" pitchFamily="34" charset="-122"/>
              <a:cs typeface="Microsoft Himalaya" pitchFamily="2" charset="0"/>
            </a:endParaRPr>
          </a:p>
        </p:txBody>
      </p:sp>
      <p:sp>
        <p:nvSpPr>
          <p:cNvPr id="15" name="FinancialFunctions1_6_VF102634046我将键入右括号，然后按Enter。4643349967"/>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我将键入右括号，然后按 </a:t>
            </a:r>
            <a:r>
              <a:rPr lang="en-US" altLang="zh-CN" smtClean="0">
                <a:solidFill>
                  <a:srgbClr val="FFFFFF"/>
                </a:solidFill>
                <a:latin typeface="Microsoft YaHei" pitchFamily="34" charset="-122"/>
                <a:ea typeface="Microsoft YaHei" pitchFamily="34" charset="-122"/>
                <a:cs typeface="Microsoft Himalaya" pitchFamily="2" charset="0"/>
              </a:rPr>
              <a:t>Enter</a:t>
            </a:r>
            <a:r>
              <a:rPr lang="zh-CN" altLang="en-US" smtClean="0">
                <a:solidFill>
                  <a:srgbClr val="FFFFFF"/>
                </a:solidFill>
                <a:latin typeface="Microsoft YaHei" pitchFamily="34" charset="-122"/>
                <a:ea typeface="Microsoft YaHei" pitchFamily="34" charset="-122"/>
                <a:cs typeface="Microsoft Himalaya" pitchFamily="2" charset="0"/>
              </a:rPr>
              <a:t>。</a:t>
            </a:r>
            <a:endParaRPr lang="en-US">
              <a:solidFill>
                <a:srgbClr val="FFFFFF"/>
              </a:solidFill>
              <a:latin typeface="Microsoft YaHei" pitchFamily="34" charset="-122"/>
              <a:ea typeface="Microsoft YaHei" pitchFamily="34" charset="-122"/>
              <a:cs typeface="Microsoft Himalaya" pitchFamily="2" charset="0"/>
            </a:endParaRPr>
          </a:p>
        </p:txBody>
      </p:sp>
      <p:sp>
        <p:nvSpPr>
          <p:cNvPr id="16" name="FinancialFunctions1_6_VF102634046需要17个月以上才能还清贷款。5006754467"/>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需要 </a:t>
            </a:r>
            <a:r>
              <a:rPr lang="en-US" altLang="zh-CN" smtClean="0">
                <a:solidFill>
                  <a:srgbClr val="FFFFFF"/>
                </a:solidFill>
                <a:latin typeface="Microsoft YaHei" pitchFamily="34" charset="-122"/>
                <a:ea typeface="Microsoft YaHei" pitchFamily="34" charset="-122"/>
                <a:cs typeface="Microsoft Himalaya" pitchFamily="2" charset="0"/>
              </a:rPr>
              <a:t>17 </a:t>
            </a:r>
            <a:r>
              <a:rPr lang="zh-CN" altLang="en-US" smtClean="0">
                <a:solidFill>
                  <a:srgbClr val="FFFFFF"/>
                </a:solidFill>
                <a:latin typeface="Microsoft YaHei" pitchFamily="34" charset="-122"/>
                <a:ea typeface="Microsoft YaHei" pitchFamily="34" charset="-122"/>
                <a:cs typeface="Microsoft Himalaya" pitchFamily="2" charset="0"/>
              </a:rPr>
              <a:t>个月以上才能还清贷款。</a:t>
            </a:r>
            <a:endParaRPr lang="en-US">
              <a:solidFill>
                <a:srgbClr val="FFFFFF"/>
              </a:solidFill>
              <a:latin typeface="Microsoft YaHei" pitchFamily="34" charset="-122"/>
              <a:ea typeface="Microsoft YaHei" pitchFamily="34" charset="-122"/>
              <a:cs typeface="Microsoft Himalaya" pitchFamily="2" charset="0"/>
            </a:endParaRPr>
          </a:p>
        </p:txBody>
      </p:sp>
      <p:sp>
        <p:nvSpPr>
          <p:cNvPr id="17" name="FinancialFunctions1_6_VF102634046因为超过17个月，所以您需要5456759733"/>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因为超过 </a:t>
            </a:r>
            <a:r>
              <a:rPr lang="en-US" altLang="zh-CN" smtClean="0">
                <a:solidFill>
                  <a:srgbClr val="FFFFFF"/>
                </a:solidFill>
                <a:latin typeface="Microsoft YaHei" pitchFamily="34" charset="-122"/>
                <a:ea typeface="Microsoft YaHei" pitchFamily="34" charset="-122"/>
                <a:cs typeface="Microsoft Himalaya" pitchFamily="2" charset="0"/>
              </a:rPr>
              <a:t>17 </a:t>
            </a:r>
            <a:r>
              <a:rPr lang="zh-CN" altLang="en-US" smtClean="0">
                <a:solidFill>
                  <a:srgbClr val="FFFFFF"/>
                </a:solidFill>
                <a:latin typeface="Microsoft YaHei" pitchFamily="34" charset="-122"/>
                <a:ea typeface="Microsoft YaHei" pitchFamily="34" charset="-122"/>
                <a:cs typeface="Microsoft Himalaya" pitchFamily="2" charset="0"/>
              </a:rPr>
              <a:t>个月，所以您需要 将其上调到 </a:t>
            </a:r>
            <a:r>
              <a:rPr lang="en-US" altLang="zh-CN" smtClean="0">
                <a:solidFill>
                  <a:srgbClr val="FFFFFF"/>
                </a:solidFill>
                <a:latin typeface="Microsoft YaHei" pitchFamily="34" charset="-122"/>
                <a:ea typeface="Microsoft YaHei" pitchFamily="34" charset="-122"/>
                <a:cs typeface="Microsoft Himalaya" pitchFamily="2" charset="0"/>
              </a:rPr>
              <a:t>18 </a:t>
            </a:r>
            <a:r>
              <a:rPr lang="zh-CN" altLang="en-US" smtClean="0">
                <a:solidFill>
                  <a:srgbClr val="FFFFFF"/>
                </a:solidFill>
                <a:latin typeface="Microsoft YaHei" pitchFamily="34" charset="-122"/>
                <a:ea typeface="Microsoft YaHei" pitchFamily="34" charset="-122"/>
                <a:cs typeface="Microsoft Himalaya" pitchFamily="2" charset="0"/>
              </a:rPr>
              <a:t>个月。</a:t>
            </a:r>
            <a:endParaRPr lang="en-US">
              <a:solidFill>
                <a:srgbClr val="FFFFFF"/>
              </a:solidFill>
              <a:latin typeface="Microsoft YaHei" pitchFamily="34" charset="-122"/>
              <a:ea typeface="Microsoft YaHei" pitchFamily="34" charset="-122"/>
              <a:cs typeface="Microsoft Himalaya" pitchFamily="2" charset="0"/>
            </a:endParaRPr>
          </a:p>
        </p:txBody>
      </p:sp>
      <p:sp>
        <p:nvSpPr>
          <p:cNvPr id="18" name="FinancialFunctions1_6_VF102634046使用PMT函数来查找5983365233"/>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使用 </a:t>
            </a:r>
            <a:r>
              <a:rPr lang="en-US" altLang="zh-CN" smtClean="0">
                <a:solidFill>
                  <a:srgbClr val="FFFFFF"/>
                </a:solidFill>
                <a:latin typeface="Microsoft YaHei" pitchFamily="34" charset="-122"/>
                <a:ea typeface="Microsoft YaHei" pitchFamily="34" charset="-122"/>
                <a:cs typeface="Microsoft Himalaya" pitchFamily="2" charset="0"/>
              </a:rPr>
              <a:t>PMT </a:t>
            </a:r>
            <a:r>
              <a:rPr lang="zh-CN" altLang="en-US" smtClean="0">
                <a:solidFill>
                  <a:srgbClr val="FFFFFF"/>
                </a:solidFill>
                <a:latin typeface="Microsoft YaHei" pitchFamily="34" charset="-122"/>
                <a:ea typeface="Microsoft YaHei" pitchFamily="34" charset="-122"/>
                <a:cs typeface="Microsoft Himalaya" pitchFamily="2" charset="0"/>
              </a:rPr>
              <a:t>函数来查找 </a:t>
            </a:r>
            <a:r>
              <a:rPr lang="en-US" altLang="zh-CN" smtClean="0">
                <a:solidFill>
                  <a:srgbClr val="FFFFFF"/>
                </a:solidFill>
                <a:latin typeface="Microsoft YaHei" pitchFamily="34" charset="-122"/>
                <a:ea typeface="Microsoft YaHei" pitchFamily="34" charset="-122"/>
                <a:cs typeface="Microsoft Himalaya" pitchFamily="2" charset="0"/>
              </a:rPr>
              <a:t>18 </a:t>
            </a:r>
            <a:r>
              <a:rPr lang="zh-CN" altLang="en-US" smtClean="0">
                <a:solidFill>
                  <a:srgbClr val="FFFFFF"/>
                </a:solidFill>
                <a:latin typeface="Microsoft YaHei" pitchFamily="34" charset="-122"/>
                <a:ea typeface="Microsoft YaHei" pitchFamily="34" charset="-122"/>
                <a:cs typeface="Microsoft Himalaya" pitchFamily="2" charset="0"/>
              </a:rPr>
              <a:t>个月期限 对应的月还款金额。</a:t>
            </a:r>
            <a:endParaRPr lang="en-US">
              <a:solidFill>
                <a:srgbClr val="FFFFFF"/>
              </a:solidFill>
              <a:latin typeface="Microsoft YaHei" pitchFamily="34" charset="-122"/>
              <a:ea typeface="Microsoft YaHei" pitchFamily="34" charset="-122"/>
              <a:cs typeface="Microsoft Himalaya" pitchFamily="2" charset="0"/>
            </a:endParaRPr>
          </a:p>
        </p:txBody>
      </p:sp>
      <p:sp>
        <p:nvSpPr>
          <p:cNvPr id="19" name="FinancialFunctions1_6_VF102634046我将键入等号和PMT，并照例双击“公式记忆式键入”，6533371833"/>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我将键入等号和 </a:t>
            </a:r>
            <a:r>
              <a:rPr lang="en-US" altLang="zh-CN" smtClean="0">
                <a:solidFill>
                  <a:srgbClr val="FFFFFF"/>
                </a:solidFill>
                <a:latin typeface="Microsoft YaHei" pitchFamily="34" charset="-122"/>
                <a:ea typeface="Microsoft YaHei" pitchFamily="34" charset="-122"/>
                <a:cs typeface="Microsoft Himalaya" pitchFamily="2" charset="0"/>
              </a:rPr>
              <a:t>PMT</a:t>
            </a:r>
            <a:r>
              <a:rPr lang="zh-CN" altLang="en-US" smtClean="0">
                <a:solidFill>
                  <a:srgbClr val="FFFFFF"/>
                </a:solidFill>
                <a:latin typeface="Microsoft YaHei" pitchFamily="34" charset="-122"/>
                <a:ea typeface="Microsoft YaHei" pitchFamily="34" charset="-122"/>
                <a:cs typeface="Microsoft Himalaya" pitchFamily="2" charset="0"/>
              </a:rPr>
              <a:t>，并照例 双击“公式记忆式键入”，</a:t>
            </a:r>
            <a:endParaRPr lang="en-US">
              <a:solidFill>
                <a:srgbClr val="FFFFFF"/>
              </a:solidFill>
              <a:latin typeface="Microsoft YaHei" pitchFamily="34" charset="-122"/>
              <a:ea typeface="Microsoft YaHei" pitchFamily="34" charset="-122"/>
              <a:cs typeface="Microsoft Himalaya" pitchFamily="2" charset="0"/>
            </a:endParaRPr>
          </a:p>
        </p:txBody>
      </p:sp>
      <p:sp>
        <p:nvSpPr>
          <p:cNvPr id="20" name="FinancialFunctions1_6_VF102634046让它为我输入函数和括号。7193375567"/>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让它为我输入函数和括号。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21" name="FinancialFunctions1_6_VF102634046我将为Rate参数输入值7566781867"/>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我将为 </a:t>
            </a:r>
            <a:r>
              <a:rPr lang="en-US" altLang="zh-CN" smtClean="0">
                <a:solidFill>
                  <a:srgbClr val="FFFFFF"/>
                </a:solidFill>
                <a:latin typeface="Microsoft YaHei" pitchFamily="34" charset="-122"/>
                <a:ea typeface="Microsoft YaHei" pitchFamily="34" charset="-122"/>
                <a:cs typeface="Microsoft Himalaya" pitchFamily="2" charset="0"/>
              </a:rPr>
              <a:t>Rate </a:t>
            </a:r>
            <a:r>
              <a:rPr lang="zh-CN" altLang="en-US" smtClean="0">
                <a:solidFill>
                  <a:srgbClr val="FFFFFF"/>
                </a:solidFill>
                <a:latin typeface="Microsoft YaHei" pitchFamily="34" charset="-122"/>
                <a:ea typeface="Microsoft YaHei" pitchFamily="34" charset="-122"/>
                <a:cs typeface="Microsoft Himalaya" pitchFamily="2" charset="0"/>
              </a:rPr>
              <a:t>参数输入值 </a:t>
            </a:r>
            <a:r>
              <a:rPr lang="en-US" altLang="zh-CN" smtClean="0">
                <a:solidFill>
                  <a:srgbClr val="FFFFFF"/>
                </a:solidFill>
                <a:latin typeface="Microsoft YaHei" pitchFamily="34" charset="-122"/>
                <a:ea typeface="Microsoft YaHei" pitchFamily="34" charset="-122"/>
                <a:cs typeface="Microsoft Himalaya" pitchFamily="2" charset="0"/>
              </a:rPr>
              <a:t>3%/12</a:t>
            </a:r>
            <a:r>
              <a:rPr lang="zh-CN" altLang="en-US" smtClean="0">
                <a:solidFill>
                  <a:srgbClr val="FFFFFF"/>
                </a:solidFill>
                <a:latin typeface="Microsoft YaHei" pitchFamily="34" charset="-122"/>
                <a:ea typeface="Microsoft YaHei" pitchFamily="34" charset="-122"/>
                <a:cs typeface="Microsoft Himalaya" pitchFamily="2" charset="0"/>
              </a:rPr>
              <a:t>， 然后输入逗号来分隔参数。</a:t>
            </a:r>
            <a:endParaRPr lang="en-US">
              <a:solidFill>
                <a:srgbClr val="FFFFFF"/>
              </a:solidFill>
              <a:latin typeface="Microsoft YaHei" pitchFamily="34" charset="-122"/>
              <a:ea typeface="Microsoft YaHei" pitchFamily="34" charset="-122"/>
              <a:cs typeface="Microsoft Himalaya" pitchFamily="2" charset="0"/>
            </a:endParaRPr>
          </a:p>
        </p:txBody>
      </p:sp>
      <p:sp>
        <p:nvSpPr>
          <p:cNvPr id="22" name="FinancialFunctions1_6_VF102634046还款期数是18，然后逗号，81967855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还款期数是 </a:t>
            </a:r>
            <a:r>
              <a:rPr lang="en-US" altLang="zh-CN" smtClean="0">
                <a:solidFill>
                  <a:srgbClr val="FFFFFF"/>
                </a:solidFill>
                <a:latin typeface="Microsoft YaHei" pitchFamily="34" charset="-122"/>
                <a:ea typeface="Microsoft YaHei" pitchFamily="34" charset="-122"/>
                <a:cs typeface="Microsoft Himalaya" pitchFamily="2" charset="0"/>
              </a:rPr>
              <a:t>18</a:t>
            </a:r>
            <a:r>
              <a:rPr lang="zh-CN" altLang="en-US" smtClean="0">
                <a:solidFill>
                  <a:srgbClr val="FFFFFF"/>
                </a:solidFill>
                <a:latin typeface="Microsoft YaHei" pitchFamily="34" charset="-122"/>
                <a:ea typeface="Microsoft YaHei" pitchFamily="34" charset="-122"/>
                <a:cs typeface="Microsoft Himalaya" pitchFamily="2" charset="0"/>
              </a:rPr>
              <a:t>，然后逗号，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23" name="FinancialFunctions1_6_VF102634046现贷款金额值是25000。8563389467"/>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现贷款金额值是 </a:t>
            </a:r>
            <a:r>
              <a:rPr lang="en-US" altLang="zh-CN" smtClean="0">
                <a:solidFill>
                  <a:srgbClr val="FFFFFF"/>
                </a:solidFill>
                <a:latin typeface="Microsoft YaHei" pitchFamily="34" charset="-122"/>
                <a:ea typeface="Microsoft YaHei" pitchFamily="34" charset="-122"/>
                <a:cs typeface="Microsoft Himalaya" pitchFamily="2" charset="0"/>
              </a:rPr>
              <a:t>25000</a:t>
            </a:r>
            <a:r>
              <a:rPr lang="zh-CN" altLang="en-US" smtClean="0">
                <a:solidFill>
                  <a:srgbClr val="FFFFFF"/>
                </a:solidFill>
                <a:latin typeface="Microsoft YaHei" pitchFamily="34" charset="-122"/>
                <a:ea typeface="Microsoft YaHei" pitchFamily="34" charset="-122"/>
                <a:cs typeface="Microsoft Himalaya" pitchFamily="2" charset="0"/>
              </a:rPr>
              <a:t>。</a:t>
            </a:r>
            <a:endParaRPr lang="en-US">
              <a:solidFill>
                <a:srgbClr val="FFFFFF"/>
              </a:solidFill>
              <a:latin typeface="Microsoft YaHei" pitchFamily="34" charset="-122"/>
              <a:ea typeface="Microsoft YaHei" pitchFamily="34" charset="-122"/>
              <a:cs typeface="Microsoft Himalaya" pitchFamily="2" charset="0"/>
            </a:endParaRPr>
          </a:p>
        </p:txBody>
      </p:sp>
      <p:sp>
        <p:nvSpPr>
          <p:cNvPr id="24" name="FinancialFunctions1_6_VF102634046我将键入右括号，然后按Enter89567922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我将键入右括号，然后按 </a:t>
            </a:r>
            <a:r>
              <a:rPr lang="en-US" altLang="zh-CN" smtClean="0">
                <a:solidFill>
                  <a:srgbClr val="FFFFFF"/>
                </a:solidFill>
                <a:latin typeface="Microsoft YaHei" pitchFamily="34" charset="-122"/>
                <a:ea typeface="Microsoft YaHei" pitchFamily="34" charset="-122"/>
                <a:cs typeface="Microsoft Himalaya" pitchFamily="2" charset="0"/>
              </a:rPr>
              <a:t>Enter</a:t>
            </a:r>
            <a:endParaRPr lang="en-US">
              <a:solidFill>
                <a:srgbClr val="FFFFFF"/>
              </a:solidFill>
              <a:latin typeface="Microsoft YaHei" pitchFamily="34" charset="-122"/>
              <a:ea typeface="Microsoft YaHei" pitchFamily="34" charset="-122"/>
              <a:cs typeface="Microsoft Himalaya" pitchFamily="2" charset="0"/>
            </a:endParaRPr>
          </a:p>
        </p:txBody>
      </p:sp>
      <p:sp>
        <p:nvSpPr>
          <p:cNvPr id="25" name="FinancialFunctions1_6_VF102634046然后我将在18个月内每月支付9233398733"/>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然后我将在 </a:t>
            </a:r>
            <a:r>
              <a:rPr lang="en-US" altLang="zh-CN" smtClean="0">
                <a:solidFill>
                  <a:srgbClr val="FFFFFF"/>
                </a:solidFill>
                <a:latin typeface="Microsoft YaHei" pitchFamily="34" charset="-122"/>
                <a:ea typeface="Microsoft YaHei" pitchFamily="34" charset="-122"/>
                <a:cs typeface="Microsoft Himalaya" pitchFamily="2" charset="0"/>
              </a:rPr>
              <a:t>18 </a:t>
            </a:r>
            <a:r>
              <a:rPr lang="zh-CN" altLang="en-US" smtClean="0">
                <a:solidFill>
                  <a:srgbClr val="FFFFFF"/>
                </a:solidFill>
                <a:latin typeface="Microsoft YaHei" pitchFamily="34" charset="-122"/>
                <a:ea typeface="Microsoft YaHei" pitchFamily="34" charset="-122"/>
                <a:cs typeface="Microsoft Himalaya" pitchFamily="2" charset="0"/>
              </a:rPr>
              <a:t>个月内每月支付 </a:t>
            </a:r>
            <a:r>
              <a:rPr lang="en-US" altLang="zh-CN" smtClean="0">
                <a:solidFill>
                  <a:srgbClr val="FFFFFF"/>
                </a:solidFill>
                <a:latin typeface="Microsoft YaHei" pitchFamily="34" charset="-122"/>
                <a:ea typeface="Microsoft YaHei" pitchFamily="34" charset="-122"/>
                <a:cs typeface="Microsoft Himalaya" pitchFamily="2" charset="0"/>
              </a:rPr>
              <a:t>1422.11 </a:t>
            </a:r>
            <a:r>
              <a:rPr lang="zh-CN" altLang="en-US" smtClean="0">
                <a:solidFill>
                  <a:srgbClr val="FFFFFF"/>
                </a:solidFill>
                <a:latin typeface="Microsoft YaHei" pitchFamily="34" charset="-122"/>
                <a:ea typeface="Microsoft YaHei" pitchFamily="34" charset="-122"/>
                <a:cs typeface="Microsoft Himalaya" pitchFamily="2" charset="0"/>
              </a:rPr>
              <a:t>元。</a:t>
            </a:r>
            <a:endParaRPr lang="en-US">
              <a:solidFill>
                <a:srgbClr val="FFFFFF"/>
              </a:solidFill>
              <a:latin typeface="Microsoft YaHei" pitchFamily="34" charset="-122"/>
              <a:ea typeface="Microsoft YaHei" pitchFamily="34" charset="-122"/>
              <a:cs typeface="Microsoft Himalaya" pitchFamily="2" charset="0"/>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Functions1_6_VF102634046假设您有一笔25,000元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5" bmkName="FinancialFunctions1_6_VF102634046假设您有一笔25,000元33"/>
                      </p:tgtEl>
                    </p:cond>
                  </p:nextCondLst>
                </p:seq>
                <p:seq concurrent="1" nextAc="seek">
                  <p:cTn id="22" restart="whenNotActive" fill="hold" evtFilter="cancelBubble" nodeType="interactiveSeq">
                    <p:stCondLst>
                      <p:cond evt="onMediaBookmark" delay="0">
                        <p:tgtEl>
                          <p14:bmkTgt spid="5" bmkName="FinancialFunctions1_6_VF102634046假设您有一笔25,000元41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假设您有一笔25,000元4100"/>
                      </p:tgtEl>
                    </p:cond>
                  </p:nextCondLst>
                </p:seq>
                <p:seq concurrent="1" nextAc="seek">
                  <p:cTn id="28" restart="whenNotActive" fill="hold" evtFilter="cancelBubble" nodeType="interactiveSeq">
                    <p:stCondLst>
                      <p:cond evt="onMediaBookmark" delay="0">
                        <p:tgtEl>
                          <p14:bmkTgt spid="5" bmkName="FinancialFunctions1_6_VF102634046您预计每月偿还1500元，42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5" bmkName="FinancialFunctions1_6_VF102634046您预计每月偿还1500元，4200"/>
                      </p:tgtEl>
                    </p:cond>
                  </p:nextCondLst>
                </p:seq>
                <p:seq concurrent="1" nextAc="seek">
                  <p:cTn id="34" restart="whenNotActive" fill="hold" evtFilter="cancelBubble" nodeType="interactiveSeq">
                    <p:stCondLst>
                      <p:cond evt="onMediaBookmark" delay="0">
                        <p:tgtEl>
                          <p14:bmkTgt spid="5" bmkName="FinancialFunctions1_6_VF102634046您预计每月偿还1500元，94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您预计每月偿还1500元，9400"/>
                      </p:tgtEl>
                    </p:cond>
                  </p:nextCondLst>
                </p:seq>
                <p:seq concurrent="1" nextAc="seek">
                  <p:cTn id="40" restart="whenNotActive" fill="hold" evtFilter="cancelBubble" nodeType="interactiveSeq">
                    <p:stCondLst>
                      <p:cond evt="onMediaBookmark" delay="0">
                        <p:tgtEl>
                          <p14:bmkTgt spid="5" bmkName="FinancialFunctions1_6_VF102634046问题是您需要花多长时间能还清贷款。95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5" bmkName="FinancialFunctions1_6_VF102634046问题是您需要花多长时间能还清贷款。9500"/>
                      </p:tgtEl>
                    </p:cond>
                  </p:nextCondLst>
                </p:seq>
                <p:seq concurrent="1" nextAc="seek">
                  <p:cTn id="46" restart="whenNotActive" fill="hold" evtFilter="cancelBubble" nodeType="interactiveSeq">
                    <p:stCondLst>
                      <p:cond evt="onMediaBookmark" delay="0">
                        <p:tgtEl>
                          <p14:bmkTgt spid="5" bmkName="FinancialFunctions1_6_VF102634046问题是您需要花多长时间能还清贷款。133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问题是您需要花多长时间能还清贷款。13367"/>
                      </p:tgtEl>
                    </p:cond>
                  </p:nextCondLst>
                </p:seq>
                <p:seq concurrent="1" nextAc="seek">
                  <p:cTn id="52" restart="whenNotActive" fill="hold" evtFilter="cancelBubble" nodeType="interactiveSeq">
                    <p:stCondLst>
                      <p:cond evt="onMediaBookmark" delay="0">
                        <p:tgtEl>
                          <p14:bmkTgt spid="5" bmkName="FinancialFunctions1_6_VF102634046要找到答案，我将使用NPER函数，134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5" bmkName="FinancialFunctions1_6_VF102634046要找到答案，我将使用NPER函数，13467"/>
                      </p:tgtEl>
                    </p:cond>
                  </p:nextCondLst>
                </p:seq>
                <p:seq concurrent="1" nextAc="seek">
                  <p:cTn id="58" restart="whenNotActive" fill="hold" evtFilter="cancelBubble" nodeType="interactiveSeq">
                    <p:stCondLst>
                      <p:cond evt="onMediaBookmark" delay="0">
                        <p:tgtEl>
                          <p14:bmkTgt spid="5" bmkName="FinancialFunctions1_6_VF102634046要找到答案，我将使用NPER函数，196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要找到答案，我将使用NPER函数，19600"/>
                      </p:tgtEl>
                    </p:cond>
                  </p:nextCondLst>
                </p:seq>
                <p:seq concurrent="1" nextAc="seek">
                  <p:cTn id="64" restart="whenNotActive" fill="hold" evtFilter="cancelBubble" nodeType="interactiveSeq">
                    <p:stCondLst>
                      <p:cond evt="onMediaBookmark" delay="0">
                        <p:tgtEl>
                          <p14:bmkTgt spid="5" bmkName="FinancialFunctions1_6_VF102634046进行定期等额还款，且利率不变。197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5" bmkName="FinancialFunctions1_6_VF102634046进行定期等额还款，且利率不变。19700"/>
                      </p:tgtEl>
                    </p:cond>
                  </p:nextCondLst>
                </p:seq>
                <p:seq concurrent="1" nextAc="seek">
                  <p:cTn id="70" restart="whenNotActive" fill="hold" evtFilter="cancelBubble" nodeType="interactiveSeq">
                    <p:stCondLst>
                      <p:cond evt="onMediaBookmark" delay="0">
                        <p:tgtEl>
                          <p14:bmkTgt spid="5" bmkName="FinancialFunctions1_6_VF102634046进行定期等额还款，且利率不变。248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进行定期等额还款，且利率不变。24867"/>
                      </p:tgtEl>
                    </p:cond>
                  </p:nextCondLst>
                </p:seq>
                <p:seq concurrent="1" nextAc="seek">
                  <p:cTn id="76" restart="whenNotActive" fill="hold" evtFilter="cancelBubble" nodeType="interactiveSeq">
                    <p:stCondLst>
                      <p:cond evt="onMediaBookmark" delay="0">
                        <p:tgtEl>
                          <p14:bmkTgt spid="5" bmkName="FinancialFunctions1_6_VF102634046我将在NPER后输入等号。249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5" bmkName="FinancialFunctions1_6_VF102634046我将在NPER后输入等号。24967"/>
                      </p:tgtEl>
                    </p:cond>
                  </p:nextCondLst>
                </p:seq>
                <p:seq concurrent="1" nextAc="seek">
                  <p:cTn id="82" restart="whenNotActive" fill="hold" evtFilter="cancelBubble" nodeType="interactiveSeq">
                    <p:stCondLst>
                      <p:cond evt="onMediaBookmark" delay="0">
                        <p:tgtEl>
                          <p14:bmkTgt spid="5" bmkName="FinancialFunctions1_6_VF102634046我将在NPER后输入等号。312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我将在NPER后输入等号。31267"/>
                      </p:tgtEl>
                    </p:cond>
                  </p:nextCondLst>
                </p:seq>
                <p:seq concurrent="1" nextAc="seek">
                  <p:cTn id="88" restart="whenNotActive" fill="hold" evtFilter="cancelBubble" nodeType="interactiveSeq">
                    <p:stCondLst>
                      <p:cond evt="onMediaBookmark" delay="0">
                        <p:tgtEl>
                          <p14:bmkTgt spid="5" bmkName="FinancialFunctions1_6_VF102634046第一个参数是Rate，为313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5" bmkName="FinancialFunctions1_6_VF102634046第一个参数是Rate，为31367"/>
                      </p:tgtEl>
                    </p:cond>
                  </p:nextCondLst>
                </p:seq>
                <p:seq concurrent="1" nextAc="seek">
                  <p:cTn id="94" restart="whenNotActive" fill="hold" evtFilter="cancelBubble" nodeType="interactiveSeq">
                    <p:stCondLst>
                      <p:cond evt="onMediaBookmark" delay="0">
                        <p:tgtEl>
                          <p14:bmkTgt spid="5" bmkName="FinancialFunctions1_6_VF102634046第一个参数是Rate，为378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第一个参数是Rate，为37833"/>
                      </p:tgtEl>
                    </p:cond>
                  </p:nextCondLst>
                </p:seq>
                <p:seq concurrent="1" nextAc="seek">
                  <p:cTn id="100" restart="whenNotActive" fill="hold" evtFilter="cancelBubble" nodeType="interactiveSeq">
                    <p:stCondLst>
                      <p:cond evt="onMediaBookmark" delay="0">
                        <p:tgtEl>
                          <p14:bmkTgt spid="5" bmkName="FinancialFunctions1_6_VF102634046PMT参数是-1500，后跟379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5" bmkName="FinancialFunctions1_6_VF102634046PMT参数是-1500，后跟37933"/>
                      </p:tgtEl>
                    </p:cond>
                  </p:nextCondLst>
                </p:seq>
                <p:seq concurrent="1" nextAc="seek">
                  <p:cTn id="106" restart="whenNotActive" fill="hold" evtFilter="cancelBubble" nodeType="interactiveSeq">
                    <p:stCondLst>
                      <p:cond evt="onMediaBookmark" delay="0">
                        <p:tgtEl>
                          <p14:bmkTgt spid="5" bmkName="FinancialFunctions1_6_VF102634046PMT参数是-1500，后跟463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PMT参数是-1500，后跟46333"/>
                      </p:tgtEl>
                    </p:cond>
                  </p:nextCondLst>
                </p:seq>
                <p:seq concurrent="1" nextAc="seek">
                  <p:cTn id="112" restart="whenNotActive" fill="hold" evtFilter="cancelBubble" nodeType="interactiveSeq">
                    <p:stCondLst>
                      <p:cond evt="onMediaBookmark" delay="0">
                        <p:tgtEl>
                          <p14:bmkTgt spid="5" bmkName="FinancialFunctions1_6_VF102634046我将键入右括号，然后按Enter。464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5" bmkName="FinancialFunctions1_6_VF102634046我将键入右括号，然后按Enter。46433"/>
                      </p:tgtEl>
                    </p:cond>
                  </p:nextCondLst>
                </p:seq>
                <p:seq concurrent="1" nextAc="seek">
                  <p:cTn id="118" restart="whenNotActive" fill="hold" evtFilter="cancelBubble" nodeType="interactiveSeq">
                    <p:stCondLst>
                      <p:cond evt="onMediaBookmark" delay="0">
                        <p:tgtEl>
                          <p14:bmkTgt spid="5" bmkName="FinancialFunctions1_6_VF102634046我将键入右括号，然后按Enter。499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我将键入右括号，然后按Enter。49967"/>
                      </p:tgtEl>
                    </p:cond>
                  </p:nextCondLst>
                </p:seq>
                <p:seq concurrent="1" nextAc="seek">
                  <p:cTn id="124" restart="whenNotActive" fill="hold" evtFilter="cancelBubble" nodeType="interactiveSeq">
                    <p:stCondLst>
                      <p:cond evt="onMediaBookmark" delay="0">
                        <p:tgtEl>
                          <p14:bmkTgt spid="5" bmkName="FinancialFunctions1_6_VF102634046需要17个月以上才能还清贷款。500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5" bmkName="FinancialFunctions1_6_VF102634046需要17个月以上才能还清贷款。50067"/>
                      </p:tgtEl>
                    </p:cond>
                  </p:nextCondLst>
                </p:seq>
                <p:seq concurrent="1" nextAc="seek">
                  <p:cTn id="130" restart="whenNotActive" fill="hold" evtFilter="cancelBubble" nodeType="interactiveSeq">
                    <p:stCondLst>
                      <p:cond evt="onMediaBookmark" delay="0">
                        <p:tgtEl>
                          <p14:bmkTgt spid="5" bmkName="FinancialFunctions1_6_VF102634046需要17个月以上才能还清贷款。544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需要17个月以上才能还清贷款。54467"/>
                      </p:tgtEl>
                    </p:cond>
                  </p:nextCondLst>
                </p:seq>
                <p:seq concurrent="1" nextAc="seek">
                  <p:cTn id="136" restart="whenNotActive" fill="hold" evtFilter="cancelBubble" nodeType="interactiveSeq">
                    <p:stCondLst>
                      <p:cond evt="onMediaBookmark" delay="0">
                        <p:tgtEl>
                          <p14:bmkTgt spid="5" bmkName="FinancialFunctions1_6_VF102634046因为超过17个月，所以您需要545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5" bmkName="FinancialFunctions1_6_VF102634046因为超过17个月，所以您需要54567"/>
                      </p:tgtEl>
                    </p:cond>
                  </p:nextCondLst>
                </p:seq>
                <p:seq concurrent="1" nextAc="seek">
                  <p:cTn id="142" restart="whenNotActive" fill="hold" evtFilter="cancelBubble" nodeType="interactiveSeq">
                    <p:stCondLst>
                      <p:cond evt="onMediaBookmark" delay="0">
                        <p:tgtEl>
                          <p14:bmkTgt spid="5" bmkName="FinancialFunctions1_6_VF102634046因为超过17个月，所以您需要597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因为超过17个月，所以您需要59733"/>
                      </p:tgtEl>
                    </p:cond>
                  </p:nextCondLst>
                </p:seq>
                <p:seq concurrent="1" nextAc="seek">
                  <p:cTn id="148" restart="whenNotActive" fill="hold" evtFilter="cancelBubble" nodeType="interactiveSeq">
                    <p:stCondLst>
                      <p:cond evt="onMediaBookmark" delay="0">
                        <p:tgtEl>
                          <p14:bmkTgt spid="5" bmkName="FinancialFunctions1_6_VF102634046使用PMT函数来查找598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5" bmkName="FinancialFunctions1_6_VF102634046使用PMT函数来查找59833"/>
                      </p:tgtEl>
                    </p:cond>
                  </p:nextCondLst>
                </p:seq>
                <p:seq concurrent="1" nextAc="seek">
                  <p:cTn id="154" restart="whenNotActive" fill="hold" evtFilter="cancelBubble" nodeType="interactiveSeq">
                    <p:stCondLst>
                      <p:cond evt="onMediaBookmark" delay="0">
                        <p:tgtEl>
                          <p14:bmkTgt spid="5" bmkName="FinancialFunctions1_6_VF102634046使用PMT函数来查找652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使用PMT函数来查找65233"/>
                      </p:tgtEl>
                    </p:cond>
                  </p:nextCondLst>
                </p:seq>
                <p:seq concurrent="1" nextAc="seek">
                  <p:cTn id="160" restart="whenNotActive" fill="hold" evtFilter="cancelBubble" nodeType="interactiveSeq">
                    <p:stCondLst>
                      <p:cond evt="onMediaBookmark" delay="0">
                        <p:tgtEl>
                          <p14:bmkTgt spid="5" bmkName="FinancialFunctions1_6_VF102634046我将键入等号和PMT，并照例双击“公式记忆式键入”，653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5" bmkName="FinancialFunctions1_6_VF102634046我将键入等号和PMT，并照例双击“公式记忆式键入”，65333"/>
                      </p:tgtEl>
                    </p:cond>
                  </p:nextCondLst>
                </p:seq>
                <p:seq concurrent="1" nextAc="seek">
                  <p:cTn id="166" restart="whenNotActive" fill="hold" evtFilter="cancelBubble" nodeType="interactiveSeq">
                    <p:stCondLst>
                      <p:cond evt="onMediaBookmark" delay="0">
                        <p:tgtEl>
                          <p14:bmkTgt spid="5" bmkName="FinancialFunctions1_6_VF102634046我将键入等号和PMT，并照例双击“公式记忆式键入”，718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我将键入等号和PMT，并照例双击“公式记忆式键入”，71833"/>
                      </p:tgtEl>
                    </p:cond>
                  </p:nextCondLst>
                </p:seq>
                <p:seq concurrent="1" nextAc="seek">
                  <p:cTn id="172" restart="whenNotActive" fill="hold" evtFilter="cancelBubble" nodeType="interactiveSeq">
                    <p:stCondLst>
                      <p:cond evt="onMediaBookmark" delay="0">
                        <p:tgtEl>
                          <p14:bmkTgt spid="5" bmkName="FinancialFunctions1_6_VF102634046让它为我输入函数和括号。719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5" bmkName="FinancialFunctions1_6_VF102634046让它为我输入函数和括号。71933"/>
                      </p:tgtEl>
                    </p:cond>
                  </p:nextCondLst>
                </p:seq>
                <p:seq concurrent="1" nextAc="seek">
                  <p:cTn id="178" restart="whenNotActive" fill="hold" evtFilter="cancelBubble" nodeType="interactiveSeq">
                    <p:stCondLst>
                      <p:cond evt="onMediaBookmark" delay="0">
                        <p:tgtEl>
                          <p14:bmkTgt spid="5" bmkName="FinancialFunctions1_6_VF102634046让它为我输入函数和括号。755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让它为我输入函数和括号。75567"/>
                      </p:tgtEl>
                    </p:cond>
                  </p:nextCondLst>
                </p:seq>
                <p:seq concurrent="1" nextAc="seek">
                  <p:cTn id="184" restart="whenNotActive" fill="hold" evtFilter="cancelBubble" nodeType="interactiveSeq">
                    <p:stCondLst>
                      <p:cond evt="onMediaBookmark" delay="0">
                        <p:tgtEl>
                          <p14:bmkTgt spid="5" bmkName="FinancialFunctions1_6_VF102634046我将为Rate参数输入值756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5" bmkName="FinancialFunctions1_6_VF102634046我将为Rate参数输入值75667"/>
                      </p:tgtEl>
                    </p:cond>
                  </p:nextCondLst>
                </p:seq>
                <p:seq concurrent="1" nextAc="seek">
                  <p:cTn id="190" restart="whenNotActive" fill="hold" evtFilter="cancelBubble" nodeType="interactiveSeq">
                    <p:stCondLst>
                      <p:cond evt="onMediaBookmark" delay="0">
                        <p:tgtEl>
                          <p14:bmkTgt spid="5" bmkName="FinancialFunctions1_6_VF102634046我将为Rate参数输入值818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我将为Rate参数输入值81867"/>
                      </p:tgtEl>
                    </p:cond>
                  </p:nextCondLst>
                </p:seq>
                <p:seq concurrent="1" nextAc="seek">
                  <p:cTn id="196" restart="whenNotActive" fill="hold" evtFilter="cancelBubble" nodeType="interactiveSeq">
                    <p:stCondLst>
                      <p:cond evt="onMediaBookmark" delay="0">
                        <p:tgtEl>
                          <p14:bmkTgt spid="5" bmkName="FinancialFunctions1_6_VF102634046还款期数是18，然后逗号，819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5" bmkName="FinancialFunctions1_6_VF102634046还款期数是18，然后逗号，81967"/>
                      </p:tgtEl>
                    </p:cond>
                  </p:nextCondLst>
                </p:seq>
                <p:seq concurrent="1" nextAc="seek">
                  <p:cTn id="202" restart="whenNotActive" fill="hold" evtFilter="cancelBubble" nodeType="interactiveSeq">
                    <p:stCondLst>
                      <p:cond evt="onMediaBookmark" delay="0">
                        <p:tgtEl>
                          <p14:bmkTgt spid="5" bmkName="FinancialFunctions1_6_VF102634046还款期数是18，然后逗号，855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还款期数是18，然后逗号，85533"/>
                      </p:tgtEl>
                    </p:cond>
                  </p:nextCondLst>
                </p:seq>
                <p:seq concurrent="1" nextAc="seek">
                  <p:cTn id="208" restart="whenNotActive" fill="hold" evtFilter="cancelBubble" nodeType="interactiveSeq">
                    <p:stCondLst>
                      <p:cond evt="onMediaBookmark" delay="0">
                        <p:tgtEl>
                          <p14:bmkTgt spid="5" bmkName="FinancialFunctions1_6_VF102634046现贷款金额值是25000。856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5" bmkName="FinancialFunctions1_6_VF102634046现贷款金额值是25000。85633"/>
                      </p:tgtEl>
                    </p:cond>
                  </p:nextCondLst>
                </p:seq>
                <p:seq concurrent="1" nextAc="seek">
                  <p:cTn id="214" restart="whenNotActive" fill="hold" evtFilter="cancelBubble" nodeType="interactiveSeq">
                    <p:stCondLst>
                      <p:cond evt="onMediaBookmark" delay="0">
                        <p:tgtEl>
                          <p14:bmkTgt spid="5" bmkName="FinancialFunctions1_6_VF102634046现贷款金额值是25000。89467"/>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现贷款金额值是25000。89467"/>
                      </p:tgtEl>
                    </p:cond>
                  </p:nextCondLst>
                </p:seq>
                <p:seq concurrent="1" nextAc="seek">
                  <p:cTn id="220" restart="whenNotActive" fill="hold" evtFilter="cancelBubble" nodeType="interactiveSeq">
                    <p:stCondLst>
                      <p:cond evt="onMediaBookmark" delay="0">
                        <p:tgtEl>
                          <p14:bmkTgt spid="5" bmkName="FinancialFunctions1_6_VF102634046我将键入右括号，然后按Enter8956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childTnLst>
                              </p:cTn>
                            </p:par>
                          </p:childTnLst>
                        </p:cTn>
                      </p:par>
                    </p:childTnLst>
                  </p:cTn>
                  <p:nextCondLst>
                    <p:cond evt="onMediaBookmark" delay="0">
                      <p:tgtEl>
                        <p14:bmkTgt spid="5" bmkName="FinancialFunctions1_6_VF102634046我将键入右括号，然后按Enter89567"/>
                      </p:tgtEl>
                    </p:cond>
                  </p:nextCondLst>
                </p:seq>
                <p:seq concurrent="1" nextAc="seek">
                  <p:cTn id="226" restart="whenNotActive" fill="hold" evtFilter="cancelBubble" nodeType="interactiveSeq">
                    <p:stCondLst>
                      <p:cond evt="onMediaBookmark" delay="0">
                        <p:tgtEl>
                          <p14:bmkTgt spid="5" bmkName="FinancialFunctions1_6_VF102634046我将键入右括号，然后按Enter922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4"/>
                                            </p:tgtEl>
                                          </p:cBhvr>
                                        </p:animEffect>
                                        <p:set>
                                          <p:cBhvr>
                                            <p:cTn id="2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我将键入右括号，然后按Enter92233"/>
                      </p:tgtEl>
                    </p:cond>
                  </p:nextCondLst>
                </p:seq>
                <p:seq concurrent="1" nextAc="seek">
                  <p:cTn id="232" restart="whenNotActive" fill="hold" evtFilter="cancelBubble" nodeType="interactiveSeq">
                    <p:stCondLst>
                      <p:cond evt="onMediaBookmark" delay="0">
                        <p:tgtEl>
                          <p14:bmkTgt spid="5" bmkName="FinancialFunctions1_6_VF102634046然后我将在18个月内每月支付923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500"/>
                                            <p:tgtEl>
                                              <p:spTgt spid="25"/>
                                            </p:tgtEl>
                                          </p:cBhvr>
                                        </p:animEffect>
                                      </p:childTnLst>
                                    </p:cTn>
                                  </p:par>
                                </p:childTnLst>
                              </p:cTn>
                            </p:par>
                          </p:childTnLst>
                        </p:cTn>
                      </p:par>
                    </p:childTnLst>
                  </p:cTn>
                  <p:nextCondLst>
                    <p:cond evt="onMediaBookmark" delay="0">
                      <p:tgtEl>
                        <p14:bmkTgt spid="5" bmkName="FinancialFunctions1_6_VF102634046然后我将在18个月内每月支付92333"/>
                      </p:tgtEl>
                    </p:cond>
                  </p:nextCondLst>
                </p:seq>
                <p:seq concurrent="1" nextAc="seek">
                  <p:cTn id="238" restart="whenNotActive" fill="hold" evtFilter="cancelBubble" nodeType="interactiveSeq">
                    <p:stCondLst>
                      <p:cond evt="onMediaBookmark" delay="0">
                        <p:tgtEl>
                          <p14:bmkTgt spid="5" bmkName="FinancialFunctions1_6_VF102634046然后我将在18个月内每月支付987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5"/>
                                            </p:tgtEl>
                                          </p:cBhvr>
                                        </p:animEffect>
                                        <p:set>
                                          <p:cBhvr>
                                            <p:cTn id="2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6_VF102634046然后我将在18个月内每月支付98733"/>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smtClean="0">
                <a:solidFill>
                  <a:srgbClr val="7F7F7F"/>
                </a:solidFill>
                <a:latin typeface="Microsoft YaHei" pitchFamily="34" charset="-122"/>
                <a:ea typeface="Microsoft YaHei" pitchFamily="34" charset="-122"/>
              </a:rPr>
              <a:t>... 年我将变得富有 (1:11) </a:t>
            </a: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smtClean="0">
              <a:solidFill>
                <a:srgbClr val="7F7F7F"/>
              </a:solidFill>
              <a:latin typeface="Microsoft YaHei" pitchFamily="34" charset="-122"/>
              <a:ea typeface="Microsoft YaHei" pitchFamily="34" charset="-122"/>
            </a:endParaRPr>
          </a:p>
        </p:txBody>
      </p:sp>
      <p:pic>
        <p:nvPicPr>
          <p:cNvPr id="5" name="FinancialFunctions1_7_VF102634048.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17">
                  <p14:bmkLst>
                    <p14:bmk name="FinancialFunctions1_7_VF102634048假设您正在为购买新家具而储蓄。0" time="0"/>
                    <p14:bmk name="FinancialFunctions1_7_VF102634048假设您正在为购买新家具而储蓄。2467" time="2467"/>
                    <p14:bmk name="FinancialFunctions1_7_VF102634048您想要知道您在10个月之内2567" time="2567"/>
                    <p14:bmk name="FinancialFunctions1_7_VF102634048您想要知道您在10个月之内6300" time="6300"/>
                    <p14:bmk name="FinancialFunctions1_7_VF102634048如果您的帐户里已有5000元6400" time="6400"/>
                    <p14:bmk name="FinancialFunctions1_7_VF102634048如果您的帐户里已有5000元9333" time="9333"/>
                    <p14:bmk name="FinancialFunctions1_7_VF102634048并且您打算每月存入2000元，9433" time="9433"/>
                    <p14:bmk name="FinancialFunctions1_7_VF102634048并且您打算每月存入2000元，15567" time="15567"/>
                    <p14:bmk name="FinancialFunctions1_7_VF102634048我将使用FV函数15667" time="15667"/>
                    <p14:bmk name="FinancialFunctions1_7_VF102634048我将使用FV函数21200" time="21200"/>
                    <p14:bmk name="FinancialFunctions1_7_VF102634048我首先输入等号，键入FV，然后通过“公式记忆式键入”输入函数。21300" time="21300"/>
                    <p14:bmk name="FinancialFunctions1_7_VF102634048我首先输入等号，键入FV，然后通过“公式记忆式键入”输入函数。28033" time="28033"/>
                    <p14:bmk name="FinancialFunctions1_7_VF102634048第一个参数是rate，参数值是1.5%/12，后跟逗号。28133" time="28133"/>
                    <p14:bmk name="FinancialFunctions1_7_VF102634048第一个参数是rate，参数值是1.5%/12，后跟逗号。35400" time="35400"/>
                    <p14:bmk name="FinancialFunctions1_7_VF102634048下一个参数是NPER，即付款期数，值为35500" time="35500"/>
                    <p14:bmk name="FinancialFunctions1_7_VF102634048下一个参数是NPER，即付款期数，值为41767" time="41767"/>
                    <p14:bmk name="FinancialFunctions1_7_VF102634048下一个是PMT参数，41867" time="41867"/>
                    <p14:bmk name="FinancialFunctions1_7_VF102634048下一个是PMT参数，48033" time="48033"/>
                    <p14:bmk name="FinancialFunctions1_7_VF102634048PV现值参数为帐户中已存入的48133" time="48133"/>
                    <p14:bmk name="FinancialFunctions1_7_VF102634048PV现值参数为帐户中已存入的53667" time="53667"/>
                    <p14:bmk name="FinancialFunctions1_7_VF102634048输入-5000，后跟右括号。53767" time="53767"/>
                    <p14:bmk name="FinancialFunctions1_7_VF102634048输入-5000，后跟右括号。59333" time="59333"/>
                    <p14:bmk name="FinancialFunctions1_7_VF10263404810个月后，您的储蓄帐户里将有59433" time="59433"/>
                    <p14:bmk name="FinancialFunctions1_7_VF10263404810个月后，您的储蓄帐户里将有66400" time="66400"/>
                  </p14:bmkLst>
                </p14:media>
              </p:ext>
            </p:extLst>
          </p:nvPr>
        </p:nvPicPr>
        <p:blipFill>
          <a:blip r:embed="rId18" cstate="print"/>
          <a:stretch>
            <a:fillRect/>
          </a:stretch>
        </p:blipFill>
        <p:spPr>
          <a:xfrm>
            <a:off x="1524000" y="992188"/>
            <a:ext cx="5943600" cy="4457700"/>
          </a:xfrm>
        </p:spPr>
      </p:pic>
      <p:sp>
        <p:nvSpPr>
          <p:cNvPr id="6" name="FinancialFunctions1_7_VF102634048假设您正在为购买新家具而储蓄。02467"/>
          <p:cNvSpPr txBox="1"/>
          <p:nvPr>
            <p:custDataLst>
              <p:tags r:id="rId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假设您正在为购买新家具而储蓄。</a:t>
            </a:r>
            <a:endParaRPr lang="en-US">
              <a:solidFill>
                <a:srgbClr val="FFFFFF"/>
              </a:solidFill>
              <a:latin typeface="Microsoft YaHei" pitchFamily="34" charset="-122"/>
              <a:ea typeface="Microsoft YaHei" pitchFamily="34" charset="-122"/>
              <a:cs typeface="Microsoft Himalaya" pitchFamily="2" charset="0"/>
            </a:endParaRPr>
          </a:p>
        </p:txBody>
      </p:sp>
      <p:sp>
        <p:nvSpPr>
          <p:cNvPr id="8" name="FinancialFunctions1_7_VF102634048您想要知道您在10个月之内256763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您想要知道您在 </a:t>
            </a:r>
            <a:r>
              <a:rPr lang="en-US" altLang="zh-CN" smtClean="0">
                <a:solidFill>
                  <a:srgbClr val="FFFFFF"/>
                </a:solidFill>
                <a:latin typeface="Microsoft YaHei" pitchFamily="34" charset="-122"/>
                <a:ea typeface="Microsoft YaHei" pitchFamily="34" charset="-122"/>
                <a:cs typeface="Microsoft Himalaya" pitchFamily="2" charset="0"/>
              </a:rPr>
              <a:t>10 </a:t>
            </a:r>
            <a:r>
              <a:rPr lang="zh-CN" altLang="en-US" smtClean="0">
                <a:solidFill>
                  <a:srgbClr val="FFFFFF"/>
                </a:solidFill>
                <a:latin typeface="Microsoft YaHei" pitchFamily="34" charset="-122"/>
                <a:ea typeface="Microsoft YaHei" pitchFamily="34" charset="-122"/>
                <a:cs typeface="Microsoft Himalaya" pitchFamily="2" charset="0"/>
              </a:rPr>
              <a:t>个月之内 会储蓄多少，</a:t>
            </a:r>
            <a:endParaRPr lang="en-US">
              <a:solidFill>
                <a:srgbClr val="FFFFFF"/>
              </a:solidFill>
              <a:latin typeface="Microsoft YaHei" pitchFamily="34" charset="-122"/>
              <a:ea typeface="Microsoft YaHei" pitchFamily="34" charset="-122"/>
              <a:cs typeface="Microsoft Himalaya" pitchFamily="2" charset="0"/>
            </a:endParaRPr>
          </a:p>
        </p:txBody>
      </p:sp>
      <p:sp>
        <p:nvSpPr>
          <p:cNvPr id="9" name="FinancialFunctions1_7_VF102634048如果您的帐户里已有5000元64009333"/>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如果您的帐户里已有 </a:t>
            </a:r>
            <a:r>
              <a:rPr lang="en-US" altLang="zh-CN" smtClean="0">
                <a:solidFill>
                  <a:srgbClr val="FFFFFF"/>
                </a:solidFill>
                <a:latin typeface="Microsoft YaHei" pitchFamily="34" charset="-122"/>
                <a:ea typeface="Microsoft YaHei" pitchFamily="34" charset="-122"/>
                <a:cs typeface="Microsoft Himalaya" pitchFamily="2" charset="0"/>
              </a:rPr>
              <a:t>5000 </a:t>
            </a:r>
            <a:r>
              <a:rPr lang="zh-CN" altLang="en-US" smtClean="0">
                <a:solidFill>
                  <a:srgbClr val="FFFFFF"/>
                </a:solidFill>
                <a:latin typeface="Microsoft YaHei" pitchFamily="34" charset="-122"/>
                <a:ea typeface="Microsoft YaHei" pitchFamily="34" charset="-122"/>
                <a:cs typeface="Microsoft Himalaya" pitchFamily="2" charset="0"/>
              </a:rPr>
              <a:t>元 开户金额，</a:t>
            </a:r>
            <a:endParaRPr lang="en-US">
              <a:solidFill>
                <a:srgbClr val="FFFFFF"/>
              </a:solidFill>
              <a:latin typeface="Microsoft YaHei" pitchFamily="34" charset="-122"/>
              <a:ea typeface="Microsoft YaHei" pitchFamily="34" charset="-122"/>
              <a:cs typeface="Microsoft Himalaya" pitchFamily="2" charset="0"/>
            </a:endParaRPr>
          </a:p>
        </p:txBody>
      </p:sp>
      <p:sp>
        <p:nvSpPr>
          <p:cNvPr id="10" name="FinancialFunctions1_7_VF102634048并且您打算每月存入2000元，943315567"/>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并且您打算每月存入 </a:t>
            </a:r>
            <a:r>
              <a:rPr lang="en-US" altLang="zh-CN" smtClean="0">
                <a:solidFill>
                  <a:srgbClr val="FFFFFF"/>
                </a:solidFill>
                <a:latin typeface="Microsoft YaHei" pitchFamily="34" charset="-122"/>
                <a:ea typeface="Microsoft YaHei" pitchFamily="34" charset="-122"/>
                <a:cs typeface="Microsoft Himalaya" pitchFamily="2" charset="0"/>
              </a:rPr>
              <a:t>2000 </a:t>
            </a:r>
            <a:r>
              <a:rPr lang="zh-CN" altLang="en-US" smtClean="0">
                <a:solidFill>
                  <a:srgbClr val="FFFFFF"/>
                </a:solidFill>
                <a:latin typeface="Microsoft YaHei" pitchFamily="34" charset="-122"/>
                <a:ea typeface="Microsoft YaHei" pitchFamily="34" charset="-122"/>
                <a:cs typeface="Microsoft Himalaya" pitchFamily="2" charset="0"/>
              </a:rPr>
              <a:t>元， 年利率为 </a:t>
            </a:r>
            <a:r>
              <a:rPr lang="en-US" altLang="zh-CN" smtClean="0">
                <a:solidFill>
                  <a:srgbClr val="FFFFFF"/>
                </a:solidFill>
                <a:latin typeface="Microsoft YaHei" pitchFamily="34" charset="-122"/>
                <a:ea typeface="Microsoft YaHei" pitchFamily="34" charset="-122"/>
                <a:cs typeface="Microsoft Himalaya" pitchFamily="2" charset="0"/>
              </a:rPr>
              <a:t>1.5%</a:t>
            </a:r>
            <a:r>
              <a:rPr lang="zh-CN" altLang="en-US" smtClean="0">
                <a:solidFill>
                  <a:srgbClr val="FFFFFF"/>
                </a:solidFill>
                <a:latin typeface="Microsoft YaHei" pitchFamily="34" charset="-122"/>
                <a:ea typeface="Microsoft YaHei" pitchFamily="34" charset="-122"/>
                <a:cs typeface="Microsoft Himalaya" pitchFamily="2" charset="0"/>
              </a:rPr>
              <a:t>。</a:t>
            </a:r>
            <a:endParaRPr lang="en-US">
              <a:solidFill>
                <a:srgbClr val="FFFFFF"/>
              </a:solidFill>
              <a:latin typeface="Microsoft YaHei" pitchFamily="34" charset="-122"/>
              <a:ea typeface="Microsoft YaHei" pitchFamily="34" charset="-122"/>
              <a:cs typeface="Microsoft Himalaya" pitchFamily="2" charset="0"/>
            </a:endParaRPr>
          </a:p>
        </p:txBody>
      </p:sp>
      <p:sp>
        <p:nvSpPr>
          <p:cNvPr id="11" name="FinancialFunctions1_7_VF102634048我将使用FV函数1566721200"/>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我将使用 </a:t>
            </a:r>
            <a:r>
              <a:rPr lang="en-US" altLang="zh-CN" smtClean="0">
                <a:solidFill>
                  <a:srgbClr val="FFFFFF"/>
                </a:solidFill>
                <a:latin typeface="Microsoft YaHei" pitchFamily="34" charset="-122"/>
                <a:ea typeface="Microsoft YaHei" pitchFamily="34" charset="-122"/>
                <a:cs typeface="Microsoft Himalaya" pitchFamily="2" charset="0"/>
              </a:rPr>
              <a:t>FV </a:t>
            </a:r>
            <a:r>
              <a:rPr lang="zh-CN" altLang="en-US" smtClean="0">
                <a:solidFill>
                  <a:srgbClr val="FFFFFF"/>
                </a:solidFill>
                <a:latin typeface="Microsoft YaHei" pitchFamily="34" charset="-122"/>
                <a:ea typeface="Microsoft YaHei" pitchFamily="34" charset="-122"/>
                <a:cs typeface="Microsoft Himalaya" pitchFamily="2" charset="0"/>
              </a:rPr>
              <a:t>函数 来计算投资的未来值。</a:t>
            </a:r>
            <a:endParaRPr lang="en-US">
              <a:solidFill>
                <a:srgbClr val="FFFFFF"/>
              </a:solidFill>
              <a:latin typeface="Microsoft YaHei" pitchFamily="34" charset="-122"/>
              <a:ea typeface="Microsoft YaHei" pitchFamily="34" charset="-122"/>
              <a:cs typeface="Microsoft Himalaya" pitchFamily="2" charset="0"/>
            </a:endParaRPr>
          </a:p>
        </p:txBody>
      </p:sp>
      <p:sp>
        <p:nvSpPr>
          <p:cNvPr id="12" name="FinancialFunctions1_7_VF102634048我首先输入等号，键入FV，然后通过“公式记忆式键入”输入函数。21300280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我首先输入等号，键入 </a:t>
            </a:r>
            <a:r>
              <a:rPr lang="en-US" altLang="zh-CN" smtClean="0">
                <a:solidFill>
                  <a:srgbClr val="FFFFFF"/>
                </a:solidFill>
                <a:latin typeface="Microsoft YaHei" pitchFamily="34" charset="-122"/>
                <a:ea typeface="Microsoft YaHei" pitchFamily="34" charset="-122"/>
                <a:cs typeface="Microsoft Himalaya" pitchFamily="2" charset="0"/>
              </a:rPr>
              <a:t>FV</a:t>
            </a:r>
            <a:r>
              <a:rPr lang="zh-CN" altLang="en-US" smtClean="0">
                <a:solidFill>
                  <a:srgbClr val="FFFFFF"/>
                </a:solidFill>
                <a:latin typeface="Microsoft YaHei" pitchFamily="34" charset="-122"/>
                <a:ea typeface="Microsoft YaHei" pitchFamily="34" charset="-122"/>
                <a:cs typeface="Microsoft Himalaya" pitchFamily="2" charset="0"/>
              </a:rPr>
              <a:t>，然后 通过“公式记忆式键入”输入函数。</a:t>
            </a:r>
            <a:endParaRPr lang="en-US">
              <a:solidFill>
                <a:srgbClr val="FFFFFF"/>
              </a:solidFill>
              <a:latin typeface="Microsoft YaHei" pitchFamily="34" charset="-122"/>
              <a:ea typeface="Microsoft YaHei" pitchFamily="34" charset="-122"/>
              <a:cs typeface="Microsoft Himalaya" pitchFamily="2" charset="0"/>
            </a:endParaRPr>
          </a:p>
        </p:txBody>
      </p:sp>
      <p:sp>
        <p:nvSpPr>
          <p:cNvPr id="13" name="FinancialFunctions1_7_VF102634048第一个参数是rate，参数值是1.5%/12，后跟逗号。2813335400"/>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第一个参数是 </a:t>
            </a:r>
            <a:r>
              <a:rPr lang="en-US" altLang="zh-CN" smtClean="0">
                <a:solidFill>
                  <a:srgbClr val="FFFFFF"/>
                </a:solidFill>
                <a:latin typeface="Microsoft YaHei" pitchFamily="34" charset="-122"/>
                <a:ea typeface="Microsoft YaHei" pitchFamily="34" charset="-122"/>
                <a:cs typeface="Microsoft Himalaya" pitchFamily="2" charset="0"/>
              </a:rPr>
              <a:t>rate</a:t>
            </a:r>
            <a:r>
              <a:rPr lang="zh-CN" altLang="en-US" smtClean="0">
                <a:solidFill>
                  <a:srgbClr val="FFFFFF"/>
                </a:solidFill>
                <a:latin typeface="Microsoft YaHei" pitchFamily="34" charset="-122"/>
                <a:ea typeface="Microsoft YaHei" pitchFamily="34" charset="-122"/>
                <a:cs typeface="Microsoft Himalaya" pitchFamily="2" charset="0"/>
              </a:rPr>
              <a:t>，参数值是 </a:t>
            </a:r>
            <a:r>
              <a:rPr lang="en-US" altLang="zh-CN" smtClean="0">
                <a:solidFill>
                  <a:srgbClr val="FFFFFF"/>
                </a:solidFill>
                <a:latin typeface="Microsoft YaHei" pitchFamily="34" charset="-122"/>
                <a:ea typeface="Microsoft YaHei" pitchFamily="34" charset="-122"/>
                <a:cs typeface="Microsoft Himalaya" pitchFamily="2" charset="0"/>
              </a:rPr>
              <a:t>1.5%/12</a:t>
            </a:r>
            <a:r>
              <a:rPr lang="zh-CN" altLang="en-US" smtClean="0">
                <a:solidFill>
                  <a:srgbClr val="FFFFFF"/>
                </a:solidFill>
                <a:latin typeface="Microsoft YaHei" pitchFamily="34" charset="-122"/>
                <a:ea typeface="Microsoft YaHei" pitchFamily="34" charset="-122"/>
                <a:cs typeface="Microsoft Himalaya" pitchFamily="2" charset="0"/>
              </a:rPr>
              <a:t>，后跟逗号。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14" name="FinancialFunctions1_7_VF102634048下一个参数是NPER，即付款期数，值为3550041767"/>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下一个参数是 </a:t>
            </a:r>
            <a:r>
              <a:rPr lang="en-US" altLang="zh-CN" smtClean="0">
                <a:solidFill>
                  <a:srgbClr val="FFFFFF"/>
                </a:solidFill>
                <a:latin typeface="Microsoft YaHei" pitchFamily="34" charset="-122"/>
                <a:ea typeface="Microsoft YaHei" pitchFamily="34" charset="-122"/>
                <a:cs typeface="Microsoft Himalaya" pitchFamily="2" charset="0"/>
              </a:rPr>
              <a:t>NPER</a:t>
            </a:r>
            <a:r>
              <a:rPr lang="zh-CN" altLang="en-US" smtClean="0">
                <a:solidFill>
                  <a:srgbClr val="FFFFFF"/>
                </a:solidFill>
                <a:latin typeface="Microsoft YaHei" pitchFamily="34" charset="-122"/>
                <a:ea typeface="Microsoft YaHei" pitchFamily="34" charset="-122"/>
                <a:cs typeface="Microsoft Himalaya" pitchFamily="2" charset="0"/>
              </a:rPr>
              <a:t>，即付款期数， 值为 </a:t>
            </a:r>
            <a:r>
              <a:rPr lang="en-US" altLang="zh-CN" smtClean="0">
                <a:solidFill>
                  <a:srgbClr val="FFFFFF"/>
                </a:solidFill>
                <a:latin typeface="Microsoft YaHei" pitchFamily="34" charset="-122"/>
                <a:ea typeface="Microsoft YaHei" pitchFamily="34" charset="-122"/>
                <a:cs typeface="Microsoft Himalaya" pitchFamily="2" charset="0"/>
              </a:rPr>
              <a:t>10</a:t>
            </a:r>
            <a:r>
              <a:rPr lang="zh-CN" altLang="en-US" smtClean="0">
                <a:solidFill>
                  <a:srgbClr val="FFFFFF"/>
                </a:solidFill>
                <a:latin typeface="Microsoft YaHei" pitchFamily="34" charset="-122"/>
                <a:ea typeface="Microsoft YaHei" pitchFamily="34" charset="-122"/>
                <a:cs typeface="Microsoft Himalaya" pitchFamily="2" charset="0"/>
              </a:rPr>
              <a:t>，后跟逗号。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15" name="FinancialFunctions1_7_VF102634048下一个是PMT参数，4186748033"/>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下一个是 </a:t>
            </a:r>
            <a:r>
              <a:rPr lang="en-US" altLang="zh-CN" smtClean="0">
                <a:solidFill>
                  <a:srgbClr val="FFFFFF"/>
                </a:solidFill>
                <a:latin typeface="Microsoft YaHei" pitchFamily="34" charset="-122"/>
                <a:ea typeface="Microsoft YaHei" pitchFamily="34" charset="-122"/>
                <a:cs typeface="Microsoft Himalaya" pitchFamily="2" charset="0"/>
              </a:rPr>
              <a:t>PMT </a:t>
            </a:r>
            <a:r>
              <a:rPr lang="zh-CN" altLang="en-US" smtClean="0">
                <a:solidFill>
                  <a:srgbClr val="FFFFFF"/>
                </a:solidFill>
                <a:latin typeface="Microsoft YaHei" pitchFamily="34" charset="-122"/>
                <a:ea typeface="Microsoft YaHei" pitchFamily="34" charset="-122"/>
                <a:cs typeface="Microsoft Himalaya" pitchFamily="2" charset="0"/>
              </a:rPr>
              <a:t>参数， 值为 </a:t>
            </a:r>
            <a:r>
              <a:rPr lang="en-US" altLang="zh-CN" smtClean="0">
                <a:solidFill>
                  <a:srgbClr val="FFFFFF"/>
                </a:solidFill>
                <a:latin typeface="Microsoft YaHei" pitchFamily="34" charset="-122"/>
                <a:ea typeface="Microsoft YaHei" pitchFamily="34" charset="-122"/>
                <a:cs typeface="Microsoft Himalaya" pitchFamily="2" charset="0"/>
              </a:rPr>
              <a:t>-2000</a:t>
            </a:r>
            <a:r>
              <a:rPr lang="zh-CN" altLang="en-US" smtClean="0">
                <a:solidFill>
                  <a:srgbClr val="FFFFFF"/>
                </a:solidFill>
                <a:latin typeface="Microsoft YaHei" pitchFamily="34" charset="-122"/>
                <a:ea typeface="Microsoft YaHei" pitchFamily="34" charset="-122"/>
                <a:cs typeface="Microsoft Himalaya" pitchFamily="2" charset="0"/>
              </a:rPr>
              <a:t>，后跟逗号。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16" name="FinancialFunctions1_7_VF102634048PV现值参数为帐户中已存入的4813353667"/>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cs typeface="Microsoft Himalaya" pitchFamily="2" charset="0"/>
              </a:rPr>
              <a:t>PV </a:t>
            </a:r>
            <a:r>
              <a:rPr lang="zh-CN" altLang="en-US" smtClean="0">
                <a:solidFill>
                  <a:srgbClr val="FFFFFF"/>
                </a:solidFill>
                <a:latin typeface="Microsoft YaHei" pitchFamily="34" charset="-122"/>
                <a:ea typeface="Microsoft YaHei" pitchFamily="34" charset="-122"/>
                <a:cs typeface="Microsoft Himalaya" pitchFamily="2" charset="0"/>
              </a:rPr>
              <a:t>现值参数为帐户中 已存入的 </a:t>
            </a:r>
            <a:r>
              <a:rPr lang="en-US" altLang="zh-CN" smtClean="0">
                <a:solidFill>
                  <a:srgbClr val="FFFFFF"/>
                </a:solidFill>
                <a:latin typeface="Microsoft YaHei" pitchFamily="34" charset="-122"/>
                <a:ea typeface="Microsoft YaHei" pitchFamily="34" charset="-122"/>
                <a:cs typeface="Microsoft Himalaya" pitchFamily="2" charset="0"/>
              </a:rPr>
              <a:t>5000 </a:t>
            </a:r>
            <a:r>
              <a:rPr lang="zh-CN" altLang="en-US" smtClean="0">
                <a:solidFill>
                  <a:srgbClr val="FFFFFF"/>
                </a:solidFill>
                <a:latin typeface="Microsoft YaHei" pitchFamily="34" charset="-122"/>
                <a:ea typeface="Microsoft YaHei" pitchFamily="34" charset="-122"/>
                <a:cs typeface="Microsoft Himalaya" pitchFamily="2" charset="0"/>
              </a:rPr>
              <a:t>元，</a:t>
            </a:r>
            <a:endParaRPr lang="en-US">
              <a:solidFill>
                <a:srgbClr val="FFFFFF"/>
              </a:solidFill>
              <a:latin typeface="Microsoft YaHei" pitchFamily="34" charset="-122"/>
              <a:ea typeface="Microsoft YaHei" pitchFamily="34" charset="-122"/>
              <a:cs typeface="Microsoft Himalaya" pitchFamily="2" charset="0"/>
            </a:endParaRPr>
          </a:p>
        </p:txBody>
      </p:sp>
      <p:sp>
        <p:nvSpPr>
          <p:cNvPr id="17" name="FinancialFunctions1_7_VF102634048输入-5000，后跟右括号。5376759333"/>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cs typeface="Microsoft Himalaya" pitchFamily="2" charset="0"/>
              </a:rPr>
              <a:t>输入 </a:t>
            </a:r>
            <a:r>
              <a:rPr lang="en-US" altLang="zh-CN" smtClean="0">
                <a:solidFill>
                  <a:srgbClr val="FFFFFF"/>
                </a:solidFill>
                <a:latin typeface="Microsoft YaHei" pitchFamily="34" charset="-122"/>
                <a:ea typeface="Microsoft YaHei" pitchFamily="34" charset="-122"/>
                <a:cs typeface="Microsoft Himalaya" pitchFamily="2" charset="0"/>
              </a:rPr>
              <a:t>-5000</a:t>
            </a:r>
            <a:r>
              <a:rPr lang="zh-CN" altLang="en-US" smtClean="0">
                <a:solidFill>
                  <a:srgbClr val="FFFFFF"/>
                </a:solidFill>
                <a:latin typeface="Microsoft YaHei" pitchFamily="34" charset="-122"/>
                <a:ea typeface="Microsoft YaHei" pitchFamily="34" charset="-122"/>
                <a:cs typeface="Microsoft Himalaya" pitchFamily="2" charset="0"/>
              </a:rPr>
              <a:t>，后跟右括号。</a:t>
            </a:r>
            <a:endParaRPr lang="en-US">
              <a:solidFill>
                <a:srgbClr val="FFFFFF"/>
              </a:solidFill>
              <a:latin typeface="Microsoft YaHei" pitchFamily="34" charset="-122"/>
              <a:ea typeface="Microsoft YaHei" pitchFamily="34" charset="-122"/>
              <a:cs typeface="Microsoft Himalaya" pitchFamily="2" charset="0"/>
            </a:endParaRPr>
          </a:p>
        </p:txBody>
      </p:sp>
      <p:sp>
        <p:nvSpPr>
          <p:cNvPr id="18" name="FinancialFunctions1_7_VF10263404810个月后，您的储蓄帐户里将有5943366400"/>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cs typeface="Microsoft Himalaya" pitchFamily="2" charset="0"/>
              </a:rPr>
              <a:t>10 </a:t>
            </a:r>
            <a:r>
              <a:rPr lang="zh-CN" altLang="en-US" smtClean="0">
                <a:solidFill>
                  <a:srgbClr val="FFFFFF"/>
                </a:solidFill>
                <a:latin typeface="Microsoft YaHei" pitchFamily="34" charset="-122"/>
                <a:ea typeface="Microsoft YaHei" pitchFamily="34" charset="-122"/>
                <a:cs typeface="Microsoft Himalaya" pitchFamily="2" charset="0"/>
              </a:rPr>
              <a:t>个月后，您的储蓄帐户里 将有 </a:t>
            </a:r>
            <a:r>
              <a:rPr lang="en-US" altLang="zh-CN" smtClean="0">
                <a:solidFill>
                  <a:srgbClr val="FFFFFF"/>
                </a:solidFill>
                <a:latin typeface="Microsoft YaHei" pitchFamily="34" charset="-122"/>
                <a:ea typeface="Microsoft YaHei" pitchFamily="34" charset="-122"/>
                <a:cs typeface="Microsoft Himalaya" pitchFamily="2" charset="0"/>
              </a:rPr>
              <a:t>25,175.73 </a:t>
            </a:r>
            <a:r>
              <a:rPr lang="zh-CN" altLang="en-US" smtClean="0">
                <a:solidFill>
                  <a:srgbClr val="FFFFFF"/>
                </a:solidFill>
                <a:latin typeface="Microsoft YaHei" pitchFamily="34" charset="-122"/>
                <a:ea typeface="Microsoft YaHei" pitchFamily="34" charset="-122"/>
                <a:cs typeface="Microsoft Himalaya" pitchFamily="2" charset="0"/>
              </a:rPr>
              <a:t>元。</a:t>
            </a:r>
            <a:endParaRPr lang="en-US">
              <a:solidFill>
                <a:srgbClr val="FFFFFF"/>
              </a:solidFill>
              <a:latin typeface="Microsoft YaHei" pitchFamily="34" charset="-122"/>
              <a:ea typeface="Microsoft YaHei" pitchFamily="34" charset="-122"/>
              <a:cs typeface="Microsoft Himalaya" pitchFamily="2" charset="0"/>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Functions1_7_VF102634048假设您正在为购买新家具而储蓄。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5" bmkName="FinancialFunctions1_7_VF102634048假设您正在为购买新家具而储蓄。0"/>
                      </p:tgtEl>
                    </p:cond>
                  </p:nextCondLst>
                </p:seq>
                <p:seq concurrent="1" nextAc="seek">
                  <p:cTn id="22" restart="whenNotActive" fill="hold" evtFilter="cancelBubble" nodeType="interactiveSeq">
                    <p:stCondLst>
                      <p:cond evt="onMediaBookmark" delay="0">
                        <p:tgtEl>
                          <p14:bmkTgt spid="5" bmkName="FinancialFunctions1_7_VF102634048假设您正在为购买新家具而储蓄。24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假设您正在为购买新家具而储蓄。2467"/>
                      </p:tgtEl>
                    </p:cond>
                  </p:nextCondLst>
                </p:seq>
                <p:seq concurrent="1" nextAc="seek">
                  <p:cTn id="28" restart="whenNotActive" fill="hold" evtFilter="cancelBubble" nodeType="interactiveSeq">
                    <p:stCondLst>
                      <p:cond evt="onMediaBookmark" delay="0">
                        <p:tgtEl>
                          <p14:bmkTgt spid="5" bmkName="FinancialFunctions1_7_VF102634048您想要知道您在10个月之内25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5" bmkName="FinancialFunctions1_7_VF102634048您想要知道您在10个月之内2567"/>
                      </p:tgtEl>
                    </p:cond>
                  </p:nextCondLst>
                </p:seq>
                <p:seq concurrent="1" nextAc="seek">
                  <p:cTn id="34" restart="whenNotActive" fill="hold" evtFilter="cancelBubble" nodeType="interactiveSeq">
                    <p:stCondLst>
                      <p:cond evt="onMediaBookmark" delay="0">
                        <p:tgtEl>
                          <p14:bmkTgt spid="5" bmkName="FinancialFunctions1_7_VF102634048您想要知道您在10个月之内63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您想要知道您在10个月之内6300"/>
                      </p:tgtEl>
                    </p:cond>
                  </p:nextCondLst>
                </p:seq>
                <p:seq concurrent="1" nextAc="seek">
                  <p:cTn id="40" restart="whenNotActive" fill="hold" evtFilter="cancelBubble" nodeType="interactiveSeq">
                    <p:stCondLst>
                      <p:cond evt="onMediaBookmark" delay="0">
                        <p:tgtEl>
                          <p14:bmkTgt spid="5" bmkName="FinancialFunctions1_7_VF102634048如果您的帐户里已有5000元64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5" bmkName="FinancialFunctions1_7_VF102634048如果您的帐户里已有5000元6400"/>
                      </p:tgtEl>
                    </p:cond>
                  </p:nextCondLst>
                </p:seq>
                <p:seq concurrent="1" nextAc="seek">
                  <p:cTn id="46" restart="whenNotActive" fill="hold" evtFilter="cancelBubble" nodeType="interactiveSeq">
                    <p:stCondLst>
                      <p:cond evt="onMediaBookmark" delay="0">
                        <p:tgtEl>
                          <p14:bmkTgt spid="5" bmkName="FinancialFunctions1_7_VF102634048如果您的帐户里已有5000元93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如果您的帐户里已有5000元9333"/>
                      </p:tgtEl>
                    </p:cond>
                  </p:nextCondLst>
                </p:seq>
                <p:seq concurrent="1" nextAc="seek">
                  <p:cTn id="52" restart="whenNotActive" fill="hold" evtFilter="cancelBubble" nodeType="interactiveSeq">
                    <p:stCondLst>
                      <p:cond evt="onMediaBookmark" delay="0">
                        <p:tgtEl>
                          <p14:bmkTgt spid="5" bmkName="FinancialFunctions1_7_VF102634048并且您打算每月存入2000元，94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5" bmkName="FinancialFunctions1_7_VF102634048并且您打算每月存入2000元，9433"/>
                      </p:tgtEl>
                    </p:cond>
                  </p:nextCondLst>
                </p:seq>
                <p:seq concurrent="1" nextAc="seek">
                  <p:cTn id="58" restart="whenNotActive" fill="hold" evtFilter="cancelBubble" nodeType="interactiveSeq">
                    <p:stCondLst>
                      <p:cond evt="onMediaBookmark" delay="0">
                        <p:tgtEl>
                          <p14:bmkTgt spid="5" bmkName="FinancialFunctions1_7_VF102634048并且您打算每月存入2000元，155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并且您打算每月存入2000元，15567"/>
                      </p:tgtEl>
                    </p:cond>
                  </p:nextCondLst>
                </p:seq>
                <p:seq concurrent="1" nextAc="seek">
                  <p:cTn id="64" restart="whenNotActive" fill="hold" evtFilter="cancelBubble" nodeType="interactiveSeq">
                    <p:stCondLst>
                      <p:cond evt="onMediaBookmark" delay="0">
                        <p:tgtEl>
                          <p14:bmkTgt spid="5" bmkName="FinancialFunctions1_7_VF102634048我将使用FV函数156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5" bmkName="FinancialFunctions1_7_VF102634048我将使用FV函数15667"/>
                      </p:tgtEl>
                    </p:cond>
                  </p:nextCondLst>
                </p:seq>
                <p:seq concurrent="1" nextAc="seek">
                  <p:cTn id="70" restart="whenNotActive" fill="hold" evtFilter="cancelBubble" nodeType="interactiveSeq">
                    <p:stCondLst>
                      <p:cond evt="onMediaBookmark" delay="0">
                        <p:tgtEl>
                          <p14:bmkTgt spid="5" bmkName="FinancialFunctions1_7_VF102634048我将使用FV函数212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我将使用FV函数21200"/>
                      </p:tgtEl>
                    </p:cond>
                  </p:nextCondLst>
                </p:seq>
                <p:seq concurrent="1" nextAc="seek">
                  <p:cTn id="76" restart="whenNotActive" fill="hold" evtFilter="cancelBubble" nodeType="interactiveSeq">
                    <p:stCondLst>
                      <p:cond evt="onMediaBookmark" delay="0">
                        <p:tgtEl>
                          <p14:bmkTgt spid="5" bmkName="FinancialFunctions1_7_VF102634048我首先输入等号，键入FV，然后通过“公式记忆式键入”输入函数。213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5" bmkName="FinancialFunctions1_7_VF102634048我首先输入等号，键入FV，然后通过“公式记忆式键入”输入函数。21300"/>
                      </p:tgtEl>
                    </p:cond>
                  </p:nextCondLst>
                </p:seq>
                <p:seq concurrent="1" nextAc="seek">
                  <p:cTn id="82" restart="whenNotActive" fill="hold" evtFilter="cancelBubble" nodeType="interactiveSeq">
                    <p:stCondLst>
                      <p:cond evt="onMediaBookmark" delay="0">
                        <p:tgtEl>
                          <p14:bmkTgt spid="5" bmkName="FinancialFunctions1_7_VF102634048我首先输入等号，键入FV，然后通过“公式记忆式键入”输入函数。280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我首先输入等号，键入FV，然后通过“公式记忆式键入”输入函数。28033"/>
                      </p:tgtEl>
                    </p:cond>
                  </p:nextCondLst>
                </p:seq>
                <p:seq concurrent="1" nextAc="seek">
                  <p:cTn id="88" restart="whenNotActive" fill="hold" evtFilter="cancelBubble" nodeType="interactiveSeq">
                    <p:stCondLst>
                      <p:cond evt="onMediaBookmark" delay="0">
                        <p:tgtEl>
                          <p14:bmkTgt spid="5" bmkName="FinancialFunctions1_7_VF102634048第一个参数是rate，参数值是1.5%/12，后跟逗号。281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5" bmkName="FinancialFunctions1_7_VF102634048第一个参数是rate，参数值是1.5%/12，后跟逗号。28133"/>
                      </p:tgtEl>
                    </p:cond>
                  </p:nextCondLst>
                </p:seq>
                <p:seq concurrent="1" nextAc="seek">
                  <p:cTn id="94" restart="whenNotActive" fill="hold" evtFilter="cancelBubble" nodeType="interactiveSeq">
                    <p:stCondLst>
                      <p:cond evt="onMediaBookmark" delay="0">
                        <p:tgtEl>
                          <p14:bmkTgt spid="5" bmkName="FinancialFunctions1_7_VF102634048第一个参数是rate，参数值是1.5%/12，后跟逗号。354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第一个参数是rate，参数值是1.5%/12，后跟逗号。35400"/>
                      </p:tgtEl>
                    </p:cond>
                  </p:nextCondLst>
                </p:seq>
                <p:seq concurrent="1" nextAc="seek">
                  <p:cTn id="100" restart="whenNotActive" fill="hold" evtFilter="cancelBubble" nodeType="interactiveSeq">
                    <p:stCondLst>
                      <p:cond evt="onMediaBookmark" delay="0">
                        <p:tgtEl>
                          <p14:bmkTgt spid="5" bmkName="FinancialFunctions1_7_VF102634048下一个参数是NPER，即付款期数，值为355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5" bmkName="FinancialFunctions1_7_VF102634048下一个参数是NPER，即付款期数，值为35500"/>
                      </p:tgtEl>
                    </p:cond>
                  </p:nextCondLst>
                </p:seq>
                <p:seq concurrent="1" nextAc="seek">
                  <p:cTn id="106" restart="whenNotActive" fill="hold" evtFilter="cancelBubble" nodeType="interactiveSeq">
                    <p:stCondLst>
                      <p:cond evt="onMediaBookmark" delay="0">
                        <p:tgtEl>
                          <p14:bmkTgt spid="5" bmkName="FinancialFunctions1_7_VF102634048下一个参数是NPER，即付款期数，值为417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下一个参数是NPER，即付款期数，值为41767"/>
                      </p:tgtEl>
                    </p:cond>
                  </p:nextCondLst>
                </p:seq>
                <p:seq concurrent="1" nextAc="seek">
                  <p:cTn id="112" restart="whenNotActive" fill="hold" evtFilter="cancelBubble" nodeType="interactiveSeq">
                    <p:stCondLst>
                      <p:cond evt="onMediaBookmark" delay="0">
                        <p:tgtEl>
                          <p14:bmkTgt spid="5" bmkName="FinancialFunctions1_7_VF102634048下一个是PMT参数，418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5" bmkName="FinancialFunctions1_7_VF102634048下一个是PMT参数，41867"/>
                      </p:tgtEl>
                    </p:cond>
                  </p:nextCondLst>
                </p:seq>
                <p:seq concurrent="1" nextAc="seek">
                  <p:cTn id="118" restart="whenNotActive" fill="hold" evtFilter="cancelBubble" nodeType="interactiveSeq">
                    <p:stCondLst>
                      <p:cond evt="onMediaBookmark" delay="0">
                        <p:tgtEl>
                          <p14:bmkTgt spid="5" bmkName="FinancialFunctions1_7_VF102634048下一个是PMT参数，480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下一个是PMT参数，48033"/>
                      </p:tgtEl>
                    </p:cond>
                  </p:nextCondLst>
                </p:seq>
                <p:seq concurrent="1" nextAc="seek">
                  <p:cTn id="124" restart="whenNotActive" fill="hold" evtFilter="cancelBubble" nodeType="interactiveSeq">
                    <p:stCondLst>
                      <p:cond evt="onMediaBookmark" delay="0">
                        <p:tgtEl>
                          <p14:bmkTgt spid="5" bmkName="FinancialFunctions1_7_VF102634048PV现值参数为帐户中已存入的481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5" bmkName="FinancialFunctions1_7_VF102634048PV现值参数为帐户中已存入的48133"/>
                      </p:tgtEl>
                    </p:cond>
                  </p:nextCondLst>
                </p:seq>
                <p:seq concurrent="1" nextAc="seek">
                  <p:cTn id="130" restart="whenNotActive" fill="hold" evtFilter="cancelBubble" nodeType="interactiveSeq">
                    <p:stCondLst>
                      <p:cond evt="onMediaBookmark" delay="0">
                        <p:tgtEl>
                          <p14:bmkTgt spid="5" bmkName="FinancialFunctions1_7_VF102634048PV现值参数为帐户中已存入的536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PV现值参数为帐户中已存入的53667"/>
                      </p:tgtEl>
                    </p:cond>
                  </p:nextCondLst>
                </p:seq>
                <p:seq concurrent="1" nextAc="seek">
                  <p:cTn id="136" restart="whenNotActive" fill="hold" evtFilter="cancelBubble" nodeType="interactiveSeq">
                    <p:stCondLst>
                      <p:cond evt="onMediaBookmark" delay="0">
                        <p:tgtEl>
                          <p14:bmkTgt spid="5" bmkName="FinancialFunctions1_7_VF102634048输入-5000，后跟右括号。537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5" bmkName="FinancialFunctions1_7_VF102634048输入-5000，后跟右括号。53767"/>
                      </p:tgtEl>
                    </p:cond>
                  </p:nextCondLst>
                </p:seq>
                <p:seq concurrent="1" nextAc="seek">
                  <p:cTn id="142" restart="whenNotActive" fill="hold" evtFilter="cancelBubble" nodeType="interactiveSeq">
                    <p:stCondLst>
                      <p:cond evt="onMediaBookmark" delay="0">
                        <p:tgtEl>
                          <p14:bmkTgt spid="5" bmkName="FinancialFunctions1_7_VF102634048输入-5000，后跟右括号。593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输入-5000，后跟右括号。59333"/>
                      </p:tgtEl>
                    </p:cond>
                  </p:nextCondLst>
                </p:seq>
                <p:seq concurrent="1" nextAc="seek">
                  <p:cTn id="148" restart="whenNotActive" fill="hold" evtFilter="cancelBubble" nodeType="interactiveSeq">
                    <p:stCondLst>
                      <p:cond evt="onMediaBookmark" delay="0">
                        <p:tgtEl>
                          <p14:bmkTgt spid="5" bmkName="FinancialFunctions1_7_VF10263404810个月后，您的储蓄帐户里将有594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5" bmkName="FinancialFunctions1_7_VF10263404810个月后，您的储蓄帐户里将有59433"/>
                      </p:tgtEl>
                    </p:cond>
                  </p:nextCondLst>
                </p:seq>
                <p:seq concurrent="1" nextAc="seek">
                  <p:cTn id="154" restart="whenNotActive" fill="hold" evtFilter="cancelBubble" nodeType="interactiveSeq">
                    <p:stCondLst>
                      <p:cond evt="onMediaBookmark" delay="0">
                        <p:tgtEl>
                          <p14:bmkTgt spid="5" bmkName="FinancialFunctions1_7_VF10263404810个月后，您的储蓄帐户里将有664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7_VF10263404810个月后，您的储蓄帐户里将有66400"/>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a:t>
            </a:r>
          </a:p>
        </p:txBody>
      </p:sp>
      <p:sp>
        <p:nvSpPr>
          <p:cNvPr id="6" name="Content Placeholder 5"/>
          <p:cNvSpPr>
            <a:spLocks noGrp="1"/>
          </p:cNvSpPr>
          <p:nvPr>
            <p:ph idx="1"/>
          </p:nvPr>
        </p:nvSpPr>
        <p:spPr>
          <a:xfrm>
            <a:off x="493713" y="1376363"/>
            <a:ext cx="8229600" cy="4872037"/>
          </a:xfrm>
        </p:spPr>
        <p:txBody>
          <a:bodyPr/>
          <a:lstStyle/>
          <a:p>
            <a:pPr eaLnBrk="1" hangingPunct="1">
              <a:lnSpc>
                <a:spcPct val="90000"/>
              </a:lnSpc>
              <a:spcAft>
                <a:spcPts val="600"/>
              </a:spcAft>
              <a:buClr>
                <a:srgbClr val="F79646"/>
              </a:buClr>
            </a:pPr>
            <a:r>
              <a:rPr lang="zh-CN" altLang="en-US" sz="1600" b="1" dirty="0" smtClean="0">
                <a:solidFill>
                  <a:srgbClr val="262626"/>
                </a:solidFill>
                <a:latin typeface="Microsoft YaHei" pitchFamily="34" charset="-122"/>
                <a:ea typeface="Microsoft YaHei" pitchFamily="34" charset="-122"/>
              </a:rPr>
              <a:t>如何在公式中输入函数</a:t>
            </a:r>
          </a:p>
          <a:p>
            <a:pPr marL="342900" indent="-342900" eaLnBrk="1" hangingPunct="1">
              <a:lnSpc>
                <a:spcPct val="90000"/>
              </a:lnSpc>
              <a:spcAft>
                <a:spcPts val="600"/>
              </a:spcAft>
              <a:buClr>
                <a:srgbClr val="F79646"/>
              </a:buClr>
              <a:buFont typeface="+mj-lt"/>
              <a:buAutoNum type="arabicPeriod"/>
            </a:pPr>
            <a:r>
              <a:rPr lang="zh-CN" altLang="en-US" sz="1600" dirty="0" smtClean="0">
                <a:solidFill>
                  <a:srgbClr val="262626"/>
                </a:solidFill>
                <a:latin typeface="Microsoft YaHei" pitchFamily="34" charset="-122"/>
                <a:ea typeface="Microsoft YaHei" pitchFamily="34" charset="-122"/>
              </a:rPr>
              <a:t>在“公式”选项卡上，单击“插入函数”。 </a:t>
            </a:r>
            <a:endParaRPr lang="en-US" altLang="zh-CN" sz="1600" dirty="0" smtClean="0">
              <a:solidFill>
                <a:srgbClr val="262626"/>
              </a:solidFill>
              <a:latin typeface="Microsoft YaHei" pitchFamily="34" charset="-122"/>
              <a:ea typeface="Microsoft YaHei" pitchFamily="34" charset="-122"/>
            </a:endParaRPr>
          </a:p>
          <a:p>
            <a:pPr marL="342900" indent="-342900" eaLnBrk="1" hangingPunct="1">
              <a:lnSpc>
                <a:spcPct val="90000"/>
              </a:lnSpc>
              <a:spcAft>
                <a:spcPts val="600"/>
              </a:spcAft>
              <a:buClr>
                <a:srgbClr val="F79646"/>
              </a:buClr>
              <a:buFont typeface="+mj-lt"/>
              <a:buAutoNum type="arabicPeriod"/>
            </a:pPr>
            <a:r>
              <a:rPr lang="zh-CN" altLang="en-US" sz="1600" dirty="0" smtClean="0">
                <a:solidFill>
                  <a:srgbClr val="262626"/>
                </a:solidFill>
                <a:latin typeface="Microsoft YaHei" pitchFamily="34" charset="-122"/>
                <a:ea typeface="Microsoft YaHei" pitchFamily="34" charset="-122"/>
              </a:rPr>
              <a:t>在“搜索函数”框中键入您要查找的函数，然后单击“转到”。 </a:t>
            </a:r>
            <a:endParaRPr lang="en-US" altLang="zh-CN" sz="1600" dirty="0" smtClean="0">
              <a:solidFill>
                <a:srgbClr val="262626"/>
              </a:solidFill>
              <a:latin typeface="Microsoft YaHei" pitchFamily="34" charset="-122"/>
              <a:ea typeface="Microsoft YaHei" pitchFamily="34" charset="-122"/>
            </a:endParaRPr>
          </a:p>
          <a:p>
            <a:pPr marL="342900" indent="-342900" eaLnBrk="1" hangingPunct="1">
              <a:lnSpc>
                <a:spcPct val="90000"/>
              </a:lnSpc>
              <a:spcAft>
                <a:spcPts val="600"/>
              </a:spcAft>
              <a:buClr>
                <a:srgbClr val="F79646"/>
              </a:buClr>
              <a:buFont typeface="+mj-lt"/>
              <a:buAutoNum type="arabicPeriod"/>
            </a:pPr>
            <a:r>
              <a:rPr lang="zh-CN" altLang="en-US" sz="1600" dirty="0" smtClean="0">
                <a:solidFill>
                  <a:srgbClr val="262626"/>
                </a:solidFill>
                <a:latin typeface="Microsoft YaHei" pitchFamily="34" charset="-122"/>
                <a:ea typeface="Microsoft YaHei" pitchFamily="34" charset="-122"/>
              </a:rPr>
              <a:t>在列表中选择一个函数并阅读其描述。 若其正是您要查找的函数，单击“确定”以打开“函数参数”对话框。 然后输入参数并单击“确定”。 </a:t>
            </a:r>
          </a:p>
          <a:p>
            <a:pPr eaLnBrk="1" hangingPunct="1">
              <a:lnSpc>
                <a:spcPct val="90000"/>
              </a:lnSpc>
              <a:spcAft>
                <a:spcPts val="600"/>
              </a:spcAft>
              <a:buClr>
                <a:srgbClr val="F79646"/>
              </a:buClr>
            </a:pPr>
            <a:r>
              <a:rPr lang="zh-CN" altLang="en-US" sz="1600" dirty="0" smtClean="0">
                <a:solidFill>
                  <a:srgbClr val="262626"/>
                </a:solidFill>
                <a:latin typeface="Microsoft YaHei" pitchFamily="34" charset="-122"/>
                <a:ea typeface="Microsoft YaHei" pitchFamily="34" charset="-122"/>
              </a:rPr>
              <a:t>若您已知道所需函数的名称，但需要操作参数的相关帮助，请在“搜索函数”框中键入函数名称，然后单击“转到”。 在列表中选择函数，然后单击“确定”以打开“函数参数”对话框。 </a:t>
            </a:r>
          </a:p>
          <a:p>
            <a:pPr eaLnBrk="1" hangingPunct="1">
              <a:lnSpc>
                <a:spcPct val="90000"/>
              </a:lnSpc>
              <a:spcAft>
                <a:spcPts val="600"/>
              </a:spcAft>
              <a:buClr>
                <a:srgbClr val="F79646"/>
              </a:buClr>
            </a:pPr>
            <a:r>
              <a:rPr lang="zh-CN" altLang="en-US" sz="1600" dirty="0" smtClean="0">
                <a:solidFill>
                  <a:srgbClr val="262626"/>
                </a:solidFill>
                <a:latin typeface="Microsoft YaHei" pitchFamily="34" charset="-122"/>
                <a:ea typeface="Microsoft YaHei" pitchFamily="34" charset="-122"/>
              </a:rPr>
              <a:t>或者，若您知道您要使用的函数的名称，您可以在电子表格中的任何空单元格内键入一个等号 </a:t>
            </a:r>
            <a:r>
              <a:rPr lang="en-US" altLang="zh-CN" sz="1600" dirty="0" smtClean="0">
                <a:solidFill>
                  <a:srgbClr val="262626"/>
                </a:solidFill>
                <a:latin typeface="Microsoft YaHei" pitchFamily="34" charset="-122"/>
                <a:ea typeface="Microsoft YaHei" pitchFamily="34" charset="-122"/>
              </a:rPr>
              <a:t>(=)</a:t>
            </a:r>
            <a:r>
              <a:rPr lang="zh-CN" altLang="en-US" sz="1600" dirty="0" smtClean="0">
                <a:solidFill>
                  <a:srgbClr val="262626"/>
                </a:solidFill>
                <a:latin typeface="Microsoft YaHei" pitchFamily="34" charset="-122"/>
                <a:ea typeface="Microsoft YaHei" pitchFamily="34" charset="-122"/>
              </a:rPr>
              <a:t>。 然后开始键入函数名称。 “公式记忆式键入”将为您提供一个函数列表。 </a:t>
            </a:r>
          </a:p>
          <a:p>
            <a:pPr eaLnBrk="1" hangingPunct="1">
              <a:lnSpc>
                <a:spcPct val="90000"/>
              </a:lnSpc>
              <a:spcAft>
                <a:spcPts val="600"/>
              </a:spcAft>
              <a:buClr>
                <a:srgbClr val="F79646"/>
              </a:buClr>
            </a:pPr>
            <a:r>
              <a:rPr lang="zh-CN" altLang="en-US" sz="1600" dirty="0" smtClean="0">
                <a:solidFill>
                  <a:srgbClr val="262626"/>
                </a:solidFill>
                <a:latin typeface="Microsoft YaHei" pitchFamily="34" charset="-122"/>
                <a:ea typeface="Microsoft YaHei" pitchFamily="34" charset="-122"/>
              </a:rPr>
              <a:t>双击所需的函数，</a:t>
            </a:r>
            <a:r>
              <a:rPr lang="en-US" altLang="zh-CN" sz="1600" dirty="0" smtClean="0">
                <a:solidFill>
                  <a:srgbClr val="262626"/>
                </a:solidFill>
                <a:latin typeface="Microsoft YaHei" pitchFamily="34" charset="-122"/>
                <a:ea typeface="Microsoft YaHei" pitchFamily="34" charset="-122"/>
              </a:rPr>
              <a:t>Excel </a:t>
            </a:r>
            <a:r>
              <a:rPr lang="zh-CN" altLang="en-US" sz="1600" dirty="0" smtClean="0">
                <a:solidFill>
                  <a:srgbClr val="262626"/>
                </a:solidFill>
                <a:latin typeface="Microsoft YaHei" pitchFamily="34" charset="-122"/>
                <a:ea typeface="Microsoft YaHei" pitchFamily="34" charset="-122"/>
              </a:rPr>
              <a:t>将在电子表格中输入函数名称和公式的左括号。 当函数已输入到电子表格后，一个屏幕提示将显示您需要输入的参数。</a:t>
            </a:r>
          </a:p>
          <a:p>
            <a:pPr eaLnBrk="1" hangingPunct="1">
              <a:lnSpc>
                <a:spcPct val="90000"/>
              </a:lnSpc>
              <a:spcAft>
                <a:spcPct val="75000"/>
              </a:spcAft>
              <a:buClr>
                <a:srgbClr val="F79646"/>
              </a:buClr>
            </a:pPr>
            <a:endParaRPr lang="zh-CN" altLang="en-US" sz="16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2</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ts val="600"/>
              </a:spcAft>
              <a:buClr>
                <a:srgbClr val="F79646"/>
              </a:buClr>
            </a:pPr>
            <a:r>
              <a:rPr lang="zh-CN" altLang="en-US" sz="2000" b="1" dirty="0" smtClean="0">
                <a:solidFill>
                  <a:srgbClr val="262626"/>
                </a:solidFill>
                <a:latin typeface="Microsoft YaHei" pitchFamily="34" charset="-122"/>
                <a:ea typeface="Microsoft YaHei" pitchFamily="34" charset="-122"/>
              </a:rPr>
              <a:t>还清信用卡余额</a:t>
            </a:r>
          </a:p>
          <a:p>
            <a:pPr eaLnBrk="1" hangingPunct="1">
              <a:lnSpc>
                <a:spcPct val="90000"/>
              </a:lnSpc>
              <a:spcAft>
                <a:spcPts val="600"/>
              </a:spcAft>
              <a:buClr>
                <a:srgbClr val="F79646"/>
              </a:buClr>
            </a:pPr>
            <a:r>
              <a:rPr lang="zh-CN" altLang="en-US" sz="2000" dirty="0" smtClean="0">
                <a:solidFill>
                  <a:srgbClr val="262626"/>
                </a:solidFill>
                <a:latin typeface="Microsoft YaHei" pitchFamily="34" charset="-122"/>
                <a:ea typeface="Microsoft YaHei" pitchFamily="34" charset="-122"/>
              </a:rPr>
              <a:t>假设欠款为 </a:t>
            </a:r>
            <a:r>
              <a:rPr lang="en-US" altLang="zh-CN" sz="2000" dirty="0" smtClean="0">
                <a:solidFill>
                  <a:srgbClr val="262626"/>
                </a:solidFill>
                <a:latin typeface="Microsoft YaHei" pitchFamily="34" charset="-122"/>
                <a:ea typeface="Microsoft YaHei" pitchFamily="34" charset="-122"/>
              </a:rPr>
              <a:t>54,000 </a:t>
            </a:r>
            <a:r>
              <a:rPr lang="zh-CN" altLang="en-US" sz="2000" dirty="0" smtClean="0">
                <a:solidFill>
                  <a:srgbClr val="262626"/>
                </a:solidFill>
                <a:latin typeface="Microsoft YaHei" pitchFamily="34" charset="-122"/>
                <a:ea typeface="Microsoft YaHei" pitchFamily="34" charset="-122"/>
              </a:rPr>
              <a:t>元，年利率为 </a:t>
            </a:r>
            <a:r>
              <a:rPr lang="en-US" altLang="zh-CN" sz="2000" dirty="0" smtClean="0">
                <a:solidFill>
                  <a:srgbClr val="262626"/>
                </a:solidFill>
                <a:latin typeface="Microsoft YaHei" pitchFamily="34" charset="-122"/>
                <a:ea typeface="Microsoft YaHei" pitchFamily="34" charset="-122"/>
              </a:rPr>
              <a:t>17%</a:t>
            </a:r>
            <a:r>
              <a:rPr lang="zh-CN" altLang="en-US" sz="2000" dirty="0" smtClean="0">
                <a:solidFill>
                  <a:srgbClr val="262626"/>
                </a:solidFill>
                <a:latin typeface="Microsoft YaHei" pitchFamily="34" charset="-122"/>
                <a:ea typeface="Microsoft YaHei" pitchFamily="34" charset="-122"/>
              </a:rPr>
              <a:t>。 在还清债务期间，不再使用信用卡购买任何东西。 </a:t>
            </a:r>
          </a:p>
          <a:p>
            <a:pPr eaLnBrk="1" hangingPunct="1">
              <a:lnSpc>
                <a:spcPct val="90000"/>
              </a:lnSpc>
              <a:spcAft>
                <a:spcPts val="600"/>
              </a:spcAft>
              <a:buClr>
                <a:srgbClr val="F79646"/>
              </a:buClr>
            </a:pPr>
            <a:r>
              <a:rPr lang="en-US" altLang="zh-CN" sz="2000" b="1" dirty="0" smtClean="0">
                <a:solidFill>
                  <a:srgbClr val="262626"/>
                </a:solidFill>
                <a:latin typeface="Microsoft YaHei" pitchFamily="34" charset="-122"/>
                <a:ea typeface="Microsoft YaHei" pitchFamily="34" charset="-122"/>
              </a:rPr>
              <a:t>=PMT(17%/12,2*12,54000)</a:t>
            </a:r>
            <a:r>
              <a:rPr lang="zh-CN" altLang="en-US" sz="2000" dirty="0" smtClean="0">
                <a:solidFill>
                  <a:srgbClr val="262626"/>
                </a:solidFill>
                <a:latin typeface="Microsoft YaHei" pitchFamily="34" charset="-122"/>
                <a:ea typeface="Microsoft YaHei" pitchFamily="34" charset="-122"/>
              </a:rPr>
              <a:t> 结果是要在两年内还清债务，每月付款额为 </a:t>
            </a:r>
            <a:r>
              <a:rPr lang="en-US" altLang="zh-CN" sz="2000" dirty="0" smtClean="0">
                <a:solidFill>
                  <a:srgbClr val="262626"/>
                </a:solidFill>
                <a:latin typeface="Microsoft YaHei" pitchFamily="34" charset="-122"/>
                <a:ea typeface="Microsoft YaHei" pitchFamily="34" charset="-122"/>
              </a:rPr>
              <a:t>2,669.9 </a:t>
            </a:r>
            <a:r>
              <a:rPr lang="zh-CN" altLang="en-US" sz="2000" dirty="0" smtClean="0">
                <a:solidFill>
                  <a:srgbClr val="262626"/>
                </a:solidFill>
                <a:latin typeface="Microsoft YaHei" pitchFamily="34" charset="-122"/>
                <a:ea typeface="Microsoft YaHei" pitchFamily="34" charset="-122"/>
              </a:rPr>
              <a:t>元。 </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Rate </a:t>
            </a:r>
            <a:r>
              <a:rPr lang="zh-CN" altLang="en-US" sz="2000" dirty="0" smtClean="0">
                <a:solidFill>
                  <a:srgbClr val="262626"/>
                </a:solidFill>
                <a:latin typeface="Microsoft YaHei" pitchFamily="34" charset="-122"/>
                <a:ea typeface="Microsoft YaHei" pitchFamily="34" charset="-122"/>
              </a:rPr>
              <a:t>参数是贷款的每期利率。 例如，在此公式中，是年利率 </a:t>
            </a:r>
            <a:r>
              <a:rPr lang="en-US" altLang="zh-CN" sz="2000" dirty="0" smtClean="0">
                <a:solidFill>
                  <a:srgbClr val="262626"/>
                </a:solidFill>
                <a:latin typeface="Microsoft YaHei" pitchFamily="34" charset="-122"/>
                <a:ea typeface="Microsoft YaHei" pitchFamily="34" charset="-122"/>
              </a:rPr>
              <a:t>17% </a:t>
            </a:r>
            <a:r>
              <a:rPr lang="zh-CN" altLang="en-US" sz="2000" dirty="0" smtClean="0">
                <a:solidFill>
                  <a:srgbClr val="262626"/>
                </a:solidFill>
                <a:latin typeface="Microsoft YaHei" pitchFamily="34" charset="-122"/>
                <a:ea typeface="Microsoft YaHei" pitchFamily="34" charset="-122"/>
              </a:rPr>
              <a:t>除以 </a:t>
            </a:r>
            <a:r>
              <a:rPr lang="en-US" altLang="zh-CN" sz="2000" dirty="0" smtClean="0">
                <a:solidFill>
                  <a:srgbClr val="262626"/>
                </a:solidFill>
                <a:latin typeface="Microsoft YaHei" pitchFamily="34" charset="-122"/>
                <a:ea typeface="Microsoft YaHei" pitchFamily="34" charset="-122"/>
              </a:rPr>
              <a:t>12</a:t>
            </a:r>
            <a:r>
              <a:rPr lang="zh-CN" altLang="en-US" sz="2000" dirty="0" smtClean="0">
                <a:solidFill>
                  <a:srgbClr val="262626"/>
                </a:solidFill>
                <a:latin typeface="Microsoft YaHei" pitchFamily="34" charset="-122"/>
                <a:ea typeface="Microsoft YaHei" pitchFamily="34" charset="-122"/>
              </a:rPr>
              <a:t>（即一年中的月份数）。 </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NPER </a:t>
            </a:r>
            <a:r>
              <a:rPr lang="zh-CN" altLang="en-US" sz="2000" dirty="0" smtClean="0">
                <a:solidFill>
                  <a:srgbClr val="262626"/>
                </a:solidFill>
                <a:latin typeface="Microsoft YaHei" pitchFamily="34" charset="-122"/>
                <a:ea typeface="Microsoft YaHei" pitchFamily="34" charset="-122"/>
              </a:rPr>
              <a:t>参数 </a:t>
            </a:r>
            <a:r>
              <a:rPr lang="en-US" altLang="zh-CN" sz="2000" dirty="0" smtClean="0">
                <a:solidFill>
                  <a:srgbClr val="262626"/>
                </a:solidFill>
                <a:latin typeface="Microsoft YaHei" pitchFamily="34" charset="-122"/>
                <a:ea typeface="Microsoft YaHei" pitchFamily="34" charset="-122"/>
              </a:rPr>
              <a:t>2*12 </a:t>
            </a:r>
            <a:r>
              <a:rPr lang="zh-CN" altLang="en-US" sz="2000" dirty="0" smtClean="0">
                <a:solidFill>
                  <a:srgbClr val="262626"/>
                </a:solidFill>
                <a:latin typeface="Microsoft YaHei" pitchFamily="34" charset="-122"/>
                <a:ea typeface="Microsoft YaHei" pitchFamily="34" charset="-122"/>
              </a:rPr>
              <a:t>指的是贷款的总付款期数。</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PV </a:t>
            </a:r>
            <a:r>
              <a:rPr lang="zh-CN" altLang="en-US" sz="2000" dirty="0" smtClean="0">
                <a:solidFill>
                  <a:srgbClr val="262626"/>
                </a:solidFill>
                <a:latin typeface="Microsoft YaHei" pitchFamily="34" charset="-122"/>
                <a:ea typeface="Microsoft YaHei" pitchFamily="34" charset="-122"/>
              </a:rPr>
              <a:t>或现值参数是 </a:t>
            </a:r>
            <a:r>
              <a:rPr lang="en-US" altLang="zh-CN" sz="2000" dirty="0" smtClean="0">
                <a:solidFill>
                  <a:srgbClr val="262626"/>
                </a:solidFill>
                <a:latin typeface="Microsoft YaHei" pitchFamily="34" charset="-122"/>
                <a:ea typeface="Microsoft YaHei" pitchFamily="34" charset="-122"/>
              </a:rPr>
              <a:t>54000</a:t>
            </a:r>
            <a:r>
              <a:rPr lang="zh-CN" altLang="en-US" sz="2000" dirty="0" smtClean="0">
                <a:solidFill>
                  <a:srgbClr val="262626"/>
                </a:solidFill>
                <a:latin typeface="Microsoft YaHei" pitchFamily="34" charset="-122"/>
                <a:ea typeface="Microsoft YaHei" pitchFamily="34" charset="-122"/>
              </a:rPr>
              <a:t>。</a:t>
            </a:r>
          </a:p>
          <a:p>
            <a:pPr eaLnBrk="1" hangingPunct="1">
              <a:lnSpc>
                <a:spcPct val="90000"/>
              </a:lnSpc>
              <a:spcAft>
                <a:spcPct val="75000"/>
              </a:spcAft>
              <a:buClr>
                <a:srgbClr val="F79646"/>
              </a:buClr>
            </a:pPr>
            <a:endParaRPr lang="zh-CN" altLang="en-US" sz="20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3</a:t>
            </a:r>
          </a:p>
        </p:txBody>
      </p:sp>
      <p:sp>
        <p:nvSpPr>
          <p:cNvPr id="6" name="Content Placeholder 5"/>
          <p:cNvSpPr>
            <a:spLocks noGrp="1"/>
          </p:cNvSpPr>
          <p:nvPr>
            <p:ph idx="1"/>
          </p:nvPr>
        </p:nvSpPr>
        <p:spPr>
          <a:xfrm>
            <a:off x="493713" y="1376363"/>
            <a:ext cx="8229600" cy="4795837"/>
          </a:xfrm>
        </p:spPr>
        <p:txBody>
          <a:bodyPr/>
          <a:lstStyle/>
          <a:p>
            <a:pPr eaLnBrk="1" hangingPunct="1">
              <a:spcAft>
                <a:spcPts val="600"/>
              </a:spcAft>
              <a:buClr>
                <a:srgbClr val="F79646"/>
              </a:buClr>
            </a:pPr>
            <a:r>
              <a:rPr lang="zh-CN" altLang="en-US" sz="2000" b="1" dirty="0" smtClean="0">
                <a:solidFill>
                  <a:srgbClr val="262626"/>
                </a:solidFill>
                <a:latin typeface="Microsoft YaHei" pitchFamily="34" charset="-122"/>
                <a:ea typeface="Microsoft YaHei" pitchFamily="34" charset="-122"/>
              </a:rPr>
              <a:t>计算每月按揭付款</a:t>
            </a:r>
          </a:p>
          <a:p>
            <a:pPr eaLnBrk="1" hangingPunct="1">
              <a:spcAft>
                <a:spcPts val="600"/>
              </a:spcAft>
              <a:buClr>
                <a:srgbClr val="F79646"/>
              </a:buClr>
            </a:pPr>
            <a:r>
              <a:rPr lang="zh-CN" altLang="en-US" sz="2000" dirty="0" smtClean="0">
                <a:solidFill>
                  <a:srgbClr val="262626"/>
                </a:solidFill>
                <a:latin typeface="Microsoft YaHei" pitchFamily="34" charset="-122"/>
                <a:ea typeface="Microsoft YaHei" pitchFamily="34" charset="-122"/>
              </a:rPr>
              <a:t>假设房屋价值 </a:t>
            </a:r>
            <a:r>
              <a:rPr lang="en-US" altLang="zh-CN" sz="2000" dirty="0" smtClean="0">
                <a:solidFill>
                  <a:srgbClr val="262626"/>
                </a:solidFill>
                <a:latin typeface="Microsoft YaHei" pitchFamily="34" charset="-122"/>
                <a:ea typeface="Microsoft YaHei" pitchFamily="34" charset="-122"/>
              </a:rPr>
              <a:t>1,800,000 </a:t>
            </a:r>
            <a:r>
              <a:rPr lang="zh-CN" altLang="en-US" sz="2000" dirty="0" smtClean="0">
                <a:solidFill>
                  <a:srgbClr val="262626"/>
                </a:solidFill>
                <a:latin typeface="Microsoft YaHei" pitchFamily="34" charset="-122"/>
                <a:ea typeface="Microsoft YaHei" pitchFamily="34" charset="-122"/>
              </a:rPr>
              <a:t>元，年利率 </a:t>
            </a:r>
            <a:r>
              <a:rPr lang="en-US" altLang="zh-CN" sz="2000" dirty="0" smtClean="0">
                <a:solidFill>
                  <a:srgbClr val="262626"/>
                </a:solidFill>
                <a:latin typeface="Microsoft YaHei" pitchFamily="34" charset="-122"/>
                <a:ea typeface="Microsoft YaHei" pitchFamily="34" charset="-122"/>
              </a:rPr>
              <a:t>5%</a:t>
            </a:r>
            <a:r>
              <a:rPr lang="zh-CN" altLang="en-US" sz="2000" dirty="0" smtClean="0">
                <a:solidFill>
                  <a:srgbClr val="262626"/>
                </a:solidFill>
                <a:latin typeface="Microsoft YaHei" pitchFamily="34" charset="-122"/>
                <a:ea typeface="Microsoft YaHei" pitchFamily="34" charset="-122"/>
              </a:rPr>
              <a:t>，采用 </a:t>
            </a:r>
            <a:r>
              <a:rPr lang="en-US" altLang="zh-CN" sz="2000" dirty="0" smtClean="0">
                <a:solidFill>
                  <a:srgbClr val="262626"/>
                </a:solidFill>
                <a:latin typeface="Microsoft YaHei" pitchFamily="34" charset="-122"/>
                <a:ea typeface="Microsoft YaHei" pitchFamily="34" charset="-122"/>
              </a:rPr>
              <a:t>30 </a:t>
            </a:r>
            <a:r>
              <a:rPr lang="zh-CN" altLang="en-US" sz="2000" dirty="0" smtClean="0">
                <a:solidFill>
                  <a:srgbClr val="262626"/>
                </a:solidFill>
                <a:latin typeface="Microsoft YaHei" pitchFamily="34" charset="-122"/>
                <a:ea typeface="Microsoft YaHei" pitchFamily="34" charset="-122"/>
              </a:rPr>
              <a:t>年按揭付款。</a:t>
            </a:r>
          </a:p>
          <a:p>
            <a:pPr eaLnBrk="1" hangingPunct="1">
              <a:spcAft>
                <a:spcPts val="600"/>
              </a:spcAft>
              <a:buClr>
                <a:srgbClr val="F79646"/>
              </a:buClr>
            </a:pPr>
            <a:r>
              <a:rPr lang="en-US" altLang="zh-CN" sz="2000" b="1" dirty="0" smtClean="0">
                <a:solidFill>
                  <a:srgbClr val="262626"/>
                </a:solidFill>
                <a:latin typeface="Microsoft YaHei" pitchFamily="34" charset="-122"/>
                <a:ea typeface="Microsoft YaHei" pitchFamily="34" charset="-122"/>
              </a:rPr>
              <a:t>=PMT(5%/12,30*12,1800000)</a:t>
            </a:r>
            <a:r>
              <a:rPr lang="zh-CN" altLang="en-US" sz="2000" dirty="0" smtClean="0">
                <a:solidFill>
                  <a:srgbClr val="262626"/>
                </a:solidFill>
                <a:latin typeface="Microsoft YaHei" pitchFamily="34" charset="-122"/>
                <a:ea typeface="Microsoft YaHei" pitchFamily="34" charset="-122"/>
              </a:rPr>
              <a:t> 结果是每月付款额（不含保险和税）为 </a:t>
            </a:r>
            <a:r>
              <a:rPr lang="en-US" altLang="zh-CN" sz="2000" dirty="0" smtClean="0">
                <a:solidFill>
                  <a:srgbClr val="262626"/>
                </a:solidFill>
                <a:latin typeface="Microsoft YaHei" pitchFamily="34" charset="-122"/>
                <a:ea typeface="Microsoft YaHei" pitchFamily="34" charset="-122"/>
              </a:rPr>
              <a:t>9,662.8 </a:t>
            </a:r>
            <a:r>
              <a:rPr lang="zh-CN" altLang="en-US" sz="2000" dirty="0" smtClean="0">
                <a:solidFill>
                  <a:srgbClr val="262626"/>
                </a:solidFill>
                <a:latin typeface="Microsoft YaHei" pitchFamily="34" charset="-122"/>
                <a:ea typeface="Microsoft YaHei" pitchFamily="34" charset="-122"/>
              </a:rPr>
              <a:t>元。</a:t>
            </a:r>
          </a:p>
          <a:p>
            <a:pPr marL="342900" indent="-342900" eaLnBrk="1" hangingPunct="1">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Rate </a:t>
            </a:r>
            <a:r>
              <a:rPr lang="zh-CN" altLang="en-US" sz="2000" dirty="0" smtClean="0">
                <a:solidFill>
                  <a:srgbClr val="262626"/>
                </a:solidFill>
                <a:latin typeface="Microsoft YaHei" pitchFamily="34" charset="-122"/>
                <a:ea typeface="Microsoft YaHei" pitchFamily="34" charset="-122"/>
              </a:rPr>
              <a:t>参数是 </a:t>
            </a:r>
            <a:r>
              <a:rPr lang="en-US" altLang="zh-CN" sz="2000" dirty="0" smtClean="0">
                <a:solidFill>
                  <a:srgbClr val="262626"/>
                </a:solidFill>
                <a:latin typeface="Microsoft YaHei" pitchFamily="34" charset="-122"/>
                <a:ea typeface="Microsoft YaHei" pitchFamily="34" charset="-122"/>
              </a:rPr>
              <a:t>5% </a:t>
            </a:r>
            <a:r>
              <a:rPr lang="zh-CN" altLang="en-US" sz="2000" dirty="0" smtClean="0">
                <a:solidFill>
                  <a:srgbClr val="262626"/>
                </a:solidFill>
                <a:latin typeface="Microsoft YaHei" pitchFamily="34" charset="-122"/>
                <a:ea typeface="Microsoft YaHei" pitchFamily="34" charset="-122"/>
              </a:rPr>
              <a:t>除以一年中的 </a:t>
            </a:r>
            <a:r>
              <a:rPr lang="en-US" altLang="zh-CN" sz="2000" dirty="0" smtClean="0">
                <a:solidFill>
                  <a:srgbClr val="262626"/>
                </a:solidFill>
                <a:latin typeface="Microsoft YaHei" pitchFamily="34" charset="-122"/>
                <a:ea typeface="Microsoft YaHei" pitchFamily="34" charset="-122"/>
              </a:rPr>
              <a:t>12 </a:t>
            </a:r>
            <a:r>
              <a:rPr lang="zh-CN" altLang="en-US" sz="2000" dirty="0" smtClean="0">
                <a:solidFill>
                  <a:srgbClr val="262626"/>
                </a:solidFill>
                <a:latin typeface="Microsoft YaHei" pitchFamily="34" charset="-122"/>
                <a:ea typeface="Microsoft YaHei" pitchFamily="34" charset="-122"/>
              </a:rPr>
              <a:t>个月。</a:t>
            </a:r>
          </a:p>
          <a:p>
            <a:pPr marL="342900" indent="-342900" eaLnBrk="1" hangingPunct="1">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NPER </a:t>
            </a:r>
            <a:r>
              <a:rPr lang="zh-CN" altLang="en-US" sz="2000" dirty="0" smtClean="0">
                <a:solidFill>
                  <a:srgbClr val="262626"/>
                </a:solidFill>
                <a:latin typeface="Microsoft YaHei" pitchFamily="34" charset="-122"/>
                <a:ea typeface="Microsoft YaHei" pitchFamily="34" charset="-122"/>
              </a:rPr>
              <a:t>参数是 </a:t>
            </a:r>
            <a:r>
              <a:rPr lang="en-US" altLang="zh-CN" sz="2000" dirty="0" smtClean="0">
                <a:solidFill>
                  <a:srgbClr val="262626"/>
                </a:solidFill>
                <a:latin typeface="Microsoft YaHei" pitchFamily="34" charset="-122"/>
                <a:ea typeface="Microsoft YaHei" pitchFamily="34" charset="-122"/>
              </a:rPr>
              <a:t>30*12</a:t>
            </a:r>
            <a:r>
              <a:rPr lang="zh-CN" altLang="en-US" sz="2000" dirty="0" smtClean="0">
                <a:solidFill>
                  <a:srgbClr val="262626"/>
                </a:solidFill>
                <a:latin typeface="Microsoft YaHei" pitchFamily="34" charset="-122"/>
                <a:ea typeface="Microsoft YaHei" pitchFamily="34" charset="-122"/>
              </a:rPr>
              <a:t>，即 </a:t>
            </a:r>
            <a:r>
              <a:rPr lang="en-US" altLang="zh-CN" sz="2000" dirty="0" smtClean="0">
                <a:solidFill>
                  <a:srgbClr val="262626"/>
                </a:solidFill>
                <a:latin typeface="Microsoft YaHei" pitchFamily="34" charset="-122"/>
                <a:ea typeface="Microsoft YaHei" pitchFamily="34" charset="-122"/>
              </a:rPr>
              <a:t>30 </a:t>
            </a:r>
            <a:r>
              <a:rPr lang="zh-CN" altLang="en-US" sz="2000" dirty="0" smtClean="0">
                <a:solidFill>
                  <a:srgbClr val="262626"/>
                </a:solidFill>
                <a:latin typeface="Microsoft YaHei" pitchFamily="34" charset="-122"/>
                <a:ea typeface="Microsoft YaHei" pitchFamily="34" charset="-122"/>
              </a:rPr>
              <a:t>年按揭付款，每年付款 </a:t>
            </a:r>
            <a:r>
              <a:rPr lang="en-US" altLang="zh-CN" sz="2000" dirty="0" smtClean="0">
                <a:solidFill>
                  <a:srgbClr val="262626"/>
                </a:solidFill>
                <a:latin typeface="Microsoft YaHei" pitchFamily="34" charset="-122"/>
                <a:ea typeface="Microsoft YaHei" pitchFamily="34" charset="-122"/>
              </a:rPr>
              <a:t>12 </a:t>
            </a:r>
            <a:r>
              <a:rPr lang="zh-CN" altLang="en-US" sz="2000" dirty="0" smtClean="0">
                <a:solidFill>
                  <a:srgbClr val="262626"/>
                </a:solidFill>
                <a:latin typeface="Microsoft YaHei" pitchFamily="34" charset="-122"/>
                <a:ea typeface="Microsoft YaHei" pitchFamily="34" charset="-122"/>
              </a:rPr>
              <a:t>期（按月付款）。</a:t>
            </a:r>
          </a:p>
          <a:p>
            <a:pPr marL="342900" indent="-342900" eaLnBrk="1" hangingPunct="1">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PV </a:t>
            </a:r>
            <a:r>
              <a:rPr lang="zh-CN" altLang="en-US" sz="2000" dirty="0" smtClean="0">
                <a:solidFill>
                  <a:srgbClr val="262626"/>
                </a:solidFill>
                <a:latin typeface="Microsoft YaHei" pitchFamily="34" charset="-122"/>
                <a:ea typeface="Microsoft YaHei" pitchFamily="34" charset="-122"/>
              </a:rPr>
              <a:t>参数是 </a:t>
            </a:r>
            <a:r>
              <a:rPr lang="en-US" altLang="zh-CN" sz="2000" dirty="0" smtClean="0">
                <a:solidFill>
                  <a:srgbClr val="262626"/>
                </a:solidFill>
                <a:latin typeface="Microsoft YaHei" pitchFamily="34" charset="-122"/>
                <a:ea typeface="Microsoft YaHei" pitchFamily="34" charset="-122"/>
              </a:rPr>
              <a:t>1800000</a:t>
            </a:r>
            <a:r>
              <a:rPr lang="zh-CN" altLang="en-US" sz="2000" dirty="0" smtClean="0">
                <a:solidFill>
                  <a:srgbClr val="262626"/>
                </a:solidFill>
                <a:latin typeface="Microsoft YaHei" pitchFamily="34" charset="-122"/>
                <a:ea typeface="Microsoft YaHei" pitchFamily="34" charset="-122"/>
              </a:rPr>
              <a:t>（贷款的现值）。</a:t>
            </a:r>
          </a:p>
          <a:p>
            <a:pPr eaLnBrk="1" hangingPunct="1">
              <a:spcAft>
                <a:spcPts val="600"/>
              </a:spcAft>
              <a:buClr>
                <a:srgbClr val="F79646"/>
              </a:buClr>
            </a:pPr>
            <a:endParaRPr lang="zh-CN" altLang="en-US" sz="20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4</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ts val="600"/>
              </a:spcAft>
              <a:buClr>
                <a:srgbClr val="F79646"/>
              </a:buClr>
            </a:pPr>
            <a:r>
              <a:rPr lang="zh-CN" altLang="en-US" sz="2000" b="1" dirty="0" smtClean="0">
                <a:solidFill>
                  <a:srgbClr val="262626"/>
                </a:solidFill>
                <a:latin typeface="Microsoft YaHei" pitchFamily="34" charset="-122"/>
                <a:ea typeface="Microsoft YaHei" pitchFamily="34" charset="-122"/>
              </a:rPr>
              <a:t>计算需为度假准备的储蓄金额</a:t>
            </a:r>
          </a:p>
          <a:p>
            <a:pPr eaLnBrk="1" hangingPunct="1">
              <a:lnSpc>
                <a:spcPct val="90000"/>
              </a:lnSpc>
              <a:spcAft>
                <a:spcPts val="600"/>
              </a:spcAft>
              <a:buClr>
                <a:srgbClr val="F79646"/>
              </a:buClr>
            </a:pPr>
            <a:r>
              <a:rPr lang="zh-CN" altLang="en-US" sz="2000" dirty="0" smtClean="0">
                <a:solidFill>
                  <a:srgbClr val="262626"/>
                </a:solidFill>
                <a:latin typeface="Microsoft YaHei" pitchFamily="34" charset="-122"/>
                <a:ea typeface="Microsoft YaHei" pitchFamily="34" charset="-122"/>
              </a:rPr>
              <a:t>从现在起，您想要为一次将花费 </a:t>
            </a:r>
            <a:r>
              <a:rPr lang="en-US" altLang="zh-CN" sz="2000" dirty="0" smtClean="0">
                <a:solidFill>
                  <a:srgbClr val="262626"/>
                </a:solidFill>
                <a:latin typeface="Microsoft YaHei" pitchFamily="34" charset="-122"/>
                <a:ea typeface="Microsoft YaHei" pitchFamily="34" charset="-122"/>
              </a:rPr>
              <a:t>85,000 </a:t>
            </a:r>
            <a:r>
              <a:rPr lang="zh-CN" altLang="en-US" sz="2000" dirty="0" smtClean="0">
                <a:solidFill>
                  <a:srgbClr val="262626"/>
                </a:solidFill>
                <a:latin typeface="Microsoft YaHei" pitchFamily="34" charset="-122"/>
                <a:ea typeface="Microsoft YaHei" pitchFamily="34" charset="-122"/>
              </a:rPr>
              <a:t>元的度假储蓄三年。 储蓄的年利率是 </a:t>
            </a:r>
            <a:r>
              <a:rPr lang="en-US" altLang="zh-CN" sz="2000" dirty="0" smtClean="0">
                <a:solidFill>
                  <a:srgbClr val="262626"/>
                </a:solidFill>
                <a:latin typeface="Microsoft YaHei" pitchFamily="34" charset="-122"/>
                <a:ea typeface="Microsoft YaHei" pitchFamily="34" charset="-122"/>
              </a:rPr>
              <a:t>1.5%</a:t>
            </a:r>
            <a:r>
              <a:rPr lang="zh-CN" altLang="en-US" sz="2000" dirty="0" smtClean="0">
                <a:solidFill>
                  <a:srgbClr val="262626"/>
                </a:solidFill>
                <a:latin typeface="Microsoft YaHei" pitchFamily="34" charset="-122"/>
                <a:ea typeface="Microsoft YaHei" pitchFamily="34" charset="-122"/>
              </a:rPr>
              <a:t>。 </a:t>
            </a:r>
          </a:p>
          <a:p>
            <a:pPr eaLnBrk="1" hangingPunct="1">
              <a:lnSpc>
                <a:spcPct val="90000"/>
              </a:lnSpc>
              <a:spcAft>
                <a:spcPts val="600"/>
              </a:spcAft>
              <a:buClr>
                <a:srgbClr val="F79646"/>
              </a:buClr>
            </a:pPr>
            <a:r>
              <a:rPr lang="en-US" altLang="zh-CN" sz="2000" b="1" dirty="0" smtClean="0">
                <a:solidFill>
                  <a:srgbClr val="262626"/>
                </a:solidFill>
                <a:latin typeface="Microsoft YaHei" pitchFamily="34" charset="-122"/>
                <a:ea typeface="Microsoft YaHei" pitchFamily="34" charset="-122"/>
              </a:rPr>
              <a:t>=PMT(1.5%/12,3*12,0,85000)</a:t>
            </a:r>
            <a:r>
              <a:rPr lang="zh-CN" altLang="en-US" sz="2000" dirty="0" smtClean="0">
                <a:solidFill>
                  <a:srgbClr val="262626"/>
                </a:solidFill>
                <a:latin typeface="Microsoft YaHei" pitchFamily="34" charset="-122"/>
                <a:ea typeface="Microsoft YaHei" pitchFamily="34" charset="-122"/>
              </a:rPr>
              <a:t> 要在三年内储蓄 </a:t>
            </a:r>
            <a:r>
              <a:rPr lang="en-US" altLang="zh-CN" sz="2000" dirty="0">
                <a:solidFill>
                  <a:srgbClr val="262626"/>
                </a:solidFill>
                <a:latin typeface="Microsoft YaHei" pitchFamily="34" charset="-122"/>
                <a:ea typeface="Microsoft YaHei" pitchFamily="34" charset="-122"/>
              </a:rPr>
              <a:t>85,000 </a:t>
            </a:r>
            <a:r>
              <a:rPr lang="zh-CN" altLang="en-US" sz="2000" dirty="0">
                <a:solidFill>
                  <a:srgbClr val="262626"/>
                </a:solidFill>
                <a:latin typeface="Microsoft YaHei" pitchFamily="34" charset="-122"/>
                <a:ea typeface="Microsoft YaHei" pitchFamily="34" charset="-122"/>
              </a:rPr>
              <a:t>元，</a:t>
            </a:r>
            <a:r>
              <a:rPr lang="zh-CN" altLang="en-US" sz="2000" dirty="0" smtClean="0">
                <a:solidFill>
                  <a:srgbClr val="262626"/>
                </a:solidFill>
                <a:latin typeface="Microsoft YaHei" pitchFamily="34" charset="-122"/>
                <a:ea typeface="Microsoft YaHei" pitchFamily="34" charset="-122"/>
              </a:rPr>
              <a:t>这三年中的每个月需储蓄 </a:t>
            </a:r>
            <a:r>
              <a:rPr lang="en-US" altLang="zh-CN" sz="2000" dirty="0" smtClean="0">
                <a:solidFill>
                  <a:srgbClr val="262626"/>
                </a:solidFill>
                <a:latin typeface="Microsoft YaHei" pitchFamily="34" charset="-122"/>
                <a:ea typeface="Microsoft YaHei" pitchFamily="34" charset="-122"/>
              </a:rPr>
              <a:t>2,309.9 </a:t>
            </a:r>
            <a:r>
              <a:rPr lang="zh-CN" altLang="en-US" sz="2000" dirty="0" smtClean="0">
                <a:solidFill>
                  <a:srgbClr val="262626"/>
                </a:solidFill>
                <a:latin typeface="Microsoft YaHei" pitchFamily="34" charset="-122"/>
                <a:ea typeface="Microsoft YaHei" pitchFamily="34" charset="-122"/>
              </a:rPr>
              <a:t>元。</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Rate </a:t>
            </a:r>
            <a:r>
              <a:rPr lang="zh-CN" altLang="en-US" sz="2000" dirty="0" smtClean="0">
                <a:solidFill>
                  <a:srgbClr val="262626"/>
                </a:solidFill>
                <a:latin typeface="Microsoft YaHei" pitchFamily="34" charset="-122"/>
                <a:ea typeface="Microsoft YaHei" pitchFamily="34" charset="-122"/>
              </a:rPr>
              <a:t>参数是 </a:t>
            </a:r>
            <a:r>
              <a:rPr lang="en-US" altLang="zh-CN" sz="2000" dirty="0" smtClean="0">
                <a:solidFill>
                  <a:srgbClr val="262626"/>
                </a:solidFill>
                <a:latin typeface="Microsoft YaHei" pitchFamily="34" charset="-122"/>
                <a:ea typeface="Microsoft YaHei" pitchFamily="34" charset="-122"/>
              </a:rPr>
              <a:t>1.5% </a:t>
            </a:r>
            <a:r>
              <a:rPr lang="zh-CN" altLang="en-US" sz="2000" dirty="0" smtClean="0">
                <a:solidFill>
                  <a:srgbClr val="262626"/>
                </a:solidFill>
                <a:latin typeface="Microsoft YaHei" pitchFamily="34" charset="-122"/>
                <a:ea typeface="Microsoft YaHei" pitchFamily="34" charset="-122"/>
              </a:rPr>
              <a:t>除以 </a:t>
            </a:r>
            <a:r>
              <a:rPr lang="en-US" altLang="zh-CN" sz="2000" dirty="0" smtClean="0">
                <a:solidFill>
                  <a:srgbClr val="262626"/>
                </a:solidFill>
                <a:latin typeface="Microsoft YaHei" pitchFamily="34" charset="-122"/>
                <a:ea typeface="Microsoft YaHei" pitchFamily="34" charset="-122"/>
              </a:rPr>
              <a:t>12</a:t>
            </a:r>
            <a:r>
              <a:rPr lang="zh-CN" altLang="en-US" sz="2000" dirty="0" smtClean="0">
                <a:solidFill>
                  <a:srgbClr val="262626"/>
                </a:solidFill>
                <a:latin typeface="Microsoft YaHei" pitchFamily="34" charset="-122"/>
                <a:ea typeface="Microsoft YaHei" pitchFamily="34" charset="-122"/>
              </a:rPr>
              <a:t>（即一年中的月份数）。 </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NPER</a:t>
            </a:r>
            <a:r>
              <a:rPr lang="zh-CN" altLang="en-US" sz="2000" dirty="0" smtClean="0">
                <a:solidFill>
                  <a:srgbClr val="262626"/>
                </a:solidFill>
                <a:latin typeface="Microsoft YaHei" pitchFamily="34" charset="-122"/>
                <a:ea typeface="Microsoft YaHei" pitchFamily="34" charset="-122"/>
              </a:rPr>
              <a:t> 参数是 </a:t>
            </a:r>
            <a:r>
              <a:rPr lang="en-US" altLang="zh-CN" sz="2000" dirty="0" smtClean="0">
                <a:solidFill>
                  <a:srgbClr val="262626"/>
                </a:solidFill>
                <a:latin typeface="Microsoft YaHei" pitchFamily="34" charset="-122"/>
                <a:ea typeface="Microsoft YaHei" pitchFamily="34" charset="-122"/>
              </a:rPr>
              <a:t>3*12</a:t>
            </a:r>
            <a:r>
              <a:rPr lang="zh-CN" altLang="en-US" sz="2000" dirty="0" smtClean="0">
                <a:solidFill>
                  <a:srgbClr val="262626"/>
                </a:solidFill>
                <a:latin typeface="Microsoft YaHei" pitchFamily="34" charset="-122"/>
                <a:ea typeface="Microsoft YaHei" pitchFamily="34" charset="-122"/>
              </a:rPr>
              <a:t>，即三年储蓄，每年储蓄 </a:t>
            </a:r>
            <a:r>
              <a:rPr lang="en-US" altLang="zh-CN" sz="2000" dirty="0" smtClean="0">
                <a:solidFill>
                  <a:srgbClr val="262626"/>
                </a:solidFill>
                <a:latin typeface="Microsoft YaHei" pitchFamily="34" charset="-122"/>
                <a:ea typeface="Microsoft YaHei" pitchFamily="34" charset="-122"/>
              </a:rPr>
              <a:t>12 </a:t>
            </a:r>
            <a:r>
              <a:rPr lang="zh-CN" altLang="en-US" sz="2000" dirty="0" smtClean="0">
                <a:solidFill>
                  <a:srgbClr val="262626"/>
                </a:solidFill>
                <a:latin typeface="Microsoft YaHei" pitchFamily="34" charset="-122"/>
                <a:ea typeface="Microsoft YaHei" pitchFamily="34" charset="-122"/>
              </a:rPr>
              <a:t>期（按月储蓄）。</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PV</a:t>
            </a:r>
            <a:r>
              <a:rPr lang="zh-CN" altLang="en-US" sz="2000" dirty="0" smtClean="0">
                <a:solidFill>
                  <a:srgbClr val="262626"/>
                </a:solidFill>
                <a:latin typeface="Microsoft YaHei" pitchFamily="34" charset="-122"/>
                <a:ea typeface="Microsoft YaHei" pitchFamily="34" charset="-122"/>
              </a:rPr>
              <a:t>（现值）为 </a:t>
            </a:r>
            <a:r>
              <a:rPr lang="en-US" altLang="zh-CN" sz="2000" dirty="0" smtClean="0">
                <a:solidFill>
                  <a:srgbClr val="262626"/>
                </a:solidFill>
                <a:latin typeface="Microsoft YaHei" pitchFamily="34" charset="-122"/>
                <a:ea typeface="Microsoft YaHei" pitchFamily="34" charset="-122"/>
              </a:rPr>
              <a:t>0</a:t>
            </a:r>
            <a:r>
              <a:rPr lang="zh-CN" altLang="en-US" sz="2000" dirty="0" smtClean="0">
                <a:solidFill>
                  <a:srgbClr val="262626"/>
                </a:solidFill>
                <a:latin typeface="Microsoft YaHei" pitchFamily="34" charset="-122"/>
                <a:ea typeface="Microsoft YaHei" pitchFamily="34" charset="-122"/>
              </a:rPr>
              <a:t>，因为帐户是从零开始储蓄。</a:t>
            </a:r>
          </a:p>
          <a:p>
            <a:pPr marL="342900" indent="-342900" eaLnBrk="1" hangingPunct="1">
              <a:lnSpc>
                <a:spcPct val="90000"/>
              </a:lnSpc>
              <a:spcAft>
                <a:spcPts val="600"/>
              </a:spcAft>
              <a:buClr>
                <a:srgbClr val="F79646"/>
              </a:buClr>
              <a:buFont typeface="Arial" pitchFamily="34" charset="0"/>
              <a:buChar char="•"/>
            </a:pPr>
            <a:r>
              <a:rPr lang="zh-CN" altLang="en-US" sz="2000" dirty="0" smtClean="0">
                <a:solidFill>
                  <a:srgbClr val="262626"/>
                </a:solidFill>
                <a:latin typeface="Microsoft YaHei" pitchFamily="34" charset="-122"/>
                <a:ea typeface="Microsoft YaHei" pitchFamily="34" charset="-122"/>
              </a:rPr>
              <a:t>您希望储蓄的 </a:t>
            </a:r>
            <a:r>
              <a:rPr lang="en-US" altLang="zh-CN" sz="2000" dirty="0" smtClean="0">
                <a:solidFill>
                  <a:srgbClr val="262626"/>
                </a:solidFill>
                <a:latin typeface="Microsoft YaHei" pitchFamily="34" charset="-122"/>
                <a:ea typeface="Microsoft YaHei" pitchFamily="34" charset="-122"/>
              </a:rPr>
              <a:t>FV</a:t>
            </a:r>
            <a:r>
              <a:rPr lang="zh-CN" altLang="en-US" sz="2000" dirty="0" smtClean="0">
                <a:solidFill>
                  <a:srgbClr val="262626"/>
                </a:solidFill>
                <a:latin typeface="Microsoft YaHei" pitchFamily="34" charset="-122"/>
                <a:ea typeface="Microsoft YaHei" pitchFamily="34" charset="-122"/>
              </a:rPr>
              <a:t>（未来值）是 </a:t>
            </a:r>
            <a:r>
              <a:rPr lang="en-US" altLang="zh-CN" sz="2000" dirty="0">
                <a:solidFill>
                  <a:srgbClr val="262626"/>
                </a:solidFill>
                <a:latin typeface="Microsoft YaHei" pitchFamily="34" charset="-122"/>
                <a:ea typeface="Microsoft YaHei" pitchFamily="34" charset="-122"/>
              </a:rPr>
              <a:t>85,000 </a:t>
            </a:r>
            <a:r>
              <a:rPr lang="zh-CN" altLang="en-US" sz="2000" dirty="0">
                <a:solidFill>
                  <a:srgbClr val="262626"/>
                </a:solidFill>
                <a:latin typeface="Microsoft YaHei" pitchFamily="34" charset="-122"/>
                <a:ea typeface="Microsoft YaHei" pitchFamily="34" charset="-122"/>
              </a:rPr>
              <a:t>元。</a:t>
            </a:r>
            <a:endParaRPr lang="zh-CN" altLang="en-US" sz="2000" dirty="0" smtClean="0">
              <a:solidFill>
                <a:srgbClr val="262626"/>
              </a:solidFill>
              <a:latin typeface="Microsoft YaHei" pitchFamily="34" charset="-122"/>
              <a:ea typeface="Microsoft YaHei" pitchFamily="34" charset="-122"/>
            </a:endParaRPr>
          </a:p>
          <a:p>
            <a:pPr eaLnBrk="1" hangingPunct="1">
              <a:lnSpc>
                <a:spcPct val="90000"/>
              </a:lnSpc>
              <a:spcAft>
                <a:spcPct val="75000"/>
              </a:spcAft>
              <a:buClr>
                <a:srgbClr val="F79646"/>
              </a:buClr>
            </a:pPr>
            <a:endParaRPr lang="zh-CN" altLang="en-US" sz="20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5</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ts val="600"/>
              </a:spcAft>
              <a:buClr>
                <a:srgbClr val="F79646"/>
              </a:buClr>
            </a:pPr>
            <a:r>
              <a:rPr lang="zh-CN" altLang="en-US" sz="2000" b="1" dirty="0" smtClean="0">
                <a:solidFill>
                  <a:srgbClr val="262626"/>
                </a:solidFill>
                <a:latin typeface="Microsoft YaHei" pitchFamily="34" charset="-122"/>
                <a:ea typeface="Microsoft YaHei" pitchFamily="34" charset="-122"/>
              </a:rPr>
              <a:t>计算您能负担购买价值多少的房屋</a:t>
            </a:r>
          </a:p>
          <a:p>
            <a:pPr eaLnBrk="1" hangingPunct="1">
              <a:lnSpc>
                <a:spcPct val="90000"/>
              </a:lnSpc>
              <a:spcAft>
                <a:spcPts val="600"/>
              </a:spcAft>
              <a:buClr>
                <a:srgbClr val="F79646"/>
              </a:buClr>
            </a:pPr>
            <a:r>
              <a:rPr lang="zh-CN" altLang="en-US" sz="2000" dirty="0" smtClean="0">
                <a:solidFill>
                  <a:srgbClr val="262626"/>
                </a:solidFill>
                <a:latin typeface="Microsoft YaHei" pitchFamily="34" charset="-122"/>
                <a:ea typeface="Microsoft YaHei" pitchFamily="34" charset="-122"/>
              </a:rPr>
              <a:t>假设年利率是 </a:t>
            </a:r>
            <a:r>
              <a:rPr lang="en-US" altLang="zh-CN" sz="2000" dirty="0" smtClean="0">
                <a:solidFill>
                  <a:srgbClr val="262626"/>
                </a:solidFill>
                <a:latin typeface="Microsoft YaHei" pitchFamily="34" charset="-122"/>
                <a:ea typeface="Microsoft YaHei" pitchFamily="34" charset="-122"/>
              </a:rPr>
              <a:t>5%</a:t>
            </a:r>
            <a:r>
              <a:rPr lang="zh-CN" altLang="en-US" sz="2000" dirty="0" smtClean="0">
                <a:solidFill>
                  <a:srgbClr val="262626"/>
                </a:solidFill>
                <a:latin typeface="Microsoft YaHei" pitchFamily="34" charset="-122"/>
                <a:ea typeface="Microsoft YaHei" pitchFamily="34" charset="-122"/>
              </a:rPr>
              <a:t>，您能负担每月 </a:t>
            </a:r>
            <a:r>
              <a:rPr lang="en-US" altLang="zh-CN" sz="2000" dirty="0" smtClean="0">
                <a:solidFill>
                  <a:srgbClr val="262626"/>
                </a:solidFill>
                <a:latin typeface="Microsoft YaHei" pitchFamily="34" charset="-122"/>
                <a:ea typeface="Microsoft YaHei" pitchFamily="34" charset="-122"/>
              </a:rPr>
              <a:t>8,000 </a:t>
            </a:r>
            <a:r>
              <a:rPr lang="zh-CN" altLang="en-US" sz="2000" dirty="0" smtClean="0">
                <a:solidFill>
                  <a:srgbClr val="262626"/>
                </a:solidFill>
                <a:latin typeface="Microsoft YaHei" pitchFamily="34" charset="-122"/>
                <a:ea typeface="Microsoft YaHei" pitchFamily="34" charset="-122"/>
              </a:rPr>
              <a:t>元的按揭付款（不含税和保险）。 </a:t>
            </a:r>
          </a:p>
          <a:p>
            <a:pPr eaLnBrk="1" hangingPunct="1">
              <a:lnSpc>
                <a:spcPct val="90000"/>
              </a:lnSpc>
              <a:spcAft>
                <a:spcPts val="600"/>
              </a:spcAft>
              <a:buClr>
                <a:srgbClr val="F79646"/>
              </a:buClr>
            </a:pPr>
            <a:r>
              <a:rPr lang="en-US" altLang="zh-CN" sz="2000" b="1" dirty="0" smtClean="0">
                <a:solidFill>
                  <a:srgbClr val="262626"/>
                </a:solidFill>
                <a:latin typeface="Microsoft YaHei" pitchFamily="34" charset="-122"/>
                <a:ea typeface="Microsoft YaHei" pitchFamily="34" charset="-122"/>
              </a:rPr>
              <a:t>=PV(5%/12,30*12,-8000)</a:t>
            </a:r>
            <a:r>
              <a:rPr lang="zh-CN" altLang="en-US" sz="2000" dirty="0" smtClean="0">
                <a:solidFill>
                  <a:srgbClr val="262626"/>
                </a:solidFill>
                <a:latin typeface="Microsoft YaHei" pitchFamily="34" charset="-122"/>
                <a:ea typeface="Microsoft YaHei" pitchFamily="34" charset="-122"/>
              </a:rPr>
              <a:t> 公式的结果是您能负担的房屋费为 </a:t>
            </a:r>
            <a:r>
              <a:rPr lang="en-US" altLang="zh-CN" sz="2000" dirty="0" smtClean="0">
                <a:solidFill>
                  <a:srgbClr val="262626"/>
                </a:solidFill>
                <a:latin typeface="Microsoft YaHei" pitchFamily="34" charset="-122"/>
                <a:ea typeface="Microsoft YaHei" pitchFamily="34" charset="-122"/>
              </a:rPr>
              <a:t>1,490,252.9 </a:t>
            </a:r>
            <a:r>
              <a:rPr lang="zh-CN" altLang="en-US" sz="2000" dirty="0" smtClean="0">
                <a:solidFill>
                  <a:srgbClr val="262626"/>
                </a:solidFill>
                <a:latin typeface="Microsoft YaHei" pitchFamily="34" charset="-122"/>
                <a:ea typeface="Microsoft YaHei" pitchFamily="34" charset="-122"/>
              </a:rPr>
              <a:t>元。</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Rate </a:t>
            </a:r>
            <a:r>
              <a:rPr lang="zh-CN" altLang="en-US" sz="2000" dirty="0" smtClean="0">
                <a:solidFill>
                  <a:srgbClr val="262626"/>
                </a:solidFill>
                <a:latin typeface="Microsoft YaHei" pitchFamily="34" charset="-122"/>
                <a:ea typeface="Microsoft YaHei" pitchFamily="34" charset="-122"/>
              </a:rPr>
              <a:t>参数是 </a:t>
            </a:r>
            <a:r>
              <a:rPr lang="en-US" altLang="zh-CN" sz="2000" dirty="0" smtClean="0">
                <a:solidFill>
                  <a:srgbClr val="262626"/>
                </a:solidFill>
                <a:latin typeface="Microsoft YaHei" pitchFamily="34" charset="-122"/>
                <a:ea typeface="Microsoft YaHei" pitchFamily="34" charset="-122"/>
              </a:rPr>
              <a:t>5% </a:t>
            </a:r>
            <a:r>
              <a:rPr lang="zh-CN" altLang="en-US" sz="2000" dirty="0" smtClean="0">
                <a:solidFill>
                  <a:srgbClr val="262626"/>
                </a:solidFill>
                <a:latin typeface="Microsoft YaHei" pitchFamily="34" charset="-122"/>
                <a:ea typeface="Microsoft YaHei" pitchFamily="34" charset="-122"/>
              </a:rPr>
              <a:t>除以一年中的 </a:t>
            </a:r>
            <a:r>
              <a:rPr lang="en-US" altLang="zh-CN" sz="2000" dirty="0" smtClean="0">
                <a:solidFill>
                  <a:srgbClr val="262626"/>
                </a:solidFill>
                <a:latin typeface="Microsoft YaHei" pitchFamily="34" charset="-122"/>
                <a:ea typeface="Microsoft YaHei" pitchFamily="34" charset="-122"/>
              </a:rPr>
              <a:t>12 </a:t>
            </a:r>
            <a:r>
              <a:rPr lang="zh-CN" altLang="en-US" sz="2000" dirty="0" smtClean="0">
                <a:solidFill>
                  <a:srgbClr val="262626"/>
                </a:solidFill>
                <a:latin typeface="Microsoft YaHei" pitchFamily="34" charset="-122"/>
                <a:ea typeface="Microsoft YaHei" pitchFamily="34" charset="-122"/>
              </a:rPr>
              <a:t>个月。</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NPER</a:t>
            </a:r>
            <a:r>
              <a:rPr lang="zh-CN" altLang="en-US" sz="2000" dirty="0" smtClean="0">
                <a:solidFill>
                  <a:srgbClr val="262626"/>
                </a:solidFill>
                <a:latin typeface="Microsoft YaHei" pitchFamily="34" charset="-122"/>
                <a:ea typeface="Microsoft YaHei" pitchFamily="34" charset="-122"/>
              </a:rPr>
              <a:t> 参数是 </a:t>
            </a:r>
            <a:r>
              <a:rPr lang="en-US" altLang="zh-CN" sz="2000" dirty="0" smtClean="0">
                <a:solidFill>
                  <a:srgbClr val="262626"/>
                </a:solidFill>
                <a:latin typeface="Microsoft YaHei" pitchFamily="34" charset="-122"/>
                <a:ea typeface="Microsoft YaHei" pitchFamily="34" charset="-122"/>
              </a:rPr>
              <a:t>30*12</a:t>
            </a:r>
            <a:r>
              <a:rPr lang="zh-CN" altLang="en-US" sz="2000" dirty="0" smtClean="0">
                <a:solidFill>
                  <a:srgbClr val="262626"/>
                </a:solidFill>
                <a:latin typeface="Microsoft YaHei" pitchFamily="34" charset="-122"/>
                <a:ea typeface="Microsoft YaHei" pitchFamily="34" charset="-122"/>
              </a:rPr>
              <a:t>（即 </a:t>
            </a:r>
            <a:r>
              <a:rPr lang="en-US" altLang="zh-CN" sz="2000" dirty="0" smtClean="0">
                <a:solidFill>
                  <a:srgbClr val="262626"/>
                </a:solidFill>
                <a:latin typeface="Microsoft YaHei" pitchFamily="34" charset="-122"/>
                <a:ea typeface="Microsoft YaHei" pitchFamily="34" charset="-122"/>
              </a:rPr>
              <a:t>30 </a:t>
            </a:r>
            <a:r>
              <a:rPr lang="zh-CN" altLang="en-US" sz="2000" dirty="0" smtClean="0">
                <a:solidFill>
                  <a:srgbClr val="262626"/>
                </a:solidFill>
                <a:latin typeface="Microsoft YaHei" pitchFamily="34" charset="-122"/>
                <a:ea typeface="Microsoft YaHei" pitchFamily="34" charset="-122"/>
              </a:rPr>
              <a:t>年按揭付款，每年付款 </a:t>
            </a:r>
            <a:r>
              <a:rPr lang="en-US" altLang="zh-CN" sz="2000" dirty="0" smtClean="0">
                <a:solidFill>
                  <a:srgbClr val="262626"/>
                </a:solidFill>
                <a:latin typeface="Microsoft YaHei" pitchFamily="34" charset="-122"/>
                <a:ea typeface="Microsoft YaHei" pitchFamily="34" charset="-122"/>
              </a:rPr>
              <a:t>12 </a:t>
            </a:r>
            <a:r>
              <a:rPr lang="zh-CN" altLang="en-US" sz="2000" dirty="0" smtClean="0">
                <a:solidFill>
                  <a:srgbClr val="262626"/>
                </a:solidFill>
                <a:latin typeface="Microsoft YaHei" pitchFamily="34" charset="-122"/>
                <a:ea typeface="Microsoft YaHei" pitchFamily="34" charset="-122"/>
              </a:rPr>
              <a:t>期，按月付款）。</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PMT</a:t>
            </a:r>
            <a:r>
              <a:rPr lang="zh-CN" altLang="en-US" sz="2000" dirty="0" smtClean="0">
                <a:solidFill>
                  <a:srgbClr val="262626"/>
                </a:solidFill>
                <a:latin typeface="Microsoft YaHei" pitchFamily="34" charset="-122"/>
                <a:ea typeface="Microsoft YaHei" pitchFamily="34" charset="-122"/>
              </a:rPr>
              <a:t> 是 </a:t>
            </a:r>
            <a:r>
              <a:rPr lang="en-US" altLang="zh-CN" sz="2000" dirty="0" smtClean="0">
                <a:solidFill>
                  <a:srgbClr val="262626"/>
                </a:solidFill>
                <a:latin typeface="Microsoft YaHei" pitchFamily="34" charset="-122"/>
                <a:ea typeface="Microsoft YaHei" pitchFamily="34" charset="-122"/>
              </a:rPr>
              <a:t>-8000</a:t>
            </a:r>
            <a:r>
              <a:rPr lang="zh-CN" altLang="en-US" sz="2000" dirty="0" smtClean="0">
                <a:solidFill>
                  <a:srgbClr val="262626"/>
                </a:solidFill>
                <a:latin typeface="Microsoft YaHei" pitchFamily="34" charset="-122"/>
                <a:ea typeface="Microsoft YaHei" pitchFamily="34" charset="-122"/>
              </a:rPr>
              <a:t>（您每月需付出 </a:t>
            </a:r>
            <a:r>
              <a:rPr lang="en-US" altLang="zh-CN" sz="2000" dirty="0" smtClean="0">
                <a:solidFill>
                  <a:srgbClr val="262626"/>
                </a:solidFill>
                <a:latin typeface="Microsoft YaHei" pitchFamily="34" charset="-122"/>
                <a:ea typeface="Microsoft YaHei" pitchFamily="34" charset="-122"/>
              </a:rPr>
              <a:t>8000 </a:t>
            </a:r>
            <a:r>
              <a:rPr lang="zh-CN" altLang="en-US" sz="2000" dirty="0" smtClean="0">
                <a:solidFill>
                  <a:srgbClr val="262626"/>
                </a:solidFill>
                <a:latin typeface="Microsoft YaHei" pitchFamily="34" charset="-122"/>
                <a:ea typeface="Microsoft YaHei" pitchFamily="34" charset="-122"/>
              </a:rPr>
              <a:t>元）。</a:t>
            </a:r>
          </a:p>
          <a:p>
            <a:pPr eaLnBrk="1" hangingPunct="1">
              <a:lnSpc>
                <a:spcPct val="90000"/>
              </a:lnSpc>
              <a:spcAft>
                <a:spcPts val="600"/>
              </a:spcAft>
              <a:buClr>
                <a:srgbClr val="F79646"/>
              </a:buClr>
            </a:pPr>
            <a:endParaRPr lang="zh-CN" altLang="en-US" sz="20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rPr>
              <a:t>课程摘要卡 6</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ts val="600"/>
              </a:spcAft>
              <a:buClr>
                <a:srgbClr val="F79646"/>
              </a:buClr>
            </a:pPr>
            <a:r>
              <a:rPr lang="zh-CN" altLang="en-US" sz="2000" b="1" dirty="0" smtClean="0">
                <a:solidFill>
                  <a:srgbClr val="262626"/>
                </a:solidFill>
                <a:latin typeface="微软雅黑" pitchFamily="34" charset="-122"/>
                <a:ea typeface="微软雅黑" pitchFamily="34" charset="-122"/>
              </a:rPr>
              <a:t>了解开户金额对存款有何影响</a:t>
            </a:r>
          </a:p>
          <a:p>
            <a:pPr eaLnBrk="1" hangingPunct="1">
              <a:lnSpc>
                <a:spcPct val="90000"/>
              </a:lnSpc>
              <a:spcAft>
                <a:spcPts val="600"/>
              </a:spcAft>
              <a:buClr>
                <a:srgbClr val="F79646"/>
              </a:buClr>
            </a:pPr>
            <a:r>
              <a:rPr lang="zh-CN" altLang="en-US" sz="2000" dirty="0" smtClean="0">
                <a:solidFill>
                  <a:srgbClr val="262626"/>
                </a:solidFill>
                <a:latin typeface="微软雅黑" pitchFamily="34" charset="-122"/>
                <a:ea typeface="微软雅黑" pitchFamily="34" charset="-122"/>
              </a:rPr>
              <a:t>假设您有三年时间为一次需花费 </a:t>
            </a:r>
            <a:r>
              <a:rPr lang="en-US" altLang="zh-CN" sz="2000" dirty="0" smtClean="0">
                <a:solidFill>
                  <a:srgbClr val="262626"/>
                </a:solidFill>
                <a:latin typeface="微软雅黑" pitchFamily="34" charset="-122"/>
                <a:ea typeface="微软雅黑" pitchFamily="34" charset="-122"/>
              </a:rPr>
              <a:t>85,000 </a:t>
            </a:r>
            <a:r>
              <a:rPr lang="zh-CN" altLang="en-US" sz="2000" dirty="0" smtClean="0">
                <a:solidFill>
                  <a:srgbClr val="262626"/>
                </a:solidFill>
                <a:latin typeface="微软雅黑" pitchFamily="34" charset="-122"/>
                <a:ea typeface="微软雅黑" pitchFamily="34" charset="-122"/>
              </a:rPr>
              <a:t>元的度假储蓄。 您每个月可以储蓄 </a:t>
            </a:r>
            <a:r>
              <a:rPr lang="en-US" altLang="zh-CN" sz="2000" dirty="0" smtClean="0">
                <a:solidFill>
                  <a:srgbClr val="262626"/>
                </a:solidFill>
                <a:latin typeface="微软雅黑" pitchFamily="34" charset="-122"/>
                <a:ea typeface="微软雅黑" pitchFamily="34" charset="-122"/>
              </a:rPr>
              <a:t>1,750 </a:t>
            </a:r>
            <a:r>
              <a:rPr lang="zh-CN" altLang="en-US" sz="2000" dirty="0" smtClean="0">
                <a:solidFill>
                  <a:srgbClr val="262626"/>
                </a:solidFill>
                <a:latin typeface="微软雅黑" pitchFamily="34" charset="-122"/>
                <a:ea typeface="微软雅黑" pitchFamily="34" charset="-122"/>
              </a:rPr>
              <a:t>元，则开户金额需要为多少才能达到目标？ </a:t>
            </a:r>
            <a:r>
              <a:rPr lang="en-US" altLang="zh-CN" sz="2000" dirty="0" smtClean="0">
                <a:solidFill>
                  <a:srgbClr val="262626"/>
                </a:solidFill>
                <a:latin typeface="微软雅黑" pitchFamily="34" charset="-122"/>
                <a:ea typeface="微软雅黑" pitchFamily="34" charset="-122"/>
              </a:rPr>
              <a:t>PV </a:t>
            </a:r>
            <a:r>
              <a:rPr lang="zh-CN" altLang="en-US" sz="2000" dirty="0" smtClean="0">
                <a:solidFill>
                  <a:srgbClr val="262626"/>
                </a:solidFill>
                <a:latin typeface="微软雅黑" pitchFamily="34" charset="-122"/>
                <a:ea typeface="微软雅黑" pitchFamily="34" charset="-122"/>
              </a:rPr>
              <a:t>函数将计算您需要多少开户金额才能储蓄到该金额。 </a:t>
            </a:r>
          </a:p>
          <a:p>
            <a:pPr eaLnBrk="1" hangingPunct="1">
              <a:lnSpc>
                <a:spcPct val="90000"/>
              </a:lnSpc>
              <a:spcAft>
                <a:spcPts val="600"/>
              </a:spcAft>
              <a:buClr>
                <a:srgbClr val="F79646"/>
              </a:buClr>
            </a:pPr>
            <a:r>
              <a:rPr lang="en-US" altLang="zh-CN" sz="2000" b="1" dirty="0" smtClean="0">
                <a:solidFill>
                  <a:srgbClr val="262626"/>
                </a:solidFill>
                <a:latin typeface="微软雅黑" pitchFamily="34" charset="-122"/>
                <a:ea typeface="微软雅黑" pitchFamily="34" charset="-122"/>
              </a:rPr>
              <a:t>=PV(1.5%/12,3*12,-1750,85000)</a:t>
            </a:r>
            <a:r>
              <a:rPr lang="zh-CN" altLang="en-US" sz="2000" dirty="0" smtClean="0">
                <a:solidFill>
                  <a:srgbClr val="262626"/>
                </a:solidFill>
                <a:latin typeface="微软雅黑" pitchFamily="34" charset="-122"/>
                <a:ea typeface="微软雅黑" pitchFamily="34" charset="-122"/>
              </a:rPr>
              <a:t> 如果您每个月可以储蓄 </a:t>
            </a:r>
            <a:r>
              <a:rPr lang="en-US" altLang="zh-CN" sz="2000" dirty="0">
                <a:solidFill>
                  <a:srgbClr val="262626"/>
                </a:solidFill>
                <a:latin typeface="微软雅黑" pitchFamily="34" charset="-122"/>
                <a:ea typeface="微软雅黑" pitchFamily="34" charset="-122"/>
              </a:rPr>
              <a:t>1,750 </a:t>
            </a:r>
            <a:r>
              <a:rPr lang="zh-CN" altLang="en-US" sz="2000" dirty="0">
                <a:solidFill>
                  <a:srgbClr val="262626"/>
                </a:solidFill>
                <a:latin typeface="微软雅黑" pitchFamily="34" charset="-122"/>
                <a:ea typeface="微软雅黑" pitchFamily="34" charset="-122"/>
              </a:rPr>
              <a:t>元，</a:t>
            </a:r>
            <a:r>
              <a:rPr lang="zh-CN" altLang="en-US" sz="2000" dirty="0" smtClean="0">
                <a:solidFill>
                  <a:srgbClr val="262626"/>
                </a:solidFill>
                <a:latin typeface="微软雅黑" pitchFamily="34" charset="-122"/>
                <a:ea typeface="微软雅黑" pitchFamily="34" charset="-122"/>
              </a:rPr>
              <a:t>则需要开户金额 </a:t>
            </a:r>
            <a:r>
              <a:rPr lang="en-US" altLang="zh-CN" sz="2000" dirty="0" smtClean="0">
                <a:solidFill>
                  <a:srgbClr val="262626"/>
                </a:solidFill>
                <a:latin typeface="微软雅黑" pitchFamily="34" charset="-122"/>
                <a:ea typeface="微软雅黑" pitchFamily="34" charset="-122"/>
              </a:rPr>
              <a:t>19,696.2 </a:t>
            </a:r>
            <a:r>
              <a:rPr lang="zh-CN" altLang="en-US" sz="2000" dirty="0" smtClean="0">
                <a:solidFill>
                  <a:srgbClr val="262626"/>
                </a:solidFill>
                <a:latin typeface="微软雅黑" pitchFamily="34" charset="-122"/>
                <a:ea typeface="微软雅黑" pitchFamily="34" charset="-122"/>
              </a:rPr>
              <a:t>元，三年后才会有 </a:t>
            </a:r>
            <a:r>
              <a:rPr lang="en-US" altLang="zh-CN" sz="2000" dirty="0">
                <a:solidFill>
                  <a:srgbClr val="262626"/>
                </a:solidFill>
                <a:latin typeface="微软雅黑" pitchFamily="34" charset="-122"/>
                <a:ea typeface="微软雅黑" pitchFamily="34" charset="-122"/>
              </a:rPr>
              <a:t>85,000 </a:t>
            </a:r>
            <a:r>
              <a:rPr lang="zh-CN" altLang="en-US" sz="2000" dirty="0">
                <a:solidFill>
                  <a:srgbClr val="262626"/>
                </a:solidFill>
                <a:latin typeface="微软雅黑" pitchFamily="34" charset="-122"/>
                <a:ea typeface="微软雅黑" pitchFamily="34" charset="-122"/>
              </a:rPr>
              <a:t>元。</a:t>
            </a:r>
            <a:endParaRPr lang="zh-CN" altLang="en-US" sz="2000" dirty="0" smtClean="0">
              <a:solidFill>
                <a:srgbClr val="262626"/>
              </a:solidFill>
              <a:latin typeface="微软雅黑" pitchFamily="34" charset="-122"/>
              <a:ea typeface="微软雅黑" pitchFamily="34" charset="-122"/>
            </a:endParaRP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微软雅黑" pitchFamily="34" charset="-122"/>
                <a:ea typeface="微软雅黑" pitchFamily="34" charset="-122"/>
              </a:rPr>
              <a:t>Rate </a:t>
            </a:r>
            <a:r>
              <a:rPr lang="zh-CN" altLang="en-US" sz="2000" dirty="0" smtClean="0">
                <a:solidFill>
                  <a:srgbClr val="262626"/>
                </a:solidFill>
                <a:latin typeface="微软雅黑" pitchFamily="34" charset="-122"/>
                <a:ea typeface="微软雅黑" pitchFamily="34" charset="-122"/>
              </a:rPr>
              <a:t>参数是 </a:t>
            </a:r>
            <a:r>
              <a:rPr lang="en-US" altLang="zh-CN" sz="2000" dirty="0" smtClean="0">
                <a:solidFill>
                  <a:srgbClr val="262626"/>
                </a:solidFill>
                <a:latin typeface="微软雅黑" pitchFamily="34" charset="-122"/>
                <a:ea typeface="微软雅黑" pitchFamily="34" charset="-122"/>
              </a:rPr>
              <a:t>1.5%/12</a:t>
            </a:r>
            <a:r>
              <a:rPr lang="zh-CN" altLang="en-US" sz="2000" dirty="0" smtClean="0">
                <a:solidFill>
                  <a:srgbClr val="262626"/>
                </a:solidFill>
                <a:latin typeface="微软雅黑" pitchFamily="34" charset="-122"/>
                <a:ea typeface="微软雅黑" pitchFamily="34" charset="-122"/>
              </a:rPr>
              <a:t>。</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微软雅黑" pitchFamily="34" charset="-122"/>
                <a:ea typeface="微软雅黑" pitchFamily="34" charset="-122"/>
              </a:rPr>
              <a:t>NPER </a:t>
            </a:r>
            <a:r>
              <a:rPr lang="zh-CN" altLang="en-US" sz="2000" dirty="0" smtClean="0">
                <a:solidFill>
                  <a:srgbClr val="262626"/>
                </a:solidFill>
                <a:latin typeface="微软雅黑" pitchFamily="34" charset="-122"/>
                <a:ea typeface="微软雅黑" pitchFamily="34" charset="-122"/>
              </a:rPr>
              <a:t>参数是 </a:t>
            </a:r>
            <a:r>
              <a:rPr lang="en-US" altLang="zh-CN" sz="2000" dirty="0" smtClean="0">
                <a:solidFill>
                  <a:srgbClr val="262626"/>
                </a:solidFill>
                <a:latin typeface="微软雅黑" pitchFamily="34" charset="-122"/>
                <a:ea typeface="微软雅黑" pitchFamily="34" charset="-122"/>
              </a:rPr>
              <a:t>3*12</a:t>
            </a:r>
            <a:r>
              <a:rPr lang="zh-CN" altLang="en-US" sz="2000" dirty="0" smtClean="0">
                <a:solidFill>
                  <a:srgbClr val="262626"/>
                </a:solidFill>
                <a:latin typeface="微软雅黑" pitchFamily="34" charset="-122"/>
                <a:ea typeface="微软雅黑" pitchFamily="34" charset="-122"/>
              </a:rPr>
              <a:t>（即三年储蓄，每年储蓄 </a:t>
            </a:r>
            <a:r>
              <a:rPr lang="en-US" altLang="zh-CN" sz="2000" dirty="0" smtClean="0">
                <a:solidFill>
                  <a:srgbClr val="262626"/>
                </a:solidFill>
                <a:latin typeface="微软雅黑" pitchFamily="34" charset="-122"/>
                <a:ea typeface="微软雅黑" pitchFamily="34" charset="-122"/>
              </a:rPr>
              <a:t>12 </a:t>
            </a:r>
            <a:r>
              <a:rPr lang="zh-CN" altLang="en-US" sz="2000" dirty="0" smtClean="0">
                <a:solidFill>
                  <a:srgbClr val="262626"/>
                </a:solidFill>
                <a:latin typeface="微软雅黑" pitchFamily="34" charset="-122"/>
                <a:ea typeface="微软雅黑" pitchFamily="34" charset="-122"/>
              </a:rPr>
              <a:t>期，按月储蓄）。</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微软雅黑" pitchFamily="34" charset="-122"/>
                <a:ea typeface="微软雅黑" pitchFamily="34" charset="-122"/>
              </a:rPr>
              <a:t>PMT </a:t>
            </a:r>
            <a:r>
              <a:rPr lang="zh-CN" altLang="en-US" sz="2000" dirty="0" smtClean="0">
                <a:solidFill>
                  <a:srgbClr val="262626"/>
                </a:solidFill>
                <a:latin typeface="微软雅黑" pitchFamily="34" charset="-122"/>
                <a:ea typeface="微软雅黑" pitchFamily="34" charset="-122"/>
              </a:rPr>
              <a:t>是 </a:t>
            </a:r>
            <a:r>
              <a:rPr lang="en-US" altLang="zh-CN" sz="2000" dirty="0" smtClean="0">
                <a:solidFill>
                  <a:srgbClr val="262626"/>
                </a:solidFill>
                <a:latin typeface="微软雅黑" pitchFamily="34" charset="-122"/>
                <a:ea typeface="微软雅黑" pitchFamily="34" charset="-122"/>
              </a:rPr>
              <a:t>-175</a:t>
            </a:r>
            <a:r>
              <a:rPr lang="zh-CN" altLang="en-US" sz="2000" dirty="0" smtClean="0">
                <a:solidFill>
                  <a:srgbClr val="262626"/>
                </a:solidFill>
                <a:latin typeface="微软雅黑" pitchFamily="34" charset="-122"/>
                <a:ea typeface="微软雅黑" pitchFamily="34" charset="-122"/>
              </a:rPr>
              <a:t>（您每月需付出 </a:t>
            </a:r>
            <a:r>
              <a:rPr lang="en-US" altLang="zh-CN" sz="2000" smtClean="0">
                <a:solidFill>
                  <a:srgbClr val="262626"/>
                </a:solidFill>
                <a:latin typeface="微软雅黑" pitchFamily="34" charset="-122"/>
                <a:ea typeface="微软雅黑" pitchFamily="34" charset="-122"/>
              </a:rPr>
              <a:t>175 </a:t>
            </a:r>
            <a:r>
              <a:rPr lang="zh-CN" altLang="en-US" sz="2000" smtClean="0">
                <a:solidFill>
                  <a:srgbClr val="262626"/>
                </a:solidFill>
                <a:latin typeface="微软雅黑" pitchFamily="34" charset="-122"/>
                <a:ea typeface="微软雅黑" pitchFamily="34" charset="-122"/>
              </a:rPr>
              <a:t>元</a:t>
            </a:r>
            <a:r>
              <a:rPr lang="zh-CN" altLang="en-US" sz="2000" dirty="0" smtClean="0">
                <a:solidFill>
                  <a:srgbClr val="262626"/>
                </a:solidFill>
                <a:latin typeface="微软雅黑" pitchFamily="34" charset="-122"/>
                <a:ea typeface="微软雅黑" pitchFamily="34" charset="-122"/>
              </a:rPr>
              <a:t>）</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微软雅黑" pitchFamily="34" charset="-122"/>
                <a:ea typeface="微软雅黑" pitchFamily="34" charset="-122"/>
              </a:rPr>
              <a:t>FV</a:t>
            </a:r>
            <a:r>
              <a:rPr lang="zh-CN" altLang="en-US" sz="2000" dirty="0" smtClean="0">
                <a:solidFill>
                  <a:srgbClr val="262626"/>
                </a:solidFill>
                <a:latin typeface="微软雅黑" pitchFamily="34" charset="-122"/>
                <a:ea typeface="微软雅黑" pitchFamily="34" charset="-122"/>
              </a:rPr>
              <a:t>（未来值）是 </a:t>
            </a:r>
            <a:r>
              <a:rPr lang="en-US" altLang="zh-CN" sz="2000" dirty="0" smtClean="0">
                <a:solidFill>
                  <a:srgbClr val="262626"/>
                </a:solidFill>
                <a:latin typeface="微软雅黑" pitchFamily="34" charset="-122"/>
                <a:ea typeface="微软雅黑" pitchFamily="34" charset="-122"/>
              </a:rPr>
              <a:t>85000</a:t>
            </a:r>
          </a:p>
          <a:p>
            <a:pPr eaLnBrk="1" hangingPunct="1">
              <a:lnSpc>
                <a:spcPct val="90000"/>
              </a:lnSpc>
              <a:spcAft>
                <a:spcPct val="75000"/>
              </a:spcAft>
              <a:buClr>
                <a:srgbClr val="F79646"/>
              </a:buClr>
            </a:pPr>
            <a:endParaRPr lang="en-US" altLang="zh-CN" sz="2000" dirty="0">
              <a:solidFill>
                <a:srgbClr val="262626"/>
              </a:solidFill>
              <a:latin typeface="微软雅黑" pitchFamily="34" charset="-122"/>
              <a:ea typeface="微软雅黑"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Segoe UI" pitchFamily="34" charset="0"/>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开始之前</a:t>
            </a:r>
          </a:p>
        </p:txBody>
      </p:sp>
      <p:sp>
        <p:nvSpPr>
          <p:cNvPr id="3" name="Content Placeholder 2"/>
          <p:cNvSpPr>
            <a:spLocks noGrp="1"/>
          </p:cNvSpPr>
          <p:nvPr>
            <p:ph idx="1"/>
          </p:nvPr>
        </p:nvSpPr>
        <p:spPr>
          <a:xfrm>
            <a:off x="609600" y="1905000"/>
            <a:ext cx="8113713" cy="990600"/>
          </a:xfrm>
        </p:spPr>
        <p:txBody>
          <a:bodyPr/>
          <a:lstStyle/>
          <a:p>
            <a:pPr marL="0" indent="0" eaLnBrk="1" hangingPunct="1">
              <a:buClr>
                <a:srgbClr val="FF9900"/>
              </a:buClr>
              <a:buFont typeface="+mj-lt"/>
              <a:buNone/>
            </a:pPr>
            <a:r>
              <a:rPr lang="zh-CN" altLang="en-US" sz="2800" dirty="0">
                <a:solidFill>
                  <a:srgbClr val="262626"/>
                </a:solidFill>
                <a:latin typeface="Microsoft YaHei" pitchFamily="34" charset="-122"/>
                <a:ea typeface="Microsoft YaHei" pitchFamily="34" charset="-122"/>
              </a:rPr>
              <a:t>如果 </a:t>
            </a:r>
            <a:r>
              <a:rPr altLang="zh-CN" sz="2800" dirty="0">
                <a:solidFill>
                  <a:srgbClr val="262626"/>
                </a:solidFill>
                <a:latin typeface="Microsoft YaHei" pitchFamily="34" charset="-122"/>
                <a:ea typeface="Microsoft YaHei" pitchFamily="34" charset="-122"/>
              </a:rPr>
              <a:t>PowerPoint </a:t>
            </a:r>
            <a:r>
              <a:rPr lang="zh-CN" altLang="en-US" sz="2800" dirty="0">
                <a:solidFill>
                  <a:srgbClr val="262626"/>
                </a:solidFill>
                <a:latin typeface="Microsoft YaHei" pitchFamily="34" charset="-122"/>
                <a:ea typeface="Microsoft YaHei" pitchFamily="34" charset="-122"/>
              </a:rPr>
              <a:t>屏幕的顶部显示黄色安全栏，请单击“启用编辑”。 </a:t>
            </a:r>
          </a:p>
        </p:txBody>
      </p:sp>
      <p:sp>
        <p:nvSpPr>
          <p:cNvPr id="9" name="Content Placeholder 2"/>
          <p:cNvSpPr txBox="1">
            <a:spLocks/>
          </p:cNvSpPr>
          <p:nvPr/>
        </p:nvSpPr>
        <p:spPr>
          <a:xfrm>
            <a:off x="609600" y="3962400"/>
            <a:ext cx="8077200" cy="1676400"/>
          </a:xfrm>
          <a:prstGeom prst="rect">
            <a:avLst/>
          </a:prstGeom>
        </p:spPr>
        <p:txBody>
          <a:bodyPr>
            <a:normAutofit/>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lnSpc>
                <a:spcPct val="90000"/>
              </a:lnSpc>
              <a:spcBef>
                <a:spcPts val="600"/>
              </a:spcBef>
              <a:spcAft>
                <a:spcPts val="1200"/>
              </a:spcAft>
              <a:buClr>
                <a:srgbClr val="F79646"/>
              </a:buClr>
              <a:buFont typeface="+mj-lt"/>
              <a:buNone/>
            </a:pPr>
            <a:r>
              <a:rPr lang="zh-CN" altLang="en-US" sz="2800" dirty="0" smtClean="0">
                <a:solidFill>
                  <a:srgbClr val="000000"/>
                </a:solidFill>
                <a:latin typeface="Microsoft YaHei" pitchFamily="34" charset="-122"/>
                <a:ea typeface="Microsoft YaHei" pitchFamily="34" charset="-122"/>
                <a:cs typeface="Segoe UI" pitchFamily="34" charset="0"/>
              </a:rPr>
              <a:t>您需要 </a:t>
            </a:r>
            <a:r>
              <a:rPr lang="en-US" altLang="zh-CN" sz="2800" dirty="0" smtClean="0">
                <a:solidFill>
                  <a:srgbClr val="000000"/>
                </a:solidFill>
                <a:latin typeface="Microsoft YaHei" pitchFamily="34" charset="-122"/>
                <a:ea typeface="Microsoft YaHei" pitchFamily="34" charset="-122"/>
                <a:cs typeface="Segoe UI" pitchFamily="34" charset="0"/>
              </a:rPr>
              <a:t>PowerPoint 2010 </a:t>
            </a:r>
            <a:r>
              <a:rPr lang="zh-CN" altLang="en-US" sz="2800" dirty="0" smtClean="0">
                <a:solidFill>
                  <a:srgbClr val="000000"/>
                </a:solidFill>
                <a:latin typeface="Microsoft YaHei" pitchFamily="34" charset="-122"/>
                <a:ea typeface="Microsoft YaHei" pitchFamily="34" charset="-122"/>
                <a:cs typeface="Segoe UI" pitchFamily="34" charset="0"/>
              </a:rPr>
              <a:t>来查看此演示文稿。 如果您没有 </a:t>
            </a:r>
            <a:r>
              <a:rPr lang="en-US" altLang="zh-CN" sz="2800" dirty="0" smtClean="0">
                <a:solidFill>
                  <a:srgbClr val="000000"/>
                </a:solidFill>
                <a:latin typeface="Microsoft YaHei" pitchFamily="34" charset="-122"/>
                <a:ea typeface="Microsoft YaHei" pitchFamily="34" charset="-122"/>
                <a:cs typeface="Segoe UI" pitchFamily="34" charset="0"/>
              </a:rPr>
              <a:t>PowerPoint 2010</a:t>
            </a:r>
            <a:r>
              <a:rPr lang="zh-CN" altLang="en-US" sz="2800" dirty="0" smtClean="0">
                <a:solidFill>
                  <a:srgbClr val="000000"/>
                </a:solidFill>
                <a:latin typeface="Microsoft YaHei" pitchFamily="34" charset="-122"/>
                <a:ea typeface="Microsoft YaHei" pitchFamily="34" charset="-122"/>
                <a:cs typeface="Segoe UI" pitchFamily="34" charset="0"/>
              </a:rPr>
              <a:t>，请</a:t>
            </a:r>
            <a:r>
              <a:rPr lang="zh-CN" altLang="en-US" sz="2800" dirty="0" smtClean="0">
                <a:solidFill>
                  <a:srgbClr val="000000"/>
                </a:solidFill>
                <a:latin typeface="Microsoft YaHei" pitchFamily="34" charset="-122"/>
                <a:ea typeface="Microsoft YaHei" pitchFamily="34" charset="-122"/>
                <a:cs typeface="Segoe UI" pitchFamily="34" charset="0"/>
                <a:hlinkClick r:id="rId3"/>
              </a:rPr>
              <a:t>下载 </a:t>
            </a:r>
            <a:r>
              <a:rPr lang="en-US" altLang="zh-CN" sz="2800" dirty="0" smtClean="0">
                <a:solidFill>
                  <a:srgbClr val="000000"/>
                </a:solidFill>
                <a:latin typeface="Microsoft YaHei" pitchFamily="34" charset="-122"/>
                <a:ea typeface="Microsoft YaHei" pitchFamily="34" charset="-122"/>
                <a:cs typeface="Segoe UI" pitchFamily="34" charset="0"/>
                <a:hlinkClick r:id="rId3"/>
              </a:rPr>
              <a:t>PowerPoint Viewer</a:t>
            </a:r>
            <a:r>
              <a:rPr lang="zh-CN" altLang="en-US" sz="2800" dirty="0" smtClean="0">
                <a:solidFill>
                  <a:srgbClr val="000000"/>
                </a:solidFill>
                <a:latin typeface="Microsoft YaHei" pitchFamily="34" charset="-122"/>
                <a:ea typeface="Microsoft YaHei" pitchFamily="34" charset="-122"/>
                <a:cs typeface="Segoe UI" pitchFamily="34" charset="0"/>
              </a:rPr>
              <a:t>（参见备注窗格中的 </a:t>
            </a:r>
            <a:r>
              <a:rPr lang="en-US" altLang="zh-CN" sz="2800" dirty="0" smtClean="0">
                <a:solidFill>
                  <a:srgbClr val="000000"/>
                </a:solidFill>
                <a:latin typeface="Microsoft YaHei" pitchFamily="34" charset="-122"/>
                <a:ea typeface="Microsoft YaHei" pitchFamily="34" charset="-122"/>
                <a:cs typeface="Segoe UI" pitchFamily="34" charset="0"/>
              </a:rPr>
              <a:t>URL</a:t>
            </a:r>
            <a:r>
              <a:rPr lang="zh-CN" altLang="en-US" sz="2800" dirty="0" smtClean="0">
                <a:solidFill>
                  <a:srgbClr val="000000"/>
                </a:solidFill>
                <a:latin typeface="Microsoft YaHei" pitchFamily="34" charset="-122"/>
                <a:ea typeface="Microsoft YaHei" pitchFamily="34" charset="-122"/>
                <a:cs typeface="Segoe UI" pitchFamily="34" charset="0"/>
              </a:rPr>
              <a:t>）。</a:t>
            </a:r>
            <a:endParaRPr lang="zh-CN" altLang="en-US" sz="2800" dirty="0">
              <a:solidFill>
                <a:srgbClr val="000000"/>
              </a:solidFill>
              <a:latin typeface="Microsoft YaHei" pitchFamily="34" charset="-122"/>
              <a:ea typeface="Microsoft YaHei" pitchFamily="34" charset="-122"/>
              <a:cs typeface="Segoe UI" pitchFamily="34" charset="0"/>
            </a:endParaRPr>
          </a:p>
        </p:txBody>
      </p:sp>
      <p:pic>
        <p:nvPicPr>
          <p:cNvPr id="38917"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570039" y="3200400"/>
            <a:ext cx="5438772"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7</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ts val="600"/>
              </a:spcAft>
              <a:buClr>
                <a:srgbClr val="F79646"/>
              </a:buClr>
            </a:pPr>
            <a:r>
              <a:rPr lang="zh-CN" altLang="en-US" sz="1800" b="1" dirty="0" smtClean="0">
                <a:solidFill>
                  <a:srgbClr val="262626"/>
                </a:solidFill>
                <a:latin typeface="Microsoft YaHei" pitchFamily="34" charset="-122"/>
                <a:ea typeface="Microsoft YaHei" pitchFamily="34" charset="-122"/>
              </a:rPr>
              <a:t>计算预付定金</a:t>
            </a:r>
          </a:p>
          <a:p>
            <a:pPr eaLnBrk="1" hangingPunct="1">
              <a:lnSpc>
                <a:spcPct val="90000"/>
              </a:lnSpc>
              <a:spcAft>
                <a:spcPts val="600"/>
              </a:spcAft>
              <a:buClr>
                <a:srgbClr val="F79646"/>
              </a:buClr>
            </a:pPr>
            <a:r>
              <a:rPr lang="zh-CN" altLang="en-US" sz="1800" dirty="0" smtClean="0">
                <a:solidFill>
                  <a:srgbClr val="262626"/>
                </a:solidFill>
                <a:latin typeface="Microsoft YaHei" pitchFamily="34" charset="-122"/>
                <a:ea typeface="Microsoft YaHei" pitchFamily="34" charset="-122"/>
              </a:rPr>
              <a:t>假设您想购买一辆价值 </a:t>
            </a:r>
            <a:r>
              <a:rPr lang="en-US" altLang="zh-CN" sz="1800" dirty="0" smtClean="0">
                <a:solidFill>
                  <a:srgbClr val="262626"/>
                </a:solidFill>
                <a:latin typeface="Microsoft YaHei" pitchFamily="34" charset="-122"/>
                <a:ea typeface="Microsoft YaHei" pitchFamily="34" charset="-122"/>
              </a:rPr>
              <a:t>190,000 </a:t>
            </a:r>
            <a:r>
              <a:rPr lang="zh-CN" altLang="en-US" sz="1800" dirty="0" smtClean="0">
                <a:solidFill>
                  <a:srgbClr val="262626"/>
                </a:solidFill>
                <a:latin typeface="Microsoft YaHei" pitchFamily="34" charset="-122"/>
                <a:ea typeface="Microsoft YaHei" pitchFamily="34" charset="-122"/>
              </a:rPr>
              <a:t>元的汽车，年利率为 </a:t>
            </a:r>
            <a:r>
              <a:rPr lang="en-US" altLang="zh-CN" sz="1800" dirty="0" smtClean="0">
                <a:solidFill>
                  <a:srgbClr val="262626"/>
                </a:solidFill>
                <a:latin typeface="Microsoft YaHei" pitchFamily="34" charset="-122"/>
                <a:ea typeface="Microsoft YaHei" pitchFamily="34" charset="-122"/>
              </a:rPr>
              <a:t>2.9%</a:t>
            </a:r>
            <a:r>
              <a:rPr lang="zh-CN" altLang="en-US" sz="1800" dirty="0" smtClean="0">
                <a:solidFill>
                  <a:srgbClr val="262626"/>
                </a:solidFill>
                <a:latin typeface="Microsoft YaHei" pitchFamily="34" charset="-122"/>
                <a:ea typeface="Microsoft YaHei" pitchFamily="34" charset="-122"/>
              </a:rPr>
              <a:t>，三年按揭付款。 您希望每月付款 </a:t>
            </a:r>
            <a:r>
              <a:rPr lang="en-US" altLang="zh-CN" sz="1800" dirty="0" smtClean="0">
                <a:solidFill>
                  <a:srgbClr val="262626"/>
                </a:solidFill>
                <a:latin typeface="Microsoft YaHei" pitchFamily="34" charset="-122"/>
                <a:ea typeface="Microsoft YaHei" pitchFamily="34" charset="-122"/>
              </a:rPr>
              <a:t>3,500 </a:t>
            </a:r>
            <a:r>
              <a:rPr lang="zh-CN" altLang="en-US" sz="1800" dirty="0" smtClean="0">
                <a:solidFill>
                  <a:srgbClr val="262626"/>
                </a:solidFill>
                <a:latin typeface="Microsoft YaHei" pitchFamily="34" charset="-122"/>
                <a:ea typeface="Microsoft YaHei" pitchFamily="34" charset="-122"/>
              </a:rPr>
              <a:t>元，因此您需要计算出预付定金。 在此公式中，</a:t>
            </a:r>
            <a:r>
              <a:rPr lang="en-US" altLang="zh-CN" sz="1800" dirty="0" smtClean="0">
                <a:solidFill>
                  <a:srgbClr val="262626"/>
                </a:solidFill>
                <a:latin typeface="Microsoft YaHei" pitchFamily="34" charset="-122"/>
                <a:ea typeface="Microsoft YaHei" pitchFamily="34" charset="-122"/>
              </a:rPr>
              <a:t>PV </a:t>
            </a:r>
            <a:r>
              <a:rPr lang="zh-CN" altLang="en-US" sz="1800" dirty="0" smtClean="0">
                <a:solidFill>
                  <a:srgbClr val="262626"/>
                </a:solidFill>
                <a:latin typeface="Microsoft YaHei" pitchFamily="34" charset="-122"/>
                <a:ea typeface="Microsoft YaHei" pitchFamily="34" charset="-122"/>
              </a:rPr>
              <a:t>函数的结果是贷款额，从购买价格中减去它即为预付定金。 </a:t>
            </a:r>
          </a:p>
          <a:p>
            <a:pPr eaLnBrk="1" hangingPunct="1">
              <a:lnSpc>
                <a:spcPct val="90000"/>
              </a:lnSpc>
              <a:spcAft>
                <a:spcPts val="600"/>
              </a:spcAft>
              <a:buClr>
                <a:srgbClr val="F79646"/>
              </a:buClr>
            </a:pPr>
            <a:r>
              <a:rPr lang="en-US" altLang="zh-CN" sz="1800" b="1" dirty="0" smtClean="0">
                <a:solidFill>
                  <a:srgbClr val="262626"/>
                </a:solidFill>
                <a:latin typeface="Microsoft YaHei" pitchFamily="34" charset="-122"/>
                <a:ea typeface="Microsoft YaHei" pitchFamily="34" charset="-122"/>
              </a:rPr>
              <a:t>=190000-PV(2.9%/12, 3*12,-3500) </a:t>
            </a:r>
            <a:r>
              <a:rPr lang="zh-CN" altLang="en-US" sz="1800" dirty="0" smtClean="0">
                <a:solidFill>
                  <a:srgbClr val="262626"/>
                </a:solidFill>
                <a:latin typeface="Microsoft YaHei" pitchFamily="34" charset="-122"/>
                <a:ea typeface="Microsoft YaHei" pitchFamily="34" charset="-122"/>
              </a:rPr>
              <a:t>所需的预付定金为 </a:t>
            </a:r>
            <a:r>
              <a:rPr lang="en-US" altLang="zh-CN" sz="1800" dirty="0" smtClean="0">
                <a:solidFill>
                  <a:srgbClr val="262626"/>
                </a:solidFill>
                <a:latin typeface="Microsoft YaHei" pitchFamily="34" charset="-122"/>
                <a:ea typeface="Microsoft YaHei" pitchFamily="34" charset="-122"/>
              </a:rPr>
              <a:t>69,464.8 </a:t>
            </a:r>
            <a:r>
              <a:rPr lang="zh-CN" altLang="en-US" sz="1800" dirty="0" smtClean="0">
                <a:solidFill>
                  <a:srgbClr val="262626"/>
                </a:solidFill>
                <a:latin typeface="Microsoft YaHei" pitchFamily="34" charset="-122"/>
                <a:ea typeface="Microsoft YaHei" pitchFamily="34" charset="-122"/>
              </a:rPr>
              <a:t>元</a:t>
            </a:r>
          </a:p>
          <a:p>
            <a:pPr marL="285750" indent="-285750" eaLnBrk="1" hangingPunct="1">
              <a:lnSpc>
                <a:spcPct val="90000"/>
              </a:lnSpc>
              <a:spcAft>
                <a:spcPts val="600"/>
              </a:spcAft>
              <a:buClr>
                <a:srgbClr val="F79646"/>
              </a:buClr>
              <a:buFont typeface="Arial" pitchFamily="34" charset="0"/>
              <a:buChar char="•"/>
            </a:pPr>
            <a:r>
              <a:rPr lang="zh-CN" altLang="en-US" sz="1800" dirty="0" smtClean="0">
                <a:solidFill>
                  <a:srgbClr val="262626"/>
                </a:solidFill>
                <a:latin typeface="Microsoft YaHei" pitchFamily="34" charset="-122"/>
                <a:ea typeface="Microsoft YaHei" pitchFamily="34" charset="-122"/>
              </a:rPr>
              <a:t>公式首先列出购买价格 </a:t>
            </a:r>
            <a:r>
              <a:rPr lang="en-US" altLang="zh-CN" sz="1800" dirty="0" smtClean="0">
                <a:solidFill>
                  <a:srgbClr val="262626"/>
                </a:solidFill>
                <a:latin typeface="Microsoft YaHei" pitchFamily="34" charset="-122"/>
                <a:ea typeface="Microsoft YaHei" pitchFamily="34" charset="-122"/>
              </a:rPr>
              <a:t>190,000 </a:t>
            </a:r>
            <a:r>
              <a:rPr lang="zh-CN" altLang="en-US" sz="1800" dirty="0" smtClean="0">
                <a:solidFill>
                  <a:srgbClr val="262626"/>
                </a:solidFill>
                <a:latin typeface="Microsoft YaHei" pitchFamily="34" charset="-122"/>
                <a:ea typeface="Microsoft YaHei" pitchFamily="34" charset="-122"/>
              </a:rPr>
              <a:t>元。 将从购买价格中减去 </a:t>
            </a:r>
            <a:r>
              <a:rPr lang="en-US" altLang="zh-CN" sz="1800" dirty="0" smtClean="0">
                <a:solidFill>
                  <a:srgbClr val="262626"/>
                </a:solidFill>
                <a:latin typeface="Microsoft YaHei" pitchFamily="34" charset="-122"/>
                <a:ea typeface="Microsoft YaHei" pitchFamily="34" charset="-122"/>
              </a:rPr>
              <a:t>PV </a:t>
            </a:r>
            <a:r>
              <a:rPr lang="zh-CN" altLang="en-US" sz="1800" dirty="0" smtClean="0">
                <a:solidFill>
                  <a:srgbClr val="262626"/>
                </a:solidFill>
                <a:latin typeface="Microsoft YaHei" pitchFamily="34" charset="-122"/>
                <a:ea typeface="Microsoft YaHei" pitchFamily="34" charset="-122"/>
              </a:rPr>
              <a:t>函数的结果。</a:t>
            </a:r>
          </a:p>
          <a:p>
            <a:pPr marL="285750" indent="-285750" eaLnBrk="1" hangingPunct="1">
              <a:lnSpc>
                <a:spcPct val="90000"/>
              </a:lnSpc>
              <a:spcAft>
                <a:spcPts val="600"/>
              </a:spcAft>
              <a:buClr>
                <a:srgbClr val="F79646"/>
              </a:buClr>
              <a:buFont typeface="Arial" pitchFamily="34" charset="0"/>
              <a:buChar char="•"/>
            </a:pPr>
            <a:r>
              <a:rPr lang="en-US" altLang="zh-CN" sz="1800" dirty="0" smtClean="0">
                <a:solidFill>
                  <a:srgbClr val="262626"/>
                </a:solidFill>
                <a:latin typeface="Microsoft YaHei" pitchFamily="34" charset="-122"/>
                <a:ea typeface="Microsoft YaHei" pitchFamily="34" charset="-122"/>
              </a:rPr>
              <a:t>Rate </a:t>
            </a:r>
            <a:r>
              <a:rPr lang="zh-CN" altLang="en-US" sz="1800" dirty="0" smtClean="0">
                <a:solidFill>
                  <a:srgbClr val="262626"/>
                </a:solidFill>
                <a:latin typeface="Microsoft YaHei" pitchFamily="34" charset="-122"/>
                <a:ea typeface="Microsoft YaHei" pitchFamily="34" charset="-122"/>
              </a:rPr>
              <a:t>参数是 </a:t>
            </a:r>
            <a:r>
              <a:rPr lang="en-US" altLang="zh-CN" sz="1800" dirty="0" smtClean="0">
                <a:solidFill>
                  <a:srgbClr val="262626"/>
                </a:solidFill>
                <a:latin typeface="Microsoft YaHei" pitchFamily="34" charset="-122"/>
                <a:ea typeface="Microsoft YaHei" pitchFamily="34" charset="-122"/>
              </a:rPr>
              <a:t>2.9% </a:t>
            </a:r>
            <a:r>
              <a:rPr lang="zh-CN" altLang="en-US" sz="1800" dirty="0" smtClean="0">
                <a:solidFill>
                  <a:srgbClr val="262626"/>
                </a:solidFill>
                <a:latin typeface="Microsoft YaHei" pitchFamily="34" charset="-122"/>
                <a:ea typeface="Microsoft YaHei" pitchFamily="34" charset="-122"/>
              </a:rPr>
              <a:t>除以 </a:t>
            </a:r>
            <a:r>
              <a:rPr lang="en-US" altLang="zh-CN" sz="1800" dirty="0" smtClean="0">
                <a:solidFill>
                  <a:srgbClr val="262626"/>
                </a:solidFill>
                <a:latin typeface="Microsoft YaHei" pitchFamily="34" charset="-122"/>
                <a:ea typeface="Microsoft YaHei" pitchFamily="34" charset="-122"/>
              </a:rPr>
              <a:t>12</a:t>
            </a:r>
            <a:r>
              <a:rPr lang="zh-CN" altLang="en-US" sz="1800" dirty="0" smtClean="0">
                <a:solidFill>
                  <a:srgbClr val="262626"/>
                </a:solidFill>
                <a:latin typeface="Microsoft YaHei" pitchFamily="34" charset="-122"/>
                <a:ea typeface="Microsoft YaHei" pitchFamily="34" charset="-122"/>
              </a:rPr>
              <a:t>。</a:t>
            </a:r>
          </a:p>
          <a:p>
            <a:pPr marL="285750" indent="-285750" eaLnBrk="1" hangingPunct="1">
              <a:lnSpc>
                <a:spcPct val="90000"/>
              </a:lnSpc>
              <a:spcAft>
                <a:spcPts val="600"/>
              </a:spcAft>
              <a:buClr>
                <a:srgbClr val="F79646"/>
              </a:buClr>
              <a:buFont typeface="Arial" pitchFamily="34" charset="0"/>
              <a:buChar char="•"/>
            </a:pPr>
            <a:r>
              <a:rPr lang="en-US" altLang="zh-CN" sz="1800" dirty="0" smtClean="0">
                <a:solidFill>
                  <a:srgbClr val="262626"/>
                </a:solidFill>
                <a:latin typeface="Microsoft YaHei" pitchFamily="34" charset="-122"/>
                <a:ea typeface="Microsoft YaHei" pitchFamily="34" charset="-122"/>
              </a:rPr>
              <a:t>NPER </a:t>
            </a:r>
            <a:r>
              <a:rPr lang="zh-CN" altLang="en-US" sz="1800" dirty="0" smtClean="0">
                <a:solidFill>
                  <a:srgbClr val="262626"/>
                </a:solidFill>
                <a:latin typeface="Microsoft YaHei" pitchFamily="34" charset="-122"/>
                <a:ea typeface="Microsoft YaHei" pitchFamily="34" charset="-122"/>
              </a:rPr>
              <a:t>参数是 </a:t>
            </a:r>
            <a:r>
              <a:rPr lang="en-US" altLang="zh-CN" sz="1800" dirty="0" smtClean="0">
                <a:solidFill>
                  <a:srgbClr val="262626"/>
                </a:solidFill>
                <a:latin typeface="Microsoft YaHei" pitchFamily="34" charset="-122"/>
                <a:ea typeface="Microsoft YaHei" pitchFamily="34" charset="-122"/>
              </a:rPr>
              <a:t>3*12</a:t>
            </a:r>
            <a:r>
              <a:rPr lang="zh-CN" altLang="en-US" sz="1800" dirty="0" smtClean="0">
                <a:solidFill>
                  <a:srgbClr val="262626"/>
                </a:solidFill>
                <a:latin typeface="Microsoft YaHei" pitchFamily="34" charset="-122"/>
                <a:ea typeface="Microsoft YaHei" pitchFamily="34" charset="-122"/>
              </a:rPr>
              <a:t>（即三年付款，每年付款 </a:t>
            </a:r>
            <a:r>
              <a:rPr lang="en-US" altLang="zh-CN" sz="1800" dirty="0" smtClean="0">
                <a:solidFill>
                  <a:srgbClr val="262626"/>
                </a:solidFill>
                <a:latin typeface="Microsoft YaHei" pitchFamily="34" charset="-122"/>
                <a:ea typeface="Microsoft YaHei" pitchFamily="34" charset="-122"/>
              </a:rPr>
              <a:t>12 </a:t>
            </a:r>
            <a:r>
              <a:rPr lang="zh-CN" altLang="en-US" sz="1800" dirty="0" smtClean="0">
                <a:solidFill>
                  <a:srgbClr val="262626"/>
                </a:solidFill>
                <a:latin typeface="Microsoft YaHei" pitchFamily="34" charset="-122"/>
                <a:ea typeface="Microsoft YaHei" pitchFamily="34" charset="-122"/>
              </a:rPr>
              <a:t>期，按月付款）。</a:t>
            </a:r>
          </a:p>
          <a:p>
            <a:pPr marL="285750" indent="-285750" eaLnBrk="1" hangingPunct="1">
              <a:lnSpc>
                <a:spcPct val="90000"/>
              </a:lnSpc>
              <a:spcAft>
                <a:spcPts val="600"/>
              </a:spcAft>
              <a:buClr>
                <a:srgbClr val="F79646"/>
              </a:buClr>
              <a:buFont typeface="Arial" pitchFamily="34" charset="0"/>
              <a:buChar char="•"/>
            </a:pPr>
            <a:r>
              <a:rPr lang="en-US" altLang="zh-CN" sz="1800" dirty="0" smtClean="0">
                <a:solidFill>
                  <a:srgbClr val="262626"/>
                </a:solidFill>
                <a:latin typeface="Microsoft YaHei" pitchFamily="34" charset="-122"/>
                <a:ea typeface="Microsoft YaHei" pitchFamily="34" charset="-122"/>
              </a:rPr>
              <a:t>PMT </a:t>
            </a:r>
            <a:r>
              <a:rPr lang="zh-CN" altLang="en-US" sz="1800" dirty="0" smtClean="0">
                <a:solidFill>
                  <a:srgbClr val="262626"/>
                </a:solidFill>
                <a:latin typeface="Microsoft YaHei" pitchFamily="34" charset="-122"/>
                <a:ea typeface="Microsoft YaHei" pitchFamily="34" charset="-122"/>
              </a:rPr>
              <a:t>是 </a:t>
            </a:r>
            <a:r>
              <a:rPr lang="en-US" altLang="zh-CN" sz="1800" dirty="0" smtClean="0">
                <a:solidFill>
                  <a:srgbClr val="262626"/>
                </a:solidFill>
                <a:latin typeface="Microsoft YaHei" pitchFamily="34" charset="-122"/>
                <a:ea typeface="Microsoft YaHei" pitchFamily="34" charset="-122"/>
              </a:rPr>
              <a:t>-3500</a:t>
            </a:r>
            <a:r>
              <a:rPr lang="zh-CN" altLang="en-US" sz="1800" dirty="0" smtClean="0">
                <a:solidFill>
                  <a:srgbClr val="262626"/>
                </a:solidFill>
                <a:latin typeface="Microsoft YaHei" pitchFamily="34" charset="-122"/>
                <a:ea typeface="Microsoft YaHei" pitchFamily="34" charset="-122"/>
              </a:rPr>
              <a:t>（您每月需付出 </a:t>
            </a:r>
            <a:r>
              <a:rPr lang="en-US" altLang="zh-CN" sz="1800" dirty="0" smtClean="0">
                <a:solidFill>
                  <a:srgbClr val="262626"/>
                </a:solidFill>
                <a:latin typeface="Microsoft YaHei" pitchFamily="34" charset="-122"/>
                <a:ea typeface="Microsoft YaHei" pitchFamily="34" charset="-122"/>
              </a:rPr>
              <a:t>3500 </a:t>
            </a:r>
            <a:r>
              <a:rPr lang="zh-CN" altLang="en-US" sz="1800" dirty="0" smtClean="0">
                <a:solidFill>
                  <a:srgbClr val="262626"/>
                </a:solidFill>
                <a:latin typeface="Microsoft YaHei" pitchFamily="34" charset="-122"/>
                <a:ea typeface="Microsoft YaHei" pitchFamily="34" charset="-122"/>
              </a:rPr>
              <a:t>元）。</a:t>
            </a:r>
          </a:p>
          <a:p>
            <a:pPr eaLnBrk="1" hangingPunct="1">
              <a:lnSpc>
                <a:spcPct val="90000"/>
              </a:lnSpc>
              <a:spcAft>
                <a:spcPct val="75000"/>
              </a:spcAft>
              <a:buClr>
                <a:srgbClr val="F79646"/>
              </a:buClr>
            </a:pPr>
            <a:endParaRPr lang="zh-CN" altLang="en-US" sz="18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8</a:t>
            </a:r>
          </a:p>
        </p:txBody>
      </p:sp>
      <p:sp>
        <p:nvSpPr>
          <p:cNvPr id="6" name="Content Placeholder 5"/>
          <p:cNvSpPr>
            <a:spLocks noGrp="1"/>
          </p:cNvSpPr>
          <p:nvPr>
            <p:ph idx="1"/>
          </p:nvPr>
        </p:nvSpPr>
        <p:spPr>
          <a:xfrm>
            <a:off x="457200" y="1143000"/>
            <a:ext cx="8229600" cy="4795838"/>
          </a:xfrm>
        </p:spPr>
        <p:txBody>
          <a:bodyPr/>
          <a:lstStyle/>
          <a:p>
            <a:pPr eaLnBrk="1" hangingPunct="1">
              <a:lnSpc>
                <a:spcPct val="90000"/>
              </a:lnSpc>
              <a:spcAft>
                <a:spcPts val="600"/>
              </a:spcAft>
              <a:buClr>
                <a:srgbClr val="F79646"/>
              </a:buClr>
            </a:pPr>
            <a:r>
              <a:rPr lang="zh-CN" altLang="en-US" sz="1800" b="1" dirty="0" smtClean="0">
                <a:solidFill>
                  <a:srgbClr val="262626"/>
                </a:solidFill>
                <a:latin typeface="Microsoft YaHei" pitchFamily="34" charset="-122"/>
                <a:ea typeface="Microsoft YaHei" pitchFamily="34" charset="-122"/>
              </a:rPr>
              <a:t>计算多长时间才能还清个人贷款</a:t>
            </a:r>
          </a:p>
          <a:p>
            <a:pPr eaLnBrk="1" hangingPunct="1">
              <a:lnSpc>
                <a:spcPct val="90000"/>
              </a:lnSpc>
              <a:spcAft>
                <a:spcPts val="600"/>
              </a:spcAft>
              <a:buClr>
                <a:srgbClr val="F79646"/>
              </a:buClr>
            </a:pPr>
            <a:r>
              <a:rPr lang="zh-CN" altLang="en-US" sz="1800" dirty="0" smtClean="0">
                <a:solidFill>
                  <a:srgbClr val="262626"/>
                </a:solidFill>
                <a:latin typeface="Microsoft YaHei" pitchFamily="34" charset="-122"/>
                <a:ea typeface="Microsoft YaHei" pitchFamily="34" charset="-122"/>
              </a:rPr>
              <a:t>您有一笔 </a:t>
            </a:r>
            <a:r>
              <a:rPr lang="en-US" altLang="zh-CN" sz="1800" dirty="0" smtClean="0">
                <a:solidFill>
                  <a:srgbClr val="262626"/>
                </a:solidFill>
                <a:latin typeface="Microsoft YaHei" pitchFamily="34" charset="-122"/>
                <a:ea typeface="Microsoft YaHei" pitchFamily="34" charset="-122"/>
              </a:rPr>
              <a:t>25,000 </a:t>
            </a:r>
            <a:r>
              <a:rPr lang="zh-CN" altLang="en-US" sz="1800" dirty="0" smtClean="0">
                <a:solidFill>
                  <a:srgbClr val="262626"/>
                </a:solidFill>
                <a:latin typeface="Microsoft YaHei" pitchFamily="34" charset="-122"/>
                <a:ea typeface="Microsoft YaHei" pitchFamily="34" charset="-122"/>
              </a:rPr>
              <a:t>元的个人贷款，并且每月付款 </a:t>
            </a:r>
            <a:r>
              <a:rPr lang="en-US" altLang="zh-CN" sz="1800" dirty="0" smtClean="0">
                <a:solidFill>
                  <a:srgbClr val="262626"/>
                </a:solidFill>
                <a:latin typeface="Microsoft YaHei" pitchFamily="34" charset="-122"/>
                <a:ea typeface="Microsoft YaHei" pitchFamily="34" charset="-122"/>
              </a:rPr>
              <a:t>1,500 </a:t>
            </a:r>
            <a:r>
              <a:rPr lang="zh-CN" altLang="en-US" sz="1800" dirty="0" smtClean="0">
                <a:solidFill>
                  <a:srgbClr val="262626"/>
                </a:solidFill>
                <a:latin typeface="Microsoft YaHei" pitchFamily="34" charset="-122"/>
                <a:ea typeface="Microsoft YaHei" pitchFamily="34" charset="-122"/>
              </a:rPr>
              <a:t>元，年利率为 </a:t>
            </a:r>
            <a:r>
              <a:rPr lang="en-US" altLang="zh-CN" sz="1800" dirty="0" smtClean="0">
                <a:solidFill>
                  <a:srgbClr val="262626"/>
                </a:solidFill>
                <a:latin typeface="Microsoft YaHei" pitchFamily="34" charset="-122"/>
                <a:ea typeface="Microsoft YaHei" pitchFamily="34" charset="-122"/>
              </a:rPr>
              <a:t>3%</a:t>
            </a:r>
            <a:r>
              <a:rPr lang="zh-CN" altLang="en-US" sz="1800" dirty="0" smtClean="0">
                <a:solidFill>
                  <a:srgbClr val="262626"/>
                </a:solidFill>
                <a:latin typeface="Microsoft YaHei" pitchFamily="34" charset="-122"/>
                <a:ea typeface="Microsoft YaHei" pitchFamily="34" charset="-122"/>
              </a:rPr>
              <a:t>。</a:t>
            </a:r>
          </a:p>
          <a:p>
            <a:pPr eaLnBrk="1" hangingPunct="1">
              <a:lnSpc>
                <a:spcPct val="90000"/>
              </a:lnSpc>
              <a:spcAft>
                <a:spcPts val="600"/>
              </a:spcAft>
              <a:buClr>
                <a:srgbClr val="F79646"/>
              </a:buClr>
            </a:pPr>
            <a:r>
              <a:rPr lang="en-US" altLang="zh-CN" sz="1800" b="1" dirty="0" smtClean="0">
                <a:solidFill>
                  <a:srgbClr val="262626"/>
                </a:solidFill>
                <a:latin typeface="Microsoft YaHei" pitchFamily="34" charset="-122"/>
                <a:ea typeface="Microsoft YaHei" pitchFamily="34" charset="-122"/>
              </a:rPr>
              <a:t>=NPER(3%/12,-1500,25000)</a:t>
            </a:r>
            <a:r>
              <a:rPr lang="zh-CN" altLang="en-US" sz="1800" dirty="0" smtClean="0">
                <a:solidFill>
                  <a:srgbClr val="262626"/>
                </a:solidFill>
                <a:latin typeface="Microsoft YaHei" pitchFamily="34" charset="-122"/>
                <a:ea typeface="Microsoft YaHei" pitchFamily="34" charset="-122"/>
              </a:rPr>
              <a:t> 需要 </a:t>
            </a:r>
            <a:r>
              <a:rPr lang="en-US" altLang="zh-CN" sz="1800" dirty="0" smtClean="0">
                <a:solidFill>
                  <a:srgbClr val="262626"/>
                </a:solidFill>
                <a:latin typeface="Microsoft YaHei" pitchFamily="34" charset="-122"/>
                <a:ea typeface="Microsoft YaHei" pitchFamily="34" charset="-122"/>
              </a:rPr>
              <a:t>17 </a:t>
            </a:r>
            <a:r>
              <a:rPr lang="zh-CN" altLang="en-US" sz="1800" dirty="0" smtClean="0">
                <a:solidFill>
                  <a:srgbClr val="262626"/>
                </a:solidFill>
                <a:latin typeface="Microsoft YaHei" pitchFamily="34" charset="-122"/>
                <a:ea typeface="Microsoft YaHei" pitchFamily="34" charset="-122"/>
              </a:rPr>
              <a:t>个月零几天还清贷款。</a:t>
            </a:r>
          </a:p>
          <a:p>
            <a:pPr marL="285750" indent="-285750" eaLnBrk="1" hangingPunct="1">
              <a:lnSpc>
                <a:spcPct val="90000"/>
              </a:lnSpc>
              <a:spcAft>
                <a:spcPts val="600"/>
              </a:spcAft>
              <a:buClr>
                <a:srgbClr val="F79646"/>
              </a:buClr>
              <a:buFont typeface="Arial" pitchFamily="34" charset="0"/>
              <a:buChar char="•"/>
            </a:pPr>
            <a:r>
              <a:rPr lang="en-US" altLang="zh-CN" sz="1800" dirty="0" smtClean="0">
                <a:solidFill>
                  <a:srgbClr val="262626"/>
                </a:solidFill>
                <a:latin typeface="Microsoft YaHei" pitchFamily="34" charset="-122"/>
                <a:ea typeface="Microsoft YaHei" pitchFamily="34" charset="-122"/>
              </a:rPr>
              <a:t>Rate </a:t>
            </a:r>
            <a:r>
              <a:rPr lang="zh-CN" altLang="en-US" sz="1800" dirty="0" smtClean="0">
                <a:solidFill>
                  <a:srgbClr val="262626"/>
                </a:solidFill>
                <a:latin typeface="Microsoft YaHei" pitchFamily="34" charset="-122"/>
                <a:ea typeface="Microsoft YaHei" pitchFamily="34" charset="-122"/>
              </a:rPr>
              <a:t>参数是 </a:t>
            </a:r>
            <a:r>
              <a:rPr lang="en-US" altLang="zh-CN" sz="1800" dirty="0" smtClean="0">
                <a:solidFill>
                  <a:srgbClr val="262626"/>
                </a:solidFill>
                <a:latin typeface="Microsoft YaHei" pitchFamily="34" charset="-122"/>
                <a:ea typeface="Microsoft YaHei" pitchFamily="34" charset="-122"/>
              </a:rPr>
              <a:t>3%/12</a:t>
            </a:r>
            <a:r>
              <a:rPr lang="zh-CN" altLang="en-US" sz="1800" dirty="0" smtClean="0">
                <a:solidFill>
                  <a:srgbClr val="262626"/>
                </a:solidFill>
                <a:latin typeface="Microsoft YaHei" pitchFamily="34" charset="-122"/>
                <a:ea typeface="Microsoft YaHei" pitchFamily="34" charset="-122"/>
              </a:rPr>
              <a:t>（每年付款 </a:t>
            </a:r>
            <a:r>
              <a:rPr lang="en-US" altLang="zh-CN" sz="1800" dirty="0" smtClean="0">
                <a:solidFill>
                  <a:srgbClr val="262626"/>
                </a:solidFill>
                <a:latin typeface="Microsoft YaHei" pitchFamily="34" charset="-122"/>
                <a:ea typeface="Microsoft YaHei" pitchFamily="34" charset="-122"/>
              </a:rPr>
              <a:t>12 </a:t>
            </a:r>
            <a:r>
              <a:rPr lang="zh-CN" altLang="en-US" sz="1800" dirty="0" smtClean="0">
                <a:solidFill>
                  <a:srgbClr val="262626"/>
                </a:solidFill>
                <a:latin typeface="Microsoft YaHei" pitchFamily="34" charset="-122"/>
                <a:ea typeface="Microsoft YaHei" pitchFamily="34" charset="-122"/>
              </a:rPr>
              <a:t>期，按月付款）。</a:t>
            </a:r>
          </a:p>
          <a:p>
            <a:pPr marL="285750" indent="-285750" eaLnBrk="1" hangingPunct="1">
              <a:lnSpc>
                <a:spcPct val="90000"/>
              </a:lnSpc>
              <a:spcAft>
                <a:spcPts val="600"/>
              </a:spcAft>
              <a:buClr>
                <a:srgbClr val="F79646"/>
              </a:buClr>
              <a:buFont typeface="Arial" pitchFamily="34" charset="0"/>
              <a:buChar char="•"/>
            </a:pPr>
            <a:r>
              <a:rPr lang="en-US" altLang="zh-CN" sz="1800" dirty="0" smtClean="0">
                <a:solidFill>
                  <a:srgbClr val="262626"/>
                </a:solidFill>
                <a:latin typeface="Microsoft YaHei" pitchFamily="34" charset="-122"/>
                <a:ea typeface="Microsoft YaHei" pitchFamily="34" charset="-122"/>
              </a:rPr>
              <a:t>PMT</a:t>
            </a:r>
            <a:r>
              <a:rPr lang="zh-CN" altLang="en-US" sz="1800" dirty="0" smtClean="0">
                <a:solidFill>
                  <a:srgbClr val="262626"/>
                </a:solidFill>
                <a:latin typeface="Microsoft YaHei" pitchFamily="34" charset="-122"/>
                <a:ea typeface="Microsoft YaHei" pitchFamily="34" charset="-122"/>
              </a:rPr>
              <a:t> 参数是 </a:t>
            </a:r>
            <a:r>
              <a:rPr lang="en-US" altLang="zh-CN" sz="1800" dirty="0" smtClean="0">
                <a:solidFill>
                  <a:srgbClr val="262626"/>
                </a:solidFill>
                <a:latin typeface="Microsoft YaHei" pitchFamily="34" charset="-122"/>
                <a:ea typeface="Microsoft YaHei" pitchFamily="34" charset="-122"/>
              </a:rPr>
              <a:t>-1500</a:t>
            </a:r>
          </a:p>
          <a:p>
            <a:pPr marL="285750" indent="-285750" eaLnBrk="1" hangingPunct="1">
              <a:lnSpc>
                <a:spcPct val="90000"/>
              </a:lnSpc>
              <a:spcAft>
                <a:spcPts val="600"/>
              </a:spcAft>
              <a:buClr>
                <a:srgbClr val="F79646"/>
              </a:buClr>
              <a:buFont typeface="Arial" pitchFamily="34" charset="0"/>
              <a:buChar char="•"/>
            </a:pPr>
            <a:r>
              <a:rPr lang="en-US" altLang="zh-CN" sz="1800" dirty="0" smtClean="0">
                <a:solidFill>
                  <a:srgbClr val="262626"/>
                </a:solidFill>
                <a:latin typeface="Microsoft YaHei" pitchFamily="34" charset="-122"/>
                <a:ea typeface="Microsoft YaHei" pitchFamily="34" charset="-122"/>
              </a:rPr>
              <a:t>PV</a:t>
            </a:r>
            <a:r>
              <a:rPr lang="zh-CN" altLang="en-US" sz="1800" dirty="0" smtClean="0">
                <a:solidFill>
                  <a:srgbClr val="262626"/>
                </a:solidFill>
                <a:latin typeface="Microsoft YaHei" pitchFamily="34" charset="-122"/>
                <a:ea typeface="Microsoft YaHei" pitchFamily="34" charset="-122"/>
              </a:rPr>
              <a:t>（现值）参数是 </a:t>
            </a:r>
            <a:r>
              <a:rPr lang="en-US" altLang="zh-CN" sz="1800" dirty="0" smtClean="0">
                <a:solidFill>
                  <a:srgbClr val="262626"/>
                </a:solidFill>
                <a:latin typeface="Microsoft YaHei" pitchFamily="34" charset="-122"/>
                <a:ea typeface="Microsoft YaHei" pitchFamily="34" charset="-122"/>
              </a:rPr>
              <a:t>25000</a:t>
            </a:r>
          </a:p>
          <a:p>
            <a:pPr eaLnBrk="1" hangingPunct="1">
              <a:lnSpc>
                <a:spcPct val="90000"/>
              </a:lnSpc>
              <a:spcAft>
                <a:spcPts val="600"/>
              </a:spcAft>
              <a:buClr>
                <a:srgbClr val="F79646"/>
              </a:buClr>
            </a:pPr>
            <a:r>
              <a:rPr lang="zh-CN" altLang="en-US" sz="1800" b="1" dirty="0" smtClean="0">
                <a:solidFill>
                  <a:srgbClr val="262626"/>
                </a:solidFill>
                <a:latin typeface="Microsoft YaHei" pitchFamily="34" charset="-122"/>
                <a:ea typeface="Microsoft YaHei" pitchFamily="34" charset="-122"/>
              </a:rPr>
              <a:t>提示</a:t>
            </a:r>
          </a:p>
          <a:p>
            <a:pPr eaLnBrk="1" hangingPunct="1">
              <a:lnSpc>
                <a:spcPct val="90000"/>
              </a:lnSpc>
              <a:spcAft>
                <a:spcPts val="600"/>
              </a:spcAft>
              <a:buClr>
                <a:srgbClr val="F79646"/>
              </a:buClr>
            </a:pPr>
            <a:r>
              <a:rPr lang="zh-CN" altLang="en-US" sz="1800" dirty="0" smtClean="0">
                <a:solidFill>
                  <a:srgbClr val="262626"/>
                </a:solidFill>
                <a:latin typeface="Microsoft YaHei" pitchFamily="34" charset="-122"/>
                <a:ea typeface="Microsoft YaHei" pitchFamily="34" charset="-122"/>
              </a:rPr>
              <a:t>因为付款期数不是整数，您可能需要将其上调到 </a:t>
            </a:r>
            <a:r>
              <a:rPr lang="en-US" altLang="zh-CN" sz="1800" dirty="0" smtClean="0">
                <a:solidFill>
                  <a:srgbClr val="262626"/>
                </a:solidFill>
                <a:latin typeface="Microsoft YaHei" pitchFamily="34" charset="-122"/>
                <a:ea typeface="Microsoft YaHei" pitchFamily="34" charset="-122"/>
              </a:rPr>
              <a:t>18 </a:t>
            </a:r>
            <a:r>
              <a:rPr lang="zh-CN" altLang="en-US" sz="1800" dirty="0" smtClean="0">
                <a:solidFill>
                  <a:srgbClr val="262626"/>
                </a:solidFill>
                <a:latin typeface="Microsoft YaHei" pitchFamily="34" charset="-122"/>
                <a:ea typeface="Microsoft YaHei" pitchFamily="34" charset="-122"/>
              </a:rPr>
              <a:t>个月。 您可以使用 </a:t>
            </a:r>
            <a:r>
              <a:rPr lang="en-US" altLang="zh-CN" sz="1800" dirty="0" smtClean="0">
                <a:solidFill>
                  <a:srgbClr val="262626"/>
                </a:solidFill>
                <a:latin typeface="Microsoft YaHei" pitchFamily="34" charset="-122"/>
                <a:ea typeface="Microsoft YaHei" pitchFamily="34" charset="-122"/>
              </a:rPr>
              <a:t>PMT</a:t>
            </a:r>
            <a:r>
              <a:rPr lang="zh-CN" altLang="en-US" sz="1800" dirty="0" smtClean="0">
                <a:solidFill>
                  <a:srgbClr val="262626"/>
                </a:solidFill>
                <a:latin typeface="Microsoft YaHei" pitchFamily="34" charset="-122"/>
                <a:ea typeface="Microsoft YaHei" pitchFamily="34" charset="-122"/>
              </a:rPr>
              <a:t> 函数实现此操作。</a:t>
            </a:r>
          </a:p>
          <a:p>
            <a:pPr eaLnBrk="1" hangingPunct="1">
              <a:lnSpc>
                <a:spcPct val="90000"/>
              </a:lnSpc>
              <a:spcAft>
                <a:spcPts val="600"/>
              </a:spcAft>
              <a:buClr>
                <a:srgbClr val="F79646"/>
              </a:buClr>
            </a:pPr>
            <a:r>
              <a:rPr lang="en-US" altLang="zh-CN" sz="1800" b="1" dirty="0" smtClean="0">
                <a:solidFill>
                  <a:srgbClr val="262626"/>
                </a:solidFill>
                <a:latin typeface="Microsoft YaHei" pitchFamily="34" charset="-122"/>
                <a:ea typeface="Microsoft YaHei" pitchFamily="34" charset="-122"/>
              </a:rPr>
              <a:t>=PMT(3%/12,18,25000)</a:t>
            </a:r>
            <a:r>
              <a:rPr lang="zh-CN" altLang="en-US" sz="1800" dirty="0" smtClean="0">
                <a:solidFill>
                  <a:srgbClr val="262626"/>
                </a:solidFill>
                <a:latin typeface="Microsoft YaHei" pitchFamily="34" charset="-122"/>
                <a:ea typeface="Microsoft YaHei" pitchFamily="34" charset="-122"/>
              </a:rPr>
              <a:t> 结果为 </a:t>
            </a:r>
            <a:r>
              <a:rPr lang="en-US" altLang="zh-CN" sz="1800" dirty="0" smtClean="0">
                <a:solidFill>
                  <a:srgbClr val="262626"/>
                </a:solidFill>
                <a:latin typeface="Microsoft YaHei" pitchFamily="34" charset="-122"/>
                <a:ea typeface="Microsoft YaHei" pitchFamily="34" charset="-122"/>
              </a:rPr>
              <a:t>18 </a:t>
            </a:r>
            <a:r>
              <a:rPr lang="zh-CN" altLang="en-US" sz="1800" dirty="0" smtClean="0">
                <a:solidFill>
                  <a:srgbClr val="262626"/>
                </a:solidFill>
                <a:latin typeface="Microsoft YaHei" pitchFamily="34" charset="-122"/>
                <a:ea typeface="Microsoft YaHei" pitchFamily="34" charset="-122"/>
              </a:rPr>
              <a:t>期付款，每月付款 </a:t>
            </a:r>
            <a:r>
              <a:rPr lang="en-US" altLang="zh-CN" sz="1800" dirty="0" smtClean="0">
                <a:solidFill>
                  <a:srgbClr val="262626"/>
                </a:solidFill>
                <a:latin typeface="Microsoft YaHei" pitchFamily="34" charset="-122"/>
                <a:ea typeface="Microsoft YaHei" pitchFamily="34" charset="-122"/>
              </a:rPr>
              <a:t>1,422.1 </a:t>
            </a:r>
            <a:r>
              <a:rPr lang="zh-CN" altLang="en-US" sz="1800" dirty="0" smtClean="0">
                <a:solidFill>
                  <a:srgbClr val="262626"/>
                </a:solidFill>
                <a:latin typeface="Microsoft YaHei" pitchFamily="34" charset="-122"/>
                <a:ea typeface="Microsoft YaHei" pitchFamily="34" charset="-122"/>
              </a:rPr>
              <a:t>元</a:t>
            </a:r>
          </a:p>
          <a:p>
            <a:pPr eaLnBrk="1" hangingPunct="1">
              <a:lnSpc>
                <a:spcPct val="90000"/>
              </a:lnSpc>
              <a:spcAft>
                <a:spcPts val="600"/>
              </a:spcAft>
              <a:buClr>
                <a:srgbClr val="F79646"/>
              </a:buClr>
            </a:pPr>
            <a:r>
              <a:rPr lang="zh-CN" altLang="en-US" sz="1800" dirty="0" smtClean="0">
                <a:solidFill>
                  <a:srgbClr val="262626"/>
                </a:solidFill>
                <a:latin typeface="Microsoft YaHei" pitchFamily="34" charset="-122"/>
                <a:ea typeface="Microsoft YaHei" pitchFamily="34" charset="-122"/>
              </a:rPr>
              <a:t>在此公式中，</a:t>
            </a:r>
            <a:r>
              <a:rPr lang="en-US" altLang="zh-CN" sz="1800" dirty="0" smtClean="0">
                <a:solidFill>
                  <a:srgbClr val="262626"/>
                </a:solidFill>
                <a:latin typeface="Microsoft YaHei" pitchFamily="34" charset="-122"/>
                <a:ea typeface="Microsoft YaHei" pitchFamily="34" charset="-122"/>
              </a:rPr>
              <a:t>Rate </a:t>
            </a:r>
            <a:r>
              <a:rPr lang="zh-CN" altLang="en-US" sz="1800" dirty="0" smtClean="0">
                <a:solidFill>
                  <a:srgbClr val="262626"/>
                </a:solidFill>
                <a:latin typeface="Microsoft YaHei" pitchFamily="34" charset="-122"/>
                <a:ea typeface="Microsoft YaHei" pitchFamily="34" charset="-122"/>
              </a:rPr>
              <a:t>参数是 </a:t>
            </a:r>
            <a:r>
              <a:rPr lang="en-US" altLang="zh-CN" sz="1800" dirty="0" smtClean="0">
                <a:solidFill>
                  <a:srgbClr val="262626"/>
                </a:solidFill>
                <a:latin typeface="Microsoft YaHei" pitchFamily="34" charset="-122"/>
                <a:ea typeface="Microsoft YaHei" pitchFamily="34" charset="-122"/>
              </a:rPr>
              <a:t>3%/12</a:t>
            </a:r>
            <a:r>
              <a:rPr lang="zh-CN" altLang="en-US" sz="1800" dirty="0" smtClean="0">
                <a:solidFill>
                  <a:srgbClr val="262626"/>
                </a:solidFill>
                <a:latin typeface="Microsoft YaHei" pitchFamily="34" charset="-122"/>
                <a:ea typeface="Microsoft YaHei" pitchFamily="34" charset="-122"/>
              </a:rPr>
              <a:t>，</a:t>
            </a:r>
            <a:r>
              <a:rPr lang="en-US" altLang="zh-CN" sz="1800" dirty="0" smtClean="0">
                <a:solidFill>
                  <a:srgbClr val="262626"/>
                </a:solidFill>
                <a:latin typeface="Microsoft YaHei" pitchFamily="34" charset="-122"/>
                <a:ea typeface="Microsoft YaHei" pitchFamily="34" charset="-122"/>
              </a:rPr>
              <a:t>NPER</a:t>
            </a:r>
            <a:r>
              <a:rPr lang="zh-CN" altLang="en-US" sz="1800" dirty="0" smtClean="0">
                <a:solidFill>
                  <a:srgbClr val="262626"/>
                </a:solidFill>
                <a:latin typeface="Microsoft YaHei" pitchFamily="34" charset="-122"/>
                <a:ea typeface="Microsoft YaHei" pitchFamily="34" charset="-122"/>
              </a:rPr>
              <a:t>（付款期数）参数是 </a:t>
            </a:r>
            <a:r>
              <a:rPr lang="en-US" altLang="zh-CN" sz="1800" dirty="0" smtClean="0">
                <a:solidFill>
                  <a:srgbClr val="262626"/>
                </a:solidFill>
                <a:latin typeface="Microsoft YaHei" pitchFamily="34" charset="-122"/>
                <a:ea typeface="Microsoft YaHei" pitchFamily="34" charset="-122"/>
              </a:rPr>
              <a:t>18</a:t>
            </a:r>
            <a:r>
              <a:rPr lang="zh-CN" altLang="en-US" sz="1800" dirty="0" smtClean="0">
                <a:solidFill>
                  <a:srgbClr val="262626"/>
                </a:solidFill>
                <a:latin typeface="Microsoft YaHei" pitchFamily="34" charset="-122"/>
                <a:ea typeface="Microsoft YaHei" pitchFamily="34" charset="-122"/>
              </a:rPr>
              <a:t>，</a:t>
            </a:r>
            <a:r>
              <a:rPr lang="en-US" altLang="zh-CN" sz="1800" dirty="0" smtClean="0">
                <a:solidFill>
                  <a:srgbClr val="262626"/>
                </a:solidFill>
                <a:latin typeface="Microsoft YaHei" pitchFamily="34" charset="-122"/>
                <a:ea typeface="Microsoft YaHei" pitchFamily="34" charset="-122"/>
              </a:rPr>
              <a:t>PV </a:t>
            </a:r>
            <a:r>
              <a:rPr lang="zh-CN" altLang="en-US" sz="1800" dirty="0" smtClean="0">
                <a:solidFill>
                  <a:srgbClr val="262626"/>
                </a:solidFill>
                <a:latin typeface="Microsoft YaHei" pitchFamily="34" charset="-122"/>
                <a:ea typeface="Microsoft YaHei" pitchFamily="34" charset="-122"/>
              </a:rPr>
              <a:t>或现值参数是 </a:t>
            </a:r>
            <a:r>
              <a:rPr lang="en-US" altLang="zh-CN" sz="1800" dirty="0" smtClean="0">
                <a:solidFill>
                  <a:srgbClr val="262626"/>
                </a:solidFill>
                <a:latin typeface="Microsoft YaHei" pitchFamily="34" charset="-122"/>
                <a:ea typeface="Microsoft YaHei" pitchFamily="34" charset="-122"/>
              </a:rPr>
              <a:t>25,000 </a:t>
            </a:r>
            <a:r>
              <a:rPr lang="zh-CN" altLang="en-US" sz="1800" dirty="0" smtClean="0">
                <a:solidFill>
                  <a:srgbClr val="262626"/>
                </a:solidFill>
                <a:latin typeface="Microsoft YaHei" pitchFamily="34" charset="-122"/>
                <a:ea typeface="Microsoft YaHei" pitchFamily="34" charset="-122"/>
              </a:rPr>
              <a:t>元。 </a:t>
            </a:r>
          </a:p>
          <a:p>
            <a:pPr eaLnBrk="1" hangingPunct="1">
              <a:lnSpc>
                <a:spcPct val="90000"/>
              </a:lnSpc>
              <a:spcAft>
                <a:spcPct val="75000"/>
              </a:spcAft>
              <a:buClr>
                <a:srgbClr val="F79646"/>
              </a:buClr>
            </a:pPr>
            <a:endParaRPr lang="zh-CN" altLang="en-US" sz="18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500"/>
                                        <p:tgtEl>
                                          <p:spTgt spid="6">
                                            <p:txEl>
                                              <p:pRg st="7" end="7"/>
                                            </p:txEl>
                                          </p:spTgt>
                                        </p:tgtEl>
                                      </p:cBhvr>
                                    </p:animEffect>
                                    <p:anim calcmode="lin" valueType="num">
                                      <p:cBhvr>
                                        <p:cTn id="5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500"/>
                                        <p:tgtEl>
                                          <p:spTgt spid="6">
                                            <p:txEl>
                                              <p:pRg st="8" end="8"/>
                                            </p:txEl>
                                          </p:spTgt>
                                        </p:tgtEl>
                                      </p:cBhvr>
                                    </p:animEffect>
                                    <p:anim calcmode="lin" valueType="num">
                                      <p:cBhvr>
                                        <p:cTn id="64"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9" end="9"/>
                                            </p:txEl>
                                          </p:spTgt>
                                        </p:tgtEl>
                                        <p:attrNameLst>
                                          <p:attrName>style.visibility</p:attrName>
                                        </p:attrNameLst>
                                      </p:cBhvr>
                                      <p:to>
                                        <p:strVal val="visible"/>
                                      </p:to>
                                    </p:set>
                                    <p:animEffect transition="in" filter="fade">
                                      <p:cBhvr>
                                        <p:cTn id="70" dur="500"/>
                                        <p:tgtEl>
                                          <p:spTgt spid="6">
                                            <p:txEl>
                                              <p:pRg st="9" end="9"/>
                                            </p:txEl>
                                          </p:spTgt>
                                        </p:tgtEl>
                                      </p:cBhvr>
                                    </p:animEffect>
                                    <p:anim calcmode="lin" valueType="num">
                                      <p:cBhvr>
                                        <p:cTn id="7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2" dur="5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en-US" smtClean="0">
                <a:solidFill>
                  <a:srgbClr val="7F7F7F"/>
                </a:solidFill>
                <a:latin typeface="Microsoft YaHei" pitchFamily="34" charset="-122"/>
                <a:ea typeface="Microsoft YaHei" pitchFamily="34" charset="-122"/>
              </a:rPr>
              <a:t>课程摘要卡 9</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ts val="600"/>
              </a:spcAft>
              <a:buClr>
                <a:srgbClr val="F79646"/>
              </a:buClr>
            </a:pPr>
            <a:r>
              <a:rPr lang="zh-CN" altLang="en-US" sz="2000" b="1" dirty="0" smtClean="0">
                <a:solidFill>
                  <a:srgbClr val="262626"/>
                </a:solidFill>
                <a:latin typeface="Microsoft YaHei" pitchFamily="34" charset="-122"/>
                <a:ea typeface="Microsoft YaHei" pitchFamily="34" charset="-122"/>
              </a:rPr>
              <a:t>计算一段时间后您的储蓄总额是多少</a:t>
            </a:r>
          </a:p>
          <a:p>
            <a:pPr eaLnBrk="1" hangingPunct="1">
              <a:lnSpc>
                <a:spcPct val="90000"/>
              </a:lnSpc>
              <a:spcAft>
                <a:spcPts val="600"/>
              </a:spcAft>
              <a:buClr>
                <a:srgbClr val="F79646"/>
              </a:buClr>
            </a:pPr>
            <a:r>
              <a:rPr lang="zh-CN" altLang="en-US" sz="2000" dirty="0" smtClean="0">
                <a:solidFill>
                  <a:srgbClr val="262626"/>
                </a:solidFill>
                <a:latin typeface="Microsoft YaHei" pitchFamily="34" charset="-122"/>
                <a:ea typeface="Microsoft YaHei" pitchFamily="34" charset="-122"/>
              </a:rPr>
              <a:t>假设您的开户金额是 </a:t>
            </a:r>
            <a:r>
              <a:rPr lang="en-US" altLang="zh-CN" sz="2000" dirty="0" smtClean="0">
                <a:solidFill>
                  <a:srgbClr val="262626"/>
                </a:solidFill>
                <a:latin typeface="Microsoft YaHei" pitchFamily="34" charset="-122"/>
                <a:ea typeface="Microsoft YaHei" pitchFamily="34" charset="-122"/>
              </a:rPr>
              <a:t>5,000 </a:t>
            </a:r>
            <a:r>
              <a:rPr lang="zh-CN" altLang="en-US" sz="2000" dirty="0" smtClean="0">
                <a:solidFill>
                  <a:srgbClr val="262626"/>
                </a:solidFill>
                <a:latin typeface="Microsoft YaHei" pitchFamily="34" charset="-122"/>
                <a:ea typeface="Microsoft YaHei" pitchFamily="34" charset="-122"/>
              </a:rPr>
              <a:t>元，每月存款 </a:t>
            </a:r>
            <a:r>
              <a:rPr lang="en-US" altLang="zh-CN" sz="2000" dirty="0" smtClean="0">
                <a:solidFill>
                  <a:srgbClr val="262626"/>
                </a:solidFill>
                <a:latin typeface="Microsoft YaHei" pitchFamily="34" charset="-122"/>
                <a:ea typeface="Microsoft YaHei" pitchFamily="34" charset="-122"/>
              </a:rPr>
              <a:t>2,000 </a:t>
            </a:r>
            <a:r>
              <a:rPr lang="zh-CN" altLang="en-US" sz="2000" dirty="0" smtClean="0">
                <a:solidFill>
                  <a:srgbClr val="262626"/>
                </a:solidFill>
                <a:latin typeface="Microsoft YaHei" pitchFamily="34" charset="-122"/>
                <a:ea typeface="Microsoft YaHei" pitchFamily="34" charset="-122"/>
              </a:rPr>
              <a:t>元，利率为 </a:t>
            </a:r>
            <a:r>
              <a:rPr lang="en-US" altLang="zh-CN" sz="2000" dirty="0" smtClean="0">
                <a:solidFill>
                  <a:srgbClr val="262626"/>
                </a:solidFill>
                <a:latin typeface="Microsoft YaHei" pitchFamily="34" charset="-122"/>
                <a:ea typeface="Microsoft YaHei" pitchFamily="34" charset="-122"/>
              </a:rPr>
              <a:t>1.5%</a:t>
            </a:r>
            <a:r>
              <a:rPr lang="zh-CN" altLang="en-US" sz="2000" dirty="0" smtClean="0">
                <a:solidFill>
                  <a:srgbClr val="262626"/>
                </a:solidFill>
                <a:latin typeface="Microsoft YaHei" pitchFamily="34" charset="-122"/>
                <a:ea typeface="Microsoft YaHei" pitchFamily="34" charset="-122"/>
              </a:rPr>
              <a:t>，那么 </a:t>
            </a:r>
            <a:r>
              <a:rPr lang="en-US" altLang="zh-CN" sz="2000" dirty="0" smtClean="0">
                <a:solidFill>
                  <a:srgbClr val="262626"/>
                </a:solidFill>
                <a:latin typeface="Microsoft YaHei" pitchFamily="34" charset="-122"/>
                <a:ea typeface="Microsoft YaHei" pitchFamily="34" charset="-122"/>
              </a:rPr>
              <a:t>10 </a:t>
            </a:r>
            <a:r>
              <a:rPr lang="zh-CN" altLang="en-US" sz="2000" dirty="0" smtClean="0">
                <a:solidFill>
                  <a:srgbClr val="262626"/>
                </a:solidFill>
                <a:latin typeface="Microsoft YaHei" pitchFamily="34" charset="-122"/>
                <a:ea typeface="Microsoft YaHei" pitchFamily="34" charset="-122"/>
              </a:rPr>
              <a:t>个月后您的存款总额有多少？</a:t>
            </a:r>
          </a:p>
          <a:p>
            <a:pPr eaLnBrk="1" hangingPunct="1">
              <a:lnSpc>
                <a:spcPct val="90000"/>
              </a:lnSpc>
              <a:spcAft>
                <a:spcPts val="600"/>
              </a:spcAft>
              <a:buClr>
                <a:srgbClr val="F79646"/>
              </a:buClr>
            </a:pPr>
            <a:r>
              <a:rPr lang="en-US" altLang="zh-CN" sz="2000" b="1" dirty="0" smtClean="0">
                <a:solidFill>
                  <a:srgbClr val="262626"/>
                </a:solidFill>
                <a:latin typeface="Microsoft YaHei" pitchFamily="34" charset="-122"/>
                <a:ea typeface="Microsoft YaHei" pitchFamily="34" charset="-122"/>
              </a:rPr>
              <a:t>=FV(1.5%/12,10,-2000,-5000)</a:t>
            </a:r>
            <a:r>
              <a:rPr lang="zh-CN" altLang="en-US" sz="2000" dirty="0" smtClean="0">
                <a:solidFill>
                  <a:srgbClr val="262626"/>
                </a:solidFill>
                <a:latin typeface="Microsoft YaHei" pitchFamily="34" charset="-122"/>
                <a:ea typeface="Microsoft YaHei" pitchFamily="34" charset="-122"/>
              </a:rPr>
              <a:t> </a:t>
            </a:r>
            <a:r>
              <a:rPr lang="en-US" altLang="zh-CN" sz="2000" dirty="0" smtClean="0">
                <a:solidFill>
                  <a:srgbClr val="262626"/>
                </a:solidFill>
                <a:latin typeface="Microsoft YaHei" pitchFamily="34" charset="-122"/>
                <a:ea typeface="Microsoft YaHei" pitchFamily="34" charset="-122"/>
              </a:rPr>
              <a:t>10 </a:t>
            </a:r>
            <a:r>
              <a:rPr lang="zh-CN" altLang="en-US" sz="2000" dirty="0" smtClean="0">
                <a:solidFill>
                  <a:srgbClr val="262626"/>
                </a:solidFill>
                <a:latin typeface="Microsoft YaHei" pitchFamily="34" charset="-122"/>
                <a:ea typeface="Microsoft YaHei" pitchFamily="34" charset="-122"/>
              </a:rPr>
              <a:t>个月后，您的储蓄总额是 </a:t>
            </a:r>
            <a:r>
              <a:rPr lang="en-US" altLang="zh-CN" sz="2000" dirty="0" smtClean="0">
                <a:solidFill>
                  <a:srgbClr val="262626"/>
                </a:solidFill>
                <a:latin typeface="Microsoft YaHei" pitchFamily="34" charset="-122"/>
                <a:ea typeface="Microsoft YaHei" pitchFamily="34" charset="-122"/>
              </a:rPr>
              <a:t>25,175.7 </a:t>
            </a:r>
            <a:r>
              <a:rPr lang="zh-CN" altLang="en-US" sz="2000" dirty="0" smtClean="0">
                <a:solidFill>
                  <a:srgbClr val="262626"/>
                </a:solidFill>
                <a:latin typeface="Microsoft YaHei" pitchFamily="34" charset="-122"/>
                <a:ea typeface="Microsoft YaHei" pitchFamily="34" charset="-122"/>
              </a:rPr>
              <a:t>元。</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Rate </a:t>
            </a:r>
            <a:r>
              <a:rPr lang="zh-CN" altLang="en-US" sz="2000" dirty="0" smtClean="0">
                <a:solidFill>
                  <a:srgbClr val="262626"/>
                </a:solidFill>
                <a:latin typeface="Microsoft YaHei" pitchFamily="34" charset="-122"/>
                <a:ea typeface="Microsoft YaHei" pitchFamily="34" charset="-122"/>
              </a:rPr>
              <a:t>参数是 </a:t>
            </a:r>
            <a:r>
              <a:rPr lang="en-US" altLang="zh-CN" sz="2000" dirty="0" smtClean="0">
                <a:solidFill>
                  <a:srgbClr val="262626"/>
                </a:solidFill>
                <a:latin typeface="Microsoft YaHei" pitchFamily="34" charset="-122"/>
                <a:ea typeface="Microsoft YaHei" pitchFamily="34" charset="-122"/>
              </a:rPr>
              <a:t>1.5%/12</a:t>
            </a:r>
            <a:r>
              <a:rPr lang="zh-CN" altLang="en-US" sz="2000" dirty="0" smtClean="0">
                <a:solidFill>
                  <a:srgbClr val="262626"/>
                </a:solidFill>
                <a:latin typeface="Microsoft YaHei" pitchFamily="34" charset="-122"/>
                <a:ea typeface="Microsoft YaHei" pitchFamily="34" charset="-122"/>
              </a:rPr>
              <a:t>。</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NPER</a:t>
            </a:r>
            <a:r>
              <a:rPr lang="zh-CN" altLang="en-US" sz="2000" dirty="0" smtClean="0">
                <a:solidFill>
                  <a:srgbClr val="262626"/>
                </a:solidFill>
                <a:latin typeface="Microsoft YaHei" pitchFamily="34" charset="-122"/>
                <a:ea typeface="Microsoft YaHei" pitchFamily="34" charset="-122"/>
              </a:rPr>
              <a:t> 参数是 </a:t>
            </a:r>
            <a:r>
              <a:rPr lang="en-US" altLang="zh-CN" sz="2000" dirty="0" smtClean="0">
                <a:solidFill>
                  <a:srgbClr val="262626"/>
                </a:solidFill>
                <a:latin typeface="Microsoft YaHei" pitchFamily="34" charset="-122"/>
                <a:ea typeface="Microsoft YaHei" pitchFamily="34" charset="-122"/>
              </a:rPr>
              <a:t>10</a:t>
            </a:r>
            <a:r>
              <a:rPr lang="zh-CN" altLang="en-US" sz="2000" dirty="0" smtClean="0">
                <a:solidFill>
                  <a:srgbClr val="262626"/>
                </a:solidFill>
                <a:latin typeface="Microsoft YaHei" pitchFamily="34" charset="-122"/>
                <a:ea typeface="Microsoft YaHei" pitchFamily="34" charset="-122"/>
              </a:rPr>
              <a:t>（月份数）</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PMT</a:t>
            </a:r>
            <a:r>
              <a:rPr lang="zh-CN" altLang="en-US" sz="2000" dirty="0" smtClean="0">
                <a:solidFill>
                  <a:srgbClr val="262626"/>
                </a:solidFill>
                <a:latin typeface="Microsoft YaHei" pitchFamily="34" charset="-122"/>
                <a:ea typeface="Microsoft YaHei" pitchFamily="34" charset="-122"/>
              </a:rPr>
              <a:t> 参数是 </a:t>
            </a:r>
            <a:r>
              <a:rPr lang="en-US" altLang="zh-CN" sz="2000" dirty="0" smtClean="0">
                <a:solidFill>
                  <a:srgbClr val="262626"/>
                </a:solidFill>
                <a:latin typeface="Microsoft YaHei" pitchFamily="34" charset="-122"/>
                <a:ea typeface="Microsoft YaHei" pitchFamily="34" charset="-122"/>
              </a:rPr>
              <a:t>-2000</a:t>
            </a:r>
          </a:p>
          <a:p>
            <a:pPr marL="342900" indent="-342900" eaLnBrk="1" hangingPunct="1">
              <a:lnSpc>
                <a:spcPct val="90000"/>
              </a:lnSpc>
              <a:spcAft>
                <a:spcPts val="600"/>
              </a:spcAft>
              <a:buClr>
                <a:srgbClr val="F79646"/>
              </a:buClr>
              <a:buFont typeface="Arial" pitchFamily="34" charset="0"/>
              <a:buChar char="•"/>
            </a:pPr>
            <a:r>
              <a:rPr lang="en-US" altLang="zh-CN" sz="2000" dirty="0" smtClean="0">
                <a:solidFill>
                  <a:srgbClr val="262626"/>
                </a:solidFill>
                <a:latin typeface="Microsoft YaHei" pitchFamily="34" charset="-122"/>
                <a:ea typeface="Microsoft YaHei" pitchFamily="34" charset="-122"/>
              </a:rPr>
              <a:t>PV</a:t>
            </a:r>
            <a:r>
              <a:rPr lang="zh-CN" altLang="en-US" sz="2000" dirty="0" smtClean="0">
                <a:solidFill>
                  <a:srgbClr val="262626"/>
                </a:solidFill>
                <a:latin typeface="Microsoft YaHei" pitchFamily="34" charset="-122"/>
                <a:ea typeface="Microsoft YaHei" pitchFamily="34" charset="-122"/>
              </a:rPr>
              <a:t>（现值）参数是 </a:t>
            </a:r>
            <a:r>
              <a:rPr lang="en-US" altLang="zh-CN" sz="2000" dirty="0" smtClean="0">
                <a:solidFill>
                  <a:srgbClr val="262626"/>
                </a:solidFill>
                <a:latin typeface="Microsoft YaHei" pitchFamily="34" charset="-122"/>
                <a:ea typeface="Microsoft YaHei" pitchFamily="34" charset="-122"/>
              </a:rPr>
              <a:t>-5000</a:t>
            </a:r>
          </a:p>
          <a:p>
            <a:pPr eaLnBrk="1" hangingPunct="1">
              <a:lnSpc>
                <a:spcPct val="90000"/>
              </a:lnSpc>
              <a:spcAft>
                <a:spcPct val="75000"/>
              </a:spcAft>
              <a:buClr>
                <a:srgbClr val="F79646"/>
              </a:buClr>
            </a:pPr>
            <a:endParaRPr lang="zh-CN" altLang="en-US" sz="20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anim calcmode="lin" valueType="num">
                                      <p:cBhvr>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anim calcmode="lin" valueType="num">
                                      <p:cBhvr>
                                        <p:cTn id="3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anim calcmode="lin" valueType="num">
                                      <p:cBhvr>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500"/>
                                        <p:tgtEl>
                                          <p:spTgt spid="6">
                                            <p:txEl>
                                              <p:pRg st="6" end="6"/>
                                            </p:txEl>
                                          </p:spTgt>
                                        </p:tgtEl>
                                      </p:cBhvr>
                                    </p:animEffect>
                                    <p:anim calcmode="lin" valueType="num">
                                      <p:cBhvr>
                                        <p:cTn id="5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课程摘要卡 </a:t>
            </a:r>
            <a:r>
              <a:rPr lang="en-US" altLang="zh-CN" dirty="0" smtClean="0">
                <a:solidFill>
                  <a:srgbClr val="7F7F7F"/>
                </a:solidFill>
                <a:latin typeface="Microsoft YaHei" pitchFamily="34" charset="-122"/>
                <a:ea typeface="Microsoft YaHei" pitchFamily="34" charset="-122"/>
              </a:rPr>
              <a:t>10</a:t>
            </a:r>
          </a:p>
        </p:txBody>
      </p:sp>
      <p:sp>
        <p:nvSpPr>
          <p:cNvPr id="6" name="Content Placeholder 5"/>
          <p:cNvSpPr>
            <a:spLocks noGrp="1"/>
          </p:cNvSpPr>
          <p:nvPr>
            <p:ph idx="1"/>
          </p:nvPr>
        </p:nvSpPr>
        <p:spPr>
          <a:xfrm>
            <a:off x="493713" y="1376363"/>
            <a:ext cx="8229600" cy="4795837"/>
          </a:xfrm>
        </p:spPr>
        <p:txBody>
          <a:bodyPr/>
          <a:lstStyle/>
          <a:p>
            <a:pPr eaLnBrk="1" hangingPunct="1">
              <a:lnSpc>
                <a:spcPct val="90000"/>
              </a:lnSpc>
              <a:spcAft>
                <a:spcPct val="75000"/>
              </a:spcAft>
              <a:buClr>
                <a:srgbClr val="F79646"/>
              </a:buClr>
            </a:pPr>
            <a:r>
              <a:rPr lang="zh-CN" altLang="en-US" dirty="0">
                <a:solidFill>
                  <a:srgbClr val="262626"/>
                </a:solidFill>
                <a:latin typeface="Microsoft YaHei" pitchFamily="34" charset="-122"/>
                <a:ea typeface="Microsoft YaHei" pitchFamily="34" charset="-122"/>
              </a:rPr>
              <a:t>此课程摘要卡的在线版本可提供更多信息。 要查看该版本，请转到 </a:t>
            </a:r>
            <a:r>
              <a:rPr altLang="zh-CN" dirty="0">
                <a:solidFill>
                  <a:srgbClr val="262626"/>
                </a:solidFill>
                <a:latin typeface="Microsoft YaHei" pitchFamily="34" charset="-122"/>
                <a:ea typeface="Microsoft YaHei" pitchFamily="34" charset="-122"/>
                <a:hlinkClick r:id="rId3"/>
              </a:rPr>
              <a:t>http://</a:t>
            </a:r>
            <a:r>
              <a:rPr altLang="zh-CN" dirty="0" smtClean="0">
                <a:solidFill>
                  <a:srgbClr val="262626"/>
                </a:solidFill>
                <a:latin typeface="Microsoft YaHei" pitchFamily="34" charset="-122"/>
                <a:ea typeface="Microsoft YaHei" pitchFamily="34" charset="-122"/>
                <a:hlinkClick r:id="rId3"/>
              </a:rPr>
              <a:t>office.microsoft.com/zh-cn/excel-help/quick-reference-card-RZ102630204.aspx?section=10&amp;mode=print </a:t>
            </a:r>
            <a:endParaRPr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4"/>
          <p:cNvSpPr>
            <a:spLocks noGrp="1"/>
          </p:cNvSpPr>
          <p:nvPr>
            <p:ph type="ctrTitle"/>
          </p:nvPr>
        </p:nvSpPr>
        <p:spPr/>
        <p:txBody>
          <a:bodyPr/>
          <a:lstStyle/>
          <a:p>
            <a:pPr eaLnBrk="1" hangingPunct="1"/>
            <a:r>
              <a:rPr lang="zh-CN" altLang="en-US" sz="4400" dirty="0" smtClean="0">
                <a:solidFill>
                  <a:srgbClr val="000000"/>
                </a:solidFill>
                <a:latin typeface="Microsoft YaHei" pitchFamily="34" charset="-122"/>
                <a:ea typeface="Microsoft YaHei" pitchFamily="34" charset="-122"/>
                <a:cs typeface="Segoe UI" pitchFamily="34" charset="0"/>
              </a:rPr>
              <a:t>使用此模板</a:t>
            </a:r>
            <a:endParaRPr lang="zh-CN" altLang="en-US" sz="4400" dirty="0" smtClean="0">
              <a:solidFill>
                <a:srgbClr val="000000"/>
              </a:solidFill>
              <a:latin typeface="Microsoft YaHei" pitchFamily="34" charset="-122"/>
              <a:ea typeface="Microsoft YaHei" pitchFamily="34" charset="-122"/>
            </a:endParaRPr>
          </a:p>
        </p:txBody>
      </p:sp>
      <p:sp>
        <p:nvSpPr>
          <p:cNvPr id="61443" name="Subtitle 5"/>
          <p:cNvSpPr>
            <a:spLocks noGrp="1"/>
          </p:cNvSpPr>
          <p:nvPr>
            <p:ph type="subTitle" idx="1"/>
          </p:nvPr>
        </p:nvSpPr>
        <p:spPr/>
        <p:txBody>
          <a:bodyPr/>
          <a:lstStyle/>
          <a:p>
            <a:pPr eaLnBrk="1" hangingPunct="1"/>
            <a:r>
              <a:rPr lang="zh-CN" altLang="en-US" dirty="0" smtClean="0">
                <a:solidFill>
                  <a:srgbClr val="000000"/>
                </a:solidFill>
                <a:latin typeface="Microsoft YaHei" pitchFamily="34" charset="-122"/>
                <a:ea typeface="Microsoft YaHei" pitchFamily="34" charset="-122"/>
              </a:rPr>
              <a:t>请查看备注窗格或完整备注页面（“视图”选项卡的“备注页”），了解有关此模板的详细帮助。</a:t>
            </a:r>
          </a:p>
        </p:txBody>
      </p:sp>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7315200" cy="990600"/>
          </a:xfrm>
        </p:spPr>
        <p:txBody>
          <a:bodyPr/>
          <a:lstStyle/>
          <a:p>
            <a:pPr eaLnBrk="1" hangingPunct="1"/>
            <a:r>
              <a:rPr lang="en-US" dirty="0" smtClean="0">
                <a:solidFill>
                  <a:srgbClr val="000000"/>
                </a:solidFill>
                <a:latin typeface="Microsoft YaHei" pitchFamily="34" charset="-122"/>
                <a:ea typeface="Microsoft YaHei" pitchFamily="34" charset="-122"/>
              </a:rPr>
              <a:t>Microsoft</a:t>
            </a:r>
            <a:r>
              <a:rPr lang="en-US" sz="2800" baseline="30000" dirty="0" smtClean="0">
                <a:solidFill>
                  <a:srgbClr val="000000"/>
                </a:solidFill>
                <a:latin typeface="Microsoft YaHei" pitchFamily="34" charset="-122"/>
                <a:ea typeface="Microsoft YaHei" pitchFamily="34" charset="-122"/>
              </a:rPr>
              <a:t>®</a:t>
            </a:r>
            <a:r>
              <a:rPr lang="en-US" dirty="0" smtClean="0">
                <a:solidFill>
                  <a:srgbClr val="000000"/>
                </a:solidFill>
                <a:latin typeface="Microsoft YaHei" pitchFamily="34" charset="-122"/>
                <a:ea typeface="Microsoft YaHei" pitchFamily="34" charset="-122"/>
              </a:rPr>
              <a:t> Excel</a:t>
            </a:r>
            <a:r>
              <a:rPr lang="en-US" sz="2800" baseline="30000" dirty="0" smtClean="0">
                <a:solidFill>
                  <a:srgbClr val="000000"/>
                </a:solidFill>
                <a:latin typeface="Microsoft YaHei" pitchFamily="34" charset="-122"/>
                <a:ea typeface="Microsoft YaHei" pitchFamily="34" charset="-122"/>
              </a:rPr>
              <a:t>®</a:t>
            </a:r>
            <a:r>
              <a:rPr lang="en-US" dirty="0" smtClean="0">
                <a:solidFill>
                  <a:srgbClr val="000000"/>
                </a:solidFill>
                <a:latin typeface="Microsoft YaHei" pitchFamily="34" charset="-122"/>
                <a:ea typeface="Microsoft YaHei" pitchFamily="34" charset="-122"/>
              </a:rPr>
              <a:t> 2010 </a:t>
            </a:r>
            <a:r>
              <a:rPr lang="en-US" dirty="0" err="1" smtClean="0">
                <a:solidFill>
                  <a:srgbClr val="000000"/>
                </a:solidFill>
                <a:latin typeface="Microsoft YaHei" pitchFamily="34" charset="-122"/>
                <a:ea typeface="Microsoft YaHei" pitchFamily="34" charset="-122"/>
              </a:rPr>
              <a:t>培训</a:t>
            </a:r>
            <a:endParaRPr lang="en-US" dirty="0" smtClean="0">
              <a:solidFill>
                <a:srgbClr val="000000"/>
              </a:solidFill>
              <a:latin typeface="Microsoft YaHei" pitchFamily="34" charset="-122"/>
              <a:ea typeface="Microsoft YaHei" pitchFamily="34" charset="-122"/>
            </a:endParaRPr>
          </a:p>
        </p:txBody>
      </p:sp>
      <p:sp>
        <p:nvSpPr>
          <p:cNvPr id="3" name="Subtitle 2"/>
          <p:cNvSpPr>
            <a:spLocks noGrp="1"/>
          </p:cNvSpPr>
          <p:nvPr>
            <p:ph type="subTitle" idx="1"/>
          </p:nvPr>
        </p:nvSpPr>
        <p:spPr>
          <a:xfrm>
            <a:off x="1828800" y="4495800"/>
            <a:ext cx="6400800" cy="685800"/>
          </a:xfrm>
        </p:spPr>
        <p:txBody>
          <a:bodyPr/>
          <a:lstStyle/>
          <a:p>
            <a:pPr eaLnBrk="1" hangingPunct="1"/>
            <a:r>
              <a:rPr lang="zh-CN" altLang="en-US" sz="3200" b="1" dirty="0" smtClean="0">
                <a:solidFill>
                  <a:srgbClr val="595959"/>
                </a:solidFill>
                <a:latin typeface="Microsoft YaHei" pitchFamily="34" charset="-122"/>
                <a:ea typeface="Microsoft YaHei" pitchFamily="34" charset="-122"/>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课程内容</a:t>
            </a:r>
          </a:p>
        </p:txBody>
      </p:sp>
      <p:sp>
        <p:nvSpPr>
          <p:cNvPr id="3" name="Content Placeholder 2"/>
          <p:cNvSpPr>
            <a:spLocks noGrp="1"/>
          </p:cNvSpPr>
          <p:nvPr>
            <p:ph idx="1"/>
          </p:nvPr>
        </p:nvSpPr>
        <p:spPr>
          <a:xfrm>
            <a:off x="493713" y="1376363"/>
            <a:ext cx="8229600" cy="3881437"/>
          </a:xfrm>
        </p:spPr>
        <p:txBody>
          <a:bodyPr/>
          <a:lstStyle/>
          <a:p>
            <a:pPr marL="276225" indent="-276225" eaLnBrk="1" hangingPunct="1">
              <a:lnSpc>
                <a:spcPct val="90000"/>
              </a:lnSpc>
              <a:buClr>
                <a:srgbClr val="FF9900"/>
              </a:buClr>
              <a:buFontTx/>
              <a:buChar char="•"/>
            </a:pPr>
            <a:r>
              <a:rPr lang="zh-CN" altLang="en-US" sz="2800" b="1" dirty="0" smtClean="0">
                <a:solidFill>
                  <a:srgbClr val="262626"/>
                </a:solidFill>
                <a:latin typeface="Microsoft YaHei" pitchFamily="34" charset="-122"/>
                <a:ea typeface="Microsoft YaHei" pitchFamily="34" charset="-122"/>
              </a:rPr>
              <a:t>概述：</a:t>
            </a:r>
            <a:r>
              <a:rPr lang="zh-CN" altLang="en-US" sz="2800" dirty="0" smtClean="0">
                <a:solidFill>
                  <a:srgbClr val="262626"/>
                </a:solidFill>
                <a:latin typeface="Microsoft YaHei" pitchFamily="34" charset="-122"/>
                <a:ea typeface="Microsoft YaHei" pitchFamily="34" charset="-122"/>
              </a:rPr>
              <a:t>使用 </a:t>
            </a:r>
            <a:r>
              <a:rPr lang="en-US" altLang="zh-CN" sz="2800" dirty="0" smtClean="0">
                <a:solidFill>
                  <a:srgbClr val="262626"/>
                </a:solidFill>
                <a:latin typeface="Microsoft YaHei" pitchFamily="34" charset="-122"/>
                <a:ea typeface="Microsoft YaHei" pitchFamily="34" charset="-122"/>
              </a:rPr>
              <a:t>Excel 2010 </a:t>
            </a:r>
            <a:r>
              <a:rPr lang="zh-CN" altLang="en-US" sz="2800" dirty="0" smtClean="0">
                <a:solidFill>
                  <a:srgbClr val="262626"/>
                </a:solidFill>
                <a:latin typeface="Microsoft YaHei" pitchFamily="34" charset="-122"/>
                <a:ea typeface="Microsoft YaHei" pitchFamily="34" charset="-122"/>
              </a:rPr>
              <a:t>中的财务函数</a:t>
            </a:r>
          </a:p>
          <a:p>
            <a:pPr marL="276225" indent="-276225" eaLnBrk="1" hangingPunct="1">
              <a:lnSpc>
                <a:spcPct val="90000"/>
              </a:lnSpc>
              <a:buClr>
                <a:srgbClr val="FF9900"/>
              </a:buClr>
              <a:buFontTx/>
              <a:buChar char="•"/>
            </a:pPr>
            <a:r>
              <a:rPr lang="zh-CN" altLang="en-US" sz="2800" b="1" dirty="0" smtClean="0">
                <a:solidFill>
                  <a:srgbClr val="262626"/>
                </a:solidFill>
                <a:latin typeface="Microsoft YaHei" pitchFamily="34" charset="-122"/>
                <a:ea typeface="Microsoft YaHei" pitchFamily="34" charset="-122"/>
              </a:rPr>
              <a:t>课程：</a:t>
            </a:r>
            <a:r>
              <a:rPr lang="zh-CN" altLang="en-US" sz="2800" dirty="0" smtClean="0">
                <a:solidFill>
                  <a:srgbClr val="262626"/>
                </a:solidFill>
                <a:latin typeface="Microsoft YaHei" pitchFamily="34" charset="-122"/>
                <a:ea typeface="Microsoft YaHei" pitchFamily="34" charset="-122"/>
              </a:rPr>
              <a:t>包含 </a:t>
            </a:r>
            <a:r>
              <a:rPr lang="en-US" altLang="zh-CN" sz="2800" dirty="0" smtClean="0">
                <a:solidFill>
                  <a:srgbClr val="262626"/>
                </a:solidFill>
                <a:latin typeface="Microsoft YaHei" pitchFamily="34" charset="-122"/>
                <a:ea typeface="Microsoft YaHei" pitchFamily="34" charset="-122"/>
              </a:rPr>
              <a:t>7 </a:t>
            </a:r>
            <a:r>
              <a:rPr lang="zh-CN" altLang="en-US" sz="2800" dirty="0" smtClean="0">
                <a:solidFill>
                  <a:srgbClr val="262626"/>
                </a:solidFill>
                <a:latin typeface="Microsoft YaHei" pitchFamily="34" charset="-122"/>
                <a:ea typeface="Microsoft YaHei" pitchFamily="34" charset="-122"/>
              </a:rPr>
              <a:t>个讲解短片</a:t>
            </a:r>
          </a:p>
          <a:p>
            <a:pPr marL="276225" indent="-276225" eaLnBrk="1" hangingPunct="1">
              <a:lnSpc>
                <a:spcPct val="90000"/>
              </a:lnSpc>
              <a:buClr>
                <a:srgbClr val="FF9900"/>
              </a:buClr>
              <a:buFontTx/>
              <a:buChar char="•"/>
            </a:pPr>
            <a:r>
              <a:rPr lang="zh-CN" altLang="en-US" sz="2800" b="1" dirty="0" smtClean="0">
                <a:solidFill>
                  <a:srgbClr val="262626"/>
                </a:solidFill>
                <a:latin typeface="Microsoft YaHei" pitchFamily="34" charset="-122"/>
                <a:ea typeface="Microsoft YaHei" pitchFamily="34" charset="-122"/>
              </a:rPr>
              <a:t>课程摘要卡</a:t>
            </a:r>
          </a:p>
          <a:p>
            <a:pPr marL="276225" indent="-276225" eaLnBrk="1" hangingPunct="1">
              <a:lnSpc>
                <a:spcPct val="90000"/>
              </a:lnSpc>
              <a:buClr>
                <a:srgbClr val="F79646"/>
              </a:buClr>
              <a:buFont typeface="Calibri" pitchFamily="34" charset="0"/>
              <a:buAutoNum type="arabicPeriod"/>
            </a:pPr>
            <a:endParaRPr lang="zh-CN" altLang="en-US" sz="2800" dirty="0">
              <a:solidFill>
                <a:srgbClr val="262626"/>
              </a:solidFill>
              <a:latin typeface="Microsoft YaHei" pitchFamily="34" charset="-122"/>
              <a:ea typeface="Microsoft YaHei" pitchFamily="34" charset="-122"/>
            </a:endParaRP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1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1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概述：使用财务函数</a:t>
            </a:r>
          </a:p>
        </p:txBody>
      </p:sp>
      <p:sp>
        <p:nvSpPr>
          <p:cNvPr id="4" name="Footer Placeholder 3"/>
          <p:cNvSpPr>
            <a:spLocks noGrp="1"/>
          </p:cNvSpPr>
          <p:nvPr>
            <p:ph type="ftr" sz="quarter" idx="16"/>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a:solidFill>
                  <a:srgbClr val="898989"/>
                </a:solidFill>
                <a:latin typeface="Microsoft YaHei" pitchFamily="34" charset="-122"/>
                <a:ea typeface="Microsoft YaHei" pitchFamily="34" charset="-122"/>
                <a:cs typeface="Segoe UI" pitchFamily="34" charset="0"/>
              </a:rPr>
              <a:t>计划付款和储蓄</a:t>
            </a:r>
          </a:p>
        </p:txBody>
      </p:sp>
      <p:sp>
        <p:nvSpPr>
          <p:cNvPr id="5" name="Content Placeholder 4"/>
          <p:cNvSpPr>
            <a:spLocks noGrp="1"/>
          </p:cNvSpPr>
          <p:nvPr>
            <p:ph type="body" sz="quarter" idx="14"/>
          </p:nvPr>
        </p:nvSpPr>
        <p:spPr>
          <a:xfrm>
            <a:off x="3048000" y="1649413"/>
            <a:ext cx="5562600" cy="4343400"/>
          </a:xfrm>
        </p:spPr>
        <p:txBody>
          <a:bodyPr/>
          <a:lstStyle/>
          <a:p>
            <a:pPr eaLnBrk="1" hangingPunct="1"/>
            <a:r>
              <a:rPr lang="zh-CN" altLang="en-US" dirty="0" smtClean="0">
                <a:solidFill>
                  <a:srgbClr val="000000"/>
                </a:solidFill>
                <a:latin typeface="Microsoft YaHei" pitchFamily="34" charset="-122"/>
                <a:ea typeface="Microsoft YaHei" pitchFamily="34" charset="-122"/>
              </a:rPr>
              <a:t>了解如何使用 </a:t>
            </a:r>
            <a:r>
              <a:rPr lang="en-US" altLang="zh-CN" dirty="0" smtClean="0">
                <a:solidFill>
                  <a:srgbClr val="000000"/>
                </a:solidFill>
                <a:latin typeface="Microsoft YaHei" pitchFamily="34" charset="-122"/>
                <a:ea typeface="Microsoft YaHei" pitchFamily="34" charset="-122"/>
              </a:rPr>
              <a:t>Excel </a:t>
            </a:r>
            <a:r>
              <a:rPr lang="zh-CN" altLang="en-US" dirty="0" smtClean="0">
                <a:solidFill>
                  <a:srgbClr val="000000"/>
                </a:solidFill>
                <a:latin typeface="Microsoft YaHei" pitchFamily="34" charset="-122"/>
                <a:ea typeface="Microsoft YaHei" pitchFamily="34" charset="-122"/>
              </a:rPr>
              <a:t>中的公式计算付款和储蓄。 本课程说明如何计算按揭付款和预付定金、为度假而储蓄以及计算一段时间后您的储蓄总额是多少。</a:t>
            </a:r>
            <a:br>
              <a:rPr lang="zh-CN" altLang="en-US" dirty="0" smtClean="0">
                <a:solidFill>
                  <a:srgbClr val="000000"/>
                </a:solidFill>
                <a:latin typeface="Microsoft YaHei" pitchFamily="34" charset="-122"/>
                <a:ea typeface="Microsoft YaHei" pitchFamily="34" charset="-122"/>
              </a:rPr>
            </a:br>
            <a:endParaRPr lang="zh-CN" altLang="en-US" dirty="0" smtClean="0">
              <a:solidFill>
                <a:srgbClr val="000000"/>
              </a:solidFill>
              <a:latin typeface="Microsoft YaHei" pitchFamily="34" charset="-122"/>
              <a:ea typeface="Microsoft YaHei" pitchFamily="34" charset="-122"/>
            </a:endParaRPr>
          </a:p>
        </p:txBody>
      </p:sp>
      <p:pic>
        <p:nvPicPr>
          <p:cNvPr id="2" name="Picture Placeholder 1"/>
          <p:cNvPicPr>
            <a:picLocks noGrp="1" noChangeAspect="1"/>
          </p:cNvPicPr>
          <p:nvPr>
            <p:ph type="pic" sz="quarter" idx="13"/>
          </p:nvPr>
        </p:nvPicPr>
        <p:blipFill>
          <a:blip r:embed="rId3" cstate="print"/>
          <a:srcRect/>
          <a:stretch>
            <a:fillRect/>
          </a:stretch>
        </p:blip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313"/>
            <a:ext cx="8229600" cy="914400"/>
          </a:xfrm>
        </p:spPr>
        <p:txBody>
          <a:bodyPr>
            <a:normAutofit/>
          </a:bodyPr>
          <a:lstStyle/>
          <a:p>
            <a:pPr eaLnBrk="1" hangingPunct="1"/>
            <a:r>
              <a:rPr lang="zh-CN" altLang="en-US" dirty="0" smtClean="0">
                <a:solidFill>
                  <a:srgbClr val="7F7F7F"/>
                </a:solidFill>
                <a:latin typeface="Microsoft YaHei" pitchFamily="34" charset="-122"/>
                <a:ea typeface="Microsoft YaHei" pitchFamily="34" charset="-122"/>
              </a:rPr>
              <a:t>课程目标</a:t>
            </a:r>
          </a:p>
        </p:txBody>
      </p:sp>
      <p:sp>
        <p:nvSpPr>
          <p:cNvPr id="3" name="Content Placeholder 2"/>
          <p:cNvSpPr>
            <a:spLocks noGrp="1"/>
          </p:cNvSpPr>
          <p:nvPr>
            <p:ph idx="1"/>
          </p:nvPr>
        </p:nvSpPr>
        <p:spPr>
          <a:xfrm>
            <a:off x="493713" y="1376363"/>
            <a:ext cx="8229600" cy="3881437"/>
          </a:xfrm>
        </p:spPr>
        <p:txBody>
          <a:bodyPr>
            <a:noAutofit/>
          </a:bodyPr>
          <a:lstStyle/>
          <a:p>
            <a:pPr eaLnBrk="1" hangingPunct="1">
              <a:spcAft>
                <a:spcPts val="600"/>
              </a:spcAft>
              <a:buClr>
                <a:srgbClr val="F79646"/>
              </a:buClr>
              <a:buFont typeface="Arial" pitchFamily="34" charset="0"/>
              <a:buChar char="•"/>
            </a:pPr>
            <a:r>
              <a:rPr lang="zh-CN" altLang="en-US" sz="2600" dirty="0">
                <a:solidFill>
                  <a:srgbClr val="262626"/>
                </a:solidFill>
                <a:latin typeface="Microsoft YaHei" pitchFamily="34" charset="-122"/>
                <a:ea typeface="Microsoft YaHei" pitchFamily="34" charset="-122"/>
              </a:rPr>
              <a:t>计算每月还清信用卡债务的付款。</a:t>
            </a:r>
          </a:p>
          <a:p>
            <a:pPr eaLnBrk="1" hangingPunct="1">
              <a:spcAft>
                <a:spcPts val="600"/>
              </a:spcAft>
              <a:buClr>
                <a:srgbClr val="F79646"/>
              </a:buClr>
              <a:buFont typeface="Arial" pitchFamily="34" charset="0"/>
              <a:buChar char="•"/>
            </a:pPr>
            <a:r>
              <a:rPr lang="zh-CN" altLang="en-US" sz="2600" dirty="0">
                <a:solidFill>
                  <a:srgbClr val="262626"/>
                </a:solidFill>
                <a:latin typeface="Microsoft YaHei" pitchFamily="34" charset="-122"/>
                <a:ea typeface="Microsoft YaHei" pitchFamily="34" charset="-122"/>
              </a:rPr>
              <a:t>计算每月按揭付款。</a:t>
            </a:r>
          </a:p>
          <a:p>
            <a:pPr eaLnBrk="1" hangingPunct="1">
              <a:spcAft>
                <a:spcPts val="600"/>
              </a:spcAft>
              <a:buClr>
                <a:srgbClr val="F79646"/>
              </a:buClr>
              <a:buFont typeface="Arial" pitchFamily="34" charset="0"/>
              <a:buChar char="•"/>
            </a:pPr>
            <a:r>
              <a:rPr lang="zh-CN" altLang="en-US" sz="2600" dirty="0">
                <a:solidFill>
                  <a:srgbClr val="262626"/>
                </a:solidFill>
                <a:latin typeface="Microsoft YaHei" pitchFamily="34" charset="-122"/>
                <a:ea typeface="Microsoft YaHei" pitchFamily="34" charset="-122"/>
              </a:rPr>
              <a:t>计算为实现梦想的假期，每月应储蓄的金额。</a:t>
            </a:r>
          </a:p>
          <a:p>
            <a:pPr eaLnBrk="1" hangingPunct="1">
              <a:spcAft>
                <a:spcPts val="600"/>
              </a:spcAft>
              <a:buClr>
                <a:srgbClr val="F79646"/>
              </a:buClr>
              <a:buFont typeface="Arial" pitchFamily="34" charset="0"/>
              <a:buChar char="•"/>
            </a:pPr>
            <a:r>
              <a:rPr lang="zh-CN" altLang="en-US" sz="2600" dirty="0">
                <a:solidFill>
                  <a:srgbClr val="262626"/>
                </a:solidFill>
                <a:latin typeface="Microsoft YaHei" pitchFamily="34" charset="-122"/>
                <a:ea typeface="Microsoft YaHei" pitchFamily="34" charset="-122"/>
              </a:rPr>
              <a:t>计算多长时间才能还清个人贷款。</a:t>
            </a:r>
          </a:p>
          <a:p>
            <a:pPr eaLnBrk="1" hangingPunct="1">
              <a:spcAft>
                <a:spcPts val="600"/>
              </a:spcAft>
              <a:buClr>
                <a:srgbClr val="F79646"/>
              </a:buClr>
              <a:buFont typeface="Arial" pitchFamily="34" charset="0"/>
              <a:buChar char="•"/>
            </a:pPr>
            <a:r>
              <a:rPr lang="zh-CN" altLang="en-US" sz="2600" dirty="0">
                <a:solidFill>
                  <a:srgbClr val="262626"/>
                </a:solidFill>
                <a:latin typeface="Microsoft YaHei" pitchFamily="34" charset="-122"/>
                <a:ea typeface="Microsoft YaHei" pitchFamily="34" charset="-122"/>
              </a:rPr>
              <a:t>计算预付定金。</a:t>
            </a:r>
          </a:p>
          <a:p>
            <a:pPr eaLnBrk="1" hangingPunct="1">
              <a:spcAft>
                <a:spcPts val="600"/>
              </a:spcAft>
              <a:buClr>
                <a:srgbClr val="F79646"/>
              </a:buClr>
              <a:buFont typeface="Arial" pitchFamily="34" charset="0"/>
              <a:buChar char="•"/>
            </a:pPr>
            <a:r>
              <a:rPr lang="zh-CN" altLang="en-US" sz="2600" dirty="0">
                <a:solidFill>
                  <a:srgbClr val="262626"/>
                </a:solidFill>
                <a:latin typeface="Microsoft YaHei" pitchFamily="34" charset="-122"/>
                <a:ea typeface="Microsoft YaHei" pitchFamily="34" charset="-122"/>
              </a:rPr>
              <a:t>计算一段时间后您的储蓄总额是多少</a:t>
            </a:r>
          </a:p>
        </p:txBody>
      </p:sp>
      <p:sp>
        <p:nvSpPr>
          <p:cNvPr id="4" name="Footer Placeholder 3"/>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计算信用卡债务 </a:t>
            </a:r>
            <a:r>
              <a:rPr lang="en-US" altLang="zh-CN" dirty="0" smtClean="0">
                <a:solidFill>
                  <a:srgbClr val="7F7F7F"/>
                </a:solidFill>
                <a:latin typeface="Microsoft YaHei" pitchFamily="34" charset="-122"/>
                <a:ea typeface="Microsoft YaHei" pitchFamily="34" charset="-122"/>
              </a:rPr>
              <a:t>(2:50)</a:t>
            </a:r>
            <a:endParaRPr lang="en-US" dirty="0" smtClean="0">
              <a:solidFill>
                <a:srgbClr val="7F7F7F"/>
              </a:solidFill>
              <a:latin typeface="Microsoft YaHei" pitchFamily="34" charset="-122"/>
              <a:ea typeface="Microsoft YaHei" pitchFamily="34" charset="-122"/>
            </a:endParaRP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FinancialFunctions1_1_VF102634034.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29">
                  <p14:bmkLst>
                    <p14:bmk name="FinancialFunctions1_1_VF102634034您可以在公式中使用财务函数帮助计算如何还清信用卡余额。33" time="33"/>
                    <p14:bmk name="FinancialFunctions1_1_VF102634034您可以在公式中使用财务函数帮助计算如何还清信用卡余额。6500" time="6500"/>
                    <p14:bmk name="FinancialFunctions1_1_VF102634034假设您的信用卡余额为54,000元，6600" time="6600"/>
                    <p14:bmk name="FinancialFunctions1_1_VF102634034假设您的信用卡余额为54,000元，13667" time="13667"/>
                    <p14:bmk name="FinancialFunctions1_1_VF102634034还假设只要余额还清，就不会有任何费用扣除。13767" time="13767"/>
                    <p14:bmk name="FinancialFunctions1_1_VF102634034还假设只要余额还清，就不会有任何费用扣除。20267" time="20267"/>
                    <p14:bmk name="FinancialFunctions1_1_VF102634034首先，让我们看一下要在两年内还清债务，您每月的付款额是多少。20367" time="20367"/>
                    <p14:bmk name="FinancialFunctions1_1_VF102634034首先，让我们看一下要在两年内还清债务，您每月的付款额是多少。26700" time="26700"/>
                    <p14:bmk name="FinancialFunctions1_1_VF102634034我将在功能区上单击“公式”选项卡。然后我将单击“插入函数”。26800" time="26800"/>
                    <p14:bmk name="FinancialFunctions1_1_VF102634034我将在功能区上单击“公式”选项卡。然后我将单击“插入函数”。34567" time="34567"/>
                    <p14:bmk name="FinancialFunctions1_1_VF102634034我在“搜索函数”框中键入月付款额，然后单击“转到”。PMT34667" time="34667"/>
                    <p14:bmk name="FinancialFunctions1_1_VF102634034我在“搜索函数”框中键入月付款额，然后单击“转到”。PMT45667" time="45667"/>
                    <p14:bmk name="FinancialFunctions1_1_VF102634034其描述显示为：计算在固定利率下，贷款的等额分期偿还额。45767" time="45767"/>
                    <p14:bmk name="FinancialFunctions1_1_VF102634034其描述显示为：计算在固定利率下，贷款的等额分期偿还额。53300" time="53300"/>
                    <p14:bmk name="FinancialFunctions1_1_VF102634034这正是我需要的函数。我在列表中将其选中，然后单击“确定”。此时将打开“函数参数”对话框。53400" time="53400"/>
                    <p14:bmk name="FinancialFunctions1_1_VF102634034这正是我需要的函数。我在列表中将其选中，然后单击“确定”。此时将打开“函数参数”对话框。62800" time="62800"/>
                    <p14:bmk name="FinancialFunctions1_1_VF102634034对话框用粗体显示所需的所有参数。光标位于“利率”框。62900" time="62900"/>
                    <p14:bmk name="FinancialFunctions1_1_VF102634034对话框用粗体显示所需的所有参数。光标位于“利率”框。69467" time="69467"/>
                    <p14:bmk name="FinancialFunctions1_1_VF102634034“利率”的解释就在下方。这是贷款利率。69567" time="69567"/>
                    <p14:bmk name="FinancialFunctions1_1_VF102634034“利率”的解释就在下方。这是贷款利率。74800" time="74800"/>
                    <p14:bmk name="FinancialFunctions1_1_VF102634034我将输入17%/12，其中74900" time="74900"/>
                    <p14:bmk name="FinancialFunctions1_1_VF102634034我将输入17%/12，其中80600" time="80600"/>
                    <p14:bmk name="FinancialFunctions1_1_VF102634034我将移动光标至NPer框，80700" time="80700"/>
                    <p14:bmk name="FinancialFunctions1_1_VF102634034我将移动光标至NPer框，87300" time="87300"/>
                    <p14:bmk name="FinancialFunctions1_1_VF102634034换句话说，Nper表示贷款的总付款期数。87400" time="87400"/>
                    <p14:bmk name="FinancialFunctions1_1_VF102634034换句话说，Nper表示贷款的总付款期数。91967" time="91967"/>
                    <p14:bmk name="FinancialFunctions1_1_VF102634034我将输入2*12，2年乘以92067" time="92067"/>
                    <p14:bmk name="FinancialFunctions1_1_VF102634034我将输入2*12，2年乘以101667" time="101667"/>
                    <p14:bmk name="FinancialFunctions1_1_VF102634034此处为现值，即信用卡余额为54,000元。101767" time="101767"/>
                    <p14:bmk name="FinancialFunctions1_1_VF102634034此处为现值，即信用卡余额为54,000元。109167" time="109167"/>
                    <p14:bmk name="FinancialFunctions1_1_VF102634034其结果代表必须还清的总额，因此是负数，109267" time="109267"/>
                    <p14:bmk name="FinancialFunctions1_1_VF102634034其结果代表必须还清的总额，因此是负数，113867" time="113867"/>
                    <p14:bmk name="FinancialFunctions1_1_VF102634034由红色字体颜色和括号表示。113967" time="113967"/>
                    <p14:bmk name="FinancialFunctions1_1_VF102634034由红色字体颜色和括号表示。117900" time="117900"/>
                    <p14:bmk name="FinancialFunctions1_1_VF102634034要在两年内还清贷款，月付额将为2669.88118000" time="118000"/>
                    <p14:bmk name="FinancialFunctions1_1_VF102634034要在两年内还清贷款，月付额将为2669.88125267" time="125267"/>
                    <p14:bmk name="FinancialFunctions1_1_VF102634034要计算在四年内还清贷款的月付额，125367" time="125367"/>
                    <p14:bmk name="FinancialFunctions1_1_VF102634034要计算在四年内还清贷款的月付额，129700" time="129700"/>
                    <p14:bmk name="FinancialFunctions1_1_VF102634034我将调整“编辑栏”中的公式，将2129800" time="129800"/>
                    <p14:bmk name="FinancialFunctions1_1_VF102634034我将调整“编辑栏”中的公式，将2137700" time="137700"/>
                    <p14:bmk name="FinancialFunctions1_1_VF102634034要在四年内还清贷款，月付额将为1558.17137800" time="137800"/>
                    <p14:bmk name="FinancialFunctions1_1_VF102634034要在四年内还清贷款，月付额将为1558.17144200" time="144200"/>
                    <p14:bmk name="FinancialFunctions1_1_VF102634034注意利息如何随时间变化。2年还贷相当于您一共将144300" time="144300"/>
                    <p14:bmk name="FinancialFunctions1_1_VF102634034注意利息如何随时间变化。2年还贷相当于您一共将153400" time="153400"/>
                    <p14:bmk name="FinancialFunctions1_1_VF1026340344年则要略高于74,000153500" time="153500"/>
                    <p14:bmk name="FinancialFunctions1_1_VF1026340344年则要略高于74,000157633" time="157633"/>
                    <p14:bmk name="FinancialFunctions1_1_VF1026340344年还贷要比2157733" time="157733"/>
                    <p14:bmk name="FinancialFunctions1_1_VF1026340344年还贷要比2166100" time="166100"/>
                  </p14:bmkLst>
                </p14:media>
              </p:ext>
            </p:extLst>
          </p:nvPr>
        </p:nvPicPr>
        <p:blipFill>
          <a:blip r:embed="rId30" cstate="print"/>
          <a:stretch>
            <a:fillRect/>
          </a:stretch>
        </p:blipFill>
        <p:spPr>
          <a:xfrm>
            <a:off x="1524000" y="992188"/>
            <a:ext cx="5943600" cy="4457700"/>
          </a:xfrm>
        </p:spPr>
      </p:pic>
      <p:sp>
        <p:nvSpPr>
          <p:cNvPr id="6" name="TextBox 5" hidden="1"/>
          <p:cNvSpPr txBox="1"/>
          <p:nvPr/>
        </p:nvSpPr>
        <p:spPr>
          <a:xfrm>
            <a:off x="0" y="0"/>
            <a:ext cx="5027338" cy="276999"/>
          </a:xfrm>
          <a:prstGeom prst="rect">
            <a:avLst/>
          </a:prstGeom>
          <a:noFill/>
        </p:spPr>
        <p:txBody>
          <a:bodyPr vert="horz" wrap="none" tIns="0" bIns="0" rtlCol="0">
            <a:spAutoFit/>
          </a:bodyPr>
          <a:lstStyle/>
          <a:p>
            <a:r>
              <a:rPr lang="en-US" altLang="zh-CN" smtClean="0">
                <a:latin typeface="Calibri"/>
              </a:rPr>
              <a:t>10 </a:t>
            </a:r>
            <a:r>
              <a:rPr lang="zh-CN" altLang="en-US" smtClean="0">
                <a:latin typeface="Calibri"/>
              </a:rPr>
              <a:t>个月后，您的储蓄帐户里 将有 </a:t>
            </a:r>
            <a:r>
              <a:rPr lang="en-US" altLang="zh-CN" smtClean="0">
                <a:latin typeface="Calibri"/>
              </a:rPr>
              <a:t>25,175.73 </a:t>
            </a:r>
            <a:r>
              <a:rPr lang="zh-CN" altLang="en-US" smtClean="0">
                <a:latin typeface="Calibri"/>
              </a:rPr>
              <a:t>元。</a:t>
            </a:r>
            <a:endParaRPr lang="en-US">
              <a:latin typeface="Calibri"/>
            </a:endParaRPr>
          </a:p>
        </p:txBody>
      </p:sp>
      <p:sp>
        <p:nvSpPr>
          <p:cNvPr id="8" name="FinancialFunctions1_1_VF102634034您可以在公式中使用财务函数帮助计算如何还清信用卡余额。336500"/>
          <p:cNvSpPr txBox="1"/>
          <p:nvPr>
            <p:custDataLst>
              <p:tags r:id="rId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您可以在公式中使用财务函数 帮助计算如何还清信用卡余额。</a:t>
            </a:r>
            <a:endParaRPr lang="en-US">
              <a:solidFill>
                <a:srgbClr val="FFFFFF"/>
              </a:solidFill>
              <a:latin typeface="Microsoft YaHei" pitchFamily="34" charset="-122"/>
              <a:ea typeface="Microsoft YaHei" pitchFamily="34" charset="-122"/>
            </a:endParaRPr>
          </a:p>
        </p:txBody>
      </p:sp>
      <p:sp>
        <p:nvSpPr>
          <p:cNvPr id="9" name="FinancialFunctions1_1_VF102634034假设您的信用卡余额为54,000元，660013667"/>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假设您的信用卡余额为 </a:t>
            </a:r>
            <a:r>
              <a:rPr lang="en-US" altLang="zh-CN" smtClean="0">
                <a:solidFill>
                  <a:srgbClr val="FFFFFF"/>
                </a:solidFill>
                <a:latin typeface="Microsoft YaHei" pitchFamily="34" charset="-122"/>
                <a:ea typeface="Microsoft YaHei" pitchFamily="34" charset="-122"/>
              </a:rPr>
              <a:t>54,000 </a:t>
            </a:r>
            <a:r>
              <a:rPr lang="zh-CN" altLang="en-US" smtClean="0">
                <a:solidFill>
                  <a:srgbClr val="FFFFFF"/>
                </a:solidFill>
                <a:latin typeface="Microsoft YaHei" pitchFamily="34" charset="-122"/>
                <a:ea typeface="Microsoft YaHei" pitchFamily="34" charset="-122"/>
              </a:rPr>
              <a:t>元， 年利率为 </a:t>
            </a:r>
            <a:r>
              <a:rPr lang="en-US" altLang="zh-CN" smtClean="0">
                <a:solidFill>
                  <a:srgbClr val="FFFFFF"/>
                </a:solidFill>
                <a:latin typeface="Microsoft YaHei" pitchFamily="34" charset="-122"/>
                <a:ea typeface="Microsoft YaHei" pitchFamily="34" charset="-122"/>
              </a:rPr>
              <a:t>17%</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0" name="FinancialFunctions1_1_VF102634034还假设只要余额还清，就不会有任何费用扣除。1376720267"/>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还假设只要余额还清， 就不会有任何费用扣除。</a:t>
            </a:r>
            <a:endParaRPr lang="en-US">
              <a:solidFill>
                <a:srgbClr val="FFFFFF"/>
              </a:solidFill>
              <a:latin typeface="Microsoft YaHei" pitchFamily="34" charset="-122"/>
              <a:ea typeface="Microsoft YaHei" pitchFamily="34" charset="-122"/>
            </a:endParaRPr>
          </a:p>
        </p:txBody>
      </p:sp>
      <p:sp>
        <p:nvSpPr>
          <p:cNvPr id="11" name="FinancialFunctions1_1_VF102634034首先，让我们看一下要在两年内还清债务，您每月的付款额是多少。2036726700"/>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首先，让我们看一下要在两年内还清 债务，您每月的付款额是多少。</a:t>
            </a:r>
            <a:endParaRPr lang="en-US">
              <a:solidFill>
                <a:srgbClr val="FFFFFF"/>
              </a:solidFill>
              <a:latin typeface="Microsoft YaHei" pitchFamily="34" charset="-122"/>
              <a:ea typeface="Microsoft YaHei" pitchFamily="34" charset="-122"/>
            </a:endParaRPr>
          </a:p>
        </p:txBody>
      </p:sp>
      <p:sp>
        <p:nvSpPr>
          <p:cNvPr id="12" name="FinancialFunctions1_1_VF102634034我将在功能区上单击“公式”选项卡。然后我将单击“插入函数”。26800345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我将在功能区上单击“公式”选项卡。 然后我将单击“插入函数”。</a:t>
            </a:r>
            <a:endParaRPr lang="en-US">
              <a:solidFill>
                <a:srgbClr val="FFFFFF"/>
              </a:solidFill>
              <a:latin typeface="Microsoft YaHei" pitchFamily="34" charset="-122"/>
              <a:ea typeface="Microsoft YaHei" pitchFamily="34" charset="-122"/>
            </a:endParaRPr>
          </a:p>
        </p:txBody>
      </p:sp>
      <p:sp>
        <p:nvSpPr>
          <p:cNvPr id="13" name="FinancialFunctions1_1_VF102634034我在“搜索函数”框中键入月付款额，然后单击“转到”。PMT3466745667"/>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我在“搜索函数”框中键入 月付款额，然后单击“转到”。 </a:t>
            </a:r>
            <a:r>
              <a:rPr lang="en-US" altLang="zh-CN" smtClean="0">
                <a:solidFill>
                  <a:srgbClr val="FFFFFF"/>
                </a:solidFill>
                <a:latin typeface="Microsoft YaHei" pitchFamily="34" charset="-122"/>
                <a:ea typeface="Microsoft YaHei" pitchFamily="34" charset="-122"/>
              </a:rPr>
              <a:t>PMT </a:t>
            </a:r>
            <a:r>
              <a:rPr lang="zh-CN" altLang="en-US" smtClean="0">
                <a:solidFill>
                  <a:srgbClr val="FFFFFF"/>
                </a:solidFill>
                <a:latin typeface="Microsoft YaHei" pitchFamily="34" charset="-122"/>
                <a:ea typeface="Microsoft YaHei" pitchFamily="34" charset="-122"/>
              </a:rPr>
              <a:t>是列表中的第一项。</a:t>
            </a:r>
            <a:endParaRPr lang="en-US">
              <a:solidFill>
                <a:srgbClr val="FFFFFF"/>
              </a:solidFill>
              <a:latin typeface="Microsoft YaHei" pitchFamily="34" charset="-122"/>
              <a:ea typeface="Microsoft YaHei" pitchFamily="34" charset="-122"/>
            </a:endParaRPr>
          </a:p>
        </p:txBody>
      </p:sp>
      <p:sp>
        <p:nvSpPr>
          <p:cNvPr id="14" name="FinancialFunctions1_1_VF102634034其描述显示为：计算在固定利率下，贷款的等额分期偿还额。4576753300"/>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其描述显示为：计算在固定利率下， 贷款的等额分期偿还额。</a:t>
            </a:r>
            <a:endParaRPr lang="en-US">
              <a:solidFill>
                <a:srgbClr val="FFFFFF"/>
              </a:solidFill>
              <a:latin typeface="Microsoft YaHei" pitchFamily="34" charset="-122"/>
              <a:ea typeface="Microsoft YaHei" pitchFamily="34" charset="-122"/>
            </a:endParaRPr>
          </a:p>
        </p:txBody>
      </p:sp>
      <p:sp>
        <p:nvSpPr>
          <p:cNvPr id="15" name="FinancialFunctions1_1_VF102634034这正是我需要的函数。我在列表中将其选中，然后单击“确定”。此时将打开“函数参数”对话框。5340062800"/>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这正是我需要的函数。我在列表中 将其选中，然后单击“确定”。 此时将打开“函数参数”对话框。</a:t>
            </a:r>
            <a:endParaRPr lang="en-US">
              <a:solidFill>
                <a:srgbClr val="FFFFFF"/>
              </a:solidFill>
              <a:latin typeface="Microsoft YaHei" pitchFamily="34" charset="-122"/>
              <a:ea typeface="Microsoft YaHei" pitchFamily="34" charset="-122"/>
            </a:endParaRPr>
          </a:p>
        </p:txBody>
      </p:sp>
      <p:sp>
        <p:nvSpPr>
          <p:cNvPr id="16" name="FinancialFunctions1_1_VF102634034对话框用粗体显示所需的所有参数。光标位于“利率”框。6290069467"/>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对话框用粗体显示所需的 所有参数。光标位于“利率”框。</a:t>
            </a:r>
            <a:endParaRPr lang="en-US">
              <a:solidFill>
                <a:srgbClr val="FFFFFF"/>
              </a:solidFill>
              <a:latin typeface="Microsoft YaHei" pitchFamily="34" charset="-122"/>
              <a:ea typeface="Microsoft YaHei" pitchFamily="34" charset="-122"/>
            </a:endParaRPr>
          </a:p>
        </p:txBody>
      </p:sp>
      <p:sp>
        <p:nvSpPr>
          <p:cNvPr id="17" name="FinancialFunctions1_1_VF102634034“利率”的解释就在下方。这是贷款利率。6956774800"/>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“利率”的解释就在下方。 这是贷款利率。</a:t>
            </a:r>
            <a:endParaRPr lang="en-US">
              <a:solidFill>
                <a:srgbClr val="FFFFFF"/>
              </a:solidFill>
              <a:latin typeface="Microsoft YaHei" pitchFamily="34" charset="-122"/>
              <a:ea typeface="Microsoft YaHei" pitchFamily="34" charset="-122"/>
            </a:endParaRPr>
          </a:p>
        </p:txBody>
      </p:sp>
      <p:sp>
        <p:nvSpPr>
          <p:cNvPr id="18" name="FinancialFunctions1_1_VF102634034我将输入17%/12，其中7490080600"/>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我将输入 </a:t>
            </a:r>
            <a:r>
              <a:rPr lang="en-US" altLang="zh-CN" smtClean="0">
                <a:solidFill>
                  <a:srgbClr val="FFFFFF"/>
                </a:solidFill>
                <a:latin typeface="Microsoft YaHei" pitchFamily="34" charset="-122"/>
                <a:ea typeface="Microsoft YaHei" pitchFamily="34" charset="-122"/>
              </a:rPr>
              <a:t>17%/12</a:t>
            </a:r>
            <a:r>
              <a:rPr lang="zh-CN" altLang="en-US" smtClean="0">
                <a:solidFill>
                  <a:srgbClr val="FFFFFF"/>
                </a:solidFill>
                <a:latin typeface="Microsoft YaHei" pitchFamily="34" charset="-122"/>
                <a:ea typeface="Microsoft YaHei" pitchFamily="34" charset="-122"/>
              </a:rPr>
              <a:t>， 其中 </a:t>
            </a:r>
            <a:r>
              <a:rPr lang="en-US" altLang="zh-CN" smtClean="0">
                <a:solidFill>
                  <a:srgbClr val="FFFFFF"/>
                </a:solidFill>
                <a:latin typeface="Microsoft YaHei" pitchFamily="34" charset="-122"/>
                <a:ea typeface="Microsoft YaHei" pitchFamily="34" charset="-122"/>
              </a:rPr>
              <a:t>12 </a:t>
            </a:r>
            <a:r>
              <a:rPr lang="zh-CN" altLang="en-US" smtClean="0">
                <a:solidFill>
                  <a:srgbClr val="FFFFFF"/>
                </a:solidFill>
                <a:latin typeface="Microsoft YaHei" pitchFamily="34" charset="-122"/>
                <a:ea typeface="Microsoft YaHei" pitchFamily="34" charset="-122"/>
              </a:rPr>
              <a:t>为一年的月数。</a:t>
            </a:r>
            <a:endParaRPr lang="en-US">
              <a:solidFill>
                <a:srgbClr val="FFFFFF"/>
              </a:solidFill>
              <a:latin typeface="Microsoft YaHei" pitchFamily="34" charset="-122"/>
              <a:ea typeface="Microsoft YaHei" pitchFamily="34" charset="-122"/>
            </a:endParaRPr>
          </a:p>
        </p:txBody>
      </p:sp>
      <p:sp>
        <p:nvSpPr>
          <p:cNvPr id="19" name="FinancialFunctions1_1_VF102634034我将移动光标至NPer框，8070087300"/>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我将移动光标至 </a:t>
            </a:r>
            <a:r>
              <a:rPr lang="en-US" altLang="zh-CN" smtClean="0">
                <a:solidFill>
                  <a:srgbClr val="FFFFFF"/>
                </a:solidFill>
                <a:latin typeface="Microsoft YaHei" pitchFamily="34" charset="-122"/>
                <a:ea typeface="Microsoft YaHei" pitchFamily="34" charset="-122"/>
              </a:rPr>
              <a:t>NPer </a:t>
            </a:r>
            <a:r>
              <a:rPr lang="zh-CN" altLang="en-US" smtClean="0">
                <a:solidFill>
                  <a:srgbClr val="FFFFFF"/>
                </a:solidFill>
                <a:latin typeface="Microsoft YaHei" pitchFamily="34" charset="-122"/>
                <a:ea typeface="Microsoft YaHei" pitchFamily="34" charset="-122"/>
              </a:rPr>
              <a:t>框， 该框计算总付款期数。</a:t>
            </a:r>
            <a:endParaRPr lang="en-US">
              <a:solidFill>
                <a:srgbClr val="FFFFFF"/>
              </a:solidFill>
              <a:latin typeface="Microsoft YaHei" pitchFamily="34" charset="-122"/>
              <a:ea typeface="Microsoft YaHei" pitchFamily="34" charset="-122"/>
            </a:endParaRPr>
          </a:p>
        </p:txBody>
      </p:sp>
      <p:sp>
        <p:nvSpPr>
          <p:cNvPr id="20" name="FinancialFunctions1_1_VF102634034换句话说，Nper表示贷款的总付款期数。8740091967"/>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换句话说，</a:t>
            </a:r>
            <a:r>
              <a:rPr lang="en-US" altLang="zh-CN" smtClean="0">
                <a:solidFill>
                  <a:srgbClr val="FFFFFF"/>
                </a:solidFill>
                <a:latin typeface="Microsoft YaHei" pitchFamily="34" charset="-122"/>
                <a:ea typeface="Microsoft YaHei" pitchFamily="34" charset="-122"/>
              </a:rPr>
              <a:t>Nper </a:t>
            </a:r>
            <a:r>
              <a:rPr lang="zh-CN" altLang="en-US" smtClean="0">
                <a:solidFill>
                  <a:srgbClr val="FFFFFF"/>
                </a:solidFill>
                <a:latin typeface="Microsoft YaHei" pitchFamily="34" charset="-122"/>
                <a:ea typeface="Microsoft YaHei" pitchFamily="34" charset="-122"/>
              </a:rPr>
              <a:t>表示贷款的 总付款期数。</a:t>
            </a:r>
            <a:endParaRPr lang="en-US">
              <a:solidFill>
                <a:srgbClr val="FFFFFF"/>
              </a:solidFill>
              <a:latin typeface="Microsoft YaHei" pitchFamily="34" charset="-122"/>
              <a:ea typeface="Microsoft YaHei" pitchFamily="34" charset="-122"/>
            </a:endParaRPr>
          </a:p>
        </p:txBody>
      </p:sp>
      <p:sp>
        <p:nvSpPr>
          <p:cNvPr id="21" name="FinancialFunctions1_1_VF102634034我将输入2*12，2年乘以92067101667"/>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我将输入 </a:t>
            </a:r>
            <a:r>
              <a:rPr lang="en-US" altLang="zh-CN" smtClean="0">
                <a:solidFill>
                  <a:srgbClr val="FFFFFF"/>
                </a:solidFill>
                <a:latin typeface="Microsoft YaHei" pitchFamily="34" charset="-122"/>
                <a:ea typeface="Microsoft YaHei" pitchFamily="34" charset="-122"/>
              </a:rPr>
              <a:t>2*12</a:t>
            </a:r>
            <a:r>
              <a:rPr lang="zh-CN" altLang="en-US" smtClean="0">
                <a:solidFill>
                  <a:srgbClr val="FFFFFF"/>
                </a:solidFill>
                <a:latin typeface="Microsoft YaHei" pitchFamily="34" charset="-122"/>
                <a:ea typeface="Microsoft YaHei" pitchFamily="34" charset="-122"/>
              </a:rPr>
              <a:t>，</a:t>
            </a:r>
            <a:r>
              <a:rPr lang="en-US" altLang="zh-CN" smtClean="0">
                <a:solidFill>
                  <a:srgbClr val="FFFFFF"/>
                </a:solidFill>
                <a:latin typeface="Microsoft YaHei" pitchFamily="34" charset="-122"/>
                <a:ea typeface="Microsoft YaHei" pitchFamily="34" charset="-122"/>
              </a:rPr>
              <a:t>2 </a:t>
            </a:r>
            <a:r>
              <a:rPr lang="zh-CN" altLang="en-US" smtClean="0">
                <a:solidFill>
                  <a:srgbClr val="FFFFFF"/>
                </a:solidFill>
                <a:latin typeface="Microsoft YaHei" pitchFamily="34" charset="-122"/>
                <a:ea typeface="Microsoft YaHei" pitchFamily="34" charset="-122"/>
              </a:rPr>
              <a:t>年乘以 </a:t>
            </a:r>
            <a:r>
              <a:rPr lang="en-US" altLang="zh-CN" smtClean="0">
                <a:solidFill>
                  <a:srgbClr val="FFFFFF"/>
                </a:solidFill>
                <a:latin typeface="Microsoft YaHei" pitchFamily="34" charset="-122"/>
                <a:ea typeface="Microsoft YaHei" pitchFamily="34" charset="-122"/>
              </a:rPr>
              <a:t>12 </a:t>
            </a:r>
            <a:r>
              <a:rPr lang="zh-CN" altLang="en-US" smtClean="0">
                <a:solidFill>
                  <a:srgbClr val="FFFFFF"/>
                </a:solidFill>
                <a:latin typeface="Microsoft YaHei" pitchFamily="34" charset="-122"/>
                <a:ea typeface="Microsoft YaHei" pitchFamily="34" charset="-122"/>
              </a:rPr>
              <a:t>个月 的付款期数。我将光标移至 </a:t>
            </a:r>
            <a:r>
              <a:rPr lang="en-US" altLang="zh-CN" smtClean="0">
                <a:solidFill>
                  <a:srgbClr val="FFFFFF"/>
                </a:solidFill>
                <a:latin typeface="Microsoft YaHei" pitchFamily="34" charset="-122"/>
                <a:ea typeface="Microsoft YaHei" pitchFamily="34" charset="-122"/>
              </a:rPr>
              <a:t>Pv </a:t>
            </a:r>
            <a:r>
              <a:rPr lang="zh-CN" altLang="en-US" smtClean="0">
                <a:solidFill>
                  <a:srgbClr val="FFFFFF"/>
                </a:solidFill>
                <a:latin typeface="Microsoft YaHei" pitchFamily="34" charset="-122"/>
                <a:ea typeface="Microsoft YaHei" pitchFamily="34" charset="-122"/>
              </a:rPr>
              <a:t>框。</a:t>
            </a:r>
            <a:endParaRPr lang="en-US">
              <a:solidFill>
                <a:srgbClr val="FFFFFF"/>
              </a:solidFill>
              <a:latin typeface="Microsoft YaHei" pitchFamily="34" charset="-122"/>
              <a:ea typeface="Microsoft YaHei" pitchFamily="34" charset="-122"/>
            </a:endParaRPr>
          </a:p>
        </p:txBody>
      </p:sp>
      <p:sp>
        <p:nvSpPr>
          <p:cNvPr id="22" name="FinancialFunctions1_1_VF102634034此处为现值，即信用卡余额为54,000元。101767109167"/>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此处为现值，即信用卡余额为 </a:t>
            </a:r>
            <a:r>
              <a:rPr lang="en-US" altLang="zh-CN" smtClean="0">
                <a:solidFill>
                  <a:srgbClr val="FFFFFF"/>
                </a:solidFill>
                <a:latin typeface="Microsoft YaHei" pitchFamily="34" charset="-122"/>
                <a:ea typeface="Microsoft YaHei" pitchFamily="34" charset="-122"/>
              </a:rPr>
              <a:t>54,000 </a:t>
            </a:r>
            <a:r>
              <a:rPr lang="zh-CN" altLang="en-US" smtClean="0">
                <a:solidFill>
                  <a:srgbClr val="FFFFFF"/>
                </a:solidFill>
                <a:latin typeface="Microsoft YaHei" pitchFamily="34" charset="-122"/>
                <a:ea typeface="Microsoft YaHei" pitchFamily="34" charset="-122"/>
              </a:rPr>
              <a:t>元。 我单击“确定”。</a:t>
            </a:r>
            <a:endParaRPr lang="en-US">
              <a:solidFill>
                <a:srgbClr val="FFFFFF"/>
              </a:solidFill>
              <a:latin typeface="Microsoft YaHei" pitchFamily="34" charset="-122"/>
              <a:ea typeface="Microsoft YaHei" pitchFamily="34" charset="-122"/>
            </a:endParaRPr>
          </a:p>
        </p:txBody>
      </p:sp>
      <p:sp>
        <p:nvSpPr>
          <p:cNvPr id="23" name="FinancialFunctions1_1_VF102634034其结果代表必须还清的总额，因此是负数，109267113867"/>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其结果代表必须还清的总额， 因此是负数，</a:t>
            </a:r>
            <a:endParaRPr lang="en-US">
              <a:solidFill>
                <a:srgbClr val="FFFFFF"/>
              </a:solidFill>
              <a:latin typeface="Microsoft YaHei" pitchFamily="34" charset="-122"/>
              <a:ea typeface="Microsoft YaHei" pitchFamily="34" charset="-122"/>
            </a:endParaRPr>
          </a:p>
        </p:txBody>
      </p:sp>
      <p:sp>
        <p:nvSpPr>
          <p:cNvPr id="24" name="FinancialFunctions1_1_VF102634034由红色字体颜色和括号表示。113967117900"/>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由红色字体颜色和括号表示。</a:t>
            </a:r>
            <a:endParaRPr lang="en-US">
              <a:solidFill>
                <a:srgbClr val="FFFFFF"/>
              </a:solidFill>
              <a:latin typeface="Microsoft YaHei" pitchFamily="34" charset="-122"/>
              <a:ea typeface="Microsoft YaHei" pitchFamily="34" charset="-122"/>
            </a:endParaRPr>
          </a:p>
        </p:txBody>
      </p:sp>
      <p:sp>
        <p:nvSpPr>
          <p:cNvPr id="25" name="FinancialFunctions1_1_VF102634034要在两年内还清贷款，月付额将为2669.88118000125267"/>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要在两年内还清贷款， 月付额将为 </a:t>
            </a:r>
            <a:r>
              <a:rPr lang="en-US" altLang="zh-CN" smtClean="0">
                <a:solidFill>
                  <a:srgbClr val="FFFFFF"/>
                </a:solidFill>
                <a:latin typeface="Microsoft YaHei" pitchFamily="34" charset="-122"/>
                <a:ea typeface="Microsoft YaHei" pitchFamily="34" charset="-122"/>
              </a:rPr>
              <a:t>2669.88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
        <p:nvSpPr>
          <p:cNvPr id="26" name="FinancialFunctions1_1_VF102634034要计算在四年内还清贷款的月付额，125367129700"/>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要计算在四年内还清贷款的月付额，</a:t>
            </a:r>
            <a:endParaRPr lang="en-US">
              <a:solidFill>
                <a:srgbClr val="FFFFFF"/>
              </a:solidFill>
              <a:latin typeface="Microsoft YaHei" pitchFamily="34" charset="-122"/>
              <a:ea typeface="Microsoft YaHei" pitchFamily="34" charset="-122"/>
            </a:endParaRPr>
          </a:p>
        </p:txBody>
      </p:sp>
      <p:sp>
        <p:nvSpPr>
          <p:cNvPr id="27" name="FinancialFunctions1_1_VF102634034我将调整“编辑栏”中的公式，将2129800137700"/>
          <p:cNvSpPr txBox="1"/>
          <p:nvPr>
            <p:custDataLst>
              <p:tags r:id="rId2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我将调整“编辑栏”中的公式， 将 </a:t>
            </a:r>
            <a:r>
              <a:rPr lang="en-US" altLang="zh-CN" smtClean="0">
                <a:solidFill>
                  <a:srgbClr val="FFFFFF"/>
                </a:solidFill>
                <a:latin typeface="Microsoft YaHei" pitchFamily="34" charset="-122"/>
                <a:ea typeface="Microsoft YaHei" pitchFamily="34" charset="-122"/>
              </a:rPr>
              <a:t>2 </a:t>
            </a:r>
            <a:r>
              <a:rPr lang="zh-CN" altLang="en-US" smtClean="0">
                <a:solidFill>
                  <a:srgbClr val="FFFFFF"/>
                </a:solidFill>
                <a:latin typeface="Microsoft YaHei" pitchFamily="34" charset="-122"/>
                <a:ea typeface="Microsoft YaHei" pitchFamily="34" charset="-122"/>
              </a:rPr>
              <a:t>改成 </a:t>
            </a:r>
            <a:r>
              <a:rPr lang="en-US" altLang="zh-CN" smtClean="0">
                <a:solidFill>
                  <a:srgbClr val="FFFFFF"/>
                </a:solidFill>
                <a:latin typeface="Microsoft YaHei" pitchFamily="34" charset="-122"/>
                <a:ea typeface="Microsoft YaHei" pitchFamily="34" charset="-122"/>
              </a:rPr>
              <a:t>4</a:t>
            </a:r>
            <a:r>
              <a:rPr lang="zh-CN" altLang="en-US" smtClean="0">
                <a:solidFill>
                  <a:srgbClr val="FFFFFF"/>
                </a:solidFill>
                <a:latin typeface="Microsoft YaHei" pitchFamily="34" charset="-122"/>
                <a:ea typeface="Microsoft YaHei" pitchFamily="34" charset="-122"/>
              </a:rPr>
              <a:t>，表示 </a:t>
            </a:r>
            <a:r>
              <a:rPr lang="en-US" altLang="zh-CN" smtClean="0">
                <a:solidFill>
                  <a:srgbClr val="FFFFFF"/>
                </a:solidFill>
                <a:latin typeface="Microsoft YaHei" pitchFamily="34" charset="-122"/>
                <a:ea typeface="Microsoft YaHei" pitchFamily="34" charset="-122"/>
              </a:rPr>
              <a:t>4 </a:t>
            </a:r>
            <a:r>
              <a:rPr lang="zh-CN" altLang="en-US" smtClean="0">
                <a:solidFill>
                  <a:srgbClr val="FFFFFF"/>
                </a:solidFill>
                <a:latin typeface="Microsoft YaHei" pitchFamily="34" charset="-122"/>
                <a:ea typeface="Microsoft YaHei" pitchFamily="34" charset="-122"/>
              </a:rPr>
              <a:t>年， 然后按 </a:t>
            </a:r>
            <a:r>
              <a:rPr lang="en-US" altLang="zh-CN" smtClean="0">
                <a:solidFill>
                  <a:srgbClr val="FFFFFF"/>
                </a:solidFill>
                <a:latin typeface="Microsoft YaHei" pitchFamily="34" charset="-122"/>
                <a:ea typeface="Microsoft YaHei" pitchFamily="34" charset="-122"/>
              </a:rPr>
              <a:t>Enter</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28" name="FinancialFunctions1_1_VF102634034要在四年内还清贷款，月付额将为1558.17137800144200"/>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要在四年内还清贷款， 月付额将为 </a:t>
            </a:r>
            <a:r>
              <a:rPr lang="en-US" altLang="zh-CN" smtClean="0">
                <a:solidFill>
                  <a:srgbClr val="FFFFFF"/>
                </a:solidFill>
                <a:latin typeface="Microsoft YaHei" pitchFamily="34" charset="-122"/>
                <a:ea typeface="Microsoft YaHei" pitchFamily="34" charset="-122"/>
              </a:rPr>
              <a:t>1558.17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
        <p:nvSpPr>
          <p:cNvPr id="29" name="FinancialFunctions1_1_VF102634034注意利息如何随时间变化。2年还贷相当于您一共将144300153400"/>
          <p:cNvSpPr txBox="1"/>
          <p:nvPr>
            <p:custDataLst>
              <p:tags r:id="rId2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注意利息如何随时间变化。 </a:t>
            </a:r>
            <a:r>
              <a:rPr lang="en-US" altLang="zh-CN" smtClean="0">
                <a:solidFill>
                  <a:srgbClr val="FFFFFF"/>
                </a:solidFill>
                <a:latin typeface="Microsoft YaHei" pitchFamily="34" charset="-122"/>
                <a:ea typeface="Microsoft YaHei" pitchFamily="34" charset="-122"/>
              </a:rPr>
              <a:t>2 </a:t>
            </a:r>
            <a:r>
              <a:rPr lang="zh-CN" altLang="en-US" smtClean="0">
                <a:solidFill>
                  <a:srgbClr val="FFFFFF"/>
                </a:solidFill>
                <a:latin typeface="Microsoft YaHei" pitchFamily="34" charset="-122"/>
                <a:ea typeface="Microsoft YaHei" pitchFamily="34" charset="-122"/>
              </a:rPr>
              <a:t>年还贷相当于您一共将 支付略高于 </a:t>
            </a:r>
            <a:r>
              <a:rPr lang="en-US" altLang="zh-CN" smtClean="0">
                <a:solidFill>
                  <a:srgbClr val="FFFFFF"/>
                </a:solidFill>
                <a:latin typeface="Microsoft YaHei" pitchFamily="34" charset="-122"/>
                <a:ea typeface="Microsoft YaHei" pitchFamily="34" charset="-122"/>
              </a:rPr>
              <a:t>64,000 </a:t>
            </a:r>
            <a:r>
              <a:rPr lang="zh-CN" altLang="en-US" smtClean="0">
                <a:solidFill>
                  <a:srgbClr val="FFFFFF"/>
                </a:solidFill>
                <a:latin typeface="Microsoft YaHei" pitchFamily="34" charset="-122"/>
                <a:ea typeface="Microsoft YaHei" pitchFamily="34" charset="-122"/>
              </a:rPr>
              <a:t>元的利息。</a:t>
            </a:r>
            <a:endParaRPr lang="en-US">
              <a:solidFill>
                <a:srgbClr val="FFFFFF"/>
              </a:solidFill>
              <a:latin typeface="Microsoft YaHei" pitchFamily="34" charset="-122"/>
              <a:ea typeface="Microsoft YaHei" pitchFamily="34" charset="-122"/>
            </a:endParaRPr>
          </a:p>
        </p:txBody>
      </p:sp>
      <p:sp>
        <p:nvSpPr>
          <p:cNvPr id="30" name="FinancialFunctions1_1_VF1026340344年则要略高于74,000153500157633"/>
          <p:cNvSpPr txBox="1"/>
          <p:nvPr>
            <p:custDataLst>
              <p:tags r:id="rId2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rPr>
              <a:t>4 </a:t>
            </a:r>
            <a:r>
              <a:rPr lang="zh-CN" altLang="en-US" smtClean="0">
                <a:solidFill>
                  <a:srgbClr val="FFFFFF"/>
                </a:solidFill>
                <a:latin typeface="Microsoft YaHei" pitchFamily="34" charset="-122"/>
                <a:ea typeface="Microsoft YaHei" pitchFamily="34" charset="-122"/>
              </a:rPr>
              <a:t>年则要略高于 </a:t>
            </a:r>
            <a:r>
              <a:rPr lang="en-US" altLang="zh-CN" smtClean="0">
                <a:solidFill>
                  <a:srgbClr val="FFFFFF"/>
                </a:solidFill>
                <a:latin typeface="Microsoft YaHei" pitchFamily="34" charset="-122"/>
                <a:ea typeface="Microsoft YaHei" pitchFamily="34" charset="-122"/>
              </a:rPr>
              <a:t>74,000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
        <p:nvSpPr>
          <p:cNvPr id="31" name="FinancialFunctions1_1_VF1026340344年还贷要比2157733166100"/>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rPr>
              <a:t>4 </a:t>
            </a:r>
            <a:r>
              <a:rPr lang="zh-CN" altLang="en-US" smtClean="0">
                <a:solidFill>
                  <a:srgbClr val="FFFFFF"/>
                </a:solidFill>
                <a:latin typeface="Microsoft YaHei" pitchFamily="34" charset="-122"/>
                <a:ea typeface="Microsoft YaHei" pitchFamily="34" charset="-122"/>
              </a:rPr>
              <a:t>年还贷要比 </a:t>
            </a:r>
            <a:r>
              <a:rPr lang="en-US" altLang="zh-CN" smtClean="0">
                <a:solidFill>
                  <a:srgbClr val="FFFFFF"/>
                </a:solidFill>
                <a:latin typeface="Microsoft YaHei" pitchFamily="34" charset="-122"/>
                <a:ea typeface="Microsoft YaHei" pitchFamily="34" charset="-122"/>
              </a:rPr>
              <a:t>2 </a:t>
            </a:r>
            <a:r>
              <a:rPr lang="zh-CN" altLang="en-US" smtClean="0">
                <a:solidFill>
                  <a:srgbClr val="FFFFFF"/>
                </a:solidFill>
                <a:latin typeface="Microsoft YaHei" pitchFamily="34" charset="-122"/>
                <a:ea typeface="Microsoft YaHei" pitchFamily="34" charset="-122"/>
              </a:rPr>
              <a:t>年还贷的利息 高出一万多元。</a:t>
            </a:r>
            <a:endParaRPr lang="en-US">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Functions1_1_VF102634034您可以在公式中使用财务函数帮助计算如何还清信用卡余额。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MediaBookmark" delay="0">
                      <p:tgtEl>
                        <p14:bmkTgt spid="5" bmkName="FinancialFunctions1_1_VF102634034您可以在公式中使用财务函数帮助计算如何还清信用卡余额。33"/>
                      </p:tgtEl>
                    </p:cond>
                  </p:nextCondLst>
                </p:seq>
                <p:seq concurrent="1" nextAc="seek">
                  <p:cTn id="22" restart="whenNotActive" fill="hold" evtFilter="cancelBubble" nodeType="interactiveSeq">
                    <p:stCondLst>
                      <p:cond evt="onMediaBookmark" delay="0">
                        <p:tgtEl>
                          <p14:bmkTgt spid="5" bmkName="FinancialFunctions1_1_VF102634034您可以在公式中使用财务函数帮助计算如何还清信用卡余额。65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您可以在公式中使用财务函数帮助计算如何还清信用卡余额。6500"/>
                      </p:tgtEl>
                    </p:cond>
                  </p:nextCondLst>
                </p:seq>
                <p:seq concurrent="1" nextAc="seek">
                  <p:cTn id="28" restart="whenNotActive" fill="hold" evtFilter="cancelBubble" nodeType="interactiveSeq">
                    <p:stCondLst>
                      <p:cond evt="onMediaBookmark" delay="0">
                        <p:tgtEl>
                          <p14:bmkTgt spid="5" bmkName="FinancialFunctions1_1_VF102634034假设您的信用卡余额为54,000元，66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MediaBookmark" delay="0">
                      <p:tgtEl>
                        <p14:bmkTgt spid="5" bmkName="FinancialFunctions1_1_VF102634034假设您的信用卡余额为54,000元，6600"/>
                      </p:tgtEl>
                    </p:cond>
                  </p:nextCondLst>
                </p:seq>
                <p:seq concurrent="1" nextAc="seek">
                  <p:cTn id="34" restart="whenNotActive" fill="hold" evtFilter="cancelBubble" nodeType="interactiveSeq">
                    <p:stCondLst>
                      <p:cond evt="onMediaBookmark" delay="0">
                        <p:tgtEl>
                          <p14:bmkTgt spid="5" bmkName="FinancialFunctions1_1_VF102634034假设您的信用卡余额为54,000元，136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假设您的信用卡余额为54,000元，13667"/>
                      </p:tgtEl>
                    </p:cond>
                  </p:nextCondLst>
                </p:seq>
                <p:seq concurrent="1" nextAc="seek">
                  <p:cTn id="40" restart="whenNotActive" fill="hold" evtFilter="cancelBubble" nodeType="interactiveSeq">
                    <p:stCondLst>
                      <p:cond evt="onMediaBookmark" delay="0">
                        <p:tgtEl>
                          <p14:bmkTgt spid="5" bmkName="FinancialFunctions1_1_VF102634034还假设只要余额还清，就不会有任何费用扣除。137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MediaBookmark" delay="0">
                      <p:tgtEl>
                        <p14:bmkTgt spid="5" bmkName="FinancialFunctions1_1_VF102634034还假设只要余额还清，就不会有任何费用扣除。13767"/>
                      </p:tgtEl>
                    </p:cond>
                  </p:nextCondLst>
                </p:seq>
                <p:seq concurrent="1" nextAc="seek">
                  <p:cTn id="46" restart="whenNotActive" fill="hold" evtFilter="cancelBubble" nodeType="interactiveSeq">
                    <p:stCondLst>
                      <p:cond evt="onMediaBookmark" delay="0">
                        <p:tgtEl>
                          <p14:bmkTgt spid="5" bmkName="FinancialFunctions1_1_VF102634034还假设只要余额还清，就不会有任何费用扣除。202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还假设只要余额还清，就不会有任何费用扣除。20267"/>
                      </p:tgtEl>
                    </p:cond>
                  </p:nextCondLst>
                </p:seq>
                <p:seq concurrent="1" nextAc="seek">
                  <p:cTn id="52" restart="whenNotActive" fill="hold" evtFilter="cancelBubble" nodeType="interactiveSeq">
                    <p:stCondLst>
                      <p:cond evt="onMediaBookmark" delay="0">
                        <p:tgtEl>
                          <p14:bmkTgt spid="5" bmkName="FinancialFunctions1_1_VF102634034首先，让我们看一下要在两年内还清债务，您每月的付款额是多少。203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MediaBookmark" delay="0">
                      <p:tgtEl>
                        <p14:bmkTgt spid="5" bmkName="FinancialFunctions1_1_VF102634034首先，让我们看一下要在两年内还清债务，您每月的付款额是多少。20367"/>
                      </p:tgtEl>
                    </p:cond>
                  </p:nextCondLst>
                </p:seq>
                <p:seq concurrent="1" nextAc="seek">
                  <p:cTn id="58" restart="whenNotActive" fill="hold" evtFilter="cancelBubble" nodeType="interactiveSeq">
                    <p:stCondLst>
                      <p:cond evt="onMediaBookmark" delay="0">
                        <p:tgtEl>
                          <p14:bmkTgt spid="5" bmkName="FinancialFunctions1_1_VF102634034首先，让我们看一下要在两年内还清债务，您每月的付款额是多少。267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首先，让我们看一下要在两年内还清债务，您每月的付款额是多少。26700"/>
                      </p:tgtEl>
                    </p:cond>
                  </p:nextCondLst>
                </p:seq>
                <p:seq concurrent="1" nextAc="seek">
                  <p:cTn id="64" restart="whenNotActive" fill="hold" evtFilter="cancelBubble" nodeType="interactiveSeq">
                    <p:stCondLst>
                      <p:cond evt="onMediaBookmark" delay="0">
                        <p:tgtEl>
                          <p14:bmkTgt spid="5" bmkName="FinancialFunctions1_1_VF102634034我将在功能区上单击“公式”选项卡。然后我将单击“插入函数”。268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MediaBookmark" delay="0">
                      <p:tgtEl>
                        <p14:bmkTgt spid="5" bmkName="FinancialFunctions1_1_VF102634034我将在功能区上单击“公式”选项卡。然后我将单击“插入函数”。26800"/>
                      </p:tgtEl>
                    </p:cond>
                  </p:nextCondLst>
                </p:seq>
                <p:seq concurrent="1" nextAc="seek">
                  <p:cTn id="70" restart="whenNotActive" fill="hold" evtFilter="cancelBubble" nodeType="interactiveSeq">
                    <p:stCondLst>
                      <p:cond evt="onMediaBookmark" delay="0">
                        <p:tgtEl>
                          <p14:bmkTgt spid="5" bmkName="FinancialFunctions1_1_VF102634034我将在功能区上单击“公式”选项卡。然后我将单击“插入函数”。345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我将在功能区上单击“公式”选项卡。然后我将单击“插入函数”。34567"/>
                      </p:tgtEl>
                    </p:cond>
                  </p:nextCondLst>
                </p:seq>
                <p:seq concurrent="1" nextAc="seek">
                  <p:cTn id="76" restart="whenNotActive" fill="hold" evtFilter="cancelBubble" nodeType="interactiveSeq">
                    <p:stCondLst>
                      <p:cond evt="onMediaBookmark" delay="0">
                        <p:tgtEl>
                          <p14:bmkTgt spid="5" bmkName="FinancialFunctions1_1_VF102634034我在“搜索函数”框中键入月付款额，然后单击“转到”。PMT346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nextCondLst>
                    <p:cond evt="onMediaBookmark" delay="0">
                      <p:tgtEl>
                        <p14:bmkTgt spid="5" bmkName="FinancialFunctions1_1_VF102634034我在“搜索函数”框中键入月付款额，然后单击“转到”。PMT34667"/>
                      </p:tgtEl>
                    </p:cond>
                  </p:nextCondLst>
                </p:seq>
                <p:seq concurrent="1" nextAc="seek">
                  <p:cTn id="82" restart="whenNotActive" fill="hold" evtFilter="cancelBubble" nodeType="interactiveSeq">
                    <p:stCondLst>
                      <p:cond evt="onMediaBookmark" delay="0">
                        <p:tgtEl>
                          <p14:bmkTgt spid="5" bmkName="FinancialFunctions1_1_VF102634034我在“搜索函数”框中键入月付款额，然后单击“转到”。PMT456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我在“搜索函数”框中键入月付款额，然后单击“转到”。PMT45667"/>
                      </p:tgtEl>
                    </p:cond>
                  </p:nextCondLst>
                </p:seq>
                <p:seq concurrent="1" nextAc="seek">
                  <p:cTn id="88" restart="whenNotActive" fill="hold" evtFilter="cancelBubble" nodeType="interactiveSeq">
                    <p:stCondLst>
                      <p:cond evt="onMediaBookmark" delay="0">
                        <p:tgtEl>
                          <p14:bmkTgt spid="5" bmkName="FinancialFunctions1_1_VF102634034其描述显示为：计算在固定利率下，贷款的等额分期偿还额。457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nextCondLst>
                    <p:cond evt="onMediaBookmark" delay="0">
                      <p:tgtEl>
                        <p14:bmkTgt spid="5" bmkName="FinancialFunctions1_1_VF102634034其描述显示为：计算在固定利率下，贷款的等额分期偿还额。45767"/>
                      </p:tgtEl>
                    </p:cond>
                  </p:nextCondLst>
                </p:seq>
                <p:seq concurrent="1" nextAc="seek">
                  <p:cTn id="94" restart="whenNotActive" fill="hold" evtFilter="cancelBubble" nodeType="interactiveSeq">
                    <p:stCondLst>
                      <p:cond evt="onMediaBookmark" delay="0">
                        <p:tgtEl>
                          <p14:bmkTgt spid="5" bmkName="FinancialFunctions1_1_VF102634034其描述显示为：计算在固定利率下，贷款的等额分期偿还额。533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其描述显示为：计算在固定利率下，贷款的等额分期偿还额。53300"/>
                      </p:tgtEl>
                    </p:cond>
                  </p:nextCondLst>
                </p:seq>
                <p:seq concurrent="1" nextAc="seek">
                  <p:cTn id="100" restart="whenNotActive" fill="hold" evtFilter="cancelBubble" nodeType="interactiveSeq">
                    <p:stCondLst>
                      <p:cond evt="onMediaBookmark" delay="0">
                        <p:tgtEl>
                          <p14:bmkTgt spid="5" bmkName="FinancialFunctions1_1_VF102634034这正是我需要的函数。我在列表中将其选中，然后单击“确定”。此时将打开“函数参数”对话框。534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childTnLst>
                  </p:cTn>
                  <p:nextCondLst>
                    <p:cond evt="onMediaBookmark" delay="0">
                      <p:tgtEl>
                        <p14:bmkTgt spid="5" bmkName="FinancialFunctions1_1_VF102634034这正是我需要的函数。我在列表中将其选中，然后单击“确定”。此时将打开“函数参数”对话框。53400"/>
                      </p:tgtEl>
                    </p:cond>
                  </p:nextCondLst>
                </p:seq>
                <p:seq concurrent="1" nextAc="seek">
                  <p:cTn id="106" restart="whenNotActive" fill="hold" evtFilter="cancelBubble" nodeType="interactiveSeq">
                    <p:stCondLst>
                      <p:cond evt="onMediaBookmark" delay="0">
                        <p:tgtEl>
                          <p14:bmkTgt spid="5" bmkName="FinancialFunctions1_1_VF102634034这正是我需要的函数。我在列表中将其选中，然后单击“确定”。此时将打开“函数参数”对话框。628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这正是我需要的函数。我在列表中将其选中，然后单击“确定”。此时将打开“函数参数”对话框。62800"/>
                      </p:tgtEl>
                    </p:cond>
                  </p:nextCondLst>
                </p:seq>
                <p:seq concurrent="1" nextAc="seek">
                  <p:cTn id="112" restart="whenNotActive" fill="hold" evtFilter="cancelBubble" nodeType="interactiveSeq">
                    <p:stCondLst>
                      <p:cond evt="onMediaBookmark" delay="0">
                        <p:tgtEl>
                          <p14:bmkTgt spid="5" bmkName="FinancialFunctions1_1_VF102634034对话框用粗体显示所需的所有参数。光标位于“利率”框。629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childTnLst>
                  </p:cTn>
                  <p:nextCondLst>
                    <p:cond evt="onMediaBookmark" delay="0">
                      <p:tgtEl>
                        <p14:bmkTgt spid="5" bmkName="FinancialFunctions1_1_VF102634034对话框用粗体显示所需的所有参数。光标位于“利率”框。62900"/>
                      </p:tgtEl>
                    </p:cond>
                  </p:nextCondLst>
                </p:seq>
                <p:seq concurrent="1" nextAc="seek">
                  <p:cTn id="118" restart="whenNotActive" fill="hold" evtFilter="cancelBubble" nodeType="interactiveSeq">
                    <p:stCondLst>
                      <p:cond evt="onMediaBookmark" delay="0">
                        <p:tgtEl>
                          <p14:bmkTgt spid="5" bmkName="FinancialFunctions1_1_VF102634034对话框用粗体显示所需的所有参数。光标位于“利率”框。694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对话框用粗体显示所需的所有参数。光标位于“利率”框。69467"/>
                      </p:tgtEl>
                    </p:cond>
                  </p:nextCondLst>
                </p:seq>
                <p:seq concurrent="1" nextAc="seek">
                  <p:cTn id="124" restart="whenNotActive" fill="hold" evtFilter="cancelBubble" nodeType="interactiveSeq">
                    <p:stCondLst>
                      <p:cond evt="onMediaBookmark" delay="0">
                        <p:tgtEl>
                          <p14:bmkTgt spid="5" bmkName="FinancialFunctions1_1_VF102634034“利率”的解释就在下方。这是贷款利率。695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childTnLst>
                  </p:cTn>
                  <p:nextCondLst>
                    <p:cond evt="onMediaBookmark" delay="0">
                      <p:tgtEl>
                        <p14:bmkTgt spid="5" bmkName="FinancialFunctions1_1_VF102634034“利率”的解释就在下方。这是贷款利率。69567"/>
                      </p:tgtEl>
                    </p:cond>
                  </p:nextCondLst>
                </p:seq>
                <p:seq concurrent="1" nextAc="seek">
                  <p:cTn id="130" restart="whenNotActive" fill="hold" evtFilter="cancelBubble" nodeType="interactiveSeq">
                    <p:stCondLst>
                      <p:cond evt="onMediaBookmark" delay="0">
                        <p:tgtEl>
                          <p14:bmkTgt spid="5" bmkName="FinancialFunctions1_1_VF102634034“利率”的解释就在下方。这是贷款利率。748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利率”的解释就在下方。这是贷款利率。74800"/>
                      </p:tgtEl>
                    </p:cond>
                  </p:nextCondLst>
                </p:seq>
                <p:seq concurrent="1" nextAc="seek">
                  <p:cTn id="136" restart="whenNotActive" fill="hold" evtFilter="cancelBubble" nodeType="interactiveSeq">
                    <p:stCondLst>
                      <p:cond evt="onMediaBookmark" delay="0">
                        <p:tgtEl>
                          <p14:bmkTgt spid="5" bmkName="FinancialFunctions1_1_VF102634034我将输入17%/12，其中749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childTnLst>
                  </p:cTn>
                  <p:nextCondLst>
                    <p:cond evt="onMediaBookmark" delay="0">
                      <p:tgtEl>
                        <p14:bmkTgt spid="5" bmkName="FinancialFunctions1_1_VF102634034我将输入17%/12，其中74900"/>
                      </p:tgtEl>
                    </p:cond>
                  </p:nextCondLst>
                </p:seq>
                <p:seq concurrent="1" nextAc="seek">
                  <p:cTn id="142" restart="whenNotActive" fill="hold" evtFilter="cancelBubble" nodeType="interactiveSeq">
                    <p:stCondLst>
                      <p:cond evt="onMediaBookmark" delay="0">
                        <p:tgtEl>
                          <p14:bmkTgt spid="5" bmkName="FinancialFunctions1_1_VF102634034我将输入17%/12，其中806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我将输入17%/12，其中80600"/>
                      </p:tgtEl>
                    </p:cond>
                  </p:nextCondLst>
                </p:seq>
                <p:seq concurrent="1" nextAc="seek">
                  <p:cTn id="148" restart="whenNotActive" fill="hold" evtFilter="cancelBubble" nodeType="interactiveSeq">
                    <p:stCondLst>
                      <p:cond evt="onMediaBookmark" delay="0">
                        <p:tgtEl>
                          <p14:bmkTgt spid="5" bmkName="FinancialFunctions1_1_VF102634034我将移动光标至NPer框，807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500"/>
                                            <p:tgtEl>
                                              <p:spTgt spid="19"/>
                                            </p:tgtEl>
                                          </p:cBhvr>
                                        </p:animEffect>
                                      </p:childTnLst>
                                    </p:cTn>
                                  </p:par>
                                </p:childTnLst>
                              </p:cTn>
                            </p:par>
                          </p:childTnLst>
                        </p:cTn>
                      </p:par>
                    </p:childTnLst>
                  </p:cTn>
                  <p:nextCondLst>
                    <p:cond evt="onMediaBookmark" delay="0">
                      <p:tgtEl>
                        <p14:bmkTgt spid="5" bmkName="FinancialFunctions1_1_VF102634034我将移动光标至NPer框，80700"/>
                      </p:tgtEl>
                    </p:cond>
                  </p:nextCondLst>
                </p:seq>
                <p:seq concurrent="1" nextAc="seek">
                  <p:cTn id="154" restart="whenNotActive" fill="hold" evtFilter="cancelBubble" nodeType="interactiveSeq">
                    <p:stCondLst>
                      <p:cond evt="onMediaBookmark" delay="0">
                        <p:tgtEl>
                          <p14:bmkTgt spid="5" bmkName="FinancialFunctions1_1_VF102634034我将移动光标至NPer框，873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我将移动光标至NPer框，87300"/>
                      </p:tgtEl>
                    </p:cond>
                  </p:nextCondLst>
                </p:seq>
                <p:seq concurrent="1" nextAc="seek">
                  <p:cTn id="160" restart="whenNotActive" fill="hold" evtFilter="cancelBubble" nodeType="interactiveSeq">
                    <p:stCondLst>
                      <p:cond evt="onMediaBookmark" delay="0">
                        <p:tgtEl>
                          <p14:bmkTgt spid="5" bmkName="FinancialFunctions1_1_VF102634034换句话说，Nper表示贷款的总付款期数。874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nextCondLst>
                    <p:cond evt="onMediaBookmark" delay="0">
                      <p:tgtEl>
                        <p14:bmkTgt spid="5" bmkName="FinancialFunctions1_1_VF102634034换句话说，Nper表示贷款的总付款期数。87400"/>
                      </p:tgtEl>
                    </p:cond>
                  </p:nextCondLst>
                </p:seq>
                <p:seq concurrent="1" nextAc="seek">
                  <p:cTn id="166" restart="whenNotActive" fill="hold" evtFilter="cancelBubble" nodeType="interactiveSeq">
                    <p:stCondLst>
                      <p:cond evt="onMediaBookmark" delay="0">
                        <p:tgtEl>
                          <p14:bmkTgt spid="5" bmkName="FinancialFunctions1_1_VF102634034换句话说，Nper表示贷款的总付款期数。919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换句话说，Nper表示贷款的总付款期数。91967"/>
                      </p:tgtEl>
                    </p:cond>
                  </p:nextCondLst>
                </p:seq>
                <p:seq concurrent="1" nextAc="seek">
                  <p:cTn id="172" restart="whenNotActive" fill="hold" evtFilter="cancelBubble" nodeType="interactiveSeq">
                    <p:stCondLst>
                      <p:cond evt="onMediaBookmark" delay="0">
                        <p:tgtEl>
                          <p14:bmkTgt spid="5" bmkName="FinancialFunctions1_1_VF102634034我将输入2*12，2年乘以920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childTnLst>
                              </p:cTn>
                            </p:par>
                          </p:childTnLst>
                        </p:cTn>
                      </p:par>
                    </p:childTnLst>
                  </p:cTn>
                  <p:nextCondLst>
                    <p:cond evt="onMediaBookmark" delay="0">
                      <p:tgtEl>
                        <p14:bmkTgt spid="5" bmkName="FinancialFunctions1_1_VF102634034我将输入2*12，2年乘以92067"/>
                      </p:tgtEl>
                    </p:cond>
                  </p:nextCondLst>
                </p:seq>
                <p:seq concurrent="1" nextAc="seek">
                  <p:cTn id="178" restart="whenNotActive" fill="hold" evtFilter="cancelBubble" nodeType="interactiveSeq">
                    <p:stCondLst>
                      <p:cond evt="onMediaBookmark" delay="0">
                        <p:tgtEl>
                          <p14:bmkTgt spid="5" bmkName="FinancialFunctions1_1_VF102634034我将输入2*12，2年乘以1016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我将输入2*12，2年乘以101667"/>
                      </p:tgtEl>
                    </p:cond>
                  </p:nextCondLst>
                </p:seq>
                <p:seq concurrent="1" nextAc="seek">
                  <p:cTn id="184" restart="whenNotActive" fill="hold" evtFilter="cancelBubble" nodeType="interactiveSeq">
                    <p:stCondLst>
                      <p:cond evt="onMediaBookmark" delay="0">
                        <p:tgtEl>
                          <p14:bmkTgt spid="5" bmkName="FinancialFunctions1_1_VF102634034此处为现值，即信用卡余额为54,000元。1017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500"/>
                                            <p:tgtEl>
                                              <p:spTgt spid="22"/>
                                            </p:tgtEl>
                                          </p:cBhvr>
                                        </p:animEffect>
                                      </p:childTnLst>
                                    </p:cTn>
                                  </p:par>
                                </p:childTnLst>
                              </p:cTn>
                            </p:par>
                          </p:childTnLst>
                        </p:cTn>
                      </p:par>
                    </p:childTnLst>
                  </p:cTn>
                  <p:nextCondLst>
                    <p:cond evt="onMediaBookmark" delay="0">
                      <p:tgtEl>
                        <p14:bmkTgt spid="5" bmkName="FinancialFunctions1_1_VF102634034此处为现值，即信用卡余额为54,000元。101767"/>
                      </p:tgtEl>
                    </p:cond>
                  </p:nextCondLst>
                </p:seq>
                <p:seq concurrent="1" nextAc="seek">
                  <p:cTn id="190" restart="whenNotActive" fill="hold" evtFilter="cancelBubble" nodeType="interactiveSeq">
                    <p:stCondLst>
                      <p:cond evt="onMediaBookmark" delay="0">
                        <p:tgtEl>
                          <p14:bmkTgt spid="5" bmkName="FinancialFunctions1_1_VF102634034此处为现值，即信用卡余额为54,000元。1091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此处为现值，即信用卡余额为54,000元。109167"/>
                      </p:tgtEl>
                    </p:cond>
                  </p:nextCondLst>
                </p:seq>
                <p:seq concurrent="1" nextAc="seek">
                  <p:cTn id="196" restart="whenNotActive" fill="hold" evtFilter="cancelBubble" nodeType="interactiveSeq">
                    <p:stCondLst>
                      <p:cond evt="onMediaBookmark" delay="0">
                        <p:tgtEl>
                          <p14:bmkTgt spid="5" bmkName="FinancialFunctions1_1_VF102634034其结果代表必须还清的总额，因此是负数，1092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3"/>
                                            </p:tgtEl>
                                            <p:attrNameLst>
                                              <p:attrName>style.visibility</p:attrName>
                                            </p:attrNameLst>
                                          </p:cBhvr>
                                          <p:to>
                                            <p:strVal val="visible"/>
                                          </p:to>
                                        </p:set>
                                        <p:animEffect transition="in" filter="fade">
                                          <p:cBhvr>
                                            <p:cTn id="201" dur="500"/>
                                            <p:tgtEl>
                                              <p:spTgt spid="23"/>
                                            </p:tgtEl>
                                          </p:cBhvr>
                                        </p:animEffect>
                                      </p:childTnLst>
                                    </p:cTn>
                                  </p:par>
                                </p:childTnLst>
                              </p:cTn>
                            </p:par>
                          </p:childTnLst>
                        </p:cTn>
                      </p:par>
                    </p:childTnLst>
                  </p:cTn>
                  <p:nextCondLst>
                    <p:cond evt="onMediaBookmark" delay="0">
                      <p:tgtEl>
                        <p14:bmkTgt spid="5" bmkName="FinancialFunctions1_1_VF102634034其结果代表必须还清的总额，因此是负数，109267"/>
                      </p:tgtEl>
                    </p:cond>
                  </p:nextCondLst>
                </p:seq>
                <p:seq concurrent="1" nextAc="seek">
                  <p:cTn id="202" restart="whenNotActive" fill="hold" evtFilter="cancelBubble" nodeType="interactiveSeq">
                    <p:stCondLst>
                      <p:cond evt="onMediaBookmark" delay="0">
                        <p:tgtEl>
                          <p14:bmkTgt spid="5" bmkName="FinancialFunctions1_1_VF102634034其结果代表必须还清的总额，因此是负数，113867"/>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其结果代表必须还清的总额，因此是负数，113867"/>
                      </p:tgtEl>
                    </p:cond>
                  </p:nextCondLst>
                </p:seq>
                <p:seq concurrent="1" nextAc="seek">
                  <p:cTn id="208" restart="whenNotActive" fill="hold" evtFilter="cancelBubble" nodeType="interactiveSeq">
                    <p:stCondLst>
                      <p:cond evt="onMediaBookmark" delay="0">
                        <p:tgtEl>
                          <p14:bmkTgt spid="5" bmkName="FinancialFunctions1_1_VF102634034由红色字体颜色和括号表示。113967"/>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4"/>
                                            </p:tgtEl>
                                            <p:attrNameLst>
                                              <p:attrName>style.visibility</p:attrName>
                                            </p:attrNameLst>
                                          </p:cBhvr>
                                          <p:to>
                                            <p:strVal val="visible"/>
                                          </p:to>
                                        </p:set>
                                        <p:animEffect transition="in" filter="fade">
                                          <p:cBhvr>
                                            <p:cTn id="213" dur="500"/>
                                            <p:tgtEl>
                                              <p:spTgt spid="24"/>
                                            </p:tgtEl>
                                          </p:cBhvr>
                                        </p:animEffect>
                                      </p:childTnLst>
                                    </p:cTn>
                                  </p:par>
                                </p:childTnLst>
                              </p:cTn>
                            </p:par>
                          </p:childTnLst>
                        </p:cTn>
                      </p:par>
                    </p:childTnLst>
                  </p:cTn>
                  <p:nextCondLst>
                    <p:cond evt="onMediaBookmark" delay="0">
                      <p:tgtEl>
                        <p14:bmkTgt spid="5" bmkName="FinancialFunctions1_1_VF102634034由红色字体颜色和括号表示。113967"/>
                      </p:tgtEl>
                    </p:cond>
                  </p:nextCondLst>
                </p:seq>
                <p:seq concurrent="1" nextAc="seek">
                  <p:cTn id="214" restart="whenNotActive" fill="hold" evtFilter="cancelBubble" nodeType="interactiveSeq">
                    <p:stCondLst>
                      <p:cond evt="onMediaBookmark" delay="0">
                        <p:tgtEl>
                          <p14:bmkTgt spid="5" bmkName="FinancialFunctions1_1_VF102634034由红色字体颜色和括号表示。1179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由红色字体颜色和括号表示。117900"/>
                      </p:tgtEl>
                    </p:cond>
                  </p:nextCondLst>
                </p:seq>
                <p:seq concurrent="1" nextAc="seek">
                  <p:cTn id="220" restart="whenNotActive" fill="hold" evtFilter="cancelBubble" nodeType="interactiveSeq">
                    <p:stCondLst>
                      <p:cond evt="onMediaBookmark" delay="0">
                        <p:tgtEl>
                          <p14:bmkTgt spid="5" bmkName="FinancialFunctions1_1_VF102634034要在两年内还清贷款，月付额将为2669.881180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5"/>
                                            </p:tgtEl>
                                            <p:attrNameLst>
                                              <p:attrName>style.visibility</p:attrName>
                                            </p:attrNameLst>
                                          </p:cBhvr>
                                          <p:to>
                                            <p:strVal val="visible"/>
                                          </p:to>
                                        </p:set>
                                        <p:animEffect transition="in" filter="fade">
                                          <p:cBhvr>
                                            <p:cTn id="225" dur="500"/>
                                            <p:tgtEl>
                                              <p:spTgt spid="25"/>
                                            </p:tgtEl>
                                          </p:cBhvr>
                                        </p:animEffect>
                                      </p:childTnLst>
                                    </p:cTn>
                                  </p:par>
                                </p:childTnLst>
                              </p:cTn>
                            </p:par>
                          </p:childTnLst>
                        </p:cTn>
                      </p:par>
                    </p:childTnLst>
                  </p:cTn>
                  <p:nextCondLst>
                    <p:cond evt="onMediaBookmark" delay="0">
                      <p:tgtEl>
                        <p14:bmkTgt spid="5" bmkName="FinancialFunctions1_1_VF102634034要在两年内还清贷款，月付额将为2669.88118000"/>
                      </p:tgtEl>
                    </p:cond>
                  </p:nextCondLst>
                </p:seq>
                <p:seq concurrent="1" nextAc="seek">
                  <p:cTn id="226" restart="whenNotActive" fill="hold" evtFilter="cancelBubble" nodeType="interactiveSeq">
                    <p:stCondLst>
                      <p:cond evt="onMediaBookmark" delay="0">
                        <p:tgtEl>
                          <p14:bmkTgt spid="5" bmkName="FinancialFunctions1_1_VF102634034要在两年内还清贷款，月付额将为2669.881252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要在两年内还清贷款，月付额将为2669.88125267"/>
                      </p:tgtEl>
                    </p:cond>
                  </p:nextCondLst>
                </p:seq>
                <p:seq concurrent="1" nextAc="seek">
                  <p:cTn id="232" restart="whenNotActive" fill="hold" evtFilter="cancelBubble" nodeType="interactiveSeq">
                    <p:stCondLst>
                      <p:cond evt="onMediaBookmark" delay="0">
                        <p:tgtEl>
                          <p14:bmkTgt spid="5" bmkName="FinancialFunctions1_1_VF102634034要计算在四年内还清贷款的月付额，1253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6"/>
                                            </p:tgtEl>
                                            <p:attrNameLst>
                                              <p:attrName>style.visibility</p:attrName>
                                            </p:attrNameLst>
                                          </p:cBhvr>
                                          <p:to>
                                            <p:strVal val="visible"/>
                                          </p:to>
                                        </p:set>
                                        <p:animEffect transition="in" filter="fade">
                                          <p:cBhvr>
                                            <p:cTn id="237" dur="500"/>
                                            <p:tgtEl>
                                              <p:spTgt spid="26"/>
                                            </p:tgtEl>
                                          </p:cBhvr>
                                        </p:animEffect>
                                      </p:childTnLst>
                                    </p:cTn>
                                  </p:par>
                                </p:childTnLst>
                              </p:cTn>
                            </p:par>
                          </p:childTnLst>
                        </p:cTn>
                      </p:par>
                    </p:childTnLst>
                  </p:cTn>
                  <p:nextCondLst>
                    <p:cond evt="onMediaBookmark" delay="0">
                      <p:tgtEl>
                        <p14:bmkTgt spid="5" bmkName="FinancialFunctions1_1_VF102634034要计算在四年内还清贷款的月付额，125367"/>
                      </p:tgtEl>
                    </p:cond>
                  </p:nextCondLst>
                </p:seq>
                <p:seq concurrent="1" nextAc="seek">
                  <p:cTn id="238" restart="whenNotActive" fill="hold" evtFilter="cancelBubble" nodeType="interactiveSeq">
                    <p:stCondLst>
                      <p:cond evt="onMediaBookmark" delay="0">
                        <p:tgtEl>
                          <p14:bmkTgt spid="5" bmkName="FinancialFunctions1_1_VF102634034要计算在四年内还清贷款的月付额，129700"/>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6"/>
                                            </p:tgtEl>
                                          </p:cBhvr>
                                        </p:animEffect>
                                        <p:set>
                                          <p:cBhvr>
                                            <p:cTn id="2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要计算在四年内还清贷款的月付额，129700"/>
                      </p:tgtEl>
                    </p:cond>
                  </p:nextCondLst>
                </p:seq>
                <p:seq concurrent="1" nextAc="seek">
                  <p:cTn id="244" restart="whenNotActive" fill="hold" evtFilter="cancelBubble" nodeType="interactiveSeq">
                    <p:stCondLst>
                      <p:cond evt="onMediaBookmark" delay="0">
                        <p:tgtEl>
                          <p14:bmkTgt spid="5" bmkName="FinancialFunctions1_1_VF102634034我将调整“编辑栏”中的公式，将2129800"/>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7"/>
                                            </p:tgtEl>
                                            <p:attrNameLst>
                                              <p:attrName>style.visibility</p:attrName>
                                            </p:attrNameLst>
                                          </p:cBhvr>
                                          <p:to>
                                            <p:strVal val="visible"/>
                                          </p:to>
                                        </p:set>
                                        <p:animEffect transition="in" filter="fade">
                                          <p:cBhvr>
                                            <p:cTn id="249" dur="500"/>
                                            <p:tgtEl>
                                              <p:spTgt spid="27"/>
                                            </p:tgtEl>
                                          </p:cBhvr>
                                        </p:animEffect>
                                      </p:childTnLst>
                                    </p:cTn>
                                  </p:par>
                                </p:childTnLst>
                              </p:cTn>
                            </p:par>
                          </p:childTnLst>
                        </p:cTn>
                      </p:par>
                    </p:childTnLst>
                  </p:cTn>
                  <p:nextCondLst>
                    <p:cond evt="onMediaBookmark" delay="0">
                      <p:tgtEl>
                        <p14:bmkTgt spid="5" bmkName="FinancialFunctions1_1_VF102634034我将调整“编辑栏”中的公式，将2129800"/>
                      </p:tgtEl>
                    </p:cond>
                  </p:nextCondLst>
                </p:seq>
                <p:seq concurrent="1" nextAc="seek">
                  <p:cTn id="250" restart="whenNotActive" fill="hold" evtFilter="cancelBubble" nodeType="interactiveSeq">
                    <p:stCondLst>
                      <p:cond evt="onMediaBookmark" delay="0">
                        <p:tgtEl>
                          <p14:bmkTgt spid="5" bmkName="FinancialFunctions1_1_VF102634034我将调整“编辑栏”中的公式，将21377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我将调整“编辑栏”中的公式，将2137700"/>
                      </p:tgtEl>
                    </p:cond>
                  </p:nextCondLst>
                </p:seq>
                <p:seq concurrent="1" nextAc="seek">
                  <p:cTn id="256" restart="whenNotActive" fill="hold" evtFilter="cancelBubble" nodeType="interactiveSeq">
                    <p:stCondLst>
                      <p:cond evt="onMediaBookmark" delay="0">
                        <p:tgtEl>
                          <p14:bmkTgt spid="5" bmkName="FinancialFunctions1_1_VF102634034要在四年内还清贷款，月付额将为1558.171378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8"/>
                                            </p:tgtEl>
                                            <p:attrNameLst>
                                              <p:attrName>style.visibility</p:attrName>
                                            </p:attrNameLst>
                                          </p:cBhvr>
                                          <p:to>
                                            <p:strVal val="visible"/>
                                          </p:to>
                                        </p:set>
                                        <p:animEffect transition="in" filter="fade">
                                          <p:cBhvr>
                                            <p:cTn id="261" dur="500"/>
                                            <p:tgtEl>
                                              <p:spTgt spid="28"/>
                                            </p:tgtEl>
                                          </p:cBhvr>
                                        </p:animEffect>
                                      </p:childTnLst>
                                    </p:cTn>
                                  </p:par>
                                </p:childTnLst>
                              </p:cTn>
                            </p:par>
                          </p:childTnLst>
                        </p:cTn>
                      </p:par>
                    </p:childTnLst>
                  </p:cTn>
                  <p:nextCondLst>
                    <p:cond evt="onMediaBookmark" delay="0">
                      <p:tgtEl>
                        <p14:bmkTgt spid="5" bmkName="FinancialFunctions1_1_VF102634034要在四年内还清贷款，月付额将为1558.17137800"/>
                      </p:tgtEl>
                    </p:cond>
                  </p:nextCondLst>
                </p:seq>
                <p:seq concurrent="1" nextAc="seek">
                  <p:cTn id="262" restart="whenNotActive" fill="hold" evtFilter="cancelBubble" nodeType="interactiveSeq">
                    <p:stCondLst>
                      <p:cond evt="onMediaBookmark" delay="0">
                        <p:tgtEl>
                          <p14:bmkTgt spid="5" bmkName="FinancialFunctions1_1_VF102634034要在四年内还清贷款，月付额将为1558.171442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8"/>
                                            </p:tgtEl>
                                          </p:cBhvr>
                                        </p:animEffect>
                                        <p:set>
                                          <p:cBhvr>
                                            <p:cTn id="2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要在四年内还清贷款，月付额将为1558.17144200"/>
                      </p:tgtEl>
                    </p:cond>
                  </p:nextCondLst>
                </p:seq>
                <p:seq concurrent="1" nextAc="seek">
                  <p:cTn id="268" restart="whenNotActive" fill="hold" evtFilter="cancelBubble" nodeType="interactiveSeq">
                    <p:stCondLst>
                      <p:cond evt="onMediaBookmark" delay="0">
                        <p:tgtEl>
                          <p14:bmkTgt spid="5" bmkName="FinancialFunctions1_1_VF102634034注意利息如何随时间变化。2年还贷相当于您一共将1443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9"/>
                                            </p:tgtEl>
                                            <p:attrNameLst>
                                              <p:attrName>style.visibility</p:attrName>
                                            </p:attrNameLst>
                                          </p:cBhvr>
                                          <p:to>
                                            <p:strVal val="visible"/>
                                          </p:to>
                                        </p:set>
                                        <p:animEffect transition="in" filter="fade">
                                          <p:cBhvr>
                                            <p:cTn id="273" dur="500"/>
                                            <p:tgtEl>
                                              <p:spTgt spid="29"/>
                                            </p:tgtEl>
                                          </p:cBhvr>
                                        </p:animEffect>
                                      </p:childTnLst>
                                    </p:cTn>
                                  </p:par>
                                </p:childTnLst>
                              </p:cTn>
                            </p:par>
                          </p:childTnLst>
                        </p:cTn>
                      </p:par>
                    </p:childTnLst>
                  </p:cTn>
                  <p:nextCondLst>
                    <p:cond evt="onMediaBookmark" delay="0">
                      <p:tgtEl>
                        <p14:bmkTgt spid="5" bmkName="FinancialFunctions1_1_VF102634034注意利息如何随时间变化。2年还贷相当于您一共将144300"/>
                      </p:tgtEl>
                    </p:cond>
                  </p:nextCondLst>
                </p:seq>
                <p:seq concurrent="1" nextAc="seek">
                  <p:cTn id="274" restart="whenNotActive" fill="hold" evtFilter="cancelBubble" nodeType="interactiveSeq">
                    <p:stCondLst>
                      <p:cond evt="onMediaBookmark" delay="0">
                        <p:tgtEl>
                          <p14:bmkTgt spid="5" bmkName="FinancialFunctions1_1_VF102634034注意利息如何随时间变化。2年还贷相当于您一共将1534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9"/>
                                            </p:tgtEl>
                                          </p:cBhvr>
                                        </p:animEffect>
                                        <p:set>
                                          <p:cBhvr>
                                            <p:cTn id="2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注意利息如何随时间变化。2年还贷相当于您一共将153400"/>
                      </p:tgtEl>
                    </p:cond>
                  </p:nextCondLst>
                </p:seq>
                <p:seq concurrent="1" nextAc="seek">
                  <p:cTn id="280" restart="whenNotActive" fill="hold" evtFilter="cancelBubble" nodeType="interactiveSeq">
                    <p:stCondLst>
                      <p:cond evt="onMediaBookmark" delay="0">
                        <p:tgtEl>
                          <p14:bmkTgt spid="5" bmkName="FinancialFunctions1_1_VF1026340344年则要略高于74,0001535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0"/>
                                            </p:tgtEl>
                                            <p:attrNameLst>
                                              <p:attrName>style.visibility</p:attrName>
                                            </p:attrNameLst>
                                          </p:cBhvr>
                                          <p:to>
                                            <p:strVal val="visible"/>
                                          </p:to>
                                        </p:set>
                                        <p:animEffect transition="in" filter="fade">
                                          <p:cBhvr>
                                            <p:cTn id="285" dur="500"/>
                                            <p:tgtEl>
                                              <p:spTgt spid="30"/>
                                            </p:tgtEl>
                                          </p:cBhvr>
                                        </p:animEffect>
                                      </p:childTnLst>
                                    </p:cTn>
                                  </p:par>
                                </p:childTnLst>
                              </p:cTn>
                            </p:par>
                          </p:childTnLst>
                        </p:cTn>
                      </p:par>
                    </p:childTnLst>
                  </p:cTn>
                  <p:nextCondLst>
                    <p:cond evt="onMediaBookmark" delay="0">
                      <p:tgtEl>
                        <p14:bmkTgt spid="5" bmkName="FinancialFunctions1_1_VF1026340344年则要略高于74,000153500"/>
                      </p:tgtEl>
                    </p:cond>
                  </p:nextCondLst>
                </p:seq>
                <p:seq concurrent="1" nextAc="seek">
                  <p:cTn id="286" restart="whenNotActive" fill="hold" evtFilter="cancelBubble" nodeType="interactiveSeq">
                    <p:stCondLst>
                      <p:cond evt="onMediaBookmark" delay="0">
                        <p:tgtEl>
                          <p14:bmkTgt spid="5" bmkName="FinancialFunctions1_1_VF1026340344年则要略高于74,000157633"/>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0"/>
                                            </p:tgtEl>
                                          </p:cBhvr>
                                        </p:animEffect>
                                        <p:set>
                                          <p:cBhvr>
                                            <p:cTn id="29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4年则要略高于74,000157633"/>
                      </p:tgtEl>
                    </p:cond>
                  </p:nextCondLst>
                </p:seq>
                <p:seq concurrent="1" nextAc="seek">
                  <p:cTn id="292" restart="whenNotActive" fill="hold" evtFilter="cancelBubble" nodeType="interactiveSeq">
                    <p:stCondLst>
                      <p:cond evt="onMediaBookmark" delay="0">
                        <p:tgtEl>
                          <p14:bmkTgt spid="5" bmkName="FinancialFunctions1_1_VF1026340344年还贷要比2157733"/>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1"/>
                                            </p:tgtEl>
                                            <p:attrNameLst>
                                              <p:attrName>style.visibility</p:attrName>
                                            </p:attrNameLst>
                                          </p:cBhvr>
                                          <p:to>
                                            <p:strVal val="visible"/>
                                          </p:to>
                                        </p:set>
                                        <p:animEffect transition="in" filter="fade">
                                          <p:cBhvr>
                                            <p:cTn id="297" dur="500"/>
                                            <p:tgtEl>
                                              <p:spTgt spid="31"/>
                                            </p:tgtEl>
                                          </p:cBhvr>
                                        </p:animEffect>
                                      </p:childTnLst>
                                    </p:cTn>
                                  </p:par>
                                </p:childTnLst>
                              </p:cTn>
                            </p:par>
                          </p:childTnLst>
                        </p:cTn>
                      </p:par>
                    </p:childTnLst>
                  </p:cTn>
                  <p:nextCondLst>
                    <p:cond evt="onMediaBookmark" delay="0">
                      <p:tgtEl>
                        <p14:bmkTgt spid="5" bmkName="FinancialFunctions1_1_VF1026340344年还贷要比2157733"/>
                      </p:tgtEl>
                    </p:cond>
                  </p:nextCondLst>
                </p:seq>
                <p:seq concurrent="1" nextAc="seek">
                  <p:cTn id="298" restart="whenNotActive" fill="hold" evtFilter="cancelBubble" nodeType="interactiveSeq">
                    <p:stCondLst>
                      <p:cond evt="onMediaBookmark" delay="0">
                        <p:tgtEl>
                          <p14:bmkTgt spid="5" bmkName="FinancialFunctions1_1_VF1026340344年还贷要比216610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1"/>
                                            </p:tgtEl>
                                          </p:cBhvr>
                                        </p:animEffect>
                                        <p:set>
                                          <p:cBhvr>
                                            <p:cTn id="30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1_VF1026340344年还贷要比2166100"/>
                      </p:tgtEl>
                    </p:cond>
                  </p:nextCondLst>
                </p:seq>
              </p:childTnLst>
            </p:cTn>
          </p:par>
        </p:tnLst>
        <p:bldLst>
          <p:bldP spid="7" grpId="0"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计算按揭付款 </a:t>
            </a:r>
            <a:r>
              <a:rPr lang="en-US" altLang="zh-CN" dirty="0" smtClean="0">
                <a:solidFill>
                  <a:srgbClr val="7F7F7F"/>
                </a:solidFill>
                <a:latin typeface="Microsoft YaHei" pitchFamily="34" charset="-122"/>
                <a:ea typeface="Microsoft YaHei" pitchFamily="34" charset="-122"/>
              </a:rPr>
              <a:t>(2:45)</a:t>
            </a:r>
            <a:endParaRPr lang="en-US" dirty="0" smtClean="0">
              <a:solidFill>
                <a:srgbClr val="7F7F7F"/>
              </a:solidFill>
              <a:latin typeface="Microsoft YaHei" pitchFamily="34" charset="-122"/>
              <a:ea typeface="Microsoft YaHei" pitchFamily="34" charset="-122"/>
            </a:endParaRP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FinancialFunctions1_2_VF102634038.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30">
                  <p14:bmkLst>
                    <p14:bmk name="FinancialFunctions1_2_VF102634038假设您看中一所房子，总价为1,800,000元，年利率为0" time="0"/>
                    <p14:bmk name="FinancialFunctions1_2_VF102634038假设您看中一所房子，总价为1,800,000元，年利率为5333" time="5333"/>
                    <p14:bmk name="FinancialFunctions1_2_VF102634038您想知道每月付款额减去税和保险后是多少。5433" time="5433"/>
                    <p14:bmk name="FinancialFunctions1_2_VF102634038您想知道每月付款额减去税和保险后是多少。10667" time="10667"/>
                    <p14:bmk name="FinancialFunctions1_2_VF102634038您可以使用PMT函数10767" time="10767"/>
                    <p14:bmk name="FinancialFunctions1_2_VF102634038您可以使用PMT函数15333" time="15333"/>
                    <p14:bmk name="FinancialFunctions1_2_VF102634038这次我将直接在电子表格中键入公式。15433" time="15433"/>
                    <p14:bmk name="FinancialFunctions1_2_VF102634038这次我将直接在电子表格中键入公式。19400" time="19400"/>
                    <p14:bmk name="FinancialFunctions1_2_VF102634038键入等号开始输入公式，然后键入PMT。19500" time="19500"/>
                    <p14:bmk name="FinancialFunctions1_2_VF102634038键入等号开始输入公式，然后键入PMT。24733" time="24733"/>
                    <p14:bmk name="FinancialFunctions1_2_VF102634038“公式记忆式键入”会列出函数。我双击该函数以进入公式。24833" time="24833"/>
                    <p14:bmk name="FinancialFunctions1_2_VF102634038“公式记忆式键入”会列出函数。我双击该函数以进入公式。31767" time="31767"/>
                    <p14:bmk name="FinancialFunctions1_2_VF102634038这样做有助于防止拼错函数名称，31867" time="31867"/>
                    <p14:bmk name="FinancialFunctions1_2_VF102634038这样做有助于防止拼错函数名称，35700" time="35700"/>
                    <p14:bmk name="FinancialFunctions1_2_VF102634038然后输入左括号作为公式的一部分。35800" time="35800"/>
                    <p14:bmk name="FinancialFunctions1_2_VF102634038然后输入左括号作为公式的一部分。39633" time="39633"/>
                    <p14:bmk name="FinancialFunctions1_2_VF102634038“屏幕提示”显示出公式需要的所有参数。39733" time="39733"/>
                    <p14:bmk name="FinancialFunctions1_2_VF102634038“屏幕提示”显示出公式需要的所有参数。44467" time="44467"/>
                    <p14:bmk name="FinancialFunctions1_2_VF102634038请注意括号、FV和类型中的参数。括号表示这些是可选参数。44567" time="44567"/>
                    <p14:bmk name="FinancialFunctions1_2_VF102634038请注意括号、FV和类型中的参数。括号表示这些是可选参数。52833" time="52833"/>
                    <p14:bmk name="FinancialFunctions1_2_VF102634038第一个参数是“利率”，即5%/12，其中52933" time="52933"/>
                    <p14:bmk name="FinancialFunctions1_2_VF102634038第一个参数是“利率”，即5%/12，其中60167" time="60167"/>
                    <p14:bmk name="FinancialFunctions1_2_VF102634038我将键入逗号以分隔下一个利率参数Nper，这是贷款的总付款期数。60267" time="60267"/>
                    <p14:bmk name="FinancialFunctions1_2_VF102634038我将键入逗号以分隔下一个利率参数Nper，这是贷款的总付款期数。69000" time="69000"/>
                    <p14:bmk name="FinancialFunctions1_2_VF102634038我输入30，代表3069100" time="69100"/>
                    <p14:bmk name="FinancialFunctions1_2_VF102634038我输入30，代表3076967" time="76967"/>
                    <p14:bmk name="FinancialFunctions1_2_VF102634038我输入逗号以分隔参数，最后要输入的参数是Pv，77067" time="77067"/>
                    <p14:bmk name="FinancialFunctions1_2_VF102634038我输入逗号以分隔参数，最后要输入的参数是Pv，83233" time="83233"/>
                    <p14:bmk name="FinancialFunctions1_2_VF102634038值为1,800,000元；83333" time="83333"/>
                    <p14:bmk name="FinancialFunctions1_2_VF102634038值为1,800,000元；87033" time="87033"/>
                    <p14:bmk name="FinancialFunctions1_2_VF102634038最后我要输入右括号。月付款额将为9662.7987133" time="87133"/>
                    <p14:bmk name="FinancialFunctions1_2_VF102634038最后我要输入右括号。月付款额将为9662.7997433" time="97433"/>
                    <p14:bmk name="FinancialFunctions1_2_VF102634038现在根据您每月的偿付能力，我们看一下房价有何不同。97533" time="97533"/>
                    <p14:bmk name="FinancialFunctions1_2_VF102634038现在根据您每月的偿付能力，我们看一下房价有何不同。105667" time="105667"/>
                    <p14:bmk name="FinancialFunctions1_2_VF102634038要找出适合函数，我将单击功能区上的“公式”选项卡，然后单击“插入函数”。105767" time="105767"/>
                    <p14:bmk name="FinancialFunctions1_2_VF102634038要找出适合函数，我将单击功能区上的“公式”选项卡，然后单击“插入函数”。114133" time="114133"/>
                    <p14:bmk name="FinancialFunctions1_2_VF102634038在“搜索函数”框中键入每月付款，然后单击“转到”。114233" time="114233"/>
                    <p14:bmk name="FinancialFunctions1_2_VF102634038在“搜索函数”框中键入每月付款，然后单击“转到”。121133" time="121133"/>
                    <p14:bmk name="FinancialFunctions1_2_VF102634038我将单击PV，列表中第一项函数，此函数将返回一项投资的现值。121233" time="121233"/>
                    <p14:bmk name="FinancialFunctions1_2_VF102634038我将单击PV，列表中第一项函数，此函数将返回一项投资的现值。127833" time="127833"/>
                    <p14:bmk name="FinancialFunctions1_2_VF102634038然后单击“确定”。127933" time="127933"/>
                    <p14:bmk name="FinancialFunctions1_2_VF102634038然后单击“确定”。130567" time="130567"/>
                    <p14:bmk name="FinancialFunctions1_2_VF102634038在“利率”框中键入5%/12，在付款期数框，键入130667" time="130667"/>
                    <p14:bmk name="FinancialFunctions1_2_VF102634038在“利率”框中键入5%/12，在付款期数框，键入141133" time="141133"/>
                    <p14:bmk name="FinancialFunctions1_2_VF102634038在付款框键入我每月可偿付的按揭付款数额减去税和保险。141233" time="141233"/>
                    <p14:bmk name="FinancialFunctions1_2_VF102634038在付款框键入我每月可偿付的按揭付款数额减去税和保险。148300" time="148300"/>
                    <p14:bmk name="FinancialFunctions1_2_VF102634038由于是付款额，800前加负号，然后单击“确定”。148400" time="148400"/>
                    <p14:bmk name="FinancialFunctions1_2_VF102634038由于是付款额，800前加负号，然后单击“确定”。154700" time="154700"/>
                    <p14:bmk name="FinancialFunctions1_2_VF102634038我能够负担的房价仅略高于1,490,000元。154800" time="154800"/>
                    <p14:bmk name="FinancialFunctions1_2_VF102634038我能够负担的房价仅略高于1,490,000元。160767" time="160767"/>
                  </p14:bmkLst>
                </p14:media>
              </p:ext>
            </p:extLst>
          </p:nvPr>
        </p:nvPicPr>
        <p:blipFill>
          <a:blip r:embed="rId31" cstate="print"/>
          <a:stretch>
            <a:fillRect/>
          </a:stretch>
        </p:blipFill>
        <p:spPr>
          <a:xfrm>
            <a:off x="1524000" y="992188"/>
            <a:ext cx="5943600" cy="4457700"/>
          </a:xfrm>
        </p:spPr>
      </p:pic>
      <p:sp>
        <p:nvSpPr>
          <p:cNvPr id="6" name="FinancialFunctions1_2_VF102634038假设您看中一所房子，总价为1,800,000元，年利率为05333"/>
          <p:cNvSpPr txBox="1"/>
          <p:nvPr>
            <p:custDataLst>
              <p:tags r:id="rId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假设您看中一所房子，总价为 </a:t>
            </a:r>
            <a:r>
              <a:rPr lang="en-US" altLang="zh-CN" smtClean="0">
                <a:solidFill>
                  <a:srgbClr val="FFFFFF"/>
                </a:solidFill>
                <a:latin typeface="Microsoft YaHei" pitchFamily="34" charset="-122"/>
                <a:ea typeface="Microsoft YaHei" pitchFamily="34" charset="-122"/>
              </a:rPr>
              <a:t>1,800,000 </a:t>
            </a:r>
            <a:r>
              <a:rPr lang="zh-CN" altLang="en-US" smtClean="0">
                <a:solidFill>
                  <a:srgbClr val="FFFFFF"/>
                </a:solidFill>
                <a:latin typeface="Microsoft YaHei" pitchFamily="34" charset="-122"/>
                <a:ea typeface="Microsoft YaHei" pitchFamily="34" charset="-122"/>
              </a:rPr>
              <a:t>元，年利率为 </a:t>
            </a:r>
            <a:r>
              <a:rPr lang="en-US" altLang="zh-CN" smtClean="0">
                <a:solidFill>
                  <a:srgbClr val="FFFFFF"/>
                </a:solidFill>
                <a:latin typeface="Microsoft YaHei" pitchFamily="34" charset="-122"/>
                <a:ea typeface="Microsoft YaHei" pitchFamily="34" charset="-122"/>
              </a:rPr>
              <a:t>5%</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8" name="FinancialFunctions1_2_VF102634038您想知道每月付款额减去税和保险后是多少。543310667"/>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您想知道每月付款额减去 税和保险后是多少。</a:t>
            </a:r>
            <a:endParaRPr lang="en-US">
              <a:solidFill>
                <a:srgbClr val="FFFFFF"/>
              </a:solidFill>
              <a:latin typeface="Microsoft YaHei" pitchFamily="34" charset="-122"/>
              <a:ea typeface="Microsoft YaHei" pitchFamily="34" charset="-122"/>
            </a:endParaRPr>
          </a:p>
        </p:txBody>
      </p:sp>
      <p:sp>
        <p:nvSpPr>
          <p:cNvPr id="9" name="FinancialFunctions1_2_VF102634038您可以使用PMT函数1076715333"/>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您可以使用 </a:t>
            </a:r>
            <a:r>
              <a:rPr lang="en-US" altLang="zh-CN" smtClean="0">
                <a:solidFill>
                  <a:srgbClr val="FFFFFF"/>
                </a:solidFill>
                <a:latin typeface="Microsoft YaHei" pitchFamily="34" charset="-122"/>
                <a:ea typeface="Microsoft YaHei" pitchFamily="34" charset="-122"/>
              </a:rPr>
              <a:t>PMT </a:t>
            </a:r>
            <a:r>
              <a:rPr lang="zh-CN" altLang="en-US" smtClean="0">
                <a:solidFill>
                  <a:srgbClr val="FFFFFF"/>
                </a:solidFill>
                <a:latin typeface="Microsoft YaHei" pitchFamily="34" charset="-122"/>
                <a:ea typeface="Microsoft YaHei" pitchFamily="34" charset="-122"/>
              </a:rPr>
              <a:t>函数 来计算每月付款额。</a:t>
            </a:r>
            <a:endParaRPr lang="en-US">
              <a:solidFill>
                <a:srgbClr val="FFFFFF"/>
              </a:solidFill>
              <a:latin typeface="Microsoft YaHei" pitchFamily="34" charset="-122"/>
              <a:ea typeface="Microsoft YaHei" pitchFamily="34" charset="-122"/>
            </a:endParaRPr>
          </a:p>
        </p:txBody>
      </p:sp>
      <p:sp>
        <p:nvSpPr>
          <p:cNvPr id="10" name="FinancialFunctions1_2_VF102634038这次我将直接在电子表格中键入公式。1543319400"/>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这次我将直接在电子表格中 键入公式。</a:t>
            </a:r>
            <a:endParaRPr lang="en-US">
              <a:solidFill>
                <a:srgbClr val="FFFFFF"/>
              </a:solidFill>
              <a:latin typeface="Microsoft YaHei" pitchFamily="34" charset="-122"/>
              <a:ea typeface="Microsoft YaHei" pitchFamily="34" charset="-122"/>
            </a:endParaRPr>
          </a:p>
        </p:txBody>
      </p:sp>
      <p:sp>
        <p:nvSpPr>
          <p:cNvPr id="11" name="FinancialFunctions1_2_VF102634038键入等号开始输入公式，然后键入PMT。1950024733"/>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键入等号开始输入公式， 然后键入 </a:t>
            </a:r>
            <a:r>
              <a:rPr lang="en-US" altLang="zh-CN" smtClean="0">
                <a:solidFill>
                  <a:srgbClr val="FFFFFF"/>
                </a:solidFill>
                <a:latin typeface="Microsoft YaHei" pitchFamily="34" charset="-122"/>
                <a:ea typeface="Microsoft YaHei" pitchFamily="34" charset="-122"/>
              </a:rPr>
              <a:t>PMT</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2" name="FinancialFunctions1_2_VF102634038“公式记忆式键入”会列出函数。我双击该函数以进入公式。2483331767"/>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“公式记忆式键入”会列出函数。 我双击该函数以进入公式。</a:t>
            </a:r>
            <a:endParaRPr lang="en-US">
              <a:solidFill>
                <a:srgbClr val="FFFFFF"/>
              </a:solidFill>
              <a:latin typeface="Microsoft YaHei" pitchFamily="34" charset="-122"/>
              <a:ea typeface="Microsoft YaHei" pitchFamily="34" charset="-122"/>
            </a:endParaRPr>
          </a:p>
        </p:txBody>
      </p:sp>
      <p:sp>
        <p:nvSpPr>
          <p:cNvPr id="13" name="FinancialFunctions1_2_VF102634038这样做有助于防止拼错函数名称，3186735700"/>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这样做有助于防止拼错函数名称，</a:t>
            </a:r>
            <a:endParaRPr lang="en-US">
              <a:solidFill>
                <a:srgbClr val="FFFFFF"/>
              </a:solidFill>
              <a:latin typeface="Microsoft YaHei" pitchFamily="34" charset="-122"/>
              <a:ea typeface="Microsoft YaHei" pitchFamily="34" charset="-122"/>
            </a:endParaRPr>
          </a:p>
        </p:txBody>
      </p:sp>
      <p:sp>
        <p:nvSpPr>
          <p:cNvPr id="14" name="FinancialFunctions1_2_VF102634038然后输入左括号作为公式的一部分。35800396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然后输入左括号作为公式的一部分。</a:t>
            </a:r>
            <a:endParaRPr lang="en-US">
              <a:solidFill>
                <a:srgbClr val="FFFFFF"/>
              </a:solidFill>
              <a:latin typeface="Microsoft YaHei" pitchFamily="34" charset="-122"/>
              <a:ea typeface="Microsoft YaHei" pitchFamily="34" charset="-122"/>
            </a:endParaRPr>
          </a:p>
        </p:txBody>
      </p:sp>
      <p:sp>
        <p:nvSpPr>
          <p:cNvPr id="15" name="FinancialFunctions1_2_VF102634038“屏幕提示”显示出公式需要的所有参数。3973344467"/>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“屏幕提示”显示出公式需要的 所有参数。</a:t>
            </a:r>
            <a:endParaRPr lang="en-US">
              <a:solidFill>
                <a:srgbClr val="FFFFFF"/>
              </a:solidFill>
              <a:latin typeface="Microsoft YaHei" pitchFamily="34" charset="-122"/>
              <a:ea typeface="Microsoft YaHei" pitchFamily="34" charset="-122"/>
            </a:endParaRPr>
          </a:p>
        </p:txBody>
      </p:sp>
      <p:sp>
        <p:nvSpPr>
          <p:cNvPr id="16" name="FinancialFunctions1_2_VF102634038请注意括号、FV和类型中的参数。括号表示这些是可选参数。4456752833"/>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请注意括号、</a:t>
            </a:r>
            <a:r>
              <a:rPr lang="en-US" altLang="zh-CN" smtClean="0">
                <a:solidFill>
                  <a:srgbClr val="FFFFFF"/>
                </a:solidFill>
                <a:latin typeface="Microsoft YaHei" pitchFamily="34" charset="-122"/>
                <a:ea typeface="Microsoft YaHei" pitchFamily="34" charset="-122"/>
              </a:rPr>
              <a:t>FV </a:t>
            </a:r>
            <a:r>
              <a:rPr lang="zh-CN" altLang="en-US" smtClean="0">
                <a:solidFill>
                  <a:srgbClr val="FFFFFF"/>
                </a:solidFill>
                <a:latin typeface="Microsoft YaHei" pitchFamily="34" charset="-122"/>
                <a:ea typeface="Microsoft YaHei" pitchFamily="34" charset="-122"/>
              </a:rPr>
              <a:t>和类型中的参数。 括号表示这些是可选参数。</a:t>
            </a:r>
            <a:endParaRPr lang="en-US">
              <a:solidFill>
                <a:srgbClr val="FFFFFF"/>
              </a:solidFill>
              <a:latin typeface="Microsoft YaHei" pitchFamily="34" charset="-122"/>
              <a:ea typeface="Microsoft YaHei" pitchFamily="34" charset="-122"/>
            </a:endParaRPr>
          </a:p>
        </p:txBody>
      </p:sp>
      <p:sp>
        <p:nvSpPr>
          <p:cNvPr id="17" name="FinancialFunctions1_2_VF102634038第一个参数是“利率”，即5%/12，其中5293360167"/>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第一个参数是“利率”，即 </a:t>
            </a:r>
            <a:r>
              <a:rPr lang="en-US" altLang="zh-CN" smtClean="0">
                <a:solidFill>
                  <a:srgbClr val="FFFFFF"/>
                </a:solidFill>
                <a:latin typeface="Microsoft YaHei" pitchFamily="34" charset="-122"/>
                <a:ea typeface="Microsoft YaHei" pitchFamily="34" charset="-122"/>
              </a:rPr>
              <a:t>5%/12</a:t>
            </a:r>
            <a:r>
              <a:rPr lang="zh-CN" altLang="en-US" smtClean="0">
                <a:solidFill>
                  <a:srgbClr val="FFFFFF"/>
                </a:solidFill>
                <a:latin typeface="Microsoft YaHei" pitchFamily="34" charset="-122"/>
                <a:ea typeface="Microsoft YaHei" pitchFamily="34" charset="-122"/>
              </a:rPr>
              <a:t>， 其中 </a:t>
            </a:r>
            <a:r>
              <a:rPr lang="en-US" altLang="zh-CN" smtClean="0">
                <a:solidFill>
                  <a:srgbClr val="FFFFFF"/>
                </a:solidFill>
                <a:latin typeface="Microsoft YaHei" pitchFamily="34" charset="-122"/>
                <a:ea typeface="Microsoft YaHei" pitchFamily="34" charset="-122"/>
              </a:rPr>
              <a:t>12 </a:t>
            </a:r>
            <a:r>
              <a:rPr lang="zh-CN" altLang="en-US" smtClean="0">
                <a:solidFill>
                  <a:srgbClr val="FFFFFF"/>
                </a:solidFill>
                <a:latin typeface="Microsoft YaHei" pitchFamily="34" charset="-122"/>
                <a:ea typeface="Microsoft YaHei" pitchFamily="34" charset="-122"/>
              </a:rPr>
              <a:t>为一年的月数。</a:t>
            </a:r>
            <a:endParaRPr lang="en-US">
              <a:solidFill>
                <a:srgbClr val="FFFFFF"/>
              </a:solidFill>
              <a:latin typeface="Microsoft YaHei" pitchFamily="34" charset="-122"/>
              <a:ea typeface="Microsoft YaHei" pitchFamily="34" charset="-122"/>
            </a:endParaRPr>
          </a:p>
        </p:txBody>
      </p:sp>
      <p:sp>
        <p:nvSpPr>
          <p:cNvPr id="18" name="FinancialFunctions1_2_VF102634038我将键入逗号以分隔下一个利率参数Nper，这是贷款的总付款期数。6026769000"/>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我将键入逗号以分隔下一个利率参数 </a:t>
            </a:r>
            <a:r>
              <a:rPr lang="en-US" altLang="zh-CN" smtClean="0">
                <a:solidFill>
                  <a:srgbClr val="FFFFFF"/>
                </a:solidFill>
                <a:latin typeface="Microsoft YaHei" pitchFamily="34" charset="-122"/>
                <a:ea typeface="Microsoft YaHei" pitchFamily="34" charset="-122"/>
              </a:rPr>
              <a:t>Nper</a:t>
            </a:r>
            <a:r>
              <a:rPr lang="zh-CN" altLang="en-US" smtClean="0">
                <a:solidFill>
                  <a:srgbClr val="FFFFFF"/>
                </a:solidFill>
                <a:latin typeface="Microsoft YaHei" pitchFamily="34" charset="-122"/>
                <a:ea typeface="Microsoft YaHei" pitchFamily="34" charset="-122"/>
              </a:rPr>
              <a:t>，这是贷款的总付款期数。</a:t>
            </a:r>
            <a:endParaRPr lang="en-US">
              <a:solidFill>
                <a:srgbClr val="FFFFFF"/>
              </a:solidFill>
              <a:latin typeface="Microsoft YaHei" pitchFamily="34" charset="-122"/>
              <a:ea typeface="Microsoft YaHei" pitchFamily="34" charset="-122"/>
            </a:endParaRPr>
          </a:p>
        </p:txBody>
      </p:sp>
      <p:sp>
        <p:nvSpPr>
          <p:cNvPr id="19" name="FinancialFunctions1_2_VF102634038我输入30，代表306910076967"/>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我输入 </a:t>
            </a:r>
            <a:r>
              <a:rPr lang="en-US" altLang="zh-CN" smtClean="0">
                <a:solidFill>
                  <a:srgbClr val="FFFFFF"/>
                </a:solidFill>
                <a:latin typeface="Microsoft YaHei" pitchFamily="34" charset="-122"/>
                <a:ea typeface="Microsoft YaHei" pitchFamily="34" charset="-122"/>
              </a:rPr>
              <a:t>30</a:t>
            </a:r>
            <a:r>
              <a:rPr lang="zh-CN" altLang="en-US" smtClean="0">
                <a:solidFill>
                  <a:srgbClr val="FFFFFF"/>
                </a:solidFill>
                <a:latin typeface="Microsoft YaHei" pitchFamily="34" charset="-122"/>
                <a:ea typeface="Microsoft YaHei" pitchFamily="34" charset="-122"/>
              </a:rPr>
              <a:t>，代表 </a:t>
            </a:r>
            <a:r>
              <a:rPr lang="en-US" altLang="zh-CN" smtClean="0">
                <a:solidFill>
                  <a:srgbClr val="FFFFFF"/>
                </a:solidFill>
                <a:latin typeface="Microsoft YaHei" pitchFamily="34" charset="-122"/>
                <a:ea typeface="Microsoft YaHei" pitchFamily="34" charset="-122"/>
              </a:rPr>
              <a:t>30 </a:t>
            </a:r>
            <a:r>
              <a:rPr lang="zh-CN" altLang="en-US" smtClean="0">
                <a:solidFill>
                  <a:srgbClr val="FFFFFF"/>
                </a:solidFill>
                <a:latin typeface="Microsoft YaHei" pitchFamily="34" charset="-122"/>
                <a:ea typeface="Microsoft YaHei" pitchFamily="34" charset="-122"/>
              </a:rPr>
              <a:t>年贷款，乘以 </a:t>
            </a:r>
            <a:r>
              <a:rPr lang="en-US" altLang="zh-CN" smtClean="0">
                <a:solidFill>
                  <a:srgbClr val="FFFFFF"/>
                </a:solidFill>
                <a:latin typeface="Microsoft YaHei" pitchFamily="34" charset="-122"/>
                <a:ea typeface="Microsoft YaHei" pitchFamily="34" charset="-122"/>
              </a:rPr>
              <a:t>12</a:t>
            </a:r>
            <a:r>
              <a:rPr lang="zh-CN" altLang="en-US" smtClean="0">
                <a:solidFill>
                  <a:srgbClr val="FFFFFF"/>
                </a:solidFill>
                <a:latin typeface="Microsoft YaHei" pitchFamily="34" charset="-122"/>
                <a:ea typeface="Microsoft YaHei" pitchFamily="34" charset="-122"/>
              </a:rPr>
              <a:t>， 因为每年有 </a:t>
            </a:r>
            <a:r>
              <a:rPr lang="en-US" altLang="zh-CN" smtClean="0">
                <a:solidFill>
                  <a:srgbClr val="FFFFFF"/>
                </a:solidFill>
                <a:latin typeface="Microsoft YaHei" pitchFamily="34" charset="-122"/>
                <a:ea typeface="Microsoft YaHei" pitchFamily="34" charset="-122"/>
              </a:rPr>
              <a:t>12 </a:t>
            </a:r>
            <a:r>
              <a:rPr lang="zh-CN" altLang="en-US" smtClean="0">
                <a:solidFill>
                  <a:srgbClr val="FFFFFF"/>
                </a:solidFill>
                <a:latin typeface="Microsoft YaHei" pitchFamily="34" charset="-122"/>
                <a:ea typeface="Microsoft YaHei" pitchFamily="34" charset="-122"/>
              </a:rPr>
              <a:t>次按月付款。</a:t>
            </a:r>
            <a:endParaRPr lang="en-US">
              <a:solidFill>
                <a:srgbClr val="FFFFFF"/>
              </a:solidFill>
              <a:latin typeface="Microsoft YaHei" pitchFamily="34" charset="-122"/>
              <a:ea typeface="Microsoft YaHei" pitchFamily="34" charset="-122"/>
            </a:endParaRPr>
          </a:p>
        </p:txBody>
      </p:sp>
      <p:sp>
        <p:nvSpPr>
          <p:cNvPr id="20" name="FinancialFunctions1_2_VF102634038我输入逗号以分隔参数，最后要输入的参数是Pv，7706783233"/>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我输入逗号以分隔参数， 最后要输入的参数是 </a:t>
            </a:r>
            <a:r>
              <a:rPr lang="en-US" altLang="zh-CN" smtClean="0">
                <a:solidFill>
                  <a:srgbClr val="FFFFFF"/>
                </a:solidFill>
                <a:latin typeface="Microsoft YaHei" pitchFamily="34" charset="-122"/>
                <a:ea typeface="Microsoft YaHei" pitchFamily="34" charset="-122"/>
              </a:rPr>
              <a:t>Pv</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21" name="FinancialFunctions1_2_VF102634038值为1,800,000元；8333387033"/>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值为 </a:t>
            </a:r>
            <a:r>
              <a:rPr lang="en-US" altLang="zh-CN" smtClean="0">
                <a:solidFill>
                  <a:srgbClr val="FFFFFF"/>
                </a:solidFill>
                <a:latin typeface="Microsoft YaHei" pitchFamily="34" charset="-122"/>
                <a:ea typeface="Microsoft YaHei" pitchFamily="34" charset="-122"/>
              </a:rPr>
              <a:t>1,800,000 </a:t>
            </a:r>
            <a:r>
              <a:rPr lang="zh-CN" altLang="en-US" smtClean="0">
                <a:solidFill>
                  <a:srgbClr val="FFFFFF"/>
                </a:solidFill>
                <a:latin typeface="Microsoft YaHei" pitchFamily="34" charset="-122"/>
                <a:ea typeface="Microsoft YaHei" pitchFamily="34" charset="-122"/>
              </a:rPr>
              <a:t>元； 这是房子现值。</a:t>
            </a:r>
            <a:endParaRPr lang="en-US">
              <a:solidFill>
                <a:srgbClr val="FFFFFF"/>
              </a:solidFill>
              <a:latin typeface="Microsoft YaHei" pitchFamily="34" charset="-122"/>
              <a:ea typeface="Microsoft YaHei" pitchFamily="34" charset="-122"/>
            </a:endParaRPr>
          </a:p>
        </p:txBody>
      </p:sp>
      <p:sp>
        <p:nvSpPr>
          <p:cNvPr id="22" name="FinancialFunctions1_2_VF102634038最后我要输入右括号。月付款额将为9662.7987133974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最后我要输入右括号。 月付款额将为 </a:t>
            </a:r>
            <a:r>
              <a:rPr lang="en-US" altLang="zh-CN" smtClean="0">
                <a:solidFill>
                  <a:srgbClr val="FFFFFF"/>
                </a:solidFill>
                <a:latin typeface="Microsoft YaHei" pitchFamily="34" charset="-122"/>
                <a:ea typeface="Microsoft YaHei" pitchFamily="34" charset="-122"/>
              </a:rPr>
              <a:t>9662.79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
        <p:nvSpPr>
          <p:cNvPr id="23" name="FinancialFunctions1_2_VF102634038现在根据您每月的偿付能力，我们看一下房价有何不同。97533105667"/>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现在根据您每月的偿付能力， 我们看一下房价有何不同。</a:t>
            </a:r>
            <a:endParaRPr lang="en-US">
              <a:solidFill>
                <a:srgbClr val="FFFFFF"/>
              </a:solidFill>
              <a:latin typeface="Microsoft YaHei" pitchFamily="34" charset="-122"/>
              <a:ea typeface="Microsoft YaHei" pitchFamily="34" charset="-122"/>
            </a:endParaRPr>
          </a:p>
        </p:txBody>
      </p:sp>
      <p:sp>
        <p:nvSpPr>
          <p:cNvPr id="24" name="FinancialFunctions1_2_VF102634038要找出适合函数，我将单击功能区上的“公式”选项卡，然后单击“插入函数”。105767114133"/>
          <p:cNvSpPr txBox="1"/>
          <p:nvPr>
            <p:custDataLst>
              <p:tags r:id="rId2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要找出适合函数，我将单击 功能区上的“公式”选项卡， 然后单击“插入函数”。</a:t>
            </a:r>
            <a:endParaRPr lang="en-US">
              <a:solidFill>
                <a:srgbClr val="FFFFFF"/>
              </a:solidFill>
              <a:latin typeface="Microsoft YaHei" pitchFamily="34" charset="-122"/>
              <a:ea typeface="Microsoft YaHei" pitchFamily="34" charset="-122"/>
            </a:endParaRPr>
          </a:p>
        </p:txBody>
      </p:sp>
      <p:sp>
        <p:nvSpPr>
          <p:cNvPr id="25" name="FinancialFunctions1_2_VF102634038在“搜索函数”框中键入每月付款，然后单击“转到”。114233121133"/>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在“搜索函数”框中键入每月付款， 然后单击“转到”。</a:t>
            </a:r>
            <a:endParaRPr lang="en-US">
              <a:solidFill>
                <a:srgbClr val="FFFFFF"/>
              </a:solidFill>
              <a:latin typeface="Microsoft YaHei" pitchFamily="34" charset="-122"/>
              <a:ea typeface="Microsoft YaHei" pitchFamily="34" charset="-122"/>
            </a:endParaRPr>
          </a:p>
        </p:txBody>
      </p:sp>
      <p:sp>
        <p:nvSpPr>
          <p:cNvPr id="26" name="FinancialFunctions1_2_VF102634038我将单击PV，列表中第一项函数，此函数将返回一项投资的现值。121233127833"/>
          <p:cNvSpPr txBox="1"/>
          <p:nvPr>
            <p:custDataLst>
              <p:tags r:id="rId2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我将单击 </a:t>
            </a:r>
            <a:r>
              <a:rPr lang="en-US" altLang="zh-CN" smtClean="0">
                <a:solidFill>
                  <a:srgbClr val="FFFFFF"/>
                </a:solidFill>
                <a:latin typeface="Microsoft YaHei" pitchFamily="34" charset="-122"/>
                <a:ea typeface="Microsoft YaHei" pitchFamily="34" charset="-122"/>
              </a:rPr>
              <a:t>PV</a:t>
            </a:r>
            <a:r>
              <a:rPr lang="zh-CN" altLang="en-US" smtClean="0">
                <a:solidFill>
                  <a:srgbClr val="FFFFFF"/>
                </a:solidFill>
                <a:latin typeface="Microsoft YaHei" pitchFamily="34" charset="-122"/>
                <a:ea typeface="Microsoft YaHei" pitchFamily="34" charset="-122"/>
              </a:rPr>
              <a:t>，列表中第一项函数， 此函数将返回一项投资的现值。</a:t>
            </a:r>
            <a:endParaRPr lang="en-US">
              <a:solidFill>
                <a:srgbClr val="FFFFFF"/>
              </a:solidFill>
              <a:latin typeface="Microsoft YaHei" pitchFamily="34" charset="-122"/>
              <a:ea typeface="Microsoft YaHei" pitchFamily="34" charset="-122"/>
            </a:endParaRPr>
          </a:p>
        </p:txBody>
      </p:sp>
      <p:sp>
        <p:nvSpPr>
          <p:cNvPr id="27" name="FinancialFunctions1_2_VF102634038然后单击“确定”。127933130567"/>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然后单击“确定”。</a:t>
            </a:r>
            <a:endParaRPr lang="en-US">
              <a:solidFill>
                <a:srgbClr val="FFFFFF"/>
              </a:solidFill>
              <a:latin typeface="Microsoft YaHei" pitchFamily="34" charset="-122"/>
              <a:ea typeface="Microsoft YaHei" pitchFamily="34" charset="-122"/>
            </a:endParaRPr>
          </a:p>
        </p:txBody>
      </p:sp>
      <p:sp>
        <p:nvSpPr>
          <p:cNvPr id="28" name="FinancialFunctions1_2_VF102634038在“利率”框中键入5%/12，在付款期数框，键入130667141133"/>
          <p:cNvSpPr txBox="1"/>
          <p:nvPr>
            <p:custDataLst>
              <p:tags r:id="rId2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在“利率”框中键入 </a:t>
            </a:r>
            <a:r>
              <a:rPr lang="en-US" altLang="zh-CN" smtClean="0">
                <a:solidFill>
                  <a:srgbClr val="FFFFFF"/>
                </a:solidFill>
                <a:latin typeface="Microsoft YaHei" pitchFamily="34" charset="-122"/>
                <a:ea typeface="Microsoft YaHei" pitchFamily="34" charset="-122"/>
              </a:rPr>
              <a:t>5%/12</a:t>
            </a:r>
            <a:r>
              <a:rPr lang="zh-CN" altLang="en-US" smtClean="0">
                <a:solidFill>
                  <a:srgbClr val="FFFFFF"/>
                </a:solidFill>
                <a:latin typeface="Microsoft YaHei" pitchFamily="34" charset="-122"/>
                <a:ea typeface="Microsoft YaHei" pitchFamily="34" charset="-122"/>
              </a:rPr>
              <a:t>， 在付款期数框，键入 </a:t>
            </a:r>
            <a:r>
              <a:rPr lang="en-US" altLang="zh-CN" smtClean="0">
                <a:solidFill>
                  <a:srgbClr val="FFFFFF"/>
                </a:solidFill>
                <a:latin typeface="Microsoft YaHei" pitchFamily="34" charset="-122"/>
                <a:ea typeface="Microsoft YaHei" pitchFamily="34" charset="-122"/>
              </a:rPr>
              <a:t>Nper </a:t>
            </a:r>
            <a:r>
              <a:rPr lang="zh-CN" altLang="en-US" smtClean="0">
                <a:solidFill>
                  <a:srgbClr val="FFFFFF"/>
                </a:solidFill>
                <a:latin typeface="Microsoft YaHei" pitchFamily="34" charset="-122"/>
                <a:ea typeface="Microsoft YaHei" pitchFamily="34" charset="-122"/>
              </a:rPr>
              <a:t>值 </a:t>
            </a:r>
            <a:r>
              <a:rPr lang="en-US" altLang="zh-CN" smtClean="0">
                <a:solidFill>
                  <a:srgbClr val="FFFFFF"/>
                </a:solidFill>
                <a:latin typeface="Microsoft YaHei" pitchFamily="34" charset="-122"/>
                <a:ea typeface="Microsoft YaHei" pitchFamily="34" charset="-122"/>
              </a:rPr>
              <a:t>30*12</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29" name="FinancialFunctions1_2_VF102634038在付款框键入我每月可偿付的按揭付款数额减去税和保险。141233148300"/>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在付款框键入我每月可偿付的 按揭付款数额减去税和保险。</a:t>
            </a:r>
            <a:endParaRPr lang="en-US">
              <a:solidFill>
                <a:srgbClr val="FFFFFF"/>
              </a:solidFill>
              <a:latin typeface="Microsoft YaHei" pitchFamily="34" charset="-122"/>
              <a:ea typeface="Microsoft YaHei" pitchFamily="34" charset="-122"/>
            </a:endParaRPr>
          </a:p>
        </p:txBody>
      </p:sp>
      <p:sp>
        <p:nvSpPr>
          <p:cNvPr id="30" name="FinancialFunctions1_2_VF102634038由于是付款额，800前加负号，然后单击“确定”。148400154700"/>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由于是付款额，</a:t>
            </a:r>
            <a:r>
              <a:rPr lang="en-US" altLang="zh-CN" smtClean="0">
                <a:solidFill>
                  <a:srgbClr val="FFFFFF"/>
                </a:solidFill>
                <a:latin typeface="Microsoft YaHei" pitchFamily="34" charset="-122"/>
                <a:ea typeface="Microsoft YaHei" pitchFamily="34" charset="-122"/>
              </a:rPr>
              <a:t>800 </a:t>
            </a:r>
            <a:r>
              <a:rPr lang="zh-CN" altLang="en-US" smtClean="0">
                <a:solidFill>
                  <a:srgbClr val="FFFFFF"/>
                </a:solidFill>
                <a:latin typeface="Microsoft YaHei" pitchFamily="34" charset="-122"/>
                <a:ea typeface="Microsoft YaHei" pitchFamily="34" charset="-122"/>
              </a:rPr>
              <a:t>前加负号，然后单击“确定”。</a:t>
            </a:r>
            <a:endParaRPr lang="en-US">
              <a:solidFill>
                <a:srgbClr val="FFFFFF"/>
              </a:solidFill>
              <a:latin typeface="Microsoft YaHei" pitchFamily="34" charset="-122"/>
              <a:ea typeface="Microsoft YaHei" pitchFamily="34" charset="-122"/>
            </a:endParaRPr>
          </a:p>
        </p:txBody>
      </p:sp>
      <p:sp>
        <p:nvSpPr>
          <p:cNvPr id="31" name="FinancialFunctions1_2_VF102634038我能够负担的房价仅略高于1,490,000元。154800160767"/>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我能够负担的房价仅略高于 </a:t>
            </a:r>
            <a:r>
              <a:rPr lang="en-US" altLang="zh-CN" smtClean="0">
                <a:solidFill>
                  <a:srgbClr val="FFFFFF"/>
                </a:solidFill>
                <a:latin typeface="Microsoft YaHei" pitchFamily="34" charset="-122"/>
                <a:ea typeface="Microsoft YaHei" pitchFamily="34" charset="-122"/>
              </a:rPr>
              <a:t>1,490,000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Functions1_2_VF102634038假设您看中一所房子，总价为1,800,000元，年利率为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5" bmkName="FinancialFunctions1_2_VF102634038假设您看中一所房子，总价为1,800,000元，年利率为0"/>
                      </p:tgtEl>
                    </p:cond>
                  </p:nextCondLst>
                </p:seq>
                <p:seq concurrent="1" nextAc="seek">
                  <p:cTn id="22" restart="whenNotActive" fill="hold" evtFilter="cancelBubble" nodeType="interactiveSeq">
                    <p:stCondLst>
                      <p:cond evt="onMediaBookmark" delay="0">
                        <p:tgtEl>
                          <p14:bmkTgt spid="5" bmkName="FinancialFunctions1_2_VF102634038假设您看中一所房子，总价为1,800,000元，年利率为53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假设您看中一所房子，总价为1,800,000元，年利率为5333"/>
                      </p:tgtEl>
                    </p:cond>
                  </p:nextCondLst>
                </p:seq>
                <p:seq concurrent="1" nextAc="seek">
                  <p:cTn id="28" restart="whenNotActive" fill="hold" evtFilter="cancelBubble" nodeType="interactiveSeq">
                    <p:stCondLst>
                      <p:cond evt="onMediaBookmark" delay="0">
                        <p:tgtEl>
                          <p14:bmkTgt spid="5" bmkName="FinancialFunctions1_2_VF102634038您想知道每月付款额减去税和保险后是多少。54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5" bmkName="FinancialFunctions1_2_VF102634038您想知道每月付款额减去税和保险后是多少。5433"/>
                      </p:tgtEl>
                    </p:cond>
                  </p:nextCondLst>
                </p:seq>
                <p:seq concurrent="1" nextAc="seek">
                  <p:cTn id="34" restart="whenNotActive" fill="hold" evtFilter="cancelBubble" nodeType="interactiveSeq">
                    <p:stCondLst>
                      <p:cond evt="onMediaBookmark" delay="0">
                        <p:tgtEl>
                          <p14:bmkTgt spid="5" bmkName="FinancialFunctions1_2_VF102634038您想知道每月付款额减去税和保险后是多少。106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您想知道每月付款额减去税和保险后是多少。10667"/>
                      </p:tgtEl>
                    </p:cond>
                  </p:nextCondLst>
                </p:seq>
                <p:seq concurrent="1" nextAc="seek">
                  <p:cTn id="40" restart="whenNotActive" fill="hold" evtFilter="cancelBubble" nodeType="interactiveSeq">
                    <p:stCondLst>
                      <p:cond evt="onMediaBookmark" delay="0">
                        <p:tgtEl>
                          <p14:bmkTgt spid="5" bmkName="FinancialFunctions1_2_VF102634038您可以使用PMT函数107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5" bmkName="FinancialFunctions1_2_VF102634038您可以使用PMT函数10767"/>
                      </p:tgtEl>
                    </p:cond>
                  </p:nextCondLst>
                </p:seq>
                <p:seq concurrent="1" nextAc="seek">
                  <p:cTn id="46" restart="whenNotActive" fill="hold" evtFilter="cancelBubble" nodeType="interactiveSeq">
                    <p:stCondLst>
                      <p:cond evt="onMediaBookmark" delay="0">
                        <p:tgtEl>
                          <p14:bmkTgt spid="5" bmkName="FinancialFunctions1_2_VF102634038您可以使用PMT函数1533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您可以使用PMT函数15333"/>
                      </p:tgtEl>
                    </p:cond>
                  </p:nextCondLst>
                </p:seq>
                <p:seq concurrent="1" nextAc="seek">
                  <p:cTn id="52" restart="whenNotActive" fill="hold" evtFilter="cancelBubble" nodeType="interactiveSeq">
                    <p:stCondLst>
                      <p:cond evt="onMediaBookmark" delay="0">
                        <p:tgtEl>
                          <p14:bmkTgt spid="5" bmkName="FinancialFunctions1_2_VF102634038这次我将直接在电子表格中键入公式。1543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5" bmkName="FinancialFunctions1_2_VF102634038这次我将直接在电子表格中键入公式。15433"/>
                      </p:tgtEl>
                    </p:cond>
                  </p:nextCondLst>
                </p:seq>
                <p:seq concurrent="1" nextAc="seek">
                  <p:cTn id="58" restart="whenNotActive" fill="hold" evtFilter="cancelBubble" nodeType="interactiveSeq">
                    <p:stCondLst>
                      <p:cond evt="onMediaBookmark" delay="0">
                        <p:tgtEl>
                          <p14:bmkTgt spid="5" bmkName="FinancialFunctions1_2_VF102634038这次我将直接在电子表格中键入公式。194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这次我将直接在电子表格中键入公式。19400"/>
                      </p:tgtEl>
                    </p:cond>
                  </p:nextCondLst>
                </p:seq>
                <p:seq concurrent="1" nextAc="seek">
                  <p:cTn id="64" restart="whenNotActive" fill="hold" evtFilter="cancelBubble" nodeType="interactiveSeq">
                    <p:stCondLst>
                      <p:cond evt="onMediaBookmark" delay="0">
                        <p:tgtEl>
                          <p14:bmkTgt spid="5" bmkName="FinancialFunctions1_2_VF102634038键入等号开始输入公式，然后键入PMT。195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5" bmkName="FinancialFunctions1_2_VF102634038键入等号开始输入公式，然后键入PMT。19500"/>
                      </p:tgtEl>
                    </p:cond>
                  </p:nextCondLst>
                </p:seq>
                <p:seq concurrent="1" nextAc="seek">
                  <p:cTn id="70" restart="whenNotActive" fill="hold" evtFilter="cancelBubble" nodeType="interactiveSeq">
                    <p:stCondLst>
                      <p:cond evt="onMediaBookmark" delay="0">
                        <p:tgtEl>
                          <p14:bmkTgt spid="5" bmkName="FinancialFunctions1_2_VF102634038键入等号开始输入公式，然后键入PMT。247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键入等号开始输入公式，然后键入PMT。24733"/>
                      </p:tgtEl>
                    </p:cond>
                  </p:nextCondLst>
                </p:seq>
                <p:seq concurrent="1" nextAc="seek">
                  <p:cTn id="76" restart="whenNotActive" fill="hold" evtFilter="cancelBubble" nodeType="interactiveSeq">
                    <p:stCondLst>
                      <p:cond evt="onMediaBookmark" delay="0">
                        <p:tgtEl>
                          <p14:bmkTgt spid="5" bmkName="FinancialFunctions1_2_VF102634038“公式记忆式键入”会列出函数。我双击该函数以进入公式。248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5" bmkName="FinancialFunctions1_2_VF102634038“公式记忆式键入”会列出函数。我双击该函数以进入公式。24833"/>
                      </p:tgtEl>
                    </p:cond>
                  </p:nextCondLst>
                </p:seq>
                <p:seq concurrent="1" nextAc="seek">
                  <p:cTn id="82" restart="whenNotActive" fill="hold" evtFilter="cancelBubble" nodeType="interactiveSeq">
                    <p:stCondLst>
                      <p:cond evt="onMediaBookmark" delay="0">
                        <p:tgtEl>
                          <p14:bmkTgt spid="5" bmkName="FinancialFunctions1_2_VF102634038“公式记忆式键入”会列出函数。我双击该函数以进入公式。317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公式记忆式键入”会列出函数。我双击该函数以进入公式。31767"/>
                      </p:tgtEl>
                    </p:cond>
                  </p:nextCondLst>
                </p:seq>
                <p:seq concurrent="1" nextAc="seek">
                  <p:cTn id="88" restart="whenNotActive" fill="hold" evtFilter="cancelBubble" nodeType="interactiveSeq">
                    <p:stCondLst>
                      <p:cond evt="onMediaBookmark" delay="0">
                        <p:tgtEl>
                          <p14:bmkTgt spid="5" bmkName="FinancialFunctions1_2_VF102634038这样做有助于防止拼错函数名称，318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5" bmkName="FinancialFunctions1_2_VF102634038这样做有助于防止拼错函数名称，31867"/>
                      </p:tgtEl>
                    </p:cond>
                  </p:nextCondLst>
                </p:seq>
                <p:seq concurrent="1" nextAc="seek">
                  <p:cTn id="94" restart="whenNotActive" fill="hold" evtFilter="cancelBubble" nodeType="interactiveSeq">
                    <p:stCondLst>
                      <p:cond evt="onMediaBookmark" delay="0">
                        <p:tgtEl>
                          <p14:bmkTgt spid="5" bmkName="FinancialFunctions1_2_VF102634038这样做有助于防止拼错函数名称，357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这样做有助于防止拼错函数名称，35700"/>
                      </p:tgtEl>
                    </p:cond>
                  </p:nextCondLst>
                </p:seq>
                <p:seq concurrent="1" nextAc="seek">
                  <p:cTn id="100" restart="whenNotActive" fill="hold" evtFilter="cancelBubble" nodeType="interactiveSeq">
                    <p:stCondLst>
                      <p:cond evt="onMediaBookmark" delay="0">
                        <p:tgtEl>
                          <p14:bmkTgt spid="5" bmkName="FinancialFunctions1_2_VF102634038然后输入左括号作为公式的一部分。358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5" bmkName="FinancialFunctions1_2_VF102634038然后输入左括号作为公式的一部分。35800"/>
                      </p:tgtEl>
                    </p:cond>
                  </p:nextCondLst>
                </p:seq>
                <p:seq concurrent="1" nextAc="seek">
                  <p:cTn id="106" restart="whenNotActive" fill="hold" evtFilter="cancelBubble" nodeType="interactiveSeq">
                    <p:stCondLst>
                      <p:cond evt="onMediaBookmark" delay="0">
                        <p:tgtEl>
                          <p14:bmkTgt spid="5" bmkName="FinancialFunctions1_2_VF102634038然后输入左括号作为公式的一部分。396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然后输入左括号作为公式的一部分。39633"/>
                      </p:tgtEl>
                    </p:cond>
                  </p:nextCondLst>
                </p:seq>
                <p:seq concurrent="1" nextAc="seek">
                  <p:cTn id="112" restart="whenNotActive" fill="hold" evtFilter="cancelBubble" nodeType="interactiveSeq">
                    <p:stCondLst>
                      <p:cond evt="onMediaBookmark" delay="0">
                        <p:tgtEl>
                          <p14:bmkTgt spid="5" bmkName="FinancialFunctions1_2_VF102634038“屏幕提示”显示出公式需要的所有参数。397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5" bmkName="FinancialFunctions1_2_VF102634038“屏幕提示”显示出公式需要的所有参数。39733"/>
                      </p:tgtEl>
                    </p:cond>
                  </p:nextCondLst>
                </p:seq>
                <p:seq concurrent="1" nextAc="seek">
                  <p:cTn id="118" restart="whenNotActive" fill="hold" evtFilter="cancelBubble" nodeType="interactiveSeq">
                    <p:stCondLst>
                      <p:cond evt="onMediaBookmark" delay="0">
                        <p:tgtEl>
                          <p14:bmkTgt spid="5" bmkName="FinancialFunctions1_2_VF102634038“屏幕提示”显示出公式需要的所有参数。444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屏幕提示”显示出公式需要的所有参数。44467"/>
                      </p:tgtEl>
                    </p:cond>
                  </p:nextCondLst>
                </p:seq>
                <p:seq concurrent="1" nextAc="seek">
                  <p:cTn id="124" restart="whenNotActive" fill="hold" evtFilter="cancelBubble" nodeType="interactiveSeq">
                    <p:stCondLst>
                      <p:cond evt="onMediaBookmark" delay="0">
                        <p:tgtEl>
                          <p14:bmkTgt spid="5" bmkName="FinancialFunctions1_2_VF102634038请注意括号、FV和类型中的参数。括号表示这些是可选参数。445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5" bmkName="FinancialFunctions1_2_VF102634038请注意括号、FV和类型中的参数。括号表示这些是可选参数。44567"/>
                      </p:tgtEl>
                    </p:cond>
                  </p:nextCondLst>
                </p:seq>
                <p:seq concurrent="1" nextAc="seek">
                  <p:cTn id="130" restart="whenNotActive" fill="hold" evtFilter="cancelBubble" nodeType="interactiveSeq">
                    <p:stCondLst>
                      <p:cond evt="onMediaBookmark" delay="0">
                        <p:tgtEl>
                          <p14:bmkTgt spid="5" bmkName="FinancialFunctions1_2_VF102634038请注意括号、FV和类型中的参数。括号表示这些是可选参数。528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请注意括号、FV和类型中的参数。括号表示这些是可选参数。52833"/>
                      </p:tgtEl>
                    </p:cond>
                  </p:nextCondLst>
                </p:seq>
                <p:seq concurrent="1" nextAc="seek">
                  <p:cTn id="136" restart="whenNotActive" fill="hold" evtFilter="cancelBubble" nodeType="interactiveSeq">
                    <p:stCondLst>
                      <p:cond evt="onMediaBookmark" delay="0">
                        <p:tgtEl>
                          <p14:bmkTgt spid="5" bmkName="FinancialFunctions1_2_VF102634038第一个参数是“利率”，即5%/12，其中529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5" bmkName="FinancialFunctions1_2_VF102634038第一个参数是“利率”，即5%/12，其中52933"/>
                      </p:tgtEl>
                    </p:cond>
                  </p:nextCondLst>
                </p:seq>
                <p:seq concurrent="1" nextAc="seek">
                  <p:cTn id="142" restart="whenNotActive" fill="hold" evtFilter="cancelBubble" nodeType="interactiveSeq">
                    <p:stCondLst>
                      <p:cond evt="onMediaBookmark" delay="0">
                        <p:tgtEl>
                          <p14:bmkTgt spid="5" bmkName="FinancialFunctions1_2_VF102634038第一个参数是“利率”，即5%/12，其中601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第一个参数是“利率”，即5%/12，其中60167"/>
                      </p:tgtEl>
                    </p:cond>
                  </p:nextCondLst>
                </p:seq>
                <p:seq concurrent="1" nextAc="seek">
                  <p:cTn id="148" restart="whenNotActive" fill="hold" evtFilter="cancelBubble" nodeType="interactiveSeq">
                    <p:stCondLst>
                      <p:cond evt="onMediaBookmark" delay="0">
                        <p:tgtEl>
                          <p14:bmkTgt spid="5" bmkName="FinancialFunctions1_2_VF102634038我将键入逗号以分隔下一个利率参数Nper，这是贷款的总付款期数。602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5" bmkName="FinancialFunctions1_2_VF102634038我将键入逗号以分隔下一个利率参数Nper，这是贷款的总付款期数。60267"/>
                      </p:tgtEl>
                    </p:cond>
                  </p:nextCondLst>
                </p:seq>
                <p:seq concurrent="1" nextAc="seek">
                  <p:cTn id="154" restart="whenNotActive" fill="hold" evtFilter="cancelBubble" nodeType="interactiveSeq">
                    <p:stCondLst>
                      <p:cond evt="onMediaBookmark" delay="0">
                        <p:tgtEl>
                          <p14:bmkTgt spid="5" bmkName="FinancialFunctions1_2_VF102634038我将键入逗号以分隔下一个利率参数Nper，这是贷款的总付款期数。690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我将键入逗号以分隔下一个利率参数Nper，这是贷款的总付款期数。69000"/>
                      </p:tgtEl>
                    </p:cond>
                  </p:nextCondLst>
                </p:seq>
                <p:seq concurrent="1" nextAc="seek">
                  <p:cTn id="160" restart="whenNotActive" fill="hold" evtFilter="cancelBubble" nodeType="interactiveSeq">
                    <p:stCondLst>
                      <p:cond evt="onMediaBookmark" delay="0">
                        <p:tgtEl>
                          <p14:bmkTgt spid="5" bmkName="FinancialFunctions1_2_VF102634038我输入30，代表30691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5" bmkName="FinancialFunctions1_2_VF102634038我输入30，代表3069100"/>
                      </p:tgtEl>
                    </p:cond>
                  </p:nextCondLst>
                </p:seq>
                <p:seq concurrent="1" nextAc="seek">
                  <p:cTn id="166" restart="whenNotActive" fill="hold" evtFilter="cancelBubble" nodeType="interactiveSeq">
                    <p:stCondLst>
                      <p:cond evt="onMediaBookmark" delay="0">
                        <p:tgtEl>
                          <p14:bmkTgt spid="5" bmkName="FinancialFunctions1_2_VF102634038我输入30，代表3076967"/>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我输入30，代表3076967"/>
                      </p:tgtEl>
                    </p:cond>
                  </p:nextCondLst>
                </p:seq>
                <p:seq concurrent="1" nextAc="seek">
                  <p:cTn id="172" restart="whenNotActive" fill="hold" evtFilter="cancelBubble" nodeType="interactiveSeq">
                    <p:stCondLst>
                      <p:cond evt="onMediaBookmark" delay="0">
                        <p:tgtEl>
                          <p14:bmkTgt spid="5" bmkName="FinancialFunctions1_2_VF102634038我输入逗号以分隔参数，最后要输入的参数是Pv，770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0"/>
                                            </p:tgtEl>
                                            <p:attrNameLst>
                                              <p:attrName>style.visibility</p:attrName>
                                            </p:attrNameLst>
                                          </p:cBhvr>
                                          <p:to>
                                            <p:strVal val="visible"/>
                                          </p:to>
                                        </p:set>
                                        <p:animEffect transition="in" filter="fade">
                                          <p:cBhvr>
                                            <p:cTn id="177" dur="500"/>
                                            <p:tgtEl>
                                              <p:spTgt spid="20"/>
                                            </p:tgtEl>
                                          </p:cBhvr>
                                        </p:animEffect>
                                      </p:childTnLst>
                                    </p:cTn>
                                  </p:par>
                                </p:childTnLst>
                              </p:cTn>
                            </p:par>
                          </p:childTnLst>
                        </p:cTn>
                      </p:par>
                    </p:childTnLst>
                  </p:cTn>
                  <p:nextCondLst>
                    <p:cond evt="onMediaBookmark" delay="0">
                      <p:tgtEl>
                        <p14:bmkTgt spid="5" bmkName="FinancialFunctions1_2_VF102634038我输入逗号以分隔参数，最后要输入的参数是Pv，77067"/>
                      </p:tgtEl>
                    </p:cond>
                  </p:nextCondLst>
                </p:seq>
                <p:seq concurrent="1" nextAc="seek">
                  <p:cTn id="178" restart="whenNotActive" fill="hold" evtFilter="cancelBubble" nodeType="interactiveSeq">
                    <p:stCondLst>
                      <p:cond evt="onMediaBookmark" delay="0">
                        <p:tgtEl>
                          <p14:bmkTgt spid="5" bmkName="FinancialFunctions1_2_VF102634038我输入逗号以分隔参数，最后要输入的参数是Pv，832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0"/>
                                            </p:tgtEl>
                                          </p:cBhvr>
                                        </p:animEffect>
                                        <p:set>
                                          <p:cBhvr>
                                            <p:cTn id="18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我输入逗号以分隔参数，最后要输入的参数是Pv，83233"/>
                      </p:tgtEl>
                    </p:cond>
                  </p:nextCondLst>
                </p:seq>
                <p:seq concurrent="1" nextAc="seek">
                  <p:cTn id="184" restart="whenNotActive" fill="hold" evtFilter="cancelBubble" nodeType="interactiveSeq">
                    <p:stCondLst>
                      <p:cond evt="onMediaBookmark" delay="0">
                        <p:tgtEl>
                          <p14:bmkTgt spid="5" bmkName="FinancialFunctions1_2_VF102634038值为1,800,000元；833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1"/>
                                            </p:tgtEl>
                                            <p:attrNameLst>
                                              <p:attrName>style.visibility</p:attrName>
                                            </p:attrNameLst>
                                          </p:cBhvr>
                                          <p:to>
                                            <p:strVal val="visible"/>
                                          </p:to>
                                        </p:set>
                                        <p:animEffect transition="in" filter="fade">
                                          <p:cBhvr>
                                            <p:cTn id="189" dur="500"/>
                                            <p:tgtEl>
                                              <p:spTgt spid="21"/>
                                            </p:tgtEl>
                                          </p:cBhvr>
                                        </p:animEffect>
                                      </p:childTnLst>
                                    </p:cTn>
                                  </p:par>
                                </p:childTnLst>
                              </p:cTn>
                            </p:par>
                          </p:childTnLst>
                        </p:cTn>
                      </p:par>
                    </p:childTnLst>
                  </p:cTn>
                  <p:nextCondLst>
                    <p:cond evt="onMediaBookmark" delay="0">
                      <p:tgtEl>
                        <p14:bmkTgt spid="5" bmkName="FinancialFunctions1_2_VF102634038值为1,800,000元；83333"/>
                      </p:tgtEl>
                    </p:cond>
                  </p:nextCondLst>
                </p:seq>
                <p:seq concurrent="1" nextAc="seek">
                  <p:cTn id="190" restart="whenNotActive" fill="hold" evtFilter="cancelBubble" nodeType="interactiveSeq">
                    <p:stCondLst>
                      <p:cond evt="onMediaBookmark" delay="0">
                        <p:tgtEl>
                          <p14:bmkTgt spid="5" bmkName="FinancialFunctions1_2_VF102634038值为1,800,000元；870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1"/>
                                            </p:tgtEl>
                                          </p:cBhvr>
                                        </p:animEffect>
                                        <p:set>
                                          <p:cBhvr>
                                            <p:cTn id="19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值为1,800,000元；87033"/>
                      </p:tgtEl>
                    </p:cond>
                  </p:nextCondLst>
                </p:seq>
                <p:seq concurrent="1" nextAc="seek">
                  <p:cTn id="196" restart="whenNotActive" fill="hold" evtFilter="cancelBubble" nodeType="interactiveSeq">
                    <p:stCondLst>
                      <p:cond evt="onMediaBookmark" delay="0">
                        <p:tgtEl>
                          <p14:bmkTgt spid="5" bmkName="FinancialFunctions1_2_VF102634038最后我要输入右括号。月付款额将为9662.79871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2"/>
                                            </p:tgtEl>
                                            <p:attrNameLst>
                                              <p:attrName>style.visibility</p:attrName>
                                            </p:attrNameLst>
                                          </p:cBhvr>
                                          <p:to>
                                            <p:strVal val="visible"/>
                                          </p:to>
                                        </p:set>
                                        <p:animEffect transition="in" filter="fade">
                                          <p:cBhvr>
                                            <p:cTn id="201" dur="500"/>
                                            <p:tgtEl>
                                              <p:spTgt spid="22"/>
                                            </p:tgtEl>
                                          </p:cBhvr>
                                        </p:animEffect>
                                      </p:childTnLst>
                                    </p:cTn>
                                  </p:par>
                                </p:childTnLst>
                              </p:cTn>
                            </p:par>
                          </p:childTnLst>
                        </p:cTn>
                      </p:par>
                    </p:childTnLst>
                  </p:cTn>
                  <p:nextCondLst>
                    <p:cond evt="onMediaBookmark" delay="0">
                      <p:tgtEl>
                        <p14:bmkTgt spid="5" bmkName="FinancialFunctions1_2_VF102634038最后我要输入右括号。月付款额将为9662.7987133"/>
                      </p:tgtEl>
                    </p:cond>
                  </p:nextCondLst>
                </p:seq>
                <p:seq concurrent="1" nextAc="seek">
                  <p:cTn id="202" restart="whenNotActive" fill="hold" evtFilter="cancelBubble" nodeType="interactiveSeq">
                    <p:stCondLst>
                      <p:cond evt="onMediaBookmark" delay="0">
                        <p:tgtEl>
                          <p14:bmkTgt spid="5" bmkName="FinancialFunctions1_2_VF102634038最后我要输入右括号。月付款额将为9662.79974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最后我要输入右括号。月付款额将为9662.7997433"/>
                      </p:tgtEl>
                    </p:cond>
                  </p:nextCondLst>
                </p:seq>
                <p:seq concurrent="1" nextAc="seek">
                  <p:cTn id="208" restart="whenNotActive" fill="hold" evtFilter="cancelBubble" nodeType="interactiveSeq">
                    <p:stCondLst>
                      <p:cond evt="onMediaBookmark" delay="0">
                        <p:tgtEl>
                          <p14:bmkTgt spid="5" bmkName="FinancialFunctions1_2_VF102634038现在根据您每月的偿付能力，我们看一下房价有何不同。975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3"/>
                                            </p:tgtEl>
                                            <p:attrNameLst>
                                              <p:attrName>style.visibility</p:attrName>
                                            </p:attrNameLst>
                                          </p:cBhvr>
                                          <p:to>
                                            <p:strVal val="visible"/>
                                          </p:to>
                                        </p:set>
                                        <p:animEffect transition="in" filter="fade">
                                          <p:cBhvr>
                                            <p:cTn id="213" dur="500"/>
                                            <p:tgtEl>
                                              <p:spTgt spid="23"/>
                                            </p:tgtEl>
                                          </p:cBhvr>
                                        </p:animEffect>
                                      </p:childTnLst>
                                    </p:cTn>
                                  </p:par>
                                </p:childTnLst>
                              </p:cTn>
                            </p:par>
                          </p:childTnLst>
                        </p:cTn>
                      </p:par>
                    </p:childTnLst>
                  </p:cTn>
                  <p:nextCondLst>
                    <p:cond evt="onMediaBookmark" delay="0">
                      <p:tgtEl>
                        <p14:bmkTgt spid="5" bmkName="FinancialFunctions1_2_VF102634038现在根据您每月的偿付能力，我们看一下房价有何不同。97533"/>
                      </p:tgtEl>
                    </p:cond>
                  </p:nextCondLst>
                </p:seq>
                <p:seq concurrent="1" nextAc="seek">
                  <p:cTn id="214" restart="whenNotActive" fill="hold" evtFilter="cancelBubble" nodeType="interactiveSeq">
                    <p:stCondLst>
                      <p:cond evt="onMediaBookmark" delay="0">
                        <p:tgtEl>
                          <p14:bmkTgt spid="5" bmkName="FinancialFunctions1_2_VF102634038现在根据您每月的偿付能力，我们看一下房价有何不同。105667"/>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3"/>
                                            </p:tgtEl>
                                          </p:cBhvr>
                                        </p:animEffect>
                                        <p:set>
                                          <p:cBhvr>
                                            <p:cTn id="2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现在根据您每月的偿付能力，我们看一下房价有何不同。105667"/>
                      </p:tgtEl>
                    </p:cond>
                  </p:nextCondLst>
                </p:seq>
                <p:seq concurrent="1" nextAc="seek">
                  <p:cTn id="220" restart="whenNotActive" fill="hold" evtFilter="cancelBubble" nodeType="interactiveSeq">
                    <p:stCondLst>
                      <p:cond evt="onMediaBookmark" delay="0">
                        <p:tgtEl>
                          <p14:bmkTgt spid="5" bmkName="FinancialFunctions1_2_VF102634038要找出适合函数，我将单击功能区上的“公式”选项卡，然后单击“插入函数”。10576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4"/>
                                            </p:tgtEl>
                                            <p:attrNameLst>
                                              <p:attrName>style.visibility</p:attrName>
                                            </p:attrNameLst>
                                          </p:cBhvr>
                                          <p:to>
                                            <p:strVal val="visible"/>
                                          </p:to>
                                        </p:set>
                                        <p:animEffect transition="in" filter="fade">
                                          <p:cBhvr>
                                            <p:cTn id="225" dur="500"/>
                                            <p:tgtEl>
                                              <p:spTgt spid="24"/>
                                            </p:tgtEl>
                                          </p:cBhvr>
                                        </p:animEffect>
                                      </p:childTnLst>
                                    </p:cTn>
                                  </p:par>
                                </p:childTnLst>
                              </p:cTn>
                            </p:par>
                          </p:childTnLst>
                        </p:cTn>
                      </p:par>
                    </p:childTnLst>
                  </p:cTn>
                  <p:nextCondLst>
                    <p:cond evt="onMediaBookmark" delay="0">
                      <p:tgtEl>
                        <p14:bmkTgt spid="5" bmkName="FinancialFunctions1_2_VF102634038要找出适合函数，我将单击功能区上的“公式”选项卡，然后单击“插入函数”。105767"/>
                      </p:tgtEl>
                    </p:cond>
                  </p:nextCondLst>
                </p:seq>
                <p:seq concurrent="1" nextAc="seek">
                  <p:cTn id="226" restart="whenNotActive" fill="hold" evtFilter="cancelBubble" nodeType="interactiveSeq">
                    <p:stCondLst>
                      <p:cond evt="onMediaBookmark" delay="0">
                        <p:tgtEl>
                          <p14:bmkTgt spid="5" bmkName="FinancialFunctions1_2_VF102634038要找出适合函数，我将单击功能区上的“公式”选项卡，然后单击“插入函数”。1141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4"/>
                                            </p:tgtEl>
                                          </p:cBhvr>
                                        </p:animEffect>
                                        <p:set>
                                          <p:cBhvr>
                                            <p:cTn id="2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要找出适合函数，我将单击功能区上的“公式”选项卡，然后单击“插入函数”。114133"/>
                      </p:tgtEl>
                    </p:cond>
                  </p:nextCondLst>
                </p:seq>
                <p:seq concurrent="1" nextAc="seek">
                  <p:cTn id="232" restart="whenNotActive" fill="hold" evtFilter="cancelBubble" nodeType="interactiveSeq">
                    <p:stCondLst>
                      <p:cond evt="onMediaBookmark" delay="0">
                        <p:tgtEl>
                          <p14:bmkTgt spid="5" bmkName="FinancialFunctions1_2_VF102634038在“搜索函数”框中键入每月付款，然后单击“转到”。1142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5"/>
                                            </p:tgtEl>
                                            <p:attrNameLst>
                                              <p:attrName>style.visibility</p:attrName>
                                            </p:attrNameLst>
                                          </p:cBhvr>
                                          <p:to>
                                            <p:strVal val="visible"/>
                                          </p:to>
                                        </p:set>
                                        <p:animEffect transition="in" filter="fade">
                                          <p:cBhvr>
                                            <p:cTn id="237" dur="500"/>
                                            <p:tgtEl>
                                              <p:spTgt spid="25"/>
                                            </p:tgtEl>
                                          </p:cBhvr>
                                        </p:animEffect>
                                      </p:childTnLst>
                                    </p:cTn>
                                  </p:par>
                                </p:childTnLst>
                              </p:cTn>
                            </p:par>
                          </p:childTnLst>
                        </p:cTn>
                      </p:par>
                    </p:childTnLst>
                  </p:cTn>
                  <p:nextCondLst>
                    <p:cond evt="onMediaBookmark" delay="0">
                      <p:tgtEl>
                        <p14:bmkTgt spid="5" bmkName="FinancialFunctions1_2_VF102634038在“搜索函数”框中键入每月付款，然后单击“转到”。114233"/>
                      </p:tgtEl>
                    </p:cond>
                  </p:nextCondLst>
                </p:seq>
                <p:seq concurrent="1" nextAc="seek">
                  <p:cTn id="238" restart="whenNotActive" fill="hold" evtFilter="cancelBubble" nodeType="interactiveSeq">
                    <p:stCondLst>
                      <p:cond evt="onMediaBookmark" delay="0">
                        <p:tgtEl>
                          <p14:bmkTgt spid="5" bmkName="FinancialFunctions1_2_VF102634038在“搜索函数”框中键入每月付款，然后单击“转到”。1211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5"/>
                                            </p:tgtEl>
                                          </p:cBhvr>
                                        </p:animEffect>
                                        <p:set>
                                          <p:cBhvr>
                                            <p:cTn id="2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在“搜索函数”框中键入每月付款，然后单击“转到”。121133"/>
                      </p:tgtEl>
                    </p:cond>
                  </p:nextCondLst>
                </p:seq>
                <p:seq concurrent="1" nextAc="seek">
                  <p:cTn id="244" restart="whenNotActive" fill="hold" evtFilter="cancelBubble" nodeType="interactiveSeq">
                    <p:stCondLst>
                      <p:cond evt="onMediaBookmark" delay="0">
                        <p:tgtEl>
                          <p14:bmkTgt spid="5" bmkName="FinancialFunctions1_2_VF102634038我将单击PV，列表中第一项函数，此函数将返回一项投资的现值。121233"/>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6"/>
                                            </p:tgtEl>
                                            <p:attrNameLst>
                                              <p:attrName>style.visibility</p:attrName>
                                            </p:attrNameLst>
                                          </p:cBhvr>
                                          <p:to>
                                            <p:strVal val="visible"/>
                                          </p:to>
                                        </p:set>
                                        <p:animEffect transition="in" filter="fade">
                                          <p:cBhvr>
                                            <p:cTn id="249" dur="500"/>
                                            <p:tgtEl>
                                              <p:spTgt spid="26"/>
                                            </p:tgtEl>
                                          </p:cBhvr>
                                        </p:animEffect>
                                      </p:childTnLst>
                                    </p:cTn>
                                  </p:par>
                                </p:childTnLst>
                              </p:cTn>
                            </p:par>
                          </p:childTnLst>
                        </p:cTn>
                      </p:par>
                    </p:childTnLst>
                  </p:cTn>
                  <p:nextCondLst>
                    <p:cond evt="onMediaBookmark" delay="0">
                      <p:tgtEl>
                        <p14:bmkTgt spid="5" bmkName="FinancialFunctions1_2_VF102634038我将单击PV，列表中第一项函数，此函数将返回一项投资的现值。121233"/>
                      </p:tgtEl>
                    </p:cond>
                  </p:nextCondLst>
                </p:seq>
                <p:seq concurrent="1" nextAc="seek">
                  <p:cTn id="250" restart="whenNotActive" fill="hold" evtFilter="cancelBubble" nodeType="interactiveSeq">
                    <p:stCondLst>
                      <p:cond evt="onMediaBookmark" delay="0">
                        <p:tgtEl>
                          <p14:bmkTgt spid="5" bmkName="FinancialFunctions1_2_VF102634038我将单击PV，列表中第一项函数，此函数将返回一项投资的现值。12783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6"/>
                                            </p:tgtEl>
                                          </p:cBhvr>
                                        </p:animEffect>
                                        <p:set>
                                          <p:cBhvr>
                                            <p:cTn id="25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我将单击PV，列表中第一项函数，此函数将返回一项投资的现值。127833"/>
                      </p:tgtEl>
                    </p:cond>
                  </p:nextCondLst>
                </p:seq>
                <p:seq concurrent="1" nextAc="seek">
                  <p:cTn id="256" restart="whenNotActive" fill="hold" evtFilter="cancelBubble" nodeType="interactiveSeq">
                    <p:stCondLst>
                      <p:cond evt="onMediaBookmark" delay="0">
                        <p:tgtEl>
                          <p14:bmkTgt spid="5" bmkName="FinancialFunctions1_2_VF102634038然后单击“确定”。127933"/>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7"/>
                                            </p:tgtEl>
                                            <p:attrNameLst>
                                              <p:attrName>style.visibility</p:attrName>
                                            </p:attrNameLst>
                                          </p:cBhvr>
                                          <p:to>
                                            <p:strVal val="visible"/>
                                          </p:to>
                                        </p:set>
                                        <p:animEffect transition="in" filter="fade">
                                          <p:cBhvr>
                                            <p:cTn id="261" dur="500"/>
                                            <p:tgtEl>
                                              <p:spTgt spid="27"/>
                                            </p:tgtEl>
                                          </p:cBhvr>
                                        </p:animEffect>
                                      </p:childTnLst>
                                    </p:cTn>
                                  </p:par>
                                </p:childTnLst>
                              </p:cTn>
                            </p:par>
                          </p:childTnLst>
                        </p:cTn>
                      </p:par>
                    </p:childTnLst>
                  </p:cTn>
                  <p:nextCondLst>
                    <p:cond evt="onMediaBookmark" delay="0">
                      <p:tgtEl>
                        <p14:bmkTgt spid="5" bmkName="FinancialFunctions1_2_VF102634038然后单击“确定”。127933"/>
                      </p:tgtEl>
                    </p:cond>
                  </p:nextCondLst>
                </p:seq>
                <p:seq concurrent="1" nextAc="seek">
                  <p:cTn id="262" restart="whenNotActive" fill="hold" evtFilter="cancelBubble" nodeType="interactiveSeq">
                    <p:stCondLst>
                      <p:cond evt="onMediaBookmark" delay="0">
                        <p:tgtEl>
                          <p14:bmkTgt spid="5" bmkName="FinancialFunctions1_2_VF102634038然后单击“确定”。13056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然后单击“确定”。130567"/>
                      </p:tgtEl>
                    </p:cond>
                  </p:nextCondLst>
                </p:seq>
                <p:seq concurrent="1" nextAc="seek">
                  <p:cTn id="268" restart="whenNotActive" fill="hold" evtFilter="cancelBubble" nodeType="interactiveSeq">
                    <p:stCondLst>
                      <p:cond evt="onMediaBookmark" delay="0">
                        <p:tgtEl>
                          <p14:bmkTgt spid="5" bmkName="FinancialFunctions1_2_VF102634038在“利率”框中键入5%/12，在付款期数框，键入13066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8"/>
                                            </p:tgtEl>
                                            <p:attrNameLst>
                                              <p:attrName>style.visibility</p:attrName>
                                            </p:attrNameLst>
                                          </p:cBhvr>
                                          <p:to>
                                            <p:strVal val="visible"/>
                                          </p:to>
                                        </p:set>
                                        <p:animEffect transition="in" filter="fade">
                                          <p:cBhvr>
                                            <p:cTn id="273" dur="500"/>
                                            <p:tgtEl>
                                              <p:spTgt spid="28"/>
                                            </p:tgtEl>
                                          </p:cBhvr>
                                        </p:animEffect>
                                      </p:childTnLst>
                                    </p:cTn>
                                  </p:par>
                                </p:childTnLst>
                              </p:cTn>
                            </p:par>
                          </p:childTnLst>
                        </p:cTn>
                      </p:par>
                    </p:childTnLst>
                  </p:cTn>
                  <p:nextCondLst>
                    <p:cond evt="onMediaBookmark" delay="0">
                      <p:tgtEl>
                        <p14:bmkTgt spid="5" bmkName="FinancialFunctions1_2_VF102634038在“利率”框中键入5%/12，在付款期数框，键入130667"/>
                      </p:tgtEl>
                    </p:cond>
                  </p:nextCondLst>
                </p:seq>
                <p:seq concurrent="1" nextAc="seek">
                  <p:cTn id="274" restart="whenNotActive" fill="hold" evtFilter="cancelBubble" nodeType="interactiveSeq">
                    <p:stCondLst>
                      <p:cond evt="onMediaBookmark" delay="0">
                        <p:tgtEl>
                          <p14:bmkTgt spid="5" bmkName="FinancialFunctions1_2_VF102634038在“利率”框中键入5%/12，在付款期数框，键入141133"/>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8"/>
                                            </p:tgtEl>
                                          </p:cBhvr>
                                        </p:animEffect>
                                        <p:set>
                                          <p:cBhvr>
                                            <p:cTn id="27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在“利率”框中键入5%/12，在付款期数框，键入141133"/>
                      </p:tgtEl>
                    </p:cond>
                  </p:nextCondLst>
                </p:seq>
                <p:seq concurrent="1" nextAc="seek">
                  <p:cTn id="280" restart="whenNotActive" fill="hold" evtFilter="cancelBubble" nodeType="interactiveSeq">
                    <p:stCondLst>
                      <p:cond evt="onMediaBookmark" delay="0">
                        <p:tgtEl>
                          <p14:bmkTgt spid="5" bmkName="FinancialFunctions1_2_VF102634038在付款框键入我每月可偿付的按揭付款数额减去税和保险。141233"/>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29"/>
                                            </p:tgtEl>
                                            <p:attrNameLst>
                                              <p:attrName>style.visibility</p:attrName>
                                            </p:attrNameLst>
                                          </p:cBhvr>
                                          <p:to>
                                            <p:strVal val="visible"/>
                                          </p:to>
                                        </p:set>
                                        <p:animEffect transition="in" filter="fade">
                                          <p:cBhvr>
                                            <p:cTn id="285" dur="500"/>
                                            <p:tgtEl>
                                              <p:spTgt spid="29"/>
                                            </p:tgtEl>
                                          </p:cBhvr>
                                        </p:animEffect>
                                      </p:childTnLst>
                                    </p:cTn>
                                  </p:par>
                                </p:childTnLst>
                              </p:cTn>
                            </p:par>
                          </p:childTnLst>
                        </p:cTn>
                      </p:par>
                    </p:childTnLst>
                  </p:cTn>
                  <p:nextCondLst>
                    <p:cond evt="onMediaBookmark" delay="0">
                      <p:tgtEl>
                        <p14:bmkTgt spid="5" bmkName="FinancialFunctions1_2_VF102634038在付款框键入我每月可偿付的按揭付款数额减去税和保险。141233"/>
                      </p:tgtEl>
                    </p:cond>
                  </p:nextCondLst>
                </p:seq>
                <p:seq concurrent="1" nextAc="seek">
                  <p:cTn id="286" restart="whenNotActive" fill="hold" evtFilter="cancelBubble" nodeType="interactiveSeq">
                    <p:stCondLst>
                      <p:cond evt="onMediaBookmark" delay="0">
                        <p:tgtEl>
                          <p14:bmkTgt spid="5" bmkName="FinancialFunctions1_2_VF102634038在付款框键入我每月可偿付的按揭付款数额减去税和保险。1483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29"/>
                                            </p:tgtEl>
                                          </p:cBhvr>
                                        </p:animEffect>
                                        <p:set>
                                          <p:cBhvr>
                                            <p:cTn id="29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在付款框键入我每月可偿付的按揭付款数额减去税和保险。148300"/>
                      </p:tgtEl>
                    </p:cond>
                  </p:nextCondLst>
                </p:seq>
                <p:seq concurrent="1" nextAc="seek">
                  <p:cTn id="292" restart="whenNotActive" fill="hold" evtFilter="cancelBubble" nodeType="interactiveSeq">
                    <p:stCondLst>
                      <p:cond evt="onMediaBookmark" delay="0">
                        <p:tgtEl>
                          <p14:bmkTgt spid="5" bmkName="FinancialFunctions1_2_VF102634038由于是付款额，800前加负号，然后单击“确定”。1484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0"/>
                                            </p:tgtEl>
                                            <p:attrNameLst>
                                              <p:attrName>style.visibility</p:attrName>
                                            </p:attrNameLst>
                                          </p:cBhvr>
                                          <p:to>
                                            <p:strVal val="visible"/>
                                          </p:to>
                                        </p:set>
                                        <p:animEffect transition="in" filter="fade">
                                          <p:cBhvr>
                                            <p:cTn id="297" dur="500"/>
                                            <p:tgtEl>
                                              <p:spTgt spid="30"/>
                                            </p:tgtEl>
                                          </p:cBhvr>
                                        </p:animEffect>
                                      </p:childTnLst>
                                    </p:cTn>
                                  </p:par>
                                </p:childTnLst>
                              </p:cTn>
                            </p:par>
                          </p:childTnLst>
                        </p:cTn>
                      </p:par>
                    </p:childTnLst>
                  </p:cTn>
                  <p:nextCondLst>
                    <p:cond evt="onMediaBookmark" delay="0">
                      <p:tgtEl>
                        <p14:bmkTgt spid="5" bmkName="FinancialFunctions1_2_VF102634038由于是付款额，800前加负号，然后单击“确定”。148400"/>
                      </p:tgtEl>
                    </p:cond>
                  </p:nextCondLst>
                </p:seq>
                <p:seq concurrent="1" nextAc="seek">
                  <p:cTn id="298" restart="whenNotActive" fill="hold" evtFilter="cancelBubble" nodeType="interactiveSeq">
                    <p:stCondLst>
                      <p:cond evt="onMediaBookmark" delay="0">
                        <p:tgtEl>
                          <p14:bmkTgt spid="5" bmkName="FinancialFunctions1_2_VF102634038由于是付款额，800前加负号，然后单击“确定”。15470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0"/>
                                            </p:tgtEl>
                                          </p:cBhvr>
                                        </p:animEffect>
                                        <p:set>
                                          <p:cBhvr>
                                            <p:cTn id="30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由于是付款额，800前加负号，然后单击“确定”。154700"/>
                      </p:tgtEl>
                    </p:cond>
                  </p:nextCondLst>
                </p:seq>
                <p:seq concurrent="1" nextAc="seek">
                  <p:cTn id="304" restart="whenNotActive" fill="hold" evtFilter="cancelBubble" nodeType="interactiveSeq">
                    <p:stCondLst>
                      <p:cond evt="onMediaBookmark" delay="0">
                        <p:tgtEl>
                          <p14:bmkTgt spid="5" bmkName="FinancialFunctions1_2_VF102634038我能够负担的房价仅略高于1,490,000元。154800"/>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1"/>
                                            </p:tgtEl>
                                            <p:attrNameLst>
                                              <p:attrName>style.visibility</p:attrName>
                                            </p:attrNameLst>
                                          </p:cBhvr>
                                          <p:to>
                                            <p:strVal val="visible"/>
                                          </p:to>
                                        </p:set>
                                        <p:animEffect transition="in" filter="fade">
                                          <p:cBhvr>
                                            <p:cTn id="309" dur="500"/>
                                            <p:tgtEl>
                                              <p:spTgt spid="31"/>
                                            </p:tgtEl>
                                          </p:cBhvr>
                                        </p:animEffect>
                                      </p:childTnLst>
                                    </p:cTn>
                                  </p:par>
                                </p:childTnLst>
                              </p:cTn>
                            </p:par>
                          </p:childTnLst>
                        </p:cTn>
                      </p:par>
                    </p:childTnLst>
                  </p:cTn>
                  <p:nextCondLst>
                    <p:cond evt="onMediaBookmark" delay="0">
                      <p:tgtEl>
                        <p14:bmkTgt spid="5" bmkName="FinancialFunctions1_2_VF102634038我能够负担的房价仅略高于1,490,000元。154800"/>
                      </p:tgtEl>
                    </p:cond>
                  </p:nextCondLst>
                </p:seq>
                <p:seq concurrent="1" nextAc="seek">
                  <p:cTn id="310" restart="whenNotActive" fill="hold" evtFilter="cancelBubble" nodeType="interactiveSeq">
                    <p:stCondLst>
                      <p:cond evt="onMediaBookmark" delay="0">
                        <p:tgtEl>
                          <p14:bmkTgt spid="5" bmkName="FinancialFunctions1_2_VF102634038我能够负担的房价仅略高于1,490,000元。16076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1"/>
                                            </p:tgtEl>
                                          </p:cBhvr>
                                        </p:animEffect>
                                        <p:set>
                                          <p:cBhvr>
                                            <p:cTn id="31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5" bmkName="FinancialFunctions1_2_VF102634038我能够负担的房价仅略高于1,490,000元。160767"/>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zh-CN" altLang="en-US" dirty="0" smtClean="0">
                <a:solidFill>
                  <a:srgbClr val="7F7F7F"/>
                </a:solidFill>
                <a:latin typeface="Microsoft YaHei" pitchFamily="34" charset="-122"/>
                <a:ea typeface="Microsoft YaHei" pitchFamily="34" charset="-122"/>
              </a:rPr>
              <a:t>计算度假储蓄 </a:t>
            </a:r>
            <a:r>
              <a:rPr lang="en-US" altLang="zh-CN" dirty="0" smtClean="0">
                <a:solidFill>
                  <a:srgbClr val="7F7F7F"/>
                </a:solidFill>
                <a:latin typeface="Microsoft YaHei" pitchFamily="34" charset="-122"/>
                <a:ea typeface="Microsoft YaHei" pitchFamily="34" charset="-122"/>
              </a:rPr>
              <a:t>(1:25)</a:t>
            </a:r>
            <a:endParaRPr lang="en-US" dirty="0" smtClean="0">
              <a:solidFill>
                <a:srgbClr val="7F7F7F"/>
              </a:solidFill>
              <a:latin typeface="Microsoft YaHei" pitchFamily="34" charset="-122"/>
              <a:ea typeface="Microsoft YaHei" pitchFamily="34" charset="-122"/>
            </a:endParaRPr>
          </a:p>
        </p:txBody>
      </p:sp>
      <p:sp>
        <p:nvSpPr>
          <p:cNvPr id="2" name="Footer Placeholder 1"/>
          <p:cNvSpPr>
            <a:spLocks noGrp="1"/>
          </p:cNvSpPr>
          <p:nvPr>
            <p:ph type="ftr" sz="quarter" idx="15"/>
          </p:nvPr>
        </p:nvSpPr>
        <p:spPr/>
        <p:txBody>
          <a:bodyPr/>
          <a:lstStyle>
            <a:lvl1pPr eaLnBrk="0" hangingPunct="0">
              <a:defRPr>
                <a:solidFill>
                  <a:schemeClr val="tx1"/>
                </a:solidFill>
                <a:latin typeface="Calibri" pitchFamily="34" charset="0"/>
                <a:cs typeface="Angsana New" pitchFamily="18" charset="-34"/>
              </a:defRPr>
            </a:lvl1pPr>
            <a:lvl2pPr marL="742950" indent="-285750" eaLnBrk="0" hangingPunct="0">
              <a:defRPr>
                <a:solidFill>
                  <a:schemeClr val="tx1"/>
                </a:solidFill>
                <a:latin typeface="Calibri" pitchFamily="34" charset="0"/>
                <a:cs typeface="Angsana New" pitchFamily="18" charset="-34"/>
              </a:defRPr>
            </a:lvl2pPr>
            <a:lvl3pPr marL="1143000" indent="-228600" eaLnBrk="0" hangingPunct="0">
              <a:defRPr>
                <a:solidFill>
                  <a:schemeClr val="tx1"/>
                </a:solidFill>
                <a:latin typeface="Calibri" pitchFamily="34" charset="0"/>
                <a:cs typeface="Angsana New" pitchFamily="18" charset="-34"/>
              </a:defRPr>
            </a:lvl3pPr>
            <a:lvl4pPr marL="1600200" indent="-228600" eaLnBrk="0" hangingPunct="0">
              <a:defRPr>
                <a:solidFill>
                  <a:schemeClr val="tx1"/>
                </a:solidFill>
                <a:latin typeface="Calibri" pitchFamily="34" charset="0"/>
                <a:cs typeface="Angsana New" pitchFamily="18" charset="-34"/>
              </a:defRPr>
            </a:lvl4pPr>
            <a:lvl5pPr marL="2057400" indent="-228600" eaLnBrk="0" hangingPunct="0">
              <a:defRPr>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a:solidFill>
                  <a:schemeClr val="tx1"/>
                </a:solidFill>
                <a:latin typeface="Calibri" pitchFamily="34" charset="0"/>
                <a:cs typeface="Angsana New" pitchFamily="18" charset="-34"/>
              </a:defRPr>
            </a:lvl9pPr>
          </a:lstStyle>
          <a:p>
            <a:pPr eaLnBrk="1" hangingPunct="1"/>
            <a:r>
              <a:rPr lang="zh-CN" altLang="en-US" dirty="0">
                <a:solidFill>
                  <a:srgbClr val="898989"/>
                </a:solidFill>
                <a:latin typeface="Microsoft YaHei" pitchFamily="34" charset="-122"/>
                <a:ea typeface="Microsoft YaHei" pitchFamily="34" charset="-122"/>
                <a:cs typeface="Segoe UI" pitchFamily="34" charset="0"/>
              </a:rPr>
              <a:t>计划付款和储蓄</a:t>
            </a:r>
          </a:p>
        </p:txBody>
      </p:sp>
      <p:sp>
        <p:nvSpPr>
          <p:cNvPr id="7" name="Text Placeholder 6"/>
          <p:cNvSpPr>
            <a:spLocks noGrp="1"/>
          </p:cNvSpPr>
          <p:nvPr>
            <p:ph type="body" sz="quarter" idx="13"/>
          </p:nvPr>
        </p:nvSpPr>
        <p:spPr/>
        <p:txBody>
          <a:bodyPr/>
          <a:lstStyle/>
          <a:p>
            <a:pPr fontAlgn="base">
              <a:spcAft>
                <a:spcPct val="0"/>
              </a:spcAft>
            </a:pPr>
            <a:r>
              <a:rPr lang="zh-CN" altLang="en-US" dirty="0" smtClean="0">
                <a:solidFill>
                  <a:srgbClr val="7F7F7F"/>
                </a:solidFill>
                <a:latin typeface="Microsoft YaHei" pitchFamily="34" charset="-122"/>
                <a:ea typeface="Microsoft YaHei" pitchFamily="34" charset="-122"/>
              </a:rPr>
              <a:t>指向视频底部可查看视频控件。 拖动或指向进度栏可向前或向后移动。</a:t>
            </a:r>
          </a:p>
          <a:p>
            <a:pPr fontAlgn="base">
              <a:spcAft>
                <a:spcPct val="0"/>
              </a:spcAft>
            </a:pPr>
            <a:endParaRPr lang="en-US" dirty="0" smtClean="0">
              <a:solidFill>
                <a:srgbClr val="7F7F7F"/>
              </a:solidFill>
              <a:latin typeface="Microsoft YaHei" pitchFamily="34" charset="-122"/>
              <a:ea typeface="Microsoft YaHei" pitchFamily="34" charset="-122"/>
            </a:endParaRPr>
          </a:p>
        </p:txBody>
      </p:sp>
      <p:pic>
        <p:nvPicPr>
          <p:cNvPr id="5" name="Financial Functions1_3_VF102634039.wmv">
            <a:hlinkClick r:id="" action="ppaction://media"/>
          </p:cNvPr>
          <p:cNvPicPr>
            <a:picLocks noGrp="1" noChangeAspect="1"/>
          </p:cNvPicPr>
          <p:nvPr>
            <p:ph idx="1"/>
            <a:videoFile r:link="rId1"/>
            <p:custDataLst>
              <p:tags r:id="rId2"/>
            </p:custDataLst>
            <p:extLst>
              <p:ext uri="{DAA4B4D4-6D71-4841-9C94-3DE7FCFB9230}">
                <p14:media xmlns:p14="http://schemas.microsoft.com/office/powerpoint/2010/main" xmlns="" r:embed="rId18">
                  <p14:bmkLst>
                    <p14:bmk name="Financial Functions1_3_VF102634039假设一次梦想假期将花费85,000元，在三年内筹备完成，0" time="0"/>
                    <p14:bmk name="Financial Functions1_3_VF102634039假设一次梦想假期将花费85,000元，在三年内筹备完成，5967" time="5967"/>
                    <p14:bmk name="Financial Functions1_3_VF102634039您需要计算每月储蓄多少元才能支付假期花费。6067" time="6067"/>
                    <p14:bmk name="Financial Functions1_3_VF102634039您需要计算每月储蓄多少元才能支付假期花费。10700" time="10700"/>
                    <p14:bmk name="Financial Functions1_3_VF102634039年利率为1.5%，开始时帐户余额为零。10800" time="10800"/>
                    <p14:bmk name="Financial Functions1_3_VF102634039年利率为1.5%，开始时帐户余额为零。19000" time="19000"/>
                    <p14:bmk name="Financial Functions1_3_VF102634039您可以使用PMT函数19100" time="19100"/>
                    <p14:bmk name="Financial Functions1_3_VF102634039您可以使用PMT函数23033" time="23033"/>
                    <p14:bmk name="Financial Functions1_3_VF102634039直接在电子表格中键入公式，首先输入等号，然后开始键入PMT。23133" time="23133"/>
                    <p14:bmk name="Financial Functions1_3_VF102634039直接在电子表格中键入公式，首先输入等号，然后开始键入PMT。30267" time="30267"/>
                    <p14:bmk name="Financial Functions1_3_VF102634039“公式记忆式键入”已提供函数，我双击它进入该公式。30367" time="30367"/>
                    <p14:bmk name="Financial Functions1_3_VF102634039“公式记忆式键入”已提供函数，我双击它进入该公式。36433" time="36433"/>
                    <p14:bmk name="Financial Functions1_3_VF102634039函数参数显示在“屏幕提示”中。36533" time="36533"/>
                    <p14:bmk name="Financial Functions1_3_VF102634039函数参数显示在“屏幕提示”中。40200" time="40200"/>
                    <p14:bmk name="Financial Functions1_3_VF102634039我首先键入“利率”参数，即1.5%/12，后跟逗号以分隔下一个参数。40300" time="40300"/>
                    <p14:bmk name="Financial Functions1_3_VF102634039我首先键入“利率”参数，即1.5%/12，后跟逗号以分隔下一个参数。49700" time="49700"/>
                    <p14:bmk name="Financial Functions1_3_VF102634039NPER参数，即付款总期数为3*12。49800" time="49800"/>
                    <p14:bmk name="Financial Functions1_3_VF102634039NPER参数，即付款总期数为3*12。55067" time="55067"/>
                    <p14:bmk name="Financial Functions1_3_VF102634039输入逗号，再输入PV或55167" time="55167"/>
                    <p14:bmk name="Financial Functions1_3_VF102634039输入逗号，再输入PV或62033" time="62033"/>
                    <p14:bmk name="Financial Functions1_3_VF102634039输入逗号，再输入FV参数，62133" time="62133"/>
                    <p14:bmk name="Financial Functions1_3_VF102634039输入逗号，再输入FV参数，68600" time="68600"/>
                    <p14:bmk name="Financial Functions1_3_VF102634039然后我输入右括号并按Enter。68700" time="68700"/>
                    <p14:bmk name="Financial Functions1_3_VF102634039然后我输入右括号并按Enter。72400" time="72400"/>
                    <p14:bmk name="Financial Functions1_3_VF102634039您将需要在三年内，每月储蓄2309.86元。72500" time="72500"/>
                    <p14:bmk name="Financial Functions1_3_VF102634039您将需要在三年内，每月储蓄2309.86元。79700" time="79700"/>
                  </p14:bmkLst>
                </p14:media>
              </p:ext>
            </p:extLst>
          </p:nvPr>
        </p:nvPicPr>
        <p:blipFill>
          <a:blip r:embed="rId19" cstate="print"/>
          <a:stretch>
            <a:fillRect/>
          </a:stretch>
        </p:blipFill>
        <p:spPr>
          <a:xfrm>
            <a:off x="1524000" y="992188"/>
            <a:ext cx="5943600" cy="4457700"/>
          </a:xfrm>
        </p:spPr>
      </p:pic>
      <p:sp>
        <p:nvSpPr>
          <p:cNvPr id="6" name="Financial Functions1_3_VF102634039假设一次梦想假期将花费85,000元，在三年内筹备完成，05967"/>
          <p:cNvSpPr txBox="1"/>
          <p:nvPr>
            <p:custDataLst>
              <p:tags r:id="rId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假设一次梦想假期将花费 </a:t>
            </a:r>
            <a:r>
              <a:rPr lang="en-US" altLang="zh-CN" smtClean="0">
                <a:solidFill>
                  <a:srgbClr val="FFFFFF"/>
                </a:solidFill>
                <a:latin typeface="Microsoft YaHei" pitchFamily="34" charset="-122"/>
                <a:ea typeface="Microsoft YaHei" pitchFamily="34" charset="-122"/>
              </a:rPr>
              <a:t>85,000 </a:t>
            </a:r>
            <a:r>
              <a:rPr lang="zh-CN" altLang="en-US" smtClean="0">
                <a:solidFill>
                  <a:srgbClr val="FFFFFF"/>
                </a:solidFill>
                <a:latin typeface="Microsoft YaHei" pitchFamily="34" charset="-122"/>
                <a:ea typeface="Microsoft YaHei" pitchFamily="34" charset="-122"/>
              </a:rPr>
              <a:t>元，在三年内筹备完成，</a:t>
            </a:r>
            <a:endParaRPr lang="en-US">
              <a:solidFill>
                <a:srgbClr val="FFFFFF"/>
              </a:solidFill>
              <a:latin typeface="Microsoft YaHei" pitchFamily="34" charset="-122"/>
              <a:ea typeface="Microsoft YaHei" pitchFamily="34" charset="-122"/>
            </a:endParaRPr>
          </a:p>
        </p:txBody>
      </p:sp>
      <p:sp>
        <p:nvSpPr>
          <p:cNvPr id="8" name="Financial Functions1_3_VF102634039您需要计算每月储蓄多少元才能支付假期花费。6067107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您需要计算每月储蓄多少元 才能支付假期花费。</a:t>
            </a:r>
            <a:endParaRPr lang="en-US">
              <a:solidFill>
                <a:srgbClr val="FFFFFF"/>
              </a:solidFill>
              <a:latin typeface="Microsoft YaHei" pitchFamily="34" charset="-122"/>
              <a:ea typeface="Microsoft YaHei" pitchFamily="34" charset="-122"/>
            </a:endParaRPr>
          </a:p>
        </p:txBody>
      </p:sp>
      <p:sp>
        <p:nvSpPr>
          <p:cNvPr id="9" name="Financial Functions1_3_VF102634039年利率为1.5%，开始时帐户余额为零。1080019000"/>
          <p:cNvSpPr txBox="1"/>
          <p:nvPr>
            <p:custDataLst>
              <p:tags r:id="rId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年利率为 </a:t>
            </a:r>
            <a:r>
              <a:rPr lang="en-US" altLang="zh-CN" smtClean="0">
                <a:solidFill>
                  <a:srgbClr val="FFFFFF"/>
                </a:solidFill>
                <a:latin typeface="Microsoft YaHei" pitchFamily="34" charset="-122"/>
                <a:ea typeface="Microsoft YaHei" pitchFamily="34" charset="-122"/>
              </a:rPr>
              <a:t>1.5%</a:t>
            </a:r>
            <a:r>
              <a:rPr lang="zh-CN" altLang="en-US" smtClean="0">
                <a:solidFill>
                  <a:srgbClr val="FFFFFF"/>
                </a:solidFill>
                <a:latin typeface="Microsoft YaHei" pitchFamily="34" charset="-122"/>
                <a:ea typeface="Microsoft YaHei" pitchFamily="34" charset="-122"/>
              </a:rPr>
              <a:t>， 开始时帐户余额为零。</a:t>
            </a:r>
            <a:endParaRPr lang="en-US">
              <a:solidFill>
                <a:srgbClr val="FFFFFF"/>
              </a:solidFill>
              <a:latin typeface="Microsoft YaHei" pitchFamily="34" charset="-122"/>
              <a:ea typeface="Microsoft YaHei" pitchFamily="34" charset="-122"/>
            </a:endParaRPr>
          </a:p>
        </p:txBody>
      </p:sp>
      <p:sp>
        <p:nvSpPr>
          <p:cNvPr id="10" name="Financial Functions1_3_VF102634039您可以使用PMT函数1910023033"/>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您可以使用 </a:t>
            </a:r>
            <a:r>
              <a:rPr lang="en-US" altLang="zh-CN" smtClean="0">
                <a:solidFill>
                  <a:srgbClr val="FFFFFF"/>
                </a:solidFill>
                <a:latin typeface="Microsoft YaHei" pitchFamily="34" charset="-122"/>
                <a:ea typeface="Microsoft YaHei" pitchFamily="34" charset="-122"/>
              </a:rPr>
              <a:t>PMT </a:t>
            </a:r>
            <a:r>
              <a:rPr lang="zh-CN" altLang="en-US" smtClean="0">
                <a:solidFill>
                  <a:srgbClr val="FFFFFF"/>
                </a:solidFill>
                <a:latin typeface="Microsoft YaHei" pitchFamily="34" charset="-122"/>
                <a:ea typeface="Microsoft YaHei" pitchFamily="34" charset="-122"/>
              </a:rPr>
              <a:t>函数 来计算您需储蓄的数额。</a:t>
            </a:r>
            <a:endParaRPr lang="en-US">
              <a:solidFill>
                <a:srgbClr val="FFFFFF"/>
              </a:solidFill>
              <a:latin typeface="Microsoft YaHei" pitchFamily="34" charset="-122"/>
              <a:ea typeface="Microsoft YaHei" pitchFamily="34" charset="-122"/>
            </a:endParaRPr>
          </a:p>
        </p:txBody>
      </p:sp>
      <p:sp>
        <p:nvSpPr>
          <p:cNvPr id="11" name="Financial Functions1_3_VF102634039直接在电子表格中键入公式，首先输入等号，然后开始键入PMT。23133302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直接在电子表格中键入公式， 首先输入等号，然后开始键入 </a:t>
            </a:r>
            <a:r>
              <a:rPr lang="en-US" altLang="zh-CN" smtClean="0">
                <a:solidFill>
                  <a:srgbClr val="FFFFFF"/>
                </a:solidFill>
                <a:latin typeface="Microsoft YaHei" pitchFamily="34" charset="-122"/>
                <a:ea typeface="Microsoft YaHei" pitchFamily="34" charset="-122"/>
              </a:rPr>
              <a:t>PMT</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2" name="Financial Functions1_3_VF102634039“公式记忆式键入”已提供函数，我双击它进入该公式。30367364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“公式记忆式键入”已提供函数， 我双击它进入该公式。</a:t>
            </a:r>
            <a:endParaRPr lang="en-US">
              <a:solidFill>
                <a:srgbClr val="FFFFFF"/>
              </a:solidFill>
              <a:latin typeface="Microsoft YaHei" pitchFamily="34" charset="-122"/>
              <a:ea typeface="Microsoft YaHei" pitchFamily="34" charset="-122"/>
            </a:endParaRPr>
          </a:p>
        </p:txBody>
      </p:sp>
      <p:sp>
        <p:nvSpPr>
          <p:cNvPr id="13" name="Financial Functions1_3_VF102634039函数参数显示在“屏幕提示”中。3653340200"/>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函数参数显示在“屏幕提示”中。</a:t>
            </a:r>
            <a:endParaRPr lang="en-US">
              <a:solidFill>
                <a:srgbClr val="FFFFFF"/>
              </a:solidFill>
              <a:latin typeface="Microsoft YaHei" pitchFamily="34" charset="-122"/>
              <a:ea typeface="Microsoft YaHei" pitchFamily="34" charset="-122"/>
            </a:endParaRPr>
          </a:p>
        </p:txBody>
      </p:sp>
      <p:sp>
        <p:nvSpPr>
          <p:cNvPr id="14" name="Financial Functions1_3_VF102634039我首先键入“利率”参数，即1.5%/12，后跟逗号以分隔下一个参数。4030049700"/>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我首先键入“利率”参数，即 </a:t>
            </a:r>
            <a:r>
              <a:rPr lang="en-US" altLang="zh-CN" smtClean="0">
                <a:solidFill>
                  <a:srgbClr val="FFFFFF"/>
                </a:solidFill>
                <a:latin typeface="Microsoft YaHei" pitchFamily="34" charset="-122"/>
                <a:ea typeface="Microsoft YaHei" pitchFamily="34" charset="-122"/>
              </a:rPr>
              <a:t>1.5%/12</a:t>
            </a:r>
            <a:r>
              <a:rPr lang="zh-CN" altLang="en-US" smtClean="0">
                <a:solidFill>
                  <a:srgbClr val="FFFFFF"/>
                </a:solidFill>
                <a:latin typeface="Microsoft YaHei" pitchFamily="34" charset="-122"/>
                <a:ea typeface="Microsoft YaHei" pitchFamily="34" charset="-122"/>
              </a:rPr>
              <a:t>， 后跟逗号以分隔下一个参数。</a:t>
            </a:r>
            <a:endParaRPr lang="en-US">
              <a:solidFill>
                <a:srgbClr val="FFFFFF"/>
              </a:solidFill>
              <a:latin typeface="Microsoft YaHei" pitchFamily="34" charset="-122"/>
              <a:ea typeface="Microsoft YaHei" pitchFamily="34" charset="-122"/>
            </a:endParaRPr>
          </a:p>
        </p:txBody>
      </p:sp>
      <p:sp>
        <p:nvSpPr>
          <p:cNvPr id="15" name="Financial Functions1_3_VF102634039NPER参数，即付款总期数为3*12。4980055067"/>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Microsoft YaHei" pitchFamily="34" charset="-122"/>
                <a:ea typeface="Microsoft YaHei" pitchFamily="34" charset="-122"/>
              </a:rPr>
              <a:t>NPER </a:t>
            </a:r>
            <a:r>
              <a:rPr lang="zh-CN" altLang="en-US" smtClean="0">
                <a:solidFill>
                  <a:srgbClr val="FFFFFF"/>
                </a:solidFill>
                <a:latin typeface="Microsoft YaHei" pitchFamily="34" charset="-122"/>
                <a:ea typeface="Microsoft YaHei" pitchFamily="34" charset="-122"/>
              </a:rPr>
              <a:t>参数，即付款总期数为 </a:t>
            </a:r>
            <a:r>
              <a:rPr lang="en-US" altLang="zh-CN" smtClean="0">
                <a:solidFill>
                  <a:srgbClr val="FFFFFF"/>
                </a:solidFill>
                <a:latin typeface="Microsoft YaHei" pitchFamily="34" charset="-122"/>
                <a:ea typeface="Microsoft YaHei" pitchFamily="34" charset="-122"/>
              </a:rPr>
              <a:t>3*12</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6" name="Financial Functions1_3_VF102634039输入逗号，再输入PV或5516762033"/>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输入逗号，再输入 </a:t>
            </a:r>
            <a:r>
              <a:rPr lang="en-US" altLang="zh-CN" smtClean="0">
                <a:solidFill>
                  <a:srgbClr val="FFFFFF"/>
                </a:solidFill>
                <a:latin typeface="Microsoft YaHei" pitchFamily="34" charset="-122"/>
                <a:ea typeface="Microsoft YaHei" pitchFamily="34" charset="-122"/>
              </a:rPr>
              <a:t>PV </a:t>
            </a:r>
            <a:r>
              <a:rPr lang="zh-CN" altLang="en-US" smtClean="0">
                <a:solidFill>
                  <a:srgbClr val="FFFFFF"/>
                </a:solidFill>
                <a:latin typeface="Microsoft YaHei" pitchFamily="34" charset="-122"/>
                <a:ea typeface="Microsoft YaHei" pitchFamily="34" charset="-122"/>
              </a:rPr>
              <a:t>或 现参数值 </a:t>
            </a:r>
            <a:r>
              <a:rPr lang="en-US" altLang="zh-CN" smtClean="0">
                <a:solidFill>
                  <a:srgbClr val="FFFFFF"/>
                </a:solidFill>
                <a:latin typeface="Microsoft YaHei" pitchFamily="34" charset="-122"/>
                <a:ea typeface="Microsoft YaHei" pitchFamily="34" charset="-122"/>
              </a:rPr>
              <a:t>0</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7" name="Financial Functions1_3_VF102634039输入逗号，再输入FV参数，6213368600"/>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输入逗号，再输入 </a:t>
            </a:r>
            <a:r>
              <a:rPr lang="en-US" altLang="zh-CN" smtClean="0">
                <a:solidFill>
                  <a:srgbClr val="FFFFFF"/>
                </a:solidFill>
                <a:latin typeface="Microsoft YaHei" pitchFamily="34" charset="-122"/>
                <a:ea typeface="Microsoft YaHei" pitchFamily="34" charset="-122"/>
              </a:rPr>
              <a:t>FV </a:t>
            </a:r>
            <a:r>
              <a:rPr lang="zh-CN" altLang="en-US" smtClean="0">
                <a:solidFill>
                  <a:srgbClr val="FFFFFF"/>
                </a:solidFill>
                <a:latin typeface="Microsoft YaHei" pitchFamily="34" charset="-122"/>
                <a:ea typeface="Microsoft YaHei" pitchFamily="34" charset="-122"/>
              </a:rPr>
              <a:t>参数， 未来值 </a:t>
            </a:r>
            <a:r>
              <a:rPr lang="en-US" altLang="zh-CN" smtClean="0">
                <a:solidFill>
                  <a:srgbClr val="FFFFFF"/>
                </a:solidFill>
                <a:latin typeface="Microsoft YaHei" pitchFamily="34" charset="-122"/>
                <a:ea typeface="Microsoft YaHei" pitchFamily="34" charset="-122"/>
              </a:rPr>
              <a:t>85000</a:t>
            </a:r>
            <a:r>
              <a:rPr lang="zh-CN" altLang="en-US" smtClean="0">
                <a:solidFill>
                  <a:srgbClr val="FFFFFF"/>
                </a:solidFill>
                <a:latin typeface="Microsoft YaHei" pitchFamily="34" charset="-122"/>
                <a:ea typeface="Microsoft YaHei" pitchFamily="34" charset="-122"/>
              </a:rPr>
              <a:t>。</a:t>
            </a:r>
            <a:endParaRPr lang="en-US">
              <a:solidFill>
                <a:srgbClr val="FFFFFF"/>
              </a:solidFill>
              <a:latin typeface="Microsoft YaHei" pitchFamily="34" charset="-122"/>
              <a:ea typeface="Microsoft YaHei" pitchFamily="34" charset="-122"/>
            </a:endParaRPr>
          </a:p>
        </p:txBody>
      </p:sp>
      <p:sp>
        <p:nvSpPr>
          <p:cNvPr id="18" name="Financial Functions1_3_VF102634039然后我输入右括号并按Enter。6870072400"/>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Microsoft YaHei" pitchFamily="34" charset="-122"/>
              </a:rPr>
              <a:t>然后我输入右括号并按 </a:t>
            </a:r>
            <a:r>
              <a:rPr lang="en-US" smtClean="0">
                <a:solidFill>
                  <a:srgbClr val="FFFFFF"/>
                </a:solidFill>
                <a:latin typeface="Microsoft YaHei" pitchFamily="34" charset="-122"/>
                <a:ea typeface="Microsoft YaHei" pitchFamily="34" charset="-122"/>
              </a:rPr>
              <a:t>Enter。</a:t>
            </a:r>
            <a:endParaRPr lang="en-US">
              <a:solidFill>
                <a:srgbClr val="FFFFFF"/>
              </a:solidFill>
              <a:latin typeface="Microsoft YaHei" pitchFamily="34" charset="-122"/>
              <a:ea typeface="Microsoft YaHei" pitchFamily="34" charset="-122"/>
            </a:endParaRPr>
          </a:p>
        </p:txBody>
      </p:sp>
      <p:sp>
        <p:nvSpPr>
          <p:cNvPr id="19" name="Financial Functions1_3_VF102634039您将需要在三年内，每月储蓄2309.86元。7250079700"/>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Microsoft YaHei" pitchFamily="34" charset="-122"/>
                <a:ea typeface="Microsoft YaHei" pitchFamily="34" charset="-122"/>
              </a:rPr>
              <a:t>您将需要在三年内，每月储蓄 </a:t>
            </a:r>
            <a:r>
              <a:rPr lang="en-US" altLang="zh-CN" smtClean="0">
                <a:solidFill>
                  <a:srgbClr val="FFFFFF"/>
                </a:solidFill>
                <a:latin typeface="Microsoft YaHei" pitchFamily="34" charset="-122"/>
                <a:ea typeface="Microsoft YaHei" pitchFamily="34" charset="-122"/>
              </a:rPr>
              <a:t>2309.86 </a:t>
            </a:r>
            <a:r>
              <a:rPr lang="zh-CN" altLang="en-US" smtClean="0">
                <a:solidFill>
                  <a:srgbClr val="FFFFFF"/>
                </a:solidFill>
                <a:latin typeface="Microsoft YaHei" pitchFamily="34" charset="-122"/>
                <a:ea typeface="Microsoft YaHei" pitchFamily="34" charset="-122"/>
              </a:rPr>
              <a:t>元。</a:t>
            </a:r>
            <a:endParaRPr lang="en-US">
              <a:solidFill>
                <a:srgbClr val="FFFFFF"/>
              </a:solidFill>
              <a:latin typeface="Microsoft YaHei" pitchFamily="34" charset="-122"/>
              <a:ea typeface="Microsoft YaHei" pitchFamily="34" charset="-122"/>
            </a:endParaRPr>
          </a:p>
        </p:txBody>
      </p:sp>
    </p:spTree>
  </p:cSld>
  <p:clrMapOvr>
    <a:masterClrMapping/>
  </p:clrMapOvr>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Financial Functions1_3_VF102634039假设一次梦想假期将花费85,000元，在三年内筹备完成，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nextCondLst>
                    <p:cond evt="onMediaBookmark" delay="0">
                      <p:tgtEl>
                        <p14:bmkTgt spid="5" bmkName="Financial Functions1_3_VF102634039假设一次梦想假期将花费85,000元，在三年内筹备完成，0"/>
                      </p:tgtEl>
                    </p:cond>
                  </p:nextCondLst>
                </p:seq>
                <p:seq concurrent="1" nextAc="seek">
                  <p:cTn id="22" restart="whenNotActive" fill="hold" evtFilter="cancelBubble" nodeType="interactiveSeq">
                    <p:stCondLst>
                      <p:cond evt="onMediaBookmark" delay="0">
                        <p:tgtEl>
                          <p14:bmkTgt spid="5" bmkName="Financial Functions1_3_VF102634039假设一次梦想假期将花费85,000元，在三年内筹备完成，59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假设一次梦想假期将花费85,000元，在三年内筹备完成，5967"/>
                      </p:tgtEl>
                    </p:cond>
                  </p:nextCondLst>
                </p:seq>
                <p:seq concurrent="1" nextAc="seek">
                  <p:cTn id="28" restart="whenNotActive" fill="hold" evtFilter="cancelBubble" nodeType="interactiveSeq">
                    <p:stCondLst>
                      <p:cond evt="onMediaBookmark" delay="0">
                        <p:tgtEl>
                          <p14:bmkTgt spid="5" bmkName="Financial Functions1_3_VF102634039您需要计算每月储蓄多少元才能支付假期花费。60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nextCondLst>
                    <p:cond evt="onMediaBookmark" delay="0">
                      <p:tgtEl>
                        <p14:bmkTgt spid="5" bmkName="Financial Functions1_3_VF102634039您需要计算每月储蓄多少元才能支付假期花费。6067"/>
                      </p:tgtEl>
                    </p:cond>
                  </p:nextCondLst>
                </p:seq>
                <p:seq concurrent="1" nextAc="seek">
                  <p:cTn id="34" restart="whenNotActive" fill="hold" evtFilter="cancelBubble" nodeType="interactiveSeq">
                    <p:stCondLst>
                      <p:cond evt="onMediaBookmark" delay="0">
                        <p:tgtEl>
                          <p14:bmkTgt spid="5" bmkName="Financial Functions1_3_VF102634039您需要计算每月储蓄多少元才能支付假期花费。107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您需要计算每月储蓄多少元才能支付假期花费。10700"/>
                      </p:tgtEl>
                    </p:cond>
                  </p:nextCondLst>
                </p:seq>
                <p:seq concurrent="1" nextAc="seek">
                  <p:cTn id="40" restart="whenNotActive" fill="hold" evtFilter="cancelBubble" nodeType="interactiveSeq">
                    <p:stCondLst>
                      <p:cond evt="onMediaBookmark" delay="0">
                        <p:tgtEl>
                          <p14:bmkTgt spid="5" bmkName="Financial Functions1_3_VF102634039年利率为1.5%，开始时帐户余额为零。108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nextCondLst>
                    <p:cond evt="onMediaBookmark" delay="0">
                      <p:tgtEl>
                        <p14:bmkTgt spid="5" bmkName="Financial Functions1_3_VF102634039年利率为1.5%，开始时帐户余额为零。10800"/>
                      </p:tgtEl>
                    </p:cond>
                  </p:nextCondLst>
                </p:seq>
                <p:seq concurrent="1" nextAc="seek">
                  <p:cTn id="46" restart="whenNotActive" fill="hold" evtFilter="cancelBubble" nodeType="interactiveSeq">
                    <p:stCondLst>
                      <p:cond evt="onMediaBookmark" delay="0">
                        <p:tgtEl>
                          <p14:bmkTgt spid="5" bmkName="Financial Functions1_3_VF102634039年利率为1.5%，开始时帐户余额为零。190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年利率为1.5%，开始时帐户余额为零。19000"/>
                      </p:tgtEl>
                    </p:cond>
                  </p:nextCondLst>
                </p:seq>
                <p:seq concurrent="1" nextAc="seek">
                  <p:cTn id="52" restart="whenNotActive" fill="hold" evtFilter="cancelBubble" nodeType="interactiveSeq">
                    <p:stCondLst>
                      <p:cond evt="onMediaBookmark" delay="0">
                        <p:tgtEl>
                          <p14:bmkTgt spid="5" bmkName="Financial Functions1_3_VF102634039您可以使用PMT函数191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nextCondLst>
                    <p:cond evt="onMediaBookmark" delay="0">
                      <p:tgtEl>
                        <p14:bmkTgt spid="5" bmkName="Financial Functions1_3_VF102634039您可以使用PMT函数19100"/>
                      </p:tgtEl>
                    </p:cond>
                  </p:nextCondLst>
                </p:seq>
                <p:seq concurrent="1" nextAc="seek">
                  <p:cTn id="58" restart="whenNotActive" fill="hold" evtFilter="cancelBubble" nodeType="interactiveSeq">
                    <p:stCondLst>
                      <p:cond evt="onMediaBookmark" delay="0">
                        <p:tgtEl>
                          <p14:bmkTgt spid="5" bmkName="Financial Functions1_3_VF102634039您可以使用PMT函数230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您可以使用PMT函数23033"/>
                      </p:tgtEl>
                    </p:cond>
                  </p:nextCondLst>
                </p:seq>
                <p:seq concurrent="1" nextAc="seek">
                  <p:cTn id="64" restart="whenNotActive" fill="hold" evtFilter="cancelBubble" nodeType="interactiveSeq">
                    <p:stCondLst>
                      <p:cond evt="onMediaBookmark" delay="0">
                        <p:tgtEl>
                          <p14:bmkTgt spid="5" bmkName="Financial Functions1_3_VF102634039直接在电子表格中键入公式，首先输入等号，然后开始键入PMT。231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nextCondLst>
                    <p:cond evt="onMediaBookmark" delay="0">
                      <p:tgtEl>
                        <p14:bmkTgt spid="5" bmkName="Financial Functions1_3_VF102634039直接在电子表格中键入公式，首先输入等号，然后开始键入PMT。23133"/>
                      </p:tgtEl>
                    </p:cond>
                  </p:nextCondLst>
                </p:seq>
                <p:seq concurrent="1" nextAc="seek">
                  <p:cTn id="70" restart="whenNotActive" fill="hold" evtFilter="cancelBubble" nodeType="interactiveSeq">
                    <p:stCondLst>
                      <p:cond evt="onMediaBookmark" delay="0">
                        <p:tgtEl>
                          <p14:bmkTgt spid="5" bmkName="Financial Functions1_3_VF102634039直接在电子表格中键入公式，首先输入等号，然后开始键入PMT。302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直接在电子表格中键入公式，首先输入等号，然后开始键入PMT。30267"/>
                      </p:tgtEl>
                    </p:cond>
                  </p:nextCondLst>
                </p:seq>
                <p:seq concurrent="1" nextAc="seek">
                  <p:cTn id="76" restart="whenNotActive" fill="hold" evtFilter="cancelBubble" nodeType="interactiveSeq">
                    <p:stCondLst>
                      <p:cond evt="onMediaBookmark" delay="0">
                        <p:tgtEl>
                          <p14:bmkTgt spid="5" bmkName="Financial Functions1_3_VF102634039“公式记忆式键入”已提供函数，我双击它进入该公式。303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nextCondLst>
                    <p:cond evt="onMediaBookmark" delay="0">
                      <p:tgtEl>
                        <p14:bmkTgt spid="5" bmkName="Financial Functions1_3_VF102634039“公式记忆式键入”已提供函数，我双击它进入该公式。30367"/>
                      </p:tgtEl>
                    </p:cond>
                  </p:nextCondLst>
                </p:seq>
                <p:seq concurrent="1" nextAc="seek">
                  <p:cTn id="82" restart="whenNotActive" fill="hold" evtFilter="cancelBubble" nodeType="interactiveSeq">
                    <p:stCondLst>
                      <p:cond evt="onMediaBookmark" delay="0">
                        <p:tgtEl>
                          <p14:bmkTgt spid="5" bmkName="Financial Functions1_3_VF102634039“公式记忆式键入”已提供函数，我双击它进入该公式。364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公式记忆式键入”已提供函数，我双击它进入该公式。36433"/>
                      </p:tgtEl>
                    </p:cond>
                  </p:nextCondLst>
                </p:seq>
                <p:seq concurrent="1" nextAc="seek">
                  <p:cTn id="88" restart="whenNotActive" fill="hold" evtFilter="cancelBubble" nodeType="interactiveSeq">
                    <p:stCondLst>
                      <p:cond evt="onMediaBookmark" delay="0">
                        <p:tgtEl>
                          <p14:bmkTgt spid="5" bmkName="Financial Functions1_3_VF102634039函数参数显示在“屏幕提示”中。36533"/>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childTnLst>
                  </p:cTn>
                  <p:nextCondLst>
                    <p:cond evt="onMediaBookmark" delay="0">
                      <p:tgtEl>
                        <p14:bmkTgt spid="5" bmkName="Financial Functions1_3_VF102634039函数参数显示在“屏幕提示”中。36533"/>
                      </p:tgtEl>
                    </p:cond>
                  </p:nextCondLst>
                </p:seq>
                <p:seq concurrent="1" nextAc="seek">
                  <p:cTn id="94" restart="whenNotActive" fill="hold" evtFilter="cancelBubble" nodeType="interactiveSeq">
                    <p:stCondLst>
                      <p:cond evt="onMediaBookmark" delay="0">
                        <p:tgtEl>
                          <p14:bmkTgt spid="5" bmkName="Financial Functions1_3_VF102634039函数参数显示在“屏幕提示”中。402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3"/>
                                            </p:tgtEl>
                                          </p:cBhvr>
                                        </p:animEffect>
                                        <p:set>
                                          <p:cBhvr>
                                            <p:cTn id="9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函数参数显示在“屏幕提示”中。40200"/>
                      </p:tgtEl>
                    </p:cond>
                  </p:nextCondLst>
                </p:seq>
                <p:seq concurrent="1" nextAc="seek">
                  <p:cTn id="100" restart="whenNotActive" fill="hold" evtFilter="cancelBubble" nodeType="interactiveSeq">
                    <p:stCondLst>
                      <p:cond evt="onMediaBookmark" delay="0">
                        <p:tgtEl>
                          <p14:bmkTgt spid="5" bmkName="Financial Functions1_3_VF102634039我首先键入“利率”参数，即1.5%/12，后跟逗号以分隔下一个参数。403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nextCondLst>
                    <p:cond evt="onMediaBookmark" delay="0">
                      <p:tgtEl>
                        <p14:bmkTgt spid="5" bmkName="Financial Functions1_3_VF102634039我首先键入“利率”参数，即1.5%/12，后跟逗号以分隔下一个参数。40300"/>
                      </p:tgtEl>
                    </p:cond>
                  </p:nextCondLst>
                </p:seq>
                <p:seq concurrent="1" nextAc="seek">
                  <p:cTn id="106" restart="whenNotActive" fill="hold" evtFilter="cancelBubble" nodeType="interactiveSeq">
                    <p:stCondLst>
                      <p:cond evt="onMediaBookmark" delay="0">
                        <p:tgtEl>
                          <p14:bmkTgt spid="5" bmkName="Financial Functions1_3_VF102634039我首先键入“利率”参数，即1.5%/12，后跟逗号以分隔下一个参数。497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我首先键入“利率”参数，即1.5%/12，后跟逗号以分隔下一个参数。49700"/>
                      </p:tgtEl>
                    </p:cond>
                  </p:nextCondLst>
                </p:seq>
                <p:seq concurrent="1" nextAc="seek">
                  <p:cTn id="112" restart="whenNotActive" fill="hold" evtFilter="cancelBubble" nodeType="interactiveSeq">
                    <p:stCondLst>
                      <p:cond evt="onMediaBookmark" delay="0">
                        <p:tgtEl>
                          <p14:bmkTgt spid="5" bmkName="Financial Functions1_3_VF102634039NPER参数，即付款总期数为3*12。498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500"/>
                                            <p:tgtEl>
                                              <p:spTgt spid="15"/>
                                            </p:tgtEl>
                                          </p:cBhvr>
                                        </p:animEffect>
                                      </p:childTnLst>
                                    </p:cTn>
                                  </p:par>
                                </p:childTnLst>
                              </p:cTn>
                            </p:par>
                          </p:childTnLst>
                        </p:cTn>
                      </p:par>
                    </p:childTnLst>
                  </p:cTn>
                  <p:nextCondLst>
                    <p:cond evt="onMediaBookmark" delay="0">
                      <p:tgtEl>
                        <p14:bmkTgt spid="5" bmkName="Financial Functions1_3_VF102634039NPER参数，即付款总期数为3*12。49800"/>
                      </p:tgtEl>
                    </p:cond>
                  </p:nextCondLst>
                </p:seq>
                <p:seq concurrent="1" nextAc="seek">
                  <p:cTn id="118" restart="whenNotActive" fill="hold" evtFilter="cancelBubble" nodeType="interactiveSeq">
                    <p:stCondLst>
                      <p:cond evt="onMediaBookmark" delay="0">
                        <p:tgtEl>
                          <p14:bmkTgt spid="5" bmkName="Financial Functions1_3_VF102634039NPER参数，即付款总期数为3*12。550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NPER参数，即付款总期数为3*12。55067"/>
                      </p:tgtEl>
                    </p:cond>
                  </p:nextCondLst>
                </p:seq>
                <p:seq concurrent="1" nextAc="seek">
                  <p:cTn id="124" restart="whenNotActive" fill="hold" evtFilter="cancelBubble" nodeType="interactiveSeq">
                    <p:stCondLst>
                      <p:cond evt="onMediaBookmark" delay="0">
                        <p:tgtEl>
                          <p14:bmkTgt spid="5" bmkName="Financial Functions1_3_VF102634039输入逗号，再输入PV或551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childTnLst>
                        </p:cTn>
                      </p:par>
                    </p:childTnLst>
                  </p:cTn>
                  <p:nextCondLst>
                    <p:cond evt="onMediaBookmark" delay="0">
                      <p:tgtEl>
                        <p14:bmkTgt spid="5" bmkName="Financial Functions1_3_VF102634039输入逗号，再输入PV或55167"/>
                      </p:tgtEl>
                    </p:cond>
                  </p:nextCondLst>
                </p:seq>
                <p:seq concurrent="1" nextAc="seek">
                  <p:cTn id="130" restart="whenNotActive" fill="hold" evtFilter="cancelBubble" nodeType="interactiveSeq">
                    <p:stCondLst>
                      <p:cond evt="onMediaBookmark" delay="0">
                        <p:tgtEl>
                          <p14:bmkTgt spid="5" bmkName="Financial Functions1_3_VF102634039输入逗号，再输入PV或620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输入逗号，再输入PV或62033"/>
                      </p:tgtEl>
                    </p:cond>
                  </p:nextCondLst>
                </p:seq>
                <p:seq concurrent="1" nextAc="seek">
                  <p:cTn id="136" restart="whenNotActive" fill="hold" evtFilter="cancelBubble" nodeType="interactiveSeq">
                    <p:stCondLst>
                      <p:cond evt="onMediaBookmark" delay="0">
                        <p:tgtEl>
                          <p14:bmkTgt spid="5" bmkName="Financial Functions1_3_VF102634039输入逗号，再输入FV参数，621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childTnLst>
                              </p:cTn>
                            </p:par>
                          </p:childTnLst>
                        </p:cTn>
                      </p:par>
                    </p:childTnLst>
                  </p:cTn>
                  <p:nextCondLst>
                    <p:cond evt="onMediaBookmark" delay="0">
                      <p:tgtEl>
                        <p14:bmkTgt spid="5" bmkName="Financial Functions1_3_VF102634039输入逗号，再输入FV参数，62133"/>
                      </p:tgtEl>
                    </p:cond>
                  </p:nextCondLst>
                </p:seq>
                <p:seq concurrent="1" nextAc="seek">
                  <p:cTn id="142" restart="whenNotActive" fill="hold" evtFilter="cancelBubble" nodeType="interactiveSeq">
                    <p:stCondLst>
                      <p:cond evt="onMediaBookmark" delay="0">
                        <p:tgtEl>
                          <p14:bmkTgt spid="5" bmkName="Financial Functions1_3_VF102634039输入逗号，再输入FV参数，686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输入逗号，再输入FV参数，68600"/>
                      </p:tgtEl>
                    </p:cond>
                  </p:nextCondLst>
                </p:seq>
                <p:seq concurrent="1" nextAc="seek">
                  <p:cTn id="148" restart="whenNotActive" fill="hold" evtFilter="cancelBubble" nodeType="interactiveSeq">
                    <p:stCondLst>
                      <p:cond evt="onMediaBookmark" delay="0">
                        <p:tgtEl>
                          <p14:bmkTgt spid="5" bmkName="Financial Functions1_3_VF102634039然后我输入右括号并按Enter。687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8"/>
                                            </p:tgtEl>
                                            <p:attrNameLst>
                                              <p:attrName>style.visibility</p:attrName>
                                            </p:attrNameLst>
                                          </p:cBhvr>
                                          <p:to>
                                            <p:strVal val="visible"/>
                                          </p:to>
                                        </p:set>
                                        <p:animEffect transition="in" filter="fade">
                                          <p:cBhvr>
                                            <p:cTn id="153" dur="500"/>
                                            <p:tgtEl>
                                              <p:spTgt spid="18"/>
                                            </p:tgtEl>
                                          </p:cBhvr>
                                        </p:animEffect>
                                      </p:childTnLst>
                                    </p:cTn>
                                  </p:par>
                                </p:childTnLst>
                              </p:cTn>
                            </p:par>
                          </p:childTnLst>
                        </p:cTn>
                      </p:par>
                    </p:childTnLst>
                  </p:cTn>
                  <p:nextCondLst>
                    <p:cond evt="onMediaBookmark" delay="0">
                      <p:tgtEl>
                        <p14:bmkTgt spid="5" bmkName="Financial Functions1_3_VF102634039然后我输入右括号并按Enter。68700"/>
                      </p:tgtEl>
                    </p:cond>
                  </p:nextCondLst>
                </p:seq>
                <p:seq concurrent="1" nextAc="seek">
                  <p:cTn id="154" restart="whenNotActive" fill="hold" evtFilter="cancelBubble" nodeType="interactiveSeq">
                    <p:stCondLst>
                      <p:cond evt="onMediaBookmark" delay="0">
                        <p:tgtEl>
                          <p14:bmkTgt spid="5" bmkName="Financial Functions1_3_VF102634039然后我输入右括号并按Enter。724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8"/>
                                            </p:tgtEl>
                                          </p:cBhvr>
                                        </p:animEffect>
                                        <p:set>
                                          <p:cBhvr>
                                            <p:cTn id="1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然后我输入右括号并按Enter。72400"/>
                      </p:tgtEl>
                    </p:cond>
                  </p:nextCondLst>
                </p:seq>
                <p:seq concurrent="1" nextAc="seek">
                  <p:cTn id="160" restart="whenNotActive" fill="hold" evtFilter="cancelBubble" nodeType="interactiveSeq">
                    <p:stCondLst>
                      <p:cond evt="onMediaBookmark" delay="0">
                        <p:tgtEl>
                          <p14:bmkTgt spid="5" bmkName="Financial Functions1_3_VF102634039您将需要在三年内，每月储蓄2309.86元。725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19"/>
                                            </p:tgtEl>
                                            <p:attrNameLst>
                                              <p:attrName>style.visibility</p:attrName>
                                            </p:attrNameLst>
                                          </p:cBhvr>
                                          <p:to>
                                            <p:strVal val="visible"/>
                                          </p:to>
                                        </p:set>
                                        <p:animEffect transition="in" filter="fade">
                                          <p:cBhvr>
                                            <p:cTn id="165" dur="500"/>
                                            <p:tgtEl>
                                              <p:spTgt spid="19"/>
                                            </p:tgtEl>
                                          </p:cBhvr>
                                        </p:animEffect>
                                      </p:childTnLst>
                                    </p:cTn>
                                  </p:par>
                                </p:childTnLst>
                              </p:cTn>
                            </p:par>
                          </p:childTnLst>
                        </p:cTn>
                      </p:par>
                    </p:childTnLst>
                  </p:cTn>
                  <p:nextCondLst>
                    <p:cond evt="onMediaBookmark" delay="0">
                      <p:tgtEl>
                        <p14:bmkTgt spid="5" bmkName="Financial Functions1_3_VF102634039您将需要在三年内，每月储蓄2309.86元。72500"/>
                      </p:tgtEl>
                    </p:cond>
                  </p:nextCondLst>
                </p:seq>
                <p:seq concurrent="1" nextAc="seek">
                  <p:cTn id="166" restart="whenNotActive" fill="hold" evtFilter="cancelBubble" nodeType="interactiveSeq">
                    <p:stCondLst>
                      <p:cond evt="onMediaBookmark" delay="0">
                        <p:tgtEl>
                          <p14:bmkTgt spid="5" bmkName="Financial Functions1_3_VF102634039您将需要在三年内，每月储蓄2309.86元。7970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19"/>
                                            </p:tgtEl>
                                          </p:cBhvr>
                                        </p:animEffect>
                                        <p:set>
                                          <p:cBhvr>
                                            <p:cTn id="1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Financial Functions1_3_VF102634039您将需要在三年内，每月储蓄2309.86元。79700"/>
                      </p:tgtEl>
                    </p:cond>
                  </p:nextCondLst>
                </p:seq>
              </p:childTnLst>
            </p:cTn>
          </p:par>
        </p:tnLst>
        <p:bldLst>
          <p:bldP spid="7" grpId="0" build="p"/>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mc:Choice>
    <mc:Fallback>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DIACAPTIONSHIDDEN" val="False"/>
  <p:tag name="CUSTOMXMLPARTID" val="{16B3BD18-780A-4026-91D7-B1478B11EBEA}"/>
  <p:tag name="CAPTIONID" val="27fe0345-b626-4ac3-ae03-46df7987d5fe"/>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dff903d4-2dab-4176-82b7-bc188fb5a758"/>
  <p:tag name="CAPTIONITEMSYSNAME" val="FinancialFunctions1_1_VF102634034对话框用粗体显示所需的所有参数。光标位于“利率”框。6290069467"/>
  <p:tag name="BOOKMARKENTRYNAME" val="FinancialFunctions1_1_VF102634034对话框用粗体显示所需的所有参数。光标位于“利率”框。62900"/>
  <p:tag name="BOOKMARKEXITNAME" val="FinancialFunctions1_1_VF102634034对话框用粗体显示所需的所有参数。光标位于“利率”框。69467"/>
  <p:tag name="CAPTIONDISPLAYAREA" val="False"/>
</p:tagLst>
</file>

<file path=ppt/tags/tag100.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27e05fd6-bdeb-4076-a9fa-748f8c5dc05c"/>
  <p:tag name="CAPTIONITEMSYSNAME" val="FinancialFunctions1_6_VF102634046PMT参数是-1500，后跟3793346333"/>
  <p:tag name="BOOKMARKENTRYNAME" val="FinancialFunctions1_6_VF102634046PMT参数是-1500，后跟37933"/>
  <p:tag name="BOOKMARKEXITNAME" val="FinancialFunctions1_6_VF102634046PMT参数是-1500，后跟46333"/>
  <p:tag name="CAPTIONDISPLAYAREA" val="False"/>
</p:tagLst>
</file>

<file path=ppt/tags/tag101.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6b0934e4-c851-47ab-8730-f29e67c8407c"/>
  <p:tag name="CAPTIONITEMSYSNAME" val="FinancialFunctions1_6_VF102634046我将键入右括号，然后按Enter。4643349967"/>
  <p:tag name="BOOKMARKENTRYNAME" val="FinancialFunctions1_6_VF102634046我将键入右括号，然后按Enter。46433"/>
  <p:tag name="BOOKMARKEXITNAME" val="FinancialFunctions1_6_VF102634046我将键入右括号，然后按Enter。49967"/>
  <p:tag name="CAPTIONDISPLAYAREA" val="False"/>
</p:tagLst>
</file>

<file path=ppt/tags/tag102.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94b41d0d-ce22-4812-9d20-b56b2401f85a"/>
  <p:tag name="CAPTIONITEMSYSNAME" val="FinancialFunctions1_6_VF102634046需要17个月以上才能还清贷款。5006754467"/>
  <p:tag name="BOOKMARKENTRYNAME" val="FinancialFunctions1_6_VF102634046需要17个月以上才能还清贷款。50067"/>
  <p:tag name="BOOKMARKEXITNAME" val="FinancialFunctions1_6_VF102634046需要17个月以上才能还清贷款。54467"/>
  <p:tag name="CAPTIONDISPLAYAREA" val="False"/>
</p:tagLst>
</file>

<file path=ppt/tags/tag103.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47a8c2e5-7215-477e-8cd2-32652236aae0"/>
  <p:tag name="CAPTIONITEMSYSNAME" val="FinancialFunctions1_6_VF102634046因为超过17个月，所以您需要5456759733"/>
  <p:tag name="BOOKMARKENTRYNAME" val="FinancialFunctions1_6_VF102634046因为超过17个月，所以您需要54567"/>
  <p:tag name="BOOKMARKEXITNAME" val="FinancialFunctions1_6_VF102634046因为超过17个月，所以您需要59733"/>
  <p:tag name="CAPTIONDISPLAYAREA" val="False"/>
</p:tagLst>
</file>

<file path=ppt/tags/tag104.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46e585d3-3cbb-4595-b81b-1559043907ea"/>
  <p:tag name="CAPTIONITEMSYSNAME" val="FinancialFunctions1_6_VF102634046使用PMT函数来查找5983365233"/>
  <p:tag name="BOOKMARKENTRYNAME" val="FinancialFunctions1_6_VF102634046使用PMT函数来查找59833"/>
  <p:tag name="BOOKMARKEXITNAME" val="FinancialFunctions1_6_VF102634046使用PMT函数来查找65233"/>
  <p:tag name="CAPTIONDISPLAYAREA" val="False"/>
</p:tagLst>
</file>

<file path=ppt/tags/tag105.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d56e42f9-f0d0-43eb-816a-217974bbf804"/>
  <p:tag name="CAPTIONITEMSYSNAME" val="FinancialFunctions1_6_VF102634046我将键入等号和PMT，并照例双击“公式记忆式键入”，6533371833"/>
  <p:tag name="BOOKMARKENTRYNAME" val="FinancialFunctions1_6_VF102634046我将键入等号和PMT，并照例双击“公式记忆式键入”，65333"/>
  <p:tag name="BOOKMARKEXITNAME" val="FinancialFunctions1_6_VF102634046我将键入等号和PMT，并照例双击“公式记忆式键入”，71833"/>
  <p:tag name="CAPTIONDISPLAYAREA" val="False"/>
</p:tagLst>
</file>

<file path=ppt/tags/tag106.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59f97a88-aa92-4f81-a8ac-934a198db13e"/>
  <p:tag name="CAPTIONITEMSYSNAME" val="FinancialFunctions1_6_VF102634046让它为我输入函数和括号。7193375567"/>
  <p:tag name="BOOKMARKENTRYNAME" val="FinancialFunctions1_6_VF102634046让它为我输入函数和括号。71933"/>
  <p:tag name="BOOKMARKEXITNAME" val="FinancialFunctions1_6_VF102634046让它为我输入函数和括号。75567"/>
  <p:tag name="CAPTIONDISPLAYAREA" val="False"/>
</p:tagLst>
</file>

<file path=ppt/tags/tag107.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3d721438-519e-47ed-857a-1e15d293f8cb"/>
  <p:tag name="CAPTIONITEMSYSNAME" val="FinancialFunctions1_6_VF102634046我将为Rate参数输入值7566781867"/>
  <p:tag name="BOOKMARKENTRYNAME" val="FinancialFunctions1_6_VF102634046我将为Rate参数输入值75667"/>
  <p:tag name="BOOKMARKEXITNAME" val="FinancialFunctions1_6_VF102634046我将为Rate参数输入值81867"/>
  <p:tag name="CAPTIONDISPLAYAREA" val="False"/>
</p:tagLst>
</file>

<file path=ppt/tags/tag108.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be45c56f-0408-484c-8147-ab2404c95358"/>
  <p:tag name="CAPTIONITEMSYSNAME" val="FinancialFunctions1_6_VF102634046还款期数是18，然后逗号，8196785533"/>
  <p:tag name="BOOKMARKENTRYNAME" val="FinancialFunctions1_6_VF102634046还款期数是18，然后逗号，81967"/>
  <p:tag name="BOOKMARKEXITNAME" val="FinancialFunctions1_6_VF102634046还款期数是18，然后逗号，85533"/>
  <p:tag name="CAPTIONDISPLAYAREA" val="False"/>
</p:tagLst>
</file>

<file path=ppt/tags/tag109.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d16a1e98-30a6-44d0-9551-031318340c30"/>
  <p:tag name="CAPTIONITEMSYSNAME" val="FinancialFunctions1_6_VF102634046现贷款金额值是25000。8563389467"/>
  <p:tag name="BOOKMARKENTRYNAME" val="FinancialFunctions1_6_VF102634046现贷款金额值是25000。85633"/>
  <p:tag name="BOOKMARKEXITNAME" val="FinancialFunctions1_6_VF102634046现贷款金额值是25000。89467"/>
  <p:tag name="CAPTIONDISPLAYAREA" val="False"/>
</p:tagLst>
</file>

<file path=ppt/tags/tag11.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de51a7df-a3b2-4827-a1c4-63dccbaef310"/>
  <p:tag name="CAPTIONITEMSYSNAME" val="FinancialFunctions1_1_VF102634034“利率”的解释就在下方。这是贷款利率。6956774800"/>
  <p:tag name="BOOKMARKENTRYNAME" val="FinancialFunctions1_1_VF102634034“利率”的解释就在下方。这是贷款利率。69567"/>
  <p:tag name="BOOKMARKEXITNAME" val="FinancialFunctions1_1_VF102634034“利率”的解释就在下方。这是贷款利率。74800"/>
  <p:tag name="CAPTIONDISPLAYAREA" val="False"/>
</p:tagLst>
</file>

<file path=ppt/tags/tag110.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4bf98f3d-eb49-4abf-b043-c7f4f768d509"/>
  <p:tag name="CAPTIONITEMSYSNAME" val="FinancialFunctions1_6_VF102634046我将键入右括号，然后按Enter8956792233"/>
  <p:tag name="BOOKMARKENTRYNAME" val="FinancialFunctions1_6_VF102634046我将键入右括号，然后按Enter89567"/>
  <p:tag name="BOOKMARKEXITNAME" val="FinancialFunctions1_6_VF102634046我将键入右括号，然后按Enter92233"/>
  <p:tag name="CAPTIONDISPLAYAREA" val="False"/>
</p:tagLst>
</file>

<file path=ppt/tags/tag111.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c17edcab-c82f-4817-85a2-5cac00fd2df3"/>
  <p:tag name="CAPTIONITEMSYSNAME" val="FinancialFunctions1_6_VF102634046然后我将在18个月内每月支付9233398733"/>
  <p:tag name="BOOKMARKENTRYNAME" val="FinancialFunctions1_6_VF102634046然后我将在18个月内每月支付92333"/>
  <p:tag name="BOOKMARKEXITNAME" val="FinancialFunctions1_6_VF102634046然后我将在18个月内每月支付98733"/>
  <p:tag name="CAPTIONDISPLAYAREA" val="False"/>
</p:tagLst>
</file>

<file path=ppt/tags/tag112.xml><?xml version="1.0" encoding="utf-8"?>
<p:tagLst xmlns:a="http://schemas.openxmlformats.org/drawingml/2006/main" xmlns:r="http://schemas.openxmlformats.org/officeDocument/2006/relationships" xmlns:p="http://schemas.openxmlformats.org/presentationml/2006/main">
  <p:tag name="MEDIACAPTIONSHIDDEN" val="False"/>
  <p:tag name="CUSTOMXMLPARTID" val="{8A973A8A-1C39-4AE1-9359-6556DF1089CD}"/>
  <p:tag name="CAPTIONID" val="f1c29a50-50d4-4c7c-855d-5aef7c3a26ca"/>
  <p:tag name="MEDIACAPTIONCOUNT" val="True"/>
</p:tagLst>
</file>

<file path=ppt/tags/tag113.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9d1c1e41-a906-49f9-8d4f-93e5791b955f"/>
  <p:tag name="CAPTIONITEMSYSNAME" val="FinancialFunctions1_7_VF102634048假设您正在为购买新家具而储蓄。02467"/>
  <p:tag name="BOOKMARKENTRYNAME" val="FinancialFunctions1_7_VF102634048假设您正在为购买新家具而储蓄。0"/>
  <p:tag name="BOOKMARKEXITNAME" val="FinancialFunctions1_7_VF102634048假设您正在为购买新家具而储蓄。2467"/>
  <p:tag name="CAPTIONDISPLAYAREA" val="False"/>
</p:tagLst>
</file>

<file path=ppt/tags/tag114.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2cf7e915-07c8-47a1-9b27-48e95fd996f0"/>
  <p:tag name="CAPTIONITEMSYSNAME" val="FinancialFunctions1_7_VF102634048您想要知道您在10个月之内25676300"/>
  <p:tag name="BOOKMARKENTRYNAME" val="FinancialFunctions1_7_VF102634048您想要知道您在10个月之内2567"/>
  <p:tag name="BOOKMARKEXITNAME" val="FinancialFunctions1_7_VF102634048您想要知道您在10个月之内6300"/>
  <p:tag name="CAPTIONDISPLAYAREA" val="False"/>
</p:tagLst>
</file>

<file path=ppt/tags/tag115.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102c1f5e-97bc-4fd4-9d63-52c745a7f2b8"/>
  <p:tag name="CAPTIONITEMSYSNAME" val="FinancialFunctions1_7_VF102634048如果您的帐户里已有5000元64009333"/>
  <p:tag name="BOOKMARKENTRYNAME" val="FinancialFunctions1_7_VF102634048如果您的帐户里已有5000元6400"/>
  <p:tag name="BOOKMARKEXITNAME" val="FinancialFunctions1_7_VF102634048如果您的帐户里已有5000元9333"/>
  <p:tag name="CAPTIONDISPLAYAREA" val="False"/>
</p:tagLst>
</file>

<file path=ppt/tags/tag116.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3be8c055-0bef-4303-ac9e-ab76d3d2b8ea"/>
  <p:tag name="CAPTIONITEMSYSNAME" val="FinancialFunctions1_7_VF102634048并且您打算每月存入2000元，943315567"/>
  <p:tag name="BOOKMARKENTRYNAME" val="FinancialFunctions1_7_VF102634048并且您打算每月存入2000元，9433"/>
  <p:tag name="BOOKMARKEXITNAME" val="FinancialFunctions1_7_VF102634048并且您打算每月存入2000元，15567"/>
  <p:tag name="CAPTIONDISPLAYAREA" val="False"/>
</p:tagLst>
</file>

<file path=ppt/tags/tag117.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3a9a5e1c-4b7e-48da-86b5-63db1aa3ccc7"/>
  <p:tag name="CAPTIONITEMSYSNAME" val="FinancialFunctions1_7_VF102634048我将使用FV函数1566721200"/>
  <p:tag name="BOOKMARKENTRYNAME" val="FinancialFunctions1_7_VF102634048我将使用FV函数15667"/>
  <p:tag name="BOOKMARKEXITNAME" val="FinancialFunctions1_7_VF102634048我将使用FV函数21200"/>
  <p:tag name="CAPTIONDISPLAYAREA" val="False"/>
</p:tagLst>
</file>

<file path=ppt/tags/tag118.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7bfe4aac-e041-4852-945b-a5b2165cbc49"/>
  <p:tag name="CAPTIONITEMSYSNAME" val="FinancialFunctions1_7_VF102634048我首先输入等号，键入FV，然后通过“公式记忆式键入”输入函数。2130028033"/>
  <p:tag name="BOOKMARKENTRYNAME" val="FinancialFunctions1_7_VF102634048我首先输入等号，键入FV，然后通过“公式记忆式键入”输入函数。21300"/>
  <p:tag name="BOOKMARKEXITNAME" val="FinancialFunctions1_7_VF102634048我首先输入等号，键入FV，然后通过“公式记忆式键入”输入函数。28033"/>
  <p:tag name="CAPTIONDISPLAYAREA" val="False"/>
</p:tagLst>
</file>

<file path=ppt/tags/tag119.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48848ea4-2b78-46cb-abc9-ac32fcbd6e24"/>
  <p:tag name="CAPTIONITEMSYSNAME" val="FinancialFunctions1_7_VF102634048第一个参数是rate，参数值是1.5%/12，后跟逗号。2813335400"/>
  <p:tag name="BOOKMARKENTRYNAME" val="FinancialFunctions1_7_VF102634048第一个参数是rate，参数值是1.5%/12，后跟逗号。28133"/>
  <p:tag name="BOOKMARKEXITNAME" val="FinancialFunctions1_7_VF102634048第一个参数是rate，参数值是1.5%/12，后跟逗号。35400"/>
  <p:tag name="CAPTIONDISPLAYAREA" val="False"/>
</p:tagLst>
</file>

<file path=ppt/tags/tag12.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fed6217e-d894-4132-acb7-40f4d2955267"/>
  <p:tag name="CAPTIONITEMSYSNAME" val="FinancialFunctions1_1_VF102634034我将输入17%/12，其中7490080600"/>
  <p:tag name="BOOKMARKENTRYNAME" val="FinancialFunctions1_1_VF102634034我将输入17%/12，其中74900"/>
  <p:tag name="BOOKMARKEXITNAME" val="FinancialFunctions1_1_VF102634034我将输入17%/12，其中80600"/>
  <p:tag name="CAPTIONDISPLAYAREA" val="False"/>
</p:tagLst>
</file>

<file path=ppt/tags/tag120.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ad9f20f6-3749-4867-ac22-1f5de48d35fc"/>
  <p:tag name="CAPTIONITEMSYSNAME" val="FinancialFunctions1_7_VF102634048下一个参数是NPER，即付款期数，值为3550041767"/>
  <p:tag name="BOOKMARKENTRYNAME" val="FinancialFunctions1_7_VF102634048下一个参数是NPER，即付款期数，值为35500"/>
  <p:tag name="BOOKMARKEXITNAME" val="FinancialFunctions1_7_VF102634048下一个参数是NPER，即付款期数，值为41767"/>
  <p:tag name="CAPTIONDISPLAYAREA" val="False"/>
</p:tagLst>
</file>

<file path=ppt/tags/tag121.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27570ebe-8f02-43f7-830c-9e2ac8168bd9"/>
  <p:tag name="CAPTIONITEMSYSNAME" val="FinancialFunctions1_7_VF102634048下一个是PMT参数，4186748033"/>
  <p:tag name="BOOKMARKENTRYNAME" val="FinancialFunctions1_7_VF102634048下一个是PMT参数，41867"/>
  <p:tag name="BOOKMARKEXITNAME" val="FinancialFunctions1_7_VF102634048下一个是PMT参数，48033"/>
  <p:tag name="CAPTIONDISPLAYAREA" val="False"/>
</p:tagLst>
</file>

<file path=ppt/tags/tag122.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e25d6d18-d89f-4d0d-8316-f7706719194e"/>
  <p:tag name="CAPTIONITEMSYSNAME" val="FinancialFunctions1_7_VF102634048PV现值参数为帐户中已存入的4813353667"/>
  <p:tag name="BOOKMARKENTRYNAME" val="FinancialFunctions1_7_VF102634048PV现值参数为帐户中已存入的48133"/>
  <p:tag name="BOOKMARKEXITNAME" val="FinancialFunctions1_7_VF102634048PV现值参数为帐户中已存入的53667"/>
  <p:tag name="CAPTIONDISPLAYAREA" val="False"/>
</p:tagLst>
</file>

<file path=ppt/tags/tag123.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ab39bc65-9dac-49ca-8a8a-9b2dc51f4411"/>
  <p:tag name="CAPTIONITEMSYSNAME" val="FinancialFunctions1_7_VF102634048输入-5000，后跟右括号。5376759333"/>
  <p:tag name="BOOKMARKENTRYNAME" val="FinancialFunctions1_7_VF102634048输入-5000，后跟右括号。53767"/>
  <p:tag name="BOOKMARKEXITNAME" val="FinancialFunctions1_7_VF102634048输入-5000，后跟右括号。59333"/>
  <p:tag name="CAPTIONDISPLAYAREA" val="False"/>
</p:tagLst>
</file>

<file path=ppt/tags/tag124.xml><?xml version="1.0" encoding="utf-8"?>
<p:tagLst xmlns:a="http://schemas.openxmlformats.org/drawingml/2006/main" xmlns:r="http://schemas.openxmlformats.org/officeDocument/2006/relationships" xmlns:p="http://schemas.openxmlformats.org/presentationml/2006/main">
  <p:tag name="CAPTIONID" val="f1c29a50-50d4-4c7c-855d-5aef7c3a26ca"/>
  <p:tag name="CAPTIONINTERNALID" val="ab748a55-c478-4507-9fb7-cfd368ac3c29"/>
  <p:tag name="CAPTIONITEMSYSNAME" val="FinancialFunctions1_7_VF10263404810个月后，您的储蓄帐户里将有5943366400"/>
  <p:tag name="BOOKMARKENTRYNAME" val="FinancialFunctions1_7_VF10263404810个月后，您的储蓄帐户里将有59433"/>
  <p:tag name="BOOKMARKEXITNAME" val="FinancialFunctions1_7_VF10263404810个月后，您的储蓄帐户里将有66400"/>
  <p:tag name="CAPTIONDISPLAYAREA" val="False"/>
</p:tagLst>
</file>

<file path=ppt/tags/tag13.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7800a29a-8648-4cbf-8b3b-1dab4d64e860"/>
  <p:tag name="CAPTIONITEMSYSNAME" val="FinancialFunctions1_1_VF102634034我将移动光标至NPer框，8070087300"/>
  <p:tag name="BOOKMARKENTRYNAME" val="FinancialFunctions1_1_VF102634034我将移动光标至NPer框，80700"/>
  <p:tag name="BOOKMARKEXITNAME" val="FinancialFunctions1_1_VF102634034我将移动光标至NPer框，87300"/>
  <p:tag name="CAPTIONDISPLAYAREA" val="False"/>
</p:tagLst>
</file>

<file path=ppt/tags/tag14.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fdd2f54c-1751-4b72-91d0-855285a1b7ff"/>
  <p:tag name="CAPTIONITEMSYSNAME" val="FinancialFunctions1_1_VF102634034换句话说，Nper表示贷款的总付款期数。8740091967"/>
  <p:tag name="BOOKMARKENTRYNAME" val="FinancialFunctions1_1_VF102634034换句话说，Nper表示贷款的总付款期数。87400"/>
  <p:tag name="BOOKMARKEXITNAME" val="FinancialFunctions1_1_VF102634034换句话说，Nper表示贷款的总付款期数。91967"/>
  <p:tag name="CAPTIONDISPLAYAREA" val="False"/>
</p:tagLst>
</file>

<file path=ppt/tags/tag15.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66a9f061-4d23-48ed-adf7-31bcce9c52e2"/>
  <p:tag name="CAPTIONITEMSYSNAME" val="FinancialFunctions1_1_VF102634034我将输入2*12，2年乘以92067101667"/>
  <p:tag name="BOOKMARKENTRYNAME" val="FinancialFunctions1_1_VF102634034我将输入2*12，2年乘以92067"/>
  <p:tag name="BOOKMARKEXITNAME" val="FinancialFunctions1_1_VF102634034我将输入2*12，2年乘以101667"/>
  <p:tag name="CAPTIONDISPLAYAREA" val="False"/>
</p:tagLst>
</file>

<file path=ppt/tags/tag16.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46e5409a-aee1-4c40-a133-ea7942359e5d"/>
  <p:tag name="CAPTIONITEMSYSNAME" val="FinancialFunctions1_1_VF102634034此处为现值，即信用卡余额为54,000元。101767109167"/>
  <p:tag name="BOOKMARKENTRYNAME" val="FinancialFunctions1_1_VF102634034此处为现值，即信用卡余额为54,000元。101767"/>
  <p:tag name="BOOKMARKEXITNAME" val="FinancialFunctions1_1_VF102634034此处为现值，即信用卡余额为54,000元。109167"/>
  <p:tag name="CAPTIONDISPLAYAREA" val="False"/>
</p:tagLst>
</file>

<file path=ppt/tags/tag17.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e226ece6-e462-41cb-81ad-aec4951bc46b"/>
  <p:tag name="CAPTIONITEMSYSNAME" val="FinancialFunctions1_1_VF102634034其结果代表必须还清的总额，因此是负数，109267113867"/>
  <p:tag name="BOOKMARKENTRYNAME" val="FinancialFunctions1_1_VF102634034其结果代表必须还清的总额，因此是负数，109267"/>
  <p:tag name="BOOKMARKEXITNAME" val="FinancialFunctions1_1_VF102634034其结果代表必须还清的总额，因此是负数，113867"/>
  <p:tag name="CAPTIONDISPLAYAREA" val="False"/>
</p:tagLst>
</file>

<file path=ppt/tags/tag18.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2480cdbe-daab-4e80-8bca-0670c4163a56"/>
  <p:tag name="CAPTIONITEMSYSNAME" val="FinancialFunctions1_1_VF102634034由红色字体颜色和括号表示。113967117900"/>
  <p:tag name="BOOKMARKENTRYNAME" val="FinancialFunctions1_1_VF102634034由红色字体颜色和括号表示。113967"/>
  <p:tag name="BOOKMARKEXITNAME" val="FinancialFunctions1_1_VF102634034由红色字体颜色和括号表示。117900"/>
  <p:tag name="CAPTIONDISPLAYAREA" val="False"/>
</p:tagLst>
</file>

<file path=ppt/tags/tag19.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43527a5a-e29e-4034-974f-0ac2a58fce1c"/>
  <p:tag name="CAPTIONITEMSYSNAME" val="FinancialFunctions1_1_VF102634034要在两年内还清贷款，月付额将为2669.88118000125267"/>
  <p:tag name="BOOKMARKENTRYNAME" val="FinancialFunctions1_1_VF102634034要在两年内还清贷款，月付额将为2669.88118000"/>
  <p:tag name="BOOKMARKEXITNAME" val="FinancialFunctions1_1_VF102634034要在两年内还清贷款，月付额将为2669.88125267"/>
  <p:tag name="CAPTIONDISPLAYAREA" val="False"/>
</p:tagLst>
</file>

<file path=ppt/tags/tag2.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b2202145-451d-43b6-9d22-f0fbb4203e2a"/>
  <p:tag name="CAPTIONITEMSYSNAME" val="FinancialFunctions1_1_VF102634034您可以在公式中使用财务函数帮助计算如何还清信用卡余额。336500"/>
  <p:tag name="BOOKMARKENTRYNAME" val="FinancialFunctions1_1_VF102634034您可以在公式中使用财务函数帮助计算如何还清信用卡余额。33"/>
  <p:tag name="BOOKMARKEXITNAME" val="FinancialFunctions1_1_VF102634034您可以在公式中使用财务函数帮助计算如何还清信用卡余额。6500"/>
  <p:tag name="CAPTIONDISPLAYAREA" val="False"/>
</p:tagLst>
</file>

<file path=ppt/tags/tag20.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4dc6c3ec-6dfd-4025-85a2-0e9a5cad038c"/>
  <p:tag name="CAPTIONITEMSYSNAME" val="FinancialFunctions1_1_VF102634034要计算在四年内还清贷款的月付额，125367129700"/>
  <p:tag name="BOOKMARKENTRYNAME" val="FinancialFunctions1_1_VF102634034要计算在四年内还清贷款的月付额，125367"/>
  <p:tag name="BOOKMARKEXITNAME" val="FinancialFunctions1_1_VF102634034要计算在四年内还清贷款的月付额，129700"/>
  <p:tag name="CAPTIONDISPLAYAREA" val="False"/>
</p:tagLst>
</file>

<file path=ppt/tags/tag21.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14bcbc80-f30b-4bcc-a2f3-b08d436ef18c"/>
  <p:tag name="CAPTIONITEMSYSNAME" val="FinancialFunctions1_1_VF102634034我将调整“编辑栏”中的公式，将2129800137700"/>
  <p:tag name="BOOKMARKENTRYNAME" val="FinancialFunctions1_1_VF102634034我将调整“编辑栏”中的公式，将2129800"/>
  <p:tag name="BOOKMARKEXITNAME" val="FinancialFunctions1_1_VF102634034我将调整“编辑栏”中的公式，将2137700"/>
  <p:tag name="CAPTIONDISPLAYAREA" val="False"/>
</p:tagLst>
</file>

<file path=ppt/tags/tag22.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4260be13-d556-4e77-81a4-ca0c310f54df"/>
  <p:tag name="CAPTIONITEMSYSNAME" val="FinancialFunctions1_1_VF102634034要在四年内还清贷款，月付额将为1558.17137800144200"/>
  <p:tag name="BOOKMARKENTRYNAME" val="FinancialFunctions1_1_VF102634034要在四年内还清贷款，月付额将为1558.17137800"/>
  <p:tag name="BOOKMARKEXITNAME" val="FinancialFunctions1_1_VF102634034要在四年内还清贷款，月付额将为1558.17144200"/>
  <p:tag name="CAPTIONDISPLAYAREA" val="False"/>
</p:tagLst>
</file>

<file path=ppt/tags/tag23.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7b9de431-e01d-4689-a2bc-2b9dd77da4d5"/>
  <p:tag name="CAPTIONITEMSYSNAME" val="FinancialFunctions1_1_VF102634034注意利息如何随时间变化。2年还贷相当于您一共将144300153400"/>
  <p:tag name="BOOKMARKENTRYNAME" val="FinancialFunctions1_1_VF102634034注意利息如何随时间变化。2年还贷相当于您一共将144300"/>
  <p:tag name="BOOKMARKEXITNAME" val="FinancialFunctions1_1_VF102634034注意利息如何随时间变化。2年还贷相当于您一共将153400"/>
  <p:tag name="CAPTIONDISPLAYAREA" val="False"/>
</p:tagLst>
</file>

<file path=ppt/tags/tag24.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a3209c48-03e2-4e53-8fbd-23012221cee0"/>
  <p:tag name="CAPTIONITEMSYSNAME" val="FinancialFunctions1_1_VF1026340344年则要略高于74,000153500157633"/>
  <p:tag name="BOOKMARKENTRYNAME" val="FinancialFunctions1_1_VF1026340344年则要略高于74,000153500"/>
  <p:tag name="BOOKMARKEXITNAME" val="FinancialFunctions1_1_VF1026340344年则要略高于74,000157633"/>
  <p:tag name="CAPTIONDISPLAYAREA" val="False"/>
</p:tagLst>
</file>

<file path=ppt/tags/tag25.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6c13c739-7672-4ed2-99b5-13374370e059"/>
  <p:tag name="CAPTIONITEMSYSNAME" val="FinancialFunctions1_1_VF1026340344年还贷要比2157733166100"/>
  <p:tag name="BOOKMARKENTRYNAME" val="FinancialFunctions1_1_VF1026340344年还贷要比2157733"/>
  <p:tag name="BOOKMARKEXITNAME" val="FinancialFunctions1_1_VF1026340344年还贷要比2166100"/>
  <p:tag name="CAPTIONDISPLAYAREA" val="False"/>
</p:tagLst>
</file>

<file path=ppt/tags/tag26.xml><?xml version="1.0" encoding="utf-8"?>
<p:tagLst xmlns:a="http://schemas.openxmlformats.org/drawingml/2006/main" xmlns:r="http://schemas.openxmlformats.org/officeDocument/2006/relationships" xmlns:p="http://schemas.openxmlformats.org/presentationml/2006/main">
  <p:tag name="MEDIACAPTIONSHIDDEN" val="False"/>
  <p:tag name="CUSTOMXMLPARTID" val="{10BF6C1E-98CC-4A2C-9287-9D9970384BE6}"/>
  <p:tag name="CAPTIONID" val="4f020650-9e39-4be1-8837-080b979270db"/>
  <p:tag name="MEDIACAPTIONCOUNT" val="True"/>
</p:tagLst>
</file>

<file path=ppt/tags/tag27.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15f0ad64-49b7-47b0-b5d0-384c77fde717"/>
  <p:tag name="CAPTIONITEMSYSNAME" val="FinancialFunctions1_2_VF102634038假设您看中一所房子，总价为1,800,000元，年利率为05333"/>
  <p:tag name="BOOKMARKENTRYNAME" val="FinancialFunctions1_2_VF102634038假设您看中一所房子，总价为1,800,000元，年利率为0"/>
  <p:tag name="BOOKMARKEXITNAME" val="FinancialFunctions1_2_VF102634038假设您看中一所房子，总价为1,800,000元，年利率为5333"/>
  <p:tag name="CAPTIONDISPLAYAREA" val="False"/>
</p:tagLst>
</file>

<file path=ppt/tags/tag28.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69631940-b22d-4658-94cc-3264baa8ab72"/>
  <p:tag name="CAPTIONITEMSYSNAME" val="FinancialFunctions1_2_VF102634038您想知道每月付款额减去税和保险后是多少。543310667"/>
  <p:tag name="BOOKMARKENTRYNAME" val="FinancialFunctions1_2_VF102634038您想知道每月付款额减去税和保险后是多少。5433"/>
  <p:tag name="BOOKMARKEXITNAME" val="FinancialFunctions1_2_VF102634038您想知道每月付款额减去税和保险后是多少。10667"/>
  <p:tag name="CAPTIONDISPLAYAREA" val="False"/>
</p:tagLst>
</file>

<file path=ppt/tags/tag29.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c99ddd8f-0198-468d-9fbb-be5c3403ddb6"/>
  <p:tag name="CAPTIONITEMSYSNAME" val="FinancialFunctions1_2_VF102634038您可以使用PMT函数1076715333"/>
  <p:tag name="BOOKMARKENTRYNAME" val="FinancialFunctions1_2_VF102634038您可以使用PMT函数10767"/>
  <p:tag name="BOOKMARKEXITNAME" val="FinancialFunctions1_2_VF102634038您可以使用PMT函数15333"/>
  <p:tag name="CAPTIONDISPLAYAREA" val="False"/>
</p:tagLst>
</file>

<file path=ppt/tags/tag3.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5901e5b4-d538-469b-8122-fb2c0fed0349"/>
  <p:tag name="CAPTIONITEMSYSNAME" val="FinancialFunctions1_1_VF102634034假设您的信用卡余额为54,000元，660013667"/>
  <p:tag name="BOOKMARKENTRYNAME" val="FinancialFunctions1_1_VF102634034假设您的信用卡余额为54,000元，6600"/>
  <p:tag name="BOOKMARKEXITNAME" val="FinancialFunctions1_1_VF102634034假设您的信用卡余额为54,000元，13667"/>
  <p:tag name="CAPTIONDISPLAYAREA" val="False"/>
</p:tagLst>
</file>

<file path=ppt/tags/tag30.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7ef3a699-6fec-43bb-ad12-6c1cffff05c6"/>
  <p:tag name="CAPTIONITEMSYSNAME" val="FinancialFunctions1_2_VF102634038这次我将直接在电子表格中键入公式。1543319400"/>
  <p:tag name="BOOKMARKENTRYNAME" val="FinancialFunctions1_2_VF102634038这次我将直接在电子表格中键入公式。15433"/>
  <p:tag name="BOOKMARKEXITNAME" val="FinancialFunctions1_2_VF102634038这次我将直接在电子表格中键入公式。19400"/>
  <p:tag name="CAPTIONDISPLAYAREA" val="False"/>
</p:tagLst>
</file>

<file path=ppt/tags/tag31.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e3cd2ae1-9970-4f66-84ea-cc5ae1458922"/>
  <p:tag name="CAPTIONITEMSYSNAME" val="FinancialFunctions1_2_VF102634038键入等号开始输入公式，然后键入PMT。1950024733"/>
  <p:tag name="BOOKMARKENTRYNAME" val="FinancialFunctions1_2_VF102634038键入等号开始输入公式，然后键入PMT。19500"/>
  <p:tag name="BOOKMARKEXITNAME" val="FinancialFunctions1_2_VF102634038键入等号开始输入公式，然后键入PMT。24733"/>
  <p:tag name="CAPTIONDISPLAYAREA" val="False"/>
</p:tagLst>
</file>

<file path=ppt/tags/tag32.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c06100eb-0cd1-4d15-8623-5e92a75e3f9a"/>
  <p:tag name="CAPTIONITEMSYSNAME" val="FinancialFunctions1_2_VF102634038“公式记忆式键入”会列出函数。我双击该函数以进入公式。2483331767"/>
  <p:tag name="BOOKMARKENTRYNAME" val="FinancialFunctions1_2_VF102634038“公式记忆式键入”会列出函数。我双击该函数以进入公式。24833"/>
  <p:tag name="BOOKMARKEXITNAME" val="FinancialFunctions1_2_VF102634038“公式记忆式键入”会列出函数。我双击该函数以进入公式。31767"/>
  <p:tag name="CAPTIONDISPLAYAREA" val="False"/>
</p:tagLst>
</file>

<file path=ppt/tags/tag33.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9bc45075-4f91-46d4-af62-cadede7889d5"/>
  <p:tag name="CAPTIONITEMSYSNAME" val="FinancialFunctions1_2_VF102634038这样做有助于防止拼错函数名称，3186735700"/>
  <p:tag name="BOOKMARKENTRYNAME" val="FinancialFunctions1_2_VF102634038这样做有助于防止拼错函数名称，31867"/>
  <p:tag name="BOOKMARKEXITNAME" val="FinancialFunctions1_2_VF102634038这样做有助于防止拼错函数名称，35700"/>
  <p:tag name="CAPTIONDISPLAYAREA" val="False"/>
</p:tagLst>
</file>

<file path=ppt/tags/tag34.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d0a9644c-24a0-4771-a7b0-1c56d1569cbc"/>
  <p:tag name="CAPTIONITEMSYSNAME" val="FinancialFunctions1_2_VF102634038然后输入左括号作为公式的一部分。3580039633"/>
  <p:tag name="BOOKMARKENTRYNAME" val="FinancialFunctions1_2_VF102634038然后输入左括号作为公式的一部分。35800"/>
  <p:tag name="BOOKMARKEXITNAME" val="FinancialFunctions1_2_VF102634038然后输入左括号作为公式的一部分。39633"/>
  <p:tag name="CAPTIONDISPLAYAREA" val="False"/>
</p:tagLst>
</file>

<file path=ppt/tags/tag35.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ec07d711-1477-4d62-a49f-35e94ad0f9d5"/>
  <p:tag name="CAPTIONITEMSYSNAME" val="FinancialFunctions1_2_VF102634038“屏幕提示”显示出公式需要的所有参数。3973344467"/>
  <p:tag name="BOOKMARKENTRYNAME" val="FinancialFunctions1_2_VF102634038“屏幕提示”显示出公式需要的所有参数。39733"/>
  <p:tag name="BOOKMARKEXITNAME" val="FinancialFunctions1_2_VF102634038“屏幕提示”显示出公式需要的所有参数。44467"/>
  <p:tag name="CAPTIONDISPLAYAREA" val="False"/>
</p:tagLst>
</file>

<file path=ppt/tags/tag36.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0fb092a2-8eaa-4e23-a87c-7afa469b9d46"/>
  <p:tag name="CAPTIONITEMSYSNAME" val="FinancialFunctions1_2_VF102634038请注意括号、FV和类型中的参数。括号表示这些是可选参数。4456752833"/>
  <p:tag name="BOOKMARKENTRYNAME" val="FinancialFunctions1_2_VF102634038请注意括号、FV和类型中的参数。括号表示这些是可选参数。44567"/>
  <p:tag name="BOOKMARKEXITNAME" val="FinancialFunctions1_2_VF102634038请注意括号、FV和类型中的参数。括号表示这些是可选参数。52833"/>
  <p:tag name="CAPTIONDISPLAYAREA" val="False"/>
</p:tagLst>
</file>

<file path=ppt/tags/tag37.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12b0a88e-dcbd-44d3-bdc2-ebf44e73e47e"/>
  <p:tag name="CAPTIONITEMSYSNAME" val="FinancialFunctions1_2_VF102634038第一个参数是“利率”，即5%/12，其中5293360167"/>
  <p:tag name="BOOKMARKENTRYNAME" val="FinancialFunctions1_2_VF102634038第一个参数是“利率”，即5%/12，其中52933"/>
  <p:tag name="BOOKMARKEXITNAME" val="FinancialFunctions1_2_VF102634038第一个参数是“利率”，即5%/12，其中60167"/>
  <p:tag name="CAPTIONDISPLAYAREA" val="False"/>
</p:tagLst>
</file>

<file path=ppt/tags/tag38.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253789c9-4046-49d3-99eb-a8511438d487"/>
  <p:tag name="CAPTIONITEMSYSNAME" val="FinancialFunctions1_2_VF102634038我将键入逗号以分隔下一个利率参数Nper，这是贷款的总付款期数。6026769000"/>
  <p:tag name="BOOKMARKENTRYNAME" val="FinancialFunctions1_2_VF102634038我将键入逗号以分隔下一个利率参数Nper，这是贷款的总付款期数。60267"/>
  <p:tag name="BOOKMARKEXITNAME" val="FinancialFunctions1_2_VF102634038我将键入逗号以分隔下一个利率参数Nper，这是贷款的总付款期数。69000"/>
  <p:tag name="CAPTIONDISPLAYAREA" val="False"/>
</p:tagLst>
</file>

<file path=ppt/tags/tag39.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821d58cd-553c-4433-aad2-905c9fda68e2"/>
  <p:tag name="CAPTIONITEMSYSNAME" val="FinancialFunctions1_2_VF102634038我输入30，代表306910076967"/>
  <p:tag name="BOOKMARKENTRYNAME" val="FinancialFunctions1_2_VF102634038我输入30，代表3069100"/>
  <p:tag name="BOOKMARKEXITNAME" val="FinancialFunctions1_2_VF102634038我输入30，代表3076967"/>
  <p:tag name="CAPTIONDISPLAYAREA" val="False"/>
</p:tagLst>
</file>

<file path=ppt/tags/tag4.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1d737d22-88a8-4cad-b222-9d7085569ccd"/>
  <p:tag name="CAPTIONITEMSYSNAME" val="FinancialFunctions1_1_VF102634034还假设只要余额还清，就不会有任何费用扣除。1376720267"/>
  <p:tag name="BOOKMARKENTRYNAME" val="FinancialFunctions1_1_VF102634034还假设只要余额还清，就不会有任何费用扣除。13767"/>
  <p:tag name="BOOKMARKEXITNAME" val="FinancialFunctions1_1_VF102634034还假设只要余额还清，就不会有任何费用扣除。20267"/>
  <p:tag name="CAPTIONDISPLAYAREA" val="False"/>
</p:tagLst>
</file>

<file path=ppt/tags/tag40.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b2f8c165-03d6-467e-bf46-2269a52bde31"/>
  <p:tag name="CAPTIONITEMSYSNAME" val="FinancialFunctions1_2_VF102634038我输入逗号以分隔参数，最后要输入的参数是Pv，7706783233"/>
  <p:tag name="BOOKMARKENTRYNAME" val="FinancialFunctions1_2_VF102634038我输入逗号以分隔参数，最后要输入的参数是Pv，77067"/>
  <p:tag name="BOOKMARKEXITNAME" val="FinancialFunctions1_2_VF102634038我输入逗号以分隔参数，最后要输入的参数是Pv，83233"/>
  <p:tag name="CAPTIONDISPLAYAREA" val="False"/>
</p:tagLst>
</file>

<file path=ppt/tags/tag41.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ac22a347-c267-42c7-a0c7-f1e560669191"/>
  <p:tag name="CAPTIONITEMSYSNAME" val="FinancialFunctions1_2_VF102634038值为1,800,000元；8333387033"/>
  <p:tag name="BOOKMARKENTRYNAME" val="FinancialFunctions1_2_VF102634038值为1,800,000元；83333"/>
  <p:tag name="BOOKMARKEXITNAME" val="FinancialFunctions1_2_VF102634038值为1,800,000元；87033"/>
  <p:tag name="CAPTIONDISPLAYAREA" val="False"/>
</p:tagLst>
</file>

<file path=ppt/tags/tag42.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48042112-d522-4efa-9b5b-2815336a6f58"/>
  <p:tag name="CAPTIONITEMSYSNAME" val="FinancialFunctions1_2_VF102634038最后我要输入右括号。月付款额将为9662.798713397433"/>
  <p:tag name="BOOKMARKENTRYNAME" val="FinancialFunctions1_2_VF102634038最后我要输入右括号。月付款额将为9662.7987133"/>
  <p:tag name="BOOKMARKEXITNAME" val="FinancialFunctions1_2_VF102634038最后我要输入右括号。月付款额将为9662.7997433"/>
  <p:tag name="CAPTIONDISPLAYAREA" val="False"/>
</p:tagLst>
</file>

<file path=ppt/tags/tag43.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1f2826fb-e80b-45ec-ad31-0e4f7ee6fd83"/>
  <p:tag name="CAPTIONITEMSYSNAME" val="FinancialFunctions1_2_VF102634038现在根据您每月的偿付能力，我们看一下房价有何不同。97533105667"/>
  <p:tag name="BOOKMARKENTRYNAME" val="FinancialFunctions1_2_VF102634038现在根据您每月的偿付能力，我们看一下房价有何不同。97533"/>
  <p:tag name="BOOKMARKEXITNAME" val="FinancialFunctions1_2_VF102634038现在根据您每月的偿付能力，我们看一下房价有何不同。105667"/>
  <p:tag name="CAPTIONDISPLAYAREA" val="False"/>
</p:tagLst>
</file>

<file path=ppt/tags/tag44.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396c27b1-256a-4540-ae37-91e7010385b6"/>
  <p:tag name="CAPTIONITEMSYSNAME" val="FinancialFunctions1_2_VF102634038要找出适合函数，我将单击功能区上的“公式”选项卡，然后单击“插入函数”。105767114133"/>
  <p:tag name="BOOKMARKENTRYNAME" val="FinancialFunctions1_2_VF102634038要找出适合函数，我将单击功能区上的“公式”选项卡，然后单击“插入函数”。105767"/>
  <p:tag name="BOOKMARKEXITNAME" val="FinancialFunctions1_2_VF102634038要找出适合函数，我将单击功能区上的“公式”选项卡，然后单击“插入函数”。114133"/>
  <p:tag name="CAPTIONDISPLAYAREA" val="False"/>
</p:tagLst>
</file>

<file path=ppt/tags/tag45.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970bc54a-bc15-411f-b289-a172ed7d288e"/>
  <p:tag name="CAPTIONITEMSYSNAME" val="FinancialFunctions1_2_VF102634038在“搜索函数”框中键入每月付款，然后单击“转到”。114233121133"/>
  <p:tag name="BOOKMARKENTRYNAME" val="FinancialFunctions1_2_VF102634038在“搜索函数”框中键入每月付款，然后单击“转到”。114233"/>
  <p:tag name="BOOKMARKEXITNAME" val="FinancialFunctions1_2_VF102634038在“搜索函数”框中键入每月付款，然后单击“转到”。121133"/>
  <p:tag name="CAPTIONDISPLAYAREA" val="False"/>
</p:tagLst>
</file>

<file path=ppt/tags/tag46.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861d7984-79d9-4ff3-bfae-718bf6a56142"/>
  <p:tag name="CAPTIONITEMSYSNAME" val="FinancialFunctions1_2_VF102634038我将单击PV，列表中第一项函数，此函数将返回一项投资的现值。121233127833"/>
  <p:tag name="BOOKMARKENTRYNAME" val="FinancialFunctions1_2_VF102634038我将单击PV，列表中第一项函数，此函数将返回一项投资的现值。121233"/>
  <p:tag name="BOOKMARKEXITNAME" val="FinancialFunctions1_2_VF102634038我将单击PV，列表中第一项函数，此函数将返回一项投资的现值。127833"/>
  <p:tag name="CAPTIONDISPLAYAREA" val="False"/>
</p:tagLst>
</file>

<file path=ppt/tags/tag47.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1b653a3b-5fff-4783-9fe4-df4df141c08d"/>
  <p:tag name="CAPTIONITEMSYSNAME" val="FinancialFunctions1_2_VF102634038然后单击“确定”。127933130567"/>
  <p:tag name="BOOKMARKENTRYNAME" val="FinancialFunctions1_2_VF102634038然后单击“确定”。127933"/>
  <p:tag name="BOOKMARKEXITNAME" val="FinancialFunctions1_2_VF102634038然后单击“确定”。130567"/>
  <p:tag name="CAPTIONDISPLAYAREA" val="False"/>
</p:tagLst>
</file>

<file path=ppt/tags/tag48.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5cf88dbb-3d84-4944-a267-ce93f5cecfae"/>
  <p:tag name="CAPTIONITEMSYSNAME" val="FinancialFunctions1_2_VF102634038在“利率”框中键入5%/12，在付款期数框，键入130667141133"/>
  <p:tag name="BOOKMARKENTRYNAME" val="FinancialFunctions1_2_VF102634038在“利率”框中键入5%/12，在付款期数框，键入130667"/>
  <p:tag name="BOOKMARKEXITNAME" val="FinancialFunctions1_2_VF102634038在“利率”框中键入5%/12，在付款期数框，键入141133"/>
  <p:tag name="CAPTIONDISPLAYAREA" val="False"/>
</p:tagLst>
</file>

<file path=ppt/tags/tag49.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38799dfa-8634-4555-a8bd-14cdd1722c29"/>
  <p:tag name="CAPTIONITEMSYSNAME" val="FinancialFunctions1_2_VF102634038在付款框键入我每月可偿付的按揭付款数额减去税和保险。141233148300"/>
  <p:tag name="BOOKMARKENTRYNAME" val="FinancialFunctions1_2_VF102634038在付款框键入我每月可偿付的按揭付款数额减去税和保险。141233"/>
  <p:tag name="BOOKMARKEXITNAME" val="FinancialFunctions1_2_VF102634038在付款框键入我每月可偿付的按揭付款数额减去税和保险。148300"/>
  <p:tag name="CAPTIONDISPLAYAREA" val="False"/>
</p:tagLst>
</file>

<file path=ppt/tags/tag5.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94635a19-0a4c-42ad-bbc0-2b77637ace5a"/>
  <p:tag name="CAPTIONITEMSYSNAME" val="FinancialFunctions1_1_VF102634034首先，让我们看一下要在两年内还清债务，您每月的付款额是多少。2036726700"/>
  <p:tag name="BOOKMARKENTRYNAME" val="FinancialFunctions1_1_VF102634034首先，让我们看一下要在两年内还清债务，您每月的付款额是多少。20367"/>
  <p:tag name="BOOKMARKEXITNAME" val="FinancialFunctions1_1_VF102634034首先，让我们看一下要在两年内还清债务，您每月的付款额是多少。26700"/>
  <p:tag name="CAPTIONDISPLAYAREA" val="False"/>
</p:tagLst>
</file>

<file path=ppt/tags/tag50.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0152e38c-e568-4433-98e2-0fe8b41caa67"/>
  <p:tag name="CAPTIONITEMSYSNAME" val="FinancialFunctions1_2_VF102634038由于是付款额，800前加负号，然后单击“确定”。148400154700"/>
  <p:tag name="BOOKMARKENTRYNAME" val="FinancialFunctions1_2_VF102634038由于是付款额，800前加负号，然后单击“确定”。148400"/>
  <p:tag name="BOOKMARKEXITNAME" val="FinancialFunctions1_2_VF102634038由于是付款额，800前加负号，然后单击“确定”。154700"/>
  <p:tag name="CAPTIONDISPLAYAREA" val="False"/>
</p:tagLst>
</file>

<file path=ppt/tags/tag51.xml><?xml version="1.0" encoding="utf-8"?>
<p:tagLst xmlns:a="http://schemas.openxmlformats.org/drawingml/2006/main" xmlns:r="http://schemas.openxmlformats.org/officeDocument/2006/relationships" xmlns:p="http://schemas.openxmlformats.org/presentationml/2006/main">
  <p:tag name="CAPTIONID" val="4f020650-9e39-4be1-8837-080b979270db"/>
  <p:tag name="CAPTIONINTERNALID" val="688bfd26-0784-4481-aa64-d3d182cf333e"/>
  <p:tag name="CAPTIONITEMSYSNAME" val="FinancialFunctions1_2_VF102634038我能够负担的房价仅略高于1,490,000元。154800160767"/>
  <p:tag name="BOOKMARKENTRYNAME" val="FinancialFunctions1_2_VF102634038我能够负担的房价仅略高于1,490,000元。154800"/>
  <p:tag name="BOOKMARKEXITNAME" val="FinancialFunctions1_2_VF102634038我能够负担的房价仅略高于1,490,000元。160767"/>
  <p:tag name="CAPTIONDISPLAYAREA" val="False"/>
</p:tagLst>
</file>

<file path=ppt/tags/tag52.xml><?xml version="1.0" encoding="utf-8"?>
<p:tagLst xmlns:a="http://schemas.openxmlformats.org/drawingml/2006/main" xmlns:r="http://schemas.openxmlformats.org/officeDocument/2006/relationships" xmlns:p="http://schemas.openxmlformats.org/presentationml/2006/main">
  <p:tag name="MEDIACAPTIONSHIDDEN" val="False"/>
  <p:tag name="CUSTOMXMLPARTID" val="{0088814D-17DC-4ED6-9743-08F95C56D0ED}"/>
  <p:tag name="CAPTIONID" val="b2db97c5-15ac-473b-825b-a63ff4a0b413"/>
  <p:tag name="MEDIACAPTIONCOUNT" val="True"/>
</p:tagLst>
</file>

<file path=ppt/tags/tag53.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4f9feb80-d4d1-4df6-b304-44a9f3090ef9"/>
  <p:tag name="CAPTIONITEMSYSNAME" val="Financial Functions1_3_VF102634039假设一次梦想假期将花费85,000元，在三年内筹备完成，05967"/>
  <p:tag name="BOOKMARKENTRYNAME" val="Financial Functions1_3_VF102634039假设一次梦想假期将花费85,000元，在三年内筹备完成，0"/>
  <p:tag name="BOOKMARKEXITNAME" val="Financial Functions1_3_VF102634039假设一次梦想假期将花费85,000元，在三年内筹备完成，5967"/>
  <p:tag name="CAPTIONDISPLAYAREA" val="False"/>
</p:tagLst>
</file>

<file path=ppt/tags/tag54.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b4ed8d55-8170-45ad-adce-f02154bcbb70"/>
  <p:tag name="CAPTIONITEMSYSNAME" val="Financial Functions1_3_VF102634039您需要计算每月储蓄多少元才能支付假期花费。606710700"/>
  <p:tag name="BOOKMARKENTRYNAME" val="Financial Functions1_3_VF102634039您需要计算每月储蓄多少元才能支付假期花费。6067"/>
  <p:tag name="BOOKMARKEXITNAME" val="Financial Functions1_3_VF102634039您需要计算每月储蓄多少元才能支付假期花费。10700"/>
  <p:tag name="CAPTIONDISPLAYAREA" val="False"/>
</p:tagLst>
</file>

<file path=ppt/tags/tag55.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340ffede-8438-49be-95f2-7e5119293951"/>
  <p:tag name="CAPTIONITEMSYSNAME" val="Financial Functions1_3_VF102634039年利率为1.5%，开始时帐户余额为零。1080019000"/>
  <p:tag name="BOOKMARKENTRYNAME" val="Financial Functions1_3_VF102634039年利率为1.5%，开始时帐户余额为零。10800"/>
  <p:tag name="BOOKMARKEXITNAME" val="Financial Functions1_3_VF102634039年利率为1.5%，开始时帐户余额为零。19000"/>
  <p:tag name="CAPTIONDISPLAYAREA" val="False"/>
</p:tagLst>
</file>

<file path=ppt/tags/tag56.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31d77832-1472-4ecd-9c21-bdb368cf679c"/>
  <p:tag name="CAPTIONITEMSYSNAME" val="Financial Functions1_3_VF102634039您可以使用PMT函数1910023033"/>
  <p:tag name="BOOKMARKENTRYNAME" val="Financial Functions1_3_VF102634039您可以使用PMT函数19100"/>
  <p:tag name="BOOKMARKEXITNAME" val="Financial Functions1_3_VF102634039您可以使用PMT函数23033"/>
  <p:tag name="CAPTIONDISPLAYAREA" val="False"/>
</p:tagLst>
</file>

<file path=ppt/tags/tag57.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8bfc607c-511c-42f7-990a-4883433fd766"/>
  <p:tag name="CAPTIONITEMSYSNAME" val="Financial Functions1_3_VF102634039直接在电子表格中键入公式，首先输入等号，然后开始键入PMT。2313330267"/>
  <p:tag name="BOOKMARKENTRYNAME" val="Financial Functions1_3_VF102634039直接在电子表格中键入公式，首先输入等号，然后开始键入PMT。23133"/>
  <p:tag name="BOOKMARKEXITNAME" val="Financial Functions1_3_VF102634039直接在电子表格中键入公式，首先输入等号，然后开始键入PMT。30267"/>
  <p:tag name="CAPTIONDISPLAYAREA" val="False"/>
</p:tagLst>
</file>

<file path=ppt/tags/tag58.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242c4727-e3fa-41c0-8aea-4ab5d12c672b"/>
  <p:tag name="CAPTIONITEMSYSNAME" val="Financial Functions1_3_VF102634039“公式记忆式键入”已提供函数，我双击它进入该公式。3036736433"/>
  <p:tag name="BOOKMARKENTRYNAME" val="Financial Functions1_3_VF102634039“公式记忆式键入”已提供函数，我双击它进入该公式。30367"/>
  <p:tag name="BOOKMARKEXITNAME" val="Financial Functions1_3_VF102634039“公式记忆式键入”已提供函数，我双击它进入该公式。36433"/>
  <p:tag name="CAPTIONDISPLAYAREA" val="False"/>
</p:tagLst>
</file>

<file path=ppt/tags/tag59.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3dcfd70f-83b1-424d-93dc-180878e60ed9"/>
  <p:tag name="CAPTIONITEMSYSNAME" val="Financial Functions1_3_VF102634039函数参数显示在“屏幕提示”中。3653340200"/>
  <p:tag name="BOOKMARKENTRYNAME" val="Financial Functions1_3_VF102634039函数参数显示在“屏幕提示”中。36533"/>
  <p:tag name="BOOKMARKEXITNAME" val="Financial Functions1_3_VF102634039函数参数显示在“屏幕提示”中。40200"/>
  <p:tag name="CAPTIONDISPLAYAREA" val="False"/>
</p:tagLst>
</file>

<file path=ppt/tags/tag6.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f87448e6-93c7-4409-99b4-985211b4b47d"/>
  <p:tag name="CAPTIONITEMSYSNAME" val="FinancialFunctions1_1_VF102634034我将在功能区上单击“公式”选项卡。然后我将单击“插入函数”。2680034567"/>
  <p:tag name="BOOKMARKENTRYNAME" val="FinancialFunctions1_1_VF102634034我将在功能区上单击“公式”选项卡。然后我将单击“插入函数”。26800"/>
  <p:tag name="BOOKMARKEXITNAME" val="FinancialFunctions1_1_VF102634034我将在功能区上单击“公式”选项卡。然后我将单击“插入函数”。34567"/>
  <p:tag name="CAPTIONDISPLAYAREA" val="False"/>
</p:tagLst>
</file>

<file path=ppt/tags/tag60.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e540a7e1-7718-4127-aa4c-be32f6b58b38"/>
  <p:tag name="CAPTIONITEMSYSNAME" val="Financial Functions1_3_VF102634039我首先键入“利率”参数，即1.5%/12，后跟逗号以分隔下一个参数。4030049700"/>
  <p:tag name="BOOKMARKENTRYNAME" val="Financial Functions1_3_VF102634039我首先键入“利率”参数，即1.5%/12，后跟逗号以分隔下一个参数。40300"/>
  <p:tag name="BOOKMARKEXITNAME" val="Financial Functions1_3_VF102634039我首先键入“利率”参数，即1.5%/12，后跟逗号以分隔下一个参数。49700"/>
  <p:tag name="CAPTIONDISPLAYAREA" val="False"/>
</p:tagLst>
</file>

<file path=ppt/tags/tag61.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1b0d9f38-30cf-4ae9-914d-1d7fe54d2ff7"/>
  <p:tag name="CAPTIONITEMSYSNAME" val="Financial Functions1_3_VF102634039NPER参数，即付款总期数为3*12。4980055067"/>
  <p:tag name="BOOKMARKENTRYNAME" val="Financial Functions1_3_VF102634039NPER参数，即付款总期数为3*12。49800"/>
  <p:tag name="BOOKMARKEXITNAME" val="Financial Functions1_3_VF102634039NPER参数，即付款总期数为3*12。55067"/>
  <p:tag name="CAPTIONDISPLAYAREA" val="False"/>
</p:tagLst>
</file>

<file path=ppt/tags/tag62.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c16224bb-616c-4065-b9d9-2098790d3a28"/>
  <p:tag name="CAPTIONITEMSYSNAME" val="Financial Functions1_3_VF102634039输入逗号，再输入PV或5516762033"/>
  <p:tag name="BOOKMARKENTRYNAME" val="Financial Functions1_3_VF102634039输入逗号，再输入PV或55167"/>
  <p:tag name="BOOKMARKEXITNAME" val="Financial Functions1_3_VF102634039输入逗号，再输入PV或62033"/>
  <p:tag name="CAPTIONDISPLAYAREA" val="False"/>
</p:tagLst>
</file>

<file path=ppt/tags/tag63.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f3218a3d-a8d3-49e3-9bea-3a9f42258f29"/>
  <p:tag name="CAPTIONITEMSYSNAME" val="Financial Functions1_3_VF102634039输入逗号，再输入FV参数，6213368600"/>
  <p:tag name="BOOKMARKENTRYNAME" val="Financial Functions1_3_VF102634039输入逗号，再输入FV参数，62133"/>
  <p:tag name="BOOKMARKEXITNAME" val="Financial Functions1_3_VF102634039输入逗号，再输入FV参数，68600"/>
  <p:tag name="CAPTIONDISPLAYAREA" val="False"/>
</p:tagLst>
</file>

<file path=ppt/tags/tag64.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63677f13-c04c-4b8d-b1d5-c0b3f776871b"/>
  <p:tag name="CAPTIONITEMSYSNAME" val="Financial Functions1_3_VF102634039然后我输入右括号并按Enter。6870072400"/>
  <p:tag name="BOOKMARKENTRYNAME" val="Financial Functions1_3_VF102634039然后我输入右括号并按Enter。68700"/>
  <p:tag name="BOOKMARKEXITNAME" val="Financial Functions1_3_VF102634039然后我输入右括号并按Enter。72400"/>
  <p:tag name="CAPTIONDISPLAYAREA" val="False"/>
</p:tagLst>
</file>

<file path=ppt/tags/tag65.xml><?xml version="1.0" encoding="utf-8"?>
<p:tagLst xmlns:a="http://schemas.openxmlformats.org/drawingml/2006/main" xmlns:r="http://schemas.openxmlformats.org/officeDocument/2006/relationships" xmlns:p="http://schemas.openxmlformats.org/presentationml/2006/main">
  <p:tag name="CAPTIONID" val="b2db97c5-15ac-473b-825b-a63ff4a0b413"/>
  <p:tag name="CAPTIONINTERNALID" val="53263e04-edf1-4eb6-ba3f-944034f16b44"/>
  <p:tag name="CAPTIONITEMSYSNAME" val="Financial Functions1_3_VF102634039您将需要在三年内，每月储蓄2309.86元。7250079700"/>
  <p:tag name="BOOKMARKENTRYNAME" val="Financial Functions1_3_VF102634039您将需要在三年内，每月储蓄2309.86元。72500"/>
  <p:tag name="BOOKMARKEXITNAME" val="Financial Functions1_3_VF102634039您将需要在三年内，每月储蓄2309.86元。79700"/>
  <p:tag name="CAPTIONDISPLAYAREA" val="False"/>
</p:tagLst>
</file>

<file path=ppt/tags/tag66.xml><?xml version="1.0" encoding="utf-8"?>
<p:tagLst xmlns:a="http://schemas.openxmlformats.org/drawingml/2006/main" xmlns:r="http://schemas.openxmlformats.org/officeDocument/2006/relationships" xmlns:p="http://schemas.openxmlformats.org/presentationml/2006/main">
  <p:tag name="MEDIACAPTIONSHIDDEN" val="False"/>
  <p:tag name="CUSTOMXMLPARTID" val="{342BD09A-27F8-484C-9AC4-7F52F681DBDE}"/>
  <p:tag name="CAPTIONID" val="fe601e32-e34c-4c07-b68c-27ad51b13bcd"/>
  <p:tag name="MEDIACAPTIONCOUNT" val="True"/>
</p:tagLst>
</file>

<file path=ppt/tags/tag67.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403647e3-0cde-4133-b1d5-6195158c6ea2"/>
  <p:tag name="CAPTIONITEMSYSNAME" val="FInancial Functions1_4_VF102634041您的梦想假期仍需花费85,000元，08200"/>
  <p:tag name="BOOKMARKENTRYNAME" val="FInancial Functions1_4_VF102634041您的梦想假期仍需花费85,000元，0"/>
  <p:tag name="BOOKMARKEXITNAME" val="FInancial Functions1_4_VF102634041您的梦想假期仍需花费85,000元，8200"/>
  <p:tag name="CAPTIONDISPLAYAREA" val="False"/>
</p:tagLst>
</file>

<file path=ppt/tags/tag68.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1bc7d430-5cd8-4f7f-b786-40abcab7b51e"/>
  <p:tag name="CAPTIONITEMSYSNAME" val="FInancial Functions1_4_VF102634041您想要了解现在储蓄多少金额就可以保持每月储蓄额为1750830018300"/>
  <p:tag name="BOOKMARKENTRYNAME" val="FInancial Functions1_4_VF102634041您想要了解现在储蓄多少金额就可以保持每月储蓄额为17508300"/>
  <p:tag name="BOOKMARKEXITNAME" val="FInancial Functions1_4_VF102634041您想要了解现在储蓄多少金额就可以保持每月储蓄额为175018300"/>
  <p:tag name="CAPTIONDISPLAYAREA" val="False"/>
</p:tagLst>
</file>

<file path=ppt/tags/tag69.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56907ac5-f8e0-4229-aaa0-89659b94836c"/>
  <p:tag name="CAPTIONITEMSYSNAME" val="FInancial Functions1_4_VF102634041我将使用PV函数来计算将产生1840025667"/>
  <p:tag name="BOOKMARKENTRYNAME" val="FInancial Functions1_4_VF102634041我将使用PV函数来计算将产生18400"/>
  <p:tag name="BOOKMARKEXITNAME" val="FInancial Functions1_4_VF102634041我将使用PV函数来计算将产生25667"/>
  <p:tag name="CAPTIONDISPLAYAREA" val="False"/>
</p:tagLst>
</file>

<file path=ppt/tags/tag7.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4aa4fe5d-096d-4cfb-a558-9311793d9c7f"/>
  <p:tag name="CAPTIONITEMSYSNAME" val="FinancialFunctions1_1_VF102634034我在“搜索函数”框中键入月付款额，然后单击“转到”。PMT3466745667"/>
  <p:tag name="BOOKMARKENTRYNAME" val="FinancialFunctions1_1_VF102634034我在“搜索函数”框中键入月付款额，然后单击“转到”。PMT34667"/>
  <p:tag name="BOOKMARKEXITNAME" val="FinancialFunctions1_1_VF102634034我在“搜索函数”框中键入月付款额，然后单击“转到”。PMT45667"/>
  <p:tag name="CAPTIONDISPLAYAREA" val="False"/>
</p:tagLst>
</file>

<file path=ppt/tags/tag70.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e5e35e6a-634f-43f6-a0b2-9a036d253921"/>
  <p:tag name="CAPTIONITEMSYSNAME" val="FInancial Functions1_4_VF102634041我先在电子表格中键入等号，然后键入PV。2576730667"/>
  <p:tag name="BOOKMARKENTRYNAME" val="FInancial Functions1_4_VF102634041我先在电子表格中键入等号，然后键入PV。25767"/>
  <p:tag name="BOOKMARKEXITNAME" val="FInancial Functions1_4_VF102634041我先在电子表格中键入等号，然后键入PV。30667"/>
  <p:tag name="CAPTIONDISPLAYAREA" val="False"/>
</p:tagLst>
</file>

<file path=ppt/tags/tag71.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c4987ee5-73d5-49b2-bcf8-f816f38d4660"/>
  <p:tag name="CAPTIONITEMSYSNAME" val="FInancial Functions1_4_VF102634041我在“公式记忆式键入”中双击PV，再在公式中输入函数和括号。3076737867"/>
  <p:tag name="BOOKMARKENTRYNAME" val="FInancial Functions1_4_VF102634041我在“公式记忆式键入”中双击PV，再在公式中输入函数和括号。30767"/>
  <p:tag name="BOOKMARKEXITNAME" val="FInancial Functions1_4_VF102634041我在“公式记忆式键入”中双击PV，再在公式中输入函数和括号。37867"/>
  <p:tag name="CAPTIONDISPLAYAREA" val="False"/>
</p:tagLst>
</file>

<file path=ppt/tags/tag72.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149e4af7-84e0-4b8a-8928-d8f2095e0e47"/>
  <p:tag name="CAPTIONITEMSYSNAME" val="FInancial Functions1_4_VF102634041这里的第一个参数是“利率”，即1.5%/12。3796743633"/>
  <p:tag name="BOOKMARKENTRYNAME" val="FInancial Functions1_4_VF102634041这里的第一个参数是“利率”，即1.5%/12。37967"/>
  <p:tag name="BOOKMARKEXITNAME" val="FInancial Functions1_4_VF102634041这里的第一个参数是“利率”，即1.5%/12。43633"/>
  <p:tag name="CAPTIONDISPLAYAREA" val="False"/>
</p:tagLst>
</file>

<file path=ppt/tags/tag73.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4174ecc5-153d-4641-89b9-a69e831d4266"/>
  <p:tag name="CAPTIONITEMSYSNAME" val="FInancial Functions1_4_VF102634041输入逗号来分隔参数NPER，付款期数，4373350733"/>
  <p:tag name="BOOKMARKENTRYNAME" val="FInancial Functions1_4_VF102634041输入逗号来分隔参数NPER，付款期数，43733"/>
  <p:tag name="BOOKMARKEXITNAME" val="FInancial Functions1_4_VF102634041输入逗号来分隔参数NPER，付款期数，50733"/>
  <p:tag name="CAPTIONDISPLAYAREA" val="False"/>
</p:tagLst>
</file>

<file path=ppt/tags/tag74.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f6ba77fe-c6fe-49ea-9389-59a32058f17b"/>
  <p:tag name="CAPTIONITEMSYSNAME" val="FInancial Functions1_4_VF102634041即3*12，后跟逗号，接下来是PMT，付款数前有负号，5083359100"/>
  <p:tag name="BOOKMARKENTRYNAME" val="FInancial Functions1_4_VF102634041即3*12，后跟逗号，接下来是PMT，付款数前有负号，50833"/>
  <p:tag name="BOOKMARKEXITNAME" val="FInancial Functions1_4_VF102634041即3*12，后跟逗号，接下来是PMT，付款数前有负号，59100"/>
  <p:tag name="CAPTIONDISPLAYAREA" val="False"/>
</p:tagLst>
</file>

<file path=ppt/tags/tag75.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3db8aaf0-d8dd-4edb-8dad-e4eead5df8c5"/>
  <p:tag name="CAPTIONITEMSYSNAME" val="FInancial Functions1_4_VF102634041-1750，后跟另一个逗号，最终未来值85,0005920066533"/>
  <p:tag name="BOOKMARKENTRYNAME" val="FInancial Functions1_4_VF102634041-1750，后跟另一个逗号，最终未来值85,00059200"/>
  <p:tag name="BOOKMARKEXITNAME" val="FInancial Functions1_4_VF102634041-1750，后跟另一个逗号，最终未来值85,00066533"/>
  <p:tag name="CAPTIONDISPLAYAREA" val="False"/>
</p:tagLst>
</file>

<file path=ppt/tags/tag76.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f2089151-1333-40bb-8c98-01467f86ff4e"/>
  <p:tag name="CAPTIONITEMSYSNAME" val="FInancial Functions1_4_VF102634041我将输入右括号，然后按Enter。6663370533"/>
  <p:tag name="BOOKMARKENTRYNAME" val="FInancial Functions1_4_VF102634041我将输入右括号，然后按Enter。66633"/>
  <p:tag name="BOOKMARKEXITNAME" val="FInancial Functions1_4_VF102634041我将输入右括号，然后按Enter。70533"/>
  <p:tag name="CAPTIONDISPLAYAREA" val="False"/>
</p:tagLst>
</file>

<file path=ppt/tags/tag77.xml><?xml version="1.0" encoding="utf-8"?>
<p:tagLst xmlns:a="http://schemas.openxmlformats.org/drawingml/2006/main" xmlns:r="http://schemas.openxmlformats.org/officeDocument/2006/relationships" xmlns:p="http://schemas.openxmlformats.org/presentationml/2006/main">
  <p:tag name="CAPTIONID" val="fe601e32-e34c-4c07-b68c-27ad51b13bcd"/>
  <p:tag name="CAPTIONINTERNALID" val="50d12b76-470c-4ed2-9bdd-6c07c1ae6e4f"/>
  <p:tag name="CAPTIONITEMSYSNAME" val="FInancial Functions1_4_VF102634041我需要在开户时存入19,696.16元，7063383933"/>
  <p:tag name="BOOKMARKENTRYNAME" val="FInancial Functions1_4_VF102634041我需要在开户时存入19,696.16元，70633"/>
  <p:tag name="BOOKMARKEXITNAME" val="FInancial Functions1_4_VF102634041我需要在开户时存入19,696.16元，83933"/>
  <p:tag name="CAPTIONDISPLAYAREA" val="False"/>
</p:tagLst>
</file>

<file path=ppt/tags/tag78.xml><?xml version="1.0" encoding="utf-8"?>
<p:tagLst xmlns:a="http://schemas.openxmlformats.org/drawingml/2006/main" xmlns:r="http://schemas.openxmlformats.org/officeDocument/2006/relationships" xmlns:p="http://schemas.openxmlformats.org/presentationml/2006/main">
  <p:tag name="MEDIACAPTIONSHIDDEN" val="False"/>
  <p:tag name="CUSTOMXMLPARTID" val="{7678C815-75C6-42A2-A95A-DB3242AD49AE}"/>
  <p:tag name="CAPTIONID" val="c91d5dad-b03c-4f17-a8ba-756f8047e78d"/>
  <p:tag name="MEDIACAPTIONCOUNT" val="True"/>
</p:tagLst>
</file>

<file path=ppt/tags/tag79.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010195ab-3372-4a44-acc4-3aac1a62e13d"/>
  <p:tag name="CAPTIONITEMSYSNAME" val="Financial FUnctions 1_5_VF102634044假设您要购买一辆价值190,000元的汽车，年利率为1675633"/>
  <p:tag name="BOOKMARKENTRYNAME" val="Financial FUnctions 1_5_VF102634044假设您要购买一辆价值190,000元的汽车，年利率为167"/>
  <p:tag name="BOOKMARKEXITNAME" val="Financial FUnctions 1_5_VF102634044假设您要购买一辆价值190,000元的汽车，年利率为5633"/>
  <p:tag name="CAPTIONDISPLAYAREA" val="False"/>
</p:tagLst>
</file>

<file path=ppt/tags/tag8.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f4523c2b-be6b-4750-8c02-756cfd5750a6"/>
  <p:tag name="CAPTIONITEMSYSNAME" val="FinancialFunctions1_1_VF102634034其描述显示为：计算在固定利率下，贷款的等额分期偿还额。4576753300"/>
  <p:tag name="BOOKMARKENTRYNAME" val="FinancialFunctions1_1_VF102634034其描述显示为：计算在固定利率下，贷款的等额分期偿还额。45767"/>
  <p:tag name="BOOKMARKEXITNAME" val="FinancialFunctions1_1_VF102634034其描述显示为：计算在固定利率下，贷款的等额分期偿还额。53300"/>
  <p:tag name="CAPTIONDISPLAYAREA" val="False"/>
</p:tagLst>
</file>

<file path=ppt/tags/tag80.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cb5e3e32-9c15-43f5-9448-b2636cf92d02"/>
  <p:tag name="CAPTIONITEMSYSNAME" val="Financial FUnctions 1_5_VF102634044您希望按揭付款三年。57339800"/>
  <p:tag name="BOOKMARKENTRYNAME" val="Financial FUnctions 1_5_VF102634044您希望按揭付款三年。5733"/>
  <p:tag name="BOOKMARKEXITNAME" val="Financial FUnctions 1_5_VF102634044您希望按揭付款三年。9800"/>
  <p:tag name="CAPTIONDISPLAYAREA" val="False"/>
</p:tagLst>
</file>

<file path=ppt/tags/tag81.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6d847f82-3372-4612-b019-d8c6a5fc743e"/>
  <p:tag name="CAPTIONITEMSYSNAME" val="Financial FUnctions 1_5_VF102634044您希望每月付款不超过3500元，990015567"/>
  <p:tag name="BOOKMARKENTRYNAME" val="Financial FUnctions 1_5_VF102634044您希望每月付款不超过3500元，9900"/>
  <p:tag name="BOOKMARKEXITNAME" val="Financial FUnctions 1_5_VF102634044您希望每月付款不超过3500元，15567"/>
  <p:tag name="CAPTIONDISPLAYAREA" val="False"/>
</p:tagLst>
</file>

<file path=ppt/tags/tag82.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f3d5f9e0-a5c9-4402-aec7-f7a46116fa48"/>
  <p:tag name="CAPTIONITEMSYSNAME" val="Financial FUnctions 1_5_VF102634044我还将使用PV函数来计算产生1566722800"/>
  <p:tag name="BOOKMARKENTRYNAME" val="Financial FUnctions 1_5_VF102634044我还将使用PV函数来计算产生15667"/>
  <p:tag name="BOOKMARKEXITNAME" val="Financial FUnctions 1_5_VF102634044我还将使用PV函数来计算产生22800"/>
  <p:tag name="CAPTIONDISPLAYAREA" val="False"/>
</p:tagLst>
</file>

<file path=ppt/tags/tag83.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aea16f7e-e918-4566-af0f-958777ef1d0f"/>
  <p:tag name="CAPTIONITEMSYSNAME" val="Financial FUnctions 1_5_VF102634044此例中PV函数的结果是贷款额，2290029300"/>
  <p:tag name="BOOKMARKENTRYNAME" val="Financial FUnctions 1_5_VF102634044此例中PV函数的结果是贷款额，22900"/>
  <p:tag name="BOOKMARKEXITNAME" val="Financial FUnctions 1_5_VF102634044此例中PV函数的结果是贷款额，29300"/>
  <p:tag name="CAPTIONDISPLAYAREA" val="False"/>
</p:tagLst>
</file>

<file path=ppt/tags/tag84.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7c4cbf55-3da2-4b76-839c-9ae386061384"/>
  <p:tag name="CAPTIONITEMSYSNAME" val="Financial FUnctions 1_5_VF102634044以得到预付定金，所以我在使用公式时会稍有不同。2940035400"/>
  <p:tag name="BOOKMARKENTRYNAME" val="Financial FUnctions 1_5_VF102634044以得到预付定金，所以我在使用公式时会稍有不同。29400"/>
  <p:tag name="BOOKMARKEXITNAME" val="Financial FUnctions 1_5_VF102634044以得到预付定金，所以我在使用公式时会稍有不同。35400"/>
  <p:tag name="CAPTIONDISPLAYAREA" val="False"/>
</p:tagLst>
</file>

<file path=ppt/tags/tag85.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30e23d55-151e-44a8-9ae8-b3803cd38c58"/>
  <p:tag name="CAPTIONITEMSYSNAME" val="Financial FUnctions 1_5_VF102634044我键入等号，后跟190,000-PV，3550041233"/>
  <p:tag name="BOOKMARKENTRYNAME" val="Financial FUnctions 1_5_VF102634044我键入等号，后跟190,000-PV，35500"/>
  <p:tag name="BOOKMARKEXITNAME" val="Financial FUnctions 1_5_VF102634044我键入等号，后跟190,000-PV，41233"/>
  <p:tag name="CAPTIONDISPLAYAREA" val="False"/>
</p:tagLst>
</file>

<file path=ppt/tags/tag86.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8476b557-bbd6-421e-ae02-ca138210c6ae"/>
  <p:tag name="CAPTIONITEMSYSNAME" val="Financial FUnctions 1_5_VF102634044双击PV进入公式，我的参数4133347033"/>
  <p:tag name="BOOKMARKENTRYNAME" val="Financial FUnctions 1_5_VF102634044双击PV进入公式，我的参数41333"/>
  <p:tag name="BOOKMARKEXITNAME" val="Financial FUnctions 1_5_VF102634044双击PV进入公式，我的参数47033"/>
  <p:tag name="CAPTIONDISPLAYAREA" val="False"/>
</p:tagLst>
</file>

<file path=ppt/tags/tag87.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109f6c4e-cac2-40dd-9e96-07564824400f"/>
  <p:tag name="CAPTIONITEMSYSNAME" val="Financial FUnctions 1_5_VF102634044利率为2.9%/12，后跟逗号。4713352433"/>
  <p:tag name="BOOKMARKENTRYNAME" val="Financial FUnctions 1_5_VF102634044利率为2.9%/12，后跟逗号。47133"/>
  <p:tag name="BOOKMARKEXITNAME" val="Financial FUnctions 1_5_VF102634044利率为2.9%/12，后跟逗号。52433"/>
  <p:tag name="CAPTIONDISPLAYAREA" val="False"/>
</p:tagLst>
</file>

<file path=ppt/tags/tag88.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a92f623f-fadd-4a8c-bb1d-789221bba57a"/>
  <p:tag name="CAPTIONITEMSYSNAME" val="Financial FUnctions 1_5_VF102634044NPER，即付款期数，三年付款期内的付款期数是3*12。5253359533"/>
  <p:tag name="BOOKMARKENTRYNAME" val="Financial FUnctions 1_5_VF102634044NPER，即付款期数，三年付款期内的付款期数是3*12。52533"/>
  <p:tag name="BOOKMARKEXITNAME" val="Financial FUnctions 1_5_VF102634044NPER，即付款期数，三年付款期内的付款期数是3*12。59533"/>
  <p:tag name="CAPTIONDISPLAYAREA" val="False"/>
</p:tagLst>
</file>

<file path=ppt/tags/tag89.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8a72405f-92e7-4b40-adef-e449af76b5ce"/>
  <p:tag name="CAPTIONITEMSYSNAME" val="Financial FUnctions 1_5_VF102634044PMT参数为-3500。5963364167"/>
  <p:tag name="BOOKMARKENTRYNAME" val="Financial FUnctions 1_5_VF102634044PMT参数为-3500。59633"/>
  <p:tag name="BOOKMARKEXITNAME" val="Financial FUnctions 1_5_VF102634044PMT参数为-3500。64167"/>
  <p:tag name="CAPTIONDISPLAYAREA" val="False"/>
</p:tagLst>
</file>

<file path=ppt/tags/tag9.xml><?xml version="1.0" encoding="utf-8"?>
<p:tagLst xmlns:a="http://schemas.openxmlformats.org/drawingml/2006/main" xmlns:r="http://schemas.openxmlformats.org/officeDocument/2006/relationships" xmlns:p="http://schemas.openxmlformats.org/presentationml/2006/main">
  <p:tag name="CAPTIONID" val="27fe0345-b626-4ac3-ae03-46df7987d5fe"/>
  <p:tag name="CAPTIONINTERNALID" val="96866927-d0a1-4e6b-9d8e-ceecb51a3476"/>
  <p:tag name="CAPTIONITEMSYSNAME" val="FinancialFunctions1_1_VF102634034这正是我需要的函数。我在列表中将其选中，然后单击“确定”。此时将打开“函数参数”对话框。5340062800"/>
  <p:tag name="BOOKMARKENTRYNAME" val="FinancialFunctions1_1_VF102634034这正是我需要的函数。我在列表中将其选中，然后单击“确定”。此时将打开“函数参数”对话框。53400"/>
  <p:tag name="BOOKMARKEXITNAME" val="FinancialFunctions1_1_VF102634034这正是我需要的函数。我在列表中将其选中，然后单击“确定”。此时将打开“函数参数”对话框。62800"/>
  <p:tag name="CAPTIONDISPLAYAREA" val="False"/>
</p:tagLst>
</file>

<file path=ppt/tags/tag90.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bc56af23-479f-4c28-9421-63e6e980292c"/>
  <p:tag name="CAPTIONITEMSYSNAME" val="Financial FUnctions 1_5_VF102634044我将输入右括号，并按Enter。6426767333"/>
  <p:tag name="BOOKMARKENTRYNAME" val="Financial FUnctions 1_5_VF102634044我将输入右括号，并按Enter。64267"/>
  <p:tag name="BOOKMARKEXITNAME" val="Financial FUnctions 1_5_VF102634044我将输入右括号，并按Enter。67333"/>
  <p:tag name="CAPTIONDISPLAYAREA" val="False"/>
</p:tagLst>
</file>

<file path=ppt/tags/tag91.xml><?xml version="1.0" encoding="utf-8"?>
<p:tagLst xmlns:a="http://schemas.openxmlformats.org/drawingml/2006/main" xmlns:r="http://schemas.openxmlformats.org/officeDocument/2006/relationships" xmlns:p="http://schemas.openxmlformats.org/presentationml/2006/main">
  <p:tag name="CAPTIONID" val="c91d5dad-b03c-4f17-a8ba-756f8047e78d"/>
  <p:tag name="CAPTIONINTERNALID" val="622970f2-088f-48fb-b3cc-30867f985387"/>
  <p:tag name="CAPTIONITEMSYSNAME" val="Financial FUnctions 1_5_VF102634044您的预付定金将为69,464.80元。6743373767"/>
  <p:tag name="BOOKMARKENTRYNAME" val="Financial FUnctions 1_5_VF102634044您的预付定金将为69,464.80元。67433"/>
  <p:tag name="BOOKMARKEXITNAME" val="Financial FUnctions 1_5_VF102634044您的预付定金将为69,464.80元。73767"/>
  <p:tag name="CAPTIONDISPLAYAREA" val="False"/>
</p:tagLst>
</file>

<file path=ppt/tags/tag92.xml><?xml version="1.0" encoding="utf-8"?>
<p:tagLst xmlns:a="http://schemas.openxmlformats.org/drawingml/2006/main" xmlns:r="http://schemas.openxmlformats.org/officeDocument/2006/relationships" xmlns:p="http://schemas.openxmlformats.org/presentationml/2006/main">
  <p:tag name="MEDIACAPTIONSHIDDEN" val="False"/>
  <p:tag name="CUSTOMXMLPARTID" val="{9A344D9B-99AB-468E-8422-B8F6C0DFF2CB}"/>
  <p:tag name="CAPTIONID" val="59b91ac9-e8ed-4294-b007-5acad437330a"/>
  <p:tag name="MEDIACAPTIONCOUNT" val="True"/>
</p:tagLst>
</file>

<file path=ppt/tags/tag93.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832f9878-4c41-42f5-9188-e7489db484de"/>
  <p:tag name="CAPTIONITEMSYSNAME" val="FinancialFunctions1_6_VF102634046假设您有一笔25,000元334100"/>
  <p:tag name="BOOKMARKENTRYNAME" val="FinancialFunctions1_6_VF102634046假设您有一笔25,000元33"/>
  <p:tag name="BOOKMARKEXITNAME" val="FinancialFunctions1_6_VF102634046假设您有一笔25,000元4100"/>
  <p:tag name="CAPTIONDISPLAYAREA" val="False"/>
</p:tagLst>
</file>

<file path=ppt/tags/tag94.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4f5bd38f-7618-42b2-b65f-a49e64fc9942"/>
  <p:tag name="CAPTIONITEMSYSNAME" val="FinancialFunctions1_6_VF102634046您预计每月偿还1500元，42009400"/>
  <p:tag name="BOOKMARKENTRYNAME" val="FinancialFunctions1_6_VF102634046您预计每月偿还1500元，4200"/>
  <p:tag name="BOOKMARKEXITNAME" val="FinancialFunctions1_6_VF102634046您预计每月偿还1500元，9400"/>
  <p:tag name="CAPTIONDISPLAYAREA" val="False"/>
</p:tagLst>
</file>

<file path=ppt/tags/tag95.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7fa063f4-be3a-436c-ae54-725c7f391b56"/>
  <p:tag name="CAPTIONITEMSYSNAME" val="FinancialFunctions1_6_VF102634046问题是您需要花多长时间能还清贷款。950013367"/>
  <p:tag name="BOOKMARKENTRYNAME" val="FinancialFunctions1_6_VF102634046问题是您需要花多长时间能还清贷款。9500"/>
  <p:tag name="BOOKMARKEXITNAME" val="FinancialFunctions1_6_VF102634046问题是您需要花多长时间能还清贷款。13367"/>
  <p:tag name="CAPTIONDISPLAYAREA" val="False"/>
</p:tagLst>
</file>

<file path=ppt/tags/tag96.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c2872252-518a-41c5-a2c8-b0b7601d9d8b"/>
  <p:tag name="CAPTIONITEMSYSNAME" val="FinancialFunctions1_6_VF102634046要找到答案，我将使用NPER函数，1346719600"/>
  <p:tag name="BOOKMARKENTRYNAME" val="FinancialFunctions1_6_VF102634046要找到答案，我将使用NPER函数，13467"/>
  <p:tag name="BOOKMARKEXITNAME" val="FinancialFunctions1_6_VF102634046要找到答案，我将使用NPER函数，19600"/>
  <p:tag name="CAPTIONDISPLAYAREA" val="False"/>
</p:tagLst>
</file>

<file path=ppt/tags/tag97.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b6d1c508-d4a8-434e-8461-bd3e02d2abbb"/>
  <p:tag name="CAPTIONITEMSYSNAME" val="FinancialFunctions1_6_VF102634046进行定期等额还款，且利率不变。1970024867"/>
  <p:tag name="BOOKMARKENTRYNAME" val="FinancialFunctions1_6_VF102634046进行定期等额还款，且利率不变。19700"/>
  <p:tag name="BOOKMARKEXITNAME" val="FinancialFunctions1_6_VF102634046进行定期等额还款，且利率不变。24867"/>
  <p:tag name="CAPTIONDISPLAYAREA" val="False"/>
</p:tagLst>
</file>

<file path=ppt/tags/tag98.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44d0fd41-f7d5-4763-beef-2d633c0eabbf"/>
  <p:tag name="CAPTIONITEMSYSNAME" val="FinancialFunctions1_6_VF102634046我将在NPER后输入等号。2496731267"/>
  <p:tag name="BOOKMARKENTRYNAME" val="FinancialFunctions1_6_VF102634046我将在NPER后输入等号。24967"/>
  <p:tag name="BOOKMARKEXITNAME" val="FinancialFunctions1_6_VF102634046我将在NPER后输入等号。31267"/>
  <p:tag name="CAPTIONDISPLAYAREA" val="False"/>
</p:tagLst>
</file>

<file path=ppt/tags/tag99.xml><?xml version="1.0" encoding="utf-8"?>
<p:tagLst xmlns:a="http://schemas.openxmlformats.org/drawingml/2006/main" xmlns:r="http://schemas.openxmlformats.org/officeDocument/2006/relationships" xmlns:p="http://schemas.openxmlformats.org/presentationml/2006/main">
  <p:tag name="CAPTIONID" val="59b91ac9-e8ed-4294-b007-5acad437330a"/>
  <p:tag name="CAPTIONINTERNALID" val="42710ca5-c19c-44b5-9038-d71f1e0ea6ec"/>
  <p:tag name="CAPTIONITEMSYSNAME" val="FinancialFunctions1_6_VF102634046第一个参数是Rate，为3136737833"/>
  <p:tag name="BOOKMARKENTRYNAME" val="FinancialFunctions1_6_VF102634046第一个参数是Rate，为31367"/>
  <p:tag name="BOOKMARKEXITNAME" val="FinancialFunctions1_6_VF102634046第一个参数是Rate，为37833"/>
  <p:tag name="CAPTIONDISPLAYAREA" val="False"/>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C a p t i o n I t e m s L i s t   x m l n s : x s d = " h t t p : / / w w w . w 3 . o r g / 2 0 0 1 / X M L S c h e m a "   x m l n s : x s i = " h t t p : / / w w w . w 3 . o r g / 2 0 0 1 / X M L S c h e m a - i n s t a n c e " > < I d > f 1 c 2 9 a 5 0 - 5 0 d 4 - 4 c 7 c - 8 5 5 d - 5 a e f 7 c 3 a 2 6 c a < / I d > < C a p t i o n I t e m s > < C a p t i o n I t e m > < I n t e r n a l I d > 9 d 1 c 1 e 4 1 - a 9 0 6 - 4 9 f 9 - 8 d 4 f - 9 3 e 5 7 9 1 b 9 5 5 f < / I n t e r n a l I d > < N a m e > F i n a n c i a l F u n c t i o n s 1 _ 7 _ V F 1 0 2 6 3 4 0 4 8 GP���`ck(W:N-�pN�e�[wQ��PĄ00 2 4 6 7 < / N a m e > < T e x t > GP���`ck(W:N-�pN�e�[wQ��PĄ0< / T e x t > < B o o k M a r k E n t r y N a m e > F i n a n c i a l F u n c t i o n s 1 _ 7 _ V F 1 0 2 6 3 4 0 4 8 GP���`ck(W:N-�pN�e�[wQ��PĄ00 < / B o o k M a r k E n t r y N a m e > < B o o k M a r k E x i t N a m e > F i n a n c i a l F u n c t i o n s 1 _ 7 _ V F 1 0 2 6 3 4 0 4 8 GP���`ck(W:N-�pN�e�[wQ��PĄ02 4 6 7 < / B o o k M a r k E x i t N a m e > < B o o k M a r k E n t r y P o s i t i o n > 0 < / B o o k M a r k E n t r y P o s i t i o n > < B o o k M a r k E x i t P o s i t i o n > 2 4 6 7 < / B o o k M a r k E x i t P o s i t i o n > < / C a p t i o n I t e m > < C a p t i o n I t e m > < I n t e r n a l I d > 2 c f 7 e 9 1 5 - 0 7 c 8 - 4 7 a 1 - 9 b 2 7 - 4 8 e 9 5 f d 9 9 6 f 0 < / I n t e r n a l I d > < N a m e > F i n a n c i a l F u n c t i o n s 1 _ 7 _ V F 1 0 2 6 3 4 0 4 8 �`�`���wS��`(W1 0 *NgKN�Q2 5 6 7 6 3 0 0 < / N a m e > < T e x t > �`�`���wS��`(W  1 0   *NgKN�Q  O�PĄY\�< / T e x t > < B o o k M a r k E n t r y N a m e > F i n a n c i a l F u n c t i o n s 1 _ 7 _ V F 1 0 2 6 3 4 0 4 8 �`�`���wS��`(W1 0 *NgKN�Q2 5 6 7 < / B o o k M a r k E n t r y N a m e > < B o o k M a r k E x i t N a m e > F i n a n c i a l F u n c t i o n s 1 _ 7 _ V F 1 0 2 6 3 4 0 4 8 �`�`���wS��`(W1 0 *NgKN�Q6 3 0 0 < / B o o k M a r k E x i t N a m e > < B o o k M a r k E n t r y P o s i t i o n > 2 5 6 7 < / B o o k M a r k E n t r y P o s i t i o n > < B o o k M a r k E x i t P o s i t i o n > 6 3 0 0 < / B o o k M a r k E x i t P o s i t i o n > < / C a p t i o n I t e m > < C a p t i o n I t e m > < I n t e r n a l I d > 1 0 2 c 1 f 5 e - 9 7 b c - 4 f d 4 - 9 d 6 3 - 5 2 c 7 4 5 a 7 f 2 b 8 < / I n t e r n a l I d > < N a m e > F i n a n c i a l F u n c t i o n s 1 _ 7 _ V F 1 0 2 6 3 4 0 4 8 �Y�g�`�v^7b̑�]	g5 0 0 0 CQ6 4 0 0 9 3 3 3 < / N a m e > < T e x t > �Y�g�`�v^7b̑�]	g  5 0 0 0   CQ   _7bё���< / T e x t > < B o o k M a r k E n t r y N a m e > F i n a n c i a l F u n c t i o n s 1 _ 7 _ V F 1 0 2 6 3 4 0 4 8 �Y�g�`�v^7b̑�]	g5 0 0 0 CQ6 4 0 0 < / B o o k M a r k E n t r y N a m e > < B o o k M a r k E x i t N a m e > F i n a n c i a l F u n c t i o n s 1 _ 7 _ V F 1 0 2 6 3 4 0 4 8 �Y�g�`�v^7b̑�]	g5 0 0 0 CQ9 3 3 3 < / B o o k M a r k E x i t N a m e > < B o o k M a r k E n t r y P o s i t i o n > 6 4 0 0 < / B o o k M a r k E n t r y P o s i t i o n > < B o o k M a r k E x i t P o s i t i o n > 9 3 3 3 < / B o o k M a r k E x i t P o s i t i o n > < / C a p t i o n I t e m > < C a p t i o n I t e m > < I n t e r n a l I d > 3 b e 8 c 0 5 5 - 0 b e f - 4 3 0 3 - a c 9 e - a b 7 6 d 3 d 2 b 8 e a < / I n t e r n a l I d > < N a m e > F i n a n c i a l F u n c t i o n s 1 _ 7 _ V F 1 0 2 6 3 4 0 4 8 v^N�`Sb�{�kgX[eQ2 0 0 0 CQ�9 4 3 3 1 5 5 6 7 < / N a m e > < T e x t > v^N�`Sb�{�kgX[eQ  2 0 0 0   CQ�  t^)R�s:N  1 . 5 % 0< / T e x t > < B o o k M a r k E n t r y N a m e > F i n a n c i a l F u n c t i o n s 1 _ 7 _ V F 1 0 2 6 3 4 0 4 8 v^N�`Sb�{�kgX[eQ2 0 0 0 CQ�9 4 3 3 < / B o o k M a r k E n t r y N a m e > < B o o k M a r k E x i t N a m e > F i n a n c i a l F u n c t i o n s 1 _ 7 _ V F 1 0 2 6 3 4 0 4 8 v^N�`Sb�{�kgX[eQ2 0 0 0 CQ�1 5 5 6 7 < / B o o k M a r k E x i t N a m e > < B o o k M a r k E n t r y P o s i t i o n > 9 4 3 3 < / B o o k M a r k E n t r y P o s i t i o n > < B o o k M a r k E x i t P o s i t i o n > 1 5 5 6 7 < / B o o k M a r k E x i t P o s i t i o n > < / C a p t i o n I t e m > < C a p t i o n I t e m > < I n t e r n a l I d > 3 a 9 a 5 e 1 c - 4 b 7 e - 4 8 d a - 8 6 b 5 - 6 3 d b 1 a a 3 c c c 7 < / I n t e r n a l I d > < N a m e > F i n a n c i a l F u n c t i o n s 1 _ 7 _ V F 1 0 2 6 3 4 0 4 8 b\O(uF V �Qpe1 5 6 6 7 2 1 2 0 0 < / N a m e > < T e x t > b\O(u  F V   �Qpe  eg���{�bD��v*geg<P0< / T e x t > < B o o k M a r k E n t r y N a m e > F i n a n c i a l F u n c t i o n s 1 _ 7 _ V F 1 0 2 6 3 4 0 4 8 b\O(uF V �Qpe1 5 6 6 7 < / B o o k M a r k E n t r y N a m e > < B o o k M a r k E x i t N a m e > F i n a n c i a l F u n c t i o n s 1 _ 7 _ V F 1 0 2 6 3 4 0 4 8 b\O(uF V �Qpe2 1 2 0 0 < / B o o k M a r k E x i t N a m e > < B o o k M a r k E n t r y P o s i t i o n > 1 5 6 6 7 < / B o o k M a r k E n t r y P o s i t i o n > < B o o k M a r k E x i t P o s i t i o n > 2 1 2 0 0 < / B o o k M a r k E x i t P o s i t i o n > < / C a p t i o n I t e m > < C a p t i o n I t e m > < I n t e r n a l I d > 7 b f e 4 a a c - e 0 4 1 - 4 8 5 2 - 9 4 5 b - a 5 b 2 1 6 5 c b c 4 9 < / I n t e r n a l I d > < N a m e > F i n a n c i a l F u n c t i o n s 1 _ 7 _ V F 1 0 2 6 3 4 0 4 8 b��HQ��eQI{�S�.�eQF V �6qT�Ǐ lQ_���__.�eQ ��eQ�Qpe02 1 3 0 0 2 8 0 3 3 < / N a m e > < T e x t > b��HQ��eQI{�S�.�eQ  F V �6qT  �Ǐ lQ_���__.�eQ ��eQ�Qpe0< / T e x t > < B o o k M a r k E n t r y N a m e > F i n a n c i a l F u n c t i o n s 1 _ 7 _ V F 1 0 2 6 3 4 0 4 8 b��HQ��eQI{�S�.�eQF V �6qT�Ǐ lQ_���__.�eQ ��eQ�Qpe02 1 3 0 0 < / B o o k M a r k E n t r y N a m e > < B o o k M a r k E x i t N a m e > F i n a n c i a l F u n c t i o n s 1 _ 7 _ V F 1 0 2 6 3 4 0 4 8 b��HQ��eQI{�S�.�eQF V �6qT�Ǐ lQ_���__.�eQ ��eQ�Qpe02 8 0 3 3 < / B o o k M a r k E x i t N a m e > < B o o k M a r k E n t r y P o s i t i o n > 2 1 3 0 0 < / B o o k M a r k E n t r y P o s i t i o n > < B o o k M a r k E x i t P o s i t i o n > 2 8 0 3 3 < / B o o k M a r k E x i t P o s i t i o n > < / C a p t i o n I t e m > < C a p t i o n I t e m > < I n t e r n a l I d > 4 8 8 4 8 e a 4 - 2 b 7 8 - 4 6 c b - a b c 9 - a c 3 2 f c b d 6 e 2 4 < / I n t e r n a l I d > < N a m e > F i n a n c i a l F u n c t i o n s 1 _ 7 _ V F 1 0 2 6 3 4 0 4 8 ,{ N*N�Spe/fr a t e ��Spe<P/f1 . 5 % / 1 2 �Tߍ��S02 8 1 3 3 3 5 4 0 0 < / N a m e > < T e x t > ,{ N*N�Spe/f  r a t e ��Spe<P/f  1 . 5 % / 1 2 �Tߍ��S0< / T e x t > < B o o k M a r k E n t r y N a m e > F i n a n c i a l F u n c t i o n s 1 _ 7 _ V F 1 0 2 6 3 4 0 4 8 ,{ N*N�Spe/fr a t e ��Spe<P/f1 . 5 % / 1 2 �Tߍ��S02 8 1 3 3 < / B o o k M a r k E n t r y N a m e > < B o o k M a r k E x i t N a m e > F i n a n c i a l F u n c t i o n s 1 _ 7 _ V F 1 0 2 6 3 4 0 4 8 ,{ N*N�Spe/fr a t e ��Spe<P/f1 . 5 % / 1 2 �Tߍ��S03 5 4 0 0 < / B o o k M a r k E x i t N a m e > < B o o k M a r k E n t r y P o s i t i o n > 2 8 1 3 3 < / B o o k M a r k E n t r y P o s i t i o n > < B o o k M a r k E x i t P o s i t i o n > 3 5 4 0 0 < / B o o k M a r k E x i t P o s i t i o n > < / C a p t i o n I t e m > < C a p t i o n I t e m > < I n t e r n a l I d > a d 9 f 2 0 f 6 - 3 7 4 9 - 4 8 6 7 - a c 2 2 - 1 f 5 d e 4 8 d 3 5 f c < / I n t e r n a l I d > < N a m e > F i n a n c i a l F u n c t i o n s 1 _ 7 _ V F 1 0 2 6 3 4 0 4 8 N N*N�Spe/fN P E R �sS�N>kgpe�<P:N3 5 5 0 0 4 1 7 6 7 < / N a m e > < T e x t > N N*N�Spe/f  N P E R �sS�N>kgpe�  <P:N  1 0 �Tߍ��S0< / T e x t > < B o o k M a r k E n t r y N a m e > F i n a n c i a l F u n c t i o n s 1 _ 7 _ V F 1 0 2 6 3 4 0 4 8 N N*N�Spe/fN P E R �sS�N>kgpe�<P:N3 5 5 0 0 < / B o o k M a r k E n t r y N a m e > < B o o k M a r k E x i t N a m e > F i n a n c i a l F u n c t i o n s 1 _ 7 _ V F 1 0 2 6 3 4 0 4 8 N N*N�Spe/fN P E R �sS�N>kgpe�<P:N4 1 7 6 7 < / B o o k M a r k E x i t N a m e > < B o o k M a r k E n t r y P o s i t i o n > 3 5 5 0 0 < / B o o k M a r k E n t r y P o s i t i o n > < B o o k M a r k E x i t P o s i t i o n > 4 1 7 6 7 < / B o o k M a r k E x i t P o s i t i o n > < / C a p t i o n I t e m > < C a p t i o n I t e m > < I n t e r n a l I d > 2 7 5 7 0 e b e - 8 f 0 2 - 4 3 f 7 - 8 3 0 c - 9 e 2 a c 8 1 6 8 b d 9 < / I n t e r n a l I d > < N a m e > F i n a n c i a l F u n c t i o n s 1 _ 7 _ V F 1 0 2 6 3 4 0 4 8 N N*N/fP M T �Spe�4 1 8 6 7 4 8 0 3 3 < / N a m e > < T e x t > N N*N/f  P M T   �Spe�  <P:N  - 2 0 0 0 �Tߍ��S0< / T e x t > < B o o k M a r k E n t r y N a m e > F i n a n c i a l F u n c t i o n s 1 _ 7 _ V F 1 0 2 6 3 4 0 4 8 N N*N/fP M T �Spe�4 1 8 6 7 < / B o o k M a r k E n t r y N a m e > < B o o k M a r k E x i t N a m e > F i n a n c i a l F u n c t i o n s 1 _ 7 _ V F 1 0 2 6 3 4 0 4 8 N N*N/fP M T �Spe�4 8 0 3 3 < / B o o k M a r k E x i t N a m e > < B o o k M a r k E n t r y P o s i t i o n > 4 1 8 6 7 < / B o o k M a r k E n t r y P o s i t i o n > < B o o k M a r k E x i t P o s i t i o n > 4 8 0 3 3 < / B o o k M a r k E x i t P o s i t i o n > < / C a p t i o n I t e m > < C a p t i o n I t e m > < I n t e r n a l I d > e 2 5 d 6 d 1 8 - d 8 9 f - 4 d 0 d - 8 3 1 6 - f 7 7 0 6 7 1 9 1 9 4 e < / I n t e r n a l I d > < N a m e > F i n a n c i a l F u n c t i o n s 1 _ 7 _ V F 1 0 2 6 3 4 0 4 8 P V �s<P�Spe:N^7b-N�]X[eQ�v4 8 1 3 3 5 3 6 6 7 < / N a m e > < T e x t > P V   �s<P�Spe:N^7b-N  �]X[eQ�v  5 0 0 0   CQ�< / T e x t > < B o o k M a r k E n t r y N a m e > F i n a n c i a l F u n c t i o n s 1 _ 7 _ V F 1 0 2 6 3 4 0 4 8 P V �s<P�Spe:N^7b-N�]X[eQ�v4 8 1 3 3 < / B o o k M a r k E n t r y N a m e > < B o o k M a r k E x i t N a m e > F i n a n c i a l F u n c t i o n s 1 _ 7 _ V F 1 0 2 6 3 4 0 4 8 P V �s<P�Spe:N^7b-N�]X[eQ�v5 3 6 6 7 < / B o o k M a r k E x i t N a m e > < B o o k M a r k E n t r y P o s i t i o n > 4 8 1 3 3 < / B o o k M a r k E n t r y P o s i t i o n > < B o o k M a r k E x i t P o s i t i o n > 5 3 6 6 7 < / B o o k M a r k E x i t P o s i t i o n > < / C a p t i o n I t e m > < C a p t i o n I t e m > < I n t e r n a l I d > a b 3 9 b c 6 5 - 9 d a c - 4 9 c a - 8 a 8 a - 9 b 2 d c 5 1 f 4 4 1 1 < / I n t e r n a l I d > < N a m e > F i n a n c i a l F u n c t i o n s 1 _ 7 _ V F 1 0 2 6 3 4 0 4 8 ��eQ- 5 0 0 0 �Tߍ�S�b�S05 3 7 6 7 5 9 3 3 3 < / N a m e > < T e x t > ��eQ  - 5 0 0 0 �Tߍ�S�b�S0< / T e x t > < B o o k M a r k E n t r y N a m e > F i n a n c i a l F u n c t i o n s 1 _ 7 _ V F 1 0 2 6 3 4 0 4 8 ��eQ- 5 0 0 0 �Tߍ�S�b�S05 3 7 6 7 < / B o o k M a r k E n t r y N a m e > < B o o k M a r k E x i t N a m e > F i n a n c i a l F u n c t i o n s 1 _ 7 _ V F 1 0 2 6 3 4 0 4 8 ��eQ- 5 0 0 0 �Tߍ�S�b�S05 9 3 3 3 < / B o o k M a r k E x i t N a m e > < B o o k M a r k E n t r y P o s i t i o n > 5 3 7 6 7 < / B o o k M a r k E n t r y P o s i t i o n > < B o o k M a r k E x i t P o s i t i o n > 5 9 3 3 3 < / B o o k M a r k E x i t P o s i t i o n > < / C a p t i o n I t e m > < C a p t i o n I t e m > < I n t e r n a l I d > a b 7 4 8 a 5 5 - c 4 7 8 - 4 5 0 7 - 9 f b 7 - c f d 3 6 8 a c 3 c 2 9 < / I n t e r n a l I d > < N a m e > F i n a n c i a l F u n c t i o n s 1 _ 7 _ V F 1 0 2 6 3 4 0 4 8 1 0 *NgT��`�v�PĄ^7b̑\	g5 9 4 3 3 6 6 4 0 0 < / N a m e > < T e x t > 1 0   *NgT��`�v�PĄ^7b̑  \	g  2 5 , 1 7 5 . 7 3   CQ0< / T e x t > < B o o k M a r k E n t r y N a m e > F i n a n c i a l F u n c t i o n s 1 _ 7 _ V F 1 0 2 6 3 4 0 4 8 1 0 *NgT��`�v�PĄ^7b̑\	g5 9 4 3 3 < / B o o k M a r k E n t r y N a m e > < B o o k M a r k E x i t N a m e > F i n a n c i a l F u n c t i o n s 1 _ 7 _ V F 1 0 2 6 3 4 0 4 8 1 0 *NgT��`�v�PĄ^7b̑\	g6 6 4 0 0 < / B o o k M a r k E x i t N a m e > < B o o k M a r k E n t r y P o s i t i o n > 5 9 4 3 3 < / B o o k M a r k E n t r y P o s i t i o n > < B o o k M a r k E x i t P o s i t i o n > 6 6 4 0 0 < / B o o k M a r k E x i t P o s i t i o n > < / C a p t i o n I t e m > < / C a p t i o n I t e m s > < / C a p t i o n I t e m s L i s t > 
</file>

<file path=customXml/item10.xml>��< ? x m l   v e r s i o n = " 1 . 0 "   e n c o d i n g = " u t f - 1 6 " ? > < C a p t i o n I t e m s L i s t   x m l n s : x s i = " h t t p : / / w w w . w 3 . o r g / 2 0 0 1 / X M L S c h e m a - i n s t a n c e "   x m l n s : x s d = " h t t p : / / w w w . w 3 . o r g / 2 0 0 1 / X M L S c h e m a " > < I d > 2 f 9 f f e a e - f 2 2 4 - 4 8 8 6 - b b 9 2 - 3 b 2 9 d 8 5 f 9 7 f c < / I d > < C a p t i o n I t e m s > < C a p t i o n I t e m > < I n t e r n a l I d > a f c c 4 8 2 b - 1 b e b - 4 4 6 8 - b a 4 6 - 2 2 c 1 8 9 1 6 6 3 4 9 < / I n t e r n a l I d > < N a m e > F i n a n c i a l F u n c t i o n s 1 _ 2 S a y t h a t 0 0 : 0 0 : 0 0 . 0 - 0 0 : 0 0 : 0 5 . 3 < / N a m e > < T e x t >   S a y   t h a t   y o u  v e   l o o k e d   a t   $ 1 8 0 , 0 0 0   h o u s e   a t   5 %   a n n u a l   i n t e r e s t < / T e x t > < B o o k M a r k E n t r y N a m e > F i n a n c i a l F u n c t i o n s 1 _ 2 0 0 : 0 0 : 0 0 . 0 < / B o o k M a r k E n t r y N a m e > < B o o k M a r k E x i t N a m e > F i n a n c i a l F u n c t i o n s 1 _ 2 0 0 : 0 0 : 0 5 . 3 < / B o o k M a r k E x i t N a m e > < B o o k M a r k E n t r y P o s i t i o n > 0 < / B o o k M a r k E n t r y P o s i t i o n > < B o o k M a r k E x i t P o s i t i o n > 5 3 3 3 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 2 e 8 0 2 2 8 d - 2 f c e - 4 3 b 3 - a 4 5 b - 5 f 8 b 8 3 8 7 8 b 9 6 < / I n t e r n a l I d > < N a m e > F i n a n c i a l F u n c t i o n s 1 _ 2 a n d y o u 0 0 : 0 0 : 0 5 . 4 - 0 0 : 0 0 : 1 0 . 6 < / N a m e > < T e x t >   a n d   y o u   w o n d e r   w h a t   t h e   m o n t h l y   p a y m e n t ,   m i n u s   i n s u r a n c e   a n d   t a x e s ,   w o u l d   b e . < / T e x t > < B o o k M a r k E n t r y N a m e > F i n a n c i a l F u n c t i o n s 1 _ 2 0 0 : 0 0 : 0 5 . 4 < / B o o k M a r k E n t r y N a m e > < B o o k M a r k E x i t N a m e > F i n a n c i a l F u n c t i o n s 1 _ 2 0 0 : 0 0 : 1 0 . 6 < / B o o k M a r k E x i t N a m e > < B o o k M a r k E n t r y P o s i t i o n > 5 4 3 3 < / B o o k M a r k E n t r y P o s i t i o n > < B o o k M a r k E x i t P o s i t i o n > 1 0 6 6 7 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 0 b 9 6 2 7 8 e - e b 4 c - 4 7 1 3 - b 9 3 5 - e c 3 d 3 1 9 5 b b 2 9 < / I n t e r n a l I d > < N a m e > F i n a n c i a l F u n c t i o n s 1 _ 2 Y o u c o u l d 0 0 : 0 0 : 1 0 . 7 - 0 0 : 0 0 : 1 5 . 3 < / N a m e > < T e x t >   Y o u   c o u l d   u s e   t h e   P M T   f u n c t i o n   t o   f i g u r e   o u t   t h e   m o n t h l y   p a y m e n t s . < / T e x t > < B o o k M a r k E n t r y N a m e > F i n a n c i a l F u n c t i o n s 1 _ 2 0 0 : 0 0 : 1 0 . 7 < / B o o k M a r k E n t r y N a m e > < B o o k M a r k E x i t N a m e > F i n a n c i a l F u n c t i o n s 1 _ 2 0 0 : 0 0 : 1 5 . 3 < / B o o k M a r k E x i t N a m e > < B o o k M a r k E n t r y P o s i t i o n > 1 0 7 6 7 < / B o o k M a r k E n t r y P o s i t i o n > < B o o k M a r k E x i t P o s i t i o n > 1 5 3 3 3 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 5 a 0 c 8 8 4 9 - d 3 2 6 - 4 a 9 5 - 8 9 6 e - 9 0 5 8 9 b 8 f 9 f 1 f < / I n t e r n a l I d > < N a m e > F i n a n c i a l F u n c t i o n s 1 _ 2 T h i s t i m e 0 0 : 0 0 : 1 5 . 4 - 0 0 : 0 0 : 1 9 . 4 < / N a m e > < T e x t >   T h i s   t i m e   I  l l   t y p e   t h e   f o r m u l a   d i r e c t l y   i n t o   t h e   s p r e a d s h e e t . < / T e x t > < B o o k M a r k E n t r y N a m e > F i n a n c i a l F u n c t i o n s 1 _ 2 0 0 : 0 0 : 1 5 . 4 < / B o o k M a r k E n t r y N a m e > < B o o k M a r k E x i t N a m e > F i n a n c i a l F u n c t i o n s 1 _ 2 0 0 : 0 0 : 1 9 . 4 < / B o o k M a r k E x i t N a m e > < B o o k M a r k E n t r y P o s i t i o n > 1 5 4 3 3 < / B o o k M a r k E n t r y P o s i t i o n > < B o o k M a r k E x i t P o s i t i o n > 1 9 4 0 0 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 1 6 1 7 b 2 2 2 - e 3 4 8 - 4 5 b 2 - 8 9 f f - b 3 0 e a 0 5 6 0 a 6 8 < / I n t e r n a l I d > < N a m e > F i n a n c i a l F u n c t i o n s 1 _ 2 I  l l t y p e 0 0 : 0 0 : 1 9 . 5 - 0 0 : 0 0 : 2 4 . 7 < / N a m e > < T e x t >   I  l l   t y p e   m y   e q u a l s   s i g n   t o   s t a r t   t h e   f o r m u l a   a n d   t h e n   s t a r t   t o   t y p e   P M T . < / T e x t > < B o o k M a r k E n t r y N a m e > F i n a n c i a l F u n c t i o n s 1 _ 2 0 0 : 0 0 : 1 9 . 5 < / B o o k M a r k E n t r y N a m e > < B o o k M a r k E x i t N a m e > F i n a n c i a l F u n c t i o n s 1 _ 2 0 0 : 0 0 : 2 4 . 7 < / B o o k M a r k E x i t N a m e > < B o o k M a r k E n t r y P o s i t i o n > 1 9 5 0 0 < / B o o k M a r k E n t r y P o s i t i o n > < B o o k M a r k E x i t P o s i t i o n > 2 4 7 3 3 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 e e e a e 8 6 9 - 6 3 4 6 - 4 2 5 9 - a 4 e f - 0 e 1 9 7 f b 4 c 9 c 5 < / I n t e r n a l I d > < N a m e > F i n a n c i a l F u n c t i o n s 1 _ 2 F o r m u l a A u t o C o m p l e t e 0 0 : 0 0 : 2 4 . 8 - 0 0 : 0 0 : 3 1 . 7 < / N a m e > < T e x t >   F o r m u l a   A u t o C o m p l e t e   l i s t s   t h e   f u n c t i o n .   I  l l   d o u b l e - c l i c k   t h e   f u n c t i o n   t o   g e t   i t   i n t o   t h e   f o r m u l a . < / T e x t > < B o o k M a r k E n t r y N a m e > F i n a n c i a l F u n c t i o n s 1 _ 2 0 0 : 0 0 : 2 4 . 8 < / B o o k M a r k E n t r y N a m e > < B o o k M a r k E x i t N a m e > F i n a n c i a l F u n c t i o n s 1 _ 2 0 0 : 0 0 : 3 1 . 7 < / B o o k M a r k E x i t N a m e > < B o o k M a r k E n t r y P o s i t i o n > 2 4 8 3 3 < / B o o k M a r k E n t r y P o s i t i o n > < B o o k M a r k E x i t P o s i t i o n > 3 1 7 6 7 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 1 b a e 9 d 4 1 - 0 a 7 0 - 4 c a 0 - 8 d b 0 - 5 d e d 6 d b 6 9 6 f a < / I n t e r n a l I d > < N a m e > F i n a n c i a l F u n c t i o n s 1 _ 2 T h i s h e l p s 0 0 : 0 0 : 3 1 . 8 - 0 0 : 0 0 : 3 5 . 7 < / N a m e > < T e x t >   T h i s   h e l p s   p r e v e n t   a n y   m i s s p e l l i n g s   o f   f u n c t i o n   n a m e s < / T e x t > < B o o k M a r k E n t r y N a m e > F i n a n c i a l F u n c t i o n s 1 _ 2 0 0 : 0 0 : 3 1 . 8 < / B o o k M a r k E n t r y N a m e > < B o o k M a r k E x i t N a m e > F i n a n c i a l F u n c t i o n s 1 _ 2 0 0 : 0 0 : 3 5 . 7 < / B o o k M a r k E x i t N a m e > < B o o k M a r k E n t r y P o s i t i o n > 3 1 8 6 7 < / B o o k M a r k E n t r y P o s i t i o n > < B o o k M a r k E x i t P o s i t i o n > 3 5 7 0 0 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 0 6 b c f 2 9 2 - 8 3 e 9 - 4 5 6 f - 8 3 b 9 - 7 c 1 b b e 3 b 1 9 a 5 < / I n t e r n a l I d > < N a m e > F i n a n c i a l F u n c t i o n s 1 _ 2 a n d e n t e r s 0 0 : 0 0 : 3 5 . 8 - 0 0 : 0 0 : 3 9 . 6 < / N a m e > < T e x t >   a n d   e n t e r s   t h e   o p e n i n g   p a r e n t h e s i s   o f   t h e   f o r m u l a   f o r   y o u . < / T e x t > < B o o k M a r k E n t r y N a m e > F i n a n c i a l F u n c t i o n s 1 _ 2 0 0 : 0 0 : 3 5 . 8 < / B o o k M a r k E n t r y N a m e > < B o o k M a r k E x i t N a m e > F i n a n c i a l F u n c t i o n s 1 _ 2 0 0 : 0 0 : 3 9 . 6 < / B o o k M a r k E x i t N a m e > < B o o k M a r k E n t r y P o s i t i o n > 3 5 8 0 0 < / B o o k M a r k E n t r y P o s i t i o n > < B o o k M a r k E x i t P o s i t i o n > 3 9 6 3 3 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 2 9 7 2 e c 1 d - e 0 7 8 - 4 8 3 6 - a 6 f 3 - 7 f f 0 3 b 8 4 a 4 8 b < / I n t e r n a l I d > < N a m e > F i n a n c i a l F u n c t i o n s 1 _ 2 T h e S c r e e n T i p 0 0 : 0 0 : 3 9 . 7 - 0 0 : 0 0 : 4 4 . 4 < / N a m e > < T e x t >   T h e   S c r e e n T i p   h e r e   t e l l s   m e   a l l   t h e   a r g u m e n t s   f o r   t h e   f o r m u l a . < / T e x t > < B o o k M a r k E n t r y N a m e > F i n a n c i a l F u n c t i o n s 1 _ 2 0 0 : 0 0 : 3 9 . 7 < / B o o k M a r k E n t r y N a m e > < B o o k M a r k E x i t N a m e > F i n a n c i a l F u n c t i o n s 1 _ 2 0 0 : 0 0 : 4 4 . 4 < / B o o k M a r k E x i t N a m e > < B o o k M a r k E n t r y P o s i t i o n > 3 9 7 3 3 < / B o o k M a r k E n t r y P o s i t i o n > < B o o k M a r k E x i t P o s i t i o n > 4 4 4 6 7 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 8 4 3 c e 5 0 9 - 5 3 a a - 4 e 2 9 - a a 4 f - 7 8 3 c 0 9 6 c b 9 0 3 < / I n t e r n a l I d > < N a m e > F i n a n c i a l F u n c t i o n s 1 _ 2 N o t i c e t h e 0 0 : 0 0 : 4 4 . 5 - 0 0 : 0 0 : 5 2 . 8 < / N a m e > < T e x t >   N o t i c e   t h e   a r g u m e n t s   i n   b r a c k e t s ,   F V   a n d   t y p e .   T h e   b r a c k e t s   i n d i c a t e   t h a t   t h e s e   a r e   o p t i o n a l   a r g u m e n t s . < / T e x t > < B o o k M a r k E n t r y N a m e > F i n a n c i a l F u n c t i o n s 1 _ 2 0 0 : 0 0 : 4 4 . 5 < / B o o k M a r k E n t r y N a m e > < B o o k M a r k E x i t N a m e > F i n a n c i a l F u n c t i o n s 1 _ 2 0 0 : 0 0 : 5 2 . 8 < / B o o k M a r k E x i t N a m e > < B o o k M a r k E n t r y P o s i t i o n > 4 4 5 6 7 < / B o o k M a r k E n t r y P o s i t i o n > < B o o k M a r k E x i t P o s i t i o n > 5 2 8 3 3 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 2 7 1 1 f 3 4 4 - 7 8 7 c - 4 e 9 2 - 8 4 3 4 - 5 4 2 2 9 2 5 d 6 5 c 7 < / I n t e r n a l I d > < N a m e > F i n a n c i a l F u n c t i o n s 1 _ 2 T h e f i r s t 0 0 : 0 0 : 5 2 . 9 - 0 0 : 0 1 : 0 0 . 1 < / N a m e > < T e x t >   T h e   f i r s t   a r g u m e n t   i s   R a t e ,   w h i c h   i s   5 % / 1 2 ,   t h e   n u m b e r   o f   m o n t h s   i n   a   y e a r . < / T e x t > < B o o k M a r k E n t r y N a m e > F i n a n c i a l F u n c t i o n s 1 _ 2 0 0 : 0 0 : 5 2 . 9 < / B o o k M a r k E n t r y N a m e > < B o o k M a r k E x i t N a m e > F i n a n c i a l F u n c t i o n s 1 _ 2 0 0 : 0 1 : 0 0 . 1 < / B o o k M a r k E x i t N a m e > < B o o k M a r k E n t r y P o s i t i o n > 5 2 9 3 3 < / B o o k M a r k E n t r y P o s i t i o n > < B o o k M a r k E x i t P o s i t i o n > 6 0 1 6 7 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 8 5 e 9 a 8 c 5 - 1 e 5 4 - 4 1 2 a - a b 2 4 - 8 2 e c 0 a d c 0 d 4 a < / I n t e r n a l I d > < N a m e > F i n a n c i a l F u n c t i o n s 1 _ 2 I  l l t y p e 0 0 : 0 1 : 0 0 . 2 - 0 0 : 0 1 : 0 9 . 0 < / N a m e > < T e x t >   I  l l   t y p e   a   c o m m a   t o   s e p a r a t e   t h e   r a t e   a r g u m e n t   f r o m   t h e   n e x t   w h i c h   i s   N p e r ,   t h e   t o t a l   n u m b e r   o f   p a y m e n t s   f o r   t h e   l o a n . < / T e x t > < B o o k M a r k E n t r y N a m e > F i n a n c i a l F u n c t i o n s 1 _ 2 0 0 : 0 1 : 0 0 . 2 < / B o o k M a r k E n t r y N a m e > < B o o k M a r k E x i t N a m e > F i n a n c i a l F u n c t i o n s 1 _ 2 0 0 : 0 1 : 0 9 . 0 < / B o o k M a r k E x i t N a m e > < B o o k M a r k E n t r y P o s i t i o n > 6 0 2 6 7 < / B o o k M a r k E n t r y P o s i t i o n > < B o o k M a r k E x i t P o s i t i o n > 6 9 0 0 0 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 c 2 b 0 8 4 6 1 - b d 5 0 - 4 4 a 7 - 8 d a 5 - 4 1 0 c 4 f 3 a a f 4 d < / I n t e r n a l I d > < N a m e > F i n a n c i a l F u n c t i o n s 1 _ 2 I  l l e n t e r 0 0 : 0 1 : 0 9 . 1 - 0 0 : 0 1 : 1 6 . 9 < / N a m e > < T e x t >   I  l l   e n t e r   3 0 ,   f o r   a   3 0   y e a r   l o a n ,   m u l t i p l i e d   b y   t w e l v e   b e c a u s e   t h e r e   w i l l   b e   t w e l v e   m o n t h l y   p a y m e n t s   p e r   y e a r . < / T e x t > < B o o k M a r k E n t r y N a m e > F i n a n c i a l F u n c t i o n s 1 _ 2 0 0 : 0 1 : 0 9 . 1 < / B o o k M a r k E n t r y N a m e > < B o o k M a r k E x i t N a m e > F i n a n c i a l F u n c t i o n s 1 _ 2 0 0 : 0 1 : 1 6 . 9 < / B o o k M a r k E x i t N a m e > < B o o k M a r k E n t r y P o s i t i o n > 6 9 1 0 0 < / B o o k M a r k E n t r y P o s i t i o n > < B o o k M a r k E x i t P o s i t i o n > 7 6 9 6 7 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 b b f d b 5 2 c - d 9 0 4 - 4 7 5 6 - a a 2 a - 4 3 e c 3 0 c e 8 4 9 a < / I n t e r n a l I d > < N a m e > F i n a n c i a l F u n c t i o n s 1 _ 2 I  l l e n t e r 0 0 : 0 1 : 1 7 . 0 - 0 0 : 0 1 : 2 3 . 2 < / N a m e > < T e x t >   I  l l   e n t e r   a   c o m m a   t o   s e p a r a t e   t h e   a r g u m e n t s   a n d   t h e   f i n a l   a r g u m e n t   I  l l   e n t e r   i s   P v , < / T e x t > < B o o k M a r k E n t r y N a m e > F i n a n c i a l F u n c t i o n s 1 _ 2 0 0 : 0 1 : 1 7 . 0 < / B o o k M a r k E n t r y N a m e > < B o o k M a r k E x i t N a m e > F i n a n c i a l F u n c t i o n s 1 _ 2 0 0 : 0 1 : 2 3 . 2 < / B o o k M a r k E x i t N a m e > < B o o k M a r k E n t r y P o s i t i o n > 7 7 0 6 7 < / B o o k M a r k E n t r y P o s i t i o n > < B o o k M a r k E x i t P o s i t i o n > 8 3 2 3 3 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 c c 1 f 2 4 f 2 - 4 8 6 8 - 4 0 5 3 - 9 e d 2 - 4 d b 0 0 7 e d a 7 6 6 < / I n t e r n a l I d > < N a m e > F i n a n c i a l F u n c t i o n s 1 _ 2 $ 1 8 0 , 0 0 0 ; t h e 0 0 : 0 1 : 2 3 . 3 - 0 0 : 0 1 : 2 7 . 0 < / N a m e > < T e x t >   $ 1 8 0 , 0 0 0 ;   t h e   p r e s e n t   v a l u e   o f   t h e   h o m e . < / T e x t > < B o o k M a r k E n t r y N a m e > F i n a n c i a l F u n c t i o n s 1 _ 2 0 0 : 0 1 : 2 3 . 3 < / B o o k M a r k E n t r y N a m e > < B o o k M a r k E x i t N a m e > F i n a n c i a l F u n c t i o n s 1 _ 2 0 0 : 0 1 : 2 7 . 0 < / B o o k M a r k E x i t N a m e > < B o o k M a r k E n t r y P o s i t i o n > 8 3 3 3 3 < / B o o k M a r k E n t r y P o s i t i o n > < B o o k M a r k E x i t P o s i t i o n > 8 7 0 3 3 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 2 8 6 8 7 1 c 1 - 8 f 0 f - 4 d 7 4 - 9 8 2 a - 5 a e 5 5 8 0 5 3 d d 0 < / I n t e r n a l I d > < N a m e > F i n a n c i a l F u n c t i o n s 1 _ 2 F i n a l l y , I  l l 0 0 : 0 1 : 2 7 . 1 - 0 0 : 0 1 : 3 7 . 4 < / N a m e > < T e x t >   F i n a l l y ,   I  l l   e n t e r   m y   c l o s i n g   p a r e n t h e s i s .   T h e   m o n t h l y   p a y m e n t   w o u l d   b e   $ 9 6 6 . 2 8 . < / T e x t > < B o o k M a r k E n t r y N a m e > F i n a n c i a l F u n c t i o n s 1 _ 2 0 0 : 0 1 : 2 7 . 1 < / B o o k M a r k E n t r y N a m e > < B o o k M a r k E x i t N a m e > F i n a n c i a l F u n c t i o n s 1 _ 2 0 0 : 0 1 : 3 7 . 4 < / B o o k M a r k E x i t N a m e > < B o o k M a r k E n t r y P o s i t i o n > 8 7 1 3 3 < / B o o k M a r k E n t r y P o s i t i o n > < B o o k M a r k E x i t P o s i t i o n > 9 7 4 3 3 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 f 8 3 2 4 4 d a - f 3 5 b - 4 d 1 4 - a e f c - c 1 8 9 3 5 9 5 d 6 7 b < / I n t e r n a l I d > < N a m e > F i n a n c i a l F u n c t i o n s 1 _ 2 N o w l e t  s 0 0 : 0 1 : 3 7 . 5 - 0 0 : 0 1 : 4 5 . 6 < / N a m e > < T e x t >   N o w   l e t  s   l o o k   a t   t h i s   d i f f e r e n t l y   b y   f i n d i n g   t h e   v a l u e   o f   t h e   h o u s e   b a s e d   o n   w h a t   y o u   c a n   a f f o r d   t o   p a y   e a c h   m o n t h . < / T e x t > < B o o k M a r k E n t r y N a m e > F i n a n c i a l F u n c t i o n s 1 _ 2 0 0 : 0 1 : 3 7 . 5 < / B o o k M a r k E n t r y N a m e > < B o o k M a r k E x i t N a m e > F i n a n c i a l F u n c t i o n s 1 _ 2 0 0 : 0 1 : 4 5 . 6 < / B o o k M a r k E x i t N a m e > < B o o k M a r k E n t r y P o s i t i o n > 9 7 5 3 3 < / B o o k M a r k E n t r y P o s i t i o n > < B o o k M a r k E x i t P o s i t i o n > 1 0 5 6 6 7 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 6 e c 0 e 3 2 9 - b b 7 b - 4 6 8 a - 8 6 4 6 - 9 5 1 a 6 9 7 e d 8 7 0 < / I n t e r n a l I d > < N a m e > F i n a n c i a l F u n c t i o n s 1 _ 2 T o f i n d 0 0 : 0 1 : 4 5 . 7 - 0 0 : 0 1 : 5 4 . 1 < / N a m e > < T e x t >   T o   f i n d   t h e   f u n c t i o n   t o   u s e   I  l l   c l i c k   t h e   F o r m u l a s   t a b   o n   t h e   R i b b o n   a n d   t h e n   c l i c k   I n s e r t   F u n c t i o n . < / T e x t > < B o o k M a r k E n t r y N a m e > F i n a n c i a l F u n c t i o n s 1 _ 2 0 0 : 0 1 : 4 5 . 7 < / B o o k M a r k E n t r y N a m e > < B o o k M a r k E x i t N a m e > F i n a n c i a l F u n c t i o n s 1 _ 2 0 0 : 0 1 : 5 4 . 1 < / B o o k M a r k E x i t N a m e > < B o o k M a r k E n t r y P o s i t i o n > 1 0 5 7 6 7 < / B o o k M a r k E n t r y P o s i t i o n > < B o o k M a r k E x i t P o s i t i o n > 1 1 4 1 3 3 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 c c c 9 7 f c 3 - 3 1 4 8 - 4 a c a - a f f c - b 8 5 e 3 7 0 e 0 a 3 1 < / I n t e r n a l I d > < N a m e > F i n a n c i a l F u n c t i o n s 1 _ 2 I n t h e 0 0 : 0 1 : 5 4 . 2 - 0 0 : 0 2 : 0 1 . 1 < / N a m e > < T e x t >   I n   t h e   S e a r c h   f o r   a   f u n c t i o n   b o x   I  l l   t y p e   m o n t h l y   p a y m e n t s   a n d   t h e n   c l i c k   G o . < / T e x t > < B o o k M a r k E n t r y N a m e > F i n a n c i a l F u n c t i o n s 1 _ 2 0 0 : 0 1 : 5 4 . 2 < / B o o k M a r k E n t r y N a m e > < B o o k M a r k E x i t N a m e > F i n a n c i a l F u n c t i o n s 1 _ 2 0 0 : 0 2 : 0 1 . 1 < / B o o k M a r k E x i t N a m e > < B o o k M a r k E n t r y P o s i t i o n > 1 1 4 2 3 3 < / B o o k M a r k E n t r y P o s i t i o n > < B o o k M a r k E x i t P o s i t i o n > 1 2 1 1 3 3 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 3 7 6 4 7 5 f 5 - 1 b 2 0 - 4 9 4 1 - 8 2 6 0 - 6 7 7 4 b 9 b 8 a 3 3 9 < / I n t e r n a l I d > < N a m e > F i n a n c i a l F u n c t i o n s 1 _ 2 I  l l c l i c k 0 0 : 0 2 : 0 1 . 2 - 0 0 : 0 2 : 0 7 . 8 < / N a m e > < T e x t >   I  l l   c l i c k   P V ,   t h e   f i r s t   f u n c t i o n   i n   t h e   l i s t   w h i c h   r e t u r n s   t h e   p r e s e n t   v a l u e   o f   a n   i n v e s t m e n t . < / T e x t > < B o o k M a r k E n t r y N a m e > F i n a n c i a l F u n c t i o n s 1 _ 2 0 0 : 0 2 : 0 1 . 2 < / B o o k M a r k E n t r y N a m e > < B o o k M a r k E x i t N a m e > F i n a n c i a l F u n c t i o n s 1 _ 2 0 0 : 0 2 : 0 7 . 8 < / B o o k M a r k E x i t N a m e > < B o o k M a r k E n t r y P o s i t i o n > 1 2 1 2 3 3 < / B o o k M a r k E n t r y P o s i t i o n > < B o o k M a r k E x i t P o s i t i o n > 1 2 7 8 3 3 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 1 a d d 5 2 5 e - f b 6 7 - 4 1 b b - b 6 f f - e 3 5 8 5 7 6 4 f 3 3 1 < / I n t e r n a l I d > < N a m e > F i n a n c i a l F u n c t i o n s 1 _ 2 T h e n I  l l 0 0 : 0 2 : 0 7 . 9 - 0 0 : 0 2 : 1 0 . 5 < / N a m e > < T e x t >   T h e n   I  l l   c l i c k   O K . < / T e x t > < B o o k M a r k E n t r y N a m e > F i n a n c i a l F u n c t i o n s 1 _ 2 0 0 : 0 2 : 0 7 . 9 < / B o o k M a r k E n t r y N a m e > < B o o k M a r k E x i t N a m e > F i n a n c i a l F u n c t i o n s 1 _ 2 0 0 : 0 2 : 1 0 . 5 < / B o o k M a r k E x i t N a m e > < B o o k M a r k E n t r y P o s i t i o n > 1 2 7 9 3 3 < / B o o k M a r k E n t r y P o s i t i o n > < B o o k M a r k E x i t P o s i t i o n > 1 3 0 5 6 7 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 4 0 c 0 e 8 b 3 - f 2 e 3 - 4 3 1 b - a 0 a a - 6 4 4 3 0 f 6 6 d b 8 8 < / I n t e r n a l I d > < N a m e > F i n a n c i a l F u n c t i o n s 1 _ 2 I n t h e 0 0 : 0 2 : 1 0 . 6 - 0 0 : 0 2 : 2 1 . 1 < / N a m e > < T e x t >   I n   t h e   R a t e   b o x   I  l l   t y p e   5 % / 1 2 ,   i n   t h e   n u m b e r   o f   p a y m e n t s   b o x ,   N p e r ,   I  l l   t y p e   3 0 * 1 2 . < / T e x t > < B o o k M a r k E n t r y N a m e > F i n a n c i a l F u n c t i o n s 1 _ 2 0 0 : 0 2 : 1 0 . 6 < / B o o k M a r k E n t r y N a m e > < B o o k M a r k E x i t N a m e > F i n a n c i a l F u n c t i o n s 1 _ 2 0 0 : 0 2 : 2 1 . 1 < / B o o k M a r k E x i t N a m e > < B o o k M a r k E n t r y P o s i t i o n > 1 3 0 6 6 7 < / B o o k M a r k E n t r y P o s i t i o n > < B o o k M a r k E x i t P o s i t i o n > 1 4 1 1 3 3 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 8 b 8 1 4 c 7 f - f f 7 7 - 4 6 4 6 - 9 0 d e - d 0 4 4 a 2 2 6 e 6 1 c < / I n t e r n a l I d > < N a m e > F i n a n c i a l F u n c t i o n s 1 _ 2 A n d i n 0 0 : 0 2 : 2 1 . 2 - 0 0 : 0 2 : 2 8 . 3 < / N a m e > < T e x t >   A n d   i n   t h e   p a y m e n t   b o x   I  l l   t y p e   t h e   m o r t g a g e   p a y m e n t   I   c a n   a f f o r d   t o   p a y   e a c h   m o n t h ,   l e s s   i n s u r a n c e   a n d   t a x e s . < / T e x t > < B o o k M a r k E n t r y N a m e > F i n a n c i a l F u n c t i o n s 1 _ 2 0 0 : 0 2 : 2 1 . 2 < / B o o k M a r k E n t r y N a m e > < B o o k M a r k E x i t N a m e > F i n a n c i a l F u n c t i o n s 1 _ 2 0 0 : 0 2 : 2 8 . 3 < / B o o k M a r k E x i t N a m e > < B o o k M a r k E n t r y P o s i t i o n > 1 4 1 2 3 3 < / B o o k M a r k E n t r y P o s i t i o n > < B o o k M a r k E x i t P o s i t i o n > 1 4 8 3 0 0 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 e 7 0 2 5 f 2 7 - 5 d a e - 4 e c 5 - a 7 f 5 - e 0 a e 6 b 2 f a f 4 4 < / I n t e r n a l I d > < N a m e > F i n a n c i a l F u n c t i o n s 1 _ 2 S i n c e t h i s 0 0 : 0 2 : 2 8 . 4 - 0 0 : 0 2 : 3 4 . 7 < / N a m e > < T e x t >   S i n c e   t h i s   i s   a   p a y m e n t ,   I  l l   p u t   a   n e g a t i v e   s i g n   i n   f r o n t   o f   t h e   8 0 0 ,   t h e n   I  l l   c l i c k   O K . < / T e x t > < B o o k M a r k E n t r y N a m e > F i n a n c i a l F u n c t i o n s 1 _ 2 0 0 : 0 2 : 2 8 . 4 < / B o o k M a r k E n t r y N a m e > < B o o k M a r k E x i t N a m e > F i n a n c i a l F u n c t i o n s 1 _ 2 0 0 : 0 2 : 3 4 . 7 < / B o o k M a r k E x i t N a m e > < B o o k M a r k E n t r y P o s i t i o n > 1 4 8 4 0 0 < / B o o k M a r k E n t r y P o s i t i o n > < B o o k M a r k E x i t P o s i t i o n > 1 5 4 7 0 0 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 2 9 3 4 2 3 a 9 - 6 6 9 8 - 4 e 4 2 - b 4 f 0 - 6 6 6 8 2 6 c f 0 b 2 3 < / I n t e r n a l I d > < N a m e > F i n a n c i a l F u n c t i o n s 1 _ 2 T h e h o u s e 0 0 : 0 2 : 3 4 . 8 - 0 0 : 0 2 : 4 0 . 7 < / N a m e > < T e x t >   T h e   h o u s e   I   c a n   a f f o r d   t o   b u y   c o s t s   j u s t   a   l i t t l e   o v e r   $ 1 4 9 , 0 0 0 . < / T e x t > < B o o k M a r k E n t r y N a m e > F i n a n c i a l F u n c t i o n s 1 _ 2 0 0 : 0 2 : 3 4 . 8 < / B o o k M a r k E n t r y N a m e > < B o o k M a r k E x i t N a m e > F i n a n c i a l F u n c t i o n s 1 _ 2 0 0 : 0 2 : 4 0 . 7 < / B o o k M a r k E x i t N a m e > < B o o k M a r k E n t r y P o s i t i o n > 1 5 4 8 0 0 < / B o o k M a r k E n t r y P o s i t i o n > < B o o k M a r k E x i t P o s i t i o n > 1 6 0 7 6 7 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11.xml>��< ? x m l   v e r s i o n = " 1 . 0 "   e n c o d i n g = " u t f - 1 6 " ? > < C a p t i o n I t e m s L i s t   x m l n s : x s i = " h t t p : / / w w w . w 3 . o r g / 2 0 0 1 / X M L S c h e m a - i n s t a n c e "   x m l n s : x s d = " h t t p : / / w w w . w 3 . o r g / 2 0 0 1 / X M L S c h e m a " > < I d > 7 0 0 b 0 e 1 3 - b 1 f 1 - 4 8 b 3 - a 3 0 2 - b c 9 0 e c f c 8 4 e 5 < / I d > < C a p t i o n I t e m s > < C a p t i o n I t e m > < I n t e r n a l I d > 8 4 6 d b 7 c 1 - b 4 0 f - 4 9 5 7 - 8 3 4 6 - b 5 d c 3 2 3 e a e d 0 < / I n t e r n a l I d > < N a m e > F i n a n c i a l F u n c t i o n s 1 _ 3 I m a g i n e a 0 0 : 0 0 : 0 0 . 0 - 0 0 : 0 0 : 0 5 . 9 < / N a m e > < T e x t >   I m a g i n e   a   d r e a m   v a c a t i o n   t h a t   w i l l   c o s t   y o u   $ 8 , 5 0 0   i n   t h r e e   y e a r s , < / T e x t > < B o o k M a r k E n t r y N a m e > F i n a n c i a l F u n c t i o n s 1 _ 3 0 0 : 0 0 : 0 0 . 0 < / B o o k M a r k E n t r y N a m e > < B o o k M a r k E x i t N a m e > F i n a n c i a l F u n c t i o n s 1 _ 3 0 0 : 0 0 : 0 5 . 9 < / B o o k M a r k E x i t N a m e > < B o o k M a r k E n t r y P o s i t i o n > 0 < / B o o k M a r k E n t r y P o s i t i o n > < B o o k M a r k E x i t P o s i t i o n > 5 9 6 7 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 8 2 c 5 1 c 6 2 - b 2 8 1 - 4 6 1 2 - 8 2 7 6 - f 9 f 7 e b 2 a 2 2 5 0 < / I n t e r n a l I d > < N a m e > F i n a n c i a l F u n c t i o n s 1 _ 3 a n d y o u 0 0 : 0 0 : 0 6 . 0 - 0 0 : 0 0 : 1 0 . 7 < / N a m e > < T e x t >   a n d   y o u   n e e d   t o   f i g u r e   o u t   h o w   m u c h   t o   s a v e   e a c h   m o n t h   t o   p a y   f o r   t h e   v a c a t i o n . < / T e x t > < B o o k M a r k E n t r y N a m e > F i n a n c i a l F u n c t i o n s 1 _ 3 0 0 : 0 0 : 0 6 . 0 < / B o o k M a r k E n t r y N a m e > < B o o k M a r k E x i t N a m e > F i n a n c i a l F u n c t i o n s 1 _ 3 0 0 : 0 0 : 1 0 . 7 < / B o o k M a r k E x i t N a m e > < B o o k M a r k E n t r y P o s i t i o n > 6 0 6 7 < / B o o k M a r k E n t r y P o s i t i o n > < B o o k M a r k E x i t P o s i t i o n > 1 0 7 0 0 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 c c 9 2 5 4 e 7 - 4 5 7 9 - 4 0 d 8 - 9 e 3 9 - 9 b e 8 8 1 4 8 e b c c < / I n t e r n a l I d > < N a m e > F i n a n c i a l F u n c t i o n s 1 _ 3 Y o u e a r n 0 0 : 0 0 : 1 0 . 8 - 0 0 : 0 0 : 1 9 . 0 < / N a m e > < T e x t >   Y o u   e a r n   a n   a n n u a l   i n t e r e s t   r a t e   o f   1 . 5 %   a n d   a r e   s t a r t i n g   f r o m   a   z e r o   b a l a n c e   i n   t h e   a c c o u n t . < / T e x t > < B o o k M a r k E n t r y N a m e > F i n a n c i a l F u n c t i o n s 1 _ 3 0 0 : 0 0 : 1 0 . 8 < / B o o k M a r k E n t r y N a m e > < B o o k M a r k E x i t N a m e > F i n a n c i a l F u n c t i o n s 1 _ 3 0 0 : 0 0 : 1 9 . 0 < / B o o k M a r k E x i t N a m e > < B o o k M a r k E n t r y P o s i t i o n > 1 0 8 0 0 < / B o o k M a r k E n t r y P o s i t i o n > < B o o k M a r k E x i t P o s i t i o n > 1 9 0 0 0 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 8 4 2 b 7 b 4 3 - 0 e 4 0 - 4 a 2 9 - b 6 2 0 - e 5 0 2 d 0 0 2 b d 9 5 < / I n t e r n a l I d > < N a m e > F i n a n c i a l F u n c t i o n s 1 _ 3 Y o u c a n 0 0 : 0 0 : 1 9 . 1 - 0 0 : 0 0 : 2 3 . 0 < / N a m e > < T e x t >   Y o u   c a n   u s e   t h e   P M T   f u n c t i o n   t o   f i n d   o u t   h o w   m u c h   t o   s a v e . < / T e x t > < B o o k M a r k E n t r y N a m e > F i n a n c i a l F u n c t i o n s 1 _ 3 0 0 : 0 0 : 1 9 . 1 < / B o o k M a r k E n t r y N a m e > < B o o k M a r k E x i t N a m e > F i n a n c i a l F u n c t i o n s 1 _ 3 0 0 : 0 0 : 2 3 . 0 < / B o o k M a r k E x i t N a m e > < B o o k M a r k E n t r y P o s i t i o n > 1 9 1 0 0 < / B o o k M a r k E n t r y P o s i t i o n > < B o o k M a r k E x i t P o s i t i o n > 2 3 0 3 3 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 1 d a 6 7 e c 8 - a a 3 5 - 4 c c c - 9 4 5 3 - c e 1 9 8 1 3 c d a 4 2 < / I n t e r n a l I d > < N a m e > F i n a n c i a l F u n c t i o n s 1 _ 3 I  l l t y p e 0 0 : 0 0 : 2 3 . 1 - 0 0 : 0 0 : 3 0 . 2 < / N a m e > < T e x t >   I  l l   t y p e   t h e   f o r m u l a   d i r e c t l y   i n   t h e   s p r e a d s h e e t   b y   s t a r t i n g   w i t h   m y   e q u a l   s i g n ,   t h e n   I  l l   b e g i n   t o   t y p e   P M T . < / T e x t > < B o o k M a r k E n t r y N a m e > F i n a n c i a l F u n c t i o n s 1 _ 3 0 0 : 0 0 : 2 3 . 1 < / B o o k M a r k E n t r y N a m e > < B o o k M a r k E x i t N a m e > F i n a n c i a l F u n c t i o n s 1 _ 3 0 0 : 0 0 : 3 0 . 2 < / B o o k M a r k E x i t N a m e > < B o o k M a r k E n t r y P o s i t i o n > 2 3 1 3 3 < / B o o k M a r k E n t r y P o s i t i o n > < B o o k M a r k E x i t P o s i t i o n > 3 0 2 6 7 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 4 f 2 9 5 d 3 5 - 5 8 0 8 - 4 a 4 5 - b 9 3 0 - 1 8 1 c 1 f d c c 9 d 7 < / I n t e r n a l I d > < N a m e > F i n a n c i a l F u n c t i o n s 1 _ 3 F o r m u l a A u t o C o m p l e t e 0 0 : 0 0 : 3 0 . 3 - 0 0 : 0 0 : 3 6 . 4 < / N a m e > < T e x t >   F o r m u l a   A u t o C o m p l e t e   o f f e r s   t h e   f u n c t i o n   a n d   I  l l   d o u b l e - c l i c k   i t   t o   g e t   i t   i n t o   t h e   f o r m u l a . < / T e x t > < B o o k M a r k E n t r y N a m e > F i n a n c i a l F u n c t i o n s 1 _ 3 0 0 : 0 0 : 3 0 . 3 < / B o o k M a r k E n t r y N a m e > < B o o k M a r k E x i t N a m e > F i n a n c i a l F u n c t i o n s 1 _ 3 0 0 : 0 0 : 3 6 . 4 < / B o o k M a r k E x i t N a m e > < B o o k M a r k E n t r y P o s i t i o n > 3 0 3 6 7 < / B o o k M a r k E n t r y P o s i t i o n > < B o o k M a r k E x i t P o s i t i o n > 3 6 4 3 3 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 3 a f a 6 5 d 9 - 8 5 4 8 - 4 1 6 8 - 8 5 3 5 - 3 b 5 d 3 4 e a 7 1 b 8 < / I n t e r n a l I d > < N a m e > F i n a n c i a l F u n c t i o n s 1 _ 3 T h e f u n c t i o n 0 0 : 0 0 : 3 6 . 5 - 0 0 : 0 0 : 4 0 . 2 < / N a m e > < T e x t >   T h e   f u n c t i o n   a r g u m e n t s   a r e   h e r e   i n   t h e   S c r e e n T i p . < / T e x t > < B o o k M a r k E n t r y N a m e > F i n a n c i a l F u n c t i o n s 1 _ 3 0 0 : 0 0 : 3 6 . 5 < / B o o k M a r k E n t r y N a m e > < B o o k M a r k E x i t N a m e > F i n a n c i a l F u n c t i o n s 1 _ 3 0 0 : 0 0 : 4 0 . 2 < / B o o k M a r k E x i t N a m e > < B o o k M a r k E n t r y P o s i t i o n > 3 6 5 3 3 < / B o o k M a r k E n t r y P o s i t i o n > < B o o k M a r k E x i t P o s i t i o n > 4 0 2 0 0 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 3 2 3 b c b 3 0 - c b c 5 - 4 4 6 7 - a 2 c 8 - 4 6 f 5 2 b 0 c 1 2 a 9 < / I n t e r n a l I d > < N a m e > F i n a n c i a l F u n c t i o n s 1 _ 3 F i r s t I  l l 0 0 : 0 0 : 4 0 . 3 - 0 0 : 0 0 : 4 9 . 7 < / N a m e > < T e x t >   F i r s t   I  l l   e n t e r   t h e   R a t e   a r g u m e n t ,   w h i c h   i s   1 . 5 % / 1 2 ,   f o l l o w e d   b y   a   c o m m a   t o   s e p a r a t e   t h e   a r g u m e n t   f r o m   t h e   n e x t . < / T e x t > < B o o k M a r k E n t r y N a m e > F i n a n c i a l F u n c t i o n s 1 _ 3 0 0 : 0 0 : 4 0 . 3 < / B o o k M a r k E n t r y N a m e > < B o o k M a r k E x i t N a m e > F i n a n c i a l F u n c t i o n s 1 _ 3 0 0 : 0 0 : 4 9 . 7 < / B o o k M a r k E x i t N a m e > < B o o k M a r k E n t r y P o s i t i o n > 4 0 3 0 0 < / B o o k M a r k E n t r y P o s i t i o n > < B o o k M a r k E x i t P o s i t i o n > 4 9 7 0 0 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 2 3 e e 5 5 6 4 - 0 6 f a - 4 6 4 3 - 9 9 b 4 - 4 c 0 6 4 0 f f b 8 6 d < / I n t e r n a l I d > < N a m e > F i n a n c i a l F u n c t i o n s 1 _ 3 T h e N P E R 0 0 : 0 0 : 4 9 . 8 - 0 0 : 0 0 : 5 5 . 0 < / N a m e > < T e x t >   T h e   N P E R   a r g u m e n t ,   t o t a l   n u m b e r   o f   p a y m e n t s ,   w h i c h   i s   3 * 1 2 . < / T e x t > < B o o k M a r k E n t r y N a m e > F i n a n c i a l F u n c t i o n s 1 _ 3 0 0 : 0 0 : 4 9 . 8 < / B o o k M a r k E n t r y N a m e > < B o o k M a r k E x i t N a m e > F i n a n c i a l F u n c t i o n s 1 _ 3 0 0 : 0 0 : 5 5 . 0 < / B o o k M a r k E x i t N a m e > < B o o k M a r k E n t r y P o s i t i o n > 4 9 8 0 0 < / B o o k M a r k E n t r y P o s i t i o n > < B o o k M a r k E x i t P o s i t i o n > 5 5 0 6 7 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 1 6 d 9 6 d 6 2 - 0 c 6 5 - 4 4 2 5 - a 4 7 0 - 3 c 7 2 e c c f 8 b 8 5 < / I n t e r n a l I d > < N a m e > F i n a n c i a l F u n c t i o n s 1 _ 3 I  l l e n t e r 0 0 : 0 0 : 5 5 . 1 - 0 0 : 0 1 : 0 2 . 0 < / N a m e > < T e x t >   I  l l   e n t e r   a   c o m m a   a n d   t h e n   e n t e r   t h e   P V ,   o r   p r e s e n t   v a l u e   a r g u m e n t ,   w h i c h   i s   0 . < / T e x t > < B o o k M a r k E n t r y N a m e > F i n a n c i a l F u n c t i o n s 1 _ 3 0 0 : 0 0 : 5 5 . 1 < / B o o k M a r k E n t r y N a m e > < B o o k M a r k E x i t N a m e > F i n a n c i a l F u n c t i o n s 1 _ 3 0 0 : 0 1 : 0 2 . 0 < / B o o k M a r k E x i t N a m e > < B o o k M a r k E n t r y P o s i t i o n > 5 5 1 6 7 < / B o o k M a r k E n t r y P o s i t i o n > < B o o k M a r k E x i t P o s i t i o n > 6 2 0 3 3 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 8 6 7 3 8 2 0 2 - 6 7 8 f - 4 3 0 5 - 8 6 6 8 - d 1 0 3 2 7 c 7 4 0 b 2 < / I n t e r n a l I d > < N a m e > F i n a n c i a l F u n c t i o n s 1 _ 3 I  l l e n t e r 0 0 : 0 1 : 0 2 . 1 - 0 0 : 0 1 : 0 8 . 6 < / N a m e > < T e x t >   I  l l   e n t e r   a   c o m m a   a n d   t h e n   e n t e r   t h e   F V   a r g u m e n t ,   F u t u r e   V a l u e ,   w h i c h   i s   8 5 0 0 . < / T e x t > < B o o k M a r k E n t r y N a m e > F i n a n c i a l F u n c t i o n s 1 _ 3 0 0 : 0 1 : 0 2 . 1 < / B o o k M a r k E n t r y N a m e > < B o o k M a r k E x i t N a m e > F i n a n c i a l F u n c t i o n s 1 _ 3 0 0 : 0 1 : 0 8 . 6 < / B o o k M a r k E x i t N a m e > < B o o k M a r k E n t r y P o s i t i o n > 6 2 1 3 3 < / B o o k M a r k E n t r y P o s i t i o n > < B o o k M a r k E x i t P o s i t i o n > 6 8 6 0 0 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 0 a f 7 0 d 0 0 - 0 f 4 d - 4 e e 6 - 8 a b c - 9 7 b 5 7 d 3 0 d 8 8 5 < / I n t e r n a l I d > < N a m e > F i n a n c i a l F u n c t i o n s 1 _ 3 T h e n I  l l 0 0 : 0 1 : 0 8 . 7 - 0 0 : 0 1 : 1 2 . 4 < / N a m e > < T e x t >   T h e n   I  l l   e n t e r   m y   c l o s i n g   p a r e n t h e s i s   a n d   p r e s s   E n t e r . < / T e x t > < B o o k M a r k E n t r y N a m e > F i n a n c i a l F u n c t i o n s 1 _ 3 0 0 : 0 1 : 0 8 . 7 < / B o o k M a r k E n t r y N a m e > < B o o k M a r k E x i t N a m e > F i n a n c i a l F u n c t i o n s 1 _ 3 0 0 : 0 1 : 1 2 . 4 < / B o o k M a r k E x i t N a m e > < B o o k M a r k E n t r y P o s i t i o n > 6 8 7 0 0 < / B o o k M a r k E n t r y P o s i t i o n > < B o o k M a r k E x i t P o s i t i o n > 7 2 4 0 0 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 2 a 4 3 d 7 f 3 - d 4 4 8 - 4 7 1 a - 9 0 5 5 - 0 7 0 3 5 9 7 7 2 a f 3 < / I n t e r n a l I d > < N a m e > F i n a n c i a l F u n c t i o n s 1 _ 3 Y o u w o u l d 0 0 : 0 1 : 1 2 . 5 - 0 0 : 0 1 : 1 9 . 7 < / N a m e > < T e x t >   Y o u   w o u l d   n e e d   t o   s a v e   $ 2 3 0 . 9 9   e v e r y   m o n t h   f o r   t h r e e   y e a r s . < / T e x t > < B o o k M a r k E n t r y N a m e > F i n a n c i a l F u n c t i o n s 1 _ 3 0 0 : 0 1 : 1 2 . 5 < / B o o k M a r k E n t r y N a m e > < B o o k M a r k E x i t N a m e > F i n a n c i a l F u n c t i o n s 1 _ 3 0 0 : 0 1 : 1 9 . 7 < / B o o k M a r k E x i t N a m e > < B o o k M a r k E n t r y P o s i t i o n > 7 2 5 0 0 < / B o o k M a r k E n t r y P o s i t i o n > < B o o k M a r k E x i t P o s i t i o n > 7 9 7 0 0 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12.xml>��< ? x m l   v e r s i o n = " 1 . 0 "   e n c o d i n g = " u t f - 1 6 " ? > < C a p t i o n I t e m s L i s t   x m l n s : x s i = " h t t p : / / w w w . w 3 . o r g / 2 0 0 1 / X M L S c h e m a - i n s t a n c e "   x m l n s : x s d = " h t t p : / / w w w . w 3 . o r g / 2 0 0 1 / X M L S c h e m a " > < I d > 2 d 2 a f 4 4 c - 3 1 6 9 - 4 c 2 d - b d 1 a - d 9 8 b 3 a e b 6 6 4 6 < / I d > < C a p t i o n I t e m s > < C a p t i o n I t e m > < I n t e r n a l I d > 3 4 9 8 9 a e 7 - a 5 9 a - 4 c 4 3 - a d d c - b d 9 4 8 b 7 e 0 6 9 b < / I n t e r n a l I d > < N a m e > F i n a n c i a l F u n c t i o n s 1 _ 1 Y o u c a n 0 0 : 0 0 : 0 0 . 0 - 0 0 : 0 0 : 0 6 . 5 < / N a m e > < T e x t >   Y o u   c a n   u s e   a   f i n a n c i a l   f u n c t i o n   i n   a   f o r m u l a   t o   h e l p   y o u   f i g u r e   o u t   h o w   t o   p a y   o f f   c r e d i t   c a r d   b a l a n c e s . < / T e x t > < B o o k M a r k E n t r y N a m e > F i n a n c i a l F u n c t i o n s 1 _ 1 0 0 : 0 0 : 0 0 . 0 < / B o o k M a r k E n t r y N a m e > < B o o k M a r k E x i t N a m e > F i n a n c i a l F u n c t i o n s 1 _ 1 0 0 : 0 0 : 0 6 . 5 < / B o o k M a r k E x i t N a m e > < B o o k M a r k E n t r y P o s i t i o n > 3 3 < / B o o k M a r k E n t r y P o s i t i o n > < B o o k M a r k E x i t P o s i t i o n > 6 5 0 0 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 4 6 8 4 e 5 c 9 - a e 5 d - 4 8 f 1 - 9 1 6 7 - b 8 d a 9 8 5 3 5 b a 6 < / I n t e r n a l I d > < N a m e > F i n a n c i a l F u n c t i o n s 1 _ 1 I m a g i n e a 0 0 : 0 0 : 0 6 . 6 - 0 0 : 0 0 : 1 3 . 6 < / N a m e > < T e x t >   I m a g i n e   a   c r e d i t   c a r d   b a l a n c e   o f   $ 5 , 4 0 0   w i t h   a   1 7 %   a n n u a l   i n t e r e s t   r a t e . < / T e x t > < B o o k M a r k E n t r y N a m e > F i n a n c i a l F u n c t i o n s 1 _ 1 0 0 : 0 0 : 0 6 . 6 < / B o o k M a r k E n t r y N a m e > < B o o k M a r k E x i t N a m e > F i n a n c i a l F u n c t i o n s 1 _ 1 0 0 : 0 0 : 1 3 . 6 < / B o o k M a r k E x i t N a m e > < B o o k M a r k E n t r y P o s i t i o n > 6 6 0 0 < / B o o k M a r k E n t r y P o s i t i o n > < B o o k M a r k E x i t P o s i t i o n > 1 3 6 6 7 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 3 8 1 a a 6 2 2 - 7 9 b 5 - 4 c 9 0 - 8 8 7 2 - e 7 0 e d f 2 2 f 0 1 1 < / I n t e r n a l I d > < N a m e > F i n a n c i a l F u n c t i o n s 1 _ 1 S u p p o s e a l s o 0 0 : 0 0 : 1 3 . 7 - 0 0 : 0 0 : 2 0 . 2 < / N a m e > < T e x t >   S u p p o s e   a l s o   t h a t   n o t h i n g   m o r e   w i l l   b e   c h a r g e d   t o   t h i s   a c c o u n t   w h i l e   t h e   b a l a n c e   i s   b e i n g   p a i d   o f f . < / T e x t > < B o o k M a r k E n t r y N a m e > F i n a n c i a l F u n c t i o n s 1 _ 1 0 0 : 0 0 : 1 3 . 7 < / B o o k M a r k E n t r y N a m e > < B o o k M a r k E x i t N a m e > F i n a n c i a l F u n c t i o n s 1 _ 1 0 0 : 0 0 : 2 0 . 2 < / B o o k M a r k E x i t N a m e > < B o o k M a r k E n t r y P o s i t i o n > 1 3 7 6 7 < / B o o k M a r k E n t r y P o s i t i o n > < B o o k M a r k E x i t P o s i t i o n > 2 0 2 6 7 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 1 3 2 5 0 4 b 4 - e c c 8 - 4 3 6 e - 8 5 6 8 - 8 5 d 4 8 7 7 8 0 6 4 0 < / I n t e r n a l I d > < N a m e > F i n a n c i a l F u n c t i o n s 1 _ 1 F i r s t , l e t  s 0 0 : 0 0 : 2 0 . 3 - 0 0 : 0 0 : 2 6 . 7 < / N a m e > < T e x t >   F i r s t ,   l e t  s   s e e   w h a t   y o u r   m o n t h l y   p a y m e n t s   w o u l d   b e   i n   o r d e r   t o   p a y   o f f   t h e   d e b t   i n   2   y e a r s . < / T e x t > < B o o k M a r k E n t r y N a m e > F i n a n c i a l F u n c t i o n s 1 _ 1 0 0 : 0 0 : 2 0 . 3 < / B o o k M a r k E n t r y N a m e > < B o o k M a r k E x i t N a m e > F i n a n c i a l F u n c t i o n s 1 _ 1 0 0 : 0 0 : 2 6 . 7 < / B o o k M a r k E x i t N a m e > < B o o k M a r k E n t r y P o s i t i o n > 2 0 3 6 7 < / B o o k M a r k E n t r y P o s i t i o n > < B o o k M a r k E x i t P o s i t i o n > 2 6 7 0 0 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 4 3 6 7 4 1 c 9 - 3 f a b - 4 8 a 4 - 8 d d 2 - 8 8 1 6 9 9 0 9 6 7 0 a < / I n t e r n a l I d > < N a m e > F i n a n c i a l F u n c t i o n s 1 _ 1 O n t h e 0 0 : 0 0 : 2 6 . 8 - 0 0 : 0 0 : 3 4 . 5 < / N a m e > < T e x t >   O n   t h e   r i b b o n ,   I ' l l   c l i c k   t h e   F o r m u l a s   t a b .   T h e n   I  l l   c l i c k   I n s e r t   F u n c t i o n . < / T e x t > < B o o k M a r k E n t r y N a m e > F i n a n c i a l F u n c t i o n s 1 _ 1 0 0 : 0 0 : 2 6 . 8 < / B o o k M a r k E n t r y N a m e > < B o o k M a r k E x i t N a m e > F i n a n c i a l F u n c t i o n s 1 _ 1 0 0 : 0 0 : 3 4 . 5 < / B o o k M a r k E x i t N a m e > < B o o k M a r k E n t r y P o s i t i o n > 2 6 8 0 0 < / B o o k M a r k E n t r y P o s i t i o n > < B o o k M a r k E x i t P o s i t i o n > 3 4 5 6 7 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 c 2 9 e 0 d c a - 0 f 5 e - 4 3 8 1 - a 0 4 5 - e f d a 2 1 9 1 b 7 5 1 < / I n t e r n a l I d > < N a m e > F i n a n c i a l F u n c t i o n s 1 _ 1 I n t h e 0 0 : 0 0 : 3 4 . 6 - 0 0 : 0 0 : 4 5 . 6 < / N a m e > < T e x t >   I n   t h e   S e a r c h   f o r   a   f u n c t i o n   b o x ,   I  l l   t y p e   m o n t h l y   p a y m e n t ,   t h e n   I  l l   c l i c k   G o .   P M T   i s   f i r s t   i n   t h e   l i s t . < / T e x t > < B o o k M a r k E n t r y N a m e > F i n a n c i a l F u n c t i o n s 1 _ 1 0 0 : 0 0 : 3 4 . 6 < / B o o k M a r k E n t r y N a m e > < B o o k M a r k E x i t N a m e > F i n a n c i a l F u n c t i o n s 1 _ 1 0 0 : 0 0 : 4 5 . 6 < / B o o k M a r k E x i t N a m e > < B o o k M a r k E n t r y P o s i t i o n > 3 4 6 6 7 < / B o o k M a r k E n t r y P o s i t i o n > < B o o k M a r k E x i t P o s i t i o n > 4 5 6 6 7 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 4 1 7 b e a 6 0 - e 9 7 0 - 4 2 b 1 - 8 c 6 6 - a 3 f 3 8 e f 9 1 b c 2 < / I n t e r n a l I d > < N a m e > F i n a n c i a l F u n c t i o n s 1 _ 1 I t s d e s c r i p t i o n 0 0 : 0 0 : 4 5 . 7 - 0 0 : 0 0 : 5 3 . 3 < / N a m e > < T e x t >   I t s   d e s c r i p t i o n   s a y s   t h a t   i t :   C a l c u l a t e s   t h e   p a y m e n t   f o r   a   l o a n   b a s e d   o n   c o n s t a n t   p a y m e n t s   a n d   a   c o n s t a n t   i n t e r e s t   r a t e . < / T e x t > < B o o k M a r k E n t r y N a m e > F i n a n c i a l F u n c t i o n s 1 _ 1 0 0 : 0 0 : 4 5 . 7 < / B o o k M a r k E n t r y N a m e > < B o o k M a r k E x i t N a m e > F i n a n c i a l F u n c t i o n s 1 _ 1 0 0 : 0 0 : 5 3 . 3 < / B o o k M a r k E x i t N a m e > < B o o k M a r k E n t r y P o s i t i o n > 4 5 7 6 7 < / B o o k M a r k E n t r y P o s i t i o n > < B o o k M a r k E x i t P o s i t i o n > 5 3 3 0 0 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 4 2 f 9 a 7 6 7 - 4 8 f 3 - 4 3 7 f - b e 7 0 - 1 1 6 3 e f a 5 7 5 7 a < / I n t e r n a l I d > < N a m e > F i n a n c i a l F u n c t i o n s 1 _ 1 T h a t  s t h e 0 0 : 0 0 : 5 3 . 4 - 0 0 : 0 1 : 0 2 . 8 < / N a m e > < T e x t >   T h a t  s   t h e   f u n c t i o n   I   w a n t .   I  l l   s e l e c t   i t   i n   t h e   l i s t   a n d   t h e n   c l i c k   O K .   T h a t   o p e n s   t h e   F u n c t i o n   A r g u m e n t s   d i a l o g   b o x . < / T e x t > < B o o k M a r k E n t r y N a m e > F i n a n c i a l F u n c t i o n s 1 _ 1 0 0 : 0 0 : 5 3 . 4 < / B o o k M a r k E n t r y N a m e > < B o o k M a r k E x i t N a m e > F i n a n c i a l F u n c t i o n s 1 _ 1 0 0 : 0 1 : 0 2 . 8 < / B o o k M a r k E x i t N a m e > < B o o k M a r k E n t r y P o s i t i o n > 5 3 4 0 0 < / B o o k M a r k E n t r y P o s i t i o n > < B o o k M a r k E x i t P o s i t i o n > 6 2 8 0 0 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 f 7 8 f 7 c 0 b - 1 8 6 6 - 4 8 8 9 - 9 a a 9 - 3 6 a 0 2 3 2 5 7 8 f 6 < / I n t e r n a l I d > < N a m e > F i n a n c i a l F u n c t i o n s 1 _ 1 W h i c h d i s p l a y s 0 0 : 0 1 : 0 2 . 9 - 0 0 : 0 1 : 0 9 . 4 < / N a m e > < T e x t >   W h i c h   d i s p l a y s   a l l   t h e   r e q u i r e d   a r g u m e n t s   i n   b o l d   f a c e .   T h e   c u r s e r   i s   i n   t h e   R a t e   b o x . < / T e x t > < B o o k M a r k E n t r y N a m e > F i n a n c i a l F u n c t i o n s 1 _ 1 0 0 : 0 1 : 0 2 . 9 < / B o o k M a r k E n t r y N a m e > < B o o k M a r k E x i t N a m e > F i n a n c i a l F u n c t i o n s 1 _ 1 0 0 : 0 1 : 0 9 . 4 < / B o o k M a r k E x i t N a m e > < B o o k M a r k E n t r y P o s i t i o n > 6 2 9 0 0 < / B o o k M a r k E n t r y P o s i t i o n > < B o o k M a r k E x i t P o s i t i o n > 6 9 4 6 7 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 e 0 e 1 b e 6 0 - 7 8 4 0 - 4 4 5 1 - a d a d - 6 f c a f 8 a d 9 b 9 a < / I n t e r n a l I d > < N a m e > F i n a n c i a l F u n c t i o n s 1 _ 1 T h e e x p l a n a t i o n 0 0 : 0 1 : 0 9 . 5 - 0 0 : 0 1 : 1 4 . 8 < / N a m e > < T e x t >   T h e   e x p l a n a t i o n   f o r   R a t e   i s   d o w n   h e r e .   I t  s   t h e   i n t e r e s t   r a t e   f o r   t h e   l o a n . < / T e x t > < B o o k M a r k E n t r y N a m e > F i n a n c i a l F u n c t i o n s 1 _ 1 0 0 : 0 1 : 0 9 . 5 < / B o o k M a r k E n t r y N a m e > < B o o k M a r k E x i t N a m e > F i n a n c i a l F u n c t i o n s 1 _ 1 0 0 : 0 1 : 1 4 . 8 < / B o o k M a r k E x i t N a m e > < B o o k M a r k E n t r y P o s i t i o n > 6 9 5 6 7 < / B o o k M a r k E n t r y P o s i t i o n > < B o o k M a r k E x i t P o s i t i o n > 7 4 8 0 0 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 e e 9 a c 4 3 e - 3 8 f 3 - 4 d 4 a - 8 3 f 7 - d e 6 c 0 7 8 d 8 b d 0 < / I n t e r n a l I d > < N a m e > F i n a n c i a l F u n c t i o n s 1 _ 1 I w i l l 0 0 : 0 1 : 1 4 . 9 - 0 0 : 0 1 : 2 0 . 6 < / N a m e > < T e x t >   I   w i l l   e n t e r   1 7 % / 1 2 ,   t h e   n u m b e r   o f   m o n t h s   i n   a   y e a r . < / T e x t > < B o o k M a r k E n t r y N a m e > F i n a n c i a l F u n c t i o n s 1 _ 1 0 0 : 0 1 : 1 4 . 9 < / B o o k M a r k E n t r y N a m e > < B o o k M a r k E x i t N a m e > F i n a n c i a l F u n c t i o n s 1 _ 1 0 0 : 0 1 : 2 0 . 6 < / B o o k M a r k E x i t N a m e > < B o o k M a r k E n t r y P o s i t i o n > 7 4 9 0 0 < / B o o k M a r k E n t r y P o s i t i o n > < B o o k M a r k E x i t P o s i t i o n > 8 0 6 0 0 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 8 c 5 9 f 3 d 9 - 1 2 a e - 4 0 2 0 - 8 4 e a - d 0 2 8 0 d 7 c b 7 a 9 < / I n t e r n a l I d > < N a m e > F i n a n c i a l F u n c t i o n s 1 _ 1 I  l l m o v e 0 0 : 0 1 : 2 0 . 7 - 0 0 : 0 1 : 2 7 . 3 < / N a m e > < T e x t >   I  l l   m o v e   m y   c u r s e r   t o   t h e   N P e r   b o x ,   w h i c h   c a l c u l a t e s   t h e   n u m b e r   o f   p a y m e n t   p e r i o d s . < / T e x t > < B o o k M a r k E n t r y N a m e > F i n a n c i a l F u n c t i o n s 1 _ 1 0 0 : 0 1 : 2 0 . 7 < / B o o k M a r k E n t r y N a m e > < B o o k M a r k E x i t N a m e > F i n a n c i a l F u n c t i o n s 1 _ 1 0 0 : 0 1 : 2 7 . 3 < / B o o k M a r k E x i t N a m e > < B o o k M a r k E n t r y P o s i t i o n > 8 0 7 0 0 < / B o o k M a r k E n t r y P o s i t i o n > < B o o k M a r k E x i t P o s i t i o n > 8 7 3 0 0 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 a 4 0 d 9 b 8 c - d f b 5 - 4 e c 3 - 9 b a 6 - 0 8 3 1 a 8 2 7 8 4 d d < / I n t e r n a l I d > < N a m e > F i n a n c i a l F u n c t i o n s 1 _ 1 I n o t h e r 0 0 : 0 1 : 2 7 . 4 - 0 0 : 0 1 : 3 1 . 9 < / N a m e > < T e x t >   I n   o t h e r   w o r d s ,   N p e r   i s   t h e   t o t a l   n u m b e r   o f   p a y m e n t s   f o r   t h e   l o a n . < / T e x t > < B o o k M a r k E n t r y N a m e > F i n a n c i a l F u n c t i o n s 1 _ 1 0 0 : 0 1 : 2 7 . 4 < / B o o k M a r k E n t r y N a m e > < B o o k M a r k E x i t N a m e > F i n a n c i a l F u n c t i o n s 1 _ 1 0 0 : 0 1 : 3 1 . 9 < / B o o k M a r k E x i t N a m e > < B o o k M a r k E n t r y P o s i t i o n > 8 7 4 0 0 < / B o o k M a r k E n t r y P o s i t i o n > < B o o k M a r k E x i t P o s i t i o n > 9 1 9 6 7 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 a 2 a 7 d 7 9 4 - f f c 4 - 4 1 c a - 9 e b c - 1 0 3 6 8 f 1 8 7 5 c 6 < / I n t e r n a l I d > < N a m e > F i n a n c i a l F u n c t i o n s 1 _ 1 I w i l l 0 0 : 0 1 : 3 2 . 0 - 0 0 : 0 1 : 4 1 . 6 < / N a m e > < T e x t >   I   w i l l   e n t e r   2 * 1 2 ;   2   y e a r s   m u l t i p l i e d   b y   1 2   m o n t h l y   p a y m e n t s .   I   w i l l   m o v e   m y   c u r s e r   t o   t h e   P v   b o x . < / T e x t > < B o o k M a r k E n t r y N a m e > F i n a n c i a l F u n c t i o n s 1 _ 1 0 0 : 0 1 : 3 2 . 0 < / B o o k M a r k E n t r y N a m e > < B o o k M a r k E x i t N a m e > F i n a n c i a l F u n c t i o n s 1 _ 1 0 0 : 0 1 : 4 1 . 6 < / B o o k M a r k E x i t N a m e > < B o o k M a r k E n t r y P o s i t i o n > 9 2 0 6 7 < / B o o k M a r k E n t r y P o s i t i o n > < B o o k M a r k E x i t P o s i t i o n > 1 0 1 6 6 7 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 9 f 3 e 6 e c b - a c d 4 - 4 3 2 c - a 1 5 a - 6 5 c d c 9 c 0 3 d c e < / I n t e r n a l I d > < N a m e > F i n a n c i a l F u n c t i o n s 1 _ 1 W h i c h i s 0 0 : 0 1 : 4 1 . 7 - 0 0 : 0 1 : 4 9 . 1 < / N a m e > < T e x t >   W h i c h   i s   t h e   p r e s e n t   v a l u e ,   t h a t  s   t h e   C r e d i t   c a r d   b a l a n c e   0 f   $ 5 , 4 0 0   d o l l a r s .   I  l l   c l i c k   O K . < / T e x t > < B o o k M a r k E n t r y N a m e > F i n a n c i a l F u n c t i o n s 1 _ 1 0 0 : 0 1 : 4 1 . 7 < / B o o k M a r k E n t r y N a m e > < B o o k M a r k E x i t N a m e > F i n a n c i a l F u n c t i o n s 1 _ 1 0 0 : 0 1 : 4 9 . 1 < / B o o k M a r k E x i t N a m e > < B o o k M a r k E n t r y P o s i t i o n > 1 0 1 7 6 7 < / B o o k M a r k E n t r y P o s i t i o n > < B o o k M a r k E x i t P o s i t i o n > 1 0 9 1 6 7 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 f b 1 5 e a 4 4 - 8 5 4 2 - 4 3 6 8 - a d 8 b - 1 2 4 a f d 7 7 0 f c 6 < / I n t e r n a l I d > < N a m e > F i n a n c i a l F u n c t i o n s 1 _ 1 T h e r e s u l t 0 0 : 0 1 : 4 9 . 2 - 0 0 : 0 1 : 5 3 . 8 < / N a m e > < T e x t >   T h e   r e s u l t   i s   a   s u m   t h a t   m u s t   b e   p a i d   o u t   a n d   t h u s   a   n e g a t i v e   n u m b e r , < / T e x t > < B o o k M a r k E n t r y N a m e > F i n a n c i a l F u n c t i o n s 1 _ 1 0 0 : 0 1 : 4 9 . 2 < / B o o k M a r k E n t r y N a m e > < B o o k M a r k E x i t N a m e > F i n a n c i a l F u n c t i o n s 1 _ 1 0 0 : 0 1 : 5 3 . 8 < / B o o k M a r k E x i t N a m e > < B o o k M a r k E n t r y P o s i t i o n > 1 0 9 2 6 7 < / B o o k M a r k E n t r y P o s i t i o n > < B o o k M a r k E x i t P o s i t i o n > 1 1 3 8 6 7 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 2 4 4 8 b 7 b f - 9 f e b - 4 9 8 2 - 8 d 9 8 - 8 e 2 e d 0 3 5 9 9 3 b < / I n t e r n a l I d > < N a m e > F i n a n c i a l F u n c t i o n s 1 _ 1 w h i c h i s 0 0 : 0 1 : 5 3 . 9 - 0 0 : 0 1 : 5 7 . 9 < / N a m e > < T e x t >   w h i c h   i s   i n d i c a t e d   b y   a   r e d   f o n t   c o l o r   a n d   p a r e n t h e s e s . < / T e x t > < B o o k M a r k E n t r y N a m e > F i n a n c i a l F u n c t i o n s 1 _ 1 0 0 : 0 1 : 5 3 . 9 < / B o o k M a r k E n t r y N a m e > < B o o k M a r k E x i t N a m e > F i n a n c i a l F u n c t i o n s 1 _ 1 0 0 : 0 1 : 5 7 . 9 < / B o o k M a r k E x i t N a m e > < B o o k M a r k E n t r y P o s i t i o n > 1 1 3 9 6 7 < / B o o k M a r k E n t r y P o s i t i o n > < B o o k M a r k E x i t P o s i t i o n > 1 1 7 9 0 0 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 1 3 1 7 f 0 1 2 - d 9 9 0 - 4 6 d a - a 1 8 6 - 8 6 b 1 b c 3 2 1 1 8 e < / I n t e r n a l I d > < N a m e > F i n a n c i a l F u n c t i o n s 1 _ 1 T h e m o n t h l y 0 0 : 0 1 : 5 8 . 0 - 0 0 : 0 2 : 0 5 . 2 < / N a m e > < T e x t >   T h e   m o n t h l y   p a y m e n t   w o u l d   b e   $ 2 6 6 . 9 9   t o   p a y   t h e   d e b t   o f f   i n   t w o   y e a r s . < / T e x t > < B o o k M a r k E n t r y N a m e > F i n a n c i a l F u n c t i o n s 1 _ 1 0 0 : 0 1 : 5 8 . 0 < / B o o k M a r k E n t r y N a m e > < B o o k M a r k E x i t N a m e > F i n a n c i a l F u n c t i o n s 1 _ 1 0 0 : 0 2 : 0 5 . 2 < / B o o k M a r k E x i t N a m e > < B o o k M a r k E n t r y P o s i t i o n > 1 1 8 0 0 0 < / B o o k M a r k E n t r y P o s i t i o n > < B o o k M a r k E x i t P o s i t i o n > 1 2 5 2 6 7 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 a 1 6 2 c 0 c b - 9 d a 6 - 4 c e 5 - b 1 0 2 - 6 5 7 4 8 4 b 6 8 2 9 9 < / I n t e r n a l I d > < N a m e > F i n a n c i a l F u n c t i o n s 1 _ 1 T o f i n d 0 0 : 0 2 : 0 5 . 3 - 0 0 : 0 2 : 0 9 . 7 < / N a m e > < T e x t >   T o   f i n d   o u t   w h a t   i t   w o u l d   c o s t   t o   p a y   t h e   d e b t   o f f   i n   f o u r   y e a r s , < / T e x t > < B o o k M a r k E n t r y N a m e > F i n a n c i a l F u n c t i o n s 1 _ 1 0 0 : 0 2 : 0 5 . 3 < / B o o k M a r k E n t r y N a m e > < B o o k M a r k E x i t N a m e > F i n a n c i a l F u n c t i o n s 1 _ 1 0 0 : 0 2 : 0 9 . 7 < / B o o k M a r k E x i t N a m e > < B o o k M a r k E n t r y P o s i t i o n > 1 2 5 3 6 7 < / B o o k M a r k E n t r y P o s i t i o n > < B o o k M a r k E x i t P o s i t i o n > 1 2 9 7 0 0 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 1 4 3 2 d 0 0 6 - f 8 9 7 - 4 b e 9 - 9 8 5 4 - 7 5 7 9 6 7 1 5 3 2 3 c < / I n t e r n a l I d > < N a m e > F i n a n c i a l F u n c t i o n s 1 _ 1 I ' l l a d j u s t 0 0 : 0 2 : 0 9 . 8 - 0 0 : 0 2 : 1 7 . 7 < / N a m e > < T e x t >   I ' l l   a d j u s t   t h e   f o r m u l a   i n   t h e   F o r m u l a   b a r ,   b y   r e v i s i n g   t h i s   2   t o   4   f o r   f o u r   y e a r s ,   a n d   t h e n   p r e s s i n g   E n t e r . < / T e x t > < B o o k M a r k E n t r y N a m e > F i n a n c i a l F u n c t i o n s 1 _ 1 0 0 : 0 2 : 0 9 . 8 < / B o o k M a r k E n t r y N a m e > < B o o k M a r k E x i t N a m e > F i n a n c i a l F u n c t i o n s 1 _ 1 0 0 : 0 2 : 1 7 . 7 < / B o o k M a r k E x i t N a m e > < B o o k M a r k E n t r y P o s i t i o n > 1 2 9 8 0 0 < / B o o k M a r k E n t r y P o s i t i o n > < B o o k M a r k E x i t P o s i t i o n > 1 3 7 7 0 0 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 e e 3 a 8 3 3 1 - 2 b a 7 - 4 c 0 e - b 5 e 1 - 8 8 6 4 d d a 3 e 7 2 8 < / I n t e r n a l I d > < N a m e > F i n a n c i a l F u n c t i o n s 1 _ 1 T h e m o n t h l y 0 0 : 0 2 : 1 7 . 8 - 0 0 : 0 2 : 2 4 . 2 < / N a m e > < T e x t >   T h e   m o n t h l y   p a y m e n t s   w o u l d   b e   $ 1 5 5 . 8 2   t o   p a y   t h e   d e b t   o f f   i n   f o u r   y e a r s . < / T e x t > < B o o k M a r k E n t r y N a m e > F i n a n c i a l F u n c t i o n s 1 _ 1 0 0 : 0 2 : 1 7 . 8 < / B o o k M a r k E n t r y N a m e > < B o o k M a r k E x i t N a m e > F i n a n c i a l F u n c t i o n s 1 _ 1 0 0 : 0 2 : 2 4 . 2 < / B o o k M a r k E x i t N a m e > < B o o k M a r k E n t r y P o s i t i o n > 1 3 7 8 0 0 < / B o o k M a r k E n t r y P o s i t i o n > < B o o k M a r k E x i t P o s i t i o n > 1 4 4 2 0 0 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 3 2 1 c 2 f f c - a 9 b 9 - 4 2 c 2 - 9 2 6 4 - b 4 7 6 1 3 1 a 0 9 a f < / I n t e r n a l I d > < N a m e > F i n a n c i a l F u n c t i o n s 1 _ 1 L o o k a t 0 0 : 0 2 : 2 4 . 3 - 0 0 : 0 2 : 3 3 . 4 < / N a m e > < T e x t >   L o o k   a t   t h e   d i f f e r e n c e   i n   i n t e r e s t   t h o u g h   o v e r   t i m e .   2   y e a r s   e q u a l s   a   b i t   o v e r   $ 6 , 4 0 0   t h a t   y o u   w i l l   p a y   a l t o g e t h e r . < / T e x t > < B o o k M a r k E n t r y N a m e > F i n a n c i a l F u n c t i o n s 1 _ 1 0 0 : 0 2 : 2 4 . 3 < / B o o k M a r k E n t r y N a m e > < B o o k M a r k E x i t N a m e > F i n a n c i a l F u n c t i o n s 1 _ 1 0 0 : 0 2 : 3 3 . 4 < / B o o k M a r k E x i t N a m e > < B o o k M a r k E n t r y P o s i t i o n > 1 4 4 3 0 0 < / B o o k M a r k E n t r y P o s i t i o n > < B o o k M a r k E x i t P o s i t i o n > 1 5 3 4 0 0 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 e 7 c 7 d 7 d 8 - b 2 e b - 4 e 1 7 - b b 2 8 - b f 9 0 8 b e 6 7 0 d 6 < / I n t e r n a l I d > < N a m e > F i n a n c i a l F u n c t i o n s 1 _ 1 4 y e a r s 0 0 : 0 2 : 3 3 . 5 - 0 0 : 0 2 : 3 7 . 6 < / N a m e > < T e x t >   4   y e a r s   e q u a l s   a   b i t   o v e r   $ 7 , 4 0 0 . < / T e x t > < B o o k M a r k E n t r y N a m e > F i n a n c i a l F u n c t i o n s 1 _ 1 0 0 : 0 2 : 3 3 . 5 < / B o o k M a r k E n t r y N a m e > < B o o k M a r k E x i t N a m e > F i n a n c i a l F u n c t i o n s 1 _ 1 0 0 : 0 2 : 3 7 . 6 < / B o o k M a r k E x i t N a m e > < B o o k M a r k E n t r y P o s i t i o n > 1 5 3 5 0 0 < / B o o k M a r k E n t r y P o s i t i o n > < B o o k M a r k E x i t P o s i t i o n > 1 5 7 6 3 3 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 9 9 b 6 4 4 2 0 - 7 2 5 1 - 4 6 f 4 - a 1 e e - 1 6 3 3 7 d 3 5 4 6 5 a < / I n t e r n a l I d > < N a m e > F i n a n c i a l F u n c t i o n s 1 _ 1 t h a t  s o v e r 0 0 : 0 2 : 3 7 . 7 - 0 0 : 0 2 : 4 6 . 1 < / N a m e > < T e x t >   t h a t  s   o v e r   a   t h o u s a n d   d o l l a r s   m o r e   i n   i n t e r e s t   i f   t h e   d e b t   i s   p a i d   o u t   o v e r   4   y e a r s   i n s t e a d   o f   2   y e a r s . < / T e x t > < B o o k M a r k E n t r y N a m e > F i n a n c i a l F u n c t i o n s 1 _ 1 0 0 : 0 2 : 3 7 . 7 < / B o o k M a r k E n t r y N a m e > < B o o k M a r k E x i t N a m e > F i n a n c i a l F u n c t i o n s 1 _ 1 0 0 : 0 2 : 4 6 . 1 < / B o o k M a r k E x i t N a m e > < B o o k M a r k E n t r y P o s i t i o n > 1 5 7 7 3 3 < / B o o k M a r k E n t r y P o s i t i o n > < B o o k M a r k E x i t P o s i t i o n > 1 6 6 1 0 0 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13.xml><?xml version="1.0" encoding="utf-8"?>
<?mso-contentType ?>
<FormTemplates xmlns="http://schemas.microsoft.com/sharepoint/v3/contenttype/forms">
  <Display>DocumentLibraryForm</Display>
  <Edit>AssetEditForm</Edit>
  <New>DocumentLibraryForm</New>
</FormTemplates>
</file>

<file path=customXml/item14.xml>��< ? x m l   v e r s i o n = " 1 . 0 "   e n c o d i n g = " u t f - 1 6 " ? > < C a p t i o n I t e m s L i s t   x m l n s : x s i = " h t t p : / / w w w . w 3 . o r g / 2 0 0 1 / X M L S c h e m a - i n s t a n c e "   x m l n s : x s d = " h t t p : / / w w w . w 3 . o r g / 2 0 0 1 / X M L S c h e m a " > < I d > 2 f c 5 b e 4 3 - 0 e c 3 - 4 c 6 e - 9 e 9 a - 0 8 f a f a 2 c c 0 d c < / I d > < C a p t i o n I t e m s > < C a p t i o n I t e m > < I n t e r n a l I d > 9 9 1 3 8 f 0 d - e 9 d e - 4 6 3 5 - a 2 b 5 - a 1 4 f 7 d 1 7 c 2 8 f < / I n t e r n a l I d > < N a m e > F i n a n c i a l F u n c t i o n s 1 _ 4 Y o u r d r e a m 0 0 : 0 0 : 0 0 . 0 - 0 0 : 0 0 : 0 8 . 2 < / N a m e > < T e x t >   Y o u r   d r e a m   v a c a t i o n   s t i l l   c o s t s   $ 8 , 5 0 0 ,   b u t   i n s t e a d   o f   s t a r t i n g   w i t h   a   z e r o   s a v i n g s   b a l a n c e , < / T e x t > < B o o k M a r k E n t r y N a m e > F i n a n c i a l F u n c t i o n s 1 _ 4 0 0 : 0 0 : 0 0 . 0 < / B o o k M a r k E n t r y N a m e > < B o o k M a r k E x i t N a m e > F i n a n c i a l F u n c t i o n s 1 _ 4 0 0 : 0 0 : 0 8 . 2 < / B o o k M a r k E x i t N a m e > < B o o k M a r k E n t r y P o s i t i o n > 0 < / B o o k M a r k E n t r y P o s i t i o n > < B o o k M a r k E x i t P o s i t i o n > 8 2 0 0 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 d 4 e a 2 5 6 7 - 6 e e 0 - 4 3 9 b - 9 e d 6 - 5 1 e 2 9 7 7 3 1 8 2 f < / I n t e r n a l I d > < N a m e > F i n a n c i a l F u n c t i o n s 1 _ 4 y o u w a n t 0 0 : 0 0 : 0 8 . 3 - 0 0 : 0 0 : 1 8 . 3 < / N a m e > < T e x t >   y o u   w a n t   t o   f i n d   o u t   h o w   m u c h   t o   d e p o s i t   n o w   t o   k e e p   y o u r   m o n t h l y   s a v i n g s   a t   $ 1 7 5   i n s t e a d   o f   $ 2 3 0 . 9 9   p e r   m o n t h . < / T e x t > < B o o k M a r k E n t r y N a m e > F i n a n c i a l F u n c t i o n s 1 _ 4 0 0 : 0 0 : 0 8 . 3 < / B o o k M a r k E n t r y N a m e > < B o o k M a r k E x i t N a m e > F i n a n c i a l F u n c t i o n s 1 _ 4 0 0 : 0 0 : 1 8 . 3 < / B o o k M a r k E x i t N a m e > < B o o k M a r k E n t r y P o s i t i o n > 8 3 0 0 < / B o o k M a r k E n t r y P o s i t i o n > < B o o k M a r k E x i t P o s i t i o n > 1 8 3 0 0 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 1 c c f 2 c 9 1 - 6 3 a a - 4 e 9 3 - a 2 9 8 - 4 2 f 3 4 b d 4 c 2 e 9 < / I n t e r n a l I d > < N a m e > F i n a n c i a l F u n c t i o n s 1 _ 4 I  l l u s e 0 0 : 0 0 : 1 8 . 4 - 0 0 : 0 0 : 2 5 . 6 < / N a m e > < T e x t >   I  l l   u s e   t h e   P V   f u n c t i o n   w h i c h   w i l l   c a l c u l a t e   t h e   s t a r t i n g   d e p o s i t   t h a t   w i l l   y i e l d   a   f u t u r e   v a l u e . < / T e x t > < B o o k M a r k E n t r y N a m e > F i n a n c i a l F u n c t i o n s 1 _ 4 0 0 : 0 0 : 1 8 . 4 < / B o o k M a r k E n t r y N a m e > < B o o k M a r k E x i t N a m e > F i n a n c i a l F u n c t i o n s 1 _ 4 0 0 : 0 0 : 2 5 . 6 < / B o o k M a r k E x i t N a m e > < B o o k M a r k E n t r y P o s i t i o n > 1 8 4 0 0 < / B o o k M a r k E n t r y P o s i t i o n > < B o o k M a r k E x i t P o s i t i o n > 2 5 6 6 7 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 4 3 1 1 b 7 4 2 - 3 b 0 0 - 4 e d f - a 6 d c - a d 9 6 c f b 9 b 4 0 9 < / I n t e r n a l I d > < N a m e > F i n a n c i a l F u n c t i o n s 1 _ 4 I  l l t y p e 0 0 : 0 0 : 2 5 . 7 - 0 0 : 0 0 : 3 0 . 6 < / N a m e > < T e x t >   I  l l   t y p e   a n   e q u a l   s i g n   i n   t h e   s p r e a d s h e e t   a n d   t h e n   t y p e   P V . < / T e x t > < B o o k M a r k E n t r y N a m e > F i n a n c i a l F u n c t i o n s 1 _ 4 0 0 : 0 0 : 2 5 . 7 < / B o o k M a r k E n t r y N a m e > < B o o k M a r k E x i t N a m e > F i n a n c i a l F u n c t i o n s 1 _ 4 0 0 : 0 0 : 3 0 . 6 < / B o o k M a r k E x i t N a m e > < B o o k M a r k E n t r y P o s i t i o n > 2 5 7 6 7 < / B o o k M a r k E n t r y P o s i t i o n > < B o o k M a r k E x i t P o s i t i o n > 3 0 6 6 7 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 e 5 e 5 7 a 2 c - 9 c 7 2 - 4 0 b 5 - 8 d e 3 - c 6 b 5 3 a a 4 8 5 3 b < / I n t e r n a l I d > < N a m e > F i n a n c i a l F u n c t i o n s 1 _ 4 I  l l d o u b l e - c l i c k 0 0 : 0 0 : 3 0 . 7 - 0 0 : 0 0 : 3 7 . 8 < / N a m e > < T e x t >   I  l l   d o u b l e - c l i c k   P V   i n   F o r m u l a   A u t o C o m p l e t e   t o   e n t e r   t h e   f u n c t i o n   a n d   p a r e n t h e s i s   i n t o   t h e   f o r m u l a . < / T e x t > < B o o k M a r k E n t r y N a m e > F i n a n c i a l F u n c t i o n s 1 _ 4 0 0 : 0 0 : 3 0 . 7 < / B o o k M a r k E n t r y N a m e > < B o o k M a r k E x i t N a m e > F i n a n c i a l F u n c t i o n s 1 _ 4 0 0 : 0 0 : 3 7 . 8 < / B o o k M a r k E x i t N a m e > < B o o k M a r k E n t r y P o s i t i o n > 3 0 7 6 7 < / B o o k M a r k E n t r y P o s i t i o n > < B o o k M a r k E x i t P o s i t i o n > 3 7 8 6 7 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 f f 4 c 9 2 b 8 - a f 3 c - 4 c c 5 - b d d d - 3 2 7 8 b 9 9 3 5 a c c < / I n t e r n a l I d > < N a m e > F i n a n c i a l F u n c t i o n s 1 _ 4 T h e f i r s t 0 0 : 0 0 : 3 7 . 9 - 0 0 : 0 0 : 4 3 . 6 < / N a m e > < T e x t >   T h e   f i r s t   a r g u m e n t   h e r e   i s   R a t e ,   w h i c h   i s   1 . 5 % / 1 2 . < / T e x t > < B o o k M a r k E n t r y N a m e > F i n a n c i a l F u n c t i o n s 1 _ 4 0 0 : 0 0 : 3 7 . 9 < / B o o k M a r k E n t r y N a m e > < B o o k M a r k E x i t N a m e > F i n a n c i a l F u n c t i o n s 1 _ 4 0 0 : 0 0 : 4 3 . 6 < / B o o k M a r k E x i t N a m e > < B o o k M a r k E n t r y P o s i t i o n > 3 7 9 6 7 < / B o o k M a r k E n t r y P o s i t i o n > < B o o k M a r k E x i t P o s i t i o n > 4 3 6 3 3 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 e e 6 3 1 6 c 1 - 2 6 6 a - 4 8 4 b - a 8 6 a - b 5 e 5 4 8 f 0 d 8 a 9 < / I n t e r n a l I d > < N a m e > F i n a n c i a l F u n c t i o n s 1 _ 4 I  l l e n t e r 0 0 : 0 0 : 4 3 . 7 - 0 0 : 0 0 : 5 0 . 7 < / N a m e > < T e x t >   I  l l   e n t e r   a   c o m m a   t o   s e p a r a t e   t h e   a r g u m e n t ,   w h i c h   i s   N P E R ,   n u m b e r   o f   p a y m e n t s , < / T e x t > < B o o k M a r k E n t r y N a m e > F i n a n c i a l F u n c t i o n s 1 _ 4 0 0 : 0 0 : 4 3 . 7 < / B o o k M a r k E n t r y N a m e > < B o o k M a r k E x i t N a m e > F i n a n c i a l F u n c t i o n s 1 _ 4 0 0 : 0 0 : 5 0 . 7 < / B o o k M a r k E x i t N a m e > < B o o k M a r k E n t r y P o s i t i o n > 4 3 7 3 3 < / B o o k M a r k E n t r y P o s i t i o n > < B o o k M a r k E x i t P o s i t i o n > 5 0 7 3 3 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 c 6 1 8 7 c 4 2 - 2 6 0 0 - 4 0 5 1 - 8 a 2 6 - 3 d e 3 e 1 1 e 5 2 6 d < / I n t e r n a l I d > < N a m e > F i n a n c i a l F u n c t i o n s 1 _ 4 a n d t h a t  s 0 0 : 0 0 : 5 0 . 8 - 0 0 : 0 0 : 5 9 . 1 < / N a m e > < T e x t >   a n d   t h a t  s   3 * 1 2   f o l l o w e d   b y   a   c o m m a ,   n e x t   m y   P M T   w h i c h   h a s   a   n e g a t i v e   s i g n   f o r   a   p a y m e n t , < / T e x t > < B o o k M a r k E n t r y N a m e > F i n a n c i a l F u n c t i o n s 1 _ 4 0 0 : 0 0 : 5 0 . 8 < / B o o k M a r k E n t r y N a m e > < B o o k M a r k E x i t N a m e > F i n a n c i a l F u n c t i o n s 1 _ 4 0 0 : 0 0 : 5 9 . 1 < / B o o k M a r k E x i t N a m e > < B o o k M a r k E n t r y P o s i t i o n > 5 0 8 3 3 < / B o o k M a r k E n t r y P o s i t i o n > < B o o k M a r k E x i t P o s i t i o n > 5 9 1 0 0 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 e b 9 6 0 e c d - c a a f - 4 3 8 9 - a 5 e f - 6 6 7 5 1 e 0 7 6 3 c 8 < / I n t e r n a l I d > < N a m e > F i n a n c i a l F u n c t i o n s 1 _ 4 - 1 7 5 , f o l l o w e d 0 0 : 0 0 : 5 9 . 2 - 0 0 : 0 1 : 0 6 . 5 < / N a m e > < T e x t >   - 1 7 5 ,   f o l l o w e d   b y   a n o t h e r   c o m m a   a n d   f i n a l l y   t h e   f u t u r e   v a l u e   o f   $ 8 , 5 0 0 . < / T e x t > < B o o k M a r k E n t r y N a m e > F i n a n c i a l F u n c t i o n s 1 _ 4 0 0 : 0 0 : 5 9 . 2 < / B o o k M a r k E n t r y N a m e > < B o o k M a r k E x i t N a m e > F i n a n c i a l F u n c t i o n s 1 _ 4 0 0 : 0 1 : 0 6 . 5 < / B o o k M a r k E x i t N a m e > < B o o k M a r k E n t r y P o s i t i o n > 5 9 2 0 0 < / B o o k M a r k E n t r y P o s i t i o n > < B o o k M a r k E x i t P o s i t i o n > 6 6 5 3 3 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 2 6 2 b 1 2 e 9 - d 7 0 c - 4 4 b c - a c a 2 - b 5 7 f d 4 7 7 f 0 8 1 < / I n t e r n a l I d > < N a m e > F i n a n c i a l F u n c t i o n s 1 _ 4 I  l l t y p e 0 0 : 0 1 : 0 6 . 6 - 0 0 : 0 1 : 1 0 . 5 < / N a m e > < T e x t >   I  l l   t y p e   m y   c l o s i n g   p a r e n t h e s i s   a n d   t h e n   p r e s s   E n t e r . < / T e x t > < B o o k M a r k E n t r y N a m e > F i n a n c i a l F u n c t i o n s 1 _ 4 0 0 : 0 1 : 0 6 . 6 < / B o o k M a r k E n t r y N a m e > < B o o k M a r k E x i t N a m e > F i n a n c i a l F u n c t i o n s 1 _ 4 0 0 : 0 1 : 1 0 . 5 < / B o o k M a r k E x i t N a m e > < B o o k M a r k E n t r y P o s i t i o n > 6 6 6 3 3 < / B o o k M a r k E n t r y P o s i t i o n > < B o o k M a r k E x i t P o s i t i o n > 7 0 5 3 3 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 4 3 7 a c e 0 0 - 6 8 5 1 - 4 2 2 b - a 4 5 f - e 7 8 5 9 5 9 2 6 a d 2 < / I n t e r n a l I d > < N a m e > F i n a n c i a l F u n c t i o n s 1 _ 4 I w o u l d 0 0 : 0 1 : 1 0 . 6 - 0 0 : 0 1 : 2 3 . 9 < / N a m e > < T e x t >   I   w o u l d   n e e d   t o   d e p o s i t   $ 1 , 9 6 9 . 6 2   i n   o r d e r   t o   p a y   $ 1 7 5   a   m o n t h   a n d   e n d   u p   w i t h   $ 8 , 5 0 0   i n   t h r e e   y e a r s . < / T e x t > < B o o k M a r k E n t r y N a m e > F i n a n c i a l F u n c t i o n s 1 _ 4 0 0 : 0 1 : 1 0 . 6 < / B o o k M a r k E n t r y N a m e > < B o o k M a r k E x i t N a m e > F i n a n c i a l F u n c t i o n s 1 _ 4 0 0 : 0 1 : 2 3 . 9 < / B o o k M a r k E x i t N a m e > < B o o k M a r k E n t r y P o s i t i o n > 7 0 6 3 3 < / B o o k M a r k E n t r y P o s i t i o n > < B o o k M a r k E x i t P o s i t i o n > 8 3 9 3 3 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15.xml>��< ? x m l   v e r s i o n = " 1 . 0 "   e n c o d i n g = " u t f - 1 6 " ? > < C a p t i o n I t e m s L i s t   x m l n s : x s d = " h t t p : / / w w w . w 3 . o r g / 2 0 0 1 / X M L S c h e m a "   x m l n s : x s i = " h t t p : / / w w w . w 3 . o r g / 2 0 0 1 / X M L S c h e m a - i n s t a n c e " > < I d > 5 9 b 9 1 a c 9 - e 8 e d - 4 2 9 4 - b 0 0 7 - 5 a c a d 4 3 7 3 3 0 a < / I d > < C a p t i o n I t e m s > < C a p t i o n I t e m > < I n t e r n a l I d > 8 3 2 f 9 8 7 8 - 4 c 4 1 - 4 2 f 5 - 9 1 8 8 - e 7 4 8 9 d b 4 8 4 d e < / I n t e r n a l I d > < N a m e > F i n a n c i a l F u n c t i o n s 1 _ 6 _ V F 1 0 2 6 3 4 0 4 6 GP���`	g N{2 5 , 0 0 0 CQ3 3 4 1 0 0 < / N a m e > < T e x t > GP���`	g N{  2 5 , 0 0 0   CQ  �v*N�N7�>k0< / T e x t > < B o o k M a r k E n t r y N a m e > F i n a n c i a l F u n c t i o n s 1 _ 6 _ V F 1 0 2 6 3 4 0 4 6 GP���`	g N{2 5 , 0 0 0 CQ3 3 < / B o o k M a r k E n t r y N a m e > < B o o k M a r k E x i t N a m e > F i n a n c i a l F u n c t i o n s 1 _ 6 _ V F 1 0 2 6 3 4 0 4 6 GP���`	g N{2 5 , 0 0 0 CQ4 1 0 0 < / B o o k M a r k E x i t N a m e > < B o o k M a r k E n t r y P o s i t i o n > 3 3 < / B o o k M a r k E n t r y P o s i t i o n > < B o o k M a r k E x i t P o s i t i o n > 4 1 0 0 < / B o o k M a r k E x i t P o s i t i o n > < / C a p t i o n I t e m > < C a p t i o n I t e m > < I n t e r n a l I d > 4 f 5 b d 3 8 f - 7 6 1 8 - 4 2 b 2 - b 6 5 f - a 4 9 e 6 4 f c 9 9 4 2 < / I n t e r n a l I d > < N a m e > F i n a n c i a l F u n c t i o n s 1 _ 6 _ V F 1 0 2 6 3 4 0 4 6 �`�����kgP؏1 5 0 0 CQ�4 2 0 0 9 4 0 0 < / N a m e > < T e x t > �`�����kgP؏  1 5 0 0   CQ�  t^)R�s:N  3 % 0< / T e x t > < B o o k M a r k E n t r y N a m e > F i n a n c i a l F u n c t i o n s 1 _ 6 _ V F 1 0 2 6 3 4 0 4 6 �`�����kgP؏1 5 0 0 CQ�4 2 0 0 < / B o o k M a r k E n t r y N a m e > < B o o k M a r k E x i t N a m e > F i n a n c i a l F u n c t i o n s 1 _ 6 _ V F 1 0 2 6 3 4 0 4 6 �`�����kgP؏1 5 0 0 CQ�9 4 0 0 < / B o o k M a r k E x i t N a m e > < B o o k M a r k E n t r y P o s i t i o n > 4 2 0 0 < / B o o k M a r k E n t r y P o s i t i o n > < B o o k M a r k E x i t P o s i t i o n > 9 4 0 0 < / B o o k M a r k E x i t P o s i t i o n > < / C a p t i o n I t e m > < C a p t i o n I t e m > < I n t e r n a l I d > 7 f a 0 6 3 f 4 - b e 3 a - 4 3 6 c - a e 5 4 - 7 2 5 c 7 f 3 9 1 b 5 6 < / I n t e r n a l I d > < N a m e > F i n a n c i a l F u n c t i o n s 1 _ 6 _ V F 1 0 2 6 3 4 0 4 6 �/f�` �����Y��e����؏n7�>k09 5 0 0 1 3 3 6 7 < / N a m e > < T e x t > �/f�` �����Y��e��  ��؏n7�>k0< / T e x t > < B o o k M a r k E n t r y N a m e > F i n a n c i a l F u n c t i o n s 1 _ 6 _ V F 1 0 2 6 3 4 0 4 6 �/f�` �����Y��e����؏n7�>k09 5 0 0 < / B o o k M a r k E n t r y N a m e > < B o o k M a r k E x i t N a m e > F i n a n c i a l F u n c t i o n s 1 _ 6 _ V F 1 0 2 6 3 4 0 4 6 �/f�` �����Y��e����؏n7�>k01 3 3 6 7 < / B o o k M a r k E x i t N a m e > < B o o k M a r k E n t r y P o s i t i o n > 9 5 0 0 < / B o o k M a r k E n t r y P o s i t i o n > < B o o k M a r k E x i t P o s i t i o n > 1 3 3 6 7 < / B o o k M a r k E x i t P o s i t i o n > < / C a p t i o n I t e m > < C a p t i o n I t e m > < I n t e r n a l I d > c 2 8 7 2 2 5 2 - 5 1 8 a - 4 1 c 5 - a 2 c 8 - b 0 b 7 6 0 1 d 9 d 8 b < / I n t e r n a l I d > < N a m e > F i n a n c i a l F u n c t i o n s 1 _ 6 _ V F 1 0 2 6 3 4 0 4 6 ��~b0RT{Hh�b\O(uN P E R �Qpe�1 3 4 6 7 1 9 6 0 0 < / N a m e > < T e x t > ��~b0RT{Hh�b\O(u  N P E R   �Qpe�  ���{؏>kgpe< / T e x t > < B o o k M a r k E n t r y N a m e > F i n a n c i a l F u n c t i o n s 1 _ 6 _ V F 1 0 2 6 3 4 0 4 6 ��~b0RT{Hh�b\O(uN P E R �Qpe�1 3 4 6 7 < / B o o k M a r k E n t r y N a m e > < B o o k M a r k E x i t N a m e > F i n a n c i a l F u n c t i o n s 1 _ 6 _ V F 1 0 2 6 3 4 0 4 6 ��~b0RT{Hh�b\O(uN P E R �Qpe�1 9 6 0 0 < / B o o k M a r k E x i t N a m e > < B o o k M a r k E n t r y P o s i t i o n > 1 3 4 6 7 < / B o o k M a r k E n t r y P o s i t i o n > < B o o k M a r k E x i t P o s i t i o n > 1 9 6 0 0 < / B o o k M a r k E x i t P o s i t i o n > < / C a p t i o n I t e m > < C a p t i o n I t e m > < I n t e r n a l I d > b 6 d 1 c 5 0 8 - d 4 a 8 - 4 3 4 e - 8 4 6 1 - b d 3 e 0 2 d 2 a b b b < / I n t e r n a l I d > < N a m e > F i n a n c i a l F u n c t i o n s 1 _ 6 _ V F 1 0 2 6 3 4 0 4 6 ۏL��[gI{��؏>k�N)R�sN�S01 9 7 0 0 2 4 8 6 7 < / N a m e > < T e x t > ۏL��[gI{��؏>k�N)R�sN�S0< / T e x t > < B o o k M a r k E n t r y N a m e > F i n a n c i a l F u n c t i o n s 1 _ 6 _ V F 1 0 2 6 3 4 0 4 6 ۏL��[gI{��؏>k�N)R�sN�S01 9 7 0 0 < / B o o k M a r k E n t r y N a m e > < B o o k M a r k E x i t N a m e > F i n a n c i a l F u n c t i o n s 1 _ 6 _ V F 1 0 2 6 3 4 0 4 6 ۏL��[gI{��؏>k�N)R�sN�S02 4 8 6 7 < / B o o k M a r k E x i t N a m e > < B o o k M a r k E n t r y P o s i t i o n > 1 9 7 0 0 < / B o o k M a r k E n t r y P o s i t i o n > < B o o k M a r k E x i t P o s i t i o n > 2 4 8 6 7 < / B o o k M a r k E x i t P o s i t i o n > < / C a p t i o n I t e m > < C a p t i o n I t e m > < I n t e r n a l I d > 4 4 d 0 f d 4 1 - f 7 d 5 - 4 7 6 3 - b e e f - 2 d 6 3 3 c 0 e a b b f < / I n t e r n a l I d > < N a m e > F i n a n c i a l F u n c t i o n s 1 _ 6 _ V F 1 0 2 6 3 4 0 4 6 b\(WN P E R T��eQI{�S02 4 9 6 7 3 1 2 6 7 < / N a m e > < T e x t > b\(W  N P E R   T��eQI{�S0  b\�S�Qdk�QpeOvQۏeQlQ_0< / T e x t > < B o o k M a r k E n t r y N a m e > F i n a n c i a l F u n c t i o n s 1 _ 6 _ V F 1 0 2 6 3 4 0 4 6 b\(WN P E R T��eQI{�S02 4 9 6 7 < / B o o k M a r k E n t r y N a m e > < B o o k M a r k E x i t N a m e > F i n a n c i a l F u n c t i o n s 1 _ 6 _ V F 1 0 2 6 3 4 0 4 6 b\(WN P E R T��eQI{�S03 1 2 6 7 < / B o o k M a r k E x i t N a m e > < B o o k M a r k E n t r y P o s i t i o n > 2 4 9 6 7 < / B o o k M a r k E n t r y P o s i t i o n > < B o o k M a r k E x i t P o s i t i o n > 3 1 2 6 7 < / B o o k M a r k E x i t P o s i t i o n > < / C a p t i o n I t e m > < C a p t i o n I t e m > < I n t e r n a l I d > 4 2 7 1 0 c a 5 - c 1 9 c - 4 4 b 5 - 9 0 3 8 - d 7 1 f 1 e 0 e a 6 e c < / I n t e r n a l I d > < N a m e > F i n a n c i a l F u n c t i o n s 1 _ 6 _ V F 1 0 2 6 3 4 0 4 6 ,{ N*N�Spe/fR a t e �:N3 1 3 6 7 3 7 8 3 3 < / N a m e > < T e x t > ,{ N*N�Spe/f  R a t e �  :N  3 % / 1 2 �Tߍ��S0< / T e x t > < B o o k M a r k E n t r y N a m e > F i n a n c i a l F u n c t i o n s 1 _ 6 _ V F 1 0 2 6 3 4 0 4 6 ,{ N*N�Spe/fR a t e �:N3 1 3 6 7 < / B o o k M a r k E n t r y N a m e > < B o o k M a r k E x i t N a m e > F i n a n c i a l F u n c t i o n s 1 _ 6 _ V F 1 0 2 6 3 4 0 4 6 ,{ N*N�Spe/fR a t e �:N3 7 8 3 3 < / B o o k M a r k E x i t N a m e > < B o o k M a r k E n t r y P o s i t i o n > 3 1 3 6 7 < / B o o k M a r k E n t r y P o s i t i o n > < B o o k M a r k E x i t P o s i t i o n > 3 7 8 3 3 < / B o o k M a r k E x i t P o s i t i o n > < / C a p t i o n I t e m > < C a p t i o n I t e m > < I n t e r n a l I d > 2 7 e 0 5 f d 6 - b d e b - 4 0 7 6 - a 9 f a - 7 4 8 f 8 c 5 d c 0 5 c < / I n t e r n a l I d > < N a m e > F i n a n c i a l F u n c t i o n s 1 _ 6 _ V F 1 0 2 6 3 4 0 4 6 P M T �Spe/f- 1 5 0 0 �Tߍ3 7 9 3 3 4 6 3 3 3 < / N a m e > < T e x t > P M T   �Spe/f  - 1 5 0 0 �Tߍ  ��S0P V ��s<P:N  2 5 0 0 0 0< / T e x t > < B o o k M a r k E n t r y N a m e > F i n a n c i a l F u n c t i o n s 1 _ 6 _ V F 1 0 2 6 3 4 0 4 6 P M T �Spe/f- 1 5 0 0 �Tߍ3 7 9 3 3 < / B o o k M a r k E n t r y N a m e > < B o o k M a r k E x i t N a m e > F i n a n c i a l F u n c t i o n s 1 _ 6 _ V F 1 0 2 6 3 4 0 4 6 P M T �Spe/f- 1 5 0 0 �Tߍ4 6 3 3 3 < / B o o k M a r k E x i t N a m e > < B o o k M a r k E n t r y P o s i t i o n > 3 7 9 3 3 < / B o o k M a r k E n t r y P o s i t i o n > < B o o k M a r k E x i t P o s i t i o n > 4 6 3 3 3 < / B o o k M a r k E x i t P o s i t i o n > < / C a p t i o n I t e m > < C a p t i o n I t e m > < I n t e r n a l I d > 6 b 0 9 3 4 e 4 - c 8 5 1 - 4 7 a b - 8 7 3 0 - f 2 9 e 6 7 c 8 4 0 7 c < / I n t e r n a l I d > < N a m e > F i n a n c i a l F u n c t i o n s 1 _ 6 _ V F 1 0 2 6 3 4 0 4 6 b\.�eQ�S�b�S�6qT	cE n t e r 04 6 4 3 3 4 9 9 6 7 < / N a m e > < T e x t > b\.�eQ�S�b�S�6qT	c  E n t e r 0< / T e x t > < B o o k M a r k E n t r y N a m e > F i n a n c i a l F u n c t i o n s 1 _ 6 _ V F 1 0 2 6 3 4 0 4 6 b\.�eQ�S�b�S�6qT	cE n t e r 04 6 4 3 3 < / B o o k M a r k E n t r y N a m e > < B o o k M a r k E x i t N a m e > F i n a n c i a l F u n c t i o n s 1 _ 6 _ V F 1 0 2 6 3 4 0 4 6 b\.�eQ�S�b�S�6qT	cE n t e r 04 9 9 6 7 < / B o o k M a r k E x i t N a m e > < B o o k M a r k E n t r y P o s i t i o n > 4 6 4 3 3 < / B o o k M a r k E n t r y P o s i t i o n > < B o o k M a r k E x i t P o s i t i o n > 4 9 9 6 7 < / B o o k M a r k E x i t P o s i t i o n > < / C a p t i o n I t e m > < C a p t i o n I t e m > < I n t e r n a l I d > 9 4 b 4 1 d 0 d - c e 2 2 - 4 8 1 2 - 9 d 2 0 - b 5 6 b 2 4 0 1 f 8 5 a < / I n t e r n a l I d > < N a m e > F i n a n c i a l F u n c t i o n s 1 _ 6 _ V F 1 0 2 6 3 4 0 4 6  ���1 7 *Ng�N
NMb��؏n7�>k05 0 0 6 7 5 4 4 6 7 < / N a m e > < T e x t >  ���  1 7   *Ng�N
NMb��؏n7�>k0< / T e x t > < B o o k M a r k E n t r y N a m e > F i n a n c i a l F u n c t i o n s 1 _ 6 _ V F 1 0 2 6 3 4 0 4 6  ���1 7 *Ng�N
NMb��؏n7�>k05 0 0 6 7 < / B o o k M a r k E n t r y N a m e > < B o o k M a r k E x i t N a m e > F i n a n c i a l F u n c t i o n s 1 _ 6 _ V F 1 0 2 6 3 4 0 4 6  ���1 7 *Ng�N
NMb��؏n7�>k05 4 4 6 7 < / B o o k M a r k E x i t N a m e > < B o o k M a r k E n t r y P o s i t i o n > 5 0 0 6 7 < / B o o k M a r k E n t r y P o s i t i o n > < B o o k M a r k E x i t P o s i t i o n > 5 4 4 6 7 < / B o o k M a r k E x i t P o s i t i o n > < / C a p t i o n I t e m > < C a p t i o n I t e m > < I n t e r n a l I d > 4 7 a 8 c 2 e 5 - 7 2 1 5 - 4 7 7 e - 8 c d 2 - 3 2 6 5 2 2 3 6 a a e 0 < / I n t e r n a l I d > < N a m e > F i n a n c i a l F u n c t i o n s 1 _ 6 _ V F 1 0 2 6 3 4 0 4 6 �V:N��Ǐ1 7 *Ng�@b�N�` ���5 4 5 6 7 5 9 7 3 3 < / N a m e > < T e x t > �V:N��Ǐ  1 7   *Ng�@b�N�` ���  \vQ
N�0R  1 8   *Ng0< / T e x t > < B o o k M a r k E n t r y N a m e > F i n a n c i a l F u n c t i o n s 1 _ 6 _ V F 1 0 2 6 3 4 0 4 6 �V:N��Ǐ1 7 *Ng�@b�N�` ���5 4 5 6 7 < / B o o k M a r k E n t r y N a m e > < B o o k M a r k E x i t N a m e > F i n a n c i a l F u n c t i o n s 1 _ 6 _ V F 1 0 2 6 3 4 0 4 6 �V:N��Ǐ1 7 *Ng�@b�N�` ���5 9 7 3 3 < / B o o k M a r k E x i t N a m e > < B o o k M a r k E n t r y P o s i t i o n > 5 4 5 6 7 < / B o o k M a r k E n t r y P o s i t i o n > < B o o k M a r k E x i t P o s i t i o n > 5 9 7 3 3 < / B o o k M a r k E x i t P o s i t i o n > < / C a p t i o n I t e m > < C a p t i o n I t e m > < I n t e r n a l I d > 4 6 e 5 8 5 d 3 - 3 c b b - 4 5 9 5 - b 8 1 b - 1 5 5 9 0 4 3 9 0 7 e a < / I n t e r n a l I d > < N a m e > F i n a n c i a l F u n c t i o n s 1 _ 6 _ V F 1 0 2 6 3 4 0 4 6 O(uP M T �Qpeeg�g~b5 9 8 3 3 6 5 2 3 3 < / N a m e > < T e x t > O(u  P M T   �Qpeeg�g~b  1 8   *NggP�  �[�^�vg؏>kё��0< / T e x t > < B o o k M a r k E n t r y N a m e > F i n a n c i a l F u n c t i o n s 1 _ 6 _ V F 1 0 2 6 3 4 0 4 6 O(uP M T �Qpeeg�g~b5 9 8 3 3 < / B o o k M a r k E n t r y N a m e > < B o o k M a r k E x i t N a m e > F i n a n c i a l F u n c t i o n s 1 _ 6 _ V F 1 0 2 6 3 4 0 4 6 O(uP M T �Qpeeg�g~b6 5 2 3 3 < / B o o k M a r k E x i t N a m e > < B o o k M a r k E n t r y P o s i t i o n > 5 9 8 3 3 < / B o o k M a r k E n t r y P o s i t i o n > < B o o k M a r k E x i t P o s i t i o n > 6 5 2 3 3 < / B o o k M a r k E x i t P o s i t i o n > < / C a p t i o n I t e m > < C a p t i o n I t e m > < I n t e r n a l I d > d 5 6 e 4 2 f 9 - f 0 d 0 - 4 3 e b - 8 1 6 a - 2 1 7 9 7 4 b b f 8 0 4 < / I n t e r n a l I d > < N a m e > F i n a n c i a l F u n c t i o n s 1 _ 6 _ V F 1 0 2 6 3 4 0 4 6 b\.�eQI{�S�TP M T �v^gq�O�S�Q lQ_���__.�eQ �6 5 3 3 3 7 1 8 3 3 < / N a m e > < T e x t > b\.�eQI{�S�T  P M T �v^gq�O  �S�Q lQ_���__.�eQ �< / T e x t > < B o o k M a r k E n t r y N a m e > F i n a n c i a l F u n c t i o n s 1 _ 6 _ V F 1 0 2 6 3 4 0 4 6 b\.�eQI{�S�TP M T �v^gq�O�S�Q lQ_���__.�eQ �6 5 3 3 3 < / B o o k M a r k E n t r y N a m e > < B o o k M a r k E x i t N a m e > F i n a n c i a l F u n c t i o n s 1 _ 6 _ V F 1 0 2 6 3 4 0 4 6 b\.�eQI{�S�TP M T �v^gq�O�S�Q lQ_���__.�eQ �7 1 8 3 3 < / B o o k M a r k E x i t N a m e > < B o o k M a r k E n t r y P o s i t i o n > 6 5 3 3 3 < / B o o k M a r k E n t r y P o s i t i o n > < B o o k M a r k E x i t P o s i t i o n > 7 1 8 3 3 < / B o o k M a r k E x i t P o s i t i o n > < / C a p t i o n I t e m > < C a p t i o n I t e m > < I n t e r n a l I d > 5 9 f 9 7 a 8 8 - a a 9 2 - 4 f 8 1 - a 8 a c - 9 3 4 a 1 9 8 d b 1 3 e < / I n t e r n a l I d > < N a m e > F i n a n c i a l F u n c t i o n s 1 _ 6 _ V F 1 0 2 6 3 4 0 4 6 ���[:Nb��eQ�Qpe�T�b�S07 1 9 3 3 7 5 5 6 7 < / N a m e > < T e x t > ���[:Nb��eQ�Qpe�T�b�S0< / T e x t > < B o o k M a r k E n t r y N a m e > F i n a n c i a l F u n c t i o n s 1 _ 6 _ V F 1 0 2 6 3 4 0 4 6 ���[:Nb��eQ�Qpe�T�b�S07 1 9 3 3 < / B o o k M a r k E n t r y N a m e > < B o o k M a r k E x i t N a m e > F i n a n c i a l F u n c t i o n s 1 _ 6 _ V F 1 0 2 6 3 4 0 4 6 ���[:Nb��eQ�Qpe�T�b�S07 5 5 6 7 < / B o o k M a r k E x i t N a m e > < B o o k M a r k E n t r y P o s i t i o n > 7 1 9 3 3 < / B o o k M a r k E n t r y P o s i t i o n > < B o o k M a r k E x i t P o s i t i o n > 7 5 5 6 7 < / B o o k M a r k E x i t P o s i t i o n > < / C a p t i o n I t e m > < C a p t i o n I t e m > < I n t e r n a l I d > 3 d 7 2 1 4 3 8 - 5 1 9 e - 4 7 e d - 8 5 7 a - 1 e 1 5 d 2 9 3 f 8 c b < / I n t e r n a l I d > < N a m e > F i n a n c i a l F u n c t i o n s 1 _ 6 _ V F 1 0 2 6 3 4 0 4 6 b\:NR a t e �Spe��eQ<P7 5 6 6 7 8 1 8 6 7 < / N a m e > < T e x t > b\:N  R a t e   �Spe��eQ<P  3 % / 1 2 �  6qT��eQ��SegR���Spe0< / T e x t > < B o o k M a r k E n t r y N a m e > F i n a n c i a l F u n c t i o n s 1 _ 6 _ V F 1 0 2 6 3 4 0 4 6 b\:NR a t e �Spe��eQ<P7 5 6 6 7 < / B o o k M a r k E n t r y N a m e > < B o o k M a r k E x i t N a m e > F i n a n c i a l F u n c t i o n s 1 _ 6 _ V F 1 0 2 6 3 4 0 4 6 b\:NR a t e �Spe��eQ<P8 1 8 6 7 < / B o o k M a r k E x i t N a m e > < B o o k M a r k E n t r y P o s i t i o n > 7 5 6 6 7 < / B o o k M a r k E n t r y P o s i t i o n > < B o o k M a r k E x i t P o s i t i o n > 8 1 8 6 7 < / B o o k M a r k E x i t P o s i t i o n > < / C a p t i o n I t e m > < C a p t i o n I t e m > < I n t e r n a l I d > b e 4 5 c 5 6 f - 0 4 0 8 - 4 8 4 c - 8 1 4 7 - a b 2 4 0 4 c 9 5 3 5 8 < / I n t e r n a l I d > < N a m e > F i n a n c i a l F u n c t i o n s 1 _ 6 _ V F 1 0 2 6 3 4 0 4 6 ؏>kgpe/f1 8 �6qT��S�8 1 9 6 7 8 5 5 3 3 < / N a m e > < T e x t > ؏>kgpe/f  1 8 �6qT��S�< / T e x t > < B o o k M a r k E n t r y N a m e > F i n a n c i a l F u n c t i o n s 1 _ 6 _ V F 1 0 2 6 3 4 0 4 6 ؏>kgpe/f1 8 �6qT��S�8 1 9 6 7 < / B o o k M a r k E n t r y N a m e > < B o o k M a r k E x i t N a m e > F i n a n c i a l F u n c t i o n s 1 _ 6 _ V F 1 0 2 6 3 4 0 4 6 ؏>kgpe/f1 8 �6qT��S�8 5 5 3 3 < / B o o k M a r k E x i t N a m e > < B o o k M a r k E n t r y P o s i t i o n > 8 1 9 6 7 < / B o o k M a r k E n t r y P o s i t i o n > < B o o k M a r k E x i t P o s i t i o n > 8 5 5 3 3 < / B o o k M a r k E x i t P o s i t i o n > < / C a p t i o n I t e m > < C a p t i o n I t e m > < I n t e r n a l I d > d 1 6 a 1 e 9 8 - 3 0 a 6 - 4 4 d 0 - 9 5 5 1 - 0 3 1 3 1 8 3 4 0 c 3 0 < / I n t e r n a l I d > < N a m e > F i n a n c i a l F u n c t i o n s 1 _ 6 _ V F 1 0 2 6 3 4 0 4 6 �s7�>kё��<P/f2 5 0 0 0 08 5 6 3 3 8 9 4 6 7 < / N a m e > < T e x t > �s7�>kё��<P/f  2 5 0 0 0 0< / T e x t > < B o o k M a r k E n t r y N a m e > F i n a n c i a l F u n c t i o n s 1 _ 6 _ V F 1 0 2 6 3 4 0 4 6 �s7�>kё��<P/f2 5 0 0 0 08 5 6 3 3 < / B o o k M a r k E n t r y N a m e > < B o o k M a r k E x i t N a m e > F i n a n c i a l F u n c t i o n s 1 _ 6 _ V F 1 0 2 6 3 4 0 4 6 �s7�>kё��<P/f2 5 0 0 0 08 9 4 6 7 < / B o o k M a r k E x i t N a m e > < B o o k M a r k E n t r y P o s i t i o n > 8 5 6 3 3 < / B o o k M a r k E n t r y P o s i t i o n > < B o o k M a r k E x i t P o s i t i o n > 8 9 4 6 7 < / B o o k M a r k E x i t P o s i t i o n > < / C a p t i o n I t e m > < C a p t i o n I t e m > < I n t e r n a l I d > 4 b f 9 8 f 3 d - e b 4 9 - 4 a b f - b 0 4 3 - c 7 f 4 f 7 6 8 d 5 0 9 < / I n t e r n a l I d > < N a m e > F i n a n c i a l F u n c t i o n s 1 _ 6 _ V F 1 0 2 6 3 4 0 4 6 b\.�eQ�S�b�S�6qT	cE n t e r 8 9 5 6 7 9 2 2 3 3 < / N a m e > < T e x t > b\.�eQ�S�b�S�6qT	c  E n t e r < / T e x t > < B o o k M a r k E n t r y N a m e > F i n a n c i a l F u n c t i o n s 1 _ 6 _ V F 1 0 2 6 3 4 0 4 6 b\.�eQ�S�b�S�6qT	cE n t e r 8 9 5 6 7 < / B o o k M a r k E n t r y N a m e > < B o o k M a r k E x i t N a m e > F i n a n c i a l F u n c t i o n s 1 _ 6 _ V F 1 0 2 6 3 4 0 4 6 b\.�eQ�S�b�S�6qT	cE n t e r 9 2 2 3 3 < / B o o k M a r k E x i t N a m e > < B o o k M a r k E n t r y P o s i t i o n > 8 9 5 6 7 < / B o o k M a r k E n t r y P o s i t i o n > < B o o k M a r k E x i t P o s i t i o n > 9 2 2 3 3 < / B o o k M a r k E x i t P o s i t i o n > < / C a p t i o n I t e m > < C a p t i o n I t e m > < I n t e r n a l I d > c 1 7 e d c a b - c 8 2 f - 4 8 1 7 - 8 5 a 2 - 5 c a c 0 0 f d 2 d f 3 < / I n t e r n a l I d > < N a m e > F i n a n c i a l F u n c t i o n s 1 _ 6 _ V F 1 0 2 6 3 4 0 4 6 6qTb\(W1 8 *Ng�Q�kg/e�N9 2 3 3 3 9 8 7 3 3 < / N a m e > < T e x t > 6qTb\(W  1 8   *Ng�Q�kg/e�N  1 4 2 2 . 1 1   CQ0< / T e x t > < B o o k M a r k E n t r y N a m e > F i n a n c i a l F u n c t i o n s 1 _ 6 _ V F 1 0 2 6 3 4 0 4 6 6qTb\(W1 8 *Ng�Q�kg/e�N9 2 3 3 3 < / B o o k M a r k E n t r y N a m e > < B o o k M a r k E x i t N a m e > F i n a n c i a l F u n c t i o n s 1 _ 6 _ V F 1 0 2 6 3 4 0 4 6 6qTb\(W1 8 *Ng�Q�kg/e�N9 8 7 3 3 < / B o o k M a r k E x i t N a m e > < B o o k M a r k E n t r y P o s i t i o n > 9 2 3 3 3 < / B o o k M a r k E n t r y P o s i t i o n > < B o o k M a r k E x i t P o s i t i o n > 9 8 7 3 3 < / B o o k M a r k E x i t P o s i t i o n > < / C a p t i o n I t e m > < / C a p t i o n I t e m s > < / C a p t i o n I t e m s L i s t > 
</file>

<file path=customXml/item16.xml>��< ? x m l   v e r s i o n = " 1 . 0 "   e n c o d i n g = " u t f - 1 6 " ? > < C a p t i o n I t e m s L i s t   x m l n s : x s d = " h t t p : / / w w w . w 3 . o r g / 2 0 0 1 / X M L S c h e m a "   x m l n s : x s i = " h t t p : / / w w w . w 3 . o r g / 2 0 0 1 / X M L S c h e m a - i n s t a n c e " > < I d > 2 7 f e 0 3 4 5 - b 6 2 6 - 4 a c 3 - a e 0 3 - 4 6 d f 7 9 8 7 d 5 f e < / I d > < C a p t i o n I t e m s > < C a p t i o n I t e m > < I n t e r n a l I d > b 2 2 0 2 1 4 5 - 4 5 1 d - 4 3 b 6 - 9 d 2 2 - f 0 f b b 4 2 0 3 e 2 a < / I n t e r n a l I d > < N a m e > F i n a n c i a l F u n c t i o n s 1 _ 1 _ V F 1 0 2 6 3 4 0 3 4 �`�S�N(WlQ_-NO(u"��R�Qpe.^�R���{�YUO؏n�O(uaSYO��03 3 6 5 0 0 < / N a m e > < T e x t > �`�S�N(WlQ_-NO(u"��R�Qpe  .^�R���{�YUO؏n�O(uaSYO��0< / T e x t > < B o o k M a r k E n t r y N a m e > F i n a n c i a l F u n c t i o n s 1 _ 1 _ V F 1 0 2 6 3 4 0 3 4 �`�S�N(WlQ_-NO(u"��R�Qpe.^�R���{�YUO؏n�O(uaSYO��03 3 < / B o o k M a r k E n t r y N a m e > < B o o k M a r k E x i t N a m e > F i n a n c i a l F u n c t i o n s 1 _ 1 _ V F 1 0 2 6 3 4 0 3 4 �`�S�N(WlQ_-NO(u"��R�Qpe.^�R���{�YUO؏n�O(uaSYO��06 5 0 0 < / B o o k M a r k E x i t N a m e > < B o o k M a r k E n t r y P o s i t i o n > 3 3 < / B o o k M a r k E n t r y P o s i t i o n > < B o o k M a r k E x i t P o s i t i o n > 6 5 0 0 < / B o o k M a r k E x i t P o s i t i o n > < / C a p t i o n I t e m > < C a p t i o n I t e m > < I n t e r n a l I d > 5 9 0 1 e 5 b 4 - d 5 3 8 - 4 6 9 b - 8 1 2 2 - f b 2 c 0 f e d 0 3 4 9 < / I n t e r n a l I d > < N a m e > F i n a n c i a l F u n c t i o n s 1 _ 1 _ V F 1 0 2 6 3 4 0 3 4 GP���`�v�O(uaSYO��:N5 4 , 0 0 0 CQ�6 6 0 0 1 3 6 6 7 < / N a m e > < T e x t > GP���`�v�O(uaSYO��:N  5 4 , 0 0 0   CQ�  t^)R�s:N  1 7 % 0< / T e x t > < B o o k M a r k E n t r y N a m e > F i n a n c i a l F u n c t i o n s 1 _ 1 _ V F 1 0 2 6 3 4 0 3 4 GP���`�v�O(uaSYO��:N5 4 , 0 0 0 CQ�6 6 0 0 < / B o o k M a r k E n t r y N a m e > < B o o k M a r k E x i t N a m e > F i n a n c i a l F u n c t i o n s 1 _ 1 _ V F 1 0 2 6 3 4 0 3 4 GP���`�v�O(uaSYO��:N5 4 , 0 0 0 CQ�1 3 6 6 7 < / B o o k M a r k E x i t N a m e > < B o o k M a r k E n t r y P o s i t i o n > 6 6 0 0 < / B o o k M a r k E n t r y P o s i t i o n > < B o o k M a r k E x i t P o s i t i o n > 1 3 6 6 7 < / B o o k M a r k E x i t P o s i t i o n > < / C a p t i o n I t e m > < C a p t i o n I t e m > < I n t e r n a l I d > 1 d 7 3 7 d 2 2 - 8 8 a 8 - 4 c a d - b 2 2 2 - 9 d 7 0 8 5 5 6 9 c c d < / I n t e r n a l I d > < N a m e > F i n a n c i a l F u n c t i o n s 1 _ 1 _ V F 1 0 2 6 3 4 0 3 4 ؏GP���S��YO��؏n�1\NO	g�NUO9�(ucbd�01 3 7 6 7 2 0 2 6 7 < / N a m e > < T e x t > ؏GP���S��YO��؏n�  1\NO	g�NUO9�(ucbd�0< / T e x t > < B o o k M a r k E n t r y N a m e > F i n a n c i a l F u n c t i o n s 1 _ 1 _ V F 1 0 2 6 3 4 0 3 4 ؏GP���S��YO��؏n�1\NO	g�NUO9�(ucbd�01 3 7 6 7 < / B o o k M a r k E n t r y N a m e > < B o o k M a r k E x i t N a m e > F i n a n c i a l F u n c t i o n s 1 _ 1 _ V F 1 0 2 6 3 4 0 3 4 ؏GP���S��YO��؏n�1\NO	g�NUO9�(ucbd�02 0 2 6 7 < / B o o k M a r k E x i t N a m e > < B o o k M a r k E n t r y P o s i t i o n > 1 3 7 6 7 < / B o o k M a r k E n t r y P o s i t i o n > < B o o k M a r k E x i t P o s i t i o n > 2 0 2 6 7 < / B o o k M a r k E x i t P o s i t i o n > < / C a p t i o n I t e m > < C a p t i o n I t e m > < I n t e r n a l I d > 9 4 6 3 5 a 1 9 - 0 a 4 c - 4 2 a d - b b c 0 - 2 b 7 7 6 3 7 a c e 5 a < / I n t e r n a l I d > < N a m e > F i n a n c i a l F u n c t i o n s 1 _ 1 _ V F 1 0 2 6 3 4 0 3 4 ��HQ���b�Nw NN��(W$Nt^�Q؏n:P�R��`�kg�v�N>k��/fY\02 0 3 6 7 2 6 7 0 0 < / N a m e > < T e x t > ��HQ���b�Nw NN��(W$Nt^�Q؏n  :P�R��`�kg�v�N>k��/fY\0< / T e x t > < B o o k M a r k E n t r y N a m e > F i n a n c i a l F u n c t i o n s 1 _ 1 _ V F 1 0 2 6 3 4 0 3 4 ��HQ���b�Nw NN��(W$Nt^�Q؏n:P�R��`�kg�v�N>k��/fY\02 0 3 6 7 < / B o o k M a r k E n t r y N a m e > < B o o k M a r k E x i t N a m e > F i n a n c i a l F u n c t i o n s 1 _ 1 _ V F 1 0 2 6 3 4 0 3 4 ��HQ���b�Nw NN��(W$Nt^�Q؏n:P�R��`�kg�v�N>k��/fY\02 6 7 0 0 < / B o o k M a r k E x i t N a m e > < B o o k M a r k E n t r y P o s i t i o n > 2 0 3 6 7 < / B o o k M a r k E n t r y P o s i t i o n > < B o o k M a r k E x i t P o s i t i o n > 2 6 7 0 0 < / B o o k M a r k E x i t P o s i t i o n > < / C a p t i o n I t e m > < C a p t i o n I t e m > < I n t e r n a l I d > f 8 7 4 4 8 e 6 - 9 3 c 7 - 4 4 0 9 - 9 9 b 4 - 9 8 5 2 1 1 b 4 b 4 7 d < / I n t e r n a l I d > < N a m e > F i n a n c i a l F u n c t i o n s 1 _ 1 _ V F 1 0 2 6 3 4 0 3 4 b\(W�R��:S
NUS�Q lQ_ 	�y�aS06qTb\US�Q �ceQ�Qpe 02 6 8 0 0 3 4 5 6 7 < / N a m e > < T e x t > b\(W�R��:S
NUS�Q lQ_ 	�y�aS0  6qTb\US�Q �ceQ�Qpe 0< / T e x t > < B o o k M a r k E n t r y N a m e > F i n a n c i a l F u n c t i o n s 1 _ 1 _ V F 1 0 2 6 3 4 0 3 4 b\(W�R��:S
NUS�Q lQ_ 	�y�aS06qTb\US�Q �ceQ�Qpe 02 6 8 0 0 < / B o o k M a r k E n t r y N a m e > < B o o k M a r k E x i t N a m e > F i n a n c i a l F u n c t i o n s 1 _ 1 _ V F 1 0 2 6 3 4 0 3 4 b\(W�R��:S
NUS�Q lQ_ 	�y�aS06qTb\US�Q �ceQ�Qpe 03 4 5 6 7 < / B o o k M a r k E x i t N a m e > < B o o k M a r k E n t r y P o s i t i o n > 2 6 8 0 0 < / B o o k M a r k E n t r y P o s i t i o n > < B o o k M a r k E x i t P o s i t i o n > 3 4 5 6 7 < / B o o k M a r k E x i t P o s i t i o n > < / C a p t i o n I t e m > < C a p t i o n I t e m > < I n t e r n a l I d > 4 a a 4 f e 5 d - 0 9 6 d - 4 c f b - a 5 5 8 - 9 3 1 1 7 9 3 d 9 c 7 f < / I n t e r n a l I d > < N a m e > F i n a n c i a l F u n c t i o n s 1 _ 1 _ V F 1 0 2 6 3 4 0 3 4 b(W d"}�Qpe Fh-N.�eQg�N>k���6qTUS�Q l�0R 0P M T 3 4 6 6 7 4 5 6 6 7 < / N a m e > < T e x t > b(W d"}�Qpe Fh-N.�eQ  g�N>k���6qTUS�Q l�0R 0  P M T   /fRh�-N�v,{ Ny�0< / T e x t > < B o o k M a r k E n t r y N a m e > F i n a n c i a l F u n c t i o n s 1 _ 1 _ V F 1 0 2 6 3 4 0 3 4 b(W d"}�Qpe Fh-N.�eQg�N>k���6qTUS�Q l�0R 0P M T 3 4 6 6 7 < / B o o k M a r k E n t r y N a m e > < B o o k M a r k E x i t N a m e > F i n a n c i a l F u n c t i o n s 1 _ 1 _ V F 1 0 2 6 3 4 0 3 4 b(W d"}�Qpe Fh-N.�eQg�N>k���6qTUS�Q l�0R 0P M T 4 5 6 6 7 < / B o o k M a r k E x i t N a m e > < B o o k M a r k E n t r y P o s i t i o n > 3 4 6 6 7 < / B o o k M a r k E n t r y P o s i t i o n > < B o o k M a r k E x i t P o s i t i o n > 4 5 6 6 7 < / B o o k M a r k E x i t P o s i t i o n > < / C a p t i o n I t e m > < C a p t i o n I t e m > < I n t e r n a l I d > f 4 5 2 3 c 2 b - b e 6 b - 4 7 5 0 - 8 c 0 2 - 7 5 6 c f d 5 7 5 0 a 6 < / I n t e r n a l I d > < N a m e > F i n a n c i a l F u n c t i o n s 1 _ 1 _ V F 1 0 2 6 3 4 0 3 4 vQ�c��>f:y:N����{(W�V�[)R�sN�7�>k�vI{��RgP؏��04 5 7 6 7 5 3 3 0 0 < / N a m e > < T e x t > vQ�c��>f:y:N����{(W�V�[)R�sN�  7�>k�vI{��RgP؏��0< / T e x t > < B o o k M a r k E n t r y N a m e > F i n a n c i a l F u n c t i o n s 1 _ 1 _ V F 1 0 2 6 3 4 0 3 4 vQ�c��>f:y:N����{(W�V�[)R�sN�7�>k�vI{��RgP؏��04 5 7 6 7 < / B o o k M a r k E n t r y N a m e > < B o o k M a r k E x i t N a m e > F i n a n c i a l F u n c t i o n s 1 _ 1 _ V F 1 0 2 6 3 4 0 3 4 vQ�c��>f:y:N����{(W�V�[)R�sN�7�>k�vI{��RgP؏��05 3 3 0 0 < / B o o k M a r k E x i t N a m e > < B o o k M a r k E n t r y P o s i t i o n > 4 5 7 6 7 < / B o o k M a r k E n t r y P o s i t i o n > < B o o k M a r k E x i t P o s i t i o n > 5 3 3 0 0 < / B o o k M a r k E x i t P o s i t i o n > < / C a p t i o n I t e m > < C a p t i o n I t e m > < I n t e r n a l I d > 9 6 8 6 6 9 2 7 - d 0 a 1 - 4 e 6 b - 9 d 8 e - c e e c b 5 1 a 3 4 7 6 < / I n t e r n a l I d > < N a m e > F i n a n c i a l F u n c t i o n s 1 _ 1 _ V F 1 0 2 6 3 4 0 3 4 ُck/fb ����v�Qpe0b(WRh�-N\vQ	�-N�6qTUS�Q nx�[ 0dk�e\Sb _ �Qpe�Spe �[݋Fh05 3 4 0 0 6 2 8 0 0 < / N a m e > < T e x t > ُck/fb ����v�Qpe0b(WRh�-N  \vQ	�-N�6qTUS�Q nx�[ 0  dk�e\Sb _ �Qpe�Spe �[݋Fh0< / T e x t > < B o o k M a r k E n t r y N a m e > F i n a n c i a l F u n c t i o n s 1 _ 1 _ V F 1 0 2 6 3 4 0 3 4 ُck/fb ����v�Qpe0b(WRh�-N\vQ	�-N�6qTUS�Q nx�[ 0dk�e\Sb _ �Qpe�Spe �[݋Fh05 3 4 0 0 < / B o o k M a r k E n t r y N a m e > < B o o k M a r k E x i t N a m e > F i n a n c i a l F u n c t i o n s 1 _ 1 _ V F 1 0 2 6 3 4 0 3 4 ُck/fb ����v�Qpe0b(WRh�-N\vQ	�-N�6qTUS�Q nx�[ 0dk�e\Sb _ �Qpe�Spe �[݋Fh06 2 8 0 0 < / B o o k M a r k E x i t N a m e > < B o o k M a r k E n t r y P o s i t i o n > 5 3 4 0 0 < / B o o k M a r k E n t r y P o s i t i o n > < B o o k M a r k E x i t P o s i t i o n > 6 2 8 0 0 < / B o o k M a r k E x i t P o s i t i o n > < / C a p t i o n I t e m > < C a p t i o n I t e m > < I n t e r n a l I d > d f f 9 0 3 d 4 - 2 d a b - 4 1 7 6 - 8 2 b 7 - b c 1 8 8 f b 5 a 7 5 8 < / I n t e r n a l I d > < N a m e > F i n a n c i a l F u n c t i o n s 1 _ 1 _ V F 1 0 2 6 3 4 0 3 4 �[݋Fh(u�|SO>f:y@b ��v@b	g�Spe0IQhMO�N )R�s Fh06 2 9 0 0 6 9 4 6 7 < / N a m e > < T e x t > �[݋Fh(u�|SO>f:y@b ��v  @b	g�Spe0IQhMO�N )R�s Fh0< / T e x t > < B o o k M a r k E n t r y N a m e > F i n a n c i a l F u n c t i o n s 1 _ 1 _ V F 1 0 2 6 3 4 0 3 4 �[݋Fh(u�|SO>f:y@b ��v@b	g�Spe0IQhMO�N )R�s Fh06 2 9 0 0 < / B o o k M a r k E n t r y N a m e > < B o o k M a r k E x i t N a m e > F i n a n c i a l F u n c t i o n s 1 _ 1 _ V F 1 0 2 6 3 4 0 3 4 �[݋Fh(u�|SO>f:y@b ��v@b	g�Spe0IQhMO�N )R�s Fh06 9 4 6 7 < / B o o k M a r k E x i t N a m e > < B o o k M a r k E n t r y P o s i t i o n > 6 2 9 0 0 < / B o o k M a r k E n t r y P o s i t i o n > < B o o k M a r k E x i t P o s i t i o n > 6 9 4 6 7 < / B o o k M a r k E x i t P o s i t i o n > < / C a p t i o n I t e m > < C a p t i o n I t e m > < I n t e r n a l I d > d e 5 1 a 7 d f - a 3 b 2 - 4 8 2 7 - a 1 c 4 - 6 3 d c c b a e f 3 1 0 < / I n t e r n a l I d > < N a m e > F i n a n c i a l F u n c t i o n s 1 _ 1 _ V F 1 0 2 6 3 4 0 3 4  )R�s �v�ʑ1\(WN�e0ُ/f7�>k)R�s06 9 5 6 7 7 4 8 0 0 < / N a m e > < T e x t >  )R�s �v�ʑ1\(WN�e0  ُ/f7�>k)R�s0< / T e x t > < B o o k M a r k E n t r y N a m e > F i n a n c i a l F u n c t i o n s 1 _ 1 _ V F 1 0 2 6 3 4 0 3 4  )R�s �v�ʑ1\(WN�e0ُ/f7�>k)R�s06 9 5 6 7 < / B o o k M a r k E n t r y N a m e > < B o o k M a r k E x i t N a m e > F i n a n c i a l F u n c t i o n s 1 _ 1 _ V F 1 0 2 6 3 4 0 3 4  )R�s �v�ʑ1\(WN�e0ُ/f7�>k)R�s07 4 8 0 0 < / B o o k M a r k E x i t N a m e > < B o o k M a r k E n t r y P o s i t i o n > 6 9 5 6 7 < / B o o k M a r k E n t r y P o s i t i o n > < B o o k M a r k E x i t P o s i t i o n > 7 4 8 0 0 < / B o o k M a r k E x i t P o s i t i o n > < / C a p t i o n I t e m > < C a p t i o n I t e m > < I n t e r n a l I d > f e d 6 2 1 7 e - d 8 9 4 - 4 1 3 2 - a c b 7 - 4 0 f 4 d 2 9 5 5 2 6 7 < / I n t e r n a l I d > < N a m e > F i n a n c i a l F u n c t i o n s 1 _ 1 _ V F 1 0 2 6 3 4 0 3 4 b\��eQ1 7 % / 1 2 �vQ-N7 4 9 0 0 8 0 6 0 0 < / N a m e > < T e x t > b\��eQ  1 7 % / 1 2 �  vQ-N  1 2   :N Nt^�vgpe0< / T e x t > < B o o k M a r k E n t r y N a m e > F i n a n c i a l F u n c t i o n s 1 _ 1 _ V F 1 0 2 6 3 4 0 3 4 b\��eQ1 7 % / 1 2 �vQ-N7 4 9 0 0 < / B o o k M a r k E n t r y N a m e > < B o o k M a r k E x i t N a m e > F i n a n c i a l F u n c t i o n s 1 _ 1 _ V F 1 0 2 6 3 4 0 3 4 b\��eQ1 7 % / 1 2 �vQ-N8 0 6 0 0 < / B o o k M a r k E x i t N a m e > < B o o k M a r k E n t r y P o s i t i o n > 7 4 9 0 0 < / B o o k M a r k E n t r y P o s i t i o n > < B o o k M a r k E x i t P o s i t i o n > 8 0 6 0 0 < / B o o k M a r k E x i t P o s i t i o n > < / C a p t i o n I t e m > < C a p t i o n I t e m > < I n t e r n a l I d > 7 8 0 0 a 2 9 a - 8 6 4 8 - 4 c b f - 8 b 3 b - 1 d a b 4 d 6 4 e 8 6 0 < / I n t e r n a l I d > < N a m e > F i n a n c i a l F u n c t i o n s 1 _ 1 _ V F 1 0 2 6 3 4 0 3 4 b\�y�RIQh�N P e r Fh�8 0 7 0 0 8 7 3 0 0 < / N a m e > < T e x t > b\�y�RIQh�  N P e r   Fh�  �Fh���{;`�N>kgpe0< / T e x t > < B o o k M a r k E n t r y N a m e > F i n a n c i a l F u n c t i o n s 1 _ 1 _ V F 1 0 2 6 3 4 0 3 4 b\�y�RIQh�N P e r Fh�8 0 7 0 0 < / B o o k M a r k E n t r y N a m e > < B o o k M a r k E x i t N a m e > F i n a n c i a l F u n c t i o n s 1 _ 1 _ V F 1 0 2 6 3 4 0 3 4 b\�y�RIQh�N P e r Fh�8 7 3 0 0 < / B o o k M a r k E x i t N a m e > < B o o k M a r k E n t r y P o s i t i o n > 8 0 7 0 0 < / B o o k M a r k E n t r y P o s i t i o n > < B o o k M a r k E x i t P o s i t i o n > 8 7 3 0 0 < / B o o k M a r k E x i t P o s i t i o n > < / C a p t i o n I t e m > < C a p t i o n I t e m > < I n t e r n a l I d > f d d 2 f 5 4 c - 1 7 5 1 - 4 b 7 2 - 9 1 d 0 - 8 5 5 2 8 5 a 1 b 7 f f < / I n t e r n a l I d > < N a m e > F i n a n c i a l F u n c t i o n s 1 _ 1 _ V F 1 0 2 6 3 4 0 3 4 bc�S݋��N p e r h�:y7�>k�v;`�N>kgpe08 7 4 0 0 9 1 9 6 7 < / N a m e > < T e x t > bc�S݋��N p e r   h�:y7�>k�v  ;`�N>kgpe0< / T e x t > < B o o k M a r k E n t r y N a m e > F i n a n c i a l F u n c t i o n s 1 _ 1 _ V F 1 0 2 6 3 4 0 3 4 bc�S݋��N p e r h�:y7�>k�v;`�N>kgpe08 7 4 0 0 < / B o o k M a r k E n t r y N a m e > < B o o k M a r k E x i t N a m e > F i n a n c i a l F u n c t i o n s 1 _ 1 _ V F 1 0 2 6 3 4 0 3 4 bc�S݋��N p e r h�:y7�>k�v;`�N>kgpe09 1 9 6 7 < / B o o k M a r k E x i t N a m e > < B o o k M a r k E n t r y P o s i t i o n > 8 7 4 0 0 < / B o o k M a r k E n t r y P o s i t i o n > < B o o k M a r k E x i t P o s i t i o n > 9 1 9 6 7 < / B o o k M a r k E x i t P o s i t i o n > < / C a p t i o n I t e m > < C a p t i o n I t e m > < I n t e r n a l I d > 6 6 a 9 f 0 6 1 - 4 d 2 3 - 4 8 e d - a d f 7 - 3 1 b c c e 9 c 5 2 e 2 < / I n t e r n a l I d > < N a m e > F i n a n c i a l F u n c t i o n s 1 _ 1 _ V F 1 0 2 6 3 4 0 3 4 b\��eQ2 * 1 2 �2 t^XN�N9 2 0 6 7 1 0 1 6 6 7 < / N a m e > < T e x t > b\��eQ  2 * 1 2 �2   t^XN�N  1 2   *Ng  �v�N>kgpe0b\IQh�y�  P v   Fh0< / T e x t > < B o o k M a r k E n t r y N a m e > F i n a n c i a l F u n c t i o n s 1 _ 1 _ V F 1 0 2 6 3 4 0 3 4 b\��eQ2 * 1 2 �2 t^XN�N9 2 0 6 7 < / B o o k M a r k E n t r y N a m e > < B o o k M a r k E x i t N a m e > F i n a n c i a l F u n c t i o n s 1 _ 1 _ V F 1 0 2 6 3 4 0 3 4 b\��eQ2 * 1 2 �2 t^XN�N1 0 1 6 6 7 < / B o o k M a r k E x i t N a m e > < B o o k M a r k E n t r y P o s i t i o n > 9 2 0 6 7 < / B o o k M a r k E n t r y P o s i t i o n > < B o o k M a r k E x i t P o s i t i o n > 1 0 1 6 6 7 < / B o o k M a r k E x i t P o s i t i o n > < / C a p t i o n I t e m > < C a p t i o n I t e m > < I n t e r n a l I d > 4 6 e 5 4 0 9 a - a e e 1 - 4 c 4 0 - a 1 3 3 - e a 7 9 4 2 3 5 9 e 5 d < / I n t e r n a l I d > < N a m e > F i n a n c i a l F u n c t i o n s 1 _ 1 _ V F 1 0 2 6 3 4 0 3 4 dkY:N�s<P�sS�O(uaSYO��:N5 4 , 0 0 0 CQ01 0 1 7 6 7 1 0 9 1 6 7 < / N a m e > < T e x t > dkY:N�s<P�sS�O(uaSYO��:N  5 4 , 0 0 0   CQ0  bUS�Q nx�[ 0< / T e x t > < B o o k M a r k E n t r y N a m e > F i n a n c i a l F u n c t i o n s 1 _ 1 _ V F 1 0 2 6 3 4 0 3 4 dkY:N�s<P�sS�O(uaSYO��:N5 4 , 0 0 0 CQ01 0 1 7 6 7 < / B o o k M a r k E n t r y N a m e > < B o o k M a r k E x i t N a m e > F i n a n c i a l F u n c t i o n s 1 _ 1 _ V F 1 0 2 6 3 4 0 3 4 dkY:N�s<P�sS�O(uaSYO��:N5 4 , 0 0 0 CQ01 0 9 1 6 7 < / B o o k M a r k E x i t N a m e > < B o o k M a r k E n t r y P o s i t i o n > 1 0 1 7 6 7 < / B o o k M a r k E n t r y P o s i t i o n > < B o o k M a r k E x i t P o s i t i o n > 1 0 9 1 6 7 < / B o o k M a r k E x i t P o s i t i o n > < / C a p t i o n I t e m > < C a p t i o n I t e m > < I n t e r n a l I d > e 2 2 6 e c e 6 - e 4 6 2 - 4 1 c b - 8 1 a d - a e c 4 9 5 1 b c 4 6 b < / I n t e r n a l I d > < N a m e > F i n a n c i a l F u n c t i o n s 1 _ 1 _ V F 1 0 2 6 3 4 0 3 4 vQ�~�g�Nh��_{�؏n�v;`����Vdk/f�pe�1 0 9 2 6 7 1 1 3 8 6 7 < / N a m e > < T e x t > vQ�~�g�Nh��_{�؏n�v;`���  �Vdk/f�pe�< / T e x t > < B o o k M a r k E n t r y N a m e > F i n a n c i a l F u n c t i o n s 1 _ 1 _ V F 1 0 2 6 3 4 0 3 4 vQ�~�g�Nh��_{�؏n�v;`����Vdk/f�pe�1 0 9 2 6 7 < / B o o k M a r k E n t r y N a m e > < B o o k M a r k E x i t N a m e > F i n a n c i a l F u n c t i o n s 1 _ 1 _ V F 1 0 2 6 3 4 0 3 4 vQ�~�g�Nh��_{�؏n�v;`����Vdk/f�pe�1 1 3 8 6 7 < / B o o k M a r k E x i t N a m e > < B o o k M a r k E n t r y P o s i t i o n > 1 0 9 2 6 7 < / B o o k M a r k E n t r y P o s i t i o n > < B o o k M a r k E x i t P o s i t i o n > 1 1 3 8 6 7 < / B o o k M a r k E x i t P o s i t i o n > < / C a p t i o n I t e m > < C a p t i o n I t e m > < I n t e r n a l I d > 2 4 8 0 c d b e - d a a b - 4 e 8 0 - 8 b c a - 0 6 7 0 c 4 1 6 3 a 5 6 < / I n t e r n a l I d > < N a m e > F i n a n c i a l F u n c t i o n s 1 _ 1 _ V F 1 0 2 6 3 4 0 3 4 1u�~r�W[SO��r��T�b�Sh�:y01 1 3 9 6 7 1 1 7 9 0 0 < / N a m e > < T e x t > 1u�~r�W[SO��r��T�b�Sh�:y0< / T e x t > < B o o k M a r k E n t r y N a m e > F i n a n c i a l F u n c t i o n s 1 _ 1 _ V F 1 0 2 6 3 4 0 3 4 1u�~r�W[SO��r��T�b�Sh�:y01 1 3 9 6 7 < / B o o k M a r k E n t r y N a m e > < B o o k M a r k E x i t N a m e > F i n a n c i a l F u n c t i o n s 1 _ 1 _ V F 1 0 2 6 3 4 0 3 4 1u�~r�W[SO��r��T�b�Sh�:y01 1 7 9 0 0 < / B o o k M a r k E x i t N a m e > < B o o k M a r k E n t r y P o s i t i o n > 1 1 3 9 6 7 < / B o o k M a r k E n t r y P o s i t i o n > < B o o k M a r k E x i t P o s i t i o n > 1 1 7 9 0 0 < / B o o k M a r k E x i t P o s i t i o n > < / C a p t i o n I t e m > < C a p t i o n I t e m > < I n t e r n a l I d > 4 3 5 2 7 a 5 a - e 2 9 e - 4 0 3 4 - 9 7 4 f - 0 a c 2 a 5 8 f c e 1 c < / I n t e r n a l I d > < N a m e > F i n a n c i a l F u n c t i o n s 1 _ 1 _ V F 1 0 2 6 3 4 0 3 4 ��(W$Nt^�Q؏n7�>k�g�N��\:N2 6 6 9 . 8 8 1 1 8 0 0 0 1 2 5 2 6 7 < / N a m e > < T e x t > ��(W$Nt^�Q؏n7�>k�  g�N��\:N  2 6 6 9 . 8 8   CQ0< / T e x t > < B o o k M a r k E n t r y N a m e > F i n a n c i a l F u n c t i o n s 1 _ 1 _ V F 1 0 2 6 3 4 0 3 4 ��(W$Nt^�Q؏n7�>k�g�N��\:N2 6 6 9 . 8 8 1 1 8 0 0 0 < / B o o k M a r k E n t r y N a m e > < B o o k M a r k E x i t N a m e > F i n a n c i a l F u n c t i o n s 1 _ 1 _ V F 1 0 2 6 3 4 0 3 4 ��(W$Nt^�Q؏n7�>k�g�N��\:N2 6 6 9 . 8 8 1 2 5 2 6 7 < / B o o k M a r k E x i t N a m e > < B o o k M a r k E n t r y P o s i t i o n > 1 1 8 0 0 0 < / B o o k M a r k E n t r y P o s i t i o n > < B o o k M a r k E x i t P o s i t i o n > 1 2 5 2 6 7 < / B o o k M a r k E x i t P o s i t i o n > < / C a p t i o n I t e m > < C a p t i o n I t e m > < I n t e r n a l I d > 4 d c 6 c 3 e c - 6 d f d - 4 0 2 5 - 8 5 a 2 - 0 e 9 a 5 c a d 0 3 8 c < / I n t e r n a l I d > < N a m e > F i n a n c i a l F u n c t i o n s 1 _ 1 _ V F 1 0 2 6 3 4 0 3 4 �����{(W�Vt^�Q؏n7�>k�vg�N���1 2 5 3 6 7 1 2 9 7 0 0 < / N a m e > < T e x t > �����{(W�Vt^�Q؏n7�>k�vg�N���< / T e x t > < B o o k M a r k E n t r y N a m e > F i n a n c i a l F u n c t i o n s 1 _ 1 _ V F 1 0 2 6 3 4 0 3 4 �����{(W�Vt^�Q؏n7�>k�vg�N���1 2 5 3 6 7 < / B o o k M a r k E n t r y N a m e > < B o o k M a r k E x i t N a m e > F i n a n c i a l F u n c t i o n s 1 _ 1 _ V F 1 0 2 6 3 4 0 3 4 �����{(W�Vt^�Q؏n7�>k�vg�N���1 2 9 7 0 0 < / B o o k M a r k E x i t N a m e > < B o o k M a r k E n t r y P o s i t i o n > 1 2 5 3 6 7 < / B o o k M a r k E n t r y P o s i t i o n > < B o o k M a r k E x i t P o s i t i o n > 1 2 9 7 0 0 < / B o o k M a r k E x i t P o s i t i o n > < / C a p t i o n I t e m > < C a p t i o n I t e m > < I n t e r n a l I d > 1 4 b c b c 8 0 - f 3 0 b - 4 b c c - a 2 f 3 - b 0 8 d 4 3 6 e f 1 8 c < / I n t e r n a l I d > < N a m e > F i n a n c i a l F u n c t i o n s 1 _ 1 _ V F 1 0 2 6 3 4 0 3 4 b\�te ��h -N�vlQ_�\2 1 2 9 8 0 0 1 3 7 7 0 0 < / N a m e > < T e x t > b\�te ��h -N�vlQ_�  \  2   9eb  4 �h�:y  4   t^�  6qT	c  E n t e r 0< / T e x t > < B o o k M a r k E n t r y N a m e > F i n a n c i a l F u n c t i o n s 1 _ 1 _ V F 1 0 2 6 3 4 0 3 4 b\�te ��h -N�vlQ_�\2 1 2 9 8 0 0 < / B o o k M a r k E n t r y N a m e > < B o o k M a r k E x i t N a m e > F i n a n c i a l F u n c t i o n s 1 _ 1 _ V F 1 0 2 6 3 4 0 3 4 b\�te ��h -N�vlQ_�\2 1 3 7 7 0 0 < / B o o k M a r k E x i t N a m e > < B o o k M a r k E n t r y P o s i t i o n > 1 2 9 8 0 0 < / B o o k M a r k E n t r y P o s i t i o n > < B o o k M a r k E x i t P o s i t i o n > 1 3 7 7 0 0 < / B o o k M a r k E x i t P o s i t i o n > < / C a p t i o n I t e m > < C a p t i o n I t e m > < I n t e r n a l I d > 4 2 6 0 b e 1 3 - d 5 5 6 - 4 e 7 7 - 8 1 a 4 - c a 0 c 3 1 0 f 5 4 d f < / I n t e r n a l I d > < N a m e > F i n a n c i a l F u n c t i o n s 1 _ 1 _ V F 1 0 2 6 3 4 0 3 4 ��(W�Vt^�Q؏n7�>k�g�N��\:N1 5 5 8 . 1 7 1 3 7 8 0 0 1 4 4 2 0 0 < / N a m e > < T e x t > ��(W�Vt^�Q؏n7�>k�  g�N��\:N  1 5 5 8 . 1 7   CQ0< / T e x t > < B o o k M a r k E n t r y N a m e > F i n a n c i a l F u n c t i o n s 1 _ 1 _ V F 1 0 2 6 3 4 0 3 4 ��(W�Vt^�Q؏n7�>k�g�N��\:N1 5 5 8 . 1 7 1 3 7 8 0 0 < / B o o k M a r k E n t r y N a m e > < B o o k M a r k E x i t N a m e > F i n a n c i a l F u n c t i o n s 1 _ 1 _ V F 1 0 2 6 3 4 0 3 4 ��(W�Vt^�Q؏n7�>k�g�N��\:N1 5 5 8 . 1 7 1 4 4 2 0 0 < / B o o k M a r k E x i t N a m e > < B o o k M a r k E n t r y P o s i t i o n > 1 3 7 8 0 0 < / B o o k M a r k E n t r y P o s i t i o n > < B o o k M a r k E x i t P o s i t i o n > 1 4 4 2 0 0 < / B o o k M a r k E x i t P o s i t i o n > < / C a p t i o n I t e m > < C a p t i o n I t e m > < I n t e r n a l I d > 7 b 9 d e 4 3 1 - e 0 1 d - 4 6 8 9 - a 2 b c - 2 b 9 d d 7 7 d a 4 d 5 < / I n t e r n a l I d > < N a m e > F i n a n c i a l F u n c t i o n s 1 _ 1 _ V F 1 0 2 6 3 4 0 3 4 �la)Ro`�YUO���e���SS02 t^؏7��vS_�N�` NqQ\1 4 4 3 0 0 1 5 3 4 0 0 < / N a m e > < T e x t > �la)Ro`�YUO���e���SS0  2   t^؏7��vS_�N�` NqQ\  /e�Neuؚ�N  6 4 , 0 0 0   CQ�v)Ro`0< / T e x t > < B o o k M a r k E n t r y N a m e > F i n a n c i a l F u n c t i o n s 1 _ 1 _ V F 1 0 2 6 3 4 0 3 4 �la)Ro`�YUO���e���SS02 t^؏7��vS_�N�` NqQ\1 4 4 3 0 0 < / B o o k M a r k E n t r y N a m e > < B o o k M a r k E x i t N a m e > F i n a n c i a l F u n c t i o n s 1 _ 1 _ V F 1 0 2 6 3 4 0 3 4 �la)Ro`�YUO���e���SS02 t^؏7��vS_�N�` NqQ\1 5 3 4 0 0 < / B o o k M a r k E x i t N a m e > < B o o k M a r k E n t r y P o s i t i o n > 1 4 4 3 0 0 < / B o o k M a r k E n t r y P o s i t i o n > < B o o k M a r k E x i t P o s i t i o n > 1 5 3 4 0 0 < / B o o k M a r k E x i t P o s i t i o n > < / C a p t i o n I t e m > < C a p t i o n I t e m > < I n t e r n a l I d > a 3 2 0 9 c 4 8 - 0 3 e 2 - 4 e 5 3 - 8 f b d - 2 3 0 1 2 2 2 1 c e e 0 < / I n t e r n a l I d > < N a m e > F i n a n c i a l F u n c t i o n s 1 _ 1 _ V F 1 0 2 6 3 4 0 3 4 4 t^R��euؚ�N7 4 , 0 0 0 1 5 3 5 0 0 1 5 7 6 3 3 < / N a m e > < T e x t > 4   t^R��euؚ�N  7 4 , 0 0 0   CQ0< / T e x t > < B o o k M a r k E n t r y N a m e > F i n a n c i a l F u n c t i o n s 1 _ 1 _ V F 1 0 2 6 3 4 0 3 4 4 t^R��euؚ�N7 4 , 0 0 0 1 5 3 5 0 0 < / B o o k M a r k E n t r y N a m e > < B o o k M a r k E x i t N a m e > F i n a n c i a l F u n c t i o n s 1 _ 1 _ V F 1 0 2 6 3 4 0 3 4 4 t^R��euؚ�N7 4 , 0 0 0 1 5 7 6 3 3 < / B o o k M a r k E x i t N a m e > < B o o k M a r k E n t r y P o s i t i o n > 1 5 3 5 0 0 < / B o o k M a r k E n t r y P o s i t i o n > < B o o k M a r k E x i t P o s i t i o n > 1 5 7 6 3 3 < / B o o k M a r k E x i t P o s i t i o n > < / C a p t i o n I t e m > < C a p t i o n I t e m > < I n t e r n a l I d > 6 c 1 3 c 7 3 9 - 7 6 7 2 - 4 e d 2 - 9 9 b 5 - 1 3 3 7 4 3 7 0 e 0 5 9 < / I n t e r n a l I d > < N a m e > F i n a n c i a l F u n c t i o n s 1 _ 1 _ V F 1 0 2 6 3 4 0 3 4 4 t^؏7����k2 1 5 7 7 3 3 1 6 6 1 0 0 < / N a m e > < T e x t > 4   t^؏7����k  2   t^؏7��v)Ro`  ؚ�Q NNYCQ0< / T e x t > < B o o k M a r k E n t r y N a m e > F i n a n c i a l F u n c t i o n s 1 _ 1 _ V F 1 0 2 6 3 4 0 3 4 4 t^؏7����k2 1 5 7 7 3 3 < / B o o k M a r k E n t r y N a m e > < B o o k M a r k E x i t N a m e > F i n a n c i a l F u n c t i o n s 1 _ 1 _ V F 1 0 2 6 3 4 0 3 4 4 t^؏7����k2 1 6 6 1 0 0 < / B o o k M a r k E x i t N a m e > < B o o k M a r k E n t r y P o s i t i o n > 1 5 7 7 3 3 < / B o o k M a r k E n t r y P o s i t i o n > < B o o k M a r k E x i t P o s i t i o n > 1 6 6 1 0 0 < / B o o k M a r k E x i t P o s i t i o n > < / C a p t i o n I t e m > < / C a p t i o n I t e m s > < / C a p t i o n I t e m s L i s t > 
</file>

<file path=customXml/item17.xml>��< ? x m l   v e r s i o n = " 1 . 0 "   e n c o d i n g = " u t f - 1 6 " ? > < C a p t i o n I t e m s L i s t   x m l n s : x s i = " h t t p : / / w w w . w 3 . o r g / 2 0 0 1 / X M L S c h e m a - i n s t a n c e "   x m l n s : x s d = " h t t p : / / w w w . w 3 . o r g / 2 0 0 1 / X M L S c h e m a " > < I d > 3 3 d 2 e 3 6 a - 3 4 e c - 4 8 c b - b 8 3 5 - a 3 9 c 5 c 8 9 e 7 a d < / I d > < C a p t i o n I t e m s > < C a p t i o n I t e m > < I n t e r n a l I d > 0 b 5 9 4 b b a - a 8 2 2 - 4 a 7 f - 9 d 3 a - a 6 e 7 7 9 7 0 e 2 0 5 < / I n t e r n a l I d > < N a m e > F i n a n c i a l F u n c t i o n s 1 _ 7 S a y t h a t 0 0 : 0 0 : 0 0 . 0 - 0 0 : 0 0 : 0 2 . 4 < / N a m e > < T e x t >   S a y   t h a t   y o u  r e   s a v i n g   f o r   n e w   f u r n i t u r e . < / T e x t > < B o o k M a r k E n t r y N a m e > F i n a n c i a l F u n c t i o n s 1 _ 7 0 0 : 0 0 : 0 0 . 0 < / B o o k M a r k E n t r y N a m e > < B o o k M a r k E x i t N a m e > F i n a n c i a l F u n c t i o n s 1 _ 7 0 0 : 0 0 : 0 2 . 4 < / B o o k M a r k E x i t N a m e > < B o o k M a r k E n t r y P o s i t i o n > 0 < / B o o k M a r k E n t r y P o s i t i o n > < B o o k M a r k E x i t P o s i t i o n > 2 4 6 7 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 8 6 1 3 5 b 2 7 - b 3 e 2 - 4 a b 5 - b 2 c 7 - 8 9 2 7 c 2 4 c 4 4 0 6 < / I n t e r n a l I d > < N a m e > F i n a n c i a l F u n c t i o n s 1 _ 7 Y o u  d l i k e 0 0 : 0 0 : 0 2 . 5 - 0 0 : 0 0 : 0 6 . 3 < / N a m e > < T e x t >   Y o u  d   l i k e   t o   k n o w   h o w   m u c h   y o u   w o u l d   h a v e   s a v e d   i n   1 0   m o n t h s , < / T e x t > < B o o k M a r k E n t r y N a m e > F i n a n c i a l F u n c t i o n s 1 _ 7 0 0 : 0 0 : 0 2 . 5 < / B o o k M a r k E n t r y N a m e > < B o o k M a r k E x i t N a m e > F i n a n c i a l F u n c t i o n s 1 _ 7 0 0 : 0 0 : 0 6 . 3 < / B o o k M a r k E x i t N a m e > < B o o k M a r k E n t r y P o s i t i o n > 2 5 6 7 < / B o o k M a r k E n t r y P o s i t i o n > < B o o k M a r k E x i t P o s i t i o n > 6 3 0 0 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 0 3 5 8 d 3 b 3 - 9 0 3 d - 4 e 0 3 - a 5 c 2 - a 6 4 5 7 c 0 f 6 7 7 2 < / I n t e r n a l I d > < N a m e > F i n a n c i a l F u n c t i o n s 1 _ 7 i f y o u r 0 0 : 0 0 : 0 6 . 4 - 0 0 : 0 0 : 0 9 . 3 < / N a m e > < T e x t >   i f   y o u r   a c c o u n t   c o n t a i n e d   $ 5 0 0   d o l l a r s   t o   s t a r t   w i t h , < / T e x t > < B o o k M a r k E n t r y N a m e > F i n a n c i a l F u n c t i o n s 1 _ 7 0 0 : 0 0 : 0 6 . 4 < / B o o k M a r k E n t r y N a m e > < B o o k M a r k E x i t N a m e > F i n a n c i a l F u n c t i o n s 1 _ 7 0 0 : 0 0 : 0 9 . 3 < / B o o k M a r k E x i t N a m e > < B o o k M a r k E n t r y P o s i t i o n > 6 4 0 0 < / B o o k M a r k E n t r y P o s i t i o n > < B o o k M a r k E x i t P o s i t i o n > 9 3 3 3 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 0 9 a 4 9 8 6 4 - 9 d 5 d - 4 b 5 e - b e a 2 - c f d 9 e d 3 a 9 f c 3 < / I n t e r n a l I d > < N a m e > F i n a n c i a l F u n c t i o n s 1 _ 7 a n d y o u 0 0 : 0 0 : 0 9 . 4 - 0 0 : 0 0 : 1 5 . 5 < / N a m e > < T e x t >   a n d   y o u   w e r e   t o   d e p o s i t   2 0 0   a   m o n t h   a t   a n   a n n u a l   r a t e   o f   1 . 5 %   i n t e r e s t . < / T e x t > < B o o k M a r k E n t r y N a m e > F i n a n c i a l F u n c t i o n s 1 _ 7 0 0 : 0 0 : 0 9 . 4 < / B o o k M a r k E n t r y N a m e > < B o o k M a r k E x i t N a m e > F i n a n c i a l F u n c t i o n s 1 _ 7 0 0 : 0 0 : 1 5 . 5 < / B o o k M a r k E x i t N a m e > < B o o k M a r k E n t r y P o s i t i o n > 9 4 3 3 < / B o o k M a r k E n t r y P o s i t i o n > < B o o k M a r k E x i t P o s i t i o n > 1 5 5 6 7 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 d e a c a a c d - e 7 6 e - 4 2 0 0 - 9 e 4 5 - 5 9 a b 7 6 b 6 4 a 9 a < / I n t e r n a l I d > < N a m e > F i n a n c i a l F u n c t i o n s 1 _ 7 I  l l u s e 0 0 : 0 0 : 1 5 . 6 - 0 0 : 0 0 : 2 1 . 2 < / N a m e > < T e x t >   I  l l   u s e   t h e   F V   f u n c t i o n   t o   c a l c u l a t e   t h e   f u t u r e   v a l u e   o f   t h e   i n v e s t m e n t . < / T e x t > < B o o k M a r k E n t r y N a m e > F i n a n c i a l F u n c t i o n s 1 _ 7 0 0 : 0 0 : 1 5 . 6 < / B o o k M a r k E n t r y N a m e > < B o o k M a r k E x i t N a m e > F i n a n c i a l F u n c t i o n s 1 _ 7 0 0 : 0 0 : 2 1 . 2 < / B o o k M a r k E x i t N a m e > < B o o k M a r k E n t r y P o s i t i o n > 1 5 6 6 7 < / B o o k M a r k E n t r y P o s i t i o n > < B o o k M a r k E x i t P o s i t i o n > 2 1 2 0 0 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 9 9 b 5 3 e 4 3 - 4 e d 6 - 4 1 8 d - a a 3 b - 2 d 9 1 9 f 0 7 6 6 9 6 < / I n t e r n a l I d > < N a m e > F i n a n c i a l F u n c t i o n s 1 _ 7 I  l l s t a r t 0 0 : 0 0 : 2 1 . 3 - 0 0 : 0 0 : 2 8 . 0 < / N a m e > < T e x t >   I  l l   s t a r t   w i t h   m y   e q u a l   s i g n ,   s t a r t   t y p i n g   F V   a n d   l e t   F o r m u l a   A u t o C o m p l e t e   e n t e r   t h e   f u n c t i o n   f o r   m e . < / T e x t > < B o o k M a r k E n t r y N a m e > F i n a n c i a l F u n c t i o n s 1 _ 7 0 0 : 0 0 : 2 1 . 3 < / B o o k M a r k E n t r y N a m e > < B o o k M a r k E x i t N a m e > F i n a n c i a l F u n c t i o n s 1 _ 7 0 0 : 0 0 : 2 8 . 0 < / B o o k M a r k E x i t N a m e > < B o o k M a r k E n t r y P o s i t i o n > 2 1 3 0 0 < / B o o k M a r k E n t r y P o s i t i o n > < B o o k M a r k E x i t P o s i t i o n > 2 8 0 3 3 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 e 9 4 7 5 7 a 2 - 7 b 8 2 - 4 5 4 4 - b d f 0 - 7 9 b 6 4 c f 1 9 9 1 a < / I n t e r n a l I d > < N a m e > F i n a n c i a l F u n c t i o n s 1 _ 7 M y f i r s t 0 0 : 0 0 : 2 8 . 1 - 0 0 : 0 0 : 3 5 . 4 < / N a m e > < T e x t >   M y   f i r s t   a r g u m e n t   i s   r a t e ,   w h i c h   i s   1 . 5 % / 1 2   f o l l o w e d   b y   a   c o m m a . < / T e x t > < B o o k M a r k E n t r y N a m e > F i n a n c i a l F u n c t i o n s 1 _ 7 0 0 : 0 0 : 2 8 . 1 < / B o o k M a r k E n t r y N a m e > < B o o k M a r k E x i t N a m e > F i n a n c i a l F u n c t i o n s 1 _ 7 0 0 : 0 0 : 3 5 . 4 < / B o o k M a r k E x i t N a m e > < B o o k M a r k E n t r y P o s i t i o n > 2 8 1 3 3 < / B o o k M a r k E n t r y P o s i t i o n > < B o o k M a r k E x i t P o s i t i o n > 3 5 4 0 0 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 6 3 e e 1 4 6 4 - 6 e c b - 4 3 5 7 - a 1 8 a - e 6 1 f e d b 7 e 6 1 5 < / I n t e r n a l I d > < N a m e > F i n a n c i a l F u n c t i o n s 1 _ 7 T h e n e x t 0 0 : 0 0 : 3 5 . 5 - 0 0 : 0 0 : 4 1 . 7 < / N a m e > < T e x t >   T h e   n e x t   a r g u m e n t   i s   N P E R   o r   n u m b e r   o f   p a y m e n t s ,   t h a t  s   1 0   f o l l o w e d   b y   a   c o m m a . < / T e x t > < B o o k M a r k E n t r y N a m e > F i n a n c i a l F u n c t i o n s 1 _ 7 0 0 : 0 0 : 3 5 . 5 < / B o o k M a r k E n t r y N a m e > < B o o k M a r k E x i t N a m e > F i n a n c i a l F u n c t i o n s 1 _ 7 0 0 : 0 0 : 4 1 . 7 < / B o o k M a r k E x i t N a m e > < B o o k M a r k E n t r y P o s i t i o n > 3 5 5 0 0 < / B o o k M a r k E n t r y P o s i t i o n > < B o o k M a r k E x i t P o s i t i o n > 4 1 7 6 7 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 c 8 2 d 3 3 e 8 - 0 e 5 8 - 4 1 3 d - 9 8 6 b - 4 8 7 6 2 b 0 8 c 2 8 9 < / I n t e r n a l I d > < N a m e > F i n a n c i a l F u n c t i o n s 1 _ 7 T h e P M T 0 0 : 0 0 : 4 1 . 8 - 0 0 : 0 0 : 4 8 . 0 < / N a m e > < T e x t >   T h e   P M T   a r g u m e n t   i s   n e x t ,   w h i c h   i s   - 2 0 0   f o l l o w e d   b y   a   c o m m a . < / T e x t > < B o o k M a r k E n t r y N a m e > F i n a n c i a l F u n c t i o n s 1 _ 7 0 0 : 0 0 : 4 1 . 8 < / B o o k M a r k E n t r y N a m e > < B o o k M a r k E x i t N a m e > F i n a n c i a l F u n c t i o n s 1 _ 7 0 0 : 0 0 : 4 8 . 0 < / B o o k M a r k E x i t N a m e > < B o o k M a r k E n t r y P o s i t i o n > 4 1 8 6 7 < / B o o k M a r k E n t r y P o s i t i o n > < B o o k M a r k E x i t P o s i t i o n > 4 8 0 3 3 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 4 2 6 3 c b 7 7 - 9 3 a b - 4 c 0 b - 9 4 b b - b 9 2 7 f d e 3 d d e b < / I n t e r n a l I d > < N a m e > F i n a n c i a l F u n c t i o n s 1 _ 7 T h e P V , 0 0 : 0 0 : 4 8 . 1 - 0 0 : 0 0 : 5 3 . 6 < / N a m e > < T e x t >   T h e   P V ,   p r e s e n t   v a l u e   a r g u m e n t   i s   t h e   5 0 0   d o l l a r s   t h a t   i s   a l r e a d y   i n   a c c o u n t , < / T e x t > < B o o k M a r k E n t r y N a m e > F i n a n c i a l F u n c t i o n s 1 _ 7 0 0 : 0 0 : 4 8 . 1 < / B o o k M a r k E n t r y N a m e > < B o o k M a r k E x i t N a m e > F i n a n c i a l F u n c t i o n s 1 _ 7 0 0 : 0 0 : 5 3 . 6 < / B o o k M a r k E x i t N a m e > < B o o k M a r k E n t r y P o s i t i o n > 4 8 1 3 3 < / B o o k M a r k E n t r y P o s i t i o n > < B o o k M a r k E x i t P o s i t i o n > 5 3 6 6 7 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 3 2 6 6 4 1 7 d - 9 2 e a - 4 0 4 e - 9 3 3 6 - 2 c 9 b 0 a 4 b 6 5 e 3 < / I n t e r n a l I d > < N a m e > F i n a n c i a l F u n c t i o n s 1 _ 7 a n d t h a t  s 0 0 : 0 0 : 5 3 . 7 - 0 0 : 0 0 : 5 9 . 3 < / N a m e > < T e x t >   a n d   t h a t  s   e n t e r e d   a s   - 5 0 0   f o l l o w e d   b y   a   c l o s i n g   p a r e n t h e s i s . < / T e x t > < B o o k M a r k E n t r y N a m e > F i n a n c i a l F u n c t i o n s 1 _ 7 0 0 : 0 0 : 5 3 . 7 < / B o o k M a r k E n t r y N a m e > < B o o k M a r k E x i t N a m e > F i n a n c i a l F u n c t i o n s 1 _ 7 0 0 : 0 0 : 5 9 . 3 < / B o o k M a r k E x i t N a m e > < B o o k M a r k E n t r y P o s i t i o n > 5 3 7 6 7 < / B o o k M a r k E n t r y P o s i t i o n > < B o o k M a r k E x i t P o s i t i o n > 5 9 3 3 3 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 4 2 7 0 c 3 7 0 - 6 7 5 f - 4 7 f 5 - a 3 1 a - a 0 3 2 9 3 7 3 a 4 9 1 < / I n t e r n a l I d > < N a m e > F i n a n c i a l F u n c t i o n s 1 _ 7 I n 1 0 0 0 : 0 0 : 5 9 . 4 - 0 0 : 0 1 : 0 6 . 4 < / N a m e > < T e x t >   I n   1 0   m o n t h s   y o u   w o u l d   h a v e   $ 2 , 5 1 7 . 5 7   i n   y o u r   s a v i n g s   a c c o u n t . < / T e x t > < B o o k M a r k E n t r y N a m e > F i n a n c i a l F u n c t i o n s 1 _ 7 0 0 : 0 0 : 5 9 . 4 < / B o o k M a r k E n t r y N a m e > < B o o k M a r k E x i t N a m e > F i n a n c i a l F u n c t i o n s 1 _ 7 0 0 : 0 1 : 0 6 . 4 < / B o o k M a r k E x i t N a m e > < B o o k M a r k E n t r y P o s i t i o n > 5 9 4 3 3 < / B o o k M a r k E n t r y P o s i t i o n > < B o o k M a r k E x i t P o s i t i o n > 6 6 4 0 0 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2.xml>��< ? x m l   v e r s i o n = " 1 . 0 "   e n c o d i n g = " u t f - 1 6 " ? > < C a p t i o n I t e m s L i s t   x m l n s : x s d = " h t t p : / / w w w . w 3 . o r g / 2 0 0 1 / X M L S c h e m a "   x m l n s : x s i = " h t t p : / / w w w . w 3 . o r g / 2 0 0 1 / X M L S c h e m a - i n s t a n c e " > < I d > b 2 d b 9 7 c 5 - 1 5 a c - 4 7 3 b - 8 2 5 b - a 6 3 f f 4 a 0 b 4 1 3 < / I d > < C a p t i o n I t e m s > < C a p t i o n I t e m > < I n t e r n a l I d > 4 f 9 f e b 8 0 - d 4 d 1 - 4 d f 6 - b 3 0 4 - 4 4 a 9 f 3 0 9 0 e f 9 < / I n t e r n a l I d > < N a m e > F i n a n c i a l   F u n c t i o n s 1 _ 3 _ V F 1 0 2 6 3 4 0 3 9 GP�� N!k�h�`GPg\��9�8 5 , 0 0 0 CQ�(W	Nt^�Qy{Y�[b�0 5 9 6 7 < / N a m e > < T e x t > GP�� N!k�h�`GPg\��9�  8 5 , 0 0 0   CQ�(W	Nt^�Qy{Y�[b�< / T e x t > < B o o k M a r k E n t r y N a m e > F i n a n c i a l   F u n c t i o n s 1 _ 3 _ V F 1 0 2 6 3 4 0 3 9 GP�� N!k�h�`GPg\��9�8 5 , 0 0 0 CQ�(W	Nt^�Qy{Y�[b�0 < / B o o k M a r k E n t r y N a m e > < B o o k M a r k E x i t N a m e > F i n a n c i a l   F u n c t i o n s 1 _ 3 _ V F 1 0 2 6 3 4 0 3 9 GP�� N!k�h�`GPg\��9�8 5 , 0 0 0 CQ�(W	Nt^�Qy{Y�[b�5 9 6 7 < / B o o k M a r k E x i t N a m e > < B o o k M a r k E n t r y P o s i t i o n > 0 < / B o o k M a r k E n t r y P o s i t i o n > < B o o k M a r k E x i t P o s i t i o n > 5 9 6 7 < / B o o k M a r k E x i t P o s i t i o n > < / C a p t i o n I t e m > < C a p t i o n I t e m > < I n t e r n a l I d > b 4 e d 8 d 5 5 - 8 1 7 0 - 4 5 a d - a d c e - f 0 2 1 5 4 b c b b 7 0 < / I n t e r n a l I d > < N a m e > F i n a n c i a l   F u n c t i o n s 1 _ 3 _ V F 1 0 2 6 3 4 0 3 9 �` ������{�kg�PĄY\CQMb��/e�NGPg��9�06 0 6 7 1 0 7 0 0 < / N a m e > < T e x t > �` ������{�kg�PĄY\CQ  Mb��/e�NGPg��9�0< / T e x t > < B o o k M a r k E n t r y N a m e > F i n a n c i a l   F u n c t i o n s 1 _ 3 _ V F 1 0 2 6 3 4 0 3 9 �` ������{�kg�PĄY\CQMb��/e�NGPg��9�06 0 6 7 < / B o o k M a r k E n t r y N a m e > < B o o k M a r k E x i t N a m e > F i n a n c i a l   F u n c t i o n s 1 _ 3 _ V F 1 0 2 6 3 4 0 3 9 �` ������{�kg�PĄY\CQMb��/e�NGPg��9�01 0 7 0 0 < / B o o k M a r k E x i t N a m e > < B o o k M a r k E n t r y P o s i t i o n > 6 0 6 7 < / B o o k M a r k E n t r y P o s i t i o n > < B o o k M a r k E x i t P o s i t i o n > 1 0 7 0 0 < / B o o k M a r k E x i t P o s i t i o n > < / C a p t i o n I t e m > < C a p t i o n I t e m > < I n t e r n a l I d > 3 4 0 f f e d e - 8 4 3 8 - 4 9 b e - 9 5 f 2 - 7 e 5 1 1 9 2 9 3 9 5 1 < / I n t e r n a l I d > < N a m e > F i n a n c i a l   F u n c t i o n s 1 _ 3 _ V F 1 0 2 6 3 4 0 3 9 t^)R�s:N1 . 5 % � _�Y�e^7bYO��:N��01 0 8 0 0 1 9 0 0 0 < / N a m e > < T e x t > t^)R�s:N  1 . 5 % �   _�Y�e^7bYO��:N��0< / T e x t > < B o o k M a r k E n t r y N a m e > F i n a n c i a l   F u n c t i o n s 1 _ 3 _ V F 1 0 2 6 3 4 0 3 9 t^)R�s:N1 . 5 % � _�Y�e^7bYO��:N��01 0 8 0 0 < / B o o k M a r k E n t r y N a m e > < B o o k M a r k E x i t N a m e > F i n a n c i a l   F u n c t i o n s 1 _ 3 _ V F 1 0 2 6 3 4 0 3 9 t^)R�s:N1 . 5 % � _�Y�e^7bYO��:N��01 9 0 0 0 < / B o o k M a r k E x i t N a m e > < B o o k M a r k E n t r y P o s i t i o n > 1 0 8 0 0 < / B o o k M a r k E n t r y P o s i t i o n > < B o o k M a r k E x i t P o s i t i o n > 1 9 0 0 0 < / B o o k M a r k E x i t P o s i t i o n > < / C a p t i o n I t e m > < C a p t i o n I t e m > < I n t e r n a l I d > 3 1 d 7 7 8 3 2 - 1 4 7 2 - 4 e c d - 9 c 2 1 - b d b 3 6 8 c f 6 7 9 c < / I n t e r n a l I d > < N a m e > F i n a n c i a l   F u n c t i o n s 1 _ 3 _ V F 1 0 2 6 3 4 0 3 9 �`�S�NO(uP M T �Qpe1 9 1 0 0 2 3 0 3 3 < / N a m e > < T e x t > �`�S�NO(u  P M T   �Qpe  eg���{�` ��PĄ�vpe��0< / T e x t > < B o o k M a r k E n t r y N a m e > F i n a n c i a l   F u n c t i o n s 1 _ 3 _ V F 1 0 2 6 3 4 0 3 9 �`�S�NO(uP M T �Qpe1 9 1 0 0 < / B o o k M a r k E n t r y N a m e > < B o o k M a r k E x i t N a m e > F i n a n c i a l   F u n c t i o n s 1 _ 3 _ V F 1 0 2 6 3 4 0 3 9 �`�S�NO(uP M T �Qpe2 3 0 3 3 < / B o o k M a r k E x i t N a m e > < B o o k M a r k E n t r y P o s i t i o n > 1 9 1 0 0 < / B o o k M a r k E n t r y P o s i t i o n > < B o o k M a r k E x i t P o s i t i o n > 2 3 0 3 3 < / B o o k M a r k E x i t P o s i t i o n > < / C a p t i o n I t e m > < C a p t i o n I t e m > < I n t e r n a l I d > 8 b f c 6 0 7 c - 5 1 1 c - 4 2 f 7 - 9 9 0 a - 4 8 8 3 4 3 3 f d 7 6 6 < / I n t e r n a l I d > < N a m e > F i n a n c i a l   F u n c t i o n s 1 _ 3 _ V F 1 0 2 6 3 4 0 3 9 �v�c(W5uP[h�<h-N.�eQlQ_���HQ��eQI{�S�6qT _�Y.�eQP M T 02 3 1 3 3 3 0 2 6 7 < / N a m e > < T e x t > �v�c(W5uP[h�<h-N.�eQlQ_�  ��HQ��eQI{�S�6qT _�Y.�eQ  P M T 0< / T e x t > < B o o k M a r k E n t r y N a m e > F i n a n c i a l   F u n c t i o n s 1 _ 3 _ V F 1 0 2 6 3 4 0 3 9 �v�c(W5uP[h�<h-N.�eQlQ_���HQ��eQI{�S�6qT _�Y.�eQP M T 02 3 1 3 3 < / B o o k M a r k E n t r y N a m e > < B o o k M a r k E x i t N a m e > F i n a n c i a l   F u n c t i o n s 1 _ 3 _ V F 1 0 2 6 3 4 0 3 9 �v�c(W5uP[h�<h-N.�eQlQ_���HQ��eQI{�S�6qT _�Y.�eQP M T 03 0 2 6 7 < / B o o k M a r k E x i t N a m e > < B o o k M a r k E n t r y P o s i t i o n > 2 3 1 3 3 < / B o o k M a r k E n t r y P o s i t i o n > < B o o k M a r k E x i t P o s i t i o n > 3 0 2 6 7 < / B o o k M a r k E x i t P o s i t i o n > < / C a p t i o n I t e m > < C a p t i o n I t e m > < I n t e r n a l I d > 2 4 2 c 4 7 2 7 - e 3 f a - 4 1 c 0 - 8 a e a - 4 a b 5 d 1 2 c 6 7 2 b < / I n t e r n a l I d > < N a m e > F i n a n c i a l   F u n c t i o n s 1 _ 3 _ V F 1 0 2 6 3 4 0 3 9  lQ_���__.�eQ �]�c�O�Qpe�b�S�Q�[ۏeQ�lQ_03 0 3 6 7 3 6 4 3 3 < / N a m e > < T e x t >  lQ_���__.�eQ �]�c�O�Qpe�  b�S�Q�[ۏeQ�lQ_0< / T e x t > < B o o k M a r k E n t r y N a m e > F i n a n c i a l   F u n c t i o n s 1 _ 3 _ V F 1 0 2 6 3 4 0 3 9  lQ_���__.�eQ �]�c�O�Qpe�b�S�Q�[ۏeQ�lQ_03 0 3 6 7 < / B o o k M a r k E n t r y N a m e > < B o o k M a r k E x i t N a m e > F i n a n c i a l   F u n c t i o n s 1 _ 3 _ V F 1 0 2 6 3 4 0 3 9  lQ_���__.�eQ �]�c�O�Qpe�b�S�Q�[ۏeQ�lQ_03 6 4 3 3 < / B o o k M a r k E x i t N a m e > < B o o k M a r k E n t r y P o s i t i o n > 3 0 3 6 7 < / B o o k M a r k E n t r y P o s i t i o n > < B o o k M a r k E x i t P o s i t i o n > 3 6 4 3 3 < / B o o k M a r k E x i t P o s i t i o n > < / C a p t i o n I t e m > < C a p t i o n I t e m > < I n t e r n a l I d > 3 d c f d 7 0 f - 8 3 b 1 - 4 2 4 d - 9 3 d c - 1 8 0 8 7 8 e 6 0 e d 9 < / I n t e r n a l I d > < N a m e > F i n a n c i a l   F u n c t i o n s 1 _ 3 _ V F 1 0 2 6 3 4 0 3 9 �Qpe�Spe>f:y(W O\U^�c:y -N03 6 5 3 3 4 0 2 0 0 < / N a m e > < T e x t > �Qpe�Spe>f:y(W O\U^�c:y -N0< / T e x t > < B o o k M a r k E n t r y N a m e > F i n a n c i a l   F u n c t i o n s 1 _ 3 _ V F 1 0 2 6 3 4 0 3 9 �Qpe�Spe>f:y(W O\U^�c:y -N03 6 5 3 3 < / B o o k M a r k E n t r y N a m e > < B o o k M a r k E x i t N a m e > F i n a n c i a l   F u n c t i o n s 1 _ 3 _ V F 1 0 2 6 3 4 0 3 9 �Qpe�Spe>f:y(W O\U^�c:y -N04 0 2 0 0 < / B o o k M a r k E x i t N a m e > < B o o k M a r k E n t r y P o s i t i o n > 3 6 5 3 3 < / B o o k M a r k E n t r y P o s i t i o n > < B o o k M a r k E x i t P o s i t i o n > 4 0 2 0 0 < / B o o k M a r k E x i t P o s i t i o n > < / C a p t i o n I t e m > < C a p t i o n I t e m > < I n t e r n a l I d > e 5 4 0 a 7 e 1 - 7 7 1 8 - 4 1 2 7 - a a 4 c - b e 3 2 f 6 b 5 8 b 3 8 < / I n t e r n a l I d > < N a m e > F i n a n c i a l   F u n c t i o n s 1 _ 3 _ V F 1 0 2 6 3 4 0 3 9 b��HQ.�eQ )R�s �Spe�sS1 . 5 % / 1 2 �Tߍ��S�NR��N N*N�Spe04 0 3 0 0 4 9 7 0 0 < / N a m e > < T e x t > b��HQ.�eQ )R�s �Spe�sS  1 . 5 % / 1 2 �  Tߍ��S�NR��N N*N�Spe0< / T e x t > < B o o k M a r k E n t r y N a m e > F i n a n c i a l   F u n c t i o n s 1 _ 3 _ V F 1 0 2 6 3 4 0 3 9 b��HQ.�eQ )R�s �Spe�sS1 . 5 % / 1 2 �Tߍ��S�NR��N N*N�Spe04 0 3 0 0 < / B o o k M a r k E n t r y N a m e > < B o o k M a r k E x i t N a m e > F i n a n c i a l   F u n c t i o n s 1 _ 3 _ V F 1 0 2 6 3 4 0 3 9 b��HQ.�eQ )R�s �Spe�sS1 . 5 % / 1 2 �Tߍ��S�NR��N N*N�Spe04 9 7 0 0 < / B o o k M a r k E x i t N a m e > < B o o k M a r k E n t r y P o s i t i o n > 4 0 3 0 0 < / B o o k M a r k E n t r y P o s i t i o n > < B o o k M a r k E x i t P o s i t i o n > 4 9 7 0 0 < / B o o k M a r k E x i t P o s i t i o n > < / C a p t i o n I t e m > < C a p t i o n I t e m > < I n t e r n a l I d > 1 b 0 d 9 f 3 8 - 3 0 c f - 4 a e 9 - 9 1 4 d - 1 d 7 f e 5 4 d 2 f f 7 < / I n t e r n a l I d > < N a m e > F i n a n c i a l   F u n c t i o n s 1 _ 3 _ V F 1 0 2 6 3 4 0 3 9 N P E R �Spe�sS�N>k;`gpe:N3 * 1 2 04 9 8 0 0 5 5 0 6 7 < / N a m e > < T e x t > N P E R   �Spe�sS�N>k;`gpe:N  3 * 1 2 0< / T e x t > < B o o k M a r k E n t r y N a m e > F i n a n c i a l   F u n c t i o n s 1 _ 3 _ V F 1 0 2 6 3 4 0 3 9 N P E R �Spe�sS�N>k;`gpe:N3 * 1 2 04 9 8 0 0 < / B o o k M a r k E n t r y N a m e > < B o o k M a r k E x i t N a m e > F i n a n c i a l   F u n c t i o n s 1 _ 3 _ V F 1 0 2 6 3 4 0 3 9 N P E R �Spe�sS�N>k;`gpe:N3 * 1 2 05 5 0 6 7 < / B o o k M a r k E x i t N a m e > < B o o k M a r k E n t r y P o s i t i o n > 4 9 8 0 0 < / B o o k M a r k E n t r y P o s i t i o n > < B o o k M a r k E x i t P o s i t i o n > 5 5 0 6 7 < / B o o k M a r k E x i t P o s i t i o n > < / C a p t i o n I t e m > < C a p t i o n I t e m > < I n t e r n a l I d > c 1 6 2 2 4 b b - 6 1 6 c - 4 0 6 5 - b 9 d 9 - 2 0 9 8 7 9 0 d 3 a 2 8 < / I n t e r n a l I d > < N a m e > F i n a n c i a l   F u n c t i o n s 1 _ 3 _ V F 1 0 2 6 3 4 0 3 9 ��eQ��S��Q��eQP V b5 5 1 6 7 6 2 0 3 3 < / N a m e > < T e x t > ��eQ��S��Q��eQ  P V   b  �s�Spe<P  0 0< / T e x t > < B o o k M a r k E n t r y N a m e > F i n a n c i a l   F u n c t i o n s 1 _ 3 _ V F 1 0 2 6 3 4 0 3 9 ��eQ��S��Q��eQP V b5 5 1 6 7 < / B o o k M a r k E n t r y N a m e > < B o o k M a r k E x i t N a m e > F i n a n c i a l   F u n c t i o n s 1 _ 3 _ V F 1 0 2 6 3 4 0 3 9 ��eQ��S��Q��eQP V b6 2 0 3 3 < / B o o k M a r k E x i t N a m e > < B o o k M a r k E n t r y P o s i t i o n > 5 5 1 6 7 < / B o o k M a r k E n t r y P o s i t i o n > < B o o k M a r k E x i t P o s i t i o n > 6 2 0 3 3 < / B o o k M a r k E x i t P o s i t i o n > < / C a p t i o n I t e m > < C a p t i o n I t e m > < I n t e r n a l I d > f 3 2 1 8 a 3 d - a 8 d 3 - 4 9 e 3 - 9 b e a - 3 a 9 f 4 2 2 5 8 f 2 9 < / I n t e r n a l I d > < N a m e > F i n a n c i a l   F u n c t i o n s 1 _ 3 _ V F 1 0 2 6 3 4 0 3 9 ��eQ��S��Q��eQF V �Spe�6 2 1 3 3 6 8 6 0 0 < / N a m e > < T e x t > ��eQ��S��Q��eQ  F V   �Spe�  *geg<P  8 5 0 0 0 0< / T e x t > < B o o k M a r k E n t r y N a m e > F i n a n c i a l   F u n c t i o n s 1 _ 3 _ V F 1 0 2 6 3 4 0 3 9 ��eQ��S��Q��eQF V �Spe�6 2 1 3 3 < / B o o k M a r k E n t r y N a m e > < B o o k M a r k E x i t N a m e > F i n a n c i a l   F u n c t i o n s 1 _ 3 _ V F 1 0 2 6 3 4 0 3 9 ��eQ��S��Q��eQF V �Spe�6 8 6 0 0 < / B o o k M a r k E x i t N a m e > < B o o k M a r k E n t r y P o s i t i o n > 6 2 1 3 3 < / B o o k M a r k E n t r y P o s i t i o n > < B o o k M a r k E x i t P o s i t i o n > 6 8 6 0 0 < / B o o k M a r k E x i t P o s i t i o n > < / C a p t i o n I t e m > < C a p t i o n I t e m > < I n t e r n a l I d > 6 3 6 7 7 f 1 3 - c 0 4 c - 4 b 8 d - b 1 d 5 - c 0 b 3 f 7 7 6 8 7 1 b < / I n t e r n a l I d > < N a m e > F i n a n c i a l   F u n c t i o n s 1 _ 3 _ V F 1 0 2 6 3 4 0 3 9 6qTb��eQ�S�b�Sv^	cE n t e r 06 8 7 0 0 7 2 4 0 0 < / N a m e > < T e x t > 6qTb��eQ�S�b�Sv^	c  E n t e r 0< / T e x t > < B o o k M a r k E n t r y N a m e > F i n a n c i a l   F u n c t i o n s 1 _ 3 _ V F 1 0 2 6 3 4 0 3 9 6qTb��eQ�S�b�Sv^	cE n t e r 06 8 7 0 0 < / B o o k M a r k E n t r y N a m e > < B o o k M a r k E x i t N a m e > F i n a n c i a l   F u n c t i o n s 1 _ 3 _ V F 1 0 2 6 3 4 0 3 9 6qTb��eQ�S�b�Sv^	cE n t e r 07 2 4 0 0 < / B o o k M a r k E x i t N a m e > < B o o k M a r k E n t r y P o s i t i o n > 6 8 7 0 0 < / B o o k M a r k E n t r y P o s i t i o n > < B o o k M a r k E x i t P o s i t i o n > 7 2 4 0 0 < / B o o k M a r k E x i t P o s i t i o n > < / C a p t i o n I t e m > < C a p t i o n I t e m > < I n t e r n a l I d > 5 3 2 6 3 e 0 4 - e d f 1 - 4 e b 6 - b a 3 f - 9 4 4 0 3 4 f 1 6 b 4 4 < / I n t e r n a l I d > < N a m e > F i n a n c i a l   F u n c t i o n s 1 _ 3 _ V F 1 0 2 6 3 4 0 3 9 �`\ ���(W	Nt^�Q��kg�PĄ2 3 0 9 . 8 6 CQ07 2 5 0 0 7 9 7 0 0 < / N a m e > < T e x t > �`\ ���(W	Nt^�Q��kg�PĄ  2 3 0 9 . 8 6   CQ0< / T e x t > < B o o k M a r k E n t r y N a m e > F i n a n c i a l   F u n c t i o n s 1 _ 3 _ V F 1 0 2 6 3 4 0 3 9 �`\ ���(W	Nt^�Q��kg�PĄ2 3 0 9 . 8 6 CQ07 2 5 0 0 < / B o o k M a r k E n t r y N a m e > < B o o k M a r k E x i t N a m e > F i n a n c i a l   F u n c t i o n s 1 _ 3 _ V F 1 0 2 6 3 4 0 3 9 �`\ ���(W	Nt^�Q��kg�PĄ2 3 0 9 . 8 6 CQ07 9 7 0 0 < / B o o k M a r k E x i t N a m e > < B o o k M a r k E n t r y P o s i t i o n > 7 2 5 0 0 < / B o o k M a r k E n t r y P o s i t i o n > < B o o k M a r k E x i t P o s i t i o n > 7 9 7 0 0 < / B o o k M a r k E x i t P o s i t i o n > < / C a p t i o n I t e m > < / C a p t i o n I t e m s > < / C a p t i o n I t e m s L i s t > 
</file>

<file path=customXml/item3.xml>��< ? x m l   v e r s i o n = " 1 . 0 "   e n c o d i n g = " u t f - 1 6 " ? > < C a p t i o n I t e m s L i s t   x m l n s : x s d = " h t t p : / / w w w . w 3 . o r g / 2 0 0 1 / X M L S c h e m a "   x m l n s : x s i = " h t t p : / / w w w . w 3 . o r g / 2 0 0 1 / X M L S c h e m a - i n s t a n c e " > < I d > c 9 1 d 5 d a d - b 0 3 c - 4 f 1 7 - a 8 b a - 7 5 6 f 8 0 4 7 e 7 8 d < / I d > < C a p t i o n I t e m s > < C a p t i o n I t e m > < I n t e r n a l I d > 0 1 0 1 9 5 a b - 3 3 7 2 - 4 a 4 4 - a c c 4 - 3 a a c 1 a 6 2 e 1 3 d < / I n t e r n a l I d > < N a m e > F i n a n c i a l   F U n c t i o n s   1 _ 5 _ V F 1 0 2 6 3 4 0 4 4 GP���`��-�pN N���N<P1 9 0 , 0 0 0 CQ�v}lf��t^)R�s:N1 6 7 5 6 3 3 < / N a m e > < T e x t > GP���`��-�pN N���N<P  1 9 0 , 0 0 0   CQ�v}lf��t^)R�s:N  2 . 9 % 0< / T e x t > < B o o k M a r k E n t r y N a m e > F i n a n c i a l   F U n c t i o n s   1 _ 5 _ V F 1 0 2 6 3 4 0 4 4 GP���`��-�pN N���N<P1 9 0 , 0 0 0 CQ�v}lf��t^)R�s:N1 6 7 < / B o o k M a r k E n t r y N a m e > < B o o k M a r k E x i t N a m e > F i n a n c i a l   F U n c t i o n s   1 _ 5 _ V F 1 0 2 6 3 4 0 4 4 GP���`��-�pN N���N<P1 9 0 , 0 0 0 CQ�v}lf��t^)R�s:N5 6 3 3 < / B o o k M a r k E x i t N a m e > < B o o k M a r k E n t r y P o s i t i o n > 1 6 7 < / B o o k M a r k E n t r y P o s i t i o n > < B o o k M a r k E x i t P o s i t i o n > 5 6 3 3 < / B o o k M a r k E x i t P o s i t i o n > < / C a p t i o n I t e m > < C a p t i o n I t e m > < I n t e r n a l I d > c b 5 e 3 e 3 2 - 9 c 1 5 - 4 3 f 5 - 9 4 4 8 - b 2 6 3 6 c f 9 2 d 0 2 < / I n t e r n a l I d > < N a m e > F i n a n c i a l   F U n c t i o n s   1 _ 5 _ V F 1 0 2 6 3 4 0 4 4 �`^g	c�c�N>k	Nt^05 7 3 3 9 8 0 0 < / N a m e > < T e x t > �`^g	c�c�N>k	Nt^0< / T e x t > < B o o k M a r k E n t r y N a m e > F i n a n c i a l   F U n c t i o n s   1 _ 5 _ V F 1 0 2 6 3 4 0 4 4 �`^g	c�c�N>k	Nt^05 7 3 3 < / B o o k M a r k E n t r y N a m e > < B o o k M a r k E x i t N a m e > F i n a n c i a l   F U n c t i o n s   1 _ 5 _ V F 1 0 2 6 3 4 0 4 4 �`^g	c�c�N>k	Nt^09 8 0 0 < / B o o k M a r k E x i t N a m e > < B o o k M a r k E n t r y P o s i t i o n > 5 7 3 3 < / B o o k M a r k E n t r y P o s i t i o n > < B o o k M a r k E x i t P o s i t i o n > 9 8 0 0 < / B o o k M a r k E x i t P o s i t i o n > < / C a p t i o n I t e m > < C a p t i o n I t e m > < I n t e r n a l I d > 6 d 8 4 7 f 8 2 - 3 3 7 2 - 4 6 1 2 - b 0 1 9 - d 8 c 6 a 5 f c 7 4 3 e < / I n t e r n a l I d > < N a m e > F i n a n c i a l   F U n c t i o n s   1 _ 5 _ V F 1 0 2 6 3 4 0 4 4 �`^g�kg�N>kN��Ǐ3 5 0 0 CQ�9 9 0 0 1 5 5 6 7 < / N a m e > < T e x t > �`^g�kg�N>kN��Ǐ  3 5 0 0   CQ�  �Vdk�` ������{�Q���N�[ё0< / T e x t > < B o o k M a r k E n t r y N a m e > F i n a n c i a l   F U n c t i o n s   1 _ 5 _ V F 1 0 2 6 3 4 0 4 4 �`^g�kg�N>kN��Ǐ3 5 0 0 CQ�9 9 0 0 < / B o o k M a r k E n t r y N a m e > < B o o k M a r k E x i t N a m e > F i n a n c i a l   F U n c t i o n s   1 _ 5 _ V F 1 0 2 6 3 4 0 4 4 �`^g�kg�N>kN��Ǐ3 5 0 0 CQ�1 5 5 6 7 < / B o o k M a r k E x i t N a m e > < B o o k M a r k E n t r y P o s i t i o n > 9 9 0 0 < / B o o k M a r k E n t r y P o s i t i o n > < B o o k M a r k E x i t P o s i t i o n > 1 5 5 6 7 < / B o o k M a r k E x i t P o s i t i o n > < / C a p t i o n I t e m > < C a p t i o n I t e m > < I n t e r n a l I d > f 3 d 5 f 9 e 0 - a 5 c 9 - 4 4 0 2 - a e c 7 - f 7 a 4 6 1 1 6 f a 4 8 < / I n t e r n a l I d > < N a m e > F i n a n c i a l   F U n c t i o n s   1 _ 5 _ V F 1 0 2 6 3 4 0 4 4 b؏\O(uP V �Qpeeg���{�Nu1 5 6 6 7 2 2 8 0 0 < / N a m e > < T e x t > b؏\O(u  P V   �Qpeeg���{�Nu  �g*N*geg<P�v _�Y�PĄё��0< / T e x t > < B o o k M a r k E n t r y N a m e > F i n a n c i a l   F U n c t i o n s   1 _ 5 _ V F 1 0 2 6 3 4 0 4 4 b؏\O(uP V �Qpeeg���{�Nu1 5 6 6 7 < / B o o k M a r k E n t r y N a m e > < B o o k M a r k E x i t N a m e > F i n a n c i a l   F U n c t i o n s   1 _ 5 _ V F 1 0 2 6 3 4 0 4 4 b؏\O(uP V �Qpeeg���{�Nu2 2 8 0 0 < / B o o k M a r k E x i t N a m e > < B o o k M a r k E n t r y P o s i t i o n > 1 5 6 6 7 < / B o o k M a r k E n t r y P o s i t i o n > < B o o k M a r k E x i t P o s i t i o n > 2 2 8 0 0 < / B o o k M a r k E x i t P o s i t i o n > < / C a p t i o n I t e m > < C a p t i o n I t e m > < I n t e r n a l I d > a e a 1 6 f 7 e - e 9 1 8 - 4 5 6 6 - a f 0 f - 9 5 8 7 7 7 e f 1 d 0 f < / I n t e r n a l I d > < N a m e > F i n a n c i a l   F U n c t i o n s   1 _ 5 _ V F 1 0 2 6 3 4 0 4 4 dk�O-NP V �Qpe�v�~�g/f7�>k���2 2 9 0 0 2 9 3 0 0 < / N a m e > < T e x t > dk�O-N  P V   �Qpe�v�~�g/f7�>k���  �^�N-�pN�N<h-N�Q�S< / T e x t > < B o o k M a r k E n t r y N a m e > F i n a n c i a l   F U n c t i o n s   1 _ 5 _ V F 1 0 2 6 3 4 0 4 4 dk�O-NP V �Qpe�v�~�g/f7�>k���2 2 9 0 0 < / B o o k M a r k E n t r y N a m e > < B o o k M a r k E x i t N a m e > F i n a n c i a l   F U n c t i o n s   1 _ 5 _ V F 1 0 2 6 3 4 0 4 4 dk�O-NP V �Qpe�v�~�g/f7�>k���2 9 3 0 0 < / B o o k M a r k E x i t N a m e > < B o o k M a r k E n t r y P o s i t i o n > 2 2 9 0 0 < / B o o k M a r k E n t r y P o s i t i o n > < B o o k M a r k E x i t P o s i t i o n > 2 9 3 0 0 < / B o o k M a r k E x i t P o s i t i o n > < / C a p t i o n I t e m > < C a p t i o n I t e m > < I n t e r n a l I d > 7 c 4 c b f 5 5 - 3 d a 2 - 4 b 7 6 - 8 3 9 c - 9 a e 3 8 6 0 6 1 3 8 4 < / I n t e r n a l I d > < N a m e > F i n a n c i a l   F U n c t i o n s   1 _ 5 _ V F 1 0 2 6 3 4 0 4 4 �N�_0R���N�[ё�@b�Nb(WO(ulQ_�eOz	gNT02 9 4 0 0 3 5 4 0 0 < / N a m e > < T e x t > �N�_0R���N�[ё�@b�N  b(WO(ulQ_�eOz	gNT0< / T e x t > < B o o k M a r k E n t r y N a m e > F i n a n c i a l   F U n c t i o n s   1 _ 5 _ V F 1 0 2 6 3 4 0 4 4 �N�_0R���N�[ё�@b�Nb(WO(ulQ_�eOz	gNT02 9 4 0 0 < / B o o k M a r k E n t r y N a m e > < B o o k M a r k E x i t N a m e > F i n a n c i a l   F U n c t i o n s   1 _ 5 _ V F 1 0 2 6 3 4 0 4 4 �N�_0R���N�[ё�@b�Nb(WO(ulQ_�eOz	gNT03 5 4 0 0 < / B o o k M a r k E x i t N a m e > < B o o k M a r k E n t r y P o s i t i o n > 2 9 4 0 0 < / B o o k M a r k E n t r y P o s i t i o n > < B o o k M a r k E x i t P o s i t i o n > 3 5 4 0 0 < / B o o k M a r k E x i t P o s i t i o n > < / C a p t i o n I t e m > < C a p t i o n I t e m > < I n t e r n a l I d > 3 0 e 2 3 d 5 5 - 1 5 1 e - 4 4 a 8 - 9 a e 8 - b 3 8 0 3 c d 3 8 c 5 8 < / I n t e r n a l I d > < N a m e > F i n a n c i a l   F U n c t i o n s   1 _ 5 _ V F 1 0 2 6 3 4 0 4 4 b.�eQI{�S�Tߍ1 9 0 , 0 0 0 - P V �3 5 5 0 0 4 1 2 3 3 < / N a m e > < T e x t > b.�eQI{�S�Tߍ  1 9 0 , 0 0 0 - P V �< / T e x t > < B o o k M a r k E n t r y N a m e > F i n a n c i a l   F U n c t i o n s   1 _ 5 _ V F 1 0 2 6 3 4 0 4 4 b.�eQI{�S�Tߍ1 9 0 , 0 0 0 - P V �3 5 5 0 0 < / B o o k M a r k E n t r y N a m e > < B o o k M a r k E x i t N a m e > F i n a n c i a l   F U n c t i o n s   1 _ 5 _ V F 1 0 2 6 3 4 0 4 4 b.�eQI{�S�Tߍ1 9 0 , 0 0 0 - P V �4 1 2 3 3 < / B o o k M a r k E x i t N a m e > < B o o k M a r k E n t r y P o s i t i o n > 3 5 5 0 0 < / B o o k M a r k E n t r y P o s i t i o n > < B o o k M a r k E x i t P o s i t i o n > 4 1 2 3 3 < / B o o k M a r k E x i t P o s i t i o n > < / C a p t i o n I t e m > < C a p t i o n I t e m > < I n t e r n a l I d > 8 4 7 6 b 5 5 7 - b b d 6 - 4 2 1 e - a e 0 2 - c a 1 3 8 2 1 0 c 6 a e < / I n t e r n a l I d > < N a m e > F i n a n c i a l   F U n c t i o n s   1 _ 5 _ V F 1 0 2 6 3 4 0 4 4 �S�QP V ۏeQlQ_�b�v�Spe4 1 3 3 3 4 7 0 3 3 < / N a m e > < T e x t > �S�Q  P V   ۏeQlQ_�b�v�Spe  �Q�s(W O\U^�c:y -N0< / T e x t > < B o o k M a r k E n t r y N a m e > F i n a n c i a l   F U n c t i o n s   1 _ 5 _ V F 1 0 2 6 3 4 0 4 4 �S�QP V ۏeQlQ_�b�v�Spe4 1 3 3 3 < / B o o k M a r k E n t r y N a m e > < B o o k M a r k E x i t N a m e > F i n a n c i a l   F U n c t i o n s   1 _ 5 _ V F 1 0 2 6 3 4 0 4 4 �S�QP V ۏeQlQ_�b�v�Spe4 7 0 3 3 < / B o o k M a r k E x i t N a m e > < B o o k M a r k E n t r y P o s i t i o n > 4 1 3 3 3 < / B o o k M a r k E n t r y P o s i t i o n > < B o o k M a r k E x i t P o s i t i o n > 4 7 0 3 3 < / B o o k M a r k E x i t P o s i t i o n > < / C a p t i o n I t e m > < C a p t i o n I t e m > < I n t e r n a l I d > 1 0 9 f 6 c 4 e - c a c 2 - 4 0 d d - 9 e 9 6 - 0 7 5 6 4 8 2 4 4 0 0 f < / I n t e r n a l I d > < N a m e > F i n a n c i a l   F U n c t i o n s   1 _ 5 _ V F 1 0 2 6 3 4 0 4 4 )R�s:N2 . 9 % / 1 2 �Tߍ��S04 7 1 3 3 5 2 4 3 3 < / N a m e > < T e x t > )R�s:N  2 . 9 % / 1 2 �Tߍ��S0< / T e x t > < B o o k M a r k E n t r y N a m e > F i n a n c i a l   F U n c t i o n s   1 _ 5 _ V F 1 0 2 6 3 4 0 4 4 )R�s:N2 . 9 % / 1 2 �Tߍ��S04 7 1 3 3 < / B o o k M a r k E n t r y N a m e > < B o o k M a r k E x i t N a m e > F i n a n c i a l   F U n c t i o n s   1 _ 5 _ V F 1 0 2 6 3 4 0 4 4 )R�s:N2 . 9 % / 1 2 �Tߍ��S05 2 4 3 3 < / B o o k M a r k E x i t N a m e > < B o o k M a r k E n t r y P o s i t i o n > 4 7 1 3 3 < / B o o k M a r k E n t r y P o s i t i o n > < B o o k M a r k E x i t P o s i t i o n > 5 2 4 3 3 < / B o o k M a r k E x i t P o s i t i o n > < / C a p t i o n I t e m > < C a p t i o n I t e m > < I n t e r n a l I d > a 9 2 f 6 2 3 f - f a d d - 4 a 8 c - b b 1 d - 7 8 9 2 2 1 b b a 5 7 a < / I n t e r n a l I d > < N a m e > F i n a n c i a l   F U n c t i o n s   1 _ 5 _ V F 1 0 2 6 3 4 0 4 4 N P E R �sS�N>kgpe�	Nt^�N>kg�Q�v�N>kgpe/f3 * 1 2 05 2 5 3 3 5 9 5 3 3 < / N a m e > < T e x t > N P E R �sS�N>kgpe�	Nt^�N>kg�Q  �v�N>kgpe/f  3 * 1 2 0< / T e x t > < B o o k M a r k E n t r y N a m e > F i n a n c i a l   F U n c t i o n s   1 _ 5 _ V F 1 0 2 6 3 4 0 4 4 N P E R �sS�N>kgpe�	Nt^�N>kg�Q�v�N>kgpe/f3 * 1 2 05 2 5 3 3 < / B o o k M a r k E n t r y N a m e > < B o o k M a r k E x i t N a m e > F i n a n c i a l   F U n c t i o n s   1 _ 5 _ V F 1 0 2 6 3 4 0 4 4 N P E R �sS�N>kgpe�	Nt^�N>kg�Q�v�N>kgpe/f3 * 1 2 05 9 5 3 3 < / B o o k M a r k E x i t N a m e > < B o o k M a r k E n t r y P o s i t i o n > 5 2 5 3 3 < / B o o k M a r k E n t r y P o s i t i o n > < B o o k M a r k E x i t P o s i t i o n > 5 9 5 3 3 < / B o o k M a r k E x i t P o s i t i o n > < / C a p t i o n I t e m > < C a p t i o n I t e m > < I n t e r n a l I d > 8 a 7 2 4 0 5 f - 9 2 e 7 - 4 b 4 0 - a d e f - e 4 4 9 a f 7 6 b 5 c e < / I n t e r n a l I d > < N a m e > F i n a n c i a l   F U n c t i o n s   1 _ 5 _ V F 1 0 2 6 3 4 0 4 4 P M T �Spe:N- 3 5 0 0 05 9 6 3 3 6 4 1 6 7 < / N a m e > < T e x t > P M T   �Spe:N  - 3 5 0 0 0< / T e x t > < B o o k M a r k E n t r y N a m e > F i n a n c i a l   F U n c t i o n s   1 _ 5 _ V F 1 0 2 6 3 4 0 4 4 P M T �Spe:N- 3 5 0 0 05 9 6 3 3 < / B o o k M a r k E n t r y N a m e > < B o o k M a r k E x i t N a m e > F i n a n c i a l   F U n c t i o n s   1 _ 5 _ V F 1 0 2 6 3 4 0 4 4 P M T �Spe:N- 3 5 0 0 06 4 1 6 7 < / B o o k M a r k E x i t N a m e > < B o o k M a r k E n t r y P o s i t i o n > 5 9 6 3 3 < / B o o k M a r k E n t r y P o s i t i o n > < B o o k M a r k E x i t P o s i t i o n > 6 4 1 6 7 < / B o o k M a r k E x i t P o s i t i o n > < / C a p t i o n I t e m > < C a p t i o n I t e m > < I n t e r n a l I d > b c 5 6 a f 2 3 - 4 7 9 f - 4 c 2 8 - 9 4 2 1 - 6 3 e 6 e 9 8 0 2 9 2 c < / I n t e r n a l I d > < N a m e > F i n a n c i a l   F U n c t i o n s   1 _ 5 _ V F 1 0 2 6 3 4 0 4 4 b\��eQ�S�b�S�v^	cE n t e r 06 4 2 6 7 6 7 3 3 3 < / N a m e > < T e x t > b\��eQ�S�b�S�v^	c  E n t e r 0< / T e x t > < B o o k M a r k E n t r y N a m e > F i n a n c i a l   F U n c t i o n s   1 _ 5 _ V F 1 0 2 6 3 4 0 4 4 b\��eQ�S�b�S�v^	cE n t e r 06 4 2 6 7 < / B o o k M a r k E n t r y N a m e > < B o o k M a r k E x i t N a m e > F i n a n c i a l   F U n c t i o n s   1 _ 5 _ V F 1 0 2 6 3 4 0 4 4 b\��eQ�S�b�S�v^	cE n t e r 06 7 3 3 3 < / B o o k M a r k E x i t N a m e > < B o o k M a r k E n t r y P o s i t i o n > 6 4 2 6 7 < / B o o k M a r k E n t r y P o s i t i o n > < B o o k M a r k E x i t P o s i t i o n > 6 7 3 3 3 < / B o o k M a r k E x i t P o s i t i o n > < / C a p t i o n I t e m > < C a p t i o n I t e m > < I n t e r n a l I d > 6 2 2 9 7 0 f 2 - 0 8 8 f - 4 8 f b - b 3 c c - 3 0 8 6 7 f 9 8 5 3 8 7 < / I n t e r n a l I d > < N a m e > F i n a n c i a l   F U n c t i o n s   1 _ 5 _ V F 1 0 2 6 3 4 0 4 4 �`�v���N�[ё\:N6 9 , 4 6 4 . 8 0 CQ06 7 4 3 3 7 3 7 6 7 < / N a m e > < T e x t > �`�v���N�[ё\:N  6 9 , 4 6 4 . 8 0   CQ0< / T e x t > < B o o k M a r k E n t r y N a m e > F i n a n c i a l   F U n c t i o n s   1 _ 5 _ V F 1 0 2 6 3 4 0 4 4 �`�v���N�[ё\:N6 9 , 4 6 4 . 8 0 CQ06 7 4 3 3 < / B o o k M a r k E n t r y N a m e > < B o o k M a r k E x i t N a m e > F i n a n c i a l   F U n c t i o n s   1 _ 5 _ V F 1 0 2 6 3 4 0 4 4 �`�v���N�[ё\:N6 9 , 4 6 4 . 8 0 CQ07 3 7 6 7 < / B o o k M a r k E x i t N a m e > < B o o k M a r k E n t r y P o s i t i o n > 6 7 4 3 3 < / B o o k M a r k E n t r y P o s i t i o n > < B o o k M a r k E x i t P o s i t i o n > 7 3 7 6 7 < / B o o k M a r k E x i t P o s i t i o n > < / C a p t i o n I t e m > < / C a p t i o n I t e m s > < / C a p t i o n I t e m s L i s t > 
</file>

<file path=customXml/item4.xml>��< ? x m l   v e r s i o n = " 1 . 0 "   e n c o d i n g = " u t f - 1 6 " ? > < C a p t i o n I t e m s L i s t   x m l n s : x s d = " h t t p : / / w w w . w 3 . o r g / 2 0 0 1 / X M L S c h e m a "   x m l n s : x s i = " h t t p : / / w w w . w 3 . o r g / 2 0 0 1 / X M L S c h e m a - i n s t a n c e " > < I d > 4 f 0 2 0 6 5 0 - 9 e 3 9 - 4 b e 1 - 8 8 3 7 - 0 8 0 b 9 7 9 2 7 0 d b < / I d > < C a p t i o n I t e m s > < C a p t i o n I t e m > < I n t e r n a l I d > 1 5 f 0 a d 6 4 - 4 9 b 7 - 4 7 b 0 - b 5 d 0 - 3 8 4 c 7 7 f d e 7 1 7 < / I n t e r n a l I d > < N a m e > F i n a n c i a l F u n c t i o n s 1 _ 2 _ V F 1 0 2 6 3 4 0 3 8 GP���`w-N N@b?bP[�;`�N:N1 , 8 0 0 , 0 0 0 CQ�t^)R�s:N0 5 3 3 3 < / N a m e > < T e x t > GP���`w-N N@b?bP[�;`�N:N  1 , 8 0 0 , 0 0 0   CQ�t^)R�s:N  5 % 0< / T e x t > < B o o k M a r k E n t r y N a m e > F i n a n c i a l F u n c t i o n s 1 _ 2 _ V F 1 0 2 6 3 4 0 3 8 GP���`w-N N@b?bP[�;`�N:N1 , 8 0 0 , 0 0 0 CQ�t^)R�s:N0 < / B o o k M a r k E n t r y N a m e > < B o o k M a r k E x i t N a m e > F i n a n c i a l F u n c t i o n s 1 _ 2 _ V F 1 0 2 6 3 4 0 3 8 GP���`w-N N@b?bP[�;`�N:N1 , 8 0 0 , 0 0 0 CQ�t^)R�s:N5 3 3 3 < / B o o k M a r k E x i t N a m e > < B o o k M a r k E n t r y P o s i t i o n > 0 < / B o o k M a r k E n t r y P o s i t i o n > < B o o k M a r k E x i t P o s i t i o n > 5 3 3 3 < / B o o k M a r k E x i t P o s i t i o n > < / C a p t i o n I t e m > < C a p t i o n I t e m > < I n t e r n a l I d > 6 9 6 3 1 9 4 0 - b 2 2 d - 4 6 5 8 - 9 4 c c - 3 2 6 4 b a a 8 a b 7 2 < / I n t e r n a l I d > < N a m e > F i n a n c i a l F u n c t i o n s 1 _ 2 _ V F 1 0 2 6 3 4 0 3 8 �`�`�wS��kg�N>k���Q�Sz�T�Oi�T/fY\05 4 3 3 1 0 6 6 7 < / N a m e > < T e x t > �`�`�wS��kg�N>k���Q�S  z�T�Oi�T/fY\0< / T e x t > < B o o k M a r k E n t r y N a m e > F i n a n c i a l F u n c t i o n s 1 _ 2 _ V F 1 0 2 6 3 4 0 3 8 �`�`�wS��kg�N>k���Q�Sz�T�Oi�T/fY\05 4 3 3 < / B o o k M a r k E n t r y N a m e > < B o o k M a r k E x i t N a m e > F i n a n c i a l F u n c t i o n s 1 _ 2 _ V F 1 0 2 6 3 4 0 3 8 �`�`�wS��kg�N>k���Q�Sz�T�Oi�T/fY\01 0 6 6 7 < / B o o k M a r k E x i t N a m e > < B o o k M a r k E n t r y P o s i t i o n > 5 4 3 3 < / B o o k M a r k E n t r y P o s i t i o n > < B o o k M a r k E x i t P o s i t i o n > 1 0 6 6 7 < / B o o k M a r k E x i t P o s i t i o n > < / C a p t i o n I t e m > < C a p t i o n I t e m > < I n t e r n a l I d > c 9 9 d d d 8 f - 0 1 9 8 - 4 6 8 d - 9 f b b - b e 5 c 3 4 0 3 d d b 6 < / I n t e r n a l I d > < N a m e > F i n a n c i a l F u n c t i o n s 1 _ 2 _ V F 1 0 2 6 3 4 0 3 8 �`�S�NO(uP M T �Qpe1 0 7 6 7 1 5 3 3 3 < / N a m e > < T e x t > �`�S�NO(u  P M T   �Qpe  eg���{�kg�N>k��0< / T e x t > < B o o k M a r k E n t r y N a m e > F i n a n c i a l F u n c t i o n s 1 _ 2 _ V F 1 0 2 6 3 4 0 3 8 �`�S�NO(uP M T �Qpe1 0 7 6 7 < / B o o k M a r k E n t r y N a m e > < B o o k M a r k E x i t N a m e > F i n a n c i a l F u n c t i o n s 1 _ 2 _ V F 1 0 2 6 3 4 0 3 8 �`�S�NO(uP M T �Qpe1 5 3 3 3 < / B o o k M a r k E x i t N a m e > < B o o k M a r k E n t r y P o s i t i o n > 1 0 7 6 7 < / B o o k M a r k E n t r y P o s i t i o n > < B o o k M a r k E x i t P o s i t i o n > 1 5 3 3 3 < / B o o k M a r k E x i t P o s i t i o n > < / C a p t i o n I t e m > < C a p t i o n I t e m > < I n t e r n a l I d > 7 e f 3 a 6 9 9 - 6 f e c - 4 3 b b - a d 1 2 - 6 c 1 c f f f f 0 5 c 6 < / I n t e r n a l I d > < N a m e > F i n a n c i a l F u n c t i o n s 1 _ 2 _ V F 1 0 2 6 3 4 0 3 8 ُ!kb\�v�c(W5uP[h�<h-N.�eQlQ_01 5 4 3 3 1 9 4 0 0 < / N a m e > < T e x t > ُ!kb\�v�c(W5uP[h�<h-N  .�eQlQ_0< / T e x t > < B o o k M a r k E n t r y N a m e > F i n a n c i a l F u n c t i o n s 1 _ 2 _ V F 1 0 2 6 3 4 0 3 8 ُ!kb\�v�c(W5uP[h�<h-N.�eQlQ_01 5 4 3 3 < / B o o k M a r k E n t r y N a m e > < B o o k M a r k E x i t N a m e > F i n a n c i a l F u n c t i o n s 1 _ 2 _ V F 1 0 2 6 3 4 0 3 8 ُ!kb\�v�c(W5uP[h�<h-N.�eQlQ_01 9 4 0 0 < / B o o k M a r k E x i t N a m e > < B o o k M a r k E n t r y P o s i t i o n > 1 5 4 3 3 < / B o o k M a r k E n t r y P o s i t i o n > < B o o k M a r k E x i t P o s i t i o n > 1 9 4 0 0 < / B o o k M a r k E x i t P o s i t i o n > < / C a p t i o n I t e m > < C a p t i o n I t e m > < I n t e r n a l I d > e 3 c d 2 a e 1 - 9 9 7 0 - 4 f 6 6 - 8 4 e a - c c 5 a e 1 4 5 8 9 2 2 < / I n t e r n a l I d > < N a m e > F i n a n c i a l F u n c t i o n s 1 _ 2 _ V F 1 0 2 6 3 4 0 3 8 .�eQI{�S _�Y��eQlQ_�6qT.�eQP M T 01 9 5 0 0 2 4 7 3 3 < / N a m e > < T e x t > .�eQI{�S _�Y��eQlQ_�  6qT.�eQ  P M T 0< / T e x t > < B o o k M a r k E n t r y N a m e > F i n a n c i a l F u n c t i o n s 1 _ 2 _ V F 1 0 2 6 3 4 0 3 8 .�eQI{�S _�Y��eQlQ_�6qT.�eQP M T 01 9 5 0 0 < / B o o k M a r k E n t r y N a m e > < B o o k M a r k E x i t N a m e > F i n a n c i a l F u n c t i o n s 1 _ 2 _ V F 1 0 2 6 3 4 0 3 8 .�eQI{�S _�Y��eQlQ_�6qT.�eQP M T 02 4 7 3 3 < / B o o k M a r k E x i t N a m e > < B o o k M a r k E n t r y P o s i t i o n > 1 9 5 0 0 < / B o o k M a r k E n t r y P o s i t i o n > < B o o k M a r k E x i t P o s i t i o n > 2 4 7 3 3 < / B o o k M a r k E x i t P o s i t i o n > < / C a p t i o n I t e m > < C a p t i o n I t e m > < I n t e r n a l I d > c 0 6 1 0 0 e b - 0 c d 1 - 4 d 1 5 - 8 6 2 3 - 5 e 9 2 a 7 5 e 3 f 9 a < / I n t e r n a l I d > < N a m e > F i n a n c i a l F u n c t i o n s 1 _ 2 _ V F 1 0 2 6 3 4 0 3 8  lQ_���__.�eQ OR�Q�Qpe0b�S�Q��Qpe�NۏeQlQ_02 4 8 3 3 3 1 7 6 7 < / N a m e > < T e x t >  lQ_���__.�eQ OR�Q�Qpe0  b�S�Q��Qpe�NۏeQlQ_0< / T e x t > < B o o k M a r k E n t r y N a m e > F i n a n c i a l F u n c t i o n s 1 _ 2 _ V F 1 0 2 6 3 4 0 3 8  lQ_���__.�eQ OR�Q�Qpe0b�S�Q��Qpe�NۏeQlQ_02 4 8 3 3 < / B o o k M a r k E n t r y N a m e > < B o o k M a r k E x i t N a m e > F i n a n c i a l F u n c t i o n s 1 _ 2 _ V F 1 0 2 6 3 4 0 3 8  lQ_���__.�eQ OR�Q�Qpe0b�S�Q��Qpe�NۏeQlQ_03 1 7 6 7 < / B o o k M a r k E x i t N a m e > < B o o k M a r k E n t r y P o s i t i o n > 2 4 8 3 3 < / B o o k M a r k E n t r y P o s i t i o n > < B o o k M a r k E x i t P o s i t i o n > 3 1 7 6 7 < / B o o k M a r k E x i t P o s i t i o n > < / C a p t i o n I t e m > < C a p t i o n I t e m > < I n t e r n a l I d > 9 b c 4 5 0 7 5 - 4 f 9 1 - 4 6 d 4 - a f 6 2 - c a d e d e 7 8 8 9 d 5 < / I n t e r n a l I d > < N a m e > F i n a n c i a l F u n c t i o n s 1 _ 2 _ V F 1 0 2 6 3 4 0 3 8 ُ7hZP	g�R�N2�bk�b��QpeT�y�3 1 8 6 7 3 5 7 0 0 < / N a m e > < T e x t > ُ7hZP	g�R�N2�bk�b��QpeT�y�< / T e x t > < B o o k M a r k E n t r y N a m e > F i n a n c i a l F u n c t i o n s 1 _ 2 _ V F 1 0 2 6 3 4 0 3 8 ُ7hZP	g�R�N2�bk�b��QpeT�y�3 1 8 6 7 < / B o o k M a r k E n t r y N a m e > < B o o k M a r k E x i t N a m e > F i n a n c i a l F u n c t i o n s 1 _ 2 _ V F 1 0 2 6 3 4 0 3 8 ُ7hZP	g�R�N2�bk�b��QpeT�y�3 5 7 0 0 < / B o o k M a r k E x i t N a m e > < B o o k M a r k E n t r y P o s i t i o n > 3 1 8 6 7 < / B o o k M a r k E n t r y P o s i t i o n > < B o o k M a r k E x i t P o s i t i o n > 3 5 7 0 0 < / B o o k M a r k E x i t P o s i t i o n > < / C a p t i o n I t e m > < C a p t i o n I t e m > < I n t e r n a l I d > d 0 a 9 6 4 4 c - 2 4 a 0 - 4 7 7 1 - a 7 b 0 - 1 c 5 6 d 1 5 6 9 c b c < / I n t e r n a l I d > < N a m e > F i n a n c i a l F u n c t i o n s 1 _ 2 _ V F 1 0 2 6 3 4 0 3 8 6qT��eQ�]�b�S\O:NlQ_�v N�R03 5 8 0 0 3 9 6 3 3 < / N a m e > < T e x t > 6qT��eQ�]�b�S\O:NlQ_�v N�R0< / T e x t > < B o o k M a r k E n t r y N a m e > F i n a n c i a l F u n c t i o n s 1 _ 2 _ V F 1 0 2 6 3 4 0 3 8 6qT��eQ�]�b�S\O:NlQ_�v N�R03 5 8 0 0 < / B o o k M a r k E n t r y N a m e > < B o o k M a r k E x i t N a m e > F i n a n c i a l F u n c t i o n s 1 _ 2 _ V F 1 0 2 6 3 4 0 3 8 6qT��eQ�]�b�S\O:NlQ_�v N�R03 9 6 3 3 < / B o o k M a r k E x i t N a m e > < B o o k M a r k E n t r y P o s i t i o n > 3 5 8 0 0 < / B o o k M a r k E n t r y P o s i t i o n > < B o o k M a r k E x i t P o s i t i o n > 3 9 6 3 3 < / B o o k M a r k E x i t P o s i t i o n > < / C a p t i o n I t e m > < C a p t i o n I t e m > < I n t e r n a l I d > e c 0 7 d 7 1 1 - 1 4 7 7 - 4 d 6 2 - a 4 9 f - 3 5 e 9 4 a d 0 f 9 d 5 < / I n t e r n a l I d > < N a m e > F i n a n c i a l F u n c t i o n s 1 _ 2 _ V F 1 0 2 6 3 4 0 3 8  O\U^�c:y >f:y�QlQ_ ����v@b	g�Spe03 9 7 3 3 4 4 4 6 7 < / N a m e > < T e x t >  O\U^�c:y >f:y�QlQ_ ����v  @b	g�Spe0< / T e x t > < B o o k M a r k E n t r y N a m e > F i n a n c i a l F u n c t i o n s 1 _ 2 _ V F 1 0 2 6 3 4 0 3 8  O\U^�c:y >f:y�QlQ_ ����v@b	g�Spe03 9 7 3 3 < / B o o k M a r k E n t r y N a m e > < B o o k M a r k E x i t N a m e > F i n a n c i a l F u n c t i o n s 1 _ 2 _ V F 1 0 2 6 3 4 0 3 8  O\U^�c:y >f:y�QlQ_ ����v@b	g�Spe04 4 4 6 7 < / B o o k M a r k E x i t N a m e > < B o o k M a r k E n t r y P o s i t i o n > 3 9 7 3 3 < / B o o k M a r k E n t r y P o s i t i o n > < B o o k M a r k E x i t P o s i t i o n > 4 4 4 6 7 < / B o o k M a r k E x i t P o s i t i o n > < / C a p t i o n I t e m > < C a p t i o n I t e m > < I n t e r n a l I d > 0 f b 0 9 2 a 2 - 8 e a a - 4 e 2 3 - a 8 7 c - 7 a f a 4 6 9 b 9 d 4 6 < / I n t e r n a l I d > < N a m e > F i n a n c i a l F u n c t i o n s 1 _ 2 _ V F 1 0 2 6 3 4 0 3 8 ���la�b�S0F V �T{|�W-N�v�Spe0�b�Sh�:yُ�N/f�S	��Spe04 4 5 6 7 5 2 8 3 3 < / N a m e > < T e x t > ���la�b�S0F V   �T{|�W-N�v�Spe0  �b�Sh�:yُ�N/f�S	��Spe0< / T e x t > < B o o k M a r k E n t r y N a m e > F i n a n c i a l F u n c t i o n s 1 _ 2 _ V F 1 0 2 6 3 4 0 3 8 ���la�b�S0F V �T{|�W-N�v�Spe0�b�Sh�:yُ�N/f�S	��Spe04 4 5 6 7 < / B o o k M a r k E n t r y N a m e > < B o o k M a r k E x i t N a m e > F i n a n c i a l F u n c t i o n s 1 _ 2 _ V F 1 0 2 6 3 4 0 3 8 ���la�b�S0F V �T{|�W-N�v�Spe0�b�Sh�:yُ�N/f�S	��Spe05 2 8 3 3 < / B o o k M a r k E x i t N a m e > < B o o k M a r k E n t r y P o s i t i o n > 4 4 5 6 7 < / B o o k M a r k E n t r y P o s i t i o n > < B o o k M a r k E x i t P o s i t i o n > 5 2 8 3 3 < / B o o k M a r k E x i t P o s i t i o n > < / C a p t i o n I t e m > < C a p t i o n I t e m > < I n t e r n a l I d > 1 2 b 0 a 8 8 e - d c b d - 4 4 d 3 - b d c 2 - e b f 4 4 e 7 3 e 4 7 e < / I n t e r n a l I d > < N a m e > F i n a n c i a l F u n c t i o n s 1 _ 2 _ V F 1 0 2 6 3 4 0 3 8 ,{ N*N�Spe/f )R�s �sS5 % / 1 2 �vQ-N5 2 9 3 3 6 0 1 6 7 < / N a m e > < T e x t > ,{ N*N�Spe/f )R�s �sS  5 % / 1 2 �  vQ-N  1 2   :N Nt^�vgpe0< / T e x t > < B o o k M a r k E n t r y N a m e > F i n a n c i a l F u n c t i o n s 1 _ 2 _ V F 1 0 2 6 3 4 0 3 8 ,{ N*N�Spe/f )R�s �sS5 % / 1 2 �vQ-N5 2 9 3 3 < / B o o k M a r k E n t r y N a m e > < B o o k M a r k E x i t N a m e > F i n a n c i a l F u n c t i o n s 1 _ 2 _ V F 1 0 2 6 3 4 0 3 8 ,{ N*N�Spe/f )R�s �sS5 % / 1 2 �vQ-N6 0 1 6 7 < / B o o k M a r k E x i t N a m e > < B o o k M a r k E n t r y P o s i t i o n > 5 2 9 3 3 < / B o o k M a r k E n t r y P o s i t i o n > < B o o k M a r k E x i t P o s i t i o n > 6 0 1 6 7 < / B o o k M a r k E x i t P o s i t i o n > < / C a p t i o n I t e m > < C a p t i o n I t e m > < I n t e r n a l I d > 2 5 3 7 8 9 c 9 - 4 0 4 6 - 4 9 d 3 - 9 9 e b - a 8 5 1 1 4 3 8 d 4 8 7 < / I n t e r n a l I d > < N a m e > F i n a n c i a l F u n c t i o n s 1 _ 2 _ V F 1 0 2 6 3 4 0 3 8 b\.�eQ��S�NR��N N*N)R�s�SpeN p e r �ُ/f7�>k�v;`�N>kgpe06 0 2 6 7 6 9 0 0 0 < / N a m e > < T e x t > b\.�eQ��S�NR��N N*N)R�s�Spe  N p e r �ُ/f7�>k�v;`�N>kgpe0< / T e x t > < B o o k M a r k E n t r y N a m e > F i n a n c i a l F u n c t i o n s 1 _ 2 _ V F 1 0 2 6 3 4 0 3 8 b\.�eQ��S�NR��N N*N)R�s�SpeN p e r �ُ/f7�>k�v;`�N>kgpe06 0 2 6 7 < / B o o k M a r k E n t r y N a m e > < B o o k M a r k E x i t N a m e > F i n a n c i a l F u n c t i o n s 1 _ 2 _ V F 1 0 2 6 3 4 0 3 8 b\.�eQ��S�NR��N N*N)R�s�SpeN p e r �ُ/f7�>k�v;`�N>kgpe06 9 0 0 0 < / B o o k M a r k E x i t N a m e > < B o o k M a r k E n t r y P o s i t i o n > 6 0 2 6 7 < / B o o k M a r k E n t r y P o s i t i o n > < B o o k M a r k E x i t P o s i t i o n > 6 9 0 0 0 < / B o o k M a r k E x i t P o s i t i o n > < / C a p t i o n I t e m > < C a p t i o n I t e m > < I n t e r n a l I d > 8 2 1 d 5 8 c d - 5 5 3 c - 4 4 3 3 - a a d 2 - 9 0 5 c 9 f d a 6 8 e 2 < / I n t e r n a l I d > < N a m e > F i n a n c i a l F u n c t i o n s 1 _ 2 _ V F 1 0 2 6 3 4 0 3 8 b��eQ3 0 ��Nh�3 0 6 9 1 0 0 7 6 9 6 7 < / N a m e > < T e x t > b��eQ  3 0 ��Nh�  3 0   t^7�>k�XN�N  1 2 �  �V:N�kt^	g  1 2   !k	cg�N>k0< / T e x t > < B o o k M a r k E n t r y N a m e > F i n a n c i a l F u n c t i o n s 1 _ 2 _ V F 1 0 2 6 3 4 0 3 8 b��eQ3 0 ��Nh�3 0 6 9 1 0 0 < / B o o k M a r k E n t r y N a m e > < B o o k M a r k E x i t N a m e > F i n a n c i a l F u n c t i o n s 1 _ 2 _ V F 1 0 2 6 3 4 0 3 8 b��eQ3 0 ��Nh�3 0 7 6 9 6 7 < / B o o k M a r k E x i t N a m e > < B o o k M a r k E n t r y P o s i t i o n > 6 9 1 0 0 < / B o o k M a r k E n t r y P o s i t i o n > < B o o k M a r k E x i t P o s i t i o n > 7 6 9 6 7 < / B o o k M a r k E x i t P o s i t i o n > < / C a p t i o n I t e m > < C a p t i o n I t e m > < I n t e r n a l I d > b 2 f 8 c 1 6 5 - 0 3 d 6 - 4 6 7 e - b f 4 6 - 2 2 6 9 a 5 2 b d e 3 1 < / I n t e r n a l I d > < N a m e > F i n a n c i a l F u n c t i o n s 1 _ 2 _ V F 1 0 2 6 3 4 0 3 8 b��eQ��S�NR���Spe� gT����eQ�v�Spe/fP v �7 7 0 6 7 8 3 2 3 3 < / N a m e > < T e x t > b��eQ��S�NR���Spe�   gT����eQ�v�Spe/f  P v �< / T e x t > < B o o k M a r k E n t r y N a m e > F i n a n c i a l F u n c t i o n s 1 _ 2 _ V F 1 0 2 6 3 4 0 3 8 b��eQ��S�NR���Spe� gT����eQ�v�Spe/fP v �7 7 0 6 7 < / B o o k M a r k E n t r y N a m e > < B o o k M a r k E x i t N a m e > F i n a n c i a l F u n c t i o n s 1 _ 2 _ V F 1 0 2 6 3 4 0 3 8 b��eQ��S�NR���Spe� gT����eQ�v�Spe/fP v �8 3 2 3 3 < / B o o k M a r k E x i t N a m e > < B o o k M a r k E n t r y P o s i t i o n > 7 7 0 6 7 < / B o o k M a r k E n t r y P o s i t i o n > < B o o k M a r k E x i t P o s i t i o n > 8 3 2 3 3 < / B o o k M a r k E x i t P o s i t i o n > < / C a p t i o n I t e m > < C a p t i o n I t e m > < I n t e r n a l I d > a c 2 2 a 3 4 7 - c 2 6 7 - 4 2 c 7 - a 0 c 7 - f 1 e 5 6 0 6 6 9 1 9 1 < / I n t e r n a l I d > < N a m e > F i n a n c i a l F u n c t i o n s 1 _ 2 _ V F 1 0 2 6 3 4 0 3 8 <P:N1 , 8 0 0 , 0 0 0 CQ�8 3 3 3 3 8 7 0 3 3 < / N a m e > < T e x t > <P:N  1 , 8 0 0 , 0 0 0   CQ�  ُ/f?bP[�s<P0< / T e x t > < B o o k M a r k E n t r y N a m e > F i n a n c i a l F u n c t i o n s 1 _ 2 _ V F 1 0 2 6 3 4 0 3 8 <P:N1 , 8 0 0 , 0 0 0 CQ�8 3 3 3 3 < / B o o k M a r k E n t r y N a m e > < B o o k M a r k E x i t N a m e > F i n a n c i a l F u n c t i o n s 1 _ 2 _ V F 1 0 2 6 3 4 0 3 8 <P:N1 , 8 0 0 , 0 0 0 CQ�8 7 0 3 3 < / B o o k M a r k E x i t N a m e > < B o o k M a r k E n t r y P o s i t i o n > 8 3 3 3 3 < / B o o k M a r k E n t r y P o s i t i o n > < B o o k M a r k E x i t P o s i t i o n > 8 7 0 3 3 < / B o o k M a r k E x i t P o s i t i o n > < / C a p t i o n I t e m > < C a p t i o n I t e m > < I n t e r n a l I d > 4 8 0 4 2 1 1 2 - d 5 2 2 - 4 e f a - 9 b 5 b - 2 8 1 5 3 3 6 a 6 f 5 8 < / I n t e r n a l I d > < N a m e > F i n a n c i a l F u n c t i o n s 1 _ 2 _ V F 1 0 2 6 3 4 0 3 8  gTb����eQ�S�b�S0g�N>k��\:N9 6 6 2 . 7 9 8 7 1 3 3 9 7 4 3 3 < / N a m e > < T e x t >  gTb����eQ�S�b�S0  g�N>k��\:N  9 6 6 2 . 7 9   CQ0< / T e x t > < B o o k M a r k E n t r y N a m e > F i n a n c i a l F u n c t i o n s 1 _ 2 _ V F 1 0 2 6 3 4 0 3 8  gTb����eQ�S�b�S0g�N>k��\:N9 6 6 2 . 7 9 8 7 1 3 3 < / B o o k M a r k E n t r y N a m e > < B o o k M a r k E x i t N a m e > F i n a n c i a l F u n c t i o n s 1 _ 2 _ V F 1 0 2 6 3 4 0 3 8  gTb����eQ�S�b�S0g�N>k��\:N9 6 6 2 . 7 9 9 7 4 3 3 < / B o o k M a r k E x i t N a m e > < B o o k M a r k E n t r y P o s i t i o n > 8 7 1 3 3 < / B o o k M a r k E n t r y P o s i t i o n > < B o o k M a r k E x i t P o s i t i o n > 9 7 4 3 3 < / B o o k M a r k E x i t P o s i t i o n > < / C a p t i o n I t e m > < C a p t i o n I t e m > < I n t e r n a l I d > 1 f 2 8 2 6 f b - e 8 0 b - 4 5 e c - a d 3 1 - 0 e 4 f 7 e e 6 f d 8 3 < / I n t e r n a l I d > < N a m e > F i n a n c i a l F u n c t i o n s 1 _ 2 _ V F 1 0 2 6 3 4 0 3 8 �s(W9hnc�`�kg�vP�N���R�b�Nw NN?b�N	gUONT09 7 5 3 3 1 0 5 6 6 7 < / N a m e > < T e x t > �s(W9hnc�`�kg�vP�N���R�  b�Nw NN?b�N	gUONT0< / T e x t > < B o o k M a r k E n t r y N a m e > F i n a n c i a l F u n c t i o n s 1 _ 2 _ V F 1 0 2 6 3 4 0 3 8 �s(W9hnc�`�kg�vP�N���R�b�Nw NN?b�N	gUONT09 7 5 3 3 < / B o o k M a r k E n t r y N a m e > < B o o k M a r k E x i t N a m e > F i n a n c i a l F u n c t i o n s 1 _ 2 _ V F 1 0 2 6 3 4 0 3 8 �s(W9hnc�`�kg�vP�N���R�b�Nw NN?b�N	gUONT01 0 5 6 6 7 < / B o o k M a r k E x i t N a m e > < B o o k M a r k E n t r y P o s i t i o n > 9 7 5 3 3 < / B o o k M a r k E n t r y P o s i t i o n > < B o o k M a r k E x i t P o s i t i o n > 1 0 5 6 6 7 < / B o o k M a r k E x i t P o s i t i o n > < / C a p t i o n I t e m > < C a p t i o n I t e m > < I n t e r n a l I d > 3 9 6 c 2 7 b 1 - 2 5 6 a - 4 5 4 0 - a e 3 7 - 9 1 e 7 0 1 0 3 8 5 b 6 < / I n t e r n a l I d > < N a m e > F i n a n c i a l F u n c t i o n s 1 _ 2 _ V F 1 0 2 6 3 4 0 3 8 ��~b�Q�T�Qpe�b\US�Q�R��:S
N�v lQ_ 	�y�aS�6qTUS�Q �ceQ�Qpe 01 0 5 7 6 7 1 1 4 1 3 3 < / N a m e > < T e x t > ��~b�Q�T�Qpe�b\US�Q  �R��:S
N�v lQ_ 	�y�aS�  6qTUS�Q �ceQ�Qpe 0< / T e x t > < B o o k M a r k E n t r y N a m e > F i n a n c i a l F u n c t i o n s 1 _ 2 _ V F 1 0 2 6 3 4 0 3 8 ��~b�Q�T�Qpe�b\US�Q�R��:S
N�v lQ_ 	�y�aS�6qTUS�Q �ceQ�Qpe 01 0 5 7 6 7 < / B o o k M a r k E n t r y N a m e > < B o o k M a r k E x i t N a m e > F i n a n c i a l F u n c t i o n s 1 _ 2 _ V F 1 0 2 6 3 4 0 3 8 ��~b�Q�T�Qpe�b\US�Q�R��:S
N�v lQ_ 	�y�aS�6qTUS�Q �ceQ�Qpe 01 1 4 1 3 3 < / B o o k M a r k E x i t N a m e > < B o o k M a r k E n t r y P o s i t i o n > 1 0 5 7 6 7 < / B o o k M a r k E n t r y P o s i t i o n > < B o o k M a r k E x i t P o s i t i o n > 1 1 4 1 3 3 < / B o o k M a r k E x i t P o s i t i o n > < / C a p t i o n I t e m > < C a p t i o n I t e m > < I n t e r n a l I d > 9 7 0 b c 5 4 a - b c 1 5 - 4 1 1 f - b 2 8 9 - a 1 7 2 e d 7 d 2 8 8 e < / I n t e r n a l I d > < N a m e > F i n a n c i a l F u n c t i o n s 1 _ 2 _ V F 1 0 2 6 3 4 0 3 8 (W d"}�Qpe Fh-N.�eQ�kg�N>k�6qTUS�Q l�0R 01 1 4 2 3 3 1 2 1 1 3 3 < / N a m e > < T e x t > (W d"}�Qpe Fh-N.�eQ�kg�N>k�  6qTUS�Q l�0R 0< / T e x t > < B o o k M a r k E n t r y N a m e > F i n a n c i a l F u n c t i o n s 1 _ 2 _ V F 1 0 2 6 3 4 0 3 8 (W d"}�Qpe Fh-N.�eQ�kg�N>k�6qTUS�Q l�0R 01 1 4 2 3 3 < / B o o k M a r k E n t r y N a m e > < B o o k M a r k E x i t N a m e > F i n a n c i a l F u n c t i o n s 1 _ 2 _ V F 1 0 2 6 3 4 0 3 8 (W d"}�Qpe Fh-N.�eQ�kg�N>k�6qTUS�Q l�0R 01 2 1 1 3 3 < / B o o k M a r k E x i t N a m e > < B o o k M a r k E n t r y P o s i t i o n > 1 1 4 2 3 3 < / B o o k M a r k E n t r y P o s i t i o n > < B o o k M a r k E x i t P o s i t i o n > 1 2 1 1 3 3 < / B o o k M a r k E x i t P o s i t i o n > < / C a p t i o n I t e m > < C a p t i o n I t e m > < I n t e r n a l I d > 8 6 1 d 7 9 8 4 - 7 9 d 9 - 4 f f 3 - b f a e - 7 1 8 b f 6 a 5 6 1 4 2 < / I n t e r n a l I d > < N a m e > F i n a n c i a l F u n c t i o n s 1 _ 2 _ V F 1 0 2 6 3 4 0 3 8 b\US�QP V �Rh�-N,{ Ny��Qpe�dk�Qpe\ԏ�V Ny��bD��v�s<P01 2 1 2 3 3 1 2 7 8 3 3 < / N a m e > < T e x t > b\US�Q  P V �Rh�-N,{ Ny��Qpe�  dk�Qpe\ԏ�V Ny��bD��v�s<P0< / T e x t > < B o o k M a r k E n t r y N a m e > F i n a n c i a l F u n c t i o n s 1 _ 2 _ V F 1 0 2 6 3 4 0 3 8 b\US�QP V �Rh�-N,{ Ny��Qpe�dk�Qpe\ԏ�V Ny��bD��v�s<P01 2 1 2 3 3 < / B o o k M a r k E n t r y N a m e > < B o o k M a r k E x i t N a m e > F i n a n c i a l F u n c t i o n s 1 _ 2 _ V F 1 0 2 6 3 4 0 3 8 b\US�QP V �Rh�-N,{ Ny��Qpe�dk�Qpe\ԏ�V Ny��bD��v�s<P01 2 7 8 3 3 < / B o o k M a r k E x i t N a m e > < B o o k M a r k E n t r y P o s i t i o n > 1 2 1 2 3 3 < / B o o k M a r k E n t r y P o s i t i o n > < B o o k M a r k E x i t P o s i t i o n > 1 2 7 8 3 3 < / B o o k M a r k E x i t P o s i t i o n > < / C a p t i o n I t e m > < C a p t i o n I t e m > < I n t e r n a l I d > 1 b 6 5 3 a 3 b - 5 f f f - 4 7 8 3 - 9 f e 4 - d f 4 d f 1 4 1 c 0 8 d < / I n t e r n a l I d > < N a m e > F i n a n c i a l F u n c t i o n s 1 _ 2 _ V F 1 0 2 6 3 4 0 3 8 6qTUS�Q nx�[ 01 2 7 9 3 3 1 3 0 5 6 7 < / N a m e > < T e x t > 6qTUS�Q nx�[ 0< / T e x t > < B o o k M a r k E n t r y N a m e > F i n a n c i a l F u n c t i o n s 1 _ 2 _ V F 1 0 2 6 3 4 0 3 8 6qTUS�Q nx�[ 01 2 7 9 3 3 < / B o o k M a r k E n t r y N a m e > < B o o k M a r k E x i t N a m e > F i n a n c i a l F u n c t i o n s 1 _ 2 _ V F 1 0 2 6 3 4 0 3 8 6qTUS�Q nx�[ 01 3 0 5 6 7 < / B o o k M a r k E x i t N a m e > < B o o k M a r k E n t r y P o s i t i o n > 1 2 7 9 3 3 < / B o o k M a r k E n t r y P o s i t i o n > < B o o k M a r k E x i t P o s i t i o n > 1 3 0 5 6 7 < / B o o k M a r k E x i t P o s i t i o n > < / C a p t i o n I t e m > < C a p t i o n I t e m > < I n t e r n a l I d > 5 c f 8 8 d b b - 3 d 8 4 - 4 9 4 4 - a 2 6 7 - c e 9 3 f 5 c e c f a e < / I n t e r n a l I d > < N a m e > F i n a n c i a l F u n c t i o n s 1 _ 2 _ V F 1 0 2 6 3 4 0 3 8 (W )R�s Fh-N.�eQ5 % / 1 2 �(W�N>kgpeFh�.�eQ1 3 0 6 6 7 1 4 1 1 3 3 < / N a m e > < T e x t > (W )R�s Fh-N.�eQ  5 % / 1 2 �  (W�N>kgpeFh�.�eQ  N p e r   <P  3 0 * 1 2 0< / T e x t > < B o o k M a r k E n t r y N a m e > F i n a n c i a l F u n c t i o n s 1 _ 2 _ V F 1 0 2 6 3 4 0 3 8 (W )R�s Fh-N.�eQ5 % / 1 2 �(W�N>kgpeFh�.�eQ1 3 0 6 6 7 < / B o o k M a r k E n t r y N a m e > < B o o k M a r k E x i t N a m e > F i n a n c i a l F u n c t i o n s 1 _ 2 _ V F 1 0 2 6 3 4 0 3 8 (W )R�s Fh-N.�eQ5 % / 1 2 �(W�N>kgpeFh�.�eQ1 4 1 1 3 3 < / B o o k M a r k E x i t N a m e > < B o o k M a r k E n t r y P o s i t i o n > 1 3 0 6 6 7 < / B o o k M a r k E n t r y P o s i t i o n > < B o o k M a r k E x i t P o s i t i o n > 1 4 1 1 3 3 < / B o o k M a r k E x i t P o s i t i o n > < / C a p t i o n I t e m > < C a p t i o n I t e m > < I n t e r n a l I d > 3 8 7 9 9 d f a - 8 6 3 4 - 4 5 5 5 - a 8 b d - 1 4 c d d 1 7 2 2 c 2 9 < / I n t e r n a l I d > < N a m e > F i n a n c i a l F u n c t i o n s 1 _ 2 _ V F 1 0 2 6 3 4 0 3 8 (W�N>kFh.�eQb�kg�SP�N�v	c�c�N>kpe���Q�Sz�T�Oi�01 4 1 2 3 3 1 4 8 3 0 0 < / N a m e > < T e x t > (W�N>kFh.�eQb�kg�SP�N�v  	c�c�N>kpe���Q�Sz�T�Oi�0< / T e x t > < B o o k M a r k E n t r y N a m e > F i n a n c i a l F u n c t i o n s 1 _ 2 _ V F 1 0 2 6 3 4 0 3 8 (W�N>kFh.�eQb�kg�SP�N�v	c�c�N>kpe���Q�Sz�T�Oi�01 4 1 2 3 3 < / B o o k M a r k E n t r y N a m e > < B o o k M a r k E x i t N a m e > F i n a n c i a l F u n c t i o n s 1 _ 2 _ V F 1 0 2 6 3 4 0 3 8 (W�N>kFh.�eQb�kg�SP�N�v	c�c�N>kpe���Q�Sz�T�Oi�01 4 8 3 0 0 < / B o o k M a r k E x i t N a m e > < B o o k M a r k E n t r y P o s i t i o n > 1 4 1 2 3 3 < / B o o k M a r k E n t r y P o s i t i o n > < B o o k M a r k E x i t P o s i t i o n > 1 4 8 3 0 0 < / B o o k M a r k E x i t P o s i t i o n > < / C a p t i o n I t e m > < C a p t i o n I t e m > < I n t e r n a l I d > 0 1 5 2 e 3 8 c - e 5 6 8 - 4 4 3 3 - 9 8 e 2 - 0 f e 8 b 4 1 c a a 6 7 < / I n t e r n a l I d > < N a m e > F i n a n c i a l F u n c t i o n s 1 _ 2 _ V F 1 0 2 6 3 4 0 3 8 1u�N/f�N>k���8 0 0 MR�R��S�6qTUS�Q nx�[ 01 4 8 4 0 0 1 5 4 7 0 0 < / N a m e > < T e x t > 1u�N/f�N>k���8 0 0   MR�R��S�6qTUS�Q nx�[ 0< / T e x t > < B o o k M a r k E n t r y N a m e > F i n a n c i a l F u n c t i o n s 1 _ 2 _ V F 1 0 2 6 3 4 0 3 8 1u�N/f�N>k���8 0 0 MR�R��S�6qTUS�Q nx�[ 01 4 8 4 0 0 < / B o o k M a r k E n t r y N a m e > < B o o k M a r k E x i t N a m e > F i n a n c i a l F u n c t i o n s 1 _ 2 _ V F 1 0 2 6 3 4 0 3 8 1u�N/f�N>k���8 0 0 MR�R��S�6qTUS�Q nx�[ 01 5 4 7 0 0 < / B o o k M a r k E x i t N a m e > < B o o k M a r k E n t r y P o s i t i o n > 1 4 8 4 0 0 < / B o o k M a r k E n t r y P o s i t i o n > < B o o k M a r k E x i t P o s i t i o n > 1 5 4 7 0 0 < / B o o k M a r k E x i t P o s i t i o n > < / C a p t i o n I t e m > < C a p t i o n I t e m > < I n t e r n a l I d > 6 8 8 b f d 2 6 - 0 7 8 4 - 4 4 8 1 - a a 6 4 - d 3 d 1 8 2 c f 3 3 3 e < / I n t e r n a l I d > < N a m e > F i n a n c i a l F u n c t i o n s 1 _ 2 _ V F 1 0 2 6 3 4 0 3 8 b��Y��b�v?b�N�Neuؚ�N1 , 4 9 0 , 0 0 0 CQ01 5 4 8 0 0 1 6 0 7 6 7 < / N a m e > < T e x t > b��Y��b�v?b�N�Neuؚ�N  1 , 4 9 0 , 0 0 0   CQ0< / T e x t > < B o o k M a r k E n t r y N a m e > F i n a n c i a l F u n c t i o n s 1 _ 2 _ V F 1 0 2 6 3 4 0 3 8 b��Y��b�v?b�N�Neuؚ�N1 , 4 9 0 , 0 0 0 CQ01 5 4 8 0 0 < / B o o k M a r k E n t r y N a m e > < B o o k M a r k E x i t N a m e > F i n a n c i a l F u n c t i o n s 1 _ 2 _ V F 1 0 2 6 3 4 0 3 8 b��Y��b�v?b�N�Neuؚ�N1 , 4 9 0 , 0 0 0 CQ01 6 0 7 6 7 < / B o o k M a r k E x i t N a m e > < B o o k M a r k E n t r y P o s i t i o n > 1 5 4 8 0 0 < / B o o k M a r k E n t r y P o s i t i o n > < B o o k M a r k E x i t P o s i t i o n > 1 6 0 7 6 7 < / B o o k M a r k E x i t P o s i t i o n > < / C a p t i o n I t e m > < / C a p t i o n I t e m s > < / C a p t i o n I t e m s L i s t > 
</file>

<file path=customXml/item5.xml>��< ? x m l   v e r s i o n = " 1 . 0 "   e n c o d i n g = " u t f - 1 6 " ? > < C a p t i o n I t e m s L i s t   x m l n s : x s i = " h t t p : / / w w w . w 3 . o r g / 2 0 0 1 / X M L S c h e m a - i n s t a n c e "   x m l n s : x s d = " h t t p : / / w w w . w 3 . o r g / 2 0 0 1 / X M L S c h e m a " > < I d > f 3 e c c 3 f 5 - 7 5 b 6 - 4 e 3 d - a 9 b c - 5 5 9 b d 0 1 3 1 4 f e < / I d > < C a p t i o n I t e m s > < C a p t i o n I t e m > < I n t e r n a l I d > c 3 8 4 3 1 2 e - b 4 b a - 4 8 f 3 - b 2 f 0 - 8 9 7 6 3 b 1 0 6 6 9 e < / I n t e r n a l I d > < N a m e > F i n a n c i a l F u n c t i o n s 1 _ 5 S a y t h a t 0 0 : 0 0 : 0 0 . 1 - 0 0 : 0 0 : 0 5 . 6 < / N a m e > < T e x t >   S a y   t h a t   y o u ' d   l i k e   t o   b u y   a   $ 1 9 , 0 0 0   c a r   a t   a   2 . 9 %   i n t e r e s t   r a t e < / T e x t > < B o o k M a r k E n t r y N a m e > F i n a n c i a l F u n c t i o n s 1 _ 5 0 0 : 0 0 : 0 0 . 1 < / B o o k M a r k E n t r y N a m e > < B o o k M a r k E x i t N a m e > F i n a n c i a l F u n c t i o n s 1 _ 5 0 0 : 0 0 : 0 5 . 6 < / B o o k M a r k E x i t N a m e > < B o o k M a r k E n t r y P o s i t i o n > 1 6 7 < / B o o k M a r k E n t r y P o s i t i o n > < B o o k M a r k E x i t P o s i t i o n > 5 6 3 3 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 d e 8 b f 7 9 3 - f 5 e 4 - 4 b 1 a - a 8 6 7 - 9 d 3 9 d f 2 a 4 a a 4 < / I n t e r n a l I d > < N a m e > F i n a n c i a l F u n c t i o n s 1 _ 5 a n d y o u 0 0 : 0 0 : 0 5 . 7 - 0 0 : 0 0 : 0 9 . 8 < / N a m e > < T e x t >   a n d   y o u   w a n t   t o   p a y   t h e   t o t a l   a m o u n t   o u t   o v e r   3   y e a r s . < / T e x t > < B o o k M a r k E n t r y N a m e > F i n a n c i a l F u n c t i o n s 1 _ 5 0 0 : 0 0 : 0 5 . 7 < / B o o k M a r k E n t r y N a m e > < B o o k M a r k E x i t N a m e > F i n a n c i a l F u n c t i o n s 1 _ 5 0 0 : 0 0 : 0 9 . 8 < / B o o k M a r k E x i t N a m e > < B o o k M a r k E n t r y P o s i t i o n > 5 7 3 3 < / B o o k M a r k E n t r y P o s i t i o n > < B o o k M a r k E x i t P o s i t i o n > 9 8 0 0 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 d 3 b a 6 a d e - 3 f 1 9 - 4 3 5 0 - 9 1 1 6 - d 5 a d f 4 4 3 4 c 3 c < / I n t e r n a l I d > < N a m e > F i n a n c i a l F u n c t i o n s 1 _ 5 Y o u d o n  t 0 0 : 0 0 : 0 9 . 9 - 0 0 : 0 0 : 1 5 . 5 < / N a m e > < T e x t >   Y o u   d o n  t   w a n t   t h e   m o n t h l y   p a y m e n t s   t o   b e   m o r e   t h a n   $ 3 5 0 ,   s o   y o u   n e e d   t o   f i g u r e   o u t   y o u r   d o w n   p a y m e n t . < / T e x t > < B o o k M a r k E n t r y N a m e > F i n a n c i a l F u n c t i o n s 1 _ 5 0 0 : 0 0 : 0 9 . 9 < / B o o k M a r k E n t r y N a m e > < B o o k M a r k E x i t N a m e > F i n a n c i a l F u n c t i o n s 1 _ 5 0 0 : 0 0 : 1 5 . 5 < / B o o k M a r k E x i t N a m e > < B o o k M a r k E n t r y P o s i t i o n > 9 9 0 0 < / B o o k M a r k E n t r y P o s i t i o n > < B o o k M a r k E x i t P o s i t i o n > 1 5 5 6 7 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 e e 6 e 6 5 e d - 0 6 6 6 - 4 c 4 8 - a c 6 e - 6 a 2 c 9 5 a 7 8 8 5 b < / I n t e r n a l I d > < N a m e > F i n a n c i a l F u n c t i o n s 1 _ 5 O n c e a g a i n , 0 0 : 0 0 : 1 5 . 6 - 0 0 : 0 0 : 2 2 . 8 < / N a m e > < T e x t >   O n c e   a g a i n ,   I  l l   u s e   t h e   P V   f u n c t i o n ,   w h i c h   f i g u r e s   o u t   t h a t   s t a r t i n g   d e p o s i t   t h a t   w i l l   y i e l d   a   f u t u r e   v a l u e . < / T e x t > < B o o k M a r k E n t r y N a m e > F i n a n c i a l F u n c t i o n s 1 _ 5 0 0 : 0 0 : 1 5 . 6 < / B o o k M a r k E n t r y N a m e > < B o o k M a r k E x i t N a m e > F i n a n c i a l F u n c t i o n s 1 _ 5 0 0 : 0 0 : 2 2 . 8 < / B o o k M a r k E x i t N a m e > < B o o k M a r k E n t r y P o s i t i o n > 1 5 6 6 7 < / B o o k M a r k E n t r y P o s i t i o n > < B o o k M a r k E x i t P o s i t i o n > 2 2 8 0 0 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 0 f 0 b a a 8 3 - b 5 6 5 - 4 9 7 6 - 8 b d 2 - 3 f 3 2 2 0 b 0 1 e c 8 < / I n t e r n a l I d > < N a m e > F i n a n c i a l F u n c t i o n s 1 _ 5 I n t h i s 0 0 : 0 0 : 2 2 . 9 - 0 0 : 0 0 : 2 9 . 3 < / N a m e > < T e x t >   I n   t h i s   e x a m p l e ,   t h e   r e s u l t   o f   t h e   P V   f u n c t i o n   i s   t h e   l o a n   a m o u n t ,   w h i c h   i s   t h e n   s u b t r a c t e d < / T e x t > < B o o k M a r k E n t r y N a m e > F i n a n c i a l F u n c t i o n s 1 _ 5 0 0 : 0 0 : 2 2 . 9 < / B o o k M a r k E n t r y N a m e > < B o o k M a r k E x i t N a m e > F i n a n c i a l F u n c t i o n s 1 _ 5 0 0 : 0 0 : 2 9 . 3 < / B o o k M a r k E x i t N a m e > < B o o k M a r k E n t r y P o s i t i o n > 2 2 9 0 0 < / B o o k M a r k E n t r y P o s i t i o n > < B o o k M a r k E x i t P o s i t i o n > 2 9 3 0 0 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 b 8 d 2 7 0 3 b - 4 4 2 8 - 4 9 f c - b 4 d e - 5 7 b f 5 9 f f 8 4 d 2 < / I n t e r n a l I d > < N a m e > F i n a n c i a l F u n c t i o n s 1 _ 5 f r o m t h e 0 0 : 0 0 : 2 9 . 4 - 0 0 : 0 0 : 3 5 . 4 < / N a m e > < T e x t >   f r o m   t h e   p u r c h a s e   p r i c e   t o   f i n d   t h e   d o w n   p a y m e n t ,   s o   I ' l l   b e g i n   t h i s   f o r m u l a   a   l i t t l e   d i f f e r e n t l y . < / T e x t > < B o o k M a r k E n t r y N a m e > F i n a n c i a l F u n c t i o n s 1 _ 5 0 0 : 0 0 : 2 9 . 4 < / B o o k M a r k E n t r y N a m e > < B o o k M a r k E x i t N a m e > F i n a n c i a l F u n c t i o n s 1 _ 5 0 0 : 0 0 : 3 5 . 4 < / B o o k M a r k E x i t N a m e > < B o o k M a r k E n t r y P o s i t i o n > 2 9 4 0 0 < / B o o k M a r k E n t r y P o s i t i o n > < B o o k M a r k E x i t P o s i t i o n > 3 5 4 0 0 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 a 4 2 1 0 4 4 2 - 0 0 3 0 - 4 e f 4 - a 9 3 7 - 9 a 4 7 0 4 9 3 1 1 8 7 < / I n t e r n a l I d > < N a m e > F i n a n c i a l F u n c t i o n s 1 _ 5 I  l l t y p e 0 0 : 0 0 : 3 5 . 5 - 0 0 : 0 0 : 4 1 . 2 < / N a m e > < T e x t >   I  l l   t y p e   t h e   e q u a l   s i g n ,   f o l l o w e d   b y   1 9 , 0 0 0 - P V , < / T e x t > < B o o k M a r k E n t r y N a m e > F i n a n c i a l F u n c t i o n s 1 _ 5 0 0 : 0 0 : 3 5 . 5 < / B o o k M a r k E n t r y N a m e > < B o o k M a r k E x i t N a m e > F i n a n c i a l F u n c t i o n s 1 _ 5 0 0 : 0 0 : 4 1 . 2 < / B o o k M a r k E x i t N a m e > < B o o k M a r k E n t r y P o s i t i o n > 3 5 5 0 0 < / B o o k M a r k E n t r y P o s i t i o n > < B o o k M a r k E x i t P o s i t i o n > 4 1 2 3 3 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 b 1 6 3 7 6 f d - 0 2 9 7 - 4 4 4 3 - 8 5 8 7 - 5 d 8 3 2 6 9 7 a 4 9 2 < / I n t e r n a l I d > < N a m e > F i n a n c i a l F u n c t i o n s 1 _ 5 I  l l d o u b l e - c l i c k 0 0 : 0 0 : 4 1 . 3 - 0 0 : 0 0 : 4 7 . 0 < / N a m e > < T e x t >   I  l l   d o u b l e - c l i c k   P V   t o   g e t   i n t o   t h e   f o r m u l a ,   a n d   m y   a r g u m e n t s   a r e   i n   t h e   S c r e e n T i p .   < / T e x t > < B o o k M a r k E n t r y N a m e > F i n a n c i a l F u n c t i o n s 1 _ 5 0 0 : 0 0 : 4 1 . 3 < / B o o k M a r k E n t r y N a m e > < B o o k M a r k E x i t N a m e > F i n a n c i a l F u n c t i o n s 1 _ 5 0 0 : 0 0 : 4 7 . 0 < / B o o k M a r k E x i t N a m e > < B o o k M a r k E n t r y P o s i t i o n > 4 1 3 3 3 < / B o o k M a r k E n t r y P o s i t i o n > < B o o k M a r k E x i t P o s i t i o n > 4 7 0 3 3 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 2 9 f 9 3 6 9 a - 3 3 5 d - 4 2 4 7 - 8 b 2 3 - 8 5 8 5 0 2 6 f 3 9 a b < / I n t e r n a l I d > < N a m e > F i n a n c i a l F u n c t i o n s 1 _ 5 T h e r a t e 0 0 : 0 0 : 4 7 . 1 - 0 0 : 0 0 : 5 2 . 4 < / N a m e > < T e x t >   T h e   r a t e   i s   2 . 9 % / 1 2   f o l l o w e d   b y   a   c o m m a . < / T e x t > < B o o k M a r k E n t r y N a m e > F i n a n c i a l F u n c t i o n s 1 _ 5 0 0 : 0 0 : 4 7 . 1 < / B o o k M a r k E n t r y N a m e > < B o o k M a r k E x i t N a m e > F i n a n c i a l F u n c t i o n s 1 _ 5 0 0 : 0 0 : 5 2 . 4 < / B o o k M a r k E x i t N a m e > < B o o k M a r k E n t r y P o s i t i o n > 4 7 1 3 3 < / B o o k M a r k E n t r y P o s i t i o n > < B o o k M a r k E x i t P o s i t i o n > 5 2 4 3 3 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 f e b a b c 2 a - 2 3 0 6 - 4 e 4 b - b 0 6 e - e f b 4 c 5 4 2 9 e f 4 < / I n t e r n a l I d > < N a m e > F i n a n c i a l F u n c t i o n s 1 _ 5 T h e N P E R , 0 0 : 0 0 : 5 2 . 5 - 0 0 : 0 0 : 5 9 . 5 < / N a m e > < T e x t >   T h e   N P E R ,   o r   t h e   n u m b e r   o f   p a y m e n t s ,   i s   3 * 1 2   f o r   t h e   3   y e a r   p a y m e n t   p e r i o d   y o u   w a n t , < / T e x t > < B o o k M a r k E n t r y N a m e > F i n a n c i a l F u n c t i o n s 1 _ 5 0 0 : 0 0 : 5 2 . 5 < / B o o k M a r k E n t r y N a m e > < B o o k M a r k E x i t N a m e > F i n a n c i a l F u n c t i o n s 1 _ 5 0 0 : 0 0 : 5 9 . 5 < / B o o k M a r k E x i t N a m e > < B o o k M a r k E n t r y P o s i t i o n > 5 2 5 3 3 < / B o o k M a r k E n t r y P o s i t i o n > < B o o k M a r k E x i t P o s i t i o n > 5 9 5 3 3 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 2 a 3 1 6 4 8 2 - 2 c 5 3 - 4 4 e 9 - a 6 c e - b 6 f 9 7 b 3 c 3 d d 0 < / I n t e r n a l I d > < N a m e > F i n a n c i a l F u n c t i o n s 1 _ 5 a n d t h e 0 0 : 0 0 : 5 9 . 6 - 0 0 : 0 1 : 0 4 . 1 < / N a m e > < T e x t >   a n d   t h e   P M T   a r g u m e n t   i s   e n t e r e d   a s   - 3 5 0 . < / T e x t > < B o o k M a r k E n t r y N a m e > F i n a n c i a l F u n c t i o n s 1 _ 5 0 0 : 0 0 : 5 9 . 6 < / B o o k M a r k E n t r y N a m e > < B o o k M a r k E x i t N a m e > F i n a n c i a l F u n c t i o n s 1 _ 5 0 0 : 0 1 : 0 4 . 1 < / B o o k M a r k E x i t N a m e > < B o o k M a r k E n t r y P o s i t i o n > 5 9 6 3 3 < / B o o k M a r k E n t r y P o s i t i o n > < B o o k M a r k E x i t P o s i t i o n > 6 4 1 6 7 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 9 a 0 1 9 4 2 a - 7 9 b 2 - 4 6 3 5 - b d 1 0 - f 3 8 5 4 2 0 3 6 b d c < / I n t e r n a l I d > < N a m e > F i n a n c i a l F u n c t i o n s 1 _ 5 I  l l e n t e r 0 0 : 0 1 : 0 4 . 2 - 0 0 : 0 1 : 0 7 . 3 < / N a m e > < T e x t >   I  l l   e n t e r   m y   c l o s i n g   p a r e n t h e s i s   a n d   p r e s s   E n t e r . < / T e x t > < B o o k M a r k E n t r y N a m e > F i n a n c i a l F u n c t i o n s 1 _ 5 0 0 : 0 1 : 0 4 . 2 < / B o o k M a r k E n t r y N a m e > < B o o k M a r k E x i t N a m e > F i n a n c i a l F u n c t i o n s 1 _ 5 0 0 : 0 1 : 0 7 . 3 < / B o o k M a r k E x i t N a m e > < B o o k M a r k E n t r y P o s i t i o n > 6 4 2 6 7 < / B o o k M a r k E n t r y P o s i t i o n > < B o o k M a r k E x i t P o s i t i o n > 6 7 3 3 3 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 5 8 7 b 2 c 4 2 - e 5 0 7 - 4 a 4 e - 9 b 2 7 - 9 7 6 c 0 e 2 f 1 4 c a < / I n t e r n a l I d > < N a m e > F i n a n c i a l F u n c t i o n s 1 _ 5 Y o u r d o w n 0 0 : 0 1 : 0 7 . 4 - 0 0 : 0 1 : 1 3 . 7 < / N a m e > < T e x t >   Y o u r   d o w n   p a y m e n t   w o u l d   b e   $ 6 , 9 4 6 . 4 8 . < / T e x t > < B o o k M a r k E n t r y N a m e > F i n a n c i a l F u n c t i o n s 1 _ 5 0 0 : 0 1 : 0 7 . 4 < / B o o k M a r k E n t r y N a m e > < B o o k M a r k E x i t N a m e > F i n a n c i a l F u n c t i o n s 1 _ 5 0 0 : 0 1 : 1 3 . 7 < / B o o k M a r k E x i t N a m e > < B o o k M a r k E n t r y P o s i t i o n > 6 7 4 3 3 < / B o o k M a r k E n t r y P o s i t i o n > < B o o k M a r k E x i t P o s i t i o n > 7 3 7 6 7 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2029-05-12T07:00:00+00:00</AssetExpire>
    <CampaignTagsTaxHTField0 xmlns="4873beb7-5857-4685-be1f-d57550cc96cc">
      <Terms xmlns="http://schemas.microsoft.com/office/infopath/2007/PartnerControls"/>
    </CampaignTagsTaxHTField0>
    <IntlLangReviewDate xmlns="4873beb7-5857-4685-be1f-d57550cc96cc" xsi:nil="true"/>
    <IntlLangReview xmlns="4873beb7-5857-4685-be1f-d57550cc96cc" xsi:nil="true"/>
    <LocLastLocAttemptVersionLookup xmlns="4873beb7-5857-4685-be1f-d57550cc96cc">676817</LocLastLocAttemptVersionLookup>
    <LocLastLocAttemptVersionTypeLookup xmlns="4873beb7-5857-4685-be1f-d57550cc96cc" xsi:nil="true"/>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ppVerPrimary xmlns="4873beb7-5857-4685-be1f-d57550cc96cc" xsi:nil="true"/>
    <AssetStart xmlns="4873beb7-5857-4685-be1f-d57550cc96cc">2011-12-14T08:40:32+00:00</AssetStart>
    <FriendlyTitle xmlns="4873beb7-5857-4685-be1f-d57550cc96cc" xsi:nil="true"/>
    <MarketSpecific xmlns="4873beb7-5857-4685-be1f-d57550cc96cc">false</MarketSpecific>
    <LocMarketGroupTiers xmlns="4873beb7-5857-4685-be1f-d57550cc96cc" xsi:nil="true"/>
    <PublishStatusLookup xmlns="4873beb7-5857-4685-be1f-d57550cc96cc">
      <Value>1283988</Value>
    </PublishStatusLookup>
    <APAuthor xmlns="4873beb7-5857-4685-be1f-d57550cc96cc">
      <UserInfo>
        <DisplayName>REDMOND\v-jemuth</DisplayName>
        <AccountId>1955</AccountId>
        <AccountType/>
      </UserInfo>
    </APAuthor>
    <IntlLangReviewer xmlns="4873beb7-5857-4685-be1f-d57550cc96cc" xsi:nil="true"/>
    <LocOverallPreviewStatusLookup xmlns="4873beb7-5857-4685-be1f-d57550cc96cc" xsi:nil="true"/>
    <LocOverallPublishStatusLookup xmlns="4873beb7-5857-4685-be1f-d57550cc96cc" xsi:nil="true"/>
    <CSXSubmissionDate xmlns="4873beb7-5857-4685-be1f-d57550cc96cc" xsi:nil="true"/>
    <TaxCatchAll xmlns="4873beb7-5857-4685-be1f-d57550cc96cc"/>
    <LocNewPublishedVersionLookup xmlns="4873beb7-5857-4685-be1f-d57550cc96cc" xsi:nil="true"/>
    <LocPublishedDependentAssetsLookup xmlns="4873beb7-5857-4685-be1f-d57550cc96cc" xsi:nil="true"/>
    <Manager xmlns="4873beb7-5857-4685-be1f-d57550cc96cc" xsi:nil="true"/>
    <NumericId xmlns="4873beb7-5857-4685-be1f-d57550cc96cc">102760295</NumericId>
    <ParentAssetId xmlns="4873beb7-5857-4685-be1f-d57550cc96cc" xsi:nil="true"/>
    <OriginalSourceMarket xmlns="4873beb7-5857-4685-be1f-d57550cc96cc" xsi:nil="true"/>
    <ApprovalStatus xmlns="4873beb7-5857-4685-be1f-d57550cc96cc">InProgress</ApprovalStatus>
    <EditorialTags xmlns="4873beb7-5857-4685-be1f-d57550cc96cc" xsi:nil="true"/>
    <LocComments xmlns="4873beb7-5857-4685-be1f-d57550cc96cc">Intl_Localizable</LocComments>
    <LocProcessedForMarketsLookup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NA</AssetType>
    <MachineTranslated xmlns="4873beb7-5857-4685-be1f-d57550cc96cc">false</MachineTranslated>
    <OutputCachingOn xmlns="4873beb7-5857-4685-be1f-d57550cc96cc">false</OutputCachingOn>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ProcessedForHandoffsLookup xmlns="4873beb7-5857-4685-be1f-d57550cc96cc" xsi:nil="true"/>
    <ClipArtFilename xmlns="4873beb7-5857-4685-be1f-d57550cc96cc" xsi:nil="true"/>
    <CSXHash xmlns="4873beb7-5857-4685-be1f-d57550cc96cc" xsi:nil="true"/>
    <DirectSourceMarket xmlns="4873beb7-5857-4685-be1f-d57550cc96cc" xsi:nil="true"/>
    <PlannedPubDate xmlns="4873beb7-5857-4685-be1f-d57550cc96cc" xsi:nil="true"/>
    <Size xmlns="4873beb7-5857-4685-be1f-d57550cc96cc">16723</Size>
    <CategoryTagsTaxHTField11 xmlns="4873beb7-5857-4685-be1f-d57550cc96cc">
      <Terms xmlns="http://schemas.microsoft.com/office/infopath/2007/PartnerControls"/>
    </CategoryTagsTaxHTField11>
    <CSXSubmissionMarket xmlns="4873beb7-5857-4685-be1f-d57550cc96cc" xsi:nil="true"/>
    <Downloads xmlns="4873beb7-5857-4685-be1f-d57550cc96cc">0</Downloads>
    <LocOverallHandbackStatusLookup xmlns="4873beb7-5857-4685-be1f-d57550cc96cc" xsi:nil="true"/>
    <ArtSampleDocs xmlns="4873beb7-5857-4685-be1f-d57550cc96cc" xsi:nil="true"/>
    <TrustLevel xmlns="4873beb7-5857-4685-be1f-d57550cc96cc">1 Microsoft Managed Content</TrustLevel>
    <BlockPublish xmlns="4873beb7-5857-4685-be1f-d57550cc96cc">false</BlockPublish>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imesCloned xmlns="4873beb7-5857-4685-be1f-d57550cc96cc" xsi:nil="true"/>
    <VoteCount xmlns="4873beb7-5857-4685-be1f-d57550cc96cc" xsi:nil="true"/>
    <FeedAppVer xmlns="4873beb7-5857-4685-be1f-d57550cc96cc"/>
    <AverageRating xmlns="4873beb7-5857-4685-be1f-d57550cc96cc" xsi:nil="true"/>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Provider xmlns="4873beb7-5857-4685-be1f-d57550cc96cc" xsi:nil="true"/>
    <UACurrentWords xmlns="4873beb7-5857-4685-be1f-d57550cc96cc" xsi:nil="true"/>
    <Applications xmlns="4873beb7-5857-4685-be1f-d57550cc96cc">
      <Value>405</Value>
    </Applications>
    <AssetId xmlns="4873beb7-5857-4685-be1f-d57550cc96cc">AF102760295</AssetId>
    <AuthorGroup xmlns="4873beb7-5857-4685-be1f-d57550cc96cc" xsi:nil="true"/>
    <DSATActionTaken xmlns="4873beb7-5857-4685-be1f-d57550cc96cc" xsi:nil="true"/>
    <APEditor xmlns="4873beb7-5857-4685-be1f-d57550cc96cc">
      <UserInfo>
        <DisplayName/>
        <AccountId xsi:nil="true"/>
        <AccountType/>
      </UserInfo>
    </APEditor>
    <OOCacheId xmlns="4873beb7-5857-4685-be1f-d57550cc96cc" xsi:nil="true"/>
    <IsDeleted xmlns="4873beb7-5857-4685-be1f-d57550cc96cc">false</IsDeleted>
    <HiddenCategoryTagsTaxHTField0 xmlns="4873beb7-5857-4685-be1f-d57550cc96cc">
      <Terms xmlns="http://schemas.microsoft.com/office/infopath/2007/PartnerControls"/>
    </HiddenCategoryTagsTaxHTField0>
    <PublishTargets xmlns="4873beb7-5857-4685-be1f-d57550cc96cc">OfficeOnline</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7.xml>��< ? x m l   v e r s i o n = " 1 . 0 "   e n c o d i n g = " u t f - 1 6 " ? > < C a p t i o n I t e m s L i s t   x m l n s : x s d = " h t t p : / / w w w . w 3 . o r g / 2 0 0 1 / X M L S c h e m a "   x m l n s : x s i = " h t t p : / / w w w . w 3 . o r g / 2 0 0 1 / X M L S c h e m a - i n s t a n c e " > < I d > f e 6 0 1 e 3 2 - e 3 4 c - 4 c 0 7 - b 6 8 c - 2 7 a d 5 1 b 1 3 b c d < / I d > < C a p t i o n I t e m s > < C a p t i o n I t e m > < I n t e r n a l I d > 4 0 3 6 4 7 e 3 - 0 c d e - 4 1 3 3 - b 1 d 5 - 6 1 9 5 1 5 8 c 6 e a 2 < / I n t e r n a l I d > < N a m e > F I n a n c i a l   F u n c t i o n s 1 _ 4 _ V F 1 0 2 6 3 4 0 4 1 �`�v�h�`GPg�N ���9�8 5 , 0 0 0 CQ�0 8 2 0 0 < / N a m e > < T e x t > �`�v�h�`GPg�N ���9�  8 5 , 0 0 0   CQ�  FO/f _�Y�PĄYO��N/f���< / T e x t > < B o o k M a r k E n t r y N a m e > F I n a n c i a l   F u n c t i o n s 1 _ 4 _ V F 1 0 2 6 3 4 0 4 1 �`�v�h�`GPg�N ���9�8 5 , 0 0 0 CQ�0 < / B o o k M a r k E n t r y N a m e > < B o o k M a r k E x i t N a m e > F I n a n c i a l   F u n c t i o n s 1 _ 4 _ V F 1 0 2 6 3 4 0 4 1 �`�v�h�`GPg�N ���9�8 5 , 0 0 0 CQ�8 2 0 0 < / B o o k M a r k E x i t N a m e > < B o o k M a r k E n t r y P o s i t i o n > 0 < / B o o k M a r k E n t r y P o s i t i o n > < B o o k M a r k E x i t P o s i t i o n > 8 2 0 0 < / B o o k M a r k E x i t P o s i t i o n > < / C a p t i o n I t e m > < C a p t i o n I t e m > < I n t e r n a l I d > 1 b c 7 d 4 3 0 - 5 c d 8 - 4 f 7 f - b 7 8 6 - 4 0 a b c a b 7 b 5 1 e < / I n t e r n a l I d > < N a m e > F I n a n c i a l   F u n c t i o n s 1 _ 4 _ V F 1 0 2 6 3 4 0 4 1 �`�`���N㉰s(W�PĄY\ё��1\�S�N�Oc�kg�PĄ��:N1 7 5 0 8 3 0 0 1 8 3 0 0 < / N a m e > < T e x t > �`�`���N㉰s(W�PĄY\ё��  1\�S�N�Oc�kg�PĄ��:N  1 7 5 0   CQ  �N/f  2 3 0 9 . 8 6   CQ0< / T e x t > < B o o k M a r k E n t r y N a m e > F I n a n c i a l   F u n c t i o n s 1 _ 4 _ V F 1 0 2 6 3 4 0 4 1 �`�`���N㉰s(W�PĄY\ё��1\�S�N�Oc�kg�PĄ��:N1 7 5 0 8 3 0 0 < / B o o k M a r k E n t r y N a m e > < B o o k M a r k E x i t N a m e > F I n a n c i a l   F u n c t i o n s 1 _ 4 _ V F 1 0 2 6 3 4 0 4 1 �`�`���N㉰s(W�PĄY\ё��1\�S�N�Oc�kg�PĄ��:N1 7 5 0 1 8 3 0 0 < / B o o k M a r k E x i t N a m e > < B o o k M a r k E n t r y P o s i t i o n > 8 3 0 0 < / B o o k M a r k E n t r y P o s i t i o n > < B o o k M a r k E x i t P o s i t i o n > 1 8 3 0 0 < / B o o k M a r k E x i t P o s i t i o n > < / C a p t i o n I t e m > < C a p t i o n I t e m > < I n t e r n a l I d > 5 6 9 0 7 a c 5 - f 8 e 0 - 4 2 2 9 - a a a 0 - 8 9 6 5 9 b 9 4 8 3 6 c < / I n t e r n a l I d > < N a m e > F I n a n c i a l   F u n c t i o n s 1 _ 4 _ V F 1 0 2 6 3 4 0 4 1 b\O(uP V �Qpeeg���{\�Nu1 8 4 0 0 2 5 6 6 7 < / N a m e > < T e x t > b\O(u  P V   �Qpeeg���{\�Nu  �g*N*geg<P�v _�Y�PĄё��0< / T e x t > < B o o k M a r k E n t r y N a m e > F I n a n c i a l   F u n c t i o n s 1 _ 4 _ V F 1 0 2 6 3 4 0 4 1 b\O(uP V �Qpeeg���{\�Nu1 8 4 0 0 < / B o o k M a r k E n t r y N a m e > < B o o k M a r k E x i t N a m e > F I n a n c i a l   F u n c t i o n s 1 _ 4 _ V F 1 0 2 6 3 4 0 4 1 b\O(uP V �Qpeeg���{\�Nu2 5 6 6 7 < / B o o k M a r k E x i t N a m e > < B o o k M a r k E n t r y P o s i t i o n > 1 8 4 0 0 < / B o o k M a r k E n t r y P o s i t i o n > < B o o k M a r k E x i t P o s i t i o n > 2 5 6 6 7 < / B o o k M a r k E x i t P o s i t i o n > < / C a p t i o n I t e m > < C a p t i o n I t e m > < I n t e r n a l I d > e 5 e 3 5 e 6 a - 6 3 4 f - 4 3 f 6 - a 0 b 2 - 9 a 0 3 6 d 2 5 3 9 2 1 < / I n t e r n a l I d > < N a m e > F I n a n c i a l   F u n c t i o n s 1 _ 4 _ V F 1 0 2 6 3 4 0 4 1 bHQ(W5uP[h�<h-N.�eQI{�S�6qT.�eQP V 02 5 7 6 7 3 0 6 6 7 < / N a m e > < T e x t > bHQ(W5uP[h�<h-N.�eQI{�S�  6qT.�eQ  P V 0< / T e x t > < B o o k M a r k E n t r y N a m e > F I n a n c i a l   F u n c t i o n s 1 _ 4 _ V F 1 0 2 6 3 4 0 4 1 bHQ(W5uP[h�<h-N.�eQI{�S�6qT.�eQP V 02 5 7 6 7 < / B o o k M a r k E n t r y N a m e > < B o o k M a r k E x i t N a m e > F I n a n c i a l   F u n c t i o n s 1 _ 4 _ V F 1 0 2 6 3 4 0 4 1 bHQ(W5uP[h�<h-N.�eQI{�S�6qT.�eQP V 03 0 6 6 7 < / B o o k M a r k E x i t N a m e > < B o o k M a r k E n t r y P o s i t i o n > 2 5 7 6 7 < / B o o k M a r k E n t r y P o s i t i o n > < B o o k M a r k E x i t P o s i t i o n > 3 0 6 6 7 < / B o o k M a r k E x i t P o s i t i o n > < / C a p t i o n I t e m > < C a p t i o n I t e m > < I n t e r n a l I d > c 4 9 8 7 e e 5 - 7 3 d 5 - 4 9 b 2 - b c f 8 - f 8 1 6 f 3 8 d 4 6 6 0 < / I n t e r n a l I d > < N a m e > F I n a n c i a l   F u n c t i o n s 1 _ 4 _ V F 1 0 2 6 3 4 0 4 1 b(W lQ_���__.�eQ -N�S�QP V ��Q(WlQ_-N��eQ�Qpe�T�b�S03 0 7 6 7 3 7 8 6 7 < / N a m e > < T e x t > b(W lQ_���__.�eQ -N�S�Q  P V �  �Q(WlQ_-N��eQ�Qpe�T�b�S0< / T e x t > < B o o k M a r k E n t r y N a m e > F I n a n c i a l   F u n c t i o n s 1 _ 4 _ V F 1 0 2 6 3 4 0 4 1 b(W lQ_���__.�eQ -N�S�QP V ��Q(WlQ_-N��eQ�Qpe�T�b�S03 0 7 6 7 < / B o o k M a r k E n t r y N a m e > < B o o k M a r k E x i t N a m e > F I n a n c i a l   F u n c t i o n s 1 _ 4 _ V F 1 0 2 6 3 4 0 4 1 b(W lQ_���__.�eQ -N�S�QP V ��Q(WlQ_-N��eQ�Qpe�T�b�S03 7 8 6 7 < / B o o k M a r k E x i t N a m e > < B o o k M a r k E n t r y P o s i t i o n > 3 0 7 6 7 < / B o o k M a r k E n t r y P o s i t i o n > < B o o k M a r k E x i t P o s i t i o n > 3 7 8 6 7 < / B o o k M a r k E x i t P o s i t i o n > < / C a p t i o n I t e m > < C a p t i o n I t e m > < I n t e r n a l I d > 1 4 9 e 4 a f 7 - 8 4 e 0 - 4 b 8 a - 8 9 2 8 - d 8 f 2 0 9 5 e 0 e 4 7 < / I n t e r n a l I d > < N a m e > F I n a n c i a l   F u n c t i o n s 1 _ 4 _ V F 1 0 2 6 3 4 0 4 1 ُ̑�v,{ N*N�Spe/f )R�s �sS1 . 5 % / 1 2 03 7 9 6 7 4 3 6 3 3 < / N a m e > < T e x t > ُ̑�v,{ N*N�Spe/f )R�s �  sS  1 . 5 % / 1 2 0< / T e x t > < B o o k M a r k E n t r y N a m e > F I n a n c i a l   F u n c t i o n s 1 _ 4 _ V F 1 0 2 6 3 4 0 4 1 ُ̑�v,{ N*N�Spe/f )R�s �sS1 . 5 % / 1 2 03 7 9 6 7 < / B o o k M a r k E n t r y N a m e > < B o o k M a r k E x i t N a m e > F I n a n c i a l   F u n c t i o n s 1 _ 4 _ V F 1 0 2 6 3 4 0 4 1 ُ̑�v,{ N*N�Spe/f )R�s �sS1 . 5 % / 1 2 04 3 6 3 3 < / B o o k M a r k E x i t N a m e > < B o o k M a r k E n t r y P o s i t i o n > 3 7 9 6 7 < / B o o k M a r k E n t r y P o s i t i o n > < B o o k M a r k E x i t P o s i t i o n > 4 3 6 3 3 < / B o o k M a r k E x i t P o s i t i o n > < / C a p t i o n I t e m > < C a p t i o n I t e m > < I n t e r n a l I d > 4 1 7 4 e c c 5 - 1 5 3 d - 4 6 4 1 - 8 9 b 9 - a 6 9 e 8 3 1 d 4 2 6 6 < / I n t e r n a l I d > < N a m e > F I n a n c i a l   F u n c t i o n s 1 _ 4 _ V F 1 0 2 6 3 4 0 4 1 ��eQ��SegR���SpeN P E R ��N>kgpe�4 3 7 3 3 5 0 7 3 3 < / N a m e > < T e x t > ��eQ��SegR���Spe  N P E R �  �N>kgpe�< / T e x t > < B o o k M a r k E n t r y N a m e > F I n a n c i a l   F u n c t i o n s 1 _ 4 _ V F 1 0 2 6 3 4 0 4 1 ��eQ��SegR���SpeN P E R ��N>kgpe�4 3 7 3 3 < / B o o k M a r k E n t r y N a m e > < B o o k M a r k E x i t N a m e > F I n a n c i a l   F u n c t i o n s 1 _ 4 _ V F 1 0 2 6 3 4 0 4 1 ��eQ��SegR���SpeN P E R ��N>kgpe�5 0 7 3 3 < / B o o k M a r k E x i t N a m e > < B o o k M a r k E n t r y P o s i t i o n > 4 3 7 3 3 < / B o o k M a r k E n t r y P o s i t i o n > < B o o k M a r k E x i t P o s i t i o n > 5 0 7 3 3 < / B o o k M a r k E x i t P o s i t i o n > < / C a p t i o n I t e m > < C a p t i o n I t e m > < I n t e r n a l I d > f 6 b a 7 7 f e - c 6 f e - 4 9 e a - 9 3 8 9 - 5 9 a 3 2 0 5 8 f 1 7 b < / I n t e r n a l I d > < N a m e > F I n a n c i a l   F u n c t i o n s 1 _ 4 _ V F 1 0 2 6 3 4 0 4 1 sS3 * 1 2 �Tߍ��S��cNeg/fP M T ��N>kpeMR	g��S�5 0 8 3 3 5 9 1 0 0 < / N a m e > < T e x t > sS  3 * 1 2 �Tߍ��S��cNeg/f  P M T ��N>kpeMR	g��S�< / T e x t > < B o o k M a r k E n t r y N a m e > F I n a n c i a l   F u n c t i o n s 1 _ 4 _ V F 1 0 2 6 3 4 0 4 1 sS3 * 1 2 �Tߍ��S��cNeg/fP M T ��N>kpeMR	g��S�5 0 8 3 3 < / B o o k M a r k E n t r y N a m e > < B o o k M a r k E x i t N a m e > F I n a n c i a l   F u n c t i o n s 1 _ 4 _ V F 1 0 2 6 3 4 0 4 1 sS3 * 1 2 �Tߍ��S��cNeg/fP M T ��N>kpeMR	g��S�5 9 1 0 0 < / B o o k M a r k E x i t N a m e > < B o o k M a r k E n t r y P o s i t i o n > 5 0 8 3 3 < / B o o k M a r k E n t r y P o s i t i o n > < B o o k M a r k E x i t P o s i t i o n > 5 9 1 0 0 < / B o o k M a r k E x i t P o s i t i o n > < / C a p t i o n I t e m > < C a p t i o n I t e m > < I n t e r n a l I d > 3 d b 8 a a f 0 - d 8 d d - 4 e d b - 8 d a d - e 4 e e a d 5 d f 8 c 5 < / I n t e r n a l I d > < N a m e > F I n a n c i a l   F u n c t i o n s 1 _ 4 _ V F 1 0 2 6 3 4 0 4 1 - 1 7 5 0 �Tߍ�S N*N��S� g�~*geg<P8 5 , 0 0 0 5 9 2 0 0 6 6 5 3 3 < / N a m e > < T e x t > - 1 7 5 0 �Tߍ�S N*N��S�   g�~*geg<P  8 5 , 0 0 0   CQ0< / T e x t > < B o o k M a r k E n t r y N a m e > F I n a n c i a l   F u n c t i o n s 1 _ 4 _ V F 1 0 2 6 3 4 0 4 1 - 1 7 5 0 �Tߍ�S N*N��S� g�~*geg<P8 5 , 0 0 0 5 9 2 0 0 < / B o o k M a r k E n t r y N a m e > < B o o k M a r k E x i t N a m e > F I n a n c i a l   F u n c t i o n s 1 _ 4 _ V F 1 0 2 6 3 4 0 4 1 - 1 7 5 0 �Tߍ�S N*N��S� g�~*geg<P8 5 , 0 0 0 6 6 5 3 3 < / B o o k M a r k E x i t N a m e > < B o o k M a r k E n t r y P o s i t i o n > 5 9 2 0 0 < / B o o k M a r k E n t r y P o s i t i o n > < B o o k M a r k E x i t P o s i t i o n > 6 6 5 3 3 < / B o o k M a r k E x i t P o s i t i o n > < / C a p t i o n I t e m > < C a p t i o n I t e m > < I n t e r n a l I d > f 2 0 8 9 1 5 1 - 1 3 3 3 - 4 0 b b - 8 c 9 8 - 0 1 4 6 7 f 8 6 f f 4 e < / I n t e r n a l I d > < N a m e > F I n a n c i a l   F u n c t i o n s 1 _ 4 _ V F 1 0 2 6 3 4 0 4 1 b\��eQ�S�b�S�6qT	cE n t e r 06 6 6 3 3 7 0 5 3 3 < / N a m e > < T e x t > b\��eQ�S�b�S�6qT	c  E n t e r 0< / T e x t > < B o o k M a r k E n t r y N a m e > F I n a n c i a l   F u n c t i o n s 1 _ 4 _ V F 1 0 2 6 3 4 0 4 1 b\��eQ�S�b�S�6qT	cE n t e r 06 6 6 3 3 < / B o o k M a r k E n t r y N a m e > < B o o k M a r k E x i t N a m e > F I n a n c i a l   F u n c t i o n s 1 _ 4 _ V F 1 0 2 6 3 4 0 4 1 b\��eQ�S�b�S�6qT	cE n t e r 07 0 5 3 3 < / B o o k M a r k E x i t N a m e > < B o o k M a r k E n t r y P o s i t i o n > 6 6 6 3 3 < / B o o k M a r k E n t r y P o s i t i o n > < B o o k M a r k E x i t P o s i t i o n > 7 0 5 3 3 < / B o o k M a r k E x i t P o s i t i o n > < / C a p t i o n I t e m > < C a p t i o n I t e m > < I n t e r n a l I d > 5 0 d 1 2 b 7 6 - 4 7 0 c - 4 e d 2 - 9 b d d - 6 c 0 7 c 1 a e 6 e 4 f < / I n t e r n a l I d > < N a m e > F I n a n c i a l   F u n c t i o n s 1 _ 4 _ V F 1 0 2 6 3 4 0 4 1 b ���(W _7b�eX[eQ1 9 , 6 9 6 . 1 6 CQ�7 0 6 3 3 8 3 9 3 3 < / N a m e > < T e x t > b ���(W _7b�eX[eQ  1 9 , 6 9 6 . 1 6   CQ�  �kg�N>k  1 7 5 0   CQ�3   t^T^b�ё��  :N  8 5 , 0 0 0   CQ0< / T e x t > < B o o k M a r k E n t r y N a m e > F I n a n c i a l   F u n c t i o n s 1 _ 4 _ V F 1 0 2 6 3 4 0 4 1 b ���(W _7b�eX[eQ1 9 , 6 9 6 . 1 6 CQ�7 0 6 3 3 < / B o o k M a r k E n t r y N a m e > < B o o k M a r k E x i t N a m e > F I n a n c i a l   F u n c t i o n s 1 _ 4 _ V F 1 0 2 6 3 4 0 4 1 b ���(W _7b�eX[eQ1 9 , 6 9 6 . 1 6 CQ�8 3 9 3 3 < / B o o k M a r k E x i t N a m e > < B o o k M a r k E n t r y P o s i t i o n > 7 0 6 3 3 < / B o o k M a r k E n t r y P o s i t i o n > < B o o k M a r k E x i t P o s i t i o n > 8 3 9 3 3 < / B o o k M a r k E x i t P o s i t i o n > < / C a p t i o n I t e m > < / C a p t i o n I t e m s > < / C a p t i o n I t e m s L i s t > 
</file>

<file path=customXml/item8.xml>��< ? x m l   v e r s i o n = " 1 . 0 "   e n c o d i n g = " u t f - 1 6 " ? > < C a p t i o n I t e m s L i s t   x m l n s : x s i = " h t t p : / / w w w . w 3 . o r g / 2 0 0 1 / X M L S c h e m a - i n s t a n c e "   x m l n s : x s d = " h t t p : / / w w w . w 3 . o r g / 2 0 0 1 / X M L S c h e m a " > < I d > b 2 e a 5 e 8 0 - 7 8 7 7 - 4 e 3 b - 9 8 e 2 - a e b 4 3 e 1 e 4 1 4 c < / I d > < C a p t i o n I t e m s > < C a p t i o n I t e m > < I n t e r n a l I d > 9 1 b 6 0 1 a f - a 1 8 6 - 4 0 5 e - 9 2 8 3 - f 1 6 8 9 5 0 f d 7 4 e < / I n t e r n a l I d > < N a m e > F i n a n c i a l F u n c t i o n s 1 _ 6 I m a g i n e t h a t 0 0 : 0 0 : 0 0 . 0 - 0 0 : 0 0 : 0 4 . 1 < / N a m e > < T e x t >   I m a g i n e   t h a t   y o u   h a v e   a   p e r s o n a l   l o a n   o f   $ 2 , 5 0 0 . < / T e x t > < B o o k M a r k E n t r y N a m e > F i n a n c i a l F u n c t i o n s 1 _ 6 0 0 : 0 0 : 0 0 . 0 < / B o o k M a r k E n t r y N a m e > < B o o k M a r k E x i t N a m e > F i n a n c i a l F u n c t i o n s 1 _ 6 0 0 : 0 0 : 0 4 . 1 < / B o o k M a r k E x i t N a m e > < B o o k M a r k E n t r y P o s i t i o n > 3 3 < / B o o k M a r k E n t r y P o s i t i o n > < B o o k M a r k E x i t P o s i t i o n > 4 1 0 0 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 8 b b e e e 4 9 - a e b 1 - 4 f 8 3 - a 8 b 1 - 5 9 f 8 b 9 e d 2 0 6 3 < / I n t e r n a l I d > < N a m e > F i n a n c i a l F u n c t i o n s 1 _ 6 Y o u  v e b u d g e t e d 0 0 : 0 0 : 0 4 . 2 - 0 0 : 0 0 : 0 9 . 4 < / N a m e > < T e x t >   Y o u  v e   b u d g e t e d   t o   p a y   $ 1 5 0   a   m o n t h   w i t h   a   3 %   a n n u a l   i n t e r e s t   r a t e . < / T e x t > < B o o k M a r k E n t r y N a m e > F i n a n c i a l F u n c t i o n s 1 _ 6 0 0 : 0 0 : 0 4 . 2 < / B o o k M a r k E n t r y N a m e > < B o o k M a r k E x i t N a m e > F i n a n c i a l F u n c t i o n s 1 _ 6 0 0 : 0 0 : 0 9 . 4 < / B o o k M a r k E x i t N a m e > < B o o k M a r k E n t r y P o s i t i o n > 4 2 0 0 < / B o o k M a r k E n t r y P o s i t i o n > < B o o k M a r k E x i t P o s i t i o n > 9 4 0 0 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 3 3 8 6 9 1 2 1 - e f 5 9 - 4 3 c 1 - 8 c 5 e - 9 4 f 3 8 9 0 a 0 c 5 5 < / I n t e r n a l I d > < N a m e > F i n a n c i a l F u n c t i o n s 1 _ 6 T h e q u e s t i o n 0 0 : 0 0 : 0 9 . 5 - 0 0 : 0 0 : 1 3 . 3 < / N a m e > < T e x t >   T h e   q u e s t i o n   i s   h o w   l o n g   i t   w i l l   t a k e   y o u   t o   p a y   o f f   t h e   l o a n . < / T e x t > < B o o k M a r k E n t r y N a m e > F i n a n c i a l F u n c t i o n s 1 _ 6 0 0 : 0 0 : 0 9 . 5 < / B o o k M a r k E n t r y N a m e > < B o o k M a r k E x i t N a m e > F i n a n c i a l F u n c t i o n s 1 _ 6 0 0 : 0 0 : 1 3 . 3 < / B o o k M a r k E x i t N a m e > < B o o k M a r k E n t r y P o s i t i o n > 9 5 0 0 < / B o o k M a r k E n t r y P o s i t i o n > < B o o k M a r k E x i t P o s i t i o n > 1 3 3 6 7 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 2 f c d 2 d b 5 - e 5 b 6 - 4 3 4 2 - b b f c - 5 0 2 f d a 9 c 9 e d 1 < / I n t e r n a l I d > < N a m e > F i n a n c i a l F u n c t i o n s 1 _ 6 T o f i n d 0 0 : 0 0 : 1 3 . 4 - 0 0 : 0 0 : 1 9 . 6 < / N a m e > < T e x t >   T o   f i n d   o u t   I  l l   u s e   t h e   N P E R   f u n c t i o n ,   w h i c h   c a l c u l a t e s   t h e   n u m b e r   o f   p a y m e n t s < / T e x t > < B o o k M a r k E n t r y N a m e > F i n a n c i a l F u n c t i o n s 1 _ 6 0 0 : 0 0 : 1 3 . 4 < / B o o k M a r k E n t r y N a m e > < B o o k M a r k E x i t N a m e > F i n a n c i a l F u n c t i o n s 1 _ 6 0 0 : 0 0 : 1 9 . 6 < / B o o k M a r k E x i t N a m e > < B o o k M a r k E n t r y P o s i t i o n > 1 3 4 6 7 < / B o o k M a r k E n t r y P o s i t i o n > < B o o k M a r k E x i t P o s i t i o n > 1 9 6 0 0 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 8 1 d 5 8 2 b 4 - 0 4 2 2 - 4 2 8 5 - b b 2 8 - c 5 0 8 6 7 7 0 3 e 1 d < / I n t e r n a l I d > < N a m e > F i n a n c i a l F u n c t i o n s 1 _ 6 u s i n g r e g u l a r , 0 0 : 0 0 : 1 9 . 7 - 0 0 : 0 0 : 2 4 . 8 < / N a m e > < T e x t >   u s i n g   r e g u l a r ,   i d e n t i c a l   p a y m e n t s   w i t h   a n   u n c h a n g i n g   i n t e r e s t   r a t e . < / T e x t > < B o o k M a r k E n t r y N a m e > F i n a n c i a l F u n c t i o n s 1 _ 6 0 0 : 0 0 : 1 9 . 7 < / B o o k M a r k E n t r y N a m e > < B o o k M a r k E x i t N a m e > F i n a n c i a l F u n c t i o n s 1 _ 6 0 0 : 0 0 : 2 4 . 8 < / B o o k M a r k E x i t N a m e > < B o o k M a r k E n t r y P o s i t i o n > 1 9 7 0 0 < / B o o k M a r k E n t r y P o s i t i o n > < B o o k M a r k E x i t P o s i t i o n > 2 4 8 6 7 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 8 2 e 2 c 3 7 a - 9 f e f - 4 c 1 e - a 5 e 0 - 5 d 6 b d 8 6 6 c 3 c 2 < / I n t e r n a l I d > < N a m e > F i n a n c i a l F u n c t i o n s 1 _ 6 I  l l t y p e 0 0 : 0 0 : 2 4 . 9 - 0 0 : 0 0 : 3 1 . 2 < / N a m e > < T e x t >   I  l l   t y p e   m y   e q u a l   s i g n   f o l l o w e d   b y   N P E R .   I  l l   d o u b l e - c l i c k   t h e   f u n c t i o n   t o   g e t   i t   i n t o   t h e   f o r m u l a . < / T e x t > < B o o k M a r k E n t r y N a m e > F i n a n c i a l F u n c t i o n s 1 _ 6 0 0 : 0 0 : 2 4 . 9 < / B o o k M a r k E n t r y N a m e > < B o o k M a r k E x i t N a m e > F i n a n c i a l F u n c t i o n s 1 _ 6 0 0 : 0 0 : 3 1 . 2 < / B o o k M a r k E x i t N a m e > < B o o k M a r k E n t r y P o s i t i o n > 2 4 9 6 7 < / B o o k M a r k E n t r y P o s i t i o n > < B o o k M a r k E x i t P o s i t i o n > 3 1 2 6 7 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 2 b 1 9 9 4 5 c - 5 7 8 4 - 4 4 a 8 - 8 b a f - d 3 c 8 8 8 e f f 4 3 2 < / I n t e r n a l I d > < N a m e > F i n a n c i a l F u n c t i o n s 1 _ 6 T h e f i r s t 0 0 : 0 0 : 3 1 . 3 - 0 0 : 0 0 : 3 7 . 8 < / N a m e > < T e x t >   T h e   f i r s t   a r g u m e n t   i s   R a t e ,   w h i c h   i s   3 % / 1 2   f o l l o w e d   b y   a   c o m m a . < / T e x t > < B o o k M a r k E n t r y N a m e > F i n a n c i a l F u n c t i o n s 1 _ 6 0 0 : 0 0 : 3 1 . 3 < / B o o k M a r k E n t r y N a m e > < B o o k M a r k E x i t N a m e > F i n a n c i a l F u n c t i o n s 1 _ 6 0 0 : 0 0 : 3 7 . 8 < / B o o k M a r k E x i t N a m e > < B o o k M a r k E n t r y P o s i t i o n > 3 1 3 6 7 < / B o o k M a r k E n t r y P o s i t i o n > < B o o k M a r k E x i t P o s i t i o n > 3 7 8 3 3 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 2 5 6 9 8 8 0 0 - 7 b 8 0 - 4 1 5 8 - 8 1 1 b - 8 b 2 3 9 4 2 5 b 8 1 0 < / I n t e r n a l I d > < N a m e > F i n a n c i a l F u n c t i o n s 1 _ 6 T h e P M T 0 0 : 0 0 : 3 7 . 9 - 0 0 : 0 0 : 4 6 . 3 < / N a m e > < T e x t >   T h e   P M T   a r g u m e n t   i s   - 1 5 0   f o l l o w e d   b y   a   c o m m a   a n d   t h e   P V ,   p r e s e n t   v a l u e ,   i s   2 5 0 0 . < / T e x t > < B o o k M a r k E n t r y N a m e > F i n a n c i a l F u n c t i o n s 1 _ 6 0 0 : 0 0 : 3 7 . 9 < / B o o k M a r k E n t r y N a m e > < B o o k M a r k E x i t N a m e > F i n a n c i a l F u n c t i o n s 1 _ 6 0 0 : 0 0 : 4 6 . 3 < / B o o k M a r k E x i t N a m e > < B o o k M a r k E n t r y P o s i t i o n > 3 7 9 3 3 < / B o o k M a r k E n t r y P o s i t i o n > < B o o k M a r k E x i t P o s i t i o n > 4 6 3 3 3 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 d 6 0 d 0 6 1 9 - c 8 0 5 - 4 a 2 c - 8 4 b 4 - d 4 e 1 0 9 3 4 e a 8 c < / I n t e r n a l I d > < N a m e > F i n a n c i a l F u n c t i o n s 1 _ 6 I  l l t y p e 0 0 : 0 0 : 4 6 . 4 - 0 0 : 0 0 : 4 9 . 9 < / N a m e > < T e x t >   I  l l   t y p e   m y   c l o s i n g   p a r e n t h e s i s   a n d   t h e n   p r e s s   e n t e r . < / T e x t > < B o o k M a r k E n t r y N a m e > F i n a n c i a l F u n c t i o n s 1 _ 6 0 0 : 0 0 : 4 6 . 4 < / B o o k M a r k E n t r y N a m e > < B o o k M a r k E x i t N a m e > F i n a n c i a l F u n c t i o n s 1 _ 6 0 0 : 0 0 : 4 9 . 9 < / B o o k M a r k E x i t N a m e > < B o o k M a r k E n t r y P o s i t i o n > 4 6 4 3 3 < / B o o k M a r k E n t r y P o s i t i o n > < B o o k M a r k E x i t P o s i t i o n > 4 9 9 6 7 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 2 8 6 5 e 5 5 3 - 2 e 6 3 - 4 2 6 4 - a a 5 4 - 5 7 9 2 3 9 2 3 a 5 d f < / I n t e r n a l I d > < N a m e > F i n a n c i a l F u n c t i o n s 1 _ 6 I t w o u l d 0 0 : 0 0 : 5 0 . 0 - 0 0 : 0 0 : 5 4 . 4 < / N a m e > < T e x t >   I t   w o u l d   t a k e   s e v e n t e e n   m o n t h s   a n d   s o m e   d a y s   t o   p a y   o f f   t h e   l o a n . < / T e x t > < B o o k M a r k E n t r y N a m e > F i n a n c i a l F u n c t i o n s 1 _ 6 0 0 : 0 0 : 5 0 . 0 < / B o o k M a r k E n t r y N a m e > < B o o k M a r k E x i t N a m e > F i n a n c i a l F u n c t i o n s 1 _ 6 0 0 : 0 0 : 5 4 . 4 < / B o o k M a r k E x i t N a m e > < B o o k M a r k E n t r y P o s i t i o n > 5 0 0 6 7 < / B o o k M a r k E n t r y P o s i t i o n > < B o o k M a r k E x i t P o s i t i o n > 5 4 4 6 7 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 1 b d 6 1 f b 9 - 5 8 d 3 - 4 4 6 9 - 8 d 8 a - e 1 6 7 6 1 0 2 f b c e < / I n t e r n a l I d > < N a m e > F i n a n c i a l F u n c t i o n s 1 _ 6 B e c a u s e i t  s 0 0 : 0 0 : 5 4 . 5 - 0 0 : 0 0 : 5 9 . 7 < / N a m e > < T e x t >   B e c a u s e   i t  s   m o r e   t h a n   s e v e n t e e n   m o n t h s ,   y o u  l l   w a n t   t o   r o u n d   u p   t o   e i g h t e e n   m o n t h s . < / T e x t > < B o o k M a r k E n t r y N a m e > F i n a n c i a l F u n c t i o n s 1 _ 6 0 0 : 0 0 : 5 4 . 5 < / B o o k M a r k E n t r y N a m e > < B o o k M a r k E x i t N a m e > F i n a n c i a l F u n c t i o n s 1 _ 6 0 0 : 0 0 : 5 9 . 7 < / B o o k M a r k E x i t N a m e > < B o o k M a r k E n t r y P o s i t i o n > 5 4 5 6 7 < / B o o k M a r k E n t r y P o s i t i o n > < B o o k M a r k E x i t P o s i t i o n > 5 9 7 3 3 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 4 e 9 3 e 0 2 f - d 7 7 3 - 4 2 0 4 - 8 d 8 7 - b 7 0 0 c e 3 8 e d a 8 < / I n t e r n a l I d > < N a m e > F i n a n c i a l F u n c t i o n s 1 _ 6 U s e t h e 0 0 : 0 0 : 5 9 . 8 - 0 0 : 0 1 : 0 5 . 2 < / N a m e > < T e x t >   U s e   t h e   P M T   f u n c t i o n   t o   f i n d   y o u r   m o n t h l y   p a y m e n t   f o r   a n   e i g h t e e n   m o n t h   t e r m . < / T e x t > < B o o k M a r k E n t r y N a m e > F i n a n c i a l F u n c t i o n s 1 _ 6 0 0 : 0 0 : 5 9 . 8 < / B o o k M a r k E n t r y N a m e > < B o o k M a r k E x i t N a m e > F i n a n c i a l F u n c t i o n s 1 _ 6 0 0 : 0 1 : 0 5 . 2 < / B o o k M a r k E x i t N a m e > < B o o k M a r k E n t r y P o s i t i o n > 5 9 8 3 3 < / B o o k M a r k E n t r y P o s i t i o n > < B o o k M a r k E x i t P o s i t i o n > 6 5 2 3 3 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 d 1 7 b 0 9 5 8 - 6 b 4 e - 4 0 1 3 - a d 2 1 - 8 f 4 d e a 2 9 6 c 8 b < / I n t e r n a l I d > < N a m e > F i n a n c i a l F u n c t i o n s 1 _ 6 I  l l t y p e 0 0 : 0 1 : 0 5 . 3 - 0 0 : 0 1 : 1 1 . 8 < / N a m e > < T e x t >   I  l l   t y p e   m y   e q u a l   s i g n   a n d   t h e n   P M T ,   d o u b l e - c l i c k   F o r m u l a   A u t o C o m p l e t e   a s   u s u a l , < / T e x t > < B o o k M a r k E n t r y N a m e > F i n a n c i a l F u n c t i o n s 1 _ 6 0 0 : 0 1 : 0 5 . 3 < / B o o k M a r k E n t r y N a m e > < B o o k M a r k E x i t N a m e > F i n a n c i a l F u n c t i o n s 1 _ 6 0 0 : 0 1 : 1 1 . 8 < / B o o k M a r k E x i t N a m e > < B o o k M a r k E n t r y P o s i t i o n > 6 5 3 3 3 < / B o o k M a r k E n t r y P o s i t i o n > < B o o k M a r k E x i t P o s i t i o n > 7 1 8 3 3 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 f 9 8 6 1 9 e 3 - 8 e 8 a - 4 4 8 b - 8 a 7 6 - 9 4 0 1 6 6 9 9 c 3 0 d < / I n t e r n a l I d > < N a m e > F i n a n c i a l F u n c t i o n s 1 _ 6 t o l e t 0 0 : 0 1 : 1 1 . 9 - 0 0 : 0 1 : 1 5 . 5 < / N a m e > < T e x t >   t o   l e t   i t   e n t e r   t h e   f u n c t i o n   a n d   t h e   p a r e n t h e s i s   f o r   m e . < / T e x t > < B o o k M a r k E n t r y N a m e > F i n a n c i a l F u n c t i o n s 1 _ 6 0 0 : 0 1 : 1 1 . 9 < / B o o k M a r k E n t r y N a m e > < B o o k M a r k E x i t N a m e > F i n a n c i a l F u n c t i o n s 1 _ 6 0 0 : 0 1 : 1 5 . 5 < / B o o k M a r k E x i t N a m e > < B o o k M a r k E n t r y P o s i t i o n > 7 1 9 3 3 < / B o o k M a r k E n t r y P o s i t i o n > < B o o k M a r k E x i t P o s i t i o n > 7 5 5 6 7 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 3 b e 2 2 d e 4 - c 7 a 3 - 4 1 e f - b f 7 5 - d d 3 6 1 1 2 3 4 f 9 f < / I n t e r n a l I d > < N a m e > F i n a n c i a l F u n c t i o n s 1 _ 6 I  l l e n t e r 0 0 : 0 1 : 1 5 . 6 - 0 0 : 0 1 : 2 1 . 8 < / N a m e > < T e x t >   I  l l   e n t e r   t h e   r a t e   o f   3 % / 1 2   a n d   e n t e r   a   c o m m a   t o   s e p a r a t e   t h e   a r g u m e n t s . < / T e x t > < B o o k M a r k E n t r y N a m e > F i n a n c i a l F u n c t i o n s 1 _ 6 0 0 : 0 1 : 1 5 . 6 < / B o o k M a r k E n t r y N a m e > < B o o k M a r k E x i t N a m e > F i n a n c i a l F u n c t i o n s 1 _ 6 0 0 : 0 1 : 2 1 . 8 < / B o o k M a r k E x i t N a m e > < B o o k M a r k E n t r y P o s i t i o n > 7 5 6 6 7 < / B o o k M a r k E n t r y P o s i t i o n > < B o o k M a r k E x i t P o s i t i o n > 8 1 8 6 7 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 1 a c 7 e e f b - 2 f e 6 - 4 b d 4 - a 2 c 2 - 9 2 5 b c 1 e c 3 f 0 c < / I n t e r n a l I d > < N a m e > F i n a n c i a l F u n c t i o n s 1 _ 6 T h e n u m b e r 0 0 : 0 1 : 2 1 . 9 - 0 0 : 0 1 : 2 5 . 5 < / N a m e > < T e x t >   T h e   n u m b e r   o f   p a y m e n t s   i s   e i g h t e e n ,   t h e n   a   c o m m a , < / T e x t > < B o o k M a r k E n t r y N a m e > F i n a n c i a l F u n c t i o n s 1 _ 6 0 0 : 0 1 : 2 1 . 9 < / B o o k M a r k E n t r y N a m e > < B o o k M a r k E x i t N a m e > F i n a n c i a l F u n c t i o n s 1 _ 6 0 0 : 0 1 : 2 5 . 5 < / B o o k M a r k E x i t N a m e > < B o o k M a r k E n t r y P o s i t i o n > 8 1 9 6 7 < / B o o k M a r k E n t r y P o s i t i o n > < B o o k M a r k E x i t P o s i t i o n > 8 5 5 3 3 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 5 b f 5 1 9 f f - d 5 e b - 4 9 c 7 - a 5 7 1 - e f e b 8 6 d 0 7 0 c 6 < / I n t e r n a l I d > < N a m e > F i n a n c i a l F u n c t i o n s 1 _ 6 a n d t h e 0 0 : 0 1 : 2 5 . 6 - 0 0 : 0 1 : 2 9 . 4 < / N a m e > < T e x t >   a n d   t h e   p r e s e n t   v a l u e   o f   t h e   l o a n   i s   2 5 0 0 . < / T e x t > < B o o k M a r k E n t r y N a m e > F i n a n c i a l F u n c t i o n s 1 _ 6 0 0 : 0 1 : 2 5 . 6 < / B o o k M a r k E n t r y N a m e > < B o o k M a r k E x i t N a m e > F i n a n c i a l F u n c t i o n s 1 _ 6 0 0 : 0 1 : 2 9 . 4 < / B o o k M a r k E x i t N a m e > < B o o k M a r k E n t r y P o s i t i o n > 8 5 6 3 3 < / B o o k M a r k E n t r y P o s i t i o n > < B o o k M a r k E x i t P o s i t i o n > 8 9 4 6 7 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 2 6 7 9 d 5 1 0 - b 8 4 c - 4 2 a d - 8 b 8 d - 2 3 a 5 9 2 5 c d 0 2 f < / I n t e r n a l I d > < N a m e > F i n a n c i a l F u n c t i o n s 1 _ 6 I  l l t y p e 0 0 : 0 1 : 2 9 . 5 - 0 0 : 0 1 : 3 2 . 2 < / N a m e > < T e x t >   I  l l   t y p e   a   c l o s i n g   p a r e n t h e s i s   a n d   p r e s s   E n t e r < / T e x t > < B o o k M a r k E n t r y N a m e > F i n a n c i a l F u n c t i o n s 1 _ 6 0 0 : 0 1 : 2 9 . 5 < / B o o k M a r k E n t r y N a m e > < B o o k M a r k E x i t N a m e > F i n a n c i a l F u n c t i o n s 1 _ 6 0 0 : 0 1 : 3 2 . 2 < / B o o k M a r k E x i t N a m e > < B o o k M a r k E n t r y P o s i t i o n > 8 9 5 6 7 < / B o o k M a r k E n t r y P o s i t i o n > < B o o k M a r k E x i t P o s i t i o n > 9 2 2 3 3 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 e 0 6 b 9 9 c 7 - 8 5 1 b - 4 e a 8 - b 4 7 4 - d 1 4 c f 2 6 a 7 1 2 8 < / I n t e r n a l I d > < N a m e > F i n a n c i a l F u n c t i o n s 1 _ 6 a n d I  l l 0 0 : 0 1 : 3 2 . 3 - 0 0 : 0 1 : 3 8 . 7 < / N a m e > < T e x t >   a n d   I  l l   e n d   u p   w i t h   e i g h t e e n   p a y m e n t s   o f   $ 1 4 2 . 2 1   p e r   m o n t h . < / T e x t > < B o o k M a r k E n t r y N a m e > F i n a n c i a l F u n c t i o n s 1 _ 6 0 0 : 0 1 : 3 2 . 3 < / B o o k M a r k E n t r y N a m e > < B o o k M a r k E x i t N a m e > F i n a n c i a l F u n c t i o n s 1 _ 6 0 0 : 0 1 : 3 8 . 7 < / B o o k M a r k E x i t N a m e > < B o o k M a r k E n t r y P o s i t i o n > 9 2 3 3 3 < / B o o k M a r k E n t r y P o s i t i o n > < B o o k M a r k E x i t P o s i t i o n > 9 8 7 3 3 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9.xml><?xml version="1.0" encoding="utf-8"?>
<ct:contentTypeSchema xmlns:ct="http://schemas.microsoft.com/office/2006/metadata/contentType" xmlns:ma="http://schemas.microsoft.com/office/2006/metadata/properties/metaAttributes" ct:_="" ma:_="" ma:contentTypeName="APArbitraryFile" ma:contentTypeID="0x0101006EDDDB5EE6D98C44930B742096920B30020100945995BAC74E6347BD6C979F46C6273B" ma:contentTypeVersion="72" ma:contentTypeDescription="Create a new document." ma:contentTypeScope="" ma:versionID="606125c2eb0e5f60f9f71e0eb027940a">
  <xsd:schema xmlns:xsd="http://www.w3.org/2001/XMLSchema" xmlns:xs="http://www.w3.org/2001/XMLSchema" xmlns:p="http://schemas.microsoft.com/office/2006/metadata/properties" xmlns:ns2="4873beb7-5857-4685-be1f-d57550cc96cc" targetNamespace="http://schemas.microsoft.com/office/2006/metadata/properties" ma:root="true" ma:fieldsID="5622fd733753bf056003579fb670621a" ns2:_="">
    <xsd:import namespace="4873beb7-5857-4685-be1f-d57550cc96cc"/>
    <xsd:element name="properties">
      <xsd:complexType>
        <xsd:sequence>
          <xsd:element name="documentManagement">
            <xsd:complexType>
              <xsd:all>
                <xsd:element ref="ns2:Size"/>
                <xsd:element ref="ns2:AcquiredFrom" minOccurs="0"/>
                <xsd:element ref="ns2:UACurrentWords" minOccurs="0"/>
                <xsd:element ref="ns2:ApplicationCode" minOccurs="0"/>
                <xsd:element ref="ns2:ApplicationId" minOccurs="0"/>
                <xsd:element ref="ns2:Applications" minOccurs="0"/>
                <xsd:element ref="ns2:ApprovalLog" minOccurs="0"/>
                <xsd:element ref="ns2:ApprovalStatus" minOccurs="0"/>
                <xsd:element ref="ns2:FeedAppVer" minOccurs="0"/>
                <xsd:element ref="ns2:AssetStart" minOccurs="0"/>
                <xsd:element ref="ns2:AssetExpire" minOccurs="0"/>
                <xsd:element ref="ns2:AssetId" minOccurs="0"/>
                <xsd:element ref="ns2:IsSearchable" minOccurs="0"/>
                <xsd:element ref="ns2:AssetType" minOccurs="0"/>
                <xsd:element ref="ns2:APAuthor" minOccurs="0"/>
                <xsd:element ref="ns2:AuthorGroup" minOccurs="0"/>
                <xsd:element ref="ns2:AverageRating" minOccurs="0"/>
                <xsd:element ref="ns2:BlockPublish" minOccurs="0"/>
                <xsd:element ref="ns2:BugNumber" minOccurs="0"/>
                <xsd:element ref="ns2:CampaignTagsTaxHTField0" minOccurs="0"/>
                <xsd:element ref="ns2:CategoryTagsTaxHTField11" minOccurs="0"/>
                <xsd:element ref="ns2:ClipArtFilename"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FeatureTagsTaxHTField0" minOccurs="0"/>
                <xsd:element ref="ns2:FriendlyTitle" minOccurs="0"/>
                <xsd:element ref="ns2:HandoffToMSDN" minOccurs="0"/>
                <xsd:element ref="ns2:HiddenCategoryTagsTaxHTField0" minOccurs="0"/>
                <xsd:element ref="ns2:InProjectListLookup" minOccurs="0"/>
                <xsd:element ref="ns2:InternalTagsTaxHTField0" minOccurs="0"/>
                <xsd:element ref="ns2:IntlLangReview" minOccurs="0"/>
                <xsd:element ref="ns2:IntlLangReviewer" minOccurs="0"/>
                <xsd:element ref="ns2:MarketSpecific" minOccurs="0"/>
                <xsd:element ref="ns2:LastHandOff" minOccurs="0"/>
                <xsd:element ref="ns2:LastModifiedDateTime" minOccurs="0"/>
                <xsd:element ref="ns2:LastCompleteVersionLookup" minOccurs="0"/>
                <xsd:element ref="ns2:LastPreviewAttemptDateLookup" minOccurs="0"/>
                <xsd:element ref="ns2:LastPreviewedByLookup" minOccurs="0"/>
                <xsd:element ref="ns2:LastPreviewErrorLookup" minOccurs="0"/>
                <xsd:element ref="ns2:LastPreviewResultLookup" minOccurs="0"/>
                <xsd:element ref="ns2:LastPreviewTimeLookup" minOccurs="0"/>
                <xsd:element ref="ns2:LastPreviewVersionLookup" minOccurs="0"/>
                <xsd:element ref="ns2:LastPublishAttemptDateLookup" minOccurs="0"/>
                <xsd:element ref="ns2:LastPublishedByLookup" minOccurs="0"/>
                <xsd:element ref="ns2:LastPublishErrorLookup" minOccurs="0"/>
                <xsd:element ref="ns2:LastPublishResultLookup" minOccurs="0"/>
                <xsd:element ref="ns2:LastPublishTimeLookup" minOccurs="0"/>
                <xsd:element ref="ns2:LastPublishVersionLookup" minOccurs="0"/>
                <xsd:element ref="ns2:LegacyData" minOccurs="0"/>
                <xsd:element ref="ns2:LocComments" minOccurs="0"/>
                <xsd:element ref="ns2:LocLastLocAttemptVersionLookup" minOccurs="0"/>
                <xsd:element ref="ns2:LocLastLocAttemptVersionTypeLookup" minOccurs="0"/>
                <xsd:element ref="ns2:LocManualTestRequired" minOccurs="0"/>
                <xsd:element ref="ns2:LocMarketGroupTiers"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ModificationsAwaitingManualResolutionLookup" minOccurs="0"/>
                <xsd:element ref="ns2:NumericId" minOccurs="0"/>
                <xsd:element ref="ns2:NumOfRatingsLookup" minOccurs="0"/>
                <xsd:element ref="ns2:OOCacheId" minOccurs="0"/>
                <xsd:element ref="ns2:OriginAsset" minOccurs="0"/>
                <xsd:element ref="ns2:OriginalSourceMarket" minOccurs="0"/>
                <xsd:element ref="ns2:OutputCachingOn" minOccurs="0"/>
                <xsd:element ref="ns2:ParentAssetId" minOccurs="0"/>
                <xsd:element ref="ns2:PlannedPubDate" minOccurs="0"/>
                <xsd:element ref="ns2:PolicheckWords" minOccurs="0"/>
                <xsd:element ref="ns2:AppVerPrimary"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humbnailAssetId" minOccurs="0"/>
                <xsd:element ref="ns2:TimesCloned" minOccurs="0"/>
                <xsd:element ref="ns2:TrustLevel" minOccurs="0"/>
                <xsd:element ref="ns2:UALocComments" minOccurs="0"/>
                <xsd:element ref="ns2:UALocRecommendation" minOccurs="0"/>
                <xsd:element ref="ns2:UANotes"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Size" ma:index="1" ma:displayName="Size of File" ma:internalName="Size" ma:readOnly="false">
      <xsd:simpleType>
        <xsd:restriction base="dms:Text"/>
      </xsd:simpleType>
    </xsd:element>
    <xsd:element name="AcquiredFrom" ma:index="2"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3" nillable="true" ma:displayName="Actual Word Count" ma:default="" ma:internalName="UACurrentWords" ma:readOnly="false">
      <xsd:simpleType>
        <xsd:restriction base="dms:Unknown"/>
      </xsd:simpleType>
    </xsd:element>
    <xsd:element name="ApplicationCode" ma:index="4" nillable="true" ma:displayName="Application Code" ma:list="{3B69E247-3408-4B27-BC34-375E2E9451F9}" ma:internalName="ApplicationCode" ma:readOnly="true" ma:showField="AppVerCod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Id" ma:index="5" nillable="true" ma:displayName="Application ID" ma:list="{3B69E247-3408-4B27-BC34-375E2E9451F9}" ma:internalName="ApplicationId" ma:readOnly="true" ma:showField="AssetId"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s" ma:index="6" nillable="true" ma:displayName="Applications (With Version)" ma:default="" ma:description="Applications this asset is associated with" ma:list="{3B69E247-3408-4B27-BC34-375E2E9451F9}" ma:internalName="Applications" ma:readOnly="false" ma:showField="Titl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rovalLog" ma:index="7" nillable="true" ma:displayName="Approval Log" ma:default="" ma:internalName="ApprovalLog" ma:readOnly="false">
      <xsd:simpleType>
        <xsd:restriction base="dms:Note"/>
      </xsd:simpleType>
    </xsd:element>
    <xsd:element name="ApprovalStatus" ma:index="8"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FeedAppVer" ma:index="9" nillable="true" ma:displayName="AppVer" ma:hidden="true" ma:list="{3B69E247-3408-4B27-BC34-375E2E9451F9}" ma:internalName="FeedAppVer" ma:readOnly="false" ma:showField="AppVerForLookup"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ssetStart" ma:index="10" nillable="true" ma:displayName="Asset Begin Date" ma:default="[Today]" ma:internalName="AssetStart" ma:readOnly="false">
      <xsd:simpleType>
        <xsd:restriction base="dms:DateTime"/>
      </xsd:simpleType>
    </xsd:element>
    <xsd:element name="AssetExpire" ma:index="11" nillable="true" ma:displayName="Asset End Date" ma:default="2029-05-12T07:00:00Z" ma:format="DateTime" ma:internalName="AssetExpire" ma:readOnly="false">
      <xsd:simpleType>
        <xsd:restriction base="dms:DateTime"/>
      </xsd:simpleType>
    </xsd:element>
    <xsd:element name="AssetId" ma:index="12" nillable="true" ma:displayName="Asset ID" ma:indexed="true" ma:internalName="AssetId" ma:readOnly="false">
      <xsd:simpleType>
        <xsd:restriction base="dms:Text"/>
      </xsd:simpleType>
    </xsd:element>
    <xsd:element name="IsSearchable" ma:index="13" nillable="true" ma:displayName="Asset Searchable?" ma:default="true" ma:internalName="IsSearchable" ma:readOnly="false">
      <xsd:simpleType>
        <xsd:restriction base="dms:Boolean"/>
      </xsd:simpleType>
    </xsd:element>
    <xsd:element name="AssetType" ma:index="14" nillable="true" ma:displayName="Asset Type" ma:internalName="AssetType" ma:readOnly="false">
      <xsd:simpleType>
        <xsd:restriction base="dms:Unknown"/>
      </xsd:simpleType>
    </xsd:element>
    <xsd:element name="APAuthor" ma:index="15" nillable="true" ma:displayName="Author"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Group" ma:index="16" nillable="true" ma:displayName="Author Group" ma:default="" ma:internalName="AuthorGroup" ma:readOnly="false">
      <xsd:simpleType>
        <xsd:restriction base="dms:Choice">
          <xsd:enumeration value="AWSUA"/>
          <xsd:enumeration value="ITProUA"/>
          <xsd:enumeration value="PMG"/>
          <xsd:enumeration value="Partner UA"/>
          <xsd:enumeration value="Acquired"/>
          <xsd:enumeration value="BCM"/>
          <xsd:enumeration value="MSC"/>
          <xsd:enumeration value="Intl Site Management"/>
          <xsd:enumeration value="Other"/>
        </xsd:restriction>
      </xsd:simpleType>
    </xsd:element>
    <xsd:element name="AverageRating" ma:index="17" nillable="true" ma:displayName="Average Rating" ma:internalName="AverageRating" ma:readOnly="false">
      <xsd:simpleType>
        <xsd:restriction base="dms:Text"/>
      </xsd:simpleType>
    </xsd:element>
    <xsd:element name="BlockPublish" ma:index="18" nillable="true" ma:displayName="Block from Publishing?" ma:internalName="BlockPublish" ma:readOnly="false">
      <xsd:simpleType>
        <xsd:restriction base="dms:Boolean"/>
      </xsd:simpleType>
    </xsd:element>
    <xsd:element name="BugNumber" ma:index="19" nillable="true" ma:displayName="Bug Number" ma:default="" ma:internalName="BugNumber" ma:readOnly="false">
      <xsd:simpleType>
        <xsd:restriction base="dms:Text"/>
      </xsd:simpleType>
    </xsd:element>
    <xsd:element name="CampaignTagsTaxHTField0" ma:index="21" nillable="true" ma:taxonomy="true" ma:internalName="CampaignTagsTaxHTField0" ma:taxonomyFieldName="CampaignTags" ma:displayName="Campaigns" ma:readOnly="false"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CategoryTagsTaxHTField11" ma:index="23" nillable="true" ma:taxonomy="true" ma:internalName="CategoryTagsTaxHTField11" ma:taxonomyFieldName="CategoryTags" ma:displayName="Category Tags" ma:readOnly="false" ma:fieldId="{24797cbb-132b-4ad7-b1f7-0c1bcff0c38a}" ma:taxonomyMulti="true" ma:sspId="8f79753a-75d3-41f5-8ca3-40b843941b4f" ma:termSetId="52678d52-26de-467b-a7b9-d4d1c4c8b24c" ma:anchorId="00000000-0000-0000-0000-000000000000" ma:open="false" ma:isKeyword="false">
      <xsd:complexType>
        <xsd:sequence>
          <xsd:element ref="pc:Terms" minOccurs="0" maxOccurs="1"/>
        </xsd:sequence>
      </xsd:complexType>
    </xsd:element>
    <xsd:element name="ClipArtFilename" ma:index="24" nillable="true" ma:displayName="Clip Art Name" ma:internalName="ClipArtFilename" ma:readOnly="false">
      <xsd:simpleType>
        <xsd:restriction base="dms:Text"/>
      </xsd:simpleType>
    </xsd:element>
    <xsd:element name="ContentItem" ma:index="25" nillable="true" ma:displayName="Content Item" ma:hidden="true" ma:internalName="ContentItem" ma:readOnly="false">
      <xsd:simpleType>
        <xsd:restriction base="dms:Unknown"/>
      </xsd:simpleType>
    </xsd:element>
    <xsd:element name="CrawlForDependencies" ma:index="27" nillable="true" ma:displayName="Crawl for Dependencies?" ma:default="true" ma:internalName="CrawlForDependencies" ma:readOnly="false">
      <xsd:simpleType>
        <xsd:restriction base="dms:Boolean"/>
      </xsd:simpleType>
    </xsd:element>
    <xsd:element name="CSXHash" ma:index="30" nillable="true" ma:displayName="CSX Hash" ma:internalName="CSXHash" ma:readOnly="false">
      <xsd:simpleType>
        <xsd:restriction base="dms:Text"/>
      </xsd:simpleType>
    </xsd:element>
    <xsd:element name="CSXSubmissionMarket" ma:index="31" nillable="true" ma:displayName="CSX Submission Market" ma:list="{2FBD1B11-2ACE-4FDC-B5A3-635D4ADF6F1B}" ma:internalName="CSXSubmissionMarket" ma:readOnly="false" ma:showField="MarketName" ma:web="4873beb7-5857-4685-be1f-d57550cc96cc">
      <xsd:simpleType>
        <xsd:restriction base="dms:Lookup"/>
      </xsd:simpleType>
    </xsd:element>
    <xsd:element name="CSXUpdate" ma:index="32" nillable="true" ma:displayName="CSX Updated?" ma:default="false" ma:internalName="CSXUpdate" ma:readOnly="false">
      <xsd:simpleType>
        <xsd:restriction base="dms:Boolean"/>
      </xsd:simpleType>
    </xsd:element>
    <xsd:element name="IntlLangReviewDate" ma:index="33" nillable="true" ma:displayName="Date to Complete Intl QA" ma:default="" ma:internalName="IntlLangReviewDate" ma:readOnly="false">
      <xsd:simpleType>
        <xsd:restriction base="dms:DateTime"/>
      </xsd:simpleType>
    </xsd:element>
    <xsd:element name="IsDeleted" ma:index="34" nillable="true" ma:displayName="Deleted?" ma:default="0" ma:internalName="IsDeleted" ma:readOnly="false">
      <xsd:simpleType>
        <xsd:restriction base="dms:Boolean"/>
      </xsd:simpleType>
    </xsd:element>
    <xsd:element name="APDescription" ma:index="35" nillable="true" ma:displayName="Description" ma:default="" ma:internalName="APDescription">
      <xsd:simpleType>
        <xsd:restriction base="dms:Note"/>
      </xsd:simpleType>
    </xsd:element>
    <xsd:element name="DirectSourceMarket" ma:index="36" nillable="true" ma:displayName="Direct Source Market Group" ma:default="" ma:internalName="DirectSourceMarket" ma:readOnly="false">
      <xsd:simpleType>
        <xsd:restriction base="dms:Text"/>
      </xsd:simpleType>
    </xsd:element>
    <xsd:element name="Downloads" ma:index="37" nillable="true" ma:displayName="Downloads" ma:default="0" ma:hidden="true" ma:internalName="Downloads" ma:readOnly="false">
      <xsd:simpleType>
        <xsd:restriction base="dms:Unknown"/>
      </xsd:simpleType>
    </xsd:element>
    <xsd:element name="DSATActionTaken" ma:index="38"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9" nillable="true" ma:displayName="Editor"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40" nillable="true" ma:displayName="Editorial Status" ma:default="" ma:internalName="EditorialStatus" ma:readOnly="false">
      <xsd:simpleType>
        <xsd:restriction base="dms:Unknown"/>
      </xsd:simpleType>
    </xsd:element>
    <xsd:element name="EditorialTags" ma:index="41" nillable="true" ma:displayName="Editorial Tags" ma:internalName="EditorialTags" ma:readOnly="false">
      <xsd:simpleType>
        <xsd:restriction base="dms:Unknown"/>
      </xsd:simpleType>
    </xsd:element>
    <xsd:element name="FeatureTagsTaxHTField0" ma:index="43" nillable="true" ma:taxonomy="true" ma:internalName="FeatureTagsTaxHTField0" ma:taxonomyFieldName="FeatureTags" ma:displayName="Features" ma:readOnly="false"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FriendlyTitle" ma:index="44" nillable="true" ma:displayName="Friendly Title" ma:default="" ma:description="Shorter title to be used when displaying search results" ma:internalName="FriendlyTitle" ma:readOnly="false">
      <xsd:simpleType>
        <xsd:restriction base="dms:Text"/>
      </xsd:simpleType>
    </xsd:element>
    <xsd:element name="HandoffToMSDN" ma:index="45" nillable="true" ma:displayName="Handoff To MSDN Date" ma:internalName="HandoffToMSDN" ma:readOnly="false">
      <xsd:simpleType>
        <xsd:restriction base="dms:DateTime"/>
      </xsd:simpleType>
    </xsd:element>
    <xsd:element name="HiddenCategoryTagsTaxHTField0" ma:index="47" nillable="true" ma:taxonomy="true" ma:internalName="HiddenCategoryTagsTaxHTField0" ma:taxonomyFieldName="HiddenCategoryTags" ma:displayName="HiddenCategoryTags" ma:fieldId="{50ad4411-6c46-40b6-a719-09bfd72caf6b}" ma:taxonomyMulti="true" ma:sspId="8f79753a-75d3-41f5-8ca3-40b843941b4f" ma:termSetId="db61d45c-64f2-4e37-a8e3-d5adce206e5d" ma:anchorId="00000000-0000-0000-0000-000000000000" ma:open="false" ma:isKeyword="false">
      <xsd:complexType>
        <xsd:sequence>
          <xsd:element ref="pc:Terms" minOccurs="0" maxOccurs="1"/>
        </xsd:sequence>
      </xsd:complexType>
    </xsd:element>
    <xsd:element name="InProjectListLookup" ma:index="48"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InternalTagsTaxHTField0" ma:index="50" nillable="true" ma:taxonomy="true" ma:internalName="InternalTagsTaxHTField0" ma:taxonomyFieldName="InternalTags" ma:displayName="Internal Tags" ma:readOnly="false"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51" nillable="true" ma:displayName="Intl Lang QA Review Required?" ma:internalName="IntlLangReview" ma:readOnly="false">
      <xsd:simpleType>
        <xsd:restriction base="dms:Boolean"/>
      </xsd:simpleType>
    </xsd:element>
    <xsd:element name="IntlLangReviewer" ma:index="52" nillable="true" ma:displayName="Intl Lang QA Reviewer" ma:internalName="IntlLangReviewer" ma:readOnly="false">
      <xsd:simpleType>
        <xsd:restriction base="dms:Text"/>
      </xsd:simpleType>
    </xsd:element>
    <xsd:element name="MarketSpecific" ma:index="53" nillable="true" ma:displayName="Is Market Specific?" ma:internalName="MarketSpecific" ma:readOnly="false">
      <xsd:simpleType>
        <xsd:restriction base="dms:Boolean"/>
      </xsd:simpleType>
    </xsd:element>
    <xsd:element name="LastHandOff" ma:index="54" nillable="true" ma:displayName="Last Hand-off" ma:internalName="LastHandOff" ma:readOnly="false">
      <xsd:simpleType>
        <xsd:restriction base="dms:DateTime"/>
      </xsd:simpleType>
    </xsd:element>
    <xsd:element name="LastModifiedDateTime" ma:index="55" nillable="true" ma:displayName="Last Modified Date" ma:internalName="LastModifiedDateTime" ma:readOnly="false">
      <xsd:simpleType>
        <xsd:restriction base="dms:DateTime"/>
      </xsd:simpleType>
    </xsd:element>
    <xsd:element name="LastCompleteVersionLookup" ma:index="56" nillable="true" ma:displayName="LastCompleteVersionLookup"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PreviewAttemptDateLookup"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PreviewedByLookup"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rrorLookup" ma:index="59" nillable="true" ma:displayName="LastPreviewErrorLookup"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60" nillable="true" ma:displayName="LastPreviewResultLookup"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61" nillable="true" ma:displayName="LastPreviewTimeLookup"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2" nillable="true" ma:displayName="LastPreviewVersionLookup"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PublishAttemptDateLookup"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PublishedByLookup"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5" nillable="true" ma:displayName="LastPublishErrorLookup"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6" nillable="true" ma:displayName="LastPublishResultLookup"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7" nillable="true" ma:displayName="LastPublishTimeLookup"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8" nillable="true" ma:displayName="LastPublishVersionLookup"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egacyData" ma:index="69" nillable="true" ma:displayName="Legacy Data" ma:description="Legacy Data" ma:internalName="LegacyData" ma:readOnly="false">
      <xsd:simpleType>
        <xsd:restriction base="dms:Note"/>
      </xsd:simpleType>
    </xsd:element>
    <xsd:element name="LocComments" ma:index="70" nillable="true" ma:displayName="Loc Approval Comments" ma:internalName="LocComments" ma:readOnly="false">
      <xsd:simpleType>
        <xsd:restriction base="dms:Note"/>
      </xsd:simpleType>
    </xsd:element>
    <xsd:element name="LocLastLocAttemptVersionLookup" ma:index="71" nillable="true" ma:displayName="Loc Last Loc Attempt Version"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list="{7DD1DCEC-E449-43D3-891F-7DC62F62AD21}" ma:internalName="LocLastLocAttemptVersionTypeLookup" ma:readOnly="false" ma:showField="LastLocAttemptVersionType" ma:web="4873beb7-5857-4685-be1f-d57550cc96cc">
      <xsd:simpleType>
        <xsd:restriction base="dms:Lookup"/>
      </xsd:simpleType>
    </xsd:element>
    <xsd:element name="LocManualTestRequired" ma:index="73" nillable="true" ma:displayName="Loc Manual Test Required" ma:internalName="LocManualTestRequired" ma:readOnly="false">
      <xsd:simpleType>
        <xsd:restriction base="dms:Boolean"/>
      </xsd:simpleType>
    </xsd:element>
    <xsd:element name="LocMarketGroupTiers" ma:index="74" nillable="true" ma:displayName="Loc Market Group Tiers" ma:internalName="LocMarketGroupTiers" ma:readOnly="false">
      <xsd:simpleType>
        <xsd:restriction base="dms:Unknown"/>
      </xsd:simpleType>
    </xsd:element>
    <xsd:element name="LocNewPublishedVersionLookup" ma:index="75" nillable="true" ma:displayName="Loc New Published Version Lookup" ma:list="{7DD1DCEC-E449-43D3-891F-7DC62F62AD21}" ma:internalName="LocNewPublishedVersionLookup" ma:readOnly="false" ma:showField="NewPublishedVersion" ma:web="4873beb7-5857-4685-be1f-d57550cc96cc">
      <xsd:simpleType>
        <xsd:restriction base="dms:Lookup"/>
      </xsd:simpleType>
    </xsd:element>
    <xsd:element name="LocOverallHandbackStatusLookup" ma:index="76" nillable="true" ma:displayName="Loc Overall Handback Status" ma:list="{7DD1DCEC-E449-43D3-891F-7DC62F62AD21}" ma:internalName="LocOverallHandbackStatusLookup" ma:readOnly="false" ma:showField="OverallHandbackStatus" ma:web="4873beb7-5857-4685-be1f-d57550cc96cc">
      <xsd:simpleType>
        <xsd:restriction base="dms:Lookup"/>
      </xsd:simpleType>
    </xsd:element>
    <xsd:element name="LocOverallLocStatusLookup" ma:index="77" nillable="true" ma:displayName="Loc Overall Localize Status" ma:list="{7DD1DCEC-E449-43D3-891F-7DC62F62AD21}" ma:internalName="LocOverallLocStatusLookup" ma:readOnly="false" ma:showField="OverallLocStatus" ma:web="4873beb7-5857-4685-be1f-d57550cc96cc">
      <xsd:simpleType>
        <xsd:restriction base="dms:Lookup"/>
      </xsd:simpleType>
    </xsd:element>
    <xsd:element name="LocOverallPreviewStatusLookup" ma:index="78" nillable="true" ma:displayName="Loc Overall Preview Status" ma:list="{7DD1DCEC-E449-43D3-891F-7DC62F62AD21}" ma:internalName="LocOverallPreviewStatusLookup" ma:readOnly="false" ma:showField="OverallPreviewStatus" ma:web="4873beb7-5857-4685-be1f-d57550cc96cc">
      <xsd:simpleType>
        <xsd:restriction base="dms:Lookup"/>
      </xsd:simpleType>
    </xsd:element>
    <xsd:element name="LocOverallPublishStatusLookup" ma:index="79" nillable="true" ma:displayName="Loc Overall Publish Status" ma:list="{7DD1DCEC-E449-43D3-891F-7DC62F62AD21}" ma:internalName="LocOverallPublishStatusLookup" ma:readOnly="fals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list="{7DD1DCEC-E449-43D3-891F-7DC62F62AD21}" ma:internalName="LocProcessedForHandoffsLookup" ma:readOnly="false" ma:showField="ProcessedForHandoffs" ma:web="4873beb7-5857-4685-be1f-d57550cc96cc">
      <xsd:simpleType>
        <xsd:restriction base="dms:Lookup"/>
      </xsd:simpleType>
    </xsd:element>
    <xsd:element name="LocProcessedForMarketsLookup" ma:index="82" nillable="true" ma:displayName="Loc Processed For Markets" ma:list="{7DD1DCEC-E449-43D3-891F-7DC62F62AD21}" ma:internalName="LocProcessedForMarketsLookup" ma:readOnly="false" ma:showField="ProcessedForMarkets" ma:web="4873beb7-5857-4685-be1f-d57550cc96cc">
      <xsd:simpleType>
        <xsd:restriction base="dms:Lookup"/>
      </xsd:simpleType>
    </xsd:element>
    <xsd:element name="LocPublishedDependentAssetsLookup" ma:index="83" nillable="true" ma:displayName="Loc Published Dependent Assets" ma:list="{7DD1DCEC-E449-43D3-891F-7DC62F62AD21}" ma:internalName="LocPublishedDependentAssetsLookup" ma:readOnly="false" ma:showField="PublishedDependentAssets" ma:web="4873beb7-5857-4685-be1f-d57550cc96cc">
      <xsd:simpleType>
        <xsd:restriction base="dms:Lookup"/>
      </xsd:simpleType>
    </xsd:element>
    <xsd:element name="LocPublishedLinkedAssetsLookup" ma:index="84" nillable="true" ma:displayName="Loc Published Linked Assets" ma:list="{7DD1DCEC-E449-43D3-891F-7DC62F62AD21}" ma:internalName="LocPublishedLinkedAssetsLookup" ma:readOnly="fals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Translated" ma:default="" ma:internalName="MachineTranslated">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xsd:simpleType>
        <xsd:restriction base="dms:Unknown"/>
      </xsd:simpleType>
    </xsd:element>
    <xsd:element name="ModificationsAwaitingManualResolutionLookup" ma:index="92" nillable="true" ma:displayName="ModificationsAwaitingManualResolutionLookup" ma:list="{9E343742-310B-4684-A24C-1D137CB4B230}" ma:internalName="ModificationsAwaitingManualResolutionLookup" ma:readOnly="true" ma:showField="ModificationsAwaitingManualResolut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Lookup"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riginAsset" ma:index="98" nillable="true" ma:displayName="Origin Asset" ma:default="" ma:internalName="OriginAsset" ma:readOnly="false">
      <xsd:simpleType>
        <xsd:restriction base="dms:Text"/>
      </xsd:simpleType>
    </xsd:element>
    <xsd:element name="OriginalSourceMarket" ma:index="99" nillable="true" ma:displayName="Original Source Market Group" ma:default="" ma:internalName="OriginalSourceMarket" ma:readOnly="false">
      <xsd:simpleType>
        <xsd:restriction base="dms:Text"/>
      </xsd:simpleType>
    </xsd:element>
    <xsd:element name="OutputCachingOn" ma:index="100" nillable="true" ma:displayName="Output Caching" ma:default="true" ma:hidden="true" ma:internalName="OutputCachingOn" ma:readOnly="false">
      <xsd:simpleType>
        <xsd:restriction base="dms:Boolean"/>
      </xsd:simpleType>
    </xsd:element>
    <xsd:element name="ParentAssetId" ma:index="101" nillable="true" ma:displayName="Parent Asset Id" ma:internalName="ParentAssetId" ma:readOnly="false">
      <xsd:simpleType>
        <xsd:restriction base="dms:Text"/>
      </xsd:simpleType>
    </xsd:element>
    <xsd:element name="PlannedPubDate" ma:index="102" nillable="true" ma:displayName="Planned Publish Date" ma:default="" ma:indexed="true" ma:internalName="PlannedPubDate" ma:readOnly="false">
      <xsd:simpleType>
        <xsd:restriction base="dms:DateTime"/>
      </xsd:simpleType>
    </xsd:element>
    <xsd:element name="PolicheckWords" ma:index="103" nillable="true" ma:displayName="Policheck Words" ma:default="" ma:internalName="PolicheckWords" ma:readOnly="false">
      <xsd:simpleType>
        <xsd:restriction base="dms:Text"/>
      </xsd:simpleType>
    </xsd:element>
    <xsd:element name="AppVerPrimary" ma:index="104" nillable="true" ma:displayName="Primary Application Version" ma:default="" ma:indexed="true" ma:list="{3B69E247-3408-4B27-BC34-375E2E9451F9}" ma:internalName="AppVerPrimary" ma:readOnly="false" ma:showField="Title" ma:web="4873beb7-5857-4685-be1f-d57550cc96cc">
      <xsd:simpleType>
        <xsd:restriction base="dms:Lookup"/>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xsd:simpleType>
        <xsd:restriction base="dms:Unknown"/>
      </xsd:simpleType>
    </xsd:element>
    <xsd:element name="Providers" ma:index="108" nillable="true" ma:displayName="Providers" ma:internalName="Providers" ma:readOnly="false">
      <xsd:simpleType>
        <xsd:restriction base="dms:Unknown"/>
      </xsd:simpleType>
    </xsd:element>
    <xsd:element name="PublishStatusLookup" ma:index="109"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 ma:internalName="PublishTargets" ma:readOnly="false">
      <xsd:simpleType>
        <xsd:restriction base="dms:Unknown"/>
      </xsd:simpleType>
    </xsd:element>
    <xsd:element name="RecommendationsModifier" ma:index="111" nillable="true" ma:displayName="Recommendations Modifier" ma:internalName="RecommendationsModifier" ma:readOnly="false">
      <xsd:simpleType>
        <xsd:restriction base="dms:Number"/>
      </xsd:simpleType>
    </xsd:element>
    <xsd:element name="ArtSampleDocs" ma:index="112" nillable="true" ma:displayName="Sample Docs"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indexed="true" ma:internalName="SourceTitle" ma:readOnly="false">
      <xsd:simpleType>
        <xsd:restriction base="dms:Text"/>
      </xsd:simpleType>
    </xsd:element>
    <xsd:element name="CSXSubmissionDate" ma:index="118" nillable="true" ma:displayName="Submission Date"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humbnailAssetId" ma:index="122" nillable="true" ma:displayName="Thumbnail Image Asset" ma:internalName="ThumbnailAssetId" ma:readOnly="false">
      <xsd:simpleType>
        <xsd:restriction base="dms:Text"/>
      </xsd:simpleType>
    </xsd:element>
    <xsd:element name="TimesCloned" ma:index="123" nillable="true" ma:displayName="Times Cloned" ma:internalName="TimesCloned" ma:readOnly="false">
      <xsd:simpleType>
        <xsd:restriction base="dms:Number"/>
      </xsd:simpleType>
    </xsd:element>
    <xsd:element name="TrustLevel" ma:index="125" nillable="true" ma:displayName="Trust Level" ma:default="1 Microsoft Managed Content" ma:internalName="TrustLevel" ma:readOnly="false">
      <xsd:simpleType>
        <xsd:restriction base="dms:Unknown"/>
      </xsd:simpleType>
    </xsd:element>
    <xsd:element name="UALocComments" ma:index="126" nillable="true" ma:displayName="UA Loc Comments" ma:default="" ma:internalName="UALocComments" ma:readOnly="false">
      <xsd:simpleType>
        <xsd:restriction base="dms:Note"/>
      </xsd:simpleType>
    </xsd:element>
    <xsd:element name="UALocRecommendation" ma:index="127"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28" nillable="true" ma:displayName="UA Notes" ma:default="" ma:internalName="UANotes" ma:readOnly="false">
      <xsd:simpleType>
        <xsd:restriction base="dms:Note"/>
      </xsd:simpleType>
    </xsd:element>
    <xsd:element name="VoteCount" ma:index="129"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2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973A8A-1C39-4AE1-9359-6556DF1089CD}">
  <ds:schemaRefs>
    <ds:schemaRef ds:uri="http://www.w3.org/2001/XMLSchema"/>
  </ds:schemaRefs>
</ds:datastoreItem>
</file>

<file path=customXml/itemProps10.xml><?xml version="1.0" encoding="utf-8"?>
<ds:datastoreItem xmlns:ds="http://schemas.openxmlformats.org/officeDocument/2006/customXml" ds:itemID="{2BF09A07-0268-448D-8F93-CACDB67E015C}">
  <ds:schemaRefs>
    <ds:schemaRef ds:uri="http://www.w3.org/2001/XMLSchema"/>
  </ds:schemaRefs>
</ds:datastoreItem>
</file>

<file path=customXml/itemProps11.xml><?xml version="1.0" encoding="utf-8"?>
<ds:datastoreItem xmlns:ds="http://schemas.openxmlformats.org/officeDocument/2006/customXml" ds:itemID="{5EB222F9-BB37-4099-90E4-8D37E16B1FDA}">
  <ds:schemaRefs>
    <ds:schemaRef ds:uri="http://www.w3.org/2001/XMLSchema"/>
  </ds:schemaRefs>
</ds:datastoreItem>
</file>

<file path=customXml/itemProps12.xml><?xml version="1.0" encoding="utf-8"?>
<ds:datastoreItem xmlns:ds="http://schemas.openxmlformats.org/officeDocument/2006/customXml" ds:itemID="{952E7DAF-FE6A-485D-807D-5E40DC845927}">
  <ds:schemaRefs>
    <ds:schemaRef ds:uri="http://www.w3.org/2001/XMLSchema"/>
  </ds:schemaRefs>
</ds:datastoreItem>
</file>

<file path=customXml/itemProps13.xml><?xml version="1.0" encoding="utf-8"?>
<ds:datastoreItem xmlns:ds="http://schemas.openxmlformats.org/officeDocument/2006/customXml" ds:itemID="{09DAC678-FCF1-4C18-A121-DC33E1371C8F}">
  <ds:schemaRefs>
    <ds:schemaRef ds:uri="http://schemas.microsoft.com/sharepoint/v3/contenttype/forms"/>
  </ds:schemaRefs>
</ds:datastoreItem>
</file>

<file path=customXml/itemProps14.xml><?xml version="1.0" encoding="utf-8"?>
<ds:datastoreItem xmlns:ds="http://schemas.openxmlformats.org/officeDocument/2006/customXml" ds:itemID="{A9358B10-F682-4F7F-A901-B4AF063A8483}">
  <ds:schemaRefs>
    <ds:schemaRef ds:uri="http://www.w3.org/2001/XMLSchema"/>
  </ds:schemaRefs>
</ds:datastoreItem>
</file>

<file path=customXml/itemProps15.xml><?xml version="1.0" encoding="utf-8"?>
<ds:datastoreItem xmlns:ds="http://schemas.openxmlformats.org/officeDocument/2006/customXml" ds:itemID="{9A344D9B-99AB-468E-8422-B8F6C0DFF2CB}">
  <ds:schemaRefs>
    <ds:schemaRef ds:uri="http://www.w3.org/2001/XMLSchema"/>
  </ds:schemaRefs>
</ds:datastoreItem>
</file>

<file path=customXml/itemProps16.xml><?xml version="1.0" encoding="utf-8"?>
<ds:datastoreItem xmlns:ds="http://schemas.openxmlformats.org/officeDocument/2006/customXml" ds:itemID="{16B3BD18-780A-4026-91D7-B1478B11EBEA}">
  <ds:schemaRefs>
    <ds:schemaRef ds:uri="http://www.w3.org/2001/XMLSchema"/>
  </ds:schemaRefs>
</ds:datastoreItem>
</file>

<file path=customXml/itemProps17.xml><?xml version="1.0" encoding="utf-8"?>
<ds:datastoreItem xmlns:ds="http://schemas.openxmlformats.org/officeDocument/2006/customXml" ds:itemID="{E007637B-5A5D-44B8-94E2-C51A0E7ACAF6}">
  <ds:schemaRefs>
    <ds:schemaRef ds:uri="http://www.w3.org/2001/XMLSchema"/>
  </ds:schemaRefs>
</ds:datastoreItem>
</file>

<file path=customXml/itemProps2.xml><?xml version="1.0" encoding="utf-8"?>
<ds:datastoreItem xmlns:ds="http://schemas.openxmlformats.org/officeDocument/2006/customXml" ds:itemID="{0088814D-17DC-4ED6-9743-08F95C56D0ED}">
  <ds:schemaRefs>
    <ds:schemaRef ds:uri="http://www.w3.org/2001/XMLSchema"/>
  </ds:schemaRefs>
</ds:datastoreItem>
</file>

<file path=customXml/itemProps3.xml><?xml version="1.0" encoding="utf-8"?>
<ds:datastoreItem xmlns:ds="http://schemas.openxmlformats.org/officeDocument/2006/customXml" ds:itemID="{7678C815-75C6-42A2-A95A-DB3242AD49AE}">
  <ds:schemaRefs>
    <ds:schemaRef ds:uri="http://www.w3.org/2001/XMLSchema"/>
  </ds:schemaRefs>
</ds:datastoreItem>
</file>

<file path=customXml/itemProps4.xml><?xml version="1.0" encoding="utf-8"?>
<ds:datastoreItem xmlns:ds="http://schemas.openxmlformats.org/officeDocument/2006/customXml" ds:itemID="{10BF6C1E-98CC-4A2C-9287-9D9970384BE6}">
  <ds:schemaRefs>
    <ds:schemaRef ds:uri="http://www.w3.org/2001/XMLSchema"/>
  </ds:schemaRefs>
</ds:datastoreItem>
</file>

<file path=customXml/itemProps5.xml><?xml version="1.0" encoding="utf-8"?>
<ds:datastoreItem xmlns:ds="http://schemas.openxmlformats.org/officeDocument/2006/customXml" ds:itemID="{89A64525-7291-4AE7-AF6F-DDD12DC9E2EB}">
  <ds:schemaRefs>
    <ds:schemaRef ds:uri="http://www.w3.org/2001/XMLSchema"/>
  </ds:schemaRefs>
</ds:datastoreItem>
</file>

<file path=customXml/itemProps6.xml><?xml version="1.0" encoding="utf-8"?>
<ds:datastoreItem xmlns:ds="http://schemas.openxmlformats.org/officeDocument/2006/customXml" ds:itemID="{70DB831C-CBBE-4154-838C-109DCE0A1059}">
  <ds:schemaRefs>
    <ds:schemaRef ds:uri="http://www.w3.org/XML/1998/namespace"/>
    <ds:schemaRef ds:uri="4873beb7-5857-4685-be1f-d57550cc96cc"/>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schemas.microsoft.com/office/2006/metadata/properties"/>
  </ds:schemaRefs>
</ds:datastoreItem>
</file>

<file path=customXml/itemProps7.xml><?xml version="1.0" encoding="utf-8"?>
<ds:datastoreItem xmlns:ds="http://schemas.openxmlformats.org/officeDocument/2006/customXml" ds:itemID="{342BD09A-27F8-484C-9AC4-7F52F681DBDE}">
  <ds:schemaRefs>
    <ds:schemaRef ds:uri="http://www.w3.org/2001/XMLSchema"/>
  </ds:schemaRefs>
</ds:datastoreItem>
</file>

<file path=customXml/itemProps8.xml><?xml version="1.0" encoding="utf-8"?>
<ds:datastoreItem xmlns:ds="http://schemas.openxmlformats.org/officeDocument/2006/customXml" ds:itemID="{30391B1D-DEBE-43EC-ABA2-CB0EEBDEFF80}">
  <ds:schemaRefs>
    <ds:schemaRef ds:uri="http://www.w3.org/2001/XMLSchema"/>
  </ds:schemaRefs>
</ds:datastoreItem>
</file>

<file path=customXml/itemProps9.xml><?xml version="1.0" encoding="utf-8"?>
<ds:datastoreItem xmlns:ds="http://schemas.openxmlformats.org/officeDocument/2006/customXml" ds:itemID="{5DD362D2-3C8A-4752-88A6-370759A43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3730</TotalTime>
  <Words>3853</Words>
  <Application>Microsoft Office PowerPoint</Application>
  <PresentationFormat>全屏显示(4:3)</PresentationFormat>
  <Paragraphs>289</Paragraphs>
  <Slides>24</Slides>
  <Notes>24</Notes>
  <HiddenSlides>1</HiddenSlides>
  <MMClips>7</MMClips>
  <ScaleCrop>false</ScaleCrop>
  <HeadingPairs>
    <vt:vector size="4" baseType="variant">
      <vt:variant>
        <vt:lpstr>主题</vt:lpstr>
      </vt:variant>
      <vt:variant>
        <vt:i4>2</vt:i4>
      </vt:variant>
      <vt:variant>
        <vt:lpstr>幻灯片标题</vt:lpstr>
      </vt:variant>
      <vt:variant>
        <vt:i4>24</vt:i4>
      </vt:variant>
    </vt:vector>
  </HeadingPairs>
  <TitlesOfParts>
    <vt:vector size="26" baseType="lpstr">
      <vt:lpstr>Office2010_training_template</vt:lpstr>
      <vt:lpstr>1_Office2010_training_template</vt:lpstr>
      <vt:lpstr>讲师注意</vt:lpstr>
      <vt:lpstr>开始之前</vt:lpstr>
      <vt:lpstr>Microsoft® Excel® 2010 培训</vt:lpstr>
      <vt:lpstr>课程内容</vt:lpstr>
      <vt:lpstr>概述：使用财务函数</vt:lpstr>
      <vt:lpstr>课程目标</vt:lpstr>
      <vt:lpstr>计算信用卡债务 (2:50)</vt:lpstr>
      <vt:lpstr>计算按揭付款 (2:45)</vt:lpstr>
      <vt:lpstr>计算度假储蓄 (1:25)</vt:lpstr>
      <vt:lpstr>开户金额对存款有何影响 (1:26)</vt:lpstr>
      <vt:lpstr>计算预付定金 (1:20)</vt:lpstr>
      <vt:lpstr>那笔贷款我要偿还到何时？ (1:41)</vt:lpstr>
      <vt:lpstr>... 年我将变得富有 (1:11) </vt:lpstr>
      <vt:lpstr>课程摘要卡</vt:lpstr>
      <vt:lpstr>课程摘要卡 2</vt:lpstr>
      <vt:lpstr>课程摘要卡 3</vt:lpstr>
      <vt:lpstr>课程摘要卡 4</vt:lpstr>
      <vt:lpstr>课程摘要卡 5</vt:lpstr>
      <vt:lpstr>课程摘要卡 6</vt:lpstr>
      <vt:lpstr>课程摘要卡 7</vt:lpstr>
      <vt:lpstr>课程摘要卡 8</vt:lpstr>
      <vt:lpstr>课程摘要卡 9</vt:lpstr>
      <vt:lpstr>课程摘要卡 10</vt:lpstr>
      <vt:lpstr>使用此模板</vt:lpstr>
    </vt:vector>
  </TitlesOfParts>
  <Company>Microsoft 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 Excel 2010 中计划付款和储蓄</dc:title>
  <dc:creator>kristinl</dc:creator>
  <cp:lastModifiedBy>azhou</cp:lastModifiedBy>
  <cp:revision>285</cp:revision>
  <dcterms:created xsi:type="dcterms:W3CDTF">2010-04-16T18:13:32Z</dcterms:created>
  <dcterms:modified xsi:type="dcterms:W3CDTF">2011-12-19T03:48:30Z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6935713e-0dbb-4e01-8cbe-f9c011f75855</vt:lpwstr>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PolicheckCounter">
    <vt:lpwstr>0</vt:lpwstr>
  </property>
  <property fmtid="{D5CDD505-2E9C-101B-9397-08002B2CF9AE}" pid="10" name="CampaignTags">
    <vt:lpwstr/>
  </property>
  <property fmtid="{D5CDD505-2E9C-101B-9397-08002B2CF9AE}" pid="11" name="PolicheckStatus">
    <vt:lpwstr>0</vt:lpwstr>
  </property>
  <property fmtid="{D5CDD505-2E9C-101B-9397-08002B2CF9AE}" pid="12" name="ScenarioTags">
    <vt:lpwstr/>
  </property>
  <property fmtid="{D5CDD505-2E9C-101B-9397-08002B2CF9AE}" pid="13" name="ApplicationCode">
    <vt:lpwstr/>
  </property>
</Properties>
</file>