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86" r:id="rId4"/>
    <p:sldId id="285" r:id="rId5"/>
    <p:sldId id="287" r:id="rId6"/>
    <p:sldId id="288" r:id="rId7"/>
    <p:sldId id="260" r:id="rId8"/>
    <p:sldId id="259" r:id="rId9"/>
    <p:sldId id="262" r:id="rId10"/>
    <p:sldId id="265" r:id="rId11"/>
    <p:sldId id="289" r:id="rId12"/>
    <p:sldId id="267" r:id="rId13"/>
    <p:sldId id="281" r:id="rId14"/>
    <p:sldId id="268" r:id="rId15"/>
    <p:sldId id="269" r:id="rId16"/>
    <p:sldId id="270" r:id="rId17"/>
    <p:sldId id="271" r:id="rId18"/>
    <p:sldId id="282" r:id="rId19"/>
    <p:sldId id="273" r:id="rId20"/>
    <p:sldId id="291" r:id="rId21"/>
    <p:sldId id="276" r:id="rId22"/>
    <p:sldId id="275" r:id="rId23"/>
    <p:sldId id="277" r:id="rId24"/>
    <p:sldId id="283" r:id="rId25"/>
    <p:sldId id="284" r:id="rId26"/>
    <p:sldId id="279" r:id="rId27"/>
    <p:sldId id="280" r:id="rId28"/>
  </p:sldIdLst>
  <p:sldSz cx="10080625" cy="755967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815391F-AFDC-4572-9F26-840CF2D7D570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52129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2"/>
            <a:ext cx="5028477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A44BBEA0-8CD5-483B-96AF-215855FE126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6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03A8E6E-92FC-4DD8-9A85-627B84322495}" type="slidenum">
              <a:t>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3998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1F04D80-F330-4527-B671-85B65125DB5A}" type="slidenum">
              <a:t>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3554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A44BBEA0-8CD5-483B-96AF-215855FE1265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9782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F8C25C-EA34-4B4B-AF2E-30AE201DDE5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03695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BCF42E-DC1E-4717-ABC2-C8747E49B24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73948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00C784-A362-487F-B6F0-8D12640ABF4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16139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2CF904-C316-4312-AC50-25D32DED34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78884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E3139F-EA15-493E-B7AB-B56A975BC3D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72219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359273" cy="43846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014917" y="1768477"/>
            <a:ext cx="4359273" cy="43846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54DA1E-4275-4CA5-A135-44AAA82A7A4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90340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08AE16-22A4-4667-97E3-396F3E8DECD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47102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8783C8-7E35-48D5-AD57-742C0F20B6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17157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EC568F-8BDB-41CA-A4F4-C14AA17409A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90862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F709FE-0BB4-425B-A77F-D5E4301B75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21921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buNone/>
              <a:defRPr lang="en-IN"/>
            </a:lvl1pPr>
          </a:lstStyle>
          <a:p>
            <a:pPr lvl="0"/>
            <a:endParaRPr lang="en-IN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ECFCDB-2364-4F28-B9CF-9A018585E4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88182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8870036" cy="43844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the outline text format</a:t>
            </a:r>
          </a:p>
          <a:p>
            <a:pPr lvl="1"/>
            <a:r>
              <a:rPr lang="en-US"/>
              <a:t>Second Outline Level</a:t>
            </a:r>
          </a:p>
          <a:p>
            <a:pPr lvl="2"/>
            <a:r>
              <a:rPr lang="en-US"/>
              <a:t>Third Outline Level</a:t>
            </a:r>
          </a:p>
          <a:p>
            <a:pPr lvl="3"/>
            <a:r>
              <a:rPr lang="en-US"/>
              <a:t>Fourth Outline Level</a:t>
            </a:r>
          </a:p>
          <a:p>
            <a:pPr lvl="4"/>
            <a:r>
              <a:rPr lang="en-US"/>
              <a:t>Fifth Outline Level</a:t>
            </a:r>
          </a:p>
          <a:p>
            <a:pPr lvl="5"/>
            <a:r>
              <a:rPr lang="en-US"/>
              <a:t>Sixth Outline Level</a:t>
            </a:r>
          </a:p>
          <a:p>
            <a:pPr lvl="6"/>
            <a:r>
              <a:rPr lang="en-US"/>
              <a:t>Seventh Outline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r>
              <a:rPr lang="en-US" dirty="0"/>
              <a:t>UndoPack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D58907CE-9B71-492B-8B9B-E5C4481C18DB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hdr="0" dt="0"/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Liberation Sans" pitchFamily="18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Liberation Sans" pitchFamily="18"/>
          <a:ea typeface="Droid Sans" pitchFamily="2"/>
          <a:cs typeface="Lohit Hindi" pitchFamily="2"/>
        </a:defRPr>
      </a:lvl1pPr>
      <a:lvl2pPr marL="0" marR="0" lvl="1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75000"/>
        <a:buFont typeface="StarSymbol"/>
        <a:buChar char="–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Liberation Sans" pitchFamily="18"/>
          <a:ea typeface="Droid Sans" pitchFamily="2"/>
          <a:cs typeface="Lohit Hindi" pitchFamily="2"/>
        </a:defRPr>
      </a:lvl2pPr>
      <a:lvl3pPr marL="0" marR="0" lvl="2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Liberation Sans" pitchFamily="18"/>
          <a:ea typeface="Droid Sans" pitchFamily="2"/>
          <a:cs typeface="Lohit Hindi" pitchFamily="2"/>
        </a:defRPr>
      </a:lvl3pPr>
      <a:lvl4pPr marL="0" marR="0" lvl="3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75000"/>
        <a:buFont typeface="StarSymbol"/>
        <a:buChar char="–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Liberation Sans" pitchFamily="18"/>
          <a:ea typeface="Droid Sans" pitchFamily="2"/>
          <a:cs typeface="Lohit Hindi" pitchFamily="2"/>
        </a:defRPr>
      </a:lvl4pPr>
      <a:lvl5pPr marL="0" marR="0" lvl="4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Liberation Sans" pitchFamily="18"/>
          <a:ea typeface="Droid Sans" pitchFamily="2"/>
          <a:cs typeface="Lohit Hindi" pitchFamily="2"/>
        </a:defRPr>
      </a:lvl5pPr>
      <a:lvl6pPr marL="0" marR="0" lvl="5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Liberation Sans" pitchFamily="18"/>
          <a:ea typeface="Droid Sans" pitchFamily="2"/>
          <a:cs typeface="Lohit Hindi" pitchFamily="2"/>
        </a:defRPr>
      </a:lvl6pPr>
      <a:lvl7pPr marL="0" marR="0" lvl="6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Liberation Sans" pitchFamily="18"/>
          <a:ea typeface="Droid Sans" pitchFamily="2"/>
          <a:cs typeface="Lohit Hindi" pitchFamily="2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3SLabs/undopack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 noGrp="1"/>
          </p:cNvSpPr>
          <p:nvPr>
            <p:ph type="subTitle" idx="4294967295"/>
          </p:nvPr>
        </p:nvSpPr>
        <p:spPr>
          <a:xfrm>
            <a:off x="474015" y="764502"/>
            <a:ext cx="9071643" cy="5868308"/>
          </a:xfrm>
          <a:gradFill>
            <a:gsLst>
              <a:gs pos="0">
                <a:srgbClr val="D2D2D2"/>
              </a:gs>
              <a:gs pos="100000">
                <a:srgbClr val="C8C8C8"/>
              </a:gs>
            </a:gsLst>
            <a:lin ang="5400000"/>
          </a:gradFill>
          <a:ln w="6345" cap="flat">
            <a:solidFill>
              <a:srgbClr val="A5A5A5"/>
            </a:solidFill>
            <a:prstDash val="solid"/>
            <a:miter/>
          </a:ln>
        </p:spPr>
        <p:txBody>
          <a:bodyPr anchor="ctr" anchorCtr="1"/>
          <a:lstStyle/>
          <a:p>
            <a:pPr lvl="0" algn="ctr">
              <a:buNone/>
            </a:pPr>
            <a:r>
              <a:rPr lang="en-US" b="1" dirty="0">
                <a:effectLst>
                  <a:outerShdw dist="38096" dir="2700000">
                    <a:srgbClr val="000000"/>
                  </a:outerShdw>
                </a:effectLst>
                <a:latin typeface="Arial" pitchFamily="34"/>
                <a:cs typeface="Arial" pitchFamily="34"/>
              </a:rPr>
              <a:t>Executable Unpacking using Dynamic Binary Instrumentation</a:t>
            </a:r>
          </a:p>
          <a:p>
            <a:pPr lvl="0" algn="ctr">
              <a:buNone/>
            </a:pPr>
            <a:endParaRPr lang="en-US" b="1" dirty="0">
              <a:solidFill>
                <a:srgbClr val="262626"/>
              </a:solidFill>
              <a:latin typeface="Arial" pitchFamily="34"/>
              <a:cs typeface="Arial" pitchFamily="34"/>
            </a:endParaRPr>
          </a:p>
          <a:p>
            <a:pPr lvl="0" algn="ctr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Shubham Bansal (iN3O)</a:t>
            </a:r>
          </a:p>
          <a:p>
            <a:pPr lvl="0" algn="ctr">
              <a:buNone/>
            </a:pPr>
            <a:r>
              <a:rPr lang="en-US" sz="2800" b="1" dirty="0">
                <a:solidFill>
                  <a:srgbClr val="595959"/>
                </a:solidFill>
                <a:latin typeface="Arial" pitchFamily="34"/>
                <a:cs typeface="Arial" pitchFamily="34"/>
              </a:rPr>
              <a:t>Feb 2015</a:t>
            </a:r>
          </a:p>
        </p:txBody>
      </p:sp>
      <p:sp>
        <p:nvSpPr>
          <p:cNvPr id="3" name="Footer Placeholder 4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C0000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4" name="Slide Number Placeholder 5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35C887F-402C-4D5A-98C9-E97D97370140}" type="slidenum">
              <a:rPr>
                <a:solidFill>
                  <a:srgbClr val="C00000"/>
                </a:solidFill>
              </a:rPr>
              <a:t>1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Key Assumptions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4556" y="2308484"/>
            <a:ext cx="8714467" cy="2818151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IN" sz="2800" dirty="0" smtClean="0"/>
              <a:t>At certain </a:t>
            </a:r>
            <a:r>
              <a:rPr lang="en-IN" sz="2800" dirty="0"/>
              <a:t>p</a:t>
            </a:r>
            <a:r>
              <a:rPr lang="en-IN" sz="2800" dirty="0" smtClean="0"/>
              <a:t>oint , Original hidden code will be present in the memory and get executed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endParaRPr lang="en-IN" sz="28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endParaRPr lang="en-IN" sz="2800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IN" sz="2800" dirty="0" smtClean="0"/>
              <a:t>Instruction </a:t>
            </a:r>
            <a:r>
              <a:rPr lang="en-IN" sz="2800" dirty="0"/>
              <a:t>pointer will jump </a:t>
            </a:r>
            <a:r>
              <a:rPr lang="en-IN" sz="2800" dirty="0" smtClean="0"/>
              <a:t>to </a:t>
            </a:r>
            <a:r>
              <a:rPr lang="en-IN" sz="2800" dirty="0"/>
              <a:t>OEP of the restored </a:t>
            </a:r>
            <a:r>
              <a:rPr lang="en-IN" sz="2800" dirty="0" smtClean="0"/>
              <a:t>code at each layer of unpacking</a:t>
            </a:r>
            <a:endParaRPr lang="en-IN" sz="2800" dirty="0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1643048-BD47-4197-8A38-C8F9A3ED70B8}" type="slidenum">
              <a:rPr>
                <a:solidFill>
                  <a:srgbClr val="C00000"/>
                </a:solidFill>
              </a:rPr>
              <a:t>10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Approach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03998" y="1769043"/>
            <a:ext cx="8870036" cy="4706708"/>
          </a:xfrm>
        </p:spPr>
        <p:txBody>
          <a:bodyPr/>
          <a:lstStyle/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Instrument memory write instructions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Catch the transition point from restoration code to OEP of hidden code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Hidden Code and data are the newly written memory address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Written memory addresses are tracked using a very simple shadow memory implementation</a:t>
            </a:r>
          </a:p>
          <a:p>
            <a:pPr marL="457200" indent="-457200">
              <a:buFont typeface="Wingdings" pitchFamily="2"/>
              <a:buChar char="q"/>
            </a:pPr>
            <a:r>
              <a:rPr lang="en-IN" sz="2800" dirty="0"/>
              <a:t>Extract each layer of unpacked code for further analysis about the </a:t>
            </a:r>
            <a:r>
              <a:rPr lang="en-IN" sz="2800" dirty="0" smtClean="0"/>
              <a:t>packer</a:t>
            </a:r>
          </a:p>
          <a:p>
            <a:pPr lvl="0">
              <a:buNone/>
            </a:pPr>
            <a:endParaRPr lang="en-IN" sz="2800" dirty="0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474C572-7103-4CCE-A3B6-4FC59C802398}" type="slidenum">
              <a:rPr>
                <a:solidFill>
                  <a:srgbClr val="C00000"/>
                </a:solidFill>
              </a:rPr>
              <a:t>11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9531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dist="25402" dir="5400000">
                    <a:srgbClr val="6E747A"/>
                  </a:outerShdw>
                </a:effectLst>
              </a:rPr>
              <a:t>System Design</a:t>
            </a:r>
          </a:p>
        </p:txBody>
      </p:sp>
      <p:grpSp>
        <p:nvGrpSpPr>
          <p:cNvPr id="3" name="Content Placeholder 5"/>
          <p:cNvGrpSpPr/>
          <p:nvPr/>
        </p:nvGrpSpPr>
        <p:grpSpPr>
          <a:xfrm>
            <a:off x="509476" y="1769043"/>
            <a:ext cx="8859072" cy="4384438"/>
            <a:chOff x="509476" y="1769043"/>
            <a:chExt cx="8859072" cy="4384438"/>
          </a:xfrm>
        </p:grpSpPr>
        <p:sp>
          <p:nvSpPr>
            <p:cNvPr id="4" name="Freeform 3"/>
            <p:cNvSpPr/>
            <p:nvPr/>
          </p:nvSpPr>
          <p:spPr>
            <a:xfrm>
              <a:off x="1169252" y="1769043"/>
              <a:ext cx="7539529" cy="4384438"/>
            </a:xfrm>
            <a:custGeom>
              <a:avLst>
                <a:gd name="f0" fmla="val 15320"/>
                <a:gd name="f1" fmla="val 54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10800"/>
                <a:gd name="f10" fmla="+- 0 0 0"/>
                <a:gd name="f11" fmla="+- 0 0 180"/>
                <a:gd name="f12" fmla="*/ f5 1 21600"/>
                <a:gd name="f13" fmla="*/ f6 1 21600"/>
                <a:gd name="f14" fmla="pin 0 f0 21600"/>
                <a:gd name="f15" fmla="pin 0 f1 10800"/>
                <a:gd name="f16" fmla="*/ f10 f2 1"/>
                <a:gd name="f17" fmla="*/ f11 f2 1"/>
                <a:gd name="f18" fmla="val f15"/>
                <a:gd name="f19" fmla="val f14"/>
                <a:gd name="f20" fmla="+- 21600 0 f15"/>
                <a:gd name="f21" fmla="*/ f14 f12 1"/>
                <a:gd name="f22" fmla="*/ f15 f13 1"/>
                <a:gd name="f23" fmla="*/ 0 f12 1"/>
                <a:gd name="f24" fmla="*/ 0 f13 1"/>
                <a:gd name="f25" fmla="*/ f16 1 f4"/>
                <a:gd name="f26" fmla="*/ 21600 f13 1"/>
                <a:gd name="f27" fmla="*/ f17 1 f4"/>
                <a:gd name="f28" fmla="+- 21600 0 f19"/>
                <a:gd name="f29" fmla="*/ f20 f13 1"/>
                <a:gd name="f30" fmla="*/ f18 f13 1"/>
                <a:gd name="f31" fmla="*/ f19 f12 1"/>
                <a:gd name="f32" fmla="+- f25 0 f3"/>
                <a:gd name="f33" fmla="+- f27 0 f3"/>
                <a:gd name="f34" fmla="*/ f28 f18 1"/>
                <a:gd name="f35" fmla="*/ f34 1 10800"/>
                <a:gd name="f36" fmla="+- f19 f35 0"/>
                <a:gd name="f37" fmla="*/ f36 f12 1"/>
              </a:gdLst>
              <a:ahLst>
                <a:ahXY gdRefX="f0" minX="f7" maxX="f8" gdRefY="f1" minY="f7" maxY="f9">
                  <a:pos x="f21" y="f22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31" y="f24"/>
                </a:cxn>
                <a:cxn ang="f33">
                  <a:pos x="f31" y="f26"/>
                </a:cxn>
              </a:cxnLst>
              <a:rect l="f23" t="f30" r="f37" b="f29"/>
              <a:pathLst>
                <a:path w="21600" h="21600">
                  <a:moveTo>
                    <a:pt x="f7" y="f18"/>
                  </a:moveTo>
                  <a:lnTo>
                    <a:pt x="f19" y="f18"/>
                  </a:lnTo>
                  <a:lnTo>
                    <a:pt x="f19" y="f7"/>
                  </a:lnTo>
                  <a:lnTo>
                    <a:pt x="f8" y="f9"/>
                  </a:lnTo>
                  <a:lnTo>
                    <a:pt x="f19" y="f8"/>
                  </a:lnTo>
                  <a:lnTo>
                    <a:pt x="f19" y="f20"/>
                  </a:lnTo>
                  <a:lnTo>
                    <a:pt x="f7" y="f20"/>
                  </a:lnTo>
                  <a:close/>
                </a:path>
              </a:pathLst>
            </a:custGeom>
            <a:gradFill>
              <a:gsLst>
                <a:gs pos="0">
                  <a:srgbClr val="B1CBE9"/>
                </a:gs>
                <a:gs pos="100000">
                  <a:srgbClr val="A3C1E5"/>
                </a:gs>
              </a:gsLst>
              <a:lin ang="5400000"/>
            </a:gradFill>
            <a:ln w="6345" cap="flat">
              <a:solidFill>
                <a:srgbClr val="5B9BD5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en-IN"/>
            </a:p>
          </p:txBody>
        </p:sp>
        <p:sp>
          <p:nvSpPr>
            <p:cNvPr id="5" name="Freeform 4"/>
            <p:cNvSpPr/>
            <p:nvPr/>
          </p:nvSpPr>
          <p:spPr>
            <a:xfrm>
              <a:off x="509476" y="3084371"/>
              <a:ext cx="2853549" cy="175377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853554"/>
                <a:gd name="f7" fmla="val 1753775"/>
                <a:gd name="f8" fmla="val 292302"/>
                <a:gd name="f9" fmla="val 130868"/>
                <a:gd name="f10" fmla="val 2561252"/>
                <a:gd name="f11" fmla="val 2722686"/>
                <a:gd name="f12" fmla="val 1461473"/>
                <a:gd name="f13" fmla="val 1622907"/>
                <a:gd name="f14" fmla="+- 0 0 -90"/>
                <a:gd name="f15" fmla="*/ f3 1 2853554"/>
                <a:gd name="f16" fmla="*/ f4 1 1753775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2853554"/>
                <a:gd name="f25" fmla="*/ f21 1 1753775"/>
                <a:gd name="f26" fmla="*/ 0 f22 1"/>
                <a:gd name="f27" fmla="*/ 292302 f21 1"/>
                <a:gd name="f28" fmla="*/ 292302 f22 1"/>
                <a:gd name="f29" fmla="*/ 0 f21 1"/>
                <a:gd name="f30" fmla="*/ 2561252 f22 1"/>
                <a:gd name="f31" fmla="*/ 2853554 f22 1"/>
                <a:gd name="f32" fmla="*/ 1461473 f21 1"/>
                <a:gd name="f33" fmla="*/ 1753775 f21 1"/>
                <a:gd name="f34" fmla="+- f23 0 f1"/>
                <a:gd name="f35" fmla="*/ f26 1 2853554"/>
                <a:gd name="f36" fmla="*/ f27 1 1753775"/>
                <a:gd name="f37" fmla="*/ f28 1 2853554"/>
                <a:gd name="f38" fmla="*/ f29 1 1753775"/>
                <a:gd name="f39" fmla="*/ f30 1 2853554"/>
                <a:gd name="f40" fmla="*/ f31 1 2853554"/>
                <a:gd name="f41" fmla="*/ f32 1 1753775"/>
                <a:gd name="f42" fmla="*/ f33 1 1753775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2853554" h="1753775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5B9BD5"/>
            </a:solidFill>
            <a:ln w="12701" cap="flat">
              <a:solidFill>
                <a:srgbClr val="41719C"/>
              </a:solidFill>
              <a:prstDash val="solid"/>
              <a:miter/>
            </a:ln>
          </p:spPr>
          <p:txBody>
            <a:bodyPr vert="horz" wrap="square" lIns="222775" tIns="222775" rIns="222775" bIns="222775" anchor="ctr" anchorCtr="1" compatLnSpc="1">
              <a:noAutofit/>
            </a:bodyPr>
            <a:lstStyle/>
            <a:p>
              <a:pPr marL="0" marR="0" lvl="0" indent="0" algn="ctr" defTabSz="16002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5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IN" sz="3600" b="0" i="0" u="none" strike="noStrike" kern="1200" cap="none" spc="0" baseline="0" dirty="0">
                  <a:solidFill>
                    <a:srgbClr val="FFFFFF"/>
                  </a:solidFill>
                  <a:uFillTx/>
                  <a:latin typeface="Calibri"/>
                  <a:ea typeface=""/>
                  <a:cs typeface=""/>
                </a:rPr>
                <a:t>Emulated Environment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3512237" y="3084371"/>
              <a:ext cx="2853549" cy="175377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853554"/>
                <a:gd name="f7" fmla="val 1753775"/>
                <a:gd name="f8" fmla="val 292302"/>
                <a:gd name="f9" fmla="val 130868"/>
                <a:gd name="f10" fmla="val 2561252"/>
                <a:gd name="f11" fmla="val 2722686"/>
                <a:gd name="f12" fmla="val 1461473"/>
                <a:gd name="f13" fmla="val 1622907"/>
                <a:gd name="f14" fmla="+- 0 0 -90"/>
                <a:gd name="f15" fmla="*/ f3 1 2853554"/>
                <a:gd name="f16" fmla="*/ f4 1 1753775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2853554"/>
                <a:gd name="f25" fmla="*/ f21 1 1753775"/>
                <a:gd name="f26" fmla="*/ 0 f22 1"/>
                <a:gd name="f27" fmla="*/ 292302 f21 1"/>
                <a:gd name="f28" fmla="*/ 292302 f22 1"/>
                <a:gd name="f29" fmla="*/ 0 f21 1"/>
                <a:gd name="f30" fmla="*/ 2561252 f22 1"/>
                <a:gd name="f31" fmla="*/ 2853554 f22 1"/>
                <a:gd name="f32" fmla="*/ 1461473 f21 1"/>
                <a:gd name="f33" fmla="*/ 1753775 f21 1"/>
                <a:gd name="f34" fmla="+- f23 0 f1"/>
                <a:gd name="f35" fmla="*/ f26 1 2853554"/>
                <a:gd name="f36" fmla="*/ f27 1 1753775"/>
                <a:gd name="f37" fmla="*/ f28 1 2853554"/>
                <a:gd name="f38" fmla="*/ f29 1 1753775"/>
                <a:gd name="f39" fmla="*/ f30 1 2853554"/>
                <a:gd name="f40" fmla="*/ f31 1 2853554"/>
                <a:gd name="f41" fmla="*/ f32 1 1753775"/>
                <a:gd name="f42" fmla="*/ f33 1 1753775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2853554" h="1753775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5B9BD5"/>
            </a:solidFill>
            <a:ln w="12701" cap="flat">
              <a:solidFill>
                <a:srgbClr val="41719C"/>
              </a:solidFill>
              <a:prstDash val="solid"/>
              <a:miter/>
            </a:ln>
          </p:spPr>
          <p:txBody>
            <a:bodyPr vert="horz" wrap="square" lIns="222775" tIns="222775" rIns="222775" bIns="222775" anchor="ctr" anchorCtr="1" compatLnSpc="1">
              <a:noAutofit/>
            </a:bodyPr>
            <a:lstStyle/>
            <a:p>
              <a:pPr marL="0" marR="0" lvl="0" indent="0" algn="ctr" defTabSz="16002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5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IN" sz="3600" b="0" i="0" u="none" strike="noStrike" kern="1200" cap="none" spc="0" baseline="0" dirty="0">
                  <a:solidFill>
                    <a:srgbClr val="FFFFFF"/>
                  </a:solidFill>
                  <a:uFillTx/>
                  <a:latin typeface="Calibri"/>
                  <a:ea typeface=""/>
                  <a:cs typeface=""/>
                </a:rPr>
                <a:t>Shadow Memory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514999" y="3084371"/>
              <a:ext cx="2853549" cy="175377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853554"/>
                <a:gd name="f7" fmla="val 1753775"/>
                <a:gd name="f8" fmla="val 292302"/>
                <a:gd name="f9" fmla="val 130868"/>
                <a:gd name="f10" fmla="val 2561252"/>
                <a:gd name="f11" fmla="val 2722686"/>
                <a:gd name="f12" fmla="val 1461473"/>
                <a:gd name="f13" fmla="val 1622907"/>
                <a:gd name="f14" fmla="+- 0 0 -90"/>
                <a:gd name="f15" fmla="*/ f3 1 2853554"/>
                <a:gd name="f16" fmla="*/ f4 1 1753775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2853554"/>
                <a:gd name="f25" fmla="*/ f21 1 1753775"/>
                <a:gd name="f26" fmla="*/ 0 f22 1"/>
                <a:gd name="f27" fmla="*/ 292302 f21 1"/>
                <a:gd name="f28" fmla="*/ 292302 f22 1"/>
                <a:gd name="f29" fmla="*/ 0 f21 1"/>
                <a:gd name="f30" fmla="*/ 2561252 f22 1"/>
                <a:gd name="f31" fmla="*/ 2853554 f22 1"/>
                <a:gd name="f32" fmla="*/ 1461473 f21 1"/>
                <a:gd name="f33" fmla="*/ 1753775 f21 1"/>
                <a:gd name="f34" fmla="+- f23 0 f1"/>
                <a:gd name="f35" fmla="*/ f26 1 2853554"/>
                <a:gd name="f36" fmla="*/ f27 1 1753775"/>
                <a:gd name="f37" fmla="*/ f28 1 2853554"/>
                <a:gd name="f38" fmla="*/ f29 1 1753775"/>
                <a:gd name="f39" fmla="*/ f30 1 2853554"/>
                <a:gd name="f40" fmla="*/ f31 1 2853554"/>
                <a:gd name="f41" fmla="*/ f32 1 1753775"/>
                <a:gd name="f42" fmla="*/ f33 1 1753775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2853554" h="1753775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5B9BD5"/>
            </a:solidFill>
            <a:ln w="12701" cap="flat">
              <a:solidFill>
                <a:srgbClr val="41719C"/>
              </a:solidFill>
              <a:prstDash val="solid"/>
              <a:miter/>
            </a:ln>
          </p:spPr>
          <p:txBody>
            <a:bodyPr vert="horz" wrap="square" lIns="222775" tIns="222775" rIns="222775" bIns="222775" anchor="ctr" anchorCtr="1" compatLnSpc="1">
              <a:noAutofit/>
            </a:bodyPr>
            <a:lstStyle/>
            <a:p>
              <a:pPr marL="0" marR="0" lvl="0" indent="0" algn="ctr" defTabSz="16002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5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IN" sz="3600" b="0" i="0" u="none" strike="noStrike" kern="1200" cap="none" spc="0" baseline="0" dirty="0">
                  <a:solidFill>
                    <a:srgbClr val="FFFFFF"/>
                  </a:solidFill>
                  <a:uFillTx/>
                  <a:latin typeface="Calibri"/>
                  <a:ea typeface=""/>
                  <a:cs typeface=""/>
                </a:rPr>
                <a:t>Extraction Engine</a:t>
              </a:r>
            </a:p>
          </p:txBody>
        </p:sp>
      </p:grpSp>
      <p:sp>
        <p:nvSpPr>
          <p:cNvPr id="8" name="Footer Placeholder 8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9" name="Slide Number Placeholder 9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85FC586-21A4-4946-ABDF-54AE4C48B825}" type="slidenum">
              <a:rPr>
                <a:solidFill>
                  <a:srgbClr val="C00000"/>
                </a:solidFill>
              </a:rPr>
              <a:t>12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System Design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212CF904-C316-4312-AC50-25D32DED340E}" type="slidenum">
              <a:rPr lang="en-IN" smtClean="0">
                <a:solidFill>
                  <a:srgbClr val="C00000"/>
                </a:solidFill>
              </a:rPr>
              <a:t>13</a:t>
            </a:fld>
            <a:endParaRPr lang="en-IN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Emulated Environment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69821" y="1563477"/>
            <a:ext cx="9578714" cy="5242054"/>
          </a:xfrm>
        </p:spPr>
        <p:txBody>
          <a:bodyPr/>
          <a:lstStyle/>
          <a:p>
            <a:pPr marL="457200" lvl="0" indent="-457200">
              <a:buFont typeface="Wingdings" pitchFamily="2"/>
              <a:buChar char="v"/>
            </a:pPr>
            <a:r>
              <a:rPr lang="en-IN" sz="2800" dirty="0" smtClean="0"/>
              <a:t>Provided by Intel’s             Framework</a:t>
            </a:r>
          </a:p>
          <a:p>
            <a:pPr marL="457200" lvl="0" indent="-457200">
              <a:buFont typeface="Wingdings" pitchFamily="2"/>
              <a:buChar char="v"/>
            </a:pPr>
            <a:r>
              <a:rPr lang="en-IN" sz="2800" dirty="0" smtClean="0"/>
              <a:t>Instrument memory write instructions and build Shadow memory</a:t>
            </a:r>
          </a:p>
          <a:p>
            <a:pPr marL="457200" lvl="0" indent="-457200">
              <a:buFont typeface="Wingdings" pitchFamily="2"/>
              <a:buChar char="v"/>
            </a:pPr>
            <a:r>
              <a:rPr lang="en-IN" sz="2800" dirty="0" smtClean="0"/>
              <a:t>Instrument execution flow changing instructions to catch transition point</a:t>
            </a:r>
            <a:endParaRPr lang="en-IN" sz="2800" dirty="0"/>
          </a:p>
          <a:p>
            <a:pPr marL="457200" lvl="2" indent="-457200">
              <a:buFont typeface="Wingdings" pitchFamily="2"/>
              <a:buChar char="v"/>
            </a:pPr>
            <a:r>
              <a:rPr lang="en-IN" sz="2800" dirty="0" smtClean="0"/>
              <a:t>Provides </a:t>
            </a:r>
            <a:r>
              <a:rPr lang="en-IN" sz="2800" dirty="0"/>
              <a:t>isolation between the extraction engine and the malicious program under analysis.</a:t>
            </a:r>
          </a:p>
        </p:txBody>
      </p:sp>
      <p:sp>
        <p:nvSpPr>
          <p:cNvPr id="4" name="Footer Placeholder 7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212CF904-C316-4312-AC50-25D32DED340E}" type="slidenum">
              <a:rPr lang="en-IN" smtClean="0">
                <a:solidFill>
                  <a:srgbClr val="C00000"/>
                </a:solidFill>
              </a:rPr>
              <a:t>14</a:t>
            </a:fld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986" y="1563477"/>
            <a:ext cx="902705" cy="42765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693736" y="1554159"/>
            <a:ext cx="8510229" cy="4007184"/>
          </a:xfrm>
        </p:spPr>
      </p:pic>
      <p:sp>
        <p:nvSpPr>
          <p:cNvPr id="3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5666280"/>
            <a:ext cx="8694736" cy="802779"/>
          </a:xfrm>
        </p:spPr>
        <p:txBody>
          <a:bodyPr/>
          <a:lstStyle/>
          <a:p>
            <a:pPr marL="457200" lvl="0" indent="-457200">
              <a:buFont typeface="Wingdings" pitchFamily="2"/>
              <a:buChar char="v"/>
            </a:pPr>
            <a:r>
              <a:rPr lang="en-IN" sz="2800" dirty="0" smtClean="0"/>
              <a:t>          ‘s implementation for instrumenting memory write instructions</a:t>
            </a:r>
            <a:endParaRPr lang="en-IN" sz="2800" dirty="0"/>
          </a:p>
        </p:txBody>
      </p:sp>
      <p:sp>
        <p:nvSpPr>
          <p:cNvPr id="4" name="Footer Placeholder 7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39ECFCDB-2364-4F28-B9CF-9A018585E4BC}" type="slidenum">
              <a:rPr lang="en-IN" smtClean="0">
                <a:solidFill>
                  <a:srgbClr val="C00000"/>
                </a:solidFill>
              </a:rPr>
              <a:t>15</a:t>
            </a:fld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90" y="5666280"/>
            <a:ext cx="902705" cy="42765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209863" y="1274161"/>
            <a:ext cx="9593701" cy="3822493"/>
          </a:xfrm>
        </p:spPr>
      </p:pic>
      <p:sp>
        <p:nvSpPr>
          <p:cNvPr id="3" name="Text Placeholder 3"/>
          <p:cNvSpPr txBox="1">
            <a:spLocks noGrp="1"/>
          </p:cNvSpPr>
          <p:nvPr>
            <p:ph type="body" idx="2"/>
          </p:nvPr>
        </p:nvSpPr>
        <p:spPr>
          <a:xfrm>
            <a:off x="209863" y="5336502"/>
            <a:ext cx="9593701" cy="1132557"/>
          </a:xfrm>
        </p:spPr>
        <p:txBody>
          <a:bodyPr/>
          <a:lstStyle/>
          <a:p>
            <a:pPr marL="457200" lvl="1" indent="-457200">
              <a:buSzPct val="45000"/>
              <a:buFont typeface="Wingdings" pitchFamily="2"/>
              <a:buChar char="v"/>
            </a:pPr>
            <a:r>
              <a:rPr lang="en-IN" dirty="0" smtClean="0"/>
              <a:t>        ‘s implementation for instrumenting execution flow changing instructions</a:t>
            </a:r>
            <a:endParaRPr lang="en-IN" dirty="0"/>
          </a:p>
        </p:txBody>
      </p:sp>
      <p:sp>
        <p:nvSpPr>
          <p:cNvPr id="4" name="Footer Placeholder 8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9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383615A-9F1C-4B5D-B6EE-A0F842E8BBCE}" type="slidenum">
              <a:rPr>
                <a:solidFill>
                  <a:srgbClr val="C00000"/>
                </a:solidFill>
              </a:rPr>
              <a:t>16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73" y="5336502"/>
            <a:ext cx="902705" cy="42765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Shadow Memory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Wingdings" pitchFamily="2"/>
              <a:buChar char="q"/>
            </a:pPr>
            <a:r>
              <a:rPr lang="en-US" sz="2800" b="1" dirty="0"/>
              <a:t>T</a:t>
            </a:r>
            <a:r>
              <a:rPr lang="en-US" sz="2800" dirty="0" smtClean="0"/>
              <a:t>echnique </a:t>
            </a:r>
            <a:r>
              <a:rPr lang="en-US" sz="2800" dirty="0"/>
              <a:t>used to track and store </a:t>
            </a:r>
            <a:r>
              <a:rPr lang="en-US" sz="2800" dirty="0" smtClean="0"/>
              <a:t>information on</a:t>
            </a:r>
            <a:r>
              <a:rPr lang="en-US" sz="2800" dirty="0"/>
              <a:t> </a:t>
            </a:r>
            <a:r>
              <a:rPr lang="en-US" sz="2800" dirty="0" smtClean="0"/>
              <a:t>computer </a:t>
            </a:r>
            <a:r>
              <a:rPr lang="en-US" sz="2800" dirty="0"/>
              <a:t>memory </a:t>
            </a:r>
            <a:r>
              <a:rPr lang="en-US" sz="2800" dirty="0" smtClean="0"/>
              <a:t>read/written </a:t>
            </a:r>
            <a:r>
              <a:rPr lang="en-US" sz="2800" dirty="0"/>
              <a:t>by </a:t>
            </a:r>
            <a:r>
              <a:rPr lang="en-US" sz="2800" dirty="0" smtClean="0"/>
              <a:t>program</a:t>
            </a:r>
            <a:r>
              <a:rPr lang="en-US" sz="2800" dirty="0"/>
              <a:t> during its execution. </a:t>
            </a:r>
            <a:endParaRPr lang="en-US" sz="2800" dirty="0" smtClean="0"/>
          </a:p>
          <a:p>
            <a:pPr marL="457200" lvl="0" indent="-457200">
              <a:buFont typeface="Wingdings" pitchFamily="2"/>
              <a:buChar char="q"/>
            </a:pPr>
            <a:r>
              <a:rPr lang="en-US" sz="2800" dirty="0" smtClean="0"/>
              <a:t>Shadow </a:t>
            </a:r>
            <a:r>
              <a:rPr lang="en-US" sz="2800" dirty="0"/>
              <a:t>memory consists of shadow bytes/bit that map to individual bits or one or more bytes in main memory. </a:t>
            </a:r>
            <a:endParaRPr lang="en-US" sz="2800" dirty="0" smtClean="0"/>
          </a:p>
          <a:p>
            <a:pPr marL="457200" lvl="0" indent="-457200">
              <a:buFont typeface="Wingdings" pitchFamily="2"/>
              <a:buChar char="q"/>
            </a:pPr>
            <a:r>
              <a:rPr lang="en-US" sz="2800" dirty="0" smtClean="0"/>
              <a:t>Newly written memory addresses are mapped as dirty(1) and others as clean(0) in shadow memory.</a:t>
            </a:r>
            <a:endParaRPr lang="en-US" sz="2800" dirty="0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0E124C-8842-45FF-8CDD-3842DE1C27F4}" type="slidenum">
              <a:rPr>
                <a:solidFill>
                  <a:srgbClr val="C00000"/>
                </a:solidFill>
              </a:rPr>
              <a:t>17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Shadow Memory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F0474D-5EB2-45C2-85A0-789F8E04CA97}" type="slidenum">
              <a:rPr>
                <a:solidFill>
                  <a:srgbClr val="C00000"/>
                </a:solidFill>
              </a:rPr>
              <a:t>18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Extraction Engine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03998" y="5351489"/>
            <a:ext cx="8870036" cy="801991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/>
              <a:t>Initializes </a:t>
            </a:r>
            <a:r>
              <a:rPr lang="en-US" sz="2800" dirty="0"/>
              <a:t>the whole shadow memory with clean </a:t>
            </a:r>
            <a:r>
              <a:rPr lang="en-US" sz="2800" dirty="0" smtClean="0"/>
              <a:t>bit(0</a:t>
            </a:r>
            <a:r>
              <a:rPr lang="en-US" sz="2800" dirty="0"/>
              <a:t>)</a:t>
            </a:r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598F610-D537-41F7-AEFE-01D2FA465BD0}" type="slidenum">
              <a:rPr>
                <a:solidFill>
                  <a:srgbClr val="C00000"/>
                </a:solidFill>
              </a:rPr>
              <a:t>19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826" y="2597798"/>
            <a:ext cx="8278380" cy="1209844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Who am I ?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64893" y="1563477"/>
            <a:ext cx="9773582" cy="5376964"/>
          </a:xfrm>
        </p:spPr>
        <p:txBody>
          <a:bodyPr/>
          <a:lstStyle/>
          <a:p>
            <a:pPr marL="457200" lvl="0" indent="-457200">
              <a:buFont typeface="Wingdings" pitchFamily="2"/>
              <a:buChar char="q"/>
            </a:pPr>
            <a:r>
              <a:rPr lang="en-US" sz="2800" dirty="0">
                <a:solidFill>
                  <a:srgbClr val="0D0D0D"/>
                </a:solidFill>
              </a:rPr>
              <a:t> Under-graduate Student at IIIT-Hyderabad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US" sz="2800" dirty="0">
                <a:solidFill>
                  <a:srgbClr val="0D0D0D"/>
                </a:solidFill>
              </a:rPr>
              <a:t> Security </a:t>
            </a:r>
            <a:r>
              <a:rPr lang="en-US" sz="2800" dirty="0" smtClean="0">
                <a:solidFill>
                  <a:srgbClr val="0D0D0D"/>
                </a:solidFill>
              </a:rPr>
              <a:t>Researcher</a:t>
            </a:r>
            <a:endParaRPr lang="en-US" sz="2800" dirty="0">
              <a:solidFill>
                <a:srgbClr val="0D0D0D"/>
              </a:solidFill>
            </a:endParaRPr>
          </a:p>
          <a:p>
            <a:pPr marL="457200" lvl="0" indent="-457200">
              <a:buFont typeface="Wingdings" pitchFamily="2"/>
              <a:buChar char="q"/>
            </a:pPr>
            <a:r>
              <a:rPr lang="en-US" sz="2800" dirty="0">
                <a:solidFill>
                  <a:srgbClr val="0D0D0D"/>
                </a:solidFill>
              </a:rPr>
              <a:t> Currently pursuing </a:t>
            </a:r>
            <a:r>
              <a:rPr lang="en-US" sz="2800" dirty="0" err="1">
                <a:solidFill>
                  <a:srgbClr val="0D0D0D"/>
                </a:solidFill>
              </a:rPr>
              <a:t>B.Tech</a:t>
            </a:r>
            <a:r>
              <a:rPr lang="en-US" sz="2800" dirty="0">
                <a:solidFill>
                  <a:srgbClr val="0D0D0D"/>
                </a:solidFill>
              </a:rPr>
              <a:t> with honors in Computer Science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US" sz="2800" dirty="0">
                <a:solidFill>
                  <a:srgbClr val="0D0D0D"/>
                </a:solidFill>
              </a:rPr>
              <a:t> Regular CTF (Capture the Flag) player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US" sz="2800" dirty="0">
                <a:solidFill>
                  <a:srgbClr val="0D0D0D"/>
                </a:solidFill>
              </a:rPr>
              <a:t> Currently part of </a:t>
            </a:r>
            <a:r>
              <a:rPr lang="en-US" sz="2800" dirty="0" err="1">
                <a:solidFill>
                  <a:srgbClr val="0D0D0D"/>
                </a:solidFill>
              </a:rPr>
              <a:t>SegFault</a:t>
            </a:r>
            <a:r>
              <a:rPr lang="en-US" sz="2800" dirty="0">
                <a:solidFill>
                  <a:srgbClr val="0D0D0D"/>
                </a:solidFill>
              </a:rPr>
              <a:t> CTF team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US" sz="2800" dirty="0">
                <a:solidFill>
                  <a:srgbClr val="0D0D0D"/>
                </a:solidFill>
              </a:rPr>
              <a:t> Fields of interest – Reverse Engineering , Malware Analysis and Exploit Development</a:t>
            </a:r>
          </a:p>
        </p:txBody>
      </p:sp>
      <p:sp>
        <p:nvSpPr>
          <p:cNvPr id="4" name="Footer Placeholder 17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4EC568F-8BDB-41CA-A4F4-C14AA17409A5}" type="slidenum">
              <a:rPr lang="en-IN" smtClean="0">
                <a:solidFill>
                  <a:srgbClr val="C00000"/>
                </a:solidFill>
              </a:rPr>
              <a:t>2</a:t>
            </a:fld>
            <a:endParaRPr lang="en-IN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79" y="1004340"/>
            <a:ext cx="8593993" cy="3957404"/>
          </a:xfrm>
        </p:spPr>
      </p:pic>
      <p:sp>
        <p:nvSpPr>
          <p:cNvPr id="3" name="Text Placeholder 3"/>
          <p:cNvSpPr txBox="1">
            <a:spLocks noGrp="1"/>
          </p:cNvSpPr>
          <p:nvPr>
            <p:ph type="body" idx="2"/>
          </p:nvPr>
        </p:nvSpPr>
        <p:spPr>
          <a:xfrm>
            <a:off x="419727" y="5111642"/>
            <a:ext cx="8968746" cy="1357408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n-US" sz="2800" dirty="0"/>
              <a:t>Every write at some particular address in program memory changes the corresponding bit in shadow memory to dirty(1)</a:t>
            </a:r>
          </a:p>
        </p:txBody>
      </p:sp>
      <p:sp>
        <p:nvSpPr>
          <p:cNvPr id="4" name="Footer Placeholder 7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8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F203363-A508-4225-9428-12D058623CE7}" type="slidenum">
              <a:rPr>
                <a:solidFill>
                  <a:srgbClr val="C00000"/>
                </a:solidFill>
              </a:rPr>
              <a:t>20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0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419727" y="1004340"/>
            <a:ext cx="8968746" cy="3957404"/>
          </a:xfrm>
        </p:spPr>
      </p:pic>
      <p:sp>
        <p:nvSpPr>
          <p:cNvPr id="3" name="Text Placeholder 3"/>
          <p:cNvSpPr txBox="1">
            <a:spLocks noGrp="1"/>
          </p:cNvSpPr>
          <p:nvPr>
            <p:ph type="body" idx="2"/>
          </p:nvPr>
        </p:nvSpPr>
        <p:spPr>
          <a:xfrm>
            <a:off x="419727" y="5111642"/>
            <a:ext cx="8968746" cy="1357408"/>
          </a:xfrm>
        </p:spPr>
        <p:txBody>
          <a:bodyPr/>
          <a:lstStyle/>
          <a:p>
            <a:pPr marL="457200" lvl="0" indent="-457200">
              <a:buFont typeface="Wingdings" pitchFamily="2"/>
              <a:buChar char="v"/>
            </a:pPr>
            <a:r>
              <a:rPr lang="en-US" sz="2800" dirty="0"/>
              <a:t>Each time a </a:t>
            </a:r>
            <a:r>
              <a:rPr lang="en-IN" sz="2800" dirty="0"/>
              <a:t>dynamic linked</a:t>
            </a:r>
            <a:r>
              <a:rPr lang="en-US" sz="2800" dirty="0"/>
              <a:t> library is loaded into the program memory, we set the corresponding shadow memory to clean(0)</a:t>
            </a:r>
          </a:p>
        </p:txBody>
      </p:sp>
      <p:sp>
        <p:nvSpPr>
          <p:cNvPr id="4" name="Footer Placeholder 7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8"/>
          <p:cNvSpPr txBox="1"/>
          <p:nvPr/>
        </p:nvSpPr>
        <p:spPr>
          <a:xfrm>
            <a:off x="7197382" y="6887159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F203363-A508-4225-9428-12D058623CE7}" type="slidenum">
              <a:rPr>
                <a:solidFill>
                  <a:srgbClr val="C00000"/>
                </a:solidFill>
              </a:rPr>
              <a:t>21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738" b="1738"/>
          <a:stretch>
            <a:fillRect/>
          </a:stretch>
        </p:blipFill>
        <p:spPr>
          <a:xfrm>
            <a:off x="693736" y="914400"/>
            <a:ext cx="8694736" cy="4662489"/>
          </a:xfrm>
        </p:spPr>
      </p:pic>
      <p:sp>
        <p:nvSpPr>
          <p:cNvPr id="3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5576340"/>
            <a:ext cx="8694736" cy="1349114"/>
          </a:xfrm>
        </p:spPr>
        <p:txBody>
          <a:bodyPr/>
          <a:lstStyle/>
          <a:p>
            <a:pPr marL="457200" lvl="0" indent="-457200">
              <a:buFont typeface="Wingdings" pitchFamily="2"/>
              <a:buChar char="v"/>
            </a:pPr>
            <a:r>
              <a:rPr lang="en-US" sz="2800" dirty="0"/>
              <a:t>At the end of each Basic block, </a:t>
            </a:r>
            <a:r>
              <a:rPr lang="en-US" sz="2800" dirty="0" smtClean="0"/>
              <a:t>check </a:t>
            </a:r>
            <a:r>
              <a:rPr lang="en-US" sz="2800" dirty="0"/>
              <a:t>if there is any dirty memory location present within the region covering the basic block.</a:t>
            </a:r>
          </a:p>
          <a:p>
            <a:pPr marL="457200" lvl="0" indent="-457200">
              <a:buFont typeface="Wingdings" pitchFamily="2"/>
              <a:buChar char="v"/>
            </a:pPr>
            <a:endParaRPr lang="en-IN" sz="2800" dirty="0"/>
          </a:p>
        </p:txBody>
      </p:sp>
      <p:sp>
        <p:nvSpPr>
          <p:cNvPr id="4" name="Footer Placeholder 7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8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2C7DEB4-5560-447C-9690-67461059FEC1}" type="slidenum">
              <a:rPr>
                <a:solidFill>
                  <a:srgbClr val="C00000"/>
                </a:solidFill>
              </a:rPr>
              <a:t>22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854442" y="1004340"/>
            <a:ext cx="8199616" cy="3957404"/>
          </a:xfrm>
        </p:spPr>
      </p:pic>
      <p:sp>
        <p:nvSpPr>
          <p:cNvPr id="3" name="Text Placeholder 3"/>
          <p:cNvSpPr txBox="1">
            <a:spLocks noGrp="1"/>
          </p:cNvSpPr>
          <p:nvPr>
            <p:ph type="body" idx="2"/>
          </p:nvPr>
        </p:nvSpPr>
        <p:spPr>
          <a:xfrm>
            <a:off x="419727" y="5111642"/>
            <a:ext cx="8968746" cy="1357408"/>
          </a:xfrm>
        </p:spPr>
        <p:txBody>
          <a:bodyPr/>
          <a:lstStyle/>
          <a:p>
            <a:pPr marL="457200" lvl="0" indent="-457200">
              <a:buFont typeface="Wingdings" pitchFamily="2"/>
              <a:buChar char="v"/>
            </a:pPr>
            <a:r>
              <a:rPr lang="en-IN" sz="2800"/>
              <a:t>If it is then dumps the whole dirty memory address range which represents the next layer of packing and again initialises the shadow memory to clean(0)</a:t>
            </a:r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D24D6A2-F6F7-4294-9DE6-32CE7677CE4D}" type="slidenum">
              <a:rPr>
                <a:solidFill>
                  <a:srgbClr val="C00000"/>
                </a:solidFill>
              </a:rPr>
              <a:t>23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Undopack on </a:t>
            </a:r>
            <a:r>
              <a:rPr lang="en-IN" dirty="0" err="1" smtClean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GitHub</a:t>
            </a:r>
            <a:endParaRPr lang="en-IN" dirty="0">
              <a:solidFill>
                <a:srgbClr val="C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8" y="1799024"/>
            <a:ext cx="8870036" cy="4384438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	   </a:t>
            </a:r>
            <a:r>
              <a:rPr lang="en-IN" dirty="0" smtClean="0">
                <a:hlinkClick r:id="rId2"/>
              </a:rPr>
              <a:t>https</a:t>
            </a:r>
            <a:r>
              <a:rPr lang="en-IN" dirty="0">
                <a:hlinkClick r:id="rId2"/>
              </a:rPr>
              <a:t>://github.com/3SLabs/undopack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/>
              <a:t>UndoPack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212CF904-C316-4312-AC50-25D32DED340E}" type="slidenum">
              <a:rPr lang="en-IN" smtClean="0"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91303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Credits</a:t>
            </a:r>
            <a:endParaRPr lang="en-IN" dirty="0">
              <a:solidFill>
                <a:srgbClr val="C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 Special thanks to </a:t>
            </a:r>
            <a:r>
              <a:rPr lang="en-IN" dirty="0" err="1" smtClean="0">
                <a:solidFill>
                  <a:srgbClr val="C00000"/>
                </a:solidFill>
              </a:rPr>
              <a:t>Abhisek</a:t>
            </a:r>
            <a:r>
              <a:rPr lang="en-IN" dirty="0" smtClean="0">
                <a:solidFill>
                  <a:srgbClr val="C00000"/>
                </a:solidFill>
              </a:rPr>
              <a:t> </a:t>
            </a:r>
            <a:r>
              <a:rPr lang="en-IN" dirty="0" err="1" smtClean="0">
                <a:solidFill>
                  <a:srgbClr val="C00000"/>
                </a:solidFill>
              </a:rPr>
              <a:t>Datta</a:t>
            </a:r>
            <a:r>
              <a:rPr lang="en-IN" dirty="0" smtClean="0">
                <a:solidFill>
                  <a:srgbClr val="C00000"/>
                </a:solidFill>
              </a:rPr>
              <a:t> </a:t>
            </a:r>
            <a:r>
              <a:rPr lang="en-IN" dirty="0" smtClean="0"/>
              <a:t>, 3S Labs</a:t>
            </a:r>
          </a:p>
          <a:p>
            <a:r>
              <a:rPr lang="en-IN" dirty="0"/>
              <a:t> </a:t>
            </a:r>
            <a:r>
              <a:rPr lang="en-IN" dirty="0" smtClean="0"/>
              <a:t>Thanks to </a:t>
            </a:r>
            <a:r>
              <a:rPr lang="en-IN" dirty="0" smtClean="0">
                <a:solidFill>
                  <a:srgbClr val="C00000"/>
                </a:solidFill>
              </a:rPr>
              <a:t>Intel’s PIN framework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/>
              <a:t>UndoPack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212CF904-C316-4312-AC50-25D32DED340E}" type="slidenum">
              <a:rPr lang="en-IN" smtClean="0"/>
              <a:t>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859338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IN" sz="3600" dirty="0" smtClean="0"/>
              <a:t>Questions ?</a:t>
            </a:r>
            <a:endParaRPr lang="en-IN" sz="3600" dirty="0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7948FC-790C-4C71-A13A-E415E0289F5B}" type="slidenum">
              <a:t>26</a:t>
            </a:fld>
            <a:endParaRPr lang="en-US" sz="1400" b="0" i="0" u="none" strike="noStrike" kern="1200" cap="none" spc="0" baseline="0">
              <a:solidFill>
                <a:srgbClr val="40404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/>
              <a:t>UndoPack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0F8C25C-EA34-4B4B-AF2E-30AE201DDE53}" type="slidenum">
              <a:rPr lang="en-IN" smtClean="0"/>
              <a:t>26</a:t>
            </a:fld>
            <a:endParaRPr lang="en-IN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IN" sz="3600"/>
              <a:t>Thank you!!!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C930677-4F02-40B1-9134-16F0161B18E4}" type="slidenum">
              <a:t>27</a:t>
            </a:fld>
            <a:endParaRPr lang="en-US" sz="1400" b="0" i="0" u="none" strike="noStrike" kern="1200" cap="none" spc="0" baseline="0">
              <a:solidFill>
                <a:srgbClr val="40404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/>
              <a:t>UndoPack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0F8C25C-EA34-4B4B-AF2E-30AE201DDE53}" type="slidenum">
              <a:rPr lang="en-IN" smtClean="0"/>
              <a:t>27</a:t>
            </a:fld>
            <a:endParaRPr lang="en-IN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What I did ?</a:t>
            </a:r>
            <a:endParaRPr lang="en-IN" dirty="0">
              <a:solidFill>
                <a:srgbClr val="C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8" y="3162925"/>
            <a:ext cx="8870036" cy="1169232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IN" sz="2800" dirty="0" smtClean="0"/>
              <a:t>Wrote </a:t>
            </a:r>
            <a:r>
              <a:rPr lang="en-IN" sz="2800" dirty="0"/>
              <a:t>a small CLI tool named Undopack to extract the packed </a:t>
            </a:r>
            <a:r>
              <a:rPr lang="en-IN" sz="2800" dirty="0" smtClean="0"/>
              <a:t>code</a:t>
            </a:r>
          </a:p>
          <a:p>
            <a:pPr marL="457200" lvl="0" indent="-457200">
              <a:buFont typeface="Wingdings" pitchFamily="2"/>
              <a:buChar char="q"/>
            </a:pP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212CF904-C316-4312-AC50-25D32DED340E}" type="slidenum">
              <a:rPr lang="en-IN" smtClean="0">
                <a:solidFill>
                  <a:srgbClr val="C00000"/>
                </a:solidFill>
              </a:rPr>
              <a:t>3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5722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6" y="264792"/>
            <a:ext cx="8694736" cy="1024359"/>
          </a:xfrm>
        </p:spPr>
        <p:txBody>
          <a:bodyPr/>
          <a:lstStyle/>
          <a:p>
            <a:r>
              <a:rPr lang="en-IN" sz="4400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Motivation behind the tool</a:t>
            </a:r>
            <a:endParaRPr lang="en-IN" sz="4400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8" b="1908"/>
          <a:stretch>
            <a:fillRect/>
          </a:stretch>
        </p:blipFill>
        <p:spPr>
          <a:xfrm>
            <a:off x="693738" y="1589088"/>
            <a:ext cx="8694737" cy="4181475"/>
          </a:xfrm>
        </p:spPr>
      </p:pic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693736" y="5771213"/>
            <a:ext cx="8694736" cy="69784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IN" sz="2400" dirty="0" smtClean="0"/>
              <a:t>Code Packing is one </a:t>
            </a:r>
            <a:r>
              <a:rPr lang="en-IN" sz="2400" dirty="0"/>
              <a:t>of the most used technique to hinder the code analysis </a:t>
            </a:r>
            <a:r>
              <a:rPr lang="en-IN" sz="2400" dirty="0" smtClean="0"/>
              <a:t>and its usage is still growing…</a:t>
            </a:r>
            <a:endParaRPr lang="en-IN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39ECFCDB-2364-4F28-B9CF-9A018585E4BC}" type="slidenum">
              <a:rPr lang="en-IN" smtClean="0">
                <a:solidFill>
                  <a:srgbClr val="C00000"/>
                </a:solidFill>
              </a:rPr>
              <a:t>4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9702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Original Binary</a:t>
            </a:r>
            <a:endParaRPr lang="en-IN" dirty="0">
              <a:solidFill>
                <a:srgbClr val="C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98" y="1769259"/>
            <a:ext cx="9194638" cy="475554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/>
              <a:t>UndoPack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212CF904-C316-4312-AC50-25D32DED340E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653669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Packed Binary</a:t>
            </a:r>
            <a:endParaRPr lang="en-IN" dirty="0">
              <a:solidFill>
                <a:srgbClr val="C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68" y="1563477"/>
            <a:ext cx="8423703" cy="5107146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212CF904-C316-4312-AC50-25D32DED340E}" type="slidenum">
              <a:rPr lang="en-IN" smtClean="0">
                <a:solidFill>
                  <a:srgbClr val="C00000"/>
                </a:solidFill>
              </a:rPr>
              <a:t>6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5057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Motivation behind the tool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03998" y="1769034"/>
            <a:ext cx="8870036" cy="4946556"/>
          </a:xfrm>
        </p:spPr>
        <p:txBody>
          <a:bodyPr/>
          <a:lstStyle/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No </a:t>
            </a:r>
            <a:r>
              <a:rPr lang="en-IN" sz="2800" dirty="0"/>
              <a:t>unpacking unless we know the packing algorithm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Common </a:t>
            </a:r>
            <a:r>
              <a:rPr lang="en-IN" sz="2800" dirty="0"/>
              <a:t>technique -</a:t>
            </a:r>
            <a:r>
              <a:rPr lang="en-IN" sz="2800" dirty="0" smtClean="0"/>
              <a:t> Signature matching and Heuristics .</a:t>
            </a:r>
          </a:p>
          <a:p>
            <a:pPr marL="457200" indent="-457200">
              <a:buFont typeface="Wingdings" pitchFamily="2"/>
              <a:buChar char="q"/>
            </a:pPr>
            <a:r>
              <a:rPr lang="en-IN" sz="2800" dirty="0">
                <a:solidFill>
                  <a:schemeClr val="accent1">
                    <a:lumMod val="75000"/>
                  </a:schemeClr>
                </a:solidFill>
              </a:rPr>
              <a:t>What if we don’t know the internal working of the packer?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>
                <a:solidFill>
                  <a:schemeClr val="accent1">
                    <a:lumMod val="75000"/>
                  </a:schemeClr>
                </a:solidFill>
              </a:rPr>
              <a:t>What if we found an executable, packed with an </a:t>
            </a:r>
            <a:r>
              <a:rPr lang="en-IN" sz="2800" dirty="0" smtClean="0">
                <a:solidFill>
                  <a:schemeClr val="accent1">
                    <a:lumMod val="75000"/>
                  </a:schemeClr>
                </a:solidFill>
              </a:rPr>
              <a:t>unknown </a:t>
            </a:r>
            <a:r>
              <a:rPr lang="en-IN" sz="2800" dirty="0">
                <a:solidFill>
                  <a:schemeClr val="accent1">
                    <a:lumMod val="75000"/>
                  </a:schemeClr>
                </a:solidFill>
              </a:rPr>
              <a:t>packer </a:t>
            </a:r>
            <a:r>
              <a:rPr lang="en-IN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en-IN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>
                <a:solidFill>
                  <a:schemeClr val="tx1"/>
                </a:solidFill>
              </a:rPr>
              <a:t>Manual Unpacking</a:t>
            </a:r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AD89EC-997B-44CA-B4EC-D7AD97D8AFBF}" type="slidenum">
              <a:rPr>
                <a:solidFill>
                  <a:srgbClr val="C00000"/>
                </a:solidFill>
              </a:rPr>
              <a:t>7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&quot;No&quot; Symbol 7"/>
          <p:cNvSpPr/>
          <p:nvPr/>
        </p:nvSpPr>
        <p:spPr>
          <a:xfrm>
            <a:off x="1514007" y="4452078"/>
            <a:ext cx="1334125" cy="1139253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 smtClean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Undopac</a:t>
            </a:r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k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54834" y="1693889"/>
            <a:ext cx="9320808" cy="5306519"/>
          </a:xfrm>
        </p:spPr>
        <p:txBody>
          <a:bodyPr/>
          <a:lstStyle/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IN" sz="2800" dirty="0" smtClean="0"/>
              <a:t>Uses Intel’s            - Dynamic </a:t>
            </a:r>
            <a:r>
              <a:rPr lang="en-IN" sz="2800" dirty="0"/>
              <a:t>binary instrumentation framework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Extracts </a:t>
            </a:r>
            <a:r>
              <a:rPr lang="en-IN" sz="2800" dirty="0"/>
              <a:t>multiple layers of packed code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Gives Original </a:t>
            </a:r>
            <a:r>
              <a:rPr lang="en-IN" sz="2800" dirty="0"/>
              <a:t>Entry </a:t>
            </a:r>
            <a:r>
              <a:rPr lang="en-IN" sz="2800" dirty="0" smtClean="0"/>
              <a:t>point (OEP)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>
                <a:solidFill>
                  <a:schemeClr val="accent1">
                    <a:lumMod val="75000"/>
                  </a:schemeClr>
                </a:solidFill>
              </a:rPr>
              <a:t>No</a:t>
            </a:r>
            <a:r>
              <a:rPr lang="en-IN" sz="2800" dirty="0" smtClean="0"/>
              <a:t> additional information required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IN" sz="2800" dirty="0" smtClean="0"/>
              <a:t>Different packers -- Same Extraction method </a:t>
            </a:r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AD549C9-20A5-4107-8E99-85FAA5827283}" type="slidenum">
              <a:rPr>
                <a:solidFill>
                  <a:srgbClr val="C00000"/>
                </a:solidFill>
              </a:rPr>
              <a:t>8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734" y="1693889"/>
            <a:ext cx="902705" cy="42765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dirty="0">
                <a:solidFill>
                  <a:srgbClr val="C0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Why PIN ?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Wingdings" pitchFamily="2"/>
              <a:buChar char="q"/>
            </a:pPr>
            <a:r>
              <a:rPr lang="en-IN" dirty="0" smtClean="0"/>
              <a:t>Best </a:t>
            </a:r>
            <a:r>
              <a:rPr lang="en-IN" dirty="0"/>
              <a:t>framework for D</a:t>
            </a:r>
            <a:r>
              <a:rPr lang="en-IN" dirty="0" smtClean="0"/>
              <a:t>ynamic </a:t>
            </a:r>
            <a:r>
              <a:rPr lang="en-IN" dirty="0"/>
              <a:t>B</a:t>
            </a:r>
            <a:r>
              <a:rPr lang="en-IN" dirty="0" smtClean="0"/>
              <a:t>inary Analysis</a:t>
            </a:r>
            <a:endParaRPr lang="en-IN" dirty="0"/>
          </a:p>
          <a:p>
            <a:pPr marL="457200" lvl="0" indent="-457200">
              <a:buFont typeface="Wingdings" pitchFamily="2"/>
              <a:buChar char="q"/>
            </a:pPr>
            <a:r>
              <a:rPr lang="en-IN" dirty="0" smtClean="0"/>
              <a:t>Works </a:t>
            </a:r>
            <a:r>
              <a:rPr lang="en-IN" dirty="0"/>
              <a:t>with </a:t>
            </a:r>
            <a:r>
              <a:rPr lang="en-US" dirty="0"/>
              <a:t>both IA-32 and x86-64 </a:t>
            </a:r>
            <a:r>
              <a:rPr lang="en-US" dirty="0" smtClean="0"/>
              <a:t>ISA</a:t>
            </a:r>
            <a:endParaRPr lang="en-US" dirty="0"/>
          </a:p>
          <a:p>
            <a:pPr marL="457200" lvl="0" indent="-457200">
              <a:buFont typeface="Wingdings" pitchFamily="2"/>
              <a:buChar char="q"/>
            </a:pPr>
            <a:r>
              <a:rPr lang="en-US" dirty="0" smtClean="0"/>
              <a:t>Easy &amp; </a:t>
            </a:r>
            <a:r>
              <a:rPr lang="en-US" dirty="0"/>
              <a:t>W</a:t>
            </a:r>
            <a:r>
              <a:rPr lang="en-US" dirty="0" smtClean="0"/>
              <a:t>ell </a:t>
            </a:r>
            <a:r>
              <a:rPr lang="en-US" dirty="0"/>
              <a:t>documented </a:t>
            </a:r>
            <a:r>
              <a:rPr lang="en-US" dirty="0" smtClean="0"/>
              <a:t>API</a:t>
            </a:r>
          </a:p>
          <a:p>
            <a:pPr marL="457200" lvl="0" indent="-457200">
              <a:buFont typeface="Wingdings" pitchFamily="2"/>
              <a:buChar char="q"/>
            </a:pPr>
            <a:r>
              <a:rPr lang="en-US" dirty="0" smtClean="0"/>
              <a:t>Works </a:t>
            </a:r>
            <a:r>
              <a:rPr lang="en-US" dirty="0"/>
              <a:t>in both windows and *nix </a:t>
            </a:r>
            <a:r>
              <a:rPr lang="en-US" dirty="0" smtClean="0"/>
              <a:t>systems</a:t>
            </a:r>
            <a:endParaRPr lang="en-IN" dirty="0"/>
          </a:p>
        </p:txBody>
      </p:sp>
      <p:sp>
        <p:nvSpPr>
          <p:cNvPr id="4" name="Footer Placeholder 5"/>
          <p:cNvSpPr txBox="1"/>
          <p:nvPr/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1" compatLnSpc="1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 dirty="0">
                <a:solidFill>
                  <a:srgbClr val="404040"/>
                </a:solidFill>
                <a:uFillTx/>
                <a:latin typeface="Liberation Serif" pitchFamily="18"/>
                <a:ea typeface="DejaVu Sans" pitchFamily="2"/>
                <a:cs typeface="DejaVu Sans" pitchFamily="2"/>
              </a:rPr>
              <a:t>UndoPack</a:t>
            </a:r>
          </a:p>
        </p:txBody>
      </p:sp>
      <p:sp>
        <p:nvSpPr>
          <p:cNvPr id="5" name="Slide Number Placeholder 6"/>
          <p:cNvSpPr txBox="1"/>
          <p:nvPr/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DD5AA53-3BD3-47E4-A440-0E632FEE4FBB}" type="slidenum">
              <a:rPr>
                <a:solidFill>
                  <a:srgbClr val="C00000"/>
                </a:solidFill>
              </a:rPr>
              <a:t>9</a:t>
            </a:fld>
            <a:endParaRPr lang="en-US" sz="1400" b="0" i="0" u="none" strike="noStrike" kern="1200" cap="none" spc="0" baseline="0" dirty="0">
              <a:solidFill>
                <a:srgbClr val="C00000"/>
              </a:solidFill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UndoPack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883</TotalTime>
  <Words>574</Words>
  <Application>Microsoft Office PowerPoint</Application>
  <PresentationFormat>Custom</PresentationFormat>
  <Paragraphs>156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Calibri</vt:lpstr>
      <vt:lpstr>DejaVu Sans</vt:lpstr>
      <vt:lpstr>Droid Sans</vt:lpstr>
      <vt:lpstr>Liberation Sans</vt:lpstr>
      <vt:lpstr>Liberation Serif</vt:lpstr>
      <vt:lpstr>Lohit Hindi</vt:lpstr>
      <vt:lpstr>StarSymbol</vt:lpstr>
      <vt:lpstr>Wingdings</vt:lpstr>
      <vt:lpstr>Default</vt:lpstr>
      <vt:lpstr>PowerPoint Presentation</vt:lpstr>
      <vt:lpstr>Who am I ?</vt:lpstr>
      <vt:lpstr>What I did ?</vt:lpstr>
      <vt:lpstr>Motivation behind the tool</vt:lpstr>
      <vt:lpstr>Original Binary</vt:lpstr>
      <vt:lpstr>Packed Binary</vt:lpstr>
      <vt:lpstr>Motivation behind the tool</vt:lpstr>
      <vt:lpstr>Undopack</vt:lpstr>
      <vt:lpstr>Why PIN ?</vt:lpstr>
      <vt:lpstr>Key Assumptions</vt:lpstr>
      <vt:lpstr>Approach</vt:lpstr>
      <vt:lpstr>System Design</vt:lpstr>
      <vt:lpstr>System Design</vt:lpstr>
      <vt:lpstr>Emulated Environment</vt:lpstr>
      <vt:lpstr>PowerPoint Presentation</vt:lpstr>
      <vt:lpstr>PowerPoint Presentation</vt:lpstr>
      <vt:lpstr>Shadow Memory</vt:lpstr>
      <vt:lpstr>Shadow Memory</vt:lpstr>
      <vt:lpstr>Extraction Engine</vt:lpstr>
      <vt:lpstr>PowerPoint Presentation</vt:lpstr>
      <vt:lpstr>PowerPoint Presentation</vt:lpstr>
      <vt:lpstr>PowerPoint Presentation</vt:lpstr>
      <vt:lpstr>PowerPoint Presentation</vt:lpstr>
      <vt:lpstr>Undopack on GitHub</vt:lpstr>
      <vt:lpstr>Credits</vt:lpstr>
      <vt:lpstr>Questions ?</vt:lpstr>
      <vt:lpstr>Thank you!!!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Shubham Bansal</dc:creator>
  <cp:keywords>Nullcon</cp:keywords>
  <cp:lastModifiedBy>Shubham Bansal</cp:lastModifiedBy>
  <cp:revision>58</cp:revision>
  <dcterms:created xsi:type="dcterms:W3CDTF">2014-01-30T12:45:08Z</dcterms:created>
  <dcterms:modified xsi:type="dcterms:W3CDTF">2015-01-28T10:57:55Z</dcterms:modified>
</cp:coreProperties>
</file>