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2"/>
  </p:sldMasterIdLst>
  <p:notesMasterIdLst>
    <p:notesMasterId r:id="rId30"/>
  </p:notesMasterIdLst>
  <p:handoutMasterIdLst>
    <p:handoutMasterId r:id="rId31"/>
  </p:handoutMasterIdLst>
  <p:sldIdLst>
    <p:sldId id="437" r:id="rId3"/>
    <p:sldId id="452" r:id="rId4"/>
    <p:sldId id="438" r:id="rId5"/>
    <p:sldId id="338" r:id="rId6"/>
    <p:sldId id="439" r:id="rId7"/>
    <p:sldId id="388" r:id="rId8"/>
    <p:sldId id="431" r:id="rId9"/>
    <p:sldId id="440" r:id="rId10"/>
    <p:sldId id="449" r:id="rId11"/>
    <p:sldId id="450" r:id="rId12"/>
    <p:sldId id="451" r:id="rId13"/>
    <p:sldId id="441" r:id="rId14"/>
    <p:sldId id="430" r:id="rId15"/>
    <p:sldId id="393" r:id="rId16"/>
    <p:sldId id="394" r:id="rId17"/>
    <p:sldId id="432" r:id="rId18"/>
    <p:sldId id="433" r:id="rId19"/>
    <p:sldId id="434" r:id="rId20"/>
    <p:sldId id="442" r:id="rId21"/>
    <p:sldId id="443" r:id="rId22"/>
    <p:sldId id="445" r:id="rId23"/>
    <p:sldId id="446" r:id="rId24"/>
    <p:sldId id="447" r:id="rId25"/>
    <p:sldId id="448" r:id="rId26"/>
    <p:sldId id="455" r:id="rId27"/>
    <p:sldId id="453" r:id="rId28"/>
    <p:sldId id="454" r:id="rId29"/>
  </p:sldIdLst>
  <p:sldSz cx="8893175" cy="504031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9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986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3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6646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5975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5304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4633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CC"/>
    <a:srgbClr val="3BFB31"/>
    <a:srgbClr val="15FB09"/>
    <a:srgbClr val="C7DAF1"/>
    <a:srgbClr val="FFB3B3"/>
    <a:srgbClr val="FF3300"/>
    <a:srgbClr val="FF9900"/>
    <a:srgbClr val="FF8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41" autoAdjust="0"/>
    <p:restoredTop sz="94348" autoAdjust="0"/>
  </p:normalViewPr>
  <p:slideViewPr>
    <p:cSldViewPr>
      <p:cViewPr varScale="1">
        <p:scale>
          <a:sx n="113" d="100"/>
          <a:sy n="113" d="100"/>
        </p:scale>
        <p:origin x="-104" y="-976"/>
      </p:cViewPr>
      <p:guideLst>
        <p:guide orient="horz" pos="1589"/>
        <p:guide pos="2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07/02/15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07/02/15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3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3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865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798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731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6646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5975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5304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4633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27932"/>
            <a:ext cx="890007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9617" tIns="39808" rIns="79617" bIns="398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66988" y="1288081"/>
            <a:ext cx="7559199" cy="134479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988" y="2654364"/>
            <a:ext cx="7559199" cy="881727"/>
          </a:xfrm>
        </p:spPr>
        <p:txBody>
          <a:bodyPr lIns="39808" rIns="39808"/>
          <a:lstStyle>
            <a:lvl1pPr marL="0" marR="55732" indent="0" algn="r">
              <a:buNone/>
              <a:defRPr>
                <a:solidFill>
                  <a:schemeClr val="tx2"/>
                </a:solidFill>
              </a:defRPr>
            </a:lvl1pPr>
            <a:lvl2pPr marL="398084" indent="0" algn="ctr">
              <a:buNone/>
            </a:lvl2pPr>
            <a:lvl3pPr marL="796168" indent="0" algn="ctr">
              <a:buNone/>
            </a:lvl3pPr>
            <a:lvl4pPr marL="1194252" indent="0" algn="ctr">
              <a:buNone/>
            </a:lvl4pPr>
            <a:lvl5pPr marL="1592336" indent="0" algn="ctr">
              <a:buNone/>
            </a:lvl5pPr>
            <a:lvl6pPr marL="1990420" indent="0" algn="ctr">
              <a:buNone/>
            </a:lvl6pPr>
            <a:lvl7pPr marL="2388504" indent="0" algn="ctr">
              <a:buNone/>
            </a:lvl7pPr>
            <a:lvl8pPr marL="2786588" indent="0" algn="ctr">
              <a:buNone/>
            </a:lvl8pPr>
            <a:lvl9pPr marL="31846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661" y="3640226"/>
            <a:ext cx="8896837" cy="140529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E04B28-61BA-45F0-A010-998CA1857B24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659" y="1088709"/>
            <a:ext cx="8003858" cy="322355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880469-F552-4BD7-A8E0-4CA01673EB54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7F7556-1938-4E96-9E82-5C32A0B9BE8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278" y="201848"/>
            <a:ext cx="1728713" cy="411042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659" y="201848"/>
            <a:ext cx="6151113" cy="41104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CB987D-980B-4DB6-ACC9-B0A14D91A375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F7D809-4E83-46CC-8C44-782D37AB2E8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5B7915-37E3-4720-BA3D-4CF52B9AC699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50FA3F-EDB7-4937-B70E-AE92E46D05C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61" y="778840"/>
            <a:ext cx="7559199" cy="134408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5111" y="2154673"/>
            <a:ext cx="4446588" cy="1069275"/>
          </a:xfrm>
        </p:spPr>
        <p:txBody>
          <a:bodyPr lIns="79617" rIns="79617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814FAC-F91A-43FA-89AE-1E06CE6ABA95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148D1D-E6E8-4159-8FD7-0F021F32EDB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536924" y="2208883"/>
            <a:ext cx="177864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617" tIns="39808" rIns="79617" bIns="398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355621" y="2208883"/>
            <a:ext cx="177864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617" tIns="39808" rIns="79617" bIns="398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659" y="1088708"/>
            <a:ext cx="3927819" cy="33263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697" y="1088708"/>
            <a:ext cx="3927819" cy="33263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8B096F-0560-449F-81D0-8485458473AA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E2EE76-B72B-449A-B191-D6745CF0C47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9" y="200679"/>
            <a:ext cx="8003858" cy="840052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659" y="3976247"/>
            <a:ext cx="3929363" cy="56003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59234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611" y="3976247"/>
            <a:ext cx="3930907" cy="56003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59234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4659" y="1061489"/>
            <a:ext cx="3929363" cy="289701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610" y="1061489"/>
            <a:ext cx="3930907" cy="289701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894E85-5DD1-482A-BAF8-7E22D66C0205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ED13AE-F100-4719-A1D4-D4ED0CC8ACD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38689F-0B25-4762-8BA9-985E47DD0B9F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786003-8CB8-4CC3-BC46-AE68B2FDD0A7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104A07-E0BF-4C2C-8578-AD95DF3839C5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9E7F1E-3FE7-46D1-8585-D1F13B32AED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17" y="3584223"/>
            <a:ext cx="7276547" cy="336021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2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98368" y="3935752"/>
            <a:ext cx="3865567" cy="672042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buNone/>
              <a:defRPr sz="10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9318" y="201612"/>
            <a:ext cx="7274617" cy="336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2506" y="4709542"/>
            <a:ext cx="1867567" cy="268817"/>
          </a:xfrm>
        </p:spPr>
        <p:txBody>
          <a:bodyPr/>
          <a:lstStyle>
            <a:extLst/>
          </a:lstStyle>
          <a:p>
            <a:pPr>
              <a:defRPr/>
            </a:pPr>
            <a:fld id="{DEDB3C94-5B79-409A-AF13-E4A41C7F815F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DA232E-1608-49C2-B460-1CD79D9F40A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928" y="4000649"/>
            <a:ext cx="6966320" cy="476421"/>
          </a:xfrm>
          <a:noFill/>
        </p:spPr>
        <p:txBody>
          <a:bodyPr lIns="79617" tIns="0" rIns="79617" anchor="t"/>
          <a:lstStyle>
            <a:lvl1pPr marL="0" marR="15923" indent="0" algn="r">
              <a:buNone/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330" y="139618"/>
            <a:ext cx="8448516" cy="3225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8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E8CE76-C7BA-46AF-9105-BBFD4148FA1A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9924" y="4709543"/>
            <a:ext cx="2286201" cy="2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FBFC5C-1C83-4254-8AAF-4E6EF8930431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0" y="3575640"/>
            <a:ext cx="7853918" cy="41353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6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5578" y="4369253"/>
            <a:ext cx="4805100" cy="676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617" tIns="39808" rIns="79617" bIns="398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72394" y="4364898"/>
            <a:ext cx="3589220" cy="6860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617" tIns="39808" rIns="79617" bIns="398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5876" y="4256303"/>
            <a:ext cx="3308987" cy="79438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79617" tIns="39808" rIns="79617" bIns="3980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8983" y="4253720"/>
            <a:ext cx="3312094" cy="79697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426450" y="3666273"/>
            <a:ext cx="177864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617" tIns="39808" rIns="79617" bIns="398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245148" y="3666273"/>
            <a:ext cx="177864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617" tIns="39808" rIns="79617" bIns="398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85578" y="4369253"/>
            <a:ext cx="4805100" cy="676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617" tIns="39808" rIns="79617" bIns="398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72394" y="4364898"/>
            <a:ext cx="3589220" cy="6860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617" tIns="39808" rIns="79617" bIns="398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5876" y="4256303"/>
            <a:ext cx="3308987" cy="79438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79617" tIns="39808" rIns="79617" bIns="3980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8983" y="4253720"/>
            <a:ext cx="3312094" cy="79697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44659" y="201846"/>
            <a:ext cx="8003858" cy="840052"/>
          </a:xfrm>
          <a:prstGeom prst="rect">
            <a:avLst/>
          </a:prstGeom>
        </p:spPr>
        <p:txBody>
          <a:bodyPr vert="horz" lIns="79617" tIns="39808" rIns="79617" bIns="3980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44659" y="1088708"/>
            <a:ext cx="8003858" cy="3326374"/>
          </a:xfrm>
          <a:prstGeom prst="rect">
            <a:avLst/>
          </a:prstGeom>
        </p:spPr>
        <p:txBody>
          <a:bodyPr vert="horz" lIns="79617" tIns="39808" rIns="79617" bIns="3980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542506" y="4709542"/>
            <a:ext cx="1867567" cy="268817"/>
          </a:xfrm>
          <a:prstGeom prst="rect">
            <a:avLst/>
          </a:prstGeom>
        </p:spPr>
        <p:txBody>
          <a:bodyPr vert="horz" lIns="79617" tIns="39808" rIns="79617" bIns="39808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5CE149-DDC4-4784-808D-4718D40DEAB1}" type="datetime1">
              <a:rPr lang="en-US" smtClean="0"/>
              <a:pPr>
                <a:defRPr/>
              </a:pPr>
              <a:t>07/02/15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259924" y="4709543"/>
            <a:ext cx="2286201" cy="268350"/>
          </a:xfrm>
          <a:prstGeom prst="rect">
            <a:avLst/>
          </a:prstGeom>
        </p:spPr>
        <p:txBody>
          <a:bodyPr vert="horz" lIns="79617" tIns="39808" rIns="79617" bIns="39808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10073" y="4709543"/>
            <a:ext cx="355727" cy="268350"/>
          </a:xfrm>
          <a:prstGeom prst="rect">
            <a:avLst/>
          </a:prstGeom>
        </p:spPr>
        <p:txBody>
          <a:bodyPr vert="horz" lIns="79617" tIns="39808" rIns="79617" bIns="39808" anchor="b"/>
          <a:lstStyle>
            <a:lvl1pPr algn="r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EC26DD-FF3B-4A7C-ACD8-4E655ACB1E87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18467" indent="-222927" algn="l" rtl="0" eaLnBrk="1" latinLnBrk="0" hangingPunct="1">
        <a:spcBef>
          <a:spcPts val="34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94" indent="-199042" algn="l" rtl="0" eaLnBrk="1" latinLnBrk="0" hangingPunct="1">
        <a:spcBef>
          <a:spcPts val="282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8398" indent="-199042" algn="l" rtl="0" eaLnBrk="1" latinLnBrk="0" hangingPunct="1">
        <a:spcBef>
          <a:spcPts val="305"/>
        </a:spcBef>
        <a:buClr>
          <a:schemeClr val="accent2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5210" indent="-199042" algn="l" rtl="0" eaLnBrk="1" latinLnBrk="0" hangingPunct="1">
        <a:spcBef>
          <a:spcPts val="305"/>
        </a:spcBef>
        <a:buClr>
          <a:schemeClr val="accent2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94252" indent="-199042" algn="l" rtl="0" eaLnBrk="1" latinLnBrk="0" hangingPunct="1">
        <a:spcBef>
          <a:spcPts val="305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3294" indent="-199042" algn="l" rtl="0" eaLnBrk="1" latinLnBrk="0" hangingPunct="1">
        <a:spcBef>
          <a:spcPts val="305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2336" indent="-199042" algn="l" rtl="0" eaLnBrk="1" latinLnBrk="0" hangingPunct="1">
        <a:spcBef>
          <a:spcPts val="305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78" indent="-199042" algn="l" rtl="0" eaLnBrk="1" latinLnBrk="0" hangingPunct="1">
        <a:spcBef>
          <a:spcPts val="305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990420" indent="-199042" algn="l" rtl="0" eaLnBrk="1" latinLnBrk="0" hangingPunct="1">
        <a:spcBef>
          <a:spcPts val="305"/>
        </a:spcBef>
        <a:buClr>
          <a:schemeClr val="accent3"/>
        </a:buClr>
        <a:buFont typeface="Wingdings 2"/>
        <a:buChar char="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80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6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942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92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90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885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86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84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.linkedin.com/pub/monnappa-ka-grem-ceh/42/45a/1b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latilityfoundation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atilityfoundation.org/" TargetMode="External"/><Relationship Id="rId4" Type="http://schemas.openxmlformats.org/officeDocument/2006/relationships/hyperlink" Target="http://www.scribd.com/doc/13731776/Tracking-GhostNet-Investigating-a-Cyber-Espionage-Network" TargetMode="External"/><Relationship Id="rId5" Type="http://schemas.openxmlformats.org/officeDocument/2006/relationships/hyperlink" Target="http://www.mcafee.com/in/resources/white-papers/foundstone/wp-know-your-digital-enemy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lware-unplugged.blogspot.in/2015/01/hunting-and-decrypting-communication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2787" y="843756"/>
            <a:ext cx="8104188" cy="1841675"/>
          </a:xfrm>
        </p:spPr>
        <p:txBody>
          <a:bodyPr>
            <a:noAutofit/>
          </a:bodyPr>
          <a:lstStyle/>
          <a:p>
            <a:pPr algn="l"/>
            <a:r>
              <a:rPr lang="en-US" sz="2800" b="0" dirty="0" smtClean="0"/>
              <a:t>Hunting and Decrypting Ghost Communications using Memory forensics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8" y="767556"/>
            <a:ext cx="7924799" cy="381000"/>
          </a:xfrm>
        </p:spPr>
        <p:txBody>
          <a:bodyPr>
            <a:noAutofit/>
          </a:bodyPr>
          <a:lstStyle/>
          <a:p>
            <a:pPr marL="90488" indent="4763">
              <a:buClr>
                <a:schemeClr val="tx1"/>
              </a:buClr>
              <a:buNone/>
            </a:pPr>
            <a:r>
              <a:rPr lang="en-IN" sz="1200" dirty="0" smtClean="0"/>
              <a:t>The malware sends the OS information and the hostname to the C2 server</a:t>
            </a: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489508"/>
          </a:xfrm>
        </p:spPr>
        <p:txBody>
          <a:bodyPr>
            <a:noAutofit/>
          </a:bodyPr>
          <a:lstStyle/>
          <a:p>
            <a:r>
              <a:rPr lang="en-US" sz="2000" dirty="0" smtClean="0"/>
              <a:t>Decrypting the network communications of Gh0st variant (HEART)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7" y="1148556"/>
            <a:ext cx="601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8" y="767556"/>
            <a:ext cx="7924799" cy="381000"/>
          </a:xfrm>
        </p:spPr>
        <p:txBody>
          <a:bodyPr>
            <a:noAutofit/>
          </a:bodyPr>
          <a:lstStyle/>
          <a:p>
            <a:pPr marL="90488" indent="4763">
              <a:buClr>
                <a:schemeClr val="tx1"/>
              </a:buClr>
              <a:buNone/>
            </a:pPr>
            <a:r>
              <a:rPr lang="en-IN" sz="1200" dirty="0" smtClean="0"/>
              <a:t>The malware sends the OS information and the hostname to the C2 server</a:t>
            </a: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489508"/>
          </a:xfrm>
        </p:spPr>
        <p:txBody>
          <a:bodyPr>
            <a:noAutofit/>
          </a:bodyPr>
          <a:lstStyle/>
          <a:p>
            <a:r>
              <a:rPr lang="en-US" sz="2000" dirty="0" smtClean="0"/>
              <a:t>Decrypting the network communications of Gh0st variant (cb1st)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7" y="1224756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787" y="1224756"/>
            <a:ext cx="6302296" cy="169130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Demo 3</a:t>
            </a: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7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Hunting Gh0st RAT using Memory Forensics</a:t>
            </a:r>
            <a:endParaRPr lang="en-IN" sz="27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Organization might not have a full packet capture solution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It is not possible to trace back the malicious process even if the packet capture (</a:t>
            </a:r>
            <a:r>
              <a:rPr lang="en-IN" sz="2000" dirty="0" err="1" smtClean="0"/>
              <a:t>pcap</a:t>
            </a:r>
            <a:r>
              <a:rPr lang="en-IN" sz="2000" dirty="0" smtClean="0"/>
              <a:t>) is available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It is not possible to trace back the malicious DLL using the packet capture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Memory Forensics can help in overcoming above challenges.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Volatility </a:t>
            </a:r>
            <a:r>
              <a:rPr lang="en-US" dirty="0" err="1" smtClean="0"/>
              <a:t>Plugin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75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>
            <a:noAutofit/>
          </a:bodyPr>
          <a:lstStyle/>
          <a:p>
            <a:r>
              <a:rPr lang="en-IN" sz="2400" dirty="0" smtClean="0"/>
              <a:t>Detecting Gh0stRat manually using memory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187" y="691356"/>
            <a:ext cx="8300296" cy="716877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IN" sz="1400" dirty="0" smtClean="0"/>
              <a:t>Gh0stRat follows a pattern in its network communication which can be detected using the regular expression.</a:t>
            </a:r>
          </a:p>
          <a:p>
            <a:r>
              <a:rPr lang="en-US" sz="1400" dirty="0" smtClean="0"/>
              <a:t>/[a-zA-z0-9:]{5,16}..\x00\x00..\x00\x00\x78\x9c/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" y="1681956"/>
            <a:ext cx="701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Detecting malicious Gh0stRat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43756"/>
            <a:ext cx="8789987" cy="50143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IN" sz="1400" dirty="0" smtClean="0"/>
              <a:t>Once the magic header is determined the malicious process can be narrowed down. The below screenshot shows the process (svchost.exe with </a:t>
            </a:r>
            <a:r>
              <a:rPr lang="en-IN" sz="1400" dirty="0" err="1" smtClean="0"/>
              <a:t>pid</a:t>
            </a:r>
            <a:r>
              <a:rPr lang="en-IN" sz="1400" dirty="0" smtClean="0"/>
              <a:t> 408) which contains the magic keyword (Gh0st).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7" y="1529556"/>
            <a:ext cx="632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0488" indent="4763">
              <a:buNone/>
            </a:pPr>
            <a:r>
              <a:rPr lang="en-IN" sz="2000" dirty="0" smtClean="0"/>
              <a:t>I wrote a Volatility </a:t>
            </a:r>
            <a:r>
              <a:rPr lang="en-IN" sz="2000" dirty="0" err="1" smtClean="0"/>
              <a:t>plugin</a:t>
            </a:r>
            <a:r>
              <a:rPr lang="en-IN" sz="2000" dirty="0" smtClean="0"/>
              <a:t> (</a:t>
            </a:r>
            <a:r>
              <a:rPr lang="en-IN" sz="2000" dirty="0" err="1" smtClean="0"/>
              <a:t>ghostrat</a:t>
            </a:r>
            <a:r>
              <a:rPr lang="en-IN" sz="2000" dirty="0" smtClean="0"/>
              <a:t>), which automates the investigation process by:</a:t>
            </a:r>
          </a:p>
          <a:p>
            <a:endParaRPr lang="en-US" sz="2000" dirty="0" smtClean="0"/>
          </a:p>
          <a:p>
            <a:r>
              <a:rPr lang="en-IN" sz="2000" dirty="0" smtClean="0"/>
              <a:t>Looking for the Gh0stRat network traffic pattern in kernel memory</a:t>
            </a:r>
          </a:p>
          <a:p>
            <a:endParaRPr lang="en-US" sz="2000" dirty="0" smtClean="0"/>
          </a:p>
          <a:p>
            <a:r>
              <a:rPr lang="en-IN" sz="2000" dirty="0" smtClean="0"/>
              <a:t>Extracting the magic keyword from detected pattern and decrypting the communication.</a:t>
            </a:r>
          </a:p>
          <a:p>
            <a:endParaRPr lang="en-US" sz="2000" dirty="0" smtClean="0"/>
          </a:p>
          <a:p>
            <a:r>
              <a:rPr lang="en-IN" sz="2000" dirty="0" smtClean="0"/>
              <a:t>Determining the malicious process by searching for the magic keyword in the user process memory</a:t>
            </a:r>
          </a:p>
          <a:p>
            <a:endParaRPr lang="en-US" sz="2000" dirty="0" smtClean="0"/>
          </a:p>
          <a:p>
            <a:r>
              <a:rPr lang="en-IN" sz="2000" dirty="0" smtClean="0"/>
              <a:t>Determining the network connections made by the malicious process</a:t>
            </a:r>
          </a:p>
          <a:p>
            <a:endParaRPr lang="en-US" sz="2000" dirty="0" smtClean="0"/>
          </a:p>
          <a:p>
            <a:r>
              <a:rPr lang="en-IN" sz="2000" dirty="0" smtClean="0"/>
              <a:t>Determine the DLL's loaded by the malicious process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157956"/>
            <a:ext cx="8893175" cy="914400"/>
          </a:xfrm>
        </p:spPr>
        <p:txBody>
          <a:bodyPr>
            <a:noAutofit/>
          </a:bodyPr>
          <a:lstStyle/>
          <a:p>
            <a:r>
              <a:rPr lang="en-IN" sz="2400" dirty="0" smtClean="0"/>
              <a:t>Automating Gh0stRat detection using Volatility </a:t>
            </a:r>
            <a:r>
              <a:rPr lang="en-IN" sz="2400" dirty="0" err="1" smtClean="0"/>
              <a:t>plugin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85975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7" y="0"/>
            <a:ext cx="8374407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Gh0stRat </a:t>
            </a:r>
            <a:r>
              <a:rPr lang="en-US" sz="2800" dirty="0" err="1" smtClean="0"/>
              <a:t>plugin</a:t>
            </a:r>
            <a:r>
              <a:rPr lang="en-US" sz="2800" dirty="0" smtClean="0"/>
              <a:t> in action –First Sample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7" y="691356"/>
            <a:ext cx="6553200" cy="383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57956"/>
            <a:ext cx="8229600" cy="451644"/>
          </a:xfrm>
        </p:spPr>
        <p:txBody>
          <a:bodyPr>
            <a:noAutofit/>
          </a:bodyPr>
          <a:lstStyle/>
          <a:p>
            <a:r>
              <a:rPr lang="en-US" sz="2400" dirty="0" smtClean="0"/>
              <a:t>Gh0stRat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in action – First Sample (contd..)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" y="691356"/>
            <a:ext cx="5612677" cy="10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387" y="1758156"/>
            <a:ext cx="5789930" cy="312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7" y="0"/>
            <a:ext cx="8374407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Gh0stRat </a:t>
            </a:r>
            <a:r>
              <a:rPr lang="en-US" sz="2800" dirty="0" err="1" smtClean="0"/>
              <a:t>plugin</a:t>
            </a:r>
            <a:r>
              <a:rPr lang="en-US" sz="2800" dirty="0" smtClean="0"/>
              <a:t> in action –Second Sample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7" y="804386"/>
            <a:ext cx="6172200" cy="34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Who AM I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0387" y="1300956"/>
            <a:ext cx="8003858" cy="3326374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Monnappa</a:t>
            </a:r>
            <a:r>
              <a:rPr lang="en-US" dirty="0" smtClean="0"/>
              <a:t> KA</a:t>
            </a: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 Security Investigator @ Cisco</a:t>
            </a: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Core Member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Focus on Threat Intelligence</a:t>
            </a: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Reverse Engineering, Malware Analysis, Memory Forensics</a:t>
            </a: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Email: monnappa22@gmail.com</a:t>
            </a: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Twitter: @monnappa22</a:t>
            </a: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Linkedin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http://in.linkedin.com/pub/monnappa-ka-grem-ceh/42/45a/1b8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18467" lvl="1" indent="-222927">
              <a:spcBef>
                <a:spcPts val="348"/>
              </a:spcBef>
              <a:buSzPct val="68000"/>
              <a:buFont typeface="Wingdings 3"/>
              <a:buChar char="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Blog: http://malware-unplugged.blogspot.in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7" y="0"/>
            <a:ext cx="8374407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Gh0stRat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in action –Second Sample (contd.)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7" y="767556"/>
            <a:ext cx="6324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57956"/>
            <a:ext cx="8229600" cy="38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Gh0stRat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in action – Third Sample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" y="691356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7" y="2062956"/>
            <a:ext cx="7391400" cy="233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7" y="0"/>
            <a:ext cx="8374407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Gh0stRat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in action –Third Sample (contd.)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7" y="767556"/>
            <a:ext cx="6324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57956"/>
            <a:ext cx="8229600" cy="30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Gh0stRat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in action – Third Sample (contd.)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" y="691356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787" y="1834356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7" y="996156"/>
            <a:ext cx="8192930" cy="3418926"/>
          </a:xfrm>
        </p:spPr>
        <p:txBody>
          <a:bodyPr>
            <a:normAutofit/>
          </a:bodyPr>
          <a:lstStyle/>
          <a:p>
            <a:pPr marL="438440" indent="-342900">
              <a:lnSpc>
                <a:spcPct val="150000"/>
              </a:lnSpc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38440" indent="-34290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Michael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Ligh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(@iMHLv2)</a:t>
            </a: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Andrew Case (@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attrc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Jamie Levy (@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gleeda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d) Aaron Walters (@4tphi)</a:t>
            </a: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1200" dirty="0" smtClean="0">
              <a:hlinkClick r:id="rId2"/>
            </a:endParaRP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1200" dirty="0" smtClean="0">
              <a:hlinkClick r:id="rId2"/>
            </a:endParaRP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9" y="201846"/>
            <a:ext cx="8003858" cy="4895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Special Thanks To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7" y="919956"/>
            <a:ext cx="8192930" cy="3418926"/>
          </a:xfrm>
        </p:spPr>
        <p:txBody>
          <a:bodyPr>
            <a:normAutofit fontScale="92500" lnSpcReduction="10000"/>
          </a:bodyPr>
          <a:lstStyle/>
          <a:p>
            <a:pPr marL="438440" indent="-342900">
              <a:lnSpc>
                <a:spcPct val="150000"/>
              </a:lnSpc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38440" indent="-342900"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a) Hunting and Decrypting Communications of Gh0st RAT in Memory</a:t>
            </a:r>
          </a:p>
          <a:p>
            <a:pPr marL="438440" indent="-342900">
              <a:lnSpc>
                <a:spcPct val="150000"/>
              </a:lnSpc>
              <a:buNone/>
            </a:pPr>
            <a:r>
              <a:rPr lang="en-IN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http://malware-unplugged.blogspot.in/2015/01/hunting-and-decrypting-communications.html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b) 2014 Volatility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Plugin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Contest</a:t>
            </a: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r>
              <a:rPr lang="en-US" sz="1200" dirty="0" smtClean="0">
                <a:hlinkClick r:id="rId3"/>
              </a:rPr>
              <a:t>http://www.volatilityfoundation.org/#!2014/cjpn</a:t>
            </a:r>
            <a:endParaRPr lang="en-US" sz="1200" dirty="0" smtClean="0"/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c) Ghost RAT Volatility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Plugin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Download</a:t>
            </a: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r>
              <a:rPr lang="en-US" sz="1200" dirty="0" smtClean="0">
                <a:hlinkClick r:id="rId3"/>
              </a:rPr>
              <a:t>http://downloads.volatilityfoundation.org/contest/2014/MonnappaKa_Gh0stRat.zip</a:t>
            </a:r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d) Tracking </a:t>
            </a:r>
            <a:r>
              <a:rPr lang="en-IN" sz="1400" dirty="0" err="1" smtClean="0">
                <a:latin typeface="Times New Roman" pitchFamily="18" charset="0"/>
                <a:cs typeface="Times New Roman" pitchFamily="18" charset="0"/>
              </a:rPr>
              <a:t>GhostNet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r>
              <a:rPr lang="en-US" sz="1200" dirty="0" smtClean="0">
                <a:hlinkClick r:id="rId4"/>
              </a:rPr>
              <a:t>http://www.scribd.com/doc/13731776/Tracking-GhostNet-Investigating-a-Cyber-Espionage-Network</a:t>
            </a:r>
            <a:endParaRPr lang="en-US" sz="1200" dirty="0" smtClean="0"/>
          </a:p>
          <a:p>
            <a:pPr marL="438440" lvl="2" indent="-342900">
              <a:lnSpc>
                <a:spcPct val="150000"/>
              </a:lnSpc>
              <a:spcBef>
                <a:spcPts val="348"/>
              </a:spcBef>
              <a:buClr>
                <a:schemeClr val="accent1"/>
              </a:buClr>
              <a:buSzPct val="68000"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e) Know Your Digital Enemy</a:t>
            </a: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r>
              <a:rPr lang="en-US" sz="1200" dirty="0" smtClean="0">
                <a:hlinkClick r:id="rId5"/>
              </a:rPr>
              <a:t>http://www.mcafee.com/in/resources/white-papers/foundstone/wp-know-your-digital-enemy.pdf</a:t>
            </a:r>
            <a:endParaRPr lang="en-US" sz="1200" dirty="0" smtClean="0"/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1200" dirty="0" smtClean="0">
              <a:hlinkClick r:id="rId3"/>
            </a:endParaRP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1200" dirty="0" smtClean="0">
              <a:hlinkClick r:id="rId3"/>
            </a:endParaRPr>
          </a:p>
          <a:p>
            <a:pPr marL="320218" lvl="2" indent="-292320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9" y="201846"/>
            <a:ext cx="8003858" cy="641910"/>
          </a:xfrm>
        </p:spPr>
        <p:txBody>
          <a:bodyPr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References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7" y="1758156"/>
            <a:ext cx="49530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Q&amp;A</a:t>
            </a:r>
            <a:endParaRPr lang="en-IN" sz="4800" dirty="0"/>
          </a:p>
        </p:txBody>
      </p:sp>
      <p:pic>
        <p:nvPicPr>
          <p:cNvPr id="4" name="Picture 2" descr="http://3.bp.blogspot.com/-Hj0leWLdrbo/T7IDx_AHxJI/AAAAAAAAAO8/rGo7ML6QuyI/s1600/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7987" y="538956"/>
            <a:ext cx="3897313" cy="389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87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383" y="1942617"/>
            <a:ext cx="8003857" cy="8400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405287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7" y="1224756"/>
            <a:ext cx="80010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Ghost RAT Introduction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Network communications of Ghost RAT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Video Demo 1 – Understanding Network Traffic Pattern of Ghost RAT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Video Demo 2 – Decrypting the Communications of Ghost RAT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Video Demo 3– Hunting Ghost RAT using Memory Forensics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Q&amp;A</a:t>
            </a:r>
          </a:p>
          <a:p>
            <a:pPr>
              <a:lnSpc>
                <a:spcPct val="150000"/>
              </a:lnSpc>
            </a:pPr>
            <a:endParaRPr lang="en-IN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Contents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996156"/>
            <a:ext cx="8152079" cy="332637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600" dirty="0" smtClean="0"/>
              <a:t>RAT (Remote Access Trojan) 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used in many APT/targeted attacks like "Gh0stnet" against Private Office of the Dalai Lama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used to attack large corporations in the oil and gas industry dubbed as "Operation Night Dragon"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When a host is infected with Gh0stRat, the malware collects the system information, encrypts the collected information and sends it to the C2 (command and control)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GhostRat</a:t>
            </a:r>
            <a:r>
              <a:rPr lang="en-US" sz="4400" dirty="0" smtClean="0"/>
              <a:t> Introduction</a:t>
            </a:r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787" y="1224756"/>
            <a:ext cx="6302296" cy="169130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Demo 1</a:t>
            </a: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7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Understanding Network Traffic Pattern of Gh0st RAT</a:t>
            </a:r>
            <a:endParaRPr lang="en-IN" sz="27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996156"/>
            <a:ext cx="8152079" cy="914400"/>
          </a:xfrm>
        </p:spPr>
        <p:txBody>
          <a:bodyPr>
            <a:noAutofit/>
          </a:bodyPr>
          <a:lstStyle/>
          <a:p>
            <a:pPr marL="90488" indent="4763">
              <a:buClr>
                <a:schemeClr val="tx1"/>
              </a:buClr>
              <a:buNone/>
            </a:pPr>
            <a:r>
              <a:rPr lang="en-IN" sz="1200" dirty="0" smtClean="0"/>
              <a:t>Traffic contains 13 byte header, the first 5 bytes (called the  Magic header) is a keyword in clear text like 'Gh0st' and the rest of the bytes are encrypted using </a:t>
            </a:r>
            <a:r>
              <a:rPr lang="en-IN" sz="1200" dirty="0" err="1" smtClean="0"/>
              <a:t>zlib</a:t>
            </a:r>
            <a:r>
              <a:rPr lang="en-IN" sz="1200" dirty="0" smtClean="0"/>
              <a:t> compression algorithm</a:t>
            </a: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>
            <a:noAutofit/>
          </a:bodyPr>
          <a:lstStyle/>
          <a:p>
            <a:r>
              <a:rPr lang="en-US" sz="3200" dirty="0" smtClean="0"/>
              <a:t>Network Communications of Gh0stRat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7" y="1605756"/>
            <a:ext cx="632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156"/>
            <a:ext cx="8152079" cy="914400"/>
          </a:xfrm>
        </p:spPr>
        <p:txBody>
          <a:bodyPr>
            <a:noAutofit/>
          </a:bodyPr>
          <a:lstStyle/>
          <a:p>
            <a:pPr marL="90488" indent="4763">
              <a:buClr>
                <a:schemeClr val="tx1"/>
              </a:buClr>
              <a:buNone/>
            </a:pPr>
            <a:r>
              <a:rPr lang="en-IN" sz="1200" dirty="0" smtClean="0"/>
              <a:t>Below screenshots shows variants of Gh0stRat using different magic headers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0"/>
            <a:ext cx="8374407" cy="840054"/>
          </a:xfrm>
        </p:spPr>
        <p:txBody>
          <a:bodyPr>
            <a:noAutofit/>
          </a:bodyPr>
          <a:lstStyle/>
          <a:p>
            <a:r>
              <a:rPr lang="en-IN" sz="2400" dirty="0" smtClean="0"/>
              <a:t>Network Communication of Different Gh0st Variant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" y="843756"/>
            <a:ext cx="5161026" cy="222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7" y="2824956"/>
            <a:ext cx="5106162" cy="20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787" y="1224756"/>
            <a:ext cx="6302296" cy="169130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Demo </a:t>
            </a:r>
            <a:r>
              <a:rPr lang="en-IN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Decrypting the Communications of Gh0st RAT</a:t>
            </a:r>
            <a:endParaRPr lang="en-IN" sz="26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8" y="767556"/>
            <a:ext cx="8001000" cy="457200"/>
          </a:xfrm>
        </p:spPr>
        <p:txBody>
          <a:bodyPr>
            <a:noAutofit/>
          </a:bodyPr>
          <a:lstStyle/>
          <a:p>
            <a:pPr marL="90488" indent="4763">
              <a:buClr>
                <a:schemeClr val="tx1"/>
              </a:buClr>
              <a:buNone/>
            </a:pPr>
            <a:r>
              <a:rPr lang="en-IN" sz="1200" dirty="0" smtClean="0"/>
              <a:t>The malware sends the OS information and the hostname to the C2 server</a:t>
            </a: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489508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Decrypting the network communications of Gh0st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7" y="1224756"/>
            <a:ext cx="617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12384</TotalTime>
  <Words>779</Words>
  <Application>Microsoft Macintosh PowerPoint</Application>
  <PresentationFormat>Custom</PresentationFormat>
  <Paragraphs>94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Hunting and Decrypting Ghost Communications using Memory forensics</vt:lpstr>
      <vt:lpstr>Who AM I</vt:lpstr>
      <vt:lpstr>Contents</vt:lpstr>
      <vt:lpstr>GhostRat Introduction</vt:lpstr>
      <vt:lpstr>Demo 1   Understanding Network Traffic Pattern of Gh0st RAT</vt:lpstr>
      <vt:lpstr>Network Communications of Gh0stRat</vt:lpstr>
      <vt:lpstr>Network Communication of Different Gh0st Variant</vt:lpstr>
      <vt:lpstr>Demo 2   Decrypting the Communications of Gh0st RAT</vt:lpstr>
      <vt:lpstr>Decrypting the network communications of Gh0st</vt:lpstr>
      <vt:lpstr>Decrypting the network communications of Gh0st variant (HEART)</vt:lpstr>
      <vt:lpstr>Decrypting the network communications of Gh0st variant (cb1st)</vt:lpstr>
      <vt:lpstr>Demo 3   Hunting Gh0st RAT using Memory Forensics</vt:lpstr>
      <vt:lpstr>Why Volatility Plugin?</vt:lpstr>
      <vt:lpstr>Detecting Gh0stRat manually using memory image</vt:lpstr>
      <vt:lpstr>Detecting malicious Gh0stRat process</vt:lpstr>
      <vt:lpstr>Automating Gh0stRat detection using Volatility plugin</vt:lpstr>
      <vt:lpstr>Gh0stRat plugin in action –First Sample</vt:lpstr>
      <vt:lpstr>Gh0stRat plugin in action – First Sample (contd..)</vt:lpstr>
      <vt:lpstr>Gh0stRat plugin in action –Second Sample</vt:lpstr>
      <vt:lpstr>Gh0stRat plugin in action –Second Sample (contd.)</vt:lpstr>
      <vt:lpstr>Gh0stRat plugin in action – Third Sample</vt:lpstr>
      <vt:lpstr>Gh0stRat plugin in action –Third Sample (contd.)</vt:lpstr>
      <vt:lpstr>Gh0stRat plugin in action – Third Sample (contd.)</vt:lpstr>
      <vt:lpstr>Special Thanks To</vt:lpstr>
      <vt:lpstr>References</vt:lpstr>
      <vt:lpstr>Q&amp;A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Nagareshwar Talekar</dc:creator>
  <cp:lastModifiedBy>Monnappa KA</cp:lastModifiedBy>
  <cp:revision>1100</cp:revision>
  <dcterms:created xsi:type="dcterms:W3CDTF">2010-07-04T05:35:18Z</dcterms:created>
  <dcterms:modified xsi:type="dcterms:W3CDTF">2015-02-07T05:01:05Z</dcterms:modified>
</cp:coreProperties>
</file>