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80" r:id="rId5"/>
    <p:sldId id="279" r:id="rId6"/>
    <p:sldId id="281" r:id="rId7"/>
    <p:sldId id="291" r:id="rId8"/>
    <p:sldId id="282" r:id="rId9"/>
    <p:sldId id="261" r:id="rId10"/>
    <p:sldId id="263" r:id="rId11"/>
    <p:sldId id="260" r:id="rId12"/>
    <p:sldId id="259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85" r:id="rId22"/>
    <p:sldId id="288" r:id="rId23"/>
    <p:sldId id="289" r:id="rId24"/>
    <p:sldId id="275" r:id="rId25"/>
    <p:sldId id="276" r:id="rId26"/>
    <p:sldId id="290" r:id="rId27"/>
    <p:sldId id="277" r:id="rId28"/>
    <p:sldId id="265" r:id="rId29"/>
    <p:sldId id="278" r:id="rId30"/>
    <p:sldId id="266" r:id="rId31"/>
    <p:sldId id="283" r:id="rId32"/>
    <p:sldId id="286" r:id="rId33"/>
    <p:sldId id="284" r:id="rId34"/>
  </p:sldIdLst>
  <p:sldSz cx="10080625" cy="7559675"/>
  <p:notesSz cx="7772400" cy="10058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" charset="0"/>
        <a:cs typeface="Droid San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" charset="0"/>
        <a:cs typeface="Droid San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" charset="0"/>
        <a:cs typeface="Droid San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" charset="0"/>
        <a:cs typeface="Droid San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" charset="0"/>
        <a:cs typeface="Droid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" charset="0"/>
        <a:cs typeface="Droid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" charset="0"/>
        <a:cs typeface="Droid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" charset="0"/>
        <a:cs typeface="Droid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" charset="0"/>
        <a:cs typeface="Droid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4D5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8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024EED5-F206-4565-9138-0DDC2F940C9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08359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0AFB70-AC26-4DCC-BBE5-C7AB808217ED}" type="slidenum">
              <a:rPr lang="en-US" altLang="de-DE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de-DE" sz="1400" dirty="0" smtClean="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0456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D70E6B-AEB1-468F-827A-D3E3ACD9BC32}" type="slidenum">
              <a:rPr lang="en-US" altLang="de-DE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de-DE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915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024EED5-F206-4565-9138-0DDC2F940C9A}" type="slidenum">
              <a:rPr lang="en-US" altLang="de-DE" smtClean="0"/>
              <a:pPr>
                <a:defRPr/>
              </a:pPr>
              <a:t>26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0883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9423B-4A6D-475A-B097-CFF12476228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5645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2F36A-42C7-40FE-91B5-70453819259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1835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5848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83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24015-7B82-435E-8B7F-917506C67A5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1099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03B4D-319D-4A28-82CF-0B2AECB42F6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4717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A627-253A-48C4-8A5E-11DD1638E3F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2326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6100" cy="438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1738" y="1768475"/>
            <a:ext cx="4357687" cy="4381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1D84-51F2-4A46-BAAC-0D6381ED66C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6873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8A739-6FC1-4B7C-9B08-97BE62E65FB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1502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B8D1-86FF-4450-A6B9-FC7D32B516B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5532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C7E0C-AA52-4E73-87C8-617E445E614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3249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357C0-4279-44A3-9710-96DE3B66844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58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E1BC-D55B-42C1-986F-36CBD0645A6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8014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61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the outline text format</a:t>
            </a:r>
          </a:p>
          <a:p>
            <a:pPr lvl="1"/>
            <a:r>
              <a:rPr lang="en-GB" altLang="de-DE" smtClean="0"/>
              <a:t>Second Outline Level</a:t>
            </a:r>
          </a:p>
          <a:p>
            <a:pPr lvl="2"/>
            <a:r>
              <a:rPr lang="en-GB" altLang="de-DE" smtClean="0"/>
              <a:t>Third Outline Level</a:t>
            </a:r>
          </a:p>
          <a:p>
            <a:pPr lvl="3"/>
            <a:r>
              <a:rPr lang="en-GB" altLang="de-DE" smtClean="0"/>
              <a:t>Fourth Outline Level</a:t>
            </a:r>
          </a:p>
          <a:p>
            <a:pPr lvl="4"/>
            <a:r>
              <a:rPr lang="en-GB" altLang="de-DE" smtClean="0"/>
              <a:t>Fifth Outline Level</a:t>
            </a:r>
          </a:p>
          <a:p>
            <a:pPr lvl="4"/>
            <a:r>
              <a:rPr lang="en-GB" altLang="de-DE" smtClean="0"/>
              <a:t>Sixth Outline Level</a:t>
            </a:r>
          </a:p>
          <a:p>
            <a:pPr lvl="4"/>
            <a:r>
              <a:rPr lang="en-GB" altLang="de-DE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17DCDCC1-BDE2-4B70-9F8D-827E268FB96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" charset="0"/>
          <a:cs typeface="Droid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" charset="0"/>
          <a:cs typeface="Droid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" charset="0"/>
          <a:cs typeface="Droid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" charset="0"/>
          <a:cs typeface="Droid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" charset="0"/>
          <a:cs typeface="Droid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" charset="0"/>
          <a:cs typeface="Droid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" charset="0"/>
          <a:cs typeface="Droid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efken\Desktop\Goa\Zeichnungen\Untersuchungsszenario2_en.vsd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efken\Desktop\Goa\Zeichnungen\PLC-Broadcast%20Suche_en.vsd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file:///C:\Users\Hoefken\Desktop\Goa\Zeichnungen\WS-PLC-Handshake_en.vsdx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987550"/>
            <a:ext cx="8869362" cy="4384675"/>
          </a:xfrm>
        </p:spPr>
        <p:txBody>
          <a:bodyPr/>
          <a:lstStyle/>
          <a:p>
            <a:pPr algn="ctr" eaLnBrk="1"/>
            <a:r>
              <a:rPr lang="en-US" altLang="de-DE" sz="4000" b="1" dirty="0" smtClean="0"/>
              <a:t>ICS/SCADA Security</a:t>
            </a:r>
          </a:p>
          <a:p>
            <a:pPr algn="ctr" eaLnBrk="1"/>
            <a:r>
              <a:rPr lang="en-US" altLang="de-DE" sz="4000" b="1" dirty="0" smtClean="0"/>
              <a:t>Analysis of a Beckhoff CX5020 PLC</a:t>
            </a:r>
          </a:p>
          <a:p>
            <a:pPr algn="ctr" eaLnBrk="1"/>
            <a:endParaRPr lang="en-US" altLang="de-DE" sz="4000" dirty="0" smtClean="0"/>
          </a:p>
          <a:p>
            <a:pPr algn="ctr" eaLnBrk="1"/>
            <a:r>
              <a:rPr lang="en-US" altLang="de-DE" sz="4000" dirty="0" smtClean="0"/>
              <a:t>Hans Hoefken</a:t>
            </a:r>
            <a:endParaRPr lang="de-DE" altLang="de-DE" sz="4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Operating system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customized Windows CE 6.0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keyboard and mouse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login password possible</a:t>
            </a:r>
            <a:endParaRPr lang="en-US" altLang="de-DE" dirty="0" smtClean="0"/>
          </a:p>
        </p:txBody>
      </p:sp>
      <p:pic>
        <p:nvPicPr>
          <p:cNvPr id="12292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3959225"/>
            <a:ext cx="44100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TwinCAT Devices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768475"/>
            <a:ext cx="8866187" cy="51797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every device has a unique ADS-</a:t>
            </a:r>
            <a:r>
              <a:rPr lang="en-US" dirty="0" err="1" smtClean="0"/>
              <a:t>NetID</a:t>
            </a:r>
            <a:endParaRPr lang="en-US" dirty="0" smtClean="0"/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enhancement of an IP address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e.g. 192.168.1.100.1.1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/>
              <a:t>for communication between devices a route needs to be established</a:t>
            </a:r>
            <a:endParaRPr lang="de-DE" dirty="0"/>
          </a:p>
          <a:p>
            <a:pPr marL="0" indent="0">
              <a:defRPr/>
            </a:pPr>
            <a:endParaRPr lang="en-US" dirty="0" smtClean="0"/>
          </a:p>
          <a:p>
            <a:pPr marL="0" indent="0">
              <a:defRPr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ADS packets will be transported over TCP Port 48898 and UDP Port 48899</a:t>
            </a:r>
            <a:endParaRPr lang="en-US" dirty="0"/>
          </a:p>
        </p:txBody>
      </p:sp>
      <p:grpSp>
        <p:nvGrpSpPr>
          <p:cNvPr id="9220" name="Gruppieren 22"/>
          <p:cNvGrpSpPr>
            <a:grpSpLocks/>
          </p:cNvGrpSpPr>
          <p:nvPr/>
        </p:nvGrpSpPr>
        <p:grpSpPr bwMode="auto">
          <a:xfrm>
            <a:off x="1871663" y="4500563"/>
            <a:ext cx="6697662" cy="1166812"/>
            <a:chOff x="1079873" y="5564771"/>
            <a:chExt cx="6498722" cy="1167394"/>
          </a:xfrm>
        </p:grpSpPr>
        <p:sp>
          <p:nvSpPr>
            <p:cNvPr id="9221" name="Textfeld 4"/>
            <p:cNvSpPr txBox="1">
              <a:spLocks noChangeArrowheads="1"/>
            </p:cNvSpPr>
            <p:nvPr/>
          </p:nvSpPr>
          <p:spPr bwMode="auto">
            <a:xfrm>
              <a:off x="1354476" y="5689322"/>
              <a:ext cx="1512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>
                  <a:solidFill>
                    <a:schemeClr val="tx1"/>
                  </a:solidFill>
                </a:rPr>
                <a:t>ADS-NetID</a:t>
              </a:r>
            </a:p>
          </p:txBody>
        </p:sp>
        <p:sp>
          <p:nvSpPr>
            <p:cNvPr id="9222" name="Textfeld 5"/>
            <p:cNvSpPr txBox="1">
              <a:spLocks noChangeArrowheads="1"/>
            </p:cNvSpPr>
            <p:nvPr/>
          </p:nvSpPr>
          <p:spPr bwMode="auto">
            <a:xfrm>
              <a:off x="3304121" y="5724053"/>
              <a:ext cx="23402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>
                  <a:solidFill>
                    <a:schemeClr val="tx1"/>
                  </a:solidFill>
                </a:rPr>
                <a:t>Transport-Address</a:t>
              </a:r>
            </a:p>
          </p:txBody>
        </p:sp>
        <p:sp>
          <p:nvSpPr>
            <p:cNvPr id="9223" name="Textfeld 6"/>
            <p:cNvSpPr txBox="1">
              <a:spLocks noChangeArrowheads="1"/>
            </p:cNvSpPr>
            <p:nvPr/>
          </p:nvSpPr>
          <p:spPr bwMode="auto">
            <a:xfrm>
              <a:off x="5566557" y="5724053"/>
              <a:ext cx="14044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>
                  <a:solidFill>
                    <a:schemeClr val="tx1"/>
                  </a:solidFill>
                </a:rPr>
                <a:t>Hostname</a:t>
              </a:r>
            </a:p>
          </p:txBody>
        </p:sp>
        <p:grpSp>
          <p:nvGrpSpPr>
            <p:cNvPr id="9224" name="Gruppieren 21"/>
            <p:cNvGrpSpPr>
              <a:grpSpLocks/>
            </p:cNvGrpSpPr>
            <p:nvPr/>
          </p:nvGrpSpPr>
          <p:grpSpPr bwMode="auto">
            <a:xfrm>
              <a:off x="1079873" y="5564771"/>
              <a:ext cx="5760639" cy="1167394"/>
              <a:chOff x="1079873" y="5564771"/>
              <a:chExt cx="5760639" cy="1167394"/>
            </a:xfrm>
          </p:grpSpPr>
          <p:sp>
            <p:nvSpPr>
              <p:cNvPr id="9228" name="Rechteck 3"/>
              <p:cNvSpPr>
                <a:spLocks noChangeArrowheads="1"/>
              </p:cNvSpPr>
              <p:nvPr/>
            </p:nvSpPr>
            <p:spPr bwMode="auto">
              <a:xfrm>
                <a:off x="1079873" y="5601853"/>
                <a:ext cx="5760639" cy="113031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de-DE" altLang="de-DE"/>
              </a:p>
            </p:txBody>
          </p:sp>
          <p:cxnSp>
            <p:nvCxnSpPr>
              <p:cNvPr id="9229" name="Gerader Verbinder 8"/>
              <p:cNvCxnSpPr>
                <a:cxnSpLocks noChangeShapeType="1"/>
                <a:stCxn id="9228" idx="1"/>
                <a:endCxn id="9228" idx="3"/>
              </p:cNvCxnSpPr>
              <p:nvPr/>
            </p:nvCxnSpPr>
            <p:spPr bwMode="auto">
              <a:xfrm>
                <a:off x="1079873" y="6167009"/>
                <a:ext cx="5760639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30" name="Gerader Verbinder 10"/>
              <p:cNvCxnSpPr>
                <a:cxnSpLocks noChangeShapeType="1"/>
              </p:cNvCxnSpPr>
              <p:nvPr/>
            </p:nvCxnSpPr>
            <p:spPr bwMode="auto">
              <a:xfrm>
                <a:off x="3096096" y="5601853"/>
                <a:ext cx="0" cy="113031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31" name="Gerader Verbinder 11"/>
              <p:cNvCxnSpPr>
                <a:cxnSpLocks noChangeShapeType="1"/>
              </p:cNvCxnSpPr>
              <p:nvPr/>
            </p:nvCxnSpPr>
            <p:spPr bwMode="auto">
              <a:xfrm flipH="1">
                <a:off x="5468112" y="5564771"/>
                <a:ext cx="4248" cy="1156069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225" name="Textfeld 15"/>
            <p:cNvSpPr txBox="1">
              <a:spLocks noChangeArrowheads="1"/>
            </p:cNvSpPr>
            <p:nvPr/>
          </p:nvSpPr>
          <p:spPr bwMode="auto">
            <a:xfrm>
              <a:off x="1079874" y="6256404"/>
              <a:ext cx="1984793" cy="36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mtClean="0">
                  <a:solidFill>
                    <a:schemeClr val="tx1"/>
                  </a:solidFill>
                </a:rPr>
                <a:t>192.168.2.100.1.1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9226" name="Textfeld 16"/>
            <p:cNvSpPr txBox="1">
              <a:spLocks noChangeArrowheads="1"/>
            </p:cNvSpPr>
            <p:nvPr/>
          </p:nvSpPr>
          <p:spPr bwMode="auto">
            <a:xfrm>
              <a:off x="3461975" y="6259590"/>
              <a:ext cx="19082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mtClean="0">
                  <a:solidFill>
                    <a:schemeClr val="tx1"/>
                  </a:solidFill>
                </a:rPr>
                <a:t>192.168.2.100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  <p:sp>
          <p:nvSpPr>
            <p:cNvPr id="9227" name="Textfeld 17"/>
            <p:cNvSpPr txBox="1">
              <a:spLocks noChangeArrowheads="1"/>
            </p:cNvSpPr>
            <p:nvPr/>
          </p:nvSpPr>
          <p:spPr bwMode="auto">
            <a:xfrm>
              <a:off x="5670383" y="6256404"/>
              <a:ext cx="19082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mtClean="0">
                  <a:solidFill>
                    <a:schemeClr val="tx1"/>
                  </a:solidFill>
                </a:rPr>
                <a:t>Device1</a:t>
              </a:r>
              <a:endParaRPr lang="de-DE" altLang="de-DE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smtClean="0"/>
              <a:t>A</a:t>
            </a:r>
            <a:r>
              <a:rPr lang="de-DE" altLang="de-DE" smtClean="0"/>
              <a:t>utomation </a:t>
            </a:r>
            <a:r>
              <a:rPr lang="de-DE" altLang="de-DE" b="1" smtClean="0"/>
              <a:t>D</a:t>
            </a:r>
            <a:r>
              <a:rPr lang="de-DE" altLang="de-DE" smtClean="0"/>
              <a:t>evice </a:t>
            </a:r>
            <a:r>
              <a:rPr lang="de-DE" altLang="de-DE" b="1" smtClean="0"/>
              <a:t>S</a:t>
            </a:r>
            <a:r>
              <a:rPr lang="de-DE" altLang="de-DE" smtClean="0"/>
              <a:t>pecification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proprietary protocol from Beckhoff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used by TwinCAT (Management System)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optimized for throughput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encapsulated in TCP/IP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or serial connections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no encryption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authorization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System Control on CX5020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important Control Software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CX Configuration Tool (FTP, VPN)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Network and Dial-up Connection (IP)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Password</a:t>
            </a:r>
            <a:endParaRPr lang="en-US" altLang="de-DE" dirty="0" smtClean="0"/>
          </a:p>
        </p:txBody>
      </p:sp>
      <p:pic>
        <p:nvPicPr>
          <p:cNvPr id="1331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4349750"/>
            <a:ext cx="815657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bgerundetes Rechteck 4"/>
          <p:cNvSpPr>
            <a:spLocks noChangeArrowheads="1"/>
          </p:cNvSpPr>
          <p:nvPr/>
        </p:nvSpPr>
        <p:spPr bwMode="auto">
          <a:xfrm>
            <a:off x="2519363" y="5292725"/>
            <a:ext cx="720725" cy="6477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3318" name="Abgerundetes Rechteck 5"/>
          <p:cNvSpPr>
            <a:spLocks noChangeArrowheads="1"/>
          </p:cNvSpPr>
          <p:nvPr/>
        </p:nvSpPr>
        <p:spPr bwMode="auto">
          <a:xfrm>
            <a:off x="958850" y="5292725"/>
            <a:ext cx="841375" cy="85725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3319" name="Abgerundetes Rechteck 6"/>
          <p:cNvSpPr>
            <a:spLocks noChangeArrowheads="1"/>
          </p:cNvSpPr>
          <p:nvPr/>
        </p:nvSpPr>
        <p:spPr bwMode="auto">
          <a:xfrm>
            <a:off x="1727200" y="4633913"/>
            <a:ext cx="865188" cy="71913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Security Analysis </a:t>
            </a:r>
            <a:r>
              <a:rPr lang="de-DE" err="1" smtClean="0"/>
              <a:t>Results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768475"/>
            <a:ext cx="3384577" cy="43815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nmap scan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16 open 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well known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unknown services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48898 and 48899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maintenance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might be open in firewall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183" y="1584000"/>
            <a:ext cx="5939961" cy="531566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88000" y="1944000"/>
            <a:ext cx="5939961" cy="288000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888000" y="2267669"/>
            <a:ext cx="5939961" cy="288000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888000" y="2555669"/>
            <a:ext cx="5939961" cy="288000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888000" y="2864281"/>
            <a:ext cx="5939961" cy="288000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888000" y="3175531"/>
            <a:ext cx="5939961" cy="288000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888000" y="4096143"/>
            <a:ext cx="5939961" cy="288000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888000" y="4386860"/>
            <a:ext cx="5939961" cy="288000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888184" y="5004005"/>
            <a:ext cx="5939961" cy="288000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888000" y="5332158"/>
            <a:ext cx="5939961" cy="288000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888184" y="5653296"/>
            <a:ext cx="5939961" cy="288000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888000" y="5939922"/>
            <a:ext cx="5939961" cy="288000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887999" y="3484059"/>
            <a:ext cx="5939961" cy="288000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3887999" y="4704262"/>
            <a:ext cx="5939961" cy="288000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3887999" y="6572008"/>
            <a:ext cx="5939961" cy="288000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887999" y="6266377"/>
            <a:ext cx="5939961" cy="288000"/>
          </a:xfrm>
          <a:prstGeom prst="rect">
            <a:avLst/>
          </a:prstGeom>
          <a:solidFill>
            <a:schemeClr val="accent1">
              <a:lumMod val="5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3887999" y="3812212"/>
            <a:ext cx="5939961" cy="288000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10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Telnet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619597"/>
            <a:ext cx="9217594" cy="5400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enabled by default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greeting phrase at start of the connection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Welcome to Windows CE 6.0 Telnet service on CX-ABCDEF 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CX-ABCDEF is the hostname of the device </a:t>
            </a:r>
            <a:r>
              <a:rPr lang="en-US" dirty="0" smtClean="0"/>
              <a:t>(MAC in ASCII)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default username/password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webguest/1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Windows CE 6.0 is a single user system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all accounts get full administration privileges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is able to create new accounts (CxAddUser) </a:t>
            </a:r>
          </a:p>
          <a:p>
            <a:pPr marL="800100" lvl="2" indent="0"/>
            <a:endParaRPr lang="de-DE" i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825" y="755501"/>
            <a:ext cx="4146039" cy="139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Webserver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index file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Welcome to BECKHOFF CE device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special URL for administration interface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supports virtual directories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exports different hard disk paths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special URL for administration interface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 &lt;</a:t>
            </a:r>
            <a:r>
              <a:rPr lang="en-US" dirty="0" err="1" smtClean="0"/>
              <a:t>ip</a:t>
            </a:r>
            <a:r>
              <a:rPr lang="en-US" dirty="0" smtClean="0"/>
              <a:t>&gt;:5120/</a:t>
            </a:r>
            <a:r>
              <a:rPr lang="en-US" dirty="0" err="1" smtClean="0"/>
              <a:t>config</a:t>
            </a:r>
            <a:r>
              <a:rPr lang="en-US" dirty="0" smtClean="0"/>
              <a:t> 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9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Webserver: Virtual Directory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768475"/>
            <a:ext cx="8866187" cy="47476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/remoteadmin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Microsoft’s Windows CE remote management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 documented in </a:t>
            </a:r>
            <a:r>
              <a:rPr lang="en-US" dirty="0" err="1" smtClean="0"/>
              <a:t>Beckhoff’s</a:t>
            </a:r>
            <a:r>
              <a:rPr lang="en-US" dirty="0" smtClean="0"/>
              <a:t> manual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activated and not preconfigured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on first visit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set a password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gives full control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network, time, file, and print server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CE Remote Display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573703"/>
            <a:ext cx="8866187" cy="43815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remote desktop service for Windows 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listens on TCP port 987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connection requires password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connection setup transmitted in plaintext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attackable via ARP-Spoofing (mitm)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authenticated user has full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SCADA Service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Automation Device Specification (ADS)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proprietary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TwinCAT System Manager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controls PLCs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discover PLCs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transmit programs to PLCs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379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/>
            <a:r>
              <a:rPr lang="de-DE" altLang="de-DE" dirty="0" err="1" smtClean="0"/>
              <a:t>About</a:t>
            </a:r>
            <a:endParaRPr lang="de-DE" altLang="de-DE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187549"/>
            <a:ext cx="8661652" cy="5832648"/>
          </a:xfrm>
        </p:spPr>
        <p:txBody>
          <a:bodyPr/>
          <a:lstStyle/>
          <a:p>
            <a:pPr marL="457200" indent="-457200" eaLnBrk="1">
              <a:buFont typeface="Arial" panose="020B0604020202020204" pitchFamily="34" charset="0"/>
              <a:buChar char="•"/>
              <a:defRPr/>
            </a:pPr>
            <a:r>
              <a:rPr lang="en-US" altLang="de-DE" sz="2800" dirty="0" smtClean="0">
                <a:solidFill>
                  <a:srgbClr val="A54D5C"/>
                </a:solidFill>
              </a:rPr>
              <a:t>Gregor Bonney</a:t>
            </a:r>
          </a:p>
          <a:p>
            <a:pPr marL="857250" lvl="1" indent="-457200" eaLnBrk="1">
              <a:buFont typeface="Arial" panose="020B0604020202020204" pitchFamily="34" charset="0"/>
              <a:buChar char="•"/>
              <a:defRPr/>
            </a:pPr>
            <a:r>
              <a:rPr lang="en-US" altLang="de-DE" sz="2400" dirty="0" smtClean="0"/>
              <a:t>	Master Student at Aachen University of                  Applied Sciences (FH Aachen) </a:t>
            </a:r>
          </a:p>
          <a:p>
            <a:pPr marL="457200" indent="-457200" eaLnBrk="1">
              <a:buFont typeface="Arial" panose="020B0604020202020204" pitchFamily="34" charset="0"/>
              <a:buChar char="•"/>
              <a:defRPr/>
            </a:pPr>
            <a:r>
              <a:rPr lang="en-US" altLang="de-DE" sz="2800" u="sng" dirty="0" smtClean="0">
                <a:solidFill>
                  <a:srgbClr val="A54D5C"/>
                </a:solidFill>
              </a:rPr>
              <a:t>Hans Hoefken</a:t>
            </a:r>
          </a:p>
          <a:p>
            <a:pPr marL="857250" lvl="1" indent="-457200" eaLnBrk="1">
              <a:buFont typeface="Arial" panose="020B0604020202020204" pitchFamily="34" charset="0"/>
              <a:buChar char="•"/>
              <a:defRPr/>
            </a:pPr>
            <a:r>
              <a:rPr lang="en-US" altLang="de-DE" sz="2400" dirty="0" smtClean="0"/>
              <a:t>Research Assistant at FH Aachen</a:t>
            </a:r>
          </a:p>
          <a:p>
            <a:pPr marL="857250" lvl="1" indent="-457200" eaLnBrk="1">
              <a:buFont typeface="Arial" panose="020B0604020202020204" pitchFamily="34" charset="0"/>
              <a:buChar char="•"/>
              <a:defRPr/>
            </a:pPr>
            <a:r>
              <a:rPr lang="en-US" altLang="de-DE" sz="2400" dirty="0" smtClean="0"/>
              <a:t>Electrical Engineer, Ethical hacking, </a:t>
            </a:r>
            <a:r>
              <a:rPr lang="en-US" altLang="de-DE" sz="2400" dirty="0"/>
              <a:t>P</a:t>
            </a:r>
            <a:r>
              <a:rPr lang="en-US" altLang="de-DE" sz="2400" dirty="0" smtClean="0"/>
              <a:t>entesting</a:t>
            </a:r>
          </a:p>
          <a:p>
            <a:pPr marL="457200" indent="-457200" eaLnBrk="1">
              <a:buFont typeface="Arial" panose="020B0604020202020204" pitchFamily="34" charset="0"/>
              <a:buChar char="•"/>
              <a:defRPr/>
            </a:pPr>
            <a:r>
              <a:rPr lang="en-US" altLang="de-DE" sz="2800" dirty="0" err="1" smtClean="0">
                <a:solidFill>
                  <a:srgbClr val="A54D5C"/>
                </a:solidFill>
              </a:rPr>
              <a:t>Benedickt</a:t>
            </a:r>
            <a:r>
              <a:rPr lang="en-US" altLang="de-DE" sz="2800" dirty="0" smtClean="0">
                <a:solidFill>
                  <a:srgbClr val="A54D5C"/>
                </a:solidFill>
              </a:rPr>
              <a:t> Paffen</a:t>
            </a:r>
          </a:p>
          <a:p>
            <a:pPr marL="857250" lvl="1" indent="-457200" eaLnBrk="1">
              <a:buFont typeface="Arial" panose="020B0604020202020204" pitchFamily="34" charset="0"/>
              <a:buChar char="•"/>
              <a:defRPr/>
            </a:pPr>
            <a:r>
              <a:rPr lang="en-US" altLang="de-DE" sz="2400" dirty="0"/>
              <a:t>Master Student at Aachen University of    </a:t>
            </a:r>
            <a:r>
              <a:rPr lang="en-US" altLang="de-DE" sz="2400" dirty="0" smtClean="0"/>
              <a:t>               </a:t>
            </a:r>
            <a:r>
              <a:rPr lang="en-US" altLang="de-DE" sz="2400" dirty="0"/>
              <a:t>Applied Sciences (FH Aachen</a:t>
            </a:r>
            <a:r>
              <a:rPr lang="en-US" altLang="de-DE" sz="2400" dirty="0" smtClean="0"/>
              <a:t>)</a:t>
            </a:r>
            <a:endParaRPr lang="en-US" altLang="de-DE" sz="2800" dirty="0" smtClean="0">
              <a:solidFill>
                <a:srgbClr val="A54D5C"/>
              </a:solidFill>
            </a:endParaRPr>
          </a:p>
          <a:p>
            <a:pPr marL="457200" indent="-457200" eaLnBrk="1">
              <a:buFont typeface="Arial" panose="020B0604020202020204" pitchFamily="34" charset="0"/>
              <a:buChar char="•"/>
              <a:defRPr/>
            </a:pPr>
            <a:r>
              <a:rPr lang="en-US" altLang="de-DE" sz="2800" dirty="0" smtClean="0">
                <a:solidFill>
                  <a:srgbClr val="A54D5C"/>
                </a:solidFill>
              </a:rPr>
              <a:t>Marko </a:t>
            </a:r>
            <a:r>
              <a:rPr lang="en-US" altLang="de-DE" sz="2800" dirty="0" err="1" smtClean="0">
                <a:solidFill>
                  <a:srgbClr val="A54D5C"/>
                </a:solidFill>
              </a:rPr>
              <a:t>Schuba</a:t>
            </a:r>
            <a:endParaRPr lang="en-US" altLang="de-DE" sz="2800" dirty="0" smtClean="0">
              <a:solidFill>
                <a:srgbClr val="A54D5C"/>
              </a:solidFill>
            </a:endParaRPr>
          </a:p>
          <a:p>
            <a:pPr marL="857250" lvl="1" indent="-457200" eaLnBrk="1">
              <a:buFont typeface="Arial" panose="020B0604020202020204" pitchFamily="34" charset="0"/>
              <a:buChar char="•"/>
              <a:defRPr/>
            </a:pPr>
            <a:r>
              <a:rPr lang="en-US" altLang="de-DE" sz="2400" dirty="0" smtClean="0">
                <a:solidFill>
                  <a:schemeClr val="tx1"/>
                </a:solidFill>
              </a:rPr>
              <a:t>Professor at FH Aachen</a:t>
            </a:r>
          </a:p>
          <a:p>
            <a:pPr marL="857250" lvl="1" indent="-457200" eaLnBrk="1">
              <a:buFont typeface="Arial" panose="020B0604020202020204" pitchFamily="34" charset="0"/>
              <a:buChar char="•"/>
              <a:defRPr/>
            </a:pPr>
            <a:r>
              <a:rPr lang="en-US" altLang="de-DE" sz="2400" dirty="0" smtClean="0">
                <a:solidFill>
                  <a:schemeClr val="tx1"/>
                </a:solidFill>
              </a:rPr>
              <a:t>IT-Security, IT-Forensics</a:t>
            </a:r>
          </a:p>
          <a:p>
            <a:pPr eaLnBrk="1">
              <a:defRPr/>
            </a:pPr>
            <a:endParaRPr lang="de-DE" alt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078" y="611485"/>
            <a:ext cx="1447800" cy="4610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Test Setup</a:t>
            </a:r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42156"/>
              </p:ext>
            </p:extLst>
          </p:nvPr>
        </p:nvGraphicFramePr>
        <p:xfrm>
          <a:off x="1079872" y="1835621"/>
          <a:ext cx="7988166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Visio" r:id="rId3" imgW="4810257" imgH="2905057" progId="Visio.Drawing.15">
                  <p:link updateAutomatic="1"/>
                </p:oleObj>
              </mc:Choice>
              <mc:Fallback>
                <p:oleObj name="Visio" r:id="rId3" imgW="4810257" imgH="2905057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872" y="1835621"/>
                        <a:ext cx="7988166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Gerade Verbindung mit Pfeil 3"/>
          <p:cNvCxnSpPr/>
          <p:nvPr/>
        </p:nvCxnSpPr>
        <p:spPr bwMode="auto">
          <a:xfrm>
            <a:off x="503238" y="4931965"/>
            <a:ext cx="151273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647539" y="49535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EtherCAT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508260" y="5589766"/>
            <a:ext cx="1512738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719832" y="5611395"/>
            <a:ext cx="100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TCP/IP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ADS Search </a:t>
            </a:r>
            <a:r>
              <a:rPr lang="de-DE" err="1" smtClean="0"/>
              <a:t>for</a:t>
            </a:r>
            <a:r>
              <a:rPr lang="de-DE" smtClean="0"/>
              <a:t> Devices </a:t>
            </a:r>
            <a:endParaRPr lang="de-D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0032" y="2699716"/>
            <a:ext cx="152785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968651"/>
              </p:ext>
            </p:extLst>
          </p:nvPr>
        </p:nvGraphicFramePr>
        <p:xfrm>
          <a:off x="575816" y="1259557"/>
          <a:ext cx="8554889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3" imgW="3914767" imgH="2438400" progId="Visio.Drawing.15">
                  <p:link updateAutomatic="1"/>
                </p:oleObj>
              </mc:Choice>
              <mc:Fallback>
                <p:oleObj name="Visio" r:id="rId3" imgW="3914767" imgH="2438400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816" y="1259557"/>
                        <a:ext cx="8554889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0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Search Devices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UDP Broadcast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also be sent to a dedicated 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ADS-</a:t>
            </a:r>
            <a:r>
              <a:rPr lang="en-US" dirty="0" err="1" smtClean="0"/>
              <a:t>NetID</a:t>
            </a:r>
            <a:r>
              <a:rPr lang="en-US" dirty="0" smtClean="0"/>
              <a:t> can be random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64" y="3131765"/>
            <a:ext cx="8203630" cy="49167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41" y="3808254"/>
            <a:ext cx="8172000" cy="211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Response</a:t>
            </a:r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781" y="2195661"/>
            <a:ext cx="7468335" cy="18722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53" y="4139877"/>
            <a:ext cx="7441863" cy="292774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88253" y="1560513"/>
            <a:ext cx="7441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PLC answers with its own ADS NetID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an ADS route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spcAft>
                <a:spcPts val="1413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Source WIN7VM-PC</a:t>
            </a:r>
          </a:p>
          <a:p>
            <a:pPr marL="457200" lvl="2" indent="-457200">
              <a:spcAft>
                <a:spcPts val="1413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Destination CX5020 PLC</a:t>
            </a:r>
          </a:p>
          <a:p>
            <a:pPr marL="457200" lvl="2" indent="-457200">
              <a:spcAft>
                <a:spcPts val="1413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lvl="2" indent="0">
              <a:spcAft>
                <a:spcPts val="1413"/>
              </a:spcAft>
            </a:pPr>
            <a:endParaRPr lang="en-US" dirty="0" smtClean="0"/>
          </a:p>
          <a:p>
            <a:pPr marL="457200" lvl="2" indent="-457200">
              <a:spcAft>
                <a:spcPts val="1413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2" indent="-457200">
              <a:spcAft>
                <a:spcPts val="1413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2" indent="-457200">
              <a:spcAft>
                <a:spcPts val="1413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2" indent="-457200">
              <a:spcAft>
                <a:spcPts val="1413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2" indent="-457200">
              <a:spcAft>
                <a:spcPts val="1413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no encryption</a:t>
            </a:r>
          </a:p>
          <a:p>
            <a:pPr marL="457200" lvl="2" indent="-457200">
              <a:spcAft>
                <a:spcPts val="1413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username/password in plaintext</a:t>
            </a:r>
          </a:p>
          <a:p>
            <a:pPr marL="457200" lvl="2" indent="-457200">
              <a:spcAft>
                <a:spcPts val="1413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6010" y="284373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FF9999"/>
                </a:solidFill>
              </a:rPr>
              <a:t>ADS packet </a:t>
            </a:r>
            <a:r>
              <a:rPr lang="de-DE" b="1" err="1" smtClean="0">
                <a:solidFill>
                  <a:srgbClr val="FF9999"/>
                </a:solidFill>
              </a:rPr>
              <a:t>header</a:t>
            </a:r>
            <a:endParaRPr lang="de-DE" b="1">
              <a:solidFill>
                <a:srgbClr val="FF9999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488584" y="313176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FFC000"/>
                </a:solidFill>
              </a:rPr>
              <a:t>ADS </a:t>
            </a:r>
            <a:r>
              <a:rPr lang="de-DE" b="1" err="1" smtClean="0">
                <a:solidFill>
                  <a:srgbClr val="FFC000"/>
                </a:solidFill>
              </a:rPr>
              <a:t>NetID</a:t>
            </a:r>
            <a:endParaRPr lang="de-DE" b="1">
              <a:solidFill>
                <a:srgbClr val="FFC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488584" y="352439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7030A0"/>
                </a:solidFill>
              </a:rPr>
              <a:t>EWS </a:t>
            </a:r>
            <a:r>
              <a:rPr lang="en-US" b="1" dirty="0" smtClean="0">
                <a:solidFill>
                  <a:srgbClr val="7030A0"/>
                </a:solidFill>
              </a:rPr>
              <a:t>hostname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266" y="2883385"/>
            <a:ext cx="4486275" cy="280987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502334" y="413987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Username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502334" y="465251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chemeClr val="tx1"/>
                </a:solidFill>
              </a:rPr>
              <a:t>Password</a:t>
            </a:r>
            <a:endParaRPr lang="de-DE" b="1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507970" y="506668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B0F0"/>
                </a:solidFill>
              </a:rPr>
              <a:t>EWS </a:t>
            </a:r>
            <a:r>
              <a:rPr lang="en-US" b="1" dirty="0" smtClean="0">
                <a:solidFill>
                  <a:srgbClr val="00B0F0"/>
                </a:solidFill>
              </a:rPr>
              <a:t>IP-Address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Login in </a:t>
            </a:r>
            <a:r>
              <a:rPr lang="de-DE" err="1" smtClean="0"/>
              <a:t>to</a:t>
            </a:r>
            <a:r>
              <a:rPr lang="de-DE" smtClean="0"/>
              <a:t> CX5020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if password is wrong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non zero error is returned (04 07)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if password is correct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zero error code is </a:t>
            </a:r>
            <a:r>
              <a:rPr lang="en-US" dirty="0" err="1" smtClean="0"/>
              <a:t>returend</a:t>
            </a:r>
            <a:r>
              <a:rPr lang="en-US" dirty="0" smtClean="0"/>
              <a:t> (00 00)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packets can easily be reverse engineered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attackers can create their own ADS route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8568704" y="302582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</a:rPr>
              <a:t>Error </a:t>
            </a:r>
            <a:r>
              <a:rPr lang="en-US" b="1" dirty="0" smtClean="0">
                <a:solidFill>
                  <a:srgbClr val="002060"/>
                </a:solidFill>
              </a:rPr>
              <a:t>code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83" y="2915741"/>
            <a:ext cx="7068096" cy="4794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15" y="4715941"/>
            <a:ext cx="7068096" cy="47336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568704" y="490272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</a:rPr>
              <a:t>Error </a:t>
            </a:r>
            <a:r>
              <a:rPr lang="en-US" b="1" dirty="0" smtClean="0">
                <a:solidFill>
                  <a:srgbClr val="002060"/>
                </a:solidFill>
              </a:rPr>
              <a:t>code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/>
              <a:t>Complete</a:t>
            </a:r>
            <a:r>
              <a:rPr lang="de-DE" smtClean="0"/>
              <a:t> Message Flow</a:t>
            </a:r>
            <a:endParaRPr lang="de-DE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870027"/>
              </p:ext>
            </p:extLst>
          </p:nvPr>
        </p:nvGraphicFramePr>
        <p:xfrm>
          <a:off x="1554163" y="1757363"/>
          <a:ext cx="7375525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Visio" r:id="rId4" imgW="10191846" imgH="7029585" progId="Visio.Drawing.15">
                  <p:link updateAutomatic="1"/>
                </p:oleObj>
              </mc:Choice>
              <mc:Fallback>
                <p:oleObj name="Visio" r:id="rId4" imgW="10191846" imgH="7029585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4163" y="1757363"/>
                        <a:ext cx="7375525" cy="508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1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Attacks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768475"/>
            <a:ext cx="8866187" cy="53237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of virtual directory </a:t>
            </a:r>
            <a:r>
              <a:rPr lang="en-US" i="1" dirty="0" smtClean="0"/>
              <a:t>/remoteadmin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after setting the initial password a new admin account is created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en-US" dirty="0" smtClean="0"/>
              <a:t>create a new VPN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blocking after too many wrong passwords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brute force/dictionary attack (UDP port 48899)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PCL answers very fast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multiple connections in parallel possible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Python script achieved ~8000 pw/sec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Password allows full PLC control on port 987 &amp; 48899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914400" lvl="1" indent="-514350"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3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Attacks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Attack on VPN connection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VPN connection to CX5020 with PPTP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authentication with mschapv2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mschapv2 is vulnerable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steps of the attack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mitm (with e.g. </a:t>
            </a:r>
            <a:r>
              <a:rPr lang="en-US" i="1" dirty="0" smtClean="0"/>
              <a:t>arpspoof</a:t>
            </a:r>
            <a:r>
              <a:rPr lang="en-US" dirty="0" smtClean="0"/>
              <a:t>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sniff connection establishment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0" y="5537907"/>
            <a:ext cx="9857516" cy="122413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64" y="5861943"/>
            <a:ext cx="9845457" cy="576064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177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65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6063E-6 -3.72953E-6 L 0.00031 -0.2849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Attacks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Attack on VPN connection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VPN connection to CX5020 with PPTP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authentication with mschapv2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mschapv2 is vulnerable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steps of the attack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mitm (with e.g. </a:t>
            </a:r>
            <a:r>
              <a:rPr lang="en-US" i="1" dirty="0" smtClean="0"/>
              <a:t>arpspoof</a:t>
            </a:r>
            <a:r>
              <a:rPr lang="en-US" dirty="0" smtClean="0"/>
              <a:t>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sniff connection establishment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brute force crack (e.g. with </a:t>
            </a:r>
            <a:r>
              <a:rPr lang="en-US" i="1" dirty="0" smtClean="0"/>
              <a:t>asleap</a:t>
            </a:r>
            <a:r>
              <a:rPr lang="en-US" dirty="0" smtClean="0"/>
              <a:t>)</a:t>
            </a:r>
          </a:p>
          <a:p>
            <a:pPr marL="800100" lvl="2" indent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96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de-DE" altLang="de-DE" dirty="0" smtClean="0"/>
              <a:t>Agenda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503238" y="1768475"/>
            <a:ext cx="8866187" cy="5107706"/>
          </a:xfrm>
        </p:spPr>
        <p:txBody>
          <a:bodyPr/>
          <a:lstStyle/>
          <a:p>
            <a:pPr marL="457200" indent="-457200" eaLnBrk="1">
              <a:buFont typeface="Arial" panose="020B0604020202020204" pitchFamily="34" charset="0"/>
              <a:buChar char="•"/>
            </a:pPr>
            <a:r>
              <a:rPr lang="en-US" altLang="de-DE" dirty="0" smtClean="0"/>
              <a:t>Introduction</a:t>
            </a:r>
          </a:p>
          <a:p>
            <a:pPr marL="457200" indent="-457200" eaLnBrk="1">
              <a:buFont typeface="Arial" panose="020B0604020202020204" pitchFamily="34" charset="0"/>
              <a:buChar char="•"/>
            </a:pPr>
            <a:r>
              <a:rPr lang="en-US" altLang="de-DE" dirty="0" smtClean="0"/>
              <a:t>Structure SCADA System</a:t>
            </a:r>
          </a:p>
          <a:p>
            <a:pPr marL="457200" indent="-457200" eaLnBrk="1">
              <a:buFont typeface="Arial" panose="020B0604020202020204" pitchFamily="34" charset="0"/>
              <a:buChar char="•"/>
            </a:pPr>
            <a:r>
              <a:rPr lang="en-US" altLang="de-DE" dirty="0" smtClean="0"/>
              <a:t>Beckhoff CX 5020</a:t>
            </a:r>
          </a:p>
          <a:p>
            <a:pPr marL="457200" indent="-457200" eaLnBrk="1">
              <a:buFont typeface="Arial" panose="020B0604020202020204" pitchFamily="34" charset="0"/>
              <a:buChar char="•"/>
            </a:pPr>
            <a:r>
              <a:rPr lang="en-US" altLang="de-DE" dirty="0" smtClean="0"/>
              <a:t>TwinCAT</a:t>
            </a:r>
          </a:p>
          <a:p>
            <a:pPr marL="457200" indent="-457200" eaLnBrk="1">
              <a:buFont typeface="Arial" panose="020B0604020202020204" pitchFamily="34" charset="0"/>
              <a:buChar char="•"/>
            </a:pPr>
            <a:r>
              <a:rPr lang="en-US" altLang="de-DE" dirty="0" smtClean="0"/>
              <a:t>Automation Device Specification (ADS)</a:t>
            </a:r>
          </a:p>
          <a:p>
            <a:pPr marL="457200" indent="-457200" eaLnBrk="1">
              <a:buFont typeface="Arial" panose="020B0604020202020204" pitchFamily="34" charset="0"/>
              <a:buChar char="•"/>
            </a:pPr>
            <a:r>
              <a:rPr lang="en-US" altLang="de-DE" dirty="0" smtClean="0"/>
              <a:t>Security Investigation</a:t>
            </a:r>
          </a:p>
          <a:p>
            <a:pPr marL="457200" indent="-457200" eaLnBrk="1">
              <a:buFont typeface="Arial" panose="020B0604020202020204" pitchFamily="34" charset="0"/>
              <a:buChar char="•"/>
            </a:pPr>
            <a:r>
              <a:rPr lang="en-US" altLang="de-DE" dirty="0" smtClean="0"/>
              <a:t>Possible Attacks</a:t>
            </a:r>
          </a:p>
          <a:p>
            <a:pPr marL="457200" indent="-457200" eaLnBrk="1">
              <a:buFont typeface="Arial" panose="020B0604020202020204" pitchFamily="34" charset="0"/>
              <a:buChar char="•"/>
            </a:pPr>
            <a:r>
              <a:rPr lang="en-US" altLang="de-DE" dirty="0" smtClean="0"/>
              <a:t>Advisory for Suppliers</a:t>
            </a:r>
          </a:p>
          <a:p>
            <a:pPr marL="457200" indent="-457200" eaLnBrk="1">
              <a:buFont typeface="Arial" panose="020B0604020202020204" pitchFamily="34" charset="0"/>
              <a:buChar char="•"/>
            </a:pPr>
            <a:endParaRPr lang="de-DE" altLang="de-DE" dirty="0" smtClean="0"/>
          </a:p>
          <a:p>
            <a:pPr marL="457200" indent="-457200" eaLnBrk="1">
              <a:buFont typeface="Arial" panose="020B0604020202020204" pitchFamily="34" charset="0"/>
              <a:buChar char="•"/>
            </a:pP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/>
              <a:t>Attack</a:t>
            </a:r>
            <a:r>
              <a:rPr lang="de-DE" smtClean="0"/>
              <a:t> mschapv2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6" y="1768475"/>
            <a:ext cx="9654855" cy="4883620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 bwMode="auto">
          <a:xfrm>
            <a:off x="863848" y="5904000"/>
            <a:ext cx="4608512" cy="57606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15775" y="1768475"/>
            <a:ext cx="9654855" cy="540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1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attacks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USB Port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WLAN adapter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en-US" dirty="0" smtClean="0"/>
              <a:t>built-in driver support for WLAN adapter with RT2501 chip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en-US" dirty="0" smtClean="0"/>
              <a:t>adapter is automatically connected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en-US" dirty="0" smtClean="0"/>
              <a:t>choose a WLAN</a:t>
            </a:r>
          </a:p>
          <a:p>
            <a:pPr marL="1771650" lvl="3" indent="-514350">
              <a:buFont typeface="Arial" panose="020B0604020202020204" pitchFamily="34" charset="0"/>
              <a:buChar char="•"/>
            </a:pPr>
            <a:r>
              <a:rPr lang="en-US" dirty="0" smtClean="0"/>
              <a:t>preconfigured registry entries are not used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en-US" dirty="0" smtClean="0"/>
              <a:t>after connection all PLC-services are accessible</a:t>
            </a:r>
          </a:p>
          <a:p>
            <a:pPr marL="1314450" lvl="2" indent="-514350">
              <a:buFont typeface="Arial" panose="020B0604020202020204" pitchFamily="34" charset="0"/>
              <a:buChar char="•"/>
            </a:pPr>
            <a:r>
              <a:rPr lang="en-US" dirty="0" smtClean="0"/>
              <a:t>bypass infrastructure firewalls (direct connection)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 for Suppliers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disable </a:t>
            </a:r>
            <a:r>
              <a:rPr lang="en-US" i="1" dirty="0" smtClean="0"/>
              <a:t>/remoteadmin </a:t>
            </a:r>
            <a:r>
              <a:rPr lang="en-US" dirty="0" smtClean="0"/>
              <a:t>virtual directory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disable telnet by default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limit number of ADS packets per second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deliver the device with strong passwords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delete WLAN drivers (if not used)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use alternative VPN technology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38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/>
              <a:t>Thank</a:t>
            </a:r>
            <a:r>
              <a:rPr lang="de-DE" smtClean="0"/>
              <a:t> </a:t>
            </a:r>
            <a:r>
              <a:rPr lang="de-DE" err="1" smtClean="0"/>
              <a:t>you</a:t>
            </a:r>
            <a:r>
              <a:rPr lang="de-DE" smtClean="0"/>
              <a:t>!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832" y="3347789"/>
            <a:ext cx="8208912" cy="2592288"/>
          </a:xfrm>
        </p:spPr>
        <p:txBody>
          <a:bodyPr/>
          <a:lstStyle/>
          <a:p>
            <a:r>
              <a:rPr lang="en-US" dirty="0" smtClean="0">
                <a:solidFill>
                  <a:srgbClr val="A54D5C"/>
                </a:solidFill>
              </a:rPr>
              <a:t>Hans Hoefken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Aachen University of Applied Sciences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Germany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hoefken@fh-aachen.de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825" y="611485"/>
            <a:ext cx="14478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globalization of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growing number of decentralized companies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Industrial Control Systems (ICS) have to be network- and internet-enabled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essential part of ICS are SCADA systems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S</a:t>
            </a:r>
            <a:r>
              <a:rPr lang="en-US" dirty="0" smtClean="0"/>
              <a:t>upervisory </a:t>
            </a:r>
            <a:r>
              <a:rPr lang="en-US" b="1" dirty="0" smtClean="0"/>
              <a:t>C</a:t>
            </a:r>
            <a:r>
              <a:rPr lang="en-US" dirty="0" smtClean="0"/>
              <a:t>ontrol </a:t>
            </a:r>
            <a:r>
              <a:rPr lang="en-US" b="1" dirty="0" smtClean="0"/>
              <a:t>a</a:t>
            </a:r>
            <a:r>
              <a:rPr lang="en-US" dirty="0" smtClean="0"/>
              <a:t>nd </a:t>
            </a:r>
            <a:r>
              <a:rPr lang="en-US" b="1" dirty="0" smtClean="0"/>
              <a:t>D</a:t>
            </a:r>
            <a:r>
              <a:rPr lang="en-US" dirty="0" smtClean="0"/>
              <a:t>ata </a:t>
            </a:r>
            <a:r>
              <a:rPr lang="en-US" b="1" dirty="0" smtClean="0"/>
              <a:t>A</a:t>
            </a:r>
            <a:r>
              <a:rPr lang="en-US" dirty="0" smtClean="0"/>
              <a:t>cquisition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there are known attacks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number of attacks is growing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CIA vs. AIC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/>
              <a:t>IT Security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confidentiality, integrity, availability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/>
              <a:t>SCADA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availability, integrity, confidentiality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7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01625"/>
            <a:ext cx="10080624" cy="1258888"/>
          </a:xfrm>
        </p:spPr>
        <p:txBody>
          <a:bodyPr/>
          <a:lstStyle/>
          <a:p>
            <a:r>
              <a:rPr lang="de-DE" sz="4000" smtClean="0"/>
              <a:t>Design </a:t>
            </a:r>
            <a:r>
              <a:rPr lang="de-DE" sz="4000" err="1" smtClean="0"/>
              <a:t>and</a:t>
            </a:r>
            <a:r>
              <a:rPr lang="de-DE" sz="4000" smtClean="0"/>
              <a:t> </a:t>
            </a:r>
            <a:r>
              <a:rPr lang="de-DE" sz="4000" err="1"/>
              <a:t>S</a:t>
            </a:r>
            <a:r>
              <a:rPr lang="de-DE" sz="4000" err="1" smtClean="0"/>
              <a:t>tructure</a:t>
            </a:r>
            <a:r>
              <a:rPr lang="de-DE" sz="4000" smtClean="0"/>
              <a:t> </a:t>
            </a:r>
            <a:r>
              <a:rPr lang="de-DE" sz="4000" err="1" smtClean="0"/>
              <a:t>of</a:t>
            </a:r>
            <a:r>
              <a:rPr lang="de-DE" sz="4000" smtClean="0"/>
              <a:t> a SCADA </a:t>
            </a:r>
            <a:r>
              <a:rPr lang="de-DE" sz="4000" err="1" smtClean="0"/>
              <a:t>system</a:t>
            </a:r>
            <a:endParaRPr lang="de-DE" sz="40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39912" y="1763613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151880" y="2267669"/>
            <a:ext cx="4464496" cy="4014450"/>
            <a:chOff x="1151880" y="2051645"/>
            <a:chExt cx="4464496" cy="4014450"/>
          </a:xfrm>
        </p:grpSpPr>
        <p:sp>
          <p:nvSpPr>
            <p:cNvPr id="5" name="Textfeld 4"/>
            <p:cNvSpPr txBox="1"/>
            <p:nvPr/>
          </p:nvSpPr>
          <p:spPr>
            <a:xfrm>
              <a:off x="1151880" y="3131765"/>
              <a:ext cx="446449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smtClean="0">
                  <a:solidFill>
                    <a:schemeClr val="tx1"/>
                  </a:solidFill>
                </a:rPr>
                <a:t>ERP</a:t>
              </a:r>
            </a:p>
            <a:p>
              <a:pPr algn="ctr"/>
              <a:r>
                <a:rPr lang="en-US" sz="3600" smtClean="0">
                  <a:solidFill>
                    <a:schemeClr val="tx1"/>
                  </a:solidFill>
                </a:rPr>
                <a:t>MES</a:t>
              </a:r>
            </a:p>
            <a:p>
              <a:pPr algn="ctr"/>
              <a:r>
                <a:rPr lang="en-US" sz="3600" smtClean="0">
                  <a:solidFill>
                    <a:schemeClr val="tx1"/>
                  </a:solidFill>
                </a:rPr>
                <a:t>SCADA</a:t>
              </a:r>
            </a:p>
            <a:p>
              <a:pPr algn="ctr"/>
              <a:r>
                <a:rPr lang="en-US" sz="3600" smtClean="0">
                  <a:solidFill>
                    <a:schemeClr val="tx1"/>
                  </a:solidFill>
                </a:rPr>
                <a:t>PLC/RTU</a:t>
              </a:r>
            </a:p>
            <a:p>
              <a:pPr algn="ctr"/>
              <a:r>
                <a:rPr lang="en-US" sz="3600" smtClean="0">
                  <a:solidFill>
                    <a:schemeClr val="tx1"/>
                  </a:solidFill>
                </a:rPr>
                <a:t>Sensor/Actuator</a:t>
              </a:r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6" name="Gleichschenkliges Dreieck 5"/>
            <p:cNvSpPr/>
            <p:nvPr/>
          </p:nvSpPr>
          <p:spPr bwMode="auto">
            <a:xfrm>
              <a:off x="1151880" y="2051645"/>
              <a:ext cx="4464496" cy="4014450"/>
            </a:xfrm>
            <a:prstGeom prst="triangle">
              <a:avLst/>
            </a:prstGeom>
            <a:noFill/>
            <a:ln w="476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5688384" y="3380878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Enterprise </a:t>
            </a:r>
            <a:r>
              <a:rPr lang="en-US" dirty="0" smtClean="0">
                <a:solidFill>
                  <a:schemeClr val="tx1"/>
                </a:solidFill>
              </a:rPr>
              <a:t>Resource </a:t>
            </a:r>
            <a:r>
              <a:rPr lang="en-US" dirty="0" smtClean="0">
                <a:solidFill>
                  <a:schemeClr val="tx1"/>
                </a:solidFill>
              </a:rPr>
              <a:t>Planning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Manufacturing Execution System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Supervisory Control and Data </a:t>
            </a:r>
            <a:r>
              <a:rPr lang="en-US" dirty="0" smtClean="0">
                <a:solidFill>
                  <a:schemeClr val="tx1"/>
                </a:solidFill>
              </a:rPr>
              <a:t>Acquisition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Programmable Logic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359792" y="2213659"/>
            <a:ext cx="0" cy="408645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 flipV="1">
            <a:off x="647824" y="2213659"/>
            <a:ext cx="0" cy="406846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 rot="16200000">
            <a:off x="-538981" y="3745160"/>
            <a:ext cx="1397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planning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41150" y="3882456"/>
            <a:ext cx="1613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retrieve data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01625"/>
            <a:ext cx="10080624" cy="1258888"/>
          </a:xfrm>
        </p:spPr>
        <p:txBody>
          <a:bodyPr/>
          <a:lstStyle/>
          <a:p>
            <a:r>
              <a:rPr lang="de-DE" sz="4000" smtClean="0"/>
              <a:t>Design </a:t>
            </a:r>
            <a:r>
              <a:rPr lang="de-DE" sz="4000" err="1" smtClean="0"/>
              <a:t>and</a:t>
            </a:r>
            <a:r>
              <a:rPr lang="de-DE" sz="4000" smtClean="0"/>
              <a:t> </a:t>
            </a:r>
            <a:r>
              <a:rPr lang="de-DE" sz="4000" err="1"/>
              <a:t>S</a:t>
            </a:r>
            <a:r>
              <a:rPr lang="de-DE" sz="4000" err="1" smtClean="0"/>
              <a:t>tructure</a:t>
            </a:r>
            <a:r>
              <a:rPr lang="de-DE" sz="4000" smtClean="0"/>
              <a:t> </a:t>
            </a:r>
            <a:r>
              <a:rPr lang="de-DE" sz="4000" err="1" smtClean="0"/>
              <a:t>of</a:t>
            </a:r>
            <a:r>
              <a:rPr lang="de-DE" sz="4000" smtClean="0"/>
              <a:t> a SCADA </a:t>
            </a:r>
            <a:r>
              <a:rPr lang="de-DE" sz="4000" err="1" smtClean="0"/>
              <a:t>system</a:t>
            </a:r>
            <a:endParaRPr lang="de-DE" sz="40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39912" y="1763613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3" y="1403573"/>
            <a:ext cx="992097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SCADA devices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768475"/>
            <a:ext cx="9289602" cy="43815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 engineered with security in mind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not engineered with remote connections in mind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many are 15 years and older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new devices have built-in security, </a:t>
            </a:r>
            <a:r>
              <a:rPr lang="en-US" dirty="0" smtClean="0">
                <a:solidFill>
                  <a:srgbClr val="A54D5C"/>
                </a:solidFill>
              </a:rPr>
              <a:t>BUT</a:t>
            </a:r>
            <a:r>
              <a:rPr lang="en-US" dirty="0" smtClean="0"/>
              <a:t>…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Beckhoff: 90% older systems in the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55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CX5020 – Brief overview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575816" y="4798714"/>
            <a:ext cx="8866188" cy="2149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embedded PC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Dual Core Atom processor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de-DE" dirty="0" smtClean="0"/>
              <a:t>1 GB RAM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flashcard serving as persistent memory </a:t>
            </a:r>
            <a:endParaRPr lang="en-US" altLang="de-DE" dirty="0" smtClean="0"/>
          </a:p>
        </p:txBody>
      </p:sp>
      <p:pic>
        <p:nvPicPr>
          <p:cNvPr id="49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34" y="1259557"/>
            <a:ext cx="668329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840</Words>
  <Application>Microsoft Office PowerPoint</Application>
  <PresentationFormat>Benutzerdefiniert</PresentationFormat>
  <Paragraphs>240</Paragraphs>
  <Slides>33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Links</vt:lpstr>
      </vt:variant>
      <vt:variant>
        <vt:i4>3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Arial</vt:lpstr>
      <vt:lpstr>DejaVu Sans</vt:lpstr>
      <vt:lpstr>Droid Sans</vt:lpstr>
      <vt:lpstr>Times New Roman</vt:lpstr>
      <vt:lpstr>Wingdings</vt:lpstr>
      <vt:lpstr>Office Theme</vt:lpstr>
      <vt:lpstr>C:\Users\Hoefken\Desktop\Goa\Zeichnungen\Untersuchungsszenario2_en.vsdx</vt:lpstr>
      <vt:lpstr>C:\Users\Hoefken\Desktop\Goa\Zeichnungen\PLC-Broadcast Suche_en.vsdx</vt:lpstr>
      <vt:lpstr>C:\Users\Hoefken\Desktop\Goa\Zeichnungen\WS-PLC-Handshake_en.vsdx</vt:lpstr>
      <vt:lpstr>PowerPoint-Präsentation</vt:lpstr>
      <vt:lpstr>About</vt:lpstr>
      <vt:lpstr>Agenda</vt:lpstr>
      <vt:lpstr>Introduction</vt:lpstr>
      <vt:lpstr>CIA vs. AIC</vt:lpstr>
      <vt:lpstr>Design and Structure of a SCADA system</vt:lpstr>
      <vt:lpstr>Design and Structure of a SCADA system</vt:lpstr>
      <vt:lpstr>Security of SCADA devices</vt:lpstr>
      <vt:lpstr>CX5020 – Brief overview</vt:lpstr>
      <vt:lpstr>Operating system</vt:lpstr>
      <vt:lpstr>TwinCAT Devices</vt:lpstr>
      <vt:lpstr>Automation Device Specification</vt:lpstr>
      <vt:lpstr>System Control on CX5020</vt:lpstr>
      <vt:lpstr>Security Analysis Results</vt:lpstr>
      <vt:lpstr>Telnet</vt:lpstr>
      <vt:lpstr>Webserver</vt:lpstr>
      <vt:lpstr>Webserver: Virtual Directory</vt:lpstr>
      <vt:lpstr>CE Remote Display</vt:lpstr>
      <vt:lpstr>SCADA Service</vt:lpstr>
      <vt:lpstr>Test Setup</vt:lpstr>
      <vt:lpstr>ADS Search for Devices </vt:lpstr>
      <vt:lpstr>Search Devices</vt:lpstr>
      <vt:lpstr>Response</vt:lpstr>
      <vt:lpstr>Creation of an ADS route </vt:lpstr>
      <vt:lpstr>Login in to CX5020</vt:lpstr>
      <vt:lpstr>Complete Message Flow</vt:lpstr>
      <vt:lpstr>Possible Attacks</vt:lpstr>
      <vt:lpstr>Possible Attacks</vt:lpstr>
      <vt:lpstr>Possible Attacks</vt:lpstr>
      <vt:lpstr>Attack mschapv2</vt:lpstr>
      <vt:lpstr>Possible attacks</vt:lpstr>
      <vt:lpstr>Advisory for Suppliers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ICS/SCADA Security - Analysis of a Beckhoff CX5020 PLC</dc:title>
  <dc:subject/>
  <dc:creator>eproto</dc:creator>
  <cp:keywords/>
  <dc:description/>
  <cp:lastModifiedBy>Hoefken</cp:lastModifiedBy>
  <cp:revision>73</cp:revision>
  <cp:lastPrinted>1601-01-01T00:00:00Z</cp:lastPrinted>
  <dcterms:created xsi:type="dcterms:W3CDTF">2014-01-30T07:15:08Z</dcterms:created>
  <dcterms:modified xsi:type="dcterms:W3CDTF">2015-02-01T14:34:21Z</dcterms:modified>
</cp:coreProperties>
</file>