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8.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 id="2147483648" r:id="rId2"/>
    <p:sldMasterId id="2147483666" r:id="rId3"/>
  </p:sldMasterIdLst>
  <p:notesMasterIdLst>
    <p:notesMasterId r:id="rId154"/>
  </p:notesMasterIdLst>
  <p:handoutMasterIdLst>
    <p:handoutMasterId r:id="rId155"/>
  </p:handoutMasterIdLst>
  <p:sldIdLst>
    <p:sldId id="262" r:id="rId4"/>
    <p:sldId id="293" r:id="rId5"/>
    <p:sldId id="461" r:id="rId6"/>
    <p:sldId id="490" r:id="rId7"/>
    <p:sldId id="491" r:id="rId8"/>
    <p:sldId id="492" r:id="rId9"/>
    <p:sldId id="457" r:id="rId10"/>
    <p:sldId id="458" r:id="rId11"/>
    <p:sldId id="486" r:id="rId12"/>
    <p:sldId id="487" r:id="rId13"/>
    <p:sldId id="489" r:id="rId14"/>
    <p:sldId id="294" r:id="rId15"/>
    <p:sldId id="368" r:id="rId16"/>
    <p:sldId id="317" r:id="rId17"/>
    <p:sldId id="314" r:id="rId18"/>
    <p:sldId id="441" r:id="rId19"/>
    <p:sldId id="446" r:id="rId20"/>
    <p:sldId id="442" r:id="rId21"/>
    <p:sldId id="447" r:id="rId22"/>
    <p:sldId id="443" r:id="rId23"/>
    <p:sldId id="315" r:id="rId24"/>
    <p:sldId id="410" r:id="rId25"/>
    <p:sldId id="341" r:id="rId26"/>
    <p:sldId id="340" r:id="rId27"/>
    <p:sldId id="342" r:id="rId28"/>
    <p:sldId id="343" r:id="rId29"/>
    <p:sldId id="366" r:id="rId30"/>
    <p:sldId id="369" r:id="rId31"/>
    <p:sldId id="370" r:id="rId32"/>
    <p:sldId id="295" r:id="rId33"/>
    <p:sldId id="325" r:id="rId34"/>
    <p:sldId id="333" r:id="rId35"/>
    <p:sldId id="329" r:id="rId36"/>
    <p:sldId id="302" r:id="rId37"/>
    <p:sldId id="303" r:id="rId38"/>
    <p:sldId id="304" r:id="rId39"/>
    <p:sldId id="344" r:id="rId40"/>
    <p:sldId id="345" r:id="rId41"/>
    <p:sldId id="451" r:id="rId42"/>
    <p:sldId id="452" r:id="rId43"/>
    <p:sldId id="453" r:id="rId44"/>
    <p:sldId id="411" r:id="rId45"/>
    <p:sldId id="346" r:id="rId46"/>
    <p:sldId id="347" r:id="rId47"/>
    <p:sldId id="348" r:id="rId48"/>
    <p:sldId id="349" r:id="rId49"/>
    <p:sldId id="350" r:id="rId50"/>
    <p:sldId id="439" r:id="rId51"/>
    <p:sldId id="440" r:id="rId52"/>
    <p:sldId id="351" r:id="rId53"/>
    <p:sldId id="352" r:id="rId54"/>
    <p:sldId id="353" r:id="rId55"/>
    <p:sldId id="354" r:id="rId56"/>
    <p:sldId id="355" r:id="rId57"/>
    <p:sldId id="356" r:id="rId58"/>
    <p:sldId id="357" r:id="rId59"/>
    <p:sldId id="296" r:id="rId60"/>
    <p:sldId id="326" r:id="rId61"/>
    <p:sldId id="334" r:id="rId62"/>
    <p:sldId id="335" r:id="rId63"/>
    <p:sldId id="371" r:id="rId64"/>
    <p:sldId id="372" r:id="rId65"/>
    <p:sldId id="373" r:id="rId66"/>
    <p:sldId id="382" r:id="rId67"/>
    <p:sldId id="383" r:id="rId68"/>
    <p:sldId id="385" r:id="rId69"/>
    <p:sldId id="388" r:id="rId70"/>
    <p:sldId id="387" r:id="rId71"/>
    <p:sldId id="389" r:id="rId72"/>
    <p:sldId id="412" r:id="rId73"/>
    <p:sldId id="450" r:id="rId74"/>
    <p:sldId id="413" r:id="rId75"/>
    <p:sldId id="414" r:id="rId76"/>
    <p:sldId id="415" r:id="rId77"/>
    <p:sldId id="416" r:id="rId78"/>
    <p:sldId id="417" r:id="rId79"/>
    <p:sldId id="390" r:id="rId80"/>
    <p:sldId id="454" r:id="rId81"/>
    <p:sldId id="391" r:id="rId82"/>
    <p:sldId id="392" r:id="rId83"/>
    <p:sldId id="393" r:id="rId84"/>
    <p:sldId id="418" r:id="rId85"/>
    <p:sldId id="419" r:id="rId86"/>
    <p:sldId id="394" r:id="rId87"/>
    <p:sldId id="448" r:id="rId88"/>
    <p:sldId id="449" r:id="rId89"/>
    <p:sldId id="395" r:id="rId90"/>
    <p:sldId id="420" r:id="rId91"/>
    <p:sldId id="421" r:id="rId92"/>
    <p:sldId id="396" r:id="rId93"/>
    <p:sldId id="422" r:id="rId94"/>
    <p:sldId id="397" r:id="rId95"/>
    <p:sldId id="423" r:id="rId96"/>
    <p:sldId id="424" r:id="rId97"/>
    <p:sldId id="398" r:id="rId98"/>
    <p:sldId id="425" r:id="rId99"/>
    <p:sldId id="399" r:id="rId100"/>
    <p:sldId id="426" r:id="rId101"/>
    <p:sldId id="400" r:id="rId102"/>
    <p:sldId id="427" r:id="rId103"/>
    <p:sldId id="401" r:id="rId104"/>
    <p:sldId id="428" r:id="rId105"/>
    <p:sldId id="430" r:id="rId106"/>
    <p:sldId id="402" r:id="rId107"/>
    <p:sldId id="429" r:id="rId108"/>
    <p:sldId id="297" r:id="rId109"/>
    <p:sldId id="327" r:id="rId110"/>
    <p:sldId id="336" r:id="rId111"/>
    <p:sldId id="337" r:id="rId112"/>
    <p:sldId id="374" r:id="rId113"/>
    <p:sldId id="375" r:id="rId114"/>
    <p:sldId id="376" r:id="rId115"/>
    <p:sldId id="298" r:id="rId116"/>
    <p:sldId id="328" r:id="rId117"/>
    <p:sldId id="338" r:id="rId118"/>
    <p:sldId id="339" r:id="rId119"/>
    <p:sldId id="377" r:id="rId120"/>
    <p:sldId id="378" r:id="rId121"/>
    <p:sldId id="379" r:id="rId122"/>
    <p:sldId id="403" r:id="rId123"/>
    <p:sldId id="431" r:id="rId124"/>
    <p:sldId id="432" r:id="rId125"/>
    <p:sldId id="433" r:id="rId126"/>
    <p:sldId id="404" r:id="rId127"/>
    <p:sldId id="405" r:id="rId128"/>
    <p:sldId id="434" r:id="rId129"/>
    <p:sldId id="406" r:id="rId130"/>
    <p:sldId id="407" r:id="rId131"/>
    <p:sldId id="435" r:id="rId132"/>
    <p:sldId id="408" r:id="rId133"/>
    <p:sldId id="436" r:id="rId134"/>
    <p:sldId id="409" r:id="rId135"/>
    <p:sldId id="437" r:id="rId136"/>
    <p:sldId id="438" r:id="rId137"/>
    <p:sldId id="493" r:id="rId138"/>
    <p:sldId id="494" r:id="rId139"/>
    <p:sldId id="495" r:id="rId140"/>
    <p:sldId id="299" r:id="rId141"/>
    <p:sldId id="358" r:id="rId142"/>
    <p:sldId id="359" r:id="rId143"/>
    <p:sldId id="360" r:id="rId144"/>
    <p:sldId id="361" r:id="rId145"/>
    <p:sldId id="363" r:id="rId146"/>
    <p:sldId id="362" r:id="rId147"/>
    <p:sldId id="381" r:id="rId148"/>
    <p:sldId id="300" r:id="rId149"/>
    <p:sldId id="380" r:id="rId150"/>
    <p:sldId id="364" r:id="rId151"/>
    <p:sldId id="301" r:id="rId152"/>
    <p:sldId id="265" r:id="rId15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ary Sockrider"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1B5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737" autoAdjust="0"/>
    <p:restoredTop sz="95266" autoAdjust="0"/>
  </p:normalViewPr>
  <p:slideViewPr>
    <p:cSldViewPr snapToGrid="0" snapToObjects="1">
      <p:cViewPr>
        <p:scale>
          <a:sx n="75" d="100"/>
          <a:sy n="75" d="100"/>
        </p:scale>
        <p:origin x="-2264" y="-4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42" Type="http://schemas.openxmlformats.org/officeDocument/2006/relationships/slide" Target="slides/slide139.xml"/><Relationship Id="rId143" Type="http://schemas.openxmlformats.org/officeDocument/2006/relationships/slide" Target="slides/slide140.xml"/><Relationship Id="rId144" Type="http://schemas.openxmlformats.org/officeDocument/2006/relationships/slide" Target="slides/slide141.xml"/><Relationship Id="rId145" Type="http://schemas.openxmlformats.org/officeDocument/2006/relationships/slide" Target="slides/slide142.xml"/><Relationship Id="rId146" Type="http://schemas.openxmlformats.org/officeDocument/2006/relationships/slide" Target="slides/slide143.xml"/><Relationship Id="rId147" Type="http://schemas.openxmlformats.org/officeDocument/2006/relationships/slide" Target="slides/slide144.xml"/><Relationship Id="rId148" Type="http://schemas.openxmlformats.org/officeDocument/2006/relationships/slide" Target="slides/slide145.xml"/><Relationship Id="rId149" Type="http://schemas.openxmlformats.org/officeDocument/2006/relationships/slide" Target="slides/slide146.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slide" Target="slides/slide43.xml"/><Relationship Id="rId47" Type="http://schemas.openxmlformats.org/officeDocument/2006/relationships/slide" Target="slides/slide44.xml"/><Relationship Id="rId48" Type="http://schemas.openxmlformats.org/officeDocument/2006/relationships/slide" Target="slides/slide45.xml"/><Relationship Id="rId49" Type="http://schemas.openxmlformats.org/officeDocument/2006/relationships/slide" Target="slides/slide46.xml"/><Relationship Id="rId80" Type="http://schemas.openxmlformats.org/officeDocument/2006/relationships/slide" Target="slides/slide77.xml"/><Relationship Id="rId81" Type="http://schemas.openxmlformats.org/officeDocument/2006/relationships/slide" Target="slides/slide78.xml"/><Relationship Id="rId82" Type="http://schemas.openxmlformats.org/officeDocument/2006/relationships/slide" Target="slides/slide79.xml"/><Relationship Id="rId83" Type="http://schemas.openxmlformats.org/officeDocument/2006/relationships/slide" Target="slides/slide80.xml"/><Relationship Id="rId84" Type="http://schemas.openxmlformats.org/officeDocument/2006/relationships/slide" Target="slides/slide81.xml"/><Relationship Id="rId85" Type="http://schemas.openxmlformats.org/officeDocument/2006/relationships/slide" Target="slides/slide82.xml"/><Relationship Id="rId86" Type="http://schemas.openxmlformats.org/officeDocument/2006/relationships/slide" Target="slides/slide83.xml"/><Relationship Id="rId87" Type="http://schemas.openxmlformats.org/officeDocument/2006/relationships/slide" Target="slides/slide84.xml"/><Relationship Id="rId88" Type="http://schemas.openxmlformats.org/officeDocument/2006/relationships/slide" Target="slides/slide85.xml"/><Relationship Id="rId89" Type="http://schemas.openxmlformats.org/officeDocument/2006/relationships/slide" Target="slides/slide86.xml"/><Relationship Id="rId110" Type="http://schemas.openxmlformats.org/officeDocument/2006/relationships/slide" Target="slides/slide107.xml"/><Relationship Id="rId111" Type="http://schemas.openxmlformats.org/officeDocument/2006/relationships/slide" Target="slides/slide108.xml"/><Relationship Id="rId112" Type="http://schemas.openxmlformats.org/officeDocument/2006/relationships/slide" Target="slides/slide109.xml"/><Relationship Id="rId113" Type="http://schemas.openxmlformats.org/officeDocument/2006/relationships/slide" Target="slides/slide110.xml"/><Relationship Id="rId114" Type="http://schemas.openxmlformats.org/officeDocument/2006/relationships/slide" Target="slides/slide111.xml"/><Relationship Id="rId115" Type="http://schemas.openxmlformats.org/officeDocument/2006/relationships/slide" Target="slides/slide112.xml"/><Relationship Id="rId116" Type="http://schemas.openxmlformats.org/officeDocument/2006/relationships/slide" Target="slides/slide113.xml"/><Relationship Id="rId117" Type="http://schemas.openxmlformats.org/officeDocument/2006/relationships/slide" Target="slides/slide114.xml"/><Relationship Id="rId118" Type="http://schemas.openxmlformats.org/officeDocument/2006/relationships/slide" Target="slides/slide115.xml"/><Relationship Id="rId119" Type="http://schemas.openxmlformats.org/officeDocument/2006/relationships/slide" Target="slides/slide116.xml"/><Relationship Id="rId150" Type="http://schemas.openxmlformats.org/officeDocument/2006/relationships/slide" Target="slides/slide147.xml"/><Relationship Id="rId151" Type="http://schemas.openxmlformats.org/officeDocument/2006/relationships/slide" Target="slides/slide148.xml"/><Relationship Id="rId152" Type="http://schemas.openxmlformats.org/officeDocument/2006/relationships/slide" Target="slides/slide149.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153" Type="http://schemas.openxmlformats.org/officeDocument/2006/relationships/slide" Target="slides/slide150.xml"/><Relationship Id="rId154" Type="http://schemas.openxmlformats.org/officeDocument/2006/relationships/notesMaster" Target="notesMasters/notesMaster1.xml"/><Relationship Id="rId155" Type="http://schemas.openxmlformats.org/officeDocument/2006/relationships/handoutMaster" Target="handoutMasters/handoutMaster1.xml"/><Relationship Id="rId156" Type="http://schemas.openxmlformats.org/officeDocument/2006/relationships/printerSettings" Target="printerSettings/printerSettings1.bin"/><Relationship Id="rId157" Type="http://schemas.openxmlformats.org/officeDocument/2006/relationships/commentAuthors" Target="commentAuthors.xml"/><Relationship Id="rId158" Type="http://schemas.openxmlformats.org/officeDocument/2006/relationships/presProps" Target="presProps.xml"/><Relationship Id="rId159" Type="http://schemas.openxmlformats.org/officeDocument/2006/relationships/viewProps" Target="viewProps.xml"/><Relationship Id="rId50" Type="http://schemas.openxmlformats.org/officeDocument/2006/relationships/slide" Target="slides/slide47.xml"/><Relationship Id="rId51" Type="http://schemas.openxmlformats.org/officeDocument/2006/relationships/slide" Target="slides/slide48.xml"/><Relationship Id="rId52" Type="http://schemas.openxmlformats.org/officeDocument/2006/relationships/slide" Target="slides/slide49.xml"/><Relationship Id="rId53" Type="http://schemas.openxmlformats.org/officeDocument/2006/relationships/slide" Target="slides/slide50.xml"/><Relationship Id="rId54" Type="http://schemas.openxmlformats.org/officeDocument/2006/relationships/slide" Target="slides/slide51.xml"/><Relationship Id="rId55" Type="http://schemas.openxmlformats.org/officeDocument/2006/relationships/slide" Target="slides/slide52.xml"/><Relationship Id="rId56" Type="http://schemas.openxmlformats.org/officeDocument/2006/relationships/slide" Target="slides/slide53.xml"/><Relationship Id="rId57" Type="http://schemas.openxmlformats.org/officeDocument/2006/relationships/slide" Target="slides/slide54.xml"/><Relationship Id="rId58" Type="http://schemas.openxmlformats.org/officeDocument/2006/relationships/slide" Target="slides/slide55.xml"/><Relationship Id="rId59" Type="http://schemas.openxmlformats.org/officeDocument/2006/relationships/slide" Target="slides/slide56.xml"/><Relationship Id="rId90" Type="http://schemas.openxmlformats.org/officeDocument/2006/relationships/slide" Target="slides/slide87.xml"/><Relationship Id="rId91" Type="http://schemas.openxmlformats.org/officeDocument/2006/relationships/slide" Target="slides/slide88.xml"/><Relationship Id="rId92" Type="http://schemas.openxmlformats.org/officeDocument/2006/relationships/slide" Target="slides/slide89.xml"/><Relationship Id="rId93" Type="http://schemas.openxmlformats.org/officeDocument/2006/relationships/slide" Target="slides/slide90.xml"/><Relationship Id="rId94" Type="http://schemas.openxmlformats.org/officeDocument/2006/relationships/slide" Target="slides/slide91.xml"/><Relationship Id="rId95" Type="http://schemas.openxmlformats.org/officeDocument/2006/relationships/slide" Target="slides/slide92.xml"/><Relationship Id="rId96" Type="http://schemas.openxmlformats.org/officeDocument/2006/relationships/slide" Target="slides/slide93.xml"/><Relationship Id="rId97" Type="http://schemas.openxmlformats.org/officeDocument/2006/relationships/slide" Target="slides/slide94.xml"/><Relationship Id="rId98" Type="http://schemas.openxmlformats.org/officeDocument/2006/relationships/slide" Target="slides/slide95.xml"/><Relationship Id="rId99" Type="http://schemas.openxmlformats.org/officeDocument/2006/relationships/slide" Target="slides/slide96.xml"/><Relationship Id="rId120" Type="http://schemas.openxmlformats.org/officeDocument/2006/relationships/slide" Target="slides/slide117.xml"/><Relationship Id="rId121" Type="http://schemas.openxmlformats.org/officeDocument/2006/relationships/slide" Target="slides/slide118.xml"/><Relationship Id="rId122" Type="http://schemas.openxmlformats.org/officeDocument/2006/relationships/slide" Target="slides/slide119.xml"/><Relationship Id="rId123" Type="http://schemas.openxmlformats.org/officeDocument/2006/relationships/slide" Target="slides/slide120.xml"/><Relationship Id="rId124" Type="http://schemas.openxmlformats.org/officeDocument/2006/relationships/slide" Target="slides/slide121.xml"/><Relationship Id="rId125" Type="http://schemas.openxmlformats.org/officeDocument/2006/relationships/slide" Target="slides/slide122.xml"/><Relationship Id="rId126" Type="http://schemas.openxmlformats.org/officeDocument/2006/relationships/slide" Target="slides/slide123.xml"/><Relationship Id="rId127" Type="http://schemas.openxmlformats.org/officeDocument/2006/relationships/slide" Target="slides/slide124.xml"/><Relationship Id="rId128" Type="http://schemas.openxmlformats.org/officeDocument/2006/relationships/slide" Target="slides/slide125.xml"/><Relationship Id="rId129" Type="http://schemas.openxmlformats.org/officeDocument/2006/relationships/slide" Target="slides/slide126.xml"/><Relationship Id="rId160" Type="http://schemas.openxmlformats.org/officeDocument/2006/relationships/theme" Target="theme/theme1.xml"/><Relationship Id="rId161" Type="http://schemas.openxmlformats.org/officeDocument/2006/relationships/tableStyles" Target="tableStyles.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60" Type="http://schemas.openxmlformats.org/officeDocument/2006/relationships/slide" Target="slides/slide57.xml"/><Relationship Id="rId61" Type="http://schemas.openxmlformats.org/officeDocument/2006/relationships/slide" Target="slides/slide58.xml"/><Relationship Id="rId62" Type="http://schemas.openxmlformats.org/officeDocument/2006/relationships/slide" Target="slides/slide59.xml"/><Relationship Id="rId63" Type="http://schemas.openxmlformats.org/officeDocument/2006/relationships/slide" Target="slides/slide60.xml"/><Relationship Id="rId64" Type="http://schemas.openxmlformats.org/officeDocument/2006/relationships/slide" Target="slides/slide61.xml"/><Relationship Id="rId65" Type="http://schemas.openxmlformats.org/officeDocument/2006/relationships/slide" Target="slides/slide62.xml"/><Relationship Id="rId66" Type="http://schemas.openxmlformats.org/officeDocument/2006/relationships/slide" Target="slides/slide63.xml"/><Relationship Id="rId67" Type="http://schemas.openxmlformats.org/officeDocument/2006/relationships/slide" Target="slides/slide64.xml"/><Relationship Id="rId68" Type="http://schemas.openxmlformats.org/officeDocument/2006/relationships/slide" Target="slides/slide65.xml"/><Relationship Id="rId69" Type="http://schemas.openxmlformats.org/officeDocument/2006/relationships/slide" Target="slides/slide66.xml"/><Relationship Id="rId130" Type="http://schemas.openxmlformats.org/officeDocument/2006/relationships/slide" Target="slides/slide127.xml"/><Relationship Id="rId131" Type="http://schemas.openxmlformats.org/officeDocument/2006/relationships/slide" Target="slides/slide128.xml"/><Relationship Id="rId132" Type="http://schemas.openxmlformats.org/officeDocument/2006/relationships/slide" Target="slides/slide129.xml"/><Relationship Id="rId133" Type="http://schemas.openxmlformats.org/officeDocument/2006/relationships/slide" Target="slides/slide130.xml"/><Relationship Id="rId134" Type="http://schemas.openxmlformats.org/officeDocument/2006/relationships/slide" Target="slides/slide131.xml"/><Relationship Id="rId135" Type="http://schemas.openxmlformats.org/officeDocument/2006/relationships/slide" Target="slides/slide132.xml"/><Relationship Id="rId136" Type="http://schemas.openxmlformats.org/officeDocument/2006/relationships/slide" Target="slides/slide133.xml"/><Relationship Id="rId137" Type="http://schemas.openxmlformats.org/officeDocument/2006/relationships/slide" Target="slides/slide134.xml"/><Relationship Id="rId138" Type="http://schemas.openxmlformats.org/officeDocument/2006/relationships/slide" Target="slides/slide135.xml"/><Relationship Id="rId139" Type="http://schemas.openxmlformats.org/officeDocument/2006/relationships/slide" Target="slides/slide13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70" Type="http://schemas.openxmlformats.org/officeDocument/2006/relationships/slide" Target="slides/slide67.xml"/><Relationship Id="rId71" Type="http://schemas.openxmlformats.org/officeDocument/2006/relationships/slide" Target="slides/slide68.xml"/><Relationship Id="rId72" Type="http://schemas.openxmlformats.org/officeDocument/2006/relationships/slide" Target="slides/slide69.xml"/><Relationship Id="rId73" Type="http://schemas.openxmlformats.org/officeDocument/2006/relationships/slide" Target="slides/slide70.xml"/><Relationship Id="rId74" Type="http://schemas.openxmlformats.org/officeDocument/2006/relationships/slide" Target="slides/slide71.xml"/><Relationship Id="rId75" Type="http://schemas.openxmlformats.org/officeDocument/2006/relationships/slide" Target="slides/slide72.xml"/><Relationship Id="rId76" Type="http://schemas.openxmlformats.org/officeDocument/2006/relationships/slide" Target="slides/slide73.xml"/><Relationship Id="rId77" Type="http://schemas.openxmlformats.org/officeDocument/2006/relationships/slide" Target="slides/slide74.xml"/><Relationship Id="rId78" Type="http://schemas.openxmlformats.org/officeDocument/2006/relationships/slide" Target="slides/slide75.xml"/><Relationship Id="rId79" Type="http://schemas.openxmlformats.org/officeDocument/2006/relationships/slide" Target="slides/slide7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100" Type="http://schemas.openxmlformats.org/officeDocument/2006/relationships/slide" Target="slides/slide97.xml"/><Relationship Id="rId101" Type="http://schemas.openxmlformats.org/officeDocument/2006/relationships/slide" Target="slides/slide98.xml"/><Relationship Id="rId102" Type="http://schemas.openxmlformats.org/officeDocument/2006/relationships/slide" Target="slides/slide99.xml"/><Relationship Id="rId103" Type="http://schemas.openxmlformats.org/officeDocument/2006/relationships/slide" Target="slides/slide100.xml"/><Relationship Id="rId104" Type="http://schemas.openxmlformats.org/officeDocument/2006/relationships/slide" Target="slides/slide101.xml"/><Relationship Id="rId105" Type="http://schemas.openxmlformats.org/officeDocument/2006/relationships/slide" Target="slides/slide102.xml"/><Relationship Id="rId106" Type="http://schemas.openxmlformats.org/officeDocument/2006/relationships/slide" Target="slides/slide103.xml"/><Relationship Id="rId107" Type="http://schemas.openxmlformats.org/officeDocument/2006/relationships/slide" Target="slides/slide104.xml"/><Relationship Id="rId108" Type="http://schemas.openxmlformats.org/officeDocument/2006/relationships/slide" Target="slides/slide105.xml"/><Relationship Id="rId109" Type="http://schemas.openxmlformats.org/officeDocument/2006/relationships/slide" Target="slides/slide106.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40" Type="http://schemas.openxmlformats.org/officeDocument/2006/relationships/slide" Target="slides/slide137.xml"/><Relationship Id="rId141" Type="http://schemas.openxmlformats.org/officeDocument/2006/relationships/slide" Target="slides/slide138.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cfchui:Arbor%20Networks:DDoS%20Script:IN2014H1:IN_2014H1.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cfchui:Arbor%20Networks:DDoS%20Script:IN2014H1:IN_2014H1.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Macintosh%20HD:Users:cfchui:Arbor%20Networks:DDoS%20Script:IN2014H1:IN_2014H1.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Macintosh%20HD:Users:cfchui:Arbor%20Networks:DDoS%20Script:APAC_2014H1:AP_2014H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Attack</a:t>
            </a:r>
            <a:r>
              <a:rPr lang="en-US" baseline="0"/>
              <a:t> traffic size - IN Q3 2014</a:t>
            </a:r>
            <a:endParaRPr lang="en-US"/>
          </a:p>
        </c:rich>
      </c:tx>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dLbls>
            <c:delete val="1"/>
          </c:dLbls>
          <c:cat>
            <c:strRef>
              <c:f>Sheet1!$E$16:$E$22</c:f>
              <c:strCache>
                <c:ptCount val="7"/>
                <c:pt idx="0">
                  <c:v>&gt;20Gbps</c:v>
                </c:pt>
                <c:pt idx="1">
                  <c:v>10-20Gbps</c:v>
                </c:pt>
                <c:pt idx="2">
                  <c:v>5-10Gbps</c:v>
                </c:pt>
                <c:pt idx="3">
                  <c:v>2-5Gbps</c:v>
                </c:pt>
                <c:pt idx="4">
                  <c:v>1-2Gbps</c:v>
                </c:pt>
                <c:pt idx="5">
                  <c:v>500Mbps-1Gbps</c:v>
                </c:pt>
                <c:pt idx="6">
                  <c:v>&lt;500Mbps</c:v>
                </c:pt>
              </c:strCache>
            </c:strRef>
          </c:cat>
          <c:val>
            <c:numRef>
              <c:f>Sheet1!$F$16:$F$22</c:f>
              <c:numCache>
                <c:formatCode>General</c:formatCode>
                <c:ptCount val="7"/>
                <c:pt idx="0">
                  <c:v>21.0</c:v>
                </c:pt>
                <c:pt idx="1">
                  <c:v>23.0</c:v>
                </c:pt>
                <c:pt idx="2">
                  <c:v>24.0</c:v>
                </c:pt>
                <c:pt idx="3">
                  <c:v>49.0</c:v>
                </c:pt>
                <c:pt idx="4">
                  <c:v>86.0</c:v>
                </c:pt>
                <c:pt idx="5">
                  <c:v>143.0</c:v>
                </c:pt>
                <c:pt idx="6">
                  <c:v>1256.0</c:v>
                </c:pt>
              </c:numCache>
            </c:numRef>
          </c:val>
        </c:ser>
        <c:dLbls>
          <c:showLegendKey val="0"/>
          <c:showVal val="0"/>
          <c:showCatName val="0"/>
          <c:showSerName val="0"/>
          <c:showPercent val="1"/>
          <c:showBubbleSize val="0"/>
          <c:showLeaderLines val="1"/>
        </c:dLbls>
      </c:pie3DChart>
    </c:plotArea>
    <c:legend>
      <c:legendPos val="r"/>
      <c:layout>
        <c:manualLayout>
          <c:xMode val="edge"/>
          <c:yMode val="edge"/>
          <c:x val="0.719135520047836"/>
          <c:y val="0.197347984141194"/>
          <c:w val="0.256965103852904"/>
          <c:h val="0.740199751829213"/>
        </c:manualLayout>
      </c:layout>
      <c:overlay val="0"/>
    </c:legend>
    <c:plotVisOnly val="1"/>
    <c:dispBlanksAs val="gap"/>
    <c:showDLblsOverMax val="0"/>
  </c:chart>
  <c:spPr>
    <a:ln>
      <a:solidFill>
        <a:schemeClr val="tx1"/>
      </a:solid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Attack</a:t>
            </a:r>
            <a:r>
              <a:rPr lang="en-US" baseline="0"/>
              <a:t> traffic size - IN Q4 2014</a:t>
            </a:r>
            <a:endParaRPr lang="en-US"/>
          </a:p>
        </c:rich>
      </c:tx>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dLbls>
            <c:delete val="1"/>
          </c:dLbls>
          <c:cat>
            <c:strRef>
              <c:f>Sheet1!$G$16:$G$22</c:f>
              <c:strCache>
                <c:ptCount val="7"/>
                <c:pt idx="0">
                  <c:v>&gt;20Gbps</c:v>
                </c:pt>
                <c:pt idx="1">
                  <c:v>10-20Gbps</c:v>
                </c:pt>
                <c:pt idx="2">
                  <c:v>5-10Gbps</c:v>
                </c:pt>
                <c:pt idx="3">
                  <c:v>2-5Gbps</c:v>
                </c:pt>
                <c:pt idx="4">
                  <c:v>1-2Gbps</c:v>
                </c:pt>
                <c:pt idx="5">
                  <c:v>500Mbps-1Gbps</c:v>
                </c:pt>
                <c:pt idx="6">
                  <c:v>&lt;500Mbps</c:v>
                </c:pt>
              </c:strCache>
            </c:strRef>
          </c:cat>
          <c:val>
            <c:numRef>
              <c:f>Sheet1!$H$16:$H$22</c:f>
              <c:numCache>
                <c:formatCode>General</c:formatCode>
                <c:ptCount val="7"/>
                <c:pt idx="0">
                  <c:v>54.0</c:v>
                </c:pt>
                <c:pt idx="1">
                  <c:v>77.0</c:v>
                </c:pt>
                <c:pt idx="2">
                  <c:v>118.0</c:v>
                </c:pt>
                <c:pt idx="3">
                  <c:v>204.0</c:v>
                </c:pt>
                <c:pt idx="4">
                  <c:v>289.0</c:v>
                </c:pt>
                <c:pt idx="5">
                  <c:v>506.0</c:v>
                </c:pt>
                <c:pt idx="6">
                  <c:v>2026.0</c:v>
                </c:pt>
              </c:numCache>
            </c:numRef>
          </c:val>
        </c:ser>
        <c:dLbls>
          <c:showLegendKey val="0"/>
          <c:showVal val="0"/>
          <c:showCatName val="0"/>
          <c:showSerName val="0"/>
          <c:showPercent val="1"/>
          <c:showBubbleSize val="0"/>
          <c:showLeaderLines val="1"/>
        </c:dLbls>
      </c:pie3DChart>
    </c:plotArea>
    <c:legend>
      <c:legendPos val="r"/>
      <c:layout>
        <c:manualLayout>
          <c:xMode val="edge"/>
          <c:yMode val="edge"/>
          <c:x val="0.726379282173549"/>
          <c:y val="0.197347984141194"/>
          <c:w val="0.250337729372384"/>
          <c:h val="0.740199751829213"/>
        </c:manualLayout>
      </c:layout>
      <c:overlay val="0"/>
    </c:legend>
    <c:plotVisOnly val="1"/>
    <c:dispBlanksAs val="gap"/>
    <c:showDLblsOverMax val="0"/>
  </c:chart>
  <c:spPr>
    <a:ln>
      <a:solidFill>
        <a:schemeClr val="tx1"/>
      </a:solid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sz="1400" dirty="0"/>
              <a:t>Attack</a:t>
            </a:r>
            <a:r>
              <a:rPr lang="en-US" sz="1400" baseline="0" dirty="0"/>
              <a:t> traffic size - IN Q4 2014</a:t>
            </a:r>
            <a:endParaRPr lang="en-US" sz="1400" dirty="0"/>
          </a:p>
        </c:rich>
      </c:tx>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dLbls>
            <c:delete val="1"/>
          </c:dLbls>
          <c:cat>
            <c:strRef>
              <c:f>Sheet1!$G$16:$G$22</c:f>
              <c:strCache>
                <c:ptCount val="7"/>
                <c:pt idx="0">
                  <c:v>&gt;20Gbps</c:v>
                </c:pt>
                <c:pt idx="1">
                  <c:v>10-20Gbps</c:v>
                </c:pt>
                <c:pt idx="2">
                  <c:v>5-10Gbps</c:v>
                </c:pt>
                <c:pt idx="3">
                  <c:v>2-5Gbps</c:v>
                </c:pt>
                <c:pt idx="4">
                  <c:v>1-2Gbps</c:v>
                </c:pt>
                <c:pt idx="5">
                  <c:v>500Mbps-1Gbps</c:v>
                </c:pt>
                <c:pt idx="6">
                  <c:v>&lt;500Mbps</c:v>
                </c:pt>
              </c:strCache>
            </c:strRef>
          </c:cat>
          <c:val>
            <c:numRef>
              <c:f>Sheet1!$H$16:$H$22</c:f>
              <c:numCache>
                <c:formatCode>General</c:formatCode>
                <c:ptCount val="7"/>
                <c:pt idx="0">
                  <c:v>54.0</c:v>
                </c:pt>
                <c:pt idx="1">
                  <c:v>77.0</c:v>
                </c:pt>
                <c:pt idx="2">
                  <c:v>118.0</c:v>
                </c:pt>
                <c:pt idx="3">
                  <c:v>204.0</c:v>
                </c:pt>
                <c:pt idx="4">
                  <c:v>289.0</c:v>
                </c:pt>
                <c:pt idx="5">
                  <c:v>506.0</c:v>
                </c:pt>
                <c:pt idx="6">
                  <c:v>2026.0</c:v>
                </c:pt>
              </c:numCache>
            </c:numRef>
          </c:val>
        </c:ser>
        <c:dLbls>
          <c:showLegendKey val="0"/>
          <c:showVal val="0"/>
          <c:showCatName val="0"/>
          <c:showSerName val="0"/>
          <c:showPercent val="1"/>
          <c:showBubbleSize val="0"/>
          <c:showLeaderLines val="1"/>
        </c:dLbls>
      </c:pie3DChart>
    </c:plotArea>
    <c:legend>
      <c:legendPos val="r"/>
      <c:layout>
        <c:manualLayout>
          <c:xMode val="edge"/>
          <c:yMode val="edge"/>
          <c:x val="0.726379282173549"/>
          <c:y val="0.197347984141194"/>
          <c:w val="0.250337729372384"/>
          <c:h val="0.740199751829213"/>
        </c:manualLayout>
      </c:layout>
      <c:overlay val="0"/>
    </c:legend>
    <c:plotVisOnly val="1"/>
    <c:dispBlanksAs val="gap"/>
    <c:showDLblsOverMax val="0"/>
  </c:chart>
  <c:spPr>
    <a:ln>
      <a:solidFill>
        <a:schemeClr val="tx1"/>
      </a:solidFill>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sz="1400" dirty="0"/>
              <a:t>Attack</a:t>
            </a:r>
            <a:r>
              <a:rPr lang="en-US" sz="1400" baseline="0" dirty="0"/>
              <a:t> traffic size - APAC Q4 2014</a:t>
            </a:r>
            <a:endParaRPr lang="en-US" sz="1400" dirty="0"/>
          </a:p>
        </c:rich>
      </c:tx>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dLbls>
            <c:delete val="1"/>
          </c:dLbls>
          <c:cat>
            <c:strRef>
              <c:f>Sheet1!$G$13:$G$19</c:f>
              <c:strCache>
                <c:ptCount val="7"/>
                <c:pt idx="0">
                  <c:v>&gt;20Gbps</c:v>
                </c:pt>
                <c:pt idx="1">
                  <c:v>10-20Gbps</c:v>
                </c:pt>
                <c:pt idx="2">
                  <c:v>5-10Gbps</c:v>
                </c:pt>
                <c:pt idx="3">
                  <c:v>2-5Gbps</c:v>
                </c:pt>
                <c:pt idx="4">
                  <c:v>1-2Gbps</c:v>
                </c:pt>
                <c:pt idx="5">
                  <c:v>500Mbps-1Gbps</c:v>
                </c:pt>
                <c:pt idx="6">
                  <c:v>&lt;500Mbps</c:v>
                </c:pt>
              </c:strCache>
            </c:strRef>
          </c:cat>
          <c:val>
            <c:numRef>
              <c:f>Sheet1!$H$13:$H$19</c:f>
              <c:numCache>
                <c:formatCode>General</c:formatCode>
                <c:ptCount val="7"/>
                <c:pt idx="0">
                  <c:v>290.0</c:v>
                </c:pt>
                <c:pt idx="1">
                  <c:v>830.0</c:v>
                </c:pt>
                <c:pt idx="2">
                  <c:v>2555.0</c:v>
                </c:pt>
                <c:pt idx="3">
                  <c:v>8953.0</c:v>
                </c:pt>
                <c:pt idx="4">
                  <c:v>20312.0</c:v>
                </c:pt>
                <c:pt idx="5">
                  <c:v>60985.0</c:v>
                </c:pt>
                <c:pt idx="6">
                  <c:v>231049.0</c:v>
                </c:pt>
              </c:numCache>
            </c:numRef>
          </c:val>
        </c:ser>
        <c:dLbls>
          <c:showLegendKey val="0"/>
          <c:showVal val="0"/>
          <c:showCatName val="0"/>
          <c:showSerName val="0"/>
          <c:showPercent val="1"/>
          <c:showBubbleSize val="0"/>
          <c:showLeaderLines val="1"/>
        </c:dLbls>
      </c:pie3DChart>
    </c:plotArea>
    <c:legend>
      <c:legendPos val="r"/>
      <c:layout>
        <c:manualLayout>
          <c:xMode val="edge"/>
          <c:yMode val="edge"/>
          <c:x val="0.730612973320058"/>
          <c:y val="0.133597663484571"/>
          <c:w val="0.246464292313597"/>
          <c:h val="0.779641121448251"/>
        </c:manualLayout>
      </c:layout>
      <c:overlay val="0"/>
      <c:txPr>
        <a:bodyPr/>
        <a:lstStyle/>
        <a:p>
          <a:pPr>
            <a:defRPr sz="1000"/>
          </a:pPr>
          <a:endParaRPr lang="en-US"/>
        </a:p>
      </c:txPr>
    </c:legend>
    <c:plotVisOnly val="1"/>
    <c:dispBlanksAs val="gap"/>
    <c:showDLblsOverMax val="0"/>
  </c:chart>
  <c:spPr>
    <a:ln>
      <a:solidFill>
        <a:schemeClr val="tx1"/>
      </a:solidFill>
    </a:ln>
  </c:sp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04A0C2F-1D28-C649-94CF-C9EEEA490193}" type="datetimeFigureOut">
              <a:rPr lang="en-US" smtClean="0"/>
              <a:pPr/>
              <a:t>06/02/15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BB61AB4-01C2-FD43-856C-619C86E14293}" type="slidenum">
              <a:rPr lang="en-US" smtClean="0"/>
              <a:pPr/>
              <a:t>‹#›</a:t>
            </a:fld>
            <a:endParaRPr lang="en-US"/>
          </a:p>
        </p:txBody>
      </p:sp>
    </p:spTree>
    <p:extLst>
      <p:ext uri="{BB962C8B-B14F-4D97-AF65-F5344CB8AC3E}">
        <p14:creationId xmlns:p14="http://schemas.microsoft.com/office/powerpoint/2010/main" val="20088578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4A7472-C9EE-3C4E-B7D0-CDB6631D659C}" type="datetimeFigureOut">
              <a:rPr lang="en-US" smtClean="0"/>
              <a:pPr/>
              <a:t>06/02/15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9213187-B58C-3741-88C1-D58609F3D6BB}" type="slidenum">
              <a:rPr lang="en-US" smtClean="0"/>
              <a:pPr/>
              <a:t>‹#›</a:t>
            </a:fld>
            <a:endParaRPr lang="en-US"/>
          </a:p>
        </p:txBody>
      </p:sp>
    </p:spTree>
    <p:extLst>
      <p:ext uri="{BB962C8B-B14F-4D97-AF65-F5344CB8AC3E}">
        <p14:creationId xmlns:p14="http://schemas.microsoft.com/office/powerpoint/2010/main" val="230920702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Continued year-on-year</a:t>
            </a:r>
            <a:r>
              <a:rPr lang="en-US" sz="1200" kern="1200" baseline="0" dirty="0" smtClean="0">
                <a:solidFill>
                  <a:schemeClr val="tx1"/>
                </a:solidFill>
                <a:effectLst/>
                <a:latin typeface="+mn-lt"/>
                <a:ea typeface="+mn-ea"/>
                <a:cs typeface="+mn-cs"/>
              </a:rPr>
              <a:t> growth in peak reported attacks size.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trend we saw in 2013 of attackers leverage large</a:t>
            </a:r>
            <a:r>
              <a:rPr lang="en-US" sz="1200" kern="1200" baseline="0" dirty="0" smtClean="0">
                <a:solidFill>
                  <a:schemeClr val="tx1"/>
                </a:solidFill>
                <a:effectLst/>
                <a:latin typeface="+mn-lt"/>
                <a:ea typeface="+mn-ea"/>
                <a:cs typeface="+mn-cs"/>
              </a:rPr>
              <a:t> volumetric attacks to effectively ‘cut-off’ their targets from the Internet by saturating their Internet connectivity has continued  and grown in 2014.  </a:t>
            </a: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Plateaued between 2010 and 2012 at 100Gbps. 309Gbps last year. 400Gbps this year.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Ten years ago the first iteration of the WISR described peak attack sizes ranging from 5Gbps to 8Gbps.</a:t>
            </a:r>
            <a:r>
              <a:rPr lang="en-US" sz="1200" kern="1200" baseline="0" dirty="0" smtClean="0">
                <a:solidFill>
                  <a:schemeClr val="tx1"/>
                </a:solidFill>
                <a:effectLst/>
                <a:latin typeface="+mn-lt"/>
                <a:ea typeface="+mn-ea"/>
                <a:cs typeface="+mn-cs"/>
              </a:rPr>
              <a:t> This</a:t>
            </a:r>
            <a:r>
              <a:rPr lang="en-US" sz="1200" kern="1200" dirty="0" smtClean="0">
                <a:solidFill>
                  <a:schemeClr val="tx1"/>
                </a:solidFill>
                <a:effectLst/>
                <a:latin typeface="+mn-lt"/>
                <a:ea typeface="+mn-ea"/>
                <a:cs typeface="+mn-cs"/>
              </a:rPr>
              <a:t> represents 4,900 percent growth over that 10-year period, illustrating how the DDoS threat has escalated. </a:t>
            </a:r>
            <a:endParaRPr lang="en-US"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Also, as last year, multiple respondents reported very large events – some indicating that they had seen multiple event over the 100Gbps threshold. </a:t>
            </a:r>
            <a:r>
              <a:rPr lang="en-US" sz="1200" kern="1200" dirty="0" smtClean="0">
                <a:solidFill>
                  <a:schemeClr val="tx1"/>
                </a:solidFill>
                <a:effectLst/>
                <a:latin typeface="+mn-lt"/>
                <a:ea typeface="+mn-ea"/>
                <a:cs typeface="+mn-cs"/>
              </a:rPr>
              <a:t>In fact almost 20 percent of respondents reported peak attack sizes over 50Gbps during this survey period.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Regarding the targets of the largest attacks  nearly three-quarters of respondents saw their customers being hit — an increase from just under two-thirds last year. The proportion of respondents seeing infrastructure being the target has also stayed high at 15 percent,</a:t>
            </a:r>
            <a:r>
              <a:rPr lang="en-US" sz="1200" kern="1200" baseline="0" dirty="0" smtClean="0">
                <a:solidFill>
                  <a:schemeClr val="tx1"/>
                </a:solidFill>
                <a:effectLst/>
                <a:latin typeface="+mn-lt"/>
                <a:ea typeface="+mn-ea"/>
                <a:cs typeface="+mn-cs"/>
              </a:rPr>
              <a:t> but is down from 20% last year.  Ties in with anecdotal information. </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All of the largest reported attacks used UDP traffic targeted at NTP, DNS, SNMP, HTTP or HTTPS ports —  likely indicating the use of a reflection/amplification mechanism to generate the traffic. </a:t>
            </a:r>
            <a:endParaRPr lang="en-GB" sz="1200" kern="1200" dirty="0" smtClean="0">
              <a:solidFill>
                <a:schemeClr val="tx1"/>
              </a:solidFill>
              <a:effectLst/>
              <a:latin typeface="+mn-lt"/>
              <a:ea typeface="+mn-ea"/>
              <a:cs typeface="+mn-cs"/>
            </a:endParaRPr>
          </a:p>
          <a:p>
            <a:endParaRPr lang="en-GB" dirty="0" smtClean="0">
              <a:effectLst/>
            </a:endParaRPr>
          </a:p>
        </p:txBody>
      </p:sp>
      <p:sp>
        <p:nvSpPr>
          <p:cNvPr id="4" name="Slide Number Placeholder 3"/>
          <p:cNvSpPr>
            <a:spLocks noGrp="1"/>
          </p:cNvSpPr>
          <p:nvPr>
            <p:ph type="sldNum" sz="quarter" idx="10"/>
          </p:nvPr>
        </p:nvSpPr>
        <p:spPr/>
        <p:txBody>
          <a:bodyPr/>
          <a:lstStyle/>
          <a:p>
            <a:fld id="{E9213187-B58C-3741-88C1-D58609F3D6BB}" type="slidenum">
              <a:rPr lang="en-US" smtClean="0"/>
              <a:pPr/>
              <a:t>3</a:t>
            </a:fld>
            <a:endParaRPr lang="en-US"/>
          </a:p>
        </p:txBody>
      </p:sp>
    </p:spTree>
    <p:extLst>
      <p:ext uri="{BB962C8B-B14F-4D97-AF65-F5344CB8AC3E}">
        <p14:creationId xmlns:p14="http://schemas.microsoft.com/office/powerpoint/2010/main" val="40516101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0188" y="595313"/>
            <a:ext cx="6399212" cy="4800600"/>
          </a:xfrm>
        </p:spPr>
      </p:sp>
      <p:sp>
        <p:nvSpPr>
          <p:cNvPr id="3" name="Notes Placeholder 2"/>
          <p:cNvSpPr>
            <a:spLocks noGrp="1"/>
          </p:cNvSpPr>
          <p:nvPr>
            <p:ph type="body" idx="1"/>
          </p:nvPr>
        </p:nvSpPr>
        <p:spPr/>
        <p:txBody>
          <a:bodyPr/>
          <a:lstStyle/>
          <a:p>
            <a:pPr>
              <a:buClrTx/>
              <a:buFont typeface="Arial"/>
              <a:buChar char="•"/>
            </a:pPr>
            <a:r>
              <a:rPr lang="en-US" dirty="0" smtClean="0"/>
              <a:t>Implemented in </a:t>
            </a:r>
            <a:r>
              <a:rPr lang="en-US" b="1" dirty="0" smtClean="0"/>
              <a:t>all </a:t>
            </a:r>
            <a:r>
              <a:rPr lang="en-US" dirty="0" smtClean="0"/>
              <a:t>major operating systems, network infrastructure, and embedded devices</a:t>
            </a:r>
          </a:p>
          <a:p>
            <a:pPr>
              <a:buClrTx/>
              <a:buFont typeface="Arial"/>
              <a:buChar char="•"/>
            </a:pPr>
            <a:r>
              <a:rPr lang="en-US" dirty="0" smtClean="0"/>
              <a:t>Availability of over a </a:t>
            </a:r>
            <a:r>
              <a:rPr lang="en-US" b="1" dirty="0" smtClean="0"/>
              <a:t>hundred thousand </a:t>
            </a:r>
            <a:r>
              <a:rPr lang="en-US" dirty="0" smtClean="0"/>
              <a:t>of </a:t>
            </a:r>
            <a:r>
              <a:rPr lang="en-US" dirty="0" err="1" smtClean="0"/>
              <a:t>abusable</a:t>
            </a:r>
            <a:r>
              <a:rPr lang="en-US" dirty="0" smtClean="0"/>
              <a:t> NTP servers with admin functions incorrectly open to the general Internet</a:t>
            </a:r>
          </a:p>
          <a:p>
            <a:pPr>
              <a:buClrTx/>
              <a:buFont typeface="Arial"/>
              <a:buChar char="•"/>
            </a:pPr>
            <a:r>
              <a:rPr lang="en-US" b="1" dirty="0" smtClean="0"/>
              <a:t>Gaps</a:t>
            </a:r>
            <a:r>
              <a:rPr lang="en-US" dirty="0" smtClean="0"/>
              <a:t> in </a:t>
            </a:r>
            <a:r>
              <a:rPr lang="en-US" b="1" dirty="0" smtClean="0"/>
              <a:t>anti-spoofing </a:t>
            </a:r>
            <a:r>
              <a:rPr lang="en-US" dirty="0" smtClean="0"/>
              <a:t>deployment at network edges</a:t>
            </a:r>
          </a:p>
          <a:p>
            <a:pPr>
              <a:buClrTx/>
              <a:buFont typeface="Arial"/>
              <a:buChar char="•"/>
            </a:pPr>
            <a:r>
              <a:rPr lang="en-US" dirty="0" smtClean="0"/>
              <a:t>High </a:t>
            </a:r>
            <a:r>
              <a:rPr lang="en-US" b="1" dirty="0" smtClean="0"/>
              <a:t>amplification</a:t>
            </a:r>
            <a:r>
              <a:rPr lang="en-US" dirty="0" smtClean="0"/>
              <a:t> ratio</a:t>
            </a:r>
          </a:p>
          <a:p>
            <a:pPr>
              <a:buClrTx/>
              <a:buFont typeface="Arial"/>
              <a:buChar char="•"/>
            </a:pPr>
            <a:r>
              <a:rPr lang="en-US" b="1" dirty="0" smtClean="0"/>
              <a:t>Low difficulty </a:t>
            </a:r>
            <a:r>
              <a:rPr lang="en-US" dirty="0" smtClean="0"/>
              <a:t>of execution</a:t>
            </a:r>
          </a:p>
          <a:p>
            <a:pPr>
              <a:buClrTx/>
              <a:buFont typeface="Arial"/>
              <a:buChar char="•"/>
            </a:pPr>
            <a:r>
              <a:rPr lang="en-US" b="1" dirty="0" smtClean="0"/>
              <a:t>Readily-available</a:t>
            </a:r>
            <a:r>
              <a:rPr lang="en-US" dirty="0" smtClean="0"/>
              <a:t> attack tools</a:t>
            </a:r>
          </a:p>
          <a:p>
            <a:pPr>
              <a:buClrTx/>
              <a:buFont typeface="Arial"/>
              <a:buChar char="•"/>
            </a:pPr>
            <a:r>
              <a:rPr lang="en-US" dirty="0" smtClean="0"/>
              <a:t>High </a:t>
            </a:r>
            <a:r>
              <a:rPr lang="en-US" b="1" dirty="0" smtClean="0"/>
              <a:t>impact</a:t>
            </a:r>
          </a:p>
          <a:p>
            <a:pPr>
              <a:buClrTx/>
              <a:buFont typeface="Arial"/>
              <a:buChar char="•"/>
            </a:pPr>
            <a:r>
              <a:rPr lang="en-US" b="1" dirty="0" smtClean="0"/>
              <a:t>Significant risk for any potential targets</a:t>
            </a:r>
          </a:p>
          <a:p>
            <a:endParaRPr lang="en-US" dirty="0"/>
          </a:p>
        </p:txBody>
      </p:sp>
      <p:sp>
        <p:nvSpPr>
          <p:cNvPr id="4" name="Slide Number Placeholder 3"/>
          <p:cNvSpPr>
            <a:spLocks noGrp="1"/>
          </p:cNvSpPr>
          <p:nvPr>
            <p:ph type="sldNum" sz="quarter" idx="10"/>
          </p:nvPr>
        </p:nvSpPr>
        <p:spPr/>
        <p:txBody>
          <a:bodyPr/>
          <a:lstStyle/>
          <a:p>
            <a:fld id="{E9213187-B58C-3741-88C1-D58609F3D6BB}" type="slidenum">
              <a:rPr lang="en-US" smtClean="0"/>
              <a:pPr/>
              <a:t>147</a:t>
            </a:fld>
            <a:endParaRPr lang="en-US"/>
          </a:p>
        </p:txBody>
      </p:sp>
    </p:spTree>
    <p:extLst>
      <p:ext uri="{BB962C8B-B14F-4D97-AF65-F5344CB8AC3E}">
        <p14:creationId xmlns:p14="http://schemas.microsoft.com/office/powerpoint/2010/main" val="1161968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7455" indent="-167455">
              <a:buFont typeface="Arial"/>
              <a:buChar char="•"/>
            </a:pPr>
            <a:r>
              <a:rPr lang="en-US" dirty="0" smtClean="0"/>
              <a:t>An NTP amplification attack begins with a server controlled by an attacker on a network that allows source IP address spoofing (e.g., it does not follow BCP38). The attacker generates a large number of UDP packets spoofing the source IP address to make it appear the packets are coming from the intended target. These UDP packets are sent to Network Time Protocol servers (port 123) that support the MONLIST command.</a:t>
            </a:r>
          </a:p>
          <a:p>
            <a:pPr marL="167455" indent="-167455">
              <a:buFont typeface="Arial"/>
              <a:buChar char="•"/>
            </a:pPr>
            <a:r>
              <a:rPr lang="en-US" sz="1000" dirty="0">
                <a:latin typeface="Arial" charset="0"/>
                <a:ea typeface="ＭＳ Ｐゴシック" charset="-128"/>
                <a:cs typeface="ＭＳ Ｐゴシック" charset="-128"/>
              </a:rPr>
              <a:t>If an NTP server has its list fully populated, the response to a MONLIST request will be 206-times larger than the request.</a:t>
            </a:r>
          </a:p>
          <a:p>
            <a:pPr marL="167455" indent="-167455">
              <a:buFont typeface="Arial"/>
              <a:buChar char="•"/>
            </a:pPr>
            <a:r>
              <a:rPr lang="en-US" sz="1000" dirty="0">
                <a:latin typeface="Arial" charset="0"/>
                <a:ea typeface="ＭＳ Ｐゴシック" charset="-128"/>
                <a:cs typeface="ＭＳ Ｐゴシック" charset="-128"/>
              </a:rPr>
              <a:t>Check out </a:t>
            </a:r>
            <a:r>
              <a:rPr lang="en-US" sz="1000" dirty="0" err="1">
                <a:latin typeface="Arial" charset="0"/>
                <a:ea typeface="ＭＳ Ｐゴシック" charset="-128"/>
                <a:cs typeface="ＭＳ Ｐゴシック" charset="-128"/>
              </a:rPr>
              <a:t>openntpproject.org</a:t>
            </a:r>
            <a:endParaRPr lang="en-US" dirty="0" smtClean="0"/>
          </a:p>
        </p:txBody>
      </p:sp>
    </p:spTree>
    <p:extLst>
      <p:ext uri="{BB962C8B-B14F-4D97-AF65-F5344CB8AC3E}">
        <p14:creationId xmlns:p14="http://schemas.microsoft.com/office/powerpoint/2010/main" val="968881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7455" indent="-167455">
              <a:buFont typeface="Arial"/>
              <a:buChar char="•"/>
            </a:pPr>
            <a:r>
              <a:rPr lang="en-US" dirty="0" smtClean="0"/>
              <a:t>An NTP amplification attack begins with a server controlled by an attacker on a network that allows source IP address spoofing (e.g., it does not follow BCP38). The attacker generates a large number of UDP packets spoofing the source IP address to make it appear the packets are coming from the intended target. These UDP packets are sent to Network Time Protocol servers (port 123) that support the MONLIST command.</a:t>
            </a:r>
          </a:p>
          <a:p>
            <a:pPr marL="167455" indent="-167455">
              <a:buFont typeface="Arial"/>
              <a:buChar char="•"/>
            </a:pPr>
            <a:r>
              <a:rPr lang="en-US" sz="1000" dirty="0">
                <a:latin typeface="Arial" charset="0"/>
                <a:ea typeface="ＭＳ Ｐゴシック" charset="-128"/>
                <a:cs typeface="ＭＳ Ｐゴシック" charset="-128"/>
              </a:rPr>
              <a:t>If an NTP server has its list fully populated, the response to a MONLIST request will be 206-times larger than the request.</a:t>
            </a:r>
          </a:p>
          <a:p>
            <a:pPr marL="167455" indent="-167455">
              <a:buFont typeface="Arial"/>
              <a:buChar char="•"/>
            </a:pPr>
            <a:r>
              <a:rPr lang="en-US" sz="1000" dirty="0">
                <a:latin typeface="Arial" charset="0"/>
                <a:ea typeface="ＭＳ Ｐゴシック" charset="-128"/>
                <a:cs typeface="ＭＳ Ｐゴシック" charset="-128"/>
              </a:rPr>
              <a:t>Check out </a:t>
            </a:r>
            <a:r>
              <a:rPr lang="en-US" sz="1000" dirty="0" err="1">
                <a:latin typeface="Arial" charset="0"/>
                <a:ea typeface="ＭＳ Ｐゴシック" charset="-128"/>
                <a:cs typeface="ＭＳ Ｐゴシック" charset="-128"/>
              </a:rPr>
              <a:t>openntpproject.org</a:t>
            </a:r>
            <a:endParaRPr lang="en-US" dirty="0" smtClean="0"/>
          </a:p>
        </p:txBody>
      </p:sp>
    </p:spTree>
    <p:extLst>
      <p:ext uri="{BB962C8B-B14F-4D97-AF65-F5344CB8AC3E}">
        <p14:creationId xmlns:p14="http://schemas.microsoft.com/office/powerpoint/2010/main" val="968881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7455" indent="-167455">
              <a:buFont typeface="Arial"/>
              <a:buChar char="•"/>
            </a:pPr>
            <a:r>
              <a:rPr lang="en-US" dirty="0" smtClean="0"/>
              <a:t>An NTP amplification attack begins with a server controlled by an attacker on a network that allows source IP address spoofing (e.g., it does not follow BCP38). The attacker generates a large number of UDP packets spoofing the source IP address to make it appear the packets are coming from the intended target. These UDP packets are sent to Network Time Protocol servers (port 123) that support the MONLIST command.</a:t>
            </a:r>
          </a:p>
          <a:p>
            <a:pPr marL="167455" indent="-167455">
              <a:buFont typeface="Arial"/>
              <a:buChar char="•"/>
            </a:pPr>
            <a:r>
              <a:rPr lang="en-US" sz="1000" dirty="0">
                <a:latin typeface="Arial" charset="0"/>
                <a:ea typeface="ＭＳ Ｐゴシック" charset="-128"/>
                <a:cs typeface="ＭＳ Ｐゴシック" charset="-128"/>
              </a:rPr>
              <a:t>If an NTP server has its list fully populated, the response to a MONLIST request will be 206-times larger than the request.</a:t>
            </a:r>
          </a:p>
          <a:p>
            <a:pPr marL="167455" indent="-167455">
              <a:buFont typeface="Arial"/>
              <a:buChar char="•"/>
            </a:pPr>
            <a:r>
              <a:rPr lang="en-US" sz="1000" dirty="0">
                <a:latin typeface="Arial" charset="0"/>
                <a:ea typeface="ＭＳ Ｐゴシック" charset="-128"/>
                <a:cs typeface="ＭＳ Ｐゴシック" charset="-128"/>
              </a:rPr>
              <a:t>Check out </a:t>
            </a:r>
            <a:r>
              <a:rPr lang="en-US" sz="1000" dirty="0" err="1">
                <a:latin typeface="Arial" charset="0"/>
                <a:ea typeface="ＭＳ Ｐゴシック" charset="-128"/>
                <a:cs typeface="ＭＳ Ｐゴシック" charset="-128"/>
              </a:rPr>
              <a:t>openntpproject.org</a:t>
            </a:r>
            <a:endParaRPr lang="en-US" dirty="0" smtClean="0"/>
          </a:p>
        </p:txBody>
      </p:sp>
    </p:spTree>
    <p:extLst>
      <p:ext uri="{BB962C8B-B14F-4D97-AF65-F5344CB8AC3E}">
        <p14:creationId xmlns:p14="http://schemas.microsoft.com/office/powerpoint/2010/main" val="968881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DNS has historically</a:t>
            </a:r>
            <a:r>
              <a:rPr lang="en-US" sz="1200" kern="1200" baseline="0" dirty="0" smtClean="0">
                <a:solidFill>
                  <a:schemeClr val="tx1"/>
                </a:solidFill>
                <a:effectLst/>
                <a:latin typeface="+mn-lt"/>
                <a:ea typeface="+mn-ea"/>
                <a:cs typeface="+mn-cs"/>
              </a:rPr>
              <a:t> been the protocol well know for use in reflection amplification attacks. </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Although the use of NTP as a reflection/amplification attack vector is not new, the publicity around the attacks targeting</a:t>
            </a:r>
            <a:r>
              <a:rPr lang="en-US" sz="1200" kern="1200" baseline="0" dirty="0" smtClean="0">
                <a:solidFill>
                  <a:schemeClr val="tx1"/>
                </a:solidFill>
                <a:effectLst/>
                <a:latin typeface="+mn-lt"/>
                <a:ea typeface="+mn-ea"/>
                <a:cs typeface="+mn-cs"/>
              </a:rPr>
              <a:t> various gaming operators in late 2013</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some of which focused on the attack vector itself — led to widespread adoption within the attacker community. Cybercriminals developed and shared attack tools; built capabilities into botnets; launched DDoS services that offered NTP reflection as an attack option; and made available lists of exploitable servers.</a:t>
            </a:r>
            <a:r>
              <a:rPr lang="en-GB" dirty="0" smtClean="0">
                <a:effectLst/>
              </a:rPr>
              <a:t> </a:t>
            </a:r>
          </a:p>
          <a:p>
            <a:endParaRPr lang="en-GB" baseline="0" dirty="0" smtClean="0">
              <a:effectLst/>
            </a:endParaRPr>
          </a:p>
          <a:p>
            <a:r>
              <a:rPr lang="en-GB" baseline="0" dirty="0" smtClean="0">
                <a:effectLst/>
              </a:rPr>
              <a:t>In 2014 we saw 93 NTP reflection attacks over 100Gbps and 5 over 200Gbps – but – that doesn’t tell the whole story. To illustrate how much of this there was we can look at how much traffic ATLAS monitored on the Internet as a whole – both good and bad traffic. </a:t>
            </a:r>
          </a:p>
          <a:p>
            <a:endParaRPr lang="en-GB" baseline="0" dirty="0" smtClean="0">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If we consider the October 2013 traffic level as our baseline, prior to the proliferation of NTP attacks, the average NTP traffic monitored for that month was 1.01Gbps cumulatively across all ATLAS participants. The average for February 2014 was 466.46Gbps, with March and April showing a gradual decrease (376.65Gbps and 298.89Gbps respectively). By October 2014, the level had decreased to an average of around 120Gbps, but this is still 100X the level monitored in October 2013. This growth is purely due to attack traffic.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Service providers put mechanism</a:t>
            </a:r>
            <a:r>
              <a:rPr lang="en-US" sz="1200" kern="1200" baseline="0" dirty="0" smtClean="0">
                <a:solidFill>
                  <a:schemeClr val="tx1"/>
                </a:solidFill>
                <a:effectLst/>
                <a:latin typeface="+mn-lt"/>
                <a:ea typeface="+mn-ea"/>
                <a:cs typeface="+mn-cs"/>
              </a:rPr>
              <a:t>s in place to proactively deal with NTP, and thus DNS started to pick up again. And then in Q3 SSDP gained favor. Simple service discovery protocol is normally seen on home networks, not the Internet. </a:t>
            </a:r>
            <a:endParaRPr lang="en-GB" sz="1200" kern="1200" dirty="0" smtClean="0">
              <a:solidFill>
                <a:schemeClr val="tx1"/>
              </a:solidFill>
              <a:effectLst/>
              <a:latin typeface="+mn-lt"/>
              <a:ea typeface="+mn-ea"/>
              <a:cs typeface="+mn-cs"/>
            </a:endParaRPr>
          </a:p>
          <a:p>
            <a:endParaRPr lang="en-US" baseline="0" dirty="0" smtClean="0"/>
          </a:p>
          <a:p>
            <a:r>
              <a:rPr lang="en-US" baseline="0" dirty="0" smtClean="0"/>
              <a:t>Prior to September we saw a handful of SSDP reflection attacks per month. In Q4 we saw more than 25K per month, the largest being 131Gbps targeting a destination in Sweden. </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To further illustrate this,  in June of this year, ATLAS monitored almost no SSDP traffic on the Internet. By October 2014, however, the average traffic level had risen to 150.42Gbps.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So this year we have seen</a:t>
            </a:r>
            <a:r>
              <a:rPr lang="en-US" sz="1200" kern="1200" baseline="0" dirty="0" smtClean="0">
                <a:solidFill>
                  <a:schemeClr val="tx1"/>
                </a:solidFill>
                <a:effectLst/>
                <a:latin typeface="+mn-lt"/>
                <a:ea typeface="+mn-ea"/>
                <a:cs typeface="+mn-cs"/>
              </a:rPr>
              <a:t> NTP being used extensively at the start of the year to create the biggest burst of large volumetric attacks ever seen on the Internet. We have seen DNS continue to be used. And in Q4 we have seen the rise of SSDP usage. There are however other protocols that can be used, and some like </a:t>
            </a:r>
            <a:r>
              <a:rPr lang="en-US" sz="1200" kern="1200" baseline="0" dirty="0" err="1" smtClean="0">
                <a:solidFill>
                  <a:schemeClr val="tx1"/>
                </a:solidFill>
                <a:effectLst/>
                <a:latin typeface="+mn-lt"/>
                <a:ea typeface="+mn-ea"/>
                <a:cs typeface="+mn-cs"/>
              </a:rPr>
              <a:t>chargen</a:t>
            </a:r>
            <a:r>
              <a:rPr lang="en-US" sz="1200" kern="1200" baseline="0" dirty="0" smtClean="0">
                <a:solidFill>
                  <a:schemeClr val="tx1"/>
                </a:solidFill>
                <a:effectLst/>
                <a:latin typeface="+mn-lt"/>
                <a:ea typeface="+mn-ea"/>
                <a:cs typeface="+mn-cs"/>
              </a:rPr>
              <a:t> are – but not as extensively.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Given the latent capability that is out there it is highly likely that we will continue to see large attacks through 2015, maybe over the 0.5Tbps level.  </a:t>
            </a:r>
            <a:endParaRPr lang="en-GB" sz="1200" kern="1200" dirty="0" smtClean="0">
              <a:solidFill>
                <a:schemeClr val="tx1"/>
              </a:solidFill>
              <a:effectLst/>
              <a:latin typeface="+mn-lt"/>
              <a:ea typeface="+mn-ea"/>
              <a:cs typeface="+mn-cs"/>
            </a:endParaRPr>
          </a:p>
          <a:p>
            <a:endParaRPr lang="en-US" baseline="0" dirty="0" smtClean="0"/>
          </a:p>
        </p:txBody>
      </p:sp>
      <p:sp>
        <p:nvSpPr>
          <p:cNvPr id="4" name="Slide Number Placeholder 3"/>
          <p:cNvSpPr>
            <a:spLocks noGrp="1"/>
          </p:cNvSpPr>
          <p:nvPr>
            <p:ph type="sldNum" sz="quarter" idx="10"/>
          </p:nvPr>
        </p:nvSpPr>
        <p:spPr/>
        <p:txBody>
          <a:bodyPr/>
          <a:lstStyle/>
          <a:p>
            <a:fld id="{E9213187-B58C-3741-88C1-D58609F3D6BB}" type="slidenum">
              <a:rPr lang="en-US" smtClean="0"/>
              <a:pPr/>
              <a:t>7</a:t>
            </a:fld>
            <a:endParaRPr lang="en-US"/>
          </a:p>
        </p:txBody>
      </p:sp>
    </p:spTree>
    <p:extLst>
      <p:ext uri="{BB962C8B-B14F-4D97-AF65-F5344CB8AC3E}">
        <p14:creationId xmlns:p14="http://schemas.microsoft.com/office/powerpoint/2010/main" val="42628212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ATLAS overview.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Peak</a:t>
            </a:r>
            <a:r>
              <a:rPr lang="en-US" sz="1200" kern="1200" baseline="0" dirty="0" smtClean="0">
                <a:solidFill>
                  <a:schemeClr val="tx1"/>
                </a:solidFill>
                <a:effectLst/>
                <a:latin typeface="+mn-lt"/>
                <a:ea typeface="+mn-ea"/>
                <a:cs typeface="+mn-cs"/>
              </a:rPr>
              <a:t> monitored attack at 325Gbp – up 32% from last year – same growth level as in WISR responses. </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Attacks larger than peak seen in 2013 seen in Jan, Feb, Aug and Dec 2014</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2013, ATLAS recorded 39 attacks over the 100Gbps threshold. In 2014 we monitored 159 events– a more than four fold increase</a:t>
            </a:r>
            <a:endParaRPr lang="en-GB" sz="1200" kern="1200" dirty="0" smtClean="0">
              <a:solidFill>
                <a:schemeClr val="tx1"/>
              </a:solidFill>
              <a:effectLst/>
              <a:latin typeface="+mn-lt"/>
              <a:ea typeface="+mn-ea"/>
              <a:cs typeface="+mn-cs"/>
            </a:endParaRPr>
          </a:p>
          <a:p>
            <a:endParaRPr lang="en-GB" sz="1200" kern="1200" baseline="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increased frequency and scale of large attacks and the continued use of varying reflection/amplification mechanisms to generate attack traffic are key concerns. Service providers need to scale their mitigation infrastructure and processes to deal with attacks of over 100Gbps</a:t>
            </a:r>
            <a:r>
              <a:rPr lang="en-GB" dirty="0" smtClean="0">
                <a:effectLst/>
              </a:rPr>
              <a:t> </a:t>
            </a:r>
            <a:endParaRPr lang="en-GB" sz="1200" kern="1200" baseline="0" dirty="0" smtClean="0">
              <a:solidFill>
                <a:schemeClr val="tx1"/>
              </a:solidFill>
              <a:effectLst/>
              <a:latin typeface="+mn-lt"/>
              <a:ea typeface="+mn-ea"/>
              <a:cs typeface="+mn-cs"/>
            </a:endParaRPr>
          </a:p>
          <a:p>
            <a:endParaRPr lang="en-GB"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9213187-B58C-3741-88C1-D58609F3D6BB}" type="slidenum">
              <a:rPr lang="en-US" smtClean="0"/>
              <a:pPr/>
              <a:t>8</a:t>
            </a:fld>
            <a:endParaRPr lang="en-US"/>
          </a:p>
        </p:txBody>
      </p:sp>
    </p:spTree>
    <p:extLst>
      <p:ext uri="{BB962C8B-B14F-4D97-AF65-F5344CB8AC3E}">
        <p14:creationId xmlns:p14="http://schemas.microsoft.com/office/powerpoint/2010/main" val="42628212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sz="2000" b="1">
                <a:solidFill>
                  <a:schemeClr val="tx1"/>
                </a:solidFill>
                <a:latin typeface="Arial" charset="0"/>
                <a:ea typeface="ＭＳ Ｐゴシック" charset="0"/>
                <a:cs typeface="ＭＳ Ｐゴシック" charset="0"/>
              </a:defRPr>
            </a:lvl1pPr>
            <a:lvl2pPr marL="729057" indent="-280406" defTabSz="914437" eaLnBrk="0" hangingPunct="0">
              <a:defRPr sz="2000" b="1">
                <a:solidFill>
                  <a:schemeClr val="tx1"/>
                </a:solidFill>
                <a:latin typeface="Arial" charset="0"/>
                <a:ea typeface="ＭＳ Ｐゴシック" charset="0"/>
              </a:defRPr>
            </a:lvl2pPr>
            <a:lvl3pPr marL="1121626" indent="-224325" defTabSz="914437" eaLnBrk="0" hangingPunct="0">
              <a:defRPr sz="2000" b="1">
                <a:solidFill>
                  <a:schemeClr val="tx1"/>
                </a:solidFill>
                <a:latin typeface="Arial" charset="0"/>
                <a:ea typeface="ＭＳ Ｐゴシック" charset="0"/>
              </a:defRPr>
            </a:lvl3pPr>
            <a:lvl4pPr marL="1570276" indent="-224325" defTabSz="914437" eaLnBrk="0" hangingPunct="0">
              <a:defRPr sz="2000" b="1">
                <a:solidFill>
                  <a:schemeClr val="tx1"/>
                </a:solidFill>
                <a:latin typeface="Arial" charset="0"/>
                <a:ea typeface="ＭＳ Ｐゴシック" charset="0"/>
              </a:defRPr>
            </a:lvl4pPr>
            <a:lvl5pPr marL="2018927" indent="-224325" defTabSz="914437" eaLnBrk="0" hangingPunct="0">
              <a:defRPr sz="2000" b="1">
                <a:solidFill>
                  <a:schemeClr val="tx1"/>
                </a:solidFill>
                <a:latin typeface="Arial" charset="0"/>
                <a:ea typeface="ＭＳ Ｐゴシック" charset="0"/>
              </a:defRPr>
            </a:lvl5pPr>
            <a:lvl6pPr marL="2467577" indent="-224325" defTabSz="914437" eaLnBrk="0" fontAlgn="base" hangingPunct="0">
              <a:spcBef>
                <a:spcPct val="0"/>
              </a:spcBef>
              <a:spcAft>
                <a:spcPct val="0"/>
              </a:spcAft>
              <a:defRPr sz="2000" b="1">
                <a:solidFill>
                  <a:schemeClr val="tx1"/>
                </a:solidFill>
                <a:latin typeface="Arial" charset="0"/>
                <a:ea typeface="ＭＳ Ｐゴシック" charset="0"/>
              </a:defRPr>
            </a:lvl6pPr>
            <a:lvl7pPr marL="2916227" indent="-224325" defTabSz="914437" eaLnBrk="0" fontAlgn="base" hangingPunct="0">
              <a:spcBef>
                <a:spcPct val="0"/>
              </a:spcBef>
              <a:spcAft>
                <a:spcPct val="0"/>
              </a:spcAft>
              <a:defRPr sz="2000" b="1">
                <a:solidFill>
                  <a:schemeClr val="tx1"/>
                </a:solidFill>
                <a:latin typeface="Arial" charset="0"/>
                <a:ea typeface="ＭＳ Ｐゴシック" charset="0"/>
              </a:defRPr>
            </a:lvl7pPr>
            <a:lvl8pPr marL="3364878" indent="-224325" defTabSz="914437" eaLnBrk="0" fontAlgn="base" hangingPunct="0">
              <a:spcBef>
                <a:spcPct val="0"/>
              </a:spcBef>
              <a:spcAft>
                <a:spcPct val="0"/>
              </a:spcAft>
              <a:defRPr sz="2000" b="1">
                <a:solidFill>
                  <a:schemeClr val="tx1"/>
                </a:solidFill>
                <a:latin typeface="Arial" charset="0"/>
                <a:ea typeface="ＭＳ Ｐゴシック" charset="0"/>
              </a:defRPr>
            </a:lvl8pPr>
            <a:lvl9pPr marL="3813528" indent="-224325" defTabSz="914437" eaLnBrk="0" fontAlgn="base" hangingPunct="0">
              <a:spcBef>
                <a:spcPct val="0"/>
              </a:spcBef>
              <a:spcAft>
                <a:spcPct val="0"/>
              </a:spcAft>
              <a:defRPr sz="2000" b="1">
                <a:solidFill>
                  <a:schemeClr val="tx1"/>
                </a:solidFill>
                <a:latin typeface="Arial" charset="0"/>
                <a:ea typeface="ＭＳ Ｐゴシック" charset="0"/>
              </a:defRPr>
            </a:lvl9pPr>
          </a:lstStyle>
          <a:p>
            <a:pPr eaLnBrk="1" hangingPunct="1"/>
            <a:fld id="{78EC1ECF-110E-FF45-8770-075BB254F0DE}" type="slidenum">
              <a:rPr lang="en-US" sz="1200" b="0"/>
              <a:pPr eaLnBrk="1" hangingPunct="1"/>
              <a:t>9</a:t>
            </a:fld>
            <a:endParaRPr lang="en-US" sz="1200" b="0" dirty="0"/>
          </a:p>
        </p:txBody>
      </p:sp>
      <p:sp>
        <p:nvSpPr>
          <p:cNvPr id="9218" name="Rectangle 2"/>
          <p:cNvSpPr>
            <a:spLocks noGrp="1" noRot="1" noChangeAspect="1" noChangeArrowheads="1" noTextEdit="1"/>
          </p:cNvSpPr>
          <p:nvPr>
            <p:ph type="sldImg"/>
          </p:nvPr>
        </p:nvSpPr>
        <p:spPr>
          <a:xfrm>
            <a:off x="1136650" y="687388"/>
            <a:ext cx="4605338" cy="3454400"/>
          </a:xfrm>
          <a:ln/>
        </p:spPr>
      </p:sp>
      <p:sp>
        <p:nvSpPr>
          <p:cNvPr id="9219" name="Rectangle 3"/>
          <p:cNvSpPr>
            <a:spLocks noGrp="1" noChangeArrowheads="1"/>
          </p:cNvSpPr>
          <p:nvPr>
            <p:ph type="body" idx="1"/>
          </p:nvPr>
        </p:nvSpPr>
        <p:spPr>
          <a:xfrm>
            <a:off x="802896" y="4356517"/>
            <a:ext cx="5081380" cy="41269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sz="8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sz="2000" b="1">
                <a:solidFill>
                  <a:schemeClr val="tx1"/>
                </a:solidFill>
                <a:latin typeface="Arial" charset="0"/>
                <a:ea typeface="ＭＳ Ｐゴシック" charset="0"/>
                <a:cs typeface="ＭＳ Ｐゴシック" charset="0"/>
              </a:defRPr>
            </a:lvl1pPr>
            <a:lvl2pPr marL="729057" indent="-280406" defTabSz="914437" eaLnBrk="0" hangingPunct="0">
              <a:defRPr sz="2000" b="1">
                <a:solidFill>
                  <a:schemeClr val="tx1"/>
                </a:solidFill>
                <a:latin typeface="Arial" charset="0"/>
                <a:ea typeface="ＭＳ Ｐゴシック" charset="0"/>
              </a:defRPr>
            </a:lvl2pPr>
            <a:lvl3pPr marL="1121626" indent="-224325" defTabSz="914437" eaLnBrk="0" hangingPunct="0">
              <a:defRPr sz="2000" b="1">
                <a:solidFill>
                  <a:schemeClr val="tx1"/>
                </a:solidFill>
                <a:latin typeface="Arial" charset="0"/>
                <a:ea typeface="ＭＳ Ｐゴシック" charset="0"/>
              </a:defRPr>
            </a:lvl3pPr>
            <a:lvl4pPr marL="1570276" indent="-224325" defTabSz="914437" eaLnBrk="0" hangingPunct="0">
              <a:defRPr sz="2000" b="1">
                <a:solidFill>
                  <a:schemeClr val="tx1"/>
                </a:solidFill>
                <a:latin typeface="Arial" charset="0"/>
                <a:ea typeface="ＭＳ Ｐゴシック" charset="0"/>
              </a:defRPr>
            </a:lvl4pPr>
            <a:lvl5pPr marL="2018927" indent="-224325" defTabSz="914437" eaLnBrk="0" hangingPunct="0">
              <a:defRPr sz="2000" b="1">
                <a:solidFill>
                  <a:schemeClr val="tx1"/>
                </a:solidFill>
                <a:latin typeface="Arial" charset="0"/>
                <a:ea typeface="ＭＳ Ｐゴシック" charset="0"/>
              </a:defRPr>
            </a:lvl5pPr>
            <a:lvl6pPr marL="2467577" indent="-224325" defTabSz="914437" eaLnBrk="0" fontAlgn="base" hangingPunct="0">
              <a:spcBef>
                <a:spcPct val="0"/>
              </a:spcBef>
              <a:spcAft>
                <a:spcPct val="0"/>
              </a:spcAft>
              <a:defRPr sz="2000" b="1">
                <a:solidFill>
                  <a:schemeClr val="tx1"/>
                </a:solidFill>
                <a:latin typeface="Arial" charset="0"/>
                <a:ea typeface="ＭＳ Ｐゴシック" charset="0"/>
              </a:defRPr>
            </a:lvl6pPr>
            <a:lvl7pPr marL="2916227" indent="-224325" defTabSz="914437" eaLnBrk="0" fontAlgn="base" hangingPunct="0">
              <a:spcBef>
                <a:spcPct val="0"/>
              </a:spcBef>
              <a:spcAft>
                <a:spcPct val="0"/>
              </a:spcAft>
              <a:defRPr sz="2000" b="1">
                <a:solidFill>
                  <a:schemeClr val="tx1"/>
                </a:solidFill>
                <a:latin typeface="Arial" charset="0"/>
                <a:ea typeface="ＭＳ Ｐゴシック" charset="0"/>
              </a:defRPr>
            </a:lvl7pPr>
            <a:lvl8pPr marL="3364878" indent="-224325" defTabSz="914437" eaLnBrk="0" fontAlgn="base" hangingPunct="0">
              <a:spcBef>
                <a:spcPct val="0"/>
              </a:spcBef>
              <a:spcAft>
                <a:spcPct val="0"/>
              </a:spcAft>
              <a:defRPr sz="2000" b="1">
                <a:solidFill>
                  <a:schemeClr val="tx1"/>
                </a:solidFill>
                <a:latin typeface="Arial" charset="0"/>
                <a:ea typeface="ＭＳ Ｐゴシック" charset="0"/>
              </a:defRPr>
            </a:lvl8pPr>
            <a:lvl9pPr marL="3813528" indent="-224325" defTabSz="914437" eaLnBrk="0" fontAlgn="base" hangingPunct="0">
              <a:spcBef>
                <a:spcPct val="0"/>
              </a:spcBef>
              <a:spcAft>
                <a:spcPct val="0"/>
              </a:spcAft>
              <a:defRPr sz="2000" b="1">
                <a:solidFill>
                  <a:schemeClr val="tx1"/>
                </a:solidFill>
                <a:latin typeface="Arial" charset="0"/>
                <a:ea typeface="ＭＳ Ｐゴシック" charset="0"/>
              </a:defRPr>
            </a:lvl9pPr>
          </a:lstStyle>
          <a:p>
            <a:pPr eaLnBrk="1" hangingPunct="1"/>
            <a:fld id="{78EC1ECF-110E-FF45-8770-075BB254F0DE}" type="slidenum">
              <a:rPr lang="en-US" sz="1200" b="0"/>
              <a:pPr eaLnBrk="1" hangingPunct="1"/>
              <a:t>10</a:t>
            </a:fld>
            <a:endParaRPr lang="en-US" sz="1200" b="0" dirty="0"/>
          </a:p>
        </p:txBody>
      </p:sp>
      <p:sp>
        <p:nvSpPr>
          <p:cNvPr id="9218" name="Rectangle 2"/>
          <p:cNvSpPr>
            <a:spLocks noGrp="1" noRot="1" noChangeAspect="1" noChangeArrowheads="1" noTextEdit="1"/>
          </p:cNvSpPr>
          <p:nvPr>
            <p:ph type="sldImg"/>
          </p:nvPr>
        </p:nvSpPr>
        <p:spPr>
          <a:xfrm>
            <a:off x="1136650" y="687388"/>
            <a:ext cx="4605338" cy="3454400"/>
          </a:xfrm>
          <a:ln/>
        </p:spPr>
      </p:sp>
      <p:sp>
        <p:nvSpPr>
          <p:cNvPr id="9219" name="Rectangle 3"/>
          <p:cNvSpPr>
            <a:spLocks noGrp="1" noChangeArrowheads="1"/>
          </p:cNvSpPr>
          <p:nvPr>
            <p:ph type="body" idx="1"/>
          </p:nvPr>
        </p:nvSpPr>
        <p:spPr>
          <a:xfrm>
            <a:off x="802896" y="4356517"/>
            <a:ext cx="5081380" cy="41269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sz="80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sz="2000" b="1">
                <a:solidFill>
                  <a:schemeClr val="tx1"/>
                </a:solidFill>
                <a:latin typeface="Arial" charset="0"/>
                <a:ea typeface="ＭＳ Ｐゴシック" charset="0"/>
                <a:cs typeface="ＭＳ Ｐゴシック" charset="0"/>
              </a:defRPr>
            </a:lvl1pPr>
            <a:lvl2pPr marL="729057" indent="-280406" defTabSz="914437" eaLnBrk="0" hangingPunct="0">
              <a:defRPr sz="2000" b="1">
                <a:solidFill>
                  <a:schemeClr val="tx1"/>
                </a:solidFill>
                <a:latin typeface="Arial" charset="0"/>
                <a:ea typeface="ＭＳ Ｐゴシック" charset="0"/>
              </a:defRPr>
            </a:lvl2pPr>
            <a:lvl3pPr marL="1121626" indent="-224325" defTabSz="914437" eaLnBrk="0" hangingPunct="0">
              <a:defRPr sz="2000" b="1">
                <a:solidFill>
                  <a:schemeClr val="tx1"/>
                </a:solidFill>
                <a:latin typeface="Arial" charset="0"/>
                <a:ea typeface="ＭＳ Ｐゴシック" charset="0"/>
              </a:defRPr>
            </a:lvl3pPr>
            <a:lvl4pPr marL="1570276" indent="-224325" defTabSz="914437" eaLnBrk="0" hangingPunct="0">
              <a:defRPr sz="2000" b="1">
                <a:solidFill>
                  <a:schemeClr val="tx1"/>
                </a:solidFill>
                <a:latin typeface="Arial" charset="0"/>
                <a:ea typeface="ＭＳ Ｐゴシック" charset="0"/>
              </a:defRPr>
            </a:lvl4pPr>
            <a:lvl5pPr marL="2018927" indent="-224325" defTabSz="914437" eaLnBrk="0" hangingPunct="0">
              <a:defRPr sz="2000" b="1">
                <a:solidFill>
                  <a:schemeClr val="tx1"/>
                </a:solidFill>
                <a:latin typeface="Arial" charset="0"/>
                <a:ea typeface="ＭＳ Ｐゴシック" charset="0"/>
              </a:defRPr>
            </a:lvl5pPr>
            <a:lvl6pPr marL="2467577" indent="-224325" defTabSz="914437" eaLnBrk="0" fontAlgn="base" hangingPunct="0">
              <a:spcBef>
                <a:spcPct val="0"/>
              </a:spcBef>
              <a:spcAft>
                <a:spcPct val="0"/>
              </a:spcAft>
              <a:defRPr sz="2000" b="1">
                <a:solidFill>
                  <a:schemeClr val="tx1"/>
                </a:solidFill>
                <a:latin typeface="Arial" charset="0"/>
                <a:ea typeface="ＭＳ Ｐゴシック" charset="0"/>
              </a:defRPr>
            </a:lvl6pPr>
            <a:lvl7pPr marL="2916227" indent="-224325" defTabSz="914437" eaLnBrk="0" fontAlgn="base" hangingPunct="0">
              <a:spcBef>
                <a:spcPct val="0"/>
              </a:spcBef>
              <a:spcAft>
                <a:spcPct val="0"/>
              </a:spcAft>
              <a:defRPr sz="2000" b="1">
                <a:solidFill>
                  <a:schemeClr val="tx1"/>
                </a:solidFill>
                <a:latin typeface="Arial" charset="0"/>
                <a:ea typeface="ＭＳ Ｐゴシック" charset="0"/>
              </a:defRPr>
            </a:lvl7pPr>
            <a:lvl8pPr marL="3364878" indent="-224325" defTabSz="914437" eaLnBrk="0" fontAlgn="base" hangingPunct="0">
              <a:spcBef>
                <a:spcPct val="0"/>
              </a:spcBef>
              <a:spcAft>
                <a:spcPct val="0"/>
              </a:spcAft>
              <a:defRPr sz="2000" b="1">
                <a:solidFill>
                  <a:schemeClr val="tx1"/>
                </a:solidFill>
                <a:latin typeface="Arial" charset="0"/>
                <a:ea typeface="ＭＳ Ｐゴシック" charset="0"/>
              </a:defRPr>
            </a:lvl8pPr>
            <a:lvl9pPr marL="3813528" indent="-224325" defTabSz="914437" eaLnBrk="0" fontAlgn="base" hangingPunct="0">
              <a:spcBef>
                <a:spcPct val="0"/>
              </a:spcBef>
              <a:spcAft>
                <a:spcPct val="0"/>
              </a:spcAft>
              <a:defRPr sz="2000" b="1">
                <a:solidFill>
                  <a:schemeClr val="tx1"/>
                </a:solidFill>
                <a:latin typeface="Arial" charset="0"/>
                <a:ea typeface="ＭＳ Ｐゴシック" charset="0"/>
              </a:defRPr>
            </a:lvl9pPr>
          </a:lstStyle>
          <a:p>
            <a:pPr eaLnBrk="1" hangingPunct="1"/>
            <a:fld id="{0084B21C-D58B-9C43-A578-3C0FC6276B76}" type="slidenum">
              <a:rPr lang="en-US" sz="1200" b="0"/>
              <a:pPr eaLnBrk="1" hangingPunct="1"/>
              <a:t>11</a:t>
            </a:fld>
            <a:endParaRPr lang="en-US" sz="1200" b="0" dirty="0"/>
          </a:p>
        </p:txBody>
      </p:sp>
      <p:sp>
        <p:nvSpPr>
          <p:cNvPr id="11266" name="Rectangle 2"/>
          <p:cNvSpPr>
            <a:spLocks noGrp="1" noRot="1" noChangeAspect="1" noChangeArrowheads="1" noTextEdit="1"/>
          </p:cNvSpPr>
          <p:nvPr>
            <p:ph type="sldImg"/>
          </p:nvPr>
        </p:nvSpPr>
        <p:spPr>
          <a:xfrm>
            <a:off x="1136650" y="676275"/>
            <a:ext cx="4605338" cy="3454400"/>
          </a:xfrm>
          <a:ln/>
        </p:spPr>
      </p:sp>
      <p:sp>
        <p:nvSpPr>
          <p:cNvPr id="11267" name="Rectangle 3"/>
          <p:cNvSpPr>
            <a:spLocks noGrp="1" noChangeArrowheads="1"/>
          </p:cNvSpPr>
          <p:nvPr>
            <p:ph type="body" idx="1"/>
          </p:nvPr>
        </p:nvSpPr>
        <p:spPr>
          <a:xfrm>
            <a:off x="896075" y="4356517"/>
            <a:ext cx="5081380" cy="41269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Rectangle 9"/>
          <p:cNvSpPr/>
          <p:nvPr userDrawn="1"/>
        </p:nvSpPr>
        <p:spPr>
          <a:xfrm>
            <a:off x="0" y="0"/>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5" descr="arbor logo"/>
          <p:cNvPicPr>
            <a:picLocks noChangeAspect="1" noChangeArrowheads="1"/>
          </p:cNvPicPr>
          <p:nvPr userDrawn="1"/>
        </p:nvPicPr>
        <p:blipFill>
          <a:blip r:embed="rId2"/>
          <a:srcRect/>
          <a:stretch>
            <a:fillRect/>
          </a:stretch>
        </p:blipFill>
        <p:spPr bwMode="auto">
          <a:xfrm>
            <a:off x="6253173" y="608118"/>
            <a:ext cx="2257415" cy="634190"/>
          </a:xfrm>
          <a:prstGeom prst="rect">
            <a:avLst/>
          </a:prstGeom>
          <a:noFill/>
          <a:ln w="9525">
            <a:noFill/>
            <a:miter lim="800000"/>
            <a:headEnd/>
            <a:tailEnd/>
          </a:ln>
        </p:spPr>
      </p:pic>
      <p:sp>
        <p:nvSpPr>
          <p:cNvPr id="7" name="Title 1"/>
          <p:cNvSpPr>
            <a:spLocks noGrp="1"/>
          </p:cNvSpPr>
          <p:nvPr>
            <p:ph type="ctrTitle"/>
          </p:nvPr>
        </p:nvSpPr>
        <p:spPr>
          <a:xfrm>
            <a:off x="560038" y="4732330"/>
            <a:ext cx="8060436" cy="658029"/>
          </a:xfrm>
          <a:prstGeom prst="rect">
            <a:avLst/>
          </a:prstGeom>
        </p:spPr>
        <p:txBody>
          <a:bodyPr anchor="t"/>
          <a:lstStyle>
            <a:lvl1pPr algn="r">
              <a:defRPr>
                <a:solidFill>
                  <a:srgbClr val="71B532"/>
                </a:solidFill>
              </a:defRPr>
            </a:lvl1pPr>
          </a:lstStyle>
          <a:p>
            <a:r>
              <a:rPr lang="en-US" dirty="0" smtClean="0"/>
              <a:t>Click to edit Master title style</a:t>
            </a:r>
            <a:endParaRPr lang="en-US" dirty="0"/>
          </a:p>
        </p:txBody>
      </p:sp>
      <p:sp>
        <p:nvSpPr>
          <p:cNvPr id="8" name="Subtitle 2"/>
          <p:cNvSpPr>
            <a:spLocks noGrp="1"/>
          </p:cNvSpPr>
          <p:nvPr>
            <p:ph type="subTitle" idx="1"/>
          </p:nvPr>
        </p:nvSpPr>
        <p:spPr>
          <a:xfrm>
            <a:off x="560038" y="5390359"/>
            <a:ext cx="8060436" cy="817068"/>
          </a:xfrm>
          <a:prstGeom prst="rect">
            <a:avLst/>
          </a:prstGeom>
        </p:spPr>
        <p:txBody>
          <a:bodyPr>
            <a:normAutofit/>
          </a:bodyPr>
          <a:lstStyle>
            <a:lvl1pPr marL="0" indent="0" algn="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9" name="Picture 8" descr="leaves_ppt.png"/>
          <p:cNvPicPr>
            <a:picLocks noChangeAspect="1"/>
          </p:cNvPicPr>
          <p:nvPr userDrawn="1"/>
        </p:nvPicPr>
        <p:blipFill>
          <a:blip r:embed="rId3"/>
          <a:stretch>
            <a:fillRect/>
          </a:stretch>
        </p:blipFill>
        <p:spPr>
          <a:xfrm>
            <a:off x="1" y="192900"/>
            <a:ext cx="5786248" cy="4095556"/>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anim calcmode="lin" valueType="num">
                                      <p:cBhvr>
                                        <p:cTn id="8" dur="2000" fill="hold"/>
                                        <p:tgtEl>
                                          <p:spTgt spid="9"/>
                                        </p:tgtEl>
                                        <p:attrNameLst>
                                          <p:attrName>ppt_x</p:attrName>
                                        </p:attrNameLst>
                                      </p:cBhvr>
                                      <p:tavLst>
                                        <p:tav tm="0">
                                          <p:val>
                                            <p:strVal val="#ppt_x"/>
                                          </p:val>
                                        </p:tav>
                                        <p:tav tm="100000">
                                          <p:val>
                                            <p:strVal val="#ppt_x"/>
                                          </p:val>
                                        </p:tav>
                                      </p:tavLst>
                                    </p:anim>
                                    <p:anim calcmode="lin" valueType="num">
                                      <p:cBhvr>
                                        <p:cTn id="9" dur="2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78188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1281697"/>
            <a:ext cx="7772400" cy="1500187"/>
          </a:xfrm>
        </p:spPr>
        <p:txBody>
          <a:bodyPr anchor="b"/>
          <a:lstStyle>
            <a:lvl1pPr marL="0" indent="0">
              <a:buNone/>
              <a:defRPr sz="2000">
                <a:solidFill>
                  <a:srgbClr val="0000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p>
            <a:fld id="{AE4F6114-FE43-B34A-B99B-6F1FD61370EE}" type="slidenum">
              <a:rPr lang="en-US" smtClean="0"/>
              <a:pPr/>
              <a:t>‹#›</a:t>
            </a:fld>
            <a:endParaRPr lang="en-US"/>
          </a:p>
        </p:txBody>
      </p:sp>
    </p:spTree>
    <p:extLst>
      <p:ext uri="{BB962C8B-B14F-4D97-AF65-F5344CB8AC3E}">
        <p14:creationId xmlns:p14="http://schemas.microsoft.com/office/powerpoint/2010/main" val="39874454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AE4F6114-FE43-B34A-B99B-6F1FD61370EE}" type="slidenum">
              <a:rPr lang="en-US" smtClean="0"/>
              <a:pPr/>
              <a:t>‹#›</a:t>
            </a:fld>
            <a:endParaRPr lang="en-US"/>
          </a:p>
        </p:txBody>
      </p:sp>
    </p:spTree>
    <p:extLst>
      <p:ext uri="{BB962C8B-B14F-4D97-AF65-F5344CB8AC3E}">
        <p14:creationId xmlns:p14="http://schemas.microsoft.com/office/powerpoint/2010/main" val="4895369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AE4F6114-FE43-B34A-B99B-6F1FD61370EE}" type="slidenum">
              <a:rPr lang="en-US" smtClean="0"/>
              <a:pPr/>
              <a:t>‹#›</a:t>
            </a:fld>
            <a:endParaRPr lang="en-US"/>
          </a:p>
        </p:txBody>
      </p:sp>
    </p:spTree>
    <p:extLst>
      <p:ext uri="{BB962C8B-B14F-4D97-AF65-F5344CB8AC3E}">
        <p14:creationId xmlns:p14="http://schemas.microsoft.com/office/powerpoint/2010/main" val="5451453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title"/>
          </p:nvPr>
        </p:nvSpPr>
        <p:spPr>
          <a:xfrm>
            <a:off x="457200" y="165657"/>
            <a:ext cx="8229600" cy="533400"/>
          </a:xfrm>
        </p:spPr>
        <p:txBody>
          <a:bodyPr/>
          <a:lstStyle/>
          <a:p>
            <a:r>
              <a:rPr lang="en-US" smtClean="0"/>
              <a:t>Click to edit Master title style</a:t>
            </a:r>
            <a:endParaRPr lang="en-US"/>
          </a:p>
        </p:txBody>
      </p:sp>
      <p:sp>
        <p:nvSpPr>
          <p:cNvPr id="8" name="Slide Number Placeholder 4"/>
          <p:cNvSpPr>
            <a:spLocks noGrp="1"/>
          </p:cNvSpPr>
          <p:nvPr>
            <p:ph type="sldNum" sz="quarter" idx="12"/>
          </p:nvPr>
        </p:nvSpPr>
        <p:spPr>
          <a:xfrm>
            <a:off x="457200" y="6356350"/>
            <a:ext cx="2133600" cy="365125"/>
          </a:xfrm>
        </p:spPr>
        <p:txBody>
          <a:bodyPr/>
          <a:lstStyle/>
          <a:p>
            <a:fld id="{AE4F6114-FE43-B34A-B99B-6F1FD61370EE}" type="slidenum">
              <a:rPr lang="en-US" smtClean="0"/>
              <a:pPr/>
              <a:t>‹#›</a:t>
            </a:fld>
            <a:endParaRPr lang="en-US"/>
          </a:p>
        </p:txBody>
      </p:sp>
    </p:spTree>
    <p:extLst>
      <p:ext uri="{BB962C8B-B14F-4D97-AF65-F5344CB8AC3E}">
        <p14:creationId xmlns:p14="http://schemas.microsoft.com/office/powerpoint/2010/main" val="8837907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AE4F6114-FE43-B34A-B99B-6F1FD61370EE}" type="slidenum">
              <a:rPr lang="en-US" smtClean="0"/>
              <a:pPr/>
              <a:t>‹#›</a:t>
            </a:fld>
            <a:endParaRPr lang="en-US"/>
          </a:p>
        </p:txBody>
      </p:sp>
    </p:spTree>
    <p:extLst>
      <p:ext uri="{BB962C8B-B14F-4D97-AF65-F5344CB8AC3E}">
        <p14:creationId xmlns:p14="http://schemas.microsoft.com/office/powerpoint/2010/main" val="3528584682"/>
      </p:ext>
    </p:extLst>
  </p:cSld>
  <p:clrMapOvr>
    <a:masterClrMapping/>
  </p:clrMapOvr>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AE4F6114-FE43-B34A-B99B-6F1FD61370EE}" type="slidenum">
              <a:rPr lang="en-US" smtClean="0"/>
              <a:pPr/>
              <a:t>‹#›</a:t>
            </a:fld>
            <a:endParaRPr lang="en-US" dirty="0"/>
          </a:p>
        </p:txBody>
      </p:sp>
      <p:sp>
        <p:nvSpPr>
          <p:cNvPr id="11" name="Title Placeholder 1"/>
          <p:cNvSpPr>
            <a:spLocks noGrp="1"/>
          </p:cNvSpPr>
          <p:nvPr>
            <p:ph type="title"/>
          </p:nvPr>
        </p:nvSpPr>
        <p:spPr>
          <a:xfrm>
            <a:off x="328371" y="155358"/>
            <a:ext cx="8489904" cy="553998"/>
          </a:xfrm>
          <a:prstGeom prst="rect">
            <a:avLst/>
          </a:prstGeom>
        </p:spPr>
        <p:txBody>
          <a:bodyPr vert="horz" lIns="91440" tIns="45720" rIns="91440" bIns="45720" rtlCol="0" anchor="ctr">
            <a:spAutoFit/>
          </a:bodyPr>
          <a:lstStyle/>
          <a:p>
            <a:r>
              <a:rPr lang="en-US" dirty="0" smtClean="0"/>
              <a:t>Click to edit Master title style</a:t>
            </a:r>
            <a:endParaRPr lang="en-US" dirty="0"/>
          </a:p>
        </p:txBody>
      </p:sp>
      <p:sp>
        <p:nvSpPr>
          <p:cNvPr id="23" name="Text Placeholder 22"/>
          <p:cNvSpPr>
            <a:spLocks noGrp="1"/>
          </p:cNvSpPr>
          <p:nvPr>
            <p:ph type="body" sz="quarter" idx="12"/>
          </p:nvPr>
        </p:nvSpPr>
        <p:spPr>
          <a:xfrm>
            <a:off x="328371" y="1017588"/>
            <a:ext cx="8489904" cy="2234458"/>
          </a:xfrm>
        </p:spPr>
        <p:txBody>
          <a:bodyPr>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78046609"/>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AE4F6114-FE43-B34A-B99B-6F1FD61370E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78188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1281697"/>
            <a:ext cx="7772400" cy="1500187"/>
          </a:xfrm>
        </p:spPr>
        <p:txBody>
          <a:bodyPr anchor="b"/>
          <a:lstStyle>
            <a:lvl1pPr marL="0" indent="0">
              <a:buNone/>
              <a:defRPr sz="2000">
                <a:solidFill>
                  <a:srgbClr val="0000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p>
            <a:fld id="{AE4F6114-FE43-B34A-B99B-6F1FD61370E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AE4F6114-FE43-B34A-B99B-6F1FD61370E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AE4F6114-FE43-B34A-B99B-6F1FD61370E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title"/>
          </p:nvPr>
        </p:nvSpPr>
        <p:spPr>
          <a:xfrm>
            <a:off x="457200" y="165657"/>
            <a:ext cx="8229600" cy="533400"/>
          </a:xfrm>
        </p:spPr>
        <p:txBody>
          <a:bodyPr/>
          <a:lstStyle/>
          <a:p>
            <a:r>
              <a:rPr lang="en-US" smtClean="0"/>
              <a:t>Click to edit Master title style</a:t>
            </a:r>
            <a:endParaRPr lang="en-US"/>
          </a:p>
        </p:txBody>
      </p:sp>
      <p:sp>
        <p:nvSpPr>
          <p:cNvPr id="8" name="Slide Number Placeholder 4"/>
          <p:cNvSpPr>
            <a:spLocks noGrp="1"/>
          </p:cNvSpPr>
          <p:nvPr>
            <p:ph type="sldNum" sz="quarter" idx="12"/>
          </p:nvPr>
        </p:nvSpPr>
        <p:spPr>
          <a:xfrm>
            <a:off x="457200" y="6356350"/>
            <a:ext cx="2133600" cy="365125"/>
          </a:xfrm>
        </p:spPr>
        <p:txBody>
          <a:bodyPr/>
          <a:lstStyle/>
          <a:p>
            <a:fld id="{AE4F6114-FE43-B34A-B99B-6F1FD61370E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AE4F6114-FE43-B34A-B99B-6F1FD61370EE}" type="slidenum">
              <a:rPr lang="en-US" smtClean="0"/>
              <a:pPr/>
              <a:t>‹#›</a:t>
            </a:fld>
            <a:endParaRPr lang="en-US"/>
          </a:p>
        </p:txBody>
      </p:sp>
    </p:spTree>
    <p:extLst>
      <p:ext uri="{BB962C8B-B14F-4D97-AF65-F5344CB8AC3E}">
        <p14:creationId xmlns:p14="http://schemas.microsoft.com/office/powerpoint/2010/main" val="478586500"/>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AE4F6114-FE43-B34A-B99B-6F1FD61370EE}" type="slidenum">
              <a:rPr lang="en-US" smtClean="0"/>
              <a:pPr/>
              <a:t>‹#›</a:t>
            </a:fld>
            <a:endParaRPr lang="en-US" dirty="0"/>
          </a:p>
        </p:txBody>
      </p:sp>
      <p:sp>
        <p:nvSpPr>
          <p:cNvPr id="11" name="Title Placeholder 1"/>
          <p:cNvSpPr>
            <a:spLocks noGrp="1"/>
          </p:cNvSpPr>
          <p:nvPr>
            <p:ph type="title"/>
          </p:nvPr>
        </p:nvSpPr>
        <p:spPr>
          <a:xfrm>
            <a:off x="328371" y="155358"/>
            <a:ext cx="8489904" cy="553998"/>
          </a:xfrm>
          <a:prstGeom prst="rect">
            <a:avLst/>
          </a:prstGeom>
        </p:spPr>
        <p:txBody>
          <a:bodyPr vert="horz" lIns="91440" tIns="45720" rIns="91440" bIns="45720" rtlCol="0" anchor="ctr">
            <a:spAutoFit/>
          </a:bodyPr>
          <a:lstStyle/>
          <a:p>
            <a:r>
              <a:rPr lang="en-US" dirty="0" smtClean="0"/>
              <a:t>Click to edit Master title style</a:t>
            </a:r>
            <a:endParaRPr lang="en-US" dirty="0"/>
          </a:p>
        </p:txBody>
      </p:sp>
      <p:sp>
        <p:nvSpPr>
          <p:cNvPr id="23" name="Text Placeholder 22"/>
          <p:cNvSpPr>
            <a:spLocks noGrp="1"/>
          </p:cNvSpPr>
          <p:nvPr>
            <p:ph type="body" sz="quarter" idx="12"/>
          </p:nvPr>
        </p:nvSpPr>
        <p:spPr>
          <a:xfrm>
            <a:off x="328371" y="1017588"/>
            <a:ext cx="8489904" cy="2234458"/>
          </a:xfrm>
        </p:spPr>
        <p:txBody>
          <a:bodyPr>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8684318"/>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AE4F6114-FE43-B34A-B99B-6F1FD61370EE}" type="slidenum">
              <a:rPr lang="en-US" smtClean="0"/>
              <a:pPr/>
              <a:t>‹#›</a:t>
            </a:fld>
            <a:endParaRPr lang="en-US"/>
          </a:p>
        </p:txBody>
      </p:sp>
    </p:spTree>
    <p:extLst>
      <p:ext uri="{BB962C8B-B14F-4D97-AF65-F5344CB8AC3E}">
        <p14:creationId xmlns:p14="http://schemas.microsoft.com/office/powerpoint/2010/main" val="1782373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4" Type="http://schemas.openxmlformats.org/officeDocument/2006/relationships/slideLayout" Target="../slideLayouts/slideLayout5.xml"/><Relationship Id="rId5" Type="http://schemas.openxmlformats.org/officeDocument/2006/relationships/slideLayout" Target="../slideLayouts/slideLayout6.xml"/><Relationship Id="rId6" Type="http://schemas.openxmlformats.org/officeDocument/2006/relationships/slideLayout" Target="../slideLayouts/slideLayout7.xml"/><Relationship Id="rId7" Type="http://schemas.openxmlformats.org/officeDocument/2006/relationships/slideLayout" Target="../slideLayouts/slideLayout8.xml"/><Relationship Id="rId8" Type="http://schemas.openxmlformats.org/officeDocument/2006/relationships/theme" Target="../theme/theme2.xml"/><Relationship Id="rId9" Type="http://schemas.openxmlformats.org/officeDocument/2006/relationships/image" Target="../media/image2.png"/><Relationship Id="rId10" Type="http://schemas.openxmlformats.org/officeDocument/2006/relationships/image" Target="../media/image3.jpeg"/><Relationship Id="rId1" Type="http://schemas.openxmlformats.org/officeDocument/2006/relationships/slideLayout" Target="../slideLayouts/slideLayout2.xml"/><Relationship Id="rId2"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4" Type="http://schemas.openxmlformats.org/officeDocument/2006/relationships/slideLayout" Target="../slideLayouts/slideLayout12.xml"/><Relationship Id="rId5" Type="http://schemas.openxmlformats.org/officeDocument/2006/relationships/slideLayout" Target="../slideLayouts/slideLayout13.xml"/><Relationship Id="rId6" Type="http://schemas.openxmlformats.org/officeDocument/2006/relationships/slideLayout" Target="../slideLayouts/slideLayout14.xml"/><Relationship Id="rId7" Type="http://schemas.openxmlformats.org/officeDocument/2006/relationships/slideLayout" Target="../slideLayouts/slideLayout15.xml"/><Relationship Id="rId8" Type="http://schemas.openxmlformats.org/officeDocument/2006/relationships/theme" Target="../theme/theme3.xml"/><Relationship Id="rId9" Type="http://schemas.openxmlformats.org/officeDocument/2006/relationships/image" Target="../media/image3.jpeg"/><Relationship Id="rId1" Type="http://schemas.openxmlformats.org/officeDocument/2006/relationships/slideLayout" Target="../slideLayouts/slideLayout9.xml"/><Relationship Id="rId2"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leaves_ppt.png"/>
          <p:cNvPicPr>
            <a:picLocks noChangeAspect="1"/>
          </p:cNvPicPr>
          <p:nvPr userDrawn="1"/>
        </p:nvPicPr>
        <p:blipFill>
          <a:blip r:embed="rId3"/>
          <a:stretch>
            <a:fillRect/>
          </a:stretch>
        </p:blipFill>
        <p:spPr>
          <a:xfrm>
            <a:off x="1" y="192900"/>
            <a:ext cx="5786248" cy="4095556"/>
          </a:xfrm>
          <a:prstGeom prst="rect">
            <a:avLst/>
          </a:prstGeom>
        </p:spPr>
      </p:pic>
      <p:pic>
        <p:nvPicPr>
          <p:cNvPr id="12" name="Picture 15" descr="arbor logo"/>
          <p:cNvPicPr>
            <a:picLocks noChangeAspect="1" noChangeArrowheads="1"/>
          </p:cNvPicPr>
          <p:nvPr userDrawn="1"/>
        </p:nvPicPr>
        <p:blipFill>
          <a:blip r:embed="rId4"/>
          <a:srcRect/>
          <a:stretch>
            <a:fillRect/>
          </a:stretch>
        </p:blipFill>
        <p:spPr bwMode="auto">
          <a:xfrm>
            <a:off x="6253173" y="608118"/>
            <a:ext cx="2257415" cy="63419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3" r:id="rId1"/>
  </p:sldLayoutIdLst>
  <p:timing>
    <p:tnLst>
      <p:par>
        <p:cTn xmlns:p14="http://schemas.microsoft.com/office/powerpoint/2010/main" id="1" dur="indefinite" restart="never" nodeType="tmRoot"/>
      </p:par>
    </p:tnLst>
  </p:timing>
  <p:hf hdr="0" ftr="0" dt="0"/>
  <p:txStyles>
    <p:titleStyle>
      <a:lvl1pPr algn="l" defTabSz="457200" rtl="0" eaLnBrk="1" latinLnBrk="0" hangingPunct="1">
        <a:spcBef>
          <a:spcPct val="0"/>
        </a:spcBef>
        <a:buNone/>
        <a:defRPr sz="3200" b="1" kern="1200">
          <a:solidFill>
            <a:srgbClr val="71B532"/>
          </a:solidFill>
          <a:latin typeface="Arial"/>
          <a:ea typeface="+mj-ea"/>
          <a:cs typeface="Arial"/>
        </a:defRPr>
      </a:lvl1pPr>
    </p:titleStyle>
    <p:bodyStyle>
      <a:lvl1pPr marL="342900" indent="-342900" algn="l" defTabSz="457200" rtl="0" eaLnBrk="1" latinLnBrk="0" hangingPunct="1">
        <a:spcBef>
          <a:spcPct val="20000"/>
        </a:spcBef>
        <a:buClr>
          <a:srgbClr val="71B532"/>
        </a:buClr>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Clr>
          <a:srgbClr val="71B532"/>
        </a:buClr>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Clr>
          <a:srgbClr val="71B532"/>
        </a:buClr>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Clr>
          <a:srgbClr val="71B532"/>
        </a:buClr>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Clr>
          <a:srgbClr val="71B532"/>
        </a:buClr>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65657"/>
            <a:ext cx="8229600" cy="5334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l">
              <a:defRPr sz="1200">
                <a:solidFill>
                  <a:srgbClr val="71B532"/>
                </a:solidFill>
              </a:defRPr>
            </a:lvl1pPr>
          </a:lstStyle>
          <a:p>
            <a:fld id="{AE4F6114-FE43-B34A-B99B-6F1FD61370EE}" type="slidenum">
              <a:rPr lang="en-US" smtClean="0"/>
              <a:pPr/>
              <a:t>‹#›</a:t>
            </a:fld>
            <a:endParaRPr lang="en-US" dirty="0"/>
          </a:p>
        </p:txBody>
      </p:sp>
      <p:pic>
        <p:nvPicPr>
          <p:cNvPr id="7" name="Picture 15" descr="arbor logo"/>
          <p:cNvPicPr>
            <a:picLocks noChangeAspect="1" noChangeArrowheads="1"/>
          </p:cNvPicPr>
          <p:nvPr userDrawn="1"/>
        </p:nvPicPr>
        <p:blipFill>
          <a:blip r:embed="rId9"/>
          <a:srcRect/>
          <a:stretch>
            <a:fillRect/>
          </a:stretch>
        </p:blipFill>
        <p:spPr bwMode="auto">
          <a:xfrm>
            <a:off x="7278492" y="6242305"/>
            <a:ext cx="1423988" cy="400050"/>
          </a:xfrm>
          <a:prstGeom prst="rect">
            <a:avLst/>
          </a:prstGeom>
          <a:noFill/>
          <a:ln w="9525">
            <a:noFill/>
            <a:miter lim="800000"/>
            <a:headEnd/>
            <a:tailEnd/>
          </a:ln>
        </p:spPr>
      </p:pic>
      <p:cxnSp>
        <p:nvCxnSpPr>
          <p:cNvPr id="8" name="Straight Connector 7"/>
          <p:cNvCxnSpPr/>
          <p:nvPr userDrawn="1"/>
        </p:nvCxnSpPr>
        <p:spPr>
          <a:xfrm>
            <a:off x="0" y="6840587"/>
            <a:ext cx="9163050" cy="9525"/>
          </a:xfrm>
          <a:prstGeom prst="line">
            <a:avLst/>
          </a:prstGeom>
          <a:ln w="50800" cap="flat" cmpd="sng" algn="ctr">
            <a:solidFill>
              <a:srgbClr val="71B53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a:off x="0" y="15776"/>
            <a:ext cx="9163050" cy="9525"/>
          </a:xfrm>
          <a:prstGeom prst="line">
            <a:avLst/>
          </a:prstGeom>
          <a:ln w="50800" cap="flat" cmpd="sng" algn="ctr">
            <a:solidFill>
              <a:srgbClr val="71B53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7" name="Picture 9" descr="eloqua_ppt_header_grey_rule.jpg"/>
          <p:cNvPicPr>
            <a:picLocks noChangeAspect="1"/>
          </p:cNvPicPr>
          <p:nvPr userDrawn="1"/>
        </p:nvPicPr>
        <p:blipFill>
          <a:blip r:embed="rId10"/>
          <a:srcRect t="-260001" b="-260001"/>
          <a:stretch>
            <a:fillRect/>
          </a:stretch>
        </p:blipFill>
        <p:spPr bwMode="auto">
          <a:xfrm>
            <a:off x="41275" y="808038"/>
            <a:ext cx="9067800" cy="793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49" r:id="rId5"/>
    <p:sldLayoutId id="2147483664" r:id="rId6"/>
    <p:sldLayoutId id="2147483665" r:id="rId7"/>
  </p:sldLayoutIdLst>
  <p:timing>
    <p:tnLst>
      <p:par>
        <p:cTn xmlns:p14="http://schemas.microsoft.com/office/powerpoint/2010/main" id="1" dur="indefinite" restart="never" nodeType="tmRoot"/>
      </p:par>
    </p:tnLst>
  </p:timing>
  <p:hf hdr="0" ftr="0" dt="0"/>
  <p:txStyles>
    <p:titleStyle>
      <a:lvl1pPr algn="l" defTabSz="457200" rtl="0" eaLnBrk="1" latinLnBrk="0" hangingPunct="1">
        <a:spcBef>
          <a:spcPct val="0"/>
        </a:spcBef>
        <a:buNone/>
        <a:defRPr sz="3200" b="1" kern="1200">
          <a:solidFill>
            <a:srgbClr val="71B532"/>
          </a:solidFill>
          <a:latin typeface="Arial"/>
          <a:ea typeface="+mj-ea"/>
          <a:cs typeface="Arial"/>
        </a:defRPr>
      </a:lvl1pPr>
    </p:titleStyle>
    <p:bodyStyle>
      <a:lvl1pPr marL="342900" indent="-342900" algn="l" defTabSz="457200" rtl="0" eaLnBrk="1" latinLnBrk="0" hangingPunct="1">
        <a:spcBef>
          <a:spcPct val="20000"/>
        </a:spcBef>
        <a:buClr>
          <a:srgbClr val="71B532"/>
        </a:buClr>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Clr>
          <a:srgbClr val="71B532"/>
        </a:buClr>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Clr>
          <a:srgbClr val="71B532"/>
        </a:buClr>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Clr>
          <a:srgbClr val="71B532"/>
        </a:buClr>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Clr>
          <a:srgbClr val="71B532"/>
        </a:buClr>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65657"/>
            <a:ext cx="8229600" cy="5334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l">
              <a:defRPr sz="1200">
                <a:solidFill>
                  <a:srgbClr val="71B532"/>
                </a:solidFill>
              </a:defRPr>
            </a:lvl1pPr>
          </a:lstStyle>
          <a:p>
            <a:fld id="{AE4F6114-FE43-B34A-B99B-6F1FD61370EE}" type="slidenum">
              <a:rPr lang="en-US" smtClean="0"/>
              <a:pPr/>
              <a:t>‹#›</a:t>
            </a:fld>
            <a:endParaRPr lang="en-US" dirty="0"/>
          </a:p>
        </p:txBody>
      </p:sp>
      <p:cxnSp>
        <p:nvCxnSpPr>
          <p:cNvPr id="8" name="Straight Connector 7"/>
          <p:cNvCxnSpPr/>
          <p:nvPr userDrawn="1"/>
        </p:nvCxnSpPr>
        <p:spPr>
          <a:xfrm>
            <a:off x="0" y="6840587"/>
            <a:ext cx="9163050" cy="9525"/>
          </a:xfrm>
          <a:prstGeom prst="line">
            <a:avLst/>
          </a:prstGeom>
          <a:ln w="50800" cap="flat" cmpd="sng" algn="ctr">
            <a:solidFill>
              <a:srgbClr val="71B53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a:off x="0" y="15776"/>
            <a:ext cx="9163050" cy="9525"/>
          </a:xfrm>
          <a:prstGeom prst="line">
            <a:avLst/>
          </a:prstGeom>
          <a:ln w="50800" cap="flat" cmpd="sng" algn="ctr">
            <a:solidFill>
              <a:srgbClr val="71B53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7" name="Picture 9" descr="eloqua_ppt_header_grey_rule.jpg"/>
          <p:cNvPicPr>
            <a:picLocks noChangeAspect="1"/>
          </p:cNvPicPr>
          <p:nvPr userDrawn="1"/>
        </p:nvPicPr>
        <p:blipFill>
          <a:blip r:embed="rId9"/>
          <a:srcRect t="-260001" b="-260001"/>
          <a:stretch>
            <a:fillRect/>
          </a:stretch>
        </p:blipFill>
        <p:spPr bwMode="auto">
          <a:xfrm>
            <a:off x="41275" y="808038"/>
            <a:ext cx="9067800" cy="79375"/>
          </a:xfrm>
          <a:prstGeom prst="rect">
            <a:avLst/>
          </a:prstGeom>
          <a:noFill/>
          <a:ln w="9525">
            <a:noFill/>
            <a:miter lim="800000"/>
            <a:headEnd/>
            <a:tailEnd/>
          </a:ln>
        </p:spPr>
      </p:pic>
    </p:spTree>
    <p:extLst>
      <p:ext uri="{BB962C8B-B14F-4D97-AF65-F5344CB8AC3E}">
        <p14:creationId xmlns:p14="http://schemas.microsoft.com/office/powerpoint/2010/main" val="345908655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Lst>
  <p:timing>
    <p:tnLst>
      <p:par>
        <p:cTn xmlns:p14="http://schemas.microsoft.com/office/powerpoint/2010/main" id="1" dur="indefinite" restart="never" nodeType="tmRoot"/>
      </p:par>
    </p:tnLst>
  </p:timing>
  <p:hf hdr="0" ftr="0" dt="0"/>
  <p:txStyles>
    <p:titleStyle>
      <a:lvl1pPr algn="l" defTabSz="457200" rtl="0" eaLnBrk="1" latinLnBrk="0" hangingPunct="1">
        <a:spcBef>
          <a:spcPct val="0"/>
        </a:spcBef>
        <a:buNone/>
        <a:defRPr sz="3200" b="1" kern="1200">
          <a:solidFill>
            <a:srgbClr val="71B532"/>
          </a:solidFill>
          <a:latin typeface="Arial"/>
          <a:ea typeface="+mj-ea"/>
          <a:cs typeface="Arial"/>
        </a:defRPr>
      </a:lvl1pPr>
    </p:titleStyle>
    <p:bodyStyle>
      <a:lvl1pPr marL="342900" indent="-342900" algn="l" defTabSz="457200" rtl="0" eaLnBrk="1" latinLnBrk="0" hangingPunct="1">
        <a:spcBef>
          <a:spcPct val="20000"/>
        </a:spcBef>
        <a:buClr>
          <a:srgbClr val="71B532"/>
        </a:buClr>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Clr>
          <a:srgbClr val="71B532"/>
        </a:buClr>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Clr>
          <a:srgbClr val="71B532"/>
        </a:buClr>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Clr>
          <a:srgbClr val="71B532"/>
        </a:buClr>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Clr>
          <a:srgbClr val="71B532"/>
        </a:buClr>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4" Type="http://schemas.openxmlformats.org/officeDocument/2006/relationships/chart" Target="../charts/chart4.xml"/><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40.pn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41.png"/></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41.png"/></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42.png"/></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42.png"/></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42.png"/></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0.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1" Type="http://schemas.openxmlformats.org/officeDocument/2006/relationships/slideLayout" Target="../slideLayouts/slideLayout14.xml"/><Relationship Id="rId2" Type="http://schemas.openxmlformats.org/officeDocument/2006/relationships/image" Target="../media/image20.png"/></Relationships>
</file>

<file path=ppt/slides/_rels/slide111.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1" Type="http://schemas.openxmlformats.org/officeDocument/2006/relationships/slideLayout" Target="../slideLayouts/slideLayout14.xml"/><Relationship Id="rId2" Type="http://schemas.openxmlformats.org/officeDocument/2006/relationships/image" Target="../media/image20.png"/></Relationships>
</file>

<file path=ppt/slides/_rels/slide112.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1" Type="http://schemas.openxmlformats.org/officeDocument/2006/relationships/slideLayout" Target="../slideLayouts/slideLayout14.xml"/><Relationship Id="rId2" Type="http://schemas.openxmlformats.org/officeDocument/2006/relationships/image" Target="../media/image20.png"/></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7.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1" Type="http://schemas.openxmlformats.org/officeDocument/2006/relationships/slideLayout" Target="../slideLayouts/slideLayout14.xml"/><Relationship Id="rId2" Type="http://schemas.openxmlformats.org/officeDocument/2006/relationships/image" Target="../media/image20.png"/></Relationships>
</file>

<file path=ppt/slides/_rels/slide118.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1" Type="http://schemas.openxmlformats.org/officeDocument/2006/relationships/slideLayout" Target="../slideLayouts/slideLayout14.xml"/><Relationship Id="rId2" Type="http://schemas.openxmlformats.org/officeDocument/2006/relationships/image" Target="../media/image20.png"/></Relationships>
</file>

<file path=ppt/slides/_rels/slide119.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1" Type="http://schemas.openxmlformats.org/officeDocument/2006/relationships/slideLayout" Target="../slideLayouts/slideLayout14.xml"/><Relationship Id="rId2"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43.png"/></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43.png"/></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43.png"/></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43.png"/></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44.png"/></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45.png"/></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45.png"/></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46.png"/></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47.png"/></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4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48.png"/></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48.png"/></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49.png"/></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49.png"/></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49.png"/></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hyperlink" Target="http://www.openntpproject.org" TargetMode="External"/><Relationship Id="rId3" Type="http://schemas.openxmlformats.org/officeDocument/2006/relationships/hyperlink" Target="http://www.openresolver.project.org" TargetMode="Externa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mailto:msinha@arbor.net" TargetMode="External"/><Relationship Id="rId3" Type="http://schemas.openxmlformats.org/officeDocument/2006/relationships/image" Target="../media/image4.jp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7.png"/><Relationship Id="rId7" Type="http://schemas.openxmlformats.org/officeDocument/2006/relationships/image" Target="../media/image18.png"/><Relationship Id="rId8" Type="http://schemas.openxmlformats.org/officeDocument/2006/relationships/image" Target="../media/image19.png"/><Relationship Id="rId1" Type="http://schemas.openxmlformats.org/officeDocument/2006/relationships/slideLayout" Target="../slideLayouts/slideLayout14.xml"/><Relationship Id="rId2" Type="http://schemas.openxmlformats.org/officeDocument/2006/relationships/image" Target="../media/image13.emf"/></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7.png"/><Relationship Id="rId7" Type="http://schemas.openxmlformats.org/officeDocument/2006/relationships/image" Target="../media/image18.png"/><Relationship Id="rId8" Type="http://schemas.openxmlformats.org/officeDocument/2006/relationships/image" Target="../media/image19.png"/><Relationship Id="rId1" Type="http://schemas.openxmlformats.org/officeDocument/2006/relationships/slideLayout" Target="../slideLayouts/slideLayout14.xml"/><Relationship Id="rId2" Type="http://schemas.openxmlformats.org/officeDocument/2006/relationships/image" Target="../media/image13.emf"/></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7.png"/><Relationship Id="rId7" Type="http://schemas.openxmlformats.org/officeDocument/2006/relationships/image" Target="../media/image18.png"/><Relationship Id="rId8" Type="http://schemas.openxmlformats.org/officeDocument/2006/relationships/image" Target="../media/image19.png"/><Relationship Id="rId1" Type="http://schemas.openxmlformats.org/officeDocument/2006/relationships/slideLayout" Target="../slideLayouts/slideLayout14.xml"/><Relationship Id="rId2" Type="http://schemas.openxmlformats.org/officeDocument/2006/relationships/image" Target="../media/image13.emf"/></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7.png"/><Relationship Id="rId7" Type="http://schemas.openxmlformats.org/officeDocument/2006/relationships/image" Target="../media/image18.png"/><Relationship Id="rId8" Type="http://schemas.openxmlformats.org/officeDocument/2006/relationships/image" Target="../media/image19.png"/><Relationship Id="rId1" Type="http://schemas.openxmlformats.org/officeDocument/2006/relationships/slideLayout" Target="../slideLayouts/slideLayout14.xml"/><Relationship Id="rId2" Type="http://schemas.openxmlformats.org/officeDocument/2006/relationships/image" Target="../media/image13.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7.png"/><Relationship Id="rId7" Type="http://schemas.openxmlformats.org/officeDocument/2006/relationships/image" Target="../media/image18.png"/><Relationship Id="rId8" Type="http://schemas.openxmlformats.org/officeDocument/2006/relationships/image" Target="../media/image19.png"/><Relationship Id="rId1" Type="http://schemas.openxmlformats.org/officeDocument/2006/relationships/slideLayout" Target="../slideLayouts/slideLayout14.xml"/><Relationship Id="rId2" Type="http://schemas.openxmlformats.org/officeDocument/2006/relationships/image" Target="../media/image13.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1" Type="http://schemas.openxmlformats.org/officeDocument/2006/relationships/slideLayout" Target="../slideLayouts/slideLayout14.xml"/><Relationship Id="rId2" Type="http://schemas.openxmlformats.org/officeDocument/2006/relationships/image" Target="../media/image20.png"/></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1" Type="http://schemas.openxmlformats.org/officeDocument/2006/relationships/slideLayout" Target="../slideLayouts/slideLayout14.xml"/><Relationship Id="rId2" Type="http://schemas.openxmlformats.org/officeDocument/2006/relationships/image" Target="../media/image20.png"/></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1" Type="http://schemas.openxmlformats.org/officeDocument/2006/relationships/slideLayout" Target="../slideLayouts/slideLayout14.xml"/><Relationship Id="rId2" Type="http://schemas.openxmlformats.org/officeDocument/2006/relationships/image" Target="../media/image2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8.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7.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7.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7.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7.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1" Type="http://schemas.openxmlformats.org/officeDocument/2006/relationships/slideLayout" Target="../slideLayouts/slideLayout14.xml"/><Relationship Id="rId2" Type="http://schemas.openxmlformats.org/officeDocument/2006/relationships/image" Target="../media/image20.png"/></Relationships>
</file>

<file path=ppt/slides/_rels/slide62.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1" Type="http://schemas.openxmlformats.org/officeDocument/2006/relationships/slideLayout" Target="../slideLayouts/slideLayout14.xml"/><Relationship Id="rId2" Type="http://schemas.openxmlformats.org/officeDocument/2006/relationships/image" Target="../media/image20.png"/></Relationships>
</file>

<file path=ppt/slides/_rels/slide63.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1" Type="http://schemas.openxmlformats.org/officeDocument/2006/relationships/slideLayout" Target="../slideLayouts/slideLayout14.xml"/><Relationship Id="rId2" Type="http://schemas.openxmlformats.org/officeDocument/2006/relationships/image" Target="../media/image20.png"/></Relationships>
</file>

<file path=ppt/slides/_rels/slide64.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1" Type="http://schemas.openxmlformats.org/officeDocument/2006/relationships/slideLayout" Target="../slideLayouts/slideLayout14.xml"/><Relationship Id="rId2" Type="http://schemas.openxmlformats.org/officeDocument/2006/relationships/image" Target="../media/image20.png"/></Relationships>
</file>

<file path=ppt/slides/_rels/slide65.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1" Type="http://schemas.openxmlformats.org/officeDocument/2006/relationships/slideLayout" Target="../slideLayouts/slideLayout14.xml"/><Relationship Id="rId2" Type="http://schemas.openxmlformats.org/officeDocument/2006/relationships/image" Target="../media/image20.png"/></Relationships>
</file>

<file path=ppt/slides/_rels/slide66.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1" Type="http://schemas.openxmlformats.org/officeDocument/2006/relationships/slideLayout" Target="../slideLayouts/slideLayout14.xml"/><Relationship Id="rId2" Type="http://schemas.openxmlformats.org/officeDocument/2006/relationships/image" Target="../media/image20.png"/></Relationships>
</file>

<file path=ppt/slides/_rels/slide67.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1" Type="http://schemas.openxmlformats.org/officeDocument/2006/relationships/slideLayout" Target="../slideLayouts/slideLayout14.xml"/><Relationship Id="rId2" Type="http://schemas.openxmlformats.org/officeDocument/2006/relationships/image" Target="../media/image20.png"/></Relationships>
</file>

<file path=ppt/slides/_rels/slide68.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1" Type="http://schemas.openxmlformats.org/officeDocument/2006/relationships/slideLayout" Target="../slideLayouts/slideLayout14.xml"/><Relationship Id="rId2" Type="http://schemas.openxmlformats.org/officeDocument/2006/relationships/image" Target="../media/image20.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9.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jpeg"/><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9.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9.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9.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9.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9.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9.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9.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30.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30.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3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12.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32.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33.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33.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33.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34.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34.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35.pn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35.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35.pn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35.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chart" Target="../charts/chart2.xml"/><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36.pn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36.pn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37.pn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37.pn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37.pn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38.pn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38.pn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39.pn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39.pn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4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When the Sky is Falling</a:t>
            </a:r>
            <a:endParaRPr lang="en-US" dirty="0"/>
          </a:p>
        </p:txBody>
      </p:sp>
      <p:sp>
        <p:nvSpPr>
          <p:cNvPr id="3" name="Subtitle 2"/>
          <p:cNvSpPr>
            <a:spLocks noGrp="1"/>
          </p:cNvSpPr>
          <p:nvPr>
            <p:ph type="subTitle" idx="1"/>
          </p:nvPr>
        </p:nvSpPr>
        <p:spPr/>
        <p:txBody>
          <a:bodyPr>
            <a:normAutofit fontScale="92500" lnSpcReduction="10000"/>
          </a:bodyPr>
          <a:lstStyle/>
          <a:p>
            <a:r>
              <a:rPr lang="en-US" i="1" dirty="0" smtClean="0"/>
              <a:t>Network-Scale Mitigation of High-Volume </a:t>
            </a:r>
          </a:p>
          <a:p>
            <a:r>
              <a:rPr lang="en-US" i="1" dirty="0" smtClean="0"/>
              <a:t>Reflection/Amplification </a:t>
            </a:r>
            <a:r>
              <a:rPr lang="en-US" i="1" dirty="0" err="1" smtClean="0"/>
              <a:t>DDoS</a:t>
            </a:r>
            <a:r>
              <a:rPr lang="en-US" i="1" dirty="0" smtClean="0"/>
              <a:t> Attacks</a:t>
            </a:r>
            <a:endParaRPr lang="en-US" i="1" dirty="0"/>
          </a:p>
        </p:txBody>
      </p:sp>
      <p:pic>
        <p:nvPicPr>
          <p:cNvPr id="4" name="Picture 3" descr="chickenlittl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134" y="3812489"/>
            <a:ext cx="1947286" cy="239493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ext Box 3"/>
          <p:cNvSpPr txBox="1">
            <a:spLocks noChangeArrowheads="1"/>
          </p:cNvSpPr>
          <p:nvPr/>
        </p:nvSpPr>
        <p:spPr bwMode="auto">
          <a:xfrm>
            <a:off x="212437" y="818692"/>
            <a:ext cx="8839200" cy="5189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34950" eaLnBrk="0" hangingPunct="0">
              <a:defRPr sz="2000" b="1">
                <a:solidFill>
                  <a:schemeClr val="tx1"/>
                </a:solidFill>
                <a:latin typeface="Arial" charset="0"/>
                <a:ea typeface="ＭＳ Ｐゴシック" charset="0"/>
                <a:cs typeface="ＭＳ Ｐゴシック" charset="0"/>
              </a:defRPr>
            </a:lvl1pPr>
            <a:lvl2pPr marL="742950" indent="-285750" eaLnBrk="0" hangingPunct="0">
              <a:defRPr sz="2000" b="1">
                <a:solidFill>
                  <a:schemeClr val="tx1"/>
                </a:solidFill>
                <a:latin typeface="Arial" charset="0"/>
                <a:ea typeface="ＭＳ Ｐゴシック" charset="0"/>
              </a:defRPr>
            </a:lvl2pPr>
            <a:lvl3pPr marL="1143000" indent="-228600" eaLnBrk="0" hangingPunct="0">
              <a:defRPr sz="2000" b="1">
                <a:solidFill>
                  <a:schemeClr val="tx1"/>
                </a:solidFill>
                <a:latin typeface="Arial" charset="0"/>
                <a:ea typeface="ＭＳ Ｐゴシック" charset="0"/>
              </a:defRPr>
            </a:lvl3pPr>
            <a:lvl4pPr marL="1600200" indent="-228600" eaLnBrk="0" hangingPunct="0">
              <a:defRPr sz="2000" b="1">
                <a:solidFill>
                  <a:schemeClr val="tx1"/>
                </a:solidFill>
                <a:latin typeface="Arial" charset="0"/>
                <a:ea typeface="ＭＳ Ｐゴシック" charset="0"/>
              </a:defRPr>
            </a:lvl4pPr>
            <a:lvl5pPr marL="2057400" indent="-228600" eaLnBrk="0" hangingPunct="0">
              <a:defRPr sz="2000" b="1">
                <a:solidFill>
                  <a:schemeClr val="tx1"/>
                </a:solidFill>
                <a:latin typeface="Arial" charset="0"/>
                <a:ea typeface="ＭＳ Ｐゴシック" charset="0"/>
              </a:defRPr>
            </a:lvl5pPr>
            <a:lvl6pPr marL="2514600" indent="-228600" eaLnBrk="0" fontAlgn="base" hangingPunct="0">
              <a:spcBef>
                <a:spcPct val="0"/>
              </a:spcBef>
              <a:spcAft>
                <a:spcPct val="0"/>
              </a:spcAft>
              <a:defRPr sz="2000" b="1">
                <a:solidFill>
                  <a:schemeClr val="tx1"/>
                </a:solidFill>
                <a:latin typeface="Arial" charset="0"/>
                <a:ea typeface="ＭＳ Ｐゴシック" charset="0"/>
              </a:defRPr>
            </a:lvl6pPr>
            <a:lvl7pPr marL="2971800" indent="-228600" eaLnBrk="0" fontAlgn="base" hangingPunct="0">
              <a:spcBef>
                <a:spcPct val="0"/>
              </a:spcBef>
              <a:spcAft>
                <a:spcPct val="0"/>
              </a:spcAft>
              <a:defRPr sz="2000" b="1">
                <a:solidFill>
                  <a:schemeClr val="tx1"/>
                </a:solidFill>
                <a:latin typeface="Arial" charset="0"/>
                <a:ea typeface="ＭＳ Ｐゴシック" charset="0"/>
              </a:defRPr>
            </a:lvl7pPr>
            <a:lvl8pPr marL="3429000" indent="-228600" eaLnBrk="0" fontAlgn="base" hangingPunct="0">
              <a:spcBef>
                <a:spcPct val="0"/>
              </a:spcBef>
              <a:spcAft>
                <a:spcPct val="0"/>
              </a:spcAft>
              <a:defRPr sz="2000" b="1">
                <a:solidFill>
                  <a:schemeClr val="tx1"/>
                </a:solidFill>
                <a:latin typeface="Arial" charset="0"/>
                <a:ea typeface="ＭＳ Ｐゴシック" charset="0"/>
              </a:defRPr>
            </a:lvl8pPr>
            <a:lvl9pPr marL="3886200" indent="-228600" eaLnBrk="0" fontAlgn="base" hangingPunct="0">
              <a:spcBef>
                <a:spcPct val="0"/>
              </a:spcBef>
              <a:spcAft>
                <a:spcPct val="0"/>
              </a:spcAft>
              <a:defRPr sz="2000" b="1">
                <a:solidFill>
                  <a:schemeClr val="tx1"/>
                </a:solidFill>
                <a:latin typeface="Arial" charset="0"/>
                <a:ea typeface="ＭＳ Ｐゴシック" charset="0"/>
              </a:defRPr>
            </a:lvl9pPr>
          </a:lstStyle>
          <a:p>
            <a:pPr eaLnBrk="1" hangingPunct="1">
              <a:spcBef>
                <a:spcPts val="1032"/>
              </a:spcBef>
              <a:buClr>
                <a:schemeClr val="folHlink"/>
              </a:buClr>
              <a:buFont typeface="Wingdings" charset="0"/>
              <a:buChar char="§"/>
            </a:pPr>
            <a:r>
              <a:rPr lang="en-US" b="0" dirty="0" smtClean="0">
                <a:solidFill>
                  <a:schemeClr val="tx2"/>
                </a:solidFill>
              </a:rPr>
              <a:t>Contrasting IN and APAC with world-wide data</a:t>
            </a:r>
          </a:p>
          <a:p>
            <a:pPr lvl="1" eaLnBrk="1" hangingPunct="1">
              <a:spcBef>
                <a:spcPts val="1032"/>
              </a:spcBef>
              <a:buClr>
                <a:schemeClr val="folHlink"/>
              </a:buClr>
              <a:buFont typeface="Wingdings" charset="0"/>
              <a:buChar char="§"/>
            </a:pPr>
            <a:endParaRPr lang="en-US" sz="1800" b="0" dirty="0" smtClean="0">
              <a:solidFill>
                <a:schemeClr val="tx2"/>
              </a:solidFill>
            </a:endParaRPr>
          </a:p>
          <a:p>
            <a:pPr lvl="1" eaLnBrk="1" hangingPunct="1">
              <a:spcBef>
                <a:spcPts val="1032"/>
              </a:spcBef>
              <a:buClr>
                <a:schemeClr val="folHlink"/>
              </a:buClr>
              <a:buFont typeface="Wingdings" charset="0"/>
              <a:buChar char="§"/>
            </a:pPr>
            <a:endParaRPr lang="en-US" sz="1800" b="0" dirty="0">
              <a:solidFill>
                <a:schemeClr val="tx2"/>
              </a:solidFill>
            </a:endParaRPr>
          </a:p>
          <a:p>
            <a:pPr lvl="1" eaLnBrk="1" hangingPunct="1">
              <a:spcBef>
                <a:spcPts val="1032"/>
              </a:spcBef>
              <a:buClr>
                <a:schemeClr val="folHlink"/>
              </a:buClr>
              <a:buFont typeface="Wingdings" charset="0"/>
              <a:buChar char="§"/>
            </a:pPr>
            <a:endParaRPr lang="en-US" sz="1800" b="0" dirty="0" smtClean="0">
              <a:solidFill>
                <a:schemeClr val="tx2"/>
              </a:solidFill>
            </a:endParaRPr>
          </a:p>
          <a:p>
            <a:pPr lvl="1" eaLnBrk="1" hangingPunct="1">
              <a:spcBef>
                <a:spcPts val="1032"/>
              </a:spcBef>
              <a:buClr>
                <a:schemeClr val="folHlink"/>
              </a:buClr>
              <a:buFont typeface="Wingdings" charset="0"/>
              <a:buChar char="§"/>
            </a:pPr>
            <a:endParaRPr lang="en-US" sz="1800" b="0" dirty="0">
              <a:solidFill>
                <a:schemeClr val="tx2"/>
              </a:solidFill>
            </a:endParaRPr>
          </a:p>
          <a:p>
            <a:pPr lvl="1" eaLnBrk="1" hangingPunct="1">
              <a:spcBef>
                <a:spcPts val="1032"/>
              </a:spcBef>
              <a:buClr>
                <a:schemeClr val="folHlink"/>
              </a:buClr>
              <a:buFont typeface="Wingdings" charset="0"/>
              <a:buChar char="§"/>
            </a:pPr>
            <a:endParaRPr lang="en-US" sz="1800" b="0" dirty="0" smtClean="0">
              <a:solidFill>
                <a:schemeClr val="tx2"/>
              </a:solidFill>
            </a:endParaRPr>
          </a:p>
          <a:p>
            <a:pPr lvl="1" eaLnBrk="1" hangingPunct="1">
              <a:spcBef>
                <a:spcPts val="1032"/>
              </a:spcBef>
              <a:buClr>
                <a:schemeClr val="folHlink"/>
              </a:buClr>
              <a:buFont typeface="Wingdings" charset="0"/>
              <a:buChar char="§"/>
            </a:pPr>
            <a:endParaRPr lang="en-US" sz="1800" b="0" dirty="0" smtClean="0">
              <a:solidFill>
                <a:schemeClr val="tx2"/>
              </a:solidFill>
            </a:endParaRPr>
          </a:p>
          <a:p>
            <a:pPr lvl="1" eaLnBrk="1" hangingPunct="1">
              <a:spcBef>
                <a:spcPts val="1032"/>
              </a:spcBef>
              <a:buClr>
                <a:schemeClr val="folHlink"/>
              </a:buClr>
              <a:buFont typeface="Wingdings" charset="0"/>
              <a:buChar char="§"/>
            </a:pPr>
            <a:r>
              <a:rPr lang="en-US" sz="1800" b="0" dirty="0" smtClean="0">
                <a:solidFill>
                  <a:schemeClr val="tx2"/>
                </a:solidFill>
              </a:rPr>
              <a:t>Peak attacks show NTP reflection still prevalence this quarter.</a:t>
            </a:r>
          </a:p>
          <a:p>
            <a:pPr marL="457200" lvl="1" indent="0" eaLnBrk="1" hangingPunct="1">
              <a:spcBef>
                <a:spcPts val="1032"/>
              </a:spcBef>
              <a:buClr>
                <a:schemeClr val="folHlink"/>
              </a:buClr>
            </a:pPr>
            <a:endParaRPr lang="en-US" sz="1800" b="0" dirty="0" smtClean="0">
              <a:solidFill>
                <a:schemeClr val="tx2"/>
              </a:solidFill>
            </a:endParaRPr>
          </a:p>
          <a:p>
            <a:pPr lvl="1" eaLnBrk="1" hangingPunct="1">
              <a:spcBef>
                <a:spcPts val="1032"/>
              </a:spcBef>
              <a:buClr>
                <a:schemeClr val="folHlink"/>
              </a:buClr>
              <a:buFont typeface="Wingdings" charset="0"/>
              <a:buChar char="§"/>
            </a:pPr>
            <a:endParaRPr lang="en-US" sz="1600" b="0" dirty="0" smtClean="0">
              <a:solidFill>
                <a:schemeClr val="tx2"/>
              </a:solidFill>
            </a:endParaRPr>
          </a:p>
          <a:p>
            <a:pPr lvl="1" eaLnBrk="1" hangingPunct="1">
              <a:spcBef>
                <a:spcPts val="1032"/>
              </a:spcBef>
              <a:buClr>
                <a:schemeClr val="folHlink"/>
              </a:buClr>
              <a:buFont typeface="Wingdings" charset="0"/>
              <a:buChar char="§"/>
            </a:pPr>
            <a:endParaRPr lang="en-US" sz="1600" b="0" dirty="0">
              <a:solidFill>
                <a:schemeClr val="tx2"/>
              </a:solidFill>
            </a:endParaRPr>
          </a:p>
          <a:p>
            <a:pPr lvl="1" eaLnBrk="1" hangingPunct="1">
              <a:spcBef>
                <a:spcPts val="1032"/>
              </a:spcBef>
              <a:buClr>
                <a:schemeClr val="folHlink"/>
              </a:buClr>
              <a:buFont typeface="Wingdings" charset="0"/>
              <a:buChar char="§"/>
            </a:pPr>
            <a:endParaRPr lang="en-US" sz="1600" b="0" dirty="0" smtClean="0">
              <a:solidFill>
                <a:schemeClr val="tx2"/>
              </a:solidFill>
            </a:endParaRPr>
          </a:p>
          <a:p>
            <a:pPr marL="457200" lvl="1" indent="0" eaLnBrk="1" hangingPunct="1">
              <a:spcBef>
                <a:spcPts val="1032"/>
              </a:spcBef>
              <a:buClr>
                <a:schemeClr val="folHlink"/>
              </a:buClr>
            </a:pPr>
            <a:endParaRPr lang="en-US" sz="1600" b="0" dirty="0">
              <a:solidFill>
                <a:schemeClr val="tx2"/>
              </a:solidFill>
            </a:endParaRPr>
          </a:p>
        </p:txBody>
      </p:sp>
      <p:sp>
        <p:nvSpPr>
          <p:cNvPr id="8194" name="Rectangle 8"/>
          <p:cNvSpPr txBox="1">
            <a:spLocks noChangeArrowheads="1"/>
          </p:cNvSpPr>
          <p:nvPr/>
        </p:nvSpPr>
        <p:spPr bwMode="auto">
          <a:xfrm>
            <a:off x="212439" y="139700"/>
            <a:ext cx="8816106"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000" b="1">
                <a:solidFill>
                  <a:schemeClr val="tx1"/>
                </a:solidFill>
                <a:latin typeface="Arial" charset="0"/>
                <a:ea typeface="ＭＳ Ｐゴシック" charset="0"/>
                <a:cs typeface="ＭＳ Ｐゴシック" charset="0"/>
              </a:defRPr>
            </a:lvl1pPr>
            <a:lvl2pPr marL="742950" indent="-285750" eaLnBrk="0" hangingPunct="0">
              <a:defRPr sz="2000" b="1">
                <a:solidFill>
                  <a:schemeClr val="tx1"/>
                </a:solidFill>
                <a:latin typeface="Arial" charset="0"/>
                <a:ea typeface="ＭＳ Ｐゴシック" charset="0"/>
              </a:defRPr>
            </a:lvl2pPr>
            <a:lvl3pPr marL="1143000" indent="-228600" eaLnBrk="0" hangingPunct="0">
              <a:defRPr sz="2000" b="1">
                <a:solidFill>
                  <a:schemeClr val="tx1"/>
                </a:solidFill>
                <a:latin typeface="Arial" charset="0"/>
                <a:ea typeface="ＭＳ Ｐゴシック" charset="0"/>
              </a:defRPr>
            </a:lvl3pPr>
            <a:lvl4pPr marL="1600200" indent="-228600" eaLnBrk="0" hangingPunct="0">
              <a:defRPr sz="2000" b="1">
                <a:solidFill>
                  <a:schemeClr val="tx1"/>
                </a:solidFill>
                <a:latin typeface="Arial" charset="0"/>
                <a:ea typeface="ＭＳ Ｐゴシック" charset="0"/>
              </a:defRPr>
            </a:lvl4pPr>
            <a:lvl5pPr marL="2057400" indent="-228600" eaLnBrk="0" hangingPunct="0">
              <a:defRPr sz="2000" b="1">
                <a:solidFill>
                  <a:schemeClr val="tx1"/>
                </a:solidFill>
                <a:latin typeface="Arial" charset="0"/>
                <a:ea typeface="ＭＳ Ｐゴシック" charset="0"/>
              </a:defRPr>
            </a:lvl5pPr>
            <a:lvl6pPr marL="2514600" indent="-228600" eaLnBrk="0" fontAlgn="base" hangingPunct="0">
              <a:spcBef>
                <a:spcPct val="0"/>
              </a:spcBef>
              <a:spcAft>
                <a:spcPct val="0"/>
              </a:spcAft>
              <a:defRPr sz="2000" b="1">
                <a:solidFill>
                  <a:schemeClr val="tx1"/>
                </a:solidFill>
                <a:latin typeface="Arial" charset="0"/>
                <a:ea typeface="ＭＳ Ｐゴシック" charset="0"/>
              </a:defRPr>
            </a:lvl6pPr>
            <a:lvl7pPr marL="2971800" indent="-228600" eaLnBrk="0" fontAlgn="base" hangingPunct="0">
              <a:spcBef>
                <a:spcPct val="0"/>
              </a:spcBef>
              <a:spcAft>
                <a:spcPct val="0"/>
              </a:spcAft>
              <a:defRPr sz="2000" b="1">
                <a:solidFill>
                  <a:schemeClr val="tx1"/>
                </a:solidFill>
                <a:latin typeface="Arial" charset="0"/>
                <a:ea typeface="ＭＳ Ｐゴシック" charset="0"/>
              </a:defRPr>
            </a:lvl7pPr>
            <a:lvl8pPr marL="3429000" indent="-228600" eaLnBrk="0" fontAlgn="base" hangingPunct="0">
              <a:spcBef>
                <a:spcPct val="0"/>
              </a:spcBef>
              <a:spcAft>
                <a:spcPct val="0"/>
              </a:spcAft>
              <a:defRPr sz="2000" b="1">
                <a:solidFill>
                  <a:schemeClr val="tx1"/>
                </a:solidFill>
                <a:latin typeface="Arial" charset="0"/>
                <a:ea typeface="ＭＳ Ｐゴシック" charset="0"/>
              </a:defRPr>
            </a:lvl8pPr>
            <a:lvl9pPr marL="3886200" indent="-228600" eaLnBrk="0" fontAlgn="base" hangingPunct="0">
              <a:spcBef>
                <a:spcPct val="0"/>
              </a:spcBef>
              <a:spcAft>
                <a:spcPct val="0"/>
              </a:spcAft>
              <a:defRPr sz="2000" b="1">
                <a:solidFill>
                  <a:schemeClr val="tx1"/>
                </a:solidFill>
                <a:latin typeface="Arial" charset="0"/>
                <a:ea typeface="ＭＳ Ｐゴシック" charset="0"/>
              </a:defRPr>
            </a:lvl9pPr>
          </a:lstStyle>
          <a:p>
            <a:pPr eaLnBrk="1" hangingPunct="1"/>
            <a:r>
              <a:rPr lang="en-US" sz="2400" dirty="0" smtClean="0">
                <a:solidFill>
                  <a:schemeClr val="accent2"/>
                </a:solidFill>
              </a:rPr>
              <a:t>2014 </a:t>
            </a:r>
            <a:r>
              <a:rPr lang="en-US" sz="2400" dirty="0">
                <a:solidFill>
                  <a:schemeClr val="accent2"/>
                </a:solidFill>
              </a:rPr>
              <a:t>ATLAS Initiative : Anonymous Stats, </a:t>
            </a:r>
            <a:r>
              <a:rPr lang="en-US" sz="2400" dirty="0" smtClean="0">
                <a:solidFill>
                  <a:schemeClr val="accent2"/>
                </a:solidFill>
              </a:rPr>
              <a:t>IN, APAC &amp; WW</a:t>
            </a:r>
            <a:endParaRPr lang="en-US" sz="2400" dirty="0">
              <a:solidFill>
                <a:schemeClr val="accent2"/>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431483971"/>
              </p:ext>
            </p:extLst>
          </p:nvPr>
        </p:nvGraphicFramePr>
        <p:xfrm>
          <a:off x="320535" y="4230587"/>
          <a:ext cx="8556612" cy="1833879"/>
        </p:xfrm>
        <a:graphic>
          <a:graphicData uri="http://schemas.openxmlformats.org/drawingml/2006/table">
            <a:tbl>
              <a:tblPr firstRow="1" bandRow="1">
                <a:tableStyleId>{5C22544A-7EE6-4342-B048-85BDC9FD1C3A}</a:tableStyleId>
              </a:tblPr>
              <a:tblGrid>
                <a:gridCol w="557721"/>
                <a:gridCol w="2634769"/>
                <a:gridCol w="2675305"/>
                <a:gridCol w="2688817"/>
              </a:tblGrid>
              <a:tr h="370840">
                <a:tc>
                  <a:txBody>
                    <a:bodyPr/>
                    <a:lstStyle/>
                    <a:p>
                      <a:pPr algn="ctr"/>
                      <a:endParaRPr lang="en-US" sz="1600" dirty="0"/>
                    </a:p>
                  </a:txBody>
                  <a:tcPr/>
                </a:tc>
                <a:tc>
                  <a:txBody>
                    <a:bodyPr/>
                    <a:lstStyle/>
                    <a:p>
                      <a:pPr algn="ctr"/>
                      <a:r>
                        <a:rPr lang="en-US" sz="1600" baseline="0" dirty="0" smtClean="0"/>
                        <a:t>IN </a:t>
                      </a:r>
                      <a:r>
                        <a:rPr lang="en-US" sz="1600" dirty="0" smtClean="0"/>
                        <a:t>Peak</a:t>
                      </a:r>
                      <a:endParaRPr lang="en-US" sz="1600" dirty="0"/>
                    </a:p>
                  </a:txBody>
                  <a:tcPr/>
                </a:tc>
                <a:tc>
                  <a:txBody>
                    <a:bodyPr/>
                    <a:lstStyle/>
                    <a:p>
                      <a:pPr algn="ctr"/>
                      <a:r>
                        <a:rPr lang="en-US" sz="1600" dirty="0" smtClean="0"/>
                        <a:t>APAC Peak</a:t>
                      </a:r>
                      <a:endParaRPr lang="en-US" sz="1600" dirty="0"/>
                    </a:p>
                  </a:txBody>
                  <a:tcPr/>
                </a:tc>
                <a:tc>
                  <a:txBody>
                    <a:bodyPr/>
                    <a:lstStyle/>
                    <a:p>
                      <a:pPr algn="ctr"/>
                      <a:r>
                        <a:rPr lang="en-US" sz="1600" dirty="0" smtClean="0"/>
                        <a:t>World Peak</a:t>
                      </a:r>
                      <a:endParaRPr lang="en-US" sz="1600" dirty="0"/>
                    </a:p>
                  </a:txBody>
                  <a:tcPr/>
                </a:tc>
              </a:tr>
              <a:tr h="370840">
                <a:tc>
                  <a:txBody>
                    <a:bodyPr/>
                    <a:lstStyle/>
                    <a:p>
                      <a:pPr algn="ctr"/>
                      <a:r>
                        <a:rPr lang="en-US" sz="1400" b="1" dirty="0" smtClean="0">
                          <a:solidFill>
                            <a:schemeClr val="bg1"/>
                          </a:solidFill>
                        </a:rPr>
                        <a:t>Q3</a:t>
                      </a:r>
                      <a:endParaRPr lang="en-US" sz="1400" b="1" dirty="0">
                        <a:solidFill>
                          <a:schemeClr val="bg1"/>
                        </a:solidFill>
                      </a:endParaRPr>
                    </a:p>
                  </a:txBody>
                  <a:tcPr>
                    <a:solidFill>
                      <a:schemeClr val="accent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98.89Gbps</a:t>
                      </a:r>
                      <a:r>
                        <a:rPr lang="en-US" sz="1400" baseline="0" dirty="0" smtClean="0">
                          <a:solidFill>
                            <a:schemeClr val="tx1"/>
                          </a:solidFill>
                        </a:rPr>
                        <a:t> / 132.04Mpps NTP reflection attack to port 80,  31 min</a:t>
                      </a:r>
                      <a:endParaRPr lang="en-US" sz="1400" dirty="0" smtClean="0">
                        <a:solidFill>
                          <a:schemeClr val="tx1"/>
                        </a:solidFill>
                      </a:endParaRPr>
                    </a:p>
                  </a:txBody>
                  <a:tcPr/>
                </a:tc>
                <a:tc>
                  <a:txBody>
                    <a:bodyPr/>
                    <a:lstStyle/>
                    <a:p>
                      <a:r>
                        <a:rPr lang="en-US" sz="1400" dirty="0" smtClean="0">
                          <a:solidFill>
                            <a:schemeClr val="tx1"/>
                          </a:solidFill>
                        </a:rPr>
                        <a:t>98.89Gbps / 26.44Mpps to India, NTP reflection attack to port 80,  31 min</a:t>
                      </a:r>
                      <a:endParaRPr lang="en-US" sz="1400" dirty="0">
                        <a:solidFill>
                          <a:schemeClr val="tx1"/>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264.61Gbps / 98.93Mpps, UDP flooding to</a:t>
                      </a:r>
                      <a:r>
                        <a:rPr lang="en-US" sz="1400" baseline="0" dirty="0" smtClean="0">
                          <a:solidFill>
                            <a:schemeClr val="tx1"/>
                          </a:solidFill>
                        </a:rPr>
                        <a:t> </a:t>
                      </a:r>
                      <a:r>
                        <a:rPr lang="en-US" sz="1400" dirty="0" smtClean="0">
                          <a:solidFill>
                            <a:schemeClr val="tx1"/>
                          </a:solidFill>
                        </a:rPr>
                        <a:t>all ports, 1 </a:t>
                      </a:r>
                      <a:r>
                        <a:rPr lang="en-US" sz="1400" dirty="0" err="1" smtClean="0">
                          <a:solidFill>
                            <a:schemeClr val="tx1"/>
                          </a:solidFill>
                        </a:rPr>
                        <a:t>hr</a:t>
                      </a:r>
                      <a:r>
                        <a:rPr lang="en-US" sz="1400" dirty="0" smtClean="0">
                          <a:solidFill>
                            <a:schemeClr val="tx1"/>
                          </a:solidFill>
                        </a:rPr>
                        <a:t> 4 min</a:t>
                      </a:r>
                    </a:p>
                  </a:txBody>
                  <a:tcPr/>
                </a:tc>
              </a:tr>
              <a:tr h="370840">
                <a:tc>
                  <a:txBody>
                    <a:bodyPr/>
                    <a:lstStyle/>
                    <a:p>
                      <a:pPr algn="ctr"/>
                      <a:r>
                        <a:rPr lang="en-US" sz="1400" b="1" dirty="0" smtClean="0">
                          <a:solidFill>
                            <a:schemeClr val="bg1"/>
                          </a:solidFill>
                        </a:rPr>
                        <a:t>Q4</a:t>
                      </a:r>
                      <a:endParaRPr lang="en-US" sz="1400" b="1" dirty="0">
                        <a:solidFill>
                          <a:schemeClr val="bg1"/>
                        </a:solidFill>
                      </a:endParaRPr>
                    </a:p>
                  </a:txBody>
                  <a:tcPr>
                    <a:solidFill>
                      <a:schemeClr val="accent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117.15Gbps / 31.26Mpps NTP reflection attack to port 22, 15 min 37 sec</a:t>
                      </a:r>
                    </a:p>
                  </a:txBody>
                  <a:tcPr/>
                </a:tc>
                <a:tc>
                  <a:txBody>
                    <a:bodyPr/>
                    <a:lstStyle/>
                    <a:p>
                      <a:r>
                        <a:rPr lang="en-US" sz="1400" dirty="0" smtClean="0">
                          <a:solidFill>
                            <a:schemeClr val="tx1"/>
                          </a:solidFill>
                        </a:rPr>
                        <a:t>117.15Gbps/31.26Mpps to India, NTP reflection attack to port 22, 15 min</a:t>
                      </a:r>
                      <a:endParaRPr lang="en-US" sz="1400" dirty="0">
                        <a:solidFill>
                          <a:schemeClr val="tx1"/>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267.21Gbps/27.21Mpps to Germany, UDP flooding to</a:t>
                      </a:r>
                      <a:r>
                        <a:rPr lang="en-US" sz="1400" baseline="0" dirty="0" smtClean="0">
                          <a:solidFill>
                            <a:schemeClr val="tx1"/>
                          </a:solidFill>
                        </a:rPr>
                        <a:t> </a:t>
                      </a:r>
                      <a:r>
                        <a:rPr lang="en-US" sz="1400" dirty="0" smtClean="0">
                          <a:solidFill>
                            <a:schemeClr val="tx1"/>
                          </a:solidFill>
                        </a:rPr>
                        <a:t>port 2398,2396, 7 min</a:t>
                      </a:r>
                    </a:p>
                  </a:txBody>
                  <a:tcPr/>
                </a:tc>
              </a:tr>
            </a:tbl>
          </a:graphicData>
        </a:graphic>
      </p:graphicFrame>
      <p:graphicFrame>
        <p:nvGraphicFramePr>
          <p:cNvPr id="11" name="Chart 10"/>
          <p:cNvGraphicFramePr>
            <a:graphicFrameLocks/>
          </p:cNvGraphicFramePr>
          <p:nvPr>
            <p:extLst>
              <p:ext uri="{D42A27DB-BD31-4B8C-83A1-F6EECF244321}">
                <p14:modId xmlns:p14="http://schemas.microsoft.com/office/powerpoint/2010/main" val="1066470242"/>
              </p:ext>
            </p:extLst>
          </p:nvPr>
        </p:nvGraphicFramePr>
        <p:xfrm>
          <a:off x="212439" y="1338634"/>
          <a:ext cx="4215072" cy="222185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p:cNvGraphicFramePr>
            <a:graphicFrameLocks/>
          </p:cNvGraphicFramePr>
          <p:nvPr>
            <p:extLst>
              <p:ext uri="{D42A27DB-BD31-4B8C-83A1-F6EECF244321}">
                <p14:modId xmlns:p14="http://schemas.microsoft.com/office/powerpoint/2010/main" val="3732335603"/>
              </p:ext>
            </p:extLst>
          </p:nvPr>
        </p:nvGraphicFramePr>
        <p:xfrm>
          <a:off x="4755444" y="1338634"/>
          <a:ext cx="4206503" cy="222185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0238358"/>
      </p:ext>
    </p:extLst>
  </p:cSld>
  <p:clrMapOvr>
    <a:masterClrMapping/>
  </p:clrMapOvr>
  <p:timing>
    <p:tnLst>
      <p:par>
        <p:cTn xmlns:p14="http://schemas.microsoft.com/office/powerpoint/2010/mai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E4F6114-FE43-B34A-B99B-6F1FD61370EE}" type="slidenum">
              <a:rPr lang="en-US" smtClean="0"/>
              <a:pPr/>
              <a:t>100</a:t>
            </a:fld>
            <a:endParaRPr lang="en-US"/>
          </a:p>
        </p:txBody>
      </p:sp>
      <p:pic>
        <p:nvPicPr>
          <p:cNvPr id="5" name="Picture 4" descr="dnsamp12edit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05000"/>
            <a:ext cx="9144000" cy="3031738"/>
          </a:xfrm>
          <a:prstGeom prst="rect">
            <a:avLst/>
          </a:prstGeom>
        </p:spPr>
      </p:pic>
      <p:sp>
        <p:nvSpPr>
          <p:cNvPr id="8" name="Oval 7"/>
          <p:cNvSpPr/>
          <p:nvPr/>
        </p:nvSpPr>
        <p:spPr>
          <a:xfrm>
            <a:off x="4606190" y="4275012"/>
            <a:ext cx="1215571" cy="689429"/>
          </a:xfrm>
          <a:prstGeom prst="ellipse">
            <a:avLst/>
          </a:prstGeom>
          <a:noFill/>
          <a:ln w="57150" cmpd="sng">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 name="Title 1"/>
          <p:cNvSpPr>
            <a:spLocks noGrp="1"/>
          </p:cNvSpPr>
          <p:nvPr>
            <p:ph type="title"/>
          </p:nvPr>
        </p:nvSpPr>
        <p:spPr>
          <a:xfrm>
            <a:off x="457200" y="165657"/>
            <a:ext cx="8229600" cy="533400"/>
          </a:xfrm>
        </p:spPr>
        <p:txBody>
          <a:bodyPr/>
          <a:lstStyle/>
          <a:p>
            <a:r>
              <a:rPr lang="en-US" sz="2600" dirty="0" smtClean="0"/>
              <a:t>DNS Reflection/Amplification Attack</a:t>
            </a:r>
            <a:br>
              <a:rPr lang="en-US" sz="2600" dirty="0" smtClean="0"/>
            </a:br>
            <a:r>
              <a:rPr lang="en-US" sz="2600" dirty="0" err="1" smtClean="0"/>
              <a:t>Netflow</a:t>
            </a:r>
            <a:r>
              <a:rPr lang="en-US" sz="2600" dirty="0" smtClean="0"/>
              <a:t> Analysis – Fragmentation Misuse Anomaly</a:t>
            </a:r>
            <a:endParaRPr lang="en-US" sz="2600" dirty="0"/>
          </a:p>
        </p:txBody>
      </p:sp>
    </p:spTree>
    <p:extLst>
      <p:ext uri="{BB962C8B-B14F-4D97-AF65-F5344CB8AC3E}">
        <p14:creationId xmlns:p14="http://schemas.microsoft.com/office/powerpoint/2010/main" val="3611647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nsamp1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33600"/>
            <a:ext cx="9144000" cy="2571750"/>
          </a:xfrm>
          <a:prstGeom prst="rect">
            <a:avLst/>
          </a:prstGeom>
        </p:spPr>
      </p:pic>
      <p:sp>
        <p:nvSpPr>
          <p:cNvPr id="3" name="Slide Number Placeholder 2"/>
          <p:cNvSpPr>
            <a:spLocks noGrp="1"/>
          </p:cNvSpPr>
          <p:nvPr>
            <p:ph type="sldNum" sz="quarter" idx="12"/>
          </p:nvPr>
        </p:nvSpPr>
        <p:spPr/>
        <p:txBody>
          <a:bodyPr/>
          <a:lstStyle/>
          <a:p>
            <a:fld id="{AE4F6114-FE43-B34A-B99B-6F1FD61370EE}" type="slidenum">
              <a:rPr lang="en-US" smtClean="0"/>
              <a:pPr/>
              <a:t>101</a:t>
            </a:fld>
            <a:endParaRPr lang="en-US"/>
          </a:p>
        </p:txBody>
      </p:sp>
      <p:sp>
        <p:nvSpPr>
          <p:cNvPr id="10" name="Title 1"/>
          <p:cNvSpPr>
            <a:spLocks noGrp="1"/>
          </p:cNvSpPr>
          <p:nvPr>
            <p:ph type="title"/>
          </p:nvPr>
        </p:nvSpPr>
        <p:spPr>
          <a:xfrm>
            <a:off x="457200" y="165657"/>
            <a:ext cx="8229600" cy="533400"/>
          </a:xfrm>
        </p:spPr>
        <p:txBody>
          <a:bodyPr/>
          <a:lstStyle/>
          <a:p>
            <a:r>
              <a:rPr lang="en-US" sz="2600" dirty="0" smtClean="0"/>
              <a:t>DNS Reflection/Amplification Attack</a:t>
            </a:r>
            <a:br>
              <a:rPr lang="en-US" sz="2600" dirty="0" smtClean="0"/>
            </a:br>
            <a:r>
              <a:rPr lang="en-US" sz="2600" dirty="0" err="1" smtClean="0"/>
              <a:t>Netflow</a:t>
            </a:r>
            <a:r>
              <a:rPr lang="en-US" sz="2600" dirty="0" smtClean="0"/>
              <a:t> Analysis – Fragmentation Misuse Anomaly</a:t>
            </a:r>
            <a:endParaRPr lang="en-US" sz="2600" dirty="0"/>
          </a:p>
        </p:txBody>
      </p:sp>
    </p:spTree>
    <p:extLst>
      <p:ext uri="{BB962C8B-B14F-4D97-AF65-F5344CB8AC3E}">
        <p14:creationId xmlns:p14="http://schemas.microsoft.com/office/powerpoint/2010/main" val="12794163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nsamp1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33600"/>
            <a:ext cx="9144000" cy="2571750"/>
          </a:xfrm>
          <a:prstGeom prst="rect">
            <a:avLst/>
          </a:prstGeom>
        </p:spPr>
      </p:pic>
      <p:sp>
        <p:nvSpPr>
          <p:cNvPr id="5" name="Oval 4"/>
          <p:cNvSpPr/>
          <p:nvPr/>
        </p:nvSpPr>
        <p:spPr>
          <a:xfrm>
            <a:off x="24451" y="2375777"/>
            <a:ext cx="1473982" cy="727714"/>
          </a:xfrm>
          <a:prstGeom prst="ellipse">
            <a:avLst/>
          </a:prstGeom>
          <a:noFill/>
          <a:ln w="57150" cmpd="sng">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AE4F6114-FE43-B34A-B99B-6F1FD61370EE}" type="slidenum">
              <a:rPr lang="en-US" smtClean="0"/>
              <a:pPr/>
              <a:t>102</a:t>
            </a:fld>
            <a:endParaRPr lang="en-US"/>
          </a:p>
        </p:txBody>
      </p:sp>
      <p:sp>
        <p:nvSpPr>
          <p:cNvPr id="9" name="Oval 8"/>
          <p:cNvSpPr/>
          <p:nvPr/>
        </p:nvSpPr>
        <p:spPr>
          <a:xfrm>
            <a:off x="0" y="3255891"/>
            <a:ext cx="1473982" cy="727714"/>
          </a:xfrm>
          <a:prstGeom prst="ellipse">
            <a:avLst/>
          </a:prstGeom>
          <a:noFill/>
          <a:ln w="57150" cmpd="sng">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 name="Title 1"/>
          <p:cNvSpPr>
            <a:spLocks noGrp="1"/>
          </p:cNvSpPr>
          <p:nvPr>
            <p:ph type="title"/>
          </p:nvPr>
        </p:nvSpPr>
        <p:spPr>
          <a:xfrm>
            <a:off x="457200" y="165657"/>
            <a:ext cx="8229600" cy="533400"/>
          </a:xfrm>
        </p:spPr>
        <p:txBody>
          <a:bodyPr/>
          <a:lstStyle/>
          <a:p>
            <a:r>
              <a:rPr lang="en-US" sz="2600" dirty="0" smtClean="0"/>
              <a:t>DNS Reflection/Amplification Attack</a:t>
            </a:r>
            <a:br>
              <a:rPr lang="en-US" sz="2600" dirty="0" smtClean="0"/>
            </a:br>
            <a:r>
              <a:rPr lang="en-US" sz="2600" dirty="0" err="1" smtClean="0"/>
              <a:t>Netflow</a:t>
            </a:r>
            <a:r>
              <a:rPr lang="en-US" sz="2600" dirty="0" smtClean="0"/>
              <a:t> Analysis – Fragmentation Misuse Anomaly</a:t>
            </a:r>
            <a:endParaRPr lang="en-US" sz="2600" dirty="0"/>
          </a:p>
        </p:txBody>
      </p:sp>
    </p:spTree>
    <p:extLst>
      <p:ext uri="{BB962C8B-B14F-4D97-AF65-F5344CB8AC3E}">
        <p14:creationId xmlns:p14="http://schemas.microsoft.com/office/powerpoint/2010/main" val="7949162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nsamp14edit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44700"/>
            <a:ext cx="9144000" cy="2759927"/>
          </a:xfrm>
          <a:prstGeom prst="rect">
            <a:avLst/>
          </a:prstGeom>
        </p:spPr>
      </p:pic>
      <p:sp>
        <p:nvSpPr>
          <p:cNvPr id="3" name="Slide Number Placeholder 2"/>
          <p:cNvSpPr>
            <a:spLocks noGrp="1"/>
          </p:cNvSpPr>
          <p:nvPr>
            <p:ph type="sldNum" sz="quarter" idx="12"/>
          </p:nvPr>
        </p:nvSpPr>
        <p:spPr/>
        <p:txBody>
          <a:bodyPr/>
          <a:lstStyle/>
          <a:p>
            <a:fld id="{AE4F6114-FE43-B34A-B99B-6F1FD61370EE}" type="slidenum">
              <a:rPr lang="en-US" smtClean="0"/>
              <a:pPr/>
              <a:t>103</a:t>
            </a:fld>
            <a:endParaRPr lang="en-US"/>
          </a:p>
        </p:txBody>
      </p:sp>
      <p:sp>
        <p:nvSpPr>
          <p:cNvPr id="7" name="Title 1"/>
          <p:cNvSpPr>
            <a:spLocks noGrp="1"/>
          </p:cNvSpPr>
          <p:nvPr>
            <p:ph type="title"/>
          </p:nvPr>
        </p:nvSpPr>
        <p:spPr>
          <a:xfrm>
            <a:off x="457200" y="165657"/>
            <a:ext cx="8229600" cy="533400"/>
          </a:xfrm>
        </p:spPr>
        <p:txBody>
          <a:bodyPr/>
          <a:lstStyle/>
          <a:p>
            <a:r>
              <a:rPr lang="en-US" sz="2600" dirty="0" smtClean="0"/>
              <a:t>DNS Reflection/Amplification Attack</a:t>
            </a:r>
            <a:br>
              <a:rPr lang="en-US" sz="2600" dirty="0" smtClean="0"/>
            </a:br>
            <a:r>
              <a:rPr lang="en-US" sz="2600" dirty="0" err="1" smtClean="0"/>
              <a:t>Netflow</a:t>
            </a:r>
            <a:r>
              <a:rPr lang="en-US" sz="2600" dirty="0" smtClean="0"/>
              <a:t> Analysis – Fragmentation Misuse Anomaly</a:t>
            </a:r>
            <a:endParaRPr lang="en-US" sz="2600" dirty="0"/>
          </a:p>
        </p:txBody>
      </p:sp>
    </p:spTree>
    <p:extLst>
      <p:ext uri="{BB962C8B-B14F-4D97-AF65-F5344CB8AC3E}">
        <p14:creationId xmlns:p14="http://schemas.microsoft.com/office/powerpoint/2010/main" val="1934237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nsamp14edit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44700"/>
            <a:ext cx="9144000" cy="2759927"/>
          </a:xfrm>
          <a:prstGeom prst="rect">
            <a:avLst/>
          </a:prstGeom>
        </p:spPr>
      </p:pic>
      <p:sp>
        <p:nvSpPr>
          <p:cNvPr id="6" name="Oval 5"/>
          <p:cNvSpPr/>
          <p:nvPr/>
        </p:nvSpPr>
        <p:spPr>
          <a:xfrm>
            <a:off x="0" y="1954530"/>
            <a:ext cx="1973459" cy="2230507"/>
          </a:xfrm>
          <a:prstGeom prst="ellipse">
            <a:avLst/>
          </a:prstGeom>
          <a:noFill/>
          <a:ln w="57150" cmpd="sng">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AE4F6114-FE43-B34A-B99B-6F1FD61370EE}" type="slidenum">
              <a:rPr lang="en-US" smtClean="0"/>
              <a:pPr/>
              <a:t>104</a:t>
            </a:fld>
            <a:endParaRPr lang="en-US"/>
          </a:p>
        </p:txBody>
      </p:sp>
      <p:sp>
        <p:nvSpPr>
          <p:cNvPr id="7" name="Title 1"/>
          <p:cNvSpPr>
            <a:spLocks noGrp="1"/>
          </p:cNvSpPr>
          <p:nvPr>
            <p:ph type="title"/>
          </p:nvPr>
        </p:nvSpPr>
        <p:spPr>
          <a:xfrm>
            <a:off x="457200" y="165657"/>
            <a:ext cx="8229600" cy="533400"/>
          </a:xfrm>
        </p:spPr>
        <p:txBody>
          <a:bodyPr/>
          <a:lstStyle/>
          <a:p>
            <a:r>
              <a:rPr lang="en-US" sz="2600" dirty="0" smtClean="0"/>
              <a:t>DNS Reflection/Amplification Attack</a:t>
            </a:r>
            <a:br>
              <a:rPr lang="en-US" sz="2600" dirty="0" smtClean="0"/>
            </a:br>
            <a:r>
              <a:rPr lang="en-US" sz="2600" dirty="0" err="1" smtClean="0"/>
              <a:t>Netflow</a:t>
            </a:r>
            <a:r>
              <a:rPr lang="en-US" sz="2600" dirty="0" smtClean="0"/>
              <a:t> Analysis – Fragmentation Misuse Anomaly</a:t>
            </a:r>
            <a:endParaRPr lang="en-US" sz="2600" dirty="0"/>
          </a:p>
        </p:txBody>
      </p:sp>
    </p:spTree>
    <p:extLst>
      <p:ext uri="{BB962C8B-B14F-4D97-AF65-F5344CB8AC3E}">
        <p14:creationId xmlns:p14="http://schemas.microsoft.com/office/powerpoint/2010/main" val="8045194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nsamp14edit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44700"/>
            <a:ext cx="9144000" cy="2759927"/>
          </a:xfrm>
          <a:prstGeom prst="rect">
            <a:avLst/>
          </a:prstGeom>
        </p:spPr>
      </p:pic>
      <p:sp>
        <p:nvSpPr>
          <p:cNvPr id="6" name="Oval 5"/>
          <p:cNvSpPr/>
          <p:nvPr/>
        </p:nvSpPr>
        <p:spPr>
          <a:xfrm>
            <a:off x="0" y="3952491"/>
            <a:ext cx="1973459" cy="1322453"/>
          </a:xfrm>
          <a:prstGeom prst="ellipse">
            <a:avLst/>
          </a:prstGeom>
          <a:noFill/>
          <a:ln w="57150" cmpd="sng">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AE4F6114-FE43-B34A-B99B-6F1FD61370EE}" type="slidenum">
              <a:rPr lang="en-US" smtClean="0"/>
              <a:pPr/>
              <a:t>105</a:t>
            </a:fld>
            <a:endParaRPr lang="en-US"/>
          </a:p>
        </p:txBody>
      </p:sp>
      <p:sp>
        <p:nvSpPr>
          <p:cNvPr id="9" name="Title 1"/>
          <p:cNvSpPr>
            <a:spLocks noGrp="1"/>
          </p:cNvSpPr>
          <p:nvPr>
            <p:ph type="title"/>
          </p:nvPr>
        </p:nvSpPr>
        <p:spPr>
          <a:xfrm>
            <a:off x="457200" y="165657"/>
            <a:ext cx="8229600" cy="533400"/>
          </a:xfrm>
        </p:spPr>
        <p:txBody>
          <a:bodyPr/>
          <a:lstStyle/>
          <a:p>
            <a:r>
              <a:rPr lang="en-US" sz="2600" dirty="0" smtClean="0"/>
              <a:t>DNS Reflection/Amplification Attack</a:t>
            </a:r>
            <a:br>
              <a:rPr lang="en-US" sz="2600" dirty="0" smtClean="0"/>
            </a:br>
            <a:r>
              <a:rPr lang="en-US" sz="2600" dirty="0" err="1" smtClean="0"/>
              <a:t>Netflow</a:t>
            </a:r>
            <a:r>
              <a:rPr lang="en-US" sz="2600" dirty="0" smtClean="0"/>
              <a:t> Analysis – Fragmentation Misuse Anomaly</a:t>
            </a:r>
            <a:endParaRPr lang="en-US" sz="2600" dirty="0"/>
          </a:p>
        </p:txBody>
      </p:sp>
    </p:spTree>
    <p:extLst>
      <p:ext uri="{BB962C8B-B14F-4D97-AF65-F5344CB8AC3E}">
        <p14:creationId xmlns:p14="http://schemas.microsoft.com/office/powerpoint/2010/main" val="41603462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2770" name="Rectangle 1"/>
          <p:cNvSpPr>
            <a:spLocks/>
          </p:cNvSpPr>
          <p:nvPr/>
        </p:nvSpPr>
        <p:spPr bwMode="auto">
          <a:xfrm>
            <a:off x="0" y="2350744"/>
            <a:ext cx="9144000" cy="2273300"/>
          </a:xfrm>
          <a:prstGeom prst="rect">
            <a:avLst/>
          </a:prstGeom>
          <a:solidFill>
            <a:srgbClr val="62A33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a:p>
        </p:txBody>
      </p:sp>
      <p:sp>
        <p:nvSpPr>
          <p:cNvPr id="32772" name="Line 3"/>
          <p:cNvSpPr>
            <a:spLocks noChangeShapeType="1"/>
          </p:cNvSpPr>
          <p:nvPr/>
        </p:nvSpPr>
        <p:spPr bwMode="auto">
          <a:xfrm>
            <a:off x="685800" y="1066800"/>
            <a:ext cx="8077200" cy="1588"/>
          </a:xfrm>
          <a:prstGeom prst="line">
            <a:avLst/>
          </a:prstGeom>
          <a:noFill/>
          <a:ln w="9525">
            <a:solidFill>
              <a:srgbClr val="62A335"/>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32774" name="Rectangle 5"/>
          <p:cNvSpPr>
            <a:spLocks/>
          </p:cNvSpPr>
          <p:nvPr/>
        </p:nvSpPr>
        <p:spPr bwMode="auto">
          <a:xfrm>
            <a:off x="14288" y="9525"/>
            <a:ext cx="9129712" cy="18415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a:p>
        </p:txBody>
      </p:sp>
      <p:sp>
        <p:nvSpPr>
          <p:cNvPr id="32775" name="Rectangle 6"/>
          <p:cNvSpPr>
            <a:spLocks/>
          </p:cNvSpPr>
          <p:nvPr/>
        </p:nvSpPr>
        <p:spPr bwMode="auto">
          <a:xfrm>
            <a:off x="201613" y="2876182"/>
            <a:ext cx="87249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100" tIns="38100" rIns="82124" bIns="38100"/>
          <a:lstStyle/>
          <a:p>
            <a:pPr marL="4763" algn="ctr"/>
            <a:r>
              <a:rPr lang="en-US" sz="5300" dirty="0" smtClean="0">
                <a:solidFill>
                  <a:srgbClr val="FFFFFF"/>
                </a:solidFill>
                <a:ea typeface="ＭＳ Ｐゴシック" charset="0"/>
              </a:rPr>
              <a:t>SNMP Reflection/Amplification</a:t>
            </a:r>
            <a:endParaRPr lang="en-US" sz="5300" dirty="0">
              <a:solidFill>
                <a:srgbClr val="FFFFFF"/>
              </a:solidFill>
              <a:ea typeface="ＭＳ Ｐゴシック" charset="0"/>
            </a:endParaRPr>
          </a:p>
        </p:txBody>
      </p:sp>
      <p:sp>
        <p:nvSpPr>
          <p:cNvPr id="4" name="Slide Number Placeholder 3"/>
          <p:cNvSpPr>
            <a:spLocks noGrp="1"/>
          </p:cNvSpPr>
          <p:nvPr>
            <p:ph type="sldNum" sz="quarter" idx="10"/>
          </p:nvPr>
        </p:nvSpPr>
        <p:spPr/>
        <p:txBody>
          <a:bodyPr/>
          <a:lstStyle/>
          <a:p>
            <a:fld id="{AE4F6114-FE43-B34A-B99B-6F1FD61370EE}" type="slidenum">
              <a:rPr lang="en-US" smtClean="0"/>
              <a:pPr/>
              <a:t>106</a:t>
            </a:fld>
            <a:endParaRPr lang="en-US" dirty="0"/>
          </a:p>
        </p:txBody>
      </p:sp>
    </p:spTree>
    <p:extLst>
      <p:ext uri="{BB962C8B-B14F-4D97-AF65-F5344CB8AC3E}">
        <p14:creationId xmlns:p14="http://schemas.microsoft.com/office/powerpoint/2010/main" val="392056911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801276265"/>
              </p:ext>
            </p:extLst>
          </p:nvPr>
        </p:nvGraphicFramePr>
        <p:xfrm>
          <a:off x="417570" y="1191124"/>
          <a:ext cx="8038452" cy="4846319"/>
        </p:xfrm>
        <a:graphic>
          <a:graphicData uri="http://schemas.openxmlformats.org/drawingml/2006/table">
            <a:tbl>
              <a:tblPr firstRow="1" bandRow="1">
                <a:tableStyleId>{5C22544A-7EE6-4342-B048-85BDC9FD1C3A}</a:tableStyleId>
              </a:tblPr>
              <a:tblGrid>
                <a:gridCol w="1816252"/>
                <a:gridCol w="1719869"/>
                <a:gridCol w="1476605"/>
                <a:gridCol w="1545270"/>
                <a:gridCol w="1480456"/>
              </a:tblGrid>
              <a:tr h="370840">
                <a:tc>
                  <a:txBody>
                    <a:bodyPr/>
                    <a:lstStyle/>
                    <a:p>
                      <a:r>
                        <a:rPr lang="en-US" b="0" dirty="0" smtClean="0"/>
                        <a:t>Abbreviation</a:t>
                      </a:r>
                      <a:endParaRPr lang="en-US" b="0" dirty="0"/>
                    </a:p>
                  </a:txBody>
                  <a:tcPr/>
                </a:tc>
                <a:tc>
                  <a:txBody>
                    <a:bodyPr/>
                    <a:lstStyle/>
                    <a:p>
                      <a:r>
                        <a:rPr lang="en-US" b="0" dirty="0" smtClean="0"/>
                        <a:t>Protocol</a:t>
                      </a:r>
                      <a:endParaRPr lang="en-US" b="0" dirty="0"/>
                    </a:p>
                  </a:txBody>
                  <a:tcPr/>
                </a:tc>
                <a:tc>
                  <a:txBody>
                    <a:bodyPr/>
                    <a:lstStyle/>
                    <a:p>
                      <a:r>
                        <a:rPr lang="en-US" b="0" dirty="0" smtClean="0"/>
                        <a:t>Ports</a:t>
                      </a:r>
                      <a:endParaRPr lang="en-US" b="0" dirty="0"/>
                    </a:p>
                  </a:txBody>
                  <a:tcPr/>
                </a:tc>
                <a:tc>
                  <a:txBody>
                    <a:bodyPr/>
                    <a:lstStyle/>
                    <a:p>
                      <a:r>
                        <a:rPr lang="en-US" b="0" dirty="0" smtClean="0"/>
                        <a:t>Amplification </a:t>
                      </a:r>
                    </a:p>
                    <a:p>
                      <a:r>
                        <a:rPr lang="en-US" b="0" dirty="0" smtClean="0"/>
                        <a:t>Factor</a:t>
                      </a:r>
                      <a:endParaRPr lang="en-US" b="0" dirty="0"/>
                    </a:p>
                  </a:txBody>
                  <a:tcPr/>
                </a:tc>
                <a:tc>
                  <a:txBody>
                    <a:bodyPr/>
                    <a:lstStyle/>
                    <a:p>
                      <a:r>
                        <a:rPr lang="en-US" b="0" dirty="0" smtClean="0"/>
                        <a:t># </a:t>
                      </a:r>
                      <a:r>
                        <a:rPr lang="en-US" b="0" baseline="0" dirty="0" err="1" smtClean="0"/>
                        <a:t>Abusable</a:t>
                      </a:r>
                      <a:endParaRPr lang="en-US" b="0" baseline="0" dirty="0" smtClean="0"/>
                    </a:p>
                    <a:p>
                      <a:r>
                        <a:rPr lang="en-US" b="0" dirty="0" smtClean="0"/>
                        <a:t>Servers</a:t>
                      </a:r>
                      <a:endParaRPr lang="en-US" b="0" dirty="0"/>
                    </a:p>
                  </a:txBody>
                  <a:tcPr/>
                </a:tc>
              </a:tr>
              <a:tr h="370840">
                <a:tc>
                  <a:txBody>
                    <a:bodyPr/>
                    <a:lstStyle/>
                    <a:p>
                      <a:r>
                        <a:rPr lang="en-US" b="1" dirty="0" smtClean="0"/>
                        <a:t>CHARGEN</a:t>
                      </a:r>
                      <a:endParaRPr lang="en-US" b="1" dirty="0"/>
                    </a:p>
                  </a:txBody>
                  <a:tcPr/>
                </a:tc>
                <a:tc>
                  <a:txBody>
                    <a:bodyPr/>
                    <a:lstStyle/>
                    <a:p>
                      <a:r>
                        <a:rPr lang="en-US" b="1" dirty="0" smtClean="0"/>
                        <a:t>Char</a:t>
                      </a:r>
                      <a:r>
                        <a:rPr lang="en-US" dirty="0" smtClean="0"/>
                        <a:t>acter </a:t>
                      </a:r>
                    </a:p>
                    <a:p>
                      <a:r>
                        <a:rPr lang="en-US" b="1" dirty="0" smtClean="0"/>
                        <a:t>Gen</a:t>
                      </a:r>
                      <a:r>
                        <a:rPr lang="en-US" dirty="0" smtClean="0"/>
                        <a:t>eration</a:t>
                      </a:r>
                      <a:r>
                        <a:rPr lang="en-US" baseline="0" dirty="0" smtClean="0"/>
                        <a:t> </a:t>
                      </a:r>
                    </a:p>
                    <a:p>
                      <a:r>
                        <a:rPr lang="en-US" baseline="0" dirty="0" smtClean="0"/>
                        <a:t>Protocol</a:t>
                      </a:r>
                      <a:endParaRPr lang="en-US" dirty="0"/>
                    </a:p>
                  </a:txBody>
                  <a:tcPr/>
                </a:tc>
                <a:tc>
                  <a:txBody>
                    <a:bodyPr/>
                    <a:lstStyle/>
                    <a:p>
                      <a:r>
                        <a:rPr lang="en-US" dirty="0" smtClean="0"/>
                        <a:t>UDP / 19</a:t>
                      </a:r>
                      <a:endParaRPr lang="en-US" dirty="0"/>
                    </a:p>
                  </a:txBody>
                  <a:tcPr/>
                </a:tc>
                <a:tc>
                  <a:txBody>
                    <a:bodyPr/>
                    <a:lstStyle/>
                    <a:p>
                      <a:r>
                        <a:rPr lang="en-US" dirty="0" smtClean="0"/>
                        <a:t>18x/1000x</a:t>
                      </a:r>
                      <a:endParaRPr lang="en-US" dirty="0"/>
                    </a:p>
                  </a:txBody>
                  <a:tcPr/>
                </a:tc>
                <a:tc>
                  <a:txBody>
                    <a:bodyPr/>
                    <a:lstStyle/>
                    <a:p>
                      <a:r>
                        <a:rPr lang="en-US" dirty="0" smtClean="0"/>
                        <a:t>Tens of thousands</a:t>
                      </a:r>
                    </a:p>
                    <a:p>
                      <a:r>
                        <a:rPr lang="en-US" dirty="0" smtClean="0"/>
                        <a:t>(90K)</a:t>
                      </a:r>
                      <a:endParaRPr lang="en-US" dirty="0"/>
                    </a:p>
                  </a:txBody>
                  <a:tcPr/>
                </a:tc>
              </a:tr>
              <a:tr h="370840">
                <a:tc>
                  <a:txBody>
                    <a:bodyPr/>
                    <a:lstStyle/>
                    <a:p>
                      <a:r>
                        <a:rPr lang="en-US" b="1" dirty="0" smtClean="0"/>
                        <a:t>DNS</a:t>
                      </a:r>
                      <a:endParaRPr lang="en-US" b="1" dirty="0"/>
                    </a:p>
                  </a:txBody>
                  <a:tcPr/>
                </a:tc>
                <a:tc>
                  <a:txBody>
                    <a:bodyPr/>
                    <a:lstStyle/>
                    <a:p>
                      <a:r>
                        <a:rPr lang="en-US" b="1" dirty="0" smtClean="0"/>
                        <a:t>D</a:t>
                      </a:r>
                      <a:r>
                        <a:rPr lang="en-US" dirty="0" smtClean="0"/>
                        <a:t>omain </a:t>
                      </a:r>
                    </a:p>
                    <a:p>
                      <a:r>
                        <a:rPr lang="en-US" b="1" dirty="0" smtClean="0"/>
                        <a:t>N</a:t>
                      </a:r>
                      <a:r>
                        <a:rPr lang="en-US" dirty="0" smtClean="0"/>
                        <a:t>ame </a:t>
                      </a:r>
                    </a:p>
                    <a:p>
                      <a:r>
                        <a:rPr lang="en-US" b="1" dirty="0" smtClean="0"/>
                        <a:t>S</a:t>
                      </a:r>
                      <a:r>
                        <a:rPr lang="en-US" dirty="0" smtClean="0"/>
                        <a:t>ystem</a:t>
                      </a:r>
                      <a:endParaRPr lang="en-US" dirty="0"/>
                    </a:p>
                  </a:txBody>
                  <a:tcPr/>
                </a:tc>
                <a:tc>
                  <a:txBody>
                    <a:bodyPr/>
                    <a:lstStyle/>
                    <a:p>
                      <a:r>
                        <a:rPr lang="en-US" dirty="0" smtClean="0"/>
                        <a:t>UDP / 53</a:t>
                      </a:r>
                      <a:endParaRPr lang="en-US" dirty="0"/>
                    </a:p>
                  </a:txBody>
                  <a:tcPr/>
                </a:tc>
                <a:tc>
                  <a:txBody>
                    <a:bodyPr/>
                    <a:lstStyle/>
                    <a:p>
                      <a:r>
                        <a:rPr lang="en-US" dirty="0" smtClean="0"/>
                        <a:t>160x</a:t>
                      </a:r>
                      <a:endParaRPr lang="en-US" dirty="0"/>
                    </a:p>
                  </a:txBody>
                  <a:tcPr/>
                </a:tc>
                <a:tc>
                  <a:txBody>
                    <a:bodyPr/>
                    <a:lstStyle/>
                    <a:p>
                      <a:r>
                        <a:rPr lang="en-US" dirty="0" smtClean="0"/>
                        <a:t>Millions (27M)</a:t>
                      </a:r>
                      <a:endParaRPr lang="en-US" dirty="0"/>
                    </a:p>
                  </a:txBody>
                  <a:tcPr/>
                </a:tc>
              </a:tr>
              <a:tr h="370840">
                <a:tc>
                  <a:txBody>
                    <a:bodyPr/>
                    <a:lstStyle/>
                    <a:p>
                      <a:r>
                        <a:rPr lang="en-US" b="1" dirty="0" smtClean="0"/>
                        <a:t>NTP</a:t>
                      </a:r>
                      <a:endParaRPr lang="en-US" b="1" dirty="0"/>
                    </a:p>
                  </a:txBody>
                  <a:tcPr/>
                </a:tc>
                <a:tc>
                  <a:txBody>
                    <a:bodyPr/>
                    <a:lstStyle/>
                    <a:p>
                      <a:r>
                        <a:rPr lang="en-US" b="1" dirty="0" smtClean="0"/>
                        <a:t>N</a:t>
                      </a:r>
                      <a:r>
                        <a:rPr lang="en-US" dirty="0" smtClean="0"/>
                        <a:t>etwork </a:t>
                      </a:r>
                    </a:p>
                    <a:p>
                      <a:r>
                        <a:rPr lang="en-US" b="1" dirty="0" smtClean="0"/>
                        <a:t>T</a:t>
                      </a:r>
                      <a:r>
                        <a:rPr lang="en-US" dirty="0" smtClean="0"/>
                        <a:t>ime </a:t>
                      </a:r>
                    </a:p>
                    <a:p>
                      <a:r>
                        <a:rPr lang="en-US" b="1" dirty="0" smtClean="0"/>
                        <a:t>P</a:t>
                      </a:r>
                      <a:r>
                        <a:rPr lang="en-US" dirty="0" smtClean="0"/>
                        <a:t>rotocol</a:t>
                      </a:r>
                      <a:endParaRPr lang="en-US" dirty="0"/>
                    </a:p>
                  </a:txBody>
                  <a:tcPr/>
                </a:tc>
                <a:tc>
                  <a:txBody>
                    <a:bodyPr/>
                    <a:lstStyle/>
                    <a:p>
                      <a:r>
                        <a:rPr lang="en-US" dirty="0" smtClean="0"/>
                        <a:t>UDP / 123</a:t>
                      </a:r>
                      <a:endParaRPr lang="en-US" dirty="0"/>
                    </a:p>
                  </a:txBody>
                  <a:tcPr/>
                </a:tc>
                <a:tc>
                  <a:txBody>
                    <a:bodyPr/>
                    <a:lstStyle/>
                    <a:p>
                      <a:r>
                        <a:rPr lang="en-US" b="0" dirty="0" smtClean="0"/>
                        <a:t>1000x</a:t>
                      </a:r>
                      <a:endParaRPr lang="en-US" b="0" dirty="0"/>
                    </a:p>
                  </a:txBody>
                  <a:tcPr/>
                </a:tc>
                <a:tc>
                  <a:txBody>
                    <a:bodyPr/>
                    <a:lstStyle/>
                    <a:p>
                      <a:r>
                        <a:rPr lang="en-US" dirty="0" smtClean="0"/>
                        <a:t>Over</a:t>
                      </a:r>
                      <a:r>
                        <a:rPr lang="en-US" baseline="0" dirty="0" smtClean="0"/>
                        <a:t> One Hundred Thousand</a:t>
                      </a:r>
                      <a:endParaRPr lang="en-US" dirty="0" smtClean="0"/>
                    </a:p>
                    <a:p>
                      <a:r>
                        <a:rPr lang="en-US" dirty="0" smtClean="0"/>
                        <a:t>(128K)</a:t>
                      </a:r>
                      <a:endParaRPr lang="en-US" dirty="0"/>
                    </a:p>
                  </a:txBody>
                  <a:tcPr/>
                </a:tc>
              </a:tr>
              <a:tr h="370840">
                <a:tc>
                  <a:txBody>
                    <a:bodyPr/>
                    <a:lstStyle/>
                    <a:p>
                      <a:r>
                        <a:rPr lang="en-US" b="1" dirty="0" smtClean="0"/>
                        <a:t>SNMP</a:t>
                      </a:r>
                      <a:endParaRPr lang="en-US" b="1" dirty="0"/>
                    </a:p>
                  </a:txBody>
                  <a:tcPr/>
                </a:tc>
                <a:tc>
                  <a:txBody>
                    <a:bodyPr/>
                    <a:lstStyle/>
                    <a:p>
                      <a:r>
                        <a:rPr lang="en-US" b="1" dirty="0" smtClean="0"/>
                        <a:t>S</a:t>
                      </a:r>
                      <a:r>
                        <a:rPr lang="en-US" dirty="0" smtClean="0"/>
                        <a:t>imple </a:t>
                      </a:r>
                    </a:p>
                    <a:p>
                      <a:r>
                        <a:rPr lang="en-US" b="1" dirty="0" smtClean="0"/>
                        <a:t>N</a:t>
                      </a:r>
                      <a:r>
                        <a:rPr lang="en-US" dirty="0" smtClean="0"/>
                        <a:t>etwork </a:t>
                      </a:r>
                    </a:p>
                    <a:p>
                      <a:r>
                        <a:rPr lang="en-US" b="1" dirty="0" smtClean="0"/>
                        <a:t>M</a:t>
                      </a:r>
                      <a:r>
                        <a:rPr lang="en-US" dirty="0" smtClean="0"/>
                        <a:t>anagement </a:t>
                      </a:r>
                    </a:p>
                    <a:p>
                      <a:r>
                        <a:rPr lang="en-US" b="1" dirty="0" smtClean="0"/>
                        <a:t>P</a:t>
                      </a:r>
                      <a:r>
                        <a:rPr lang="en-US" dirty="0" smtClean="0"/>
                        <a:t>rotocol</a:t>
                      </a:r>
                      <a:endParaRPr lang="en-US" dirty="0"/>
                    </a:p>
                  </a:txBody>
                  <a:tcPr/>
                </a:tc>
                <a:tc>
                  <a:txBody>
                    <a:bodyPr/>
                    <a:lstStyle/>
                    <a:p>
                      <a:r>
                        <a:rPr lang="en-US" dirty="0" smtClean="0"/>
                        <a:t>UDP / 161</a:t>
                      </a:r>
                      <a:endParaRPr lang="en-US" dirty="0"/>
                    </a:p>
                  </a:txBody>
                  <a:tcPr/>
                </a:tc>
                <a:tc>
                  <a:txBody>
                    <a:bodyPr/>
                    <a:lstStyle/>
                    <a:p>
                      <a:r>
                        <a:rPr lang="en-US" dirty="0" smtClean="0"/>
                        <a:t>880x</a:t>
                      </a:r>
                      <a:endParaRPr lang="en-US" dirty="0"/>
                    </a:p>
                  </a:txBody>
                  <a:tcPr/>
                </a:tc>
                <a:tc>
                  <a:txBody>
                    <a:bodyPr/>
                    <a:lstStyle/>
                    <a:p>
                      <a:r>
                        <a:rPr lang="en-US" dirty="0" smtClean="0"/>
                        <a:t>Millions</a:t>
                      </a:r>
                    </a:p>
                    <a:p>
                      <a:r>
                        <a:rPr lang="en-US" dirty="0" smtClean="0"/>
                        <a:t>(5M)</a:t>
                      </a:r>
                      <a:endParaRPr lang="en-US" dirty="0"/>
                    </a:p>
                  </a:txBody>
                  <a:tcPr/>
                </a:tc>
              </a:tr>
            </a:tbl>
          </a:graphicData>
        </a:graphic>
      </p:graphicFrame>
      <p:sp>
        <p:nvSpPr>
          <p:cNvPr id="3" name="Oval 2"/>
          <p:cNvSpPr/>
          <p:nvPr/>
        </p:nvSpPr>
        <p:spPr>
          <a:xfrm>
            <a:off x="5234392" y="4742586"/>
            <a:ext cx="1215571" cy="689429"/>
          </a:xfrm>
          <a:prstGeom prst="ellipse">
            <a:avLst/>
          </a:prstGeom>
          <a:noFill/>
          <a:ln w="57150" cmpd="sng">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 name="Title 1"/>
          <p:cNvSpPr>
            <a:spLocks noGrp="1"/>
          </p:cNvSpPr>
          <p:nvPr>
            <p:ph type="title"/>
          </p:nvPr>
        </p:nvSpPr>
        <p:spPr>
          <a:xfrm>
            <a:off x="328371" y="139969"/>
            <a:ext cx="8489904" cy="584776"/>
          </a:xfrm>
        </p:spPr>
        <p:txBody>
          <a:bodyPr/>
          <a:lstStyle/>
          <a:p>
            <a:r>
              <a:rPr lang="en-US" dirty="0" smtClean="0"/>
              <a:t>Amplification Factor - SNMP</a:t>
            </a:r>
            <a:endParaRPr lang="en-US" dirty="0"/>
          </a:p>
        </p:txBody>
      </p:sp>
      <p:sp>
        <p:nvSpPr>
          <p:cNvPr id="2" name="Slide Number Placeholder 1"/>
          <p:cNvSpPr>
            <a:spLocks noGrp="1"/>
          </p:cNvSpPr>
          <p:nvPr>
            <p:ph type="sldNum" sz="quarter" idx="10"/>
          </p:nvPr>
        </p:nvSpPr>
        <p:spPr/>
        <p:txBody>
          <a:bodyPr/>
          <a:lstStyle/>
          <a:p>
            <a:fld id="{AE4F6114-FE43-B34A-B99B-6F1FD61370EE}" type="slidenum">
              <a:rPr lang="en-US" smtClean="0"/>
              <a:pPr/>
              <a:t>107</a:t>
            </a:fld>
            <a:endParaRPr lang="en-US" dirty="0"/>
          </a:p>
        </p:txBody>
      </p:sp>
    </p:spTree>
    <p:extLst>
      <p:ext uri="{BB962C8B-B14F-4D97-AF65-F5344CB8AC3E}">
        <p14:creationId xmlns:p14="http://schemas.microsoft.com/office/powerpoint/2010/main" val="3900161383"/>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8370" y="201525"/>
            <a:ext cx="8815629" cy="461665"/>
          </a:xfrm>
        </p:spPr>
        <p:txBody>
          <a:bodyPr/>
          <a:lstStyle/>
          <a:p>
            <a:r>
              <a:rPr lang="en-US" sz="2400" dirty="0" smtClean="0"/>
              <a:t>Characteristics of an SNMP Reflection/Amplification Attack</a:t>
            </a:r>
            <a:endParaRPr lang="en-US" sz="2400" dirty="0"/>
          </a:p>
        </p:txBody>
      </p:sp>
      <p:sp>
        <p:nvSpPr>
          <p:cNvPr id="3" name="Text Placeholder 2"/>
          <p:cNvSpPr>
            <a:spLocks noGrp="1"/>
          </p:cNvSpPr>
          <p:nvPr>
            <p:ph type="body" sz="quarter" idx="12"/>
          </p:nvPr>
        </p:nvSpPr>
        <p:spPr>
          <a:xfrm>
            <a:off x="328370" y="1025433"/>
            <a:ext cx="8489904" cy="5041380"/>
          </a:xfrm>
        </p:spPr>
        <p:txBody>
          <a:bodyPr/>
          <a:lstStyle/>
          <a:p>
            <a:r>
              <a:rPr lang="en-US" sz="2400" dirty="0" smtClean="0"/>
              <a:t>The attacker spoofs the IP address of the target of the attack, sends an SNMP </a:t>
            </a:r>
            <a:r>
              <a:rPr lang="en-US" sz="2400" i="1" dirty="0" err="1" smtClean="0"/>
              <a:t>GetBulkRequest</a:t>
            </a:r>
            <a:r>
              <a:rPr lang="en-US" sz="2400" dirty="0" smtClean="0"/>
              <a:t> query to </a:t>
            </a:r>
            <a:r>
              <a:rPr lang="en-US" sz="2400" dirty="0" err="1" smtClean="0"/>
              <a:t>abusable</a:t>
            </a:r>
            <a:r>
              <a:rPr lang="en-US" sz="2400" dirty="0" smtClean="0"/>
              <a:t> SNMP services running on home CPE devices, large ISP and enterprise routers, servers, etc.  These packets are typically between 60 – 102 bytes in length</a:t>
            </a:r>
          </a:p>
          <a:p>
            <a:r>
              <a:rPr lang="en-US" sz="2400" dirty="0" smtClean="0"/>
              <a:t>The attacker chooses the UDP port which he’d like to target – it can be any port of the attacker’s choice – and uses that as the source port.  The destination port is UDP/161.</a:t>
            </a:r>
          </a:p>
          <a:p>
            <a:r>
              <a:rPr lang="en-US" sz="2400" dirty="0" smtClean="0"/>
              <a:t>The SNMP services ‘reply’ to the attack target with streams of 423-byte – 1560-byte packets sourced from UDP/161; the destination port is the source port the attacker chose when generating the SNMP queries.</a:t>
            </a:r>
            <a:endParaRPr lang="en-US" sz="2400" dirty="0"/>
          </a:p>
        </p:txBody>
      </p:sp>
      <p:sp>
        <p:nvSpPr>
          <p:cNvPr id="4" name="Slide Number Placeholder 3"/>
          <p:cNvSpPr>
            <a:spLocks noGrp="1"/>
          </p:cNvSpPr>
          <p:nvPr>
            <p:ph type="sldNum" sz="quarter" idx="10"/>
          </p:nvPr>
        </p:nvSpPr>
        <p:spPr/>
        <p:txBody>
          <a:bodyPr/>
          <a:lstStyle/>
          <a:p>
            <a:fld id="{AE4F6114-FE43-B34A-B99B-6F1FD61370EE}" type="slidenum">
              <a:rPr lang="en-US" smtClean="0"/>
              <a:pPr/>
              <a:t>108</a:t>
            </a:fld>
            <a:endParaRPr lang="en-US" dirty="0"/>
          </a:p>
        </p:txBody>
      </p:sp>
    </p:spTree>
    <p:extLst>
      <p:ext uri="{BB962C8B-B14F-4D97-AF65-F5344CB8AC3E}">
        <p14:creationId xmlns:p14="http://schemas.microsoft.com/office/powerpoint/2010/main" val="248340453"/>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8370" y="16859"/>
            <a:ext cx="8815629" cy="830997"/>
          </a:xfrm>
        </p:spPr>
        <p:txBody>
          <a:bodyPr/>
          <a:lstStyle/>
          <a:p>
            <a:r>
              <a:rPr lang="en-US" sz="2400" dirty="0" smtClean="0"/>
              <a:t>Characteristics of an SNMP Reflection/Amplification Attack</a:t>
            </a:r>
            <a:br>
              <a:rPr lang="en-US" sz="2400" dirty="0" smtClean="0"/>
            </a:br>
            <a:r>
              <a:rPr lang="en-US" sz="2400" dirty="0" smtClean="0"/>
              <a:t>(cont.)</a:t>
            </a:r>
            <a:endParaRPr lang="en-US" sz="2400" dirty="0"/>
          </a:p>
        </p:txBody>
      </p:sp>
      <p:sp>
        <p:nvSpPr>
          <p:cNvPr id="3" name="Text Placeholder 2"/>
          <p:cNvSpPr>
            <a:spLocks noGrp="1"/>
          </p:cNvSpPr>
          <p:nvPr>
            <p:ph type="body" sz="quarter" idx="12"/>
          </p:nvPr>
        </p:nvSpPr>
        <p:spPr>
          <a:xfrm>
            <a:off x="328370" y="1041713"/>
            <a:ext cx="8489904" cy="5133714"/>
          </a:xfrm>
        </p:spPr>
        <p:txBody>
          <a:bodyPr/>
          <a:lstStyle/>
          <a:p>
            <a:r>
              <a:rPr lang="en-US" sz="2100" dirty="0" smtClean="0"/>
              <a:t>As these multiple streams of SNMP replies converge, the attack volume can be very large – the largest verified attack of this type so far is over </a:t>
            </a:r>
            <a:r>
              <a:rPr lang="en-US" sz="2100" dirty="0"/>
              <a:t>6</a:t>
            </a:r>
            <a:r>
              <a:rPr lang="en-US" sz="2100" dirty="0" smtClean="0"/>
              <a:t>0gb/sec.  20-30gb/sec attacks are commonplace.</a:t>
            </a:r>
          </a:p>
          <a:p>
            <a:r>
              <a:rPr lang="en-US" sz="2100" dirty="0" smtClean="0"/>
              <a:t>Due to sheer attack volume, the Internet transit bandwidth of the target, along with core bandwidth of the target’s peers/</a:t>
            </a:r>
            <a:r>
              <a:rPr lang="en-US" sz="2100" dirty="0" err="1" smtClean="0"/>
              <a:t>upstreams</a:t>
            </a:r>
            <a:r>
              <a:rPr lang="en-US" sz="2100" dirty="0" smtClean="0"/>
              <a:t>, as well as the core bandwidth of intermediary networks between the various SNMP services being abused and the target, are saturated.</a:t>
            </a:r>
          </a:p>
          <a:p>
            <a:r>
              <a:rPr lang="en-US" sz="2100" dirty="0" smtClean="0"/>
              <a:t>More savvy attackers will enumerate the individual SNMP Object </a:t>
            </a:r>
            <a:r>
              <a:rPr lang="en-US" sz="2100" dirty="0" err="1" smtClean="0"/>
              <a:t>IDentifiers</a:t>
            </a:r>
            <a:r>
              <a:rPr lang="en-US" sz="2100" dirty="0" smtClean="0"/>
              <a:t> (OIDs) on the </a:t>
            </a:r>
            <a:r>
              <a:rPr lang="en-US" sz="2100" dirty="0" err="1" smtClean="0"/>
              <a:t>abusable</a:t>
            </a:r>
            <a:r>
              <a:rPr lang="en-US" sz="2100" dirty="0" smtClean="0"/>
              <a:t> SNMP services, and enumerate each one with iterative parallel spoofed SNMP queries.  Lots of non-initial fragments in this scenario, a la DNS.</a:t>
            </a:r>
          </a:p>
          <a:p>
            <a:r>
              <a:rPr lang="en-US" sz="2100" dirty="0" smtClean="0"/>
              <a:t>In most attacks, between ~2,000-4,000 </a:t>
            </a:r>
            <a:r>
              <a:rPr lang="en-US" sz="2100" dirty="0" err="1" smtClean="0"/>
              <a:t>abusable</a:t>
            </a:r>
            <a:r>
              <a:rPr lang="en-US" sz="2100" dirty="0" smtClean="0"/>
              <a:t> SNMP services are leveraged by attackers.  Up to 10,000 SNMP services have been observed in some attacks.</a:t>
            </a:r>
            <a:endParaRPr lang="en-US" sz="2100" dirty="0"/>
          </a:p>
        </p:txBody>
      </p:sp>
      <p:sp>
        <p:nvSpPr>
          <p:cNvPr id="4" name="Slide Number Placeholder 3"/>
          <p:cNvSpPr>
            <a:spLocks noGrp="1"/>
          </p:cNvSpPr>
          <p:nvPr>
            <p:ph type="sldNum" sz="quarter" idx="10"/>
          </p:nvPr>
        </p:nvSpPr>
        <p:spPr/>
        <p:txBody>
          <a:bodyPr/>
          <a:lstStyle/>
          <a:p>
            <a:fld id="{AE4F6114-FE43-B34A-B99B-6F1FD61370EE}" type="slidenum">
              <a:rPr lang="en-US" smtClean="0"/>
              <a:pPr/>
              <a:t>109</a:t>
            </a:fld>
            <a:endParaRPr lang="en-US" dirty="0"/>
          </a:p>
        </p:txBody>
      </p:sp>
    </p:spTree>
    <p:extLst>
      <p:ext uri="{BB962C8B-B14F-4D97-AF65-F5344CB8AC3E}">
        <p14:creationId xmlns:p14="http://schemas.microsoft.com/office/powerpoint/2010/main" val="1026572010"/>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8"/>
          <p:cNvSpPr txBox="1">
            <a:spLocks noChangeArrowheads="1"/>
          </p:cNvSpPr>
          <p:nvPr/>
        </p:nvSpPr>
        <p:spPr bwMode="auto">
          <a:xfrm>
            <a:off x="228600" y="127000"/>
            <a:ext cx="8356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000" b="1">
                <a:solidFill>
                  <a:schemeClr val="tx1"/>
                </a:solidFill>
                <a:latin typeface="Arial" charset="0"/>
                <a:ea typeface="ＭＳ Ｐゴシック" charset="0"/>
                <a:cs typeface="ＭＳ Ｐゴシック" charset="0"/>
              </a:defRPr>
            </a:lvl1pPr>
            <a:lvl2pPr marL="742950" indent="-285750" eaLnBrk="0" hangingPunct="0">
              <a:defRPr sz="2000" b="1">
                <a:solidFill>
                  <a:schemeClr val="tx1"/>
                </a:solidFill>
                <a:latin typeface="Arial" charset="0"/>
                <a:ea typeface="ＭＳ Ｐゴシック" charset="0"/>
              </a:defRPr>
            </a:lvl2pPr>
            <a:lvl3pPr marL="1143000" indent="-228600" eaLnBrk="0" hangingPunct="0">
              <a:defRPr sz="2000" b="1">
                <a:solidFill>
                  <a:schemeClr val="tx1"/>
                </a:solidFill>
                <a:latin typeface="Arial" charset="0"/>
                <a:ea typeface="ＭＳ Ｐゴシック" charset="0"/>
              </a:defRPr>
            </a:lvl3pPr>
            <a:lvl4pPr marL="1600200" indent="-228600" eaLnBrk="0" hangingPunct="0">
              <a:defRPr sz="2000" b="1">
                <a:solidFill>
                  <a:schemeClr val="tx1"/>
                </a:solidFill>
                <a:latin typeface="Arial" charset="0"/>
                <a:ea typeface="ＭＳ Ｐゴシック" charset="0"/>
              </a:defRPr>
            </a:lvl4pPr>
            <a:lvl5pPr marL="2057400" indent="-228600" eaLnBrk="0" hangingPunct="0">
              <a:defRPr sz="2000" b="1">
                <a:solidFill>
                  <a:schemeClr val="tx1"/>
                </a:solidFill>
                <a:latin typeface="Arial" charset="0"/>
                <a:ea typeface="ＭＳ Ｐゴシック" charset="0"/>
              </a:defRPr>
            </a:lvl5pPr>
            <a:lvl6pPr marL="2514600" indent="-228600" eaLnBrk="0" fontAlgn="base" hangingPunct="0">
              <a:spcBef>
                <a:spcPct val="0"/>
              </a:spcBef>
              <a:spcAft>
                <a:spcPct val="0"/>
              </a:spcAft>
              <a:defRPr sz="2000" b="1">
                <a:solidFill>
                  <a:schemeClr val="tx1"/>
                </a:solidFill>
                <a:latin typeface="Arial" charset="0"/>
                <a:ea typeface="ＭＳ Ｐゴシック" charset="0"/>
              </a:defRPr>
            </a:lvl6pPr>
            <a:lvl7pPr marL="2971800" indent="-228600" eaLnBrk="0" fontAlgn="base" hangingPunct="0">
              <a:spcBef>
                <a:spcPct val="0"/>
              </a:spcBef>
              <a:spcAft>
                <a:spcPct val="0"/>
              </a:spcAft>
              <a:defRPr sz="2000" b="1">
                <a:solidFill>
                  <a:schemeClr val="tx1"/>
                </a:solidFill>
                <a:latin typeface="Arial" charset="0"/>
                <a:ea typeface="ＭＳ Ｐゴシック" charset="0"/>
              </a:defRPr>
            </a:lvl7pPr>
            <a:lvl8pPr marL="3429000" indent="-228600" eaLnBrk="0" fontAlgn="base" hangingPunct="0">
              <a:spcBef>
                <a:spcPct val="0"/>
              </a:spcBef>
              <a:spcAft>
                <a:spcPct val="0"/>
              </a:spcAft>
              <a:defRPr sz="2000" b="1">
                <a:solidFill>
                  <a:schemeClr val="tx1"/>
                </a:solidFill>
                <a:latin typeface="Arial" charset="0"/>
                <a:ea typeface="ＭＳ Ｐゴシック" charset="0"/>
              </a:defRPr>
            </a:lvl8pPr>
            <a:lvl9pPr marL="3886200" indent="-228600" eaLnBrk="0" fontAlgn="base" hangingPunct="0">
              <a:spcBef>
                <a:spcPct val="0"/>
              </a:spcBef>
              <a:spcAft>
                <a:spcPct val="0"/>
              </a:spcAft>
              <a:defRPr sz="2000" b="1">
                <a:solidFill>
                  <a:schemeClr val="tx1"/>
                </a:solidFill>
                <a:latin typeface="Arial" charset="0"/>
                <a:ea typeface="ＭＳ Ｐゴシック" charset="0"/>
              </a:defRPr>
            </a:lvl9pPr>
          </a:lstStyle>
          <a:p>
            <a:pPr eaLnBrk="1" hangingPunct="1"/>
            <a:r>
              <a:rPr lang="en-US" sz="2400" dirty="0" smtClean="0">
                <a:solidFill>
                  <a:schemeClr val="accent2"/>
                </a:solidFill>
              </a:rPr>
              <a:t>2014 </a:t>
            </a:r>
            <a:r>
              <a:rPr lang="en-US" sz="2400" dirty="0">
                <a:solidFill>
                  <a:schemeClr val="accent2"/>
                </a:solidFill>
              </a:rPr>
              <a:t>ATLAS Initiative : Anonymous Stats, </a:t>
            </a:r>
            <a:r>
              <a:rPr lang="en-US" sz="2400" dirty="0" smtClean="0">
                <a:solidFill>
                  <a:schemeClr val="accent2"/>
                </a:solidFill>
              </a:rPr>
              <a:t>IN</a:t>
            </a:r>
            <a:endParaRPr lang="en-US" sz="2400" dirty="0">
              <a:solidFill>
                <a:schemeClr val="accent2"/>
              </a:solidFill>
            </a:endParaRPr>
          </a:p>
        </p:txBody>
      </p:sp>
      <p:sp>
        <p:nvSpPr>
          <p:cNvPr id="12" name="Text Box 3"/>
          <p:cNvSpPr txBox="1">
            <a:spLocks noChangeArrowheads="1"/>
          </p:cNvSpPr>
          <p:nvPr/>
        </p:nvSpPr>
        <p:spPr bwMode="auto">
          <a:xfrm>
            <a:off x="391389" y="812800"/>
            <a:ext cx="4330701" cy="3625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34950" eaLnBrk="0" hangingPunct="0">
              <a:defRPr sz="2000" b="1">
                <a:solidFill>
                  <a:schemeClr val="tx1"/>
                </a:solidFill>
                <a:latin typeface="Arial" charset="0"/>
                <a:ea typeface="ＭＳ Ｐゴシック" charset="0"/>
                <a:cs typeface="ＭＳ Ｐゴシック" charset="0"/>
              </a:defRPr>
            </a:lvl1pPr>
            <a:lvl2pPr marL="742950" indent="-285750" eaLnBrk="0" hangingPunct="0">
              <a:defRPr sz="2000" b="1">
                <a:solidFill>
                  <a:schemeClr val="tx1"/>
                </a:solidFill>
                <a:latin typeface="Arial" charset="0"/>
                <a:ea typeface="ＭＳ Ｐゴシック" charset="0"/>
              </a:defRPr>
            </a:lvl2pPr>
            <a:lvl3pPr marL="1143000" indent="-228600" eaLnBrk="0" hangingPunct="0">
              <a:defRPr sz="2000" b="1">
                <a:solidFill>
                  <a:schemeClr val="tx1"/>
                </a:solidFill>
                <a:latin typeface="Arial" charset="0"/>
                <a:ea typeface="ＭＳ Ｐゴシック" charset="0"/>
              </a:defRPr>
            </a:lvl3pPr>
            <a:lvl4pPr marL="1600200" indent="-228600" eaLnBrk="0" hangingPunct="0">
              <a:defRPr sz="2000" b="1">
                <a:solidFill>
                  <a:schemeClr val="tx1"/>
                </a:solidFill>
                <a:latin typeface="Arial" charset="0"/>
                <a:ea typeface="ＭＳ Ｐゴシック" charset="0"/>
              </a:defRPr>
            </a:lvl4pPr>
            <a:lvl5pPr marL="2057400" indent="-228600" eaLnBrk="0" hangingPunct="0">
              <a:defRPr sz="2000" b="1">
                <a:solidFill>
                  <a:schemeClr val="tx1"/>
                </a:solidFill>
                <a:latin typeface="Arial" charset="0"/>
                <a:ea typeface="ＭＳ Ｐゴシック" charset="0"/>
              </a:defRPr>
            </a:lvl5pPr>
            <a:lvl6pPr marL="2514600" indent="-228600" eaLnBrk="0" fontAlgn="base" hangingPunct="0">
              <a:spcBef>
                <a:spcPct val="0"/>
              </a:spcBef>
              <a:spcAft>
                <a:spcPct val="0"/>
              </a:spcAft>
              <a:defRPr sz="2000" b="1">
                <a:solidFill>
                  <a:schemeClr val="tx1"/>
                </a:solidFill>
                <a:latin typeface="Arial" charset="0"/>
                <a:ea typeface="ＭＳ Ｐゴシック" charset="0"/>
              </a:defRPr>
            </a:lvl6pPr>
            <a:lvl7pPr marL="2971800" indent="-228600" eaLnBrk="0" fontAlgn="base" hangingPunct="0">
              <a:spcBef>
                <a:spcPct val="0"/>
              </a:spcBef>
              <a:spcAft>
                <a:spcPct val="0"/>
              </a:spcAft>
              <a:defRPr sz="2000" b="1">
                <a:solidFill>
                  <a:schemeClr val="tx1"/>
                </a:solidFill>
                <a:latin typeface="Arial" charset="0"/>
                <a:ea typeface="ＭＳ Ｐゴシック" charset="0"/>
              </a:defRPr>
            </a:lvl7pPr>
            <a:lvl8pPr marL="3429000" indent="-228600" eaLnBrk="0" fontAlgn="base" hangingPunct="0">
              <a:spcBef>
                <a:spcPct val="0"/>
              </a:spcBef>
              <a:spcAft>
                <a:spcPct val="0"/>
              </a:spcAft>
              <a:defRPr sz="2000" b="1">
                <a:solidFill>
                  <a:schemeClr val="tx1"/>
                </a:solidFill>
                <a:latin typeface="Arial" charset="0"/>
                <a:ea typeface="ＭＳ Ｐゴシック" charset="0"/>
              </a:defRPr>
            </a:lvl8pPr>
            <a:lvl9pPr marL="3886200" indent="-228600" eaLnBrk="0" fontAlgn="base" hangingPunct="0">
              <a:spcBef>
                <a:spcPct val="0"/>
              </a:spcBef>
              <a:spcAft>
                <a:spcPct val="0"/>
              </a:spcAft>
              <a:defRPr sz="2000" b="1">
                <a:solidFill>
                  <a:schemeClr val="tx1"/>
                </a:solidFill>
                <a:latin typeface="Arial" charset="0"/>
                <a:ea typeface="ＭＳ Ｐゴシック" charset="0"/>
              </a:defRPr>
            </a:lvl9pPr>
          </a:lstStyle>
          <a:p>
            <a:pPr marL="0" indent="0" eaLnBrk="1" hangingPunct="1">
              <a:spcBef>
                <a:spcPct val="20000"/>
              </a:spcBef>
              <a:buClr>
                <a:schemeClr val="folHlink"/>
              </a:buClr>
              <a:defRPr/>
            </a:pPr>
            <a:r>
              <a:rPr lang="en-US" u="sng" dirty="0" smtClean="0">
                <a:solidFill>
                  <a:srgbClr val="0083A5"/>
                </a:solidFill>
              </a:rPr>
              <a:t>Other Protocols for Amplification</a:t>
            </a:r>
          </a:p>
          <a:p>
            <a:pPr eaLnBrk="1" hangingPunct="1">
              <a:spcBef>
                <a:spcPct val="20000"/>
              </a:spcBef>
              <a:buClr>
                <a:schemeClr val="folHlink"/>
              </a:buClr>
              <a:buFont typeface="Wingdings" charset="0"/>
              <a:buChar char="§"/>
              <a:defRPr/>
            </a:pPr>
            <a:r>
              <a:rPr lang="en-US" sz="1600" b="0" dirty="0" smtClean="0">
                <a:solidFill>
                  <a:schemeClr val="tx2"/>
                </a:solidFill>
              </a:rPr>
              <a:t>Given the huge storm of NTP reflection activity, there has been some focus on other protocols that can be used in this way. </a:t>
            </a:r>
          </a:p>
          <a:p>
            <a:pPr eaLnBrk="1" hangingPunct="1">
              <a:spcBef>
                <a:spcPct val="20000"/>
              </a:spcBef>
              <a:buClr>
                <a:schemeClr val="folHlink"/>
              </a:buClr>
              <a:buFont typeface="Wingdings" charset="0"/>
              <a:buChar char="§"/>
              <a:defRPr/>
            </a:pPr>
            <a:r>
              <a:rPr lang="en-US" sz="1600" b="0" dirty="0" smtClean="0">
                <a:solidFill>
                  <a:schemeClr val="tx2"/>
                </a:solidFill>
              </a:rPr>
              <a:t>Looking at attacks with source-ports of services used for reflection.</a:t>
            </a:r>
          </a:p>
          <a:p>
            <a:pPr eaLnBrk="1" hangingPunct="1">
              <a:spcBef>
                <a:spcPct val="20000"/>
              </a:spcBef>
              <a:buClr>
                <a:schemeClr val="folHlink"/>
              </a:buClr>
              <a:buFont typeface="Wingdings" charset="0"/>
              <a:buChar char="§"/>
              <a:defRPr/>
            </a:pPr>
            <a:r>
              <a:rPr lang="en-US" sz="1600" b="0" dirty="0" smtClean="0">
                <a:solidFill>
                  <a:schemeClr val="tx2"/>
                </a:solidFill>
              </a:rPr>
              <a:t>DNS has been used by attackers for several years.</a:t>
            </a:r>
          </a:p>
          <a:p>
            <a:pPr eaLnBrk="1" hangingPunct="1">
              <a:spcBef>
                <a:spcPct val="20000"/>
              </a:spcBef>
              <a:buClr>
                <a:schemeClr val="folHlink"/>
              </a:buClr>
              <a:buFont typeface="Wingdings" charset="0"/>
              <a:buChar char="§"/>
              <a:defRPr/>
            </a:pPr>
            <a:endParaRPr lang="en-US" sz="1600" b="0" dirty="0">
              <a:solidFill>
                <a:schemeClr val="tx2"/>
              </a:solidFill>
            </a:endParaRPr>
          </a:p>
          <a:p>
            <a:pPr marL="0" indent="0" eaLnBrk="1" hangingPunct="1">
              <a:spcBef>
                <a:spcPct val="20000"/>
              </a:spcBef>
              <a:buClr>
                <a:schemeClr val="folHlink"/>
              </a:buClr>
              <a:defRPr/>
            </a:pPr>
            <a:endParaRPr lang="en-US" sz="1600" b="0" dirty="0" smtClean="0">
              <a:solidFill>
                <a:schemeClr val="tx2"/>
              </a:solidFill>
            </a:endParaRPr>
          </a:p>
          <a:p>
            <a:pPr marL="0" indent="0" eaLnBrk="1" hangingPunct="1">
              <a:spcBef>
                <a:spcPct val="20000"/>
              </a:spcBef>
              <a:buClr>
                <a:schemeClr val="folHlink"/>
              </a:buClr>
              <a:defRPr/>
            </a:pPr>
            <a:endParaRPr lang="en-US" sz="1400" b="0" dirty="0"/>
          </a:p>
          <a:p>
            <a:pPr marL="0" indent="0" eaLnBrk="1" hangingPunct="1">
              <a:spcBef>
                <a:spcPct val="20000"/>
              </a:spcBef>
              <a:buClr>
                <a:schemeClr val="folHlink"/>
              </a:buClr>
              <a:defRPr/>
            </a:pPr>
            <a:endParaRPr lang="en-US" sz="1400" b="0" dirty="0" smtClean="0"/>
          </a:p>
        </p:txBody>
      </p:sp>
      <p:sp>
        <p:nvSpPr>
          <p:cNvPr id="11" name="Text Box 3"/>
          <p:cNvSpPr txBox="1">
            <a:spLocks noChangeArrowheads="1"/>
          </p:cNvSpPr>
          <p:nvPr/>
        </p:nvSpPr>
        <p:spPr bwMode="auto">
          <a:xfrm>
            <a:off x="4630880" y="1183074"/>
            <a:ext cx="4065155"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34950" eaLnBrk="0" hangingPunct="0">
              <a:defRPr sz="2000" b="1">
                <a:solidFill>
                  <a:schemeClr val="tx1"/>
                </a:solidFill>
                <a:latin typeface="Arial" charset="0"/>
                <a:ea typeface="ＭＳ Ｐゴシック" charset="0"/>
                <a:cs typeface="ＭＳ Ｐゴシック" charset="0"/>
              </a:defRPr>
            </a:lvl1pPr>
            <a:lvl2pPr marL="742950" indent="-285750" eaLnBrk="0" hangingPunct="0">
              <a:defRPr sz="2000" b="1">
                <a:solidFill>
                  <a:schemeClr val="tx1"/>
                </a:solidFill>
                <a:latin typeface="Arial" charset="0"/>
                <a:ea typeface="ＭＳ Ｐゴシック" charset="0"/>
              </a:defRPr>
            </a:lvl2pPr>
            <a:lvl3pPr marL="1143000" indent="-228600" eaLnBrk="0" hangingPunct="0">
              <a:defRPr sz="2000" b="1">
                <a:solidFill>
                  <a:schemeClr val="tx1"/>
                </a:solidFill>
                <a:latin typeface="Arial" charset="0"/>
                <a:ea typeface="ＭＳ Ｐゴシック" charset="0"/>
              </a:defRPr>
            </a:lvl3pPr>
            <a:lvl4pPr marL="1600200" indent="-228600" eaLnBrk="0" hangingPunct="0">
              <a:defRPr sz="2000" b="1">
                <a:solidFill>
                  <a:schemeClr val="tx1"/>
                </a:solidFill>
                <a:latin typeface="Arial" charset="0"/>
                <a:ea typeface="ＭＳ Ｐゴシック" charset="0"/>
              </a:defRPr>
            </a:lvl4pPr>
            <a:lvl5pPr marL="2057400" indent="-228600" eaLnBrk="0" hangingPunct="0">
              <a:defRPr sz="2000" b="1">
                <a:solidFill>
                  <a:schemeClr val="tx1"/>
                </a:solidFill>
                <a:latin typeface="Arial" charset="0"/>
                <a:ea typeface="ＭＳ Ｐゴシック" charset="0"/>
              </a:defRPr>
            </a:lvl5pPr>
            <a:lvl6pPr marL="2514600" indent="-228600" eaLnBrk="0" fontAlgn="base" hangingPunct="0">
              <a:spcBef>
                <a:spcPct val="0"/>
              </a:spcBef>
              <a:spcAft>
                <a:spcPct val="0"/>
              </a:spcAft>
              <a:defRPr sz="2000" b="1">
                <a:solidFill>
                  <a:schemeClr val="tx1"/>
                </a:solidFill>
                <a:latin typeface="Arial" charset="0"/>
                <a:ea typeface="ＭＳ Ｐゴシック" charset="0"/>
              </a:defRPr>
            </a:lvl6pPr>
            <a:lvl7pPr marL="2971800" indent="-228600" eaLnBrk="0" fontAlgn="base" hangingPunct="0">
              <a:spcBef>
                <a:spcPct val="0"/>
              </a:spcBef>
              <a:spcAft>
                <a:spcPct val="0"/>
              </a:spcAft>
              <a:defRPr sz="2000" b="1">
                <a:solidFill>
                  <a:schemeClr val="tx1"/>
                </a:solidFill>
                <a:latin typeface="Arial" charset="0"/>
                <a:ea typeface="ＭＳ Ｐゴシック" charset="0"/>
              </a:defRPr>
            </a:lvl7pPr>
            <a:lvl8pPr marL="3429000" indent="-228600" eaLnBrk="0" fontAlgn="base" hangingPunct="0">
              <a:spcBef>
                <a:spcPct val="0"/>
              </a:spcBef>
              <a:spcAft>
                <a:spcPct val="0"/>
              </a:spcAft>
              <a:defRPr sz="2000" b="1">
                <a:solidFill>
                  <a:schemeClr val="tx1"/>
                </a:solidFill>
                <a:latin typeface="Arial" charset="0"/>
                <a:ea typeface="ＭＳ Ｐゴシック" charset="0"/>
              </a:defRPr>
            </a:lvl8pPr>
            <a:lvl9pPr marL="3886200" indent="-228600" eaLnBrk="0" fontAlgn="base" hangingPunct="0">
              <a:spcBef>
                <a:spcPct val="0"/>
              </a:spcBef>
              <a:spcAft>
                <a:spcPct val="0"/>
              </a:spcAft>
              <a:defRPr sz="2000" b="1">
                <a:solidFill>
                  <a:schemeClr val="tx1"/>
                </a:solidFill>
                <a:latin typeface="Arial" charset="0"/>
                <a:ea typeface="ＭＳ Ｐゴシック" charset="0"/>
              </a:defRPr>
            </a:lvl9pPr>
          </a:lstStyle>
          <a:p>
            <a:pPr eaLnBrk="1" hangingPunct="1">
              <a:spcBef>
                <a:spcPct val="20000"/>
              </a:spcBef>
              <a:buClr>
                <a:schemeClr val="folHlink"/>
              </a:buClr>
              <a:buFont typeface="Wingdings" charset="0"/>
              <a:buChar char="§"/>
              <a:defRPr/>
            </a:pPr>
            <a:r>
              <a:rPr lang="en-US" sz="1600" b="0" dirty="0" smtClean="0"/>
              <a:t>Significant growth in attacks with source port 1900 (SSDP)</a:t>
            </a:r>
          </a:p>
          <a:p>
            <a:pPr lvl="1" eaLnBrk="1" hangingPunct="1">
              <a:spcBef>
                <a:spcPct val="20000"/>
              </a:spcBef>
              <a:buClr>
                <a:schemeClr val="folHlink"/>
              </a:buClr>
              <a:buFont typeface="Wingdings" charset="0"/>
              <a:buChar char="§"/>
              <a:defRPr/>
            </a:pPr>
            <a:r>
              <a:rPr lang="en-US" sz="1600" b="0" dirty="0" smtClean="0"/>
              <a:t>462 attacks in Q4 </a:t>
            </a:r>
            <a:r>
              <a:rPr lang="en-US" sz="1600" b="0" dirty="0" err="1" smtClean="0"/>
              <a:t>vs</a:t>
            </a:r>
            <a:r>
              <a:rPr lang="en-US" sz="1600" b="0" dirty="0" smtClean="0"/>
              <a:t> 64 in Q3</a:t>
            </a:r>
          </a:p>
          <a:p>
            <a:pPr eaLnBrk="1" hangingPunct="1">
              <a:spcBef>
                <a:spcPct val="20000"/>
              </a:spcBef>
              <a:buClr>
                <a:schemeClr val="folHlink"/>
              </a:buClr>
              <a:buFont typeface="Wingdings" charset="0"/>
              <a:buChar char="§"/>
              <a:defRPr/>
            </a:pPr>
            <a:endParaRPr lang="en-US" sz="1600" b="0" dirty="0" smtClean="0">
              <a:solidFill>
                <a:schemeClr val="tx2"/>
              </a:solidFill>
            </a:endParaRPr>
          </a:p>
          <a:p>
            <a:pPr marL="0" indent="0" eaLnBrk="1" hangingPunct="1">
              <a:spcBef>
                <a:spcPct val="20000"/>
              </a:spcBef>
              <a:buClr>
                <a:schemeClr val="folHlink"/>
              </a:buClr>
              <a:defRPr/>
            </a:pPr>
            <a:endParaRPr lang="en-US" sz="1400" b="0" dirty="0"/>
          </a:p>
          <a:p>
            <a:pPr marL="0" indent="0" eaLnBrk="1" hangingPunct="1">
              <a:spcBef>
                <a:spcPct val="20000"/>
              </a:spcBef>
              <a:buClr>
                <a:schemeClr val="folHlink"/>
              </a:buClr>
              <a:defRPr/>
            </a:pPr>
            <a:endParaRPr lang="en-US" sz="1400" b="0" dirty="0" smtClean="0"/>
          </a:p>
        </p:txBody>
      </p:sp>
      <p:graphicFrame>
        <p:nvGraphicFramePr>
          <p:cNvPr id="6" name="Table 5"/>
          <p:cNvGraphicFramePr>
            <a:graphicFrameLocks noGrp="1"/>
          </p:cNvGraphicFramePr>
          <p:nvPr>
            <p:extLst>
              <p:ext uri="{D42A27DB-BD31-4B8C-83A1-F6EECF244321}">
                <p14:modId xmlns:p14="http://schemas.microsoft.com/office/powerpoint/2010/main" val="2215942243"/>
              </p:ext>
            </p:extLst>
          </p:nvPr>
        </p:nvGraphicFramePr>
        <p:xfrm>
          <a:off x="437506" y="3641889"/>
          <a:ext cx="7872150" cy="1854200"/>
        </p:xfrm>
        <a:graphic>
          <a:graphicData uri="http://schemas.openxmlformats.org/drawingml/2006/table">
            <a:tbl>
              <a:tblPr firstRow="1" bandRow="1">
                <a:tableStyleId>{284E427A-3D55-4303-BF80-6455036E1DE7}</a:tableStyleId>
              </a:tblPr>
              <a:tblGrid>
                <a:gridCol w="2143217"/>
                <a:gridCol w="932302"/>
                <a:gridCol w="1743002"/>
                <a:gridCol w="986349"/>
                <a:gridCol w="2067280"/>
              </a:tblGrid>
              <a:tr h="370840">
                <a:tc>
                  <a:txBody>
                    <a:bodyPr/>
                    <a:lstStyle/>
                    <a:p>
                      <a:pPr algn="ctr"/>
                      <a:r>
                        <a:rPr lang="en-US" sz="1600" dirty="0" smtClean="0"/>
                        <a:t>Exploited Protocol</a:t>
                      </a:r>
                      <a:endParaRPr lang="en-US" sz="1600" dirty="0"/>
                    </a:p>
                  </a:txBody>
                  <a:tcPr/>
                </a:tc>
                <a:tc>
                  <a:txBody>
                    <a:bodyPr/>
                    <a:lstStyle/>
                    <a:p>
                      <a:pPr algn="ctr"/>
                      <a:r>
                        <a:rPr lang="en-US" sz="1600" dirty="0" smtClean="0"/>
                        <a:t>%</a:t>
                      </a:r>
                      <a:r>
                        <a:rPr lang="en-US" sz="1600" baseline="0" dirty="0" smtClean="0"/>
                        <a:t> </a:t>
                      </a:r>
                      <a:r>
                        <a:rPr lang="en-US" sz="1600" dirty="0" smtClean="0"/>
                        <a:t>Q3</a:t>
                      </a:r>
                      <a:endParaRPr lang="en-US" sz="1600" dirty="0"/>
                    </a:p>
                  </a:txBody>
                  <a:tcPr/>
                </a:tc>
                <a:tc>
                  <a:txBody>
                    <a:bodyPr/>
                    <a:lstStyle/>
                    <a:p>
                      <a:pPr algn="ctr"/>
                      <a:r>
                        <a:rPr lang="en-US" sz="1600" dirty="0" smtClean="0"/>
                        <a:t>Max attack Q3</a:t>
                      </a:r>
                    </a:p>
                  </a:txBody>
                  <a:tcPr/>
                </a:tc>
                <a:tc>
                  <a:txBody>
                    <a:bodyPr/>
                    <a:lstStyle/>
                    <a:p>
                      <a:pPr algn="ctr"/>
                      <a:r>
                        <a:rPr lang="en-US" sz="1600" dirty="0" smtClean="0"/>
                        <a:t>%</a:t>
                      </a:r>
                      <a:r>
                        <a:rPr lang="en-US" sz="1600" baseline="0" dirty="0" smtClean="0"/>
                        <a:t> Q4</a:t>
                      </a:r>
                      <a:endParaRPr lang="en-US" sz="1600" dirty="0" smtClean="0"/>
                    </a:p>
                  </a:txBody>
                  <a:tcPr/>
                </a:tc>
                <a:tc>
                  <a:txBody>
                    <a:bodyPr/>
                    <a:lstStyle/>
                    <a:p>
                      <a:pPr algn="ctr"/>
                      <a:r>
                        <a:rPr lang="en-US" sz="1600" dirty="0" smtClean="0"/>
                        <a:t>Max attack Q4</a:t>
                      </a:r>
                    </a:p>
                  </a:txBody>
                  <a:tcPr/>
                </a:tc>
              </a:tr>
              <a:tr h="370840">
                <a:tc>
                  <a:txBody>
                    <a:bodyPr/>
                    <a:lstStyle/>
                    <a:p>
                      <a:pPr algn="ctr"/>
                      <a:r>
                        <a:rPr lang="en-US" dirty="0" smtClean="0"/>
                        <a:t>DNS</a:t>
                      </a:r>
                      <a:r>
                        <a:rPr lang="en-US" baseline="0" dirty="0" smtClean="0"/>
                        <a:t> (53)</a:t>
                      </a:r>
                      <a:endParaRPr lang="en-US" dirty="0"/>
                    </a:p>
                  </a:txBody>
                  <a:tcPr/>
                </a:tc>
                <a:tc>
                  <a:txBody>
                    <a:bodyPr/>
                    <a:lstStyle/>
                    <a:p>
                      <a:pPr algn="ctr"/>
                      <a:r>
                        <a:rPr lang="en-US" dirty="0" smtClean="0"/>
                        <a:t>2.12</a:t>
                      </a:r>
                      <a:endParaRPr lang="en-US" dirty="0"/>
                    </a:p>
                  </a:txBody>
                  <a:tcPr/>
                </a:tc>
                <a:tc>
                  <a:txBody>
                    <a:bodyPr/>
                    <a:lstStyle/>
                    <a:p>
                      <a:pPr algn="ctr"/>
                      <a:r>
                        <a:rPr lang="en-US" dirty="0" smtClean="0"/>
                        <a:t>48Gbps</a:t>
                      </a:r>
                      <a:endParaRPr lang="en-US" dirty="0"/>
                    </a:p>
                  </a:txBody>
                  <a:tcPr/>
                </a:tc>
                <a:tc>
                  <a:txBody>
                    <a:bodyPr/>
                    <a:lstStyle/>
                    <a:p>
                      <a:pPr algn="ctr"/>
                      <a:r>
                        <a:rPr lang="en-US" dirty="0" smtClean="0"/>
                        <a:t>1.80</a:t>
                      </a:r>
                      <a:endParaRPr lang="en-US" dirty="0"/>
                    </a:p>
                  </a:txBody>
                  <a:tcPr/>
                </a:tc>
                <a:tc>
                  <a:txBody>
                    <a:bodyPr/>
                    <a:lstStyle/>
                    <a:p>
                      <a:pPr algn="ctr"/>
                      <a:r>
                        <a:rPr lang="en-US" dirty="0" smtClean="0"/>
                        <a:t>9.5Gbps</a:t>
                      </a:r>
                      <a:endParaRPr lang="en-US" dirty="0"/>
                    </a:p>
                  </a:txBody>
                  <a:tcPr/>
                </a:tc>
              </a:tr>
              <a:tr h="370840">
                <a:tc>
                  <a:txBody>
                    <a:bodyPr/>
                    <a:lstStyle/>
                    <a:p>
                      <a:pPr algn="ctr"/>
                      <a:r>
                        <a:rPr lang="en-US" dirty="0" smtClean="0"/>
                        <a:t>NTP</a:t>
                      </a:r>
                      <a:r>
                        <a:rPr lang="en-US" baseline="0" dirty="0" smtClean="0"/>
                        <a:t> (123)</a:t>
                      </a:r>
                      <a:endParaRPr lang="en-US" dirty="0"/>
                    </a:p>
                  </a:txBody>
                  <a:tcPr/>
                </a:tc>
                <a:tc>
                  <a:txBody>
                    <a:bodyPr/>
                    <a:lstStyle/>
                    <a:p>
                      <a:pPr algn="ctr"/>
                      <a:r>
                        <a:rPr lang="en-US" dirty="0" smtClean="0"/>
                        <a:t>2.83</a:t>
                      </a:r>
                      <a:endParaRPr lang="en-US" dirty="0"/>
                    </a:p>
                  </a:txBody>
                  <a:tcPr/>
                </a:tc>
                <a:tc>
                  <a:txBody>
                    <a:bodyPr/>
                    <a:lstStyle/>
                    <a:p>
                      <a:pPr algn="ctr"/>
                      <a:r>
                        <a:rPr lang="en-US" dirty="0" smtClean="0"/>
                        <a:t>98Gbps</a:t>
                      </a:r>
                      <a:endParaRPr lang="en-US" dirty="0"/>
                    </a:p>
                  </a:txBody>
                  <a:tcPr/>
                </a:tc>
                <a:tc>
                  <a:txBody>
                    <a:bodyPr/>
                    <a:lstStyle/>
                    <a:p>
                      <a:pPr algn="ctr"/>
                      <a:r>
                        <a:rPr lang="en-US" dirty="0" smtClean="0"/>
                        <a:t>6.42</a:t>
                      </a:r>
                      <a:endParaRPr lang="en-US" dirty="0"/>
                    </a:p>
                  </a:txBody>
                  <a:tcPr/>
                </a:tc>
                <a:tc>
                  <a:txBody>
                    <a:bodyPr/>
                    <a:lstStyle/>
                    <a:p>
                      <a:pPr algn="ctr"/>
                      <a:r>
                        <a:rPr lang="en-US" dirty="0" smtClean="0"/>
                        <a:t>117Gbps</a:t>
                      </a:r>
                      <a:endParaRPr lang="en-US" dirty="0"/>
                    </a:p>
                  </a:txBody>
                  <a:tcPr/>
                </a:tc>
              </a:tr>
              <a:tr h="370840">
                <a:tc>
                  <a:txBody>
                    <a:bodyPr/>
                    <a:lstStyle/>
                    <a:p>
                      <a:pPr algn="ctr"/>
                      <a:r>
                        <a:rPr lang="en-US" dirty="0" smtClean="0"/>
                        <a:t>SSDP</a:t>
                      </a:r>
                      <a:r>
                        <a:rPr lang="en-US" baseline="0" dirty="0" smtClean="0"/>
                        <a:t> (1900)</a:t>
                      </a:r>
                      <a:endParaRPr lang="en-US" dirty="0"/>
                    </a:p>
                  </a:txBody>
                  <a:tcPr/>
                </a:tc>
                <a:tc>
                  <a:txBody>
                    <a:bodyPr/>
                    <a:lstStyle/>
                    <a:p>
                      <a:pPr algn="ctr"/>
                      <a:r>
                        <a:rPr lang="en-US" dirty="0" smtClean="0"/>
                        <a:t>1.27</a:t>
                      </a:r>
                      <a:endParaRPr lang="en-US" dirty="0"/>
                    </a:p>
                  </a:txBody>
                  <a:tcPr/>
                </a:tc>
                <a:tc>
                  <a:txBody>
                    <a:bodyPr/>
                    <a:lstStyle/>
                    <a:p>
                      <a:pPr algn="ctr"/>
                      <a:r>
                        <a:rPr lang="en-US" dirty="0" smtClean="0"/>
                        <a:t>13Gbps</a:t>
                      </a:r>
                      <a:endParaRPr lang="en-US" dirty="0"/>
                    </a:p>
                  </a:txBody>
                  <a:tcPr/>
                </a:tc>
                <a:tc>
                  <a:txBody>
                    <a:bodyPr/>
                    <a:lstStyle/>
                    <a:p>
                      <a:pPr algn="ctr"/>
                      <a:r>
                        <a:rPr lang="en-US" dirty="0" smtClean="0"/>
                        <a:t>6.65</a:t>
                      </a:r>
                      <a:endParaRPr lang="en-US" dirty="0"/>
                    </a:p>
                  </a:txBody>
                  <a:tcPr/>
                </a:tc>
                <a:tc>
                  <a:txBody>
                    <a:bodyPr/>
                    <a:lstStyle/>
                    <a:p>
                      <a:pPr algn="ctr"/>
                      <a:r>
                        <a:rPr lang="en-US" dirty="0" smtClean="0"/>
                        <a:t>34Gbps</a:t>
                      </a:r>
                      <a:endParaRPr lang="en-US" dirty="0"/>
                    </a:p>
                  </a:txBody>
                  <a:tcPr/>
                </a:tc>
              </a:tr>
              <a:tr h="370840">
                <a:tc>
                  <a:txBody>
                    <a:bodyPr/>
                    <a:lstStyle/>
                    <a:p>
                      <a:pPr algn="ctr"/>
                      <a:r>
                        <a:rPr lang="en-US" dirty="0" err="1" smtClean="0">
                          <a:solidFill>
                            <a:schemeClr val="tx1"/>
                          </a:solidFill>
                        </a:rPr>
                        <a:t>Chargen</a:t>
                      </a:r>
                      <a:r>
                        <a:rPr lang="en-US" baseline="0" dirty="0" smtClean="0">
                          <a:solidFill>
                            <a:schemeClr val="tx1"/>
                          </a:solidFill>
                        </a:rPr>
                        <a:t> (19)</a:t>
                      </a:r>
                      <a:endParaRPr lang="en-US" dirty="0">
                        <a:solidFill>
                          <a:schemeClr val="tx1"/>
                        </a:solidFill>
                      </a:endParaRPr>
                    </a:p>
                  </a:txBody>
                  <a:tcPr/>
                </a:tc>
                <a:tc>
                  <a:txBody>
                    <a:bodyPr/>
                    <a:lstStyle/>
                    <a:p>
                      <a:pPr algn="ctr"/>
                      <a:r>
                        <a:rPr lang="en-US" dirty="0" smtClean="0">
                          <a:solidFill>
                            <a:schemeClr val="tx1"/>
                          </a:solidFill>
                        </a:rPr>
                        <a:t>1.62</a:t>
                      </a:r>
                      <a:endParaRPr lang="en-US" dirty="0">
                        <a:solidFill>
                          <a:schemeClr val="tx1"/>
                        </a:solidFill>
                      </a:endParaRPr>
                    </a:p>
                  </a:txBody>
                  <a:tcPr/>
                </a:tc>
                <a:tc>
                  <a:txBody>
                    <a:bodyPr/>
                    <a:lstStyle/>
                    <a:p>
                      <a:pPr algn="ctr"/>
                      <a:r>
                        <a:rPr lang="en-US" dirty="0" smtClean="0">
                          <a:solidFill>
                            <a:schemeClr val="tx1"/>
                          </a:solidFill>
                        </a:rPr>
                        <a:t>7Gbps</a:t>
                      </a:r>
                      <a:endParaRPr lang="en-US" dirty="0">
                        <a:solidFill>
                          <a:schemeClr val="tx1"/>
                        </a:solidFill>
                      </a:endParaRPr>
                    </a:p>
                  </a:txBody>
                  <a:tcPr/>
                </a:tc>
                <a:tc>
                  <a:txBody>
                    <a:bodyPr/>
                    <a:lstStyle/>
                    <a:p>
                      <a:pPr algn="ctr"/>
                      <a:r>
                        <a:rPr lang="en-US" dirty="0" smtClean="0">
                          <a:solidFill>
                            <a:schemeClr val="tx1"/>
                          </a:solidFill>
                        </a:rPr>
                        <a:t>5.49</a:t>
                      </a:r>
                      <a:endParaRPr lang="en-US" dirty="0">
                        <a:solidFill>
                          <a:schemeClr val="tx1"/>
                        </a:solidFill>
                      </a:endParaRPr>
                    </a:p>
                  </a:txBody>
                  <a:tcPr/>
                </a:tc>
                <a:tc>
                  <a:txBody>
                    <a:bodyPr/>
                    <a:lstStyle/>
                    <a:p>
                      <a:pPr algn="ctr"/>
                      <a:r>
                        <a:rPr lang="en-US" dirty="0" smtClean="0">
                          <a:solidFill>
                            <a:schemeClr val="tx1"/>
                          </a:solidFill>
                        </a:rPr>
                        <a:t>15Gbps</a:t>
                      </a:r>
                      <a:endParaRPr lang="en-US" dirty="0">
                        <a:solidFill>
                          <a:schemeClr val="tx1"/>
                        </a:solidFill>
                      </a:endParaRPr>
                    </a:p>
                  </a:txBody>
                  <a:tcPr/>
                </a:tc>
              </a:tr>
            </a:tbl>
          </a:graphicData>
        </a:graphic>
      </p:graphicFrame>
    </p:spTree>
    <p:extLst>
      <p:ext uri="{BB962C8B-B14F-4D97-AF65-F5344CB8AC3E}">
        <p14:creationId xmlns:p14="http://schemas.microsoft.com/office/powerpoint/2010/main" val="3630535080"/>
      </p:ext>
    </p:extLst>
  </p:cSld>
  <p:clrMapOvr>
    <a:masterClrMapping/>
  </p:clrMapOvr>
  <p:timing>
    <p:tnLst>
      <p:par>
        <p:cTn xmlns:p14="http://schemas.microsoft.com/office/powerpoint/2010/mai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p:cNvSpPr>
            <a:spLocks noGrp="1"/>
          </p:cNvSpPr>
          <p:nvPr>
            <p:ph type="title"/>
          </p:nvPr>
        </p:nvSpPr>
        <p:spPr/>
        <p:txBody>
          <a:bodyPr/>
          <a:lstStyle/>
          <a:p>
            <a:r>
              <a:rPr lang="en-US" sz="2400" dirty="0" smtClean="0"/>
              <a:t>SNMP Reflection/Amplification Attack Methodology</a:t>
            </a:r>
            <a:endParaRPr lang="en-US" sz="2400" dirty="0"/>
          </a:p>
        </p:txBody>
      </p:sp>
      <p:sp>
        <p:nvSpPr>
          <p:cNvPr id="3" name="Slide Number Placeholder 2"/>
          <p:cNvSpPr>
            <a:spLocks noGrp="1"/>
          </p:cNvSpPr>
          <p:nvPr>
            <p:ph type="sldNum" sz="quarter" idx="12"/>
          </p:nvPr>
        </p:nvSpPr>
        <p:spPr/>
        <p:txBody>
          <a:bodyPr/>
          <a:lstStyle/>
          <a:p>
            <a:fld id="{AE4F6114-FE43-B34A-B99B-6F1FD61370EE}" type="slidenum">
              <a:rPr lang="en-US" smtClean="0"/>
              <a:pPr/>
              <a:t>110</a:t>
            </a:fld>
            <a:endParaRPr lang="en-US"/>
          </a:p>
        </p:txBody>
      </p:sp>
      <p:pic>
        <p:nvPicPr>
          <p:cNvPr id="2050" name="Picture 2" descr="C:\Users\bfischer\AppData\Local\Microsoft\Windows\Temporary Internet Files\Content.IE5\37QVPQHV\MC900435242[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6366" y="4999834"/>
            <a:ext cx="846612" cy="1675084"/>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Users\bfischer\AppData\Local\Microsoft\Windows\Temporary Internet Files\Content.IE5\A3OZ4LVP\MC90043154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668" y="4842297"/>
            <a:ext cx="790487" cy="852022"/>
          </a:xfrm>
          <a:prstGeom prst="rect">
            <a:avLst/>
          </a:prstGeom>
          <a:noFill/>
          <a:extLst>
            <a:ext uri="{909E8E84-426E-40dd-AFC4-6F175D3DCCD1}">
              <a14:hiddenFill xmlns:a14="http://schemas.microsoft.com/office/drawing/2010/main">
                <a:solidFill>
                  <a:srgbClr val="FFFFFF"/>
                </a:solidFill>
              </a14:hiddenFill>
            </a:ext>
          </a:extLst>
        </p:spPr>
      </p:pic>
      <p:pic>
        <p:nvPicPr>
          <p:cNvPr id="2059" name="Picture 11" descr="C:\Users\bfischer\AppData\Local\Microsoft\Windows\Temporary Internet Files\Content.IE5\QGBH1XP5\MC900431564[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674" y="1069867"/>
            <a:ext cx="990591" cy="99719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1" descr="C:\Users\bfischer\AppData\Local\Microsoft\Windows\Temporary Internet Files\Content.IE5\QGBH1XP5\MC900431564[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8510" y="1069868"/>
            <a:ext cx="990591" cy="99719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1" descr="C:\Users\bfischer\AppData\Local\Microsoft\Windows\Temporary Internet Files\Content.IE5\QGBH1XP5\MC900431564[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09907" y="1069866"/>
            <a:ext cx="990591" cy="99719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1" descr="C:\Users\bfischer\AppData\Local\Microsoft\Windows\Temporary Internet Files\Content.IE5\QGBH1XP5\MC900431564[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5264" y="1069868"/>
            <a:ext cx="990591" cy="99719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1" descr="C:\Users\bfischer\AppData\Local\Microsoft\Windows\Temporary Internet Files\Content.IE5\QGBH1XP5\MC900431564[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90358" y="1069868"/>
            <a:ext cx="990591" cy="99719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1" descr="C:\Users\bfischer\AppData\Local\Microsoft\Windows\Temporary Internet Files\Content.IE5\QGBH1XP5\MC900431564[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3420" y="1069868"/>
            <a:ext cx="990591" cy="99719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1" descr="C:\Users\bfischer\AppData\Local\Microsoft\Windows\Temporary Internet Files\Content.IE5\QGBH1XP5\MC900431564[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6780" y="1069868"/>
            <a:ext cx="990591" cy="99719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1" descr="C:\Users\bfischer\AppData\Local\Microsoft\Windows\Temporary Internet Files\Content.IE5\QGBH1XP5\MC900431564[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522" y="1069865"/>
            <a:ext cx="990591" cy="99719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1" descr="C:\Users\bfischer\AppData\Local\Microsoft\Windows\Temporary Internet Files\Content.IE5\QGBH1XP5\MC900431564[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8146" y="1069864"/>
            <a:ext cx="990591" cy="99719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1" descr="C:\Users\bfischer\AppData\Local\Microsoft\Windows\Temporary Internet Files\Content.IE5\QGBH1XP5\MC900431564[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2972" y="1069868"/>
            <a:ext cx="990591" cy="997195"/>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le 23"/>
          <p:cNvSpPr/>
          <p:nvPr/>
        </p:nvSpPr>
        <p:spPr>
          <a:xfrm>
            <a:off x="829559" y="2067059"/>
            <a:ext cx="6826806" cy="519746"/>
          </a:xfrm>
          <a:prstGeom prst="roundRect">
            <a:avLst/>
          </a:prstGeom>
          <a:solidFill>
            <a:schemeClr val="tx1">
              <a:lumMod val="75000"/>
              <a:lumOff val="25000"/>
              <a:alpha val="6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chemeClr val="bg1"/>
                </a:solidFill>
                <a:effectLst>
                  <a:outerShdw blurRad="38100" dist="38100" dir="2700000" algn="tl">
                    <a:srgbClr val="000000">
                      <a:alpha val="43137"/>
                    </a:srgbClr>
                  </a:outerShdw>
                </a:effectLst>
              </a:rPr>
              <a:t>Internet-Accessible Servers</a:t>
            </a:r>
            <a:r>
              <a:rPr lang="en-US" sz="2000" dirty="0">
                <a:solidFill>
                  <a:schemeClr val="bg1"/>
                </a:solidFill>
                <a:effectLst>
                  <a:outerShdw blurRad="38100" dist="38100" dir="2700000" algn="tl">
                    <a:srgbClr val="000000">
                      <a:alpha val="43137"/>
                    </a:srgbClr>
                  </a:outerShdw>
                </a:effectLst>
              </a:rPr>
              <a:t>, </a:t>
            </a:r>
            <a:r>
              <a:rPr lang="en-US" sz="2000" dirty="0" smtClean="0">
                <a:solidFill>
                  <a:schemeClr val="bg1"/>
                </a:solidFill>
                <a:effectLst>
                  <a:outerShdw blurRad="38100" dist="38100" dir="2700000" algn="tl">
                    <a:srgbClr val="000000">
                      <a:alpha val="43137"/>
                    </a:srgbClr>
                  </a:outerShdw>
                </a:effectLst>
              </a:rPr>
              <a:t>Routers</a:t>
            </a:r>
            <a:r>
              <a:rPr lang="en-US" sz="2000" dirty="0">
                <a:solidFill>
                  <a:schemeClr val="bg1"/>
                </a:solidFill>
                <a:effectLst>
                  <a:outerShdw blurRad="38100" dist="38100" dir="2700000" algn="tl">
                    <a:srgbClr val="000000">
                      <a:alpha val="43137"/>
                    </a:srgbClr>
                  </a:outerShdw>
                </a:effectLst>
              </a:rPr>
              <a:t>, </a:t>
            </a:r>
            <a:r>
              <a:rPr lang="en-US" sz="2000" dirty="0" smtClean="0">
                <a:solidFill>
                  <a:schemeClr val="bg1"/>
                </a:solidFill>
                <a:effectLst>
                  <a:outerShdw blurRad="38100" dist="38100" dir="2700000" algn="tl">
                    <a:srgbClr val="000000">
                      <a:alpha val="43137"/>
                    </a:srgbClr>
                  </a:outerShdw>
                </a:effectLst>
              </a:rPr>
              <a:t>Home </a:t>
            </a:r>
            <a:r>
              <a:rPr lang="en-US" sz="2000" dirty="0">
                <a:solidFill>
                  <a:schemeClr val="bg1"/>
                </a:solidFill>
                <a:effectLst>
                  <a:outerShdw blurRad="38100" dist="38100" dir="2700000" algn="tl">
                    <a:srgbClr val="000000">
                      <a:alpha val="43137"/>
                    </a:srgbClr>
                  </a:outerShdw>
                </a:effectLst>
              </a:rPr>
              <a:t>CPE devices, etc</a:t>
            </a:r>
            <a:r>
              <a:rPr lang="en-US" dirty="0">
                <a:effectLst>
                  <a:outerShdw blurRad="38100" dist="38100" dir="2700000" algn="tl">
                    <a:srgbClr val="000000">
                      <a:alpha val="43137"/>
                    </a:srgbClr>
                  </a:outerShdw>
                </a:effectLst>
              </a:rPr>
              <a:t>.</a:t>
            </a:r>
          </a:p>
        </p:txBody>
      </p:sp>
      <p:sp>
        <p:nvSpPr>
          <p:cNvPr id="4" name="Rectangle 3"/>
          <p:cNvSpPr/>
          <p:nvPr/>
        </p:nvSpPr>
        <p:spPr>
          <a:xfrm>
            <a:off x="7252419" y="6352143"/>
            <a:ext cx="1735571" cy="369332"/>
          </a:xfrm>
          <a:prstGeom prst="rect">
            <a:avLst/>
          </a:prstGeom>
        </p:spPr>
        <p:txBody>
          <a:bodyPr wrap="none">
            <a:spAutoFit/>
          </a:bodyPr>
          <a:lstStyle/>
          <a:p>
            <a:r>
              <a:rPr lang="en-US" dirty="0" smtClean="0"/>
              <a:t>172.19.234.6/32</a:t>
            </a:r>
            <a:endParaRPr lang="en-US" dirty="0"/>
          </a:p>
        </p:txBody>
      </p:sp>
      <p:sp>
        <p:nvSpPr>
          <p:cNvPr id="25" name="TextBox 24"/>
          <p:cNvSpPr txBox="1"/>
          <p:nvPr/>
        </p:nvSpPr>
        <p:spPr>
          <a:xfrm>
            <a:off x="7735523" y="1037445"/>
            <a:ext cx="1050738" cy="923330"/>
          </a:xfrm>
          <a:prstGeom prst="rect">
            <a:avLst/>
          </a:prstGeom>
          <a:noFill/>
        </p:spPr>
        <p:txBody>
          <a:bodyPr wrap="none" rtlCol="0">
            <a:spAutoFit/>
          </a:bodyPr>
          <a:lstStyle/>
          <a:p>
            <a:r>
              <a:rPr lang="en-US" dirty="0" smtClean="0"/>
              <a:t>Abusable</a:t>
            </a:r>
          </a:p>
          <a:p>
            <a:r>
              <a:rPr lang="en-US" dirty="0" smtClean="0"/>
              <a:t>SNMP</a:t>
            </a:r>
          </a:p>
          <a:p>
            <a:r>
              <a:rPr lang="en-US" dirty="0" smtClean="0"/>
              <a:t>Services</a:t>
            </a:r>
            <a:endParaRPr lang="en-US" dirty="0"/>
          </a:p>
        </p:txBody>
      </p:sp>
    </p:spTree>
    <p:extLst>
      <p:ext uri="{BB962C8B-B14F-4D97-AF65-F5344CB8AC3E}">
        <p14:creationId xmlns:p14="http://schemas.microsoft.com/office/powerpoint/2010/main" val="38591088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SNMP Reflection/Amplification Attack Methodology</a:t>
            </a:r>
            <a:endParaRPr lang="en-US" sz="2400" dirty="0"/>
          </a:p>
        </p:txBody>
      </p:sp>
      <p:sp>
        <p:nvSpPr>
          <p:cNvPr id="3" name="Slide Number Placeholder 2"/>
          <p:cNvSpPr>
            <a:spLocks noGrp="1"/>
          </p:cNvSpPr>
          <p:nvPr>
            <p:ph type="sldNum" sz="quarter" idx="12"/>
          </p:nvPr>
        </p:nvSpPr>
        <p:spPr/>
        <p:txBody>
          <a:bodyPr/>
          <a:lstStyle/>
          <a:p>
            <a:fld id="{AE4F6114-FE43-B34A-B99B-6F1FD61370EE}" type="slidenum">
              <a:rPr lang="en-US" smtClean="0"/>
              <a:pPr/>
              <a:t>111</a:t>
            </a:fld>
            <a:endParaRPr lang="en-US"/>
          </a:p>
        </p:txBody>
      </p:sp>
      <p:pic>
        <p:nvPicPr>
          <p:cNvPr id="2050" name="Picture 2" descr="C:\Users\bfischer\AppData\Local\Microsoft\Windows\Temporary Internet Files\Content.IE5\37QVPQHV\MC900435242[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6366" y="4999834"/>
            <a:ext cx="846612" cy="1675084"/>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Users\bfischer\AppData\Local\Microsoft\Windows\Temporary Internet Files\Content.IE5\A3OZ4LVP\MC90043154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668" y="4842297"/>
            <a:ext cx="790487" cy="852022"/>
          </a:xfrm>
          <a:prstGeom prst="rect">
            <a:avLst/>
          </a:prstGeom>
          <a:noFill/>
          <a:extLst>
            <a:ext uri="{909E8E84-426E-40dd-AFC4-6F175D3DCCD1}">
              <a14:hiddenFill xmlns:a14="http://schemas.microsoft.com/office/drawing/2010/main">
                <a:solidFill>
                  <a:srgbClr val="FFFFFF"/>
                </a:solidFill>
              </a14:hiddenFill>
            </a:ext>
          </a:extLst>
        </p:spPr>
      </p:pic>
      <p:pic>
        <p:nvPicPr>
          <p:cNvPr id="2059" name="Picture 11" descr="C:\Users\bfischer\AppData\Local\Microsoft\Windows\Temporary Internet Files\Content.IE5\QGBH1XP5\MC900431564[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674" y="1069867"/>
            <a:ext cx="990591" cy="99719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1" descr="C:\Users\bfischer\AppData\Local\Microsoft\Windows\Temporary Internet Files\Content.IE5\QGBH1XP5\MC900431564[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8510" y="1069868"/>
            <a:ext cx="990591" cy="99719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1" descr="C:\Users\bfischer\AppData\Local\Microsoft\Windows\Temporary Internet Files\Content.IE5\QGBH1XP5\MC900431564[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09907" y="1069866"/>
            <a:ext cx="990591" cy="99719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1" descr="C:\Users\bfischer\AppData\Local\Microsoft\Windows\Temporary Internet Files\Content.IE5\QGBH1XP5\MC900431564[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5264" y="1069868"/>
            <a:ext cx="990591" cy="99719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1" descr="C:\Users\bfischer\AppData\Local\Microsoft\Windows\Temporary Internet Files\Content.IE5\QGBH1XP5\MC900431564[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90358" y="1069868"/>
            <a:ext cx="990591" cy="99719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1" descr="C:\Users\bfischer\AppData\Local\Microsoft\Windows\Temporary Internet Files\Content.IE5\QGBH1XP5\MC900431564[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3420" y="1069868"/>
            <a:ext cx="990591" cy="99719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1" descr="C:\Users\bfischer\AppData\Local\Microsoft\Windows\Temporary Internet Files\Content.IE5\QGBH1XP5\MC900431564[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6780" y="1069868"/>
            <a:ext cx="990591" cy="99719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1" descr="C:\Users\bfischer\AppData\Local\Microsoft\Windows\Temporary Internet Files\Content.IE5\QGBH1XP5\MC900431564[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522" y="1069865"/>
            <a:ext cx="990591" cy="99719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1" descr="C:\Users\bfischer\AppData\Local\Microsoft\Windows\Temporary Internet Files\Content.IE5\QGBH1XP5\MC900431564[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8146" y="1069864"/>
            <a:ext cx="990591" cy="99719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1" descr="C:\Users\bfischer\AppData\Local\Microsoft\Windows\Temporary Internet Files\Content.IE5\QGBH1XP5\MC900431564[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2972" y="1069868"/>
            <a:ext cx="990591" cy="997195"/>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Arrow Connector 3"/>
          <p:cNvCxnSpPr>
            <a:stCxn id="2055" idx="0"/>
            <a:endCxn id="13" idx="2"/>
          </p:cNvCxnSpPr>
          <p:nvPr/>
        </p:nvCxnSpPr>
        <p:spPr>
          <a:xfrm flipV="1">
            <a:off x="1065912" y="2067063"/>
            <a:ext cx="127894" cy="277523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a:stCxn id="2055" idx="0"/>
            <a:endCxn id="2059" idx="2"/>
          </p:cNvCxnSpPr>
          <p:nvPr/>
        </p:nvCxnSpPr>
        <p:spPr>
          <a:xfrm flipV="1">
            <a:off x="1065912" y="2067062"/>
            <a:ext cx="833058" cy="277523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a:stCxn id="2055" idx="0"/>
            <a:endCxn id="14" idx="2"/>
          </p:cNvCxnSpPr>
          <p:nvPr/>
        </p:nvCxnSpPr>
        <p:spPr>
          <a:xfrm flipV="1">
            <a:off x="1065912" y="2067061"/>
            <a:ext cx="1539291" cy="277523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a:stCxn id="2055" idx="0"/>
          </p:cNvCxnSpPr>
          <p:nvPr/>
        </p:nvCxnSpPr>
        <p:spPr>
          <a:xfrm flipV="1">
            <a:off x="1065912" y="1960775"/>
            <a:ext cx="2248905" cy="288152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a:stCxn id="2055" idx="0"/>
            <a:endCxn id="20" idx="2"/>
          </p:cNvCxnSpPr>
          <p:nvPr/>
        </p:nvCxnSpPr>
        <p:spPr>
          <a:xfrm flipV="1">
            <a:off x="1065912" y="2067059"/>
            <a:ext cx="2947530" cy="277523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a:stCxn id="2055" idx="0"/>
            <a:endCxn id="17" idx="2"/>
          </p:cNvCxnSpPr>
          <p:nvPr/>
        </p:nvCxnSpPr>
        <p:spPr>
          <a:xfrm flipV="1">
            <a:off x="1065912" y="2067063"/>
            <a:ext cx="4322804" cy="277523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a:stCxn id="2055" idx="0"/>
            <a:endCxn id="16" idx="2"/>
          </p:cNvCxnSpPr>
          <p:nvPr/>
        </p:nvCxnSpPr>
        <p:spPr>
          <a:xfrm flipV="1">
            <a:off x="1065912" y="2067063"/>
            <a:ext cx="5019742" cy="277523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a:stCxn id="2055" idx="0"/>
            <a:endCxn id="15" idx="2"/>
          </p:cNvCxnSpPr>
          <p:nvPr/>
        </p:nvCxnSpPr>
        <p:spPr>
          <a:xfrm flipV="1">
            <a:off x="1065912" y="2067063"/>
            <a:ext cx="5674648" cy="277523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a:stCxn id="2055" idx="0"/>
            <a:endCxn id="21" idx="2"/>
          </p:cNvCxnSpPr>
          <p:nvPr/>
        </p:nvCxnSpPr>
        <p:spPr>
          <a:xfrm flipV="1">
            <a:off x="1065912" y="2067063"/>
            <a:ext cx="6372356" cy="277523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a:stCxn id="2055" idx="0"/>
            <a:endCxn id="18" idx="2"/>
          </p:cNvCxnSpPr>
          <p:nvPr/>
        </p:nvCxnSpPr>
        <p:spPr>
          <a:xfrm flipV="1">
            <a:off x="1065912" y="2067063"/>
            <a:ext cx="3646164" cy="277523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 name="Rounded Rectangle 4"/>
          <p:cNvSpPr/>
          <p:nvPr/>
        </p:nvSpPr>
        <p:spPr>
          <a:xfrm>
            <a:off x="698510" y="2959771"/>
            <a:ext cx="3901770" cy="1244583"/>
          </a:xfrm>
          <a:prstGeom prst="round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UDP/1711 – UDP/161 ,~70 bytes</a:t>
            </a:r>
          </a:p>
          <a:p>
            <a:pPr algn="ctr"/>
            <a:r>
              <a:rPr lang="en-US" sz="1400" dirty="0" smtClean="0"/>
              <a:t>Spoofed Source: 172.19.234.6</a:t>
            </a:r>
          </a:p>
          <a:p>
            <a:pPr algn="ctr"/>
            <a:r>
              <a:rPr lang="en-US" sz="1400" dirty="0" smtClean="0"/>
              <a:t>Destinations:  Multiple SNMP Services</a:t>
            </a:r>
          </a:p>
          <a:p>
            <a:pPr algn="ctr"/>
            <a:r>
              <a:rPr lang="en-US" sz="1400" dirty="0" smtClean="0"/>
              <a:t>SNMP query:  </a:t>
            </a:r>
            <a:r>
              <a:rPr lang="en-US" sz="1400" i="1" dirty="0" err="1" smtClean="0"/>
              <a:t>GetBulkRequest</a:t>
            </a:r>
            <a:r>
              <a:rPr lang="en-US" sz="1400" i="1" dirty="0" smtClean="0"/>
              <a:t> </a:t>
            </a:r>
            <a:r>
              <a:rPr lang="en-US" sz="1400" dirty="0" smtClean="0"/>
              <a:t>OID enumeration</a:t>
            </a:r>
            <a:endParaRPr lang="en-US" sz="1400" dirty="0"/>
          </a:p>
        </p:txBody>
      </p:sp>
      <p:sp>
        <p:nvSpPr>
          <p:cNvPr id="6" name="TextBox 5"/>
          <p:cNvSpPr txBox="1"/>
          <p:nvPr/>
        </p:nvSpPr>
        <p:spPr>
          <a:xfrm>
            <a:off x="7735523" y="1037445"/>
            <a:ext cx="1050738" cy="923330"/>
          </a:xfrm>
          <a:prstGeom prst="rect">
            <a:avLst/>
          </a:prstGeom>
          <a:noFill/>
        </p:spPr>
        <p:txBody>
          <a:bodyPr wrap="none" rtlCol="0">
            <a:spAutoFit/>
          </a:bodyPr>
          <a:lstStyle/>
          <a:p>
            <a:r>
              <a:rPr lang="en-US" dirty="0" smtClean="0"/>
              <a:t>Abusable</a:t>
            </a:r>
          </a:p>
          <a:p>
            <a:r>
              <a:rPr lang="en-US" dirty="0" smtClean="0"/>
              <a:t>SNMP</a:t>
            </a:r>
          </a:p>
          <a:p>
            <a:r>
              <a:rPr lang="en-US" dirty="0" smtClean="0"/>
              <a:t>Services</a:t>
            </a:r>
            <a:endParaRPr lang="en-US" dirty="0"/>
          </a:p>
        </p:txBody>
      </p:sp>
      <p:sp>
        <p:nvSpPr>
          <p:cNvPr id="28" name="Rectangle 27"/>
          <p:cNvSpPr/>
          <p:nvPr/>
        </p:nvSpPr>
        <p:spPr>
          <a:xfrm>
            <a:off x="7252419" y="6352143"/>
            <a:ext cx="1735571" cy="369332"/>
          </a:xfrm>
          <a:prstGeom prst="rect">
            <a:avLst/>
          </a:prstGeom>
        </p:spPr>
        <p:txBody>
          <a:bodyPr wrap="none">
            <a:spAutoFit/>
          </a:bodyPr>
          <a:lstStyle/>
          <a:p>
            <a:r>
              <a:rPr lang="en-US" dirty="0" smtClean="0"/>
              <a:t>172.19.234.6/32</a:t>
            </a:r>
            <a:endParaRPr lang="en-US" dirty="0"/>
          </a:p>
        </p:txBody>
      </p:sp>
    </p:spTree>
    <p:extLst>
      <p:ext uri="{BB962C8B-B14F-4D97-AF65-F5344CB8AC3E}">
        <p14:creationId xmlns:p14="http://schemas.microsoft.com/office/powerpoint/2010/main" val="1497334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1"/>
          <p:cNvSpPr>
            <a:spLocks noGrp="1"/>
          </p:cNvSpPr>
          <p:nvPr>
            <p:ph type="title"/>
          </p:nvPr>
        </p:nvSpPr>
        <p:spPr/>
        <p:txBody>
          <a:bodyPr/>
          <a:lstStyle/>
          <a:p>
            <a:r>
              <a:rPr lang="en-US" sz="2400" dirty="0" smtClean="0"/>
              <a:t>SNMP Reflection/Amplification Attack Methodology</a:t>
            </a:r>
            <a:endParaRPr lang="en-US" sz="2400" dirty="0"/>
          </a:p>
        </p:txBody>
      </p:sp>
      <p:sp>
        <p:nvSpPr>
          <p:cNvPr id="3" name="Slide Number Placeholder 2"/>
          <p:cNvSpPr>
            <a:spLocks noGrp="1"/>
          </p:cNvSpPr>
          <p:nvPr>
            <p:ph type="sldNum" sz="quarter" idx="12"/>
          </p:nvPr>
        </p:nvSpPr>
        <p:spPr/>
        <p:txBody>
          <a:bodyPr/>
          <a:lstStyle/>
          <a:p>
            <a:fld id="{AE4F6114-FE43-B34A-B99B-6F1FD61370EE}" type="slidenum">
              <a:rPr lang="en-US" smtClean="0"/>
              <a:pPr/>
              <a:t>112</a:t>
            </a:fld>
            <a:endParaRPr lang="en-US"/>
          </a:p>
        </p:txBody>
      </p:sp>
      <p:pic>
        <p:nvPicPr>
          <p:cNvPr id="2050" name="Picture 2" descr="C:\Users\bfischer\AppData\Local\Microsoft\Windows\Temporary Internet Files\Content.IE5\37QVPQHV\MC900435242[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6366" y="4999834"/>
            <a:ext cx="846612" cy="1675084"/>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Users\bfischer\AppData\Local\Microsoft\Windows\Temporary Internet Files\Content.IE5\A3OZ4LVP\MC90043154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668" y="4842297"/>
            <a:ext cx="790487" cy="852022"/>
          </a:xfrm>
          <a:prstGeom prst="rect">
            <a:avLst/>
          </a:prstGeom>
          <a:noFill/>
          <a:extLst>
            <a:ext uri="{909E8E84-426E-40dd-AFC4-6F175D3DCCD1}">
              <a14:hiddenFill xmlns:a14="http://schemas.microsoft.com/office/drawing/2010/main">
                <a:solidFill>
                  <a:srgbClr val="FFFFFF"/>
                </a:solidFill>
              </a14:hiddenFill>
            </a:ext>
          </a:extLst>
        </p:spPr>
      </p:pic>
      <p:pic>
        <p:nvPicPr>
          <p:cNvPr id="2059" name="Picture 11" descr="C:\Users\bfischer\AppData\Local\Microsoft\Windows\Temporary Internet Files\Content.IE5\QGBH1XP5\MC900431564[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674" y="1069867"/>
            <a:ext cx="990591" cy="99719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1" descr="C:\Users\bfischer\AppData\Local\Microsoft\Windows\Temporary Internet Files\Content.IE5\QGBH1XP5\MC900431564[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8510" y="1069868"/>
            <a:ext cx="990591" cy="99719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1" descr="C:\Users\bfischer\AppData\Local\Microsoft\Windows\Temporary Internet Files\Content.IE5\QGBH1XP5\MC900431564[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09907" y="1069866"/>
            <a:ext cx="990591" cy="99719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1" descr="C:\Users\bfischer\AppData\Local\Microsoft\Windows\Temporary Internet Files\Content.IE5\QGBH1XP5\MC900431564[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5264" y="1069868"/>
            <a:ext cx="990591" cy="99719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1" descr="C:\Users\bfischer\AppData\Local\Microsoft\Windows\Temporary Internet Files\Content.IE5\QGBH1XP5\MC900431564[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90358" y="1069868"/>
            <a:ext cx="990591" cy="99719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1" descr="C:\Users\bfischer\AppData\Local\Microsoft\Windows\Temporary Internet Files\Content.IE5\QGBH1XP5\MC900431564[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3420" y="1069868"/>
            <a:ext cx="990591" cy="99719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1" descr="C:\Users\bfischer\AppData\Local\Microsoft\Windows\Temporary Internet Files\Content.IE5\QGBH1XP5\MC900431564[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6780" y="1069868"/>
            <a:ext cx="990591" cy="99719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1" descr="C:\Users\bfischer\AppData\Local\Microsoft\Windows\Temporary Internet Files\Content.IE5\QGBH1XP5\MC900431564[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522" y="1069865"/>
            <a:ext cx="990591" cy="99719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1" descr="C:\Users\bfischer\AppData\Local\Microsoft\Windows\Temporary Internet Files\Content.IE5\QGBH1XP5\MC900431564[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8146" y="1069864"/>
            <a:ext cx="990591" cy="99719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1" descr="C:\Users\bfischer\AppData\Local\Microsoft\Windows\Temporary Internet Files\Content.IE5\QGBH1XP5\MC900431564[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2972" y="1069868"/>
            <a:ext cx="990591" cy="997195"/>
          </a:xfrm>
          <a:prstGeom prst="rect">
            <a:avLst/>
          </a:prstGeom>
          <a:noFill/>
          <a:extLst>
            <a:ext uri="{909E8E84-426E-40dd-AFC4-6F175D3DCCD1}">
              <a14:hiddenFill xmlns:a14="http://schemas.microsoft.com/office/drawing/2010/main">
                <a:solidFill>
                  <a:srgbClr val="FFFFFF"/>
                </a:solidFill>
              </a14:hiddenFill>
            </a:ext>
          </a:extLst>
        </p:spPr>
      </p:pic>
      <p:cxnSp>
        <p:nvCxnSpPr>
          <p:cNvPr id="28" name="Straight Arrow Connector 27"/>
          <p:cNvCxnSpPr>
            <a:stCxn id="21" idx="2"/>
            <a:endCxn id="2050" idx="0"/>
          </p:cNvCxnSpPr>
          <p:nvPr/>
        </p:nvCxnSpPr>
        <p:spPr>
          <a:xfrm>
            <a:off x="7438268" y="2067063"/>
            <a:ext cx="641404" cy="2932771"/>
          </a:xfrm>
          <a:prstGeom prst="straightConnector1">
            <a:avLst/>
          </a:prstGeom>
          <a:ln w="127000">
            <a:solidFill>
              <a:srgbClr val="FF0000"/>
            </a:solidFill>
            <a:tailEnd type="triangle" w="sm" len="lg"/>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a:stCxn id="15" idx="2"/>
            <a:endCxn id="2050" idx="0"/>
          </p:cNvCxnSpPr>
          <p:nvPr/>
        </p:nvCxnSpPr>
        <p:spPr>
          <a:xfrm>
            <a:off x="6740560" y="2067063"/>
            <a:ext cx="1339112" cy="2932771"/>
          </a:xfrm>
          <a:prstGeom prst="straightConnector1">
            <a:avLst/>
          </a:prstGeom>
          <a:ln w="127000">
            <a:solidFill>
              <a:srgbClr val="FF0000"/>
            </a:solidFill>
            <a:tailEnd type="triangle" w="sm" len="lg"/>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a:stCxn id="16" idx="2"/>
            <a:endCxn id="2050" idx="0"/>
          </p:cNvCxnSpPr>
          <p:nvPr/>
        </p:nvCxnSpPr>
        <p:spPr>
          <a:xfrm>
            <a:off x="6085654" y="2067063"/>
            <a:ext cx="1994018" cy="2932771"/>
          </a:xfrm>
          <a:prstGeom prst="straightConnector1">
            <a:avLst/>
          </a:prstGeom>
          <a:ln w="127000">
            <a:solidFill>
              <a:srgbClr val="FF0000"/>
            </a:solidFill>
            <a:tailEnd type="triangle" w="sm" len="lg"/>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a:stCxn id="17" idx="2"/>
            <a:endCxn id="2050" idx="0"/>
          </p:cNvCxnSpPr>
          <p:nvPr/>
        </p:nvCxnSpPr>
        <p:spPr>
          <a:xfrm>
            <a:off x="5388716" y="2067063"/>
            <a:ext cx="2690956" cy="2932771"/>
          </a:xfrm>
          <a:prstGeom prst="straightConnector1">
            <a:avLst/>
          </a:prstGeom>
          <a:ln w="127000">
            <a:solidFill>
              <a:srgbClr val="FF0000"/>
            </a:solidFill>
            <a:tailEnd type="triangle" w="sm" len="lg"/>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a:stCxn id="18" idx="2"/>
            <a:endCxn id="2050" idx="0"/>
          </p:cNvCxnSpPr>
          <p:nvPr/>
        </p:nvCxnSpPr>
        <p:spPr>
          <a:xfrm>
            <a:off x="4712076" y="2067063"/>
            <a:ext cx="3367596" cy="2932771"/>
          </a:xfrm>
          <a:prstGeom prst="straightConnector1">
            <a:avLst/>
          </a:prstGeom>
          <a:ln w="127000">
            <a:solidFill>
              <a:srgbClr val="FF0000"/>
            </a:solidFill>
            <a:tailEnd type="triangle" w="sm" len="lg"/>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a:stCxn id="20" idx="2"/>
            <a:endCxn id="2050" idx="0"/>
          </p:cNvCxnSpPr>
          <p:nvPr/>
        </p:nvCxnSpPr>
        <p:spPr>
          <a:xfrm>
            <a:off x="4013442" y="2067059"/>
            <a:ext cx="4066230" cy="2932775"/>
          </a:xfrm>
          <a:prstGeom prst="straightConnector1">
            <a:avLst/>
          </a:prstGeom>
          <a:ln w="127000">
            <a:solidFill>
              <a:srgbClr val="FF0000"/>
            </a:solidFill>
            <a:tailEnd type="triangle" w="sm" len="lg"/>
          </a:ln>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a:stCxn id="19" idx="2"/>
            <a:endCxn id="2050" idx="0"/>
          </p:cNvCxnSpPr>
          <p:nvPr/>
        </p:nvCxnSpPr>
        <p:spPr>
          <a:xfrm>
            <a:off x="3314818" y="2067060"/>
            <a:ext cx="4764854" cy="2932774"/>
          </a:xfrm>
          <a:prstGeom prst="straightConnector1">
            <a:avLst/>
          </a:prstGeom>
          <a:ln w="127000">
            <a:solidFill>
              <a:srgbClr val="FF0000"/>
            </a:solidFill>
            <a:tailEnd type="triangle" w="sm" len="lg"/>
          </a:ln>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a:stCxn id="14" idx="2"/>
            <a:endCxn id="2050" idx="0"/>
          </p:cNvCxnSpPr>
          <p:nvPr/>
        </p:nvCxnSpPr>
        <p:spPr>
          <a:xfrm>
            <a:off x="2605203" y="2067061"/>
            <a:ext cx="5474469" cy="2932773"/>
          </a:xfrm>
          <a:prstGeom prst="straightConnector1">
            <a:avLst/>
          </a:prstGeom>
          <a:ln w="127000">
            <a:solidFill>
              <a:srgbClr val="FF0000"/>
            </a:solidFill>
            <a:tailEnd type="triangle" w="sm" len="lg"/>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a:stCxn id="2059" idx="2"/>
            <a:endCxn id="2050" idx="0"/>
          </p:cNvCxnSpPr>
          <p:nvPr/>
        </p:nvCxnSpPr>
        <p:spPr>
          <a:xfrm>
            <a:off x="1898970" y="2067062"/>
            <a:ext cx="6180702" cy="2932772"/>
          </a:xfrm>
          <a:prstGeom prst="straightConnector1">
            <a:avLst/>
          </a:prstGeom>
          <a:ln w="127000">
            <a:solidFill>
              <a:srgbClr val="FF0000"/>
            </a:solidFill>
            <a:tailEnd type="triangle" w="sm" len="lg"/>
          </a:ln>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a:stCxn id="13" idx="2"/>
            <a:endCxn id="2050" idx="0"/>
          </p:cNvCxnSpPr>
          <p:nvPr/>
        </p:nvCxnSpPr>
        <p:spPr>
          <a:xfrm>
            <a:off x="1193806" y="2067063"/>
            <a:ext cx="6885866" cy="2932771"/>
          </a:xfrm>
          <a:prstGeom prst="straightConnector1">
            <a:avLst/>
          </a:prstGeom>
          <a:ln w="127000">
            <a:solidFill>
              <a:srgbClr val="FF0000"/>
            </a:solidFill>
            <a:tailEnd type="triangle" w="sm" len="lg"/>
          </a:ln>
        </p:spPr>
        <p:style>
          <a:lnRef idx="2">
            <a:schemeClr val="accent1"/>
          </a:lnRef>
          <a:fillRef idx="0">
            <a:schemeClr val="accent1"/>
          </a:fillRef>
          <a:effectRef idx="1">
            <a:schemeClr val="accent1"/>
          </a:effectRef>
          <a:fontRef idx="minor">
            <a:schemeClr val="tx1"/>
          </a:fontRef>
        </p:style>
      </p:cxnSp>
      <p:sp>
        <p:nvSpPr>
          <p:cNvPr id="5" name="Rounded Rectangle 4"/>
          <p:cNvSpPr/>
          <p:nvPr/>
        </p:nvSpPr>
        <p:spPr>
          <a:xfrm>
            <a:off x="2492983" y="2582943"/>
            <a:ext cx="5586689" cy="1244339"/>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700" dirty="0"/>
              <a:t>UDP</a:t>
            </a:r>
            <a:r>
              <a:rPr lang="en-US" sz="1700" dirty="0" smtClean="0"/>
              <a:t>/161 </a:t>
            </a:r>
            <a:r>
              <a:rPr lang="en-US" sz="1700" dirty="0"/>
              <a:t>– UDP</a:t>
            </a:r>
            <a:r>
              <a:rPr lang="en-US" sz="1700" dirty="0" smtClean="0"/>
              <a:t>/1711, ~60000 bytes, fragmented</a:t>
            </a:r>
            <a:endParaRPr lang="en-US" sz="1700" dirty="0"/>
          </a:p>
          <a:p>
            <a:pPr algn="ctr"/>
            <a:r>
              <a:rPr lang="en-US" sz="1700" dirty="0" smtClean="0"/>
              <a:t>Non-Spoofed Sources: Multiple SNMP Services</a:t>
            </a:r>
            <a:endParaRPr lang="en-US" sz="1700" dirty="0"/>
          </a:p>
          <a:p>
            <a:pPr algn="ctr"/>
            <a:r>
              <a:rPr lang="en-US" sz="1700" dirty="0" smtClean="0"/>
              <a:t>Destination:  172.19.234.6</a:t>
            </a:r>
          </a:p>
          <a:p>
            <a:pPr algn="ctr"/>
            <a:r>
              <a:rPr lang="en-US" sz="1700" dirty="0" smtClean="0"/>
              <a:t>SNMP Response:  </a:t>
            </a:r>
            <a:r>
              <a:rPr lang="en-US" sz="1700" i="1" dirty="0" err="1" smtClean="0"/>
              <a:t>GetBulkRequest</a:t>
            </a:r>
            <a:r>
              <a:rPr lang="en-US" sz="1700" dirty="0" smtClean="0"/>
              <a:t> output</a:t>
            </a:r>
            <a:endParaRPr lang="en-US" sz="1700" dirty="0"/>
          </a:p>
        </p:txBody>
      </p:sp>
      <p:grpSp>
        <p:nvGrpSpPr>
          <p:cNvPr id="30" name="Group 21"/>
          <p:cNvGrpSpPr>
            <a:grpSpLocks/>
          </p:cNvGrpSpPr>
          <p:nvPr/>
        </p:nvGrpSpPr>
        <p:grpSpPr bwMode="auto">
          <a:xfrm>
            <a:off x="7235855" y="5088336"/>
            <a:ext cx="1792919" cy="1188992"/>
            <a:chOff x="0" y="0"/>
            <a:chExt cx="1385686" cy="990127"/>
          </a:xfrm>
        </p:grpSpPr>
        <p:sp>
          <p:nvSpPr>
            <p:cNvPr id="33" name="AutoShape 22"/>
            <p:cNvSpPr>
              <a:spLocks/>
            </p:cNvSpPr>
            <p:nvPr/>
          </p:nvSpPr>
          <p:spPr bwMode="auto">
            <a:xfrm>
              <a:off x="0" y="0"/>
              <a:ext cx="1385686" cy="9901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800"/>
                  </a:moveTo>
                  <a:lnTo>
                    <a:pt x="8351" y="2294"/>
                  </a:lnTo>
                  <a:lnTo>
                    <a:pt x="7311" y="6319"/>
                  </a:lnTo>
                  <a:lnTo>
                    <a:pt x="370" y="2294"/>
                  </a:lnTo>
                  <a:lnTo>
                    <a:pt x="4627" y="7617"/>
                  </a:lnTo>
                  <a:lnTo>
                    <a:pt x="0" y="8614"/>
                  </a:lnTo>
                  <a:lnTo>
                    <a:pt x="3721" y="11774"/>
                  </a:lnTo>
                  <a:lnTo>
                    <a:pt x="135" y="14586"/>
                  </a:lnTo>
                  <a:lnTo>
                    <a:pt x="5666" y="13936"/>
                  </a:lnTo>
                  <a:lnTo>
                    <a:pt x="4761" y="17617"/>
                  </a:lnTo>
                  <a:lnTo>
                    <a:pt x="7714" y="15626"/>
                  </a:lnTo>
                  <a:lnTo>
                    <a:pt x="8484" y="21599"/>
                  </a:lnTo>
                  <a:lnTo>
                    <a:pt x="10531" y="14934"/>
                  </a:lnTo>
                  <a:lnTo>
                    <a:pt x="13246" y="19736"/>
                  </a:lnTo>
                  <a:lnTo>
                    <a:pt x="14019" y="14456"/>
                  </a:lnTo>
                  <a:lnTo>
                    <a:pt x="18144" y="18094"/>
                  </a:lnTo>
                  <a:lnTo>
                    <a:pt x="16836" y="12941"/>
                  </a:lnTo>
                  <a:lnTo>
                    <a:pt x="21599" y="13289"/>
                  </a:lnTo>
                  <a:lnTo>
                    <a:pt x="17606" y="10474"/>
                  </a:lnTo>
                  <a:lnTo>
                    <a:pt x="21096" y="8136"/>
                  </a:lnTo>
                  <a:lnTo>
                    <a:pt x="16701" y="7314"/>
                  </a:lnTo>
                  <a:lnTo>
                    <a:pt x="18379" y="4456"/>
                  </a:lnTo>
                  <a:lnTo>
                    <a:pt x="14154" y="5324"/>
                  </a:lnTo>
                  <a:lnTo>
                    <a:pt x="14521" y="0"/>
                  </a:lnTo>
                  <a:close/>
                </a:path>
              </a:pathLst>
            </a:custGeom>
            <a:solidFill>
              <a:srgbClr val="FFFB00"/>
            </a:solidFill>
            <a:ln w="9525" cap="flat" cmpd="sng">
              <a:solidFill>
                <a:srgbClr val="424242"/>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marL="39688" defTabSz="914400"/>
              <a:endParaRPr lang="en-US" sz="2000" b="1">
                <a:solidFill>
                  <a:srgbClr val="424242"/>
                </a:solidFill>
                <a:latin typeface="Arial" charset="0"/>
                <a:cs typeface="Arial" charset="0"/>
                <a:sym typeface="Arial" charset="0"/>
              </a:endParaRPr>
            </a:p>
          </p:txBody>
        </p:sp>
        <p:sp>
          <p:nvSpPr>
            <p:cNvPr id="36" name="AutoShape 23"/>
            <p:cNvSpPr>
              <a:spLocks/>
            </p:cNvSpPr>
            <p:nvPr/>
          </p:nvSpPr>
          <p:spPr bwMode="auto">
            <a:xfrm>
              <a:off x="293722" y="315763"/>
              <a:ext cx="780857" cy="29703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marL="46038" algn="ctr" defTabSz="914400">
                <a:buClr>
                  <a:srgbClr val="424242"/>
                </a:buClr>
                <a:buFont typeface="Arial" charset="0"/>
                <a:buNone/>
              </a:pPr>
              <a:r>
                <a:rPr lang="en-US" b="1" dirty="0">
                  <a:solidFill>
                    <a:srgbClr val="424242"/>
                  </a:solidFill>
                  <a:latin typeface="Arial" charset="0"/>
                  <a:cs typeface="Arial" charset="0"/>
                  <a:sym typeface="Arial" charset="0"/>
                </a:rPr>
                <a:t>Impact</a:t>
              </a:r>
              <a:endParaRPr lang="en-US" dirty="0"/>
            </a:p>
          </p:txBody>
        </p:sp>
      </p:grpSp>
      <p:sp>
        <p:nvSpPr>
          <p:cNvPr id="37" name="Rectangle 36"/>
          <p:cNvSpPr/>
          <p:nvPr/>
        </p:nvSpPr>
        <p:spPr>
          <a:xfrm>
            <a:off x="7252419" y="6352143"/>
            <a:ext cx="1735571" cy="369332"/>
          </a:xfrm>
          <a:prstGeom prst="rect">
            <a:avLst/>
          </a:prstGeom>
        </p:spPr>
        <p:txBody>
          <a:bodyPr wrap="none">
            <a:spAutoFit/>
          </a:bodyPr>
          <a:lstStyle/>
          <a:p>
            <a:r>
              <a:rPr lang="en-US" dirty="0" smtClean="0"/>
              <a:t>172.19.234.6/32</a:t>
            </a:r>
            <a:endParaRPr lang="en-US" dirty="0"/>
          </a:p>
        </p:txBody>
      </p:sp>
      <p:sp>
        <p:nvSpPr>
          <p:cNvPr id="40" name="TextBox 39"/>
          <p:cNvSpPr txBox="1"/>
          <p:nvPr/>
        </p:nvSpPr>
        <p:spPr>
          <a:xfrm>
            <a:off x="7735523" y="1037445"/>
            <a:ext cx="1050738" cy="923330"/>
          </a:xfrm>
          <a:prstGeom prst="rect">
            <a:avLst/>
          </a:prstGeom>
          <a:noFill/>
        </p:spPr>
        <p:txBody>
          <a:bodyPr wrap="none" rtlCol="0">
            <a:spAutoFit/>
          </a:bodyPr>
          <a:lstStyle/>
          <a:p>
            <a:r>
              <a:rPr lang="en-US" dirty="0" smtClean="0"/>
              <a:t>Abusable</a:t>
            </a:r>
          </a:p>
          <a:p>
            <a:r>
              <a:rPr lang="en-US" dirty="0" smtClean="0"/>
              <a:t>SNMP</a:t>
            </a:r>
          </a:p>
          <a:p>
            <a:r>
              <a:rPr lang="en-US" dirty="0" smtClean="0"/>
              <a:t>Services</a:t>
            </a:r>
            <a:endParaRPr lang="en-US" dirty="0"/>
          </a:p>
        </p:txBody>
      </p:sp>
      <p:grpSp>
        <p:nvGrpSpPr>
          <p:cNvPr id="44" name="Group 21"/>
          <p:cNvGrpSpPr>
            <a:grpSpLocks/>
          </p:cNvGrpSpPr>
          <p:nvPr/>
        </p:nvGrpSpPr>
        <p:grpSpPr bwMode="auto">
          <a:xfrm>
            <a:off x="812284" y="1069864"/>
            <a:ext cx="1792919" cy="1188992"/>
            <a:chOff x="0" y="0"/>
            <a:chExt cx="1385686" cy="990127"/>
          </a:xfrm>
        </p:grpSpPr>
        <p:sp>
          <p:nvSpPr>
            <p:cNvPr id="45" name="AutoShape 22"/>
            <p:cNvSpPr>
              <a:spLocks/>
            </p:cNvSpPr>
            <p:nvPr/>
          </p:nvSpPr>
          <p:spPr bwMode="auto">
            <a:xfrm>
              <a:off x="0" y="0"/>
              <a:ext cx="1385686" cy="9901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800"/>
                  </a:moveTo>
                  <a:lnTo>
                    <a:pt x="8351" y="2294"/>
                  </a:lnTo>
                  <a:lnTo>
                    <a:pt x="7311" y="6319"/>
                  </a:lnTo>
                  <a:lnTo>
                    <a:pt x="370" y="2294"/>
                  </a:lnTo>
                  <a:lnTo>
                    <a:pt x="4627" y="7617"/>
                  </a:lnTo>
                  <a:lnTo>
                    <a:pt x="0" y="8614"/>
                  </a:lnTo>
                  <a:lnTo>
                    <a:pt x="3721" y="11774"/>
                  </a:lnTo>
                  <a:lnTo>
                    <a:pt x="135" y="14586"/>
                  </a:lnTo>
                  <a:lnTo>
                    <a:pt x="5666" y="13936"/>
                  </a:lnTo>
                  <a:lnTo>
                    <a:pt x="4761" y="17617"/>
                  </a:lnTo>
                  <a:lnTo>
                    <a:pt x="7714" y="15626"/>
                  </a:lnTo>
                  <a:lnTo>
                    <a:pt x="8484" y="21599"/>
                  </a:lnTo>
                  <a:lnTo>
                    <a:pt x="10531" y="14934"/>
                  </a:lnTo>
                  <a:lnTo>
                    <a:pt x="13246" y="19736"/>
                  </a:lnTo>
                  <a:lnTo>
                    <a:pt x="14019" y="14456"/>
                  </a:lnTo>
                  <a:lnTo>
                    <a:pt x="18144" y="18094"/>
                  </a:lnTo>
                  <a:lnTo>
                    <a:pt x="16836" y="12941"/>
                  </a:lnTo>
                  <a:lnTo>
                    <a:pt x="21599" y="13289"/>
                  </a:lnTo>
                  <a:lnTo>
                    <a:pt x="17606" y="10474"/>
                  </a:lnTo>
                  <a:lnTo>
                    <a:pt x="21096" y="8136"/>
                  </a:lnTo>
                  <a:lnTo>
                    <a:pt x="16701" y="7314"/>
                  </a:lnTo>
                  <a:lnTo>
                    <a:pt x="18379" y="4456"/>
                  </a:lnTo>
                  <a:lnTo>
                    <a:pt x="14154" y="5324"/>
                  </a:lnTo>
                  <a:lnTo>
                    <a:pt x="14521" y="0"/>
                  </a:lnTo>
                  <a:close/>
                </a:path>
              </a:pathLst>
            </a:custGeom>
            <a:solidFill>
              <a:srgbClr val="FFFB00"/>
            </a:solidFill>
            <a:ln w="9525" cap="flat" cmpd="sng">
              <a:solidFill>
                <a:srgbClr val="424242"/>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marL="39688" defTabSz="914400"/>
              <a:endParaRPr lang="en-US" sz="2000" b="1">
                <a:solidFill>
                  <a:srgbClr val="424242"/>
                </a:solidFill>
                <a:latin typeface="Arial" charset="0"/>
                <a:cs typeface="Arial" charset="0"/>
                <a:sym typeface="Arial" charset="0"/>
              </a:endParaRPr>
            </a:p>
          </p:txBody>
        </p:sp>
        <p:sp>
          <p:nvSpPr>
            <p:cNvPr id="46" name="AutoShape 23"/>
            <p:cNvSpPr>
              <a:spLocks/>
            </p:cNvSpPr>
            <p:nvPr/>
          </p:nvSpPr>
          <p:spPr bwMode="auto">
            <a:xfrm>
              <a:off x="293722" y="315763"/>
              <a:ext cx="780857" cy="29703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marL="46038" algn="ctr" defTabSz="914400">
                <a:buClr>
                  <a:srgbClr val="424242"/>
                </a:buClr>
                <a:buFont typeface="Arial" charset="0"/>
                <a:buNone/>
              </a:pPr>
              <a:r>
                <a:rPr lang="en-US" b="1" dirty="0">
                  <a:solidFill>
                    <a:srgbClr val="424242"/>
                  </a:solidFill>
                  <a:latin typeface="Arial" charset="0"/>
                  <a:cs typeface="Arial" charset="0"/>
                  <a:sym typeface="Arial" charset="0"/>
                </a:rPr>
                <a:t>Impact</a:t>
              </a:r>
              <a:endParaRPr lang="en-US" dirty="0"/>
            </a:p>
          </p:txBody>
        </p:sp>
      </p:grpSp>
      <p:grpSp>
        <p:nvGrpSpPr>
          <p:cNvPr id="47" name="Group 21"/>
          <p:cNvGrpSpPr>
            <a:grpSpLocks/>
          </p:cNvGrpSpPr>
          <p:nvPr/>
        </p:nvGrpSpPr>
        <p:grpSpPr bwMode="auto">
          <a:xfrm>
            <a:off x="2671531" y="1069868"/>
            <a:ext cx="1792919" cy="1188992"/>
            <a:chOff x="0" y="0"/>
            <a:chExt cx="1385686" cy="990127"/>
          </a:xfrm>
        </p:grpSpPr>
        <p:sp>
          <p:nvSpPr>
            <p:cNvPr id="48" name="AutoShape 22"/>
            <p:cNvSpPr>
              <a:spLocks/>
            </p:cNvSpPr>
            <p:nvPr/>
          </p:nvSpPr>
          <p:spPr bwMode="auto">
            <a:xfrm>
              <a:off x="0" y="0"/>
              <a:ext cx="1385686" cy="9901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800"/>
                  </a:moveTo>
                  <a:lnTo>
                    <a:pt x="8351" y="2294"/>
                  </a:lnTo>
                  <a:lnTo>
                    <a:pt x="7311" y="6319"/>
                  </a:lnTo>
                  <a:lnTo>
                    <a:pt x="370" y="2294"/>
                  </a:lnTo>
                  <a:lnTo>
                    <a:pt x="4627" y="7617"/>
                  </a:lnTo>
                  <a:lnTo>
                    <a:pt x="0" y="8614"/>
                  </a:lnTo>
                  <a:lnTo>
                    <a:pt x="3721" y="11774"/>
                  </a:lnTo>
                  <a:lnTo>
                    <a:pt x="135" y="14586"/>
                  </a:lnTo>
                  <a:lnTo>
                    <a:pt x="5666" y="13936"/>
                  </a:lnTo>
                  <a:lnTo>
                    <a:pt x="4761" y="17617"/>
                  </a:lnTo>
                  <a:lnTo>
                    <a:pt x="7714" y="15626"/>
                  </a:lnTo>
                  <a:lnTo>
                    <a:pt x="8484" y="21599"/>
                  </a:lnTo>
                  <a:lnTo>
                    <a:pt x="10531" y="14934"/>
                  </a:lnTo>
                  <a:lnTo>
                    <a:pt x="13246" y="19736"/>
                  </a:lnTo>
                  <a:lnTo>
                    <a:pt x="14019" y="14456"/>
                  </a:lnTo>
                  <a:lnTo>
                    <a:pt x="18144" y="18094"/>
                  </a:lnTo>
                  <a:lnTo>
                    <a:pt x="16836" y="12941"/>
                  </a:lnTo>
                  <a:lnTo>
                    <a:pt x="21599" y="13289"/>
                  </a:lnTo>
                  <a:lnTo>
                    <a:pt x="17606" y="10474"/>
                  </a:lnTo>
                  <a:lnTo>
                    <a:pt x="21096" y="8136"/>
                  </a:lnTo>
                  <a:lnTo>
                    <a:pt x="16701" y="7314"/>
                  </a:lnTo>
                  <a:lnTo>
                    <a:pt x="18379" y="4456"/>
                  </a:lnTo>
                  <a:lnTo>
                    <a:pt x="14154" y="5324"/>
                  </a:lnTo>
                  <a:lnTo>
                    <a:pt x="14521" y="0"/>
                  </a:lnTo>
                  <a:close/>
                </a:path>
              </a:pathLst>
            </a:custGeom>
            <a:solidFill>
              <a:srgbClr val="FFFB00"/>
            </a:solidFill>
            <a:ln w="9525" cap="flat" cmpd="sng">
              <a:solidFill>
                <a:srgbClr val="424242"/>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marL="39688" defTabSz="914400"/>
              <a:endParaRPr lang="en-US" sz="2000" b="1">
                <a:solidFill>
                  <a:srgbClr val="424242"/>
                </a:solidFill>
                <a:latin typeface="Arial" charset="0"/>
                <a:cs typeface="Arial" charset="0"/>
                <a:sym typeface="Arial" charset="0"/>
              </a:endParaRPr>
            </a:p>
          </p:txBody>
        </p:sp>
        <p:sp>
          <p:nvSpPr>
            <p:cNvPr id="49" name="AutoShape 23"/>
            <p:cNvSpPr>
              <a:spLocks/>
            </p:cNvSpPr>
            <p:nvPr/>
          </p:nvSpPr>
          <p:spPr bwMode="auto">
            <a:xfrm>
              <a:off x="293722" y="315763"/>
              <a:ext cx="780857" cy="29703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marL="46038" algn="ctr" defTabSz="914400">
                <a:buClr>
                  <a:srgbClr val="424242"/>
                </a:buClr>
                <a:buFont typeface="Arial" charset="0"/>
                <a:buNone/>
              </a:pPr>
              <a:r>
                <a:rPr lang="en-US" b="1" dirty="0">
                  <a:solidFill>
                    <a:srgbClr val="424242"/>
                  </a:solidFill>
                  <a:latin typeface="Arial" charset="0"/>
                  <a:cs typeface="Arial" charset="0"/>
                  <a:sym typeface="Arial" charset="0"/>
                </a:rPr>
                <a:t>Impact</a:t>
              </a:r>
              <a:endParaRPr lang="en-US" dirty="0"/>
            </a:p>
          </p:txBody>
        </p:sp>
      </p:grpSp>
      <p:grpSp>
        <p:nvGrpSpPr>
          <p:cNvPr id="50" name="Group 21"/>
          <p:cNvGrpSpPr>
            <a:grpSpLocks/>
          </p:cNvGrpSpPr>
          <p:nvPr/>
        </p:nvGrpSpPr>
        <p:grpSpPr bwMode="auto">
          <a:xfrm>
            <a:off x="4508737" y="1069868"/>
            <a:ext cx="1792919" cy="1188992"/>
            <a:chOff x="0" y="0"/>
            <a:chExt cx="1385686" cy="990127"/>
          </a:xfrm>
        </p:grpSpPr>
        <p:sp>
          <p:nvSpPr>
            <p:cNvPr id="51" name="AutoShape 22"/>
            <p:cNvSpPr>
              <a:spLocks/>
            </p:cNvSpPr>
            <p:nvPr/>
          </p:nvSpPr>
          <p:spPr bwMode="auto">
            <a:xfrm>
              <a:off x="0" y="0"/>
              <a:ext cx="1385686" cy="9901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800"/>
                  </a:moveTo>
                  <a:lnTo>
                    <a:pt x="8351" y="2294"/>
                  </a:lnTo>
                  <a:lnTo>
                    <a:pt x="7311" y="6319"/>
                  </a:lnTo>
                  <a:lnTo>
                    <a:pt x="370" y="2294"/>
                  </a:lnTo>
                  <a:lnTo>
                    <a:pt x="4627" y="7617"/>
                  </a:lnTo>
                  <a:lnTo>
                    <a:pt x="0" y="8614"/>
                  </a:lnTo>
                  <a:lnTo>
                    <a:pt x="3721" y="11774"/>
                  </a:lnTo>
                  <a:lnTo>
                    <a:pt x="135" y="14586"/>
                  </a:lnTo>
                  <a:lnTo>
                    <a:pt x="5666" y="13936"/>
                  </a:lnTo>
                  <a:lnTo>
                    <a:pt x="4761" y="17617"/>
                  </a:lnTo>
                  <a:lnTo>
                    <a:pt x="7714" y="15626"/>
                  </a:lnTo>
                  <a:lnTo>
                    <a:pt x="8484" y="21599"/>
                  </a:lnTo>
                  <a:lnTo>
                    <a:pt x="10531" y="14934"/>
                  </a:lnTo>
                  <a:lnTo>
                    <a:pt x="13246" y="19736"/>
                  </a:lnTo>
                  <a:lnTo>
                    <a:pt x="14019" y="14456"/>
                  </a:lnTo>
                  <a:lnTo>
                    <a:pt x="18144" y="18094"/>
                  </a:lnTo>
                  <a:lnTo>
                    <a:pt x="16836" y="12941"/>
                  </a:lnTo>
                  <a:lnTo>
                    <a:pt x="21599" y="13289"/>
                  </a:lnTo>
                  <a:lnTo>
                    <a:pt x="17606" y="10474"/>
                  </a:lnTo>
                  <a:lnTo>
                    <a:pt x="21096" y="8136"/>
                  </a:lnTo>
                  <a:lnTo>
                    <a:pt x="16701" y="7314"/>
                  </a:lnTo>
                  <a:lnTo>
                    <a:pt x="18379" y="4456"/>
                  </a:lnTo>
                  <a:lnTo>
                    <a:pt x="14154" y="5324"/>
                  </a:lnTo>
                  <a:lnTo>
                    <a:pt x="14521" y="0"/>
                  </a:lnTo>
                  <a:close/>
                </a:path>
              </a:pathLst>
            </a:custGeom>
            <a:solidFill>
              <a:srgbClr val="FFFB00"/>
            </a:solidFill>
            <a:ln w="9525" cap="flat" cmpd="sng">
              <a:solidFill>
                <a:srgbClr val="424242"/>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marL="39688" defTabSz="914400"/>
              <a:endParaRPr lang="en-US" sz="2000" b="1">
                <a:solidFill>
                  <a:srgbClr val="424242"/>
                </a:solidFill>
                <a:latin typeface="Arial" charset="0"/>
                <a:cs typeface="Arial" charset="0"/>
                <a:sym typeface="Arial" charset="0"/>
              </a:endParaRPr>
            </a:p>
          </p:txBody>
        </p:sp>
        <p:sp>
          <p:nvSpPr>
            <p:cNvPr id="52" name="AutoShape 23"/>
            <p:cNvSpPr>
              <a:spLocks/>
            </p:cNvSpPr>
            <p:nvPr/>
          </p:nvSpPr>
          <p:spPr bwMode="auto">
            <a:xfrm>
              <a:off x="293722" y="315763"/>
              <a:ext cx="780857" cy="29703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marL="46038" algn="ctr" defTabSz="914400">
                <a:buClr>
                  <a:srgbClr val="424242"/>
                </a:buClr>
                <a:buFont typeface="Arial" charset="0"/>
                <a:buNone/>
              </a:pPr>
              <a:r>
                <a:rPr lang="en-US" b="1" dirty="0">
                  <a:solidFill>
                    <a:srgbClr val="424242"/>
                  </a:solidFill>
                  <a:latin typeface="Arial" charset="0"/>
                  <a:cs typeface="Arial" charset="0"/>
                  <a:sym typeface="Arial" charset="0"/>
                </a:rPr>
                <a:t>Impact</a:t>
              </a:r>
              <a:endParaRPr lang="en-US" dirty="0"/>
            </a:p>
          </p:txBody>
        </p:sp>
      </p:grpSp>
      <p:grpSp>
        <p:nvGrpSpPr>
          <p:cNvPr id="54" name="Group 21"/>
          <p:cNvGrpSpPr>
            <a:grpSpLocks/>
          </p:cNvGrpSpPr>
          <p:nvPr/>
        </p:nvGrpSpPr>
        <p:grpSpPr bwMode="auto">
          <a:xfrm>
            <a:off x="6286753" y="973151"/>
            <a:ext cx="1792919" cy="1188992"/>
            <a:chOff x="0" y="0"/>
            <a:chExt cx="1385686" cy="990127"/>
          </a:xfrm>
        </p:grpSpPr>
        <p:sp>
          <p:nvSpPr>
            <p:cNvPr id="55" name="AutoShape 22"/>
            <p:cNvSpPr>
              <a:spLocks/>
            </p:cNvSpPr>
            <p:nvPr/>
          </p:nvSpPr>
          <p:spPr bwMode="auto">
            <a:xfrm>
              <a:off x="0" y="0"/>
              <a:ext cx="1385686" cy="9901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800"/>
                  </a:moveTo>
                  <a:lnTo>
                    <a:pt x="8351" y="2294"/>
                  </a:lnTo>
                  <a:lnTo>
                    <a:pt x="7311" y="6319"/>
                  </a:lnTo>
                  <a:lnTo>
                    <a:pt x="370" y="2294"/>
                  </a:lnTo>
                  <a:lnTo>
                    <a:pt x="4627" y="7617"/>
                  </a:lnTo>
                  <a:lnTo>
                    <a:pt x="0" y="8614"/>
                  </a:lnTo>
                  <a:lnTo>
                    <a:pt x="3721" y="11774"/>
                  </a:lnTo>
                  <a:lnTo>
                    <a:pt x="135" y="14586"/>
                  </a:lnTo>
                  <a:lnTo>
                    <a:pt x="5666" y="13936"/>
                  </a:lnTo>
                  <a:lnTo>
                    <a:pt x="4761" y="17617"/>
                  </a:lnTo>
                  <a:lnTo>
                    <a:pt x="7714" y="15626"/>
                  </a:lnTo>
                  <a:lnTo>
                    <a:pt x="8484" y="21599"/>
                  </a:lnTo>
                  <a:lnTo>
                    <a:pt x="10531" y="14934"/>
                  </a:lnTo>
                  <a:lnTo>
                    <a:pt x="13246" y="19736"/>
                  </a:lnTo>
                  <a:lnTo>
                    <a:pt x="14019" y="14456"/>
                  </a:lnTo>
                  <a:lnTo>
                    <a:pt x="18144" y="18094"/>
                  </a:lnTo>
                  <a:lnTo>
                    <a:pt x="16836" y="12941"/>
                  </a:lnTo>
                  <a:lnTo>
                    <a:pt x="21599" y="13289"/>
                  </a:lnTo>
                  <a:lnTo>
                    <a:pt x="17606" y="10474"/>
                  </a:lnTo>
                  <a:lnTo>
                    <a:pt x="21096" y="8136"/>
                  </a:lnTo>
                  <a:lnTo>
                    <a:pt x="16701" y="7314"/>
                  </a:lnTo>
                  <a:lnTo>
                    <a:pt x="18379" y="4456"/>
                  </a:lnTo>
                  <a:lnTo>
                    <a:pt x="14154" y="5324"/>
                  </a:lnTo>
                  <a:lnTo>
                    <a:pt x="14521" y="0"/>
                  </a:lnTo>
                  <a:close/>
                </a:path>
              </a:pathLst>
            </a:custGeom>
            <a:solidFill>
              <a:srgbClr val="FFFB00"/>
            </a:solidFill>
            <a:ln w="9525" cap="flat" cmpd="sng">
              <a:solidFill>
                <a:srgbClr val="424242"/>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marL="39688" defTabSz="914400"/>
              <a:endParaRPr lang="en-US" sz="2000" b="1">
                <a:solidFill>
                  <a:srgbClr val="424242"/>
                </a:solidFill>
                <a:latin typeface="Arial" charset="0"/>
                <a:cs typeface="Arial" charset="0"/>
                <a:sym typeface="Arial" charset="0"/>
              </a:endParaRPr>
            </a:p>
          </p:txBody>
        </p:sp>
        <p:sp>
          <p:nvSpPr>
            <p:cNvPr id="56" name="AutoShape 23"/>
            <p:cNvSpPr>
              <a:spLocks/>
            </p:cNvSpPr>
            <p:nvPr/>
          </p:nvSpPr>
          <p:spPr bwMode="auto">
            <a:xfrm>
              <a:off x="293722" y="315763"/>
              <a:ext cx="780857" cy="29703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marL="46038" algn="ctr" defTabSz="914400">
                <a:buClr>
                  <a:srgbClr val="424242"/>
                </a:buClr>
                <a:buFont typeface="Arial" charset="0"/>
                <a:buNone/>
              </a:pPr>
              <a:r>
                <a:rPr lang="en-US" b="1" dirty="0">
                  <a:solidFill>
                    <a:srgbClr val="424242"/>
                  </a:solidFill>
                  <a:latin typeface="Arial" charset="0"/>
                  <a:cs typeface="Arial" charset="0"/>
                  <a:sym typeface="Arial" charset="0"/>
                </a:rPr>
                <a:t>Impact</a:t>
              </a:r>
              <a:endParaRPr lang="en-US" dirty="0"/>
            </a:p>
          </p:txBody>
        </p:sp>
      </p:grpSp>
    </p:spTree>
    <p:extLst>
      <p:ext uri="{BB962C8B-B14F-4D97-AF65-F5344CB8AC3E}">
        <p14:creationId xmlns:p14="http://schemas.microsoft.com/office/powerpoint/2010/main" val="325710989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1000"/>
                                  </p:stCondLst>
                                  <p:childTnLst>
                                    <p:set>
                                      <p:cBhvr>
                                        <p:cTn id="6" dur="1" fill="hold">
                                          <p:stCondLst>
                                            <p:cond delay="0"/>
                                          </p:stCondLst>
                                        </p:cTn>
                                        <p:tgtEl>
                                          <p:spTgt spid="30"/>
                                        </p:tgtEl>
                                        <p:attrNameLst>
                                          <p:attrName>style.visibility</p:attrName>
                                        </p:attrNameLst>
                                      </p:cBhvr>
                                      <p:to>
                                        <p:strVal val="visible"/>
                                      </p:to>
                                    </p:set>
                                    <p:animEffect transition="in" filter="wipe(down)">
                                      <p:cBhvr>
                                        <p:cTn id="7" dur="500"/>
                                        <p:tgtEl>
                                          <p:spTgt spid="30"/>
                                        </p:tgtEl>
                                      </p:cBhvr>
                                    </p:animEffect>
                                  </p:childTnLst>
                                </p:cTn>
                              </p:par>
                            </p:childTnLst>
                          </p:cTn>
                        </p:par>
                        <p:par>
                          <p:cTn id="8" fill="hold">
                            <p:stCondLst>
                              <p:cond delay="1500"/>
                            </p:stCondLst>
                            <p:childTnLst>
                              <p:par>
                                <p:cTn id="9" presetID="22" presetClass="entr" presetSubtype="4"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wipe(down)">
                                      <p:cBhvr>
                                        <p:cTn id="11" dur="500"/>
                                        <p:tgtEl>
                                          <p:spTgt spid="44"/>
                                        </p:tgtEl>
                                      </p:cBhvr>
                                    </p:animEffect>
                                  </p:childTnLst>
                                </p:cTn>
                              </p:par>
                              <p:par>
                                <p:cTn id="12" presetID="22" presetClass="entr" presetSubtype="4" fill="hold" nodeType="withEffect">
                                  <p:stCondLst>
                                    <p:cond delay="0"/>
                                  </p:stCondLst>
                                  <p:childTnLst>
                                    <p:set>
                                      <p:cBhvr>
                                        <p:cTn id="13" dur="1" fill="hold">
                                          <p:stCondLst>
                                            <p:cond delay="0"/>
                                          </p:stCondLst>
                                        </p:cTn>
                                        <p:tgtEl>
                                          <p:spTgt spid="47"/>
                                        </p:tgtEl>
                                        <p:attrNameLst>
                                          <p:attrName>style.visibility</p:attrName>
                                        </p:attrNameLst>
                                      </p:cBhvr>
                                      <p:to>
                                        <p:strVal val="visible"/>
                                      </p:to>
                                    </p:set>
                                    <p:animEffect transition="in" filter="wipe(down)">
                                      <p:cBhvr>
                                        <p:cTn id="14" dur="500"/>
                                        <p:tgtEl>
                                          <p:spTgt spid="47"/>
                                        </p:tgtEl>
                                      </p:cBhvr>
                                    </p:animEffect>
                                  </p:childTnLst>
                                </p:cTn>
                              </p:par>
                              <p:par>
                                <p:cTn id="15" presetID="22" presetClass="entr" presetSubtype="4" fill="hold" nodeType="with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wipe(down)">
                                      <p:cBhvr>
                                        <p:cTn id="17" dur="500"/>
                                        <p:tgtEl>
                                          <p:spTgt spid="50"/>
                                        </p:tgtEl>
                                      </p:cBhvr>
                                    </p:animEffect>
                                  </p:childTnLst>
                                </p:cTn>
                              </p:par>
                              <p:par>
                                <p:cTn id="18" presetID="22" presetClass="entr" presetSubtype="4" fill="hold" nodeType="with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wipe(down)">
                                      <p:cBhvr>
                                        <p:cTn id="20"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2770" name="Rectangle 1"/>
          <p:cNvSpPr>
            <a:spLocks/>
          </p:cNvSpPr>
          <p:nvPr/>
        </p:nvSpPr>
        <p:spPr bwMode="auto">
          <a:xfrm>
            <a:off x="0" y="2350744"/>
            <a:ext cx="9144000" cy="2273300"/>
          </a:xfrm>
          <a:prstGeom prst="rect">
            <a:avLst/>
          </a:prstGeom>
          <a:solidFill>
            <a:srgbClr val="62A33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a:p>
        </p:txBody>
      </p:sp>
      <p:sp>
        <p:nvSpPr>
          <p:cNvPr id="32772" name="Line 3"/>
          <p:cNvSpPr>
            <a:spLocks noChangeShapeType="1"/>
          </p:cNvSpPr>
          <p:nvPr/>
        </p:nvSpPr>
        <p:spPr bwMode="auto">
          <a:xfrm>
            <a:off x="685800" y="1066800"/>
            <a:ext cx="8077200" cy="1588"/>
          </a:xfrm>
          <a:prstGeom prst="line">
            <a:avLst/>
          </a:prstGeom>
          <a:noFill/>
          <a:ln w="9525">
            <a:solidFill>
              <a:srgbClr val="62A335"/>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32774" name="Rectangle 5"/>
          <p:cNvSpPr>
            <a:spLocks/>
          </p:cNvSpPr>
          <p:nvPr/>
        </p:nvSpPr>
        <p:spPr bwMode="auto">
          <a:xfrm>
            <a:off x="14288" y="9525"/>
            <a:ext cx="9129712" cy="18415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a:p>
        </p:txBody>
      </p:sp>
      <p:sp>
        <p:nvSpPr>
          <p:cNvPr id="32775" name="Rectangle 6"/>
          <p:cNvSpPr>
            <a:spLocks/>
          </p:cNvSpPr>
          <p:nvPr/>
        </p:nvSpPr>
        <p:spPr bwMode="auto">
          <a:xfrm>
            <a:off x="201613" y="2935903"/>
            <a:ext cx="87249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100" tIns="38100" rIns="82124" bIns="38100"/>
          <a:lstStyle/>
          <a:p>
            <a:pPr marL="4763" algn="ctr"/>
            <a:r>
              <a:rPr lang="en-US" sz="5000" dirty="0" err="1" smtClean="0">
                <a:solidFill>
                  <a:srgbClr val="FFFFFF"/>
                </a:solidFill>
                <a:ea typeface="ＭＳ Ｐゴシック" charset="0"/>
              </a:rPr>
              <a:t>chargen</a:t>
            </a:r>
            <a:r>
              <a:rPr lang="en-US" sz="5000" dirty="0" smtClean="0">
                <a:solidFill>
                  <a:srgbClr val="FFFFFF"/>
                </a:solidFill>
                <a:ea typeface="ＭＳ Ｐゴシック" charset="0"/>
              </a:rPr>
              <a:t> Reflection/Amplification</a:t>
            </a:r>
            <a:endParaRPr lang="en-US" sz="5000" dirty="0">
              <a:solidFill>
                <a:srgbClr val="FFFFFF"/>
              </a:solidFill>
              <a:ea typeface="ＭＳ Ｐゴシック" charset="0"/>
            </a:endParaRPr>
          </a:p>
        </p:txBody>
      </p:sp>
      <p:sp>
        <p:nvSpPr>
          <p:cNvPr id="4" name="Slide Number Placeholder 3"/>
          <p:cNvSpPr>
            <a:spLocks noGrp="1"/>
          </p:cNvSpPr>
          <p:nvPr>
            <p:ph type="sldNum" sz="quarter" idx="10"/>
          </p:nvPr>
        </p:nvSpPr>
        <p:spPr/>
        <p:txBody>
          <a:bodyPr/>
          <a:lstStyle/>
          <a:p>
            <a:fld id="{AE4F6114-FE43-B34A-B99B-6F1FD61370EE}" type="slidenum">
              <a:rPr lang="en-US" smtClean="0"/>
              <a:pPr/>
              <a:t>113</a:t>
            </a:fld>
            <a:endParaRPr lang="en-US" dirty="0"/>
          </a:p>
        </p:txBody>
      </p:sp>
    </p:spTree>
    <p:extLst>
      <p:ext uri="{BB962C8B-B14F-4D97-AF65-F5344CB8AC3E}">
        <p14:creationId xmlns:p14="http://schemas.microsoft.com/office/powerpoint/2010/main" val="262630928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202037817"/>
              </p:ext>
            </p:extLst>
          </p:nvPr>
        </p:nvGraphicFramePr>
        <p:xfrm>
          <a:off x="417570" y="1191124"/>
          <a:ext cx="8038452" cy="4846319"/>
        </p:xfrm>
        <a:graphic>
          <a:graphicData uri="http://schemas.openxmlformats.org/drawingml/2006/table">
            <a:tbl>
              <a:tblPr firstRow="1" bandRow="1">
                <a:tableStyleId>{5C22544A-7EE6-4342-B048-85BDC9FD1C3A}</a:tableStyleId>
              </a:tblPr>
              <a:tblGrid>
                <a:gridCol w="1816252"/>
                <a:gridCol w="1719869"/>
                <a:gridCol w="1476605"/>
                <a:gridCol w="1545270"/>
                <a:gridCol w="1480456"/>
              </a:tblGrid>
              <a:tr h="615969">
                <a:tc>
                  <a:txBody>
                    <a:bodyPr/>
                    <a:lstStyle/>
                    <a:p>
                      <a:r>
                        <a:rPr lang="en-US" b="0" dirty="0" smtClean="0"/>
                        <a:t>Abbreviation</a:t>
                      </a:r>
                      <a:endParaRPr lang="en-US" b="0" dirty="0"/>
                    </a:p>
                  </a:txBody>
                  <a:tcPr/>
                </a:tc>
                <a:tc>
                  <a:txBody>
                    <a:bodyPr/>
                    <a:lstStyle/>
                    <a:p>
                      <a:r>
                        <a:rPr lang="en-US" b="0" dirty="0" smtClean="0"/>
                        <a:t>Protocol</a:t>
                      </a:r>
                      <a:endParaRPr lang="en-US" b="0" dirty="0"/>
                    </a:p>
                  </a:txBody>
                  <a:tcPr/>
                </a:tc>
                <a:tc>
                  <a:txBody>
                    <a:bodyPr/>
                    <a:lstStyle/>
                    <a:p>
                      <a:r>
                        <a:rPr lang="en-US" b="0" dirty="0" smtClean="0"/>
                        <a:t>Ports</a:t>
                      </a:r>
                      <a:endParaRPr lang="en-US" b="0" dirty="0"/>
                    </a:p>
                  </a:txBody>
                  <a:tcPr/>
                </a:tc>
                <a:tc>
                  <a:txBody>
                    <a:bodyPr/>
                    <a:lstStyle/>
                    <a:p>
                      <a:r>
                        <a:rPr lang="en-US" b="0" dirty="0" smtClean="0"/>
                        <a:t>Amplification </a:t>
                      </a:r>
                    </a:p>
                    <a:p>
                      <a:r>
                        <a:rPr lang="en-US" b="0" dirty="0" smtClean="0"/>
                        <a:t>Factor</a:t>
                      </a:r>
                      <a:endParaRPr lang="en-US" b="0" dirty="0"/>
                    </a:p>
                  </a:txBody>
                  <a:tcPr/>
                </a:tc>
                <a:tc>
                  <a:txBody>
                    <a:bodyPr/>
                    <a:lstStyle/>
                    <a:p>
                      <a:r>
                        <a:rPr lang="en-US" b="0" dirty="0" smtClean="0"/>
                        <a:t># </a:t>
                      </a:r>
                      <a:r>
                        <a:rPr lang="en-US" b="0" baseline="0" dirty="0" err="1" smtClean="0"/>
                        <a:t>Abusable</a:t>
                      </a:r>
                      <a:endParaRPr lang="en-US" b="0" baseline="0" dirty="0" smtClean="0"/>
                    </a:p>
                    <a:p>
                      <a:r>
                        <a:rPr lang="en-US" b="0" dirty="0" smtClean="0"/>
                        <a:t>Servers</a:t>
                      </a:r>
                      <a:endParaRPr lang="en-US" b="0" dirty="0"/>
                    </a:p>
                  </a:txBody>
                  <a:tcPr/>
                </a:tc>
              </a:tr>
              <a:tr h="370840">
                <a:tc>
                  <a:txBody>
                    <a:bodyPr/>
                    <a:lstStyle/>
                    <a:p>
                      <a:r>
                        <a:rPr lang="en-US" b="1" dirty="0" smtClean="0"/>
                        <a:t>CHARGEN</a:t>
                      </a:r>
                      <a:endParaRPr lang="en-US" b="1" dirty="0"/>
                    </a:p>
                  </a:txBody>
                  <a:tcPr/>
                </a:tc>
                <a:tc>
                  <a:txBody>
                    <a:bodyPr/>
                    <a:lstStyle/>
                    <a:p>
                      <a:r>
                        <a:rPr lang="en-US" b="1" dirty="0" smtClean="0"/>
                        <a:t>Char</a:t>
                      </a:r>
                      <a:r>
                        <a:rPr lang="en-US" dirty="0" smtClean="0"/>
                        <a:t>acter </a:t>
                      </a:r>
                    </a:p>
                    <a:p>
                      <a:r>
                        <a:rPr lang="en-US" b="1" dirty="0" smtClean="0"/>
                        <a:t>Gen</a:t>
                      </a:r>
                      <a:r>
                        <a:rPr lang="en-US" dirty="0" smtClean="0"/>
                        <a:t>eration</a:t>
                      </a:r>
                      <a:r>
                        <a:rPr lang="en-US" baseline="0" dirty="0" smtClean="0"/>
                        <a:t> </a:t>
                      </a:r>
                    </a:p>
                    <a:p>
                      <a:r>
                        <a:rPr lang="en-US" baseline="0" dirty="0" smtClean="0"/>
                        <a:t>Protocol</a:t>
                      </a:r>
                      <a:endParaRPr lang="en-US" dirty="0"/>
                    </a:p>
                  </a:txBody>
                  <a:tcPr/>
                </a:tc>
                <a:tc>
                  <a:txBody>
                    <a:bodyPr/>
                    <a:lstStyle/>
                    <a:p>
                      <a:r>
                        <a:rPr lang="en-US" dirty="0" smtClean="0"/>
                        <a:t>UDP / 19</a:t>
                      </a:r>
                      <a:endParaRPr lang="en-US" dirty="0"/>
                    </a:p>
                  </a:txBody>
                  <a:tcPr/>
                </a:tc>
                <a:tc>
                  <a:txBody>
                    <a:bodyPr/>
                    <a:lstStyle/>
                    <a:p>
                      <a:r>
                        <a:rPr lang="en-US" dirty="0" smtClean="0"/>
                        <a:t>18x/1000x</a:t>
                      </a:r>
                      <a:endParaRPr lang="en-US" dirty="0"/>
                    </a:p>
                  </a:txBody>
                  <a:tcPr/>
                </a:tc>
                <a:tc>
                  <a:txBody>
                    <a:bodyPr/>
                    <a:lstStyle/>
                    <a:p>
                      <a:r>
                        <a:rPr lang="en-US" dirty="0" smtClean="0"/>
                        <a:t>Tens of thousands</a:t>
                      </a:r>
                    </a:p>
                    <a:p>
                      <a:r>
                        <a:rPr lang="en-US" dirty="0" smtClean="0"/>
                        <a:t>(90K)</a:t>
                      </a:r>
                      <a:endParaRPr lang="en-US" dirty="0"/>
                    </a:p>
                  </a:txBody>
                  <a:tcPr/>
                </a:tc>
              </a:tr>
              <a:tr h="370840">
                <a:tc>
                  <a:txBody>
                    <a:bodyPr/>
                    <a:lstStyle/>
                    <a:p>
                      <a:r>
                        <a:rPr lang="en-US" b="1" dirty="0" smtClean="0"/>
                        <a:t>DNS</a:t>
                      </a:r>
                      <a:endParaRPr lang="en-US" b="1" dirty="0"/>
                    </a:p>
                  </a:txBody>
                  <a:tcPr/>
                </a:tc>
                <a:tc>
                  <a:txBody>
                    <a:bodyPr/>
                    <a:lstStyle/>
                    <a:p>
                      <a:r>
                        <a:rPr lang="en-US" b="1" dirty="0" smtClean="0"/>
                        <a:t>D</a:t>
                      </a:r>
                      <a:r>
                        <a:rPr lang="en-US" dirty="0" smtClean="0"/>
                        <a:t>omain </a:t>
                      </a:r>
                    </a:p>
                    <a:p>
                      <a:r>
                        <a:rPr lang="en-US" b="1" dirty="0" smtClean="0"/>
                        <a:t>N</a:t>
                      </a:r>
                      <a:r>
                        <a:rPr lang="en-US" dirty="0" smtClean="0"/>
                        <a:t>ame </a:t>
                      </a:r>
                    </a:p>
                    <a:p>
                      <a:r>
                        <a:rPr lang="en-US" b="1" dirty="0" smtClean="0"/>
                        <a:t>S</a:t>
                      </a:r>
                      <a:r>
                        <a:rPr lang="en-US" dirty="0" smtClean="0"/>
                        <a:t>ystem</a:t>
                      </a:r>
                      <a:endParaRPr lang="en-US" dirty="0"/>
                    </a:p>
                  </a:txBody>
                  <a:tcPr/>
                </a:tc>
                <a:tc>
                  <a:txBody>
                    <a:bodyPr/>
                    <a:lstStyle/>
                    <a:p>
                      <a:r>
                        <a:rPr lang="en-US" dirty="0" smtClean="0"/>
                        <a:t>UDP / 53</a:t>
                      </a:r>
                      <a:endParaRPr lang="en-US" dirty="0"/>
                    </a:p>
                  </a:txBody>
                  <a:tcPr/>
                </a:tc>
                <a:tc>
                  <a:txBody>
                    <a:bodyPr/>
                    <a:lstStyle/>
                    <a:p>
                      <a:r>
                        <a:rPr lang="en-US" dirty="0" smtClean="0"/>
                        <a:t>160x</a:t>
                      </a:r>
                      <a:endParaRPr lang="en-US" dirty="0"/>
                    </a:p>
                  </a:txBody>
                  <a:tcPr/>
                </a:tc>
                <a:tc>
                  <a:txBody>
                    <a:bodyPr/>
                    <a:lstStyle/>
                    <a:p>
                      <a:r>
                        <a:rPr lang="en-US" dirty="0" smtClean="0"/>
                        <a:t>Millions (27M)</a:t>
                      </a:r>
                      <a:endParaRPr lang="en-US" dirty="0"/>
                    </a:p>
                  </a:txBody>
                  <a:tcPr/>
                </a:tc>
              </a:tr>
              <a:tr h="370840">
                <a:tc>
                  <a:txBody>
                    <a:bodyPr/>
                    <a:lstStyle/>
                    <a:p>
                      <a:r>
                        <a:rPr lang="en-US" b="1" dirty="0" smtClean="0"/>
                        <a:t>NTP</a:t>
                      </a:r>
                      <a:endParaRPr lang="en-US" b="1" dirty="0"/>
                    </a:p>
                  </a:txBody>
                  <a:tcPr/>
                </a:tc>
                <a:tc>
                  <a:txBody>
                    <a:bodyPr/>
                    <a:lstStyle/>
                    <a:p>
                      <a:r>
                        <a:rPr lang="en-US" b="1" dirty="0" smtClean="0"/>
                        <a:t>N</a:t>
                      </a:r>
                      <a:r>
                        <a:rPr lang="en-US" dirty="0" smtClean="0"/>
                        <a:t>etwork </a:t>
                      </a:r>
                    </a:p>
                    <a:p>
                      <a:r>
                        <a:rPr lang="en-US" b="1" dirty="0" smtClean="0"/>
                        <a:t>T</a:t>
                      </a:r>
                      <a:r>
                        <a:rPr lang="en-US" dirty="0" smtClean="0"/>
                        <a:t>ime </a:t>
                      </a:r>
                    </a:p>
                    <a:p>
                      <a:r>
                        <a:rPr lang="en-US" b="1" dirty="0" smtClean="0"/>
                        <a:t>P</a:t>
                      </a:r>
                      <a:r>
                        <a:rPr lang="en-US" dirty="0" smtClean="0"/>
                        <a:t>rotocol</a:t>
                      </a:r>
                      <a:endParaRPr lang="en-US" dirty="0"/>
                    </a:p>
                  </a:txBody>
                  <a:tcPr/>
                </a:tc>
                <a:tc>
                  <a:txBody>
                    <a:bodyPr/>
                    <a:lstStyle/>
                    <a:p>
                      <a:r>
                        <a:rPr lang="en-US" dirty="0" smtClean="0"/>
                        <a:t>UDP / 123</a:t>
                      </a:r>
                      <a:endParaRPr lang="en-US" dirty="0"/>
                    </a:p>
                  </a:txBody>
                  <a:tcPr/>
                </a:tc>
                <a:tc>
                  <a:txBody>
                    <a:bodyPr/>
                    <a:lstStyle/>
                    <a:p>
                      <a:r>
                        <a:rPr lang="en-US" b="0" dirty="0" smtClean="0"/>
                        <a:t>1000x</a:t>
                      </a:r>
                      <a:endParaRPr lang="en-US" b="0" dirty="0"/>
                    </a:p>
                  </a:txBody>
                  <a:tcPr/>
                </a:tc>
                <a:tc>
                  <a:txBody>
                    <a:bodyPr/>
                    <a:lstStyle/>
                    <a:p>
                      <a:r>
                        <a:rPr lang="en-US" dirty="0" smtClean="0"/>
                        <a:t>Over</a:t>
                      </a:r>
                      <a:r>
                        <a:rPr lang="en-US" baseline="0" dirty="0" smtClean="0"/>
                        <a:t> One Hundred Thousand</a:t>
                      </a:r>
                      <a:endParaRPr lang="en-US" dirty="0" smtClean="0"/>
                    </a:p>
                    <a:p>
                      <a:r>
                        <a:rPr lang="en-US" dirty="0" smtClean="0"/>
                        <a:t>(128K)</a:t>
                      </a:r>
                      <a:endParaRPr lang="en-US" dirty="0"/>
                    </a:p>
                  </a:txBody>
                  <a:tcPr/>
                </a:tc>
              </a:tr>
              <a:tr h="370840">
                <a:tc>
                  <a:txBody>
                    <a:bodyPr/>
                    <a:lstStyle/>
                    <a:p>
                      <a:r>
                        <a:rPr lang="en-US" b="1" dirty="0" smtClean="0"/>
                        <a:t>SNMP</a:t>
                      </a:r>
                      <a:endParaRPr lang="en-US" b="1" dirty="0"/>
                    </a:p>
                  </a:txBody>
                  <a:tcPr/>
                </a:tc>
                <a:tc>
                  <a:txBody>
                    <a:bodyPr/>
                    <a:lstStyle/>
                    <a:p>
                      <a:r>
                        <a:rPr lang="en-US" b="1" dirty="0" smtClean="0"/>
                        <a:t>S</a:t>
                      </a:r>
                      <a:r>
                        <a:rPr lang="en-US" dirty="0" smtClean="0"/>
                        <a:t>imple </a:t>
                      </a:r>
                    </a:p>
                    <a:p>
                      <a:r>
                        <a:rPr lang="en-US" b="1" dirty="0" smtClean="0"/>
                        <a:t>N</a:t>
                      </a:r>
                      <a:r>
                        <a:rPr lang="en-US" dirty="0" smtClean="0"/>
                        <a:t>etwork </a:t>
                      </a:r>
                    </a:p>
                    <a:p>
                      <a:r>
                        <a:rPr lang="en-US" b="1" dirty="0" smtClean="0"/>
                        <a:t>M</a:t>
                      </a:r>
                      <a:r>
                        <a:rPr lang="en-US" dirty="0" smtClean="0"/>
                        <a:t>anagement </a:t>
                      </a:r>
                    </a:p>
                    <a:p>
                      <a:r>
                        <a:rPr lang="en-US" b="1" dirty="0" smtClean="0"/>
                        <a:t>P</a:t>
                      </a:r>
                      <a:r>
                        <a:rPr lang="en-US" dirty="0" smtClean="0"/>
                        <a:t>rotocol</a:t>
                      </a:r>
                      <a:endParaRPr lang="en-US" dirty="0"/>
                    </a:p>
                  </a:txBody>
                  <a:tcPr/>
                </a:tc>
                <a:tc>
                  <a:txBody>
                    <a:bodyPr/>
                    <a:lstStyle/>
                    <a:p>
                      <a:r>
                        <a:rPr lang="en-US" dirty="0" smtClean="0"/>
                        <a:t>UDP / 161</a:t>
                      </a:r>
                      <a:endParaRPr lang="en-US" dirty="0"/>
                    </a:p>
                  </a:txBody>
                  <a:tcPr/>
                </a:tc>
                <a:tc>
                  <a:txBody>
                    <a:bodyPr/>
                    <a:lstStyle/>
                    <a:p>
                      <a:r>
                        <a:rPr lang="en-US" dirty="0" smtClean="0"/>
                        <a:t>880x</a:t>
                      </a:r>
                      <a:endParaRPr lang="en-US" dirty="0"/>
                    </a:p>
                  </a:txBody>
                  <a:tcPr/>
                </a:tc>
                <a:tc>
                  <a:txBody>
                    <a:bodyPr/>
                    <a:lstStyle/>
                    <a:p>
                      <a:r>
                        <a:rPr lang="en-US" dirty="0" smtClean="0"/>
                        <a:t>Millions</a:t>
                      </a:r>
                    </a:p>
                    <a:p>
                      <a:r>
                        <a:rPr lang="en-US" dirty="0" smtClean="0"/>
                        <a:t>(5M)</a:t>
                      </a:r>
                      <a:endParaRPr lang="en-US" dirty="0"/>
                    </a:p>
                  </a:txBody>
                  <a:tcPr/>
                </a:tc>
              </a:tr>
            </a:tbl>
          </a:graphicData>
        </a:graphic>
      </p:graphicFrame>
      <p:sp>
        <p:nvSpPr>
          <p:cNvPr id="3" name="Oval 2"/>
          <p:cNvSpPr/>
          <p:nvPr/>
        </p:nvSpPr>
        <p:spPr>
          <a:xfrm>
            <a:off x="5380924" y="1714484"/>
            <a:ext cx="1215571" cy="689429"/>
          </a:xfrm>
          <a:prstGeom prst="ellipse">
            <a:avLst/>
          </a:prstGeom>
          <a:noFill/>
          <a:ln w="57150" cmpd="sng">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 name="Title 1"/>
          <p:cNvSpPr>
            <a:spLocks noGrp="1"/>
          </p:cNvSpPr>
          <p:nvPr>
            <p:ph type="title"/>
          </p:nvPr>
        </p:nvSpPr>
        <p:spPr>
          <a:xfrm>
            <a:off x="328371" y="139969"/>
            <a:ext cx="8489904" cy="584776"/>
          </a:xfrm>
        </p:spPr>
        <p:txBody>
          <a:bodyPr/>
          <a:lstStyle/>
          <a:p>
            <a:r>
              <a:rPr lang="en-US" dirty="0" smtClean="0"/>
              <a:t>Amplification Factor - </a:t>
            </a:r>
            <a:r>
              <a:rPr lang="en-US" dirty="0" err="1" smtClean="0"/>
              <a:t>chargen</a:t>
            </a:r>
            <a:endParaRPr lang="en-US" dirty="0"/>
          </a:p>
        </p:txBody>
      </p:sp>
      <p:sp>
        <p:nvSpPr>
          <p:cNvPr id="2" name="Slide Number Placeholder 1"/>
          <p:cNvSpPr>
            <a:spLocks noGrp="1"/>
          </p:cNvSpPr>
          <p:nvPr>
            <p:ph type="sldNum" sz="quarter" idx="10"/>
          </p:nvPr>
        </p:nvSpPr>
        <p:spPr/>
        <p:txBody>
          <a:bodyPr/>
          <a:lstStyle/>
          <a:p>
            <a:fld id="{AE4F6114-FE43-B34A-B99B-6F1FD61370EE}" type="slidenum">
              <a:rPr lang="en-US" smtClean="0"/>
              <a:pPr/>
              <a:t>114</a:t>
            </a:fld>
            <a:endParaRPr lang="en-US" dirty="0"/>
          </a:p>
        </p:txBody>
      </p:sp>
    </p:spTree>
    <p:extLst>
      <p:ext uri="{BB962C8B-B14F-4D97-AF65-F5344CB8AC3E}">
        <p14:creationId xmlns:p14="http://schemas.microsoft.com/office/powerpoint/2010/main" val="3900161383"/>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8370" y="209219"/>
            <a:ext cx="8815629" cy="446276"/>
          </a:xfrm>
        </p:spPr>
        <p:txBody>
          <a:bodyPr/>
          <a:lstStyle/>
          <a:p>
            <a:r>
              <a:rPr lang="en-US" sz="2300" dirty="0" smtClean="0"/>
              <a:t>Characteristics of a </a:t>
            </a:r>
            <a:r>
              <a:rPr lang="en-US" sz="2300" dirty="0" err="1" smtClean="0"/>
              <a:t>chargen</a:t>
            </a:r>
            <a:r>
              <a:rPr lang="en-US" sz="2300" dirty="0" smtClean="0"/>
              <a:t> Reflection/Amplification Attack</a:t>
            </a:r>
            <a:endParaRPr lang="en-US" sz="2300" dirty="0"/>
          </a:p>
        </p:txBody>
      </p:sp>
      <p:sp>
        <p:nvSpPr>
          <p:cNvPr id="3" name="Text Placeholder 2"/>
          <p:cNvSpPr>
            <a:spLocks noGrp="1"/>
          </p:cNvSpPr>
          <p:nvPr>
            <p:ph type="body" sz="quarter" idx="12"/>
          </p:nvPr>
        </p:nvSpPr>
        <p:spPr>
          <a:xfrm>
            <a:off x="328370" y="1008938"/>
            <a:ext cx="8489904" cy="5543057"/>
          </a:xfrm>
        </p:spPr>
        <p:txBody>
          <a:bodyPr/>
          <a:lstStyle/>
          <a:p>
            <a:r>
              <a:rPr lang="en-US" sz="2300" dirty="0" smtClean="0"/>
              <a:t>The attacker spoofs the IP address of the target of the attack, sends packets padded with at least 18 bytes of payload (all-zeroes; 70-byte packet) to multiple </a:t>
            </a:r>
            <a:r>
              <a:rPr lang="en-US" sz="2300" dirty="0" err="1" smtClean="0"/>
              <a:t>abusable</a:t>
            </a:r>
            <a:r>
              <a:rPr lang="en-US" sz="2300" dirty="0" smtClean="0"/>
              <a:t> </a:t>
            </a:r>
            <a:r>
              <a:rPr lang="en-US" sz="2300" dirty="0" err="1" smtClean="0"/>
              <a:t>chargen</a:t>
            </a:r>
            <a:r>
              <a:rPr lang="en-US" sz="2300" dirty="0" smtClean="0"/>
              <a:t> services running on servers, printers, home CPE devices, etc.</a:t>
            </a:r>
          </a:p>
          <a:p>
            <a:r>
              <a:rPr lang="en-US" sz="2300" dirty="0" smtClean="0"/>
              <a:t>The attacker chooses the UDP port which he’d like to target – it can be any port greater than 1023 – and uses that as the source port.  The destination port is UDP/19.</a:t>
            </a:r>
          </a:p>
          <a:p>
            <a:r>
              <a:rPr lang="en-US" sz="2300" dirty="0" smtClean="0"/>
              <a:t>The </a:t>
            </a:r>
            <a:r>
              <a:rPr lang="en-US" sz="2300" dirty="0" err="1" smtClean="0"/>
              <a:t>chargen</a:t>
            </a:r>
            <a:r>
              <a:rPr lang="en-US" sz="2300" dirty="0" smtClean="0"/>
              <a:t> services ‘reply’ to the attack target with ~1000-byte - ~1500-bytes packets sourced from UDP/19 to the target; the destination port is the source port the attacker chose when he generated the </a:t>
            </a:r>
            <a:r>
              <a:rPr lang="en-US" sz="2300" dirty="0" err="1" smtClean="0"/>
              <a:t>chargen</a:t>
            </a:r>
            <a:r>
              <a:rPr lang="en-US" sz="2300" dirty="0" smtClean="0"/>
              <a:t> queries.  Most </a:t>
            </a:r>
            <a:r>
              <a:rPr lang="en-US" sz="2300" dirty="0" err="1" smtClean="0"/>
              <a:t>chargen</a:t>
            </a:r>
            <a:r>
              <a:rPr lang="en-US" sz="2300" dirty="0" smtClean="0"/>
              <a:t> services generate one response packet for each request packets, but some non-RFC-compliant </a:t>
            </a:r>
            <a:r>
              <a:rPr lang="en-US" sz="2300" dirty="0" err="1" smtClean="0"/>
              <a:t>chargen</a:t>
            </a:r>
            <a:r>
              <a:rPr lang="en-US" sz="2300" dirty="0" smtClean="0"/>
              <a:t> services send more packets/query.</a:t>
            </a:r>
            <a:endParaRPr lang="en-US" sz="2300" dirty="0"/>
          </a:p>
        </p:txBody>
      </p:sp>
      <p:sp>
        <p:nvSpPr>
          <p:cNvPr id="4" name="Slide Number Placeholder 3"/>
          <p:cNvSpPr>
            <a:spLocks noGrp="1"/>
          </p:cNvSpPr>
          <p:nvPr>
            <p:ph type="sldNum" sz="quarter" idx="10"/>
          </p:nvPr>
        </p:nvSpPr>
        <p:spPr/>
        <p:txBody>
          <a:bodyPr/>
          <a:lstStyle/>
          <a:p>
            <a:fld id="{AE4F6114-FE43-B34A-B99B-6F1FD61370EE}" type="slidenum">
              <a:rPr lang="en-US" smtClean="0"/>
              <a:pPr/>
              <a:t>115</a:t>
            </a:fld>
            <a:endParaRPr lang="en-US" dirty="0"/>
          </a:p>
        </p:txBody>
      </p:sp>
    </p:spTree>
    <p:extLst>
      <p:ext uri="{BB962C8B-B14F-4D97-AF65-F5344CB8AC3E}">
        <p14:creationId xmlns:p14="http://schemas.microsoft.com/office/powerpoint/2010/main" val="248340453"/>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328370" y="1041713"/>
            <a:ext cx="8489904" cy="5035224"/>
          </a:xfrm>
        </p:spPr>
        <p:txBody>
          <a:bodyPr/>
          <a:lstStyle/>
          <a:p>
            <a:r>
              <a:rPr lang="en-US" sz="2200" dirty="0" smtClean="0"/>
              <a:t>As these multiple streams of </a:t>
            </a:r>
            <a:r>
              <a:rPr lang="en-US" sz="2200" dirty="0" err="1" smtClean="0"/>
              <a:t>chargen</a:t>
            </a:r>
            <a:r>
              <a:rPr lang="en-US" sz="2200" dirty="0" smtClean="0"/>
              <a:t> replies converge, the attack volume can be quite large – the largest verified attack of this type so far is over 137gb/sec.  2-5gb/sec attacks are commonplace.</a:t>
            </a:r>
          </a:p>
          <a:p>
            <a:r>
              <a:rPr lang="en-US" sz="2200" dirty="0" smtClean="0"/>
              <a:t>Due to sheer attack volume, the Internet transit bandwidth of the target, along with core bandwidth of the target’s peers/</a:t>
            </a:r>
            <a:r>
              <a:rPr lang="en-US" sz="2200" dirty="0" err="1" smtClean="0"/>
              <a:t>upstreams</a:t>
            </a:r>
            <a:r>
              <a:rPr lang="en-US" sz="2200" dirty="0" smtClean="0"/>
              <a:t>, as well as the core bandwidth of intermediary networks between the various </a:t>
            </a:r>
            <a:r>
              <a:rPr lang="en-US" sz="2200" dirty="0" err="1" smtClean="0"/>
              <a:t>chargen</a:t>
            </a:r>
            <a:r>
              <a:rPr lang="en-US" sz="2200" dirty="0" smtClean="0"/>
              <a:t> services being abused and the target, can be saturated.</a:t>
            </a:r>
          </a:p>
          <a:p>
            <a:r>
              <a:rPr lang="en-US" sz="2200" dirty="0" smtClean="0"/>
              <a:t>Non-RFC-compliant </a:t>
            </a:r>
            <a:r>
              <a:rPr lang="en-US" sz="2200" dirty="0" err="1" smtClean="0"/>
              <a:t>chargen</a:t>
            </a:r>
            <a:r>
              <a:rPr lang="en-US" sz="2200" dirty="0" smtClean="0"/>
              <a:t> services can provide an amplification factor of up to 1000:1 (most are 18:1).</a:t>
            </a:r>
          </a:p>
          <a:p>
            <a:r>
              <a:rPr lang="en-US" sz="2200" dirty="0" smtClean="0"/>
              <a:t>In most attacks, between ~20 - ~2,000 </a:t>
            </a:r>
            <a:r>
              <a:rPr lang="en-US" sz="2200" dirty="0" err="1" smtClean="0"/>
              <a:t>abusable</a:t>
            </a:r>
            <a:r>
              <a:rPr lang="en-US" sz="2200" dirty="0" smtClean="0"/>
              <a:t> </a:t>
            </a:r>
            <a:r>
              <a:rPr lang="en-US" sz="2200" dirty="0" err="1" smtClean="0"/>
              <a:t>chargen</a:t>
            </a:r>
            <a:r>
              <a:rPr lang="en-US" sz="2200" dirty="0" smtClean="0"/>
              <a:t> services are leveraged by attackers.  Up to 5,000 </a:t>
            </a:r>
            <a:r>
              <a:rPr lang="en-US" sz="2200" dirty="0" err="1" smtClean="0"/>
              <a:t>chargen</a:t>
            </a:r>
            <a:r>
              <a:rPr lang="en-US" sz="2200" dirty="0" smtClean="0"/>
              <a:t> services have been observed in some attacks.</a:t>
            </a:r>
            <a:endParaRPr lang="en-US" sz="2200" dirty="0"/>
          </a:p>
        </p:txBody>
      </p:sp>
      <p:sp>
        <p:nvSpPr>
          <p:cNvPr id="4" name="Slide Number Placeholder 3"/>
          <p:cNvSpPr>
            <a:spLocks noGrp="1"/>
          </p:cNvSpPr>
          <p:nvPr>
            <p:ph type="sldNum" sz="quarter" idx="10"/>
          </p:nvPr>
        </p:nvSpPr>
        <p:spPr/>
        <p:txBody>
          <a:bodyPr/>
          <a:lstStyle/>
          <a:p>
            <a:fld id="{AE4F6114-FE43-B34A-B99B-6F1FD61370EE}" type="slidenum">
              <a:rPr lang="en-US" smtClean="0"/>
              <a:pPr/>
              <a:t>116</a:t>
            </a:fld>
            <a:endParaRPr lang="en-US" dirty="0"/>
          </a:p>
        </p:txBody>
      </p:sp>
      <p:sp>
        <p:nvSpPr>
          <p:cNvPr id="6" name="Title 1"/>
          <p:cNvSpPr>
            <a:spLocks noGrp="1"/>
          </p:cNvSpPr>
          <p:nvPr>
            <p:ph type="title"/>
          </p:nvPr>
        </p:nvSpPr>
        <p:spPr>
          <a:xfrm>
            <a:off x="328370" y="32248"/>
            <a:ext cx="8815629" cy="800219"/>
          </a:xfrm>
        </p:spPr>
        <p:txBody>
          <a:bodyPr/>
          <a:lstStyle/>
          <a:p>
            <a:r>
              <a:rPr lang="en-US" sz="2300" dirty="0" smtClean="0"/>
              <a:t>Characteristics of a </a:t>
            </a:r>
            <a:r>
              <a:rPr lang="en-US" sz="2300" dirty="0" err="1" smtClean="0"/>
              <a:t>chargen</a:t>
            </a:r>
            <a:r>
              <a:rPr lang="en-US" sz="2300" dirty="0" smtClean="0"/>
              <a:t> Reflection/Amplification Attack (cont.)</a:t>
            </a:r>
            <a:endParaRPr lang="en-US" sz="2300" dirty="0"/>
          </a:p>
        </p:txBody>
      </p:sp>
    </p:spTree>
    <p:extLst>
      <p:ext uri="{BB962C8B-B14F-4D97-AF65-F5344CB8AC3E}">
        <p14:creationId xmlns:p14="http://schemas.microsoft.com/office/powerpoint/2010/main" val="1026572010"/>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p:cNvSpPr>
            <a:spLocks noGrp="1"/>
          </p:cNvSpPr>
          <p:nvPr>
            <p:ph type="title"/>
          </p:nvPr>
        </p:nvSpPr>
        <p:spPr/>
        <p:txBody>
          <a:bodyPr/>
          <a:lstStyle/>
          <a:p>
            <a:r>
              <a:rPr lang="en-US" sz="2400" dirty="0" err="1"/>
              <a:t>c</a:t>
            </a:r>
            <a:r>
              <a:rPr lang="en-US" sz="2400" dirty="0" err="1" smtClean="0"/>
              <a:t>hargen</a:t>
            </a:r>
            <a:r>
              <a:rPr lang="en-US" sz="2400" dirty="0" smtClean="0"/>
              <a:t> Reflection/Amplification Attack Methodology</a:t>
            </a:r>
            <a:endParaRPr lang="en-US" sz="2400" dirty="0"/>
          </a:p>
        </p:txBody>
      </p:sp>
      <p:sp>
        <p:nvSpPr>
          <p:cNvPr id="3" name="Slide Number Placeholder 2"/>
          <p:cNvSpPr>
            <a:spLocks noGrp="1"/>
          </p:cNvSpPr>
          <p:nvPr>
            <p:ph type="sldNum" sz="quarter" idx="12"/>
          </p:nvPr>
        </p:nvSpPr>
        <p:spPr/>
        <p:txBody>
          <a:bodyPr/>
          <a:lstStyle/>
          <a:p>
            <a:fld id="{AE4F6114-FE43-B34A-B99B-6F1FD61370EE}" type="slidenum">
              <a:rPr lang="en-US" smtClean="0"/>
              <a:pPr/>
              <a:t>117</a:t>
            </a:fld>
            <a:endParaRPr lang="en-US"/>
          </a:p>
        </p:txBody>
      </p:sp>
      <p:pic>
        <p:nvPicPr>
          <p:cNvPr id="2050" name="Picture 2" descr="C:\Users\bfischer\AppData\Local\Microsoft\Windows\Temporary Internet Files\Content.IE5\37QVPQHV\MC900435242[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6366" y="4999834"/>
            <a:ext cx="846612" cy="1675084"/>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Users\bfischer\AppData\Local\Microsoft\Windows\Temporary Internet Files\Content.IE5\A3OZ4LVP\MC90043154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668" y="4842297"/>
            <a:ext cx="790487" cy="852022"/>
          </a:xfrm>
          <a:prstGeom prst="rect">
            <a:avLst/>
          </a:prstGeom>
          <a:noFill/>
          <a:extLst>
            <a:ext uri="{909E8E84-426E-40dd-AFC4-6F175D3DCCD1}">
              <a14:hiddenFill xmlns:a14="http://schemas.microsoft.com/office/drawing/2010/main">
                <a:solidFill>
                  <a:srgbClr val="FFFFFF"/>
                </a:solidFill>
              </a14:hiddenFill>
            </a:ext>
          </a:extLst>
        </p:spPr>
      </p:pic>
      <p:pic>
        <p:nvPicPr>
          <p:cNvPr id="2059" name="Picture 11" descr="C:\Users\bfischer\AppData\Local\Microsoft\Windows\Temporary Internet Files\Content.IE5\QGBH1XP5\MC900431564[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674" y="1069867"/>
            <a:ext cx="990591" cy="99719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1" descr="C:\Users\bfischer\AppData\Local\Microsoft\Windows\Temporary Internet Files\Content.IE5\QGBH1XP5\MC900431564[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8510" y="1069868"/>
            <a:ext cx="990591" cy="99719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1" descr="C:\Users\bfischer\AppData\Local\Microsoft\Windows\Temporary Internet Files\Content.IE5\QGBH1XP5\MC900431564[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09907" y="1069866"/>
            <a:ext cx="990591" cy="99719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1" descr="C:\Users\bfischer\AppData\Local\Microsoft\Windows\Temporary Internet Files\Content.IE5\QGBH1XP5\MC900431564[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5264" y="1069868"/>
            <a:ext cx="990591" cy="99719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1" descr="C:\Users\bfischer\AppData\Local\Microsoft\Windows\Temporary Internet Files\Content.IE5\QGBH1XP5\MC900431564[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90358" y="1069868"/>
            <a:ext cx="990591" cy="99719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1" descr="C:\Users\bfischer\AppData\Local\Microsoft\Windows\Temporary Internet Files\Content.IE5\QGBH1XP5\MC900431564[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3420" y="1069868"/>
            <a:ext cx="990591" cy="99719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1" descr="C:\Users\bfischer\AppData\Local\Microsoft\Windows\Temporary Internet Files\Content.IE5\QGBH1XP5\MC900431564[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6780" y="1069868"/>
            <a:ext cx="990591" cy="99719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1" descr="C:\Users\bfischer\AppData\Local\Microsoft\Windows\Temporary Internet Files\Content.IE5\QGBH1XP5\MC900431564[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522" y="1069865"/>
            <a:ext cx="990591" cy="99719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1" descr="C:\Users\bfischer\AppData\Local\Microsoft\Windows\Temporary Internet Files\Content.IE5\QGBH1XP5\MC900431564[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8146" y="1069864"/>
            <a:ext cx="990591" cy="99719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1" descr="C:\Users\bfischer\AppData\Local\Microsoft\Windows\Temporary Internet Files\Content.IE5\QGBH1XP5\MC900431564[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2972" y="1069868"/>
            <a:ext cx="990591" cy="997195"/>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le 23"/>
          <p:cNvSpPr/>
          <p:nvPr/>
        </p:nvSpPr>
        <p:spPr>
          <a:xfrm>
            <a:off x="829559" y="2067059"/>
            <a:ext cx="6826806" cy="519746"/>
          </a:xfrm>
          <a:prstGeom prst="roundRect">
            <a:avLst/>
          </a:prstGeom>
          <a:solidFill>
            <a:schemeClr val="tx1">
              <a:lumMod val="75000"/>
              <a:lumOff val="25000"/>
              <a:alpha val="6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chemeClr val="bg1"/>
                </a:solidFill>
                <a:effectLst>
                  <a:outerShdw blurRad="38100" dist="38100" dir="2700000" algn="tl">
                    <a:srgbClr val="000000">
                      <a:alpha val="43137"/>
                    </a:srgbClr>
                  </a:outerShdw>
                </a:effectLst>
              </a:rPr>
              <a:t>Internet-Accessible Servers</a:t>
            </a:r>
            <a:r>
              <a:rPr lang="en-US" sz="2000" dirty="0">
                <a:solidFill>
                  <a:schemeClr val="bg1"/>
                </a:solidFill>
                <a:effectLst>
                  <a:outerShdw blurRad="38100" dist="38100" dir="2700000" algn="tl">
                    <a:srgbClr val="000000">
                      <a:alpha val="43137"/>
                    </a:srgbClr>
                  </a:outerShdw>
                </a:effectLst>
              </a:rPr>
              <a:t>, </a:t>
            </a:r>
            <a:r>
              <a:rPr lang="en-US" sz="2000" dirty="0" smtClean="0">
                <a:solidFill>
                  <a:schemeClr val="bg1"/>
                </a:solidFill>
                <a:effectLst>
                  <a:outerShdw blurRad="38100" dist="38100" dir="2700000" algn="tl">
                    <a:srgbClr val="000000">
                      <a:alpha val="43137"/>
                    </a:srgbClr>
                  </a:outerShdw>
                </a:effectLst>
              </a:rPr>
              <a:t>Routers</a:t>
            </a:r>
            <a:r>
              <a:rPr lang="en-US" sz="2000" dirty="0">
                <a:solidFill>
                  <a:schemeClr val="bg1"/>
                </a:solidFill>
                <a:effectLst>
                  <a:outerShdw blurRad="38100" dist="38100" dir="2700000" algn="tl">
                    <a:srgbClr val="000000">
                      <a:alpha val="43137"/>
                    </a:srgbClr>
                  </a:outerShdw>
                </a:effectLst>
              </a:rPr>
              <a:t>, </a:t>
            </a:r>
            <a:r>
              <a:rPr lang="en-US" sz="2000" dirty="0" smtClean="0">
                <a:solidFill>
                  <a:schemeClr val="bg1"/>
                </a:solidFill>
                <a:effectLst>
                  <a:outerShdw blurRad="38100" dist="38100" dir="2700000" algn="tl">
                    <a:srgbClr val="000000">
                      <a:alpha val="43137"/>
                    </a:srgbClr>
                  </a:outerShdw>
                </a:effectLst>
              </a:rPr>
              <a:t>Home </a:t>
            </a:r>
            <a:r>
              <a:rPr lang="en-US" sz="2000" dirty="0">
                <a:solidFill>
                  <a:schemeClr val="bg1"/>
                </a:solidFill>
                <a:effectLst>
                  <a:outerShdw blurRad="38100" dist="38100" dir="2700000" algn="tl">
                    <a:srgbClr val="000000">
                      <a:alpha val="43137"/>
                    </a:srgbClr>
                  </a:outerShdw>
                </a:effectLst>
              </a:rPr>
              <a:t>CPE devices, etc</a:t>
            </a:r>
            <a:r>
              <a:rPr lang="en-US" dirty="0">
                <a:effectLst>
                  <a:outerShdw blurRad="38100" dist="38100" dir="2700000" algn="tl">
                    <a:srgbClr val="000000">
                      <a:alpha val="43137"/>
                    </a:srgbClr>
                  </a:outerShdw>
                </a:effectLst>
              </a:rPr>
              <a:t>.</a:t>
            </a:r>
          </a:p>
        </p:txBody>
      </p:sp>
      <p:sp>
        <p:nvSpPr>
          <p:cNvPr id="4" name="Rectangle 3"/>
          <p:cNvSpPr/>
          <p:nvPr/>
        </p:nvSpPr>
        <p:spPr>
          <a:xfrm>
            <a:off x="7252419" y="6352143"/>
            <a:ext cx="1735571" cy="369332"/>
          </a:xfrm>
          <a:prstGeom prst="rect">
            <a:avLst/>
          </a:prstGeom>
        </p:spPr>
        <p:txBody>
          <a:bodyPr wrap="none">
            <a:spAutoFit/>
          </a:bodyPr>
          <a:lstStyle/>
          <a:p>
            <a:r>
              <a:rPr lang="en-US" dirty="0" smtClean="0"/>
              <a:t>172.19.234.6/32</a:t>
            </a:r>
            <a:endParaRPr lang="en-US" dirty="0"/>
          </a:p>
        </p:txBody>
      </p:sp>
      <p:sp>
        <p:nvSpPr>
          <p:cNvPr id="25" name="TextBox 24"/>
          <p:cNvSpPr txBox="1"/>
          <p:nvPr/>
        </p:nvSpPr>
        <p:spPr>
          <a:xfrm>
            <a:off x="7735523" y="1037445"/>
            <a:ext cx="1050738" cy="923330"/>
          </a:xfrm>
          <a:prstGeom prst="rect">
            <a:avLst/>
          </a:prstGeom>
          <a:noFill/>
        </p:spPr>
        <p:txBody>
          <a:bodyPr wrap="none" rtlCol="0">
            <a:spAutoFit/>
          </a:bodyPr>
          <a:lstStyle/>
          <a:p>
            <a:r>
              <a:rPr lang="en-US" dirty="0" smtClean="0"/>
              <a:t>Abusable</a:t>
            </a:r>
          </a:p>
          <a:p>
            <a:r>
              <a:rPr lang="en-US" dirty="0" err="1" smtClean="0"/>
              <a:t>chargen</a:t>
            </a:r>
            <a:endParaRPr lang="en-US" dirty="0" smtClean="0"/>
          </a:p>
          <a:p>
            <a:r>
              <a:rPr lang="en-US" dirty="0" smtClean="0"/>
              <a:t>Services</a:t>
            </a:r>
            <a:endParaRPr lang="en-US" dirty="0"/>
          </a:p>
        </p:txBody>
      </p:sp>
    </p:spTree>
    <p:extLst>
      <p:ext uri="{BB962C8B-B14F-4D97-AF65-F5344CB8AC3E}">
        <p14:creationId xmlns:p14="http://schemas.microsoft.com/office/powerpoint/2010/main" val="106241336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err="1" smtClean="0"/>
              <a:t>chargen</a:t>
            </a:r>
            <a:r>
              <a:rPr lang="en-US" sz="2400" dirty="0" smtClean="0"/>
              <a:t> Reflection/Amplification Attack Methodology</a:t>
            </a:r>
            <a:endParaRPr lang="en-US" sz="2400" dirty="0"/>
          </a:p>
        </p:txBody>
      </p:sp>
      <p:sp>
        <p:nvSpPr>
          <p:cNvPr id="3" name="Slide Number Placeholder 2"/>
          <p:cNvSpPr>
            <a:spLocks noGrp="1"/>
          </p:cNvSpPr>
          <p:nvPr>
            <p:ph type="sldNum" sz="quarter" idx="12"/>
          </p:nvPr>
        </p:nvSpPr>
        <p:spPr/>
        <p:txBody>
          <a:bodyPr/>
          <a:lstStyle/>
          <a:p>
            <a:fld id="{AE4F6114-FE43-B34A-B99B-6F1FD61370EE}" type="slidenum">
              <a:rPr lang="en-US" smtClean="0"/>
              <a:pPr/>
              <a:t>118</a:t>
            </a:fld>
            <a:endParaRPr lang="en-US"/>
          </a:p>
        </p:txBody>
      </p:sp>
      <p:pic>
        <p:nvPicPr>
          <p:cNvPr id="2050" name="Picture 2" descr="C:\Users\bfischer\AppData\Local\Microsoft\Windows\Temporary Internet Files\Content.IE5\37QVPQHV\MC900435242[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6366" y="4999834"/>
            <a:ext cx="846612" cy="1675084"/>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Users\bfischer\AppData\Local\Microsoft\Windows\Temporary Internet Files\Content.IE5\A3OZ4LVP\MC90043154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668" y="4842297"/>
            <a:ext cx="790487" cy="852022"/>
          </a:xfrm>
          <a:prstGeom prst="rect">
            <a:avLst/>
          </a:prstGeom>
          <a:noFill/>
          <a:extLst>
            <a:ext uri="{909E8E84-426E-40dd-AFC4-6F175D3DCCD1}">
              <a14:hiddenFill xmlns:a14="http://schemas.microsoft.com/office/drawing/2010/main">
                <a:solidFill>
                  <a:srgbClr val="FFFFFF"/>
                </a:solidFill>
              </a14:hiddenFill>
            </a:ext>
          </a:extLst>
        </p:spPr>
      </p:pic>
      <p:pic>
        <p:nvPicPr>
          <p:cNvPr id="2059" name="Picture 11" descr="C:\Users\bfischer\AppData\Local\Microsoft\Windows\Temporary Internet Files\Content.IE5\QGBH1XP5\MC900431564[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674" y="1069867"/>
            <a:ext cx="990591" cy="99719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1" descr="C:\Users\bfischer\AppData\Local\Microsoft\Windows\Temporary Internet Files\Content.IE5\QGBH1XP5\MC900431564[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8510" y="1069868"/>
            <a:ext cx="990591" cy="99719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1" descr="C:\Users\bfischer\AppData\Local\Microsoft\Windows\Temporary Internet Files\Content.IE5\QGBH1XP5\MC900431564[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09907" y="1069866"/>
            <a:ext cx="990591" cy="99719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1" descr="C:\Users\bfischer\AppData\Local\Microsoft\Windows\Temporary Internet Files\Content.IE5\QGBH1XP5\MC900431564[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5264" y="1069868"/>
            <a:ext cx="990591" cy="99719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1" descr="C:\Users\bfischer\AppData\Local\Microsoft\Windows\Temporary Internet Files\Content.IE5\QGBH1XP5\MC900431564[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90358" y="1069868"/>
            <a:ext cx="990591" cy="99719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1" descr="C:\Users\bfischer\AppData\Local\Microsoft\Windows\Temporary Internet Files\Content.IE5\QGBH1XP5\MC900431564[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3420" y="1069868"/>
            <a:ext cx="990591" cy="99719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1" descr="C:\Users\bfischer\AppData\Local\Microsoft\Windows\Temporary Internet Files\Content.IE5\QGBH1XP5\MC900431564[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6780" y="1069868"/>
            <a:ext cx="990591" cy="99719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1" descr="C:\Users\bfischer\AppData\Local\Microsoft\Windows\Temporary Internet Files\Content.IE5\QGBH1XP5\MC900431564[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522" y="1069865"/>
            <a:ext cx="990591" cy="99719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1" descr="C:\Users\bfischer\AppData\Local\Microsoft\Windows\Temporary Internet Files\Content.IE5\QGBH1XP5\MC900431564[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8146" y="1069864"/>
            <a:ext cx="990591" cy="99719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1" descr="C:\Users\bfischer\AppData\Local\Microsoft\Windows\Temporary Internet Files\Content.IE5\QGBH1XP5\MC900431564[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2972" y="1069868"/>
            <a:ext cx="990591" cy="997195"/>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Arrow Connector 3"/>
          <p:cNvCxnSpPr>
            <a:stCxn id="2055" idx="0"/>
            <a:endCxn id="13" idx="2"/>
          </p:cNvCxnSpPr>
          <p:nvPr/>
        </p:nvCxnSpPr>
        <p:spPr>
          <a:xfrm flipV="1">
            <a:off x="1065912" y="2067063"/>
            <a:ext cx="127894" cy="277523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a:stCxn id="2055" idx="0"/>
            <a:endCxn id="2059" idx="2"/>
          </p:cNvCxnSpPr>
          <p:nvPr/>
        </p:nvCxnSpPr>
        <p:spPr>
          <a:xfrm flipV="1">
            <a:off x="1065912" y="2067062"/>
            <a:ext cx="833058" cy="277523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a:stCxn id="2055" idx="0"/>
            <a:endCxn id="14" idx="2"/>
          </p:cNvCxnSpPr>
          <p:nvPr/>
        </p:nvCxnSpPr>
        <p:spPr>
          <a:xfrm flipV="1">
            <a:off x="1065912" y="2067061"/>
            <a:ext cx="1539291" cy="277523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a:stCxn id="2055" idx="0"/>
          </p:cNvCxnSpPr>
          <p:nvPr/>
        </p:nvCxnSpPr>
        <p:spPr>
          <a:xfrm flipV="1">
            <a:off x="1065912" y="1960775"/>
            <a:ext cx="2248905" cy="288152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a:stCxn id="2055" idx="0"/>
            <a:endCxn id="20" idx="2"/>
          </p:cNvCxnSpPr>
          <p:nvPr/>
        </p:nvCxnSpPr>
        <p:spPr>
          <a:xfrm flipV="1">
            <a:off x="1065912" y="2067059"/>
            <a:ext cx="2947530" cy="277523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a:stCxn id="2055" idx="0"/>
            <a:endCxn id="17" idx="2"/>
          </p:cNvCxnSpPr>
          <p:nvPr/>
        </p:nvCxnSpPr>
        <p:spPr>
          <a:xfrm flipV="1">
            <a:off x="1065912" y="2067063"/>
            <a:ext cx="4322804" cy="277523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a:stCxn id="2055" idx="0"/>
            <a:endCxn id="16" idx="2"/>
          </p:cNvCxnSpPr>
          <p:nvPr/>
        </p:nvCxnSpPr>
        <p:spPr>
          <a:xfrm flipV="1">
            <a:off x="1065912" y="2067063"/>
            <a:ext cx="5019742" cy="277523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a:stCxn id="2055" idx="0"/>
            <a:endCxn id="15" idx="2"/>
          </p:cNvCxnSpPr>
          <p:nvPr/>
        </p:nvCxnSpPr>
        <p:spPr>
          <a:xfrm flipV="1">
            <a:off x="1065912" y="2067063"/>
            <a:ext cx="5674648" cy="277523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a:stCxn id="2055" idx="0"/>
            <a:endCxn id="21" idx="2"/>
          </p:cNvCxnSpPr>
          <p:nvPr/>
        </p:nvCxnSpPr>
        <p:spPr>
          <a:xfrm flipV="1">
            <a:off x="1065912" y="2067063"/>
            <a:ext cx="6372356" cy="277523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a:stCxn id="2055" idx="0"/>
            <a:endCxn id="18" idx="2"/>
          </p:cNvCxnSpPr>
          <p:nvPr/>
        </p:nvCxnSpPr>
        <p:spPr>
          <a:xfrm flipV="1">
            <a:off x="1065912" y="2067063"/>
            <a:ext cx="3646164" cy="277523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 name="Rounded Rectangle 4"/>
          <p:cNvSpPr/>
          <p:nvPr/>
        </p:nvSpPr>
        <p:spPr>
          <a:xfrm>
            <a:off x="698510" y="2959771"/>
            <a:ext cx="3901770" cy="1244583"/>
          </a:xfrm>
          <a:prstGeom prst="round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UDP/21880– UDP/19 ,~70 bytes</a:t>
            </a:r>
          </a:p>
          <a:p>
            <a:pPr algn="ctr"/>
            <a:r>
              <a:rPr lang="en-US" sz="1600" dirty="0" smtClean="0"/>
              <a:t>Spoofed Source: 172.19.234.6</a:t>
            </a:r>
          </a:p>
          <a:p>
            <a:pPr algn="ctr"/>
            <a:r>
              <a:rPr lang="en-US" sz="1600" dirty="0" smtClean="0"/>
              <a:t>Destinations:  Multiple </a:t>
            </a:r>
            <a:r>
              <a:rPr lang="en-US" sz="1600" dirty="0" err="1" smtClean="0"/>
              <a:t>chargen</a:t>
            </a:r>
            <a:r>
              <a:rPr lang="en-US" sz="1600" dirty="0" smtClean="0"/>
              <a:t> Services</a:t>
            </a:r>
          </a:p>
          <a:p>
            <a:pPr algn="ctr"/>
            <a:r>
              <a:rPr lang="en-US" sz="1600" dirty="0" err="1" smtClean="0"/>
              <a:t>chargen</a:t>
            </a:r>
            <a:r>
              <a:rPr lang="en-US" sz="1600" dirty="0" smtClean="0"/>
              <a:t> query:  18 bytes of zero-padding</a:t>
            </a:r>
            <a:endParaRPr lang="en-US" sz="1600" dirty="0"/>
          </a:p>
        </p:txBody>
      </p:sp>
      <p:sp>
        <p:nvSpPr>
          <p:cNvPr id="6" name="TextBox 5"/>
          <p:cNvSpPr txBox="1"/>
          <p:nvPr/>
        </p:nvSpPr>
        <p:spPr>
          <a:xfrm>
            <a:off x="7735523" y="1037445"/>
            <a:ext cx="1050738" cy="923330"/>
          </a:xfrm>
          <a:prstGeom prst="rect">
            <a:avLst/>
          </a:prstGeom>
          <a:noFill/>
        </p:spPr>
        <p:txBody>
          <a:bodyPr wrap="none" rtlCol="0">
            <a:spAutoFit/>
          </a:bodyPr>
          <a:lstStyle/>
          <a:p>
            <a:r>
              <a:rPr lang="en-US" dirty="0" smtClean="0"/>
              <a:t>Abusable</a:t>
            </a:r>
          </a:p>
          <a:p>
            <a:r>
              <a:rPr lang="en-US" dirty="0" err="1" smtClean="0"/>
              <a:t>chargen</a:t>
            </a:r>
            <a:endParaRPr lang="en-US" dirty="0" smtClean="0"/>
          </a:p>
          <a:p>
            <a:r>
              <a:rPr lang="en-US" dirty="0" smtClean="0"/>
              <a:t>Services</a:t>
            </a:r>
            <a:endParaRPr lang="en-US" dirty="0"/>
          </a:p>
        </p:txBody>
      </p:sp>
      <p:sp>
        <p:nvSpPr>
          <p:cNvPr id="28" name="Rectangle 27"/>
          <p:cNvSpPr/>
          <p:nvPr/>
        </p:nvSpPr>
        <p:spPr>
          <a:xfrm>
            <a:off x="7252419" y="6352143"/>
            <a:ext cx="1735571" cy="369332"/>
          </a:xfrm>
          <a:prstGeom prst="rect">
            <a:avLst/>
          </a:prstGeom>
        </p:spPr>
        <p:txBody>
          <a:bodyPr wrap="none">
            <a:spAutoFit/>
          </a:bodyPr>
          <a:lstStyle/>
          <a:p>
            <a:r>
              <a:rPr lang="en-US" dirty="0" smtClean="0"/>
              <a:t>172.19.234.6/32</a:t>
            </a:r>
            <a:endParaRPr lang="en-US" dirty="0"/>
          </a:p>
        </p:txBody>
      </p:sp>
    </p:spTree>
    <p:extLst>
      <p:ext uri="{BB962C8B-B14F-4D97-AF65-F5344CB8AC3E}">
        <p14:creationId xmlns:p14="http://schemas.microsoft.com/office/powerpoint/2010/main" val="356866131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1"/>
          <p:cNvSpPr>
            <a:spLocks noGrp="1"/>
          </p:cNvSpPr>
          <p:nvPr>
            <p:ph type="title"/>
          </p:nvPr>
        </p:nvSpPr>
        <p:spPr/>
        <p:txBody>
          <a:bodyPr/>
          <a:lstStyle/>
          <a:p>
            <a:r>
              <a:rPr lang="en-US" sz="2400" dirty="0" err="1" smtClean="0"/>
              <a:t>chargen</a:t>
            </a:r>
            <a:r>
              <a:rPr lang="en-US" sz="2400" dirty="0" smtClean="0"/>
              <a:t> Reflection/Amplification Attack Methodology</a:t>
            </a:r>
            <a:endParaRPr lang="en-US" sz="2400" dirty="0"/>
          </a:p>
        </p:txBody>
      </p:sp>
      <p:sp>
        <p:nvSpPr>
          <p:cNvPr id="3" name="Slide Number Placeholder 2"/>
          <p:cNvSpPr>
            <a:spLocks noGrp="1"/>
          </p:cNvSpPr>
          <p:nvPr>
            <p:ph type="sldNum" sz="quarter" idx="12"/>
          </p:nvPr>
        </p:nvSpPr>
        <p:spPr/>
        <p:txBody>
          <a:bodyPr/>
          <a:lstStyle/>
          <a:p>
            <a:fld id="{AE4F6114-FE43-B34A-B99B-6F1FD61370EE}" type="slidenum">
              <a:rPr lang="en-US" smtClean="0"/>
              <a:pPr/>
              <a:t>119</a:t>
            </a:fld>
            <a:endParaRPr lang="en-US"/>
          </a:p>
        </p:txBody>
      </p:sp>
      <p:pic>
        <p:nvPicPr>
          <p:cNvPr id="2050" name="Picture 2" descr="C:\Users\bfischer\AppData\Local\Microsoft\Windows\Temporary Internet Files\Content.IE5\37QVPQHV\MC900435242[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6366" y="4999834"/>
            <a:ext cx="846612" cy="1675084"/>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Users\bfischer\AppData\Local\Microsoft\Windows\Temporary Internet Files\Content.IE5\A3OZ4LVP\MC90043154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668" y="4842297"/>
            <a:ext cx="790487" cy="852022"/>
          </a:xfrm>
          <a:prstGeom prst="rect">
            <a:avLst/>
          </a:prstGeom>
          <a:noFill/>
          <a:extLst>
            <a:ext uri="{909E8E84-426E-40dd-AFC4-6F175D3DCCD1}">
              <a14:hiddenFill xmlns:a14="http://schemas.microsoft.com/office/drawing/2010/main">
                <a:solidFill>
                  <a:srgbClr val="FFFFFF"/>
                </a:solidFill>
              </a14:hiddenFill>
            </a:ext>
          </a:extLst>
        </p:spPr>
      </p:pic>
      <p:pic>
        <p:nvPicPr>
          <p:cNvPr id="2059" name="Picture 11" descr="C:\Users\bfischer\AppData\Local\Microsoft\Windows\Temporary Internet Files\Content.IE5\QGBH1XP5\MC900431564[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674" y="1069867"/>
            <a:ext cx="990591" cy="99719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1" descr="C:\Users\bfischer\AppData\Local\Microsoft\Windows\Temporary Internet Files\Content.IE5\QGBH1XP5\MC900431564[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8510" y="1069868"/>
            <a:ext cx="990591" cy="99719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1" descr="C:\Users\bfischer\AppData\Local\Microsoft\Windows\Temporary Internet Files\Content.IE5\QGBH1XP5\MC900431564[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09907" y="1069866"/>
            <a:ext cx="990591" cy="99719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1" descr="C:\Users\bfischer\AppData\Local\Microsoft\Windows\Temporary Internet Files\Content.IE5\QGBH1XP5\MC900431564[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5264" y="1069868"/>
            <a:ext cx="990591" cy="99719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1" descr="C:\Users\bfischer\AppData\Local\Microsoft\Windows\Temporary Internet Files\Content.IE5\QGBH1XP5\MC900431564[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90358" y="1069868"/>
            <a:ext cx="990591" cy="99719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1" descr="C:\Users\bfischer\AppData\Local\Microsoft\Windows\Temporary Internet Files\Content.IE5\QGBH1XP5\MC900431564[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3420" y="1069868"/>
            <a:ext cx="990591" cy="99719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1" descr="C:\Users\bfischer\AppData\Local\Microsoft\Windows\Temporary Internet Files\Content.IE5\QGBH1XP5\MC900431564[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6780" y="1069868"/>
            <a:ext cx="990591" cy="99719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1" descr="C:\Users\bfischer\AppData\Local\Microsoft\Windows\Temporary Internet Files\Content.IE5\QGBH1XP5\MC900431564[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522" y="1069865"/>
            <a:ext cx="990591" cy="99719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1" descr="C:\Users\bfischer\AppData\Local\Microsoft\Windows\Temporary Internet Files\Content.IE5\QGBH1XP5\MC900431564[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8146" y="1069864"/>
            <a:ext cx="990591" cy="99719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1" descr="C:\Users\bfischer\AppData\Local\Microsoft\Windows\Temporary Internet Files\Content.IE5\QGBH1XP5\MC900431564[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2972" y="1069868"/>
            <a:ext cx="990591" cy="997195"/>
          </a:xfrm>
          <a:prstGeom prst="rect">
            <a:avLst/>
          </a:prstGeom>
          <a:noFill/>
          <a:extLst>
            <a:ext uri="{909E8E84-426E-40dd-AFC4-6F175D3DCCD1}">
              <a14:hiddenFill xmlns:a14="http://schemas.microsoft.com/office/drawing/2010/main">
                <a:solidFill>
                  <a:srgbClr val="FFFFFF"/>
                </a:solidFill>
              </a14:hiddenFill>
            </a:ext>
          </a:extLst>
        </p:spPr>
      </p:pic>
      <p:cxnSp>
        <p:nvCxnSpPr>
          <p:cNvPr id="28" name="Straight Arrow Connector 27"/>
          <p:cNvCxnSpPr>
            <a:stCxn id="21" idx="2"/>
            <a:endCxn id="2050" idx="0"/>
          </p:cNvCxnSpPr>
          <p:nvPr/>
        </p:nvCxnSpPr>
        <p:spPr>
          <a:xfrm>
            <a:off x="7438268" y="2067063"/>
            <a:ext cx="641404" cy="2932771"/>
          </a:xfrm>
          <a:prstGeom prst="straightConnector1">
            <a:avLst/>
          </a:prstGeom>
          <a:ln w="127000">
            <a:solidFill>
              <a:srgbClr val="FF0000"/>
            </a:solidFill>
            <a:tailEnd type="triangle" w="sm" len="lg"/>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a:stCxn id="15" idx="2"/>
            <a:endCxn id="2050" idx="0"/>
          </p:cNvCxnSpPr>
          <p:nvPr/>
        </p:nvCxnSpPr>
        <p:spPr>
          <a:xfrm>
            <a:off x="6740560" y="2067063"/>
            <a:ext cx="1339112" cy="2932771"/>
          </a:xfrm>
          <a:prstGeom prst="straightConnector1">
            <a:avLst/>
          </a:prstGeom>
          <a:ln w="127000">
            <a:solidFill>
              <a:srgbClr val="FF0000"/>
            </a:solidFill>
            <a:tailEnd type="triangle" w="sm" len="lg"/>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a:stCxn id="16" idx="2"/>
            <a:endCxn id="2050" idx="0"/>
          </p:cNvCxnSpPr>
          <p:nvPr/>
        </p:nvCxnSpPr>
        <p:spPr>
          <a:xfrm>
            <a:off x="6085654" y="2067063"/>
            <a:ext cx="1994018" cy="2932771"/>
          </a:xfrm>
          <a:prstGeom prst="straightConnector1">
            <a:avLst/>
          </a:prstGeom>
          <a:ln w="127000">
            <a:solidFill>
              <a:srgbClr val="FF0000"/>
            </a:solidFill>
            <a:tailEnd type="triangle" w="sm" len="lg"/>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a:stCxn id="17" idx="2"/>
            <a:endCxn id="2050" idx="0"/>
          </p:cNvCxnSpPr>
          <p:nvPr/>
        </p:nvCxnSpPr>
        <p:spPr>
          <a:xfrm>
            <a:off x="5388716" y="2067063"/>
            <a:ext cx="2690956" cy="2932771"/>
          </a:xfrm>
          <a:prstGeom prst="straightConnector1">
            <a:avLst/>
          </a:prstGeom>
          <a:ln w="127000">
            <a:solidFill>
              <a:srgbClr val="FF0000"/>
            </a:solidFill>
            <a:tailEnd type="triangle" w="sm" len="lg"/>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a:stCxn id="18" idx="2"/>
            <a:endCxn id="2050" idx="0"/>
          </p:cNvCxnSpPr>
          <p:nvPr/>
        </p:nvCxnSpPr>
        <p:spPr>
          <a:xfrm>
            <a:off x="4712076" y="2067063"/>
            <a:ext cx="3367596" cy="2932771"/>
          </a:xfrm>
          <a:prstGeom prst="straightConnector1">
            <a:avLst/>
          </a:prstGeom>
          <a:ln w="127000">
            <a:solidFill>
              <a:srgbClr val="FF0000"/>
            </a:solidFill>
            <a:tailEnd type="triangle" w="sm" len="lg"/>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a:stCxn id="20" idx="2"/>
            <a:endCxn id="2050" idx="0"/>
          </p:cNvCxnSpPr>
          <p:nvPr/>
        </p:nvCxnSpPr>
        <p:spPr>
          <a:xfrm>
            <a:off x="4013442" y="2067059"/>
            <a:ext cx="4066230" cy="2932775"/>
          </a:xfrm>
          <a:prstGeom prst="straightConnector1">
            <a:avLst/>
          </a:prstGeom>
          <a:ln w="127000">
            <a:solidFill>
              <a:srgbClr val="FF0000"/>
            </a:solidFill>
            <a:tailEnd type="triangle" w="sm" len="lg"/>
          </a:ln>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a:stCxn id="19" idx="2"/>
            <a:endCxn id="2050" idx="0"/>
          </p:cNvCxnSpPr>
          <p:nvPr/>
        </p:nvCxnSpPr>
        <p:spPr>
          <a:xfrm>
            <a:off x="3314818" y="2067060"/>
            <a:ext cx="4764854" cy="2932774"/>
          </a:xfrm>
          <a:prstGeom prst="straightConnector1">
            <a:avLst/>
          </a:prstGeom>
          <a:ln w="127000">
            <a:solidFill>
              <a:srgbClr val="FF0000"/>
            </a:solidFill>
            <a:tailEnd type="triangle" w="sm" len="lg"/>
          </a:ln>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a:stCxn id="14" idx="2"/>
            <a:endCxn id="2050" idx="0"/>
          </p:cNvCxnSpPr>
          <p:nvPr/>
        </p:nvCxnSpPr>
        <p:spPr>
          <a:xfrm>
            <a:off x="2605203" y="2067061"/>
            <a:ext cx="5474469" cy="2932773"/>
          </a:xfrm>
          <a:prstGeom prst="straightConnector1">
            <a:avLst/>
          </a:prstGeom>
          <a:ln w="127000">
            <a:solidFill>
              <a:srgbClr val="FF0000"/>
            </a:solidFill>
            <a:tailEnd type="triangle" w="sm" len="lg"/>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a:stCxn id="2059" idx="2"/>
            <a:endCxn id="2050" idx="0"/>
          </p:cNvCxnSpPr>
          <p:nvPr/>
        </p:nvCxnSpPr>
        <p:spPr>
          <a:xfrm>
            <a:off x="1898970" y="2067062"/>
            <a:ext cx="6180702" cy="2932772"/>
          </a:xfrm>
          <a:prstGeom prst="straightConnector1">
            <a:avLst/>
          </a:prstGeom>
          <a:ln w="127000">
            <a:solidFill>
              <a:srgbClr val="FF0000"/>
            </a:solidFill>
            <a:tailEnd type="triangle" w="sm" len="lg"/>
          </a:ln>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a:stCxn id="13" idx="2"/>
            <a:endCxn id="2050" idx="0"/>
          </p:cNvCxnSpPr>
          <p:nvPr/>
        </p:nvCxnSpPr>
        <p:spPr>
          <a:xfrm>
            <a:off x="1193806" y="2067063"/>
            <a:ext cx="6885866" cy="2932771"/>
          </a:xfrm>
          <a:prstGeom prst="straightConnector1">
            <a:avLst/>
          </a:prstGeom>
          <a:ln w="127000">
            <a:solidFill>
              <a:srgbClr val="FF0000"/>
            </a:solidFill>
            <a:tailEnd type="triangle" w="sm" len="lg"/>
          </a:ln>
        </p:spPr>
        <p:style>
          <a:lnRef idx="2">
            <a:schemeClr val="accent1"/>
          </a:lnRef>
          <a:fillRef idx="0">
            <a:schemeClr val="accent1"/>
          </a:fillRef>
          <a:effectRef idx="1">
            <a:schemeClr val="accent1"/>
          </a:effectRef>
          <a:fontRef idx="minor">
            <a:schemeClr val="tx1"/>
          </a:fontRef>
        </p:style>
      </p:cxnSp>
      <p:sp>
        <p:nvSpPr>
          <p:cNvPr id="5" name="Rounded Rectangle 4"/>
          <p:cNvSpPr/>
          <p:nvPr/>
        </p:nvSpPr>
        <p:spPr>
          <a:xfrm>
            <a:off x="2492983" y="2582943"/>
            <a:ext cx="5586689" cy="1244339"/>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700" dirty="0"/>
              <a:t>UDP</a:t>
            </a:r>
            <a:r>
              <a:rPr lang="en-US" sz="1700" dirty="0" smtClean="0"/>
              <a:t>/19 </a:t>
            </a:r>
            <a:r>
              <a:rPr lang="en-US" sz="1700" dirty="0"/>
              <a:t>– UDP</a:t>
            </a:r>
            <a:r>
              <a:rPr lang="en-US" sz="1700" dirty="0" smtClean="0"/>
              <a:t>/21880, ~1500 bytes/packet</a:t>
            </a:r>
            <a:endParaRPr lang="en-US" sz="1700" dirty="0"/>
          </a:p>
          <a:p>
            <a:pPr algn="ctr"/>
            <a:r>
              <a:rPr lang="en-US" sz="1700" dirty="0" smtClean="0"/>
              <a:t>Non-Spoofed Sources: Multiple </a:t>
            </a:r>
            <a:r>
              <a:rPr lang="en-US" sz="1700" dirty="0" err="1" smtClean="0"/>
              <a:t>chargen</a:t>
            </a:r>
            <a:r>
              <a:rPr lang="en-US" sz="1700" dirty="0" smtClean="0"/>
              <a:t> Services</a:t>
            </a:r>
            <a:endParaRPr lang="en-US" sz="1700" dirty="0"/>
          </a:p>
          <a:p>
            <a:pPr algn="ctr"/>
            <a:r>
              <a:rPr lang="en-US" sz="1700" dirty="0" smtClean="0"/>
              <a:t>Destination:  172.19.234.6</a:t>
            </a:r>
          </a:p>
          <a:p>
            <a:pPr algn="ctr"/>
            <a:r>
              <a:rPr lang="en-US" sz="1700" dirty="0" err="1" smtClean="0"/>
              <a:t>chargen</a:t>
            </a:r>
            <a:r>
              <a:rPr lang="en-US" sz="1700" dirty="0" smtClean="0"/>
              <a:t> Response:  </a:t>
            </a:r>
            <a:r>
              <a:rPr lang="en-US" sz="1700" dirty="0" err="1" smtClean="0"/>
              <a:t>chargen</a:t>
            </a:r>
            <a:r>
              <a:rPr lang="en-US" sz="1700" dirty="0" smtClean="0"/>
              <a:t> output</a:t>
            </a:r>
            <a:endParaRPr lang="en-US" sz="1700" dirty="0"/>
          </a:p>
        </p:txBody>
      </p:sp>
      <p:grpSp>
        <p:nvGrpSpPr>
          <p:cNvPr id="30" name="Group 21"/>
          <p:cNvGrpSpPr>
            <a:grpSpLocks/>
          </p:cNvGrpSpPr>
          <p:nvPr/>
        </p:nvGrpSpPr>
        <p:grpSpPr bwMode="auto">
          <a:xfrm>
            <a:off x="7235855" y="5088336"/>
            <a:ext cx="1792919" cy="1188992"/>
            <a:chOff x="0" y="0"/>
            <a:chExt cx="1385686" cy="990127"/>
          </a:xfrm>
        </p:grpSpPr>
        <p:sp>
          <p:nvSpPr>
            <p:cNvPr id="33" name="AutoShape 22"/>
            <p:cNvSpPr>
              <a:spLocks/>
            </p:cNvSpPr>
            <p:nvPr/>
          </p:nvSpPr>
          <p:spPr bwMode="auto">
            <a:xfrm>
              <a:off x="0" y="0"/>
              <a:ext cx="1385686" cy="9901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800"/>
                  </a:moveTo>
                  <a:lnTo>
                    <a:pt x="8351" y="2294"/>
                  </a:lnTo>
                  <a:lnTo>
                    <a:pt x="7311" y="6319"/>
                  </a:lnTo>
                  <a:lnTo>
                    <a:pt x="370" y="2294"/>
                  </a:lnTo>
                  <a:lnTo>
                    <a:pt x="4627" y="7617"/>
                  </a:lnTo>
                  <a:lnTo>
                    <a:pt x="0" y="8614"/>
                  </a:lnTo>
                  <a:lnTo>
                    <a:pt x="3721" y="11774"/>
                  </a:lnTo>
                  <a:lnTo>
                    <a:pt x="135" y="14586"/>
                  </a:lnTo>
                  <a:lnTo>
                    <a:pt x="5666" y="13936"/>
                  </a:lnTo>
                  <a:lnTo>
                    <a:pt x="4761" y="17617"/>
                  </a:lnTo>
                  <a:lnTo>
                    <a:pt x="7714" y="15626"/>
                  </a:lnTo>
                  <a:lnTo>
                    <a:pt x="8484" y="21599"/>
                  </a:lnTo>
                  <a:lnTo>
                    <a:pt x="10531" y="14934"/>
                  </a:lnTo>
                  <a:lnTo>
                    <a:pt x="13246" y="19736"/>
                  </a:lnTo>
                  <a:lnTo>
                    <a:pt x="14019" y="14456"/>
                  </a:lnTo>
                  <a:lnTo>
                    <a:pt x="18144" y="18094"/>
                  </a:lnTo>
                  <a:lnTo>
                    <a:pt x="16836" y="12941"/>
                  </a:lnTo>
                  <a:lnTo>
                    <a:pt x="21599" y="13289"/>
                  </a:lnTo>
                  <a:lnTo>
                    <a:pt x="17606" y="10474"/>
                  </a:lnTo>
                  <a:lnTo>
                    <a:pt x="21096" y="8136"/>
                  </a:lnTo>
                  <a:lnTo>
                    <a:pt x="16701" y="7314"/>
                  </a:lnTo>
                  <a:lnTo>
                    <a:pt x="18379" y="4456"/>
                  </a:lnTo>
                  <a:lnTo>
                    <a:pt x="14154" y="5324"/>
                  </a:lnTo>
                  <a:lnTo>
                    <a:pt x="14521" y="0"/>
                  </a:lnTo>
                  <a:close/>
                </a:path>
              </a:pathLst>
            </a:custGeom>
            <a:solidFill>
              <a:srgbClr val="FFFB00"/>
            </a:solidFill>
            <a:ln w="9525" cap="flat" cmpd="sng">
              <a:solidFill>
                <a:srgbClr val="424242"/>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marL="39688" defTabSz="914400"/>
              <a:endParaRPr lang="en-US" sz="2000" b="1">
                <a:solidFill>
                  <a:srgbClr val="424242"/>
                </a:solidFill>
                <a:latin typeface="Arial" charset="0"/>
                <a:cs typeface="Arial" charset="0"/>
                <a:sym typeface="Arial" charset="0"/>
              </a:endParaRPr>
            </a:p>
          </p:txBody>
        </p:sp>
        <p:sp>
          <p:nvSpPr>
            <p:cNvPr id="36" name="AutoShape 23"/>
            <p:cNvSpPr>
              <a:spLocks/>
            </p:cNvSpPr>
            <p:nvPr/>
          </p:nvSpPr>
          <p:spPr bwMode="auto">
            <a:xfrm>
              <a:off x="293722" y="315763"/>
              <a:ext cx="780857" cy="29703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marL="46038" algn="ctr" defTabSz="914400">
                <a:buClr>
                  <a:srgbClr val="424242"/>
                </a:buClr>
                <a:buFont typeface="Arial" charset="0"/>
                <a:buNone/>
              </a:pPr>
              <a:r>
                <a:rPr lang="en-US" b="1" dirty="0">
                  <a:solidFill>
                    <a:srgbClr val="424242"/>
                  </a:solidFill>
                  <a:latin typeface="Arial" charset="0"/>
                  <a:cs typeface="Arial" charset="0"/>
                  <a:sym typeface="Arial" charset="0"/>
                </a:rPr>
                <a:t>Impact</a:t>
              </a:r>
              <a:endParaRPr lang="en-US" dirty="0"/>
            </a:p>
          </p:txBody>
        </p:sp>
      </p:grpSp>
      <p:sp>
        <p:nvSpPr>
          <p:cNvPr id="37" name="Rectangle 36"/>
          <p:cNvSpPr/>
          <p:nvPr/>
        </p:nvSpPr>
        <p:spPr>
          <a:xfrm>
            <a:off x="7252419" y="6352143"/>
            <a:ext cx="1735571" cy="369332"/>
          </a:xfrm>
          <a:prstGeom prst="rect">
            <a:avLst/>
          </a:prstGeom>
        </p:spPr>
        <p:txBody>
          <a:bodyPr wrap="none">
            <a:spAutoFit/>
          </a:bodyPr>
          <a:lstStyle/>
          <a:p>
            <a:r>
              <a:rPr lang="en-US" dirty="0" smtClean="0"/>
              <a:t>172.19.234.6/32</a:t>
            </a:r>
            <a:endParaRPr lang="en-US" dirty="0"/>
          </a:p>
        </p:txBody>
      </p:sp>
      <p:sp>
        <p:nvSpPr>
          <p:cNvPr id="40" name="TextBox 39"/>
          <p:cNvSpPr txBox="1"/>
          <p:nvPr/>
        </p:nvSpPr>
        <p:spPr>
          <a:xfrm>
            <a:off x="7735523" y="1037445"/>
            <a:ext cx="1050738" cy="923330"/>
          </a:xfrm>
          <a:prstGeom prst="rect">
            <a:avLst/>
          </a:prstGeom>
          <a:noFill/>
        </p:spPr>
        <p:txBody>
          <a:bodyPr wrap="none" rtlCol="0">
            <a:spAutoFit/>
          </a:bodyPr>
          <a:lstStyle/>
          <a:p>
            <a:r>
              <a:rPr lang="en-US" dirty="0" smtClean="0"/>
              <a:t>Abusable</a:t>
            </a:r>
          </a:p>
          <a:p>
            <a:r>
              <a:rPr lang="en-US" dirty="0" err="1" smtClean="0"/>
              <a:t>chargen</a:t>
            </a:r>
            <a:endParaRPr lang="en-US" dirty="0" smtClean="0"/>
          </a:p>
          <a:p>
            <a:r>
              <a:rPr lang="en-US" dirty="0" smtClean="0"/>
              <a:t>Services</a:t>
            </a:r>
            <a:endParaRPr lang="en-US" dirty="0"/>
          </a:p>
        </p:txBody>
      </p:sp>
      <p:grpSp>
        <p:nvGrpSpPr>
          <p:cNvPr id="39" name="Group 21"/>
          <p:cNvGrpSpPr>
            <a:grpSpLocks/>
          </p:cNvGrpSpPr>
          <p:nvPr/>
        </p:nvGrpSpPr>
        <p:grpSpPr bwMode="auto">
          <a:xfrm>
            <a:off x="812284" y="1069864"/>
            <a:ext cx="1792919" cy="1188992"/>
            <a:chOff x="0" y="0"/>
            <a:chExt cx="1385686" cy="990127"/>
          </a:xfrm>
        </p:grpSpPr>
        <p:sp>
          <p:nvSpPr>
            <p:cNvPr id="44" name="AutoShape 22"/>
            <p:cNvSpPr>
              <a:spLocks/>
            </p:cNvSpPr>
            <p:nvPr/>
          </p:nvSpPr>
          <p:spPr bwMode="auto">
            <a:xfrm>
              <a:off x="0" y="0"/>
              <a:ext cx="1385686" cy="9901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800"/>
                  </a:moveTo>
                  <a:lnTo>
                    <a:pt x="8351" y="2294"/>
                  </a:lnTo>
                  <a:lnTo>
                    <a:pt x="7311" y="6319"/>
                  </a:lnTo>
                  <a:lnTo>
                    <a:pt x="370" y="2294"/>
                  </a:lnTo>
                  <a:lnTo>
                    <a:pt x="4627" y="7617"/>
                  </a:lnTo>
                  <a:lnTo>
                    <a:pt x="0" y="8614"/>
                  </a:lnTo>
                  <a:lnTo>
                    <a:pt x="3721" y="11774"/>
                  </a:lnTo>
                  <a:lnTo>
                    <a:pt x="135" y="14586"/>
                  </a:lnTo>
                  <a:lnTo>
                    <a:pt x="5666" y="13936"/>
                  </a:lnTo>
                  <a:lnTo>
                    <a:pt x="4761" y="17617"/>
                  </a:lnTo>
                  <a:lnTo>
                    <a:pt x="7714" y="15626"/>
                  </a:lnTo>
                  <a:lnTo>
                    <a:pt x="8484" y="21599"/>
                  </a:lnTo>
                  <a:lnTo>
                    <a:pt x="10531" y="14934"/>
                  </a:lnTo>
                  <a:lnTo>
                    <a:pt x="13246" y="19736"/>
                  </a:lnTo>
                  <a:lnTo>
                    <a:pt x="14019" y="14456"/>
                  </a:lnTo>
                  <a:lnTo>
                    <a:pt x="18144" y="18094"/>
                  </a:lnTo>
                  <a:lnTo>
                    <a:pt x="16836" y="12941"/>
                  </a:lnTo>
                  <a:lnTo>
                    <a:pt x="21599" y="13289"/>
                  </a:lnTo>
                  <a:lnTo>
                    <a:pt x="17606" y="10474"/>
                  </a:lnTo>
                  <a:lnTo>
                    <a:pt x="21096" y="8136"/>
                  </a:lnTo>
                  <a:lnTo>
                    <a:pt x="16701" y="7314"/>
                  </a:lnTo>
                  <a:lnTo>
                    <a:pt x="18379" y="4456"/>
                  </a:lnTo>
                  <a:lnTo>
                    <a:pt x="14154" y="5324"/>
                  </a:lnTo>
                  <a:lnTo>
                    <a:pt x="14521" y="0"/>
                  </a:lnTo>
                  <a:close/>
                </a:path>
              </a:pathLst>
            </a:custGeom>
            <a:solidFill>
              <a:srgbClr val="FFFB00"/>
            </a:solidFill>
            <a:ln w="9525" cap="flat" cmpd="sng">
              <a:solidFill>
                <a:srgbClr val="424242"/>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marL="39688" defTabSz="914400"/>
              <a:endParaRPr lang="en-US" sz="2000" b="1">
                <a:solidFill>
                  <a:srgbClr val="424242"/>
                </a:solidFill>
                <a:latin typeface="Arial" charset="0"/>
                <a:cs typeface="Arial" charset="0"/>
                <a:sym typeface="Arial" charset="0"/>
              </a:endParaRPr>
            </a:p>
          </p:txBody>
        </p:sp>
        <p:sp>
          <p:nvSpPr>
            <p:cNvPr id="45" name="AutoShape 23"/>
            <p:cNvSpPr>
              <a:spLocks/>
            </p:cNvSpPr>
            <p:nvPr/>
          </p:nvSpPr>
          <p:spPr bwMode="auto">
            <a:xfrm>
              <a:off x="293722" y="315763"/>
              <a:ext cx="780857" cy="29703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marL="46038" algn="ctr" defTabSz="914400">
                <a:buClr>
                  <a:srgbClr val="424242"/>
                </a:buClr>
                <a:buFont typeface="Arial" charset="0"/>
                <a:buNone/>
              </a:pPr>
              <a:r>
                <a:rPr lang="en-US" b="1" dirty="0">
                  <a:solidFill>
                    <a:srgbClr val="424242"/>
                  </a:solidFill>
                  <a:latin typeface="Arial" charset="0"/>
                  <a:cs typeface="Arial" charset="0"/>
                  <a:sym typeface="Arial" charset="0"/>
                </a:rPr>
                <a:t>Impact</a:t>
              </a:r>
              <a:endParaRPr lang="en-US" dirty="0"/>
            </a:p>
          </p:txBody>
        </p:sp>
      </p:grpSp>
      <p:grpSp>
        <p:nvGrpSpPr>
          <p:cNvPr id="46" name="Group 21"/>
          <p:cNvGrpSpPr>
            <a:grpSpLocks/>
          </p:cNvGrpSpPr>
          <p:nvPr/>
        </p:nvGrpSpPr>
        <p:grpSpPr bwMode="auto">
          <a:xfrm>
            <a:off x="2671531" y="1069868"/>
            <a:ext cx="1792919" cy="1188992"/>
            <a:chOff x="0" y="0"/>
            <a:chExt cx="1385686" cy="990127"/>
          </a:xfrm>
        </p:grpSpPr>
        <p:sp>
          <p:nvSpPr>
            <p:cNvPr id="47" name="AutoShape 22"/>
            <p:cNvSpPr>
              <a:spLocks/>
            </p:cNvSpPr>
            <p:nvPr/>
          </p:nvSpPr>
          <p:spPr bwMode="auto">
            <a:xfrm>
              <a:off x="0" y="0"/>
              <a:ext cx="1385686" cy="9901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800"/>
                  </a:moveTo>
                  <a:lnTo>
                    <a:pt x="8351" y="2294"/>
                  </a:lnTo>
                  <a:lnTo>
                    <a:pt x="7311" y="6319"/>
                  </a:lnTo>
                  <a:lnTo>
                    <a:pt x="370" y="2294"/>
                  </a:lnTo>
                  <a:lnTo>
                    <a:pt x="4627" y="7617"/>
                  </a:lnTo>
                  <a:lnTo>
                    <a:pt x="0" y="8614"/>
                  </a:lnTo>
                  <a:lnTo>
                    <a:pt x="3721" y="11774"/>
                  </a:lnTo>
                  <a:lnTo>
                    <a:pt x="135" y="14586"/>
                  </a:lnTo>
                  <a:lnTo>
                    <a:pt x="5666" y="13936"/>
                  </a:lnTo>
                  <a:lnTo>
                    <a:pt x="4761" y="17617"/>
                  </a:lnTo>
                  <a:lnTo>
                    <a:pt x="7714" y="15626"/>
                  </a:lnTo>
                  <a:lnTo>
                    <a:pt x="8484" y="21599"/>
                  </a:lnTo>
                  <a:lnTo>
                    <a:pt x="10531" y="14934"/>
                  </a:lnTo>
                  <a:lnTo>
                    <a:pt x="13246" y="19736"/>
                  </a:lnTo>
                  <a:lnTo>
                    <a:pt x="14019" y="14456"/>
                  </a:lnTo>
                  <a:lnTo>
                    <a:pt x="18144" y="18094"/>
                  </a:lnTo>
                  <a:lnTo>
                    <a:pt x="16836" y="12941"/>
                  </a:lnTo>
                  <a:lnTo>
                    <a:pt x="21599" y="13289"/>
                  </a:lnTo>
                  <a:lnTo>
                    <a:pt x="17606" y="10474"/>
                  </a:lnTo>
                  <a:lnTo>
                    <a:pt x="21096" y="8136"/>
                  </a:lnTo>
                  <a:lnTo>
                    <a:pt x="16701" y="7314"/>
                  </a:lnTo>
                  <a:lnTo>
                    <a:pt x="18379" y="4456"/>
                  </a:lnTo>
                  <a:lnTo>
                    <a:pt x="14154" y="5324"/>
                  </a:lnTo>
                  <a:lnTo>
                    <a:pt x="14521" y="0"/>
                  </a:lnTo>
                  <a:close/>
                </a:path>
              </a:pathLst>
            </a:custGeom>
            <a:solidFill>
              <a:srgbClr val="FFFB00"/>
            </a:solidFill>
            <a:ln w="9525" cap="flat" cmpd="sng">
              <a:solidFill>
                <a:srgbClr val="424242"/>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marL="39688" defTabSz="914400"/>
              <a:endParaRPr lang="en-US" sz="2000" b="1">
                <a:solidFill>
                  <a:srgbClr val="424242"/>
                </a:solidFill>
                <a:latin typeface="Arial" charset="0"/>
                <a:cs typeface="Arial" charset="0"/>
                <a:sym typeface="Arial" charset="0"/>
              </a:endParaRPr>
            </a:p>
          </p:txBody>
        </p:sp>
        <p:sp>
          <p:nvSpPr>
            <p:cNvPr id="48" name="AutoShape 23"/>
            <p:cNvSpPr>
              <a:spLocks/>
            </p:cNvSpPr>
            <p:nvPr/>
          </p:nvSpPr>
          <p:spPr bwMode="auto">
            <a:xfrm>
              <a:off x="293722" y="315763"/>
              <a:ext cx="780857" cy="29703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marL="46038" algn="ctr" defTabSz="914400">
                <a:buClr>
                  <a:srgbClr val="424242"/>
                </a:buClr>
                <a:buFont typeface="Arial" charset="0"/>
                <a:buNone/>
              </a:pPr>
              <a:r>
                <a:rPr lang="en-US" b="1" dirty="0">
                  <a:solidFill>
                    <a:srgbClr val="424242"/>
                  </a:solidFill>
                  <a:latin typeface="Arial" charset="0"/>
                  <a:cs typeface="Arial" charset="0"/>
                  <a:sym typeface="Arial" charset="0"/>
                </a:rPr>
                <a:t>Impact</a:t>
              </a:r>
              <a:endParaRPr lang="en-US" dirty="0"/>
            </a:p>
          </p:txBody>
        </p:sp>
      </p:grpSp>
      <p:grpSp>
        <p:nvGrpSpPr>
          <p:cNvPr id="49" name="Group 21"/>
          <p:cNvGrpSpPr>
            <a:grpSpLocks/>
          </p:cNvGrpSpPr>
          <p:nvPr/>
        </p:nvGrpSpPr>
        <p:grpSpPr bwMode="auto">
          <a:xfrm>
            <a:off x="4508737" y="1069868"/>
            <a:ext cx="1792919" cy="1188992"/>
            <a:chOff x="0" y="0"/>
            <a:chExt cx="1385686" cy="990127"/>
          </a:xfrm>
        </p:grpSpPr>
        <p:sp>
          <p:nvSpPr>
            <p:cNvPr id="50" name="AutoShape 22"/>
            <p:cNvSpPr>
              <a:spLocks/>
            </p:cNvSpPr>
            <p:nvPr/>
          </p:nvSpPr>
          <p:spPr bwMode="auto">
            <a:xfrm>
              <a:off x="0" y="0"/>
              <a:ext cx="1385686" cy="9901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800"/>
                  </a:moveTo>
                  <a:lnTo>
                    <a:pt x="8351" y="2294"/>
                  </a:lnTo>
                  <a:lnTo>
                    <a:pt x="7311" y="6319"/>
                  </a:lnTo>
                  <a:lnTo>
                    <a:pt x="370" y="2294"/>
                  </a:lnTo>
                  <a:lnTo>
                    <a:pt x="4627" y="7617"/>
                  </a:lnTo>
                  <a:lnTo>
                    <a:pt x="0" y="8614"/>
                  </a:lnTo>
                  <a:lnTo>
                    <a:pt x="3721" y="11774"/>
                  </a:lnTo>
                  <a:lnTo>
                    <a:pt x="135" y="14586"/>
                  </a:lnTo>
                  <a:lnTo>
                    <a:pt x="5666" y="13936"/>
                  </a:lnTo>
                  <a:lnTo>
                    <a:pt x="4761" y="17617"/>
                  </a:lnTo>
                  <a:lnTo>
                    <a:pt x="7714" y="15626"/>
                  </a:lnTo>
                  <a:lnTo>
                    <a:pt x="8484" y="21599"/>
                  </a:lnTo>
                  <a:lnTo>
                    <a:pt x="10531" y="14934"/>
                  </a:lnTo>
                  <a:lnTo>
                    <a:pt x="13246" y="19736"/>
                  </a:lnTo>
                  <a:lnTo>
                    <a:pt x="14019" y="14456"/>
                  </a:lnTo>
                  <a:lnTo>
                    <a:pt x="18144" y="18094"/>
                  </a:lnTo>
                  <a:lnTo>
                    <a:pt x="16836" y="12941"/>
                  </a:lnTo>
                  <a:lnTo>
                    <a:pt x="21599" y="13289"/>
                  </a:lnTo>
                  <a:lnTo>
                    <a:pt x="17606" y="10474"/>
                  </a:lnTo>
                  <a:lnTo>
                    <a:pt x="21096" y="8136"/>
                  </a:lnTo>
                  <a:lnTo>
                    <a:pt x="16701" y="7314"/>
                  </a:lnTo>
                  <a:lnTo>
                    <a:pt x="18379" y="4456"/>
                  </a:lnTo>
                  <a:lnTo>
                    <a:pt x="14154" y="5324"/>
                  </a:lnTo>
                  <a:lnTo>
                    <a:pt x="14521" y="0"/>
                  </a:lnTo>
                  <a:close/>
                </a:path>
              </a:pathLst>
            </a:custGeom>
            <a:solidFill>
              <a:srgbClr val="FFFB00"/>
            </a:solidFill>
            <a:ln w="9525" cap="flat" cmpd="sng">
              <a:solidFill>
                <a:srgbClr val="424242"/>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marL="39688" defTabSz="914400"/>
              <a:endParaRPr lang="en-US" sz="2000" b="1">
                <a:solidFill>
                  <a:srgbClr val="424242"/>
                </a:solidFill>
                <a:latin typeface="Arial" charset="0"/>
                <a:cs typeface="Arial" charset="0"/>
                <a:sym typeface="Arial" charset="0"/>
              </a:endParaRPr>
            </a:p>
          </p:txBody>
        </p:sp>
        <p:sp>
          <p:nvSpPr>
            <p:cNvPr id="51" name="AutoShape 23"/>
            <p:cNvSpPr>
              <a:spLocks/>
            </p:cNvSpPr>
            <p:nvPr/>
          </p:nvSpPr>
          <p:spPr bwMode="auto">
            <a:xfrm>
              <a:off x="293722" y="315763"/>
              <a:ext cx="780857" cy="29703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marL="46038" algn="ctr" defTabSz="914400">
                <a:buClr>
                  <a:srgbClr val="424242"/>
                </a:buClr>
                <a:buFont typeface="Arial" charset="0"/>
                <a:buNone/>
              </a:pPr>
              <a:r>
                <a:rPr lang="en-US" b="1" dirty="0">
                  <a:solidFill>
                    <a:srgbClr val="424242"/>
                  </a:solidFill>
                  <a:latin typeface="Arial" charset="0"/>
                  <a:cs typeface="Arial" charset="0"/>
                  <a:sym typeface="Arial" charset="0"/>
                </a:rPr>
                <a:t>Impact</a:t>
              </a:r>
              <a:endParaRPr lang="en-US" dirty="0"/>
            </a:p>
          </p:txBody>
        </p:sp>
      </p:grpSp>
      <p:grpSp>
        <p:nvGrpSpPr>
          <p:cNvPr id="52" name="Group 21"/>
          <p:cNvGrpSpPr>
            <a:grpSpLocks/>
          </p:cNvGrpSpPr>
          <p:nvPr/>
        </p:nvGrpSpPr>
        <p:grpSpPr bwMode="auto">
          <a:xfrm>
            <a:off x="6286753" y="973151"/>
            <a:ext cx="1792919" cy="1188992"/>
            <a:chOff x="0" y="0"/>
            <a:chExt cx="1385686" cy="990127"/>
          </a:xfrm>
        </p:grpSpPr>
        <p:sp>
          <p:nvSpPr>
            <p:cNvPr id="54" name="AutoShape 22"/>
            <p:cNvSpPr>
              <a:spLocks/>
            </p:cNvSpPr>
            <p:nvPr/>
          </p:nvSpPr>
          <p:spPr bwMode="auto">
            <a:xfrm>
              <a:off x="0" y="0"/>
              <a:ext cx="1385686" cy="9901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800"/>
                  </a:moveTo>
                  <a:lnTo>
                    <a:pt x="8351" y="2294"/>
                  </a:lnTo>
                  <a:lnTo>
                    <a:pt x="7311" y="6319"/>
                  </a:lnTo>
                  <a:lnTo>
                    <a:pt x="370" y="2294"/>
                  </a:lnTo>
                  <a:lnTo>
                    <a:pt x="4627" y="7617"/>
                  </a:lnTo>
                  <a:lnTo>
                    <a:pt x="0" y="8614"/>
                  </a:lnTo>
                  <a:lnTo>
                    <a:pt x="3721" y="11774"/>
                  </a:lnTo>
                  <a:lnTo>
                    <a:pt x="135" y="14586"/>
                  </a:lnTo>
                  <a:lnTo>
                    <a:pt x="5666" y="13936"/>
                  </a:lnTo>
                  <a:lnTo>
                    <a:pt x="4761" y="17617"/>
                  </a:lnTo>
                  <a:lnTo>
                    <a:pt x="7714" y="15626"/>
                  </a:lnTo>
                  <a:lnTo>
                    <a:pt x="8484" y="21599"/>
                  </a:lnTo>
                  <a:lnTo>
                    <a:pt x="10531" y="14934"/>
                  </a:lnTo>
                  <a:lnTo>
                    <a:pt x="13246" y="19736"/>
                  </a:lnTo>
                  <a:lnTo>
                    <a:pt x="14019" y="14456"/>
                  </a:lnTo>
                  <a:lnTo>
                    <a:pt x="18144" y="18094"/>
                  </a:lnTo>
                  <a:lnTo>
                    <a:pt x="16836" y="12941"/>
                  </a:lnTo>
                  <a:lnTo>
                    <a:pt x="21599" y="13289"/>
                  </a:lnTo>
                  <a:lnTo>
                    <a:pt x="17606" y="10474"/>
                  </a:lnTo>
                  <a:lnTo>
                    <a:pt x="21096" y="8136"/>
                  </a:lnTo>
                  <a:lnTo>
                    <a:pt x="16701" y="7314"/>
                  </a:lnTo>
                  <a:lnTo>
                    <a:pt x="18379" y="4456"/>
                  </a:lnTo>
                  <a:lnTo>
                    <a:pt x="14154" y="5324"/>
                  </a:lnTo>
                  <a:lnTo>
                    <a:pt x="14521" y="0"/>
                  </a:lnTo>
                  <a:close/>
                </a:path>
              </a:pathLst>
            </a:custGeom>
            <a:solidFill>
              <a:srgbClr val="FFFB00"/>
            </a:solidFill>
            <a:ln w="9525" cap="flat" cmpd="sng">
              <a:solidFill>
                <a:srgbClr val="424242"/>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marL="39688" defTabSz="914400"/>
              <a:endParaRPr lang="en-US" sz="2000" b="1">
                <a:solidFill>
                  <a:srgbClr val="424242"/>
                </a:solidFill>
                <a:latin typeface="Arial" charset="0"/>
                <a:cs typeface="Arial" charset="0"/>
                <a:sym typeface="Arial" charset="0"/>
              </a:endParaRPr>
            </a:p>
          </p:txBody>
        </p:sp>
        <p:sp>
          <p:nvSpPr>
            <p:cNvPr id="55" name="AutoShape 23"/>
            <p:cNvSpPr>
              <a:spLocks/>
            </p:cNvSpPr>
            <p:nvPr/>
          </p:nvSpPr>
          <p:spPr bwMode="auto">
            <a:xfrm>
              <a:off x="293722" y="315763"/>
              <a:ext cx="780857" cy="29703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marL="46038" algn="ctr" defTabSz="914400">
                <a:buClr>
                  <a:srgbClr val="424242"/>
                </a:buClr>
                <a:buFont typeface="Arial" charset="0"/>
                <a:buNone/>
              </a:pPr>
              <a:r>
                <a:rPr lang="en-US" b="1" dirty="0">
                  <a:solidFill>
                    <a:srgbClr val="424242"/>
                  </a:solidFill>
                  <a:latin typeface="Arial" charset="0"/>
                  <a:cs typeface="Arial" charset="0"/>
                  <a:sym typeface="Arial" charset="0"/>
                </a:rPr>
                <a:t>Impact</a:t>
              </a:r>
              <a:endParaRPr lang="en-US" dirty="0"/>
            </a:p>
          </p:txBody>
        </p:sp>
      </p:grpSp>
    </p:spTree>
    <p:extLst>
      <p:ext uri="{BB962C8B-B14F-4D97-AF65-F5344CB8AC3E}">
        <p14:creationId xmlns:p14="http://schemas.microsoft.com/office/powerpoint/2010/main" val="315316896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1000"/>
                                  </p:stCondLst>
                                  <p:childTnLst>
                                    <p:set>
                                      <p:cBhvr>
                                        <p:cTn id="6" dur="1" fill="hold">
                                          <p:stCondLst>
                                            <p:cond delay="0"/>
                                          </p:stCondLst>
                                        </p:cTn>
                                        <p:tgtEl>
                                          <p:spTgt spid="30"/>
                                        </p:tgtEl>
                                        <p:attrNameLst>
                                          <p:attrName>style.visibility</p:attrName>
                                        </p:attrNameLst>
                                      </p:cBhvr>
                                      <p:to>
                                        <p:strVal val="visible"/>
                                      </p:to>
                                    </p:set>
                                    <p:animEffect transition="in" filter="wipe(down)">
                                      <p:cBhvr>
                                        <p:cTn id="7" dur="500"/>
                                        <p:tgtEl>
                                          <p:spTgt spid="30"/>
                                        </p:tgtEl>
                                      </p:cBhvr>
                                    </p:animEffect>
                                  </p:childTnLst>
                                </p:cTn>
                              </p:par>
                            </p:childTnLst>
                          </p:cTn>
                        </p:par>
                        <p:par>
                          <p:cTn id="8" fill="hold">
                            <p:stCondLst>
                              <p:cond delay="1500"/>
                            </p:stCondLst>
                            <p:childTnLst>
                              <p:par>
                                <p:cTn id="9" presetID="22" presetClass="entr" presetSubtype="4"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down)">
                                      <p:cBhvr>
                                        <p:cTn id="11" dur="500"/>
                                        <p:tgtEl>
                                          <p:spTgt spid="39"/>
                                        </p:tgtEl>
                                      </p:cBhvr>
                                    </p:animEffect>
                                  </p:childTnLst>
                                </p:cTn>
                              </p:par>
                              <p:par>
                                <p:cTn id="12" presetID="22" presetClass="entr" presetSubtype="4" fill="hold" nodeType="withEffect">
                                  <p:stCondLst>
                                    <p:cond delay="0"/>
                                  </p:stCondLst>
                                  <p:childTnLst>
                                    <p:set>
                                      <p:cBhvr>
                                        <p:cTn id="13" dur="1" fill="hold">
                                          <p:stCondLst>
                                            <p:cond delay="0"/>
                                          </p:stCondLst>
                                        </p:cTn>
                                        <p:tgtEl>
                                          <p:spTgt spid="46"/>
                                        </p:tgtEl>
                                        <p:attrNameLst>
                                          <p:attrName>style.visibility</p:attrName>
                                        </p:attrNameLst>
                                      </p:cBhvr>
                                      <p:to>
                                        <p:strVal val="visible"/>
                                      </p:to>
                                    </p:set>
                                    <p:animEffect transition="in" filter="wipe(down)">
                                      <p:cBhvr>
                                        <p:cTn id="14" dur="500"/>
                                        <p:tgtEl>
                                          <p:spTgt spid="46"/>
                                        </p:tgtEl>
                                      </p:cBhvr>
                                    </p:animEffect>
                                  </p:childTnLst>
                                </p:cTn>
                              </p:par>
                              <p:par>
                                <p:cTn id="15" presetID="22" presetClass="entr" presetSubtype="4" fill="hold" nodeType="with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wipe(down)">
                                      <p:cBhvr>
                                        <p:cTn id="17" dur="500"/>
                                        <p:tgtEl>
                                          <p:spTgt spid="49"/>
                                        </p:tgtEl>
                                      </p:cBhvr>
                                    </p:animEffect>
                                  </p:childTnLst>
                                </p:cTn>
                              </p:par>
                              <p:par>
                                <p:cTn id="18" presetID="22" presetClass="entr" presetSubtype="4" fill="hold"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wipe(down)">
                                      <p:cBhvr>
                                        <p:cTn id="2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2770" name="Rectangle 1"/>
          <p:cNvSpPr>
            <a:spLocks/>
          </p:cNvSpPr>
          <p:nvPr/>
        </p:nvSpPr>
        <p:spPr bwMode="auto">
          <a:xfrm>
            <a:off x="0" y="2350744"/>
            <a:ext cx="9144000" cy="2273300"/>
          </a:xfrm>
          <a:prstGeom prst="rect">
            <a:avLst/>
          </a:prstGeom>
          <a:solidFill>
            <a:srgbClr val="62A33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a:p>
        </p:txBody>
      </p:sp>
      <p:sp>
        <p:nvSpPr>
          <p:cNvPr id="32772" name="Line 3"/>
          <p:cNvSpPr>
            <a:spLocks noChangeShapeType="1"/>
          </p:cNvSpPr>
          <p:nvPr/>
        </p:nvSpPr>
        <p:spPr bwMode="auto">
          <a:xfrm>
            <a:off x="685800" y="1066800"/>
            <a:ext cx="8077200" cy="1588"/>
          </a:xfrm>
          <a:prstGeom prst="line">
            <a:avLst/>
          </a:prstGeom>
          <a:noFill/>
          <a:ln w="9525">
            <a:solidFill>
              <a:srgbClr val="62A335"/>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32774" name="Rectangle 5"/>
          <p:cNvSpPr>
            <a:spLocks/>
          </p:cNvSpPr>
          <p:nvPr/>
        </p:nvSpPr>
        <p:spPr bwMode="auto">
          <a:xfrm>
            <a:off x="14288" y="9525"/>
            <a:ext cx="9129712" cy="18415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a:p>
        </p:txBody>
      </p:sp>
      <p:sp>
        <p:nvSpPr>
          <p:cNvPr id="32775" name="Rectangle 6"/>
          <p:cNvSpPr>
            <a:spLocks/>
          </p:cNvSpPr>
          <p:nvPr/>
        </p:nvSpPr>
        <p:spPr bwMode="auto">
          <a:xfrm>
            <a:off x="201613" y="2410464"/>
            <a:ext cx="8724900" cy="2017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100" tIns="38100" rIns="82124" bIns="38100"/>
          <a:lstStyle/>
          <a:p>
            <a:pPr marL="4763" algn="ctr"/>
            <a:r>
              <a:rPr lang="en-US" sz="6000" dirty="0" smtClean="0">
                <a:solidFill>
                  <a:srgbClr val="FFFFFF"/>
                </a:solidFill>
                <a:ea typeface="ＭＳ Ｐゴシック" charset="0"/>
              </a:rPr>
              <a:t>Reflection/Amplification</a:t>
            </a:r>
          </a:p>
          <a:p>
            <a:pPr marL="4763" algn="ctr"/>
            <a:r>
              <a:rPr lang="en-US" sz="6000" dirty="0" err="1" smtClean="0">
                <a:solidFill>
                  <a:srgbClr val="FFFFFF"/>
                </a:solidFill>
                <a:ea typeface="ＭＳ Ｐゴシック" charset="0"/>
              </a:rPr>
              <a:t>DDoS</a:t>
            </a:r>
            <a:r>
              <a:rPr lang="en-US" sz="6000" dirty="0" smtClean="0">
                <a:solidFill>
                  <a:srgbClr val="FFFFFF"/>
                </a:solidFill>
                <a:ea typeface="ＭＳ Ｐゴシック" charset="0"/>
              </a:rPr>
              <a:t> Attacks</a:t>
            </a:r>
            <a:endParaRPr lang="en-US" sz="6000" dirty="0">
              <a:solidFill>
                <a:srgbClr val="FFFFFF"/>
              </a:solidFill>
              <a:ea typeface="ＭＳ Ｐゴシック" charset="0"/>
            </a:endParaRPr>
          </a:p>
        </p:txBody>
      </p:sp>
      <p:sp>
        <p:nvSpPr>
          <p:cNvPr id="4" name="Slide Number Placeholder 3"/>
          <p:cNvSpPr>
            <a:spLocks noGrp="1"/>
          </p:cNvSpPr>
          <p:nvPr>
            <p:ph type="sldNum" sz="quarter" idx="10"/>
          </p:nvPr>
        </p:nvSpPr>
        <p:spPr/>
        <p:txBody>
          <a:bodyPr/>
          <a:lstStyle/>
          <a:p>
            <a:fld id="{AE4F6114-FE43-B34A-B99B-6F1FD61370EE}" type="slidenum">
              <a:rPr lang="en-US" smtClean="0"/>
              <a:pPr/>
              <a:t>12</a:t>
            </a:fld>
            <a:endParaRPr lang="en-US" dirty="0"/>
          </a:p>
        </p:txBody>
      </p:sp>
    </p:spTree>
    <p:extLst>
      <p:ext uri="{BB962C8B-B14F-4D97-AF65-F5344CB8AC3E}">
        <p14:creationId xmlns:p14="http://schemas.microsoft.com/office/powerpoint/2010/main" val="20658759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1937"/>
            <a:ext cx="8229600" cy="533400"/>
          </a:xfrm>
        </p:spPr>
        <p:txBody>
          <a:bodyPr/>
          <a:lstStyle/>
          <a:p>
            <a:r>
              <a:rPr lang="en-US" sz="2400" dirty="0" err="1"/>
              <a:t>c</a:t>
            </a:r>
            <a:r>
              <a:rPr lang="en-US" sz="2400" dirty="0" err="1" smtClean="0"/>
              <a:t>hargen</a:t>
            </a:r>
            <a:r>
              <a:rPr lang="en-US" sz="2400" dirty="0" smtClean="0"/>
              <a:t> Reflection/Amplification Attack - </a:t>
            </a:r>
            <a:r>
              <a:rPr lang="en-US" sz="2400" dirty="0" err="1" smtClean="0"/>
              <a:t>Netflow</a:t>
            </a:r>
            <a:r>
              <a:rPr lang="en-US" sz="2400" dirty="0" smtClean="0"/>
              <a:t> Analysis</a:t>
            </a:r>
            <a:endParaRPr lang="en-US" sz="2400" dirty="0"/>
          </a:p>
        </p:txBody>
      </p:sp>
      <p:sp>
        <p:nvSpPr>
          <p:cNvPr id="3" name="Slide Number Placeholder 2"/>
          <p:cNvSpPr>
            <a:spLocks noGrp="1"/>
          </p:cNvSpPr>
          <p:nvPr>
            <p:ph type="sldNum" sz="quarter" idx="12"/>
          </p:nvPr>
        </p:nvSpPr>
        <p:spPr/>
        <p:txBody>
          <a:bodyPr/>
          <a:lstStyle/>
          <a:p>
            <a:fld id="{AE4F6114-FE43-B34A-B99B-6F1FD61370EE}" type="slidenum">
              <a:rPr lang="en-US" smtClean="0"/>
              <a:pPr/>
              <a:t>120</a:t>
            </a:fld>
            <a:endParaRPr lang="en-US"/>
          </a:p>
        </p:txBody>
      </p:sp>
      <p:pic>
        <p:nvPicPr>
          <p:cNvPr id="4" name="Picture 3" descr="chargenamp1edit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64080"/>
            <a:ext cx="9144000" cy="3944744"/>
          </a:xfrm>
          <a:prstGeom prst="rect">
            <a:avLst/>
          </a:prstGeom>
        </p:spPr>
      </p:pic>
    </p:spTree>
    <p:extLst>
      <p:ext uri="{BB962C8B-B14F-4D97-AF65-F5344CB8AC3E}">
        <p14:creationId xmlns:p14="http://schemas.microsoft.com/office/powerpoint/2010/main" val="6837793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1937"/>
            <a:ext cx="8229600" cy="533400"/>
          </a:xfrm>
        </p:spPr>
        <p:txBody>
          <a:bodyPr/>
          <a:lstStyle/>
          <a:p>
            <a:r>
              <a:rPr lang="en-US" sz="2400" dirty="0" err="1"/>
              <a:t>c</a:t>
            </a:r>
            <a:r>
              <a:rPr lang="en-US" sz="2400" dirty="0" err="1" smtClean="0"/>
              <a:t>hargen</a:t>
            </a:r>
            <a:r>
              <a:rPr lang="en-US" sz="2400" dirty="0" smtClean="0"/>
              <a:t> Reflection/Amplification Attack - </a:t>
            </a:r>
            <a:r>
              <a:rPr lang="en-US" sz="2400" dirty="0" err="1" smtClean="0"/>
              <a:t>Netflow</a:t>
            </a:r>
            <a:r>
              <a:rPr lang="en-US" sz="2400" dirty="0" smtClean="0"/>
              <a:t> Analysis</a:t>
            </a:r>
            <a:endParaRPr lang="en-US" sz="2400" dirty="0"/>
          </a:p>
        </p:txBody>
      </p:sp>
      <p:sp>
        <p:nvSpPr>
          <p:cNvPr id="3" name="Slide Number Placeholder 2"/>
          <p:cNvSpPr>
            <a:spLocks noGrp="1"/>
          </p:cNvSpPr>
          <p:nvPr>
            <p:ph type="sldNum" sz="quarter" idx="12"/>
          </p:nvPr>
        </p:nvSpPr>
        <p:spPr/>
        <p:txBody>
          <a:bodyPr/>
          <a:lstStyle/>
          <a:p>
            <a:fld id="{AE4F6114-FE43-B34A-B99B-6F1FD61370EE}" type="slidenum">
              <a:rPr lang="en-US" smtClean="0"/>
              <a:pPr/>
              <a:t>121</a:t>
            </a:fld>
            <a:endParaRPr lang="en-US"/>
          </a:p>
        </p:txBody>
      </p:sp>
      <p:pic>
        <p:nvPicPr>
          <p:cNvPr id="4" name="Picture 3" descr="chargenamp1edit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64080"/>
            <a:ext cx="9144000" cy="3944744"/>
          </a:xfrm>
          <a:prstGeom prst="rect">
            <a:avLst/>
          </a:prstGeom>
        </p:spPr>
      </p:pic>
      <p:sp>
        <p:nvSpPr>
          <p:cNvPr id="6" name="Oval 5"/>
          <p:cNvSpPr/>
          <p:nvPr/>
        </p:nvSpPr>
        <p:spPr>
          <a:xfrm>
            <a:off x="4135254" y="3437975"/>
            <a:ext cx="3371174" cy="689429"/>
          </a:xfrm>
          <a:prstGeom prst="ellipse">
            <a:avLst/>
          </a:prstGeom>
          <a:noFill/>
          <a:ln w="57150" cmpd="sng">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760665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1937"/>
            <a:ext cx="8229600" cy="533400"/>
          </a:xfrm>
        </p:spPr>
        <p:txBody>
          <a:bodyPr/>
          <a:lstStyle/>
          <a:p>
            <a:r>
              <a:rPr lang="en-US" sz="2400" dirty="0" err="1"/>
              <a:t>c</a:t>
            </a:r>
            <a:r>
              <a:rPr lang="en-US" sz="2400" dirty="0" err="1" smtClean="0"/>
              <a:t>hargen</a:t>
            </a:r>
            <a:r>
              <a:rPr lang="en-US" sz="2400" dirty="0" smtClean="0"/>
              <a:t> Reflection/Amplification Attack - </a:t>
            </a:r>
            <a:r>
              <a:rPr lang="en-US" sz="2400" dirty="0" err="1" smtClean="0"/>
              <a:t>Netflow</a:t>
            </a:r>
            <a:r>
              <a:rPr lang="en-US" sz="2400" dirty="0" smtClean="0"/>
              <a:t> Analysis</a:t>
            </a:r>
            <a:endParaRPr lang="en-US" sz="2400" dirty="0"/>
          </a:p>
        </p:txBody>
      </p:sp>
      <p:sp>
        <p:nvSpPr>
          <p:cNvPr id="3" name="Slide Number Placeholder 2"/>
          <p:cNvSpPr>
            <a:spLocks noGrp="1"/>
          </p:cNvSpPr>
          <p:nvPr>
            <p:ph type="sldNum" sz="quarter" idx="12"/>
          </p:nvPr>
        </p:nvSpPr>
        <p:spPr/>
        <p:txBody>
          <a:bodyPr/>
          <a:lstStyle/>
          <a:p>
            <a:fld id="{AE4F6114-FE43-B34A-B99B-6F1FD61370EE}" type="slidenum">
              <a:rPr lang="en-US" smtClean="0"/>
              <a:pPr/>
              <a:t>122</a:t>
            </a:fld>
            <a:endParaRPr lang="en-US"/>
          </a:p>
        </p:txBody>
      </p:sp>
      <p:pic>
        <p:nvPicPr>
          <p:cNvPr id="4" name="Picture 3" descr="chargenamp1edit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64080"/>
            <a:ext cx="9144000" cy="3944744"/>
          </a:xfrm>
          <a:prstGeom prst="rect">
            <a:avLst/>
          </a:prstGeom>
        </p:spPr>
      </p:pic>
      <p:sp>
        <p:nvSpPr>
          <p:cNvPr id="8" name="Oval 7"/>
          <p:cNvSpPr/>
          <p:nvPr/>
        </p:nvSpPr>
        <p:spPr>
          <a:xfrm>
            <a:off x="6310834" y="4583807"/>
            <a:ext cx="1633411" cy="533344"/>
          </a:xfrm>
          <a:prstGeom prst="ellipse">
            <a:avLst/>
          </a:prstGeom>
          <a:noFill/>
          <a:ln w="57150" cmpd="sng">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760665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1937"/>
            <a:ext cx="8229600" cy="533400"/>
          </a:xfrm>
        </p:spPr>
        <p:txBody>
          <a:bodyPr/>
          <a:lstStyle/>
          <a:p>
            <a:r>
              <a:rPr lang="en-US" sz="2400" dirty="0" err="1"/>
              <a:t>c</a:t>
            </a:r>
            <a:r>
              <a:rPr lang="en-US" sz="2400" dirty="0" err="1" smtClean="0"/>
              <a:t>hargen</a:t>
            </a:r>
            <a:r>
              <a:rPr lang="en-US" sz="2400" dirty="0" smtClean="0"/>
              <a:t> Reflection/Amplification Attack - </a:t>
            </a:r>
            <a:r>
              <a:rPr lang="en-US" sz="2400" dirty="0" err="1" smtClean="0"/>
              <a:t>Netflow</a:t>
            </a:r>
            <a:r>
              <a:rPr lang="en-US" sz="2400" dirty="0" smtClean="0"/>
              <a:t> Analysis</a:t>
            </a:r>
            <a:endParaRPr lang="en-US" sz="2400" dirty="0"/>
          </a:p>
        </p:txBody>
      </p:sp>
      <p:sp>
        <p:nvSpPr>
          <p:cNvPr id="3" name="Slide Number Placeholder 2"/>
          <p:cNvSpPr>
            <a:spLocks noGrp="1"/>
          </p:cNvSpPr>
          <p:nvPr>
            <p:ph type="sldNum" sz="quarter" idx="12"/>
          </p:nvPr>
        </p:nvSpPr>
        <p:spPr/>
        <p:txBody>
          <a:bodyPr/>
          <a:lstStyle/>
          <a:p>
            <a:fld id="{AE4F6114-FE43-B34A-B99B-6F1FD61370EE}" type="slidenum">
              <a:rPr lang="en-US" smtClean="0"/>
              <a:pPr/>
              <a:t>123</a:t>
            </a:fld>
            <a:endParaRPr lang="en-US"/>
          </a:p>
        </p:txBody>
      </p:sp>
      <p:pic>
        <p:nvPicPr>
          <p:cNvPr id="4" name="Picture 3" descr="chargenamp1edit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64080"/>
            <a:ext cx="9144000" cy="3944744"/>
          </a:xfrm>
          <a:prstGeom prst="rect">
            <a:avLst/>
          </a:prstGeom>
        </p:spPr>
      </p:pic>
      <p:sp>
        <p:nvSpPr>
          <p:cNvPr id="7" name="Oval 6"/>
          <p:cNvSpPr/>
          <p:nvPr/>
        </p:nvSpPr>
        <p:spPr>
          <a:xfrm>
            <a:off x="178978" y="4997605"/>
            <a:ext cx="3417258" cy="533344"/>
          </a:xfrm>
          <a:prstGeom prst="ellipse">
            <a:avLst/>
          </a:prstGeom>
          <a:noFill/>
          <a:ln w="57150" cmpd="sng">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760665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argenamp2edit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199" y="1069563"/>
            <a:ext cx="6237711" cy="5286787"/>
          </a:xfrm>
          <a:prstGeom prst="rect">
            <a:avLst/>
          </a:prstGeom>
        </p:spPr>
      </p:pic>
      <p:sp>
        <p:nvSpPr>
          <p:cNvPr id="3" name="Slide Number Placeholder 2"/>
          <p:cNvSpPr>
            <a:spLocks noGrp="1"/>
          </p:cNvSpPr>
          <p:nvPr>
            <p:ph type="sldNum" sz="quarter" idx="12"/>
          </p:nvPr>
        </p:nvSpPr>
        <p:spPr/>
        <p:txBody>
          <a:bodyPr/>
          <a:lstStyle/>
          <a:p>
            <a:fld id="{AE4F6114-FE43-B34A-B99B-6F1FD61370EE}" type="slidenum">
              <a:rPr lang="en-US" smtClean="0"/>
              <a:pPr/>
              <a:t>124</a:t>
            </a:fld>
            <a:endParaRPr lang="en-US"/>
          </a:p>
        </p:txBody>
      </p:sp>
      <p:sp>
        <p:nvSpPr>
          <p:cNvPr id="7" name="Title 1"/>
          <p:cNvSpPr>
            <a:spLocks noGrp="1"/>
          </p:cNvSpPr>
          <p:nvPr>
            <p:ph type="title"/>
          </p:nvPr>
        </p:nvSpPr>
        <p:spPr>
          <a:xfrm>
            <a:off x="457200" y="181937"/>
            <a:ext cx="8229600" cy="533400"/>
          </a:xfrm>
        </p:spPr>
        <p:txBody>
          <a:bodyPr/>
          <a:lstStyle/>
          <a:p>
            <a:r>
              <a:rPr lang="en-US" sz="2400" dirty="0" err="1"/>
              <a:t>c</a:t>
            </a:r>
            <a:r>
              <a:rPr lang="en-US" sz="2400" dirty="0" err="1" smtClean="0"/>
              <a:t>hargen</a:t>
            </a:r>
            <a:r>
              <a:rPr lang="en-US" sz="2400" dirty="0" smtClean="0"/>
              <a:t> Reflection/Amplification Attack - </a:t>
            </a:r>
            <a:r>
              <a:rPr lang="en-US" sz="2400" dirty="0" err="1" smtClean="0"/>
              <a:t>Netflow</a:t>
            </a:r>
            <a:r>
              <a:rPr lang="en-US" sz="2400" dirty="0" smtClean="0"/>
              <a:t> Analysis</a:t>
            </a:r>
            <a:endParaRPr lang="en-US" sz="2400" dirty="0"/>
          </a:p>
        </p:txBody>
      </p:sp>
    </p:spTree>
    <p:extLst>
      <p:ext uri="{BB962C8B-B14F-4D97-AF65-F5344CB8AC3E}">
        <p14:creationId xmlns:p14="http://schemas.microsoft.com/office/powerpoint/2010/main" val="29441788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E4F6114-FE43-B34A-B99B-6F1FD61370EE}" type="slidenum">
              <a:rPr lang="en-US" smtClean="0"/>
              <a:pPr/>
              <a:t>125</a:t>
            </a:fld>
            <a:endParaRPr lang="en-US"/>
          </a:p>
        </p:txBody>
      </p:sp>
      <p:sp>
        <p:nvSpPr>
          <p:cNvPr id="6" name="Title 1"/>
          <p:cNvSpPr>
            <a:spLocks noGrp="1"/>
          </p:cNvSpPr>
          <p:nvPr>
            <p:ph type="title"/>
          </p:nvPr>
        </p:nvSpPr>
        <p:spPr>
          <a:xfrm>
            <a:off x="457200" y="196206"/>
            <a:ext cx="8229600" cy="533400"/>
          </a:xfrm>
        </p:spPr>
        <p:txBody>
          <a:bodyPr/>
          <a:lstStyle/>
          <a:p>
            <a:r>
              <a:rPr lang="en-US" sz="2400" dirty="0" err="1"/>
              <a:t>c</a:t>
            </a:r>
            <a:r>
              <a:rPr lang="en-US" sz="2400" dirty="0" err="1" smtClean="0"/>
              <a:t>hargen</a:t>
            </a:r>
            <a:r>
              <a:rPr lang="en-US" sz="2400" dirty="0" smtClean="0"/>
              <a:t> Reflection/Amplification Attack - </a:t>
            </a:r>
            <a:r>
              <a:rPr lang="en-US" sz="2400" dirty="0" err="1" smtClean="0"/>
              <a:t>Netflow</a:t>
            </a:r>
            <a:r>
              <a:rPr lang="en-US" sz="2400" dirty="0" smtClean="0"/>
              <a:t> Analysis</a:t>
            </a:r>
            <a:endParaRPr lang="en-US" sz="2400" dirty="0"/>
          </a:p>
        </p:txBody>
      </p:sp>
      <p:pic>
        <p:nvPicPr>
          <p:cNvPr id="5" name="Picture 4" descr="chargenamp3edit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11300"/>
            <a:ext cx="9144000" cy="3824986"/>
          </a:xfrm>
          <a:prstGeom prst="rect">
            <a:avLst/>
          </a:prstGeom>
        </p:spPr>
      </p:pic>
    </p:spTree>
    <p:extLst>
      <p:ext uri="{BB962C8B-B14F-4D97-AF65-F5344CB8AC3E}">
        <p14:creationId xmlns:p14="http://schemas.microsoft.com/office/powerpoint/2010/main" val="17909444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E4F6114-FE43-B34A-B99B-6F1FD61370EE}" type="slidenum">
              <a:rPr lang="en-US" smtClean="0"/>
              <a:pPr/>
              <a:t>126</a:t>
            </a:fld>
            <a:endParaRPr lang="en-US"/>
          </a:p>
        </p:txBody>
      </p:sp>
      <p:sp>
        <p:nvSpPr>
          <p:cNvPr id="6" name="Title 1"/>
          <p:cNvSpPr>
            <a:spLocks noGrp="1"/>
          </p:cNvSpPr>
          <p:nvPr>
            <p:ph type="title"/>
          </p:nvPr>
        </p:nvSpPr>
        <p:spPr>
          <a:xfrm>
            <a:off x="457200" y="196206"/>
            <a:ext cx="8229600" cy="533400"/>
          </a:xfrm>
        </p:spPr>
        <p:txBody>
          <a:bodyPr/>
          <a:lstStyle/>
          <a:p>
            <a:r>
              <a:rPr lang="en-US" sz="2400" dirty="0" err="1"/>
              <a:t>c</a:t>
            </a:r>
            <a:r>
              <a:rPr lang="en-US" sz="2400" dirty="0" err="1" smtClean="0"/>
              <a:t>hargen</a:t>
            </a:r>
            <a:r>
              <a:rPr lang="en-US" sz="2400" dirty="0" smtClean="0"/>
              <a:t> Reflection/Amplification Attack - </a:t>
            </a:r>
            <a:r>
              <a:rPr lang="en-US" sz="2400" dirty="0" err="1" smtClean="0"/>
              <a:t>Netflow</a:t>
            </a:r>
            <a:r>
              <a:rPr lang="en-US" sz="2400" dirty="0" smtClean="0"/>
              <a:t> Analysis</a:t>
            </a:r>
            <a:endParaRPr lang="en-US" sz="2400" dirty="0"/>
          </a:p>
        </p:txBody>
      </p:sp>
      <p:pic>
        <p:nvPicPr>
          <p:cNvPr id="5" name="Picture 4" descr="chargenamp3edit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11300"/>
            <a:ext cx="9144000" cy="3824986"/>
          </a:xfrm>
          <a:prstGeom prst="rect">
            <a:avLst/>
          </a:prstGeom>
        </p:spPr>
      </p:pic>
      <p:sp>
        <p:nvSpPr>
          <p:cNvPr id="8" name="Oval 7"/>
          <p:cNvSpPr/>
          <p:nvPr/>
        </p:nvSpPr>
        <p:spPr>
          <a:xfrm>
            <a:off x="7928429" y="2068159"/>
            <a:ext cx="1215571" cy="689429"/>
          </a:xfrm>
          <a:prstGeom prst="ellipse">
            <a:avLst/>
          </a:prstGeom>
          <a:noFill/>
          <a:ln w="57150" cmpd="sng">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9555424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argenamp4edit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11300"/>
            <a:ext cx="9144000" cy="3811153"/>
          </a:xfrm>
          <a:prstGeom prst="rect">
            <a:avLst/>
          </a:prstGeom>
        </p:spPr>
      </p:pic>
      <p:sp>
        <p:nvSpPr>
          <p:cNvPr id="3" name="Slide Number Placeholder 2"/>
          <p:cNvSpPr>
            <a:spLocks noGrp="1"/>
          </p:cNvSpPr>
          <p:nvPr>
            <p:ph type="sldNum" sz="quarter" idx="12"/>
          </p:nvPr>
        </p:nvSpPr>
        <p:spPr/>
        <p:txBody>
          <a:bodyPr/>
          <a:lstStyle/>
          <a:p>
            <a:fld id="{AE4F6114-FE43-B34A-B99B-6F1FD61370EE}" type="slidenum">
              <a:rPr lang="en-US" smtClean="0"/>
              <a:pPr/>
              <a:t>127</a:t>
            </a:fld>
            <a:endParaRPr lang="en-US"/>
          </a:p>
        </p:txBody>
      </p:sp>
      <p:sp>
        <p:nvSpPr>
          <p:cNvPr id="6" name="Title 1"/>
          <p:cNvSpPr>
            <a:spLocks noGrp="1"/>
          </p:cNvSpPr>
          <p:nvPr>
            <p:ph type="title"/>
          </p:nvPr>
        </p:nvSpPr>
        <p:spPr>
          <a:xfrm>
            <a:off x="457200" y="181937"/>
            <a:ext cx="8229600" cy="533400"/>
          </a:xfrm>
        </p:spPr>
        <p:txBody>
          <a:bodyPr/>
          <a:lstStyle/>
          <a:p>
            <a:r>
              <a:rPr lang="en-US" sz="2400" dirty="0" err="1"/>
              <a:t>c</a:t>
            </a:r>
            <a:r>
              <a:rPr lang="en-US" sz="2400" dirty="0" err="1" smtClean="0"/>
              <a:t>hargen</a:t>
            </a:r>
            <a:r>
              <a:rPr lang="en-US" sz="2400" dirty="0" smtClean="0"/>
              <a:t> Reflection/Amplification Attack - </a:t>
            </a:r>
            <a:r>
              <a:rPr lang="en-US" sz="2400" dirty="0" err="1" smtClean="0"/>
              <a:t>Netflow</a:t>
            </a:r>
            <a:r>
              <a:rPr lang="en-US" sz="2400" dirty="0" smtClean="0"/>
              <a:t> Analysis</a:t>
            </a:r>
            <a:endParaRPr lang="en-US" sz="2400" dirty="0"/>
          </a:p>
        </p:txBody>
      </p:sp>
    </p:spTree>
    <p:extLst>
      <p:ext uri="{BB962C8B-B14F-4D97-AF65-F5344CB8AC3E}">
        <p14:creationId xmlns:p14="http://schemas.microsoft.com/office/powerpoint/2010/main" val="39667573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argenamp5edit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30400"/>
            <a:ext cx="9144000" cy="2980986"/>
          </a:xfrm>
          <a:prstGeom prst="rect">
            <a:avLst/>
          </a:prstGeom>
        </p:spPr>
      </p:pic>
      <p:sp>
        <p:nvSpPr>
          <p:cNvPr id="3" name="Slide Number Placeholder 2"/>
          <p:cNvSpPr>
            <a:spLocks noGrp="1"/>
          </p:cNvSpPr>
          <p:nvPr>
            <p:ph type="sldNum" sz="quarter" idx="12"/>
          </p:nvPr>
        </p:nvSpPr>
        <p:spPr/>
        <p:txBody>
          <a:bodyPr/>
          <a:lstStyle/>
          <a:p>
            <a:fld id="{AE4F6114-FE43-B34A-B99B-6F1FD61370EE}" type="slidenum">
              <a:rPr lang="en-US" smtClean="0"/>
              <a:pPr/>
              <a:t>128</a:t>
            </a:fld>
            <a:endParaRPr lang="en-US"/>
          </a:p>
        </p:txBody>
      </p:sp>
      <p:sp>
        <p:nvSpPr>
          <p:cNvPr id="7" name="Title 1"/>
          <p:cNvSpPr>
            <a:spLocks noGrp="1"/>
          </p:cNvSpPr>
          <p:nvPr>
            <p:ph type="title"/>
          </p:nvPr>
        </p:nvSpPr>
        <p:spPr>
          <a:xfrm>
            <a:off x="457200" y="181937"/>
            <a:ext cx="8229600" cy="533400"/>
          </a:xfrm>
        </p:spPr>
        <p:txBody>
          <a:bodyPr/>
          <a:lstStyle/>
          <a:p>
            <a:r>
              <a:rPr lang="en-US" sz="2400" dirty="0" err="1"/>
              <a:t>c</a:t>
            </a:r>
            <a:r>
              <a:rPr lang="en-US" sz="2400" dirty="0" err="1" smtClean="0"/>
              <a:t>hargen</a:t>
            </a:r>
            <a:r>
              <a:rPr lang="en-US" sz="2400" dirty="0" smtClean="0"/>
              <a:t> Reflection/Amplification Attack - </a:t>
            </a:r>
            <a:r>
              <a:rPr lang="en-US" sz="2400" dirty="0" err="1" smtClean="0"/>
              <a:t>Netflow</a:t>
            </a:r>
            <a:r>
              <a:rPr lang="en-US" sz="2400" dirty="0" smtClean="0"/>
              <a:t> Analysis</a:t>
            </a:r>
            <a:endParaRPr lang="en-US" sz="2400" dirty="0"/>
          </a:p>
        </p:txBody>
      </p:sp>
    </p:spTree>
    <p:extLst>
      <p:ext uri="{BB962C8B-B14F-4D97-AF65-F5344CB8AC3E}">
        <p14:creationId xmlns:p14="http://schemas.microsoft.com/office/powerpoint/2010/main" val="933720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argenamp5edit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30400"/>
            <a:ext cx="9144000" cy="2980986"/>
          </a:xfrm>
          <a:prstGeom prst="rect">
            <a:avLst/>
          </a:prstGeom>
        </p:spPr>
      </p:pic>
      <p:sp>
        <p:nvSpPr>
          <p:cNvPr id="5" name="Oval 4"/>
          <p:cNvSpPr/>
          <p:nvPr/>
        </p:nvSpPr>
        <p:spPr>
          <a:xfrm>
            <a:off x="4409670" y="4088951"/>
            <a:ext cx="1655410" cy="1060580"/>
          </a:xfrm>
          <a:prstGeom prst="ellipse">
            <a:avLst/>
          </a:prstGeom>
          <a:noFill/>
          <a:ln w="57150" cmpd="sng">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AE4F6114-FE43-B34A-B99B-6F1FD61370EE}" type="slidenum">
              <a:rPr lang="en-US" smtClean="0"/>
              <a:pPr/>
              <a:t>129</a:t>
            </a:fld>
            <a:endParaRPr lang="en-US"/>
          </a:p>
        </p:txBody>
      </p:sp>
      <p:sp>
        <p:nvSpPr>
          <p:cNvPr id="7" name="Title 1"/>
          <p:cNvSpPr>
            <a:spLocks noGrp="1"/>
          </p:cNvSpPr>
          <p:nvPr>
            <p:ph type="title"/>
          </p:nvPr>
        </p:nvSpPr>
        <p:spPr>
          <a:xfrm>
            <a:off x="457200" y="181937"/>
            <a:ext cx="8229600" cy="533400"/>
          </a:xfrm>
        </p:spPr>
        <p:txBody>
          <a:bodyPr/>
          <a:lstStyle/>
          <a:p>
            <a:r>
              <a:rPr lang="en-US" sz="2400" dirty="0" err="1"/>
              <a:t>c</a:t>
            </a:r>
            <a:r>
              <a:rPr lang="en-US" sz="2400" dirty="0" err="1" smtClean="0"/>
              <a:t>hargen</a:t>
            </a:r>
            <a:r>
              <a:rPr lang="en-US" sz="2400" dirty="0" smtClean="0"/>
              <a:t> Reflection/Amplification Attack - </a:t>
            </a:r>
            <a:r>
              <a:rPr lang="en-US" sz="2400" dirty="0" err="1" smtClean="0"/>
              <a:t>Netflow</a:t>
            </a:r>
            <a:r>
              <a:rPr lang="en-US" sz="2400" dirty="0" smtClean="0"/>
              <a:t> Analysis</a:t>
            </a:r>
            <a:endParaRPr lang="en-US" sz="2400" dirty="0"/>
          </a:p>
        </p:txBody>
      </p:sp>
    </p:spTree>
    <p:extLst>
      <p:ext uri="{BB962C8B-B14F-4D97-AF65-F5344CB8AC3E}">
        <p14:creationId xmlns:p14="http://schemas.microsoft.com/office/powerpoint/2010/main" val="28884232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8370" y="193831"/>
            <a:ext cx="8815629" cy="477054"/>
          </a:xfrm>
        </p:spPr>
        <p:txBody>
          <a:bodyPr/>
          <a:lstStyle/>
          <a:p>
            <a:r>
              <a:rPr lang="en-US" sz="2500" dirty="0" smtClean="0"/>
              <a:t>Evolution </a:t>
            </a:r>
            <a:r>
              <a:rPr lang="en-US" sz="2500" dirty="0"/>
              <a:t>of </a:t>
            </a:r>
            <a:r>
              <a:rPr lang="en-US" sz="2500" dirty="0" smtClean="0"/>
              <a:t>Reflection</a:t>
            </a:r>
            <a:r>
              <a:rPr lang="en-US" sz="2500" dirty="0"/>
              <a:t>/Amplification DDoS </a:t>
            </a:r>
            <a:r>
              <a:rPr lang="en-US" sz="2500" dirty="0" smtClean="0"/>
              <a:t>Attacks</a:t>
            </a:r>
            <a:endParaRPr lang="en-US" sz="2500" dirty="0"/>
          </a:p>
        </p:txBody>
      </p:sp>
      <p:sp>
        <p:nvSpPr>
          <p:cNvPr id="3" name="Text Placeholder 2"/>
          <p:cNvSpPr>
            <a:spLocks noGrp="1"/>
          </p:cNvSpPr>
          <p:nvPr>
            <p:ph type="body" sz="quarter" idx="12"/>
          </p:nvPr>
        </p:nvSpPr>
        <p:spPr>
          <a:xfrm>
            <a:off x="328371" y="1115854"/>
            <a:ext cx="8687042" cy="4939815"/>
          </a:xfrm>
        </p:spPr>
        <p:txBody>
          <a:bodyPr/>
          <a:lstStyle/>
          <a:p>
            <a:r>
              <a:rPr lang="en-US" sz="2100" dirty="0" smtClean="0"/>
              <a:t>Many varieties of reflection/amplification DDoS attacks have been observed</a:t>
            </a:r>
            <a:r>
              <a:rPr lang="en-US" sz="2100" b="1" dirty="0" smtClean="0"/>
              <a:t> </a:t>
            </a:r>
            <a:r>
              <a:rPr lang="en-US" sz="2100" dirty="0" smtClean="0"/>
              <a:t>‘in the wild’ for </a:t>
            </a:r>
            <a:r>
              <a:rPr lang="en-US" sz="2100" b="1" dirty="0" smtClean="0">
                <a:solidFill>
                  <a:srgbClr val="FF0000"/>
                </a:solidFill>
              </a:rPr>
              <a:t>18 years or more.</a:t>
            </a:r>
          </a:p>
          <a:p>
            <a:r>
              <a:rPr lang="en-US" sz="2100" dirty="0" smtClean="0"/>
              <a:t>Beginning in October of 2013, high-profile NTP reflection/amplification </a:t>
            </a:r>
            <a:r>
              <a:rPr lang="en-US" sz="2100" dirty="0" err="1" smtClean="0"/>
              <a:t>DDoS</a:t>
            </a:r>
            <a:r>
              <a:rPr lang="en-US" sz="2100" dirty="0" smtClean="0"/>
              <a:t> attacks were launched against various </a:t>
            </a:r>
            <a:r>
              <a:rPr lang="en-US" sz="2100" b="1" dirty="0" smtClean="0">
                <a:solidFill>
                  <a:srgbClr val="C9541F"/>
                </a:solidFill>
              </a:rPr>
              <a:t>online gaming</a:t>
            </a:r>
            <a:r>
              <a:rPr lang="en-US" sz="2100" b="1" dirty="0" smtClean="0"/>
              <a:t> </a:t>
            </a:r>
            <a:r>
              <a:rPr lang="en-US" sz="2100" dirty="0" smtClean="0"/>
              <a:t>services</a:t>
            </a:r>
            <a:r>
              <a:rPr lang="en-US" sz="2100" b="1" dirty="0"/>
              <a:t>.</a:t>
            </a:r>
            <a:endParaRPr lang="en-US" sz="2100" dirty="0" smtClean="0"/>
          </a:p>
          <a:p>
            <a:r>
              <a:rPr lang="en-US" sz="2100" dirty="0" smtClean="0"/>
              <a:t>With </a:t>
            </a:r>
            <a:r>
              <a:rPr lang="en-US" sz="2100" b="1" dirty="0" smtClean="0">
                <a:solidFill>
                  <a:srgbClr val="C9541F"/>
                </a:solidFill>
              </a:rPr>
              <a:t>tens of millions of simultaneous users </a:t>
            </a:r>
            <a:r>
              <a:rPr lang="en-US" sz="2100" dirty="0" smtClean="0"/>
              <a:t>affected, these attacks were reported in the mainstream tech press.</a:t>
            </a:r>
          </a:p>
          <a:p>
            <a:r>
              <a:rPr lang="en-US" sz="2100" dirty="0" smtClean="0"/>
              <a:t>But these attacks aren’t new – the </a:t>
            </a:r>
            <a:r>
              <a:rPr lang="en-US" sz="2100" b="1" dirty="0" smtClean="0">
                <a:solidFill>
                  <a:srgbClr val="C9541F"/>
                </a:solidFill>
              </a:rPr>
              <a:t>largest observed </a:t>
            </a:r>
            <a:r>
              <a:rPr lang="en-US" sz="2100" b="1" dirty="0" err="1" smtClean="0">
                <a:solidFill>
                  <a:srgbClr val="C9541F"/>
                </a:solidFill>
              </a:rPr>
              <a:t>DDoS</a:t>
            </a:r>
            <a:r>
              <a:rPr lang="en-US" sz="2100" b="1" dirty="0" smtClean="0">
                <a:solidFill>
                  <a:srgbClr val="C9541F"/>
                </a:solidFill>
              </a:rPr>
              <a:t> attacks </a:t>
            </a:r>
            <a:r>
              <a:rPr lang="en-US" sz="2100" dirty="0" smtClean="0"/>
              <a:t>are all reflection/amplification attacks, and </a:t>
            </a:r>
            <a:r>
              <a:rPr lang="en-US" sz="2100" b="1" dirty="0" smtClean="0">
                <a:solidFill>
                  <a:srgbClr val="C9541F"/>
                </a:solidFill>
              </a:rPr>
              <a:t>have been for years</a:t>
            </a:r>
            <a:r>
              <a:rPr lang="en-US" sz="2100" dirty="0" smtClean="0"/>
              <a:t>.</a:t>
            </a:r>
          </a:p>
          <a:p>
            <a:r>
              <a:rPr lang="en-US" sz="2100" dirty="0" smtClean="0"/>
              <a:t>Reflection/amplification attacks require the ability to </a:t>
            </a:r>
            <a:r>
              <a:rPr lang="en-US" sz="2100" b="1" dirty="0" smtClean="0">
                <a:solidFill>
                  <a:srgbClr val="C9541F"/>
                </a:solidFill>
              </a:rPr>
              <a:t>spoof the IP address </a:t>
            </a:r>
            <a:r>
              <a:rPr lang="en-US" sz="2100" dirty="0" smtClean="0"/>
              <a:t>of the intended target.</a:t>
            </a:r>
          </a:p>
          <a:p>
            <a:r>
              <a:rPr lang="en-US" sz="2100" dirty="0" smtClean="0"/>
              <a:t>In most volumetric </a:t>
            </a:r>
            <a:r>
              <a:rPr lang="en-US" sz="2100" dirty="0" err="1" smtClean="0"/>
              <a:t>DDoS</a:t>
            </a:r>
            <a:r>
              <a:rPr lang="en-US" sz="2100" dirty="0" smtClean="0"/>
              <a:t> attacks, throughput (</a:t>
            </a:r>
            <a:r>
              <a:rPr lang="en-US" sz="2100" dirty="0" err="1" smtClean="0"/>
              <a:t>pps</a:t>
            </a:r>
            <a:r>
              <a:rPr lang="en-US" sz="2100" dirty="0" smtClean="0"/>
              <a:t>) is more important that bandwidth (bps).  In most reflection/amplification </a:t>
            </a:r>
            <a:r>
              <a:rPr lang="en-US" sz="2100" dirty="0" err="1" smtClean="0"/>
              <a:t>DDoS</a:t>
            </a:r>
            <a:r>
              <a:rPr lang="en-US" sz="2100" dirty="0" smtClean="0"/>
              <a:t> attacks, </a:t>
            </a:r>
            <a:r>
              <a:rPr lang="en-US" sz="2100" b="1" dirty="0" smtClean="0">
                <a:solidFill>
                  <a:srgbClr val="C9541F"/>
                </a:solidFill>
              </a:rPr>
              <a:t>bps is more important than </a:t>
            </a:r>
            <a:r>
              <a:rPr lang="en-US" sz="2100" b="1" dirty="0" err="1" smtClean="0">
                <a:solidFill>
                  <a:srgbClr val="C9541F"/>
                </a:solidFill>
              </a:rPr>
              <a:t>pps</a:t>
            </a:r>
            <a:r>
              <a:rPr lang="en-US" sz="2100" b="1" dirty="0">
                <a:solidFill>
                  <a:srgbClr val="C9541F"/>
                </a:solidFill>
              </a:rPr>
              <a:t> </a:t>
            </a:r>
            <a:r>
              <a:rPr lang="en-US" sz="2100" dirty="0" smtClean="0"/>
              <a:t>– it fills the pipes!</a:t>
            </a:r>
          </a:p>
        </p:txBody>
      </p:sp>
      <p:sp>
        <p:nvSpPr>
          <p:cNvPr id="4" name="Slide Number Placeholder 3"/>
          <p:cNvSpPr>
            <a:spLocks noGrp="1"/>
          </p:cNvSpPr>
          <p:nvPr>
            <p:ph type="sldNum" sz="quarter" idx="10"/>
          </p:nvPr>
        </p:nvSpPr>
        <p:spPr/>
        <p:txBody>
          <a:bodyPr/>
          <a:lstStyle/>
          <a:p>
            <a:fld id="{AE4F6114-FE43-B34A-B99B-6F1FD61370EE}" type="slidenum">
              <a:rPr lang="en-US" smtClean="0"/>
              <a:pPr/>
              <a:t>13</a:t>
            </a:fld>
            <a:endParaRPr lang="en-US" dirty="0"/>
          </a:p>
        </p:txBody>
      </p:sp>
    </p:spTree>
    <p:extLst>
      <p:ext uri="{BB962C8B-B14F-4D97-AF65-F5344CB8AC3E}">
        <p14:creationId xmlns:p14="http://schemas.microsoft.com/office/powerpoint/2010/main" val="2948228791"/>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chargenamp6edit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11300"/>
            <a:ext cx="9144000" cy="3826754"/>
          </a:xfrm>
          <a:prstGeom prst="rect">
            <a:avLst/>
          </a:prstGeom>
        </p:spPr>
      </p:pic>
      <p:sp>
        <p:nvSpPr>
          <p:cNvPr id="3" name="Slide Number Placeholder 2"/>
          <p:cNvSpPr>
            <a:spLocks noGrp="1"/>
          </p:cNvSpPr>
          <p:nvPr>
            <p:ph type="sldNum" sz="quarter" idx="12"/>
          </p:nvPr>
        </p:nvSpPr>
        <p:spPr/>
        <p:txBody>
          <a:bodyPr/>
          <a:lstStyle/>
          <a:p>
            <a:fld id="{AE4F6114-FE43-B34A-B99B-6F1FD61370EE}" type="slidenum">
              <a:rPr lang="en-US" smtClean="0"/>
              <a:pPr/>
              <a:t>130</a:t>
            </a:fld>
            <a:endParaRPr lang="en-US"/>
          </a:p>
        </p:txBody>
      </p:sp>
      <p:sp>
        <p:nvSpPr>
          <p:cNvPr id="7" name="Title 1"/>
          <p:cNvSpPr>
            <a:spLocks noGrp="1"/>
          </p:cNvSpPr>
          <p:nvPr>
            <p:ph type="title"/>
          </p:nvPr>
        </p:nvSpPr>
        <p:spPr>
          <a:xfrm>
            <a:off x="457200" y="181937"/>
            <a:ext cx="8229600" cy="533400"/>
          </a:xfrm>
        </p:spPr>
        <p:txBody>
          <a:bodyPr/>
          <a:lstStyle/>
          <a:p>
            <a:r>
              <a:rPr lang="en-US" sz="2400" dirty="0" err="1"/>
              <a:t>c</a:t>
            </a:r>
            <a:r>
              <a:rPr lang="en-US" sz="2400" dirty="0" err="1" smtClean="0"/>
              <a:t>hargen</a:t>
            </a:r>
            <a:r>
              <a:rPr lang="en-US" sz="2400" dirty="0" smtClean="0"/>
              <a:t> Reflection/Amplification Attack - </a:t>
            </a:r>
            <a:r>
              <a:rPr lang="en-US" sz="2400" dirty="0" err="1" smtClean="0"/>
              <a:t>Netflow</a:t>
            </a:r>
            <a:r>
              <a:rPr lang="en-US" sz="2400" dirty="0" smtClean="0"/>
              <a:t> Analysis</a:t>
            </a:r>
            <a:endParaRPr lang="en-US" sz="2400" dirty="0"/>
          </a:p>
        </p:txBody>
      </p:sp>
    </p:spTree>
    <p:extLst>
      <p:ext uri="{BB962C8B-B14F-4D97-AF65-F5344CB8AC3E}">
        <p14:creationId xmlns:p14="http://schemas.microsoft.com/office/powerpoint/2010/main" val="12968537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chargenamp6edit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11300"/>
            <a:ext cx="9144000" cy="3826754"/>
          </a:xfrm>
          <a:prstGeom prst="rect">
            <a:avLst/>
          </a:prstGeom>
        </p:spPr>
      </p:pic>
      <p:sp>
        <p:nvSpPr>
          <p:cNvPr id="6" name="Oval 5"/>
          <p:cNvSpPr/>
          <p:nvPr/>
        </p:nvSpPr>
        <p:spPr>
          <a:xfrm>
            <a:off x="0" y="3875752"/>
            <a:ext cx="1215571" cy="689429"/>
          </a:xfrm>
          <a:prstGeom prst="ellipse">
            <a:avLst/>
          </a:prstGeom>
          <a:noFill/>
          <a:ln w="57150" cmpd="sng">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AE4F6114-FE43-B34A-B99B-6F1FD61370EE}" type="slidenum">
              <a:rPr lang="en-US" smtClean="0"/>
              <a:pPr/>
              <a:t>131</a:t>
            </a:fld>
            <a:endParaRPr lang="en-US"/>
          </a:p>
        </p:txBody>
      </p:sp>
      <p:sp>
        <p:nvSpPr>
          <p:cNvPr id="7" name="Title 1"/>
          <p:cNvSpPr>
            <a:spLocks noGrp="1"/>
          </p:cNvSpPr>
          <p:nvPr>
            <p:ph type="title"/>
          </p:nvPr>
        </p:nvSpPr>
        <p:spPr>
          <a:xfrm>
            <a:off x="457200" y="181937"/>
            <a:ext cx="8229600" cy="533400"/>
          </a:xfrm>
        </p:spPr>
        <p:txBody>
          <a:bodyPr/>
          <a:lstStyle/>
          <a:p>
            <a:r>
              <a:rPr lang="en-US" sz="2400" dirty="0" err="1"/>
              <a:t>c</a:t>
            </a:r>
            <a:r>
              <a:rPr lang="en-US" sz="2400" dirty="0" err="1" smtClean="0"/>
              <a:t>hargen</a:t>
            </a:r>
            <a:r>
              <a:rPr lang="en-US" sz="2400" dirty="0" smtClean="0"/>
              <a:t> Reflection/Amplification Attack - </a:t>
            </a:r>
            <a:r>
              <a:rPr lang="en-US" sz="2400" dirty="0" err="1" smtClean="0"/>
              <a:t>Netflow</a:t>
            </a:r>
            <a:r>
              <a:rPr lang="en-US" sz="2400" dirty="0" smtClean="0"/>
              <a:t> Analysis</a:t>
            </a:r>
            <a:endParaRPr lang="en-US" sz="2400" dirty="0"/>
          </a:p>
        </p:txBody>
      </p:sp>
    </p:spTree>
    <p:extLst>
      <p:ext uri="{BB962C8B-B14F-4D97-AF65-F5344CB8AC3E}">
        <p14:creationId xmlns:p14="http://schemas.microsoft.com/office/powerpoint/2010/main" val="3519766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argenamp7edit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11300"/>
            <a:ext cx="9144000" cy="3826754"/>
          </a:xfrm>
          <a:prstGeom prst="rect">
            <a:avLst/>
          </a:prstGeom>
        </p:spPr>
      </p:pic>
      <p:sp>
        <p:nvSpPr>
          <p:cNvPr id="3" name="Slide Number Placeholder 2"/>
          <p:cNvSpPr>
            <a:spLocks noGrp="1"/>
          </p:cNvSpPr>
          <p:nvPr>
            <p:ph type="sldNum" sz="quarter" idx="12"/>
          </p:nvPr>
        </p:nvSpPr>
        <p:spPr/>
        <p:txBody>
          <a:bodyPr/>
          <a:lstStyle/>
          <a:p>
            <a:fld id="{AE4F6114-FE43-B34A-B99B-6F1FD61370EE}" type="slidenum">
              <a:rPr lang="en-US" smtClean="0"/>
              <a:pPr/>
              <a:t>132</a:t>
            </a:fld>
            <a:endParaRPr lang="en-US"/>
          </a:p>
        </p:txBody>
      </p:sp>
      <p:sp>
        <p:nvSpPr>
          <p:cNvPr id="6" name="Title 1"/>
          <p:cNvSpPr>
            <a:spLocks noGrp="1"/>
          </p:cNvSpPr>
          <p:nvPr>
            <p:ph type="title"/>
          </p:nvPr>
        </p:nvSpPr>
        <p:spPr>
          <a:xfrm>
            <a:off x="457200" y="181937"/>
            <a:ext cx="8229600" cy="533400"/>
          </a:xfrm>
        </p:spPr>
        <p:txBody>
          <a:bodyPr/>
          <a:lstStyle/>
          <a:p>
            <a:r>
              <a:rPr lang="en-US" sz="2400" dirty="0" err="1"/>
              <a:t>c</a:t>
            </a:r>
            <a:r>
              <a:rPr lang="en-US" sz="2400" dirty="0" err="1" smtClean="0"/>
              <a:t>hargen</a:t>
            </a:r>
            <a:r>
              <a:rPr lang="en-US" sz="2400" dirty="0" smtClean="0"/>
              <a:t> Reflection/Amplification Attack - </a:t>
            </a:r>
            <a:r>
              <a:rPr lang="en-US" sz="2400" dirty="0" err="1" smtClean="0"/>
              <a:t>Netflow</a:t>
            </a:r>
            <a:r>
              <a:rPr lang="en-US" sz="2400" dirty="0" smtClean="0"/>
              <a:t> Analysis</a:t>
            </a:r>
            <a:endParaRPr lang="en-US" sz="2400" dirty="0"/>
          </a:p>
        </p:txBody>
      </p:sp>
    </p:spTree>
    <p:extLst>
      <p:ext uri="{BB962C8B-B14F-4D97-AF65-F5344CB8AC3E}">
        <p14:creationId xmlns:p14="http://schemas.microsoft.com/office/powerpoint/2010/main" val="31698486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argenamp7edit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11300"/>
            <a:ext cx="9144000" cy="3826754"/>
          </a:xfrm>
          <a:prstGeom prst="rect">
            <a:avLst/>
          </a:prstGeom>
        </p:spPr>
      </p:pic>
      <p:sp>
        <p:nvSpPr>
          <p:cNvPr id="3" name="Slide Number Placeholder 2"/>
          <p:cNvSpPr>
            <a:spLocks noGrp="1"/>
          </p:cNvSpPr>
          <p:nvPr>
            <p:ph type="sldNum" sz="quarter" idx="12"/>
          </p:nvPr>
        </p:nvSpPr>
        <p:spPr/>
        <p:txBody>
          <a:bodyPr/>
          <a:lstStyle/>
          <a:p>
            <a:fld id="{AE4F6114-FE43-B34A-B99B-6F1FD61370EE}" type="slidenum">
              <a:rPr lang="en-US" smtClean="0"/>
              <a:pPr/>
              <a:t>133</a:t>
            </a:fld>
            <a:endParaRPr lang="en-US"/>
          </a:p>
        </p:txBody>
      </p:sp>
      <p:sp>
        <p:nvSpPr>
          <p:cNvPr id="6" name="Title 1"/>
          <p:cNvSpPr>
            <a:spLocks noGrp="1"/>
          </p:cNvSpPr>
          <p:nvPr>
            <p:ph type="title"/>
          </p:nvPr>
        </p:nvSpPr>
        <p:spPr>
          <a:xfrm>
            <a:off x="457200" y="181937"/>
            <a:ext cx="8229600" cy="533400"/>
          </a:xfrm>
        </p:spPr>
        <p:txBody>
          <a:bodyPr/>
          <a:lstStyle/>
          <a:p>
            <a:r>
              <a:rPr lang="en-US" sz="2400" dirty="0" err="1"/>
              <a:t>c</a:t>
            </a:r>
            <a:r>
              <a:rPr lang="en-US" sz="2400" dirty="0" err="1" smtClean="0"/>
              <a:t>hargen</a:t>
            </a:r>
            <a:r>
              <a:rPr lang="en-US" sz="2400" dirty="0" smtClean="0"/>
              <a:t> Reflection/Amplification Attack - </a:t>
            </a:r>
            <a:r>
              <a:rPr lang="en-US" sz="2400" dirty="0" err="1" smtClean="0"/>
              <a:t>Netflow</a:t>
            </a:r>
            <a:r>
              <a:rPr lang="en-US" sz="2400" dirty="0" smtClean="0"/>
              <a:t> Analysis</a:t>
            </a:r>
            <a:endParaRPr lang="en-US" sz="2400" dirty="0"/>
          </a:p>
        </p:txBody>
      </p:sp>
      <p:sp>
        <p:nvSpPr>
          <p:cNvPr id="7" name="Oval 6"/>
          <p:cNvSpPr/>
          <p:nvPr/>
        </p:nvSpPr>
        <p:spPr>
          <a:xfrm>
            <a:off x="125166" y="2272444"/>
            <a:ext cx="1772847" cy="2165190"/>
          </a:xfrm>
          <a:prstGeom prst="ellipse">
            <a:avLst/>
          </a:prstGeom>
          <a:noFill/>
          <a:ln w="57150" cmpd="sng">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9487321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argenamp7edit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11300"/>
            <a:ext cx="9144000" cy="3826754"/>
          </a:xfrm>
          <a:prstGeom prst="rect">
            <a:avLst/>
          </a:prstGeom>
        </p:spPr>
      </p:pic>
      <p:sp>
        <p:nvSpPr>
          <p:cNvPr id="3" name="Slide Number Placeholder 2"/>
          <p:cNvSpPr>
            <a:spLocks noGrp="1"/>
          </p:cNvSpPr>
          <p:nvPr>
            <p:ph type="sldNum" sz="quarter" idx="12"/>
          </p:nvPr>
        </p:nvSpPr>
        <p:spPr/>
        <p:txBody>
          <a:bodyPr/>
          <a:lstStyle/>
          <a:p>
            <a:fld id="{AE4F6114-FE43-B34A-B99B-6F1FD61370EE}" type="slidenum">
              <a:rPr lang="en-US" smtClean="0"/>
              <a:pPr/>
              <a:t>134</a:t>
            </a:fld>
            <a:endParaRPr lang="en-US"/>
          </a:p>
        </p:txBody>
      </p:sp>
      <p:sp>
        <p:nvSpPr>
          <p:cNvPr id="6" name="Title 1"/>
          <p:cNvSpPr>
            <a:spLocks noGrp="1"/>
          </p:cNvSpPr>
          <p:nvPr>
            <p:ph type="title"/>
          </p:nvPr>
        </p:nvSpPr>
        <p:spPr>
          <a:xfrm>
            <a:off x="457200" y="181937"/>
            <a:ext cx="8229600" cy="533400"/>
          </a:xfrm>
        </p:spPr>
        <p:txBody>
          <a:bodyPr/>
          <a:lstStyle/>
          <a:p>
            <a:r>
              <a:rPr lang="en-US" sz="2400" dirty="0" err="1"/>
              <a:t>c</a:t>
            </a:r>
            <a:r>
              <a:rPr lang="en-US" sz="2400" dirty="0" err="1" smtClean="0"/>
              <a:t>hargen</a:t>
            </a:r>
            <a:r>
              <a:rPr lang="en-US" sz="2400" dirty="0" smtClean="0"/>
              <a:t> Reflection/Amplification Attack - </a:t>
            </a:r>
            <a:r>
              <a:rPr lang="en-US" sz="2400" dirty="0" err="1" smtClean="0"/>
              <a:t>Netflow</a:t>
            </a:r>
            <a:r>
              <a:rPr lang="en-US" sz="2400" dirty="0" smtClean="0"/>
              <a:t> Analysis</a:t>
            </a:r>
            <a:endParaRPr lang="en-US" sz="2400" dirty="0"/>
          </a:p>
        </p:txBody>
      </p:sp>
      <p:sp>
        <p:nvSpPr>
          <p:cNvPr id="9" name="Oval 8"/>
          <p:cNvSpPr/>
          <p:nvPr/>
        </p:nvSpPr>
        <p:spPr>
          <a:xfrm>
            <a:off x="125166" y="4437633"/>
            <a:ext cx="1473161" cy="1198591"/>
          </a:xfrm>
          <a:prstGeom prst="ellipse">
            <a:avLst/>
          </a:prstGeom>
          <a:noFill/>
          <a:ln w="57150" cmpd="sng">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9487321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2770" name="Rectangle 1"/>
          <p:cNvSpPr>
            <a:spLocks/>
          </p:cNvSpPr>
          <p:nvPr/>
        </p:nvSpPr>
        <p:spPr bwMode="auto">
          <a:xfrm>
            <a:off x="0" y="2350744"/>
            <a:ext cx="9144000" cy="2273300"/>
          </a:xfrm>
          <a:prstGeom prst="rect">
            <a:avLst/>
          </a:prstGeom>
          <a:solidFill>
            <a:srgbClr val="62A33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a:p>
        </p:txBody>
      </p:sp>
      <p:sp>
        <p:nvSpPr>
          <p:cNvPr id="32772" name="Line 3"/>
          <p:cNvSpPr>
            <a:spLocks noChangeShapeType="1"/>
          </p:cNvSpPr>
          <p:nvPr/>
        </p:nvSpPr>
        <p:spPr bwMode="auto">
          <a:xfrm>
            <a:off x="685800" y="1066800"/>
            <a:ext cx="8077200" cy="1588"/>
          </a:xfrm>
          <a:prstGeom prst="line">
            <a:avLst/>
          </a:prstGeom>
          <a:noFill/>
          <a:ln w="9525">
            <a:solidFill>
              <a:srgbClr val="62A335"/>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32774" name="Rectangle 5"/>
          <p:cNvSpPr>
            <a:spLocks/>
          </p:cNvSpPr>
          <p:nvPr/>
        </p:nvSpPr>
        <p:spPr bwMode="auto">
          <a:xfrm>
            <a:off x="14288" y="9525"/>
            <a:ext cx="9129712" cy="18415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a:p>
        </p:txBody>
      </p:sp>
      <p:sp>
        <p:nvSpPr>
          <p:cNvPr id="32775" name="Rectangle 6"/>
          <p:cNvSpPr>
            <a:spLocks/>
          </p:cNvSpPr>
          <p:nvPr/>
        </p:nvSpPr>
        <p:spPr bwMode="auto">
          <a:xfrm>
            <a:off x="201613" y="2935903"/>
            <a:ext cx="87249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100" tIns="38100" rIns="82124" bIns="38100"/>
          <a:lstStyle/>
          <a:p>
            <a:pPr marL="4763" algn="ctr"/>
            <a:r>
              <a:rPr lang="en-US" sz="5000" dirty="0" smtClean="0">
                <a:solidFill>
                  <a:srgbClr val="FFFFFF"/>
                </a:solidFill>
                <a:ea typeface="ＭＳ Ｐゴシック" charset="0"/>
              </a:rPr>
              <a:t>SSDP Reflection</a:t>
            </a:r>
            <a:r>
              <a:rPr lang="en-US" sz="5000" dirty="0" smtClean="0">
                <a:solidFill>
                  <a:srgbClr val="FFFFFF"/>
                </a:solidFill>
                <a:ea typeface="ＭＳ Ｐゴシック" charset="0"/>
              </a:rPr>
              <a:t>/Amplification</a:t>
            </a:r>
            <a:endParaRPr lang="en-US" sz="5000" dirty="0">
              <a:solidFill>
                <a:srgbClr val="FFFFFF"/>
              </a:solidFill>
              <a:ea typeface="ＭＳ Ｐゴシック" charset="0"/>
            </a:endParaRPr>
          </a:p>
        </p:txBody>
      </p:sp>
      <p:sp>
        <p:nvSpPr>
          <p:cNvPr id="4" name="Slide Number Placeholder 3"/>
          <p:cNvSpPr>
            <a:spLocks noGrp="1"/>
          </p:cNvSpPr>
          <p:nvPr>
            <p:ph type="sldNum" sz="quarter" idx="10"/>
          </p:nvPr>
        </p:nvSpPr>
        <p:spPr/>
        <p:txBody>
          <a:bodyPr/>
          <a:lstStyle/>
          <a:p>
            <a:fld id="{AE4F6114-FE43-B34A-B99B-6F1FD61370EE}" type="slidenum">
              <a:rPr lang="en-US" smtClean="0"/>
              <a:pPr/>
              <a:t>135</a:t>
            </a:fld>
            <a:endParaRPr lang="en-US" dirty="0"/>
          </a:p>
        </p:txBody>
      </p:sp>
    </p:spTree>
    <p:extLst>
      <p:ext uri="{BB962C8B-B14F-4D97-AF65-F5344CB8AC3E}">
        <p14:creationId xmlns:p14="http://schemas.microsoft.com/office/powerpoint/2010/main" val="83945459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161674804"/>
              </p:ext>
            </p:extLst>
          </p:nvPr>
        </p:nvGraphicFramePr>
        <p:xfrm>
          <a:off x="328371" y="1052196"/>
          <a:ext cx="8038452" cy="5669279"/>
        </p:xfrm>
        <a:graphic>
          <a:graphicData uri="http://schemas.openxmlformats.org/drawingml/2006/table">
            <a:tbl>
              <a:tblPr firstRow="1" bandRow="1">
                <a:tableStyleId>{5C22544A-7EE6-4342-B048-85BDC9FD1C3A}</a:tableStyleId>
              </a:tblPr>
              <a:tblGrid>
                <a:gridCol w="1816252"/>
                <a:gridCol w="1719869"/>
                <a:gridCol w="1476605"/>
                <a:gridCol w="1545270"/>
                <a:gridCol w="1480456"/>
              </a:tblGrid>
              <a:tr h="615969">
                <a:tc>
                  <a:txBody>
                    <a:bodyPr/>
                    <a:lstStyle/>
                    <a:p>
                      <a:r>
                        <a:rPr lang="en-US" b="0" dirty="0" smtClean="0"/>
                        <a:t>Abbreviation</a:t>
                      </a:r>
                      <a:endParaRPr lang="en-US" b="0" dirty="0"/>
                    </a:p>
                  </a:txBody>
                  <a:tcPr/>
                </a:tc>
                <a:tc>
                  <a:txBody>
                    <a:bodyPr/>
                    <a:lstStyle/>
                    <a:p>
                      <a:r>
                        <a:rPr lang="en-US" b="0" dirty="0" smtClean="0"/>
                        <a:t>Protocol</a:t>
                      </a:r>
                      <a:endParaRPr lang="en-US" b="0" dirty="0"/>
                    </a:p>
                  </a:txBody>
                  <a:tcPr/>
                </a:tc>
                <a:tc>
                  <a:txBody>
                    <a:bodyPr/>
                    <a:lstStyle/>
                    <a:p>
                      <a:r>
                        <a:rPr lang="en-US" b="0" dirty="0" smtClean="0"/>
                        <a:t>Ports</a:t>
                      </a:r>
                      <a:endParaRPr lang="en-US" b="0" dirty="0"/>
                    </a:p>
                  </a:txBody>
                  <a:tcPr/>
                </a:tc>
                <a:tc>
                  <a:txBody>
                    <a:bodyPr/>
                    <a:lstStyle/>
                    <a:p>
                      <a:r>
                        <a:rPr lang="en-US" b="0" dirty="0" smtClean="0"/>
                        <a:t>Amplification </a:t>
                      </a:r>
                    </a:p>
                    <a:p>
                      <a:r>
                        <a:rPr lang="en-US" b="0" dirty="0" smtClean="0"/>
                        <a:t>Factor</a:t>
                      </a:r>
                      <a:endParaRPr lang="en-US" b="0" dirty="0"/>
                    </a:p>
                  </a:txBody>
                  <a:tcPr/>
                </a:tc>
                <a:tc>
                  <a:txBody>
                    <a:bodyPr/>
                    <a:lstStyle/>
                    <a:p>
                      <a:r>
                        <a:rPr lang="en-US" b="0" dirty="0" smtClean="0"/>
                        <a:t># </a:t>
                      </a:r>
                      <a:r>
                        <a:rPr lang="en-US" b="0" baseline="0" dirty="0" err="1" smtClean="0"/>
                        <a:t>Abusable</a:t>
                      </a:r>
                      <a:endParaRPr lang="en-US" b="0" baseline="0" dirty="0" smtClean="0"/>
                    </a:p>
                    <a:p>
                      <a:r>
                        <a:rPr lang="en-US" b="0" dirty="0" smtClean="0"/>
                        <a:t>Servers</a:t>
                      </a:r>
                      <a:endParaRPr lang="en-US" b="0" dirty="0"/>
                    </a:p>
                  </a:txBody>
                  <a:tcPr/>
                </a:tc>
              </a:tr>
              <a:tr h="370840">
                <a:tc>
                  <a:txBody>
                    <a:bodyPr/>
                    <a:lstStyle/>
                    <a:p>
                      <a:r>
                        <a:rPr lang="en-US" b="1" dirty="0" smtClean="0"/>
                        <a:t>CHARGEN</a:t>
                      </a:r>
                      <a:endParaRPr lang="en-US" b="1" dirty="0"/>
                    </a:p>
                  </a:txBody>
                  <a:tcPr/>
                </a:tc>
                <a:tc>
                  <a:txBody>
                    <a:bodyPr/>
                    <a:lstStyle/>
                    <a:p>
                      <a:r>
                        <a:rPr lang="en-US" b="1" dirty="0" smtClean="0"/>
                        <a:t>Char</a:t>
                      </a:r>
                      <a:r>
                        <a:rPr lang="en-US" dirty="0" smtClean="0"/>
                        <a:t>acter </a:t>
                      </a:r>
                    </a:p>
                    <a:p>
                      <a:r>
                        <a:rPr lang="en-US" b="1" dirty="0" smtClean="0"/>
                        <a:t>Gen</a:t>
                      </a:r>
                      <a:r>
                        <a:rPr lang="en-US" dirty="0" smtClean="0"/>
                        <a:t>eration</a:t>
                      </a:r>
                      <a:r>
                        <a:rPr lang="en-US" baseline="0" dirty="0" smtClean="0"/>
                        <a:t> </a:t>
                      </a:r>
                    </a:p>
                    <a:p>
                      <a:r>
                        <a:rPr lang="en-US" baseline="0" dirty="0" smtClean="0"/>
                        <a:t>Protocol</a:t>
                      </a:r>
                      <a:endParaRPr lang="en-US" dirty="0"/>
                    </a:p>
                  </a:txBody>
                  <a:tcPr/>
                </a:tc>
                <a:tc>
                  <a:txBody>
                    <a:bodyPr/>
                    <a:lstStyle/>
                    <a:p>
                      <a:r>
                        <a:rPr lang="en-US" dirty="0" smtClean="0"/>
                        <a:t>UDP / 19</a:t>
                      </a:r>
                      <a:endParaRPr lang="en-US" dirty="0"/>
                    </a:p>
                  </a:txBody>
                  <a:tcPr/>
                </a:tc>
                <a:tc>
                  <a:txBody>
                    <a:bodyPr/>
                    <a:lstStyle/>
                    <a:p>
                      <a:r>
                        <a:rPr lang="en-US" dirty="0" smtClean="0"/>
                        <a:t>18x/1000x</a:t>
                      </a:r>
                      <a:endParaRPr lang="en-US" dirty="0"/>
                    </a:p>
                  </a:txBody>
                  <a:tcPr/>
                </a:tc>
                <a:tc>
                  <a:txBody>
                    <a:bodyPr/>
                    <a:lstStyle/>
                    <a:p>
                      <a:r>
                        <a:rPr lang="en-US" dirty="0" smtClean="0"/>
                        <a:t>Tens of thousands</a:t>
                      </a:r>
                    </a:p>
                    <a:p>
                      <a:r>
                        <a:rPr lang="en-US" dirty="0" smtClean="0"/>
                        <a:t>(90K)</a:t>
                      </a:r>
                      <a:endParaRPr lang="en-US" dirty="0"/>
                    </a:p>
                  </a:txBody>
                  <a:tcPr/>
                </a:tc>
              </a:tr>
              <a:tr h="370840">
                <a:tc>
                  <a:txBody>
                    <a:bodyPr/>
                    <a:lstStyle/>
                    <a:p>
                      <a:r>
                        <a:rPr lang="en-US" b="1" dirty="0" smtClean="0"/>
                        <a:t>DNS</a:t>
                      </a:r>
                      <a:endParaRPr lang="en-US" b="1" dirty="0"/>
                    </a:p>
                  </a:txBody>
                  <a:tcPr/>
                </a:tc>
                <a:tc>
                  <a:txBody>
                    <a:bodyPr/>
                    <a:lstStyle/>
                    <a:p>
                      <a:r>
                        <a:rPr lang="en-US" b="1" dirty="0" smtClean="0"/>
                        <a:t>D</a:t>
                      </a:r>
                      <a:r>
                        <a:rPr lang="en-US" dirty="0" smtClean="0"/>
                        <a:t>omain </a:t>
                      </a:r>
                    </a:p>
                    <a:p>
                      <a:r>
                        <a:rPr lang="en-US" b="1" dirty="0" smtClean="0"/>
                        <a:t>N</a:t>
                      </a:r>
                      <a:r>
                        <a:rPr lang="en-US" dirty="0" smtClean="0"/>
                        <a:t>ame </a:t>
                      </a:r>
                    </a:p>
                    <a:p>
                      <a:r>
                        <a:rPr lang="en-US" b="1" dirty="0" smtClean="0"/>
                        <a:t>S</a:t>
                      </a:r>
                      <a:r>
                        <a:rPr lang="en-US" dirty="0" smtClean="0"/>
                        <a:t>ystem</a:t>
                      </a:r>
                      <a:endParaRPr lang="en-US" dirty="0"/>
                    </a:p>
                  </a:txBody>
                  <a:tcPr/>
                </a:tc>
                <a:tc>
                  <a:txBody>
                    <a:bodyPr/>
                    <a:lstStyle/>
                    <a:p>
                      <a:r>
                        <a:rPr lang="en-US" dirty="0" smtClean="0"/>
                        <a:t>UDP / 53</a:t>
                      </a:r>
                      <a:endParaRPr lang="en-US" dirty="0"/>
                    </a:p>
                  </a:txBody>
                  <a:tcPr/>
                </a:tc>
                <a:tc>
                  <a:txBody>
                    <a:bodyPr/>
                    <a:lstStyle/>
                    <a:p>
                      <a:r>
                        <a:rPr lang="en-US" dirty="0" smtClean="0"/>
                        <a:t>160x</a:t>
                      </a:r>
                      <a:endParaRPr lang="en-US" dirty="0"/>
                    </a:p>
                  </a:txBody>
                  <a:tcPr/>
                </a:tc>
                <a:tc>
                  <a:txBody>
                    <a:bodyPr/>
                    <a:lstStyle/>
                    <a:p>
                      <a:r>
                        <a:rPr lang="en-US" dirty="0" smtClean="0"/>
                        <a:t>Millions (27M)</a:t>
                      </a:r>
                      <a:endParaRPr lang="en-US" dirty="0"/>
                    </a:p>
                  </a:txBody>
                  <a:tcPr/>
                </a:tc>
              </a:tr>
              <a:tr h="370840">
                <a:tc>
                  <a:txBody>
                    <a:bodyPr/>
                    <a:lstStyle/>
                    <a:p>
                      <a:r>
                        <a:rPr lang="en-US" b="1" dirty="0" smtClean="0"/>
                        <a:t>NTP</a:t>
                      </a:r>
                      <a:endParaRPr lang="en-US" b="1" dirty="0"/>
                    </a:p>
                  </a:txBody>
                  <a:tcPr/>
                </a:tc>
                <a:tc>
                  <a:txBody>
                    <a:bodyPr/>
                    <a:lstStyle/>
                    <a:p>
                      <a:r>
                        <a:rPr lang="en-US" b="1" dirty="0" smtClean="0"/>
                        <a:t>N</a:t>
                      </a:r>
                      <a:r>
                        <a:rPr lang="en-US" dirty="0" smtClean="0"/>
                        <a:t>etwork </a:t>
                      </a:r>
                    </a:p>
                    <a:p>
                      <a:r>
                        <a:rPr lang="en-US" b="1" dirty="0" smtClean="0"/>
                        <a:t>T</a:t>
                      </a:r>
                      <a:r>
                        <a:rPr lang="en-US" dirty="0" smtClean="0"/>
                        <a:t>ime </a:t>
                      </a:r>
                    </a:p>
                    <a:p>
                      <a:r>
                        <a:rPr lang="en-US" b="1" dirty="0" smtClean="0"/>
                        <a:t>P</a:t>
                      </a:r>
                      <a:r>
                        <a:rPr lang="en-US" dirty="0" smtClean="0"/>
                        <a:t>rotocol</a:t>
                      </a:r>
                      <a:endParaRPr lang="en-US" dirty="0"/>
                    </a:p>
                  </a:txBody>
                  <a:tcPr/>
                </a:tc>
                <a:tc>
                  <a:txBody>
                    <a:bodyPr/>
                    <a:lstStyle/>
                    <a:p>
                      <a:r>
                        <a:rPr lang="en-US" dirty="0" smtClean="0"/>
                        <a:t>UDP / 123</a:t>
                      </a:r>
                      <a:endParaRPr lang="en-US" dirty="0"/>
                    </a:p>
                  </a:txBody>
                  <a:tcPr/>
                </a:tc>
                <a:tc>
                  <a:txBody>
                    <a:bodyPr/>
                    <a:lstStyle/>
                    <a:p>
                      <a:r>
                        <a:rPr lang="en-US" b="0" dirty="0" smtClean="0"/>
                        <a:t>1000x</a:t>
                      </a:r>
                      <a:endParaRPr lang="en-US" b="0" dirty="0"/>
                    </a:p>
                  </a:txBody>
                  <a:tcPr/>
                </a:tc>
                <a:tc>
                  <a:txBody>
                    <a:bodyPr/>
                    <a:lstStyle/>
                    <a:p>
                      <a:r>
                        <a:rPr lang="en-US" dirty="0" smtClean="0"/>
                        <a:t>Over</a:t>
                      </a:r>
                      <a:r>
                        <a:rPr lang="en-US" baseline="0" dirty="0" smtClean="0"/>
                        <a:t> One Hundred Thousand</a:t>
                      </a:r>
                      <a:endParaRPr lang="en-US" dirty="0" smtClean="0"/>
                    </a:p>
                    <a:p>
                      <a:r>
                        <a:rPr lang="en-US" dirty="0" smtClean="0"/>
                        <a:t>(128K)</a:t>
                      </a:r>
                      <a:endParaRPr lang="en-US" dirty="0"/>
                    </a:p>
                  </a:txBody>
                  <a:tcPr/>
                </a:tc>
              </a:tr>
              <a:tr h="370840">
                <a:tc>
                  <a:txBody>
                    <a:bodyPr/>
                    <a:lstStyle/>
                    <a:p>
                      <a:r>
                        <a:rPr lang="en-US" b="1" dirty="0" smtClean="0"/>
                        <a:t>SNMP/SSDP</a:t>
                      </a:r>
                      <a:endParaRPr lang="en-US" b="1" dirty="0"/>
                    </a:p>
                  </a:txBody>
                  <a:tcPr/>
                </a:tc>
                <a:tc>
                  <a:txBody>
                    <a:bodyPr/>
                    <a:lstStyle/>
                    <a:p>
                      <a:r>
                        <a:rPr lang="en-US" b="1" dirty="0" smtClean="0"/>
                        <a:t>S</a:t>
                      </a:r>
                      <a:r>
                        <a:rPr lang="en-US" dirty="0" smtClean="0"/>
                        <a:t>imple </a:t>
                      </a:r>
                    </a:p>
                    <a:p>
                      <a:r>
                        <a:rPr lang="en-US" b="1" dirty="0" smtClean="0"/>
                        <a:t>N</a:t>
                      </a:r>
                      <a:r>
                        <a:rPr lang="en-US" dirty="0" smtClean="0"/>
                        <a:t>etwork </a:t>
                      </a:r>
                    </a:p>
                    <a:p>
                      <a:r>
                        <a:rPr lang="en-US" b="1" dirty="0" smtClean="0"/>
                        <a:t>M</a:t>
                      </a:r>
                      <a:r>
                        <a:rPr lang="en-US" dirty="0" smtClean="0"/>
                        <a:t>anagement </a:t>
                      </a:r>
                    </a:p>
                    <a:p>
                      <a:r>
                        <a:rPr lang="en-US" b="1" dirty="0" smtClean="0"/>
                        <a:t>P</a:t>
                      </a:r>
                      <a:r>
                        <a:rPr lang="en-US" dirty="0" smtClean="0"/>
                        <a:t>rotocol/Simple Service Discovery</a:t>
                      </a:r>
                      <a:r>
                        <a:rPr lang="en-US" baseline="0" dirty="0" smtClean="0"/>
                        <a:t> protocol</a:t>
                      </a:r>
                      <a:endParaRPr lang="en-US" dirty="0"/>
                    </a:p>
                  </a:txBody>
                  <a:tcPr/>
                </a:tc>
                <a:tc>
                  <a:txBody>
                    <a:bodyPr/>
                    <a:lstStyle/>
                    <a:p>
                      <a:r>
                        <a:rPr lang="en-US" dirty="0" smtClean="0"/>
                        <a:t>UDP / </a:t>
                      </a:r>
                      <a:r>
                        <a:rPr lang="en-US" dirty="0" smtClean="0"/>
                        <a:t>161/1900</a:t>
                      </a:r>
                      <a:endParaRPr lang="en-US" dirty="0"/>
                    </a:p>
                  </a:txBody>
                  <a:tcPr/>
                </a:tc>
                <a:tc>
                  <a:txBody>
                    <a:bodyPr/>
                    <a:lstStyle/>
                    <a:p>
                      <a:r>
                        <a:rPr lang="en-US" dirty="0" smtClean="0"/>
                        <a:t>880x/30x</a:t>
                      </a:r>
                      <a:endParaRPr lang="en-US" dirty="0"/>
                    </a:p>
                  </a:txBody>
                  <a:tcPr/>
                </a:tc>
                <a:tc>
                  <a:txBody>
                    <a:bodyPr/>
                    <a:lstStyle/>
                    <a:p>
                      <a:r>
                        <a:rPr lang="en-US" dirty="0" smtClean="0"/>
                        <a:t>Millions</a:t>
                      </a:r>
                    </a:p>
                    <a:p>
                      <a:r>
                        <a:rPr lang="en-US" dirty="0" smtClean="0"/>
                        <a:t>(5M</a:t>
                      </a:r>
                      <a:r>
                        <a:rPr lang="en-US" dirty="0" smtClean="0"/>
                        <a:t>)/Millions</a:t>
                      </a:r>
                      <a:endParaRPr lang="en-US" dirty="0"/>
                    </a:p>
                  </a:txBody>
                  <a:tcPr/>
                </a:tc>
              </a:tr>
            </a:tbl>
          </a:graphicData>
        </a:graphic>
      </p:graphicFrame>
      <p:sp>
        <p:nvSpPr>
          <p:cNvPr id="6" name="Title 1"/>
          <p:cNvSpPr>
            <a:spLocks noGrp="1"/>
          </p:cNvSpPr>
          <p:nvPr>
            <p:ph type="title"/>
          </p:nvPr>
        </p:nvSpPr>
        <p:spPr>
          <a:xfrm>
            <a:off x="328371" y="139969"/>
            <a:ext cx="8489904" cy="584776"/>
          </a:xfrm>
        </p:spPr>
        <p:txBody>
          <a:bodyPr/>
          <a:lstStyle/>
          <a:p>
            <a:r>
              <a:rPr lang="en-US" dirty="0" smtClean="0"/>
              <a:t>Amplification Factor - </a:t>
            </a:r>
            <a:r>
              <a:rPr lang="en-US" dirty="0" err="1" smtClean="0"/>
              <a:t>chargen</a:t>
            </a:r>
            <a:endParaRPr lang="en-US" dirty="0"/>
          </a:p>
        </p:txBody>
      </p:sp>
      <p:sp>
        <p:nvSpPr>
          <p:cNvPr id="2" name="Slide Number Placeholder 1"/>
          <p:cNvSpPr>
            <a:spLocks noGrp="1"/>
          </p:cNvSpPr>
          <p:nvPr>
            <p:ph type="sldNum" sz="quarter" idx="10"/>
          </p:nvPr>
        </p:nvSpPr>
        <p:spPr/>
        <p:txBody>
          <a:bodyPr/>
          <a:lstStyle/>
          <a:p>
            <a:fld id="{AE4F6114-FE43-B34A-B99B-6F1FD61370EE}" type="slidenum">
              <a:rPr lang="en-US" smtClean="0"/>
              <a:pPr/>
              <a:t>136</a:t>
            </a:fld>
            <a:endParaRPr lang="en-US" dirty="0"/>
          </a:p>
        </p:txBody>
      </p:sp>
      <p:sp>
        <p:nvSpPr>
          <p:cNvPr id="7" name="Oval 6"/>
          <p:cNvSpPr/>
          <p:nvPr/>
        </p:nvSpPr>
        <p:spPr>
          <a:xfrm>
            <a:off x="5388429" y="4625093"/>
            <a:ext cx="1215571" cy="689429"/>
          </a:xfrm>
          <a:prstGeom prst="ellipse">
            <a:avLst/>
          </a:prstGeom>
          <a:noFill/>
          <a:ln w="57150" cmpd="sng">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046240591"/>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8370" y="209219"/>
            <a:ext cx="8815629" cy="446276"/>
          </a:xfrm>
        </p:spPr>
        <p:txBody>
          <a:bodyPr/>
          <a:lstStyle/>
          <a:p>
            <a:r>
              <a:rPr lang="en-US" sz="2300" dirty="0" smtClean="0"/>
              <a:t>Characteristics of a </a:t>
            </a:r>
            <a:r>
              <a:rPr lang="en-US" sz="2300" dirty="0" smtClean="0"/>
              <a:t>SSDP Reflection</a:t>
            </a:r>
            <a:r>
              <a:rPr lang="en-US" sz="2300" dirty="0" smtClean="0"/>
              <a:t>/Amplification Attack</a:t>
            </a:r>
            <a:endParaRPr lang="en-US" sz="2300" dirty="0"/>
          </a:p>
        </p:txBody>
      </p:sp>
      <p:sp>
        <p:nvSpPr>
          <p:cNvPr id="3" name="Text Placeholder 2"/>
          <p:cNvSpPr>
            <a:spLocks noGrp="1"/>
          </p:cNvSpPr>
          <p:nvPr>
            <p:ph type="body" sz="quarter" idx="12"/>
          </p:nvPr>
        </p:nvSpPr>
        <p:spPr>
          <a:xfrm>
            <a:off x="328370" y="1008938"/>
            <a:ext cx="8489904" cy="5262979"/>
          </a:xfrm>
        </p:spPr>
        <p:txBody>
          <a:bodyPr/>
          <a:lstStyle/>
          <a:p>
            <a:r>
              <a:rPr lang="en-US" sz="2000" dirty="0"/>
              <a:t>The Simple Object Access Protocol (SOAP) is used to deliver control messages to UPnP devices and pass information back from the devices </a:t>
            </a:r>
            <a:endParaRPr lang="en-US" sz="2000" dirty="0"/>
          </a:p>
          <a:p>
            <a:r>
              <a:rPr lang="en-US" sz="2000" dirty="0" smtClean="0"/>
              <a:t>The </a:t>
            </a:r>
            <a:r>
              <a:rPr lang="en-US" sz="2000" dirty="0" smtClean="0"/>
              <a:t>attacker spoofs the IP address of the target of the attack, sends </a:t>
            </a:r>
            <a:r>
              <a:rPr lang="en-US" sz="2000" dirty="0" err="1" smtClean="0"/>
              <a:t>Msearch</a:t>
            </a:r>
            <a:r>
              <a:rPr lang="en-US" sz="2000" dirty="0" smtClean="0"/>
              <a:t> packets </a:t>
            </a:r>
            <a:r>
              <a:rPr lang="en-US" sz="2000" dirty="0" smtClean="0"/>
              <a:t>padded with at least </a:t>
            </a:r>
            <a:r>
              <a:rPr lang="en-US" sz="2000" dirty="0" smtClean="0"/>
              <a:t>40 </a:t>
            </a:r>
            <a:r>
              <a:rPr lang="en-US" sz="2000" dirty="0" smtClean="0"/>
              <a:t>bytes </a:t>
            </a:r>
            <a:r>
              <a:rPr lang="en-US" sz="2000" dirty="0" smtClean="0"/>
              <a:t>of payload </a:t>
            </a:r>
            <a:r>
              <a:rPr lang="en-US" sz="2000" dirty="0" smtClean="0"/>
              <a:t>to </a:t>
            </a:r>
            <a:r>
              <a:rPr lang="en-US" sz="2000" dirty="0" smtClean="0"/>
              <a:t>multiple </a:t>
            </a:r>
            <a:r>
              <a:rPr lang="en-US" sz="2000" dirty="0" err="1" smtClean="0"/>
              <a:t>abusable</a:t>
            </a:r>
            <a:r>
              <a:rPr lang="en-US" sz="2000" dirty="0" smtClean="0"/>
              <a:t> </a:t>
            </a:r>
            <a:r>
              <a:rPr lang="en-US" sz="2000" dirty="0" smtClean="0"/>
              <a:t>UPNP </a:t>
            </a:r>
            <a:r>
              <a:rPr lang="en-US" sz="2000" dirty="0" smtClean="0"/>
              <a:t>services </a:t>
            </a:r>
            <a:r>
              <a:rPr lang="en-US" sz="2000" dirty="0" smtClean="0"/>
              <a:t>running on servers, printers, home CPE devices, etc.</a:t>
            </a:r>
          </a:p>
          <a:p>
            <a:r>
              <a:rPr lang="en-US" sz="2000" dirty="0" smtClean="0"/>
              <a:t>The attacker chooses the UDP port which he’d like to target – it can be any </a:t>
            </a:r>
            <a:r>
              <a:rPr lang="en-US" sz="2000" dirty="0" smtClean="0"/>
              <a:t>port– </a:t>
            </a:r>
            <a:r>
              <a:rPr lang="en-US" sz="2000" dirty="0" smtClean="0"/>
              <a:t>and uses that as the source port.  The destination port is UDP/</a:t>
            </a:r>
            <a:r>
              <a:rPr lang="en-US" sz="2000" dirty="0" smtClean="0"/>
              <a:t>1900.</a:t>
            </a:r>
            <a:endParaRPr lang="en-US" sz="2000" dirty="0" smtClean="0"/>
          </a:p>
          <a:p>
            <a:r>
              <a:rPr lang="en-US" sz="2000" dirty="0"/>
              <a:t>The size of the response and amplification factor may vary depending on the contents of the device description file, such as response header, banner, operating system and </a:t>
            </a:r>
            <a:r>
              <a:rPr lang="en-US" sz="2000" dirty="0" smtClean="0"/>
              <a:t>UUID. Average Amplification is 30x</a:t>
            </a:r>
            <a:endParaRPr lang="en-US" sz="2000" dirty="0"/>
          </a:p>
          <a:p>
            <a:r>
              <a:rPr lang="en-US" sz="2000" dirty="0" smtClean="0"/>
              <a:t>sourced </a:t>
            </a:r>
            <a:r>
              <a:rPr lang="en-US" sz="2000" dirty="0" smtClean="0"/>
              <a:t>from UDP/</a:t>
            </a:r>
            <a:r>
              <a:rPr lang="en-US" sz="2000" dirty="0" smtClean="0"/>
              <a:t>1900 </a:t>
            </a:r>
            <a:r>
              <a:rPr lang="en-US" sz="2000" dirty="0" smtClean="0"/>
              <a:t>to the target; the destination port is the source port the attacker chose when he generated the </a:t>
            </a:r>
            <a:r>
              <a:rPr lang="en-US" sz="2000" dirty="0" smtClean="0"/>
              <a:t>SSDP queries</a:t>
            </a:r>
            <a:r>
              <a:rPr lang="en-US" sz="2000" dirty="0" smtClean="0"/>
              <a:t>.  </a:t>
            </a:r>
            <a:endParaRPr lang="en-US" sz="2300" dirty="0"/>
          </a:p>
        </p:txBody>
      </p:sp>
      <p:sp>
        <p:nvSpPr>
          <p:cNvPr id="4" name="Slide Number Placeholder 3"/>
          <p:cNvSpPr>
            <a:spLocks noGrp="1"/>
          </p:cNvSpPr>
          <p:nvPr>
            <p:ph type="sldNum" sz="quarter" idx="10"/>
          </p:nvPr>
        </p:nvSpPr>
        <p:spPr/>
        <p:txBody>
          <a:bodyPr/>
          <a:lstStyle/>
          <a:p>
            <a:fld id="{AE4F6114-FE43-B34A-B99B-6F1FD61370EE}" type="slidenum">
              <a:rPr lang="en-US" smtClean="0"/>
              <a:pPr/>
              <a:t>137</a:t>
            </a:fld>
            <a:endParaRPr lang="en-US" dirty="0"/>
          </a:p>
        </p:txBody>
      </p:sp>
    </p:spTree>
    <p:extLst>
      <p:ext uri="{BB962C8B-B14F-4D97-AF65-F5344CB8AC3E}">
        <p14:creationId xmlns:p14="http://schemas.microsoft.com/office/powerpoint/2010/main" val="2087120430"/>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2770" name="Rectangle 1"/>
          <p:cNvSpPr>
            <a:spLocks/>
          </p:cNvSpPr>
          <p:nvPr/>
        </p:nvSpPr>
        <p:spPr bwMode="auto">
          <a:xfrm>
            <a:off x="0" y="2350744"/>
            <a:ext cx="9144000" cy="2273300"/>
          </a:xfrm>
          <a:prstGeom prst="rect">
            <a:avLst/>
          </a:prstGeom>
          <a:solidFill>
            <a:srgbClr val="62A33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a:p>
        </p:txBody>
      </p:sp>
      <p:sp>
        <p:nvSpPr>
          <p:cNvPr id="32772" name="Line 3"/>
          <p:cNvSpPr>
            <a:spLocks noChangeShapeType="1"/>
          </p:cNvSpPr>
          <p:nvPr/>
        </p:nvSpPr>
        <p:spPr bwMode="auto">
          <a:xfrm>
            <a:off x="685800" y="1066800"/>
            <a:ext cx="8077200" cy="1588"/>
          </a:xfrm>
          <a:prstGeom prst="line">
            <a:avLst/>
          </a:prstGeom>
          <a:noFill/>
          <a:ln w="9525">
            <a:solidFill>
              <a:srgbClr val="62A335"/>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32774" name="Rectangle 5"/>
          <p:cNvSpPr>
            <a:spLocks/>
          </p:cNvSpPr>
          <p:nvPr/>
        </p:nvSpPr>
        <p:spPr bwMode="auto">
          <a:xfrm>
            <a:off x="14288" y="9525"/>
            <a:ext cx="9129712" cy="18415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a:p>
        </p:txBody>
      </p:sp>
      <p:sp>
        <p:nvSpPr>
          <p:cNvPr id="32775" name="Rectangle 6"/>
          <p:cNvSpPr>
            <a:spLocks/>
          </p:cNvSpPr>
          <p:nvPr/>
        </p:nvSpPr>
        <p:spPr bwMode="auto">
          <a:xfrm>
            <a:off x="201613" y="2805662"/>
            <a:ext cx="87249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100" tIns="38100" rIns="82124" bIns="38100"/>
          <a:lstStyle/>
          <a:p>
            <a:pPr marL="4763" algn="ctr"/>
            <a:r>
              <a:rPr lang="en-US" sz="4700" dirty="0" smtClean="0">
                <a:solidFill>
                  <a:srgbClr val="FFFFFF"/>
                </a:solidFill>
                <a:ea typeface="ＭＳ Ｐゴシック" charset="0"/>
              </a:rPr>
              <a:t>Mitigating Reflection/Amplification </a:t>
            </a:r>
            <a:r>
              <a:rPr lang="en-US" sz="4700" dirty="0" err="1" smtClean="0">
                <a:solidFill>
                  <a:srgbClr val="FFFFFF"/>
                </a:solidFill>
                <a:ea typeface="ＭＳ Ｐゴシック" charset="0"/>
              </a:rPr>
              <a:t>DDoS</a:t>
            </a:r>
            <a:r>
              <a:rPr lang="en-US" sz="4700" dirty="0" smtClean="0">
                <a:solidFill>
                  <a:srgbClr val="FFFFFF"/>
                </a:solidFill>
                <a:ea typeface="ＭＳ Ｐゴシック" charset="0"/>
              </a:rPr>
              <a:t> Attacks</a:t>
            </a:r>
            <a:endParaRPr lang="en-US" sz="4700" dirty="0">
              <a:solidFill>
                <a:srgbClr val="FFFFFF"/>
              </a:solidFill>
              <a:ea typeface="ＭＳ Ｐゴシック" charset="0"/>
            </a:endParaRPr>
          </a:p>
        </p:txBody>
      </p:sp>
      <p:sp>
        <p:nvSpPr>
          <p:cNvPr id="4" name="Slide Number Placeholder 3"/>
          <p:cNvSpPr>
            <a:spLocks noGrp="1"/>
          </p:cNvSpPr>
          <p:nvPr>
            <p:ph type="sldNum" sz="quarter" idx="10"/>
          </p:nvPr>
        </p:nvSpPr>
        <p:spPr/>
        <p:txBody>
          <a:bodyPr/>
          <a:lstStyle/>
          <a:p>
            <a:fld id="{AE4F6114-FE43-B34A-B99B-6F1FD61370EE}" type="slidenum">
              <a:rPr lang="en-US" smtClean="0"/>
              <a:pPr/>
              <a:t>138</a:t>
            </a:fld>
            <a:endParaRPr lang="en-US" dirty="0"/>
          </a:p>
        </p:txBody>
      </p:sp>
    </p:spTree>
    <p:extLst>
      <p:ext uri="{BB962C8B-B14F-4D97-AF65-F5344CB8AC3E}">
        <p14:creationId xmlns:p14="http://schemas.microsoft.com/office/powerpoint/2010/main" val="26548758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8370" y="132275"/>
            <a:ext cx="8815629" cy="600164"/>
          </a:xfrm>
        </p:spPr>
        <p:txBody>
          <a:bodyPr/>
          <a:lstStyle/>
          <a:p>
            <a:r>
              <a:rPr lang="en-US" sz="3300" dirty="0" smtClean="0"/>
              <a:t>What </a:t>
            </a:r>
            <a:r>
              <a:rPr lang="en-US" sz="3300" i="1" dirty="0" smtClean="0"/>
              <a:t>Not</a:t>
            </a:r>
            <a:r>
              <a:rPr lang="en-US" sz="3300" dirty="0" smtClean="0"/>
              <a:t> to Do!</a:t>
            </a:r>
            <a:endParaRPr lang="en-US" sz="3300" dirty="0"/>
          </a:p>
        </p:txBody>
      </p:sp>
      <p:sp>
        <p:nvSpPr>
          <p:cNvPr id="3" name="Text Placeholder 2"/>
          <p:cNvSpPr>
            <a:spLocks noGrp="1"/>
          </p:cNvSpPr>
          <p:nvPr>
            <p:ph type="body" sz="quarter" idx="12"/>
          </p:nvPr>
        </p:nvSpPr>
        <p:spPr>
          <a:xfrm>
            <a:off x="328369" y="946353"/>
            <a:ext cx="8691485" cy="5724644"/>
          </a:xfrm>
        </p:spPr>
        <p:txBody>
          <a:bodyPr/>
          <a:lstStyle/>
          <a:p>
            <a:r>
              <a:rPr lang="en-US" sz="2400" b="1" i="1" dirty="0" smtClean="0">
                <a:solidFill>
                  <a:schemeClr val="accent3"/>
                </a:solidFill>
              </a:rPr>
              <a:t>Do not </a:t>
            </a:r>
            <a:r>
              <a:rPr lang="en-US" sz="2400" dirty="0" smtClean="0"/>
              <a:t>indiscriminately block UDP/123 on your networks!</a:t>
            </a:r>
          </a:p>
          <a:p>
            <a:r>
              <a:rPr lang="en-US" sz="2400" b="1" i="1" dirty="0" smtClean="0">
                <a:solidFill>
                  <a:srgbClr val="C9541F"/>
                </a:solidFill>
              </a:rPr>
              <a:t>Do not </a:t>
            </a:r>
            <a:r>
              <a:rPr lang="en-US" sz="2400" dirty="0" smtClean="0"/>
              <a:t>indiscriminately block UDP/53 on your networks!</a:t>
            </a:r>
          </a:p>
          <a:p>
            <a:r>
              <a:rPr lang="en-US" sz="2400" b="1" i="1" dirty="0">
                <a:solidFill>
                  <a:srgbClr val="C9541F"/>
                </a:solidFill>
              </a:rPr>
              <a:t>Do not </a:t>
            </a:r>
            <a:r>
              <a:rPr lang="en-US" sz="2400" dirty="0"/>
              <a:t>block UDP/53 packets larger than 512 </a:t>
            </a:r>
            <a:r>
              <a:rPr lang="en-US" sz="2400" dirty="0" smtClean="0"/>
              <a:t>bytes!</a:t>
            </a:r>
          </a:p>
          <a:p>
            <a:r>
              <a:rPr lang="en-US" sz="2400" b="1" i="1" dirty="0">
                <a:solidFill>
                  <a:srgbClr val="C9541F"/>
                </a:solidFill>
              </a:rPr>
              <a:t>Do not </a:t>
            </a:r>
            <a:r>
              <a:rPr lang="en-US" sz="2400" dirty="0"/>
              <a:t>block TCP/53 on your networks</a:t>
            </a:r>
            <a:r>
              <a:rPr lang="en-US" sz="2400" dirty="0" smtClean="0"/>
              <a:t>!</a:t>
            </a:r>
          </a:p>
          <a:p>
            <a:r>
              <a:rPr lang="en-US" sz="2400" b="1" i="1" dirty="0" smtClean="0">
                <a:solidFill>
                  <a:srgbClr val="C9541F"/>
                </a:solidFill>
              </a:rPr>
              <a:t>Do not </a:t>
            </a:r>
            <a:r>
              <a:rPr lang="en-US" sz="2400" dirty="0" smtClean="0"/>
              <a:t>indiscriminately block UDP/161 on your networks!</a:t>
            </a:r>
          </a:p>
          <a:p>
            <a:r>
              <a:rPr lang="en-US" sz="2400" b="1" i="1" dirty="0" smtClean="0">
                <a:solidFill>
                  <a:srgbClr val="C9541F"/>
                </a:solidFill>
              </a:rPr>
              <a:t>Do not </a:t>
            </a:r>
            <a:r>
              <a:rPr lang="en-US" sz="2400" dirty="0" smtClean="0"/>
              <a:t>indiscriminately block UDP/19 on your networks!</a:t>
            </a:r>
          </a:p>
          <a:p>
            <a:r>
              <a:rPr lang="en-US" sz="2400" b="1" i="1" dirty="0" smtClean="0">
                <a:solidFill>
                  <a:srgbClr val="C9541F"/>
                </a:solidFill>
              </a:rPr>
              <a:t>Do not </a:t>
            </a:r>
            <a:r>
              <a:rPr lang="en-US" sz="2400" dirty="0" smtClean="0"/>
              <a:t>indiscriminately block fragments on your networks</a:t>
            </a:r>
            <a:r>
              <a:rPr lang="en-US" sz="2400" dirty="0" smtClean="0"/>
              <a:t>!</a:t>
            </a:r>
          </a:p>
          <a:p>
            <a:r>
              <a:rPr lang="en-US" sz="2400" b="1" i="1" dirty="0">
                <a:solidFill>
                  <a:srgbClr val="C9541F"/>
                </a:solidFill>
              </a:rPr>
              <a:t>Do not </a:t>
            </a:r>
            <a:r>
              <a:rPr lang="en-US" sz="2400" dirty="0" smtClean="0"/>
              <a:t>block UDP/1900 on </a:t>
            </a:r>
            <a:r>
              <a:rPr lang="en-US" sz="2400" dirty="0"/>
              <a:t>your networks</a:t>
            </a:r>
            <a:r>
              <a:rPr lang="en-US" sz="2400" dirty="0" smtClean="0"/>
              <a:t>!</a:t>
            </a:r>
            <a:endParaRPr lang="en-US" sz="2400" dirty="0" smtClean="0"/>
          </a:p>
          <a:p>
            <a:r>
              <a:rPr lang="en-US" sz="2400" b="1" i="1" dirty="0" smtClean="0">
                <a:solidFill>
                  <a:srgbClr val="C9541F"/>
                </a:solidFill>
              </a:rPr>
              <a:t>Do not </a:t>
            </a:r>
            <a:r>
              <a:rPr lang="en-US" sz="2400" dirty="0" smtClean="0"/>
              <a:t>block all ICMP on your networks!  At the very least, allow ICMP Type-3/Code-4, required for PMTU-D.</a:t>
            </a:r>
          </a:p>
          <a:p>
            <a:pPr marL="0" indent="0">
              <a:buNone/>
            </a:pPr>
            <a:endParaRPr lang="en-US" sz="1800" dirty="0" smtClean="0"/>
          </a:p>
          <a:p>
            <a:pPr marL="0" indent="0">
              <a:buNone/>
            </a:pPr>
            <a:r>
              <a:rPr lang="en-US" sz="3000" dirty="0" smtClean="0"/>
              <a:t>If you do these things, you will </a:t>
            </a:r>
            <a:r>
              <a:rPr lang="en-US" sz="3000" b="1" i="1" dirty="0" smtClean="0">
                <a:solidFill>
                  <a:srgbClr val="C9541F"/>
                </a:solidFill>
              </a:rPr>
              <a:t>break the Internet </a:t>
            </a:r>
            <a:r>
              <a:rPr lang="en-US" sz="3000" dirty="0" smtClean="0"/>
              <a:t>for your customers/users!</a:t>
            </a:r>
          </a:p>
        </p:txBody>
      </p:sp>
      <p:sp>
        <p:nvSpPr>
          <p:cNvPr id="4" name="Slide Number Placeholder 3"/>
          <p:cNvSpPr>
            <a:spLocks noGrp="1"/>
          </p:cNvSpPr>
          <p:nvPr>
            <p:ph type="sldNum" sz="quarter" idx="10"/>
          </p:nvPr>
        </p:nvSpPr>
        <p:spPr/>
        <p:txBody>
          <a:bodyPr/>
          <a:lstStyle/>
          <a:p>
            <a:fld id="{AE4F6114-FE43-B34A-B99B-6F1FD61370EE}" type="slidenum">
              <a:rPr lang="en-US" smtClean="0"/>
              <a:pPr/>
              <a:t>139</a:t>
            </a:fld>
            <a:endParaRPr lang="en-US" dirty="0"/>
          </a:p>
        </p:txBody>
      </p:sp>
    </p:spTree>
    <p:extLst>
      <p:ext uri="{BB962C8B-B14F-4D97-AF65-F5344CB8AC3E}">
        <p14:creationId xmlns:p14="http://schemas.microsoft.com/office/powerpoint/2010/main" val="733283036"/>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8371" y="201525"/>
            <a:ext cx="8489904" cy="461665"/>
          </a:xfrm>
        </p:spPr>
        <p:txBody>
          <a:bodyPr/>
          <a:lstStyle/>
          <a:p>
            <a:r>
              <a:rPr lang="en-US" sz="2400" dirty="0" smtClean="0"/>
              <a:t>Components of a Reflection</a:t>
            </a:r>
            <a:r>
              <a:rPr lang="en-US" sz="2400" dirty="0"/>
              <a:t>/Amplification </a:t>
            </a:r>
            <a:r>
              <a:rPr lang="en-US" sz="2400" dirty="0" err="1" smtClean="0"/>
              <a:t>DDoS</a:t>
            </a:r>
            <a:r>
              <a:rPr lang="en-US" sz="2400" dirty="0" smtClean="0"/>
              <a:t> Attack</a:t>
            </a:r>
            <a:endParaRPr lang="en-US" sz="2400" dirty="0"/>
          </a:p>
        </p:txBody>
      </p:sp>
      <p:sp>
        <p:nvSpPr>
          <p:cNvPr id="3" name="Text Placeholder 2"/>
          <p:cNvSpPr>
            <a:spLocks noGrp="1"/>
          </p:cNvSpPr>
          <p:nvPr>
            <p:ph type="body" sz="quarter" idx="12"/>
          </p:nvPr>
        </p:nvSpPr>
        <p:spPr>
          <a:xfrm>
            <a:off x="328371" y="1017588"/>
            <a:ext cx="8489904" cy="5780043"/>
          </a:xfrm>
        </p:spPr>
        <p:txBody>
          <a:bodyPr/>
          <a:lstStyle/>
          <a:p>
            <a:pPr marL="0" indent="0">
              <a:buNone/>
            </a:pPr>
            <a:r>
              <a:rPr lang="en-US" sz="2400" b="1" dirty="0" smtClean="0"/>
              <a:t>Amplification </a:t>
            </a:r>
            <a:endParaRPr lang="en-US" sz="2400" b="1" dirty="0"/>
          </a:p>
          <a:p>
            <a:r>
              <a:rPr lang="en-US" sz="2400" dirty="0" smtClean="0"/>
              <a:t>Attacker makes a relatively small request that generates a significantly-larger response/reply.  This is true of most (not all) server responses.</a:t>
            </a:r>
          </a:p>
          <a:p>
            <a:endParaRPr lang="en-US" sz="2400" dirty="0"/>
          </a:p>
          <a:p>
            <a:pPr marL="0" indent="0">
              <a:buNone/>
            </a:pPr>
            <a:r>
              <a:rPr lang="en-US" sz="2400" b="1" dirty="0" smtClean="0"/>
              <a:t>Reflection</a:t>
            </a:r>
          </a:p>
          <a:p>
            <a:r>
              <a:rPr lang="en-US" sz="2400" dirty="0" smtClean="0"/>
              <a:t>Attacker sends spoofed requests to a large number of Internet connected devices, which reply to the requests.  Using IP address spoofing, the ‘source’ address is set to the actual target of the attack, where all replies are sent.  Many services can be exploited to act as reflectors.</a:t>
            </a:r>
          </a:p>
          <a:p>
            <a:endParaRPr lang="en-US" sz="2400" dirty="0"/>
          </a:p>
          <a:p>
            <a:endParaRPr lang="en-US" sz="2400" dirty="0" smtClean="0"/>
          </a:p>
          <a:p>
            <a:pPr marL="0" indent="0">
              <a:buNone/>
            </a:pPr>
            <a:endParaRPr lang="en-US" sz="2400" dirty="0"/>
          </a:p>
        </p:txBody>
      </p:sp>
      <p:sp>
        <p:nvSpPr>
          <p:cNvPr id="5" name="Slide Number Placeholder 4"/>
          <p:cNvSpPr>
            <a:spLocks noGrp="1"/>
          </p:cNvSpPr>
          <p:nvPr>
            <p:ph type="sldNum" sz="quarter" idx="10"/>
          </p:nvPr>
        </p:nvSpPr>
        <p:spPr/>
        <p:txBody>
          <a:bodyPr/>
          <a:lstStyle/>
          <a:p>
            <a:fld id="{AE4F6114-FE43-B34A-B99B-6F1FD61370EE}" type="slidenum">
              <a:rPr lang="en-US" smtClean="0"/>
              <a:pPr/>
              <a:t>14</a:t>
            </a:fld>
            <a:endParaRPr lang="en-US" dirty="0"/>
          </a:p>
        </p:txBody>
      </p:sp>
    </p:spTree>
    <p:extLst>
      <p:ext uri="{BB962C8B-B14F-4D97-AF65-F5344CB8AC3E}">
        <p14:creationId xmlns:p14="http://schemas.microsoft.com/office/powerpoint/2010/main" val="3801872379"/>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8370" y="132276"/>
            <a:ext cx="8815629" cy="600164"/>
          </a:xfrm>
        </p:spPr>
        <p:txBody>
          <a:bodyPr/>
          <a:lstStyle/>
          <a:p>
            <a:r>
              <a:rPr lang="en-US" sz="3300" dirty="0" smtClean="0"/>
              <a:t>Don’t Be Part of the Problem!</a:t>
            </a:r>
            <a:endParaRPr lang="en-US" sz="3300" dirty="0"/>
          </a:p>
        </p:txBody>
      </p:sp>
      <p:sp>
        <p:nvSpPr>
          <p:cNvPr id="4" name="Slide Number Placeholder 3"/>
          <p:cNvSpPr>
            <a:spLocks noGrp="1"/>
          </p:cNvSpPr>
          <p:nvPr>
            <p:ph type="sldNum" sz="quarter" idx="10"/>
          </p:nvPr>
        </p:nvSpPr>
        <p:spPr/>
        <p:txBody>
          <a:bodyPr/>
          <a:lstStyle/>
          <a:p>
            <a:fld id="{AE4F6114-FE43-B34A-B99B-6F1FD61370EE}" type="slidenum">
              <a:rPr lang="en-US" smtClean="0"/>
              <a:pPr/>
              <a:t>140</a:t>
            </a:fld>
            <a:endParaRPr lang="en-US" dirty="0"/>
          </a:p>
        </p:txBody>
      </p:sp>
      <p:sp>
        <p:nvSpPr>
          <p:cNvPr id="6" name="Text Placeholder 2"/>
          <p:cNvSpPr>
            <a:spLocks noGrp="1"/>
          </p:cNvSpPr>
          <p:nvPr>
            <p:ph type="body" sz="quarter" idx="12"/>
          </p:nvPr>
        </p:nvSpPr>
        <p:spPr>
          <a:xfrm>
            <a:off x="328370" y="1060394"/>
            <a:ext cx="8489904" cy="4696670"/>
          </a:xfrm>
        </p:spPr>
        <p:txBody>
          <a:bodyPr/>
          <a:lstStyle/>
          <a:p>
            <a:r>
              <a:rPr lang="en-US" sz="2200" dirty="0" smtClean="0"/>
              <a:t>Deploy </a:t>
            </a:r>
            <a:r>
              <a:rPr lang="en-US" sz="2200" b="1" dirty="0" err="1" smtClean="0">
                <a:solidFill>
                  <a:srgbClr val="C9541F"/>
                </a:solidFill>
              </a:rPr>
              <a:t>antispoofing</a:t>
            </a:r>
            <a:r>
              <a:rPr lang="en-US" sz="2200" dirty="0" smtClean="0"/>
              <a:t> at </a:t>
            </a:r>
            <a:r>
              <a:rPr lang="en-US" sz="2200" b="1" i="1" dirty="0" smtClean="0">
                <a:solidFill>
                  <a:srgbClr val="C9541F"/>
                </a:solidFill>
              </a:rPr>
              <a:t>all</a:t>
            </a:r>
            <a:r>
              <a:rPr lang="en-US" sz="2200" i="1" dirty="0" smtClean="0"/>
              <a:t> </a:t>
            </a:r>
            <a:r>
              <a:rPr lang="en-US" sz="2200" dirty="0" smtClean="0"/>
              <a:t>network edges.</a:t>
            </a:r>
          </a:p>
          <a:p>
            <a:pPr lvl="1"/>
            <a:r>
              <a:rPr lang="en-US" sz="2200" b="1" dirty="0" err="1" smtClean="0">
                <a:solidFill>
                  <a:srgbClr val="C9541F"/>
                </a:solidFill>
              </a:rPr>
              <a:t>uRPF</a:t>
            </a:r>
            <a:r>
              <a:rPr lang="en-US" sz="2200" b="1" dirty="0" smtClean="0">
                <a:solidFill>
                  <a:srgbClr val="C9541F"/>
                </a:solidFill>
              </a:rPr>
              <a:t> Loose-Mode </a:t>
            </a:r>
            <a:r>
              <a:rPr lang="en-US" sz="2200" dirty="0" smtClean="0"/>
              <a:t>at the peering edge</a:t>
            </a:r>
          </a:p>
          <a:p>
            <a:pPr lvl="1"/>
            <a:r>
              <a:rPr lang="en-US" sz="2200" b="1" dirty="0" err="1" smtClean="0">
                <a:solidFill>
                  <a:srgbClr val="C9541F"/>
                </a:solidFill>
              </a:rPr>
              <a:t>uRPF</a:t>
            </a:r>
            <a:r>
              <a:rPr lang="en-US" sz="2200" b="1" dirty="0" smtClean="0">
                <a:solidFill>
                  <a:srgbClr val="C9541F"/>
                </a:solidFill>
              </a:rPr>
              <a:t> Strict Mode </a:t>
            </a:r>
            <a:r>
              <a:rPr lang="en-US" sz="2200" dirty="0" smtClean="0"/>
              <a:t>at customer aggregation edge</a:t>
            </a:r>
          </a:p>
          <a:p>
            <a:pPr lvl="1"/>
            <a:r>
              <a:rPr lang="en-US" sz="2200" b="1" dirty="0" smtClean="0">
                <a:solidFill>
                  <a:srgbClr val="C9541F"/>
                </a:solidFill>
              </a:rPr>
              <a:t>ACLs</a:t>
            </a:r>
            <a:r>
              <a:rPr lang="en-US" sz="2200" dirty="0" smtClean="0"/>
              <a:t> at the customer aggregation edge</a:t>
            </a:r>
          </a:p>
          <a:p>
            <a:pPr lvl="1"/>
            <a:r>
              <a:rPr lang="en-US" sz="2200" b="1" dirty="0" err="1" smtClean="0">
                <a:solidFill>
                  <a:srgbClr val="C9541F"/>
                </a:solidFill>
              </a:rPr>
              <a:t>uRPF</a:t>
            </a:r>
            <a:r>
              <a:rPr lang="en-US" sz="2200" b="1" dirty="0" smtClean="0">
                <a:solidFill>
                  <a:srgbClr val="C9541F"/>
                </a:solidFill>
              </a:rPr>
              <a:t> Strict-Mode </a:t>
            </a:r>
            <a:r>
              <a:rPr lang="en-US" sz="2200" dirty="0" smtClean="0"/>
              <a:t>and/or </a:t>
            </a:r>
            <a:r>
              <a:rPr lang="en-US" sz="2200" b="1" dirty="0" smtClean="0">
                <a:solidFill>
                  <a:srgbClr val="C9541F"/>
                </a:solidFill>
              </a:rPr>
              <a:t>ACLs</a:t>
            </a:r>
            <a:r>
              <a:rPr lang="en-US" sz="2200" dirty="0" smtClean="0"/>
              <a:t> at the Internet Data Center (IDC) aggregation edge</a:t>
            </a:r>
          </a:p>
          <a:p>
            <a:pPr lvl="1"/>
            <a:r>
              <a:rPr lang="en-US" sz="2200" b="1" dirty="0" smtClean="0">
                <a:solidFill>
                  <a:srgbClr val="C9541F"/>
                </a:solidFill>
              </a:rPr>
              <a:t>DHCP </a:t>
            </a:r>
            <a:r>
              <a:rPr lang="en-US" sz="2200" b="1" dirty="0" smtClean="0">
                <a:solidFill>
                  <a:srgbClr val="C9541F"/>
                </a:solidFill>
              </a:rPr>
              <a:t>Snooping</a:t>
            </a:r>
            <a:r>
              <a:rPr lang="en-US" sz="2200" dirty="0" smtClean="0"/>
              <a:t> </a:t>
            </a:r>
            <a:r>
              <a:rPr lang="en-US" sz="2200" dirty="0" smtClean="0"/>
              <a:t>and </a:t>
            </a:r>
            <a:r>
              <a:rPr lang="en-US" sz="2200" b="1" dirty="0" smtClean="0"/>
              <a:t>IP</a:t>
            </a:r>
            <a:r>
              <a:rPr lang="en-US" sz="2200" b="1" dirty="0" smtClean="0">
                <a:solidFill>
                  <a:srgbClr val="C9541F"/>
                </a:solidFill>
              </a:rPr>
              <a:t> Source Verify </a:t>
            </a:r>
            <a:r>
              <a:rPr lang="en-US" sz="2200" dirty="0" smtClean="0"/>
              <a:t>at the IDC LAN access edge</a:t>
            </a:r>
          </a:p>
          <a:p>
            <a:pPr lvl="1"/>
            <a:r>
              <a:rPr lang="en-US" sz="2200" b="1" dirty="0" smtClean="0">
                <a:solidFill>
                  <a:srgbClr val="C9541F"/>
                </a:solidFill>
              </a:rPr>
              <a:t>PACLs</a:t>
            </a:r>
            <a:r>
              <a:rPr lang="en-US" sz="2200" dirty="0"/>
              <a:t> </a:t>
            </a:r>
            <a:r>
              <a:rPr lang="en-US" sz="2200" dirty="0" smtClean="0"/>
              <a:t>&amp; </a:t>
            </a:r>
            <a:r>
              <a:rPr lang="en-US" sz="2200" b="1" dirty="0" smtClean="0">
                <a:solidFill>
                  <a:srgbClr val="C9541F"/>
                </a:solidFill>
              </a:rPr>
              <a:t>VACLs</a:t>
            </a:r>
            <a:r>
              <a:rPr lang="en-US" sz="2200" dirty="0" smtClean="0">
                <a:solidFill>
                  <a:srgbClr val="C9541F"/>
                </a:solidFill>
              </a:rPr>
              <a:t> </a:t>
            </a:r>
            <a:r>
              <a:rPr lang="en-US" sz="2200" dirty="0" smtClean="0"/>
              <a:t>at the IDC LAN access edge</a:t>
            </a:r>
          </a:p>
          <a:p>
            <a:pPr lvl="1"/>
            <a:r>
              <a:rPr lang="en-US" sz="2200" b="1" dirty="0" smtClean="0">
                <a:solidFill>
                  <a:srgbClr val="C9541F"/>
                </a:solidFill>
              </a:rPr>
              <a:t>Cable IP Source Verify</a:t>
            </a:r>
            <a:r>
              <a:rPr lang="en-US" sz="2200" dirty="0" smtClean="0"/>
              <a:t>, etc. at the </a:t>
            </a:r>
            <a:r>
              <a:rPr lang="en-US" sz="2200" dirty="0" smtClean="0"/>
              <a:t>CMTS</a:t>
            </a:r>
            <a:endParaRPr lang="en-US" sz="2200" dirty="0" smtClean="0"/>
          </a:p>
          <a:p>
            <a:r>
              <a:rPr lang="en-US" sz="2200" dirty="0" smtClean="0"/>
              <a:t>If you get a reputation as a spoofing-friendly network, you will be </a:t>
            </a:r>
            <a:r>
              <a:rPr lang="en-US" sz="2200" b="1" dirty="0" smtClean="0">
                <a:solidFill>
                  <a:srgbClr val="C9541F"/>
                </a:solidFill>
              </a:rPr>
              <a:t>de-peered/de-transited</a:t>
            </a:r>
            <a:r>
              <a:rPr lang="en-US" sz="2200" dirty="0" smtClean="0"/>
              <a:t> and/or </a:t>
            </a:r>
            <a:r>
              <a:rPr lang="en-US" sz="2200" b="1" dirty="0" smtClean="0">
                <a:solidFill>
                  <a:srgbClr val="C9541F"/>
                </a:solidFill>
              </a:rPr>
              <a:t>blocked</a:t>
            </a:r>
            <a:r>
              <a:rPr lang="en-US" sz="2200" dirty="0" smtClean="0"/>
              <a:t>!</a:t>
            </a:r>
          </a:p>
        </p:txBody>
      </p:sp>
    </p:spTree>
    <p:extLst>
      <p:ext uri="{BB962C8B-B14F-4D97-AF65-F5344CB8AC3E}">
        <p14:creationId xmlns:p14="http://schemas.microsoft.com/office/powerpoint/2010/main" val="743769615"/>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328371" y="1017588"/>
            <a:ext cx="8489904" cy="5373778"/>
          </a:xfrm>
        </p:spPr>
        <p:txBody>
          <a:bodyPr/>
          <a:lstStyle/>
          <a:p>
            <a:r>
              <a:rPr lang="en-US" sz="2200" b="1" i="1" dirty="0" smtClean="0">
                <a:solidFill>
                  <a:schemeClr val="accent3"/>
                </a:solidFill>
              </a:rPr>
              <a:t>Proactively scan </a:t>
            </a:r>
            <a:r>
              <a:rPr lang="en-US" sz="2200" dirty="0" smtClean="0"/>
              <a:t>for and remediate </a:t>
            </a:r>
            <a:r>
              <a:rPr lang="en-US" sz="2200" dirty="0" err="1" smtClean="0"/>
              <a:t>abusable</a:t>
            </a:r>
            <a:r>
              <a:rPr lang="en-US" sz="2200" dirty="0" smtClean="0"/>
              <a:t> services </a:t>
            </a:r>
            <a:r>
              <a:rPr lang="en-US" sz="2200" b="1" i="1" dirty="0" smtClean="0">
                <a:solidFill>
                  <a:schemeClr val="accent3"/>
                </a:solidFill>
              </a:rPr>
              <a:t>on your network</a:t>
            </a:r>
            <a:r>
              <a:rPr lang="en-US" sz="2200" dirty="0" smtClean="0">
                <a:solidFill>
                  <a:schemeClr val="accent3"/>
                </a:solidFill>
              </a:rPr>
              <a:t> </a:t>
            </a:r>
            <a:r>
              <a:rPr lang="en-US" sz="2200" dirty="0" smtClean="0"/>
              <a:t>and on </a:t>
            </a:r>
            <a:r>
              <a:rPr lang="en-US" sz="2200" b="1" i="1" dirty="0" smtClean="0">
                <a:solidFill>
                  <a:schemeClr val="accent3"/>
                </a:solidFill>
              </a:rPr>
              <a:t>customer/user networks</a:t>
            </a:r>
            <a:r>
              <a:rPr lang="en-US" sz="2200" dirty="0" smtClean="0"/>
              <a:t>, including blocking traffic to/from abusable services if necessary in order to attain compliance</a:t>
            </a:r>
          </a:p>
          <a:p>
            <a:r>
              <a:rPr lang="en-US" sz="2200" dirty="0" smtClean="0"/>
              <a:t>Check </a:t>
            </a:r>
            <a:r>
              <a:rPr lang="en-US" sz="2200" dirty="0" smtClean="0">
                <a:hlinkClick r:id="rId2"/>
              </a:rPr>
              <a:t>http://www.openntpproject.org</a:t>
            </a:r>
            <a:r>
              <a:rPr lang="en-US" sz="2200" dirty="0" smtClean="0"/>
              <a:t> to see if </a:t>
            </a:r>
            <a:r>
              <a:rPr lang="en-US" sz="2200" dirty="0" err="1" smtClean="0"/>
              <a:t>abusable</a:t>
            </a:r>
            <a:r>
              <a:rPr lang="en-US" sz="2200" dirty="0" smtClean="0"/>
              <a:t> NTP services have been identified on your networks and/or customer/user networks</a:t>
            </a:r>
          </a:p>
          <a:p>
            <a:r>
              <a:rPr lang="en-US" sz="2200" dirty="0" smtClean="0"/>
              <a:t>Check </a:t>
            </a:r>
            <a:r>
              <a:rPr lang="en-US" sz="2200" dirty="0" smtClean="0">
                <a:hlinkClick r:id="rId3"/>
              </a:rPr>
              <a:t>http://www.openresolver.project.org</a:t>
            </a:r>
            <a:r>
              <a:rPr lang="en-US" sz="2200" dirty="0" smtClean="0"/>
              <a:t> to see if </a:t>
            </a:r>
            <a:r>
              <a:rPr lang="en-US" sz="2200" dirty="0" err="1" smtClean="0"/>
              <a:t>abusable</a:t>
            </a:r>
            <a:r>
              <a:rPr lang="en-US" sz="2200" dirty="0" smtClean="0"/>
              <a:t> open DNS </a:t>
            </a:r>
            <a:r>
              <a:rPr lang="en-US" sz="2200" dirty="0" err="1" smtClean="0"/>
              <a:t>recursors</a:t>
            </a:r>
            <a:r>
              <a:rPr lang="en-US" sz="2200" dirty="0" smtClean="0"/>
              <a:t> have been identified on your network or on customer/user networks.</a:t>
            </a:r>
          </a:p>
          <a:p>
            <a:r>
              <a:rPr lang="en-US" sz="2200" b="1" i="1" dirty="0" smtClean="0">
                <a:solidFill>
                  <a:srgbClr val="C9541F"/>
                </a:solidFill>
              </a:rPr>
              <a:t>Collateral damage </a:t>
            </a:r>
            <a:r>
              <a:rPr lang="en-US" sz="2200" dirty="0" smtClean="0"/>
              <a:t>from these attacks is widespread – if there are </a:t>
            </a:r>
            <a:r>
              <a:rPr lang="en-US" sz="2200" dirty="0" err="1" smtClean="0"/>
              <a:t>abusable</a:t>
            </a:r>
            <a:r>
              <a:rPr lang="en-US" sz="2200" dirty="0" smtClean="0"/>
              <a:t> services on your networks or customer/user networks</a:t>
            </a:r>
            <a:r>
              <a:rPr lang="en-US" sz="2200" b="1" i="1" dirty="0" smtClean="0">
                <a:solidFill>
                  <a:srgbClr val="C9541F"/>
                </a:solidFill>
              </a:rPr>
              <a:t>, your customers/users will experience significant outages</a:t>
            </a:r>
            <a:r>
              <a:rPr lang="en-US" sz="2200" dirty="0" smtClean="0"/>
              <a:t> and performance issues, and your help-desk will light up!</a:t>
            </a:r>
          </a:p>
        </p:txBody>
      </p:sp>
      <p:sp>
        <p:nvSpPr>
          <p:cNvPr id="4" name="Slide Number Placeholder 3"/>
          <p:cNvSpPr>
            <a:spLocks noGrp="1"/>
          </p:cNvSpPr>
          <p:nvPr>
            <p:ph type="sldNum" sz="quarter" idx="10"/>
          </p:nvPr>
        </p:nvSpPr>
        <p:spPr/>
        <p:txBody>
          <a:bodyPr/>
          <a:lstStyle/>
          <a:p>
            <a:fld id="{AE4F6114-FE43-B34A-B99B-6F1FD61370EE}" type="slidenum">
              <a:rPr lang="en-US" smtClean="0"/>
              <a:pPr/>
              <a:t>141</a:t>
            </a:fld>
            <a:endParaRPr lang="en-US" dirty="0"/>
          </a:p>
        </p:txBody>
      </p:sp>
      <p:sp>
        <p:nvSpPr>
          <p:cNvPr id="6" name="Title 1"/>
          <p:cNvSpPr>
            <a:spLocks noGrp="1"/>
          </p:cNvSpPr>
          <p:nvPr>
            <p:ph type="title"/>
          </p:nvPr>
        </p:nvSpPr>
        <p:spPr>
          <a:xfrm>
            <a:off x="328370" y="132276"/>
            <a:ext cx="8815629" cy="600164"/>
          </a:xfrm>
        </p:spPr>
        <p:txBody>
          <a:bodyPr/>
          <a:lstStyle/>
          <a:p>
            <a:r>
              <a:rPr lang="en-US" sz="3300" dirty="0" smtClean="0"/>
              <a:t>Don’t Be Part of the Problem! (cont.)</a:t>
            </a:r>
            <a:endParaRPr lang="en-US" sz="3300" dirty="0"/>
          </a:p>
        </p:txBody>
      </p:sp>
    </p:spTree>
    <p:extLst>
      <p:ext uri="{BB962C8B-B14F-4D97-AF65-F5344CB8AC3E}">
        <p14:creationId xmlns:p14="http://schemas.microsoft.com/office/powerpoint/2010/main" val="2696269390"/>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8370" y="186136"/>
            <a:ext cx="8815629" cy="492443"/>
          </a:xfrm>
        </p:spPr>
        <p:txBody>
          <a:bodyPr/>
          <a:lstStyle/>
          <a:p>
            <a:r>
              <a:rPr lang="en-US" sz="2600" dirty="0" smtClean="0"/>
              <a:t>Detection/Classification/</a:t>
            </a:r>
            <a:r>
              <a:rPr lang="en-US" sz="2600" dirty="0" err="1" smtClean="0"/>
              <a:t>Traceback</a:t>
            </a:r>
            <a:r>
              <a:rPr lang="en-US" sz="2600" dirty="0" smtClean="0"/>
              <a:t>/Mitigation</a:t>
            </a:r>
            <a:endParaRPr lang="en-US" sz="2600" dirty="0"/>
          </a:p>
        </p:txBody>
      </p:sp>
      <p:sp>
        <p:nvSpPr>
          <p:cNvPr id="3" name="Text Placeholder 2"/>
          <p:cNvSpPr>
            <a:spLocks noGrp="1"/>
          </p:cNvSpPr>
          <p:nvPr>
            <p:ph type="body" sz="quarter" idx="12"/>
          </p:nvPr>
        </p:nvSpPr>
        <p:spPr>
          <a:xfrm>
            <a:off x="328370" y="941430"/>
            <a:ext cx="8489904" cy="6167844"/>
          </a:xfrm>
        </p:spPr>
        <p:txBody>
          <a:bodyPr/>
          <a:lstStyle/>
          <a:p>
            <a:r>
              <a:rPr lang="en-US" sz="2100" dirty="0" smtClean="0"/>
              <a:t>Utilize </a:t>
            </a:r>
            <a:r>
              <a:rPr lang="en-US" sz="2100" b="1" dirty="0" smtClean="0">
                <a:solidFill>
                  <a:srgbClr val="C9541F"/>
                </a:solidFill>
              </a:rPr>
              <a:t>flow telemetry </a:t>
            </a:r>
            <a:r>
              <a:rPr lang="en-US" sz="2100" dirty="0" smtClean="0"/>
              <a:t>(</a:t>
            </a:r>
            <a:r>
              <a:rPr lang="en-US" sz="2100" dirty="0" err="1" smtClean="0"/>
              <a:t>NetFlow</a:t>
            </a:r>
            <a:r>
              <a:rPr lang="en-US" sz="2100" dirty="0" smtClean="0"/>
              <a:t>, </a:t>
            </a:r>
            <a:r>
              <a:rPr lang="en-US" sz="2100" dirty="0" err="1" smtClean="0"/>
              <a:t>cflowd</a:t>
            </a:r>
            <a:r>
              <a:rPr lang="en-US" sz="2100" dirty="0" smtClean="0"/>
              <a:t>/</a:t>
            </a:r>
            <a:r>
              <a:rPr lang="en-US" sz="2100" dirty="0" err="1" smtClean="0"/>
              <a:t>jflow</a:t>
            </a:r>
            <a:r>
              <a:rPr lang="en-US" sz="2100" dirty="0" smtClean="0"/>
              <a:t>, etc.) exported from </a:t>
            </a:r>
            <a:r>
              <a:rPr lang="en-US" sz="2100" i="1" dirty="0" smtClean="0"/>
              <a:t>all </a:t>
            </a:r>
            <a:r>
              <a:rPr lang="en-US" sz="2100" dirty="0" smtClean="0"/>
              <a:t>network edges for attack detection/classification/</a:t>
            </a:r>
            <a:r>
              <a:rPr lang="en-US" sz="2100" dirty="0" err="1" smtClean="0"/>
              <a:t>traceback</a:t>
            </a:r>
            <a:endParaRPr lang="en-US" sz="2100" dirty="0" smtClean="0"/>
          </a:p>
          <a:p>
            <a:pPr lvl="1"/>
            <a:r>
              <a:rPr lang="en-US" sz="2100" b="1" i="1" dirty="0" smtClean="0">
                <a:solidFill>
                  <a:srgbClr val="C9541F"/>
                </a:solidFill>
              </a:rPr>
              <a:t>Purpose built </a:t>
            </a:r>
            <a:r>
              <a:rPr lang="en-US" sz="2100" b="1" i="1" dirty="0" err="1" smtClean="0">
                <a:solidFill>
                  <a:srgbClr val="C9541F"/>
                </a:solidFill>
              </a:rPr>
              <a:t>Netflow</a:t>
            </a:r>
            <a:r>
              <a:rPr lang="en-US" sz="2100" b="1" i="1" dirty="0" smtClean="0">
                <a:solidFill>
                  <a:srgbClr val="C9541F"/>
                </a:solidFill>
              </a:rPr>
              <a:t> </a:t>
            </a:r>
            <a:r>
              <a:rPr lang="en-US" sz="2100" b="1" i="1" dirty="0" smtClean="0">
                <a:solidFill>
                  <a:srgbClr val="C9541F"/>
                </a:solidFill>
              </a:rPr>
              <a:t>Analysis</a:t>
            </a:r>
            <a:r>
              <a:rPr lang="en-US" sz="2100" dirty="0" smtClean="0">
                <a:solidFill>
                  <a:srgbClr val="C9541F"/>
                </a:solidFill>
              </a:rPr>
              <a:t> </a:t>
            </a:r>
            <a:r>
              <a:rPr lang="en-US" sz="2100" dirty="0" smtClean="0"/>
              <a:t>provides automated detection/classification/</a:t>
            </a:r>
            <a:r>
              <a:rPr lang="en-US" sz="2100" dirty="0" err="1" smtClean="0"/>
              <a:t>traceback</a:t>
            </a:r>
            <a:r>
              <a:rPr lang="en-US" sz="2100" dirty="0" smtClean="0"/>
              <a:t> and alerting of DDoS attacks via anomaly-detection technology</a:t>
            </a:r>
          </a:p>
          <a:p>
            <a:r>
              <a:rPr lang="en-US" sz="2100" dirty="0" smtClean="0"/>
              <a:t>Enforce </a:t>
            </a:r>
            <a:r>
              <a:rPr lang="en-US" sz="2100" b="1" dirty="0" smtClean="0">
                <a:solidFill>
                  <a:srgbClr val="C9541F"/>
                </a:solidFill>
              </a:rPr>
              <a:t>standard network access policies </a:t>
            </a:r>
            <a:r>
              <a:rPr lang="en-US" sz="2100" dirty="0" smtClean="0"/>
              <a:t>in front of servers/services via stateless ACLs in hardware-based routers/layer-3 switches.</a:t>
            </a:r>
          </a:p>
          <a:p>
            <a:r>
              <a:rPr lang="en-US" sz="2100" dirty="0" smtClean="0"/>
              <a:t>Ensure recursive DNS servers are </a:t>
            </a:r>
            <a:r>
              <a:rPr lang="en-US" sz="2100" b="1" dirty="0" smtClean="0">
                <a:solidFill>
                  <a:srgbClr val="C9541F"/>
                </a:solidFill>
              </a:rPr>
              <a:t>not </a:t>
            </a:r>
            <a:r>
              <a:rPr lang="en-US" sz="2100" b="1" dirty="0" err="1" smtClean="0">
                <a:solidFill>
                  <a:srgbClr val="C9541F"/>
                </a:solidFill>
              </a:rPr>
              <a:t>queryable</a:t>
            </a:r>
            <a:r>
              <a:rPr lang="en-US" sz="2100" b="1" dirty="0" smtClean="0">
                <a:solidFill>
                  <a:srgbClr val="C9541F"/>
                </a:solidFill>
              </a:rPr>
              <a:t> </a:t>
            </a:r>
            <a:r>
              <a:rPr lang="en-US" sz="2100" dirty="0" smtClean="0"/>
              <a:t>from the public Internet – only from your customers/users.</a:t>
            </a:r>
          </a:p>
          <a:p>
            <a:r>
              <a:rPr lang="en-US" sz="2100" dirty="0" smtClean="0"/>
              <a:t>Ensure </a:t>
            </a:r>
            <a:r>
              <a:rPr lang="en-US" sz="2100" b="1" dirty="0" smtClean="0">
                <a:solidFill>
                  <a:srgbClr val="C9541F"/>
                </a:solidFill>
              </a:rPr>
              <a:t>SNMP is disabled/blocked </a:t>
            </a:r>
            <a:r>
              <a:rPr lang="en-US" sz="2100" dirty="0" smtClean="0"/>
              <a:t>on public-facing infrastructure/servers.</a:t>
            </a:r>
            <a:endParaRPr lang="en-US" sz="2100" dirty="0"/>
          </a:p>
          <a:p>
            <a:r>
              <a:rPr lang="en-US" sz="2100" dirty="0" smtClean="0"/>
              <a:t>Disallow </a:t>
            </a:r>
            <a:r>
              <a:rPr lang="en-US" sz="2100" b="1" dirty="0" smtClean="0">
                <a:solidFill>
                  <a:srgbClr val="C9541F"/>
                </a:solidFill>
              </a:rPr>
              <a:t>level-6/-7 NTP queries </a:t>
            </a:r>
            <a:r>
              <a:rPr lang="en-US" sz="2100" dirty="0" smtClean="0"/>
              <a:t>from the public Internet</a:t>
            </a:r>
            <a:r>
              <a:rPr lang="en-US" sz="2100" dirty="0" smtClean="0"/>
              <a:t>.</a:t>
            </a:r>
          </a:p>
          <a:p>
            <a:r>
              <a:rPr lang="en-US" sz="2100" dirty="0" smtClean="0"/>
              <a:t>Disallow SSDP/UPNP queries from public internet</a:t>
            </a:r>
            <a:endParaRPr lang="en-US" sz="2100" dirty="0" smtClean="0"/>
          </a:p>
          <a:p>
            <a:r>
              <a:rPr lang="en-US" sz="2100" dirty="0" smtClean="0"/>
              <a:t>Disable all </a:t>
            </a:r>
            <a:r>
              <a:rPr lang="en-US" sz="2100" b="1" dirty="0" smtClean="0">
                <a:solidFill>
                  <a:srgbClr val="C9541F"/>
                </a:solidFill>
              </a:rPr>
              <a:t>unnecessary services </a:t>
            </a:r>
            <a:r>
              <a:rPr lang="en-US" sz="2100" dirty="0" smtClean="0"/>
              <a:t>such as </a:t>
            </a:r>
            <a:r>
              <a:rPr lang="en-US" sz="2100" dirty="0" err="1" smtClean="0"/>
              <a:t>chargen</a:t>
            </a:r>
            <a:r>
              <a:rPr lang="en-US" sz="2100" dirty="0" smtClean="0"/>
              <a:t>.</a:t>
            </a:r>
          </a:p>
          <a:p>
            <a:r>
              <a:rPr lang="en-US" sz="2100" b="1" dirty="0" smtClean="0">
                <a:solidFill>
                  <a:srgbClr val="C9541F"/>
                </a:solidFill>
              </a:rPr>
              <a:t>Regularly audit </a:t>
            </a:r>
            <a:r>
              <a:rPr lang="en-US" sz="2100" dirty="0" smtClean="0"/>
              <a:t>network infrastructure and servers/services.</a:t>
            </a:r>
            <a:endParaRPr lang="en-US" sz="2100" dirty="0"/>
          </a:p>
          <a:p>
            <a:endParaRPr lang="en-US" sz="2100" dirty="0" smtClean="0"/>
          </a:p>
        </p:txBody>
      </p:sp>
      <p:sp>
        <p:nvSpPr>
          <p:cNvPr id="4" name="Slide Number Placeholder 3"/>
          <p:cNvSpPr>
            <a:spLocks noGrp="1"/>
          </p:cNvSpPr>
          <p:nvPr>
            <p:ph type="sldNum" sz="quarter" idx="10"/>
          </p:nvPr>
        </p:nvSpPr>
        <p:spPr/>
        <p:txBody>
          <a:bodyPr/>
          <a:lstStyle/>
          <a:p>
            <a:fld id="{AE4F6114-FE43-B34A-B99B-6F1FD61370EE}" type="slidenum">
              <a:rPr lang="en-US" smtClean="0"/>
              <a:pPr/>
              <a:t>142</a:t>
            </a:fld>
            <a:endParaRPr lang="en-US" dirty="0"/>
          </a:p>
        </p:txBody>
      </p:sp>
    </p:spTree>
    <p:extLst>
      <p:ext uri="{BB962C8B-B14F-4D97-AF65-F5344CB8AC3E}">
        <p14:creationId xmlns:p14="http://schemas.microsoft.com/office/powerpoint/2010/main" val="526082975"/>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8370" y="186136"/>
            <a:ext cx="8815629" cy="492443"/>
          </a:xfrm>
        </p:spPr>
        <p:txBody>
          <a:bodyPr/>
          <a:lstStyle/>
          <a:p>
            <a:r>
              <a:rPr lang="en-US" sz="2600" dirty="0" smtClean="0"/>
              <a:t>Detection/Classification/</a:t>
            </a:r>
            <a:r>
              <a:rPr lang="en-US" sz="2600" dirty="0" err="1" smtClean="0"/>
              <a:t>Traceback</a:t>
            </a:r>
            <a:r>
              <a:rPr lang="en-US" sz="2600" dirty="0" smtClean="0"/>
              <a:t>/Mitigation (cont.)</a:t>
            </a:r>
            <a:endParaRPr lang="en-US" sz="2600" dirty="0"/>
          </a:p>
        </p:txBody>
      </p:sp>
      <p:sp>
        <p:nvSpPr>
          <p:cNvPr id="3" name="Text Placeholder 2"/>
          <p:cNvSpPr>
            <a:spLocks noGrp="1"/>
          </p:cNvSpPr>
          <p:nvPr>
            <p:ph type="body" sz="quarter" idx="12"/>
          </p:nvPr>
        </p:nvSpPr>
        <p:spPr>
          <a:xfrm>
            <a:off x="328370" y="903436"/>
            <a:ext cx="8489904" cy="5816977"/>
          </a:xfrm>
        </p:spPr>
        <p:txBody>
          <a:bodyPr/>
          <a:lstStyle/>
          <a:p>
            <a:r>
              <a:rPr lang="en-US" sz="2000" dirty="0" smtClean="0"/>
              <a:t>Deploy </a:t>
            </a:r>
            <a:r>
              <a:rPr lang="en-US" sz="2000" dirty="0"/>
              <a:t>network infrastructure-based reaction/mitigation techniques such as </a:t>
            </a:r>
            <a:r>
              <a:rPr lang="en-US" sz="2000" b="1" dirty="0">
                <a:solidFill>
                  <a:srgbClr val="C9541F"/>
                </a:solidFill>
              </a:rPr>
              <a:t>S/RTBH</a:t>
            </a:r>
            <a:r>
              <a:rPr lang="en-US" sz="2000" dirty="0">
                <a:solidFill>
                  <a:srgbClr val="C9541F"/>
                </a:solidFill>
              </a:rPr>
              <a:t> </a:t>
            </a:r>
            <a:r>
              <a:rPr lang="en-US" sz="2000" dirty="0"/>
              <a:t>and </a:t>
            </a:r>
            <a:r>
              <a:rPr lang="en-US" sz="2000" b="1" dirty="0" err="1">
                <a:solidFill>
                  <a:srgbClr val="C9541F"/>
                </a:solidFill>
              </a:rPr>
              <a:t>flowspec</a:t>
            </a:r>
            <a:r>
              <a:rPr lang="en-US" sz="2000" dirty="0"/>
              <a:t> at </a:t>
            </a:r>
            <a:r>
              <a:rPr lang="en-US" sz="2000" b="1" i="1" dirty="0">
                <a:solidFill>
                  <a:srgbClr val="C9541F"/>
                </a:solidFill>
              </a:rPr>
              <a:t>all</a:t>
            </a:r>
            <a:r>
              <a:rPr lang="en-US" sz="2000" dirty="0"/>
              <a:t> </a:t>
            </a:r>
            <a:r>
              <a:rPr lang="en-US" sz="2000" dirty="0" smtClean="0"/>
              <a:t>network edges.</a:t>
            </a:r>
            <a:endParaRPr lang="en-US" sz="2000" dirty="0"/>
          </a:p>
          <a:p>
            <a:r>
              <a:rPr lang="en-US" sz="2000" dirty="0" smtClean="0"/>
              <a:t>Deploy intelligent </a:t>
            </a:r>
            <a:r>
              <a:rPr lang="en-US" sz="2000" dirty="0" err="1" smtClean="0"/>
              <a:t>DDoS</a:t>
            </a:r>
            <a:r>
              <a:rPr lang="en-US" sz="2000" dirty="0" smtClean="0"/>
              <a:t> mitigation systems (</a:t>
            </a:r>
            <a:r>
              <a:rPr lang="en-US" sz="2000" dirty="0" err="1" smtClean="0"/>
              <a:t>IDMSes</a:t>
            </a:r>
            <a:r>
              <a:rPr lang="en-US" sz="2000" dirty="0" smtClean="0"/>
              <a:t>) in </a:t>
            </a:r>
            <a:r>
              <a:rPr lang="en-US" sz="2000" dirty="0"/>
              <a:t>mitigation centers located at topologically-appropriate points within </a:t>
            </a:r>
            <a:r>
              <a:rPr lang="en-US" sz="2000" dirty="0" smtClean="0"/>
              <a:t>your networks </a:t>
            </a:r>
            <a:r>
              <a:rPr lang="en-US" sz="2000" dirty="0"/>
              <a:t>to mitigate </a:t>
            </a:r>
            <a:r>
              <a:rPr lang="en-US" sz="2000" dirty="0" smtClean="0"/>
              <a:t>attacks.</a:t>
            </a:r>
          </a:p>
          <a:p>
            <a:r>
              <a:rPr lang="en-US" sz="2000" dirty="0" smtClean="0"/>
              <a:t>Ensure </a:t>
            </a:r>
            <a:r>
              <a:rPr lang="en-US" sz="2000" b="1" i="1" dirty="0" smtClean="0">
                <a:solidFill>
                  <a:schemeClr val="accent3"/>
                </a:solidFill>
              </a:rPr>
              <a:t>sufficient mitigation capacity and diversion/re-injection bandwidth </a:t>
            </a:r>
            <a:r>
              <a:rPr lang="en-US" sz="2000" dirty="0" smtClean="0"/>
              <a:t>– IDMS, S/RTBH, </a:t>
            </a:r>
            <a:r>
              <a:rPr lang="en-US" sz="2000" dirty="0" err="1" smtClean="0"/>
              <a:t>flowspec</a:t>
            </a:r>
            <a:r>
              <a:rPr lang="en-US" sz="2000" dirty="0" smtClean="0"/>
              <a:t>.  Consider OOB mitigation center links from edge routers to guarantee ‘scrubbing’ bandwidth.</a:t>
            </a:r>
          </a:p>
          <a:p>
            <a:r>
              <a:rPr lang="en-US" sz="2000" dirty="0" smtClean="0"/>
              <a:t>Enterprises/ASPs should subscribe to ‘</a:t>
            </a:r>
            <a:r>
              <a:rPr lang="en-US" sz="2000" b="1" dirty="0" smtClean="0">
                <a:solidFill>
                  <a:srgbClr val="C9541F"/>
                </a:solidFill>
              </a:rPr>
              <a:t>Clean Pipes</a:t>
            </a:r>
            <a:r>
              <a:rPr lang="en-US" sz="2000" dirty="0" smtClean="0"/>
              <a:t>’ </a:t>
            </a:r>
            <a:r>
              <a:rPr lang="en-US" sz="2000" dirty="0" err="1" smtClean="0"/>
              <a:t>DDoS</a:t>
            </a:r>
            <a:r>
              <a:rPr lang="en-US" sz="2000" dirty="0" smtClean="0"/>
              <a:t> mitigation services from ISPs/MSSPs.</a:t>
            </a:r>
          </a:p>
          <a:p>
            <a:r>
              <a:rPr lang="en-US" sz="2000" dirty="0" smtClean="0"/>
              <a:t>Consumer broadband operators should consider </a:t>
            </a:r>
            <a:r>
              <a:rPr lang="en-US" sz="2000" b="1" dirty="0" smtClean="0">
                <a:solidFill>
                  <a:srgbClr val="C9541F"/>
                </a:solidFill>
              </a:rPr>
              <a:t>minimal default ACLs </a:t>
            </a:r>
            <a:r>
              <a:rPr lang="en-US" sz="2000" dirty="0" smtClean="0"/>
              <a:t>to limit the impact of service abuse on customer networks.</a:t>
            </a:r>
          </a:p>
          <a:p>
            <a:r>
              <a:rPr lang="en-US" sz="2000" dirty="0" smtClean="0"/>
              <a:t>User the </a:t>
            </a:r>
            <a:r>
              <a:rPr lang="en-US" sz="2000" b="1" dirty="0" smtClean="0">
                <a:solidFill>
                  <a:srgbClr val="C9541F"/>
                </a:solidFill>
              </a:rPr>
              <a:t>power of the RFP </a:t>
            </a:r>
            <a:r>
              <a:rPr lang="en-US" sz="2000" dirty="0" smtClean="0"/>
              <a:t>to specify secure default configurations for PE &amp; CPE devices – and verify via testing.</a:t>
            </a:r>
          </a:p>
          <a:p>
            <a:r>
              <a:rPr lang="en-US" sz="2000" b="1" dirty="0" smtClean="0">
                <a:solidFill>
                  <a:srgbClr val="C9541F"/>
                </a:solidFill>
              </a:rPr>
              <a:t>Know who to contact </a:t>
            </a:r>
            <a:r>
              <a:rPr lang="en-US" sz="2000" dirty="0" smtClean="0"/>
              <a:t>at your peers/transits to get help.</a:t>
            </a:r>
          </a:p>
          <a:p>
            <a:r>
              <a:rPr lang="en-US" sz="2000" b="1" dirty="0" smtClean="0">
                <a:solidFill>
                  <a:srgbClr val="C9541F"/>
                </a:solidFill>
              </a:rPr>
              <a:t>Participate</a:t>
            </a:r>
            <a:r>
              <a:rPr lang="en-US" sz="2000" dirty="0" smtClean="0"/>
              <a:t> in the global operational security community.</a:t>
            </a:r>
            <a:endParaRPr lang="en-US" sz="2000" dirty="0"/>
          </a:p>
          <a:p>
            <a:endParaRPr lang="en-US" sz="2000" dirty="0" smtClean="0"/>
          </a:p>
        </p:txBody>
      </p:sp>
      <p:sp>
        <p:nvSpPr>
          <p:cNvPr id="4" name="Slide Number Placeholder 3"/>
          <p:cNvSpPr>
            <a:spLocks noGrp="1"/>
          </p:cNvSpPr>
          <p:nvPr>
            <p:ph type="sldNum" sz="quarter" idx="10"/>
          </p:nvPr>
        </p:nvSpPr>
        <p:spPr/>
        <p:txBody>
          <a:bodyPr/>
          <a:lstStyle/>
          <a:p>
            <a:fld id="{AE4F6114-FE43-B34A-B99B-6F1FD61370EE}" type="slidenum">
              <a:rPr lang="en-US" smtClean="0"/>
              <a:pPr/>
              <a:t>143</a:t>
            </a:fld>
            <a:endParaRPr lang="en-US" dirty="0"/>
          </a:p>
        </p:txBody>
      </p:sp>
    </p:spTree>
    <p:extLst>
      <p:ext uri="{BB962C8B-B14F-4D97-AF65-F5344CB8AC3E}">
        <p14:creationId xmlns:p14="http://schemas.microsoft.com/office/powerpoint/2010/main" val="2749982509"/>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328370" y="939890"/>
            <a:ext cx="8629892" cy="5533821"/>
          </a:xfrm>
        </p:spPr>
        <p:txBody>
          <a:bodyPr/>
          <a:lstStyle/>
          <a:p>
            <a:r>
              <a:rPr lang="en-US" sz="1700" dirty="0" smtClean="0"/>
              <a:t>ISPs should consider deploying</a:t>
            </a:r>
            <a:r>
              <a:rPr lang="en-US" sz="1700" b="1" dirty="0" smtClean="0"/>
              <a:t> </a:t>
            </a:r>
            <a:r>
              <a:rPr lang="en-US" sz="1700" b="1" dirty="0" smtClean="0">
                <a:solidFill>
                  <a:srgbClr val="C9541F"/>
                </a:solidFill>
              </a:rPr>
              <a:t>Quality-of-Service (</a:t>
            </a:r>
            <a:r>
              <a:rPr lang="en-US" sz="1700" b="1" dirty="0" err="1" smtClean="0">
                <a:solidFill>
                  <a:srgbClr val="C9541F"/>
                </a:solidFill>
              </a:rPr>
              <a:t>QoS</a:t>
            </a:r>
            <a:r>
              <a:rPr lang="en-US" sz="1700" b="1" dirty="0" smtClean="0">
                <a:solidFill>
                  <a:srgbClr val="C9541F"/>
                </a:solidFill>
              </a:rPr>
              <a:t>) </a:t>
            </a:r>
            <a:r>
              <a:rPr lang="en-US" sz="1700" dirty="0" smtClean="0"/>
              <a:t>mechanisms at all network edges to police non-</a:t>
            </a:r>
            <a:r>
              <a:rPr lang="en-US" sz="1700" dirty="0" err="1" smtClean="0"/>
              <a:t>timesync</a:t>
            </a:r>
            <a:r>
              <a:rPr lang="en-US" sz="1700" dirty="0" smtClean="0"/>
              <a:t> NTP traffic down to an appropriate level (i.e., 1mb/sec).</a:t>
            </a:r>
          </a:p>
          <a:p>
            <a:pPr lvl="1"/>
            <a:r>
              <a:rPr lang="en-US" sz="1700" dirty="0" smtClean="0"/>
              <a:t>NTP </a:t>
            </a:r>
            <a:r>
              <a:rPr lang="en-US" sz="1700" dirty="0" err="1" smtClean="0"/>
              <a:t>timesync</a:t>
            </a:r>
            <a:r>
              <a:rPr lang="en-US" sz="1700" dirty="0" smtClean="0"/>
              <a:t> packets are 76 bytes in length (all sizes are minus layer-2 framing)</a:t>
            </a:r>
          </a:p>
          <a:p>
            <a:pPr lvl="1"/>
            <a:r>
              <a:rPr lang="en-US" sz="1700" dirty="0" smtClean="0"/>
              <a:t>NTP </a:t>
            </a:r>
            <a:r>
              <a:rPr lang="en-US" sz="1700" dirty="0" err="1" smtClean="0"/>
              <a:t>monlist</a:t>
            </a:r>
            <a:r>
              <a:rPr lang="en-US" sz="1700" dirty="0" smtClean="0"/>
              <a:t> replies are ~468 bytes in length</a:t>
            </a:r>
          </a:p>
          <a:p>
            <a:pPr lvl="1"/>
            <a:r>
              <a:rPr lang="en-US" sz="1700" dirty="0" smtClean="0"/>
              <a:t>Observed NTP </a:t>
            </a:r>
            <a:r>
              <a:rPr lang="en-US" sz="1700" dirty="0" err="1" smtClean="0"/>
              <a:t>monlist</a:t>
            </a:r>
            <a:r>
              <a:rPr lang="en-US" sz="1700" dirty="0" smtClean="0"/>
              <a:t> requests utilized in these attacks are 50, 60, and 234 bytes in length</a:t>
            </a:r>
          </a:p>
          <a:p>
            <a:pPr lvl="1"/>
            <a:r>
              <a:rPr lang="en-US" sz="1700" b="1" dirty="0" smtClean="0"/>
              <a:t>Option 1 </a:t>
            </a:r>
            <a:r>
              <a:rPr lang="en-US" sz="1700" dirty="0" smtClean="0"/>
              <a:t>– police all non-76-byte UDP/123 traffic (source, destination, or both) down to 1mb/sec.  This will </a:t>
            </a:r>
            <a:r>
              <a:rPr lang="en-US" sz="1700" dirty="0"/>
              <a:t>police both attack source – reflector/amplifier traffic as well as reflector/amplifier – target </a:t>
            </a:r>
            <a:r>
              <a:rPr lang="en-US" sz="1700" dirty="0" smtClean="0"/>
              <a:t>traffic</a:t>
            </a:r>
          </a:p>
          <a:p>
            <a:pPr lvl="1"/>
            <a:r>
              <a:rPr lang="en-US" sz="1700" b="1" dirty="0" smtClean="0"/>
              <a:t>Option 2 </a:t>
            </a:r>
            <a:r>
              <a:rPr lang="en-US" sz="1700" dirty="0" smtClean="0"/>
              <a:t>– police all 400-byte or larger UDP/123 traffic (source) down to 1mb/sec.  This will police only reflector/amplifier – target traffic</a:t>
            </a:r>
          </a:p>
          <a:p>
            <a:pPr lvl="1"/>
            <a:r>
              <a:rPr lang="en-US" sz="1700" dirty="0" smtClean="0"/>
              <a:t>NTP </a:t>
            </a:r>
            <a:r>
              <a:rPr lang="en-US" sz="1700" dirty="0" err="1" smtClean="0"/>
              <a:t>timesync</a:t>
            </a:r>
            <a:r>
              <a:rPr lang="en-US" sz="1700" dirty="0" smtClean="0"/>
              <a:t> traffic will be unaffected</a:t>
            </a:r>
          </a:p>
          <a:p>
            <a:pPr lvl="1"/>
            <a:r>
              <a:rPr lang="en-US" sz="1700" dirty="0" smtClean="0"/>
              <a:t>Additional administrative (rarely-used) NTP functions such as</a:t>
            </a:r>
            <a:r>
              <a:rPr lang="en-US" sz="1700" i="1" dirty="0" smtClean="0"/>
              <a:t> </a:t>
            </a:r>
            <a:r>
              <a:rPr lang="en-US" sz="1700" i="1" dirty="0" err="1" smtClean="0"/>
              <a:t>ntptrace</a:t>
            </a:r>
            <a:r>
              <a:rPr lang="en-US" sz="1700" i="1" dirty="0" smtClean="0"/>
              <a:t> </a:t>
            </a:r>
            <a:r>
              <a:rPr lang="en-US" sz="1700" dirty="0" smtClean="0"/>
              <a:t>will only be affected during an attack</a:t>
            </a:r>
          </a:p>
          <a:p>
            <a:r>
              <a:rPr lang="en-US" sz="1700" dirty="0" smtClean="0"/>
              <a:t>Enterprises/ASPs should only allow NTP queries/responses to/from </a:t>
            </a:r>
            <a:r>
              <a:rPr lang="en-US" sz="1700" b="1" dirty="0" smtClean="0">
                <a:solidFill>
                  <a:srgbClr val="C9541F"/>
                </a:solidFill>
              </a:rPr>
              <a:t>specific NTP services</a:t>
            </a:r>
            <a:r>
              <a:rPr lang="en-US" sz="1700" dirty="0" smtClean="0"/>
              <a:t>, disallow all others.</a:t>
            </a:r>
          </a:p>
          <a:p>
            <a:pPr lvl="1"/>
            <a:endParaRPr lang="en-US" sz="1700" dirty="0"/>
          </a:p>
        </p:txBody>
      </p:sp>
      <p:sp>
        <p:nvSpPr>
          <p:cNvPr id="4" name="Slide Number Placeholder 3"/>
          <p:cNvSpPr>
            <a:spLocks noGrp="1"/>
          </p:cNvSpPr>
          <p:nvPr>
            <p:ph type="sldNum" sz="quarter" idx="10"/>
          </p:nvPr>
        </p:nvSpPr>
        <p:spPr/>
        <p:txBody>
          <a:bodyPr/>
          <a:lstStyle/>
          <a:p>
            <a:fld id="{AE4F6114-FE43-B34A-B99B-6F1FD61370EE}" type="slidenum">
              <a:rPr lang="en-US" smtClean="0"/>
              <a:pPr/>
              <a:t>144</a:t>
            </a:fld>
            <a:endParaRPr lang="en-US" dirty="0"/>
          </a:p>
        </p:txBody>
      </p:sp>
      <p:sp>
        <p:nvSpPr>
          <p:cNvPr id="6" name="Title 1"/>
          <p:cNvSpPr>
            <a:spLocks noGrp="1"/>
          </p:cNvSpPr>
          <p:nvPr>
            <p:ph type="title"/>
          </p:nvPr>
        </p:nvSpPr>
        <p:spPr>
          <a:xfrm>
            <a:off x="328370" y="186136"/>
            <a:ext cx="8815629" cy="492443"/>
          </a:xfrm>
        </p:spPr>
        <p:txBody>
          <a:bodyPr/>
          <a:lstStyle/>
          <a:p>
            <a:r>
              <a:rPr lang="en-US" sz="2600" dirty="0" smtClean="0"/>
              <a:t>Detection/Classification/</a:t>
            </a:r>
            <a:r>
              <a:rPr lang="en-US" sz="2600" dirty="0" err="1" smtClean="0"/>
              <a:t>Traceback</a:t>
            </a:r>
            <a:r>
              <a:rPr lang="en-US" sz="2600" dirty="0" smtClean="0"/>
              <a:t>/Mitigation (cont.)</a:t>
            </a:r>
            <a:endParaRPr lang="en-US" sz="2600" dirty="0"/>
          </a:p>
        </p:txBody>
      </p:sp>
    </p:spTree>
    <p:extLst>
      <p:ext uri="{BB962C8B-B14F-4D97-AF65-F5344CB8AC3E}">
        <p14:creationId xmlns:p14="http://schemas.microsoft.com/office/powerpoint/2010/main" val="2293753083"/>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8370" y="163052"/>
            <a:ext cx="8815629" cy="538609"/>
          </a:xfrm>
        </p:spPr>
        <p:txBody>
          <a:bodyPr/>
          <a:lstStyle/>
          <a:p>
            <a:r>
              <a:rPr lang="en-US" sz="2900" dirty="0" smtClean="0"/>
              <a:t>Scaling Mitigation Capacity - 4tb/sec and Beyond</a:t>
            </a:r>
            <a:endParaRPr lang="en-US" sz="2900" dirty="0"/>
          </a:p>
        </p:txBody>
      </p:sp>
      <p:sp>
        <p:nvSpPr>
          <p:cNvPr id="3" name="Text Placeholder 2"/>
          <p:cNvSpPr>
            <a:spLocks noGrp="1"/>
          </p:cNvSpPr>
          <p:nvPr>
            <p:ph type="body" sz="quarter" idx="12"/>
          </p:nvPr>
        </p:nvSpPr>
        <p:spPr>
          <a:xfrm>
            <a:off x="328369" y="1093137"/>
            <a:ext cx="8691485" cy="4899802"/>
          </a:xfrm>
        </p:spPr>
        <p:txBody>
          <a:bodyPr/>
          <a:lstStyle/>
          <a:p>
            <a:r>
              <a:rPr lang="en-US" sz="2200" dirty="0" err="1" smtClean="0"/>
              <a:t>Mitigator</a:t>
            </a:r>
            <a:r>
              <a:rPr lang="en-US" sz="2200" dirty="0" smtClean="0"/>
              <a:t> – </a:t>
            </a:r>
            <a:r>
              <a:rPr lang="en-US" sz="2200" dirty="0" smtClean="0">
                <a:solidFill>
                  <a:srgbClr val="C9541F"/>
                </a:solidFill>
              </a:rPr>
              <a:t>40gb/sec </a:t>
            </a:r>
            <a:r>
              <a:rPr lang="en-US" sz="2200" dirty="0" smtClean="0"/>
              <a:t>per </a:t>
            </a:r>
            <a:r>
              <a:rPr lang="en-US" sz="2200" dirty="0" err="1" smtClean="0"/>
              <a:t>Mitigator</a:t>
            </a:r>
            <a:endParaRPr lang="en-US" sz="2200" dirty="0" smtClean="0"/>
          </a:p>
          <a:p>
            <a:r>
              <a:rPr lang="en-US" sz="2200" dirty="0" smtClean="0"/>
              <a:t>16 </a:t>
            </a:r>
            <a:r>
              <a:rPr lang="en-US" sz="2200" dirty="0" err="1" smtClean="0"/>
              <a:t>mitigator</a:t>
            </a:r>
            <a:r>
              <a:rPr lang="en-US" sz="2200" dirty="0" smtClean="0"/>
              <a:t>/cluster (CEF/ECMP limit) = </a:t>
            </a:r>
            <a:r>
              <a:rPr lang="en-US" sz="2200" dirty="0" smtClean="0">
                <a:solidFill>
                  <a:srgbClr val="C9541F"/>
                </a:solidFill>
              </a:rPr>
              <a:t>640gb/sec </a:t>
            </a:r>
            <a:r>
              <a:rPr lang="en-US" sz="2200" dirty="0" smtClean="0"/>
              <a:t>per cluster</a:t>
            </a:r>
          </a:p>
          <a:p>
            <a:r>
              <a:rPr lang="en-US" sz="2200" dirty="0" smtClean="0"/>
              <a:t>Multiple clusters can be </a:t>
            </a:r>
            <a:r>
              <a:rPr lang="en-US" sz="2200" dirty="0" err="1" smtClean="0"/>
              <a:t>anycasted</a:t>
            </a:r>
            <a:endParaRPr lang="en-US" sz="2200" dirty="0" smtClean="0"/>
          </a:p>
          <a:p>
            <a:r>
              <a:rPr lang="en-US" sz="2200" dirty="0" smtClean="0"/>
              <a:t>100 </a:t>
            </a:r>
            <a:r>
              <a:rPr lang="en-US" sz="2200" dirty="0" err="1" smtClean="0"/>
              <a:t>mitigator</a:t>
            </a:r>
            <a:r>
              <a:rPr lang="en-US" sz="2200" dirty="0" smtClean="0"/>
              <a:t> per deployment = </a:t>
            </a:r>
            <a:r>
              <a:rPr lang="en-US" sz="2200" dirty="0" smtClean="0">
                <a:solidFill>
                  <a:srgbClr val="C9541F"/>
                </a:solidFill>
              </a:rPr>
              <a:t>4tb/sec </a:t>
            </a:r>
            <a:r>
              <a:rPr lang="en-US" sz="2200" dirty="0" smtClean="0"/>
              <a:t>of mitigation capacity per deployment, </a:t>
            </a:r>
            <a:r>
              <a:rPr lang="en-US" sz="2200" dirty="0" smtClean="0">
                <a:solidFill>
                  <a:srgbClr val="C9541F"/>
                </a:solidFill>
              </a:rPr>
              <a:t>10x more</a:t>
            </a:r>
            <a:r>
              <a:rPr lang="en-US" sz="2200" dirty="0" smtClean="0"/>
              <a:t> than largest </a:t>
            </a:r>
            <a:r>
              <a:rPr lang="en-US" sz="2200" dirty="0" err="1" smtClean="0"/>
              <a:t>DDoS</a:t>
            </a:r>
            <a:r>
              <a:rPr lang="en-US" sz="2200" dirty="0" smtClean="0"/>
              <a:t> to date.</a:t>
            </a:r>
          </a:p>
          <a:p>
            <a:r>
              <a:rPr lang="en-US" sz="2200" dirty="0" smtClean="0"/>
              <a:t>Deploy </a:t>
            </a:r>
            <a:r>
              <a:rPr lang="en-US" sz="2200" dirty="0" err="1" smtClean="0"/>
              <a:t>mitigators</a:t>
            </a:r>
            <a:r>
              <a:rPr lang="en-US" sz="2200" dirty="0" smtClean="0"/>
              <a:t> </a:t>
            </a:r>
            <a:r>
              <a:rPr lang="en-US" sz="2200" dirty="0" smtClean="0">
                <a:solidFill>
                  <a:srgbClr val="C9541F"/>
                </a:solidFill>
              </a:rPr>
              <a:t>mitigation centers at edges </a:t>
            </a:r>
            <a:r>
              <a:rPr lang="en-US" sz="2200" dirty="0" smtClean="0"/>
              <a:t>- in/out of edge devices.</a:t>
            </a:r>
          </a:p>
          <a:p>
            <a:r>
              <a:rPr lang="en-US" sz="2200" dirty="0" smtClean="0"/>
              <a:t>Deploy </a:t>
            </a:r>
            <a:r>
              <a:rPr lang="en-US" sz="2200" dirty="0" err="1" smtClean="0"/>
              <a:t>mitigators</a:t>
            </a:r>
            <a:r>
              <a:rPr lang="en-US" sz="2200" dirty="0" smtClean="0"/>
              <a:t> in </a:t>
            </a:r>
            <a:r>
              <a:rPr lang="en-US" sz="2200" dirty="0" smtClean="0">
                <a:solidFill>
                  <a:srgbClr val="C9541F"/>
                </a:solidFill>
              </a:rPr>
              <a:t>regional or centralized mitigation centers </a:t>
            </a:r>
            <a:r>
              <a:rPr lang="en-US" sz="2200" dirty="0" smtClean="0"/>
              <a:t>with dedicated, high-capacity </a:t>
            </a:r>
            <a:r>
              <a:rPr lang="en-US" sz="2200" dirty="0" smtClean="0">
                <a:solidFill>
                  <a:srgbClr val="C9541F"/>
                </a:solidFill>
              </a:rPr>
              <a:t>OOB diversion/re-injection links</a:t>
            </a:r>
            <a:r>
              <a:rPr lang="en-US" sz="2200" dirty="0" smtClean="0"/>
              <a:t>.  </a:t>
            </a:r>
            <a:r>
              <a:rPr lang="en-US" sz="2200" dirty="0" smtClean="0">
                <a:solidFill>
                  <a:schemeClr val="accent3"/>
                </a:solidFill>
              </a:rPr>
              <a:t>Sufficient bandwidth </a:t>
            </a:r>
            <a:r>
              <a:rPr lang="en-US" sz="2200" dirty="0" smtClean="0"/>
              <a:t>for diversion/re-injection is key!</a:t>
            </a:r>
          </a:p>
          <a:p>
            <a:r>
              <a:rPr lang="en-US" sz="2200" dirty="0" smtClean="0"/>
              <a:t>S/RTBH &amp; </a:t>
            </a:r>
            <a:r>
              <a:rPr lang="en-US" sz="2200" dirty="0" err="1" smtClean="0"/>
              <a:t>flowspec</a:t>
            </a:r>
            <a:r>
              <a:rPr lang="en-US" sz="2200" dirty="0" smtClean="0"/>
              <a:t> leverage router/switch hardware, </a:t>
            </a:r>
            <a:r>
              <a:rPr lang="en-US" sz="2200" dirty="0" smtClean="0">
                <a:solidFill>
                  <a:srgbClr val="C9541F"/>
                </a:solidFill>
              </a:rPr>
              <a:t>hundreds of </a:t>
            </a:r>
            <a:r>
              <a:rPr lang="en-US" sz="2200" dirty="0" err="1" smtClean="0">
                <a:solidFill>
                  <a:srgbClr val="C9541F"/>
                </a:solidFill>
              </a:rPr>
              <a:t>mpps</a:t>
            </a:r>
            <a:r>
              <a:rPr lang="en-US" sz="2200" dirty="0" smtClean="0">
                <a:solidFill>
                  <a:srgbClr val="C9541F"/>
                </a:solidFill>
              </a:rPr>
              <a:t>, </a:t>
            </a:r>
            <a:r>
              <a:rPr lang="en-US" sz="2200" dirty="0" err="1" smtClean="0">
                <a:solidFill>
                  <a:srgbClr val="C9541F"/>
                </a:solidFill>
              </a:rPr>
              <a:t>gb</a:t>
            </a:r>
            <a:r>
              <a:rPr lang="en-US" sz="2200" dirty="0" smtClean="0">
                <a:solidFill>
                  <a:srgbClr val="C9541F"/>
                </a:solidFill>
              </a:rPr>
              <a:t>/sec</a:t>
            </a:r>
            <a:r>
              <a:rPr lang="en-US" sz="2200" dirty="0" smtClean="0"/>
              <a:t>.  Leveraging network infrastructure is </a:t>
            </a:r>
            <a:r>
              <a:rPr lang="en-US" sz="2200" dirty="0" smtClean="0">
                <a:solidFill>
                  <a:srgbClr val="C9541F"/>
                </a:solidFill>
              </a:rPr>
              <a:t>required</a:t>
            </a:r>
            <a:r>
              <a:rPr lang="en-US" sz="2200" dirty="0" smtClean="0"/>
              <a:t> due to </a:t>
            </a:r>
            <a:r>
              <a:rPr lang="en-US" sz="2200" dirty="0" smtClean="0">
                <a:solidFill>
                  <a:srgbClr val="C9541F"/>
                </a:solidFill>
              </a:rPr>
              <a:t>ratio of attack volumes </a:t>
            </a:r>
            <a:r>
              <a:rPr lang="en-US" sz="2200" dirty="0" smtClean="0"/>
              <a:t>to peering and core link capacities!</a:t>
            </a:r>
          </a:p>
        </p:txBody>
      </p:sp>
      <p:sp>
        <p:nvSpPr>
          <p:cNvPr id="4" name="Slide Number Placeholder 3"/>
          <p:cNvSpPr>
            <a:spLocks noGrp="1"/>
          </p:cNvSpPr>
          <p:nvPr>
            <p:ph type="sldNum" sz="quarter" idx="10"/>
          </p:nvPr>
        </p:nvSpPr>
        <p:spPr/>
        <p:txBody>
          <a:bodyPr/>
          <a:lstStyle/>
          <a:p>
            <a:fld id="{AE4F6114-FE43-B34A-B99B-6F1FD61370EE}" type="slidenum">
              <a:rPr lang="en-US" smtClean="0"/>
              <a:pPr/>
              <a:t>145</a:t>
            </a:fld>
            <a:endParaRPr lang="en-US" dirty="0"/>
          </a:p>
        </p:txBody>
      </p:sp>
    </p:spTree>
    <p:extLst>
      <p:ext uri="{BB962C8B-B14F-4D97-AF65-F5344CB8AC3E}">
        <p14:creationId xmlns:p14="http://schemas.microsoft.com/office/powerpoint/2010/main" val="78572326"/>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2770" name="Rectangle 1"/>
          <p:cNvSpPr>
            <a:spLocks/>
          </p:cNvSpPr>
          <p:nvPr/>
        </p:nvSpPr>
        <p:spPr bwMode="auto">
          <a:xfrm>
            <a:off x="0" y="2350744"/>
            <a:ext cx="9144000" cy="2273300"/>
          </a:xfrm>
          <a:prstGeom prst="rect">
            <a:avLst/>
          </a:prstGeom>
          <a:solidFill>
            <a:srgbClr val="62A33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a:p>
        </p:txBody>
      </p:sp>
      <p:sp>
        <p:nvSpPr>
          <p:cNvPr id="32772" name="Line 3"/>
          <p:cNvSpPr>
            <a:spLocks noChangeShapeType="1"/>
          </p:cNvSpPr>
          <p:nvPr/>
        </p:nvSpPr>
        <p:spPr bwMode="auto">
          <a:xfrm>
            <a:off x="685800" y="1066800"/>
            <a:ext cx="8077200" cy="1588"/>
          </a:xfrm>
          <a:prstGeom prst="line">
            <a:avLst/>
          </a:prstGeom>
          <a:noFill/>
          <a:ln w="9525">
            <a:solidFill>
              <a:srgbClr val="62A335"/>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32774" name="Rectangle 5"/>
          <p:cNvSpPr>
            <a:spLocks/>
          </p:cNvSpPr>
          <p:nvPr/>
        </p:nvSpPr>
        <p:spPr bwMode="auto">
          <a:xfrm>
            <a:off x="14288" y="9525"/>
            <a:ext cx="9129712" cy="18415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a:p>
        </p:txBody>
      </p:sp>
      <p:sp>
        <p:nvSpPr>
          <p:cNvPr id="32775" name="Rectangle 6"/>
          <p:cNvSpPr>
            <a:spLocks/>
          </p:cNvSpPr>
          <p:nvPr/>
        </p:nvSpPr>
        <p:spPr bwMode="auto">
          <a:xfrm>
            <a:off x="201613" y="2876182"/>
            <a:ext cx="87249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100" tIns="38100" rIns="82124" bIns="38100"/>
          <a:lstStyle/>
          <a:p>
            <a:pPr marL="4763" algn="ctr"/>
            <a:r>
              <a:rPr lang="en-US" sz="6500" dirty="0" smtClean="0">
                <a:solidFill>
                  <a:srgbClr val="FFFFFF"/>
                </a:solidFill>
                <a:ea typeface="ＭＳ Ｐゴシック" charset="0"/>
              </a:rPr>
              <a:t>Conclusion</a:t>
            </a:r>
            <a:endParaRPr lang="en-US" sz="6500" dirty="0">
              <a:solidFill>
                <a:srgbClr val="FFFFFF"/>
              </a:solidFill>
              <a:ea typeface="ＭＳ Ｐゴシック" charset="0"/>
            </a:endParaRPr>
          </a:p>
        </p:txBody>
      </p:sp>
      <p:sp>
        <p:nvSpPr>
          <p:cNvPr id="4" name="Slide Number Placeholder 3"/>
          <p:cNvSpPr>
            <a:spLocks noGrp="1"/>
          </p:cNvSpPr>
          <p:nvPr>
            <p:ph type="sldNum" sz="quarter" idx="10"/>
          </p:nvPr>
        </p:nvSpPr>
        <p:spPr/>
        <p:txBody>
          <a:bodyPr/>
          <a:lstStyle/>
          <a:p>
            <a:fld id="{AE4F6114-FE43-B34A-B99B-6F1FD61370EE}" type="slidenum">
              <a:rPr lang="en-US" smtClean="0"/>
              <a:pPr/>
              <a:t>146</a:t>
            </a:fld>
            <a:endParaRPr lang="en-US" dirty="0"/>
          </a:p>
        </p:txBody>
      </p:sp>
    </p:spTree>
    <p:extLst>
      <p:ext uri="{BB962C8B-B14F-4D97-AF65-F5344CB8AC3E}">
        <p14:creationId xmlns:p14="http://schemas.microsoft.com/office/powerpoint/2010/main" val="304165004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8370" y="170747"/>
            <a:ext cx="8815629" cy="523220"/>
          </a:xfrm>
        </p:spPr>
        <p:txBody>
          <a:bodyPr/>
          <a:lstStyle/>
          <a:p>
            <a:pPr lvl="0"/>
            <a:r>
              <a:rPr lang="en-US" sz="2800" dirty="0" smtClean="0"/>
              <a:t>Reflection/Amplification </a:t>
            </a:r>
            <a:r>
              <a:rPr lang="en-US" sz="2800" dirty="0" err="1" smtClean="0"/>
              <a:t>DDoS</a:t>
            </a:r>
            <a:r>
              <a:rPr lang="en-US" sz="2800" dirty="0" smtClean="0"/>
              <a:t> Attack Summary</a:t>
            </a:r>
            <a:endParaRPr lang="en-US" sz="2800" dirty="0"/>
          </a:p>
        </p:txBody>
      </p:sp>
      <p:sp>
        <p:nvSpPr>
          <p:cNvPr id="3" name="Text Placeholder 2"/>
          <p:cNvSpPr>
            <a:spLocks noGrp="1"/>
          </p:cNvSpPr>
          <p:nvPr>
            <p:ph type="body" sz="quarter" idx="12"/>
          </p:nvPr>
        </p:nvSpPr>
        <p:spPr>
          <a:xfrm>
            <a:off x="328370" y="902646"/>
            <a:ext cx="8815628" cy="5909311"/>
          </a:xfrm>
        </p:spPr>
        <p:txBody>
          <a:bodyPr/>
          <a:lstStyle/>
          <a:p>
            <a:pPr>
              <a:buClr>
                <a:schemeClr val="accent2"/>
              </a:buClr>
            </a:pPr>
            <a:r>
              <a:rPr lang="en-US" sz="2900" dirty="0" err="1" smtClean="0"/>
              <a:t>Abusable</a:t>
            </a:r>
            <a:r>
              <a:rPr lang="en-US" sz="2900" dirty="0" smtClean="0"/>
              <a:t> services are widely </a:t>
            </a:r>
            <a:r>
              <a:rPr lang="en-US" sz="2900" b="0" dirty="0" err="1" smtClean="0"/>
              <a:t>misimplemented</a:t>
            </a:r>
            <a:r>
              <a:rPr lang="en-US" sz="2900" b="0" dirty="0" smtClean="0"/>
              <a:t>/misconfigured across the Internet</a:t>
            </a:r>
          </a:p>
          <a:p>
            <a:pPr>
              <a:buClr>
                <a:schemeClr val="accent2"/>
              </a:buClr>
            </a:pPr>
            <a:r>
              <a:rPr lang="en-US" sz="2900" b="0" dirty="0" smtClean="0"/>
              <a:t>Large pools of </a:t>
            </a:r>
            <a:r>
              <a:rPr lang="en-US" sz="2900" b="0" dirty="0" err="1" smtClean="0"/>
              <a:t>abusable</a:t>
            </a:r>
            <a:r>
              <a:rPr lang="en-US" sz="2900" b="0" dirty="0" smtClean="0"/>
              <a:t> servers/services</a:t>
            </a:r>
            <a:endParaRPr lang="en-US" sz="2900" b="0" dirty="0"/>
          </a:p>
          <a:p>
            <a:pPr>
              <a:buClr>
                <a:schemeClr val="accent2"/>
              </a:buClr>
            </a:pPr>
            <a:r>
              <a:rPr lang="en-US" sz="2900" b="0" dirty="0" smtClean="0"/>
              <a:t>Gaps in anti</a:t>
            </a:r>
            <a:r>
              <a:rPr lang="en-US" sz="2900" b="0" dirty="0"/>
              <a:t>-spoofing </a:t>
            </a:r>
            <a:r>
              <a:rPr lang="en-US" sz="2900" b="0" dirty="0" smtClean="0"/>
              <a:t>at </a:t>
            </a:r>
            <a:r>
              <a:rPr lang="en-US" sz="2900" b="0" dirty="0"/>
              <a:t>network edges</a:t>
            </a:r>
          </a:p>
          <a:p>
            <a:pPr>
              <a:buClr>
                <a:schemeClr val="accent2"/>
              </a:buClr>
            </a:pPr>
            <a:r>
              <a:rPr lang="en-US" sz="2900" b="0" dirty="0"/>
              <a:t>High amplification </a:t>
            </a:r>
            <a:r>
              <a:rPr lang="en-US" sz="2900" b="0" dirty="0" smtClean="0"/>
              <a:t>ratios</a:t>
            </a:r>
            <a:endParaRPr lang="en-US" sz="2900" b="0" dirty="0"/>
          </a:p>
          <a:p>
            <a:pPr>
              <a:buClr>
                <a:schemeClr val="accent2"/>
              </a:buClr>
            </a:pPr>
            <a:r>
              <a:rPr lang="en-US" sz="2900" b="0" dirty="0"/>
              <a:t>Low difficulty of execution</a:t>
            </a:r>
          </a:p>
          <a:p>
            <a:pPr>
              <a:buClr>
                <a:schemeClr val="accent2"/>
              </a:buClr>
            </a:pPr>
            <a:r>
              <a:rPr lang="en-US" sz="2900" b="0" dirty="0"/>
              <a:t>Readily-available attack </a:t>
            </a:r>
            <a:r>
              <a:rPr lang="en-US" sz="2900" b="0" dirty="0" smtClean="0"/>
              <a:t>tools</a:t>
            </a:r>
            <a:endParaRPr lang="en-US" sz="2900" b="0" dirty="0"/>
          </a:p>
          <a:p>
            <a:pPr>
              <a:buClr>
                <a:schemeClr val="accent2"/>
              </a:buClr>
            </a:pPr>
            <a:r>
              <a:rPr lang="en-US" sz="2900" dirty="0" smtClean="0"/>
              <a:t>Extremely h</a:t>
            </a:r>
            <a:r>
              <a:rPr lang="en-US" sz="2900" b="0" dirty="0" smtClean="0"/>
              <a:t>igh impact – ‘The sky is falling!’</a:t>
            </a:r>
            <a:endParaRPr lang="en-US" sz="2900" b="0" dirty="0"/>
          </a:p>
          <a:p>
            <a:pPr>
              <a:buClr>
                <a:schemeClr val="accent2"/>
              </a:buClr>
            </a:pPr>
            <a:r>
              <a:rPr lang="en-US" sz="2900" b="0" dirty="0"/>
              <a:t>Significant risk </a:t>
            </a:r>
            <a:r>
              <a:rPr lang="en-US" sz="2900" b="0" dirty="0" smtClean="0"/>
              <a:t>for potential targets and intermediat</a:t>
            </a:r>
            <a:r>
              <a:rPr lang="en-US" sz="2900" dirty="0" smtClean="0"/>
              <a:t>e networks/bystanders</a:t>
            </a:r>
            <a:endParaRPr lang="en-US" sz="2900" b="0" dirty="0"/>
          </a:p>
          <a:p>
            <a:pPr>
              <a:buClr>
                <a:schemeClr val="accent2"/>
              </a:buClr>
            </a:pPr>
            <a:endParaRPr lang="en-US" sz="2900" b="0" dirty="0"/>
          </a:p>
        </p:txBody>
      </p:sp>
      <p:sp>
        <p:nvSpPr>
          <p:cNvPr id="4" name="Slide Number Placeholder 3"/>
          <p:cNvSpPr>
            <a:spLocks noGrp="1"/>
          </p:cNvSpPr>
          <p:nvPr>
            <p:ph type="sldNum" sz="quarter" idx="10"/>
          </p:nvPr>
        </p:nvSpPr>
        <p:spPr/>
        <p:txBody>
          <a:bodyPr/>
          <a:lstStyle/>
          <a:p>
            <a:fld id="{AE4F6114-FE43-B34A-B99B-6F1FD61370EE}" type="slidenum">
              <a:rPr lang="en-US" smtClean="0"/>
              <a:pPr/>
              <a:t>147</a:t>
            </a:fld>
            <a:endParaRPr lang="en-US" dirty="0"/>
          </a:p>
        </p:txBody>
      </p:sp>
    </p:spTree>
    <p:extLst>
      <p:ext uri="{BB962C8B-B14F-4D97-AF65-F5344CB8AC3E}">
        <p14:creationId xmlns:p14="http://schemas.microsoft.com/office/powerpoint/2010/main" val="1473329174"/>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Line 2"/>
          <p:cNvSpPr>
            <a:spLocks noChangeShapeType="1"/>
          </p:cNvSpPr>
          <p:nvPr/>
        </p:nvSpPr>
        <p:spPr bwMode="auto">
          <a:xfrm>
            <a:off x="0" y="6840538"/>
            <a:ext cx="9163050" cy="9525"/>
          </a:xfrm>
          <a:prstGeom prst="line">
            <a:avLst/>
          </a:prstGeom>
          <a:noFill/>
          <a:ln w="50800">
            <a:solidFill>
              <a:srgbClr val="71B532"/>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31748" name="Line 3"/>
          <p:cNvSpPr>
            <a:spLocks noChangeShapeType="1"/>
          </p:cNvSpPr>
          <p:nvPr/>
        </p:nvSpPr>
        <p:spPr bwMode="auto">
          <a:xfrm>
            <a:off x="0" y="14288"/>
            <a:ext cx="9163050" cy="9525"/>
          </a:xfrm>
          <a:prstGeom prst="line">
            <a:avLst/>
          </a:prstGeom>
          <a:noFill/>
          <a:ln w="50800">
            <a:solidFill>
              <a:srgbClr val="71B532"/>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29701" name="Rectangle 5"/>
          <p:cNvSpPr>
            <a:spLocks noGrp="1" noChangeArrowheads="1"/>
          </p:cNvSpPr>
          <p:nvPr>
            <p:ph type="title"/>
          </p:nvPr>
        </p:nvSpPr>
        <p:spPr/>
        <p:txBody>
          <a:bodyPr/>
          <a:lstStyle/>
          <a:p>
            <a:pPr eaLnBrk="1" hangingPunct="1">
              <a:defRPr/>
            </a:pPr>
            <a:r>
              <a:rPr lang="en-US" dirty="0" smtClean="0"/>
              <a:t>Are We Doomed?</a:t>
            </a:r>
          </a:p>
        </p:txBody>
      </p:sp>
      <p:sp>
        <p:nvSpPr>
          <p:cNvPr id="29702" name="Rectangle 6"/>
          <p:cNvSpPr>
            <a:spLocks noGrp="1" noChangeArrowheads="1"/>
          </p:cNvSpPr>
          <p:nvPr>
            <p:ph type="body" idx="1"/>
          </p:nvPr>
        </p:nvSpPr>
        <p:spPr>
          <a:xfrm>
            <a:off x="457200" y="989353"/>
            <a:ext cx="8229600" cy="5245932"/>
          </a:xfrm>
        </p:spPr>
        <p:txBody>
          <a:bodyPr>
            <a:noAutofit/>
          </a:bodyPr>
          <a:lstStyle/>
          <a:p>
            <a:pPr eaLnBrk="1" hangingPunct="1">
              <a:spcBef>
                <a:spcPct val="0"/>
              </a:spcBef>
              <a:defRPr/>
            </a:pPr>
            <a:r>
              <a:rPr lang="en-US" sz="2300" dirty="0" smtClean="0"/>
              <a:t>No!  Deploying existing, </a:t>
            </a:r>
            <a:r>
              <a:rPr lang="en-US" sz="2300" dirty="0" smtClean="0">
                <a:solidFill>
                  <a:srgbClr val="FF0000"/>
                </a:solidFill>
              </a:rPr>
              <a:t>well-known tools/techniques/BCPs</a:t>
            </a:r>
            <a:r>
              <a:rPr lang="en-US" sz="2300" dirty="0" smtClean="0"/>
              <a:t> results in a vastly improved security posture with measurable results.</a:t>
            </a:r>
          </a:p>
          <a:p>
            <a:pPr eaLnBrk="1" hangingPunct="1">
              <a:spcBef>
                <a:spcPts val="438"/>
              </a:spcBef>
              <a:defRPr/>
            </a:pPr>
            <a:r>
              <a:rPr lang="en-US" sz="2300" dirty="0" smtClean="0"/>
              <a:t>Evolution of defenses against these attacks demonstrates that </a:t>
            </a:r>
            <a:r>
              <a:rPr lang="en-US" sz="2300" dirty="0" smtClean="0">
                <a:solidFill>
                  <a:srgbClr val="FF0000"/>
                </a:solidFill>
              </a:rPr>
              <a:t>positive change is possible</a:t>
            </a:r>
            <a:r>
              <a:rPr lang="en-US" sz="2300" dirty="0" smtClean="0"/>
              <a:t> – targeted organizations &amp; defending ISPs/MSSPs have altered architectures, mitigation techniques, processes, and procedures to successfully mitigate these attacks.</a:t>
            </a:r>
          </a:p>
          <a:p>
            <a:pPr eaLnBrk="1" hangingPunct="1">
              <a:spcBef>
                <a:spcPts val="438"/>
              </a:spcBef>
              <a:defRPr/>
            </a:pPr>
            <a:r>
              <a:rPr lang="en-US" sz="2300" dirty="0" smtClean="0"/>
              <a:t>Mitigation capacities are </a:t>
            </a:r>
            <a:r>
              <a:rPr lang="en-US" sz="2300" dirty="0" smtClean="0">
                <a:solidFill>
                  <a:schemeClr val="accent3"/>
                </a:solidFill>
              </a:rPr>
              <a:t>scaling to meet and exceed attack volumes </a:t>
            </a:r>
            <a:r>
              <a:rPr lang="en-US" sz="2300" dirty="0" smtClean="0"/>
              <a:t>– deployment architecture, </a:t>
            </a:r>
            <a:r>
              <a:rPr lang="en-US" sz="2300" dirty="0" smtClean="0">
                <a:solidFill>
                  <a:schemeClr val="accent3"/>
                </a:solidFill>
              </a:rPr>
              <a:t>diversion/re-injection bandwidth</a:t>
            </a:r>
            <a:r>
              <a:rPr lang="en-US" sz="2300" dirty="0" smtClean="0"/>
              <a:t>, leveraging network infrastructure are key.</a:t>
            </a:r>
          </a:p>
          <a:p>
            <a:pPr eaLnBrk="1" hangingPunct="1">
              <a:spcBef>
                <a:spcPts val="438"/>
              </a:spcBef>
              <a:defRPr/>
            </a:pPr>
            <a:r>
              <a:rPr lang="en-US" sz="2300" dirty="0" smtClean="0"/>
              <a:t>Automation is a </a:t>
            </a:r>
            <a:r>
              <a:rPr lang="en-US" sz="2300" dirty="0"/>
              <a:t>G</a:t>
            </a:r>
            <a:r>
              <a:rPr lang="en-US" sz="2300" dirty="0" smtClean="0"/>
              <a:t>ood </a:t>
            </a:r>
            <a:r>
              <a:rPr lang="en-US" sz="2300" dirty="0"/>
              <a:t>T</a:t>
            </a:r>
            <a:r>
              <a:rPr lang="en-US" sz="2300" dirty="0" smtClean="0"/>
              <a:t>hing, but it</a:t>
            </a:r>
            <a:r>
              <a:rPr lang="ja-JP" altLang="en-US" sz="2300" dirty="0"/>
              <a:t> </a:t>
            </a:r>
            <a:r>
              <a:rPr lang="en-US" altLang="ja-JP" sz="2300" dirty="0" smtClean="0"/>
              <a:t>i</a:t>
            </a:r>
            <a:r>
              <a:rPr lang="en-US" sz="2300" dirty="0" smtClean="0"/>
              <a:t>s no substitute for resilient architecture, insightful planning, and </a:t>
            </a:r>
            <a:r>
              <a:rPr lang="en-US" sz="2300" dirty="0" smtClean="0">
                <a:solidFill>
                  <a:srgbClr val="FF0000"/>
                </a:solidFill>
              </a:rPr>
              <a:t>smart </a:t>
            </a:r>
            <a:r>
              <a:rPr lang="en-US" sz="2300" dirty="0" err="1" smtClean="0">
                <a:solidFill>
                  <a:srgbClr val="FF0000"/>
                </a:solidFill>
              </a:rPr>
              <a:t>opsec</a:t>
            </a:r>
            <a:r>
              <a:rPr lang="en-US" sz="2300" dirty="0" smtClean="0">
                <a:solidFill>
                  <a:srgbClr val="FF0000"/>
                </a:solidFill>
              </a:rPr>
              <a:t> personnel, </a:t>
            </a:r>
            <a:r>
              <a:rPr lang="en-US" sz="2300" dirty="0" smtClean="0"/>
              <a:t>who are more important now than ever before!</a:t>
            </a:r>
          </a:p>
        </p:txBody>
      </p:sp>
    </p:spTree>
    <p:extLst>
      <p:ext uri="{BB962C8B-B14F-4D97-AF65-F5344CB8AC3E}">
        <p14:creationId xmlns:p14="http://schemas.microsoft.com/office/powerpoint/2010/main" val="19012781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2770" name="Rectangle 1"/>
          <p:cNvSpPr>
            <a:spLocks/>
          </p:cNvSpPr>
          <p:nvPr/>
        </p:nvSpPr>
        <p:spPr bwMode="auto">
          <a:xfrm>
            <a:off x="0" y="2350744"/>
            <a:ext cx="9144000" cy="2273300"/>
          </a:xfrm>
          <a:prstGeom prst="rect">
            <a:avLst/>
          </a:prstGeom>
          <a:solidFill>
            <a:srgbClr val="62A33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a:p>
        </p:txBody>
      </p:sp>
      <p:sp>
        <p:nvSpPr>
          <p:cNvPr id="32772" name="Line 3"/>
          <p:cNvSpPr>
            <a:spLocks noChangeShapeType="1"/>
          </p:cNvSpPr>
          <p:nvPr/>
        </p:nvSpPr>
        <p:spPr bwMode="auto">
          <a:xfrm>
            <a:off x="685800" y="1066800"/>
            <a:ext cx="8077200" cy="1588"/>
          </a:xfrm>
          <a:prstGeom prst="line">
            <a:avLst/>
          </a:prstGeom>
          <a:noFill/>
          <a:ln w="9525">
            <a:solidFill>
              <a:srgbClr val="62A335"/>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32774" name="Rectangle 5"/>
          <p:cNvSpPr>
            <a:spLocks/>
          </p:cNvSpPr>
          <p:nvPr/>
        </p:nvSpPr>
        <p:spPr bwMode="auto">
          <a:xfrm>
            <a:off x="14288" y="9525"/>
            <a:ext cx="9129712" cy="18415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a:p>
        </p:txBody>
      </p:sp>
      <p:sp>
        <p:nvSpPr>
          <p:cNvPr id="32775" name="Rectangle 6"/>
          <p:cNvSpPr>
            <a:spLocks/>
          </p:cNvSpPr>
          <p:nvPr/>
        </p:nvSpPr>
        <p:spPr bwMode="auto">
          <a:xfrm>
            <a:off x="201613" y="2876182"/>
            <a:ext cx="87249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100" tIns="38100" rIns="82124" bIns="38100"/>
          <a:lstStyle/>
          <a:p>
            <a:pPr marL="4763" algn="ctr"/>
            <a:r>
              <a:rPr lang="en-US" sz="6500" dirty="0" smtClean="0">
                <a:solidFill>
                  <a:srgbClr val="FFFFFF"/>
                </a:solidFill>
                <a:ea typeface="ＭＳ Ｐゴシック" charset="0"/>
              </a:rPr>
              <a:t>Discussion</a:t>
            </a:r>
            <a:endParaRPr lang="en-US" sz="6500" dirty="0">
              <a:solidFill>
                <a:srgbClr val="FFFFFF"/>
              </a:solidFill>
              <a:ea typeface="ＭＳ Ｐゴシック" charset="0"/>
            </a:endParaRPr>
          </a:p>
        </p:txBody>
      </p:sp>
      <p:sp>
        <p:nvSpPr>
          <p:cNvPr id="4" name="Slide Number Placeholder 3"/>
          <p:cNvSpPr>
            <a:spLocks noGrp="1"/>
          </p:cNvSpPr>
          <p:nvPr>
            <p:ph type="sldNum" sz="quarter" idx="10"/>
          </p:nvPr>
        </p:nvSpPr>
        <p:spPr/>
        <p:txBody>
          <a:bodyPr/>
          <a:lstStyle/>
          <a:p>
            <a:fld id="{AE4F6114-FE43-B34A-B99B-6F1FD61370EE}" type="slidenum">
              <a:rPr lang="en-US" smtClean="0"/>
              <a:pPr/>
              <a:t>149</a:t>
            </a:fld>
            <a:endParaRPr lang="en-US" dirty="0"/>
          </a:p>
        </p:txBody>
      </p:sp>
    </p:spTree>
    <p:extLst>
      <p:ext uri="{BB962C8B-B14F-4D97-AF65-F5344CB8AC3E}">
        <p14:creationId xmlns:p14="http://schemas.microsoft.com/office/powerpoint/2010/main" val="182478306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8370" y="201525"/>
            <a:ext cx="8815629" cy="461665"/>
          </a:xfrm>
        </p:spPr>
        <p:txBody>
          <a:bodyPr/>
          <a:lstStyle/>
          <a:p>
            <a:r>
              <a:rPr lang="en-US" sz="2400" dirty="0" smtClean="0"/>
              <a:t>Impact of Reflection/Amplification </a:t>
            </a:r>
            <a:r>
              <a:rPr lang="en-US" sz="2400" dirty="0" err="1" smtClean="0"/>
              <a:t>DDoS</a:t>
            </a:r>
            <a:r>
              <a:rPr lang="en-US" sz="2400" dirty="0" smtClean="0"/>
              <a:t> Attacks</a:t>
            </a:r>
            <a:endParaRPr lang="en-US" sz="2400" dirty="0"/>
          </a:p>
        </p:txBody>
      </p:sp>
      <p:sp>
        <p:nvSpPr>
          <p:cNvPr id="3" name="Text Placeholder 2"/>
          <p:cNvSpPr>
            <a:spLocks noGrp="1"/>
          </p:cNvSpPr>
          <p:nvPr>
            <p:ph type="body" sz="quarter" idx="12"/>
          </p:nvPr>
        </p:nvSpPr>
        <p:spPr>
          <a:xfrm>
            <a:off x="328371" y="1017588"/>
            <a:ext cx="8489904" cy="5102934"/>
          </a:xfrm>
        </p:spPr>
        <p:txBody>
          <a:bodyPr/>
          <a:lstStyle/>
          <a:p>
            <a:r>
              <a:rPr lang="en-US" sz="2200" dirty="0" smtClean="0"/>
              <a:t>Servers, services, applications, Internet access, et. al. on the target network </a:t>
            </a:r>
            <a:r>
              <a:rPr lang="en-US" sz="2200" b="1" i="1" dirty="0" smtClean="0">
                <a:solidFill>
                  <a:srgbClr val="FF0000"/>
                </a:solidFill>
              </a:rPr>
              <a:t>overwhelmed and rendered unavailable </a:t>
            </a:r>
            <a:r>
              <a:rPr lang="en-US" sz="2200" dirty="0" smtClean="0"/>
              <a:t>by sheer traffic volume – tens or hundreds of </a:t>
            </a:r>
            <a:r>
              <a:rPr lang="en-US" sz="2200" dirty="0" err="1" smtClean="0"/>
              <a:t>gb</a:t>
            </a:r>
            <a:r>
              <a:rPr lang="en-US" sz="2200" dirty="0" smtClean="0"/>
              <a:t>/sec frequent.</a:t>
            </a:r>
          </a:p>
          <a:p>
            <a:r>
              <a:rPr lang="en-US" sz="2200" b="1" i="1" dirty="0" smtClean="0">
                <a:solidFill>
                  <a:srgbClr val="FF0000"/>
                </a:solidFill>
              </a:rPr>
              <a:t>Complete saturation </a:t>
            </a:r>
            <a:r>
              <a:rPr lang="en-US" sz="2200" dirty="0" smtClean="0"/>
              <a:t>of peering links/transit links of the target network.</a:t>
            </a:r>
          </a:p>
          <a:p>
            <a:r>
              <a:rPr lang="en-US" sz="2200" b="1" i="1" dirty="0" smtClean="0">
                <a:solidFill>
                  <a:srgbClr val="FF0000"/>
                </a:solidFill>
              </a:rPr>
              <a:t>Total or near-total saturation </a:t>
            </a:r>
            <a:r>
              <a:rPr lang="en-US" sz="2200" dirty="0" smtClean="0"/>
              <a:t>of peering links/transit links/core links of intermediate networks between the reflectors/amplifiers and the target network – including the networks of direct peers/transit providers of the target network</a:t>
            </a:r>
          </a:p>
          <a:p>
            <a:r>
              <a:rPr lang="en-US" sz="2200" b="1" i="1" dirty="0" smtClean="0">
                <a:solidFill>
                  <a:srgbClr val="FF0000"/>
                </a:solidFill>
              </a:rPr>
              <a:t>Widespread collateral damage </a:t>
            </a:r>
            <a:r>
              <a:rPr lang="en-US" sz="2200" dirty="0" smtClean="0"/>
              <a:t>– packet loss, delays, high latency for Internet traffic of uninvolved parties which simply happens to traverse networks saturated by these attacks.  </a:t>
            </a:r>
          </a:p>
          <a:p>
            <a:r>
              <a:rPr lang="en-US" sz="2200" b="1" i="1" dirty="0" smtClean="0">
                <a:solidFill>
                  <a:srgbClr val="FF0000"/>
                </a:solidFill>
              </a:rPr>
              <a:t>Unavailability</a:t>
            </a:r>
            <a:r>
              <a:rPr lang="en-US" sz="2200" dirty="0" smtClean="0">
                <a:solidFill>
                  <a:srgbClr val="FF0000"/>
                </a:solidFill>
              </a:rPr>
              <a:t> </a:t>
            </a:r>
            <a:r>
              <a:rPr lang="en-US" sz="2200" dirty="0" smtClean="0"/>
              <a:t>of servers/services/applications, Internet access for bystanders topologically proximate to the target network.</a:t>
            </a:r>
            <a:endParaRPr lang="en-US" sz="2200" dirty="0"/>
          </a:p>
        </p:txBody>
      </p:sp>
      <p:sp>
        <p:nvSpPr>
          <p:cNvPr id="4" name="Slide Number Placeholder 3"/>
          <p:cNvSpPr>
            <a:spLocks noGrp="1"/>
          </p:cNvSpPr>
          <p:nvPr>
            <p:ph type="sldNum" sz="quarter" idx="10"/>
          </p:nvPr>
        </p:nvSpPr>
        <p:spPr/>
        <p:txBody>
          <a:bodyPr/>
          <a:lstStyle/>
          <a:p>
            <a:fld id="{AE4F6114-FE43-B34A-B99B-6F1FD61370EE}" type="slidenum">
              <a:rPr lang="en-US" smtClean="0"/>
              <a:pPr/>
              <a:t>15</a:t>
            </a:fld>
            <a:endParaRPr lang="en-US" dirty="0"/>
          </a:p>
        </p:txBody>
      </p:sp>
    </p:spTree>
    <p:extLst>
      <p:ext uri="{BB962C8B-B14F-4D97-AF65-F5344CB8AC3E}">
        <p14:creationId xmlns:p14="http://schemas.microsoft.com/office/powerpoint/2010/main" val="1754026715"/>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60038" y="4732330"/>
            <a:ext cx="8060436" cy="1060223"/>
          </a:xfrm>
        </p:spPr>
        <p:txBody>
          <a:bodyPr/>
          <a:lstStyle/>
          <a:p>
            <a:pPr algn="r"/>
            <a:r>
              <a:rPr lang="en-US" sz="5400" dirty="0" smtClean="0"/>
              <a:t>Thank You!</a:t>
            </a:r>
            <a:endParaRPr lang="en-US" sz="5400" dirty="0"/>
          </a:p>
        </p:txBody>
      </p:sp>
      <p:sp>
        <p:nvSpPr>
          <p:cNvPr id="3" name="Rectangle 7"/>
          <p:cNvSpPr txBox="1">
            <a:spLocks noChangeArrowheads="1"/>
          </p:cNvSpPr>
          <p:nvPr/>
        </p:nvSpPr>
        <p:spPr>
          <a:xfrm>
            <a:off x="4478402" y="5657089"/>
            <a:ext cx="4142072" cy="1352074"/>
          </a:xfrm>
          <a:prstGeom prst="rect">
            <a:avLst/>
          </a:prstGeom>
        </p:spPr>
        <p:txBody>
          <a:bodyPr>
            <a:normAutofit/>
          </a:bodyPr>
          <a:lstStyle>
            <a:lvl1pPr marL="0" indent="0" algn="r" defTabSz="457200" rtl="0" eaLnBrk="1" latinLnBrk="0" hangingPunct="1">
              <a:spcBef>
                <a:spcPct val="20000"/>
              </a:spcBef>
              <a:buClr>
                <a:srgbClr val="71B532"/>
              </a:buClr>
              <a:buFont typeface="Arial"/>
              <a:buNone/>
              <a:defRPr sz="2400" kern="1200">
                <a:solidFill>
                  <a:schemeClr val="tx1"/>
                </a:solidFill>
                <a:latin typeface="Arial"/>
                <a:ea typeface="+mn-ea"/>
                <a:cs typeface="Arial"/>
              </a:defRPr>
            </a:lvl1pPr>
            <a:lvl2pPr marL="457200" indent="0" algn="ctr" defTabSz="457200" rtl="0" eaLnBrk="1" latinLnBrk="0" hangingPunct="1">
              <a:spcBef>
                <a:spcPct val="20000"/>
              </a:spcBef>
              <a:buClr>
                <a:srgbClr val="71B532"/>
              </a:buClr>
              <a:buFont typeface="Arial"/>
              <a:buNone/>
              <a:defRPr sz="2800" kern="1200">
                <a:solidFill>
                  <a:schemeClr val="tx1">
                    <a:tint val="75000"/>
                  </a:schemeClr>
                </a:solidFill>
                <a:latin typeface="Arial"/>
                <a:ea typeface="+mn-ea"/>
                <a:cs typeface="Arial"/>
              </a:defRPr>
            </a:lvl2pPr>
            <a:lvl3pPr marL="914400" indent="0" algn="ctr" defTabSz="457200" rtl="0" eaLnBrk="1" latinLnBrk="0" hangingPunct="1">
              <a:spcBef>
                <a:spcPct val="20000"/>
              </a:spcBef>
              <a:buClr>
                <a:srgbClr val="71B532"/>
              </a:buClr>
              <a:buFont typeface="Arial"/>
              <a:buNone/>
              <a:defRPr sz="2400" kern="1200">
                <a:solidFill>
                  <a:schemeClr val="tx1">
                    <a:tint val="75000"/>
                  </a:schemeClr>
                </a:solidFill>
                <a:latin typeface="Arial"/>
                <a:ea typeface="+mn-ea"/>
                <a:cs typeface="Arial"/>
              </a:defRPr>
            </a:lvl3pPr>
            <a:lvl4pPr marL="1371600" indent="0" algn="ctr" defTabSz="457200" rtl="0" eaLnBrk="1" latinLnBrk="0" hangingPunct="1">
              <a:spcBef>
                <a:spcPct val="20000"/>
              </a:spcBef>
              <a:buClr>
                <a:srgbClr val="71B532"/>
              </a:buClr>
              <a:buFont typeface="Arial"/>
              <a:buNone/>
              <a:defRPr sz="2000" kern="1200">
                <a:solidFill>
                  <a:schemeClr val="tx1">
                    <a:tint val="75000"/>
                  </a:schemeClr>
                </a:solidFill>
                <a:latin typeface="Arial"/>
                <a:ea typeface="+mn-ea"/>
                <a:cs typeface="Arial"/>
              </a:defRPr>
            </a:lvl4pPr>
            <a:lvl5pPr marL="1828800" indent="0" algn="ctr" defTabSz="457200" rtl="0" eaLnBrk="1" latinLnBrk="0" hangingPunct="1">
              <a:spcBef>
                <a:spcPct val="20000"/>
              </a:spcBef>
              <a:buClr>
                <a:srgbClr val="71B532"/>
              </a:buClr>
              <a:buFont typeface="Arial"/>
              <a:buNone/>
              <a:defRPr sz="2000" kern="1200">
                <a:solidFill>
                  <a:schemeClr val="tx1">
                    <a:tint val="75000"/>
                  </a:schemeClr>
                </a:solidFill>
                <a:latin typeface="Arial"/>
                <a:ea typeface="+mn-ea"/>
                <a:cs typeface="Arial"/>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spcBef>
                <a:spcPct val="0"/>
              </a:spcBef>
              <a:defRPr/>
            </a:pPr>
            <a:r>
              <a:rPr lang="en-US" sz="1600" i="1" dirty="0" smtClean="0"/>
              <a:t>Manish Sinha</a:t>
            </a:r>
          </a:p>
          <a:p>
            <a:pPr>
              <a:spcBef>
                <a:spcPct val="0"/>
              </a:spcBef>
              <a:defRPr/>
            </a:pPr>
            <a:r>
              <a:rPr lang="en-US" sz="1600" i="1" dirty="0" smtClean="0"/>
              <a:t>Solution Architect-Arbor Networks</a:t>
            </a:r>
          </a:p>
          <a:p>
            <a:pPr>
              <a:spcBef>
                <a:spcPct val="0"/>
              </a:spcBef>
              <a:defRPr/>
            </a:pPr>
            <a:r>
              <a:rPr lang="en-US" sz="1600" i="1" dirty="0" smtClean="0">
                <a:hlinkClick r:id="rId2"/>
              </a:rPr>
              <a:t>msinha@arbor.net</a:t>
            </a:r>
            <a:endParaRPr lang="en-US" sz="1600" i="1" dirty="0" smtClean="0"/>
          </a:p>
          <a:p>
            <a:pPr>
              <a:spcBef>
                <a:spcPct val="0"/>
              </a:spcBef>
              <a:defRPr/>
            </a:pPr>
            <a:r>
              <a:rPr lang="en-US" sz="1600" i="1" dirty="0" smtClean="0"/>
              <a:t>9818689971.</a:t>
            </a:r>
            <a:endParaRPr lang="en-US" i="1" dirty="0" smtClean="0"/>
          </a:p>
        </p:txBody>
      </p:sp>
      <p:pic>
        <p:nvPicPr>
          <p:cNvPr id="4" name="Picture 3" descr="chickenlittl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134" y="3812489"/>
            <a:ext cx="1947286" cy="239493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700" dirty="0" smtClean="0"/>
              <a:t>Effects of a 300gb/sec Reflection/Amplification</a:t>
            </a:r>
            <a:br>
              <a:rPr lang="en-US" sz="2700" dirty="0" smtClean="0"/>
            </a:br>
            <a:r>
              <a:rPr lang="en-US" sz="2700" dirty="0" err="1" smtClean="0"/>
              <a:t>DDoS</a:t>
            </a:r>
            <a:r>
              <a:rPr lang="en-US" sz="2700" dirty="0" smtClean="0"/>
              <a:t> Attack on Network Capacity</a:t>
            </a:r>
            <a:endParaRPr lang="en-US" sz="2700" dirty="0"/>
          </a:p>
        </p:txBody>
      </p:sp>
      <p:sp>
        <p:nvSpPr>
          <p:cNvPr id="28" name="Line 15"/>
          <p:cNvSpPr>
            <a:spLocks noChangeShapeType="1"/>
          </p:cNvSpPr>
          <p:nvPr/>
        </p:nvSpPr>
        <p:spPr bwMode="auto">
          <a:xfrm flipH="1" flipV="1">
            <a:off x="5638800" y="2536205"/>
            <a:ext cx="177800" cy="595338"/>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71" name="Oval 58"/>
          <p:cNvSpPr>
            <a:spLocks noChangeArrowheads="1"/>
          </p:cNvSpPr>
          <p:nvPr/>
        </p:nvSpPr>
        <p:spPr bwMode="auto">
          <a:xfrm>
            <a:off x="5130800" y="2227088"/>
            <a:ext cx="977900" cy="595338"/>
          </a:xfrm>
          <a:prstGeom prst="ellipse">
            <a:avLst/>
          </a:prstGeom>
          <a:solidFill>
            <a:srgbClr val="F3BF2D"/>
          </a:solidFill>
          <a:ln>
            <a:noFill/>
          </a:ln>
          <a:extLst>
            <a:ext uri="{91240B29-F687-4f45-9708-019B960494DF}">
              <a14:hiddenLine xmlns:a14="http://schemas.microsoft.com/office/drawing/2010/main" w="9525">
                <a:solidFill>
                  <a:srgbClr val="000000"/>
                </a:solidFill>
                <a:round/>
                <a:headEnd/>
                <a:tailEnd/>
              </a14:hiddenLine>
            </a:ext>
          </a:extLst>
        </p:spPr>
        <p:txBody>
          <a:bodyPr wrap="none" lIns="73025" tIns="36512" rIns="73025" bIns="36512" anchor="ctr"/>
          <a:lstStyle/>
          <a:p>
            <a:endParaRPr lang="en-US"/>
          </a:p>
        </p:txBody>
      </p:sp>
      <p:sp>
        <p:nvSpPr>
          <p:cNvPr id="92" name="Text Box 99"/>
          <p:cNvSpPr txBox="1">
            <a:spLocks noChangeArrowheads="1"/>
          </p:cNvSpPr>
          <p:nvPr/>
        </p:nvSpPr>
        <p:spPr bwMode="auto">
          <a:xfrm>
            <a:off x="5070475" y="2376349"/>
            <a:ext cx="1136650" cy="289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nchor="ctr" anchorCtr="1">
            <a:spAutoFit/>
          </a:bodyPr>
          <a:lstStyle>
            <a:lvl1pPr eaLnBrk="0" hangingPunct="0">
              <a:defRPr sz="1400" b="1">
                <a:solidFill>
                  <a:schemeClr val="tx1"/>
                </a:solidFill>
                <a:latin typeface="Arial" charset="0"/>
                <a:ea typeface="ＭＳ Ｐゴシック" charset="0"/>
                <a:cs typeface="ＭＳ Ｐゴシック" charset="0"/>
              </a:defRPr>
            </a:lvl1pPr>
            <a:lvl2pPr marL="742950" indent="-285750" eaLnBrk="0" hangingPunct="0">
              <a:defRPr sz="1400" b="1">
                <a:solidFill>
                  <a:schemeClr val="tx1"/>
                </a:solidFill>
                <a:latin typeface="Arial" charset="0"/>
                <a:ea typeface="ＭＳ Ｐゴシック" charset="0"/>
              </a:defRPr>
            </a:lvl2pPr>
            <a:lvl3pPr marL="1143000" indent="-228600" eaLnBrk="0" hangingPunct="0">
              <a:defRPr sz="1400" b="1">
                <a:solidFill>
                  <a:schemeClr val="tx1"/>
                </a:solidFill>
                <a:latin typeface="Arial" charset="0"/>
                <a:ea typeface="ＭＳ Ｐゴシック" charset="0"/>
              </a:defRPr>
            </a:lvl3pPr>
            <a:lvl4pPr marL="1600200" indent="-228600" eaLnBrk="0" hangingPunct="0">
              <a:defRPr sz="1400" b="1">
                <a:solidFill>
                  <a:schemeClr val="tx1"/>
                </a:solidFill>
                <a:latin typeface="Arial" charset="0"/>
                <a:ea typeface="ＭＳ Ｐゴシック" charset="0"/>
              </a:defRPr>
            </a:lvl4pPr>
            <a:lvl5pPr marL="2057400" indent="-228600" eaLnBrk="0" hangingPunct="0">
              <a:defRPr sz="14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14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14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14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1400" b="1">
                <a:solidFill>
                  <a:schemeClr val="tx1"/>
                </a:solidFill>
                <a:latin typeface="Arial" charset="0"/>
                <a:ea typeface="ＭＳ Ｐゴシック" charset="0"/>
              </a:defRPr>
            </a:lvl9pPr>
          </a:lstStyle>
          <a:p>
            <a:pPr algn="ctr" eaLnBrk="1" hangingPunct="1">
              <a:spcBef>
                <a:spcPct val="50000"/>
              </a:spcBef>
            </a:pPr>
            <a:r>
              <a:rPr lang="en-US" dirty="0" smtClean="0"/>
              <a:t>Peer D</a:t>
            </a:r>
            <a:endParaRPr lang="en-US" sz="3200" dirty="0"/>
          </a:p>
        </p:txBody>
      </p:sp>
      <p:sp>
        <p:nvSpPr>
          <p:cNvPr id="29" name="Line 16"/>
          <p:cNvSpPr>
            <a:spLocks noChangeShapeType="1"/>
          </p:cNvSpPr>
          <p:nvPr/>
        </p:nvSpPr>
        <p:spPr bwMode="auto">
          <a:xfrm>
            <a:off x="7594600" y="3940593"/>
            <a:ext cx="920750" cy="3053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13" name="Line 60"/>
          <p:cNvSpPr>
            <a:spLocks noChangeShapeType="1"/>
          </p:cNvSpPr>
          <p:nvPr/>
        </p:nvSpPr>
        <p:spPr bwMode="auto">
          <a:xfrm flipH="1" flipV="1">
            <a:off x="1524000" y="4455790"/>
            <a:ext cx="1143000" cy="1648629"/>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14" name="Line 25"/>
          <p:cNvSpPr>
            <a:spLocks noChangeShapeType="1"/>
          </p:cNvSpPr>
          <p:nvPr/>
        </p:nvSpPr>
        <p:spPr bwMode="auto">
          <a:xfrm flipV="1">
            <a:off x="2743200" y="5280104"/>
            <a:ext cx="304800" cy="824314"/>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15" name="Oval 2"/>
          <p:cNvSpPr>
            <a:spLocks noChangeArrowheads="1"/>
          </p:cNvSpPr>
          <p:nvPr/>
        </p:nvSpPr>
        <p:spPr bwMode="auto">
          <a:xfrm>
            <a:off x="7975600" y="3700168"/>
            <a:ext cx="977900" cy="595338"/>
          </a:xfrm>
          <a:prstGeom prst="ellipse">
            <a:avLst/>
          </a:prstGeom>
          <a:solidFill>
            <a:srgbClr val="666699"/>
          </a:solidFill>
          <a:ln>
            <a:noFill/>
          </a:ln>
          <a:extLst>
            <a:ext uri="{91240B29-F687-4f45-9708-019B960494DF}">
              <a14:hiddenLine xmlns:a14="http://schemas.microsoft.com/office/drawing/2010/main" w="9525">
                <a:solidFill>
                  <a:srgbClr val="000000"/>
                </a:solidFill>
                <a:round/>
                <a:headEnd/>
                <a:tailEnd/>
              </a14:hiddenLine>
            </a:ext>
          </a:extLst>
        </p:spPr>
        <p:txBody>
          <a:bodyPr wrap="none" lIns="73025" tIns="36512" rIns="73025" bIns="36512" anchor="ctr"/>
          <a:lstStyle/>
          <a:p>
            <a:endParaRPr lang="en-US"/>
          </a:p>
        </p:txBody>
      </p:sp>
      <p:sp>
        <p:nvSpPr>
          <p:cNvPr id="16" name="Freeform 3"/>
          <p:cNvSpPr>
            <a:spLocks/>
          </p:cNvSpPr>
          <p:nvPr/>
        </p:nvSpPr>
        <p:spPr bwMode="auto">
          <a:xfrm>
            <a:off x="5818188" y="5614028"/>
            <a:ext cx="1978025" cy="1078096"/>
          </a:xfrm>
          <a:custGeom>
            <a:avLst/>
            <a:gdLst>
              <a:gd name="T0" fmla="*/ 0 w 1246"/>
              <a:gd name="T1" fmla="*/ 2147483647 h 565"/>
              <a:gd name="T2" fmla="*/ 2147483647 w 1246"/>
              <a:gd name="T3" fmla="*/ 2147483647 h 565"/>
              <a:gd name="T4" fmla="*/ 2147483647 w 1246"/>
              <a:gd name="T5" fmla="*/ 2147483647 h 565"/>
              <a:gd name="T6" fmla="*/ 2147483647 w 1246"/>
              <a:gd name="T7" fmla="*/ 2147483647 h 565"/>
              <a:gd name="T8" fmla="*/ 2147483647 w 1246"/>
              <a:gd name="T9" fmla="*/ 2147483647 h 565"/>
              <a:gd name="T10" fmla="*/ 2147483647 w 1246"/>
              <a:gd name="T11" fmla="*/ 2147483647 h 565"/>
              <a:gd name="T12" fmla="*/ 2147483647 w 1246"/>
              <a:gd name="T13" fmla="*/ 2147483647 h 565"/>
              <a:gd name="T14" fmla="*/ 2147483647 w 1246"/>
              <a:gd name="T15" fmla="*/ 2147483647 h 565"/>
              <a:gd name="T16" fmla="*/ 2147483647 w 1246"/>
              <a:gd name="T17" fmla="*/ 2147483647 h 565"/>
              <a:gd name="T18" fmla="*/ 2147483647 w 1246"/>
              <a:gd name="T19" fmla="*/ 2147483647 h 565"/>
              <a:gd name="T20" fmla="*/ 2147483647 w 1246"/>
              <a:gd name="T21" fmla="*/ 2147483647 h 565"/>
              <a:gd name="T22" fmla="*/ 2147483647 w 1246"/>
              <a:gd name="T23" fmla="*/ 2147483647 h 565"/>
              <a:gd name="T24" fmla="*/ 2147483647 w 1246"/>
              <a:gd name="T25" fmla="*/ 2147483647 h 565"/>
              <a:gd name="T26" fmla="*/ 2147483647 w 1246"/>
              <a:gd name="T27" fmla="*/ 2147483647 h 565"/>
              <a:gd name="T28" fmla="*/ 2147483647 w 1246"/>
              <a:gd name="T29" fmla="*/ 2147483647 h 565"/>
              <a:gd name="T30" fmla="*/ 2147483647 w 1246"/>
              <a:gd name="T31" fmla="*/ 0 h 565"/>
              <a:gd name="T32" fmla="*/ 2147483647 w 1246"/>
              <a:gd name="T33" fmla="*/ 2147483647 h 565"/>
              <a:gd name="T34" fmla="*/ 2147483647 w 1246"/>
              <a:gd name="T35" fmla="*/ 2147483647 h 565"/>
              <a:gd name="T36" fmla="*/ 2147483647 w 1246"/>
              <a:gd name="T37" fmla="*/ 2147483647 h 565"/>
              <a:gd name="T38" fmla="*/ 2147483647 w 1246"/>
              <a:gd name="T39" fmla="*/ 2147483647 h 565"/>
              <a:gd name="T40" fmla="*/ 2147483647 w 1246"/>
              <a:gd name="T41" fmla="*/ 2147483647 h 565"/>
              <a:gd name="T42" fmla="*/ 2147483647 w 1246"/>
              <a:gd name="T43" fmla="*/ 2147483647 h 565"/>
              <a:gd name="T44" fmla="*/ 2147483647 w 1246"/>
              <a:gd name="T45" fmla="*/ 2147483647 h 565"/>
              <a:gd name="T46" fmla="*/ 2147483647 w 1246"/>
              <a:gd name="T47" fmla="*/ 2147483647 h 565"/>
              <a:gd name="T48" fmla="*/ 2147483647 w 1246"/>
              <a:gd name="T49" fmla="*/ 2147483647 h 565"/>
              <a:gd name="T50" fmla="*/ 2147483647 w 1246"/>
              <a:gd name="T51" fmla="*/ 2147483647 h 565"/>
              <a:gd name="T52" fmla="*/ 2147483647 w 1246"/>
              <a:gd name="T53" fmla="*/ 2147483647 h 565"/>
              <a:gd name="T54" fmla="*/ 2147483647 w 1246"/>
              <a:gd name="T55" fmla="*/ 2147483647 h 565"/>
              <a:gd name="T56" fmla="*/ 2147483647 w 1246"/>
              <a:gd name="T57" fmla="*/ 2147483647 h 565"/>
              <a:gd name="T58" fmla="*/ 2147483647 w 1246"/>
              <a:gd name="T59" fmla="*/ 2147483647 h 565"/>
              <a:gd name="T60" fmla="*/ 2147483647 w 1246"/>
              <a:gd name="T61" fmla="*/ 2147483647 h 565"/>
              <a:gd name="T62" fmla="*/ 2147483647 w 1246"/>
              <a:gd name="T63" fmla="*/ 2147483647 h 565"/>
              <a:gd name="T64" fmla="*/ 2147483647 w 1246"/>
              <a:gd name="T65" fmla="*/ 2147483647 h 565"/>
              <a:gd name="T66" fmla="*/ 2147483647 w 1246"/>
              <a:gd name="T67" fmla="*/ 2147483647 h 565"/>
              <a:gd name="T68" fmla="*/ 2147483647 w 1246"/>
              <a:gd name="T69" fmla="*/ 2147483647 h 565"/>
              <a:gd name="T70" fmla="*/ 2147483647 w 1246"/>
              <a:gd name="T71" fmla="*/ 2147483647 h 565"/>
              <a:gd name="T72" fmla="*/ 2147483647 w 1246"/>
              <a:gd name="T73" fmla="*/ 2147483647 h 565"/>
              <a:gd name="T74" fmla="*/ 2147483647 w 1246"/>
              <a:gd name="T75" fmla="*/ 2147483647 h 565"/>
              <a:gd name="T76" fmla="*/ 2147483647 w 1246"/>
              <a:gd name="T77" fmla="*/ 2147483647 h 565"/>
              <a:gd name="T78" fmla="*/ 2147483647 w 1246"/>
              <a:gd name="T79" fmla="*/ 2147483647 h 565"/>
              <a:gd name="T80" fmla="*/ 2147483647 w 1246"/>
              <a:gd name="T81" fmla="*/ 2147483647 h 565"/>
              <a:gd name="T82" fmla="*/ 2147483647 w 1246"/>
              <a:gd name="T83" fmla="*/ 2147483647 h 565"/>
              <a:gd name="T84" fmla="*/ 2147483647 w 1246"/>
              <a:gd name="T85" fmla="*/ 2147483647 h 565"/>
              <a:gd name="T86" fmla="*/ 2147483647 w 1246"/>
              <a:gd name="T87" fmla="*/ 2147483647 h 565"/>
              <a:gd name="T88" fmla="*/ 2147483647 w 1246"/>
              <a:gd name="T89" fmla="*/ 2147483647 h 565"/>
              <a:gd name="T90" fmla="*/ 2147483647 w 1246"/>
              <a:gd name="T91" fmla="*/ 2147483647 h 565"/>
              <a:gd name="T92" fmla="*/ 2147483647 w 1246"/>
              <a:gd name="T93" fmla="*/ 2147483647 h 565"/>
              <a:gd name="T94" fmla="*/ 2147483647 w 1246"/>
              <a:gd name="T95" fmla="*/ 2147483647 h 565"/>
              <a:gd name="T96" fmla="*/ 2147483647 w 1246"/>
              <a:gd name="T97" fmla="*/ 2147483647 h 565"/>
              <a:gd name="T98" fmla="*/ 2147483647 w 1246"/>
              <a:gd name="T99" fmla="*/ 2147483647 h 565"/>
              <a:gd name="T100" fmla="*/ 2147483647 w 1246"/>
              <a:gd name="T101" fmla="*/ 2147483647 h 565"/>
              <a:gd name="T102" fmla="*/ 2147483647 w 1246"/>
              <a:gd name="T103" fmla="*/ 2147483647 h 565"/>
              <a:gd name="T104" fmla="*/ 2147483647 w 1246"/>
              <a:gd name="T105" fmla="*/ 2147483647 h 565"/>
              <a:gd name="T106" fmla="*/ 2147483647 w 1246"/>
              <a:gd name="T107" fmla="*/ 2147483647 h 565"/>
              <a:gd name="T108" fmla="*/ 2147483647 w 1246"/>
              <a:gd name="T109" fmla="*/ 2147483647 h 565"/>
              <a:gd name="T110" fmla="*/ 2147483647 w 1246"/>
              <a:gd name="T111" fmla="*/ 2147483647 h 565"/>
              <a:gd name="T112" fmla="*/ 2147483647 w 1246"/>
              <a:gd name="T113" fmla="*/ 2147483647 h 565"/>
              <a:gd name="T114" fmla="*/ 2147483647 w 1246"/>
              <a:gd name="T115" fmla="*/ 2147483647 h 565"/>
              <a:gd name="T116" fmla="*/ 2147483647 w 1246"/>
              <a:gd name="T117" fmla="*/ 2147483647 h 565"/>
              <a:gd name="T118" fmla="*/ 2147483647 w 1246"/>
              <a:gd name="T119" fmla="*/ 2147483647 h 565"/>
              <a:gd name="T120" fmla="*/ 0 w 1246"/>
              <a:gd name="T121" fmla="*/ 2147483647 h 56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246"/>
              <a:gd name="T184" fmla="*/ 0 h 565"/>
              <a:gd name="T185" fmla="*/ 1246 w 1246"/>
              <a:gd name="T186" fmla="*/ 565 h 56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246" h="565">
                <a:moveTo>
                  <a:pt x="0" y="282"/>
                </a:moveTo>
                <a:lnTo>
                  <a:pt x="3" y="253"/>
                </a:lnTo>
                <a:lnTo>
                  <a:pt x="14" y="224"/>
                </a:lnTo>
                <a:lnTo>
                  <a:pt x="31" y="194"/>
                </a:lnTo>
                <a:lnTo>
                  <a:pt x="53" y="167"/>
                </a:lnTo>
                <a:lnTo>
                  <a:pt x="83" y="141"/>
                </a:lnTo>
                <a:lnTo>
                  <a:pt x="119" y="115"/>
                </a:lnTo>
                <a:lnTo>
                  <a:pt x="160" y="93"/>
                </a:lnTo>
                <a:lnTo>
                  <a:pt x="207" y="72"/>
                </a:lnTo>
                <a:lnTo>
                  <a:pt x="257" y="53"/>
                </a:lnTo>
                <a:lnTo>
                  <a:pt x="312" y="38"/>
                </a:lnTo>
                <a:lnTo>
                  <a:pt x="369" y="24"/>
                </a:lnTo>
                <a:lnTo>
                  <a:pt x="431" y="13"/>
                </a:lnTo>
                <a:lnTo>
                  <a:pt x="493" y="5"/>
                </a:lnTo>
                <a:lnTo>
                  <a:pt x="557" y="1"/>
                </a:lnTo>
                <a:lnTo>
                  <a:pt x="623" y="0"/>
                </a:lnTo>
                <a:lnTo>
                  <a:pt x="689" y="1"/>
                </a:lnTo>
                <a:lnTo>
                  <a:pt x="752" y="5"/>
                </a:lnTo>
                <a:lnTo>
                  <a:pt x="816" y="13"/>
                </a:lnTo>
                <a:lnTo>
                  <a:pt x="877" y="24"/>
                </a:lnTo>
                <a:lnTo>
                  <a:pt x="935" y="38"/>
                </a:lnTo>
                <a:lnTo>
                  <a:pt x="989" y="53"/>
                </a:lnTo>
                <a:lnTo>
                  <a:pt x="1041" y="72"/>
                </a:lnTo>
                <a:lnTo>
                  <a:pt x="1086" y="93"/>
                </a:lnTo>
                <a:lnTo>
                  <a:pt x="1127" y="115"/>
                </a:lnTo>
                <a:lnTo>
                  <a:pt x="1163" y="141"/>
                </a:lnTo>
                <a:lnTo>
                  <a:pt x="1193" y="167"/>
                </a:lnTo>
                <a:lnTo>
                  <a:pt x="1215" y="194"/>
                </a:lnTo>
                <a:lnTo>
                  <a:pt x="1232" y="224"/>
                </a:lnTo>
                <a:lnTo>
                  <a:pt x="1243" y="253"/>
                </a:lnTo>
                <a:lnTo>
                  <a:pt x="1246" y="282"/>
                </a:lnTo>
                <a:lnTo>
                  <a:pt x="1243" y="312"/>
                </a:lnTo>
                <a:lnTo>
                  <a:pt x="1232" y="341"/>
                </a:lnTo>
                <a:lnTo>
                  <a:pt x="1215" y="368"/>
                </a:lnTo>
                <a:lnTo>
                  <a:pt x="1193" y="396"/>
                </a:lnTo>
                <a:lnTo>
                  <a:pt x="1163" y="424"/>
                </a:lnTo>
                <a:lnTo>
                  <a:pt x="1127" y="448"/>
                </a:lnTo>
                <a:lnTo>
                  <a:pt x="1086" y="470"/>
                </a:lnTo>
                <a:lnTo>
                  <a:pt x="1041" y="492"/>
                </a:lnTo>
                <a:lnTo>
                  <a:pt x="989" y="510"/>
                </a:lnTo>
                <a:lnTo>
                  <a:pt x="935" y="527"/>
                </a:lnTo>
                <a:lnTo>
                  <a:pt x="877" y="541"/>
                </a:lnTo>
                <a:lnTo>
                  <a:pt x="816" y="551"/>
                </a:lnTo>
                <a:lnTo>
                  <a:pt x="752" y="558"/>
                </a:lnTo>
                <a:lnTo>
                  <a:pt x="689" y="563"/>
                </a:lnTo>
                <a:lnTo>
                  <a:pt x="623" y="565"/>
                </a:lnTo>
                <a:lnTo>
                  <a:pt x="557" y="563"/>
                </a:lnTo>
                <a:lnTo>
                  <a:pt x="493" y="558"/>
                </a:lnTo>
                <a:lnTo>
                  <a:pt x="431" y="551"/>
                </a:lnTo>
                <a:lnTo>
                  <a:pt x="369" y="541"/>
                </a:lnTo>
                <a:lnTo>
                  <a:pt x="312" y="527"/>
                </a:lnTo>
                <a:lnTo>
                  <a:pt x="257" y="510"/>
                </a:lnTo>
                <a:lnTo>
                  <a:pt x="207" y="492"/>
                </a:lnTo>
                <a:lnTo>
                  <a:pt x="160" y="470"/>
                </a:lnTo>
                <a:lnTo>
                  <a:pt x="119" y="448"/>
                </a:lnTo>
                <a:lnTo>
                  <a:pt x="83" y="424"/>
                </a:lnTo>
                <a:lnTo>
                  <a:pt x="53" y="396"/>
                </a:lnTo>
                <a:lnTo>
                  <a:pt x="31" y="368"/>
                </a:lnTo>
                <a:lnTo>
                  <a:pt x="14" y="341"/>
                </a:lnTo>
                <a:lnTo>
                  <a:pt x="3" y="312"/>
                </a:lnTo>
                <a:lnTo>
                  <a:pt x="0" y="282"/>
                </a:lnTo>
                <a:close/>
              </a:path>
            </a:pathLst>
          </a:custGeom>
          <a:solidFill>
            <a:srgbClr val="F9DE91"/>
          </a:solidFill>
          <a:ln w="8001">
            <a:solidFill>
              <a:srgbClr val="F9DE91"/>
            </a:solidFill>
            <a:round/>
            <a:headEnd/>
            <a:tailEnd/>
          </a:ln>
        </p:spPr>
        <p:txBody>
          <a:bodyPr/>
          <a:lstStyle/>
          <a:p>
            <a:endParaRPr lang="en-US"/>
          </a:p>
        </p:txBody>
      </p:sp>
      <p:sp>
        <p:nvSpPr>
          <p:cNvPr id="17" name="Line 4"/>
          <p:cNvSpPr>
            <a:spLocks noChangeShapeType="1"/>
          </p:cNvSpPr>
          <p:nvPr/>
        </p:nvSpPr>
        <p:spPr bwMode="auto">
          <a:xfrm flipV="1">
            <a:off x="6324600" y="5020598"/>
            <a:ext cx="25400" cy="940711"/>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18" name="Line 5"/>
          <p:cNvSpPr>
            <a:spLocks noChangeShapeType="1"/>
          </p:cNvSpPr>
          <p:nvPr/>
        </p:nvSpPr>
        <p:spPr bwMode="auto">
          <a:xfrm>
            <a:off x="4656138" y="5886891"/>
            <a:ext cx="1514475" cy="120213"/>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19" name="Line 6"/>
          <p:cNvSpPr>
            <a:spLocks noChangeShapeType="1"/>
          </p:cNvSpPr>
          <p:nvPr/>
        </p:nvSpPr>
        <p:spPr bwMode="auto">
          <a:xfrm>
            <a:off x="2322513" y="1368427"/>
            <a:ext cx="2336800" cy="538094"/>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20" name="Line 7"/>
          <p:cNvSpPr>
            <a:spLocks noChangeShapeType="1"/>
          </p:cNvSpPr>
          <p:nvPr/>
        </p:nvSpPr>
        <p:spPr bwMode="auto">
          <a:xfrm flipH="1" flipV="1">
            <a:off x="4783138" y="1906521"/>
            <a:ext cx="2795587" cy="85867"/>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21" name="Oval 8"/>
          <p:cNvSpPr>
            <a:spLocks noChangeArrowheads="1"/>
          </p:cNvSpPr>
          <p:nvPr/>
        </p:nvSpPr>
        <p:spPr bwMode="auto">
          <a:xfrm>
            <a:off x="4292600" y="1515354"/>
            <a:ext cx="977900" cy="595338"/>
          </a:xfrm>
          <a:prstGeom prst="ellipse">
            <a:avLst/>
          </a:pr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wrap="none" lIns="73025" tIns="36512" rIns="73025" bIns="36512" anchor="ctr"/>
          <a:lstStyle/>
          <a:p>
            <a:endParaRPr lang="en-US"/>
          </a:p>
        </p:txBody>
      </p:sp>
      <p:sp>
        <p:nvSpPr>
          <p:cNvPr id="22" name="Line 9"/>
          <p:cNvSpPr>
            <a:spLocks noChangeShapeType="1"/>
          </p:cNvSpPr>
          <p:nvPr/>
        </p:nvSpPr>
        <p:spPr bwMode="auto">
          <a:xfrm flipV="1">
            <a:off x="2389188" y="1227225"/>
            <a:ext cx="2384425" cy="146927"/>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23" name="Line 10"/>
          <p:cNvSpPr>
            <a:spLocks noChangeShapeType="1"/>
          </p:cNvSpPr>
          <p:nvPr/>
        </p:nvSpPr>
        <p:spPr bwMode="auto">
          <a:xfrm flipH="1" flipV="1">
            <a:off x="4791075" y="1217685"/>
            <a:ext cx="2809875" cy="711734"/>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24" name="Oval 11"/>
          <p:cNvSpPr>
            <a:spLocks noChangeArrowheads="1"/>
          </p:cNvSpPr>
          <p:nvPr/>
        </p:nvSpPr>
        <p:spPr bwMode="auto">
          <a:xfrm>
            <a:off x="4273550" y="870404"/>
            <a:ext cx="977900" cy="595338"/>
          </a:xfrm>
          <a:prstGeom prst="ellipse">
            <a:avLst/>
          </a:pr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wrap="none" lIns="73025" tIns="36512" rIns="73025" bIns="36512" anchor="ctr"/>
          <a:lstStyle/>
          <a:p>
            <a:endParaRPr lang="en-US"/>
          </a:p>
        </p:txBody>
      </p:sp>
      <p:sp>
        <p:nvSpPr>
          <p:cNvPr id="25" name="Line 12"/>
          <p:cNvSpPr>
            <a:spLocks noChangeShapeType="1"/>
          </p:cNvSpPr>
          <p:nvPr/>
        </p:nvSpPr>
        <p:spPr bwMode="auto">
          <a:xfrm flipV="1">
            <a:off x="1473200" y="1383692"/>
            <a:ext cx="774700" cy="45032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26" name="Line 13"/>
          <p:cNvSpPr>
            <a:spLocks noChangeShapeType="1"/>
          </p:cNvSpPr>
          <p:nvPr/>
        </p:nvSpPr>
        <p:spPr bwMode="auto">
          <a:xfrm flipH="1" flipV="1">
            <a:off x="596900" y="3055218"/>
            <a:ext cx="628650" cy="328199"/>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27" name="Line 14"/>
          <p:cNvSpPr>
            <a:spLocks noChangeShapeType="1"/>
          </p:cNvSpPr>
          <p:nvPr/>
        </p:nvSpPr>
        <p:spPr bwMode="auto">
          <a:xfrm flipH="1">
            <a:off x="622300" y="3375785"/>
            <a:ext cx="590550" cy="41979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30" name="Line 17"/>
          <p:cNvSpPr>
            <a:spLocks noChangeShapeType="1"/>
          </p:cNvSpPr>
          <p:nvPr/>
        </p:nvSpPr>
        <p:spPr bwMode="auto">
          <a:xfrm>
            <a:off x="7632700" y="2040090"/>
            <a:ext cx="241300" cy="602971"/>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31" name="Line 18"/>
          <p:cNvSpPr>
            <a:spLocks noChangeShapeType="1"/>
          </p:cNvSpPr>
          <p:nvPr/>
        </p:nvSpPr>
        <p:spPr bwMode="auto">
          <a:xfrm>
            <a:off x="1600200" y="1879807"/>
            <a:ext cx="838200" cy="1282267"/>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32" name="Line 19"/>
          <p:cNvSpPr>
            <a:spLocks noChangeShapeType="1"/>
          </p:cNvSpPr>
          <p:nvPr/>
        </p:nvSpPr>
        <p:spPr bwMode="auto">
          <a:xfrm flipV="1">
            <a:off x="1371600" y="3253664"/>
            <a:ext cx="1066800" cy="183181"/>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33" name="Line 20"/>
          <p:cNvSpPr>
            <a:spLocks noChangeShapeType="1"/>
          </p:cNvSpPr>
          <p:nvPr/>
        </p:nvSpPr>
        <p:spPr bwMode="auto">
          <a:xfrm flipH="1">
            <a:off x="1219200" y="1879807"/>
            <a:ext cx="152400" cy="1465448"/>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34" name="Line 21"/>
          <p:cNvSpPr>
            <a:spLocks noChangeShapeType="1"/>
          </p:cNvSpPr>
          <p:nvPr/>
        </p:nvSpPr>
        <p:spPr bwMode="auto">
          <a:xfrm>
            <a:off x="1295400" y="3528436"/>
            <a:ext cx="152400" cy="732724"/>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35" name="Line 22"/>
          <p:cNvSpPr>
            <a:spLocks noChangeShapeType="1"/>
          </p:cNvSpPr>
          <p:nvPr/>
        </p:nvSpPr>
        <p:spPr bwMode="auto">
          <a:xfrm>
            <a:off x="1600200" y="4352750"/>
            <a:ext cx="1295400" cy="824314"/>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36" name="Line 23"/>
          <p:cNvSpPr>
            <a:spLocks noChangeShapeType="1"/>
          </p:cNvSpPr>
          <p:nvPr/>
        </p:nvSpPr>
        <p:spPr bwMode="auto">
          <a:xfrm>
            <a:off x="2590800" y="3345255"/>
            <a:ext cx="838200" cy="366362"/>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37" name="Line 24"/>
          <p:cNvSpPr>
            <a:spLocks noChangeShapeType="1"/>
          </p:cNvSpPr>
          <p:nvPr/>
        </p:nvSpPr>
        <p:spPr bwMode="auto">
          <a:xfrm flipV="1">
            <a:off x="1447800" y="3345255"/>
            <a:ext cx="1066800" cy="1007495"/>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38" name="Line 25"/>
          <p:cNvSpPr>
            <a:spLocks noChangeShapeType="1"/>
          </p:cNvSpPr>
          <p:nvPr/>
        </p:nvSpPr>
        <p:spPr bwMode="auto">
          <a:xfrm flipV="1">
            <a:off x="3124200" y="3620026"/>
            <a:ext cx="228600" cy="1465448"/>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39" name="Line 26"/>
          <p:cNvSpPr>
            <a:spLocks noChangeShapeType="1"/>
          </p:cNvSpPr>
          <p:nvPr/>
        </p:nvSpPr>
        <p:spPr bwMode="auto">
          <a:xfrm>
            <a:off x="3117850" y="5215227"/>
            <a:ext cx="1606550" cy="602971"/>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40" name="Line 27"/>
          <p:cNvSpPr>
            <a:spLocks noChangeShapeType="1"/>
          </p:cNvSpPr>
          <p:nvPr/>
        </p:nvSpPr>
        <p:spPr bwMode="auto">
          <a:xfrm>
            <a:off x="3505200" y="3711617"/>
            <a:ext cx="1371600" cy="9159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41" name="Line 28"/>
          <p:cNvSpPr>
            <a:spLocks noChangeShapeType="1"/>
          </p:cNvSpPr>
          <p:nvPr/>
        </p:nvSpPr>
        <p:spPr bwMode="auto">
          <a:xfrm>
            <a:off x="4572000" y="4535931"/>
            <a:ext cx="152400" cy="1190676"/>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42" name="Line 29"/>
          <p:cNvSpPr>
            <a:spLocks noChangeShapeType="1"/>
          </p:cNvSpPr>
          <p:nvPr/>
        </p:nvSpPr>
        <p:spPr bwMode="auto">
          <a:xfrm flipV="1">
            <a:off x="4572000" y="3986388"/>
            <a:ext cx="152400" cy="457952"/>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43" name="Line 30"/>
          <p:cNvSpPr>
            <a:spLocks noChangeShapeType="1"/>
          </p:cNvSpPr>
          <p:nvPr/>
        </p:nvSpPr>
        <p:spPr bwMode="auto">
          <a:xfrm flipV="1">
            <a:off x="4724400" y="4993884"/>
            <a:ext cx="1752600" cy="732724"/>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44" name="Line 31"/>
          <p:cNvSpPr>
            <a:spLocks noChangeShapeType="1"/>
          </p:cNvSpPr>
          <p:nvPr/>
        </p:nvSpPr>
        <p:spPr bwMode="auto">
          <a:xfrm>
            <a:off x="4724400" y="4444341"/>
            <a:ext cx="1676400" cy="366362"/>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45" name="Line 32"/>
          <p:cNvSpPr>
            <a:spLocks noChangeShapeType="1"/>
          </p:cNvSpPr>
          <p:nvPr/>
        </p:nvSpPr>
        <p:spPr bwMode="auto">
          <a:xfrm flipV="1">
            <a:off x="6477000" y="4444341"/>
            <a:ext cx="457200" cy="457952"/>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46" name="Line 33"/>
          <p:cNvSpPr>
            <a:spLocks noChangeShapeType="1"/>
          </p:cNvSpPr>
          <p:nvPr/>
        </p:nvSpPr>
        <p:spPr bwMode="auto">
          <a:xfrm>
            <a:off x="4953000" y="3803207"/>
            <a:ext cx="2514600" cy="9159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47" name="Line 34"/>
          <p:cNvSpPr>
            <a:spLocks noChangeShapeType="1"/>
          </p:cNvSpPr>
          <p:nvPr/>
        </p:nvSpPr>
        <p:spPr bwMode="auto">
          <a:xfrm flipV="1">
            <a:off x="7010400" y="4077979"/>
            <a:ext cx="381000" cy="366362"/>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48" name="Line 35"/>
          <p:cNvSpPr>
            <a:spLocks noChangeShapeType="1"/>
          </p:cNvSpPr>
          <p:nvPr/>
        </p:nvSpPr>
        <p:spPr bwMode="auto">
          <a:xfrm flipV="1">
            <a:off x="7696200" y="3528436"/>
            <a:ext cx="0" cy="457952"/>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49" name="Line 36"/>
          <p:cNvSpPr>
            <a:spLocks noChangeShapeType="1"/>
          </p:cNvSpPr>
          <p:nvPr/>
        </p:nvSpPr>
        <p:spPr bwMode="auto">
          <a:xfrm flipV="1">
            <a:off x="4876800" y="3162074"/>
            <a:ext cx="838200" cy="641133"/>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50" name="Line 37"/>
          <p:cNvSpPr>
            <a:spLocks noChangeShapeType="1"/>
          </p:cNvSpPr>
          <p:nvPr/>
        </p:nvSpPr>
        <p:spPr bwMode="auto">
          <a:xfrm>
            <a:off x="5943600" y="3162074"/>
            <a:ext cx="457200"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51" name="Line 38"/>
          <p:cNvSpPr>
            <a:spLocks noChangeShapeType="1"/>
          </p:cNvSpPr>
          <p:nvPr/>
        </p:nvSpPr>
        <p:spPr bwMode="auto">
          <a:xfrm>
            <a:off x="6553200" y="3253664"/>
            <a:ext cx="1066800" cy="183181"/>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52" name="Line 39"/>
          <p:cNvSpPr>
            <a:spLocks noChangeShapeType="1"/>
          </p:cNvSpPr>
          <p:nvPr/>
        </p:nvSpPr>
        <p:spPr bwMode="auto">
          <a:xfrm flipV="1">
            <a:off x="6553200" y="2612531"/>
            <a:ext cx="1295400" cy="641133"/>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53" name="Line 40"/>
          <p:cNvSpPr>
            <a:spLocks noChangeShapeType="1"/>
          </p:cNvSpPr>
          <p:nvPr/>
        </p:nvSpPr>
        <p:spPr bwMode="auto">
          <a:xfrm flipV="1">
            <a:off x="7620000" y="2795712"/>
            <a:ext cx="304800" cy="641133"/>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pic>
        <p:nvPicPr>
          <p:cNvPr id="54" name="Picture 4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696626"/>
            <a:ext cx="498475" cy="353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4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3253664"/>
            <a:ext cx="498475" cy="353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Picture 4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3070483"/>
            <a:ext cx="498475" cy="353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 name="Picture 4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4169569"/>
            <a:ext cx="498475" cy="353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 name="Picture 4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3436845"/>
            <a:ext cx="498475" cy="353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 name="Picture 46"/>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711617"/>
            <a:ext cx="498475" cy="353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Picture 47"/>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4261160"/>
            <a:ext cx="498475" cy="353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 name="Picture 48"/>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4719112"/>
            <a:ext cx="498475" cy="353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 name="Picture 4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0" y="2520940"/>
            <a:ext cx="498475" cy="353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 name="Picture 50"/>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3070483"/>
            <a:ext cx="498475" cy="353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 name="Picture 5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2978893"/>
            <a:ext cx="498475" cy="353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 name="Picture 5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4261160"/>
            <a:ext cx="498475" cy="353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 name="Picture 5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3803207"/>
            <a:ext cx="498475" cy="353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 name="Picture 5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3253664"/>
            <a:ext cx="498475" cy="353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 name="Oval 55"/>
          <p:cNvSpPr>
            <a:spLocks noChangeArrowheads="1"/>
          </p:cNvSpPr>
          <p:nvPr/>
        </p:nvSpPr>
        <p:spPr bwMode="auto">
          <a:xfrm>
            <a:off x="1781175" y="1059309"/>
            <a:ext cx="977900" cy="595338"/>
          </a:xfrm>
          <a:prstGeom prst="ellipse">
            <a:avLst/>
          </a:prstGeom>
          <a:solidFill>
            <a:srgbClr val="F3BF2D"/>
          </a:solidFill>
          <a:ln>
            <a:noFill/>
          </a:ln>
          <a:extLst>
            <a:ext uri="{91240B29-F687-4f45-9708-019B960494DF}">
              <a14:hiddenLine xmlns:a14="http://schemas.microsoft.com/office/drawing/2010/main" w="9525">
                <a:solidFill>
                  <a:srgbClr val="000000"/>
                </a:solidFill>
                <a:round/>
                <a:headEnd/>
                <a:tailEnd/>
              </a14:hiddenLine>
            </a:ext>
          </a:extLst>
        </p:spPr>
        <p:txBody>
          <a:bodyPr wrap="none" lIns="73025" tIns="36512" rIns="73025" bIns="36512" anchor="ctr"/>
          <a:lstStyle/>
          <a:p>
            <a:endParaRPr lang="en-US"/>
          </a:p>
        </p:txBody>
      </p:sp>
      <p:sp>
        <p:nvSpPr>
          <p:cNvPr id="69" name="Oval 56"/>
          <p:cNvSpPr>
            <a:spLocks noChangeArrowheads="1"/>
          </p:cNvSpPr>
          <p:nvPr/>
        </p:nvSpPr>
        <p:spPr bwMode="auto">
          <a:xfrm>
            <a:off x="7142163" y="1717616"/>
            <a:ext cx="977900" cy="595338"/>
          </a:xfrm>
          <a:prstGeom prst="ellipse">
            <a:avLst/>
          </a:prstGeom>
          <a:solidFill>
            <a:srgbClr val="F3BF2D"/>
          </a:solidFill>
          <a:ln>
            <a:noFill/>
          </a:ln>
          <a:extLst>
            <a:ext uri="{91240B29-F687-4f45-9708-019B960494DF}">
              <a14:hiddenLine xmlns:a14="http://schemas.microsoft.com/office/drawing/2010/main" w="9525">
                <a:solidFill>
                  <a:srgbClr val="000000"/>
                </a:solidFill>
                <a:round/>
                <a:headEnd/>
                <a:tailEnd/>
              </a14:hiddenLine>
            </a:ext>
          </a:extLst>
        </p:spPr>
        <p:txBody>
          <a:bodyPr wrap="none" lIns="73025" tIns="36512" rIns="73025" bIns="36512" anchor="ctr"/>
          <a:lstStyle/>
          <a:p>
            <a:endParaRPr lang="en-US"/>
          </a:p>
        </p:txBody>
      </p:sp>
      <p:sp>
        <p:nvSpPr>
          <p:cNvPr id="70" name="Oval 57"/>
          <p:cNvSpPr>
            <a:spLocks noChangeArrowheads="1"/>
          </p:cNvSpPr>
          <p:nvPr/>
        </p:nvSpPr>
        <p:spPr bwMode="auto">
          <a:xfrm>
            <a:off x="95250" y="2738468"/>
            <a:ext cx="977900" cy="595338"/>
          </a:xfrm>
          <a:prstGeom prst="ellipse">
            <a:avLst/>
          </a:prstGeom>
          <a:solidFill>
            <a:srgbClr val="F3BF2D"/>
          </a:solidFill>
          <a:ln>
            <a:noFill/>
          </a:ln>
          <a:extLst>
            <a:ext uri="{91240B29-F687-4f45-9708-019B960494DF}">
              <a14:hiddenLine xmlns:a14="http://schemas.microsoft.com/office/drawing/2010/main" w="9525">
                <a:solidFill>
                  <a:srgbClr val="000000"/>
                </a:solidFill>
                <a:round/>
                <a:headEnd/>
                <a:tailEnd/>
              </a14:hiddenLine>
            </a:ext>
          </a:extLst>
        </p:spPr>
        <p:txBody>
          <a:bodyPr wrap="none" lIns="73025" tIns="36512" rIns="73025" bIns="36512" anchor="ctr"/>
          <a:lstStyle/>
          <a:p>
            <a:endParaRPr lang="en-US"/>
          </a:p>
        </p:txBody>
      </p:sp>
      <p:sp>
        <p:nvSpPr>
          <p:cNvPr id="72" name="Oval 59"/>
          <p:cNvSpPr>
            <a:spLocks noChangeArrowheads="1"/>
          </p:cNvSpPr>
          <p:nvPr/>
        </p:nvSpPr>
        <p:spPr bwMode="auto">
          <a:xfrm>
            <a:off x="95250" y="3578047"/>
            <a:ext cx="977900" cy="595338"/>
          </a:xfrm>
          <a:prstGeom prst="ellipse">
            <a:avLst/>
          </a:prstGeom>
          <a:solidFill>
            <a:srgbClr val="666699"/>
          </a:solidFill>
          <a:ln>
            <a:noFill/>
          </a:ln>
          <a:extLst>
            <a:ext uri="{91240B29-F687-4f45-9708-019B960494DF}">
              <a14:hiddenLine xmlns:a14="http://schemas.microsoft.com/office/drawing/2010/main" w="9525">
                <a:solidFill>
                  <a:srgbClr val="000000"/>
                </a:solidFill>
                <a:round/>
                <a:headEnd/>
                <a:tailEnd/>
              </a14:hiddenLine>
            </a:ext>
          </a:extLst>
        </p:spPr>
        <p:txBody>
          <a:bodyPr wrap="none" lIns="73025" tIns="36512" rIns="73025" bIns="36512" anchor="ctr"/>
          <a:lstStyle/>
          <a:p>
            <a:endParaRPr lang="en-US"/>
          </a:p>
        </p:txBody>
      </p:sp>
      <p:pic>
        <p:nvPicPr>
          <p:cNvPr id="73" name="Picture 6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5635017"/>
            <a:ext cx="498475" cy="353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 name="Text Box 70"/>
          <p:cNvSpPr txBox="1">
            <a:spLocks noChangeArrowheads="1"/>
          </p:cNvSpPr>
          <p:nvPr/>
        </p:nvSpPr>
        <p:spPr bwMode="auto">
          <a:xfrm>
            <a:off x="4356100" y="1595495"/>
            <a:ext cx="914400" cy="381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nchor="ctr" anchorCtr="1">
            <a:spAutoFit/>
          </a:bodyPr>
          <a:lstStyle>
            <a:lvl1pPr eaLnBrk="0" hangingPunct="0">
              <a:defRPr sz="1400" b="1">
                <a:solidFill>
                  <a:schemeClr val="tx1"/>
                </a:solidFill>
                <a:latin typeface="Arial" charset="0"/>
                <a:ea typeface="ＭＳ Ｐゴシック" charset="0"/>
                <a:cs typeface="ＭＳ Ｐゴシック" charset="0"/>
              </a:defRPr>
            </a:lvl1pPr>
            <a:lvl2pPr marL="742950" indent="-285750" eaLnBrk="0" hangingPunct="0">
              <a:defRPr sz="1400" b="1">
                <a:solidFill>
                  <a:schemeClr val="tx1"/>
                </a:solidFill>
                <a:latin typeface="Arial" charset="0"/>
                <a:ea typeface="ＭＳ Ｐゴシック" charset="0"/>
              </a:defRPr>
            </a:lvl2pPr>
            <a:lvl3pPr marL="1143000" indent="-228600" eaLnBrk="0" hangingPunct="0">
              <a:defRPr sz="1400" b="1">
                <a:solidFill>
                  <a:schemeClr val="tx1"/>
                </a:solidFill>
                <a:latin typeface="Arial" charset="0"/>
                <a:ea typeface="ＭＳ Ｐゴシック" charset="0"/>
              </a:defRPr>
            </a:lvl3pPr>
            <a:lvl4pPr marL="1600200" indent="-228600" eaLnBrk="0" hangingPunct="0">
              <a:defRPr sz="1400" b="1">
                <a:solidFill>
                  <a:schemeClr val="tx1"/>
                </a:solidFill>
                <a:latin typeface="Arial" charset="0"/>
                <a:ea typeface="ＭＳ Ｐゴシック" charset="0"/>
              </a:defRPr>
            </a:lvl4pPr>
            <a:lvl5pPr marL="2057400" indent="-228600" eaLnBrk="0" hangingPunct="0">
              <a:defRPr sz="14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14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14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14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1400" b="1">
                <a:solidFill>
                  <a:schemeClr val="tx1"/>
                </a:solidFill>
                <a:latin typeface="Arial" charset="0"/>
                <a:ea typeface="ＭＳ Ｐゴシック" charset="0"/>
              </a:defRPr>
            </a:lvl9pPr>
          </a:lstStyle>
          <a:p>
            <a:pPr eaLnBrk="1" hangingPunct="1">
              <a:spcBef>
                <a:spcPct val="50000"/>
              </a:spcBef>
            </a:pPr>
            <a:r>
              <a:rPr lang="en-US" sz="1600"/>
              <a:t>Peer B</a:t>
            </a:r>
          </a:p>
        </p:txBody>
      </p:sp>
      <p:sp>
        <p:nvSpPr>
          <p:cNvPr id="75" name="Text Box 71"/>
          <p:cNvSpPr txBox="1">
            <a:spLocks noChangeArrowheads="1"/>
          </p:cNvSpPr>
          <p:nvPr/>
        </p:nvSpPr>
        <p:spPr bwMode="auto">
          <a:xfrm>
            <a:off x="4337050" y="950546"/>
            <a:ext cx="914400" cy="381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nchor="ctr" anchorCtr="1">
            <a:spAutoFit/>
          </a:bodyPr>
          <a:lstStyle>
            <a:lvl1pPr eaLnBrk="0" hangingPunct="0">
              <a:defRPr sz="1400" b="1">
                <a:solidFill>
                  <a:schemeClr val="tx1"/>
                </a:solidFill>
                <a:latin typeface="Arial" charset="0"/>
                <a:ea typeface="ＭＳ Ｐゴシック" charset="0"/>
                <a:cs typeface="ＭＳ Ｐゴシック" charset="0"/>
              </a:defRPr>
            </a:lvl1pPr>
            <a:lvl2pPr marL="742950" indent="-285750" eaLnBrk="0" hangingPunct="0">
              <a:defRPr sz="1400" b="1">
                <a:solidFill>
                  <a:schemeClr val="tx1"/>
                </a:solidFill>
                <a:latin typeface="Arial" charset="0"/>
                <a:ea typeface="ＭＳ Ｐゴシック" charset="0"/>
              </a:defRPr>
            </a:lvl2pPr>
            <a:lvl3pPr marL="1143000" indent="-228600" eaLnBrk="0" hangingPunct="0">
              <a:defRPr sz="1400" b="1">
                <a:solidFill>
                  <a:schemeClr val="tx1"/>
                </a:solidFill>
                <a:latin typeface="Arial" charset="0"/>
                <a:ea typeface="ＭＳ Ｐゴシック" charset="0"/>
              </a:defRPr>
            </a:lvl3pPr>
            <a:lvl4pPr marL="1600200" indent="-228600" eaLnBrk="0" hangingPunct="0">
              <a:defRPr sz="1400" b="1">
                <a:solidFill>
                  <a:schemeClr val="tx1"/>
                </a:solidFill>
                <a:latin typeface="Arial" charset="0"/>
                <a:ea typeface="ＭＳ Ｐゴシック" charset="0"/>
              </a:defRPr>
            </a:lvl4pPr>
            <a:lvl5pPr marL="2057400" indent="-228600" eaLnBrk="0" hangingPunct="0">
              <a:defRPr sz="14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14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14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14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1400" b="1">
                <a:solidFill>
                  <a:schemeClr val="tx1"/>
                </a:solidFill>
                <a:latin typeface="Arial" charset="0"/>
                <a:ea typeface="ＭＳ Ｐゴシック" charset="0"/>
              </a:defRPr>
            </a:lvl9pPr>
          </a:lstStyle>
          <a:p>
            <a:pPr eaLnBrk="1" hangingPunct="1">
              <a:spcBef>
                <a:spcPct val="50000"/>
              </a:spcBef>
            </a:pPr>
            <a:r>
              <a:rPr lang="en-US" sz="1600" dirty="0"/>
              <a:t>Peer A</a:t>
            </a:r>
          </a:p>
        </p:txBody>
      </p:sp>
      <p:sp>
        <p:nvSpPr>
          <p:cNvPr id="78" name="Rectangle 89"/>
          <p:cNvSpPr>
            <a:spLocks noChangeArrowheads="1"/>
          </p:cNvSpPr>
          <p:nvPr/>
        </p:nvSpPr>
        <p:spPr bwMode="auto">
          <a:xfrm>
            <a:off x="6400800" y="6176927"/>
            <a:ext cx="450850" cy="293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1">
            <a:spAutoFit/>
          </a:bodyPr>
          <a:lstStyle/>
          <a:p>
            <a:r>
              <a:rPr lang="en-US" sz="1600">
                <a:solidFill>
                  <a:srgbClr val="000000"/>
                </a:solidFill>
              </a:rPr>
              <a:t>NOC</a:t>
            </a:r>
            <a:endParaRPr lang="en-US" sz="1600"/>
          </a:p>
        </p:txBody>
      </p:sp>
      <p:pic>
        <p:nvPicPr>
          <p:cNvPr id="79" name="Picture 90"/>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5823923"/>
            <a:ext cx="498475" cy="353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 name="Text Box 98"/>
          <p:cNvSpPr txBox="1">
            <a:spLocks noChangeArrowheads="1"/>
          </p:cNvSpPr>
          <p:nvPr/>
        </p:nvSpPr>
        <p:spPr bwMode="auto">
          <a:xfrm>
            <a:off x="1844675" y="1139450"/>
            <a:ext cx="914400" cy="381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nchor="ctr" anchorCtr="1">
            <a:spAutoFit/>
          </a:bodyPr>
          <a:lstStyle>
            <a:lvl1pPr eaLnBrk="0" hangingPunct="0">
              <a:defRPr sz="1400" b="1">
                <a:solidFill>
                  <a:schemeClr val="tx1"/>
                </a:solidFill>
                <a:latin typeface="Arial" charset="0"/>
                <a:ea typeface="ＭＳ Ｐゴシック" charset="0"/>
                <a:cs typeface="ＭＳ Ｐゴシック" charset="0"/>
              </a:defRPr>
            </a:lvl1pPr>
            <a:lvl2pPr marL="742950" indent="-285750" eaLnBrk="0" hangingPunct="0">
              <a:defRPr sz="1400" b="1">
                <a:solidFill>
                  <a:schemeClr val="tx1"/>
                </a:solidFill>
                <a:latin typeface="Arial" charset="0"/>
                <a:ea typeface="ＭＳ Ｐゴシック" charset="0"/>
              </a:defRPr>
            </a:lvl2pPr>
            <a:lvl3pPr marL="1143000" indent="-228600" eaLnBrk="0" hangingPunct="0">
              <a:defRPr sz="1400" b="1">
                <a:solidFill>
                  <a:schemeClr val="tx1"/>
                </a:solidFill>
                <a:latin typeface="Arial" charset="0"/>
                <a:ea typeface="ＭＳ Ｐゴシック" charset="0"/>
              </a:defRPr>
            </a:lvl3pPr>
            <a:lvl4pPr marL="1600200" indent="-228600" eaLnBrk="0" hangingPunct="0">
              <a:defRPr sz="1400" b="1">
                <a:solidFill>
                  <a:schemeClr val="tx1"/>
                </a:solidFill>
                <a:latin typeface="Arial" charset="0"/>
                <a:ea typeface="ＭＳ Ｐゴシック" charset="0"/>
              </a:defRPr>
            </a:lvl4pPr>
            <a:lvl5pPr marL="2057400" indent="-228600" eaLnBrk="0" hangingPunct="0">
              <a:defRPr sz="14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14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14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14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1400" b="1">
                <a:solidFill>
                  <a:schemeClr val="tx1"/>
                </a:solidFill>
                <a:latin typeface="Arial" charset="0"/>
                <a:ea typeface="ＭＳ Ｐゴシック" charset="0"/>
              </a:defRPr>
            </a:lvl9pPr>
          </a:lstStyle>
          <a:p>
            <a:pPr eaLnBrk="1" hangingPunct="1">
              <a:spcBef>
                <a:spcPct val="50000"/>
              </a:spcBef>
            </a:pPr>
            <a:r>
              <a:rPr lang="en-US" sz="1600"/>
              <a:t>IXP-W</a:t>
            </a:r>
          </a:p>
        </p:txBody>
      </p:sp>
      <p:sp>
        <p:nvSpPr>
          <p:cNvPr id="93" name="Text Box 100"/>
          <p:cNvSpPr txBox="1">
            <a:spLocks noChangeArrowheads="1"/>
          </p:cNvSpPr>
          <p:nvPr/>
        </p:nvSpPr>
        <p:spPr bwMode="auto">
          <a:xfrm>
            <a:off x="7265988" y="1813023"/>
            <a:ext cx="725487" cy="381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nchor="ctr" anchorCtr="1">
            <a:spAutoFit/>
          </a:bodyPr>
          <a:lstStyle>
            <a:lvl1pPr eaLnBrk="0" hangingPunct="0">
              <a:defRPr sz="1400" b="1">
                <a:solidFill>
                  <a:schemeClr val="tx1"/>
                </a:solidFill>
                <a:latin typeface="Arial" charset="0"/>
                <a:ea typeface="ＭＳ Ｐゴシック" charset="0"/>
                <a:cs typeface="ＭＳ Ｐゴシック" charset="0"/>
              </a:defRPr>
            </a:lvl1pPr>
            <a:lvl2pPr marL="742950" indent="-285750" eaLnBrk="0" hangingPunct="0">
              <a:defRPr sz="1400" b="1">
                <a:solidFill>
                  <a:schemeClr val="tx1"/>
                </a:solidFill>
                <a:latin typeface="Arial" charset="0"/>
                <a:ea typeface="ＭＳ Ｐゴシック" charset="0"/>
              </a:defRPr>
            </a:lvl2pPr>
            <a:lvl3pPr marL="1143000" indent="-228600" eaLnBrk="0" hangingPunct="0">
              <a:defRPr sz="1400" b="1">
                <a:solidFill>
                  <a:schemeClr val="tx1"/>
                </a:solidFill>
                <a:latin typeface="Arial" charset="0"/>
                <a:ea typeface="ＭＳ Ｐゴシック" charset="0"/>
              </a:defRPr>
            </a:lvl3pPr>
            <a:lvl4pPr marL="1600200" indent="-228600" eaLnBrk="0" hangingPunct="0">
              <a:defRPr sz="1400" b="1">
                <a:solidFill>
                  <a:schemeClr val="tx1"/>
                </a:solidFill>
                <a:latin typeface="Arial" charset="0"/>
                <a:ea typeface="ＭＳ Ｐゴシック" charset="0"/>
              </a:defRPr>
            </a:lvl4pPr>
            <a:lvl5pPr marL="2057400" indent="-228600" eaLnBrk="0" hangingPunct="0">
              <a:defRPr sz="14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14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14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14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1400" b="1">
                <a:solidFill>
                  <a:schemeClr val="tx1"/>
                </a:solidFill>
                <a:latin typeface="Arial" charset="0"/>
                <a:ea typeface="ＭＳ Ｐゴシック" charset="0"/>
              </a:defRPr>
            </a:lvl9pPr>
          </a:lstStyle>
          <a:p>
            <a:pPr eaLnBrk="1" hangingPunct="1">
              <a:spcBef>
                <a:spcPct val="50000"/>
              </a:spcBef>
            </a:pPr>
            <a:r>
              <a:rPr lang="en-US" sz="1600"/>
              <a:t>IXP-E</a:t>
            </a:r>
          </a:p>
        </p:txBody>
      </p:sp>
      <p:pic>
        <p:nvPicPr>
          <p:cNvPr id="95" name="Picture 117"/>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5750" y="5007241"/>
            <a:ext cx="498475" cy="353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 name="Line 9"/>
          <p:cNvSpPr>
            <a:spLocks noChangeShapeType="1"/>
          </p:cNvSpPr>
          <p:nvPr/>
        </p:nvSpPr>
        <p:spPr bwMode="auto">
          <a:xfrm>
            <a:off x="1485900" y="6159755"/>
            <a:ext cx="1728788" cy="3625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pic>
        <p:nvPicPr>
          <p:cNvPr id="97" name="Picture 3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778434">
            <a:off x="3014663" y="5554875"/>
            <a:ext cx="898525" cy="7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38425" y="6052899"/>
            <a:ext cx="409575" cy="35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 name="Rectangle 55"/>
          <p:cNvSpPr>
            <a:spLocks noChangeArrowheads="1"/>
          </p:cNvSpPr>
          <p:nvPr/>
        </p:nvSpPr>
        <p:spPr bwMode="auto">
          <a:xfrm>
            <a:off x="2333625" y="5633110"/>
            <a:ext cx="1704975" cy="1036117"/>
          </a:xfrm>
          <a:prstGeom prst="rect">
            <a:avLst/>
          </a:prstGeom>
          <a:noFill/>
          <a:ln w="9525">
            <a:solidFill>
              <a:srgbClr val="0000FF"/>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0" name="Text Box 34"/>
          <p:cNvSpPr txBox="1">
            <a:spLocks noChangeArrowheads="1"/>
          </p:cNvSpPr>
          <p:nvPr/>
        </p:nvSpPr>
        <p:spPr bwMode="auto">
          <a:xfrm>
            <a:off x="3200400" y="5646466"/>
            <a:ext cx="646113" cy="629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chemeClr val="tx1"/>
                </a:solidFill>
                <a:latin typeface="Arial" charset="0"/>
                <a:ea typeface="ＭＳ Ｐゴシック" charset="0"/>
                <a:cs typeface="ＭＳ Ｐゴシック" charset="0"/>
              </a:defRPr>
            </a:lvl1pPr>
            <a:lvl2pPr marL="742950" indent="-285750" eaLnBrk="0" hangingPunct="0">
              <a:defRPr sz="1400" b="1">
                <a:solidFill>
                  <a:schemeClr val="tx1"/>
                </a:solidFill>
                <a:latin typeface="Arial" charset="0"/>
                <a:ea typeface="ＭＳ Ｐゴシック" charset="0"/>
              </a:defRPr>
            </a:lvl2pPr>
            <a:lvl3pPr marL="1143000" indent="-228600" eaLnBrk="0" hangingPunct="0">
              <a:defRPr sz="1400" b="1">
                <a:solidFill>
                  <a:schemeClr val="tx1"/>
                </a:solidFill>
                <a:latin typeface="Arial" charset="0"/>
                <a:ea typeface="ＭＳ Ｐゴシック" charset="0"/>
              </a:defRPr>
            </a:lvl3pPr>
            <a:lvl4pPr marL="1600200" indent="-228600" eaLnBrk="0" hangingPunct="0">
              <a:defRPr sz="1400" b="1">
                <a:solidFill>
                  <a:schemeClr val="tx1"/>
                </a:solidFill>
                <a:latin typeface="Arial" charset="0"/>
                <a:ea typeface="ＭＳ Ｐゴシック" charset="0"/>
              </a:defRPr>
            </a:lvl4pPr>
            <a:lvl5pPr marL="2057400" indent="-228600" eaLnBrk="0" hangingPunct="0">
              <a:defRPr sz="14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14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14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14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1400" b="1">
                <a:solidFill>
                  <a:schemeClr val="tx1"/>
                </a:solidFill>
                <a:latin typeface="Arial" charset="0"/>
                <a:ea typeface="ＭＳ Ｐゴシック" charset="0"/>
              </a:defRPr>
            </a:lvl9pPr>
          </a:lstStyle>
          <a:p>
            <a:pPr eaLnBrk="1" hangingPunct="1">
              <a:spcBef>
                <a:spcPct val="50000"/>
              </a:spcBef>
            </a:pPr>
            <a:r>
              <a:rPr lang="en-US" sz="700" b="0"/>
              <a:t>Video, Music, Gaming etc.)</a:t>
            </a:r>
          </a:p>
        </p:txBody>
      </p:sp>
      <p:pic>
        <p:nvPicPr>
          <p:cNvPr id="101"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33575" y="6016644"/>
            <a:ext cx="246063" cy="312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 name="Rectangle 53"/>
          <p:cNvSpPr>
            <a:spLocks noChangeArrowheads="1"/>
          </p:cNvSpPr>
          <p:nvPr/>
        </p:nvSpPr>
        <p:spPr bwMode="auto">
          <a:xfrm>
            <a:off x="228600" y="5280104"/>
            <a:ext cx="1981200" cy="259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r>
              <a:rPr lang="en-US">
                <a:solidFill>
                  <a:schemeClr val="folHlink"/>
                </a:solidFill>
              </a:rPr>
              <a:t>Mobile Infrastructure</a:t>
            </a:r>
          </a:p>
        </p:txBody>
      </p:sp>
      <p:sp>
        <p:nvSpPr>
          <p:cNvPr id="103" name="Rectangle 54"/>
          <p:cNvSpPr>
            <a:spLocks noChangeArrowheads="1"/>
          </p:cNvSpPr>
          <p:nvPr/>
        </p:nvSpPr>
        <p:spPr bwMode="auto">
          <a:xfrm>
            <a:off x="304800" y="5648375"/>
            <a:ext cx="1998663" cy="1007495"/>
          </a:xfrm>
          <a:prstGeom prst="rect">
            <a:avLst/>
          </a:prstGeom>
          <a:noFill/>
          <a:ln w="9525">
            <a:solidFill>
              <a:schemeClr val="folHlink"/>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pic>
        <p:nvPicPr>
          <p:cNvPr id="104" name="Picture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98588" y="5949860"/>
            <a:ext cx="285750" cy="343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2475" y="6056716"/>
            <a:ext cx="300038" cy="36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 name="Picture 4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22350" y="5932686"/>
            <a:ext cx="371475" cy="444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 name="Text Box 72"/>
          <p:cNvSpPr txBox="1">
            <a:spLocks noChangeArrowheads="1"/>
          </p:cNvSpPr>
          <p:nvPr/>
        </p:nvSpPr>
        <p:spPr bwMode="auto">
          <a:xfrm>
            <a:off x="114300" y="2880528"/>
            <a:ext cx="990600" cy="289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nchor="ctr" anchorCtr="1">
            <a:spAutoFit/>
          </a:bodyPr>
          <a:lstStyle>
            <a:lvl1pPr eaLnBrk="0" hangingPunct="0">
              <a:defRPr sz="1400" b="1">
                <a:solidFill>
                  <a:schemeClr val="tx1"/>
                </a:solidFill>
                <a:latin typeface="Arial" charset="0"/>
                <a:ea typeface="ＭＳ Ｐゴシック" charset="0"/>
                <a:cs typeface="ＭＳ Ｐゴシック" charset="0"/>
              </a:defRPr>
            </a:lvl1pPr>
            <a:lvl2pPr marL="742950" indent="-285750" eaLnBrk="0" hangingPunct="0">
              <a:defRPr sz="1400" b="1">
                <a:solidFill>
                  <a:schemeClr val="tx1"/>
                </a:solidFill>
                <a:latin typeface="Arial" charset="0"/>
                <a:ea typeface="ＭＳ Ｐゴシック" charset="0"/>
              </a:defRPr>
            </a:lvl2pPr>
            <a:lvl3pPr marL="1143000" indent="-228600" eaLnBrk="0" hangingPunct="0">
              <a:defRPr sz="1400" b="1">
                <a:solidFill>
                  <a:schemeClr val="tx1"/>
                </a:solidFill>
                <a:latin typeface="Arial" charset="0"/>
                <a:ea typeface="ＭＳ Ｐゴシック" charset="0"/>
              </a:defRPr>
            </a:lvl3pPr>
            <a:lvl4pPr marL="1600200" indent="-228600" eaLnBrk="0" hangingPunct="0">
              <a:defRPr sz="1400" b="1">
                <a:solidFill>
                  <a:schemeClr val="tx1"/>
                </a:solidFill>
                <a:latin typeface="Arial" charset="0"/>
                <a:ea typeface="ＭＳ Ｐゴシック" charset="0"/>
              </a:defRPr>
            </a:lvl4pPr>
            <a:lvl5pPr marL="2057400" indent="-228600" eaLnBrk="0" hangingPunct="0">
              <a:defRPr sz="14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14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14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14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1400" b="1">
                <a:solidFill>
                  <a:schemeClr val="tx1"/>
                </a:solidFill>
                <a:latin typeface="Arial" charset="0"/>
                <a:ea typeface="ＭＳ Ｐゴシック" charset="0"/>
              </a:defRPr>
            </a:lvl9pPr>
          </a:lstStyle>
          <a:p>
            <a:pPr algn="ctr" eaLnBrk="1" hangingPunct="1">
              <a:spcBef>
                <a:spcPct val="50000"/>
              </a:spcBef>
            </a:pPr>
            <a:r>
              <a:rPr lang="en-US" dirty="0" smtClean="0"/>
              <a:t>Peer A</a:t>
            </a:r>
            <a:endParaRPr lang="en-US" dirty="0"/>
          </a:p>
        </p:txBody>
      </p:sp>
      <p:sp>
        <p:nvSpPr>
          <p:cNvPr id="126" name="Text Box 73"/>
          <p:cNvSpPr txBox="1">
            <a:spLocks noChangeArrowheads="1"/>
          </p:cNvSpPr>
          <p:nvPr/>
        </p:nvSpPr>
        <p:spPr bwMode="auto">
          <a:xfrm>
            <a:off x="101600" y="3736851"/>
            <a:ext cx="990600" cy="289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nchor="ctr" anchorCtr="1">
            <a:spAutoFit/>
          </a:bodyPr>
          <a:lstStyle>
            <a:lvl1pPr eaLnBrk="0" hangingPunct="0">
              <a:defRPr sz="1400" b="1">
                <a:solidFill>
                  <a:schemeClr val="tx1"/>
                </a:solidFill>
                <a:latin typeface="Arial" charset="0"/>
                <a:ea typeface="ＭＳ Ｐゴシック" charset="0"/>
                <a:cs typeface="ＭＳ Ｐゴシック" charset="0"/>
              </a:defRPr>
            </a:lvl1pPr>
            <a:lvl2pPr marL="742950" indent="-285750" eaLnBrk="0" hangingPunct="0">
              <a:defRPr sz="1400" b="1">
                <a:solidFill>
                  <a:schemeClr val="tx1"/>
                </a:solidFill>
                <a:latin typeface="Arial" charset="0"/>
                <a:ea typeface="ＭＳ Ｐゴシック" charset="0"/>
              </a:defRPr>
            </a:lvl2pPr>
            <a:lvl3pPr marL="1143000" indent="-228600" eaLnBrk="0" hangingPunct="0">
              <a:defRPr sz="1400" b="1">
                <a:solidFill>
                  <a:schemeClr val="tx1"/>
                </a:solidFill>
                <a:latin typeface="Arial" charset="0"/>
                <a:ea typeface="ＭＳ Ｐゴシック" charset="0"/>
              </a:defRPr>
            </a:lvl3pPr>
            <a:lvl4pPr marL="1600200" indent="-228600" eaLnBrk="0" hangingPunct="0">
              <a:defRPr sz="1400" b="1">
                <a:solidFill>
                  <a:schemeClr val="tx1"/>
                </a:solidFill>
                <a:latin typeface="Arial" charset="0"/>
                <a:ea typeface="ＭＳ Ｐゴシック" charset="0"/>
              </a:defRPr>
            </a:lvl4pPr>
            <a:lvl5pPr marL="2057400" indent="-228600" eaLnBrk="0" hangingPunct="0">
              <a:defRPr sz="14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14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14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14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1400" b="1">
                <a:solidFill>
                  <a:schemeClr val="tx1"/>
                </a:solidFill>
                <a:latin typeface="Arial" charset="0"/>
                <a:ea typeface="ＭＳ Ｐゴシック" charset="0"/>
              </a:defRPr>
            </a:lvl9pPr>
          </a:lstStyle>
          <a:p>
            <a:pPr algn="ctr" eaLnBrk="1" hangingPunct="1">
              <a:spcBef>
                <a:spcPct val="50000"/>
              </a:spcBef>
            </a:pPr>
            <a:r>
              <a:rPr lang="en-US" dirty="0" smtClean="0">
                <a:solidFill>
                  <a:srgbClr val="FFFFFF"/>
                </a:solidFill>
              </a:rPr>
              <a:t>Peer B</a:t>
            </a:r>
            <a:endParaRPr lang="en-US" dirty="0">
              <a:solidFill>
                <a:srgbClr val="FFFFFF"/>
              </a:solidFill>
            </a:endParaRPr>
          </a:p>
        </p:txBody>
      </p:sp>
      <p:sp>
        <p:nvSpPr>
          <p:cNvPr id="127" name="Text Box 101"/>
          <p:cNvSpPr txBox="1">
            <a:spLocks noChangeArrowheads="1"/>
          </p:cNvSpPr>
          <p:nvPr/>
        </p:nvSpPr>
        <p:spPr bwMode="auto">
          <a:xfrm>
            <a:off x="7972621" y="3841797"/>
            <a:ext cx="990600" cy="289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nchor="ctr" anchorCtr="1">
            <a:spAutoFit/>
          </a:bodyPr>
          <a:lstStyle>
            <a:lvl1pPr eaLnBrk="0" hangingPunct="0">
              <a:defRPr sz="1400" b="1">
                <a:solidFill>
                  <a:schemeClr val="tx1"/>
                </a:solidFill>
                <a:latin typeface="Arial" charset="0"/>
                <a:ea typeface="ＭＳ Ｐゴシック" charset="0"/>
                <a:cs typeface="ＭＳ Ｐゴシック" charset="0"/>
              </a:defRPr>
            </a:lvl1pPr>
            <a:lvl2pPr marL="742950" indent="-285750" eaLnBrk="0" hangingPunct="0">
              <a:defRPr sz="1400" b="1">
                <a:solidFill>
                  <a:schemeClr val="tx1"/>
                </a:solidFill>
                <a:latin typeface="Arial" charset="0"/>
                <a:ea typeface="ＭＳ Ｐゴシック" charset="0"/>
              </a:defRPr>
            </a:lvl2pPr>
            <a:lvl3pPr marL="1143000" indent="-228600" eaLnBrk="0" hangingPunct="0">
              <a:defRPr sz="1400" b="1">
                <a:solidFill>
                  <a:schemeClr val="tx1"/>
                </a:solidFill>
                <a:latin typeface="Arial" charset="0"/>
                <a:ea typeface="ＭＳ Ｐゴシック" charset="0"/>
              </a:defRPr>
            </a:lvl3pPr>
            <a:lvl4pPr marL="1600200" indent="-228600" eaLnBrk="0" hangingPunct="0">
              <a:defRPr sz="1400" b="1">
                <a:solidFill>
                  <a:schemeClr val="tx1"/>
                </a:solidFill>
                <a:latin typeface="Arial" charset="0"/>
                <a:ea typeface="ＭＳ Ｐゴシック" charset="0"/>
              </a:defRPr>
            </a:lvl4pPr>
            <a:lvl5pPr marL="2057400" indent="-228600" eaLnBrk="0" hangingPunct="0">
              <a:defRPr sz="14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14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14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14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1400" b="1">
                <a:solidFill>
                  <a:schemeClr val="tx1"/>
                </a:solidFill>
                <a:latin typeface="Arial" charset="0"/>
                <a:ea typeface="ＭＳ Ｐゴシック" charset="0"/>
              </a:defRPr>
            </a:lvl9pPr>
          </a:lstStyle>
          <a:p>
            <a:pPr algn="ctr" eaLnBrk="1" hangingPunct="1">
              <a:spcBef>
                <a:spcPct val="50000"/>
              </a:spcBef>
            </a:pPr>
            <a:r>
              <a:rPr lang="en-US" dirty="0" smtClean="0">
                <a:solidFill>
                  <a:srgbClr val="FFFFFF"/>
                </a:solidFill>
              </a:rPr>
              <a:t>Peer C</a:t>
            </a:r>
            <a:endParaRPr lang="en-US" dirty="0">
              <a:solidFill>
                <a:srgbClr val="FFFFFF"/>
              </a:solidFill>
            </a:endParaRPr>
          </a:p>
        </p:txBody>
      </p:sp>
    </p:spTree>
    <p:extLst>
      <p:ext uri="{BB962C8B-B14F-4D97-AF65-F5344CB8AC3E}">
        <p14:creationId xmlns:p14="http://schemas.microsoft.com/office/powerpoint/2010/main" val="14713549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Line 15"/>
          <p:cNvSpPr>
            <a:spLocks noChangeShapeType="1"/>
          </p:cNvSpPr>
          <p:nvPr/>
        </p:nvSpPr>
        <p:spPr bwMode="auto">
          <a:xfrm flipH="1" flipV="1">
            <a:off x="5638800" y="2536205"/>
            <a:ext cx="177800" cy="595338"/>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71" name="Oval 58"/>
          <p:cNvSpPr>
            <a:spLocks noChangeArrowheads="1"/>
          </p:cNvSpPr>
          <p:nvPr/>
        </p:nvSpPr>
        <p:spPr bwMode="auto">
          <a:xfrm>
            <a:off x="5130800" y="2227088"/>
            <a:ext cx="977900" cy="595338"/>
          </a:xfrm>
          <a:prstGeom prst="ellipse">
            <a:avLst/>
          </a:prstGeom>
          <a:solidFill>
            <a:srgbClr val="F3BF2D"/>
          </a:solidFill>
          <a:ln>
            <a:noFill/>
          </a:ln>
          <a:extLst>
            <a:ext uri="{91240B29-F687-4f45-9708-019B960494DF}">
              <a14:hiddenLine xmlns:a14="http://schemas.microsoft.com/office/drawing/2010/main" w="9525">
                <a:solidFill>
                  <a:srgbClr val="000000"/>
                </a:solidFill>
                <a:round/>
                <a:headEnd/>
                <a:tailEnd/>
              </a14:hiddenLine>
            </a:ext>
          </a:extLst>
        </p:spPr>
        <p:txBody>
          <a:bodyPr wrap="none" lIns="73025" tIns="36512" rIns="73025" bIns="36512" anchor="ctr"/>
          <a:lstStyle/>
          <a:p>
            <a:endParaRPr lang="en-US"/>
          </a:p>
        </p:txBody>
      </p:sp>
      <p:sp>
        <p:nvSpPr>
          <p:cNvPr id="29" name="Line 16"/>
          <p:cNvSpPr>
            <a:spLocks noChangeShapeType="1"/>
          </p:cNvSpPr>
          <p:nvPr/>
        </p:nvSpPr>
        <p:spPr bwMode="auto">
          <a:xfrm>
            <a:off x="7594600" y="3940593"/>
            <a:ext cx="920750" cy="3053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13" name="Line 60"/>
          <p:cNvSpPr>
            <a:spLocks noChangeShapeType="1"/>
          </p:cNvSpPr>
          <p:nvPr/>
        </p:nvSpPr>
        <p:spPr bwMode="auto">
          <a:xfrm flipH="1" flipV="1">
            <a:off x="1524000" y="4455790"/>
            <a:ext cx="1143000" cy="1648629"/>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14" name="Line 25"/>
          <p:cNvSpPr>
            <a:spLocks noChangeShapeType="1"/>
          </p:cNvSpPr>
          <p:nvPr/>
        </p:nvSpPr>
        <p:spPr bwMode="auto">
          <a:xfrm flipV="1">
            <a:off x="2743200" y="5280104"/>
            <a:ext cx="304800" cy="824314"/>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15" name="Oval 2"/>
          <p:cNvSpPr>
            <a:spLocks noChangeArrowheads="1"/>
          </p:cNvSpPr>
          <p:nvPr/>
        </p:nvSpPr>
        <p:spPr bwMode="auto">
          <a:xfrm>
            <a:off x="7975600" y="3700168"/>
            <a:ext cx="977900" cy="595338"/>
          </a:xfrm>
          <a:prstGeom prst="ellipse">
            <a:avLst/>
          </a:prstGeom>
          <a:solidFill>
            <a:srgbClr val="666699"/>
          </a:solidFill>
          <a:ln>
            <a:noFill/>
          </a:ln>
          <a:extLst>
            <a:ext uri="{91240B29-F687-4f45-9708-019B960494DF}">
              <a14:hiddenLine xmlns:a14="http://schemas.microsoft.com/office/drawing/2010/main" w="9525">
                <a:solidFill>
                  <a:srgbClr val="000000"/>
                </a:solidFill>
                <a:round/>
                <a:headEnd/>
                <a:tailEnd/>
              </a14:hiddenLine>
            </a:ext>
          </a:extLst>
        </p:spPr>
        <p:txBody>
          <a:bodyPr wrap="none" lIns="73025" tIns="36512" rIns="73025" bIns="36512" anchor="ctr"/>
          <a:lstStyle/>
          <a:p>
            <a:endParaRPr lang="en-US"/>
          </a:p>
        </p:txBody>
      </p:sp>
      <p:sp>
        <p:nvSpPr>
          <p:cNvPr id="16" name="Freeform 3"/>
          <p:cNvSpPr>
            <a:spLocks/>
          </p:cNvSpPr>
          <p:nvPr/>
        </p:nvSpPr>
        <p:spPr bwMode="auto">
          <a:xfrm>
            <a:off x="5818188" y="5614028"/>
            <a:ext cx="1978025" cy="1078096"/>
          </a:xfrm>
          <a:custGeom>
            <a:avLst/>
            <a:gdLst>
              <a:gd name="T0" fmla="*/ 0 w 1246"/>
              <a:gd name="T1" fmla="*/ 2147483647 h 565"/>
              <a:gd name="T2" fmla="*/ 2147483647 w 1246"/>
              <a:gd name="T3" fmla="*/ 2147483647 h 565"/>
              <a:gd name="T4" fmla="*/ 2147483647 w 1246"/>
              <a:gd name="T5" fmla="*/ 2147483647 h 565"/>
              <a:gd name="T6" fmla="*/ 2147483647 w 1246"/>
              <a:gd name="T7" fmla="*/ 2147483647 h 565"/>
              <a:gd name="T8" fmla="*/ 2147483647 w 1246"/>
              <a:gd name="T9" fmla="*/ 2147483647 h 565"/>
              <a:gd name="T10" fmla="*/ 2147483647 w 1246"/>
              <a:gd name="T11" fmla="*/ 2147483647 h 565"/>
              <a:gd name="T12" fmla="*/ 2147483647 w 1246"/>
              <a:gd name="T13" fmla="*/ 2147483647 h 565"/>
              <a:gd name="T14" fmla="*/ 2147483647 w 1246"/>
              <a:gd name="T15" fmla="*/ 2147483647 h 565"/>
              <a:gd name="T16" fmla="*/ 2147483647 w 1246"/>
              <a:gd name="T17" fmla="*/ 2147483647 h 565"/>
              <a:gd name="T18" fmla="*/ 2147483647 w 1246"/>
              <a:gd name="T19" fmla="*/ 2147483647 h 565"/>
              <a:gd name="T20" fmla="*/ 2147483647 w 1246"/>
              <a:gd name="T21" fmla="*/ 2147483647 h 565"/>
              <a:gd name="T22" fmla="*/ 2147483647 w 1246"/>
              <a:gd name="T23" fmla="*/ 2147483647 h 565"/>
              <a:gd name="T24" fmla="*/ 2147483647 w 1246"/>
              <a:gd name="T25" fmla="*/ 2147483647 h 565"/>
              <a:gd name="T26" fmla="*/ 2147483647 w 1246"/>
              <a:gd name="T27" fmla="*/ 2147483647 h 565"/>
              <a:gd name="T28" fmla="*/ 2147483647 w 1246"/>
              <a:gd name="T29" fmla="*/ 2147483647 h 565"/>
              <a:gd name="T30" fmla="*/ 2147483647 w 1246"/>
              <a:gd name="T31" fmla="*/ 0 h 565"/>
              <a:gd name="T32" fmla="*/ 2147483647 w 1246"/>
              <a:gd name="T33" fmla="*/ 2147483647 h 565"/>
              <a:gd name="T34" fmla="*/ 2147483647 w 1246"/>
              <a:gd name="T35" fmla="*/ 2147483647 h 565"/>
              <a:gd name="T36" fmla="*/ 2147483647 w 1246"/>
              <a:gd name="T37" fmla="*/ 2147483647 h 565"/>
              <a:gd name="T38" fmla="*/ 2147483647 w 1246"/>
              <a:gd name="T39" fmla="*/ 2147483647 h 565"/>
              <a:gd name="T40" fmla="*/ 2147483647 w 1246"/>
              <a:gd name="T41" fmla="*/ 2147483647 h 565"/>
              <a:gd name="T42" fmla="*/ 2147483647 w 1246"/>
              <a:gd name="T43" fmla="*/ 2147483647 h 565"/>
              <a:gd name="T44" fmla="*/ 2147483647 w 1246"/>
              <a:gd name="T45" fmla="*/ 2147483647 h 565"/>
              <a:gd name="T46" fmla="*/ 2147483647 w 1246"/>
              <a:gd name="T47" fmla="*/ 2147483647 h 565"/>
              <a:gd name="T48" fmla="*/ 2147483647 w 1246"/>
              <a:gd name="T49" fmla="*/ 2147483647 h 565"/>
              <a:gd name="T50" fmla="*/ 2147483647 w 1246"/>
              <a:gd name="T51" fmla="*/ 2147483647 h 565"/>
              <a:gd name="T52" fmla="*/ 2147483647 w 1246"/>
              <a:gd name="T53" fmla="*/ 2147483647 h 565"/>
              <a:gd name="T54" fmla="*/ 2147483647 w 1246"/>
              <a:gd name="T55" fmla="*/ 2147483647 h 565"/>
              <a:gd name="T56" fmla="*/ 2147483647 w 1246"/>
              <a:gd name="T57" fmla="*/ 2147483647 h 565"/>
              <a:gd name="T58" fmla="*/ 2147483647 w 1246"/>
              <a:gd name="T59" fmla="*/ 2147483647 h 565"/>
              <a:gd name="T60" fmla="*/ 2147483647 w 1246"/>
              <a:gd name="T61" fmla="*/ 2147483647 h 565"/>
              <a:gd name="T62" fmla="*/ 2147483647 w 1246"/>
              <a:gd name="T63" fmla="*/ 2147483647 h 565"/>
              <a:gd name="T64" fmla="*/ 2147483647 w 1246"/>
              <a:gd name="T65" fmla="*/ 2147483647 h 565"/>
              <a:gd name="T66" fmla="*/ 2147483647 w 1246"/>
              <a:gd name="T67" fmla="*/ 2147483647 h 565"/>
              <a:gd name="T68" fmla="*/ 2147483647 w 1246"/>
              <a:gd name="T69" fmla="*/ 2147483647 h 565"/>
              <a:gd name="T70" fmla="*/ 2147483647 w 1246"/>
              <a:gd name="T71" fmla="*/ 2147483647 h 565"/>
              <a:gd name="T72" fmla="*/ 2147483647 w 1246"/>
              <a:gd name="T73" fmla="*/ 2147483647 h 565"/>
              <a:gd name="T74" fmla="*/ 2147483647 w 1246"/>
              <a:gd name="T75" fmla="*/ 2147483647 h 565"/>
              <a:gd name="T76" fmla="*/ 2147483647 w 1246"/>
              <a:gd name="T77" fmla="*/ 2147483647 h 565"/>
              <a:gd name="T78" fmla="*/ 2147483647 w 1246"/>
              <a:gd name="T79" fmla="*/ 2147483647 h 565"/>
              <a:gd name="T80" fmla="*/ 2147483647 w 1246"/>
              <a:gd name="T81" fmla="*/ 2147483647 h 565"/>
              <a:gd name="T82" fmla="*/ 2147483647 w 1246"/>
              <a:gd name="T83" fmla="*/ 2147483647 h 565"/>
              <a:gd name="T84" fmla="*/ 2147483647 w 1246"/>
              <a:gd name="T85" fmla="*/ 2147483647 h 565"/>
              <a:gd name="T86" fmla="*/ 2147483647 w 1246"/>
              <a:gd name="T87" fmla="*/ 2147483647 h 565"/>
              <a:gd name="T88" fmla="*/ 2147483647 w 1246"/>
              <a:gd name="T89" fmla="*/ 2147483647 h 565"/>
              <a:gd name="T90" fmla="*/ 2147483647 w 1246"/>
              <a:gd name="T91" fmla="*/ 2147483647 h 565"/>
              <a:gd name="T92" fmla="*/ 2147483647 w 1246"/>
              <a:gd name="T93" fmla="*/ 2147483647 h 565"/>
              <a:gd name="T94" fmla="*/ 2147483647 w 1246"/>
              <a:gd name="T95" fmla="*/ 2147483647 h 565"/>
              <a:gd name="T96" fmla="*/ 2147483647 w 1246"/>
              <a:gd name="T97" fmla="*/ 2147483647 h 565"/>
              <a:gd name="T98" fmla="*/ 2147483647 w 1246"/>
              <a:gd name="T99" fmla="*/ 2147483647 h 565"/>
              <a:gd name="T100" fmla="*/ 2147483647 w 1246"/>
              <a:gd name="T101" fmla="*/ 2147483647 h 565"/>
              <a:gd name="T102" fmla="*/ 2147483647 w 1246"/>
              <a:gd name="T103" fmla="*/ 2147483647 h 565"/>
              <a:gd name="T104" fmla="*/ 2147483647 w 1246"/>
              <a:gd name="T105" fmla="*/ 2147483647 h 565"/>
              <a:gd name="T106" fmla="*/ 2147483647 w 1246"/>
              <a:gd name="T107" fmla="*/ 2147483647 h 565"/>
              <a:gd name="T108" fmla="*/ 2147483647 w 1246"/>
              <a:gd name="T109" fmla="*/ 2147483647 h 565"/>
              <a:gd name="T110" fmla="*/ 2147483647 w 1246"/>
              <a:gd name="T111" fmla="*/ 2147483647 h 565"/>
              <a:gd name="T112" fmla="*/ 2147483647 w 1246"/>
              <a:gd name="T113" fmla="*/ 2147483647 h 565"/>
              <a:gd name="T114" fmla="*/ 2147483647 w 1246"/>
              <a:gd name="T115" fmla="*/ 2147483647 h 565"/>
              <a:gd name="T116" fmla="*/ 2147483647 w 1246"/>
              <a:gd name="T117" fmla="*/ 2147483647 h 565"/>
              <a:gd name="T118" fmla="*/ 2147483647 w 1246"/>
              <a:gd name="T119" fmla="*/ 2147483647 h 565"/>
              <a:gd name="T120" fmla="*/ 0 w 1246"/>
              <a:gd name="T121" fmla="*/ 2147483647 h 56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246"/>
              <a:gd name="T184" fmla="*/ 0 h 565"/>
              <a:gd name="T185" fmla="*/ 1246 w 1246"/>
              <a:gd name="T186" fmla="*/ 565 h 56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246" h="565">
                <a:moveTo>
                  <a:pt x="0" y="282"/>
                </a:moveTo>
                <a:lnTo>
                  <a:pt x="3" y="253"/>
                </a:lnTo>
                <a:lnTo>
                  <a:pt x="14" y="224"/>
                </a:lnTo>
                <a:lnTo>
                  <a:pt x="31" y="194"/>
                </a:lnTo>
                <a:lnTo>
                  <a:pt x="53" y="167"/>
                </a:lnTo>
                <a:lnTo>
                  <a:pt x="83" y="141"/>
                </a:lnTo>
                <a:lnTo>
                  <a:pt x="119" y="115"/>
                </a:lnTo>
                <a:lnTo>
                  <a:pt x="160" y="93"/>
                </a:lnTo>
                <a:lnTo>
                  <a:pt x="207" y="72"/>
                </a:lnTo>
                <a:lnTo>
                  <a:pt x="257" y="53"/>
                </a:lnTo>
                <a:lnTo>
                  <a:pt x="312" y="38"/>
                </a:lnTo>
                <a:lnTo>
                  <a:pt x="369" y="24"/>
                </a:lnTo>
                <a:lnTo>
                  <a:pt x="431" y="13"/>
                </a:lnTo>
                <a:lnTo>
                  <a:pt x="493" y="5"/>
                </a:lnTo>
                <a:lnTo>
                  <a:pt x="557" y="1"/>
                </a:lnTo>
                <a:lnTo>
                  <a:pt x="623" y="0"/>
                </a:lnTo>
                <a:lnTo>
                  <a:pt x="689" y="1"/>
                </a:lnTo>
                <a:lnTo>
                  <a:pt x="752" y="5"/>
                </a:lnTo>
                <a:lnTo>
                  <a:pt x="816" y="13"/>
                </a:lnTo>
                <a:lnTo>
                  <a:pt x="877" y="24"/>
                </a:lnTo>
                <a:lnTo>
                  <a:pt x="935" y="38"/>
                </a:lnTo>
                <a:lnTo>
                  <a:pt x="989" y="53"/>
                </a:lnTo>
                <a:lnTo>
                  <a:pt x="1041" y="72"/>
                </a:lnTo>
                <a:lnTo>
                  <a:pt x="1086" y="93"/>
                </a:lnTo>
                <a:lnTo>
                  <a:pt x="1127" y="115"/>
                </a:lnTo>
                <a:lnTo>
                  <a:pt x="1163" y="141"/>
                </a:lnTo>
                <a:lnTo>
                  <a:pt x="1193" y="167"/>
                </a:lnTo>
                <a:lnTo>
                  <a:pt x="1215" y="194"/>
                </a:lnTo>
                <a:lnTo>
                  <a:pt x="1232" y="224"/>
                </a:lnTo>
                <a:lnTo>
                  <a:pt x="1243" y="253"/>
                </a:lnTo>
                <a:lnTo>
                  <a:pt x="1246" y="282"/>
                </a:lnTo>
                <a:lnTo>
                  <a:pt x="1243" y="312"/>
                </a:lnTo>
                <a:lnTo>
                  <a:pt x="1232" y="341"/>
                </a:lnTo>
                <a:lnTo>
                  <a:pt x="1215" y="368"/>
                </a:lnTo>
                <a:lnTo>
                  <a:pt x="1193" y="396"/>
                </a:lnTo>
                <a:lnTo>
                  <a:pt x="1163" y="424"/>
                </a:lnTo>
                <a:lnTo>
                  <a:pt x="1127" y="448"/>
                </a:lnTo>
                <a:lnTo>
                  <a:pt x="1086" y="470"/>
                </a:lnTo>
                <a:lnTo>
                  <a:pt x="1041" y="492"/>
                </a:lnTo>
                <a:lnTo>
                  <a:pt x="989" y="510"/>
                </a:lnTo>
                <a:lnTo>
                  <a:pt x="935" y="527"/>
                </a:lnTo>
                <a:lnTo>
                  <a:pt x="877" y="541"/>
                </a:lnTo>
                <a:lnTo>
                  <a:pt x="816" y="551"/>
                </a:lnTo>
                <a:lnTo>
                  <a:pt x="752" y="558"/>
                </a:lnTo>
                <a:lnTo>
                  <a:pt x="689" y="563"/>
                </a:lnTo>
                <a:lnTo>
                  <a:pt x="623" y="565"/>
                </a:lnTo>
                <a:lnTo>
                  <a:pt x="557" y="563"/>
                </a:lnTo>
                <a:lnTo>
                  <a:pt x="493" y="558"/>
                </a:lnTo>
                <a:lnTo>
                  <a:pt x="431" y="551"/>
                </a:lnTo>
                <a:lnTo>
                  <a:pt x="369" y="541"/>
                </a:lnTo>
                <a:lnTo>
                  <a:pt x="312" y="527"/>
                </a:lnTo>
                <a:lnTo>
                  <a:pt x="257" y="510"/>
                </a:lnTo>
                <a:lnTo>
                  <a:pt x="207" y="492"/>
                </a:lnTo>
                <a:lnTo>
                  <a:pt x="160" y="470"/>
                </a:lnTo>
                <a:lnTo>
                  <a:pt x="119" y="448"/>
                </a:lnTo>
                <a:lnTo>
                  <a:pt x="83" y="424"/>
                </a:lnTo>
                <a:lnTo>
                  <a:pt x="53" y="396"/>
                </a:lnTo>
                <a:lnTo>
                  <a:pt x="31" y="368"/>
                </a:lnTo>
                <a:lnTo>
                  <a:pt x="14" y="341"/>
                </a:lnTo>
                <a:lnTo>
                  <a:pt x="3" y="312"/>
                </a:lnTo>
                <a:lnTo>
                  <a:pt x="0" y="282"/>
                </a:lnTo>
                <a:close/>
              </a:path>
            </a:pathLst>
          </a:custGeom>
          <a:solidFill>
            <a:srgbClr val="F9DE91"/>
          </a:solidFill>
          <a:ln w="8001">
            <a:solidFill>
              <a:srgbClr val="F9DE91"/>
            </a:solidFill>
            <a:round/>
            <a:headEnd/>
            <a:tailEnd/>
          </a:ln>
        </p:spPr>
        <p:txBody>
          <a:bodyPr/>
          <a:lstStyle/>
          <a:p>
            <a:endParaRPr lang="en-US"/>
          </a:p>
        </p:txBody>
      </p:sp>
      <p:sp>
        <p:nvSpPr>
          <p:cNvPr id="17" name="Line 4"/>
          <p:cNvSpPr>
            <a:spLocks noChangeShapeType="1"/>
          </p:cNvSpPr>
          <p:nvPr/>
        </p:nvSpPr>
        <p:spPr bwMode="auto">
          <a:xfrm flipV="1">
            <a:off x="6324600" y="5020598"/>
            <a:ext cx="25400" cy="940711"/>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18" name="Line 5"/>
          <p:cNvSpPr>
            <a:spLocks noChangeShapeType="1"/>
          </p:cNvSpPr>
          <p:nvPr/>
        </p:nvSpPr>
        <p:spPr bwMode="auto">
          <a:xfrm>
            <a:off x="4656138" y="5886891"/>
            <a:ext cx="1514475" cy="120213"/>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19" name="Line 6"/>
          <p:cNvSpPr>
            <a:spLocks noChangeShapeType="1"/>
          </p:cNvSpPr>
          <p:nvPr/>
        </p:nvSpPr>
        <p:spPr bwMode="auto">
          <a:xfrm>
            <a:off x="2322513" y="1368427"/>
            <a:ext cx="2336800" cy="538094"/>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20" name="Line 7"/>
          <p:cNvSpPr>
            <a:spLocks noChangeShapeType="1"/>
          </p:cNvSpPr>
          <p:nvPr/>
        </p:nvSpPr>
        <p:spPr bwMode="auto">
          <a:xfrm flipH="1" flipV="1">
            <a:off x="4783138" y="1906521"/>
            <a:ext cx="2795587" cy="85867"/>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21" name="Oval 8"/>
          <p:cNvSpPr>
            <a:spLocks noChangeArrowheads="1"/>
          </p:cNvSpPr>
          <p:nvPr/>
        </p:nvSpPr>
        <p:spPr bwMode="auto">
          <a:xfrm>
            <a:off x="4292600" y="1515354"/>
            <a:ext cx="977900" cy="595338"/>
          </a:xfrm>
          <a:prstGeom prst="ellipse">
            <a:avLst/>
          </a:pr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wrap="none" lIns="73025" tIns="36512" rIns="73025" bIns="36512" anchor="ctr"/>
          <a:lstStyle/>
          <a:p>
            <a:endParaRPr lang="en-US"/>
          </a:p>
        </p:txBody>
      </p:sp>
      <p:sp>
        <p:nvSpPr>
          <p:cNvPr id="22" name="Line 9"/>
          <p:cNvSpPr>
            <a:spLocks noChangeShapeType="1"/>
          </p:cNvSpPr>
          <p:nvPr/>
        </p:nvSpPr>
        <p:spPr bwMode="auto">
          <a:xfrm flipV="1">
            <a:off x="2389188" y="1227225"/>
            <a:ext cx="2384425" cy="146927"/>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23" name="Line 10"/>
          <p:cNvSpPr>
            <a:spLocks noChangeShapeType="1"/>
          </p:cNvSpPr>
          <p:nvPr/>
        </p:nvSpPr>
        <p:spPr bwMode="auto">
          <a:xfrm flipH="1" flipV="1">
            <a:off x="4791075" y="1217685"/>
            <a:ext cx="2809875" cy="711734"/>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24" name="Oval 11"/>
          <p:cNvSpPr>
            <a:spLocks noChangeArrowheads="1"/>
          </p:cNvSpPr>
          <p:nvPr/>
        </p:nvSpPr>
        <p:spPr bwMode="auto">
          <a:xfrm>
            <a:off x="4273550" y="870404"/>
            <a:ext cx="977900" cy="595338"/>
          </a:xfrm>
          <a:prstGeom prst="ellipse">
            <a:avLst/>
          </a:pr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wrap="none" lIns="73025" tIns="36512" rIns="73025" bIns="36512" anchor="ctr"/>
          <a:lstStyle/>
          <a:p>
            <a:endParaRPr lang="en-US"/>
          </a:p>
        </p:txBody>
      </p:sp>
      <p:sp>
        <p:nvSpPr>
          <p:cNvPr id="25" name="Line 12"/>
          <p:cNvSpPr>
            <a:spLocks noChangeShapeType="1"/>
          </p:cNvSpPr>
          <p:nvPr/>
        </p:nvSpPr>
        <p:spPr bwMode="auto">
          <a:xfrm flipV="1">
            <a:off x="1473200" y="1383692"/>
            <a:ext cx="774700" cy="45032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26" name="Line 13"/>
          <p:cNvSpPr>
            <a:spLocks noChangeShapeType="1"/>
          </p:cNvSpPr>
          <p:nvPr/>
        </p:nvSpPr>
        <p:spPr bwMode="auto">
          <a:xfrm flipH="1" flipV="1">
            <a:off x="596900" y="3055218"/>
            <a:ext cx="628650" cy="328199"/>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27" name="Line 14"/>
          <p:cNvSpPr>
            <a:spLocks noChangeShapeType="1"/>
          </p:cNvSpPr>
          <p:nvPr/>
        </p:nvSpPr>
        <p:spPr bwMode="auto">
          <a:xfrm flipH="1">
            <a:off x="622300" y="3375785"/>
            <a:ext cx="590550" cy="41979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30" name="Line 17"/>
          <p:cNvSpPr>
            <a:spLocks noChangeShapeType="1"/>
          </p:cNvSpPr>
          <p:nvPr/>
        </p:nvSpPr>
        <p:spPr bwMode="auto">
          <a:xfrm>
            <a:off x="7632700" y="2040090"/>
            <a:ext cx="241300" cy="602971"/>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31" name="Line 18"/>
          <p:cNvSpPr>
            <a:spLocks noChangeShapeType="1"/>
          </p:cNvSpPr>
          <p:nvPr/>
        </p:nvSpPr>
        <p:spPr bwMode="auto">
          <a:xfrm>
            <a:off x="1600200" y="1879807"/>
            <a:ext cx="838200" cy="1282267"/>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32" name="Line 19"/>
          <p:cNvSpPr>
            <a:spLocks noChangeShapeType="1"/>
          </p:cNvSpPr>
          <p:nvPr/>
        </p:nvSpPr>
        <p:spPr bwMode="auto">
          <a:xfrm flipV="1">
            <a:off x="1371600" y="3253664"/>
            <a:ext cx="1066800" cy="183181"/>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33" name="Line 20"/>
          <p:cNvSpPr>
            <a:spLocks noChangeShapeType="1"/>
          </p:cNvSpPr>
          <p:nvPr/>
        </p:nvSpPr>
        <p:spPr bwMode="auto">
          <a:xfrm flipH="1">
            <a:off x="1219200" y="1879807"/>
            <a:ext cx="152400" cy="1465448"/>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34" name="Line 21"/>
          <p:cNvSpPr>
            <a:spLocks noChangeShapeType="1"/>
          </p:cNvSpPr>
          <p:nvPr/>
        </p:nvSpPr>
        <p:spPr bwMode="auto">
          <a:xfrm>
            <a:off x="1295400" y="3528436"/>
            <a:ext cx="152400" cy="732724"/>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35" name="Line 22"/>
          <p:cNvSpPr>
            <a:spLocks noChangeShapeType="1"/>
          </p:cNvSpPr>
          <p:nvPr/>
        </p:nvSpPr>
        <p:spPr bwMode="auto">
          <a:xfrm>
            <a:off x="1600200" y="4352750"/>
            <a:ext cx="1295400" cy="824314"/>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36" name="Line 23"/>
          <p:cNvSpPr>
            <a:spLocks noChangeShapeType="1"/>
          </p:cNvSpPr>
          <p:nvPr/>
        </p:nvSpPr>
        <p:spPr bwMode="auto">
          <a:xfrm>
            <a:off x="2590800" y="3345255"/>
            <a:ext cx="838200" cy="366362"/>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37" name="Line 24"/>
          <p:cNvSpPr>
            <a:spLocks noChangeShapeType="1"/>
          </p:cNvSpPr>
          <p:nvPr/>
        </p:nvSpPr>
        <p:spPr bwMode="auto">
          <a:xfrm flipV="1">
            <a:off x="1447800" y="3345255"/>
            <a:ext cx="1066800" cy="1007495"/>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38" name="Line 25"/>
          <p:cNvSpPr>
            <a:spLocks noChangeShapeType="1"/>
          </p:cNvSpPr>
          <p:nvPr/>
        </p:nvSpPr>
        <p:spPr bwMode="auto">
          <a:xfrm flipV="1">
            <a:off x="3124200" y="3620026"/>
            <a:ext cx="228600" cy="1465448"/>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39" name="Line 26"/>
          <p:cNvSpPr>
            <a:spLocks noChangeShapeType="1"/>
          </p:cNvSpPr>
          <p:nvPr/>
        </p:nvSpPr>
        <p:spPr bwMode="auto">
          <a:xfrm>
            <a:off x="3117850" y="5215227"/>
            <a:ext cx="1606550" cy="602971"/>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40" name="Line 27"/>
          <p:cNvSpPr>
            <a:spLocks noChangeShapeType="1"/>
          </p:cNvSpPr>
          <p:nvPr/>
        </p:nvSpPr>
        <p:spPr bwMode="auto">
          <a:xfrm>
            <a:off x="3505200" y="3711617"/>
            <a:ext cx="1371600" cy="9159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41" name="Line 28"/>
          <p:cNvSpPr>
            <a:spLocks noChangeShapeType="1"/>
          </p:cNvSpPr>
          <p:nvPr/>
        </p:nvSpPr>
        <p:spPr bwMode="auto">
          <a:xfrm>
            <a:off x="4572000" y="4535931"/>
            <a:ext cx="152400" cy="1190676"/>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42" name="Line 29"/>
          <p:cNvSpPr>
            <a:spLocks noChangeShapeType="1"/>
          </p:cNvSpPr>
          <p:nvPr/>
        </p:nvSpPr>
        <p:spPr bwMode="auto">
          <a:xfrm flipV="1">
            <a:off x="4572000" y="3986388"/>
            <a:ext cx="152400" cy="457952"/>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43" name="Line 30"/>
          <p:cNvSpPr>
            <a:spLocks noChangeShapeType="1"/>
          </p:cNvSpPr>
          <p:nvPr/>
        </p:nvSpPr>
        <p:spPr bwMode="auto">
          <a:xfrm flipV="1">
            <a:off x="4724400" y="4993884"/>
            <a:ext cx="1752600" cy="732724"/>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44" name="Line 31"/>
          <p:cNvSpPr>
            <a:spLocks noChangeShapeType="1"/>
          </p:cNvSpPr>
          <p:nvPr/>
        </p:nvSpPr>
        <p:spPr bwMode="auto">
          <a:xfrm>
            <a:off x="4724400" y="4444341"/>
            <a:ext cx="1676400" cy="366362"/>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45" name="Line 32"/>
          <p:cNvSpPr>
            <a:spLocks noChangeShapeType="1"/>
          </p:cNvSpPr>
          <p:nvPr/>
        </p:nvSpPr>
        <p:spPr bwMode="auto">
          <a:xfrm flipV="1">
            <a:off x="6477000" y="4444341"/>
            <a:ext cx="457200" cy="457952"/>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46" name="Line 33"/>
          <p:cNvSpPr>
            <a:spLocks noChangeShapeType="1"/>
          </p:cNvSpPr>
          <p:nvPr/>
        </p:nvSpPr>
        <p:spPr bwMode="auto">
          <a:xfrm>
            <a:off x="4953000" y="3803207"/>
            <a:ext cx="2514600" cy="9159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47" name="Line 34"/>
          <p:cNvSpPr>
            <a:spLocks noChangeShapeType="1"/>
          </p:cNvSpPr>
          <p:nvPr/>
        </p:nvSpPr>
        <p:spPr bwMode="auto">
          <a:xfrm flipV="1">
            <a:off x="7010400" y="4077979"/>
            <a:ext cx="381000" cy="366362"/>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48" name="Line 35"/>
          <p:cNvSpPr>
            <a:spLocks noChangeShapeType="1"/>
          </p:cNvSpPr>
          <p:nvPr/>
        </p:nvSpPr>
        <p:spPr bwMode="auto">
          <a:xfrm flipV="1">
            <a:off x="7696200" y="3528436"/>
            <a:ext cx="0" cy="457952"/>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49" name="Line 36"/>
          <p:cNvSpPr>
            <a:spLocks noChangeShapeType="1"/>
          </p:cNvSpPr>
          <p:nvPr/>
        </p:nvSpPr>
        <p:spPr bwMode="auto">
          <a:xfrm flipV="1">
            <a:off x="4876800" y="3162074"/>
            <a:ext cx="838200" cy="641133"/>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50" name="Line 37"/>
          <p:cNvSpPr>
            <a:spLocks noChangeShapeType="1"/>
          </p:cNvSpPr>
          <p:nvPr/>
        </p:nvSpPr>
        <p:spPr bwMode="auto">
          <a:xfrm>
            <a:off x="5943600" y="3162074"/>
            <a:ext cx="457200"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51" name="Line 38"/>
          <p:cNvSpPr>
            <a:spLocks noChangeShapeType="1"/>
          </p:cNvSpPr>
          <p:nvPr/>
        </p:nvSpPr>
        <p:spPr bwMode="auto">
          <a:xfrm>
            <a:off x="6553200" y="3253664"/>
            <a:ext cx="1066800" cy="183181"/>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52" name="Line 39"/>
          <p:cNvSpPr>
            <a:spLocks noChangeShapeType="1"/>
          </p:cNvSpPr>
          <p:nvPr/>
        </p:nvSpPr>
        <p:spPr bwMode="auto">
          <a:xfrm flipV="1">
            <a:off x="6553200" y="2612531"/>
            <a:ext cx="1295400" cy="641133"/>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53" name="Line 40"/>
          <p:cNvSpPr>
            <a:spLocks noChangeShapeType="1"/>
          </p:cNvSpPr>
          <p:nvPr/>
        </p:nvSpPr>
        <p:spPr bwMode="auto">
          <a:xfrm flipV="1">
            <a:off x="7620000" y="2795712"/>
            <a:ext cx="304800" cy="641133"/>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pic>
        <p:nvPicPr>
          <p:cNvPr id="54" name="Picture 4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696626"/>
            <a:ext cx="498475" cy="353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4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3253664"/>
            <a:ext cx="498475" cy="353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Picture 4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3070483"/>
            <a:ext cx="498475" cy="353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 name="Picture 4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4169569"/>
            <a:ext cx="498475" cy="353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 name="Picture 4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3436845"/>
            <a:ext cx="498475" cy="353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 name="Picture 46"/>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711617"/>
            <a:ext cx="498475" cy="353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Picture 47"/>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4261160"/>
            <a:ext cx="498475" cy="353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 name="Picture 48"/>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4719112"/>
            <a:ext cx="498475" cy="353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 name="Picture 4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0" y="2520940"/>
            <a:ext cx="498475" cy="353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 name="Picture 50"/>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3070483"/>
            <a:ext cx="498475" cy="353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 name="Picture 5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2978893"/>
            <a:ext cx="498475" cy="353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 name="Picture 5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4261160"/>
            <a:ext cx="498475" cy="353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 name="Picture 5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3803207"/>
            <a:ext cx="498475" cy="353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 name="Picture 5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3253664"/>
            <a:ext cx="498475" cy="353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 name="Oval 55"/>
          <p:cNvSpPr>
            <a:spLocks noChangeArrowheads="1"/>
          </p:cNvSpPr>
          <p:nvPr/>
        </p:nvSpPr>
        <p:spPr bwMode="auto">
          <a:xfrm>
            <a:off x="1781175" y="1059309"/>
            <a:ext cx="977900" cy="595338"/>
          </a:xfrm>
          <a:prstGeom prst="ellipse">
            <a:avLst/>
          </a:prstGeom>
          <a:solidFill>
            <a:srgbClr val="F3BF2D"/>
          </a:solidFill>
          <a:ln>
            <a:noFill/>
          </a:ln>
          <a:extLst>
            <a:ext uri="{91240B29-F687-4f45-9708-019B960494DF}">
              <a14:hiddenLine xmlns:a14="http://schemas.microsoft.com/office/drawing/2010/main" w="9525">
                <a:solidFill>
                  <a:srgbClr val="000000"/>
                </a:solidFill>
                <a:round/>
                <a:headEnd/>
                <a:tailEnd/>
              </a14:hiddenLine>
            </a:ext>
          </a:extLst>
        </p:spPr>
        <p:txBody>
          <a:bodyPr wrap="none" lIns="73025" tIns="36512" rIns="73025" bIns="36512" anchor="ctr"/>
          <a:lstStyle/>
          <a:p>
            <a:endParaRPr lang="en-US"/>
          </a:p>
        </p:txBody>
      </p:sp>
      <p:sp>
        <p:nvSpPr>
          <p:cNvPr id="69" name="Oval 56"/>
          <p:cNvSpPr>
            <a:spLocks noChangeArrowheads="1"/>
          </p:cNvSpPr>
          <p:nvPr/>
        </p:nvSpPr>
        <p:spPr bwMode="auto">
          <a:xfrm>
            <a:off x="7142163" y="1717616"/>
            <a:ext cx="977900" cy="595338"/>
          </a:xfrm>
          <a:prstGeom prst="ellipse">
            <a:avLst/>
          </a:prstGeom>
          <a:solidFill>
            <a:srgbClr val="F3BF2D"/>
          </a:solidFill>
          <a:ln>
            <a:noFill/>
          </a:ln>
          <a:extLst>
            <a:ext uri="{91240B29-F687-4f45-9708-019B960494DF}">
              <a14:hiddenLine xmlns:a14="http://schemas.microsoft.com/office/drawing/2010/main" w="9525">
                <a:solidFill>
                  <a:srgbClr val="000000"/>
                </a:solidFill>
                <a:round/>
                <a:headEnd/>
                <a:tailEnd/>
              </a14:hiddenLine>
            </a:ext>
          </a:extLst>
        </p:spPr>
        <p:txBody>
          <a:bodyPr wrap="none" lIns="73025" tIns="36512" rIns="73025" bIns="36512" anchor="ctr"/>
          <a:lstStyle/>
          <a:p>
            <a:endParaRPr lang="en-US"/>
          </a:p>
        </p:txBody>
      </p:sp>
      <p:sp>
        <p:nvSpPr>
          <p:cNvPr id="70" name="Oval 57"/>
          <p:cNvSpPr>
            <a:spLocks noChangeArrowheads="1"/>
          </p:cNvSpPr>
          <p:nvPr/>
        </p:nvSpPr>
        <p:spPr bwMode="auto">
          <a:xfrm>
            <a:off x="95250" y="2738468"/>
            <a:ext cx="977900" cy="595338"/>
          </a:xfrm>
          <a:prstGeom prst="ellipse">
            <a:avLst/>
          </a:prstGeom>
          <a:solidFill>
            <a:srgbClr val="F3BF2D"/>
          </a:solidFill>
          <a:ln>
            <a:noFill/>
          </a:ln>
          <a:extLst>
            <a:ext uri="{91240B29-F687-4f45-9708-019B960494DF}">
              <a14:hiddenLine xmlns:a14="http://schemas.microsoft.com/office/drawing/2010/main" w="9525">
                <a:solidFill>
                  <a:srgbClr val="000000"/>
                </a:solidFill>
                <a:round/>
                <a:headEnd/>
                <a:tailEnd/>
              </a14:hiddenLine>
            </a:ext>
          </a:extLst>
        </p:spPr>
        <p:txBody>
          <a:bodyPr wrap="none" lIns="73025" tIns="36512" rIns="73025" bIns="36512" anchor="ctr"/>
          <a:lstStyle/>
          <a:p>
            <a:endParaRPr lang="en-US"/>
          </a:p>
        </p:txBody>
      </p:sp>
      <p:sp>
        <p:nvSpPr>
          <p:cNvPr id="72" name="Oval 59"/>
          <p:cNvSpPr>
            <a:spLocks noChangeArrowheads="1"/>
          </p:cNvSpPr>
          <p:nvPr/>
        </p:nvSpPr>
        <p:spPr bwMode="auto">
          <a:xfrm>
            <a:off x="95250" y="3578047"/>
            <a:ext cx="977900" cy="595338"/>
          </a:xfrm>
          <a:prstGeom prst="ellipse">
            <a:avLst/>
          </a:prstGeom>
          <a:solidFill>
            <a:srgbClr val="666699"/>
          </a:solidFill>
          <a:ln>
            <a:noFill/>
          </a:ln>
          <a:extLst>
            <a:ext uri="{91240B29-F687-4f45-9708-019B960494DF}">
              <a14:hiddenLine xmlns:a14="http://schemas.microsoft.com/office/drawing/2010/main" w="9525">
                <a:solidFill>
                  <a:srgbClr val="000000"/>
                </a:solidFill>
                <a:round/>
                <a:headEnd/>
                <a:tailEnd/>
              </a14:hiddenLine>
            </a:ext>
          </a:extLst>
        </p:spPr>
        <p:txBody>
          <a:bodyPr wrap="none" lIns="73025" tIns="36512" rIns="73025" bIns="36512" anchor="ctr"/>
          <a:lstStyle/>
          <a:p>
            <a:endParaRPr lang="en-US"/>
          </a:p>
        </p:txBody>
      </p:sp>
      <p:pic>
        <p:nvPicPr>
          <p:cNvPr id="73" name="Picture 6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5635017"/>
            <a:ext cx="498475" cy="353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 name="Text Box 70"/>
          <p:cNvSpPr txBox="1">
            <a:spLocks noChangeArrowheads="1"/>
          </p:cNvSpPr>
          <p:nvPr/>
        </p:nvSpPr>
        <p:spPr bwMode="auto">
          <a:xfrm>
            <a:off x="4356100" y="1595495"/>
            <a:ext cx="914400" cy="381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nchor="ctr" anchorCtr="1">
            <a:spAutoFit/>
          </a:bodyPr>
          <a:lstStyle>
            <a:lvl1pPr eaLnBrk="0" hangingPunct="0">
              <a:defRPr sz="1400" b="1">
                <a:solidFill>
                  <a:schemeClr val="tx1"/>
                </a:solidFill>
                <a:latin typeface="Arial" charset="0"/>
                <a:ea typeface="ＭＳ Ｐゴシック" charset="0"/>
                <a:cs typeface="ＭＳ Ｐゴシック" charset="0"/>
              </a:defRPr>
            </a:lvl1pPr>
            <a:lvl2pPr marL="742950" indent="-285750" eaLnBrk="0" hangingPunct="0">
              <a:defRPr sz="1400" b="1">
                <a:solidFill>
                  <a:schemeClr val="tx1"/>
                </a:solidFill>
                <a:latin typeface="Arial" charset="0"/>
                <a:ea typeface="ＭＳ Ｐゴシック" charset="0"/>
              </a:defRPr>
            </a:lvl2pPr>
            <a:lvl3pPr marL="1143000" indent="-228600" eaLnBrk="0" hangingPunct="0">
              <a:defRPr sz="1400" b="1">
                <a:solidFill>
                  <a:schemeClr val="tx1"/>
                </a:solidFill>
                <a:latin typeface="Arial" charset="0"/>
                <a:ea typeface="ＭＳ Ｐゴシック" charset="0"/>
              </a:defRPr>
            </a:lvl3pPr>
            <a:lvl4pPr marL="1600200" indent="-228600" eaLnBrk="0" hangingPunct="0">
              <a:defRPr sz="1400" b="1">
                <a:solidFill>
                  <a:schemeClr val="tx1"/>
                </a:solidFill>
                <a:latin typeface="Arial" charset="0"/>
                <a:ea typeface="ＭＳ Ｐゴシック" charset="0"/>
              </a:defRPr>
            </a:lvl4pPr>
            <a:lvl5pPr marL="2057400" indent="-228600" eaLnBrk="0" hangingPunct="0">
              <a:defRPr sz="14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14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14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14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1400" b="1">
                <a:solidFill>
                  <a:schemeClr val="tx1"/>
                </a:solidFill>
                <a:latin typeface="Arial" charset="0"/>
                <a:ea typeface="ＭＳ Ｐゴシック" charset="0"/>
              </a:defRPr>
            </a:lvl9pPr>
          </a:lstStyle>
          <a:p>
            <a:pPr eaLnBrk="1" hangingPunct="1">
              <a:spcBef>
                <a:spcPct val="50000"/>
              </a:spcBef>
            </a:pPr>
            <a:r>
              <a:rPr lang="en-US" sz="1600"/>
              <a:t>Peer B</a:t>
            </a:r>
          </a:p>
        </p:txBody>
      </p:sp>
      <p:sp>
        <p:nvSpPr>
          <p:cNvPr id="75" name="Text Box 71"/>
          <p:cNvSpPr txBox="1">
            <a:spLocks noChangeArrowheads="1"/>
          </p:cNvSpPr>
          <p:nvPr/>
        </p:nvSpPr>
        <p:spPr bwMode="auto">
          <a:xfrm>
            <a:off x="4337050" y="950546"/>
            <a:ext cx="914400" cy="381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nchor="ctr" anchorCtr="1">
            <a:spAutoFit/>
          </a:bodyPr>
          <a:lstStyle>
            <a:lvl1pPr eaLnBrk="0" hangingPunct="0">
              <a:defRPr sz="1400" b="1">
                <a:solidFill>
                  <a:schemeClr val="tx1"/>
                </a:solidFill>
                <a:latin typeface="Arial" charset="0"/>
                <a:ea typeface="ＭＳ Ｐゴシック" charset="0"/>
                <a:cs typeface="ＭＳ Ｐゴシック" charset="0"/>
              </a:defRPr>
            </a:lvl1pPr>
            <a:lvl2pPr marL="742950" indent="-285750" eaLnBrk="0" hangingPunct="0">
              <a:defRPr sz="1400" b="1">
                <a:solidFill>
                  <a:schemeClr val="tx1"/>
                </a:solidFill>
                <a:latin typeface="Arial" charset="0"/>
                <a:ea typeface="ＭＳ Ｐゴシック" charset="0"/>
              </a:defRPr>
            </a:lvl2pPr>
            <a:lvl3pPr marL="1143000" indent="-228600" eaLnBrk="0" hangingPunct="0">
              <a:defRPr sz="1400" b="1">
                <a:solidFill>
                  <a:schemeClr val="tx1"/>
                </a:solidFill>
                <a:latin typeface="Arial" charset="0"/>
                <a:ea typeface="ＭＳ Ｐゴシック" charset="0"/>
              </a:defRPr>
            </a:lvl3pPr>
            <a:lvl4pPr marL="1600200" indent="-228600" eaLnBrk="0" hangingPunct="0">
              <a:defRPr sz="1400" b="1">
                <a:solidFill>
                  <a:schemeClr val="tx1"/>
                </a:solidFill>
                <a:latin typeface="Arial" charset="0"/>
                <a:ea typeface="ＭＳ Ｐゴシック" charset="0"/>
              </a:defRPr>
            </a:lvl4pPr>
            <a:lvl5pPr marL="2057400" indent="-228600" eaLnBrk="0" hangingPunct="0">
              <a:defRPr sz="14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14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14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14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1400" b="1">
                <a:solidFill>
                  <a:schemeClr val="tx1"/>
                </a:solidFill>
                <a:latin typeface="Arial" charset="0"/>
                <a:ea typeface="ＭＳ Ｐゴシック" charset="0"/>
              </a:defRPr>
            </a:lvl9pPr>
          </a:lstStyle>
          <a:p>
            <a:pPr eaLnBrk="1" hangingPunct="1">
              <a:spcBef>
                <a:spcPct val="50000"/>
              </a:spcBef>
            </a:pPr>
            <a:r>
              <a:rPr lang="en-US" sz="1600" dirty="0"/>
              <a:t>Peer A</a:t>
            </a:r>
          </a:p>
        </p:txBody>
      </p:sp>
      <p:sp>
        <p:nvSpPr>
          <p:cNvPr id="78" name="Rectangle 89"/>
          <p:cNvSpPr>
            <a:spLocks noChangeArrowheads="1"/>
          </p:cNvSpPr>
          <p:nvPr/>
        </p:nvSpPr>
        <p:spPr bwMode="auto">
          <a:xfrm>
            <a:off x="6400800" y="6176927"/>
            <a:ext cx="450850" cy="293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1">
            <a:spAutoFit/>
          </a:bodyPr>
          <a:lstStyle/>
          <a:p>
            <a:r>
              <a:rPr lang="en-US" sz="1600">
                <a:solidFill>
                  <a:srgbClr val="000000"/>
                </a:solidFill>
              </a:rPr>
              <a:t>NOC</a:t>
            </a:r>
            <a:endParaRPr lang="en-US" sz="1600"/>
          </a:p>
        </p:txBody>
      </p:sp>
      <p:pic>
        <p:nvPicPr>
          <p:cNvPr id="79" name="Picture 90"/>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5823923"/>
            <a:ext cx="498475" cy="353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 name="Text Box 98"/>
          <p:cNvSpPr txBox="1">
            <a:spLocks noChangeArrowheads="1"/>
          </p:cNvSpPr>
          <p:nvPr/>
        </p:nvSpPr>
        <p:spPr bwMode="auto">
          <a:xfrm>
            <a:off x="1844675" y="1139450"/>
            <a:ext cx="914400" cy="381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nchor="ctr" anchorCtr="1">
            <a:spAutoFit/>
          </a:bodyPr>
          <a:lstStyle>
            <a:lvl1pPr eaLnBrk="0" hangingPunct="0">
              <a:defRPr sz="1400" b="1">
                <a:solidFill>
                  <a:schemeClr val="tx1"/>
                </a:solidFill>
                <a:latin typeface="Arial" charset="0"/>
                <a:ea typeface="ＭＳ Ｐゴシック" charset="0"/>
                <a:cs typeface="ＭＳ Ｐゴシック" charset="0"/>
              </a:defRPr>
            </a:lvl1pPr>
            <a:lvl2pPr marL="742950" indent="-285750" eaLnBrk="0" hangingPunct="0">
              <a:defRPr sz="1400" b="1">
                <a:solidFill>
                  <a:schemeClr val="tx1"/>
                </a:solidFill>
                <a:latin typeface="Arial" charset="0"/>
                <a:ea typeface="ＭＳ Ｐゴシック" charset="0"/>
              </a:defRPr>
            </a:lvl2pPr>
            <a:lvl3pPr marL="1143000" indent="-228600" eaLnBrk="0" hangingPunct="0">
              <a:defRPr sz="1400" b="1">
                <a:solidFill>
                  <a:schemeClr val="tx1"/>
                </a:solidFill>
                <a:latin typeface="Arial" charset="0"/>
                <a:ea typeface="ＭＳ Ｐゴシック" charset="0"/>
              </a:defRPr>
            </a:lvl3pPr>
            <a:lvl4pPr marL="1600200" indent="-228600" eaLnBrk="0" hangingPunct="0">
              <a:defRPr sz="1400" b="1">
                <a:solidFill>
                  <a:schemeClr val="tx1"/>
                </a:solidFill>
                <a:latin typeface="Arial" charset="0"/>
                <a:ea typeface="ＭＳ Ｐゴシック" charset="0"/>
              </a:defRPr>
            </a:lvl4pPr>
            <a:lvl5pPr marL="2057400" indent="-228600" eaLnBrk="0" hangingPunct="0">
              <a:defRPr sz="14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14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14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14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1400" b="1">
                <a:solidFill>
                  <a:schemeClr val="tx1"/>
                </a:solidFill>
                <a:latin typeface="Arial" charset="0"/>
                <a:ea typeface="ＭＳ Ｐゴシック" charset="0"/>
              </a:defRPr>
            </a:lvl9pPr>
          </a:lstStyle>
          <a:p>
            <a:pPr eaLnBrk="1" hangingPunct="1">
              <a:spcBef>
                <a:spcPct val="50000"/>
              </a:spcBef>
            </a:pPr>
            <a:r>
              <a:rPr lang="en-US" sz="1600"/>
              <a:t>IXP-W</a:t>
            </a:r>
          </a:p>
        </p:txBody>
      </p:sp>
      <p:sp>
        <p:nvSpPr>
          <p:cNvPr id="93" name="Text Box 100"/>
          <p:cNvSpPr txBox="1">
            <a:spLocks noChangeArrowheads="1"/>
          </p:cNvSpPr>
          <p:nvPr/>
        </p:nvSpPr>
        <p:spPr bwMode="auto">
          <a:xfrm>
            <a:off x="7265988" y="1813023"/>
            <a:ext cx="725487" cy="381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nchor="ctr" anchorCtr="1">
            <a:spAutoFit/>
          </a:bodyPr>
          <a:lstStyle>
            <a:lvl1pPr eaLnBrk="0" hangingPunct="0">
              <a:defRPr sz="1400" b="1">
                <a:solidFill>
                  <a:schemeClr val="tx1"/>
                </a:solidFill>
                <a:latin typeface="Arial" charset="0"/>
                <a:ea typeface="ＭＳ Ｐゴシック" charset="0"/>
                <a:cs typeface="ＭＳ Ｐゴシック" charset="0"/>
              </a:defRPr>
            </a:lvl1pPr>
            <a:lvl2pPr marL="742950" indent="-285750" eaLnBrk="0" hangingPunct="0">
              <a:defRPr sz="1400" b="1">
                <a:solidFill>
                  <a:schemeClr val="tx1"/>
                </a:solidFill>
                <a:latin typeface="Arial" charset="0"/>
                <a:ea typeface="ＭＳ Ｐゴシック" charset="0"/>
              </a:defRPr>
            </a:lvl2pPr>
            <a:lvl3pPr marL="1143000" indent="-228600" eaLnBrk="0" hangingPunct="0">
              <a:defRPr sz="1400" b="1">
                <a:solidFill>
                  <a:schemeClr val="tx1"/>
                </a:solidFill>
                <a:latin typeface="Arial" charset="0"/>
                <a:ea typeface="ＭＳ Ｐゴシック" charset="0"/>
              </a:defRPr>
            </a:lvl3pPr>
            <a:lvl4pPr marL="1600200" indent="-228600" eaLnBrk="0" hangingPunct="0">
              <a:defRPr sz="1400" b="1">
                <a:solidFill>
                  <a:schemeClr val="tx1"/>
                </a:solidFill>
                <a:latin typeface="Arial" charset="0"/>
                <a:ea typeface="ＭＳ Ｐゴシック" charset="0"/>
              </a:defRPr>
            </a:lvl4pPr>
            <a:lvl5pPr marL="2057400" indent="-228600" eaLnBrk="0" hangingPunct="0">
              <a:defRPr sz="14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14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14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14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1400" b="1">
                <a:solidFill>
                  <a:schemeClr val="tx1"/>
                </a:solidFill>
                <a:latin typeface="Arial" charset="0"/>
                <a:ea typeface="ＭＳ Ｐゴシック" charset="0"/>
              </a:defRPr>
            </a:lvl9pPr>
          </a:lstStyle>
          <a:p>
            <a:pPr eaLnBrk="1" hangingPunct="1">
              <a:spcBef>
                <a:spcPct val="50000"/>
              </a:spcBef>
            </a:pPr>
            <a:r>
              <a:rPr lang="en-US" sz="1600"/>
              <a:t>IXP-E</a:t>
            </a:r>
          </a:p>
        </p:txBody>
      </p:sp>
      <p:pic>
        <p:nvPicPr>
          <p:cNvPr id="95" name="Picture 117"/>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5750" y="5007241"/>
            <a:ext cx="498475" cy="353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 name="Line 9"/>
          <p:cNvSpPr>
            <a:spLocks noChangeShapeType="1"/>
          </p:cNvSpPr>
          <p:nvPr/>
        </p:nvSpPr>
        <p:spPr bwMode="auto">
          <a:xfrm>
            <a:off x="1485900" y="6159755"/>
            <a:ext cx="1728788" cy="3625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pic>
        <p:nvPicPr>
          <p:cNvPr id="97" name="Picture 3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778434">
            <a:off x="3014663" y="5554875"/>
            <a:ext cx="898525" cy="7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38425" y="6052899"/>
            <a:ext cx="409575" cy="35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 name="Rectangle 55"/>
          <p:cNvSpPr>
            <a:spLocks noChangeArrowheads="1"/>
          </p:cNvSpPr>
          <p:nvPr/>
        </p:nvSpPr>
        <p:spPr bwMode="auto">
          <a:xfrm>
            <a:off x="2333625" y="5633110"/>
            <a:ext cx="1704975" cy="1036117"/>
          </a:xfrm>
          <a:prstGeom prst="rect">
            <a:avLst/>
          </a:prstGeom>
          <a:noFill/>
          <a:ln w="9525">
            <a:solidFill>
              <a:srgbClr val="0000FF"/>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0" name="Text Box 34"/>
          <p:cNvSpPr txBox="1">
            <a:spLocks noChangeArrowheads="1"/>
          </p:cNvSpPr>
          <p:nvPr/>
        </p:nvSpPr>
        <p:spPr bwMode="auto">
          <a:xfrm>
            <a:off x="3200400" y="5646466"/>
            <a:ext cx="646113" cy="629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chemeClr val="tx1"/>
                </a:solidFill>
                <a:latin typeface="Arial" charset="0"/>
                <a:ea typeface="ＭＳ Ｐゴシック" charset="0"/>
                <a:cs typeface="ＭＳ Ｐゴシック" charset="0"/>
              </a:defRPr>
            </a:lvl1pPr>
            <a:lvl2pPr marL="742950" indent="-285750" eaLnBrk="0" hangingPunct="0">
              <a:defRPr sz="1400" b="1">
                <a:solidFill>
                  <a:schemeClr val="tx1"/>
                </a:solidFill>
                <a:latin typeface="Arial" charset="0"/>
                <a:ea typeface="ＭＳ Ｐゴシック" charset="0"/>
              </a:defRPr>
            </a:lvl2pPr>
            <a:lvl3pPr marL="1143000" indent="-228600" eaLnBrk="0" hangingPunct="0">
              <a:defRPr sz="1400" b="1">
                <a:solidFill>
                  <a:schemeClr val="tx1"/>
                </a:solidFill>
                <a:latin typeface="Arial" charset="0"/>
                <a:ea typeface="ＭＳ Ｐゴシック" charset="0"/>
              </a:defRPr>
            </a:lvl3pPr>
            <a:lvl4pPr marL="1600200" indent="-228600" eaLnBrk="0" hangingPunct="0">
              <a:defRPr sz="1400" b="1">
                <a:solidFill>
                  <a:schemeClr val="tx1"/>
                </a:solidFill>
                <a:latin typeface="Arial" charset="0"/>
                <a:ea typeface="ＭＳ Ｐゴシック" charset="0"/>
              </a:defRPr>
            </a:lvl4pPr>
            <a:lvl5pPr marL="2057400" indent="-228600" eaLnBrk="0" hangingPunct="0">
              <a:defRPr sz="14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14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14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14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1400" b="1">
                <a:solidFill>
                  <a:schemeClr val="tx1"/>
                </a:solidFill>
                <a:latin typeface="Arial" charset="0"/>
                <a:ea typeface="ＭＳ Ｐゴシック" charset="0"/>
              </a:defRPr>
            </a:lvl9pPr>
          </a:lstStyle>
          <a:p>
            <a:pPr eaLnBrk="1" hangingPunct="1">
              <a:spcBef>
                <a:spcPct val="50000"/>
              </a:spcBef>
            </a:pPr>
            <a:r>
              <a:rPr lang="en-US" sz="700" b="0"/>
              <a:t>Video, Music, Gaming etc.)</a:t>
            </a:r>
          </a:p>
        </p:txBody>
      </p:sp>
      <p:pic>
        <p:nvPicPr>
          <p:cNvPr id="101"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33575" y="6016644"/>
            <a:ext cx="246063" cy="312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 name="Rectangle 53"/>
          <p:cNvSpPr>
            <a:spLocks noChangeArrowheads="1"/>
          </p:cNvSpPr>
          <p:nvPr/>
        </p:nvSpPr>
        <p:spPr bwMode="auto">
          <a:xfrm>
            <a:off x="228600" y="5280104"/>
            <a:ext cx="1981200" cy="259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r>
              <a:rPr lang="en-US">
                <a:solidFill>
                  <a:schemeClr val="folHlink"/>
                </a:solidFill>
              </a:rPr>
              <a:t>Mobile Infrastructure</a:t>
            </a:r>
          </a:p>
        </p:txBody>
      </p:sp>
      <p:sp>
        <p:nvSpPr>
          <p:cNvPr id="103" name="Rectangle 54"/>
          <p:cNvSpPr>
            <a:spLocks noChangeArrowheads="1"/>
          </p:cNvSpPr>
          <p:nvPr/>
        </p:nvSpPr>
        <p:spPr bwMode="auto">
          <a:xfrm>
            <a:off x="304800" y="5648375"/>
            <a:ext cx="1998663" cy="1007495"/>
          </a:xfrm>
          <a:prstGeom prst="rect">
            <a:avLst/>
          </a:prstGeom>
          <a:noFill/>
          <a:ln w="9525">
            <a:solidFill>
              <a:schemeClr val="folHlink"/>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pic>
        <p:nvPicPr>
          <p:cNvPr id="104" name="Picture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98588" y="5949860"/>
            <a:ext cx="285750" cy="343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2475" y="6056716"/>
            <a:ext cx="300038" cy="36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 name="Picture 4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22350" y="5932686"/>
            <a:ext cx="371475" cy="444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 name="Oval 85"/>
          <p:cNvSpPr/>
          <p:nvPr/>
        </p:nvSpPr>
        <p:spPr>
          <a:xfrm>
            <a:off x="371274" y="5932686"/>
            <a:ext cx="819351" cy="567045"/>
          </a:xfrm>
          <a:prstGeom prst="ellipse">
            <a:avLst/>
          </a:prstGeom>
          <a:noFill/>
          <a:ln w="57150" cmpd="sng">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8" name="Title 1"/>
          <p:cNvSpPr>
            <a:spLocks noGrp="1"/>
          </p:cNvSpPr>
          <p:nvPr>
            <p:ph type="title"/>
          </p:nvPr>
        </p:nvSpPr>
        <p:spPr>
          <a:xfrm>
            <a:off x="457200" y="165657"/>
            <a:ext cx="8229600" cy="533400"/>
          </a:xfrm>
        </p:spPr>
        <p:txBody>
          <a:bodyPr/>
          <a:lstStyle/>
          <a:p>
            <a:r>
              <a:rPr lang="en-US" sz="2700" dirty="0" smtClean="0"/>
              <a:t>Effects of a 300gb/sec Reflection/Amplification</a:t>
            </a:r>
            <a:br>
              <a:rPr lang="en-US" sz="2700" dirty="0" smtClean="0"/>
            </a:br>
            <a:r>
              <a:rPr lang="en-US" sz="2700" dirty="0" err="1" smtClean="0"/>
              <a:t>DDoS</a:t>
            </a:r>
            <a:r>
              <a:rPr lang="en-US" sz="2700" dirty="0" smtClean="0"/>
              <a:t> Attack on Network Capacity</a:t>
            </a:r>
            <a:endParaRPr lang="en-US" sz="2700" dirty="0"/>
          </a:p>
        </p:txBody>
      </p:sp>
      <p:sp>
        <p:nvSpPr>
          <p:cNvPr id="89" name="Text Box 72"/>
          <p:cNvSpPr txBox="1">
            <a:spLocks noChangeArrowheads="1"/>
          </p:cNvSpPr>
          <p:nvPr/>
        </p:nvSpPr>
        <p:spPr bwMode="auto">
          <a:xfrm>
            <a:off x="114300" y="2880528"/>
            <a:ext cx="990600" cy="289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nchor="ctr" anchorCtr="1">
            <a:spAutoFit/>
          </a:bodyPr>
          <a:lstStyle>
            <a:lvl1pPr eaLnBrk="0" hangingPunct="0">
              <a:defRPr sz="1400" b="1">
                <a:solidFill>
                  <a:schemeClr val="tx1"/>
                </a:solidFill>
                <a:latin typeface="Arial" charset="0"/>
                <a:ea typeface="ＭＳ Ｐゴシック" charset="0"/>
                <a:cs typeface="ＭＳ Ｐゴシック" charset="0"/>
              </a:defRPr>
            </a:lvl1pPr>
            <a:lvl2pPr marL="742950" indent="-285750" eaLnBrk="0" hangingPunct="0">
              <a:defRPr sz="1400" b="1">
                <a:solidFill>
                  <a:schemeClr val="tx1"/>
                </a:solidFill>
                <a:latin typeface="Arial" charset="0"/>
                <a:ea typeface="ＭＳ Ｐゴシック" charset="0"/>
              </a:defRPr>
            </a:lvl2pPr>
            <a:lvl3pPr marL="1143000" indent="-228600" eaLnBrk="0" hangingPunct="0">
              <a:defRPr sz="1400" b="1">
                <a:solidFill>
                  <a:schemeClr val="tx1"/>
                </a:solidFill>
                <a:latin typeface="Arial" charset="0"/>
                <a:ea typeface="ＭＳ Ｐゴシック" charset="0"/>
              </a:defRPr>
            </a:lvl3pPr>
            <a:lvl4pPr marL="1600200" indent="-228600" eaLnBrk="0" hangingPunct="0">
              <a:defRPr sz="1400" b="1">
                <a:solidFill>
                  <a:schemeClr val="tx1"/>
                </a:solidFill>
                <a:latin typeface="Arial" charset="0"/>
                <a:ea typeface="ＭＳ Ｐゴシック" charset="0"/>
              </a:defRPr>
            </a:lvl4pPr>
            <a:lvl5pPr marL="2057400" indent="-228600" eaLnBrk="0" hangingPunct="0">
              <a:defRPr sz="14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14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14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14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1400" b="1">
                <a:solidFill>
                  <a:schemeClr val="tx1"/>
                </a:solidFill>
                <a:latin typeface="Arial" charset="0"/>
                <a:ea typeface="ＭＳ Ｐゴシック" charset="0"/>
              </a:defRPr>
            </a:lvl9pPr>
          </a:lstStyle>
          <a:p>
            <a:pPr algn="ctr" eaLnBrk="1" hangingPunct="1">
              <a:spcBef>
                <a:spcPct val="50000"/>
              </a:spcBef>
            </a:pPr>
            <a:r>
              <a:rPr lang="en-US" dirty="0" smtClean="0"/>
              <a:t>Peer A</a:t>
            </a:r>
            <a:endParaRPr lang="en-US" dirty="0"/>
          </a:p>
        </p:txBody>
      </p:sp>
      <p:sp>
        <p:nvSpPr>
          <p:cNvPr id="90" name="Text Box 73"/>
          <p:cNvSpPr txBox="1">
            <a:spLocks noChangeArrowheads="1"/>
          </p:cNvSpPr>
          <p:nvPr/>
        </p:nvSpPr>
        <p:spPr bwMode="auto">
          <a:xfrm>
            <a:off x="101600" y="3736851"/>
            <a:ext cx="990600" cy="289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nchor="ctr" anchorCtr="1">
            <a:spAutoFit/>
          </a:bodyPr>
          <a:lstStyle>
            <a:lvl1pPr eaLnBrk="0" hangingPunct="0">
              <a:defRPr sz="1400" b="1">
                <a:solidFill>
                  <a:schemeClr val="tx1"/>
                </a:solidFill>
                <a:latin typeface="Arial" charset="0"/>
                <a:ea typeface="ＭＳ Ｐゴシック" charset="0"/>
                <a:cs typeface="ＭＳ Ｐゴシック" charset="0"/>
              </a:defRPr>
            </a:lvl1pPr>
            <a:lvl2pPr marL="742950" indent="-285750" eaLnBrk="0" hangingPunct="0">
              <a:defRPr sz="1400" b="1">
                <a:solidFill>
                  <a:schemeClr val="tx1"/>
                </a:solidFill>
                <a:latin typeface="Arial" charset="0"/>
                <a:ea typeface="ＭＳ Ｐゴシック" charset="0"/>
              </a:defRPr>
            </a:lvl2pPr>
            <a:lvl3pPr marL="1143000" indent="-228600" eaLnBrk="0" hangingPunct="0">
              <a:defRPr sz="1400" b="1">
                <a:solidFill>
                  <a:schemeClr val="tx1"/>
                </a:solidFill>
                <a:latin typeface="Arial" charset="0"/>
                <a:ea typeface="ＭＳ Ｐゴシック" charset="0"/>
              </a:defRPr>
            </a:lvl3pPr>
            <a:lvl4pPr marL="1600200" indent="-228600" eaLnBrk="0" hangingPunct="0">
              <a:defRPr sz="1400" b="1">
                <a:solidFill>
                  <a:schemeClr val="tx1"/>
                </a:solidFill>
                <a:latin typeface="Arial" charset="0"/>
                <a:ea typeface="ＭＳ Ｐゴシック" charset="0"/>
              </a:defRPr>
            </a:lvl4pPr>
            <a:lvl5pPr marL="2057400" indent="-228600" eaLnBrk="0" hangingPunct="0">
              <a:defRPr sz="14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14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14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14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1400" b="1">
                <a:solidFill>
                  <a:schemeClr val="tx1"/>
                </a:solidFill>
                <a:latin typeface="Arial" charset="0"/>
                <a:ea typeface="ＭＳ Ｐゴシック" charset="0"/>
              </a:defRPr>
            </a:lvl9pPr>
          </a:lstStyle>
          <a:p>
            <a:pPr algn="ctr" eaLnBrk="1" hangingPunct="1">
              <a:spcBef>
                <a:spcPct val="50000"/>
              </a:spcBef>
            </a:pPr>
            <a:r>
              <a:rPr lang="en-US" dirty="0" smtClean="0">
                <a:solidFill>
                  <a:srgbClr val="FFFFFF"/>
                </a:solidFill>
              </a:rPr>
              <a:t>Peer B</a:t>
            </a:r>
            <a:endParaRPr lang="en-US" dirty="0">
              <a:solidFill>
                <a:srgbClr val="FFFFFF"/>
              </a:solidFill>
            </a:endParaRPr>
          </a:p>
        </p:txBody>
      </p:sp>
      <p:sp>
        <p:nvSpPr>
          <p:cNvPr id="107" name="Text Box 101"/>
          <p:cNvSpPr txBox="1">
            <a:spLocks noChangeArrowheads="1"/>
          </p:cNvSpPr>
          <p:nvPr/>
        </p:nvSpPr>
        <p:spPr bwMode="auto">
          <a:xfrm>
            <a:off x="7972621" y="3841797"/>
            <a:ext cx="990600" cy="289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nchor="ctr" anchorCtr="1">
            <a:spAutoFit/>
          </a:bodyPr>
          <a:lstStyle>
            <a:lvl1pPr eaLnBrk="0" hangingPunct="0">
              <a:defRPr sz="1400" b="1">
                <a:solidFill>
                  <a:schemeClr val="tx1"/>
                </a:solidFill>
                <a:latin typeface="Arial" charset="0"/>
                <a:ea typeface="ＭＳ Ｐゴシック" charset="0"/>
                <a:cs typeface="ＭＳ Ｐゴシック" charset="0"/>
              </a:defRPr>
            </a:lvl1pPr>
            <a:lvl2pPr marL="742950" indent="-285750" eaLnBrk="0" hangingPunct="0">
              <a:defRPr sz="1400" b="1">
                <a:solidFill>
                  <a:schemeClr val="tx1"/>
                </a:solidFill>
                <a:latin typeface="Arial" charset="0"/>
                <a:ea typeface="ＭＳ Ｐゴシック" charset="0"/>
              </a:defRPr>
            </a:lvl2pPr>
            <a:lvl3pPr marL="1143000" indent="-228600" eaLnBrk="0" hangingPunct="0">
              <a:defRPr sz="1400" b="1">
                <a:solidFill>
                  <a:schemeClr val="tx1"/>
                </a:solidFill>
                <a:latin typeface="Arial" charset="0"/>
                <a:ea typeface="ＭＳ Ｐゴシック" charset="0"/>
              </a:defRPr>
            </a:lvl3pPr>
            <a:lvl4pPr marL="1600200" indent="-228600" eaLnBrk="0" hangingPunct="0">
              <a:defRPr sz="1400" b="1">
                <a:solidFill>
                  <a:schemeClr val="tx1"/>
                </a:solidFill>
                <a:latin typeface="Arial" charset="0"/>
                <a:ea typeface="ＭＳ Ｐゴシック" charset="0"/>
              </a:defRPr>
            </a:lvl4pPr>
            <a:lvl5pPr marL="2057400" indent="-228600" eaLnBrk="0" hangingPunct="0">
              <a:defRPr sz="14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14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14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14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1400" b="1">
                <a:solidFill>
                  <a:schemeClr val="tx1"/>
                </a:solidFill>
                <a:latin typeface="Arial" charset="0"/>
                <a:ea typeface="ＭＳ Ｐゴシック" charset="0"/>
              </a:defRPr>
            </a:lvl9pPr>
          </a:lstStyle>
          <a:p>
            <a:pPr algn="ctr" eaLnBrk="1" hangingPunct="1">
              <a:spcBef>
                <a:spcPct val="50000"/>
              </a:spcBef>
            </a:pPr>
            <a:r>
              <a:rPr lang="en-US" dirty="0" smtClean="0">
                <a:solidFill>
                  <a:srgbClr val="FFFFFF"/>
                </a:solidFill>
              </a:rPr>
              <a:t>Peer C</a:t>
            </a:r>
            <a:endParaRPr lang="en-US" dirty="0">
              <a:solidFill>
                <a:srgbClr val="FFFFFF"/>
              </a:solidFill>
            </a:endParaRPr>
          </a:p>
        </p:txBody>
      </p:sp>
      <p:sp>
        <p:nvSpPr>
          <p:cNvPr id="108" name="Text Box 99"/>
          <p:cNvSpPr txBox="1">
            <a:spLocks noChangeArrowheads="1"/>
          </p:cNvSpPr>
          <p:nvPr/>
        </p:nvSpPr>
        <p:spPr bwMode="auto">
          <a:xfrm>
            <a:off x="5070475" y="2376349"/>
            <a:ext cx="1136650" cy="289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nchor="ctr" anchorCtr="1">
            <a:spAutoFit/>
          </a:bodyPr>
          <a:lstStyle>
            <a:lvl1pPr eaLnBrk="0" hangingPunct="0">
              <a:defRPr sz="1400" b="1">
                <a:solidFill>
                  <a:schemeClr val="tx1"/>
                </a:solidFill>
                <a:latin typeface="Arial" charset="0"/>
                <a:ea typeface="ＭＳ Ｐゴシック" charset="0"/>
                <a:cs typeface="ＭＳ Ｐゴシック" charset="0"/>
              </a:defRPr>
            </a:lvl1pPr>
            <a:lvl2pPr marL="742950" indent="-285750" eaLnBrk="0" hangingPunct="0">
              <a:defRPr sz="1400" b="1">
                <a:solidFill>
                  <a:schemeClr val="tx1"/>
                </a:solidFill>
                <a:latin typeface="Arial" charset="0"/>
                <a:ea typeface="ＭＳ Ｐゴシック" charset="0"/>
              </a:defRPr>
            </a:lvl2pPr>
            <a:lvl3pPr marL="1143000" indent="-228600" eaLnBrk="0" hangingPunct="0">
              <a:defRPr sz="1400" b="1">
                <a:solidFill>
                  <a:schemeClr val="tx1"/>
                </a:solidFill>
                <a:latin typeface="Arial" charset="0"/>
                <a:ea typeface="ＭＳ Ｐゴシック" charset="0"/>
              </a:defRPr>
            </a:lvl3pPr>
            <a:lvl4pPr marL="1600200" indent="-228600" eaLnBrk="0" hangingPunct="0">
              <a:defRPr sz="1400" b="1">
                <a:solidFill>
                  <a:schemeClr val="tx1"/>
                </a:solidFill>
                <a:latin typeface="Arial" charset="0"/>
                <a:ea typeface="ＭＳ Ｐゴシック" charset="0"/>
              </a:defRPr>
            </a:lvl4pPr>
            <a:lvl5pPr marL="2057400" indent="-228600" eaLnBrk="0" hangingPunct="0">
              <a:defRPr sz="14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14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14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14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1400" b="1">
                <a:solidFill>
                  <a:schemeClr val="tx1"/>
                </a:solidFill>
                <a:latin typeface="Arial" charset="0"/>
                <a:ea typeface="ＭＳ Ｐゴシック" charset="0"/>
              </a:defRPr>
            </a:lvl9pPr>
          </a:lstStyle>
          <a:p>
            <a:pPr algn="ctr" eaLnBrk="1" hangingPunct="1">
              <a:spcBef>
                <a:spcPct val="50000"/>
              </a:spcBef>
            </a:pPr>
            <a:r>
              <a:rPr lang="en-US" dirty="0" smtClean="0"/>
              <a:t>Peer D</a:t>
            </a:r>
            <a:endParaRPr lang="en-US" sz="3200" dirty="0"/>
          </a:p>
        </p:txBody>
      </p:sp>
    </p:spTree>
    <p:extLst>
      <p:ext uri="{BB962C8B-B14F-4D97-AF65-F5344CB8AC3E}">
        <p14:creationId xmlns:p14="http://schemas.microsoft.com/office/powerpoint/2010/main" val="10693534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Line 13"/>
          <p:cNvSpPr>
            <a:spLocks noChangeShapeType="1"/>
          </p:cNvSpPr>
          <p:nvPr/>
        </p:nvSpPr>
        <p:spPr bwMode="auto">
          <a:xfrm flipH="1" flipV="1">
            <a:off x="596900" y="3055218"/>
            <a:ext cx="628650" cy="328199"/>
          </a:xfrm>
          <a:prstGeom prst="line">
            <a:avLst/>
          </a:prstGeom>
          <a:noFill/>
          <a:ln w="127000">
            <a:solidFill>
              <a:schemeClr val="accent3"/>
            </a:solidFill>
            <a:round/>
            <a:headEnd/>
            <a:tailEn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70" name="Oval 57"/>
          <p:cNvSpPr>
            <a:spLocks noChangeArrowheads="1"/>
          </p:cNvSpPr>
          <p:nvPr/>
        </p:nvSpPr>
        <p:spPr bwMode="auto">
          <a:xfrm>
            <a:off x="95250" y="2738468"/>
            <a:ext cx="977900" cy="595338"/>
          </a:xfrm>
          <a:prstGeom prst="ellipse">
            <a:avLst/>
          </a:prstGeom>
          <a:solidFill>
            <a:srgbClr val="F3BF2D"/>
          </a:solidFill>
          <a:ln>
            <a:noFill/>
          </a:ln>
          <a:extLst>
            <a:ext uri="{91240B29-F687-4f45-9708-019B960494DF}">
              <a14:hiddenLine xmlns:a14="http://schemas.microsoft.com/office/drawing/2010/main" w="9525">
                <a:solidFill>
                  <a:srgbClr val="000000"/>
                </a:solidFill>
                <a:round/>
                <a:headEnd/>
                <a:tailEnd/>
              </a14:hiddenLine>
            </a:ext>
          </a:extLst>
        </p:spPr>
        <p:txBody>
          <a:bodyPr wrap="none" lIns="73025" tIns="36512" rIns="73025" bIns="36512" anchor="ctr"/>
          <a:lstStyle/>
          <a:p>
            <a:endParaRPr lang="en-US"/>
          </a:p>
        </p:txBody>
      </p:sp>
      <p:sp>
        <p:nvSpPr>
          <p:cNvPr id="28" name="Line 15"/>
          <p:cNvSpPr>
            <a:spLocks noChangeShapeType="1"/>
          </p:cNvSpPr>
          <p:nvPr/>
        </p:nvSpPr>
        <p:spPr bwMode="auto">
          <a:xfrm flipH="1" flipV="1">
            <a:off x="5638800" y="2536205"/>
            <a:ext cx="177800" cy="595338"/>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71" name="Oval 58"/>
          <p:cNvSpPr>
            <a:spLocks noChangeArrowheads="1"/>
          </p:cNvSpPr>
          <p:nvPr/>
        </p:nvSpPr>
        <p:spPr bwMode="auto">
          <a:xfrm>
            <a:off x="5130800" y="2227088"/>
            <a:ext cx="977900" cy="595338"/>
          </a:xfrm>
          <a:prstGeom prst="ellipse">
            <a:avLst/>
          </a:prstGeom>
          <a:solidFill>
            <a:srgbClr val="F3BF2D"/>
          </a:solidFill>
          <a:ln>
            <a:noFill/>
          </a:ln>
          <a:extLst>
            <a:ext uri="{91240B29-F687-4f45-9708-019B960494DF}">
              <a14:hiddenLine xmlns:a14="http://schemas.microsoft.com/office/drawing/2010/main" w="9525">
                <a:solidFill>
                  <a:srgbClr val="000000"/>
                </a:solidFill>
                <a:round/>
                <a:headEnd/>
                <a:tailEnd/>
              </a14:hiddenLine>
            </a:ext>
          </a:extLst>
        </p:spPr>
        <p:txBody>
          <a:bodyPr wrap="none" lIns="73025" tIns="36512" rIns="73025" bIns="36512" anchor="ctr"/>
          <a:lstStyle/>
          <a:p>
            <a:endParaRPr lang="en-US"/>
          </a:p>
        </p:txBody>
      </p:sp>
      <p:sp>
        <p:nvSpPr>
          <p:cNvPr id="29" name="Line 16"/>
          <p:cNvSpPr>
            <a:spLocks noChangeShapeType="1"/>
          </p:cNvSpPr>
          <p:nvPr/>
        </p:nvSpPr>
        <p:spPr bwMode="auto">
          <a:xfrm>
            <a:off x="7594600" y="3940593"/>
            <a:ext cx="920750" cy="30530"/>
          </a:xfrm>
          <a:prstGeom prst="line">
            <a:avLst/>
          </a:prstGeom>
          <a:noFill/>
          <a:ln w="127000">
            <a:solidFill>
              <a:schemeClr val="accent3"/>
            </a:solidFill>
            <a:round/>
            <a:headEnd/>
            <a:tailEn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13" name="Line 60"/>
          <p:cNvSpPr>
            <a:spLocks noChangeShapeType="1"/>
          </p:cNvSpPr>
          <p:nvPr/>
        </p:nvSpPr>
        <p:spPr bwMode="auto">
          <a:xfrm flipH="1" flipV="1">
            <a:off x="1524000" y="4455790"/>
            <a:ext cx="1143000" cy="1648629"/>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14" name="Line 25"/>
          <p:cNvSpPr>
            <a:spLocks noChangeShapeType="1"/>
          </p:cNvSpPr>
          <p:nvPr/>
        </p:nvSpPr>
        <p:spPr bwMode="auto">
          <a:xfrm flipV="1">
            <a:off x="2743200" y="5280104"/>
            <a:ext cx="304800" cy="824314"/>
          </a:xfrm>
          <a:prstGeom prst="line">
            <a:avLst/>
          </a:prstGeom>
          <a:noFill/>
          <a:ln w="127000">
            <a:solidFill>
              <a:schemeClr val="accent3"/>
            </a:solidFill>
            <a:round/>
            <a:headEnd/>
            <a:tailEn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15" name="Oval 2"/>
          <p:cNvSpPr>
            <a:spLocks noChangeArrowheads="1"/>
          </p:cNvSpPr>
          <p:nvPr/>
        </p:nvSpPr>
        <p:spPr bwMode="auto">
          <a:xfrm>
            <a:off x="7975600" y="3700168"/>
            <a:ext cx="977900" cy="595338"/>
          </a:xfrm>
          <a:prstGeom prst="ellipse">
            <a:avLst/>
          </a:prstGeom>
          <a:solidFill>
            <a:srgbClr val="666699"/>
          </a:solidFill>
          <a:ln>
            <a:noFill/>
          </a:ln>
          <a:extLst>
            <a:ext uri="{91240B29-F687-4f45-9708-019B960494DF}">
              <a14:hiddenLine xmlns:a14="http://schemas.microsoft.com/office/drawing/2010/main" w="9525">
                <a:solidFill>
                  <a:srgbClr val="000000"/>
                </a:solidFill>
                <a:round/>
                <a:headEnd/>
                <a:tailEnd/>
              </a14:hiddenLine>
            </a:ext>
          </a:extLst>
        </p:spPr>
        <p:txBody>
          <a:bodyPr wrap="none" lIns="73025" tIns="36512" rIns="73025" bIns="36512" anchor="ctr"/>
          <a:lstStyle/>
          <a:p>
            <a:endParaRPr lang="en-US"/>
          </a:p>
        </p:txBody>
      </p:sp>
      <p:sp>
        <p:nvSpPr>
          <p:cNvPr id="16" name="Freeform 3"/>
          <p:cNvSpPr>
            <a:spLocks/>
          </p:cNvSpPr>
          <p:nvPr/>
        </p:nvSpPr>
        <p:spPr bwMode="auto">
          <a:xfrm>
            <a:off x="5818188" y="5614028"/>
            <a:ext cx="1978025" cy="1078096"/>
          </a:xfrm>
          <a:custGeom>
            <a:avLst/>
            <a:gdLst>
              <a:gd name="T0" fmla="*/ 0 w 1246"/>
              <a:gd name="T1" fmla="*/ 2147483647 h 565"/>
              <a:gd name="T2" fmla="*/ 2147483647 w 1246"/>
              <a:gd name="T3" fmla="*/ 2147483647 h 565"/>
              <a:gd name="T4" fmla="*/ 2147483647 w 1246"/>
              <a:gd name="T5" fmla="*/ 2147483647 h 565"/>
              <a:gd name="T6" fmla="*/ 2147483647 w 1246"/>
              <a:gd name="T7" fmla="*/ 2147483647 h 565"/>
              <a:gd name="T8" fmla="*/ 2147483647 w 1246"/>
              <a:gd name="T9" fmla="*/ 2147483647 h 565"/>
              <a:gd name="T10" fmla="*/ 2147483647 w 1246"/>
              <a:gd name="T11" fmla="*/ 2147483647 h 565"/>
              <a:gd name="T12" fmla="*/ 2147483647 w 1246"/>
              <a:gd name="T13" fmla="*/ 2147483647 h 565"/>
              <a:gd name="T14" fmla="*/ 2147483647 w 1246"/>
              <a:gd name="T15" fmla="*/ 2147483647 h 565"/>
              <a:gd name="T16" fmla="*/ 2147483647 w 1246"/>
              <a:gd name="T17" fmla="*/ 2147483647 h 565"/>
              <a:gd name="T18" fmla="*/ 2147483647 w 1246"/>
              <a:gd name="T19" fmla="*/ 2147483647 h 565"/>
              <a:gd name="T20" fmla="*/ 2147483647 w 1246"/>
              <a:gd name="T21" fmla="*/ 2147483647 h 565"/>
              <a:gd name="T22" fmla="*/ 2147483647 w 1246"/>
              <a:gd name="T23" fmla="*/ 2147483647 h 565"/>
              <a:gd name="T24" fmla="*/ 2147483647 w 1246"/>
              <a:gd name="T25" fmla="*/ 2147483647 h 565"/>
              <a:gd name="T26" fmla="*/ 2147483647 w 1246"/>
              <a:gd name="T27" fmla="*/ 2147483647 h 565"/>
              <a:gd name="T28" fmla="*/ 2147483647 w 1246"/>
              <a:gd name="T29" fmla="*/ 2147483647 h 565"/>
              <a:gd name="T30" fmla="*/ 2147483647 w 1246"/>
              <a:gd name="T31" fmla="*/ 0 h 565"/>
              <a:gd name="T32" fmla="*/ 2147483647 w 1246"/>
              <a:gd name="T33" fmla="*/ 2147483647 h 565"/>
              <a:gd name="T34" fmla="*/ 2147483647 w 1246"/>
              <a:gd name="T35" fmla="*/ 2147483647 h 565"/>
              <a:gd name="T36" fmla="*/ 2147483647 w 1246"/>
              <a:gd name="T37" fmla="*/ 2147483647 h 565"/>
              <a:gd name="T38" fmla="*/ 2147483647 w 1246"/>
              <a:gd name="T39" fmla="*/ 2147483647 h 565"/>
              <a:gd name="T40" fmla="*/ 2147483647 w 1246"/>
              <a:gd name="T41" fmla="*/ 2147483647 h 565"/>
              <a:gd name="T42" fmla="*/ 2147483647 w 1246"/>
              <a:gd name="T43" fmla="*/ 2147483647 h 565"/>
              <a:gd name="T44" fmla="*/ 2147483647 w 1246"/>
              <a:gd name="T45" fmla="*/ 2147483647 h 565"/>
              <a:gd name="T46" fmla="*/ 2147483647 w 1246"/>
              <a:gd name="T47" fmla="*/ 2147483647 h 565"/>
              <a:gd name="T48" fmla="*/ 2147483647 w 1246"/>
              <a:gd name="T49" fmla="*/ 2147483647 h 565"/>
              <a:gd name="T50" fmla="*/ 2147483647 w 1246"/>
              <a:gd name="T51" fmla="*/ 2147483647 h 565"/>
              <a:gd name="T52" fmla="*/ 2147483647 w 1246"/>
              <a:gd name="T53" fmla="*/ 2147483647 h 565"/>
              <a:gd name="T54" fmla="*/ 2147483647 w 1246"/>
              <a:gd name="T55" fmla="*/ 2147483647 h 565"/>
              <a:gd name="T56" fmla="*/ 2147483647 w 1246"/>
              <a:gd name="T57" fmla="*/ 2147483647 h 565"/>
              <a:gd name="T58" fmla="*/ 2147483647 w 1246"/>
              <a:gd name="T59" fmla="*/ 2147483647 h 565"/>
              <a:gd name="T60" fmla="*/ 2147483647 w 1246"/>
              <a:gd name="T61" fmla="*/ 2147483647 h 565"/>
              <a:gd name="T62" fmla="*/ 2147483647 w 1246"/>
              <a:gd name="T63" fmla="*/ 2147483647 h 565"/>
              <a:gd name="T64" fmla="*/ 2147483647 w 1246"/>
              <a:gd name="T65" fmla="*/ 2147483647 h 565"/>
              <a:gd name="T66" fmla="*/ 2147483647 w 1246"/>
              <a:gd name="T67" fmla="*/ 2147483647 h 565"/>
              <a:gd name="T68" fmla="*/ 2147483647 w 1246"/>
              <a:gd name="T69" fmla="*/ 2147483647 h 565"/>
              <a:gd name="T70" fmla="*/ 2147483647 w 1246"/>
              <a:gd name="T71" fmla="*/ 2147483647 h 565"/>
              <a:gd name="T72" fmla="*/ 2147483647 w 1246"/>
              <a:gd name="T73" fmla="*/ 2147483647 h 565"/>
              <a:gd name="T74" fmla="*/ 2147483647 w 1246"/>
              <a:gd name="T75" fmla="*/ 2147483647 h 565"/>
              <a:gd name="T76" fmla="*/ 2147483647 w 1246"/>
              <a:gd name="T77" fmla="*/ 2147483647 h 565"/>
              <a:gd name="T78" fmla="*/ 2147483647 w 1246"/>
              <a:gd name="T79" fmla="*/ 2147483647 h 565"/>
              <a:gd name="T80" fmla="*/ 2147483647 w 1246"/>
              <a:gd name="T81" fmla="*/ 2147483647 h 565"/>
              <a:gd name="T82" fmla="*/ 2147483647 w 1246"/>
              <a:gd name="T83" fmla="*/ 2147483647 h 565"/>
              <a:gd name="T84" fmla="*/ 2147483647 w 1246"/>
              <a:gd name="T85" fmla="*/ 2147483647 h 565"/>
              <a:gd name="T86" fmla="*/ 2147483647 w 1246"/>
              <a:gd name="T87" fmla="*/ 2147483647 h 565"/>
              <a:gd name="T88" fmla="*/ 2147483647 w 1246"/>
              <a:gd name="T89" fmla="*/ 2147483647 h 565"/>
              <a:gd name="T90" fmla="*/ 2147483647 w 1246"/>
              <a:gd name="T91" fmla="*/ 2147483647 h 565"/>
              <a:gd name="T92" fmla="*/ 2147483647 w 1246"/>
              <a:gd name="T93" fmla="*/ 2147483647 h 565"/>
              <a:gd name="T94" fmla="*/ 2147483647 w 1246"/>
              <a:gd name="T95" fmla="*/ 2147483647 h 565"/>
              <a:gd name="T96" fmla="*/ 2147483647 w 1246"/>
              <a:gd name="T97" fmla="*/ 2147483647 h 565"/>
              <a:gd name="T98" fmla="*/ 2147483647 w 1246"/>
              <a:gd name="T99" fmla="*/ 2147483647 h 565"/>
              <a:gd name="T100" fmla="*/ 2147483647 w 1246"/>
              <a:gd name="T101" fmla="*/ 2147483647 h 565"/>
              <a:gd name="T102" fmla="*/ 2147483647 w 1246"/>
              <a:gd name="T103" fmla="*/ 2147483647 h 565"/>
              <a:gd name="T104" fmla="*/ 2147483647 w 1246"/>
              <a:gd name="T105" fmla="*/ 2147483647 h 565"/>
              <a:gd name="T106" fmla="*/ 2147483647 w 1246"/>
              <a:gd name="T107" fmla="*/ 2147483647 h 565"/>
              <a:gd name="T108" fmla="*/ 2147483647 w 1246"/>
              <a:gd name="T109" fmla="*/ 2147483647 h 565"/>
              <a:gd name="T110" fmla="*/ 2147483647 w 1246"/>
              <a:gd name="T111" fmla="*/ 2147483647 h 565"/>
              <a:gd name="T112" fmla="*/ 2147483647 w 1246"/>
              <a:gd name="T113" fmla="*/ 2147483647 h 565"/>
              <a:gd name="T114" fmla="*/ 2147483647 w 1246"/>
              <a:gd name="T115" fmla="*/ 2147483647 h 565"/>
              <a:gd name="T116" fmla="*/ 2147483647 w 1246"/>
              <a:gd name="T117" fmla="*/ 2147483647 h 565"/>
              <a:gd name="T118" fmla="*/ 2147483647 w 1246"/>
              <a:gd name="T119" fmla="*/ 2147483647 h 565"/>
              <a:gd name="T120" fmla="*/ 0 w 1246"/>
              <a:gd name="T121" fmla="*/ 2147483647 h 56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246"/>
              <a:gd name="T184" fmla="*/ 0 h 565"/>
              <a:gd name="T185" fmla="*/ 1246 w 1246"/>
              <a:gd name="T186" fmla="*/ 565 h 56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246" h="565">
                <a:moveTo>
                  <a:pt x="0" y="282"/>
                </a:moveTo>
                <a:lnTo>
                  <a:pt x="3" y="253"/>
                </a:lnTo>
                <a:lnTo>
                  <a:pt x="14" y="224"/>
                </a:lnTo>
                <a:lnTo>
                  <a:pt x="31" y="194"/>
                </a:lnTo>
                <a:lnTo>
                  <a:pt x="53" y="167"/>
                </a:lnTo>
                <a:lnTo>
                  <a:pt x="83" y="141"/>
                </a:lnTo>
                <a:lnTo>
                  <a:pt x="119" y="115"/>
                </a:lnTo>
                <a:lnTo>
                  <a:pt x="160" y="93"/>
                </a:lnTo>
                <a:lnTo>
                  <a:pt x="207" y="72"/>
                </a:lnTo>
                <a:lnTo>
                  <a:pt x="257" y="53"/>
                </a:lnTo>
                <a:lnTo>
                  <a:pt x="312" y="38"/>
                </a:lnTo>
                <a:lnTo>
                  <a:pt x="369" y="24"/>
                </a:lnTo>
                <a:lnTo>
                  <a:pt x="431" y="13"/>
                </a:lnTo>
                <a:lnTo>
                  <a:pt x="493" y="5"/>
                </a:lnTo>
                <a:lnTo>
                  <a:pt x="557" y="1"/>
                </a:lnTo>
                <a:lnTo>
                  <a:pt x="623" y="0"/>
                </a:lnTo>
                <a:lnTo>
                  <a:pt x="689" y="1"/>
                </a:lnTo>
                <a:lnTo>
                  <a:pt x="752" y="5"/>
                </a:lnTo>
                <a:lnTo>
                  <a:pt x="816" y="13"/>
                </a:lnTo>
                <a:lnTo>
                  <a:pt x="877" y="24"/>
                </a:lnTo>
                <a:lnTo>
                  <a:pt x="935" y="38"/>
                </a:lnTo>
                <a:lnTo>
                  <a:pt x="989" y="53"/>
                </a:lnTo>
                <a:lnTo>
                  <a:pt x="1041" y="72"/>
                </a:lnTo>
                <a:lnTo>
                  <a:pt x="1086" y="93"/>
                </a:lnTo>
                <a:lnTo>
                  <a:pt x="1127" y="115"/>
                </a:lnTo>
                <a:lnTo>
                  <a:pt x="1163" y="141"/>
                </a:lnTo>
                <a:lnTo>
                  <a:pt x="1193" y="167"/>
                </a:lnTo>
                <a:lnTo>
                  <a:pt x="1215" y="194"/>
                </a:lnTo>
                <a:lnTo>
                  <a:pt x="1232" y="224"/>
                </a:lnTo>
                <a:lnTo>
                  <a:pt x="1243" y="253"/>
                </a:lnTo>
                <a:lnTo>
                  <a:pt x="1246" y="282"/>
                </a:lnTo>
                <a:lnTo>
                  <a:pt x="1243" y="312"/>
                </a:lnTo>
                <a:lnTo>
                  <a:pt x="1232" y="341"/>
                </a:lnTo>
                <a:lnTo>
                  <a:pt x="1215" y="368"/>
                </a:lnTo>
                <a:lnTo>
                  <a:pt x="1193" y="396"/>
                </a:lnTo>
                <a:lnTo>
                  <a:pt x="1163" y="424"/>
                </a:lnTo>
                <a:lnTo>
                  <a:pt x="1127" y="448"/>
                </a:lnTo>
                <a:lnTo>
                  <a:pt x="1086" y="470"/>
                </a:lnTo>
                <a:lnTo>
                  <a:pt x="1041" y="492"/>
                </a:lnTo>
                <a:lnTo>
                  <a:pt x="989" y="510"/>
                </a:lnTo>
                <a:lnTo>
                  <a:pt x="935" y="527"/>
                </a:lnTo>
                <a:lnTo>
                  <a:pt x="877" y="541"/>
                </a:lnTo>
                <a:lnTo>
                  <a:pt x="816" y="551"/>
                </a:lnTo>
                <a:lnTo>
                  <a:pt x="752" y="558"/>
                </a:lnTo>
                <a:lnTo>
                  <a:pt x="689" y="563"/>
                </a:lnTo>
                <a:lnTo>
                  <a:pt x="623" y="565"/>
                </a:lnTo>
                <a:lnTo>
                  <a:pt x="557" y="563"/>
                </a:lnTo>
                <a:lnTo>
                  <a:pt x="493" y="558"/>
                </a:lnTo>
                <a:lnTo>
                  <a:pt x="431" y="551"/>
                </a:lnTo>
                <a:lnTo>
                  <a:pt x="369" y="541"/>
                </a:lnTo>
                <a:lnTo>
                  <a:pt x="312" y="527"/>
                </a:lnTo>
                <a:lnTo>
                  <a:pt x="257" y="510"/>
                </a:lnTo>
                <a:lnTo>
                  <a:pt x="207" y="492"/>
                </a:lnTo>
                <a:lnTo>
                  <a:pt x="160" y="470"/>
                </a:lnTo>
                <a:lnTo>
                  <a:pt x="119" y="448"/>
                </a:lnTo>
                <a:lnTo>
                  <a:pt x="83" y="424"/>
                </a:lnTo>
                <a:lnTo>
                  <a:pt x="53" y="396"/>
                </a:lnTo>
                <a:lnTo>
                  <a:pt x="31" y="368"/>
                </a:lnTo>
                <a:lnTo>
                  <a:pt x="14" y="341"/>
                </a:lnTo>
                <a:lnTo>
                  <a:pt x="3" y="312"/>
                </a:lnTo>
                <a:lnTo>
                  <a:pt x="0" y="282"/>
                </a:lnTo>
                <a:close/>
              </a:path>
            </a:pathLst>
          </a:custGeom>
          <a:solidFill>
            <a:srgbClr val="F9DE91"/>
          </a:solidFill>
          <a:ln w="8001">
            <a:solidFill>
              <a:srgbClr val="F9DE91"/>
            </a:solidFill>
            <a:round/>
            <a:headEnd/>
            <a:tailEnd/>
          </a:ln>
        </p:spPr>
        <p:txBody>
          <a:bodyPr/>
          <a:lstStyle/>
          <a:p>
            <a:endParaRPr lang="en-US"/>
          </a:p>
        </p:txBody>
      </p:sp>
      <p:sp>
        <p:nvSpPr>
          <p:cNvPr id="17" name="Line 4"/>
          <p:cNvSpPr>
            <a:spLocks noChangeShapeType="1"/>
          </p:cNvSpPr>
          <p:nvPr/>
        </p:nvSpPr>
        <p:spPr bwMode="auto">
          <a:xfrm flipV="1">
            <a:off x="6324600" y="5020598"/>
            <a:ext cx="25400" cy="940711"/>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18" name="Line 5"/>
          <p:cNvSpPr>
            <a:spLocks noChangeShapeType="1"/>
          </p:cNvSpPr>
          <p:nvPr/>
        </p:nvSpPr>
        <p:spPr bwMode="auto">
          <a:xfrm>
            <a:off x="4656138" y="5886891"/>
            <a:ext cx="1514475" cy="120213"/>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19" name="Line 6"/>
          <p:cNvSpPr>
            <a:spLocks noChangeShapeType="1"/>
          </p:cNvSpPr>
          <p:nvPr/>
        </p:nvSpPr>
        <p:spPr bwMode="auto">
          <a:xfrm>
            <a:off x="2322513" y="1368427"/>
            <a:ext cx="2336800" cy="538094"/>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20" name="Line 7"/>
          <p:cNvSpPr>
            <a:spLocks noChangeShapeType="1"/>
          </p:cNvSpPr>
          <p:nvPr/>
        </p:nvSpPr>
        <p:spPr bwMode="auto">
          <a:xfrm flipH="1" flipV="1">
            <a:off x="4783138" y="1906521"/>
            <a:ext cx="2795587" cy="85867"/>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21" name="Oval 8"/>
          <p:cNvSpPr>
            <a:spLocks noChangeArrowheads="1"/>
          </p:cNvSpPr>
          <p:nvPr/>
        </p:nvSpPr>
        <p:spPr bwMode="auto">
          <a:xfrm>
            <a:off x="4292600" y="1515354"/>
            <a:ext cx="977900" cy="595338"/>
          </a:xfrm>
          <a:prstGeom prst="ellipse">
            <a:avLst/>
          </a:pr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wrap="none" lIns="73025" tIns="36512" rIns="73025" bIns="36512" anchor="ctr"/>
          <a:lstStyle/>
          <a:p>
            <a:endParaRPr lang="en-US"/>
          </a:p>
        </p:txBody>
      </p:sp>
      <p:sp>
        <p:nvSpPr>
          <p:cNvPr id="22" name="Line 9"/>
          <p:cNvSpPr>
            <a:spLocks noChangeShapeType="1"/>
          </p:cNvSpPr>
          <p:nvPr/>
        </p:nvSpPr>
        <p:spPr bwMode="auto">
          <a:xfrm flipV="1">
            <a:off x="2389188" y="1227225"/>
            <a:ext cx="2384425" cy="146927"/>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23" name="Line 10"/>
          <p:cNvSpPr>
            <a:spLocks noChangeShapeType="1"/>
          </p:cNvSpPr>
          <p:nvPr/>
        </p:nvSpPr>
        <p:spPr bwMode="auto">
          <a:xfrm flipH="1" flipV="1">
            <a:off x="4791075" y="1217685"/>
            <a:ext cx="2809875" cy="711734"/>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24" name="Oval 11"/>
          <p:cNvSpPr>
            <a:spLocks noChangeArrowheads="1"/>
          </p:cNvSpPr>
          <p:nvPr/>
        </p:nvSpPr>
        <p:spPr bwMode="auto">
          <a:xfrm>
            <a:off x="4273550" y="870404"/>
            <a:ext cx="977900" cy="595338"/>
          </a:xfrm>
          <a:prstGeom prst="ellipse">
            <a:avLst/>
          </a:pr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wrap="none" lIns="73025" tIns="36512" rIns="73025" bIns="36512" anchor="ctr"/>
          <a:lstStyle/>
          <a:p>
            <a:endParaRPr lang="en-US"/>
          </a:p>
        </p:txBody>
      </p:sp>
      <p:sp>
        <p:nvSpPr>
          <p:cNvPr id="25" name="Line 12"/>
          <p:cNvSpPr>
            <a:spLocks noChangeShapeType="1"/>
          </p:cNvSpPr>
          <p:nvPr/>
        </p:nvSpPr>
        <p:spPr bwMode="auto">
          <a:xfrm flipV="1">
            <a:off x="1473200" y="1383692"/>
            <a:ext cx="774700" cy="450320"/>
          </a:xfrm>
          <a:prstGeom prst="line">
            <a:avLst/>
          </a:prstGeom>
          <a:noFill/>
          <a:ln w="127000">
            <a:solidFill>
              <a:schemeClr val="accent3"/>
            </a:solidFill>
            <a:round/>
            <a:headEnd/>
            <a:tailEn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27" name="Line 14"/>
          <p:cNvSpPr>
            <a:spLocks noChangeShapeType="1"/>
          </p:cNvSpPr>
          <p:nvPr/>
        </p:nvSpPr>
        <p:spPr bwMode="auto">
          <a:xfrm flipH="1">
            <a:off x="622300" y="3375785"/>
            <a:ext cx="590550" cy="419790"/>
          </a:xfrm>
          <a:prstGeom prst="line">
            <a:avLst/>
          </a:prstGeom>
          <a:noFill/>
          <a:ln w="127000">
            <a:solidFill>
              <a:schemeClr val="accent3"/>
            </a:solidFill>
            <a:round/>
            <a:headEnd/>
            <a:tailEn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30" name="Line 17"/>
          <p:cNvSpPr>
            <a:spLocks noChangeShapeType="1"/>
          </p:cNvSpPr>
          <p:nvPr/>
        </p:nvSpPr>
        <p:spPr bwMode="auto">
          <a:xfrm>
            <a:off x="7632700" y="2040090"/>
            <a:ext cx="241300" cy="602971"/>
          </a:xfrm>
          <a:prstGeom prst="line">
            <a:avLst/>
          </a:prstGeom>
          <a:noFill/>
          <a:ln w="127000">
            <a:solidFill>
              <a:schemeClr val="accent3"/>
            </a:solidFill>
            <a:round/>
            <a:headEnd/>
            <a:tailEn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31" name="Line 18"/>
          <p:cNvSpPr>
            <a:spLocks noChangeShapeType="1"/>
          </p:cNvSpPr>
          <p:nvPr/>
        </p:nvSpPr>
        <p:spPr bwMode="auto">
          <a:xfrm>
            <a:off x="1600200" y="1879807"/>
            <a:ext cx="838200" cy="1282267"/>
          </a:xfrm>
          <a:prstGeom prst="line">
            <a:avLst/>
          </a:prstGeom>
          <a:noFill/>
          <a:ln w="127000">
            <a:solidFill>
              <a:schemeClr val="accent3"/>
            </a:solidFill>
            <a:round/>
            <a:headEnd/>
            <a:tailEn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32" name="Line 19"/>
          <p:cNvSpPr>
            <a:spLocks noChangeShapeType="1"/>
          </p:cNvSpPr>
          <p:nvPr/>
        </p:nvSpPr>
        <p:spPr bwMode="auto">
          <a:xfrm flipV="1">
            <a:off x="1371600" y="3253664"/>
            <a:ext cx="1066800" cy="183181"/>
          </a:xfrm>
          <a:prstGeom prst="line">
            <a:avLst/>
          </a:prstGeom>
          <a:noFill/>
          <a:ln w="127000">
            <a:solidFill>
              <a:schemeClr val="accent3"/>
            </a:solidFill>
            <a:round/>
            <a:headEnd/>
            <a:tailEn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33" name="Line 20"/>
          <p:cNvSpPr>
            <a:spLocks noChangeShapeType="1"/>
          </p:cNvSpPr>
          <p:nvPr/>
        </p:nvSpPr>
        <p:spPr bwMode="auto">
          <a:xfrm flipH="1">
            <a:off x="1219200" y="1879807"/>
            <a:ext cx="152400" cy="1465448"/>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34" name="Line 21"/>
          <p:cNvSpPr>
            <a:spLocks noChangeShapeType="1"/>
          </p:cNvSpPr>
          <p:nvPr/>
        </p:nvSpPr>
        <p:spPr bwMode="auto">
          <a:xfrm>
            <a:off x="1295400" y="3528436"/>
            <a:ext cx="152400" cy="732724"/>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35" name="Line 22"/>
          <p:cNvSpPr>
            <a:spLocks noChangeShapeType="1"/>
          </p:cNvSpPr>
          <p:nvPr/>
        </p:nvSpPr>
        <p:spPr bwMode="auto">
          <a:xfrm>
            <a:off x="1600200" y="4352750"/>
            <a:ext cx="1295400" cy="824314"/>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36" name="Line 23"/>
          <p:cNvSpPr>
            <a:spLocks noChangeShapeType="1"/>
          </p:cNvSpPr>
          <p:nvPr/>
        </p:nvSpPr>
        <p:spPr bwMode="auto">
          <a:xfrm>
            <a:off x="2590800" y="3345255"/>
            <a:ext cx="838200" cy="366362"/>
          </a:xfrm>
          <a:prstGeom prst="line">
            <a:avLst/>
          </a:prstGeom>
          <a:noFill/>
          <a:ln w="127000">
            <a:solidFill>
              <a:schemeClr val="accent3"/>
            </a:solidFill>
            <a:round/>
            <a:headEnd/>
            <a:tailEn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37" name="Line 24"/>
          <p:cNvSpPr>
            <a:spLocks noChangeShapeType="1"/>
          </p:cNvSpPr>
          <p:nvPr/>
        </p:nvSpPr>
        <p:spPr bwMode="auto">
          <a:xfrm flipV="1">
            <a:off x="1447800" y="3345255"/>
            <a:ext cx="1066800" cy="1007495"/>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38" name="Line 25"/>
          <p:cNvSpPr>
            <a:spLocks noChangeShapeType="1"/>
          </p:cNvSpPr>
          <p:nvPr/>
        </p:nvSpPr>
        <p:spPr bwMode="auto">
          <a:xfrm flipV="1">
            <a:off x="3124200" y="3620026"/>
            <a:ext cx="228600" cy="1465448"/>
          </a:xfrm>
          <a:prstGeom prst="line">
            <a:avLst/>
          </a:prstGeom>
          <a:noFill/>
          <a:ln w="127000">
            <a:solidFill>
              <a:schemeClr val="accent3"/>
            </a:solidFill>
            <a:round/>
            <a:headEnd/>
            <a:tailEn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39" name="Line 26"/>
          <p:cNvSpPr>
            <a:spLocks noChangeShapeType="1"/>
          </p:cNvSpPr>
          <p:nvPr/>
        </p:nvSpPr>
        <p:spPr bwMode="auto">
          <a:xfrm>
            <a:off x="3117850" y="5215227"/>
            <a:ext cx="1606550" cy="602971"/>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40" name="Line 27"/>
          <p:cNvSpPr>
            <a:spLocks noChangeShapeType="1"/>
          </p:cNvSpPr>
          <p:nvPr/>
        </p:nvSpPr>
        <p:spPr bwMode="auto">
          <a:xfrm>
            <a:off x="3505200" y="3711617"/>
            <a:ext cx="1371600" cy="91590"/>
          </a:xfrm>
          <a:prstGeom prst="line">
            <a:avLst/>
          </a:prstGeom>
          <a:noFill/>
          <a:ln w="127000">
            <a:solidFill>
              <a:schemeClr val="accent3"/>
            </a:solidFill>
            <a:round/>
            <a:headEnd/>
            <a:tailEn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41" name="Line 28"/>
          <p:cNvSpPr>
            <a:spLocks noChangeShapeType="1"/>
          </p:cNvSpPr>
          <p:nvPr/>
        </p:nvSpPr>
        <p:spPr bwMode="auto">
          <a:xfrm>
            <a:off x="4572000" y="4535931"/>
            <a:ext cx="152400" cy="1190676"/>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42" name="Line 29"/>
          <p:cNvSpPr>
            <a:spLocks noChangeShapeType="1"/>
          </p:cNvSpPr>
          <p:nvPr/>
        </p:nvSpPr>
        <p:spPr bwMode="auto">
          <a:xfrm flipV="1">
            <a:off x="4572000" y="3986388"/>
            <a:ext cx="152400" cy="457952"/>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43" name="Line 30"/>
          <p:cNvSpPr>
            <a:spLocks noChangeShapeType="1"/>
          </p:cNvSpPr>
          <p:nvPr/>
        </p:nvSpPr>
        <p:spPr bwMode="auto">
          <a:xfrm flipV="1">
            <a:off x="4724400" y="4993884"/>
            <a:ext cx="1752600" cy="732724"/>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44" name="Line 31"/>
          <p:cNvSpPr>
            <a:spLocks noChangeShapeType="1"/>
          </p:cNvSpPr>
          <p:nvPr/>
        </p:nvSpPr>
        <p:spPr bwMode="auto">
          <a:xfrm>
            <a:off x="4724400" y="4444341"/>
            <a:ext cx="1676400" cy="366362"/>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45" name="Line 32"/>
          <p:cNvSpPr>
            <a:spLocks noChangeShapeType="1"/>
          </p:cNvSpPr>
          <p:nvPr/>
        </p:nvSpPr>
        <p:spPr bwMode="auto">
          <a:xfrm flipV="1">
            <a:off x="6477000" y="4444341"/>
            <a:ext cx="457200" cy="457952"/>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46" name="Line 33"/>
          <p:cNvSpPr>
            <a:spLocks noChangeShapeType="1"/>
          </p:cNvSpPr>
          <p:nvPr/>
        </p:nvSpPr>
        <p:spPr bwMode="auto">
          <a:xfrm>
            <a:off x="4953000" y="3803207"/>
            <a:ext cx="2514600" cy="91590"/>
          </a:xfrm>
          <a:prstGeom prst="line">
            <a:avLst/>
          </a:prstGeom>
          <a:noFill/>
          <a:ln w="127000">
            <a:solidFill>
              <a:schemeClr val="accent3"/>
            </a:solidFill>
            <a:round/>
            <a:headEnd/>
            <a:tailEn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47" name="Line 34"/>
          <p:cNvSpPr>
            <a:spLocks noChangeShapeType="1"/>
          </p:cNvSpPr>
          <p:nvPr/>
        </p:nvSpPr>
        <p:spPr bwMode="auto">
          <a:xfrm flipV="1">
            <a:off x="7010400" y="4077979"/>
            <a:ext cx="381000" cy="366362"/>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48" name="Line 35"/>
          <p:cNvSpPr>
            <a:spLocks noChangeShapeType="1"/>
          </p:cNvSpPr>
          <p:nvPr/>
        </p:nvSpPr>
        <p:spPr bwMode="auto">
          <a:xfrm flipV="1">
            <a:off x="7696200" y="3528436"/>
            <a:ext cx="0" cy="457952"/>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49" name="Line 36"/>
          <p:cNvSpPr>
            <a:spLocks noChangeShapeType="1"/>
          </p:cNvSpPr>
          <p:nvPr/>
        </p:nvSpPr>
        <p:spPr bwMode="auto">
          <a:xfrm flipV="1">
            <a:off x="4876800" y="3162074"/>
            <a:ext cx="838200" cy="641133"/>
          </a:xfrm>
          <a:prstGeom prst="line">
            <a:avLst/>
          </a:prstGeom>
          <a:noFill/>
          <a:ln w="127000">
            <a:solidFill>
              <a:schemeClr val="accent3"/>
            </a:solidFill>
            <a:round/>
            <a:headEnd/>
            <a:tailEn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50" name="Line 37"/>
          <p:cNvSpPr>
            <a:spLocks noChangeShapeType="1"/>
          </p:cNvSpPr>
          <p:nvPr/>
        </p:nvSpPr>
        <p:spPr bwMode="auto">
          <a:xfrm>
            <a:off x="5943600" y="3162074"/>
            <a:ext cx="457200" cy="0"/>
          </a:xfrm>
          <a:prstGeom prst="line">
            <a:avLst/>
          </a:prstGeom>
          <a:noFill/>
          <a:ln w="127000">
            <a:solidFill>
              <a:schemeClr val="accent3"/>
            </a:solidFill>
            <a:round/>
            <a:headEnd/>
            <a:tailEn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51" name="Line 38"/>
          <p:cNvSpPr>
            <a:spLocks noChangeShapeType="1"/>
          </p:cNvSpPr>
          <p:nvPr/>
        </p:nvSpPr>
        <p:spPr bwMode="auto">
          <a:xfrm>
            <a:off x="6553200" y="3253664"/>
            <a:ext cx="1066800" cy="183181"/>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52" name="Line 39"/>
          <p:cNvSpPr>
            <a:spLocks noChangeShapeType="1"/>
          </p:cNvSpPr>
          <p:nvPr/>
        </p:nvSpPr>
        <p:spPr bwMode="auto">
          <a:xfrm flipV="1">
            <a:off x="6553200" y="2612531"/>
            <a:ext cx="1295400" cy="641133"/>
          </a:xfrm>
          <a:prstGeom prst="line">
            <a:avLst/>
          </a:prstGeom>
          <a:noFill/>
          <a:ln w="127000">
            <a:solidFill>
              <a:schemeClr val="accent3"/>
            </a:solidFill>
            <a:round/>
            <a:headEnd/>
            <a:tailEn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53" name="Line 40"/>
          <p:cNvSpPr>
            <a:spLocks noChangeShapeType="1"/>
          </p:cNvSpPr>
          <p:nvPr/>
        </p:nvSpPr>
        <p:spPr bwMode="auto">
          <a:xfrm flipV="1">
            <a:off x="7620000" y="2795712"/>
            <a:ext cx="304800" cy="641133"/>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pic>
        <p:nvPicPr>
          <p:cNvPr id="54" name="Picture 4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696626"/>
            <a:ext cx="498475" cy="353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4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3253664"/>
            <a:ext cx="498475" cy="353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Picture 4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3070483"/>
            <a:ext cx="498475" cy="353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 name="Picture 4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4169569"/>
            <a:ext cx="498475" cy="353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 name="Picture 4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3436845"/>
            <a:ext cx="498475" cy="353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 name="Picture 46"/>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711617"/>
            <a:ext cx="498475" cy="353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Picture 47"/>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4261160"/>
            <a:ext cx="498475" cy="353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 name="Picture 48"/>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4719112"/>
            <a:ext cx="498475" cy="353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 name="Picture 4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0" y="2520940"/>
            <a:ext cx="498475" cy="353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 name="Picture 50"/>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3070483"/>
            <a:ext cx="498475" cy="353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 name="Picture 5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2978893"/>
            <a:ext cx="498475" cy="353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 name="Picture 5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4261160"/>
            <a:ext cx="498475" cy="353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 name="Picture 5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3803207"/>
            <a:ext cx="498475" cy="353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 name="Picture 5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3253664"/>
            <a:ext cx="498475" cy="353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 name="Oval 55"/>
          <p:cNvSpPr>
            <a:spLocks noChangeArrowheads="1"/>
          </p:cNvSpPr>
          <p:nvPr/>
        </p:nvSpPr>
        <p:spPr bwMode="auto">
          <a:xfrm>
            <a:off x="1781175" y="1059309"/>
            <a:ext cx="977900" cy="595338"/>
          </a:xfrm>
          <a:prstGeom prst="ellipse">
            <a:avLst/>
          </a:prstGeom>
          <a:solidFill>
            <a:srgbClr val="F3BF2D"/>
          </a:solidFill>
          <a:ln>
            <a:noFill/>
          </a:ln>
          <a:extLst>
            <a:ext uri="{91240B29-F687-4f45-9708-019B960494DF}">
              <a14:hiddenLine xmlns:a14="http://schemas.microsoft.com/office/drawing/2010/main" w="9525">
                <a:solidFill>
                  <a:srgbClr val="000000"/>
                </a:solidFill>
                <a:round/>
                <a:headEnd/>
                <a:tailEnd/>
              </a14:hiddenLine>
            </a:ext>
          </a:extLst>
        </p:spPr>
        <p:txBody>
          <a:bodyPr wrap="none" lIns="73025" tIns="36512" rIns="73025" bIns="36512" anchor="ctr"/>
          <a:lstStyle/>
          <a:p>
            <a:endParaRPr lang="en-US"/>
          </a:p>
        </p:txBody>
      </p:sp>
      <p:sp>
        <p:nvSpPr>
          <p:cNvPr id="69" name="Oval 56"/>
          <p:cNvSpPr>
            <a:spLocks noChangeArrowheads="1"/>
          </p:cNvSpPr>
          <p:nvPr/>
        </p:nvSpPr>
        <p:spPr bwMode="auto">
          <a:xfrm>
            <a:off x="7142163" y="1717616"/>
            <a:ext cx="977900" cy="595338"/>
          </a:xfrm>
          <a:prstGeom prst="ellipse">
            <a:avLst/>
          </a:prstGeom>
          <a:solidFill>
            <a:srgbClr val="F3BF2D"/>
          </a:solidFill>
          <a:ln>
            <a:noFill/>
          </a:ln>
          <a:extLst>
            <a:ext uri="{91240B29-F687-4f45-9708-019B960494DF}">
              <a14:hiddenLine xmlns:a14="http://schemas.microsoft.com/office/drawing/2010/main" w="9525">
                <a:solidFill>
                  <a:srgbClr val="000000"/>
                </a:solidFill>
                <a:round/>
                <a:headEnd/>
                <a:tailEnd/>
              </a14:hiddenLine>
            </a:ext>
          </a:extLst>
        </p:spPr>
        <p:txBody>
          <a:bodyPr wrap="none" lIns="73025" tIns="36512" rIns="73025" bIns="36512" anchor="ctr"/>
          <a:lstStyle/>
          <a:p>
            <a:endParaRPr lang="en-US"/>
          </a:p>
        </p:txBody>
      </p:sp>
      <p:sp>
        <p:nvSpPr>
          <p:cNvPr id="72" name="Oval 59"/>
          <p:cNvSpPr>
            <a:spLocks noChangeArrowheads="1"/>
          </p:cNvSpPr>
          <p:nvPr/>
        </p:nvSpPr>
        <p:spPr bwMode="auto">
          <a:xfrm>
            <a:off x="95250" y="3578047"/>
            <a:ext cx="977900" cy="595338"/>
          </a:xfrm>
          <a:prstGeom prst="ellipse">
            <a:avLst/>
          </a:prstGeom>
          <a:solidFill>
            <a:srgbClr val="666699"/>
          </a:solidFill>
          <a:ln>
            <a:noFill/>
          </a:ln>
          <a:extLst>
            <a:ext uri="{91240B29-F687-4f45-9708-019B960494DF}">
              <a14:hiddenLine xmlns:a14="http://schemas.microsoft.com/office/drawing/2010/main" w="9525">
                <a:solidFill>
                  <a:srgbClr val="000000"/>
                </a:solidFill>
                <a:round/>
                <a:headEnd/>
                <a:tailEnd/>
              </a14:hiddenLine>
            </a:ext>
          </a:extLst>
        </p:spPr>
        <p:txBody>
          <a:bodyPr wrap="none" lIns="73025" tIns="36512" rIns="73025" bIns="36512" anchor="ctr"/>
          <a:lstStyle/>
          <a:p>
            <a:endParaRPr lang="en-US"/>
          </a:p>
        </p:txBody>
      </p:sp>
      <p:pic>
        <p:nvPicPr>
          <p:cNvPr id="73" name="Picture 6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5635017"/>
            <a:ext cx="498475" cy="353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 name="Text Box 70"/>
          <p:cNvSpPr txBox="1">
            <a:spLocks noChangeArrowheads="1"/>
          </p:cNvSpPr>
          <p:nvPr/>
        </p:nvSpPr>
        <p:spPr bwMode="auto">
          <a:xfrm>
            <a:off x="4356100" y="1595495"/>
            <a:ext cx="914400" cy="381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nchor="ctr" anchorCtr="1">
            <a:spAutoFit/>
          </a:bodyPr>
          <a:lstStyle>
            <a:lvl1pPr eaLnBrk="0" hangingPunct="0">
              <a:defRPr sz="1400" b="1">
                <a:solidFill>
                  <a:schemeClr val="tx1"/>
                </a:solidFill>
                <a:latin typeface="Arial" charset="0"/>
                <a:ea typeface="ＭＳ Ｐゴシック" charset="0"/>
                <a:cs typeface="ＭＳ Ｐゴシック" charset="0"/>
              </a:defRPr>
            </a:lvl1pPr>
            <a:lvl2pPr marL="742950" indent="-285750" eaLnBrk="0" hangingPunct="0">
              <a:defRPr sz="1400" b="1">
                <a:solidFill>
                  <a:schemeClr val="tx1"/>
                </a:solidFill>
                <a:latin typeface="Arial" charset="0"/>
                <a:ea typeface="ＭＳ Ｐゴシック" charset="0"/>
              </a:defRPr>
            </a:lvl2pPr>
            <a:lvl3pPr marL="1143000" indent="-228600" eaLnBrk="0" hangingPunct="0">
              <a:defRPr sz="1400" b="1">
                <a:solidFill>
                  <a:schemeClr val="tx1"/>
                </a:solidFill>
                <a:latin typeface="Arial" charset="0"/>
                <a:ea typeface="ＭＳ Ｐゴシック" charset="0"/>
              </a:defRPr>
            </a:lvl3pPr>
            <a:lvl4pPr marL="1600200" indent="-228600" eaLnBrk="0" hangingPunct="0">
              <a:defRPr sz="1400" b="1">
                <a:solidFill>
                  <a:schemeClr val="tx1"/>
                </a:solidFill>
                <a:latin typeface="Arial" charset="0"/>
                <a:ea typeface="ＭＳ Ｐゴシック" charset="0"/>
              </a:defRPr>
            </a:lvl4pPr>
            <a:lvl5pPr marL="2057400" indent="-228600" eaLnBrk="0" hangingPunct="0">
              <a:defRPr sz="14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14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14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14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1400" b="1">
                <a:solidFill>
                  <a:schemeClr val="tx1"/>
                </a:solidFill>
                <a:latin typeface="Arial" charset="0"/>
                <a:ea typeface="ＭＳ Ｐゴシック" charset="0"/>
              </a:defRPr>
            </a:lvl9pPr>
          </a:lstStyle>
          <a:p>
            <a:pPr eaLnBrk="1" hangingPunct="1">
              <a:spcBef>
                <a:spcPct val="50000"/>
              </a:spcBef>
            </a:pPr>
            <a:r>
              <a:rPr lang="en-US" sz="1600"/>
              <a:t>Peer B</a:t>
            </a:r>
          </a:p>
        </p:txBody>
      </p:sp>
      <p:sp>
        <p:nvSpPr>
          <p:cNvPr id="75" name="Text Box 71"/>
          <p:cNvSpPr txBox="1">
            <a:spLocks noChangeArrowheads="1"/>
          </p:cNvSpPr>
          <p:nvPr/>
        </p:nvSpPr>
        <p:spPr bwMode="auto">
          <a:xfrm>
            <a:off x="4337050" y="950546"/>
            <a:ext cx="914400" cy="381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nchor="ctr" anchorCtr="1">
            <a:spAutoFit/>
          </a:bodyPr>
          <a:lstStyle>
            <a:lvl1pPr eaLnBrk="0" hangingPunct="0">
              <a:defRPr sz="1400" b="1">
                <a:solidFill>
                  <a:schemeClr val="tx1"/>
                </a:solidFill>
                <a:latin typeface="Arial" charset="0"/>
                <a:ea typeface="ＭＳ Ｐゴシック" charset="0"/>
                <a:cs typeface="ＭＳ Ｐゴシック" charset="0"/>
              </a:defRPr>
            </a:lvl1pPr>
            <a:lvl2pPr marL="742950" indent="-285750" eaLnBrk="0" hangingPunct="0">
              <a:defRPr sz="1400" b="1">
                <a:solidFill>
                  <a:schemeClr val="tx1"/>
                </a:solidFill>
                <a:latin typeface="Arial" charset="0"/>
                <a:ea typeface="ＭＳ Ｐゴシック" charset="0"/>
              </a:defRPr>
            </a:lvl2pPr>
            <a:lvl3pPr marL="1143000" indent="-228600" eaLnBrk="0" hangingPunct="0">
              <a:defRPr sz="1400" b="1">
                <a:solidFill>
                  <a:schemeClr val="tx1"/>
                </a:solidFill>
                <a:latin typeface="Arial" charset="0"/>
                <a:ea typeface="ＭＳ Ｐゴシック" charset="0"/>
              </a:defRPr>
            </a:lvl3pPr>
            <a:lvl4pPr marL="1600200" indent="-228600" eaLnBrk="0" hangingPunct="0">
              <a:defRPr sz="1400" b="1">
                <a:solidFill>
                  <a:schemeClr val="tx1"/>
                </a:solidFill>
                <a:latin typeface="Arial" charset="0"/>
                <a:ea typeface="ＭＳ Ｐゴシック" charset="0"/>
              </a:defRPr>
            </a:lvl4pPr>
            <a:lvl5pPr marL="2057400" indent="-228600" eaLnBrk="0" hangingPunct="0">
              <a:defRPr sz="14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14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14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14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1400" b="1">
                <a:solidFill>
                  <a:schemeClr val="tx1"/>
                </a:solidFill>
                <a:latin typeface="Arial" charset="0"/>
                <a:ea typeface="ＭＳ Ｐゴシック" charset="0"/>
              </a:defRPr>
            </a:lvl9pPr>
          </a:lstStyle>
          <a:p>
            <a:pPr eaLnBrk="1" hangingPunct="1">
              <a:spcBef>
                <a:spcPct val="50000"/>
              </a:spcBef>
            </a:pPr>
            <a:r>
              <a:rPr lang="en-US" sz="1600" dirty="0"/>
              <a:t>Peer A</a:t>
            </a:r>
          </a:p>
        </p:txBody>
      </p:sp>
      <p:sp>
        <p:nvSpPr>
          <p:cNvPr id="78" name="Rectangle 89"/>
          <p:cNvSpPr>
            <a:spLocks noChangeArrowheads="1"/>
          </p:cNvSpPr>
          <p:nvPr/>
        </p:nvSpPr>
        <p:spPr bwMode="auto">
          <a:xfrm>
            <a:off x="6400800" y="6176927"/>
            <a:ext cx="450850" cy="293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1">
            <a:spAutoFit/>
          </a:bodyPr>
          <a:lstStyle/>
          <a:p>
            <a:r>
              <a:rPr lang="en-US" sz="1600">
                <a:solidFill>
                  <a:srgbClr val="000000"/>
                </a:solidFill>
              </a:rPr>
              <a:t>NOC</a:t>
            </a:r>
            <a:endParaRPr lang="en-US" sz="1600"/>
          </a:p>
        </p:txBody>
      </p:sp>
      <p:pic>
        <p:nvPicPr>
          <p:cNvPr id="79" name="Picture 90"/>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5823923"/>
            <a:ext cx="498475" cy="353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 name="Text Box 98"/>
          <p:cNvSpPr txBox="1">
            <a:spLocks noChangeArrowheads="1"/>
          </p:cNvSpPr>
          <p:nvPr/>
        </p:nvSpPr>
        <p:spPr bwMode="auto">
          <a:xfrm>
            <a:off x="1844675" y="1139450"/>
            <a:ext cx="914400" cy="381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nchor="ctr" anchorCtr="1">
            <a:spAutoFit/>
          </a:bodyPr>
          <a:lstStyle>
            <a:lvl1pPr eaLnBrk="0" hangingPunct="0">
              <a:defRPr sz="1400" b="1">
                <a:solidFill>
                  <a:schemeClr val="tx1"/>
                </a:solidFill>
                <a:latin typeface="Arial" charset="0"/>
                <a:ea typeface="ＭＳ Ｐゴシック" charset="0"/>
                <a:cs typeface="ＭＳ Ｐゴシック" charset="0"/>
              </a:defRPr>
            </a:lvl1pPr>
            <a:lvl2pPr marL="742950" indent="-285750" eaLnBrk="0" hangingPunct="0">
              <a:defRPr sz="1400" b="1">
                <a:solidFill>
                  <a:schemeClr val="tx1"/>
                </a:solidFill>
                <a:latin typeface="Arial" charset="0"/>
                <a:ea typeface="ＭＳ Ｐゴシック" charset="0"/>
              </a:defRPr>
            </a:lvl2pPr>
            <a:lvl3pPr marL="1143000" indent="-228600" eaLnBrk="0" hangingPunct="0">
              <a:defRPr sz="1400" b="1">
                <a:solidFill>
                  <a:schemeClr val="tx1"/>
                </a:solidFill>
                <a:latin typeface="Arial" charset="0"/>
                <a:ea typeface="ＭＳ Ｐゴシック" charset="0"/>
              </a:defRPr>
            </a:lvl3pPr>
            <a:lvl4pPr marL="1600200" indent="-228600" eaLnBrk="0" hangingPunct="0">
              <a:defRPr sz="1400" b="1">
                <a:solidFill>
                  <a:schemeClr val="tx1"/>
                </a:solidFill>
                <a:latin typeface="Arial" charset="0"/>
                <a:ea typeface="ＭＳ Ｐゴシック" charset="0"/>
              </a:defRPr>
            </a:lvl4pPr>
            <a:lvl5pPr marL="2057400" indent="-228600" eaLnBrk="0" hangingPunct="0">
              <a:defRPr sz="14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14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14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14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1400" b="1">
                <a:solidFill>
                  <a:schemeClr val="tx1"/>
                </a:solidFill>
                <a:latin typeface="Arial" charset="0"/>
                <a:ea typeface="ＭＳ Ｐゴシック" charset="0"/>
              </a:defRPr>
            </a:lvl9pPr>
          </a:lstStyle>
          <a:p>
            <a:pPr eaLnBrk="1" hangingPunct="1">
              <a:spcBef>
                <a:spcPct val="50000"/>
              </a:spcBef>
            </a:pPr>
            <a:r>
              <a:rPr lang="en-US" sz="1600"/>
              <a:t>IXP-W</a:t>
            </a:r>
          </a:p>
        </p:txBody>
      </p:sp>
      <p:sp>
        <p:nvSpPr>
          <p:cNvPr id="93" name="Text Box 100"/>
          <p:cNvSpPr txBox="1">
            <a:spLocks noChangeArrowheads="1"/>
          </p:cNvSpPr>
          <p:nvPr/>
        </p:nvSpPr>
        <p:spPr bwMode="auto">
          <a:xfrm>
            <a:off x="7265988" y="1813023"/>
            <a:ext cx="725487" cy="381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nchor="ctr" anchorCtr="1">
            <a:spAutoFit/>
          </a:bodyPr>
          <a:lstStyle>
            <a:lvl1pPr eaLnBrk="0" hangingPunct="0">
              <a:defRPr sz="1400" b="1">
                <a:solidFill>
                  <a:schemeClr val="tx1"/>
                </a:solidFill>
                <a:latin typeface="Arial" charset="0"/>
                <a:ea typeface="ＭＳ Ｐゴシック" charset="0"/>
                <a:cs typeface="ＭＳ Ｐゴシック" charset="0"/>
              </a:defRPr>
            </a:lvl1pPr>
            <a:lvl2pPr marL="742950" indent="-285750" eaLnBrk="0" hangingPunct="0">
              <a:defRPr sz="1400" b="1">
                <a:solidFill>
                  <a:schemeClr val="tx1"/>
                </a:solidFill>
                <a:latin typeface="Arial" charset="0"/>
                <a:ea typeface="ＭＳ Ｐゴシック" charset="0"/>
              </a:defRPr>
            </a:lvl2pPr>
            <a:lvl3pPr marL="1143000" indent="-228600" eaLnBrk="0" hangingPunct="0">
              <a:defRPr sz="1400" b="1">
                <a:solidFill>
                  <a:schemeClr val="tx1"/>
                </a:solidFill>
                <a:latin typeface="Arial" charset="0"/>
                <a:ea typeface="ＭＳ Ｐゴシック" charset="0"/>
              </a:defRPr>
            </a:lvl3pPr>
            <a:lvl4pPr marL="1600200" indent="-228600" eaLnBrk="0" hangingPunct="0">
              <a:defRPr sz="1400" b="1">
                <a:solidFill>
                  <a:schemeClr val="tx1"/>
                </a:solidFill>
                <a:latin typeface="Arial" charset="0"/>
                <a:ea typeface="ＭＳ Ｐゴシック" charset="0"/>
              </a:defRPr>
            </a:lvl4pPr>
            <a:lvl5pPr marL="2057400" indent="-228600" eaLnBrk="0" hangingPunct="0">
              <a:defRPr sz="14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14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14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14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1400" b="1">
                <a:solidFill>
                  <a:schemeClr val="tx1"/>
                </a:solidFill>
                <a:latin typeface="Arial" charset="0"/>
                <a:ea typeface="ＭＳ Ｐゴシック" charset="0"/>
              </a:defRPr>
            </a:lvl9pPr>
          </a:lstStyle>
          <a:p>
            <a:pPr eaLnBrk="1" hangingPunct="1">
              <a:spcBef>
                <a:spcPct val="50000"/>
              </a:spcBef>
            </a:pPr>
            <a:r>
              <a:rPr lang="en-US" sz="1600"/>
              <a:t>IXP-E</a:t>
            </a:r>
          </a:p>
        </p:txBody>
      </p:sp>
      <p:pic>
        <p:nvPicPr>
          <p:cNvPr id="95" name="Picture 117"/>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5750" y="5007241"/>
            <a:ext cx="498475" cy="353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 name="Line 9"/>
          <p:cNvSpPr>
            <a:spLocks noChangeShapeType="1"/>
          </p:cNvSpPr>
          <p:nvPr/>
        </p:nvSpPr>
        <p:spPr bwMode="auto">
          <a:xfrm>
            <a:off x="1485900" y="6159755"/>
            <a:ext cx="1562100" cy="36254"/>
          </a:xfrm>
          <a:prstGeom prst="line">
            <a:avLst/>
          </a:prstGeom>
          <a:noFill/>
          <a:ln w="127000">
            <a:solidFill>
              <a:schemeClr val="accent3"/>
            </a:solidFill>
            <a:round/>
            <a:headEnd/>
            <a:tailEnd/>
          </a:ln>
          <a:extLst>
            <a:ext uri="{909E8E84-426E-40dd-AFC4-6F175D3DCCD1}">
              <a14:hiddenFill xmlns:a14="http://schemas.microsoft.com/office/drawing/2010/main">
                <a:noFill/>
              </a14:hiddenFill>
            </a:ext>
          </a:extLst>
        </p:spPr>
        <p:txBody>
          <a:bodyPr wrap="square" anchor="ctr">
            <a:spAutoFit/>
          </a:bodyPr>
          <a:lstStyle/>
          <a:p>
            <a:endParaRPr lang="en-US"/>
          </a:p>
        </p:txBody>
      </p:sp>
      <p:pic>
        <p:nvPicPr>
          <p:cNvPr id="97" name="Picture 3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778434">
            <a:off x="3014663" y="5554875"/>
            <a:ext cx="898525" cy="7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38425" y="6052899"/>
            <a:ext cx="409575" cy="35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 name="Rectangle 55"/>
          <p:cNvSpPr>
            <a:spLocks noChangeArrowheads="1"/>
          </p:cNvSpPr>
          <p:nvPr/>
        </p:nvSpPr>
        <p:spPr bwMode="auto">
          <a:xfrm>
            <a:off x="2333625" y="5633110"/>
            <a:ext cx="1704975" cy="1036117"/>
          </a:xfrm>
          <a:prstGeom prst="rect">
            <a:avLst/>
          </a:prstGeom>
          <a:noFill/>
          <a:ln w="9525">
            <a:solidFill>
              <a:srgbClr val="0000FF"/>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0" name="Text Box 34"/>
          <p:cNvSpPr txBox="1">
            <a:spLocks noChangeArrowheads="1"/>
          </p:cNvSpPr>
          <p:nvPr/>
        </p:nvSpPr>
        <p:spPr bwMode="auto">
          <a:xfrm>
            <a:off x="3200400" y="5646466"/>
            <a:ext cx="646113" cy="629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chemeClr val="tx1"/>
                </a:solidFill>
                <a:latin typeface="Arial" charset="0"/>
                <a:ea typeface="ＭＳ Ｐゴシック" charset="0"/>
                <a:cs typeface="ＭＳ Ｐゴシック" charset="0"/>
              </a:defRPr>
            </a:lvl1pPr>
            <a:lvl2pPr marL="742950" indent="-285750" eaLnBrk="0" hangingPunct="0">
              <a:defRPr sz="1400" b="1">
                <a:solidFill>
                  <a:schemeClr val="tx1"/>
                </a:solidFill>
                <a:latin typeface="Arial" charset="0"/>
                <a:ea typeface="ＭＳ Ｐゴシック" charset="0"/>
              </a:defRPr>
            </a:lvl2pPr>
            <a:lvl3pPr marL="1143000" indent="-228600" eaLnBrk="0" hangingPunct="0">
              <a:defRPr sz="1400" b="1">
                <a:solidFill>
                  <a:schemeClr val="tx1"/>
                </a:solidFill>
                <a:latin typeface="Arial" charset="0"/>
                <a:ea typeface="ＭＳ Ｐゴシック" charset="0"/>
              </a:defRPr>
            </a:lvl3pPr>
            <a:lvl4pPr marL="1600200" indent="-228600" eaLnBrk="0" hangingPunct="0">
              <a:defRPr sz="1400" b="1">
                <a:solidFill>
                  <a:schemeClr val="tx1"/>
                </a:solidFill>
                <a:latin typeface="Arial" charset="0"/>
                <a:ea typeface="ＭＳ Ｐゴシック" charset="0"/>
              </a:defRPr>
            </a:lvl4pPr>
            <a:lvl5pPr marL="2057400" indent="-228600" eaLnBrk="0" hangingPunct="0">
              <a:defRPr sz="14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14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14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14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1400" b="1">
                <a:solidFill>
                  <a:schemeClr val="tx1"/>
                </a:solidFill>
                <a:latin typeface="Arial" charset="0"/>
                <a:ea typeface="ＭＳ Ｐゴシック" charset="0"/>
              </a:defRPr>
            </a:lvl9pPr>
          </a:lstStyle>
          <a:p>
            <a:pPr eaLnBrk="1" hangingPunct="1">
              <a:spcBef>
                <a:spcPct val="50000"/>
              </a:spcBef>
            </a:pPr>
            <a:r>
              <a:rPr lang="en-US" sz="700" b="0"/>
              <a:t>Video, Music, Gaming etc.)</a:t>
            </a:r>
          </a:p>
        </p:txBody>
      </p:sp>
      <p:pic>
        <p:nvPicPr>
          <p:cNvPr id="101"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33575" y="6016644"/>
            <a:ext cx="246063" cy="312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 name="Rectangle 53"/>
          <p:cNvSpPr>
            <a:spLocks noChangeArrowheads="1"/>
          </p:cNvSpPr>
          <p:nvPr/>
        </p:nvSpPr>
        <p:spPr bwMode="auto">
          <a:xfrm>
            <a:off x="228600" y="5280104"/>
            <a:ext cx="1981200" cy="259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r>
              <a:rPr lang="en-US">
                <a:solidFill>
                  <a:schemeClr val="folHlink"/>
                </a:solidFill>
              </a:rPr>
              <a:t>Mobile Infrastructure</a:t>
            </a:r>
          </a:p>
        </p:txBody>
      </p:sp>
      <p:sp>
        <p:nvSpPr>
          <p:cNvPr id="103" name="Rectangle 54"/>
          <p:cNvSpPr>
            <a:spLocks noChangeArrowheads="1"/>
          </p:cNvSpPr>
          <p:nvPr/>
        </p:nvSpPr>
        <p:spPr bwMode="auto">
          <a:xfrm>
            <a:off x="304800" y="5648375"/>
            <a:ext cx="1998663" cy="1007495"/>
          </a:xfrm>
          <a:prstGeom prst="rect">
            <a:avLst/>
          </a:prstGeom>
          <a:noFill/>
          <a:ln w="9525">
            <a:solidFill>
              <a:schemeClr val="folHlink"/>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pic>
        <p:nvPicPr>
          <p:cNvPr id="104" name="Picture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98588" y="5949860"/>
            <a:ext cx="285750" cy="343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2475" y="6056716"/>
            <a:ext cx="300038" cy="36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 name="Picture 4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22350" y="5932686"/>
            <a:ext cx="371475" cy="444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 name="Title 1"/>
          <p:cNvSpPr>
            <a:spLocks noGrp="1"/>
          </p:cNvSpPr>
          <p:nvPr>
            <p:ph type="title"/>
          </p:nvPr>
        </p:nvSpPr>
        <p:spPr>
          <a:xfrm>
            <a:off x="457200" y="165657"/>
            <a:ext cx="8229600" cy="533400"/>
          </a:xfrm>
        </p:spPr>
        <p:txBody>
          <a:bodyPr/>
          <a:lstStyle/>
          <a:p>
            <a:r>
              <a:rPr lang="en-US" sz="2700" dirty="0" smtClean="0"/>
              <a:t>Effects of a 300gb/sec Reflection/Amplification</a:t>
            </a:r>
            <a:br>
              <a:rPr lang="en-US" sz="2700" dirty="0" smtClean="0"/>
            </a:br>
            <a:r>
              <a:rPr lang="en-US" sz="2700" dirty="0" err="1" smtClean="0"/>
              <a:t>DDoS</a:t>
            </a:r>
            <a:r>
              <a:rPr lang="en-US" sz="2700" dirty="0" smtClean="0"/>
              <a:t> Attack on Network Capacity</a:t>
            </a:r>
            <a:endParaRPr lang="en-US" sz="2700" dirty="0"/>
          </a:p>
        </p:txBody>
      </p:sp>
      <p:sp>
        <p:nvSpPr>
          <p:cNvPr id="108" name="Text Box 72"/>
          <p:cNvSpPr txBox="1">
            <a:spLocks noChangeArrowheads="1"/>
          </p:cNvSpPr>
          <p:nvPr/>
        </p:nvSpPr>
        <p:spPr bwMode="auto">
          <a:xfrm>
            <a:off x="114300" y="2880528"/>
            <a:ext cx="990600" cy="289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nchor="ctr" anchorCtr="1">
            <a:spAutoFit/>
          </a:bodyPr>
          <a:lstStyle>
            <a:lvl1pPr eaLnBrk="0" hangingPunct="0">
              <a:defRPr sz="1400" b="1">
                <a:solidFill>
                  <a:schemeClr val="tx1"/>
                </a:solidFill>
                <a:latin typeface="Arial" charset="0"/>
                <a:ea typeface="ＭＳ Ｐゴシック" charset="0"/>
                <a:cs typeface="ＭＳ Ｐゴシック" charset="0"/>
              </a:defRPr>
            </a:lvl1pPr>
            <a:lvl2pPr marL="742950" indent="-285750" eaLnBrk="0" hangingPunct="0">
              <a:defRPr sz="1400" b="1">
                <a:solidFill>
                  <a:schemeClr val="tx1"/>
                </a:solidFill>
                <a:latin typeface="Arial" charset="0"/>
                <a:ea typeface="ＭＳ Ｐゴシック" charset="0"/>
              </a:defRPr>
            </a:lvl2pPr>
            <a:lvl3pPr marL="1143000" indent="-228600" eaLnBrk="0" hangingPunct="0">
              <a:defRPr sz="1400" b="1">
                <a:solidFill>
                  <a:schemeClr val="tx1"/>
                </a:solidFill>
                <a:latin typeface="Arial" charset="0"/>
                <a:ea typeface="ＭＳ Ｐゴシック" charset="0"/>
              </a:defRPr>
            </a:lvl3pPr>
            <a:lvl4pPr marL="1600200" indent="-228600" eaLnBrk="0" hangingPunct="0">
              <a:defRPr sz="1400" b="1">
                <a:solidFill>
                  <a:schemeClr val="tx1"/>
                </a:solidFill>
                <a:latin typeface="Arial" charset="0"/>
                <a:ea typeface="ＭＳ Ｐゴシック" charset="0"/>
              </a:defRPr>
            </a:lvl4pPr>
            <a:lvl5pPr marL="2057400" indent="-228600" eaLnBrk="0" hangingPunct="0">
              <a:defRPr sz="14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14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14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14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1400" b="1">
                <a:solidFill>
                  <a:schemeClr val="tx1"/>
                </a:solidFill>
                <a:latin typeface="Arial" charset="0"/>
                <a:ea typeface="ＭＳ Ｐゴシック" charset="0"/>
              </a:defRPr>
            </a:lvl9pPr>
          </a:lstStyle>
          <a:p>
            <a:pPr algn="ctr" eaLnBrk="1" hangingPunct="1">
              <a:spcBef>
                <a:spcPct val="50000"/>
              </a:spcBef>
            </a:pPr>
            <a:r>
              <a:rPr lang="en-US" dirty="0" smtClean="0"/>
              <a:t>Peer A</a:t>
            </a:r>
            <a:endParaRPr lang="en-US" dirty="0"/>
          </a:p>
        </p:txBody>
      </p:sp>
      <p:sp>
        <p:nvSpPr>
          <p:cNvPr id="109" name="Text Box 73"/>
          <p:cNvSpPr txBox="1">
            <a:spLocks noChangeArrowheads="1"/>
          </p:cNvSpPr>
          <p:nvPr/>
        </p:nvSpPr>
        <p:spPr bwMode="auto">
          <a:xfrm>
            <a:off x="101600" y="3736851"/>
            <a:ext cx="990600" cy="289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nchor="ctr" anchorCtr="1">
            <a:spAutoFit/>
          </a:bodyPr>
          <a:lstStyle>
            <a:lvl1pPr eaLnBrk="0" hangingPunct="0">
              <a:defRPr sz="1400" b="1">
                <a:solidFill>
                  <a:schemeClr val="tx1"/>
                </a:solidFill>
                <a:latin typeface="Arial" charset="0"/>
                <a:ea typeface="ＭＳ Ｐゴシック" charset="0"/>
                <a:cs typeface="ＭＳ Ｐゴシック" charset="0"/>
              </a:defRPr>
            </a:lvl1pPr>
            <a:lvl2pPr marL="742950" indent="-285750" eaLnBrk="0" hangingPunct="0">
              <a:defRPr sz="1400" b="1">
                <a:solidFill>
                  <a:schemeClr val="tx1"/>
                </a:solidFill>
                <a:latin typeface="Arial" charset="0"/>
                <a:ea typeface="ＭＳ Ｐゴシック" charset="0"/>
              </a:defRPr>
            </a:lvl2pPr>
            <a:lvl3pPr marL="1143000" indent="-228600" eaLnBrk="0" hangingPunct="0">
              <a:defRPr sz="1400" b="1">
                <a:solidFill>
                  <a:schemeClr val="tx1"/>
                </a:solidFill>
                <a:latin typeface="Arial" charset="0"/>
                <a:ea typeface="ＭＳ Ｐゴシック" charset="0"/>
              </a:defRPr>
            </a:lvl3pPr>
            <a:lvl4pPr marL="1600200" indent="-228600" eaLnBrk="0" hangingPunct="0">
              <a:defRPr sz="1400" b="1">
                <a:solidFill>
                  <a:schemeClr val="tx1"/>
                </a:solidFill>
                <a:latin typeface="Arial" charset="0"/>
                <a:ea typeface="ＭＳ Ｐゴシック" charset="0"/>
              </a:defRPr>
            </a:lvl4pPr>
            <a:lvl5pPr marL="2057400" indent="-228600" eaLnBrk="0" hangingPunct="0">
              <a:defRPr sz="14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14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14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14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1400" b="1">
                <a:solidFill>
                  <a:schemeClr val="tx1"/>
                </a:solidFill>
                <a:latin typeface="Arial" charset="0"/>
                <a:ea typeface="ＭＳ Ｐゴシック" charset="0"/>
              </a:defRPr>
            </a:lvl9pPr>
          </a:lstStyle>
          <a:p>
            <a:pPr algn="ctr" eaLnBrk="1" hangingPunct="1">
              <a:spcBef>
                <a:spcPct val="50000"/>
              </a:spcBef>
            </a:pPr>
            <a:r>
              <a:rPr lang="en-US" dirty="0" smtClean="0">
                <a:solidFill>
                  <a:srgbClr val="FFFFFF"/>
                </a:solidFill>
              </a:rPr>
              <a:t>Peer B</a:t>
            </a:r>
            <a:endParaRPr lang="en-US" dirty="0">
              <a:solidFill>
                <a:srgbClr val="FFFFFF"/>
              </a:solidFill>
            </a:endParaRPr>
          </a:p>
        </p:txBody>
      </p:sp>
      <p:sp>
        <p:nvSpPr>
          <p:cNvPr id="110" name="Text Box 101"/>
          <p:cNvSpPr txBox="1">
            <a:spLocks noChangeArrowheads="1"/>
          </p:cNvSpPr>
          <p:nvPr/>
        </p:nvSpPr>
        <p:spPr bwMode="auto">
          <a:xfrm>
            <a:off x="7972621" y="3841797"/>
            <a:ext cx="990600" cy="289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nchor="ctr" anchorCtr="1">
            <a:spAutoFit/>
          </a:bodyPr>
          <a:lstStyle>
            <a:lvl1pPr eaLnBrk="0" hangingPunct="0">
              <a:defRPr sz="1400" b="1">
                <a:solidFill>
                  <a:schemeClr val="tx1"/>
                </a:solidFill>
                <a:latin typeface="Arial" charset="0"/>
                <a:ea typeface="ＭＳ Ｐゴシック" charset="0"/>
                <a:cs typeface="ＭＳ Ｐゴシック" charset="0"/>
              </a:defRPr>
            </a:lvl1pPr>
            <a:lvl2pPr marL="742950" indent="-285750" eaLnBrk="0" hangingPunct="0">
              <a:defRPr sz="1400" b="1">
                <a:solidFill>
                  <a:schemeClr val="tx1"/>
                </a:solidFill>
                <a:latin typeface="Arial" charset="0"/>
                <a:ea typeface="ＭＳ Ｐゴシック" charset="0"/>
              </a:defRPr>
            </a:lvl2pPr>
            <a:lvl3pPr marL="1143000" indent="-228600" eaLnBrk="0" hangingPunct="0">
              <a:defRPr sz="1400" b="1">
                <a:solidFill>
                  <a:schemeClr val="tx1"/>
                </a:solidFill>
                <a:latin typeface="Arial" charset="0"/>
                <a:ea typeface="ＭＳ Ｐゴシック" charset="0"/>
              </a:defRPr>
            </a:lvl3pPr>
            <a:lvl4pPr marL="1600200" indent="-228600" eaLnBrk="0" hangingPunct="0">
              <a:defRPr sz="1400" b="1">
                <a:solidFill>
                  <a:schemeClr val="tx1"/>
                </a:solidFill>
                <a:latin typeface="Arial" charset="0"/>
                <a:ea typeface="ＭＳ Ｐゴシック" charset="0"/>
              </a:defRPr>
            </a:lvl4pPr>
            <a:lvl5pPr marL="2057400" indent="-228600" eaLnBrk="0" hangingPunct="0">
              <a:defRPr sz="14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14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14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14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1400" b="1">
                <a:solidFill>
                  <a:schemeClr val="tx1"/>
                </a:solidFill>
                <a:latin typeface="Arial" charset="0"/>
                <a:ea typeface="ＭＳ Ｐゴシック" charset="0"/>
              </a:defRPr>
            </a:lvl9pPr>
          </a:lstStyle>
          <a:p>
            <a:pPr algn="ctr" eaLnBrk="1" hangingPunct="1">
              <a:spcBef>
                <a:spcPct val="50000"/>
              </a:spcBef>
            </a:pPr>
            <a:r>
              <a:rPr lang="en-US" dirty="0" smtClean="0">
                <a:solidFill>
                  <a:srgbClr val="FFFFFF"/>
                </a:solidFill>
              </a:rPr>
              <a:t>Peer C</a:t>
            </a:r>
            <a:endParaRPr lang="en-US" dirty="0">
              <a:solidFill>
                <a:srgbClr val="FFFFFF"/>
              </a:solidFill>
            </a:endParaRPr>
          </a:p>
        </p:txBody>
      </p:sp>
      <p:sp>
        <p:nvSpPr>
          <p:cNvPr id="111" name="Text Box 99"/>
          <p:cNvSpPr txBox="1">
            <a:spLocks noChangeArrowheads="1"/>
          </p:cNvSpPr>
          <p:nvPr/>
        </p:nvSpPr>
        <p:spPr bwMode="auto">
          <a:xfrm>
            <a:off x="5070475" y="2376349"/>
            <a:ext cx="1136650" cy="289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nchor="ctr" anchorCtr="1">
            <a:spAutoFit/>
          </a:bodyPr>
          <a:lstStyle>
            <a:lvl1pPr eaLnBrk="0" hangingPunct="0">
              <a:defRPr sz="1400" b="1">
                <a:solidFill>
                  <a:schemeClr val="tx1"/>
                </a:solidFill>
                <a:latin typeface="Arial" charset="0"/>
                <a:ea typeface="ＭＳ Ｐゴシック" charset="0"/>
                <a:cs typeface="ＭＳ Ｐゴシック" charset="0"/>
              </a:defRPr>
            </a:lvl1pPr>
            <a:lvl2pPr marL="742950" indent="-285750" eaLnBrk="0" hangingPunct="0">
              <a:defRPr sz="1400" b="1">
                <a:solidFill>
                  <a:schemeClr val="tx1"/>
                </a:solidFill>
                <a:latin typeface="Arial" charset="0"/>
                <a:ea typeface="ＭＳ Ｐゴシック" charset="0"/>
              </a:defRPr>
            </a:lvl2pPr>
            <a:lvl3pPr marL="1143000" indent="-228600" eaLnBrk="0" hangingPunct="0">
              <a:defRPr sz="1400" b="1">
                <a:solidFill>
                  <a:schemeClr val="tx1"/>
                </a:solidFill>
                <a:latin typeface="Arial" charset="0"/>
                <a:ea typeface="ＭＳ Ｐゴシック" charset="0"/>
              </a:defRPr>
            </a:lvl3pPr>
            <a:lvl4pPr marL="1600200" indent="-228600" eaLnBrk="0" hangingPunct="0">
              <a:defRPr sz="1400" b="1">
                <a:solidFill>
                  <a:schemeClr val="tx1"/>
                </a:solidFill>
                <a:latin typeface="Arial" charset="0"/>
                <a:ea typeface="ＭＳ Ｐゴシック" charset="0"/>
              </a:defRPr>
            </a:lvl4pPr>
            <a:lvl5pPr marL="2057400" indent="-228600" eaLnBrk="0" hangingPunct="0">
              <a:defRPr sz="14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14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14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14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1400" b="1">
                <a:solidFill>
                  <a:schemeClr val="tx1"/>
                </a:solidFill>
                <a:latin typeface="Arial" charset="0"/>
                <a:ea typeface="ＭＳ Ｐゴシック" charset="0"/>
              </a:defRPr>
            </a:lvl9pPr>
          </a:lstStyle>
          <a:p>
            <a:pPr algn="ctr" eaLnBrk="1" hangingPunct="1">
              <a:spcBef>
                <a:spcPct val="50000"/>
              </a:spcBef>
            </a:pPr>
            <a:r>
              <a:rPr lang="en-US" dirty="0" smtClean="0"/>
              <a:t>Peer D</a:t>
            </a:r>
            <a:endParaRPr lang="en-US" sz="3200" dirty="0"/>
          </a:p>
        </p:txBody>
      </p:sp>
      <p:cxnSp>
        <p:nvCxnSpPr>
          <p:cNvPr id="112" name="Straight Arrow Connector 111"/>
          <p:cNvCxnSpPr/>
          <p:nvPr/>
        </p:nvCxnSpPr>
        <p:spPr>
          <a:xfrm flipH="1" flipV="1">
            <a:off x="1022350" y="6154984"/>
            <a:ext cx="889001" cy="4772"/>
          </a:xfrm>
          <a:prstGeom prst="straightConnector1">
            <a:avLst/>
          </a:prstGeom>
          <a:ln w="127000">
            <a:solidFill>
              <a:srgbClr val="FF0000"/>
            </a:solidFill>
            <a:tailEnd type="triangle" w="sm" len="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537745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Line 13"/>
          <p:cNvSpPr>
            <a:spLocks noChangeShapeType="1"/>
          </p:cNvSpPr>
          <p:nvPr/>
        </p:nvSpPr>
        <p:spPr bwMode="auto">
          <a:xfrm flipH="1" flipV="1">
            <a:off x="596900" y="3055218"/>
            <a:ext cx="628650" cy="328199"/>
          </a:xfrm>
          <a:prstGeom prst="line">
            <a:avLst/>
          </a:prstGeom>
          <a:noFill/>
          <a:ln w="127000">
            <a:solidFill>
              <a:schemeClr val="accent3"/>
            </a:solidFill>
            <a:round/>
            <a:headEnd/>
            <a:tailEn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70" name="Oval 57"/>
          <p:cNvSpPr>
            <a:spLocks noChangeArrowheads="1"/>
          </p:cNvSpPr>
          <p:nvPr/>
        </p:nvSpPr>
        <p:spPr bwMode="auto">
          <a:xfrm>
            <a:off x="95250" y="2738468"/>
            <a:ext cx="977900" cy="595338"/>
          </a:xfrm>
          <a:prstGeom prst="ellipse">
            <a:avLst/>
          </a:prstGeom>
          <a:solidFill>
            <a:srgbClr val="F3BF2D"/>
          </a:solidFill>
          <a:ln>
            <a:noFill/>
          </a:ln>
          <a:extLst>
            <a:ext uri="{91240B29-F687-4f45-9708-019B960494DF}">
              <a14:hiddenLine xmlns:a14="http://schemas.microsoft.com/office/drawing/2010/main" w="9525">
                <a:solidFill>
                  <a:srgbClr val="000000"/>
                </a:solidFill>
                <a:round/>
                <a:headEnd/>
                <a:tailEnd/>
              </a14:hiddenLine>
            </a:ext>
          </a:extLst>
        </p:spPr>
        <p:txBody>
          <a:bodyPr wrap="none" lIns="73025" tIns="36512" rIns="73025" bIns="36512" anchor="ctr"/>
          <a:lstStyle/>
          <a:p>
            <a:endParaRPr lang="en-US"/>
          </a:p>
        </p:txBody>
      </p:sp>
      <p:sp>
        <p:nvSpPr>
          <p:cNvPr id="28" name="Line 15"/>
          <p:cNvSpPr>
            <a:spLocks noChangeShapeType="1"/>
          </p:cNvSpPr>
          <p:nvPr/>
        </p:nvSpPr>
        <p:spPr bwMode="auto">
          <a:xfrm flipH="1" flipV="1">
            <a:off x="5638800" y="2536205"/>
            <a:ext cx="177800" cy="595338"/>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71" name="Oval 58"/>
          <p:cNvSpPr>
            <a:spLocks noChangeArrowheads="1"/>
          </p:cNvSpPr>
          <p:nvPr/>
        </p:nvSpPr>
        <p:spPr bwMode="auto">
          <a:xfrm>
            <a:off x="5130800" y="2227088"/>
            <a:ext cx="977900" cy="595338"/>
          </a:xfrm>
          <a:prstGeom prst="ellipse">
            <a:avLst/>
          </a:prstGeom>
          <a:solidFill>
            <a:srgbClr val="F3BF2D"/>
          </a:solidFill>
          <a:ln>
            <a:noFill/>
          </a:ln>
          <a:extLst>
            <a:ext uri="{91240B29-F687-4f45-9708-019B960494DF}">
              <a14:hiddenLine xmlns:a14="http://schemas.microsoft.com/office/drawing/2010/main" w="9525">
                <a:solidFill>
                  <a:srgbClr val="000000"/>
                </a:solidFill>
                <a:round/>
                <a:headEnd/>
                <a:tailEnd/>
              </a14:hiddenLine>
            </a:ext>
          </a:extLst>
        </p:spPr>
        <p:txBody>
          <a:bodyPr wrap="none" lIns="73025" tIns="36512" rIns="73025" bIns="36512" anchor="ctr"/>
          <a:lstStyle/>
          <a:p>
            <a:endParaRPr lang="en-US"/>
          </a:p>
        </p:txBody>
      </p:sp>
      <p:sp>
        <p:nvSpPr>
          <p:cNvPr id="29" name="Line 16"/>
          <p:cNvSpPr>
            <a:spLocks noChangeShapeType="1"/>
          </p:cNvSpPr>
          <p:nvPr/>
        </p:nvSpPr>
        <p:spPr bwMode="auto">
          <a:xfrm>
            <a:off x="7594600" y="3940593"/>
            <a:ext cx="920750" cy="30530"/>
          </a:xfrm>
          <a:prstGeom prst="line">
            <a:avLst/>
          </a:prstGeom>
          <a:noFill/>
          <a:ln w="127000">
            <a:solidFill>
              <a:schemeClr val="accent3"/>
            </a:solidFill>
            <a:round/>
            <a:headEnd/>
            <a:tailEn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13" name="Line 60"/>
          <p:cNvSpPr>
            <a:spLocks noChangeShapeType="1"/>
          </p:cNvSpPr>
          <p:nvPr/>
        </p:nvSpPr>
        <p:spPr bwMode="auto">
          <a:xfrm flipH="1" flipV="1">
            <a:off x="1524000" y="4455790"/>
            <a:ext cx="1143000" cy="1648629"/>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14" name="Line 25"/>
          <p:cNvSpPr>
            <a:spLocks noChangeShapeType="1"/>
          </p:cNvSpPr>
          <p:nvPr/>
        </p:nvSpPr>
        <p:spPr bwMode="auto">
          <a:xfrm flipV="1">
            <a:off x="2743200" y="5280104"/>
            <a:ext cx="304800" cy="824314"/>
          </a:xfrm>
          <a:prstGeom prst="line">
            <a:avLst/>
          </a:prstGeom>
          <a:noFill/>
          <a:ln w="127000">
            <a:solidFill>
              <a:schemeClr val="accent3"/>
            </a:solidFill>
            <a:round/>
            <a:headEnd/>
            <a:tailEn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15" name="Oval 2"/>
          <p:cNvSpPr>
            <a:spLocks noChangeArrowheads="1"/>
          </p:cNvSpPr>
          <p:nvPr/>
        </p:nvSpPr>
        <p:spPr bwMode="auto">
          <a:xfrm>
            <a:off x="7975600" y="3700168"/>
            <a:ext cx="977900" cy="595338"/>
          </a:xfrm>
          <a:prstGeom prst="ellipse">
            <a:avLst/>
          </a:prstGeom>
          <a:solidFill>
            <a:srgbClr val="666699"/>
          </a:solidFill>
          <a:ln>
            <a:noFill/>
          </a:ln>
          <a:extLst>
            <a:ext uri="{91240B29-F687-4f45-9708-019B960494DF}">
              <a14:hiddenLine xmlns:a14="http://schemas.microsoft.com/office/drawing/2010/main" w="9525">
                <a:solidFill>
                  <a:srgbClr val="000000"/>
                </a:solidFill>
                <a:round/>
                <a:headEnd/>
                <a:tailEnd/>
              </a14:hiddenLine>
            </a:ext>
          </a:extLst>
        </p:spPr>
        <p:txBody>
          <a:bodyPr wrap="none" lIns="73025" tIns="36512" rIns="73025" bIns="36512" anchor="ctr"/>
          <a:lstStyle/>
          <a:p>
            <a:endParaRPr lang="en-US"/>
          </a:p>
        </p:txBody>
      </p:sp>
      <p:sp>
        <p:nvSpPr>
          <p:cNvPr id="16" name="Freeform 3"/>
          <p:cNvSpPr>
            <a:spLocks/>
          </p:cNvSpPr>
          <p:nvPr/>
        </p:nvSpPr>
        <p:spPr bwMode="auto">
          <a:xfrm>
            <a:off x="5818188" y="5614028"/>
            <a:ext cx="1978025" cy="1078096"/>
          </a:xfrm>
          <a:custGeom>
            <a:avLst/>
            <a:gdLst>
              <a:gd name="T0" fmla="*/ 0 w 1246"/>
              <a:gd name="T1" fmla="*/ 2147483647 h 565"/>
              <a:gd name="T2" fmla="*/ 2147483647 w 1246"/>
              <a:gd name="T3" fmla="*/ 2147483647 h 565"/>
              <a:gd name="T4" fmla="*/ 2147483647 w 1246"/>
              <a:gd name="T5" fmla="*/ 2147483647 h 565"/>
              <a:gd name="T6" fmla="*/ 2147483647 w 1246"/>
              <a:gd name="T7" fmla="*/ 2147483647 h 565"/>
              <a:gd name="T8" fmla="*/ 2147483647 w 1246"/>
              <a:gd name="T9" fmla="*/ 2147483647 h 565"/>
              <a:gd name="T10" fmla="*/ 2147483647 w 1246"/>
              <a:gd name="T11" fmla="*/ 2147483647 h 565"/>
              <a:gd name="T12" fmla="*/ 2147483647 w 1246"/>
              <a:gd name="T13" fmla="*/ 2147483647 h 565"/>
              <a:gd name="T14" fmla="*/ 2147483647 w 1246"/>
              <a:gd name="T15" fmla="*/ 2147483647 h 565"/>
              <a:gd name="T16" fmla="*/ 2147483647 w 1246"/>
              <a:gd name="T17" fmla="*/ 2147483647 h 565"/>
              <a:gd name="T18" fmla="*/ 2147483647 w 1246"/>
              <a:gd name="T19" fmla="*/ 2147483647 h 565"/>
              <a:gd name="T20" fmla="*/ 2147483647 w 1246"/>
              <a:gd name="T21" fmla="*/ 2147483647 h 565"/>
              <a:gd name="T22" fmla="*/ 2147483647 w 1246"/>
              <a:gd name="T23" fmla="*/ 2147483647 h 565"/>
              <a:gd name="T24" fmla="*/ 2147483647 w 1246"/>
              <a:gd name="T25" fmla="*/ 2147483647 h 565"/>
              <a:gd name="T26" fmla="*/ 2147483647 w 1246"/>
              <a:gd name="T27" fmla="*/ 2147483647 h 565"/>
              <a:gd name="T28" fmla="*/ 2147483647 w 1246"/>
              <a:gd name="T29" fmla="*/ 2147483647 h 565"/>
              <a:gd name="T30" fmla="*/ 2147483647 w 1246"/>
              <a:gd name="T31" fmla="*/ 0 h 565"/>
              <a:gd name="T32" fmla="*/ 2147483647 w 1246"/>
              <a:gd name="T33" fmla="*/ 2147483647 h 565"/>
              <a:gd name="T34" fmla="*/ 2147483647 w 1246"/>
              <a:gd name="T35" fmla="*/ 2147483647 h 565"/>
              <a:gd name="T36" fmla="*/ 2147483647 w 1246"/>
              <a:gd name="T37" fmla="*/ 2147483647 h 565"/>
              <a:gd name="T38" fmla="*/ 2147483647 w 1246"/>
              <a:gd name="T39" fmla="*/ 2147483647 h 565"/>
              <a:gd name="T40" fmla="*/ 2147483647 w 1246"/>
              <a:gd name="T41" fmla="*/ 2147483647 h 565"/>
              <a:gd name="T42" fmla="*/ 2147483647 w 1246"/>
              <a:gd name="T43" fmla="*/ 2147483647 h 565"/>
              <a:gd name="T44" fmla="*/ 2147483647 w 1246"/>
              <a:gd name="T45" fmla="*/ 2147483647 h 565"/>
              <a:gd name="T46" fmla="*/ 2147483647 w 1246"/>
              <a:gd name="T47" fmla="*/ 2147483647 h 565"/>
              <a:gd name="T48" fmla="*/ 2147483647 w 1246"/>
              <a:gd name="T49" fmla="*/ 2147483647 h 565"/>
              <a:gd name="T50" fmla="*/ 2147483647 w 1246"/>
              <a:gd name="T51" fmla="*/ 2147483647 h 565"/>
              <a:gd name="T52" fmla="*/ 2147483647 w 1246"/>
              <a:gd name="T53" fmla="*/ 2147483647 h 565"/>
              <a:gd name="T54" fmla="*/ 2147483647 w 1246"/>
              <a:gd name="T55" fmla="*/ 2147483647 h 565"/>
              <a:gd name="T56" fmla="*/ 2147483647 w 1246"/>
              <a:gd name="T57" fmla="*/ 2147483647 h 565"/>
              <a:gd name="T58" fmla="*/ 2147483647 w 1246"/>
              <a:gd name="T59" fmla="*/ 2147483647 h 565"/>
              <a:gd name="T60" fmla="*/ 2147483647 w 1246"/>
              <a:gd name="T61" fmla="*/ 2147483647 h 565"/>
              <a:gd name="T62" fmla="*/ 2147483647 w 1246"/>
              <a:gd name="T63" fmla="*/ 2147483647 h 565"/>
              <a:gd name="T64" fmla="*/ 2147483647 w 1246"/>
              <a:gd name="T65" fmla="*/ 2147483647 h 565"/>
              <a:gd name="T66" fmla="*/ 2147483647 w 1246"/>
              <a:gd name="T67" fmla="*/ 2147483647 h 565"/>
              <a:gd name="T68" fmla="*/ 2147483647 w 1246"/>
              <a:gd name="T69" fmla="*/ 2147483647 h 565"/>
              <a:gd name="T70" fmla="*/ 2147483647 w 1246"/>
              <a:gd name="T71" fmla="*/ 2147483647 h 565"/>
              <a:gd name="T72" fmla="*/ 2147483647 w 1246"/>
              <a:gd name="T73" fmla="*/ 2147483647 h 565"/>
              <a:gd name="T74" fmla="*/ 2147483647 w 1246"/>
              <a:gd name="T75" fmla="*/ 2147483647 h 565"/>
              <a:gd name="T76" fmla="*/ 2147483647 w 1246"/>
              <a:gd name="T77" fmla="*/ 2147483647 h 565"/>
              <a:gd name="T78" fmla="*/ 2147483647 w 1246"/>
              <a:gd name="T79" fmla="*/ 2147483647 h 565"/>
              <a:gd name="T80" fmla="*/ 2147483647 w 1246"/>
              <a:gd name="T81" fmla="*/ 2147483647 h 565"/>
              <a:gd name="T82" fmla="*/ 2147483647 w 1246"/>
              <a:gd name="T83" fmla="*/ 2147483647 h 565"/>
              <a:gd name="T84" fmla="*/ 2147483647 w 1246"/>
              <a:gd name="T85" fmla="*/ 2147483647 h 565"/>
              <a:gd name="T86" fmla="*/ 2147483647 w 1246"/>
              <a:gd name="T87" fmla="*/ 2147483647 h 565"/>
              <a:gd name="T88" fmla="*/ 2147483647 w 1246"/>
              <a:gd name="T89" fmla="*/ 2147483647 h 565"/>
              <a:gd name="T90" fmla="*/ 2147483647 w 1246"/>
              <a:gd name="T91" fmla="*/ 2147483647 h 565"/>
              <a:gd name="T92" fmla="*/ 2147483647 w 1246"/>
              <a:gd name="T93" fmla="*/ 2147483647 h 565"/>
              <a:gd name="T94" fmla="*/ 2147483647 w 1246"/>
              <a:gd name="T95" fmla="*/ 2147483647 h 565"/>
              <a:gd name="T96" fmla="*/ 2147483647 w 1246"/>
              <a:gd name="T97" fmla="*/ 2147483647 h 565"/>
              <a:gd name="T98" fmla="*/ 2147483647 w 1246"/>
              <a:gd name="T99" fmla="*/ 2147483647 h 565"/>
              <a:gd name="T100" fmla="*/ 2147483647 w 1246"/>
              <a:gd name="T101" fmla="*/ 2147483647 h 565"/>
              <a:gd name="T102" fmla="*/ 2147483647 w 1246"/>
              <a:gd name="T103" fmla="*/ 2147483647 h 565"/>
              <a:gd name="T104" fmla="*/ 2147483647 w 1246"/>
              <a:gd name="T105" fmla="*/ 2147483647 h 565"/>
              <a:gd name="T106" fmla="*/ 2147483647 w 1246"/>
              <a:gd name="T107" fmla="*/ 2147483647 h 565"/>
              <a:gd name="T108" fmla="*/ 2147483647 w 1246"/>
              <a:gd name="T109" fmla="*/ 2147483647 h 565"/>
              <a:gd name="T110" fmla="*/ 2147483647 w 1246"/>
              <a:gd name="T111" fmla="*/ 2147483647 h 565"/>
              <a:gd name="T112" fmla="*/ 2147483647 w 1246"/>
              <a:gd name="T113" fmla="*/ 2147483647 h 565"/>
              <a:gd name="T114" fmla="*/ 2147483647 w 1246"/>
              <a:gd name="T115" fmla="*/ 2147483647 h 565"/>
              <a:gd name="T116" fmla="*/ 2147483647 w 1246"/>
              <a:gd name="T117" fmla="*/ 2147483647 h 565"/>
              <a:gd name="T118" fmla="*/ 2147483647 w 1246"/>
              <a:gd name="T119" fmla="*/ 2147483647 h 565"/>
              <a:gd name="T120" fmla="*/ 0 w 1246"/>
              <a:gd name="T121" fmla="*/ 2147483647 h 56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246"/>
              <a:gd name="T184" fmla="*/ 0 h 565"/>
              <a:gd name="T185" fmla="*/ 1246 w 1246"/>
              <a:gd name="T186" fmla="*/ 565 h 56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246" h="565">
                <a:moveTo>
                  <a:pt x="0" y="282"/>
                </a:moveTo>
                <a:lnTo>
                  <a:pt x="3" y="253"/>
                </a:lnTo>
                <a:lnTo>
                  <a:pt x="14" y="224"/>
                </a:lnTo>
                <a:lnTo>
                  <a:pt x="31" y="194"/>
                </a:lnTo>
                <a:lnTo>
                  <a:pt x="53" y="167"/>
                </a:lnTo>
                <a:lnTo>
                  <a:pt x="83" y="141"/>
                </a:lnTo>
                <a:lnTo>
                  <a:pt x="119" y="115"/>
                </a:lnTo>
                <a:lnTo>
                  <a:pt x="160" y="93"/>
                </a:lnTo>
                <a:lnTo>
                  <a:pt x="207" y="72"/>
                </a:lnTo>
                <a:lnTo>
                  <a:pt x="257" y="53"/>
                </a:lnTo>
                <a:lnTo>
                  <a:pt x="312" y="38"/>
                </a:lnTo>
                <a:lnTo>
                  <a:pt x="369" y="24"/>
                </a:lnTo>
                <a:lnTo>
                  <a:pt x="431" y="13"/>
                </a:lnTo>
                <a:lnTo>
                  <a:pt x="493" y="5"/>
                </a:lnTo>
                <a:lnTo>
                  <a:pt x="557" y="1"/>
                </a:lnTo>
                <a:lnTo>
                  <a:pt x="623" y="0"/>
                </a:lnTo>
                <a:lnTo>
                  <a:pt x="689" y="1"/>
                </a:lnTo>
                <a:lnTo>
                  <a:pt x="752" y="5"/>
                </a:lnTo>
                <a:lnTo>
                  <a:pt x="816" y="13"/>
                </a:lnTo>
                <a:lnTo>
                  <a:pt x="877" y="24"/>
                </a:lnTo>
                <a:lnTo>
                  <a:pt x="935" y="38"/>
                </a:lnTo>
                <a:lnTo>
                  <a:pt x="989" y="53"/>
                </a:lnTo>
                <a:lnTo>
                  <a:pt x="1041" y="72"/>
                </a:lnTo>
                <a:lnTo>
                  <a:pt x="1086" y="93"/>
                </a:lnTo>
                <a:lnTo>
                  <a:pt x="1127" y="115"/>
                </a:lnTo>
                <a:lnTo>
                  <a:pt x="1163" y="141"/>
                </a:lnTo>
                <a:lnTo>
                  <a:pt x="1193" y="167"/>
                </a:lnTo>
                <a:lnTo>
                  <a:pt x="1215" y="194"/>
                </a:lnTo>
                <a:lnTo>
                  <a:pt x="1232" y="224"/>
                </a:lnTo>
                <a:lnTo>
                  <a:pt x="1243" y="253"/>
                </a:lnTo>
                <a:lnTo>
                  <a:pt x="1246" y="282"/>
                </a:lnTo>
                <a:lnTo>
                  <a:pt x="1243" y="312"/>
                </a:lnTo>
                <a:lnTo>
                  <a:pt x="1232" y="341"/>
                </a:lnTo>
                <a:lnTo>
                  <a:pt x="1215" y="368"/>
                </a:lnTo>
                <a:lnTo>
                  <a:pt x="1193" y="396"/>
                </a:lnTo>
                <a:lnTo>
                  <a:pt x="1163" y="424"/>
                </a:lnTo>
                <a:lnTo>
                  <a:pt x="1127" y="448"/>
                </a:lnTo>
                <a:lnTo>
                  <a:pt x="1086" y="470"/>
                </a:lnTo>
                <a:lnTo>
                  <a:pt x="1041" y="492"/>
                </a:lnTo>
                <a:lnTo>
                  <a:pt x="989" y="510"/>
                </a:lnTo>
                <a:lnTo>
                  <a:pt x="935" y="527"/>
                </a:lnTo>
                <a:lnTo>
                  <a:pt x="877" y="541"/>
                </a:lnTo>
                <a:lnTo>
                  <a:pt x="816" y="551"/>
                </a:lnTo>
                <a:lnTo>
                  <a:pt x="752" y="558"/>
                </a:lnTo>
                <a:lnTo>
                  <a:pt x="689" y="563"/>
                </a:lnTo>
                <a:lnTo>
                  <a:pt x="623" y="565"/>
                </a:lnTo>
                <a:lnTo>
                  <a:pt x="557" y="563"/>
                </a:lnTo>
                <a:lnTo>
                  <a:pt x="493" y="558"/>
                </a:lnTo>
                <a:lnTo>
                  <a:pt x="431" y="551"/>
                </a:lnTo>
                <a:lnTo>
                  <a:pt x="369" y="541"/>
                </a:lnTo>
                <a:lnTo>
                  <a:pt x="312" y="527"/>
                </a:lnTo>
                <a:lnTo>
                  <a:pt x="257" y="510"/>
                </a:lnTo>
                <a:lnTo>
                  <a:pt x="207" y="492"/>
                </a:lnTo>
                <a:lnTo>
                  <a:pt x="160" y="470"/>
                </a:lnTo>
                <a:lnTo>
                  <a:pt x="119" y="448"/>
                </a:lnTo>
                <a:lnTo>
                  <a:pt x="83" y="424"/>
                </a:lnTo>
                <a:lnTo>
                  <a:pt x="53" y="396"/>
                </a:lnTo>
                <a:lnTo>
                  <a:pt x="31" y="368"/>
                </a:lnTo>
                <a:lnTo>
                  <a:pt x="14" y="341"/>
                </a:lnTo>
                <a:lnTo>
                  <a:pt x="3" y="312"/>
                </a:lnTo>
                <a:lnTo>
                  <a:pt x="0" y="282"/>
                </a:lnTo>
                <a:close/>
              </a:path>
            </a:pathLst>
          </a:custGeom>
          <a:solidFill>
            <a:srgbClr val="F9DE91"/>
          </a:solidFill>
          <a:ln w="8001">
            <a:solidFill>
              <a:srgbClr val="F9DE91"/>
            </a:solidFill>
            <a:round/>
            <a:headEnd/>
            <a:tailEnd/>
          </a:ln>
        </p:spPr>
        <p:txBody>
          <a:bodyPr/>
          <a:lstStyle/>
          <a:p>
            <a:endParaRPr lang="en-US"/>
          </a:p>
        </p:txBody>
      </p:sp>
      <p:sp>
        <p:nvSpPr>
          <p:cNvPr id="17" name="Line 4"/>
          <p:cNvSpPr>
            <a:spLocks noChangeShapeType="1"/>
          </p:cNvSpPr>
          <p:nvPr/>
        </p:nvSpPr>
        <p:spPr bwMode="auto">
          <a:xfrm flipV="1">
            <a:off x="6324600" y="5020598"/>
            <a:ext cx="25400" cy="940711"/>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18" name="Line 5"/>
          <p:cNvSpPr>
            <a:spLocks noChangeShapeType="1"/>
          </p:cNvSpPr>
          <p:nvPr/>
        </p:nvSpPr>
        <p:spPr bwMode="auto">
          <a:xfrm>
            <a:off x="4656138" y="5886891"/>
            <a:ext cx="1514475" cy="120213"/>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19" name="Line 6"/>
          <p:cNvSpPr>
            <a:spLocks noChangeShapeType="1"/>
          </p:cNvSpPr>
          <p:nvPr/>
        </p:nvSpPr>
        <p:spPr bwMode="auto">
          <a:xfrm>
            <a:off x="2322513" y="1368427"/>
            <a:ext cx="2336800" cy="538094"/>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20" name="Line 7"/>
          <p:cNvSpPr>
            <a:spLocks noChangeShapeType="1"/>
          </p:cNvSpPr>
          <p:nvPr/>
        </p:nvSpPr>
        <p:spPr bwMode="auto">
          <a:xfrm flipH="1" flipV="1">
            <a:off x="4783138" y="1906521"/>
            <a:ext cx="2795587" cy="85867"/>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21" name="Oval 8"/>
          <p:cNvSpPr>
            <a:spLocks noChangeArrowheads="1"/>
          </p:cNvSpPr>
          <p:nvPr/>
        </p:nvSpPr>
        <p:spPr bwMode="auto">
          <a:xfrm>
            <a:off x="4292600" y="1515354"/>
            <a:ext cx="977900" cy="595338"/>
          </a:xfrm>
          <a:prstGeom prst="ellipse">
            <a:avLst/>
          </a:pr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wrap="none" lIns="73025" tIns="36512" rIns="73025" bIns="36512" anchor="ctr"/>
          <a:lstStyle/>
          <a:p>
            <a:endParaRPr lang="en-US"/>
          </a:p>
        </p:txBody>
      </p:sp>
      <p:sp>
        <p:nvSpPr>
          <p:cNvPr id="22" name="Line 9"/>
          <p:cNvSpPr>
            <a:spLocks noChangeShapeType="1"/>
          </p:cNvSpPr>
          <p:nvPr/>
        </p:nvSpPr>
        <p:spPr bwMode="auto">
          <a:xfrm flipV="1">
            <a:off x="2389188" y="1227225"/>
            <a:ext cx="2384425" cy="146927"/>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23" name="Line 10"/>
          <p:cNvSpPr>
            <a:spLocks noChangeShapeType="1"/>
          </p:cNvSpPr>
          <p:nvPr/>
        </p:nvSpPr>
        <p:spPr bwMode="auto">
          <a:xfrm flipH="1" flipV="1">
            <a:off x="4791075" y="1217685"/>
            <a:ext cx="2809875" cy="711734"/>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24" name="Oval 11"/>
          <p:cNvSpPr>
            <a:spLocks noChangeArrowheads="1"/>
          </p:cNvSpPr>
          <p:nvPr/>
        </p:nvSpPr>
        <p:spPr bwMode="auto">
          <a:xfrm>
            <a:off x="4273550" y="870404"/>
            <a:ext cx="977900" cy="595338"/>
          </a:xfrm>
          <a:prstGeom prst="ellipse">
            <a:avLst/>
          </a:pr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wrap="none" lIns="73025" tIns="36512" rIns="73025" bIns="36512" anchor="ctr"/>
          <a:lstStyle/>
          <a:p>
            <a:endParaRPr lang="en-US"/>
          </a:p>
        </p:txBody>
      </p:sp>
      <p:sp>
        <p:nvSpPr>
          <p:cNvPr id="25" name="Line 12"/>
          <p:cNvSpPr>
            <a:spLocks noChangeShapeType="1"/>
          </p:cNvSpPr>
          <p:nvPr/>
        </p:nvSpPr>
        <p:spPr bwMode="auto">
          <a:xfrm flipV="1">
            <a:off x="1473200" y="1383692"/>
            <a:ext cx="774700" cy="450320"/>
          </a:xfrm>
          <a:prstGeom prst="line">
            <a:avLst/>
          </a:prstGeom>
          <a:noFill/>
          <a:ln w="127000">
            <a:solidFill>
              <a:schemeClr val="accent3"/>
            </a:solidFill>
            <a:round/>
            <a:headEnd/>
            <a:tailEn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27" name="Line 14"/>
          <p:cNvSpPr>
            <a:spLocks noChangeShapeType="1"/>
          </p:cNvSpPr>
          <p:nvPr/>
        </p:nvSpPr>
        <p:spPr bwMode="auto">
          <a:xfrm flipH="1">
            <a:off x="622300" y="3375785"/>
            <a:ext cx="590550" cy="419790"/>
          </a:xfrm>
          <a:prstGeom prst="line">
            <a:avLst/>
          </a:prstGeom>
          <a:noFill/>
          <a:ln w="127000">
            <a:solidFill>
              <a:schemeClr val="accent3"/>
            </a:solidFill>
            <a:round/>
            <a:headEnd/>
            <a:tailEn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30" name="Line 17"/>
          <p:cNvSpPr>
            <a:spLocks noChangeShapeType="1"/>
          </p:cNvSpPr>
          <p:nvPr/>
        </p:nvSpPr>
        <p:spPr bwMode="auto">
          <a:xfrm>
            <a:off x="7632700" y="2040090"/>
            <a:ext cx="241300" cy="602971"/>
          </a:xfrm>
          <a:prstGeom prst="line">
            <a:avLst/>
          </a:prstGeom>
          <a:noFill/>
          <a:ln w="127000">
            <a:solidFill>
              <a:schemeClr val="accent3"/>
            </a:solidFill>
            <a:round/>
            <a:headEnd/>
            <a:tailEn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31" name="Line 18"/>
          <p:cNvSpPr>
            <a:spLocks noChangeShapeType="1"/>
          </p:cNvSpPr>
          <p:nvPr/>
        </p:nvSpPr>
        <p:spPr bwMode="auto">
          <a:xfrm>
            <a:off x="1600200" y="1879807"/>
            <a:ext cx="838200" cy="1282267"/>
          </a:xfrm>
          <a:prstGeom prst="line">
            <a:avLst/>
          </a:prstGeom>
          <a:noFill/>
          <a:ln w="127000">
            <a:solidFill>
              <a:schemeClr val="accent3"/>
            </a:solidFill>
            <a:round/>
            <a:headEnd/>
            <a:tailEn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32" name="Line 19"/>
          <p:cNvSpPr>
            <a:spLocks noChangeShapeType="1"/>
          </p:cNvSpPr>
          <p:nvPr/>
        </p:nvSpPr>
        <p:spPr bwMode="auto">
          <a:xfrm flipV="1">
            <a:off x="1371600" y="3253664"/>
            <a:ext cx="1066800" cy="183181"/>
          </a:xfrm>
          <a:prstGeom prst="line">
            <a:avLst/>
          </a:prstGeom>
          <a:noFill/>
          <a:ln w="127000">
            <a:solidFill>
              <a:schemeClr val="accent3"/>
            </a:solidFill>
            <a:round/>
            <a:headEnd/>
            <a:tailEn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33" name="Line 20"/>
          <p:cNvSpPr>
            <a:spLocks noChangeShapeType="1"/>
          </p:cNvSpPr>
          <p:nvPr/>
        </p:nvSpPr>
        <p:spPr bwMode="auto">
          <a:xfrm flipH="1">
            <a:off x="1219200" y="1879807"/>
            <a:ext cx="152400" cy="1465448"/>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34" name="Line 21"/>
          <p:cNvSpPr>
            <a:spLocks noChangeShapeType="1"/>
          </p:cNvSpPr>
          <p:nvPr/>
        </p:nvSpPr>
        <p:spPr bwMode="auto">
          <a:xfrm>
            <a:off x="1295400" y="3528436"/>
            <a:ext cx="152400" cy="732724"/>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35" name="Line 22"/>
          <p:cNvSpPr>
            <a:spLocks noChangeShapeType="1"/>
          </p:cNvSpPr>
          <p:nvPr/>
        </p:nvSpPr>
        <p:spPr bwMode="auto">
          <a:xfrm>
            <a:off x="1600200" y="4352750"/>
            <a:ext cx="1295400" cy="824314"/>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36" name="Line 23"/>
          <p:cNvSpPr>
            <a:spLocks noChangeShapeType="1"/>
          </p:cNvSpPr>
          <p:nvPr/>
        </p:nvSpPr>
        <p:spPr bwMode="auto">
          <a:xfrm>
            <a:off x="2590800" y="3345255"/>
            <a:ext cx="838200" cy="366362"/>
          </a:xfrm>
          <a:prstGeom prst="line">
            <a:avLst/>
          </a:prstGeom>
          <a:noFill/>
          <a:ln w="127000">
            <a:solidFill>
              <a:schemeClr val="accent3"/>
            </a:solidFill>
            <a:round/>
            <a:headEnd/>
            <a:tailEn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37" name="Line 24"/>
          <p:cNvSpPr>
            <a:spLocks noChangeShapeType="1"/>
          </p:cNvSpPr>
          <p:nvPr/>
        </p:nvSpPr>
        <p:spPr bwMode="auto">
          <a:xfrm flipV="1">
            <a:off x="1447800" y="3345255"/>
            <a:ext cx="1066800" cy="1007495"/>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38" name="Line 25"/>
          <p:cNvSpPr>
            <a:spLocks noChangeShapeType="1"/>
          </p:cNvSpPr>
          <p:nvPr/>
        </p:nvSpPr>
        <p:spPr bwMode="auto">
          <a:xfrm flipV="1">
            <a:off x="3124200" y="3620026"/>
            <a:ext cx="228600" cy="1465448"/>
          </a:xfrm>
          <a:prstGeom prst="line">
            <a:avLst/>
          </a:prstGeom>
          <a:noFill/>
          <a:ln w="127000">
            <a:solidFill>
              <a:schemeClr val="accent3"/>
            </a:solidFill>
            <a:round/>
            <a:headEnd/>
            <a:tailEn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39" name="Line 26"/>
          <p:cNvSpPr>
            <a:spLocks noChangeShapeType="1"/>
          </p:cNvSpPr>
          <p:nvPr/>
        </p:nvSpPr>
        <p:spPr bwMode="auto">
          <a:xfrm>
            <a:off x="3117850" y="5215227"/>
            <a:ext cx="1606550" cy="602971"/>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40" name="Line 27"/>
          <p:cNvSpPr>
            <a:spLocks noChangeShapeType="1"/>
          </p:cNvSpPr>
          <p:nvPr/>
        </p:nvSpPr>
        <p:spPr bwMode="auto">
          <a:xfrm>
            <a:off x="3505200" y="3711617"/>
            <a:ext cx="1371600" cy="91590"/>
          </a:xfrm>
          <a:prstGeom prst="line">
            <a:avLst/>
          </a:prstGeom>
          <a:noFill/>
          <a:ln w="127000">
            <a:solidFill>
              <a:schemeClr val="accent3"/>
            </a:solidFill>
            <a:round/>
            <a:headEnd/>
            <a:tailEn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41" name="Line 28"/>
          <p:cNvSpPr>
            <a:spLocks noChangeShapeType="1"/>
          </p:cNvSpPr>
          <p:nvPr/>
        </p:nvSpPr>
        <p:spPr bwMode="auto">
          <a:xfrm>
            <a:off x="4572000" y="4535931"/>
            <a:ext cx="152400" cy="1190676"/>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42" name="Line 29"/>
          <p:cNvSpPr>
            <a:spLocks noChangeShapeType="1"/>
          </p:cNvSpPr>
          <p:nvPr/>
        </p:nvSpPr>
        <p:spPr bwMode="auto">
          <a:xfrm flipV="1">
            <a:off x="4572000" y="3986388"/>
            <a:ext cx="152400" cy="457952"/>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43" name="Line 30"/>
          <p:cNvSpPr>
            <a:spLocks noChangeShapeType="1"/>
          </p:cNvSpPr>
          <p:nvPr/>
        </p:nvSpPr>
        <p:spPr bwMode="auto">
          <a:xfrm flipV="1">
            <a:off x="4724400" y="4993884"/>
            <a:ext cx="1752600" cy="732724"/>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44" name="Line 31"/>
          <p:cNvSpPr>
            <a:spLocks noChangeShapeType="1"/>
          </p:cNvSpPr>
          <p:nvPr/>
        </p:nvSpPr>
        <p:spPr bwMode="auto">
          <a:xfrm>
            <a:off x="4724400" y="4444341"/>
            <a:ext cx="1676400" cy="366362"/>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45" name="Line 32"/>
          <p:cNvSpPr>
            <a:spLocks noChangeShapeType="1"/>
          </p:cNvSpPr>
          <p:nvPr/>
        </p:nvSpPr>
        <p:spPr bwMode="auto">
          <a:xfrm flipV="1">
            <a:off x="6477000" y="4444341"/>
            <a:ext cx="457200" cy="457952"/>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46" name="Line 33"/>
          <p:cNvSpPr>
            <a:spLocks noChangeShapeType="1"/>
          </p:cNvSpPr>
          <p:nvPr/>
        </p:nvSpPr>
        <p:spPr bwMode="auto">
          <a:xfrm>
            <a:off x="4953000" y="3803207"/>
            <a:ext cx="2514600" cy="91590"/>
          </a:xfrm>
          <a:prstGeom prst="line">
            <a:avLst/>
          </a:prstGeom>
          <a:noFill/>
          <a:ln w="127000">
            <a:solidFill>
              <a:schemeClr val="accent3"/>
            </a:solidFill>
            <a:round/>
            <a:headEnd/>
            <a:tailEn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47" name="Line 34"/>
          <p:cNvSpPr>
            <a:spLocks noChangeShapeType="1"/>
          </p:cNvSpPr>
          <p:nvPr/>
        </p:nvSpPr>
        <p:spPr bwMode="auto">
          <a:xfrm flipV="1">
            <a:off x="7010400" y="4077979"/>
            <a:ext cx="381000" cy="366362"/>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48" name="Line 35"/>
          <p:cNvSpPr>
            <a:spLocks noChangeShapeType="1"/>
          </p:cNvSpPr>
          <p:nvPr/>
        </p:nvSpPr>
        <p:spPr bwMode="auto">
          <a:xfrm flipV="1">
            <a:off x="7696200" y="3528436"/>
            <a:ext cx="0" cy="457952"/>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49" name="Line 36"/>
          <p:cNvSpPr>
            <a:spLocks noChangeShapeType="1"/>
          </p:cNvSpPr>
          <p:nvPr/>
        </p:nvSpPr>
        <p:spPr bwMode="auto">
          <a:xfrm flipV="1">
            <a:off x="4876800" y="3162074"/>
            <a:ext cx="838200" cy="641133"/>
          </a:xfrm>
          <a:prstGeom prst="line">
            <a:avLst/>
          </a:prstGeom>
          <a:noFill/>
          <a:ln w="127000">
            <a:solidFill>
              <a:schemeClr val="accent3"/>
            </a:solidFill>
            <a:round/>
            <a:headEnd/>
            <a:tailEn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50" name="Line 37"/>
          <p:cNvSpPr>
            <a:spLocks noChangeShapeType="1"/>
          </p:cNvSpPr>
          <p:nvPr/>
        </p:nvSpPr>
        <p:spPr bwMode="auto">
          <a:xfrm>
            <a:off x="5943600" y="3162074"/>
            <a:ext cx="457200" cy="0"/>
          </a:xfrm>
          <a:prstGeom prst="line">
            <a:avLst/>
          </a:prstGeom>
          <a:noFill/>
          <a:ln w="127000">
            <a:solidFill>
              <a:schemeClr val="accent3"/>
            </a:solidFill>
            <a:round/>
            <a:headEnd/>
            <a:tailEn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51" name="Line 38"/>
          <p:cNvSpPr>
            <a:spLocks noChangeShapeType="1"/>
          </p:cNvSpPr>
          <p:nvPr/>
        </p:nvSpPr>
        <p:spPr bwMode="auto">
          <a:xfrm>
            <a:off x="6553200" y="3253664"/>
            <a:ext cx="1066800" cy="183181"/>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52" name="Line 39"/>
          <p:cNvSpPr>
            <a:spLocks noChangeShapeType="1"/>
          </p:cNvSpPr>
          <p:nvPr/>
        </p:nvSpPr>
        <p:spPr bwMode="auto">
          <a:xfrm flipV="1">
            <a:off x="6553200" y="2612531"/>
            <a:ext cx="1295400" cy="641133"/>
          </a:xfrm>
          <a:prstGeom prst="line">
            <a:avLst/>
          </a:prstGeom>
          <a:noFill/>
          <a:ln w="127000">
            <a:solidFill>
              <a:schemeClr val="accent3"/>
            </a:solidFill>
            <a:round/>
            <a:headEnd/>
            <a:tailEn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53" name="Line 40"/>
          <p:cNvSpPr>
            <a:spLocks noChangeShapeType="1"/>
          </p:cNvSpPr>
          <p:nvPr/>
        </p:nvSpPr>
        <p:spPr bwMode="auto">
          <a:xfrm flipV="1">
            <a:off x="7620000" y="2795712"/>
            <a:ext cx="304800" cy="641133"/>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pic>
        <p:nvPicPr>
          <p:cNvPr id="54" name="Picture 4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696626"/>
            <a:ext cx="498475" cy="353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4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3253664"/>
            <a:ext cx="498475" cy="353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Picture 4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3070483"/>
            <a:ext cx="498475" cy="353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 name="Picture 4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4169569"/>
            <a:ext cx="498475" cy="353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 name="Picture 4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3436845"/>
            <a:ext cx="498475" cy="353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 name="Picture 46"/>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711617"/>
            <a:ext cx="498475" cy="353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Picture 47"/>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4261160"/>
            <a:ext cx="498475" cy="353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 name="Picture 48"/>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4719112"/>
            <a:ext cx="498475" cy="353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 name="Picture 4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0" y="2520940"/>
            <a:ext cx="498475" cy="353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 name="Picture 50"/>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3070483"/>
            <a:ext cx="498475" cy="353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 name="Picture 5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2978893"/>
            <a:ext cx="498475" cy="353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 name="Picture 5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4261160"/>
            <a:ext cx="498475" cy="353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 name="Picture 5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3803207"/>
            <a:ext cx="498475" cy="353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 name="Picture 5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3253664"/>
            <a:ext cx="498475" cy="353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 name="Oval 55"/>
          <p:cNvSpPr>
            <a:spLocks noChangeArrowheads="1"/>
          </p:cNvSpPr>
          <p:nvPr/>
        </p:nvSpPr>
        <p:spPr bwMode="auto">
          <a:xfrm>
            <a:off x="1781175" y="1059309"/>
            <a:ext cx="977900" cy="595338"/>
          </a:xfrm>
          <a:prstGeom prst="ellipse">
            <a:avLst/>
          </a:prstGeom>
          <a:solidFill>
            <a:srgbClr val="F3BF2D"/>
          </a:solidFill>
          <a:ln>
            <a:noFill/>
          </a:ln>
          <a:extLst>
            <a:ext uri="{91240B29-F687-4f45-9708-019B960494DF}">
              <a14:hiddenLine xmlns:a14="http://schemas.microsoft.com/office/drawing/2010/main" w="9525">
                <a:solidFill>
                  <a:srgbClr val="000000"/>
                </a:solidFill>
                <a:round/>
                <a:headEnd/>
                <a:tailEnd/>
              </a14:hiddenLine>
            </a:ext>
          </a:extLst>
        </p:spPr>
        <p:txBody>
          <a:bodyPr wrap="none" lIns="73025" tIns="36512" rIns="73025" bIns="36512" anchor="ctr"/>
          <a:lstStyle/>
          <a:p>
            <a:endParaRPr lang="en-US"/>
          </a:p>
        </p:txBody>
      </p:sp>
      <p:sp>
        <p:nvSpPr>
          <p:cNvPr id="69" name="Oval 56"/>
          <p:cNvSpPr>
            <a:spLocks noChangeArrowheads="1"/>
          </p:cNvSpPr>
          <p:nvPr/>
        </p:nvSpPr>
        <p:spPr bwMode="auto">
          <a:xfrm>
            <a:off x="7142163" y="1717616"/>
            <a:ext cx="977900" cy="595338"/>
          </a:xfrm>
          <a:prstGeom prst="ellipse">
            <a:avLst/>
          </a:prstGeom>
          <a:solidFill>
            <a:srgbClr val="F3BF2D"/>
          </a:solidFill>
          <a:ln>
            <a:noFill/>
          </a:ln>
          <a:extLst>
            <a:ext uri="{91240B29-F687-4f45-9708-019B960494DF}">
              <a14:hiddenLine xmlns:a14="http://schemas.microsoft.com/office/drawing/2010/main" w="9525">
                <a:solidFill>
                  <a:srgbClr val="000000"/>
                </a:solidFill>
                <a:round/>
                <a:headEnd/>
                <a:tailEnd/>
              </a14:hiddenLine>
            </a:ext>
          </a:extLst>
        </p:spPr>
        <p:txBody>
          <a:bodyPr wrap="none" lIns="73025" tIns="36512" rIns="73025" bIns="36512" anchor="ctr"/>
          <a:lstStyle/>
          <a:p>
            <a:endParaRPr lang="en-US"/>
          </a:p>
        </p:txBody>
      </p:sp>
      <p:sp>
        <p:nvSpPr>
          <p:cNvPr id="72" name="Oval 59"/>
          <p:cNvSpPr>
            <a:spLocks noChangeArrowheads="1"/>
          </p:cNvSpPr>
          <p:nvPr/>
        </p:nvSpPr>
        <p:spPr bwMode="auto">
          <a:xfrm>
            <a:off x="95250" y="3578047"/>
            <a:ext cx="977900" cy="595338"/>
          </a:xfrm>
          <a:prstGeom prst="ellipse">
            <a:avLst/>
          </a:prstGeom>
          <a:solidFill>
            <a:srgbClr val="666699"/>
          </a:solidFill>
          <a:ln>
            <a:noFill/>
          </a:ln>
          <a:extLst>
            <a:ext uri="{91240B29-F687-4f45-9708-019B960494DF}">
              <a14:hiddenLine xmlns:a14="http://schemas.microsoft.com/office/drawing/2010/main" w="9525">
                <a:solidFill>
                  <a:srgbClr val="000000"/>
                </a:solidFill>
                <a:round/>
                <a:headEnd/>
                <a:tailEnd/>
              </a14:hiddenLine>
            </a:ext>
          </a:extLst>
        </p:spPr>
        <p:txBody>
          <a:bodyPr wrap="none" lIns="73025" tIns="36512" rIns="73025" bIns="36512" anchor="ctr"/>
          <a:lstStyle/>
          <a:p>
            <a:endParaRPr lang="en-US"/>
          </a:p>
        </p:txBody>
      </p:sp>
      <p:pic>
        <p:nvPicPr>
          <p:cNvPr id="73" name="Picture 6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5635017"/>
            <a:ext cx="498475" cy="353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 name="Text Box 70"/>
          <p:cNvSpPr txBox="1">
            <a:spLocks noChangeArrowheads="1"/>
          </p:cNvSpPr>
          <p:nvPr/>
        </p:nvSpPr>
        <p:spPr bwMode="auto">
          <a:xfrm>
            <a:off x="4356100" y="1595495"/>
            <a:ext cx="914400" cy="381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nchor="ctr" anchorCtr="1">
            <a:spAutoFit/>
          </a:bodyPr>
          <a:lstStyle>
            <a:lvl1pPr eaLnBrk="0" hangingPunct="0">
              <a:defRPr sz="1400" b="1">
                <a:solidFill>
                  <a:schemeClr val="tx1"/>
                </a:solidFill>
                <a:latin typeface="Arial" charset="0"/>
                <a:ea typeface="ＭＳ Ｐゴシック" charset="0"/>
                <a:cs typeface="ＭＳ Ｐゴシック" charset="0"/>
              </a:defRPr>
            </a:lvl1pPr>
            <a:lvl2pPr marL="742950" indent="-285750" eaLnBrk="0" hangingPunct="0">
              <a:defRPr sz="1400" b="1">
                <a:solidFill>
                  <a:schemeClr val="tx1"/>
                </a:solidFill>
                <a:latin typeface="Arial" charset="0"/>
                <a:ea typeface="ＭＳ Ｐゴシック" charset="0"/>
              </a:defRPr>
            </a:lvl2pPr>
            <a:lvl3pPr marL="1143000" indent="-228600" eaLnBrk="0" hangingPunct="0">
              <a:defRPr sz="1400" b="1">
                <a:solidFill>
                  <a:schemeClr val="tx1"/>
                </a:solidFill>
                <a:latin typeface="Arial" charset="0"/>
                <a:ea typeface="ＭＳ Ｐゴシック" charset="0"/>
              </a:defRPr>
            </a:lvl3pPr>
            <a:lvl4pPr marL="1600200" indent="-228600" eaLnBrk="0" hangingPunct="0">
              <a:defRPr sz="1400" b="1">
                <a:solidFill>
                  <a:schemeClr val="tx1"/>
                </a:solidFill>
                <a:latin typeface="Arial" charset="0"/>
                <a:ea typeface="ＭＳ Ｐゴシック" charset="0"/>
              </a:defRPr>
            </a:lvl4pPr>
            <a:lvl5pPr marL="2057400" indent="-228600" eaLnBrk="0" hangingPunct="0">
              <a:defRPr sz="14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14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14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14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1400" b="1">
                <a:solidFill>
                  <a:schemeClr val="tx1"/>
                </a:solidFill>
                <a:latin typeface="Arial" charset="0"/>
                <a:ea typeface="ＭＳ Ｐゴシック" charset="0"/>
              </a:defRPr>
            </a:lvl9pPr>
          </a:lstStyle>
          <a:p>
            <a:pPr eaLnBrk="1" hangingPunct="1">
              <a:spcBef>
                <a:spcPct val="50000"/>
              </a:spcBef>
            </a:pPr>
            <a:r>
              <a:rPr lang="en-US" sz="1600"/>
              <a:t>Peer B</a:t>
            </a:r>
          </a:p>
        </p:txBody>
      </p:sp>
      <p:sp>
        <p:nvSpPr>
          <p:cNvPr id="75" name="Text Box 71"/>
          <p:cNvSpPr txBox="1">
            <a:spLocks noChangeArrowheads="1"/>
          </p:cNvSpPr>
          <p:nvPr/>
        </p:nvSpPr>
        <p:spPr bwMode="auto">
          <a:xfrm>
            <a:off x="4337050" y="950546"/>
            <a:ext cx="914400" cy="381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nchor="ctr" anchorCtr="1">
            <a:spAutoFit/>
          </a:bodyPr>
          <a:lstStyle>
            <a:lvl1pPr eaLnBrk="0" hangingPunct="0">
              <a:defRPr sz="1400" b="1">
                <a:solidFill>
                  <a:schemeClr val="tx1"/>
                </a:solidFill>
                <a:latin typeface="Arial" charset="0"/>
                <a:ea typeface="ＭＳ Ｐゴシック" charset="0"/>
                <a:cs typeface="ＭＳ Ｐゴシック" charset="0"/>
              </a:defRPr>
            </a:lvl1pPr>
            <a:lvl2pPr marL="742950" indent="-285750" eaLnBrk="0" hangingPunct="0">
              <a:defRPr sz="1400" b="1">
                <a:solidFill>
                  <a:schemeClr val="tx1"/>
                </a:solidFill>
                <a:latin typeface="Arial" charset="0"/>
                <a:ea typeface="ＭＳ Ｐゴシック" charset="0"/>
              </a:defRPr>
            </a:lvl2pPr>
            <a:lvl3pPr marL="1143000" indent="-228600" eaLnBrk="0" hangingPunct="0">
              <a:defRPr sz="1400" b="1">
                <a:solidFill>
                  <a:schemeClr val="tx1"/>
                </a:solidFill>
                <a:latin typeface="Arial" charset="0"/>
                <a:ea typeface="ＭＳ Ｐゴシック" charset="0"/>
              </a:defRPr>
            </a:lvl3pPr>
            <a:lvl4pPr marL="1600200" indent="-228600" eaLnBrk="0" hangingPunct="0">
              <a:defRPr sz="1400" b="1">
                <a:solidFill>
                  <a:schemeClr val="tx1"/>
                </a:solidFill>
                <a:latin typeface="Arial" charset="0"/>
                <a:ea typeface="ＭＳ Ｐゴシック" charset="0"/>
              </a:defRPr>
            </a:lvl4pPr>
            <a:lvl5pPr marL="2057400" indent="-228600" eaLnBrk="0" hangingPunct="0">
              <a:defRPr sz="14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14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14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14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1400" b="1">
                <a:solidFill>
                  <a:schemeClr val="tx1"/>
                </a:solidFill>
                <a:latin typeface="Arial" charset="0"/>
                <a:ea typeface="ＭＳ Ｐゴシック" charset="0"/>
              </a:defRPr>
            </a:lvl9pPr>
          </a:lstStyle>
          <a:p>
            <a:pPr eaLnBrk="1" hangingPunct="1">
              <a:spcBef>
                <a:spcPct val="50000"/>
              </a:spcBef>
            </a:pPr>
            <a:r>
              <a:rPr lang="en-US" sz="1600" dirty="0"/>
              <a:t>Peer A</a:t>
            </a:r>
          </a:p>
        </p:txBody>
      </p:sp>
      <p:sp>
        <p:nvSpPr>
          <p:cNvPr id="78" name="Rectangle 89"/>
          <p:cNvSpPr>
            <a:spLocks noChangeArrowheads="1"/>
          </p:cNvSpPr>
          <p:nvPr/>
        </p:nvSpPr>
        <p:spPr bwMode="auto">
          <a:xfrm>
            <a:off x="6400800" y="6176927"/>
            <a:ext cx="450850" cy="293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1">
            <a:spAutoFit/>
          </a:bodyPr>
          <a:lstStyle/>
          <a:p>
            <a:r>
              <a:rPr lang="en-US" sz="1600">
                <a:solidFill>
                  <a:srgbClr val="000000"/>
                </a:solidFill>
              </a:rPr>
              <a:t>NOC</a:t>
            </a:r>
            <a:endParaRPr lang="en-US" sz="1600"/>
          </a:p>
        </p:txBody>
      </p:sp>
      <p:pic>
        <p:nvPicPr>
          <p:cNvPr id="79" name="Picture 90"/>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5823923"/>
            <a:ext cx="498475" cy="353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 name="Text Box 98"/>
          <p:cNvSpPr txBox="1">
            <a:spLocks noChangeArrowheads="1"/>
          </p:cNvSpPr>
          <p:nvPr/>
        </p:nvSpPr>
        <p:spPr bwMode="auto">
          <a:xfrm>
            <a:off x="1844675" y="1139450"/>
            <a:ext cx="914400" cy="381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nchor="ctr" anchorCtr="1">
            <a:spAutoFit/>
          </a:bodyPr>
          <a:lstStyle>
            <a:lvl1pPr eaLnBrk="0" hangingPunct="0">
              <a:defRPr sz="1400" b="1">
                <a:solidFill>
                  <a:schemeClr val="tx1"/>
                </a:solidFill>
                <a:latin typeface="Arial" charset="0"/>
                <a:ea typeface="ＭＳ Ｐゴシック" charset="0"/>
                <a:cs typeface="ＭＳ Ｐゴシック" charset="0"/>
              </a:defRPr>
            </a:lvl1pPr>
            <a:lvl2pPr marL="742950" indent="-285750" eaLnBrk="0" hangingPunct="0">
              <a:defRPr sz="1400" b="1">
                <a:solidFill>
                  <a:schemeClr val="tx1"/>
                </a:solidFill>
                <a:latin typeface="Arial" charset="0"/>
                <a:ea typeface="ＭＳ Ｐゴシック" charset="0"/>
              </a:defRPr>
            </a:lvl2pPr>
            <a:lvl3pPr marL="1143000" indent="-228600" eaLnBrk="0" hangingPunct="0">
              <a:defRPr sz="1400" b="1">
                <a:solidFill>
                  <a:schemeClr val="tx1"/>
                </a:solidFill>
                <a:latin typeface="Arial" charset="0"/>
                <a:ea typeface="ＭＳ Ｐゴシック" charset="0"/>
              </a:defRPr>
            </a:lvl3pPr>
            <a:lvl4pPr marL="1600200" indent="-228600" eaLnBrk="0" hangingPunct="0">
              <a:defRPr sz="1400" b="1">
                <a:solidFill>
                  <a:schemeClr val="tx1"/>
                </a:solidFill>
                <a:latin typeface="Arial" charset="0"/>
                <a:ea typeface="ＭＳ Ｐゴシック" charset="0"/>
              </a:defRPr>
            </a:lvl4pPr>
            <a:lvl5pPr marL="2057400" indent="-228600" eaLnBrk="0" hangingPunct="0">
              <a:defRPr sz="14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14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14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14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1400" b="1">
                <a:solidFill>
                  <a:schemeClr val="tx1"/>
                </a:solidFill>
                <a:latin typeface="Arial" charset="0"/>
                <a:ea typeface="ＭＳ Ｐゴシック" charset="0"/>
              </a:defRPr>
            </a:lvl9pPr>
          </a:lstStyle>
          <a:p>
            <a:pPr eaLnBrk="1" hangingPunct="1">
              <a:spcBef>
                <a:spcPct val="50000"/>
              </a:spcBef>
            </a:pPr>
            <a:r>
              <a:rPr lang="en-US" sz="1600"/>
              <a:t>IXP-W</a:t>
            </a:r>
          </a:p>
        </p:txBody>
      </p:sp>
      <p:sp>
        <p:nvSpPr>
          <p:cNvPr id="93" name="Text Box 100"/>
          <p:cNvSpPr txBox="1">
            <a:spLocks noChangeArrowheads="1"/>
          </p:cNvSpPr>
          <p:nvPr/>
        </p:nvSpPr>
        <p:spPr bwMode="auto">
          <a:xfrm>
            <a:off x="7265988" y="1813023"/>
            <a:ext cx="725487" cy="381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nchor="ctr" anchorCtr="1">
            <a:spAutoFit/>
          </a:bodyPr>
          <a:lstStyle>
            <a:lvl1pPr eaLnBrk="0" hangingPunct="0">
              <a:defRPr sz="1400" b="1">
                <a:solidFill>
                  <a:schemeClr val="tx1"/>
                </a:solidFill>
                <a:latin typeface="Arial" charset="0"/>
                <a:ea typeface="ＭＳ Ｐゴシック" charset="0"/>
                <a:cs typeface="ＭＳ Ｐゴシック" charset="0"/>
              </a:defRPr>
            </a:lvl1pPr>
            <a:lvl2pPr marL="742950" indent="-285750" eaLnBrk="0" hangingPunct="0">
              <a:defRPr sz="1400" b="1">
                <a:solidFill>
                  <a:schemeClr val="tx1"/>
                </a:solidFill>
                <a:latin typeface="Arial" charset="0"/>
                <a:ea typeface="ＭＳ Ｐゴシック" charset="0"/>
              </a:defRPr>
            </a:lvl2pPr>
            <a:lvl3pPr marL="1143000" indent="-228600" eaLnBrk="0" hangingPunct="0">
              <a:defRPr sz="1400" b="1">
                <a:solidFill>
                  <a:schemeClr val="tx1"/>
                </a:solidFill>
                <a:latin typeface="Arial" charset="0"/>
                <a:ea typeface="ＭＳ Ｐゴシック" charset="0"/>
              </a:defRPr>
            </a:lvl3pPr>
            <a:lvl4pPr marL="1600200" indent="-228600" eaLnBrk="0" hangingPunct="0">
              <a:defRPr sz="1400" b="1">
                <a:solidFill>
                  <a:schemeClr val="tx1"/>
                </a:solidFill>
                <a:latin typeface="Arial" charset="0"/>
                <a:ea typeface="ＭＳ Ｐゴシック" charset="0"/>
              </a:defRPr>
            </a:lvl4pPr>
            <a:lvl5pPr marL="2057400" indent="-228600" eaLnBrk="0" hangingPunct="0">
              <a:defRPr sz="14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14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14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14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1400" b="1">
                <a:solidFill>
                  <a:schemeClr val="tx1"/>
                </a:solidFill>
                <a:latin typeface="Arial" charset="0"/>
                <a:ea typeface="ＭＳ Ｐゴシック" charset="0"/>
              </a:defRPr>
            </a:lvl9pPr>
          </a:lstStyle>
          <a:p>
            <a:pPr eaLnBrk="1" hangingPunct="1">
              <a:spcBef>
                <a:spcPct val="50000"/>
              </a:spcBef>
            </a:pPr>
            <a:r>
              <a:rPr lang="en-US" sz="1600"/>
              <a:t>IXP-E</a:t>
            </a:r>
          </a:p>
        </p:txBody>
      </p:sp>
      <p:pic>
        <p:nvPicPr>
          <p:cNvPr id="95" name="Picture 117"/>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5750" y="5007241"/>
            <a:ext cx="498475" cy="353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 name="Line 9"/>
          <p:cNvSpPr>
            <a:spLocks noChangeShapeType="1"/>
          </p:cNvSpPr>
          <p:nvPr/>
        </p:nvSpPr>
        <p:spPr bwMode="auto">
          <a:xfrm>
            <a:off x="1485900" y="6159755"/>
            <a:ext cx="1562100" cy="36254"/>
          </a:xfrm>
          <a:prstGeom prst="line">
            <a:avLst/>
          </a:prstGeom>
          <a:noFill/>
          <a:ln w="127000">
            <a:solidFill>
              <a:schemeClr val="accent3"/>
            </a:solidFill>
            <a:round/>
            <a:headEnd/>
            <a:tailEnd/>
          </a:ln>
          <a:extLst>
            <a:ext uri="{909E8E84-426E-40dd-AFC4-6F175D3DCCD1}">
              <a14:hiddenFill xmlns:a14="http://schemas.microsoft.com/office/drawing/2010/main">
                <a:noFill/>
              </a14:hiddenFill>
            </a:ext>
          </a:extLst>
        </p:spPr>
        <p:txBody>
          <a:bodyPr wrap="square" anchor="ctr">
            <a:spAutoFit/>
          </a:bodyPr>
          <a:lstStyle/>
          <a:p>
            <a:endParaRPr lang="en-US"/>
          </a:p>
        </p:txBody>
      </p:sp>
      <p:pic>
        <p:nvPicPr>
          <p:cNvPr id="97" name="Picture 3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778434">
            <a:off x="3014663" y="5554875"/>
            <a:ext cx="898525" cy="7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38425" y="6052899"/>
            <a:ext cx="409575" cy="35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 name="Rectangle 55"/>
          <p:cNvSpPr>
            <a:spLocks noChangeArrowheads="1"/>
          </p:cNvSpPr>
          <p:nvPr/>
        </p:nvSpPr>
        <p:spPr bwMode="auto">
          <a:xfrm>
            <a:off x="2333625" y="5633110"/>
            <a:ext cx="1704975" cy="1036117"/>
          </a:xfrm>
          <a:prstGeom prst="rect">
            <a:avLst/>
          </a:prstGeom>
          <a:noFill/>
          <a:ln w="9525">
            <a:solidFill>
              <a:srgbClr val="0000FF"/>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0" name="Text Box 34"/>
          <p:cNvSpPr txBox="1">
            <a:spLocks noChangeArrowheads="1"/>
          </p:cNvSpPr>
          <p:nvPr/>
        </p:nvSpPr>
        <p:spPr bwMode="auto">
          <a:xfrm>
            <a:off x="3200400" y="5646466"/>
            <a:ext cx="646113" cy="629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chemeClr val="tx1"/>
                </a:solidFill>
                <a:latin typeface="Arial" charset="0"/>
                <a:ea typeface="ＭＳ Ｐゴシック" charset="0"/>
                <a:cs typeface="ＭＳ Ｐゴシック" charset="0"/>
              </a:defRPr>
            </a:lvl1pPr>
            <a:lvl2pPr marL="742950" indent="-285750" eaLnBrk="0" hangingPunct="0">
              <a:defRPr sz="1400" b="1">
                <a:solidFill>
                  <a:schemeClr val="tx1"/>
                </a:solidFill>
                <a:latin typeface="Arial" charset="0"/>
                <a:ea typeface="ＭＳ Ｐゴシック" charset="0"/>
              </a:defRPr>
            </a:lvl2pPr>
            <a:lvl3pPr marL="1143000" indent="-228600" eaLnBrk="0" hangingPunct="0">
              <a:defRPr sz="1400" b="1">
                <a:solidFill>
                  <a:schemeClr val="tx1"/>
                </a:solidFill>
                <a:latin typeface="Arial" charset="0"/>
                <a:ea typeface="ＭＳ Ｐゴシック" charset="0"/>
              </a:defRPr>
            </a:lvl3pPr>
            <a:lvl4pPr marL="1600200" indent="-228600" eaLnBrk="0" hangingPunct="0">
              <a:defRPr sz="1400" b="1">
                <a:solidFill>
                  <a:schemeClr val="tx1"/>
                </a:solidFill>
                <a:latin typeface="Arial" charset="0"/>
                <a:ea typeface="ＭＳ Ｐゴシック" charset="0"/>
              </a:defRPr>
            </a:lvl4pPr>
            <a:lvl5pPr marL="2057400" indent="-228600" eaLnBrk="0" hangingPunct="0">
              <a:defRPr sz="14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14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14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14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1400" b="1">
                <a:solidFill>
                  <a:schemeClr val="tx1"/>
                </a:solidFill>
                <a:latin typeface="Arial" charset="0"/>
                <a:ea typeface="ＭＳ Ｐゴシック" charset="0"/>
              </a:defRPr>
            </a:lvl9pPr>
          </a:lstStyle>
          <a:p>
            <a:pPr eaLnBrk="1" hangingPunct="1">
              <a:spcBef>
                <a:spcPct val="50000"/>
              </a:spcBef>
            </a:pPr>
            <a:r>
              <a:rPr lang="en-US" sz="700" b="0"/>
              <a:t>Video, Music, Gaming etc.)</a:t>
            </a:r>
          </a:p>
        </p:txBody>
      </p:sp>
      <p:pic>
        <p:nvPicPr>
          <p:cNvPr id="101"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33575" y="6016644"/>
            <a:ext cx="246063" cy="312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 name="Rectangle 53"/>
          <p:cNvSpPr>
            <a:spLocks noChangeArrowheads="1"/>
          </p:cNvSpPr>
          <p:nvPr/>
        </p:nvSpPr>
        <p:spPr bwMode="auto">
          <a:xfrm>
            <a:off x="228600" y="5280104"/>
            <a:ext cx="1981200" cy="259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r>
              <a:rPr lang="en-US">
                <a:solidFill>
                  <a:schemeClr val="folHlink"/>
                </a:solidFill>
              </a:rPr>
              <a:t>Mobile Infrastructure</a:t>
            </a:r>
          </a:p>
        </p:txBody>
      </p:sp>
      <p:sp>
        <p:nvSpPr>
          <p:cNvPr id="103" name="Rectangle 54"/>
          <p:cNvSpPr>
            <a:spLocks noChangeArrowheads="1"/>
          </p:cNvSpPr>
          <p:nvPr/>
        </p:nvSpPr>
        <p:spPr bwMode="auto">
          <a:xfrm>
            <a:off x="304800" y="5648375"/>
            <a:ext cx="1998663" cy="1007495"/>
          </a:xfrm>
          <a:prstGeom prst="rect">
            <a:avLst/>
          </a:prstGeom>
          <a:noFill/>
          <a:ln w="9525">
            <a:solidFill>
              <a:schemeClr val="folHlink"/>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pic>
        <p:nvPicPr>
          <p:cNvPr id="104" name="Picture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98588" y="5949860"/>
            <a:ext cx="285750" cy="343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2475" y="6056716"/>
            <a:ext cx="300038" cy="36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 name="Picture 4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22350" y="5932686"/>
            <a:ext cx="371475" cy="444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 name="Freeform 76"/>
          <p:cNvSpPr>
            <a:spLocks/>
          </p:cNvSpPr>
          <p:nvPr/>
        </p:nvSpPr>
        <p:spPr bwMode="auto">
          <a:xfrm>
            <a:off x="725487" y="5988023"/>
            <a:ext cx="500063" cy="466927"/>
          </a:xfrm>
          <a:custGeom>
            <a:avLst/>
            <a:gdLst>
              <a:gd name="T0" fmla="*/ 2147483647 w 166"/>
              <a:gd name="T1" fmla="*/ 2147483647 h 155"/>
              <a:gd name="T2" fmla="*/ 2147483647 w 166"/>
              <a:gd name="T3" fmla="*/ 2147483647 h 155"/>
              <a:gd name="T4" fmla="*/ 2147483647 w 166"/>
              <a:gd name="T5" fmla="*/ 2147483647 h 155"/>
              <a:gd name="T6" fmla="*/ 2147483647 w 166"/>
              <a:gd name="T7" fmla="*/ 2147483647 h 155"/>
              <a:gd name="T8" fmla="*/ 2147483647 w 166"/>
              <a:gd name="T9" fmla="*/ 2147483647 h 155"/>
              <a:gd name="T10" fmla="*/ 2147483647 w 166"/>
              <a:gd name="T11" fmla="*/ 2147483647 h 155"/>
              <a:gd name="T12" fmla="*/ 2147483647 w 166"/>
              <a:gd name="T13" fmla="*/ 2147483647 h 155"/>
              <a:gd name="T14" fmla="*/ 0 w 166"/>
              <a:gd name="T15" fmla="*/ 2147483647 h 155"/>
              <a:gd name="T16" fmla="*/ 2147483647 w 166"/>
              <a:gd name="T17" fmla="*/ 2147483647 h 155"/>
              <a:gd name="T18" fmla="*/ 2147483647 w 166"/>
              <a:gd name="T19" fmla="*/ 2147483647 h 155"/>
              <a:gd name="T20" fmla="*/ 2147483647 w 166"/>
              <a:gd name="T21" fmla="*/ 2147483647 h 155"/>
              <a:gd name="T22" fmla="*/ 2147483647 w 166"/>
              <a:gd name="T23" fmla="*/ 2147483647 h 155"/>
              <a:gd name="T24" fmla="*/ 2147483647 w 166"/>
              <a:gd name="T25" fmla="*/ 2147483647 h 155"/>
              <a:gd name="T26" fmla="*/ 2147483647 w 166"/>
              <a:gd name="T27" fmla="*/ 2147483647 h 155"/>
              <a:gd name="T28" fmla="*/ 2147483647 w 166"/>
              <a:gd name="T29" fmla="*/ 2147483647 h 155"/>
              <a:gd name="T30" fmla="*/ 2147483647 w 166"/>
              <a:gd name="T31" fmla="*/ 2147483647 h 155"/>
              <a:gd name="T32" fmla="*/ 2147483647 w 166"/>
              <a:gd name="T33" fmla="*/ 2147483647 h 155"/>
              <a:gd name="T34" fmla="*/ 2147483647 w 166"/>
              <a:gd name="T35" fmla="*/ 2147483647 h 155"/>
              <a:gd name="T36" fmla="*/ 2147483647 w 166"/>
              <a:gd name="T37" fmla="*/ 2147483647 h 155"/>
              <a:gd name="T38" fmla="*/ 2147483647 w 166"/>
              <a:gd name="T39" fmla="*/ 2147483647 h 155"/>
              <a:gd name="T40" fmla="*/ 2147483647 w 166"/>
              <a:gd name="T41" fmla="*/ 2147483647 h 155"/>
              <a:gd name="T42" fmla="*/ 2147483647 w 166"/>
              <a:gd name="T43" fmla="*/ 2147483647 h 155"/>
              <a:gd name="T44" fmla="*/ 2147483647 w 166"/>
              <a:gd name="T45" fmla="*/ 2147483647 h 155"/>
              <a:gd name="T46" fmla="*/ 2147483647 w 166"/>
              <a:gd name="T47" fmla="*/ 2147483647 h 155"/>
              <a:gd name="T48" fmla="*/ 2147483647 w 166"/>
              <a:gd name="T49" fmla="*/ 2147483647 h 155"/>
              <a:gd name="T50" fmla="*/ 2147483647 w 166"/>
              <a:gd name="T51" fmla="*/ 2147483647 h 155"/>
              <a:gd name="T52" fmla="*/ 2147483647 w 166"/>
              <a:gd name="T53" fmla="*/ 2147483647 h 155"/>
              <a:gd name="T54" fmla="*/ 2147483647 w 166"/>
              <a:gd name="T55" fmla="*/ 0 h 155"/>
              <a:gd name="T56" fmla="*/ 2147483647 w 166"/>
              <a:gd name="T57" fmla="*/ 2147483647 h 15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66"/>
              <a:gd name="T88" fmla="*/ 0 h 155"/>
              <a:gd name="T89" fmla="*/ 166 w 166"/>
              <a:gd name="T90" fmla="*/ 155 h 15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66" h="155">
                <a:moveTo>
                  <a:pt x="90" y="30"/>
                </a:moveTo>
                <a:lnTo>
                  <a:pt x="71" y="19"/>
                </a:lnTo>
                <a:lnTo>
                  <a:pt x="66" y="47"/>
                </a:lnTo>
                <a:lnTo>
                  <a:pt x="37" y="30"/>
                </a:lnTo>
                <a:lnTo>
                  <a:pt x="42" y="61"/>
                </a:lnTo>
                <a:lnTo>
                  <a:pt x="5" y="61"/>
                </a:lnTo>
                <a:lnTo>
                  <a:pt x="30" y="83"/>
                </a:lnTo>
                <a:lnTo>
                  <a:pt x="0" y="88"/>
                </a:lnTo>
                <a:lnTo>
                  <a:pt x="23" y="107"/>
                </a:lnTo>
                <a:lnTo>
                  <a:pt x="5" y="124"/>
                </a:lnTo>
                <a:lnTo>
                  <a:pt x="37" y="131"/>
                </a:lnTo>
                <a:lnTo>
                  <a:pt x="37" y="155"/>
                </a:lnTo>
                <a:lnTo>
                  <a:pt x="54" y="131"/>
                </a:lnTo>
                <a:lnTo>
                  <a:pt x="66" y="136"/>
                </a:lnTo>
                <a:lnTo>
                  <a:pt x="71" y="124"/>
                </a:lnTo>
                <a:lnTo>
                  <a:pt x="90" y="131"/>
                </a:lnTo>
                <a:lnTo>
                  <a:pt x="90" y="112"/>
                </a:lnTo>
                <a:lnTo>
                  <a:pt x="114" y="124"/>
                </a:lnTo>
                <a:lnTo>
                  <a:pt x="114" y="102"/>
                </a:lnTo>
                <a:lnTo>
                  <a:pt x="142" y="112"/>
                </a:lnTo>
                <a:lnTo>
                  <a:pt x="125" y="88"/>
                </a:lnTo>
                <a:lnTo>
                  <a:pt x="138" y="83"/>
                </a:lnTo>
                <a:lnTo>
                  <a:pt x="131" y="66"/>
                </a:lnTo>
                <a:lnTo>
                  <a:pt x="166" y="47"/>
                </a:lnTo>
                <a:lnTo>
                  <a:pt x="125" y="47"/>
                </a:lnTo>
                <a:lnTo>
                  <a:pt x="137" y="23"/>
                </a:lnTo>
                <a:lnTo>
                  <a:pt x="107" y="43"/>
                </a:lnTo>
                <a:lnTo>
                  <a:pt x="114" y="0"/>
                </a:lnTo>
                <a:lnTo>
                  <a:pt x="90" y="30"/>
                </a:lnTo>
                <a:close/>
              </a:path>
            </a:pathLst>
          </a:custGeom>
          <a:solidFill>
            <a:srgbClr val="FF0000"/>
          </a:solidFill>
          <a:ln w="11113">
            <a:solidFill>
              <a:srgbClr val="FF0000"/>
            </a:solidFill>
            <a:round/>
            <a:headEnd/>
            <a:tailEnd/>
          </a:ln>
          <a:extLst/>
        </p:spPr>
        <p:txBody>
          <a:bodyPr/>
          <a:lstStyle/>
          <a:p>
            <a:endParaRPr lang="en-US"/>
          </a:p>
        </p:txBody>
      </p:sp>
      <p:sp>
        <p:nvSpPr>
          <p:cNvPr id="107" name="Title 1"/>
          <p:cNvSpPr>
            <a:spLocks noGrp="1"/>
          </p:cNvSpPr>
          <p:nvPr>
            <p:ph type="title"/>
          </p:nvPr>
        </p:nvSpPr>
        <p:spPr>
          <a:xfrm>
            <a:off x="457200" y="165657"/>
            <a:ext cx="8229600" cy="533400"/>
          </a:xfrm>
        </p:spPr>
        <p:txBody>
          <a:bodyPr/>
          <a:lstStyle/>
          <a:p>
            <a:r>
              <a:rPr lang="en-US" sz="2700" dirty="0" smtClean="0"/>
              <a:t>Effects of a 300gb/sec Reflection/Amplification</a:t>
            </a:r>
            <a:br>
              <a:rPr lang="en-US" sz="2700" dirty="0" smtClean="0"/>
            </a:br>
            <a:r>
              <a:rPr lang="en-US" sz="2700" dirty="0" err="1" smtClean="0"/>
              <a:t>DDoS</a:t>
            </a:r>
            <a:r>
              <a:rPr lang="en-US" sz="2700" dirty="0" smtClean="0"/>
              <a:t> Attack on Network Capacity</a:t>
            </a:r>
            <a:endParaRPr lang="en-US" sz="2700" dirty="0"/>
          </a:p>
        </p:txBody>
      </p:sp>
      <p:sp>
        <p:nvSpPr>
          <p:cNvPr id="108" name="Text Box 72"/>
          <p:cNvSpPr txBox="1">
            <a:spLocks noChangeArrowheads="1"/>
          </p:cNvSpPr>
          <p:nvPr/>
        </p:nvSpPr>
        <p:spPr bwMode="auto">
          <a:xfrm>
            <a:off x="114300" y="2880528"/>
            <a:ext cx="990600" cy="289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nchor="ctr" anchorCtr="1">
            <a:spAutoFit/>
          </a:bodyPr>
          <a:lstStyle>
            <a:lvl1pPr eaLnBrk="0" hangingPunct="0">
              <a:defRPr sz="1400" b="1">
                <a:solidFill>
                  <a:schemeClr val="tx1"/>
                </a:solidFill>
                <a:latin typeface="Arial" charset="0"/>
                <a:ea typeface="ＭＳ Ｐゴシック" charset="0"/>
                <a:cs typeface="ＭＳ Ｐゴシック" charset="0"/>
              </a:defRPr>
            </a:lvl1pPr>
            <a:lvl2pPr marL="742950" indent="-285750" eaLnBrk="0" hangingPunct="0">
              <a:defRPr sz="1400" b="1">
                <a:solidFill>
                  <a:schemeClr val="tx1"/>
                </a:solidFill>
                <a:latin typeface="Arial" charset="0"/>
                <a:ea typeface="ＭＳ Ｐゴシック" charset="0"/>
              </a:defRPr>
            </a:lvl2pPr>
            <a:lvl3pPr marL="1143000" indent="-228600" eaLnBrk="0" hangingPunct="0">
              <a:defRPr sz="1400" b="1">
                <a:solidFill>
                  <a:schemeClr val="tx1"/>
                </a:solidFill>
                <a:latin typeface="Arial" charset="0"/>
                <a:ea typeface="ＭＳ Ｐゴシック" charset="0"/>
              </a:defRPr>
            </a:lvl3pPr>
            <a:lvl4pPr marL="1600200" indent="-228600" eaLnBrk="0" hangingPunct="0">
              <a:defRPr sz="1400" b="1">
                <a:solidFill>
                  <a:schemeClr val="tx1"/>
                </a:solidFill>
                <a:latin typeface="Arial" charset="0"/>
                <a:ea typeface="ＭＳ Ｐゴシック" charset="0"/>
              </a:defRPr>
            </a:lvl4pPr>
            <a:lvl5pPr marL="2057400" indent="-228600" eaLnBrk="0" hangingPunct="0">
              <a:defRPr sz="14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14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14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14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1400" b="1">
                <a:solidFill>
                  <a:schemeClr val="tx1"/>
                </a:solidFill>
                <a:latin typeface="Arial" charset="0"/>
                <a:ea typeface="ＭＳ Ｐゴシック" charset="0"/>
              </a:defRPr>
            </a:lvl9pPr>
          </a:lstStyle>
          <a:p>
            <a:pPr algn="ctr" eaLnBrk="1" hangingPunct="1">
              <a:spcBef>
                <a:spcPct val="50000"/>
              </a:spcBef>
            </a:pPr>
            <a:r>
              <a:rPr lang="en-US" dirty="0" smtClean="0"/>
              <a:t>Peer A</a:t>
            </a:r>
            <a:endParaRPr lang="en-US" dirty="0"/>
          </a:p>
        </p:txBody>
      </p:sp>
      <p:sp>
        <p:nvSpPr>
          <p:cNvPr id="109" name="Text Box 73"/>
          <p:cNvSpPr txBox="1">
            <a:spLocks noChangeArrowheads="1"/>
          </p:cNvSpPr>
          <p:nvPr/>
        </p:nvSpPr>
        <p:spPr bwMode="auto">
          <a:xfrm>
            <a:off x="101600" y="3736851"/>
            <a:ext cx="990600" cy="289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nchor="ctr" anchorCtr="1">
            <a:spAutoFit/>
          </a:bodyPr>
          <a:lstStyle>
            <a:lvl1pPr eaLnBrk="0" hangingPunct="0">
              <a:defRPr sz="1400" b="1">
                <a:solidFill>
                  <a:schemeClr val="tx1"/>
                </a:solidFill>
                <a:latin typeface="Arial" charset="0"/>
                <a:ea typeface="ＭＳ Ｐゴシック" charset="0"/>
                <a:cs typeface="ＭＳ Ｐゴシック" charset="0"/>
              </a:defRPr>
            </a:lvl1pPr>
            <a:lvl2pPr marL="742950" indent="-285750" eaLnBrk="0" hangingPunct="0">
              <a:defRPr sz="1400" b="1">
                <a:solidFill>
                  <a:schemeClr val="tx1"/>
                </a:solidFill>
                <a:latin typeface="Arial" charset="0"/>
                <a:ea typeface="ＭＳ Ｐゴシック" charset="0"/>
              </a:defRPr>
            </a:lvl2pPr>
            <a:lvl3pPr marL="1143000" indent="-228600" eaLnBrk="0" hangingPunct="0">
              <a:defRPr sz="1400" b="1">
                <a:solidFill>
                  <a:schemeClr val="tx1"/>
                </a:solidFill>
                <a:latin typeface="Arial" charset="0"/>
                <a:ea typeface="ＭＳ Ｐゴシック" charset="0"/>
              </a:defRPr>
            </a:lvl3pPr>
            <a:lvl4pPr marL="1600200" indent="-228600" eaLnBrk="0" hangingPunct="0">
              <a:defRPr sz="1400" b="1">
                <a:solidFill>
                  <a:schemeClr val="tx1"/>
                </a:solidFill>
                <a:latin typeface="Arial" charset="0"/>
                <a:ea typeface="ＭＳ Ｐゴシック" charset="0"/>
              </a:defRPr>
            </a:lvl4pPr>
            <a:lvl5pPr marL="2057400" indent="-228600" eaLnBrk="0" hangingPunct="0">
              <a:defRPr sz="14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14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14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14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1400" b="1">
                <a:solidFill>
                  <a:schemeClr val="tx1"/>
                </a:solidFill>
                <a:latin typeface="Arial" charset="0"/>
                <a:ea typeface="ＭＳ Ｐゴシック" charset="0"/>
              </a:defRPr>
            </a:lvl9pPr>
          </a:lstStyle>
          <a:p>
            <a:pPr algn="ctr" eaLnBrk="1" hangingPunct="1">
              <a:spcBef>
                <a:spcPct val="50000"/>
              </a:spcBef>
            </a:pPr>
            <a:r>
              <a:rPr lang="en-US" dirty="0" smtClean="0">
                <a:solidFill>
                  <a:srgbClr val="FFFFFF"/>
                </a:solidFill>
              </a:rPr>
              <a:t>Peer B</a:t>
            </a:r>
            <a:endParaRPr lang="en-US" dirty="0">
              <a:solidFill>
                <a:srgbClr val="FFFFFF"/>
              </a:solidFill>
            </a:endParaRPr>
          </a:p>
        </p:txBody>
      </p:sp>
      <p:sp>
        <p:nvSpPr>
          <p:cNvPr id="110" name="Text Box 101"/>
          <p:cNvSpPr txBox="1">
            <a:spLocks noChangeArrowheads="1"/>
          </p:cNvSpPr>
          <p:nvPr/>
        </p:nvSpPr>
        <p:spPr bwMode="auto">
          <a:xfrm>
            <a:off x="7972621" y="3841797"/>
            <a:ext cx="990600" cy="289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nchor="ctr" anchorCtr="1">
            <a:spAutoFit/>
          </a:bodyPr>
          <a:lstStyle>
            <a:lvl1pPr eaLnBrk="0" hangingPunct="0">
              <a:defRPr sz="1400" b="1">
                <a:solidFill>
                  <a:schemeClr val="tx1"/>
                </a:solidFill>
                <a:latin typeface="Arial" charset="0"/>
                <a:ea typeface="ＭＳ Ｐゴシック" charset="0"/>
                <a:cs typeface="ＭＳ Ｐゴシック" charset="0"/>
              </a:defRPr>
            </a:lvl1pPr>
            <a:lvl2pPr marL="742950" indent="-285750" eaLnBrk="0" hangingPunct="0">
              <a:defRPr sz="1400" b="1">
                <a:solidFill>
                  <a:schemeClr val="tx1"/>
                </a:solidFill>
                <a:latin typeface="Arial" charset="0"/>
                <a:ea typeface="ＭＳ Ｐゴシック" charset="0"/>
              </a:defRPr>
            </a:lvl2pPr>
            <a:lvl3pPr marL="1143000" indent="-228600" eaLnBrk="0" hangingPunct="0">
              <a:defRPr sz="1400" b="1">
                <a:solidFill>
                  <a:schemeClr val="tx1"/>
                </a:solidFill>
                <a:latin typeface="Arial" charset="0"/>
                <a:ea typeface="ＭＳ Ｐゴシック" charset="0"/>
              </a:defRPr>
            </a:lvl3pPr>
            <a:lvl4pPr marL="1600200" indent="-228600" eaLnBrk="0" hangingPunct="0">
              <a:defRPr sz="1400" b="1">
                <a:solidFill>
                  <a:schemeClr val="tx1"/>
                </a:solidFill>
                <a:latin typeface="Arial" charset="0"/>
                <a:ea typeface="ＭＳ Ｐゴシック" charset="0"/>
              </a:defRPr>
            </a:lvl4pPr>
            <a:lvl5pPr marL="2057400" indent="-228600" eaLnBrk="0" hangingPunct="0">
              <a:defRPr sz="14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14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14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14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1400" b="1">
                <a:solidFill>
                  <a:schemeClr val="tx1"/>
                </a:solidFill>
                <a:latin typeface="Arial" charset="0"/>
                <a:ea typeface="ＭＳ Ｐゴシック" charset="0"/>
              </a:defRPr>
            </a:lvl9pPr>
          </a:lstStyle>
          <a:p>
            <a:pPr algn="ctr" eaLnBrk="1" hangingPunct="1">
              <a:spcBef>
                <a:spcPct val="50000"/>
              </a:spcBef>
            </a:pPr>
            <a:r>
              <a:rPr lang="en-US" dirty="0" smtClean="0">
                <a:solidFill>
                  <a:srgbClr val="FFFFFF"/>
                </a:solidFill>
              </a:rPr>
              <a:t>Peer C</a:t>
            </a:r>
            <a:endParaRPr lang="en-US" dirty="0">
              <a:solidFill>
                <a:srgbClr val="FFFFFF"/>
              </a:solidFill>
            </a:endParaRPr>
          </a:p>
        </p:txBody>
      </p:sp>
      <p:sp>
        <p:nvSpPr>
          <p:cNvPr id="111" name="Text Box 99"/>
          <p:cNvSpPr txBox="1">
            <a:spLocks noChangeArrowheads="1"/>
          </p:cNvSpPr>
          <p:nvPr/>
        </p:nvSpPr>
        <p:spPr bwMode="auto">
          <a:xfrm>
            <a:off x="5070475" y="2376349"/>
            <a:ext cx="1136650" cy="289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nchor="ctr" anchorCtr="1">
            <a:spAutoFit/>
          </a:bodyPr>
          <a:lstStyle>
            <a:lvl1pPr eaLnBrk="0" hangingPunct="0">
              <a:defRPr sz="1400" b="1">
                <a:solidFill>
                  <a:schemeClr val="tx1"/>
                </a:solidFill>
                <a:latin typeface="Arial" charset="0"/>
                <a:ea typeface="ＭＳ Ｐゴシック" charset="0"/>
                <a:cs typeface="ＭＳ Ｐゴシック" charset="0"/>
              </a:defRPr>
            </a:lvl1pPr>
            <a:lvl2pPr marL="742950" indent="-285750" eaLnBrk="0" hangingPunct="0">
              <a:defRPr sz="1400" b="1">
                <a:solidFill>
                  <a:schemeClr val="tx1"/>
                </a:solidFill>
                <a:latin typeface="Arial" charset="0"/>
                <a:ea typeface="ＭＳ Ｐゴシック" charset="0"/>
              </a:defRPr>
            </a:lvl2pPr>
            <a:lvl3pPr marL="1143000" indent="-228600" eaLnBrk="0" hangingPunct="0">
              <a:defRPr sz="1400" b="1">
                <a:solidFill>
                  <a:schemeClr val="tx1"/>
                </a:solidFill>
                <a:latin typeface="Arial" charset="0"/>
                <a:ea typeface="ＭＳ Ｐゴシック" charset="0"/>
              </a:defRPr>
            </a:lvl3pPr>
            <a:lvl4pPr marL="1600200" indent="-228600" eaLnBrk="0" hangingPunct="0">
              <a:defRPr sz="1400" b="1">
                <a:solidFill>
                  <a:schemeClr val="tx1"/>
                </a:solidFill>
                <a:latin typeface="Arial" charset="0"/>
                <a:ea typeface="ＭＳ Ｐゴシック" charset="0"/>
              </a:defRPr>
            </a:lvl4pPr>
            <a:lvl5pPr marL="2057400" indent="-228600" eaLnBrk="0" hangingPunct="0">
              <a:defRPr sz="14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14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14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14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1400" b="1">
                <a:solidFill>
                  <a:schemeClr val="tx1"/>
                </a:solidFill>
                <a:latin typeface="Arial" charset="0"/>
                <a:ea typeface="ＭＳ Ｐゴシック" charset="0"/>
              </a:defRPr>
            </a:lvl9pPr>
          </a:lstStyle>
          <a:p>
            <a:pPr algn="ctr" eaLnBrk="1" hangingPunct="1">
              <a:spcBef>
                <a:spcPct val="50000"/>
              </a:spcBef>
            </a:pPr>
            <a:r>
              <a:rPr lang="en-US" dirty="0" smtClean="0"/>
              <a:t>Peer D</a:t>
            </a:r>
            <a:endParaRPr lang="en-US" sz="3200" dirty="0"/>
          </a:p>
        </p:txBody>
      </p:sp>
      <p:cxnSp>
        <p:nvCxnSpPr>
          <p:cNvPr id="88" name="Straight Arrow Connector 87"/>
          <p:cNvCxnSpPr/>
          <p:nvPr/>
        </p:nvCxnSpPr>
        <p:spPr>
          <a:xfrm flipH="1" flipV="1">
            <a:off x="1022350" y="6154984"/>
            <a:ext cx="889001" cy="4772"/>
          </a:xfrm>
          <a:prstGeom prst="straightConnector1">
            <a:avLst/>
          </a:prstGeom>
          <a:ln w="127000">
            <a:solidFill>
              <a:srgbClr val="FF0000"/>
            </a:solidFill>
            <a:tailEnd type="triangle" w="sm" len="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772388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2770" name="Rectangle 1"/>
          <p:cNvSpPr>
            <a:spLocks/>
          </p:cNvSpPr>
          <p:nvPr/>
        </p:nvSpPr>
        <p:spPr bwMode="auto">
          <a:xfrm>
            <a:off x="0" y="2350744"/>
            <a:ext cx="9144000" cy="2273300"/>
          </a:xfrm>
          <a:prstGeom prst="rect">
            <a:avLst/>
          </a:prstGeom>
          <a:solidFill>
            <a:srgbClr val="62A33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a:p>
        </p:txBody>
      </p:sp>
      <p:sp>
        <p:nvSpPr>
          <p:cNvPr id="32772" name="Line 3"/>
          <p:cNvSpPr>
            <a:spLocks noChangeShapeType="1"/>
          </p:cNvSpPr>
          <p:nvPr/>
        </p:nvSpPr>
        <p:spPr bwMode="auto">
          <a:xfrm>
            <a:off x="685800" y="1066800"/>
            <a:ext cx="8077200" cy="1588"/>
          </a:xfrm>
          <a:prstGeom prst="line">
            <a:avLst/>
          </a:prstGeom>
          <a:noFill/>
          <a:ln w="9525">
            <a:solidFill>
              <a:srgbClr val="62A335"/>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32774" name="Rectangle 5"/>
          <p:cNvSpPr>
            <a:spLocks/>
          </p:cNvSpPr>
          <p:nvPr/>
        </p:nvSpPr>
        <p:spPr bwMode="auto">
          <a:xfrm>
            <a:off x="14288" y="9525"/>
            <a:ext cx="9129712" cy="18415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a:p>
        </p:txBody>
      </p:sp>
      <p:sp>
        <p:nvSpPr>
          <p:cNvPr id="32775" name="Rectangle 6"/>
          <p:cNvSpPr>
            <a:spLocks/>
          </p:cNvSpPr>
          <p:nvPr/>
        </p:nvSpPr>
        <p:spPr bwMode="auto">
          <a:xfrm>
            <a:off x="201613" y="2876182"/>
            <a:ext cx="87249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100" tIns="38100" rIns="82124" bIns="38100"/>
          <a:lstStyle/>
          <a:p>
            <a:pPr marL="4763" algn="ctr"/>
            <a:r>
              <a:rPr lang="en-US" sz="6500" dirty="0" smtClean="0">
                <a:solidFill>
                  <a:srgbClr val="FFFFFF"/>
                </a:solidFill>
                <a:ea typeface="ＭＳ Ｐゴシック" charset="0"/>
              </a:rPr>
              <a:t>Introduction &amp; Context</a:t>
            </a:r>
            <a:endParaRPr lang="en-US" sz="6500" dirty="0">
              <a:solidFill>
                <a:srgbClr val="FFFFFF"/>
              </a:solidFill>
              <a:ea typeface="ＭＳ Ｐゴシック" charset="0"/>
            </a:endParaRPr>
          </a:p>
        </p:txBody>
      </p:sp>
      <p:sp>
        <p:nvSpPr>
          <p:cNvPr id="4" name="Slide Number Placeholder 3"/>
          <p:cNvSpPr>
            <a:spLocks noGrp="1"/>
          </p:cNvSpPr>
          <p:nvPr>
            <p:ph type="sldNum" sz="quarter" idx="10"/>
          </p:nvPr>
        </p:nvSpPr>
        <p:spPr/>
        <p:txBody>
          <a:bodyPr/>
          <a:lstStyle/>
          <a:p>
            <a:fld id="{AE4F6114-FE43-B34A-B99B-6F1FD61370EE}" type="slidenum">
              <a:rPr lang="en-US" smtClean="0"/>
              <a:pPr/>
              <a:t>2</a:t>
            </a:fld>
            <a:endParaRPr lang="en-US" dirty="0"/>
          </a:p>
        </p:txBody>
      </p:sp>
    </p:spTree>
    <p:extLst>
      <p:ext uri="{BB962C8B-B14F-4D97-AF65-F5344CB8AC3E}">
        <p14:creationId xmlns:p14="http://schemas.microsoft.com/office/powerpoint/2010/main" val="411835049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Line 13"/>
          <p:cNvSpPr>
            <a:spLocks noChangeShapeType="1"/>
          </p:cNvSpPr>
          <p:nvPr/>
        </p:nvSpPr>
        <p:spPr bwMode="auto">
          <a:xfrm flipH="1" flipV="1">
            <a:off x="596900" y="3055218"/>
            <a:ext cx="628650" cy="328199"/>
          </a:xfrm>
          <a:prstGeom prst="line">
            <a:avLst/>
          </a:prstGeom>
          <a:noFill/>
          <a:ln w="127000">
            <a:solidFill>
              <a:schemeClr val="accent3"/>
            </a:solidFill>
            <a:round/>
            <a:headEnd/>
            <a:tailEn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70" name="Oval 57"/>
          <p:cNvSpPr>
            <a:spLocks noChangeArrowheads="1"/>
          </p:cNvSpPr>
          <p:nvPr/>
        </p:nvSpPr>
        <p:spPr bwMode="auto">
          <a:xfrm>
            <a:off x="95250" y="2738468"/>
            <a:ext cx="977900" cy="595338"/>
          </a:xfrm>
          <a:prstGeom prst="ellipse">
            <a:avLst/>
          </a:prstGeom>
          <a:solidFill>
            <a:srgbClr val="F3BF2D"/>
          </a:solidFill>
          <a:ln>
            <a:noFill/>
          </a:ln>
          <a:extLst>
            <a:ext uri="{91240B29-F687-4f45-9708-019B960494DF}">
              <a14:hiddenLine xmlns:a14="http://schemas.microsoft.com/office/drawing/2010/main" w="9525">
                <a:solidFill>
                  <a:srgbClr val="000000"/>
                </a:solidFill>
                <a:round/>
                <a:headEnd/>
                <a:tailEnd/>
              </a14:hiddenLine>
            </a:ext>
          </a:extLst>
        </p:spPr>
        <p:txBody>
          <a:bodyPr wrap="none" lIns="73025" tIns="36512" rIns="73025" bIns="36512" anchor="ctr"/>
          <a:lstStyle/>
          <a:p>
            <a:endParaRPr lang="en-US"/>
          </a:p>
        </p:txBody>
      </p:sp>
      <p:sp>
        <p:nvSpPr>
          <p:cNvPr id="76" name="Text Box 72"/>
          <p:cNvSpPr txBox="1">
            <a:spLocks noChangeArrowheads="1"/>
          </p:cNvSpPr>
          <p:nvPr/>
        </p:nvSpPr>
        <p:spPr bwMode="auto">
          <a:xfrm>
            <a:off x="114300" y="2880528"/>
            <a:ext cx="990600" cy="289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nchor="ctr" anchorCtr="1">
            <a:spAutoFit/>
          </a:bodyPr>
          <a:lstStyle>
            <a:lvl1pPr eaLnBrk="0" hangingPunct="0">
              <a:defRPr sz="1400" b="1">
                <a:solidFill>
                  <a:schemeClr val="tx1"/>
                </a:solidFill>
                <a:latin typeface="Arial" charset="0"/>
                <a:ea typeface="ＭＳ Ｐゴシック" charset="0"/>
                <a:cs typeface="ＭＳ Ｐゴシック" charset="0"/>
              </a:defRPr>
            </a:lvl1pPr>
            <a:lvl2pPr marL="742950" indent="-285750" eaLnBrk="0" hangingPunct="0">
              <a:defRPr sz="1400" b="1">
                <a:solidFill>
                  <a:schemeClr val="tx1"/>
                </a:solidFill>
                <a:latin typeface="Arial" charset="0"/>
                <a:ea typeface="ＭＳ Ｐゴシック" charset="0"/>
              </a:defRPr>
            </a:lvl2pPr>
            <a:lvl3pPr marL="1143000" indent="-228600" eaLnBrk="0" hangingPunct="0">
              <a:defRPr sz="1400" b="1">
                <a:solidFill>
                  <a:schemeClr val="tx1"/>
                </a:solidFill>
                <a:latin typeface="Arial" charset="0"/>
                <a:ea typeface="ＭＳ Ｐゴシック" charset="0"/>
              </a:defRPr>
            </a:lvl3pPr>
            <a:lvl4pPr marL="1600200" indent="-228600" eaLnBrk="0" hangingPunct="0">
              <a:defRPr sz="1400" b="1">
                <a:solidFill>
                  <a:schemeClr val="tx1"/>
                </a:solidFill>
                <a:latin typeface="Arial" charset="0"/>
                <a:ea typeface="ＭＳ Ｐゴシック" charset="0"/>
              </a:defRPr>
            </a:lvl4pPr>
            <a:lvl5pPr marL="2057400" indent="-228600" eaLnBrk="0" hangingPunct="0">
              <a:defRPr sz="14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14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14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14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1400" b="1">
                <a:solidFill>
                  <a:schemeClr val="tx1"/>
                </a:solidFill>
                <a:latin typeface="Arial" charset="0"/>
                <a:ea typeface="ＭＳ Ｐゴシック" charset="0"/>
              </a:defRPr>
            </a:lvl9pPr>
          </a:lstStyle>
          <a:p>
            <a:pPr algn="ctr" eaLnBrk="1" hangingPunct="1">
              <a:spcBef>
                <a:spcPct val="50000"/>
              </a:spcBef>
            </a:pPr>
            <a:r>
              <a:rPr lang="en-US" dirty="0" smtClean="0"/>
              <a:t>Peer A</a:t>
            </a:r>
            <a:endParaRPr lang="en-US" dirty="0"/>
          </a:p>
        </p:txBody>
      </p:sp>
      <p:sp>
        <p:nvSpPr>
          <p:cNvPr id="28" name="Line 15"/>
          <p:cNvSpPr>
            <a:spLocks noChangeShapeType="1"/>
          </p:cNvSpPr>
          <p:nvPr/>
        </p:nvSpPr>
        <p:spPr bwMode="auto">
          <a:xfrm flipH="1" flipV="1">
            <a:off x="5638800" y="2536205"/>
            <a:ext cx="177800" cy="595338"/>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71" name="Oval 58"/>
          <p:cNvSpPr>
            <a:spLocks noChangeArrowheads="1"/>
          </p:cNvSpPr>
          <p:nvPr/>
        </p:nvSpPr>
        <p:spPr bwMode="auto">
          <a:xfrm>
            <a:off x="5130800" y="2227088"/>
            <a:ext cx="977900" cy="595338"/>
          </a:xfrm>
          <a:prstGeom prst="ellipse">
            <a:avLst/>
          </a:prstGeom>
          <a:solidFill>
            <a:srgbClr val="F3BF2D"/>
          </a:solidFill>
          <a:ln>
            <a:noFill/>
          </a:ln>
          <a:extLst>
            <a:ext uri="{91240B29-F687-4f45-9708-019B960494DF}">
              <a14:hiddenLine xmlns:a14="http://schemas.microsoft.com/office/drawing/2010/main" w="9525">
                <a:solidFill>
                  <a:srgbClr val="000000"/>
                </a:solidFill>
                <a:round/>
                <a:headEnd/>
                <a:tailEnd/>
              </a14:hiddenLine>
            </a:ext>
          </a:extLst>
        </p:spPr>
        <p:txBody>
          <a:bodyPr wrap="none" lIns="73025" tIns="36512" rIns="73025" bIns="36512" anchor="ctr"/>
          <a:lstStyle/>
          <a:p>
            <a:endParaRPr lang="en-US"/>
          </a:p>
        </p:txBody>
      </p:sp>
      <p:sp>
        <p:nvSpPr>
          <p:cNvPr id="29" name="Line 16"/>
          <p:cNvSpPr>
            <a:spLocks noChangeShapeType="1"/>
          </p:cNvSpPr>
          <p:nvPr/>
        </p:nvSpPr>
        <p:spPr bwMode="auto">
          <a:xfrm>
            <a:off x="7594600" y="3940593"/>
            <a:ext cx="920750" cy="30530"/>
          </a:xfrm>
          <a:prstGeom prst="line">
            <a:avLst/>
          </a:prstGeom>
          <a:noFill/>
          <a:ln w="127000">
            <a:solidFill>
              <a:schemeClr val="accent3"/>
            </a:solidFill>
            <a:round/>
            <a:headEnd/>
            <a:tailEn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13" name="Line 60"/>
          <p:cNvSpPr>
            <a:spLocks noChangeShapeType="1"/>
          </p:cNvSpPr>
          <p:nvPr/>
        </p:nvSpPr>
        <p:spPr bwMode="auto">
          <a:xfrm flipH="1" flipV="1">
            <a:off x="1524000" y="4455790"/>
            <a:ext cx="1143000" cy="1648629"/>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14" name="Line 25"/>
          <p:cNvSpPr>
            <a:spLocks noChangeShapeType="1"/>
          </p:cNvSpPr>
          <p:nvPr/>
        </p:nvSpPr>
        <p:spPr bwMode="auto">
          <a:xfrm flipV="1">
            <a:off x="2743200" y="5280104"/>
            <a:ext cx="304800" cy="824314"/>
          </a:xfrm>
          <a:prstGeom prst="line">
            <a:avLst/>
          </a:prstGeom>
          <a:noFill/>
          <a:ln w="127000">
            <a:solidFill>
              <a:schemeClr val="accent3"/>
            </a:solidFill>
            <a:round/>
            <a:headEnd/>
            <a:tailEn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15" name="Oval 2"/>
          <p:cNvSpPr>
            <a:spLocks noChangeArrowheads="1"/>
          </p:cNvSpPr>
          <p:nvPr/>
        </p:nvSpPr>
        <p:spPr bwMode="auto">
          <a:xfrm>
            <a:off x="7975600" y="3700168"/>
            <a:ext cx="977900" cy="595338"/>
          </a:xfrm>
          <a:prstGeom prst="ellipse">
            <a:avLst/>
          </a:prstGeom>
          <a:solidFill>
            <a:srgbClr val="666699"/>
          </a:solidFill>
          <a:ln>
            <a:noFill/>
          </a:ln>
          <a:extLst>
            <a:ext uri="{91240B29-F687-4f45-9708-019B960494DF}">
              <a14:hiddenLine xmlns:a14="http://schemas.microsoft.com/office/drawing/2010/main" w="9525">
                <a:solidFill>
                  <a:srgbClr val="000000"/>
                </a:solidFill>
                <a:round/>
                <a:headEnd/>
                <a:tailEnd/>
              </a14:hiddenLine>
            </a:ext>
          </a:extLst>
        </p:spPr>
        <p:txBody>
          <a:bodyPr wrap="none" lIns="73025" tIns="36512" rIns="73025" bIns="36512" anchor="ctr"/>
          <a:lstStyle/>
          <a:p>
            <a:endParaRPr lang="en-US"/>
          </a:p>
        </p:txBody>
      </p:sp>
      <p:sp>
        <p:nvSpPr>
          <p:cNvPr id="16" name="Freeform 3"/>
          <p:cNvSpPr>
            <a:spLocks/>
          </p:cNvSpPr>
          <p:nvPr/>
        </p:nvSpPr>
        <p:spPr bwMode="auto">
          <a:xfrm>
            <a:off x="5818188" y="5614028"/>
            <a:ext cx="1978025" cy="1078096"/>
          </a:xfrm>
          <a:custGeom>
            <a:avLst/>
            <a:gdLst>
              <a:gd name="T0" fmla="*/ 0 w 1246"/>
              <a:gd name="T1" fmla="*/ 2147483647 h 565"/>
              <a:gd name="T2" fmla="*/ 2147483647 w 1246"/>
              <a:gd name="T3" fmla="*/ 2147483647 h 565"/>
              <a:gd name="T4" fmla="*/ 2147483647 w 1246"/>
              <a:gd name="T5" fmla="*/ 2147483647 h 565"/>
              <a:gd name="T6" fmla="*/ 2147483647 w 1246"/>
              <a:gd name="T7" fmla="*/ 2147483647 h 565"/>
              <a:gd name="T8" fmla="*/ 2147483647 w 1246"/>
              <a:gd name="T9" fmla="*/ 2147483647 h 565"/>
              <a:gd name="T10" fmla="*/ 2147483647 w 1246"/>
              <a:gd name="T11" fmla="*/ 2147483647 h 565"/>
              <a:gd name="T12" fmla="*/ 2147483647 w 1246"/>
              <a:gd name="T13" fmla="*/ 2147483647 h 565"/>
              <a:gd name="T14" fmla="*/ 2147483647 w 1246"/>
              <a:gd name="T15" fmla="*/ 2147483647 h 565"/>
              <a:gd name="T16" fmla="*/ 2147483647 w 1246"/>
              <a:gd name="T17" fmla="*/ 2147483647 h 565"/>
              <a:gd name="T18" fmla="*/ 2147483647 w 1246"/>
              <a:gd name="T19" fmla="*/ 2147483647 h 565"/>
              <a:gd name="T20" fmla="*/ 2147483647 w 1246"/>
              <a:gd name="T21" fmla="*/ 2147483647 h 565"/>
              <a:gd name="T22" fmla="*/ 2147483647 w 1246"/>
              <a:gd name="T23" fmla="*/ 2147483647 h 565"/>
              <a:gd name="T24" fmla="*/ 2147483647 w 1246"/>
              <a:gd name="T25" fmla="*/ 2147483647 h 565"/>
              <a:gd name="T26" fmla="*/ 2147483647 w 1246"/>
              <a:gd name="T27" fmla="*/ 2147483647 h 565"/>
              <a:gd name="T28" fmla="*/ 2147483647 w 1246"/>
              <a:gd name="T29" fmla="*/ 2147483647 h 565"/>
              <a:gd name="T30" fmla="*/ 2147483647 w 1246"/>
              <a:gd name="T31" fmla="*/ 0 h 565"/>
              <a:gd name="T32" fmla="*/ 2147483647 w 1246"/>
              <a:gd name="T33" fmla="*/ 2147483647 h 565"/>
              <a:gd name="T34" fmla="*/ 2147483647 w 1246"/>
              <a:gd name="T35" fmla="*/ 2147483647 h 565"/>
              <a:gd name="T36" fmla="*/ 2147483647 w 1246"/>
              <a:gd name="T37" fmla="*/ 2147483647 h 565"/>
              <a:gd name="T38" fmla="*/ 2147483647 w 1246"/>
              <a:gd name="T39" fmla="*/ 2147483647 h 565"/>
              <a:gd name="T40" fmla="*/ 2147483647 w 1246"/>
              <a:gd name="T41" fmla="*/ 2147483647 h 565"/>
              <a:gd name="T42" fmla="*/ 2147483647 w 1246"/>
              <a:gd name="T43" fmla="*/ 2147483647 h 565"/>
              <a:gd name="T44" fmla="*/ 2147483647 w 1246"/>
              <a:gd name="T45" fmla="*/ 2147483647 h 565"/>
              <a:gd name="T46" fmla="*/ 2147483647 w 1246"/>
              <a:gd name="T47" fmla="*/ 2147483647 h 565"/>
              <a:gd name="T48" fmla="*/ 2147483647 w 1246"/>
              <a:gd name="T49" fmla="*/ 2147483647 h 565"/>
              <a:gd name="T50" fmla="*/ 2147483647 w 1246"/>
              <a:gd name="T51" fmla="*/ 2147483647 h 565"/>
              <a:gd name="T52" fmla="*/ 2147483647 w 1246"/>
              <a:gd name="T53" fmla="*/ 2147483647 h 565"/>
              <a:gd name="T54" fmla="*/ 2147483647 w 1246"/>
              <a:gd name="T55" fmla="*/ 2147483647 h 565"/>
              <a:gd name="T56" fmla="*/ 2147483647 w 1246"/>
              <a:gd name="T57" fmla="*/ 2147483647 h 565"/>
              <a:gd name="T58" fmla="*/ 2147483647 w 1246"/>
              <a:gd name="T59" fmla="*/ 2147483647 h 565"/>
              <a:gd name="T60" fmla="*/ 2147483647 w 1246"/>
              <a:gd name="T61" fmla="*/ 2147483647 h 565"/>
              <a:gd name="T62" fmla="*/ 2147483647 w 1246"/>
              <a:gd name="T63" fmla="*/ 2147483647 h 565"/>
              <a:gd name="T64" fmla="*/ 2147483647 w 1246"/>
              <a:gd name="T65" fmla="*/ 2147483647 h 565"/>
              <a:gd name="T66" fmla="*/ 2147483647 w 1246"/>
              <a:gd name="T67" fmla="*/ 2147483647 h 565"/>
              <a:gd name="T68" fmla="*/ 2147483647 w 1246"/>
              <a:gd name="T69" fmla="*/ 2147483647 h 565"/>
              <a:gd name="T70" fmla="*/ 2147483647 w 1246"/>
              <a:gd name="T71" fmla="*/ 2147483647 h 565"/>
              <a:gd name="T72" fmla="*/ 2147483647 w 1246"/>
              <a:gd name="T73" fmla="*/ 2147483647 h 565"/>
              <a:gd name="T74" fmla="*/ 2147483647 w 1246"/>
              <a:gd name="T75" fmla="*/ 2147483647 h 565"/>
              <a:gd name="T76" fmla="*/ 2147483647 w 1246"/>
              <a:gd name="T77" fmla="*/ 2147483647 h 565"/>
              <a:gd name="T78" fmla="*/ 2147483647 w 1246"/>
              <a:gd name="T79" fmla="*/ 2147483647 h 565"/>
              <a:gd name="T80" fmla="*/ 2147483647 w 1246"/>
              <a:gd name="T81" fmla="*/ 2147483647 h 565"/>
              <a:gd name="T82" fmla="*/ 2147483647 w 1246"/>
              <a:gd name="T83" fmla="*/ 2147483647 h 565"/>
              <a:gd name="T84" fmla="*/ 2147483647 w 1246"/>
              <a:gd name="T85" fmla="*/ 2147483647 h 565"/>
              <a:gd name="T86" fmla="*/ 2147483647 w 1246"/>
              <a:gd name="T87" fmla="*/ 2147483647 h 565"/>
              <a:gd name="T88" fmla="*/ 2147483647 w 1246"/>
              <a:gd name="T89" fmla="*/ 2147483647 h 565"/>
              <a:gd name="T90" fmla="*/ 2147483647 w 1246"/>
              <a:gd name="T91" fmla="*/ 2147483647 h 565"/>
              <a:gd name="T92" fmla="*/ 2147483647 w 1246"/>
              <a:gd name="T93" fmla="*/ 2147483647 h 565"/>
              <a:gd name="T94" fmla="*/ 2147483647 w 1246"/>
              <a:gd name="T95" fmla="*/ 2147483647 h 565"/>
              <a:gd name="T96" fmla="*/ 2147483647 w 1246"/>
              <a:gd name="T97" fmla="*/ 2147483647 h 565"/>
              <a:gd name="T98" fmla="*/ 2147483647 w 1246"/>
              <a:gd name="T99" fmla="*/ 2147483647 h 565"/>
              <a:gd name="T100" fmla="*/ 2147483647 w 1246"/>
              <a:gd name="T101" fmla="*/ 2147483647 h 565"/>
              <a:gd name="T102" fmla="*/ 2147483647 w 1246"/>
              <a:gd name="T103" fmla="*/ 2147483647 h 565"/>
              <a:gd name="T104" fmla="*/ 2147483647 w 1246"/>
              <a:gd name="T105" fmla="*/ 2147483647 h 565"/>
              <a:gd name="T106" fmla="*/ 2147483647 w 1246"/>
              <a:gd name="T107" fmla="*/ 2147483647 h 565"/>
              <a:gd name="T108" fmla="*/ 2147483647 w 1246"/>
              <a:gd name="T109" fmla="*/ 2147483647 h 565"/>
              <a:gd name="T110" fmla="*/ 2147483647 w 1246"/>
              <a:gd name="T111" fmla="*/ 2147483647 h 565"/>
              <a:gd name="T112" fmla="*/ 2147483647 w 1246"/>
              <a:gd name="T113" fmla="*/ 2147483647 h 565"/>
              <a:gd name="T114" fmla="*/ 2147483647 w 1246"/>
              <a:gd name="T115" fmla="*/ 2147483647 h 565"/>
              <a:gd name="T116" fmla="*/ 2147483647 w 1246"/>
              <a:gd name="T117" fmla="*/ 2147483647 h 565"/>
              <a:gd name="T118" fmla="*/ 2147483647 w 1246"/>
              <a:gd name="T119" fmla="*/ 2147483647 h 565"/>
              <a:gd name="T120" fmla="*/ 0 w 1246"/>
              <a:gd name="T121" fmla="*/ 2147483647 h 56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246"/>
              <a:gd name="T184" fmla="*/ 0 h 565"/>
              <a:gd name="T185" fmla="*/ 1246 w 1246"/>
              <a:gd name="T186" fmla="*/ 565 h 56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246" h="565">
                <a:moveTo>
                  <a:pt x="0" y="282"/>
                </a:moveTo>
                <a:lnTo>
                  <a:pt x="3" y="253"/>
                </a:lnTo>
                <a:lnTo>
                  <a:pt x="14" y="224"/>
                </a:lnTo>
                <a:lnTo>
                  <a:pt x="31" y="194"/>
                </a:lnTo>
                <a:lnTo>
                  <a:pt x="53" y="167"/>
                </a:lnTo>
                <a:lnTo>
                  <a:pt x="83" y="141"/>
                </a:lnTo>
                <a:lnTo>
                  <a:pt x="119" y="115"/>
                </a:lnTo>
                <a:lnTo>
                  <a:pt x="160" y="93"/>
                </a:lnTo>
                <a:lnTo>
                  <a:pt x="207" y="72"/>
                </a:lnTo>
                <a:lnTo>
                  <a:pt x="257" y="53"/>
                </a:lnTo>
                <a:lnTo>
                  <a:pt x="312" y="38"/>
                </a:lnTo>
                <a:lnTo>
                  <a:pt x="369" y="24"/>
                </a:lnTo>
                <a:lnTo>
                  <a:pt x="431" y="13"/>
                </a:lnTo>
                <a:lnTo>
                  <a:pt x="493" y="5"/>
                </a:lnTo>
                <a:lnTo>
                  <a:pt x="557" y="1"/>
                </a:lnTo>
                <a:lnTo>
                  <a:pt x="623" y="0"/>
                </a:lnTo>
                <a:lnTo>
                  <a:pt x="689" y="1"/>
                </a:lnTo>
                <a:lnTo>
                  <a:pt x="752" y="5"/>
                </a:lnTo>
                <a:lnTo>
                  <a:pt x="816" y="13"/>
                </a:lnTo>
                <a:lnTo>
                  <a:pt x="877" y="24"/>
                </a:lnTo>
                <a:lnTo>
                  <a:pt x="935" y="38"/>
                </a:lnTo>
                <a:lnTo>
                  <a:pt x="989" y="53"/>
                </a:lnTo>
                <a:lnTo>
                  <a:pt x="1041" y="72"/>
                </a:lnTo>
                <a:lnTo>
                  <a:pt x="1086" y="93"/>
                </a:lnTo>
                <a:lnTo>
                  <a:pt x="1127" y="115"/>
                </a:lnTo>
                <a:lnTo>
                  <a:pt x="1163" y="141"/>
                </a:lnTo>
                <a:lnTo>
                  <a:pt x="1193" y="167"/>
                </a:lnTo>
                <a:lnTo>
                  <a:pt x="1215" y="194"/>
                </a:lnTo>
                <a:lnTo>
                  <a:pt x="1232" y="224"/>
                </a:lnTo>
                <a:lnTo>
                  <a:pt x="1243" y="253"/>
                </a:lnTo>
                <a:lnTo>
                  <a:pt x="1246" y="282"/>
                </a:lnTo>
                <a:lnTo>
                  <a:pt x="1243" y="312"/>
                </a:lnTo>
                <a:lnTo>
                  <a:pt x="1232" y="341"/>
                </a:lnTo>
                <a:lnTo>
                  <a:pt x="1215" y="368"/>
                </a:lnTo>
                <a:lnTo>
                  <a:pt x="1193" y="396"/>
                </a:lnTo>
                <a:lnTo>
                  <a:pt x="1163" y="424"/>
                </a:lnTo>
                <a:lnTo>
                  <a:pt x="1127" y="448"/>
                </a:lnTo>
                <a:lnTo>
                  <a:pt x="1086" y="470"/>
                </a:lnTo>
                <a:lnTo>
                  <a:pt x="1041" y="492"/>
                </a:lnTo>
                <a:lnTo>
                  <a:pt x="989" y="510"/>
                </a:lnTo>
                <a:lnTo>
                  <a:pt x="935" y="527"/>
                </a:lnTo>
                <a:lnTo>
                  <a:pt x="877" y="541"/>
                </a:lnTo>
                <a:lnTo>
                  <a:pt x="816" y="551"/>
                </a:lnTo>
                <a:lnTo>
                  <a:pt x="752" y="558"/>
                </a:lnTo>
                <a:lnTo>
                  <a:pt x="689" y="563"/>
                </a:lnTo>
                <a:lnTo>
                  <a:pt x="623" y="565"/>
                </a:lnTo>
                <a:lnTo>
                  <a:pt x="557" y="563"/>
                </a:lnTo>
                <a:lnTo>
                  <a:pt x="493" y="558"/>
                </a:lnTo>
                <a:lnTo>
                  <a:pt x="431" y="551"/>
                </a:lnTo>
                <a:lnTo>
                  <a:pt x="369" y="541"/>
                </a:lnTo>
                <a:lnTo>
                  <a:pt x="312" y="527"/>
                </a:lnTo>
                <a:lnTo>
                  <a:pt x="257" y="510"/>
                </a:lnTo>
                <a:lnTo>
                  <a:pt x="207" y="492"/>
                </a:lnTo>
                <a:lnTo>
                  <a:pt x="160" y="470"/>
                </a:lnTo>
                <a:lnTo>
                  <a:pt x="119" y="448"/>
                </a:lnTo>
                <a:lnTo>
                  <a:pt x="83" y="424"/>
                </a:lnTo>
                <a:lnTo>
                  <a:pt x="53" y="396"/>
                </a:lnTo>
                <a:lnTo>
                  <a:pt x="31" y="368"/>
                </a:lnTo>
                <a:lnTo>
                  <a:pt x="14" y="341"/>
                </a:lnTo>
                <a:lnTo>
                  <a:pt x="3" y="312"/>
                </a:lnTo>
                <a:lnTo>
                  <a:pt x="0" y="282"/>
                </a:lnTo>
                <a:close/>
              </a:path>
            </a:pathLst>
          </a:custGeom>
          <a:solidFill>
            <a:srgbClr val="F9DE91"/>
          </a:solidFill>
          <a:ln w="8001">
            <a:solidFill>
              <a:srgbClr val="F9DE91"/>
            </a:solidFill>
            <a:round/>
            <a:headEnd/>
            <a:tailEnd/>
          </a:ln>
        </p:spPr>
        <p:txBody>
          <a:bodyPr/>
          <a:lstStyle/>
          <a:p>
            <a:endParaRPr lang="en-US"/>
          </a:p>
        </p:txBody>
      </p:sp>
      <p:sp>
        <p:nvSpPr>
          <p:cNvPr id="17" name="Line 4"/>
          <p:cNvSpPr>
            <a:spLocks noChangeShapeType="1"/>
          </p:cNvSpPr>
          <p:nvPr/>
        </p:nvSpPr>
        <p:spPr bwMode="auto">
          <a:xfrm flipV="1">
            <a:off x="6324600" y="5020598"/>
            <a:ext cx="25400" cy="940711"/>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18" name="Line 5"/>
          <p:cNvSpPr>
            <a:spLocks noChangeShapeType="1"/>
          </p:cNvSpPr>
          <p:nvPr/>
        </p:nvSpPr>
        <p:spPr bwMode="auto">
          <a:xfrm>
            <a:off x="4656138" y="5886891"/>
            <a:ext cx="1514475" cy="120213"/>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19" name="Line 6"/>
          <p:cNvSpPr>
            <a:spLocks noChangeShapeType="1"/>
          </p:cNvSpPr>
          <p:nvPr/>
        </p:nvSpPr>
        <p:spPr bwMode="auto">
          <a:xfrm>
            <a:off x="2322513" y="1368427"/>
            <a:ext cx="2336800" cy="538094"/>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20" name="Line 7"/>
          <p:cNvSpPr>
            <a:spLocks noChangeShapeType="1"/>
          </p:cNvSpPr>
          <p:nvPr/>
        </p:nvSpPr>
        <p:spPr bwMode="auto">
          <a:xfrm flipH="1" flipV="1">
            <a:off x="4783138" y="1906521"/>
            <a:ext cx="2795587" cy="85867"/>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21" name="Oval 8"/>
          <p:cNvSpPr>
            <a:spLocks noChangeArrowheads="1"/>
          </p:cNvSpPr>
          <p:nvPr/>
        </p:nvSpPr>
        <p:spPr bwMode="auto">
          <a:xfrm>
            <a:off x="4292600" y="1515354"/>
            <a:ext cx="977900" cy="595338"/>
          </a:xfrm>
          <a:prstGeom prst="ellipse">
            <a:avLst/>
          </a:pr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wrap="none" lIns="73025" tIns="36512" rIns="73025" bIns="36512" anchor="ctr"/>
          <a:lstStyle/>
          <a:p>
            <a:endParaRPr lang="en-US"/>
          </a:p>
        </p:txBody>
      </p:sp>
      <p:sp>
        <p:nvSpPr>
          <p:cNvPr id="22" name="Line 9"/>
          <p:cNvSpPr>
            <a:spLocks noChangeShapeType="1"/>
          </p:cNvSpPr>
          <p:nvPr/>
        </p:nvSpPr>
        <p:spPr bwMode="auto">
          <a:xfrm flipV="1">
            <a:off x="2389188" y="1227225"/>
            <a:ext cx="2384425" cy="146927"/>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23" name="Line 10"/>
          <p:cNvSpPr>
            <a:spLocks noChangeShapeType="1"/>
          </p:cNvSpPr>
          <p:nvPr/>
        </p:nvSpPr>
        <p:spPr bwMode="auto">
          <a:xfrm flipH="1" flipV="1">
            <a:off x="4791075" y="1217685"/>
            <a:ext cx="2809875" cy="711734"/>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24" name="Oval 11"/>
          <p:cNvSpPr>
            <a:spLocks noChangeArrowheads="1"/>
          </p:cNvSpPr>
          <p:nvPr/>
        </p:nvSpPr>
        <p:spPr bwMode="auto">
          <a:xfrm>
            <a:off x="4273550" y="870404"/>
            <a:ext cx="977900" cy="595338"/>
          </a:xfrm>
          <a:prstGeom prst="ellipse">
            <a:avLst/>
          </a:pr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wrap="none" lIns="73025" tIns="36512" rIns="73025" bIns="36512" anchor="ctr"/>
          <a:lstStyle/>
          <a:p>
            <a:endParaRPr lang="en-US"/>
          </a:p>
        </p:txBody>
      </p:sp>
      <p:sp>
        <p:nvSpPr>
          <p:cNvPr id="25" name="Line 12"/>
          <p:cNvSpPr>
            <a:spLocks noChangeShapeType="1"/>
          </p:cNvSpPr>
          <p:nvPr/>
        </p:nvSpPr>
        <p:spPr bwMode="auto">
          <a:xfrm flipV="1">
            <a:off x="1473200" y="1383692"/>
            <a:ext cx="774700" cy="450320"/>
          </a:xfrm>
          <a:prstGeom prst="line">
            <a:avLst/>
          </a:prstGeom>
          <a:noFill/>
          <a:ln w="127000">
            <a:solidFill>
              <a:schemeClr val="accent3"/>
            </a:solidFill>
            <a:round/>
            <a:headEnd/>
            <a:tailEn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27" name="Line 14"/>
          <p:cNvSpPr>
            <a:spLocks noChangeShapeType="1"/>
          </p:cNvSpPr>
          <p:nvPr/>
        </p:nvSpPr>
        <p:spPr bwMode="auto">
          <a:xfrm flipH="1">
            <a:off x="622300" y="3375785"/>
            <a:ext cx="590550" cy="419790"/>
          </a:xfrm>
          <a:prstGeom prst="line">
            <a:avLst/>
          </a:prstGeom>
          <a:noFill/>
          <a:ln w="127000">
            <a:solidFill>
              <a:schemeClr val="accent3"/>
            </a:solidFill>
            <a:round/>
            <a:headEnd/>
            <a:tailEn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30" name="Line 17"/>
          <p:cNvSpPr>
            <a:spLocks noChangeShapeType="1"/>
          </p:cNvSpPr>
          <p:nvPr/>
        </p:nvSpPr>
        <p:spPr bwMode="auto">
          <a:xfrm>
            <a:off x="7632700" y="2040090"/>
            <a:ext cx="241300" cy="602971"/>
          </a:xfrm>
          <a:prstGeom prst="line">
            <a:avLst/>
          </a:prstGeom>
          <a:noFill/>
          <a:ln w="127000">
            <a:solidFill>
              <a:schemeClr val="accent3"/>
            </a:solidFill>
            <a:round/>
            <a:headEnd/>
            <a:tailEn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31" name="Line 18"/>
          <p:cNvSpPr>
            <a:spLocks noChangeShapeType="1"/>
          </p:cNvSpPr>
          <p:nvPr/>
        </p:nvSpPr>
        <p:spPr bwMode="auto">
          <a:xfrm>
            <a:off x="1600200" y="1879807"/>
            <a:ext cx="838200" cy="1282267"/>
          </a:xfrm>
          <a:prstGeom prst="line">
            <a:avLst/>
          </a:prstGeom>
          <a:noFill/>
          <a:ln w="127000">
            <a:solidFill>
              <a:schemeClr val="accent3"/>
            </a:solidFill>
            <a:round/>
            <a:headEnd/>
            <a:tailEn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32" name="Line 19"/>
          <p:cNvSpPr>
            <a:spLocks noChangeShapeType="1"/>
          </p:cNvSpPr>
          <p:nvPr/>
        </p:nvSpPr>
        <p:spPr bwMode="auto">
          <a:xfrm flipV="1">
            <a:off x="1371600" y="3253664"/>
            <a:ext cx="1066800" cy="183181"/>
          </a:xfrm>
          <a:prstGeom prst="line">
            <a:avLst/>
          </a:prstGeom>
          <a:noFill/>
          <a:ln w="127000">
            <a:solidFill>
              <a:schemeClr val="accent3"/>
            </a:solidFill>
            <a:round/>
            <a:headEnd/>
            <a:tailEn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33" name="Line 20"/>
          <p:cNvSpPr>
            <a:spLocks noChangeShapeType="1"/>
          </p:cNvSpPr>
          <p:nvPr/>
        </p:nvSpPr>
        <p:spPr bwMode="auto">
          <a:xfrm flipH="1">
            <a:off x="1219200" y="1879807"/>
            <a:ext cx="152400" cy="1465448"/>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34" name="Line 21"/>
          <p:cNvSpPr>
            <a:spLocks noChangeShapeType="1"/>
          </p:cNvSpPr>
          <p:nvPr/>
        </p:nvSpPr>
        <p:spPr bwMode="auto">
          <a:xfrm>
            <a:off x="1295400" y="3528436"/>
            <a:ext cx="152400" cy="732724"/>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35" name="Line 22"/>
          <p:cNvSpPr>
            <a:spLocks noChangeShapeType="1"/>
          </p:cNvSpPr>
          <p:nvPr/>
        </p:nvSpPr>
        <p:spPr bwMode="auto">
          <a:xfrm>
            <a:off x="1600200" y="4352750"/>
            <a:ext cx="1295400" cy="824314"/>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36" name="Line 23"/>
          <p:cNvSpPr>
            <a:spLocks noChangeShapeType="1"/>
          </p:cNvSpPr>
          <p:nvPr/>
        </p:nvSpPr>
        <p:spPr bwMode="auto">
          <a:xfrm>
            <a:off x="2590800" y="3345255"/>
            <a:ext cx="838200" cy="366362"/>
          </a:xfrm>
          <a:prstGeom prst="line">
            <a:avLst/>
          </a:prstGeom>
          <a:noFill/>
          <a:ln w="127000">
            <a:solidFill>
              <a:schemeClr val="accent3"/>
            </a:solidFill>
            <a:round/>
            <a:headEnd/>
            <a:tailEn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37" name="Line 24"/>
          <p:cNvSpPr>
            <a:spLocks noChangeShapeType="1"/>
          </p:cNvSpPr>
          <p:nvPr/>
        </p:nvSpPr>
        <p:spPr bwMode="auto">
          <a:xfrm flipV="1">
            <a:off x="1447800" y="3345255"/>
            <a:ext cx="1066800" cy="1007495"/>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38" name="Line 25"/>
          <p:cNvSpPr>
            <a:spLocks noChangeShapeType="1"/>
          </p:cNvSpPr>
          <p:nvPr/>
        </p:nvSpPr>
        <p:spPr bwMode="auto">
          <a:xfrm flipV="1">
            <a:off x="3124200" y="3620026"/>
            <a:ext cx="228600" cy="1465448"/>
          </a:xfrm>
          <a:prstGeom prst="line">
            <a:avLst/>
          </a:prstGeom>
          <a:noFill/>
          <a:ln w="127000">
            <a:solidFill>
              <a:schemeClr val="accent3"/>
            </a:solidFill>
            <a:round/>
            <a:headEnd/>
            <a:tailEn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39" name="Line 26"/>
          <p:cNvSpPr>
            <a:spLocks noChangeShapeType="1"/>
          </p:cNvSpPr>
          <p:nvPr/>
        </p:nvSpPr>
        <p:spPr bwMode="auto">
          <a:xfrm>
            <a:off x="3117850" y="5215227"/>
            <a:ext cx="1606550" cy="602971"/>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40" name="Line 27"/>
          <p:cNvSpPr>
            <a:spLocks noChangeShapeType="1"/>
          </p:cNvSpPr>
          <p:nvPr/>
        </p:nvSpPr>
        <p:spPr bwMode="auto">
          <a:xfrm>
            <a:off x="3505200" y="3711617"/>
            <a:ext cx="1371600" cy="91590"/>
          </a:xfrm>
          <a:prstGeom prst="line">
            <a:avLst/>
          </a:prstGeom>
          <a:noFill/>
          <a:ln w="127000">
            <a:solidFill>
              <a:schemeClr val="accent3"/>
            </a:solidFill>
            <a:round/>
            <a:headEnd/>
            <a:tailEn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41" name="Line 28"/>
          <p:cNvSpPr>
            <a:spLocks noChangeShapeType="1"/>
          </p:cNvSpPr>
          <p:nvPr/>
        </p:nvSpPr>
        <p:spPr bwMode="auto">
          <a:xfrm>
            <a:off x="4572000" y="4535931"/>
            <a:ext cx="152400" cy="1190676"/>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42" name="Line 29"/>
          <p:cNvSpPr>
            <a:spLocks noChangeShapeType="1"/>
          </p:cNvSpPr>
          <p:nvPr/>
        </p:nvSpPr>
        <p:spPr bwMode="auto">
          <a:xfrm flipV="1">
            <a:off x="4572000" y="3986388"/>
            <a:ext cx="152400" cy="457952"/>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43" name="Line 30"/>
          <p:cNvSpPr>
            <a:spLocks noChangeShapeType="1"/>
          </p:cNvSpPr>
          <p:nvPr/>
        </p:nvSpPr>
        <p:spPr bwMode="auto">
          <a:xfrm flipV="1">
            <a:off x="4724400" y="4993884"/>
            <a:ext cx="1752600" cy="732724"/>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44" name="Line 31"/>
          <p:cNvSpPr>
            <a:spLocks noChangeShapeType="1"/>
          </p:cNvSpPr>
          <p:nvPr/>
        </p:nvSpPr>
        <p:spPr bwMode="auto">
          <a:xfrm>
            <a:off x="4724400" y="4444341"/>
            <a:ext cx="1676400" cy="366362"/>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45" name="Line 32"/>
          <p:cNvSpPr>
            <a:spLocks noChangeShapeType="1"/>
          </p:cNvSpPr>
          <p:nvPr/>
        </p:nvSpPr>
        <p:spPr bwMode="auto">
          <a:xfrm flipV="1">
            <a:off x="6477000" y="4444341"/>
            <a:ext cx="457200" cy="457952"/>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46" name="Line 33"/>
          <p:cNvSpPr>
            <a:spLocks noChangeShapeType="1"/>
          </p:cNvSpPr>
          <p:nvPr/>
        </p:nvSpPr>
        <p:spPr bwMode="auto">
          <a:xfrm>
            <a:off x="4953000" y="3803207"/>
            <a:ext cx="2514600" cy="91590"/>
          </a:xfrm>
          <a:prstGeom prst="line">
            <a:avLst/>
          </a:prstGeom>
          <a:noFill/>
          <a:ln w="127000">
            <a:solidFill>
              <a:schemeClr val="accent3"/>
            </a:solidFill>
            <a:round/>
            <a:headEnd/>
            <a:tailEn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47" name="Line 34"/>
          <p:cNvSpPr>
            <a:spLocks noChangeShapeType="1"/>
          </p:cNvSpPr>
          <p:nvPr/>
        </p:nvSpPr>
        <p:spPr bwMode="auto">
          <a:xfrm flipV="1">
            <a:off x="7010400" y="4077979"/>
            <a:ext cx="381000" cy="366362"/>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48" name="Line 35"/>
          <p:cNvSpPr>
            <a:spLocks noChangeShapeType="1"/>
          </p:cNvSpPr>
          <p:nvPr/>
        </p:nvSpPr>
        <p:spPr bwMode="auto">
          <a:xfrm flipV="1">
            <a:off x="7696200" y="3528436"/>
            <a:ext cx="0" cy="457952"/>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49" name="Line 36"/>
          <p:cNvSpPr>
            <a:spLocks noChangeShapeType="1"/>
          </p:cNvSpPr>
          <p:nvPr/>
        </p:nvSpPr>
        <p:spPr bwMode="auto">
          <a:xfrm flipV="1">
            <a:off x="4876800" y="3162074"/>
            <a:ext cx="838200" cy="641133"/>
          </a:xfrm>
          <a:prstGeom prst="line">
            <a:avLst/>
          </a:prstGeom>
          <a:noFill/>
          <a:ln w="127000">
            <a:solidFill>
              <a:schemeClr val="accent3"/>
            </a:solidFill>
            <a:round/>
            <a:headEnd/>
            <a:tailEn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50" name="Line 37"/>
          <p:cNvSpPr>
            <a:spLocks noChangeShapeType="1"/>
          </p:cNvSpPr>
          <p:nvPr/>
        </p:nvSpPr>
        <p:spPr bwMode="auto">
          <a:xfrm>
            <a:off x="5943600" y="3162074"/>
            <a:ext cx="457200" cy="0"/>
          </a:xfrm>
          <a:prstGeom prst="line">
            <a:avLst/>
          </a:prstGeom>
          <a:noFill/>
          <a:ln w="127000">
            <a:solidFill>
              <a:schemeClr val="accent3"/>
            </a:solidFill>
            <a:round/>
            <a:headEnd/>
            <a:tailEn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51" name="Line 38"/>
          <p:cNvSpPr>
            <a:spLocks noChangeShapeType="1"/>
          </p:cNvSpPr>
          <p:nvPr/>
        </p:nvSpPr>
        <p:spPr bwMode="auto">
          <a:xfrm>
            <a:off x="6553200" y="3253664"/>
            <a:ext cx="1066800" cy="183181"/>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52" name="Line 39"/>
          <p:cNvSpPr>
            <a:spLocks noChangeShapeType="1"/>
          </p:cNvSpPr>
          <p:nvPr/>
        </p:nvSpPr>
        <p:spPr bwMode="auto">
          <a:xfrm flipV="1">
            <a:off x="6553200" y="2612531"/>
            <a:ext cx="1295400" cy="641133"/>
          </a:xfrm>
          <a:prstGeom prst="line">
            <a:avLst/>
          </a:prstGeom>
          <a:noFill/>
          <a:ln w="127000">
            <a:solidFill>
              <a:schemeClr val="accent3"/>
            </a:solidFill>
            <a:round/>
            <a:headEnd/>
            <a:tailEn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53" name="Line 40"/>
          <p:cNvSpPr>
            <a:spLocks noChangeShapeType="1"/>
          </p:cNvSpPr>
          <p:nvPr/>
        </p:nvSpPr>
        <p:spPr bwMode="auto">
          <a:xfrm flipV="1">
            <a:off x="7620000" y="2795712"/>
            <a:ext cx="304800" cy="641133"/>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pic>
        <p:nvPicPr>
          <p:cNvPr id="54" name="Picture 4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696626"/>
            <a:ext cx="498475" cy="353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4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3253664"/>
            <a:ext cx="498475" cy="353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Picture 4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3070483"/>
            <a:ext cx="498475" cy="353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 name="Picture 4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4169569"/>
            <a:ext cx="498475" cy="353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 name="Picture 4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3436845"/>
            <a:ext cx="498475" cy="353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 name="Picture 46"/>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711617"/>
            <a:ext cx="498475" cy="353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Picture 47"/>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4261160"/>
            <a:ext cx="498475" cy="353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 name="Picture 48"/>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4719112"/>
            <a:ext cx="498475" cy="353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 name="Picture 4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0" y="2520940"/>
            <a:ext cx="498475" cy="353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 name="Picture 50"/>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3070483"/>
            <a:ext cx="498475" cy="353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 name="Picture 5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2978893"/>
            <a:ext cx="498475" cy="353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 name="Picture 5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4261160"/>
            <a:ext cx="498475" cy="353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 name="Picture 5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3803207"/>
            <a:ext cx="498475" cy="353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 name="Picture 5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3253664"/>
            <a:ext cx="498475" cy="353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 name="Oval 55"/>
          <p:cNvSpPr>
            <a:spLocks noChangeArrowheads="1"/>
          </p:cNvSpPr>
          <p:nvPr/>
        </p:nvSpPr>
        <p:spPr bwMode="auto">
          <a:xfrm>
            <a:off x="1781175" y="1059309"/>
            <a:ext cx="977900" cy="595338"/>
          </a:xfrm>
          <a:prstGeom prst="ellipse">
            <a:avLst/>
          </a:prstGeom>
          <a:solidFill>
            <a:srgbClr val="F3BF2D"/>
          </a:solidFill>
          <a:ln>
            <a:noFill/>
          </a:ln>
          <a:extLst>
            <a:ext uri="{91240B29-F687-4f45-9708-019B960494DF}">
              <a14:hiddenLine xmlns:a14="http://schemas.microsoft.com/office/drawing/2010/main" w="9525">
                <a:solidFill>
                  <a:srgbClr val="000000"/>
                </a:solidFill>
                <a:round/>
                <a:headEnd/>
                <a:tailEnd/>
              </a14:hiddenLine>
            </a:ext>
          </a:extLst>
        </p:spPr>
        <p:txBody>
          <a:bodyPr wrap="none" lIns="73025" tIns="36512" rIns="73025" bIns="36512" anchor="ctr"/>
          <a:lstStyle/>
          <a:p>
            <a:endParaRPr lang="en-US"/>
          </a:p>
        </p:txBody>
      </p:sp>
      <p:sp>
        <p:nvSpPr>
          <p:cNvPr id="69" name="Oval 56"/>
          <p:cNvSpPr>
            <a:spLocks noChangeArrowheads="1"/>
          </p:cNvSpPr>
          <p:nvPr/>
        </p:nvSpPr>
        <p:spPr bwMode="auto">
          <a:xfrm>
            <a:off x="7142163" y="1717616"/>
            <a:ext cx="977900" cy="595338"/>
          </a:xfrm>
          <a:prstGeom prst="ellipse">
            <a:avLst/>
          </a:prstGeom>
          <a:solidFill>
            <a:srgbClr val="F3BF2D"/>
          </a:solidFill>
          <a:ln>
            <a:noFill/>
          </a:ln>
          <a:extLst>
            <a:ext uri="{91240B29-F687-4f45-9708-019B960494DF}">
              <a14:hiddenLine xmlns:a14="http://schemas.microsoft.com/office/drawing/2010/main" w="9525">
                <a:solidFill>
                  <a:srgbClr val="000000"/>
                </a:solidFill>
                <a:round/>
                <a:headEnd/>
                <a:tailEnd/>
              </a14:hiddenLine>
            </a:ext>
          </a:extLst>
        </p:spPr>
        <p:txBody>
          <a:bodyPr wrap="none" lIns="73025" tIns="36512" rIns="73025" bIns="36512" anchor="ctr"/>
          <a:lstStyle/>
          <a:p>
            <a:endParaRPr lang="en-US"/>
          </a:p>
        </p:txBody>
      </p:sp>
      <p:sp>
        <p:nvSpPr>
          <p:cNvPr id="72" name="Oval 59"/>
          <p:cNvSpPr>
            <a:spLocks noChangeArrowheads="1"/>
          </p:cNvSpPr>
          <p:nvPr/>
        </p:nvSpPr>
        <p:spPr bwMode="auto">
          <a:xfrm>
            <a:off x="95250" y="3578047"/>
            <a:ext cx="977900" cy="595338"/>
          </a:xfrm>
          <a:prstGeom prst="ellipse">
            <a:avLst/>
          </a:prstGeom>
          <a:solidFill>
            <a:srgbClr val="666699"/>
          </a:solidFill>
          <a:ln>
            <a:noFill/>
          </a:ln>
          <a:extLst>
            <a:ext uri="{91240B29-F687-4f45-9708-019B960494DF}">
              <a14:hiddenLine xmlns:a14="http://schemas.microsoft.com/office/drawing/2010/main" w="9525">
                <a:solidFill>
                  <a:srgbClr val="000000"/>
                </a:solidFill>
                <a:round/>
                <a:headEnd/>
                <a:tailEnd/>
              </a14:hiddenLine>
            </a:ext>
          </a:extLst>
        </p:spPr>
        <p:txBody>
          <a:bodyPr wrap="none" lIns="73025" tIns="36512" rIns="73025" bIns="36512" anchor="ctr"/>
          <a:lstStyle/>
          <a:p>
            <a:endParaRPr lang="en-US"/>
          </a:p>
        </p:txBody>
      </p:sp>
      <p:pic>
        <p:nvPicPr>
          <p:cNvPr id="73" name="Picture 6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5635017"/>
            <a:ext cx="498475" cy="353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 name="Text Box 70"/>
          <p:cNvSpPr txBox="1">
            <a:spLocks noChangeArrowheads="1"/>
          </p:cNvSpPr>
          <p:nvPr/>
        </p:nvSpPr>
        <p:spPr bwMode="auto">
          <a:xfrm>
            <a:off x="4356100" y="1595495"/>
            <a:ext cx="914400" cy="381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nchor="ctr" anchorCtr="1">
            <a:spAutoFit/>
          </a:bodyPr>
          <a:lstStyle>
            <a:lvl1pPr eaLnBrk="0" hangingPunct="0">
              <a:defRPr sz="1400" b="1">
                <a:solidFill>
                  <a:schemeClr val="tx1"/>
                </a:solidFill>
                <a:latin typeface="Arial" charset="0"/>
                <a:ea typeface="ＭＳ Ｐゴシック" charset="0"/>
                <a:cs typeface="ＭＳ Ｐゴシック" charset="0"/>
              </a:defRPr>
            </a:lvl1pPr>
            <a:lvl2pPr marL="742950" indent="-285750" eaLnBrk="0" hangingPunct="0">
              <a:defRPr sz="1400" b="1">
                <a:solidFill>
                  <a:schemeClr val="tx1"/>
                </a:solidFill>
                <a:latin typeface="Arial" charset="0"/>
                <a:ea typeface="ＭＳ Ｐゴシック" charset="0"/>
              </a:defRPr>
            </a:lvl2pPr>
            <a:lvl3pPr marL="1143000" indent="-228600" eaLnBrk="0" hangingPunct="0">
              <a:defRPr sz="1400" b="1">
                <a:solidFill>
                  <a:schemeClr val="tx1"/>
                </a:solidFill>
                <a:latin typeface="Arial" charset="0"/>
                <a:ea typeface="ＭＳ Ｐゴシック" charset="0"/>
              </a:defRPr>
            </a:lvl3pPr>
            <a:lvl4pPr marL="1600200" indent="-228600" eaLnBrk="0" hangingPunct="0">
              <a:defRPr sz="1400" b="1">
                <a:solidFill>
                  <a:schemeClr val="tx1"/>
                </a:solidFill>
                <a:latin typeface="Arial" charset="0"/>
                <a:ea typeface="ＭＳ Ｐゴシック" charset="0"/>
              </a:defRPr>
            </a:lvl4pPr>
            <a:lvl5pPr marL="2057400" indent="-228600" eaLnBrk="0" hangingPunct="0">
              <a:defRPr sz="14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14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14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14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1400" b="1">
                <a:solidFill>
                  <a:schemeClr val="tx1"/>
                </a:solidFill>
                <a:latin typeface="Arial" charset="0"/>
                <a:ea typeface="ＭＳ Ｐゴシック" charset="0"/>
              </a:defRPr>
            </a:lvl9pPr>
          </a:lstStyle>
          <a:p>
            <a:pPr eaLnBrk="1" hangingPunct="1">
              <a:spcBef>
                <a:spcPct val="50000"/>
              </a:spcBef>
            </a:pPr>
            <a:r>
              <a:rPr lang="en-US" sz="1600"/>
              <a:t>Peer B</a:t>
            </a:r>
          </a:p>
        </p:txBody>
      </p:sp>
      <p:sp>
        <p:nvSpPr>
          <p:cNvPr id="75" name="Text Box 71"/>
          <p:cNvSpPr txBox="1">
            <a:spLocks noChangeArrowheads="1"/>
          </p:cNvSpPr>
          <p:nvPr/>
        </p:nvSpPr>
        <p:spPr bwMode="auto">
          <a:xfrm>
            <a:off x="4337050" y="950546"/>
            <a:ext cx="914400" cy="381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nchor="ctr" anchorCtr="1">
            <a:spAutoFit/>
          </a:bodyPr>
          <a:lstStyle>
            <a:lvl1pPr eaLnBrk="0" hangingPunct="0">
              <a:defRPr sz="1400" b="1">
                <a:solidFill>
                  <a:schemeClr val="tx1"/>
                </a:solidFill>
                <a:latin typeface="Arial" charset="0"/>
                <a:ea typeface="ＭＳ Ｐゴシック" charset="0"/>
                <a:cs typeface="ＭＳ Ｐゴシック" charset="0"/>
              </a:defRPr>
            </a:lvl1pPr>
            <a:lvl2pPr marL="742950" indent="-285750" eaLnBrk="0" hangingPunct="0">
              <a:defRPr sz="1400" b="1">
                <a:solidFill>
                  <a:schemeClr val="tx1"/>
                </a:solidFill>
                <a:latin typeface="Arial" charset="0"/>
                <a:ea typeface="ＭＳ Ｐゴシック" charset="0"/>
              </a:defRPr>
            </a:lvl2pPr>
            <a:lvl3pPr marL="1143000" indent="-228600" eaLnBrk="0" hangingPunct="0">
              <a:defRPr sz="1400" b="1">
                <a:solidFill>
                  <a:schemeClr val="tx1"/>
                </a:solidFill>
                <a:latin typeface="Arial" charset="0"/>
                <a:ea typeface="ＭＳ Ｐゴシック" charset="0"/>
              </a:defRPr>
            </a:lvl3pPr>
            <a:lvl4pPr marL="1600200" indent="-228600" eaLnBrk="0" hangingPunct="0">
              <a:defRPr sz="1400" b="1">
                <a:solidFill>
                  <a:schemeClr val="tx1"/>
                </a:solidFill>
                <a:latin typeface="Arial" charset="0"/>
                <a:ea typeface="ＭＳ Ｐゴシック" charset="0"/>
              </a:defRPr>
            </a:lvl4pPr>
            <a:lvl5pPr marL="2057400" indent="-228600" eaLnBrk="0" hangingPunct="0">
              <a:defRPr sz="14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14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14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14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1400" b="1">
                <a:solidFill>
                  <a:schemeClr val="tx1"/>
                </a:solidFill>
                <a:latin typeface="Arial" charset="0"/>
                <a:ea typeface="ＭＳ Ｐゴシック" charset="0"/>
              </a:defRPr>
            </a:lvl9pPr>
          </a:lstStyle>
          <a:p>
            <a:pPr eaLnBrk="1" hangingPunct="1">
              <a:spcBef>
                <a:spcPct val="50000"/>
              </a:spcBef>
            </a:pPr>
            <a:r>
              <a:rPr lang="en-US" sz="1600" dirty="0"/>
              <a:t>Peer A</a:t>
            </a:r>
          </a:p>
        </p:txBody>
      </p:sp>
      <p:sp>
        <p:nvSpPr>
          <p:cNvPr id="77" name="Text Box 73"/>
          <p:cNvSpPr txBox="1">
            <a:spLocks noChangeArrowheads="1"/>
          </p:cNvSpPr>
          <p:nvPr/>
        </p:nvSpPr>
        <p:spPr bwMode="auto">
          <a:xfrm>
            <a:off x="101600" y="3736851"/>
            <a:ext cx="990600" cy="289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nchor="ctr" anchorCtr="1">
            <a:spAutoFit/>
          </a:bodyPr>
          <a:lstStyle>
            <a:lvl1pPr eaLnBrk="0" hangingPunct="0">
              <a:defRPr sz="1400" b="1">
                <a:solidFill>
                  <a:schemeClr val="tx1"/>
                </a:solidFill>
                <a:latin typeface="Arial" charset="0"/>
                <a:ea typeface="ＭＳ Ｐゴシック" charset="0"/>
                <a:cs typeface="ＭＳ Ｐゴシック" charset="0"/>
              </a:defRPr>
            </a:lvl1pPr>
            <a:lvl2pPr marL="742950" indent="-285750" eaLnBrk="0" hangingPunct="0">
              <a:defRPr sz="1400" b="1">
                <a:solidFill>
                  <a:schemeClr val="tx1"/>
                </a:solidFill>
                <a:latin typeface="Arial" charset="0"/>
                <a:ea typeface="ＭＳ Ｐゴシック" charset="0"/>
              </a:defRPr>
            </a:lvl2pPr>
            <a:lvl3pPr marL="1143000" indent="-228600" eaLnBrk="0" hangingPunct="0">
              <a:defRPr sz="1400" b="1">
                <a:solidFill>
                  <a:schemeClr val="tx1"/>
                </a:solidFill>
                <a:latin typeface="Arial" charset="0"/>
                <a:ea typeface="ＭＳ Ｐゴシック" charset="0"/>
              </a:defRPr>
            </a:lvl3pPr>
            <a:lvl4pPr marL="1600200" indent="-228600" eaLnBrk="0" hangingPunct="0">
              <a:defRPr sz="1400" b="1">
                <a:solidFill>
                  <a:schemeClr val="tx1"/>
                </a:solidFill>
                <a:latin typeface="Arial" charset="0"/>
                <a:ea typeface="ＭＳ Ｐゴシック" charset="0"/>
              </a:defRPr>
            </a:lvl4pPr>
            <a:lvl5pPr marL="2057400" indent="-228600" eaLnBrk="0" hangingPunct="0">
              <a:defRPr sz="14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14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14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14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1400" b="1">
                <a:solidFill>
                  <a:schemeClr val="tx1"/>
                </a:solidFill>
                <a:latin typeface="Arial" charset="0"/>
                <a:ea typeface="ＭＳ Ｐゴシック" charset="0"/>
              </a:defRPr>
            </a:lvl9pPr>
          </a:lstStyle>
          <a:p>
            <a:pPr algn="ctr" eaLnBrk="1" hangingPunct="1">
              <a:spcBef>
                <a:spcPct val="50000"/>
              </a:spcBef>
            </a:pPr>
            <a:r>
              <a:rPr lang="en-US" dirty="0" smtClean="0">
                <a:solidFill>
                  <a:srgbClr val="FFFFFF"/>
                </a:solidFill>
              </a:rPr>
              <a:t>Peer B</a:t>
            </a:r>
            <a:endParaRPr lang="en-US" dirty="0">
              <a:solidFill>
                <a:srgbClr val="FFFFFF"/>
              </a:solidFill>
            </a:endParaRPr>
          </a:p>
        </p:txBody>
      </p:sp>
      <p:sp>
        <p:nvSpPr>
          <p:cNvPr id="78" name="Rectangle 89"/>
          <p:cNvSpPr>
            <a:spLocks noChangeArrowheads="1"/>
          </p:cNvSpPr>
          <p:nvPr/>
        </p:nvSpPr>
        <p:spPr bwMode="auto">
          <a:xfrm>
            <a:off x="6400800" y="6176927"/>
            <a:ext cx="450850" cy="293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1">
            <a:spAutoFit/>
          </a:bodyPr>
          <a:lstStyle/>
          <a:p>
            <a:r>
              <a:rPr lang="en-US" sz="1600">
                <a:solidFill>
                  <a:srgbClr val="000000"/>
                </a:solidFill>
              </a:rPr>
              <a:t>NOC</a:t>
            </a:r>
            <a:endParaRPr lang="en-US" sz="1600"/>
          </a:p>
        </p:txBody>
      </p:sp>
      <p:pic>
        <p:nvPicPr>
          <p:cNvPr id="79" name="Picture 90"/>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5823923"/>
            <a:ext cx="498475" cy="353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 name="Text Box 98"/>
          <p:cNvSpPr txBox="1">
            <a:spLocks noChangeArrowheads="1"/>
          </p:cNvSpPr>
          <p:nvPr/>
        </p:nvSpPr>
        <p:spPr bwMode="auto">
          <a:xfrm>
            <a:off x="1844675" y="1139450"/>
            <a:ext cx="914400" cy="381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nchor="ctr" anchorCtr="1">
            <a:spAutoFit/>
          </a:bodyPr>
          <a:lstStyle>
            <a:lvl1pPr eaLnBrk="0" hangingPunct="0">
              <a:defRPr sz="1400" b="1">
                <a:solidFill>
                  <a:schemeClr val="tx1"/>
                </a:solidFill>
                <a:latin typeface="Arial" charset="0"/>
                <a:ea typeface="ＭＳ Ｐゴシック" charset="0"/>
                <a:cs typeface="ＭＳ Ｐゴシック" charset="0"/>
              </a:defRPr>
            </a:lvl1pPr>
            <a:lvl2pPr marL="742950" indent="-285750" eaLnBrk="0" hangingPunct="0">
              <a:defRPr sz="1400" b="1">
                <a:solidFill>
                  <a:schemeClr val="tx1"/>
                </a:solidFill>
                <a:latin typeface="Arial" charset="0"/>
                <a:ea typeface="ＭＳ Ｐゴシック" charset="0"/>
              </a:defRPr>
            </a:lvl2pPr>
            <a:lvl3pPr marL="1143000" indent="-228600" eaLnBrk="0" hangingPunct="0">
              <a:defRPr sz="1400" b="1">
                <a:solidFill>
                  <a:schemeClr val="tx1"/>
                </a:solidFill>
                <a:latin typeface="Arial" charset="0"/>
                <a:ea typeface="ＭＳ Ｐゴシック" charset="0"/>
              </a:defRPr>
            </a:lvl3pPr>
            <a:lvl4pPr marL="1600200" indent="-228600" eaLnBrk="0" hangingPunct="0">
              <a:defRPr sz="1400" b="1">
                <a:solidFill>
                  <a:schemeClr val="tx1"/>
                </a:solidFill>
                <a:latin typeface="Arial" charset="0"/>
                <a:ea typeface="ＭＳ Ｐゴシック" charset="0"/>
              </a:defRPr>
            </a:lvl4pPr>
            <a:lvl5pPr marL="2057400" indent="-228600" eaLnBrk="0" hangingPunct="0">
              <a:defRPr sz="14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14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14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14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1400" b="1">
                <a:solidFill>
                  <a:schemeClr val="tx1"/>
                </a:solidFill>
                <a:latin typeface="Arial" charset="0"/>
                <a:ea typeface="ＭＳ Ｐゴシック" charset="0"/>
              </a:defRPr>
            </a:lvl9pPr>
          </a:lstStyle>
          <a:p>
            <a:pPr eaLnBrk="1" hangingPunct="1">
              <a:spcBef>
                <a:spcPct val="50000"/>
              </a:spcBef>
            </a:pPr>
            <a:r>
              <a:rPr lang="en-US" sz="1600"/>
              <a:t>IXP-W</a:t>
            </a:r>
          </a:p>
        </p:txBody>
      </p:sp>
      <p:sp>
        <p:nvSpPr>
          <p:cNvPr id="93" name="Text Box 100"/>
          <p:cNvSpPr txBox="1">
            <a:spLocks noChangeArrowheads="1"/>
          </p:cNvSpPr>
          <p:nvPr/>
        </p:nvSpPr>
        <p:spPr bwMode="auto">
          <a:xfrm>
            <a:off x="7265988" y="1813023"/>
            <a:ext cx="725487" cy="381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nchor="ctr" anchorCtr="1">
            <a:spAutoFit/>
          </a:bodyPr>
          <a:lstStyle>
            <a:lvl1pPr eaLnBrk="0" hangingPunct="0">
              <a:defRPr sz="1400" b="1">
                <a:solidFill>
                  <a:schemeClr val="tx1"/>
                </a:solidFill>
                <a:latin typeface="Arial" charset="0"/>
                <a:ea typeface="ＭＳ Ｐゴシック" charset="0"/>
                <a:cs typeface="ＭＳ Ｐゴシック" charset="0"/>
              </a:defRPr>
            </a:lvl1pPr>
            <a:lvl2pPr marL="742950" indent="-285750" eaLnBrk="0" hangingPunct="0">
              <a:defRPr sz="1400" b="1">
                <a:solidFill>
                  <a:schemeClr val="tx1"/>
                </a:solidFill>
                <a:latin typeface="Arial" charset="0"/>
                <a:ea typeface="ＭＳ Ｐゴシック" charset="0"/>
              </a:defRPr>
            </a:lvl2pPr>
            <a:lvl3pPr marL="1143000" indent="-228600" eaLnBrk="0" hangingPunct="0">
              <a:defRPr sz="1400" b="1">
                <a:solidFill>
                  <a:schemeClr val="tx1"/>
                </a:solidFill>
                <a:latin typeface="Arial" charset="0"/>
                <a:ea typeface="ＭＳ Ｐゴシック" charset="0"/>
              </a:defRPr>
            </a:lvl3pPr>
            <a:lvl4pPr marL="1600200" indent="-228600" eaLnBrk="0" hangingPunct="0">
              <a:defRPr sz="1400" b="1">
                <a:solidFill>
                  <a:schemeClr val="tx1"/>
                </a:solidFill>
                <a:latin typeface="Arial" charset="0"/>
                <a:ea typeface="ＭＳ Ｐゴシック" charset="0"/>
              </a:defRPr>
            </a:lvl4pPr>
            <a:lvl5pPr marL="2057400" indent="-228600" eaLnBrk="0" hangingPunct="0">
              <a:defRPr sz="14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14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14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14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1400" b="1">
                <a:solidFill>
                  <a:schemeClr val="tx1"/>
                </a:solidFill>
                <a:latin typeface="Arial" charset="0"/>
                <a:ea typeface="ＭＳ Ｐゴシック" charset="0"/>
              </a:defRPr>
            </a:lvl9pPr>
          </a:lstStyle>
          <a:p>
            <a:pPr eaLnBrk="1" hangingPunct="1">
              <a:spcBef>
                <a:spcPct val="50000"/>
              </a:spcBef>
            </a:pPr>
            <a:r>
              <a:rPr lang="en-US" sz="1600"/>
              <a:t>IXP-E</a:t>
            </a:r>
          </a:p>
        </p:txBody>
      </p:sp>
      <p:sp>
        <p:nvSpPr>
          <p:cNvPr id="94" name="Text Box 101"/>
          <p:cNvSpPr txBox="1">
            <a:spLocks noChangeArrowheads="1"/>
          </p:cNvSpPr>
          <p:nvPr/>
        </p:nvSpPr>
        <p:spPr bwMode="auto">
          <a:xfrm>
            <a:off x="7972621" y="3841797"/>
            <a:ext cx="990600" cy="289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nchor="ctr" anchorCtr="1">
            <a:spAutoFit/>
          </a:bodyPr>
          <a:lstStyle>
            <a:lvl1pPr eaLnBrk="0" hangingPunct="0">
              <a:defRPr sz="1400" b="1">
                <a:solidFill>
                  <a:schemeClr val="tx1"/>
                </a:solidFill>
                <a:latin typeface="Arial" charset="0"/>
                <a:ea typeface="ＭＳ Ｐゴシック" charset="0"/>
                <a:cs typeface="ＭＳ Ｐゴシック" charset="0"/>
              </a:defRPr>
            </a:lvl1pPr>
            <a:lvl2pPr marL="742950" indent="-285750" eaLnBrk="0" hangingPunct="0">
              <a:defRPr sz="1400" b="1">
                <a:solidFill>
                  <a:schemeClr val="tx1"/>
                </a:solidFill>
                <a:latin typeface="Arial" charset="0"/>
                <a:ea typeface="ＭＳ Ｐゴシック" charset="0"/>
              </a:defRPr>
            </a:lvl2pPr>
            <a:lvl3pPr marL="1143000" indent="-228600" eaLnBrk="0" hangingPunct="0">
              <a:defRPr sz="1400" b="1">
                <a:solidFill>
                  <a:schemeClr val="tx1"/>
                </a:solidFill>
                <a:latin typeface="Arial" charset="0"/>
                <a:ea typeface="ＭＳ Ｐゴシック" charset="0"/>
              </a:defRPr>
            </a:lvl3pPr>
            <a:lvl4pPr marL="1600200" indent="-228600" eaLnBrk="0" hangingPunct="0">
              <a:defRPr sz="1400" b="1">
                <a:solidFill>
                  <a:schemeClr val="tx1"/>
                </a:solidFill>
                <a:latin typeface="Arial" charset="0"/>
                <a:ea typeface="ＭＳ Ｐゴシック" charset="0"/>
              </a:defRPr>
            </a:lvl4pPr>
            <a:lvl5pPr marL="2057400" indent="-228600" eaLnBrk="0" hangingPunct="0">
              <a:defRPr sz="14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14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14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14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1400" b="1">
                <a:solidFill>
                  <a:schemeClr val="tx1"/>
                </a:solidFill>
                <a:latin typeface="Arial" charset="0"/>
                <a:ea typeface="ＭＳ Ｐゴシック" charset="0"/>
              </a:defRPr>
            </a:lvl9pPr>
          </a:lstStyle>
          <a:p>
            <a:pPr algn="ctr" eaLnBrk="1" hangingPunct="1">
              <a:spcBef>
                <a:spcPct val="50000"/>
              </a:spcBef>
            </a:pPr>
            <a:r>
              <a:rPr lang="en-US" dirty="0" smtClean="0">
                <a:solidFill>
                  <a:srgbClr val="FFFFFF"/>
                </a:solidFill>
              </a:rPr>
              <a:t>Peer C</a:t>
            </a:r>
            <a:endParaRPr lang="en-US" dirty="0">
              <a:solidFill>
                <a:srgbClr val="FFFFFF"/>
              </a:solidFill>
            </a:endParaRPr>
          </a:p>
        </p:txBody>
      </p:sp>
      <p:pic>
        <p:nvPicPr>
          <p:cNvPr id="95" name="Picture 117"/>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5750" y="5007241"/>
            <a:ext cx="498475" cy="353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 name="Line 9"/>
          <p:cNvSpPr>
            <a:spLocks noChangeShapeType="1"/>
          </p:cNvSpPr>
          <p:nvPr/>
        </p:nvSpPr>
        <p:spPr bwMode="auto">
          <a:xfrm>
            <a:off x="1485900" y="6159755"/>
            <a:ext cx="1562100" cy="36254"/>
          </a:xfrm>
          <a:prstGeom prst="line">
            <a:avLst/>
          </a:prstGeom>
          <a:noFill/>
          <a:ln w="127000">
            <a:solidFill>
              <a:schemeClr val="accent3"/>
            </a:solidFill>
            <a:round/>
            <a:headEnd/>
            <a:tailEnd/>
          </a:ln>
          <a:extLst>
            <a:ext uri="{909E8E84-426E-40dd-AFC4-6F175D3DCCD1}">
              <a14:hiddenFill xmlns:a14="http://schemas.microsoft.com/office/drawing/2010/main">
                <a:noFill/>
              </a14:hiddenFill>
            </a:ext>
          </a:extLst>
        </p:spPr>
        <p:txBody>
          <a:bodyPr wrap="square" anchor="ctr">
            <a:spAutoFit/>
          </a:bodyPr>
          <a:lstStyle/>
          <a:p>
            <a:endParaRPr lang="en-US"/>
          </a:p>
        </p:txBody>
      </p:sp>
      <p:pic>
        <p:nvPicPr>
          <p:cNvPr id="97" name="Picture 3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778434">
            <a:off x="3014663" y="5554875"/>
            <a:ext cx="898525" cy="7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38425" y="6052899"/>
            <a:ext cx="409575" cy="35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 name="Rectangle 55"/>
          <p:cNvSpPr>
            <a:spLocks noChangeArrowheads="1"/>
          </p:cNvSpPr>
          <p:nvPr/>
        </p:nvSpPr>
        <p:spPr bwMode="auto">
          <a:xfrm>
            <a:off x="2333625" y="5633110"/>
            <a:ext cx="1704975" cy="1036117"/>
          </a:xfrm>
          <a:prstGeom prst="rect">
            <a:avLst/>
          </a:prstGeom>
          <a:noFill/>
          <a:ln w="9525">
            <a:solidFill>
              <a:srgbClr val="0000FF"/>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0" name="Text Box 34"/>
          <p:cNvSpPr txBox="1">
            <a:spLocks noChangeArrowheads="1"/>
          </p:cNvSpPr>
          <p:nvPr/>
        </p:nvSpPr>
        <p:spPr bwMode="auto">
          <a:xfrm>
            <a:off x="3200400" y="5646466"/>
            <a:ext cx="646113" cy="629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chemeClr val="tx1"/>
                </a:solidFill>
                <a:latin typeface="Arial" charset="0"/>
                <a:ea typeface="ＭＳ Ｐゴシック" charset="0"/>
                <a:cs typeface="ＭＳ Ｐゴシック" charset="0"/>
              </a:defRPr>
            </a:lvl1pPr>
            <a:lvl2pPr marL="742950" indent="-285750" eaLnBrk="0" hangingPunct="0">
              <a:defRPr sz="1400" b="1">
                <a:solidFill>
                  <a:schemeClr val="tx1"/>
                </a:solidFill>
                <a:latin typeface="Arial" charset="0"/>
                <a:ea typeface="ＭＳ Ｐゴシック" charset="0"/>
              </a:defRPr>
            </a:lvl2pPr>
            <a:lvl3pPr marL="1143000" indent="-228600" eaLnBrk="0" hangingPunct="0">
              <a:defRPr sz="1400" b="1">
                <a:solidFill>
                  <a:schemeClr val="tx1"/>
                </a:solidFill>
                <a:latin typeface="Arial" charset="0"/>
                <a:ea typeface="ＭＳ Ｐゴシック" charset="0"/>
              </a:defRPr>
            </a:lvl3pPr>
            <a:lvl4pPr marL="1600200" indent="-228600" eaLnBrk="0" hangingPunct="0">
              <a:defRPr sz="1400" b="1">
                <a:solidFill>
                  <a:schemeClr val="tx1"/>
                </a:solidFill>
                <a:latin typeface="Arial" charset="0"/>
                <a:ea typeface="ＭＳ Ｐゴシック" charset="0"/>
              </a:defRPr>
            </a:lvl4pPr>
            <a:lvl5pPr marL="2057400" indent="-228600" eaLnBrk="0" hangingPunct="0">
              <a:defRPr sz="14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14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14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14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1400" b="1">
                <a:solidFill>
                  <a:schemeClr val="tx1"/>
                </a:solidFill>
                <a:latin typeface="Arial" charset="0"/>
                <a:ea typeface="ＭＳ Ｐゴシック" charset="0"/>
              </a:defRPr>
            </a:lvl9pPr>
          </a:lstStyle>
          <a:p>
            <a:pPr eaLnBrk="1" hangingPunct="1">
              <a:spcBef>
                <a:spcPct val="50000"/>
              </a:spcBef>
            </a:pPr>
            <a:r>
              <a:rPr lang="en-US" sz="700" b="0"/>
              <a:t>Video, Music, Gaming etc.)</a:t>
            </a:r>
          </a:p>
        </p:txBody>
      </p:sp>
      <p:pic>
        <p:nvPicPr>
          <p:cNvPr id="101"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33575" y="6016644"/>
            <a:ext cx="246063" cy="312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 name="Rectangle 53"/>
          <p:cNvSpPr>
            <a:spLocks noChangeArrowheads="1"/>
          </p:cNvSpPr>
          <p:nvPr/>
        </p:nvSpPr>
        <p:spPr bwMode="auto">
          <a:xfrm>
            <a:off x="228600" y="5280104"/>
            <a:ext cx="1981200" cy="259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r>
              <a:rPr lang="en-US" dirty="0">
                <a:solidFill>
                  <a:schemeClr val="folHlink"/>
                </a:solidFill>
              </a:rPr>
              <a:t>Mobile Infrastructure</a:t>
            </a:r>
          </a:p>
        </p:txBody>
      </p:sp>
      <p:sp>
        <p:nvSpPr>
          <p:cNvPr id="103" name="Rectangle 54"/>
          <p:cNvSpPr>
            <a:spLocks noChangeArrowheads="1"/>
          </p:cNvSpPr>
          <p:nvPr/>
        </p:nvSpPr>
        <p:spPr bwMode="auto">
          <a:xfrm>
            <a:off x="304800" y="5648375"/>
            <a:ext cx="1998663" cy="1007495"/>
          </a:xfrm>
          <a:prstGeom prst="rect">
            <a:avLst/>
          </a:prstGeom>
          <a:noFill/>
          <a:ln w="9525">
            <a:solidFill>
              <a:schemeClr val="folHlink"/>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pic>
        <p:nvPicPr>
          <p:cNvPr id="104" name="Picture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98588" y="5949860"/>
            <a:ext cx="285750" cy="343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2475" y="6056716"/>
            <a:ext cx="300038" cy="36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 name="Picture 4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22350" y="5932686"/>
            <a:ext cx="371475" cy="444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 name="Freeform 76"/>
          <p:cNvSpPr>
            <a:spLocks/>
          </p:cNvSpPr>
          <p:nvPr/>
        </p:nvSpPr>
        <p:spPr bwMode="auto">
          <a:xfrm>
            <a:off x="1549400" y="1374152"/>
            <a:ext cx="500063" cy="466927"/>
          </a:xfrm>
          <a:custGeom>
            <a:avLst/>
            <a:gdLst>
              <a:gd name="T0" fmla="*/ 2147483647 w 166"/>
              <a:gd name="T1" fmla="*/ 2147483647 h 155"/>
              <a:gd name="T2" fmla="*/ 2147483647 w 166"/>
              <a:gd name="T3" fmla="*/ 2147483647 h 155"/>
              <a:gd name="T4" fmla="*/ 2147483647 w 166"/>
              <a:gd name="T5" fmla="*/ 2147483647 h 155"/>
              <a:gd name="T6" fmla="*/ 2147483647 w 166"/>
              <a:gd name="T7" fmla="*/ 2147483647 h 155"/>
              <a:gd name="T8" fmla="*/ 2147483647 w 166"/>
              <a:gd name="T9" fmla="*/ 2147483647 h 155"/>
              <a:gd name="T10" fmla="*/ 2147483647 w 166"/>
              <a:gd name="T11" fmla="*/ 2147483647 h 155"/>
              <a:gd name="T12" fmla="*/ 2147483647 w 166"/>
              <a:gd name="T13" fmla="*/ 2147483647 h 155"/>
              <a:gd name="T14" fmla="*/ 0 w 166"/>
              <a:gd name="T15" fmla="*/ 2147483647 h 155"/>
              <a:gd name="T16" fmla="*/ 2147483647 w 166"/>
              <a:gd name="T17" fmla="*/ 2147483647 h 155"/>
              <a:gd name="T18" fmla="*/ 2147483647 w 166"/>
              <a:gd name="T19" fmla="*/ 2147483647 h 155"/>
              <a:gd name="T20" fmla="*/ 2147483647 w 166"/>
              <a:gd name="T21" fmla="*/ 2147483647 h 155"/>
              <a:gd name="T22" fmla="*/ 2147483647 w 166"/>
              <a:gd name="T23" fmla="*/ 2147483647 h 155"/>
              <a:gd name="T24" fmla="*/ 2147483647 w 166"/>
              <a:gd name="T25" fmla="*/ 2147483647 h 155"/>
              <a:gd name="T26" fmla="*/ 2147483647 w 166"/>
              <a:gd name="T27" fmla="*/ 2147483647 h 155"/>
              <a:gd name="T28" fmla="*/ 2147483647 w 166"/>
              <a:gd name="T29" fmla="*/ 2147483647 h 155"/>
              <a:gd name="T30" fmla="*/ 2147483647 w 166"/>
              <a:gd name="T31" fmla="*/ 2147483647 h 155"/>
              <a:gd name="T32" fmla="*/ 2147483647 w 166"/>
              <a:gd name="T33" fmla="*/ 2147483647 h 155"/>
              <a:gd name="T34" fmla="*/ 2147483647 w 166"/>
              <a:gd name="T35" fmla="*/ 2147483647 h 155"/>
              <a:gd name="T36" fmla="*/ 2147483647 w 166"/>
              <a:gd name="T37" fmla="*/ 2147483647 h 155"/>
              <a:gd name="T38" fmla="*/ 2147483647 w 166"/>
              <a:gd name="T39" fmla="*/ 2147483647 h 155"/>
              <a:gd name="T40" fmla="*/ 2147483647 w 166"/>
              <a:gd name="T41" fmla="*/ 2147483647 h 155"/>
              <a:gd name="T42" fmla="*/ 2147483647 w 166"/>
              <a:gd name="T43" fmla="*/ 2147483647 h 155"/>
              <a:gd name="T44" fmla="*/ 2147483647 w 166"/>
              <a:gd name="T45" fmla="*/ 2147483647 h 155"/>
              <a:gd name="T46" fmla="*/ 2147483647 w 166"/>
              <a:gd name="T47" fmla="*/ 2147483647 h 155"/>
              <a:gd name="T48" fmla="*/ 2147483647 w 166"/>
              <a:gd name="T49" fmla="*/ 2147483647 h 155"/>
              <a:gd name="T50" fmla="*/ 2147483647 w 166"/>
              <a:gd name="T51" fmla="*/ 2147483647 h 155"/>
              <a:gd name="T52" fmla="*/ 2147483647 w 166"/>
              <a:gd name="T53" fmla="*/ 2147483647 h 155"/>
              <a:gd name="T54" fmla="*/ 2147483647 w 166"/>
              <a:gd name="T55" fmla="*/ 0 h 155"/>
              <a:gd name="T56" fmla="*/ 2147483647 w 166"/>
              <a:gd name="T57" fmla="*/ 2147483647 h 15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66"/>
              <a:gd name="T88" fmla="*/ 0 h 155"/>
              <a:gd name="T89" fmla="*/ 166 w 166"/>
              <a:gd name="T90" fmla="*/ 155 h 15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66" h="155">
                <a:moveTo>
                  <a:pt x="90" y="30"/>
                </a:moveTo>
                <a:lnTo>
                  <a:pt x="71" y="19"/>
                </a:lnTo>
                <a:lnTo>
                  <a:pt x="66" y="47"/>
                </a:lnTo>
                <a:lnTo>
                  <a:pt x="37" y="30"/>
                </a:lnTo>
                <a:lnTo>
                  <a:pt x="42" y="61"/>
                </a:lnTo>
                <a:lnTo>
                  <a:pt x="5" y="61"/>
                </a:lnTo>
                <a:lnTo>
                  <a:pt x="30" y="83"/>
                </a:lnTo>
                <a:lnTo>
                  <a:pt x="0" y="88"/>
                </a:lnTo>
                <a:lnTo>
                  <a:pt x="23" y="107"/>
                </a:lnTo>
                <a:lnTo>
                  <a:pt x="5" y="124"/>
                </a:lnTo>
                <a:lnTo>
                  <a:pt x="37" y="131"/>
                </a:lnTo>
                <a:lnTo>
                  <a:pt x="37" y="155"/>
                </a:lnTo>
                <a:lnTo>
                  <a:pt x="54" y="131"/>
                </a:lnTo>
                <a:lnTo>
                  <a:pt x="66" y="136"/>
                </a:lnTo>
                <a:lnTo>
                  <a:pt x="71" y="124"/>
                </a:lnTo>
                <a:lnTo>
                  <a:pt x="90" y="131"/>
                </a:lnTo>
                <a:lnTo>
                  <a:pt x="90" y="112"/>
                </a:lnTo>
                <a:lnTo>
                  <a:pt x="114" y="124"/>
                </a:lnTo>
                <a:lnTo>
                  <a:pt x="114" y="102"/>
                </a:lnTo>
                <a:lnTo>
                  <a:pt x="142" y="112"/>
                </a:lnTo>
                <a:lnTo>
                  <a:pt x="125" y="88"/>
                </a:lnTo>
                <a:lnTo>
                  <a:pt x="138" y="83"/>
                </a:lnTo>
                <a:lnTo>
                  <a:pt x="131" y="66"/>
                </a:lnTo>
                <a:lnTo>
                  <a:pt x="166" y="47"/>
                </a:lnTo>
                <a:lnTo>
                  <a:pt x="125" y="47"/>
                </a:lnTo>
                <a:lnTo>
                  <a:pt x="137" y="23"/>
                </a:lnTo>
                <a:lnTo>
                  <a:pt x="107" y="43"/>
                </a:lnTo>
                <a:lnTo>
                  <a:pt x="114" y="0"/>
                </a:lnTo>
                <a:lnTo>
                  <a:pt x="90" y="30"/>
                </a:lnTo>
                <a:close/>
              </a:path>
            </a:pathLst>
          </a:custGeom>
          <a:solidFill>
            <a:srgbClr val="FF0000"/>
          </a:solidFill>
          <a:ln w="11113">
            <a:solidFill>
              <a:srgbClr val="FF0000"/>
            </a:solidFill>
            <a:round/>
            <a:headEnd/>
            <a:tailEnd/>
          </a:ln>
          <a:extLst/>
        </p:spPr>
        <p:txBody>
          <a:bodyPr/>
          <a:lstStyle/>
          <a:p>
            <a:endParaRPr lang="en-US"/>
          </a:p>
        </p:txBody>
      </p:sp>
      <p:sp>
        <p:nvSpPr>
          <p:cNvPr id="87" name="Freeform 76"/>
          <p:cNvSpPr>
            <a:spLocks/>
          </p:cNvSpPr>
          <p:nvPr/>
        </p:nvSpPr>
        <p:spPr bwMode="auto">
          <a:xfrm>
            <a:off x="752475" y="2960865"/>
            <a:ext cx="500063" cy="466927"/>
          </a:xfrm>
          <a:custGeom>
            <a:avLst/>
            <a:gdLst>
              <a:gd name="T0" fmla="*/ 2147483647 w 166"/>
              <a:gd name="T1" fmla="*/ 2147483647 h 155"/>
              <a:gd name="T2" fmla="*/ 2147483647 w 166"/>
              <a:gd name="T3" fmla="*/ 2147483647 h 155"/>
              <a:gd name="T4" fmla="*/ 2147483647 w 166"/>
              <a:gd name="T5" fmla="*/ 2147483647 h 155"/>
              <a:gd name="T6" fmla="*/ 2147483647 w 166"/>
              <a:gd name="T7" fmla="*/ 2147483647 h 155"/>
              <a:gd name="T8" fmla="*/ 2147483647 w 166"/>
              <a:gd name="T9" fmla="*/ 2147483647 h 155"/>
              <a:gd name="T10" fmla="*/ 2147483647 w 166"/>
              <a:gd name="T11" fmla="*/ 2147483647 h 155"/>
              <a:gd name="T12" fmla="*/ 2147483647 w 166"/>
              <a:gd name="T13" fmla="*/ 2147483647 h 155"/>
              <a:gd name="T14" fmla="*/ 0 w 166"/>
              <a:gd name="T15" fmla="*/ 2147483647 h 155"/>
              <a:gd name="T16" fmla="*/ 2147483647 w 166"/>
              <a:gd name="T17" fmla="*/ 2147483647 h 155"/>
              <a:gd name="T18" fmla="*/ 2147483647 w 166"/>
              <a:gd name="T19" fmla="*/ 2147483647 h 155"/>
              <a:gd name="T20" fmla="*/ 2147483647 w 166"/>
              <a:gd name="T21" fmla="*/ 2147483647 h 155"/>
              <a:gd name="T22" fmla="*/ 2147483647 w 166"/>
              <a:gd name="T23" fmla="*/ 2147483647 h 155"/>
              <a:gd name="T24" fmla="*/ 2147483647 w 166"/>
              <a:gd name="T25" fmla="*/ 2147483647 h 155"/>
              <a:gd name="T26" fmla="*/ 2147483647 w 166"/>
              <a:gd name="T27" fmla="*/ 2147483647 h 155"/>
              <a:gd name="T28" fmla="*/ 2147483647 w 166"/>
              <a:gd name="T29" fmla="*/ 2147483647 h 155"/>
              <a:gd name="T30" fmla="*/ 2147483647 w 166"/>
              <a:gd name="T31" fmla="*/ 2147483647 h 155"/>
              <a:gd name="T32" fmla="*/ 2147483647 w 166"/>
              <a:gd name="T33" fmla="*/ 2147483647 h 155"/>
              <a:gd name="T34" fmla="*/ 2147483647 w 166"/>
              <a:gd name="T35" fmla="*/ 2147483647 h 155"/>
              <a:gd name="T36" fmla="*/ 2147483647 w 166"/>
              <a:gd name="T37" fmla="*/ 2147483647 h 155"/>
              <a:gd name="T38" fmla="*/ 2147483647 w 166"/>
              <a:gd name="T39" fmla="*/ 2147483647 h 155"/>
              <a:gd name="T40" fmla="*/ 2147483647 w 166"/>
              <a:gd name="T41" fmla="*/ 2147483647 h 155"/>
              <a:gd name="T42" fmla="*/ 2147483647 w 166"/>
              <a:gd name="T43" fmla="*/ 2147483647 h 155"/>
              <a:gd name="T44" fmla="*/ 2147483647 w 166"/>
              <a:gd name="T45" fmla="*/ 2147483647 h 155"/>
              <a:gd name="T46" fmla="*/ 2147483647 w 166"/>
              <a:gd name="T47" fmla="*/ 2147483647 h 155"/>
              <a:gd name="T48" fmla="*/ 2147483647 w 166"/>
              <a:gd name="T49" fmla="*/ 2147483647 h 155"/>
              <a:gd name="T50" fmla="*/ 2147483647 w 166"/>
              <a:gd name="T51" fmla="*/ 2147483647 h 155"/>
              <a:gd name="T52" fmla="*/ 2147483647 w 166"/>
              <a:gd name="T53" fmla="*/ 2147483647 h 155"/>
              <a:gd name="T54" fmla="*/ 2147483647 w 166"/>
              <a:gd name="T55" fmla="*/ 0 h 155"/>
              <a:gd name="T56" fmla="*/ 2147483647 w 166"/>
              <a:gd name="T57" fmla="*/ 2147483647 h 15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66"/>
              <a:gd name="T88" fmla="*/ 0 h 155"/>
              <a:gd name="T89" fmla="*/ 166 w 166"/>
              <a:gd name="T90" fmla="*/ 155 h 15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66" h="155">
                <a:moveTo>
                  <a:pt x="90" y="30"/>
                </a:moveTo>
                <a:lnTo>
                  <a:pt x="71" y="19"/>
                </a:lnTo>
                <a:lnTo>
                  <a:pt x="66" y="47"/>
                </a:lnTo>
                <a:lnTo>
                  <a:pt x="37" y="30"/>
                </a:lnTo>
                <a:lnTo>
                  <a:pt x="42" y="61"/>
                </a:lnTo>
                <a:lnTo>
                  <a:pt x="5" y="61"/>
                </a:lnTo>
                <a:lnTo>
                  <a:pt x="30" y="83"/>
                </a:lnTo>
                <a:lnTo>
                  <a:pt x="0" y="88"/>
                </a:lnTo>
                <a:lnTo>
                  <a:pt x="23" y="107"/>
                </a:lnTo>
                <a:lnTo>
                  <a:pt x="5" y="124"/>
                </a:lnTo>
                <a:lnTo>
                  <a:pt x="37" y="131"/>
                </a:lnTo>
                <a:lnTo>
                  <a:pt x="37" y="155"/>
                </a:lnTo>
                <a:lnTo>
                  <a:pt x="54" y="131"/>
                </a:lnTo>
                <a:lnTo>
                  <a:pt x="66" y="136"/>
                </a:lnTo>
                <a:lnTo>
                  <a:pt x="71" y="124"/>
                </a:lnTo>
                <a:lnTo>
                  <a:pt x="90" y="131"/>
                </a:lnTo>
                <a:lnTo>
                  <a:pt x="90" y="112"/>
                </a:lnTo>
                <a:lnTo>
                  <a:pt x="114" y="124"/>
                </a:lnTo>
                <a:lnTo>
                  <a:pt x="114" y="102"/>
                </a:lnTo>
                <a:lnTo>
                  <a:pt x="142" y="112"/>
                </a:lnTo>
                <a:lnTo>
                  <a:pt x="125" y="88"/>
                </a:lnTo>
                <a:lnTo>
                  <a:pt x="138" y="83"/>
                </a:lnTo>
                <a:lnTo>
                  <a:pt x="131" y="66"/>
                </a:lnTo>
                <a:lnTo>
                  <a:pt x="166" y="47"/>
                </a:lnTo>
                <a:lnTo>
                  <a:pt x="125" y="47"/>
                </a:lnTo>
                <a:lnTo>
                  <a:pt x="137" y="23"/>
                </a:lnTo>
                <a:lnTo>
                  <a:pt x="107" y="43"/>
                </a:lnTo>
                <a:lnTo>
                  <a:pt x="114" y="0"/>
                </a:lnTo>
                <a:lnTo>
                  <a:pt x="90" y="30"/>
                </a:lnTo>
                <a:close/>
              </a:path>
            </a:pathLst>
          </a:custGeom>
          <a:solidFill>
            <a:srgbClr val="FF0000"/>
          </a:solidFill>
          <a:ln w="11113">
            <a:solidFill>
              <a:srgbClr val="FF0000"/>
            </a:solidFill>
            <a:round/>
            <a:headEnd/>
            <a:tailEnd/>
          </a:ln>
          <a:extLst/>
        </p:spPr>
        <p:txBody>
          <a:bodyPr/>
          <a:lstStyle/>
          <a:p>
            <a:endParaRPr lang="en-US"/>
          </a:p>
        </p:txBody>
      </p:sp>
      <p:sp>
        <p:nvSpPr>
          <p:cNvPr id="88" name="Freeform 76"/>
          <p:cNvSpPr>
            <a:spLocks/>
          </p:cNvSpPr>
          <p:nvPr/>
        </p:nvSpPr>
        <p:spPr bwMode="auto">
          <a:xfrm>
            <a:off x="712787" y="3322924"/>
            <a:ext cx="500063" cy="466927"/>
          </a:xfrm>
          <a:custGeom>
            <a:avLst/>
            <a:gdLst>
              <a:gd name="T0" fmla="*/ 2147483647 w 166"/>
              <a:gd name="T1" fmla="*/ 2147483647 h 155"/>
              <a:gd name="T2" fmla="*/ 2147483647 w 166"/>
              <a:gd name="T3" fmla="*/ 2147483647 h 155"/>
              <a:gd name="T4" fmla="*/ 2147483647 w 166"/>
              <a:gd name="T5" fmla="*/ 2147483647 h 155"/>
              <a:gd name="T6" fmla="*/ 2147483647 w 166"/>
              <a:gd name="T7" fmla="*/ 2147483647 h 155"/>
              <a:gd name="T8" fmla="*/ 2147483647 w 166"/>
              <a:gd name="T9" fmla="*/ 2147483647 h 155"/>
              <a:gd name="T10" fmla="*/ 2147483647 w 166"/>
              <a:gd name="T11" fmla="*/ 2147483647 h 155"/>
              <a:gd name="T12" fmla="*/ 2147483647 w 166"/>
              <a:gd name="T13" fmla="*/ 2147483647 h 155"/>
              <a:gd name="T14" fmla="*/ 0 w 166"/>
              <a:gd name="T15" fmla="*/ 2147483647 h 155"/>
              <a:gd name="T16" fmla="*/ 2147483647 w 166"/>
              <a:gd name="T17" fmla="*/ 2147483647 h 155"/>
              <a:gd name="T18" fmla="*/ 2147483647 w 166"/>
              <a:gd name="T19" fmla="*/ 2147483647 h 155"/>
              <a:gd name="T20" fmla="*/ 2147483647 w 166"/>
              <a:gd name="T21" fmla="*/ 2147483647 h 155"/>
              <a:gd name="T22" fmla="*/ 2147483647 w 166"/>
              <a:gd name="T23" fmla="*/ 2147483647 h 155"/>
              <a:gd name="T24" fmla="*/ 2147483647 w 166"/>
              <a:gd name="T25" fmla="*/ 2147483647 h 155"/>
              <a:gd name="T26" fmla="*/ 2147483647 w 166"/>
              <a:gd name="T27" fmla="*/ 2147483647 h 155"/>
              <a:gd name="T28" fmla="*/ 2147483647 w 166"/>
              <a:gd name="T29" fmla="*/ 2147483647 h 155"/>
              <a:gd name="T30" fmla="*/ 2147483647 w 166"/>
              <a:gd name="T31" fmla="*/ 2147483647 h 155"/>
              <a:gd name="T32" fmla="*/ 2147483647 w 166"/>
              <a:gd name="T33" fmla="*/ 2147483647 h 155"/>
              <a:gd name="T34" fmla="*/ 2147483647 w 166"/>
              <a:gd name="T35" fmla="*/ 2147483647 h 155"/>
              <a:gd name="T36" fmla="*/ 2147483647 w 166"/>
              <a:gd name="T37" fmla="*/ 2147483647 h 155"/>
              <a:gd name="T38" fmla="*/ 2147483647 w 166"/>
              <a:gd name="T39" fmla="*/ 2147483647 h 155"/>
              <a:gd name="T40" fmla="*/ 2147483647 w 166"/>
              <a:gd name="T41" fmla="*/ 2147483647 h 155"/>
              <a:gd name="T42" fmla="*/ 2147483647 w 166"/>
              <a:gd name="T43" fmla="*/ 2147483647 h 155"/>
              <a:gd name="T44" fmla="*/ 2147483647 w 166"/>
              <a:gd name="T45" fmla="*/ 2147483647 h 155"/>
              <a:gd name="T46" fmla="*/ 2147483647 w 166"/>
              <a:gd name="T47" fmla="*/ 2147483647 h 155"/>
              <a:gd name="T48" fmla="*/ 2147483647 w 166"/>
              <a:gd name="T49" fmla="*/ 2147483647 h 155"/>
              <a:gd name="T50" fmla="*/ 2147483647 w 166"/>
              <a:gd name="T51" fmla="*/ 2147483647 h 155"/>
              <a:gd name="T52" fmla="*/ 2147483647 w 166"/>
              <a:gd name="T53" fmla="*/ 2147483647 h 155"/>
              <a:gd name="T54" fmla="*/ 2147483647 w 166"/>
              <a:gd name="T55" fmla="*/ 0 h 155"/>
              <a:gd name="T56" fmla="*/ 2147483647 w 166"/>
              <a:gd name="T57" fmla="*/ 2147483647 h 15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66"/>
              <a:gd name="T88" fmla="*/ 0 h 155"/>
              <a:gd name="T89" fmla="*/ 166 w 166"/>
              <a:gd name="T90" fmla="*/ 155 h 15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66" h="155">
                <a:moveTo>
                  <a:pt x="90" y="30"/>
                </a:moveTo>
                <a:lnTo>
                  <a:pt x="71" y="19"/>
                </a:lnTo>
                <a:lnTo>
                  <a:pt x="66" y="47"/>
                </a:lnTo>
                <a:lnTo>
                  <a:pt x="37" y="30"/>
                </a:lnTo>
                <a:lnTo>
                  <a:pt x="42" y="61"/>
                </a:lnTo>
                <a:lnTo>
                  <a:pt x="5" y="61"/>
                </a:lnTo>
                <a:lnTo>
                  <a:pt x="30" y="83"/>
                </a:lnTo>
                <a:lnTo>
                  <a:pt x="0" y="88"/>
                </a:lnTo>
                <a:lnTo>
                  <a:pt x="23" y="107"/>
                </a:lnTo>
                <a:lnTo>
                  <a:pt x="5" y="124"/>
                </a:lnTo>
                <a:lnTo>
                  <a:pt x="37" y="131"/>
                </a:lnTo>
                <a:lnTo>
                  <a:pt x="37" y="155"/>
                </a:lnTo>
                <a:lnTo>
                  <a:pt x="54" y="131"/>
                </a:lnTo>
                <a:lnTo>
                  <a:pt x="66" y="136"/>
                </a:lnTo>
                <a:lnTo>
                  <a:pt x="71" y="124"/>
                </a:lnTo>
                <a:lnTo>
                  <a:pt x="90" y="131"/>
                </a:lnTo>
                <a:lnTo>
                  <a:pt x="90" y="112"/>
                </a:lnTo>
                <a:lnTo>
                  <a:pt x="114" y="124"/>
                </a:lnTo>
                <a:lnTo>
                  <a:pt x="114" y="102"/>
                </a:lnTo>
                <a:lnTo>
                  <a:pt x="142" y="112"/>
                </a:lnTo>
                <a:lnTo>
                  <a:pt x="125" y="88"/>
                </a:lnTo>
                <a:lnTo>
                  <a:pt x="138" y="83"/>
                </a:lnTo>
                <a:lnTo>
                  <a:pt x="131" y="66"/>
                </a:lnTo>
                <a:lnTo>
                  <a:pt x="166" y="47"/>
                </a:lnTo>
                <a:lnTo>
                  <a:pt x="125" y="47"/>
                </a:lnTo>
                <a:lnTo>
                  <a:pt x="137" y="23"/>
                </a:lnTo>
                <a:lnTo>
                  <a:pt x="107" y="43"/>
                </a:lnTo>
                <a:lnTo>
                  <a:pt x="114" y="0"/>
                </a:lnTo>
                <a:lnTo>
                  <a:pt x="90" y="30"/>
                </a:lnTo>
                <a:close/>
              </a:path>
            </a:pathLst>
          </a:custGeom>
          <a:solidFill>
            <a:srgbClr val="FF0000"/>
          </a:solidFill>
          <a:ln w="11113">
            <a:solidFill>
              <a:srgbClr val="FF0000"/>
            </a:solidFill>
            <a:round/>
            <a:headEnd/>
            <a:tailEnd/>
          </a:ln>
          <a:extLst/>
        </p:spPr>
        <p:txBody>
          <a:bodyPr/>
          <a:lstStyle/>
          <a:p>
            <a:endParaRPr lang="en-US"/>
          </a:p>
        </p:txBody>
      </p:sp>
      <p:sp>
        <p:nvSpPr>
          <p:cNvPr id="89" name="Freeform 76"/>
          <p:cNvSpPr>
            <a:spLocks/>
          </p:cNvSpPr>
          <p:nvPr/>
        </p:nvSpPr>
        <p:spPr bwMode="auto">
          <a:xfrm>
            <a:off x="1595438" y="2037640"/>
            <a:ext cx="978139" cy="913324"/>
          </a:xfrm>
          <a:custGeom>
            <a:avLst/>
            <a:gdLst>
              <a:gd name="T0" fmla="*/ 2147483647 w 166"/>
              <a:gd name="T1" fmla="*/ 2147483647 h 155"/>
              <a:gd name="T2" fmla="*/ 2147483647 w 166"/>
              <a:gd name="T3" fmla="*/ 2147483647 h 155"/>
              <a:gd name="T4" fmla="*/ 2147483647 w 166"/>
              <a:gd name="T5" fmla="*/ 2147483647 h 155"/>
              <a:gd name="T6" fmla="*/ 2147483647 w 166"/>
              <a:gd name="T7" fmla="*/ 2147483647 h 155"/>
              <a:gd name="T8" fmla="*/ 2147483647 w 166"/>
              <a:gd name="T9" fmla="*/ 2147483647 h 155"/>
              <a:gd name="T10" fmla="*/ 2147483647 w 166"/>
              <a:gd name="T11" fmla="*/ 2147483647 h 155"/>
              <a:gd name="T12" fmla="*/ 2147483647 w 166"/>
              <a:gd name="T13" fmla="*/ 2147483647 h 155"/>
              <a:gd name="T14" fmla="*/ 0 w 166"/>
              <a:gd name="T15" fmla="*/ 2147483647 h 155"/>
              <a:gd name="T16" fmla="*/ 2147483647 w 166"/>
              <a:gd name="T17" fmla="*/ 2147483647 h 155"/>
              <a:gd name="T18" fmla="*/ 2147483647 w 166"/>
              <a:gd name="T19" fmla="*/ 2147483647 h 155"/>
              <a:gd name="T20" fmla="*/ 2147483647 w 166"/>
              <a:gd name="T21" fmla="*/ 2147483647 h 155"/>
              <a:gd name="T22" fmla="*/ 2147483647 w 166"/>
              <a:gd name="T23" fmla="*/ 2147483647 h 155"/>
              <a:gd name="T24" fmla="*/ 2147483647 w 166"/>
              <a:gd name="T25" fmla="*/ 2147483647 h 155"/>
              <a:gd name="T26" fmla="*/ 2147483647 w 166"/>
              <a:gd name="T27" fmla="*/ 2147483647 h 155"/>
              <a:gd name="T28" fmla="*/ 2147483647 w 166"/>
              <a:gd name="T29" fmla="*/ 2147483647 h 155"/>
              <a:gd name="T30" fmla="*/ 2147483647 w 166"/>
              <a:gd name="T31" fmla="*/ 2147483647 h 155"/>
              <a:gd name="T32" fmla="*/ 2147483647 w 166"/>
              <a:gd name="T33" fmla="*/ 2147483647 h 155"/>
              <a:gd name="T34" fmla="*/ 2147483647 w 166"/>
              <a:gd name="T35" fmla="*/ 2147483647 h 155"/>
              <a:gd name="T36" fmla="*/ 2147483647 w 166"/>
              <a:gd name="T37" fmla="*/ 2147483647 h 155"/>
              <a:gd name="T38" fmla="*/ 2147483647 w 166"/>
              <a:gd name="T39" fmla="*/ 2147483647 h 155"/>
              <a:gd name="T40" fmla="*/ 2147483647 w 166"/>
              <a:gd name="T41" fmla="*/ 2147483647 h 155"/>
              <a:gd name="T42" fmla="*/ 2147483647 w 166"/>
              <a:gd name="T43" fmla="*/ 2147483647 h 155"/>
              <a:gd name="T44" fmla="*/ 2147483647 w 166"/>
              <a:gd name="T45" fmla="*/ 2147483647 h 155"/>
              <a:gd name="T46" fmla="*/ 2147483647 w 166"/>
              <a:gd name="T47" fmla="*/ 2147483647 h 155"/>
              <a:gd name="T48" fmla="*/ 2147483647 w 166"/>
              <a:gd name="T49" fmla="*/ 2147483647 h 155"/>
              <a:gd name="T50" fmla="*/ 2147483647 w 166"/>
              <a:gd name="T51" fmla="*/ 2147483647 h 155"/>
              <a:gd name="T52" fmla="*/ 2147483647 w 166"/>
              <a:gd name="T53" fmla="*/ 2147483647 h 155"/>
              <a:gd name="T54" fmla="*/ 2147483647 w 166"/>
              <a:gd name="T55" fmla="*/ 0 h 155"/>
              <a:gd name="T56" fmla="*/ 2147483647 w 166"/>
              <a:gd name="T57" fmla="*/ 2147483647 h 15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66"/>
              <a:gd name="T88" fmla="*/ 0 h 155"/>
              <a:gd name="T89" fmla="*/ 166 w 166"/>
              <a:gd name="T90" fmla="*/ 155 h 15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66" h="155">
                <a:moveTo>
                  <a:pt x="90" y="30"/>
                </a:moveTo>
                <a:lnTo>
                  <a:pt x="71" y="19"/>
                </a:lnTo>
                <a:lnTo>
                  <a:pt x="66" y="47"/>
                </a:lnTo>
                <a:lnTo>
                  <a:pt x="37" y="30"/>
                </a:lnTo>
                <a:lnTo>
                  <a:pt x="42" y="61"/>
                </a:lnTo>
                <a:lnTo>
                  <a:pt x="5" y="61"/>
                </a:lnTo>
                <a:lnTo>
                  <a:pt x="30" y="83"/>
                </a:lnTo>
                <a:lnTo>
                  <a:pt x="0" y="88"/>
                </a:lnTo>
                <a:lnTo>
                  <a:pt x="23" y="107"/>
                </a:lnTo>
                <a:lnTo>
                  <a:pt x="5" y="124"/>
                </a:lnTo>
                <a:lnTo>
                  <a:pt x="37" y="131"/>
                </a:lnTo>
                <a:lnTo>
                  <a:pt x="37" y="155"/>
                </a:lnTo>
                <a:lnTo>
                  <a:pt x="54" y="131"/>
                </a:lnTo>
                <a:lnTo>
                  <a:pt x="66" y="136"/>
                </a:lnTo>
                <a:lnTo>
                  <a:pt x="71" y="124"/>
                </a:lnTo>
                <a:lnTo>
                  <a:pt x="90" y="131"/>
                </a:lnTo>
                <a:lnTo>
                  <a:pt x="90" y="112"/>
                </a:lnTo>
                <a:lnTo>
                  <a:pt x="114" y="124"/>
                </a:lnTo>
                <a:lnTo>
                  <a:pt x="114" y="102"/>
                </a:lnTo>
                <a:lnTo>
                  <a:pt x="142" y="112"/>
                </a:lnTo>
                <a:lnTo>
                  <a:pt x="125" y="88"/>
                </a:lnTo>
                <a:lnTo>
                  <a:pt x="138" y="83"/>
                </a:lnTo>
                <a:lnTo>
                  <a:pt x="131" y="66"/>
                </a:lnTo>
                <a:lnTo>
                  <a:pt x="166" y="47"/>
                </a:lnTo>
                <a:lnTo>
                  <a:pt x="125" y="47"/>
                </a:lnTo>
                <a:lnTo>
                  <a:pt x="137" y="23"/>
                </a:lnTo>
                <a:lnTo>
                  <a:pt x="107" y="43"/>
                </a:lnTo>
                <a:lnTo>
                  <a:pt x="114" y="0"/>
                </a:lnTo>
                <a:lnTo>
                  <a:pt x="90" y="30"/>
                </a:lnTo>
                <a:close/>
              </a:path>
            </a:pathLst>
          </a:custGeom>
          <a:solidFill>
            <a:srgbClr val="FF0000"/>
          </a:solidFill>
          <a:ln w="11113">
            <a:solidFill>
              <a:srgbClr val="FF0000"/>
            </a:solidFill>
            <a:round/>
            <a:headEnd/>
            <a:tailEnd/>
          </a:ln>
          <a:extLst/>
        </p:spPr>
        <p:txBody>
          <a:bodyPr/>
          <a:lstStyle/>
          <a:p>
            <a:endParaRPr lang="en-US"/>
          </a:p>
        </p:txBody>
      </p:sp>
      <p:sp>
        <p:nvSpPr>
          <p:cNvPr id="90" name="Freeform 76"/>
          <p:cNvSpPr>
            <a:spLocks/>
          </p:cNvSpPr>
          <p:nvPr/>
        </p:nvSpPr>
        <p:spPr bwMode="auto">
          <a:xfrm>
            <a:off x="3698875" y="3242889"/>
            <a:ext cx="978139" cy="913324"/>
          </a:xfrm>
          <a:custGeom>
            <a:avLst/>
            <a:gdLst>
              <a:gd name="T0" fmla="*/ 2147483647 w 166"/>
              <a:gd name="T1" fmla="*/ 2147483647 h 155"/>
              <a:gd name="T2" fmla="*/ 2147483647 w 166"/>
              <a:gd name="T3" fmla="*/ 2147483647 h 155"/>
              <a:gd name="T4" fmla="*/ 2147483647 w 166"/>
              <a:gd name="T5" fmla="*/ 2147483647 h 155"/>
              <a:gd name="T6" fmla="*/ 2147483647 w 166"/>
              <a:gd name="T7" fmla="*/ 2147483647 h 155"/>
              <a:gd name="T8" fmla="*/ 2147483647 w 166"/>
              <a:gd name="T9" fmla="*/ 2147483647 h 155"/>
              <a:gd name="T10" fmla="*/ 2147483647 w 166"/>
              <a:gd name="T11" fmla="*/ 2147483647 h 155"/>
              <a:gd name="T12" fmla="*/ 2147483647 w 166"/>
              <a:gd name="T13" fmla="*/ 2147483647 h 155"/>
              <a:gd name="T14" fmla="*/ 0 w 166"/>
              <a:gd name="T15" fmla="*/ 2147483647 h 155"/>
              <a:gd name="T16" fmla="*/ 2147483647 w 166"/>
              <a:gd name="T17" fmla="*/ 2147483647 h 155"/>
              <a:gd name="T18" fmla="*/ 2147483647 w 166"/>
              <a:gd name="T19" fmla="*/ 2147483647 h 155"/>
              <a:gd name="T20" fmla="*/ 2147483647 w 166"/>
              <a:gd name="T21" fmla="*/ 2147483647 h 155"/>
              <a:gd name="T22" fmla="*/ 2147483647 w 166"/>
              <a:gd name="T23" fmla="*/ 2147483647 h 155"/>
              <a:gd name="T24" fmla="*/ 2147483647 w 166"/>
              <a:gd name="T25" fmla="*/ 2147483647 h 155"/>
              <a:gd name="T26" fmla="*/ 2147483647 w 166"/>
              <a:gd name="T27" fmla="*/ 2147483647 h 155"/>
              <a:gd name="T28" fmla="*/ 2147483647 w 166"/>
              <a:gd name="T29" fmla="*/ 2147483647 h 155"/>
              <a:gd name="T30" fmla="*/ 2147483647 w 166"/>
              <a:gd name="T31" fmla="*/ 2147483647 h 155"/>
              <a:gd name="T32" fmla="*/ 2147483647 w 166"/>
              <a:gd name="T33" fmla="*/ 2147483647 h 155"/>
              <a:gd name="T34" fmla="*/ 2147483647 w 166"/>
              <a:gd name="T35" fmla="*/ 2147483647 h 155"/>
              <a:gd name="T36" fmla="*/ 2147483647 w 166"/>
              <a:gd name="T37" fmla="*/ 2147483647 h 155"/>
              <a:gd name="T38" fmla="*/ 2147483647 w 166"/>
              <a:gd name="T39" fmla="*/ 2147483647 h 155"/>
              <a:gd name="T40" fmla="*/ 2147483647 w 166"/>
              <a:gd name="T41" fmla="*/ 2147483647 h 155"/>
              <a:gd name="T42" fmla="*/ 2147483647 w 166"/>
              <a:gd name="T43" fmla="*/ 2147483647 h 155"/>
              <a:gd name="T44" fmla="*/ 2147483647 w 166"/>
              <a:gd name="T45" fmla="*/ 2147483647 h 155"/>
              <a:gd name="T46" fmla="*/ 2147483647 w 166"/>
              <a:gd name="T47" fmla="*/ 2147483647 h 155"/>
              <a:gd name="T48" fmla="*/ 2147483647 w 166"/>
              <a:gd name="T49" fmla="*/ 2147483647 h 155"/>
              <a:gd name="T50" fmla="*/ 2147483647 w 166"/>
              <a:gd name="T51" fmla="*/ 2147483647 h 155"/>
              <a:gd name="T52" fmla="*/ 2147483647 w 166"/>
              <a:gd name="T53" fmla="*/ 2147483647 h 155"/>
              <a:gd name="T54" fmla="*/ 2147483647 w 166"/>
              <a:gd name="T55" fmla="*/ 0 h 155"/>
              <a:gd name="T56" fmla="*/ 2147483647 w 166"/>
              <a:gd name="T57" fmla="*/ 2147483647 h 15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66"/>
              <a:gd name="T88" fmla="*/ 0 h 155"/>
              <a:gd name="T89" fmla="*/ 166 w 166"/>
              <a:gd name="T90" fmla="*/ 155 h 15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66" h="155">
                <a:moveTo>
                  <a:pt x="90" y="30"/>
                </a:moveTo>
                <a:lnTo>
                  <a:pt x="71" y="19"/>
                </a:lnTo>
                <a:lnTo>
                  <a:pt x="66" y="47"/>
                </a:lnTo>
                <a:lnTo>
                  <a:pt x="37" y="30"/>
                </a:lnTo>
                <a:lnTo>
                  <a:pt x="42" y="61"/>
                </a:lnTo>
                <a:lnTo>
                  <a:pt x="5" y="61"/>
                </a:lnTo>
                <a:lnTo>
                  <a:pt x="30" y="83"/>
                </a:lnTo>
                <a:lnTo>
                  <a:pt x="0" y="88"/>
                </a:lnTo>
                <a:lnTo>
                  <a:pt x="23" y="107"/>
                </a:lnTo>
                <a:lnTo>
                  <a:pt x="5" y="124"/>
                </a:lnTo>
                <a:lnTo>
                  <a:pt x="37" y="131"/>
                </a:lnTo>
                <a:lnTo>
                  <a:pt x="37" y="155"/>
                </a:lnTo>
                <a:lnTo>
                  <a:pt x="54" y="131"/>
                </a:lnTo>
                <a:lnTo>
                  <a:pt x="66" y="136"/>
                </a:lnTo>
                <a:lnTo>
                  <a:pt x="71" y="124"/>
                </a:lnTo>
                <a:lnTo>
                  <a:pt x="90" y="131"/>
                </a:lnTo>
                <a:lnTo>
                  <a:pt x="90" y="112"/>
                </a:lnTo>
                <a:lnTo>
                  <a:pt x="114" y="124"/>
                </a:lnTo>
                <a:lnTo>
                  <a:pt x="114" y="102"/>
                </a:lnTo>
                <a:lnTo>
                  <a:pt x="142" y="112"/>
                </a:lnTo>
                <a:lnTo>
                  <a:pt x="125" y="88"/>
                </a:lnTo>
                <a:lnTo>
                  <a:pt x="138" y="83"/>
                </a:lnTo>
                <a:lnTo>
                  <a:pt x="131" y="66"/>
                </a:lnTo>
                <a:lnTo>
                  <a:pt x="166" y="47"/>
                </a:lnTo>
                <a:lnTo>
                  <a:pt x="125" y="47"/>
                </a:lnTo>
                <a:lnTo>
                  <a:pt x="137" y="23"/>
                </a:lnTo>
                <a:lnTo>
                  <a:pt x="107" y="43"/>
                </a:lnTo>
                <a:lnTo>
                  <a:pt x="114" y="0"/>
                </a:lnTo>
                <a:lnTo>
                  <a:pt x="90" y="30"/>
                </a:lnTo>
                <a:close/>
              </a:path>
            </a:pathLst>
          </a:custGeom>
          <a:solidFill>
            <a:srgbClr val="FF0000"/>
          </a:solidFill>
          <a:ln w="11113">
            <a:solidFill>
              <a:srgbClr val="FF0000"/>
            </a:solidFill>
            <a:round/>
            <a:headEnd/>
            <a:tailEnd/>
          </a:ln>
          <a:extLst/>
        </p:spPr>
        <p:txBody>
          <a:bodyPr/>
          <a:lstStyle/>
          <a:p>
            <a:endParaRPr lang="en-US"/>
          </a:p>
        </p:txBody>
      </p:sp>
      <p:sp>
        <p:nvSpPr>
          <p:cNvPr id="107" name="Freeform 76"/>
          <p:cNvSpPr>
            <a:spLocks/>
          </p:cNvSpPr>
          <p:nvPr/>
        </p:nvSpPr>
        <p:spPr bwMode="auto">
          <a:xfrm>
            <a:off x="5638800" y="3366876"/>
            <a:ext cx="978139" cy="913324"/>
          </a:xfrm>
          <a:custGeom>
            <a:avLst/>
            <a:gdLst>
              <a:gd name="T0" fmla="*/ 2147483647 w 166"/>
              <a:gd name="T1" fmla="*/ 2147483647 h 155"/>
              <a:gd name="T2" fmla="*/ 2147483647 w 166"/>
              <a:gd name="T3" fmla="*/ 2147483647 h 155"/>
              <a:gd name="T4" fmla="*/ 2147483647 w 166"/>
              <a:gd name="T5" fmla="*/ 2147483647 h 155"/>
              <a:gd name="T6" fmla="*/ 2147483647 w 166"/>
              <a:gd name="T7" fmla="*/ 2147483647 h 155"/>
              <a:gd name="T8" fmla="*/ 2147483647 w 166"/>
              <a:gd name="T9" fmla="*/ 2147483647 h 155"/>
              <a:gd name="T10" fmla="*/ 2147483647 w 166"/>
              <a:gd name="T11" fmla="*/ 2147483647 h 155"/>
              <a:gd name="T12" fmla="*/ 2147483647 w 166"/>
              <a:gd name="T13" fmla="*/ 2147483647 h 155"/>
              <a:gd name="T14" fmla="*/ 0 w 166"/>
              <a:gd name="T15" fmla="*/ 2147483647 h 155"/>
              <a:gd name="T16" fmla="*/ 2147483647 w 166"/>
              <a:gd name="T17" fmla="*/ 2147483647 h 155"/>
              <a:gd name="T18" fmla="*/ 2147483647 w 166"/>
              <a:gd name="T19" fmla="*/ 2147483647 h 155"/>
              <a:gd name="T20" fmla="*/ 2147483647 w 166"/>
              <a:gd name="T21" fmla="*/ 2147483647 h 155"/>
              <a:gd name="T22" fmla="*/ 2147483647 w 166"/>
              <a:gd name="T23" fmla="*/ 2147483647 h 155"/>
              <a:gd name="T24" fmla="*/ 2147483647 w 166"/>
              <a:gd name="T25" fmla="*/ 2147483647 h 155"/>
              <a:gd name="T26" fmla="*/ 2147483647 w 166"/>
              <a:gd name="T27" fmla="*/ 2147483647 h 155"/>
              <a:gd name="T28" fmla="*/ 2147483647 w 166"/>
              <a:gd name="T29" fmla="*/ 2147483647 h 155"/>
              <a:gd name="T30" fmla="*/ 2147483647 w 166"/>
              <a:gd name="T31" fmla="*/ 2147483647 h 155"/>
              <a:gd name="T32" fmla="*/ 2147483647 w 166"/>
              <a:gd name="T33" fmla="*/ 2147483647 h 155"/>
              <a:gd name="T34" fmla="*/ 2147483647 w 166"/>
              <a:gd name="T35" fmla="*/ 2147483647 h 155"/>
              <a:gd name="T36" fmla="*/ 2147483647 w 166"/>
              <a:gd name="T37" fmla="*/ 2147483647 h 155"/>
              <a:gd name="T38" fmla="*/ 2147483647 w 166"/>
              <a:gd name="T39" fmla="*/ 2147483647 h 155"/>
              <a:gd name="T40" fmla="*/ 2147483647 w 166"/>
              <a:gd name="T41" fmla="*/ 2147483647 h 155"/>
              <a:gd name="T42" fmla="*/ 2147483647 w 166"/>
              <a:gd name="T43" fmla="*/ 2147483647 h 155"/>
              <a:gd name="T44" fmla="*/ 2147483647 w 166"/>
              <a:gd name="T45" fmla="*/ 2147483647 h 155"/>
              <a:gd name="T46" fmla="*/ 2147483647 w 166"/>
              <a:gd name="T47" fmla="*/ 2147483647 h 155"/>
              <a:gd name="T48" fmla="*/ 2147483647 w 166"/>
              <a:gd name="T49" fmla="*/ 2147483647 h 155"/>
              <a:gd name="T50" fmla="*/ 2147483647 w 166"/>
              <a:gd name="T51" fmla="*/ 2147483647 h 155"/>
              <a:gd name="T52" fmla="*/ 2147483647 w 166"/>
              <a:gd name="T53" fmla="*/ 2147483647 h 155"/>
              <a:gd name="T54" fmla="*/ 2147483647 w 166"/>
              <a:gd name="T55" fmla="*/ 0 h 155"/>
              <a:gd name="T56" fmla="*/ 2147483647 w 166"/>
              <a:gd name="T57" fmla="*/ 2147483647 h 15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66"/>
              <a:gd name="T88" fmla="*/ 0 h 155"/>
              <a:gd name="T89" fmla="*/ 166 w 166"/>
              <a:gd name="T90" fmla="*/ 155 h 15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66" h="155">
                <a:moveTo>
                  <a:pt x="90" y="30"/>
                </a:moveTo>
                <a:lnTo>
                  <a:pt x="71" y="19"/>
                </a:lnTo>
                <a:lnTo>
                  <a:pt x="66" y="47"/>
                </a:lnTo>
                <a:lnTo>
                  <a:pt x="37" y="30"/>
                </a:lnTo>
                <a:lnTo>
                  <a:pt x="42" y="61"/>
                </a:lnTo>
                <a:lnTo>
                  <a:pt x="5" y="61"/>
                </a:lnTo>
                <a:lnTo>
                  <a:pt x="30" y="83"/>
                </a:lnTo>
                <a:lnTo>
                  <a:pt x="0" y="88"/>
                </a:lnTo>
                <a:lnTo>
                  <a:pt x="23" y="107"/>
                </a:lnTo>
                <a:lnTo>
                  <a:pt x="5" y="124"/>
                </a:lnTo>
                <a:lnTo>
                  <a:pt x="37" y="131"/>
                </a:lnTo>
                <a:lnTo>
                  <a:pt x="37" y="155"/>
                </a:lnTo>
                <a:lnTo>
                  <a:pt x="54" y="131"/>
                </a:lnTo>
                <a:lnTo>
                  <a:pt x="66" y="136"/>
                </a:lnTo>
                <a:lnTo>
                  <a:pt x="71" y="124"/>
                </a:lnTo>
                <a:lnTo>
                  <a:pt x="90" y="131"/>
                </a:lnTo>
                <a:lnTo>
                  <a:pt x="90" y="112"/>
                </a:lnTo>
                <a:lnTo>
                  <a:pt x="114" y="124"/>
                </a:lnTo>
                <a:lnTo>
                  <a:pt x="114" y="102"/>
                </a:lnTo>
                <a:lnTo>
                  <a:pt x="142" y="112"/>
                </a:lnTo>
                <a:lnTo>
                  <a:pt x="125" y="88"/>
                </a:lnTo>
                <a:lnTo>
                  <a:pt x="138" y="83"/>
                </a:lnTo>
                <a:lnTo>
                  <a:pt x="131" y="66"/>
                </a:lnTo>
                <a:lnTo>
                  <a:pt x="166" y="47"/>
                </a:lnTo>
                <a:lnTo>
                  <a:pt x="125" y="47"/>
                </a:lnTo>
                <a:lnTo>
                  <a:pt x="137" y="23"/>
                </a:lnTo>
                <a:lnTo>
                  <a:pt x="107" y="43"/>
                </a:lnTo>
                <a:lnTo>
                  <a:pt x="114" y="0"/>
                </a:lnTo>
                <a:lnTo>
                  <a:pt x="90" y="30"/>
                </a:lnTo>
                <a:close/>
              </a:path>
            </a:pathLst>
          </a:custGeom>
          <a:solidFill>
            <a:srgbClr val="FF0000"/>
          </a:solidFill>
          <a:ln w="11113">
            <a:solidFill>
              <a:srgbClr val="FF0000"/>
            </a:solidFill>
            <a:round/>
            <a:headEnd/>
            <a:tailEnd/>
          </a:ln>
          <a:extLst/>
        </p:spPr>
        <p:txBody>
          <a:bodyPr/>
          <a:lstStyle/>
          <a:p>
            <a:endParaRPr lang="en-US"/>
          </a:p>
        </p:txBody>
      </p:sp>
      <p:sp>
        <p:nvSpPr>
          <p:cNvPr id="108" name="Freeform 76"/>
          <p:cNvSpPr>
            <a:spLocks/>
          </p:cNvSpPr>
          <p:nvPr/>
        </p:nvSpPr>
        <p:spPr bwMode="auto">
          <a:xfrm>
            <a:off x="2725977" y="3894797"/>
            <a:ext cx="978139" cy="913324"/>
          </a:xfrm>
          <a:custGeom>
            <a:avLst/>
            <a:gdLst>
              <a:gd name="T0" fmla="*/ 2147483647 w 166"/>
              <a:gd name="T1" fmla="*/ 2147483647 h 155"/>
              <a:gd name="T2" fmla="*/ 2147483647 w 166"/>
              <a:gd name="T3" fmla="*/ 2147483647 h 155"/>
              <a:gd name="T4" fmla="*/ 2147483647 w 166"/>
              <a:gd name="T5" fmla="*/ 2147483647 h 155"/>
              <a:gd name="T6" fmla="*/ 2147483647 w 166"/>
              <a:gd name="T7" fmla="*/ 2147483647 h 155"/>
              <a:gd name="T8" fmla="*/ 2147483647 w 166"/>
              <a:gd name="T9" fmla="*/ 2147483647 h 155"/>
              <a:gd name="T10" fmla="*/ 2147483647 w 166"/>
              <a:gd name="T11" fmla="*/ 2147483647 h 155"/>
              <a:gd name="T12" fmla="*/ 2147483647 w 166"/>
              <a:gd name="T13" fmla="*/ 2147483647 h 155"/>
              <a:gd name="T14" fmla="*/ 0 w 166"/>
              <a:gd name="T15" fmla="*/ 2147483647 h 155"/>
              <a:gd name="T16" fmla="*/ 2147483647 w 166"/>
              <a:gd name="T17" fmla="*/ 2147483647 h 155"/>
              <a:gd name="T18" fmla="*/ 2147483647 w 166"/>
              <a:gd name="T19" fmla="*/ 2147483647 h 155"/>
              <a:gd name="T20" fmla="*/ 2147483647 w 166"/>
              <a:gd name="T21" fmla="*/ 2147483647 h 155"/>
              <a:gd name="T22" fmla="*/ 2147483647 w 166"/>
              <a:gd name="T23" fmla="*/ 2147483647 h 155"/>
              <a:gd name="T24" fmla="*/ 2147483647 w 166"/>
              <a:gd name="T25" fmla="*/ 2147483647 h 155"/>
              <a:gd name="T26" fmla="*/ 2147483647 w 166"/>
              <a:gd name="T27" fmla="*/ 2147483647 h 155"/>
              <a:gd name="T28" fmla="*/ 2147483647 w 166"/>
              <a:gd name="T29" fmla="*/ 2147483647 h 155"/>
              <a:gd name="T30" fmla="*/ 2147483647 w 166"/>
              <a:gd name="T31" fmla="*/ 2147483647 h 155"/>
              <a:gd name="T32" fmla="*/ 2147483647 w 166"/>
              <a:gd name="T33" fmla="*/ 2147483647 h 155"/>
              <a:gd name="T34" fmla="*/ 2147483647 w 166"/>
              <a:gd name="T35" fmla="*/ 2147483647 h 155"/>
              <a:gd name="T36" fmla="*/ 2147483647 w 166"/>
              <a:gd name="T37" fmla="*/ 2147483647 h 155"/>
              <a:gd name="T38" fmla="*/ 2147483647 w 166"/>
              <a:gd name="T39" fmla="*/ 2147483647 h 155"/>
              <a:gd name="T40" fmla="*/ 2147483647 w 166"/>
              <a:gd name="T41" fmla="*/ 2147483647 h 155"/>
              <a:gd name="T42" fmla="*/ 2147483647 w 166"/>
              <a:gd name="T43" fmla="*/ 2147483647 h 155"/>
              <a:gd name="T44" fmla="*/ 2147483647 w 166"/>
              <a:gd name="T45" fmla="*/ 2147483647 h 155"/>
              <a:gd name="T46" fmla="*/ 2147483647 w 166"/>
              <a:gd name="T47" fmla="*/ 2147483647 h 155"/>
              <a:gd name="T48" fmla="*/ 2147483647 w 166"/>
              <a:gd name="T49" fmla="*/ 2147483647 h 155"/>
              <a:gd name="T50" fmla="*/ 2147483647 w 166"/>
              <a:gd name="T51" fmla="*/ 2147483647 h 155"/>
              <a:gd name="T52" fmla="*/ 2147483647 w 166"/>
              <a:gd name="T53" fmla="*/ 2147483647 h 155"/>
              <a:gd name="T54" fmla="*/ 2147483647 w 166"/>
              <a:gd name="T55" fmla="*/ 0 h 155"/>
              <a:gd name="T56" fmla="*/ 2147483647 w 166"/>
              <a:gd name="T57" fmla="*/ 2147483647 h 15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66"/>
              <a:gd name="T88" fmla="*/ 0 h 155"/>
              <a:gd name="T89" fmla="*/ 166 w 166"/>
              <a:gd name="T90" fmla="*/ 155 h 15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66" h="155">
                <a:moveTo>
                  <a:pt x="90" y="30"/>
                </a:moveTo>
                <a:lnTo>
                  <a:pt x="71" y="19"/>
                </a:lnTo>
                <a:lnTo>
                  <a:pt x="66" y="47"/>
                </a:lnTo>
                <a:lnTo>
                  <a:pt x="37" y="30"/>
                </a:lnTo>
                <a:lnTo>
                  <a:pt x="42" y="61"/>
                </a:lnTo>
                <a:lnTo>
                  <a:pt x="5" y="61"/>
                </a:lnTo>
                <a:lnTo>
                  <a:pt x="30" y="83"/>
                </a:lnTo>
                <a:lnTo>
                  <a:pt x="0" y="88"/>
                </a:lnTo>
                <a:lnTo>
                  <a:pt x="23" y="107"/>
                </a:lnTo>
                <a:lnTo>
                  <a:pt x="5" y="124"/>
                </a:lnTo>
                <a:lnTo>
                  <a:pt x="37" y="131"/>
                </a:lnTo>
                <a:lnTo>
                  <a:pt x="37" y="155"/>
                </a:lnTo>
                <a:lnTo>
                  <a:pt x="54" y="131"/>
                </a:lnTo>
                <a:lnTo>
                  <a:pt x="66" y="136"/>
                </a:lnTo>
                <a:lnTo>
                  <a:pt x="71" y="124"/>
                </a:lnTo>
                <a:lnTo>
                  <a:pt x="90" y="131"/>
                </a:lnTo>
                <a:lnTo>
                  <a:pt x="90" y="112"/>
                </a:lnTo>
                <a:lnTo>
                  <a:pt x="114" y="124"/>
                </a:lnTo>
                <a:lnTo>
                  <a:pt x="114" y="102"/>
                </a:lnTo>
                <a:lnTo>
                  <a:pt x="142" y="112"/>
                </a:lnTo>
                <a:lnTo>
                  <a:pt x="125" y="88"/>
                </a:lnTo>
                <a:lnTo>
                  <a:pt x="138" y="83"/>
                </a:lnTo>
                <a:lnTo>
                  <a:pt x="131" y="66"/>
                </a:lnTo>
                <a:lnTo>
                  <a:pt x="166" y="47"/>
                </a:lnTo>
                <a:lnTo>
                  <a:pt x="125" y="47"/>
                </a:lnTo>
                <a:lnTo>
                  <a:pt x="137" y="23"/>
                </a:lnTo>
                <a:lnTo>
                  <a:pt x="107" y="43"/>
                </a:lnTo>
                <a:lnTo>
                  <a:pt x="114" y="0"/>
                </a:lnTo>
                <a:lnTo>
                  <a:pt x="90" y="30"/>
                </a:lnTo>
                <a:close/>
              </a:path>
            </a:pathLst>
          </a:custGeom>
          <a:solidFill>
            <a:srgbClr val="FF0000"/>
          </a:solidFill>
          <a:ln w="11113">
            <a:solidFill>
              <a:srgbClr val="FF0000"/>
            </a:solidFill>
            <a:round/>
            <a:headEnd/>
            <a:tailEnd/>
          </a:ln>
          <a:extLst/>
        </p:spPr>
        <p:txBody>
          <a:bodyPr/>
          <a:lstStyle/>
          <a:p>
            <a:endParaRPr lang="en-US"/>
          </a:p>
        </p:txBody>
      </p:sp>
      <p:sp>
        <p:nvSpPr>
          <p:cNvPr id="109" name="Freeform 76"/>
          <p:cNvSpPr>
            <a:spLocks/>
          </p:cNvSpPr>
          <p:nvPr/>
        </p:nvSpPr>
        <p:spPr bwMode="auto">
          <a:xfrm>
            <a:off x="5006975" y="3112658"/>
            <a:ext cx="642938" cy="600335"/>
          </a:xfrm>
          <a:custGeom>
            <a:avLst/>
            <a:gdLst>
              <a:gd name="T0" fmla="*/ 2147483647 w 166"/>
              <a:gd name="T1" fmla="*/ 2147483647 h 155"/>
              <a:gd name="T2" fmla="*/ 2147483647 w 166"/>
              <a:gd name="T3" fmla="*/ 2147483647 h 155"/>
              <a:gd name="T4" fmla="*/ 2147483647 w 166"/>
              <a:gd name="T5" fmla="*/ 2147483647 h 155"/>
              <a:gd name="T6" fmla="*/ 2147483647 w 166"/>
              <a:gd name="T7" fmla="*/ 2147483647 h 155"/>
              <a:gd name="T8" fmla="*/ 2147483647 w 166"/>
              <a:gd name="T9" fmla="*/ 2147483647 h 155"/>
              <a:gd name="T10" fmla="*/ 2147483647 w 166"/>
              <a:gd name="T11" fmla="*/ 2147483647 h 155"/>
              <a:gd name="T12" fmla="*/ 2147483647 w 166"/>
              <a:gd name="T13" fmla="*/ 2147483647 h 155"/>
              <a:gd name="T14" fmla="*/ 0 w 166"/>
              <a:gd name="T15" fmla="*/ 2147483647 h 155"/>
              <a:gd name="T16" fmla="*/ 2147483647 w 166"/>
              <a:gd name="T17" fmla="*/ 2147483647 h 155"/>
              <a:gd name="T18" fmla="*/ 2147483647 w 166"/>
              <a:gd name="T19" fmla="*/ 2147483647 h 155"/>
              <a:gd name="T20" fmla="*/ 2147483647 w 166"/>
              <a:gd name="T21" fmla="*/ 2147483647 h 155"/>
              <a:gd name="T22" fmla="*/ 2147483647 w 166"/>
              <a:gd name="T23" fmla="*/ 2147483647 h 155"/>
              <a:gd name="T24" fmla="*/ 2147483647 w 166"/>
              <a:gd name="T25" fmla="*/ 2147483647 h 155"/>
              <a:gd name="T26" fmla="*/ 2147483647 w 166"/>
              <a:gd name="T27" fmla="*/ 2147483647 h 155"/>
              <a:gd name="T28" fmla="*/ 2147483647 w 166"/>
              <a:gd name="T29" fmla="*/ 2147483647 h 155"/>
              <a:gd name="T30" fmla="*/ 2147483647 w 166"/>
              <a:gd name="T31" fmla="*/ 2147483647 h 155"/>
              <a:gd name="T32" fmla="*/ 2147483647 w 166"/>
              <a:gd name="T33" fmla="*/ 2147483647 h 155"/>
              <a:gd name="T34" fmla="*/ 2147483647 w 166"/>
              <a:gd name="T35" fmla="*/ 2147483647 h 155"/>
              <a:gd name="T36" fmla="*/ 2147483647 w 166"/>
              <a:gd name="T37" fmla="*/ 2147483647 h 155"/>
              <a:gd name="T38" fmla="*/ 2147483647 w 166"/>
              <a:gd name="T39" fmla="*/ 2147483647 h 155"/>
              <a:gd name="T40" fmla="*/ 2147483647 w 166"/>
              <a:gd name="T41" fmla="*/ 2147483647 h 155"/>
              <a:gd name="T42" fmla="*/ 2147483647 w 166"/>
              <a:gd name="T43" fmla="*/ 2147483647 h 155"/>
              <a:gd name="T44" fmla="*/ 2147483647 w 166"/>
              <a:gd name="T45" fmla="*/ 2147483647 h 155"/>
              <a:gd name="T46" fmla="*/ 2147483647 w 166"/>
              <a:gd name="T47" fmla="*/ 2147483647 h 155"/>
              <a:gd name="T48" fmla="*/ 2147483647 w 166"/>
              <a:gd name="T49" fmla="*/ 2147483647 h 155"/>
              <a:gd name="T50" fmla="*/ 2147483647 w 166"/>
              <a:gd name="T51" fmla="*/ 2147483647 h 155"/>
              <a:gd name="T52" fmla="*/ 2147483647 w 166"/>
              <a:gd name="T53" fmla="*/ 2147483647 h 155"/>
              <a:gd name="T54" fmla="*/ 2147483647 w 166"/>
              <a:gd name="T55" fmla="*/ 0 h 155"/>
              <a:gd name="T56" fmla="*/ 2147483647 w 166"/>
              <a:gd name="T57" fmla="*/ 2147483647 h 15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66"/>
              <a:gd name="T88" fmla="*/ 0 h 155"/>
              <a:gd name="T89" fmla="*/ 166 w 166"/>
              <a:gd name="T90" fmla="*/ 155 h 15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66" h="155">
                <a:moveTo>
                  <a:pt x="90" y="30"/>
                </a:moveTo>
                <a:lnTo>
                  <a:pt x="71" y="19"/>
                </a:lnTo>
                <a:lnTo>
                  <a:pt x="66" y="47"/>
                </a:lnTo>
                <a:lnTo>
                  <a:pt x="37" y="30"/>
                </a:lnTo>
                <a:lnTo>
                  <a:pt x="42" y="61"/>
                </a:lnTo>
                <a:lnTo>
                  <a:pt x="5" y="61"/>
                </a:lnTo>
                <a:lnTo>
                  <a:pt x="30" y="83"/>
                </a:lnTo>
                <a:lnTo>
                  <a:pt x="0" y="88"/>
                </a:lnTo>
                <a:lnTo>
                  <a:pt x="23" y="107"/>
                </a:lnTo>
                <a:lnTo>
                  <a:pt x="5" y="124"/>
                </a:lnTo>
                <a:lnTo>
                  <a:pt x="37" y="131"/>
                </a:lnTo>
                <a:lnTo>
                  <a:pt x="37" y="155"/>
                </a:lnTo>
                <a:lnTo>
                  <a:pt x="54" y="131"/>
                </a:lnTo>
                <a:lnTo>
                  <a:pt x="66" y="136"/>
                </a:lnTo>
                <a:lnTo>
                  <a:pt x="71" y="124"/>
                </a:lnTo>
                <a:lnTo>
                  <a:pt x="90" y="131"/>
                </a:lnTo>
                <a:lnTo>
                  <a:pt x="90" y="112"/>
                </a:lnTo>
                <a:lnTo>
                  <a:pt x="114" y="124"/>
                </a:lnTo>
                <a:lnTo>
                  <a:pt x="114" y="102"/>
                </a:lnTo>
                <a:lnTo>
                  <a:pt x="142" y="112"/>
                </a:lnTo>
                <a:lnTo>
                  <a:pt x="125" y="88"/>
                </a:lnTo>
                <a:lnTo>
                  <a:pt x="138" y="83"/>
                </a:lnTo>
                <a:lnTo>
                  <a:pt x="131" y="66"/>
                </a:lnTo>
                <a:lnTo>
                  <a:pt x="166" y="47"/>
                </a:lnTo>
                <a:lnTo>
                  <a:pt x="125" y="47"/>
                </a:lnTo>
                <a:lnTo>
                  <a:pt x="137" y="23"/>
                </a:lnTo>
                <a:lnTo>
                  <a:pt x="107" y="43"/>
                </a:lnTo>
                <a:lnTo>
                  <a:pt x="114" y="0"/>
                </a:lnTo>
                <a:lnTo>
                  <a:pt x="90" y="30"/>
                </a:lnTo>
                <a:close/>
              </a:path>
            </a:pathLst>
          </a:custGeom>
          <a:solidFill>
            <a:srgbClr val="FF0000"/>
          </a:solidFill>
          <a:ln w="11113">
            <a:solidFill>
              <a:srgbClr val="FF0000"/>
            </a:solidFill>
            <a:round/>
            <a:headEnd/>
            <a:tailEnd/>
          </a:ln>
          <a:extLst/>
        </p:spPr>
        <p:txBody>
          <a:bodyPr/>
          <a:lstStyle/>
          <a:p>
            <a:endParaRPr lang="en-US"/>
          </a:p>
        </p:txBody>
      </p:sp>
      <p:sp>
        <p:nvSpPr>
          <p:cNvPr id="110" name="Freeform 76"/>
          <p:cNvSpPr>
            <a:spLocks/>
          </p:cNvSpPr>
          <p:nvPr/>
        </p:nvSpPr>
        <p:spPr bwMode="auto">
          <a:xfrm>
            <a:off x="6989762" y="2600106"/>
            <a:ext cx="642938" cy="600335"/>
          </a:xfrm>
          <a:custGeom>
            <a:avLst/>
            <a:gdLst>
              <a:gd name="T0" fmla="*/ 2147483647 w 166"/>
              <a:gd name="T1" fmla="*/ 2147483647 h 155"/>
              <a:gd name="T2" fmla="*/ 2147483647 w 166"/>
              <a:gd name="T3" fmla="*/ 2147483647 h 155"/>
              <a:gd name="T4" fmla="*/ 2147483647 w 166"/>
              <a:gd name="T5" fmla="*/ 2147483647 h 155"/>
              <a:gd name="T6" fmla="*/ 2147483647 w 166"/>
              <a:gd name="T7" fmla="*/ 2147483647 h 155"/>
              <a:gd name="T8" fmla="*/ 2147483647 w 166"/>
              <a:gd name="T9" fmla="*/ 2147483647 h 155"/>
              <a:gd name="T10" fmla="*/ 2147483647 w 166"/>
              <a:gd name="T11" fmla="*/ 2147483647 h 155"/>
              <a:gd name="T12" fmla="*/ 2147483647 w 166"/>
              <a:gd name="T13" fmla="*/ 2147483647 h 155"/>
              <a:gd name="T14" fmla="*/ 0 w 166"/>
              <a:gd name="T15" fmla="*/ 2147483647 h 155"/>
              <a:gd name="T16" fmla="*/ 2147483647 w 166"/>
              <a:gd name="T17" fmla="*/ 2147483647 h 155"/>
              <a:gd name="T18" fmla="*/ 2147483647 w 166"/>
              <a:gd name="T19" fmla="*/ 2147483647 h 155"/>
              <a:gd name="T20" fmla="*/ 2147483647 w 166"/>
              <a:gd name="T21" fmla="*/ 2147483647 h 155"/>
              <a:gd name="T22" fmla="*/ 2147483647 w 166"/>
              <a:gd name="T23" fmla="*/ 2147483647 h 155"/>
              <a:gd name="T24" fmla="*/ 2147483647 w 166"/>
              <a:gd name="T25" fmla="*/ 2147483647 h 155"/>
              <a:gd name="T26" fmla="*/ 2147483647 w 166"/>
              <a:gd name="T27" fmla="*/ 2147483647 h 155"/>
              <a:gd name="T28" fmla="*/ 2147483647 w 166"/>
              <a:gd name="T29" fmla="*/ 2147483647 h 155"/>
              <a:gd name="T30" fmla="*/ 2147483647 w 166"/>
              <a:gd name="T31" fmla="*/ 2147483647 h 155"/>
              <a:gd name="T32" fmla="*/ 2147483647 w 166"/>
              <a:gd name="T33" fmla="*/ 2147483647 h 155"/>
              <a:gd name="T34" fmla="*/ 2147483647 w 166"/>
              <a:gd name="T35" fmla="*/ 2147483647 h 155"/>
              <a:gd name="T36" fmla="*/ 2147483647 w 166"/>
              <a:gd name="T37" fmla="*/ 2147483647 h 155"/>
              <a:gd name="T38" fmla="*/ 2147483647 w 166"/>
              <a:gd name="T39" fmla="*/ 2147483647 h 155"/>
              <a:gd name="T40" fmla="*/ 2147483647 w 166"/>
              <a:gd name="T41" fmla="*/ 2147483647 h 155"/>
              <a:gd name="T42" fmla="*/ 2147483647 w 166"/>
              <a:gd name="T43" fmla="*/ 2147483647 h 155"/>
              <a:gd name="T44" fmla="*/ 2147483647 w 166"/>
              <a:gd name="T45" fmla="*/ 2147483647 h 155"/>
              <a:gd name="T46" fmla="*/ 2147483647 w 166"/>
              <a:gd name="T47" fmla="*/ 2147483647 h 155"/>
              <a:gd name="T48" fmla="*/ 2147483647 w 166"/>
              <a:gd name="T49" fmla="*/ 2147483647 h 155"/>
              <a:gd name="T50" fmla="*/ 2147483647 w 166"/>
              <a:gd name="T51" fmla="*/ 2147483647 h 155"/>
              <a:gd name="T52" fmla="*/ 2147483647 w 166"/>
              <a:gd name="T53" fmla="*/ 2147483647 h 155"/>
              <a:gd name="T54" fmla="*/ 2147483647 w 166"/>
              <a:gd name="T55" fmla="*/ 0 h 155"/>
              <a:gd name="T56" fmla="*/ 2147483647 w 166"/>
              <a:gd name="T57" fmla="*/ 2147483647 h 15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66"/>
              <a:gd name="T88" fmla="*/ 0 h 155"/>
              <a:gd name="T89" fmla="*/ 166 w 166"/>
              <a:gd name="T90" fmla="*/ 155 h 15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66" h="155">
                <a:moveTo>
                  <a:pt x="90" y="30"/>
                </a:moveTo>
                <a:lnTo>
                  <a:pt x="71" y="19"/>
                </a:lnTo>
                <a:lnTo>
                  <a:pt x="66" y="47"/>
                </a:lnTo>
                <a:lnTo>
                  <a:pt x="37" y="30"/>
                </a:lnTo>
                <a:lnTo>
                  <a:pt x="42" y="61"/>
                </a:lnTo>
                <a:lnTo>
                  <a:pt x="5" y="61"/>
                </a:lnTo>
                <a:lnTo>
                  <a:pt x="30" y="83"/>
                </a:lnTo>
                <a:lnTo>
                  <a:pt x="0" y="88"/>
                </a:lnTo>
                <a:lnTo>
                  <a:pt x="23" y="107"/>
                </a:lnTo>
                <a:lnTo>
                  <a:pt x="5" y="124"/>
                </a:lnTo>
                <a:lnTo>
                  <a:pt x="37" y="131"/>
                </a:lnTo>
                <a:lnTo>
                  <a:pt x="37" y="155"/>
                </a:lnTo>
                <a:lnTo>
                  <a:pt x="54" y="131"/>
                </a:lnTo>
                <a:lnTo>
                  <a:pt x="66" y="136"/>
                </a:lnTo>
                <a:lnTo>
                  <a:pt x="71" y="124"/>
                </a:lnTo>
                <a:lnTo>
                  <a:pt x="90" y="131"/>
                </a:lnTo>
                <a:lnTo>
                  <a:pt x="90" y="112"/>
                </a:lnTo>
                <a:lnTo>
                  <a:pt x="114" y="124"/>
                </a:lnTo>
                <a:lnTo>
                  <a:pt x="114" y="102"/>
                </a:lnTo>
                <a:lnTo>
                  <a:pt x="142" y="112"/>
                </a:lnTo>
                <a:lnTo>
                  <a:pt x="125" y="88"/>
                </a:lnTo>
                <a:lnTo>
                  <a:pt x="138" y="83"/>
                </a:lnTo>
                <a:lnTo>
                  <a:pt x="131" y="66"/>
                </a:lnTo>
                <a:lnTo>
                  <a:pt x="166" y="47"/>
                </a:lnTo>
                <a:lnTo>
                  <a:pt x="125" y="47"/>
                </a:lnTo>
                <a:lnTo>
                  <a:pt x="137" y="23"/>
                </a:lnTo>
                <a:lnTo>
                  <a:pt x="107" y="43"/>
                </a:lnTo>
                <a:lnTo>
                  <a:pt x="114" y="0"/>
                </a:lnTo>
                <a:lnTo>
                  <a:pt x="90" y="30"/>
                </a:lnTo>
                <a:close/>
              </a:path>
            </a:pathLst>
          </a:custGeom>
          <a:solidFill>
            <a:srgbClr val="FF0000"/>
          </a:solidFill>
          <a:ln w="11113">
            <a:solidFill>
              <a:srgbClr val="FF0000"/>
            </a:solidFill>
            <a:round/>
            <a:headEnd/>
            <a:tailEnd/>
          </a:ln>
          <a:extLst/>
        </p:spPr>
        <p:txBody>
          <a:bodyPr/>
          <a:lstStyle/>
          <a:p>
            <a:endParaRPr lang="en-US"/>
          </a:p>
        </p:txBody>
      </p:sp>
      <p:sp>
        <p:nvSpPr>
          <p:cNvPr id="111" name="Freeform 76"/>
          <p:cNvSpPr>
            <a:spLocks/>
          </p:cNvSpPr>
          <p:nvPr/>
        </p:nvSpPr>
        <p:spPr bwMode="auto">
          <a:xfrm>
            <a:off x="2615399" y="5334849"/>
            <a:ext cx="642938" cy="600335"/>
          </a:xfrm>
          <a:custGeom>
            <a:avLst/>
            <a:gdLst>
              <a:gd name="T0" fmla="*/ 2147483647 w 166"/>
              <a:gd name="T1" fmla="*/ 2147483647 h 155"/>
              <a:gd name="T2" fmla="*/ 2147483647 w 166"/>
              <a:gd name="T3" fmla="*/ 2147483647 h 155"/>
              <a:gd name="T4" fmla="*/ 2147483647 w 166"/>
              <a:gd name="T5" fmla="*/ 2147483647 h 155"/>
              <a:gd name="T6" fmla="*/ 2147483647 w 166"/>
              <a:gd name="T7" fmla="*/ 2147483647 h 155"/>
              <a:gd name="T8" fmla="*/ 2147483647 w 166"/>
              <a:gd name="T9" fmla="*/ 2147483647 h 155"/>
              <a:gd name="T10" fmla="*/ 2147483647 w 166"/>
              <a:gd name="T11" fmla="*/ 2147483647 h 155"/>
              <a:gd name="T12" fmla="*/ 2147483647 w 166"/>
              <a:gd name="T13" fmla="*/ 2147483647 h 155"/>
              <a:gd name="T14" fmla="*/ 0 w 166"/>
              <a:gd name="T15" fmla="*/ 2147483647 h 155"/>
              <a:gd name="T16" fmla="*/ 2147483647 w 166"/>
              <a:gd name="T17" fmla="*/ 2147483647 h 155"/>
              <a:gd name="T18" fmla="*/ 2147483647 w 166"/>
              <a:gd name="T19" fmla="*/ 2147483647 h 155"/>
              <a:gd name="T20" fmla="*/ 2147483647 w 166"/>
              <a:gd name="T21" fmla="*/ 2147483647 h 155"/>
              <a:gd name="T22" fmla="*/ 2147483647 w 166"/>
              <a:gd name="T23" fmla="*/ 2147483647 h 155"/>
              <a:gd name="T24" fmla="*/ 2147483647 w 166"/>
              <a:gd name="T25" fmla="*/ 2147483647 h 155"/>
              <a:gd name="T26" fmla="*/ 2147483647 w 166"/>
              <a:gd name="T27" fmla="*/ 2147483647 h 155"/>
              <a:gd name="T28" fmla="*/ 2147483647 w 166"/>
              <a:gd name="T29" fmla="*/ 2147483647 h 155"/>
              <a:gd name="T30" fmla="*/ 2147483647 w 166"/>
              <a:gd name="T31" fmla="*/ 2147483647 h 155"/>
              <a:gd name="T32" fmla="*/ 2147483647 w 166"/>
              <a:gd name="T33" fmla="*/ 2147483647 h 155"/>
              <a:gd name="T34" fmla="*/ 2147483647 w 166"/>
              <a:gd name="T35" fmla="*/ 2147483647 h 155"/>
              <a:gd name="T36" fmla="*/ 2147483647 w 166"/>
              <a:gd name="T37" fmla="*/ 2147483647 h 155"/>
              <a:gd name="T38" fmla="*/ 2147483647 w 166"/>
              <a:gd name="T39" fmla="*/ 2147483647 h 155"/>
              <a:gd name="T40" fmla="*/ 2147483647 w 166"/>
              <a:gd name="T41" fmla="*/ 2147483647 h 155"/>
              <a:gd name="T42" fmla="*/ 2147483647 w 166"/>
              <a:gd name="T43" fmla="*/ 2147483647 h 155"/>
              <a:gd name="T44" fmla="*/ 2147483647 w 166"/>
              <a:gd name="T45" fmla="*/ 2147483647 h 155"/>
              <a:gd name="T46" fmla="*/ 2147483647 w 166"/>
              <a:gd name="T47" fmla="*/ 2147483647 h 155"/>
              <a:gd name="T48" fmla="*/ 2147483647 w 166"/>
              <a:gd name="T49" fmla="*/ 2147483647 h 155"/>
              <a:gd name="T50" fmla="*/ 2147483647 w 166"/>
              <a:gd name="T51" fmla="*/ 2147483647 h 155"/>
              <a:gd name="T52" fmla="*/ 2147483647 w 166"/>
              <a:gd name="T53" fmla="*/ 2147483647 h 155"/>
              <a:gd name="T54" fmla="*/ 2147483647 w 166"/>
              <a:gd name="T55" fmla="*/ 0 h 155"/>
              <a:gd name="T56" fmla="*/ 2147483647 w 166"/>
              <a:gd name="T57" fmla="*/ 2147483647 h 15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66"/>
              <a:gd name="T88" fmla="*/ 0 h 155"/>
              <a:gd name="T89" fmla="*/ 166 w 166"/>
              <a:gd name="T90" fmla="*/ 155 h 15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66" h="155">
                <a:moveTo>
                  <a:pt x="90" y="30"/>
                </a:moveTo>
                <a:lnTo>
                  <a:pt x="71" y="19"/>
                </a:lnTo>
                <a:lnTo>
                  <a:pt x="66" y="47"/>
                </a:lnTo>
                <a:lnTo>
                  <a:pt x="37" y="30"/>
                </a:lnTo>
                <a:lnTo>
                  <a:pt x="42" y="61"/>
                </a:lnTo>
                <a:lnTo>
                  <a:pt x="5" y="61"/>
                </a:lnTo>
                <a:lnTo>
                  <a:pt x="30" y="83"/>
                </a:lnTo>
                <a:lnTo>
                  <a:pt x="0" y="88"/>
                </a:lnTo>
                <a:lnTo>
                  <a:pt x="23" y="107"/>
                </a:lnTo>
                <a:lnTo>
                  <a:pt x="5" y="124"/>
                </a:lnTo>
                <a:lnTo>
                  <a:pt x="37" y="131"/>
                </a:lnTo>
                <a:lnTo>
                  <a:pt x="37" y="155"/>
                </a:lnTo>
                <a:lnTo>
                  <a:pt x="54" y="131"/>
                </a:lnTo>
                <a:lnTo>
                  <a:pt x="66" y="136"/>
                </a:lnTo>
                <a:lnTo>
                  <a:pt x="71" y="124"/>
                </a:lnTo>
                <a:lnTo>
                  <a:pt x="90" y="131"/>
                </a:lnTo>
                <a:lnTo>
                  <a:pt x="90" y="112"/>
                </a:lnTo>
                <a:lnTo>
                  <a:pt x="114" y="124"/>
                </a:lnTo>
                <a:lnTo>
                  <a:pt x="114" y="102"/>
                </a:lnTo>
                <a:lnTo>
                  <a:pt x="142" y="112"/>
                </a:lnTo>
                <a:lnTo>
                  <a:pt x="125" y="88"/>
                </a:lnTo>
                <a:lnTo>
                  <a:pt x="138" y="83"/>
                </a:lnTo>
                <a:lnTo>
                  <a:pt x="131" y="66"/>
                </a:lnTo>
                <a:lnTo>
                  <a:pt x="166" y="47"/>
                </a:lnTo>
                <a:lnTo>
                  <a:pt x="125" y="47"/>
                </a:lnTo>
                <a:lnTo>
                  <a:pt x="137" y="23"/>
                </a:lnTo>
                <a:lnTo>
                  <a:pt x="107" y="43"/>
                </a:lnTo>
                <a:lnTo>
                  <a:pt x="114" y="0"/>
                </a:lnTo>
                <a:lnTo>
                  <a:pt x="90" y="30"/>
                </a:lnTo>
                <a:close/>
              </a:path>
            </a:pathLst>
          </a:custGeom>
          <a:solidFill>
            <a:srgbClr val="FF0000"/>
          </a:solidFill>
          <a:ln w="11113">
            <a:solidFill>
              <a:srgbClr val="FF0000"/>
            </a:solidFill>
            <a:round/>
            <a:headEnd/>
            <a:tailEnd/>
          </a:ln>
          <a:extLst/>
        </p:spPr>
        <p:txBody>
          <a:bodyPr/>
          <a:lstStyle/>
          <a:p>
            <a:endParaRPr lang="en-US"/>
          </a:p>
        </p:txBody>
      </p:sp>
      <p:sp>
        <p:nvSpPr>
          <p:cNvPr id="112" name="Freeform 76"/>
          <p:cNvSpPr>
            <a:spLocks/>
          </p:cNvSpPr>
          <p:nvPr/>
        </p:nvSpPr>
        <p:spPr bwMode="auto">
          <a:xfrm>
            <a:off x="2209800" y="5912852"/>
            <a:ext cx="500063" cy="466927"/>
          </a:xfrm>
          <a:custGeom>
            <a:avLst/>
            <a:gdLst>
              <a:gd name="T0" fmla="*/ 2147483647 w 166"/>
              <a:gd name="T1" fmla="*/ 2147483647 h 155"/>
              <a:gd name="T2" fmla="*/ 2147483647 w 166"/>
              <a:gd name="T3" fmla="*/ 2147483647 h 155"/>
              <a:gd name="T4" fmla="*/ 2147483647 w 166"/>
              <a:gd name="T5" fmla="*/ 2147483647 h 155"/>
              <a:gd name="T6" fmla="*/ 2147483647 w 166"/>
              <a:gd name="T7" fmla="*/ 2147483647 h 155"/>
              <a:gd name="T8" fmla="*/ 2147483647 w 166"/>
              <a:gd name="T9" fmla="*/ 2147483647 h 155"/>
              <a:gd name="T10" fmla="*/ 2147483647 w 166"/>
              <a:gd name="T11" fmla="*/ 2147483647 h 155"/>
              <a:gd name="T12" fmla="*/ 2147483647 w 166"/>
              <a:gd name="T13" fmla="*/ 2147483647 h 155"/>
              <a:gd name="T14" fmla="*/ 0 w 166"/>
              <a:gd name="T15" fmla="*/ 2147483647 h 155"/>
              <a:gd name="T16" fmla="*/ 2147483647 w 166"/>
              <a:gd name="T17" fmla="*/ 2147483647 h 155"/>
              <a:gd name="T18" fmla="*/ 2147483647 w 166"/>
              <a:gd name="T19" fmla="*/ 2147483647 h 155"/>
              <a:gd name="T20" fmla="*/ 2147483647 w 166"/>
              <a:gd name="T21" fmla="*/ 2147483647 h 155"/>
              <a:gd name="T22" fmla="*/ 2147483647 w 166"/>
              <a:gd name="T23" fmla="*/ 2147483647 h 155"/>
              <a:gd name="T24" fmla="*/ 2147483647 w 166"/>
              <a:gd name="T25" fmla="*/ 2147483647 h 155"/>
              <a:gd name="T26" fmla="*/ 2147483647 w 166"/>
              <a:gd name="T27" fmla="*/ 2147483647 h 155"/>
              <a:gd name="T28" fmla="*/ 2147483647 w 166"/>
              <a:gd name="T29" fmla="*/ 2147483647 h 155"/>
              <a:gd name="T30" fmla="*/ 2147483647 w 166"/>
              <a:gd name="T31" fmla="*/ 2147483647 h 155"/>
              <a:gd name="T32" fmla="*/ 2147483647 w 166"/>
              <a:gd name="T33" fmla="*/ 2147483647 h 155"/>
              <a:gd name="T34" fmla="*/ 2147483647 w 166"/>
              <a:gd name="T35" fmla="*/ 2147483647 h 155"/>
              <a:gd name="T36" fmla="*/ 2147483647 w 166"/>
              <a:gd name="T37" fmla="*/ 2147483647 h 155"/>
              <a:gd name="T38" fmla="*/ 2147483647 w 166"/>
              <a:gd name="T39" fmla="*/ 2147483647 h 155"/>
              <a:gd name="T40" fmla="*/ 2147483647 w 166"/>
              <a:gd name="T41" fmla="*/ 2147483647 h 155"/>
              <a:gd name="T42" fmla="*/ 2147483647 w 166"/>
              <a:gd name="T43" fmla="*/ 2147483647 h 155"/>
              <a:gd name="T44" fmla="*/ 2147483647 w 166"/>
              <a:gd name="T45" fmla="*/ 2147483647 h 155"/>
              <a:gd name="T46" fmla="*/ 2147483647 w 166"/>
              <a:gd name="T47" fmla="*/ 2147483647 h 155"/>
              <a:gd name="T48" fmla="*/ 2147483647 w 166"/>
              <a:gd name="T49" fmla="*/ 2147483647 h 155"/>
              <a:gd name="T50" fmla="*/ 2147483647 w 166"/>
              <a:gd name="T51" fmla="*/ 2147483647 h 155"/>
              <a:gd name="T52" fmla="*/ 2147483647 w 166"/>
              <a:gd name="T53" fmla="*/ 2147483647 h 155"/>
              <a:gd name="T54" fmla="*/ 2147483647 w 166"/>
              <a:gd name="T55" fmla="*/ 0 h 155"/>
              <a:gd name="T56" fmla="*/ 2147483647 w 166"/>
              <a:gd name="T57" fmla="*/ 2147483647 h 15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66"/>
              <a:gd name="T88" fmla="*/ 0 h 155"/>
              <a:gd name="T89" fmla="*/ 166 w 166"/>
              <a:gd name="T90" fmla="*/ 155 h 15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66" h="155">
                <a:moveTo>
                  <a:pt x="90" y="30"/>
                </a:moveTo>
                <a:lnTo>
                  <a:pt x="71" y="19"/>
                </a:lnTo>
                <a:lnTo>
                  <a:pt x="66" y="47"/>
                </a:lnTo>
                <a:lnTo>
                  <a:pt x="37" y="30"/>
                </a:lnTo>
                <a:lnTo>
                  <a:pt x="42" y="61"/>
                </a:lnTo>
                <a:lnTo>
                  <a:pt x="5" y="61"/>
                </a:lnTo>
                <a:lnTo>
                  <a:pt x="30" y="83"/>
                </a:lnTo>
                <a:lnTo>
                  <a:pt x="0" y="88"/>
                </a:lnTo>
                <a:lnTo>
                  <a:pt x="23" y="107"/>
                </a:lnTo>
                <a:lnTo>
                  <a:pt x="5" y="124"/>
                </a:lnTo>
                <a:lnTo>
                  <a:pt x="37" y="131"/>
                </a:lnTo>
                <a:lnTo>
                  <a:pt x="37" y="155"/>
                </a:lnTo>
                <a:lnTo>
                  <a:pt x="54" y="131"/>
                </a:lnTo>
                <a:lnTo>
                  <a:pt x="66" y="136"/>
                </a:lnTo>
                <a:lnTo>
                  <a:pt x="71" y="124"/>
                </a:lnTo>
                <a:lnTo>
                  <a:pt x="90" y="131"/>
                </a:lnTo>
                <a:lnTo>
                  <a:pt x="90" y="112"/>
                </a:lnTo>
                <a:lnTo>
                  <a:pt x="114" y="124"/>
                </a:lnTo>
                <a:lnTo>
                  <a:pt x="114" y="102"/>
                </a:lnTo>
                <a:lnTo>
                  <a:pt x="142" y="112"/>
                </a:lnTo>
                <a:lnTo>
                  <a:pt x="125" y="88"/>
                </a:lnTo>
                <a:lnTo>
                  <a:pt x="138" y="83"/>
                </a:lnTo>
                <a:lnTo>
                  <a:pt x="131" y="66"/>
                </a:lnTo>
                <a:lnTo>
                  <a:pt x="166" y="47"/>
                </a:lnTo>
                <a:lnTo>
                  <a:pt x="125" y="47"/>
                </a:lnTo>
                <a:lnTo>
                  <a:pt x="137" y="23"/>
                </a:lnTo>
                <a:lnTo>
                  <a:pt x="107" y="43"/>
                </a:lnTo>
                <a:lnTo>
                  <a:pt x="114" y="0"/>
                </a:lnTo>
                <a:lnTo>
                  <a:pt x="90" y="30"/>
                </a:lnTo>
                <a:close/>
              </a:path>
            </a:pathLst>
          </a:custGeom>
          <a:solidFill>
            <a:srgbClr val="FF0000"/>
          </a:solidFill>
          <a:ln w="11113">
            <a:solidFill>
              <a:srgbClr val="FF0000"/>
            </a:solidFill>
            <a:round/>
            <a:headEnd/>
            <a:tailEnd/>
          </a:ln>
          <a:extLst/>
        </p:spPr>
        <p:txBody>
          <a:bodyPr/>
          <a:lstStyle/>
          <a:p>
            <a:endParaRPr lang="en-US"/>
          </a:p>
        </p:txBody>
      </p:sp>
      <p:sp>
        <p:nvSpPr>
          <p:cNvPr id="113" name="Freeform 76"/>
          <p:cNvSpPr>
            <a:spLocks/>
          </p:cNvSpPr>
          <p:nvPr/>
        </p:nvSpPr>
        <p:spPr bwMode="auto">
          <a:xfrm>
            <a:off x="7546181" y="2166722"/>
            <a:ext cx="500063" cy="466927"/>
          </a:xfrm>
          <a:custGeom>
            <a:avLst/>
            <a:gdLst>
              <a:gd name="T0" fmla="*/ 2147483647 w 166"/>
              <a:gd name="T1" fmla="*/ 2147483647 h 155"/>
              <a:gd name="T2" fmla="*/ 2147483647 w 166"/>
              <a:gd name="T3" fmla="*/ 2147483647 h 155"/>
              <a:gd name="T4" fmla="*/ 2147483647 w 166"/>
              <a:gd name="T5" fmla="*/ 2147483647 h 155"/>
              <a:gd name="T6" fmla="*/ 2147483647 w 166"/>
              <a:gd name="T7" fmla="*/ 2147483647 h 155"/>
              <a:gd name="T8" fmla="*/ 2147483647 w 166"/>
              <a:gd name="T9" fmla="*/ 2147483647 h 155"/>
              <a:gd name="T10" fmla="*/ 2147483647 w 166"/>
              <a:gd name="T11" fmla="*/ 2147483647 h 155"/>
              <a:gd name="T12" fmla="*/ 2147483647 w 166"/>
              <a:gd name="T13" fmla="*/ 2147483647 h 155"/>
              <a:gd name="T14" fmla="*/ 0 w 166"/>
              <a:gd name="T15" fmla="*/ 2147483647 h 155"/>
              <a:gd name="T16" fmla="*/ 2147483647 w 166"/>
              <a:gd name="T17" fmla="*/ 2147483647 h 155"/>
              <a:gd name="T18" fmla="*/ 2147483647 w 166"/>
              <a:gd name="T19" fmla="*/ 2147483647 h 155"/>
              <a:gd name="T20" fmla="*/ 2147483647 w 166"/>
              <a:gd name="T21" fmla="*/ 2147483647 h 155"/>
              <a:gd name="T22" fmla="*/ 2147483647 w 166"/>
              <a:gd name="T23" fmla="*/ 2147483647 h 155"/>
              <a:gd name="T24" fmla="*/ 2147483647 w 166"/>
              <a:gd name="T25" fmla="*/ 2147483647 h 155"/>
              <a:gd name="T26" fmla="*/ 2147483647 w 166"/>
              <a:gd name="T27" fmla="*/ 2147483647 h 155"/>
              <a:gd name="T28" fmla="*/ 2147483647 w 166"/>
              <a:gd name="T29" fmla="*/ 2147483647 h 155"/>
              <a:gd name="T30" fmla="*/ 2147483647 w 166"/>
              <a:gd name="T31" fmla="*/ 2147483647 h 155"/>
              <a:gd name="T32" fmla="*/ 2147483647 w 166"/>
              <a:gd name="T33" fmla="*/ 2147483647 h 155"/>
              <a:gd name="T34" fmla="*/ 2147483647 w 166"/>
              <a:gd name="T35" fmla="*/ 2147483647 h 155"/>
              <a:gd name="T36" fmla="*/ 2147483647 w 166"/>
              <a:gd name="T37" fmla="*/ 2147483647 h 155"/>
              <a:gd name="T38" fmla="*/ 2147483647 w 166"/>
              <a:gd name="T39" fmla="*/ 2147483647 h 155"/>
              <a:gd name="T40" fmla="*/ 2147483647 w 166"/>
              <a:gd name="T41" fmla="*/ 2147483647 h 155"/>
              <a:gd name="T42" fmla="*/ 2147483647 w 166"/>
              <a:gd name="T43" fmla="*/ 2147483647 h 155"/>
              <a:gd name="T44" fmla="*/ 2147483647 w 166"/>
              <a:gd name="T45" fmla="*/ 2147483647 h 155"/>
              <a:gd name="T46" fmla="*/ 2147483647 w 166"/>
              <a:gd name="T47" fmla="*/ 2147483647 h 155"/>
              <a:gd name="T48" fmla="*/ 2147483647 w 166"/>
              <a:gd name="T49" fmla="*/ 2147483647 h 155"/>
              <a:gd name="T50" fmla="*/ 2147483647 w 166"/>
              <a:gd name="T51" fmla="*/ 2147483647 h 155"/>
              <a:gd name="T52" fmla="*/ 2147483647 w 166"/>
              <a:gd name="T53" fmla="*/ 2147483647 h 155"/>
              <a:gd name="T54" fmla="*/ 2147483647 w 166"/>
              <a:gd name="T55" fmla="*/ 0 h 155"/>
              <a:gd name="T56" fmla="*/ 2147483647 w 166"/>
              <a:gd name="T57" fmla="*/ 2147483647 h 15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66"/>
              <a:gd name="T88" fmla="*/ 0 h 155"/>
              <a:gd name="T89" fmla="*/ 166 w 166"/>
              <a:gd name="T90" fmla="*/ 155 h 15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66" h="155">
                <a:moveTo>
                  <a:pt x="90" y="30"/>
                </a:moveTo>
                <a:lnTo>
                  <a:pt x="71" y="19"/>
                </a:lnTo>
                <a:lnTo>
                  <a:pt x="66" y="47"/>
                </a:lnTo>
                <a:lnTo>
                  <a:pt x="37" y="30"/>
                </a:lnTo>
                <a:lnTo>
                  <a:pt x="42" y="61"/>
                </a:lnTo>
                <a:lnTo>
                  <a:pt x="5" y="61"/>
                </a:lnTo>
                <a:lnTo>
                  <a:pt x="30" y="83"/>
                </a:lnTo>
                <a:lnTo>
                  <a:pt x="0" y="88"/>
                </a:lnTo>
                <a:lnTo>
                  <a:pt x="23" y="107"/>
                </a:lnTo>
                <a:lnTo>
                  <a:pt x="5" y="124"/>
                </a:lnTo>
                <a:lnTo>
                  <a:pt x="37" y="131"/>
                </a:lnTo>
                <a:lnTo>
                  <a:pt x="37" y="155"/>
                </a:lnTo>
                <a:lnTo>
                  <a:pt x="54" y="131"/>
                </a:lnTo>
                <a:lnTo>
                  <a:pt x="66" y="136"/>
                </a:lnTo>
                <a:lnTo>
                  <a:pt x="71" y="124"/>
                </a:lnTo>
                <a:lnTo>
                  <a:pt x="90" y="131"/>
                </a:lnTo>
                <a:lnTo>
                  <a:pt x="90" y="112"/>
                </a:lnTo>
                <a:lnTo>
                  <a:pt x="114" y="124"/>
                </a:lnTo>
                <a:lnTo>
                  <a:pt x="114" y="102"/>
                </a:lnTo>
                <a:lnTo>
                  <a:pt x="142" y="112"/>
                </a:lnTo>
                <a:lnTo>
                  <a:pt x="125" y="88"/>
                </a:lnTo>
                <a:lnTo>
                  <a:pt x="138" y="83"/>
                </a:lnTo>
                <a:lnTo>
                  <a:pt x="131" y="66"/>
                </a:lnTo>
                <a:lnTo>
                  <a:pt x="166" y="47"/>
                </a:lnTo>
                <a:lnTo>
                  <a:pt x="125" y="47"/>
                </a:lnTo>
                <a:lnTo>
                  <a:pt x="137" y="23"/>
                </a:lnTo>
                <a:lnTo>
                  <a:pt x="107" y="43"/>
                </a:lnTo>
                <a:lnTo>
                  <a:pt x="114" y="0"/>
                </a:lnTo>
                <a:lnTo>
                  <a:pt x="90" y="30"/>
                </a:lnTo>
                <a:close/>
              </a:path>
            </a:pathLst>
          </a:custGeom>
          <a:solidFill>
            <a:srgbClr val="FF0000"/>
          </a:solidFill>
          <a:ln w="11113">
            <a:solidFill>
              <a:srgbClr val="FF0000"/>
            </a:solidFill>
            <a:round/>
            <a:headEnd/>
            <a:tailEnd/>
          </a:ln>
          <a:extLst/>
        </p:spPr>
        <p:txBody>
          <a:bodyPr/>
          <a:lstStyle/>
          <a:p>
            <a:endParaRPr lang="en-US"/>
          </a:p>
        </p:txBody>
      </p:sp>
      <p:sp>
        <p:nvSpPr>
          <p:cNvPr id="114" name="Freeform 76"/>
          <p:cNvSpPr>
            <a:spLocks/>
          </p:cNvSpPr>
          <p:nvPr/>
        </p:nvSpPr>
        <p:spPr bwMode="auto">
          <a:xfrm>
            <a:off x="725487" y="5988023"/>
            <a:ext cx="500063" cy="466927"/>
          </a:xfrm>
          <a:custGeom>
            <a:avLst/>
            <a:gdLst>
              <a:gd name="T0" fmla="*/ 2147483647 w 166"/>
              <a:gd name="T1" fmla="*/ 2147483647 h 155"/>
              <a:gd name="T2" fmla="*/ 2147483647 w 166"/>
              <a:gd name="T3" fmla="*/ 2147483647 h 155"/>
              <a:gd name="T4" fmla="*/ 2147483647 w 166"/>
              <a:gd name="T5" fmla="*/ 2147483647 h 155"/>
              <a:gd name="T6" fmla="*/ 2147483647 w 166"/>
              <a:gd name="T7" fmla="*/ 2147483647 h 155"/>
              <a:gd name="T8" fmla="*/ 2147483647 w 166"/>
              <a:gd name="T9" fmla="*/ 2147483647 h 155"/>
              <a:gd name="T10" fmla="*/ 2147483647 w 166"/>
              <a:gd name="T11" fmla="*/ 2147483647 h 155"/>
              <a:gd name="T12" fmla="*/ 2147483647 w 166"/>
              <a:gd name="T13" fmla="*/ 2147483647 h 155"/>
              <a:gd name="T14" fmla="*/ 0 w 166"/>
              <a:gd name="T15" fmla="*/ 2147483647 h 155"/>
              <a:gd name="T16" fmla="*/ 2147483647 w 166"/>
              <a:gd name="T17" fmla="*/ 2147483647 h 155"/>
              <a:gd name="T18" fmla="*/ 2147483647 w 166"/>
              <a:gd name="T19" fmla="*/ 2147483647 h 155"/>
              <a:gd name="T20" fmla="*/ 2147483647 w 166"/>
              <a:gd name="T21" fmla="*/ 2147483647 h 155"/>
              <a:gd name="T22" fmla="*/ 2147483647 w 166"/>
              <a:gd name="T23" fmla="*/ 2147483647 h 155"/>
              <a:gd name="T24" fmla="*/ 2147483647 w 166"/>
              <a:gd name="T25" fmla="*/ 2147483647 h 155"/>
              <a:gd name="T26" fmla="*/ 2147483647 w 166"/>
              <a:gd name="T27" fmla="*/ 2147483647 h 155"/>
              <a:gd name="T28" fmla="*/ 2147483647 w 166"/>
              <a:gd name="T29" fmla="*/ 2147483647 h 155"/>
              <a:gd name="T30" fmla="*/ 2147483647 w 166"/>
              <a:gd name="T31" fmla="*/ 2147483647 h 155"/>
              <a:gd name="T32" fmla="*/ 2147483647 w 166"/>
              <a:gd name="T33" fmla="*/ 2147483647 h 155"/>
              <a:gd name="T34" fmla="*/ 2147483647 w 166"/>
              <a:gd name="T35" fmla="*/ 2147483647 h 155"/>
              <a:gd name="T36" fmla="*/ 2147483647 w 166"/>
              <a:gd name="T37" fmla="*/ 2147483647 h 155"/>
              <a:gd name="T38" fmla="*/ 2147483647 w 166"/>
              <a:gd name="T39" fmla="*/ 2147483647 h 155"/>
              <a:gd name="T40" fmla="*/ 2147483647 w 166"/>
              <a:gd name="T41" fmla="*/ 2147483647 h 155"/>
              <a:gd name="T42" fmla="*/ 2147483647 w 166"/>
              <a:gd name="T43" fmla="*/ 2147483647 h 155"/>
              <a:gd name="T44" fmla="*/ 2147483647 w 166"/>
              <a:gd name="T45" fmla="*/ 2147483647 h 155"/>
              <a:gd name="T46" fmla="*/ 2147483647 w 166"/>
              <a:gd name="T47" fmla="*/ 2147483647 h 155"/>
              <a:gd name="T48" fmla="*/ 2147483647 w 166"/>
              <a:gd name="T49" fmla="*/ 2147483647 h 155"/>
              <a:gd name="T50" fmla="*/ 2147483647 w 166"/>
              <a:gd name="T51" fmla="*/ 2147483647 h 155"/>
              <a:gd name="T52" fmla="*/ 2147483647 w 166"/>
              <a:gd name="T53" fmla="*/ 2147483647 h 155"/>
              <a:gd name="T54" fmla="*/ 2147483647 w 166"/>
              <a:gd name="T55" fmla="*/ 0 h 155"/>
              <a:gd name="T56" fmla="*/ 2147483647 w 166"/>
              <a:gd name="T57" fmla="*/ 2147483647 h 15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66"/>
              <a:gd name="T88" fmla="*/ 0 h 155"/>
              <a:gd name="T89" fmla="*/ 166 w 166"/>
              <a:gd name="T90" fmla="*/ 155 h 15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66" h="155">
                <a:moveTo>
                  <a:pt x="90" y="30"/>
                </a:moveTo>
                <a:lnTo>
                  <a:pt x="71" y="19"/>
                </a:lnTo>
                <a:lnTo>
                  <a:pt x="66" y="47"/>
                </a:lnTo>
                <a:lnTo>
                  <a:pt x="37" y="30"/>
                </a:lnTo>
                <a:lnTo>
                  <a:pt x="42" y="61"/>
                </a:lnTo>
                <a:lnTo>
                  <a:pt x="5" y="61"/>
                </a:lnTo>
                <a:lnTo>
                  <a:pt x="30" y="83"/>
                </a:lnTo>
                <a:lnTo>
                  <a:pt x="0" y="88"/>
                </a:lnTo>
                <a:lnTo>
                  <a:pt x="23" y="107"/>
                </a:lnTo>
                <a:lnTo>
                  <a:pt x="5" y="124"/>
                </a:lnTo>
                <a:lnTo>
                  <a:pt x="37" y="131"/>
                </a:lnTo>
                <a:lnTo>
                  <a:pt x="37" y="155"/>
                </a:lnTo>
                <a:lnTo>
                  <a:pt x="54" y="131"/>
                </a:lnTo>
                <a:lnTo>
                  <a:pt x="66" y="136"/>
                </a:lnTo>
                <a:lnTo>
                  <a:pt x="71" y="124"/>
                </a:lnTo>
                <a:lnTo>
                  <a:pt x="90" y="131"/>
                </a:lnTo>
                <a:lnTo>
                  <a:pt x="90" y="112"/>
                </a:lnTo>
                <a:lnTo>
                  <a:pt x="114" y="124"/>
                </a:lnTo>
                <a:lnTo>
                  <a:pt x="114" y="102"/>
                </a:lnTo>
                <a:lnTo>
                  <a:pt x="142" y="112"/>
                </a:lnTo>
                <a:lnTo>
                  <a:pt x="125" y="88"/>
                </a:lnTo>
                <a:lnTo>
                  <a:pt x="138" y="83"/>
                </a:lnTo>
                <a:lnTo>
                  <a:pt x="131" y="66"/>
                </a:lnTo>
                <a:lnTo>
                  <a:pt x="166" y="47"/>
                </a:lnTo>
                <a:lnTo>
                  <a:pt x="125" y="47"/>
                </a:lnTo>
                <a:lnTo>
                  <a:pt x="137" y="23"/>
                </a:lnTo>
                <a:lnTo>
                  <a:pt x="107" y="43"/>
                </a:lnTo>
                <a:lnTo>
                  <a:pt x="114" y="0"/>
                </a:lnTo>
                <a:lnTo>
                  <a:pt x="90" y="30"/>
                </a:lnTo>
                <a:close/>
              </a:path>
            </a:pathLst>
          </a:custGeom>
          <a:solidFill>
            <a:srgbClr val="FF0000"/>
          </a:solidFill>
          <a:ln w="11113">
            <a:solidFill>
              <a:srgbClr val="FF0000"/>
            </a:solidFill>
            <a:round/>
            <a:headEnd/>
            <a:tailEnd/>
          </a:ln>
          <a:extLst/>
        </p:spPr>
        <p:txBody>
          <a:bodyPr/>
          <a:lstStyle/>
          <a:p>
            <a:endParaRPr lang="en-US"/>
          </a:p>
        </p:txBody>
      </p:sp>
      <p:sp>
        <p:nvSpPr>
          <p:cNvPr id="115" name="Freeform 76"/>
          <p:cNvSpPr>
            <a:spLocks/>
          </p:cNvSpPr>
          <p:nvPr/>
        </p:nvSpPr>
        <p:spPr bwMode="auto">
          <a:xfrm>
            <a:off x="1121568" y="5962545"/>
            <a:ext cx="500063" cy="466927"/>
          </a:xfrm>
          <a:custGeom>
            <a:avLst/>
            <a:gdLst>
              <a:gd name="T0" fmla="*/ 2147483647 w 166"/>
              <a:gd name="T1" fmla="*/ 2147483647 h 155"/>
              <a:gd name="T2" fmla="*/ 2147483647 w 166"/>
              <a:gd name="T3" fmla="*/ 2147483647 h 155"/>
              <a:gd name="T4" fmla="*/ 2147483647 w 166"/>
              <a:gd name="T5" fmla="*/ 2147483647 h 155"/>
              <a:gd name="T6" fmla="*/ 2147483647 w 166"/>
              <a:gd name="T7" fmla="*/ 2147483647 h 155"/>
              <a:gd name="T8" fmla="*/ 2147483647 w 166"/>
              <a:gd name="T9" fmla="*/ 2147483647 h 155"/>
              <a:gd name="T10" fmla="*/ 2147483647 w 166"/>
              <a:gd name="T11" fmla="*/ 2147483647 h 155"/>
              <a:gd name="T12" fmla="*/ 2147483647 w 166"/>
              <a:gd name="T13" fmla="*/ 2147483647 h 155"/>
              <a:gd name="T14" fmla="*/ 0 w 166"/>
              <a:gd name="T15" fmla="*/ 2147483647 h 155"/>
              <a:gd name="T16" fmla="*/ 2147483647 w 166"/>
              <a:gd name="T17" fmla="*/ 2147483647 h 155"/>
              <a:gd name="T18" fmla="*/ 2147483647 w 166"/>
              <a:gd name="T19" fmla="*/ 2147483647 h 155"/>
              <a:gd name="T20" fmla="*/ 2147483647 w 166"/>
              <a:gd name="T21" fmla="*/ 2147483647 h 155"/>
              <a:gd name="T22" fmla="*/ 2147483647 w 166"/>
              <a:gd name="T23" fmla="*/ 2147483647 h 155"/>
              <a:gd name="T24" fmla="*/ 2147483647 w 166"/>
              <a:gd name="T25" fmla="*/ 2147483647 h 155"/>
              <a:gd name="T26" fmla="*/ 2147483647 w 166"/>
              <a:gd name="T27" fmla="*/ 2147483647 h 155"/>
              <a:gd name="T28" fmla="*/ 2147483647 w 166"/>
              <a:gd name="T29" fmla="*/ 2147483647 h 155"/>
              <a:gd name="T30" fmla="*/ 2147483647 w 166"/>
              <a:gd name="T31" fmla="*/ 2147483647 h 155"/>
              <a:gd name="T32" fmla="*/ 2147483647 w 166"/>
              <a:gd name="T33" fmla="*/ 2147483647 h 155"/>
              <a:gd name="T34" fmla="*/ 2147483647 w 166"/>
              <a:gd name="T35" fmla="*/ 2147483647 h 155"/>
              <a:gd name="T36" fmla="*/ 2147483647 w 166"/>
              <a:gd name="T37" fmla="*/ 2147483647 h 155"/>
              <a:gd name="T38" fmla="*/ 2147483647 w 166"/>
              <a:gd name="T39" fmla="*/ 2147483647 h 155"/>
              <a:gd name="T40" fmla="*/ 2147483647 w 166"/>
              <a:gd name="T41" fmla="*/ 2147483647 h 155"/>
              <a:gd name="T42" fmla="*/ 2147483647 w 166"/>
              <a:gd name="T43" fmla="*/ 2147483647 h 155"/>
              <a:gd name="T44" fmla="*/ 2147483647 w 166"/>
              <a:gd name="T45" fmla="*/ 2147483647 h 155"/>
              <a:gd name="T46" fmla="*/ 2147483647 w 166"/>
              <a:gd name="T47" fmla="*/ 2147483647 h 155"/>
              <a:gd name="T48" fmla="*/ 2147483647 w 166"/>
              <a:gd name="T49" fmla="*/ 2147483647 h 155"/>
              <a:gd name="T50" fmla="*/ 2147483647 w 166"/>
              <a:gd name="T51" fmla="*/ 2147483647 h 155"/>
              <a:gd name="T52" fmla="*/ 2147483647 w 166"/>
              <a:gd name="T53" fmla="*/ 2147483647 h 155"/>
              <a:gd name="T54" fmla="*/ 2147483647 w 166"/>
              <a:gd name="T55" fmla="*/ 0 h 155"/>
              <a:gd name="T56" fmla="*/ 2147483647 w 166"/>
              <a:gd name="T57" fmla="*/ 2147483647 h 15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66"/>
              <a:gd name="T88" fmla="*/ 0 h 155"/>
              <a:gd name="T89" fmla="*/ 166 w 166"/>
              <a:gd name="T90" fmla="*/ 155 h 15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66" h="155">
                <a:moveTo>
                  <a:pt x="90" y="30"/>
                </a:moveTo>
                <a:lnTo>
                  <a:pt x="71" y="19"/>
                </a:lnTo>
                <a:lnTo>
                  <a:pt x="66" y="47"/>
                </a:lnTo>
                <a:lnTo>
                  <a:pt x="37" y="30"/>
                </a:lnTo>
                <a:lnTo>
                  <a:pt x="42" y="61"/>
                </a:lnTo>
                <a:lnTo>
                  <a:pt x="5" y="61"/>
                </a:lnTo>
                <a:lnTo>
                  <a:pt x="30" y="83"/>
                </a:lnTo>
                <a:lnTo>
                  <a:pt x="0" y="88"/>
                </a:lnTo>
                <a:lnTo>
                  <a:pt x="23" y="107"/>
                </a:lnTo>
                <a:lnTo>
                  <a:pt x="5" y="124"/>
                </a:lnTo>
                <a:lnTo>
                  <a:pt x="37" y="131"/>
                </a:lnTo>
                <a:lnTo>
                  <a:pt x="37" y="155"/>
                </a:lnTo>
                <a:lnTo>
                  <a:pt x="54" y="131"/>
                </a:lnTo>
                <a:lnTo>
                  <a:pt x="66" y="136"/>
                </a:lnTo>
                <a:lnTo>
                  <a:pt x="71" y="124"/>
                </a:lnTo>
                <a:lnTo>
                  <a:pt x="90" y="131"/>
                </a:lnTo>
                <a:lnTo>
                  <a:pt x="90" y="112"/>
                </a:lnTo>
                <a:lnTo>
                  <a:pt x="114" y="124"/>
                </a:lnTo>
                <a:lnTo>
                  <a:pt x="114" y="102"/>
                </a:lnTo>
                <a:lnTo>
                  <a:pt x="142" y="112"/>
                </a:lnTo>
                <a:lnTo>
                  <a:pt x="125" y="88"/>
                </a:lnTo>
                <a:lnTo>
                  <a:pt x="138" y="83"/>
                </a:lnTo>
                <a:lnTo>
                  <a:pt x="131" y="66"/>
                </a:lnTo>
                <a:lnTo>
                  <a:pt x="166" y="47"/>
                </a:lnTo>
                <a:lnTo>
                  <a:pt x="125" y="47"/>
                </a:lnTo>
                <a:lnTo>
                  <a:pt x="137" y="23"/>
                </a:lnTo>
                <a:lnTo>
                  <a:pt x="107" y="43"/>
                </a:lnTo>
                <a:lnTo>
                  <a:pt x="114" y="0"/>
                </a:lnTo>
                <a:lnTo>
                  <a:pt x="90" y="30"/>
                </a:lnTo>
                <a:close/>
              </a:path>
            </a:pathLst>
          </a:custGeom>
          <a:solidFill>
            <a:srgbClr val="FF0000"/>
          </a:solidFill>
          <a:ln w="11113">
            <a:solidFill>
              <a:srgbClr val="FF0000"/>
            </a:solidFill>
            <a:round/>
            <a:headEnd/>
            <a:tailEnd/>
          </a:ln>
          <a:extLst/>
        </p:spPr>
        <p:txBody>
          <a:bodyPr/>
          <a:lstStyle/>
          <a:p>
            <a:endParaRPr lang="en-US"/>
          </a:p>
        </p:txBody>
      </p:sp>
      <p:sp>
        <p:nvSpPr>
          <p:cNvPr id="116" name="Freeform 76"/>
          <p:cNvSpPr>
            <a:spLocks/>
          </p:cNvSpPr>
          <p:nvPr/>
        </p:nvSpPr>
        <p:spPr bwMode="auto">
          <a:xfrm>
            <a:off x="7722589" y="3717787"/>
            <a:ext cx="500063" cy="466927"/>
          </a:xfrm>
          <a:custGeom>
            <a:avLst/>
            <a:gdLst>
              <a:gd name="T0" fmla="*/ 2147483647 w 166"/>
              <a:gd name="T1" fmla="*/ 2147483647 h 155"/>
              <a:gd name="T2" fmla="*/ 2147483647 w 166"/>
              <a:gd name="T3" fmla="*/ 2147483647 h 155"/>
              <a:gd name="T4" fmla="*/ 2147483647 w 166"/>
              <a:gd name="T5" fmla="*/ 2147483647 h 155"/>
              <a:gd name="T6" fmla="*/ 2147483647 w 166"/>
              <a:gd name="T7" fmla="*/ 2147483647 h 155"/>
              <a:gd name="T8" fmla="*/ 2147483647 w 166"/>
              <a:gd name="T9" fmla="*/ 2147483647 h 155"/>
              <a:gd name="T10" fmla="*/ 2147483647 w 166"/>
              <a:gd name="T11" fmla="*/ 2147483647 h 155"/>
              <a:gd name="T12" fmla="*/ 2147483647 w 166"/>
              <a:gd name="T13" fmla="*/ 2147483647 h 155"/>
              <a:gd name="T14" fmla="*/ 0 w 166"/>
              <a:gd name="T15" fmla="*/ 2147483647 h 155"/>
              <a:gd name="T16" fmla="*/ 2147483647 w 166"/>
              <a:gd name="T17" fmla="*/ 2147483647 h 155"/>
              <a:gd name="T18" fmla="*/ 2147483647 w 166"/>
              <a:gd name="T19" fmla="*/ 2147483647 h 155"/>
              <a:gd name="T20" fmla="*/ 2147483647 w 166"/>
              <a:gd name="T21" fmla="*/ 2147483647 h 155"/>
              <a:gd name="T22" fmla="*/ 2147483647 w 166"/>
              <a:gd name="T23" fmla="*/ 2147483647 h 155"/>
              <a:gd name="T24" fmla="*/ 2147483647 w 166"/>
              <a:gd name="T25" fmla="*/ 2147483647 h 155"/>
              <a:gd name="T26" fmla="*/ 2147483647 w 166"/>
              <a:gd name="T27" fmla="*/ 2147483647 h 155"/>
              <a:gd name="T28" fmla="*/ 2147483647 w 166"/>
              <a:gd name="T29" fmla="*/ 2147483647 h 155"/>
              <a:gd name="T30" fmla="*/ 2147483647 w 166"/>
              <a:gd name="T31" fmla="*/ 2147483647 h 155"/>
              <a:gd name="T32" fmla="*/ 2147483647 w 166"/>
              <a:gd name="T33" fmla="*/ 2147483647 h 155"/>
              <a:gd name="T34" fmla="*/ 2147483647 w 166"/>
              <a:gd name="T35" fmla="*/ 2147483647 h 155"/>
              <a:gd name="T36" fmla="*/ 2147483647 w 166"/>
              <a:gd name="T37" fmla="*/ 2147483647 h 155"/>
              <a:gd name="T38" fmla="*/ 2147483647 w 166"/>
              <a:gd name="T39" fmla="*/ 2147483647 h 155"/>
              <a:gd name="T40" fmla="*/ 2147483647 w 166"/>
              <a:gd name="T41" fmla="*/ 2147483647 h 155"/>
              <a:gd name="T42" fmla="*/ 2147483647 w 166"/>
              <a:gd name="T43" fmla="*/ 2147483647 h 155"/>
              <a:gd name="T44" fmla="*/ 2147483647 w 166"/>
              <a:gd name="T45" fmla="*/ 2147483647 h 155"/>
              <a:gd name="T46" fmla="*/ 2147483647 w 166"/>
              <a:gd name="T47" fmla="*/ 2147483647 h 155"/>
              <a:gd name="T48" fmla="*/ 2147483647 w 166"/>
              <a:gd name="T49" fmla="*/ 2147483647 h 155"/>
              <a:gd name="T50" fmla="*/ 2147483647 w 166"/>
              <a:gd name="T51" fmla="*/ 2147483647 h 155"/>
              <a:gd name="T52" fmla="*/ 2147483647 w 166"/>
              <a:gd name="T53" fmla="*/ 2147483647 h 155"/>
              <a:gd name="T54" fmla="*/ 2147483647 w 166"/>
              <a:gd name="T55" fmla="*/ 0 h 155"/>
              <a:gd name="T56" fmla="*/ 2147483647 w 166"/>
              <a:gd name="T57" fmla="*/ 2147483647 h 15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66"/>
              <a:gd name="T88" fmla="*/ 0 h 155"/>
              <a:gd name="T89" fmla="*/ 166 w 166"/>
              <a:gd name="T90" fmla="*/ 155 h 15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66" h="155">
                <a:moveTo>
                  <a:pt x="90" y="30"/>
                </a:moveTo>
                <a:lnTo>
                  <a:pt x="71" y="19"/>
                </a:lnTo>
                <a:lnTo>
                  <a:pt x="66" y="47"/>
                </a:lnTo>
                <a:lnTo>
                  <a:pt x="37" y="30"/>
                </a:lnTo>
                <a:lnTo>
                  <a:pt x="42" y="61"/>
                </a:lnTo>
                <a:lnTo>
                  <a:pt x="5" y="61"/>
                </a:lnTo>
                <a:lnTo>
                  <a:pt x="30" y="83"/>
                </a:lnTo>
                <a:lnTo>
                  <a:pt x="0" y="88"/>
                </a:lnTo>
                <a:lnTo>
                  <a:pt x="23" y="107"/>
                </a:lnTo>
                <a:lnTo>
                  <a:pt x="5" y="124"/>
                </a:lnTo>
                <a:lnTo>
                  <a:pt x="37" y="131"/>
                </a:lnTo>
                <a:lnTo>
                  <a:pt x="37" y="155"/>
                </a:lnTo>
                <a:lnTo>
                  <a:pt x="54" y="131"/>
                </a:lnTo>
                <a:lnTo>
                  <a:pt x="66" y="136"/>
                </a:lnTo>
                <a:lnTo>
                  <a:pt x="71" y="124"/>
                </a:lnTo>
                <a:lnTo>
                  <a:pt x="90" y="131"/>
                </a:lnTo>
                <a:lnTo>
                  <a:pt x="90" y="112"/>
                </a:lnTo>
                <a:lnTo>
                  <a:pt x="114" y="124"/>
                </a:lnTo>
                <a:lnTo>
                  <a:pt x="114" y="102"/>
                </a:lnTo>
                <a:lnTo>
                  <a:pt x="142" y="112"/>
                </a:lnTo>
                <a:lnTo>
                  <a:pt x="125" y="88"/>
                </a:lnTo>
                <a:lnTo>
                  <a:pt x="138" y="83"/>
                </a:lnTo>
                <a:lnTo>
                  <a:pt x="131" y="66"/>
                </a:lnTo>
                <a:lnTo>
                  <a:pt x="166" y="47"/>
                </a:lnTo>
                <a:lnTo>
                  <a:pt x="125" y="47"/>
                </a:lnTo>
                <a:lnTo>
                  <a:pt x="137" y="23"/>
                </a:lnTo>
                <a:lnTo>
                  <a:pt x="107" y="43"/>
                </a:lnTo>
                <a:lnTo>
                  <a:pt x="114" y="0"/>
                </a:lnTo>
                <a:lnTo>
                  <a:pt x="90" y="30"/>
                </a:lnTo>
                <a:close/>
              </a:path>
            </a:pathLst>
          </a:custGeom>
          <a:solidFill>
            <a:srgbClr val="FF0000"/>
          </a:solidFill>
          <a:ln w="11113">
            <a:solidFill>
              <a:srgbClr val="FF0000"/>
            </a:solidFill>
            <a:round/>
            <a:headEnd/>
            <a:tailEnd/>
          </a:ln>
          <a:extLst/>
        </p:spPr>
        <p:txBody>
          <a:bodyPr/>
          <a:lstStyle/>
          <a:p>
            <a:endParaRPr lang="en-US"/>
          </a:p>
        </p:txBody>
      </p:sp>
      <p:sp>
        <p:nvSpPr>
          <p:cNvPr id="117" name="Freeform 76"/>
          <p:cNvSpPr>
            <a:spLocks/>
          </p:cNvSpPr>
          <p:nvPr/>
        </p:nvSpPr>
        <p:spPr bwMode="auto">
          <a:xfrm>
            <a:off x="1604962" y="3066708"/>
            <a:ext cx="642938" cy="600335"/>
          </a:xfrm>
          <a:custGeom>
            <a:avLst/>
            <a:gdLst>
              <a:gd name="T0" fmla="*/ 2147483647 w 166"/>
              <a:gd name="T1" fmla="*/ 2147483647 h 155"/>
              <a:gd name="T2" fmla="*/ 2147483647 w 166"/>
              <a:gd name="T3" fmla="*/ 2147483647 h 155"/>
              <a:gd name="T4" fmla="*/ 2147483647 w 166"/>
              <a:gd name="T5" fmla="*/ 2147483647 h 155"/>
              <a:gd name="T6" fmla="*/ 2147483647 w 166"/>
              <a:gd name="T7" fmla="*/ 2147483647 h 155"/>
              <a:gd name="T8" fmla="*/ 2147483647 w 166"/>
              <a:gd name="T9" fmla="*/ 2147483647 h 155"/>
              <a:gd name="T10" fmla="*/ 2147483647 w 166"/>
              <a:gd name="T11" fmla="*/ 2147483647 h 155"/>
              <a:gd name="T12" fmla="*/ 2147483647 w 166"/>
              <a:gd name="T13" fmla="*/ 2147483647 h 155"/>
              <a:gd name="T14" fmla="*/ 0 w 166"/>
              <a:gd name="T15" fmla="*/ 2147483647 h 155"/>
              <a:gd name="T16" fmla="*/ 2147483647 w 166"/>
              <a:gd name="T17" fmla="*/ 2147483647 h 155"/>
              <a:gd name="T18" fmla="*/ 2147483647 w 166"/>
              <a:gd name="T19" fmla="*/ 2147483647 h 155"/>
              <a:gd name="T20" fmla="*/ 2147483647 w 166"/>
              <a:gd name="T21" fmla="*/ 2147483647 h 155"/>
              <a:gd name="T22" fmla="*/ 2147483647 w 166"/>
              <a:gd name="T23" fmla="*/ 2147483647 h 155"/>
              <a:gd name="T24" fmla="*/ 2147483647 w 166"/>
              <a:gd name="T25" fmla="*/ 2147483647 h 155"/>
              <a:gd name="T26" fmla="*/ 2147483647 w 166"/>
              <a:gd name="T27" fmla="*/ 2147483647 h 155"/>
              <a:gd name="T28" fmla="*/ 2147483647 w 166"/>
              <a:gd name="T29" fmla="*/ 2147483647 h 155"/>
              <a:gd name="T30" fmla="*/ 2147483647 w 166"/>
              <a:gd name="T31" fmla="*/ 2147483647 h 155"/>
              <a:gd name="T32" fmla="*/ 2147483647 w 166"/>
              <a:gd name="T33" fmla="*/ 2147483647 h 155"/>
              <a:gd name="T34" fmla="*/ 2147483647 w 166"/>
              <a:gd name="T35" fmla="*/ 2147483647 h 155"/>
              <a:gd name="T36" fmla="*/ 2147483647 w 166"/>
              <a:gd name="T37" fmla="*/ 2147483647 h 155"/>
              <a:gd name="T38" fmla="*/ 2147483647 w 166"/>
              <a:gd name="T39" fmla="*/ 2147483647 h 155"/>
              <a:gd name="T40" fmla="*/ 2147483647 w 166"/>
              <a:gd name="T41" fmla="*/ 2147483647 h 155"/>
              <a:gd name="T42" fmla="*/ 2147483647 w 166"/>
              <a:gd name="T43" fmla="*/ 2147483647 h 155"/>
              <a:gd name="T44" fmla="*/ 2147483647 w 166"/>
              <a:gd name="T45" fmla="*/ 2147483647 h 155"/>
              <a:gd name="T46" fmla="*/ 2147483647 w 166"/>
              <a:gd name="T47" fmla="*/ 2147483647 h 155"/>
              <a:gd name="T48" fmla="*/ 2147483647 w 166"/>
              <a:gd name="T49" fmla="*/ 2147483647 h 155"/>
              <a:gd name="T50" fmla="*/ 2147483647 w 166"/>
              <a:gd name="T51" fmla="*/ 2147483647 h 155"/>
              <a:gd name="T52" fmla="*/ 2147483647 w 166"/>
              <a:gd name="T53" fmla="*/ 2147483647 h 155"/>
              <a:gd name="T54" fmla="*/ 2147483647 w 166"/>
              <a:gd name="T55" fmla="*/ 0 h 155"/>
              <a:gd name="T56" fmla="*/ 2147483647 w 166"/>
              <a:gd name="T57" fmla="*/ 2147483647 h 15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66"/>
              <a:gd name="T88" fmla="*/ 0 h 155"/>
              <a:gd name="T89" fmla="*/ 166 w 166"/>
              <a:gd name="T90" fmla="*/ 155 h 15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66" h="155">
                <a:moveTo>
                  <a:pt x="90" y="30"/>
                </a:moveTo>
                <a:lnTo>
                  <a:pt x="71" y="19"/>
                </a:lnTo>
                <a:lnTo>
                  <a:pt x="66" y="47"/>
                </a:lnTo>
                <a:lnTo>
                  <a:pt x="37" y="30"/>
                </a:lnTo>
                <a:lnTo>
                  <a:pt x="42" y="61"/>
                </a:lnTo>
                <a:lnTo>
                  <a:pt x="5" y="61"/>
                </a:lnTo>
                <a:lnTo>
                  <a:pt x="30" y="83"/>
                </a:lnTo>
                <a:lnTo>
                  <a:pt x="0" y="88"/>
                </a:lnTo>
                <a:lnTo>
                  <a:pt x="23" y="107"/>
                </a:lnTo>
                <a:lnTo>
                  <a:pt x="5" y="124"/>
                </a:lnTo>
                <a:lnTo>
                  <a:pt x="37" y="131"/>
                </a:lnTo>
                <a:lnTo>
                  <a:pt x="37" y="155"/>
                </a:lnTo>
                <a:lnTo>
                  <a:pt x="54" y="131"/>
                </a:lnTo>
                <a:lnTo>
                  <a:pt x="66" y="136"/>
                </a:lnTo>
                <a:lnTo>
                  <a:pt x="71" y="124"/>
                </a:lnTo>
                <a:lnTo>
                  <a:pt x="90" y="131"/>
                </a:lnTo>
                <a:lnTo>
                  <a:pt x="90" y="112"/>
                </a:lnTo>
                <a:lnTo>
                  <a:pt x="114" y="124"/>
                </a:lnTo>
                <a:lnTo>
                  <a:pt x="114" y="102"/>
                </a:lnTo>
                <a:lnTo>
                  <a:pt x="142" y="112"/>
                </a:lnTo>
                <a:lnTo>
                  <a:pt x="125" y="88"/>
                </a:lnTo>
                <a:lnTo>
                  <a:pt x="138" y="83"/>
                </a:lnTo>
                <a:lnTo>
                  <a:pt x="131" y="66"/>
                </a:lnTo>
                <a:lnTo>
                  <a:pt x="166" y="47"/>
                </a:lnTo>
                <a:lnTo>
                  <a:pt x="125" y="47"/>
                </a:lnTo>
                <a:lnTo>
                  <a:pt x="137" y="23"/>
                </a:lnTo>
                <a:lnTo>
                  <a:pt x="107" y="43"/>
                </a:lnTo>
                <a:lnTo>
                  <a:pt x="114" y="0"/>
                </a:lnTo>
                <a:lnTo>
                  <a:pt x="90" y="30"/>
                </a:lnTo>
                <a:close/>
              </a:path>
            </a:pathLst>
          </a:custGeom>
          <a:solidFill>
            <a:srgbClr val="FF0000"/>
          </a:solidFill>
          <a:ln w="11113">
            <a:solidFill>
              <a:srgbClr val="FF0000"/>
            </a:solidFill>
            <a:round/>
            <a:headEnd/>
            <a:tailEnd/>
          </a:ln>
          <a:extLst/>
        </p:spPr>
        <p:txBody>
          <a:bodyPr/>
          <a:lstStyle/>
          <a:p>
            <a:endParaRPr lang="en-US"/>
          </a:p>
        </p:txBody>
      </p:sp>
      <p:sp>
        <p:nvSpPr>
          <p:cNvPr id="118" name="Freeform 76"/>
          <p:cNvSpPr>
            <a:spLocks/>
          </p:cNvSpPr>
          <p:nvPr/>
        </p:nvSpPr>
        <p:spPr bwMode="auto">
          <a:xfrm>
            <a:off x="2709862" y="3167470"/>
            <a:ext cx="642938" cy="600335"/>
          </a:xfrm>
          <a:custGeom>
            <a:avLst/>
            <a:gdLst>
              <a:gd name="T0" fmla="*/ 2147483647 w 166"/>
              <a:gd name="T1" fmla="*/ 2147483647 h 155"/>
              <a:gd name="T2" fmla="*/ 2147483647 w 166"/>
              <a:gd name="T3" fmla="*/ 2147483647 h 155"/>
              <a:gd name="T4" fmla="*/ 2147483647 w 166"/>
              <a:gd name="T5" fmla="*/ 2147483647 h 155"/>
              <a:gd name="T6" fmla="*/ 2147483647 w 166"/>
              <a:gd name="T7" fmla="*/ 2147483647 h 155"/>
              <a:gd name="T8" fmla="*/ 2147483647 w 166"/>
              <a:gd name="T9" fmla="*/ 2147483647 h 155"/>
              <a:gd name="T10" fmla="*/ 2147483647 w 166"/>
              <a:gd name="T11" fmla="*/ 2147483647 h 155"/>
              <a:gd name="T12" fmla="*/ 2147483647 w 166"/>
              <a:gd name="T13" fmla="*/ 2147483647 h 155"/>
              <a:gd name="T14" fmla="*/ 0 w 166"/>
              <a:gd name="T15" fmla="*/ 2147483647 h 155"/>
              <a:gd name="T16" fmla="*/ 2147483647 w 166"/>
              <a:gd name="T17" fmla="*/ 2147483647 h 155"/>
              <a:gd name="T18" fmla="*/ 2147483647 w 166"/>
              <a:gd name="T19" fmla="*/ 2147483647 h 155"/>
              <a:gd name="T20" fmla="*/ 2147483647 w 166"/>
              <a:gd name="T21" fmla="*/ 2147483647 h 155"/>
              <a:gd name="T22" fmla="*/ 2147483647 w 166"/>
              <a:gd name="T23" fmla="*/ 2147483647 h 155"/>
              <a:gd name="T24" fmla="*/ 2147483647 w 166"/>
              <a:gd name="T25" fmla="*/ 2147483647 h 155"/>
              <a:gd name="T26" fmla="*/ 2147483647 w 166"/>
              <a:gd name="T27" fmla="*/ 2147483647 h 155"/>
              <a:gd name="T28" fmla="*/ 2147483647 w 166"/>
              <a:gd name="T29" fmla="*/ 2147483647 h 155"/>
              <a:gd name="T30" fmla="*/ 2147483647 w 166"/>
              <a:gd name="T31" fmla="*/ 2147483647 h 155"/>
              <a:gd name="T32" fmla="*/ 2147483647 w 166"/>
              <a:gd name="T33" fmla="*/ 2147483647 h 155"/>
              <a:gd name="T34" fmla="*/ 2147483647 w 166"/>
              <a:gd name="T35" fmla="*/ 2147483647 h 155"/>
              <a:gd name="T36" fmla="*/ 2147483647 w 166"/>
              <a:gd name="T37" fmla="*/ 2147483647 h 155"/>
              <a:gd name="T38" fmla="*/ 2147483647 w 166"/>
              <a:gd name="T39" fmla="*/ 2147483647 h 155"/>
              <a:gd name="T40" fmla="*/ 2147483647 w 166"/>
              <a:gd name="T41" fmla="*/ 2147483647 h 155"/>
              <a:gd name="T42" fmla="*/ 2147483647 w 166"/>
              <a:gd name="T43" fmla="*/ 2147483647 h 155"/>
              <a:gd name="T44" fmla="*/ 2147483647 w 166"/>
              <a:gd name="T45" fmla="*/ 2147483647 h 155"/>
              <a:gd name="T46" fmla="*/ 2147483647 w 166"/>
              <a:gd name="T47" fmla="*/ 2147483647 h 155"/>
              <a:gd name="T48" fmla="*/ 2147483647 w 166"/>
              <a:gd name="T49" fmla="*/ 2147483647 h 155"/>
              <a:gd name="T50" fmla="*/ 2147483647 w 166"/>
              <a:gd name="T51" fmla="*/ 2147483647 h 155"/>
              <a:gd name="T52" fmla="*/ 2147483647 w 166"/>
              <a:gd name="T53" fmla="*/ 2147483647 h 155"/>
              <a:gd name="T54" fmla="*/ 2147483647 w 166"/>
              <a:gd name="T55" fmla="*/ 0 h 155"/>
              <a:gd name="T56" fmla="*/ 2147483647 w 166"/>
              <a:gd name="T57" fmla="*/ 2147483647 h 15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66"/>
              <a:gd name="T88" fmla="*/ 0 h 155"/>
              <a:gd name="T89" fmla="*/ 166 w 166"/>
              <a:gd name="T90" fmla="*/ 155 h 15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66" h="155">
                <a:moveTo>
                  <a:pt x="90" y="30"/>
                </a:moveTo>
                <a:lnTo>
                  <a:pt x="71" y="19"/>
                </a:lnTo>
                <a:lnTo>
                  <a:pt x="66" y="47"/>
                </a:lnTo>
                <a:lnTo>
                  <a:pt x="37" y="30"/>
                </a:lnTo>
                <a:lnTo>
                  <a:pt x="42" y="61"/>
                </a:lnTo>
                <a:lnTo>
                  <a:pt x="5" y="61"/>
                </a:lnTo>
                <a:lnTo>
                  <a:pt x="30" y="83"/>
                </a:lnTo>
                <a:lnTo>
                  <a:pt x="0" y="88"/>
                </a:lnTo>
                <a:lnTo>
                  <a:pt x="23" y="107"/>
                </a:lnTo>
                <a:lnTo>
                  <a:pt x="5" y="124"/>
                </a:lnTo>
                <a:lnTo>
                  <a:pt x="37" y="131"/>
                </a:lnTo>
                <a:lnTo>
                  <a:pt x="37" y="155"/>
                </a:lnTo>
                <a:lnTo>
                  <a:pt x="54" y="131"/>
                </a:lnTo>
                <a:lnTo>
                  <a:pt x="66" y="136"/>
                </a:lnTo>
                <a:lnTo>
                  <a:pt x="71" y="124"/>
                </a:lnTo>
                <a:lnTo>
                  <a:pt x="90" y="131"/>
                </a:lnTo>
                <a:lnTo>
                  <a:pt x="90" y="112"/>
                </a:lnTo>
                <a:lnTo>
                  <a:pt x="114" y="124"/>
                </a:lnTo>
                <a:lnTo>
                  <a:pt x="114" y="102"/>
                </a:lnTo>
                <a:lnTo>
                  <a:pt x="142" y="112"/>
                </a:lnTo>
                <a:lnTo>
                  <a:pt x="125" y="88"/>
                </a:lnTo>
                <a:lnTo>
                  <a:pt x="138" y="83"/>
                </a:lnTo>
                <a:lnTo>
                  <a:pt x="131" y="66"/>
                </a:lnTo>
                <a:lnTo>
                  <a:pt x="166" y="47"/>
                </a:lnTo>
                <a:lnTo>
                  <a:pt x="125" y="47"/>
                </a:lnTo>
                <a:lnTo>
                  <a:pt x="137" y="23"/>
                </a:lnTo>
                <a:lnTo>
                  <a:pt x="107" y="43"/>
                </a:lnTo>
                <a:lnTo>
                  <a:pt x="114" y="0"/>
                </a:lnTo>
                <a:lnTo>
                  <a:pt x="90" y="30"/>
                </a:lnTo>
                <a:close/>
              </a:path>
            </a:pathLst>
          </a:custGeom>
          <a:solidFill>
            <a:srgbClr val="FF0000"/>
          </a:solidFill>
          <a:ln w="11113">
            <a:solidFill>
              <a:srgbClr val="FF0000"/>
            </a:solidFill>
            <a:round/>
            <a:headEnd/>
            <a:tailEnd/>
          </a:ln>
          <a:extLst/>
        </p:spPr>
        <p:txBody>
          <a:bodyPr/>
          <a:lstStyle/>
          <a:p>
            <a:endParaRPr lang="en-US"/>
          </a:p>
        </p:txBody>
      </p:sp>
      <p:sp>
        <p:nvSpPr>
          <p:cNvPr id="119" name="Title 1"/>
          <p:cNvSpPr>
            <a:spLocks noGrp="1"/>
          </p:cNvSpPr>
          <p:nvPr>
            <p:ph type="title"/>
          </p:nvPr>
        </p:nvSpPr>
        <p:spPr>
          <a:xfrm>
            <a:off x="457200" y="165657"/>
            <a:ext cx="8229600" cy="533400"/>
          </a:xfrm>
        </p:spPr>
        <p:txBody>
          <a:bodyPr/>
          <a:lstStyle/>
          <a:p>
            <a:r>
              <a:rPr lang="en-US" sz="2700" dirty="0" smtClean="0"/>
              <a:t>Effects of a 300gb/sec Reflection/Amplification</a:t>
            </a:r>
            <a:br>
              <a:rPr lang="en-US" sz="2700" dirty="0" smtClean="0"/>
            </a:br>
            <a:r>
              <a:rPr lang="en-US" sz="2700" dirty="0" err="1" smtClean="0"/>
              <a:t>DDoS</a:t>
            </a:r>
            <a:r>
              <a:rPr lang="en-US" sz="2700" dirty="0" smtClean="0"/>
              <a:t> Attack on Network Capacity</a:t>
            </a:r>
            <a:endParaRPr lang="en-US" sz="2700" dirty="0"/>
          </a:p>
        </p:txBody>
      </p:sp>
      <p:sp>
        <p:nvSpPr>
          <p:cNvPr id="120" name="Freeform 76"/>
          <p:cNvSpPr>
            <a:spLocks/>
          </p:cNvSpPr>
          <p:nvPr/>
        </p:nvSpPr>
        <p:spPr bwMode="auto">
          <a:xfrm>
            <a:off x="1531143" y="5973363"/>
            <a:ext cx="500063" cy="466927"/>
          </a:xfrm>
          <a:custGeom>
            <a:avLst/>
            <a:gdLst>
              <a:gd name="T0" fmla="*/ 2147483647 w 166"/>
              <a:gd name="T1" fmla="*/ 2147483647 h 155"/>
              <a:gd name="T2" fmla="*/ 2147483647 w 166"/>
              <a:gd name="T3" fmla="*/ 2147483647 h 155"/>
              <a:gd name="T4" fmla="*/ 2147483647 w 166"/>
              <a:gd name="T5" fmla="*/ 2147483647 h 155"/>
              <a:gd name="T6" fmla="*/ 2147483647 w 166"/>
              <a:gd name="T7" fmla="*/ 2147483647 h 155"/>
              <a:gd name="T8" fmla="*/ 2147483647 w 166"/>
              <a:gd name="T9" fmla="*/ 2147483647 h 155"/>
              <a:gd name="T10" fmla="*/ 2147483647 w 166"/>
              <a:gd name="T11" fmla="*/ 2147483647 h 155"/>
              <a:gd name="T12" fmla="*/ 2147483647 w 166"/>
              <a:gd name="T13" fmla="*/ 2147483647 h 155"/>
              <a:gd name="T14" fmla="*/ 0 w 166"/>
              <a:gd name="T15" fmla="*/ 2147483647 h 155"/>
              <a:gd name="T16" fmla="*/ 2147483647 w 166"/>
              <a:gd name="T17" fmla="*/ 2147483647 h 155"/>
              <a:gd name="T18" fmla="*/ 2147483647 w 166"/>
              <a:gd name="T19" fmla="*/ 2147483647 h 155"/>
              <a:gd name="T20" fmla="*/ 2147483647 w 166"/>
              <a:gd name="T21" fmla="*/ 2147483647 h 155"/>
              <a:gd name="T22" fmla="*/ 2147483647 w 166"/>
              <a:gd name="T23" fmla="*/ 2147483647 h 155"/>
              <a:gd name="T24" fmla="*/ 2147483647 w 166"/>
              <a:gd name="T25" fmla="*/ 2147483647 h 155"/>
              <a:gd name="T26" fmla="*/ 2147483647 w 166"/>
              <a:gd name="T27" fmla="*/ 2147483647 h 155"/>
              <a:gd name="T28" fmla="*/ 2147483647 w 166"/>
              <a:gd name="T29" fmla="*/ 2147483647 h 155"/>
              <a:gd name="T30" fmla="*/ 2147483647 w 166"/>
              <a:gd name="T31" fmla="*/ 2147483647 h 155"/>
              <a:gd name="T32" fmla="*/ 2147483647 w 166"/>
              <a:gd name="T33" fmla="*/ 2147483647 h 155"/>
              <a:gd name="T34" fmla="*/ 2147483647 w 166"/>
              <a:gd name="T35" fmla="*/ 2147483647 h 155"/>
              <a:gd name="T36" fmla="*/ 2147483647 w 166"/>
              <a:gd name="T37" fmla="*/ 2147483647 h 155"/>
              <a:gd name="T38" fmla="*/ 2147483647 w 166"/>
              <a:gd name="T39" fmla="*/ 2147483647 h 155"/>
              <a:gd name="T40" fmla="*/ 2147483647 w 166"/>
              <a:gd name="T41" fmla="*/ 2147483647 h 155"/>
              <a:gd name="T42" fmla="*/ 2147483647 w 166"/>
              <a:gd name="T43" fmla="*/ 2147483647 h 155"/>
              <a:gd name="T44" fmla="*/ 2147483647 w 166"/>
              <a:gd name="T45" fmla="*/ 2147483647 h 155"/>
              <a:gd name="T46" fmla="*/ 2147483647 w 166"/>
              <a:gd name="T47" fmla="*/ 2147483647 h 155"/>
              <a:gd name="T48" fmla="*/ 2147483647 w 166"/>
              <a:gd name="T49" fmla="*/ 2147483647 h 155"/>
              <a:gd name="T50" fmla="*/ 2147483647 w 166"/>
              <a:gd name="T51" fmla="*/ 2147483647 h 155"/>
              <a:gd name="T52" fmla="*/ 2147483647 w 166"/>
              <a:gd name="T53" fmla="*/ 2147483647 h 155"/>
              <a:gd name="T54" fmla="*/ 2147483647 w 166"/>
              <a:gd name="T55" fmla="*/ 0 h 155"/>
              <a:gd name="T56" fmla="*/ 2147483647 w 166"/>
              <a:gd name="T57" fmla="*/ 2147483647 h 15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66"/>
              <a:gd name="T88" fmla="*/ 0 h 155"/>
              <a:gd name="T89" fmla="*/ 166 w 166"/>
              <a:gd name="T90" fmla="*/ 155 h 15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66" h="155">
                <a:moveTo>
                  <a:pt x="90" y="30"/>
                </a:moveTo>
                <a:lnTo>
                  <a:pt x="71" y="19"/>
                </a:lnTo>
                <a:lnTo>
                  <a:pt x="66" y="47"/>
                </a:lnTo>
                <a:lnTo>
                  <a:pt x="37" y="30"/>
                </a:lnTo>
                <a:lnTo>
                  <a:pt x="42" y="61"/>
                </a:lnTo>
                <a:lnTo>
                  <a:pt x="5" y="61"/>
                </a:lnTo>
                <a:lnTo>
                  <a:pt x="30" y="83"/>
                </a:lnTo>
                <a:lnTo>
                  <a:pt x="0" y="88"/>
                </a:lnTo>
                <a:lnTo>
                  <a:pt x="23" y="107"/>
                </a:lnTo>
                <a:lnTo>
                  <a:pt x="5" y="124"/>
                </a:lnTo>
                <a:lnTo>
                  <a:pt x="37" y="131"/>
                </a:lnTo>
                <a:lnTo>
                  <a:pt x="37" y="155"/>
                </a:lnTo>
                <a:lnTo>
                  <a:pt x="54" y="131"/>
                </a:lnTo>
                <a:lnTo>
                  <a:pt x="66" y="136"/>
                </a:lnTo>
                <a:lnTo>
                  <a:pt x="71" y="124"/>
                </a:lnTo>
                <a:lnTo>
                  <a:pt x="90" y="131"/>
                </a:lnTo>
                <a:lnTo>
                  <a:pt x="90" y="112"/>
                </a:lnTo>
                <a:lnTo>
                  <a:pt x="114" y="124"/>
                </a:lnTo>
                <a:lnTo>
                  <a:pt x="114" y="102"/>
                </a:lnTo>
                <a:lnTo>
                  <a:pt x="142" y="112"/>
                </a:lnTo>
                <a:lnTo>
                  <a:pt x="125" y="88"/>
                </a:lnTo>
                <a:lnTo>
                  <a:pt x="138" y="83"/>
                </a:lnTo>
                <a:lnTo>
                  <a:pt x="131" y="66"/>
                </a:lnTo>
                <a:lnTo>
                  <a:pt x="166" y="47"/>
                </a:lnTo>
                <a:lnTo>
                  <a:pt x="125" y="47"/>
                </a:lnTo>
                <a:lnTo>
                  <a:pt x="137" y="23"/>
                </a:lnTo>
                <a:lnTo>
                  <a:pt x="107" y="43"/>
                </a:lnTo>
                <a:lnTo>
                  <a:pt x="114" y="0"/>
                </a:lnTo>
                <a:lnTo>
                  <a:pt x="90" y="30"/>
                </a:lnTo>
                <a:close/>
              </a:path>
            </a:pathLst>
          </a:custGeom>
          <a:solidFill>
            <a:srgbClr val="FF0000"/>
          </a:solidFill>
          <a:ln w="11113">
            <a:solidFill>
              <a:srgbClr val="FF0000"/>
            </a:solidFill>
            <a:round/>
            <a:headEnd/>
            <a:tailEnd/>
          </a:ln>
          <a:extLst/>
        </p:spPr>
        <p:txBody>
          <a:bodyPr/>
          <a:lstStyle/>
          <a:p>
            <a:endParaRPr lang="en-US"/>
          </a:p>
        </p:txBody>
      </p:sp>
      <p:sp>
        <p:nvSpPr>
          <p:cNvPr id="121" name="Text Box 99"/>
          <p:cNvSpPr txBox="1">
            <a:spLocks noChangeArrowheads="1"/>
          </p:cNvSpPr>
          <p:nvPr/>
        </p:nvSpPr>
        <p:spPr bwMode="auto">
          <a:xfrm>
            <a:off x="5070475" y="2376349"/>
            <a:ext cx="1136650" cy="289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nchor="ctr" anchorCtr="1">
            <a:spAutoFit/>
          </a:bodyPr>
          <a:lstStyle>
            <a:lvl1pPr eaLnBrk="0" hangingPunct="0">
              <a:defRPr sz="1400" b="1">
                <a:solidFill>
                  <a:schemeClr val="tx1"/>
                </a:solidFill>
                <a:latin typeface="Arial" charset="0"/>
                <a:ea typeface="ＭＳ Ｐゴシック" charset="0"/>
                <a:cs typeface="ＭＳ Ｐゴシック" charset="0"/>
              </a:defRPr>
            </a:lvl1pPr>
            <a:lvl2pPr marL="742950" indent="-285750" eaLnBrk="0" hangingPunct="0">
              <a:defRPr sz="1400" b="1">
                <a:solidFill>
                  <a:schemeClr val="tx1"/>
                </a:solidFill>
                <a:latin typeface="Arial" charset="0"/>
                <a:ea typeface="ＭＳ Ｐゴシック" charset="0"/>
              </a:defRPr>
            </a:lvl2pPr>
            <a:lvl3pPr marL="1143000" indent="-228600" eaLnBrk="0" hangingPunct="0">
              <a:defRPr sz="1400" b="1">
                <a:solidFill>
                  <a:schemeClr val="tx1"/>
                </a:solidFill>
                <a:latin typeface="Arial" charset="0"/>
                <a:ea typeface="ＭＳ Ｐゴシック" charset="0"/>
              </a:defRPr>
            </a:lvl3pPr>
            <a:lvl4pPr marL="1600200" indent="-228600" eaLnBrk="0" hangingPunct="0">
              <a:defRPr sz="1400" b="1">
                <a:solidFill>
                  <a:schemeClr val="tx1"/>
                </a:solidFill>
                <a:latin typeface="Arial" charset="0"/>
                <a:ea typeface="ＭＳ Ｐゴシック" charset="0"/>
              </a:defRPr>
            </a:lvl4pPr>
            <a:lvl5pPr marL="2057400" indent="-228600" eaLnBrk="0" hangingPunct="0">
              <a:defRPr sz="14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14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14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14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1400" b="1">
                <a:solidFill>
                  <a:schemeClr val="tx1"/>
                </a:solidFill>
                <a:latin typeface="Arial" charset="0"/>
                <a:ea typeface="ＭＳ Ｐゴシック" charset="0"/>
              </a:defRPr>
            </a:lvl9pPr>
          </a:lstStyle>
          <a:p>
            <a:pPr algn="ctr" eaLnBrk="1" hangingPunct="1">
              <a:spcBef>
                <a:spcPct val="50000"/>
              </a:spcBef>
            </a:pPr>
            <a:r>
              <a:rPr lang="en-US" dirty="0" smtClean="0"/>
              <a:t>Peer D</a:t>
            </a:r>
            <a:endParaRPr lang="en-US" sz="3200" dirty="0"/>
          </a:p>
        </p:txBody>
      </p:sp>
    </p:spTree>
    <p:extLst>
      <p:ext uri="{BB962C8B-B14F-4D97-AF65-F5344CB8AC3E}">
        <p14:creationId xmlns:p14="http://schemas.microsoft.com/office/powerpoint/2010/main" val="41321423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8370" y="201525"/>
            <a:ext cx="8815629" cy="461665"/>
          </a:xfrm>
        </p:spPr>
        <p:txBody>
          <a:bodyPr/>
          <a:lstStyle/>
          <a:p>
            <a:r>
              <a:rPr lang="en-US" sz="2400" dirty="0" smtClean="0"/>
              <a:t>The Two Main Factors Which Make These Attacks Possible</a:t>
            </a:r>
            <a:endParaRPr lang="en-US" sz="2400" dirty="0"/>
          </a:p>
        </p:txBody>
      </p:sp>
      <p:sp>
        <p:nvSpPr>
          <p:cNvPr id="3" name="Text Placeholder 2"/>
          <p:cNvSpPr>
            <a:spLocks noGrp="1"/>
          </p:cNvSpPr>
          <p:nvPr>
            <p:ph type="body" sz="quarter" idx="12"/>
          </p:nvPr>
        </p:nvSpPr>
        <p:spPr>
          <a:xfrm>
            <a:off x="328370" y="1250294"/>
            <a:ext cx="8489904" cy="4142673"/>
          </a:xfrm>
          <a:ln>
            <a:noFill/>
          </a:ln>
        </p:spPr>
        <p:txBody>
          <a:bodyPr/>
          <a:lstStyle/>
          <a:p>
            <a:r>
              <a:rPr lang="en-US" sz="2800" dirty="0" smtClean="0"/>
              <a:t>Failure to deploy </a:t>
            </a:r>
            <a:r>
              <a:rPr lang="en-US" sz="2800" b="1" i="1" dirty="0" smtClean="0">
                <a:solidFill>
                  <a:srgbClr val="FF0000"/>
                </a:solidFill>
              </a:rPr>
              <a:t>anti-spoofing mechanisms </a:t>
            </a:r>
            <a:r>
              <a:rPr lang="en-US" sz="2800" dirty="0" smtClean="0"/>
              <a:t>such as Unicast Reverse-Path Forwarding (</a:t>
            </a:r>
            <a:r>
              <a:rPr lang="en-US" sz="2800" dirty="0" err="1" smtClean="0"/>
              <a:t>uRPF</a:t>
            </a:r>
            <a:r>
              <a:rPr lang="en-US" sz="2800" dirty="0" smtClean="0"/>
              <a:t>), ACLs, DHCP Snooping &amp; IP Source Guard, Cable IP Source Verify, ACLs, etc. on </a:t>
            </a:r>
            <a:r>
              <a:rPr lang="en-US" sz="2800" b="1" i="1" dirty="0" smtClean="0">
                <a:solidFill>
                  <a:srgbClr val="FF0000"/>
                </a:solidFill>
              </a:rPr>
              <a:t>all</a:t>
            </a:r>
            <a:r>
              <a:rPr lang="en-US" sz="2800" dirty="0" smtClean="0"/>
              <a:t> edges of ISP and enterprise networks.</a:t>
            </a:r>
          </a:p>
          <a:p>
            <a:endParaRPr lang="en-US" sz="2800" dirty="0" smtClean="0"/>
          </a:p>
          <a:p>
            <a:r>
              <a:rPr lang="en-US" sz="2800" b="1" i="1" dirty="0" smtClean="0">
                <a:solidFill>
                  <a:srgbClr val="FF0000"/>
                </a:solidFill>
              </a:rPr>
              <a:t>Misconfigured, </a:t>
            </a:r>
            <a:r>
              <a:rPr lang="en-US" sz="2800" b="1" i="1" dirty="0" err="1" smtClean="0">
                <a:solidFill>
                  <a:srgbClr val="FF0000"/>
                </a:solidFill>
              </a:rPr>
              <a:t>abusable</a:t>
            </a:r>
            <a:r>
              <a:rPr lang="en-US" sz="2800" b="1" i="1" dirty="0" smtClean="0">
                <a:solidFill>
                  <a:srgbClr val="FF0000"/>
                </a:solidFill>
              </a:rPr>
              <a:t> services </a:t>
            </a:r>
            <a:r>
              <a:rPr lang="en-US" sz="2800" dirty="0" smtClean="0"/>
              <a:t>running on servers, routers, switches, home CPE devices, etc.</a:t>
            </a:r>
            <a:endParaRPr lang="en-US" sz="2800" dirty="0"/>
          </a:p>
        </p:txBody>
      </p:sp>
      <p:sp>
        <p:nvSpPr>
          <p:cNvPr id="4" name="Slide Number Placeholder 3"/>
          <p:cNvSpPr>
            <a:spLocks noGrp="1"/>
          </p:cNvSpPr>
          <p:nvPr>
            <p:ph type="sldNum" sz="quarter" idx="10"/>
          </p:nvPr>
        </p:nvSpPr>
        <p:spPr/>
        <p:txBody>
          <a:bodyPr/>
          <a:lstStyle/>
          <a:p>
            <a:fld id="{AE4F6114-FE43-B34A-B99B-6F1FD61370EE}" type="slidenum">
              <a:rPr lang="en-US" smtClean="0"/>
              <a:pPr/>
              <a:t>21</a:t>
            </a:fld>
            <a:endParaRPr lang="en-US" dirty="0"/>
          </a:p>
        </p:txBody>
      </p:sp>
    </p:spTree>
    <p:extLst>
      <p:ext uri="{BB962C8B-B14F-4D97-AF65-F5344CB8AC3E}">
        <p14:creationId xmlns:p14="http://schemas.microsoft.com/office/powerpoint/2010/main" val="1288640989"/>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8370" y="201525"/>
            <a:ext cx="8815629" cy="461665"/>
          </a:xfrm>
        </p:spPr>
        <p:txBody>
          <a:bodyPr/>
          <a:lstStyle/>
          <a:p>
            <a:r>
              <a:rPr lang="en-US" sz="2400" dirty="0" smtClean="0"/>
              <a:t>The Two Main Factors Which Make These Attacks Possible</a:t>
            </a:r>
            <a:endParaRPr lang="en-US" sz="2400" dirty="0"/>
          </a:p>
        </p:txBody>
      </p:sp>
      <p:sp>
        <p:nvSpPr>
          <p:cNvPr id="3" name="Text Placeholder 2"/>
          <p:cNvSpPr>
            <a:spLocks noGrp="1"/>
          </p:cNvSpPr>
          <p:nvPr>
            <p:ph type="body" sz="quarter" idx="12"/>
          </p:nvPr>
        </p:nvSpPr>
        <p:spPr>
          <a:xfrm>
            <a:off x="328370" y="1250294"/>
            <a:ext cx="8489904" cy="4142673"/>
          </a:xfrm>
          <a:ln>
            <a:noFill/>
          </a:ln>
        </p:spPr>
        <p:txBody>
          <a:bodyPr/>
          <a:lstStyle/>
          <a:p>
            <a:r>
              <a:rPr lang="en-US" sz="2800" dirty="0" smtClean="0"/>
              <a:t>Failure to deploy </a:t>
            </a:r>
            <a:r>
              <a:rPr lang="en-US" sz="2800" b="1" i="1" dirty="0" smtClean="0">
                <a:solidFill>
                  <a:srgbClr val="FF0000"/>
                </a:solidFill>
              </a:rPr>
              <a:t>anti-spoofing mechanisms </a:t>
            </a:r>
            <a:r>
              <a:rPr lang="en-US" sz="2800" dirty="0" smtClean="0"/>
              <a:t>such as Unicast Reverse-Path Forwarding (</a:t>
            </a:r>
            <a:r>
              <a:rPr lang="en-US" sz="2800" dirty="0" err="1" smtClean="0"/>
              <a:t>uRPF</a:t>
            </a:r>
            <a:r>
              <a:rPr lang="en-US" sz="2800" dirty="0" smtClean="0"/>
              <a:t>), ACLs, DHCP Snooping &amp; IP Source Guard, Cable IP Source Verify, ACLs, etc. on </a:t>
            </a:r>
            <a:r>
              <a:rPr lang="en-US" sz="2800" b="1" i="1" dirty="0" smtClean="0">
                <a:solidFill>
                  <a:srgbClr val="FF0000"/>
                </a:solidFill>
              </a:rPr>
              <a:t>all</a:t>
            </a:r>
            <a:r>
              <a:rPr lang="en-US" sz="2800" dirty="0" smtClean="0"/>
              <a:t> edges of ISP and enterprise networks.</a:t>
            </a:r>
          </a:p>
          <a:p>
            <a:endParaRPr lang="en-US" sz="2800" dirty="0" smtClean="0"/>
          </a:p>
          <a:p>
            <a:r>
              <a:rPr lang="en-US" sz="2800" b="1" i="1" dirty="0" smtClean="0">
                <a:solidFill>
                  <a:srgbClr val="FF0000"/>
                </a:solidFill>
              </a:rPr>
              <a:t>Misconfigured, </a:t>
            </a:r>
            <a:r>
              <a:rPr lang="en-US" sz="2800" b="1" i="1" dirty="0" err="1" smtClean="0">
                <a:solidFill>
                  <a:srgbClr val="FF0000"/>
                </a:solidFill>
              </a:rPr>
              <a:t>abusable</a:t>
            </a:r>
            <a:r>
              <a:rPr lang="en-US" sz="2800" b="1" i="1" dirty="0" smtClean="0">
                <a:solidFill>
                  <a:srgbClr val="FF0000"/>
                </a:solidFill>
              </a:rPr>
              <a:t> services </a:t>
            </a:r>
            <a:r>
              <a:rPr lang="en-US" sz="2800" dirty="0" smtClean="0"/>
              <a:t>running on servers, routers, switches, home CPE devices, etc.</a:t>
            </a:r>
            <a:endParaRPr lang="en-US" sz="2800" dirty="0"/>
          </a:p>
        </p:txBody>
      </p:sp>
      <p:sp>
        <p:nvSpPr>
          <p:cNvPr id="4" name="Slide Number Placeholder 3"/>
          <p:cNvSpPr>
            <a:spLocks noGrp="1"/>
          </p:cNvSpPr>
          <p:nvPr>
            <p:ph type="sldNum" sz="quarter" idx="10"/>
          </p:nvPr>
        </p:nvSpPr>
        <p:spPr/>
        <p:txBody>
          <a:bodyPr/>
          <a:lstStyle/>
          <a:p>
            <a:fld id="{AE4F6114-FE43-B34A-B99B-6F1FD61370EE}" type="slidenum">
              <a:rPr lang="en-US" smtClean="0"/>
              <a:pPr/>
              <a:t>22</a:t>
            </a:fld>
            <a:endParaRPr lang="en-US" dirty="0"/>
          </a:p>
        </p:txBody>
      </p:sp>
      <p:sp>
        <p:nvSpPr>
          <p:cNvPr id="5" name="Oval 4"/>
          <p:cNvSpPr/>
          <p:nvPr/>
        </p:nvSpPr>
        <p:spPr>
          <a:xfrm>
            <a:off x="171249" y="765128"/>
            <a:ext cx="8452392" cy="2873446"/>
          </a:xfrm>
          <a:prstGeom prst="ellipse">
            <a:avLst/>
          </a:prstGeom>
          <a:noFill/>
          <a:ln w="57150" cmpd="sng">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988599891"/>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8370" y="186136"/>
            <a:ext cx="8815629" cy="492443"/>
          </a:xfrm>
        </p:spPr>
        <p:txBody>
          <a:bodyPr/>
          <a:lstStyle/>
          <a:p>
            <a:r>
              <a:rPr lang="en-US" sz="2600" dirty="0" smtClean="0"/>
              <a:t>Additional Contributing Factors</a:t>
            </a:r>
            <a:endParaRPr lang="en-US" sz="2600" dirty="0"/>
          </a:p>
        </p:txBody>
      </p:sp>
      <p:sp>
        <p:nvSpPr>
          <p:cNvPr id="3" name="Text Placeholder 2"/>
          <p:cNvSpPr>
            <a:spLocks noGrp="1"/>
          </p:cNvSpPr>
          <p:nvPr>
            <p:ph type="body" sz="quarter" idx="12"/>
          </p:nvPr>
        </p:nvSpPr>
        <p:spPr>
          <a:xfrm>
            <a:off x="328371" y="1017588"/>
            <a:ext cx="8489904" cy="5198347"/>
          </a:xfrm>
        </p:spPr>
        <p:txBody>
          <a:bodyPr/>
          <a:lstStyle/>
          <a:p>
            <a:r>
              <a:rPr lang="en-US" sz="2100" dirty="0" smtClean="0"/>
              <a:t>Failure of network operators to utilize </a:t>
            </a:r>
            <a:r>
              <a:rPr lang="en-US" sz="2100" b="1" i="1" dirty="0" smtClean="0">
                <a:solidFill>
                  <a:srgbClr val="FF0000"/>
                </a:solidFill>
              </a:rPr>
              <a:t>flow telemetry</a:t>
            </a:r>
            <a:r>
              <a:rPr lang="en-US" sz="2100" b="1" dirty="0" smtClean="0">
                <a:solidFill>
                  <a:srgbClr val="FF0000"/>
                </a:solidFill>
              </a:rPr>
              <a:t> </a:t>
            </a:r>
            <a:r>
              <a:rPr lang="en-US" sz="2100" dirty="0" smtClean="0"/>
              <a:t>(e.g., </a:t>
            </a:r>
            <a:r>
              <a:rPr lang="en-US" sz="2100" dirty="0" err="1" smtClean="0"/>
              <a:t>NetFlow</a:t>
            </a:r>
            <a:r>
              <a:rPr lang="en-US" sz="2100" dirty="0" smtClean="0"/>
              <a:t>, </a:t>
            </a:r>
            <a:r>
              <a:rPr lang="en-US" sz="2100" dirty="0" err="1" smtClean="0"/>
              <a:t>cflowd</a:t>
            </a:r>
            <a:r>
              <a:rPr lang="en-US" sz="2100" dirty="0" smtClean="0"/>
              <a:t>/</a:t>
            </a:r>
            <a:r>
              <a:rPr lang="en-US" sz="2100" dirty="0" err="1" smtClean="0"/>
              <a:t>jflow</a:t>
            </a:r>
            <a:r>
              <a:rPr lang="en-US" sz="2100" dirty="0" smtClean="0"/>
              <a:t>, et. al.) collection and analysis for attack detection/classification/</a:t>
            </a:r>
            <a:r>
              <a:rPr lang="en-US" sz="2100" dirty="0" err="1" smtClean="0"/>
              <a:t>traceback</a:t>
            </a:r>
            <a:r>
              <a:rPr lang="en-US" sz="2100" dirty="0" smtClean="0"/>
              <a:t>.</a:t>
            </a:r>
          </a:p>
          <a:p>
            <a:r>
              <a:rPr lang="en-US" sz="2100" dirty="0" smtClean="0"/>
              <a:t>Failure of ISPs and enterprises to</a:t>
            </a:r>
            <a:r>
              <a:rPr lang="en-US" sz="2100" dirty="0" smtClean="0">
                <a:solidFill>
                  <a:srgbClr val="FF0000"/>
                </a:solidFill>
              </a:rPr>
              <a:t> </a:t>
            </a:r>
            <a:r>
              <a:rPr lang="en-US" sz="2100" b="1" i="1" dirty="0" smtClean="0">
                <a:solidFill>
                  <a:srgbClr val="FF0000"/>
                </a:solidFill>
              </a:rPr>
              <a:t>proactively scan for and remediate </a:t>
            </a:r>
            <a:r>
              <a:rPr lang="en-US" sz="2100" b="1" i="1" dirty="0" err="1" smtClean="0">
                <a:solidFill>
                  <a:srgbClr val="FF0000"/>
                </a:solidFill>
              </a:rPr>
              <a:t>abusable</a:t>
            </a:r>
            <a:r>
              <a:rPr lang="en-US" sz="2100" b="1" i="1" dirty="0" smtClean="0">
                <a:solidFill>
                  <a:srgbClr val="FF0000"/>
                </a:solidFill>
              </a:rPr>
              <a:t> services</a:t>
            </a:r>
            <a:r>
              <a:rPr lang="en-US" sz="2100" i="1" dirty="0" smtClean="0"/>
              <a:t> on their networks</a:t>
            </a:r>
            <a:r>
              <a:rPr lang="en-US" sz="2100" dirty="0" smtClean="0"/>
              <a:t> and to scan for and alert customers/users running </a:t>
            </a:r>
            <a:r>
              <a:rPr lang="en-US" sz="2100" dirty="0" err="1" smtClean="0"/>
              <a:t>abusable</a:t>
            </a:r>
            <a:r>
              <a:rPr lang="en-US" sz="2100" dirty="0" smtClean="0"/>
              <a:t> services – </a:t>
            </a:r>
            <a:r>
              <a:rPr lang="en-US" sz="2100" b="1" i="1" dirty="0" smtClean="0">
                <a:solidFill>
                  <a:srgbClr val="FF0000"/>
                </a:solidFill>
              </a:rPr>
              <a:t>blocking abusable services </a:t>
            </a:r>
            <a:r>
              <a:rPr lang="en-US" sz="2100" dirty="0" smtClean="0"/>
              <a:t>until they are remediated, if necessary.</a:t>
            </a:r>
          </a:p>
          <a:p>
            <a:r>
              <a:rPr lang="en-US" sz="2100" dirty="0" smtClean="0"/>
              <a:t>Failure to deploy and effectively utilize</a:t>
            </a:r>
            <a:r>
              <a:rPr lang="en-US" sz="2100" i="1" dirty="0" smtClean="0">
                <a:solidFill>
                  <a:srgbClr val="FF0000"/>
                </a:solidFill>
              </a:rPr>
              <a:t> </a:t>
            </a:r>
            <a:r>
              <a:rPr lang="en-US" sz="2100" b="1" i="1" dirty="0" err="1" smtClean="0">
                <a:solidFill>
                  <a:srgbClr val="FF0000"/>
                </a:solidFill>
              </a:rPr>
              <a:t>DDoS</a:t>
            </a:r>
            <a:r>
              <a:rPr lang="en-US" sz="2100" b="1" i="1" dirty="0" smtClean="0">
                <a:solidFill>
                  <a:srgbClr val="FF0000"/>
                </a:solidFill>
              </a:rPr>
              <a:t> reaction/mitigation tools</a:t>
            </a:r>
            <a:r>
              <a:rPr lang="en-US" sz="2100" dirty="0" smtClean="0"/>
              <a:t> such as Source-Based Remotely-Triggered </a:t>
            </a:r>
            <a:r>
              <a:rPr lang="en-US" sz="2100" dirty="0" err="1" smtClean="0"/>
              <a:t>Blackholing</a:t>
            </a:r>
            <a:r>
              <a:rPr lang="en-US" sz="2100" dirty="0" smtClean="0"/>
              <a:t>   </a:t>
            </a:r>
            <a:r>
              <a:rPr lang="en-US" sz="2100" dirty="0"/>
              <a:t> </a:t>
            </a:r>
            <a:r>
              <a:rPr lang="en-US" sz="2100" dirty="0" smtClean="0"/>
              <a:t>  (</a:t>
            </a:r>
            <a:r>
              <a:rPr lang="en-US" sz="2100" b="1" dirty="0" smtClean="0">
                <a:solidFill>
                  <a:srgbClr val="FF0000"/>
                </a:solidFill>
              </a:rPr>
              <a:t>S/RTBH</a:t>
            </a:r>
            <a:r>
              <a:rPr lang="en-US" sz="2100" dirty="0" smtClean="0"/>
              <a:t>),</a:t>
            </a:r>
            <a:r>
              <a:rPr lang="en-US" sz="2100" b="1" dirty="0" smtClean="0">
                <a:solidFill>
                  <a:srgbClr val="C9541F"/>
                </a:solidFill>
              </a:rPr>
              <a:t> </a:t>
            </a:r>
            <a:r>
              <a:rPr lang="en-US" sz="2100" b="1" dirty="0" err="1" smtClean="0">
                <a:solidFill>
                  <a:srgbClr val="C9541F"/>
                </a:solidFill>
              </a:rPr>
              <a:t>flowspec</a:t>
            </a:r>
            <a:r>
              <a:rPr lang="en-US" sz="2100" dirty="0" smtClean="0"/>
              <a:t>, and Intelligent </a:t>
            </a:r>
            <a:r>
              <a:rPr lang="en-US" sz="2100" dirty="0" err="1" smtClean="0"/>
              <a:t>DDoS</a:t>
            </a:r>
            <a:r>
              <a:rPr lang="en-US" sz="2100" dirty="0" smtClean="0"/>
              <a:t> Mitigation Systems (</a:t>
            </a:r>
            <a:r>
              <a:rPr lang="en-US" sz="2100" b="1" dirty="0" err="1" smtClean="0">
                <a:solidFill>
                  <a:srgbClr val="FF0000"/>
                </a:solidFill>
              </a:rPr>
              <a:t>IDMS</a:t>
            </a:r>
            <a:r>
              <a:rPr lang="en-US" sz="2100" dirty="0" err="1" smtClean="0"/>
              <a:t>es</a:t>
            </a:r>
            <a:r>
              <a:rPr lang="en-US" sz="2100" dirty="0" smtClean="0"/>
              <a:t>).</a:t>
            </a:r>
          </a:p>
          <a:p>
            <a:r>
              <a:rPr lang="en-US" sz="2100" dirty="0" smtClean="0"/>
              <a:t>Failure to </a:t>
            </a:r>
            <a:r>
              <a:rPr lang="en-US" sz="2100" b="1" i="1" dirty="0" smtClean="0">
                <a:solidFill>
                  <a:srgbClr val="FF0000"/>
                </a:solidFill>
              </a:rPr>
              <a:t>fund and prioritize availability</a:t>
            </a:r>
            <a:r>
              <a:rPr lang="en-US" sz="2100" b="1" dirty="0" smtClean="0">
                <a:solidFill>
                  <a:srgbClr val="FF0000"/>
                </a:solidFill>
              </a:rPr>
              <a:t> </a:t>
            </a:r>
            <a:r>
              <a:rPr lang="en-US" sz="2100" dirty="0" smtClean="0"/>
              <a:t>equally with confidentiality and integrity in the security sphere.</a:t>
            </a:r>
          </a:p>
          <a:p>
            <a:r>
              <a:rPr lang="en-US" sz="2100" b="1" i="1" dirty="0" smtClean="0">
                <a:solidFill>
                  <a:srgbClr val="FF0000"/>
                </a:solidFill>
              </a:rPr>
              <a:t>Failure </a:t>
            </a:r>
            <a:r>
              <a:rPr lang="en-US" sz="2100" dirty="0" smtClean="0"/>
              <a:t>of many enterprises/ASPs to subscribe to </a:t>
            </a:r>
            <a:r>
              <a:rPr lang="en-US" sz="2100" i="1" dirty="0" smtClean="0">
                <a:solidFill>
                  <a:srgbClr val="FF0000"/>
                </a:solidFill>
              </a:rPr>
              <a:t>‘</a:t>
            </a:r>
            <a:r>
              <a:rPr lang="en-US" sz="2100" b="1" i="1" dirty="0" smtClean="0">
                <a:solidFill>
                  <a:srgbClr val="FF0000"/>
                </a:solidFill>
              </a:rPr>
              <a:t>Clean Pipes</a:t>
            </a:r>
            <a:r>
              <a:rPr lang="en-US" sz="2100" i="1" dirty="0" smtClean="0"/>
              <a:t>’ </a:t>
            </a:r>
            <a:r>
              <a:rPr lang="en-US" sz="2100" dirty="0" err="1" smtClean="0"/>
              <a:t>DDoS</a:t>
            </a:r>
            <a:r>
              <a:rPr lang="en-US" sz="2100" dirty="0" smtClean="0"/>
              <a:t> mitigation services offered by ISPs/MSSPs.</a:t>
            </a:r>
            <a:endParaRPr lang="en-US" sz="2100" dirty="0"/>
          </a:p>
        </p:txBody>
      </p:sp>
      <p:sp>
        <p:nvSpPr>
          <p:cNvPr id="4" name="Slide Number Placeholder 3"/>
          <p:cNvSpPr>
            <a:spLocks noGrp="1"/>
          </p:cNvSpPr>
          <p:nvPr>
            <p:ph type="sldNum" sz="quarter" idx="10"/>
          </p:nvPr>
        </p:nvSpPr>
        <p:spPr/>
        <p:txBody>
          <a:bodyPr/>
          <a:lstStyle/>
          <a:p>
            <a:fld id="{AE4F6114-FE43-B34A-B99B-6F1FD61370EE}" type="slidenum">
              <a:rPr lang="en-US" smtClean="0"/>
              <a:pPr/>
              <a:t>23</a:t>
            </a:fld>
            <a:endParaRPr lang="en-US" dirty="0"/>
          </a:p>
        </p:txBody>
      </p:sp>
    </p:spTree>
    <p:extLst>
      <p:ext uri="{BB962C8B-B14F-4D97-AF65-F5344CB8AC3E}">
        <p14:creationId xmlns:p14="http://schemas.microsoft.com/office/powerpoint/2010/main" val="1336183776"/>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8370" y="186136"/>
            <a:ext cx="8815629" cy="492443"/>
          </a:xfrm>
        </p:spPr>
        <p:txBody>
          <a:bodyPr/>
          <a:lstStyle/>
          <a:p>
            <a:r>
              <a:rPr lang="en-US" sz="2600" dirty="0" smtClean="0"/>
              <a:t>What Types of Devices Are Being Abused?</a:t>
            </a:r>
            <a:endParaRPr lang="en-US" sz="2600" dirty="0"/>
          </a:p>
        </p:txBody>
      </p:sp>
      <p:sp>
        <p:nvSpPr>
          <p:cNvPr id="3" name="Text Placeholder 2"/>
          <p:cNvSpPr>
            <a:spLocks noGrp="1"/>
          </p:cNvSpPr>
          <p:nvPr>
            <p:ph type="body" sz="quarter" idx="12"/>
          </p:nvPr>
        </p:nvSpPr>
        <p:spPr>
          <a:xfrm>
            <a:off x="328371" y="1017588"/>
            <a:ext cx="8489904" cy="4976748"/>
          </a:xfrm>
        </p:spPr>
        <p:txBody>
          <a:bodyPr/>
          <a:lstStyle/>
          <a:p>
            <a:r>
              <a:rPr lang="en-US" sz="2300" b="1" i="1" dirty="0" smtClean="0">
                <a:solidFill>
                  <a:srgbClr val="FF0000"/>
                </a:solidFill>
              </a:rPr>
              <a:t>Consumer broadband customer premise equipment (CPE) </a:t>
            </a:r>
            <a:r>
              <a:rPr lang="en-US" sz="2300" dirty="0" smtClean="0"/>
              <a:t>devices – e.g., home broadband routers/modems with insecure (and sometimes </a:t>
            </a:r>
            <a:r>
              <a:rPr lang="en-US" sz="2300" dirty="0" err="1" smtClean="0"/>
              <a:t>insecurable</a:t>
            </a:r>
            <a:r>
              <a:rPr lang="en-US" sz="2300" dirty="0" smtClean="0"/>
              <a:t>!) factor default settings</a:t>
            </a:r>
          </a:p>
          <a:p>
            <a:r>
              <a:rPr lang="en-US" sz="2300" b="1" i="1" dirty="0" smtClean="0">
                <a:solidFill>
                  <a:srgbClr val="FF0000"/>
                </a:solidFill>
              </a:rPr>
              <a:t>Commercial-grade provider equipment (PE) devices </a:t>
            </a:r>
            <a:r>
              <a:rPr lang="en-US" sz="2300" dirty="0" smtClean="0"/>
              <a:t>– e.g., larger, </a:t>
            </a:r>
            <a:r>
              <a:rPr lang="en-US" sz="2300" b="1" i="1" dirty="0" smtClean="0">
                <a:solidFill>
                  <a:srgbClr val="FF0000"/>
                </a:solidFill>
              </a:rPr>
              <a:t>more powerful routers and layer-3 switches</a:t>
            </a:r>
            <a:r>
              <a:rPr lang="en-US" sz="2300" dirty="0" smtClean="0"/>
              <a:t> used by ISPs and enterprises</a:t>
            </a:r>
          </a:p>
          <a:p>
            <a:r>
              <a:rPr lang="en-US" sz="2300" b="1" i="1" dirty="0" smtClean="0">
                <a:solidFill>
                  <a:srgbClr val="FF0000"/>
                </a:solidFill>
              </a:rPr>
              <a:t>Servers (real or virtual) </a:t>
            </a:r>
            <a:r>
              <a:rPr lang="en-US" sz="2300" dirty="0" smtClean="0"/>
              <a:t>running misconfigured, </a:t>
            </a:r>
            <a:r>
              <a:rPr lang="en-US" sz="2300" dirty="0" err="1" smtClean="0"/>
              <a:t>abusable</a:t>
            </a:r>
            <a:r>
              <a:rPr lang="en-US" sz="2300" dirty="0" smtClean="0"/>
              <a:t> service daemons – home servers set up by end-users, commercial servers set up by ISPs and enterprises.</a:t>
            </a:r>
          </a:p>
          <a:p>
            <a:r>
              <a:rPr lang="en-US" sz="2300" b="1" i="1" dirty="0" smtClean="0">
                <a:solidFill>
                  <a:srgbClr val="FF0000"/>
                </a:solidFill>
              </a:rPr>
              <a:t>Embedded devices </a:t>
            </a:r>
            <a:r>
              <a:rPr lang="en-US" sz="2300" dirty="0" smtClean="0"/>
              <a:t>like network-connected printers (!), DVRs, et. al.</a:t>
            </a:r>
          </a:p>
          <a:p>
            <a:r>
              <a:rPr lang="en-US" sz="2300" dirty="0" smtClean="0"/>
              <a:t>The </a:t>
            </a:r>
            <a:r>
              <a:rPr lang="en-US" sz="2300" b="1" i="1" dirty="0" smtClean="0">
                <a:solidFill>
                  <a:srgbClr val="FF0000"/>
                </a:solidFill>
              </a:rPr>
              <a:t>Internet of Things </a:t>
            </a:r>
            <a:r>
              <a:rPr lang="en-US" sz="2300" dirty="0" smtClean="0"/>
              <a:t>is rapidly becoming the </a:t>
            </a:r>
            <a:r>
              <a:rPr lang="en-US" sz="2300" b="1" i="1" dirty="0" smtClean="0">
                <a:solidFill>
                  <a:srgbClr val="FF0000"/>
                </a:solidFill>
              </a:rPr>
              <a:t>Botnet of Things</a:t>
            </a:r>
            <a:r>
              <a:rPr lang="en-US" sz="2300" dirty="0" smtClean="0"/>
              <a:t>!</a:t>
            </a:r>
            <a:endParaRPr lang="en-US" sz="2300" dirty="0"/>
          </a:p>
        </p:txBody>
      </p:sp>
      <p:sp>
        <p:nvSpPr>
          <p:cNvPr id="4" name="Slide Number Placeholder 3"/>
          <p:cNvSpPr>
            <a:spLocks noGrp="1"/>
          </p:cNvSpPr>
          <p:nvPr>
            <p:ph type="sldNum" sz="quarter" idx="10"/>
          </p:nvPr>
        </p:nvSpPr>
        <p:spPr/>
        <p:txBody>
          <a:bodyPr/>
          <a:lstStyle/>
          <a:p>
            <a:fld id="{AE4F6114-FE43-B34A-B99B-6F1FD61370EE}" type="slidenum">
              <a:rPr lang="en-US" smtClean="0"/>
              <a:pPr/>
              <a:t>24</a:t>
            </a:fld>
            <a:endParaRPr lang="en-US" dirty="0"/>
          </a:p>
        </p:txBody>
      </p:sp>
    </p:spTree>
    <p:extLst>
      <p:ext uri="{BB962C8B-B14F-4D97-AF65-F5344CB8AC3E}">
        <p14:creationId xmlns:p14="http://schemas.microsoft.com/office/powerpoint/2010/main" val="1985846445"/>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8370" y="186136"/>
            <a:ext cx="8815629" cy="492443"/>
          </a:xfrm>
        </p:spPr>
        <p:txBody>
          <a:bodyPr/>
          <a:lstStyle/>
          <a:p>
            <a:r>
              <a:rPr lang="en-US" sz="2600" dirty="0" smtClean="0"/>
              <a:t>Reflection/Amplification Attack Terminology</a:t>
            </a:r>
            <a:endParaRPr lang="en-US" sz="2600" dirty="0"/>
          </a:p>
        </p:txBody>
      </p:sp>
      <p:sp>
        <p:nvSpPr>
          <p:cNvPr id="3" name="Text Placeholder 2"/>
          <p:cNvSpPr>
            <a:spLocks noGrp="1"/>
          </p:cNvSpPr>
          <p:nvPr>
            <p:ph type="body" sz="quarter" idx="12"/>
          </p:nvPr>
        </p:nvSpPr>
        <p:spPr>
          <a:xfrm>
            <a:off x="328371" y="1017588"/>
            <a:ext cx="8489904" cy="5509199"/>
          </a:xfrm>
        </p:spPr>
        <p:txBody>
          <a:bodyPr/>
          <a:lstStyle/>
          <a:p>
            <a:r>
              <a:rPr lang="en-US" sz="2200" b="1" i="1" dirty="0" smtClean="0">
                <a:solidFill>
                  <a:srgbClr val="C9541F"/>
                </a:solidFill>
              </a:rPr>
              <a:t>Attack source </a:t>
            </a:r>
            <a:r>
              <a:rPr lang="en-US" sz="2200" dirty="0" smtClean="0">
                <a:solidFill>
                  <a:srgbClr val="000000"/>
                </a:solidFill>
              </a:rPr>
              <a:t>– origination point of spoofed attack packets.</a:t>
            </a:r>
          </a:p>
          <a:p>
            <a:r>
              <a:rPr lang="en-US" sz="2200" b="1" i="1" dirty="0" smtClean="0">
                <a:solidFill>
                  <a:srgbClr val="C9541F"/>
                </a:solidFill>
              </a:rPr>
              <a:t>Reflector</a:t>
            </a:r>
            <a:r>
              <a:rPr lang="en-US" sz="2200" dirty="0" smtClean="0">
                <a:solidFill>
                  <a:srgbClr val="000000"/>
                </a:solidFill>
              </a:rPr>
              <a:t> – nodes through which spoofed attack packets are ‘reflected’ to the attack target and/or to a separate amplifier node prior to reflection to the target.</a:t>
            </a:r>
          </a:p>
          <a:p>
            <a:r>
              <a:rPr lang="en-US" sz="2200" b="1" i="1" dirty="0" smtClean="0">
                <a:solidFill>
                  <a:srgbClr val="C9541F"/>
                </a:solidFill>
              </a:rPr>
              <a:t>Amplifier</a:t>
            </a:r>
            <a:r>
              <a:rPr lang="en-US" sz="2200" dirty="0" smtClean="0">
                <a:solidFill>
                  <a:srgbClr val="000000"/>
                </a:solidFill>
              </a:rPr>
              <a:t> – nodes which receives non-spoofed attack packets from reflector nodes and then generate significantly larger response packets, which are sent back to the reflectors.</a:t>
            </a:r>
          </a:p>
          <a:p>
            <a:r>
              <a:rPr lang="en-US" sz="2200" b="1" i="1" dirty="0" smtClean="0">
                <a:solidFill>
                  <a:srgbClr val="C9541F"/>
                </a:solidFill>
              </a:rPr>
              <a:t>Reflector/Amplifier </a:t>
            </a:r>
            <a:r>
              <a:rPr lang="en-US" sz="2200" dirty="0" smtClean="0">
                <a:solidFill>
                  <a:srgbClr val="000000"/>
                </a:solidFill>
              </a:rPr>
              <a:t>– nodes which performs both the reflection and amplification of attack packets, and then transmit the non-spoofed, amplified responses to the ultimate target of the attack.  Many (not all) reflection/amplification attacks work this way.</a:t>
            </a:r>
          </a:p>
          <a:p>
            <a:r>
              <a:rPr lang="en-US" sz="2200" b="1" i="1" dirty="0" smtClean="0">
                <a:solidFill>
                  <a:srgbClr val="C9541F"/>
                </a:solidFill>
              </a:rPr>
              <a:t>Attack leg </a:t>
            </a:r>
            <a:r>
              <a:rPr lang="en-US" sz="2200" dirty="0" smtClean="0">
                <a:solidFill>
                  <a:srgbClr val="000000"/>
                </a:solidFill>
              </a:rPr>
              <a:t>– the distinct logical path elements which attack traffic traverses on the way from the attack source to reflectors/amplifiers, and from reflectors/amplifiers to the attack target.</a:t>
            </a:r>
          </a:p>
          <a:p>
            <a:endParaRPr lang="en-US" sz="2200" dirty="0">
              <a:solidFill>
                <a:srgbClr val="000000"/>
              </a:solidFill>
            </a:endParaRPr>
          </a:p>
        </p:txBody>
      </p:sp>
      <p:sp>
        <p:nvSpPr>
          <p:cNvPr id="4" name="Slide Number Placeholder 3"/>
          <p:cNvSpPr>
            <a:spLocks noGrp="1"/>
          </p:cNvSpPr>
          <p:nvPr>
            <p:ph type="sldNum" sz="quarter" idx="10"/>
          </p:nvPr>
        </p:nvSpPr>
        <p:spPr/>
        <p:txBody>
          <a:bodyPr/>
          <a:lstStyle/>
          <a:p>
            <a:fld id="{AE4F6114-FE43-B34A-B99B-6F1FD61370EE}" type="slidenum">
              <a:rPr lang="en-US" smtClean="0"/>
              <a:pPr/>
              <a:t>25</a:t>
            </a:fld>
            <a:endParaRPr lang="en-US" dirty="0"/>
          </a:p>
        </p:txBody>
      </p:sp>
    </p:spTree>
    <p:extLst>
      <p:ext uri="{BB962C8B-B14F-4D97-AF65-F5344CB8AC3E}">
        <p14:creationId xmlns:p14="http://schemas.microsoft.com/office/powerpoint/2010/main" val="3281706922"/>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8370" y="186136"/>
            <a:ext cx="8815629" cy="492443"/>
          </a:xfrm>
        </p:spPr>
        <p:txBody>
          <a:bodyPr/>
          <a:lstStyle/>
          <a:p>
            <a:r>
              <a:rPr lang="en-US" sz="2600" dirty="0" smtClean="0"/>
              <a:t>Spoofed vs. Non-spoofed Traffic</a:t>
            </a:r>
            <a:endParaRPr lang="en-US" sz="2600" dirty="0"/>
          </a:p>
        </p:txBody>
      </p:sp>
      <p:sp>
        <p:nvSpPr>
          <p:cNvPr id="3" name="Text Placeholder 2"/>
          <p:cNvSpPr>
            <a:spLocks noGrp="1"/>
          </p:cNvSpPr>
          <p:nvPr>
            <p:ph type="body" sz="quarter" idx="12"/>
          </p:nvPr>
        </p:nvSpPr>
        <p:spPr>
          <a:xfrm>
            <a:off x="328371" y="1017588"/>
            <a:ext cx="8489904" cy="5102934"/>
          </a:xfrm>
        </p:spPr>
        <p:txBody>
          <a:bodyPr/>
          <a:lstStyle/>
          <a:p>
            <a:r>
              <a:rPr lang="en-US" sz="2200" dirty="0" smtClean="0">
                <a:solidFill>
                  <a:srgbClr val="000000"/>
                </a:solidFill>
              </a:rPr>
              <a:t>Attack source – reflector/amplifier  source IP addresses are </a:t>
            </a:r>
            <a:r>
              <a:rPr lang="en-US" sz="2200" b="1" i="1" dirty="0" smtClean="0">
                <a:solidFill>
                  <a:srgbClr val="C9541F"/>
                </a:solidFill>
              </a:rPr>
              <a:t>spoofed</a:t>
            </a:r>
            <a:r>
              <a:rPr lang="en-US" sz="2200" dirty="0" smtClean="0">
                <a:solidFill>
                  <a:srgbClr val="000000"/>
                </a:solidFill>
              </a:rPr>
              <a:t>.  The attacker </a:t>
            </a:r>
            <a:r>
              <a:rPr lang="en-US" sz="2200" b="1" i="1" dirty="0" smtClean="0">
                <a:solidFill>
                  <a:srgbClr val="C9541F"/>
                </a:solidFill>
              </a:rPr>
              <a:t>spoofs</a:t>
            </a:r>
            <a:r>
              <a:rPr lang="en-US" sz="2200" dirty="0" smtClean="0">
                <a:solidFill>
                  <a:srgbClr val="000000"/>
                </a:solidFill>
              </a:rPr>
              <a:t> the IP address of the ultimate target of the attack.</a:t>
            </a:r>
          </a:p>
          <a:p>
            <a:r>
              <a:rPr lang="en-US" sz="2200" dirty="0" smtClean="0">
                <a:solidFill>
                  <a:srgbClr val="000000"/>
                </a:solidFill>
              </a:rPr>
              <a:t>If separate reflectors and amplifiers are involved, the traffic from the reflector to the amplifier is </a:t>
            </a:r>
            <a:r>
              <a:rPr lang="en-US" sz="2200" b="1" i="1" dirty="0" smtClean="0">
                <a:solidFill>
                  <a:srgbClr val="C9541F"/>
                </a:solidFill>
              </a:rPr>
              <a:t>not spoofed</a:t>
            </a:r>
            <a:r>
              <a:rPr lang="en-US" sz="2200" dirty="0" smtClean="0">
                <a:solidFill>
                  <a:srgbClr val="000000"/>
                </a:solidFill>
              </a:rPr>
              <a:t>, the traffic from the amplifier back to the reflector is </a:t>
            </a:r>
            <a:r>
              <a:rPr lang="en-US" sz="2200" b="1" i="1" dirty="0" smtClean="0">
                <a:solidFill>
                  <a:srgbClr val="C9541F"/>
                </a:solidFill>
              </a:rPr>
              <a:t>not spoofed</a:t>
            </a:r>
            <a:r>
              <a:rPr lang="en-US" sz="2200" dirty="0" smtClean="0">
                <a:solidFill>
                  <a:srgbClr val="000000"/>
                </a:solidFill>
              </a:rPr>
              <a:t>, and the traffic from the reflector to the attack target is </a:t>
            </a:r>
            <a:r>
              <a:rPr lang="en-US" sz="2200" b="1" i="1" dirty="0" smtClean="0">
                <a:solidFill>
                  <a:srgbClr val="C9541F"/>
                </a:solidFill>
              </a:rPr>
              <a:t>not spoofed</a:t>
            </a:r>
            <a:r>
              <a:rPr lang="en-US" sz="2200" dirty="0" smtClean="0">
                <a:solidFill>
                  <a:srgbClr val="000000"/>
                </a:solidFill>
              </a:rPr>
              <a:t>.</a:t>
            </a:r>
          </a:p>
          <a:p>
            <a:r>
              <a:rPr lang="en-US" sz="2200" dirty="0" smtClean="0">
                <a:solidFill>
                  <a:srgbClr val="000000"/>
                </a:solidFill>
              </a:rPr>
              <a:t>If combined reflectors/amplifiers are involved, the traffic from the reflectors/amplifiers to the attack target is </a:t>
            </a:r>
            <a:r>
              <a:rPr lang="en-US" sz="2200" b="1" i="1" dirty="0" smtClean="0">
                <a:solidFill>
                  <a:srgbClr val="C9541F"/>
                </a:solidFill>
              </a:rPr>
              <a:t>not spoofed</a:t>
            </a:r>
            <a:r>
              <a:rPr lang="en-US" sz="2200" dirty="0" smtClean="0">
                <a:solidFill>
                  <a:srgbClr val="000000"/>
                </a:solidFill>
              </a:rPr>
              <a:t>.</a:t>
            </a:r>
          </a:p>
          <a:p>
            <a:r>
              <a:rPr lang="en-US" sz="2200" dirty="0" smtClean="0">
                <a:solidFill>
                  <a:srgbClr val="000000"/>
                </a:solidFill>
              </a:rPr>
              <a:t>This means that the attack target sees the </a:t>
            </a:r>
            <a:r>
              <a:rPr lang="en-US" sz="2200" b="1" i="1" dirty="0" smtClean="0">
                <a:solidFill>
                  <a:srgbClr val="C9541F"/>
                </a:solidFill>
              </a:rPr>
              <a:t>real IP addresses </a:t>
            </a:r>
            <a:r>
              <a:rPr lang="en-US" sz="2200" dirty="0" smtClean="0">
                <a:solidFill>
                  <a:srgbClr val="000000"/>
                </a:solidFill>
              </a:rPr>
              <a:t>of the attack traffic pummeling it on the ultimate leg of the attack.</a:t>
            </a:r>
          </a:p>
          <a:p>
            <a:r>
              <a:rPr lang="en-US" sz="2200" dirty="0" smtClean="0">
                <a:solidFill>
                  <a:srgbClr val="000000"/>
                </a:solidFill>
              </a:rPr>
              <a:t>This fact has significant </a:t>
            </a:r>
            <a:r>
              <a:rPr lang="en-US" sz="2200" b="1" i="1" dirty="0" smtClean="0">
                <a:solidFill>
                  <a:srgbClr val="C9541F"/>
                </a:solidFill>
              </a:rPr>
              <a:t>positive implications for the mitigation options </a:t>
            </a:r>
            <a:r>
              <a:rPr lang="en-US" sz="2200" dirty="0" smtClean="0">
                <a:solidFill>
                  <a:srgbClr val="000000"/>
                </a:solidFill>
              </a:rPr>
              <a:t>available to the attack target – but </a:t>
            </a:r>
            <a:r>
              <a:rPr lang="en-US" sz="2200" b="1" i="1" dirty="0" smtClean="0">
                <a:solidFill>
                  <a:srgbClr val="C9541F"/>
                </a:solidFill>
              </a:rPr>
              <a:t>the sheer number of source IPs</a:t>
            </a:r>
            <a:r>
              <a:rPr lang="en-US" sz="2200" b="1" dirty="0" smtClean="0">
                <a:solidFill>
                  <a:srgbClr val="000000"/>
                </a:solidFill>
              </a:rPr>
              <a:t> </a:t>
            </a:r>
            <a:r>
              <a:rPr lang="en-US" sz="2200" dirty="0" smtClean="0">
                <a:solidFill>
                  <a:srgbClr val="000000"/>
                </a:solidFill>
              </a:rPr>
              <a:t>is often a complicating factor.</a:t>
            </a:r>
          </a:p>
        </p:txBody>
      </p:sp>
      <p:sp>
        <p:nvSpPr>
          <p:cNvPr id="4" name="Slide Number Placeholder 3"/>
          <p:cNvSpPr>
            <a:spLocks noGrp="1"/>
          </p:cNvSpPr>
          <p:nvPr>
            <p:ph type="sldNum" sz="quarter" idx="10"/>
          </p:nvPr>
        </p:nvSpPr>
        <p:spPr/>
        <p:txBody>
          <a:bodyPr/>
          <a:lstStyle/>
          <a:p>
            <a:fld id="{AE4F6114-FE43-B34A-B99B-6F1FD61370EE}" type="slidenum">
              <a:rPr lang="en-US" smtClean="0"/>
              <a:pPr/>
              <a:t>26</a:t>
            </a:fld>
            <a:endParaRPr lang="en-US" dirty="0"/>
          </a:p>
        </p:txBody>
      </p:sp>
    </p:spTree>
    <p:extLst>
      <p:ext uri="{BB962C8B-B14F-4D97-AF65-F5344CB8AC3E}">
        <p14:creationId xmlns:p14="http://schemas.microsoft.com/office/powerpoint/2010/main" val="126653964"/>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328371" y="863308"/>
            <a:ext cx="8489904" cy="5102934"/>
          </a:xfrm>
        </p:spPr>
        <p:txBody>
          <a:bodyPr/>
          <a:lstStyle/>
          <a:p>
            <a:r>
              <a:rPr lang="en-US" sz="2200" b="1" dirty="0" err="1">
                <a:solidFill>
                  <a:srgbClr val="C9541F"/>
                </a:solidFill>
              </a:rPr>
              <a:t>c</a:t>
            </a:r>
            <a:r>
              <a:rPr lang="en-US" sz="2200" b="1" dirty="0" err="1" smtClean="0">
                <a:solidFill>
                  <a:srgbClr val="C9541F"/>
                </a:solidFill>
              </a:rPr>
              <a:t>hargen</a:t>
            </a:r>
            <a:r>
              <a:rPr lang="en-US" sz="2200" dirty="0" smtClean="0">
                <a:solidFill>
                  <a:srgbClr val="000000"/>
                </a:solidFill>
              </a:rPr>
              <a:t> – 30-year-old tool for testing network link integrity and performance.  Seldom (ever?) used these days for its original intended purpose.  Senselessly, absurdly implemented in the modern age by clueless embedded device vendors.</a:t>
            </a:r>
          </a:p>
          <a:p>
            <a:r>
              <a:rPr lang="en-US" sz="2200" b="1" dirty="0" smtClean="0">
                <a:solidFill>
                  <a:srgbClr val="C9541F"/>
                </a:solidFill>
              </a:rPr>
              <a:t>DNS</a:t>
            </a:r>
            <a:r>
              <a:rPr lang="en-US" sz="2200" dirty="0" smtClean="0">
                <a:solidFill>
                  <a:srgbClr val="000000"/>
                </a:solidFill>
              </a:rPr>
              <a:t> – the Domain Name System resolves human-friendly names into IP addresses.  Part of the ‘control-plane’ of the Internet.  No DNS = no Internet.</a:t>
            </a:r>
          </a:p>
          <a:p>
            <a:r>
              <a:rPr lang="en-US" sz="2200" b="1" dirty="0" smtClean="0">
                <a:solidFill>
                  <a:srgbClr val="C9541F"/>
                </a:solidFill>
              </a:rPr>
              <a:t>SNMP</a:t>
            </a:r>
            <a:r>
              <a:rPr lang="en-US" sz="2200" dirty="0" smtClean="0">
                <a:solidFill>
                  <a:srgbClr val="000000"/>
                </a:solidFill>
              </a:rPr>
              <a:t> – Simple Network Management Protocol.  Used to monitor and optionally configure network infrastructure devices, services, etc.</a:t>
            </a:r>
          </a:p>
          <a:p>
            <a:r>
              <a:rPr lang="en-US" sz="2200" b="1" dirty="0" smtClean="0">
                <a:solidFill>
                  <a:srgbClr val="C9541F"/>
                </a:solidFill>
              </a:rPr>
              <a:t>NTP</a:t>
            </a:r>
            <a:r>
              <a:rPr lang="en-US" sz="2200" dirty="0" smtClean="0">
                <a:solidFill>
                  <a:srgbClr val="000000"/>
                </a:solidFill>
              </a:rPr>
              <a:t> – Network Time Protocol provides </a:t>
            </a:r>
            <a:r>
              <a:rPr lang="en-US" sz="2200" dirty="0" err="1" smtClean="0">
                <a:solidFill>
                  <a:srgbClr val="000000"/>
                </a:solidFill>
              </a:rPr>
              <a:t>timesync</a:t>
            </a:r>
            <a:r>
              <a:rPr lang="en-US" sz="2200" dirty="0" smtClean="0">
                <a:solidFill>
                  <a:srgbClr val="000000"/>
                </a:solidFill>
              </a:rPr>
              <a:t> services for your routers/switches/laptops/tablets/phones/etc.  The most important Internet service you’ve never heard of</a:t>
            </a:r>
            <a:r>
              <a:rPr lang="en-US" sz="2200" dirty="0" smtClean="0">
                <a:solidFill>
                  <a:srgbClr val="000000"/>
                </a:solidFill>
              </a:rPr>
              <a:t>.</a:t>
            </a:r>
          </a:p>
          <a:p>
            <a:r>
              <a:rPr lang="en-US" sz="2200" b="1" dirty="0" smtClean="0">
                <a:solidFill>
                  <a:srgbClr val="FF0000"/>
                </a:solidFill>
              </a:rPr>
              <a:t>SSDP- </a:t>
            </a:r>
            <a:r>
              <a:rPr lang="en-US" sz="2200" dirty="0" smtClean="0">
                <a:solidFill>
                  <a:srgbClr val="000000"/>
                </a:solidFill>
              </a:rPr>
              <a:t>Simple Service Discovery protocol, UPNP devices</a:t>
            </a:r>
            <a:endParaRPr lang="en-US" sz="2200" dirty="0" smtClean="0">
              <a:solidFill>
                <a:srgbClr val="000000"/>
              </a:solidFill>
            </a:endParaRPr>
          </a:p>
        </p:txBody>
      </p:sp>
      <p:sp>
        <p:nvSpPr>
          <p:cNvPr id="4" name="Slide Number Placeholder 3"/>
          <p:cNvSpPr>
            <a:spLocks noGrp="1"/>
          </p:cNvSpPr>
          <p:nvPr>
            <p:ph type="sldNum" sz="quarter" idx="10"/>
          </p:nvPr>
        </p:nvSpPr>
        <p:spPr/>
        <p:txBody>
          <a:bodyPr/>
          <a:lstStyle/>
          <a:p>
            <a:fld id="{AE4F6114-FE43-B34A-B99B-6F1FD61370EE}" type="slidenum">
              <a:rPr lang="en-US" smtClean="0"/>
              <a:pPr/>
              <a:t>27</a:t>
            </a:fld>
            <a:endParaRPr lang="en-US" dirty="0"/>
          </a:p>
        </p:txBody>
      </p:sp>
      <p:sp>
        <p:nvSpPr>
          <p:cNvPr id="6" name="Title 1"/>
          <p:cNvSpPr>
            <a:spLocks noGrp="1"/>
          </p:cNvSpPr>
          <p:nvPr>
            <p:ph type="title"/>
          </p:nvPr>
        </p:nvSpPr>
        <p:spPr>
          <a:xfrm>
            <a:off x="328371" y="163052"/>
            <a:ext cx="8489904" cy="538609"/>
          </a:xfrm>
        </p:spPr>
        <p:txBody>
          <a:bodyPr/>
          <a:lstStyle/>
          <a:p>
            <a:r>
              <a:rPr lang="en-US" sz="2900" dirty="0" smtClean="0"/>
              <a:t>Five Common </a:t>
            </a:r>
            <a:r>
              <a:rPr lang="en-US" sz="2900" dirty="0" smtClean="0"/>
              <a:t>Reflection/Amplification Vectors</a:t>
            </a:r>
            <a:endParaRPr lang="en-US" sz="2900" dirty="0"/>
          </a:p>
        </p:txBody>
      </p:sp>
    </p:spTree>
    <p:extLst>
      <p:ext uri="{BB962C8B-B14F-4D97-AF65-F5344CB8AC3E}">
        <p14:creationId xmlns:p14="http://schemas.microsoft.com/office/powerpoint/2010/main" val="3030578997"/>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8370" y="209220"/>
            <a:ext cx="8815629" cy="446276"/>
          </a:xfrm>
        </p:spPr>
        <p:txBody>
          <a:bodyPr/>
          <a:lstStyle/>
          <a:p>
            <a:r>
              <a:rPr lang="en-US" sz="2300" dirty="0" smtClean="0"/>
              <a:t>Reflection/Amplification Isn’t Limited to These </a:t>
            </a:r>
            <a:r>
              <a:rPr lang="en-US" sz="2300" dirty="0" smtClean="0"/>
              <a:t>five Vectors</a:t>
            </a:r>
            <a:endParaRPr lang="en-US" sz="2300" dirty="0"/>
          </a:p>
        </p:txBody>
      </p:sp>
      <p:sp>
        <p:nvSpPr>
          <p:cNvPr id="3" name="Text Placeholder 2"/>
          <p:cNvSpPr>
            <a:spLocks noGrp="1"/>
          </p:cNvSpPr>
          <p:nvPr>
            <p:ph type="body" sz="quarter" idx="12"/>
          </p:nvPr>
        </p:nvSpPr>
        <p:spPr>
          <a:xfrm>
            <a:off x="328371" y="1017588"/>
            <a:ext cx="8489904" cy="4893647"/>
          </a:xfrm>
        </p:spPr>
        <p:txBody>
          <a:bodyPr/>
          <a:lstStyle/>
          <a:p>
            <a:r>
              <a:rPr lang="en-US" sz="2400" dirty="0" smtClean="0">
                <a:solidFill>
                  <a:srgbClr val="000000"/>
                </a:solidFill>
              </a:rPr>
              <a:t>Many protocols/services can be leveraged by attackers to launch reflection/amplification </a:t>
            </a:r>
            <a:r>
              <a:rPr lang="en-US" sz="2400" dirty="0" err="1" smtClean="0">
                <a:solidFill>
                  <a:srgbClr val="000000"/>
                </a:solidFill>
              </a:rPr>
              <a:t>DDoS</a:t>
            </a:r>
            <a:r>
              <a:rPr lang="en-US" sz="2400" dirty="0" smtClean="0">
                <a:solidFill>
                  <a:srgbClr val="000000"/>
                </a:solidFill>
              </a:rPr>
              <a:t> attacks.</a:t>
            </a:r>
          </a:p>
          <a:p>
            <a:r>
              <a:rPr lang="en-US" sz="2400" dirty="0" smtClean="0">
                <a:solidFill>
                  <a:srgbClr val="000000"/>
                </a:solidFill>
              </a:rPr>
              <a:t>These </a:t>
            </a:r>
            <a:r>
              <a:rPr lang="en-US" sz="2400" dirty="0" smtClean="0">
                <a:solidFill>
                  <a:srgbClr val="000000"/>
                </a:solidFill>
              </a:rPr>
              <a:t>five – </a:t>
            </a:r>
            <a:r>
              <a:rPr lang="en-US" sz="2400" dirty="0" smtClean="0">
                <a:solidFill>
                  <a:srgbClr val="000000"/>
                </a:solidFill>
              </a:rPr>
              <a:t>DNS, </a:t>
            </a:r>
            <a:r>
              <a:rPr lang="en-US" sz="2400" dirty="0" err="1" smtClean="0">
                <a:solidFill>
                  <a:srgbClr val="000000"/>
                </a:solidFill>
              </a:rPr>
              <a:t>chargen</a:t>
            </a:r>
            <a:r>
              <a:rPr lang="en-US" sz="2400" dirty="0" smtClean="0">
                <a:solidFill>
                  <a:srgbClr val="000000"/>
                </a:solidFill>
              </a:rPr>
              <a:t>, SNMP, and </a:t>
            </a:r>
            <a:r>
              <a:rPr lang="en-US" sz="2400" dirty="0" smtClean="0">
                <a:solidFill>
                  <a:srgbClr val="000000"/>
                </a:solidFill>
              </a:rPr>
              <a:t>NTP, SSDP </a:t>
            </a:r>
            <a:r>
              <a:rPr lang="en-US" sz="2400" dirty="0" smtClean="0">
                <a:solidFill>
                  <a:srgbClr val="000000"/>
                </a:solidFill>
              </a:rPr>
              <a:t>– are the most commonly-observed reflection/amplification vectors.</a:t>
            </a:r>
          </a:p>
          <a:p>
            <a:r>
              <a:rPr lang="en-US" sz="2400" dirty="0" smtClean="0">
                <a:solidFill>
                  <a:srgbClr val="000000"/>
                </a:solidFill>
              </a:rPr>
              <a:t>Most (not all) reflection/amplification attacks utilize UDP.</a:t>
            </a:r>
          </a:p>
          <a:p>
            <a:r>
              <a:rPr lang="en-US" sz="2400" dirty="0" smtClean="0">
                <a:solidFill>
                  <a:srgbClr val="000000"/>
                </a:solidFill>
              </a:rPr>
              <a:t>The same general principles discussed with regards to these </a:t>
            </a:r>
            <a:r>
              <a:rPr lang="en-US" sz="2400" dirty="0" smtClean="0">
                <a:solidFill>
                  <a:srgbClr val="000000"/>
                </a:solidFill>
              </a:rPr>
              <a:t>five vectors </a:t>
            </a:r>
            <a:r>
              <a:rPr lang="en-US" sz="2400" dirty="0" smtClean="0">
                <a:solidFill>
                  <a:srgbClr val="000000"/>
                </a:solidFill>
              </a:rPr>
              <a:t>apply to others, as well.</a:t>
            </a:r>
          </a:p>
          <a:p>
            <a:r>
              <a:rPr lang="en-US" sz="2400" dirty="0" smtClean="0">
                <a:solidFill>
                  <a:srgbClr val="000000"/>
                </a:solidFill>
              </a:rPr>
              <a:t>There are protocol-/service-specific differences which also apply.</a:t>
            </a:r>
          </a:p>
          <a:p>
            <a:r>
              <a:rPr lang="en-US" sz="2400" dirty="0" smtClean="0">
                <a:solidFill>
                  <a:srgbClr val="000000"/>
                </a:solidFill>
              </a:rPr>
              <a:t>Attackers are investigating and actively utilizing other reflection/amplification vectors, as well – be prepared!</a:t>
            </a:r>
          </a:p>
        </p:txBody>
      </p:sp>
      <p:sp>
        <p:nvSpPr>
          <p:cNvPr id="4" name="Slide Number Placeholder 3"/>
          <p:cNvSpPr>
            <a:spLocks noGrp="1"/>
          </p:cNvSpPr>
          <p:nvPr>
            <p:ph type="sldNum" sz="quarter" idx="10"/>
          </p:nvPr>
        </p:nvSpPr>
        <p:spPr/>
        <p:txBody>
          <a:bodyPr/>
          <a:lstStyle/>
          <a:p>
            <a:fld id="{AE4F6114-FE43-B34A-B99B-6F1FD61370EE}" type="slidenum">
              <a:rPr lang="en-US" smtClean="0"/>
              <a:pPr/>
              <a:t>28</a:t>
            </a:fld>
            <a:endParaRPr lang="en-US" dirty="0"/>
          </a:p>
        </p:txBody>
      </p:sp>
    </p:spTree>
    <p:extLst>
      <p:ext uri="{BB962C8B-B14F-4D97-AF65-F5344CB8AC3E}">
        <p14:creationId xmlns:p14="http://schemas.microsoft.com/office/powerpoint/2010/main" val="1323132920"/>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079562296"/>
              </p:ext>
            </p:extLst>
          </p:nvPr>
        </p:nvGraphicFramePr>
        <p:xfrm>
          <a:off x="417570" y="1021794"/>
          <a:ext cx="8038452" cy="5669279"/>
        </p:xfrm>
        <a:graphic>
          <a:graphicData uri="http://schemas.openxmlformats.org/drawingml/2006/table">
            <a:tbl>
              <a:tblPr firstRow="1" bandRow="1">
                <a:tableStyleId>{5C22544A-7EE6-4342-B048-85BDC9FD1C3A}</a:tableStyleId>
              </a:tblPr>
              <a:tblGrid>
                <a:gridCol w="1816252"/>
                <a:gridCol w="1719869"/>
                <a:gridCol w="1476605"/>
                <a:gridCol w="1545270"/>
                <a:gridCol w="1480456"/>
              </a:tblGrid>
              <a:tr h="370840">
                <a:tc>
                  <a:txBody>
                    <a:bodyPr/>
                    <a:lstStyle/>
                    <a:p>
                      <a:r>
                        <a:rPr lang="en-US" b="0" dirty="0" smtClean="0"/>
                        <a:t>Abbreviation</a:t>
                      </a:r>
                      <a:endParaRPr lang="en-US" b="0" dirty="0"/>
                    </a:p>
                  </a:txBody>
                  <a:tcPr/>
                </a:tc>
                <a:tc>
                  <a:txBody>
                    <a:bodyPr/>
                    <a:lstStyle/>
                    <a:p>
                      <a:r>
                        <a:rPr lang="en-US" b="0" dirty="0" smtClean="0"/>
                        <a:t>Protocol</a:t>
                      </a:r>
                      <a:endParaRPr lang="en-US" b="0" dirty="0"/>
                    </a:p>
                  </a:txBody>
                  <a:tcPr/>
                </a:tc>
                <a:tc>
                  <a:txBody>
                    <a:bodyPr/>
                    <a:lstStyle/>
                    <a:p>
                      <a:r>
                        <a:rPr lang="en-US" b="0" dirty="0" smtClean="0"/>
                        <a:t>Ports</a:t>
                      </a:r>
                      <a:endParaRPr lang="en-US" b="0" dirty="0"/>
                    </a:p>
                  </a:txBody>
                  <a:tcPr/>
                </a:tc>
                <a:tc>
                  <a:txBody>
                    <a:bodyPr/>
                    <a:lstStyle/>
                    <a:p>
                      <a:r>
                        <a:rPr lang="en-US" b="0" dirty="0" smtClean="0"/>
                        <a:t>Amplification </a:t>
                      </a:r>
                    </a:p>
                    <a:p>
                      <a:r>
                        <a:rPr lang="en-US" b="0" dirty="0" smtClean="0"/>
                        <a:t>Factor</a:t>
                      </a:r>
                      <a:endParaRPr lang="en-US" b="0" dirty="0"/>
                    </a:p>
                  </a:txBody>
                  <a:tcPr/>
                </a:tc>
                <a:tc>
                  <a:txBody>
                    <a:bodyPr/>
                    <a:lstStyle/>
                    <a:p>
                      <a:r>
                        <a:rPr lang="en-US" b="0" dirty="0" smtClean="0"/>
                        <a:t># </a:t>
                      </a:r>
                      <a:r>
                        <a:rPr lang="en-US" b="0" baseline="0" dirty="0" err="1" smtClean="0"/>
                        <a:t>Abusable</a:t>
                      </a:r>
                      <a:endParaRPr lang="en-US" b="0" baseline="0" dirty="0" smtClean="0"/>
                    </a:p>
                    <a:p>
                      <a:r>
                        <a:rPr lang="en-US" b="0" dirty="0" smtClean="0"/>
                        <a:t>Servers</a:t>
                      </a:r>
                      <a:endParaRPr lang="en-US" b="0" dirty="0"/>
                    </a:p>
                  </a:txBody>
                  <a:tcPr/>
                </a:tc>
              </a:tr>
              <a:tr h="370840">
                <a:tc>
                  <a:txBody>
                    <a:bodyPr/>
                    <a:lstStyle/>
                    <a:p>
                      <a:r>
                        <a:rPr lang="en-US" b="1" dirty="0" smtClean="0"/>
                        <a:t>CHARGEN</a:t>
                      </a:r>
                      <a:endParaRPr lang="en-US" b="1" dirty="0"/>
                    </a:p>
                  </a:txBody>
                  <a:tcPr/>
                </a:tc>
                <a:tc>
                  <a:txBody>
                    <a:bodyPr/>
                    <a:lstStyle/>
                    <a:p>
                      <a:r>
                        <a:rPr lang="en-US" b="1" dirty="0" smtClean="0"/>
                        <a:t>Char</a:t>
                      </a:r>
                      <a:r>
                        <a:rPr lang="en-US" dirty="0" smtClean="0"/>
                        <a:t>acter </a:t>
                      </a:r>
                    </a:p>
                    <a:p>
                      <a:r>
                        <a:rPr lang="en-US" b="1" dirty="0" smtClean="0"/>
                        <a:t>Gen</a:t>
                      </a:r>
                      <a:r>
                        <a:rPr lang="en-US" dirty="0" smtClean="0"/>
                        <a:t>eration</a:t>
                      </a:r>
                      <a:r>
                        <a:rPr lang="en-US" baseline="0" dirty="0" smtClean="0"/>
                        <a:t> </a:t>
                      </a:r>
                    </a:p>
                    <a:p>
                      <a:r>
                        <a:rPr lang="en-US" baseline="0" dirty="0" smtClean="0"/>
                        <a:t>Protocol</a:t>
                      </a:r>
                      <a:endParaRPr lang="en-US" dirty="0"/>
                    </a:p>
                  </a:txBody>
                  <a:tcPr/>
                </a:tc>
                <a:tc>
                  <a:txBody>
                    <a:bodyPr/>
                    <a:lstStyle/>
                    <a:p>
                      <a:r>
                        <a:rPr lang="en-US" dirty="0" smtClean="0"/>
                        <a:t>UDP / 19</a:t>
                      </a:r>
                      <a:endParaRPr lang="en-US" dirty="0"/>
                    </a:p>
                  </a:txBody>
                  <a:tcPr/>
                </a:tc>
                <a:tc>
                  <a:txBody>
                    <a:bodyPr/>
                    <a:lstStyle/>
                    <a:p>
                      <a:r>
                        <a:rPr lang="en-US" dirty="0" smtClean="0"/>
                        <a:t>18x/1000x</a:t>
                      </a:r>
                      <a:endParaRPr lang="en-US" dirty="0"/>
                    </a:p>
                  </a:txBody>
                  <a:tcPr/>
                </a:tc>
                <a:tc>
                  <a:txBody>
                    <a:bodyPr/>
                    <a:lstStyle/>
                    <a:p>
                      <a:r>
                        <a:rPr lang="en-US" dirty="0" smtClean="0"/>
                        <a:t>Tens of thousands</a:t>
                      </a:r>
                    </a:p>
                    <a:p>
                      <a:r>
                        <a:rPr lang="en-US" dirty="0" smtClean="0"/>
                        <a:t>(90K)</a:t>
                      </a:r>
                      <a:endParaRPr lang="en-US" dirty="0"/>
                    </a:p>
                  </a:txBody>
                  <a:tcPr/>
                </a:tc>
              </a:tr>
              <a:tr h="370840">
                <a:tc>
                  <a:txBody>
                    <a:bodyPr/>
                    <a:lstStyle/>
                    <a:p>
                      <a:r>
                        <a:rPr lang="en-US" b="1" dirty="0" smtClean="0"/>
                        <a:t>DNS</a:t>
                      </a:r>
                      <a:endParaRPr lang="en-US" b="1" dirty="0"/>
                    </a:p>
                  </a:txBody>
                  <a:tcPr/>
                </a:tc>
                <a:tc>
                  <a:txBody>
                    <a:bodyPr/>
                    <a:lstStyle/>
                    <a:p>
                      <a:r>
                        <a:rPr lang="en-US" b="1" dirty="0" smtClean="0"/>
                        <a:t>D</a:t>
                      </a:r>
                      <a:r>
                        <a:rPr lang="en-US" dirty="0" smtClean="0"/>
                        <a:t>omain </a:t>
                      </a:r>
                    </a:p>
                    <a:p>
                      <a:r>
                        <a:rPr lang="en-US" b="1" dirty="0" smtClean="0"/>
                        <a:t>N</a:t>
                      </a:r>
                      <a:r>
                        <a:rPr lang="en-US" dirty="0" smtClean="0"/>
                        <a:t>ame </a:t>
                      </a:r>
                    </a:p>
                    <a:p>
                      <a:r>
                        <a:rPr lang="en-US" b="1" dirty="0" smtClean="0"/>
                        <a:t>S</a:t>
                      </a:r>
                      <a:r>
                        <a:rPr lang="en-US" dirty="0" smtClean="0"/>
                        <a:t>ystem</a:t>
                      </a:r>
                      <a:endParaRPr lang="en-US" dirty="0"/>
                    </a:p>
                  </a:txBody>
                  <a:tcPr/>
                </a:tc>
                <a:tc>
                  <a:txBody>
                    <a:bodyPr/>
                    <a:lstStyle/>
                    <a:p>
                      <a:r>
                        <a:rPr lang="en-US" dirty="0" smtClean="0"/>
                        <a:t>UDP / 53</a:t>
                      </a:r>
                      <a:endParaRPr lang="en-US" dirty="0"/>
                    </a:p>
                  </a:txBody>
                  <a:tcPr/>
                </a:tc>
                <a:tc>
                  <a:txBody>
                    <a:bodyPr/>
                    <a:lstStyle/>
                    <a:p>
                      <a:r>
                        <a:rPr lang="en-US" dirty="0" smtClean="0"/>
                        <a:t>160x</a:t>
                      </a:r>
                      <a:endParaRPr lang="en-US" dirty="0"/>
                    </a:p>
                  </a:txBody>
                  <a:tcPr/>
                </a:tc>
                <a:tc>
                  <a:txBody>
                    <a:bodyPr/>
                    <a:lstStyle/>
                    <a:p>
                      <a:r>
                        <a:rPr lang="en-US" dirty="0" smtClean="0"/>
                        <a:t>Millions (27M)</a:t>
                      </a:r>
                      <a:endParaRPr lang="en-US" dirty="0"/>
                    </a:p>
                  </a:txBody>
                  <a:tcPr/>
                </a:tc>
              </a:tr>
              <a:tr h="370840">
                <a:tc>
                  <a:txBody>
                    <a:bodyPr/>
                    <a:lstStyle/>
                    <a:p>
                      <a:r>
                        <a:rPr lang="en-US" b="1" dirty="0" smtClean="0"/>
                        <a:t>NTP</a:t>
                      </a:r>
                      <a:endParaRPr lang="en-US" b="1" dirty="0"/>
                    </a:p>
                  </a:txBody>
                  <a:tcPr/>
                </a:tc>
                <a:tc>
                  <a:txBody>
                    <a:bodyPr/>
                    <a:lstStyle/>
                    <a:p>
                      <a:r>
                        <a:rPr lang="en-US" b="1" dirty="0" smtClean="0"/>
                        <a:t>N</a:t>
                      </a:r>
                      <a:r>
                        <a:rPr lang="en-US" dirty="0" smtClean="0"/>
                        <a:t>etwork </a:t>
                      </a:r>
                    </a:p>
                    <a:p>
                      <a:r>
                        <a:rPr lang="en-US" b="1" dirty="0" smtClean="0"/>
                        <a:t>T</a:t>
                      </a:r>
                      <a:r>
                        <a:rPr lang="en-US" dirty="0" smtClean="0"/>
                        <a:t>ime </a:t>
                      </a:r>
                    </a:p>
                    <a:p>
                      <a:r>
                        <a:rPr lang="en-US" b="1" dirty="0" smtClean="0"/>
                        <a:t>P</a:t>
                      </a:r>
                      <a:r>
                        <a:rPr lang="en-US" dirty="0" smtClean="0"/>
                        <a:t>rotocol</a:t>
                      </a:r>
                      <a:endParaRPr lang="en-US" dirty="0"/>
                    </a:p>
                  </a:txBody>
                  <a:tcPr/>
                </a:tc>
                <a:tc>
                  <a:txBody>
                    <a:bodyPr/>
                    <a:lstStyle/>
                    <a:p>
                      <a:r>
                        <a:rPr lang="en-US" dirty="0" smtClean="0"/>
                        <a:t>UDP / 123</a:t>
                      </a:r>
                      <a:endParaRPr lang="en-US" dirty="0"/>
                    </a:p>
                  </a:txBody>
                  <a:tcPr/>
                </a:tc>
                <a:tc>
                  <a:txBody>
                    <a:bodyPr/>
                    <a:lstStyle/>
                    <a:p>
                      <a:r>
                        <a:rPr lang="en-US" b="0" dirty="0" smtClean="0"/>
                        <a:t>1000x</a:t>
                      </a:r>
                      <a:endParaRPr lang="en-US" b="0" dirty="0"/>
                    </a:p>
                  </a:txBody>
                  <a:tcPr/>
                </a:tc>
                <a:tc>
                  <a:txBody>
                    <a:bodyPr/>
                    <a:lstStyle/>
                    <a:p>
                      <a:r>
                        <a:rPr lang="en-US" dirty="0" smtClean="0"/>
                        <a:t>Over</a:t>
                      </a:r>
                      <a:r>
                        <a:rPr lang="en-US" baseline="0" dirty="0" smtClean="0"/>
                        <a:t> One Hundred Thousand</a:t>
                      </a:r>
                      <a:endParaRPr lang="en-US" dirty="0" smtClean="0"/>
                    </a:p>
                    <a:p>
                      <a:r>
                        <a:rPr lang="en-US" dirty="0" smtClean="0"/>
                        <a:t>(128K)</a:t>
                      </a:r>
                      <a:endParaRPr lang="en-US" dirty="0"/>
                    </a:p>
                  </a:txBody>
                  <a:tcPr/>
                </a:tc>
              </a:tr>
              <a:tr h="370840">
                <a:tc>
                  <a:txBody>
                    <a:bodyPr/>
                    <a:lstStyle/>
                    <a:p>
                      <a:r>
                        <a:rPr lang="en-US" b="1" dirty="0" smtClean="0"/>
                        <a:t>SNMP/SSDP</a:t>
                      </a:r>
                      <a:endParaRPr lang="en-US" b="1" dirty="0"/>
                    </a:p>
                  </a:txBody>
                  <a:tcPr/>
                </a:tc>
                <a:tc>
                  <a:txBody>
                    <a:bodyPr/>
                    <a:lstStyle/>
                    <a:p>
                      <a:r>
                        <a:rPr lang="en-US" b="1" dirty="0" smtClean="0"/>
                        <a:t>S</a:t>
                      </a:r>
                      <a:r>
                        <a:rPr lang="en-US" dirty="0" smtClean="0"/>
                        <a:t>imple </a:t>
                      </a:r>
                    </a:p>
                    <a:p>
                      <a:r>
                        <a:rPr lang="en-US" b="1" dirty="0" smtClean="0"/>
                        <a:t>N</a:t>
                      </a:r>
                      <a:r>
                        <a:rPr lang="en-US" dirty="0" smtClean="0"/>
                        <a:t>etwork </a:t>
                      </a:r>
                    </a:p>
                    <a:p>
                      <a:r>
                        <a:rPr lang="en-US" b="1" dirty="0" smtClean="0"/>
                        <a:t>M</a:t>
                      </a:r>
                      <a:r>
                        <a:rPr lang="en-US" dirty="0" smtClean="0"/>
                        <a:t>anagement </a:t>
                      </a:r>
                    </a:p>
                    <a:p>
                      <a:r>
                        <a:rPr lang="en-US" b="1" dirty="0" smtClean="0"/>
                        <a:t>P</a:t>
                      </a:r>
                      <a:r>
                        <a:rPr lang="en-US" dirty="0" smtClean="0"/>
                        <a:t>rotocol/Simple Service discovery protocol</a:t>
                      </a:r>
                      <a:endParaRPr lang="en-US" dirty="0"/>
                    </a:p>
                  </a:txBody>
                  <a:tcPr/>
                </a:tc>
                <a:tc>
                  <a:txBody>
                    <a:bodyPr/>
                    <a:lstStyle/>
                    <a:p>
                      <a:r>
                        <a:rPr lang="en-US" dirty="0" smtClean="0"/>
                        <a:t>UDP / </a:t>
                      </a:r>
                      <a:r>
                        <a:rPr lang="en-US" dirty="0" smtClean="0"/>
                        <a:t>161/1900</a:t>
                      </a:r>
                      <a:endParaRPr lang="en-US" dirty="0"/>
                    </a:p>
                  </a:txBody>
                  <a:tcPr/>
                </a:tc>
                <a:tc>
                  <a:txBody>
                    <a:bodyPr/>
                    <a:lstStyle/>
                    <a:p>
                      <a:r>
                        <a:rPr lang="en-US" dirty="0" smtClean="0"/>
                        <a:t>880x/30x</a:t>
                      </a:r>
                      <a:endParaRPr lang="en-US" dirty="0"/>
                    </a:p>
                  </a:txBody>
                  <a:tcPr/>
                </a:tc>
                <a:tc>
                  <a:txBody>
                    <a:bodyPr/>
                    <a:lstStyle/>
                    <a:p>
                      <a:r>
                        <a:rPr lang="en-US" dirty="0" smtClean="0"/>
                        <a:t>Millions</a:t>
                      </a:r>
                    </a:p>
                    <a:p>
                      <a:r>
                        <a:rPr lang="en-US" dirty="0" smtClean="0"/>
                        <a:t>(5M</a:t>
                      </a:r>
                      <a:r>
                        <a:rPr lang="en-US" dirty="0" smtClean="0"/>
                        <a:t>)/Millions </a:t>
                      </a:r>
                      <a:endParaRPr lang="en-US" dirty="0"/>
                    </a:p>
                  </a:txBody>
                  <a:tcPr/>
                </a:tc>
              </a:tr>
            </a:tbl>
          </a:graphicData>
        </a:graphic>
      </p:graphicFrame>
      <p:sp>
        <p:nvSpPr>
          <p:cNvPr id="6" name="Title 1"/>
          <p:cNvSpPr>
            <a:spLocks noGrp="1"/>
          </p:cNvSpPr>
          <p:nvPr>
            <p:ph type="title"/>
          </p:nvPr>
        </p:nvSpPr>
        <p:spPr>
          <a:xfrm>
            <a:off x="328371" y="163052"/>
            <a:ext cx="8489904" cy="538609"/>
          </a:xfrm>
        </p:spPr>
        <p:txBody>
          <a:bodyPr/>
          <a:lstStyle/>
          <a:p>
            <a:r>
              <a:rPr lang="en-US" sz="2900" dirty="0" smtClean="0"/>
              <a:t>Four Common Reflection/Amplification Vectors</a:t>
            </a:r>
            <a:endParaRPr lang="en-US" sz="2900" dirty="0"/>
          </a:p>
        </p:txBody>
      </p:sp>
      <p:sp>
        <p:nvSpPr>
          <p:cNvPr id="2" name="Slide Number Placeholder 1"/>
          <p:cNvSpPr>
            <a:spLocks noGrp="1"/>
          </p:cNvSpPr>
          <p:nvPr>
            <p:ph type="sldNum" sz="quarter" idx="10"/>
          </p:nvPr>
        </p:nvSpPr>
        <p:spPr/>
        <p:txBody>
          <a:bodyPr/>
          <a:lstStyle/>
          <a:p>
            <a:fld id="{AE4F6114-FE43-B34A-B99B-6F1FD61370EE}" type="slidenum">
              <a:rPr lang="en-US" smtClean="0"/>
              <a:pPr/>
              <a:t>29</a:t>
            </a:fld>
            <a:endParaRPr lang="en-US" dirty="0"/>
          </a:p>
        </p:txBody>
      </p:sp>
    </p:spTree>
    <p:extLst>
      <p:ext uri="{BB962C8B-B14F-4D97-AF65-F5344CB8AC3E}">
        <p14:creationId xmlns:p14="http://schemas.microsoft.com/office/powerpoint/2010/main" val="1379176532"/>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12.jp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09382" y="973985"/>
            <a:ext cx="8691038" cy="3957190"/>
          </a:xfrm>
          <a:prstGeom prst="rect">
            <a:avLst/>
          </a:prstGeom>
          <a:ln>
            <a:noFill/>
          </a:ln>
        </p:spPr>
      </p:pic>
      <p:sp>
        <p:nvSpPr>
          <p:cNvPr id="6" name="Title 5"/>
          <p:cNvSpPr>
            <a:spLocks noGrp="1"/>
          </p:cNvSpPr>
          <p:nvPr>
            <p:ph type="title"/>
          </p:nvPr>
        </p:nvSpPr>
        <p:spPr>
          <a:xfrm>
            <a:off x="110850" y="165657"/>
            <a:ext cx="9033150" cy="533400"/>
          </a:xfrm>
        </p:spPr>
        <p:txBody>
          <a:bodyPr/>
          <a:lstStyle/>
          <a:p>
            <a:r>
              <a:rPr lang="en-US" dirty="0" smtClean="0"/>
              <a:t>Substantial Growth in Largest Attacks</a:t>
            </a:r>
            <a:endParaRPr lang="en-US" dirty="0"/>
          </a:p>
        </p:txBody>
      </p:sp>
      <p:sp>
        <p:nvSpPr>
          <p:cNvPr id="10" name="TextBox 9"/>
          <p:cNvSpPr txBox="1"/>
          <p:nvPr/>
        </p:nvSpPr>
        <p:spPr>
          <a:xfrm>
            <a:off x="406446" y="5080202"/>
            <a:ext cx="7026999" cy="1600244"/>
          </a:xfrm>
          <a:prstGeom prst="rect">
            <a:avLst/>
          </a:prstGeom>
        </p:spPr>
        <p:txBody>
          <a:bodyPr vert="horz" lIns="91440" tIns="45720" rIns="91440" bIns="45720" rtlCol="0">
            <a:normAutofit/>
          </a:bodyPr>
          <a:lstStyle>
            <a:lvl1pPr marL="342900" indent="-342900">
              <a:spcBef>
                <a:spcPct val="20000"/>
              </a:spcBef>
              <a:buClr>
                <a:srgbClr val="71B532"/>
              </a:buClr>
              <a:buFont typeface="Arial"/>
              <a:buChar char="•"/>
              <a:defRPr sz="2000">
                <a:latin typeface="Arial"/>
                <a:cs typeface="Arial"/>
              </a:defRPr>
            </a:lvl1pPr>
            <a:lvl2pPr marL="742950" lvl="1" indent="-285750">
              <a:spcBef>
                <a:spcPct val="20000"/>
              </a:spcBef>
              <a:buClr>
                <a:srgbClr val="71B532"/>
              </a:buClr>
              <a:buFont typeface="Arial"/>
              <a:buChar char="–"/>
              <a:defRPr>
                <a:latin typeface="Arial"/>
                <a:cs typeface="Arial"/>
              </a:defRPr>
            </a:lvl2pPr>
            <a:lvl3pPr marL="1143000" indent="-228600">
              <a:spcBef>
                <a:spcPct val="20000"/>
              </a:spcBef>
              <a:buClr>
                <a:srgbClr val="71B532"/>
              </a:buClr>
              <a:buFont typeface="Arial"/>
              <a:buChar char="•"/>
              <a:defRPr sz="2400">
                <a:latin typeface="Arial"/>
                <a:cs typeface="Arial"/>
              </a:defRPr>
            </a:lvl3pPr>
            <a:lvl4pPr marL="1600200" indent="-228600">
              <a:spcBef>
                <a:spcPct val="20000"/>
              </a:spcBef>
              <a:buClr>
                <a:srgbClr val="71B532"/>
              </a:buClr>
              <a:buFont typeface="Arial"/>
              <a:buChar char="–"/>
              <a:defRPr sz="2000">
                <a:latin typeface="Arial"/>
                <a:cs typeface="Arial"/>
              </a:defRPr>
            </a:lvl4pPr>
            <a:lvl5pPr marL="2057400" indent="-228600">
              <a:spcBef>
                <a:spcPct val="20000"/>
              </a:spcBef>
              <a:buClr>
                <a:srgbClr val="71B532"/>
              </a:buClr>
              <a:buFont typeface="Arial"/>
              <a:buChar char="»"/>
              <a:defRPr sz="2000">
                <a:latin typeface="Arial"/>
                <a:cs typeface="Arial"/>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n-US" dirty="0">
                <a:latin typeface="+mn-lt"/>
              </a:rPr>
              <a:t>Largest reported attacks ranged from </a:t>
            </a:r>
            <a:r>
              <a:rPr lang="en-US" dirty="0" smtClean="0">
                <a:latin typeface="+mn-lt"/>
              </a:rPr>
              <a:t>400Gbps </a:t>
            </a:r>
            <a:r>
              <a:rPr lang="en-US" dirty="0">
                <a:latin typeface="+mn-lt"/>
              </a:rPr>
              <a:t>at the top end, through </a:t>
            </a:r>
            <a:r>
              <a:rPr lang="en-US" dirty="0" smtClean="0">
                <a:latin typeface="+mn-lt"/>
              </a:rPr>
              <a:t>300Gbps</a:t>
            </a:r>
            <a:r>
              <a:rPr lang="en-US" dirty="0">
                <a:latin typeface="+mn-lt"/>
              </a:rPr>
              <a:t>, </a:t>
            </a:r>
            <a:r>
              <a:rPr lang="en-US" dirty="0" smtClean="0">
                <a:latin typeface="+mn-lt"/>
              </a:rPr>
              <a:t>200Gbps</a:t>
            </a:r>
            <a:r>
              <a:rPr lang="en-US" dirty="0">
                <a:latin typeface="+mn-lt"/>
              </a:rPr>
              <a:t> </a:t>
            </a:r>
            <a:r>
              <a:rPr lang="en-US" dirty="0" smtClean="0">
                <a:latin typeface="+mn-lt"/>
              </a:rPr>
              <a:t>and 170Gbps</a:t>
            </a:r>
            <a:endParaRPr lang="en-US" dirty="0">
              <a:latin typeface="+mn-lt"/>
            </a:endParaRPr>
          </a:p>
          <a:p>
            <a:r>
              <a:rPr lang="en-US" dirty="0">
                <a:latin typeface="+mn-lt"/>
              </a:rPr>
              <a:t>Some saw multiple events above 100Gbps but only reported largest</a:t>
            </a:r>
          </a:p>
        </p:txBody>
      </p:sp>
    </p:spTree>
    <p:extLst>
      <p:ext uri="{BB962C8B-B14F-4D97-AF65-F5344CB8AC3E}">
        <p14:creationId xmlns:p14="http://schemas.microsoft.com/office/powerpoint/2010/main" val="2464083392"/>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2770" name="Rectangle 1"/>
          <p:cNvSpPr>
            <a:spLocks/>
          </p:cNvSpPr>
          <p:nvPr/>
        </p:nvSpPr>
        <p:spPr bwMode="auto">
          <a:xfrm>
            <a:off x="0" y="2350744"/>
            <a:ext cx="9144000" cy="2273300"/>
          </a:xfrm>
          <a:prstGeom prst="rect">
            <a:avLst/>
          </a:prstGeom>
          <a:solidFill>
            <a:srgbClr val="62A33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a:p>
        </p:txBody>
      </p:sp>
      <p:sp>
        <p:nvSpPr>
          <p:cNvPr id="32772" name="Line 3"/>
          <p:cNvSpPr>
            <a:spLocks noChangeShapeType="1"/>
          </p:cNvSpPr>
          <p:nvPr/>
        </p:nvSpPr>
        <p:spPr bwMode="auto">
          <a:xfrm>
            <a:off x="685800" y="1066800"/>
            <a:ext cx="8077200" cy="1588"/>
          </a:xfrm>
          <a:prstGeom prst="line">
            <a:avLst/>
          </a:prstGeom>
          <a:noFill/>
          <a:ln w="9525">
            <a:solidFill>
              <a:srgbClr val="62A335"/>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32774" name="Rectangle 5"/>
          <p:cNvSpPr>
            <a:spLocks/>
          </p:cNvSpPr>
          <p:nvPr/>
        </p:nvSpPr>
        <p:spPr bwMode="auto">
          <a:xfrm>
            <a:off x="14288" y="9525"/>
            <a:ext cx="9129712" cy="18415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a:p>
        </p:txBody>
      </p:sp>
      <p:sp>
        <p:nvSpPr>
          <p:cNvPr id="32775" name="Rectangle 6"/>
          <p:cNvSpPr>
            <a:spLocks/>
          </p:cNvSpPr>
          <p:nvPr/>
        </p:nvSpPr>
        <p:spPr bwMode="auto">
          <a:xfrm>
            <a:off x="201613" y="2876182"/>
            <a:ext cx="87249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100" tIns="38100" rIns="82124" bIns="38100"/>
          <a:lstStyle/>
          <a:p>
            <a:pPr marL="4763" algn="ctr"/>
            <a:r>
              <a:rPr lang="en-US" sz="5600" dirty="0" smtClean="0">
                <a:solidFill>
                  <a:srgbClr val="FFFFFF"/>
                </a:solidFill>
                <a:ea typeface="ＭＳ Ｐゴシック" charset="0"/>
              </a:rPr>
              <a:t>NTP Reflection/Amplification</a:t>
            </a:r>
            <a:endParaRPr lang="en-US" sz="5600" dirty="0">
              <a:solidFill>
                <a:srgbClr val="FFFFFF"/>
              </a:solidFill>
              <a:ea typeface="ＭＳ Ｐゴシック" charset="0"/>
            </a:endParaRPr>
          </a:p>
        </p:txBody>
      </p:sp>
      <p:sp>
        <p:nvSpPr>
          <p:cNvPr id="4" name="Slide Number Placeholder 3"/>
          <p:cNvSpPr>
            <a:spLocks noGrp="1"/>
          </p:cNvSpPr>
          <p:nvPr>
            <p:ph type="sldNum" sz="quarter" idx="10"/>
          </p:nvPr>
        </p:nvSpPr>
        <p:spPr/>
        <p:txBody>
          <a:bodyPr/>
          <a:lstStyle/>
          <a:p>
            <a:fld id="{AE4F6114-FE43-B34A-B99B-6F1FD61370EE}" type="slidenum">
              <a:rPr lang="en-US" smtClean="0"/>
              <a:pPr/>
              <a:t>30</a:t>
            </a:fld>
            <a:endParaRPr lang="en-US" dirty="0"/>
          </a:p>
        </p:txBody>
      </p:sp>
    </p:spTree>
    <p:extLst>
      <p:ext uri="{BB962C8B-B14F-4D97-AF65-F5344CB8AC3E}">
        <p14:creationId xmlns:p14="http://schemas.microsoft.com/office/powerpoint/2010/main" val="272590948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568768620"/>
              </p:ext>
            </p:extLst>
          </p:nvPr>
        </p:nvGraphicFramePr>
        <p:xfrm>
          <a:off x="417570" y="1191124"/>
          <a:ext cx="8038452" cy="4846319"/>
        </p:xfrm>
        <a:graphic>
          <a:graphicData uri="http://schemas.openxmlformats.org/drawingml/2006/table">
            <a:tbl>
              <a:tblPr firstRow="1" bandRow="1">
                <a:tableStyleId>{5C22544A-7EE6-4342-B048-85BDC9FD1C3A}</a:tableStyleId>
              </a:tblPr>
              <a:tblGrid>
                <a:gridCol w="1816252"/>
                <a:gridCol w="1719869"/>
                <a:gridCol w="1476605"/>
                <a:gridCol w="1545270"/>
                <a:gridCol w="1480456"/>
              </a:tblGrid>
              <a:tr h="370840">
                <a:tc>
                  <a:txBody>
                    <a:bodyPr/>
                    <a:lstStyle/>
                    <a:p>
                      <a:r>
                        <a:rPr lang="en-US" b="0" dirty="0" smtClean="0"/>
                        <a:t>Abbreviation</a:t>
                      </a:r>
                      <a:endParaRPr lang="en-US" b="0" dirty="0"/>
                    </a:p>
                  </a:txBody>
                  <a:tcPr/>
                </a:tc>
                <a:tc>
                  <a:txBody>
                    <a:bodyPr/>
                    <a:lstStyle/>
                    <a:p>
                      <a:r>
                        <a:rPr lang="en-US" b="0" dirty="0" smtClean="0"/>
                        <a:t>Protocol</a:t>
                      </a:r>
                      <a:endParaRPr lang="en-US" b="0" dirty="0"/>
                    </a:p>
                  </a:txBody>
                  <a:tcPr/>
                </a:tc>
                <a:tc>
                  <a:txBody>
                    <a:bodyPr/>
                    <a:lstStyle/>
                    <a:p>
                      <a:r>
                        <a:rPr lang="en-US" b="0" dirty="0" smtClean="0"/>
                        <a:t>Ports</a:t>
                      </a:r>
                      <a:endParaRPr lang="en-US" b="0" dirty="0"/>
                    </a:p>
                  </a:txBody>
                  <a:tcPr/>
                </a:tc>
                <a:tc>
                  <a:txBody>
                    <a:bodyPr/>
                    <a:lstStyle/>
                    <a:p>
                      <a:r>
                        <a:rPr lang="en-US" b="0" dirty="0" smtClean="0"/>
                        <a:t>Amplification </a:t>
                      </a:r>
                    </a:p>
                    <a:p>
                      <a:r>
                        <a:rPr lang="en-US" b="0" dirty="0" smtClean="0"/>
                        <a:t>Factor</a:t>
                      </a:r>
                      <a:endParaRPr lang="en-US" b="0" dirty="0"/>
                    </a:p>
                  </a:txBody>
                  <a:tcPr/>
                </a:tc>
                <a:tc>
                  <a:txBody>
                    <a:bodyPr/>
                    <a:lstStyle/>
                    <a:p>
                      <a:r>
                        <a:rPr lang="en-US" b="0" dirty="0" smtClean="0"/>
                        <a:t># </a:t>
                      </a:r>
                      <a:r>
                        <a:rPr lang="en-US" b="0" baseline="0" dirty="0" err="1" smtClean="0"/>
                        <a:t>Abusable</a:t>
                      </a:r>
                      <a:endParaRPr lang="en-US" b="0" baseline="0" dirty="0" smtClean="0"/>
                    </a:p>
                    <a:p>
                      <a:r>
                        <a:rPr lang="en-US" b="0" dirty="0" smtClean="0"/>
                        <a:t>Servers</a:t>
                      </a:r>
                      <a:endParaRPr lang="en-US" b="0" dirty="0"/>
                    </a:p>
                  </a:txBody>
                  <a:tcPr/>
                </a:tc>
              </a:tr>
              <a:tr h="370840">
                <a:tc>
                  <a:txBody>
                    <a:bodyPr/>
                    <a:lstStyle/>
                    <a:p>
                      <a:r>
                        <a:rPr lang="en-US" b="1" dirty="0" smtClean="0"/>
                        <a:t>CHARGEN</a:t>
                      </a:r>
                      <a:endParaRPr lang="en-US" b="1" dirty="0"/>
                    </a:p>
                  </a:txBody>
                  <a:tcPr/>
                </a:tc>
                <a:tc>
                  <a:txBody>
                    <a:bodyPr/>
                    <a:lstStyle/>
                    <a:p>
                      <a:r>
                        <a:rPr lang="en-US" b="1" dirty="0" smtClean="0"/>
                        <a:t>Char</a:t>
                      </a:r>
                      <a:r>
                        <a:rPr lang="en-US" dirty="0" smtClean="0"/>
                        <a:t>acter </a:t>
                      </a:r>
                    </a:p>
                    <a:p>
                      <a:r>
                        <a:rPr lang="en-US" b="1" dirty="0" smtClean="0"/>
                        <a:t>Gen</a:t>
                      </a:r>
                      <a:r>
                        <a:rPr lang="en-US" dirty="0" smtClean="0"/>
                        <a:t>eration</a:t>
                      </a:r>
                      <a:r>
                        <a:rPr lang="en-US" baseline="0" dirty="0" smtClean="0"/>
                        <a:t> </a:t>
                      </a:r>
                    </a:p>
                    <a:p>
                      <a:r>
                        <a:rPr lang="en-US" baseline="0" dirty="0" smtClean="0"/>
                        <a:t>Protocol</a:t>
                      </a:r>
                      <a:endParaRPr lang="en-US" dirty="0"/>
                    </a:p>
                  </a:txBody>
                  <a:tcPr/>
                </a:tc>
                <a:tc>
                  <a:txBody>
                    <a:bodyPr/>
                    <a:lstStyle/>
                    <a:p>
                      <a:r>
                        <a:rPr lang="en-US" dirty="0" smtClean="0"/>
                        <a:t>UDP / 19</a:t>
                      </a:r>
                      <a:endParaRPr lang="en-US" dirty="0"/>
                    </a:p>
                  </a:txBody>
                  <a:tcPr/>
                </a:tc>
                <a:tc>
                  <a:txBody>
                    <a:bodyPr/>
                    <a:lstStyle/>
                    <a:p>
                      <a:r>
                        <a:rPr lang="en-US" dirty="0" smtClean="0"/>
                        <a:t>18x/1000x</a:t>
                      </a:r>
                      <a:endParaRPr lang="en-US" dirty="0"/>
                    </a:p>
                  </a:txBody>
                  <a:tcPr/>
                </a:tc>
                <a:tc>
                  <a:txBody>
                    <a:bodyPr/>
                    <a:lstStyle/>
                    <a:p>
                      <a:r>
                        <a:rPr lang="en-US" dirty="0" smtClean="0"/>
                        <a:t>Tens of thousands</a:t>
                      </a:r>
                    </a:p>
                    <a:p>
                      <a:r>
                        <a:rPr lang="en-US" dirty="0" smtClean="0"/>
                        <a:t>(90K)</a:t>
                      </a:r>
                      <a:endParaRPr lang="en-US" dirty="0"/>
                    </a:p>
                  </a:txBody>
                  <a:tcPr/>
                </a:tc>
              </a:tr>
              <a:tr h="370840">
                <a:tc>
                  <a:txBody>
                    <a:bodyPr/>
                    <a:lstStyle/>
                    <a:p>
                      <a:r>
                        <a:rPr lang="en-US" b="1" dirty="0" smtClean="0"/>
                        <a:t>DNS</a:t>
                      </a:r>
                      <a:endParaRPr lang="en-US" b="1" dirty="0"/>
                    </a:p>
                  </a:txBody>
                  <a:tcPr/>
                </a:tc>
                <a:tc>
                  <a:txBody>
                    <a:bodyPr/>
                    <a:lstStyle/>
                    <a:p>
                      <a:r>
                        <a:rPr lang="en-US" b="1" dirty="0" smtClean="0"/>
                        <a:t>D</a:t>
                      </a:r>
                      <a:r>
                        <a:rPr lang="en-US" dirty="0" smtClean="0"/>
                        <a:t>omain </a:t>
                      </a:r>
                    </a:p>
                    <a:p>
                      <a:r>
                        <a:rPr lang="en-US" b="1" dirty="0" smtClean="0"/>
                        <a:t>N</a:t>
                      </a:r>
                      <a:r>
                        <a:rPr lang="en-US" dirty="0" smtClean="0"/>
                        <a:t>ame </a:t>
                      </a:r>
                    </a:p>
                    <a:p>
                      <a:r>
                        <a:rPr lang="en-US" b="1" dirty="0" smtClean="0"/>
                        <a:t>S</a:t>
                      </a:r>
                      <a:r>
                        <a:rPr lang="en-US" dirty="0" smtClean="0"/>
                        <a:t>ystem</a:t>
                      </a:r>
                      <a:endParaRPr lang="en-US" dirty="0"/>
                    </a:p>
                  </a:txBody>
                  <a:tcPr/>
                </a:tc>
                <a:tc>
                  <a:txBody>
                    <a:bodyPr/>
                    <a:lstStyle/>
                    <a:p>
                      <a:r>
                        <a:rPr lang="en-US" dirty="0" smtClean="0"/>
                        <a:t>UDP / 53</a:t>
                      </a:r>
                      <a:endParaRPr lang="en-US" dirty="0"/>
                    </a:p>
                  </a:txBody>
                  <a:tcPr/>
                </a:tc>
                <a:tc>
                  <a:txBody>
                    <a:bodyPr/>
                    <a:lstStyle/>
                    <a:p>
                      <a:r>
                        <a:rPr lang="en-US" dirty="0" smtClean="0"/>
                        <a:t>160x</a:t>
                      </a:r>
                      <a:endParaRPr lang="en-US" dirty="0"/>
                    </a:p>
                  </a:txBody>
                  <a:tcPr/>
                </a:tc>
                <a:tc>
                  <a:txBody>
                    <a:bodyPr/>
                    <a:lstStyle/>
                    <a:p>
                      <a:r>
                        <a:rPr lang="en-US" dirty="0" smtClean="0"/>
                        <a:t>Millions (27M)</a:t>
                      </a:r>
                      <a:endParaRPr lang="en-US" dirty="0"/>
                    </a:p>
                  </a:txBody>
                  <a:tcPr/>
                </a:tc>
              </a:tr>
              <a:tr h="370840">
                <a:tc>
                  <a:txBody>
                    <a:bodyPr/>
                    <a:lstStyle/>
                    <a:p>
                      <a:r>
                        <a:rPr lang="en-US" b="1" dirty="0" smtClean="0"/>
                        <a:t>NTP</a:t>
                      </a:r>
                      <a:endParaRPr lang="en-US" b="1" dirty="0"/>
                    </a:p>
                  </a:txBody>
                  <a:tcPr/>
                </a:tc>
                <a:tc>
                  <a:txBody>
                    <a:bodyPr/>
                    <a:lstStyle/>
                    <a:p>
                      <a:r>
                        <a:rPr lang="en-US" b="1" dirty="0" smtClean="0"/>
                        <a:t>N</a:t>
                      </a:r>
                      <a:r>
                        <a:rPr lang="en-US" dirty="0" smtClean="0"/>
                        <a:t>etwork </a:t>
                      </a:r>
                    </a:p>
                    <a:p>
                      <a:r>
                        <a:rPr lang="en-US" b="1" dirty="0" smtClean="0"/>
                        <a:t>T</a:t>
                      </a:r>
                      <a:r>
                        <a:rPr lang="en-US" dirty="0" smtClean="0"/>
                        <a:t>ime </a:t>
                      </a:r>
                    </a:p>
                    <a:p>
                      <a:r>
                        <a:rPr lang="en-US" b="1" dirty="0" smtClean="0"/>
                        <a:t>P</a:t>
                      </a:r>
                      <a:r>
                        <a:rPr lang="en-US" dirty="0" smtClean="0"/>
                        <a:t>rotocol</a:t>
                      </a:r>
                      <a:endParaRPr lang="en-US" dirty="0"/>
                    </a:p>
                  </a:txBody>
                  <a:tcPr/>
                </a:tc>
                <a:tc>
                  <a:txBody>
                    <a:bodyPr/>
                    <a:lstStyle/>
                    <a:p>
                      <a:r>
                        <a:rPr lang="en-US" dirty="0" smtClean="0"/>
                        <a:t>UDP / 123</a:t>
                      </a:r>
                      <a:endParaRPr lang="en-US" dirty="0"/>
                    </a:p>
                  </a:txBody>
                  <a:tcPr/>
                </a:tc>
                <a:tc>
                  <a:txBody>
                    <a:bodyPr/>
                    <a:lstStyle/>
                    <a:p>
                      <a:r>
                        <a:rPr lang="en-US" b="0" dirty="0" smtClean="0"/>
                        <a:t>1000x</a:t>
                      </a:r>
                      <a:endParaRPr lang="en-US" b="0" dirty="0"/>
                    </a:p>
                  </a:txBody>
                  <a:tcPr/>
                </a:tc>
                <a:tc>
                  <a:txBody>
                    <a:bodyPr/>
                    <a:lstStyle/>
                    <a:p>
                      <a:r>
                        <a:rPr lang="en-US" dirty="0" smtClean="0"/>
                        <a:t>Over</a:t>
                      </a:r>
                      <a:r>
                        <a:rPr lang="en-US" baseline="0" dirty="0" smtClean="0"/>
                        <a:t> One Hundred Thousand</a:t>
                      </a:r>
                      <a:endParaRPr lang="en-US" dirty="0" smtClean="0"/>
                    </a:p>
                    <a:p>
                      <a:r>
                        <a:rPr lang="en-US" dirty="0" smtClean="0"/>
                        <a:t>(128K)</a:t>
                      </a:r>
                      <a:endParaRPr lang="en-US" dirty="0"/>
                    </a:p>
                  </a:txBody>
                  <a:tcPr/>
                </a:tc>
              </a:tr>
              <a:tr h="370840">
                <a:tc>
                  <a:txBody>
                    <a:bodyPr/>
                    <a:lstStyle/>
                    <a:p>
                      <a:r>
                        <a:rPr lang="en-US" b="1" dirty="0" smtClean="0"/>
                        <a:t>SNMP</a:t>
                      </a:r>
                      <a:endParaRPr lang="en-US" b="1" dirty="0"/>
                    </a:p>
                  </a:txBody>
                  <a:tcPr/>
                </a:tc>
                <a:tc>
                  <a:txBody>
                    <a:bodyPr/>
                    <a:lstStyle/>
                    <a:p>
                      <a:r>
                        <a:rPr lang="en-US" b="1" dirty="0" smtClean="0"/>
                        <a:t>S</a:t>
                      </a:r>
                      <a:r>
                        <a:rPr lang="en-US" dirty="0" smtClean="0"/>
                        <a:t>imple </a:t>
                      </a:r>
                    </a:p>
                    <a:p>
                      <a:r>
                        <a:rPr lang="en-US" b="1" dirty="0" smtClean="0"/>
                        <a:t>N</a:t>
                      </a:r>
                      <a:r>
                        <a:rPr lang="en-US" dirty="0" smtClean="0"/>
                        <a:t>etwork </a:t>
                      </a:r>
                    </a:p>
                    <a:p>
                      <a:r>
                        <a:rPr lang="en-US" b="1" dirty="0" smtClean="0"/>
                        <a:t>M</a:t>
                      </a:r>
                      <a:r>
                        <a:rPr lang="en-US" dirty="0" smtClean="0"/>
                        <a:t>anagement </a:t>
                      </a:r>
                    </a:p>
                    <a:p>
                      <a:r>
                        <a:rPr lang="en-US" b="1" dirty="0" smtClean="0"/>
                        <a:t>P</a:t>
                      </a:r>
                      <a:r>
                        <a:rPr lang="en-US" dirty="0" smtClean="0"/>
                        <a:t>rotocol</a:t>
                      </a:r>
                      <a:endParaRPr lang="en-US" dirty="0"/>
                    </a:p>
                  </a:txBody>
                  <a:tcPr/>
                </a:tc>
                <a:tc>
                  <a:txBody>
                    <a:bodyPr/>
                    <a:lstStyle/>
                    <a:p>
                      <a:r>
                        <a:rPr lang="en-US" dirty="0" smtClean="0"/>
                        <a:t>UDP / 161</a:t>
                      </a:r>
                      <a:endParaRPr lang="en-US" dirty="0"/>
                    </a:p>
                  </a:txBody>
                  <a:tcPr/>
                </a:tc>
                <a:tc>
                  <a:txBody>
                    <a:bodyPr/>
                    <a:lstStyle/>
                    <a:p>
                      <a:r>
                        <a:rPr lang="en-US" dirty="0" smtClean="0"/>
                        <a:t>880x</a:t>
                      </a:r>
                      <a:endParaRPr lang="en-US" dirty="0"/>
                    </a:p>
                  </a:txBody>
                  <a:tcPr/>
                </a:tc>
                <a:tc>
                  <a:txBody>
                    <a:bodyPr/>
                    <a:lstStyle/>
                    <a:p>
                      <a:r>
                        <a:rPr lang="en-US" dirty="0" smtClean="0"/>
                        <a:t>Millions</a:t>
                      </a:r>
                    </a:p>
                    <a:p>
                      <a:r>
                        <a:rPr lang="en-US" dirty="0" smtClean="0"/>
                        <a:t>(5M)</a:t>
                      </a:r>
                      <a:endParaRPr lang="en-US" dirty="0"/>
                    </a:p>
                  </a:txBody>
                  <a:tcPr/>
                </a:tc>
              </a:tr>
            </a:tbl>
          </a:graphicData>
        </a:graphic>
      </p:graphicFrame>
      <p:sp>
        <p:nvSpPr>
          <p:cNvPr id="3" name="Oval 2"/>
          <p:cNvSpPr/>
          <p:nvPr/>
        </p:nvSpPr>
        <p:spPr>
          <a:xfrm>
            <a:off x="5234392" y="3537857"/>
            <a:ext cx="1215571" cy="689429"/>
          </a:xfrm>
          <a:prstGeom prst="ellipse">
            <a:avLst/>
          </a:prstGeom>
          <a:noFill/>
          <a:ln w="57150" cmpd="sng">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 name="Title 1"/>
          <p:cNvSpPr>
            <a:spLocks noGrp="1"/>
          </p:cNvSpPr>
          <p:nvPr>
            <p:ph type="title"/>
          </p:nvPr>
        </p:nvSpPr>
        <p:spPr>
          <a:xfrm>
            <a:off x="328371" y="139969"/>
            <a:ext cx="8489904" cy="584776"/>
          </a:xfrm>
        </p:spPr>
        <p:txBody>
          <a:bodyPr/>
          <a:lstStyle/>
          <a:p>
            <a:r>
              <a:rPr lang="en-US" dirty="0" smtClean="0"/>
              <a:t>Amplification Factor - NTP</a:t>
            </a:r>
            <a:endParaRPr lang="en-US" dirty="0"/>
          </a:p>
        </p:txBody>
      </p:sp>
      <p:sp>
        <p:nvSpPr>
          <p:cNvPr id="2" name="Slide Number Placeholder 1"/>
          <p:cNvSpPr>
            <a:spLocks noGrp="1"/>
          </p:cNvSpPr>
          <p:nvPr>
            <p:ph type="sldNum" sz="quarter" idx="10"/>
          </p:nvPr>
        </p:nvSpPr>
        <p:spPr/>
        <p:txBody>
          <a:bodyPr/>
          <a:lstStyle/>
          <a:p>
            <a:fld id="{AE4F6114-FE43-B34A-B99B-6F1FD61370EE}" type="slidenum">
              <a:rPr lang="en-US" smtClean="0"/>
              <a:pPr/>
              <a:t>31</a:t>
            </a:fld>
            <a:endParaRPr lang="en-US" dirty="0"/>
          </a:p>
        </p:txBody>
      </p:sp>
    </p:spTree>
    <p:extLst>
      <p:ext uri="{BB962C8B-B14F-4D97-AF65-F5344CB8AC3E}">
        <p14:creationId xmlns:p14="http://schemas.microsoft.com/office/powerpoint/2010/main" val="914898691"/>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8370" y="201525"/>
            <a:ext cx="8815629" cy="461665"/>
          </a:xfrm>
        </p:spPr>
        <p:txBody>
          <a:bodyPr/>
          <a:lstStyle/>
          <a:p>
            <a:r>
              <a:rPr lang="en-US" sz="2400" dirty="0" smtClean="0"/>
              <a:t>Characteristics of an NTP Reflection/Amplification Attack</a:t>
            </a:r>
            <a:endParaRPr lang="en-US" sz="2400" dirty="0"/>
          </a:p>
        </p:txBody>
      </p:sp>
      <p:sp>
        <p:nvSpPr>
          <p:cNvPr id="3" name="Text Placeholder 2"/>
          <p:cNvSpPr>
            <a:spLocks noGrp="1"/>
          </p:cNvSpPr>
          <p:nvPr>
            <p:ph type="body" sz="quarter" idx="12"/>
          </p:nvPr>
        </p:nvSpPr>
        <p:spPr>
          <a:xfrm>
            <a:off x="328370" y="1025433"/>
            <a:ext cx="8489904" cy="5041380"/>
          </a:xfrm>
        </p:spPr>
        <p:txBody>
          <a:bodyPr/>
          <a:lstStyle/>
          <a:p>
            <a:r>
              <a:rPr lang="en-US" sz="2400" dirty="0" smtClean="0"/>
              <a:t>The attacker </a:t>
            </a:r>
            <a:r>
              <a:rPr lang="en-US" sz="2400" b="1" i="1" dirty="0" smtClean="0">
                <a:solidFill>
                  <a:srgbClr val="C9541F"/>
                </a:solidFill>
              </a:rPr>
              <a:t>spoofs </a:t>
            </a:r>
            <a:r>
              <a:rPr lang="en-US" sz="2400" dirty="0" smtClean="0"/>
              <a:t>the IP address of the target of the attack, sends </a:t>
            </a:r>
            <a:r>
              <a:rPr lang="en-US" sz="2400" i="1" dirty="0" err="1" smtClean="0"/>
              <a:t>monlist</a:t>
            </a:r>
            <a:r>
              <a:rPr lang="en-US" sz="2400" dirty="0" smtClean="0"/>
              <a:t>, </a:t>
            </a:r>
            <a:r>
              <a:rPr lang="en-US" sz="2400" i="1" dirty="0" err="1" smtClean="0"/>
              <a:t>showpeers</a:t>
            </a:r>
            <a:r>
              <a:rPr lang="en-US" sz="2400" dirty="0" smtClean="0"/>
              <a:t>, or other NTP level-6/-7 administrative queries to multiple </a:t>
            </a:r>
            <a:r>
              <a:rPr lang="en-US" sz="2400" dirty="0" err="1" smtClean="0"/>
              <a:t>abusable</a:t>
            </a:r>
            <a:r>
              <a:rPr lang="en-US" sz="2400" dirty="0" smtClean="0"/>
              <a:t> NTP services running on servers, routers, home CPE devices, etc.</a:t>
            </a:r>
          </a:p>
          <a:p>
            <a:r>
              <a:rPr lang="en-US" sz="2400" dirty="0" smtClean="0"/>
              <a:t>The attacker chooses the UDP port which he’d like to target – typically, UDP/80 or UDP/123, but it can be </a:t>
            </a:r>
            <a:r>
              <a:rPr lang="en-US" sz="2400" b="1" i="1" dirty="0" smtClean="0">
                <a:solidFill>
                  <a:srgbClr val="C9541F"/>
                </a:solidFill>
              </a:rPr>
              <a:t>any port of the attacker’s choice </a:t>
            </a:r>
            <a:r>
              <a:rPr lang="en-US" sz="2400" dirty="0" smtClean="0"/>
              <a:t>– and uses that as the source port.  The </a:t>
            </a:r>
            <a:r>
              <a:rPr lang="en-US" sz="2400" b="1" i="1" dirty="0" smtClean="0">
                <a:solidFill>
                  <a:srgbClr val="C9541F"/>
                </a:solidFill>
              </a:rPr>
              <a:t>destination port is UDP/123</a:t>
            </a:r>
            <a:r>
              <a:rPr lang="en-US" sz="2400" dirty="0" smtClean="0"/>
              <a:t>.</a:t>
            </a:r>
          </a:p>
          <a:p>
            <a:r>
              <a:rPr lang="en-US" sz="2400" dirty="0" smtClean="0"/>
              <a:t>The NTP services ‘reply’ to the attack target with          </a:t>
            </a:r>
            <a:r>
              <a:rPr lang="en-US" sz="2400" b="1" i="1" dirty="0" smtClean="0">
                <a:solidFill>
                  <a:srgbClr val="C9541F"/>
                </a:solidFill>
              </a:rPr>
              <a:t>non-spoofed</a:t>
            </a:r>
            <a:r>
              <a:rPr lang="en-US" sz="2400" dirty="0" smtClean="0"/>
              <a:t> streams of ~468-byte packets </a:t>
            </a:r>
            <a:r>
              <a:rPr lang="en-US" sz="2400" b="1" i="1" dirty="0" smtClean="0">
                <a:solidFill>
                  <a:srgbClr val="C9541F"/>
                </a:solidFill>
              </a:rPr>
              <a:t>sourced from UDP/123</a:t>
            </a:r>
            <a:r>
              <a:rPr lang="en-US" sz="2400" dirty="0" smtClean="0"/>
              <a:t> to the target</a:t>
            </a:r>
            <a:r>
              <a:rPr lang="en-US" sz="2400" b="1" i="1" dirty="0" smtClean="0">
                <a:solidFill>
                  <a:srgbClr val="C9541F"/>
                </a:solidFill>
              </a:rPr>
              <a:t>; the destination port is the source port the attacker chose</a:t>
            </a:r>
            <a:r>
              <a:rPr lang="en-US" sz="2400" dirty="0" smtClean="0"/>
              <a:t> when generating the NTP </a:t>
            </a:r>
            <a:r>
              <a:rPr lang="en-US" sz="2400" i="1" dirty="0" err="1" smtClean="0"/>
              <a:t>monlist</a:t>
            </a:r>
            <a:r>
              <a:rPr lang="en-US" sz="2400" dirty="0" smtClean="0"/>
              <a:t>/</a:t>
            </a:r>
            <a:r>
              <a:rPr lang="en-US" sz="2400" i="1" dirty="0" err="1" smtClean="0"/>
              <a:t>showpeers</a:t>
            </a:r>
            <a:r>
              <a:rPr lang="en-US" sz="2400" dirty="0" smtClean="0"/>
              <a:t>/etc. queries.</a:t>
            </a:r>
            <a:endParaRPr lang="en-US" sz="2400" dirty="0"/>
          </a:p>
        </p:txBody>
      </p:sp>
      <p:sp>
        <p:nvSpPr>
          <p:cNvPr id="4" name="Slide Number Placeholder 3"/>
          <p:cNvSpPr>
            <a:spLocks noGrp="1"/>
          </p:cNvSpPr>
          <p:nvPr>
            <p:ph type="sldNum" sz="quarter" idx="10"/>
          </p:nvPr>
        </p:nvSpPr>
        <p:spPr/>
        <p:txBody>
          <a:bodyPr/>
          <a:lstStyle/>
          <a:p>
            <a:fld id="{AE4F6114-FE43-B34A-B99B-6F1FD61370EE}" type="slidenum">
              <a:rPr lang="en-US" smtClean="0"/>
              <a:pPr/>
              <a:t>32</a:t>
            </a:fld>
            <a:endParaRPr lang="en-US" dirty="0"/>
          </a:p>
        </p:txBody>
      </p:sp>
    </p:spTree>
    <p:extLst>
      <p:ext uri="{BB962C8B-B14F-4D97-AF65-F5344CB8AC3E}">
        <p14:creationId xmlns:p14="http://schemas.microsoft.com/office/powerpoint/2010/main" val="2738631682"/>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8370" y="16859"/>
            <a:ext cx="8815629" cy="830997"/>
          </a:xfrm>
        </p:spPr>
        <p:txBody>
          <a:bodyPr/>
          <a:lstStyle/>
          <a:p>
            <a:r>
              <a:rPr lang="en-US" sz="2400" dirty="0" smtClean="0"/>
              <a:t>Characteristics of an NTP Reflection/Amplification Attack</a:t>
            </a:r>
            <a:br>
              <a:rPr lang="en-US" sz="2400" dirty="0" smtClean="0"/>
            </a:br>
            <a:r>
              <a:rPr lang="en-US" sz="2400" dirty="0" smtClean="0"/>
              <a:t>(cont.)</a:t>
            </a:r>
            <a:endParaRPr lang="en-US" sz="2400" dirty="0"/>
          </a:p>
        </p:txBody>
      </p:sp>
      <p:sp>
        <p:nvSpPr>
          <p:cNvPr id="3" name="Text Placeholder 2"/>
          <p:cNvSpPr>
            <a:spLocks noGrp="1"/>
          </p:cNvSpPr>
          <p:nvPr>
            <p:ph type="body" sz="quarter" idx="12"/>
          </p:nvPr>
        </p:nvSpPr>
        <p:spPr>
          <a:xfrm>
            <a:off x="328370" y="1041713"/>
            <a:ext cx="8489904" cy="5041380"/>
          </a:xfrm>
        </p:spPr>
        <p:txBody>
          <a:bodyPr/>
          <a:lstStyle/>
          <a:p>
            <a:r>
              <a:rPr lang="en-US" sz="2400" dirty="0" smtClean="0"/>
              <a:t>As these multiple streams of </a:t>
            </a:r>
            <a:r>
              <a:rPr lang="en-US" sz="2400" b="1" i="1" dirty="0" smtClean="0">
                <a:solidFill>
                  <a:srgbClr val="C9541F"/>
                </a:solidFill>
              </a:rPr>
              <a:t>non-spoofed </a:t>
            </a:r>
            <a:r>
              <a:rPr lang="en-US" sz="2400" dirty="0" smtClean="0"/>
              <a:t>NTP replies converge, the attack volume can be </a:t>
            </a:r>
            <a:r>
              <a:rPr lang="en-US" sz="2400" b="1" i="1" dirty="0" smtClean="0">
                <a:solidFill>
                  <a:srgbClr val="C9541F"/>
                </a:solidFill>
              </a:rPr>
              <a:t>huge</a:t>
            </a:r>
            <a:r>
              <a:rPr lang="en-US" sz="2400" dirty="0" smtClean="0"/>
              <a:t> – the largest verified attack of this type so far is </a:t>
            </a:r>
            <a:r>
              <a:rPr lang="en-US" sz="2400" b="1" i="1" dirty="0" smtClean="0">
                <a:solidFill>
                  <a:srgbClr val="C9541F"/>
                </a:solidFill>
              </a:rPr>
              <a:t>over 300gb/sec</a:t>
            </a:r>
            <a:r>
              <a:rPr lang="en-US" sz="2400" dirty="0" smtClean="0"/>
              <a:t>.     </a:t>
            </a:r>
            <a:r>
              <a:rPr lang="en-US" sz="2400" b="1" i="1" dirty="0" smtClean="0">
                <a:solidFill>
                  <a:srgbClr val="C9541F"/>
                </a:solidFill>
              </a:rPr>
              <a:t>100gb/sec </a:t>
            </a:r>
            <a:r>
              <a:rPr lang="en-US" sz="2400" dirty="0" smtClean="0"/>
              <a:t>attacks are commonplace.</a:t>
            </a:r>
          </a:p>
          <a:p>
            <a:r>
              <a:rPr lang="en-US" sz="2400" dirty="0" smtClean="0"/>
              <a:t>Due to sheer attack volume, the </a:t>
            </a:r>
            <a:r>
              <a:rPr lang="en-US" sz="2400" b="1" i="1" dirty="0" smtClean="0">
                <a:solidFill>
                  <a:srgbClr val="C9541F"/>
                </a:solidFill>
              </a:rPr>
              <a:t>Internet transit bandwidth </a:t>
            </a:r>
            <a:r>
              <a:rPr lang="en-US" sz="2400" dirty="0" smtClean="0"/>
              <a:t>of the target, along with core bandwidth of the target’s peers/</a:t>
            </a:r>
            <a:r>
              <a:rPr lang="en-US" sz="2400" dirty="0" err="1" smtClean="0"/>
              <a:t>upstreams</a:t>
            </a:r>
            <a:r>
              <a:rPr lang="en-US" sz="2400" dirty="0" smtClean="0"/>
              <a:t>, as well as the core bandwidth of intermediary networks between the various NTP services being abused and the target, is </a:t>
            </a:r>
            <a:r>
              <a:rPr lang="en-US" sz="2400" b="1" i="1" dirty="0" smtClean="0">
                <a:solidFill>
                  <a:srgbClr val="C9541F"/>
                </a:solidFill>
              </a:rPr>
              <a:t>saturated</a:t>
            </a:r>
            <a:r>
              <a:rPr lang="en-US" sz="2400" dirty="0" smtClean="0"/>
              <a:t> with </a:t>
            </a:r>
            <a:r>
              <a:rPr lang="en-US" sz="2400" b="1" i="1" dirty="0" smtClean="0">
                <a:solidFill>
                  <a:srgbClr val="C9541F"/>
                </a:solidFill>
              </a:rPr>
              <a:t>non-spoofed </a:t>
            </a:r>
            <a:r>
              <a:rPr lang="en-US" sz="2400" dirty="0" smtClean="0"/>
              <a:t>attack traffic.</a:t>
            </a:r>
          </a:p>
          <a:p>
            <a:r>
              <a:rPr lang="en-US" sz="2400" dirty="0" smtClean="0"/>
              <a:t>In most attacks, between ~4,000 - ~7,000 </a:t>
            </a:r>
            <a:r>
              <a:rPr lang="en-US" sz="2400" dirty="0" err="1" smtClean="0"/>
              <a:t>abusable</a:t>
            </a:r>
            <a:r>
              <a:rPr lang="en-US" sz="2400" dirty="0" smtClean="0"/>
              <a:t> NTP services are leveraged by attackers.  </a:t>
            </a:r>
            <a:r>
              <a:rPr lang="en-US" sz="2400" b="1" i="1" dirty="0" smtClean="0">
                <a:solidFill>
                  <a:srgbClr val="C9541F"/>
                </a:solidFill>
              </a:rPr>
              <a:t>Up to 50,000 NTP services</a:t>
            </a:r>
            <a:r>
              <a:rPr lang="en-US" sz="2400" dirty="0" smtClean="0"/>
              <a:t> have been observed in some attacks.</a:t>
            </a:r>
            <a:endParaRPr lang="en-US" sz="2400" dirty="0"/>
          </a:p>
        </p:txBody>
      </p:sp>
      <p:sp>
        <p:nvSpPr>
          <p:cNvPr id="4" name="Slide Number Placeholder 3"/>
          <p:cNvSpPr>
            <a:spLocks noGrp="1"/>
          </p:cNvSpPr>
          <p:nvPr>
            <p:ph type="sldNum" sz="quarter" idx="10"/>
          </p:nvPr>
        </p:nvSpPr>
        <p:spPr/>
        <p:txBody>
          <a:bodyPr/>
          <a:lstStyle/>
          <a:p>
            <a:fld id="{AE4F6114-FE43-B34A-B99B-6F1FD61370EE}" type="slidenum">
              <a:rPr lang="en-US" smtClean="0"/>
              <a:pPr/>
              <a:t>33</a:t>
            </a:fld>
            <a:endParaRPr lang="en-US" dirty="0"/>
          </a:p>
        </p:txBody>
      </p:sp>
    </p:spTree>
    <p:extLst>
      <p:ext uri="{BB962C8B-B14F-4D97-AF65-F5344CB8AC3E}">
        <p14:creationId xmlns:p14="http://schemas.microsoft.com/office/powerpoint/2010/main" val="1000255411"/>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E4F6114-FE43-B34A-B99B-6F1FD61370EE}" type="slidenum">
              <a:rPr lang="en-US" smtClean="0"/>
              <a:pPr/>
              <a:t>34</a:t>
            </a:fld>
            <a:endParaRPr lang="en-US"/>
          </a:p>
        </p:txBody>
      </p:sp>
      <p:pic>
        <p:nvPicPr>
          <p:cNvPr id="2050" name="Picture 2" descr="C:\Users\bfischer\AppData\Local\Microsoft\Windows\Temporary Internet Files\Content.IE5\37QVPQHV\MC900435242[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6366" y="4999834"/>
            <a:ext cx="846612" cy="1675084"/>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Users\bfischer\AppData\Local\Microsoft\Windows\Temporary Internet Files\Content.IE5\A3OZ4LVP\MC90043154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668" y="4842297"/>
            <a:ext cx="790487" cy="852022"/>
          </a:xfrm>
          <a:prstGeom prst="rect">
            <a:avLst/>
          </a:prstGeom>
          <a:noFill/>
          <a:extLst>
            <a:ext uri="{909E8E84-426E-40dd-AFC4-6F175D3DCCD1}">
              <a14:hiddenFill xmlns:a14="http://schemas.microsoft.com/office/drawing/2010/main">
                <a:solidFill>
                  <a:srgbClr val="FFFFFF"/>
                </a:solidFill>
              </a14:hiddenFill>
            </a:ext>
          </a:extLst>
        </p:spPr>
      </p:pic>
      <p:pic>
        <p:nvPicPr>
          <p:cNvPr id="2059" name="Picture 11" descr="C:\Users\bfischer\AppData\Local\Microsoft\Windows\Temporary Internet Files\Content.IE5\QGBH1XP5\MC900431564[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674" y="1069867"/>
            <a:ext cx="990591" cy="99719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1" descr="C:\Users\bfischer\AppData\Local\Microsoft\Windows\Temporary Internet Files\Content.IE5\QGBH1XP5\MC900431564[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8510" y="1069868"/>
            <a:ext cx="990591" cy="99719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1" descr="C:\Users\bfischer\AppData\Local\Microsoft\Windows\Temporary Internet Files\Content.IE5\QGBH1XP5\MC900431564[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09907" y="1069866"/>
            <a:ext cx="990591" cy="99719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1" descr="C:\Users\bfischer\AppData\Local\Microsoft\Windows\Temporary Internet Files\Content.IE5\QGBH1XP5\MC900431564[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5264" y="1069868"/>
            <a:ext cx="990591" cy="99719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1" descr="C:\Users\bfischer\AppData\Local\Microsoft\Windows\Temporary Internet Files\Content.IE5\QGBH1XP5\MC900431564[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90358" y="1069868"/>
            <a:ext cx="990591" cy="99719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1" descr="C:\Users\bfischer\AppData\Local\Microsoft\Windows\Temporary Internet Files\Content.IE5\QGBH1XP5\MC900431564[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3420" y="1069868"/>
            <a:ext cx="990591" cy="99719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1" descr="C:\Users\bfischer\AppData\Local\Microsoft\Windows\Temporary Internet Files\Content.IE5\QGBH1XP5\MC900431564[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6780" y="1069868"/>
            <a:ext cx="990591" cy="99719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1" descr="C:\Users\bfischer\AppData\Local\Microsoft\Windows\Temporary Internet Files\Content.IE5\QGBH1XP5\MC900431564[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522" y="1069865"/>
            <a:ext cx="990591" cy="99719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1" descr="C:\Users\bfischer\AppData\Local\Microsoft\Windows\Temporary Internet Files\Content.IE5\QGBH1XP5\MC900431564[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8146" y="1069864"/>
            <a:ext cx="990591" cy="99719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1" descr="C:\Users\bfischer\AppData\Local\Microsoft\Windows\Temporary Internet Files\Content.IE5\QGBH1XP5\MC900431564[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2972" y="1069868"/>
            <a:ext cx="990591" cy="997195"/>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7848720" y="1106796"/>
            <a:ext cx="1051891" cy="923330"/>
          </a:xfrm>
          <a:prstGeom prst="rect">
            <a:avLst/>
          </a:prstGeom>
          <a:noFill/>
        </p:spPr>
        <p:txBody>
          <a:bodyPr wrap="none" rtlCol="0">
            <a:spAutoFit/>
          </a:bodyPr>
          <a:lstStyle/>
          <a:p>
            <a:r>
              <a:rPr lang="en-US" dirty="0" smtClean="0"/>
              <a:t>Abusable</a:t>
            </a:r>
          </a:p>
          <a:p>
            <a:r>
              <a:rPr lang="en-US" dirty="0" smtClean="0"/>
              <a:t>NTP</a:t>
            </a:r>
          </a:p>
          <a:p>
            <a:r>
              <a:rPr lang="en-US" dirty="0" smtClean="0"/>
              <a:t>Servers</a:t>
            </a:r>
            <a:endParaRPr lang="en-US" dirty="0"/>
          </a:p>
        </p:txBody>
      </p:sp>
      <p:sp>
        <p:nvSpPr>
          <p:cNvPr id="24" name="Rounded Rectangle 23"/>
          <p:cNvSpPr/>
          <p:nvPr/>
        </p:nvSpPr>
        <p:spPr>
          <a:xfrm>
            <a:off x="829559" y="2067059"/>
            <a:ext cx="6826806" cy="519746"/>
          </a:xfrm>
          <a:prstGeom prst="roundRect">
            <a:avLst/>
          </a:prstGeom>
          <a:solidFill>
            <a:schemeClr val="tx1">
              <a:lumMod val="75000"/>
              <a:lumOff val="25000"/>
              <a:alpha val="6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chemeClr val="bg1"/>
                </a:solidFill>
                <a:effectLst>
                  <a:outerShdw blurRad="38100" dist="38100" dir="2700000" algn="tl">
                    <a:srgbClr val="000000">
                      <a:alpha val="43137"/>
                    </a:srgbClr>
                  </a:outerShdw>
                </a:effectLst>
              </a:rPr>
              <a:t>Internet-Accessible Servers</a:t>
            </a:r>
            <a:r>
              <a:rPr lang="en-US" sz="2000" dirty="0">
                <a:solidFill>
                  <a:schemeClr val="bg1"/>
                </a:solidFill>
                <a:effectLst>
                  <a:outerShdw blurRad="38100" dist="38100" dir="2700000" algn="tl">
                    <a:srgbClr val="000000">
                      <a:alpha val="43137"/>
                    </a:srgbClr>
                  </a:outerShdw>
                </a:effectLst>
              </a:rPr>
              <a:t>, </a:t>
            </a:r>
            <a:r>
              <a:rPr lang="en-US" sz="2000" dirty="0" smtClean="0">
                <a:solidFill>
                  <a:schemeClr val="bg1"/>
                </a:solidFill>
                <a:effectLst>
                  <a:outerShdw blurRad="38100" dist="38100" dir="2700000" algn="tl">
                    <a:srgbClr val="000000">
                      <a:alpha val="43137"/>
                    </a:srgbClr>
                  </a:outerShdw>
                </a:effectLst>
              </a:rPr>
              <a:t>Routers</a:t>
            </a:r>
            <a:r>
              <a:rPr lang="en-US" sz="2000" dirty="0">
                <a:solidFill>
                  <a:schemeClr val="bg1"/>
                </a:solidFill>
                <a:effectLst>
                  <a:outerShdw blurRad="38100" dist="38100" dir="2700000" algn="tl">
                    <a:srgbClr val="000000">
                      <a:alpha val="43137"/>
                    </a:srgbClr>
                  </a:outerShdw>
                </a:effectLst>
              </a:rPr>
              <a:t>, </a:t>
            </a:r>
            <a:r>
              <a:rPr lang="en-US" sz="2000" dirty="0" smtClean="0">
                <a:solidFill>
                  <a:schemeClr val="bg1"/>
                </a:solidFill>
                <a:effectLst>
                  <a:outerShdw blurRad="38100" dist="38100" dir="2700000" algn="tl">
                    <a:srgbClr val="000000">
                      <a:alpha val="43137"/>
                    </a:srgbClr>
                  </a:outerShdw>
                </a:effectLst>
              </a:rPr>
              <a:t>Home </a:t>
            </a:r>
            <a:r>
              <a:rPr lang="en-US" sz="2000" dirty="0">
                <a:solidFill>
                  <a:schemeClr val="bg1"/>
                </a:solidFill>
                <a:effectLst>
                  <a:outerShdw blurRad="38100" dist="38100" dir="2700000" algn="tl">
                    <a:srgbClr val="000000">
                      <a:alpha val="43137"/>
                    </a:srgbClr>
                  </a:outerShdw>
                </a:effectLst>
              </a:rPr>
              <a:t>CPE devices, etc</a:t>
            </a:r>
            <a:r>
              <a:rPr lang="en-US" dirty="0">
                <a:effectLst>
                  <a:outerShdw blurRad="38100" dist="38100" dir="2700000" algn="tl">
                    <a:srgbClr val="000000">
                      <a:alpha val="43137"/>
                    </a:srgbClr>
                  </a:outerShdw>
                </a:effectLst>
              </a:rPr>
              <a:t>.</a:t>
            </a:r>
          </a:p>
        </p:txBody>
      </p:sp>
      <p:sp>
        <p:nvSpPr>
          <p:cNvPr id="4" name="Rectangle 3"/>
          <p:cNvSpPr/>
          <p:nvPr/>
        </p:nvSpPr>
        <p:spPr>
          <a:xfrm>
            <a:off x="7252419" y="6352143"/>
            <a:ext cx="1735571" cy="369332"/>
          </a:xfrm>
          <a:prstGeom prst="rect">
            <a:avLst/>
          </a:prstGeom>
        </p:spPr>
        <p:txBody>
          <a:bodyPr wrap="none">
            <a:spAutoFit/>
          </a:bodyPr>
          <a:lstStyle/>
          <a:p>
            <a:r>
              <a:rPr lang="en-US" dirty="0" smtClean="0"/>
              <a:t>172.19.234.6/32</a:t>
            </a:r>
            <a:endParaRPr lang="en-US" dirty="0"/>
          </a:p>
        </p:txBody>
      </p:sp>
      <p:sp>
        <p:nvSpPr>
          <p:cNvPr id="23" name="Title 1"/>
          <p:cNvSpPr>
            <a:spLocks noGrp="1"/>
          </p:cNvSpPr>
          <p:nvPr>
            <p:ph type="title"/>
          </p:nvPr>
        </p:nvSpPr>
        <p:spPr>
          <a:xfrm>
            <a:off x="457200" y="165657"/>
            <a:ext cx="8229600" cy="533400"/>
          </a:xfrm>
        </p:spPr>
        <p:txBody>
          <a:bodyPr/>
          <a:lstStyle/>
          <a:p>
            <a:r>
              <a:rPr lang="en-US" sz="2400" dirty="0" smtClean="0"/>
              <a:t>NTP Reflection/Amplification Attack Methodology</a:t>
            </a:r>
            <a:endParaRPr lang="en-US" sz="2400" dirty="0"/>
          </a:p>
        </p:txBody>
      </p:sp>
    </p:spTree>
    <p:extLst>
      <p:ext uri="{BB962C8B-B14F-4D97-AF65-F5344CB8AC3E}">
        <p14:creationId xmlns:p14="http://schemas.microsoft.com/office/powerpoint/2010/main" val="39721202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NTP Reflection/Amplification Attack Methodology</a:t>
            </a:r>
            <a:endParaRPr lang="en-US" sz="2400" dirty="0"/>
          </a:p>
        </p:txBody>
      </p:sp>
      <p:sp>
        <p:nvSpPr>
          <p:cNvPr id="3" name="Slide Number Placeholder 2"/>
          <p:cNvSpPr>
            <a:spLocks noGrp="1"/>
          </p:cNvSpPr>
          <p:nvPr>
            <p:ph type="sldNum" sz="quarter" idx="12"/>
          </p:nvPr>
        </p:nvSpPr>
        <p:spPr/>
        <p:txBody>
          <a:bodyPr/>
          <a:lstStyle/>
          <a:p>
            <a:fld id="{AE4F6114-FE43-B34A-B99B-6F1FD61370EE}" type="slidenum">
              <a:rPr lang="en-US" smtClean="0"/>
              <a:pPr/>
              <a:t>35</a:t>
            </a:fld>
            <a:endParaRPr lang="en-US"/>
          </a:p>
        </p:txBody>
      </p:sp>
      <p:pic>
        <p:nvPicPr>
          <p:cNvPr id="2050" name="Picture 2" descr="C:\Users\bfischer\AppData\Local\Microsoft\Windows\Temporary Internet Files\Content.IE5\37QVPQHV\MC900435242[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6366" y="4999834"/>
            <a:ext cx="846612" cy="1675084"/>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Users\bfischer\AppData\Local\Microsoft\Windows\Temporary Internet Files\Content.IE5\A3OZ4LVP\MC90043154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668" y="4842297"/>
            <a:ext cx="790487" cy="852022"/>
          </a:xfrm>
          <a:prstGeom prst="rect">
            <a:avLst/>
          </a:prstGeom>
          <a:noFill/>
          <a:extLst>
            <a:ext uri="{909E8E84-426E-40dd-AFC4-6F175D3DCCD1}">
              <a14:hiddenFill xmlns:a14="http://schemas.microsoft.com/office/drawing/2010/main">
                <a:solidFill>
                  <a:srgbClr val="FFFFFF"/>
                </a:solidFill>
              </a14:hiddenFill>
            </a:ext>
          </a:extLst>
        </p:spPr>
      </p:pic>
      <p:pic>
        <p:nvPicPr>
          <p:cNvPr id="2059" name="Picture 11" descr="C:\Users\bfischer\AppData\Local\Microsoft\Windows\Temporary Internet Files\Content.IE5\QGBH1XP5\MC900431564[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674" y="1069867"/>
            <a:ext cx="990591" cy="99719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1" descr="C:\Users\bfischer\AppData\Local\Microsoft\Windows\Temporary Internet Files\Content.IE5\QGBH1XP5\MC900431564[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8510" y="1069868"/>
            <a:ext cx="990591" cy="99719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1" descr="C:\Users\bfischer\AppData\Local\Microsoft\Windows\Temporary Internet Files\Content.IE5\QGBH1XP5\MC900431564[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09907" y="1069866"/>
            <a:ext cx="990591" cy="99719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1" descr="C:\Users\bfischer\AppData\Local\Microsoft\Windows\Temporary Internet Files\Content.IE5\QGBH1XP5\MC900431564[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5264" y="1069868"/>
            <a:ext cx="990591" cy="99719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1" descr="C:\Users\bfischer\AppData\Local\Microsoft\Windows\Temporary Internet Files\Content.IE5\QGBH1XP5\MC900431564[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90358" y="1069868"/>
            <a:ext cx="990591" cy="99719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1" descr="C:\Users\bfischer\AppData\Local\Microsoft\Windows\Temporary Internet Files\Content.IE5\QGBH1XP5\MC900431564[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3420" y="1069868"/>
            <a:ext cx="990591" cy="99719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1" descr="C:\Users\bfischer\AppData\Local\Microsoft\Windows\Temporary Internet Files\Content.IE5\QGBH1XP5\MC900431564[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6780" y="1069868"/>
            <a:ext cx="990591" cy="99719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1" descr="C:\Users\bfischer\AppData\Local\Microsoft\Windows\Temporary Internet Files\Content.IE5\QGBH1XP5\MC900431564[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522" y="1069865"/>
            <a:ext cx="990591" cy="99719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1" descr="C:\Users\bfischer\AppData\Local\Microsoft\Windows\Temporary Internet Files\Content.IE5\QGBH1XP5\MC900431564[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8146" y="1069864"/>
            <a:ext cx="990591" cy="99719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1" descr="C:\Users\bfischer\AppData\Local\Microsoft\Windows\Temporary Internet Files\Content.IE5\QGBH1XP5\MC900431564[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2972" y="1069868"/>
            <a:ext cx="990591" cy="997195"/>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Arrow Connector 3"/>
          <p:cNvCxnSpPr>
            <a:stCxn id="2055" idx="0"/>
            <a:endCxn id="13" idx="2"/>
          </p:cNvCxnSpPr>
          <p:nvPr/>
        </p:nvCxnSpPr>
        <p:spPr>
          <a:xfrm flipV="1">
            <a:off x="1065912" y="2067063"/>
            <a:ext cx="127894" cy="277523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a:stCxn id="2055" idx="0"/>
            <a:endCxn id="2059" idx="2"/>
          </p:cNvCxnSpPr>
          <p:nvPr/>
        </p:nvCxnSpPr>
        <p:spPr>
          <a:xfrm flipV="1">
            <a:off x="1065912" y="2067062"/>
            <a:ext cx="833058" cy="277523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a:stCxn id="2055" idx="0"/>
            <a:endCxn id="14" idx="2"/>
          </p:cNvCxnSpPr>
          <p:nvPr/>
        </p:nvCxnSpPr>
        <p:spPr>
          <a:xfrm flipV="1">
            <a:off x="1065912" y="2067061"/>
            <a:ext cx="1539291" cy="277523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a:stCxn id="2055" idx="0"/>
          </p:cNvCxnSpPr>
          <p:nvPr/>
        </p:nvCxnSpPr>
        <p:spPr>
          <a:xfrm flipV="1">
            <a:off x="1065912" y="1960775"/>
            <a:ext cx="2248905" cy="288152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a:stCxn id="2055" idx="0"/>
            <a:endCxn id="20" idx="2"/>
          </p:cNvCxnSpPr>
          <p:nvPr/>
        </p:nvCxnSpPr>
        <p:spPr>
          <a:xfrm flipV="1">
            <a:off x="1065912" y="2067059"/>
            <a:ext cx="2947530" cy="277523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a:stCxn id="2055" idx="0"/>
            <a:endCxn id="17" idx="2"/>
          </p:cNvCxnSpPr>
          <p:nvPr/>
        </p:nvCxnSpPr>
        <p:spPr>
          <a:xfrm flipV="1">
            <a:off x="1065912" y="2067063"/>
            <a:ext cx="4322804" cy="277523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a:stCxn id="2055" idx="0"/>
            <a:endCxn id="16" idx="2"/>
          </p:cNvCxnSpPr>
          <p:nvPr/>
        </p:nvCxnSpPr>
        <p:spPr>
          <a:xfrm flipV="1">
            <a:off x="1065912" y="2067063"/>
            <a:ext cx="5019742" cy="277523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a:stCxn id="2055" idx="0"/>
            <a:endCxn id="15" idx="2"/>
          </p:cNvCxnSpPr>
          <p:nvPr/>
        </p:nvCxnSpPr>
        <p:spPr>
          <a:xfrm flipV="1">
            <a:off x="1065912" y="2067063"/>
            <a:ext cx="5674648" cy="277523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a:stCxn id="2055" idx="0"/>
            <a:endCxn id="21" idx="2"/>
          </p:cNvCxnSpPr>
          <p:nvPr/>
        </p:nvCxnSpPr>
        <p:spPr>
          <a:xfrm flipV="1">
            <a:off x="1065912" y="2067063"/>
            <a:ext cx="6372356" cy="277523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a:stCxn id="2055" idx="0"/>
            <a:endCxn id="18" idx="2"/>
          </p:cNvCxnSpPr>
          <p:nvPr/>
        </p:nvCxnSpPr>
        <p:spPr>
          <a:xfrm flipV="1">
            <a:off x="1065912" y="2067063"/>
            <a:ext cx="3646164" cy="277523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 name="Rounded Rectangle 4"/>
          <p:cNvSpPr/>
          <p:nvPr/>
        </p:nvSpPr>
        <p:spPr>
          <a:xfrm>
            <a:off x="698510" y="2959771"/>
            <a:ext cx="3901770" cy="1244583"/>
          </a:xfrm>
          <a:prstGeom prst="round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UDP/80 – UDP/123, ~50 bytes/packet</a:t>
            </a:r>
          </a:p>
          <a:p>
            <a:pPr algn="ctr"/>
            <a:r>
              <a:rPr lang="en-US" dirty="0" smtClean="0"/>
              <a:t>Spoofed Source: 172.19.234.6</a:t>
            </a:r>
          </a:p>
          <a:p>
            <a:pPr algn="ctr"/>
            <a:r>
              <a:rPr lang="en-US" dirty="0" smtClean="0"/>
              <a:t>Destinations:  Multiple NTP servers</a:t>
            </a:r>
          </a:p>
          <a:p>
            <a:pPr algn="ctr"/>
            <a:r>
              <a:rPr lang="en-US" dirty="0" smtClean="0"/>
              <a:t>NTP query:  </a:t>
            </a:r>
            <a:r>
              <a:rPr lang="en-US" i="1" dirty="0" err="1" smtClean="0"/>
              <a:t>monlist</a:t>
            </a:r>
            <a:endParaRPr lang="en-US" i="1" dirty="0"/>
          </a:p>
        </p:txBody>
      </p:sp>
      <p:sp>
        <p:nvSpPr>
          <p:cNvPr id="6" name="TextBox 5"/>
          <p:cNvSpPr txBox="1"/>
          <p:nvPr/>
        </p:nvSpPr>
        <p:spPr>
          <a:xfrm>
            <a:off x="7848720" y="1106796"/>
            <a:ext cx="1051891" cy="923330"/>
          </a:xfrm>
          <a:prstGeom prst="rect">
            <a:avLst/>
          </a:prstGeom>
          <a:noFill/>
        </p:spPr>
        <p:txBody>
          <a:bodyPr wrap="none" rtlCol="0">
            <a:spAutoFit/>
          </a:bodyPr>
          <a:lstStyle/>
          <a:p>
            <a:r>
              <a:rPr lang="en-US" dirty="0" smtClean="0"/>
              <a:t>Abusable</a:t>
            </a:r>
          </a:p>
          <a:p>
            <a:r>
              <a:rPr lang="en-US" dirty="0" smtClean="0"/>
              <a:t>NTP</a:t>
            </a:r>
          </a:p>
          <a:p>
            <a:r>
              <a:rPr lang="en-US" dirty="0" smtClean="0"/>
              <a:t>Servers</a:t>
            </a:r>
            <a:endParaRPr lang="en-US" dirty="0"/>
          </a:p>
        </p:txBody>
      </p:sp>
      <p:sp>
        <p:nvSpPr>
          <p:cNvPr id="28" name="Rectangle 27"/>
          <p:cNvSpPr/>
          <p:nvPr/>
        </p:nvSpPr>
        <p:spPr>
          <a:xfrm>
            <a:off x="7252419" y="6352143"/>
            <a:ext cx="1735571" cy="369332"/>
          </a:xfrm>
          <a:prstGeom prst="rect">
            <a:avLst/>
          </a:prstGeom>
        </p:spPr>
        <p:txBody>
          <a:bodyPr wrap="none">
            <a:spAutoFit/>
          </a:bodyPr>
          <a:lstStyle/>
          <a:p>
            <a:r>
              <a:rPr lang="en-US" dirty="0" smtClean="0"/>
              <a:t>172.19.234.6/32</a:t>
            </a:r>
            <a:endParaRPr lang="en-US" dirty="0"/>
          </a:p>
        </p:txBody>
      </p:sp>
    </p:spTree>
    <p:extLst>
      <p:ext uri="{BB962C8B-B14F-4D97-AF65-F5344CB8AC3E}">
        <p14:creationId xmlns:p14="http://schemas.microsoft.com/office/powerpoint/2010/main" val="30272640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E4F6114-FE43-B34A-B99B-6F1FD61370EE}" type="slidenum">
              <a:rPr lang="en-US" smtClean="0"/>
              <a:pPr/>
              <a:t>36</a:t>
            </a:fld>
            <a:endParaRPr lang="en-US"/>
          </a:p>
        </p:txBody>
      </p:sp>
      <p:pic>
        <p:nvPicPr>
          <p:cNvPr id="2050" name="Picture 2" descr="C:\Users\bfischer\AppData\Local\Microsoft\Windows\Temporary Internet Files\Content.IE5\37QVPQHV\MC900435242[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6366" y="4999834"/>
            <a:ext cx="846612" cy="1675084"/>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Users\bfischer\AppData\Local\Microsoft\Windows\Temporary Internet Files\Content.IE5\A3OZ4LVP\MC90043154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668" y="4842297"/>
            <a:ext cx="790487" cy="852022"/>
          </a:xfrm>
          <a:prstGeom prst="rect">
            <a:avLst/>
          </a:prstGeom>
          <a:noFill/>
          <a:extLst>
            <a:ext uri="{909E8E84-426E-40dd-AFC4-6F175D3DCCD1}">
              <a14:hiddenFill xmlns:a14="http://schemas.microsoft.com/office/drawing/2010/main">
                <a:solidFill>
                  <a:srgbClr val="FFFFFF"/>
                </a:solidFill>
              </a14:hiddenFill>
            </a:ext>
          </a:extLst>
        </p:spPr>
      </p:pic>
      <p:pic>
        <p:nvPicPr>
          <p:cNvPr id="2059" name="Picture 11" descr="C:\Users\bfischer\AppData\Local\Microsoft\Windows\Temporary Internet Files\Content.IE5\QGBH1XP5\MC900431564[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674" y="1069867"/>
            <a:ext cx="990591" cy="99719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1" descr="C:\Users\bfischer\AppData\Local\Microsoft\Windows\Temporary Internet Files\Content.IE5\QGBH1XP5\MC900431564[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8510" y="1069868"/>
            <a:ext cx="990591" cy="99719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1" descr="C:\Users\bfischer\AppData\Local\Microsoft\Windows\Temporary Internet Files\Content.IE5\QGBH1XP5\MC900431564[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09907" y="1069866"/>
            <a:ext cx="990591" cy="99719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1" descr="C:\Users\bfischer\AppData\Local\Microsoft\Windows\Temporary Internet Files\Content.IE5\QGBH1XP5\MC900431564[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5264" y="1069868"/>
            <a:ext cx="990591" cy="99719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1" descr="C:\Users\bfischer\AppData\Local\Microsoft\Windows\Temporary Internet Files\Content.IE5\QGBH1XP5\MC900431564[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90358" y="1069868"/>
            <a:ext cx="990591" cy="99719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1" descr="C:\Users\bfischer\AppData\Local\Microsoft\Windows\Temporary Internet Files\Content.IE5\QGBH1XP5\MC900431564[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3420" y="1069868"/>
            <a:ext cx="990591" cy="99719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1" descr="C:\Users\bfischer\AppData\Local\Microsoft\Windows\Temporary Internet Files\Content.IE5\QGBH1XP5\MC900431564[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6780" y="1069868"/>
            <a:ext cx="990591" cy="99719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1" descr="C:\Users\bfischer\AppData\Local\Microsoft\Windows\Temporary Internet Files\Content.IE5\QGBH1XP5\MC900431564[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522" y="1069865"/>
            <a:ext cx="990591" cy="99719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1" descr="C:\Users\bfischer\AppData\Local\Microsoft\Windows\Temporary Internet Files\Content.IE5\QGBH1XP5\MC900431564[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8146" y="1069864"/>
            <a:ext cx="990591" cy="99719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1" descr="C:\Users\bfischer\AppData\Local\Microsoft\Windows\Temporary Internet Files\Content.IE5\QGBH1XP5\MC900431564[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2972" y="1069868"/>
            <a:ext cx="990591" cy="99719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848720" y="1106796"/>
            <a:ext cx="1051891" cy="923330"/>
          </a:xfrm>
          <a:prstGeom prst="rect">
            <a:avLst/>
          </a:prstGeom>
          <a:noFill/>
        </p:spPr>
        <p:txBody>
          <a:bodyPr wrap="none" rtlCol="0">
            <a:spAutoFit/>
          </a:bodyPr>
          <a:lstStyle/>
          <a:p>
            <a:r>
              <a:rPr lang="en-US" dirty="0" smtClean="0"/>
              <a:t>Abusable</a:t>
            </a:r>
          </a:p>
          <a:p>
            <a:r>
              <a:rPr lang="en-US" dirty="0" smtClean="0"/>
              <a:t>NTP</a:t>
            </a:r>
          </a:p>
          <a:p>
            <a:r>
              <a:rPr lang="en-US" dirty="0" smtClean="0"/>
              <a:t>Servers</a:t>
            </a:r>
            <a:endParaRPr lang="en-US" dirty="0"/>
          </a:p>
        </p:txBody>
      </p:sp>
      <p:cxnSp>
        <p:nvCxnSpPr>
          <p:cNvPr id="28" name="Straight Arrow Connector 27"/>
          <p:cNvCxnSpPr>
            <a:stCxn id="21" idx="2"/>
            <a:endCxn id="2050" idx="0"/>
          </p:cNvCxnSpPr>
          <p:nvPr/>
        </p:nvCxnSpPr>
        <p:spPr>
          <a:xfrm>
            <a:off x="7438268" y="2067063"/>
            <a:ext cx="641404" cy="2932771"/>
          </a:xfrm>
          <a:prstGeom prst="straightConnector1">
            <a:avLst/>
          </a:prstGeom>
          <a:ln w="127000">
            <a:solidFill>
              <a:srgbClr val="FF0000"/>
            </a:solidFill>
            <a:tailEnd type="triangle" w="sm" len="lg"/>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a:stCxn id="15" idx="2"/>
            <a:endCxn id="2050" idx="0"/>
          </p:cNvCxnSpPr>
          <p:nvPr/>
        </p:nvCxnSpPr>
        <p:spPr>
          <a:xfrm>
            <a:off x="6740560" y="2067063"/>
            <a:ext cx="1339112" cy="2932771"/>
          </a:xfrm>
          <a:prstGeom prst="straightConnector1">
            <a:avLst/>
          </a:prstGeom>
          <a:ln w="127000">
            <a:solidFill>
              <a:srgbClr val="FF0000"/>
            </a:solidFill>
            <a:tailEnd type="triangle" w="sm" len="lg"/>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a:stCxn id="16" idx="2"/>
            <a:endCxn id="2050" idx="0"/>
          </p:cNvCxnSpPr>
          <p:nvPr/>
        </p:nvCxnSpPr>
        <p:spPr>
          <a:xfrm>
            <a:off x="6085654" y="2067063"/>
            <a:ext cx="1994018" cy="2932771"/>
          </a:xfrm>
          <a:prstGeom prst="straightConnector1">
            <a:avLst/>
          </a:prstGeom>
          <a:ln w="127000">
            <a:solidFill>
              <a:srgbClr val="FF0000"/>
            </a:solidFill>
            <a:tailEnd type="triangle" w="sm" len="lg"/>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a:stCxn id="17" idx="2"/>
            <a:endCxn id="2050" idx="0"/>
          </p:cNvCxnSpPr>
          <p:nvPr/>
        </p:nvCxnSpPr>
        <p:spPr>
          <a:xfrm>
            <a:off x="5388716" y="2067063"/>
            <a:ext cx="2690956" cy="2932771"/>
          </a:xfrm>
          <a:prstGeom prst="straightConnector1">
            <a:avLst/>
          </a:prstGeom>
          <a:ln w="127000">
            <a:solidFill>
              <a:srgbClr val="FF0000"/>
            </a:solidFill>
            <a:tailEnd type="triangle" w="sm" len="lg"/>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a:stCxn id="18" idx="2"/>
            <a:endCxn id="2050" idx="0"/>
          </p:cNvCxnSpPr>
          <p:nvPr/>
        </p:nvCxnSpPr>
        <p:spPr>
          <a:xfrm>
            <a:off x="4712076" y="2067063"/>
            <a:ext cx="3367596" cy="2932771"/>
          </a:xfrm>
          <a:prstGeom prst="straightConnector1">
            <a:avLst/>
          </a:prstGeom>
          <a:ln w="127000">
            <a:solidFill>
              <a:srgbClr val="FF0000"/>
            </a:solidFill>
            <a:tailEnd type="triangle" w="sm" len="lg"/>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a:stCxn id="20" idx="2"/>
            <a:endCxn id="2050" idx="0"/>
          </p:cNvCxnSpPr>
          <p:nvPr/>
        </p:nvCxnSpPr>
        <p:spPr>
          <a:xfrm>
            <a:off x="4013442" y="2067059"/>
            <a:ext cx="4066230" cy="2932775"/>
          </a:xfrm>
          <a:prstGeom prst="straightConnector1">
            <a:avLst/>
          </a:prstGeom>
          <a:ln w="127000">
            <a:solidFill>
              <a:srgbClr val="FF0000"/>
            </a:solidFill>
            <a:tailEnd type="triangle" w="sm" len="lg"/>
          </a:ln>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a:stCxn id="19" idx="2"/>
            <a:endCxn id="2050" idx="0"/>
          </p:cNvCxnSpPr>
          <p:nvPr/>
        </p:nvCxnSpPr>
        <p:spPr>
          <a:xfrm>
            <a:off x="3314818" y="2067060"/>
            <a:ext cx="4764854" cy="2932774"/>
          </a:xfrm>
          <a:prstGeom prst="straightConnector1">
            <a:avLst/>
          </a:prstGeom>
          <a:ln w="127000">
            <a:solidFill>
              <a:srgbClr val="FF0000"/>
            </a:solidFill>
            <a:tailEnd type="triangle" w="sm" len="lg"/>
          </a:ln>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a:stCxn id="14" idx="2"/>
            <a:endCxn id="2050" idx="0"/>
          </p:cNvCxnSpPr>
          <p:nvPr/>
        </p:nvCxnSpPr>
        <p:spPr>
          <a:xfrm>
            <a:off x="2605203" y="2067061"/>
            <a:ext cx="5474469" cy="2932773"/>
          </a:xfrm>
          <a:prstGeom prst="straightConnector1">
            <a:avLst/>
          </a:prstGeom>
          <a:ln w="127000">
            <a:solidFill>
              <a:srgbClr val="FF0000"/>
            </a:solidFill>
            <a:tailEnd type="triangle" w="sm" len="lg"/>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a:stCxn id="2059" idx="2"/>
            <a:endCxn id="2050" idx="0"/>
          </p:cNvCxnSpPr>
          <p:nvPr/>
        </p:nvCxnSpPr>
        <p:spPr>
          <a:xfrm>
            <a:off x="1898970" y="2067062"/>
            <a:ext cx="6180702" cy="2932772"/>
          </a:xfrm>
          <a:prstGeom prst="straightConnector1">
            <a:avLst/>
          </a:prstGeom>
          <a:ln w="127000">
            <a:solidFill>
              <a:srgbClr val="FF0000"/>
            </a:solidFill>
            <a:tailEnd type="triangle" w="sm" len="lg"/>
          </a:ln>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a:stCxn id="13" idx="2"/>
            <a:endCxn id="2050" idx="0"/>
          </p:cNvCxnSpPr>
          <p:nvPr/>
        </p:nvCxnSpPr>
        <p:spPr>
          <a:xfrm>
            <a:off x="1193806" y="2067063"/>
            <a:ext cx="6885866" cy="2932771"/>
          </a:xfrm>
          <a:prstGeom prst="straightConnector1">
            <a:avLst/>
          </a:prstGeom>
          <a:ln w="127000">
            <a:solidFill>
              <a:srgbClr val="FF0000"/>
            </a:solidFill>
            <a:tailEnd type="triangle" w="sm" len="lg"/>
          </a:ln>
        </p:spPr>
        <p:style>
          <a:lnRef idx="2">
            <a:schemeClr val="accent1"/>
          </a:lnRef>
          <a:fillRef idx="0">
            <a:schemeClr val="accent1"/>
          </a:fillRef>
          <a:effectRef idx="1">
            <a:schemeClr val="accent1"/>
          </a:effectRef>
          <a:fontRef idx="minor">
            <a:schemeClr val="tx1"/>
          </a:fontRef>
        </p:style>
      </p:cxnSp>
      <p:sp>
        <p:nvSpPr>
          <p:cNvPr id="5" name="Rounded Rectangle 4"/>
          <p:cNvSpPr/>
          <p:nvPr/>
        </p:nvSpPr>
        <p:spPr>
          <a:xfrm>
            <a:off x="2492983" y="2582943"/>
            <a:ext cx="5586689" cy="1244339"/>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UDP</a:t>
            </a:r>
            <a:r>
              <a:rPr lang="en-US" dirty="0" smtClean="0"/>
              <a:t>/123 </a:t>
            </a:r>
            <a:r>
              <a:rPr lang="en-US" dirty="0"/>
              <a:t>– UDP</a:t>
            </a:r>
            <a:r>
              <a:rPr lang="en-US" dirty="0" smtClean="0"/>
              <a:t>/80, ~468 bytes/packet</a:t>
            </a:r>
            <a:endParaRPr lang="en-US" dirty="0"/>
          </a:p>
          <a:p>
            <a:pPr algn="ctr"/>
            <a:r>
              <a:rPr lang="en-US" dirty="0" smtClean="0"/>
              <a:t>Non-Spoofed Sources: Multiple NTP Servers</a:t>
            </a:r>
            <a:endParaRPr lang="en-US" dirty="0"/>
          </a:p>
          <a:p>
            <a:pPr algn="ctr"/>
            <a:r>
              <a:rPr lang="en-US" dirty="0" smtClean="0"/>
              <a:t>Destination:  172.19.234.6</a:t>
            </a:r>
          </a:p>
          <a:p>
            <a:pPr algn="ctr"/>
            <a:r>
              <a:rPr lang="en-US" dirty="0" smtClean="0"/>
              <a:t>Reply:  Up to 500 packets of </a:t>
            </a:r>
            <a:r>
              <a:rPr lang="en-US" i="1" dirty="0" err="1" smtClean="0"/>
              <a:t>monlist</a:t>
            </a:r>
            <a:r>
              <a:rPr lang="en-US" i="1" dirty="0" smtClean="0"/>
              <a:t> </a:t>
            </a:r>
            <a:r>
              <a:rPr lang="en-US" dirty="0" smtClean="0"/>
              <a:t>replies</a:t>
            </a:r>
            <a:endParaRPr lang="en-US" dirty="0"/>
          </a:p>
        </p:txBody>
      </p:sp>
      <p:grpSp>
        <p:nvGrpSpPr>
          <p:cNvPr id="30" name="Group 21"/>
          <p:cNvGrpSpPr>
            <a:grpSpLocks/>
          </p:cNvGrpSpPr>
          <p:nvPr/>
        </p:nvGrpSpPr>
        <p:grpSpPr bwMode="auto">
          <a:xfrm>
            <a:off x="7235855" y="5088336"/>
            <a:ext cx="1792919" cy="1188992"/>
            <a:chOff x="0" y="0"/>
            <a:chExt cx="1385686" cy="990127"/>
          </a:xfrm>
        </p:grpSpPr>
        <p:sp>
          <p:nvSpPr>
            <p:cNvPr id="33" name="AutoShape 22"/>
            <p:cNvSpPr>
              <a:spLocks/>
            </p:cNvSpPr>
            <p:nvPr/>
          </p:nvSpPr>
          <p:spPr bwMode="auto">
            <a:xfrm>
              <a:off x="0" y="0"/>
              <a:ext cx="1385686" cy="9901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800"/>
                  </a:moveTo>
                  <a:lnTo>
                    <a:pt x="8351" y="2294"/>
                  </a:lnTo>
                  <a:lnTo>
                    <a:pt x="7311" y="6319"/>
                  </a:lnTo>
                  <a:lnTo>
                    <a:pt x="370" y="2294"/>
                  </a:lnTo>
                  <a:lnTo>
                    <a:pt x="4627" y="7617"/>
                  </a:lnTo>
                  <a:lnTo>
                    <a:pt x="0" y="8614"/>
                  </a:lnTo>
                  <a:lnTo>
                    <a:pt x="3721" y="11774"/>
                  </a:lnTo>
                  <a:lnTo>
                    <a:pt x="135" y="14586"/>
                  </a:lnTo>
                  <a:lnTo>
                    <a:pt x="5666" y="13936"/>
                  </a:lnTo>
                  <a:lnTo>
                    <a:pt x="4761" y="17617"/>
                  </a:lnTo>
                  <a:lnTo>
                    <a:pt x="7714" y="15626"/>
                  </a:lnTo>
                  <a:lnTo>
                    <a:pt x="8484" y="21599"/>
                  </a:lnTo>
                  <a:lnTo>
                    <a:pt x="10531" y="14934"/>
                  </a:lnTo>
                  <a:lnTo>
                    <a:pt x="13246" y="19736"/>
                  </a:lnTo>
                  <a:lnTo>
                    <a:pt x="14019" y="14456"/>
                  </a:lnTo>
                  <a:lnTo>
                    <a:pt x="18144" y="18094"/>
                  </a:lnTo>
                  <a:lnTo>
                    <a:pt x="16836" y="12941"/>
                  </a:lnTo>
                  <a:lnTo>
                    <a:pt x="21599" y="13289"/>
                  </a:lnTo>
                  <a:lnTo>
                    <a:pt x="17606" y="10474"/>
                  </a:lnTo>
                  <a:lnTo>
                    <a:pt x="21096" y="8136"/>
                  </a:lnTo>
                  <a:lnTo>
                    <a:pt x="16701" y="7314"/>
                  </a:lnTo>
                  <a:lnTo>
                    <a:pt x="18379" y="4456"/>
                  </a:lnTo>
                  <a:lnTo>
                    <a:pt x="14154" y="5324"/>
                  </a:lnTo>
                  <a:lnTo>
                    <a:pt x="14521" y="0"/>
                  </a:lnTo>
                  <a:close/>
                </a:path>
              </a:pathLst>
            </a:custGeom>
            <a:solidFill>
              <a:srgbClr val="FFFB00"/>
            </a:solidFill>
            <a:ln w="9525" cap="flat" cmpd="sng">
              <a:solidFill>
                <a:srgbClr val="424242"/>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marL="39688" defTabSz="914400"/>
              <a:endParaRPr lang="en-US" sz="2000" b="1">
                <a:solidFill>
                  <a:srgbClr val="424242"/>
                </a:solidFill>
                <a:latin typeface="Arial" charset="0"/>
                <a:cs typeface="Arial" charset="0"/>
                <a:sym typeface="Arial" charset="0"/>
              </a:endParaRPr>
            </a:p>
          </p:txBody>
        </p:sp>
        <p:sp>
          <p:nvSpPr>
            <p:cNvPr id="36" name="AutoShape 23"/>
            <p:cNvSpPr>
              <a:spLocks/>
            </p:cNvSpPr>
            <p:nvPr/>
          </p:nvSpPr>
          <p:spPr bwMode="auto">
            <a:xfrm>
              <a:off x="293722" y="315763"/>
              <a:ext cx="780857" cy="29703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marL="46038" algn="ctr" defTabSz="914400">
                <a:buClr>
                  <a:srgbClr val="424242"/>
                </a:buClr>
                <a:buFont typeface="Arial" charset="0"/>
                <a:buNone/>
              </a:pPr>
              <a:r>
                <a:rPr lang="en-US" b="1" dirty="0">
                  <a:solidFill>
                    <a:srgbClr val="424242"/>
                  </a:solidFill>
                  <a:latin typeface="Arial" charset="0"/>
                  <a:cs typeface="Arial" charset="0"/>
                  <a:sym typeface="Arial" charset="0"/>
                </a:rPr>
                <a:t>Impact</a:t>
              </a:r>
              <a:endParaRPr lang="en-US" dirty="0"/>
            </a:p>
          </p:txBody>
        </p:sp>
      </p:grpSp>
      <p:sp>
        <p:nvSpPr>
          <p:cNvPr id="37" name="Rectangle 36"/>
          <p:cNvSpPr/>
          <p:nvPr/>
        </p:nvSpPr>
        <p:spPr>
          <a:xfrm>
            <a:off x="7252419" y="6352143"/>
            <a:ext cx="1735571" cy="369332"/>
          </a:xfrm>
          <a:prstGeom prst="rect">
            <a:avLst/>
          </a:prstGeom>
        </p:spPr>
        <p:txBody>
          <a:bodyPr wrap="none">
            <a:spAutoFit/>
          </a:bodyPr>
          <a:lstStyle/>
          <a:p>
            <a:r>
              <a:rPr lang="en-US" dirty="0" smtClean="0"/>
              <a:t>172.19.234.6/32</a:t>
            </a:r>
            <a:endParaRPr lang="en-US" dirty="0"/>
          </a:p>
        </p:txBody>
      </p:sp>
      <p:sp>
        <p:nvSpPr>
          <p:cNvPr id="38" name="Title 1"/>
          <p:cNvSpPr>
            <a:spLocks noGrp="1"/>
          </p:cNvSpPr>
          <p:nvPr>
            <p:ph type="title"/>
          </p:nvPr>
        </p:nvSpPr>
        <p:spPr>
          <a:xfrm>
            <a:off x="457200" y="165657"/>
            <a:ext cx="8229600" cy="533400"/>
          </a:xfrm>
        </p:spPr>
        <p:txBody>
          <a:bodyPr/>
          <a:lstStyle/>
          <a:p>
            <a:r>
              <a:rPr lang="en-US" sz="2400" dirty="0" smtClean="0"/>
              <a:t>NTP Reflection/Amplification Attack Methodology</a:t>
            </a:r>
            <a:endParaRPr lang="en-US" sz="2400" dirty="0"/>
          </a:p>
        </p:txBody>
      </p:sp>
      <p:grpSp>
        <p:nvGrpSpPr>
          <p:cNvPr id="39" name="Group 21"/>
          <p:cNvGrpSpPr>
            <a:grpSpLocks/>
          </p:cNvGrpSpPr>
          <p:nvPr/>
        </p:nvGrpSpPr>
        <p:grpSpPr bwMode="auto">
          <a:xfrm>
            <a:off x="812284" y="1069864"/>
            <a:ext cx="1792919" cy="1188992"/>
            <a:chOff x="0" y="0"/>
            <a:chExt cx="1385686" cy="990127"/>
          </a:xfrm>
        </p:grpSpPr>
        <p:sp>
          <p:nvSpPr>
            <p:cNvPr id="40" name="AutoShape 22"/>
            <p:cNvSpPr>
              <a:spLocks/>
            </p:cNvSpPr>
            <p:nvPr/>
          </p:nvSpPr>
          <p:spPr bwMode="auto">
            <a:xfrm>
              <a:off x="0" y="0"/>
              <a:ext cx="1385686" cy="9901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800"/>
                  </a:moveTo>
                  <a:lnTo>
                    <a:pt x="8351" y="2294"/>
                  </a:lnTo>
                  <a:lnTo>
                    <a:pt x="7311" y="6319"/>
                  </a:lnTo>
                  <a:lnTo>
                    <a:pt x="370" y="2294"/>
                  </a:lnTo>
                  <a:lnTo>
                    <a:pt x="4627" y="7617"/>
                  </a:lnTo>
                  <a:lnTo>
                    <a:pt x="0" y="8614"/>
                  </a:lnTo>
                  <a:lnTo>
                    <a:pt x="3721" y="11774"/>
                  </a:lnTo>
                  <a:lnTo>
                    <a:pt x="135" y="14586"/>
                  </a:lnTo>
                  <a:lnTo>
                    <a:pt x="5666" y="13936"/>
                  </a:lnTo>
                  <a:lnTo>
                    <a:pt x="4761" y="17617"/>
                  </a:lnTo>
                  <a:lnTo>
                    <a:pt x="7714" y="15626"/>
                  </a:lnTo>
                  <a:lnTo>
                    <a:pt x="8484" y="21599"/>
                  </a:lnTo>
                  <a:lnTo>
                    <a:pt x="10531" y="14934"/>
                  </a:lnTo>
                  <a:lnTo>
                    <a:pt x="13246" y="19736"/>
                  </a:lnTo>
                  <a:lnTo>
                    <a:pt x="14019" y="14456"/>
                  </a:lnTo>
                  <a:lnTo>
                    <a:pt x="18144" y="18094"/>
                  </a:lnTo>
                  <a:lnTo>
                    <a:pt x="16836" y="12941"/>
                  </a:lnTo>
                  <a:lnTo>
                    <a:pt x="21599" y="13289"/>
                  </a:lnTo>
                  <a:lnTo>
                    <a:pt x="17606" y="10474"/>
                  </a:lnTo>
                  <a:lnTo>
                    <a:pt x="21096" y="8136"/>
                  </a:lnTo>
                  <a:lnTo>
                    <a:pt x="16701" y="7314"/>
                  </a:lnTo>
                  <a:lnTo>
                    <a:pt x="18379" y="4456"/>
                  </a:lnTo>
                  <a:lnTo>
                    <a:pt x="14154" y="5324"/>
                  </a:lnTo>
                  <a:lnTo>
                    <a:pt x="14521" y="0"/>
                  </a:lnTo>
                  <a:close/>
                </a:path>
              </a:pathLst>
            </a:custGeom>
            <a:solidFill>
              <a:srgbClr val="FFFB00"/>
            </a:solidFill>
            <a:ln w="9525" cap="flat" cmpd="sng">
              <a:solidFill>
                <a:srgbClr val="424242"/>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marL="39688" defTabSz="914400"/>
              <a:endParaRPr lang="en-US" sz="2000" b="1">
                <a:solidFill>
                  <a:srgbClr val="424242"/>
                </a:solidFill>
                <a:latin typeface="Arial" charset="0"/>
                <a:cs typeface="Arial" charset="0"/>
                <a:sym typeface="Arial" charset="0"/>
              </a:endParaRPr>
            </a:p>
          </p:txBody>
        </p:sp>
        <p:sp>
          <p:nvSpPr>
            <p:cNvPr id="44" name="AutoShape 23"/>
            <p:cNvSpPr>
              <a:spLocks/>
            </p:cNvSpPr>
            <p:nvPr/>
          </p:nvSpPr>
          <p:spPr bwMode="auto">
            <a:xfrm>
              <a:off x="293722" y="315763"/>
              <a:ext cx="780857" cy="29703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marL="46038" algn="ctr" defTabSz="914400">
                <a:buClr>
                  <a:srgbClr val="424242"/>
                </a:buClr>
                <a:buFont typeface="Arial" charset="0"/>
                <a:buNone/>
              </a:pPr>
              <a:r>
                <a:rPr lang="en-US" b="1" dirty="0">
                  <a:solidFill>
                    <a:srgbClr val="424242"/>
                  </a:solidFill>
                  <a:latin typeface="Arial" charset="0"/>
                  <a:cs typeface="Arial" charset="0"/>
                  <a:sym typeface="Arial" charset="0"/>
                </a:rPr>
                <a:t>Impact</a:t>
              </a:r>
              <a:endParaRPr lang="en-US" dirty="0"/>
            </a:p>
          </p:txBody>
        </p:sp>
      </p:grpSp>
      <p:grpSp>
        <p:nvGrpSpPr>
          <p:cNvPr id="45" name="Group 21"/>
          <p:cNvGrpSpPr>
            <a:grpSpLocks/>
          </p:cNvGrpSpPr>
          <p:nvPr/>
        </p:nvGrpSpPr>
        <p:grpSpPr bwMode="auto">
          <a:xfrm>
            <a:off x="2671531" y="1069868"/>
            <a:ext cx="1792919" cy="1188992"/>
            <a:chOff x="0" y="0"/>
            <a:chExt cx="1385686" cy="990127"/>
          </a:xfrm>
        </p:grpSpPr>
        <p:sp>
          <p:nvSpPr>
            <p:cNvPr id="46" name="AutoShape 22"/>
            <p:cNvSpPr>
              <a:spLocks/>
            </p:cNvSpPr>
            <p:nvPr/>
          </p:nvSpPr>
          <p:spPr bwMode="auto">
            <a:xfrm>
              <a:off x="0" y="0"/>
              <a:ext cx="1385686" cy="9901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800"/>
                  </a:moveTo>
                  <a:lnTo>
                    <a:pt x="8351" y="2294"/>
                  </a:lnTo>
                  <a:lnTo>
                    <a:pt x="7311" y="6319"/>
                  </a:lnTo>
                  <a:lnTo>
                    <a:pt x="370" y="2294"/>
                  </a:lnTo>
                  <a:lnTo>
                    <a:pt x="4627" y="7617"/>
                  </a:lnTo>
                  <a:lnTo>
                    <a:pt x="0" y="8614"/>
                  </a:lnTo>
                  <a:lnTo>
                    <a:pt x="3721" y="11774"/>
                  </a:lnTo>
                  <a:lnTo>
                    <a:pt x="135" y="14586"/>
                  </a:lnTo>
                  <a:lnTo>
                    <a:pt x="5666" y="13936"/>
                  </a:lnTo>
                  <a:lnTo>
                    <a:pt x="4761" y="17617"/>
                  </a:lnTo>
                  <a:lnTo>
                    <a:pt x="7714" y="15626"/>
                  </a:lnTo>
                  <a:lnTo>
                    <a:pt x="8484" y="21599"/>
                  </a:lnTo>
                  <a:lnTo>
                    <a:pt x="10531" y="14934"/>
                  </a:lnTo>
                  <a:lnTo>
                    <a:pt x="13246" y="19736"/>
                  </a:lnTo>
                  <a:lnTo>
                    <a:pt x="14019" y="14456"/>
                  </a:lnTo>
                  <a:lnTo>
                    <a:pt x="18144" y="18094"/>
                  </a:lnTo>
                  <a:lnTo>
                    <a:pt x="16836" y="12941"/>
                  </a:lnTo>
                  <a:lnTo>
                    <a:pt x="21599" y="13289"/>
                  </a:lnTo>
                  <a:lnTo>
                    <a:pt x="17606" y="10474"/>
                  </a:lnTo>
                  <a:lnTo>
                    <a:pt x="21096" y="8136"/>
                  </a:lnTo>
                  <a:lnTo>
                    <a:pt x="16701" y="7314"/>
                  </a:lnTo>
                  <a:lnTo>
                    <a:pt x="18379" y="4456"/>
                  </a:lnTo>
                  <a:lnTo>
                    <a:pt x="14154" y="5324"/>
                  </a:lnTo>
                  <a:lnTo>
                    <a:pt x="14521" y="0"/>
                  </a:lnTo>
                  <a:close/>
                </a:path>
              </a:pathLst>
            </a:custGeom>
            <a:solidFill>
              <a:srgbClr val="FFFB00"/>
            </a:solidFill>
            <a:ln w="9525" cap="flat" cmpd="sng">
              <a:solidFill>
                <a:srgbClr val="424242"/>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marL="39688" defTabSz="914400"/>
              <a:endParaRPr lang="en-US" sz="2000" b="1">
                <a:solidFill>
                  <a:srgbClr val="424242"/>
                </a:solidFill>
                <a:latin typeface="Arial" charset="0"/>
                <a:cs typeface="Arial" charset="0"/>
                <a:sym typeface="Arial" charset="0"/>
              </a:endParaRPr>
            </a:p>
          </p:txBody>
        </p:sp>
        <p:sp>
          <p:nvSpPr>
            <p:cNvPr id="47" name="AutoShape 23"/>
            <p:cNvSpPr>
              <a:spLocks/>
            </p:cNvSpPr>
            <p:nvPr/>
          </p:nvSpPr>
          <p:spPr bwMode="auto">
            <a:xfrm>
              <a:off x="293722" y="315763"/>
              <a:ext cx="780857" cy="29703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marL="46038" algn="ctr" defTabSz="914400">
                <a:buClr>
                  <a:srgbClr val="424242"/>
                </a:buClr>
                <a:buFont typeface="Arial" charset="0"/>
                <a:buNone/>
              </a:pPr>
              <a:r>
                <a:rPr lang="en-US" b="1" dirty="0">
                  <a:solidFill>
                    <a:srgbClr val="424242"/>
                  </a:solidFill>
                  <a:latin typeface="Arial" charset="0"/>
                  <a:cs typeface="Arial" charset="0"/>
                  <a:sym typeface="Arial" charset="0"/>
                </a:rPr>
                <a:t>Impact</a:t>
              </a:r>
              <a:endParaRPr lang="en-US" dirty="0"/>
            </a:p>
          </p:txBody>
        </p:sp>
      </p:grpSp>
      <p:grpSp>
        <p:nvGrpSpPr>
          <p:cNvPr id="48" name="Group 21"/>
          <p:cNvGrpSpPr>
            <a:grpSpLocks/>
          </p:cNvGrpSpPr>
          <p:nvPr/>
        </p:nvGrpSpPr>
        <p:grpSpPr bwMode="auto">
          <a:xfrm>
            <a:off x="4508737" y="1069868"/>
            <a:ext cx="1792919" cy="1188992"/>
            <a:chOff x="0" y="0"/>
            <a:chExt cx="1385686" cy="990127"/>
          </a:xfrm>
        </p:grpSpPr>
        <p:sp>
          <p:nvSpPr>
            <p:cNvPr id="49" name="AutoShape 22"/>
            <p:cNvSpPr>
              <a:spLocks/>
            </p:cNvSpPr>
            <p:nvPr/>
          </p:nvSpPr>
          <p:spPr bwMode="auto">
            <a:xfrm>
              <a:off x="0" y="0"/>
              <a:ext cx="1385686" cy="9901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800"/>
                  </a:moveTo>
                  <a:lnTo>
                    <a:pt x="8351" y="2294"/>
                  </a:lnTo>
                  <a:lnTo>
                    <a:pt x="7311" y="6319"/>
                  </a:lnTo>
                  <a:lnTo>
                    <a:pt x="370" y="2294"/>
                  </a:lnTo>
                  <a:lnTo>
                    <a:pt x="4627" y="7617"/>
                  </a:lnTo>
                  <a:lnTo>
                    <a:pt x="0" y="8614"/>
                  </a:lnTo>
                  <a:lnTo>
                    <a:pt x="3721" y="11774"/>
                  </a:lnTo>
                  <a:lnTo>
                    <a:pt x="135" y="14586"/>
                  </a:lnTo>
                  <a:lnTo>
                    <a:pt x="5666" y="13936"/>
                  </a:lnTo>
                  <a:lnTo>
                    <a:pt x="4761" y="17617"/>
                  </a:lnTo>
                  <a:lnTo>
                    <a:pt x="7714" y="15626"/>
                  </a:lnTo>
                  <a:lnTo>
                    <a:pt x="8484" y="21599"/>
                  </a:lnTo>
                  <a:lnTo>
                    <a:pt x="10531" y="14934"/>
                  </a:lnTo>
                  <a:lnTo>
                    <a:pt x="13246" y="19736"/>
                  </a:lnTo>
                  <a:lnTo>
                    <a:pt x="14019" y="14456"/>
                  </a:lnTo>
                  <a:lnTo>
                    <a:pt x="18144" y="18094"/>
                  </a:lnTo>
                  <a:lnTo>
                    <a:pt x="16836" y="12941"/>
                  </a:lnTo>
                  <a:lnTo>
                    <a:pt x="21599" y="13289"/>
                  </a:lnTo>
                  <a:lnTo>
                    <a:pt x="17606" y="10474"/>
                  </a:lnTo>
                  <a:lnTo>
                    <a:pt x="21096" y="8136"/>
                  </a:lnTo>
                  <a:lnTo>
                    <a:pt x="16701" y="7314"/>
                  </a:lnTo>
                  <a:lnTo>
                    <a:pt x="18379" y="4456"/>
                  </a:lnTo>
                  <a:lnTo>
                    <a:pt x="14154" y="5324"/>
                  </a:lnTo>
                  <a:lnTo>
                    <a:pt x="14521" y="0"/>
                  </a:lnTo>
                  <a:close/>
                </a:path>
              </a:pathLst>
            </a:custGeom>
            <a:solidFill>
              <a:srgbClr val="FFFB00"/>
            </a:solidFill>
            <a:ln w="9525" cap="flat" cmpd="sng">
              <a:solidFill>
                <a:srgbClr val="424242"/>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marL="39688" defTabSz="914400"/>
              <a:endParaRPr lang="en-US" sz="2000" b="1">
                <a:solidFill>
                  <a:srgbClr val="424242"/>
                </a:solidFill>
                <a:latin typeface="Arial" charset="0"/>
                <a:cs typeface="Arial" charset="0"/>
                <a:sym typeface="Arial" charset="0"/>
              </a:endParaRPr>
            </a:p>
          </p:txBody>
        </p:sp>
        <p:sp>
          <p:nvSpPr>
            <p:cNvPr id="50" name="AutoShape 23"/>
            <p:cNvSpPr>
              <a:spLocks/>
            </p:cNvSpPr>
            <p:nvPr/>
          </p:nvSpPr>
          <p:spPr bwMode="auto">
            <a:xfrm>
              <a:off x="293722" y="315763"/>
              <a:ext cx="780857" cy="29703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marL="46038" algn="ctr" defTabSz="914400">
                <a:buClr>
                  <a:srgbClr val="424242"/>
                </a:buClr>
                <a:buFont typeface="Arial" charset="0"/>
                <a:buNone/>
              </a:pPr>
              <a:r>
                <a:rPr lang="en-US" b="1" dirty="0">
                  <a:solidFill>
                    <a:srgbClr val="424242"/>
                  </a:solidFill>
                  <a:latin typeface="Arial" charset="0"/>
                  <a:cs typeface="Arial" charset="0"/>
                  <a:sym typeface="Arial" charset="0"/>
                </a:rPr>
                <a:t>Impact</a:t>
              </a:r>
              <a:endParaRPr lang="en-US" dirty="0"/>
            </a:p>
          </p:txBody>
        </p:sp>
      </p:grpSp>
      <p:grpSp>
        <p:nvGrpSpPr>
          <p:cNvPr id="51" name="Group 21"/>
          <p:cNvGrpSpPr>
            <a:grpSpLocks/>
          </p:cNvGrpSpPr>
          <p:nvPr/>
        </p:nvGrpSpPr>
        <p:grpSpPr bwMode="auto">
          <a:xfrm>
            <a:off x="6286753" y="973151"/>
            <a:ext cx="1792919" cy="1188992"/>
            <a:chOff x="0" y="0"/>
            <a:chExt cx="1385686" cy="990127"/>
          </a:xfrm>
        </p:grpSpPr>
        <p:sp>
          <p:nvSpPr>
            <p:cNvPr id="52" name="AutoShape 22"/>
            <p:cNvSpPr>
              <a:spLocks/>
            </p:cNvSpPr>
            <p:nvPr/>
          </p:nvSpPr>
          <p:spPr bwMode="auto">
            <a:xfrm>
              <a:off x="0" y="0"/>
              <a:ext cx="1385686" cy="9901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800"/>
                  </a:moveTo>
                  <a:lnTo>
                    <a:pt x="8351" y="2294"/>
                  </a:lnTo>
                  <a:lnTo>
                    <a:pt x="7311" y="6319"/>
                  </a:lnTo>
                  <a:lnTo>
                    <a:pt x="370" y="2294"/>
                  </a:lnTo>
                  <a:lnTo>
                    <a:pt x="4627" y="7617"/>
                  </a:lnTo>
                  <a:lnTo>
                    <a:pt x="0" y="8614"/>
                  </a:lnTo>
                  <a:lnTo>
                    <a:pt x="3721" y="11774"/>
                  </a:lnTo>
                  <a:lnTo>
                    <a:pt x="135" y="14586"/>
                  </a:lnTo>
                  <a:lnTo>
                    <a:pt x="5666" y="13936"/>
                  </a:lnTo>
                  <a:lnTo>
                    <a:pt x="4761" y="17617"/>
                  </a:lnTo>
                  <a:lnTo>
                    <a:pt x="7714" y="15626"/>
                  </a:lnTo>
                  <a:lnTo>
                    <a:pt x="8484" y="21599"/>
                  </a:lnTo>
                  <a:lnTo>
                    <a:pt x="10531" y="14934"/>
                  </a:lnTo>
                  <a:lnTo>
                    <a:pt x="13246" y="19736"/>
                  </a:lnTo>
                  <a:lnTo>
                    <a:pt x="14019" y="14456"/>
                  </a:lnTo>
                  <a:lnTo>
                    <a:pt x="18144" y="18094"/>
                  </a:lnTo>
                  <a:lnTo>
                    <a:pt x="16836" y="12941"/>
                  </a:lnTo>
                  <a:lnTo>
                    <a:pt x="21599" y="13289"/>
                  </a:lnTo>
                  <a:lnTo>
                    <a:pt x="17606" y="10474"/>
                  </a:lnTo>
                  <a:lnTo>
                    <a:pt x="21096" y="8136"/>
                  </a:lnTo>
                  <a:lnTo>
                    <a:pt x="16701" y="7314"/>
                  </a:lnTo>
                  <a:lnTo>
                    <a:pt x="18379" y="4456"/>
                  </a:lnTo>
                  <a:lnTo>
                    <a:pt x="14154" y="5324"/>
                  </a:lnTo>
                  <a:lnTo>
                    <a:pt x="14521" y="0"/>
                  </a:lnTo>
                  <a:close/>
                </a:path>
              </a:pathLst>
            </a:custGeom>
            <a:solidFill>
              <a:srgbClr val="FFFB00"/>
            </a:solidFill>
            <a:ln w="9525" cap="flat" cmpd="sng">
              <a:solidFill>
                <a:srgbClr val="424242"/>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marL="39688" defTabSz="914400"/>
              <a:endParaRPr lang="en-US" sz="2000" b="1">
                <a:solidFill>
                  <a:srgbClr val="424242"/>
                </a:solidFill>
                <a:latin typeface="Arial" charset="0"/>
                <a:cs typeface="Arial" charset="0"/>
                <a:sym typeface="Arial" charset="0"/>
              </a:endParaRPr>
            </a:p>
          </p:txBody>
        </p:sp>
        <p:sp>
          <p:nvSpPr>
            <p:cNvPr id="54" name="AutoShape 23"/>
            <p:cNvSpPr>
              <a:spLocks/>
            </p:cNvSpPr>
            <p:nvPr/>
          </p:nvSpPr>
          <p:spPr bwMode="auto">
            <a:xfrm>
              <a:off x="293722" y="315763"/>
              <a:ext cx="780857" cy="29703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marL="46038" algn="ctr" defTabSz="914400">
                <a:buClr>
                  <a:srgbClr val="424242"/>
                </a:buClr>
                <a:buFont typeface="Arial" charset="0"/>
                <a:buNone/>
              </a:pPr>
              <a:r>
                <a:rPr lang="en-US" b="1" dirty="0">
                  <a:solidFill>
                    <a:srgbClr val="424242"/>
                  </a:solidFill>
                  <a:latin typeface="Arial" charset="0"/>
                  <a:cs typeface="Arial" charset="0"/>
                  <a:sym typeface="Arial" charset="0"/>
                </a:rPr>
                <a:t>Impact</a:t>
              </a:r>
              <a:endParaRPr lang="en-US" dirty="0"/>
            </a:p>
          </p:txBody>
        </p:sp>
      </p:grpSp>
    </p:spTree>
    <p:extLst>
      <p:ext uri="{BB962C8B-B14F-4D97-AF65-F5344CB8AC3E}">
        <p14:creationId xmlns:p14="http://schemas.microsoft.com/office/powerpoint/2010/main" val="419889716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1000"/>
                                  </p:stCondLst>
                                  <p:childTnLst>
                                    <p:set>
                                      <p:cBhvr>
                                        <p:cTn id="6" dur="1" fill="hold">
                                          <p:stCondLst>
                                            <p:cond delay="0"/>
                                          </p:stCondLst>
                                        </p:cTn>
                                        <p:tgtEl>
                                          <p:spTgt spid="30"/>
                                        </p:tgtEl>
                                        <p:attrNameLst>
                                          <p:attrName>style.visibility</p:attrName>
                                        </p:attrNameLst>
                                      </p:cBhvr>
                                      <p:to>
                                        <p:strVal val="visible"/>
                                      </p:to>
                                    </p:set>
                                    <p:animEffect transition="in" filter="wipe(down)">
                                      <p:cBhvr>
                                        <p:cTn id="7" dur="500"/>
                                        <p:tgtEl>
                                          <p:spTgt spid="30"/>
                                        </p:tgtEl>
                                      </p:cBhvr>
                                    </p:animEffect>
                                  </p:childTnLst>
                                </p:cTn>
                              </p:par>
                            </p:childTnLst>
                          </p:cTn>
                        </p:par>
                        <p:par>
                          <p:cTn id="8" fill="hold">
                            <p:stCondLst>
                              <p:cond delay="1500"/>
                            </p:stCondLst>
                            <p:childTnLst>
                              <p:par>
                                <p:cTn id="9" presetID="22" presetClass="entr" presetSubtype="4"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down)">
                                      <p:cBhvr>
                                        <p:cTn id="11" dur="500"/>
                                        <p:tgtEl>
                                          <p:spTgt spid="39"/>
                                        </p:tgtEl>
                                      </p:cBhvr>
                                    </p:animEffect>
                                  </p:childTnLst>
                                </p:cTn>
                              </p:par>
                              <p:par>
                                <p:cTn id="12" presetID="22" presetClass="entr" presetSubtype="4" fill="hold" nodeType="withEffect">
                                  <p:stCondLst>
                                    <p:cond delay="0"/>
                                  </p:stCondLst>
                                  <p:childTnLst>
                                    <p:set>
                                      <p:cBhvr>
                                        <p:cTn id="13" dur="1" fill="hold">
                                          <p:stCondLst>
                                            <p:cond delay="0"/>
                                          </p:stCondLst>
                                        </p:cTn>
                                        <p:tgtEl>
                                          <p:spTgt spid="45"/>
                                        </p:tgtEl>
                                        <p:attrNameLst>
                                          <p:attrName>style.visibility</p:attrName>
                                        </p:attrNameLst>
                                      </p:cBhvr>
                                      <p:to>
                                        <p:strVal val="visible"/>
                                      </p:to>
                                    </p:set>
                                    <p:animEffect transition="in" filter="wipe(down)">
                                      <p:cBhvr>
                                        <p:cTn id="14" dur="500"/>
                                        <p:tgtEl>
                                          <p:spTgt spid="45"/>
                                        </p:tgtEl>
                                      </p:cBhvr>
                                    </p:animEffect>
                                  </p:childTnLst>
                                </p:cTn>
                              </p:par>
                              <p:par>
                                <p:cTn id="15" presetID="22" presetClass="entr" presetSubtype="4" fill="hold" nodeType="with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wipe(down)">
                                      <p:cBhvr>
                                        <p:cTn id="17" dur="500"/>
                                        <p:tgtEl>
                                          <p:spTgt spid="48"/>
                                        </p:tgtEl>
                                      </p:cBhvr>
                                    </p:animEffect>
                                  </p:childTnLst>
                                </p:cTn>
                              </p:par>
                              <p:par>
                                <p:cTn id="18" presetID="22" presetClass="entr" presetSubtype="4" fill="hold" nodeType="withEffect">
                                  <p:stCondLst>
                                    <p:cond delay="0"/>
                                  </p:stCondLst>
                                  <p:childTnLst>
                                    <p:set>
                                      <p:cBhvr>
                                        <p:cTn id="19" dur="1" fill="hold">
                                          <p:stCondLst>
                                            <p:cond delay="0"/>
                                          </p:stCondLst>
                                        </p:cTn>
                                        <p:tgtEl>
                                          <p:spTgt spid="51"/>
                                        </p:tgtEl>
                                        <p:attrNameLst>
                                          <p:attrName>style.visibility</p:attrName>
                                        </p:attrNameLst>
                                      </p:cBhvr>
                                      <p:to>
                                        <p:strVal val="visible"/>
                                      </p:to>
                                    </p:set>
                                    <p:animEffect transition="in" filter="wipe(down)">
                                      <p:cBhvr>
                                        <p:cTn id="20"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1937"/>
            <a:ext cx="8229600" cy="533400"/>
          </a:xfrm>
        </p:spPr>
        <p:txBody>
          <a:bodyPr/>
          <a:lstStyle/>
          <a:p>
            <a:r>
              <a:rPr lang="en-US" sz="2600" dirty="0" smtClean="0"/>
              <a:t>NTP Reflection/Amplification Attack - </a:t>
            </a:r>
            <a:r>
              <a:rPr lang="en-US" sz="2600" dirty="0" err="1" smtClean="0"/>
              <a:t>Netflow</a:t>
            </a:r>
            <a:r>
              <a:rPr lang="en-US" sz="2600" dirty="0" smtClean="0"/>
              <a:t> Analysis</a:t>
            </a:r>
            <a:endParaRPr lang="en-US" sz="2600" dirty="0"/>
          </a:p>
        </p:txBody>
      </p:sp>
      <p:pic>
        <p:nvPicPr>
          <p:cNvPr id="4" name="Picture 3" descr="ntpsp1pres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568" y="1346200"/>
            <a:ext cx="8829288" cy="4005943"/>
          </a:xfrm>
          <a:prstGeom prst="rect">
            <a:avLst/>
          </a:prstGeom>
        </p:spPr>
      </p:pic>
      <p:sp>
        <p:nvSpPr>
          <p:cNvPr id="3" name="Slide Number Placeholder 2"/>
          <p:cNvSpPr>
            <a:spLocks noGrp="1"/>
          </p:cNvSpPr>
          <p:nvPr>
            <p:ph type="sldNum" sz="quarter" idx="12"/>
          </p:nvPr>
        </p:nvSpPr>
        <p:spPr/>
        <p:txBody>
          <a:bodyPr/>
          <a:lstStyle/>
          <a:p>
            <a:fld id="{AE4F6114-FE43-B34A-B99B-6F1FD61370EE}" type="slidenum">
              <a:rPr lang="en-US" smtClean="0"/>
              <a:pPr/>
              <a:t>37</a:t>
            </a:fld>
            <a:endParaRPr lang="en-US"/>
          </a:p>
        </p:txBody>
      </p:sp>
    </p:spTree>
    <p:extLst>
      <p:ext uri="{BB962C8B-B14F-4D97-AF65-F5344CB8AC3E}">
        <p14:creationId xmlns:p14="http://schemas.microsoft.com/office/powerpoint/2010/main" val="39896032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tpsp1pres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568" y="1346200"/>
            <a:ext cx="8829288" cy="4005943"/>
          </a:xfrm>
          <a:prstGeom prst="rect">
            <a:avLst/>
          </a:prstGeom>
        </p:spPr>
      </p:pic>
      <p:sp>
        <p:nvSpPr>
          <p:cNvPr id="5" name="Oval 4"/>
          <p:cNvSpPr/>
          <p:nvPr/>
        </p:nvSpPr>
        <p:spPr>
          <a:xfrm>
            <a:off x="2590799" y="3407766"/>
            <a:ext cx="1582127" cy="544352"/>
          </a:xfrm>
          <a:prstGeom prst="ellipse">
            <a:avLst/>
          </a:prstGeom>
          <a:noFill/>
          <a:ln w="57150" cmpd="sng">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AE4F6114-FE43-B34A-B99B-6F1FD61370EE}" type="slidenum">
              <a:rPr lang="en-US" smtClean="0"/>
              <a:pPr/>
              <a:t>38</a:t>
            </a:fld>
            <a:endParaRPr lang="en-US"/>
          </a:p>
        </p:txBody>
      </p:sp>
      <p:sp>
        <p:nvSpPr>
          <p:cNvPr id="7" name="Title 1"/>
          <p:cNvSpPr>
            <a:spLocks noGrp="1"/>
          </p:cNvSpPr>
          <p:nvPr>
            <p:ph type="title"/>
          </p:nvPr>
        </p:nvSpPr>
        <p:spPr>
          <a:xfrm>
            <a:off x="457200" y="165657"/>
            <a:ext cx="8229600" cy="533400"/>
          </a:xfrm>
        </p:spPr>
        <p:txBody>
          <a:bodyPr/>
          <a:lstStyle/>
          <a:p>
            <a:r>
              <a:rPr lang="en-US" sz="2600" dirty="0" smtClean="0"/>
              <a:t>NTP Reflection/Amplification Attack - </a:t>
            </a:r>
            <a:r>
              <a:rPr lang="en-US" sz="2600" dirty="0" err="1" smtClean="0"/>
              <a:t>Netflow</a:t>
            </a:r>
            <a:r>
              <a:rPr lang="en-US" sz="2600" dirty="0" smtClean="0"/>
              <a:t> Analysis</a:t>
            </a:r>
            <a:endParaRPr lang="en-US" sz="2600" dirty="0"/>
          </a:p>
        </p:txBody>
      </p:sp>
    </p:spTree>
    <p:extLst>
      <p:ext uri="{BB962C8B-B14F-4D97-AF65-F5344CB8AC3E}">
        <p14:creationId xmlns:p14="http://schemas.microsoft.com/office/powerpoint/2010/main" val="11861593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tpsp1pres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568" y="1346200"/>
            <a:ext cx="8829288" cy="4005943"/>
          </a:xfrm>
          <a:prstGeom prst="rect">
            <a:avLst/>
          </a:prstGeom>
        </p:spPr>
      </p:pic>
      <p:sp>
        <p:nvSpPr>
          <p:cNvPr id="5" name="Oval 4"/>
          <p:cNvSpPr/>
          <p:nvPr/>
        </p:nvSpPr>
        <p:spPr>
          <a:xfrm>
            <a:off x="3531624" y="3323100"/>
            <a:ext cx="1480643" cy="544352"/>
          </a:xfrm>
          <a:prstGeom prst="ellipse">
            <a:avLst/>
          </a:prstGeom>
          <a:noFill/>
          <a:ln w="57150" cmpd="sng">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AE4F6114-FE43-B34A-B99B-6F1FD61370EE}" type="slidenum">
              <a:rPr lang="en-US" smtClean="0"/>
              <a:pPr/>
              <a:t>39</a:t>
            </a:fld>
            <a:endParaRPr lang="en-US"/>
          </a:p>
        </p:txBody>
      </p:sp>
      <p:sp>
        <p:nvSpPr>
          <p:cNvPr id="7" name="Title 1"/>
          <p:cNvSpPr>
            <a:spLocks noGrp="1"/>
          </p:cNvSpPr>
          <p:nvPr>
            <p:ph type="title"/>
          </p:nvPr>
        </p:nvSpPr>
        <p:spPr>
          <a:xfrm>
            <a:off x="457200" y="165657"/>
            <a:ext cx="8229600" cy="533400"/>
          </a:xfrm>
        </p:spPr>
        <p:txBody>
          <a:bodyPr/>
          <a:lstStyle/>
          <a:p>
            <a:r>
              <a:rPr lang="en-US" sz="2600" dirty="0" smtClean="0"/>
              <a:t>NTP Reflection/Amplification Attack - </a:t>
            </a:r>
            <a:r>
              <a:rPr lang="en-US" sz="2600" dirty="0" err="1" smtClean="0"/>
              <a:t>Netflow</a:t>
            </a:r>
            <a:r>
              <a:rPr lang="en-US" sz="2600" dirty="0" smtClean="0"/>
              <a:t> Analysis</a:t>
            </a:r>
            <a:endParaRPr lang="en-US" sz="2600" dirty="0"/>
          </a:p>
        </p:txBody>
      </p:sp>
    </p:spTree>
    <p:extLst>
      <p:ext uri="{BB962C8B-B14F-4D97-AF65-F5344CB8AC3E}">
        <p14:creationId xmlns:p14="http://schemas.microsoft.com/office/powerpoint/2010/main" val="3251995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z="2800" dirty="0" err="1"/>
              <a:t>DDoS</a:t>
            </a:r>
            <a:r>
              <a:rPr lang="en-US" sz="2800" dirty="0"/>
              <a:t> Attacks in the Wake of French Anti-terror Demonstrations</a:t>
            </a:r>
          </a:p>
        </p:txBody>
      </p:sp>
      <p:sp>
        <p:nvSpPr>
          <p:cNvPr id="2" name="Rectangle 1"/>
          <p:cNvSpPr/>
          <p:nvPr/>
        </p:nvSpPr>
        <p:spPr>
          <a:xfrm>
            <a:off x="457200" y="837764"/>
            <a:ext cx="2709333" cy="2585323"/>
          </a:xfrm>
          <a:prstGeom prst="rect">
            <a:avLst/>
          </a:prstGeom>
        </p:spPr>
        <p:txBody>
          <a:bodyPr wrap="square">
            <a:spAutoFit/>
          </a:bodyPr>
          <a:lstStyle/>
          <a:p>
            <a:endParaRPr lang="en-US" dirty="0" smtClean="0"/>
          </a:p>
          <a:p>
            <a:r>
              <a:rPr lang="en-US" dirty="0" smtClean="0"/>
              <a:t>On </a:t>
            </a:r>
            <a:r>
              <a:rPr lang="en-US" dirty="0"/>
              <a:t>January 15th, France’s chief information systems defense official, Adm. Arnaud </a:t>
            </a:r>
            <a:r>
              <a:rPr lang="en-US" dirty="0" err="1"/>
              <a:t>Coustilliere</a:t>
            </a:r>
            <a:r>
              <a:rPr lang="en-US" dirty="0"/>
              <a:t>, announced a sharp rise in online attacks against French web sites:</a:t>
            </a:r>
          </a:p>
          <a:p>
            <a:endParaRPr lang="en-US" dirty="0"/>
          </a:p>
        </p:txBody>
      </p:sp>
      <p:pic>
        <p:nvPicPr>
          <p:cNvPr id="5" name="Picture 4"/>
          <p:cNvPicPr>
            <a:picLocks noChangeAspect="1"/>
          </p:cNvPicPr>
          <p:nvPr/>
        </p:nvPicPr>
        <p:blipFill>
          <a:blip r:embed="rId3"/>
          <a:stretch>
            <a:fillRect/>
          </a:stretch>
        </p:blipFill>
        <p:spPr>
          <a:xfrm>
            <a:off x="3996266" y="1007094"/>
            <a:ext cx="5147733" cy="5850906"/>
          </a:xfrm>
          <a:prstGeom prst="rect">
            <a:avLst/>
          </a:prstGeom>
        </p:spPr>
      </p:pic>
      <p:pic>
        <p:nvPicPr>
          <p:cNvPr id="3" name="Picture 2"/>
          <p:cNvPicPr>
            <a:picLocks noChangeAspect="1"/>
          </p:cNvPicPr>
          <p:nvPr/>
        </p:nvPicPr>
        <p:blipFill>
          <a:blip r:embed="rId4"/>
          <a:stretch>
            <a:fillRect/>
          </a:stretch>
        </p:blipFill>
        <p:spPr>
          <a:xfrm>
            <a:off x="0" y="3420533"/>
            <a:ext cx="3996266" cy="3437467"/>
          </a:xfrm>
          <a:prstGeom prst="rect">
            <a:avLst/>
          </a:prstGeom>
        </p:spPr>
      </p:pic>
    </p:spTree>
    <p:extLst>
      <p:ext uri="{BB962C8B-B14F-4D97-AF65-F5344CB8AC3E}">
        <p14:creationId xmlns:p14="http://schemas.microsoft.com/office/powerpoint/2010/main" val="1136957124"/>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tpsp1pres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568" y="1346200"/>
            <a:ext cx="8829288" cy="4005943"/>
          </a:xfrm>
          <a:prstGeom prst="rect">
            <a:avLst/>
          </a:prstGeom>
        </p:spPr>
      </p:pic>
      <p:sp>
        <p:nvSpPr>
          <p:cNvPr id="5" name="Oval 4"/>
          <p:cNvSpPr/>
          <p:nvPr/>
        </p:nvSpPr>
        <p:spPr>
          <a:xfrm>
            <a:off x="4818557" y="3289232"/>
            <a:ext cx="2208775" cy="673167"/>
          </a:xfrm>
          <a:prstGeom prst="ellipse">
            <a:avLst/>
          </a:prstGeom>
          <a:noFill/>
          <a:ln w="57150" cmpd="sng">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AE4F6114-FE43-B34A-B99B-6F1FD61370EE}" type="slidenum">
              <a:rPr lang="en-US" smtClean="0"/>
              <a:pPr/>
              <a:t>40</a:t>
            </a:fld>
            <a:endParaRPr lang="en-US"/>
          </a:p>
        </p:txBody>
      </p:sp>
      <p:sp>
        <p:nvSpPr>
          <p:cNvPr id="7" name="Title 1"/>
          <p:cNvSpPr>
            <a:spLocks noGrp="1"/>
          </p:cNvSpPr>
          <p:nvPr>
            <p:ph type="title"/>
          </p:nvPr>
        </p:nvSpPr>
        <p:spPr>
          <a:xfrm>
            <a:off x="457200" y="165657"/>
            <a:ext cx="8229600" cy="533400"/>
          </a:xfrm>
        </p:spPr>
        <p:txBody>
          <a:bodyPr/>
          <a:lstStyle/>
          <a:p>
            <a:r>
              <a:rPr lang="en-US" sz="2600" dirty="0" smtClean="0"/>
              <a:t>NTP Reflection/Amplification Attack - </a:t>
            </a:r>
            <a:r>
              <a:rPr lang="en-US" sz="2600" dirty="0" err="1" smtClean="0"/>
              <a:t>Netflow</a:t>
            </a:r>
            <a:r>
              <a:rPr lang="en-US" sz="2600" dirty="0" smtClean="0"/>
              <a:t> Analysis</a:t>
            </a:r>
            <a:endParaRPr lang="en-US" sz="2600" dirty="0"/>
          </a:p>
        </p:txBody>
      </p:sp>
    </p:spTree>
    <p:extLst>
      <p:ext uri="{BB962C8B-B14F-4D97-AF65-F5344CB8AC3E}">
        <p14:creationId xmlns:p14="http://schemas.microsoft.com/office/powerpoint/2010/main" val="3251995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tpsp1pres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568" y="1346200"/>
            <a:ext cx="8829288" cy="4005943"/>
          </a:xfrm>
          <a:prstGeom prst="rect">
            <a:avLst/>
          </a:prstGeom>
        </p:spPr>
      </p:pic>
      <p:sp>
        <p:nvSpPr>
          <p:cNvPr id="5" name="Oval 4"/>
          <p:cNvSpPr/>
          <p:nvPr/>
        </p:nvSpPr>
        <p:spPr>
          <a:xfrm>
            <a:off x="1753624" y="4864033"/>
            <a:ext cx="1928236" cy="544352"/>
          </a:xfrm>
          <a:prstGeom prst="ellipse">
            <a:avLst/>
          </a:prstGeom>
          <a:noFill/>
          <a:ln w="57150" cmpd="sng">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AE4F6114-FE43-B34A-B99B-6F1FD61370EE}" type="slidenum">
              <a:rPr lang="en-US" smtClean="0"/>
              <a:pPr/>
              <a:t>41</a:t>
            </a:fld>
            <a:endParaRPr lang="en-US"/>
          </a:p>
        </p:txBody>
      </p:sp>
      <p:sp>
        <p:nvSpPr>
          <p:cNvPr id="7" name="Title 1"/>
          <p:cNvSpPr>
            <a:spLocks noGrp="1"/>
          </p:cNvSpPr>
          <p:nvPr>
            <p:ph type="title"/>
          </p:nvPr>
        </p:nvSpPr>
        <p:spPr>
          <a:xfrm>
            <a:off x="457200" y="165657"/>
            <a:ext cx="8229600" cy="533400"/>
          </a:xfrm>
        </p:spPr>
        <p:txBody>
          <a:bodyPr/>
          <a:lstStyle/>
          <a:p>
            <a:r>
              <a:rPr lang="en-US" sz="2600" dirty="0" smtClean="0"/>
              <a:t>NTP Reflection/Amplification Attack - </a:t>
            </a:r>
            <a:r>
              <a:rPr lang="en-US" sz="2600" dirty="0" err="1" smtClean="0"/>
              <a:t>Netflow</a:t>
            </a:r>
            <a:r>
              <a:rPr lang="en-US" sz="2600" dirty="0" smtClean="0"/>
              <a:t> Analysis</a:t>
            </a:r>
            <a:endParaRPr lang="en-US" sz="2600" dirty="0"/>
          </a:p>
        </p:txBody>
      </p:sp>
    </p:spTree>
    <p:extLst>
      <p:ext uri="{BB962C8B-B14F-4D97-AF65-F5344CB8AC3E}">
        <p14:creationId xmlns:p14="http://schemas.microsoft.com/office/powerpoint/2010/main" val="3251995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tpsp6pres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429" y="1346200"/>
            <a:ext cx="8669336" cy="3933371"/>
          </a:xfrm>
          <a:prstGeom prst="rect">
            <a:avLst/>
          </a:prstGeom>
        </p:spPr>
      </p:pic>
      <p:sp>
        <p:nvSpPr>
          <p:cNvPr id="3" name="Slide Number Placeholder 2"/>
          <p:cNvSpPr>
            <a:spLocks noGrp="1"/>
          </p:cNvSpPr>
          <p:nvPr>
            <p:ph type="sldNum" sz="quarter" idx="12"/>
          </p:nvPr>
        </p:nvSpPr>
        <p:spPr/>
        <p:txBody>
          <a:bodyPr/>
          <a:lstStyle/>
          <a:p>
            <a:fld id="{AE4F6114-FE43-B34A-B99B-6F1FD61370EE}" type="slidenum">
              <a:rPr lang="en-US" smtClean="0"/>
              <a:pPr/>
              <a:t>42</a:t>
            </a:fld>
            <a:endParaRPr lang="en-US"/>
          </a:p>
        </p:txBody>
      </p:sp>
      <p:sp>
        <p:nvSpPr>
          <p:cNvPr id="6" name="Title 1"/>
          <p:cNvSpPr>
            <a:spLocks noGrp="1"/>
          </p:cNvSpPr>
          <p:nvPr>
            <p:ph type="title"/>
          </p:nvPr>
        </p:nvSpPr>
        <p:spPr>
          <a:xfrm>
            <a:off x="457200" y="165657"/>
            <a:ext cx="8229600" cy="533400"/>
          </a:xfrm>
        </p:spPr>
        <p:txBody>
          <a:bodyPr/>
          <a:lstStyle/>
          <a:p>
            <a:r>
              <a:rPr lang="en-US" sz="2600" dirty="0" smtClean="0"/>
              <a:t>NTP Reflection/Amplification Attack - </a:t>
            </a:r>
            <a:r>
              <a:rPr lang="en-US" sz="2600" dirty="0" err="1" smtClean="0"/>
              <a:t>Netflow</a:t>
            </a:r>
            <a:r>
              <a:rPr lang="en-US" sz="2600" dirty="0" smtClean="0"/>
              <a:t> Analysis</a:t>
            </a:r>
            <a:endParaRPr lang="en-US" sz="2600" dirty="0"/>
          </a:p>
        </p:txBody>
      </p:sp>
    </p:spTree>
    <p:extLst>
      <p:ext uri="{BB962C8B-B14F-4D97-AF65-F5344CB8AC3E}">
        <p14:creationId xmlns:p14="http://schemas.microsoft.com/office/powerpoint/2010/main" val="10077859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tpsp6pres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429" y="1346200"/>
            <a:ext cx="8669336" cy="3933371"/>
          </a:xfrm>
          <a:prstGeom prst="rect">
            <a:avLst/>
          </a:prstGeom>
        </p:spPr>
      </p:pic>
      <p:sp>
        <p:nvSpPr>
          <p:cNvPr id="3" name="Slide Number Placeholder 2"/>
          <p:cNvSpPr>
            <a:spLocks noGrp="1"/>
          </p:cNvSpPr>
          <p:nvPr>
            <p:ph type="sldNum" sz="quarter" idx="12"/>
          </p:nvPr>
        </p:nvSpPr>
        <p:spPr/>
        <p:txBody>
          <a:bodyPr/>
          <a:lstStyle/>
          <a:p>
            <a:fld id="{AE4F6114-FE43-B34A-B99B-6F1FD61370EE}" type="slidenum">
              <a:rPr lang="en-US" smtClean="0"/>
              <a:pPr/>
              <a:t>43</a:t>
            </a:fld>
            <a:endParaRPr lang="en-US"/>
          </a:p>
        </p:txBody>
      </p:sp>
      <p:sp>
        <p:nvSpPr>
          <p:cNvPr id="6" name="Title 1"/>
          <p:cNvSpPr>
            <a:spLocks noGrp="1"/>
          </p:cNvSpPr>
          <p:nvPr>
            <p:ph type="title"/>
          </p:nvPr>
        </p:nvSpPr>
        <p:spPr>
          <a:xfrm>
            <a:off x="457200" y="165657"/>
            <a:ext cx="8229600" cy="533400"/>
          </a:xfrm>
        </p:spPr>
        <p:txBody>
          <a:bodyPr/>
          <a:lstStyle/>
          <a:p>
            <a:r>
              <a:rPr lang="en-US" sz="2600" dirty="0" smtClean="0"/>
              <a:t>NTP Reflection/Amplification Attack - </a:t>
            </a:r>
            <a:r>
              <a:rPr lang="en-US" sz="2600" dirty="0" err="1" smtClean="0"/>
              <a:t>Netflow</a:t>
            </a:r>
            <a:r>
              <a:rPr lang="en-US" sz="2600" dirty="0" smtClean="0"/>
              <a:t> Analysis</a:t>
            </a:r>
            <a:endParaRPr lang="en-US" sz="2600" dirty="0"/>
          </a:p>
        </p:txBody>
      </p:sp>
      <p:sp>
        <p:nvSpPr>
          <p:cNvPr id="7" name="Oval 6"/>
          <p:cNvSpPr/>
          <p:nvPr/>
        </p:nvSpPr>
        <p:spPr>
          <a:xfrm>
            <a:off x="609551" y="1797884"/>
            <a:ext cx="5583966" cy="3681382"/>
          </a:xfrm>
          <a:prstGeom prst="ellipse">
            <a:avLst/>
          </a:prstGeom>
          <a:noFill/>
          <a:ln w="57150" cmpd="sng">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39503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tpsp2pres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941" y="1346200"/>
            <a:ext cx="8749312" cy="3969657"/>
          </a:xfrm>
          <a:prstGeom prst="rect">
            <a:avLst/>
          </a:prstGeom>
        </p:spPr>
      </p:pic>
      <p:sp>
        <p:nvSpPr>
          <p:cNvPr id="3" name="Slide Number Placeholder 2"/>
          <p:cNvSpPr>
            <a:spLocks noGrp="1"/>
          </p:cNvSpPr>
          <p:nvPr>
            <p:ph type="sldNum" sz="quarter" idx="12"/>
          </p:nvPr>
        </p:nvSpPr>
        <p:spPr/>
        <p:txBody>
          <a:bodyPr/>
          <a:lstStyle/>
          <a:p>
            <a:fld id="{AE4F6114-FE43-B34A-B99B-6F1FD61370EE}" type="slidenum">
              <a:rPr lang="en-US" smtClean="0"/>
              <a:pPr/>
              <a:t>44</a:t>
            </a:fld>
            <a:endParaRPr lang="en-US"/>
          </a:p>
        </p:txBody>
      </p:sp>
      <p:sp>
        <p:nvSpPr>
          <p:cNvPr id="6" name="Title 1"/>
          <p:cNvSpPr>
            <a:spLocks noGrp="1"/>
          </p:cNvSpPr>
          <p:nvPr>
            <p:ph type="title"/>
          </p:nvPr>
        </p:nvSpPr>
        <p:spPr>
          <a:xfrm>
            <a:off x="457200" y="165657"/>
            <a:ext cx="8229600" cy="533400"/>
          </a:xfrm>
        </p:spPr>
        <p:txBody>
          <a:bodyPr/>
          <a:lstStyle/>
          <a:p>
            <a:r>
              <a:rPr lang="en-US" sz="2600" dirty="0" smtClean="0"/>
              <a:t>NTP Reflection/Amplification Attack - </a:t>
            </a:r>
            <a:r>
              <a:rPr lang="en-US" sz="2600" dirty="0" err="1" smtClean="0"/>
              <a:t>Netflow</a:t>
            </a:r>
            <a:r>
              <a:rPr lang="en-US" sz="2600" dirty="0" smtClean="0"/>
              <a:t> Analysis</a:t>
            </a:r>
            <a:endParaRPr lang="en-US" sz="2600" dirty="0"/>
          </a:p>
        </p:txBody>
      </p:sp>
    </p:spTree>
    <p:extLst>
      <p:ext uri="{BB962C8B-B14F-4D97-AF65-F5344CB8AC3E}">
        <p14:creationId xmlns:p14="http://schemas.microsoft.com/office/powerpoint/2010/main" val="8503344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tpsp2pres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941" y="1346200"/>
            <a:ext cx="8749312" cy="3969657"/>
          </a:xfrm>
          <a:prstGeom prst="rect">
            <a:avLst/>
          </a:prstGeom>
        </p:spPr>
      </p:pic>
      <p:sp>
        <p:nvSpPr>
          <p:cNvPr id="5" name="Oval 4"/>
          <p:cNvSpPr/>
          <p:nvPr/>
        </p:nvSpPr>
        <p:spPr>
          <a:xfrm>
            <a:off x="0" y="1763117"/>
            <a:ext cx="3506378" cy="2246450"/>
          </a:xfrm>
          <a:prstGeom prst="ellipse">
            <a:avLst/>
          </a:prstGeom>
          <a:noFill/>
          <a:ln w="57150" cmpd="sng">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AE4F6114-FE43-B34A-B99B-6F1FD61370EE}" type="slidenum">
              <a:rPr lang="en-US" smtClean="0"/>
              <a:pPr/>
              <a:t>45</a:t>
            </a:fld>
            <a:endParaRPr lang="en-US"/>
          </a:p>
        </p:txBody>
      </p:sp>
      <p:sp>
        <p:nvSpPr>
          <p:cNvPr id="7" name="Title 1"/>
          <p:cNvSpPr>
            <a:spLocks noGrp="1"/>
          </p:cNvSpPr>
          <p:nvPr>
            <p:ph type="title"/>
          </p:nvPr>
        </p:nvSpPr>
        <p:spPr>
          <a:xfrm>
            <a:off x="457200" y="165657"/>
            <a:ext cx="8229600" cy="533400"/>
          </a:xfrm>
        </p:spPr>
        <p:txBody>
          <a:bodyPr/>
          <a:lstStyle/>
          <a:p>
            <a:r>
              <a:rPr lang="en-US" sz="2600" dirty="0" smtClean="0"/>
              <a:t>NTP Reflection/Amplification Attack - </a:t>
            </a:r>
            <a:r>
              <a:rPr lang="en-US" sz="2600" dirty="0" err="1" smtClean="0"/>
              <a:t>Netflow</a:t>
            </a:r>
            <a:r>
              <a:rPr lang="en-US" sz="2600" dirty="0" smtClean="0"/>
              <a:t> Analysis</a:t>
            </a:r>
            <a:endParaRPr lang="en-US" sz="2600" dirty="0"/>
          </a:p>
        </p:txBody>
      </p:sp>
    </p:spTree>
    <p:extLst>
      <p:ext uri="{BB962C8B-B14F-4D97-AF65-F5344CB8AC3E}">
        <p14:creationId xmlns:p14="http://schemas.microsoft.com/office/powerpoint/2010/main" val="40899385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tpsp2pres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941" y="1346200"/>
            <a:ext cx="8749312" cy="3969657"/>
          </a:xfrm>
          <a:prstGeom prst="rect">
            <a:avLst/>
          </a:prstGeom>
        </p:spPr>
      </p:pic>
      <p:sp>
        <p:nvSpPr>
          <p:cNvPr id="6" name="Oval 5"/>
          <p:cNvSpPr/>
          <p:nvPr/>
        </p:nvSpPr>
        <p:spPr>
          <a:xfrm>
            <a:off x="8080829" y="1992255"/>
            <a:ext cx="1215571" cy="689429"/>
          </a:xfrm>
          <a:prstGeom prst="ellipse">
            <a:avLst/>
          </a:prstGeom>
          <a:noFill/>
          <a:ln w="57150" cmpd="sng">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AE4F6114-FE43-B34A-B99B-6F1FD61370EE}" type="slidenum">
              <a:rPr lang="en-US" smtClean="0"/>
              <a:pPr/>
              <a:t>46</a:t>
            </a:fld>
            <a:endParaRPr lang="en-US"/>
          </a:p>
        </p:txBody>
      </p:sp>
    </p:spTree>
    <p:extLst>
      <p:ext uri="{BB962C8B-B14F-4D97-AF65-F5344CB8AC3E}">
        <p14:creationId xmlns:p14="http://schemas.microsoft.com/office/powerpoint/2010/main" val="29813852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tpsp3pres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370" y="1491343"/>
            <a:ext cx="8617857" cy="3910014"/>
          </a:xfrm>
          <a:prstGeom prst="rect">
            <a:avLst/>
          </a:prstGeom>
        </p:spPr>
      </p:pic>
      <p:sp>
        <p:nvSpPr>
          <p:cNvPr id="3" name="Slide Number Placeholder 2"/>
          <p:cNvSpPr>
            <a:spLocks noGrp="1"/>
          </p:cNvSpPr>
          <p:nvPr>
            <p:ph type="sldNum" sz="quarter" idx="12"/>
          </p:nvPr>
        </p:nvSpPr>
        <p:spPr/>
        <p:txBody>
          <a:bodyPr/>
          <a:lstStyle/>
          <a:p>
            <a:fld id="{AE4F6114-FE43-B34A-B99B-6F1FD61370EE}" type="slidenum">
              <a:rPr lang="en-US" smtClean="0"/>
              <a:pPr/>
              <a:t>47</a:t>
            </a:fld>
            <a:endParaRPr lang="en-US"/>
          </a:p>
        </p:txBody>
      </p:sp>
      <p:sp>
        <p:nvSpPr>
          <p:cNvPr id="6" name="Title 1"/>
          <p:cNvSpPr>
            <a:spLocks noGrp="1"/>
          </p:cNvSpPr>
          <p:nvPr>
            <p:ph type="title"/>
          </p:nvPr>
        </p:nvSpPr>
        <p:spPr>
          <a:xfrm>
            <a:off x="457200" y="165657"/>
            <a:ext cx="8229600" cy="533400"/>
          </a:xfrm>
        </p:spPr>
        <p:txBody>
          <a:bodyPr/>
          <a:lstStyle/>
          <a:p>
            <a:r>
              <a:rPr lang="en-US" sz="2600" dirty="0" smtClean="0"/>
              <a:t>NTP Reflection/Amplification Attack - </a:t>
            </a:r>
            <a:r>
              <a:rPr lang="en-US" sz="2600" dirty="0" err="1" smtClean="0"/>
              <a:t>Netflow</a:t>
            </a:r>
            <a:r>
              <a:rPr lang="en-US" sz="2600" dirty="0" smtClean="0"/>
              <a:t> Analysis</a:t>
            </a:r>
            <a:endParaRPr lang="en-US" sz="2600" dirty="0"/>
          </a:p>
        </p:txBody>
      </p:sp>
    </p:spTree>
    <p:extLst>
      <p:ext uri="{BB962C8B-B14F-4D97-AF65-F5344CB8AC3E}">
        <p14:creationId xmlns:p14="http://schemas.microsoft.com/office/powerpoint/2010/main" val="26282168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tpsp3pres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370" y="1491343"/>
            <a:ext cx="8617857" cy="3910014"/>
          </a:xfrm>
          <a:prstGeom prst="rect">
            <a:avLst/>
          </a:prstGeom>
        </p:spPr>
      </p:pic>
      <p:sp>
        <p:nvSpPr>
          <p:cNvPr id="3" name="Slide Number Placeholder 2"/>
          <p:cNvSpPr>
            <a:spLocks noGrp="1"/>
          </p:cNvSpPr>
          <p:nvPr>
            <p:ph type="sldNum" sz="quarter" idx="12"/>
          </p:nvPr>
        </p:nvSpPr>
        <p:spPr/>
        <p:txBody>
          <a:bodyPr/>
          <a:lstStyle/>
          <a:p>
            <a:fld id="{AE4F6114-FE43-B34A-B99B-6F1FD61370EE}" type="slidenum">
              <a:rPr lang="en-US" smtClean="0"/>
              <a:pPr/>
              <a:t>48</a:t>
            </a:fld>
            <a:endParaRPr lang="en-US"/>
          </a:p>
        </p:txBody>
      </p:sp>
      <p:sp>
        <p:nvSpPr>
          <p:cNvPr id="6" name="Title 1"/>
          <p:cNvSpPr>
            <a:spLocks noGrp="1"/>
          </p:cNvSpPr>
          <p:nvPr>
            <p:ph type="title"/>
          </p:nvPr>
        </p:nvSpPr>
        <p:spPr>
          <a:xfrm>
            <a:off x="457200" y="165657"/>
            <a:ext cx="8229600" cy="533400"/>
          </a:xfrm>
        </p:spPr>
        <p:txBody>
          <a:bodyPr/>
          <a:lstStyle/>
          <a:p>
            <a:r>
              <a:rPr lang="en-US" sz="2600" dirty="0" smtClean="0"/>
              <a:t>NTP Reflection/Amplification Attack - </a:t>
            </a:r>
            <a:r>
              <a:rPr lang="en-US" sz="2600" dirty="0" err="1" smtClean="0"/>
              <a:t>Netflow</a:t>
            </a:r>
            <a:r>
              <a:rPr lang="en-US" sz="2600" dirty="0" smtClean="0"/>
              <a:t> Analysis</a:t>
            </a:r>
            <a:endParaRPr lang="en-US" sz="2600" dirty="0"/>
          </a:p>
        </p:txBody>
      </p:sp>
      <p:sp>
        <p:nvSpPr>
          <p:cNvPr id="5" name="Oval 4"/>
          <p:cNvSpPr/>
          <p:nvPr/>
        </p:nvSpPr>
        <p:spPr>
          <a:xfrm>
            <a:off x="2394220" y="1797049"/>
            <a:ext cx="1215571" cy="689429"/>
          </a:xfrm>
          <a:prstGeom prst="ellipse">
            <a:avLst/>
          </a:prstGeom>
          <a:noFill/>
          <a:ln w="57150" cmpd="sng">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8174931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tpsp3pres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370" y="1491343"/>
            <a:ext cx="8617857" cy="3910014"/>
          </a:xfrm>
          <a:prstGeom prst="rect">
            <a:avLst/>
          </a:prstGeom>
        </p:spPr>
      </p:pic>
      <p:sp>
        <p:nvSpPr>
          <p:cNvPr id="3" name="Slide Number Placeholder 2"/>
          <p:cNvSpPr>
            <a:spLocks noGrp="1"/>
          </p:cNvSpPr>
          <p:nvPr>
            <p:ph type="sldNum" sz="quarter" idx="12"/>
          </p:nvPr>
        </p:nvSpPr>
        <p:spPr/>
        <p:txBody>
          <a:bodyPr/>
          <a:lstStyle/>
          <a:p>
            <a:fld id="{AE4F6114-FE43-B34A-B99B-6F1FD61370EE}" type="slidenum">
              <a:rPr lang="en-US" smtClean="0"/>
              <a:pPr/>
              <a:t>49</a:t>
            </a:fld>
            <a:endParaRPr lang="en-US"/>
          </a:p>
        </p:txBody>
      </p:sp>
      <p:sp>
        <p:nvSpPr>
          <p:cNvPr id="6" name="Title 1"/>
          <p:cNvSpPr>
            <a:spLocks noGrp="1"/>
          </p:cNvSpPr>
          <p:nvPr>
            <p:ph type="title"/>
          </p:nvPr>
        </p:nvSpPr>
        <p:spPr>
          <a:xfrm>
            <a:off x="457200" y="165657"/>
            <a:ext cx="8229600" cy="533400"/>
          </a:xfrm>
        </p:spPr>
        <p:txBody>
          <a:bodyPr/>
          <a:lstStyle/>
          <a:p>
            <a:r>
              <a:rPr lang="en-US" sz="2600" dirty="0" smtClean="0"/>
              <a:t>NTP Reflection/Amplification Attack - </a:t>
            </a:r>
            <a:r>
              <a:rPr lang="en-US" sz="2600" dirty="0" err="1" smtClean="0"/>
              <a:t>Netflow</a:t>
            </a:r>
            <a:r>
              <a:rPr lang="en-US" sz="2600" dirty="0" smtClean="0"/>
              <a:t> Analysis</a:t>
            </a:r>
            <a:endParaRPr lang="en-US" sz="2600" dirty="0"/>
          </a:p>
        </p:txBody>
      </p:sp>
      <p:sp>
        <p:nvSpPr>
          <p:cNvPr id="7" name="Oval 6"/>
          <p:cNvSpPr/>
          <p:nvPr/>
        </p:nvSpPr>
        <p:spPr>
          <a:xfrm>
            <a:off x="328370" y="4782400"/>
            <a:ext cx="1626726" cy="689429"/>
          </a:xfrm>
          <a:prstGeom prst="ellipse">
            <a:avLst/>
          </a:prstGeom>
          <a:noFill/>
          <a:ln w="57150" cmpd="sng">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8174931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Hong Kong Protest attack </a:t>
            </a:r>
            <a:endParaRPr lang="en-US" dirty="0"/>
          </a:p>
        </p:txBody>
      </p:sp>
      <p:pic>
        <p:nvPicPr>
          <p:cNvPr id="3" name="Picture 2"/>
          <p:cNvPicPr>
            <a:picLocks noChangeAspect="1"/>
          </p:cNvPicPr>
          <p:nvPr/>
        </p:nvPicPr>
        <p:blipFill>
          <a:blip r:embed="rId3"/>
          <a:stretch>
            <a:fillRect/>
          </a:stretch>
        </p:blipFill>
        <p:spPr>
          <a:xfrm>
            <a:off x="5115279" y="850900"/>
            <a:ext cx="4028719" cy="2737571"/>
          </a:xfrm>
          <a:prstGeom prst="rect">
            <a:avLst/>
          </a:prstGeom>
        </p:spPr>
      </p:pic>
      <p:sp>
        <p:nvSpPr>
          <p:cNvPr id="7" name="Rectangle 6"/>
          <p:cNvSpPr/>
          <p:nvPr/>
        </p:nvSpPr>
        <p:spPr>
          <a:xfrm>
            <a:off x="107054" y="1206742"/>
            <a:ext cx="4572000" cy="1200328"/>
          </a:xfrm>
          <a:prstGeom prst="rect">
            <a:avLst/>
          </a:prstGeom>
        </p:spPr>
        <p:txBody>
          <a:bodyPr>
            <a:spAutoFit/>
          </a:bodyPr>
          <a:lstStyle/>
          <a:p>
            <a:r>
              <a:rPr lang="en-US" sz="2400" b="1" dirty="0"/>
              <a:t>The Largest Cyber </a:t>
            </a:r>
            <a:r>
              <a:rPr lang="en-US" sz="2400" b="1" dirty="0" smtClean="0"/>
              <a:t>Attack</a:t>
            </a:r>
          </a:p>
          <a:p>
            <a:r>
              <a:rPr lang="en-US" sz="2400" b="1" dirty="0"/>
              <a:t> In History Has Been </a:t>
            </a:r>
            <a:r>
              <a:rPr lang="en-US" sz="2400" b="1" dirty="0" smtClean="0"/>
              <a:t>Hitting</a:t>
            </a:r>
          </a:p>
          <a:p>
            <a:r>
              <a:rPr lang="en-US" sz="2400" b="1" dirty="0" smtClean="0"/>
              <a:t> </a:t>
            </a:r>
            <a:r>
              <a:rPr lang="en-US" sz="2400" b="1" dirty="0"/>
              <a:t>Hong Kong Sites</a:t>
            </a:r>
          </a:p>
        </p:txBody>
      </p:sp>
      <p:sp>
        <p:nvSpPr>
          <p:cNvPr id="9" name="Rectangle 8"/>
          <p:cNvSpPr/>
          <p:nvPr/>
        </p:nvSpPr>
        <p:spPr>
          <a:xfrm>
            <a:off x="107054" y="856289"/>
            <a:ext cx="3749744" cy="369332"/>
          </a:xfrm>
          <a:prstGeom prst="rect">
            <a:avLst/>
          </a:prstGeom>
        </p:spPr>
        <p:txBody>
          <a:bodyPr wrap="none">
            <a:spAutoFit/>
          </a:bodyPr>
          <a:lstStyle/>
          <a:p>
            <a:r>
              <a:rPr lang="pl-PL" dirty="0" smtClean="0"/>
              <a:t>11/</a:t>
            </a:r>
            <a:r>
              <a:rPr lang="pl-PL" dirty="0"/>
              <a:t>20/2014 @ 10:40AM 23,072 </a:t>
            </a:r>
            <a:r>
              <a:rPr lang="pl-PL" dirty="0" err="1"/>
              <a:t>views</a:t>
            </a:r>
            <a:endParaRPr lang="en-US" dirty="0"/>
          </a:p>
        </p:txBody>
      </p:sp>
      <p:sp>
        <p:nvSpPr>
          <p:cNvPr id="10" name="Rectangle 9"/>
          <p:cNvSpPr/>
          <p:nvPr/>
        </p:nvSpPr>
        <p:spPr>
          <a:xfrm>
            <a:off x="328371" y="2751504"/>
            <a:ext cx="4572000" cy="2862323"/>
          </a:xfrm>
          <a:prstGeom prst="rect">
            <a:avLst/>
          </a:prstGeom>
        </p:spPr>
        <p:txBody>
          <a:bodyPr>
            <a:spAutoFit/>
          </a:bodyPr>
          <a:lstStyle/>
          <a:p>
            <a:r>
              <a:rPr lang="en-US" dirty="0"/>
              <a:t>The distributed denial of service (</a:t>
            </a:r>
            <a:r>
              <a:rPr lang="en-US" dirty="0" err="1"/>
              <a:t>DDoS</a:t>
            </a:r>
            <a:r>
              <a:rPr lang="en-US" dirty="0"/>
              <a:t>) attacks have been carried out against independent news site Apple Daily and </a:t>
            </a:r>
            <a:r>
              <a:rPr lang="en-US" dirty="0" err="1"/>
              <a:t>PopVote</a:t>
            </a:r>
            <a:r>
              <a:rPr lang="en-US" dirty="0"/>
              <a:t>, which </a:t>
            </a:r>
            <a:r>
              <a:rPr lang="en-US" dirty="0" err="1"/>
              <a:t>organised</a:t>
            </a:r>
            <a:r>
              <a:rPr lang="en-US" dirty="0"/>
              <a:t> mock chief executive elections for Hong Kong. Now the content delivery network </a:t>
            </a:r>
            <a:r>
              <a:rPr lang="en-US" dirty="0" err="1"/>
              <a:t>Cloudflare</a:t>
            </a:r>
            <a:r>
              <a:rPr lang="en-US" dirty="0"/>
              <a:t>, which protects Apple Daily and </a:t>
            </a:r>
            <a:r>
              <a:rPr lang="en-US" dirty="0" err="1"/>
              <a:t>PopVote</a:t>
            </a:r>
            <a:r>
              <a:rPr lang="en-US" dirty="0"/>
              <a:t>, says the </a:t>
            </a:r>
            <a:r>
              <a:rPr lang="en-US" dirty="0" err="1"/>
              <a:t>DDoS</a:t>
            </a:r>
            <a:r>
              <a:rPr lang="en-US" dirty="0"/>
              <a:t> attacks have been unprecedented in scale, pounding the sites with junk traffic at a remarkable 500 gigabits per second.</a:t>
            </a:r>
          </a:p>
        </p:txBody>
      </p:sp>
      <p:sp>
        <p:nvSpPr>
          <p:cNvPr id="11" name="Rectangle 10"/>
          <p:cNvSpPr/>
          <p:nvPr/>
        </p:nvSpPr>
        <p:spPr>
          <a:xfrm>
            <a:off x="4679054" y="4413498"/>
            <a:ext cx="4572000" cy="1200329"/>
          </a:xfrm>
          <a:prstGeom prst="rect">
            <a:avLst/>
          </a:prstGeom>
        </p:spPr>
        <p:txBody>
          <a:bodyPr>
            <a:spAutoFit/>
          </a:bodyPr>
          <a:lstStyle/>
          <a:p>
            <a:r>
              <a:rPr lang="en-US" dirty="0"/>
              <a:t>“We’re seeing over 250 million DNS requests per second, which is probably on par with the total DNS requests for the entire Internet in a normal second,” said Prince.</a:t>
            </a:r>
          </a:p>
        </p:txBody>
      </p:sp>
    </p:spTree>
    <p:extLst>
      <p:ext uri="{BB962C8B-B14F-4D97-AF65-F5344CB8AC3E}">
        <p14:creationId xmlns:p14="http://schemas.microsoft.com/office/powerpoint/2010/main" val="2826965218"/>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tpsp4pres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428" y="1346201"/>
            <a:ext cx="8672286" cy="3934709"/>
          </a:xfrm>
          <a:prstGeom prst="rect">
            <a:avLst/>
          </a:prstGeom>
        </p:spPr>
      </p:pic>
      <p:sp>
        <p:nvSpPr>
          <p:cNvPr id="3" name="Slide Number Placeholder 2"/>
          <p:cNvSpPr>
            <a:spLocks noGrp="1"/>
          </p:cNvSpPr>
          <p:nvPr>
            <p:ph type="sldNum" sz="quarter" idx="12"/>
          </p:nvPr>
        </p:nvSpPr>
        <p:spPr/>
        <p:txBody>
          <a:bodyPr/>
          <a:lstStyle/>
          <a:p>
            <a:fld id="{AE4F6114-FE43-B34A-B99B-6F1FD61370EE}" type="slidenum">
              <a:rPr lang="en-US" smtClean="0"/>
              <a:pPr/>
              <a:t>50</a:t>
            </a:fld>
            <a:endParaRPr lang="en-US"/>
          </a:p>
        </p:txBody>
      </p:sp>
      <p:sp>
        <p:nvSpPr>
          <p:cNvPr id="6" name="Title 1"/>
          <p:cNvSpPr>
            <a:spLocks noGrp="1"/>
          </p:cNvSpPr>
          <p:nvPr>
            <p:ph type="title"/>
          </p:nvPr>
        </p:nvSpPr>
        <p:spPr>
          <a:xfrm>
            <a:off x="457200" y="165657"/>
            <a:ext cx="8229600" cy="533400"/>
          </a:xfrm>
        </p:spPr>
        <p:txBody>
          <a:bodyPr/>
          <a:lstStyle/>
          <a:p>
            <a:r>
              <a:rPr lang="en-US" sz="2600" dirty="0" smtClean="0"/>
              <a:t>NTP Reflection/Amplification Attack - </a:t>
            </a:r>
            <a:r>
              <a:rPr lang="en-US" sz="2600" dirty="0" err="1" smtClean="0"/>
              <a:t>Netflow</a:t>
            </a:r>
            <a:r>
              <a:rPr lang="en-US" sz="2600" dirty="0" smtClean="0"/>
              <a:t> Analysis</a:t>
            </a:r>
            <a:endParaRPr lang="en-US" sz="2600" dirty="0"/>
          </a:p>
        </p:txBody>
      </p:sp>
    </p:spTree>
    <p:extLst>
      <p:ext uri="{BB962C8B-B14F-4D97-AF65-F5344CB8AC3E}">
        <p14:creationId xmlns:p14="http://schemas.microsoft.com/office/powerpoint/2010/main" val="41630606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tpsp4pres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428" y="1346201"/>
            <a:ext cx="8672286" cy="3934709"/>
          </a:xfrm>
          <a:prstGeom prst="rect">
            <a:avLst/>
          </a:prstGeom>
        </p:spPr>
      </p:pic>
      <p:sp>
        <p:nvSpPr>
          <p:cNvPr id="5" name="Oval 4"/>
          <p:cNvSpPr/>
          <p:nvPr/>
        </p:nvSpPr>
        <p:spPr>
          <a:xfrm>
            <a:off x="4606190" y="1599295"/>
            <a:ext cx="1215571" cy="689429"/>
          </a:xfrm>
          <a:prstGeom prst="ellipse">
            <a:avLst/>
          </a:prstGeom>
          <a:noFill/>
          <a:ln w="57150" cmpd="sng">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AE4F6114-FE43-B34A-B99B-6F1FD61370EE}" type="slidenum">
              <a:rPr lang="en-US" smtClean="0"/>
              <a:pPr/>
              <a:t>51</a:t>
            </a:fld>
            <a:endParaRPr lang="en-US"/>
          </a:p>
        </p:txBody>
      </p:sp>
      <p:sp>
        <p:nvSpPr>
          <p:cNvPr id="8" name="Title 1"/>
          <p:cNvSpPr>
            <a:spLocks noGrp="1"/>
          </p:cNvSpPr>
          <p:nvPr>
            <p:ph type="title"/>
          </p:nvPr>
        </p:nvSpPr>
        <p:spPr>
          <a:xfrm>
            <a:off x="457200" y="165657"/>
            <a:ext cx="8229600" cy="533400"/>
          </a:xfrm>
        </p:spPr>
        <p:txBody>
          <a:bodyPr/>
          <a:lstStyle/>
          <a:p>
            <a:r>
              <a:rPr lang="en-US" sz="2600" dirty="0" smtClean="0"/>
              <a:t>NTP Reflection/Amplification Attack - </a:t>
            </a:r>
            <a:r>
              <a:rPr lang="en-US" sz="2600" dirty="0" err="1" smtClean="0"/>
              <a:t>Netflow</a:t>
            </a:r>
            <a:r>
              <a:rPr lang="en-US" sz="2600" dirty="0" smtClean="0"/>
              <a:t> Analysis</a:t>
            </a:r>
            <a:endParaRPr lang="en-US" sz="2600" dirty="0"/>
          </a:p>
        </p:txBody>
      </p:sp>
    </p:spTree>
    <p:extLst>
      <p:ext uri="{BB962C8B-B14F-4D97-AF65-F5344CB8AC3E}">
        <p14:creationId xmlns:p14="http://schemas.microsoft.com/office/powerpoint/2010/main" val="33496134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tpsp4pres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428" y="1346201"/>
            <a:ext cx="8672286" cy="3934709"/>
          </a:xfrm>
          <a:prstGeom prst="rect">
            <a:avLst/>
          </a:prstGeom>
        </p:spPr>
      </p:pic>
      <p:sp>
        <p:nvSpPr>
          <p:cNvPr id="7" name="Oval 6"/>
          <p:cNvSpPr/>
          <p:nvPr/>
        </p:nvSpPr>
        <p:spPr>
          <a:xfrm>
            <a:off x="181428" y="2505937"/>
            <a:ext cx="2544290" cy="689429"/>
          </a:xfrm>
          <a:prstGeom prst="ellipse">
            <a:avLst/>
          </a:prstGeom>
          <a:noFill/>
          <a:ln w="57150" cmpd="sng">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AE4F6114-FE43-B34A-B99B-6F1FD61370EE}" type="slidenum">
              <a:rPr lang="en-US" smtClean="0"/>
              <a:pPr/>
              <a:t>52</a:t>
            </a:fld>
            <a:endParaRPr lang="en-US"/>
          </a:p>
        </p:txBody>
      </p:sp>
      <p:sp>
        <p:nvSpPr>
          <p:cNvPr id="8" name="Title 1"/>
          <p:cNvSpPr>
            <a:spLocks noGrp="1"/>
          </p:cNvSpPr>
          <p:nvPr>
            <p:ph type="title"/>
          </p:nvPr>
        </p:nvSpPr>
        <p:spPr>
          <a:xfrm>
            <a:off x="457200" y="165657"/>
            <a:ext cx="8229600" cy="533400"/>
          </a:xfrm>
        </p:spPr>
        <p:txBody>
          <a:bodyPr/>
          <a:lstStyle/>
          <a:p>
            <a:r>
              <a:rPr lang="en-US" sz="2600" dirty="0" smtClean="0"/>
              <a:t>NTP Reflection/Amplification Attack - </a:t>
            </a:r>
            <a:r>
              <a:rPr lang="en-US" sz="2600" dirty="0" err="1" smtClean="0"/>
              <a:t>Netflow</a:t>
            </a:r>
            <a:r>
              <a:rPr lang="en-US" sz="2600" dirty="0" smtClean="0"/>
              <a:t> Analysis</a:t>
            </a:r>
            <a:endParaRPr lang="en-US" sz="2600" dirty="0"/>
          </a:p>
        </p:txBody>
      </p:sp>
    </p:spTree>
    <p:extLst>
      <p:ext uri="{BB962C8B-B14F-4D97-AF65-F5344CB8AC3E}">
        <p14:creationId xmlns:p14="http://schemas.microsoft.com/office/powerpoint/2010/main" val="22046930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tpsp4pres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428" y="1346201"/>
            <a:ext cx="8672286" cy="3934709"/>
          </a:xfrm>
          <a:prstGeom prst="rect">
            <a:avLst/>
          </a:prstGeom>
        </p:spPr>
      </p:pic>
      <p:sp>
        <p:nvSpPr>
          <p:cNvPr id="6" name="Oval 5"/>
          <p:cNvSpPr/>
          <p:nvPr/>
        </p:nvSpPr>
        <p:spPr>
          <a:xfrm>
            <a:off x="181428" y="3494216"/>
            <a:ext cx="2362862" cy="689429"/>
          </a:xfrm>
          <a:prstGeom prst="ellipse">
            <a:avLst/>
          </a:prstGeom>
          <a:noFill/>
          <a:ln w="57150" cmpd="sng">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AE4F6114-FE43-B34A-B99B-6F1FD61370EE}" type="slidenum">
              <a:rPr lang="en-US" smtClean="0"/>
              <a:pPr/>
              <a:t>53</a:t>
            </a:fld>
            <a:endParaRPr lang="en-US"/>
          </a:p>
        </p:txBody>
      </p:sp>
      <p:sp>
        <p:nvSpPr>
          <p:cNvPr id="7" name="Title 1"/>
          <p:cNvSpPr>
            <a:spLocks noGrp="1"/>
          </p:cNvSpPr>
          <p:nvPr>
            <p:ph type="title"/>
          </p:nvPr>
        </p:nvSpPr>
        <p:spPr>
          <a:xfrm>
            <a:off x="457200" y="165657"/>
            <a:ext cx="8229600" cy="533400"/>
          </a:xfrm>
        </p:spPr>
        <p:txBody>
          <a:bodyPr/>
          <a:lstStyle/>
          <a:p>
            <a:r>
              <a:rPr lang="en-US" sz="2600" dirty="0" smtClean="0"/>
              <a:t>NTP Reflection/Amplification Attack - </a:t>
            </a:r>
            <a:r>
              <a:rPr lang="en-US" sz="2600" dirty="0" err="1" smtClean="0"/>
              <a:t>Netflow</a:t>
            </a:r>
            <a:r>
              <a:rPr lang="en-US" sz="2600" dirty="0" smtClean="0"/>
              <a:t> Analysis</a:t>
            </a:r>
            <a:endParaRPr lang="en-US" sz="2600" dirty="0"/>
          </a:p>
        </p:txBody>
      </p:sp>
    </p:spTree>
    <p:extLst>
      <p:ext uri="{BB962C8B-B14F-4D97-AF65-F5344CB8AC3E}">
        <p14:creationId xmlns:p14="http://schemas.microsoft.com/office/powerpoint/2010/main" val="28153592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tpsp5pres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429" y="1346200"/>
            <a:ext cx="8799286" cy="3992331"/>
          </a:xfrm>
          <a:prstGeom prst="rect">
            <a:avLst/>
          </a:prstGeom>
        </p:spPr>
      </p:pic>
      <p:sp>
        <p:nvSpPr>
          <p:cNvPr id="3" name="Slide Number Placeholder 2"/>
          <p:cNvSpPr>
            <a:spLocks noGrp="1"/>
          </p:cNvSpPr>
          <p:nvPr>
            <p:ph type="sldNum" sz="quarter" idx="12"/>
          </p:nvPr>
        </p:nvSpPr>
        <p:spPr/>
        <p:txBody>
          <a:bodyPr/>
          <a:lstStyle/>
          <a:p>
            <a:fld id="{AE4F6114-FE43-B34A-B99B-6F1FD61370EE}" type="slidenum">
              <a:rPr lang="en-US" smtClean="0"/>
              <a:pPr/>
              <a:t>54</a:t>
            </a:fld>
            <a:endParaRPr lang="en-US"/>
          </a:p>
        </p:txBody>
      </p:sp>
      <p:sp>
        <p:nvSpPr>
          <p:cNvPr id="6" name="Title 1"/>
          <p:cNvSpPr>
            <a:spLocks noGrp="1"/>
          </p:cNvSpPr>
          <p:nvPr>
            <p:ph type="title"/>
          </p:nvPr>
        </p:nvSpPr>
        <p:spPr>
          <a:xfrm>
            <a:off x="457200" y="165657"/>
            <a:ext cx="8229600" cy="533400"/>
          </a:xfrm>
        </p:spPr>
        <p:txBody>
          <a:bodyPr/>
          <a:lstStyle/>
          <a:p>
            <a:r>
              <a:rPr lang="en-US" sz="2600" dirty="0" smtClean="0"/>
              <a:t>NTP Reflection/Amplification Attack - </a:t>
            </a:r>
            <a:r>
              <a:rPr lang="en-US" sz="2600" dirty="0" err="1" smtClean="0"/>
              <a:t>Netflow</a:t>
            </a:r>
            <a:r>
              <a:rPr lang="en-US" sz="2600" dirty="0" smtClean="0"/>
              <a:t> Analysis</a:t>
            </a:r>
            <a:endParaRPr lang="en-US" sz="2600" dirty="0"/>
          </a:p>
        </p:txBody>
      </p:sp>
    </p:spTree>
    <p:extLst>
      <p:ext uri="{BB962C8B-B14F-4D97-AF65-F5344CB8AC3E}">
        <p14:creationId xmlns:p14="http://schemas.microsoft.com/office/powerpoint/2010/main" val="37737201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tpsp5pres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429" y="1346200"/>
            <a:ext cx="8799286" cy="3992331"/>
          </a:xfrm>
          <a:prstGeom prst="rect">
            <a:avLst/>
          </a:prstGeom>
        </p:spPr>
      </p:pic>
      <p:sp>
        <p:nvSpPr>
          <p:cNvPr id="5" name="Oval 4"/>
          <p:cNvSpPr/>
          <p:nvPr/>
        </p:nvSpPr>
        <p:spPr>
          <a:xfrm>
            <a:off x="24450" y="2739634"/>
            <a:ext cx="1973459" cy="1055900"/>
          </a:xfrm>
          <a:prstGeom prst="ellipse">
            <a:avLst/>
          </a:prstGeom>
          <a:noFill/>
          <a:ln w="57150" cmpd="sng">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AE4F6114-FE43-B34A-B99B-6F1FD61370EE}" type="slidenum">
              <a:rPr lang="en-US" smtClean="0"/>
              <a:pPr/>
              <a:t>55</a:t>
            </a:fld>
            <a:endParaRPr lang="en-US"/>
          </a:p>
        </p:txBody>
      </p:sp>
      <p:sp>
        <p:nvSpPr>
          <p:cNvPr id="7" name="Title 1"/>
          <p:cNvSpPr>
            <a:spLocks noGrp="1"/>
          </p:cNvSpPr>
          <p:nvPr>
            <p:ph type="title"/>
          </p:nvPr>
        </p:nvSpPr>
        <p:spPr>
          <a:xfrm>
            <a:off x="457200" y="165657"/>
            <a:ext cx="8229600" cy="533400"/>
          </a:xfrm>
        </p:spPr>
        <p:txBody>
          <a:bodyPr/>
          <a:lstStyle/>
          <a:p>
            <a:r>
              <a:rPr lang="en-US" sz="2600" dirty="0" smtClean="0"/>
              <a:t>NTP Reflection/Amplification Attack - </a:t>
            </a:r>
            <a:r>
              <a:rPr lang="en-US" sz="2600" dirty="0" err="1" smtClean="0"/>
              <a:t>Netflow</a:t>
            </a:r>
            <a:r>
              <a:rPr lang="en-US" sz="2600" dirty="0" smtClean="0"/>
              <a:t> Analysis</a:t>
            </a:r>
            <a:endParaRPr lang="en-US" sz="2600" dirty="0"/>
          </a:p>
        </p:txBody>
      </p:sp>
    </p:spTree>
    <p:extLst>
      <p:ext uri="{BB962C8B-B14F-4D97-AF65-F5344CB8AC3E}">
        <p14:creationId xmlns:p14="http://schemas.microsoft.com/office/powerpoint/2010/main" val="3157877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tpsp5pres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429" y="1346200"/>
            <a:ext cx="8799286" cy="3992331"/>
          </a:xfrm>
          <a:prstGeom prst="rect">
            <a:avLst/>
          </a:prstGeom>
        </p:spPr>
      </p:pic>
      <p:sp>
        <p:nvSpPr>
          <p:cNvPr id="6" name="Oval 5"/>
          <p:cNvSpPr/>
          <p:nvPr/>
        </p:nvSpPr>
        <p:spPr>
          <a:xfrm>
            <a:off x="0" y="4062086"/>
            <a:ext cx="1973459" cy="1055900"/>
          </a:xfrm>
          <a:prstGeom prst="ellipse">
            <a:avLst/>
          </a:prstGeom>
          <a:noFill/>
          <a:ln w="57150" cmpd="sng">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AE4F6114-FE43-B34A-B99B-6F1FD61370EE}" type="slidenum">
              <a:rPr lang="en-US" smtClean="0"/>
              <a:pPr/>
              <a:t>56</a:t>
            </a:fld>
            <a:endParaRPr lang="en-US"/>
          </a:p>
        </p:txBody>
      </p:sp>
      <p:sp>
        <p:nvSpPr>
          <p:cNvPr id="7" name="Title 1"/>
          <p:cNvSpPr>
            <a:spLocks noGrp="1"/>
          </p:cNvSpPr>
          <p:nvPr>
            <p:ph type="title"/>
          </p:nvPr>
        </p:nvSpPr>
        <p:spPr>
          <a:xfrm>
            <a:off x="457200" y="165657"/>
            <a:ext cx="8229600" cy="533400"/>
          </a:xfrm>
        </p:spPr>
        <p:txBody>
          <a:bodyPr/>
          <a:lstStyle/>
          <a:p>
            <a:r>
              <a:rPr lang="en-US" sz="2600" dirty="0" smtClean="0"/>
              <a:t>NTP Reflection/Amplification Attack - </a:t>
            </a:r>
            <a:r>
              <a:rPr lang="en-US" sz="2600" dirty="0" err="1" smtClean="0"/>
              <a:t>Netflow</a:t>
            </a:r>
            <a:r>
              <a:rPr lang="en-US" sz="2600" dirty="0" smtClean="0"/>
              <a:t> Analysis</a:t>
            </a:r>
            <a:endParaRPr lang="en-US" sz="2600" dirty="0"/>
          </a:p>
        </p:txBody>
      </p:sp>
    </p:spTree>
    <p:extLst>
      <p:ext uri="{BB962C8B-B14F-4D97-AF65-F5344CB8AC3E}">
        <p14:creationId xmlns:p14="http://schemas.microsoft.com/office/powerpoint/2010/main" val="41280508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2770" name="Rectangle 1"/>
          <p:cNvSpPr>
            <a:spLocks/>
          </p:cNvSpPr>
          <p:nvPr/>
        </p:nvSpPr>
        <p:spPr bwMode="auto">
          <a:xfrm>
            <a:off x="0" y="2350744"/>
            <a:ext cx="9144000" cy="2273300"/>
          </a:xfrm>
          <a:prstGeom prst="rect">
            <a:avLst/>
          </a:prstGeom>
          <a:solidFill>
            <a:srgbClr val="62A33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a:p>
        </p:txBody>
      </p:sp>
      <p:sp>
        <p:nvSpPr>
          <p:cNvPr id="32772" name="Line 3"/>
          <p:cNvSpPr>
            <a:spLocks noChangeShapeType="1"/>
          </p:cNvSpPr>
          <p:nvPr/>
        </p:nvSpPr>
        <p:spPr bwMode="auto">
          <a:xfrm>
            <a:off x="685800" y="1066800"/>
            <a:ext cx="8077200" cy="1588"/>
          </a:xfrm>
          <a:prstGeom prst="line">
            <a:avLst/>
          </a:prstGeom>
          <a:noFill/>
          <a:ln w="9525">
            <a:solidFill>
              <a:srgbClr val="62A335"/>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32774" name="Rectangle 5"/>
          <p:cNvSpPr>
            <a:spLocks/>
          </p:cNvSpPr>
          <p:nvPr/>
        </p:nvSpPr>
        <p:spPr bwMode="auto">
          <a:xfrm>
            <a:off x="14288" y="9525"/>
            <a:ext cx="9129712" cy="18415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a:p>
        </p:txBody>
      </p:sp>
      <p:sp>
        <p:nvSpPr>
          <p:cNvPr id="32775" name="Rectangle 6"/>
          <p:cNvSpPr>
            <a:spLocks/>
          </p:cNvSpPr>
          <p:nvPr/>
        </p:nvSpPr>
        <p:spPr bwMode="auto">
          <a:xfrm>
            <a:off x="201613" y="2876182"/>
            <a:ext cx="87249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100" tIns="38100" rIns="82124" bIns="38100"/>
          <a:lstStyle/>
          <a:p>
            <a:pPr marL="4763" algn="ctr"/>
            <a:r>
              <a:rPr lang="en-US" sz="5600" dirty="0" smtClean="0">
                <a:solidFill>
                  <a:srgbClr val="FFFFFF"/>
                </a:solidFill>
                <a:ea typeface="ＭＳ Ｐゴシック" charset="0"/>
              </a:rPr>
              <a:t>DNS Reflection/Amplification</a:t>
            </a:r>
            <a:endParaRPr lang="en-US" sz="5600" dirty="0">
              <a:solidFill>
                <a:srgbClr val="FFFFFF"/>
              </a:solidFill>
              <a:ea typeface="ＭＳ Ｐゴシック" charset="0"/>
            </a:endParaRPr>
          </a:p>
        </p:txBody>
      </p:sp>
      <p:sp>
        <p:nvSpPr>
          <p:cNvPr id="4" name="Slide Number Placeholder 3"/>
          <p:cNvSpPr>
            <a:spLocks noGrp="1"/>
          </p:cNvSpPr>
          <p:nvPr>
            <p:ph type="sldNum" sz="quarter" idx="10"/>
          </p:nvPr>
        </p:nvSpPr>
        <p:spPr/>
        <p:txBody>
          <a:bodyPr/>
          <a:lstStyle/>
          <a:p>
            <a:fld id="{AE4F6114-FE43-B34A-B99B-6F1FD61370EE}" type="slidenum">
              <a:rPr lang="en-US" smtClean="0"/>
              <a:pPr/>
              <a:t>57</a:t>
            </a:fld>
            <a:endParaRPr lang="en-US" dirty="0"/>
          </a:p>
        </p:txBody>
      </p:sp>
    </p:spTree>
    <p:extLst>
      <p:ext uri="{BB962C8B-B14F-4D97-AF65-F5344CB8AC3E}">
        <p14:creationId xmlns:p14="http://schemas.microsoft.com/office/powerpoint/2010/main" val="8589584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940994509"/>
              </p:ext>
            </p:extLst>
          </p:nvPr>
        </p:nvGraphicFramePr>
        <p:xfrm>
          <a:off x="417570" y="1191124"/>
          <a:ext cx="8038452" cy="4846319"/>
        </p:xfrm>
        <a:graphic>
          <a:graphicData uri="http://schemas.openxmlformats.org/drawingml/2006/table">
            <a:tbl>
              <a:tblPr firstRow="1" bandRow="1">
                <a:tableStyleId>{5C22544A-7EE6-4342-B048-85BDC9FD1C3A}</a:tableStyleId>
              </a:tblPr>
              <a:tblGrid>
                <a:gridCol w="1816252"/>
                <a:gridCol w="1719869"/>
                <a:gridCol w="1476605"/>
                <a:gridCol w="1545270"/>
                <a:gridCol w="1480456"/>
              </a:tblGrid>
              <a:tr h="370840">
                <a:tc>
                  <a:txBody>
                    <a:bodyPr/>
                    <a:lstStyle/>
                    <a:p>
                      <a:r>
                        <a:rPr lang="en-US" b="0" dirty="0" smtClean="0"/>
                        <a:t>Abbreviation</a:t>
                      </a:r>
                      <a:endParaRPr lang="en-US" b="0" dirty="0"/>
                    </a:p>
                  </a:txBody>
                  <a:tcPr/>
                </a:tc>
                <a:tc>
                  <a:txBody>
                    <a:bodyPr/>
                    <a:lstStyle/>
                    <a:p>
                      <a:r>
                        <a:rPr lang="en-US" b="0" dirty="0" smtClean="0"/>
                        <a:t>Protocol</a:t>
                      </a:r>
                      <a:endParaRPr lang="en-US" b="0" dirty="0"/>
                    </a:p>
                  </a:txBody>
                  <a:tcPr/>
                </a:tc>
                <a:tc>
                  <a:txBody>
                    <a:bodyPr/>
                    <a:lstStyle/>
                    <a:p>
                      <a:r>
                        <a:rPr lang="en-US" b="0" dirty="0" smtClean="0"/>
                        <a:t>Ports</a:t>
                      </a:r>
                      <a:endParaRPr lang="en-US" b="0" dirty="0"/>
                    </a:p>
                  </a:txBody>
                  <a:tcPr/>
                </a:tc>
                <a:tc>
                  <a:txBody>
                    <a:bodyPr/>
                    <a:lstStyle/>
                    <a:p>
                      <a:r>
                        <a:rPr lang="en-US" b="0" dirty="0" smtClean="0"/>
                        <a:t>Amplification </a:t>
                      </a:r>
                    </a:p>
                    <a:p>
                      <a:r>
                        <a:rPr lang="en-US" b="0" dirty="0" smtClean="0"/>
                        <a:t>Factor</a:t>
                      </a:r>
                      <a:endParaRPr lang="en-US" b="0" dirty="0"/>
                    </a:p>
                  </a:txBody>
                  <a:tcPr/>
                </a:tc>
                <a:tc>
                  <a:txBody>
                    <a:bodyPr/>
                    <a:lstStyle/>
                    <a:p>
                      <a:r>
                        <a:rPr lang="en-US" b="0" dirty="0" smtClean="0"/>
                        <a:t># </a:t>
                      </a:r>
                      <a:r>
                        <a:rPr lang="en-US" b="0" baseline="0" dirty="0" err="1" smtClean="0"/>
                        <a:t>Abusable</a:t>
                      </a:r>
                      <a:endParaRPr lang="en-US" b="0" baseline="0" dirty="0" smtClean="0"/>
                    </a:p>
                    <a:p>
                      <a:r>
                        <a:rPr lang="en-US" b="0" dirty="0" smtClean="0"/>
                        <a:t>Servers</a:t>
                      </a:r>
                      <a:endParaRPr lang="en-US" b="0" dirty="0"/>
                    </a:p>
                  </a:txBody>
                  <a:tcPr/>
                </a:tc>
              </a:tr>
              <a:tr h="370840">
                <a:tc>
                  <a:txBody>
                    <a:bodyPr/>
                    <a:lstStyle/>
                    <a:p>
                      <a:r>
                        <a:rPr lang="en-US" b="1" dirty="0" smtClean="0"/>
                        <a:t>CHARGEN</a:t>
                      </a:r>
                      <a:endParaRPr lang="en-US" b="1" dirty="0"/>
                    </a:p>
                  </a:txBody>
                  <a:tcPr/>
                </a:tc>
                <a:tc>
                  <a:txBody>
                    <a:bodyPr/>
                    <a:lstStyle/>
                    <a:p>
                      <a:r>
                        <a:rPr lang="en-US" b="1" dirty="0" smtClean="0"/>
                        <a:t>Char</a:t>
                      </a:r>
                      <a:r>
                        <a:rPr lang="en-US" dirty="0" smtClean="0"/>
                        <a:t>acter </a:t>
                      </a:r>
                    </a:p>
                    <a:p>
                      <a:r>
                        <a:rPr lang="en-US" b="1" dirty="0" smtClean="0"/>
                        <a:t>Gen</a:t>
                      </a:r>
                      <a:r>
                        <a:rPr lang="en-US" dirty="0" smtClean="0"/>
                        <a:t>eration</a:t>
                      </a:r>
                      <a:r>
                        <a:rPr lang="en-US" baseline="0" dirty="0" smtClean="0"/>
                        <a:t> </a:t>
                      </a:r>
                    </a:p>
                    <a:p>
                      <a:r>
                        <a:rPr lang="en-US" baseline="0" dirty="0" smtClean="0"/>
                        <a:t>Protocol</a:t>
                      </a:r>
                      <a:endParaRPr lang="en-US" dirty="0"/>
                    </a:p>
                  </a:txBody>
                  <a:tcPr/>
                </a:tc>
                <a:tc>
                  <a:txBody>
                    <a:bodyPr/>
                    <a:lstStyle/>
                    <a:p>
                      <a:r>
                        <a:rPr lang="en-US" dirty="0" smtClean="0"/>
                        <a:t>UDP / 19</a:t>
                      </a:r>
                      <a:endParaRPr lang="en-US" dirty="0"/>
                    </a:p>
                  </a:txBody>
                  <a:tcPr/>
                </a:tc>
                <a:tc>
                  <a:txBody>
                    <a:bodyPr/>
                    <a:lstStyle/>
                    <a:p>
                      <a:r>
                        <a:rPr lang="en-US" dirty="0" smtClean="0"/>
                        <a:t>18x/1000x</a:t>
                      </a:r>
                      <a:endParaRPr lang="en-US" dirty="0"/>
                    </a:p>
                  </a:txBody>
                  <a:tcPr/>
                </a:tc>
                <a:tc>
                  <a:txBody>
                    <a:bodyPr/>
                    <a:lstStyle/>
                    <a:p>
                      <a:r>
                        <a:rPr lang="en-US" dirty="0" smtClean="0"/>
                        <a:t>Tens of thousands</a:t>
                      </a:r>
                    </a:p>
                    <a:p>
                      <a:r>
                        <a:rPr lang="en-US" dirty="0" smtClean="0"/>
                        <a:t>(90K)</a:t>
                      </a:r>
                      <a:endParaRPr lang="en-US" dirty="0"/>
                    </a:p>
                  </a:txBody>
                  <a:tcPr/>
                </a:tc>
              </a:tr>
              <a:tr h="370840">
                <a:tc>
                  <a:txBody>
                    <a:bodyPr/>
                    <a:lstStyle/>
                    <a:p>
                      <a:r>
                        <a:rPr lang="en-US" b="1" dirty="0" smtClean="0"/>
                        <a:t>DNS</a:t>
                      </a:r>
                      <a:endParaRPr lang="en-US" b="1" dirty="0"/>
                    </a:p>
                  </a:txBody>
                  <a:tcPr/>
                </a:tc>
                <a:tc>
                  <a:txBody>
                    <a:bodyPr/>
                    <a:lstStyle/>
                    <a:p>
                      <a:r>
                        <a:rPr lang="en-US" b="1" dirty="0" smtClean="0"/>
                        <a:t>D</a:t>
                      </a:r>
                      <a:r>
                        <a:rPr lang="en-US" dirty="0" smtClean="0"/>
                        <a:t>omain </a:t>
                      </a:r>
                    </a:p>
                    <a:p>
                      <a:r>
                        <a:rPr lang="en-US" b="1" dirty="0" smtClean="0"/>
                        <a:t>N</a:t>
                      </a:r>
                      <a:r>
                        <a:rPr lang="en-US" dirty="0" smtClean="0"/>
                        <a:t>ame </a:t>
                      </a:r>
                    </a:p>
                    <a:p>
                      <a:r>
                        <a:rPr lang="en-US" b="1" dirty="0" smtClean="0"/>
                        <a:t>S</a:t>
                      </a:r>
                      <a:r>
                        <a:rPr lang="en-US" dirty="0" smtClean="0"/>
                        <a:t>ystem</a:t>
                      </a:r>
                      <a:endParaRPr lang="en-US" dirty="0"/>
                    </a:p>
                  </a:txBody>
                  <a:tcPr/>
                </a:tc>
                <a:tc>
                  <a:txBody>
                    <a:bodyPr/>
                    <a:lstStyle/>
                    <a:p>
                      <a:r>
                        <a:rPr lang="en-US" dirty="0" smtClean="0"/>
                        <a:t>UDP / 53</a:t>
                      </a:r>
                      <a:endParaRPr lang="en-US" dirty="0"/>
                    </a:p>
                  </a:txBody>
                  <a:tcPr/>
                </a:tc>
                <a:tc>
                  <a:txBody>
                    <a:bodyPr/>
                    <a:lstStyle/>
                    <a:p>
                      <a:r>
                        <a:rPr lang="en-US" dirty="0" smtClean="0"/>
                        <a:t>160x</a:t>
                      </a:r>
                      <a:endParaRPr lang="en-US" dirty="0"/>
                    </a:p>
                  </a:txBody>
                  <a:tcPr/>
                </a:tc>
                <a:tc>
                  <a:txBody>
                    <a:bodyPr/>
                    <a:lstStyle/>
                    <a:p>
                      <a:r>
                        <a:rPr lang="en-US" dirty="0" smtClean="0"/>
                        <a:t>Millions (27M)</a:t>
                      </a:r>
                      <a:endParaRPr lang="en-US" dirty="0"/>
                    </a:p>
                  </a:txBody>
                  <a:tcPr/>
                </a:tc>
              </a:tr>
              <a:tr h="370840">
                <a:tc>
                  <a:txBody>
                    <a:bodyPr/>
                    <a:lstStyle/>
                    <a:p>
                      <a:r>
                        <a:rPr lang="en-US" b="1" dirty="0" smtClean="0"/>
                        <a:t>NTP</a:t>
                      </a:r>
                      <a:endParaRPr lang="en-US" b="1" dirty="0"/>
                    </a:p>
                  </a:txBody>
                  <a:tcPr/>
                </a:tc>
                <a:tc>
                  <a:txBody>
                    <a:bodyPr/>
                    <a:lstStyle/>
                    <a:p>
                      <a:r>
                        <a:rPr lang="en-US" b="1" dirty="0" smtClean="0"/>
                        <a:t>N</a:t>
                      </a:r>
                      <a:r>
                        <a:rPr lang="en-US" dirty="0" smtClean="0"/>
                        <a:t>etwork </a:t>
                      </a:r>
                    </a:p>
                    <a:p>
                      <a:r>
                        <a:rPr lang="en-US" b="1" dirty="0" smtClean="0"/>
                        <a:t>T</a:t>
                      </a:r>
                      <a:r>
                        <a:rPr lang="en-US" dirty="0" smtClean="0"/>
                        <a:t>ime </a:t>
                      </a:r>
                    </a:p>
                    <a:p>
                      <a:r>
                        <a:rPr lang="en-US" b="1" dirty="0" smtClean="0"/>
                        <a:t>P</a:t>
                      </a:r>
                      <a:r>
                        <a:rPr lang="en-US" dirty="0" smtClean="0"/>
                        <a:t>rotocol</a:t>
                      </a:r>
                      <a:endParaRPr lang="en-US" dirty="0"/>
                    </a:p>
                  </a:txBody>
                  <a:tcPr/>
                </a:tc>
                <a:tc>
                  <a:txBody>
                    <a:bodyPr/>
                    <a:lstStyle/>
                    <a:p>
                      <a:r>
                        <a:rPr lang="en-US" dirty="0" smtClean="0"/>
                        <a:t>UDP / 123</a:t>
                      </a:r>
                      <a:endParaRPr lang="en-US" dirty="0"/>
                    </a:p>
                  </a:txBody>
                  <a:tcPr/>
                </a:tc>
                <a:tc>
                  <a:txBody>
                    <a:bodyPr/>
                    <a:lstStyle/>
                    <a:p>
                      <a:r>
                        <a:rPr lang="en-US" b="0" dirty="0" smtClean="0"/>
                        <a:t>1000x</a:t>
                      </a:r>
                      <a:endParaRPr lang="en-US" b="0" dirty="0"/>
                    </a:p>
                  </a:txBody>
                  <a:tcPr/>
                </a:tc>
                <a:tc>
                  <a:txBody>
                    <a:bodyPr/>
                    <a:lstStyle/>
                    <a:p>
                      <a:r>
                        <a:rPr lang="en-US" dirty="0" smtClean="0"/>
                        <a:t>Over</a:t>
                      </a:r>
                      <a:r>
                        <a:rPr lang="en-US" baseline="0" dirty="0" smtClean="0"/>
                        <a:t> One Hundred Thousand</a:t>
                      </a:r>
                      <a:endParaRPr lang="en-US" dirty="0" smtClean="0"/>
                    </a:p>
                    <a:p>
                      <a:r>
                        <a:rPr lang="en-US" dirty="0" smtClean="0"/>
                        <a:t>(128K)</a:t>
                      </a:r>
                      <a:endParaRPr lang="en-US" dirty="0"/>
                    </a:p>
                  </a:txBody>
                  <a:tcPr/>
                </a:tc>
              </a:tr>
              <a:tr h="370840">
                <a:tc>
                  <a:txBody>
                    <a:bodyPr/>
                    <a:lstStyle/>
                    <a:p>
                      <a:r>
                        <a:rPr lang="en-US" b="1" dirty="0" smtClean="0"/>
                        <a:t>SNMP</a:t>
                      </a:r>
                      <a:endParaRPr lang="en-US" b="1" dirty="0"/>
                    </a:p>
                  </a:txBody>
                  <a:tcPr/>
                </a:tc>
                <a:tc>
                  <a:txBody>
                    <a:bodyPr/>
                    <a:lstStyle/>
                    <a:p>
                      <a:r>
                        <a:rPr lang="en-US" b="1" dirty="0" smtClean="0"/>
                        <a:t>S</a:t>
                      </a:r>
                      <a:r>
                        <a:rPr lang="en-US" dirty="0" smtClean="0"/>
                        <a:t>imple </a:t>
                      </a:r>
                    </a:p>
                    <a:p>
                      <a:r>
                        <a:rPr lang="en-US" b="1" dirty="0" smtClean="0"/>
                        <a:t>N</a:t>
                      </a:r>
                      <a:r>
                        <a:rPr lang="en-US" dirty="0" smtClean="0"/>
                        <a:t>etwork </a:t>
                      </a:r>
                    </a:p>
                    <a:p>
                      <a:r>
                        <a:rPr lang="en-US" b="1" dirty="0" smtClean="0"/>
                        <a:t>M</a:t>
                      </a:r>
                      <a:r>
                        <a:rPr lang="en-US" dirty="0" smtClean="0"/>
                        <a:t>anagement </a:t>
                      </a:r>
                    </a:p>
                    <a:p>
                      <a:r>
                        <a:rPr lang="en-US" b="1" dirty="0" smtClean="0"/>
                        <a:t>P</a:t>
                      </a:r>
                      <a:r>
                        <a:rPr lang="en-US" dirty="0" smtClean="0"/>
                        <a:t>rotocol</a:t>
                      </a:r>
                      <a:endParaRPr lang="en-US" dirty="0"/>
                    </a:p>
                  </a:txBody>
                  <a:tcPr/>
                </a:tc>
                <a:tc>
                  <a:txBody>
                    <a:bodyPr/>
                    <a:lstStyle/>
                    <a:p>
                      <a:r>
                        <a:rPr lang="en-US" dirty="0" smtClean="0"/>
                        <a:t>UDP / 161</a:t>
                      </a:r>
                      <a:endParaRPr lang="en-US" dirty="0"/>
                    </a:p>
                  </a:txBody>
                  <a:tcPr/>
                </a:tc>
                <a:tc>
                  <a:txBody>
                    <a:bodyPr/>
                    <a:lstStyle/>
                    <a:p>
                      <a:r>
                        <a:rPr lang="en-US" dirty="0" smtClean="0"/>
                        <a:t>880x</a:t>
                      </a:r>
                      <a:endParaRPr lang="en-US" dirty="0"/>
                    </a:p>
                  </a:txBody>
                  <a:tcPr/>
                </a:tc>
                <a:tc>
                  <a:txBody>
                    <a:bodyPr/>
                    <a:lstStyle/>
                    <a:p>
                      <a:r>
                        <a:rPr lang="en-US" dirty="0" smtClean="0"/>
                        <a:t>Millions</a:t>
                      </a:r>
                    </a:p>
                    <a:p>
                      <a:r>
                        <a:rPr lang="en-US" dirty="0" smtClean="0"/>
                        <a:t>(5M)</a:t>
                      </a:r>
                      <a:endParaRPr lang="en-US" dirty="0"/>
                    </a:p>
                  </a:txBody>
                  <a:tcPr/>
                </a:tc>
              </a:tr>
            </a:tbl>
          </a:graphicData>
        </a:graphic>
      </p:graphicFrame>
      <p:sp>
        <p:nvSpPr>
          <p:cNvPr id="3" name="Oval 2"/>
          <p:cNvSpPr/>
          <p:nvPr/>
        </p:nvSpPr>
        <p:spPr>
          <a:xfrm>
            <a:off x="5234392" y="2658730"/>
            <a:ext cx="1215571" cy="689429"/>
          </a:xfrm>
          <a:prstGeom prst="ellipse">
            <a:avLst/>
          </a:prstGeom>
          <a:noFill/>
          <a:ln w="57150" cmpd="sng">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 name="Title 1"/>
          <p:cNvSpPr>
            <a:spLocks noGrp="1"/>
          </p:cNvSpPr>
          <p:nvPr>
            <p:ph type="title"/>
          </p:nvPr>
        </p:nvSpPr>
        <p:spPr>
          <a:xfrm>
            <a:off x="328371" y="139969"/>
            <a:ext cx="8489904" cy="584776"/>
          </a:xfrm>
        </p:spPr>
        <p:txBody>
          <a:bodyPr/>
          <a:lstStyle/>
          <a:p>
            <a:r>
              <a:rPr lang="en-US" dirty="0" smtClean="0"/>
              <a:t>Amplification Factor - DNS</a:t>
            </a:r>
            <a:endParaRPr lang="en-US" dirty="0"/>
          </a:p>
        </p:txBody>
      </p:sp>
      <p:sp>
        <p:nvSpPr>
          <p:cNvPr id="2" name="Slide Number Placeholder 1"/>
          <p:cNvSpPr>
            <a:spLocks noGrp="1"/>
          </p:cNvSpPr>
          <p:nvPr>
            <p:ph type="sldNum" sz="quarter" idx="10"/>
          </p:nvPr>
        </p:nvSpPr>
        <p:spPr/>
        <p:txBody>
          <a:bodyPr/>
          <a:lstStyle/>
          <a:p>
            <a:fld id="{AE4F6114-FE43-B34A-B99B-6F1FD61370EE}" type="slidenum">
              <a:rPr lang="en-US" smtClean="0"/>
              <a:pPr/>
              <a:t>58</a:t>
            </a:fld>
            <a:endParaRPr lang="en-US" dirty="0"/>
          </a:p>
        </p:txBody>
      </p:sp>
    </p:spTree>
    <p:extLst>
      <p:ext uri="{BB962C8B-B14F-4D97-AF65-F5344CB8AC3E}">
        <p14:creationId xmlns:p14="http://schemas.microsoft.com/office/powerpoint/2010/main" val="3900161383"/>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8370" y="201525"/>
            <a:ext cx="8815629" cy="461665"/>
          </a:xfrm>
        </p:spPr>
        <p:txBody>
          <a:bodyPr/>
          <a:lstStyle/>
          <a:p>
            <a:r>
              <a:rPr lang="en-US" sz="2400" dirty="0" smtClean="0"/>
              <a:t>Characteristics of a DNS Reflection/Amplification Attack</a:t>
            </a:r>
            <a:endParaRPr lang="en-US" sz="2400" dirty="0"/>
          </a:p>
        </p:txBody>
      </p:sp>
      <p:sp>
        <p:nvSpPr>
          <p:cNvPr id="3" name="Text Placeholder 2"/>
          <p:cNvSpPr>
            <a:spLocks noGrp="1"/>
          </p:cNvSpPr>
          <p:nvPr>
            <p:ph type="body" sz="quarter" idx="12"/>
          </p:nvPr>
        </p:nvSpPr>
        <p:spPr>
          <a:xfrm>
            <a:off x="328370" y="1025433"/>
            <a:ext cx="8489904" cy="4955203"/>
          </a:xfrm>
        </p:spPr>
        <p:txBody>
          <a:bodyPr/>
          <a:lstStyle/>
          <a:p>
            <a:r>
              <a:rPr lang="en-US" sz="2000" dirty="0" smtClean="0"/>
              <a:t>The attacker spoofs the IP address of the target of the attack, sending DNS queries for pre-identified large DNS records (ANY records, large TXT records, etc.) either to </a:t>
            </a:r>
            <a:r>
              <a:rPr lang="en-US" sz="2000" dirty="0" err="1" smtClean="0"/>
              <a:t>abusable</a:t>
            </a:r>
            <a:r>
              <a:rPr lang="en-US" sz="2000" dirty="0" smtClean="0"/>
              <a:t> open DNS recursive servers, or directly to authoritative DNS servers.</a:t>
            </a:r>
          </a:p>
          <a:p>
            <a:r>
              <a:rPr lang="en-US" sz="2000" dirty="0" smtClean="0"/>
              <a:t>The attacker chooses the UDP port which he’d like to target – with DNS, this is typically limited to either UDP/53 or UDP/1024-65535  The destination port is UDP/53</a:t>
            </a:r>
          </a:p>
          <a:p>
            <a:r>
              <a:rPr lang="en-US" sz="2000" dirty="0" smtClean="0"/>
              <a:t>The servers ‘reply’ either directly to the attack target or to the intermediate open DNS recursive server with large DNS responses – the attack target will see streams of unsolicited DNS responses broken down into initial and non-initial fragments.</a:t>
            </a:r>
          </a:p>
          <a:p>
            <a:r>
              <a:rPr lang="en-US" sz="2000" dirty="0" smtClean="0"/>
              <a:t>Response sizes are typically 4096 – 8192 bytes (can be smaller or larger), broken down into multiple fragments.</a:t>
            </a:r>
          </a:p>
          <a:p>
            <a:r>
              <a:rPr lang="en-US" sz="2000" dirty="0"/>
              <a:t>P</a:t>
            </a:r>
            <a:r>
              <a:rPr lang="en-US" sz="2000" dirty="0" smtClean="0"/>
              <a:t>acket sizes received by the attack target are generally ~1500 bytes due to prevalent Ethernet MTUs – and there are lots of them.</a:t>
            </a:r>
            <a:endParaRPr lang="en-US" sz="2000" dirty="0"/>
          </a:p>
        </p:txBody>
      </p:sp>
      <p:sp>
        <p:nvSpPr>
          <p:cNvPr id="4" name="Slide Number Placeholder 3"/>
          <p:cNvSpPr>
            <a:spLocks noGrp="1"/>
          </p:cNvSpPr>
          <p:nvPr>
            <p:ph type="sldNum" sz="quarter" idx="10"/>
          </p:nvPr>
        </p:nvSpPr>
        <p:spPr/>
        <p:txBody>
          <a:bodyPr/>
          <a:lstStyle/>
          <a:p>
            <a:fld id="{AE4F6114-FE43-B34A-B99B-6F1FD61370EE}" type="slidenum">
              <a:rPr lang="en-US" smtClean="0"/>
              <a:pPr/>
              <a:t>59</a:t>
            </a:fld>
            <a:endParaRPr lang="en-US" dirty="0"/>
          </a:p>
        </p:txBody>
      </p:sp>
    </p:spTree>
    <p:extLst>
      <p:ext uri="{BB962C8B-B14F-4D97-AF65-F5344CB8AC3E}">
        <p14:creationId xmlns:p14="http://schemas.microsoft.com/office/powerpoint/2010/main" val="248340453"/>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North Korea Goes Offline- SONY attack</a:t>
            </a:r>
            <a:endParaRPr lang="en-US" dirty="0"/>
          </a:p>
        </p:txBody>
      </p:sp>
      <p:sp>
        <p:nvSpPr>
          <p:cNvPr id="2" name="Rectangle 1"/>
          <p:cNvSpPr/>
          <p:nvPr/>
        </p:nvSpPr>
        <p:spPr>
          <a:xfrm>
            <a:off x="457200" y="1059934"/>
            <a:ext cx="1697099" cy="461665"/>
          </a:xfrm>
          <a:prstGeom prst="rect">
            <a:avLst/>
          </a:prstGeom>
        </p:spPr>
        <p:txBody>
          <a:bodyPr wrap="none">
            <a:spAutoFit/>
          </a:bodyPr>
          <a:lstStyle/>
          <a:p>
            <a:r>
              <a:rPr lang="en-US" sz="2400" b="1" dirty="0"/>
              <a:t>12/22/2014</a:t>
            </a:r>
          </a:p>
        </p:txBody>
      </p:sp>
      <p:sp>
        <p:nvSpPr>
          <p:cNvPr id="3" name="Rectangle 2"/>
          <p:cNvSpPr/>
          <p:nvPr/>
        </p:nvSpPr>
        <p:spPr>
          <a:xfrm>
            <a:off x="457199" y="1420678"/>
            <a:ext cx="8094133" cy="1477328"/>
          </a:xfrm>
          <a:prstGeom prst="rect">
            <a:avLst/>
          </a:prstGeom>
        </p:spPr>
        <p:txBody>
          <a:bodyPr wrap="square">
            <a:spAutoFit/>
          </a:bodyPr>
          <a:lstStyle/>
          <a:p>
            <a:r>
              <a:rPr lang="en-US" dirty="0"/>
              <a:t>It was reported earlier today that North Korea was having Internet connectivity issues.</a:t>
            </a:r>
          </a:p>
          <a:p>
            <a:endParaRPr lang="en-US" dirty="0"/>
          </a:p>
          <a:p>
            <a:r>
              <a:rPr lang="en-US" dirty="0"/>
              <a:t>Given recent events involving Sony Pictures Entertainment (SPE), these reports are of particular interest.</a:t>
            </a:r>
          </a:p>
        </p:txBody>
      </p:sp>
      <p:sp>
        <p:nvSpPr>
          <p:cNvPr id="5" name="Rectangle 4"/>
          <p:cNvSpPr/>
          <p:nvPr/>
        </p:nvSpPr>
        <p:spPr>
          <a:xfrm>
            <a:off x="321733" y="3125071"/>
            <a:ext cx="8229600" cy="3416320"/>
          </a:xfrm>
          <a:prstGeom prst="rect">
            <a:avLst/>
          </a:prstGeom>
        </p:spPr>
        <p:txBody>
          <a:bodyPr wrap="square">
            <a:spAutoFit/>
          </a:bodyPr>
          <a:lstStyle/>
          <a:p>
            <a:r>
              <a:rPr lang="en-US" u="sng" dirty="0" smtClean="0"/>
              <a:t>Port </a:t>
            </a:r>
            <a:r>
              <a:rPr lang="en-US" u="sng" dirty="0"/>
              <a:t>Analysis</a:t>
            </a:r>
          </a:p>
          <a:p>
            <a:endParaRPr lang="en-US" dirty="0"/>
          </a:p>
          <a:p>
            <a:r>
              <a:rPr lang="en-US" dirty="0"/>
              <a:t>– All attacks on the 18th, 19th and 20th target port 80</a:t>
            </a:r>
          </a:p>
          <a:p>
            <a:r>
              <a:rPr lang="en-US" dirty="0"/>
              <a:t>– All attacks (except for one) on the 21st and 22nd target port 53 (DNS) from either port 123 or 1900 (indicating NTP or SSDP reflection amplification).</a:t>
            </a:r>
          </a:p>
          <a:p>
            <a:r>
              <a:rPr lang="en-US" dirty="0"/>
              <a:t>– – The one exception, the first attack on the 21st, was from 1900 to 80.</a:t>
            </a:r>
          </a:p>
          <a:p>
            <a:endParaRPr lang="en-US" dirty="0"/>
          </a:p>
          <a:p>
            <a:r>
              <a:rPr lang="en-US" u="sng" dirty="0" smtClean="0"/>
              <a:t>Peaks</a:t>
            </a:r>
            <a:endParaRPr lang="en-US" u="sng" dirty="0"/>
          </a:p>
          <a:p>
            <a:endParaRPr lang="en-US" dirty="0"/>
          </a:p>
          <a:p>
            <a:r>
              <a:rPr lang="en-US" dirty="0"/>
              <a:t>Peak Attack Size (bps) = 5.97 </a:t>
            </a:r>
            <a:r>
              <a:rPr lang="en-US" dirty="0" err="1"/>
              <a:t>Gbps</a:t>
            </a:r>
            <a:r>
              <a:rPr lang="en-US" dirty="0"/>
              <a:t> on 12/20/14</a:t>
            </a:r>
          </a:p>
          <a:p>
            <a:r>
              <a:rPr lang="en-US" dirty="0"/>
              <a:t>Peak Attack Size (</a:t>
            </a:r>
            <a:r>
              <a:rPr lang="en-US" dirty="0" err="1"/>
              <a:t>pps</a:t>
            </a:r>
            <a:r>
              <a:rPr lang="en-US" dirty="0"/>
              <a:t>) = 1.70 </a:t>
            </a:r>
            <a:r>
              <a:rPr lang="en-US" dirty="0" err="1"/>
              <a:t>Mpps</a:t>
            </a:r>
            <a:r>
              <a:rPr lang="en-US" dirty="0"/>
              <a:t> on 12/20/14 (same attack)</a:t>
            </a:r>
          </a:p>
          <a:p>
            <a:r>
              <a:rPr lang="en-US" dirty="0"/>
              <a:t>Peak Duration: 55m 53s </a:t>
            </a:r>
          </a:p>
        </p:txBody>
      </p:sp>
    </p:spTree>
    <p:extLst>
      <p:ext uri="{BB962C8B-B14F-4D97-AF65-F5344CB8AC3E}">
        <p14:creationId xmlns:p14="http://schemas.microsoft.com/office/powerpoint/2010/main" val="492846031"/>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328370" y="1041713"/>
            <a:ext cx="8489904" cy="5198347"/>
          </a:xfrm>
        </p:spPr>
        <p:txBody>
          <a:bodyPr/>
          <a:lstStyle/>
          <a:p>
            <a:r>
              <a:rPr lang="en-US" sz="2100" dirty="0" smtClean="0"/>
              <a:t>As these multiple streams of fragmented DNS responses converge, the attack volume can be huge – the largest verified attack of this type so far is ~200gb/sec.  100gb/sec attacks are commonplace.</a:t>
            </a:r>
          </a:p>
          <a:p>
            <a:r>
              <a:rPr lang="en-US" sz="2100" dirty="0" smtClean="0"/>
              <a:t>Internet transit bandwidth of the target, along with core bandwidth of the target’s peers/</a:t>
            </a:r>
            <a:r>
              <a:rPr lang="en-US" sz="2100" dirty="0" err="1" smtClean="0"/>
              <a:t>upstreams</a:t>
            </a:r>
            <a:r>
              <a:rPr lang="en-US" sz="2100" dirty="0" smtClean="0"/>
              <a:t>, as well as the core bandwidth of intermediary networks between the various DNS services being abused and the target, are saturated.</a:t>
            </a:r>
          </a:p>
          <a:p>
            <a:r>
              <a:rPr lang="en-US" sz="2100" dirty="0" smtClean="0"/>
              <a:t>In most attacks involving intermediate open DNS recursive servers are reflectors, between ~20,000 – 30,000 </a:t>
            </a:r>
            <a:r>
              <a:rPr lang="en-US" sz="2100" dirty="0" err="1" smtClean="0"/>
              <a:t>abusable</a:t>
            </a:r>
            <a:r>
              <a:rPr lang="en-US" sz="2100" dirty="0" smtClean="0"/>
              <a:t> recursive DNS are leveraged by attackers.  Up to 50,000 </a:t>
            </a:r>
            <a:r>
              <a:rPr lang="en-US" sz="2100" dirty="0" err="1" smtClean="0"/>
              <a:t>abusable</a:t>
            </a:r>
            <a:r>
              <a:rPr lang="en-US" sz="2100" dirty="0" smtClean="0"/>
              <a:t> open recursive DNS servers have been observed in some attacks.</a:t>
            </a:r>
          </a:p>
          <a:p>
            <a:r>
              <a:rPr lang="en-US" sz="2100" dirty="0" smtClean="0"/>
              <a:t>In attacks leveraging authoritative DNS servers directly, hundreds or thousands of these servers are utilized by attackers.</a:t>
            </a:r>
          </a:p>
          <a:p>
            <a:r>
              <a:rPr lang="en-US" sz="2100" dirty="0" smtClean="0"/>
              <a:t>Many well-known authoritative DNS servers are </a:t>
            </a:r>
            <a:r>
              <a:rPr lang="en-US" sz="2100" dirty="0" err="1" smtClean="0"/>
              <a:t>anycasted</a:t>
            </a:r>
            <a:r>
              <a:rPr lang="en-US" sz="2100" dirty="0" smtClean="0"/>
              <a:t>, with multiple instances deployed around the Internet.</a:t>
            </a:r>
            <a:endParaRPr lang="en-US" sz="2100" dirty="0"/>
          </a:p>
        </p:txBody>
      </p:sp>
      <p:sp>
        <p:nvSpPr>
          <p:cNvPr id="4" name="Slide Number Placeholder 3"/>
          <p:cNvSpPr>
            <a:spLocks noGrp="1"/>
          </p:cNvSpPr>
          <p:nvPr>
            <p:ph type="sldNum" sz="quarter" idx="10"/>
          </p:nvPr>
        </p:nvSpPr>
        <p:spPr/>
        <p:txBody>
          <a:bodyPr/>
          <a:lstStyle/>
          <a:p>
            <a:fld id="{AE4F6114-FE43-B34A-B99B-6F1FD61370EE}" type="slidenum">
              <a:rPr lang="en-US" smtClean="0"/>
              <a:pPr/>
              <a:t>60</a:t>
            </a:fld>
            <a:endParaRPr lang="en-US" dirty="0"/>
          </a:p>
        </p:txBody>
      </p:sp>
      <p:sp>
        <p:nvSpPr>
          <p:cNvPr id="7" name="Title 1"/>
          <p:cNvSpPr>
            <a:spLocks noGrp="1"/>
          </p:cNvSpPr>
          <p:nvPr>
            <p:ph type="title"/>
          </p:nvPr>
        </p:nvSpPr>
        <p:spPr>
          <a:xfrm>
            <a:off x="328370" y="16859"/>
            <a:ext cx="8815629" cy="830997"/>
          </a:xfrm>
        </p:spPr>
        <p:txBody>
          <a:bodyPr/>
          <a:lstStyle/>
          <a:p>
            <a:r>
              <a:rPr lang="en-US" sz="2400" dirty="0" smtClean="0"/>
              <a:t>Characteristics of a DNS Reflection/Amplification Attack</a:t>
            </a:r>
            <a:r>
              <a:rPr lang="en-US" sz="2400" dirty="0"/>
              <a:t/>
            </a:r>
            <a:br>
              <a:rPr lang="en-US" sz="2400" dirty="0"/>
            </a:br>
            <a:r>
              <a:rPr lang="en-US" sz="2400" dirty="0" smtClean="0"/>
              <a:t>(cont.)</a:t>
            </a:r>
            <a:endParaRPr lang="en-US" sz="2400" dirty="0"/>
          </a:p>
        </p:txBody>
      </p:sp>
    </p:spTree>
    <p:extLst>
      <p:ext uri="{BB962C8B-B14F-4D97-AF65-F5344CB8AC3E}">
        <p14:creationId xmlns:p14="http://schemas.microsoft.com/office/powerpoint/2010/main" val="1026572010"/>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p:cNvSpPr>
            <a:spLocks noGrp="1"/>
          </p:cNvSpPr>
          <p:nvPr>
            <p:ph type="title"/>
          </p:nvPr>
        </p:nvSpPr>
        <p:spPr/>
        <p:txBody>
          <a:bodyPr/>
          <a:lstStyle/>
          <a:p>
            <a:r>
              <a:rPr lang="en-US" sz="2400" dirty="0" smtClean="0"/>
              <a:t>DNS Reflection/Amplification Attack Methodology #1</a:t>
            </a:r>
            <a:endParaRPr lang="en-US" sz="2400" dirty="0"/>
          </a:p>
        </p:txBody>
      </p:sp>
      <p:sp>
        <p:nvSpPr>
          <p:cNvPr id="3" name="Slide Number Placeholder 2"/>
          <p:cNvSpPr>
            <a:spLocks noGrp="1"/>
          </p:cNvSpPr>
          <p:nvPr>
            <p:ph type="sldNum" sz="quarter" idx="12"/>
          </p:nvPr>
        </p:nvSpPr>
        <p:spPr/>
        <p:txBody>
          <a:bodyPr/>
          <a:lstStyle/>
          <a:p>
            <a:fld id="{AE4F6114-FE43-B34A-B99B-6F1FD61370EE}" type="slidenum">
              <a:rPr lang="en-US" smtClean="0"/>
              <a:pPr/>
              <a:t>61</a:t>
            </a:fld>
            <a:endParaRPr lang="en-US"/>
          </a:p>
        </p:txBody>
      </p:sp>
      <p:pic>
        <p:nvPicPr>
          <p:cNvPr id="2050" name="Picture 2" descr="C:\Users\bfischer\AppData\Local\Microsoft\Windows\Temporary Internet Files\Content.IE5\37QVPQHV\MC900435242[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6366" y="4999834"/>
            <a:ext cx="846612" cy="1675084"/>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Users\bfischer\AppData\Local\Microsoft\Windows\Temporary Internet Files\Content.IE5\A3OZ4LVP\MC90043154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668" y="4842297"/>
            <a:ext cx="790487" cy="852022"/>
          </a:xfrm>
          <a:prstGeom prst="rect">
            <a:avLst/>
          </a:prstGeom>
          <a:noFill/>
          <a:extLst>
            <a:ext uri="{909E8E84-426E-40dd-AFC4-6F175D3DCCD1}">
              <a14:hiddenFill xmlns:a14="http://schemas.microsoft.com/office/drawing/2010/main">
                <a:solidFill>
                  <a:srgbClr val="FFFFFF"/>
                </a:solidFill>
              </a14:hiddenFill>
            </a:ext>
          </a:extLst>
        </p:spPr>
      </p:pic>
      <p:pic>
        <p:nvPicPr>
          <p:cNvPr id="2059" name="Picture 11" descr="C:\Users\bfischer\AppData\Local\Microsoft\Windows\Temporary Internet Files\Content.IE5\QGBH1XP5\MC900431564[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674" y="1069867"/>
            <a:ext cx="990591" cy="99719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1" descr="C:\Users\bfischer\AppData\Local\Microsoft\Windows\Temporary Internet Files\Content.IE5\QGBH1XP5\MC900431564[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8510" y="1069868"/>
            <a:ext cx="990591" cy="99719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1" descr="C:\Users\bfischer\AppData\Local\Microsoft\Windows\Temporary Internet Files\Content.IE5\QGBH1XP5\MC900431564[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09907" y="1069866"/>
            <a:ext cx="990591" cy="99719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1" descr="C:\Users\bfischer\AppData\Local\Microsoft\Windows\Temporary Internet Files\Content.IE5\QGBH1XP5\MC900431564[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5264" y="1069868"/>
            <a:ext cx="990591" cy="99719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1" descr="C:\Users\bfischer\AppData\Local\Microsoft\Windows\Temporary Internet Files\Content.IE5\QGBH1XP5\MC900431564[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90358" y="1069868"/>
            <a:ext cx="990591" cy="99719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1" descr="C:\Users\bfischer\AppData\Local\Microsoft\Windows\Temporary Internet Files\Content.IE5\QGBH1XP5\MC900431564[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3420" y="1069868"/>
            <a:ext cx="990591" cy="99719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1" descr="C:\Users\bfischer\AppData\Local\Microsoft\Windows\Temporary Internet Files\Content.IE5\QGBH1XP5\MC900431564[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6780" y="1069868"/>
            <a:ext cx="990591" cy="99719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1" descr="C:\Users\bfischer\AppData\Local\Microsoft\Windows\Temporary Internet Files\Content.IE5\QGBH1XP5\MC900431564[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522" y="1069865"/>
            <a:ext cx="990591" cy="99719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1" descr="C:\Users\bfischer\AppData\Local\Microsoft\Windows\Temporary Internet Files\Content.IE5\QGBH1XP5\MC900431564[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8146" y="1069864"/>
            <a:ext cx="990591" cy="99719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1" descr="C:\Users\bfischer\AppData\Local\Microsoft\Windows\Temporary Internet Files\Content.IE5\QGBH1XP5\MC900431564[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2972" y="1069868"/>
            <a:ext cx="990591" cy="99719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252419" y="6352143"/>
            <a:ext cx="1735571" cy="369332"/>
          </a:xfrm>
          <a:prstGeom prst="rect">
            <a:avLst/>
          </a:prstGeom>
        </p:spPr>
        <p:txBody>
          <a:bodyPr wrap="none">
            <a:spAutoFit/>
          </a:bodyPr>
          <a:lstStyle/>
          <a:p>
            <a:r>
              <a:rPr lang="en-US" dirty="0" smtClean="0"/>
              <a:t>172.19.234.6/32</a:t>
            </a:r>
            <a:endParaRPr lang="en-US" dirty="0"/>
          </a:p>
        </p:txBody>
      </p:sp>
      <p:sp>
        <p:nvSpPr>
          <p:cNvPr id="26" name="TextBox 25"/>
          <p:cNvSpPr txBox="1"/>
          <p:nvPr/>
        </p:nvSpPr>
        <p:spPr>
          <a:xfrm>
            <a:off x="7715116" y="1081013"/>
            <a:ext cx="1428884" cy="784830"/>
          </a:xfrm>
          <a:prstGeom prst="rect">
            <a:avLst/>
          </a:prstGeom>
          <a:noFill/>
        </p:spPr>
        <p:txBody>
          <a:bodyPr wrap="square" rtlCol="0">
            <a:spAutoFit/>
          </a:bodyPr>
          <a:lstStyle/>
          <a:p>
            <a:r>
              <a:rPr lang="en-US" sz="1500" dirty="0" smtClean="0"/>
              <a:t>Authoritative</a:t>
            </a:r>
          </a:p>
          <a:p>
            <a:r>
              <a:rPr lang="en-US" sz="1500" dirty="0" smtClean="0"/>
              <a:t>DNS</a:t>
            </a:r>
            <a:r>
              <a:rPr lang="en-US" sz="1500" dirty="0"/>
              <a:t> </a:t>
            </a:r>
            <a:r>
              <a:rPr lang="en-US" sz="1500" dirty="0" smtClean="0"/>
              <a:t>Servers for</a:t>
            </a:r>
          </a:p>
          <a:p>
            <a:r>
              <a:rPr lang="en-US" sz="1500" dirty="0" err="1"/>
              <a:t>e</a:t>
            </a:r>
            <a:r>
              <a:rPr lang="en-US" sz="1500" dirty="0" err="1" smtClean="0"/>
              <a:t>xample.com</a:t>
            </a:r>
            <a:endParaRPr lang="en-US" sz="1500" dirty="0"/>
          </a:p>
        </p:txBody>
      </p:sp>
    </p:spTree>
    <p:extLst>
      <p:ext uri="{BB962C8B-B14F-4D97-AF65-F5344CB8AC3E}">
        <p14:creationId xmlns:p14="http://schemas.microsoft.com/office/powerpoint/2010/main" val="27040291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E4F6114-FE43-B34A-B99B-6F1FD61370EE}" type="slidenum">
              <a:rPr lang="en-US" smtClean="0"/>
              <a:pPr/>
              <a:t>62</a:t>
            </a:fld>
            <a:endParaRPr lang="en-US"/>
          </a:p>
        </p:txBody>
      </p:sp>
      <p:pic>
        <p:nvPicPr>
          <p:cNvPr id="2050" name="Picture 2" descr="C:\Users\bfischer\AppData\Local\Microsoft\Windows\Temporary Internet Files\Content.IE5\37QVPQHV\MC900435242[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6366" y="4999834"/>
            <a:ext cx="846612" cy="1675084"/>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Users\bfischer\AppData\Local\Microsoft\Windows\Temporary Internet Files\Content.IE5\A3OZ4LVP\MC90043154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668" y="4842297"/>
            <a:ext cx="790487" cy="852022"/>
          </a:xfrm>
          <a:prstGeom prst="rect">
            <a:avLst/>
          </a:prstGeom>
          <a:noFill/>
          <a:extLst>
            <a:ext uri="{909E8E84-426E-40dd-AFC4-6F175D3DCCD1}">
              <a14:hiddenFill xmlns:a14="http://schemas.microsoft.com/office/drawing/2010/main">
                <a:solidFill>
                  <a:srgbClr val="FFFFFF"/>
                </a:solidFill>
              </a14:hiddenFill>
            </a:ext>
          </a:extLst>
        </p:spPr>
      </p:pic>
      <p:pic>
        <p:nvPicPr>
          <p:cNvPr id="2059" name="Picture 11" descr="C:\Users\bfischer\AppData\Local\Microsoft\Windows\Temporary Internet Files\Content.IE5\QGBH1XP5\MC900431564[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674" y="1069867"/>
            <a:ext cx="990591" cy="99719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1" descr="C:\Users\bfischer\AppData\Local\Microsoft\Windows\Temporary Internet Files\Content.IE5\QGBH1XP5\MC900431564[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8510" y="1069868"/>
            <a:ext cx="990591" cy="99719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1" descr="C:\Users\bfischer\AppData\Local\Microsoft\Windows\Temporary Internet Files\Content.IE5\QGBH1XP5\MC900431564[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09907" y="1069866"/>
            <a:ext cx="990591" cy="99719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1" descr="C:\Users\bfischer\AppData\Local\Microsoft\Windows\Temporary Internet Files\Content.IE5\QGBH1XP5\MC900431564[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5264" y="1069868"/>
            <a:ext cx="990591" cy="99719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1" descr="C:\Users\bfischer\AppData\Local\Microsoft\Windows\Temporary Internet Files\Content.IE5\QGBH1XP5\MC900431564[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90358" y="1069868"/>
            <a:ext cx="990591" cy="99719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1" descr="C:\Users\bfischer\AppData\Local\Microsoft\Windows\Temporary Internet Files\Content.IE5\QGBH1XP5\MC900431564[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3420" y="1069868"/>
            <a:ext cx="990591" cy="99719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1" descr="C:\Users\bfischer\AppData\Local\Microsoft\Windows\Temporary Internet Files\Content.IE5\QGBH1XP5\MC900431564[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6780" y="1069868"/>
            <a:ext cx="990591" cy="99719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1" descr="C:\Users\bfischer\AppData\Local\Microsoft\Windows\Temporary Internet Files\Content.IE5\QGBH1XP5\MC900431564[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522" y="1069865"/>
            <a:ext cx="990591" cy="99719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1" descr="C:\Users\bfischer\AppData\Local\Microsoft\Windows\Temporary Internet Files\Content.IE5\QGBH1XP5\MC900431564[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8146" y="1069864"/>
            <a:ext cx="990591" cy="99719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1" descr="C:\Users\bfischer\AppData\Local\Microsoft\Windows\Temporary Internet Files\Content.IE5\QGBH1XP5\MC900431564[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2972" y="1069868"/>
            <a:ext cx="990591" cy="997195"/>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Arrow Connector 3"/>
          <p:cNvCxnSpPr>
            <a:stCxn id="2055" idx="0"/>
            <a:endCxn id="13" idx="2"/>
          </p:cNvCxnSpPr>
          <p:nvPr/>
        </p:nvCxnSpPr>
        <p:spPr>
          <a:xfrm flipV="1">
            <a:off x="1065912" y="2067063"/>
            <a:ext cx="127894" cy="277523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a:stCxn id="2055" idx="0"/>
            <a:endCxn id="2059" idx="2"/>
          </p:cNvCxnSpPr>
          <p:nvPr/>
        </p:nvCxnSpPr>
        <p:spPr>
          <a:xfrm flipV="1">
            <a:off x="1065912" y="2067062"/>
            <a:ext cx="833058" cy="277523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a:stCxn id="2055" idx="0"/>
            <a:endCxn id="14" idx="2"/>
          </p:cNvCxnSpPr>
          <p:nvPr/>
        </p:nvCxnSpPr>
        <p:spPr>
          <a:xfrm flipV="1">
            <a:off x="1065912" y="2067061"/>
            <a:ext cx="1539291" cy="277523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a:stCxn id="2055" idx="0"/>
          </p:cNvCxnSpPr>
          <p:nvPr/>
        </p:nvCxnSpPr>
        <p:spPr>
          <a:xfrm flipV="1">
            <a:off x="1065912" y="1960775"/>
            <a:ext cx="2248905" cy="288152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a:stCxn id="2055" idx="0"/>
            <a:endCxn id="20" idx="2"/>
          </p:cNvCxnSpPr>
          <p:nvPr/>
        </p:nvCxnSpPr>
        <p:spPr>
          <a:xfrm flipV="1">
            <a:off x="1065912" y="2067059"/>
            <a:ext cx="2947530" cy="277523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a:stCxn id="2055" idx="0"/>
            <a:endCxn id="17" idx="2"/>
          </p:cNvCxnSpPr>
          <p:nvPr/>
        </p:nvCxnSpPr>
        <p:spPr>
          <a:xfrm flipV="1">
            <a:off x="1065912" y="2067063"/>
            <a:ext cx="4322804" cy="277523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a:stCxn id="2055" idx="0"/>
            <a:endCxn id="16" idx="2"/>
          </p:cNvCxnSpPr>
          <p:nvPr/>
        </p:nvCxnSpPr>
        <p:spPr>
          <a:xfrm flipV="1">
            <a:off x="1065912" y="2067063"/>
            <a:ext cx="5019742" cy="277523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a:stCxn id="2055" idx="0"/>
            <a:endCxn id="15" idx="2"/>
          </p:cNvCxnSpPr>
          <p:nvPr/>
        </p:nvCxnSpPr>
        <p:spPr>
          <a:xfrm flipV="1">
            <a:off x="1065912" y="2067063"/>
            <a:ext cx="5674648" cy="277523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a:stCxn id="2055" idx="0"/>
            <a:endCxn id="21" idx="2"/>
          </p:cNvCxnSpPr>
          <p:nvPr/>
        </p:nvCxnSpPr>
        <p:spPr>
          <a:xfrm flipV="1">
            <a:off x="1065912" y="2067063"/>
            <a:ext cx="6372356" cy="277523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a:stCxn id="2055" idx="0"/>
            <a:endCxn id="18" idx="2"/>
          </p:cNvCxnSpPr>
          <p:nvPr/>
        </p:nvCxnSpPr>
        <p:spPr>
          <a:xfrm flipV="1">
            <a:off x="1065912" y="2067063"/>
            <a:ext cx="3646164" cy="277523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 name="Rounded Rectangle 4"/>
          <p:cNvSpPr/>
          <p:nvPr/>
        </p:nvSpPr>
        <p:spPr>
          <a:xfrm>
            <a:off x="698510" y="2959771"/>
            <a:ext cx="3901770" cy="1244583"/>
          </a:xfrm>
          <a:prstGeom prst="round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dirty="0" smtClean="0"/>
              <a:t>UDP/32764 – UDP/53, ~70 bytes</a:t>
            </a:r>
          </a:p>
          <a:p>
            <a:pPr algn="ctr"/>
            <a:r>
              <a:rPr lang="en-US" sz="1300" dirty="0" smtClean="0"/>
              <a:t>Spoofed Source: 172.19.234.6</a:t>
            </a:r>
          </a:p>
          <a:p>
            <a:pPr algn="ctr"/>
            <a:r>
              <a:rPr lang="en-US" sz="1300" dirty="0" smtClean="0"/>
              <a:t>Destinations:  Multiple Authoritative DNS servers</a:t>
            </a:r>
          </a:p>
          <a:p>
            <a:pPr algn="ctr"/>
            <a:r>
              <a:rPr lang="en-US" sz="1300" dirty="0" smtClean="0"/>
              <a:t>DNS query:  ANY EXAMPLE.COM</a:t>
            </a:r>
            <a:endParaRPr lang="en-US" sz="1300" dirty="0"/>
          </a:p>
        </p:txBody>
      </p:sp>
      <p:sp>
        <p:nvSpPr>
          <p:cNvPr id="6" name="TextBox 5"/>
          <p:cNvSpPr txBox="1"/>
          <p:nvPr/>
        </p:nvSpPr>
        <p:spPr>
          <a:xfrm>
            <a:off x="7715116" y="1081013"/>
            <a:ext cx="1428884" cy="784830"/>
          </a:xfrm>
          <a:prstGeom prst="rect">
            <a:avLst/>
          </a:prstGeom>
          <a:noFill/>
        </p:spPr>
        <p:txBody>
          <a:bodyPr wrap="square" rtlCol="0">
            <a:spAutoFit/>
          </a:bodyPr>
          <a:lstStyle/>
          <a:p>
            <a:r>
              <a:rPr lang="en-US" sz="1500" dirty="0" smtClean="0"/>
              <a:t>Authoritative</a:t>
            </a:r>
          </a:p>
          <a:p>
            <a:r>
              <a:rPr lang="en-US" sz="1500" dirty="0" smtClean="0"/>
              <a:t>DNS</a:t>
            </a:r>
            <a:r>
              <a:rPr lang="en-US" sz="1500" dirty="0"/>
              <a:t> </a:t>
            </a:r>
            <a:r>
              <a:rPr lang="en-US" sz="1500" dirty="0" smtClean="0"/>
              <a:t>Servers for</a:t>
            </a:r>
          </a:p>
          <a:p>
            <a:r>
              <a:rPr lang="en-US" sz="1500" dirty="0" err="1"/>
              <a:t>e</a:t>
            </a:r>
            <a:r>
              <a:rPr lang="en-US" sz="1500" dirty="0" err="1" smtClean="0"/>
              <a:t>xample.com</a:t>
            </a:r>
            <a:endParaRPr lang="en-US" sz="1500" dirty="0"/>
          </a:p>
        </p:txBody>
      </p:sp>
      <p:sp>
        <p:nvSpPr>
          <p:cNvPr id="28" name="Rectangle 27"/>
          <p:cNvSpPr/>
          <p:nvPr/>
        </p:nvSpPr>
        <p:spPr>
          <a:xfrm>
            <a:off x="7252419" y="6352143"/>
            <a:ext cx="1735571" cy="369332"/>
          </a:xfrm>
          <a:prstGeom prst="rect">
            <a:avLst/>
          </a:prstGeom>
        </p:spPr>
        <p:txBody>
          <a:bodyPr wrap="none">
            <a:spAutoFit/>
          </a:bodyPr>
          <a:lstStyle/>
          <a:p>
            <a:r>
              <a:rPr lang="en-US" dirty="0" smtClean="0"/>
              <a:t>172.19.234.6/32</a:t>
            </a:r>
            <a:endParaRPr lang="en-US" dirty="0"/>
          </a:p>
        </p:txBody>
      </p:sp>
      <p:sp>
        <p:nvSpPr>
          <p:cNvPr id="32" name="Title 1"/>
          <p:cNvSpPr>
            <a:spLocks noGrp="1"/>
          </p:cNvSpPr>
          <p:nvPr>
            <p:ph type="title"/>
          </p:nvPr>
        </p:nvSpPr>
        <p:spPr>
          <a:xfrm>
            <a:off x="457200" y="165657"/>
            <a:ext cx="8229600" cy="533400"/>
          </a:xfrm>
        </p:spPr>
        <p:txBody>
          <a:bodyPr/>
          <a:lstStyle/>
          <a:p>
            <a:r>
              <a:rPr lang="en-US" sz="2400" dirty="0" smtClean="0"/>
              <a:t>DNS Reflection/Amplification Attack Methodology #1</a:t>
            </a:r>
            <a:endParaRPr lang="en-US" sz="2400" dirty="0"/>
          </a:p>
        </p:txBody>
      </p:sp>
    </p:spTree>
    <p:extLst>
      <p:ext uri="{BB962C8B-B14F-4D97-AF65-F5344CB8AC3E}">
        <p14:creationId xmlns:p14="http://schemas.microsoft.com/office/powerpoint/2010/main" val="271453408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TextBox 56"/>
          <p:cNvSpPr txBox="1"/>
          <p:nvPr/>
        </p:nvSpPr>
        <p:spPr>
          <a:xfrm>
            <a:off x="7715116" y="1081013"/>
            <a:ext cx="1428884" cy="784830"/>
          </a:xfrm>
          <a:prstGeom prst="rect">
            <a:avLst/>
          </a:prstGeom>
          <a:noFill/>
        </p:spPr>
        <p:txBody>
          <a:bodyPr wrap="square" rtlCol="0">
            <a:spAutoFit/>
          </a:bodyPr>
          <a:lstStyle/>
          <a:p>
            <a:r>
              <a:rPr lang="en-US" sz="1500" dirty="0" smtClean="0"/>
              <a:t>Authoritative</a:t>
            </a:r>
          </a:p>
          <a:p>
            <a:r>
              <a:rPr lang="en-US" sz="1500" dirty="0" smtClean="0"/>
              <a:t>DNS</a:t>
            </a:r>
            <a:r>
              <a:rPr lang="en-US" sz="1500" dirty="0"/>
              <a:t> </a:t>
            </a:r>
            <a:r>
              <a:rPr lang="en-US" sz="1500" dirty="0" smtClean="0"/>
              <a:t>Servers for</a:t>
            </a:r>
          </a:p>
          <a:p>
            <a:r>
              <a:rPr lang="en-US" sz="1500" dirty="0" err="1"/>
              <a:t>e</a:t>
            </a:r>
            <a:r>
              <a:rPr lang="en-US" sz="1500" dirty="0" err="1" smtClean="0"/>
              <a:t>xample.com</a:t>
            </a:r>
            <a:endParaRPr lang="en-US" sz="1500" dirty="0"/>
          </a:p>
        </p:txBody>
      </p:sp>
      <p:sp>
        <p:nvSpPr>
          <p:cNvPr id="3" name="Slide Number Placeholder 2"/>
          <p:cNvSpPr>
            <a:spLocks noGrp="1"/>
          </p:cNvSpPr>
          <p:nvPr>
            <p:ph type="sldNum" sz="quarter" idx="12"/>
          </p:nvPr>
        </p:nvSpPr>
        <p:spPr/>
        <p:txBody>
          <a:bodyPr/>
          <a:lstStyle/>
          <a:p>
            <a:fld id="{AE4F6114-FE43-B34A-B99B-6F1FD61370EE}" type="slidenum">
              <a:rPr lang="en-US" smtClean="0"/>
              <a:pPr/>
              <a:t>63</a:t>
            </a:fld>
            <a:endParaRPr lang="en-US"/>
          </a:p>
        </p:txBody>
      </p:sp>
      <p:pic>
        <p:nvPicPr>
          <p:cNvPr id="2050" name="Picture 2" descr="C:\Users\bfischer\AppData\Local\Microsoft\Windows\Temporary Internet Files\Content.IE5\37QVPQHV\MC900435242[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6366" y="4999834"/>
            <a:ext cx="846612" cy="1675084"/>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Users\bfischer\AppData\Local\Microsoft\Windows\Temporary Internet Files\Content.IE5\A3OZ4LVP\MC90043154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668" y="4842297"/>
            <a:ext cx="790487" cy="852022"/>
          </a:xfrm>
          <a:prstGeom prst="rect">
            <a:avLst/>
          </a:prstGeom>
          <a:noFill/>
          <a:extLst>
            <a:ext uri="{909E8E84-426E-40dd-AFC4-6F175D3DCCD1}">
              <a14:hiddenFill xmlns:a14="http://schemas.microsoft.com/office/drawing/2010/main">
                <a:solidFill>
                  <a:srgbClr val="FFFFFF"/>
                </a:solidFill>
              </a14:hiddenFill>
            </a:ext>
          </a:extLst>
        </p:spPr>
      </p:pic>
      <p:pic>
        <p:nvPicPr>
          <p:cNvPr id="2059" name="Picture 11" descr="C:\Users\bfischer\AppData\Local\Microsoft\Windows\Temporary Internet Files\Content.IE5\QGBH1XP5\MC900431564[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674" y="1069867"/>
            <a:ext cx="990591" cy="99719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1" descr="C:\Users\bfischer\AppData\Local\Microsoft\Windows\Temporary Internet Files\Content.IE5\QGBH1XP5\MC900431564[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8510" y="1069868"/>
            <a:ext cx="990591" cy="99719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1" descr="C:\Users\bfischer\AppData\Local\Microsoft\Windows\Temporary Internet Files\Content.IE5\QGBH1XP5\MC900431564[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09907" y="1069866"/>
            <a:ext cx="990591" cy="99719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1" descr="C:\Users\bfischer\AppData\Local\Microsoft\Windows\Temporary Internet Files\Content.IE5\QGBH1XP5\MC900431564[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5264" y="1069868"/>
            <a:ext cx="990591" cy="99719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1" descr="C:\Users\bfischer\AppData\Local\Microsoft\Windows\Temporary Internet Files\Content.IE5\QGBH1XP5\MC900431564[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90358" y="1069868"/>
            <a:ext cx="990591" cy="99719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1" descr="C:\Users\bfischer\AppData\Local\Microsoft\Windows\Temporary Internet Files\Content.IE5\QGBH1XP5\MC900431564[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3420" y="1069868"/>
            <a:ext cx="990591" cy="99719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1" descr="C:\Users\bfischer\AppData\Local\Microsoft\Windows\Temporary Internet Files\Content.IE5\QGBH1XP5\MC900431564[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6780" y="1069868"/>
            <a:ext cx="990591" cy="99719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1" descr="C:\Users\bfischer\AppData\Local\Microsoft\Windows\Temporary Internet Files\Content.IE5\QGBH1XP5\MC900431564[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522" y="1069865"/>
            <a:ext cx="990591" cy="99719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1" descr="C:\Users\bfischer\AppData\Local\Microsoft\Windows\Temporary Internet Files\Content.IE5\QGBH1XP5\MC900431564[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8146" y="1069864"/>
            <a:ext cx="990591" cy="99719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1" descr="C:\Users\bfischer\AppData\Local\Microsoft\Windows\Temporary Internet Files\Content.IE5\QGBH1XP5\MC900431564[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2972" y="1069868"/>
            <a:ext cx="990591" cy="997195"/>
          </a:xfrm>
          <a:prstGeom prst="rect">
            <a:avLst/>
          </a:prstGeom>
          <a:noFill/>
          <a:extLst>
            <a:ext uri="{909E8E84-426E-40dd-AFC4-6F175D3DCCD1}">
              <a14:hiddenFill xmlns:a14="http://schemas.microsoft.com/office/drawing/2010/main">
                <a:solidFill>
                  <a:srgbClr val="FFFFFF"/>
                </a:solidFill>
              </a14:hiddenFill>
            </a:ext>
          </a:extLst>
        </p:spPr>
      </p:pic>
      <p:cxnSp>
        <p:nvCxnSpPr>
          <p:cNvPr id="28" name="Straight Arrow Connector 27"/>
          <p:cNvCxnSpPr>
            <a:stCxn id="21" idx="2"/>
            <a:endCxn id="2050" idx="0"/>
          </p:cNvCxnSpPr>
          <p:nvPr/>
        </p:nvCxnSpPr>
        <p:spPr>
          <a:xfrm>
            <a:off x="7438268" y="2067063"/>
            <a:ext cx="641404" cy="2932771"/>
          </a:xfrm>
          <a:prstGeom prst="straightConnector1">
            <a:avLst/>
          </a:prstGeom>
          <a:ln w="127000">
            <a:solidFill>
              <a:srgbClr val="FF0000"/>
            </a:solidFill>
            <a:tailEnd type="triangle" w="sm" len="lg"/>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a:stCxn id="15" idx="2"/>
            <a:endCxn id="2050" idx="0"/>
          </p:cNvCxnSpPr>
          <p:nvPr/>
        </p:nvCxnSpPr>
        <p:spPr>
          <a:xfrm>
            <a:off x="6740560" y="2067063"/>
            <a:ext cx="1339112" cy="2932771"/>
          </a:xfrm>
          <a:prstGeom prst="straightConnector1">
            <a:avLst/>
          </a:prstGeom>
          <a:ln w="127000">
            <a:solidFill>
              <a:srgbClr val="FF0000"/>
            </a:solidFill>
            <a:tailEnd type="triangle" w="sm" len="lg"/>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a:stCxn id="16" idx="2"/>
            <a:endCxn id="2050" idx="0"/>
          </p:cNvCxnSpPr>
          <p:nvPr/>
        </p:nvCxnSpPr>
        <p:spPr>
          <a:xfrm>
            <a:off x="6085654" y="2067063"/>
            <a:ext cx="1994018" cy="2932771"/>
          </a:xfrm>
          <a:prstGeom prst="straightConnector1">
            <a:avLst/>
          </a:prstGeom>
          <a:ln w="127000">
            <a:solidFill>
              <a:srgbClr val="FF0000"/>
            </a:solidFill>
            <a:tailEnd type="triangle" w="sm" len="lg"/>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a:stCxn id="17" idx="2"/>
            <a:endCxn id="2050" idx="0"/>
          </p:cNvCxnSpPr>
          <p:nvPr/>
        </p:nvCxnSpPr>
        <p:spPr>
          <a:xfrm>
            <a:off x="5388716" y="2067063"/>
            <a:ext cx="2690956" cy="2932771"/>
          </a:xfrm>
          <a:prstGeom prst="straightConnector1">
            <a:avLst/>
          </a:prstGeom>
          <a:ln w="127000">
            <a:solidFill>
              <a:srgbClr val="FF0000"/>
            </a:solidFill>
            <a:tailEnd type="triangle" w="sm" len="lg"/>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a:stCxn id="18" idx="2"/>
            <a:endCxn id="2050" idx="0"/>
          </p:cNvCxnSpPr>
          <p:nvPr/>
        </p:nvCxnSpPr>
        <p:spPr>
          <a:xfrm>
            <a:off x="4712076" y="2067063"/>
            <a:ext cx="3367596" cy="2932771"/>
          </a:xfrm>
          <a:prstGeom prst="straightConnector1">
            <a:avLst/>
          </a:prstGeom>
          <a:ln w="127000">
            <a:solidFill>
              <a:srgbClr val="FF0000"/>
            </a:solidFill>
            <a:tailEnd type="triangle" w="sm" len="lg"/>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a:stCxn id="20" idx="2"/>
            <a:endCxn id="2050" idx="0"/>
          </p:cNvCxnSpPr>
          <p:nvPr/>
        </p:nvCxnSpPr>
        <p:spPr>
          <a:xfrm>
            <a:off x="4013442" y="2067059"/>
            <a:ext cx="4066230" cy="2932775"/>
          </a:xfrm>
          <a:prstGeom prst="straightConnector1">
            <a:avLst/>
          </a:prstGeom>
          <a:ln w="127000">
            <a:solidFill>
              <a:srgbClr val="FF0000"/>
            </a:solidFill>
            <a:tailEnd type="triangle" w="sm" len="lg"/>
          </a:ln>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a:stCxn id="19" idx="2"/>
            <a:endCxn id="2050" idx="0"/>
          </p:cNvCxnSpPr>
          <p:nvPr/>
        </p:nvCxnSpPr>
        <p:spPr>
          <a:xfrm>
            <a:off x="3314818" y="2067060"/>
            <a:ext cx="4764854" cy="2932774"/>
          </a:xfrm>
          <a:prstGeom prst="straightConnector1">
            <a:avLst/>
          </a:prstGeom>
          <a:ln w="127000">
            <a:solidFill>
              <a:srgbClr val="FF0000"/>
            </a:solidFill>
            <a:tailEnd type="triangle" w="sm" len="lg"/>
          </a:ln>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a:stCxn id="14" idx="2"/>
            <a:endCxn id="2050" idx="0"/>
          </p:cNvCxnSpPr>
          <p:nvPr/>
        </p:nvCxnSpPr>
        <p:spPr>
          <a:xfrm>
            <a:off x="2605203" y="2067061"/>
            <a:ext cx="5474469" cy="2932773"/>
          </a:xfrm>
          <a:prstGeom prst="straightConnector1">
            <a:avLst/>
          </a:prstGeom>
          <a:ln w="127000">
            <a:solidFill>
              <a:srgbClr val="FF0000"/>
            </a:solidFill>
            <a:tailEnd type="triangle" w="sm" len="lg"/>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a:stCxn id="2059" idx="2"/>
            <a:endCxn id="2050" idx="0"/>
          </p:cNvCxnSpPr>
          <p:nvPr/>
        </p:nvCxnSpPr>
        <p:spPr>
          <a:xfrm>
            <a:off x="1898970" y="2067062"/>
            <a:ext cx="6180702" cy="2932772"/>
          </a:xfrm>
          <a:prstGeom prst="straightConnector1">
            <a:avLst/>
          </a:prstGeom>
          <a:ln w="127000">
            <a:solidFill>
              <a:srgbClr val="FF0000"/>
            </a:solidFill>
            <a:tailEnd type="triangle" w="sm" len="lg"/>
          </a:ln>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a:stCxn id="13" idx="2"/>
            <a:endCxn id="2050" idx="0"/>
          </p:cNvCxnSpPr>
          <p:nvPr/>
        </p:nvCxnSpPr>
        <p:spPr>
          <a:xfrm>
            <a:off x="1193806" y="2067063"/>
            <a:ext cx="6885866" cy="2932771"/>
          </a:xfrm>
          <a:prstGeom prst="straightConnector1">
            <a:avLst/>
          </a:prstGeom>
          <a:ln w="127000">
            <a:solidFill>
              <a:srgbClr val="FF0000"/>
            </a:solidFill>
            <a:tailEnd type="triangle" w="sm" len="lg"/>
          </a:ln>
        </p:spPr>
        <p:style>
          <a:lnRef idx="2">
            <a:schemeClr val="accent1"/>
          </a:lnRef>
          <a:fillRef idx="0">
            <a:schemeClr val="accent1"/>
          </a:fillRef>
          <a:effectRef idx="1">
            <a:schemeClr val="accent1"/>
          </a:effectRef>
          <a:fontRef idx="minor">
            <a:schemeClr val="tx1"/>
          </a:fontRef>
        </p:style>
      </p:cxnSp>
      <p:sp>
        <p:nvSpPr>
          <p:cNvPr id="5" name="Rounded Rectangle 4"/>
          <p:cNvSpPr/>
          <p:nvPr/>
        </p:nvSpPr>
        <p:spPr>
          <a:xfrm>
            <a:off x="2492983" y="2582943"/>
            <a:ext cx="5586689" cy="1244339"/>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700" dirty="0"/>
              <a:t>UDP</a:t>
            </a:r>
            <a:r>
              <a:rPr lang="en-US" sz="1700" dirty="0" smtClean="0"/>
              <a:t>/53 </a:t>
            </a:r>
            <a:r>
              <a:rPr lang="en-US" sz="1700" dirty="0"/>
              <a:t>– UDP</a:t>
            </a:r>
            <a:r>
              <a:rPr lang="en-US" sz="1700" dirty="0" smtClean="0"/>
              <a:t>/32764, ~4096 bytes, fragmented</a:t>
            </a:r>
            <a:endParaRPr lang="en-US" sz="1700" dirty="0"/>
          </a:p>
          <a:p>
            <a:pPr algn="ctr"/>
            <a:r>
              <a:rPr lang="en-US" sz="1700" dirty="0" smtClean="0"/>
              <a:t>Non-Spoofed Sources: Multiple Authoritative DNS Servers</a:t>
            </a:r>
            <a:endParaRPr lang="en-US" sz="1700" dirty="0"/>
          </a:p>
          <a:p>
            <a:pPr algn="ctr"/>
            <a:r>
              <a:rPr lang="en-US" sz="1700" dirty="0" smtClean="0"/>
              <a:t>Destination:  172.19.234.6</a:t>
            </a:r>
          </a:p>
          <a:p>
            <a:pPr algn="ctr"/>
            <a:r>
              <a:rPr lang="en-US" sz="1700" dirty="0" smtClean="0"/>
              <a:t>DNS Response:  ANY RR for EXAMPLE.COM</a:t>
            </a:r>
            <a:endParaRPr lang="en-US" sz="1700" dirty="0"/>
          </a:p>
        </p:txBody>
      </p:sp>
      <p:grpSp>
        <p:nvGrpSpPr>
          <p:cNvPr id="30" name="Group 21"/>
          <p:cNvGrpSpPr>
            <a:grpSpLocks/>
          </p:cNvGrpSpPr>
          <p:nvPr/>
        </p:nvGrpSpPr>
        <p:grpSpPr bwMode="auto">
          <a:xfrm>
            <a:off x="7235855" y="5088336"/>
            <a:ext cx="1792919" cy="1188992"/>
            <a:chOff x="0" y="0"/>
            <a:chExt cx="1385686" cy="990127"/>
          </a:xfrm>
        </p:grpSpPr>
        <p:sp>
          <p:nvSpPr>
            <p:cNvPr id="33" name="AutoShape 22"/>
            <p:cNvSpPr>
              <a:spLocks/>
            </p:cNvSpPr>
            <p:nvPr/>
          </p:nvSpPr>
          <p:spPr bwMode="auto">
            <a:xfrm>
              <a:off x="0" y="0"/>
              <a:ext cx="1385686" cy="9901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800"/>
                  </a:moveTo>
                  <a:lnTo>
                    <a:pt x="8351" y="2294"/>
                  </a:lnTo>
                  <a:lnTo>
                    <a:pt x="7311" y="6319"/>
                  </a:lnTo>
                  <a:lnTo>
                    <a:pt x="370" y="2294"/>
                  </a:lnTo>
                  <a:lnTo>
                    <a:pt x="4627" y="7617"/>
                  </a:lnTo>
                  <a:lnTo>
                    <a:pt x="0" y="8614"/>
                  </a:lnTo>
                  <a:lnTo>
                    <a:pt x="3721" y="11774"/>
                  </a:lnTo>
                  <a:lnTo>
                    <a:pt x="135" y="14586"/>
                  </a:lnTo>
                  <a:lnTo>
                    <a:pt x="5666" y="13936"/>
                  </a:lnTo>
                  <a:lnTo>
                    <a:pt x="4761" y="17617"/>
                  </a:lnTo>
                  <a:lnTo>
                    <a:pt x="7714" y="15626"/>
                  </a:lnTo>
                  <a:lnTo>
                    <a:pt x="8484" y="21599"/>
                  </a:lnTo>
                  <a:lnTo>
                    <a:pt x="10531" y="14934"/>
                  </a:lnTo>
                  <a:lnTo>
                    <a:pt x="13246" y="19736"/>
                  </a:lnTo>
                  <a:lnTo>
                    <a:pt x="14019" y="14456"/>
                  </a:lnTo>
                  <a:lnTo>
                    <a:pt x="18144" y="18094"/>
                  </a:lnTo>
                  <a:lnTo>
                    <a:pt x="16836" y="12941"/>
                  </a:lnTo>
                  <a:lnTo>
                    <a:pt x="21599" y="13289"/>
                  </a:lnTo>
                  <a:lnTo>
                    <a:pt x="17606" y="10474"/>
                  </a:lnTo>
                  <a:lnTo>
                    <a:pt x="21096" y="8136"/>
                  </a:lnTo>
                  <a:lnTo>
                    <a:pt x="16701" y="7314"/>
                  </a:lnTo>
                  <a:lnTo>
                    <a:pt x="18379" y="4456"/>
                  </a:lnTo>
                  <a:lnTo>
                    <a:pt x="14154" y="5324"/>
                  </a:lnTo>
                  <a:lnTo>
                    <a:pt x="14521" y="0"/>
                  </a:lnTo>
                  <a:close/>
                </a:path>
              </a:pathLst>
            </a:custGeom>
            <a:solidFill>
              <a:srgbClr val="FFFB00"/>
            </a:solidFill>
            <a:ln w="9525" cap="flat" cmpd="sng">
              <a:solidFill>
                <a:srgbClr val="424242"/>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marL="39688" defTabSz="914400"/>
              <a:endParaRPr lang="en-US" sz="2000" b="1">
                <a:solidFill>
                  <a:srgbClr val="424242"/>
                </a:solidFill>
                <a:latin typeface="Arial" charset="0"/>
                <a:cs typeface="Arial" charset="0"/>
                <a:sym typeface="Arial" charset="0"/>
              </a:endParaRPr>
            </a:p>
          </p:txBody>
        </p:sp>
        <p:sp>
          <p:nvSpPr>
            <p:cNvPr id="36" name="AutoShape 23"/>
            <p:cNvSpPr>
              <a:spLocks/>
            </p:cNvSpPr>
            <p:nvPr/>
          </p:nvSpPr>
          <p:spPr bwMode="auto">
            <a:xfrm>
              <a:off x="293722" y="315763"/>
              <a:ext cx="780857" cy="29703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marL="46038" algn="ctr" defTabSz="914400">
                <a:buClr>
                  <a:srgbClr val="424242"/>
                </a:buClr>
                <a:buFont typeface="Arial" charset="0"/>
                <a:buNone/>
              </a:pPr>
              <a:r>
                <a:rPr lang="en-US" b="1" dirty="0">
                  <a:solidFill>
                    <a:srgbClr val="424242"/>
                  </a:solidFill>
                  <a:latin typeface="Arial" charset="0"/>
                  <a:cs typeface="Arial" charset="0"/>
                  <a:sym typeface="Arial" charset="0"/>
                </a:rPr>
                <a:t>Impact</a:t>
              </a:r>
              <a:endParaRPr lang="en-US" dirty="0"/>
            </a:p>
          </p:txBody>
        </p:sp>
      </p:grpSp>
      <p:sp>
        <p:nvSpPr>
          <p:cNvPr id="37" name="Rectangle 36"/>
          <p:cNvSpPr/>
          <p:nvPr/>
        </p:nvSpPr>
        <p:spPr>
          <a:xfrm>
            <a:off x="7252419" y="6352143"/>
            <a:ext cx="1735571" cy="369332"/>
          </a:xfrm>
          <a:prstGeom prst="rect">
            <a:avLst/>
          </a:prstGeom>
        </p:spPr>
        <p:txBody>
          <a:bodyPr wrap="none">
            <a:spAutoFit/>
          </a:bodyPr>
          <a:lstStyle/>
          <a:p>
            <a:r>
              <a:rPr lang="en-US" dirty="0" smtClean="0"/>
              <a:t>172.19.234.6/32</a:t>
            </a:r>
            <a:endParaRPr lang="en-US" dirty="0"/>
          </a:p>
        </p:txBody>
      </p:sp>
      <p:grpSp>
        <p:nvGrpSpPr>
          <p:cNvPr id="40" name="Group 21"/>
          <p:cNvGrpSpPr>
            <a:grpSpLocks/>
          </p:cNvGrpSpPr>
          <p:nvPr/>
        </p:nvGrpSpPr>
        <p:grpSpPr bwMode="auto">
          <a:xfrm>
            <a:off x="812284" y="1069864"/>
            <a:ext cx="1792919" cy="1188992"/>
            <a:chOff x="0" y="0"/>
            <a:chExt cx="1385686" cy="990127"/>
          </a:xfrm>
        </p:grpSpPr>
        <p:sp>
          <p:nvSpPr>
            <p:cNvPr id="44" name="AutoShape 22"/>
            <p:cNvSpPr>
              <a:spLocks/>
            </p:cNvSpPr>
            <p:nvPr/>
          </p:nvSpPr>
          <p:spPr bwMode="auto">
            <a:xfrm>
              <a:off x="0" y="0"/>
              <a:ext cx="1385686" cy="9901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800"/>
                  </a:moveTo>
                  <a:lnTo>
                    <a:pt x="8351" y="2294"/>
                  </a:lnTo>
                  <a:lnTo>
                    <a:pt x="7311" y="6319"/>
                  </a:lnTo>
                  <a:lnTo>
                    <a:pt x="370" y="2294"/>
                  </a:lnTo>
                  <a:lnTo>
                    <a:pt x="4627" y="7617"/>
                  </a:lnTo>
                  <a:lnTo>
                    <a:pt x="0" y="8614"/>
                  </a:lnTo>
                  <a:lnTo>
                    <a:pt x="3721" y="11774"/>
                  </a:lnTo>
                  <a:lnTo>
                    <a:pt x="135" y="14586"/>
                  </a:lnTo>
                  <a:lnTo>
                    <a:pt x="5666" y="13936"/>
                  </a:lnTo>
                  <a:lnTo>
                    <a:pt x="4761" y="17617"/>
                  </a:lnTo>
                  <a:lnTo>
                    <a:pt x="7714" y="15626"/>
                  </a:lnTo>
                  <a:lnTo>
                    <a:pt x="8484" y="21599"/>
                  </a:lnTo>
                  <a:lnTo>
                    <a:pt x="10531" y="14934"/>
                  </a:lnTo>
                  <a:lnTo>
                    <a:pt x="13246" y="19736"/>
                  </a:lnTo>
                  <a:lnTo>
                    <a:pt x="14019" y="14456"/>
                  </a:lnTo>
                  <a:lnTo>
                    <a:pt x="18144" y="18094"/>
                  </a:lnTo>
                  <a:lnTo>
                    <a:pt x="16836" y="12941"/>
                  </a:lnTo>
                  <a:lnTo>
                    <a:pt x="21599" y="13289"/>
                  </a:lnTo>
                  <a:lnTo>
                    <a:pt x="17606" y="10474"/>
                  </a:lnTo>
                  <a:lnTo>
                    <a:pt x="21096" y="8136"/>
                  </a:lnTo>
                  <a:lnTo>
                    <a:pt x="16701" y="7314"/>
                  </a:lnTo>
                  <a:lnTo>
                    <a:pt x="18379" y="4456"/>
                  </a:lnTo>
                  <a:lnTo>
                    <a:pt x="14154" y="5324"/>
                  </a:lnTo>
                  <a:lnTo>
                    <a:pt x="14521" y="0"/>
                  </a:lnTo>
                  <a:close/>
                </a:path>
              </a:pathLst>
            </a:custGeom>
            <a:solidFill>
              <a:srgbClr val="FFFB00"/>
            </a:solidFill>
            <a:ln w="9525" cap="flat" cmpd="sng">
              <a:solidFill>
                <a:srgbClr val="424242"/>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marL="39688" defTabSz="914400"/>
              <a:endParaRPr lang="en-US" sz="2000" b="1">
                <a:solidFill>
                  <a:srgbClr val="424242"/>
                </a:solidFill>
                <a:latin typeface="Arial" charset="0"/>
                <a:cs typeface="Arial" charset="0"/>
                <a:sym typeface="Arial" charset="0"/>
              </a:endParaRPr>
            </a:p>
          </p:txBody>
        </p:sp>
        <p:sp>
          <p:nvSpPr>
            <p:cNvPr id="45" name="AutoShape 23"/>
            <p:cNvSpPr>
              <a:spLocks/>
            </p:cNvSpPr>
            <p:nvPr/>
          </p:nvSpPr>
          <p:spPr bwMode="auto">
            <a:xfrm>
              <a:off x="293722" y="315763"/>
              <a:ext cx="780857" cy="29703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marL="46038" algn="ctr" defTabSz="914400">
                <a:buClr>
                  <a:srgbClr val="424242"/>
                </a:buClr>
                <a:buFont typeface="Arial" charset="0"/>
                <a:buNone/>
              </a:pPr>
              <a:r>
                <a:rPr lang="en-US" b="1" dirty="0">
                  <a:solidFill>
                    <a:srgbClr val="424242"/>
                  </a:solidFill>
                  <a:latin typeface="Arial" charset="0"/>
                  <a:cs typeface="Arial" charset="0"/>
                  <a:sym typeface="Arial" charset="0"/>
                </a:rPr>
                <a:t>Impact</a:t>
              </a:r>
              <a:endParaRPr lang="en-US" dirty="0"/>
            </a:p>
          </p:txBody>
        </p:sp>
      </p:grpSp>
      <p:grpSp>
        <p:nvGrpSpPr>
          <p:cNvPr id="46" name="Group 21"/>
          <p:cNvGrpSpPr>
            <a:grpSpLocks/>
          </p:cNvGrpSpPr>
          <p:nvPr/>
        </p:nvGrpSpPr>
        <p:grpSpPr bwMode="auto">
          <a:xfrm>
            <a:off x="2671531" y="1069868"/>
            <a:ext cx="1792919" cy="1188992"/>
            <a:chOff x="0" y="0"/>
            <a:chExt cx="1385686" cy="990127"/>
          </a:xfrm>
        </p:grpSpPr>
        <p:sp>
          <p:nvSpPr>
            <p:cNvPr id="47" name="AutoShape 22"/>
            <p:cNvSpPr>
              <a:spLocks/>
            </p:cNvSpPr>
            <p:nvPr/>
          </p:nvSpPr>
          <p:spPr bwMode="auto">
            <a:xfrm>
              <a:off x="0" y="0"/>
              <a:ext cx="1385686" cy="9901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800"/>
                  </a:moveTo>
                  <a:lnTo>
                    <a:pt x="8351" y="2294"/>
                  </a:lnTo>
                  <a:lnTo>
                    <a:pt x="7311" y="6319"/>
                  </a:lnTo>
                  <a:lnTo>
                    <a:pt x="370" y="2294"/>
                  </a:lnTo>
                  <a:lnTo>
                    <a:pt x="4627" y="7617"/>
                  </a:lnTo>
                  <a:lnTo>
                    <a:pt x="0" y="8614"/>
                  </a:lnTo>
                  <a:lnTo>
                    <a:pt x="3721" y="11774"/>
                  </a:lnTo>
                  <a:lnTo>
                    <a:pt x="135" y="14586"/>
                  </a:lnTo>
                  <a:lnTo>
                    <a:pt x="5666" y="13936"/>
                  </a:lnTo>
                  <a:lnTo>
                    <a:pt x="4761" y="17617"/>
                  </a:lnTo>
                  <a:lnTo>
                    <a:pt x="7714" y="15626"/>
                  </a:lnTo>
                  <a:lnTo>
                    <a:pt x="8484" y="21599"/>
                  </a:lnTo>
                  <a:lnTo>
                    <a:pt x="10531" y="14934"/>
                  </a:lnTo>
                  <a:lnTo>
                    <a:pt x="13246" y="19736"/>
                  </a:lnTo>
                  <a:lnTo>
                    <a:pt x="14019" y="14456"/>
                  </a:lnTo>
                  <a:lnTo>
                    <a:pt x="18144" y="18094"/>
                  </a:lnTo>
                  <a:lnTo>
                    <a:pt x="16836" y="12941"/>
                  </a:lnTo>
                  <a:lnTo>
                    <a:pt x="21599" y="13289"/>
                  </a:lnTo>
                  <a:lnTo>
                    <a:pt x="17606" y="10474"/>
                  </a:lnTo>
                  <a:lnTo>
                    <a:pt x="21096" y="8136"/>
                  </a:lnTo>
                  <a:lnTo>
                    <a:pt x="16701" y="7314"/>
                  </a:lnTo>
                  <a:lnTo>
                    <a:pt x="18379" y="4456"/>
                  </a:lnTo>
                  <a:lnTo>
                    <a:pt x="14154" y="5324"/>
                  </a:lnTo>
                  <a:lnTo>
                    <a:pt x="14521" y="0"/>
                  </a:lnTo>
                  <a:close/>
                </a:path>
              </a:pathLst>
            </a:custGeom>
            <a:solidFill>
              <a:srgbClr val="FFFB00"/>
            </a:solidFill>
            <a:ln w="9525" cap="flat" cmpd="sng">
              <a:solidFill>
                <a:srgbClr val="424242"/>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marL="39688" defTabSz="914400"/>
              <a:endParaRPr lang="en-US" sz="2000" b="1">
                <a:solidFill>
                  <a:srgbClr val="424242"/>
                </a:solidFill>
                <a:latin typeface="Arial" charset="0"/>
                <a:cs typeface="Arial" charset="0"/>
                <a:sym typeface="Arial" charset="0"/>
              </a:endParaRPr>
            </a:p>
          </p:txBody>
        </p:sp>
        <p:sp>
          <p:nvSpPr>
            <p:cNvPr id="48" name="AutoShape 23"/>
            <p:cNvSpPr>
              <a:spLocks/>
            </p:cNvSpPr>
            <p:nvPr/>
          </p:nvSpPr>
          <p:spPr bwMode="auto">
            <a:xfrm>
              <a:off x="293722" y="315763"/>
              <a:ext cx="780857" cy="29703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marL="46038" algn="ctr" defTabSz="914400">
                <a:buClr>
                  <a:srgbClr val="424242"/>
                </a:buClr>
                <a:buFont typeface="Arial" charset="0"/>
                <a:buNone/>
              </a:pPr>
              <a:r>
                <a:rPr lang="en-US" b="1" dirty="0">
                  <a:solidFill>
                    <a:srgbClr val="424242"/>
                  </a:solidFill>
                  <a:latin typeface="Arial" charset="0"/>
                  <a:cs typeface="Arial" charset="0"/>
                  <a:sym typeface="Arial" charset="0"/>
                </a:rPr>
                <a:t>Impact</a:t>
              </a:r>
              <a:endParaRPr lang="en-US" dirty="0"/>
            </a:p>
          </p:txBody>
        </p:sp>
      </p:grpSp>
      <p:grpSp>
        <p:nvGrpSpPr>
          <p:cNvPr id="49" name="Group 21"/>
          <p:cNvGrpSpPr>
            <a:grpSpLocks/>
          </p:cNvGrpSpPr>
          <p:nvPr/>
        </p:nvGrpSpPr>
        <p:grpSpPr bwMode="auto">
          <a:xfrm>
            <a:off x="4508737" y="1069868"/>
            <a:ext cx="1792919" cy="1188992"/>
            <a:chOff x="0" y="0"/>
            <a:chExt cx="1385686" cy="990127"/>
          </a:xfrm>
        </p:grpSpPr>
        <p:sp>
          <p:nvSpPr>
            <p:cNvPr id="50" name="AutoShape 22"/>
            <p:cNvSpPr>
              <a:spLocks/>
            </p:cNvSpPr>
            <p:nvPr/>
          </p:nvSpPr>
          <p:spPr bwMode="auto">
            <a:xfrm>
              <a:off x="0" y="0"/>
              <a:ext cx="1385686" cy="9901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800"/>
                  </a:moveTo>
                  <a:lnTo>
                    <a:pt x="8351" y="2294"/>
                  </a:lnTo>
                  <a:lnTo>
                    <a:pt x="7311" y="6319"/>
                  </a:lnTo>
                  <a:lnTo>
                    <a:pt x="370" y="2294"/>
                  </a:lnTo>
                  <a:lnTo>
                    <a:pt x="4627" y="7617"/>
                  </a:lnTo>
                  <a:lnTo>
                    <a:pt x="0" y="8614"/>
                  </a:lnTo>
                  <a:lnTo>
                    <a:pt x="3721" y="11774"/>
                  </a:lnTo>
                  <a:lnTo>
                    <a:pt x="135" y="14586"/>
                  </a:lnTo>
                  <a:lnTo>
                    <a:pt x="5666" y="13936"/>
                  </a:lnTo>
                  <a:lnTo>
                    <a:pt x="4761" y="17617"/>
                  </a:lnTo>
                  <a:lnTo>
                    <a:pt x="7714" y="15626"/>
                  </a:lnTo>
                  <a:lnTo>
                    <a:pt x="8484" y="21599"/>
                  </a:lnTo>
                  <a:lnTo>
                    <a:pt x="10531" y="14934"/>
                  </a:lnTo>
                  <a:lnTo>
                    <a:pt x="13246" y="19736"/>
                  </a:lnTo>
                  <a:lnTo>
                    <a:pt x="14019" y="14456"/>
                  </a:lnTo>
                  <a:lnTo>
                    <a:pt x="18144" y="18094"/>
                  </a:lnTo>
                  <a:lnTo>
                    <a:pt x="16836" y="12941"/>
                  </a:lnTo>
                  <a:lnTo>
                    <a:pt x="21599" y="13289"/>
                  </a:lnTo>
                  <a:lnTo>
                    <a:pt x="17606" y="10474"/>
                  </a:lnTo>
                  <a:lnTo>
                    <a:pt x="21096" y="8136"/>
                  </a:lnTo>
                  <a:lnTo>
                    <a:pt x="16701" y="7314"/>
                  </a:lnTo>
                  <a:lnTo>
                    <a:pt x="18379" y="4456"/>
                  </a:lnTo>
                  <a:lnTo>
                    <a:pt x="14154" y="5324"/>
                  </a:lnTo>
                  <a:lnTo>
                    <a:pt x="14521" y="0"/>
                  </a:lnTo>
                  <a:close/>
                </a:path>
              </a:pathLst>
            </a:custGeom>
            <a:solidFill>
              <a:srgbClr val="FFFB00"/>
            </a:solidFill>
            <a:ln w="9525" cap="flat" cmpd="sng">
              <a:solidFill>
                <a:srgbClr val="424242"/>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marL="39688" defTabSz="914400"/>
              <a:endParaRPr lang="en-US" sz="2000" b="1">
                <a:solidFill>
                  <a:srgbClr val="424242"/>
                </a:solidFill>
                <a:latin typeface="Arial" charset="0"/>
                <a:cs typeface="Arial" charset="0"/>
                <a:sym typeface="Arial" charset="0"/>
              </a:endParaRPr>
            </a:p>
          </p:txBody>
        </p:sp>
        <p:sp>
          <p:nvSpPr>
            <p:cNvPr id="51" name="AutoShape 23"/>
            <p:cNvSpPr>
              <a:spLocks/>
            </p:cNvSpPr>
            <p:nvPr/>
          </p:nvSpPr>
          <p:spPr bwMode="auto">
            <a:xfrm>
              <a:off x="293722" y="315763"/>
              <a:ext cx="780857" cy="29703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marL="46038" algn="ctr" defTabSz="914400">
                <a:buClr>
                  <a:srgbClr val="424242"/>
                </a:buClr>
                <a:buFont typeface="Arial" charset="0"/>
                <a:buNone/>
              </a:pPr>
              <a:r>
                <a:rPr lang="en-US" b="1" dirty="0">
                  <a:solidFill>
                    <a:srgbClr val="424242"/>
                  </a:solidFill>
                  <a:latin typeface="Arial" charset="0"/>
                  <a:cs typeface="Arial" charset="0"/>
                  <a:sym typeface="Arial" charset="0"/>
                </a:rPr>
                <a:t>Impact</a:t>
              </a:r>
              <a:endParaRPr lang="en-US" dirty="0"/>
            </a:p>
          </p:txBody>
        </p:sp>
      </p:grpSp>
      <p:grpSp>
        <p:nvGrpSpPr>
          <p:cNvPr id="52" name="Group 21"/>
          <p:cNvGrpSpPr>
            <a:grpSpLocks/>
          </p:cNvGrpSpPr>
          <p:nvPr/>
        </p:nvGrpSpPr>
        <p:grpSpPr bwMode="auto">
          <a:xfrm>
            <a:off x="6286753" y="973151"/>
            <a:ext cx="1792919" cy="1188992"/>
            <a:chOff x="0" y="0"/>
            <a:chExt cx="1385686" cy="990127"/>
          </a:xfrm>
        </p:grpSpPr>
        <p:sp>
          <p:nvSpPr>
            <p:cNvPr id="54" name="AutoShape 22"/>
            <p:cNvSpPr>
              <a:spLocks/>
            </p:cNvSpPr>
            <p:nvPr/>
          </p:nvSpPr>
          <p:spPr bwMode="auto">
            <a:xfrm>
              <a:off x="0" y="0"/>
              <a:ext cx="1385686" cy="9901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800"/>
                  </a:moveTo>
                  <a:lnTo>
                    <a:pt x="8351" y="2294"/>
                  </a:lnTo>
                  <a:lnTo>
                    <a:pt x="7311" y="6319"/>
                  </a:lnTo>
                  <a:lnTo>
                    <a:pt x="370" y="2294"/>
                  </a:lnTo>
                  <a:lnTo>
                    <a:pt x="4627" y="7617"/>
                  </a:lnTo>
                  <a:lnTo>
                    <a:pt x="0" y="8614"/>
                  </a:lnTo>
                  <a:lnTo>
                    <a:pt x="3721" y="11774"/>
                  </a:lnTo>
                  <a:lnTo>
                    <a:pt x="135" y="14586"/>
                  </a:lnTo>
                  <a:lnTo>
                    <a:pt x="5666" y="13936"/>
                  </a:lnTo>
                  <a:lnTo>
                    <a:pt x="4761" y="17617"/>
                  </a:lnTo>
                  <a:lnTo>
                    <a:pt x="7714" y="15626"/>
                  </a:lnTo>
                  <a:lnTo>
                    <a:pt x="8484" y="21599"/>
                  </a:lnTo>
                  <a:lnTo>
                    <a:pt x="10531" y="14934"/>
                  </a:lnTo>
                  <a:lnTo>
                    <a:pt x="13246" y="19736"/>
                  </a:lnTo>
                  <a:lnTo>
                    <a:pt x="14019" y="14456"/>
                  </a:lnTo>
                  <a:lnTo>
                    <a:pt x="18144" y="18094"/>
                  </a:lnTo>
                  <a:lnTo>
                    <a:pt x="16836" y="12941"/>
                  </a:lnTo>
                  <a:lnTo>
                    <a:pt x="21599" y="13289"/>
                  </a:lnTo>
                  <a:lnTo>
                    <a:pt x="17606" y="10474"/>
                  </a:lnTo>
                  <a:lnTo>
                    <a:pt x="21096" y="8136"/>
                  </a:lnTo>
                  <a:lnTo>
                    <a:pt x="16701" y="7314"/>
                  </a:lnTo>
                  <a:lnTo>
                    <a:pt x="18379" y="4456"/>
                  </a:lnTo>
                  <a:lnTo>
                    <a:pt x="14154" y="5324"/>
                  </a:lnTo>
                  <a:lnTo>
                    <a:pt x="14521" y="0"/>
                  </a:lnTo>
                  <a:close/>
                </a:path>
              </a:pathLst>
            </a:custGeom>
            <a:solidFill>
              <a:srgbClr val="FFFB00"/>
            </a:solidFill>
            <a:ln w="9525" cap="flat" cmpd="sng">
              <a:solidFill>
                <a:srgbClr val="424242"/>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marL="39688" defTabSz="914400"/>
              <a:endParaRPr lang="en-US" sz="2000" b="1">
                <a:solidFill>
                  <a:srgbClr val="424242"/>
                </a:solidFill>
                <a:latin typeface="Arial" charset="0"/>
                <a:cs typeface="Arial" charset="0"/>
                <a:sym typeface="Arial" charset="0"/>
              </a:endParaRPr>
            </a:p>
          </p:txBody>
        </p:sp>
        <p:sp>
          <p:nvSpPr>
            <p:cNvPr id="55" name="AutoShape 23"/>
            <p:cNvSpPr>
              <a:spLocks/>
            </p:cNvSpPr>
            <p:nvPr/>
          </p:nvSpPr>
          <p:spPr bwMode="auto">
            <a:xfrm>
              <a:off x="293722" y="315763"/>
              <a:ext cx="780857" cy="29703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marL="46038" algn="ctr" defTabSz="914400">
                <a:buClr>
                  <a:srgbClr val="424242"/>
                </a:buClr>
                <a:buFont typeface="Arial" charset="0"/>
                <a:buNone/>
              </a:pPr>
              <a:r>
                <a:rPr lang="en-US" b="1" dirty="0">
                  <a:solidFill>
                    <a:srgbClr val="424242"/>
                  </a:solidFill>
                  <a:latin typeface="Arial" charset="0"/>
                  <a:cs typeface="Arial" charset="0"/>
                  <a:sym typeface="Arial" charset="0"/>
                </a:rPr>
                <a:t>Impact</a:t>
              </a:r>
              <a:endParaRPr lang="en-US" dirty="0"/>
            </a:p>
          </p:txBody>
        </p:sp>
      </p:grpSp>
      <p:sp>
        <p:nvSpPr>
          <p:cNvPr id="56" name="Title 1"/>
          <p:cNvSpPr>
            <a:spLocks noGrp="1"/>
          </p:cNvSpPr>
          <p:nvPr>
            <p:ph type="title"/>
          </p:nvPr>
        </p:nvSpPr>
        <p:spPr>
          <a:xfrm>
            <a:off x="457200" y="165657"/>
            <a:ext cx="8229600" cy="533400"/>
          </a:xfrm>
        </p:spPr>
        <p:txBody>
          <a:bodyPr/>
          <a:lstStyle/>
          <a:p>
            <a:r>
              <a:rPr lang="en-US" sz="2400" dirty="0" smtClean="0"/>
              <a:t>DNS Reflection/Amplification Attack Methodology #1</a:t>
            </a:r>
            <a:endParaRPr lang="en-US" sz="2400" dirty="0"/>
          </a:p>
        </p:txBody>
      </p:sp>
    </p:spTree>
    <p:extLst>
      <p:ext uri="{BB962C8B-B14F-4D97-AF65-F5344CB8AC3E}">
        <p14:creationId xmlns:p14="http://schemas.microsoft.com/office/powerpoint/2010/main" val="25353392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1000"/>
                                  </p:stCondLst>
                                  <p:childTnLst>
                                    <p:set>
                                      <p:cBhvr>
                                        <p:cTn id="6" dur="1" fill="hold">
                                          <p:stCondLst>
                                            <p:cond delay="0"/>
                                          </p:stCondLst>
                                        </p:cTn>
                                        <p:tgtEl>
                                          <p:spTgt spid="30"/>
                                        </p:tgtEl>
                                        <p:attrNameLst>
                                          <p:attrName>style.visibility</p:attrName>
                                        </p:attrNameLst>
                                      </p:cBhvr>
                                      <p:to>
                                        <p:strVal val="visible"/>
                                      </p:to>
                                    </p:set>
                                    <p:animEffect transition="in" filter="wipe(down)">
                                      <p:cBhvr>
                                        <p:cTn id="7" dur="500"/>
                                        <p:tgtEl>
                                          <p:spTgt spid="30"/>
                                        </p:tgtEl>
                                      </p:cBhvr>
                                    </p:animEffect>
                                  </p:childTnLst>
                                </p:cTn>
                              </p:par>
                            </p:childTnLst>
                          </p:cTn>
                        </p:par>
                        <p:par>
                          <p:cTn id="8" fill="hold">
                            <p:stCondLst>
                              <p:cond delay="1500"/>
                            </p:stCondLst>
                            <p:childTnLst>
                              <p:par>
                                <p:cTn id="9" presetID="22" presetClass="entr" presetSubtype="4"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down)">
                                      <p:cBhvr>
                                        <p:cTn id="11" dur="500"/>
                                        <p:tgtEl>
                                          <p:spTgt spid="40"/>
                                        </p:tgtEl>
                                      </p:cBhvr>
                                    </p:animEffect>
                                  </p:childTnLst>
                                </p:cTn>
                              </p:par>
                              <p:par>
                                <p:cTn id="12" presetID="22" presetClass="entr" presetSubtype="4" fill="hold" nodeType="withEffect">
                                  <p:stCondLst>
                                    <p:cond delay="0"/>
                                  </p:stCondLst>
                                  <p:childTnLst>
                                    <p:set>
                                      <p:cBhvr>
                                        <p:cTn id="13" dur="1" fill="hold">
                                          <p:stCondLst>
                                            <p:cond delay="0"/>
                                          </p:stCondLst>
                                        </p:cTn>
                                        <p:tgtEl>
                                          <p:spTgt spid="46"/>
                                        </p:tgtEl>
                                        <p:attrNameLst>
                                          <p:attrName>style.visibility</p:attrName>
                                        </p:attrNameLst>
                                      </p:cBhvr>
                                      <p:to>
                                        <p:strVal val="visible"/>
                                      </p:to>
                                    </p:set>
                                    <p:animEffect transition="in" filter="wipe(down)">
                                      <p:cBhvr>
                                        <p:cTn id="14" dur="500"/>
                                        <p:tgtEl>
                                          <p:spTgt spid="46"/>
                                        </p:tgtEl>
                                      </p:cBhvr>
                                    </p:animEffect>
                                  </p:childTnLst>
                                </p:cTn>
                              </p:par>
                              <p:par>
                                <p:cTn id="15" presetID="22" presetClass="entr" presetSubtype="4" fill="hold" nodeType="with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wipe(down)">
                                      <p:cBhvr>
                                        <p:cTn id="17" dur="500"/>
                                        <p:tgtEl>
                                          <p:spTgt spid="49"/>
                                        </p:tgtEl>
                                      </p:cBhvr>
                                    </p:animEffect>
                                  </p:childTnLst>
                                </p:cTn>
                              </p:par>
                              <p:par>
                                <p:cTn id="18" presetID="22" presetClass="entr" presetSubtype="4" fill="hold"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wipe(down)">
                                      <p:cBhvr>
                                        <p:cTn id="2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p:cNvSpPr>
            <a:spLocks noGrp="1"/>
          </p:cNvSpPr>
          <p:nvPr>
            <p:ph type="title"/>
          </p:nvPr>
        </p:nvSpPr>
        <p:spPr/>
        <p:txBody>
          <a:bodyPr/>
          <a:lstStyle/>
          <a:p>
            <a:r>
              <a:rPr lang="en-US" sz="2400" dirty="0" smtClean="0"/>
              <a:t>DNS Reflection/Amplification Attack Methodology #2</a:t>
            </a:r>
            <a:endParaRPr lang="en-US" sz="2400" dirty="0"/>
          </a:p>
        </p:txBody>
      </p:sp>
      <p:sp>
        <p:nvSpPr>
          <p:cNvPr id="3" name="Slide Number Placeholder 2"/>
          <p:cNvSpPr>
            <a:spLocks noGrp="1"/>
          </p:cNvSpPr>
          <p:nvPr>
            <p:ph type="sldNum" sz="quarter" idx="12"/>
          </p:nvPr>
        </p:nvSpPr>
        <p:spPr/>
        <p:txBody>
          <a:bodyPr/>
          <a:lstStyle/>
          <a:p>
            <a:fld id="{AE4F6114-FE43-B34A-B99B-6F1FD61370EE}" type="slidenum">
              <a:rPr lang="en-US" smtClean="0"/>
              <a:pPr/>
              <a:t>64</a:t>
            </a:fld>
            <a:endParaRPr lang="en-US"/>
          </a:p>
        </p:txBody>
      </p:sp>
      <p:pic>
        <p:nvPicPr>
          <p:cNvPr id="2050" name="Picture 2" descr="C:\Users\bfischer\AppData\Local\Microsoft\Windows\Temporary Internet Files\Content.IE5\37QVPQHV\MC900435242[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6366" y="4999834"/>
            <a:ext cx="846612" cy="1675084"/>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Users\bfischer\AppData\Local\Microsoft\Windows\Temporary Internet Files\Content.IE5\A3OZ4LVP\MC90043154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668" y="4842297"/>
            <a:ext cx="790487" cy="85202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1" descr="C:\Users\bfischer\AppData\Local\Microsoft\Windows\Temporary Internet Files\Content.IE5\QGBH1XP5\MC900431564[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3420" y="1069868"/>
            <a:ext cx="990591" cy="99719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1" descr="C:\Users\bfischer\AppData\Local\Microsoft\Windows\Temporary Internet Files\Content.IE5\QGBH1XP5\MC900431564[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6780" y="1069868"/>
            <a:ext cx="990591" cy="99719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1" descr="C:\Users\bfischer\AppData\Local\Microsoft\Windows\Temporary Internet Files\Content.IE5\QGBH1XP5\MC900431564[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522" y="1069865"/>
            <a:ext cx="990591" cy="99719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1" descr="C:\Users\bfischer\AppData\Local\Microsoft\Windows\Temporary Internet Files\Content.IE5\QGBH1XP5\MC900431564[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8146" y="1069864"/>
            <a:ext cx="990591" cy="997195"/>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le 23"/>
          <p:cNvSpPr/>
          <p:nvPr/>
        </p:nvSpPr>
        <p:spPr>
          <a:xfrm>
            <a:off x="1095334" y="3858481"/>
            <a:ext cx="6826806" cy="519746"/>
          </a:xfrm>
          <a:prstGeom prst="roundRect">
            <a:avLst/>
          </a:prstGeom>
          <a:solidFill>
            <a:schemeClr val="tx1">
              <a:lumMod val="75000"/>
              <a:lumOff val="25000"/>
              <a:alpha val="6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chemeClr val="bg1"/>
                </a:solidFill>
                <a:effectLst>
                  <a:outerShdw blurRad="38100" dist="38100" dir="2700000" algn="tl">
                    <a:srgbClr val="000000">
                      <a:alpha val="43137"/>
                    </a:srgbClr>
                  </a:outerShdw>
                </a:effectLst>
              </a:rPr>
              <a:t>Internet-Accessible Servers</a:t>
            </a:r>
            <a:r>
              <a:rPr lang="en-US" sz="2000" dirty="0">
                <a:solidFill>
                  <a:schemeClr val="bg1"/>
                </a:solidFill>
                <a:effectLst>
                  <a:outerShdw blurRad="38100" dist="38100" dir="2700000" algn="tl">
                    <a:srgbClr val="000000">
                      <a:alpha val="43137"/>
                    </a:srgbClr>
                  </a:outerShdw>
                </a:effectLst>
              </a:rPr>
              <a:t>, </a:t>
            </a:r>
            <a:r>
              <a:rPr lang="en-US" sz="2000" dirty="0" smtClean="0">
                <a:solidFill>
                  <a:schemeClr val="bg1"/>
                </a:solidFill>
                <a:effectLst>
                  <a:outerShdw blurRad="38100" dist="38100" dir="2700000" algn="tl">
                    <a:srgbClr val="000000">
                      <a:alpha val="43137"/>
                    </a:srgbClr>
                  </a:outerShdw>
                </a:effectLst>
              </a:rPr>
              <a:t>Routers</a:t>
            </a:r>
            <a:r>
              <a:rPr lang="en-US" sz="2000" dirty="0">
                <a:solidFill>
                  <a:schemeClr val="bg1"/>
                </a:solidFill>
                <a:effectLst>
                  <a:outerShdw blurRad="38100" dist="38100" dir="2700000" algn="tl">
                    <a:srgbClr val="000000">
                      <a:alpha val="43137"/>
                    </a:srgbClr>
                  </a:outerShdw>
                </a:effectLst>
              </a:rPr>
              <a:t>, </a:t>
            </a:r>
            <a:r>
              <a:rPr lang="en-US" sz="2000" dirty="0" smtClean="0">
                <a:solidFill>
                  <a:schemeClr val="bg1"/>
                </a:solidFill>
                <a:effectLst>
                  <a:outerShdw blurRad="38100" dist="38100" dir="2700000" algn="tl">
                    <a:srgbClr val="000000">
                      <a:alpha val="43137"/>
                    </a:srgbClr>
                  </a:outerShdw>
                </a:effectLst>
              </a:rPr>
              <a:t>Home </a:t>
            </a:r>
            <a:r>
              <a:rPr lang="en-US" sz="2000" dirty="0">
                <a:solidFill>
                  <a:schemeClr val="bg1"/>
                </a:solidFill>
                <a:effectLst>
                  <a:outerShdw blurRad="38100" dist="38100" dir="2700000" algn="tl">
                    <a:srgbClr val="000000">
                      <a:alpha val="43137"/>
                    </a:srgbClr>
                  </a:outerShdw>
                </a:effectLst>
              </a:rPr>
              <a:t>CPE devices, etc</a:t>
            </a:r>
            <a:r>
              <a:rPr lang="en-US" dirty="0">
                <a:effectLst>
                  <a:outerShdw blurRad="38100" dist="38100" dir="2700000" algn="tl">
                    <a:srgbClr val="000000">
                      <a:alpha val="43137"/>
                    </a:srgbClr>
                  </a:outerShdw>
                </a:effectLst>
              </a:rPr>
              <a:t>.</a:t>
            </a:r>
          </a:p>
        </p:txBody>
      </p:sp>
      <p:sp>
        <p:nvSpPr>
          <p:cNvPr id="4" name="Rectangle 3"/>
          <p:cNvSpPr/>
          <p:nvPr/>
        </p:nvSpPr>
        <p:spPr>
          <a:xfrm>
            <a:off x="7252419" y="6352143"/>
            <a:ext cx="1735571" cy="369332"/>
          </a:xfrm>
          <a:prstGeom prst="rect">
            <a:avLst/>
          </a:prstGeom>
        </p:spPr>
        <p:txBody>
          <a:bodyPr wrap="none">
            <a:spAutoFit/>
          </a:bodyPr>
          <a:lstStyle/>
          <a:p>
            <a:r>
              <a:rPr lang="en-US" dirty="0" smtClean="0"/>
              <a:t>172.19.234.6/32</a:t>
            </a:r>
            <a:endParaRPr lang="en-US" dirty="0"/>
          </a:p>
        </p:txBody>
      </p:sp>
      <p:sp>
        <p:nvSpPr>
          <p:cNvPr id="25" name="TextBox 24"/>
          <p:cNvSpPr txBox="1"/>
          <p:nvPr/>
        </p:nvSpPr>
        <p:spPr>
          <a:xfrm>
            <a:off x="7879232" y="2468064"/>
            <a:ext cx="1086581" cy="1200329"/>
          </a:xfrm>
          <a:prstGeom prst="rect">
            <a:avLst/>
          </a:prstGeom>
          <a:noFill/>
        </p:spPr>
        <p:txBody>
          <a:bodyPr wrap="none" rtlCol="0">
            <a:spAutoFit/>
          </a:bodyPr>
          <a:lstStyle/>
          <a:p>
            <a:r>
              <a:rPr lang="en-US" dirty="0" smtClean="0"/>
              <a:t>Abusable</a:t>
            </a:r>
          </a:p>
          <a:p>
            <a:r>
              <a:rPr lang="en-US" dirty="0" smtClean="0"/>
              <a:t>Recursive</a:t>
            </a:r>
          </a:p>
          <a:p>
            <a:r>
              <a:rPr lang="en-US" dirty="0" smtClean="0"/>
              <a:t>DNS</a:t>
            </a:r>
          </a:p>
          <a:p>
            <a:r>
              <a:rPr lang="en-US" dirty="0" smtClean="0"/>
              <a:t>Servers</a:t>
            </a:r>
            <a:endParaRPr lang="en-US" dirty="0"/>
          </a:p>
        </p:txBody>
      </p:sp>
      <p:pic>
        <p:nvPicPr>
          <p:cNvPr id="22" name="Picture 11" descr="C:\Users\bfischer\AppData\Local\Microsoft\Windows\Temporary Internet Files\Content.IE5\QGBH1XP5\MC900431564[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2741" y="2671197"/>
            <a:ext cx="990591" cy="997195"/>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1" descr="C:\Users\bfischer\AppData\Local\Microsoft\Windows\Temporary Internet Files\Content.IE5\QGBH1XP5\MC900431564[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7577" y="2671198"/>
            <a:ext cx="990591" cy="997195"/>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1" descr="C:\Users\bfischer\AppData\Local\Microsoft\Windows\Temporary Internet Files\Content.IE5\QGBH1XP5\MC900431564[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8974" y="2671196"/>
            <a:ext cx="990591" cy="997195"/>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1" descr="C:\Users\bfischer\AppData\Local\Microsoft\Windows\Temporary Internet Files\Content.IE5\QGBH1XP5\MC900431564[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44331" y="2671198"/>
            <a:ext cx="990591" cy="997195"/>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1" descr="C:\Users\bfischer\AppData\Local\Microsoft\Windows\Temporary Internet Files\Content.IE5\QGBH1XP5\MC900431564[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89425" y="2671198"/>
            <a:ext cx="990591" cy="997195"/>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1" descr="C:\Users\bfischer\AppData\Local\Microsoft\Windows\Temporary Internet Files\Content.IE5\QGBH1XP5\MC900431564[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2487" y="2671198"/>
            <a:ext cx="990591" cy="997195"/>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1" descr="C:\Users\bfischer\AppData\Local\Microsoft\Windows\Temporary Internet Files\Content.IE5\QGBH1XP5\MC900431564[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5847" y="2671198"/>
            <a:ext cx="990591" cy="997195"/>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1" descr="C:\Users\bfischer\AppData\Local\Microsoft\Windows\Temporary Internet Files\Content.IE5\QGBH1XP5\MC900431564[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8589" y="2671195"/>
            <a:ext cx="990591" cy="997195"/>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1" descr="C:\Users\bfischer\AppData\Local\Microsoft\Windows\Temporary Internet Files\Content.IE5\QGBH1XP5\MC900431564[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17213" y="2671194"/>
            <a:ext cx="990591" cy="997195"/>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1" descr="C:\Users\bfischer\AppData\Local\Microsoft\Windows\Temporary Internet Files\Content.IE5\QGBH1XP5\MC900431564[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42039" y="2671198"/>
            <a:ext cx="990591" cy="997195"/>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p:cNvSpPr txBox="1"/>
          <p:nvPr/>
        </p:nvSpPr>
        <p:spPr>
          <a:xfrm>
            <a:off x="5983078" y="1125229"/>
            <a:ext cx="1428884" cy="784830"/>
          </a:xfrm>
          <a:prstGeom prst="rect">
            <a:avLst/>
          </a:prstGeom>
          <a:noFill/>
        </p:spPr>
        <p:txBody>
          <a:bodyPr wrap="square" rtlCol="0">
            <a:spAutoFit/>
          </a:bodyPr>
          <a:lstStyle/>
          <a:p>
            <a:r>
              <a:rPr lang="en-US" sz="1500" dirty="0" smtClean="0"/>
              <a:t>Authoritative</a:t>
            </a:r>
          </a:p>
          <a:p>
            <a:r>
              <a:rPr lang="en-US" sz="1500" dirty="0" smtClean="0"/>
              <a:t>DNS</a:t>
            </a:r>
            <a:r>
              <a:rPr lang="en-US" sz="1500" dirty="0"/>
              <a:t> </a:t>
            </a:r>
            <a:r>
              <a:rPr lang="en-US" sz="1500" dirty="0" smtClean="0"/>
              <a:t>Servers for</a:t>
            </a:r>
          </a:p>
          <a:p>
            <a:r>
              <a:rPr lang="en-US" sz="1500" dirty="0" err="1"/>
              <a:t>e</a:t>
            </a:r>
            <a:r>
              <a:rPr lang="en-US" sz="1500" dirty="0" err="1" smtClean="0"/>
              <a:t>xample.com</a:t>
            </a:r>
            <a:endParaRPr lang="en-US" sz="1500" dirty="0"/>
          </a:p>
        </p:txBody>
      </p:sp>
    </p:spTree>
    <p:extLst>
      <p:ext uri="{BB962C8B-B14F-4D97-AF65-F5344CB8AC3E}">
        <p14:creationId xmlns:p14="http://schemas.microsoft.com/office/powerpoint/2010/main" val="208578326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E4F6114-FE43-B34A-B99B-6F1FD61370EE}" type="slidenum">
              <a:rPr lang="en-US" smtClean="0"/>
              <a:pPr/>
              <a:t>65</a:t>
            </a:fld>
            <a:endParaRPr lang="en-US"/>
          </a:p>
        </p:txBody>
      </p:sp>
      <p:pic>
        <p:nvPicPr>
          <p:cNvPr id="2050" name="Picture 2" descr="C:\Users\bfischer\AppData\Local\Microsoft\Windows\Temporary Internet Files\Content.IE5\37QVPQHV\MC900435242[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6366" y="4999834"/>
            <a:ext cx="846612" cy="1675084"/>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Users\bfischer\AppData\Local\Microsoft\Windows\Temporary Internet Files\Content.IE5\A3OZ4LVP\MC90043154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668" y="4842297"/>
            <a:ext cx="790487" cy="852022"/>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1065912" y="3239743"/>
            <a:ext cx="6372356" cy="1602553"/>
            <a:chOff x="1065912" y="1960775"/>
            <a:chExt cx="6372356" cy="2881522"/>
          </a:xfrm>
        </p:grpSpPr>
        <p:cxnSp>
          <p:nvCxnSpPr>
            <p:cNvPr id="4" name="Straight Arrow Connector 3"/>
            <p:cNvCxnSpPr>
              <a:stCxn id="2055" idx="0"/>
            </p:cNvCxnSpPr>
            <p:nvPr/>
          </p:nvCxnSpPr>
          <p:spPr>
            <a:xfrm flipV="1">
              <a:off x="1065912" y="2067063"/>
              <a:ext cx="127894" cy="277523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a:stCxn id="2055" idx="0"/>
            </p:cNvCxnSpPr>
            <p:nvPr/>
          </p:nvCxnSpPr>
          <p:spPr>
            <a:xfrm flipV="1">
              <a:off x="1065912" y="2067062"/>
              <a:ext cx="833058" cy="277523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a:stCxn id="2055" idx="0"/>
            </p:cNvCxnSpPr>
            <p:nvPr/>
          </p:nvCxnSpPr>
          <p:spPr>
            <a:xfrm flipV="1">
              <a:off x="1065912" y="2067061"/>
              <a:ext cx="1539291" cy="277523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a:stCxn id="2055" idx="0"/>
            </p:cNvCxnSpPr>
            <p:nvPr/>
          </p:nvCxnSpPr>
          <p:spPr>
            <a:xfrm flipV="1">
              <a:off x="1065912" y="1960775"/>
              <a:ext cx="2248905" cy="288152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a:stCxn id="2055" idx="0"/>
            </p:cNvCxnSpPr>
            <p:nvPr/>
          </p:nvCxnSpPr>
          <p:spPr>
            <a:xfrm flipV="1">
              <a:off x="1065912" y="2067059"/>
              <a:ext cx="2947530" cy="277523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a:stCxn id="2055" idx="0"/>
            </p:cNvCxnSpPr>
            <p:nvPr/>
          </p:nvCxnSpPr>
          <p:spPr>
            <a:xfrm flipV="1">
              <a:off x="1065912" y="2067063"/>
              <a:ext cx="4322804" cy="277523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a:stCxn id="2055" idx="0"/>
            </p:cNvCxnSpPr>
            <p:nvPr/>
          </p:nvCxnSpPr>
          <p:spPr>
            <a:xfrm flipV="1">
              <a:off x="1065912" y="2067063"/>
              <a:ext cx="5019742" cy="277523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a:stCxn id="2055" idx="0"/>
            </p:cNvCxnSpPr>
            <p:nvPr/>
          </p:nvCxnSpPr>
          <p:spPr>
            <a:xfrm flipV="1">
              <a:off x="1065912" y="2067063"/>
              <a:ext cx="5674648" cy="277523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a:stCxn id="2055" idx="0"/>
            </p:cNvCxnSpPr>
            <p:nvPr/>
          </p:nvCxnSpPr>
          <p:spPr>
            <a:xfrm flipV="1">
              <a:off x="1065912" y="2067063"/>
              <a:ext cx="6372356" cy="277523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a:stCxn id="2055" idx="0"/>
            </p:cNvCxnSpPr>
            <p:nvPr/>
          </p:nvCxnSpPr>
          <p:spPr>
            <a:xfrm flipV="1">
              <a:off x="1065912" y="2067063"/>
              <a:ext cx="3646164" cy="277523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5" name="Rounded Rectangle 4"/>
          <p:cNvSpPr/>
          <p:nvPr/>
        </p:nvSpPr>
        <p:spPr>
          <a:xfrm>
            <a:off x="2208974" y="3755251"/>
            <a:ext cx="3901770" cy="1244583"/>
          </a:xfrm>
          <a:prstGeom prst="round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dirty="0" smtClean="0"/>
              <a:t>UDP/1988 – UDP/53, ~70 bytes</a:t>
            </a:r>
          </a:p>
          <a:p>
            <a:pPr algn="ctr"/>
            <a:r>
              <a:rPr lang="en-US" sz="1300" dirty="0" smtClean="0"/>
              <a:t>Spoofed Source: 172.19.234.6</a:t>
            </a:r>
          </a:p>
          <a:p>
            <a:pPr algn="ctr"/>
            <a:r>
              <a:rPr lang="en-US" sz="1300" dirty="0" smtClean="0"/>
              <a:t>Destinations:  Multiple Authoritative DNS servers</a:t>
            </a:r>
          </a:p>
          <a:p>
            <a:pPr algn="ctr"/>
            <a:r>
              <a:rPr lang="en-US" sz="1300" dirty="0" smtClean="0"/>
              <a:t>DNS query:  TXT PGP.EXAMPLE.COM</a:t>
            </a:r>
            <a:endParaRPr lang="en-US" sz="1300" dirty="0"/>
          </a:p>
        </p:txBody>
      </p:sp>
      <p:sp>
        <p:nvSpPr>
          <p:cNvPr id="28" name="Rectangle 27"/>
          <p:cNvSpPr/>
          <p:nvPr/>
        </p:nvSpPr>
        <p:spPr>
          <a:xfrm>
            <a:off x="7252419" y="6352143"/>
            <a:ext cx="1735571" cy="369332"/>
          </a:xfrm>
          <a:prstGeom prst="rect">
            <a:avLst/>
          </a:prstGeom>
        </p:spPr>
        <p:txBody>
          <a:bodyPr wrap="none">
            <a:spAutoFit/>
          </a:bodyPr>
          <a:lstStyle/>
          <a:p>
            <a:r>
              <a:rPr lang="en-US" dirty="0" smtClean="0"/>
              <a:t>172.19.234.6/32</a:t>
            </a:r>
            <a:endParaRPr lang="en-US" dirty="0"/>
          </a:p>
        </p:txBody>
      </p:sp>
      <p:sp>
        <p:nvSpPr>
          <p:cNvPr id="32" name="Title 1"/>
          <p:cNvSpPr>
            <a:spLocks noGrp="1"/>
          </p:cNvSpPr>
          <p:nvPr>
            <p:ph type="title"/>
          </p:nvPr>
        </p:nvSpPr>
        <p:spPr>
          <a:xfrm>
            <a:off x="457200" y="165657"/>
            <a:ext cx="8229600" cy="533400"/>
          </a:xfrm>
        </p:spPr>
        <p:txBody>
          <a:bodyPr/>
          <a:lstStyle/>
          <a:p>
            <a:r>
              <a:rPr lang="en-US" sz="2400" dirty="0" smtClean="0"/>
              <a:t>DNS Reflection/Amplification Attack Methodology #2</a:t>
            </a:r>
            <a:endParaRPr lang="en-US" sz="2400" dirty="0"/>
          </a:p>
        </p:txBody>
      </p:sp>
      <p:pic>
        <p:nvPicPr>
          <p:cNvPr id="29" name="Picture 11" descr="C:\Users\bfischer\AppData\Local\Microsoft\Windows\Temporary Internet Files\Content.IE5\QGBH1XP5\MC900431564[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3420" y="1069868"/>
            <a:ext cx="990591" cy="997195"/>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1" descr="C:\Users\bfischer\AppData\Local\Microsoft\Windows\Temporary Internet Files\Content.IE5\QGBH1XP5\MC900431564[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6780" y="1069868"/>
            <a:ext cx="990591" cy="997195"/>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1" descr="C:\Users\bfischer\AppData\Local\Microsoft\Windows\Temporary Internet Files\Content.IE5\QGBH1XP5\MC900431564[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522" y="1069865"/>
            <a:ext cx="990591" cy="997195"/>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11" descr="C:\Users\bfischer\AppData\Local\Microsoft\Windows\Temporary Internet Files\Content.IE5\QGBH1XP5\MC900431564[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8146" y="1069864"/>
            <a:ext cx="990591" cy="997195"/>
          </a:xfrm>
          <a:prstGeom prst="rect">
            <a:avLst/>
          </a:prstGeom>
          <a:noFill/>
          <a:extLst>
            <a:ext uri="{909E8E84-426E-40dd-AFC4-6F175D3DCCD1}">
              <a14:hiddenFill xmlns:a14="http://schemas.microsoft.com/office/drawing/2010/main">
                <a:solidFill>
                  <a:srgbClr val="FFFFFF"/>
                </a:solidFill>
              </a14:hiddenFill>
            </a:ext>
          </a:extLst>
        </p:spPr>
      </p:pic>
      <p:sp>
        <p:nvSpPr>
          <p:cNvPr id="41" name="TextBox 40"/>
          <p:cNvSpPr txBox="1"/>
          <p:nvPr/>
        </p:nvSpPr>
        <p:spPr>
          <a:xfrm>
            <a:off x="7879232" y="2468064"/>
            <a:ext cx="1086581" cy="1200329"/>
          </a:xfrm>
          <a:prstGeom prst="rect">
            <a:avLst/>
          </a:prstGeom>
          <a:noFill/>
        </p:spPr>
        <p:txBody>
          <a:bodyPr wrap="none" rtlCol="0">
            <a:spAutoFit/>
          </a:bodyPr>
          <a:lstStyle/>
          <a:p>
            <a:r>
              <a:rPr lang="en-US" dirty="0" smtClean="0"/>
              <a:t>Abusable</a:t>
            </a:r>
          </a:p>
          <a:p>
            <a:r>
              <a:rPr lang="en-US" dirty="0" smtClean="0"/>
              <a:t>Recursive</a:t>
            </a:r>
          </a:p>
          <a:p>
            <a:r>
              <a:rPr lang="en-US" dirty="0" smtClean="0"/>
              <a:t>DNS</a:t>
            </a:r>
          </a:p>
          <a:p>
            <a:r>
              <a:rPr lang="en-US" dirty="0" smtClean="0"/>
              <a:t>Servers</a:t>
            </a:r>
            <a:endParaRPr lang="en-US" dirty="0"/>
          </a:p>
        </p:txBody>
      </p:sp>
      <p:pic>
        <p:nvPicPr>
          <p:cNvPr id="42" name="Picture 11" descr="C:\Users\bfischer\AppData\Local\Microsoft\Windows\Temporary Internet Files\Content.IE5\QGBH1XP5\MC900431564[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2741" y="2671197"/>
            <a:ext cx="990591" cy="997195"/>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11" descr="C:\Users\bfischer\AppData\Local\Microsoft\Windows\Temporary Internet Files\Content.IE5\QGBH1XP5\MC900431564[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7577" y="2671198"/>
            <a:ext cx="990591" cy="997195"/>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11" descr="C:\Users\bfischer\AppData\Local\Microsoft\Windows\Temporary Internet Files\Content.IE5\QGBH1XP5\MC900431564[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8974" y="2671196"/>
            <a:ext cx="990591" cy="997195"/>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11" descr="C:\Users\bfischer\AppData\Local\Microsoft\Windows\Temporary Internet Files\Content.IE5\QGBH1XP5\MC900431564[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44331" y="2671198"/>
            <a:ext cx="990591" cy="997195"/>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11" descr="C:\Users\bfischer\AppData\Local\Microsoft\Windows\Temporary Internet Files\Content.IE5\QGBH1XP5\MC900431564[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89425" y="2671198"/>
            <a:ext cx="990591" cy="997195"/>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11" descr="C:\Users\bfischer\AppData\Local\Microsoft\Windows\Temporary Internet Files\Content.IE5\QGBH1XP5\MC900431564[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2487" y="2671198"/>
            <a:ext cx="990591" cy="997195"/>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11" descr="C:\Users\bfischer\AppData\Local\Microsoft\Windows\Temporary Internet Files\Content.IE5\QGBH1XP5\MC900431564[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5847" y="2671198"/>
            <a:ext cx="990591" cy="997195"/>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11" descr="C:\Users\bfischer\AppData\Local\Microsoft\Windows\Temporary Internet Files\Content.IE5\QGBH1XP5\MC900431564[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8589" y="2671195"/>
            <a:ext cx="990591" cy="997195"/>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11" descr="C:\Users\bfischer\AppData\Local\Microsoft\Windows\Temporary Internet Files\Content.IE5\QGBH1XP5\MC900431564[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17213" y="2671194"/>
            <a:ext cx="990591" cy="997195"/>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11" descr="C:\Users\bfischer\AppData\Local\Microsoft\Windows\Temporary Internet Files\Content.IE5\QGBH1XP5\MC900431564[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42039" y="2671198"/>
            <a:ext cx="990591" cy="997195"/>
          </a:xfrm>
          <a:prstGeom prst="rect">
            <a:avLst/>
          </a:prstGeom>
          <a:noFill/>
          <a:extLst>
            <a:ext uri="{909E8E84-426E-40dd-AFC4-6F175D3DCCD1}">
              <a14:hiddenFill xmlns:a14="http://schemas.microsoft.com/office/drawing/2010/main">
                <a:solidFill>
                  <a:srgbClr val="FFFFFF"/>
                </a:solidFill>
              </a14:hiddenFill>
            </a:ext>
          </a:extLst>
        </p:spPr>
      </p:pic>
      <p:sp>
        <p:nvSpPr>
          <p:cNvPr id="52" name="TextBox 51"/>
          <p:cNvSpPr txBox="1"/>
          <p:nvPr/>
        </p:nvSpPr>
        <p:spPr>
          <a:xfrm>
            <a:off x="5983078" y="1108949"/>
            <a:ext cx="1428884" cy="784830"/>
          </a:xfrm>
          <a:prstGeom prst="rect">
            <a:avLst/>
          </a:prstGeom>
          <a:noFill/>
        </p:spPr>
        <p:txBody>
          <a:bodyPr wrap="square" rtlCol="0">
            <a:spAutoFit/>
          </a:bodyPr>
          <a:lstStyle/>
          <a:p>
            <a:r>
              <a:rPr lang="en-US" sz="1500" dirty="0" smtClean="0"/>
              <a:t>Authoritative</a:t>
            </a:r>
          </a:p>
          <a:p>
            <a:r>
              <a:rPr lang="en-US" sz="1500" dirty="0" smtClean="0"/>
              <a:t>DNS</a:t>
            </a:r>
            <a:r>
              <a:rPr lang="en-US" sz="1500" dirty="0"/>
              <a:t> </a:t>
            </a:r>
            <a:r>
              <a:rPr lang="en-US" sz="1500" dirty="0" smtClean="0"/>
              <a:t>Servers for</a:t>
            </a:r>
          </a:p>
          <a:p>
            <a:r>
              <a:rPr lang="en-US" sz="1500" dirty="0" err="1"/>
              <a:t>e</a:t>
            </a:r>
            <a:r>
              <a:rPr lang="en-US" sz="1500" dirty="0" err="1" smtClean="0"/>
              <a:t>xample.com</a:t>
            </a:r>
            <a:endParaRPr lang="en-US" sz="1500" dirty="0"/>
          </a:p>
        </p:txBody>
      </p:sp>
    </p:spTree>
    <p:extLst>
      <p:ext uri="{BB962C8B-B14F-4D97-AF65-F5344CB8AC3E}">
        <p14:creationId xmlns:p14="http://schemas.microsoft.com/office/powerpoint/2010/main" val="17774164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4" name="Straight Arrow Connector 53"/>
          <p:cNvCxnSpPr/>
          <p:nvPr/>
        </p:nvCxnSpPr>
        <p:spPr>
          <a:xfrm>
            <a:off x="5689425" y="1893779"/>
            <a:ext cx="1620949" cy="1049752"/>
          </a:xfrm>
          <a:prstGeom prst="straightConnector1">
            <a:avLst/>
          </a:prstGeom>
          <a:ln>
            <a:headEnd type="arrow"/>
            <a:tailEnd type="none"/>
          </a:ln>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p:nvPr/>
        </p:nvCxnSpPr>
        <p:spPr>
          <a:xfrm>
            <a:off x="5470526" y="1894517"/>
            <a:ext cx="1134684" cy="1049015"/>
          </a:xfrm>
          <a:prstGeom prst="straightConnector1">
            <a:avLst/>
          </a:prstGeom>
          <a:ln>
            <a:headEnd type="arrow"/>
            <a:tailEnd type="none"/>
          </a:ln>
        </p:spPr>
        <p:style>
          <a:lnRef idx="2">
            <a:schemeClr val="accent1"/>
          </a:lnRef>
          <a:fillRef idx="0">
            <a:schemeClr val="accent1"/>
          </a:fillRef>
          <a:effectRef idx="1">
            <a:schemeClr val="accent1"/>
          </a:effectRef>
          <a:fontRef idx="minor">
            <a:schemeClr val="tx1"/>
          </a:fontRef>
        </p:style>
      </p:cxnSp>
      <p:cxnSp>
        <p:nvCxnSpPr>
          <p:cNvPr id="56" name="Straight Arrow Connector 55"/>
          <p:cNvCxnSpPr/>
          <p:nvPr/>
        </p:nvCxnSpPr>
        <p:spPr>
          <a:xfrm>
            <a:off x="5306438" y="1968865"/>
            <a:ext cx="592540" cy="974667"/>
          </a:xfrm>
          <a:prstGeom prst="straightConnector1">
            <a:avLst/>
          </a:prstGeom>
          <a:ln>
            <a:headEnd type="arrow"/>
            <a:tailEnd type="none"/>
          </a:ln>
        </p:spPr>
        <p:style>
          <a:lnRef idx="2">
            <a:schemeClr val="accent1"/>
          </a:lnRef>
          <a:fillRef idx="0">
            <a:schemeClr val="accent1"/>
          </a:fillRef>
          <a:effectRef idx="1">
            <a:schemeClr val="accent1"/>
          </a:effectRef>
          <a:fontRef idx="minor">
            <a:schemeClr val="tx1"/>
          </a:fontRef>
        </p:style>
      </p:cxnSp>
      <p:cxnSp>
        <p:nvCxnSpPr>
          <p:cNvPr id="57" name="Straight Arrow Connector 56"/>
          <p:cNvCxnSpPr/>
          <p:nvPr/>
        </p:nvCxnSpPr>
        <p:spPr>
          <a:xfrm>
            <a:off x="4893420" y="1894517"/>
            <a:ext cx="413018" cy="1049015"/>
          </a:xfrm>
          <a:prstGeom prst="straightConnector1">
            <a:avLst/>
          </a:prstGeom>
          <a:ln>
            <a:headEnd type="arrow"/>
            <a:tailEnd type="none"/>
          </a:ln>
        </p:spPr>
        <p:style>
          <a:lnRef idx="2">
            <a:schemeClr val="accent1"/>
          </a:lnRef>
          <a:fillRef idx="0">
            <a:schemeClr val="accent1"/>
          </a:fillRef>
          <a:effectRef idx="1">
            <a:schemeClr val="accent1"/>
          </a:effectRef>
          <a:fontRef idx="minor">
            <a:schemeClr val="tx1"/>
          </a:fontRef>
        </p:style>
      </p:cxnSp>
      <p:cxnSp>
        <p:nvCxnSpPr>
          <p:cNvPr id="58" name="Straight Arrow Connector 57"/>
          <p:cNvCxnSpPr/>
          <p:nvPr/>
        </p:nvCxnSpPr>
        <p:spPr>
          <a:xfrm>
            <a:off x="4607804" y="1968865"/>
            <a:ext cx="0" cy="817549"/>
          </a:xfrm>
          <a:prstGeom prst="straightConnector1">
            <a:avLst/>
          </a:prstGeom>
          <a:ln>
            <a:headEnd type="arrow"/>
            <a:tailEnd type="none"/>
          </a:ln>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p:nvPr/>
        </p:nvCxnSpPr>
        <p:spPr>
          <a:xfrm flipH="1">
            <a:off x="3199565" y="1968865"/>
            <a:ext cx="793716" cy="876468"/>
          </a:xfrm>
          <a:prstGeom prst="straightConnector1">
            <a:avLst/>
          </a:prstGeom>
          <a:ln>
            <a:headEnd type="arrow"/>
            <a:tailEnd type="none"/>
          </a:ln>
        </p:spPr>
        <p:style>
          <a:lnRef idx="2">
            <a:schemeClr val="accent1"/>
          </a:lnRef>
          <a:fillRef idx="0">
            <a:schemeClr val="accent1"/>
          </a:fillRef>
          <a:effectRef idx="1">
            <a:schemeClr val="accent1"/>
          </a:effectRef>
          <a:fontRef idx="minor">
            <a:schemeClr val="tx1"/>
          </a:fontRef>
        </p:style>
      </p:cxnSp>
      <p:cxnSp>
        <p:nvCxnSpPr>
          <p:cNvPr id="60" name="Straight Arrow Connector 59"/>
          <p:cNvCxnSpPr/>
          <p:nvPr/>
        </p:nvCxnSpPr>
        <p:spPr>
          <a:xfrm flipH="1">
            <a:off x="2418526" y="1893779"/>
            <a:ext cx="1373578" cy="1049752"/>
          </a:xfrm>
          <a:prstGeom prst="straightConnector1">
            <a:avLst/>
          </a:prstGeom>
          <a:ln>
            <a:headEnd type="arrow"/>
            <a:tailEnd type="none"/>
          </a:ln>
        </p:spPr>
        <p:style>
          <a:lnRef idx="2">
            <a:schemeClr val="accent1"/>
          </a:lnRef>
          <a:fillRef idx="0">
            <a:schemeClr val="accent1"/>
          </a:fillRef>
          <a:effectRef idx="1">
            <a:schemeClr val="accent1"/>
          </a:effectRef>
          <a:fontRef idx="minor">
            <a:schemeClr val="tx1"/>
          </a:fontRef>
        </p:style>
      </p:cxnSp>
      <p:cxnSp>
        <p:nvCxnSpPr>
          <p:cNvPr id="61" name="Straight Arrow Connector 60"/>
          <p:cNvCxnSpPr/>
          <p:nvPr/>
        </p:nvCxnSpPr>
        <p:spPr>
          <a:xfrm flipH="1">
            <a:off x="1970041" y="1968865"/>
            <a:ext cx="1229524" cy="817549"/>
          </a:xfrm>
          <a:prstGeom prst="straightConnector1">
            <a:avLst/>
          </a:prstGeom>
          <a:ln>
            <a:headEnd type="arrow"/>
            <a:tailEnd type="none"/>
          </a:ln>
        </p:spPr>
        <p:style>
          <a:lnRef idx="2">
            <a:schemeClr val="accent1"/>
          </a:lnRef>
          <a:fillRef idx="0">
            <a:schemeClr val="accent1"/>
          </a:fillRef>
          <a:effectRef idx="1">
            <a:schemeClr val="accent1"/>
          </a:effectRef>
          <a:fontRef idx="minor">
            <a:schemeClr val="tx1"/>
          </a:fontRef>
        </p:style>
      </p:cxnSp>
      <p:cxnSp>
        <p:nvCxnSpPr>
          <p:cNvPr id="62" name="Straight Arrow Connector 61"/>
          <p:cNvCxnSpPr/>
          <p:nvPr/>
        </p:nvCxnSpPr>
        <p:spPr>
          <a:xfrm flipH="1">
            <a:off x="1461155" y="1893779"/>
            <a:ext cx="1457434" cy="892635"/>
          </a:xfrm>
          <a:prstGeom prst="straightConnector1">
            <a:avLst/>
          </a:prstGeom>
          <a:ln>
            <a:headEnd type="arrow"/>
            <a:tailEnd type="none"/>
          </a:ln>
        </p:spPr>
        <p:style>
          <a:lnRef idx="2">
            <a:schemeClr val="accent1"/>
          </a:lnRef>
          <a:fillRef idx="0">
            <a:schemeClr val="accent1"/>
          </a:fillRef>
          <a:effectRef idx="1">
            <a:schemeClr val="accent1"/>
          </a:effectRef>
          <a:fontRef idx="minor">
            <a:schemeClr val="tx1"/>
          </a:fontRef>
        </p:style>
      </p:cxnSp>
      <p:cxnSp>
        <p:nvCxnSpPr>
          <p:cNvPr id="63" name="Straight Arrow Connector 62"/>
          <p:cNvCxnSpPr/>
          <p:nvPr/>
        </p:nvCxnSpPr>
        <p:spPr>
          <a:xfrm flipH="1">
            <a:off x="4112509" y="1893779"/>
            <a:ext cx="104272" cy="951554"/>
          </a:xfrm>
          <a:prstGeom prst="straightConnector1">
            <a:avLst/>
          </a:prstGeom>
          <a:ln>
            <a:headEnd type="arrow"/>
            <a:tailEnd type="none"/>
          </a:ln>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12"/>
          </p:nvPr>
        </p:nvSpPr>
        <p:spPr/>
        <p:txBody>
          <a:bodyPr/>
          <a:lstStyle/>
          <a:p>
            <a:fld id="{AE4F6114-FE43-B34A-B99B-6F1FD61370EE}" type="slidenum">
              <a:rPr lang="en-US" smtClean="0"/>
              <a:pPr/>
              <a:t>66</a:t>
            </a:fld>
            <a:endParaRPr lang="en-US"/>
          </a:p>
        </p:txBody>
      </p:sp>
      <p:pic>
        <p:nvPicPr>
          <p:cNvPr id="2050" name="Picture 2" descr="C:\Users\bfischer\AppData\Local\Microsoft\Windows\Temporary Internet Files\Content.IE5\37QVPQHV\MC900435242[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6366" y="4999834"/>
            <a:ext cx="846612" cy="1675084"/>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Users\bfischer\AppData\Local\Microsoft\Windows\Temporary Internet Files\Content.IE5\A3OZ4LVP\MC90043154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668" y="4842297"/>
            <a:ext cx="790487" cy="852022"/>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2081308" y="3646652"/>
            <a:ext cx="3901770" cy="1244583"/>
          </a:xfrm>
          <a:prstGeom prst="round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UDP/50112– UDP/53, ~70 bytes</a:t>
            </a:r>
          </a:p>
          <a:p>
            <a:pPr algn="ctr"/>
            <a:r>
              <a:rPr lang="en-US" sz="1200" dirty="0" smtClean="0"/>
              <a:t>Non-Spoofed Sources: Multiple Recursive DNS Servers</a:t>
            </a:r>
          </a:p>
          <a:p>
            <a:pPr algn="ctr"/>
            <a:r>
              <a:rPr lang="en-US" sz="1200" dirty="0" smtClean="0"/>
              <a:t>Destinations:  Multiple Authoritative DNS servers</a:t>
            </a:r>
          </a:p>
          <a:p>
            <a:pPr algn="ctr"/>
            <a:r>
              <a:rPr lang="en-US" sz="1200" dirty="0" smtClean="0"/>
              <a:t>DNS query:  TXT PGP.EXAMPLE.COM</a:t>
            </a:r>
            <a:endParaRPr lang="en-US" sz="1200" dirty="0"/>
          </a:p>
        </p:txBody>
      </p:sp>
      <p:sp>
        <p:nvSpPr>
          <p:cNvPr id="28" name="Rectangle 27"/>
          <p:cNvSpPr/>
          <p:nvPr/>
        </p:nvSpPr>
        <p:spPr>
          <a:xfrm>
            <a:off x="7252419" y="6352143"/>
            <a:ext cx="1735571" cy="369332"/>
          </a:xfrm>
          <a:prstGeom prst="rect">
            <a:avLst/>
          </a:prstGeom>
        </p:spPr>
        <p:txBody>
          <a:bodyPr wrap="none">
            <a:spAutoFit/>
          </a:bodyPr>
          <a:lstStyle/>
          <a:p>
            <a:r>
              <a:rPr lang="en-US" dirty="0" smtClean="0"/>
              <a:t>172.19.234.6/32</a:t>
            </a:r>
            <a:endParaRPr lang="en-US" dirty="0"/>
          </a:p>
        </p:txBody>
      </p:sp>
      <p:sp>
        <p:nvSpPr>
          <p:cNvPr id="32" name="Title 1"/>
          <p:cNvSpPr>
            <a:spLocks noGrp="1"/>
          </p:cNvSpPr>
          <p:nvPr>
            <p:ph type="title"/>
          </p:nvPr>
        </p:nvSpPr>
        <p:spPr>
          <a:xfrm>
            <a:off x="457200" y="165657"/>
            <a:ext cx="8229600" cy="533400"/>
          </a:xfrm>
        </p:spPr>
        <p:txBody>
          <a:bodyPr/>
          <a:lstStyle/>
          <a:p>
            <a:r>
              <a:rPr lang="en-US" sz="2400" dirty="0" smtClean="0"/>
              <a:t>DNS Reflection/Amplification Attack Methodology #2</a:t>
            </a:r>
            <a:endParaRPr lang="en-US" sz="2400" dirty="0"/>
          </a:p>
        </p:txBody>
      </p:sp>
      <p:pic>
        <p:nvPicPr>
          <p:cNvPr id="29" name="Picture 11" descr="C:\Users\bfischer\AppData\Local\Microsoft\Windows\Temporary Internet Files\Content.IE5\QGBH1XP5\MC900431564[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3420" y="1069868"/>
            <a:ext cx="990591" cy="997195"/>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1" descr="C:\Users\bfischer\AppData\Local\Microsoft\Windows\Temporary Internet Files\Content.IE5\QGBH1XP5\MC900431564[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6780" y="1069868"/>
            <a:ext cx="990591" cy="997195"/>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1" descr="C:\Users\bfischer\AppData\Local\Microsoft\Windows\Temporary Internet Files\Content.IE5\QGBH1XP5\MC900431564[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522" y="1069865"/>
            <a:ext cx="990591" cy="997195"/>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11" descr="C:\Users\bfischer\AppData\Local\Microsoft\Windows\Temporary Internet Files\Content.IE5\QGBH1XP5\MC900431564[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8146" y="1069864"/>
            <a:ext cx="990591" cy="997195"/>
          </a:xfrm>
          <a:prstGeom prst="rect">
            <a:avLst/>
          </a:prstGeom>
          <a:noFill/>
          <a:extLst>
            <a:ext uri="{909E8E84-426E-40dd-AFC4-6F175D3DCCD1}">
              <a14:hiddenFill xmlns:a14="http://schemas.microsoft.com/office/drawing/2010/main">
                <a:solidFill>
                  <a:srgbClr val="FFFFFF"/>
                </a:solidFill>
              </a14:hiddenFill>
            </a:ext>
          </a:extLst>
        </p:spPr>
      </p:pic>
      <p:sp>
        <p:nvSpPr>
          <p:cNvPr id="41" name="TextBox 40"/>
          <p:cNvSpPr txBox="1"/>
          <p:nvPr/>
        </p:nvSpPr>
        <p:spPr>
          <a:xfrm>
            <a:off x="7879232" y="2468064"/>
            <a:ext cx="1086581" cy="1200329"/>
          </a:xfrm>
          <a:prstGeom prst="rect">
            <a:avLst/>
          </a:prstGeom>
          <a:noFill/>
        </p:spPr>
        <p:txBody>
          <a:bodyPr wrap="none" rtlCol="0">
            <a:spAutoFit/>
          </a:bodyPr>
          <a:lstStyle/>
          <a:p>
            <a:r>
              <a:rPr lang="en-US" dirty="0" smtClean="0"/>
              <a:t>Abusable</a:t>
            </a:r>
          </a:p>
          <a:p>
            <a:r>
              <a:rPr lang="en-US" dirty="0" smtClean="0"/>
              <a:t>Recursive</a:t>
            </a:r>
          </a:p>
          <a:p>
            <a:r>
              <a:rPr lang="en-US" dirty="0" smtClean="0"/>
              <a:t>DNS</a:t>
            </a:r>
          </a:p>
          <a:p>
            <a:r>
              <a:rPr lang="en-US" dirty="0" smtClean="0"/>
              <a:t>Servers</a:t>
            </a:r>
            <a:endParaRPr lang="en-US" dirty="0"/>
          </a:p>
        </p:txBody>
      </p:sp>
      <p:pic>
        <p:nvPicPr>
          <p:cNvPr id="42" name="Picture 11" descr="C:\Users\bfischer\AppData\Local\Microsoft\Windows\Temporary Internet Files\Content.IE5\QGBH1XP5\MC900431564[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2741" y="2671197"/>
            <a:ext cx="990591" cy="997195"/>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11" descr="C:\Users\bfischer\AppData\Local\Microsoft\Windows\Temporary Internet Files\Content.IE5\QGBH1XP5\MC900431564[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7577" y="2671198"/>
            <a:ext cx="990591" cy="997195"/>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11" descr="C:\Users\bfischer\AppData\Local\Microsoft\Windows\Temporary Internet Files\Content.IE5\QGBH1XP5\MC900431564[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8974" y="2671196"/>
            <a:ext cx="990591" cy="997195"/>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11" descr="C:\Users\bfischer\AppData\Local\Microsoft\Windows\Temporary Internet Files\Content.IE5\QGBH1XP5\MC900431564[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44331" y="2671198"/>
            <a:ext cx="990591" cy="997195"/>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11" descr="C:\Users\bfischer\AppData\Local\Microsoft\Windows\Temporary Internet Files\Content.IE5\QGBH1XP5\MC900431564[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89425" y="2671198"/>
            <a:ext cx="990591" cy="997195"/>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11" descr="C:\Users\bfischer\AppData\Local\Microsoft\Windows\Temporary Internet Files\Content.IE5\QGBH1XP5\MC900431564[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2487" y="2671198"/>
            <a:ext cx="990591" cy="997195"/>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11" descr="C:\Users\bfischer\AppData\Local\Microsoft\Windows\Temporary Internet Files\Content.IE5\QGBH1XP5\MC900431564[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5847" y="2671198"/>
            <a:ext cx="990591" cy="997195"/>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11" descr="C:\Users\bfischer\AppData\Local\Microsoft\Windows\Temporary Internet Files\Content.IE5\QGBH1XP5\MC900431564[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8589" y="2671195"/>
            <a:ext cx="990591" cy="997195"/>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11" descr="C:\Users\bfischer\AppData\Local\Microsoft\Windows\Temporary Internet Files\Content.IE5\QGBH1XP5\MC900431564[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17213" y="2671194"/>
            <a:ext cx="990591" cy="997195"/>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11" descr="C:\Users\bfischer\AppData\Local\Microsoft\Windows\Temporary Internet Files\Content.IE5\QGBH1XP5\MC900431564[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42039" y="2671198"/>
            <a:ext cx="990591" cy="997195"/>
          </a:xfrm>
          <a:prstGeom prst="rect">
            <a:avLst/>
          </a:prstGeom>
          <a:noFill/>
          <a:extLst>
            <a:ext uri="{909E8E84-426E-40dd-AFC4-6F175D3DCCD1}">
              <a14:hiddenFill xmlns:a14="http://schemas.microsoft.com/office/drawing/2010/main">
                <a:solidFill>
                  <a:srgbClr val="FFFFFF"/>
                </a:solidFill>
              </a14:hiddenFill>
            </a:ext>
          </a:extLst>
        </p:spPr>
      </p:pic>
      <p:sp>
        <p:nvSpPr>
          <p:cNvPr id="52" name="TextBox 51"/>
          <p:cNvSpPr txBox="1"/>
          <p:nvPr/>
        </p:nvSpPr>
        <p:spPr>
          <a:xfrm>
            <a:off x="5983078" y="1108949"/>
            <a:ext cx="1428884" cy="784830"/>
          </a:xfrm>
          <a:prstGeom prst="rect">
            <a:avLst/>
          </a:prstGeom>
          <a:noFill/>
        </p:spPr>
        <p:txBody>
          <a:bodyPr wrap="square" rtlCol="0">
            <a:spAutoFit/>
          </a:bodyPr>
          <a:lstStyle/>
          <a:p>
            <a:r>
              <a:rPr lang="en-US" sz="1500" dirty="0" smtClean="0"/>
              <a:t>Authoritative</a:t>
            </a:r>
          </a:p>
          <a:p>
            <a:r>
              <a:rPr lang="en-US" sz="1500" dirty="0" smtClean="0"/>
              <a:t>DNS</a:t>
            </a:r>
            <a:r>
              <a:rPr lang="en-US" sz="1500" dirty="0"/>
              <a:t> </a:t>
            </a:r>
            <a:r>
              <a:rPr lang="en-US" sz="1500" dirty="0" smtClean="0"/>
              <a:t>Servers for</a:t>
            </a:r>
          </a:p>
          <a:p>
            <a:r>
              <a:rPr lang="en-US" sz="1500" dirty="0" err="1"/>
              <a:t>e</a:t>
            </a:r>
            <a:r>
              <a:rPr lang="en-US" sz="1500" dirty="0" err="1" smtClean="0"/>
              <a:t>xample.com</a:t>
            </a:r>
            <a:endParaRPr lang="en-US" sz="1500" dirty="0"/>
          </a:p>
        </p:txBody>
      </p:sp>
    </p:spTree>
    <p:extLst>
      <p:ext uri="{BB962C8B-B14F-4D97-AF65-F5344CB8AC3E}">
        <p14:creationId xmlns:p14="http://schemas.microsoft.com/office/powerpoint/2010/main" val="253018435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E4F6114-FE43-B34A-B99B-6F1FD61370EE}" type="slidenum">
              <a:rPr lang="en-US" smtClean="0"/>
              <a:pPr/>
              <a:t>67</a:t>
            </a:fld>
            <a:endParaRPr lang="en-US"/>
          </a:p>
        </p:txBody>
      </p:sp>
      <p:pic>
        <p:nvPicPr>
          <p:cNvPr id="2050" name="Picture 2" descr="C:\Users\bfischer\AppData\Local\Microsoft\Windows\Temporary Internet Files\Content.IE5\37QVPQHV\MC900435242[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6366" y="4999834"/>
            <a:ext cx="846612" cy="1675084"/>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Users\bfischer\AppData\Local\Microsoft\Windows\Temporary Internet Files\Content.IE5\A3OZ4LVP\MC90043154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668" y="4842297"/>
            <a:ext cx="790487" cy="852022"/>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27"/>
          <p:cNvSpPr/>
          <p:nvPr/>
        </p:nvSpPr>
        <p:spPr>
          <a:xfrm>
            <a:off x="7252419" y="6352143"/>
            <a:ext cx="1735571" cy="369332"/>
          </a:xfrm>
          <a:prstGeom prst="rect">
            <a:avLst/>
          </a:prstGeom>
        </p:spPr>
        <p:txBody>
          <a:bodyPr wrap="none">
            <a:spAutoFit/>
          </a:bodyPr>
          <a:lstStyle/>
          <a:p>
            <a:r>
              <a:rPr lang="en-US" dirty="0" smtClean="0"/>
              <a:t>172.19.234.6/32</a:t>
            </a:r>
            <a:endParaRPr lang="en-US" dirty="0"/>
          </a:p>
        </p:txBody>
      </p:sp>
      <p:sp>
        <p:nvSpPr>
          <p:cNvPr id="32" name="Title 1"/>
          <p:cNvSpPr>
            <a:spLocks noGrp="1"/>
          </p:cNvSpPr>
          <p:nvPr>
            <p:ph type="title"/>
          </p:nvPr>
        </p:nvSpPr>
        <p:spPr>
          <a:xfrm>
            <a:off x="457200" y="165657"/>
            <a:ext cx="8229600" cy="533400"/>
          </a:xfrm>
        </p:spPr>
        <p:txBody>
          <a:bodyPr/>
          <a:lstStyle/>
          <a:p>
            <a:r>
              <a:rPr lang="en-US" sz="2400" dirty="0" smtClean="0"/>
              <a:t>DNS Reflection/Amplification Attack Methodology #2</a:t>
            </a:r>
            <a:endParaRPr lang="en-US" sz="2400" dirty="0"/>
          </a:p>
        </p:txBody>
      </p:sp>
      <p:pic>
        <p:nvPicPr>
          <p:cNvPr id="29" name="Picture 11" descr="C:\Users\bfischer\AppData\Local\Microsoft\Windows\Temporary Internet Files\Content.IE5\QGBH1XP5\MC900431564[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3420" y="1069868"/>
            <a:ext cx="990591" cy="997195"/>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1" descr="C:\Users\bfischer\AppData\Local\Microsoft\Windows\Temporary Internet Files\Content.IE5\QGBH1XP5\MC900431564[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6780" y="1069868"/>
            <a:ext cx="990591" cy="997195"/>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1" descr="C:\Users\bfischer\AppData\Local\Microsoft\Windows\Temporary Internet Files\Content.IE5\QGBH1XP5\MC900431564[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522" y="1069865"/>
            <a:ext cx="990591" cy="997195"/>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11" descr="C:\Users\bfischer\AppData\Local\Microsoft\Windows\Temporary Internet Files\Content.IE5\QGBH1XP5\MC900431564[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8146" y="1069864"/>
            <a:ext cx="990591" cy="997195"/>
          </a:xfrm>
          <a:prstGeom prst="rect">
            <a:avLst/>
          </a:prstGeom>
          <a:noFill/>
          <a:extLst>
            <a:ext uri="{909E8E84-426E-40dd-AFC4-6F175D3DCCD1}">
              <a14:hiddenFill xmlns:a14="http://schemas.microsoft.com/office/drawing/2010/main">
                <a:solidFill>
                  <a:srgbClr val="FFFFFF"/>
                </a:solidFill>
              </a14:hiddenFill>
            </a:ext>
          </a:extLst>
        </p:spPr>
      </p:pic>
      <p:sp>
        <p:nvSpPr>
          <p:cNvPr id="41" name="TextBox 40"/>
          <p:cNvSpPr txBox="1"/>
          <p:nvPr/>
        </p:nvSpPr>
        <p:spPr>
          <a:xfrm>
            <a:off x="7879232" y="2468064"/>
            <a:ext cx="1086581" cy="1200329"/>
          </a:xfrm>
          <a:prstGeom prst="rect">
            <a:avLst/>
          </a:prstGeom>
          <a:noFill/>
        </p:spPr>
        <p:txBody>
          <a:bodyPr wrap="none" rtlCol="0">
            <a:spAutoFit/>
          </a:bodyPr>
          <a:lstStyle/>
          <a:p>
            <a:r>
              <a:rPr lang="en-US" dirty="0" smtClean="0"/>
              <a:t>Abusable</a:t>
            </a:r>
          </a:p>
          <a:p>
            <a:r>
              <a:rPr lang="en-US" dirty="0" smtClean="0"/>
              <a:t>Recursive</a:t>
            </a:r>
          </a:p>
          <a:p>
            <a:r>
              <a:rPr lang="en-US" dirty="0" smtClean="0"/>
              <a:t>DNS</a:t>
            </a:r>
          </a:p>
          <a:p>
            <a:r>
              <a:rPr lang="en-US" dirty="0" smtClean="0"/>
              <a:t>Servers</a:t>
            </a:r>
            <a:endParaRPr lang="en-US" dirty="0"/>
          </a:p>
        </p:txBody>
      </p:sp>
      <p:pic>
        <p:nvPicPr>
          <p:cNvPr id="42" name="Picture 11" descr="C:\Users\bfischer\AppData\Local\Microsoft\Windows\Temporary Internet Files\Content.IE5\QGBH1XP5\MC900431564[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2741" y="2671197"/>
            <a:ext cx="990591" cy="997195"/>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11" descr="C:\Users\bfischer\AppData\Local\Microsoft\Windows\Temporary Internet Files\Content.IE5\QGBH1XP5\MC900431564[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7577" y="2671198"/>
            <a:ext cx="990591" cy="997195"/>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11" descr="C:\Users\bfischer\AppData\Local\Microsoft\Windows\Temporary Internet Files\Content.IE5\QGBH1XP5\MC900431564[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8974" y="2671196"/>
            <a:ext cx="990591" cy="997195"/>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11" descr="C:\Users\bfischer\AppData\Local\Microsoft\Windows\Temporary Internet Files\Content.IE5\QGBH1XP5\MC900431564[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44331" y="2671198"/>
            <a:ext cx="990591" cy="997195"/>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11" descr="C:\Users\bfischer\AppData\Local\Microsoft\Windows\Temporary Internet Files\Content.IE5\QGBH1XP5\MC900431564[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89425" y="2671198"/>
            <a:ext cx="990591" cy="997195"/>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11" descr="C:\Users\bfischer\AppData\Local\Microsoft\Windows\Temporary Internet Files\Content.IE5\QGBH1XP5\MC900431564[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2487" y="2671198"/>
            <a:ext cx="990591" cy="997195"/>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11" descr="C:\Users\bfischer\AppData\Local\Microsoft\Windows\Temporary Internet Files\Content.IE5\QGBH1XP5\MC900431564[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5847" y="2671198"/>
            <a:ext cx="990591" cy="997195"/>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11" descr="C:\Users\bfischer\AppData\Local\Microsoft\Windows\Temporary Internet Files\Content.IE5\QGBH1XP5\MC900431564[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8589" y="2671195"/>
            <a:ext cx="990591" cy="997195"/>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11" descr="C:\Users\bfischer\AppData\Local\Microsoft\Windows\Temporary Internet Files\Content.IE5\QGBH1XP5\MC900431564[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17213" y="2671194"/>
            <a:ext cx="990591" cy="997195"/>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11" descr="C:\Users\bfischer\AppData\Local\Microsoft\Windows\Temporary Internet Files\Content.IE5\QGBH1XP5\MC900431564[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42039" y="2671198"/>
            <a:ext cx="990591" cy="997195"/>
          </a:xfrm>
          <a:prstGeom prst="rect">
            <a:avLst/>
          </a:prstGeom>
          <a:noFill/>
          <a:extLst>
            <a:ext uri="{909E8E84-426E-40dd-AFC4-6F175D3DCCD1}">
              <a14:hiddenFill xmlns:a14="http://schemas.microsoft.com/office/drawing/2010/main">
                <a:solidFill>
                  <a:srgbClr val="FFFFFF"/>
                </a:solidFill>
              </a14:hiddenFill>
            </a:ext>
          </a:extLst>
        </p:spPr>
      </p:pic>
      <p:sp>
        <p:nvSpPr>
          <p:cNvPr id="52" name="TextBox 51"/>
          <p:cNvSpPr txBox="1"/>
          <p:nvPr/>
        </p:nvSpPr>
        <p:spPr>
          <a:xfrm>
            <a:off x="5983078" y="1108949"/>
            <a:ext cx="1428884" cy="784830"/>
          </a:xfrm>
          <a:prstGeom prst="rect">
            <a:avLst/>
          </a:prstGeom>
          <a:noFill/>
        </p:spPr>
        <p:txBody>
          <a:bodyPr wrap="square" rtlCol="0">
            <a:spAutoFit/>
          </a:bodyPr>
          <a:lstStyle/>
          <a:p>
            <a:r>
              <a:rPr lang="en-US" sz="1500" dirty="0" smtClean="0"/>
              <a:t>Authoritative</a:t>
            </a:r>
          </a:p>
          <a:p>
            <a:r>
              <a:rPr lang="en-US" sz="1500" dirty="0" smtClean="0"/>
              <a:t>DNS</a:t>
            </a:r>
            <a:r>
              <a:rPr lang="en-US" sz="1500" dirty="0"/>
              <a:t> </a:t>
            </a:r>
            <a:r>
              <a:rPr lang="en-US" sz="1500" dirty="0" smtClean="0"/>
              <a:t>Servers for</a:t>
            </a:r>
          </a:p>
          <a:p>
            <a:r>
              <a:rPr lang="en-US" sz="1500" dirty="0" err="1"/>
              <a:t>e</a:t>
            </a:r>
            <a:r>
              <a:rPr lang="en-US" sz="1500" dirty="0" err="1" smtClean="0"/>
              <a:t>xample.com</a:t>
            </a:r>
            <a:endParaRPr lang="en-US" sz="1500" dirty="0"/>
          </a:p>
        </p:txBody>
      </p:sp>
      <p:cxnSp>
        <p:nvCxnSpPr>
          <p:cNvPr id="54" name="Straight Arrow Connector 53"/>
          <p:cNvCxnSpPr/>
          <p:nvPr/>
        </p:nvCxnSpPr>
        <p:spPr>
          <a:xfrm>
            <a:off x="5689425" y="1893779"/>
            <a:ext cx="1645497" cy="971522"/>
          </a:xfrm>
          <a:prstGeom prst="straightConnector1">
            <a:avLst/>
          </a:prstGeom>
          <a:ln w="127000">
            <a:solidFill>
              <a:schemeClr val="accent3"/>
            </a:solidFill>
            <a:headEnd type="none"/>
            <a:tailEnd type="arrow"/>
          </a:ln>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p:nvPr/>
        </p:nvCxnSpPr>
        <p:spPr>
          <a:xfrm>
            <a:off x="5470526" y="1894517"/>
            <a:ext cx="1209490" cy="1084745"/>
          </a:xfrm>
          <a:prstGeom prst="straightConnector1">
            <a:avLst/>
          </a:prstGeom>
          <a:ln w="127000">
            <a:solidFill>
              <a:schemeClr val="accent3"/>
            </a:solidFill>
            <a:headEnd type="none"/>
            <a:tailEnd type="arrow"/>
          </a:ln>
        </p:spPr>
        <p:style>
          <a:lnRef idx="2">
            <a:schemeClr val="accent1"/>
          </a:lnRef>
          <a:fillRef idx="0">
            <a:schemeClr val="accent1"/>
          </a:fillRef>
          <a:effectRef idx="1">
            <a:schemeClr val="accent1"/>
          </a:effectRef>
          <a:fontRef idx="minor">
            <a:schemeClr val="tx1"/>
          </a:fontRef>
        </p:style>
      </p:cxnSp>
      <p:cxnSp>
        <p:nvCxnSpPr>
          <p:cNvPr id="56" name="Straight Arrow Connector 55"/>
          <p:cNvCxnSpPr/>
          <p:nvPr/>
        </p:nvCxnSpPr>
        <p:spPr>
          <a:xfrm>
            <a:off x="5306438" y="1968865"/>
            <a:ext cx="577573" cy="896436"/>
          </a:xfrm>
          <a:prstGeom prst="straightConnector1">
            <a:avLst/>
          </a:prstGeom>
          <a:ln w="127000">
            <a:solidFill>
              <a:schemeClr val="accent3"/>
            </a:solidFill>
            <a:headEnd type="none"/>
            <a:tailEnd type="arrow"/>
          </a:ln>
        </p:spPr>
        <p:style>
          <a:lnRef idx="2">
            <a:schemeClr val="accent1"/>
          </a:lnRef>
          <a:fillRef idx="0">
            <a:schemeClr val="accent1"/>
          </a:fillRef>
          <a:effectRef idx="1">
            <a:schemeClr val="accent1"/>
          </a:effectRef>
          <a:fontRef idx="minor">
            <a:schemeClr val="tx1"/>
          </a:fontRef>
        </p:style>
      </p:cxnSp>
      <p:cxnSp>
        <p:nvCxnSpPr>
          <p:cNvPr id="57" name="Straight Arrow Connector 56"/>
          <p:cNvCxnSpPr/>
          <p:nvPr/>
        </p:nvCxnSpPr>
        <p:spPr>
          <a:xfrm>
            <a:off x="4893420" y="1894517"/>
            <a:ext cx="577106" cy="1084745"/>
          </a:xfrm>
          <a:prstGeom prst="straightConnector1">
            <a:avLst/>
          </a:prstGeom>
          <a:ln w="127000">
            <a:solidFill>
              <a:schemeClr val="accent3"/>
            </a:solidFill>
            <a:headEnd type="none"/>
            <a:tailEnd type="arrow"/>
          </a:ln>
        </p:spPr>
        <p:style>
          <a:lnRef idx="2">
            <a:schemeClr val="accent1"/>
          </a:lnRef>
          <a:fillRef idx="0">
            <a:schemeClr val="accent1"/>
          </a:fillRef>
          <a:effectRef idx="1">
            <a:schemeClr val="accent1"/>
          </a:effectRef>
          <a:fontRef idx="minor">
            <a:schemeClr val="tx1"/>
          </a:fontRef>
        </p:style>
      </p:cxnSp>
      <p:cxnSp>
        <p:nvCxnSpPr>
          <p:cNvPr id="58" name="Straight Arrow Connector 57"/>
          <p:cNvCxnSpPr/>
          <p:nvPr/>
        </p:nvCxnSpPr>
        <p:spPr>
          <a:xfrm>
            <a:off x="4607804" y="1968865"/>
            <a:ext cx="0" cy="896436"/>
          </a:xfrm>
          <a:prstGeom prst="straightConnector1">
            <a:avLst/>
          </a:prstGeom>
          <a:ln w="127000">
            <a:solidFill>
              <a:schemeClr val="accent3"/>
            </a:solidFill>
            <a:headEnd type="none"/>
            <a:tailEnd type="arrow"/>
          </a:ln>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p:nvPr/>
        </p:nvCxnSpPr>
        <p:spPr>
          <a:xfrm flipH="1">
            <a:off x="3413885" y="1968865"/>
            <a:ext cx="579396" cy="896436"/>
          </a:xfrm>
          <a:prstGeom prst="straightConnector1">
            <a:avLst/>
          </a:prstGeom>
          <a:ln w="127000">
            <a:solidFill>
              <a:schemeClr val="accent3"/>
            </a:solidFill>
            <a:headEnd type="none"/>
            <a:tailEnd type="arrow"/>
          </a:ln>
        </p:spPr>
        <p:style>
          <a:lnRef idx="2">
            <a:schemeClr val="accent1"/>
          </a:lnRef>
          <a:fillRef idx="0">
            <a:schemeClr val="accent1"/>
          </a:fillRef>
          <a:effectRef idx="1">
            <a:schemeClr val="accent1"/>
          </a:effectRef>
          <a:fontRef idx="minor">
            <a:schemeClr val="tx1"/>
          </a:fontRef>
        </p:style>
      </p:cxnSp>
      <p:cxnSp>
        <p:nvCxnSpPr>
          <p:cNvPr id="60" name="Straight Arrow Connector 59"/>
          <p:cNvCxnSpPr/>
          <p:nvPr/>
        </p:nvCxnSpPr>
        <p:spPr>
          <a:xfrm flipH="1">
            <a:off x="2819522" y="1893779"/>
            <a:ext cx="972582" cy="971522"/>
          </a:xfrm>
          <a:prstGeom prst="straightConnector1">
            <a:avLst/>
          </a:prstGeom>
          <a:ln w="127000">
            <a:solidFill>
              <a:schemeClr val="accent3"/>
            </a:solidFill>
            <a:headEnd type="none"/>
            <a:tailEnd type="arrow"/>
          </a:ln>
        </p:spPr>
        <p:style>
          <a:lnRef idx="2">
            <a:schemeClr val="accent1"/>
          </a:lnRef>
          <a:fillRef idx="0">
            <a:schemeClr val="accent1"/>
          </a:fillRef>
          <a:effectRef idx="1">
            <a:schemeClr val="accent1"/>
          </a:effectRef>
          <a:fontRef idx="minor">
            <a:schemeClr val="tx1"/>
          </a:fontRef>
        </p:style>
      </p:cxnSp>
      <p:cxnSp>
        <p:nvCxnSpPr>
          <p:cNvPr id="61" name="Straight Arrow Connector 60"/>
          <p:cNvCxnSpPr/>
          <p:nvPr/>
        </p:nvCxnSpPr>
        <p:spPr>
          <a:xfrm flipH="1">
            <a:off x="2081308" y="1968865"/>
            <a:ext cx="1118258" cy="896436"/>
          </a:xfrm>
          <a:prstGeom prst="straightConnector1">
            <a:avLst/>
          </a:prstGeom>
          <a:ln w="127000">
            <a:solidFill>
              <a:schemeClr val="accent3"/>
            </a:solidFill>
            <a:headEnd type="none"/>
            <a:tailEnd type="arrow"/>
          </a:ln>
        </p:spPr>
        <p:style>
          <a:lnRef idx="2">
            <a:schemeClr val="accent1"/>
          </a:lnRef>
          <a:fillRef idx="0">
            <a:schemeClr val="accent1"/>
          </a:fillRef>
          <a:effectRef idx="1">
            <a:schemeClr val="accent1"/>
          </a:effectRef>
          <a:fontRef idx="minor">
            <a:schemeClr val="tx1"/>
          </a:fontRef>
        </p:style>
      </p:cxnSp>
      <p:cxnSp>
        <p:nvCxnSpPr>
          <p:cNvPr id="62" name="Straight Arrow Connector 61"/>
          <p:cNvCxnSpPr/>
          <p:nvPr/>
        </p:nvCxnSpPr>
        <p:spPr>
          <a:xfrm flipH="1">
            <a:off x="1302506" y="1893779"/>
            <a:ext cx="1616083" cy="971522"/>
          </a:xfrm>
          <a:prstGeom prst="straightConnector1">
            <a:avLst/>
          </a:prstGeom>
          <a:ln w="127000">
            <a:solidFill>
              <a:schemeClr val="accent3"/>
            </a:solidFill>
            <a:headEnd type="none"/>
            <a:tailEnd type="arrow"/>
          </a:ln>
        </p:spPr>
        <p:style>
          <a:lnRef idx="2">
            <a:schemeClr val="accent1"/>
          </a:lnRef>
          <a:fillRef idx="0">
            <a:schemeClr val="accent1"/>
          </a:fillRef>
          <a:effectRef idx="1">
            <a:schemeClr val="accent1"/>
          </a:effectRef>
          <a:fontRef idx="minor">
            <a:schemeClr val="tx1"/>
          </a:fontRef>
        </p:style>
      </p:cxnSp>
      <p:cxnSp>
        <p:nvCxnSpPr>
          <p:cNvPr id="63" name="Straight Arrow Connector 62"/>
          <p:cNvCxnSpPr/>
          <p:nvPr/>
        </p:nvCxnSpPr>
        <p:spPr>
          <a:xfrm flipH="1">
            <a:off x="4112509" y="1893779"/>
            <a:ext cx="104272" cy="971522"/>
          </a:xfrm>
          <a:prstGeom prst="straightConnector1">
            <a:avLst/>
          </a:prstGeom>
          <a:ln w="127000">
            <a:solidFill>
              <a:schemeClr val="accent3"/>
            </a:solidFill>
            <a:headEnd type="none"/>
            <a:tailEnd type="arrow"/>
          </a:ln>
        </p:spPr>
        <p:style>
          <a:lnRef idx="2">
            <a:schemeClr val="accent1"/>
          </a:lnRef>
          <a:fillRef idx="0">
            <a:schemeClr val="accent1"/>
          </a:fillRef>
          <a:effectRef idx="1">
            <a:schemeClr val="accent1"/>
          </a:effectRef>
          <a:fontRef idx="minor">
            <a:schemeClr val="tx1"/>
          </a:fontRef>
        </p:style>
      </p:cxnSp>
      <p:sp>
        <p:nvSpPr>
          <p:cNvPr id="64" name="Rounded Rectangle 63"/>
          <p:cNvSpPr/>
          <p:nvPr/>
        </p:nvSpPr>
        <p:spPr>
          <a:xfrm>
            <a:off x="2296775" y="3755495"/>
            <a:ext cx="5586689" cy="1244339"/>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700" dirty="0"/>
              <a:t>UDP</a:t>
            </a:r>
            <a:r>
              <a:rPr lang="en-US" sz="1700" dirty="0" smtClean="0"/>
              <a:t>/53 </a:t>
            </a:r>
            <a:r>
              <a:rPr lang="en-US" sz="1700" dirty="0"/>
              <a:t>– UDP</a:t>
            </a:r>
            <a:r>
              <a:rPr lang="en-US" sz="1700" dirty="0" smtClean="0"/>
              <a:t>/50112, ~8192 bytes, fragmented</a:t>
            </a:r>
            <a:endParaRPr lang="en-US" sz="1700" dirty="0"/>
          </a:p>
          <a:p>
            <a:pPr algn="ctr"/>
            <a:r>
              <a:rPr lang="en-US" sz="1700" dirty="0" smtClean="0"/>
              <a:t>Non-Spoofed Sources: Multiple Authoritative DNS Servers</a:t>
            </a:r>
            <a:endParaRPr lang="en-US" sz="1700" dirty="0"/>
          </a:p>
          <a:p>
            <a:pPr algn="ctr"/>
            <a:r>
              <a:rPr lang="en-US" sz="1700" dirty="0" smtClean="0"/>
              <a:t>Destination:  Multiple Recursive DNS Servers</a:t>
            </a:r>
          </a:p>
          <a:p>
            <a:pPr algn="ctr"/>
            <a:r>
              <a:rPr lang="en-US" sz="1700" dirty="0" smtClean="0"/>
              <a:t>DNS Response:  TXT RR for PGP.EXAMPLE.COM</a:t>
            </a:r>
            <a:endParaRPr lang="en-US" sz="1700" dirty="0"/>
          </a:p>
        </p:txBody>
      </p:sp>
    </p:spTree>
    <p:extLst>
      <p:ext uri="{BB962C8B-B14F-4D97-AF65-F5344CB8AC3E}">
        <p14:creationId xmlns:p14="http://schemas.microsoft.com/office/powerpoint/2010/main" val="19207389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335068" y="3353704"/>
            <a:ext cx="6744603" cy="1646130"/>
            <a:chOff x="1193806" y="2067059"/>
            <a:chExt cx="6885866" cy="2932775"/>
          </a:xfrm>
        </p:grpSpPr>
        <p:cxnSp>
          <p:nvCxnSpPr>
            <p:cNvPr id="52" name="Straight Arrow Connector 51"/>
            <p:cNvCxnSpPr/>
            <p:nvPr/>
          </p:nvCxnSpPr>
          <p:spPr>
            <a:xfrm>
              <a:off x="7438268" y="2067063"/>
              <a:ext cx="641404" cy="2932771"/>
            </a:xfrm>
            <a:prstGeom prst="straightConnector1">
              <a:avLst/>
            </a:prstGeom>
            <a:ln w="127000">
              <a:solidFill>
                <a:srgbClr val="FF0000"/>
              </a:solidFill>
              <a:tailEnd type="triangle" w="sm" len="lg"/>
            </a:ln>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p:nvPr/>
          </p:nvCxnSpPr>
          <p:spPr>
            <a:xfrm>
              <a:off x="6740560" y="2067063"/>
              <a:ext cx="1339112" cy="2932771"/>
            </a:xfrm>
            <a:prstGeom prst="straightConnector1">
              <a:avLst/>
            </a:prstGeom>
            <a:ln w="127000">
              <a:solidFill>
                <a:srgbClr val="FF0000"/>
              </a:solidFill>
              <a:tailEnd type="triangle" w="sm" len="lg"/>
            </a:ln>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p:nvPr/>
          </p:nvCxnSpPr>
          <p:spPr>
            <a:xfrm>
              <a:off x="6085654" y="2067063"/>
              <a:ext cx="1994018" cy="2932771"/>
            </a:xfrm>
            <a:prstGeom prst="straightConnector1">
              <a:avLst/>
            </a:prstGeom>
            <a:ln w="127000">
              <a:solidFill>
                <a:srgbClr val="FF0000"/>
              </a:solidFill>
              <a:tailEnd type="triangle" w="sm" len="lg"/>
            </a:ln>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p:nvPr/>
          </p:nvCxnSpPr>
          <p:spPr>
            <a:xfrm>
              <a:off x="5388716" y="2067063"/>
              <a:ext cx="2690956" cy="2932771"/>
            </a:xfrm>
            <a:prstGeom prst="straightConnector1">
              <a:avLst/>
            </a:prstGeom>
            <a:ln w="127000">
              <a:solidFill>
                <a:srgbClr val="FF0000"/>
              </a:solidFill>
              <a:tailEnd type="triangle" w="sm" len="lg"/>
            </a:ln>
          </p:spPr>
          <p:style>
            <a:lnRef idx="2">
              <a:schemeClr val="accent1"/>
            </a:lnRef>
            <a:fillRef idx="0">
              <a:schemeClr val="accent1"/>
            </a:fillRef>
            <a:effectRef idx="1">
              <a:schemeClr val="accent1"/>
            </a:effectRef>
            <a:fontRef idx="minor">
              <a:schemeClr val="tx1"/>
            </a:fontRef>
          </p:style>
        </p:cxnSp>
        <p:cxnSp>
          <p:nvCxnSpPr>
            <p:cNvPr id="56" name="Straight Arrow Connector 55"/>
            <p:cNvCxnSpPr/>
            <p:nvPr/>
          </p:nvCxnSpPr>
          <p:spPr>
            <a:xfrm>
              <a:off x="4712076" y="2067063"/>
              <a:ext cx="3367596" cy="2932771"/>
            </a:xfrm>
            <a:prstGeom prst="straightConnector1">
              <a:avLst/>
            </a:prstGeom>
            <a:ln w="127000">
              <a:solidFill>
                <a:srgbClr val="FF0000"/>
              </a:solidFill>
              <a:tailEnd type="triangle" w="sm" len="lg"/>
            </a:ln>
          </p:spPr>
          <p:style>
            <a:lnRef idx="2">
              <a:schemeClr val="accent1"/>
            </a:lnRef>
            <a:fillRef idx="0">
              <a:schemeClr val="accent1"/>
            </a:fillRef>
            <a:effectRef idx="1">
              <a:schemeClr val="accent1"/>
            </a:effectRef>
            <a:fontRef idx="minor">
              <a:schemeClr val="tx1"/>
            </a:fontRef>
          </p:style>
        </p:cxnSp>
        <p:cxnSp>
          <p:nvCxnSpPr>
            <p:cNvPr id="57" name="Straight Arrow Connector 56"/>
            <p:cNvCxnSpPr/>
            <p:nvPr/>
          </p:nvCxnSpPr>
          <p:spPr>
            <a:xfrm>
              <a:off x="4013442" y="2067059"/>
              <a:ext cx="4066230" cy="2932775"/>
            </a:xfrm>
            <a:prstGeom prst="straightConnector1">
              <a:avLst/>
            </a:prstGeom>
            <a:ln w="127000">
              <a:solidFill>
                <a:srgbClr val="FF0000"/>
              </a:solidFill>
              <a:tailEnd type="triangle" w="sm" len="lg"/>
            </a:ln>
          </p:spPr>
          <p:style>
            <a:lnRef idx="2">
              <a:schemeClr val="accent1"/>
            </a:lnRef>
            <a:fillRef idx="0">
              <a:schemeClr val="accent1"/>
            </a:fillRef>
            <a:effectRef idx="1">
              <a:schemeClr val="accent1"/>
            </a:effectRef>
            <a:fontRef idx="minor">
              <a:schemeClr val="tx1"/>
            </a:fontRef>
          </p:style>
        </p:cxnSp>
        <p:cxnSp>
          <p:nvCxnSpPr>
            <p:cNvPr id="58" name="Straight Arrow Connector 57"/>
            <p:cNvCxnSpPr/>
            <p:nvPr/>
          </p:nvCxnSpPr>
          <p:spPr>
            <a:xfrm>
              <a:off x="3314818" y="2067060"/>
              <a:ext cx="4764854" cy="2932774"/>
            </a:xfrm>
            <a:prstGeom prst="straightConnector1">
              <a:avLst/>
            </a:prstGeom>
            <a:ln w="127000">
              <a:solidFill>
                <a:srgbClr val="FF0000"/>
              </a:solidFill>
              <a:tailEnd type="triangle" w="sm" len="lg"/>
            </a:ln>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p:nvPr/>
          </p:nvCxnSpPr>
          <p:spPr>
            <a:xfrm>
              <a:off x="2605203" y="2067061"/>
              <a:ext cx="5474469" cy="2932773"/>
            </a:xfrm>
            <a:prstGeom prst="straightConnector1">
              <a:avLst/>
            </a:prstGeom>
            <a:ln w="127000">
              <a:solidFill>
                <a:srgbClr val="FF0000"/>
              </a:solidFill>
              <a:tailEnd type="triangle" w="sm" len="lg"/>
            </a:ln>
          </p:spPr>
          <p:style>
            <a:lnRef idx="2">
              <a:schemeClr val="accent1"/>
            </a:lnRef>
            <a:fillRef idx="0">
              <a:schemeClr val="accent1"/>
            </a:fillRef>
            <a:effectRef idx="1">
              <a:schemeClr val="accent1"/>
            </a:effectRef>
            <a:fontRef idx="minor">
              <a:schemeClr val="tx1"/>
            </a:fontRef>
          </p:style>
        </p:cxnSp>
        <p:cxnSp>
          <p:nvCxnSpPr>
            <p:cNvPr id="60" name="Straight Arrow Connector 59"/>
            <p:cNvCxnSpPr/>
            <p:nvPr/>
          </p:nvCxnSpPr>
          <p:spPr>
            <a:xfrm>
              <a:off x="1898970" y="2067062"/>
              <a:ext cx="6180702" cy="2932772"/>
            </a:xfrm>
            <a:prstGeom prst="straightConnector1">
              <a:avLst/>
            </a:prstGeom>
            <a:ln w="127000">
              <a:solidFill>
                <a:srgbClr val="FF0000"/>
              </a:solidFill>
              <a:tailEnd type="triangle" w="sm" len="lg"/>
            </a:ln>
          </p:spPr>
          <p:style>
            <a:lnRef idx="2">
              <a:schemeClr val="accent1"/>
            </a:lnRef>
            <a:fillRef idx="0">
              <a:schemeClr val="accent1"/>
            </a:fillRef>
            <a:effectRef idx="1">
              <a:schemeClr val="accent1"/>
            </a:effectRef>
            <a:fontRef idx="minor">
              <a:schemeClr val="tx1"/>
            </a:fontRef>
          </p:style>
        </p:cxnSp>
        <p:cxnSp>
          <p:nvCxnSpPr>
            <p:cNvPr id="61" name="Straight Arrow Connector 60"/>
            <p:cNvCxnSpPr/>
            <p:nvPr/>
          </p:nvCxnSpPr>
          <p:spPr>
            <a:xfrm>
              <a:off x="1193806" y="2067063"/>
              <a:ext cx="6885866" cy="2932771"/>
            </a:xfrm>
            <a:prstGeom prst="straightConnector1">
              <a:avLst/>
            </a:prstGeom>
            <a:ln w="127000">
              <a:solidFill>
                <a:srgbClr val="FF0000"/>
              </a:solidFill>
              <a:tailEnd type="triangle" w="sm" len="lg"/>
            </a:ln>
          </p:spPr>
          <p:style>
            <a:lnRef idx="2">
              <a:schemeClr val="accent1"/>
            </a:lnRef>
            <a:fillRef idx="0">
              <a:schemeClr val="accent1"/>
            </a:fillRef>
            <a:effectRef idx="1">
              <a:schemeClr val="accent1"/>
            </a:effectRef>
            <a:fontRef idx="minor">
              <a:schemeClr val="tx1"/>
            </a:fontRef>
          </p:style>
        </p:cxnSp>
      </p:grpSp>
      <p:sp>
        <p:nvSpPr>
          <p:cNvPr id="3" name="Slide Number Placeholder 2"/>
          <p:cNvSpPr>
            <a:spLocks noGrp="1"/>
          </p:cNvSpPr>
          <p:nvPr>
            <p:ph type="sldNum" sz="quarter" idx="12"/>
          </p:nvPr>
        </p:nvSpPr>
        <p:spPr/>
        <p:txBody>
          <a:bodyPr/>
          <a:lstStyle/>
          <a:p>
            <a:fld id="{AE4F6114-FE43-B34A-B99B-6F1FD61370EE}" type="slidenum">
              <a:rPr lang="en-US" smtClean="0"/>
              <a:pPr/>
              <a:t>68</a:t>
            </a:fld>
            <a:endParaRPr lang="en-US"/>
          </a:p>
        </p:txBody>
      </p:sp>
      <p:pic>
        <p:nvPicPr>
          <p:cNvPr id="2050" name="Picture 2" descr="C:\Users\bfischer\AppData\Local\Microsoft\Windows\Temporary Internet Files\Content.IE5\37QVPQHV\MC900435242[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6366" y="4999834"/>
            <a:ext cx="846612" cy="1675084"/>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Users\bfischer\AppData\Local\Microsoft\Windows\Temporary Internet Files\Content.IE5\A3OZ4LVP\MC90043154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668" y="4842297"/>
            <a:ext cx="790487" cy="852022"/>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27"/>
          <p:cNvSpPr/>
          <p:nvPr/>
        </p:nvSpPr>
        <p:spPr>
          <a:xfrm>
            <a:off x="7252419" y="6352143"/>
            <a:ext cx="1735571" cy="369332"/>
          </a:xfrm>
          <a:prstGeom prst="rect">
            <a:avLst/>
          </a:prstGeom>
        </p:spPr>
        <p:txBody>
          <a:bodyPr wrap="none">
            <a:spAutoFit/>
          </a:bodyPr>
          <a:lstStyle/>
          <a:p>
            <a:r>
              <a:rPr lang="en-US" dirty="0" smtClean="0"/>
              <a:t>172.19.234.6/32</a:t>
            </a:r>
            <a:endParaRPr lang="en-US" dirty="0"/>
          </a:p>
        </p:txBody>
      </p:sp>
      <p:sp>
        <p:nvSpPr>
          <p:cNvPr id="32" name="Title 1"/>
          <p:cNvSpPr>
            <a:spLocks noGrp="1"/>
          </p:cNvSpPr>
          <p:nvPr>
            <p:ph type="title"/>
          </p:nvPr>
        </p:nvSpPr>
        <p:spPr>
          <a:xfrm>
            <a:off x="457200" y="165657"/>
            <a:ext cx="8229600" cy="533400"/>
          </a:xfrm>
        </p:spPr>
        <p:txBody>
          <a:bodyPr/>
          <a:lstStyle/>
          <a:p>
            <a:r>
              <a:rPr lang="en-US" sz="2400" dirty="0" smtClean="0"/>
              <a:t>DNS Reflection/Amplification Attack Methodology #2</a:t>
            </a:r>
            <a:endParaRPr lang="en-US" sz="2400" dirty="0"/>
          </a:p>
        </p:txBody>
      </p:sp>
      <p:pic>
        <p:nvPicPr>
          <p:cNvPr id="29" name="Picture 11" descr="C:\Users\bfischer\AppData\Local\Microsoft\Windows\Temporary Internet Files\Content.IE5\QGBH1XP5\MC900431564[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3420" y="1069868"/>
            <a:ext cx="990591" cy="997195"/>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1" descr="C:\Users\bfischer\AppData\Local\Microsoft\Windows\Temporary Internet Files\Content.IE5\QGBH1XP5\MC900431564[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6780" y="1069868"/>
            <a:ext cx="990591" cy="997195"/>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1" descr="C:\Users\bfischer\AppData\Local\Microsoft\Windows\Temporary Internet Files\Content.IE5\QGBH1XP5\MC900431564[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522" y="1069865"/>
            <a:ext cx="990591" cy="997195"/>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11" descr="C:\Users\bfischer\AppData\Local\Microsoft\Windows\Temporary Internet Files\Content.IE5\QGBH1XP5\MC900431564[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8146" y="1069864"/>
            <a:ext cx="990591" cy="997195"/>
          </a:xfrm>
          <a:prstGeom prst="rect">
            <a:avLst/>
          </a:prstGeom>
          <a:noFill/>
          <a:extLst>
            <a:ext uri="{909E8E84-426E-40dd-AFC4-6F175D3DCCD1}">
              <a14:hiddenFill xmlns:a14="http://schemas.microsoft.com/office/drawing/2010/main">
                <a:solidFill>
                  <a:srgbClr val="FFFFFF"/>
                </a:solidFill>
              </a14:hiddenFill>
            </a:ext>
          </a:extLst>
        </p:spPr>
      </p:pic>
      <p:sp>
        <p:nvSpPr>
          <p:cNvPr id="41" name="TextBox 40"/>
          <p:cNvSpPr txBox="1"/>
          <p:nvPr/>
        </p:nvSpPr>
        <p:spPr>
          <a:xfrm>
            <a:off x="7879232" y="2468064"/>
            <a:ext cx="1086581" cy="1200329"/>
          </a:xfrm>
          <a:prstGeom prst="rect">
            <a:avLst/>
          </a:prstGeom>
          <a:noFill/>
        </p:spPr>
        <p:txBody>
          <a:bodyPr wrap="none" rtlCol="0">
            <a:spAutoFit/>
          </a:bodyPr>
          <a:lstStyle/>
          <a:p>
            <a:r>
              <a:rPr lang="en-US" dirty="0" smtClean="0"/>
              <a:t>Abusable</a:t>
            </a:r>
          </a:p>
          <a:p>
            <a:r>
              <a:rPr lang="en-US" dirty="0" smtClean="0"/>
              <a:t>Recursive</a:t>
            </a:r>
          </a:p>
          <a:p>
            <a:r>
              <a:rPr lang="en-US" dirty="0" smtClean="0"/>
              <a:t>DNS</a:t>
            </a:r>
          </a:p>
          <a:p>
            <a:r>
              <a:rPr lang="en-US" dirty="0" smtClean="0"/>
              <a:t>Servers</a:t>
            </a:r>
            <a:endParaRPr lang="en-US" dirty="0"/>
          </a:p>
        </p:txBody>
      </p:sp>
      <p:pic>
        <p:nvPicPr>
          <p:cNvPr id="42" name="Picture 11" descr="C:\Users\bfischer\AppData\Local\Microsoft\Windows\Temporary Internet Files\Content.IE5\QGBH1XP5\MC900431564[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2741" y="2671197"/>
            <a:ext cx="990591" cy="997195"/>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11" descr="C:\Users\bfischer\AppData\Local\Microsoft\Windows\Temporary Internet Files\Content.IE5\QGBH1XP5\MC900431564[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7577" y="2671198"/>
            <a:ext cx="990591" cy="997195"/>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11" descr="C:\Users\bfischer\AppData\Local\Microsoft\Windows\Temporary Internet Files\Content.IE5\QGBH1XP5\MC900431564[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8974" y="2671196"/>
            <a:ext cx="990591" cy="997195"/>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11" descr="C:\Users\bfischer\AppData\Local\Microsoft\Windows\Temporary Internet Files\Content.IE5\QGBH1XP5\MC900431564[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44331" y="2671198"/>
            <a:ext cx="990591" cy="997195"/>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11" descr="C:\Users\bfischer\AppData\Local\Microsoft\Windows\Temporary Internet Files\Content.IE5\QGBH1XP5\MC900431564[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89425" y="2671198"/>
            <a:ext cx="990591" cy="997195"/>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11" descr="C:\Users\bfischer\AppData\Local\Microsoft\Windows\Temporary Internet Files\Content.IE5\QGBH1XP5\MC900431564[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2487" y="2671198"/>
            <a:ext cx="990591" cy="997195"/>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11" descr="C:\Users\bfischer\AppData\Local\Microsoft\Windows\Temporary Internet Files\Content.IE5\QGBH1XP5\MC900431564[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5847" y="2671198"/>
            <a:ext cx="990591" cy="997195"/>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11" descr="C:\Users\bfischer\AppData\Local\Microsoft\Windows\Temporary Internet Files\Content.IE5\QGBH1XP5\MC900431564[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8589" y="2671195"/>
            <a:ext cx="990591" cy="997195"/>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11" descr="C:\Users\bfischer\AppData\Local\Microsoft\Windows\Temporary Internet Files\Content.IE5\QGBH1XP5\MC900431564[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17213" y="2671194"/>
            <a:ext cx="990591" cy="997195"/>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11" descr="C:\Users\bfischer\AppData\Local\Microsoft\Windows\Temporary Internet Files\Content.IE5\QGBH1XP5\MC900431564[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42039" y="2671198"/>
            <a:ext cx="990591" cy="997195"/>
          </a:xfrm>
          <a:prstGeom prst="rect">
            <a:avLst/>
          </a:prstGeom>
          <a:noFill/>
          <a:extLst>
            <a:ext uri="{909E8E84-426E-40dd-AFC4-6F175D3DCCD1}">
              <a14:hiddenFill xmlns:a14="http://schemas.microsoft.com/office/drawing/2010/main">
                <a:solidFill>
                  <a:srgbClr val="FFFFFF"/>
                </a:solidFill>
              </a14:hiddenFill>
            </a:ext>
          </a:extLst>
        </p:spPr>
      </p:pic>
      <p:sp>
        <p:nvSpPr>
          <p:cNvPr id="62" name="Rounded Rectangle 61"/>
          <p:cNvSpPr/>
          <p:nvPr/>
        </p:nvSpPr>
        <p:spPr>
          <a:xfrm>
            <a:off x="1715392" y="4068342"/>
            <a:ext cx="5586689" cy="1244339"/>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700" dirty="0"/>
              <a:t>UDP</a:t>
            </a:r>
            <a:r>
              <a:rPr lang="en-US" sz="1700" dirty="0" smtClean="0"/>
              <a:t>/53 </a:t>
            </a:r>
            <a:r>
              <a:rPr lang="en-US" sz="1700" dirty="0"/>
              <a:t>– UDP</a:t>
            </a:r>
            <a:r>
              <a:rPr lang="en-US" sz="1700" dirty="0" smtClean="0"/>
              <a:t>/1988, ~8192 bytes, fragmented</a:t>
            </a:r>
            <a:endParaRPr lang="en-US" sz="1700" dirty="0"/>
          </a:p>
          <a:p>
            <a:pPr algn="ctr"/>
            <a:r>
              <a:rPr lang="en-US" sz="1700" dirty="0" smtClean="0"/>
              <a:t>Non-Spoofed Sources: Multiple Recursive DNS Servers</a:t>
            </a:r>
            <a:endParaRPr lang="en-US" sz="1700" dirty="0"/>
          </a:p>
          <a:p>
            <a:pPr algn="ctr"/>
            <a:r>
              <a:rPr lang="en-US" sz="1700" dirty="0" smtClean="0"/>
              <a:t>Destination:  172.19.234.6</a:t>
            </a:r>
          </a:p>
          <a:p>
            <a:pPr algn="ctr"/>
            <a:r>
              <a:rPr lang="en-US" sz="1700" dirty="0" smtClean="0"/>
              <a:t>DNS Response:  TXT RR for PGP.EXAMPLE.COM</a:t>
            </a:r>
            <a:endParaRPr lang="en-US" sz="1700" dirty="0"/>
          </a:p>
        </p:txBody>
      </p:sp>
      <p:grpSp>
        <p:nvGrpSpPr>
          <p:cNvPr id="63" name="Group 21"/>
          <p:cNvGrpSpPr>
            <a:grpSpLocks/>
          </p:cNvGrpSpPr>
          <p:nvPr/>
        </p:nvGrpSpPr>
        <p:grpSpPr bwMode="auto">
          <a:xfrm>
            <a:off x="7235855" y="5088336"/>
            <a:ext cx="1792919" cy="1188992"/>
            <a:chOff x="0" y="0"/>
            <a:chExt cx="1385686" cy="990127"/>
          </a:xfrm>
        </p:grpSpPr>
        <p:sp>
          <p:nvSpPr>
            <p:cNvPr id="64" name="AutoShape 22"/>
            <p:cNvSpPr>
              <a:spLocks/>
            </p:cNvSpPr>
            <p:nvPr/>
          </p:nvSpPr>
          <p:spPr bwMode="auto">
            <a:xfrm>
              <a:off x="0" y="0"/>
              <a:ext cx="1385686" cy="9901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800"/>
                  </a:moveTo>
                  <a:lnTo>
                    <a:pt x="8351" y="2294"/>
                  </a:lnTo>
                  <a:lnTo>
                    <a:pt x="7311" y="6319"/>
                  </a:lnTo>
                  <a:lnTo>
                    <a:pt x="370" y="2294"/>
                  </a:lnTo>
                  <a:lnTo>
                    <a:pt x="4627" y="7617"/>
                  </a:lnTo>
                  <a:lnTo>
                    <a:pt x="0" y="8614"/>
                  </a:lnTo>
                  <a:lnTo>
                    <a:pt x="3721" y="11774"/>
                  </a:lnTo>
                  <a:lnTo>
                    <a:pt x="135" y="14586"/>
                  </a:lnTo>
                  <a:lnTo>
                    <a:pt x="5666" y="13936"/>
                  </a:lnTo>
                  <a:lnTo>
                    <a:pt x="4761" y="17617"/>
                  </a:lnTo>
                  <a:lnTo>
                    <a:pt x="7714" y="15626"/>
                  </a:lnTo>
                  <a:lnTo>
                    <a:pt x="8484" y="21599"/>
                  </a:lnTo>
                  <a:lnTo>
                    <a:pt x="10531" y="14934"/>
                  </a:lnTo>
                  <a:lnTo>
                    <a:pt x="13246" y="19736"/>
                  </a:lnTo>
                  <a:lnTo>
                    <a:pt x="14019" y="14456"/>
                  </a:lnTo>
                  <a:lnTo>
                    <a:pt x="18144" y="18094"/>
                  </a:lnTo>
                  <a:lnTo>
                    <a:pt x="16836" y="12941"/>
                  </a:lnTo>
                  <a:lnTo>
                    <a:pt x="21599" y="13289"/>
                  </a:lnTo>
                  <a:lnTo>
                    <a:pt x="17606" y="10474"/>
                  </a:lnTo>
                  <a:lnTo>
                    <a:pt x="21096" y="8136"/>
                  </a:lnTo>
                  <a:lnTo>
                    <a:pt x="16701" y="7314"/>
                  </a:lnTo>
                  <a:lnTo>
                    <a:pt x="18379" y="4456"/>
                  </a:lnTo>
                  <a:lnTo>
                    <a:pt x="14154" y="5324"/>
                  </a:lnTo>
                  <a:lnTo>
                    <a:pt x="14521" y="0"/>
                  </a:lnTo>
                  <a:close/>
                </a:path>
              </a:pathLst>
            </a:custGeom>
            <a:solidFill>
              <a:srgbClr val="FFFB00"/>
            </a:solidFill>
            <a:ln w="9525" cap="flat" cmpd="sng">
              <a:solidFill>
                <a:srgbClr val="424242"/>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marL="39688" defTabSz="914400"/>
              <a:endParaRPr lang="en-US" sz="2000" b="1">
                <a:solidFill>
                  <a:srgbClr val="424242"/>
                </a:solidFill>
                <a:latin typeface="Arial" charset="0"/>
                <a:cs typeface="Arial" charset="0"/>
                <a:sym typeface="Arial" charset="0"/>
              </a:endParaRPr>
            </a:p>
          </p:txBody>
        </p:sp>
        <p:sp>
          <p:nvSpPr>
            <p:cNvPr id="65" name="AutoShape 23"/>
            <p:cNvSpPr>
              <a:spLocks/>
            </p:cNvSpPr>
            <p:nvPr/>
          </p:nvSpPr>
          <p:spPr bwMode="auto">
            <a:xfrm>
              <a:off x="293722" y="315763"/>
              <a:ext cx="780857" cy="29703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marL="46038" algn="ctr" defTabSz="914400">
                <a:buClr>
                  <a:srgbClr val="424242"/>
                </a:buClr>
                <a:buFont typeface="Arial" charset="0"/>
                <a:buNone/>
              </a:pPr>
              <a:r>
                <a:rPr lang="en-US" b="1" dirty="0">
                  <a:solidFill>
                    <a:srgbClr val="424242"/>
                  </a:solidFill>
                  <a:latin typeface="Arial" charset="0"/>
                  <a:cs typeface="Arial" charset="0"/>
                  <a:sym typeface="Arial" charset="0"/>
                </a:rPr>
                <a:t>Impact</a:t>
              </a:r>
              <a:endParaRPr lang="en-US" dirty="0"/>
            </a:p>
          </p:txBody>
        </p:sp>
      </p:grpSp>
      <p:grpSp>
        <p:nvGrpSpPr>
          <p:cNvPr id="76" name="Group 21"/>
          <p:cNvGrpSpPr>
            <a:grpSpLocks/>
          </p:cNvGrpSpPr>
          <p:nvPr/>
        </p:nvGrpSpPr>
        <p:grpSpPr bwMode="auto">
          <a:xfrm>
            <a:off x="844846" y="2259940"/>
            <a:ext cx="1792919" cy="1188992"/>
            <a:chOff x="0" y="0"/>
            <a:chExt cx="1385686" cy="990127"/>
          </a:xfrm>
        </p:grpSpPr>
        <p:sp>
          <p:nvSpPr>
            <p:cNvPr id="77" name="AutoShape 22"/>
            <p:cNvSpPr>
              <a:spLocks/>
            </p:cNvSpPr>
            <p:nvPr/>
          </p:nvSpPr>
          <p:spPr bwMode="auto">
            <a:xfrm>
              <a:off x="0" y="0"/>
              <a:ext cx="1385686" cy="9901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800"/>
                  </a:moveTo>
                  <a:lnTo>
                    <a:pt x="8351" y="2294"/>
                  </a:lnTo>
                  <a:lnTo>
                    <a:pt x="7311" y="6319"/>
                  </a:lnTo>
                  <a:lnTo>
                    <a:pt x="370" y="2294"/>
                  </a:lnTo>
                  <a:lnTo>
                    <a:pt x="4627" y="7617"/>
                  </a:lnTo>
                  <a:lnTo>
                    <a:pt x="0" y="8614"/>
                  </a:lnTo>
                  <a:lnTo>
                    <a:pt x="3721" y="11774"/>
                  </a:lnTo>
                  <a:lnTo>
                    <a:pt x="135" y="14586"/>
                  </a:lnTo>
                  <a:lnTo>
                    <a:pt x="5666" y="13936"/>
                  </a:lnTo>
                  <a:lnTo>
                    <a:pt x="4761" y="17617"/>
                  </a:lnTo>
                  <a:lnTo>
                    <a:pt x="7714" y="15626"/>
                  </a:lnTo>
                  <a:lnTo>
                    <a:pt x="8484" y="21599"/>
                  </a:lnTo>
                  <a:lnTo>
                    <a:pt x="10531" y="14934"/>
                  </a:lnTo>
                  <a:lnTo>
                    <a:pt x="13246" y="19736"/>
                  </a:lnTo>
                  <a:lnTo>
                    <a:pt x="14019" y="14456"/>
                  </a:lnTo>
                  <a:lnTo>
                    <a:pt x="18144" y="18094"/>
                  </a:lnTo>
                  <a:lnTo>
                    <a:pt x="16836" y="12941"/>
                  </a:lnTo>
                  <a:lnTo>
                    <a:pt x="21599" y="13289"/>
                  </a:lnTo>
                  <a:lnTo>
                    <a:pt x="17606" y="10474"/>
                  </a:lnTo>
                  <a:lnTo>
                    <a:pt x="21096" y="8136"/>
                  </a:lnTo>
                  <a:lnTo>
                    <a:pt x="16701" y="7314"/>
                  </a:lnTo>
                  <a:lnTo>
                    <a:pt x="18379" y="4456"/>
                  </a:lnTo>
                  <a:lnTo>
                    <a:pt x="14154" y="5324"/>
                  </a:lnTo>
                  <a:lnTo>
                    <a:pt x="14521" y="0"/>
                  </a:lnTo>
                  <a:close/>
                </a:path>
              </a:pathLst>
            </a:custGeom>
            <a:solidFill>
              <a:srgbClr val="FFFB00"/>
            </a:solidFill>
            <a:ln w="9525" cap="flat" cmpd="sng">
              <a:solidFill>
                <a:srgbClr val="424242"/>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marL="39688" defTabSz="914400"/>
              <a:endParaRPr lang="en-US" sz="2000" b="1">
                <a:solidFill>
                  <a:srgbClr val="424242"/>
                </a:solidFill>
                <a:latin typeface="Arial" charset="0"/>
                <a:cs typeface="Arial" charset="0"/>
                <a:sym typeface="Arial" charset="0"/>
              </a:endParaRPr>
            </a:p>
          </p:txBody>
        </p:sp>
        <p:sp>
          <p:nvSpPr>
            <p:cNvPr id="78" name="AutoShape 23"/>
            <p:cNvSpPr>
              <a:spLocks/>
            </p:cNvSpPr>
            <p:nvPr/>
          </p:nvSpPr>
          <p:spPr bwMode="auto">
            <a:xfrm>
              <a:off x="293722" y="315763"/>
              <a:ext cx="780857" cy="29703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marL="46038" algn="ctr" defTabSz="914400">
                <a:buClr>
                  <a:srgbClr val="424242"/>
                </a:buClr>
                <a:buFont typeface="Arial" charset="0"/>
                <a:buNone/>
              </a:pPr>
              <a:r>
                <a:rPr lang="en-US" b="1" dirty="0">
                  <a:solidFill>
                    <a:srgbClr val="424242"/>
                  </a:solidFill>
                  <a:latin typeface="Arial" charset="0"/>
                  <a:cs typeface="Arial" charset="0"/>
                  <a:sym typeface="Arial" charset="0"/>
                </a:rPr>
                <a:t>Impact</a:t>
              </a:r>
              <a:endParaRPr lang="en-US" dirty="0"/>
            </a:p>
          </p:txBody>
        </p:sp>
      </p:grpSp>
      <p:grpSp>
        <p:nvGrpSpPr>
          <p:cNvPr id="79" name="Group 21"/>
          <p:cNvGrpSpPr>
            <a:grpSpLocks/>
          </p:cNvGrpSpPr>
          <p:nvPr/>
        </p:nvGrpSpPr>
        <p:grpSpPr bwMode="auto">
          <a:xfrm>
            <a:off x="2704093" y="2259944"/>
            <a:ext cx="1792919" cy="1188992"/>
            <a:chOff x="0" y="0"/>
            <a:chExt cx="1385686" cy="990127"/>
          </a:xfrm>
        </p:grpSpPr>
        <p:sp>
          <p:nvSpPr>
            <p:cNvPr id="80" name="AutoShape 22"/>
            <p:cNvSpPr>
              <a:spLocks/>
            </p:cNvSpPr>
            <p:nvPr/>
          </p:nvSpPr>
          <p:spPr bwMode="auto">
            <a:xfrm>
              <a:off x="0" y="0"/>
              <a:ext cx="1385686" cy="9901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800"/>
                  </a:moveTo>
                  <a:lnTo>
                    <a:pt x="8351" y="2294"/>
                  </a:lnTo>
                  <a:lnTo>
                    <a:pt x="7311" y="6319"/>
                  </a:lnTo>
                  <a:lnTo>
                    <a:pt x="370" y="2294"/>
                  </a:lnTo>
                  <a:lnTo>
                    <a:pt x="4627" y="7617"/>
                  </a:lnTo>
                  <a:lnTo>
                    <a:pt x="0" y="8614"/>
                  </a:lnTo>
                  <a:lnTo>
                    <a:pt x="3721" y="11774"/>
                  </a:lnTo>
                  <a:lnTo>
                    <a:pt x="135" y="14586"/>
                  </a:lnTo>
                  <a:lnTo>
                    <a:pt x="5666" y="13936"/>
                  </a:lnTo>
                  <a:lnTo>
                    <a:pt x="4761" y="17617"/>
                  </a:lnTo>
                  <a:lnTo>
                    <a:pt x="7714" y="15626"/>
                  </a:lnTo>
                  <a:lnTo>
                    <a:pt x="8484" y="21599"/>
                  </a:lnTo>
                  <a:lnTo>
                    <a:pt x="10531" y="14934"/>
                  </a:lnTo>
                  <a:lnTo>
                    <a:pt x="13246" y="19736"/>
                  </a:lnTo>
                  <a:lnTo>
                    <a:pt x="14019" y="14456"/>
                  </a:lnTo>
                  <a:lnTo>
                    <a:pt x="18144" y="18094"/>
                  </a:lnTo>
                  <a:lnTo>
                    <a:pt x="16836" y="12941"/>
                  </a:lnTo>
                  <a:lnTo>
                    <a:pt x="21599" y="13289"/>
                  </a:lnTo>
                  <a:lnTo>
                    <a:pt x="17606" y="10474"/>
                  </a:lnTo>
                  <a:lnTo>
                    <a:pt x="21096" y="8136"/>
                  </a:lnTo>
                  <a:lnTo>
                    <a:pt x="16701" y="7314"/>
                  </a:lnTo>
                  <a:lnTo>
                    <a:pt x="18379" y="4456"/>
                  </a:lnTo>
                  <a:lnTo>
                    <a:pt x="14154" y="5324"/>
                  </a:lnTo>
                  <a:lnTo>
                    <a:pt x="14521" y="0"/>
                  </a:lnTo>
                  <a:close/>
                </a:path>
              </a:pathLst>
            </a:custGeom>
            <a:solidFill>
              <a:srgbClr val="FFFB00"/>
            </a:solidFill>
            <a:ln w="9525" cap="flat" cmpd="sng">
              <a:solidFill>
                <a:srgbClr val="424242"/>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marL="39688" defTabSz="914400"/>
              <a:endParaRPr lang="en-US" sz="2000" b="1">
                <a:solidFill>
                  <a:srgbClr val="424242"/>
                </a:solidFill>
                <a:latin typeface="Arial" charset="0"/>
                <a:cs typeface="Arial" charset="0"/>
                <a:sym typeface="Arial" charset="0"/>
              </a:endParaRPr>
            </a:p>
          </p:txBody>
        </p:sp>
        <p:sp>
          <p:nvSpPr>
            <p:cNvPr id="81" name="AutoShape 23"/>
            <p:cNvSpPr>
              <a:spLocks/>
            </p:cNvSpPr>
            <p:nvPr/>
          </p:nvSpPr>
          <p:spPr bwMode="auto">
            <a:xfrm>
              <a:off x="293722" y="315763"/>
              <a:ext cx="780857" cy="29703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marL="46038" algn="ctr" defTabSz="914400">
                <a:buClr>
                  <a:srgbClr val="424242"/>
                </a:buClr>
                <a:buFont typeface="Arial" charset="0"/>
                <a:buNone/>
              </a:pPr>
              <a:r>
                <a:rPr lang="en-US" b="1" dirty="0">
                  <a:solidFill>
                    <a:srgbClr val="424242"/>
                  </a:solidFill>
                  <a:latin typeface="Arial" charset="0"/>
                  <a:cs typeface="Arial" charset="0"/>
                  <a:sym typeface="Arial" charset="0"/>
                </a:rPr>
                <a:t>Impact</a:t>
              </a:r>
              <a:endParaRPr lang="en-US" dirty="0"/>
            </a:p>
          </p:txBody>
        </p:sp>
      </p:grpSp>
      <p:grpSp>
        <p:nvGrpSpPr>
          <p:cNvPr id="82" name="Group 21"/>
          <p:cNvGrpSpPr>
            <a:grpSpLocks/>
          </p:cNvGrpSpPr>
          <p:nvPr/>
        </p:nvGrpSpPr>
        <p:grpSpPr bwMode="auto">
          <a:xfrm>
            <a:off x="4541299" y="2259944"/>
            <a:ext cx="1792919" cy="1188992"/>
            <a:chOff x="0" y="0"/>
            <a:chExt cx="1385686" cy="990127"/>
          </a:xfrm>
        </p:grpSpPr>
        <p:sp>
          <p:nvSpPr>
            <p:cNvPr id="83" name="AutoShape 22"/>
            <p:cNvSpPr>
              <a:spLocks/>
            </p:cNvSpPr>
            <p:nvPr/>
          </p:nvSpPr>
          <p:spPr bwMode="auto">
            <a:xfrm>
              <a:off x="0" y="0"/>
              <a:ext cx="1385686" cy="9901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800"/>
                  </a:moveTo>
                  <a:lnTo>
                    <a:pt x="8351" y="2294"/>
                  </a:lnTo>
                  <a:lnTo>
                    <a:pt x="7311" y="6319"/>
                  </a:lnTo>
                  <a:lnTo>
                    <a:pt x="370" y="2294"/>
                  </a:lnTo>
                  <a:lnTo>
                    <a:pt x="4627" y="7617"/>
                  </a:lnTo>
                  <a:lnTo>
                    <a:pt x="0" y="8614"/>
                  </a:lnTo>
                  <a:lnTo>
                    <a:pt x="3721" y="11774"/>
                  </a:lnTo>
                  <a:lnTo>
                    <a:pt x="135" y="14586"/>
                  </a:lnTo>
                  <a:lnTo>
                    <a:pt x="5666" y="13936"/>
                  </a:lnTo>
                  <a:lnTo>
                    <a:pt x="4761" y="17617"/>
                  </a:lnTo>
                  <a:lnTo>
                    <a:pt x="7714" y="15626"/>
                  </a:lnTo>
                  <a:lnTo>
                    <a:pt x="8484" y="21599"/>
                  </a:lnTo>
                  <a:lnTo>
                    <a:pt x="10531" y="14934"/>
                  </a:lnTo>
                  <a:lnTo>
                    <a:pt x="13246" y="19736"/>
                  </a:lnTo>
                  <a:lnTo>
                    <a:pt x="14019" y="14456"/>
                  </a:lnTo>
                  <a:lnTo>
                    <a:pt x="18144" y="18094"/>
                  </a:lnTo>
                  <a:lnTo>
                    <a:pt x="16836" y="12941"/>
                  </a:lnTo>
                  <a:lnTo>
                    <a:pt x="21599" y="13289"/>
                  </a:lnTo>
                  <a:lnTo>
                    <a:pt x="17606" y="10474"/>
                  </a:lnTo>
                  <a:lnTo>
                    <a:pt x="21096" y="8136"/>
                  </a:lnTo>
                  <a:lnTo>
                    <a:pt x="16701" y="7314"/>
                  </a:lnTo>
                  <a:lnTo>
                    <a:pt x="18379" y="4456"/>
                  </a:lnTo>
                  <a:lnTo>
                    <a:pt x="14154" y="5324"/>
                  </a:lnTo>
                  <a:lnTo>
                    <a:pt x="14521" y="0"/>
                  </a:lnTo>
                  <a:close/>
                </a:path>
              </a:pathLst>
            </a:custGeom>
            <a:solidFill>
              <a:srgbClr val="FFFB00"/>
            </a:solidFill>
            <a:ln w="9525" cap="flat" cmpd="sng">
              <a:solidFill>
                <a:srgbClr val="424242"/>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marL="39688" defTabSz="914400"/>
              <a:endParaRPr lang="en-US" sz="2000" b="1">
                <a:solidFill>
                  <a:srgbClr val="424242"/>
                </a:solidFill>
                <a:latin typeface="Arial" charset="0"/>
                <a:cs typeface="Arial" charset="0"/>
                <a:sym typeface="Arial" charset="0"/>
              </a:endParaRPr>
            </a:p>
          </p:txBody>
        </p:sp>
        <p:sp>
          <p:nvSpPr>
            <p:cNvPr id="84" name="AutoShape 23"/>
            <p:cNvSpPr>
              <a:spLocks/>
            </p:cNvSpPr>
            <p:nvPr/>
          </p:nvSpPr>
          <p:spPr bwMode="auto">
            <a:xfrm>
              <a:off x="293722" y="315763"/>
              <a:ext cx="780857" cy="29703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marL="46038" algn="ctr" defTabSz="914400">
                <a:buClr>
                  <a:srgbClr val="424242"/>
                </a:buClr>
                <a:buFont typeface="Arial" charset="0"/>
                <a:buNone/>
              </a:pPr>
              <a:r>
                <a:rPr lang="en-US" b="1" dirty="0">
                  <a:solidFill>
                    <a:srgbClr val="424242"/>
                  </a:solidFill>
                  <a:latin typeface="Arial" charset="0"/>
                  <a:cs typeface="Arial" charset="0"/>
                  <a:sym typeface="Arial" charset="0"/>
                </a:rPr>
                <a:t>Impact</a:t>
              </a:r>
              <a:endParaRPr lang="en-US" dirty="0"/>
            </a:p>
          </p:txBody>
        </p:sp>
      </p:grpSp>
      <p:grpSp>
        <p:nvGrpSpPr>
          <p:cNvPr id="85" name="Group 21"/>
          <p:cNvGrpSpPr>
            <a:grpSpLocks/>
          </p:cNvGrpSpPr>
          <p:nvPr/>
        </p:nvGrpSpPr>
        <p:grpSpPr bwMode="auto">
          <a:xfrm>
            <a:off x="6319315" y="2163227"/>
            <a:ext cx="1792919" cy="1188992"/>
            <a:chOff x="0" y="0"/>
            <a:chExt cx="1385686" cy="990127"/>
          </a:xfrm>
        </p:grpSpPr>
        <p:sp>
          <p:nvSpPr>
            <p:cNvPr id="86" name="AutoShape 22"/>
            <p:cNvSpPr>
              <a:spLocks/>
            </p:cNvSpPr>
            <p:nvPr/>
          </p:nvSpPr>
          <p:spPr bwMode="auto">
            <a:xfrm>
              <a:off x="0" y="0"/>
              <a:ext cx="1385686" cy="9901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800"/>
                  </a:moveTo>
                  <a:lnTo>
                    <a:pt x="8351" y="2294"/>
                  </a:lnTo>
                  <a:lnTo>
                    <a:pt x="7311" y="6319"/>
                  </a:lnTo>
                  <a:lnTo>
                    <a:pt x="370" y="2294"/>
                  </a:lnTo>
                  <a:lnTo>
                    <a:pt x="4627" y="7617"/>
                  </a:lnTo>
                  <a:lnTo>
                    <a:pt x="0" y="8614"/>
                  </a:lnTo>
                  <a:lnTo>
                    <a:pt x="3721" y="11774"/>
                  </a:lnTo>
                  <a:lnTo>
                    <a:pt x="135" y="14586"/>
                  </a:lnTo>
                  <a:lnTo>
                    <a:pt x="5666" y="13936"/>
                  </a:lnTo>
                  <a:lnTo>
                    <a:pt x="4761" y="17617"/>
                  </a:lnTo>
                  <a:lnTo>
                    <a:pt x="7714" y="15626"/>
                  </a:lnTo>
                  <a:lnTo>
                    <a:pt x="8484" y="21599"/>
                  </a:lnTo>
                  <a:lnTo>
                    <a:pt x="10531" y="14934"/>
                  </a:lnTo>
                  <a:lnTo>
                    <a:pt x="13246" y="19736"/>
                  </a:lnTo>
                  <a:lnTo>
                    <a:pt x="14019" y="14456"/>
                  </a:lnTo>
                  <a:lnTo>
                    <a:pt x="18144" y="18094"/>
                  </a:lnTo>
                  <a:lnTo>
                    <a:pt x="16836" y="12941"/>
                  </a:lnTo>
                  <a:lnTo>
                    <a:pt x="21599" y="13289"/>
                  </a:lnTo>
                  <a:lnTo>
                    <a:pt x="17606" y="10474"/>
                  </a:lnTo>
                  <a:lnTo>
                    <a:pt x="21096" y="8136"/>
                  </a:lnTo>
                  <a:lnTo>
                    <a:pt x="16701" y="7314"/>
                  </a:lnTo>
                  <a:lnTo>
                    <a:pt x="18379" y="4456"/>
                  </a:lnTo>
                  <a:lnTo>
                    <a:pt x="14154" y="5324"/>
                  </a:lnTo>
                  <a:lnTo>
                    <a:pt x="14521" y="0"/>
                  </a:lnTo>
                  <a:close/>
                </a:path>
              </a:pathLst>
            </a:custGeom>
            <a:solidFill>
              <a:srgbClr val="FFFB00"/>
            </a:solidFill>
            <a:ln w="9525" cap="flat" cmpd="sng">
              <a:solidFill>
                <a:srgbClr val="424242"/>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marL="39688" defTabSz="914400"/>
              <a:endParaRPr lang="en-US" sz="2000" b="1">
                <a:solidFill>
                  <a:srgbClr val="424242"/>
                </a:solidFill>
                <a:latin typeface="Arial" charset="0"/>
                <a:cs typeface="Arial" charset="0"/>
                <a:sym typeface="Arial" charset="0"/>
              </a:endParaRPr>
            </a:p>
          </p:txBody>
        </p:sp>
        <p:sp>
          <p:nvSpPr>
            <p:cNvPr id="87" name="AutoShape 23"/>
            <p:cNvSpPr>
              <a:spLocks/>
            </p:cNvSpPr>
            <p:nvPr/>
          </p:nvSpPr>
          <p:spPr bwMode="auto">
            <a:xfrm>
              <a:off x="293722" y="315763"/>
              <a:ext cx="780857" cy="29703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marL="46038" algn="ctr" defTabSz="914400">
                <a:buClr>
                  <a:srgbClr val="424242"/>
                </a:buClr>
                <a:buFont typeface="Arial" charset="0"/>
                <a:buNone/>
              </a:pPr>
              <a:r>
                <a:rPr lang="en-US" b="1" dirty="0">
                  <a:solidFill>
                    <a:srgbClr val="424242"/>
                  </a:solidFill>
                  <a:latin typeface="Arial" charset="0"/>
                  <a:cs typeface="Arial" charset="0"/>
                  <a:sym typeface="Arial" charset="0"/>
                </a:rPr>
                <a:t>Impact</a:t>
              </a:r>
              <a:endParaRPr lang="en-US" dirty="0"/>
            </a:p>
          </p:txBody>
        </p:sp>
      </p:grpSp>
      <p:grpSp>
        <p:nvGrpSpPr>
          <p:cNvPr id="88" name="Group 21"/>
          <p:cNvGrpSpPr>
            <a:grpSpLocks/>
          </p:cNvGrpSpPr>
          <p:nvPr/>
        </p:nvGrpSpPr>
        <p:grpSpPr bwMode="auto">
          <a:xfrm>
            <a:off x="2340076" y="755520"/>
            <a:ext cx="1792919" cy="1188992"/>
            <a:chOff x="0" y="0"/>
            <a:chExt cx="1385686" cy="990127"/>
          </a:xfrm>
        </p:grpSpPr>
        <p:sp>
          <p:nvSpPr>
            <p:cNvPr id="89" name="AutoShape 22"/>
            <p:cNvSpPr>
              <a:spLocks/>
            </p:cNvSpPr>
            <p:nvPr/>
          </p:nvSpPr>
          <p:spPr bwMode="auto">
            <a:xfrm>
              <a:off x="0" y="0"/>
              <a:ext cx="1385686" cy="9901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800"/>
                  </a:moveTo>
                  <a:lnTo>
                    <a:pt x="8351" y="2294"/>
                  </a:lnTo>
                  <a:lnTo>
                    <a:pt x="7311" y="6319"/>
                  </a:lnTo>
                  <a:lnTo>
                    <a:pt x="370" y="2294"/>
                  </a:lnTo>
                  <a:lnTo>
                    <a:pt x="4627" y="7617"/>
                  </a:lnTo>
                  <a:lnTo>
                    <a:pt x="0" y="8614"/>
                  </a:lnTo>
                  <a:lnTo>
                    <a:pt x="3721" y="11774"/>
                  </a:lnTo>
                  <a:lnTo>
                    <a:pt x="135" y="14586"/>
                  </a:lnTo>
                  <a:lnTo>
                    <a:pt x="5666" y="13936"/>
                  </a:lnTo>
                  <a:lnTo>
                    <a:pt x="4761" y="17617"/>
                  </a:lnTo>
                  <a:lnTo>
                    <a:pt x="7714" y="15626"/>
                  </a:lnTo>
                  <a:lnTo>
                    <a:pt x="8484" y="21599"/>
                  </a:lnTo>
                  <a:lnTo>
                    <a:pt x="10531" y="14934"/>
                  </a:lnTo>
                  <a:lnTo>
                    <a:pt x="13246" y="19736"/>
                  </a:lnTo>
                  <a:lnTo>
                    <a:pt x="14019" y="14456"/>
                  </a:lnTo>
                  <a:lnTo>
                    <a:pt x="18144" y="18094"/>
                  </a:lnTo>
                  <a:lnTo>
                    <a:pt x="16836" y="12941"/>
                  </a:lnTo>
                  <a:lnTo>
                    <a:pt x="21599" y="13289"/>
                  </a:lnTo>
                  <a:lnTo>
                    <a:pt x="17606" y="10474"/>
                  </a:lnTo>
                  <a:lnTo>
                    <a:pt x="21096" y="8136"/>
                  </a:lnTo>
                  <a:lnTo>
                    <a:pt x="16701" y="7314"/>
                  </a:lnTo>
                  <a:lnTo>
                    <a:pt x="18379" y="4456"/>
                  </a:lnTo>
                  <a:lnTo>
                    <a:pt x="14154" y="5324"/>
                  </a:lnTo>
                  <a:lnTo>
                    <a:pt x="14521" y="0"/>
                  </a:lnTo>
                  <a:close/>
                </a:path>
              </a:pathLst>
            </a:custGeom>
            <a:solidFill>
              <a:srgbClr val="FFFB00"/>
            </a:solidFill>
            <a:ln w="9525" cap="flat" cmpd="sng">
              <a:solidFill>
                <a:srgbClr val="424242"/>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marL="39688" defTabSz="914400"/>
              <a:endParaRPr lang="en-US" sz="2000" b="1">
                <a:solidFill>
                  <a:srgbClr val="424242"/>
                </a:solidFill>
                <a:latin typeface="Arial" charset="0"/>
                <a:cs typeface="Arial" charset="0"/>
                <a:sym typeface="Arial" charset="0"/>
              </a:endParaRPr>
            </a:p>
          </p:txBody>
        </p:sp>
        <p:sp>
          <p:nvSpPr>
            <p:cNvPr id="90" name="AutoShape 23"/>
            <p:cNvSpPr>
              <a:spLocks/>
            </p:cNvSpPr>
            <p:nvPr/>
          </p:nvSpPr>
          <p:spPr bwMode="auto">
            <a:xfrm>
              <a:off x="293722" y="315763"/>
              <a:ext cx="780857" cy="29703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marL="46038" algn="ctr" defTabSz="914400">
                <a:buClr>
                  <a:srgbClr val="424242"/>
                </a:buClr>
                <a:buFont typeface="Arial" charset="0"/>
                <a:buNone/>
              </a:pPr>
              <a:r>
                <a:rPr lang="en-US" b="1" dirty="0">
                  <a:solidFill>
                    <a:srgbClr val="424242"/>
                  </a:solidFill>
                  <a:latin typeface="Arial" charset="0"/>
                  <a:cs typeface="Arial" charset="0"/>
                  <a:sym typeface="Arial" charset="0"/>
                </a:rPr>
                <a:t>Impact</a:t>
              </a:r>
              <a:endParaRPr lang="en-US" dirty="0"/>
            </a:p>
          </p:txBody>
        </p:sp>
      </p:grpSp>
      <p:grpSp>
        <p:nvGrpSpPr>
          <p:cNvPr id="91" name="Group 21"/>
          <p:cNvGrpSpPr>
            <a:grpSpLocks/>
          </p:cNvGrpSpPr>
          <p:nvPr/>
        </p:nvGrpSpPr>
        <p:grpSpPr bwMode="auto">
          <a:xfrm>
            <a:off x="4199323" y="755524"/>
            <a:ext cx="1792919" cy="1188992"/>
            <a:chOff x="0" y="0"/>
            <a:chExt cx="1385686" cy="990127"/>
          </a:xfrm>
        </p:grpSpPr>
        <p:sp>
          <p:nvSpPr>
            <p:cNvPr id="92" name="AutoShape 22"/>
            <p:cNvSpPr>
              <a:spLocks/>
            </p:cNvSpPr>
            <p:nvPr/>
          </p:nvSpPr>
          <p:spPr bwMode="auto">
            <a:xfrm>
              <a:off x="0" y="0"/>
              <a:ext cx="1385686" cy="9901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800"/>
                  </a:moveTo>
                  <a:lnTo>
                    <a:pt x="8351" y="2294"/>
                  </a:lnTo>
                  <a:lnTo>
                    <a:pt x="7311" y="6319"/>
                  </a:lnTo>
                  <a:lnTo>
                    <a:pt x="370" y="2294"/>
                  </a:lnTo>
                  <a:lnTo>
                    <a:pt x="4627" y="7617"/>
                  </a:lnTo>
                  <a:lnTo>
                    <a:pt x="0" y="8614"/>
                  </a:lnTo>
                  <a:lnTo>
                    <a:pt x="3721" y="11774"/>
                  </a:lnTo>
                  <a:lnTo>
                    <a:pt x="135" y="14586"/>
                  </a:lnTo>
                  <a:lnTo>
                    <a:pt x="5666" y="13936"/>
                  </a:lnTo>
                  <a:lnTo>
                    <a:pt x="4761" y="17617"/>
                  </a:lnTo>
                  <a:lnTo>
                    <a:pt x="7714" y="15626"/>
                  </a:lnTo>
                  <a:lnTo>
                    <a:pt x="8484" y="21599"/>
                  </a:lnTo>
                  <a:lnTo>
                    <a:pt x="10531" y="14934"/>
                  </a:lnTo>
                  <a:lnTo>
                    <a:pt x="13246" y="19736"/>
                  </a:lnTo>
                  <a:lnTo>
                    <a:pt x="14019" y="14456"/>
                  </a:lnTo>
                  <a:lnTo>
                    <a:pt x="18144" y="18094"/>
                  </a:lnTo>
                  <a:lnTo>
                    <a:pt x="16836" y="12941"/>
                  </a:lnTo>
                  <a:lnTo>
                    <a:pt x="21599" y="13289"/>
                  </a:lnTo>
                  <a:lnTo>
                    <a:pt x="17606" y="10474"/>
                  </a:lnTo>
                  <a:lnTo>
                    <a:pt x="21096" y="8136"/>
                  </a:lnTo>
                  <a:lnTo>
                    <a:pt x="16701" y="7314"/>
                  </a:lnTo>
                  <a:lnTo>
                    <a:pt x="18379" y="4456"/>
                  </a:lnTo>
                  <a:lnTo>
                    <a:pt x="14154" y="5324"/>
                  </a:lnTo>
                  <a:lnTo>
                    <a:pt x="14521" y="0"/>
                  </a:lnTo>
                  <a:close/>
                </a:path>
              </a:pathLst>
            </a:custGeom>
            <a:solidFill>
              <a:srgbClr val="FFFB00"/>
            </a:solidFill>
            <a:ln w="9525" cap="flat" cmpd="sng">
              <a:solidFill>
                <a:srgbClr val="424242"/>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marL="39688" defTabSz="914400"/>
              <a:endParaRPr lang="en-US" sz="2000" b="1">
                <a:solidFill>
                  <a:srgbClr val="424242"/>
                </a:solidFill>
                <a:latin typeface="Arial" charset="0"/>
                <a:cs typeface="Arial" charset="0"/>
                <a:sym typeface="Arial" charset="0"/>
              </a:endParaRPr>
            </a:p>
          </p:txBody>
        </p:sp>
        <p:sp>
          <p:nvSpPr>
            <p:cNvPr id="93" name="AutoShape 23"/>
            <p:cNvSpPr>
              <a:spLocks/>
            </p:cNvSpPr>
            <p:nvPr/>
          </p:nvSpPr>
          <p:spPr bwMode="auto">
            <a:xfrm>
              <a:off x="293722" y="315763"/>
              <a:ext cx="780857" cy="29703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marL="46038" algn="ctr" defTabSz="914400">
                <a:buClr>
                  <a:srgbClr val="424242"/>
                </a:buClr>
                <a:buFont typeface="Arial" charset="0"/>
                <a:buNone/>
              </a:pPr>
              <a:r>
                <a:rPr lang="en-US" b="1" dirty="0">
                  <a:solidFill>
                    <a:srgbClr val="424242"/>
                  </a:solidFill>
                  <a:latin typeface="Arial" charset="0"/>
                  <a:cs typeface="Arial" charset="0"/>
                  <a:sym typeface="Arial" charset="0"/>
                </a:rPr>
                <a:t>Impact</a:t>
              </a:r>
              <a:endParaRPr lang="en-US" dirty="0"/>
            </a:p>
          </p:txBody>
        </p:sp>
      </p:grpSp>
      <p:sp>
        <p:nvSpPr>
          <p:cNvPr id="94" name="TextBox 93"/>
          <p:cNvSpPr txBox="1"/>
          <p:nvPr/>
        </p:nvSpPr>
        <p:spPr>
          <a:xfrm>
            <a:off x="5983078" y="1108949"/>
            <a:ext cx="1428884" cy="784830"/>
          </a:xfrm>
          <a:prstGeom prst="rect">
            <a:avLst/>
          </a:prstGeom>
          <a:noFill/>
        </p:spPr>
        <p:txBody>
          <a:bodyPr wrap="square" rtlCol="0">
            <a:spAutoFit/>
          </a:bodyPr>
          <a:lstStyle/>
          <a:p>
            <a:r>
              <a:rPr lang="en-US" sz="1500" dirty="0" smtClean="0"/>
              <a:t>Authoritative</a:t>
            </a:r>
          </a:p>
          <a:p>
            <a:r>
              <a:rPr lang="en-US" sz="1500" dirty="0" smtClean="0"/>
              <a:t>DNS</a:t>
            </a:r>
            <a:r>
              <a:rPr lang="en-US" sz="1500" dirty="0"/>
              <a:t> </a:t>
            </a:r>
            <a:r>
              <a:rPr lang="en-US" sz="1500" dirty="0" smtClean="0"/>
              <a:t>Servers for</a:t>
            </a:r>
          </a:p>
          <a:p>
            <a:r>
              <a:rPr lang="en-US" sz="1500" dirty="0" err="1"/>
              <a:t>e</a:t>
            </a:r>
            <a:r>
              <a:rPr lang="en-US" sz="1500" dirty="0" err="1" smtClean="0"/>
              <a:t>xample.com</a:t>
            </a:r>
            <a:endParaRPr lang="en-US" sz="1500" dirty="0"/>
          </a:p>
        </p:txBody>
      </p:sp>
    </p:spTree>
    <p:extLst>
      <p:ext uri="{BB962C8B-B14F-4D97-AF65-F5344CB8AC3E}">
        <p14:creationId xmlns:p14="http://schemas.microsoft.com/office/powerpoint/2010/main" val="253018435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1000"/>
                                  </p:stCondLst>
                                  <p:childTnLst>
                                    <p:set>
                                      <p:cBhvr>
                                        <p:cTn id="6" dur="1" fill="hold">
                                          <p:stCondLst>
                                            <p:cond delay="0"/>
                                          </p:stCondLst>
                                        </p:cTn>
                                        <p:tgtEl>
                                          <p:spTgt spid="63"/>
                                        </p:tgtEl>
                                        <p:attrNameLst>
                                          <p:attrName>style.visibility</p:attrName>
                                        </p:attrNameLst>
                                      </p:cBhvr>
                                      <p:to>
                                        <p:strVal val="visible"/>
                                      </p:to>
                                    </p:set>
                                    <p:animEffect transition="in" filter="wipe(down)">
                                      <p:cBhvr>
                                        <p:cTn id="7" dur="500"/>
                                        <p:tgtEl>
                                          <p:spTgt spid="63"/>
                                        </p:tgtEl>
                                      </p:cBhvr>
                                    </p:animEffect>
                                  </p:childTnLst>
                                </p:cTn>
                              </p:par>
                            </p:childTnLst>
                          </p:cTn>
                        </p:par>
                        <p:par>
                          <p:cTn id="8" fill="hold">
                            <p:stCondLst>
                              <p:cond delay="1500"/>
                            </p:stCondLst>
                            <p:childTnLst>
                              <p:par>
                                <p:cTn id="9" presetID="22" presetClass="entr" presetSubtype="4" fill="hold" nodeType="afterEffect">
                                  <p:stCondLst>
                                    <p:cond delay="0"/>
                                  </p:stCondLst>
                                  <p:childTnLst>
                                    <p:set>
                                      <p:cBhvr>
                                        <p:cTn id="10" dur="1" fill="hold">
                                          <p:stCondLst>
                                            <p:cond delay="0"/>
                                          </p:stCondLst>
                                        </p:cTn>
                                        <p:tgtEl>
                                          <p:spTgt spid="76"/>
                                        </p:tgtEl>
                                        <p:attrNameLst>
                                          <p:attrName>style.visibility</p:attrName>
                                        </p:attrNameLst>
                                      </p:cBhvr>
                                      <p:to>
                                        <p:strVal val="visible"/>
                                      </p:to>
                                    </p:set>
                                    <p:animEffect transition="in" filter="wipe(down)">
                                      <p:cBhvr>
                                        <p:cTn id="11" dur="500"/>
                                        <p:tgtEl>
                                          <p:spTgt spid="76"/>
                                        </p:tgtEl>
                                      </p:cBhvr>
                                    </p:animEffect>
                                  </p:childTnLst>
                                </p:cTn>
                              </p:par>
                              <p:par>
                                <p:cTn id="12" presetID="22" presetClass="entr" presetSubtype="4" fill="hold" nodeType="withEffect">
                                  <p:stCondLst>
                                    <p:cond delay="0"/>
                                  </p:stCondLst>
                                  <p:childTnLst>
                                    <p:set>
                                      <p:cBhvr>
                                        <p:cTn id="13" dur="1" fill="hold">
                                          <p:stCondLst>
                                            <p:cond delay="0"/>
                                          </p:stCondLst>
                                        </p:cTn>
                                        <p:tgtEl>
                                          <p:spTgt spid="79"/>
                                        </p:tgtEl>
                                        <p:attrNameLst>
                                          <p:attrName>style.visibility</p:attrName>
                                        </p:attrNameLst>
                                      </p:cBhvr>
                                      <p:to>
                                        <p:strVal val="visible"/>
                                      </p:to>
                                    </p:set>
                                    <p:animEffect transition="in" filter="wipe(down)">
                                      <p:cBhvr>
                                        <p:cTn id="14" dur="500"/>
                                        <p:tgtEl>
                                          <p:spTgt spid="79"/>
                                        </p:tgtEl>
                                      </p:cBhvr>
                                    </p:animEffect>
                                  </p:childTnLst>
                                </p:cTn>
                              </p:par>
                              <p:par>
                                <p:cTn id="15" presetID="22" presetClass="entr" presetSubtype="4" fill="hold" nodeType="withEffect">
                                  <p:stCondLst>
                                    <p:cond delay="0"/>
                                  </p:stCondLst>
                                  <p:childTnLst>
                                    <p:set>
                                      <p:cBhvr>
                                        <p:cTn id="16" dur="1" fill="hold">
                                          <p:stCondLst>
                                            <p:cond delay="0"/>
                                          </p:stCondLst>
                                        </p:cTn>
                                        <p:tgtEl>
                                          <p:spTgt spid="82"/>
                                        </p:tgtEl>
                                        <p:attrNameLst>
                                          <p:attrName>style.visibility</p:attrName>
                                        </p:attrNameLst>
                                      </p:cBhvr>
                                      <p:to>
                                        <p:strVal val="visible"/>
                                      </p:to>
                                    </p:set>
                                    <p:animEffect transition="in" filter="wipe(down)">
                                      <p:cBhvr>
                                        <p:cTn id="17" dur="500"/>
                                        <p:tgtEl>
                                          <p:spTgt spid="82"/>
                                        </p:tgtEl>
                                      </p:cBhvr>
                                    </p:animEffect>
                                  </p:childTnLst>
                                </p:cTn>
                              </p:par>
                              <p:par>
                                <p:cTn id="18" presetID="22" presetClass="entr" presetSubtype="4" fill="hold" nodeType="withEffect">
                                  <p:stCondLst>
                                    <p:cond delay="0"/>
                                  </p:stCondLst>
                                  <p:childTnLst>
                                    <p:set>
                                      <p:cBhvr>
                                        <p:cTn id="19" dur="1" fill="hold">
                                          <p:stCondLst>
                                            <p:cond delay="0"/>
                                          </p:stCondLst>
                                        </p:cTn>
                                        <p:tgtEl>
                                          <p:spTgt spid="85"/>
                                        </p:tgtEl>
                                        <p:attrNameLst>
                                          <p:attrName>style.visibility</p:attrName>
                                        </p:attrNameLst>
                                      </p:cBhvr>
                                      <p:to>
                                        <p:strVal val="visible"/>
                                      </p:to>
                                    </p:set>
                                    <p:animEffect transition="in" filter="wipe(down)">
                                      <p:cBhvr>
                                        <p:cTn id="20" dur="500"/>
                                        <p:tgtEl>
                                          <p:spTgt spid="85"/>
                                        </p:tgtEl>
                                      </p:cBhvr>
                                    </p:animEffect>
                                  </p:childTnLst>
                                </p:cTn>
                              </p:par>
                            </p:childTnLst>
                          </p:cTn>
                        </p:par>
                        <p:par>
                          <p:cTn id="21" fill="hold">
                            <p:stCondLst>
                              <p:cond delay="2000"/>
                            </p:stCondLst>
                            <p:childTnLst>
                              <p:par>
                                <p:cTn id="22" presetID="22" presetClass="entr" presetSubtype="4" fill="hold" nodeType="afterEffect">
                                  <p:stCondLst>
                                    <p:cond delay="0"/>
                                  </p:stCondLst>
                                  <p:childTnLst>
                                    <p:set>
                                      <p:cBhvr>
                                        <p:cTn id="23" dur="1" fill="hold">
                                          <p:stCondLst>
                                            <p:cond delay="0"/>
                                          </p:stCondLst>
                                        </p:cTn>
                                        <p:tgtEl>
                                          <p:spTgt spid="88"/>
                                        </p:tgtEl>
                                        <p:attrNameLst>
                                          <p:attrName>style.visibility</p:attrName>
                                        </p:attrNameLst>
                                      </p:cBhvr>
                                      <p:to>
                                        <p:strVal val="visible"/>
                                      </p:to>
                                    </p:set>
                                    <p:animEffect transition="in" filter="wipe(down)">
                                      <p:cBhvr>
                                        <p:cTn id="24" dur="500"/>
                                        <p:tgtEl>
                                          <p:spTgt spid="88"/>
                                        </p:tgtEl>
                                      </p:cBhvr>
                                    </p:animEffect>
                                  </p:childTnLst>
                                </p:cTn>
                              </p:par>
                              <p:par>
                                <p:cTn id="25" presetID="22" presetClass="entr" presetSubtype="4" fill="hold" nodeType="withEffect">
                                  <p:stCondLst>
                                    <p:cond delay="0"/>
                                  </p:stCondLst>
                                  <p:childTnLst>
                                    <p:set>
                                      <p:cBhvr>
                                        <p:cTn id="26" dur="1" fill="hold">
                                          <p:stCondLst>
                                            <p:cond delay="0"/>
                                          </p:stCondLst>
                                        </p:cTn>
                                        <p:tgtEl>
                                          <p:spTgt spid="91"/>
                                        </p:tgtEl>
                                        <p:attrNameLst>
                                          <p:attrName>style.visibility</p:attrName>
                                        </p:attrNameLst>
                                      </p:cBhvr>
                                      <p:to>
                                        <p:strVal val="visible"/>
                                      </p:to>
                                    </p:set>
                                    <p:animEffect transition="in" filter="wipe(down)">
                                      <p:cBhvr>
                                        <p:cTn id="27"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nsamp1edit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97000"/>
            <a:ext cx="9144000" cy="4042167"/>
          </a:xfrm>
          <a:prstGeom prst="rect">
            <a:avLst/>
          </a:prstGeom>
        </p:spPr>
      </p:pic>
      <p:sp>
        <p:nvSpPr>
          <p:cNvPr id="2" name="Title 1"/>
          <p:cNvSpPr>
            <a:spLocks noGrp="1"/>
          </p:cNvSpPr>
          <p:nvPr>
            <p:ph type="title"/>
          </p:nvPr>
        </p:nvSpPr>
        <p:spPr>
          <a:xfrm>
            <a:off x="457200" y="181937"/>
            <a:ext cx="8229600" cy="533400"/>
          </a:xfrm>
        </p:spPr>
        <p:txBody>
          <a:bodyPr/>
          <a:lstStyle/>
          <a:p>
            <a:r>
              <a:rPr lang="en-US" sz="2600" dirty="0" smtClean="0"/>
              <a:t>DNS Reflection/Amplification Attack</a:t>
            </a:r>
            <a:br>
              <a:rPr lang="en-US" sz="2600" dirty="0" smtClean="0"/>
            </a:br>
            <a:r>
              <a:rPr lang="en-US" sz="2600" dirty="0" err="1" smtClean="0"/>
              <a:t>Netflow</a:t>
            </a:r>
            <a:r>
              <a:rPr lang="en-US" sz="2600" dirty="0" smtClean="0"/>
              <a:t> Analysis – UDP Misuse Anomaly</a:t>
            </a:r>
            <a:endParaRPr lang="en-US" sz="2600" dirty="0"/>
          </a:p>
        </p:txBody>
      </p:sp>
      <p:sp>
        <p:nvSpPr>
          <p:cNvPr id="3" name="Slide Number Placeholder 2"/>
          <p:cNvSpPr>
            <a:spLocks noGrp="1"/>
          </p:cNvSpPr>
          <p:nvPr>
            <p:ph type="sldNum" sz="quarter" idx="12"/>
          </p:nvPr>
        </p:nvSpPr>
        <p:spPr/>
        <p:txBody>
          <a:bodyPr/>
          <a:lstStyle/>
          <a:p>
            <a:fld id="{AE4F6114-FE43-B34A-B99B-6F1FD61370EE}" type="slidenum">
              <a:rPr lang="en-US" smtClean="0"/>
              <a:pPr/>
              <a:t>69</a:t>
            </a:fld>
            <a:endParaRPr lang="en-US"/>
          </a:p>
        </p:txBody>
      </p:sp>
    </p:spTree>
    <p:extLst>
      <p:ext uri="{BB962C8B-B14F-4D97-AF65-F5344CB8AC3E}">
        <p14:creationId xmlns:p14="http://schemas.microsoft.com/office/powerpoint/2010/main" val="19447578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10.jp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697460" y="889552"/>
            <a:ext cx="4446540" cy="2166374"/>
          </a:xfrm>
          <a:prstGeom prst="rect">
            <a:avLst/>
          </a:prstGeom>
          <a:ln>
            <a:noFill/>
          </a:ln>
        </p:spPr>
      </p:pic>
      <p:sp>
        <p:nvSpPr>
          <p:cNvPr id="2" name="Title 1"/>
          <p:cNvSpPr>
            <a:spLocks noGrp="1"/>
          </p:cNvSpPr>
          <p:nvPr>
            <p:ph type="title"/>
          </p:nvPr>
        </p:nvSpPr>
        <p:spPr>
          <a:xfrm>
            <a:off x="152400" y="165657"/>
            <a:ext cx="8229600" cy="533400"/>
          </a:xfrm>
        </p:spPr>
        <p:txBody>
          <a:bodyPr/>
          <a:lstStyle/>
          <a:p>
            <a:r>
              <a:rPr lang="en-US" dirty="0">
                <a:solidFill>
                  <a:schemeClr val="accent2"/>
                </a:solidFill>
              </a:rPr>
              <a:t>2014, A Time </a:t>
            </a:r>
            <a:r>
              <a:rPr lang="en-US" dirty="0" smtClean="0">
                <a:solidFill>
                  <a:schemeClr val="accent2"/>
                </a:solidFill>
              </a:rPr>
              <a:t>of </a:t>
            </a:r>
            <a:r>
              <a:rPr lang="en-US" dirty="0">
                <a:solidFill>
                  <a:schemeClr val="accent2"/>
                </a:solidFill>
              </a:rPr>
              <a:t>Reflection….. </a:t>
            </a:r>
          </a:p>
        </p:txBody>
      </p:sp>
      <p:sp>
        <p:nvSpPr>
          <p:cNvPr id="8" name="TextBox 7"/>
          <p:cNvSpPr txBox="1"/>
          <p:nvPr/>
        </p:nvSpPr>
        <p:spPr>
          <a:xfrm>
            <a:off x="-2255" y="1835226"/>
            <a:ext cx="3949700" cy="2443851"/>
          </a:xfrm>
          <a:prstGeom prst="rect">
            <a:avLst/>
          </a:prstGeom>
        </p:spPr>
        <p:txBody>
          <a:bodyPr vert="horz" lIns="91440" tIns="45720" rIns="91440" bIns="45720" rtlCol="0">
            <a:noAutofit/>
          </a:bodyPr>
          <a:lstStyle>
            <a:defPPr>
              <a:defRPr lang="en-US"/>
            </a:defPPr>
            <a:lvl1pPr marL="342900" indent="-342900">
              <a:spcBef>
                <a:spcPct val="20000"/>
              </a:spcBef>
              <a:buClr>
                <a:srgbClr val="71B532"/>
              </a:buClr>
              <a:buFont typeface="Arial"/>
              <a:buChar char="•"/>
              <a:defRPr sz="2000">
                <a:latin typeface="Arial"/>
                <a:cs typeface="Arial"/>
              </a:defRPr>
            </a:lvl1pPr>
            <a:lvl2pPr marL="742950" lvl="1" indent="-285750">
              <a:spcBef>
                <a:spcPct val="20000"/>
              </a:spcBef>
              <a:buClr>
                <a:srgbClr val="71B532"/>
              </a:buClr>
              <a:buFont typeface="Arial"/>
              <a:buChar char="–"/>
              <a:defRPr>
                <a:latin typeface="Arial"/>
                <a:cs typeface="Arial"/>
              </a:defRPr>
            </a:lvl2pPr>
            <a:lvl3pPr marL="1143000" indent="-228600">
              <a:spcBef>
                <a:spcPct val="20000"/>
              </a:spcBef>
              <a:buClr>
                <a:srgbClr val="71B532"/>
              </a:buClr>
              <a:buFont typeface="Arial"/>
              <a:buChar char="•"/>
              <a:defRPr sz="2400">
                <a:latin typeface="Arial"/>
                <a:cs typeface="Arial"/>
              </a:defRPr>
            </a:lvl3pPr>
            <a:lvl4pPr marL="1600200" indent="-228600">
              <a:spcBef>
                <a:spcPct val="20000"/>
              </a:spcBef>
              <a:buClr>
                <a:srgbClr val="71B532"/>
              </a:buClr>
              <a:buFont typeface="Arial"/>
              <a:buChar char="–"/>
              <a:defRPr sz="2000">
                <a:latin typeface="Arial"/>
                <a:cs typeface="Arial"/>
              </a:defRPr>
            </a:lvl4pPr>
            <a:lvl5pPr marL="2057400" indent="-228600">
              <a:spcBef>
                <a:spcPct val="20000"/>
              </a:spcBef>
              <a:buClr>
                <a:srgbClr val="71B532"/>
              </a:buClr>
              <a:buFont typeface="Arial"/>
              <a:buChar char="»"/>
              <a:defRPr sz="2000">
                <a:latin typeface="Arial"/>
                <a:cs typeface="Arial"/>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n-US" dirty="0" smtClean="0">
                <a:latin typeface="+mn-lt"/>
              </a:rPr>
              <a:t>NTP significant throughout 2014</a:t>
            </a:r>
          </a:p>
          <a:p>
            <a:pPr lvl="1"/>
            <a:r>
              <a:rPr lang="en-US" dirty="0" smtClean="0">
                <a:latin typeface="+mn-lt"/>
              </a:rPr>
              <a:t>93 attacks over 100Gbps, 5 over 200Gbps.</a:t>
            </a:r>
            <a:endParaRPr lang="en-US" dirty="0">
              <a:latin typeface="+mn-lt"/>
            </a:endParaRPr>
          </a:p>
        </p:txBody>
      </p:sp>
      <p:sp>
        <p:nvSpPr>
          <p:cNvPr id="9" name="TextBox 8"/>
          <p:cNvSpPr txBox="1"/>
          <p:nvPr/>
        </p:nvSpPr>
        <p:spPr>
          <a:xfrm>
            <a:off x="11400" y="1052706"/>
            <a:ext cx="5041900" cy="2443851"/>
          </a:xfrm>
          <a:prstGeom prst="rect">
            <a:avLst/>
          </a:prstGeom>
        </p:spPr>
        <p:txBody>
          <a:bodyPr vert="horz" lIns="91440" tIns="45720" rIns="91440" bIns="45720" rtlCol="0">
            <a:noAutofit/>
          </a:bodyPr>
          <a:lstStyle>
            <a:defPPr>
              <a:defRPr lang="en-US"/>
            </a:defPPr>
            <a:lvl1pPr marL="342900" indent="-342900">
              <a:spcBef>
                <a:spcPct val="20000"/>
              </a:spcBef>
              <a:buClr>
                <a:srgbClr val="71B532"/>
              </a:buClr>
              <a:buFont typeface="Arial"/>
              <a:buChar char="•"/>
              <a:defRPr sz="2000">
                <a:latin typeface="Arial"/>
                <a:cs typeface="Arial"/>
              </a:defRPr>
            </a:lvl1pPr>
            <a:lvl2pPr marL="742950" lvl="1" indent="-285750">
              <a:spcBef>
                <a:spcPct val="20000"/>
              </a:spcBef>
              <a:buClr>
                <a:srgbClr val="71B532"/>
              </a:buClr>
              <a:buFont typeface="Arial"/>
              <a:buChar char="–"/>
              <a:defRPr>
                <a:latin typeface="Arial"/>
                <a:cs typeface="Arial"/>
              </a:defRPr>
            </a:lvl2pPr>
            <a:lvl3pPr marL="1143000" indent="-228600">
              <a:spcBef>
                <a:spcPct val="20000"/>
              </a:spcBef>
              <a:buClr>
                <a:srgbClr val="71B532"/>
              </a:buClr>
              <a:buFont typeface="Arial"/>
              <a:buChar char="•"/>
              <a:defRPr sz="2400">
                <a:latin typeface="Arial"/>
                <a:cs typeface="Arial"/>
              </a:defRPr>
            </a:lvl3pPr>
            <a:lvl4pPr marL="1600200" indent="-228600">
              <a:spcBef>
                <a:spcPct val="20000"/>
              </a:spcBef>
              <a:buClr>
                <a:srgbClr val="71B532"/>
              </a:buClr>
              <a:buFont typeface="Arial"/>
              <a:buChar char="–"/>
              <a:defRPr sz="2000">
                <a:latin typeface="Arial"/>
                <a:cs typeface="Arial"/>
              </a:defRPr>
            </a:lvl4pPr>
            <a:lvl5pPr marL="2057400" indent="-228600">
              <a:spcBef>
                <a:spcPct val="20000"/>
              </a:spcBef>
              <a:buClr>
                <a:srgbClr val="71B532"/>
              </a:buClr>
              <a:buFont typeface="Arial"/>
              <a:buChar char="»"/>
              <a:defRPr sz="2000">
                <a:latin typeface="Arial"/>
                <a:cs typeface="Arial"/>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n-US" dirty="0" smtClean="0">
                <a:latin typeface="+mn-lt"/>
              </a:rPr>
              <a:t>DNS has historically been the ‘leading’ protocol used for reflection amplification</a:t>
            </a:r>
            <a:endParaRPr lang="en-US" dirty="0">
              <a:latin typeface="+mn-lt"/>
            </a:endParaRPr>
          </a:p>
        </p:txBody>
      </p:sp>
      <p:sp>
        <p:nvSpPr>
          <p:cNvPr id="10" name="TextBox 9"/>
          <p:cNvSpPr txBox="1"/>
          <p:nvPr/>
        </p:nvSpPr>
        <p:spPr>
          <a:xfrm>
            <a:off x="0" y="2892051"/>
            <a:ext cx="3949700" cy="2443851"/>
          </a:xfrm>
          <a:prstGeom prst="rect">
            <a:avLst/>
          </a:prstGeom>
        </p:spPr>
        <p:txBody>
          <a:bodyPr vert="horz" lIns="91440" tIns="45720" rIns="91440" bIns="45720" rtlCol="0">
            <a:noAutofit/>
          </a:bodyPr>
          <a:lstStyle>
            <a:defPPr>
              <a:defRPr lang="en-US"/>
            </a:defPPr>
            <a:lvl1pPr marL="342900" indent="-342900">
              <a:spcBef>
                <a:spcPct val="20000"/>
              </a:spcBef>
              <a:buClr>
                <a:srgbClr val="71B532"/>
              </a:buClr>
              <a:buFont typeface="Arial"/>
              <a:buChar char="•"/>
              <a:defRPr sz="2000">
                <a:latin typeface="Arial"/>
                <a:cs typeface="Arial"/>
              </a:defRPr>
            </a:lvl1pPr>
            <a:lvl2pPr marL="742950" lvl="1" indent="-285750">
              <a:spcBef>
                <a:spcPct val="20000"/>
              </a:spcBef>
              <a:buClr>
                <a:srgbClr val="71B532"/>
              </a:buClr>
              <a:buFont typeface="Arial"/>
              <a:buChar char="–"/>
              <a:defRPr>
                <a:latin typeface="Arial"/>
                <a:cs typeface="Arial"/>
              </a:defRPr>
            </a:lvl2pPr>
            <a:lvl3pPr marL="1143000" indent="-228600">
              <a:spcBef>
                <a:spcPct val="20000"/>
              </a:spcBef>
              <a:buClr>
                <a:srgbClr val="71B532"/>
              </a:buClr>
              <a:buFont typeface="Arial"/>
              <a:buChar char="•"/>
              <a:defRPr sz="2400">
                <a:latin typeface="Arial"/>
                <a:cs typeface="Arial"/>
              </a:defRPr>
            </a:lvl3pPr>
            <a:lvl4pPr marL="1600200" indent="-228600">
              <a:spcBef>
                <a:spcPct val="20000"/>
              </a:spcBef>
              <a:buClr>
                <a:srgbClr val="71B532"/>
              </a:buClr>
              <a:buFont typeface="Arial"/>
              <a:buChar char="–"/>
              <a:defRPr sz="2000">
                <a:latin typeface="Arial"/>
                <a:cs typeface="Arial"/>
              </a:defRPr>
            </a:lvl4pPr>
            <a:lvl5pPr marL="2057400" indent="-228600">
              <a:spcBef>
                <a:spcPct val="20000"/>
              </a:spcBef>
              <a:buClr>
                <a:srgbClr val="71B532"/>
              </a:buClr>
              <a:buFont typeface="Arial"/>
              <a:buChar char="»"/>
              <a:defRPr sz="2000">
                <a:latin typeface="Arial"/>
                <a:cs typeface="Arial"/>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n-US" dirty="0" smtClean="0">
                <a:latin typeface="+mn-lt"/>
              </a:rPr>
              <a:t>SSDP significant post Q3</a:t>
            </a:r>
          </a:p>
          <a:p>
            <a:pPr lvl="1"/>
            <a:r>
              <a:rPr lang="en-US" dirty="0" smtClean="0">
                <a:latin typeface="+mn-lt"/>
              </a:rPr>
              <a:t>25K attacks per month in Q4</a:t>
            </a:r>
          </a:p>
          <a:p>
            <a:pPr lvl="1"/>
            <a:r>
              <a:rPr lang="en-US" dirty="0" smtClean="0">
                <a:latin typeface="+mn-lt"/>
              </a:rPr>
              <a:t>Largest at 131Gbps</a:t>
            </a:r>
            <a:endParaRPr lang="en-US" dirty="0">
              <a:latin typeface="+mn-lt"/>
            </a:endParaRPr>
          </a:p>
        </p:txBody>
      </p:sp>
      <p:sp>
        <p:nvSpPr>
          <p:cNvPr id="12" name="TextBox 11"/>
          <p:cNvSpPr txBox="1"/>
          <p:nvPr/>
        </p:nvSpPr>
        <p:spPr>
          <a:xfrm>
            <a:off x="29505" y="3753749"/>
            <a:ext cx="3949700" cy="1326251"/>
          </a:xfrm>
          <a:prstGeom prst="rect">
            <a:avLst/>
          </a:prstGeom>
        </p:spPr>
        <p:txBody>
          <a:bodyPr vert="horz" lIns="91440" tIns="45720" rIns="91440" bIns="45720" rtlCol="0">
            <a:noAutofit/>
          </a:bodyPr>
          <a:lstStyle>
            <a:defPPr>
              <a:defRPr lang="en-US"/>
            </a:defPPr>
            <a:lvl1pPr marL="342900" indent="-342900">
              <a:spcBef>
                <a:spcPct val="20000"/>
              </a:spcBef>
              <a:buClr>
                <a:srgbClr val="71B532"/>
              </a:buClr>
              <a:buFont typeface="Arial"/>
              <a:buChar char="•"/>
              <a:defRPr sz="2000">
                <a:latin typeface="Arial"/>
                <a:cs typeface="Arial"/>
              </a:defRPr>
            </a:lvl1pPr>
            <a:lvl2pPr marL="742950" lvl="1" indent="-285750">
              <a:spcBef>
                <a:spcPct val="20000"/>
              </a:spcBef>
              <a:buClr>
                <a:srgbClr val="71B532"/>
              </a:buClr>
              <a:buFont typeface="Arial"/>
              <a:buChar char="–"/>
              <a:defRPr>
                <a:latin typeface="Arial"/>
                <a:cs typeface="Arial"/>
              </a:defRPr>
            </a:lvl2pPr>
            <a:lvl3pPr marL="1143000" indent="-228600">
              <a:spcBef>
                <a:spcPct val="20000"/>
              </a:spcBef>
              <a:buClr>
                <a:srgbClr val="71B532"/>
              </a:buClr>
              <a:buFont typeface="Arial"/>
              <a:buChar char="•"/>
              <a:defRPr sz="2400">
                <a:latin typeface="Arial"/>
                <a:cs typeface="Arial"/>
              </a:defRPr>
            </a:lvl3pPr>
            <a:lvl4pPr marL="1600200" indent="-228600">
              <a:spcBef>
                <a:spcPct val="20000"/>
              </a:spcBef>
              <a:buClr>
                <a:srgbClr val="71B532"/>
              </a:buClr>
              <a:buFont typeface="Arial"/>
              <a:buChar char="–"/>
              <a:defRPr sz="2000">
                <a:latin typeface="Arial"/>
                <a:cs typeface="Arial"/>
              </a:defRPr>
            </a:lvl4pPr>
            <a:lvl5pPr marL="2057400" indent="-228600">
              <a:spcBef>
                <a:spcPct val="20000"/>
              </a:spcBef>
              <a:buClr>
                <a:srgbClr val="71B532"/>
              </a:buClr>
              <a:buFont typeface="Arial"/>
              <a:buChar char="»"/>
              <a:defRPr sz="2000">
                <a:latin typeface="Arial"/>
                <a:cs typeface="Arial"/>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endParaRPr lang="en-US" dirty="0" smtClean="0">
              <a:latin typeface="+mn-lt"/>
            </a:endParaRPr>
          </a:p>
          <a:p>
            <a:r>
              <a:rPr lang="en-US" dirty="0" smtClean="0">
                <a:latin typeface="+mn-lt"/>
              </a:rPr>
              <a:t>Other protocols still a concern</a:t>
            </a:r>
            <a:endParaRPr lang="en-US" dirty="0">
              <a:latin typeface="+mn-lt"/>
            </a:endParaRPr>
          </a:p>
        </p:txBody>
      </p:sp>
      <p:pic>
        <p:nvPicPr>
          <p:cNvPr id="6" name="Picture 5" descr="A12.jp2"/>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811252" y="2760662"/>
            <a:ext cx="4354398" cy="2177201"/>
          </a:xfrm>
          <a:prstGeom prst="rect">
            <a:avLst/>
          </a:prstGeom>
          <a:ln>
            <a:noFill/>
          </a:ln>
        </p:spPr>
      </p:pic>
      <p:pic>
        <p:nvPicPr>
          <p:cNvPr id="7" name="Picture 6" descr="Table1.jp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7939" y="4707947"/>
            <a:ext cx="5634589" cy="2099426"/>
          </a:xfrm>
          <a:prstGeom prst="rect">
            <a:avLst/>
          </a:prstGeom>
          <a:ln>
            <a:noFill/>
          </a:ln>
        </p:spPr>
      </p:pic>
    </p:spTree>
    <p:extLst>
      <p:ext uri="{BB962C8B-B14F-4D97-AF65-F5344CB8AC3E}">
        <p14:creationId xmlns:p14="http://schemas.microsoft.com/office/powerpoint/2010/main" val="2995048523"/>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nsamp1edit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97000"/>
            <a:ext cx="9144000" cy="4042167"/>
          </a:xfrm>
          <a:prstGeom prst="rect">
            <a:avLst/>
          </a:prstGeom>
        </p:spPr>
      </p:pic>
      <p:sp>
        <p:nvSpPr>
          <p:cNvPr id="3" name="Slide Number Placeholder 2"/>
          <p:cNvSpPr>
            <a:spLocks noGrp="1"/>
          </p:cNvSpPr>
          <p:nvPr>
            <p:ph type="sldNum" sz="quarter" idx="12"/>
          </p:nvPr>
        </p:nvSpPr>
        <p:spPr/>
        <p:txBody>
          <a:bodyPr/>
          <a:lstStyle/>
          <a:p>
            <a:fld id="{AE4F6114-FE43-B34A-B99B-6F1FD61370EE}" type="slidenum">
              <a:rPr lang="en-US" smtClean="0"/>
              <a:pPr/>
              <a:t>70</a:t>
            </a:fld>
            <a:endParaRPr lang="en-US"/>
          </a:p>
        </p:txBody>
      </p:sp>
      <p:sp>
        <p:nvSpPr>
          <p:cNvPr id="6" name="Oval 5"/>
          <p:cNvSpPr/>
          <p:nvPr/>
        </p:nvSpPr>
        <p:spPr>
          <a:xfrm>
            <a:off x="2394219" y="3425717"/>
            <a:ext cx="1215571" cy="689429"/>
          </a:xfrm>
          <a:prstGeom prst="ellipse">
            <a:avLst/>
          </a:prstGeom>
          <a:noFill/>
          <a:ln w="57150" cmpd="sng">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2" name="Title 1"/>
          <p:cNvSpPr>
            <a:spLocks noGrp="1"/>
          </p:cNvSpPr>
          <p:nvPr>
            <p:ph type="title"/>
          </p:nvPr>
        </p:nvSpPr>
        <p:spPr>
          <a:xfrm>
            <a:off x="457200" y="181937"/>
            <a:ext cx="8229600" cy="533400"/>
          </a:xfrm>
        </p:spPr>
        <p:txBody>
          <a:bodyPr/>
          <a:lstStyle/>
          <a:p>
            <a:r>
              <a:rPr lang="en-US" sz="2600" dirty="0" smtClean="0"/>
              <a:t>DNS Reflection/Amplification Attack</a:t>
            </a:r>
            <a:br>
              <a:rPr lang="en-US" sz="2600" dirty="0" smtClean="0"/>
            </a:br>
            <a:r>
              <a:rPr lang="en-US" sz="2600" dirty="0" err="1" smtClean="0"/>
              <a:t>Netflow</a:t>
            </a:r>
            <a:r>
              <a:rPr lang="en-US" sz="2600" dirty="0" smtClean="0"/>
              <a:t> Analysis – UDP Misuse Anomaly</a:t>
            </a:r>
            <a:endParaRPr lang="en-US" sz="2600" dirty="0"/>
          </a:p>
        </p:txBody>
      </p:sp>
    </p:spTree>
    <p:extLst>
      <p:ext uri="{BB962C8B-B14F-4D97-AF65-F5344CB8AC3E}">
        <p14:creationId xmlns:p14="http://schemas.microsoft.com/office/powerpoint/2010/main" val="15444354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nsamp1edit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97000"/>
            <a:ext cx="9144000" cy="4042167"/>
          </a:xfrm>
          <a:prstGeom prst="rect">
            <a:avLst/>
          </a:prstGeom>
        </p:spPr>
      </p:pic>
      <p:sp>
        <p:nvSpPr>
          <p:cNvPr id="3" name="Slide Number Placeholder 2"/>
          <p:cNvSpPr>
            <a:spLocks noGrp="1"/>
          </p:cNvSpPr>
          <p:nvPr>
            <p:ph type="sldNum" sz="quarter" idx="12"/>
          </p:nvPr>
        </p:nvSpPr>
        <p:spPr/>
        <p:txBody>
          <a:bodyPr/>
          <a:lstStyle/>
          <a:p>
            <a:fld id="{AE4F6114-FE43-B34A-B99B-6F1FD61370EE}" type="slidenum">
              <a:rPr lang="en-US" smtClean="0"/>
              <a:pPr/>
              <a:t>71</a:t>
            </a:fld>
            <a:endParaRPr lang="en-US"/>
          </a:p>
        </p:txBody>
      </p:sp>
      <p:sp>
        <p:nvSpPr>
          <p:cNvPr id="6" name="Oval 5"/>
          <p:cNvSpPr/>
          <p:nvPr/>
        </p:nvSpPr>
        <p:spPr>
          <a:xfrm>
            <a:off x="3376353" y="3413967"/>
            <a:ext cx="1215571" cy="689429"/>
          </a:xfrm>
          <a:prstGeom prst="ellipse">
            <a:avLst/>
          </a:prstGeom>
          <a:noFill/>
          <a:ln w="57150" cmpd="sng">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Title 1"/>
          <p:cNvSpPr>
            <a:spLocks noGrp="1"/>
          </p:cNvSpPr>
          <p:nvPr>
            <p:ph type="title"/>
          </p:nvPr>
        </p:nvSpPr>
        <p:spPr>
          <a:xfrm>
            <a:off x="457200" y="181937"/>
            <a:ext cx="8229600" cy="533400"/>
          </a:xfrm>
        </p:spPr>
        <p:txBody>
          <a:bodyPr/>
          <a:lstStyle/>
          <a:p>
            <a:r>
              <a:rPr lang="en-US" sz="2600" dirty="0" smtClean="0"/>
              <a:t>DNS Reflection/Amplification Attack</a:t>
            </a:r>
            <a:br>
              <a:rPr lang="en-US" sz="2600" dirty="0" smtClean="0"/>
            </a:br>
            <a:r>
              <a:rPr lang="en-US" sz="2600" dirty="0" err="1" smtClean="0"/>
              <a:t>Netflow</a:t>
            </a:r>
            <a:r>
              <a:rPr lang="en-US" sz="2600" dirty="0" smtClean="0"/>
              <a:t> Analysis – UDP Misuse Anomaly</a:t>
            </a:r>
            <a:endParaRPr lang="en-US" sz="2600" dirty="0"/>
          </a:p>
        </p:txBody>
      </p:sp>
    </p:spTree>
    <p:extLst>
      <p:ext uri="{BB962C8B-B14F-4D97-AF65-F5344CB8AC3E}">
        <p14:creationId xmlns:p14="http://schemas.microsoft.com/office/powerpoint/2010/main" val="23135550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nsamp1edit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97000"/>
            <a:ext cx="9144000" cy="4042167"/>
          </a:xfrm>
          <a:prstGeom prst="rect">
            <a:avLst/>
          </a:prstGeom>
        </p:spPr>
      </p:pic>
      <p:sp>
        <p:nvSpPr>
          <p:cNvPr id="3" name="Slide Number Placeholder 2"/>
          <p:cNvSpPr>
            <a:spLocks noGrp="1"/>
          </p:cNvSpPr>
          <p:nvPr>
            <p:ph type="sldNum" sz="quarter" idx="12"/>
          </p:nvPr>
        </p:nvSpPr>
        <p:spPr/>
        <p:txBody>
          <a:bodyPr/>
          <a:lstStyle/>
          <a:p>
            <a:fld id="{AE4F6114-FE43-B34A-B99B-6F1FD61370EE}" type="slidenum">
              <a:rPr lang="en-US" smtClean="0"/>
              <a:pPr/>
              <a:t>72</a:t>
            </a:fld>
            <a:endParaRPr lang="en-US"/>
          </a:p>
        </p:txBody>
      </p:sp>
      <p:sp>
        <p:nvSpPr>
          <p:cNvPr id="7" name="Oval 6"/>
          <p:cNvSpPr/>
          <p:nvPr/>
        </p:nvSpPr>
        <p:spPr>
          <a:xfrm>
            <a:off x="4259113" y="3365259"/>
            <a:ext cx="3047525" cy="689429"/>
          </a:xfrm>
          <a:prstGeom prst="ellipse">
            <a:avLst/>
          </a:prstGeom>
          <a:noFill/>
          <a:ln w="57150" cmpd="sng">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2" name="Title 1"/>
          <p:cNvSpPr>
            <a:spLocks noGrp="1"/>
          </p:cNvSpPr>
          <p:nvPr>
            <p:ph type="title"/>
          </p:nvPr>
        </p:nvSpPr>
        <p:spPr>
          <a:xfrm>
            <a:off x="457200" y="181937"/>
            <a:ext cx="8229600" cy="533400"/>
          </a:xfrm>
        </p:spPr>
        <p:txBody>
          <a:bodyPr/>
          <a:lstStyle/>
          <a:p>
            <a:r>
              <a:rPr lang="en-US" sz="2600" dirty="0" smtClean="0"/>
              <a:t>DNS Reflection/Amplification Attack</a:t>
            </a:r>
            <a:br>
              <a:rPr lang="en-US" sz="2600" dirty="0" smtClean="0"/>
            </a:br>
            <a:r>
              <a:rPr lang="en-US" sz="2600" dirty="0" err="1" smtClean="0"/>
              <a:t>Netflow</a:t>
            </a:r>
            <a:r>
              <a:rPr lang="en-US" sz="2600" dirty="0" smtClean="0"/>
              <a:t> Analysis – UDP Misuse Anomaly</a:t>
            </a:r>
            <a:endParaRPr lang="en-US" sz="2600" dirty="0"/>
          </a:p>
        </p:txBody>
      </p:sp>
    </p:spTree>
    <p:extLst>
      <p:ext uri="{BB962C8B-B14F-4D97-AF65-F5344CB8AC3E}">
        <p14:creationId xmlns:p14="http://schemas.microsoft.com/office/powerpoint/2010/main" val="15444354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nsamp1edit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97000"/>
            <a:ext cx="9144000" cy="4042167"/>
          </a:xfrm>
          <a:prstGeom prst="rect">
            <a:avLst/>
          </a:prstGeom>
        </p:spPr>
      </p:pic>
      <p:sp>
        <p:nvSpPr>
          <p:cNvPr id="3" name="Slide Number Placeholder 2"/>
          <p:cNvSpPr>
            <a:spLocks noGrp="1"/>
          </p:cNvSpPr>
          <p:nvPr>
            <p:ph type="sldNum" sz="quarter" idx="12"/>
          </p:nvPr>
        </p:nvSpPr>
        <p:spPr/>
        <p:txBody>
          <a:bodyPr/>
          <a:lstStyle/>
          <a:p>
            <a:fld id="{AE4F6114-FE43-B34A-B99B-6F1FD61370EE}" type="slidenum">
              <a:rPr lang="en-US" smtClean="0"/>
              <a:pPr/>
              <a:t>73</a:t>
            </a:fld>
            <a:endParaRPr lang="en-US"/>
          </a:p>
        </p:txBody>
      </p:sp>
      <p:sp>
        <p:nvSpPr>
          <p:cNvPr id="8" name="Oval 7"/>
          <p:cNvSpPr/>
          <p:nvPr/>
        </p:nvSpPr>
        <p:spPr>
          <a:xfrm>
            <a:off x="-150586" y="4534135"/>
            <a:ext cx="1215571" cy="689429"/>
          </a:xfrm>
          <a:prstGeom prst="ellipse">
            <a:avLst/>
          </a:prstGeom>
          <a:noFill/>
          <a:ln w="57150" cmpd="sng">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2" name="Title 1"/>
          <p:cNvSpPr>
            <a:spLocks noGrp="1"/>
          </p:cNvSpPr>
          <p:nvPr>
            <p:ph type="title"/>
          </p:nvPr>
        </p:nvSpPr>
        <p:spPr>
          <a:xfrm>
            <a:off x="457200" y="181937"/>
            <a:ext cx="8229600" cy="533400"/>
          </a:xfrm>
        </p:spPr>
        <p:txBody>
          <a:bodyPr/>
          <a:lstStyle/>
          <a:p>
            <a:r>
              <a:rPr lang="en-US" sz="2600" dirty="0" smtClean="0"/>
              <a:t>DNS Reflection/Amplification Attack</a:t>
            </a:r>
            <a:br>
              <a:rPr lang="en-US" sz="2600" dirty="0" smtClean="0"/>
            </a:br>
            <a:r>
              <a:rPr lang="en-US" sz="2600" dirty="0" err="1" smtClean="0"/>
              <a:t>Netflow</a:t>
            </a:r>
            <a:r>
              <a:rPr lang="en-US" sz="2600" dirty="0" smtClean="0"/>
              <a:t> Analysis – UDP Misuse Anomaly</a:t>
            </a:r>
            <a:endParaRPr lang="en-US" sz="2600" dirty="0"/>
          </a:p>
        </p:txBody>
      </p:sp>
    </p:spTree>
    <p:extLst>
      <p:ext uri="{BB962C8B-B14F-4D97-AF65-F5344CB8AC3E}">
        <p14:creationId xmlns:p14="http://schemas.microsoft.com/office/powerpoint/2010/main" val="15444354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nsamp1edit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97000"/>
            <a:ext cx="9144000" cy="4042167"/>
          </a:xfrm>
          <a:prstGeom prst="rect">
            <a:avLst/>
          </a:prstGeom>
        </p:spPr>
      </p:pic>
      <p:sp>
        <p:nvSpPr>
          <p:cNvPr id="3" name="Slide Number Placeholder 2"/>
          <p:cNvSpPr>
            <a:spLocks noGrp="1"/>
          </p:cNvSpPr>
          <p:nvPr>
            <p:ph type="sldNum" sz="quarter" idx="12"/>
          </p:nvPr>
        </p:nvSpPr>
        <p:spPr/>
        <p:txBody>
          <a:bodyPr/>
          <a:lstStyle/>
          <a:p>
            <a:fld id="{AE4F6114-FE43-B34A-B99B-6F1FD61370EE}" type="slidenum">
              <a:rPr lang="en-US" smtClean="0"/>
              <a:pPr/>
              <a:t>74</a:t>
            </a:fld>
            <a:endParaRPr lang="en-US"/>
          </a:p>
        </p:txBody>
      </p:sp>
      <p:sp>
        <p:nvSpPr>
          <p:cNvPr id="9" name="Oval 8"/>
          <p:cNvSpPr/>
          <p:nvPr/>
        </p:nvSpPr>
        <p:spPr>
          <a:xfrm>
            <a:off x="1178648" y="4534135"/>
            <a:ext cx="1215571" cy="689429"/>
          </a:xfrm>
          <a:prstGeom prst="ellipse">
            <a:avLst/>
          </a:prstGeom>
          <a:noFill/>
          <a:ln w="57150" cmpd="sng">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2" name="Title 1"/>
          <p:cNvSpPr>
            <a:spLocks noGrp="1"/>
          </p:cNvSpPr>
          <p:nvPr>
            <p:ph type="title"/>
          </p:nvPr>
        </p:nvSpPr>
        <p:spPr>
          <a:xfrm>
            <a:off x="457200" y="181937"/>
            <a:ext cx="8229600" cy="533400"/>
          </a:xfrm>
        </p:spPr>
        <p:txBody>
          <a:bodyPr/>
          <a:lstStyle/>
          <a:p>
            <a:r>
              <a:rPr lang="en-US" sz="2600" dirty="0" smtClean="0"/>
              <a:t>DNS Reflection/Amplification Attack</a:t>
            </a:r>
            <a:br>
              <a:rPr lang="en-US" sz="2600" dirty="0" smtClean="0"/>
            </a:br>
            <a:r>
              <a:rPr lang="en-US" sz="2600" dirty="0" err="1" smtClean="0"/>
              <a:t>Netflow</a:t>
            </a:r>
            <a:r>
              <a:rPr lang="en-US" sz="2600" dirty="0" smtClean="0"/>
              <a:t> Analysis – UDP Misuse Anomaly</a:t>
            </a:r>
            <a:endParaRPr lang="en-US" sz="2600" dirty="0"/>
          </a:p>
        </p:txBody>
      </p:sp>
    </p:spTree>
    <p:extLst>
      <p:ext uri="{BB962C8B-B14F-4D97-AF65-F5344CB8AC3E}">
        <p14:creationId xmlns:p14="http://schemas.microsoft.com/office/powerpoint/2010/main" val="15444354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nsamp1edit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97000"/>
            <a:ext cx="9144000" cy="4042167"/>
          </a:xfrm>
          <a:prstGeom prst="rect">
            <a:avLst/>
          </a:prstGeom>
        </p:spPr>
      </p:pic>
      <p:sp>
        <p:nvSpPr>
          <p:cNvPr id="3" name="Slide Number Placeholder 2"/>
          <p:cNvSpPr>
            <a:spLocks noGrp="1"/>
          </p:cNvSpPr>
          <p:nvPr>
            <p:ph type="sldNum" sz="quarter" idx="12"/>
          </p:nvPr>
        </p:nvSpPr>
        <p:spPr/>
        <p:txBody>
          <a:bodyPr/>
          <a:lstStyle/>
          <a:p>
            <a:fld id="{AE4F6114-FE43-B34A-B99B-6F1FD61370EE}" type="slidenum">
              <a:rPr lang="en-US" smtClean="0"/>
              <a:pPr/>
              <a:t>75</a:t>
            </a:fld>
            <a:endParaRPr lang="en-US"/>
          </a:p>
        </p:txBody>
      </p:sp>
      <p:sp>
        <p:nvSpPr>
          <p:cNvPr id="10" name="Oval 9"/>
          <p:cNvSpPr/>
          <p:nvPr/>
        </p:nvSpPr>
        <p:spPr>
          <a:xfrm>
            <a:off x="2394219" y="4548404"/>
            <a:ext cx="2560950" cy="689429"/>
          </a:xfrm>
          <a:prstGeom prst="ellipse">
            <a:avLst/>
          </a:prstGeom>
          <a:noFill/>
          <a:ln w="57150" cmpd="sng">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3" name="Title 1"/>
          <p:cNvSpPr>
            <a:spLocks noGrp="1"/>
          </p:cNvSpPr>
          <p:nvPr>
            <p:ph type="title"/>
          </p:nvPr>
        </p:nvSpPr>
        <p:spPr>
          <a:xfrm>
            <a:off x="457200" y="181937"/>
            <a:ext cx="8229600" cy="533400"/>
          </a:xfrm>
        </p:spPr>
        <p:txBody>
          <a:bodyPr/>
          <a:lstStyle/>
          <a:p>
            <a:r>
              <a:rPr lang="en-US" sz="2600" dirty="0" smtClean="0"/>
              <a:t>DNS Reflection/Amplification Attack</a:t>
            </a:r>
            <a:br>
              <a:rPr lang="en-US" sz="2600" dirty="0" smtClean="0"/>
            </a:br>
            <a:r>
              <a:rPr lang="en-US" sz="2600" dirty="0" err="1" smtClean="0"/>
              <a:t>Netflow</a:t>
            </a:r>
            <a:r>
              <a:rPr lang="en-US" sz="2600" dirty="0" smtClean="0"/>
              <a:t> Analysis – UDP Misuse Anomaly</a:t>
            </a:r>
            <a:endParaRPr lang="en-US" sz="2600" dirty="0"/>
          </a:p>
        </p:txBody>
      </p:sp>
    </p:spTree>
    <p:extLst>
      <p:ext uri="{BB962C8B-B14F-4D97-AF65-F5344CB8AC3E}">
        <p14:creationId xmlns:p14="http://schemas.microsoft.com/office/powerpoint/2010/main" val="15444354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nsamp1edit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97000"/>
            <a:ext cx="9144000" cy="4042167"/>
          </a:xfrm>
          <a:prstGeom prst="rect">
            <a:avLst/>
          </a:prstGeom>
        </p:spPr>
      </p:pic>
      <p:sp>
        <p:nvSpPr>
          <p:cNvPr id="3" name="Slide Number Placeholder 2"/>
          <p:cNvSpPr>
            <a:spLocks noGrp="1"/>
          </p:cNvSpPr>
          <p:nvPr>
            <p:ph type="sldNum" sz="quarter" idx="12"/>
          </p:nvPr>
        </p:nvSpPr>
        <p:spPr/>
        <p:txBody>
          <a:bodyPr/>
          <a:lstStyle/>
          <a:p>
            <a:fld id="{AE4F6114-FE43-B34A-B99B-6F1FD61370EE}" type="slidenum">
              <a:rPr lang="en-US" smtClean="0"/>
              <a:pPr/>
              <a:t>76</a:t>
            </a:fld>
            <a:endParaRPr lang="en-US"/>
          </a:p>
        </p:txBody>
      </p:sp>
      <p:sp>
        <p:nvSpPr>
          <p:cNvPr id="10" name="Oval 9"/>
          <p:cNvSpPr/>
          <p:nvPr/>
        </p:nvSpPr>
        <p:spPr>
          <a:xfrm>
            <a:off x="6125849" y="4530753"/>
            <a:ext cx="2907551" cy="689429"/>
          </a:xfrm>
          <a:prstGeom prst="ellipse">
            <a:avLst/>
          </a:prstGeom>
          <a:noFill/>
          <a:ln w="57150" cmpd="sng">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Title 1"/>
          <p:cNvSpPr>
            <a:spLocks noGrp="1"/>
          </p:cNvSpPr>
          <p:nvPr>
            <p:ph type="title"/>
          </p:nvPr>
        </p:nvSpPr>
        <p:spPr>
          <a:xfrm>
            <a:off x="457200" y="181937"/>
            <a:ext cx="8229600" cy="533400"/>
          </a:xfrm>
        </p:spPr>
        <p:txBody>
          <a:bodyPr/>
          <a:lstStyle/>
          <a:p>
            <a:r>
              <a:rPr lang="en-US" sz="2600" dirty="0" smtClean="0"/>
              <a:t>DNS Reflection/Amplification Attack</a:t>
            </a:r>
            <a:br>
              <a:rPr lang="en-US" sz="2600" dirty="0" smtClean="0"/>
            </a:br>
            <a:r>
              <a:rPr lang="en-US" sz="2600" dirty="0" err="1" smtClean="0"/>
              <a:t>Netflow</a:t>
            </a:r>
            <a:r>
              <a:rPr lang="en-US" sz="2600" dirty="0" smtClean="0"/>
              <a:t> Analysis – UDP Misuse Anomaly</a:t>
            </a:r>
            <a:endParaRPr lang="en-US" sz="2600" dirty="0"/>
          </a:p>
        </p:txBody>
      </p:sp>
    </p:spTree>
    <p:extLst>
      <p:ext uri="{BB962C8B-B14F-4D97-AF65-F5344CB8AC3E}">
        <p14:creationId xmlns:p14="http://schemas.microsoft.com/office/powerpoint/2010/main" val="32984399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dnsamp2edit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60500"/>
            <a:ext cx="9144000" cy="3929885"/>
          </a:xfrm>
          <a:prstGeom prst="rect">
            <a:avLst/>
          </a:prstGeom>
        </p:spPr>
      </p:pic>
      <p:sp>
        <p:nvSpPr>
          <p:cNvPr id="5" name="Oval 4"/>
          <p:cNvSpPr/>
          <p:nvPr/>
        </p:nvSpPr>
        <p:spPr>
          <a:xfrm>
            <a:off x="114164" y="1965773"/>
            <a:ext cx="3025405" cy="1685402"/>
          </a:xfrm>
          <a:prstGeom prst="ellipse">
            <a:avLst/>
          </a:prstGeom>
          <a:noFill/>
          <a:ln w="57150" cmpd="sng">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AE4F6114-FE43-B34A-B99B-6F1FD61370EE}" type="slidenum">
              <a:rPr lang="en-US" smtClean="0"/>
              <a:pPr/>
              <a:t>77</a:t>
            </a:fld>
            <a:endParaRPr lang="en-US"/>
          </a:p>
        </p:txBody>
      </p:sp>
      <p:sp>
        <p:nvSpPr>
          <p:cNvPr id="11" name="Title 1"/>
          <p:cNvSpPr>
            <a:spLocks noGrp="1"/>
          </p:cNvSpPr>
          <p:nvPr>
            <p:ph type="title"/>
          </p:nvPr>
        </p:nvSpPr>
        <p:spPr>
          <a:xfrm>
            <a:off x="457200" y="181937"/>
            <a:ext cx="8229600" cy="533400"/>
          </a:xfrm>
        </p:spPr>
        <p:txBody>
          <a:bodyPr/>
          <a:lstStyle/>
          <a:p>
            <a:r>
              <a:rPr lang="en-US" sz="2600" dirty="0" smtClean="0"/>
              <a:t>DNS Reflection/Amplification Attack</a:t>
            </a:r>
            <a:br>
              <a:rPr lang="en-US" sz="2600" dirty="0" smtClean="0"/>
            </a:br>
            <a:r>
              <a:rPr lang="en-US" sz="2600" dirty="0" err="1" smtClean="0"/>
              <a:t>Netflow</a:t>
            </a:r>
            <a:r>
              <a:rPr lang="en-US" sz="2600" dirty="0" smtClean="0"/>
              <a:t> Analysis – UDP Misuse Anomaly</a:t>
            </a:r>
            <a:endParaRPr lang="en-US" sz="2600" dirty="0"/>
          </a:p>
        </p:txBody>
      </p:sp>
    </p:spTree>
    <p:extLst>
      <p:ext uri="{BB962C8B-B14F-4D97-AF65-F5344CB8AC3E}">
        <p14:creationId xmlns:p14="http://schemas.microsoft.com/office/powerpoint/2010/main" val="23975203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dnsamp2edit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60500"/>
            <a:ext cx="9144000" cy="3929885"/>
          </a:xfrm>
          <a:prstGeom prst="rect">
            <a:avLst/>
          </a:prstGeom>
        </p:spPr>
      </p:pic>
      <p:sp>
        <p:nvSpPr>
          <p:cNvPr id="3" name="Slide Number Placeholder 2"/>
          <p:cNvSpPr>
            <a:spLocks noGrp="1"/>
          </p:cNvSpPr>
          <p:nvPr>
            <p:ph type="sldNum" sz="quarter" idx="12"/>
          </p:nvPr>
        </p:nvSpPr>
        <p:spPr/>
        <p:txBody>
          <a:bodyPr/>
          <a:lstStyle/>
          <a:p>
            <a:fld id="{AE4F6114-FE43-B34A-B99B-6F1FD61370EE}" type="slidenum">
              <a:rPr lang="en-US" smtClean="0"/>
              <a:pPr/>
              <a:t>78</a:t>
            </a:fld>
            <a:endParaRPr lang="en-US"/>
          </a:p>
        </p:txBody>
      </p:sp>
      <p:sp>
        <p:nvSpPr>
          <p:cNvPr id="9" name="Oval 8"/>
          <p:cNvSpPr/>
          <p:nvPr/>
        </p:nvSpPr>
        <p:spPr>
          <a:xfrm>
            <a:off x="8419758" y="1981711"/>
            <a:ext cx="724242" cy="689429"/>
          </a:xfrm>
          <a:prstGeom prst="ellipse">
            <a:avLst/>
          </a:prstGeom>
          <a:noFill/>
          <a:ln w="57150" cmpd="sng">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 name="Title 1"/>
          <p:cNvSpPr>
            <a:spLocks noGrp="1"/>
          </p:cNvSpPr>
          <p:nvPr>
            <p:ph type="title"/>
          </p:nvPr>
        </p:nvSpPr>
        <p:spPr>
          <a:xfrm>
            <a:off x="457200" y="181937"/>
            <a:ext cx="8229600" cy="533400"/>
          </a:xfrm>
        </p:spPr>
        <p:txBody>
          <a:bodyPr/>
          <a:lstStyle/>
          <a:p>
            <a:r>
              <a:rPr lang="en-US" sz="2600" dirty="0" smtClean="0"/>
              <a:t>DNS Reflection/Amplification Attack</a:t>
            </a:r>
            <a:br>
              <a:rPr lang="en-US" sz="2600" dirty="0" smtClean="0"/>
            </a:br>
            <a:r>
              <a:rPr lang="en-US" sz="2600" dirty="0" err="1" smtClean="0"/>
              <a:t>Netflow</a:t>
            </a:r>
            <a:r>
              <a:rPr lang="en-US" sz="2600" dirty="0" smtClean="0"/>
              <a:t> Analysis – UDP Misuse Anomaly</a:t>
            </a:r>
            <a:endParaRPr lang="en-US" sz="2600" dirty="0"/>
          </a:p>
        </p:txBody>
      </p:sp>
    </p:spTree>
    <p:extLst>
      <p:ext uri="{BB962C8B-B14F-4D97-AF65-F5344CB8AC3E}">
        <p14:creationId xmlns:p14="http://schemas.microsoft.com/office/powerpoint/2010/main" val="3753011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nsamp3edit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98600"/>
            <a:ext cx="9144000" cy="3859708"/>
          </a:xfrm>
          <a:prstGeom prst="rect">
            <a:avLst/>
          </a:prstGeom>
        </p:spPr>
      </p:pic>
      <p:sp>
        <p:nvSpPr>
          <p:cNvPr id="3" name="Slide Number Placeholder 2"/>
          <p:cNvSpPr>
            <a:spLocks noGrp="1"/>
          </p:cNvSpPr>
          <p:nvPr>
            <p:ph type="sldNum" sz="quarter" idx="12"/>
          </p:nvPr>
        </p:nvSpPr>
        <p:spPr/>
        <p:txBody>
          <a:bodyPr/>
          <a:lstStyle/>
          <a:p>
            <a:fld id="{AE4F6114-FE43-B34A-B99B-6F1FD61370EE}" type="slidenum">
              <a:rPr lang="en-US" smtClean="0"/>
              <a:pPr/>
              <a:t>79</a:t>
            </a:fld>
            <a:endParaRPr lang="en-US"/>
          </a:p>
        </p:txBody>
      </p:sp>
      <p:sp>
        <p:nvSpPr>
          <p:cNvPr id="8" name="Oval 7"/>
          <p:cNvSpPr/>
          <p:nvPr/>
        </p:nvSpPr>
        <p:spPr>
          <a:xfrm>
            <a:off x="1983014" y="2583851"/>
            <a:ext cx="1215571" cy="689429"/>
          </a:xfrm>
          <a:prstGeom prst="ellipse">
            <a:avLst/>
          </a:prstGeom>
          <a:noFill/>
          <a:ln w="57150" cmpd="sng">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 name="Title 1"/>
          <p:cNvSpPr>
            <a:spLocks noGrp="1"/>
          </p:cNvSpPr>
          <p:nvPr>
            <p:ph type="title"/>
          </p:nvPr>
        </p:nvSpPr>
        <p:spPr>
          <a:xfrm>
            <a:off x="457200" y="181937"/>
            <a:ext cx="8229600" cy="533400"/>
          </a:xfrm>
        </p:spPr>
        <p:txBody>
          <a:bodyPr/>
          <a:lstStyle/>
          <a:p>
            <a:r>
              <a:rPr lang="en-US" sz="2600" dirty="0" smtClean="0"/>
              <a:t>DNS Reflection/Amplification Attack</a:t>
            </a:r>
            <a:br>
              <a:rPr lang="en-US" sz="2600" dirty="0" smtClean="0"/>
            </a:br>
            <a:r>
              <a:rPr lang="en-US" sz="2600" dirty="0" err="1" smtClean="0"/>
              <a:t>Netflow</a:t>
            </a:r>
            <a:r>
              <a:rPr lang="en-US" sz="2600" dirty="0" smtClean="0"/>
              <a:t> Analysis – UDP Misuse Anomaly</a:t>
            </a:r>
            <a:endParaRPr lang="en-US" sz="2600" dirty="0"/>
          </a:p>
        </p:txBody>
      </p:sp>
    </p:spTree>
    <p:extLst>
      <p:ext uri="{BB962C8B-B14F-4D97-AF65-F5344CB8AC3E}">
        <p14:creationId xmlns:p14="http://schemas.microsoft.com/office/powerpoint/2010/main" val="15011744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4.jp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08364" y="2770024"/>
            <a:ext cx="6883252" cy="3441626"/>
          </a:xfrm>
          <a:prstGeom prst="rect">
            <a:avLst/>
          </a:prstGeom>
          <a:ln>
            <a:noFill/>
          </a:ln>
        </p:spPr>
      </p:pic>
      <p:sp>
        <p:nvSpPr>
          <p:cNvPr id="2" name="Title 1"/>
          <p:cNvSpPr>
            <a:spLocks noGrp="1"/>
          </p:cNvSpPr>
          <p:nvPr>
            <p:ph type="title"/>
          </p:nvPr>
        </p:nvSpPr>
        <p:spPr>
          <a:xfrm>
            <a:off x="123020" y="165657"/>
            <a:ext cx="8229600" cy="533400"/>
          </a:xfrm>
        </p:spPr>
        <p:txBody>
          <a:bodyPr/>
          <a:lstStyle/>
          <a:p>
            <a:r>
              <a:rPr lang="en-US" dirty="0"/>
              <a:t>ATLAS </a:t>
            </a:r>
            <a:r>
              <a:rPr lang="en-US" dirty="0" smtClean="0"/>
              <a:t>– Unprecedented Flood of Attacks</a:t>
            </a:r>
            <a:endParaRPr lang="en-US" dirty="0"/>
          </a:p>
        </p:txBody>
      </p:sp>
      <p:sp>
        <p:nvSpPr>
          <p:cNvPr id="5" name="Text Box 3"/>
          <p:cNvSpPr txBox="1">
            <a:spLocks noChangeArrowheads="1"/>
          </p:cNvSpPr>
          <p:nvPr/>
        </p:nvSpPr>
        <p:spPr bwMode="auto">
          <a:xfrm>
            <a:off x="733879" y="1069960"/>
            <a:ext cx="7851321" cy="193899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Autofit/>
          </a:bodyPr>
          <a:lstStyle>
            <a:defPPr>
              <a:defRPr lang="en-US"/>
            </a:defPPr>
            <a:lvl1pPr marL="342900" indent="-342900">
              <a:spcBef>
                <a:spcPct val="20000"/>
              </a:spcBef>
              <a:buClr>
                <a:srgbClr val="71B532"/>
              </a:buClr>
              <a:buFont typeface="Arial"/>
              <a:buChar char="•"/>
              <a:defRPr sz="2000">
                <a:latin typeface="Arial"/>
                <a:cs typeface="Arial"/>
              </a:defRPr>
            </a:lvl1pPr>
            <a:lvl2pPr marL="742950" lvl="1" indent="-285750">
              <a:spcBef>
                <a:spcPct val="20000"/>
              </a:spcBef>
              <a:buClr>
                <a:srgbClr val="71B532"/>
              </a:buClr>
              <a:buFont typeface="Arial"/>
              <a:buChar char="–"/>
              <a:defRPr>
                <a:latin typeface="Arial"/>
                <a:cs typeface="Arial"/>
              </a:defRPr>
            </a:lvl2pPr>
            <a:lvl3pPr marL="1143000" indent="-228600">
              <a:spcBef>
                <a:spcPct val="20000"/>
              </a:spcBef>
              <a:buClr>
                <a:srgbClr val="71B532"/>
              </a:buClr>
              <a:buFont typeface="Arial"/>
              <a:buChar char="•"/>
              <a:defRPr sz="2400">
                <a:latin typeface="Arial"/>
                <a:cs typeface="Arial"/>
              </a:defRPr>
            </a:lvl3pPr>
            <a:lvl4pPr marL="1600200" indent="-228600">
              <a:spcBef>
                <a:spcPct val="20000"/>
              </a:spcBef>
              <a:buClr>
                <a:srgbClr val="71B532"/>
              </a:buClr>
              <a:buFont typeface="Arial"/>
              <a:buChar char="–"/>
              <a:defRPr sz="2000">
                <a:latin typeface="Arial"/>
                <a:cs typeface="Arial"/>
              </a:defRPr>
            </a:lvl4pPr>
            <a:lvl5pPr marL="2057400" indent="-228600">
              <a:spcBef>
                <a:spcPct val="20000"/>
              </a:spcBef>
              <a:buClr>
                <a:srgbClr val="71B532"/>
              </a:buClr>
              <a:buFont typeface="Arial"/>
              <a:buChar char="»"/>
              <a:defRPr sz="2000">
                <a:latin typeface="Arial"/>
                <a:cs typeface="Arial"/>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n-US" dirty="0" smtClean="0">
                <a:latin typeface="+mn-lt"/>
              </a:rPr>
              <a:t>Peak monitored attack </a:t>
            </a:r>
            <a:r>
              <a:rPr lang="en-US" dirty="0">
                <a:latin typeface="+mn-lt"/>
              </a:rPr>
              <a:t>at </a:t>
            </a:r>
            <a:r>
              <a:rPr lang="en-US" dirty="0" smtClean="0">
                <a:latin typeface="+mn-lt"/>
              </a:rPr>
              <a:t>325Gbps, up 32% on last year</a:t>
            </a:r>
          </a:p>
          <a:p>
            <a:pPr lvl="1"/>
            <a:r>
              <a:rPr lang="en-US" dirty="0" smtClean="0">
                <a:latin typeface="+mn-lt"/>
              </a:rPr>
              <a:t>Attacks larger than 2013 peak </a:t>
            </a:r>
            <a:r>
              <a:rPr lang="en-US" dirty="0">
                <a:latin typeface="+mn-lt"/>
              </a:rPr>
              <a:t>in January, February, August and </a:t>
            </a:r>
            <a:r>
              <a:rPr lang="en-US" dirty="0" smtClean="0">
                <a:latin typeface="+mn-lt"/>
              </a:rPr>
              <a:t>December 2014</a:t>
            </a:r>
          </a:p>
          <a:p>
            <a:r>
              <a:rPr lang="en-US" dirty="0" smtClean="0">
                <a:latin typeface="+mn-lt"/>
              </a:rPr>
              <a:t>ATLAS also monitored more than 4x the number of attacks over 100Gbps in 2014, as compared to 2013</a:t>
            </a:r>
            <a:endParaRPr lang="en-US" dirty="0">
              <a:latin typeface="+mn-lt"/>
            </a:endParaRPr>
          </a:p>
        </p:txBody>
      </p:sp>
    </p:spTree>
    <p:extLst>
      <p:ext uri="{BB962C8B-B14F-4D97-AF65-F5344CB8AC3E}">
        <p14:creationId xmlns:p14="http://schemas.microsoft.com/office/powerpoint/2010/main" val="4067222858"/>
      </p:ext>
    </p:extLst>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nsamp4edit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59380"/>
            <a:ext cx="9144000" cy="2947414"/>
          </a:xfrm>
          <a:prstGeom prst="rect">
            <a:avLst/>
          </a:prstGeom>
        </p:spPr>
      </p:pic>
      <p:sp>
        <p:nvSpPr>
          <p:cNvPr id="3" name="Slide Number Placeholder 2"/>
          <p:cNvSpPr>
            <a:spLocks noGrp="1"/>
          </p:cNvSpPr>
          <p:nvPr>
            <p:ph type="sldNum" sz="quarter" idx="12"/>
          </p:nvPr>
        </p:nvSpPr>
        <p:spPr/>
        <p:txBody>
          <a:bodyPr/>
          <a:lstStyle/>
          <a:p>
            <a:fld id="{AE4F6114-FE43-B34A-B99B-6F1FD61370EE}" type="slidenum">
              <a:rPr lang="en-US" smtClean="0"/>
              <a:pPr/>
              <a:t>80</a:t>
            </a:fld>
            <a:endParaRPr lang="en-US"/>
          </a:p>
        </p:txBody>
      </p:sp>
      <p:sp>
        <p:nvSpPr>
          <p:cNvPr id="8" name="Oval 7"/>
          <p:cNvSpPr/>
          <p:nvPr/>
        </p:nvSpPr>
        <p:spPr>
          <a:xfrm>
            <a:off x="4606190" y="4351186"/>
            <a:ext cx="1215571" cy="689429"/>
          </a:xfrm>
          <a:prstGeom prst="ellipse">
            <a:avLst/>
          </a:prstGeom>
          <a:noFill/>
          <a:ln w="57150" cmpd="sng">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 name="Title 1"/>
          <p:cNvSpPr>
            <a:spLocks noGrp="1"/>
          </p:cNvSpPr>
          <p:nvPr>
            <p:ph type="title"/>
          </p:nvPr>
        </p:nvSpPr>
        <p:spPr>
          <a:xfrm>
            <a:off x="457200" y="181937"/>
            <a:ext cx="8229600" cy="533400"/>
          </a:xfrm>
        </p:spPr>
        <p:txBody>
          <a:bodyPr/>
          <a:lstStyle/>
          <a:p>
            <a:r>
              <a:rPr lang="en-US" sz="2600" dirty="0" smtClean="0"/>
              <a:t>DNS Reflection/Amplification Attack</a:t>
            </a:r>
            <a:br>
              <a:rPr lang="en-US" sz="2600" dirty="0" smtClean="0"/>
            </a:br>
            <a:r>
              <a:rPr lang="en-US" sz="2600" dirty="0" err="1" smtClean="0"/>
              <a:t>Netflow</a:t>
            </a:r>
            <a:r>
              <a:rPr lang="en-US" sz="2600" dirty="0" smtClean="0"/>
              <a:t> Analysis – UDP Misuse Anomaly</a:t>
            </a:r>
            <a:endParaRPr lang="en-US" sz="2600" dirty="0"/>
          </a:p>
        </p:txBody>
      </p:sp>
    </p:spTree>
    <p:extLst>
      <p:ext uri="{BB962C8B-B14F-4D97-AF65-F5344CB8AC3E}">
        <p14:creationId xmlns:p14="http://schemas.microsoft.com/office/powerpoint/2010/main" val="101764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nsamp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95500"/>
            <a:ext cx="9144000" cy="2659690"/>
          </a:xfrm>
          <a:prstGeom prst="rect">
            <a:avLst/>
          </a:prstGeom>
        </p:spPr>
      </p:pic>
      <p:sp>
        <p:nvSpPr>
          <p:cNvPr id="3" name="Slide Number Placeholder 2"/>
          <p:cNvSpPr>
            <a:spLocks noGrp="1"/>
          </p:cNvSpPr>
          <p:nvPr>
            <p:ph type="sldNum" sz="quarter" idx="12"/>
          </p:nvPr>
        </p:nvSpPr>
        <p:spPr/>
        <p:txBody>
          <a:bodyPr/>
          <a:lstStyle/>
          <a:p>
            <a:fld id="{AE4F6114-FE43-B34A-B99B-6F1FD61370EE}" type="slidenum">
              <a:rPr lang="en-US" smtClean="0"/>
              <a:pPr/>
              <a:t>81</a:t>
            </a:fld>
            <a:endParaRPr lang="en-US"/>
          </a:p>
        </p:txBody>
      </p:sp>
      <p:sp>
        <p:nvSpPr>
          <p:cNvPr id="8" name="Title 1"/>
          <p:cNvSpPr>
            <a:spLocks noGrp="1"/>
          </p:cNvSpPr>
          <p:nvPr>
            <p:ph type="title"/>
          </p:nvPr>
        </p:nvSpPr>
        <p:spPr>
          <a:xfrm>
            <a:off x="457200" y="181937"/>
            <a:ext cx="8229600" cy="533400"/>
          </a:xfrm>
        </p:spPr>
        <p:txBody>
          <a:bodyPr/>
          <a:lstStyle/>
          <a:p>
            <a:r>
              <a:rPr lang="en-US" sz="2600" dirty="0" smtClean="0"/>
              <a:t>DNS Reflection/Amplification Attack</a:t>
            </a:r>
            <a:br>
              <a:rPr lang="en-US" sz="2600" dirty="0" smtClean="0"/>
            </a:br>
            <a:r>
              <a:rPr lang="en-US" sz="2600" dirty="0" err="1" smtClean="0"/>
              <a:t>Netflow</a:t>
            </a:r>
            <a:r>
              <a:rPr lang="en-US" sz="2600" dirty="0" smtClean="0"/>
              <a:t> Analysis – UDP Misuse Anomaly</a:t>
            </a:r>
            <a:endParaRPr lang="en-US" sz="2600" dirty="0"/>
          </a:p>
        </p:txBody>
      </p:sp>
    </p:spTree>
    <p:extLst>
      <p:ext uri="{BB962C8B-B14F-4D97-AF65-F5344CB8AC3E}">
        <p14:creationId xmlns:p14="http://schemas.microsoft.com/office/powerpoint/2010/main" val="41697544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nsamp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95500"/>
            <a:ext cx="9144000" cy="2659690"/>
          </a:xfrm>
          <a:prstGeom prst="rect">
            <a:avLst/>
          </a:prstGeom>
        </p:spPr>
      </p:pic>
      <p:sp>
        <p:nvSpPr>
          <p:cNvPr id="5" name="Oval 4"/>
          <p:cNvSpPr/>
          <p:nvPr/>
        </p:nvSpPr>
        <p:spPr>
          <a:xfrm>
            <a:off x="0" y="2411448"/>
            <a:ext cx="1298641" cy="2868054"/>
          </a:xfrm>
          <a:prstGeom prst="ellipse">
            <a:avLst/>
          </a:prstGeom>
          <a:noFill/>
          <a:ln w="57150" cmpd="sng">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b="1" dirty="0"/>
          </a:p>
        </p:txBody>
      </p:sp>
      <p:sp>
        <p:nvSpPr>
          <p:cNvPr id="3" name="Slide Number Placeholder 2"/>
          <p:cNvSpPr>
            <a:spLocks noGrp="1"/>
          </p:cNvSpPr>
          <p:nvPr>
            <p:ph type="sldNum" sz="quarter" idx="12"/>
          </p:nvPr>
        </p:nvSpPr>
        <p:spPr/>
        <p:txBody>
          <a:bodyPr/>
          <a:lstStyle/>
          <a:p>
            <a:fld id="{AE4F6114-FE43-B34A-B99B-6F1FD61370EE}" type="slidenum">
              <a:rPr lang="en-US" smtClean="0"/>
              <a:pPr/>
              <a:t>82</a:t>
            </a:fld>
            <a:endParaRPr lang="en-US"/>
          </a:p>
        </p:txBody>
      </p:sp>
      <p:sp>
        <p:nvSpPr>
          <p:cNvPr id="8" name="Title 1"/>
          <p:cNvSpPr>
            <a:spLocks noGrp="1"/>
          </p:cNvSpPr>
          <p:nvPr>
            <p:ph type="title"/>
          </p:nvPr>
        </p:nvSpPr>
        <p:spPr>
          <a:xfrm>
            <a:off x="457200" y="181937"/>
            <a:ext cx="8229600" cy="533400"/>
          </a:xfrm>
        </p:spPr>
        <p:txBody>
          <a:bodyPr/>
          <a:lstStyle/>
          <a:p>
            <a:r>
              <a:rPr lang="en-US" sz="2600" dirty="0" smtClean="0"/>
              <a:t>DNS Reflection/Amplification Attack</a:t>
            </a:r>
            <a:br>
              <a:rPr lang="en-US" sz="2600" dirty="0" smtClean="0"/>
            </a:br>
            <a:r>
              <a:rPr lang="en-US" sz="2600" dirty="0" err="1" smtClean="0"/>
              <a:t>Netflow</a:t>
            </a:r>
            <a:r>
              <a:rPr lang="en-US" sz="2600" dirty="0" smtClean="0"/>
              <a:t> Analysis – UDP Misuse Anomaly</a:t>
            </a:r>
            <a:endParaRPr lang="en-US" sz="2600" dirty="0"/>
          </a:p>
        </p:txBody>
      </p:sp>
    </p:spTree>
    <p:extLst>
      <p:ext uri="{BB962C8B-B14F-4D97-AF65-F5344CB8AC3E}">
        <p14:creationId xmlns:p14="http://schemas.microsoft.com/office/powerpoint/2010/main" val="21222391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nsamp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95500"/>
            <a:ext cx="9144000" cy="2659690"/>
          </a:xfrm>
          <a:prstGeom prst="rect">
            <a:avLst/>
          </a:prstGeom>
        </p:spPr>
      </p:pic>
      <p:sp>
        <p:nvSpPr>
          <p:cNvPr id="3" name="Slide Number Placeholder 2"/>
          <p:cNvSpPr>
            <a:spLocks noGrp="1"/>
          </p:cNvSpPr>
          <p:nvPr>
            <p:ph type="sldNum" sz="quarter" idx="12"/>
          </p:nvPr>
        </p:nvSpPr>
        <p:spPr/>
        <p:txBody>
          <a:bodyPr/>
          <a:lstStyle/>
          <a:p>
            <a:fld id="{AE4F6114-FE43-B34A-B99B-6F1FD61370EE}" type="slidenum">
              <a:rPr lang="en-US" smtClean="0"/>
              <a:pPr/>
              <a:t>83</a:t>
            </a:fld>
            <a:endParaRPr lang="en-US"/>
          </a:p>
        </p:txBody>
      </p:sp>
      <p:sp>
        <p:nvSpPr>
          <p:cNvPr id="7" name="Oval 6"/>
          <p:cNvSpPr/>
          <p:nvPr/>
        </p:nvSpPr>
        <p:spPr>
          <a:xfrm>
            <a:off x="4547799" y="2221394"/>
            <a:ext cx="1298641" cy="2868054"/>
          </a:xfrm>
          <a:prstGeom prst="ellipse">
            <a:avLst/>
          </a:prstGeom>
          <a:noFill/>
          <a:ln w="57150" cmpd="sng">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 name="Title 1"/>
          <p:cNvSpPr>
            <a:spLocks noGrp="1"/>
          </p:cNvSpPr>
          <p:nvPr>
            <p:ph type="title"/>
          </p:nvPr>
        </p:nvSpPr>
        <p:spPr>
          <a:xfrm>
            <a:off x="457200" y="181937"/>
            <a:ext cx="8229600" cy="533400"/>
          </a:xfrm>
        </p:spPr>
        <p:txBody>
          <a:bodyPr/>
          <a:lstStyle/>
          <a:p>
            <a:r>
              <a:rPr lang="en-US" sz="2600" dirty="0" smtClean="0"/>
              <a:t>DNS Reflection/Amplification Attack</a:t>
            </a:r>
            <a:br>
              <a:rPr lang="en-US" sz="2600" dirty="0" smtClean="0"/>
            </a:br>
            <a:r>
              <a:rPr lang="en-US" sz="2600" dirty="0" err="1" smtClean="0"/>
              <a:t>Netflow</a:t>
            </a:r>
            <a:r>
              <a:rPr lang="en-US" sz="2600" dirty="0" smtClean="0"/>
              <a:t> Analysis – UDP Misuse Anomaly</a:t>
            </a:r>
            <a:endParaRPr lang="en-US" sz="2600" dirty="0"/>
          </a:p>
        </p:txBody>
      </p:sp>
    </p:spTree>
    <p:extLst>
      <p:ext uri="{BB962C8B-B14F-4D97-AF65-F5344CB8AC3E}">
        <p14:creationId xmlns:p14="http://schemas.microsoft.com/office/powerpoint/2010/main" val="21222391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nsamp6edit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37940"/>
            <a:ext cx="9144000" cy="3466720"/>
          </a:xfrm>
          <a:prstGeom prst="rect">
            <a:avLst/>
          </a:prstGeom>
        </p:spPr>
      </p:pic>
      <p:sp>
        <p:nvSpPr>
          <p:cNvPr id="3" name="Slide Number Placeholder 2"/>
          <p:cNvSpPr>
            <a:spLocks noGrp="1"/>
          </p:cNvSpPr>
          <p:nvPr>
            <p:ph type="sldNum" sz="quarter" idx="12"/>
          </p:nvPr>
        </p:nvSpPr>
        <p:spPr/>
        <p:txBody>
          <a:bodyPr/>
          <a:lstStyle/>
          <a:p>
            <a:fld id="{AE4F6114-FE43-B34A-B99B-6F1FD61370EE}" type="slidenum">
              <a:rPr lang="en-US" smtClean="0"/>
              <a:pPr/>
              <a:t>84</a:t>
            </a:fld>
            <a:endParaRPr lang="en-US"/>
          </a:p>
        </p:txBody>
      </p:sp>
      <p:sp>
        <p:nvSpPr>
          <p:cNvPr id="7" name="Title 1"/>
          <p:cNvSpPr>
            <a:spLocks noGrp="1"/>
          </p:cNvSpPr>
          <p:nvPr>
            <p:ph type="title"/>
          </p:nvPr>
        </p:nvSpPr>
        <p:spPr>
          <a:xfrm>
            <a:off x="457200" y="181937"/>
            <a:ext cx="8229600" cy="533400"/>
          </a:xfrm>
        </p:spPr>
        <p:txBody>
          <a:bodyPr/>
          <a:lstStyle/>
          <a:p>
            <a:r>
              <a:rPr lang="en-US" sz="2600" dirty="0" smtClean="0"/>
              <a:t>DNS Reflection/Amplification Attack</a:t>
            </a:r>
            <a:br>
              <a:rPr lang="en-US" sz="2600" dirty="0" smtClean="0"/>
            </a:br>
            <a:r>
              <a:rPr lang="en-US" sz="2600" dirty="0" err="1" smtClean="0"/>
              <a:t>Netflow</a:t>
            </a:r>
            <a:r>
              <a:rPr lang="en-US" sz="2600" dirty="0" smtClean="0"/>
              <a:t> Analysis – UDP Misuse Anomaly</a:t>
            </a:r>
            <a:endParaRPr lang="en-US" sz="2600" dirty="0"/>
          </a:p>
        </p:txBody>
      </p:sp>
    </p:spTree>
    <p:extLst>
      <p:ext uri="{BB962C8B-B14F-4D97-AF65-F5344CB8AC3E}">
        <p14:creationId xmlns:p14="http://schemas.microsoft.com/office/powerpoint/2010/main" val="8437123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nsamp6edit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37940"/>
            <a:ext cx="9144000" cy="3466720"/>
          </a:xfrm>
          <a:prstGeom prst="rect">
            <a:avLst/>
          </a:prstGeom>
        </p:spPr>
      </p:pic>
      <p:sp>
        <p:nvSpPr>
          <p:cNvPr id="3" name="Slide Number Placeholder 2"/>
          <p:cNvSpPr>
            <a:spLocks noGrp="1"/>
          </p:cNvSpPr>
          <p:nvPr>
            <p:ph type="sldNum" sz="quarter" idx="12"/>
          </p:nvPr>
        </p:nvSpPr>
        <p:spPr/>
        <p:txBody>
          <a:bodyPr/>
          <a:lstStyle/>
          <a:p>
            <a:fld id="{AE4F6114-FE43-B34A-B99B-6F1FD61370EE}" type="slidenum">
              <a:rPr lang="en-US" smtClean="0"/>
              <a:pPr/>
              <a:t>85</a:t>
            </a:fld>
            <a:endParaRPr lang="en-US"/>
          </a:p>
        </p:txBody>
      </p:sp>
      <p:sp>
        <p:nvSpPr>
          <p:cNvPr id="6" name="Oval 5"/>
          <p:cNvSpPr/>
          <p:nvPr/>
        </p:nvSpPr>
        <p:spPr>
          <a:xfrm>
            <a:off x="4639733" y="1920030"/>
            <a:ext cx="1215571" cy="689429"/>
          </a:xfrm>
          <a:prstGeom prst="ellipse">
            <a:avLst/>
          </a:prstGeom>
          <a:noFill/>
          <a:ln w="57150" cmpd="sng">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Title 1"/>
          <p:cNvSpPr>
            <a:spLocks noGrp="1"/>
          </p:cNvSpPr>
          <p:nvPr>
            <p:ph type="title"/>
          </p:nvPr>
        </p:nvSpPr>
        <p:spPr>
          <a:xfrm>
            <a:off x="457200" y="181937"/>
            <a:ext cx="8229600" cy="533400"/>
          </a:xfrm>
        </p:spPr>
        <p:txBody>
          <a:bodyPr/>
          <a:lstStyle/>
          <a:p>
            <a:r>
              <a:rPr lang="en-US" sz="2600" dirty="0" smtClean="0"/>
              <a:t>DNS Reflection/Amplification Attack</a:t>
            </a:r>
            <a:br>
              <a:rPr lang="en-US" sz="2600" dirty="0" smtClean="0"/>
            </a:br>
            <a:r>
              <a:rPr lang="en-US" sz="2600" dirty="0" err="1" smtClean="0"/>
              <a:t>Netflow</a:t>
            </a:r>
            <a:r>
              <a:rPr lang="en-US" sz="2600" dirty="0" smtClean="0"/>
              <a:t> Analysis – UDP Misuse Anomaly</a:t>
            </a:r>
            <a:endParaRPr lang="en-US" sz="2600" dirty="0"/>
          </a:p>
        </p:txBody>
      </p:sp>
    </p:spTree>
    <p:extLst>
      <p:ext uri="{BB962C8B-B14F-4D97-AF65-F5344CB8AC3E}">
        <p14:creationId xmlns:p14="http://schemas.microsoft.com/office/powerpoint/2010/main" val="21108909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nsamp7edit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36700"/>
            <a:ext cx="9144000" cy="3763537"/>
          </a:xfrm>
          <a:prstGeom prst="rect">
            <a:avLst/>
          </a:prstGeom>
        </p:spPr>
      </p:pic>
      <p:sp>
        <p:nvSpPr>
          <p:cNvPr id="3" name="Slide Number Placeholder 2"/>
          <p:cNvSpPr>
            <a:spLocks noGrp="1"/>
          </p:cNvSpPr>
          <p:nvPr>
            <p:ph type="sldNum" sz="quarter" idx="12"/>
          </p:nvPr>
        </p:nvSpPr>
        <p:spPr/>
        <p:txBody>
          <a:bodyPr/>
          <a:lstStyle/>
          <a:p>
            <a:fld id="{AE4F6114-FE43-B34A-B99B-6F1FD61370EE}" type="slidenum">
              <a:rPr lang="en-US" smtClean="0"/>
              <a:pPr/>
              <a:t>86</a:t>
            </a:fld>
            <a:endParaRPr lang="en-US"/>
          </a:p>
        </p:txBody>
      </p:sp>
      <p:sp>
        <p:nvSpPr>
          <p:cNvPr id="9" name="Title 1"/>
          <p:cNvSpPr>
            <a:spLocks noGrp="1"/>
          </p:cNvSpPr>
          <p:nvPr>
            <p:ph type="title"/>
          </p:nvPr>
        </p:nvSpPr>
        <p:spPr>
          <a:xfrm>
            <a:off x="457200" y="181937"/>
            <a:ext cx="8229600" cy="533400"/>
          </a:xfrm>
        </p:spPr>
        <p:txBody>
          <a:bodyPr/>
          <a:lstStyle/>
          <a:p>
            <a:r>
              <a:rPr lang="en-US" sz="2600" dirty="0" smtClean="0"/>
              <a:t>DNS Reflection/Amplification Attack</a:t>
            </a:r>
            <a:br>
              <a:rPr lang="en-US" sz="2600" dirty="0" smtClean="0"/>
            </a:br>
            <a:r>
              <a:rPr lang="en-US" sz="2600" dirty="0" err="1" smtClean="0"/>
              <a:t>Netflow</a:t>
            </a:r>
            <a:r>
              <a:rPr lang="en-US" sz="2600" dirty="0" smtClean="0"/>
              <a:t> Analysis – UDP Misuse Anomaly</a:t>
            </a:r>
            <a:endParaRPr lang="en-US" sz="2600" dirty="0"/>
          </a:p>
        </p:txBody>
      </p:sp>
    </p:spTree>
    <p:extLst>
      <p:ext uri="{BB962C8B-B14F-4D97-AF65-F5344CB8AC3E}">
        <p14:creationId xmlns:p14="http://schemas.microsoft.com/office/powerpoint/2010/main" val="1832062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nsamp7edit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36700"/>
            <a:ext cx="9144000" cy="3763537"/>
          </a:xfrm>
          <a:prstGeom prst="rect">
            <a:avLst/>
          </a:prstGeom>
        </p:spPr>
      </p:pic>
      <p:sp>
        <p:nvSpPr>
          <p:cNvPr id="3" name="Slide Number Placeholder 2"/>
          <p:cNvSpPr>
            <a:spLocks noGrp="1"/>
          </p:cNvSpPr>
          <p:nvPr>
            <p:ph type="sldNum" sz="quarter" idx="12"/>
          </p:nvPr>
        </p:nvSpPr>
        <p:spPr/>
        <p:txBody>
          <a:bodyPr/>
          <a:lstStyle/>
          <a:p>
            <a:fld id="{AE4F6114-FE43-B34A-B99B-6F1FD61370EE}" type="slidenum">
              <a:rPr lang="en-US" smtClean="0"/>
              <a:pPr/>
              <a:t>87</a:t>
            </a:fld>
            <a:endParaRPr lang="en-US"/>
          </a:p>
        </p:txBody>
      </p:sp>
      <p:sp>
        <p:nvSpPr>
          <p:cNvPr id="8" name="Oval 7"/>
          <p:cNvSpPr/>
          <p:nvPr/>
        </p:nvSpPr>
        <p:spPr>
          <a:xfrm>
            <a:off x="4606190" y="1727715"/>
            <a:ext cx="1215571" cy="689429"/>
          </a:xfrm>
          <a:prstGeom prst="ellipse">
            <a:avLst/>
          </a:prstGeom>
          <a:noFill/>
          <a:ln w="57150" cmpd="sng">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 name="Title 1"/>
          <p:cNvSpPr>
            <a:spLocks noGrp="1"/>
          </p:cNvSpPr>
          <p:nvPr>
            <p:ph type="title"/>
          </p:nvPr>
        </p:nvSpPr>
        <p:spPr>
          <a:xfrm>
            <a:off x="457200" y="181937"/>
            <a:ext cx="8229600" cy="533400"/>
          </a:xfrm>
        </p:spPr>
        <p:txBody>
          <a:bodyPr/>
          <a:lstStyle/>
          <a:p>
            <a:r>
              <a:rPr lang="en-US" sz="2600" dirty="0" smtClean="0"/>
              <a:t>DNS Reflection/Amplification Attack</a:t>
            </a:r>
            <a:br>
              <a:rPr lang="en-US" sz="2600" dirty="0" smtClean="0"/>
            </a:br>
            <a:r>
              <a:rPr lang="en-US" sz="2600" dirty="0" err="1" smtClean="0"/>
              <a:t>Netflow</a:t>
            </a:r>
            <a:r>
              <a:rPr lang="en-US" sz="2600" dirty="0" smtClean="0"/>
              <a:t> Analysis – UDP Misuse Anomaly</a:t>
            </a:r>
            <a:endParaRPr lang="en-US" sz="2600" dirty="0"/>
          </a:p>
        </p:txBody>
      </p:sp>
    </p:spTree>
    <p:extLst>
      <p:ext uri="{BB962C8B-B14F-4D97-AF65-F5344CB8AC3E}">
        <p14:creationId xmlns:p14="http://schemas.microsoft.com/office/powerpoint/2010/main" val="11694484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nsamp7edit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36700"/>
            <a:ext cx="9144000" cy="3763537"/>
          </a:xfrm>
          <a:prstGeom prst="rect">
            <a:avLst/>
          </a:prstGeom>
        </p:spPr>
      </p:pic>
      <p:sp>
        <p:nvSpPr>
          <p:cNvPr id="3" name="Slide Number Placeholder 2"/>
          <p:cNvSpPr>
            <a:spLocks noGrp="1"/>
          </p:cNvSpPr>
          <p:nvPr>
            <p:ph type="sldNum" sz="quarter" idx="12"/>
          </p:nvPr>
        </p:nvSpPr>
        <p:spPr/>
        <p:txBody>
          <a:bodyPr/>
          <a:lstStyle/>
          <a:p>
            <a:fld id="{AE4F6114-FE43-B34A-B99B-6F1FD61370EE}" type="slidenum">
              <a:rPr lang="en-US" smtClean="0"/>
              <a:pPr/>
              <a:t>88</a:t>
            </a:fld>
            <a:endParaRPr lang="en-US"/>
          </a:p>
        </p:txBody>
      </p:sp>
      <p:sp>
        <p:nvSpPr>
          <p:cNvPr id="9" name="Oval 8"/>
          <p:cNvSpPr/>
          <p:nvPr/>
        </p:nvSpPr>
        <p:spPr>
          <a:xfrm>
            <a:off x="110894" y="2583851"/>
            <a:ext cx="1758578" cy="1782439"/>
          </a:xfrm>
          <a:prstGeom prst="ellipse">
            <a:avLst/>
          </a:prstGeom>
          <a:noFill/>
          <a:ln w="57150" cmpd="sng">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 name="Title 1"/>
          <p:cNvSpPr>
            <a:spLocks noGrp="1"/>
          </p:cNvSpPr>
          <p:nvPr>
            <p:ph type="title"/>
          </p:nvPr>
        </p:nvSpPr>
        <p:spPr>
          <a:xfrm>
            <a:off x="457200" y="181937"/>
            <a:ext cx="8229600" cy="533400"/>
          </a:xfrm>
        </p:spPr>
        <p:txBody>
          <a:bodyPr/>
          <a:lstStyle/>
          <a:p>
            <a:r>
              <a:rPr lang="en-US" sz="2600" dirty="0" smtClean="0"/>
              <a:t>DNS Reflection/Amplification Attack</a:t>
            </a:r>
            <a:br>
              <a:rPr lang="en-US" sz="2600" dirty="0" smtClean="0"/>
            </a:br>
            <a:r>
              <a:rPr lang="en-US" sz="2600" dirty="0" err="1" smtClean="0"/>
              <a:t>Netflow</a:t>
            </a:r>
            <a:r>
              <a:rPr lang="en-US" sz="2600" dirty="0" smtClean="0"/>
              <a:t> Analysis – UDP Misuse Anomaly</a:t>
            </a:r>
            <a:endParaRPr lang="en-US" sz="2600" dirty="0"/>
          </a:p>
        </p:txBody>
      </p:sp>
    </p:spTree>
    <p:extLst>
      <p:ext uri="{BB962C8B-B14F-4D97-AF65-F5344CB8AC3E}">
        <p14:creationId xmlns:p14="http://schemas.microsoft.com/office/powerpoint/2010/main" val="9851695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nsamp7edit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36700"/>
            <a:ext cx="9144000" cy="3763537"/>
          </a:xfrm>
          <a:prstGeom prst="rect">
            <a:avLst/>
          </a:prstGeom>
        </p:spPr>
      </p:pic>
      <p:sp>
        <p:nvSpPr>
          <p:cNvPr id="3" name="Slide Number Placeholder 2"/>
          <p:cNvSpPr>
            <a:spLocks noGrp="1"/>
          </p:cNvSpPr>
          <p:nvPr>
            <p:ph type="sldNum" sz="quarter" idx="12"/>
          </p:nvPr>
        </p:nvSpPr>
        <p:spPr/>
        <p:txBody>
          <a:bodyPr/>
          <a:lstStyle/>
          <a:p>
            <a:fld id="{AE4F6114-FE43-B34A-B99B-6F1FD61370EE}" type="slidenum">
              <a:rPr lang="en-US" smtClean="0"/>
              <a:pPr/>
              <a:t>89</a:t>
            </a:fld>
            <a:endParaRPr lang="en-US"/>
          </a:p>
        </p:txBody>
      </p:sp>
      <p:sp>
        <p:nvSpPr>
          <p:cNvPr id="10" name="Oval 9"/>
          <p:cNvSpPr/>
          <p:nvPr/>
        </p:nvSpPr>
        <p:spPr>
          <a:xfrm>
            <a:off x="0" y="4610808"/>
            <a:ext cx="1555515" cy="854189"/>
          </a:xfrm>
          <a:prstGeom prst="ellipse">
            <a:avLst/>
          </a:prstGeom>
          <a:noFill/>
          <a:ln w="57150" cmpd="sng">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 name="Title 1"/>
          <p:cNvSpPr>
            <a:spLocks noGrp="1"/>
          </p:cNvSpPr>
          <p:nvPr>
            <p:ph type="title"/>
          </p:nvPr>
        </p:nvSpPr>
        <p:spPr>
          <a:xfrm>
            <a:off x="457200" y="181937"/>
            <a:ext cx="8229600" cy="533400"/>
          </a:xfrm>
        </p:spPr>
        <p:txBody>
          <a:bodyPr/>
          <a:lstStyle/>
          <a:p>
            <a:r>
              <a:rPr lang="en-US" sz="2600" dirty="0" smtClean="0"/>
              <a:t>DNS Reflection/Amplification Attack</a:t>
            </a:r>
            <a:br>
              <a:rPr lang="en-US" sz="2600" dirty="0" smtClean="0"/>
            </a:br>
            <a:r>
              <a:rPr lang="en-US" sz="2600" dirty="0" err="1" smtClean="0"/>
              <a:t>Netflow</a:t>
            </a:r>
            <a:r>
              <a:rPr lang="en-US" sz="2600" dirty="0" smtClean="0"/>
              <a:t> Analysis – UDP Misuse Anomaly</a:t>
            </a:r>
            <a:endParaRPr lang="en-US" sz="2600" dirty="0"/>
          </a:p>
        </p:txBody>
      </p:sp>
    </p:spTree>
    <p:extLst>
      <p:ext uri="{BB962C8B-B14F-4D97-AF65-F5344CB8AC3E}">
        <p14:creationId xmlns:p14="http://schemas.microsoft.com/office/powerpoint/2010/main" val="9851695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ext Box 3"/>
          <p:cNvSpPr txBox="1">
            <a:spLocks noChangeArrowheads="1"/>
          </p:cNvSpPr>
          <p:nvPr/>
        </p:nvSpPr>
        <p:spPr bwMode="auto">
          <a:xfrm>
            <a:off x="109242" y="970140"/>
            <a:ext cx="903475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34950" eaLnBrk="0" hangingPunct="0">
              <a:defRPr sz="2000" b="1">
                <a:solidFill>
                  <a:schemeClr val="tx1"/>
                </a:solidFill>
                <a:latin typeface="Arial" charset="0"/>
                <a:ea typeface="ＭＳ Ｐゴシック" charset="0"/>
                <a:cs typeface="ＭＳ Ｐゴシック" charset="0"/>
              </a:defRPr>
            </a:lvl1pPr>
            <a:lvl2pPr marL="742950" indent="-285750" eaLnBrk="0" hangingPunct="0">
              <a:defRPr sz="2000" b="1">
                <a:solidFill>
                  <a:schemeClr val="tx1"/>
                </a:solidFill>
                <a:latin typeface="Arial" charset="0"/>
                <a:ea typeface="ＭＳ Ｐゴシック" charset="0"/>
              </a:defRPr>
            </a:lvl2pPr>
            <a:lvl3pPr marL="1143000" indent="-228600" eaLnBrk="0" hangingPunct="0">
              <a:defRPr sz="2000" b="1">
                <a:solidFill>
                  <a:schemeClr val="tx1"/>
                </a:solidFill>
                <a:latin typeface="Arial" charset="0"/>
                <a:ea typeface="ＭＳ Ｐゴシック" charset="0"/>
              </a:defRPr>
            </a:lvl3pPr>
            <a:lvl4pPr marL="1600200" indent="-228600" eaLnBrk="0" hangingPunct="0">
              <a:defRPr sz="2000" b="1">
                <a:solidFill>
                  <a:schemeClr val="tx1"/>
                </a:solidFill>
                <a:latin typeface="Arial" charset="0"/>
                <a:ea typeface="ＭＳ Ｐゴシック" charset="0"/>
              </a:defRPr>
            </a:lvl4pPr>
            <a:lvl5pPr marL="2057400" indent="-228600" eaLnBrk="0" hangingPunct="0">
              <a:defRPr sz="2000" b="1">
                <a:solidFill>
                  <a:schemeClr val="tx1"/>
                </a:solidFill>
                <a:latin typeface="Arial" charset="0"/>
                <a:ea typeface="ＭＳ Ｐゴシック" charset="0"/>
              </a:defRPr>
            </a:lvl5pPr>
            <a:lvl6pPr marL="2514600" indent="-228600" eaLnBrk="0" fontAlgn="base" hangingPunct="0">
              <a:spcBef>
                <a:spcPct val="0"/>
              </a:spcBef>
              <a:spcAft>
                <a:spcPct val="0"/>
              </a:spcAft>
              <a:defRPr sz="2000" b="1">
                <a:solidFill>
                  <a:schemeClr val="tx1"/>
                </a:solidFill>
                <a:latin typeface="Arial" charset="0"/>
                <a:ea typeface="ＭＳ Ｐゴシック" charset="0"/>
              </a:defRPr>
            </a:lvl6pPr>
            <a:lvl7pPr marL="2971800" indent="-228600" eaLnBrk="0" fontAlgn="base" hangingPunct="0">
              <a:spcBef>
                <a:spcPct val="0"/>
              </a:spcBef>
              <a:spcAft>
                <a:spcPct val="0"/>
              </a:spcAft>
              <a:defRPr sz="2000" b="1">
                <a:solidFill>
                  <a:schemeClr val="tx1"/>
                </a:solidFill>
                <a:latin typeface="Arial" charset="0"/>
                <a:ea typeface="ＭＳ Ｐゴシック" charset="0"/>
              </a:defRPr>
            </a:lvl7pPr>
            <a:lvl8pPr marL="3429000" indent="-228600" eaLnBrk="0" fontAlgn="base" hangingPunct="0">
              <a:spcBef>
                <a:spcPct val="0"/>
              </a:spcBef>
              <a:spcAft>
                <a:spcPct val="0"/>
              </a:spcAft>
              <a:defRPr sz="2000" b="1">
                <a:solidFill>
                  <a:schemeClr val="tx1"/>
                </a:solidFill>
                <a:latin typeface="Arial" charset="0"/>
                <a:ea typeface="ＭＳ Ｐゴシック" charset="0"/>
              </a:defRPr>
            </a:lvl8pPr>
            <a:lvl9pPr marL="3886200" indent="-228600" eaLnBrk="0" fontAlgn="base" hangingPunct="0">
              <a:spcBef>
                <a:spcPct val="0"/>
              </a:spcBef>
              <a:spcAft>
                <a:spcPct val="0"/>
              </a:spcAft>
              <a:defRPr sz="2000" b="1">
                <a:solidFill>
                  <a:schemeClr val="tx1"/>
                </a:solidFill>
                <a:latin typeface="Arial" charset="0"/>
                <a:ea typeface="ＭＳ Ｐゴシック" charset="0"/>
              </a:defRPr>
            </a:lvl9pPr>
          </a:lstStyle>
          <a:p>
            <a:pPr eaLnBrk="1" hangingPunct="1">
              <a:spcBef>
                <a:spcPts val="1032"/>
              </a:spcBef>
              <a:buClr>
                <a:schemeClr val="folHlink"/>
              </a:buClr>
              <a:buFont typeface="Wingdings" charset="0"/>
              <a:buChar char="§"/>
            </a:pPr>
            <a:r>
              <a:rPr lang="en-US" b="0" dirty="0" smtClean="0">
                <a:solidFill>
                  <a:schemeClr val="tx2"/>
                </a:solidFill>
              </a:rPr>
              <a:t>Contrasting IN and APAC with world-wide </a:t>
            </a:r>
            <a:r>
              <a:rPr lang="en-US" b="0" dirty="0" smtClean="0">
                <a:solidFill>
                  <a:schemeClr val="tx2"/>
                </a:solidFill>
              </a:rPr>
              <a:t>data</a:t>
            </a:r>
            <a:endParaRPr lang="en-US" b="0" dirty="0" smtClean="0">
              <a:solidFill>
                <a:schemeClr val="tx2"/>
              </a:solidFill>
            </a:endParaRPr>
          </a:p>
        </p:txBody>
      </p:sp>
      <p:sp>
        <p:nvSpPr>
          <p:cNvPr id="8194" name="Rectangle 8"/>
          <p:cNvSpPr txBox="1">
            <a:spLocks noChangeArrowheads="1"/>
          </p:cNvSpPr>
          <p:nvPr/>
        </p:nvSpPr>
        <p:spPr bwMode="auto">
          <a:xfrm>
            <a:off x="212437" y="139700"/>
            <a:ext cx="8718197"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000" b="1">
                <a:solidFill>
                  <a:schemeClr val="tx1"/>
                </a:solidFill>
                <a:latin typeface="Arial" charset="0"/>
                <a:ea typeface="ＭＳ Ｐゴシック" charset="0"/>
                <a:cs typeface="ＭＳ Ｐゴシック" charset="0"/>
              </a:defRPr>
            </a:lvl1pPr>
            <a:lvl2pPr marL="742950" indent="-285750" eaLnBrk="0" hangingPunct="0">
              <a:defRPr sz="2000" b="1">
                <a:solidFill>
                  <a:schemeClr val="tx1"/>
                </a:solidFill>
                <a:latin typeface="Arial" charset="0"/>
                <a:ea typeface="ＭＳ Ｐゴシック" charset="0"/>
              </a:defRPr>
            </a:lvl2pPr>
            <a:lvl3pPr marL="1143000" indent="-228600" eaLnBrk="0" hangingPunct="0">
              <a:defRPr sz="2000" b="1">
                <a:solidFill>
                  <a:schemeClr val="tx1"/>
                </a:solidFill>
                <a:latin typeface="Arial" charset="0"/>
                <a:ea typeface="ＭＳ Ｐゴシック" charset="0"/>
              </a:defRPr>
            </a:lvl3pPr>
            <a:lvl4pPr marL="1600200" indent="-228600" eaLnBrk="0" hangingPunct="0">
              <a:defRPr sz="2000" b="1">
                <a:solidFill>
                  <a:schemeClr val="tx1"/>
                </a:solidFill>
                <a:latin typeface="Arial" charset="0"/>
                <a:ea typeface="ＭＳ Ｐゴシック" charset="0"/>
              </a:defRPr>
            </a:lvl4pPr>
            <a:lvl5pPr marL="2057400" indent="-228600" eaLnBrk="0" hangingPunct="0">
              <a:defRPr sz="2000" b="1">
                <a:solidFill>
                  <a:schemeClr val="tx1"/>
                </a:solidFill>
                <a:latin typeface="Arial" charset="0"/>
                <a:ea typeface="ＭＳ Ｐゴシック" charset="0"/>
              </a:defRPr>
            </a:lvl5pPr>
            <a:lvl6pPr marL="2514600" indent="-228600" eaLnBrk="0" fontAlgn="base" hangingPunct="0">
              <a:spcBef>
                <a:spcPct val="0"/>
              </a:spcBef>
              <a:spcAft>
                <a:spcPct val="0"/>
              </a:spcAft>
              <a:defRPr sz="2000" b="1">
                <a:solidFill>
                  <a:schemeClr val="tx1"/>
                </a:solidFill>
                <a:latin typeface="Arial" charset="0"/>
                <a:ea typeface="ＭＳ Ｐゴシック" charset="0"/>
              </a:defRPr>
            </a:lvl6pPr>
            <a:lvl7pPr marL="2971800" indent="-228600" eaLnBrk="0" fontAlgn="base" hangingPunct="0">
              <a:spcBef>
                <a:spcPct val="0"/>
              </a:spcBef>
              <a:spcAft>
                <a:spcPct val="0"/>
              </a:spcAft>
              <a:defRPr sz="2000" b="1">
                <a:solidFill>
                  <a:schemeClr val="tx1"/>
                </a:solidFill>
                <a:latin typeface="Arial" charset="0"/>
                <a:ea typeface="ＭＳ Ｐゴシック" charset="0"/>
              </a:defRPr>
            </a:lvl7pPr>
            <a:lvl8pPr marL="3429000" indent="-228600" eaLnBrk="0" fontAlgn="base" hangingPunct="0">
              <a:spcBef>
                <a:spcPct val="0"/>
              </a:spcBef>
              <a:spcAft>
                <a:spcPct val="0"/>
              </a:spcAft>
              <a:defRPr sz="2000" b="1">
                <a:solidFill>
                  <a:schemeClr val="tx1"/>
                </a:solidFill>
                <a:latin typeface="Arial" charset="0"/>
                <a:ea typeface="ＭＳ Ｐゴシック" charset="0"/>
              </a:defRPr>
            </a:lvl8pPr>
            <a:lvl9pPr marL="3886200" indent="-228600" eaLnBrk="0" fontAlgn="base" hangingPunct="0">
              <a:spcBef>
                <a:spcPct val="0"/>
              </a:spcBef>
              <a:spcAft>
                <a:spcPct val="0"/>
              </a:spcAft>
              <a:defRPr sz="2000" b="1">
                <a:solidFill>
                  <a:schemeClr val="tx1"/>
                </a:solidFill>
                <a:latin typeface="Arial" charset="0"/>
                <a:ea typeface="ＭＳ Ｐゴシック" charset="0"/>
              </a:defRPr>
            </a:lvl9pPr>
          </a:lstStyle>
          <a:p>
            <a:pPr eaLnBrk="1" hangingPunct="1"/>
            <a:r>
              <a:rPr lang="en-US" sz="2400" dirty="0" smtClean="0">
                <a:solidFill>
                  <a:schemeClr val="accent2"/>
                </a:solidFill>
              </a:rPr>
              <a:t>2014 </a:t>
            </a:r>
            <a:r>
              <a:rPr lang="en-US" sz="2400" dirty="0">
                <a:solidFill>
                  <a:schemeClr val="accent2"/>
                </a:solidFill>
              </a:rPr>
              <a:t>ATLAS Initiative : Anonymous Stats, </a:t>
            </a:r>
            <a:r>
              <a:rPr lang="en-US" sz="2400" dirty="0" smtClean="0">
                <a:solidFill>
                  <a:schemeClr val="accent2"/>
                </a:solidFill>
              </a:rPr>
              <a:t>IN, APAC &amp; WW</a:t>
            </a:r>
            <a:endParaRPr lang="en-US" sz="2400" dirty="0">
              <a:solidFill>
                <a:schemeClr val="accent2"/>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398406024"/>
              </p:ext>
            </p:extLst>
          </p:nvPr>
        </p:nvGraphicFramePr>
        <p:xfrm>
          <a:off x="304800" y="4919224"/>
          <a:ext cx="8625834" cy="1116248"/>
        </p:xfrm>
        <a:graphic>
          <a:graphicData uri="http://schemas.openxmlformats.org/drawingml/2006/table">
            <a:tbl>
              <a:tblPr firstRow="1" bandRow="1">
                <a:tableStyleId>{5C22544A-7EE6-4342-B048-85BDC9FD1C3A}</a:tableStyleId>
              </a:tblPr>
              <a:tblGrid>
                <a:gridCol w="735072"/>
                <a:gridCol w="2550246"/>
                <a:gridCol w="2670258"/>
                <a:gridCol w="2670258"/>
              </a:tblGrid>
              <a:tr h="374568">
                <a:tc>
                  <a:txBody>
                    <a:bodyPr/>
                    <a:lstStyle/>
                    <a:p>
                      <a:pPr algn="ctr"/>
                      <a:endParaRPr lang="en-US" sz="1600" dirty="0"/>
                    </a:p>
                  </a:txBody>
                  <a:tcPr/>
                </a:tc>
                <a:tc>
                  <a:txBody>
                    <a:bodyPr/>
                    <a:lstStyle/>
                    <a:p>
                      <a:pPr algn="ctr"/>
                      <a:r>
                        <a:rPr lang="en-US" sz="1600" baseline="0" dirty="0" smtClean="0"/>
                        <a:t>IN </a:t>
                      </a:r>
                      <a:r>
                        <a:rPr lang="en-US" sz="1600" dirty="0" smtClean="0"/>
                        <a:t>Average</a:t>
                      </a:r>
                      <a:endParaRPr lang="en-US" sz="1600" dirty="0"/>
                    </a:p>
                  </a:txBody>
                  <a:tcPr/>
                </a:tc>
                <a:tc>
                  <a:txBody>
                    <a:bodyPr/>
                    <a:lstStyle/>
                    <a:p>
                      <a:pPr algn="ctr"/>
                      <a:r>
                        <a:rPr lang="en-US" sz="1600" dirty="0" smtClean="0"/>
                        <a:t>APAC Average</a:t>
                      </a:r>
                      <a:endParaRPr lang="en-US" sz="1600" dirty="0"/>
                    </a:p>
                  </a:txBody>
                  <a:tcPr/>
                </a:tc>
                <a:tc>
                  <a:txBody>
                    <a:bodyPr/>
                    <a:lstStyle/>
                    <a:p>
                      <a:pPr algn="ctr"/>
                      <a:r>
                        <a:rPr lang="en-US" sz="1600" dirty="0" smtClean="0"/>
                        <a:t>World Average</a:t>
                      </a:r>
                      <a:endParaRPr lang="en-US" sz="1600" dirty="0"/>
                    </a:p>
                  </a:txBody>
                  <a:tcPr/>
                </a:tc>
              </a:tr>
              <a:tr h="370840">
                <a:tc>
                  <a:txBody>
                    <a:bodyPr/>
                    <a:lstStyle/>
                    <a:p>
                      <a:pPr algn="ctr"/>
                      <a:r>
                        <a:rPr lang="en-US" sz="1600" b="1" dirty="0" smtClean="0">
                          <a:solidFill>
                            <a:schemeClr val="bg1"/>
                          </a:solidFill>
                        </a:rPr>
                        <a:t>Q3</a:t>
                      </a:r>
                      <a:endParaRPr lang="en-US" sz="1600" b="1" dirty="0">
                        <a:solidFill>
                          <a:schemeClr val="bg1"/>
                        </a:solidFill>
                      </a:endParaRPr>
                    </a:p>
                  </a:txBody>
                  <a:tcPr>
                    <a:solidFill>
                      <a:schemeClr val="accent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dirty="0" smtClean="0"/>
                        <a:t>1.24Gbps/468.74Kpps</a:t>
                      </a:r>
                    </a:p>
                  </a:txBody>
                  <a:tcPr/>
                </a:tc>
                <a:tc>
                  <a:txBody>
                    <a:bodyPr/>
                    <a:lstStyle/>
                    <a:p>
                      <a:pPr algn="ctr"/>
                      <a:r>
                        <a:rPr lang="en-US" sz="1600" dirty="0" smtClean="0"/>
                        <a:t>588.74Mbps/170.38Kpps</a:t>
                      </a:r>
                      <a:endParaRPr lang="en-US" sz="160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dirty="0" smtClean="0"/>
                        <a:t>858.98Mbps/238.35Kpps</a:t>
                      </a:r>
                    </a:p>
                  </a:txBody>
                  <a:tcPr/>
                </a:tc>
              </a:tr>
              <a:tr h="370840">
                <a:tc>
                  <a:txBody>
                    <a:bodyPr/>
                    <a:lstStyle/>
                    <a:p>
                      <a:pPr algn="ctr"/>
                      <a:r>
                        <a:rPr lang="en-US" sz="1600" b="1" dirty="0" smtClean="0">
                          <a:solidFill>
                            <a:schemeClr val="bg1"/>
                          </a:solidFill>
                        </a:rPr>
                        <a:t>Q4</a:t>
                      </a:r>
                      <a:endParaRPr lang="en-US" sz="1600" b="1" dirty="0">
                        <a:solidFill>
                          <a:schemeClr val="bg1"/>
                        </a:solidFill>
                      </a:endParaRPr>
                    </a:p>
                  </a:txBody>
                  <a:tcPr>
                    <a:solidFill>
                      <a:schemeClr val="accent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dirty="0" smtClean="0"/>
                        <a:t>1.66Gbps/483.33Kpps</a:t>
                      </a:r>
                    </a:p>
                  </a:txBody>
                  <a:tcPr/>
                </a:tc>
                <a:tc>
                  <a:txBody>
                    <a:bodyPr/>
                    <a:lstStyle/>
                    <a:p>
                      <a:pPr algn="ctr"/>
                      <a:r>
                        <a:rPr lang="en-US" sz="1600" dirty="0" smtClean="0"/>
                        <a:t>500.68Mbps/137.08Kpps</a:t>
                      </a:r>
                      <a:endParaRPr lang="en-US" sz="160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dirty="0" smtClean="0"/>
                        <a:t>843.98Mbps/260.17Kpps</a:t>
                      </a:r>
                    </a:p>
                  </a:txBody>
                  <a:tcPr/>
                </a:tc>
              </a:tr>
            </a:tbl>
          </a:graphicData>
        </a:graphic>
      </p:graphicFrame>
      <p:graphicFrame>
        <p:nvGraphicFramePr>
          <p:cNvPr id="10" name="Chart 9"/>
          <p:cNvGraphicFramePr>
            <a:graphicFrameLocks/>
          </p:cNvGraphicFramePr>
          <p:nvPr>
            <p:extLst>
              <p:ext uri="{D42A27DB-BD31-4B8C-83A1-F6EECF244321}">
                <p14:modId xmlns:p14="http://schemas.microsoft.com/office/powerpoint/2010/main" val="1221629993"/>
              </p:ext>
            </p:extLst>
          </p:nvPr>
        </p:nvGraphicFramePr>
        <p:xfrm>
          <a:off x="212437" y="2158392"/>
          <a:ext cx="4251157" cy="244319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a:graphicFrameLocks/>
          </p:cNvGraphicFramePr>
          <p:nvPr>
            <p:extLst>
              <p:ext uri="{D42A27DB-BD31-4B8C-83A1-F6EECF244321}">
                <p14:modId xmlns:p14="http://schemas.microsoft.com/office/powerpoint/2010/main" val="1054703326"/>
              </p:ext>
            </p:extLst>
          </p:nvPr>
        </p:nvGraphicFramePr>
        <p:xfrm>
          <a:off x="4715561" y="2158392"/>
          <a:ext cx="4215072" cy="244319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88686950"/>
      </p:ext>
    </p:extLst>
  </p:cSld>
  <p:clrMapOvr>
    <a:masterClrMapping/>
  </p:clrMapOvr>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nsamp8edit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31520"/>
            <a:ext cx="9144000" cy="3944744"/>
          </a:xfrm>
          <a:prstGeom prst="rect">
            <a:avLst/>
          </a:prstGeom>
        </p:spPr>
      </p:pic>
      <p:sp>
        <p:nvSpPr>
          <p:cNvPr id="3" name="Slide Number Placeholder 2"/>
          <p:cNvSpPr>
            <a:spLocks noGrp="1"/>
          </p:cNvSpPr>
          <p:nvPr>
            <p:ph type="sldNum" sz="quarter" idx="12"/>
          </p:nvPr>
        </p:nvSpPr>
        <p:spPr/>
        <p:txBody>
          <a:bodyPr/>
          <a:lstStyle/>
          <a:p>
            <a:fld id="{AE4F6114-FE43-B34A-B99B-6F1FD61370EE}" type="slidenum">
              <a:rPr lang="en-US" smtClean="0"/>
              <a:pPr/>
              <a:t>90</a:t>
            </a:fld>
            <a:endParaRPr lang="en-US"/>
          </a:p>
        </p:txBody>
      </p:sp>
      <p:sp>
        <p:nvSpPr>
          <p:cNvPr id="9" name="Title 1"/>
          <p:cNvSpPr>
            <a:spLocks noGrp="1"/>
          </p:cNvSpPr>
          <p:nvPr>
            <p:ph type="title"/>
          </p:nvPr>
        </p:nvSpPr>
        <p:spPr/>
        <p:txBody>
          <a:bodyPr/>
          <a:lstStyle/>
          <a:p>
            <a:r>
              <a:rPr lang="en-US" sz="2600" dirty="0" smtClean="0"/>
              <a:t>DNS Reflection/Amplification Attack</a:t>
            </a:r>
            <a:br>
              <a:rPr lang="en-US" sz="2600" dirty="0" smtClean="0"/>
            </a:br>
            <a:r>
              <a:rPr lang="en-US" sz="2600" dirty="0" err="1" smtClean="0"/>
              <a:t>Netflow</a:t>
            </a:r>
            <a:r>
              <a:rPr lang="en-US" sz="2600" dirty="0" smtClean="0"/>
              <a:t> Analysis – Fragmentation Misuse Anomaly</a:t>
            </a:r>
            <a:endParaRPr lang="en-US" sz="2600" dirty="0"/>
          </a:p>
        </p:txBody>
      </p:sp>
    </p:spTree>
    <p:extLst>
      <p:ext uri="{BB962C8B-B14F-4D97-AF65-F5344CB8AC3E}">
        <p14:creationId xmlns:p14="http://schemas.microsoft.com/office/powerpoint/2010/main" val="25399159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nsamp8edit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31520"/>
            <a:ext cx="9144000" cy="3944744"/>
          </a:xfrm>
          <a:prstGeom prst="rect">
            <a:avLst/>
          </a:prstGeom>
        </p:spPr>
      </p:pic>
      <p:sp>
        <p:nvSpPr>
          <p:cNvPr id="3" name="Slide Number Placeholder 2"/>
          <p:cNvSpPr>
            <a:spLocks noGrp="1"/>
          </p:cNvSpPr>
          <p:nvPr>
            <p:ph type="sldNum" sz="quarter" idx="12"/>
          </p:nvPr>
        </p:nvSpPr>
        <p:spPr/>
        <p:txBody>
          <a:bodyPr/>
          <a:lstStyle/>
          <a:p>
            <a:fld id="{AE4F6114-FE43-B34A-B99B-6F1FD61370EE}" type="slidenum">
              <a:rPr lang="en-US" smtClean="0"/>
              <a:pPr/>
              <a:t>91</a:t>
            </a:fld>
            <a:endParaRPr lang="en-US"/>
          </a:p>
        </p:txBody>
      </p:sp>
      <p:sp>
        <p:nvSpPr>
          <p:cNvPr id="8" name="Oval 7"/>
          <p:cNvSpPr/>
          <p:nvPr/>
        </p:nvSpPr>
        <p:spPr>
          <a:xfrm>
            <a:off x="3764214" y="3380899"/>
            <a:ext cx="2086804" cy="689429"/>
          </a:xfrm>
          <a:prstGeom prst="ellipse">
            <a:avLst/>
          </a:prstGeom>
          <a:noFill/>
          <a:ln w="57150" cmpd="sng">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 name="Title 1"/>
          <p:cNvSpPr>
            <a:spLocks noGrp="1"/>
          </p:cNvSpPr>
          <p:nvPr>
            <p:ph type="title"/>
          </p:nvPr>
        </p:nvSpPr>
        <p:spPr>
          <a:xfrm>
            <a:off x="457200" y="165657"/>
            <a:ext cx="8229600" cy="533400"/>
          </a:xfrm>
        </p:spPr>
        <p:txBody>
          <a:bodyPr/>
          <a:lstStyle/>
          <a:p>
            <a:r>
              <a:rPr lang="en-US" sz="2600" dirty="0" smtClean="0"/>
              <a:t>DNS Reflection/Amplification Attack</a:t>
            </a:r>
            <a:br>
              <a:rPr lang="en-US" sz="2600" dirty="0" smtClean="0"/>
            </a:br>
            <a:r>
              <a:rPr lang="en-US" sz="2600" dirty="0" err="1" smtClean="0"/>
              <a:t>Netflow</a:t>
            </a:r>
            <a:r>
              <a:rPr lang="en-US" sz="2600" dirty="0" smtClean="0"/>
              <a:t> Analysis – Fragmentation Misuse Anomaly</a:t>
            </a:r>
            <a:endParaRPr lang="en-US" sz="2600" dirty="0"/>
          </a:p>
        </p:txBody>
      </p:sp>
    </p:spTree>
    <p:extLst>
      <p:ext uri="{BB962C8B-B14F-4D97-AF65-F5344CB8AC3E}">
        <p14:creationId xmlns:p14="http://schemas.microsoft.com/office/powerpoint/2010/main" val="26024039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nsamp9edit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24000"/>
            <a:ext cx="9144000" cy="3798384"/>
          </a:xfrm>
          <a:prstGeom prst="rect">
            <a:avLst/>
          </a:prstGeom>
        </p:spPr>
      </p:pic>
      <p:sp>
        <p:nvSpPr>
          <p:cNvPr id="3" name="Slide Number Placeholder 2"/>
          <p:cNvSpPr>
            <a:spLocks noGrp="1"/>
          </p:cNvSpPr>
          <p:nvPr>
            <p:ph type="sldNum" sz="quarter" idx="12"/>
          </p:nvPr>
        </p:nvSpPr>
        <p:spPr/>
        <p:txBody>
          <a:bodyPr/>
          <a:lstStyle/>
          <a:p>
            <a:fld id="{AE4F6114-FE43-B34A-B99B-6F1FD61370EE}" type="slidenum">
              <a:rPr lang="en-US" smtClean="0"/>
              <a:pPr/>
              <a:t>92</a:t>
            </a:fld>
            <a:endParaRPr lang="en-US"/>
          </a:p>
        </p:txBody>
      </p:sp>
      <p:sp>
        <p:nvSpPr>
          <p:cNvPr id="8" name="Title 1"/>
          <p:cNvSpPr>
            <a:spLocks noGrp="1"/>
          </p:cNvSpPr>
          <p:nvPr>
            <p:ph type="title"/>
          </p:nvPr>
        </p:nvSpPr>
        <p:spPr>
          <a:xfrm>
            <a:off x="457200" y="165657"/>
            <a:ext cx="8229600" cy="533400"/>
          </a:xfrm>
        </p:spPr>
        <p:txBody>
          <a:bodyPr/>
          <a:lstStyle/>
          <a:p>
            <a:r>
              <a:rPr lang="en-US" sz="2600" dirty="0" smtClean="0"/>
              <a:t>DNS Reflection/Amplification Attack</a:t>
            </a:r>
            <a:br>
              <a:rPr lang="en-US" sz="2600" dirty="0" smtClean="0"/>
            </a:br>
            <a:r>
              <a:rPr lang="en-US" sz="2600" dirty="0" err="1" smtClean="0"/>
              <a:t>Netflow</a:t>
            </a:r>
            <a:r>
              <a:rPr lang="en-US" sz="2600" dirty="0" smtClean="0"/>
              <a:t> Analysis – Fragmentation Misuse Anomaly</a:t>
            </a:r>
            <a:endParaRPr lang="en-US" sz="2600" dirty="0"/>
          </a:p>
        </p:txBody>
      </p:sp>
    </p:spTree>
    <p:extLst>
      <p:ext uri="{BB962C8B-B14F-4D97-AF65-F5344CB8AC3E}">
        <p14:creationId xmlns:p14="http://schemas.microsoft.com/office/powerpoint/2010/main" val="39767199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nsamp9edit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24000"/>
            <a:ext cx="9144000" cy="3798384"/>
          </a:xfrm>
          <a:prstGeom prst="rect">
            <a:avLst/>
          </a:prstGeom>
        </p:spPr>
      </p:pic>
      <p:sp>
        <p:nvSpPr>
          <p:cNvPr id="5" name="Oval 4"/>
          <p:cNvSpPr/>
          <p:nvPr/>
        </p:nvSpPr>
        <p:spPr>
          <a:xfrm>
            <a:off x="0" y="2068159"/>
            <a:ext cx="3082488" cy="1827256"/>
          </a:xfrm>
          <a:prstGeom prst="ellipse">
            <a:avLst/>
          </a:prstGeom>
          <a:noFill/>
          <a:ln w="57150" cmpd="sng">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AE4F6114-FE43-B34A-B99B-6F1FD61370EE}" type="slidenum">
              <a:rPr lang="en-US" smtClean="0"/>
              <a:pPr/>
              <a:t>93</a:t>
            </a:fld>
            <a:endParaRPr lang="en-US"/>
          </a:p>
        </p:txBody>
      </p:sp>
      <p:sp>
        <p:nvSpPr>
          <p:cNvPr id="8" name="Title 1"/>
          <p:cNvSpPr>
            <a:spLocks noGrp="1"/>
          </p:cNvSpPr>
          <p:nvPr>
            <p:ph type="title"/>
          </p:nvPr>
        </p:nvSpPr>
        <p:spPr>
          <a:xfrm>
            <a:off x="457200" y="165657"/>
            <a:ext cx="8229600" cy="533400"/>
          </a:xfrm>
        </p:spPr>
        <p:txBody>
          <a:bodyPr/>
          <a:lstStyle/>
          <a:p>
            <a:r>
              <a:rPr lang="en-US" sz="2600" dirty="0" smtClean="0"/>
              <a:t>DNS Reflection/Amplification Attack</a:t>
            </a:r>
            <a:br>
              <a:rPr lang="en-US" sz="2600" dirty="0" smtClean="0"/>
            </a:br>
            <a:r>
              <a:rPr lang="en-US" sz="2600" dirty="0" err="1" smtClean="0"/>
              <a:t>Netflow</a:t>
            </a:r>
            <a:r>
              <a:rPr lang="en-US" sz="2600" dirty="0" smtClean="0"/>
              <a:t> Analysis – Fragmentation Misuse Anomaly</a:t>
            </a:r>
            <a:endParaRPr lang="en-US" sz="2600" dirty="0"/>
          </a:p>
        </p:txBody>
      </p:sp>
    </p:spTree>
    <p:extLst>
      <p:ext uri="{BB962C8B-B14F-4D97-AF65-F5344CB8AC3E}">
        <p14:creationId xmlns:p14="http://schemas.microsoft.com/office/powerpoint/2010/main" val="24905635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nsamp9edit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24000"/>
            <a:ext cx="9144000" cy="3798384"/>
          </a:xfrm>
          <a:prstGeom prst="rect">
            <a:avLst/>
          </a:prstGeom>
        </p:spPr>
      </p:pic>
      <p:sp>
        <p:nvSpPr>
          <p:cNvPr id="3" name="Slide Number Placeholder 2"/>
          <p:cNvSpPr>
            <a:spLocks noGrp="1"/>
          </p:cNvSpPr>
          <p:nvPr>
            <p:ph type="sldNum" sz="quarter" idx="12"/>
          </p:nvPr>
        </p:nvSpPr>
        <p:spPr/>
        <p:txBody>
          <a:bodyPr/>
          <a:lstStyle/>
          <a:p>
            <a:fld id="{AE4F6114-FE43-B34A-B99B-6F1FD61370EE}" type="slidenum">
              <a:rPr lang="en-US" smtClean="0"/>
              <a:pPr/>
              <a:t>94</a:t>
            </a:fld>
            <a:endParaRPr lang="en-US"/>
          </a:p>
        </p:txBody>
      </p:sp>
      <p:sp>
        <p:nvSpPr>
          <p:cNvPr id="9" name="Oval 8"/>
          <p:cNvSpPr/>
          <p:nvPr/>
        </p:nvSpPr>
        <p:spPr>
          <a:xfrm>
            <a:off x="7928429" y="2068159"/>
            <a:ext cx="1215571" cy="689429"/>
          </a:xfrm>
          <a:prstGeom prst="ellipse">
            <a:avLst/>
          </a:prstGeom>
          <a:noFill/>
          <a:ln w="57150" cmpd="sng">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 name="Title 1"/>
          <p:cNvSpPr>
            <a:spLocks noGrp="1"/>
          </p:cNvSpPr>
          <p:nvPr>
            <p:ph type="title"/>
          </p:nvPr>
        </p:nvSpPr>
        <p:spPr>
          <a:xfrm>
            <a:off x="457200" y="165657"/>
            <a:ext cx="8229600" cy="533400"/>
          </a:xfrm>
        </p:spPr>
        <p:txBody>
          <a:bodyPr/>
          <a:lstStyle/>
          <a:p>
            <a:r>
              <a:rPr lang="en-US" sz="2600" dirty="0" smtClean="0"/>
              <a:t>DNS Reflection/Amplification Attack</a:t>
            </a:r>
            <a:br>
              <a:rPr lang="en-US" sz="2600" dirty="0" smtClean="0"/>
            </a:br>
            <a:r>
              <a:rPr lang="en-US" sz="2600" dirty="0" err="1" smtClean="0"/>
              <a:t>Netflow</a:t>
            </a:r>
            <a:r>
              <a:rPr lang="en-US" sz="2600" dirty="0" smtClean="0"/>
              <a:t> Analysis – Fragmentation Misuse Anomaly</a:t>
            </a:r>
            <a:endParaRPr lang="en-US" sz="2600" dirty="0"/>
          </a:p>
        </p:txBody>
      </p:sp>
    </p:spTree>
    <p:extLst>
      <p:ext uri="{BB962C8B-B14F-4D97-AF65-F5344CB8AC3E}">
        <p14:creationId xmlns:p14="http://schemas.microsoft.com/office/powerpoint/2010/main" val="24905635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nsamp10edit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11300"/>
            <a:ext cx="9144000" cy="3819293"/>
          </a:xfrm>
          <a:prstGeom prst="rect">
            <a:avLst/>
          </a:prstGeom>
        </p:spPr>
      </p:pic>
      <p:sp>
        <p:nvSpPr>
          <p:cNvPr id="3" name="Slide Number Placeholder 2"/>
          <p:cNvSpPr>
            <a:spLocks noGrp="1"/>
          </p:cNvSpPr>
          <p:nvPr>
            <p:ph type="sldNum" sz="quarter" idx="12"/>
          </p:nvPr>
        </p:nvSpPr>
        <p:spPr/>
        <p:txBody>
          <a:bodyPr/>
          <a:lstStyle/>
          <a:p>
            <a:fld id="{AE4F6114-FE43-B34A-B99B-6F1FD61370EE}" type="slidenum">
              <a:rPr lang="en-US" smtClean="0"/>
              <a:pPr/>
              <a:t>95</a:t>
            </a:fld>
            <a:endParaRPr lang="en-US"/>
          </a:p>
        </p:txBody>
      </p:sp>
      <p:sp>
        <p:nvSpPr>
          <p:cNvPr id="8" name="Title 1"/>
          <p:cNvSpPr>
            <a:spLocks noGrp="1"/>
          </p:cNvSpPr>
          <p:nvPr>
            <p:ph type="title"/>
          </p:nvPr>
        </p:nvSpPr>
        <p:spPr>
          <a:xfrm>
            <a:off x="457200" y="165657"/>
            <a:ext cx="8229600" cy="533400"/>
          </a:xfrm>
        </p:spPr>
        <p:txBody>
          <a:bodyPr/>
          <a:lstStyle/>
          <a:p>
            <a:r>
              <a:rPr lang="en-US" sz="2600" dirty="0" smtClean="0"/>
              <a:t>DNS Reflection/Amplification Attack</a:t>
            </a:r>
            <a:br>
              <a:rPr lang="en-US" sz="2600" dirty="0" smtClean="0"/>
            </a:br>
            <a:r>
              <a:rPr lang="en-US" sz="2600" dirty="0" err="1" smtClean="0"/>
              <a:t>Netflow</a:t>
            </a:r>
            <a:r>
              <a:rPr lang="en-US" sz="2600" dirty="0" smtClean="0"/>
              <a:t> Analysis – Fragmentation Misuse Anomaly</a:t>
            </a:r>
            <a:endParaRPr lang="en-US" sz="2600" dirty="0"/>
          </a:p>
        </p:txBody>
      </p:sp>
    </p:spTree>
    <p:extLst>
      <p:ext uri="{BB962C8B-B14F-4D97-AF65-F5344CB8AC3E}">
        <p14:creationId xmlns:p14="http://schemas.microsoft.com/office/powerpoint/2010/main" val="29446058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nsamp10edit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11300"/>
            <a:ext cx="9144000" cy="3819293"/>
          </a:xfrm>
          <a:prstGeom prst="rect">
            <a:avLst/>
          </a:prstGeom>
        </p:spPr>
      </p:pic>
      <p:sp>
        <p:nvSpPr>
          <p:cNvPr id="7" name="Oval 6"/>
          <p:cNvSpPr/>
          <p:nvPr/>
        </p:nvSpPr>
        <p:spPr>
          <a:xfrm>
            <a:off x="6332132" y="2529082"/>
            <a:ext cx="1702314" cy="689429"/>
          </a:xfrm>
          <a:prstGeom prst="ellipse">
            <a:avLst/>
          </a:prstGeom>
          <a:noFill/>
          <a:ln w="57150" cmpd="sng">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AE4F6114-FE43-B34A-B99B-6F1FD61370EE}" type="slidenum">
              <a:rPr lang="en-US" smtClean="0"/>
              <a:pPr/>
              <a:t>96</a:t>
            </a:fld>
            <a:endParaRPr lang="en-US"/>
          </a:p>
        </p:txBody>
      </p:sp>
      <p:sp>
        <p:nvSpPr>
          <p:cNvPr id="8" name="Title 1"/>
          <p:cNvSpPr>
            <a:spLocks noGrp="1"/>
          </p:cNvSpPr>
          <p:nvPr>
            <p:ph type="title"/>
          </p:nvPr>
        </p:nvSpPr>
        <p:spPr>
          <a:xfrm>
            <a:off x="457200" y="165657"/>
            <a:ext cx="8229600" cy="533400"/>
          </a:xfrm>
        </p:spPr>
        <p:txBody>
          <a:bodyPr/>
          <a:lstStyle/>
          <a:p>
            <a:r>
              <a:rPr lang="en-US" sz="2600" dirty="0" smtClean="0"/>
              <a:t>DNS Reflection/Amplification Attack</a:t>
            </a:r>
            <a:br>
              <a:rPr lang="en-US" sz="2600" dirty="0" smtClean="0"/>
            </a:br>
            <a:r>
              <a:rPr lang="en-US" sz="2600" dirty="0" err="1" smtClean="0"/>
              <a:t>Netflow</a:t>
            </a:r>
            <a:r>
              <a:rPr lang="en-US" sz="2600" dirty="0" smtClean="0"/>
              <a:t> Analysis – Fragmentation Misuse Anomaly</a:t>
            </a:r>
            <a:endParaRPr lang="en-US" sz="2600" dirty="0"/>
          </a:p>
        </p:txBody>
      </p:sp>
    </p:spTree>
    <p:extLst>
      <p:ext uri="{BB962C8B-B14F-4D97-AF65-F5344CB8AC3E}">
        <p14:creationId xmlns:p14="http://schemas.microsoft.com/office/powerpoint/2010/main" val="40185114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nsamp11edit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84780"/>
            <a:ext cx="9144000" cy="2920226"/>
          </a:xfrm>
          <a:prstGeom prst="rect">
            <a:avLst/>
          </a:prstGeom>
        </p:spPr>
      </p:pic>
      <p:sp>
        <p:nvSpPr>
          <p:cNvPr id="3" name="Slide Number Placeholder 2"/>
          <p:cNvSpPr>
            <a:spLocks noGrp="1"/>
          </p:cNvSpPr>
          <p:nvPr>
            <p:ph type="sldNum" sz="quarter" idx="12"/>
          </p:nvPr>
        </p:nvSpPr>
        <p:spPr/>
        <p:txBody>
          <a:bodyPr/>
          <a:lstStyle/>
          <a:p>
            <a:fld id="{AE4F6114-FE43-B34A-B99B-6F1FD61370EE}" type="slidenum">
              <a:rPr lang="en-US" smtClean="0"/>
              <a:pPr/>
              <a:t>97</a:t>
            </a:fld>
            <a:endParaRPr lang="en-US"/>
          </a:p>
        </p:txBody>
      </p:sp>
      <p:sp>
        <p:nvSpPr>
          <p:cNvPr id="8" name="Title 1"/>
          <p:cNvSpPr>
            <a:spLocks noGrp="1"/>
          </p:cNvSpPr>
          <p:nvPr>
            <p:ph type="title"/>
          </p:nvPr>
        </p:nvSpPr>
        <p:spPr>
          <a:xfrm>
            <a:off x="457200" y="181937"/>
            <a:ext cx="8229600" cy="533400"/>
          </a:xfrm>
        </p:spPr>
        <p:txBody>
          <a:bodyPr/>
          <a:lstStyle/>
          <a:p>
            <a:r>
              <a:rPr lang="en-US" sz="2600" dirty="0" smtClean="0"/>
              <a:t>DNS Reflection/Amplification Attack - </a:t>
            </a:r>
            <a:r>
              <a:rPr lang="en-US" sz="2600" dirty="0" err="1" smtClean="0"/>
              <a:t>Netflow</a:t>
            </a:r>
            <a:r>
              <a:rPr lang="en-US" sz="2600" dirty="0" smtClean="0"/>
              <a:t> Analysis</a:t>
            </a:r>
            <a:endParaRPr lang="en-US" sz="2600" dirty="0"/>
          </a:p>
        </p:txBody>
      </p:sp>
    </p:spTree>
    <p:extLst>
      <p:ext uri="{BB962C8B-B14F-4D97-AF65-F5344CB8AC3E}">
        <p14:creationId xmlns:p14="http://schemas.microsoft.com/office/powerpoint/2010/main" val="29650669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nsamp11edit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84780"/>
            <a:ext cx="9144000" cy="2920226"/>
          </a:xfrm>
          <a:prstGeom prst="rect">
            <a:avLst/>
          </a:prstGeom>
        </p:spPr>
      </p:pic>
      <p:sp>
        <p:nvSpPr>
          <p:cNvPr id="6" name="Oval 5"/>
          <p:cNvSpPr/>
          <p:nvPr/>
        </p:nvSpPr>
        <p:spPr>
          <a:xfrm>
            <a:off x="4105892" y="4336083"/>
            <a:ext cx="2362862" cy="689429"/>
          </a:xfrm>
          <a:prstGeom prst="ellipse">
            <a:avLst/>
          </a:prstGeom>
          <a:noFill/>
          <a:ln w="57150" cmpd="sng">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AE4F6114-FE43-B34A-B99B-6F1FD61370EE}" type="slidenum">
              <a:rPr lang="en-US" smtClean="0"/>
              <a:pPr/>
              <a:t>98</a:t>
            </a:fld>
            <a:endParaRPr lang="en-US"/>
          </a:p>
        </p:txBody>
      </p:sp>
    </p:spTree>
    <p:extLst>
      <p:ext uri="{BB962C8B-B14F-4D97-AF65-F5344CB8AC3E}">
        <p14:creationId xmlns:p14="http://schemas.microsoft.com/office/powerpoint/2010/main" val="1570367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E4F6114-FE43-B34A-B99B-6F1FD61370EE}" type="slidenum">
              <a:rPr lang="en-US" smtClean="0"/>
              <a:pPr/>
              <a:t>99</a:t>
            </a:fld>
            <a:endParaRPr lang="en-US"/>
          </a:p>
        </p:txBody>
      </p:sp>
      <p:pic>
        <p:nvPicPr>
          <p:cNvPr id="5" name="Picture 4" descr="dnsamp12edit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05000"/>
            <a:ext cx="9144000" cy="3031738"/>
          </a:xfrm>
          <a:prstGeom prst="rect">
            <a:avLst/>
          </a:prstGeom>
        </p:spPr>
      </p:pic>
      <p:sp>
        <p:nvSpPr>
          <p:cNvPr id="9" name="Title 1"/>
          <p:cNvSpPr>
            <a:spLocks noGrp="1"/>
          </p:cNvSpPr>
          <p:nvPr>
            <p:ph type="title"/>
          </p:nvPr>
        </p:nvSpPr>
        <p:spPr>
          <a:xfrm>
            <a:off x="457200" y="165657"/>
            <a:ext cx="8229600" cy="533400"/>
          </a:xfrm>
        </p:spPr>
        <p:txBody>
          <a:bodyPr/>
          <a:lstStyle/>
          <a:p>
            <a:r>
              <a:rPr lang="en-US" sz="2600" dirty="0" smtClean="0"/>
              <a:t>DNS Reflection/Amplification Attack</a:t>
            </a:r>
            <a:br>
              <a:rPr lang="en-US" sz="2600" dirty="0" smtClean="0"/>
            </a:br>
            <a:r>
              <a:rPr lang="en-US" sz="2600" dirty="0" err="1" smtClean="0"/>
              <a:t>Netflow</a:t>
            </a:r>
            <a:r>
              <a:rPr lang="en-US" sz="2600" dirty="0" smtClean="0"/>
              <a:t> Analysis – Fragmentation Misuse Anomaly</a:t>
            </a:r>
            <a:endParaRPr lang="en-US" sz="2600" dirty="0"/>
          </a:p>
        </p:txBody>
      </p:sp>
    </p:spTree>
    <p:extLst>
      <p:ext uri="{BB962C8B-B14F-4D97-AF65-F5344CB8AC3E}">
        <p14:creationId xmlns:p14="http://schemas.microsoft.com/office/powerpoint/2010/main" val="13263649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1_Office Theme">
  <a:themeElements>
    <a:clrScheme name="Custom 6">
      <a:dk1>
        <a:sysClr val="windowText" lastClr="000000"/>
      </a:dk1>
      <a:lt1>
        <a:sysClr val="window" lastClr="FFFFFF"/>
      </a:lt1>
      <a:dk2>
        <a:srgbClr val="404040"/>
      </a:dk2>
      <a:lt2>
        <a:srgbClr val="EEECE1"/>
      </a:lt2>
      <a:accent1>
        <a:srgbClr val="0083A5"/>
      </a:accent1>
      <a:accent2>
        <a:srgbClr val="71B532"/>
      </a:accent2>
      <a:accent3>
        <a:srgbClr val="C9541F"/>
      </a:accent3>
      <a:accent4>
        <a:srgbClr val="9F1726"/>
      </a:accent4>
      <a:accent5>
        <a:srgbClr val="FCD41B"/>
      </a:accent5>
      <a:accent6>
        <a:srgbClr val="C0C0C0"/>
      </a:accent6>
      <a:hlink>
        <a:srgbClr val="217185"/>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Custom 6">
      <a:dk1>
        <a:sysClr val="windowText" lastClr="000000"/>
      </a:dk1>
      <a:lt1>
        <a:sysClr val="window" lastClr="FFFFFF"/>
      </a:lt1>
      <a:dk2>
        <a:srgbClr val="404040"/>
      </a:dk2>
      <a:lt2>
        <a:srgbClr val="EEECE1"/>
      </a:lt2>
      <a:accent1>
        <a:srgbClr val="0083A5"/>
      </a:accent1>
      <a:accent2>
        <a:srgbClr val="71B532"/>
      </a:accent2>
      <a:accent3>
        <a:srgbClr val="C9541F"/>
      </a:accent3>
      <a:accent4>
        <a:srgbClr val="9F1726"/>
      </a:accent4>
      <a:accent5>
        <a:srgbClr val="FCD41B"/>
      </a:accent5>
      <a:accent6>
        <a:srgbClr val="C0C0C0"/>
      </a:accent6>
      <a:hlink>
        <a:srgbClr val="217185"/>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Custom 6">
      <a:dk1>
        <a:sysClr val="windowText" lastClr="000000"/>
      </a:dk1>
      <a:lt1>
        <a:sysClr val="window" lastClr="FFFFFF"/>
      </a:lt1>
      <a:dk2>
        <a:srgbClr val="404040"/>
      </a:dk2>
      <a:lt2>
        <a:srgbClr val="EEECE1"/>
      </a:lt2>
      <a:accent1>
        <a:srgbClr val="0083A5"/>
      </a:accent1>
      <a:accent2>
        <a:srgbClr val="71B532"/>
      </a:accent2>
      <a:accent3>
        <a:srgbClr val="C9541F"/>
      </a:accent3>
      <a:accent4>
        <a:srgbClr val="9F1726"/>
      </a:accent4>
      <a:accent5>
        <a:srgbClr val="FCD41B"/>
      </a:accent5>
      <a:accent6>
        <a:srgbClr val="C0C0C0"/>
      </a:accent6>
      <a:hlink>
        <a:srgbClr val="217185"/>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9952</TotalTime>
  <Words>8029</Words>
  <Application>Microsoft Macintosh PowerPoint</Application>
  <PresentationFormat>On-screen Show (4:3)</PresentationFormat>
  <Paragraphs>1074</Paragraphs>
  <Slides>150</Slides>
  <Notes>10</Notes>
  <HiddenSlides>0</HiddenSlides>
  <MMClips>0</MMClips>
  <ScaleCrop>false</ScaleCrop>
  <HeadingPairs>
    <vt:vector size="4" baseType="variant">
      <vt:variant>
        <vt:lpstr>Theme</vt:lpstr>
      </vt:variant>
      <vt:variant>
        <vt:i4>3</vt:i4>
      </vt:variant>
      <vt:variant>
        <vt:lpstr>Slide Titles</vt:lpstr>
      </vt:variant>
      <vt:variant>
        <vt:i4>150</vt:i4>
      </vt:variant>
    </vt:vector>
  </HeadingPairs>
  <TitlesOfParts>
    <vt:vector size="153" baseType="lpstr">
      <vt:lpstr>1_Office Theme</vt:lpstr>
      <vt:lpstr>Office Theme</vt:lpstr>
      <vt:lpstr>2_Office Theme</vt:lpstr>
      <vt:lpstr>When the Sky is Falling</vt:lpstr>
      <vt:lpstr>PowerPoint Presentation</vt:lpstr>
      <vt:lpstr>Substantial Growth in Largest Attacks</vt:lpstr>
      <vt:lpstr>DDoS Attacks in the Wake of French Anti-terror Demonstrations</vt:lpstr>
      <vt:lpstr>Hong Kong Protest attack </vt:lpstr>
      <vt:lpstr>North Korea Goes Offline- SONY attack</vt:lpstr>
      <vt:lpstr>2014, A Time of Reflection….. </vt:lpstr>
      <vt:lpstr>ATLAS – Unprecedented Flood of Attacks</vt:lpstr>
      <vt:lpstr>PowerPoint Presentation</vt:lpstr>
      <vt:lpstr>PowerPoint Presentation</vt:lpstr>
      <vt:lpstr>PowerPoint Presentation</vt:lpstr>
      <vt:lpstr>PowerPoint Presentation</vt:lpstr>
      <vt:lpstr>Evolution of Reflection/Amplification DDoS Attacks</vt:lpstr>
      <vt:lpstr>Components of a Reflection/Amplification DDoS Attack</vt:lpstr>
      <vt:lpstr>Impact of Reflection/Amplification DDoS Attacks</vt:lpstr>
      <vt:lpstr>Effects of a 300gb/sec Reflection/Amplification DDoS Attack on Network Capacity</vt:lpstr>
      <vt:lpstr>Effects of a 300gb/sec Reflection/Amplification DDoS Attack on Network Capacity</vt:lpstr>
      <vt:lpstr>Effects of a 300gb/sec Reflection/Amplification DDoS Attack on Network Capacity</vt:lpstr>
      <vt:lpstr>Effects of a 300gb/sec Reflection/Amplification DDoS Attack on Network Capacity</vt:lpstr>
      <vt:lpstr>Effects of a 300gb/sec Reflection/Amplification DDoS Attack on Network Capacity</vt:lpstr>
      <vt:lpstr>The Two Main Factors Which Make These Attacks Possible</vt:lpstr>
      <vt:lpstr>The Two Main Factors Which Make These Attacks Possible</vt:lpstr>
      <vt:lpstr>Additional Contributing Factors</vt:lpstr>
      <vt:lpstr>What Types of Devices Are Being Abused?</vt:lpstr>
      <vt:lpstr>Reflection/Amplification Attack Terminology</vt:lpstr>
      <vt:lpstr>Spoofed vs. Non-spoofed Traffic</vt:lpstr>
      <vt:lpstr>Five Common Reflection/Amplification Vectors</vt:lpstr>
      <vt:lpstr>Reflection/Amplification Isn’t Limited to These five Vectors</vt:lpstr>
      <vt:lpstr>Four Common Reflection/Amplification Vectors</vt:lpstr>
      <vt:lpstr>PowerPoint Presentation</vt:lpstr>
      <vt:lpstr>Amplification Factor - NTP</vt:lpstr>
      <vt:lpstr>Characteristics of an NTP Reflection/Amplification Attack</vt:lpstr>
      <vt:lpstr>Characteristics of an NTP Reflection/Amplification Attack (cont.)</vt:lpstr>
      <vt:lpstr>NTP Reflection/Amplification Attack Methodology</vt:lpstr>
      <vt:lpstr>NTP Reflection/Amplification Attack Methodology</vt:lpstr>
      <vt:lpstr>NTP Reflection/Amplification Attack Methodology</vt:lpstr>
      <vt:lpstr>NTP Reflection/Amplification Attack - Netflow Analysis</vt:lpstr>
      <vt:lpstr>NTP Reflection/Amplification Attack - Netflow Analysis</vt:lpstr>
      <vt:lpstr>NTP Reflection/Amplification Attack - Netflow Analysis</vt:lpstr>
      <vt:lpstr>NTP Reflection/Amplification Attack - Netflow Analysis</vt:lpstr>
      <vt:lpstr>NTP Reflection/Amplification Attack - Netflow Analysis</vt:lpstr>
      <vt:lpstr>NTP Reflection/Amplification Attack - Netflow Analysis</vt:lpstr>
      <vt:lpstr>NTP Reflection/Amplification Attack - Netflow Analysis</vt:lpstr>
      <vt:lpstr>NTP Reflection/Amplification Attack - Netflow Analysis</vt:lpstr>
      <vt:lpstr>NTP Reflection/Amplification Attack - Netflow Analysis</vt:lpstr>
      <vt:lpstr>PowerPoint Presentation</vt:lpstr>
      <vt:lpstr>NTP Reflection/Amplification Attack - Netflow Analysis</vt:lpstr>
      <vt:lpstr>NTP Reflection/Amplification Attack - Netflow Analysis</vt:lpstr>
      <vt:lpstr>NTP Reflection/Amplification Attack - Netflow Analysis</vt:lpstr>
      <vt:lpstr>NTP Reflection/Amplification Attack - Netflow Analysis</vt:lpstr>
      <vt:lpstr>NTP Reflection/Amplification Attack - Netflow Analysis</vt:lpstr>
      <vt:lpstr>NTP Reflection/Amplification Attack - Netflow Analysis</vt:lpstr>
      <vt:lpstr>NTP Reflection/Amplification Attack - Netflow Analysis</vt:lpstr>
      <vt:lpstr>NTP Reflection/Amplification Attack - Netflow Analysis</vt:lpstr>
      <vt:lpstr>NTP Reflection/Amplification Attack - Netflow Analysis</vt:lpstr>
      <vt:lpstr>NTP Reflection/Amplification Attack - Netflow Analysis</vt:lpstr>
      <vt:lpstr>PowerPoint Presentation</vt:lpstr>
      <vt:lpstr>Amplification Factor - DNS</vt:lpstr>
      <vt:lpstr>Characteristics of a DNS Reflection/Amplification Attack</vt:lpstr>
      <vt:lpstr>Characteristics of a DNS Reflection/Amplification Attack (cont.)</vt:lpstr>
      <vt:lpstr>DNS Reflection/Amplification Attack Methodology #1</vt:lpstr>
      <vt:lpstr>DNS Reflection/Amplification Attack Methodology #1</vt:lpstr>
      <vt:lpstr>DNS Reflection/Amplification Attack Methodology #1</vt:lpstr>
      <vt:lpstr>DNS Reflection/Amplification Attack Methodology #2</vt:lpstr>
      <vt:lpstr>DNS Reflection/Amplification Attack Methodology #2</vt:lpstr>
      <vt:lpstr>DNS Reflection/Amplification Attack Methodology #2</vt:lpstr>
      <vt:lpstr>DNS Reflection/Amplification Attack Methodology #2</vt:lpstr>
      <vt:lpstr>DNS Reflection/Amplification Attack Methodology #2</vt:lpstr>
      <vt:lpstr>DNS Reflection/Amplification Attack Netflow Analysis – UDP Misuse Anomaly</vt:lpstr>
      <vt:lpstr>DNS Reflection/Amplification Attack Netflow Analysis – UDP Misuse Anomaly</vt:lpstr>
      <vt:lpstr>DNS Reflection/Amplification Attack Netflow Analysis – UDP Misuse Anomaly</vt:lpstr>
      <vt:lpstr>DNS Reflection/Amplification Attack Netflow Analysis – UDP Misuse Anomaly</vt:lpstr>
      <vt:lpstr>DNS Reflection/Amplification Attack Netflow Analysis – UDP Misuse Anomaly</vt:lpstr>
      <vt:lpstr>DNS Reflection/Amplification Attack Netflow Analysis – UDP Misuse Anomaly</vt:lpstr>
      <vt:lpstr>DNS Reflection/Amplification Attack Netflow Analysis – UDP Misuse Anomaly</vt:lpstr>
      <vt:lpstr>DNS Reflection/Amplification Attack Netflow Analysis – UDP Misuse Anomaly</vt:lpstr>
      <vt:lpstr>DNS Reflection/Amplification Attack Netflow Analysis – UDP Misuse Anomaly</vt:lpstr>
      <vt:lpstr>DNS Reflection/Amplification Attack Netflow Analysis – UDP Misuse Anomaly</vt:lpstr>
      <vt:lpstr>DNS Reflection/Amplification Attack Netflow Analysis – UDP Misuse Anomaly</vt:lpstr>
      <vt:lpstr>DNS Reflection/Amplification Attack Netflow Analysis – UDP Misuse Anomaly</vt:lpstr>
      <vt:lpstr>DNS Reflection/Amplification Attack Netflow Analysis – UDP Misuse Anomaly</vt:lpstr>
      <vt:lpstr>DNS Reflection/Amplification Attack Netflow Analysis – UDP Misuse Anomaly</vt:lpstr>
      <vt:lpstr>DNS Reflection/Amplification Attack Netflow Analysis – UDP Misuse Anomaly</vt:lpstr>
      <vt:lpstr>DNS Reflection/Amplification Attack Netflow Analysis – UDP Misuse Anomaly</vt:lpstr>
      <vt:lpstr>DNS Reflection/Amplification Attack Netflow Analysis – UDP Misuse Anomaly</vt:lpstr>
      <vt:lpstr>DNS Reflection/Amplification Attack Netflow Analysis – UDP Misuse Anomaly</vt:lpstr>
      <vt:lpstr>DNS Reflection/Amplification Attack Netflow Analysis – UDP Misuse Anomaly</vt:lpstr>
      <vt:lpstr>DNS Reflection/Amplification Attack Netflow Analysis – UDP Misuse Anomaly</vt:lpstr>
      <vt:lpstr>DNS Reflection/Amplification Attack Netflow Analysis – UDP Misuse Anomaly</vt:lpstr>
      <vt:lpstr>DNS Reflection/Amplification Attack Netflow Analysis – Fragmentation Misuse Anomaly</vt:lpstr>
      <vt:lpstr>DNS Reflection/Amplification Attack Netflow Analysis – Fragmentation Misuse Anomaly</vt:lpstr>
      <vt:lpstr>DNS Reflection/Amplification Attack Netflow Analysis – Fragmentation Misuse Anomaly</vt:lpstr>
      <vt:lpstr>DNS Reflection/Amplification Attack Netflow Analysis – Fragmentation Misuse Anomaly</vt:lpstr>
      <vt:lpstr>DNS Reflection/Amplification Attack Netflow Analysis – Fragmentation Misuse Anomaly</vt:lpstr>
      <vt:lpstr>DNS Reflection/Amplification Attack Netflow Analysis – Fragmentation Misuse Anomaly</vt:lpstr>
      <vt:lpstr>DNS Reflection/Amplification Attack Netflow Analysis – Fragmentation Misuse Anomaly</vt:lpstr>
      <vt:lpstr>DNS Reflection/Amplification Attack - Netflow Analysis</vt:lpstr>
      <vt:lpstr>PowerPoint Presentation</vt:lpstr>
      <vt:lpstr>DNS Reflection/Amplification Attack Netflow Analysis – Fragmentation Misuse Anomaly</vt:lpstr>
      <vt:lpstr>DNS Reflection/Amplification Attack Netflow Analysis – Fragmentation Misuse Anomaly</vt:lpstr>
      <vt:lpstr>DNS Reflection/Amplification Attack Netflow Analysis – Fragmentation Misuse Anomaly</vt:lpstr>
      <vt:lpstr>DNS Reflection/Amplification Attack Netflow Analysis – Fragmentation Misuse Anomaly</vt:lpstr>
      <vt:lpstr>DNS Reflection/Amplification Attack Netflow Analysis – Fragmentation Misuse Anomaly</vt:lpstr>
      <vt:lpstr>DNS Reflection/Amplification Attack Netflow Analysis – Fragmentation Misuse Anomaly</vt:lpstr>
      <vt:lpstr>DNS Reflection/Amplification Attack Netflow Analysis – Fragmentation Misuse Anomaly</vt:lpstr>
      <vt:lpstr>PowerPoint Presentation</vt:lpstr>
      <vt:lpstr>Amplification Factor - SNMP</vt:lpstr>
      <vt:lpstr>Characteristics of an SNMP Reflection/Amplification Attack</vt:lpstr>
      <vt:lpstr>Characteristics of an SNMP Reflection/Amplification Attack (cont.)</vt:lpstr>
      <vt:lpstr>SNMP Reflection/Amplification Attack Methodology</vt:lpstr>
      <vt:lpstr>SNMP Reflection/Amplification Attack Methodology</vt:lpstr>
      <vt:lpstr>SNMP Reflection/Amplification Attack Methodology</vt:lpstr>
      <vt:lpstr>PowerPoint Presentation</vt:lpstr>
      <vt:lpstr>Amplification Factor - chargen</vt:lpstr>
      <vt:lpstr>Characteristics of a chargen Reflection/Amplification Attack</vt:lpstr>
      <vt:lpstr>Characteristics of a chargen Reflection/Amplification Attack (cont.)</vt:lpstr>
      <vt:lpstr>chargen Reflection/Amplification Attack Methodology</vt:lpstr>
      <vt:lpstr>chargen Reflection/Amplification Attack Methodology</vt:lpstr>
      <vt:lpstr>chargen Reflection/Amplification Attack Methodology</vt:lpstr>
      <vt:lpstr>chargen Reflection/Amplification Attack - Netflow Analysis</vt:lpstr>
      <vt:lpstr>chargen Reflection/Amplification Attack - Netflow Analysis</vt:lpstr>
      <vt:lpstr>chargen Reflection/Amplification Attack - Netflow Analysis</vt:lpstr>
      <vt:lpstr>chargen Reflection/Amplification Attack - Netflow Analysis</vt:lpstr>
      <vt:lpstr>chargen Reflection/Amplification Attack - Netflow Analysis</vt:lpstr>
      <vt:lpstr>chargen Reflection/Amplification Attack - Netflow Analysis</vt:lpstr>
      <vt:lpstr>chargen Reflection/Amplification Attack - Netflow Analysis</vt:lpstr>
      <vt:lpstr>chargen Reflection/Amplification Attack - Netflow Analysis</vt:lpstr>
      <vt:lpstr>chargen Reflection/Amplification Attack - Netflow Analysis</vt:lpstr>
      <vt:lpstr>chargen Reflection/Amplification Attack - Netflow Analysis</vt:lpstr>
      <vt:lpstr>chargen Reflection/Amplification Attack - Netflow Analysis</vt:lpstr>
      <vt:lpstr>chargen Reflection/Amplification Attack - Netflow Analysis</vt:lpstr>
      <vt:lpstr>chargen Reflection/Amplification Attack - Netflow Analysis</vt:lpstr>
      <vt:lpstr>chargen Reflection/Amplification Attack - Netflow Analysis</vt:lpstr>
      <vt:lpstr>chargen Reflection/Amplification Attack - Netflow Analysis</vt:lpstr>
      <vt:lpstr>PowerPoint Presentation</vt:lpstr>
      <vt:lpstr>Amplification Factor - chargen</vt:lpstr>
      <vt:lpstr>Characteristics of a SSDP Reflection/Amplification Attack</vt:lpstr>
      <vt:lpstr>PowerPoint Presentation</vt:lpstr>
      <vt:lpstr>What Not to Do!</vt:lpstr>
      <vt:lpstr>Don’t Be Part of the Problem!</vt:lpstr>
      <vt:lpstr>Don’t Be Part of the Problem! (cont.)</vt:lpstr>
      <vt:lpstr>Detection/Classification/Traceback/Mitigation</vt:lpstr>
      <vt:lpstr>Detection/Classification/Traceback/Mitigation (cont.)</vt:lpstr>
      <vt:lpstr>Detection/Classification/Traceback/Mitigation (cont.)</vt:lpstr>
      <vt:lpstr>Scaling Mitigation Capacity - 4tb/sec and Beyond</vt:lpstr>
      <vt:lpstr>PowerPoint Presentation</vt:lpstr>
      <vt:lpstr>Reflection/Amplification DDoS Attack Summary</vt:lpstr>
      <vt:lpstr>Are We Doomed?</vt:lpstr>
      <vt:lpstr>PowerPoint Presentation</vt:lpstr>
      <vt:lpstr>Thank You!</vt:lpstr>
    </vt:vector>
  </TitlesOfParts>
  <Company>Vervaine Design Studio,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Alison Fillmore</dc:creator>
  <cp:lastModifiedBy>Manish Sinha</cp:lastModifiedBy>
  <cp:revision>290</cp:revision>
  <dcterms:created xsi:type="dcterms:W3CDTF">2012-01-20T16:10:53Z</dcterms:created>
  <dcterms:modified xsi:type="dcterms:W3CDTF">2015-02-06T18:17:34Z</dcterms:modified>
</cp:coreProperties>
</file>