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9" r:id="rId14"/>
    <p:sldId id="270" r:id="rId15"/>
    <p:sldId id="272" r:id="rId16"/>
    <p:sldId id="273" r:id="rId17"/>
    <p:sldId id="274" r:id="rId18"/>
    <p:sldId id="277" r:id="rId19"/>
    <p:sldId id="276" r:id="rId20"/>
    <p:sldId id="278" r:id="rId21"/>
    <p:sldId id="279" r:id="rId22"/>
    <p:sldId id="271" r:id="rId23"/>
    <p:sldId id="280" r:id="rId24"/>
    <p:sldId id="281" r:id="rId25"/>
    <p:sldId id="282" r:id="rId26"/>
    <p:sldId id="283" r:id="rId27"/>
    <p:sldId id="284" r:id="rId28"/>
    <p:sldId id="285" r:id="rId29"/>
    <p:sldId id="286" r:id="rId30"/>
    <p:sldId id="287" r:id="rId31"/>
    <p:sldId id="288" r:id="rId32"/>
    <p:sldId id="289"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0DB3D5C-72FA-4020-9CEF-5EA71F1697D6}">
          <p14:sldIdLst>
            <p14:sldId id="256"/>
            <p14:sldId id="257"/>
            <p14:sldId id="258"/>
            <p14:sldId id="259"/>
            <p14:sldId id="260"/>
            <p14:sldId id="261"/>
            <p14:sldId id="262"/>
            <p14:sldId id="263"/>
            <p14:sldId id="264"/>
            <p14:sldId id="265"/>
            <p14:sldId id="266"/>
            <p14:sldId id="268"/>
            <p14:sldId id="269"/>
            <p14:sldId id="270"/>
            <p14:sldId id="272"/>
            <p14:sldId id="273"/>
            <p14:sldId id="274"/>
            <p14:sldId id="277"/>
            <p14:sldId id="276"/>
            <p14:sldId id="278"/>
            <p14:sldId id="279"/>
            <p14:sldId id="271"/>
            <p14:sldId id="280"/>
            <p14:sldId id="281"/>
            <p14:sldId id="282"/>
            <p14:sldId id="283"/>
            <p14:sldId id="284"/>
            <p14:sldId id="285"/>
            <p14:sldId id="286"/>
            <p14:sldId id="287"/>
            <p14:sldId id="288"/>
            <p14:sldId id="289"/>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84" d="100"/>
          <a:sy n="84" d="100"/>
        </p:scale>
        <p:origin x="90" y="27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63D5440-08FC-4F3E-9D87-671ADB6B4107}" type="datetimeFigureOut">
              <a:rPr lang="en-US" smtClean="0"/>
              <a:t>7/31/2014</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B17039D-2ED6-4114-8D59-2054DF01EAC1}" type="slidenum">
              <a:rPr lang="en-US" smtClean="0"/>
              <a:t>‹#›</a:t>
            </a:fld>
            <a:endParaRPr lang="en-US"/>
          </a:p>
        </p:txBody>
      </p:sp>
    </p:spTree>
    <p:extLst>
      <p:ext uri="{BB962C8B-B14F-4D97-AF65-F5344CB8AC3E}">
        <p14:creationId xmlns:p14="http://schemas.microsoft.com/office/powerpoint/2010/main" val="33897216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63D5440-08FC-4F3E-9D87-671ADB6B4107}" type="datetimeFigureOut">
              <a:rPr lang="en-US" smtClean="0"/>
              <a:t>7/31/2014</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B17039D-2ED6-4114-8D59-2054DF01EAC1}" type="slidenum">
              <a:rPr lang="en-US" smtClean="0"/>
              <a:t>‹#›</a:t>
            </a:fld>
            <a:endParaRPr lang="en-US"/>
          </a:p>
        </p:txBody>
      </p:sp>
    </p:spTree>
    <p:extLst>
      <p:ext uri="{BB962C8B-B14F-4D97-AF65-F5344CB8AC3E}">
        <p14:creationId xmlns:p14="http://schemas.microsoft.com/office/powerpoint/2010/main" val="28129248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63D5440-08FC-4F3E-9D87-671ADB6B4107}" type="datetimeFigureOut">
              <a:rPr lang="en-US" smtClean="0"/>
              <a:t>7/31/2014</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B17039D-2ED6-4114-8D59-2054DF01EAC1}"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823154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663D5440-08FC-4F3E-9D87-671ADB6B4107}" type="datetimeFigureOut">
              <a:rPr lang="en-US" smtClean="0"/>
              <a:t>7/31/2014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B17039D-2ED6-4114-8D59-2054DF01EAC1}" type="slidenum">
              <a:rPr lang="en-US" smtClean="0"/>
              <a:t>‹#›</a:t>
            </a:fld>
            <a:endParaRPr lang="en-US"/>
          </a:p>
        </p:txBody>
      </p:sp>
    </p:spTree>
    <p:extLst>
      <p:ext uri="{BB962C8B-B14F-4D97-AF65-F5344CB8AC3E}">
        <p14:creationId xmlns:p14="http://schemas.microsoft.com/office/powerpoint/2010/main" val="7810783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663D5440-08FC-4F3E-9D87-671ADB6B4107}" type="datetimeFigureOut">
              <a:rPr lang="en-US" smtClean="0"/>
              <a:t>7/31/2014</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B17039D-2ED6-4114-8D59-2054DF01EAC1}"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568315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663D5440-08FC-4F3E-9D87-671ADB6B4107}" type="datetimeFigureOut">
              <a:rPr lang="en-US" smtClean="0"/>
              <a:t>7/31/2014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B17039D-2ED6-4114-8D59-2054DF01EAC1}" type="slidenum">
              <a:rPr lang="en-US" smtClean="0"/>
              <a:t>‹#›</a:t>
            </a:fld>
            <a:endParaRPr lang="en-US"/>
          </a:p>
        </p:txBody>
      </p:sp>
    </p:spTree>
    <p:extLst>
      <p:ext uri="{BB962C8B-B14F-4D97-AF65-F5344CB8AC3E}">
        <p14:creationId xmlns:p14="http://schemas.microsoft.com/office/powerpoint/2010/main" val="6821811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63D5440-08FC-4F3E-9D87-671ADB6B4107}" type="datetimeFigureOut">
              <a:rPr lang="en-US" smtClean="0"/>
              <a:t>7/31/2014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B17039D-2ED6-4114-8D59-2054DF01EAC1}" type="slidenum">
              <a:rPr lang="en-US" smtClean="0"/>
              <a:t>‹#›</a:t>
            </a:fld>
            <a:endParaRPr lang="en-US"/>
          </a:p>
        </p:txBody>
      </p:sp>
    </p:spTree>
    <p:extLst>
      <p:ext uri="{BB962C8B-B14F-4D97-AF65-F5344CB8AC3E}">
        <p14:creationId xmlns:p14="http://schemas.microsoft.com/office/powerpoint/2010/main" val="19342123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63D5440-08FC-4F3E-9D87-671ADB6B4107}" type="datetimeFigureOut">
              <a:rPr lang="en-US" smtClean="0"/>
              <a:t>7/31/2014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B17039D-2ED6-4114-8D59-2054DF01EAC1}" type="slidenum">
              <a:rPr lang="en-US" smtClean="0"/>
              <a:t>‹#›</a:t>
            </a:fld>
            <a:endParaRPr lang="en-US"/>
          </a:p>
        </p:txBody>
      </p:sp>
    </p:spTree>
    <p:extLst>
      <p:ext uri="{BB962C8B-B14F-4D97-AF65-F5344CB8AC3E}">
        <p14:creationId xmlns:p14="http://schemas.microsoft.com/office/powerpoint/2010/main" val="1190036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63D5440-08FC-4F3E-9D87-671ADB6B4107}" type="datetimeFigureOut">
              <a:rPr lang="en-US" smtClean="0"/>
              <a:t>7/31/2014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B17039D-2ED6-4114-8D59-2054DF01EAC1}" type="slidenum">
              <a:rPr lang="en-US" smtClean="0"/>
              <a:t>‹#›</a:t>
            </a:fld>
            <a:endParaRPr lang="en-US"/>
          </a:p>
        </p:txBody>
      </p:sp>
    </p:spTree>
    <p:extLst>
      <p:ext uri="{BB962C8B-B14F-4D97-AF65-F5344CB8AC3E}">
        <p14:creationId xmlns:p14="http://schemas.microsoft.com/office/powerpoint/2010/main" val="21674887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63D5440-08FC-4F3E-9D87-671ADB6B4107}" type="datetimeFigureOut">
              <a:rPr lang="en-US" smtClean="0"/>
              <a:t>7/31/2014</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B17039D-2ED6-4114-8D59-2054DF01EAC1}" type="slidenum">
              <a:rPr lang="en-US" smtClean="0"/>
              <a:t>‹#›</a:t>
            </a:fld>
            <a:endParaRPr lang="en-US"/>
          </a:p>
        </p:txBody>
      </p:sp>
    </p:spTree>
    <p:extLst>
      <p:ext uri="{BB962C8B-B14F-4D97-AF65-F5344CB8AC3E}">
        <p14:creationId xmlns:p14="http://schemas.microsoft.com/office/powerpoint/2010/main" val="30548259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63D5440-08FC-4F3E-9D87-671ADB6B4107}" type="datetimeFigureOut">
              <a:rPr lang="en-US" smtClean="0"/>
              <a:t>7/31/2014</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B17039D-2ED6-4114-8D59-2054DF01EAC1}" type="slidenum">
              <a:rPr lang="en-US" smtClean="0"/>
              <a:t>‹#›</a:t>
            </a:fld>
            <a:endParaRPr lang="en-US"/>
          </a:p>
        </p:txBody>
      </p:sp>
    </p:spTree>
    <p:extLst>
      <p:ext uri="{BB962C8B-B14F-4D97-AF65-F5344CB8AC3E}">
        <p14:creationId xmlns:p14="http://schemas.microsoft.com/office/powerpoint/2010/main" val="2472636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63D5440-08FC-4F3E-9D87-671ADB6B4107}" type="datetimeFigureOut">
              <a:rPr lang="en-US" smtClean="0"/>
              <a:t>7/31/2014</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B17039D-2ED6-4114-8D59-2054DF01EAC1}" type="slidenum">
              <a:rPr lang="en-US" smtClean="0"/>
              <a:t>‹#›</a:t>
            </a:fld>
            <a:endParaRPr lang="en-US"/>
          </a:p>
        </p:txBody>
      </p:sp>
    </p:spTree>
    <p:extLst>
      <p:ext uri="{BB962C8B-B14F-4D97-AF65-F5344CB8AC3E}">
        <p14:creationId xmlns:p14="http://schemas.microsoft.com/office/powerpoint/2010/main" val="39327940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63D5440-08FC-4F3E-9D87-671ADB6B4107}" type="datetimeFigureOut">
              <a:rPr lang="en-US" smtClean="0"/>
              <a:t>7/31/2014</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B17039D-2ED6-4114-8D59-2054DF01EAC1}" type="slidenum">
              <a:rPr lang="en-US" smtClean="0"/>
              <a:t>‹#›</a:t>
            </a:fld>
            <a:endParaRPr lang="en-US"/>
          </a:p>
        </p:txBody>
      </p:sp>
    </p:spTree>
    <p:extLst>
      <p:ext uri="{BB962C8B-B14F-4D97-AF65-F5344CB8AC3E}">
        <p14:creationId xmlns:p14="http://schemas.microsoft.com/office/powerpoint/2010/main" val="8360501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3D5440-08FC-4F3E-9D87-671ADB6B4107}" type="datetimeFigureOut">
              <a:rPr lang="en-US" smtClean="0"/>
              <a:t>7/31/2014</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B17039D-2ED6-4114-8D59-2054DF01EAC1}" type="slidenum">
              <a:rPr lang="en-US" smtClean="0"/>
              <a:t>‹#›</a:t>
            </a:fld>
            <a:endParaRPr lang="en-US"/>
          </a:p>
        </p:txBody>
      </p:sp>
    </p:spTree>
    <p:extLst>
      <p:ext uri="{BB962C8B-B14F-4D97-AF65-F5344CB8AC3E}">
        <p14:creationId xmlns:p14="http://schemas.microsoft.com/office/powerpoint/2010/main" val="768381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3D5440-08FC-4F3E-9D87-671ADB6B4107}" type="datetimeFigureOut">
              <a:rPr lang="en-US" smtClean="0"/>
              <a:t>7/31/2014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B17039D-2ED6-4114-8D59-2054DF01EAC1}" type="slidenum">
              <a:rPr lang="en-US" smtClean="0"/>
              <a:t>‹#›</a:t>
            </a:fld>
            <a:endParaRPr lang="en-US"/>
          </a:p>
        </p:txBody>
      </p:sp>
    </p:spTree>
    <p:extLst>
      <p:ext uri="{BB962C8B-B14F-4D97-AF65-F5344CB8AC3E}">
        <p14:creationId xmlns:p14="http://schemas.microsoft.com/office/powerpoint/2010/main" val="36161470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3D5440-08FC-4F3E-9D87-671ADB6B4107}" type="datetimeFigureOut">
              <a:rPr lang="en-US" smtClean="0"/>
              <a:t>7/31/2014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B17039D-2ED6-4114-8D59-2054DF01EAC1}" type="slidenum">
              <a:rPr lang="en-US" smtClean="0"/>
              <a:t>‹#›</a:t>
            </a:fld>
            <a:endParaRPr lang="en-US"/>
          </a:p>
        </p:txBody>
      </p:sp>
    </p:spTree>
    <p:extLst>
      <p:ext uri="{BB962C8B-B14F-4D97-AF65-F5344CB8AC3E}">
        <p14:creationId xmlns:p14="http://schemas.microsoft.com/office/powerpoint/2010/main" val="30730133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63D5440-08FC-4F3E-9D87-671ADB6B4107}" type="datetimeFigureOut">
              <a:rPr lang="en-US" smtClean="0"/>
              <a:t>7/31/2014</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B17039D-2ED6-4114-8D59-2054DF01EAC1}" type="slidenum">
              <a:rPr lang="en-US" smtClean="0"/>
              <a:t>‹#›</a:t>
            </a:fld>
            <a:endParaRPr lang="en-US"/>
          </a:p>
        </p:txBody>
      </p:sp>
    </p:spTree>
    <p:extLst>
      <p:ext uri="{BB962C8B-B14F-4D97-AF65-F5344CB8AC3E}">
        <p14:creationId xmlns:p14="http://schemas.microsoft.com/office/powerpoint/2010/main" val="32170708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hyperlink" Target="https://www.odoo.com/forum/help-1/question/what-does-osv-mean-in-openerp-modules-17978"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slide" Target="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mailto:tarunbehal@hotmail.com" TargetMode="External"/><Relationship Id="rId2" Type="http://schemas.openxmlformats.org/officeDocument/2006/relationships/hyperlink" Target="https://onedrive.live.com/redir?resid=2349B98DD3D0E22D%21186" TargetMode="Externa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1246909"/>
          </a:xfrm>
        </p:spPr>
        <p:txBody>
          <a:bodyPr/>
          <a:lstStyle/>
          <a:p>
            <a:r>
              <a:rPr lang="en-US" dirty="0" smtClean="0"/>
              <a:t>ODOO (</a:t>
            </a:r>
            <a:r>
              <a:rPr lang="en-US" dirty="0" err="1" smtClean="0"/>
              <a:t>OpenERP</a:t>
            </a:r>
            <a:r>
              <a:rPr lang="en-US" dirty="0" smtClean="0"/>
              <a:t>)</a:t>
            </a:r>
            <a:endParaRPr lang="en-US" dirty="0"/>
          </a:p>
        </p:txBody>
      </p:sp>
      <p:sp>
        <p:nvSpPr>
          <p:cNvPr id="3" name="Subtitle 2"/>
          <p:cNvSpPr>
            <a:spLocks noGrp="1"/>
          </p:cNvSpPr>
          <p:nvPr>
            <p:ph type="subTitle" idx="1"/>
          </p:nvPr>
        </p:nvSpPr>
        <p:spPr>
          <a:xfrm>
            <a:off x="4904509" y="4777379"/>
            <a:ext cx="6600103" cy="1126283"/>
          </a:xfrm>
        </p:spPr>
        <p:txBody>
          <a:bodyPr/>
          <a:lstStyle/>
          <a:p>
            <a:r>
              <a:rPr lang="en-US" dirty="0" smtClean="0"/>
              <a:t>Creating a MODULE</a:t>
            </a:r>
          </a:p>
          <a:p>
            <a:r>
              <a:rPr lang="en-US" dirty="0" smtClean="0"/>
              <a:t>Tarun Behal</a:t>
            </a:r>
            <a:endParaRPr lang="en-US" dirty="0"/>
          </a:p>
        </p:txBody>
      </p:sp>
    </p:spTree>
    <p:extLst>
      <p:ext uri="{BB962C8B-B14F-4D97-AF65-F5344CB8AC3E}">
        <p14:creationId xmlns:p14="http://schemas.microsoft.com/office/powerpoint/2010/main" val="32766422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daily_transaction.py</a:t>
            </a:r>
            <a:endParaRPr lang="en-US" dirty="0"/>
          </a:p>
        </p:txBody>
      </p:sp>
      <p:sp>
        <p:nvSpPr>
          <p:cNvPr id="3" name="Content Placeholder 2"/>
          <p:cNvSpPr>
            <a:spLocks noGrp="1"/>
          </p:cNvSpPr>
          <p:nvPr>
            <p:ph idx="1"/>
          </p:nvPr>
        </p:nvSpPr>
        <p:spPr/>
        <p:txBody>
          <a:bodyPr>
            <a:normAutofit/>
          </a:bodyPr>
          <a:lstStyle/>
          <a:p>
            <a:r>
              <a:rPr lang="en-US" dirty="0" smtClean="0"/>
              <a:t>I guess I’ve scared you enough (he </a:t>
            </a:r>
            <a:r>
              <a:rPr lang="en-US" dirty="0" err="1" smtClean="0"/>
              <a:t>he</a:t>
            </a:r>
            <a:r>
              <a:rPr lang="en-US" dirty="0" smtClean="0"/>
              <a:t> he..!!!!). So lets start with show.</a:t>
            </a:r>
          </a:p>
          <a:p>
            <a:r>
              <a:rPr lang="en-US" dirty="0" smtClean="0"/>
              <a:t>In this file we’ll write our whole code related to our daily transaction, i.e. Modelling and Logical part.</a:t>
            </a:r>
          </a:p>
          <a:p>
            <a:r>
              <a:rPr lang="en-US" dirty="0" smtClean="0"/>
              <a:t>As you’re aware now </a:t>
            </a:r>
            <a:r>
              <a:rPr lang="en-US" dirty="0" err="1" smtClean="0"/>
              <a:t>OpenERP</a:t>
            </a:r>
            <a:r>
              <a:rPr lang="en-US" dirty="0" smtClean="0"/>
              <a:t> uses ORM, so you don’t have to write any SQL for modelling.</a:t>
            </a:r>
          </a:p>
          <a:p>
            <a:endParaRPr lang="en-US" dirty="0" smtClean="0"/>
          </a:p>
          <a:p>
            <a:pPr marL="0" indent="0">
              <a:buNone/>
            </a:pPr>
            <a:r>
              <a:rPr lang="en-US" dirty="0" smtClean="0"/>
              <a:t>FAQ : Do we’ve to write all our code in this file? (this was asked by one of trainee while I was explaining about module development)</a:t>
            </a:r>
          </a:p>
          <a:p>
            <a:pPr marL="0" indent="0">
              <a:buNone/>
            </a:pPr>
            <a:r>
              <a:rPr lang="en-US" dirty="0" smtClean="0"/>
              <a:t>ANS: NOOO..!!!!!! . Be smarter..!!!! Create another python file, write your code and just include that in __init__.py</a:t>
            </a:r>
          </a:p>
          <a:p>
            <a:pPr marL="0" indent="0">
              <a:buNone/>
            </a:pPr>
            <a:endParaRPr lang="en-US" dirty="0" smtClean="0"/>
          </a:p>
          <a:p>
            <a:endParaRPr lang="en-US" dirty="0" smtClean="0"/>
          </a:p>
          <a:p>
            <a:endParaRPr lang="en-US" dirty="0"/>
          </a:p>
        </p:txBody>
      </p:sp>
    </p:spTree>
    <p:extLst>
      <p:ext uri="{BB962C8B-B14F-4D97-AF65-F5344CB8AC3E}">
        <p14:creationId xmlns:p14="http://schemas.microsoft.com/office/powerpoint/2010/main" val="4574119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daily_transaction.py (cont..)</a:t>
            </a:r>
            <a:endParaRPr lang="en-US" dirty="0"/>
          </a:p>
        </p:txBody>
      </p:sp>
      <p:sp>
        <p:nvSpPr>
          <p:cNvPr id="3" name="Content Placeholder 2"/>
          <p:cNvSpPr>
            <a:spLocks noGrp="1"/>
          </p:cNvSpPr>
          <p:nvPr>
            <p:ph idx="1"/>
          </p:nvPr>
        </p:nvSpPr>
        <p:spPr/>
        <p:txBody>
          <a:bodyPr/>
          <a:lstStyle/>
          <a:p>
            <a:pPr marL="0" indent="0">
              <a:buNone/>
            </a:pPr>
            <a:endParaRPr lang="en-US" dirty="0" smtClean="0"/>
          </a:p>
          <a:p>
            <a:endParaRPr lang="en-US" dirty="0" smtClean="0"/>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4413" y="1467097"/>
            <a:ext cx="10058400" cy="5110627"/>
          </a:xfrm>
          <a:prstGeom prst="rect">
            <a:avLst/>
          </a:prstGeom>
        </p:spPr>
      </p:pic>
    </p:spTree>
    <p:extLst>
      <p:ext uri="{BB962C8B-B14F-4D97-AF65-F5344CB8AC3E}">
        <p14:creationId xmlns:p14="http://schemas.microsoft.com/office/powerpoint/2010/main" val="4072177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daily_transaction.py (cont..)</a:t>
            </a:r>
          </a:p>
        </p:txBody>
      </p:sp>
      <p:sp>
        <p:nvSpPr>
          <p:cNvPr id="3" name="Content Placeholder 2"/>
          <p:cNvSpPr>
            <a:spLocks noGrp="1"/>
          </p:cNvSpPr>
          <p:nvPr>
            <p:ph idx="1"/>
          </p:nvPr>
        </p:nvSpPr>
        <p:spPr/>
        <p:txBody>
          <a:bodyPr>
            <a:normAutofit lnSpcReduction="10000"/>
          </a:bodyPr>
          <a:lstStyle/>
          <a:p>
            <a:r>
              <a:rPr lang="en-US" dirty="0" smtClean="0"/>
              <a:t>As you can see in previous slide we’ve written our code. Lets discuss each line in detail now. </a:t>
            </a:r>
            <a:r>
              <a:rPr lang="en-US" dirty="0" smtClean="0">
                <a:sym typeface="Wingdings" panose="05000000000000000000" pitchFamily="2" charset="2"/>
              </a:rPr>
              <a:t></a:t>
            </a:r>
          </a:p>
          <a:p>
            <a:r>
              <a:rPr lang="en-US" dirty="0" smtClean="0">
                <a:sym typeface="Wingdings" panose="05000000000000000000" pitchFamily="2" charset="2"/>
              </a:rPr>
              <a:t>Line #1: from </a:t>
            </a:r>
            <a:r>
              <a:rPr lang="en-US" dirty="0" err="1" smtClean="0">
                <a:sym typeface="Wingdings" panose="05000000000000000000" pitchFamily="2" charset="2"/>
              </a:rPr>
              <a:t>openerp.osv</a:t>
            </a:r>
            <a:r>
              <a:rPr lang="en-US" dirty="0" smtClean="0">
                <a:sym typeface="Wingdings" panose="05000000000000000000" pitchFamily="2" charset="2"/>
              </a:rPr>
              <a:t> import fields, </a:t>
            </a:r>
            <a:r>
              <a:rPr lang="en-US" dirty="0" err="1" smtClean="0">
                <a:sym typeface="Wingdings" panose="05000000000000000000" pitchFamily="2" charset="2"/>
              </a:rPr>
              <a:t>osv</a:t>
            </a:r>
            <a:endParaRPr lang="en-US" dirty="0" smtClean="0">
              <a:sym typeface="Wingdings" panose="05000000000000000000" pitchFamily="2" charset="2"/>
            </a:endParaRPr>
          </a:p>
          <a:p>
            <a:pPr lvl="1"/>
            <a:r>
              <a:rPr lang="en-US" dirty="0" smtClean="0">
                <a:sym typeface="Wingdings" panose="05000000000000000000" pitchFamily="2" charset="2"/>
              </a:rPr>
              <a:t>The best explanation so far can be found </a:t>
            </a:r>
            <a:r>
              <a:rPr lang="en-US" dirty="0" smtClean="0">
                <a:sym typeface="Wingdings" panose="05000000000000000000" pitchFamily="2" charset="2"/>
                <a:hlinkClick r:id="rId2"/>
              </a:rPr>
              <a:t>here</a:t>
            </a:r>
            <a:r>
              <a:rPr lang="en-US" dirty="0" smtClean="0">
                <a:sym typeface="Wingdings" panose="05000000000000000000" pitchFamily="2" charset="2"/>
              </a:rPr>
              <a:t> (I’m lazy programmer so please go through this and get the knowledge )</a:t>
            </a:r>
          </a:p>
          <a:p>
            <a:r>
              <a:rPr lang="en-US" dirty="0" smtClean="0"/>
              <a:t>Line #4: class </a:t>
            </a:r>
            <a:r>
              <a:rPr lang="en-US" dirty="0" err="1" smtClean="0"/>
              <a:t>daily_transaction</a:t>
            </a:r>
            <a:r>
              <a:rPr lang="en-US" dirty="0" smtClean="0"/>
              <a:t>(</a:t>
            </a:r>
            <a:r>
              <a:rPr lang="en-US" dirty="0" err="1" smtClean="0"/>
              <a:t>osv.osv</a:t>
            </a:r>
            <a:r>
              <a:rPr lang="en-US" dirty="0" smtClean="0"/>
              <a:t>)</a:t>
            </a:r>
          </a:p>
          <a:p>
            <a:pPr lvl="1"/>
            <a:r>
              <a:rPr lang="en-US" dirty="0" smtClean="0"/>
              <a:t>In this we are creating a class for our daily transaction which is inheriting </a:t>
            </a:r>
            <a:r>
              <a:rPr lang="en-US" dirty="0" err="1" smtClean="0"/>
              <a:t>osv</a:t>
            </a:r>
            <a:r>
              <a:rPr lang="en-US" dirty="0" smtClean="0"/>
              <a:t> class of </a:t>
            </a:r>
            <a:r>
              <a:rPr lang="en-US" dirty="0" err="1" smtClean="0"/>
              <a:t>OpenERP</a:t>
            </a:r>
            <a:r>
              <a:rPr lang="en-US" dirty="0" smtClean="0"/>
              <a:t>. This will provide </a:t>
            </a:r>
            <a:r>
              <a:rPr lang="en-US" dirty="0" err="1" smtClean="0"/>
              <a:t>openerp</a:t>
            </a:r>
            <a:r>
              <a:rPr lang="en-US" dirty="0" smtClean="0"/>
              <a:t> properties of a module to our module, </a:t>
            </a:r>
            <a:r>
              <a:rPr lang="en-US" dirty="0" err="1" smtClean="0"/>
              <a:t>eg</a:t>
            </a:r>
            <a:r>
              <a:rPr lang="en-US" dirty="0" smtClean="0"/>
              <a:t>: name, description, columns, defaults etc.</a:t>
            </a:r>
          </a:p>
          <a:p>
            <a:r>
              <a:rPr lang="en-US" dirty="0" smtClean="0"/>
              <a:t>Line #5, 6 &amp; 9 are properties of our module</a:t>
            </a:r>
          </a:p>
          <a:p>
            <a:r>
              <a:rPr lang="en-US" dirty="0" smtClean="0"/>
              <a:t>Line #10 to #20 is our modelling of our module we discussed in </a:t>
            </a:r>
            <a:r>
              <a:rPr lang="en-US" dirty="0" smtClean="0">
                <a:hlinkClick r:id="rId3" action="ppaction://hlinksldjump"/>
              </a:rPr>
              <a:t>Daily Transaction manager - Modelling</a:t>
            </a:r>
            <a:r>
              <a:rPr lang="en-US" dirty="0" smtClean="0"/>
              <a:t> </a:t>
            </a:r>
          </a:p>
          <a:p>
            <a:pPr marL="0" indent="0">
              <a:buNone/>
            </a:pPr>
            <a:endParaRPr lang="en-US" dirty="0" smtClean="0"/>
          </a:p>
          <a:p>
            <a:endParaRPr lang="en-US" dirty="0" smtClean="0"/>
          </a:p>
          <a:p>
            <a:endParaRPr lang="en-US" dirty="0"/>
          </a:p>
        </p:txBody>
      </p:sp>
    </p:spTree>
    <p:extLst>
      <p:ext uri="{BB962C8B-B14F-4D97-AF65-F5344CB8AC3E}">
        <p14:creationId xmlns:p14="http://schemas.microsoft.com/office/powerpoint/2010/main" val="6913792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daily_transaction.py (cont..)</a:t>
            </a:r>
          </a:p>
        </p:txBody>
      </p:sp>
      <p:sp>
        <p:nvSpPr>
          <p:cNvPr id="3" name="Content Placeholder 2"/>
          <p:cNvSpPr>
            <a:spLocks noGrp="1"/>
          </p:cNvSpPr>
          <p:nvPr>
            <p:ph idx="1"/>
          </p:nvPr>
        </p:nvSpPr>
        <p:spPr/>
        <p:txBody>
          <a:bodyPr>
            <a:normAutofit lnSpcReduction="10000"/>
          </a:bodyPr>
          <a:lstStyle/>
          <a:p>
            <a:r>
              <a:rPr lang="en-US" dirty="0" smtClean="0"/>
              <a:t>Line #10 to #20 will tell you about power of </a:t>
            </a:r>
            <a:r>
              <a:rPr lang="en-US" dirty="0" err="1" smtClean="0"/>
              <a:t>OpenERP</a:t>
            </a:r>
            <a:r>
              <a:rPr lang="en-US" dirty="0" smtClean="0"/>
              <a:t> ORM.</a:t>
            </a:r>
          </a:p>
          <a:p>
            <a:r>
              <a:rPr lang="en-US" dirty="0" smtClean="0"/>
              <a:t>This code is enough to create model of our </a:t>
            </a:r>
            <a:r>
              <a:rPr lang="en-US" dirty="0" err="1" smtClean="0"/>
              <a:t>daily_transaction</a:t>
            </a:r>
            <a:r>
              <a:rPr lang="en-US" dirty="0" smtClean="0"/>
              <a:t> in the database as well in user interface and guide us which particular field is mandatory.</a:t>
            </a:r>
          </a:p>
          <a:p>
            <a:r>
              <a:rPr lang="en-US" dirty="0" smtClean="0"/>
              <a:t>‘required=True’ is for adding mandatory attribute to our column.</a:t>
            </a:r>
          </a:p>
          <a:p>
            <a:r>
              <a:rPr lang="en-US" dirty="0" smtClean="0"/>
              <a:t>Other attribute which could be used here are invisible, </a:t>
            </a:r>
            <a:r>
              <a:rPr lang="en-US" dirty="0" err="1" smtClean="0"/>
              <a:t>readonly</a:t>
            </a:r>
            <a:r>
              <a:rPr lang="en-US" dirty="0" smtClean="0"/>
              <a:t> etc.</a:t>
            </a:r>
          </a:p>
          <a:p>
            <a:r>
              <a:rPr lang="en-US" dirty="0" smtClean="0"/>
              <a:t>We can use these attributes as dependent on other field values. For </a:t>
            </a:r>
            <a:r>
              <a:rPr lang="en-US" dirty="0" err="1" smtClean="0"/>
              <a:t>eg</a:t>
            </a:r>
            <a:r>
              <a:rPr lang="en-US" dirty="0" smtClean="0"/>
              <a:t>: we can make notes field mandatory only if type is household. </a:t>
            </a:r>
          </a:p>
          <a:p>
            <a:pPr lvl="1"/>
            <a:r>
              <a:rPr lang="en-US" dirty="0"/>
              <a:t>n</a:t>
            </a:r>
            <a:r>
              <a:rPr lang="en-US" dirty="0" smtClean="0"/>
              <a:t>ote: </a:t>
            </a:r>
            <a:r>
              <a:rPr lang="en-US" dirty="0" err="1" smtClean="0"/>
              <a:t>fields.text</a:t>
            </a:r>
            <a:r>
              <a:rPr lang="en-US" dirty="0" smtClean="0"/>
              <a:t>(‘Notes’, type = {‘household’: [{‘</a:t>
            </a:r>
            <a:r>
              <a:rPr lang="en-US" dirty="0" err="1" smtClean="0"/>
              <a:t>required’:True</a:t>
            </a:r>
            <a:r>
              <a:rPr lang="en-US" dirty="0" smtClean="0"/>
              <a:t>}]}),</a:t>
            </a:r>
          </a:p>
          <a:p>
            <a:pPr marL="57150" indent="0">
              <a:buNone/>
            </a:pPr>
            <a:endParaRPr lang="en-US" dirty="0" smtClean="0"/>
          </a:p>
          <a:p>
            <a:pPr marL="57150" indent="0">
              <a:buNone/>
            </a:pPr>
            <a:r>
              <a:rPr lang="en-US" dirty="0" smtClean="0"/>
              <a:t>Now our modelling part is done, lets move ahead to UI part now.</a:t>
            </a:r>
          </a:p>
          <a:p>
            <a:endParaRPr lang="en-US" dirty="0" smtClean="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40752759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
            </a:r>
            <a:r>
              <a:rPr lang="en-US" dirty="0" smtClean="0"/>
              <a:t>aily_transaction_view.xml</a:t>
            </a:r>
            <a:endParaRPr lang="en-US" dirty="0"/>
          </a:p>
        </p:txBody>
      </p:sp>
      <p:sp>
        <p:nvSpPr>
          <p:cNvPr id="3" name="Content Placeholder 2"/>
          <p:cNvSpPr>
            <a:spLocks noGrp="1"/>
          </p:cNvSpPr>
          <p:nvPr>
            <p:ph idx="1"/>
          </p:nvPr>
        </p:nvSpPr>
        <p:spPr/>
        <p:txBody>
          <a:bodyPr/>
          <a:lstStyle/>
          <a:p>
            <a:r>
              <a:rPr lang="en-US" dirty="0" smtClean="0"/>
              <a:t>I hope everyone may be thinking we need to write HTML, CSS and JS as well as write actions to do CRUD operation. But with </a:t>
            </a:r>
            <a:r>
              <a:rPr lang="en-US" dirty="0" err="1" smtClean="0"/>
              <a:t>OpenERP</a:t>
            </a:r>
            <a:r>
              <a:rPr lang="en-US" dirty="0" smtClean="0"/>
              <a:t> forget about all of this. </a:t>
            </a:r>
          </a:p>
          <a:p>
            <a:r>
              <a:rPr lang="en-US" dirty="0" smtClean="0"/>
              <a:t>With </a:t>
            </a:r>
            <a:r>
              <a:rPr lang="en-US" dirty="0" err="1" smtClean="0"/>
              <a:t>OpenERP</a:t>
            </a:r>
            <a:r>
              <a:rPr lang="en-US" dirty="0" smtClean="0"/>
              <a:t> it’ll take minutes to do complete CRUD operation. So lets begin with it.</a:t>
            </a:r>
          </a:p>
          <a:p>
            <a:r>
              <a:rPr lang="en-US" dirty="0" err="1" smtClean="0"/>
              <a:t>OpenERP</a:t>
            </a:r>
            <a:r>
              <a:rPr lang="en-US" dirty="0" smtClean="0"/>
              <a:t> uses xml template to render data.</a:t>
            </a:r>
          </a:p>
          <a:p>
            <a:r>
              <a:rPr lang="en-US" dirty="0" smtClean="0"/>
              <a:t>So first create a file named daily_transaction_view.xml in our module folder.</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84925" y="4644188"/>
            <a:ext cx="2162477" cy="1495634"/>
          </a:xfrm>
          <a:prstGeom prst="rect">
            <a:avLst/>
          </a:prstGeom>
        </p:spPr>
      </p:pic>
    </p:spTree>
    <p:extLst>
      <p:ext uri="{BB962C8B-B14F-4D97-AF65-F5344CB8AC3E}">
        <p14:creationId xmlns:p14="http://schemas.microsoft.com/office/powerpoint/2010/main" val="14785556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daily_transaction_view.xml (cont..)</a:t>
            </a:r>
            <a:endParaRPr lang="en-US" dirty="0"/>
          </a:p>
        </p:txBody>
      </p:sp>
      <p:sp>
        <p:nvSpPr>
          <p:cNvPr id="3" name="Content Placeholder 2"/>
          <p:cNvSpPr>
            <a:spLocks noGrp="1"/>
          </p:cNvSpPr>
          <p:nvPr>
            <p:ph idx="1"/>
          </p:nvPr>
        </p:nvSpPr>
        <p:spPr/>
        <p:txBody>
          <a:bodyPr/>
          <a:lstStyle/>
          <a:p>
            <a:r>
              <a:rPr lang="en-US" dirty="0" smtClean="0"/>
              <a:t>In this file, we’ll create our module UI</a:t>
            </a:r>
          </a:p>
          <a:p>
            <a:r>
              <a:rPr lang="en-US" dirty="0" smtClean="0"/>
              <a:t>So in basic UI following things are included:</a:t>
            </a:r>
          </a:p>
          <a:p>
            <a:pPr lvl="1"/>
            <a:r>
              <a:rPr lang="en-US" dirty="0" smtClean="0"/>
              <a:t>Menu</a:t>
            </a:r>
          </a:p>
          <a:p>
            <a:pPr lvl="1"/>
            <a:r>
              <a:rPr lang="en-US" dirty="0" smtClean="0"/>
              <a:t>List View (with </a:t>
            </a:r>
            <a:r>
              <a:rPr lang="en-US" dirty="0" err="1" smtClean="0"/>
              <a:t>OpenERP</a:t>
            </a:r>
            <a:r>
              <a:rPr lang="en-US" dirty="0" smtClean="0"/>
              <a:t>, we’ll call it Tree view)</a:t>
            </a:r>
          </a:p>
          <a:p>
            <a:pPr lvl="1"/>
            <a:r>
              <a:rPr lang="en-US" dirty="0" smtClean="0"/>
              <a:t>Form View</a:t>
            </a:r>
          </a:p>
          <a:p>
            <a:pPr lvl="1"/>
            <a:r>
              <a:rPr lang="en-US" dirty="0" smtClean="0"/>
              <a:t>Search View</a:t>
            </a:r>
          </a:p>
          <a:p>
            <a:r>
              <a:rPr lang="en-US" dirty="0" smtClean="0"/>
              <a:t>Other features like </a:t>
            </a:r>
            <a:r>
              <a:rPr lang="en-US" dirty="0" err="1" smtClean="0"/>
              <a:t>datepicker</a:t>
            </a:r>
            <a:r>
              <a:rPr lang="en-US" dirty="0" smtClean="0"/>
              <a:t>, calendar, sort, group, additional filtering using AND/OR operation etc. are key features which comes automatically with </a:t>
            </a:r>
            <a:r>
              <a:rPr lang="en-US" dirty="0" err="1" smtClean="0"/>
              <a:t>OpenERP</a:t>
            </a:r>
            <a:r>
              <a:rPr lang="en-US" dirty="0" smtClean="0"/>
              <a:t>.</a:t>
            </a:r>
            <a:endParaRPr lang="en-US" dirty="0"/>
          </a:p>
        </p:txBody>
      </p:sp>
    </p:spTree>
    <p:extLst>
      <p:ext uri="{BB962C8B-B14F-4D97-AF65-F5344CB8AC3E}">
        <p14:creationId xmlns:p14="http://schemas.microsoft.com/office/powerpoint/2010/main" val="248908770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daily_transaction_view.xml - Menu</a:t>
            </a:r>
            <a:endParaRPr lang="en-US" dirty="0"/>
          </a:p>
        </p:txBody>
      </p:sp>
      <p:sp>
        <p:nvSpPr>
          <p:cNvPr id="3" name="Content Placeholder 2"/>
          <p:cNvSpPr>
            <a:spLocks noGrp="1"/>
          </p:cNvSpPr>
          <p:nvPr>
            <p:ph idx="1"/>
          </p:nvPr>
        </p:nvSpPr>
        <p:spPr/>
        <p:txBody>
          <a:bodyPr/>
          <a:lstStyle/>
          <a:p>
            <a:r>
              <a:rPr lang="en-US" dirty="0" smtClean="0"/>
              <a:t>To create menu, we first have to understand our requirements.</a:t>
            </a:r>
          </a:p>
          <a:p>
            <a:r>
              <a:rPr lang="en-US" dirty="0" smtClean="0"/>
              <a:t>We want our module to have a separate Menu header like any other Sales, Purchase module</a:t>
            </a:r>
          </a:p>
          <a:p>
            <a:r>
              <a:rPr lang="en-US" dirty="0" smtClean="0"/>
              <a:t>So out structure will be as follows:</a:t>
            </a:r>
          </a:p>
          <a:p>
            <a:pPr lvl="1"/>
            <a:r>
              <a:rPr lang="en-US" dirty="0" smtClean="0"/>
              <a:t>Daily Transaction (this will be our main menu item for our Module)</a:t>
            </a:r>
          </a:p>
          <a:p>
            <a:pPr lvl="2"/>
            <a:r>
              <a:rPr lang="en-US" dirty="0" smtClean="0"/>
              <a:t>Daily Transaction (this will be our sub menu)</a:t>
            </a:r>
          </a:p>
          <a:p>
            <a:pPr lvl="3"/>
            <a:r>
              <a:rPr lang="en-US" dirty="0" smtClean="0"/>
              <a:t>Daily Transaction (this will list our records and we’ll do CRUD operation here, i.e. action menu)</a:t>
            </a:r>
          </a:p>
          <a:p>
            <a:r>
              <a:rPr lang="en-US" dirty="0" smtClean="0"/>
              <a:t>So as you can see we’ve to create 3 menus.</a:t>
            </a:r>
          </a:p>
          <a:p>
            <a:endParaRPr lang="en-US" dirty="0"/>
          </a:p>
        </p:txBody>
      </p:sp>
    </p:spTree>
    <p:extLst>
      <p:ext uri="{BB962C8B-B14F-4D97-AF65-F5344CB8AC3E}">
        <p14:creationId xmlns:p14="http://schemas.microsoft.com/office/powerpoint/2010/main" val="29969453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daily_transaction_view.xml – Menu (cont..)</a:t>
            </a:r>
            <a:endParaRPr lang="en-US" dirty="0"/>
          </a:p>
        </p:txBody>
      </p:sp>
      <p:sp>
        <p:nvSpPr>
          <p:cNvPr id="3" name="Content Placeholder 2"/>
          <p:cNvSpPr>
            <a:spLocks noGrp="1"/>
          </p:cNvSpPr>
          <p:nvPr>
            <p:ph idx="1"/>
          </p:nvPr>
        </p:nvSpPr>
        <p:spPr/>
        <p:txBody>
          <a:bodyPr>
            <a:noAutofit/>
          </a:bodyPr>
          <a:lstStyle/>
          <a:p>
            <a:r>
              <a:rPr lang="en-US" sz="1400" dirty="0"/>
              <a:t>&lt;!-- Main Menu Related Info --&gt;        </a:t>
            </a:r>
            <a:endParaRPr lang="en-US" sz="1400" dirty="0" smtClean="0"/>
          </a:p>
          <a:p>
            <a:pPr lvl="1"/>
            <a:r>
              <a:rPr lang="en-US" sz="1200" dirty="0" smtClean="0"/>
              <a:t>&lt;</a:t>
            </a:r>
            <a:r>
              <a:rPr lang="en-US" sz="1200" dirty="0" err="1"/>
              <a:t>menuitem</a:t>
            </a:r>
            <a:r>
              <a:rPr lang="en-US" sz="1200" dirty="0"/>
              <a:t> name="Daily Transaction"            id="</a:t>
            </a:r>
            <a:r>
              <a:rPr lang="en-US" sz="1200" dirty="0" err="1"/>
              <a:t>base.daily_transaction_root</a:t>
            </a:r>
            <a:r>
              <a:rPr lang="en-US" sz="1200" dirty="0"/>
              <a:t>"            sequence="60</a:t>
            </a:r>
            <a:r>
              <a:rPr lang="en-US" sz="1200" dirty="0" smtClean="0"/>
              <a:t>"/&gt;</a:t>
            </a:r>
          </a:p>
          <a:p>
            <a:r>
              <a:rPr lang="en-US" sz="1400" dirty="0" smtClean="0"/>
              <a:t>&lt;!-- </a:t>
            </a:r>
            <a:r>
              <a:rPr lang="en-US" sz="1400" dirty="0"/>
              <a:t>Sub Menu Related Info --&gt;       </a:t>
            </a:r>
            <a:endParaRPr lang="en-US" sz="1400" dirty="0" smtClean="0"/>
          </a:p>
          <a:p>
            <a:pPr lvl="1"/>
            <a:r>
              <a:rPr lang="en-US" sz="1200" dirty="0" smtClean="0"/>
              <a:t>&lt;</a:t>
            </a:r>
            <a:r>
              <a:rPr lang="en-US" sz="1200" dirty="0" err="1"/>
              <a:t>menuitem</a:t>
            </a:r>
            <a:r>
              <a:rPr lang="en-US" sz="1200" dirty="0"/>
              <a:t> id="</a:t>
            </a:r>
            <a:r>
              <a:rPr lang="en-US" sz="1200" dirty="0" err="1"/>
              <a:t>menu_daily_transaction_root</a:t>
            </a:r>
            <a:r>
              <a:rPr lang="en-US" sz="1200" dirty="0"/>
              <a:t>" name="Daily Transaction"            parent="</a:t>
            </a:r>
            <a:r>
              <a:rPr lang="en-US" sz="1200" dirty="0" err="1"/>
              <a:t>base.daily_transaction_root</a:t>
            </a:r>
            <a:r>
              <a:rPr lang="en-US" sz="1200" dirty="0"/>
              <a:t>" sequence="1" /&gt; </a:t>
            </a:r>
            <a:r>
              <a:rPr lang="en-US" sz="1200" dirty="0" smtClean="0"/>
              <a:t>   </a:t>
            </a:r>
            <a:endParaRPr lang="en-US" sz="1200" dirty="0"/>
          </a:p>
          <a:p>
            <a:r>
              <a:rPr lang="en-US" sz="1400" dirty="0" smtClean="0"/>
              <a:t>&lt;!– Action Menu </a:t>
            </a:r>
            <a:r>
              <a:rPr lang="en-US" sz="1400" dirty="0"/>
              <a:t>Related Info --&gt;       </a:t>
            </a:r>
            <a:endParaRPr lang="en-US" sz="1400" dirty="0" smtClean="0"/>
          </a:p>
          <a:p>
            <a:pPr lvl="1"/>
            <a:r>
              <a:rPr lang="en-US" sz="1200" dirty="0" smtClean="0"/>
              <a:t>&lt;</a:t>
            </a:r>
            <a:r>
              <a:rPr lang="en-US" sz="1200" dirty="0" err="1"/>
              <a:t>menuitem</a:t>
            </a:r>
            <a:r>
              <a:rPr lang="en-US" sz="1200" dirty="0"/>
              <a:t> action="</a:t>
            </a:r>
            <a:r>
              <a:rPr lang="en-US" sz="1200" dirty="0" err="1"/>
              <a:t>action_daily_transaction</a:t>
            </a:r>
            <a:r>
              <a:rPr lang="en-US" sz="1200" dirty="0"/>
              <a:t>"        id="</a:t>
            </a:r>
            <a:r>
              <a:rPr lang="en-US" sz="1200" dirty="0" err="1"/>
              <a:t>menu_action_daily_transaction</a:t>
            </a:r>
            <a:r>
              <a:rPr lang="en-US" sz="1200" dirty="0"/>
              <a:t>"        parent="</a:t>
            </a:r>
            <a:r>
              <a:rPr lang="en-US" sz="1200" dirty="0" err="1"/>
              <a:t>menu_daily_transaction_root</a:t>
            </a:r>
            <a:r>
              <a:rPr lang="en-US" sz="1200" dirty="0"/>
              <a:t>" sequence="20</a:t>
            </a:r>
            <a:r>
              <a:rPr lang="en-US" sz="1200" dirty="0" smtClean="0"/>
              <a:t>"/&gt;</a:t>
            </a:r>
          </a:p>
          <a:p>
            <a:pPr lvl="1"/>
            <a:endParaRPr lang="en-US" sz="1200" dirty="0" smtClean="0"/>
          </a:p>
          <a:p>
            <a:pPr marL="57150" indent="0">
              <a:buNone/>
            </a:pPr>
            <a:r>
              <a:rPr lang="en-US" sz="1400" dirty="0" smtClean="0"/>
              <a:t>So as you can see in our main menu, we have no parent specified. So this will create our parent menu. In sub menu, we’ve parent, so it’ll create child of that parent menu. And in third we can see we’ve associated an action to that, so it’ll call that action (we’ll discuss that later in the </a:t>
            </a:r>
            <a:r>
              <a:rPr lang="en-US" sz="1400" dirty="0" err="1" smtClean="0"/>
              <a:t>ppt</a:t>
            </a:r>
            <a:r>
              <a:rPr lang="en-US" sz="1400" dirty="0" smtClean="0"/>
              <a:t>)</a:t>
            </a:r>
            <a:endParaRPr lang="en-US" sz="1400" dirty="0"/>
          </a:p>
        </p:txBody>
      </p:sp>
    </p:spTree>
    <p:extLst>
      <p:ext uri="{BB962C8B-B14F-4D97-AF65-F5344CB8AC3E}">
        <p14:creationId xmlns:p14="http://schemas.microsoft.com/office/powerpoint/2010/main" val="28641514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daily_transaction_view.xml – </a:t>
            </a:r>
            <a:r>
              <a:rPr lang="en-US" dirty="0" smtClean="0"/>
              <a:t>Tree</a:t>
            </a:r>
            <a:endParaRPr lang="en-US" dirty="0"/>
          </a:p>
        </p:txBody>
      </p:sp>
      <p:sp>
        <p:nvSpPr>
          <p:cNvPr id="3" name="Content Placeholder 2"/>
          <p:cNvSpPr>
            <a:spLocks noGrp="1"/>
          </p:cNvSpPr>
          <p:nvPr>
            <p:ph idx="1"/>
          </p:nvPr>
        </p:nvSpPr>
        <p:spPr/>
        <p:txBody>
          <a:bodyPr/>
          <a:lstStyle/>
          <a:p>
            <a:r>
              <a:rPr lang="en-US" dirty="0" smtClean="0"/>
              <a:t>To create list/ tree /table, we first have to understand our requirements.</a:t>
            </a:r>
          </a:p>
          <a:p>
            <a:r>
              <a:rPr lang="en-US" dirty="0" smtClean="0"/>
              <a:t>We want our tree view which will show, subject of our transaction, date of transaction, type and amount.</a:t>
            </a:r>
          </a:p>
          <a:p>
            <a:r>
              <a:rPr lang="en-US" dirty="0" smtClean="0"/>
              <a:t>So out structure will be as follows:</a:t>
            </a:r>
          </a:p>
          <a:p>
            <a:pPr lvl="1"/>
            <a:r>
              <a:rPr lang="en-US" dirty="0" smtClean="0"/>
              <a:t>Daily Transaction (this will be our title of List/tree view)</a:t>
            </a:r>
          </a:p>
          <a:p>
            <a:pPr lvl="1"/>
            <a:r>
              <a:rPr lang="en-US" dirty="0" smtClean="0"/>
              <a:t>Subject        Date          Type         Amount</a:t>
            </a:r>
          </a:p>
          <a:p>
            <a:pPr lvl="1"/>
            <a:r>
              <a:rPr lang="en-US" dirty="0" smtClean="0"/>
              <a:t>&lt;Record 1&gt;</a:t>
            </a:r>
          </a:p>
          <a:p>
            <a:pPr lvl="1"/>
            <a:r>
              <a:rPr lang="en-US" dirty="0" smtClean="0"/>
              <a:t>&lt;Record 2&gt; </a:t>
            </a:r>
          </a:p>
          <a:p>
            <a:pPr marL="0" indent="0">
              <a:buNone/>
            </a:pPr>
            <a:endParaRPr lang="en-US" dirty="0"/>
          </a:p>
        </p:txBody>
      </p:sp>
    </p:spTree>
    <p:extLst>
      <p:ext uri="{BB962C8B-B14F-4D97-AF65-F5344CB8AC3E}">
        <p14:creationId xmlns:p14="http://schemas.microsoft.com/office/powerpoint/2010/main" val="225814812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daily_transaction_view.xml – Tree </a:t>
            </a:r>
            <a:r>
              <a:rPr lang="en-US" dirty="0"/>
              <a:t>(cont..)</a:t>
            </a:r>
          </a:p>
        </p:txBody>
      </p:sp>
      <p:sp>
        <p:nvSpPr>
          <p:cNvPr id="3" name="Content Placeholder 2"/>
          <p:cNvSpPr>
            <a:spLocks noGrp="1"/>
          </p:cNvSpPr>
          <p:nvPr>
            <p:ph idx="1"/>
          </p:nvPr>
        </p:nvSpPr>
        <p:spPr>
          <a:xfrm>
            <a:off x="2592924" y="1905000"/>
            <a:ext cx="8795511" cy="4953000"/>
          </a:xfrm>
        </p:spPr>
        <p:txBody>
          <a:bodyPr>
            <a:noAutofit/>
          </a:bodyPr>
          <a:lstStyle/>
          <a:p>
            <a:pPr marL="0" indent="0">
              <a:buNone/>
            </a:pPr>
            <a:r>
              <a:rPr lang="en-US" sz="1400" dirty="0"/>
              <a:t> </a:t>
            </a:r>
            <a:r>
              <a:rPr lang="en-US" sz="1400" dirty="0" smtClean="0"/>
              <a:t>This xml will create a record in model </a:t>
            </a:r>
            <a:r>
              <a:rPr lang="en-US" sz="1400" dirty="0" err="1" smtClean="0"/>
              <a:t>ir.ui.view</a:t>
            </a:r>
            <a:r>
              <a:rPr lang="en-US" sz="1400" dirty="0" smtClean="0"/>
              <a:t>. </a:t>
            </a:r>
            <a:endParaRPr lang="en-US" sz="1400" dirty="0"/>
          </a:p>
          <a:p>
            <a:pPr marL="0" indent="0">
              <a:buNone/>
            </a:pPr>
            <a:r>
              <a:rPr lang="en-US" sz="1400" dirty="0" smtClean="0"/>
              <a:t>&lt;!--</a:t>
            </a:r>
            <a:r>
              <a:rPr lang="en-US" sz="1400" dirty="0"/>
              <a:t>Daily Transaction List View--&gt;    </a:t>
            </a:r>
            <a:endParaRPr lang="en-US" sz="1400" dirty="0" smtClean="0"/>
          </a:p>
          <a:p>
            <a:pPr marL="0" indent="0">
              <a:buNone/>
            </a:pPr>
            <a:r>
              <a:rPr lang="en-US" sz="1400" dirty="0" smtClean="0"/>
              <a:t>&lt;</a:t>
            </a:r>
            <a:r>
              <a:rPr lang="en-US" sz="1400" dirty="0"/>
              <a:t>record id="</a:t>
            </a:r>
            <a:r>
              <a:rPr lang="en-US" sz="1400" dirty="0" err="1"/>
              <a:t>view_daily_transaction_tree</a:t>
            </a:r>
            <a:r>
              <a:rPr lang="en-US" sz="1400" dirty="0"/>
              <a:t>" model="</a:t>
            </a:r>
            <a:r>
              <a:rPr lang="en-US" sz="1400" dirty="0" err="1"/>
              <a:t>ir.ui.view</a:t>
            </a:r>
            <a:r>
              <a:rPr lang="en-US" sz="1400" dirty="0"/>
              <a:t>"&gt;  </a:t>
            </a:r>
            <a:r>
              <a:rPr lang="en-US" sz="1400" dirty="0" smtClean="0"/>
              <a:t>&lt;!– here id is the external id for this tree view which must be unique and will be used for accessing this record --&gt;</a:t>
            </a:r>
          </a:p>
          <a:p>
            <a:pPr marL="400050" lvl="1" indent="0">
              <a:buNone/>
            </a:pPr>
            <a:r>
              <a:rPr lang="en-US" sz="1050" dirty="0" smtClean="0"/>
              <a:t>&lt;</a:t>
            </a:r>
            <a:r>
              <a:rPr lang="en-US" sz="1050" dirty="0"/>
              <a:t>field name="name"&gt;</a:t>
            </a:r>
            <a:r>
              <a:rPr lang="en-US" sz="1050" dirty="0" err="1"/>
              <a:t>daily.transaction.tree</a:t>
            </a:r>
            <a:r>
              <a:rPr lang="en-US" sz="1050" dirty="0"/>
              <a:t>&lt;/field</a:t>
            </a:r>
            <a:r>
              <a:rPr lang="en-US" sz="1050" dirty="0" smtClean="0"/>
              <a:t>&gt; &lt;!– this will be our name of record in </a:t>
            </a:r>
            <a:r>
              <a:rPr lang="en-US" sz="1050" dirty="0" err="1" smtClean="0"/>
              <a:t>ir.ui.view</a:t>
            </a:r>
            <a:r>
              <a:rPr lang="en-US" sz="1050" dirty="0" smtClean="0"/>
              <a:t> --&gt;        </a:t>
            </a:r>
          </a:p>
          <a:p>
            <a:pPr marL="400050" lvl="1" indent="0">
              <a:buNone/>
            </a:pPr>
            <a:r>
              <a:rPr lang="en-US" sz="1050" dirty="0" smtClean="0"/>
              <a:t>&lt;</a:t>
            </a:r>
            <a:r>
              <a:rPr lang="en-US" sz="1050" dirty="0"/>
              <a:t>field name="model"&gt;</a:t>
            </a:r>
            <a:r>
              <a:rPr lang="en-US" sz="1050" dirty="0" err="1"/>
              <a:t>daily.transaction</a:t>
            </a:r>
            <a:r>
              <a:rPr lang="en-US" sz="1050" dirty="0"/>
              <a:t>&lt;/field&gt;    </a:t>
            </a:r>
            <a:r>
              <a:rPr lang="en-US" sz="1050" dirty="0" smtClean="0"/>
              <a:t>&lt;!– this will map out tree view with our daily transaction model </a:t>
            </a:r>
            <a:r>
              <a:rPr lang="en-US" sz="1050" dirty="0" smtClean="0">
                <a:sym typeface="Wingdings" panose="05000000000000000000" pitchFamily="2" charset="2"/>
              </a:rPr>
              <a:t>--&gt;</a:t>
            </a:r>
            <a:endParaRPr lang="en-US" sz="1050" dirty="0" smtClean="0"/>
          </a:p>
          <a:p>
            <a:pPr marL="400050" lvl="1" indent="0">
              <a:buNone/>
            </a:pPr>
            <a:r>
              <a:rPr lang="en-US" sz="1050" dirty="0" smtClean="0"/>
              <a:t>&lt;</a:t>
            </a:r>
            <a:r>
              <a:rPr lang="en-US" sz="1050" dirty="0"/>
              <a:t>field name="arch" type="xml"&gt;           </a:t>
            </a:r>
            <a:endParaRPr lang="en-US" sz="1050" dirty="0" smtClean="0"/>
          </a:p>
          <a:p>
            <a:pPr marL="800100" lvl="2" indent="0">
              <a:buNone/>
            </a:pPr>
            <a:r>
              <a:rPr lang="en-US" sz="1050" dirty="0" smtClean="0"/>
              <a:t> </a:t>
            </a:r>
            <a:r>
              <a:rPr lang="en-US" sz="1050" dirty="0"/>
              <a:t>&lt;!-- this will be our title of list/tree view --&gt;            </a:t>
            </a:r>
            <a:endParaRPr lang="en-US" sz="1050" dirty="0" smtClean="0"/>
          </a:p>
          <a:p>
            <a:pPr marL="800100" lvl="2" indent="0">
              <a:buNone/>
            </a:pPr>
            <a:r>
              <a:rPr lang="en-US" sz="1050" dirty="0" smtClean="0"/>
              <a:t>&lt;</a:t>
            </a:r>
            <a:r>
              <a:rPr lang="en-US" sz="1050" dirty="0"/>
              <a:t>tree string="Daily Transaction"&gt;               </a:t>
            </a:r>
            <a:endParaRPr lang="en-US" sz="1050" dirty="0" smtClean="0"/>
          </a:p>
          <a:p>
            <a:pPr marL="1257300" lvl="3" indent="0">
              <a:buNone/>
            </a:pPr>
            <a:r>
              <a:rPr lang="en-US" sz="800" dirty="0" smtClean="0"/>
              <a:t> </a:t>
            </a:r>
            <a:r>
              <a:rPr lang="en-US" sz="800" dirty="0"/>
              <a:t>&lt;!-- these will automatically map table headers for our list </a:t>
            </a:r>
            <a:r>
              <a:rPr lang="en-US" sz="800" dirty="0" smtClean="0"/>
              <a:t>view, so we’ll select out column names of our model here </a:t>
            </a:r>
            <a:r>
              <a:rPr lang="en-US" sz="800" dirty="0"/>
              <a:t>--&gt;               </a:t>
            </a:r>
            <a:endParaRPr lang="en-US" sz="800" dirty="0" smtClean="0"/>
          </a:p>
          <a:p>
            <a:pPr marL="1257300" lvl="3" indent="0">
              <a:buNone/>
            </a:pPr>
            <a:r>
              <a:rPr lang="en-US" sz="800" dirty="0" smtClean="0"/>
              <a:t> </a:t>
            </a:r>
            <a:r>
              <a:rPr lang="en-US" sz="800" dirty="0"/>
              <a:t>&lt;field name="name"/&gt;		       </a:t>
            </a:r>
            <a:endParaRPr lang="en-US" sz="800" dirty="0" smtClean="0"/>
          </a:p>
          <a:p>
            <a:pPr marL="1257300" lvl="3" indent="0">
              <a:buNone/>
            </a:pPr>
            <a:r>
              <a:rPr lang="en-US" sz="800" dirty="0" smtClean="0"/>
              <a:t> </a:t>
            </a:r>
            <a:r>
              <a:rPr lang="en-US" sz="800" dirty="0"/>
              <a:t>&lt;field name="date"/&gt;		       </a:t>
            </a:r>
            <a:endParaRPr lang="en-US" sz="800" dirty="0" smtClean="0"/>
          </a:p>
          <a:p>
            <a:pPr marL="1257300" lvl="3" indent="0">
              <a:buNone/>
            </a:pPr>
            <a:r>
              <a:rPr lang="en-US" sz="800" dirty="0" smtClean="0"/>
              <a:t> </a:t>
            </a:r>
            <a:r>
              <a:rPr lang="en-US" sz="800" dirty="0"/>
              <a:t>&lt;field name="type"/&gt; 		        </a:t>
            </a:r>
            <a:endParaRPr lang="en-US" sz="800" dirty="0" smtClean="0"/>
          </a:p>
          <a:p>
            <a:pPr marL="1257300" lvl="3" indent="0">
              <a:buNone/>
            </a:pPr>
            <a:r>
              <a:rPr lang="en-US" sz="800" dirty="0" smtClean="0"/>
              <a:t>&lt;</a:t>
            </a:r>
            <a:r>
              <a:rPr lang="en-US" sz="800" dirty="0"/>
              <a:t>field name="amount"/&gt;                   </a:t>
            </a:r>
            <a:endParaRPr lang="en-US" sz="800" dirty="0" smtClean="0"/>
          </a:p>
          <a:p>
            <a:pPr marL="800100" lvl="2" indent="0">
              <a:buNone/>
            </a:pPr>
            <a:r>
              <a:rPr lang="en-US" sz="1050" dirty="0" smtClean="0"/>
              <a:t>&lt;/</a:t>
            </a:r>
            <a:r>
              <a:rPr lang="en-US" sz="1050" dirty="0"/>
              <a:t>tree&gt;       </a:t>
            </a:r>
            <a:endParaRPr lang="en-US" sz="1050" dirty="0" smtClean="0"/>
          </a:p>
          <a:p>
            <a:pPr marL="400050" lvl="1" indent="0">
              <a:buNone/>
            </a:pPr>
            <a:r>
              <a:rPr lang="en-US" sz="1050" dirty="0" smtClean="0"/>
              <a:t>&lt;/</a:t>
            </a:r>
            <a:r>
              <a:rPr lang="en-US" sz="1050" dirty="0"/>
              <a:t>field</a:t>
            </a:r>
            <a:r>
              <a:rPr lang="en-US" sz="1050" dirty="0" smtClean="0"/>
              <a:t>&gt;</a:t>
            </a:r>
          </a:p>
          <a:p>
            <a:pPr marL="0" indent="0">
              <a:buNone/>
            </a:pPr>
            <a:r>
              <a:rPr lang="en-US" sz="1400" dirty="0" smtClean="0"/>
              <a:t>&lt;/record&gt;</a:t>
            </a:r>
            <a:endParaRPr lang="en-US" sz="1400" dirty="0"/>
          </a:p>
        </p:txBody>
      </p:sp>
    </p:spTree>
    <p:extLst>
      <p:ext uri="{BB962C8B-B14F-4D97-AF65-F5344CB8AC3E}">
        <p14:creationId xmlns:p14="http://schemas.microsoft.com/office/powerpoint/2010/main" val="30924565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a:t>
            </a:r>
            <a:endParaRPr lang="en-US" dirty="0"/>
          </a:p>
        </p:txBody>
      </p:sp>
      <p:sp>
        <p:nvSpPr>
          <p:cNvPr id="3" name="Content Placeholder 2"/>
          <p:cNvSpPr>
            <a:spLocks noGrp="1"/>
          </p:cNvSpPr>
          <p:nvPr>
            <p:ph idx="1"/>
          </p:nvPr>
        </p:nvSpPr>
        <p:spPr/>
        <p:txBody>
          <a:bodyPr/>
          <a:lstStyle/>
          <a:p>
            <a:r>
              <a:rPr lang="en-US" dirty="0" err="1" smtClean="0"/>
              <a:t>OpenERP</a:t>
            </a:r>
            <a:r>
              <a:rPr lang="en-US" dirty="0" smtClean="0"/>
              <a:t> use open-object server as ORM (I guess everyone is aware of ORM)</a:t>
            </a:r>
          </a:p>
          <a:p>
            <a:r>
              <a:rPr lang="en-US" dirty="0" smtClean="0"/>
              <a:t>To build a module, first decide what you want and create a sample scheme.</a:t>
            </a:r>
          </a:p>
          <a:p>
            <a:r>
              <a:rPr lang="en-US" dirty="0" smtClean="0"/>
              <a:t>In this presentation, we’ll create a new module for managing our daily transactions where we’ll keep a log of where and what money we spent on a particular day</a:t>
            </a:r>
          </a:p>
          <a:p>
            <a:pPr marL="0" indent="0">
              <a:buNone/>
            </a:pPr>
            <a:endParaRPr lang="en-US" dirty="0" smtClean="0"/>
          </a:p>
          <a:p>
            <a:endParaRPr lang="en-US" dirty="0"/>
          </a:p>
        </p:txBody>
      </p:sp>
    </p:spTree>
    <p:extLst>
      <p:ext uri="{BB962C8B-B14F-4D97-AF65-F5344CB8AC3E}">
        <p14:creationId xmlns:p14="http://schemas.microsoft.com/office/powerpoint/2010/main" val="310481442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daily_transaction_view.xml – </a:t>
            </a:r>
            <a:r>
              <a:rPr lang="en-US" dirty="0" smtClean="0"/>
              <a:t>Form</a:t>
            </a:r>
            <a:endParaRPr lang="en-US" dirty="0"/>
          </a:p>
        </p:txBody>
      </p:sp>
      <p:sp>
        <p:nvSpPr>
          <p:cNvPr id="3" name="Content Placeholder 2"/>
          <p:cNvSpPr>
            <a:spLocks noGrp="1"/>
          </p:cNvSpPr>
          <p:nvPr>
            <p:ph idx="1"/>
          </p:nvPr>
        </p:nvSpPr>
        <p:spPr/>
        <p:txBody>
          <a:bodyPr/>
          <a:lstStyle/>
          <a:p>
            <a:pPr marL="0" indent="0">
              <a:buNone/>
            </a:pPr>
            <a:r>
              <a:rPr lang="en-US" dirty="0" smtClean="0"/>
              <a:t>We’ll create a simple layout for our form</a:t>
            </a:r>
          </a:p>
          <a:p>
            <a:pPr marL="0" indent="0">
              <a:buNone/>
            </a:pPr>
            <a:endParaRPr lang="en-US" dirty="0"/>
          </a:p>
          <a:p>
            <a:pPr marL="0" indent="0">
              <a:buNone/>
            </a:pPr>
            <a:r>
              <a:rPr lang="en-US" dirty="0" smtClean="0"/>
              <a:t>Subject _______________</a:t>
            </a:r>
          </a:p>
          <a:p>
            <a:pPr marL="0" indent="0">
              <a:buNone/>
            </a:pPr>
            <a:r>
              <a:rPr lang="en-US" dirty="0" smtClean="0"/>
              <a:t>Date _________________</a:t>
            </a:r>
          </a:p>
          <a:p>
            <a:pPr marL="0" indent="0">
              <a:buNone/>
            </a:pPr>
            <a:r>
              <a:rPr lang="en-US" dirty="0" smtClean="0"/>
              <a:t>Type __&lt;Household&gt;&lt;Personal&gt;…..__</a:t>
            </a:r>
          </a:p>
          <a:p>
            <a:pPr marL="0" indent="0">
              <a:buNone/>
            </a:pPr>
            <a:r>
              <a:rPr lang="en-US" dirty="0" smtClean="0"/>
              <a:t>Amount _________</a:t>
            </a:r>
          </a:p>
          <a:p>
            <a:pPr marL="0" indent="0">
              <a:buNone/>
            </a:pPr>
            <a:r>
              <a:rPr lang="en-US" dirty="0" smtClean="0"/>
              <a:t>Notes</a:t>
            </a:r>
          </a:p>
          <a:p>
            <a:pPr marL="0" indent="0">
              <a:buNone/>
            </a:pPr>
            <a:r>
              <a:rPr lang="en-US" dirty="0" smtClean="0"/>
              <a:t>_________________________________</a:t>
            </a:r>
          </a:p>
          <a:p>
            <a:pPr marL="0" indent="0">
              <a:buNone/>
            </a:pPr>
            <a:r>
              <a:rPr lang="en-US" dirty="0" smtClean="0"/>
              <a:t>_________________________________</a:t>
            </a:r>
            <a:endParaRPr lang="en-US" dirty="0"/>
          </a:p>
        </p:txBody>
      </p:sp>
    </p:spTree>
    <p:extLst>
      <p:ext uri="{BB962C8B-B14F-4D97-AF65-F5344CB8AC3E}">
        <p14:creationId xmlns:p14="http://schemas.microsoft.com/office/powerpoint/2010/main" val="353980283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daily_transaction_view.xml – </a:t>
            </a:r>
            <a:r>
              <a:rPr lang="en-US" dirty="0" smtClean="0"/>
              <a:t>Form (cont..)</a:t>
            </a:r>
            <a:endParaRPr lang="en-US" dirty="0"/>
          </a:p>
        </p:txBody>
      </p:sp>
      <p:sp>
        <p:nvSpPr>
          <p:cNvPr id="3" name="Content Placeholder 2"/>
          <p:cNvSpPr>
            <a:spLocks noGrp="1"/>
          </p:cNvSpPr>
          <p:nvPr>
            <p:ph idx="1"/>
          </p:nvPr>
        </p:nvSpPr>
        <p:spPr>
          <a:xfrm>
            <a:off x="2589212" y="1797627"/>
            <a:ext cx="8915400" cy="4987637"/>
          </a:xfrm>
        </p:spPr>
        <p:txBody>
          <a:bodyPr>
            <a:normAutofit fontScale="92500" lnSpcReduction="20000"/>
          </a:bodyPr>
          <a:lstStyle/>
          <a:p>
            <a:pPr marL="0" indent="0">
              <a:buNone/>
            </a:pPr>
            <a:r>
              <a:rPr lang="en-US" dirty="0" smtClean="0"/>
              <a:t>&lt;!--</a:t>
            </a:r>
            <a:r>
              <a:rPr lang="en-US" dirty="0"/>
              <a:t>Daily Transaction Form View--&gt;    </a:t>
            </a:r>
            <a:endParaRPr lang="en-US" dirty="0" smtClean="0"/>
          </a:p>
          <a:p>
            <a:pPr marL="0" indent="0">
              <a:buNone/>
            </a:pPr>
            <a:r>
              <a:rPr lang="en-US" dirty="0" smtClean="0"/>
              <a:t>&lt;</a:t>
            </a:r>
            <a:r>
              <a:rPr lang="en-US" dirty="0"/>
              <a:t>record id="</a:t>
            </a:r>
            <a:r>
              <a:rPr lang="en-US" dirty="0" err="1"/>
              <a:t>view_daily_transaction_form</a:t>
            </a:r>
            <a:r>
              <a:rPr lang="en-US" dirty="0"/>
              <a:t>" model="</a:t>
            </a:r>
            <a:r>
              <a:rPr lang="en-US" dirty="0" err="1"/>
              <a:t>ir.ui.view</a:t>
            </a:r>
            <a:r>
              <a:rPr lang="en-US" dirty="0"/>
              <a:t>"&gt;        </a:t>
            </a:r>
            <a:endParaRPr lang="en-US" dirty="0" smtClean="0"/>
          </a:p>
          <a:p>
            <a:pPr marL="400050" lvl="1" indent="0">
              <a:buNone/>
            </a:pPr>
            <a:r>
              <a:rPr lang="en-US" dirty="0" smtClean="0"/>
              <a:t>&lt;</a:t>
            </a:r>
            <a:r>
              <a:rPr lang="en-US" dirty="0"/>
              <a:t>field name="name"&gt;</a:t>
            </a:r>
            <a:r>
              <a:rPr lang="en-US" dirty="0" err="1"/>
              <a:t>daily.transaction.form.view</a:t>
            </a:r>
            <a:r>
              <a:rPr lang="en-US" dirty="0"/>
              <a:t>&lt;/field&gt;        </a:t>
            </a:r>
            <a:endParaRPr lang="en-US" dirty="0" smtClean="0"/>
          </a:p>
          <a:p>
            <a:pPr marL="400050" lvl="1" indent="0">
              <a:buNone/>
            </a:pPr>
            <a:r>
              <a:rPr lang="en-US" dirty="0" smtClean="0"/>
              <a:t>&lt;</a:t>
            </a:r>
            <a:r>
              <a:rPr lang="en-US" dirty="0"/>
              <a:t>field name="model"&gt;</a:t>
            </a:r>
            <a:r>
              <a:rPr lang="en-US" dirty="0" err="1"/>
              <a:t>daily.transaction</a:t>
            </a:r>
            <a:r>
              <a:rPr lang="en-US" dirty="0"/>
              <a:t>&lt;/field&gt;        </a:t>
            </a:r>
            <a:endParaRPr lang="en-US" dirty="0" smtClean="0"/>
          </a:p>
          <a:p>
            <a:pPr marL="400050" lvl="1" indent="0">
              <a:buNone/>
            </a:pPr>
            <a:r>
              <a:rPr lang="en-US" dirty="0" smtClean="0"/>
              <a:t>&lt;</a:t>
            </a:r>
            <a:r>
              <a:rPr lang="en-US" dirty="0"/>
              <a:t>field name="arch" type="xml"&gt;            </a:t>
            </a:r>
            <a:endParaRPr lang="en-US" dirty="0" smtClean="0"/>
          </a:p>
          <a:p>
            <a:pPr marL="800100" lvl="2" indent="0">
              <a:buNone/>
            </a:pPr>
            <a:r>
              <a:rPr lang="en-US" dirty="0" smtClean="0"/>
              <a:t>&lt;!-- </a:t>
            </a:r>
            <a:r>
              <a:rPr lang="en-US" dirty="0"/>
              <a:t>this will be our title of list/tree view --&gt;            </a:t>
            </a:r>
            <a:endParaRPr lang="en-US" dirty="0" smtClean="0"/>
          </a:p>
          <a:p>
            <a:pPr marL="800100" lvl="2" indent="0">
              <a:buNone/>
            </a:pPr>
            <a:r>
              <a:rPr lang="en-US" dirty="0" smtClean="0"/>
              <a:t>&lt;</a:t>
            </a:r>
            <a:r>
              <a:rPr lang="en-US" dirty="0"/>
              <a:t>form string="Daily Transaction" version="7.0"&gt;                </a:t>
            </a:r>
            <a:endParaRPr lang="en-US" dirty="0" smtClean="0"/>
          </a:p>
          <a:p>
            <a:pPr marL="1257300" lvl="3" indent="0">
              <a:buNone/>
            </a:pPr>
            <a:r>
              <a:rPr lang="en-US" dirty="0" smtClean="0"/>
              <a:t>&lt;</a:t>
            </a:r>
            <a:r>
              <a:rPr lang="en-US" dirty="0"/>
              <a:t>group&gt;                    </a:t>
            </a:r>
            <a:endParaRPr lang="en-US" dirty="0" smtClean="0"/>
          </a:p>
          <a:p>
            <a:pPr marL="1714500" lvl="4" indent="0">
              <a:buNone/>
            </a:pPr>
            <a:r>
              <a:rPr lang="en-US" dirty="0" smtClean="0"/>
              <a:t>&lt;</a:t>
            </a:r>
            <a:r>
              <a:rPr lang="en-US" dirty="0"/>
              <a:t>field name="name"/&gt;                    </a:t>
            </a:r>
            <a:endParaRPr lang="en-US" dirty="0" smtClean="0"/>
          </a:p>
          <a:p>
            <a:pPr marL="1714500" lvl="4" indent="0">
              <a:buNone/>
            </a:pPr>
            <a:r>
              <a:rPr lang="en-US" dirty="0" smtClean="0"/>
              <a:t>&lt;</a:t>
            </a:r>
            <a:r>
              <a:rPr lang="en-US" dirty="0"/>
              <a:t>field name="date"/&gt;                    </a:t>
            </a:r>
            <a:endParaRPr lang="en-US" dirty="0" smtClean="0"/>
          </a:p>
          <a:p>
            <a:pPr marL="1714500" lvl="4" indent="0">
              <a:buNone/>
            </a:pPr>
            <a:r>
              <a:rPr lang="en-US" dirty="0" smtClean="0"/>
              <a:t>&lt;</a:t>
            </a:r>
            <a:r>
              <a:rPr lang="en-US" dirty="0"/>
              <a:t>field name="type"/&gt;                     </a:t>
            </a:r>
            <a:endParaRPr lang="en-US" dirty="0" smtClean="0"/>
          </a:p>
          <a:p>
            <a:pPr marL="1714500" lvl="4" indent="0">
              <a:buNone/>
            </a:pPr>
            <a:r>
              <a:rPr lang="en-US" dirty="0" smtClean="0"/>
              <a:t>&lt;</a:t>
            </a:r>
            <a:r>
              <a:rPr lang="en-US" dirty="0"/>
              <a:t>field name="amount"/&gt;                     </a:t>
            </a:r>
            <a:endParaRPr lang="en-US" dirty="0" smtClean="0"/>
          </a:p>
          <a:p>
            <a:pPr marL="1714500" lvl="4" indent="0">
              <a:buNone/>
            </a:pPr>
            <a:r>
              <a:rPr lang="en-US" dirty="0" smtClean="0"/>
              <a:t>&lt;</a:t>
            </a:r>
            <a:r>
              <a:rPr lang="en-US" dirty="0"/>
              <a:t>field name="note"/&gt;                                   </a:t>
            </a:r>
            <a:endParaRPr lang="en-US" dirty="0" smtClean="0"/>
          </a:p>
          <a:p>
            <a:pPr marL="1257300" lvl="3" indent="0">
              <a:buNone/>
            </a:pPr>
            <a:r>
              <a:rPr lang="en-US" dirty="0" smtClean="0"/>
              <a:t>&lt;/</a:t>
            </a:r>
            <a:r>
              <a:rPr lang="en-US" dirty="0"/>
              <a:t>group&gt;             </a:t>
            </a:r>
            <a:endParaRPr lang="en-US" dirty="0" smtClean="0"/>
          </a:p>
          <a:p>
            <a:pPr marL="800100" lvl="2" indent="0">
              <a:buNone/>
            </a:pPr>
            <a:r>
              <a:rPr lang="en-US" dirty="0" smtClean="0"/>
              <a:t>&lt;/</a:t>
            </a:r>
            <a:r>
              <a:rPr lang="en-US" dirty="0"/>
              <a:t>form&gt;        </a:t>
            </a:r>
            <a:endParaRPr lang="en-US" dirty="0" smtClean="0"/>
          </a:p>
          <a:p>
            <a:pPr marL="400050" lvl="1" indent="0">
              <a:buNone/>
            </a:pPr>
            <a:r>
              <a:rPr lang="en-US" dirty="0" smtClean="0"/>
              <a:t>&lt;/</a:t>
            </a:r>
            <a:r>
              <a:rPr lang="en-US" dirty="0"/>
              <a:t>field&gt;    </a:t>
            </a:r>
            <a:endParaRPr lang="en-US" dirty="0" smtClean="0"/>
          </a:p>
          <a:p>
            <a:pPr marL="0" indent="0">
              <a:buNone/>
            </a:pPr>
            <a:r>
              <a:rPr lang="en-US" dirty="0" smtClean="0"/>
              <a:t>&lt;/</a:t>
            </a:r>
            <a:r>
              <a:rPr lang="en-US" dirty="0"/>
              <a:t>record&gt;</a:t>
            </a:r>
          </a:p>
        </p:txBody>
      </p:sp>
    </p:spTree>
    <p:extLst>
      <p:ext uri="{BB962C8B-B14F-4D97-AF65-F5344CB8AC3E}">
        <p14:creationId xmlns:p14="http://schemas.microsoft.com/office/powerpoint/2010/main" val="53837913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CRUD Operation and Controller</a:t>
            </a:r>
            <a:endParaRPr lang="en-US" dirty="0"/>
          </a:p>
        </p:txBody>
      </p:sp>
      <p:sp>
        <p:nvSpPr>
          <p:cNvPr id="3" name="Content Placeholder 2"/>
          <p:cNvSpPr>
            <a:spLocks noGrp="1"/>
          </p:cNvSpPr>
          <p:nvPr>
            <p:ph idx="1"/>
          </p:nvPr>
        </p:nvSpPr>
        <p:spPr/>
        <p:txBody>
          <a:bodyPr/>
          <a:lstStyle/>
          <a:p>
            <a:r>
              <a:rPr lang="en-US" dirty="0" smtClean="0"/>
              <a:t>Now I guess you all may be thinking, what the ****. We don’t see how we’ll click our menu item which will open out list view</a:t>
            </a:r>
          </a:p>
          <a:p>
            <a:r>
              <a:rPr lang="en-US" dirty="0" smtClean="0"/>
              <a:t>No records were mapped in our list view just like it happens in any other </a:t>
            </a:r>
            <a:r>
              <a:rPr lang="en-US" dirty="0" err="1" smtClean="0"/>
              <a:t>mvc</a:t>
            </a:r>
            <a:r>
              <a:rPr lang="en-US" dirty="0" smtClean="0"/>
              <a:t> where we loop over records and render the data</a:t>
            </a:r>
          </a:p>
          <a:p>
            <a:r>
              <a:rPr lang="en-US" dirty="0" smtClean="0"/>
              <a:t>We didn’t specified which field is mandatory and </a:t>
            </a:r>
            <a:r>
              <a:rPr lang="en-US" dirty="0" err="1" smtClean="0"/>
              <a:t>bla</a:t>
            </a:r>
            <a:r>
              <a:rPr lang="en-US" dirty="0" smtClean="0"/>
              <a:t> </a:t>
            </a:r>
            <a:r>
              <a:rPr lang="en-US" dirty="0" err="1" smtClean="0"/>
              <a:t>bla</a:t>
            </a:r>
            <a:r>
              <a:rPr lang="en-US" dirty="0" smtClean="0"/>
              <a:t>..!!!!</a:t>
            </a:r>
          </a:p>
          <a:p>
            <a:r>
              <a:rPr lang="en-US" dirty="0" smtClean="0"/>
              <a:t>The answer to all such questions is </a:t>
            </a:r>
            <a:r>
              <a:rPr lang="en-US" b="1" dirty="0" smtClean="0"/>
              <a:t>action</a:t>
            </a:r>
          </a:p>
          <a:p>
            <a:r>
              <a:rPr lang="en-US" dirty="0" smtClean="0"/>
              <a:t>We’ll create another entry in our xml file for action</a:t>
            </a:r>
            <a:endParaRPr lang="en-US" dirty="0"/>
          </a:p>
        </p:txBody>
      </p:sp>
    </p:spTree>
    <p:extLst>
      <p:ext uri="{BB962C8B-B14F-4D97-AF65-F5344CB8AC3E}">
        <p14:creationId xmlns:p14="http://schemas.microsoft.com/office/powerpoint/2010/main" val="106518532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daily_transaction_view.xml – </a:t>
            </a:r>
            <a:r>
              <a:rPr lang="en-US" dirty="0" smtClean="0"/>
              <a:t>Action</a:t>
            </a:r>
            <a:endParaRPr lang="en-US" dirty="0"/>
          </a:p>
        </p:txBody>
      </p:sp>
      <p:sp>
        <p:nvSpPr>
          <p:cNvPr id="3" name="Content Placeholder 2"/>
          <p:cNvSpPr>
            <a:spLocks noGrp="1"/>
          </p:cNvSpPr>
          <p:nvPr>
            <p:ph idx="1"/>
          </p:nvPr>
        </p:nvSpPr>
        <p:spPr/>
        <p:txBody>
          <a:bodyPr/>
          <a:lstStyle/>
          <a:p>
            <a:pPr marL="0" indent="0">
              <a:buNone/>
            </a:pPr>
            <a:r>
              <a:rPr lang="en-US" sz="1600" dirty="0" smtClean="0"/>
              <a:t>&lt;</a:t>
            </a:r>
            <a:r>
              <a:rPr lang="en-US" sz="1600" dirty="0"/>
              <a:t>record id="</a:t>
            </a:r>
            <a:r>
              <a:rPr lang="en-US" sz="1600" dirty="0" err="1"/>
              <a:t>action_daily_transaction</a:t>
            </a:r>
            <a:r>
              <a:rPr lang="en-US" sz="1600" dirty="0"/>
              <a:t>" model="</a:t>
            </a:r>
            <a:r>
              <a:rPr lang="en-US" sz="1600" dirty="0" err="1"/>
              <a:t>ir.actions.act_window</a:t>
            </a:r>
            <a:r>
              <a:rPr lang="en-US" sz="1600" dirty="0"/>
              <a:t>"&gt;        </a:t>
            </a:r>
            <a:endParaRPr lang="en-US" sz="1600" dirty="0" smtClean="0"/>
          </a:p>
          <a:p>
            <a:pPr marL="400050" lvl="1" indent="0">
              <a:buNone/>
            </a:pPr>
            <a:r>
              <a:rPr lang="en-US" sz="1400" dirty="0" smtClean="0"/>
              <a:t>&lt;</a:t>
            </a:r>
            <a:r>
              <a:rPr lang="en-US" sz="1400" dirty="0"/>
              <a:t>field name="name"&gt;Daily Transaction&lt;/field&gt;        </a:t>
            </a:r>
            <a:r>
              <a:rPr lang="en-US" sz="1400" dirty="0" smtClean="0"/>
              <a:t>&lt;!– name of action --&gt;</a:t>
            </a:r>
          </a:p>
          <a:p>
            <a:pPr marL="400050" lvl="1" indent="0">
              <a:buNone/>
            </a:pPr>
            <a:r>
              <a:rPr lang="en-US" sz="1400" dirty="0" smtClean="0"/>
              <a:t>&lt;</a:t>
            </a:r>
            <a:r>
              <a:rPr lang="en-US" sz="1400" dirty="0"/>
              <a:t>field name="</a:t>
            </a:r>
            <a:r>
              <a:rPr lang="en-US" sz="1400" dirty="0" err="1"/>
              <a:t>res_model</a:t>
            </a:r>
            <a:r>
              <a:rPr lang="en-US" sz="1400" dirty="0"/>
              <a:t>"&gt;</a:t>
            </a:r>
            <a:r>
              <a:rPr lang="en-US" sz="1400" dirty="0" err="1"/>
              <a:t>daily.transaction</a:t>
            </a:r>
            <a:r>
              <a:rPr lang="en-US" sz="1400" dirty="0"/>
              <a:t>&lt;/field&gt;        </a:t>
            </a:r>
            <a:r>
              <a:rPr lang="en-US" sz="1400" dirty="0" smtClean="0"/>
              <a:t>&lt;!– this action will be mapped to model specified --&gt;</a:t>
            </a:r>
          </a:p>
          <a:p>
            <a:pPr marL="400050" lvl="1" indent="0">
              <a:buNone/>
            </a:pPr>
            <a:r>
              <a:rPr lang="en-US" sz="1400" dirty="0" smtClean="0"/>
              <a:t>&lt;</a:t>
            </a:r>
            <a:r>
              <a:rPr lang="en-US" sz="1400" dirty="0"/>
              <a:t>field name="</a:t>
            </a:r>
            <a:r>
              <a:rPr lang="en-US" sz="1400" dirty="0" err="1"/>
              <a:t>view_type</a:t>
            </a:r>
            <a:r>
              <a:rPr lang="en-US" sz="1400" dirty="0"/>
              <a:t>"&gt;form&lt;/field&gt;        </a:t>
            </a:r>
            <a:endParaRPr lang="en-US" sz="1400" dirty="0" smtClean="0"/>
          </a:p>
          <a:p>
            <a:pPr marL="400050" lvl="1" indent="0">
              <a:buNone/>
            </a:pPr>
            <a:r>
              <a:rPr lang="en-US" sz="1400" dirty="0" smtClean="0"/>
              <a:t>&lt;</a:t>
            </a:r>
            <a:r>
              <a:rPr lang="en-US" sz="1400" dirty="0"/>
              <a:t>field name="</a:t>
            </a:r>
            <a:r>
              <a:rPr lang="en-US" sz="1400" dirty="0" err="1"/>
              <a:t>view_mode</a:t>
            </a:r>
            <a:r>
              <a:rPr lang="en-US" sz="1400" dirty="0"/>
              <a:t>"&gt;</a:t>
            </a:r>
            <a:r>
              <a:rPr lang="en-US" sz="1400" dirty="0" err="1"/>
              <a:t>tree,form</a:t>
            </a:r>
            <a:r>
              <a:rPr lang="en-US" sz="1400" dirty="0"/>
              <a:t>&lt;/field&gt;        </a:t>
            </a:r>
            <a:r>
              <a:rPr lang="en-US" sz="1400" dirty="0" smtClean="0"/>
              <a:t>&lt;!-- these are type of view our module will show for our daily transaction mode </a:t>
            </a:r>
            <a:r>
              <a:rPr lang="en-US" sz="1400" dirty="0">
                <a:sym typeface="Wingdings" panose="05000000000000000000" pitchFamily="2" charset="2"/>
              </a:rPr>
              <a:t> </a:t>
            </a:r>
            <a:r>
              <a:rPr lang="en-US" sz="1400" dirty="0" smtClean="0">
                <a:sym typeface="Wingdings" panose="05000000000000000000" pitchFamily="2" charset="2"/>
              </a:rPr>
              <a:t>--&gt;</a:t>
            </a:r>
            <a:endParaRPr lang="en-US" sz="1400" dirty="0" smtClean="0"/>
          </a:p>
          <a:p>
            <a:pPr marL="400050" lvl="1" indent="0">
              <a:buNone/>
            </a:pPr>
            <a:r>
              <a:rPr lang="en-US" sz="1400" dirty="0" smtClean="0"/>
              <a:t>&lt;field name="</a:t>
            </a:r>
            <a:r>
              <a:rPr lang="en-US" sz="1400" dirty="0" err="1" smtClean="0"/>
              <a:t>search_view_id</a:t>
            </a:r>
            <a:r>
              <a:rPr lang="en-US" sz="1400" dirty="0" smtClean="0"/>
              <a:t>"  </a:t>
            </a:r>
            <a:r>
              <a:rPr lang="en-US" sz="1400" dirty="0" err="1" smtClean="0"/>
              <a:t>eval</a:t>
            </a:r>
            <a:r>
              <a:rPr lang="en-US" sz="1400" dirty="0" smtClean="0"/>
              <a:t>="False"/&gt;        &lt;!– here we specify id of our search view --&gt;</a:t>
            </a:r>
          </a:p>
          <a:p>
            <a:pPr marL="400050" lvl="1" indent="0">
              <a:buNone/>
            </a:pPr>
            <a:r>
              <a:rPr lang="en-US" sz="1400" dirty="0" smtClean="0"/>
              <a:t>&lt;field name="context"&gt;{}&lt;/field&gt;        </a:t>
            </a:r>
          </a:p>
          <a:p>
            <a:pPr marL="400050" lvl="1" indent="0">
              <a:buNone/>
            </a:pPr>
            <a:r>
              <a:rPr lang="en-US" sz="1400" dirty="0" smtClean="0"/>
              <a:t>&lt;</a:t>
            </a:r>
            <a:r>
              <a:rPr lang="en-US" sz="1400" dirty="0"/>
              <a:t>field name="help"&gt;Create new daily transaction.&lt;/field&gt;    </a:t>
            </a:r>
            <a:r>
              <a:rPr lang="en-US" sz="1400" dirty="0" smtClean="0"/>
              <a:t>&lt;!– help text for our model --&gt;</a:t>
            </a:r>
          </a:p>
          <a:p>
            <a:pPr marL="0" indent="0">
              <a:buNone/>
            </a:pPr>
            <a:r>
              <a:rPr lang="en-US" sz="1600" dirty="0" smtClean="0"/>
              <a:t>&lt;/</a:t>
            </a:r>
            <a:r>
              <a:rPr lang="en-US" sz="1600" dirty="0"/>
              <a:t>record&gt; </a:t>
            </a:r>
            <a:endParaRPr lang="en-US" sz="1600" dirty="0" smtClean="0"/>
          </a:p>
          <a:p>
            <a:pPr marL="0" indent="0">
              <a:buNone/>
            </a:pPr>
            <a:endParaRPr lang="en-US" dirty="0"/>
          </a:p>
          <a:p>
            <a:pPr marL="0" indent="0">
              <a:buNone/>
            </a:pPr>
            <a:endParaRPr lang="en-US" dirty="0"/>
          </a:p>
        </p:txBody>
      </p:sp>
    </p:spTree>
    <p:extLst>
      <p:ext uri="{BB962C8B-B14F-4D97-AF65-F5344CB8AC3E}">
        <p14:creationId xmlns:p14="http://schemas.microsoft.com/office/powerpoint/2010/main" val="208236421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daily_transaction_view.xml – </a:t>
            </a:r>
            <a:r>
              <a:rPr lang="en-US" dirty="0" smtClean="0"/>
              <a:t>Action (cont..)</a:t>
            </a:r>
            <a:endParaRPr lang="en-US" dirty="0"/>
          </a:p>
        </p:txBody>
      </p:sp>
      <p:sp>
        <p:nvSpPr>
          <p:cNvPr id="3" name="Content Placeholder 2"/>
          <p:cNvSpPr>
            <a:spLocks noGrp="1"/>
          </p:cNvSpPr>
          <p:nvPr>
            <p:ph idx="1"/>
          </p:nvPr>
        </p:nvSpPr>
        <p:spPr/>
        <p:txBody>
          <a:bodyPr/>
          <a:lstStyle/>
          <a:p>
            <a:r>
              <a:rPr lang="en-US" dirty="0" smtClean="0"/>
              <a:t>Line #1 as we see we specified id =“</a:t>
            </a:r>
            <a:r>
              <a:rPr lang="en-US" dirty="0" err="1" smtClean="0"/>
              <a:t>action_daily_transaction</a:t>
            </a:r>
            <a:r>
              <a:rPr lang="en-US" dirty="0" smtClean="0"/>
              <a:t>”. Now lets rewind to </a:t>
            </a:r>
            <a:r>
              <a:rPr lang="en-US" dirty="0" smtClean="0">
                <a:hlinkClick r:id="rId2" action="ppaction://hlinksldjump"/>
              </a:rPr>
              <a:t>daily_transaction_view.xml – Menu (cont..)</a:t>
            </a:r>
            <a:r>
              <a:rPr lang="en-US" dirty="0" smtClean="0"/>
              <a:t> and see for third menu where we specified action. This is how when we click on that menu, this action will be called.</a:t>
            </a:r>
          </a:p>
          <a:p>
            <a:r>
              <a:rPr lang="en-US" dirty="0" smtClean="0"/>
              <a:t>For rest all I’ve mention comment on each line</a:t>
            </a:r>
          </a:p>
          <a:p>
            <a:endParaRPr lang="en-US" dirty="0"/>
          </a:p>
        </p:txBody>
      </p:sp>
    </p:spTree>
    <p:extLst>
      <p:ext uri="{BB962C8B-B14F-4D97-AF65-F5344CB8AC3E}">
        <p14:creationId xmlns:p14="http://schemas.microsoft.com/office/powerpoint/2010/main" val="208800275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daily_transaction_view.xml</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t>Now wrap the complete xml code we discussed for menu, list, form and action in following tags:</a:t>
            </a:r>
          </a:p>
          <a:p>
            <a:pPr marL="400050" lvl="1" indent="0">
              <a:buNone/>
            </a:pPr>
            <a:r>
              <a:rPr lang="en-US" dirty="0"/>
              <a:t>&lt;?xml version="1.0" encoding="utf-8</a:t>
            </a:r>
            <a:r>
              <a:rPr lang="en-US" dirty="0" smtClean="0"/>
              <a:t>"?&gt;</a:t>
            </a:r>
          </a:p>
          <a:p>
            <a:pPr marL="400050" lvl="1" indent="0">
              <a:buNone/>
            </a:pPr>
            <a:r>
              <a:rPr lang="en-US" dirty="0" smtClean="0"/>
              <a:t>&lt;</a:t>
            </a:r>
            <a:r>
              <a:rPr lang="en-US" dirty="0" err="1"/>
              <a:t>openerp</a:t>
            </a:r>
            <a:r>
              <a:rPr lang="en-US" dirty="0"/>
              <a:t>&gt;    </a:t>
            </a:r>
            <a:endParaRPr lang="en-US" dirty="0" smtClean="0"/>
          </a:p>
          <a:p>
            <a:pPr marL="800100" lvl="2" indent="0">
              <a:buNone/>
            </a:pPr>
            <a:r>
              <a:rPr lang="en-US" dirty="0" smtClean="0"/>
              <a:t>&lt;</a:t>
            </a:r>
            <a:r>
              <a:rPr lang="en-US" dirty="0"/>
              <a:t>data</a:t>
            </a:r>
            <a:r>
              <a:rPr lang="en-US" dirty="0" smtClean="0"/>
              <a:t>&gt;</a:t>
            </a:r>
            <a:endParaRPr lang="en-US" dirty="0"/>
          </a:p>
          <a:p>
            <a:pPr marL="800100" lvl="2" indent="0">
              <a:buNone/>
            </a:pPr>
            <a:r>
              <a:rPr lang="en-US" dirty="0"/>
              <a:t>_____________________our code here________________</a:t>
            </a:r>
          </a:p>
          <a:p>
            <a:pPr marL="800100" lvl="2" indent="0">
              <a:buNone/>
            </a:pPr>
            <a:endParaRPr lang="en-US" dirty="0"/>
          </a:p>
          <a:p>
            <a:pPr marL="800100" lvl="2" indent="0">
              <a:buNone/>
            </a:pPr>
            <a:r>
              <a:rPr lang="en-US" dirty="0"/>
              <a:t>_____________________our code here________________</a:t>
            </a:r>
          </a:p>
          <a:p>
            <a:pPr marL="800100" lvl="2" indent="0">
              <a:buNone/>
            </a:pPr>
            <a:r>
              <a:rPr lang="en-US" dirty="0" smtClean="0"/>
              <a:t>&lt;/data&gt;</a:t>
            </a:r>
          </a:p>
          <a:p>
            <a:pPr marL="400050" lvl="1" indent="0">
              <a:buNone/>
            </a:pPr>
            <a:r>
              <a:rPr lang="en-US" dirty="0" smtClean="0"/>
              <a:t>&lt;/</a:t>
            </a:r>
            <a:r>
              <a:rPr lang="en-US" dirty="0" err="1" smtClean="0"/>
              <a:t>openerp</a:t>
            </a:r>
            <a:r>
              <a:rPr lang="en-US" dirty="0" smtClean="0"/>
              <a:t>&gt;</a:t>
            </a:r>
          </a:p>
          <a:p>
            <a:pPr marL="0" indent="0">
              <a:buNone/>
            </a:pPr>
            <a:endParaRPr lang="en-US" dirty="0"/>
          </a:p>
          <a:p>
            <a:pPr marL="0" indent="0">
              <a:buNone/>
            </a:pPr>
            <a:r>
              <a:rPr lang="en-US" dirty="0" smtClean="0"/>
              <a:t>Once done, we’ve to tell </a:t>
            </a:r>
            <a:r>
              <a:rPr lang="en-US" dirty="0" err="1" smtClean="0"/>
              <a:t>OpenERP</a:t>
            </a:r>
            <a:r>
              <a:rPr lang="en-US" dirty="0" smtClean="0"/>
              <a:t> that this will render view of our module. So we’ll make entry for the filename in </a:t>
            </a:r>
            <a:r>
              <a:rPr lang="en-US" dirty="0" smtClean="0">
                <a:hlinkClick r:id="rId2" action="ppaction://hlinksldjump"/>
              </a:rPr>
              <a:t>__openerp__.py</a:t>
            </a:r>
            <a:endParaRPr lang="en-US" dirty="0"/>
          </a:p>
        </p:txBody>
      </p:sp>
    </p:spTree>
    <p:extLst>
      <p:ext uri="{BB962C8B-B14F-4D97-AF65-F5344CB8AC3E}">
        <p14:creationId xmlns:p14="http://schemas.microsoft.com/office/powerpoint/2010/main" val="230984805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Install our module</a:t>
            </a:r>
            <a:endParaRPr lang="en-US" dirty="0"/>
          </a:p>
        </p:txBody>
      </p:sp>
      <p:sp>
        <p:nvSpPr>
          <p:cNvPr id="3" name="Content Placeholder 2"/>
          <p:cNvSpPr>
            <a:spLocks noGrp="1"/>
          </p:cNvSpPr>
          <p:nvPr>
            <p:ph idx="1"/>
          </p:nvPr>
        </p:nvSpPr>
        <p:spPr>
          <a:xfrm>
            <a:off x="2589212" y="1672936"/>
            <a:ext cx="8915400" cy="4238286"/>
          </a:xfrm>
        </p:spPr>
        <p:txBody>
          <a:bodyPr/>
          <a:lstStyle/>
          <a:p>
            <a:pPr marL="0" indent="0">
              <a:buNone/>
            </a:pPr>
            <a:r>
              <a:rPr lang="en-US" dirty="0" smtClean="0"/>
              <a:t>Once done, now lets install our module and start managing our daily transaction. So for that following steps need to be followed:</a:t>
            </a:r>
          </a:p>
          <a:p>
            <a:r>
              <a:rPr lang="en-US" dirty="0" smtClean="0"/>
              <a:t>Step 1: Restart </a:t>
            </a:r>
            <a:r>
              <a:rPr lang="en-US" dirty="0" err="1" smtClean="0"/>
              <a:t>openerp</a:t>
            </a:r>
            <a:r>
              <a:rPr lang="en-US" dirty="0" smtClean="0"/>
              <a:t> server. (service </a:t>
            </a:r>
            <a:r>
              <a:rPr lang="en-US" dirty="0" err="1" smtClean="0"/>
              <a:t>openerp</a:t>
            </a:r>
            <a:r>
              <a:rPr lang="en-US" dirty="0" smtClean="0"/>
              <a:t>-server restart)</a:t>
            </a:r>
          </a:p>
          <a:p>
            <a:r>
              <a:rPr lang="en-US" dirty="0" smtClean="0"/>
              <a:t>Step 2: Login to </a:t>
            </a:r>
            <a:r>
              <a:rPr lang="en-US" dirty="0" err="1" smtClean="0"/>
              <a:t>openerp</a:t>
            </a:r>
            <a:r>
              <a:rPr lang="en-US" dirty="0" smtClean="0"/>
              <a:t>.</a:t>
            </a:r>
          </a:p>
          <a:p>
            <a:r>
              <a:rPr lang="en-US" dirty="0" smtClean="0"/>
              <a:t>Step 3: </a:t>
            </a:r>
            <a:r>
              <a:rPr lang="en-US" dirty="0" err="1" smtClean="0"/>
              <a:t>Goto</a:t>
            </a:r>
            <a:r>
              <a:rPr lang="en-US" dirty="0" smtClean="0"/>
              <a:t> Settings-&gt; Modules -&gt; Update Modules List</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22518" y="3678305"/>
            <a:ext cx="6130636" cy="2858283"/>
          </a:xfrm>
          <a:prstGeom prst="rect">
            <a:avLst/>
          </a:prstGeom>
        </p:spPr>
      </p:pic>
    </p:spTree>
    <p:extLst>
      <p:ext uri="{BB962C8B-B14F-4D97-AF65-F5344CB8AC3E}">
        <p14:creationId xmlns:p14="http://schemas.microsoft.com/office/powerpoint/2010/main" val="391267797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Install our module</a:t>
            </a:r>
            <a:endParaRPr lang="en-US" dirty="0"/>
          </a:p>
        </p:txBody>
      </p:sp>
      <p:sp>
        <p:nvSpPr>
          <p:cNvPr id="3" name="Content Placeholder 2"/>
          <p:cNvSpPr>
            <a:spLocks noGrp="1"/>
          </p:cNvSpPr>
          <p:nvPr>
            <p:ph idx="1"/>
          </p:nvPr>
        </p:nvSpPr>
        <p:spPr>
          <a:xfrm>
            <a:off x="2589212" y="1672936"/>
            <a:ext cx="8915400" cy="4238286"/>
          </a:xfrm>
        </p:spPr>
        <p:txBody>
          <a:bodyPr/>
          <a:lstStyle/>
          <a:p>
            <a:r>
              <a:rPr lang="en-US" dirty="0" smtClean="0"/>
              <a:t>Step </a:t>
            </a:r>
            <a:r>
              <a:rPr lang="en-US" dirty="0"/>
              <a:t>4</a:t>
            </a:r>
            <a:r>
              <a:rPr lang="en-US" dirty="0" smtClean="0"/>
              <a:t>: Click on Update</a:t>
            </a:r>
          </a:p>
          <a:p>
            <a:r>
              <a:rPr lang="en-US" dirty="0" smtClean="0"/>
              <a:t>Step 5: Once done, remove installed filter and search for our module name</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84238" y="2514599"/>
            <a:ext cx="9320374" cy="4166755"/>
          </a:xfrm>
          <a:prstGeom prst="rect">
            <a:avLst/>
          </a:prstGeom>
        </p:spPr>
      </p:pic>
    </p:spTree>
    <p:extLst>
      <p:ext uri="{BB962C8B-B14F-4D97-AF65-F5344CB8AC3E}">
        <p14:creationId xmlns:p14="http://schemas.microsoft.com/office/powerpoint/2010/main" val="319153858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Install our module</a:t>
            </a:r>
            <a:endParaRPr lang="en-US" dirty="0"/>
          </a:p>
        </p:txBody>
      </p:sp>
      <p:sp>
        <p:nvSpPr>
          <p:cNvPr id="3" name="Content Placeholder 2"/>
          <p:cNvSpPr>
            <a:spLocks noGrp="1"/>
          </p:cNvSpPr>
          <p:nvPr>
            <p:ph idx="1"/>
          </p:nvPr>
        </p:nvSpPr>
        <p:spPr>
          <a:xfrm>
            <a:off x="2589212" y="1672936"/>
            <a:ext cx="8915400" cy="4238286"/>
          </a:xfrm>
        </p:spPr>
        <p:txBody>
          <a:bodyPr/>
          <a:lstStyle/>
          <a:p>
            <a:r>
              <a:rPr lang="en-US" dirty="0" smtClean="0"/>
              <a:t>Step 6: Click on Install or you can see module properties by clicking on module name</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06782" y="2410886"/>
            <a:ext cx="8624454" cy="3980080"/>
          </a:xfrm>
          <a:prstGeom prst="rect">
            <a:avLst/>
          </a:prstGeom>
        </p:spPr>
      </p:pic>
    </p:spTree>
    <p:extLst>
      <p:ext uri="{BB962C8B-B14F-4D97-AF65-F5344CB8AC3E}">
        <p14:creationId xmlns:p14="http://schemas.microsoft.com/office/powerpoint/2010/main" val="285270374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Manage our daily transactions</a:t>
            </a:r>
            <a:endParaRPr lang="en-US" dirty="0"/>
          </a:p>
        </p:txBody>
      </p:sp>
      <p:sp>
        <p:nvSpPr>
          <p:cNvPr id="3" name="Content Placeholder 2"/>
          <p:cNvSpPr>
            <a:spLocks noGrp="1"/>
          </p:cNvSpPr>
          <p:nvPr>
            <p:ph idx="1"/>
          </p:nvPr>
        </p:nvSpPr>
        <p:spPr>
          <a:xfrm>
            <a:off x="2589212" y="1672936"/>
            <a:ext cx="8915400" cy="4238286"/>
          </a:xfrm>
        </p:spPr>
        <p:txBody>
          <a:bodyPr/>
          <a:lstStyle/>
          <a:p>
            <a:pPr marL="0" indent="0">
              <a:buNone/>
            </a:pPr>
            <a:r>
              <a:rPr lang="en-US" dirty="0" smtClean="0"/>
              <a:t>Once installation is done, you can see our module name in menu bar. </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258" y="2057400"/>
            <a:ext cx="11874299" cy="4629357"/>
          </a:xfrm>
          <a:prstGeom prst="rect">
            <a:avLst/>
          </a:prstGeom>
        </p:spPr>
      </p:pic>
      <p:sp>
        <p:nvSpPr>
          <p:cNvPr id="7" name="Oval 6"/>
          <p:cNvSpPr/>
          <p:nvPr/>
        </p:nvSpPr>
        <p:spPr>
          <a:xfrm>
            <a:off x="3120390" y="2247208"/>
            <a:ext cx="1394460" cy="321431"/>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z="1400" dirty="0" smtClean="0"/>
              <a:t>Menu #1</a:t>
            </a:r>
            <a:endParaRPr lang="en-US" sz="1400" dirty="0"/>
          </a:p>
        </p:txBody>
      </p:sp>
      <p:sp>
        <p:nvSpPr>
          <p:cNvPr id="8" name="Oval 7"/>
          <p:cNvSpPr/>
          <p:nvPr/>
        </p:nvSpPr>
        <p:spPr>
          <a:xfrm>
            <a:off x="937258" y="2962193"/>
            <a:ext cx="1394460" cy="321431"/>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z="1400" dirty="0" smtClean="0"/>
              <a:t>Menu #2</a:t>
            </a:r>
            <a:endParaRPr lang="en-US" sz="1400" dirty="0"/>
          </a:p>
        </p:txBody>
      </p:sp>
      <p:sp>
        <p:nvSpPr>
          <p:cNvPr id="9" name="Oval 8"/>
          <p:cNvSpPr/>
          <p:nvPr/>
        </p:nvSpPr>
        <p:spPr>
          <a:xfrm>
            <a:off x="1066005" y="3777538"/>
            <a:ext cx="1394460" cy="321431"/>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z="1400" dirty="0" smtClean="0"/>
              <a:t>Menu #3</a:t>
            </a:r>
            <a:endParaRPr lang="en-US" sz="1400" dirty="0"/>
          </a:p>
        </p:txBody>
      </p:sp>
    </p:spTree>
    <p:extLst>
      <p:ext uri="{BB962C8B-B14F-4D97-AF65-F5344CB8AC3E}">
        <p14:creationId xmlns:p14="http://schemas.microsoft.com/office/powerpoint/2010/main" val="4085120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Daily Transaction manager (a start..)</a:t>
            </a:r>
            <a:endParaRPr lang="en-US" dirty="0"/>
          </a:p>
        </p:txBody>
      </p:sp>
      <p:sp>
        <p:nvSpPr>
          <p:cNvPr id="3" name="Content Placeholder 2"/>
          <p:cNvSpPr>
            <a:spLocks noGrp="1"/>
          </p:cNvSpPr>
          <p:nvPr>
            <p:ph idx="1"/>
          </p:nvPr>
        </p:nvSpPr>
        <p:spPr/>
        <p:txBody>
          <a:bodyPr/>
          <a:lstStyle/>
          <a:p>
            <a:r>
              <a:rPr lang="en-US" dirty="0" smtClean="0"/>
              <a:t>Each transaction will have a subject, date, amount we spent and note section where we can write additional note regarding the transaction.</a:t>
            </a:r>
          </a:p>
          <a:p>
            <a:r>
              <a:rPr lang="en-US" dirty="0" smtClean="0"/>
              <a:t>We can also categorize transaction based on type. For </a:t>
            </a:r>
            <a:r>
              <a:rPr lang="en-US" dirty="0" err="1" smtClean="0"/>
              <a:t>eg</a:t>
            </a:r>
            <a:r>
              <a:rPr lang="en-US" dirty="0" smtClean="0"/>
              <a:t>: transport, household and personal.</a:t>
            </a:r>
          </a:p>
          <a:p>
            <a:r>
              <a:rPr lang="en-US" dirty="0" smtClean="0"/>
              <a:t>This will help us in categorizing where we are spending more.</a:t>
            </a:r>
            <a:endParaRPr lang="en-US" dirty="0"/>
          </a:p>
        </p:txBody>
      </p:sp>
    </p:spTree>
    <p:extLst>
      <p:ext uri="{BB962C8B-B14F-4D97-AF65-F5344CB8AC3E}">
        <p14:creationId xmlns:p14="http://schemas.microsoft.com/office/powerpoint/2010/main" val="399628404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Manage our daily transactions - Create</a:t>
            </a:r>
            <a:endParaRPr lang="en-US" dirty="0"/>
          </a:p>
        </p:txBody>
      </p:sp>
      <p:sp>
        <p:nvSpPr>
          <p:cNvPr id="3" name="Content Placeholder 2"/>
          <p:cNvSpPr>
            <a:spLocks noGrp="1"/>
          </p:cNvSpPr>
          <p:nvPr>
            <p:ph idx="1"/>
          </p:nvPr>
        </p:nvSpPr>
        <p:spPr>
          <a:xfrm>
            <a:off x="2589212" y="1905000"/>
            <a:ext cx="8915400" cy="4006222"/>
          </a:xfrm>
        </p:spPr>
        <p:txBody>
          <a:bodyPr/>
          <a:lstStyle/>
          <a:p>
            <a:pPr marL="0" indent="0">
              <a:buNone/>
            </a:pPr>
            <a:r>
              <a:rPr lang="en-US" dirty="0" smtClean="0"/>
              <a:t>Click on create and let’s start posting our transactions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80210" y="2651760"/>
            <a:ext cx="10058400" cy="3259462"/>
          </a:xfrm>
          <a:prstGeom prst="rect">
            <a:avLst/>
          </a:prstGeom>
        </p:spPr>
      </p:pic>
    </p:spTree>
    <p:extLst>
      <p:ext uri="{BB962C8B-B14F-4D97-AF65-F5344CB8AC3E}">
        <p14:creationId xmlns:p14="http://schemas.microsoft.com/office/powerpoint/2010/main" val="429448780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Manage our daily transactions – List/ Tree view</a:t>
            </a:r>
            <a:endParaRPr lang="en-US"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463483" y="2154468"/>
            <a:ext cx="8915400" cy="3004993"/>
          </a:xfrm>
        </p:spPr>
      </p:pic>
    </p:spTree>
    <p:extLst>
      <p:ext uri="{BB962C8B-B14F-4D97-AF65-F5344CB8AC3E}">
        <p14:creationId xmlns:p14="http://schemas.microsoft.com/office/powerpoint/2010/main" val="395994349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Thank you… </a:t>
            </a:r>
            <a:r>
              <a:rPr lang="en-US" dirty="0" smtClean="0">
                <a:sym typeface="Wingdings" panose="05000000000000000000" pitchFamily="2" charset="2"/>
              </a:rPr>
              <a:t></a:t>
            </a:r>
            <a:endParaRPr lang="en-US" dirty="0"/>
          </a:p>
        </p:txBody>
      </p:sp>
      <p:sp>
        <p:nvSpPr>
          <p:cNvPr id="4" name="Text Placeholder 3"/>
          <p:cNvSpPr>
            <a:spLocks noGrp="1"/>
          </p:cNvSpPr>
          <p:nvPr>
            <p:ph type="body" idx="1"/>
          </p:nvPr>
        </p:nvSpPr>
        <p:spPr/>
        <p:txBody>
          <a:bodyPr/>
          <a:lstStyle/>
          <a:p>
            <a:r>
              <a:rPr lang="en-US" dirty="0" smtClean="0"/>
              <a:t>I would really appreciate your feedback. If you feel that something is missing, please post your comment. The code is available </a:t>
            </a:r>
            <a:r>
              <a:rPr lang="en-US" dirty="0" smtClean="0">
                <a:hlinkClick r:id="rId2"/>
              </a:rPr>
              <a:t>here</a:t>
            </a:r>
            <a:r>
              <a:rPr lang="en-US" dirty="0" smtClean="0"/>
              <a:t>. Feel free to email me at </a:t>
            </a:r>
            <a:r>
              <a:rPr lang="en-US" dirty="0" smtClean="0">
                <a:hlinkClick r:id="rId3"/>
              </a:rPr>
              <a:t>tarunbehal@hotmail.com</a:t>
            </a:r>
            <a:endParaRPr lang="en-US" dirty="0"/>
          </a:p>
        </p:txBody>
      </p:sp>
    </p:spTree>
    <p:extLst>
      <p:ext uri="{BB962C8B-B14F-4D97-AF65-F5344CB8AC3E}">
        <p14:creationId xmlns:p14="http://schemas.microsoft.com/office/powerpoint/2010/main" val="37972470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Daily Transaction manager - Modelling</a:t>
            </a:r>
            <a:endParaRPr lang="en-US" dirty="0"/>
          </a:p>
        </p:txBody>
      </p:sp>
      <p:sp>
        <p:nvSpPr>
          <p:cNvPr id="3" name="Content Placeholder 2"/>
          <p:cNvSpPr>
            <a:spLocks noGrp="1"/>
          </p:cNvSpPr>
          <p:nvPr>
            <p:ph idx="1"/>
          </p:nvPr>
        </p:nvSpPr>
        <p:spPr/>
        <p:txBody>
          <a:bodyPr/>
          <a:lstStyle/>
          <a:p>
            <a:r>
              <a:rPr lang="en-US" dirty="0" smtClean="0"/>
              <a:t>Once our schema is finalized, we can easily extract attribute of each field.</a:t>
            </a:r>
          </a:p>
          <a:p>
            <a:r>
              <a:rPr lang="en-US" dirty="0" smtClean="0"/>
              <a:t>For </a:t>
            </a:r>
            <a:r>
              <a:rPr lang="en-US" dirty="0" err="1" smtClean="0"/>
              <a:t>eg</a:t>
            </a:r>
            <a:r>
              <a:rPr lang="en-US" dirty="0" smtClean="0"/>
              <a:t>: Subject of transaction is mandatory, Date must be </a:t>
            </a:r>
            <a:r>
              <a:rPr lang="en-US" dirty="0" err="1" smtClean="0"/>
              <a:t>autofilled</a:t>
            </a:r>
            <a:r>
              <a:rPr lang="en-US" dirty="0" smtClean="0"/>
              <a:t> for today’s date.</a:t>
            </a:r>
          </a:p>
          <a:p>
            <a:r>
              <a:rPr lang="en-US" dirty="0" smtClean="0"/>
              <a:t>So final schema will be as follow:</a:t>
            </a:r>
          </a:p>
          <a:p>
            <a:pPr lvl="1"/>
            <a:r>
              <a:rPr lang="en-US" dirty="0" smtClean="0"/>
              <a:t>Subject – mandatory, text field</a:t>
            </a:r>
          </a:p>
          <a:p>
            <a:pPr lvl="1"/>
            <a:r>
              <a:rPr lang="en-US" dirty="0" smtClean="0"/>
              <a:t>Date – Date field, default with current date</a:t>
            </a:r>
          </a:p>
          <a:p>
            <a:pPr lvl="1"/>
            <a:r>
              <a:rPr lang="en-US" dirty="0" smtClean="0"/>
              <a:t>Notes – text field</a:t>
            </a:r>
          </a:p>
          <a:p>
            <a:pPr lvl="1"/>
            <a:r>
              <a:rPr lang="en-US" dirty="0" smtClean="0"/>
              <a:t>Type – selection field</a:t>
            </a:r>
          </a:p>
          <a:p>
            <a:pPr lvl="1"/>
            <a:r>
              <a:rPr lang="en-US" dirty="0" smtClean="0"/>
              <a:t>Amount – mandatory and float</a:t>
            </a:r>
          </a:p>
          <a:p>
            <a:pPr marL="457200" lvl="1" indent="0">
              <a:buNone/>
            </a:pPr>
            <a:endParaRPr lang="en-US" dirty="0"/>
          </a:p>
        </p:txBody>
      </p:sp>
    </p:spTree>
    <p:extLst>
      <p:ext uri="{BB962C8B-B14F-4D97-AF65-F5344CB8AC3E}">
        <p14:creationId xmlns:p14="http://schemas.microsoft.com/office/powerpoint/2010/main" val="3884705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Daily Transaction M</a:t>
            </a:r>
            <a:r>
              <a:rPr lang="en-US" dirty="0" smtClean="0"/>
              <a:t>anager - Modelling</a:t>
            </a:r>
            <a:endParaRPr lang="en-US" dirty="0"/>
          </a:p>
        </p:txBody>
      </p:sp>
      <p:sp>
        <p:nvSpPr>
          <p:cNvPr id="3" name="Content Placeholder 2"/>
          <p:cNvSpPr>
            <a:spLocks noGrp="1"/>
          </p:cNvSpPr>
          <p:nvPr>
            <p:ph idx="1"/>
          </p:nvPr>
        </p:nvSpPr>
        <p:spPr/>
        <p:txBody>
          <a:bodyPr/>
          <a:lstStyle/>
          <a:p>
            <a:r>
              <a:rPr lang="en-US" dirty="0" smtClean="0"/>
              <a:t>Once our modelling is done, we will create a new module for our Daily Transaction Manager</a:t>
            </a:r>
          </a:p>
          <a:p>
            <a:r>
              <a:rPr lang="en-US" dirty="0" smtClean="0"/>
              <a:t>To create a new module, first create a folder named </a:t>
            </a:r>
            <a:r>
              <a:rPr lang="en-US" dirty="0" err="1" smtClean="0"/>
              <a:t>daily_transaction</a:t>
            </a:r>
            <a:r>
              <a:rPr lang="en-US" dirty="0" smtClean="0"/>
              <a:t> inside app directory of </a:t>
            </a:r>
            <a:r>
              <a:rPr lang="en-US" dirty="0" err="1" smtClean="0"/>
              <a:t>OpenERP</a:t>
            </a:r>
            <a:endParaRPr lang="en-US" dirty="0" smtClean="0"/>
          </a:p>
          <a:p>
            <a:r>
              <a:rPr lang="en-US" dirty="0" smtClean="0"/>
              <a:t>Inside that create 2 files named __init__.py and __openerp__.py (we’ll discuss about the files further in the presentation)</a:t>
            </a:r>
          </a:p>
          <a:p>
            <a:endParaRPr lang="en-US" dirty="0" smtClean="0"/>
          </a:p>
          <a:p>
            <a:endParaRPr lang="en-US" dirty="0" smtClean="0"/>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90009" y="4241139"/>
            <a:ext cx="6868390" cy="2045361"/>
          </a:xfrm>
          <a:prstGeom prst="rect">
            <a:avLst/>
          </a:prstGeom>
        </p:spPr>
      </p:pic>
    </p:spTree>
    <p:extLst>
      <p:ext uri="{BB962C8B-B14F-4D97-AF65-F5344CB8AC3E}">
        <p14:creationId xmlns:p14="http://schemas.microsoft.com/office/powerpoint/2010/main" val="14560086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__init__.py</a:t>
            </a:r>
            <a:endParaRPr lang="en-US" dirty="0"/>
          </a:p>
        </p:txBody>
      </p:sp>
      <p:sp>
        <p:nvSpPr>
          <p:cNvPr id="3" name="Content Placeholder 2"/>
          <p:cNvSpPr>
            <a:spLocks noGrp="1"/>
          </p:cNvSpPr>
          <p:nvPr>
            <p:ph idx="1"/>
          </p:nvPr>
        </p:nvSpPr>
        <p:spPr/>
        <p:txBody>
          <a:bodyPr/>
          <a:lstStyle/>
          <a:p>
            <a:r>
              <a:rPr lang="en-US" dirty="0" smtClean="0"/>
              <a:t>In this file we’ve to write name of all folder and python files which are to be compiled for this module.</a:t>
            </a:r>
          </a:p>
          <a:p>
            <a:r>
              <a:rPr lang="en-US" dirty="0" smtClean="0"/>
              <a:t>If any python file or a directory is not listed in this file, then those files will be ignored which could result in fatal error</a:t>
            </a:r>
          </a:p>
          <a:p>
            <a:r>
              <a:rPr lang="en-US" dirty="0" smtClean="0"/>
              <a:t>So in our __init__.py we’ve imported our daily_transaction.py file.</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90548" y="4000500"/>
            <a:ext cx="7469188" cy="2857500"/>
          </a:xfrm>
          <a:prstGeom prst="rect">
            <a:avLst/>
          </a:prstGeom>
        </p:spPr>
      </p:pic>
    </p:spTree>
    <p:extLst>
      <p:ext uri="{BB962C8B-B14F-4D97-AF65-F5344CB8AC3E}">
        <p14:creationId xmlns:p14="http://schemas.microsoft.com/office/powerpoint/2010/main" val="7842404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__openerp__.py</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402176" y="1589423"/>
            <a:ext cx="8915400" cy="3391093"/>
          </a:xfrm>
        </p:spPr>
      </p:pic>
    </p:spTree>
    <p:extLst>
      <p:ext uri="{BB962C8B-B14F-4D97-AF65-F5344CB8AC3E}">
        <p14:creationId xmlns:p14="http://schemas.microsoft.com/office/powerpoint/2010/main" val="34935499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__openerp__.py (cont..)</a:t>
            </a:r>
            <a:endParaRPr lang="en-US" dirty="0"/>
          </a:p>
        </p:txBody>
      </p:sp>
      <p:sp>
        <p:nvSpPr>
          <p:cNvPr id="3" name="Content Placeholder 2"/>
          <p:cNvSpPr>
            <a:spLocks noGrp="1"/>
          </p:cNvSpPr>
          <p:nvPr>
            <p:ph idx="1"/>
          </p:nvPr>
        </p:nvSpPr>
        <p:spPr/>
        <p:txBody>
          <a:bodyPr>
            <a:normAutofit/>
          </a:bodyPr>
          <a:lstStyle/>
          <a:p>
            <a:r>
              <a:rPr lang="en-US" dirty="0" smtClean="0"/>
              <a:t>In this file, we’ll write description of our module and its properties. Lets discuss each field in this file:</a:t>
            </a:r>
          </a:p>
          <a:p>
            <a:pPr lvl="1"/>
            <a:r>
              <a:rPr lang="en-US" b="1" dirty="0" smtClean="0"/>
              <a:t>Name, description, version, author and category </a:t>
            </a:r>
            <a:r>
              <a:rPr lang="en-US" dirty="0" smtClean="0"/>
              <a:t>are used to describe our module and its version. So each time we make any changes we’ll increase the version number.</a:t>
            </a:r>
          </a:p>
          <a:p>
            <a:pPr lvl="1"/>
            <a:r>
              <a:rPr lang="en-US" b="1" dirty="0" smtClean="0"/>
              <a:t>Depends</a:t>
            </a:r>
            <a:r>
              <a:rPr lang="en-US" dirty="0" smtClean="0"/>
              <a:t> : Here we specify if our module depends on other module. For </a:t>
            </a:r>
            <a:r>
              <a:rPr lang="en-US" dirty="0" err="1" smtClean="0"/>
              <a:t>eg</a:t>
            </a:r>
            <a:r>
              <a:rPr lang="en-US" dirty="0" smtClean="0"/>
              <a:t>: if we are creating an extension to CRM module we’ll specify ‘depends: [‘</a:t>
            </a:r>
            <a:r>
              <a:rPr lang="en-US" dirty="0" err="1" smtClean="0"/>
              <a:t>crm</a:t>
            </a:r>
            <a:r>
              <a:rPr lang="en-US" dirty="0" smtClean="0"/>
              <a:t>’]’</a:t>
            </a:r>
          </a:p>
          <a:p>
            <a:pPr lvl="1"/>
            <a:r>
              <a:rPr lang="en-US" b="1" dirty="0" smtClean="0"/>
              <a:t>Data</a:t>
            </a:r>
            <a:r>
              <a:rPr lang="en-US" dirty="0" smtClean="0"/>
              <a:t>: Here we specify all xml files related to our project. We’ll discuss about xml in later part of presentation</a:t>
            </a:r>
          </a:p>
          <a:p>
            <a:pPr lvl="1"/>
            <a:r>
              <a:rPr lang="en-US" b="1" dirty="0" smtClean="0"/>
              <a:t>Installable &amp; Auto-install </a:t>
            </a:r>
            <a:r>
              <a:rPr lang="en-US" dirty="0" smtClean="0"/>
              <a:t>: I guess the name is enough to explain these properties.</a:t>
            </a:r>
          </a:p>
          <a:p>
            <a:endParaRPr lang="en-US" dirty="0" smtClean="0"/>
          </a:p>
          <a:p>
            <a:endParaRPr lang="en-US" dirty="0" smtClean="0"/>
          </a:p>
          <a:p>
            <a:endParaRPr lang="en-US" dirty="0" smtClean="0"/>
          </a:p>
          <a:p>
            <a:endParaRPr lang="en-US" dirty="0"/>
          </a:p>
        </p:txBody>
      </p:sp>
    </p:spTree>
    <p:extLst>
      <p:ext uri="{BB962C8B-B14F-4D97-AF65-F5344CB8AC3E}">
        <p14:creationId xmlns:p14="http://schemas.microsoft.com/office/powerpoint/2010/main" val="35476395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1943100"/>
            <a:ext cx="8911687" cy="1465118"/>
          </a:xfrm>
        </p:spPr>
        <p:txBody>
          <a:bodyPr/>
          <a:lstStyle/>
          <a:p>
            <a:r>
              <a:rPr lang="en-US" dirty="0" smtClean="0"/>
              <a:t>Now lets move to dirtier part of creating a module</a:t>
            </a:r>
            <a:endParaRPr lang="en-US" dirty="0"/>
          </a:p>
        </p:txBody>
      </p:sp>
      <p:sp>
        <p:nvSpPr>
          <p:cNvPr id="3" name="Content Placeholder 2"/>
          <p:cNvSpPr>
            <a:spLocks noGrp="1"/>
          </p:cNvSpPr>
          <p:nvPr>
            <p:ph idx="1"/>
          </p:nvPr>
        </p:nvSpPr>
        <p:spPr>
          <a:xfrm>
            <a:off x="5538355" y="3408218"/>
            <a:ext cx="1735282" cy="426027"/>
          </a:xfrm>
        </p:spPr>
        <p:txBody>
          <a:bodyPr/>
          <a:lstStyle/>
          <a:p>
            <a:pPr marL="0" indent="0">
              <a:buNone/>
            </a:pPr>
            <a:r>
              <a:rPr lang="en-US" dirty="0" smtClean="0"/>
              <a:t>CODING</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457701" y="4112583"/>
            <a:ext cx="3366654" cy="2319390"/>
          </a:xfrm>
          <a:prstGeom prst="rect">
            <a:avLst/>
          </a:prstGeom>
        </p:spPr>
      </p:pic>
    </p:spTree>
    <p:extLst>
      <p:ext uri="{BB962C8B-B14F-4D97-AF65-F5344CB8AC3E}">
        <p14:creationId xmlns:p14="http://schemas.microsoft.com/office/powerpoint/2010/main" val="3786050534"/>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1506</TotalTime>
  <Words>2178</Words>
  <Application>Microsoft Office PowerPoint</Application>
  <PresentationFormat>Widescreen</PresentationFormat>
  <Paragraphs>203</Paragraphs>
  <Slides>32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32</vt:i4>
      </vt:variant>
    </vt:vector>
  </HeadingPairs>
  <TitlesOfParts>
    <vt:vector size="37" baseType="lpstr">
      <vt:lpstr>Arial</vt:lpstr>
      <vt:lpstr>Century Gothic</vt:lpstr>
      <vt:lpstr>Wingdings</vt:lpstr>
      <vt:lpstr>Wingdings 3</vt:lpstr>
      <vt:lpstr>Wisp</vt:lpstr>
      <vt:lpstr>ODOO (OpenERP)</vt:lpstr>
      <vt:lpstr>Intro..</vt:lpstr>
      <vt:lpstr>Daily Transaction manager (a start..)</vt:lpstr>
      <vt:lpstr>Daily Transaction manager - Modelling</vt:lpstr>
      <vt:lpstr>Daily Transaction Manager - Modelling</vt:lpstr>
      <vt:lpstr>__init__.py</vt:lpstr>
      <vt:lpstr>__openerp__.py</vt:lpstr>
      <vt:lpstr>__openerp__.py (cont..)</vt:lpstr>
      <vt:lpstr>Now lets move to dirtier part of creating a module</vt:lpstr>
      <vt:lpstr>daily_transaction.py</vt:lpstr>
      <vt:lpstr>daily_transaction.py (cont..)</vt:lpstr>
      <vt:lpstr>daily_transaction.py (cont..)</vt:lpstr>
      <vt:lpstr>daily_transaction.py (cont..)</vt:lpstr>
      <vt:lpstr>daily_transaction_view.xml</vt:lpstr>
      <vt:lpstr>daily_transaction_view.xml (cont..)</vt:lpstr>
      <vt:lpstr>daily_transaction_view.xml - Menu</vt:lpstr>
      <vt:lpstr>daily_transaction_view.xml – Menu (cont..)</vt:lpstr>
      <vt:lpstr>daily_transaction_view.xml – Tree</vt:lpstr>
      <vt:lpstr>daily_transaction_view.xml – Tree (cont..)</vt:lpstr>
      <vt:lpstr>daily_transaction_view.xml – Form</vt:lpstr>
      <vt:lpstr>daily_transaction_view.xml – Form (cont..)</vt:lpstr>
      <vt:lpstr>CRUD Operation and Controller</vt:lpstr>
      <vt:lpstr>daily_transaction_view.xml – Action</vt:lpstr>
      <vt:lpstr>daily_transaction_view.xml – Action (cont..)</vt:lpstr>
      <vt:lpstr>daily_transaction_view.xml</vt:lpstr>
      <vt:lpstr>Install our module</vt:lpstr>
      <vt:lpstr>Install our module</vt:lpstr>
      <vt:lpstr>Install our module</vt:lpstr>
      <vt:lpstr>Manage our daily transactions</vt:lpstr>
      <vt:lpstr>Manage our daily transactions - Create</vt:lpstr>
      <vt:lpstr>Manage our daily transactions – List/ Tree view</vt:lpstr>
      <vt:lpstr>Thank you…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ODOO (OpenERP)</dc:title>
  <dc:creator>Tarun Behal</dc:creator>
  <cp:lastModifiedBy>Tarun Behal</cp:lastModifiedBy>
  <cp:revision>24</cp:revision>
  <dcterms:created xsi:type="dcterms:W3CDTF">2014-07-31T10:25:12Z</dcterms:created>
  <dcterms:modified xsi:type="dcterms:W3CDTF">2014-08-01T11:31:20Z</dcterms:modified>
</cp:coreProperties>
</file>