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3.png" ContentType="image/png"/>
  <Override PartName="/ppt/media/image94.png" ContentType="image/png"/>
  <Override PartName="/ppt/media/image28.png" ContentType="image/png"/>
  <Override PartName="/ppt/media/image38.jpeg" ContentType="image/jpeg"/>
  <Override PartName="/ppt/media/image65.png" ContentType="image/png"/>
  <Override PartName="/ppt/media/image22.jpeg" ContentType="image/jpeg"/>
  <Override PartName="/ppt/media/image36.png" ContentType="image/png"/>
  <Override PartName="/ppt/media/image73.png" ContentType="image/png"/>
  <Override PartName="/ppt/media/image17.jpeg" ContentType="image/jpeg"/>
  <Override PartName="/ppt/media/image44.png" ContentType="image/png"/>
  <Override PartName="/ppt/media/image93.jpeg" ContentType="image/jpeg"/>
  <Override PartName="/ppt/media/image81.png" ContentType="image/png"/>
  <Override PartName="/ppt/media/image88.png" ContentType="image/png"/>
  <Override PartName="/ppt/media/image59.png" ContentType="image/png"/>
  <Override PartName="/ppt/media/image5.png" ContentType="image/png"/>
  <Override PartName="/ppt/media/image55.jpeg" ContentType="image/jpeg"/>
  <Override PartName="/ppt/media/image12.jpeg" ContentType="image/jpeg"/>
  <Override PartName="/ppt/media/image60.png" ContentType="image/png"/>
  <Override PartName="/ppt/media/image34.jpeg" ContentType="image/jpeg"/>
  <Override PartName="/ppt/media/image75.png" ContentType="image/png"/>
  <Override PartName="/ppt/media/image39.jpeg" ContentType="image/jpeg"/>
  <Override PartName="/ppt/media/image23.jpeg" ContentType="image/jpeg"/>
  <Override PartName="/ppt/media/image46.png" ContentType="image/png"/>
  <Override PartName="/ppt/media/image83.png" ContentType="image/png"/>
  <Override PartName="/ppt/media/image18.jpeg" ContentType="image/jpeg"/>
  <Override PartName="/ppt/media/image45.jpeg" ContentType="image/jpeg"/>
  <Override PartName="/ppt/media/image7.png" ContentType="image/png"/>
  <Override PartName="/ppt/media/image91.png" ContentType="image/png"/>
  <Override PartName="/ppt/media/image25.png" ContentType="image/png"/>
  <Override PartName="/ppt/media/image62.png" ContentType="image/png"/>
  <Override PartName="/ppt/media/image69.png" ContentType="image/png"/>
  <Override PartName="/ppt/media/image56.jpeg" ContentType="image/jpeg"/>
  <Override PartName="/ppt/media/image33.png" ContentType="image/png"/>
  <Override PartName="/ppt/media/image70.png" ContentType="image/png"/>
  <Override PartName="/ppt/media/image77.png" ContentType="image/png"/>
  <Override PartName="/ppt/media/image35.jpeg" ContentType="image/jpeg"/>
  <Override PartName="/ppt/media/image48.png" ContentType="image/png"/>
  <Override PartName="/ppt/media/image85.png" ContentType="image/png"/>
  <Override PartName="/ppt/media/image51.jpeg" ContentType="image/jpeg"/>
  <Override PartName="/ppt/media/image2.png" ContentType="image/png"/>
  <Override PartName="/ppt/media/image27.png" ContentType="image/png"/>
  <Override PartName="/ppt/media/image19.jpeg" ContentType="image/jpeg"/>
  <Override PartName="/ppt/media/image64.png" ContentType="image/png"/>
  <Override PartName="/ppt/media/image30.jpeg" ContentType="image/jpeg"/>
  <Override PartName="/ppt/media/image72.png" ContentType="image/png"/>
  <Override PartName="/ppt/media/image79.png" ContentType="image/png"/>
  <Override PartName="/ppt/media/image57.jpeg" ContentType="image/jpeg"/>
  <Override PartName="/ppt/media/image41.jpeg" ContentType="image/jpeg"/>
  <Override PartName="/ppt/media/image80.png" ContentType="image/png"/>
  <Override PartName="/ppt/media/image14.png" ContentType="image/png"/>
  <Override PartName="/ppt/media/image4.png" ContentType="image/png"/>
  <Override PartName="/ppt/media/image29.png" ContentType="image/png"/>
  <Override PartName="/ppt/media/image52.jpeg" ContentType="image/jpeg"/>
  <Override PartName="/ppt/media/image66.png" ContentType="image/png"/>
  <Override PartName="/ppt/media/image31.jpeg" ContentType="image/jpeg"/>
  <Override PartName="/ppt/media/image74.png" ContentType="image/png"/>
  <Override PartName="/ppt/media/image82.png" ContentType="image/png"/>
  <Override PartName="/ppt/media/image20.jpeg" ContentType="image/jpeg"/>
  <Override PartName="/ppt/media/image89.png" ContentType="image/png"/>
  <Override PartName="/ppt/media/image58.jpeg" ContentType="image/jpeg"/>
  <Override PartName="/ppt/media/image15.jpeg" ContentType="image/jpeg"/>
  <Override PartName="/ppt/media/image6.png" ContentType="image/png"/>
  <Override PartName="/ppt/media/image90.png" ContentType="image/png"/>
  <Override PartName="/ppt/media/image24.png" ContentType="image/png"/>
  <Override PartName="/ppt/media/image61.png" ContentType="image/png"/>
  <Override PartName="/ppt/media/image37.jpeg" ContentType="image/jpeg"/>
  <Override PartName="/ppt/media/image68.png" ContentType="image/png"/>
  <Override PartName="/ppt/media/image53.jpeg" ContentType="image/jpeg"/>
  <Override PartName="/ppt/media/image76.png" ContentType="image/png"/>
  <Override PartName="/ppt/media/image10.jpeg" ContentType="image/jpeg"/>
  <Override PartName="/ppt/media/image40.png" ContentType="image/png"/>
  <Override PartName="/ppt/media/image47.png" ContentType="image/png"/>
  <Override PartName="/ppt/media/image84.png" ContentType="image/png"/>
  <Override PartName="/ppt/media/image32.jpeg" ContentType="image/jpeg"/>
  <Override PartName="/ppt/media/image1.png" ContentType="image/png"/>
  <Override PartName="/ppt/media/image8.png" ContentType="image/png"/>
  <Override PartName="/ppt/media/image92.png" ContentType="image/png"/>
  <Override PartName="/ppt/media/image21.jpeg" ContentType="image/jpeg"/>
  <Override PartName="/ppt/media/image26.png" ContentType="image/png"/>
  <Override PartName="/ppt/media/image9.jpeg" ContentType="image/jpeg"/>
  <Override PartName="/ppt/media/image63.png" ContentType="image/png"/>
  <Override PartName="/ppt/media/image43.jpeg" ContentType="image/jpeg"/>
  <Override PartName="/ppt/media/image16.jpeg" ContentType="image/jpeg"/>
  <Override PartName="/ppt/media/image71.png" ContentType="image/png"/>
  <Override PartName="/ppt/media/image78.png" ContentType="image/png"/>
  <Override PartName="/ppt/media/image67.emf" ContentType="image/x-emf"/>
  <Override PartName="/ppt/media/image42.png" ContentType="image/png"/>
  <Override PartName="/ppt/media/image87.jpeg" ContentType="image/jpeg"/>
  <Override PartName="/ppt/media/image49.png" ContentType="image/png"/>
  <Override PartName="/ppt/media/image54.jpeg" ContentType="image/jpeg"/>
  <Override PartName="/ppt/media/image86.png" ContentType="image/png"/>
  <Override PartName="/ppt/media/image13.png" ContentType="image/png"/>
  <Override PartName="/ppt/media/image11.jpeg" ContentType="image/jpeg"/>
  <Override PartName="/ppt/media/image50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11.xml.rels" ContentType="application/vnd.openxmlformats-package.relationships+xml"/>
  <Override PartName="/ppt/slides/_rels/slide3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0077450" cy="5668962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225360"/>
            <a:ext cx="9068760" cy="947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760" cy="1567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3640" y="3043080"/>
            <a:ext cx="9068760" cy="1567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640" y="225360"/>
            <a:ext cx="9068760" cy="947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1567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0160" y="1326240"/>
            <a:ext cx="4425120" cy="1567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0160" y="3043080"/>
            <a:ext cx="4425120" cy="1567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3640" y="3043080"/>
            <a:ext cx="4425120" cy="1567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640" y="225360"/>
            <a:ext cx="9068760" cy="947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1567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0160" y="1326240"/>
            <a:ext cx="4425120" cy="1567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640" y="225360"/>
            <a:ext cx="9068760" cy="947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8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640" y="225360"/>
            <a:ext cx="9068760" cy="947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225360"/>
            <a:ext cx="9068760" cy="947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3287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0160" y="1326240"/>
            <a:ext cx="4425120" cy="3287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640" y="225360"/>
            <a:ext cx="9068760" cy="947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3640" y="225360"/>
            <a:ext cx="9068760" cy="4388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640" y="225360"/>
            <a:ext cx="9068760" cy="947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1567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3640" y="3043080"/>
            <a:ext cx="4425120" cy="1567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0160" y="1326240"/>
            <a:ext cx="4425120" cy="3287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640" y="225360"/>
            <a:ext cx="9068760" cy="947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3287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0160" y="1326240"/>
            <a:ext cx="4425120" cy="1567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0160" y="3043080"/>
            <a:ext cx="4425120" cy="1567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640" y="225360"/>
            <a:ext cx="9068760" cy="947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1567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0160" y="1326240"/>
            <a:ext cx="4425120" cy="1567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3640" y="3043080"/>
            <a:ext cx="9068040" cy="1567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640" y="225360"/>
            <a:ext cx="9068760" cy="946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3640" y="5164560"/>
            <a:ext cx="2347560" cy="3909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 sz="1400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5920" y="5164560"/>
            <a:ext cx="3193920" cy="39096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n-US" sz="1400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4480" y="5164560"/>
            <a:ext cx="2347560" cy="39096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1A83D94B-005C-407C-8595-7E02D35093CE}" type="slidenum">
              <a:rPr lang="en-US" sz="1400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jpeg"/><Relationship Id="rId5" Type="http://schemas.openxmlformats.org/officeDocument/2006/relationships/image" Target="../media/image88.png"/><Relationship Id="rId6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89.png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93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9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3" Type="http://schemas.openxmlformats.org/officeDocument/2006/relationships/image" Target="../media/image21.jpeg"/><Relationship Id="rId14" Type="http://schemas.openxmlformats.org/officeDocument/2006/relationships/image" Target="../media/image22.jpeg"/><Relationship Id="rId15" Type="http://schemas.openxmlformats.org/officeDocument/2006/relationships/image" Target="../media/image23.jpe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jpeg"/><Relationship Id="rId23" Type="http://schemas.openxmlformats.org/officeDocument/2006/relationships/image" Target="../media/image31.jpeg"/><Relationship Id="rId24" Type="http://schemas.openxmlformats.org/officeDocument/2006/relationships/image" Target="../media/image32.jpeg"/><Relationship Id="rId25" Type="http://schemas.openxmlformats.org/officeDocument/2006/relationships/image" Target="../media/image33.png"/><Relationship Id="rId26" Type="http://schemas.openxmlformats.org/officeDocument/2006/relationships/image" Target="../media/image34.jpeg"/><Relationship Id="rId27" Type="http://schemas.openxmlformats.org/officeDocument/2006/relationships/image" Target="../media/image35.jpeg"/><Relationship Id="rId28" Type="http://schemas.openxmlformats.org/officeDocument/2006/relationships/image" Target="../media/image36.png"/><Relationship Id="rId29" Type="http://schemas.openxmlformats.org/officeDocument/2006/relationships/image" Target="../media/image37.jpeg"/><Relationship Id="rId30" Type="http://schemas.openxmlformats.org/officeDocument/2006/relationships/image" Target="../media/image38.jpeg"/><Relationship Id="rId31" Type="http://schemas.openxmlformats.org/officeDocument/2006/relationships/image" Target="../media/image39.jpeg"/><Relationship Id="rId32" Type="http://schemas.openxmlformats.org/officeDocument/2006/relationships/image" Target="../media/image40.png"/><Relationship Id="rId33" Type="http://schemas.openxmlformats.org/officeDocument/2006/relationships/image" Target="../media/image41.jpeg"/><Relationship Id="rId34" Type="http://schemas.openxmlformats.org/officeDocument/2006/relationships/image" Target="../media/image42.png"/><Relationship Id="rId35" Type="http://schemas.openxmlformats.org/officeDocument/2006/relationships/image" Target="../media/image43.jpeg"/><Relationship Id="rId36" Type="http://schemas.openxmlformats.org/officeDocument/2006/relationships/image" Target="../media/image44.png"/><Relationship Id="rId37" Type="http://schemas.openxmlformats.org/officeDocument/2006/relationships/image" Target="../media/image45.jpeg"/><Relationship Id="rId38" Type="http://schemas.openxmlformats.org/officeDocument/2006/relationships/image" Target="../media/image46.png"/><Relationship Id="rId39" Type="http://schemas.openxmlformats.org/officeDocument/2006/relationships/image" Target="../media/image47.png"/><Relationship Id="rId40" Type="http://schemas.openxmlformats.org/officeDocument/2006/relationships/image" Target="../media/image48.png"/><Relationship Id="rId41" Type="http://schemas.openxmlformats.org/officeDocument/2006/relationships/image" Target="../media/image49.png"/><Relationship Id="rId42" Type="http://schemas.openxmlformats.org/officeDocument/2006/relationships/image" Target="../media/image50.png"/><Relationship Id="rId43" Type="http://schemas.openxmlformats.org/officeDocument/2006/relationships/image" Target="../media/image51.jpeg"/><Relationship Id="rId44" Type="http://schemas.openxmlformats.org/officeDocument/2006/relationships/image" Target="../media/image52.jpeg"/><Relationship Id="rId45" Type="http://schemas.openxmlformats.org/officeDocument/2006/relationships/image" Target="../media/image53.jpeg"/><Relationship Id="rId46" Type="http://schemas.openxmlformats.org/officeDocument/2006/relationships/image" Target="../media/image54.jpeg"/><Relationship Id="rId47" Type="http://schemas.openxmlformats.org/officeDocument/2006/relationships/image" Target="../media/image55.jpeg"/><Relationship Id="rId48" Type="http://schemas.openxmlformats.org/officeDocument/2006/relationships/image" Target="../media/image56.jpeg"/><Relationship Id="rId49" Type="http://schemas.openxmlformats.org/officeDocument/2006/relationships/image" Target="../media/image57.jpeg"/><Relationship Id="rId50" Type="http://schemas.openxmlformats.org/officeDocument/2006/relationships/image" Target="../media/image58.jpeg"/><Relationship Id="rId51" Type="http://schemas.openxmlformats.org/officeDocument/2006/relationships/image" Target="../media/image59.png"/><Relationship Id="rId52" Type="http://schemas.openxmlformats.org/officeDocument/2006/relationships/image" Target="../media/image60.png"/><Relationship Id="rId53" Type="http://schemas.openxmlformats.org/officeDocument/2006/relationships/image" Target="../media/image61.png"/><Relationship Id="rId54" Type="http://schemas.openxmlformats.org/officeDocument/2006/relationships/image" Target="../media/image62.png"/><Relationship Id="rId55" Type="http://schemas.openxmlformats.org/officeDocument/2006/relationships/image" Target="../media/image63.png"/><Relationship Id="rId56" Type="http://schemas.openxmlformats.org/officeDocument/2006/relationships/image" Target="../media/image64.png"/><Relationship Id="rId57" Type="http://schemas.openxmlformats.org/officeDocument/2006/relationships/image" Target="../media/image65.png"/><Relationship Id="rId5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emf"/><Relationship Id="rId3" Type="http://schemas.openxmlformats.org/officeDocument/2006/relationships/image" Target="../media/image68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71640" y="515880"/>
            <a:ext cx="4420080" cy="442080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c00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36000" y="828360"/>
            <a:ext cx="4281840" cy="4282920"/>
          </a:xfrm>
          <a:prstGeom prst="rect">
            <a:avLst/>
          </a:prstGeom>
        </p:spPr>
      </p:pic>
      <p:sp>
        <p:nvSpPr>
          <p:cNvPr id="164" name="TextShape 1"/>
          <p:cNvSpPr txBox="1"/>
          <p:nvPr/>
        </p:nvSpPr>
        <p:spPr>
          <a:xfrm>
            <a:off x="5691600" y="2590920"/>
            <a:ext cx="3749040" cy="1388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4400">
                <a:solidFill>
                  <a:srgbClr val="ffffff"/>
                </a:solidFill>
              </a:rPr>
              <a:t>Fully certified.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c00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5691600" y="2590560"/>
            <a:ext cx="3749040" cy="1388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4400">
                <a:solidFill>
                  <a:srgbClr val="ffffff"/>
                </a:solidFill>
              </a:rPr>
              <a:t>Fully certified.</a:t>
            </a:r>
            <a:endParaRPr/>
          </a:p>
        </p:txBody>
      </p:sp>
      <p:pic>
        <p:nvPicPr>
          <p:cNvPr descr="" id="16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870480" y="822960"/>
            <a:ext cx="4312800" cy="429768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639720" y="731160"/>
            <a:ext cx="2376720" cy="2377080"/>
          </a:xfrm>
          <a:prstGeom prst="ellipse">
            <a:avLst/>
          </a:prstGeom>
          <a:solidFill>
            <a:srgbClr val="dd4814"/>
          </a:solidFill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7200">
                <a:solidFill>
                  <a:srgbClr val="ffffff"/>
                </a:solidFill>
              </a:rPr>
              <a:t>#1</a:t>
            </a:r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3401280" y="714240"/>
            <a:ext cx="6102000" cy="4132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 sz="3600"/>
              <a:t>Fast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600"/>
              <a:t>Easy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600"/>
              <a:t>Standard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600"/>
              <a:t>Stable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i="1" lang="en-US"/>
              <a:t>
</a:t>
            </a:r>
            <a:r>
              <a:rPr i="1" lang="en-US"/>
              <a:t>Reference OS for OpenStack development</a:t>
            </a:r>
            <a:r>
              <a:rPr i="1" lang="en-US"/>
              <a:t>
</a:t>
            </a:r>
            <a:r>
              <a:rPr i="1" lang="en-US"/>
              <a:t>
</a:t>
            </a:r>
            <a:r>
              <a:rPr i="1" lang="en-US"/>
              <a:t>Default IAAS in Ubuntu since 'Bexar'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639720" y="731160"/>
            <a:ext cx="2376720" cy="2377080"/>
          </a:xfrm>
          <a:prstGeom prst="ellipse">
            <a:avLst/>
          </a:prstGeom>
          <a:solidFill>
            <a:srgbClr val="dd4814"/>
          </a:solidFill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7200">
                <a:solidFill>
                  <a:srgbClr val="ffffff"/>
                </a:solidFill>
              </a:rPr>
              <a:t>KVM</a:t>
            </a:r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3401280" y="1578240"/>
            <a:ext cx="6102000" cy="32878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First enterprise platform to ship KVM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Largest install base of host &amp; guest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639720" y="731160"/>
            <a:ext cx="2376720" cy="2377080"/>
          </a:xfrm>
          <a:prstGeom prst="ellipse">
            <a:avLst/>
          </a:prstGeom>
          <a:solidFill>
            <a:srgbClr val="dd4814"/>
          </a:solidFill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7200">
                <a:solidFill>
                  <a:srgbClr val="ffffff"/>
                </a:solidFill>
              </a:rPr>
              <a:t>XEN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3401280" y="1578240"/>
            <a:ext cx="6102000" cy="32878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Majority of workloads on Amazon EC2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Full support for OpenStack with Xen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254880" y="618480"/>
            <a:ext cx="3382200" cy="3382920"/>
          </a:xfrm>
          <a:prstGeom prst="rect">
            <a:avLst/>
          </a:prstGeom>
          <a:solidFill>
            <a:srgbClr val="dd4814"/>
          </a:solidFill>
          <a:ln>
            <a:solidFill>
              <a:srgbClr val="ffffff"/>
            </a:solidFill>
          </a:ln>
        </p:spPr>
      </p:sp>
      <p:sp>
        <p:nvSpPr>
          <p:cNvPr id="174" name="TextShape 2"/>
          <p:cNvSpPr txBox="1"/>
          <p:nvPr/>
        </p:nvSpPr>
        <p:spPr>
          <a:xfrm>
            <a:off x="3713400" y="1547280"/>
            <a:ext cx="964440" cy="15105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9600">
                <a:solidFill>
                  <a:srgbClr val="333333"/>
                </a:solidFill>
                <a:latin typeface="Ubuntu Light"/>
              </a:rPr>
              <a:t>+</a:t>
            </a:r>
            <a:endParaRPr/>
          </a:p>
        </p:txBody>
      </p:sp>
      <p:sp>
        <p:nvSpPr>
          <p:cNvPr id="175" name="TextShape 3"/>
          <p:cNvSpPr txBox="1"/>
          <p:nvPr/>
        </p:nvSpPr>
        <p:spPr>
          <a:xfrm>
            <a:off x="4662000" y="892800"/>
            <a:ext cx="5210280" cy="34048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333333"/>
                </a:solidFill>
                <a:latin typeface="Ubuntu Mono"/>
              </a:rPr>
              <a:t>ESX   ESX   ESX   ESX   ESX   ESX   ESX</a:t>
            </a:r>
            <a:r>
              <a:rPr lang="en-US">
                <a:solidFill>
                  <a:srgbClr val="333333"/>
                </a:solidFill>
                <a:latin typeface="Ubuntu Mono"/>
              </a:rPr>
              <a:t>
</a:t>
            </a:r>
            <a:r>
              <a:rPr lang="en-US">
                <a:solidFill>
                  <a:srgbClr val="333333"/>
                </a:solidFill>
                <a:latin typeface="Ubuntu Mono"/>
              </a:rPr>
              <a:t>ESX   ESX   ESX   ESX   ESX   ESX   ESX</a:t>
            </a:r>
            <a:r>
              <a:rPr lang="en-US">
                <a:solidFill>
                  <a:srgbClr val="333333"/>
                </a:solidFill>
                <a:latin typeface="Ubuntu Mono"/>
              </a:rPr>
              <a:t>
</a:t>
            </a:r>
            <a:r>
              <a:rPr lang="en-US">
                <a:solidFill>
                  <a:srgbClr val="333333"/>
                </a:solidFill>
                <a:latin typeface="Ubuntu Mono"/>
              </a:rPr>
              <a:t>ESX   ESX   ESX   ESX   ESX   ESX   ESX</a:t>
            </a:r>
            <a:r>
              <a:rPr lang="en-US">
                <a:solidFill>
                  <a:srgbClr val="333333"/>
                </a:solidFill>
                <a:latin typeface="Ubuntu Mono"/>
              </a:rPr>
              <a:t>
</a:t>
            </a:r>
            <a:r>
              <a:rPr lang="en-US">
                <a:solidFill>
                  <a:srgbClr val="333333"/>
                </a:solidFill>
                <a:latin typeface="Ubuntu Mono"/>
              </a:rPr>
              <a:t>ESX   ESX   ESX   ESX   ESX   ESX   ESX</a:t>
            </a:r>
            <a:r>
              <a:rPr lang="en-US">
                <a:solidFill>
                  <a:srgbClr val="333333"/>
                </a:solidFill>
                <a:latin typeface="Ubuntu Mono"/>
              </a:rPr>
              <a:t>
</a:t>
            </a:r>
            <a:r>
              <a:rPr lang="en-US">
                <a:solidFill>
                  <a:srgbClr val="333333"/>
                </a:solidFill>
                <a:latin typeface="Ubuntu Mono"/>
              </a:rPr>
              <a:t>ESX   ESX   ESX   ESX   ESX   ESX   ESX</a:t>
            </a:r>
            <a:r>
              <a:rPr lang="en-US">
                <a:solidFill>
                  <a:srgbClr val="333333"/>
                </a:solidFill>
                <a:latin typeface="Ubuntu Mono"/>
              </a:rPr>
              <a:t>
</a:t>
            </a:r>
            <a:r>
              <a:rPr lang="en-US">
                <a:solidFill>
                  <a:srgbClr val="333333"/>
                </a:solidFill>
                <a:latin typeface="Ubuntu Mono"/>
              </a:rPr>
              <a:t>ESX   ESX   ESX   ESX   ESX   ESX   ESX</a:t>
            </a:r>
            <a:r>
              <a:rPr lang="en-US">
                <a:solidFill>
                  <a:srgbClr val="333333"/>
                </a:solidFill>
                <a:latin typeface="Ubuntu Mono"/>
              </a:rPr>
              <a:t>
</a:t>
            </a:r>
            <a:r>
              <a:rPr lang="en-US">
                <a:solidFill>
                  <a:srgbClr val="333333"/>
                </a:solidFill>
                <a:latin typeface="Ubuntu Mono"/>
              </a:rPr>
              <a:t>ESX   ESX   ESX   ESX   ESX   ESX   ESX</a:t>
            </a:r>
            <a:r>
              <a:rPr lang="en-US">
                <a:solidFill>
                  <a:srgbClr val="333333"/>
                </a:solidFill>
                <a:latin typeface="Ubuntu Mono"/>
              </a:rPr>
              <a:t>
</a:t>
            </a:r>
            <a:r>
              <a:rPr lang="en-US">
                <a:solidFill>
                  <a:srgbClr val="333333"/>
                </a:solidFill>
                <a:latin typeface="Ubuntu Mono"/>
              </a:rPr>
              <a:t>ESX   ESX   ESX   ESX   ESX   ESX   ESX</a:t>
            </a:r>
            <a:r>
              <a:rPr lang="en-US">
                <a:solidFill>
                  <a:srgbClr val="333333"/>
                </a:solidFill>
                <a:latin typeface="Ubuntu Mono"/>
              </a:rPr>
              <a:t>
</a:t>
            </a:r>
            <a:r>
              <a:rPr lang="en-US">
                <a:solidFill>
                  <a:srgbClr val="333333"/>
                </a:solidFill>
                <a:latin typeface="Ubuntu Mono"/>
              </a:rPr>
              <a:t>ESX   ESX   ESX   ESX   ESX   ESX   ESX</a:t>
            </a:r>
            <a:r>
              <a:rPr lang="en-US" u="sng">
                <a:solidFill>
                  <a:srgbClr val="333333"/>
                </a:solidFill>
                <a:latin typeface="Ubuntu Mono"/>
              </a:rPr>
              <a:t>
</a:t>
            </a:r>
            <a:r>
              <a:rPr lang="en-US" u="sng">
                <a:solidFill>
                  <a:srgbClr val="333333"/>
                </a:solidFill>
                <a:latin typeface="Ubuntu Mono"/>
              </a:rPr>
              <a:t>                                       </a:t>
            </a:r>
            <a:r>
              <a:rPr lang="en-US" u="sng">
                <a:solidFill>
                  <a:srgbClr val="333333"/>
                </a:solidFill>
                <a:latin typeface="Ubuntu Mono"/>
              </a:rPr>
              <a:t>
</a:t>
            </a:r>
            <a:endParaRPr/>
          </a:p>
          <a:p>
            <a:r>
              <a:rPr lang="en-US">
                <a:solidFill>
                  <a:srgbClr val="333333"/>
                </a:solidFill>
                <a:latin typeface="Ubuntu Mono"/>
              </a:rPr>
              <a:t>	</a:t>
            </a:r>
            <a:r>
              <a:rPr lang="en-US">
                <a:solidFill>
                  <a:srgbClr val="333333"/>
                </a:solidFill>
                <a:latin typeface="Ubuntu Mono"/>
              </a:rPr>
              <a:t>	</a:t>
            </a:r>
            <a:r>
              <a:rPr lang="en-US">
                <a:solidFill>
                  <a:srgbClr val="333333"/>
                </a:solidFill>
                <a:latin typeface="Ubuntu Mono"/>
              </a:rPr>
              <a:t>  </a:t>
            </a:r>
            <a:r>
              <a:rPr lang="en-US">
                <a:solidFill>
                  <a:srgbClr val="333333"/>
                </a:solidFill>
                <a:latin typeface="Ubuntu Mono"/>
              </a:rPr>
              <a:t>	</a:t>
            </a:r>
            <a:r>
              <a:rPr lang="en-US">
                <a:solidFill>
                  <a:srgbClr val="333333"/>
                </a:solidFill>
                <a:latin typeface="Ubuntu Mono"/>
              </a:rPr>
              <a:t> </a:t>
            </a:r>
            <a:r>
              <a:rPr lang="en-US" sz="3200">
                <a:solidFill>
                  <a:srgbClr val="333333"/>
                </a:solidFill>
                <a:latin typeface="Ubuntu Mono"/>
              </a:rPr>
              <a:t>vSphere</a:t>
            </a:r>
            <a:endParaRPr/>
          </a:p>
        </p:txBody>
      </p:sp>
      <p:sp>
        <p:nvSpPr>
          <p:cNvPr id="176" name="TextShape 4"/>
          <p:cNvSpPr txBox="1"/>
          <p:nvPr/>
        </p:nvSpPr>
        <p:spPr>
          <a:xfrm>
            <a:off x="293760" y="4419360"/>
            <a:ext cx="9415440" cy="106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en-US" sz="3200">
                <a:solidFill>
                  <a:srgbClr val="333333"/>
                </a:solidFill>
                <a:latin typeface="Ubuntu Medium"/>
              </a:rPr>
              <a:t>Ubuntu OpenStack</a:t>
            </a:r>
            <a:r>
              <a:rPr i="1" lang="en-US" sz="3200">
                <a:solidFill>
                  <a:srgbClr val="333333"/>
                </a:solidFill>
                <a:latin typeface="Ubuntu Light"/>
              </a:rPr>
              <a:t> connects to vSphere &amp; ESX</a:t>
            </a:r>
            <a:r>
              <a:rPr i="1" lang="en-US" sz="3200">
                <a:solidFill>
                  <a:srgbClr val="333333"/>
                </a:solidFill>
                <a:latin typeface="Ubuntu Light"/>
              </a:rPr>
              <a:t>
</a:t>
            </a:r>
            <a:r>
              <a:rPr i="1" lang="en-US" sz="3200">
                <a:solidFill>
                  <a:srgbClr val="333333"/>
                </a:solidFill>
                <a:latin typeface="Ubuntu Light"/>
              </a:rPr>
              <a:t>fully certified and supported by Vmware &amp; Canonical</a:t>
            </a:r>
            <a:endParaRPr/>
          </a:p>
        </p:txBody>
      </p:sp>
      <p:pic>
        <p:nvPicPr>
          <p:cNvPr descr="" id="17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71680" y="1307880"/>
            <a:ext cx="2010240" cy="2010600"/>
          </a:xfrm>
          <a:prstGeom prst="rect">
            <a:avLst/>
          </a:prstGeom>
        </p:spPr>
      </p:pic>
      <p:pic>
        <p:nvPicPr>
          <p:cNvPr descr="" id="17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047840" y="1873800"/>
            <a:ext cx="5694120" cy="927360"/>
          </a:xfrm>
          <a:prstGeom prst="rect">
            <a:avLst/>
          </a:prstGeom>
        </p:spPr>
      </p:pic>
      <p:sp>
        <p:nvSpPr>
          <p:cNvPr id="179" name="TextShape 5"/>
          <p:cNvSpPr txBox="1"/>
          <p:nvPr/>
        </p:nvSpPr>
        <p:spPr>
          <a:xfrm>
            <a:off x="2921760" y="1546920"/>
            <a:ext cx="964440" cy="15105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9600">
                <a:solidFill>
                  <a:srgbClr val="333333"/>
                </a:solidFill>
                <a:latin typeface="Ubuntu Light"/>
              </a:rPr>
              <a:t>+</a:t>
            </a:r>
            <a:endParaRPr/>
          </a:p>
        </p:txBody>
      </p:sp>
    </p:spTree>
  </p:cSld>
  <p:timing>
    <p:tnLst>
      <p:par>
        <p:cTn dur="indefinite" id="56" nodeType="tmRoot" restart="never">
          <p:childTnLst>
            <p:seq>
              <p:cTn id="57" nodeType="mainSeq">
                <p:childTnLst>
                  <p:par>
                    <p:cTn fill="freeze" id="58">
                      <p:stCondLst>
                        <p:cond delay="indefinite"/>
                      </p:stCondLst>
                      <p:childTnLst>
                        <p:par>
                          <p:cTn fill="freeze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61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0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3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64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0" fill="hold" id="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67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0" fill="hold" id="6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7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74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77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8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71680" y="1307880"/>
            <a:ext cx="2010240" cy="2010600"/>
          </a:xfrm>
          <a:prstGeom prst="rect">
            <a:avLst/>
          </a:prstGeom>
        </p:spPr>
      </p:pic>
      <p:sp>
        <p:nvSpPr>
          <p:cNvPr id="181" name="TextShape 1"/>
          <p:cNvSpPr txBox="1"/>
          <p:nvPr/>
        </p:nvSpPr>
        <p:spPr>
          <a:xfrm>
            <a:off x="2777760" y="1546920"/>
            <a:ext cx="964440" cy="15105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9600">
                <a:solidFill>
                  <a:srgbClr val="333333"/>
                </a:solidFill>
                <a:latin typeface="Ubuntu Light"/>
              </a:rPr>
              <a:t>+</a:t>
            </a:r>
            <a:endParaRPr/>
          </a:p>
        </p:txBody>
      </p:sp>
      <p:pic>
        <p:nvPicPr>
          <p:cNvPr descr="" id="18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885120" y="1776240"/>
            <a:ext cx="5731200" cy="122760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c00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504360" y="30168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>
                <a:solidFill>
                  <a:srgbClr val="ffffff"/>
                </a:solidFill>
              </a:rPr>
              <a:t>Ubuntu is #1 Public Cloud Guest Linux</a:t>
            </a:r>
            <a:endParaRPr/>
          </a:p>
        </p:txBody>
      </p:sp>
      <p:pic>
        <p:nvPicPr>
          <p:cNvPr descr="" id="18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78560" y="1992600"/>
            <a:ext cx="2131200" cy="2131560"/>
          </a:xfrm>
          <a:prstGeom prst="rect">
            <a:avLst/>
          </a:prstGeom>
        </p:spPr>
      </p:pic>
      <p:pic>
        <p:nvPicPr>
          <p:cNvPr descr="" id="18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47560" y="2079000"/>
            <a:ext cx="2158560" cy="2174760"/>
          </a:xfrm>
          <a:prstGeom prst="rect">
            <a:avLst/>
          </a:prstGeom>
        </p:spPr>
      </p:pic>
      <p:pic>
        <p:nvPicPr>
          <p:cNvPr descr="" id="18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7054920" y="1775880"/>
            <a:ext cx="2613240" cy="2613240"/>
          </a:xfrm>
          <a:prstGeom prst="rect">
            <a:avLst/>
          </a:prstGeom>
        </p:spPr>
      </p:pic>
      <p:pic>
        <p:nvPicPr>
          <p:cNvPr descr="" id="187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40720" y="1986120"/>
            <a:ext cx="2158920" cy="215892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c00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4680000" y="1153440"/>
            <a:ext cx="4104000" cy="280800"/>
          </a:xfrm>
          <a:prstGeom prst="roundRect">
            <a:avLst>
              <a:gd fmla="val 3600" name="adj"/>
            </a:avLst>
          </a:prstGeom>
          <a:solidFill>
            <a:srgbClr val="dd4814"/>
          </a:solidFill>
        </p:spPr>
        <p:txBody>
          <a:bodyPr anchor="ctr" bIns="45000" lIns="90000" rIns="90000" tIns="45000" wrap="none"/>
          <a:p>
            <a:r>
              <a:rPr b="1" lang="en-US" sz="1600">
                <a:solidFill>
                  <a:srgbClr val="ffffff"/>
                </a:solidFill>
                <a:latin typeface="Ubuntu"/>
              </a:rPr>
              <a:t>Ubuntu 14.04 LTS</a:t>
            </a:r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3348000" y="2810160"/>
            <a:ext cx="1296000" cy="280800"/>
          </a:xfrm>
          <a:prstGeom prst="roundRect">
            <a:avLst>
              <a:gd fmla="val 3600" name="adj"/>
            </a:avLst>
          </a:prstGeom>
          <a:solidFill>
            <a:srgbClr val="aea79f"/>
          </a:solidFill>
        </p:spPr>
        <p:txBody>
          <a:bodyPr anchor="ctr" bIns="45000" lIns="90000" rIns="90000" tIns="45000" wrap="none"/>
          <a:p>
            <a:pPr algn="ctr"/>
            <a:r>
              <a:rPr lang="en-US" sz="1500">
                <a:solidFill>
                  <a:srgbClr val="ffffff"/>
                </a:solidFill>
              </a:rPr>
              <a:t>Ubuntu 12.10</a:t>
            </a:r>
            <a:endParaRPr/>
          </a:p>
        </p:txBody>
      </p:sp>
      <p:sp>
        <p:nvSpPr>
          <p:cNvPr id="190" name="CustomShape 3"/>
          <p:cNvSpPr/>
          <p:nvPr/>
        </p:nvSpPr>
        <p:spPr>
          <a:xfrm>
            <a:off x="3816000" y="2248560"/>
            <a:ext cx="1296000" cy="280800"/>
          </a:xfrm>
          <a:prstGeom prst="roundRect">
            <a:avLst>
              <a:gd fmla="val 3600" name="adj"/>
            </a:avLst>
          </a:prstGeom>
          <a:solidFill>
            <a:srgbClr val="aea79f"/>
          </a:solidFill>
        </p:spPr>
        <p:txBody>
          <a:bodyPr anchor="ctr" bIns="45000" lIns="90000" rIns="90000" tIns="45000" wrap="none"/>
          <a:p>
            <a:pPr algn="ctr"/>
            <a:r>
              <a:rPr lang="en-US" sz="1500">
                <a:solidFill>
                  <a:srgbClr val="ffffff"/>
                </a:solidFill>
              </a:rPr>
              <a:t>Ubuntu 13.04</a:t>
            </a:r>
            <a:endParaRPr/>
          </a:p>
        </p:txBody>
      </p:sp>
      <p:sp>
        <p:nvSpPr>
          <p:cNvPr id="191" name="CustomShape 4"/>
          <p:cNvSpPr/>
          <p:nvPr/>
        </p:nvSpPr>
        <p:spPr>
          <a:xfrm>
            <a:off x="4212000" y="1715040"/>
            <a:ext cx="1296000" cy="280800"/>
          </a:xfrm>
          <a:prstGeom prst="roundRect">
            <a:avLst>
              <a:gd fmla="val 3600" name="adj"/>
            </a:avLst>
          </a:prstGeom>
          <a:solidFill>
            <a:srgbClr val="aea79f"/>
          </a:solidFill>
        </p:spPr>
        <p:txBody>
          <a:bodyPr anchor="ctr" bIns="45000" lIns="90000" rIns="90000" tIns="45000" wrap="none"/>
          <a:p>
            <a:pPr algn="ctr"/>
            <a:r>
              <a:rPr lang="en-US" sz="1500">
                <a:solidFill>
                  <a:srgbClr val="ffffff"/>
                </a:solidFill>
              </a:rPr>
              <a:t>Ubuntu 13.10</a:t>
            </a:r>
            <a:endParaRPr/>
          </a:p>
        </p:txBody>
      </p:sp>
      <p:sp>
        <p:nvSpPr>
          <p:cNvPr id="192" name="CustomShape 5"/>
          <p:cNvSpPr/>
          <p:nvPr/>
        </p:nvSpPr>
        <p:spPr>
          <a:xfrm>
            <a:off x="2412000" y="3877560"/>
            <a:ext cx="1296000" cy="280800"/>
          </a:xfrm>
          <a:prstGeom prst="roundRect">
            <a:avLst>
              <a:gd fmla="val 3600" name="adj"/>
            </a:avLst>
          </a:prstGeom>
          <a:solidFill>
            <a:srgbClr val="aea79f"/>
          </a:solidFill>
        </p:spPr>
        <p:txBody>
          <a:bodyPr anchor="ctr" bIns="45000" lIns="90000" rIns="90000" tIns="45000" wrap="none"/>
          <a:p>
            <a:pPr algn="ctr"/>
            <a:r>
              <a:rPr lang="en-US" sz="1500">
                <a:solidFill>
                  <a:srgbClr val="ffffff"/>
                </a:solidFill>
              </a:rPr>
              <a:t>Ubuntu 11.10</a:t>
            </a:r>
            <a:endParaRPr/>
          </a:p>
        </p:txBody>
      </p:sp>
      <p:sp>
        <p:nvSpPr>
          <p:cNvPr id="193" name="CustomShape 6"/>
          <p:cNvSpPr/>
          <p:nvPr/>
        </p:nvSpPr>
        <p:spPr>
          <a:xfrm>
            <a:off x="1980000" y="4411080"/>
            <a:ext cx="1296000" cy="280800"/>
          </a:xfrm>
          <a:prstGeom prst="roundRect">
            <a:avLst>
              <a:gd fmla="val 3600" name="adj"/>
            </a:avLst>
          </a:prstGeom>
          <a:solidFill>
            <a:srgbClr val="aea79f"/>
          </a:solidFill>
        </p:spPr>
        <p:txBody>
          <a:bodyPr anchor="ctr" bIns="45000" lIns="90000" rIns="90000" tIns="45000" wrap="none"/>
          <a:p>
            <a:pPr algn="ctr"/>
            <a:r>
              <a:rPr lang="en-US" sz="1500">
                <a:solidFill>
                  <a:srgbClr val="ffffff"/>
                </a:solidFill>
              </a:rPr>
              <a:t>Ubuntu 11.04</a:t>
            </a:r>
            <a:endParaRPr/>
          </a:p>
        </p:txBody>
      </p:sp>
      <p:sp>
        <p:nvSpPr>
          <p:cNvPr id="194" name="CustomShape 7"/>
          <p:cNvSpPr/>
          <p:nvPr/>
        </p:nvSpPr>
        <p:spPr>
          <a:xfrm>
            <a:off x="1332000" y="4354920"/>
            <a:ext cx="504000" cy="393120"/>
          </a:xfrm>
          <a:prstGeom prst="seal24">
            <a:avLst>
              <a:gd fmla="val 2500" name="adj"/>
            </a:avLst>
          </a:prstGeom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1600">
                <a:solidFill>
                  <a:srgbClr val="ffffff"/>
                </a:solidFill>
                <a:latin typeface="Ubuntu"/>
              </a:rPr>
              <a:t>C</a:t>
            </a:r>
            <a:endParaRPr/>
          </a:p>
        </p:txBody>
      </p:sp>
      <p:sp>
        <p:nvSpPr>
          <p:cNvPr id="195" name="CustomShape 8"/>
          <p:cNvSpPr/>
          <p:nvPr/>
        </p:nvSpPr>
        <p:spPr>
          <a:xfrm>
            <a:off x="1800000" y="3821400"/>
            <a:ext cx="504000" cy="393120"/>
          </a:xfrm>
          <a:prstGeom prst="seal24">
            <a:avLst>
              <a:gd fmla="val 2500" name="adj"/>
            </a:avLst>
          </a:prstGeom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1600">
                <a:solidFill>
                  <a:srgbClr val="ffffff"/>
                </a:solidFill>
                <a:latin typeface="Ubuntu"/>
              </a:rPr>
              <a:t>D</a:t>
            </a:r>
            <a:endParaRPr/>
          </a:p>
        </p:txBody>
      </p:sp>
      <p:sp>
        <p:nvSpPr>
          <p:cNvPr id="196" name="CustomShape 9"/>
          <p:cNvSpPr/>
          <p:nvPr/>
        </p:nvSpPr>
        <p:spPr>
          <a:xfrm>
            <a:off x="2268000" y="3287520"/>
            <a:ext cx="504000" cy="393480"/>
          </a:xfrm>
          <a:prstGeom prst="seal24">
            <a:avLst>
              <a:gd fmla="val 2500" name="adj"/>
            </a:avLst>
          </a:prstGeom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1600">
                <a:solidFill>
                  <a:srgbClr val="ffffff"/>
                </a:solidFill>
                <a:latin typeface="Ubuntu"/>
              </a:rPr>
              <a:t>E</a:t>
            </a:r>
            <a:endParaRPr/>
          </a:p>
        </p:txBody>
      </p:sp>
      <p:sp>
        <p:nvSpPr>
          <p:cNvPr id="197" name="CustomShape 10"/>
          <p:cNvSpPr/>
          <p:nvPr/>
        </p:nvSpPr>
        <p:spPr>
          <a:xfrm>
            <a:off x="2736000" y="2754000"/>
            <a:ext cx="504000" cy="393120"/>
          </a:xfrm>
          <a:prstGeom prst="seal24">
            <a:avLst>
              <a:gd fmla="val 2500" name="adj"/>
            </a:avLst>
          </a:prstGeom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1600">
                <a:solidFill>
                  <a:srgbClr val="ffffff"/>
                </a:solidFill>
                <a:latin typeface="Ubuntu"/>
              </a:rPr>
              <a:t>F</a:t>
            </a:r>
            <a:endParaRPr/>
          </a:p>
        </p:txBody>
      </p:sp>
      <p:sp>
        <p:nvSpPr>
          <p:cNvPr id="198" name="CustomShape 11"/>
          <p:cNvSpPr/>
          <p:nvPr/>
        </p:nvSpPr>
        <p:spPr>
          <a:xfrm>
            <a:off x="3204000" y="2192400"/>
            <a:ext cx="504000" cy="393480"/>
          </a:xfrm>
          <a:prstGeom prst="seal24">
            <a:avLst>
              <a:gd fmla="val 2500" name="adj"/>
            </a:avLst>
          </a:prstGeom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1600">
                <a:solidFill>
                  <a:srgbClr val="ffffff"/>
                </a:solidFill>
                <a:latin typeface="Ubuntu"/>
              </a:rPr>
              <a:t>G</a:t>
            </a:r>
            <a:endParaRPr/>
          </a:p>
        </p:txBody>
      </p:sp>
      <p:sp>
        <p:nvSpPr>
          <p:cNvPr id="199" name="TextShape 12"/>
          <p:cNvSpPr txBox="1"/>
          <p:nvPr/>
        </p:nvSpPr>
        <p:spPr>
          <a:xfrm>
            <a:off x="396000" y="4439160"/>
            <a:ext cx="852840" cy="329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400">
                <a:solidFill>
                  <a:srgbClr val="aea79f"/>
                </a:solidFill>
                <a:latin typeface="Ubuntu"/>
              </a:rPr>
              <a:t>“</a:t>
            </a:r>
            <a:r>
              <a:rPr lang="en-US" sz="1400">
                <a:solidFill>
                  <a:srgbClr val="aea79f"/>
                </a:solidFill>
                <a:latin typeface="Ubuntu"/>
              </a:rPr>
              <a:t>Cactus”</a:t>
            </a:r>
            <a:endParaRPr/>
          </a:p>
        </p:txBody>
      </p:sp>
      <p:sp>
        <p:nvSpPr>
          <p:cNvPr id="200" name="CustomShape 13"/>
          <p:cNvSpPr/>
          <p:nvPr/>
        </p:nvSpPr>
        <p:spPr>
          <a:xfrm>
            <a:off x="3600000" y="1658880"/>
            <a:ext cx="504000" cy="393120"/>
          </a:xfrm>
          <a:prstGeom prst="seal24">
            <a:avLst>
              <a:gd fmla="val 2500" name="adj"/>
            </a:avLst>
          </a:prstGeom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1600">
                <a:solidFill>
                  <a:srgbClr val="ffffff"/>
                </a:solidFill>
                <a:latin typeface="Ubuntu"/>
              </a:rPr>
              <a:t>H</a:t>
            </a:r>
            <a:endParaRPr/>
          </a:p>
        </p:txBody>
      </p:sp>
      <p:sp>
        <p:nvSpPr>
          <p:cNvPr id="201" name="TextShape 14"/>
          <p:cNvSpPr txBox="1"/>
          <p:nvPr/>
        </p:nvSpPr>
        <p:spPr>
          <a:xfrm>
            <a:off x="879120" y="3905280"/>
            <a:ext cx="803880" cy="329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400">
                <a:solidFill>
                  <a:srgbClr val="aea79f"/>
                </a:solidFill>
                <a:latin typeface="Ubuntu"/>
              </a:rPr>
              <a:t>“</a:t>
            </a:r>
            <a:r>
              <a:rPr lang="en-US" sz="1400">
                <a:solidFill>
                  <a:srgbClr val="aea79f"/>
                </a:solidFill>
                <a:latin typeface="Ubuntu"/>
              </a:rPr>
              <a:t>Diablo”</a:t>
            </a:r>
            <a:endParaRPr/>
          </a:p>
        </p:txBody>
      </p:sp>
      <p:sp>
        <p:nvSpPr>
          <p:cNvPr id="202" name="TextShape 15"/>
          <p:cNvSpPr txBox="1"/>
          <p:nvPr/>
        </p:nvSpPr>
        <p:spPr>
          <a:xfrm>
            <a:off x="1440360" y="3371760"/>
            <a:ext cx="784080" cy="329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400">
                <a:solidFill>
                  <a:srgbClr val="aea79f"/>
                </a:solidFill>
                <a:latin typeface="Ubuntu"/>
              </a:rPr>
              <a:t>“</a:t>
            </a:r>
            <a:r>
              <a:rPr lang="en-US" sz="1400">
                <a:solidFill>
                  <a:srgbClr val="aea79f"/>
                </a:solidFill>
                <a:latin typeface="Ubuntu"/>
              </a:rPr>
              <a:t>Essex”</a:t>
            </a:r>
            <a:endParaRPr/>
          </a:p>
        </p:txBody>
      </p:sp>
      <p:sp>
        <p:nvSpPr>
          <p:cNvPr id="203" name="TextShape 16"/>
          <p:cNvSpPr txBox="1"/>
          <p:nvPr/>
        </p:nvSpPr>
        <p:spPr>
          <a:xfrm>
            <a:off x="1800720" y="2838600"/>
            <a:ext cx="881640" cy="329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400">
                <a:solidFill>
                  <a:srgbClr val="aea79f"/>
                </a:solidFill>
                <a:latin typeface="Ubuntu"/>
              </a:rPr>
              <a:t>“</a:t>
            </a:r>
            <a:r>
              <a:rPr lang="en-US" sz="1400">
                <a:solidFill>
                  <a:srgbClr val="aea79f"/>
                </a:solidFill>
                <a:latin typeface="Ubuntu"/>
              </a:rPr>
              <a:t>Folsom”</a:t>
            </a:r>
            <a:endParaRPr/>
          </a:p>
        </p:txBody>
      </p:sp>
      <p:sp>
        <p:nvSpPr>
          <p:cNvPr id="204" name="TextShape 17"/>
          <p:cNvSpPr txBox="1"/>
          <p:nvPr/>
        </p:nvSpPr>
        <p:spPr>
          <a:xfrm>
            <a:off x="2269080" y="2276640"/>
            <a:ext cx="842040" cy="329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400">
                <a:solidFill>
                  <a:srgbClr val="aea79f"/>
                </a:solidFill>
                <a:latin typeface="Ubuntu"/>
              </a:rPr>
              <a:t>“</a:t>
            </a:r>
            <a:r>
              <a:rPr lang="en-US" sz="1400">
                <a:solidFill>
                  <a:srgbClr val="aea79f"/>
                </a:solidFill>
                <a:latin typeface="Ubuntu"/>
              </a:rPr>
              <a:t>Grizzly”</a:t>
            </a:r>
            <a:endParaRPr/>
          </a:p>
        </p:txBody>
      </p:sp>
      <p:sp>
        <p:nvSpPr>
          <p:cNvPr id="205" name="CustomShape 18"/>
          <p:cNvSpPr/>
          <p:nvPr/>
        </p:nvSpPr>
        <p:spPr>
          <a:xfrm>
            <a:off x="3312000" y="5084640"/>
            <a:ext cx="2664000" cy="281160"/>
          </a:xfrm>
          <a:prstGeom prst="roundRect">
            <a:avLst>
              <a:gd fmla="val 3600" name="adj"/>
            </a:avLst>
          </a:prstGeom>
          <a:solidFill>
            <a:srgbClr val="aea79f"/>
          </a:solidFill>
        </p:spPr>
        <p:txBody>
          <a:bodyPr anchor="ctr" bIns="45000" lIns="90000" rIns="90000" tIns="45000" wrap="none"/>
          <a:p>
            <a:r>
              <a:rPr lang="en-US" sz="1500">
                <a:solidFill>
                  <a:srgbClr val="ffffff"/>
                </a:solidFill>
              </a:rPr>
              <a:t>Regular Ubuntu Release</a:t>
            </a:r>
            <a:endParaRPr/>
          </a:p>
        </p:txBody>
      </p:sp>
      <p:sp>
        <p:nvSpPr>
          <p:cNvPr id="206" name="CustomShape 19"/>
          <p:cNvSpPr/>
          <p:nvPr/>
        </p:nvSpPr>
        <p:spPr>
          <a:xfrm>
            <a:off x="6264000" y="5084640"/>
            <a:ext cx="3420000" cy="281160"/>
          </a:xfrm>
          <a:prstGeom prst="roundRect">
            <a:avLst>
              <a:gd fmla="val 3600" name="adj"/>
            </a:avLst>
          </a:prstGeom>
          <a:solidFill>
            <a:srgbClr val="dd4814"/>
          </a:solidFill>
        </p:spPr>
        <p:txBody>
          <a:bodyPr anchor="ctr" bIns="45000" lIns="90000" rIns="90000" tIns="45000" wrap="none"/>
          <a:p>
            <a:r>
              <a:rPr b="1" lang="en-US" sz="1600">
                <a:solidFill>
                  <a:srgbClr val="ffffff"/>
                </a:solidFill>
                <a:latin typeface="Ubuntu"/>
              </a:rPr>
              <a:t>Ubuntu LTS Release</a:t>
            </a:r>
            <a:endParaRPr/>
          </a:p>
        </p:txBody>
      </p:sp>
      <p:sp>
        <p:nvSpPr>
          <p:cNvPr id="207" name="CustomShape 20"/>
          <p:cNvSpPr/>
          <p:nvPr/>
        </p:nvSpPr>
        <p:spPr>
          <a:xfrm>
            <a:off x="2880000" y="3344040"/>
            <a:ext cx="4104000" cy="280800"/>
          </a:xfrm>
          <a:prstGeom prst="roundRect">
            <a:avLst>
              <a:gd fmla="val 3600" name="adj"/>
            </a:avLst>
          </a:prstGeom>
          <a:solidFill>
            <a:srgbClr val="dd4814"/>
          </a:solidFill>
        </p:spPr>
        <p:txBody>
          <a:bodyPr anchor="ctr" bIns="45000" lIns="90000" rIns="90000" tIns="45000" wrap="none"/>
          <a:p>
            <a:r>
              <a:rPr b="1" lang="en-US" sz="1600">
                <a:solidFill>
                  <a:srgbClr val="ffffff"/>
                </a:solidFill>
                <a:latin typeface="Ubuntu"/>
              </a:rPr>
              <a:t>Ubuntu 12.04 LTS</a:t>
            </a:r>
            <a:endParaRPr/>
          </a:p>
        </p:txBody>
      </p:sp>
      <p:sp>
        <p:nvSpPr>
          <p:cNvPr id="208" name="CustomShape 21"/>
          <p:cNvSpPr/>
          <p:nvPr/>
        </p:nvSpPr>
        <p:spPr>
          <a:xfrm>
            <a:off x="792000" y="5000760"/>
            <a:ext cx="504000" cy="393120"/>
          </a:xfrm>
          <a:prstGeom prst="seal24">
            <a:avLst>
              <a:gd fmla="val 2500" name="adj"/>
            </a:avLst>
          </a:prstGeom>
          <a:ln>
            <a:solidFill>
              <a:srgbClr val="ffffff"/>
            </a:solidFill>
          </a:ln>
        </p:spPr>
      </p:sp>
      <p:sp>
        <p:nvSpPr>
          <p:cNvPr id="209" name="TextShape 22"/>
          <p:cNvSpPr txBox="1"/>
          <p:nvPr/>
        </p:nvSpPr>
        <p:spPr>
          <a:xfrm>
            <a:off x="1332000" y="5113080"/>
            <a:ext cx="1762560" cy="3297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400">
                <a:solidFill>
                  <a:srgbClr val="ffffff"/>
                </a:solidFill>
                <a:latin typeface="Ubuntu"/>
              </a:rPr>
              <a:t>OpenStack Release</a:t>
            </a:r>
            <a:endParaRPr/>
          </a:p>
        </p:txBody>
      </p:sp>
      <p:sp>
        <p:nvSpPr>
          <p:cNvPr id="210" name="CustomShape 23"/>
          <p:cNvSpPr/>
          <p:nvPr/>
        </p:nvSpPr>
        <p:spPr>
          <a:xfrm>
            <a:off x="4032000" y="1097280"/>
            <a:ext cx="504000" cy="393120"/>
          </a:xfrm>
          <a:prstGeom prst="seal24">
            <a:avLst>
              <a:gd fmla="val 2500" name="adj"/>
            </a:avLst>
          </a:prstGeom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1600">
                <a:solidFill>
                  <a:srgbClr val="ffffff"/>
                </a:solidFill>
                <a:latin typeface="Ubuntu"/>
              </a:rPr>
              <a:t>I</a:t>
            </a:r>
            <a:endParaRPr/>
          </a:p>
        </p:txBody>
      </p:sp>
      <p:sp>
        <p:nvSpPr>
          <p:cNvPr id="211" name="TextShape 24"/>
          <p:cNvSpPr txBox="1"/>
          <p:nvPr/>
        </p:nvSpPr>
        <p:spPr>
          <a:xfrm>
            <a:off x="7056000" y="2810160"/>
            <a:ext cx="1728000" cy="621000"/>
          </a:xfrm>
          <a:prstGeom prst="rect">
            <a:avLst/>
          </a:prstGeom>
        </p:spPr>
        <p:txBody>
          <a:bodyPr bIns="45000" lIns="90000" rIns="90000" tIns="45000" wrap="none"/>
          <a:p>
            <a:pPr algn="r"/>
            <a:r>
              <a:rPr lang="en-US">
                <a:solidFill>
                  <a:srgbClr val="ffffff"/>
                </a:solidFill>
              </a:rPr>
              <a:t>October 2012</a:t>
            </a:r>
            <a:endParaRPr/>
          </a:p>
        </p:txBody>
      </p:sp>
      <p:sp>
        <p:nvSpPr>
          <p:cNvPr id="212" name="TextShape 25"/>
          <p:cNvSpPr txBox="1"/>
          <p:nvPr/>
        </p:nvSpPr>
        <p:spPr>
          <a:xfrm>
            <a:off x="7416000" y="2277000"/>
            <a:ext cx="1728000" cy="363600"/>
          </a:xfrm>
          <a:prstGeom prst="rect">
            <a:avLst/>
          </a:prstGeom>
        </p:spPr>
        <p:txBody>
          <a:bodyPr bIns="45000" lIns="90000" rIns="90000" tIns="45000" wrap="none"/>
          <a:p>
            <a:pPr algn="r"/>
            <a:r>
              <a:rPr lang="en-US">
                <a:solidFill>
                  <a:srgbClr val="ffffff"/>
                </a:solidFill>
              </a:rPr>
              <a:t>April 2013</a:t>
            </a:r>
            <a:endParaRPr/>
          </a:p>
        </p:txBody>
      </p:sp>
      <p:sp>
        <p:nvSpPr>
          <p:cNvPr id="213" name="TextShape 26"/>
          <p:cNvSpPr txBox="1"/>
          <p:nvPr/>
        </p:nvSpPr>
        <p:spPr>
          <a:xfrm>
            <a:off x="7056000" y="1687320"/>
            <a:ext cx="1728000" cy="621000"/>
          </a:xfrm>
          <a:prstGeom prst="rect">
            <a:avLst/>
          </a:prstGeom>
        </p:spPr>
        <p:txBody>
          <a:bodyPr bIns="45000" lIns="90000" rIns="90000" tIns="45000" wrap="none"/>
          <a:p>
            <a:pPr algn="r"/>
            <a:r>
              <a:rPr lang="en-US">
                <a:solidFill>
                  <a:srgbClr val="ffffff"/>
                </a:solidFill>
              </a:rPr>
              <a:t>October 2013</a:t>
            </a:r>
            <a:endParaRPr/>
          </a:p>
        </p:txBody>
      </p:sp>
      <p:sp>
        <p:nvSpPr>
          <p:cNvPr id="214" name="TextShape 27"/>
          <p:cNvSpPr txBox="1"/>
          <p:nvPr/>
        </p:nvSpPr>
        <p:spPr>
          <a:xfrm>
            <a:off x="7416000" y="1153800"/>
            <a:ext cx="1728000" cy="363600"/>
          </a:xfrm>
          <a:prstGeom prst="rect">
            <a:avLst/>
          </a:prstGeom>
        </p:spPr>
        <p:txBody>
          <a:bodyPr bIns="45000" lIns="90000" rIns="90000" tIns="45000" wrap="none"/>
          <a:p>
            <a:pPr algn="r"/>
            <a:r>
              <a:rPr lang="en-US">
                <a:solidFill>
                  <a:srgbClr val="ffffff"/>
                </a:solidFill>
              </a:rPr>
              <a:t>April 2014</a:t>
            </a:r>
            <a:endParaRPr/>
          </a:p>
        </p:txBody>
      </p:sp>
      <p:sp>
        <p:nvSpPr>
          <p:cNvPr id="215" name="Line 28"/>
          <p:cNvSpPr/>
          <p:nvPr/>
        </p:nvSpPr>
        <p:spPr>
          <a:xfrm>
            <a:off x="360000" y="3231360"/>
            <a:ext cx="9144000" cy="0"/>
          </a:xfrm>
          <a:prstGeom prst="line">
            <a:avLst/>
          </a:prstGeom>
          <a:ln>
            <a:solidFill>
              <a:srgbClr val="aea79f"/>
            </a:solidFill>
            <a:custDash>
              <a:ds d="51000" sp="51000"/>
              <a:ds d="51000" sp="51000"/>
            </a:custDash>
          </a:ln>
        </p:spPr>
      </p:sp>
      <p:sp>
        <p:nvSpPr>
          <p:cNvPr id="216" name="TextShape 29"/>
          <p:cNvSpPr txBox="1"/>
          <p:nvPr/>
        </p:nvSpPr>
        <p:spPr>
          <a:xfrm>
            <a:off x="504000" y="1368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 sz="4100">
                <a:solidFill>
                  <a:srgbClr val="ffffff"/>
                </a:solidFill>
                <a:latin typeface="Ubuntu"/>
                <a:ea typeface="Ubuntu"/>
              </a:rPr>
              <a:t>OpenStack matches Ubuntu cadence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c00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76000" y="4977720"/>
            <a:ext cx="7920000" cy="508680"/>
          </a:xfrm>
          <a:prstGeom prst="roundRect">
            <a:avLst>
              <a:gd fmla="val 3600" name="adj"/>
            </a:avLst>
          </a:prstGeom>
          <a:solidFill>
            <a:srgbClr val="dd4814"/>
          </a:solidFill>
        </p:spPr>
        <p:txBody>
          <a:bodyPr anchor="ctr" bIns="45000" lIns="90000" rIns="90000" tIns="45000" wrap="none"/>
          <a:p>
            <a:r>
              <a:rPr b="1" lang="en-US" sz="2400">
                <a:solidFill>
                  <a:srgbClr val="ffffff"/>
                </a:solidFill>
                <a:latin typeface="Ubuntu"/>
              </a:rPr>
              <a:t>12.04 LTS</a:t>
            </a:r>
            <a:endParaRPr/>
          </a:p>
        </p:txBody>
      </p:sp>
      <p:sp>
        <p:nvSpPr>
          <p:cNvPr id="218" name="CustomShape 2"/>
          <p:cNvSpPr/>
          <p:nvPr/>
        </p:nvSpPr>
        <p:spPr>
          <a:xfrm>
            <a:off x="4608000" y="3323880"/>
            <a:ext cx="5832000" cy="445320"/>
          </a:xfrm>
          <a:prstGeom prst="roundRect">
            <a:avLst>
              <a:gd fmla="val 3600" name="adj"/>
            </a:avLst>
          </a:prstGeom>
          <a:solidFill>
            <a:srgbClr val="dd4814"/>
          </a:solidFill>
        </p:spPr>
        <p:txBody>
          <a:bodyPr anchor="ctr" bIns="45000" lIns="90000" rIns="90000" tIns="45000" wrap="none"/>
          <a:p>
            <a:r>
              <a:rPr b="1" lang="en-US" sz="2400">
                <a:solidFill>
                  <a:srgbClr val="ffffff"/>
                </a:solidFill>
                <a:latin typeface="Ubuntu"/>
              </a:rPr>
              <a:t>14.04 LTS</a:t>
            </a:r>
            <a:endParaRPr/>
          </a:p>
        </p:txBody>
      </p:sp>
      <p:sp>
        <p:nvSpPr>
          <p:cNvPr id="219" name="CustomShape 3"/>
          <p:cNvSpPr/>
          <p:nvPr/>
        </p:nvSpPr>
        <p:spPr>
          <a:xfrm>
            <a:off x="540000" y="4055400"/>
            <a:ext cx="792000" cy="699480"/>
          </a:xfrm>
          <a:prstGeom prst="seal24">
            <a:avLst>
              <a:gd fmla="val 2500" name="adj"/>
            </a:avLst>
          </a:prstGeom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1600">
                <a:solidFill>
                  <a:srgbClr val="ffffff"/>
                </a:solidFill>
                <a:latin typeface="Ubuntu"/>
              </a:rPr>
              <a:t>E</a:t>
            </a:r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1584000" y="4087080"/>
            <a:ext cx="720000" cy="636120"/>
          </a:xfrm>
          <a:prstGeom prst="seal24">
            <a:avLst>
              <a:gd fmla="val 2500" name="adj"/>
            </a:avLst>
          </a:prstGeom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1600">
                <a:solidFill>
                  <a:srgbClr val="ffffff"/>
                </a:solidFill>
                <a:latin typeface="Ubuntu"/>
              </a:rPr>
              <a:t>F</a:t>
            </a:r>
            <a:endParaRPr/>
          </a:p>
        </p:txBody>
      </p:sp>
      <p:sp>
        <p:nvSpPr>
          <p:cNvPr id="221" name="CustomShape 5"/>
          <p:cNvSpPr/>
          <p:nvPr/>
        </p:nvSpPr>
        <p:spPr>
          <a:xfrm>
            <a:off x="2520000" y="4055400"/>
            <a:ext cx="756000" cy="667800"/>
          </a:xfrm>
          <a:prstGeom prst="seal24">
            <a:avLst>
              <a:gd fmla="val 2500" name="adj"/>
            </a:avLst>
          </a:prstGeom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1600">
                <a:solidFill>
                  <a:srgbClr val="ffffff"/>
                </a:solidFill>
                <a:latin typeface="Ubuntu"/>
              </a:rPr>
              <a:t>G</a:t>
            </a:r>
            <a:endParaRPr/>
          </a:p>
        </p:txBody>
      </p:sp>
      <p:sp>
        <p:nvSpPr>
          <p:cNvPr id="222" name="CustomShape 6"/>
          <p:cNvSpPr/>
          <p:nvPr/>
        </p:nvSpPr>
        <p:spPr>
          <a:xfrm>
            <a:off x="3456000" y="4055400"/>
            <a:ext cx="756000" cy="667800"/>
          </a:xfrm>
          <a:prstGeom prst="seal24">
            <a:avLst>
              <a:gd fmla="val 2500" name="adj"/>
            </a:avLst>
          </a:prstGeom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1600">
                <a:solidFill>
                  <a:srgbClr val="ffffff"/>
                </a:solidFill>
                <a:latin typeface="Ubuntu"/>
              </a:rPr>
              <a:t>H</a:t>
            </a:r>
            <a:endParaRPr/>
          </a:p>
        </p:txBody>
      </p:sp>
      <p:sp>
        <p:nvSpPr>
          <p:cNvPr id="223" name="CustomShape 7"/>
          <p:cNvSpPr/>
          <p:nvPr/>
        </p:nvSpPr>
        <p:spPr>
          <a:xfrm>
            <a:off x="4608000" y="2529000"/>
            <a:ext cx="720000" cy="636120"/>
          </a:xfrm>
          <a:prstGeom prst="seal24">
            <a:avLst>
              <a:gd fmla="val 2500" name="adj"/>
            </a:avLst>
          </a:prstGeom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1600">
                <a:solidFill>
                  <a:srgbClr val="ffffff"/>
                </a:solidFill>
                <a:latin typeface="Ubuntu"/>
              </a:rPr>
              <a:t>I</a:t>
            </a:r>
            <a:endParaRPr/>
          </a:p>
        </p:txBody>
      </p:sp>
      <p:sp>
        <p:nvSpPr>
          <p:cNvPr id="224" name="CustomShape 8"/>
          <p:cNvSpPr/>
          <p:nvPr/>
        </p:nvSpPr>
        <p:spPr>
          <a:xfrm>
            <a:off x="5616000" y="2529000"/>
            <a:ext cx="684000" cy="604080"/>
          </a:xfrm>
          <a:prstGeom prst="seal24">
            <a:avLst>
              <a:gd fmla="val 2500" name="adj"/>
            </a:avLst>
          </a:prstGeom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1600">
                <a:solidFill>
                  <a:srgbClr val="ffffff"/>
                </a:solidFill>
                <a:latin typeface="Ubuntu"/>
              </a:rPr>
              <a:t>J</a:t>
            </a:r>
            <a:endParaRPr/>
          </a:p>
        </p:txBody>
      </p:sp>
      <p:sp>
        <p:nvSpPr>
          <p:cNvPr id="225" name="CustomShape 9"/>
          <p:cNvSpPr/>
          <p:nvPr/>
        </p:nvSpPr>
        <p:spPr>
          <a:xfrm>
            <a:off x="6552000" y="2497320"/>
            <a:ext cx="720000" cy="635760"/>
          </a:xfrm>
          <a:prstGeom prst="seal24">
            <a:avLst>
              <a:gd fmla="val 2500" name="adj"/>
            </a:avLst>
          </a:prstGeom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1600">
                <a:solidFill>
                  <a:srgbClr val="ffffff"/>
                </a:solidFill>
                <a:latin typeface="Ubuntu"/>
              </a:rPr>
              <a:t>K</a:t>
            </a:r>
            <a:endParaRPr/>
          </a:p>
        </p:txBody>
      </p:sp>
      <p:sp>
        <p:nvSpPr>
          <p:cNvPr id="226" name="CustomShape 10"/>
          <p:cNvSpPr/>
          <p:nvPr/>
        </p:nvSpPr>
        <p:spPr>
          <a:xfrm>
            <a:off x="7488000" y="2497320"/>
            <a:ext cx="720000" cy="635760"/>
          </a:xfrm>
          <a:prstGeom prst="seal24">
            <a:avLst>
              <a:gd fmla="val 2500" name="adj"/>
            </a:avLst>
          </a:prstGeom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1600">
                <a:solidFill>
                  <a:srgbClr val="ffffff"/>
                </a:solidFill>
                <a:latin typeface="Ubuntu"/>
              </a:rPr>
              <a:t>L</a:t>
            </a:r>
            <a:endParaRPr/>
          </a:p>
        </p:txBody>
      </p:sp>
      <p:sp>
        <p:nvSpPr>
          <p:cNvPr id="227" name="CustomShape 11"/>
          <p:cNvSpPr/>
          <p:nvPr/>
        </p:nvSpPr>
        <p:spPr>
          <a:xfrm>
            <a:off x="9648000" y="3037680"/>
            <a:ext cx="72000" cy="890640"/>
          </a:xfrm>
          <a:prstGeom prst="rect">
            <a:avLst/>
          </a:prstGeom>
          <a:solidFill>
            <a:srgbClr val="2c001e"/>
          </a:solidFill>
        </p:spPr>
      </p:sp>
      <p:sp>
        <p:nvSpPr>
          <p:cNvPr id="228" name="CustomShape 12"/>
          <p:cNvSpPr/>
          <p:nvPr/>
        </p:nvSpPr>
        <p:spPr>
          <a:xfrm>
            <a:off x="9504000" y="3037680"/>
            <a:ext cx="72000" cy="890640"/>
          </a:xfrm>
          <a:prstGeom prst="rect">
            <a:avLst/>
          </a:prstGeom>
          <a:solidFill>
            <a:srgbClr val="2c001e"/>
          </a:solidFill>
        </p:spPr>
      </p:sp>
      <p:sp>
        <p:nvSpPr>
          <p:cNvPr id="229" name="CustomShape 13"/>
          <p:cNvSpPr/>
          <p:nvPr/>
        </p:nvSpPr>
        <p:spPr>
          <a:xfrm>
            <a:off x="9360000" y="3037680"/>
            <a:ext cx="72000" cy="890640"/>
          </a:xfrm>
          <a:prstGeom prst="rect">
            <a:avLst/>
          </a:prstGeom>
          <a:solidFill>
            <a:srgbClr val="2c001e"/>
          </a:solidFill>
        </p:spPr>
      </p:sp>
      <p:sp>
        <p:nvSpPr>
          <p:cNvPr id="230" name="CustomShape 14"/>
          <p:cNvSpPr/>
          <p:nvPr/>
        </p:nvSpPr>
        <p:spPr>
          <a:xfrm>
            <a:off x="8748000" y="1734120"/>
            <a:ext cx="1476000" cy="445320"/>
          </a:xfrm>
          <a:prstGeom prst="roundRect">
            <a:avLst>
              <a:gd fmla="val 3600" name="adj"/>
            </a:avLst>
          </a:prstGeom>
          <a:solidFill>
            <a:srgbClr val="dd4814"/>
          </a:solidFill>
        </p:spPr>
        <p:txBody>
          <a:bodyPr anchor="ctr" bIns="45000" lIns="90000" rIns="90000" tIns="45000" wrap="none"/>
          <a:p>
            <a:r>
              <a:rPr b="1" lang="en-US" sz="2400">
                <a:solidFill>
                  <a:srgbClr val="ffffff"/>
                </a:solidFill>
                <a:latin typeface="Ubuntu"/>
              </a:rPr>
              <a:t>16.04</a:t>
            </a:r>
            <a:endParaRPr/>
          </a:p>
        </p:txBody>
      </p:sp>
      <p:sp>
        <p:nvSpPr>
          <p:cNvPr id="231" name="CustomShape 15"/>
          <p:cNvSpPr/>
          <p:nvPr/>
        </p:nvSpPr>
        <p:spPr>
          <a:xfrm>
            <a:off x="9792000" y="3037680"/>
            <a:ext cx="72000" cy="890640"/>
          </a:xfrm>
          <a:prstGeom prst="rect">
            <a:avLst/>
          </a:prstGeom>
          <a:solidFill>
            <a:srgbClr val="2c001e"/>
          </a:solidFill>
        </p:spPr>
      </p:sp>
      <p:sp>
        <p:nvSpPr>
          <p:cNvPr id="232" name="CustomShape 16"/>
          <p:cNvSpPr/>
          <p:nvPr/>
        </p:nvSpPr>
        <p:spPr>
          <a:xfrm>
            <a:off x="9936000" y="3037680"/>
            <a:ext cx="72000" cy="890640"/>
          </a:xfrm>
          <a:prstGeom prst="rect">
            <a:avLst/>
          </a:prstGeom>
          <a:solidFill>
            <a:srgbClr val="2c001e"/>
          </a:solidFill>
        </p:spPr>
      </p:sp>
      <p:sp>
        <p:nvSpPr>
          <p:cNvPr id="233" name="TextShape 17"/>
          <p:cNvSpPr txBox="1"/>
          <p:nvPr/>
        </p:nvSpPr>
        <p:spPr>
          <a:xfrm>
            <a:off x="504000" y="-130320"/>
            <a:ext cx="9071640" cy="111492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>
                <a:solidFill>
                  <a:srgbClr val="ffffff"/>
                </a:solidFill>
                <a:latin typeface="Ubuntu"/>
                <a:ea typeface="Ubuntu"/>
              </a:rPr>
              <a:t>Long-Term Support</a:t>
            </a:r>
            <a:endParaRPr/>
          </a:p>
        </p:txBody>
      </p:sp>
      <p:sp>
        <p:nvSpPr>
          <p:cNvPr id="234" name="CustomShape 18"/>
          <p:cNvSpPr/>
          <p:nvPr/>
        </p:nvSpPr>
        <p:spPr>
          <a:xfrm>
            <a:off x="8712000" y="1034640"/>
            <a:ext cx="720000" cy="635760"/>
          </a:xfrm>
          <a:prstGeom prst="seal24">
            <a:avLst>
              <a:gd fmla="val 2500" name="adj"/>
            </a:avLst>
          </a:prstGeom>
          <a:ln>
            <a:solidFill>
              <a:srgbClr val="ffffff"/>
            </a:solidFill>
          </a:ln>
        </p:spPr>
        <p:txBody>
          <a:bodyPr anchor="ctr" bIns="45000" lIns="90000" rIns="90000" tIns="45000" wrap="none"/>
          <a:p>
            <a:pPr algn="ctr"/>
            <a:r>
              <a:rPr lang="en-US" sz="1600">
                <a:solidFill>
                  <a:srgbClr val="ffffff"/>
                </a:solidFill>
                <a:latin typeface="Ubuntu"/>
              </a:rPr>
              <a:t>M</a:t>
            </a:r>
            <a:endParaRPr/>
          </a:p>
        </p:txBody>
      </p:sp>
      <p:cxnSp>
        <p:nvCxnSpPr>
          <p:cNvPr id="235" name="Line 19"/>
          <p:cNvCxnSpPr>
            <a:stCxn id="219" idx="0"/>
          </p:cNvCxnSpPr>
          <p:nvPr/>
        </p:nvCxnSpPr>
        <p:spPr>
          <xfrm flipH="1">
            <a:off x="936000" y="3800880"/>
            <a:ext cx="888120" cy="254880"/>
          </xfrm>
          <a:prstGeom prst="bentConnector3">
            <a:avLst/>
          </a:prstGeom>
        </p:spPr>
      </p:cxnSp>
      <p:cxnSp>
        <p:nvCxnSpPr>
          <p:cNvPr id="236" name="Line 20"/>
          <p:cNvCxnSpPr>
            <a:stCxn id="219" idx="0"/>
            <a:endCxn id="220" idx="0"/>
          </p:cNvCxnSpPr>
          <p:nvPr/>
        </p:nvCxnSpPr>
        <p:spPr>
          <xfrm>
            <a:off x="936000" y="4055400"/>
            <a:ext cx="1008360" cy="32040"/>
          </xfrm>
          <a:prstGeom prst="curvedConnector3">
            <a:avLst/>
          </a:prstGeom>
          <a:ln w="36000">
            <a:solidFill>
              <a:srgbClr val="ffffff"/>
            </a:solidFill>
            <a:round/>
            <a:tailEnd len="med" type="triangle" w="med"/>
          </a:ln>
        </p:spPr>
      </p:cxnSp>
      <p:sp>
        <p:nvSpPr>
          <p:cNvPr id="237" name="TextShape 21"/>
          <p:cNvSpPr txBox="1"/>
          <p:nvPr/>
        </p:nvSpPr>
        <p:spPr>
          <a:xfrm>
            <a:off x="432000" y="1161720"/>
            <a:ext cx="6372000" cy="9198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800">
                <a:solidFill>
                  <a:srgbClr val="ffffff"/>
                </a:solidFill>
                <a:latin typeface="Ubuntu Light"/>
              </a:rPr>
              <a:t>Supported upgrade paths for OpenStack on Ubuntu</a:t>
            </a:r>
            <a:endParaRPr/>
          </a:p>
        </p:txBody>
      </p:sp>
      <p:cxnSp>
        <p:nvCxnSpPr>
          <p:cNvPr id="238" name="Line 22"/>
          <p:cNvCxnSpPr>
            <a:stCxn id="219" idx="0"/>
            <a:endCxn id="223" idx="1"/>
          </p:cNvCxnSpPr>
          <p:nvPr/>
        </p:nvCxnSpPr>
        <p:spPr>
          <xfrm flipH="1">
            <a:off x="936000" y="2846880"/>
            <a:ext cx="3672360" cy="1208880"/>
          </xfrm>
          <a:prstGeom prst="curvedConnector3">
            <a:avLst/>
          </a:prstGeom>
          <a:ln w="36000">
            <a:solidFill>
              <a:srgbClr val="ffffff"/>
            </a:solidFill>
            <a:round/>
            <a:tailEnd len="med" type="triangle" w="med"/>
          </a:ln>
        </p:spPr>
      </p:cxnSp>
      <p:cxnSp>
        <p:nvCxnSpPr>
          <p:cNvPr id="239" name="Line 23"/>
          <p:cNvCxnSpPr>
            <a:endCxn id="223" idx="1"/>
          </p:cNvCxnSpPr>
          <p:nvPr/>
        </p:nvCxnSpPr>
        <p:spPr>
          <xfrm flipH="1">
            <a:off x="3798000" y="2846880"/>
            <a:ext cx="810360" cy="1209240"/>
          </xfrm>
          <a:prstGeom prst="curvedConnector3">
            <a:avLst/>
          </a:prstGeom>
          <a:ln w="36000">
            <a:solidFill>
              <a:srgbClr val="ffffff"/>
            </a:solidFill>
            <a:round/>
            <a:tailEnd len="med" type="triangle" w="med"/>
          </a:ln>
        </p:spPr>
      </p:cxnSp>
      <p:cxnSp>
        <p:nvCxnSpPr>
          <p:cNvPr id="240" name="Line 24"/>
          <p:cNvCxnSpPr>
            <a:stCxn id="220" idx="0"/>
            <a:endCxn id="221" idx="0"/>
          </p:cNvCxnSpPr>
          <p:nvPr/>
        </p:nvCxnSpPr>
        <p:spPr>
          <xfrm flipH="1">
            <a:off x="1944000" y="4055400"/>
            <a:ext cx="954360" cy="32040"/>
          </xfrm>
          <a:prstGeom prst="curvedConnector3">
            <a:avLst/>
          </a:prstGeom>
          <a:ln w="36000">
            <a:solidFill>
              <a:srgbClr val="ffffff"/>
            </a:solidFill>
            <a:round/>
            <a:tailEnd len="med" type="triangle" w="med"/>
          </a:ln>
        </p:spPr>
      </p:cxnSp>
      <p:cxnSp>
        <p:nvCxnSpPr>
          <p:cNvPr id="241" name="Line 25"/>
          <p:cNvCxnSpPr>
            <a:stCxn id="221" idx="0"/>
          </p:cNvCxnSpPr>
          <p:nvPr/>
        </p:nvCxnSpPr>
        <p:spPr>
          <xfrm>
            <a:off x="2898000" y="4055400"/>
            <a:ext cx="900360" cy="720"/>
          </xfrm>
          <a:prstGeom prst="curvedConnector3">
            <a:avLst/>
          </a:prstGeom>
          <a:ln w="36000">
            <a:solidFill>
              <a:srgbClr val="ffffff"/>
            </a:solidFill>
            <a:round/>
            <a:tailEnd len="med" type="triangle" w="med"/>
          </a:ln>
        </p:spPr>
      </p:cxnSp>
      <p:sp>
        <p:nvSpPr>
          <p:cNvPr id="242" name="CustomShape 26"/>
          <p:cNvSpPr/>
          <p:nvPr/>
        </p:nvSpPr>
        <p:spPr>
          <a:xfrm>
            <a:off x="9648000" y="1607040"/>
            <a:ext cx="72000" cy="890280"/>
          </a:xfrm>
          <a:prstGeom prst="rect">
            <a:avLst/>
          </a:prstGeom>
          <a:solidFill>
            <a:srgbClr val="2c001e"/>
          </a:solidFill>
        </p:spPr>
      </p:sp>
      <p:sp>
        <p:nvSpPr>
          <p:cNvPr id="243" name="CustomShape 27"/>
          <p:cNvSpPr/>
          <p:nvPr/>
        </p:nvSpPr>
        <p:spPr>
          <a:xfrm>
            <a:off x="9504000" y="1607040"/>
            <a:ext cx="72000" cy="890280"/>
          </a:xfrm>
          <a:prstGeom prst="rect">
            <a:avLst/>
          </a:prstGeom>
          <a:solidFill>
            <a:srgbClr val="2c001e"/>
          </a:solidFill>
        </p:spPr>
      </p:sp>
      <p:sp>
        <p:nvSpPr>
          <p:cNvPr id="244" name="CustomShape 28"/>
          <p:cNvSpPr/>
          <p:nvPr/>
        </p:nvSpPr>
        <p:spPr>
          <a:xfrm>
            <a:off x="9360000" y="1607040"/>
            <a:ext cx="72000" cy="890280"/>
          </a:xfrm>
          <a:prstGeom prst="rect">
            <a:avLst/>
          </a:prstGeom>
          <a:solidFill>
            <a:srgbClr val="2c001e"/>
          </a:solidFill>
        </p:spPr>
      </p:sp>
      <p:sp>
        <p:nvSpPr>
          <p:cNvPr id="245" name="CustomShape 29"/>
          <p:cNvSpPr/>
          <p:nvPr/>
        </p:nvSpPr>
        <p:spPr>
          <a:xfrm>
            <a:off x="9792000" y="1607040"/>
            <a:ext cx="72000" cy="890280"/>
          </a:xfrm>
          <a:prstGeom prst="rect">
            <a:avLst/>
          </a:prstGeom>
          <a:solidFill>
            <a:srgbClr val="2c001e"/>
          </a:solidFill>
        </p:spPr>
      </p:sp>
      <p:sp>
        <p:nvSpPr>
          <p:cNvPr id="246" name="CustomShape 30"/>
          <p:cNvSpPr/>
          <p:nvPr/>
        </p:nvSpPr>
        <p:spPr>
          <a:xfrm>
            <a:off x="9936000" y="1607040"/>
            <a:ext cx="72000" cy="890280"/>
          </a:xfrm>
          <a:prstGeom prst="rect">
            <a:avLst/>
          </a:prstGeom>
          <a:solidFill>
            <a:srgbClr val="2c001e"/>
          </a:solidFill>
        </p:spPr>
      </p:sp>
      <p:cxnSp>
        <p:nvCxnSpPr>
          <p:cNvPr id="247" name="Line 31"/>
          <p:cNvCxnSpPr>
            <a:stCxn id="223" idx="0"/>
            <a:endCxn id="234" idx="1"/>
          </p:cNvCxnSpPr>
          <p:nvPr/>
        </p:nvCxnSpPr>
        <p:spPr>
          <xfrm flipH="1">
            <a:off x="4968000" y="1352520"/>
            <a:ext cx="3744360" cy="1176840"/>
          </xfrm>
          <a:prstGeom prst="curvedConnector3">
            <a:avLst/>
          </a:prstGeom>
          <a:ln w="3600">
            <a:solidFill>
              <a:srgbClr val="aea79f"/>
            </a:solidFill>
            <a:custDash>
              <a:ds d="197000" sp="197000"/>
            </a:custDash>
            <a:round/>
            <a:tailEnd len="med" type="triangle" w="med"/>
          </a:ln>
        </p:spPr>
      </p:cxnSp>
      <p:cxnSp>
        <p:nvCxnSpPr>
          <p:cNvPr id="248" name="Line 32"/>
          <p:cNvCxnSpPr>
            <a:stCxn id="223" idx="0"/>
            <a:endCxn id="224" idx="0"/>
          </p:cNvCxnSpPr>
          <p:nvPr/>
        </p:nvCxnSpPr>
        <p:spPr>
          <xfrm>
            <a:off x="4968000" y="2529000"/>
            <a:ext cx="990360" cy="360"/>
          </xfrm>
          <a:prstGeom prst="curvedConnector3">
            <a:avLst/>
          </a:prstGeom>
          <a:ln w="3600">
            <a:solidFill>
              <a:srgbClr val="aea79f"/>
            </a:solidFill>
            <a:custDash>
              <a:ds d="197000" sp="197000"/>
            </a:custDash>
            <a:round/>
            <a:tailEnd len="med" type="triangle" w="med"/>
          </a:ln>
        </p:spPr>
      </p:cxnSp>
      <p:cxnSp>
        <p:nvCxnSpPr>
          <p:cNvPr id="249" name="Line 33"/>
          <p:cNvCxnSpPr>
            <a:stCxn id="224" idx="0"/>
            <a:endCxn id="225" idx="0"/>
          </p:cNvCxnSpPr>
          <p:nvPr/>
        </p:nvCxnSpPr>
        <p:spPr>
          <xfrm flipH="1">
            <a:off x="5958000" y="2497320"/>
            <a:ext cx="954360" cy="32040"/>
          </xfrm>
          <a:prstGeom prst="curvedConnector3">
            <a:avLst/>
          </a:prstGeom>
          <a:ln w="3600">
            <a:solidFill>
              <a:srgbClr val="aea79f"/>
            </a:solidFill>
            <a:custDash>
              <a:ds d="197000" sp="197000"/>
            </a:custDash>
            <a:round/>
            <a:tailEnd len="med" type="triangle" w="med"/>
          </a:ln>
        </p:spPr>
      </p:cxnSp>
      <p:cxnSp>
        <p:nvCxnSpPr>
          <p:cNvPr id="250" name="Line 34"/>
          <p:cNvCxnSpPr>
            <a:stCxn id="225" idx="0"/>
            <a:endCxn id="226" idx="0"/>
          </p:cNvCxnSpPr>
          <p:nvPr/>
        </p:nvCxnSpPr>
        <p:spPr>
          <xfrm>
            <a:off x="6912000" y="2497320"/>
            <a:ext cx="936360" cy="360"/>
          </xfrm>
          <a:prstGeom prst="curvedConnector3">
            <a:avLst/>
          </a:prstGeom>
          <a:ln w="3600">
            <a:solidFill>
              <a:srgbClr val="aea79f"/>
            </a:solidFill>
            <a:custDash>
              <a:ds d="197000" sp="197000"/>
            </a:custDash>
            <a:round/>
            <a:tailEnd len="med" type="triangle" w="med"/>
          </a:ln>
        </p:spPr>
      </p:cxnSp>
      <p:cxnSp>
        <p:nvCxnSpPr>
          <p:cNvPr id="251" name="Line 35"/>
          <p:cNvCxnSpPr>
            <a:stCxn id="226" idx="0"/>
            <a:endCxn id="234" idx="1"/>
          </p:cNvCxnSpPr>
          <p:nvPr/>
        </p:nvCxnSpPr>
        <p:spPr>
          <xfrm flipH="1">
            <a:off x="7848000" y="1352520"/>
            <a:ext cx="864360" cy="1145160"/>
          </xfrm>
          <a:prstGeom prst="curvedConnector3">
            <a:avLst/>
          </a:prstGeom>
          <a:ln w="3600">
            <a:solidFill>
              <a:srgbClr val="aea79f"/>
            </a:solidFill>
            <a:custDash>
              <a:ds d="197000" sp="197000"/>
            </a:custDash>
            <a:round/>
            <a:tailEnd len="med" type="triangle" w="med"/>
          </a:ln>
        </p:spPr>
      </p:cxn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Shape 1"/>
          <p:cNvSpPr txBox="1"/>
          <p:nvPr/>
        </p:nvSpPr>
        <p:spPr>
          <a:xfrm>
            <a:off x="503640" y="1305360"/>
            <a:ext cx="9068760" cy="946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i="1" lang="en-US" sz="4800"/>
              <a:t>OpenStack in Production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5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3280" y="640080"/>
            <a:ext cx="6713280" cy="4228920"/>
          </a:xfrm>
          <a:prstGeom prst="rect">
            <a:avLst/>
          </a:prstGeom>
        </p:spPr>
      </p:pic>
    </p:spTree>
  </p:cSld>
</p:sld>
</file>

<file path=ppt/slides/slide21.xml><?xml version="1.0" encoding="UTF-8" standalone="yes"?>
<p:sld xmlns:a="http://schemas.openxmlformats.org/drawingml/2006/main" xmlns:p="http://schemas.openxmlformats.org/presentationml/2006/main" xmlns:r="http://schemas.openxmlformats.org/officeDocument/2006/relationships"><p:cSld><p:bg><p:bgPr><a:solidFill><a:srgbClr val="2c001e"/></a:solidFill></p:bgPr></p:bg><p:spTree><p:nvGrpSpPr>        <p:cNvPr id="1" name=""/>        <p:cNvGrpSpPr/>        <p:nvPr/>      </p:nvGrpSpPr>      <p:grpSpPr>        <a:xfrm>          <a:off x="0" y="0"/>          <a:ext cx="0" cy="0"/>          <a:chOff x="0" y="0"/>          <a:chExt cx="0" cy="0"/>        </a:xfrm>      </p:grpSpPr><p:sp><p:nvSpPr><p:cNvPr id="253" name="TextShape 1"/><p:cNvSpPr txBox="1"/><p:nvPr/></p:nvSpPr><p:spPr><a:xfrm><a:off x="504360" y="301680"/><a:ext cx="9071640" cy="1262160"/></a:xfrm><a:prstGeom prst="rect"><a:avLst/></a:prstGeom></p:spPr><p:txBody><a:bodyPr anchor="ctr" bIns="0" lIns="0" rIns="0" tIns="0" wrap="none"/><a:p><a:r><a:rPr lang="en-US"><a:solidFill><a:srgbClr val="ffffff"/></a:solidFill></a:rPr><a:t>Juju is magic</a:t></a:r><a:r><a:rPr lang="en-US"><a:solidFill><a:srgbClr val="ffffff"/></a:solidFill></a:rPr><a:t>&#10;</a:t></a:r><a:r><a:rPr lang="en-US"><a:solidFill><a:srgbClr val="ffffff"/></a:solidFill></a:rPr><a:t>orchestration</a:t></a:r><a:endParaRPr/></a:p></p:txBody></p:sp><p:sp><p:nvSpPr><p:cNvPr id="254" name="CustomShape 2"/><p:cNvSpPr/><p:nvPr/></p:nvSpPr><p:spPr><a:xfrm><a:off x="4176360" y="1368000"/><a:ext cx="2232000" cy="792000"/></a:xfrm><a:prstGeom prst="ellipse"><a:avLst></a:avLst></a:prstGeom><a:solidFill><a:srgbClr val="2c001e"/></a:solidFill><a:ln w="36000"><a:solidFill><a:srgbClr val="ffffff"/></a:solidFill><a:round/></a:ln></p:spPr><p:txBody><a:bodyPr anchor="ctr" bIns="63000" lIns="108000" rIns="108000" tIns="63000" wrap="none"/><a:p><a:pPr algn="ctr"></a:pPr><a:r><a:rPr lang="en-US" sz="2500"><a:solidFill><a:srgbClr val="e6e6e6"/></a:solidFill><a:latin typeface="Ubuntu Light"/></a:rPr><a:t>HA proxy</a:t></a:r><a:endParaRPr/></a:p></p:txBody></p:sp><p:sp><p:nvSpPr><p:cNvPr id="255" name="CustomShape 3"/><p:cNvSpPr/><p:nvPr/></p:nvSpPr><p:spPr><a:xfrm><a:off x="2121120" y="2525040"/><a:ext cx="2664000" cy="1224000"/></a:xfrm><a:prstGeom prst="ellipse"><a:avLst></a:avLst></a:prstGeom><a:ln w="36000"><a:solidFill><a:srgbClr val="ffffff"/></a:solidFill><a:round/></a:ln></p:spPr></p:sp><p:sp><p:nvSpPr><p:cNvPr id="256" name="CustomShape 4"/><p:cNvSpPr/><p:nvPr/></p:nvSpPr><p:spPr><a:xfrm><a:off x="2103120" y="2399040"/><a:ext cx="2664000" cy="1224000"/></a:xfrm><a:prstGeom prst="ellipse"><a:avLst></a:avLst></a:prstGeom><a:solidFill><a:srgbClr val="2c001e"/></a:solidFill><a:ln w="36000"><a:solidFill><a:srgbClr val="ffffff"/></a:solidFill><a:round/></a:ln></p:spPr><p:txBody><a:bodyPr anchor="ctr" bIns="63000" lIns="108000" rIns="108000" tIns="63000" wrap="none"/><a:p><a:pPr algn="ctr"></a:pPr><a:r><a:rPr lang="en-US" sz="2500"><a:solidFill><a:srgbClr val="e6e6e6"/></a:solidFill><a:latin typeface="Ubuntu Light"/></a:rPr><a:t>&#10;</a:t></a:r><a:r><a:rPr lang="en-US" sz="2500"><a:solidFill><a:srgbClr val="e6e6e6"/></a:solidFill><a:latin typeface="Ubuntu Light"/></a:rPr><a:t>Node.js</a:t></a:r><a:endParaRPr/></a:p></p:txBody></p:sp><p:sp><p:nvSpPr><p:cNvPr id="257" name="CustomShape 5"/><p:cNvSpPr/><p:nvPr/></p:nvSpPr><p:spPr><a:xfrm><a:off x="2337120" y="2165040"/><a:ext cx="2232000" cy="792000"/></a:xfrm><a:prstGeom prst="ellipse"><a:avLst></a:avLst></a:prstGeom><a:solidFill><a:srgbClr val="ffffff"/></a:solidFill><a:ln w="36000"><a:solidFill><a:srgbClr val="ffffff"/></a:solidFill><a:round/></a:ln></p:spPr><p:txBody><a:bodyPr anchor="ctr" bIns="63000" lIns="108000" rIns="108000" tIns="63000" wrap="none"/><a:p><a:pPr algn="ctr"></a:pPr><a:r><a:rPr lang="en-US" sz="2500"><a:solidFill><a:srgbClr val="2c001e"/></a:solidFill><a:latin typeface="Ubuntu Light"/></a:rPr><a:t>App</a:t></a:r><a:endParaRPr/></a:p></p:txBody></p:sp><p:sp><p:nvSpPr><p:cNvPr id="258" name="CustomShape 6"/><p:cNvSpPr/><p:nvPr/></p:nvSpPr><p:spPr><a:xfrm><a:off x="6309360" y="2446560"/><a:ext cx="2664000" cy="1224000"/></a:xfrm><a:prstGeom prst="ellipse"><a:avLst></a:avLst></a:prstGeom><a:ln w="36000"><a:solidFill><a:srgbClr val="ffffff"/></a:solidFill><a:round/></a:ln></p:spPr><p:txBody><a:bodyPr anchor="ctr" bIns="63000" lIns="108000" rIns="108000" tIns="63000" wrap="none"/><a:p><a:pPr algn="ctr"></a:pPr><a:r><a:rPr lang="en-US" sz="2500"><a:solidFill><a:srgbClr val="e6e6e6"/></a:solidFill><a:latin typeface="Ubuntu Light"/></a:rPr><a:t>&#10;</a:t></a:r><a:r><a:rPr lang="en-US" sz="2500"><a:solidFill><a:srgbClr val="e6e6e6"/></a:solidFill><a:latin typeface="Ubuntu Light"/></a:rPr><a:t>Tomcat + nginX</a:t></a:r><a:endParaRPr/></a:p></p:txBody></p:sp><p:sp><p:nvSpPr><p:cNvPr id="259" name="CustomShape 7"/><p:cNvSpPr/><p:nvPr/></p:nvSpPr><p:spPr><a:xfrm><a:off x="6525360" y="2194560"/><a:ext cx="2232000" cy="792000"/></a:xfrm><a:prstGeom prst="ellipse"><a:avLst></a:avLst></a:prstGeom><a:solidFill><a:srgbClr val="2c001e"/></a:solidFill><a:ln w="36000"><a:solidFill><a:srgbClr val="ffffff"/></a:solidFill><a:round/></a:ln></p:spPr><p:txBody><a:bodyPr anchor="ctr" bIns="63000" lIns="108000" rIns="108000" tIns="63000" wrap="none"/><a:p><a:pPr algn="ctr"></a:pPr><a:r><a:rPr lang="en-US" sz="2500"><a:solidFill><a:srgbClr val="e6e6e6"/></a:solidFill><a:latin typeface="Ubuntu Light"/></a:rPr><a:t>App</a:t></a:r><a:endParaRPr/></a:p></p:txBody></p:sp><p:sp><p:nvSpPr><p:cNvPr id="260" name="CustomShape 8"/><p:cNvSpPr/><p:nvPr/></p:nvSpPr><p:spPr><a:xfrm><a:off x="7369200" y="4838400"/><a:ext cx="2232000" cy="648000"/></a:xfrm><a:prstGeom prst="ellipse"><a:avLst></a:avLst></a:prstGeom><a:solidFill><a:srgbClr val="2c001e"/></a:solidFill><a:ln w="36000"><a:solidFill><a:srgbClr val="ffffff"/></a:solidFill><a:round/></a:ln></p:spPr><p:txBody><a:bodyPr anchor="ctr" bIns="63000" lIns="108000" rIns="108000" tIns="63000" wrap="none"/><a:p><a:pPr algn="ctr"></a:pPr><a:r><a:rPr lang="en-US" sz="2500"><a:solidFill><a:srgbClr val="e6e6e6"/></a:solidFill><a:latin typeface="Ubuntu Light"/></a:rPr><a:t>MySQL</a:t></a:r><a:endParaRPr/></a:p></p:txBody></p:sp><p:sp><p:nvSpPr><p:cNvPr id="261" name="CustomShape 9"/><p:cNvSpPr/><p:nvPr/></p:nvSpPr><p:spPr><a:xfrm><a:off x="7369200" y="4676400"/><a:ext cx="2232000" cy="648000"/></a:xfrm><a:prstGeom prst="ellipse"><a:avLst></a:avLst></a:prstGeom><a:solidFill><a:srgbClr val="2c001e"/></a:solidFill><a:ln w="36000"><a:solidFill><a:srgbClr val="ffffff"/></a:solidFill><a:round/></a:ln></p:spPr><p:txBody><a:bodyPr anchor="ctr" bIns="63000" lIns="108000" rIns="108000" tIns="63000" wrap="none"/><a:p><a:pPr algn="ctr"></a:pPr><a:r><a:rPr lang="en-US" sz="2500"><a:solidFill><a:srgbClr val="e6e6e6"/></a:solidFill><a:latin typeface="Ubuntu Light"/></a:rPr><a:t>MySQL</a:t></a:r><a:endParaRPr/></a:p></p:txBody></p:sp><p:sp><p:nvSpPr><p:cNvPr id="262" name="CustomShape 10"/><p:cNvSpPr/><p:nvPr/></p:nvSpPr><p:spPr><a:xfrm><a:off x="658080" y="4659120"/><a:ext cx="2232000" cy="648000"/></a:xfrm><a:prstGeom prst="ellipse"><a:avLst></a:avLst></a:prstGeom><a:solidFill><a:srgbClr val="2c001e"/></a:solidFill><a:ln w="36000"><a:solidFill><a:srgbClr val="ffffff"/></a:solidFill><a:round/></a:ln></p:spPr></p:sp><p:sp><p:nvSpPr><p:cNvPr id="263" name="CustomShape 11"/><p:cNvSpPr/><p:nvPr/></p:nvSpPr><p:spPr><a:xfrm><a:off x="640080" y="4533120"/><a:ext cx="2232000" cy="648000"/></a:xfrm><a:prstGeom prst="ellipse"><a:avLst></a:avLst></a:prstGeom><a:solidFill><a:srgbClr val="2c001e"/></a:solidFill><a:ln w="36000"><a:solidFill><a:srgbClr val="ffffff"/></a:solidFill><a:round/></a:ln></p:spPr></p:sp><p:sp><p:nvSpPr><p:cNvPr id="264" name="CustomShape 12"/><p:cNvSpPr/><p:nvPr/></p:nvSpPr><p:spPr><a:xfrm><a:off x="640080" y="4389120"/><a:ext cx="2232000" cy="648000"/></a:xfrm><a:prstGeom prst="ellipse"><a:avLst></a:avLst></a:prstGeom><a:solidFill><a:srgbClr val="2c001e"/></a:solidFill><a:ln w="36000"><a:solidFill><a:srgbClr val="ffffff"/></a:solidFill><a:round/></a:ln></p:spPr><p:txBody><a:bodyPr anchor="ctr" bIns="63000" lIns="108000" rIns="108000" tIns="63000" wrap="none"/><a:p><a:pPr algn="ctr"></a:pPr><a:r><a:rPr lang="en-US" sz="2500"><a:solidFill><a:srgbClr val="e6e6e6"/></a:solidFill><a:latin typeface="Ubuntu Light"/></a:rPr><a:t>Cassandra</a:t></a:r><a:endParaRPr/></a:p></p:txBody></p:sp><p:sp><p:nvSpPr><p:cNvPr id="265" name="CustomShape 13"/><p:cNvSpPr/><p:nvPr/></p:nvSpPr><p:spPr><a:xfrm><a:off x="4260240" y="4876560"/><a:ext cx="2232000" cy="648000"/></a:xfrm><a:prstGeom prst="ellipse"><a:avLst></a:avLst></a:prstGeom><a:solidFill><a:srgbClr val="2c001e"/></a:solidFill><a:ln w="36000"><a:solidFill><a:srgbClr val="ffffff"/></a:solidFill><a:round/></a:ln></p:spPr></p:sp><p:sp><p:nvSpPr><p:cNvPr id="266" name="CustomShape 14"/><p:cNvSpPr/><p:nvPr/></p:nvSpPr><p:spPr><a:xfrm><a:off x="4242240" y="4750560"/><a:ext cx="2232000" cy="648000"/></a:xfrm><a:prstGeom prst="ellipse"><a:avLst></a:avLst></a:prstGeom><a:solidFill><a:srgbClr val="2c001e"/></a:solidFill><a:ln w="36000"><a:solidFill><a:srgbClr val="ffffff"/></a:solidFill><a:round/></a:ln></p:spPr></p:sp><p:sp><p:nvSpPr><p:cNvPr id="267" name="CustomShape 15"/><p:cNvSpPr/><p:nvPr/></p:nvSpPr><p:spPr><a:xfrm><a:off x="4242240" y="4606560"/><a:ext cx="2232000" cy="648000"/></a:xfrm><a:prstGeom prst="ellipse"><a:avLst></a:avLst></a:prstGeom><a:solidFill><a:srgbClr val="2c001e"/></a:solidFill><a:ln w="36000"><a:solidFill><a:srgbClr val="ffffff"/></a:solidFill><a:round/></a:ln></p:spPr></p:sp><p:sp><p:nvSpPr><p:cNvPr id="268" name="CustomShape 16"/><p:cNvSpPr/><p:nvPr/></p:nvSpPr><p:spPr><a:xfrm><a:off x="4224240" y="4480560"/><a:ext cx="2232000" cy="648000"/></a:xfrm><a:prstGeom prst="ellipse"><a:avLst></a:avLst></a:prstGeom><a:solidFill><a:srgbClr val="2c001e"/></a:solidFill><a:ln w="36000"><a:solidFill><a:srgbClr val="ffffff"/></a:solidFill><a:round/></a:ln></p:spPr><p:txBody><a:bodyPr anchor="ctr" bIns="63000" lIns="108000" rIns="108000" tIns="63000" wrap="none"/><a:p><a:pPr algn="ctr"></a:pPr><a:r><a:rPr lang="en-US" sz="2500"><a:solidFill><a:srgbClr val="e6e6e6"/></a:solidFill><a:latin typeface="Ubuntu Light"/></a:rPr><a:t>Hadoop</a:t></a:r><a:endParaRPr/></a:p></p:txBody></p:sp><p:sp><p:nvSpPr><p:cNvPr id="269" name="CustomShape 17"/><p:cNvSpPr/><p:nvPr/></p:nvSpPr><p:spPr><a:xfrm><a:off x="4176360" y="1278000"/><a:ext cx="2232000" cy="792000"/></a:xfrm><a:prstGeom prst="ellipse"><a:avLst></a:avLst></a:prstGeom><a:solidFill><a:srgbClr val="2c001e"/></a:solidFill><a:ln w="36000"><a:solidFill><a:srgbClr val="ffffff"/></a:solidFill><a:round/></a:ln></p:spPr><p:txBody><a:bodyPr anchor="ctr" bIns="63000" lIns="108000" rIns="108000" tIns="63000" wrap="none"/><a:p><a:pPr algn="ctr"></a:pPr><a:r><a:rPr lang="en-US" sz="2500"><a:solidFill><a:srgbClr val="e6e6e6"/></a:solidFill><a:latin typeface="Ubuntu Light"/></a:rPr><a:t>HA proxy</a:t></a:r><a:endParaRPr/></a:p></p:txBody></p:sp><p:cxnSp><p:nvCxnSpPr><p:cNvPr id="270" name="Line 18"/><p:cNvCxnSpPr><a:stCxn id="269" idx="2"/><a:endCxn id="257" idx="0"/></p:cNvCxnSpPr><p:nvPr/></p:nvCxnSpPr><p:spPr><1pic:xfrm><a:off x="3453120" y="1674000"/><a:ext cx="723600" cy="491400"/></1pic:xfrm><a:prstGeom prst="curvedConnector3"><a:avLst/></a:prstGeom><a:ln w="36000"><a:solidFill><a:srgbClr val="b3b3b3"/></a:solidFill><a:round/></a:ln></p:spPr></p:cxnSp><p:cxnSp><p:nvCxnSpPr><p:cNvPr id="271" name="Line 19"/><p:cNvCxnSpPr><a:stCxn id="269" idx="6"/><a:endCxn id="259" idx="0"/></p:cNvCxnSpPr><p:nvPr/></p:nvCxnSpPr><p:spPr><xfrm><a:off x="6408360" y="1674000"/><a:ext cx="1233360" cy="520920"/></xfrm><a:prstGeom prst="curvedConnector3"><a:avLst/></a:prstGeom><a:ln w="36000"><a:solidFill><a:srgbClr val="b3b3b3"/></a:solidFill><a:round/></a:ln></p:spPr></p:cxnSp><p:cxnSp><p:nvCxnSpPr><p:cNvPr id="272" name="Line 20"/><p:cNvCxnSpPr><a:stCxn id="258" idx="4"/><a:endCxn id="261" idx="0"/></p:cNvCxnSpPr><p:nvPr/></p:nvCxnSpPr><p:spPr><xfrm><a:off x="7641360" y="3670560"/><a:ext cx="844200" cy="1006200"/></xfrm><a:prstGeom prst="curvedConnector3"><a:avLst/></a:prstGeom><a:ln w="36000"><a:solidFill><a:srgbClr val="b3b3b3"/></a:solidFill><a:round/></a:ln></p:spPr></p:cxnSp><p:cxnSp><p:nvCxnSpPr><p:cNvPr id="273" name="Line 21"/><p:cNvCxnSpPr><a:stCxn id="258" idx="3"/><a:endCxn id="268" idx="7"/></p:cNvCxnSpPr><p:nvPr/></p:nvCxnSpPr><p:spPr><1pic:xfrm><a:off x="6129360" y="3491280"/><a:ext cx="570240" cy="1084320"/></1pic:xfrm><a:prstGeom prst="curvedConnector3"><a:avLst/></a:prstGeom><a:ln w="36000"><a:solidFill><a:srgbClr val="b3b3b3"/></a:solidFill><a:round/></a:ln></p:spPr></p:cxnSp><p:cxnSp><p:nvCxnSpPr><p:cNvPr id="274" name="Line 22"/><p:cNvCxnSpPr><a:stCxn id="255" idx="4"/><a:endCxn id="268" idx="1"/></p:cNvCxnSpPr><p:nvPr/></p:nvCxnSpPr><p:spPr><xfrm><a:off x="3453120" y="3749040"/><a:ext cx="1098360" cy="826560"/></xfrm><a:prstGeom prst="curvedConnector3"><a:avLst/></a:prstGeom><a:ln w="36000"><a:solidFill><a:srgbClr val="b3b3b3"/></a:solidFill><a:round/></a:ln></p:spPr></p:cxnSp><p:cxnSp><p:nvCxnSpPr><p:cNvPr id="275" name="Line 23"/><p:cNvCxnSpPr><a:stCxn id="257" idx="2"/><a:endCxn id="264" idx="1"/></p:cNvCxnSpPr><p:nvPr/></p:nvCxnSpPr><p:spPr><1pic:xfrm><a:off x="966960" y="2561040"/><a:ext cx="1370520" cy="1923120"/></1pic:xfrm><a:prstGeom prst="curvedConnector3"><a:avLst/></a:prstGeom><a:ln w="36000"><a:solidFill><a:srgbClr val="b3b3b3"/></a:solidFill><a:round/></a:ln></p:spPr></p:cxnSp><p:sp><p:nvSpPr><p:cNvPr id="276" name="CustomShape 24"/><p:cNvSpPr/><p:nvPr/></p:nvSpPr><p:spPr><a:xfrm><a:off x="3636360" y="-432000"/><a:ext cx="3312000" cy="1224000"/></a:xfrm><a:prstGeom prst="rect"><a:avLst></a:avLst></a:prstGeom><a:ln><a:solidFill><a:srgbClr val="ffffff"/></a:solidFill></a:ln></p:spPr></p:sp><p:cxnSp><p:nvCxnSpPr><p:cNvPr id="277" name="Line 25"/><p:cNvCxnSpPr><a:stCxn id="276" idx="2"/><a:endCxn id="269" idx="0"/></p:cNvCxnSpPr><p:nvPr/></p:nvCxnSpPr><p:spPr><xfrm><a:off x="5292360" y="792000"/><a:ext cx="360" cy="486360"/></xfrm><a:prstGeom prst="curvedConnector3"><a:avLst/></a:prstGeom><a:ln><a:solidFill><a:srgbClr val="ffffff"/></a:solidFill><a:custDash><a:ds d="197000" sp="197000"/></a:custDash></a:ln></p:spPr></p:cxnSp></p:spTree></p:cSld>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529200" y="4705200"/>
            <a:ext cx="10234440" cy="4744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600"/>
              <a:t>Provisioning   Software   Configuration   State   Orchestration</a:t>
            </a:r>
            <a:endParaRPr/>
          </a:p>
        </p:txBody>
      </p:sp>
      <p:sp>
        <p:nvSpPr>
          <p:cNvPr id="279" name="CustomShape 2"/>
          <p:cNvSpPr/>
          <p:nvPr/>
        </p:nvSpPr>
        <p:spPr>
          <a:xfrm>
            <a:off x="640080" y="795600"/>
            <a:ext cx="1828800" cy="1581840"/>
          </a:xfrm>
          <a:prstGeom prst="roundRect">
            <a:avLst>
              <a:gd fmla="val 3600" name="adj"/>
            </a:avLst>
          </a:prstGeom>
          <a:solidFill>
            <a:srgbClr val="dd4814"/>
          </a:solidFill>
        </p:spPr>
        <p:txBody>
          <a:bodyPr anchor="ctr" bIns="45000" lIns="90000" rIns="90000" tIns="45000" wrap="none"/>
          <a:p>
            <a:pPr algn="ctr"/>
            <a:r>
              <a:rPr lang="en-US">
                <a:solidFill>
                  <a:srgbClr val="ffffff"/>
                </a:solidFill>
                <a:latin typeface="Ubuntu Medium"/>
              </a:rPr>
              <a:t>MAAS</a:t>
            </a:r>
            <a:r>
              <a:rPr lang="en-US">
                <a:solidFill>
                  <a:srgbClr val="ffffff"/>
                </a:solidFill>
                <a:latin typeface="Ubuntu Medium"/>
              </a:rPr>
              <a:t>
</a:t>
            </a:r>
            <a:r>
              <a:rPr lang="en-US">
                <a:solidFill>
                  <a:srgbClr val="ffffff"/>
                </a:solidFill>
                <a:latin typeface="Ubuntu Medium"/>
              </a:rPr>
              <a:t>
</a:t>
            </a:r>
            <a:r>
              <a:rPr lang="en-US">
                <a:solidFill>
                  <a:srgbClr val="ffffff"/>
                </a:solidFill>
                <a:latin typeface="Ubuntu Medium"/>
              </a:rPr>
              <a:t>/</a:t>
            </a:r>
            <a:r>
              <a:rPr lang="en-US">
                <a:solidFill>
                  <a:srgbClr val="ffffff"/>
                </a:solidFill>
                <a:latin typeface="Ubuntu Medium"/>
              </a:rPr>
              <a:t>
</a:t>
            </a:r>
            <a:r>
              <a:rPr lang="en-US">
                <a:solidFill>
                  <a:srgbClr val="ffffff"/>
                </a:solidFill>
                <a:latin typeface="Ubuntu Medium"/>
              </a:rPr>
              <a:t>
</a:t>
            </a:r>
            <a:r>
              <a:rPr lang="en-US">
                <a:solidFill>
                  <a:srgbClr val="ffffff"/>
                </a:solidFill>
                <a:latin typeface="Ubuntu Medium"/>
              </a:rPr>
              <a:t> Nova</a:t>
            </a:r>
            <a:endParaRPr/>
          </a:p>
        </p:txBody>
      </p:sp>
      <p:sp>
        <p:nvSpPr>
          <p:cNvPr id="280" name="CustomShape 3"/>
          <p:cNvSpPr/>
          <p:nvPr/>
        </p:nvSpPr>
        <p:spPr>
          <a:xfrm>
            <a:off x="2584080" y="795600"/>
            <a:ext cx="6925680" cy="640080"/>
          </a:xfrm>
          <a:prstGeom prst="roundRect">
            <a:avLst>
              <a:gd fmla="val 3600" name="adj"/>
            </a:avLst>
          </a:prstGeom>
          <a:solidFill>
            <a:srgbClr val="dd4814"/>
          </a:solidFill>
        </p:spPr>
        <p:txBody>
          <a:bodyPr anchor="ctr" bIns="45000" lIns="90000" rIns="90000" tIns="45000" wrap="none"/>
          <a:p>
            <a:pPr algn="ctr"/>
            <a:r>
              <a:rPr lang="en-US">
                <a:solidFill>
                  <a:srgbClr val="ffffff"/>
                </a:solidFill>
                <a:latin typeface="Ubuntu Medium"/>
              </a:rPr>
              <a:t>Juju</a:t>
            </a:r>
            <a:endParaRPr/>
          </a:p>
        </p:txBody>
      </p:sp>
      <p:sp>
        <p:nvSpPr>
          <p:cNvPr id="281" name="CustomShape 4"/>
          <p:cNvSpPr/>
          <p:nvPr/>
        </p:nvSpPr>
        <p:spPr>
          <a:xfrm>
            <a:off x="2651760" y="2632320"/>
            <a:ext cx="4663440" cy="640080"/>
          </a:xfrm>
          <a:prstGeom prst="roundRect">
            <a:avLst>
              <a:gd fmla="val 3600" name="adj"/>
            </a:avLst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</a:ln>
        </p:spPr>
        <p:txBody>
          <a:bodyPr anchor="ctr" bIns="45000" lIns="90000" rIns="90000" tIns="45000" wrap="none"/>
          <a:p>
            <a:pPr algn="ctr"/>
            <a:r>
              <a:rPr lang="en-US"/>
              <a:t>Puppet / Chef</a:t>
            </a:r>
            <a:endParaRPr/>
          </a:p>
        </p:txBody>
      </p:sp>
      <p:sp>
        <p:nvSpPr>
          <p:cNvPr id="282" name="CustomShape 5"/>
          <p:cNvSpPr/>
          <p:nvPr/>
        </p:nvSpPr>
        <p:spPr>
          <a:xfrm>
            <a:off x="2615760" y="3532320"/>
            <a:ext cx="2011680" cy="640080"/>
          </a:xfrm>
          <a:prstGeom prst="roundRect">
            <a:avLst>
              <a:gd fmla="val 3600" name="adj"/>
            </a:avLst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</a:ln>
        </p:spPr>
        <p:txBody>
          <a:bodyPr anchor="ctr" bIns="45000" lIns="90000" rIns="90000" tIns="45000" wrap="none"/>
          <a:p>
            <a:pPr algn="ctr"/>
            <a:r>
              <a:rPr lang="en-US"/>
              <a:t>Packages</a:t>
            </a:r>
            <a:endParaRPr/>
          </a:p>
        </p:txBody>
      </p:sp>
      <p:sp>
        <p:nvSpPr>
          <p:cNvPr id="283" name="CustomShape 6"/>
          <p:cNvSpPr/>
          <p:nvPr/>
        </p:nvSpPr>
        <p:spPr>
          <a:xfrm>
            <a:off x="2615760" y="1696320"/>
            <a:ext cx="1527840" cy="640080"/>
          </a:xfrm>
          <a:prstGeom prst="roundRect">
            <a:avLst>
              <a:gd fmla="val 3600" name="adj"/>
            </a:avLst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</a:ln>
        </p:spPr>
        <p:txBody>
          <a:bodyPr anchor="ctr" bIns="45000" lIns="90000" rIns="90000" tIns="45000" wrap="none"/>
          <a:p>
            <a:pPr algn="ctr"/>
            <a:r>
              <a:rPr lang="en-US" sz="1500"/>
              <a:t>diskimage-builder</a:t>
            </a:r>
            <a:endParaRPr/>
          </a:p>
        </p:txBody>
      </p:sp>
      <p:sp>
        <p:nvSpPr>
          <p:cNvPr id="284" name="CustomShape 7"/>
          <p:cNvSpPr/>
          <p:nvPr/>
        </p:nvSpPr>
        <p:spPr>
          <a:xfrm>
            <a:off x="4201560" y="1696320"/>
            <a:ext cx="1527840" cy="640080"/>
          </a:xfrm>
          <a:prstGeom prst="roundRect">
            <a:avLst>
              <a:gd fmla="val 3600" name="adj"/>
            </a:avLst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</a:ln>
        </p:spPr>
        <p:txBody>
          <a:bodyPr anchor="ctr" bIns="45000" lIns="90000" rIns="90000" tIns="45000" wrap="none"/>
          <a:p>
            <a:pPr algn="ctr"/>
            <a:r>
              <a:rPr lang="en-US" sz="1500"/>
              <a:t>os-config-applier</a:t>
            </a:r>
            <a:endParaRPr/>
          </a:p>
        </p:txBody>
      </p:sp>
      <p:sp>
        <p:nvSpPr>
          <p:cNvPr id="285" name="CustomShape 8"/>
          <p:cNvSpPr/>
          <p:nvPr/>
        </p:nvSpPr>
        <p:spPr>
          <a:xfrm>
            <a:off x="5787360" y="1696320"/>
            <a:ext cx="1527840" cy="640080"/>
          </a:xfrm>
          <a:prstGeom prst="roundRect">
            <a:avLst>
              <a:gd fmla="val 3600" name="adj"/>
            </a:avLst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</a:ln>
        </p:spPr>
        <p:txBody>
          <a:bodyPr anchor="ctr" bIns="45000" lIns="90000" rIns="90000" tIns="45000" wrap="none"/>
          <a:p>
            <a:pPr algn="ctr"/>
            <a:r>
              <a:rPr lang="en-US" sz="1500"/>
              <a:t>os-refresh-config</a:t>
            </a:r>
            <a:endParaRPr/>
          </a:p>
        </p:txBody>
      </p:sp>
      <p:sp>
        <p:nvSpPr>
          <p:cNvPr id="286" name="CustomShape 9"/>
          <p:cNvSpPr/>
          <p:nvPr/>
        </p:nvSpPr>
        <p:spPr>
          <a:xfrm>
            <a:off x="7515360" y="1696320"/>
            <a:ext cx="1994400" cy="640080"/>
          </a:xfrm>
          <a:prstGeom prst="roundRect">
            <a:avLst>
              <a:gd fmla="val 3600" name="adj"/>
            </a:avLst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</a:ln>
        </p:spPr>
        <p:txBody>
          <a:bodyPr anchor="ctr" bIns="45000" lIns="90000" rIns="90000" tIns="45000" wrap="none"/>
          <a:p>
            <a:pPr algn="ctr"/>
            <a:r>
              <a:rPr b="1" lang="en-US" sz="1500"/>
              <a:t>HEAT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2468880" y="2103120"/>
            <a:ext cx="5120640" cy="1005840"/>
          </a:xfrm>
          <a:prstGeom prst="roundRect">
            <a:avLst>
              <a:gd fmla="val 3600" name="adj"/>
            </a:avLst>
          </a:prstGeom>
          <a:solidFill>
            <a:srgbClr val="dd4814"/>
          </a:solidFill>
        </p:spPr>
        <p:txBody>
          <a:bodyPr anchor="ctr" bIns="45000" lIns="90000" rIns="90000" tIns="45000" wrap="none"/>
          <a:p>
            <a:pPr algn="ctr"/>
            <a:r>
              <a:rPr lang="en-US" sz="3200">
                <a:solidFill>
                  <a:srgbClr val="ffffff"/>
                </a:solidFill>
                <a:latin typeface="Ubuntu Medium"/>
              </a:rPr>
              <a:t>plug-in ecosystem</a:t>
            </a:r>
            <a:endParaRPr/>
          </a:p>
        </p:txBody>
      </p:sp>
      <p:pic>
        <p:nvPicPr>
          <p:cNvPr descr="" id="28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00000" y="479520"/>
            <a:ext cx="2198160" cy="1236600"/>
          </a:xfrm>
          <a:prstGeom prst="rect">
            <a:avLst/>
          </a:prstGeom>
        </p:spPr>
      </p:pic>
      <p:pic>
        <p:nvPicPr>
          <p:cNvPr descr="" id="28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704760" y="822960"/>
            <a:ext cx="3349800" cy="545400"/>
          </a:xfrm>
          <a:prstGeom prst="rect">
            <a:avLst/>
          </a:prstGeom>
        </p:spPr>
      </p:pic>
      <p:pic>
        <p:nvPicPr>
          <p:cNvPr descr="" id="29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7955280" y="457200"/>
            <a:ext cx="1627200" cy="1694520"/>
          </a:xfrm>
          <a:prstGeom prst="rect">
            <a:avLst/>
          </a:prstGeom>
        </p:spPr>
      </p:pic>
      <p:pic>
        <p:nvPicPr>
          <p:cNvPr descr="" id="291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49640" y="1737000"/>
            <a:ext cx="1653480" cy="2139840"/>
          </a:xfrm>
          <a:prstGeom prst="rect">
            <a:avLst/>
          </a:prstGeom>
        </p:spPr>
      </p:pic>
      <p:sp>
        <p:nvSpPr>
          <p:cNvPr id="292" name="CustomShape 2"/>
          <p:cNvSpPr/>
          <p:nvPr/>
        </p:nvSpPr>
        <p:spPr>
          <a:xfrm>
            <a:off x="640080" y="3749040"/>
            <a:ext cx="2743200" cy="1005840"/>
          </a:xfrm>
          <a:prstGeom prst="rect">
            <a:avLst/>
          </a:prstGeom>
          <a:solidFill>
            <a:srgbClr val="4c1900"/>
          </a:solidFill>
          <a:ln>
            <a:solidFill>
              <a:srgbClr val="3465af"/>
            </a:solidFill>
          </a:ln>
        </p:spPr>
      </p:sp>
      <p:pic>
        <p:nvPicPr>
          <p:cNvPr descr="" id="293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969120" y="3970080"/>
            <a:ext cx="2130480" cy="462240"/>
          </a:xfrm>
          <a:prstGeom prst="rect">
            <a:avLst/>
          </a:prstGeom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365760" y="1617840"/>
            <a:ext cx="9509760" cy="204084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6600"/>
              <a:t>IAAS   PAAS   SDN   SOSS</a:t>
            </a:r>
            <a:endParaRPr/>
          </a:p>
        </p:txBody>
      </p:sp>
      <p:sp>
        <p:nvSpPr>
          <p:cNvPr id="295" name="TextShape 2"/>
          <p:cNvSpPr txBox="1"/>
          <p:nvPr/>
        </p:nvSpPr>
        <p:spPr>
          <a:xfrm>
            <a:off x="548640" y="502200"/>
            <a:ext cx="9052560" cy="4957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i="1" lang="en-US" sz="3200"/>
              <a:t>Ubuntu underpins 4 major fields of innovation </a:t>
            </a:r>
            <a:endParaRPr/>
          </a:p>
        </p:txBody>
      </p:sp>
      <p:pic>
        <p:nvPicPr>
          <p:cNvPr descr="" id="29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1640" y="3213720"/>
            <a:ext cx="1434600" cy="1434960"/>
          </a:xfrm>
          <a:prstGeom prst="rect">
            <a:avLst/>
          </a:prstGeom>
        </p:spPr>
      </p:pic>
      <p:pic>
        <p:nvPicPr>
          <p:cNvPr descr="" id="29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204000" y="3213720"/>
            <a:ext cx="1434600" cy="1434960"/>
          </a:xfrm>
          <a:prstGeom prst="rect">
            <a:avLst/>
          </a:prstGeom>
        </p:spPr>
      </p:pic>
      <p:pic>
        <p:nvPicPr>
          <p:cNvPr descr="" id="29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616360" y="3213720"/>
            <a:ext cx="1434600" cy="1434960"/>
          </a:xfrm>
          <a:prstGeom prst="rect">
            <a:avLst/>
          </a:prstGeom>
        </p:spPr>
      </p:pic>
      <p:pic>
        <p:nvPicPr>
          <p:cNvPr descr="" id="299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7956720" y="3213720"/>
            <a:ext cx="1434600" cy="1434960"/>
          </a:xfrm>
          <a:prstGeom prst="rect">
            <a:avLst/>
          </a:prstGeom>
        </p:spPr>
      </p:pic>
      <p:sp>
        <p:nvSpPr>
          <p:cNvPr id="300" name="Line 3"/>
          <p:cNvSpPr/>
          <p:nvPr/>
        </p:nvSpPr>
        <p:spPr>
          <a:xfrm>
            <a:off x="457200" y="2834640"/>
            <a:ext cx="9326880" cy="0"/>
          </a:xfrm>
          <a:prstGeom prst="line">
            <a:avLst/>
          </a:prstGeom>
          <a:ln>
            <a:solidFill>
              <a:srgbClr val="000000"/>
            </a:solidFill>
          </a:ln>
        </p:spPr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503640" y="1006560"/>
            <a:ext cx="9068760" cy="2481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8000"/>
              <a:t>Management</a:t>
            </a:r>
            <a:r>
              <a:rPr lang="en-US" sz="3600"/>
              <a:t>
</a:t>
            </a:r>
            <a:r>
              <a:rPr lang="en-US" sz="3600"/>
              <a:t>
</a:t>
            </a:r>
            <a:r>
              <a:rPr i="1" lang="en-US" sz="3600"/>
              <a:t>compliance – audit – updates – monitoring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503640" y="1058040"/>
            <a:ext cx="9068760" cy="2377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8000"/>
              <a:t>Evolution</a:t>
            </a:r>
            <a:r>
              <a:rPr lang="en-US" sz="8000"/>
              <a:t>
</a:t>
            </a:r>
            <a:r>
              <a:rPr i="1" lang="en-US" sz="3200">
                <a:latin typeface="Ubuntu Light"/>
              </a:rPr>
              <a:t>
</a:t>
            </a:r>
            <a:r>
              <a:rPr i="1" lang="en-US" sz="3200">
                <a:latin typeface="Ubuntu Light"/>
              </a:rPr>
              <a:t>experiment - evaluate - test &amp; dev -   production</a:t>
            </a:r>
            <a:r>
              <a:rPr i="1" lang="en-US" sz="4800">
                <a:latin typeface="Ubuntu Light"/>
              </a:rPr>
              <a:t> 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503640" y="1676520"/>
            <a:ext cx="9068760" cy="28040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8000"/>
              <a:t>20,000,000 users</a:t>
            </a:r>
            <a:r>
              <a:rPr lang="en-US" sz="8000"/>
              <a:t>
</a:t>
            </a:r>
            <a:r>
              <a:rPr i="1" lang="en-US" sz="4800">
                <a:latin typeface="Ubuntu Light"/>
              </a:rPr>
              <a:t>
</a:t>
            </a:r>
            <a:r>
              <a:rPr i="1" lang="en-US" sz="4800">
                <a:latin typeface="Ubuntu Light"/>
              </a:rPr>
              <a:t>openstack uptime is our business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503640" y="225360"/>
            <a:ext cx="9068760" cy="946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Predictable Pricing</a:t>
            </a:r>
            <a:endParaRPr/>
          </a:p>
        </p:txBody>
      </p:sp>
      <p:sp>
        <p:nvSpPr>
          <p:cNvPr id="305" name="TextShape 2"/>
          <p:cNvSpPr txBox="1"/>
          <p:nvPr/>
        </p:nvSpPr>
        <p:spPr>
          <a:xfrm>
            <a:off x="503640" y="1758240"/>
            <a:ext cx="9068760" cy="328788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 sz="4000">
                <a:latin typeface="Ubuntu Medium"/>
              </a:rPr>
              <a:t>Small</a:t>
            </a:r>
            <a:r>
              <a:rPr lang="en-US" sz="4000"/>
              <a:t>  </a:t>
            </a:r>
            <a:r>
              <a:rPr lang="en-US" sz="4000"/>
              <a:t>	</a:t>
            </a:r>
            <a:r>
              <a:rPr lang="en-US" sz="4000"/>
              <a:t>	</a:t>
            </a:r>
            <a:r>
              <a:rPr lang="en-US" sz="4000"/>
              <a:t>	</a:t>
            </a:r>
            <a:r>
              <a:rPr i="1" lang="en-US" sz="4000"/>
              <a:t>&lt;100 nodes</a:t>
            </a:r>
            <a:r>
              <a:rPr lang="en-US" sz="4000"/>
              <a:t>	</a:t>
            </a:r>
            <a:r>
              <a:rPr lang="en-US" sz="4000"/>
              <a:t>	</a:t>
            </a:r>
            <a:r>
              <a:rPr lang="en-US" sz="4000"/>
              <a:t>	</a:t>
            </a:r>
            <a:r>
              <a:rPr lang="en-US" sz="4000"/>
              <a:t>	</a:t>
            </a:r>
            <a:r>
              <a:rPr lang="en-US" sz="4000"/>
              <a:t>   </a:t>
            </a:r>
            <a:r>
              <a:rPr lang="en-US" sz="4000">
                <a:latin typeface="Ubuntu Medium"/>
              </a:rPr>
              <a:t>$75k</a:t>
            </a:r>
            <a:endParaRPr/>
          </a:p>
          <a:p>
            <a:r>
              <a:rPr lang="en-US" sz="4000">
                <a:latin typeface="Ubuntu Medium"/>
              </a:rPr>
              <a:t>Medium</a:t>
            </a:r>
            <a:r>
              <a:rPr lang="en-US" sz="4000"/>
              <a:t>	</a:t>
            </a:r>
            <a:r>
              <a:rPr lang="en-US" sz="4000"/>
              <a:t>	</a:t>
            </a:r>
            <a:r>
              <a:rPr i="1" lang="en-US" sz="4000"/>
              <a:t>100-499 nodes</a:t>
            </a:r>
            <a:r>
              <a:rPr lang="en-US" sz="4000"/>
              <a:t>	</a:t>
            </a:r>
            <a:r>
              <a:rPr lang="en-US" sz="4000"/>
              <a:t>	</a:t>
            </a:r>
            <a:r>
              <a:rPr lang="en-US" sz="4000">
                <a:latin typeface="Ubuntu Medium"/>
              </a:rPr>
              <a:t>$180k</a:t>
            </a:r>
            <a:endParaRPr/>
          </a:p>
          <a:p>
            <a:r>
              <a:rPr lang="en-US" sz="4000">
                <a:latin typeface="Ubuntu Medium"/>
              </a:rPr>
              <a:t>Large</a:t>
            </a:r>
            <a:r>
              <a:rPr lang="en-US" sz="4000">
                <a:latin typeface="Ubuntu Medium"/>
              </a:rPr>
              <a:t>	</a:t>
            </a:r>
            <a:r>
              <a:rPr lang="en-US" sz="4000"/>
              <a:t>	</a:t>
            </a:r>
            <a:r>
              <a:rPr lang="en-US" sz="4000"/>
              <a:t>	</a:t>
            </a:r>
            <a:r>
              <a:rPr lang="en-US" sz="4000"/>
              <a:t>	</a:t>
            </a:r>
            <a:r>
              <a:rPr i="1" lang="en-US" sz="4000"/>
              <a:t>500+ nodes</a:t>
            </a:r>
            <a:r>
              <a:rPr i="1" lang="en-US" sz="4000"/>
              <a:t>	</a:t>
            </a:r>
            <a:r>
              <a:rPr lang="en-US" sz="4000"/>
              <a:t>	</a:t>
            </a:r>
            <a:r>
              <a:rPr lang="en-US" sz="4000"/>
              <a:t>	</a:t>
            </a:r>
            <a:r>
              <a:rPr lang="en-US" sz="4000"/>
              <a:t>	</a:t>
            </a:r>
            <a:r>
              <a:rPr lang="en-US" sz="4000">
                <a:latin typeface="Ubuntu Medium"/>
              </a:rPr>
              <a:t>$350k</a:t>
            </a: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0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8760" y="339480"/>
            <a:ext cx="5637240" cy="4312800"/>
          </a:xfrm>
          <a:prstGeom prst="rect">
            <a:avLst/>
          </a:prstGeom>
        </p:spPr>
      </p:pic>
      <p:sp>
        <p:nvSpPr>
          <p:cNvPr id="307" name="TextShape 1"/>
          <p:cNvSpPr txBox="1"/>
          <p:nvPr/>
        </p:nvSpPr>
        <p:spPr>
          <a:xfrm>
            <a:off x="5816880" y="2468520"/>
            <a:ext cx="3930480" cy="15080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4800">
                <a:solidFill>
                  <a:srgbClr val="333333"/>
                </a:solidFill>
                <a:latin typeface="Ubuntu Medium"/>
              </a:rPr>
              <a:t>= VM Density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3640" y="225360"/>
            <a:ext cx="9068760" cy="946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Telco &amp; Public Cloud</a:t>
            </a:r>
            <a:endParaRPr/>
          </a:p>
        </p:txBody>
      </p:sp>
      <p:pic>
        <p:nvPicPr>
          <p:cNvPr descr="" id="4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01200" y="1343160"/>
            <a:ext cx="2864880" cy="1380600"/>
          </a:xfrm>
          <a:prstGeom prst="rect">
            <a:avLst/>
          </a:prstGeom>
        </p:spPr>
      </p:pic>
      <p:pic>
        <p:nvPicPr>
          <p:cNvPr descr="" id="4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209760" y="2957400"/>
            <a:ext cx="2375640" cy="1873440"/>
          </a:xfrm>
          <a:prstGeom prst="rect">
            <a:avLst/>
          </a:prstGeom>
        </p:spPr>
      </p:pic>
      <p:pic>
        <p:nvPicPr>
          <p:cNvPr descr="" id="4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716760" y="3455280"/>
            <a:ext cx="1025640" cy="1381320"/>
          </a:xfrm>
          <a:prstGeom prst="rect">
            <a:avLst/>
          </a:prstGeom>
        </p:spPr>
      </p:pic>
      <p:pic>
        <p:nvPicPr>
          <p:cNvPr descr="" id="43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183920" y="1502280"/>
            <a:ext cx="5232240" cy="934560"/>
          </a:xfrm>
          <a:prstGeom prst="rect">
            <a:avLst/>
          </a:prstGeom>
        </p:spPr>
      </p:pic>
      <p:sp>
        <p:nvSpPr>
          <p:cNvPr id="44" name="CustomShape 2"/>
          <p:cNvSpPr/>
          <p:nvPr/>
        </p:nvSpPr>
        <p:spPr>
          <a:xfrm>
            <a:off x="6896880" y="2954160"/>
            <a:ext cx="2011680" cy="2011680"/>
          </a:xfrm>
          <a:prstGeom prst="seal24">
            <a:avLst>
              <a:gd fmla="val 1657" name="adj"/>
            </a:avLst>
          </a:prstGeom>
          <a:solidFill>
            <a:srgbClr val="dd4814"/>
          </a:solidFill>
        </p:spPr>
        <p:txBody>
          <a:bodyPr anchor="ctr" bIns="45000" lIns="90000" rIns="90000" tIns="45000" wrap="none"/>
          <a:p>
            <a:pPr algn="ctr"/>
            <a:r>
              <a:rPr lang="en-US" sz="2600">
                <a:solidFill>
                  <a:srgbClr val="ffffff"/>
                </a:solidFill>
                <a:latin typeface="Ubuntu Medium"/>
              </a:rPr>
              <a:t>carrier</a:t>
            </a:r>
            <a:r>
              <a:rPr lang="en-US" sz="2600">
                <a:solidFill>
                  <a:srgbClr val="ffffff"/>
                </a:solidFill>
                <a:latin typeface="Ubuntu Medium"/>
              </a:rPr>
              <a:t>
</a:t>
            </a:r>
            <a:r>
              <a:rPr lang="en-US" sz="2600">
                <a:solidFill>
                  <a:srgbClr val="ffffff"/>
                </a:solidFill>
                <a:latin typeface="Ubuntu Medium"/>
              </a:rPr>
              <a:t>grade</a:t>
            </a:r>
            <a:endParaRPr/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0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71640" y="515880"/>
            <a:ext cx="4420080" cy="442080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3640" y="225360"/>
            <a:ext cx="9068760" cy="946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Enterprise Private Cloud</a:t>
            </a:r>
            <a:endParaRPr/>
          </a:p>
        </p:txBody>
      </p:sp>
      <p:sp>
        <p:nvSpPr>
          <p:cNvPr id="46" name="TextShape 2"/>
          <p:cNvSpPr txBox="1"/>
          <p:nvPr/>
        </p:nvSpPr>
        <p:spPr>
          <a:xfrm>
            <a:off x="5150160" y="1326240"/>
            <a:ext cx="4425120" cy="32878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i="1" lang="en-US"/>
              <a:t>And others: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Major US Retailers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Major US Media Networks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Major global financial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/>
              <a:t>Major petrochem services</a:t>
            </a:r>
            <a:endParaRPr/>
          </a:p>
        </p:txBody>
      </p:sp>
      <p:pic>
        <p:nvPicPr>
          <p:cNvPr descr="" id="4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05840" y="1658160"/>
            <a:ext cx="3047760" cy="614160"/>
          </a:xfrm>
          <a:prstGeom prst="rect">
            <a:avLst/>
          </a:prstGeom>
        </p:spPr>
      </p:pic>
      <p:pic>
        <p:nvPicPr>
          <p:cNvPr descr="" id="4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005840" y="2447640"/>
            <a:ext cx="3057840" cy="1232280"/>
          </a:xfrm>
          <a:prstGeom prst="rect">
            <a:avLst/>
          </a:prstGeom>
        </p:spPr>
      </p:pic>
      <p:pic>
        <p:nvPicPr>
          <p:cNvPr descr="" id="4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918360" y="3878640"/>
            <a:ext cx="3105000" cy="105156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c00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6624360" y="540720"/>
            <a:ext cx="2880000" cy="226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1" name="CustomShape 2"/>
          <p:cNvSpPr/>
          <p:nvPr/>
        </p:nvSpPr>
        <p:spPr>
          <a:xfrm>
            <a:off x="3600360" y="540720"/>
            <a:ext cx="2880000" cy="226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2" name="CustomShape 3"/>
          <p:cNvSpPr/>
          <p:nvPr/>
        </p:nvSpPr>
        <p:spPr>
          <a:xfrm>
            <a:off x="6624360" y="3276720"/>
            <a:ext cx="2880000" cy="226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3" name="CustomShape 4"/>
          <p:cNvSpPr/>
          <p:nvPr/>
        </p:nvSpPr>
        <p:spPr>
          <a:xfrm>
            <a:off x="3600360" y="3276720"/>
            <a:ext cx="2880000" cy="226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CustomShape 5"/>
          <p:cNvSpPr/>
          <p:nvPr/>
        </p:nvSpPr>
        <p:spPr>
          <a:xfrm>
            <a:off x="504360" y="3276720"/>
            <a:ext cx="2880000" cy="226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5" name="CustomShape 6"/>
          <p:cNvSpPr/>
          <p:nvPr/>
        </p:nvSpPr>
        <p:spPr>
          <a:xfrm>
            <a:off x="504360" y="540720"/>
            <a:ext cx="2880000" cy="22676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6" name="TextShape 7"/>
          <p:cNvSpPr txBox="1"/>
          <p:nvPr/>
        </p:nvSpPr>
        <p:spPr>
          <a:xfrm>
            <a:off x="3780360" y="165600"/>
            <a:ext cx="2520000" cy="3859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000">
                <a:solidFill>
                  <a:srgbClr val="ffffff"/>
                </a:solidFill>
                <a:latin typeface="Ubuntu"/>
              </a:rPr>
              <a:t>Industry</a:t>
            </a:r>
            <a:endParaRPr/>
          </a:p>
        </p:txBody>
      </p:sp>
      <p:sp>
        <p:nvSpPr>
          <p:cNvPr id="57" name="TextShape 8"/>
          <p:cNvSpPr txBox="1"/>
          <p:nvPr/>
        </p:nvSpPr>
        <p:spPr>
          <a:xfrm>
            <a:off x="6984360" y="165600"/>
            <a:ext cx="2520000" cy="3859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2000">
                <a:solidFill>
                  <a:srgbClr val="ffffff"/>
                </a:solidFill>
                <a:latin typeface="Ubuntu"/>
              </a:rPr>
              <a:t>Industry</a:t>
            </a:r>
            <a:endParaRPr/>
          </a:p>
        </p:txBody>
      </p:sp>
      <p:sp>
        <p:nvSpPr>
          <p:cNvPr id="58" name="Rectangle 9"/>
          <p:cNvSpPr/>
          <p:nvPr/>
        </p:nvSpPr>
        <p:spPr>
          <a:xfrm>
            <a:off x="504360" y="108720"/>
            <a:ext cx="2880000" cy="432000"/>
          </a:xfrm>
          <a:prstGeom prst="rect">
            <a:avLst/>
          </a:prstGeom>
          <a:solidFill>
            <a:srgbClr val="dd4814"/>
          </a:solidFill>
        </p:spPr>
        <p:txBody>
          <a:bodyPr anchor="ctr" bIns="45000" lIns="90000" rIns="90000" tIns="45000" wrap="none"/>
          <a:p>
            <a:pPr algn="ctr"/>
            <a:r>
              <a:rPr lang="en-US" sz="2000">
                <a:solidFill>
                  <a:srgbClr val="ffffff"/>
                </a:solidFill>
                <a:latin typeface="Ubuntu"/>
                <a:ea typeface="Ubuntu"/>
              </a:rPr>
              <a:t>Industry / Telco</a:t>
            </a:r>
            <a:endParaRPr/>
          </a:p>
        </p:txBody>
      </p:sp>
      <p:sp>
        <p:nvSpPr>
          <p:cNvPr id="59" name="Rectangle 10"/>
          <p:cNvSpPr/>
          <p:nvPr/>
        </p:nvSpPr>
        <p:spPr>
          <a:xfrm>
            <a:off x="6624360" y="108720"/>
            <a:ext cx="2880000" cy="432000"/>
          </a:xfrm>
          <a:prstGeom prst="rect">
            <a:avLst/>
          </a:prstGeom>
          <a:solidFill>
            <a:srgbClr val="dd4814"/>
          </a:solidFill>
        </p:spPr>
        <p:txBody>
          <a:bodyPr anchor="ctr" bIns="45000" lIns="90000" rIns="90000" tIns="45000" wrap="none"/>
          <a:p>
            <a:pPr algn="ctr"/>
            <a:r>
              <a:rPr lang="en-US" sz="2000">
                <a:solidFill>
                  <a:srgbClr val="ffffff"/>
                </a:solidFill>
                <a:latin typeface="Ubuntu"/>
                <a:ea typeface="Ubuntu"/>
              </a:rPr>
              <a:t>Finance</a:t>
            </a:r>
            <a:endParaRPr/>
          </a:p>
        </p:txBody>
      </p:sp>
      <p:sp>
        <p:nvSpPr>
          <p:cNvPr id="60" name="Rectangle 11"/>
          <p:cNvSpPr/>
          <p:nvPr/>
        </p:nvSpPr>
        <p:spPr>
          <a:xfrm>
            <a:off x="3600360" y="108720"/>
            <a:ext cx="2880000" cy="432000"/>
          </a:xfrm>
          <a:prstGeom prst="rect">
            <a:avLst/>
          </a:prstGeom>
          <a:solidFill>
            <a:srgbClr val="dd4814"/>
          </a:solidFill>
        </p:spPr>
        <p:txBody>
          <a:bodyPr anchor="ctr" bIns="45000" lIns="90000" rIns="90000" tIns="45000" wrap="none"/>
          <a:p>
            <a:pPr algn="ctr"/>
            <a:r>
              <a:rPr lang="en-US" sz="2000">
                <a:solidFill>
                  <a:srgbClr val="ffffff"/>
                </a:solidFill>
                <a:latin typeface="Ubuntu"/>
                <a:ea typeface="Ubuntu"/>
              </a:rPr>
              <a:t>Tech</a:t>
            </a:r>
            <a:endParaRPr/>
          </a:p>
        </p:txBody>
      </p:sp>
      <p:sp>
        <p:nvSpPr>
          <p:cNvPr id="61" name="Rectangle 12"/>
          <p:cNvSpPr/>
          <p:nvPr/>
        </p:nvSpPr>
        <p:spPr>
          <a:xfrm>
            <a:off x="504360" y="2884680"/>
            <a:ext cx="2880000" cy="432000"/>
          </a:xfrm>
          <a:prstGeom prst="rect">
            <a:avLst/>
          </a:prstGeom>
          <a:solidFill>
            <a:srgbClr val="dd4814"/>
          </a:solidFill>
        </p:spPr>
        <p:txBody>
          <a:bodyPr anchor="ctr" bIns="45000" lIns="90000" rIns="90000" tIns="45000" wrap="none"/>
          <a:p>
            <a:pPr algn="ctr"/>
            <a:r>
              <a:rPr lang="en-US" sz="2000">
                <a:solidFill>
                  <a:srgbClr val="ffffff"/>
                </a:solidFill>
                <a:latin typeface="Ubuntu"/>
                <a:ea typeface="Ubuntu"/>
              </a:rPr>
              <a:t>Healthcare</a:t>
            </a:r>
            <a:endParaRPr/>
          </a:p>
        </p:txBody>
      </p:sp>
      <p:sp>
        <p:nvSpPr>
          <p:cNvPr id="62" name="Rectangle 13"/>
          <p:cNvSpPr/>
          <p:nvPr/>
        </p:nvSpPr>
        <p:spPr>
          <a:xfrm>
            <a:off x="6624360" y="2884680"/>
            <a:ext cx="2880000" cy="432000"/>
          </a:xfrm>
          <a:prstGeom prst="rect">
            <a:avLst/>
          </a:prstGeom>
          <a:solidFill>
            <a:srgbClr val="dd4814"/>
          </a:solidFill>
        </p:spPr>
        <p:txBody>
          <a:bodyPr anchor="ctr" bIns="45000" lIns="90000" rIns="90000" tIns="45000" wrap="none"/>
          <a:p>
            <a:pPr algn="ctr"/>
            <a:r>
              <a:rPr lang="en-US" sz="2000">
                <a:solidFill>
                  <a:srgbClr val="ffffff"/>
                </a:solidFill>
                <a:latin typeface="Ubuntu"/>
                <a:ea typeface="Ubuntu"/>
              </a:rPr>
              <a:t>Education</a:t>
            </a:r>
            <a:endParaRPr/>
          </a:p>
        </p:txBody>
      </p:sp>
      <p:sp>
        <p:nvSpPr>
          <p:cNvPr id="63" name="Rectangle 14"/>
          <p:cNvSpPr/>
          <p:nvPr/>
        </p:nvSpPr>
        <p:spPr>
          <a:xfrm>
            <a:off x="3600360" y="2884680"/>
            <a:ext cx="2880000" cy="432000"/>
          </a:xfrm>
          <a:prstGeom prst="rect">
            <a:avLst/>
          </a:prstGeom>
          <a:solidFill>
            <a:srgbClr val="dd4814"/>
          </a:solidFill>
        </p:spPr>
        <p:txBody>
          <a:bodyPr anchor="ctr" bIns="45000" lIns="90000" rIns="90000" tIns="45000" wrap="none"/>
          <a:p>
            <a:pPr algn="ctr"/>
            <a:r>
              <a:rPr lang="en-US" sz="2000">
                <a:solidFill>
                  <a:srgbClr val="ffffff"/>
                </a:solidFill>
                <a:latin typeface="Ubuntu"/>
                <a:ea typeface="Ubuntu"/>
              </a:rPr>
              <a:t>Public sector</a:t>
            </a:r>
            <a:endParaRPr/>
          </a:p>
        </p:txBody>
      </p:sp>
      <p:pic>
        <p:nvPicPr>
          <p:cNvPr descr="" id="6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20360" y="1908360"/>
            <a:ext cx="375120" cy="612000"/>
          </a:xfrm>
          <a:prstGeom prst="rect">
            <a:avLst/>
          </a:prstGeom>
        </p:spPr>
      </p:pic>
      <p:pic>
        <p:nvPicPr>
          <p:cNvPr descr="" id="6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8367840" y="1200240"/>
            <a:ext cx="920520" cy="456120"/>
          </a:xfrm>
          <a:prstGeom prst="rect">
            <a:avLst/>
          </a:prstGeom>
        </p:spPr>
      </p:pic>
      <p:pic>
        <p:nvPicPr>
          <p:cNvPr descr="" id="6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804360" y="1944720"/>
            <a:ext cx="1072080" cy="496080"/>
          </a:xfrm>
          <a:prstGeom prst="rect">
            <a:avLst/>
          </a:prstGeom>
        </p:spPr>
      </p:pic>
      <p:pic>
        <p:nvPicPr>
          <p:cNvPr descr="" id="67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6696360" y="686160"/>
            <a:ext cx="1152000" cy="638640"/>
          </a:xfrm>
          <a:prstGeom prst="rect">
            <a:avLst/>
          </a:prstGeom>
        </p:spPr>
      </p:pic>
      <p:pic>
        <p:nvPicPr>
          <p:cNvPr descr="" id="68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8424360" y="1872360"/>
            <a:ext cx="972000" cy="369000"/>
          </a:xfrm>
          <a:prstGeom prst="rect">
            <a:avLst/>
          </a:prstGeom>
        </p:spPr>
      </p:pic>
      <p:pic>
        <p:nvPicPr>
          <p:cNvPr descr="" id="69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8083440" y="674280"/>
            <a:ext cx="1312920" cy="370440"/>
          </a:xfrm>
          <a:prstGeom prst="rect">
            <a:avLst/>
          </a:prstGeom>
        </p:spPr>
      </p:pic>
      <p:pic>
        <p:nvPicPr>
          <p:cNvPr descr="" id="70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6804360" y="1310400"/>
            <a:ext cx="1249200" cy="526320"/>
          </a:xfrm>
          <a:prstGeom prst="rect">
            <a:avLst/>
          </a:prstGeom>
        </p:spPr>
      </p:pic>
      <p:pic>
        <p:nvPicPr>
          <p:cNvPr descr="" id="71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4730040" y="1392120"/>
            <a:ext cx="742320" cy="408240"/>
          </a:xfrm>
          <a:prstGeom prst="rect">
            <a:avLst/>
          </a:prstGeom>
        </p:spPr>
      </p:pic>
      <p:pic>
        <p:nvPicPr>
          <p:cNvPr descr="" id="72" nam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87880" y="775800"/>
            <a:ext cx="1284480" cy="304560"/>
          </a:xfrm>
          <a:prstGeom prst="rect">
            <a:avLst/>
          </a:prstGeom>
        </p:spPr>
      </p:pic>
      <p:pic>
        <p:nvPicPr>
          <p:cNvPr descr="" id="73" nam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725040" y="2160360"/>
            <a:ext cx="643320" cy="499680"/>
          </a:xfrm>
          <a:prstGeom prst="rect">
            <a:avLst/>
          </a:prstGeom>
        </p:spPr>
      </p:pic>
      <p:pic>
        <p:nvPicPr>
          <p:cNvPr descr="" id="74" name=""/>
          <p:cNvPicPr/>
          <p:nvPr/>
        </p:nvPicPr>
        <p:blipFill>
          <a:blip r:embed="rId11"/>
          <a:stretch>
            <a:fillRect/>
          </a:stretch>
        </p:blipFill>
        <p:spPr>
          <a:xfrm>
            <a:off x="5544720" y="2442600"/>
            <a:ext cx="723600" cy="301680"/>
          </a:xfrm>
          <a:prstGeom prst="rect">
            <a:avLst/>
          </a:prstGeom>
        </p:spPr>
      </p:pic>
      <p:pic>
        <p:nvPicPr>
          <p:cNvPr descr="" id="75" name=""/>
          <p:cNvPicPr/>
          <p:nvPr/>
        </p:nvPicPr>
        <p:blipFill>
          <a:blip r:embed="rId12"/>
          <a:stretch>
            <a:fillRect/>
          </a:stretch>
        </p:blipFill>
        <p:spPr>
          <a:xfrm>
            <a:off x="5684760" y="649440"/>
            <a:ext cx="680400" cy="398880"/>
          </a:xfrm>
          <a:prstGeom prst="rect">
            <a:avLst/>
          </a:prstGeom>
        </p:spPr>
      </p:pic>
      <p:pic>
        <p:nvPicPr>
          <p:cNvPr descr="" id="76" nam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05440" y="1152360"/>
            <a:ext cx="970920" cy="485640"/>
          </a:xfrm>
          <a:prstGeom prst="rect">
            <a:avLst/>
          </a:prstGeom>
        </p:spPr>
      </p:pic>
      <p:pic>
        <p:nvPicPr>
          <p:cNvPr descr="" id="77" name=""/>
          <p:cNvPicPr/>
          <p:nvPr/>
        </p:nvPicPr>
        <p:blipFill>
          <a:blip r:embed="rId14"/>
          <a:stretch>
            <a:fillRect/>
          </a:stretch>
        </p:blipFill>
        <p:spPr>
          <a:xfrm>
            <a:off x="674280" y="1105920"/>
            <a:ext cx="629640" cy="565560"/>
          </a:xfrm>
          <a:prstGeom prst="rect">
            <a:avLst/>
          </a:prstGeom>
        </p:spPr>
      </p:pic>
      <p:pic>
        <p:nvPicPr>
          <p:cNvPr descr="" id="78" name=""/>
          <p:cNvPicPr/>
          <p:nvPr/>
        </p:nvPicPr>
        <p:blipFill>
          <a:blip r:embed="rId15"/>
          <a:stretch>
            <a:fillRect/>
          </a:stretch>
        </p:blipFill>
        <p:spPr>
          <a:xfrm>
            <a:off x="2376360" y="936360"/>
            <a:ext cx="940320" cy="939960"/>
          </a:xfrm>
          <a:prstGeom prst="rect">
            <a:avLst/>
          </a:prstGeom>
        </p:spPr>
      </p:pic>
      <p:pic>
        <p:nvPicPr>
          <p:cNvPr descr="" id="79" name=""/>
          <p:cNvPicPr/>
          <p:nvPr/>
        </p:nvPicPr>
        <p:blipFill>
          <a:blip r:embed="rId16"/>
          <a:stretch>
            <a:fillRect/>
          </a:stretch>
        </p:blipFill>
        <p:spPr>
          <a:xfrm>
            <a:off x="4752000" y="740880"/>
            <a:ext cx="864360" cy="231840"/>
          </a:xfrm>
          <a:prstGeom prst="rect">
            <a:avLst/>
          </a:prstGeom>
        </p:spPr>
      </p:pic>
      <p:pic>
        <p:nvPicPr>
          <p:cNvPr descr="" id="80" name=""/>
          <p:cNvPicPr/>
          <p:nvPr/>
        </p:nvPicPr>
        <p:blipFill>
          <a:blip r:embed="rId17"/>
          <a:stretch>
            <a:fillRect/>
          </a:stretch>
        </p:blipFill>
        <p:spPr>
          <a:xfrm>
            <a:off x="3861000" y="690840"/>
            <a:ext cx="732240" cy="288720"/>
          </a:xfrm>
          <a:prstGeom prst="rect">
            <a:avLst/>
          </a:prstGeom>
        </p:spPr>
      </p:pic>
      <p:pic>
        <p:nvPicPr>
          <p:cNvPr descr="" id="81" name=""/>
          <p:cNvPicPr/>
          <p:nvPr/>
        </p:nvPicPr>
        <p:blipFill>
          <a:blip r:embed="rId18"/>
          <a:stretch>
            <a:fillRect/>
          </a:stretch>
        </p:blipFill>
        <p:spPr>
          <a:xfrm>
            <a:off x="3877200" y="1116720"/>
            <a:ext cx="1115280" cy="267120"/>
          </a:xfrm>
          <a:prstGeom prst="rect">
            <a:avLst/>
          </a:prstGeom>
        </p:spPr>
      </p:pic>
      <p:pic>
        <p:nvPicPr>
          <p:cNvPr descr="" id="82" name=""/>
          <p:cNvPicPr/>
          <p:nvPr/>
        </p:nvPicPr>
        <p:blipFill>
          <a:blip r:embed="rId19"/>
          <a:stretch>
            <a:fillRect/>
          </a:stretch>
        </p:blipFill>
        <p:spPr>
          <a:xfrm>
            <a:off x="3773880" y="1471680"/>
            <a:ext cx="955440" cy="282240"/>
          </a:xfrm>
          <a:prstGeom prst="rect">
            <a:avLst/>
          </a:prstGeom>
        </p:spPr>
      </p:pic>
      <p:pic>
        <p:nvPicPr>
          <p:cNvPr descr="" id="83" name=""/>
          <p:cNvPicPr/>
          <p:nvPr/>
        </p:nvPicPr>
        <p:blipFill>
          <a:blip r:embed="rId20"/>
          <a:stretch>
            <a:fillRect/>
          </a:stretch>
        </p:blipFill>
        <p:spPr>
          <a:xfrm>
            <a:off x="5178600" y="1081440"/>
            <a:ext cx="938880" cy="287280"/>
          </a:xfrm>
          <a:prstGeom prst="rect">
            <a:avLst/>
          </a:prstGeom>
        </p:spPr>
      </p:pic>
      <p:pic>
        <p:nvPicPr>
          <p:cNvPr descr="" id="84" name=""/>
          <p:cNvPicPr/>
          <p:nvPr/>
        </p:nvPicPr>
        <p:blipFill>
          <a:blip r:embed="rId21"/>
          <a:stretch>
            <a:fillRect/>
          </a:stretch>
        </p:blipFill>
        <p:spPr>
          <a:xfrm>
            <a:off x="5616360" y="1512360"/>
            <a:ext cx="746280" cy="286920"/>
          </a:xfrm>
          <a:prstGeom prst="rect">
            <a:avLst/>
          </a:prstGeom>
        </p:spPr>
      </p:pic>
      <p:pic>
        <p:nvPicPr>
          <p:cNvPr descr="" id="85" name=""/>
          <p:cNvPicPr/>
          <p:nvPr/>
        </p:nvPicPr>
        <p:blipFill>
          <a:blip r:embed="rId22"/>
          <a:stretch>
            <a:fillRect/>
          </a:stretch>
        </p:blipFill>
        <p:spPr>
          <a:xfrm>
            <a:off x="3877200" y="2447640"/>
            <a:ext cx="1562400" cy="181080"/>
          </a:xfrm>
          <a:prstGeom prst="rect">
            <a:avLst/>
          </a:prstGeom>
        </p:spPr>
      </p:pic>
      <p:pic>
        <p:nvPicPr>
          <p:cNvPr descr="" id="86" name=""/>
          <p:cNvPicPr/>
          <p:nvPr/>
        </p:nvPicPr>
        <p:blipFill>
          <a:blip r:embed="rId23"/>
          <a:stretch>
            <a:fillRect/>
          </a:stretch>
        </p:blipFill>
        <p:spPr>
          <a:xfrm>
            <a:off x="3836880" y="1886760"/>
            <a:ext cx="430920" cy="430920"/>
          </a:xfrm>
          <a:prstGeom prst="rect">
            <a:avLst/>
          </a:prstGeom>
        </p:spPr>
      </p:pic>
      <p:pic>
        <p:nvPicPr>
          <p:cNvPr descr="" id="87" name=""/>
          <p:cNvPicPr/>
          <p:nvPr/>
        </p:nvPicPr>
        <p:blipFill>
          <a:blip r:embed="rId24"/>
          <a:stretch>
            <a:fillRect/>
          </a:stretch>
        </p:blipFill>
        <p:spPr>
          <a:xfrm>
            <a:off x="5256360" y="1944360"/>
            <a:ext cx="471600" cy="353160"/>
          </a:xfrm>
          <a:prstGeom prst="rect">
            <a:avLst/>
          </a:prstGeom>
        </p:spPr>
      </p:pic>
      <p:pic>
        <p:nvPicPr>
          <p:cNvPr descr="" id="88" name=""/>
          <p:cNvPicPr/>
          <p:nvPr/>
        </p:nvPicPr>
        <p:blipFill>
          <a:blip r:embed="rId25"/>
          <a:stretch>
            <a:fillRect/>
          </a:stretch>
        </p:blipFill>
        <p:spPr>
          <a:xfrm>
            <a:off x="4528080" y="1753920"/>
            <a:ext cx="846000" cy="238320"/>
          </a:xfrm>
          <a:prstGeom prst="rect">
            <a:avLst/>
          </a:prstGeom>
        </p:spPr>
      </p:pic>
      <p:pic>
        <p:nvPicPr>
          <p:cNvPr descr="" id="89" name=""/>
          <p:cNvPicPr/>
          <p:nvPr/>
        </p:nvPicPr>
        <p:blipFill>
          <a:blip r:embed="rId26"/>
          <a:stretch>
            <a:fillRect/>
          </a:stretch>
        </p:blipFill>
        <p:spPr>
          <a:xfrm>
            <a:off x="5837760" y="1872360"/>
            <a:ext cx="570600" cy="427680"/>
          </a:xfrm>
          <a:prstGeom prst="rect">
            <a:avLst/>
          </a:prstGeom>
        </p:spPr>
      </p:pic>
      <p:pic>
        <p:nvPicPr>
          <p:cNvPr descr="" id="90" name=""/>
          <p:cNvPicPr/>
          <p:nvPr/>
        </p:nvPicPr>
        <p:blipFill>
          <a:blip r:embed="rId27"/>
          <a:stretch>
            <a:fillRect/>
          </a:stretch>
        </p:blipFill>
        <p:spPr>
          <a:xfrm>
            <a:off x="6910200" y="3388680"/>
            <a:ext cx="854640" cy="450720"/>
          </a:xfrm>
          <a:prstGeom prst="rect">
            <a:avLst/>
          </a:prstGeom>
        </p:spPr>
      </p:pic>
      <p:pic>
        <p:nvPicPr>
          <p:cNvPr descr="" id="91" name=""/>
          <p:cNvPicPr/>
          <p:nvPr/>
        </p:nvPicPr>
        <p:blipFill>
          <a:blip r:embed="rId28"/>
          <a:stretch>
            <a:fillRect/>
          </a:stretch>
        </p:blipFill>
        <p:spPr>
          <a:xfrm>
            <a:off x="7875720" y="3416760"/>
            <a:ext cx="1340640" cy="515520"/>
          </a:xfrm>
          <a:prstGeom prst="rect">
            <a:avLst/>
          </a:prstGeom>
        </p:spPr>
      </p:pic>
      <p:pic>
        <p:nvPicPr>
          <p:cNvPr descr="" id="92" name=""/>
          <p:cNvPicPr/>
          <p:nvPr/>
        </p:nvPicPr>
        <p:blipFill>
          <a:blip r:embed="rId29"/>
          <a:stretch>
            <a:fillRect/>
          </a:stretch>
        </p:blipFill>
        <p:spPr>
          <a:xfrm>
            <a:off x="6834240" y="3973320"/>
            <a:ext cx="1028160" cy="495720"/>
          </a:xfrm>
          <a:prstGeom prst="rect">
            <a:avLst/>
          </a:prstGeom>
        </p:spPr>
      </p:pic>
      <p:pic>
        <p:nvPicPr>
          <p:cNvPr descr="" id="93" name=""/>
          <p:cNvPicPr/>
          <p:nvPr/>
        </p:nvPicPr>
        <p:blipFill>
          <a:blip r:embed="rId30"/>
          <a:stretch>
            <a:fillRect/>
          </a:stretch>
        </p:blipFill>
        <p:spPr>
          <a:xfrm>
            <a:off x="8119440" y="4038120"/>
            <a:ext cx="951120" cy="386640"/>
          </a:xfrm>
          <a:prstGeom prst="rect">
            <a:avLst/>
          </a:prstGeom>
        </p:spPr>
      </p:pic>
      <p:pic>
        <p:nvPicPr>
          <p:cNvPr descr="" id="94" name=""/>
          <p:cNvPicPr/>
          <p:nvPr/>
        </p:nvPicPr>
        <p:blipFill>
          <a:blip r:embed="rId31"/>
          <a:stretch>
            <a:fillRect/>
          </a:stretch>
        </p:blipFill>
        <p:spPr>
          <a:xfrm>
            <a:off x="8477640" y="4535280"/>
            <a:ext cx="638640" cy="406080"/>
          </a:xfrm>
          <a:prstGeom prst="rect">
            <a:avLst/>
          </a:prstGeom>
        </p:spPr>
      </p:pic>
      <p:pic>
        <p:nvPicPr>
          <p:cNvPr descr="" id="95" name=""/>
          <p:cNvPicPr/>
          <p:nvPr/>
        </p:nvPicPr>
        <p:blipFill>
          <a:blip r:embed="rId32"/>
          <a:stretch>
            <a:fillRect/>
          </a:stretch>
        </p:blipFill>
        <p:spPr>
          <a:xfrm>
            <a:off x="6816960" y="5165640"/>
            <a:ext cx="1203120" cy="301680"/>
          </a:xfrm>
          <a:prstGeom prst="rect">
            <a:avLst/>
          </a:prstGeom>
        </p:spPr>
      </p:pic>
      <p:pic>
        <p:nvPicPr>
          <p:cNvPr descr="" id="96" name=""/>
          <p:cNvPicPr/>
          <p:nvPr/>
        </p:nvPicPr>
        <p:blipFill>
          <a:blip r:embed="rId33"/>
          <a:stretch>
            <a:fillRect/>
          </a:stretch>
        </p:blipFill>
        <p:spPr>
          <a:xfrm>
            <a:off x="8183880" y="5094720"/>
            <a:ext cx="972000" cy="362520"/>
          </a:xfrm>
          <a:prstGeom prst="rect">
            <a:avLst/>
          </a:prstGeom>
        </p:spPr>
      </p:pic>
      <p:pic>
        <p:nvPicPr>
          <p:cNvPr descr="" id="97" name=""/>
          <p:cNvPicPr/>
          <p:nvPr/>
        </p:nvPicPr>
        <p:blipFill>
          <a:blip r:embed="rId34"/>
          <a:stretch>
            <a:fillRect/>
          </a:stretch>
        </p:blipFill>
        <p:spPr>
          <a:xfrm>
            <a:off x="6838920" y="4604760"/>
            <a:ext cx="412920" cy="412920"/>
          </a:xfrm>
          <a:prstGeom prst="rect">
            <a:avLst/>
          </a:prstGeom>
        </p:spPr>
      </p:pic>
      <p:pic>
        <p:nvPicPr>
          <p:cNvPr descr="" id="98" name=""/>
          <p:cNvPicPr/>
          <p:nvPr/>
        </p:nvPicPr>
        <p:blipFill>
          <a:blip r:embed="rId35"/>
          <a:stretch>
            <a:fillRect/>
          </a:stretch>
        </p:blipFill>
        <p:spPr>
          <a:xfrm>
            <a:off x="7790040" y="4592520"/>
            <a:ext cx="361440" cy="429840"/>
          </a:xfrm>
          <a:prstGeom prst="rect">
            <a:avLst/>
          </a:prstGeom>
        </p:spPr>
      </p:pic>
      <p:pic>
        <p:nvPicPr>
          <p:cNvPr descr="" id="99" name=""/>
          <p:cNvPicPr/>
          <p:nvPr/>
        </p:nvPicPr>
        <p:blipFill>
          <a:blip r:embed="rId36"/>
          <a:stretch>
            <a:fillRect/>
          </a:stretch>
        </p:blipFill>
        <p:spPr>
          <a:xfrm>
            <a:off x="601560" y="3507840"/>
            <a:ext cx="1194840" cy="466560"/>
          </a:xfrm>
          <a:prstGeom prst="rect">
            <a:avLst/>
          </a:prstGeom>
        </p:spPr>
      </p:pic>
      <p:pic>
        <p:nvPicPr>
          <p:cNvPr descr="" id="100" name=""/>
          <p:cNvPicPr/>
          <p:nvPr/>
        </p:nvPicPr>
        <p:blipFill>
          <a:blip r:embed="rId37"/>
          <a:stretch>
            <a:fillRect/>
          </a:stretch>
        </p:blipFill>
        <p:spPr>
          <a:xfrm>
            <a:off x="1994040" y="3375360"/>
            <a:ext cx="1174320" cy="871920"/>
          </a:xfrm>
          <a:prstGeom prst="rect">
            <a:avLst/>
          </a:prstGeom>
        </p:spPr>
      </p:pic>
      <p:pic>
        <p:nvPicPr>
          <p:cNvPr descr="" id="101" name=""/>
          <p:cNvPicPr/>
          <p:nvPr/>
        </p:nvPicPr>
        <p:blipFill>
          <a:blip r:embed="rId38"/>
          <a:stretch>
            <a:fillRect/>
          </a:stretch>
        </p:blipFill>
        <p:spPr>
          <a:xfrm>
            <a:off x="610920" y="4093200"/>
            <a:ext cx="1418040" cy="361440"/>
          </a:xfrm>
          <a:prstGeom prst="rect">
            <a:avLst/>
          </a:prstGeom>
        </p:spPr>
      </p:pic>
      <p:pic>
        <p:nvPicPr>
          <p:cNvPr descr="" id="102" name=""/>
          <p:cNvPicPr/>
          <p:nvPr/>
        </p:nvPicPr>
        <p:blipFill>
          <a:blip r:embed="rId39"/>
          <a:stretch>
            <a:fillRect/>
          </a:stretch>
        </p:blipFill>
        <p:spPr>
          <a:xfrm>
            <a:off x="867600" y="4566600"/>
            <a:ext cx="1218240" cy="342360"/>
          </a:xfrm>
          <a:prstGeom prst="rect">
            <a:avLst/>
          </a:prstGeom>
        </p:spPr>
      </p:pic>
      <p:pic>
        <p:nvPicPr>
          <p:cNvPr descr="" id="103" name=""/>
          <p:cNvPicPr/>
          <p:nvPr/>
        </p:nvPicPr>
        <p:blipFill>
          <a:blip r:embed="rId40"/>
          <a:stretch>
            <a:fillRect/>
          </a:stretch>
        </p:blipFill>
        <p:spPr>
          <a:xfrm>
            <a:off x="2199600" y="4251600"/>
            <a:ext cx="835200" cy="555480"/>
          </a:xfrm>
          <a:prstGeom prst="rect">
            <a:avLst/>
          </a:prstGeom>
        </p:spPr>
      </p:pic>
      <p:pic>
        <p:nvPicPr>
          <p:cNvPr descr="" id="104" name=""/>
          <p:cNvPicPr/>
          <p:nvPr/>
        </p:nvPicPr>
        <p:blipFill>
          <a:blip r:embed="rId41"/>
          <a:stretch>
            <a:fillRect/>
          </a:stretch>
        </p:blipFill>
        <p:spPr>
          <a:xfrm>
            <a:off x="3738600" y="3378960"/>
            <a:ext cx="687600" cy="437400"/>
          </a:xfrm>
          <a:prstGeom prst="rect">
            <a:avLst/>
          </a:prstGeom>
        </p:spPr>
      </p:pic>
      <p:pic>
        <p:nvPicPr>
          <p:cNvPr descr="" id="105" name=""/>
          <p:cNvPicPr/>
          <p:nvPr/>
        </p:nvPicPr>
        <p:blipFill>
          <a:blip r:embed="rId42"/>
          <a:stretch>
            <a:fillRect/>
          </a:stretch>
        </p:blipFill>
        <p:spPr>
          <a:xfrm>
            <a:off x="3672720" y="3889440"/>
            <a:ext cx="1039680" cy="506880"/>
          </a:xfrm>
          <a:prstGeom prst="rect">
            <a:avLst/>
          </a:prstGeom>
        </p:spPr>
      </p:pic>
      <p:pic>
        <p:nvPicPr>
          <p:cNvPr descr="" id="106" name=""/>
          <p:cNvPicPr/>
          <p:nvPr/>
        </p:nvPicPr>
        <p:blipFill>
          <a:blip r:embed="rId43"/>
          <a:stretch>
            <a:fillRect/>
          </a:stretch>
        </p:blipFill>
        <p:spPr>
          <a:xfrm>
            <a:off x="3642480" y="4900680"/>
            <a:ext cx="1005480" cy="622080"/>
          </a:xfrm>
          <a:prstGeom prst="rect">
            <a:avLst/>
          </a:prstGeom>
        </p:spPr>
      </p:pic>
      <p:pic>
        <p:nvPicPr>
          <p:cNvPr descr="" id="107" name=""/>
          <p:cNvPicPr/>
          <p:nvPr/>
        </p:nvPicPr>
        <p:blipFill>
          <a:blip r:embed="rId44"/>
          <a:stretch>
            <a:fillRect/>
          </a:stretch>
        </p:blipFill>
        <p:spPr>
          <a:xfrm>
            <a:off x="3642480" y="4468680"/>
            <a:ext cx="956160" cy="636480"/>
          </a:xfrm>
          <a:prstGeom prst="rect">
            <a:avLst/>
          </a:prstGeom>
        </p:spPr>
      </p:pic>
      <p:pic>
        <p:nvPicPr>
          <p:cNvPr descr="" id="108" name=""/>
          <p:cNvPicPr/>
          <p:nvPr/>
        </p:nvPicPr>
        <p:blipFill>
          <a:blip r:embed="rId45"/>
          <a:stretch>
            <a:fillRect/>
          </a:stretch>
        </p:blipFill>
        <p:spPr>
          <a:xfrm>
            <a:off x="5558040" y="3388680"/>
            <a:ext cx="697320" cy="663480"/>
          </a:xfrm>
          <a:prstGeom prst="rect">
            <a:avLst/>
          </a:prstGeom>
        </p:spPr>
      </p:pic>
      <p:pic>
        <p:nvPicPr>
          <p:cNvPr descr="" id="109" name=""/>
          <p:cNvPicPr/>
          <p:nvPr/>
        </p:nvPicPr>
        <p:blipFill>
          <a:blip r:embed="rId46"/>
          <a:stretch>
            <a:fillRect/>
          </a:stretch>
        </p:blipFill>
        <p:spPr>
          <a:xfrm>
            <a:off x="5551200" y="4243680"/>
            <a:ext cx="641160" cy="610560"/>
          </a:xfrm>
          <a:prstGeom prst="rect">
            <a:avLst/>
          </a:prstGeom>
        </p:spPr>
      </p:pic>
      <p:pic>
        <p:nvPicPr>
          <p:cNvPr descr="" id="110" name=""/>
          <p:cNvPicPr/>
          <p:nvPr/>
        </p:nvPicPr>
        <p:blipFill>
          <a:blip r:embed="rId47"/>
          <a:stretch>
            <a:fillRect/>
          </a:stretch>
        </p:blipFill>
        <p:spPr>
          <a:xfrm>
            <a:off x="4610160" y="4222440"/>
            <a:ext cx="806760" cy="807120"/>
          </a:xfrm>
          <a:prstGeom prst="rect">
            <a:avLst/>
          </a:prstGeom>
        </p:spPr>
      </p:pic>
      <p:pic>
        <p:nvPicPr>
          <p:cNvPr descr="" id="111" name=""/>
          <p:cNvPicPr/>
          <p:nvPr/>
        </p:nvPicPr>
        <p:blipFill>
          <a:blip r:embed="rId48"/>
          <a:stretch>
            <a:fillRect/>
          </a:stretch>
        </p:blipFill>
        <p:spPr>
          <a:xfrm>
            <a:off x="5550840" y="5044680"/>
            <a:ext cx="713520" cy="344520"/>
          </a:xfrm>
          <a:prstGeom prst="rect">
            <a:avLst/>
          </a:prstGeom>
        </p:spPr>
      </p:pic>
      <p:pic>
        <p:nvPicPr>
          <p:cNvPr descr="" id="112" name=""/>
          <p:cNvPicPr/>
          <p:nvPr/>
        </p:nvPicPr>
        <p:blipFill>
          <a:blip r:embed="rId49"/>
          <a:stretch>
            <a:fillRect/>
          </a:stretch>
        </p:blipFill>
        <p:spPr>
          <a:xfrm>
            <a:off x="8985240" y="3513600"/>
            <a:ext cx="387720" cy="376920"/>
          </a:xfrm>
          <a:prstGeom prst="rect">
            <a:avLst/>
          </a:prstGeom>
        </p:spPr>
      </p:pic>
      <p:pic>
        <p:nvPicPr>
          <p:cNvPr descr="" id="113" name=""/>
          <p:cNvPicPr/>
          <p:nvPr/>
        </p:nvPicPr>
        <p:blipFill>
          <a:blip r:embed="rId50"/>
          <a:stretch>
            <a:fillRect/>
          </a:stretch>
        </p:blipFill>
        <p:spPr>
          <a:xfrm>
            <a:off x="2088360" y="1711080"/>
            <a:ext cx="1240560" cy="413640"/>
          </a:xfrm>
          <a:prstGeom prst="rect">
            <a:avLst/>
          </a:prstGeom>
        </p:spPr>
      </p:pic>
      <p:pic>
        <p:nvPicPr>
          <p:cNvPr descr="" id="114" name=""/>
          <p:cNvPicPr/>
          <p:nvPr/>
        </p:nvPicPr>
        <p:blipFill>
          <a:blip r:embed="rId51"/>
          <a:stretch>
            <a:fillRect/>
          </a:stretch>
        </p:blipFill>
        <p:spPr>
          <a:xfrm>
            <a:off x="644760" y="1643400"/>
            <a:ext cx="1420200" cy="454680"/>
          </a:xfrm>
          <a:prstGeom prst="rect">
            <a:avLst/>
          </a:prstGeom>
        </p:spPr>
      </p:pic>
      <p:pic>
        <p:nvPicPr>
          <p:cNvPr descr="" id="115" name=""/>
          <p:cNvPicPr/>
          <p:nvPr/>
        </p:nvPicPr>
        <p:blipFill>
          <a:blip r:embed="rId52"/>
          <a:stretch>
            <a:fillRect/>
          </a:stretch>
        </p:blipFill>
        <p:spPr>
          <a:xfrm>
            <a:off x="2124720" y="631800"/>
            <a:ext cx="1115640" cy="571680"/>
          </a:xfrm>
          <a:prstGeom prst="rect">
            <a:avLst/>
          </a:prstGeom>
        </p:spPr>
      </p:pic>
      <p:pic>
        <p:nvPicPr>
          <p:cNvPr descr="" id="116" name=""/>
          <p:cNvPicPr/>
          <p:nvPr/>
        </p:nvPicPr>
        <p:blipFill>
          <a:blip r:embed="rId53"/>
          <a:stretch>
            <a:fillRect/>
          </a:stretch>
        </p:blipFill>
        <p:spPr>
          <a:xfrm>
            <a:off x="4267800" y="2066760"/>
            <a:ext cx="933840" cy="309600"/>
          </a:xfrm>
          <a:prstGeom prst="rect">
            <a:avLst/>
          </a:prstGeom>
        </p:spPr>
      </p:pic>
      <p:pic>
        <p:nvPicPr>
          <p:cNvPr descr="" id="117" name=""/>
          <p:cNvPicPr/>
          <p:nvPr/>
        </p:nvPicPr>
        <p:blipFill>
          <a:blip r:embed="rId54"/>
          <a:stretch>
            <a:fillRect/>
          </a:stretch>
        </p:blipFill>
        <p:spPr>
          <a:xfrm>
            <a:off x="1837080" y="2279880"/>
            <a:ext cx="1528200" cy="435600"/>
          </a:xfrm>
          <a:prstGeom prst="rect">
            <a:avLst/>
          </a:prstGeom>
        </p:spPr>
      </p:pic>
      <p:pic>
        <p:nvPicPr>
          <p:cNvPr descr="" id="118" name=""/>
          <p:cNvPicPr/>
          <p:nvPr/>
        </p:nvPicPr>
        <p:blipFill>
          <a:blip r:embed="rId55"/>
          <a:stretch>
            <a:fillRect/>
          </a:stretch>
        </p:blipFill>
        <p:spPr>
          <a:xfrm>
            <a:off x="2207880" y="4772520"/>
            <a:ext cx="950040" cy="652680"/>
          </a:xfrm>
          <a:prstGeom prst="rect">
            <a:avLst/>
          </a:prstGeom>
        </p:spPr>
      </p:pic>
      <p:pic>
        <p:nvPicPr>
          <p:cNvPr descr="" id="119" name=""/>
          <p:cNvPicPr/>
          <p:nvPr/>
        </p:nvPicPr>
        <p:blipFill>
          <a:blip r:embed="rId56"/>
          <a:stretch>
            <a:fillRect/>
          </a:stretch>
        </p:blipFill>
        <p:spPr>
          <a:xfrm>
            <a:off x="595080" y="5033520"/>
            <a:ext cx="1489320" cy="266760"/>
          </a:xfrm>
          <a:prstGeom prst="rect">
            <a:avLst/>
          </a:prstGeom>
        </p:spPr>
      </p:pic>
      <p:pic>
        <p:nvPicPr>
          <p:cNvPr descr="" id="120" name=""/>
          <p:cNvPicPr/>
          <p:nvPr/>
        </p:nvPicPr>
        <p:blipFill>
          <a:blip r:embed="rId57"/>
          <a:stretch>
            <a:fillRect/>
          </a:stretch>
        </p:blipFill>
        <p:spPr>
          <a:xfrm>
            <a:off x="4697640" y="3433320"/>
            <a:ext cx="789120" cy="78912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c00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8931960" y="4464360"/>
            <a:ext cx="1040040" cy="944640"/>
          </a:xfrm>
          <a:prstGeom prst="rect">
            <a:avLst/>
          </a:prstGeom>
        </p:spPr>
      </p:pic>
      <p:sp>
        <p:nvSpPr>
          <p:cNvPr id="122" name="TextShape 1"/>
          <p:cNvSpPr txBox="1"/>
          <p:nvPr/>
        </p:nvSpPr>
        <p:spPr>
          <a:xfrm>
            <a:off x="468000" y="4860360"/>
            <a:ext cx="720000" cy="385920"/>
          </a:xfrm>
          <a:prstGeom prst="rect">
            <a:avLst/>
          </a:prstGeom>
        </p:spPr>
        <p:txBody>
          <a:bodyPr bIns="45000" lIns="90000" rIns="90000" tIns="45000" wrap="none"/>
          <a:p>
            <a:pPr algn="r"/>
            <a:r>
              <a:rPr lang="en-US" sz="2000">
                <a:solidFill>
                  <a:srgbClr val="aea79f"/>
                </a:solidFill>
                <a:latin typeface="Ubuntu Light"/>
              </a:rPr>
              <a:t>0%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468000" y="3888720"/>
            <a:ext cx="720000" cy="385920"/>
          </a:xfrm>
          <a:prstGeom prst="rect">
            <a:avLst/>
          </a:prstGeom>
        </p:spPr>
        <p:txBody>
          <a:bodyPr bIns="45000" lIns="90000" rIns="90000" tIns="45000" wrap="none"/>
          <a:p>
            <a:pPr algn="r"/>
            <a:r>
              <a:rPr lang="en-US" sz="2000">
                <a:solidFill>
                  <a:srgbClr val="aea79f"/>
                </a:solidFill>
                <a:latin typeface="Ubuntu Light"/>
              </a:rPr>
              <a:t>5%</a:t>
            </a:r>
            <a:endParaRPr/>
          </a:p>
        </p:txBody>
      </p:sp>
      <p:sp>
        <p:nvSpPr>
          <p:cNvPr id="124" name="TextShape 3"/>
          <p:cNvSpPr txBox="1"/>
          <p:nvPr/>
        </p:nvSpPr>
        <p:spPr>
          <a:xfrm>
            <a:off x="468000" y="2917080"/>
            <a:ext cx="720000" cy="681480"/>
          </a:xfrm>
          <a:prstGeom prst="rect">
            <a:avLst/>
          </a:prstGeom>
        </p:spPr>
        <p:txBody>
          <a:bodyPr bIns="45000" lIns="90000" rIns="90000" tIns="45000" wrap="none"/>
          <a:p>
            <a:pPr algn="r"/>
            <a:r>
              <a:rPr lang="en-US" sz="2000">
                <a:solidFill>
                  <a:srgbClr val="aea79f"/>
                </a:solidFill>
                <a:latin typeface="Ubuntu Light"/>
              </a:rPr>
              <a:t>10%</a:t>
            </a:r>
            <a:endParaRPr/>
          </a:p>
        </p:txBody>
      </p:sp>
      <p:sp>
        <p:nvSpPr>
          <p:cNvPr id="125" name="TextShape 4"/>
          <p:cNvSpPr txBox="1"/>
          <p:nvPr/>
        </p:nvSpPr>
        <p:spPr>
          <a:xfrm>
            <a:off x="468000" y="1945440"/>
            <a:ext cx="720000" cy="681480"/>
          </a:xfrm>
          <a:prstGeom prst="rect">
            <a:avLst/>
          </a:prstGeom>
        </p:spPr>
        <p:txBody>
          <a:bodyPr bIns="45000" lIns="90000" rIns="90000" tIns="45000" wrap="none"/>
          <a:p>
            <a:pPr algn="r"/>
            <a:r>
              <a:rPr lang="en-US" sz="2000">
                <a:solidFill>
                  <a:srgbClr val="aea79f"/>
                </a:solidFill>
                <a:latin typeface="Ubuntu Light"/>
              </a:rPr>
              <a:t>15%</a:t>
            </a:r>
            <a:endParaRPr/>
          </a:p>
        </p:txBody>
      </p:sp>
      <p:sp>
        <p:nvSpPr>
          <p:cNvPr id="126" name="TextShape 5"/>
          <p:cNvSpPr txBox="1"/>
          <p:nvPr/>
        </p:nvSpPr>
        <p:spPr>
          <a:xfrm>
            <a:off x="468000" y="973800"/>
            <a:ext cx="720000" cy="681480"/>
          </a:xfrm>
          <a:prstGeom prst="rect">
            <a:avLst/>
          </a:prstGeom>
        </p:spPr>
        <p:txBody>
          <a:bodyPr bIns="45000" lIns="90000" rIns="90000" tIns="45000" wrap="none"/>
          <a:p>
            <a:pPr algn="r"/>
            <a:r>
              <a:rPr lang="en-US" sz="2000">
                <a:solidFill>
                  <a:srgbClr val="aea79f"/>
                </a:solidFill>
                <a:latin typeface="Ubuntu Light"/>
              </a:rPr>
              <a:t>20%</a:t>
            </a:r>
            <a:endParaRPr/>
          </a:p>
        </p:txBody>
      </p:sp>
      <p:sp>
        <p:nvSpPr>
          <p:cNvPr id="127" name="TextShape 6"/>
          <p:cNvSpPr txBox="1"/>
          <p:nvPr/>
        </p:nvSpPr>
        <p:spPr>
          <a:xfrm>
            <a:off x="468000" y="2160"/>
            <a:ext cx="720000" cy="681480"/>
          </a:xfrm>
          <a:prstGeom prst="rect">
            <a:avLst/>
          </a:prstGeom>
        </p:spPr>
        <p:txBody>
          <a:bodyPr bIns="45000" lIns="90000" rIns="90000" tIns="45000" wrap="none"/>
          <a:p>
            <a:pPr algn="r"/>
            <a:r>
              <a:rPr lang="en-US" sz="2000">
                <a:solidFill>
                  <a:srgbClr val="aea79f"/>
                </a:solidFill>
                <a:latin typeface="Ubuntu Light"/>
              </a:rPr>
              <a:t>25%</a:t>
            </a:r>
            <a:endParaRPr/>
          </a:p>
        </p:txBody>
      </p:sp>
      <p:pic>
        <p:nvPicPr>
          <p:cNvPr descr="" id="12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9216000" y="252360"/>
            <a:ext cx="624240" cy="624240"/>
          </a:xfrm>
          <a:prstGeom prst="rect">
            <a:avLst/>
          </a:prstGeom>
        </p:spPr>
      </p:pic>
      <p:sp>
        <p:nvSpPr>
          <p:cNvPr id="129" name="Line 7"/>
          <p:cNvSpPr/>
          <p:nvPr/>
        </p:nvSpPr>
        <p:spPr>
          <a:xfrm>
            <a:off x="1188000" y="252360"/>
            <a:ext cx="7920000" cy="0"/>
          </a:xfrm>
          <a:prstGeom prst="line">
            <a:avLst/>
          </a:prstGeom>
          <a:ln w="10800">
            <a:solidFill>
              <a:srgbClr val="aea79f"/>
            </a:solidFill>
            <a:custDash>
              <a:ds d="197000" sp="197000"/>
            </a:custDash>
            <a:round/>
          </a:ln>
        </p:spPr>
      </p:sp>
      <p:sp>
        <p:nvSpPr>
          <p:cNvPr id="130" name="Line 8"/>
          <p:cNvSpPr/>
          <p:nvPr/>
        </p:nvSpPr>
        <p:spPr>
          <a:xfrm>
            <a:off x="1188000" y="1080360"/>
            <a:ext cx="7920000" cy="0"/>
          </a:xfrm>
          <a:prstGeom prst="line">
            <a:avLst/>
          </a:prstGeom>
          <a:ln w="10800">
            <a:solidFill>
              <a:srgbClr val="aea79f"/>
            </a:solidFill>
            <a:custDash>
              <a:ds d="197000" sp="197000"/>
            </a:custDash>
            <a:round/>
          </a:ln>
        </p:spPr>
      </p:sp>
      <p:sp>
        <p:nvSpPr>
          <p:cNvPr id="131" name="Line 9"/>
          <p:cNvSpPr/>
          <p:nvPr/>
        </p:nvSpPr>
        <p:spPr>
          <a:xfrm>
            <a:off x="1188000" y="2196360"/>
            <a:ext cx="7920000" cy="0"/>
          </a:xfrm>
          <a:prstGeom prst="line">
            <a:avLst/>
          </a:prstGeom>
          <a:ln w="10800">
            <a:solidFill>
              <a:srgbClr val="aea79f"/>
            </a:solidFill>
            <a:custDash>
              <a:ds d="197000" sp="197000"/>
            </a:custDash>
            <a:round/>
          </a:ln>
        </p:spPr>
      </p:sp>
      <p:sp>
        <p:nvSpPr>
          <p:cNvPr id="132" name="Line 10"/>
          <p:cNvSpPr/>
          <p:nvPr/>
        </p:nvSpPr>
        <p:spPr>
          <a:xfrm>
            <a:off x="1188000" y="3168360"/>
            <a:ext cx="7920000" cy="0"/>
          </a:xfrm>
          <a:prstGeom prst="line">
            <a:avLst/>
          </a:prstGeom>
          <a:ln w="10800">
            <a:solidFill>
              <a:srgbClr val="aea79f"/>
            </a:solidFill>
            <a:custDash>
              <a:ds d="197000" sp="197000"/>
            </a:custDash>
            <a:round/>
          </a:ln>
        </p:spPr>
      </p:sp>
      <p:sp>
        <p:nvSpPr>
          <p:cNvPr id="133" name="Line 11"/>
          <p:cNvSpPr/>
          <p:nvPr/>
        </p:nvSpPr>
        <p:spPr>
          <a:xfrm>
            <a:off x="1188000" y="4176360"/>
            <a:ext cx="7920000" cy="0"/>
          </a:xfrm>
          <a:prstGeom prst="line">
            <a:avLst/>
          </a:prstGeom>
          <a:ln w="10800">
            <a:solidFill>
              <a:srgbClr val="aea79f"/>
            </a:solidFill>
            <a:custDash>
              <a:ds d="197000" sp="197000"/>
            </a:custDash>
            <a:round/>
          </a:ln>
        </p:spPr>
      </p:sp>
      <p:sp>
        <p:nvSpPr>
          <p:cNvPr id="134" name="Line 12"/>
          <p:cNvSpPr/>
          <p:nvPr/>
        </p:nvSpPr>
        <p:spPr>
          <a:xfrm>
            <a:off x="1188000" y="5112360"/>
            <a:ext cx="7920000" cy="0"/>
          </a:xfrm>
          <a:prstGeom prst="line">
            <a:avLst/>
          </a:prstGeom>
          <a:ln w="10800">
            <a:solidFill>
              <a:srgbClr val="aea79f"/>
            </a:solidFill>
            <a:custDash>
              <a:ds d="197000" sp="197000"/>
            </a:custDash>
            <a:round/>
          </a:ln>
        </p:spPr>
      </p:sp>
      <p:sp>
        <p:nvSpPr>
          <p:cNvPr id="135" name="Line 13"/>
          <p:cNvSpPr/>
          <p:nvPr/>
        </p:nvSpPr>
        <p:spPr>
          <a:xfrm>
            <a:off x="2256480" y="5004360"/>
            <a:ext cx="0" cy="216000"/>
          </a:xfrm>
          <a:prstGeom prst="line">
            <a:avLst/>
          </a:prstGeom>
          <a:ln w="36000">
            <a:solidFill>
              <a:srgbClr val="aea79f"/>
            </a:solidFill>
            <a:round/>
          </a:ln>
        </p:spPr>
      </p:sp>
      <p:sp>
        <p:nvSpPr>
          <p:cNvPr id="136" name="Line 14"/>
          <p:cNvSpPr/>
          <p:nvPr/>
        </p:nvSpPr>
        <p:spPr>
          <a:xfrm>
            <a:off x="4301280" y="5004360"/>
            <a:ext cx="0" cy="216000"/>
          </a:xfrm>
          <a:prstGeom prst="line">
            <a:avLst/>
          </a:prstGeom>
          <a:ln w="36000">
            <a:solidFill>
              <a:srgbClr val="aea79f"/>
            </a:solidFill>
            <a:round/>
          </a:ln>
        </p:spPr>
      </p:sp>
      <p:sp>
        <p:nvSpPr>
          <p:cNvPr id="137" name="Line 15"/>
          <p:cNvSpPr/>
          <p:nvPr/>
        </p:nvSpPr>
        <p:spPr>
          <a:xfrm>
            <a:off x="6310080" y="5004360"/>
            <a:ext cx="0" cy="216000"/>
          </a:xfrm>
          <a:prstGeom prst="line">
            <a:avLst/>
          </a:prstGeom>
          <a:ln w="36000">
            <a:solidFill>
              <a:srgbClr val="aea79f"/>
            </a:solidFill>
            <a:round/>
          </a:ln>
        </p:spPr>
      </p:sp>
      <p:sp>
        <p:nvSpPr>
          <p:cNvPr id="138" name="TextShape 16"/>
          <p:cNvSpPr txBox="1"/>
          <p:nvPr/>
        </p:nvSpPr>
        <p:spPr>
          <a:xfrm>
            <a:off x="1149840" y="5220360"/>
            <a:ext cx="910440" cy="775800"/>
          </a:xfrm>
          <a:prstGeom prst="rect">
            <a:avLst/>
          </a:prstGeom>
        </p:spPr>
        <p:txBody>
          <a:bodyPr bIns="63000" lIns="108000" rIns="108000" tIns="63000" wrap="none"/>
          <a:p>
            <a:r>
              <a:rPr lang="en-US" sz="2200">
                <a:solidFill>
                  <a:srgbClr val="aea79f"/>
                </a:solidFill>
                <a:latin typeface="Ubuntu"/>
              </a:rPr>
              <a:t>2009</a:t>
            </a:r>
            <a:endParaRPr/>
          </a:p>
        </p:txBody>
      </p:sp>
      <p:sp>
        <p:nvSpPr>
          <p:cNvPr id="139" name="TextShape 17"/>
          <p:cNvSpPr txBox="1"/>
          <p:nvPr/>
        </p:nvSpPr>
        <p:spPr>
          <a:xfrm>
            <a:off x="2904480" y="5220720"/>
            <a:ext cx="851760" cy="775800"/>
          </a:xfrm>
          <a:prstGeom prst="rect">
            <a:avLst/>
          </a:prstGeom>
        </p:spPr>
        <p:txBody>
          <a:bodyPr bIns="63000" lIns="108000" rIns="108000" tIns="63000" wrap="none"/>
          <a:p>
            <a:r>
              <a:rPr lang="en-US" sz="2200">
                <a:solidFill>
                  <a:srgbClr val="aea79f"/>
                </a:solidFill>
                <a:latin typeface="Ubuntu"/>
              </a:rPr>
              <a:t>2010</a:t>
            </a:r>
            <a:endParaRPr/>
          </a:p>
        </p:txBody>
      </p:sp>
      <p:sp>
        <p:nvSpPr>
          <p:cNvPr id="140" name="TextShape 18"/>
          <p:cNvSpPr txBox="1"/>
          <p:nvPr/>
        </p:nvSpPr>
        <p:spPr>
          <a:xfrm>
            <a:off x="5011200" y="5221080"/>
            <a:ext cx="851760" cy="775800"/>
          </a:xfrm>
          <a:prstGeom prst="rect">
            <a:avLst/>
          </a:prstGeom>
        </p:spPr>
        <p:txBody>
          <a:bodyPr bIns="63000" lIns="108000" rIns="108000" tIns="63000" wrap="none"/>
          <a:p>
            <a:r>
              <a:rPr lang="en-US" sz="2200">
                <a:solidFill>
                  <a:srgbClr val="aea79f"/>
                </a:solidFill>
                <a:latin typeface="Ubuntu"/>
              </a:rPr>
              <a:t>2011</a:t>
            </a:r>
            <a:endParaRPr/>
          </a:p>
        </p:txBody>
      </p:sp>
      <p:sp>
        <p:nvSpPr>
          <p:cNvPr id="141" name="TextShape 19"/>
          <p:cNvSpPr txBox="1"/>
          <p:nvPr/>
        </p:nvSpPr>
        <p:spPr>
          <a:xfrm>
            <a:off x="6822360" y="5221440"/>
            <a:ext cx="911160" cy="775800"/>
          </a:xfrm>
          <a:prstGeom prst="rect">
            <a:avLst/>
          </a:prstGeom>
        </p:spPr>
        <p:txBody>
          <a:bodyPr bIns="63000" lIns="108000" rIns="108000" tIns="63000" wrap="none"/>
          <a:p>
            <a:r>
              <a:rPr lang="en-US" sz="2200">
                <a:solidFill>
                  <a:srgbClr val="aea79f"/>
                </a:solidFill>
                <a:latin typeface="Ubuntu"/>
              </a:rPr>
              <a:t>2012</a:t>
            </a:r>
            <a:endParaRPr/>
          </a:p>
        </p:txBody>
      </p:sp>
      <p:pic>
        <p:nvPicPr>
          <p:cNvPr descr="" id="14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9167760" y="3119040"/>
            <a:ext cx="624240" cy="589320"/>
          </a:xfrm>
          <a:prstGeom prst="rect">
            <a:avLst/>
          </a:prstGeom>
        </p:spPr>
      </p:pic>
      <p:sp>
        <p:nvSpPr>
          <p:cNvPr id="143" name="Line 20"/>
          <p:cNvSpPr/>
          <p:nvPr/>
        </p:nvSpPr>
        <p:spPr>
          <a:xfrm>
            <a:off x="8254080" y="5004360"/>
            <a:ext cx="0" cy="216000"/>
          </a:xfrm>
          <a:prstGeom prst="line">
            <a:avLst/>
          </a:prstGeom>
          <a:ln w="36000">
            <a:solidFill>
              <a:srgbClr val="aea79f"/>
            </a:solidFill>
            <a:round/>
          </a:ln>
        </p:spPr>
      </p:sp>
      <p:sp>
        <p:nvSpPr>
          <p:cNvPr id="144" name="Line 21"/>
          <p:cNvSpPr/>
          <p:nvPr/>
        </p:nvSpPr>
        <p:spPr>
          <a:xfrm>
            <a:off x="6346080" y="5004360"/>
            <a:ext cx="0" cy="216000"/>
          </a:xfrm>
          <a:prstGeom prst="line">
            <a:avLst/>
          </a:prstGeom>
          <a:ln w="36000">
            <a:solidFill>
              <a:srgbClr val="aea79f"/>
            </a:solidFill>
            <a:round/>
          </a:ln>
        </p:spPr>
      </p:sp>
      <p:sp>
        <p:nvSpPr>
          <p:cNvPr id="145" name="TextShape 22"/>
          <p:cNvSpPr txBox="1"/>
          <p:nvPr/>
        </p:nvSpPr>
        <p:spPr>
          <a:xfrm>
            <a:off x="8262720" y="5221800"/>
            <a:ext cx="911160" cy="775800"/>
          </a:xfrm>
          <a:prstGeom prst="rect">
            <a:avLst/>
          </a:prstGeom>
        </p:spPr>
        <p:txBody>
          <a:bodyPr bIns="63000" lIns="108000" rIns="108000" tIns="63000" wrap="none"/>
          <a:p>
            <a:r>
              <a:rPr lang="en-US" sz="2200">
                <a:solidFill>
                  <a:srgbClr val="aea79f"/>
                </a:solidFill>
                <a:latin typeface="Ubuntu"/>
              </a:rPr>
              <a:t>2013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2c00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576000" y="1296360"/>
            <a:ext cx="5616000" cy="1273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4000">
                <a:solidFill>
                  <a:srgbClr val="ffffff"/>
                </a:solidFill>
              </a:rPr>
              <a:t>Oracle, SAP, J2EE, SQL </a:t>
            </a:r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432000" y="1080360"/>
            <a:ext cx="6120000" cy="3285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7200">
                <a:solidFill>
                  <a:srgbClr val="ffffff"/>
                </a:solidFill>
              </a:rPr>
              <a:t>Bigger servers</a:t>
            </a:r>
            <a:r>
              <a:rPr lang="en-US" sz="7200">
                <a:solidFill>
                  <a:srgbClr val="ffffff"/>
                </a:solidFill>
              </a:rPr>
              <a:t>
</a:t>
            </a:r>
            <a:r>
              <a:rPr lang="en-US" sz="3600">
                <a:solidFill>
                  <a:srgbClr val="aea79f"/>
                </a:solidFill>
              </a:rPr>
              <a:t>deal with more transactions</a:t>
            </a:r>
            <a:endParaRPr/>
          </a:p>
        </p:txBody>
      </p:sp>
      <p:sp>
        <p:nvSpPr>
          <p:cNvPr id="148" name="TextShape 3"/>
          <p:cNvSpPr txBox="1"/>
          <p:nvPr/>
        </p:nvSpPr>
        <p:spPr>
          <a:xfrm>
            <a:off x="7308000" y="36360"/>
            <a:ext cx="2971080" cy="3539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ffffff"/>
                </a:solidFill>
              </a:rPr>
              <a:t>many many many many</a:t>
            </a:r>
            <a:r>
              <a:rPr lang="en-US">
                <a:solidFill>
                  <a:srgbClr val="ffffff"/>
                </a:solidFill>
              </a:rPr>
              <a:t>
</a:t>
            </a:r>
            <a:r>
              <a:rPr lang="en-US">
                <a:solidFill>
                  <a:srgbClr val="ffffff"/>
                </a:solidFill>
              </a:rPr>
              <a:t>many many many many</a:t>
            </a:r>
            <a:r>
              <a:rPr lang="en-US">
                <a:solidFill>
                  <a:srgbClr val="ffffff"/>
                </a:solidFill>
              </a:rPr>
              <a:t>
</a:t>
            </a:r>
            <a:r>
              <a:rPr lang="en-US">
                <a:solidFill>
                  <a:srgbClr val="ffffff"/>
                </a:solidFill>
              </a:rPr>
              <a:t>many many many many</a:t>
            </a:r>
            <a:r>
              <a:rPr lang="en-US">
                <a:solidFill>
                  <a:srgbClr val="ffffff"/>
                </a:solidFill>
              </a:rPr>
              <a:t>
</a:t>
            </a:r>
            <a:r>
              <a:rPr lang="en-US">
                <a:solidFill>
                  <a:srgbClr val="ffffff"/>
                </a:solidFill>
              </a:rPr>
              <a:t>many many many many</a:t>
            </a:r>
            <a:r>
              <a:rPr lang="en-US">
                <a:solidFill>
                  <a:srgbClr val="ffffff"/>
                </a:solidFill>
              </a:rPr>
              <a:t>
</a:t>
            </a:r>
            <a:r>
              <a:rPr lang="en-US">
                <a:solidFill>
                  <a:srgbClr val="ffffff"/>
                </a:solidFill>
              </a:rPr>
              <a:t>many many many many</a:t>
            </a:r>
            <a:r>
              <a:rPr lang="en-US">
                <a:solidFill>
                  <a:srgbClr val="ffffff"/>
                </a:solidFill>
              </a:rPr>
              <a:t>
</a:t>
            </a:r>
            <a:r>
              <a:rPr lang="en-US">
                <a:solidFill>
                  <a:srgbClr val="ffffff"/>
                </a:solidFill>
              </a:rPr>
              <a:t>many many many many</a:t>
            </a:r>
            <a:r>
              <a:rPr lang="en-US">
                <a:solidFill>
                  <a:srgbClr val="ffffff"/>
                </a:solidFill>
              </a:rPr>
              <a:t>
</a:t>
            </a:r>
            <a:r>
              <a:rPr lang="en-US">
                <a:solidFill>
                  <a:srgbClr val="ffffff"/>
                </a:solidFill>
              </a:rPr>
              <a:t>many many many many</a:t>
            </a:r>
            <a:r>
              <a:rPr lang="en-US">
                <a:solidFill>
                  <a:srgbClr val="ffffff"/>
                </a:solidFill>
              </a:rPr>
              <a:t>
</a:t>
            </a:r>
            <a:r>
              <a:rPr lang="en-US">
                <a:solidFill>
                  <a:srgbClr val="ffffff"/>
                </a:solidFill>
              </a:rPr>
              <a:t>many many many many</a:t>
            </a:r>
            <a:r>
              <a:rPr lang="en-US">
                <a:solidFill>
                  <a:srgbClr val="ffffff"/>
                </a:solidFill>
              </a:rPr>
              <a:t>
</a:t>
            </a:r>
            <a:r>
              <a:rPr lang="en-US">
                <a:solidFill>
                  <a:srgbClr val="ffffff"/>
                </a:solidFill>
              </a:rPr>
              <a:t>many many many many</a:t>
            </a:r>
            <a:r>
              <a:rPr lang="en-US">
                <a:solidFill>
                  <a:srgbClr val="ffffff"/>
                </a:solidFill>
              </a:rPr>
              <a:t>
</a:t>
            </a:r>
            <a:r>
              <a:rPr lang="en-US">
                <a:solidFill>
                  <a:srgbClr val="ffffff"/>
                </a:solidFill>
              </a:rPr>
              <a:t>many many many many</a:t>
            </a:r>
            <a:r>
              <a:rPr lang="en-US">
                <a:solidFill>
                  <a:srgbClr val="ffffff"/>
                </a:solidFill>
              </a:rPr>
              <a:t>
</a:t>
            </a:r>
            <a:r>
              <a:rPr lang="en-US">
                <a:solidFill>
                  <a:srgbClr val="ffffff"/>
                </a:solidFill>
              </a:rPr>
              <a:t>
</a:t>
            </a:r>
            <a:r>
              <a:rPr lang="en-US">
                <a:solidFill>
                  <a:srgbClr val="ffffff"/>
                </a:solidFill>
              </a:rPr>
              <a:t>small servers deal with</a:t>
            </a:r>
            <a:r>
              <a:rPr lang="en-US">
                <a:solidFill>
                  <a:srgbClr val="ffffff"/>
                </a:solidFill>
              </a:rPr>
              <a:t>
</a:t>
            </a:r>
            <a:r>
              <a:rPr lang="en-US">
                <a:solidFill>
                  <a:srgbClr val="dd4814"/>
                </a:solidFill>
                <a:latin typeface="Ubuntu"/>
              </a:rPr>
              <a:t>much more data</a:t>
            </a:r>
            <a:endParaRPr/>
          </a:p>
        </p:txBody>
      </p:sp>
      <p:sp>
        <p:nvSpPr>
          <p:cNvPr id="149" name="Line 4"/>
          <p:cNvSpPr/>
          <p:nvPr/>
        </p:nvSpPr>
        <p:spPr>
          <a:xfrm>
            <a:off x="6876000" y="182880"/>
            <a:ext cx="0" cy="4297680"/>
          </a:xfrm>
          <a:prstGeom prst="line">
            <a:avLst/>
          </a:prstGeom>
          <a:ln>
            <a:solidFill>
              <a:srgbClr val="aea79f"/>
            </a:solidFill>
            <a:custDash>
              <a:ds d="197000" sp="197000"/>
            </a:custDash>
          </a:ln>
        </p:spPr>
      </p:sp>
      <p:sp>
        <p:nvSpPr>
          <p:cNvPr id="150" name="Freeform 5"/>
          <p:cNvSpPr/>
          <p:nvPr/>
        </p:nvSpPr>
        <p:spPr>
          <a:xfrm>
            <a:off x="540000" y="1656360"/>
            <a:ext cx="8676360" cy="2016720"/>
          </a:xfrm>
          <a:custGeom>
            <a:avLst/>
            <a:gdLst/>
            <a:ahLst/>
            <a:rect b="b" l="0" r="r" t="0"/>
            <a:pathLst>
              <a:path h="5602" w="24101">
                <a:moveTo>
                  <a:pt x="0" y="5601"/>
                </a:moveTo>
                <a:cubicBezTo>
                  <a:pt x="16700" y="0"/>
                  <a:pt x="24100" y="0"/>
                  <a:pt x="24100" y="0"/>
                </a:cubicBezTo>
              </a:path>
            </a:pathLst>
          </a:custGeom>
          <a:ln w="46800">
            <a:solidFill>
              <a:srgbClr val="ffffff"/>
            </a:solidFill>
            <a:round/>
          </a:ln>
        </p:spPr>
      </p:sp>
      <p:sp>
        <p:nvSpPr>
          <p:cNvPr id="151" name="Freeform 6"/>
          <p:cNvSpPr/>
          <p:nvPr/>
        </p:nvSpPr>
        <p:spPr>
          <a:xfrm>
            <a:off x="576000" y="91440"/>
            <a:ext cx="7287840" cy="5273280"/>
          </a:xfrm>
          <a:custGeom>
            <a:avLst/>
            <a:gdLst/>
            <a:ahLst/>
            <a:rect b="b" l="0" r="r" t="0"/>
            <a:pathLst>
              <a:path h="14648" w="20244">
                <a:moveTo>
                  <a:pt x="0" y="14647"/>
                </a:moveTo>
                <a:cubicBezTo>
                  <a:pt x="18557" y="10756"/>
                  <a:pt x="20243" y="0"/>
                  <a:pt x="20243" y="0"/>
                </a:cubicBezTo>
              </a:path>
            </a:pathLst>
          </a:custGeom>
          <a:ln w="46800">
            <a:solidFill>
              <a:srgbClr val="dd4814"/>
            </a:solidFill>
            <a:round/>
          </a:ln>
        </p:spPr>
      </p:sp>
      <p:sp>
        <p:nvSpPr>
          <p:cNvPr id="152" name="TextShape 7"/>
          <p:cNvSpPr txBox="1"/>
          <p:nvPr/>
        </p:nvSpPr>
        <p:spPr>
          <a:xfrm>
            <a:off x="468000" y="3888360"/>
            <a:ext cx="3117600" cy="6224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3600">
                <a:solidFill>
                  <a:srgbClr val="ffffff"/>
                </a:solidFill>
                <a:latin typeface="Ubuntu Light"/>
              </a:rPr>
              <a:t>Data Volume</a:t>
            </a:r>
            <a:endParaRPr/>
          </a:p>
        </p:txBody>
      </p:sp>
      <p:sp>
        <p:nvSpPr>
          <p:cNvPr id="153" name="TextShape 8"/>
          <p:cNvSpPr txBox="1"/>
          <p:nvPr/>
        </p:nvSpPr>
        <p:spPr>
          <a:xfrm>
            <a:off x="550440" y="1582560"/>
            <a:ext cx="3078000" cy="11545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3600">
                <a:solidFill>
                  <a:srgbClr val="ffffff"/>
                </a:solidFill>
                <a:latin typeface="Ubuntu Light"/>
              </a:rPr>
              <a:t>Server</a:t>
            </a:r>
            <a:r>
              <a:rPr lang="en-US" sz="3600">
                <a:solidFill>
                  <a:srgbClr val="ffffff"/>
                </a:solidFill>
                <a:latin typeface="Ubuntu Light"/>
              </a:rPr>
              <a:t>
</a:t>
            </a:r>
            <a:r>
              <a:rPr lang="en-US" sz="3600">
                <a:solidFill>
                  <a:srgbClr val="ffffff"/>
                </a:solidFill>
                <a:latin typeface="Ubuntu Light"/>
              </a:rPr>
              <a:t>Performance</a:t>
            </a:r>
            <a:endParaRPr/>
          </a:p>
        </p:txBody>
      </p:sp>
      <p:pic>
        <p:nvPicPr>
          <p:cNvPr descr="" id="15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310080" y="4536360"/>
            <a:ext cx="1116000" cy="1116000"/>
          </a:xfrm>
          <a:prstGeom prst="rect">
            <a:avLst/>
          </a:prstGeom>
        </p:spPr>
      </p:pic>
      <p:pic>
        <p:nvPicPr>
          <p:cNvPr descr="" id="15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7389000" y="972360"/>
            <a:ext cx="2038680" cy="2016000"/>
          </a:xfrm>
          <a:prstGeom prst="rect">
            <a:avLst/>
          </a:prstGeom>
        </p:spPr>
      </p:pic>
      <p:pic>
        <p:nvPicPr>
          <p:cNvPr descr="" id="15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356000" y="1008360"/>
            <a:ext cx="2124000" cy="2005200"/>
          </a:xfrm>
          <a:prstGeom prst="rect">
            <a:avLst/>
          </a:prstGeom>
        </p:spPr>
      </p:pic>
      <p:pic>
        <p:nvPicPr>
          <p:cNvPr descr="" id="157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40000" y="816120"/>
            <a:ext cx="3564000" cy="1748520"/>
          </a:xfrm>
          <a:prstGeom prst="rect">
            <a:avLst/>
          </a:prstGeom>
        </p:spPr>
      </p:pic>
      <p:sp>
        <p:nvSpPr>
          <p:cNvPr id="158" name="TextShape 9"/>
          <p:cNvSpPr txBox="1"/>
          <p:nvPr/>
        </p:nvSpPr>
        <p:spPr>
          <a:xfrm>
            <a:off x="7286400" y="252360"/>
            <a:ext cx="2314800" cy="32828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3600">
                <a:solidFill>
                  <a:srgbClr val="ffffff"/>
                </a:solidFill>
              </a:rPr>
              <a:t>Hadoop HBase Condor MongoDB RIAK </a:t>
            </a:r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n-US" sz="3600">
                <a:solidFill>
                  <a:srgbClr val="ffffff"/>
                </a:solidFill>
              </a:rPr>
              <a:t> Node.js</a:t>
            </a:r>
            <a:endParaRPr/>
          </a:p>
        </p:txBody>
      </p:sp>
      <p:sp>
        <p:nvSpPr>
          <p:cNvPr id="159" name="TextShape 10"/>
          <p:cNvSpPr txBox="1"/>
          <p:nvPr/>
        </p:nvSpPr>
        <p:spPr>
          <a:xfrm>
            <a:off x="5580000" y="3622680"/>
            <a:ext cx="1152000" cy="858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600">
                <a:solidFill>
                  <a:srgbClr val="ffffff"/>
                </a:solidFill>
                <a:latin typeface="Ubuntu"/>
              </a:rPr>
              <a:t>Scale</a:t>
            </a:r>
            <a:r>
              <a:rPr lang="en-US" sz="2600">
                <a:solidFill>
                  <a:srgbClr val="ffffff"/>
                </a:solidFill>
                <a:latin typeface="Ubuntu"/>
              </a:rPr>
              <a:t>
</a:t>
            </a:r>
            <a:r>
              <a:rPr lang="en-US" sz="2600">
                <a:solidFill>
                  <a:srgbClr val="ffffff"/>
                </a:solidFill>
                <a:latin typeface="Ubuntu"/>
              </a:rPr>
              <a:t>UP</a:t>
            </a:r>
            <a:endParaRPr/>
          </a:p>
        </p:txBody>
      </p:sp>
      <p:sp>
        <p:nvSpPr>
          <p:cNvPr id="160" name="TextShape 11"/>
          <p:cNvSpPr txBox="1"/>
          <p:nvPr/>
        </p:nvSpPr>
        <p:spPr>
          <a:xfrm>
            <a:off x="7308000" y="3623040"/>
            <a:ext cx="1152000" cy="858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2600">
                <a:solidFill>
                  <a:srgbClr val="ffffff"/>
                </a:solidFill>
                <a:latin typeface="Ubuntu"/>
              </a:rPr>
              <a:t>Scale</a:t>
            </a:r>
            <a:r>
              <a:rPr lang="en-US" sz="2600">
                <a:solidFill>
                  <a:srgbClr val="ffffff"/>
                </a:solidFill>
                <a:latin typeface="Ubuntu"/>
              </a:rPr>
              <a:t>
</a:t>
            </a:r>
            <a:r>
              <a:rPr lang="en-US" sz="2600">
                <a:solidFill>
                  <a:srgbClr val="ffffff"/>
                </a:solidFill>
                <a:latin typeface="Ubuntu"/>
              </a:rPr>
              <a:t>OUT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>
                  <p:par>
                    <p:cTn fill="freeze" id="3">
                      <p:stCondLst>
                        <p:cond delay="indefinite"/>
                      </p:stCondLst>
                      <p:childTnLst>
                        <p:par>
                          <p:cTn fill="freeze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6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0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9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0" fill="hold" id="1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12"/>
                                        <p:tgtEl>
                                          <p:spTgt spid="153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0" fill="hold" id="1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15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0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17">
                      <p:stCondLst>
                        <p:cond delay="indefinite"/>
                      </p:stCondLst>
                      <p:childTnLst>
                        <p:par>
                          <p:cTn fill="freeze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4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25">
                      <p:stCondLst>
                        <p:cond delay="indefinite"/>
                      </p:stCondLst>
                      <p:childTnLst>
                        <p:par>
                          <p:cTn fill="freeze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28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0" fill="hold" id="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3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0" fill="hold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5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8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39">
                      <p:stCondLst>
                        <p:cond delay="indefinite"/>
                      </p:stCondLst>
                      <p:childTnLst>
                        <p:par>
                          <p:cTn fill="freeze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42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0" fill="hold" id="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4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45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0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49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52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fill="freeze" id="55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280160" y="457200"/>
            <a:ext cx="7498080" cy="67723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 sz="18000"/>
              <a:t>SCALE</a:t>
            </a:r>
            <a:r>
              <a:rPr lang="en-US" sz="2800"/>
              <a:t>
</a:t>
            </a:r>
            <a:r>
              <a:rPr lang="en-US" sz="2000"/>
              <a:t> </a:t>
            </a:r>
            <a:r>
              <a:rPr lang="en-US" sz="18000"/>
              <a:t>
</a:t>
            </a:r>
            <a:r>
              <a:rPr lang="en-US" sz="3600"/>
              <a:t>economics  :  tools  :  ecosystem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503640" y="1006560"/>
            <a:ext cx="9068760" cy="2481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 sz="8000"/>
              <a:t>High Availability</a:t>
            </a:r>
            <a:r>
              <a:rPr lang="en-US" sz="3600"/>
              <a:t>
</a:t>
            </a:r>
            <a:r>
              <a:rPr lang="en-US" sz="3600"/>
              <a:t>
</a:t>
            </a:r>
            <a:r>
              <a:rPr i="1" lang="en-US" sz="3600"/>
              <a:t>Ubuntu OpenStack HA by default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