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9" r:id="rId2"/>
    <p:sldId id="294" r:id="rId3"/>
    <p:sldId id="295" r:id="rId4"/>
    <p:sldId id="296" r:id="rId5"/>
    <p:sldId id="283" r:id="rId6"/>
    <p:sldId id="285" r:id="rId7"/>
    <p:sldId id="293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k Mueh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06" autoAdjust="0"/>
  </p:normalViewPr>
  <p:slideViewPr>
    <p:cSldViewPr snapToGrid="0" snapToObjects="1" showGuides="1">
      <p:cViewPr varScale="1">
        <p:scale>
          <a:sx n="99" d="100"/>
          <a:sy n="99" d="100"/>
        </p:scale>
        <p:origin x="-181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commentAuthors" Target="commentAuthor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A42450-C069-C043-89FE-0FFF50DF43B3}" type="datetimeFigureOut">
              <a:rPr lang="en-US" smtClean="0"/>
              <a:t>4/25/13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E664CA-446D-5745-8D3B-47E71121C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1923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3170F6-8A7B-DA47-BC9E-9C7D89B4F744}" type="datetimeFigureOut">
              <a:rPr lang="en-US" smtClean="0"/>
              <a:t>4/25/13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C510D-07B5-014E-B72E-2C800C42D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4336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2C510D-07B5-014E-B72E-2C800C42D39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089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Warren presents this slide, and cuts to a demonstration,</a:t>
            </a:r>
            <a:r>
              <a:rPr lang="en-US" baseline="0" dirty="0" smtClean="0"/>
              <a:t> spinning up numerous X1 servers in real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2C510D-07B5-014E-B72E-2C800C42D3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088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Warren presents this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2C510D-07B5-014E-B72E-2C800C42D39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088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Andrew presents this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2C510D-07B5-014E-B72E-2C800C42D39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088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Andrew presents</a:t>
            </a:r>
            <a:r>
              <a:rPr lang="en-US" baseline="0" dirty="0" smtClean="0"/>
              <a:t> this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2C510D-07B5-014E-B72E-2C800C42D39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088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Andrew presents</a:t>
            </a:r>
            <a:r>
              <a:rPr lang="en-US" baseline="0" dirty="0" smtClean="0"/>
              <a:t> this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2C510D-07B5-014E-B72E-2C800C42D39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088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mcast_pos_RGB_Digital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763100"/>
            <a:ext cx="19240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0375" y="2284419"/>
            <a:ext cx="7772400" cy="1525587"/>
          </a:xfrm>
          <a:extLst>
            <a:ext uri="{909E8E84-426E-40dd-AFC4-6F175D3DCCD1}">
              <a14:hiddenFill xmlns:a14="http://schemas.microsoft.com/office/drawing/2010/main">
                <a:solidFill>
                  <a:schemeClr val="tx2">
                    <a:alpha val="0"/>
                  </a:schemeClr>
                </a:solidFill>
              </a14:hiddenFill>
            </a:ext>
          </a:extLst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8788" y="4113219"/>
            <a:ext cx="7773988" cy="763587"/>
          </a:xfrm>
          <a:extLst>
            <a:ext uri="{909E8E84-426E-40dd-AFC4-6F175D3DCCD1}">
              <a14:hiddenFill xmlns:a14="http://schemas.microsoft.com/office/drawing/2010/main">
                <a:solidFill>
                  <a:schemeClr val="tx2">
                    <a:alpha val="0"/>
                  </a:schemeClr>
                </a:solidFill>
              </a14:hiddenFill>
            </a:ext>
          </a:extLst>
        </p:spPr>
        <p:txBody>
          <a:bodyPr/>
          <a:lstStyle>
            <a:lvl1pPr>
              <a:defRPr sz="1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3752346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8047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0375" y="2284419"/>
            <a:ext cx="7772400" cy="1525587"/>
          </a:xfrm>
          <a:extLst>
            <a:ext uri="{909E8E84-426E-40dd-AFC4-6F175D3DCCD1}">
              <a14:hiddenFill xmlns:a14="http://schemas.microsoft.com/office/drawing/2010/main">
                <a:solidFill>
                  <a:schemeClr val="tx2">
                    <a:alpha val="0"/>
                  </a:schemeClr>
                </a:solidFill>
              </a14:hiddenFill>
            </a:ext>
          </a:extLst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276562107"/>
      </p:ext>
    </p:extLst>
  </p:cSld>
  <p:clrMapOvr>
    <a:masterClrMapping/>
  </p:clrMapOvr>
  <p:transition xmlns:p14="http://schemas.microsoft.com/office/powerpoint/2010/main"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Comcast_pos_RGB_Digital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75" y="2593975"/>
            <a:ext cx="4616450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9354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638" y="304800"/>
            <a:ext cx="8145462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55638" y="1520825"/>
            <a:ext cx="3894137" cy="357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520825"/>
            <a:ext cx="3894138" cy="357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5" name="Picture 4" descr="C:\Users\lnuovo00\Desktop\NEW Comcast NBC Logo as of Dec 201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9004" y="6236319"/>
            <a:ext cx="1106342" cy="621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971021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7" y="455614"/>
            <a:ext cx="8229601" cy="839787"/>
          </a:xfrm>
        </p:spPr>
        <p:txBody>
          <a:bodyPr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8787" y="1362075"/>
            <a:ext cx="8229600" cy="48097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57250" y="6480175"/>
            <a:ext cx="3656013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Building the Comcast Cloud</a:t>
            </a:r>
            <a:endParaRPr 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846C8-8529-AB40-B299-143F0DCB53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478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14" y="1362385"/>
            <a:ext cx="3883124" cy="4525963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7687" y="1362385"/>
            <a:ext cx="3879112" cy="4525963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857250" y="6480175"/>
            <a:ext cx="3656013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Building the Comcast Cloud</a:t>
            </a:r>
            <a:endParaRPr 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C4609AB-40B3-E147-A40A-D7E4675B7E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696675"/>
      </p:ext>
    </p:extLst>
  </p:cSld>
  <p:clrMapOvr>
    <a:masterClrMapping/>
  </p:clrMapOvr>
  <p:transition xmlns:p14="http://schemas.microsoft.com/office/powerpoint/2010/main"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4026" y="1362075"/>
            <a:ext cx="8228394" cy="647033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3"/>
          </p:nvPr>
        </p:nvSpPr>
        <p:spPr>
          <a:xfrm>
            <a:off x="454764" y="2118878"/>
            <a:ext cx="3883124" cy="4000936"/>
          </a:xfrm>
        </p:spPr>
        <p:txBody>
          <a:bodyPr>
            <a:noAutofit/>
          </a:bodyPr>
          <a:lstStyle>
            <a:lvl1pPr>
              <a:defRPr sz="1400" b="1">
                <a:solidFill>
                  <a:srgbClr val="000000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796220" y="2118878"/>
            <a:ext cx="3886200" cy="4000936"/>
          </a:xfrm>
        </p:spPr>
        <p:txBody>
          <a:bodyPr>
            <a:noAutofit/>
          </a:bodyPr>
          <a:lstStyle>
            <a:lvl1pPr>
              <a:defRPr sz="1400" b="1">
                <a:solidFill>
                  <a:srgbClr val="000000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4"/>
          </p:nvPr>
        </p:nvSpPr>
        <p:spPr>
          <a:xfrm>
            <a:off x="857250" y="6480175"/>
            <a:ext cx="3656013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Building the Comcast Cloud</a:t>
            </a: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DEDA88E-EC3E-0446-99B7-47ACB01D2F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05445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0249" y="1362075"/>
            <a:ext cx="8221790" cy="1285875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3"/>
          </p:nvPr>
        </p:nvSpPr>
        <p:spPr>
          <a:xfrm>
            <a:off x="460248" y="2880234"/>
            <a:ext cx="2560765" cy="3214179"/>
          </a:xfrm>
        </p:spPr>
        <p:txBody>
          <a:bodyPr>
            <a:noAutofit/>
          </a:bodyPr>
          <a:lstStyle>
            <a:lvl1pPr>
              <a:defRPr sz="1200" b="1">
                <a:solidFill>
                  <a:srgbClr val="000000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3291206" y="2880234"/>
            <a:ext cx="2560320" cy="3214179"/>
          </a:xfrm>
        </p:spPr>
        <p:txBody>
          <a:bodyPr>
            <a:noAutofit/>
          </a:bodyPr>
          <a:lstStyle>
            <a:lvl1pPr>
              <a:defRPr sz="1200" b="1">
                <a:solidFill>
                  <a:srgbClr val="000000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4"/>
          </p:nvPr>
        </p:nvSpPr>
        <p:spPr>
          <a:xfrm>
            <a:off x="6121719" y="2880234"/>
            <a:ext cx="2560320" cy="3214179"/>
          </a:xfrm>
        </p:spPr>
        <p:txBody>
          <a:bodyPr>
            <a:noAutofit/>
          </a:bodyPr>
          <a:lstStyle>
            <a:lvl1pPr>
              <a:defRPr sz="1200" b="1">
                <a:solidFill>
                  <a:srgbClr val="000000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5"/>
          </p:nvPr>
        </p:nvSpPr>
        <p:spPr>
          <a:xfrm>
            <a:off x="857250" y="6480175"/>
            <a:ext cx="3656013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Building the Comcast Cloud</a:t>
            </a:r>
            <a:endParaRPr lang="en-US" dirty="0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58F6EDC-0390-6E42-AE30-501079BD6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97872"/>
      </p:ext>
    </p:extLst>
  </p:cSld>
  <p:clrMapOvr>
    <a:masterClrMapping/>
  </p:clrMapOvr>
  <p:transition xmlns:p14="http://schemas.microsoft.com/office/powerpoint/2010/main"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0249" y="1362075"/>
            <a:ext cx="8221790" cy="1285875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half" idx="13"/>
          </p:nvPr>
        </p:nvSpPr>
        <p:spPr>
          <a:xfrm>
            <a:off x="460248" y="2880234"/>
            <a:ext cx="1900365" cy="3214179"/>
          </a:xfrm>
        </p:spPr>
        <p:txBody>
          <a:bodyPr>
            <a:noAutofit/>
          </a:bodyPr>
          <a:lstStyle>
            <a:lvl1pPr>
              <a:defRPr sz="1200" b="1">
                <a:solidFill>
                  <a:srgbClr val="000000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565804" y="2880234"/>
            <a:ext cx="1901951" cy="3214179"/>
          </a:xfrm>
        </p:spPr>
        <p:txBody>
          <a:bodyPr>
            <a:noAutofit/>
          </a:bodyPr>
          <a:lstStyle>
            <a:lvl1pPr>
              <a:defRPr sz="1200" b="1">
                <a:solidFill>
                  <a:srgbClr val="000000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4"/>
          </p:nvPr>
        </p:nvSpPr>
        <p:spPr>
          <a:xfrm>
            <a:off x="4672946" y="2880234"/>
            <a:ext cx="1901951" cy="3214179"/>
          </a:xfrm>
        </p:spPr>
        <p:txBody>
          <a:bodyPr>
            <a:noAutofit/>
          </a:bodyPr>
          <a:lstStyle>
            <a:lvl1pPr>
              <a:defRPr sz="1200" b="1">
                <a:solidFill>
                  <a:srgbClr val="000000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15"/>
          </p:nvPr>
        </p:nvSpPr>
        <p:spPr>
          <a:xfrm>
            <a:off x="6780088" y="2880234"/>
            <a:ext cx="1901951" cy="3214179"/>
          </a:xfrm>
        </p:spPr>
        <p:txBody>
          <a:bodyPr>
            <a:noAutofit/>
          </a:bodyPr>
          <a:lstStyle>
            <a:lvl1pPr>
              <a:defRPr sz="1200" b="1">
                <a:solidFill>
                  <a:srgbClr val="000000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6"/>
          </p:nvPr>
        </p:nvSpPr>
        <p:spPr>
          <a:xfrm>
            <a:off x="857250" y="6480175"/>
            <a:ext cx="3656013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Building the Comcast Cloud</a:t>
            </a:r>
            <a:endParaRPr lang="en-US" dirty="0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195F26B-29FA-8D44-8FEC-08EB5188E9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90993"/>
      </p:ext>
    </p:extLst>
  </p:cSld>
  <p:clrMapOvr>
    <a:masterClrMapping/>
  </p:clrMapOvr>
  <p:transition xmlns:p14="http://schemas.microsoft.com/office/powerpoint/2010/main"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8787" y="455614"/>
            <a:ext cx="8229601" cy="8397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6128903" y="1362075"/>
            <a:ext cx="2559485" cy="4802130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2"/>
          </p:nvPr>
        </p:nvSpPr>
        <p:spPr>
          <a:xfrm>
            <a:off x="452438" y="1362075"/>
            <a:ext cx="5657850" cy="4806892"/>
          </a:xfrm>
        </p:spPr>
        <p:txBody>
          <a:bodyPr anchor="ctr" anchorCtr="1"/>
          <a:lstStyle>
            <a:lvl1pPr>
              <a:defRPr sz="12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3"/>
          </p:nvPr>
        </p:nvSpPr>
        <p:spPr>
          <a:xfrm>
            <a:off x="857250" y="6480175"/>
            <a:ext cx="3656013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Building the Comcast Cloud</a:t>
            </a:r>
            <a:endParaRPr lang="en-US" dirty="0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546AE3-DF8B-3C44-8606-C6453F7EFE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61396"/>
      </p:ext>
    </p:extLst>
  </p:cSld>
  <p:clrMapOvr>
    <a:masterClrMapping/>
  </p:clrMapOvr>
  <p:transition xmlns:p14="http://schemas.microsoft.com/office/powerpoint/2010/main"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62075"/>
            <a:ext cx="2509520" cy="2286787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850640"/>
            <a:ext cx="8229600" cy="201358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2"/>
          </p:nvPr>
        </p:nvSpPr>
        <p:spPr>
          <a:xfrm>
            <a:off x="3317240" y="1362075"/>
            <a:ext cx="2509520" cy="2286787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3"/>
          </p:nvPr>
        </p:nvSpPr>
        <p:spPr>
          <a:xfrm>
            <a:off x="6177280" y="1362075"/>
            <a:ext cx="2509520" cy="2286787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4"/>
          </p:nvPr>
        </p:nvSpPr>
        <p:spPr>
          <a:xfrm>
            <a:off x="857250" y="6480175"/>
            <a:ext cx="3656013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Building the Comcast Cloud</a:t>
            </a:r>
            <a:endParaRPr lang="en-US" dirty="0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93097B3-EF29-A049-B2AF-A99528300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69132"/>
      </p:ext>
    </p:extLst>
  </p:cSld>
  <p:clrMapOvr>
    <a:masterClrMapping/>
  </p:clrMapOvr>
  <p:transition xmlns:p14="http://schemas.microsoft.com/office/powerpoint/2010/main"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857250" y="6480175"/>
            <a:ext cx="3656013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Building the Comcast Cloud</a:t>
            </a:r>
            <a:endParaRPr 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1211D-4731-6144-A37F-1E44801377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756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Comcast_pos_RGB_Digital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7013" y="6283325"/>
            <a:ext cx="8413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8788" y="455613"/>
            <a:ext cx="8229600" cy="83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8788" y="1370013"/>
            <a:ext cx="8229600" cy="480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8788" y="6480175"/>
            <a:ext cx="29686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9800" eaLnBrk="0" hangingPunct="0">
              <a:defRPr sz="800" smtClean="0">
                <a:cs typeface="ＭＳ Ｐゴシック" charset="0"/>
              </a:defRPr>
            </a:lvl1pPr>
          </a:lstStyle>
          <a:p>
            <a:pPr>
              <a:defRPr/>
            </a:pPr>
            <a:fld id="{9EDF2FFF-4154-024A-9ABB-FC246E17F3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3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36" r:id="rId9"/>
    <p:sldLayoutId id="2147483944" r:id="rId10"/>
    <p:sldLayoutId id="2147483945" r:id="rId11"/>
    <p:sldLayoutId id="2147483946" r:id="rId12"/>
    <p:sldLayoutId id="2147483947" r:id="rId13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9F0812"/>
          </a:solidFill>
          <a:latin typeface="+mj-lt"/>
          <a:ea typeface="ヒラギノ角ゴ Pro W3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9F0812"/>
          </a:solidFill>
          <a:latin typeface="Arial" charset="0"/>
          <a:ea typeface="ヒラギノ角ゴ Pro W3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9F0812"/>
          </a:solidFill>
          <a:latin typeface="Arial" charset="0"/>
          <a:ea typeface="ヒラギノ角ゴ Pro W3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9F0812"/>
          </a:solidFill>
          <a:latin typeface="Arial" charset="0"/>
          <a:ea typeface="ヒラギノ角ゴ Pro W3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9F0812"/>
          </a:solidFill>
          <a:latin typeface="Arial" charset="0"/>
          <a:ea typeface="ヒラギノ角ゴ Pro W3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ts val="400"/>
        </a:spcBef>
        <a:spcAft>
          <a:spcPct val="0"/>
        </a:spcAft>
        <a:buFont typeface="Arial" charset="0"/>
        <a:defRPr sz="1400">
          <a:solidFill>
            <a:schemeClr val="tx1"/>
          </a:solidFill>
          <a:latin typeface="+mn-lt"/>
          <a:ea typeface="ヒラギノ角ゴ Pro W3" charset="0"/>
          <a:cs typeface="+mn-cs"/>
        </a:defRPr>
      </a:lvl1pPr>
      <a:lvl2pPr marL="173038" indent="-173038" algn="l" rtl="0" eaLnBrk="1" fontAlgn="base" hangingPunct="1">
        <a:spcBef>
          <a:spcPts val="400"/>
        </a:spcBef>
        <a:spcAft>
          <a:spcPct val="0"/>
        </a:spcAft>
        <a:buFont typeface="Arial" charset="0"/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2pPr>
      <a:lvl3pPr marL="341313" indent="-173038" algn="l" rtl="0" eaLnBrk="1" fontAlgn="base" hangingPunct="1">
        <a:spcBef>
          <a:spcPts val="400"/>
        </a:spcBef>
        <a:spcAft>
          <a:spcPct val="0"/>
        </a:spcAft>
        <a:buFont typeface="Lucida Grande" charset="0"/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514350" indent="-174625" algn="l" rtl="0" eaLnBrk="1" fontAlgn="base" hangingPunct="1">
        <a:spcBef>
          <a:spcPts val="400"/>
        </a:spcBef>
        <a:spcAft>
          <a:spcPct val="0"/>
        </a:spcAft>
        <a:buFont typeface="Lucida Grande" charset="0"/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687388" indent="-174625" algn="l" rtl="0" eaLnBrk="1" fontAlgn="base" hangingPunct="1">
        <a:spcBef>
          <a:spcPts val="400"/>
        </a:spcBef>
        <a:spcAft>
          <a:spcPct val="0"/>
        </a:spcAft>
        <a:buFont typeface="Lucida Grande" charset="0"/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21717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6289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5433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ctrTitle"/>
          </p:nvPr>
        </p:nvSpPr>
        <p:spPr>
          <a:xfrm>
            <a:off x="460375" y="2284413"/>
            <a:ext cx="7772400" cy="1525587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Supporting the Comcast Cloud</a:t>
            </a:r>
            <a:endParaRPr lang="en-US" dirty="0">
              <a:latin typeface="Arial" charset="0"/>
            </a:endParaRPr>
          </a:p>
        </p:txBody>
      </p:sp>
      <p:sp>
        <p:nvSpPr>
          <p:cNvPr id="18434" name="Subtitle 2"/>
          <p:cNvSpPr>
            <a:spLocks noGrp="1"/>
          </p:cNvSpPr>
          <p:nvPr>
            <p:ph type="subTitle" idx="1"/>
          </p:nvPr>
        </p:nvSpPr>
        <p:spPr>
          <a:xfrm>
            <a:off x="458788" y="4113213"/>
            <a:ext cx="7773987" cy="763587"/>
          </a:xfrm>
        </p:spPr>
        <p:txBody>
          <a:bodyPr/>
          <a:lstStyle/>
          <a:p>
            <a:pPr marL="0" indent="0" eaLnBrk="1" hangingPunct="1"/>
            <a:r>
              <a:rPr lang="en-US" dirty="0" smtClean="0">
                <a:latin typeface="Arial" charset="0"/>
              </a:rPr>
              <a:t>Warren Wang, Andrew </a:t>
            </a:r>
            <a:r>
              <a:rPr lang="en-US" dirty="0" err="1" smtClean="0">
                <a:latin typeface="Arial" charset="0"/>
              </a:rPr>
              <a:t>Mitry</a:t>
            </a:r>
            <a:r>
              <a:rPr lang="en-US" dirty="0" smtClean="0">
                <a:latin typeface="Arial" charset="0"/>
              </a:rPr>
              <a:t>, Bill Hathaway, and Mark </a:t>
            </a:r>
            <a:r>
              <a:rPr lang="en-US" dirty="0" err="1" smtClean="0">
                <a:latin typeface="Arial" charset="0"/>
              </a:rPr>
              <a:t>Muehl</a:t>
            </a:r>
            <a:endParaRPr lang="en-US" dirty="0" smtClean="0">
              <a:latin typeface="Arial" charset="0"/>
            </a:endParaRPr>
          </a:p>
          <a:p>
            <a:pPr marL="0" indent="0" eaLnBrk="1" hangingPunct="1"/>
            <a:r>
              <a:rPr lang="en-US" dirty="0" smtClean="0">
                <a:latin typeface="Arial" charset="0"/>
              </a:rPr>
              <a:t>Moderated by Lew Tucker @ Cisco</a:t>
            </a:r>
          </a:p>
          <a:p>
            <a:pPr marL="0" indent="0" eaLnBrk="1" hangingPunct="1"/>
            <a:r>
              <a:rPr lang="en-US" dirty="0" smtClean="0">
                <a:latin typeface="Arial" charset="0"/>
              </a:rPr>
              <a:t>March 25, 2013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311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Selling the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600" b="1" dirty="0" smtClean="0"/>
              <a:t>“What’s OpenStack?”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Idea to build a cloud based on OpenStack started over a year ago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/>
              <a:t>Build it and they will come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Had to introduce and campaign OpenStack to engineering and development teams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1600" dirty="0" smtClean="0"/>
              <a:t>Many teams managing their own infrastructure stacks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endParaRPr lang="en-US" sz="16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en-US" sz="1600" b="1" dirty="0" smtClean="0"/>
              <a:t>What if?</a:t>
            </a:r>
          </a:p>
          <a:p>
            <a:pPr marL="285750" lvl="2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Reduced time to market</a:t>
            </a:r>
          </a:p>
          <a:p>
            <a:pPr marL="285750" lvl="2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Concentrate on applications, not hardware</a:t>
            </a:r>
          </a:p>
          <a:p>
            <a:pPr marL="285750" lvl="2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Fewer network connectivity issues</a:t>
            </a:r>
          </a:p>
          <a:p>
            <a:pPr marL="285750" lvl="2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Distributed compute and storage easily available</a:t>
            </a:r>
          </a:p>
          <a:p>
            <a:pPr marL="285750" lvl="2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prstClr val="black"/>
                </a:solidFill>
              </a:rPr>
              <a:t>Show it off</a:t>
            </a:r>
            <a:endParaRPr lang="en-US" sz="1600" b="1" dirty="0">
              <a:solidFill>
                <a:prstClr val="black"/>
              </a:solidFill>
            </a:endParaRPr>
          </a:p>
          <a:p>
            <a:pPr marL="285750" lvl="2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Demos are effective for this</a:t>
            </a:r>
            <a:endParaRPr lang="en-US" sz="1600" dirty="0">
              <a:solidFill>
                <a:prstClr val="black"/>
              </a:solidFill>
            </a:endParaRPr>
          </a:p>
          <a:p>
            <a:pPr marL="0" lvl="2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698" y="6424960"/>
            <a:ext cx="3656013" cy="228600"/>
          </a:xfrm>
        </p:spPr>
        <p:txBody>
          <a:bodyPr/>
          <a:lstStyle/>
          <a:p>
            <a:pPr>
              <a:defRPr/>
            </a:pPr>
            <a:r>
              <a:rPr lang="en-US" sz="800" dirty="0" smtClean="0"/>
              <a:t>Supporting the Comcast Cloud</a:t>
            </a:r>
            <a:endParaRPr lang="en-US" sz="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9846C8-8529-AB40-B299-143F0DCB536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752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Rethinking Application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600" b="1" dirty="0" smtClean="0"/>
              <a:t>BFF!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Design applications which scale horizontally, and are fault tolerant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Ephemeral storage and object storage only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Heavy orchestration and automation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Designed to work in cloud environment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endParaRPr lang="en-US" sz="16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600" b="1" dirty="0" smtClean="0"/>
              <a:t>Let’s talk</a:t>
            </a:r>
          </a:p>
          <a:p>
            <a:pPr marL="285750" lvl="2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Databases and other applications which require persistent storage</a:t>
            </a:r>
          </a:p>
          <a:p>
            <a:pPr marL="285750" lvl="2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Resource heavy applications using </a:t>
            </a:r>
            <a:r>
              <a:rPr lang="en-US" sz="1600" dirty="0" err="1" smtClean="0">
                <a:solidFill>
                  <a:prstClr val="black"/>
                </a:solidFill>
              </a:rPr>
              <a:t>MaaS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285750" lvl="2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Image based deployments</a:t>
            </a:r>
          </a:p>
          <a:p>
            <a:pPr marL="0" lvl="2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lvl="2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prstClr val="black"/>
                </a:solidFill>
              </a:rPr>
              <a:t>I know someone, here’s a number to call</a:t>
            </a:r>
          </a:p>
          <a:p>
            <a:pPr marL="285750" lvl="2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Monolithic database</a:t>
            </a:r>
          </a:p>
          <a:p>
            <a:pPr marL="285750" lvl="2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Multiple single points of failure</a:t>
            </a:r>
          </a:p>
          <a:p>
            <a:pPr marL="285750" lvl="2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Old OS</a:t>
            </a:r>
          </a:p>
          <a:p>
            <a:pPr marL="285750" lvl="2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>
                <a:solidFill>
                  <a:prstClr val="black"/>
                </a:solidFill>
              </a:rPr>
              <a:t>Deployment plan is a 100 page document</a:t>
            </a:r>
          </a:p>
          <a:p>
            <a:pPr marL="285750" lvl="2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endParaRPr lang="en-US" sz="1600" dirty="0">
              <a:solidFill>
                <a:prstClr val="black"/>
              </a:solidFill>
            </a:endParaRPr>
          </a:p>
          <a:p>
            <a:pPr marL="0" lvl="2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6698" y="6424960"/>
            <a:ext cx="3656013" cy="228600"/>
          </a:xfrm>
        </p:spPr>
        <p:txBody>
          <a:bodyPr/>
          <a:lstStyle/>
          <a:p>
            <a:pPr>
              <a:defRPr/>
            </a:pPr>
            <a:r>
              <a:rPr lang="en-US" sz="800" dirty="0" smtClean="0"/>
              <a:t>Supporting the Comcast Cloud</a:t>
            </a:r>
            <a:endParaRPr lang="en-US" sz="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9846C8-8529-AB40-B299-143F0DCB536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202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Comcast is building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sz="1600" b="1" dirty="0" smtClean="0"/>
              <a:t>Our vision</a:t>
            </a:r>
          </a:p>
          <a:p>
            <a:pPr lvl="2">
              <a:buFont typeface="Arial"/>
              <a:buChar char="•"/>
            </a:pPr>
            <a:r>
              <a:rPr lang="en-US" sz="1600" dirty="0" smtClean="0"/>
              <a:t>Unified environment to build &amp; operate our most critical &amp; innovative initiatives</a:t>
            </a:r>
          </a:p>
          <a:p>
            <a:pPr lvl="2">
              <a:buFont typeface="Arial"/>
              <a:buChar char="•"/>
            </a:pPr>
            <a:r>
              <a:rPr lang="en-US" sz="1600" dirty="0" smtClean="0"/>
              <a:t>Provide technical agility, efficiency, and velocity to our business</a:t>
            </a:r>
          </a:p>
          <a:p>
            <a:pPr lvl="2">
              <a:buFont typeface="Arial"/>
              <a:buChar char="•"/>
            </a:pPr>
            <a:r>
              <a:rPr lang="en-US" sz="1600" dirty="0" smtClean="0"/>
              <a:t>Reinforce and capitalize on scaled design principles</a:t>
            </a:r>
          </a:p>
          <a:p>
            <a:endParaRPr lang="en-US" sz="1600" dirty="0" smtClean="0"/>
          </a:p>
          <a:p>
            <a:r>
              <a:rPr lang="en-US" sz="1600" b="1" dirty="0" smtClean="0"/>
              <a:t>Deployments up or in-process today</a:t>
            </a:r>
          </a:p>
          <a:p>
            <a:pPr lvl="2">
              <a:buFont typeface="Arial"/>
              <a:buChar char="•"/>
            </a:pPr>
            <a:r>
              <a:rPr lang="en-US" sz="1600" dirty="0" smtClean="0"/>
              <a:t>Starting in our national data centers</a:t>
            </a:r>
          </a:p>
          <a:p>
            <a:pPr lvl="2">
              <a:buFont typeface="Arial"/>
              <a:buChar char="•"/>
            </a:pPr>
            <a:r>
              <a:rPr lang="en-US" sz="1600" dirty="0" smtClean="0"/>
              <a:t>Few thousand cores, 10s of TB RAM; 100s of TB of replicated storage (object &amp; block) </a:t>
            </a:r>
          </a:p>
          <a:p>
            <a:pPr lvl="2">
              <a:buFont typeface="Arial"/>
              <a:buChar char="•"/>
            </a:pPr>
            <a:r>
              <a:rPr lang="en-US" sz="1600" dirty="0" smtClean="0"/>
              <a:t>Development, lab &amp; production</a:t>
            </a:r>
          </a:p>
          <a:p>
            <a:pPr lvl="2"/>
            <a:endParaRPr lang="en-US" sz="1600" dirty="0" smtClean="0"/>
          </a:p>
          <a:p>
            <a:r>
              <a:rPr lang="en-US" sz="1600" b="1" dirty="0" smtClean="0"/>
              <a:t>Distributed data centers </a:t>
            </a:r>
          </a:p>
          <a:p>
            <a:pPr lvl="2">
              <a:buFont typeface="Arial"/>
              <a:buChar char="•"/>
            </a:pPr>
            <a:r>
              <a:rPr lang="en-US" sz="1600" dirty="0" smtClean="0"/>
              <a:t>Desire to scale to hundreds of “cells” as we move deeper in the network closer to the customer</a:t>
            </a:r>
          </a:p>
          <a:p>
            <a:pPr lvl="2">
              <a:buFont typeface="Arial"/>
              <a:buChar char="•"/>
            </a:pPr>
            <a:r>
              <a:rPr lang="en-US" sz="1600" dirty="0" smtClean="0"/>
              <a:t>Distributed compute / storage / network fabric to support elastic scale</a:t>
            </a:r>
          </a:p>
          <a:p>
            <a:pPr lvl="2">
              <a:buFont typeface="Arial"/>
              <a:buChar char="•"/>
            </a:pPr>
            <a:r>
              <a:rPr lang="en-US" sz="1600" dirty="0" smtClean="0"/>
              <a:t>Clean slate – free of legacy requirements</a:t>
            </a:r>
          </a:p>
          <a:p>
            <a:pPr lvl="2">
              <a:buFont typeface="Arial"/>
              <a:buChar char="•"/>
            </a:pPr>
            <a:r>
              <a:rPr lang="en-US" sz="1600" dirty="0" smtClean="0"/>
              <a:t>OpenStack is the virtualization &amp; scheduling layer to stitch this together</a:t>
            </a:r>
          </a:p>
          <a:p>
            <a:pPr lvl="2"/>
            <a:endParaRPr lang="en-US" sz="1600" dirty="0" smtClean="0"/>
          </a:p>
          <a:p>
            <a:pPr lvl="2"/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846C8-8529-AB40-B299-143F0DCB536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3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defRPr/>
            </a:pPr>
            <a:r>
              <a:rPr lang="en-US" sz="800" dirty="0" smtClean="0"/>
              <a:t>Supporting the Comcast Cloud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915145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OpenStack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600" b="1" dirty="0" smtClean="0"/>
              <a:t>Widely adopted across diverse workloads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Our problems are not the hardest problems on the planet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We can learn a great deal engaging in a broader technical community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And we have a little bit to share too</a:t>
            </a:r>
            <a:endParaRPr lang="en-US" sz="1600" b="1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600" b="1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600" b="1" dirty="0" smtClean="0"/>
              <a:t>Vibrant and diverse development community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New features quickly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Reliable implementation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Receptive to broad and deep participation – even from heavyweights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Explicitly want to avoid vendor lock-in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16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600" b="1" dirty="0" smtClean="0"/>
              <a:t>Abstraction, </a:t>
            </a:r>
            <a:r>
              <a:rPr lang="en-US" sz="1600" b="1" dirty="0" err="1" smtClean="0"/>
              <a:t>composability</a:t>
            </a:r>
            <a:r>
              <a:rPr lang="en-US" sz="1600" b="1" dirty="0" smtClean="0"/>
              <a:t> and orchestration are key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Makes underlying hardware more fungible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Intelligent resource scheduling – understood by the app but managed by </a:t>
            </a:r>
            <a:r>
              <a:rPr lang="en-US" sz="1600" dirty="0" err="1" smtClean="0"/>
              <a:t>OpenStack</a:t>
            </a:r>
            <a:endParaRPr lang="en-US" sz="1600" dirty="0" smtClean="0"/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Effective separation of concerns (e.g. data replication in the data layer)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Encourages improved software design practices</a:t>
            </a: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9846C8-8529-AB40-B299-143F0DCB536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766698" y="6424960"/>
            <a:ext cx="3656013" cy="228600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defRPr/>
            </a:pPr>
            <a:r>
              <a:rPr lang="en-US" sz="800" dirty="0" smtClean="0"/>
              <a:t>Supporting the Comcast Cloud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635693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Comcast is building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600" b="1" dirty="0" smtClean="0"/>
              <a:t>Separation of application development from underlying infrastructure services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err="1" smtClean="0"/>
              <a:t>PaaS</a:t>
            </a:r>
            <a:r>
              <a:rPr lang="en-US" sz="1600" dirty="0" smtClean="0"/>
              <a:t> (Platform as a Service)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err="1" smtClean="0"/>
              <a:t>IaaS</a:t>
            </a:r>
            <a:r>
              <a:rPr lang="en-US" sz="1600" dirty="0" smtClean="0"/>
              <a:t> (Infrastructure as a Service)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err="1" smtClean="0"/>
              <a:t>MaaS</a:t>
            </a:r>
            <a:r>
              <a:rPr lang="en-US" sz="1600" dirty="0" smtClean="0"/>
              <a:t> (Metal as a Service)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en-US" sz="1600" b="1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en-US" sz="1600" b="1" dirty="0" smtClean="0"/>
              <a:t>Seeking harmony among apps, cloud infrastructure, and network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Balance cost, reliability, scalability and security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Simplify &amp; better utilize the network, storage, and compute (app knows best)</a:t>
            </a:r>
          </a:p>
          <a:p>
            <a:pPr marL="285750" lvl="2" indent="-285750">
              <a:lnSpc>
                <a:spcPct val="120000"/>
              </a:lnSpc>
              <a:spcBef>
                <a:spcPts val="0"/>
              </a:spcBef>
              <a:buFont typeface="Arial"/>
              <a:buChar char="•"/>
            </a:pPr>
            <a:r>
              <a:rPr lang="en-US" sz="1600" dirty="0" smtClean="0"/>
              <a:t>Move </a:t>
            </a:r>
            <a:r>
              <a:rPr lang="en-US" sz="1600" dirty="0"/>
              <a:t>security &amp; connectivity policy deeper into application </a:t>
            </a:r>
            <a:r>
              <a:rPr lang="en-US" sz="1600" dirty="0" smtClean="0"/>
              <a:t>control</a:t>
            </a: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9846C8-8529-AB40-B299-143F0DCB536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8" name="Footer Placeholder 3"/>
          <p:cNvSpPr txBox="1">
            <a:spLocks/>
          </p:cNvSpPr>
          <p:nvPr/>
        </p:nvSpPr>
        <p:spPr>
          <a:xfrm>
            <a:off x="766698" y="6424960"/>
            <a:ext cx="3656013" cy="228600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>
              <a:defRPr/>
            </a:pPr>
            <a:r>
              <a:rPr lang="en-US" sz="800" dirty="0" smtClean="0"/>
              <a:t>Supporting the Comcast Cloud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177000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2707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mcast Corporate Logo PPT Template">
  <a:themeElements>
    <a:clrScheme name="Comcast Corp">
      <a:dk1>
        <a:srgbClr val="000000"/>
      </a:dk1>
      <a:lt1>
        <a:srgbClr val="FFFFFF"/>
      </a:lt1>
      <a:dk2>
        <a:srgbClr val="444444"/>
      </a:dk2>
      <a:lt2>
        <a:srgbClr val="999999"/>
      </a:lt2>
      <a:accent1>
        <a:srgbClr val="E1AC26"/>
      </a:accent1>
      <a:accent2>
        <a:srgbClr val="DC380F"/>
      </a:accent2>
      <a:accent3>
        <a:srgbClr val="9F0812"/>
      </a:accent3>
      <a:accent4>
        <a:srgbClr val="6347B2"/>
      </a:accent4>
      <a:accent5>
        <a:srgbClr val="368DD5"/>
      </a:accent5>
      <a:accent6>
        <a:srgbClr val="70AF1E"/>
      </a:accent6>
      <a:hlink>
        <a:srgbClr val="368DD5"/>
      </a:hlink>
      <a:folHlink>
        <a:srgbClr val="70AF1E"/>
      </a:folHlink>
    </a:clrScheme>
    <a:fontScheme name="XFN_PowerPoint_2010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XFN_PowerPoint_2010 1">
        <a:dk1>
          <a:srgbClr val="000000"/>
        </a:dk1>
        <a:lt1>
          <a:srgbClr val="FFFFFF"/>
        </a:lt1>
        <a:dk2>
          <a:srgbClr val="C8001D"/>
        </a:dk2>
        <a:lt2>
          <a:srgbClr val="808080"/>
        </a:lt2>
        <a:accent1>
          <a:srgbClr val="C8001D"/>
        </a:accent1>
        <a:accent2>
          <a:srgbClr val="FFCB00"/>
        </a:accent2>
        <a:accent3>
          <a:srgbClr val="FFFFFF"/>
        </a:accent3>
        <a:accent4>
          <a:srgbClr val="000000"/>
        </a:accent4>
        <a:accent5>
          <a:srgbClr val="E0AAAB"/>
        </a:accent5>
        <a:accent6>
          <a:srgbClr val="E7B800"/>
        </a:accent6>
        <a:hlink>
          <a:srgbClr val="5A5A5C"/>
        </a:hlink>
        <a:folHlink>
          <a:srgbClr val="15C4E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Comcast Corporate Logo PPT Template.potx</Template>
  <TotalTime>18371</TotalTime>
  <Words>554</Words>
  <Application>Microsoft Macintosh PowerPoint</Application>
  <PresentationFormat>On-screen Show (4:3)</PresentationFormat>
  <Paragraphs>100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Comcast Corporate Logo PPT Template</vt:lpstr>
      <vt:lpstr>Supporting the Comcast Cloud</vt:lpstr>
      <vt:lpstr>Selling the Cloud</vt:lpstr>
      <vt:lpstr>Rethinking Application Design</vt:lpstr>
      <vt:lpstr>What Comcast is building</vt:lpstr>
      <vt:lpstr>Why OpenStack</vt:lpstr>
      <vt:lpstr>What Comcast is building</vt:lpstr>
      <vt:lpstr>PowerPoint Presentation</vt:lpstr>
    </vt:vector>
  </TitlesOfParts>
  <Company>Lippincott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few tips!</dc:title>
  <dc:creator>Lippincott Staff</dc:creator>
  <cp:lastModifiedBy>Margaret Callard</cp:lastModifiedBy>
  <cp:revision>77</cp:revision>
  <dcterms:created xsi:type="dcterms:W3CDTF">2012-12-14T16:38:51Z</dcterms:created>
  <dcterms:modified xsi:type="dcterms:W3CDTF">2013-04-25T21:12:16Z</dcterms:modified>
</cp:coreProperties>
</file>