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26"/>
  </p:notesMasterIdLst>
  <p:handoutMasterIdLst>
    <p:handoutMasterId r:id="rId27"/>
  </p:handoutMasterIdLst>
  <p:sldIdLst>
    <p:sldId id="682" r:id="rId2"/>
    <p:sldId id="653" r:id="rId3"/>
    <p:sldId id="702" r:id="rId4"/>
    <p:sldId id="676" r:id="rId5"/>
    <p:sldId id="677" r:id="rId6"/>
    <p:sldId id="678" r:id="rId7"/>
    <p:sldId id="679" r:id="rId8"/>
    <p:sldId id="680" r:id="rId9"/>
    <p:sldId id="671" r:id="rId10"/>
    <p:sldId id="687" r:id="rId11"/>
    <p:sldId id="663" r:id="rId12"/>
    <p:sldId id="658" r:id="rId13"/>
    <p:sldId id="700" r:id="rId14"/>
    <p:sldId id="697" r:id="rId15"/>
    <p:sldId id="688" r:id="rId16"/>
    <p:sldId id="672" r:id="rId17"/>
    <p:sldId id="673" r:id="rId18"/>
    <p:sldId id="674" r:id="rId19"/>
    <p:sldId id="696" r:id="rId20"/>
    <p:sldId id="698" r:id="rId21"/>
    <p:sldId id="690" r:id="rId22"/>
    <p:sldId id="701" r:id="rId23"/>
    <p:sldId id="703" r:id="rId24"/>
    <p:sldId id="566" r:id="rId2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332"/>
    <a:srgbClr val="A8B2B2"/>
    <a:srgbClr val="0096D6"/>
    <a:srgbClr val="B9B8BB"/>
    <a:srgbClr val="87898B"/>
    <a:srgbClr val="E5E8E8"/>
    <a:srgbClr val="0096BB"/>
    <a:srgbClr val="822980"/>
    <a:srgbClr val="000000"/>
    <a:srgbClr val="B9B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2616" autoAdjust="0"/>
    <p:restoredTop sz="71581" autoAdjust="0"/>
  </p:normalViewPr>
  <p:slideViewPr>
    <p:cSldViewPr snapToGrid="0">
      <p:cViewPr varScale="1">
        <p:scale>
          <a:sx n="64" d="100"/>
          <a:sy n="64" d="100"/>
        </p:scale>
        <p:origin x="-1560" y="-96"/>
      </p:cViewPr>
      <p:guideLst>
        <p:guide orient="horz" pos="3083"/>
        <p:guide orient="horz" pos="743"/>
        <p:guide orient="horz" pos="893"/>
        <p:guide orient="horz" pos="384"/>
        <p:guide orient="horz" pos="1671"/>
        <p:guide orient="horz" pos="2236"/>
        <p:guide orient="horz" pos="146"/>
        <p:guide orient="horz" pos="2443"/>
        <p:guide pos="1794"/>
        <p:guide pos="2736"/>
        <p:guide pos="202"/>
        <p:guide pos="5322"/>
        <p:guide pos="5625"/>
        <p:guide pos="2878"/>
        <p:guide pos="3555"/>
        <p:guide pos="1965"/>
        <p:guide pos="37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 snapToObjects="1" showGuides="1">
      <p:cViewPr varScale="1">
        <p:scale>
          <a:sx n="126" d="100"/>
          <a:sy n="126" d="100"/>
        </p:scale>
        <p:origin x="-4424" y="-10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678B55-319B-2D4F-AE49-6C1B6E1A4DDA}" type="datetimeFigureOut">
              <a:rPr lang="en-US" smtClean="0">
                <a:latin typeface="HP Simplified"/>
                <a:cs typeface="HP Simplified"/>
              </a:rPr>
              <a:pPr/>
              <a:t>4/17/2013</a:t>
            </a:fld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B27340-60F0-7D46-BC5B-91B08A318A82}" type="slidenum">
              <a:rPr lang="en-GB" smtClean="0">
                <a:latin typeface="HP Simplified"/>
                <a:cs typeface="HP Simplified"/>
              </a:rPr>
              <a:pPr/>
              <a:t>‹#›</a:t>
            </a:fld>
            <a:endParaRPr lang="en-GB" dirty="0">
              <a:latin typeface="HP Simplified"/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49321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HP Simplified"/>
                <a:cs typeface="HP Simplified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HP Simplified"/>
                <a:cs typeface="HP Simplified"/>
              </a:defRPr>
            </a:lvl1pPr>
          </a:lstStyle>
          <a:p>
            <a:fld id="{2D9CAF8C-0805-8440-B43D-DCCAAA4D80CE}" type="datetimeFigureOut">
              <a:rPr lang="en-US" smtClean="0"/>
              <a:pPr/>
              <a:t>4/17/2013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HP Simplified"/>
                <a:cs typeface="HP Simplified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HP Simplified"/>
                <a:cs typeface="HP Simplified"/>
              </a:defRPr>
            </a:lvl1pPr>
          </a:lstStyle>
          <a:p>
            <a:fld id="{22A853E8-D85F-5D49-95D2-E1D96ABFE2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07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50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HP Simplified"/>
              <a:ea typeface="+mn-ea"/>
              <a:cs typeface="HP Simplifi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207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486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759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051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898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010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27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02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230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49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597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898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360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728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728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21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HP Simplified"/>
                <a:ea typeface="+mn-ea"/>
                <a:cs typeface="HP Simplified"/>
              </a:rPr>
              <a:t> 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59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P Simplified"/>
                <a:ea typeface="+mn-ea"/>
                <a:cs typeface="HP Simplified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86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latin typeface="HP Simplified"/>
              <a:ea typeface="+mn-ea"/>
              <a:cs typeface="HP Simplified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2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HP Simplified"/>
              <a:ea typeface="+mn-ea"/>
              <a:cs typeface="HP Simplifi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8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HP Simplified"/>
              <a:ea typeface="+mn-ea"/>
              <a:cs typeface="HP Simplified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HP Simplified"/>
              <a:ea typeface="+mn-ea"/>
              <a:cs typeface="HP Simplified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HP Simplified"/>
              <a:ea typeface="+mn-ea"/>
              <a:cs typeface="HP Simplified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HP Simplified"/>
              <a:ea typeface="+mn-ea"/>
              <a:cs typeface="HP Simplifi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118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HP Simplified"/>
              <a:ea typeface="+mn-ea"/>
              <a:cs typeface="HP Simplified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HP Simplified"/>
              <a:ea typeface="+mn-ea"/>
              <a:cs typeface="HP Simplified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HP Simplified"/>
              <a:ea typeface="+mn-ea"/>
              <a:cs typeface="HP Simplified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HP Simplified"/>
              <a:ea typeface="+mn-ea"/>
              <a:cs typeface="HP Simplified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HP Simplified"/>
              <a:ea typeface="+mn-ea"/>
              <a:cs typeface="HP Simplified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HP Simplified"/>
              <a:ea typeface="+mn-ea"/>
              <a:cs typeface="HP Simplified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769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92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5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0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35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78725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67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Blue_RGB_150_L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514" y="365760"/>
            <a:ext cx="806373" cy="8063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2013 Hewlett-Packard Development Company, L.P. </a:t>
            </a:r>
            <a:r>
              <a:rPr lang="en-US" sz="700" b="0" i="0" baseline="0" dirty="0" smtClean="0">
                <a:solidFill>
                  <a:srgbClr val="B9B8BB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rgbClr val="B9B8BB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43591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832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 baseline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3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479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884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525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AutoShape 2" descr="data:image/jpeg;base64,/9j/4AAQSkZJRgABAQAAAQABAAD/2wCEAAkGBg4PEBEQExQQFA8QEBUQEBUUFxIWERUQFBYWFRQQFhUXHiYgFxklGRQSHy8iJCcpLCwvFh4xNTAqNSYtLCsBCQoKDgwOGg8PGiwkHSQ1NTUsKjUqNSosLCwpNDUtKSwwKSwtKSkqNS8sLCkqKi4pKSksNS8sLCkpLCwpKSwpKf/AABEIAOEA4QMBIgACEQEDEQH/xAAcAAEAAgMBAQEAAAAAAAAAAAAABQYDBAcCAQj/xABKEAACAQIBBwYJCQYEBwEAAAABAgADBBEFBgcSITFBE1FhcYGRFCIyM0JysbLBNVJzdIKhs8LRIzRDRIPDU2Lh8BYXJCWSk6IV/8QAGgEBAAIDAQAAAAAAAAAAAAAAAAMFAgQGAf/EADMRAAIBAwAGCAYCAwEAAAAAAAABAgMEEQUSITEyQRMzUWGBkaGxIjRCcdHhI/AkwfEU/9oADAMBAAIRAxEAPwDuMREAREQBERAEREAREw1bumnlOi9bAe2D1LO4zRI2rnLYp5Vxbj+omPcDNKrn7ktd9xTPqh290GYucVvZKqFWW6L8ifiVOtpOyYu56jerTf8ANhNOrpash5NO4bspge9MHWprmSqxuH9DLxE51V0wJ6Ns59aoo9imadbS9cHyaFIes7t7AJg7mn2ky0Zcv6fVfk6jE5DW0rZQbctuvUjk/e006mkfKjfxVX1adL4gzF3UO8mWiK734Xj+jtUThi59ZUDawuHJHAhCp6CuGE6ZmXnrTygmq2CXSD9onAj/ABEx3r0bx3E5068ZvBBc6Pq28dZ7V3FniIk5XiIiAIiIAiIgCIiAIiIAiIgFRzzz+p2BFFFFS5K6xBPiIp3FsNpJ5vZsxpFXShlNtzUV9WmPzEyt563jHKd5rHHC4ZR1LgoHcBNKnUxlZVrTcnhnV2dnQVNa0U33lmrZ/ZUb+YYeqtNfYs0quc9+2+5uP/Y4HcDIsGfZrucnvbLGNClHdFeSM1W+rP5VSo3rO7e0zARjPsTElSS3CIiD0RPoUngZ7Fu59Fu4wDHEziyqfNP3T0MnVOYd4gGtE3Bkt+dfv/Sexko8WHdGAaE929xUpOtWmzJVQ4oy7CD/AL4cZvjJS/OPcJ7GTKf+bvE9SZi0msM6lmTntTygmo+CXdMftE4MP8ROjnHDuJtM4VbWwpOtRCyVEOsjKSGB/wB8OM63mtl8XlHEjCrTIWoBuxw2MOg7e4yyoVtb4ZbzltIWHQ/yQ4fYmoiJtFQIiIAiIgCIiAIiIAgxBgH5uz3+Ur36y/tkVQr4SVz3+Ur36y/tkHKifEzr6LxCP2RO2NFqu7cN55pJrkpeJY9wmLN9cKCniWYnvw+EkpHgsIvKNUZNp9PfPYsafzR98zxPcGRjFsg9Fe4T0EA4DunqIAiIgCIiAIiIAiIgCXbRpvuOqn+eUmXbRp5Vx1U/a8modYiv0l8tPw90XqIiWhxwiIgCIiAIiIAiIgCDEQD85Z/Wz08pXesrLrVmdcRhijbVYc4Mr86FpLzypXVStaNaryltVanTr8odcFTgfF1PJOG1SfvE57KqokpPDOrt3J01rLBbcg+YTrb3jJCR+QfMJ1t7xkhIi0jwoREns1M2hes5ZitKnhjq4axY44AY7tg39UyjFyeEYVasaUHOe5EDE6XT0f2I3iq3W5/KBNqnmZk9f4IPWzn2mTq2n3Fa9MUFuT8v2cqnzETsFLN2yXdQo/8Agp9s2qVjRTyUpr1Ko9gmatX2kL01DlB+f/TjKUXbcrHqBPsmzTyLdNuo1z9h/wBJ2MCfZkrVdpC9NS5Q9f0cIvb2nQdqdRtSohwZSDrA78CAOkTVbOC3HpMepWmtpEXDKl59KD300PxlcmnJYbRbwuJSipdpeaFdXUMpxU7jMkgsjZTo06IVmAbWY4YEnAnoE2mzhtxxY9Sn4zE2VNY2sk5d9Gg23J6KY9+c0pZx0Cyg66qWAZsAQoO9sAcThzCdgzLyItvTaotVKqV1RkZB4uqNbaDjt8r7psW8W5plbpOtBUHHO17vMskREsjkxERAEREAREQBERAEREA/Nmenyje/WqvvGQsms9PlG9+tVfeMhZUS4mddS4I/YsmR8o0UoqGdQQWxHHyjwE2Wy9bD0iepW/SQVpkhqih9ZQDjz47DhNlc3ud+5f8AWYZRux6TGxEpbZdt3dULFAzBS7ghFx9JsMSB2TsGaGQXtEqazo/KlWUpiRgBznfvnD1yBT4s57h8J1nRVUcW1SkWZkpVAtMMcdVSuJUHmx4cJs2zjr95W6UjV6BvOzmi7xESxOWEREAREQD87aRvlW8+lX8KnK3LJpG+Vbz6VfwqcrcqanEzraPVx+y9iRsck8quvrYDEjDDHd2zbXN9eLt2ACZch+a+00kJE2WMKcXFPBHLkGlzue0fpOnaJV1KdxSBbk1ZGVSSQpbX1iMd2OAlCl+0WfzX9L+5Jrd/yI0tJwirWTS7PdF+iIlqccIiIAiIgCIiAIiIAiIMA/Nmenyje/WqvvGQsnM9/lK9+sv7ZByolxM66lwR+yLJkfzK9be8ZuzSyP5letveM3ZEy1hwoTomi3zVx9Kvuznc6Jot81cfSr7sntusRXaV+Vl4e5eIiJanGiIiAIiIB+dtI3yrefSr+FTlbl60r5s3FC8qXZGtb3DKVcblcIq8m/MfFxB3GUWVVRNSeTq7eSlSi12IsOQ/NfaPwkhI/IfmvtH4SQkDLenwoS/aLP5r+l/clBl+0WfzX9L+5J7frEaOlPlZ+Hui/RES1OLEREAREQBERAEREAREQD8/6S8g3Ftf1qrr+yuajVaTjySDtKE8GHN2ypS6aQc7r2rc3dm9QG2SuyqmpS2BT4vjautj044ylyqqY1ng6u31ujWsWTI/mV6294zdmjkXzK9be2b0gZcQ4UJ0PRb5u59dPdM55Oh6LfN3Prp7pk9t1iK/SvysvD3LzE8VK6L5TKvWQPbNKrnBZJ5Vxbr11KY+MtG0t5xyhKW5EhEgqufOTF33NL7OLe6DNOtpLyWu6o7erTqfECYOpBc0TK1rS3Qfky0xKTV0s2A3JcN9lB7Wmhc6X0wOpbuThs13UDHpABmLr01zJo6PuZfQyn6R86L7w27teWfwYME5PxdXVNNCQdmJ2kmUeSmXK1S4rVLhzjUquXfmxPADgAMB2SLldOWs8nQ06XRRUcFhyH5r7R+EkJAWGVhSTV1STiTvAG2ZmzhPBB2n/SRtG/CrFRSbJmX7RZ/Nf0v7k5MmcD6wJRSoI1gCQSOIDbcNnHAzt2YAye9A17QueU1RVV2xdHXHxGHA+MevfNi2i9fJXaUrx/8AO47dv5LTERLM5IREQBERAEREAT4zgbSQB0z7MN1bCouHHgemAY3ylRG9x98wvl23HpfcZB3lJkJU7xI6sYByjPKqHyheMNzXDkdWMhpI5xHG7uPpn9sjpUT4mddS4I/ZEtYZWSnTCkMSCd2GG0zI2cI4Ie0j9Jr2OT0dAxxxJPHZsM2hkykOH3mRNosIxqNLDMX/ABA3zBh1mba5RdhirMFO8KWAPWMd88CypD0VmVqaqhwAHjjcAOBnmVyMtWSXxPJgO3ftgCIgyET0KbHcCewz2LWp81u4j2weZRiiZvBH5gOtlHxjwU86d+PsngMDLjI66tcNokz4KPnL2Bj8BBtU4sexR8TPU8GMoayNKysKbUlYjFizg7TuGGEziwpD0R982AFACqMFXHDnxO0kxPGySnTSisraY1t0G5V7hOj6I1A8L3fwv7k55Oh6JP5v+l/ck1t1qNLSiStJ+HujokREuDiRERAEREAREQBERANTKFgtZcNzDyT8D0SnXtFkYqwwIl8kflfJK115qg8k/A9EA/OWcA/6u4+mf2yPluz+zfq06zVwuzALVA3hhs1j0EYbeiVEGVdWDjLadTa1o1Kaxy3k3kvzQ6z7ZtzUyX5odZ9s25qPeXtPgQn0HD/eI7p8ieGTWT0KnQo6lX9J95d+c9mz2TxEHmquw9Gqx4nvM8xEHoiIg9EREAREQBOh6JP5v+l/cnPJ0bRLRYLdPh4pamoP+ZQxI7mXvmxbdais0q/8Sfh7o6DERLg4kREQBERAEREAREQBERAIjODIK3KHADlACBjuYfMbonCs6M13tnZ1UhAfHTih/SfoyQuX82Kd3tx1KmGGthiCOZhxmE4KawyWjWlSlrROEZMP7Je32mbUu1fRJXQMaVSkcTrBDrAbd4BwOE0qejXKJ3rSXrqD8oMqp0JqWMZOxt9I286abkk+xlWiXWnoqvD5VWgOrXP5RNylolb0rkfZpn4tPFb1HyM5aTtY/X7/AIOfROmUdE9uPKr1j6oRfaDNylovyeN5rt1uB7oEzVrUIZaYtlubfgcnidkpaPsmL/Bx9Z6p/NNyjmjk9N1tQ7VDe9jM1Zz5tEEtOUeUX6fk4djPaU2bcCeoE+yd6pZJtk8mlRXqRB7BNoKBumSsu2XoQy06uUPX9HBqORLt/JoV26qdQ/CbdLM7KLbrer2gL7xE7fEzVnHmyCWnKnKC/vkccp6O8pt/CVfWqU/gTNylouvzva3XrZz7FnV4matKfeQy01cPdheH7Ob2miapiOUrqF4hFJbqBY4Dul+yZkylbUlo0l1UUbOcnixPEmbUSaFKFPhRo3F7WuNlR7OwRESU1BERAEREAREQBERAEREAREQBERAEREAREQBERAERNfKF4KNGrVIxFKm9QgbyEUth90HqTbwjYiVjMvO2plE3BZFprSKBACSfG18dYnf5I3ASzzGMlJZRJWpSozcJ70IiJkRCIiAamVMp07Wi9epjydMAtgMTtIUbOsiYch5eoXtM1aJYormmdYFTrAK249DCR+f/AMm3Pqp+Iki9E/7lU+tN+HSkLm+kUeWDejbwdq63NPBdYiJMaIiIgCIiAJoZcyulpQeu23VHijiznYq9835R9KlYijQTg1YsfsqcPeMAjsm2uVsqBrjwg0qesQgBdVJHBVTgN2JxPXNvNXOa6pXRsbslm1iiM21g+8At6SsNxO3aOfZZs0KISxtQONFX7X8Y/eTKPpBHJZRpVV2MUpVPtK7AH/5EAsmka+rUbek9J3QmsFJQkEgo5wJHVIOxOVsp01NOryVGki09Ys6mrUVQHYlRidvYOk4yX0o/ulP6yv4dWSeYygZPt8OKse0uxMAq2bWcl3a3fgd0zMrOKfjnWZHPkMGO0qcR3g7Jd8vZYSzoPWbbqjBV+c52Kvf9wMoGk1Al5SqDYxoqx60dsD7O6SOlK5PJWq8HZqh61UAe+YBrWFhlbKSG58INJSTySguqnA4bAm5ccRicTsm/mTnNcGu9lckmousEZvL1k8qmx9LZiQeg79k1Mk58VaFClSWyqstOmqhgz4NgPK83x39sjrCtXr5VpXPIVaQespIIcgDU1GJbVG/ae2AS2kTK1xb17c06lREKEsqsQGKvxA6DhMRyfljKCeEitySPi1GkHdMU9HyefnO/omHSt523+if3hOg5PUCjSA3CmgHVqiAUrMDOevUqtaV2ZmClkZtrhlODUyePPt5jM+kLOyvbGnbUNlaqNYtgCwUnVVVx2axIO3hh07IbN4f97qfTXP55JaSs2q1U07yiCzUl1air5YVSWWoo44EnHs5jIa2tqPVN/R6puvFVN3fuzyMNPM3LSatQXrcoSCyl6pAxO3a2KthzEYbJK59ZIvKtNqlK4NOjSt6nLJiw5QAEnELs2qCO2Yc0dIlO5KUK+FO4Piq38Oo35WPNu5uaWPOP9zuvq1b8NphGMJQeq/U2KtWvTrxVWKTXctz9+45XmTka9uRW8HuDQ1CmvgXGtjravk82B750qpY3yWHJJVDXq0wBUO3WcHacWx3jEYmVXRBuu+ul7KkvmUco0rem1WqwWmgxJP3ADiTzTyhFdHkz0lWm7lwSTw1jZv2LzKHdZmZaCGp4a71QMdRalYY4cFbEDHsAm7o5ztrXWvb1jrVKa66OcAzJjgQ3OQSu3p6JiOkW6uGIs7N6iqcNZtY94XYva0gtGpb/APTqaw1W5KtrLzNrpivYcRI1KKmtRs2ZU6k7ep08UmllYxleRfM786FyfQ18A1aodWkp3E8WP+UbO8DjKdk/JGW8op4Q1y1JH20wWdARwKpT2Bek7T0zBpKc1so0aHohKaDrqOcT7vdOp0qYVQoACqAoA3ADYBJMdLNpvYjVclZ0ISik5z25azhdxTsu2VxQyLWp16hqVgBrsWLY41l1QCdp2Yb5h0ZXSUsn16jkKiV3ZieCinSJMmdIHybc+qn4iTk4y4y2Pga4gPcNWq9KhaYROrFWJ6lmFSSp1E+42LSlK6tpR7Z7fTJcc2b6+ynevW5WtTs6b6xRWZVw9Cjs4kDFu3nEuGVc30rO7haWu1vVpazKNblHChHJwx2AEY79s9ZrZPoULSitEhqbIH1+LswBLnpPNw3cJLSenD4fi2lbc3OauaawlsX7IXJORKlGryjuGC0jbpvxFFWU0wcd7eXieOIk1ESVJLcac6jm8yERE9MBKZpQsy1tTqD+FV8boVwRj36o7Zc5hvLNK1N6TjWR1KsOg+yAQ+ZF6tWwoYHbTXkm6CmzA9mqe2U3O3/q8rU6K7dU0qJw6y79wY9xkiMxMoWzv4Jchab78SythwxABBI5xh2SYzVzLWzY1qjcpcMCNbbqrj5WGO0k8Sf1xA1dKP7pT+sr+HVm/mBdK9hRAO2nrU2HMwYn2EHtmhpR/dKf1lfw6shcjZp3jW9G4tK5pGtT/aqWdQWDMNYFQeHRs59sAxZ+P4TlGnQTaVVKJ9d2JI7AyyY0o2RNChUG6lUKt0BwMD3qB2zbzVzG8FqGvWcVK+3Vwx1VJ8psTtZjidvSZZ7yzp1qbUqgDI41WB5vgYBF5nZRWvZUCCMUQUnHEOg1Tj1gA9smpQP+X15b1Ga0udRW+cWVsOAbVBDdwk1m5m/fUaxrXFyauKFNTF2XaQdbE4AbuA4wCt6V/O2/0T+8J0Kx81T+jX3RK1npmjWv3pMj01FNGU62ttJIOzAdEtFvTKoqneqhe4YQDmub/wAuVPprn886dKhkzM2tSyg14Xpmm1Sq+qNbWwqa2A3YcZ7zozXvq9dbi3ueSIpinq4uowBJxxXHHEncRwmMm0spZJqMIzliUtXvK9pVyPQpmjcIAtWq7LUA2a2Ax5TAcQdhPSJbHrvUyQzviaj5PZm5yxonb275AW2ji5r1RUvrjlQvoqXJI+brNhqr1Dul8agpUpgNQrq4cNXDDDqwkEINylLGMlhc14KnTpqWs473/o57ogYYXY440j2ftNs9aXrhwtrTGOoxqOeYsoUL3Bm75i/5aXtvVZ7W5VFOxSWqJU1T6LaoIb/TcJaMs5qeG2dKhVf9vSRcKoxP7UKFZjjtIbbjMFCbpOGNps1K9CN5G5Usp8ua2YN3Nu3pUrO3CYCnyKPjuBJUMznpJJM55o7qh8q1XHkuldh1NUQj7jJKyzByoE8He7C2m5lRnJKneoBAwB5scNu4yRzbzEqWV69cPTNAioiL42uEYgqCSMCRgJ7iUnH4cYMVKjShWXSKTktn97SA0pWzUryhcAbGprgeHKUmJw7mWdJyblCncUkrIcUqKGHRzqekHEHqmDL2QqN7RNGqDhjrKw8pXG5h3nvlIo6PMp25YW92q02PBqtPHpKqCMenGZYlTm2llMhU6VzQhCctWUe3c0WfP/5NufVT8RJTc082kvMl3ICjlzXJptx1qaIyLjzHXcfaluq5tXL5Mazeqr12G2o2uR5zX2k4k7NmMy5lZu1LC3ek7IzNWNQFccMCqLht4+KYlBzmm1swKdxGhbShCXxKWV3pY2lc0W5fJD2VQ4MmL0cd+GPj0+sHb2nmnQ5Rsp5hXHh3hltUpU/HFXVbX856Y2DyW24+sZeBM6Kklqy5EF/KlUmqtN8W9dj5n2IiTFeIiIAiIgCIiAVHSbRZ7SmFVmPhCnBQScNSpt2STzLQrYW4IIIQ4ggg+U3AybiAIiIAiIgCIiAIiIAiIgCIiAIiIAiIgCIiAIiIAiIgCIiAIiIAiIgCIiAIiIAiIgCIiAIiIAiIgCIiAIiIAiIgCIiAIiIAiIgCIiAf/9k="/>
          <p:cNvSpPr>
            <a:spLocks noChangeAspect="1" noChangeArrowheads="1"/>
          </p:cNvSpPr>
          <p:nvPr userDrawn="1"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1pPr marL="171450" indent="-171450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900" indent="-171450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63" indent="-169863">
              <a:defRPr sz="1400">
                <a:solidFill>
                  <a:srgbClr val="000000"/>
                </a:solidFill>
              </a:defRPr>
            </a:lvl3pPr>
            <a:lvl4pPr marL="690563" indent="-180975">
              <a:defRPr sz="1400">
                <a:solidFill>
                  <a:srgbClr val="000000"/>
                </a:solidFill>
              </a:defRPr>
            </a:lvl4pPr>
            <a:lvl5pPr marL="833438" indent="-150813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8720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470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8000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051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78848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marL="0" algn="l" defTabSz="914400" rtl="0" eaLnBrk="1" latinLnBrk="0" hangingPunct="1"/>
            <a:endParaRPr lang="en-US" sz="700" b="0" i="0" kern="1200" dirty="0" smtClean="0">
              <a:solidFill>
                <a:srgbClr val="B9B8BB"/>
              </a:solidFill>
              <a:latin typeface="HP Simplified"/>
              <a:ea typeface="+mn-ea"/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19" r:id="rId2"/>
    <p:sldLayoutId id="2147483834" r:id="rId3"/>
    <p:sldLayoutId id="2147483833" r:id="rId4"/>
    <p:sldLayoutId id="2147483837" r:id="rId5"/>
    <p:sldLayoutId id="2147483809" r:id="rId6"/>
    <p:sldLayoutId id="2147483839" r:id="rId7"/>
    <p:sldLayoutId id="2147483823" r:id="rId8"/>
    <p:sldLayoutId id="2147483824" r:id="rId9"/>
    <p:sldLayoutId id="2147483825" r:id="rId10"/>
    <p:sldLayoutId id="2147483841" r:id="rId11"/>
    <p:sldLayoutId id="214748384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3" Type="http://schemas.openxmlformats.org/officeDocument/2006/relationships/image" Target="../media/image35.png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17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png"/><Relationship Id="rId15" Type="http://schemas.openxmlformats.org/officeDocument/2006/relationships/image" Target="../media/image46.wmf"/><Relationship Id="rId10" Type="http://schemas.openxmlformats.org/officeDocument/2006/relationships/image" Target="../media/image41.wmf"/><Relationship Id="rId4" Type="http://schemas.openxmlformats.org/officeDocument/2006/relationships/image" Target="../media/image34.wmf"/><Relationship Id="rId9" Type="http://schemas.openxmlformats.org/officeDocument/2006/relationships/image" Target="../media/image40.wmf"/><Relationship Id="rId1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249"/>
            <a:ext cx="9144000" cy="53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72034" y="715936"/>
            <a:ext cx="6858000" cy="120648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Accelerating Cloud Innovation with </a:t>
            </a:r>
            <a:r>
              <a:rPr lang="en-US" dirty="0" smtClean="0">
                <a:solidFill>
                  <a:schemeClr val="bg1"/>
                </a:solidFill>
              </a:rPr>
              <a:t>OpenStack®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03310" y="559394"/>
            <a:ext cx="5089674" cy="3859667"/>
            <a:chOff x="1828642" y="1223120"/>
            <a:chExt cx="4005099" cy="3037198"/>
          </a:xfrm>
        </p:grpSpPr>
        <p:pic>
          <p:nvPicPr>
            <p:cNvPr id="3" name="Picture 4" descr="Pho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179" y="2231937"/>
              <a:ext cx="676912" cy="1015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Phot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626" y="2236567"/>
              <a:ext cx="1015071" cy="1015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Content Placeholder 8" descr="IMG_2534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12"/>
            <a:stretch/>
          </p:blipFill>
          <p:spPr>
            <a:xfrm>
              <a:off x="1834958" y="1225065"/>
              <a:ext cx="1353464" cy="10195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9494" y="1228756"/>
              <a:ext cx="998830" cy="1015818"/>
            </a:xfrm>
            <a:prstGeom prst="rect">
              <a:avLst/>
            </a:prstGeom>
          </p:spPr>
        </p:pic>
        <p:pic>
          <p:nvPicPr>
            <p:cNvPr id="7" name="Picture 6" descr="me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61666" y="1223120"/>
              <a:ext cx="1010562" cy="1022903"/>
            </a:xfrm>
            <a:prstGeom prst="rect">
              <a:avLst/>
            </a:prstGeom>
          </p:spPr>
        </p:pic>
        <p:pic>
          <p:nvPicPr>
            <p:cNvPr id="8" name="Picture 7" descr="ghe_rivero.jpe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7106" y="1230022"/>
              <a:ext cx="664950" cy="1014398"/>
            </a:xfrm>
            <a:prstGeom prst="rect">
              <a:avLst/>
            </a:prstGeom>
          </p:spPr>
        </p:pic>
        <p:pic>
          <p:nvPicPr>
            <p:cNvPr id="9" name="Picture 8" descr="Cloud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2344" y="2239356"/>
              <a:ext cx="1529712" cy="10128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0403" y="2255291"/>
              <a:ext cx="846067" cy="993117"/>
            </a:xfrm>
            <a:prstGeom prst="rect">
              <a:avLst/>
            </a:prstGeom>
          </p:spPr>
        </p:pic>
        <p:pic>
          <p:nvPicPr>
            <p:cNvPr id="11" name="Content Placeholder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black">
            <a:xfrm>
              <a:off x="1828642" y="3245321"/>
              <a:ext cx="1292706" cy="101455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2024" y="3244055"/>
              <a:ext cx="1015818" cy="101581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8" r="14223"/>
            <a:stretch/>
          </p:blipFill>
          <p:spPr>
            <a:xfrm>
              <a:off x="4054445" y="3244440"/>
              <a:ext cx="937362" cy="101587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893" y="3242492"/>
              <a:ext cx="876848" cy="1017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44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Continuous Integration</a:t>
            </a:r>
            <a:endParaRPr lang="en-US" sz="3200" dirty="0"/>
          </a:p>
        </p:txBody>
      </p:sp>
      <p:pic>
        <p:nvPicPr>
          <p:cNvPr id="2" name="Picture 1" descr="Total Mer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986789"/>
            <a:ext cx="7959724" cy="415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Diagonal Corner Rectangle 17"/>
          <p:cNvSpPr/>
          <p:nvPr/>
        </p:nvSpPr>
        <p:spPr>
          <a:xfrm>
            <a:off x="1885025" y="1582348"/>
            <a:ext cx="6112786" cy="823253"/>
          </a:xfrm>
          <a:prstGeom prst="round2DiagRect">
            <a:avLst>
              <a:gd name="adj1" fmla="val 0"/>
              <a:gd name="adj2" fmla="val 1322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Infrastructure </a:t>
            </a:r>
            <a:r>
              <a:rPr lang="en-US" sz="2400" b="1" dirty="0" smtClean="0"/>
              <a:t>scale and testing</a:t>
            </a:r>
            <a:endParaRPr lang="en-US" sz="2400" b="1" dirty="0"/>
          </a:p>
        </p:txBody>
      </p:sp>
      <p:sp>
        <p:nvSpPr>
          <p:cNvPr id="24" name="Round Diagonal Corner Rectangle 23"/>
          <p:cNvSpPr/>
          <p:nvPr/>
        </p:nvSpPr>
        <p:spPr>
          <a:xfrm>
            <a:off x="1885025" y="2493303"/>
            <a:ext cx="6112786" cy="823253"/>
          </a:xfrm>
          <a:prstGeom prst="round2DiagRect">
            <a:avLst>
              <a:gd name="adj1" fmla="val 0"/>
              <a:gd name="adj2" fmla="val 1322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Hardened </a:t>
            </a:r>
            <a:r>
              <a:rPr lang="en-US" sz="2400" b="1" dirty="0" smtClean="0"/>
              <a:t>security</a:t>
            </a:r>
            <a:endParaRPr lang="en-US" sz="2400" b="1" dirty="0"/>
          </a:p>
        </p:txBody>
      </p:sp>
      <p:sp>
        <p:nvSpPr>
          <p:cNvPr id="25" name="Round Diagonal Corner Rectangle 24"/>
          <p:cNvSpPr/>
          <p:nvPr/>
        </p:nvSpPr>
        <p:spPr>
          <a:xfrm>
            <a:off x="1885025" y="3404258"/>
            <a:ext cx="6112786" cy="822960"/>
          </a:xfrm>
          <a:prstGeom prst="round2DiagRect">
            <a:avLst>
              <a:gd name="adj1" fmla="val 0"/>
              <a:gd name="adj2" fmla="val 1322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HP Simplified" pitchFamily="34" charset="0"/>
              </a:rPr>
              <a:t>Operations </a:t>
            </a:r>
            <a:r>
              <a:rPr lang="en-US" sz="2400" b="1" dirty="0" smtClean="0">
                <a:latin typeface="HP Simplified" pitchFamily="34" charset="0"/>
              </a:rPr>
              <a:t>enhancements</a:t>
            </a:r>
            <a:endParaRPr lang="en-US" sz="2400" b="1" dirty="0">
              <a:latin typeface="HP Simplifie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37744"/>
            <a:ext cx="8117206" cy="430887"/>
          </a:xfrm>
        </p:spPr>
        <p:txBody>
          <a:bodyPr/>
          <a:lstStyle/>
          <a:p>
            <a:r>
              <a:rPr lang="en-US" sz="3200" dirty="0" smtClean="0"/>
              <a:t>Enterprise-Grade Hardening helps</a:t>
            </a:r>
            <a:br>
              <a:rPr lang="en-US" sz="3200" dirty="0" smtClean="0"/>
            </a:br>
            <a:r>
              <a:rPr lang="en-US" sz="3200" dirty="0" smtClean="0"/>
              <a:t>make OpenStack work for Customers</a:t>
            </a:r>
            <a:endParaRPr lang="en-US" sz="3200" dirty="0"/>
          </a:p>
        </p:txBody>
      </p:sp>
      <p:pic>
        <p:nvPicPr>
          <p:cNvPr id="22" name="Picture 21" descr="Security_RGB_blue_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70" y="2629838"/>
            <a:ext cx="460353" cy="5486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4" y="3362880"/>
            <a:ext cx="916464" cy="909772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890689" y="1612626"/>
            <a:ext cx="686714" cy="738474"/>
            <a:chOff x="1060110" y="1559706"/>
            <a:chExt cx="686714" cy="738474"/>
          </a:xfrm>
        </p:grpSpPr>
        <p:grpSp>
          <p:nvGrpSpPr>
            <p:cNvPr id="20" name="Group 19"/>
            <p:cNvGrpSpPr/>
            <p:nvPr/>
          </p:nvGrpSpPr>
          <p:grpSpPr>
            <a:xfrm>
              <a:off x="1060110" y="1559706"/>
              <a:ext cx="686714" cy="209288"/>
              <a:chOff x="1060110" y="1559706"/>
              <a:chExt cx="686714" cy="209288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0110" y="1559706"/>
                <a:ext cx="187796" cy="20928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9569" y="1559706"/>
                <a:ext cx="187796" cy="20928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028" y="1559706"/>
                <a:ext cx="187796" cy="209288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1060110" y="1824299"/>
              <a:ext cx="686714" cy="209288"/>
              <a:chOff x="1060110" y="1559706"/>
              <a:chExt cx="686714" cy="20928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0110" y="1559706"/>
                <a:ext cx="187796" cy="20928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9569" y="1559706"/>
                <a:ext cx="187796" cy="20928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028" y="1559706"/>
                <a:ext cx="187796" cy="209288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1060110" y="2088892"/>
              <a:ext cx="686714" cy="209288"/>
              <a:chOff x="1060110" y="1559706"/>
              <a:chExt cx="686714" cy="20928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0110" y="1559706"/>
                <a:ext cx="187796" cy="20928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9569" y="1559706"/>
                <a:ext cx="187796" cy="20928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028" y="1559706"/>
                <a:ext cx="187796" cy="209288"/>
              </a:xfrm>
              <a:prstGeom prst="rect">
                <a:avLst/>
              </a:prstGeom>
            </p:spPr>
          </p:pic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67" y="3532244"/>
            <a:ext cx="557160" cy="5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165"/>
          <p:cNvSpPr/>
          <p:nvPr/>
        </p:nvSpPr>
        <p:spPr>
          <a:xfrm>
            <a:off x="1072628" y="958425"/>
            <a:ext cx="6553234" cy="3706751"/>
          </a:xfrm>
          <a:prstGeom prst="rect">
            <a:avLst/>
          </a:prstGeom>
          <a:solidFill>
            <a:srgbClr val="B9B8BB"/>
          </a:solidFill>
          <a:ln w="63500"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OpenStack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62400" y="751390"/>
            <a:ext cx="8117206" cy="276999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Triple O: OpenStack On OpenStack</a:t>
            </a:r>
            <a:endParaRPr lang="en-US" sz="3200" dirty="0"/>
          </a:p>
        </p:txBody>
      </p:sp>
      <p:sp>
        <p:nvSpPr>
          <p:cNvPr id="129" name="Left-Right Arrow 128"/>
          <p:cNvSpPr/>
          <p:nvPr/>
        </p:nvSpPr>
        <p:spPr>
          <a:xfrm>
            <a:off x="4809901" y="1930080"/>
            <a:ext cx="658686" cy="242569"/>
          </a:xfrm>
          <a:prstGeom prst="leftRightArrow">
            <a:avLst/>
          </a:prstGeom>
          <a:solidFill>
            <a:srgbClr val="436688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358870" y="2328852"/>
            <a:ext cx="1282393" cy="93867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449129" y="1263174"/>
            <a:ext cx="1981357" cy="3271737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on Metal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5600716" y="1691074"/>
            <a:ext cx="1723942" cy="2664720"/>
          </a:xfrm>
          <a:prstGeom prst="rect">
            <a:avLst/>
          </a:prstGeom>
          <a:solidFill>
            <a:srgbClr val="B9B8BB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OS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5794213" y="2116835"/>
            <a:ext cx="1351349" cy="2076126"/>
          </a:xfrm>
          <a:prstGeom prst="rect">
            <a:avLst/>
          </a:prstGeom>
          <a:solidFill>
            <a:srgbClr val="87898B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Nodes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5966967" y="2555832"/>
            <a:ext cx="1005840" cy="1481784"/>
          </a:xfrm>
          <a:prstGeom prst="rect">
            <a:avLst/>
          </a:prstGeom>
          <a:solidFill>
            <a:srgbClr val="B9B8BB"/>
          </a:solidFill>
          <a:ln w="63500"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OpenStack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78033" y="1640699"/>
            <a:ext cx="1523018" cy="2527836"/>
            <a:chOff x="4069617" y="1640699"/>
            <a:chExt cx="1523018" cy="2527836"/>
          </a:xfrm>
        </p:grpSpPr>
        <p:sp>
          <p:nvSpPr>
            <p:cNvPr id="168" name="Rectangle 167"/>
            <p:cNvSpPr/>
            <p:nvPr/>
          </p:nvSpPr>
          <p:spPr>
            <a:xfrm>
              <a:off x="4069617" y="1640699"/>
              <a:ext cx="1523018" cy="25278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203522" y="2555832"/>
              <a:ext cx="1212850" cy="641553"/>
            </a:xfrm>
            <a:prstGeom prst="rect">
              <a:avLst/>
            </a:prstGeom>
            <a:solidFill>
              <a:srgbClr val="0096D6"/>
            </a:solid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config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applier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203521" y="3272299"/>
              <a:ext cx="1212850" cy="641553"/>
            </a:xfrm>
            <a:prstGeom prst="rect">
              <a:avLst/>
            </a:prstGeom>
            <a:solidFill>
              <a:srgbClr val="0096D6"/>
            </a:solid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config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refresh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197653" y="1833515"/>
              <a:ext cx="1212850" cy="641553"/>
            </a:xfrm>
            <a:prstGeom prst="rect">
              <a:avLst/>
            </a:prstGeom>
            <a:solidFill>
              <a:srgbClr val="0096D6"/>
            </a:solid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diskimage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builder</a:t>
              </a:r>
            </a:p>
          </p:txBody>
        </p:sp>
      </p:grpSp>
      <p:sp>
        <p:nvSpPr>
          <p:cNvPr id="169" name="Left-Right Arrow 168"/>
          <p:cNvSpPr/>
          <p:nvPr/>
        </p:nvSpPr>
        <p:spPr>
          <a:xfrm>
            <a:off x="2647480" y="2690515"/>
            <a:ext cx="640080" cy="242569"/>
          </a:xfrm>
          <a:prstGeom prst="leftRightArrow">
            <a:avLst/>
          </a:prstGeom>
          <a:solidFill>
            <a:srgbClr val="436688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Left-Right Arrow 174"/>
          <p:cNvSpPr/>
          <p:nvPr/>
        </p:nvSpPr>
        <p:spPr>
          <a:xfrm>
            <a:off x="4792968" y="2713632"/>
            <a:ext cx="658686" cy="242569"/>
          </a:xfrm>
          <a:prstGeom prst="leftRightArrow">
            <a:avLst/>
          </a:prstGeom>
          <a:solidFill>
            <a:srgbClr val="436688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Left-Right Arrow 175"/>
          <p:cNvSpPr/>
          <p:nvPr/>
        </p:nvSpPr>
        <p:spPr>
          <a:xfrm>
            <a:off x="4799125" y="3489487"/>
            <a:ext cx="658686" cy="242569"/>
          </a:xfrm>
          <a:prstGeom prst="leftRightArrow">
            <a:avLst/>
          </a:prstGeom>
          <a:solidFill>
            <a:srgbClr val="436688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0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41756" y="1002640"/>
            <a:ext cx="1981357" cy="3483419"/>
          </a:xfrm>
          <a:prstGeom prst="rect">
            <a:avLst/>
          </a:prstGeom>
          <a:solidFill>
            <a:srgbClr val="87898B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OpenStack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39875" y="1332841"/>
            <a:ext cx="1382034" cy="645584"/>
          </a:xfrm>
          <a:prstGeom prst="rect">
            <a:avLst/>
          </a:prstGeom>
          <a:solidFill>
            <a:srgbClr val="B9B8BB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41872" y="1809090"/>
            <a:ext cx="1212850" cy="1936077"/>
          </a:xfrm>
          <a:prstGeom prst="rect">
            <a:avLst/>
          </a:prstGeom>
          <a:solidFill>
            <a:srgbClr val="0096D6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Engine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76280" y="2158208"/>
            <a:ext cx="1282393" cy="863600"/>
          </a:xfrm>
          <a:prstGeom prst="rect">
            <a:avLst/>
          </a:prstGeom>
          <a:solidFill>
            <a:srgbClr val="0096D6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Pluggable Interpreter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5666610" y="1930080"/>
            <a:ext cx="658686" cy="242569"/>
          </a:xfrm>
          <a:prstGeom prst="leftRightArrow">
            <a:avLst/>
          </a:prstGeom>
          <a:solidFill>
            <a:srgbClr val="43668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3891213" y="2503106"/>
            <a:ext cx="558800" cy="242569"/>
          </a:xfrm>
          <a:prstGeom prst="leftRightArrow">
            <a:avLst/>
          </a:prstGeom>
          <a:solidFill>
            <a:srgbClr val="43668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92024"/>
            <a:ext cx="8117206" cy="461969"/>
          </a:xfrm>
        </p:spPr>
        <p:txBody>
          <a:bodyPr/>
          <a:lstStyle/>
          <a:p>
            <a:r>
              <a:rPr lang="en-US" sz="3200" dirty="0" smtClean="0"/>
              <a:t>Heat: Orchestration for </a:t>
            </a:r>
            <a:r>
              <a:rPr lang="en-US" sz="3200" dirty="0" err="1" smtClean="0"/>
              <a:t>OpenStack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6645743" y="2095867"/>
            <a:ext cx="1376165" cy="645584"/>
          </a:xfrm>
          <a:prstGeom prst="rect">
            <a:avLst/>
          </a:prstGeom>
          <a:solidFill>
            <a:srgbClr val="B9B8BB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Cinder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62418" y="2844900"/>
            <a:ext cx="1381640" cy="645584"/>
          </a:xfrm>
          <a:prstGeom prst="rect">
            <a:avLst/>
          </a:prstGeom>
          <a:solidFill>
            <a:srgbClr val="B9B8BB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62418" y="3602076"/>
            <a:ext cx="1381640" cy="645584"/>
          </a:xfrm>
          <a:prstGeom prst="rect">
            <a:avLst/>
          </a:prstGeom>
          <a:solidFill>
            <a:srgbClr val="B9B8BB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Etc…</a:t>
            </a:r>
          </a:p>
        </p:txBody>
      </p:sp>
      <p:sp>
        <p:nvSpPr>
          <p:cNvPr id="28" name="Left-Right Arrow 27"/>
          <p:cNvSpPr/>
          <p:nvPr/>
        </p:nvSpPr>
        <p:spPr>
          <a:xfrm>
            <a:off x="3872659" y="3518523"/>
            <a:ext cx="558800" cy="242569"/>
          </a:xfrm>
          <a:prstGeom prst="leftRightArrow">
            <a:avLst/>
          </a:prstGeom>
          <a:solidFill>
            <a:srgbClr val="43668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eft-Right Arrow 29"/>
          <p:cNvSpPr/>
          <p:nvPr/>
        </p:nvSpPr>
        <p:spPr>
          <a:xfrm>
            <a:off x="5664337" y="2505847"/>
            <a:ext cx="658686" cy="242569"/>
          </a:xfrm>
          <a:prstGeom prst="leftRightArrow">
            <a:avLst/>
          </a:prstGeom>
          <a:solidFill>
            <a:srgbClr val="43668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Left-Right Arrow 30"/>
          <p:cNvSpPr/>
          <p:nvPr/>
        </p:nvSpPr>
        <p:spPr>
          <a:xfrm>
            <a:off x="5656196" y="3018772"/>
            <a:ext cx="658686" cy="242569"/>
          </a:xfrm>
          <a:prstGeom prst="leftRightArrow">
            <a:avLst/>
          </a:prstGeom>
          <a:solidFill>
            <a:srgbClr val="43668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7726" y="3206191"/>
            <a:ext cx="1282393" cy="863600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Pluggable Interpreter</a:t>
            </a:r>
          </a:p>
        </p:txBody>
      </p:sp>
      <p:sp>
        <p:nvSpPr>
          <p:cNvPr id="3" name="Snip Diagonal Corner Rectangle 2"/>
          <p:cNvSpPr/>
          <p:nvPr/>
        </p:nvSpPr>
        <p:spPr>
          <a:xfrm>
            <a:off x="612171" y="2133561"/>
            <a:ext cx="1383913" cy="651334"/>
          </a:xfrm>
          <a:prstGeom prst="snip2DiagRect">
            <a:avLst/>
          </a:prstGeom>
          <a:solidFill>
            <a:schemeClr val="accent6"/>
          </a:solidFill>
          <a:ln>
            <a:solidFill>
              <a:srgbClr val="4F81BD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</a:t>
            </a:r>
          </a:p>
        </p:txBody>
      </p:sp>
      <p:sp>
        <p:nvSpPr>
          <p:cNvPr id="43" name="Snip Diagonal Corner Rectangle 42"/>
          <p:cNvSpPr/>
          <p:nvPr/>
        </p:nvSpPr>
        <p:spPr>
          <a:xfrm>
            <a:off x="609898" y="2872161"/>
            <a:ext cx="1383913" cy="651334"/>
          </a:xfrm>
          <a:prstGeom prst="snip2DiagRect">
            <a:avLst/>
          </a:prstGeom>
          <a:solidFill>
            <a:schemeClr val="accent6"/>
          </a:solidFill>
          <a:ln>
            <a:solidFill>
              <a:srgbClr val="4F81BD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</a:t>
            </a:r>
          </a:p>
        </p:txBody>
      </p:sp>
      <p:sp>
        <p:nvSpPr>
          <p:cNvPr id="45" name="Snip Diagonal Corner Rectangle 44"/>
          <p:cNvSpPr/>
          <p:nvPr/>
        </p:nvSpPr>
        <p:spPr>
          <a:xfrm>
            <a:off x="615766" y="3635187"/>
            <a:ext cx="1383913" cy="651334"/>
          </a:xfrm>
          <a:prstGeom prst="snip2DiagRect">
            <a:avLst/>
          </a:prstGeom>
          <a:solidFill>
            <a:schemeClr val="accent6"/>
          </a:solidFill>
          <a:ln>
            <a:solidFill>
              <a:srgbClr val="4F81BD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</a:t>
            </a:r>
          </a:p>
        </p:txBody>
      </p:sp>
      <p:sp>
        <p:nvSpPr>
          <p:cNvPr id="4" name="Down Arrow 3"/>
          <p:cNvSpPr/>
          <p:nvPr/>
        </p:nvSpPr>
        <p:spPr>
          <a:xfrm>
            <a:off x="3052749" y="1628334"/>
            <a:ext cx="276782" cy="521067"/>
          </a:xfrm>
          <a:prstGeom prst="downArrow">
            <a:avLst/>
          </a:prstGeom>
          <a:solidFill>
            <a:srgbClr val="43668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1628" y="1295046"/>
            <a:ext cx="95902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REST API</a:t>
            </a:r>
          </a:p>
        </p:txBody>
      </p:sp>
    </p:spTree>
    <p:extLst>
      <p:ext uri="{BB962C8B-B14F-4D97-AF65-F5344CB8AC3E}">
        <p14:creationId xmlns:p14="http://schemas.microsoft.com/office/powerpoint/2010/main" val="812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03532"/>
            <a:ext cx="8117206" cy="430887"/>
          </a:xfrm>
        </p:spPr>
        <p:txBody>
          <a:bodyPr/>
          <a:lstStyle/>
          <a:p>
            <a:r>
              <a:rPr lang="en-US" sz="3200" dirty="0" smtClean="0"/>
              <a:t>Core Work</a:t>
            </a:r>
            <a:endParaRPr lang="en-US" sz="3200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1612065" y="1434573"/>
            <a:ext cx="6112786" cy="823253"/>
          </a:xfrm>
          <a:prstGeom prst="round2DiagRect">
            <a:avLst>
              <a:gd name="adj1" fmla="val 0"/>
              <a:gd name="adj2" fmla="val 1322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Nova Affinity Scheduler</a:t>
            </a:r>
            <a:endParaRPr lang="en-US" sz="2400" b="1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1612065" y="2345528"/>
            <a:ext cx="6112786" cy="823253"/>
          </a:xfrm>
          <a:prstGeom prst="round2DiagRect">
            <a:avLst>
              <a:gd name="adj1" fmla="val 0"/>
              <a:gd name="adj2" fmla="val 1322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Cinder Backup</a:t>
            </a:r>
            <a:endParaRPr lang="en-US" sz="2400" b="1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1612065" y="3256483"/>
            <a:ext cx="6112786" cy="822960"/>
          </a:xfrm>
          <a:prstGeom prst="round2DiagRect">
            <a:avLst>
              <a:gd name="adj1" fmla="val 0"/>
              <a:gd name="adj2" fmla="val 1322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HP Simplified" pitchFamily="34" charset="0"/>
              </a:rPr>
              <a:t>Increased Tempest tests 28%</a:t>
            </a:r>
            <a:endParaRPr lang="en-US" sz="2400" b="1" dirty="0">
              <a:latin typeface="HP Simplifi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3980409" y="2175775"/>
            <a:ext cx="1400845" cy="38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sz="2800" b="1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Glance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823764" y="1178719"/>
            <a:ext cx="1743521" cy="6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sz="4600" b="1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Nova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6242968" y="3634104"/>
            <a:ext cx="1762497" cy="6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sz="4600" b="1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Swift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93" y="2446176"/>
            <a:ext cx="529084" cy="32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52" y="3410583"/>
            <a:ext cx="527968" cy="32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02" y="1481770"/>
            <a:ext cx="527967" cy="32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24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3980409" y="2175775"/>
            <a:ext cx="1400845" cy="38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sz="2800" b="1">
                <a:solidFill>
                  <a:srgbClr val="0096D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Glance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823764" y="1178719"/>
            <a:ext cx="1743521" cy="6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sz="4600" b="1">
                <a:solidFill>
                  <a:srgbClr val="0096D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Nova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6648153" y="1105886"/>
            <a:ext cx="1579439" cy="37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b="1">
                <a:solidFill>
                  <a:srgbClr val="0096D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Horizon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385219" y="3313472"/>
            <a:ext cx="1822772" cy="37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b="1">
                <a:solidFill>
                  <a:srgbClr val="0096D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Keystone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6242968" y="3634104"/>
            <a:ext cx="1762497" cy="6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sz="4600" b="1">
                <a:solidFill>
                  <a:srgbClr val="0096D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Swift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93" y="2446176"/>
            <a:ext cx="529084" cy="32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52" y="3410583"/>
            <a:ext cx="527968" cy="32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02" y="1481770"/>
            <a:ext cx="527967" cy="32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9"/>
          <p:cNvSpPr>
            <a:spLocks/>
          </p:cNvSpPr>
          <p:nvPr/>
        </p:nvSpPr>
        <p:spPr bwMode="auto">
          <a:xfrm>
            <a:off x="6640286" y="2783551"/>
            <a:ext cx="1273650" cy="2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sz="1600" b="1" dirty="0" smtClean="0">
                <a:solidFill>
                  <a:srgbClr val="0096D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Networking</a:t>
            </a:r>
            <a:endParaRPr lang="en-US" sz="1600" b="1" dirty="0">
              <a:solidFill>
                <a:srgbClr val="0096D6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3980409" y="2175775"/>
            <a:ext cx="1400845" cy="38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sz="2800" b="1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Glance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23764" y="1178719"/>
            <a:ext cx="1743521" cy="6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sz="4600" b="1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Nova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6648153" y="1105886"/>
            <a:ext cx="1579439" cy="37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b="1" dirty="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Horizon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1385219" y="3313472"/>
            <a:ext cx="1822772" cy="37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b="1" dirty="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Keystone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6242968" y="3634104"/>
            <a:ext cx="1762497" cy="6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sz="4600" b="1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Swift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93" y="2446176"/>
            <a:ext cx="529084" cy="32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52" y="3410583"/>
            <a:ext cx="527968" cy="32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02" y="1481770"/>
            <a:ext cx="527967" cy="32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9"/>
          <p:cNvSpPr>
            <a:spLocks/>
          </p:cNvSpPr>
          <p:nvPr/>
        </p:nvSpPr>
        <p:spPr bwMode="auto">
          <a:xfrm>
            <a:off x="6738566" y="2783551"/>
            <a:ext cx="1638176" cy="2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006" tIns="17006" rIns="17006" bIns="17006" anchor="ctr"/>
          <a:lstStyle/>
          <a:p>
            <a:pPr algn="l"/>
            <a:r>
              <a:rPr lang="en-US" sz="1600" b="1" dirty="0" smtClean="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Networking</a:t>
            </a:r>
            <a:endParaRPr lang="en-US" sz="1600" b="1" dirty="0">
              <a:solidFill>
                <a:schemeClr val="tx2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8442" name="Rectangle 10"/>
          <p:cNvSpPr>
            <a:spLocks/>
          </p:cNvSpPr>
          <p:nvPr/>
        </p:nvSpPr>
        <p:spPr bwMode="auto">
          <a:xfrm rot="-5400000">
            <a:off x="2423043" y="1228530"/>
            <a:ext cx="1214717" cy="26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51"/>
              </a:spcBef>
            </a:pPr>
            <a:r>
              <a:rPr lang="en-US" sz="1000" b="1" dirty="0" smtClean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Block </a:t>
            </a:r>
            <a:r>
              <a:rPr lang="en-US" sz="1000" b="1" dirty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Storage</a:t>
            </a:r>
          </a:p>
        </p:txBody>
      </p:sp>
      <p:sp>
        <p:nvSpPr>
          <p:cNvPr id="18443" name="Rectangle 11"/>
          <p:cNvSpPr>
            <a:spLocks/>
          </p:cNvSpPr>
          <p:nvPr/>
        </p:nvSpPr>
        <p:spPr bwMode="auto">
          <a:xfrm rot="-5400000">
            <a:off x="2981819" y="2289209"/>
            <a:ext cx="1214716" cy="26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51"/>
              </a:spcBef>
            </a:pPr>
            <a:r>
              <a:rPr lang="en-US" sz="1000" b="1" dirty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Load Balancing</a:t>
            </a:r>
          </a:p>
        </p:txBody>
      </p:sp>
      <p:sp>
        <p:nvSpPr>
          <p:cNvPr id="18444" name="Rectangle 12"/>
          <p:cNvSpPr>
            <a:spLocks/>
          </p:cNvSpPr>
          <p:nvPr/>
        </p:nvSpPr>
        <p:spPr bwMode="auto">
          <a:xfrm rot="-5400000">
            <a:off x="4296604" y="1229089"/>
            <a:ext cx="1214716" cy="26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51"/>
              </a:spcBef>
            </a:pPr>
            <a:r>
              <a:rPr lang="en-US" sz="1000" b="1" dirty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Databases</a:t>
            </a:r>
          </a:p>
        </p:txBody>
      </p:sp>
      <p:sp>
        <p:nvSpPr>
          <p:cNvPr id="18445" name="Rectangle 13"/>
          <p:cNvSpPr>
            <a:spLocks/>
          </p:cNvSpPr>
          <p:nvPr/>
        </p:nvSpPr>
        <p:spPr bwMode="auto">
          <a:xfrm rot="-5400000">
            <a:off x="-84553" y="1786217"/>
            <a:ext cx="1213879" cy="26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51"/>
              </a:spcBef>
            </a:pPr>
            <a:r>
              <a:rPr lang="en-US" sz="1000" b="1" dirty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DNS</a:t>
            </a:r>
          </a:p>
        </p:txBody>
      </p:sp>
      <p:sp>
        <p:nvSpPr>
          <p:cNvPr id="18446" name="Rectangle 14"/>
          <p:cNvSpPr>
            <a:spLocks/>
          </p:cNvSpPr>
          <p:nvPr/>
        </p:nvSpPr>
        <p:spPr bwMode="auto">
          <a:xfrm rot="-5400000">
            <a:off x="186826" y="3478811"/>
            <a:ext cx="1214717" cy="26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51"/>
              </a:spcBef>
            </a:pPr>
            <a:r>
              <a:rPr lang="en-US" sz="1000" b="1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Metering</a:t>
            </a:r>
          </a:p>
        </p:txBody>
      </p:sp>
      <p:sp>
        <p:nvSpPr>
          <p:cNvPr id="18447" name="Rectangle 15"/>
          <p:cNvSpPr>
            <a:spLocks/>
          </p:cNvSpPr>
          <p:nvPr/>
        </p:nvSpPr>
        <p:spPr bwMode="auto">
          <a:xfrm rot="-5400000">
            <a:off x="4296464" y="2611131"/>
            <a:ext cx="1214716" cy="26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51"/>
              </a:spcBef>
            </a:pPr>
            <a:r>
              <a:rPr lang="en-US" sz="1000" b="1" dirty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Billing</a:t>
            </a:r>
          </a:p>
        </p:txBody>
      </p:sp>
      <p:sp>
        <p:nvSpPr>
          <p:cNvPr id="18448" name="Rectangle 16"/>
          <p:cNvSpPr>
            <a:spLocks/>
          </p:cNvSpPr>
          <p:nvPr/>
        </p:nvSpPr>
        <p:spPr bwMode="auto">
          <a:xfrm rot="-5400000">
            <a:off x="3424396" y="3525413"/>
            <a:ext cx="1214716" cy="26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51"/>
              </a:spcBef>
            </a:pPr>
            <a:r>
              <a:rPr lang="en-US" sz="1000" b="1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Monitoring</a:t>
            </a:r>
          </a:p>
        </p:txBody>
      </p:sp>
      <p:sp>
        <p:nvSpPr>
          <p:cNvPr id="18449" name="Rectangle 17"/>
          <p:cNvSpPr>
            <a:spLocks/>
          </p:cNvSpPr>
          <p:nvPr/>
        </p:nvSpPr>
        <p:spPr bwMode="auto">
          <a:xfrm rot="-5400000">
            <a:off x="6967808" y="1885699"/>
            <a:ext cx="1214716" cy="26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51"/>
              </a:spcBef>
            </a:pPr>
            <a:r>
              <a:rPr lang="en-US" sz="1000" b="1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Alarming</a:t>
            </a:r>
          </a:p>
        </p:txBody>
      </p:sp>
      <p:sp>
        <p:nvSpPr>
          <p:cNvPr id="18450" name="Rectangle 18"/>
          <p:cNvSpPr>
            <a:spLocks/>
          </p:cNvSpPr>
          <p:nvPr/>
        </p:nvSpPr>
        <p:spPr bwMode="auto">
          <a:xfrm rot="-5400000">
            <a:off x="7805524" y="3057442"/>
            <a:ext cx="1214717" cy="26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51"/>
              </a:spcBef>
            </a:pPr>
            <a:r>
              <a:rPr lang="en-US" sz="1000" b="1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Messaging</a:t>
            </a:r>
          </a:p>
        </p:txBody>
      </p:sp>
      <p:sp>
        <p:nvSpPr>
          <p:cNvPr id="18451" name="Rectangle 19"/>
          <p:cNvSpPr>
            <a:spLocks/>
          </p:cNvSpPr>
          <p:nvPr/>
        </p:nvSpPr>
        <p:spPr bwMode="auto">
          <a:xfrm rot="-5400000">
            <a:off x="1124443" y="2196285"/>
            <a:ext cx="1214717" cy="26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51"/>
              </a:spcBef>
            </a:pPr>
            <a:r>
              <a:rPr lang="en-US" sz="1000" b="1" dirty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Automation</a:t>
            </a:r>
          </a:p>
        </p:txBody>
      </p:sp>
      <p:sp>
        <p:nvSpPr>
          <p:cNvPr id="18452" name="Rectangle 20"/>
          <p:cNvSpPr>
            <a:spLocks/>
          </p:cNvSpPr>
          <p:nvPr/>
        </p:nvSpPr>
        <p:spPr bwMode="auto">
          <a:xfrm rot="-5400000">
            <a:off x="5520082" y="2932147"/>
            <a:ext cx="1214716" cy="26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51"/>
              </a:spcBef>
            </a:pPr>
            <a:r>
              <a:rPr lang="en-US" sz="1000" b="1" dirty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Orchestration</a:t>
            </a:r>
          </a:p>
        </p:txBody>
      </p:sp>
      <p:sp>
        <p:nvSpPr>
          <p:cNvPr id="18453" name="Rectangle 21"/>
          <p:cNvSpPr>
            <a:spLocks/>
          </p:cNvSpPr>
          <p:nvPr/>
        </p:nvSpPr>
        <p:spPr bwMode="auto">
          <a:xfrm rot="-5400000">
            <a:off x="7954957" y="1631622"/>
            <a:ext cx="1317687" cy="2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51"/>
              </a:spcBef>
            </a:pPr>
            <a:r>
              <a:rPr lang="en-US" sz="1000" b="1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Account maintenance</a:t>
            </a:r>
          </a:p>
        </p:txBody>
      </p:sp>
    </p:spTree>
    <p:extLst>
      <p:ext uri="{BB962C8B-B14F-4D97-AF65-F5344CB8AC3E}">
        <p14:creationId xmlns:p14="http://schemas.microsoft.com/office/powerpoint/2010/main" val="6242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370" y="191386"/>
            <a:ext cx="8117206" cy="430887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DNS as a Service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1523" y="1525266"/>
            <a:ext cx="1371600" cy="914400"/>
          </a:xfrm>
          <a:prstGeom prst="rect">
            <a:avLst/>
          </a:prstGeom>
          <a:solidFill>
            <a:srgbClr val="878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Calls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991224" y="3582666"/>
            <a:ext cx="1371600" cy="914400"/>
          </a:xfrm>
          <a:prstGeom prst="rect">
            <a:avLst/>
          </a:prstGeom>
          <a:solidFill>
            <a:srgbClr val="878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Lookup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441523" y="2668266"/>
            <a:ext cx="1371600" cy="914400"/>
          </a:xfrm>
          <a:prstGeom prst="rect">
            <a:avLst/>
          </a:prstGeom>
          <a:solidFill>
            <a:srgbClr val="878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Nova &amp; Quantum Events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270323" y="1525266"/>
            <a:ext cx="914400" cy="914400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70323" y="2668266"/>
            <a:ext cx="914400" cy="914400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61812" y="2211066"/>
            <a:ext cx="1094656" cy="914400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975349" y="2215442"/>
            <a:ext cx="1371600" cy="914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Service</a:t>
            </a:r>
            <a:endParaRPr lang="en-US" dirty="0"/>
          </a:p>
        </p:txBody>
      </p:sp>
      <p:sp>
        <p:nvSpPr>
          <p:cNvPr id="3077" name="Right Arrow 3076"/>
          <p:cNvSpPr/>
          <p:nvPr/>
        </p:nvSpPr>
        <p:spPr>
          <a:xfrm>
            <a:off x="2813123" y="1907532"/>
            <a:ext cx="457200" cy="228600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22225"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813123" y="3002842"/>
            <a:ext cx="457200" cy="228600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22225"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3707630" y="2439666"/>
            <a:ext cx="762000" cy="228600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22225"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8" name="Left-Right Arrow 3077"/>
          <p:cNvSpPr/>
          <p:nvPr/>
        </p:nvSpPr>
        <p:spPr>
          <a:xfrm>
            <a:off x="5556468" y="2418641"/>
            <a:ext cx="418881" cy="228600"/>
          </a:xfrm>
          <a:prstGeom prst="leftRightArrow">
            <a:avLst/>
          </a:prstGeom>
          <a:solidFill>
            <a:schemeClr val="tx2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9" name="Up-Down Arrow 3078"/>
          <p:cNvSpPr/>
          <p:nvPr/>
        </p:nvSpPr>
        <p:spPr>
          <a:xfrm>
            <a:off x="6604072" y="3129842"/>
            <a:ext cx="228600" cy="452824"/>
          </a:xfrm>
          <a:prstGeom prst="upDownArrow">
            <a:avLst/>
          </a:prstGeom>
          <a:solidFill>
            <a:schemeClr val="tx2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4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ipartpal.com/_thumbs/pd/weather/two_glossy_clou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78" y="756122"/>
            <a:ext cx="5954841" cy="36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236357" y="2285546"/>
            <a:ext cx="8118475" cy="32289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663067" y="348100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32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SDN </a:t>
            </a:r>
          </a:p>
        </p:txBody>
      </p:sp>
      <p:sp>
        <p:nvSpPr>
          <p:cNvPr id="54" name="Can 53"/>
          <p:cNvSpPr/>
          <p:nvPr/>
        </p:nvSpPr>
        <p:spPr>
          <a:xfrm>
            <a:off x="3547313" y="2331484"/>
            <a:ext cx="621117" cy="528270"/>
          </a:xfrm>
          <a:prstGeom prst="can">
            <a:avLst/>
          </a:prstGeom>
          <a:solidFill>
            <a:schemeClr val="bg2">
              <a:lumMod val="50000"/>
            </a:schemeClr>
          </a:solidFill>
          <a:scene3d>
            <a:camera prst="orthographicFron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n 11"/>
          <p:cNvSpPr/>
          <p:nvPr/>
        </p:nvSpPr>
        <p:spPr>
          <a:xfrm>
            <a:off x="4464792" y="2355510"/>
            <a:ext cx="621117" cy="528270"/>
          </a:xfrm>
          <a:prstGeom prst="can">
            <a:avLst/>
          </a:prstGeom>
          <a:solidFill>
            <a:schemeClr val="bg2">
              <a:lumMod val="50000"/>
            </a:schemeClr>
          </a:solidFill>
          <a:scene3d>
            <a:camera prst="orthographicFron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n 12"/>
          <p:cNvSpPr/>
          <p:nvPr/>
        </p:nvSpPr>
        <p:spPr>
          <a:xfrm>
            <a:off x="5374811" y="2341862"/>
            <a:ext cx="621117" cy="528270"/>
          </a:xfrm>
          <a:prstGeom prst="can">
            <a:avLst/>
          </a:prstGeom>
          <a:solidFill>
            <a:schemeClr val="bg2">
              <a:lumMod val="50000"/>
            </a:schemeClr>
          </a:solidFill>
          <a:scene3d>
            <a:camera prst="orthographicFron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937303" y="1800655"/>
            <a:ext cx="405428" cy="554855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75351" y="1806870"/>
            <a:ext cx="0" cy="548640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95093" y="1806870"/>
            <a:ext cx="446651" cy="493863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97969" y="1280393"/>
            <a:ext cx="1576545" cy="520262"/>
          </a:xfrm>
          <a:prstGeom prst="rect">
            <a:avLst/>
          </a:prstGeom>
          <a:solidFill>
            <a:srgbClr val="43668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 zoom="91000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8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67350" y="1092200"/>
            <a:ext cx="1835150" cy="1041400"/>
          </a:xfrm>
          <a:prstGeom prst="rect">
            <a:avLst/>
          </a:prstGeom>
          <a:solidFill>
            <a:srgbClr val="87898B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1500" y="1422400"/>
            <a:ext cx="2571750" cy="2635250"/>
          </a:xfrm>
          <a:prstGeom prst="rect">
            <a:avLst/>
          </a:prstGeom>
          <a:solidFill>
            <a:srgbClr val="B9B8BB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1224" y="2898775"/>
            <a:ext cx="1651000" cy="863600"/>
          </a:xfrm>
          <a:prstGeom prst="rect">
            <a:avLst/>
          </a:prstGeom>
          <a:solidFill>
            <a:srgbClr val="008B2B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991224" y="1873250"/>
            <a:ext cx="1069975" cy="863600"/>
          </a:xfrm>
          <a:prstGeom prst="rect">
            <a:avLst/>
          </a:prstGeom>
          <a:solidFill>
            <a:srgbClr val="0096D6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6650" y="1898650"/>
            <a:ext cx="1212850" cy="863600"/>
          </a:xfrm>
          <a:prstGeom prst="rect">
            <a:avLst/>
          </a:prstGeom>
          <a:solidFill>
            <a:srgbClr val="0096D6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9450" y="1873250"/>
            <a:ext cx="1168400" cy="863600"/>
          </a:xfrm>
          <a:prstGeom prst="rect">
            <a:avLst/>
          </a:prstGeom>
          <a:solidFill>
            <a:srgbClr val="0096D6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 API</a:t>
            </a:r>
          </a:p>
        </p:txBody>
      </p:sp>
      <p:sp>
        <p:nvSpPr>
          <p:cNvPr id="13" name="Bent Arrow 12"/>
          <p:cNvSpPr/>
          <p:nvPr/>
        </p:nvSpPr>
        <p:spPr>
          <a:xfrm>
            <a:off x="4283075" y="1295400"/>
            <a:ext cx="1184275" cy="577850"/>
          </a:xfrm>
          <a:prstGeom prst="bentArrow">
            <a:avLst/>
          </a:prstGeom>
          <a:solidFill>
            <a:srgbClr val="43668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4895850" y="2243456"/>
            <a:ext cx="1097280" cy="242569"/>
          </a:xfrm>
          <a:prstGeom prst="leftRightArrow">
            <a:avLst/>
          </a:prstGeom>
          <a:solidFill>
            <a:srgbClr val="43668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3117850" y="2249806"/>
            <a:ext cx="558800" cy="242569"/>
          </a:xfrm>
          <a:prstGeom prst="leftRightArrow">
            <a:avLst/>
          </a:prstGeom>
          <a:solidFill>
            <a:srgbClr val="43668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1339850" y="3305175"/>
            <a:ext cx="4657725" cy="242569"/>
          </a:xfrm>
          <a:prstGeom prst="leftRightArrow">
            <a:avLst/>
          </a:prstGeom>
          <a:solidFill>
            <a:srgbClr val="43668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1390650" y="2254887"/>
            <a:ext cx="558800" cy="242569"/>
          </a:xfrm>
          <a:prstGeom prst="leftRightArrow">
            <a:avLst/>
          </a:prstGeom>
          <a:solidFill>
            <a:srgbClr val="43668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92024"/>
            <a:ext cx="8117206" cy="461969"/>
          </a:xfrm>
        </p:spPr>
        <p:txBody>
          <a:bodyPr/>
          <a:lstStyle/>
          <a:p>
            <a:r>
              <a:rPr lang="en-US" sz="3200" smtClean="0"/>
              <a:t>Relational Database </a:t>
            </a:r>
            <a:r>
              <a:rPr lang="en-US" sz="3200" dirty="0" smtClean="0"/>
              <a:t>as a Service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7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HP </a:t>
            </a:r>
            <a:r>
              <a:rPr lang="en-US" sz="3200" dirty="0" err="1" smtClean="0"/>
              <a:t>CloudSystem</a:t>
            </a:r>
            <a:r>
              <a:rPr lang="en-US" sz="3200" dirty="0" smtClean="0"/>
              <a:t> 7.2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587375" y="1209577"/>
            <a:ext cx="3878264" cy="3222624"/>
          </a:xfrm>
        </p:spPr>
        <p:txBody>
          <a:bodyPr/>
          <a:lstStyle/>
          <a:p>
            <a:r>
              <a:rPr lang="en-US" sz="2000" dirty="0" smtClean="0"/>
              <a:t>HP’s pre-integrated server, storage, networking, and software cloud solution </a:t>
            </a:r>
          </a:p>
          <a:p>
            <a:endParaRPr lang="en-US" sz="2000" dirty="0"/>
          </a:p>
          <a:p>
            <a:r>
              <a:rPr lang="en-US" sz="2000" dirty="0" smtClean="0"/>
              <a:t>OpenStack support  for Nova, Keystone, Glance </a:t>
            </a:r>
          </a:p>
          <a:p>
            <a:endParaRPr lang="en-US" sz="2000" dirty="0"/>
          </a:p>
          <a:p>
            <a:r>
              <a:rPr lang="en-US" sz="2000" dirty="0" smtClean="0"/>
              <a:t>Private cloud bursting into public cloud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19" y="1333499"/>
            <a:ext cx="2924350" cy="293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2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PAeolu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0" y="616253"/>
            <a:ext cx="9144000" cy="427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29" y="168482"/>
            <a:ext cx="8117206" cy="430887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Delivering </a:t>
            </a:r>
            <a:r>
              <a:rPr lang="en-US" sz="3200" dirty="0" err="1" smtClean="0">
                <a:solidFill>
                  <a:schemeClr val="tx1"/>
                </a:solidFill>
              </a:rPr>
              <a:t>OpenStack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43200" y="703385"/>
            <a:ext cx="2397369" cy="2684584"/>
          </a:xfrm>
          <a:custGeom>
            <a:avLst/>
            <a:gdLst>
              <a:gd name="connsiteX0" fmla="*/ 0 w 2397369"/>
              <a:gd name="connsiteY0" fmla="*/ 2684584 h 2684584"/>
              <a:gd name="connsiteX1" fmla="*/ 158262 w 2397369"/>
              <a:gd name="connsiteY1" fmla="*/ 2678723 h 2684584"/>
              <a:gd name="connsiteX2" fmla="*/ 205154 w 2397369"/>
              <a:gd name="connsiteY2" fmla="*/ 2672861 h 2684584"/>
              <a:gd name="connsiteX3" fmla="*/ 257908 w 2397369"/>
              <a:gd name="connsiteY3" fmla="*/ 2667000 h 2684584"/>
              <a:gd name="connsiteX4" fmla="*/ 310662 w 2397369"/>
              <a:gd name="connsiteY4" fmla="*/ 2655277 h 2684584"/>
              <a:gd name="connsiteX5" fmla="*/ 392723 w 2397369"/>
              <a:gd name="connsiteY5" fmla="*/ 2643553 h 2684584"/>
              <a:gd name="connsiteX6" fmla="*/ 445477 w 2397369"/>
              <a:gd name="connsiteY6" fmla="*/ 2625969 h 2684584"/>
              <a:gd name="connsiteX7" fmla="*/ 486508 w 2397369"/>
              <a:gd name="connsiteY7" fmla="*/ 2614246 h 2684584"/>
              <a:gd name="connsiteX8" fmla="*/ 539262 w 2397369"/>
              <a:gd name="connsiteY8" fmla="*/ 2590800 h 2684584"/>
              <a:gd name="connsiteX9" fmla="*/ 556846 w 2397369"/>
              <a:gd name="connsiteY9" fmla="*/ 2579077 h 2684584"/>
              <a:gd name="connsiteX10" fmla="*/ 580292 w 2397369"/>
              <a:gd name="connsiteY10" fmla="*/ 2573215 h 2684584"/>
              <a:gd name="connsiteX11" fmla="*/ 615462 w 2397369"/>
              <a:gd name="connsiteY11" fmla="*/ 2549769 h 2684584"/>
              <a:gd name="connsiteX12" fmla="*/ 668215 w 2397369"/>
              <a:gd name="connsiteY12" fmla="*/ 2526323 h 2684584"/>
              <a:gd name="connsiteX13" fmla="*/ 685800 w 2397369"/>
              <a:gd name="connsiteY13" fmla="*/ 2508738 h 2684584"/>
              <a:gd name="connsiteX14" fmla="*/ 709246 w 2397369"/>
              <a:gd name="connsiteY14" fmla="*/ 2497015 h 2684584"/>
              <a:gd name="connsiteX15" fmla="*/ 756138 w 2397369"/>
              <a:gd name="connsiteY15" fmla="*/ 2467707 h 2684584"/>
              <a:gd name="connsiteX16" fmla="*/ 808892 w 2397369"/>
              <a:gd name="connsiteY16" fmla="*/ 2432538 h 2684584"/>
              <a:gd name="connsiteX17" fmla="*/ 826477 w 2397369"/>
              <a:gd name="connsiteY17" fmla="*/ 2420815 h 2684584"/>
              <a:gd name="connsiteX18" fmla="*/ 849923 w 2397369"/>
              <a:gd name="connsiteY18" fmla="*/ 2403230 h 2684584"/>
              <a:gd name="connsiteX19" fmla="*/ 867508 w 2397369"/>
              <a:gd name="connsiteY19" fmla="*/ 2397369 h 2684584"/>
              <a:gd name="connsiteX20" fmla="*/ 920262 w 2397369"/>
              <a:gd name="connsiteY20" fmla="*/ 2368061 h 2684584"/>
              <a:gd name="connsiteX21" fmla="*/ 943708 w 2397369"/>
              <a:gd name="connsiteY21" fmla="*/ 2344615 h 2684584"/>
              <a:gd name="connsiteX22" fmla="*/ 1014046 w 2397369"/>
              <a:gd name="connsiteY22" fmla="*/ 2286000 h 2684584"/>
              <a:gd name="connsiteX23" fmla="*/ 1037492 w 2397369"/>
              <a:gd name="connsiteY23" fmla="*/ 2256692 h 2684584"/>
              <a:gd name="connsiteX24" fmla="*/ 1072662 w 2397369"/>
              <a:gd name="connsiteY24" fmla="*/ 2233246 h 2684584"/>
              <a:gd name="connsiteX25" fmla="*/ 1113692 w 2397369"/>
              <a:gd name="connsiteY25" fmla="*/ 2180492 h 2684584"/>
              <a:gd name="connsiteX26" fmla="*/ 1137138 w 2397369"/>
              <a:gd name="connsiteY26" fmla="*/ 2168769 h 2684584"/>
              <a:gd name="connsiteX27" fmla="*/ 1184031 w 2397369"/>
              <a:gd name="connsiteY27" fmla="*/ 2116015 h 2684584"/>
              <a:gd name="connsiteX28" fmla="*/ 1201615 w 2397369"/>
              <a:gd name="connsiteY28" fmla="*/ 2104292 h 2684584"/>
              <a:gd name="connsiteX29" fmla="*/ 1213338 w 2397369"/>
              <a:gd name="connsiteY29" fmla="*/ 2086707 h 2684584"/>
              <a:gd name="connsiteX30" fmla="*/ 1225062 w 2397369"/>
              <a:gd name="connsiteY30" fmla="*/ 2074984 h 2684584"/>
              <a:gd name="connsiteX31" fmla="*/ 1254369 w 2397369"/>
              <a:gd name="connsiteY31" fmla="*/ 2039815 h 2684584"/>
              <a:gd name="connsiteX32" fmla="*/ 1283677 w 2397369"/>
              <a:gd name="connsiteY32" fmla="*/ 1992923 h 2684584"/>
              <a:gd name="connsiteX33" fmla="*/ 1301262 w 2397369"/>
              <a:gd name="connsiteY33" fmla="*/ 1975338 h 2684584"/>
              <a:gd name="connsiteX34" fmla="*/ 1324708 w 2397369"/>
              <a:gd name="connsiteY34" fmla="*/ 1940169 h 2684584"/>
              <a:gd name="connsiteX35" fmla="*/ 1348154 w 2397369"/>
              <a:gd name="connsiteY35" fmla="*/ 1899138 h 2684584"/>
              <a:gd name="connsiteX36" fmla="*/ 1383323 w 2397369"/>
              <a:gd name="connsiteY36" fmla="*/ 1869830 h 2684584"/>
              <a:gd name="connsiteX37" fmla="*/ 1412631 w 2397369"/>
              <a:gd name="connsiteY37" fmla="*/ 1828800 h 2684584"/>
              <a:gd name="connsiteX38" fmla="*/ 1424354 w 2397369"/>
              <a:gd name="connsiteY38" fmla="*/ 1805353 h 2684584"/>
              <a:gd name="connsiteX39" fmla="*/ 1453662 w 2397369"/>
              <a:gd name="connsiteY39" fmla="*/ 1770184 h 2684584"/>
              <a:gd name="connsiteX40" fmla="*/ 1471246 w 2397369"/>
              <a:gd name="connsiteY40" fmla="*/ 1746738 h 2684584"/>
              <a:gd name="connsiteX41" fmla="*/ 1488831 w 2397369"/>
              <a:gd name="connsiteY41" fmla="*/ 1729153 h 2684584"/>
              <a:gd name="connsiteX42" fmla="*/ 1535723 w 2397369"/>
              <a:gd name="connsiteY42" fmla="*/ 1676400 h 2684584"/>
              <a:gd name="connsiteX43" fmla="*/ 1565031 w 2397369"/>
              <a:gd name="connsiteY43" fmla="*/ 1635369 h 2684584"/>
              <a:gd name="connsiteX44" fmla="*/ 1600200 w 2397369"/>
              <a:gd name="connsiteY44" fmla="*/ 1594338 h 2684584"/>
              <a:gd name="connsiteX45" fmla="*/ 1652954 w 2397369"/>
              <a:gd name="connsiteY45" fmla="*/ 1529861 h 2684584"/>
              <a:gd name="connsiteX46" fmla="*/ 1676400 w 2397369"/>
              <a:gd name="connsiteY46" fmla="*/ 1500553 h 2684584"/>
              <a:gd name="connsiteX47" fmla="*/ 1688123 w 2397369"/>
              <a:gd name="connsiteY47" fmla="*/ 1477107 h 2684584"/>
              <a:gd name="connsiteX48" fmla="*/ 1699846 w 2397369"/>
              <a:gd name="connsiteY48" fmla="*/ 1459523 h 2684584"/>
              <a:gd name="connsiteX49" fmla="*/ 1717431 w 2397369"/>
              <a:gd name="connsiteY49" fmla="*/ 1436077 h 2684584"/>
              <a:gd name="connsiteX50" fmla="*/ 1729154 w 2397369"/>
              <a:gd name="connsiteY50" fmla="*/ 1424353 h 2684584"/>
              <a:gd name="connsiteX51" fmla="*/ 1740877 w 2397369"/>
              <a:gd name="connsiteY51" fmla="*/ 1406769 h 2684584"/>
              <a:gd name="connsiteX52" fmla="*/ 1758462 w 2397369"/>
              <a:gd name="connsiteY52" fmla="*/ 1383323 h 2684584"/>
              <a:gd name="connsiteX53" fmla="*/ 1799492 w 2397369"/>
              <a:gd name="connsiteY53" fmla="*/ 1307123 h 2684584"/>
              <a:gd name="connsiteX54" fmla="*/ 1817077 w 2397369"/>
              <a:gd name="connsiteY54" fmla="*/ 1289538 h 2684584"/>
              <a:gd name="connsiteX55" fmla="*/ 1846385 w 2397369"/>
              <a:gd name="connsiteY55" fmla="*/ 1248507 h 2684584"/>
              <a:gd name="connsiteX56" fmla="*/ 1875692 w 2397369"/>
              <a:gd name="connsiteY56" fmla="*/ 1195753 h 2684584"/>
              <a:gd name="connsiteX57" fmla="*/ 1893277 w 2397369"/>
              <a:gd name="connsiteY57" fmla="*/ 1166446 h 2684584"/>
              <a:gd name="connsiteX58" fmla="*/ 1916723 w 2397369"/>
              <a:gd name="connsiteY58" fmla="*/ 1148861 h 2684584"/>
              <a:gd name="connsiteX59" fmla="*/ 1934308 w 2397369"/>
              <a:gd name="connsiteY59" fmla="*/ 1119553 h 2684584"/>
              <a:gd name="connsiteX60" fmla="*/ 1946031 w 2397369"/>
              <a:gd name="connsiteY60" fmla="*/ 1096107 h 2684584"/>
              <a:gd name="connsiteX61" fmla="*/ 1981200 w 2397369"/>
              <a:gd name="connsiteY61" fmla="*/ 1055077 h 2684584"/>
              <a:gd name="connsiteX62" fmla="*/ 1992923 w 2397369"/>
              <a:gd name="connsiteY62" fmla="*/ 1025769 h 2684584"/>
              <a:gd name="connsiteX63" fmla="*/ 2022231 w 2397369"/>
              <a:gd name="connsiteY63" fmla="*/ 984738 h 2684584"/>
              <a:gd name="connsiteX64" fmla="*/ 2063262 w 2397369"/>
              <a:gd name="connsiteY64" fmla="*/ 926123 h 2684584"/>
              <a:gd name="connsiteX65" fmla="*/ 2069123 w 2397369"/>
              <a:gd name="connsiteY65" fmla="*/ 896815 h 2684584"/>
              <a:gd name="connsiteX66" fmla="*/ 2110154 w 2397369"/>
              <a:gd name="connsiteY66" fmla="*/ 826477 h 2684584"/>
              <a:gd name="connsiteX67" fmla="*/ 2133600 w 2397369"/>
              <a:gd name="connsiteY67" fmla="*/ 785446 h 2684584"/>
              <a:gd name="connsiteX68" fmla="*/ 2139462 w 2397369"/>
              <a:gd name="connsiteY68" fmla="*/ 767861 h 2684584"/>
              <a:gd name="connsiteX69" fmla="*/ 2151185 w 2397369"/>
              <a:gd name="connsiteY69" fmla="*/ 744415 h 2684584"/>
              <a:gd name="connsiteX70" fmla="*/ 2168769 w 2397369"/>
              <a:gd name="connsiteY70" fmla="*/ 674077 h 2684584"/>
              <a:gd name="connsiteX71" fmla="*/ 2180492 w 2397369"/>
              <a:gd name="connsiteY71" fmla="*/ 644769 h 2684584"/>
              <a:gd name="connsiteX72" fmla="*/ 2198077 w 2397369"/>
              <a:gd name="connsiteY72" fmla="*/ 603738 h 2684584"/>
              <a:gd name="connsiteX73" fmla="*/ 2209800 w 2397369"/>
              <a:gd name="connsiteY73" fmla="*/ 550984 h 2684584"/>
              <a:gd name="connsiteX74" fmla="*/ 2227385 w 2397369"/>
              <a:gd name="connsiteY74" fmla="*/ 521677 h 2684584"/>
              <a:gd name="connsiteX75" fmla="*/ 2239108 w 2397369"/>
              <a:gd name="connsiteY75" fmla="*/ 468923 h 2684584"/>
              <a:gd name="connsiteX76" fmla="*/ 2256692 w 2397369"/>
              <a:gd name="connsiteY76" fmla="*/ 445477 h 2684584"/>
              <a:gd name="connsiteX77" fmla="*/ 2262554 w 2397369"/>
              <a:gd name="connsiteY77" fmla="*/ 422030 h 2684584"/>
              <a:gd name="connsiteX78" fmla="*/ 2274277 w 2397369"/>
              <a:gd name="connsiteY78" fmla="*/ 381000 h 2684584"/>
              <a:gd name="connsiteX79" fmla="*/ 2280138 w 2397369"/>
              <a:gd name="connsiteY79" fmla="*/ 345830 h 2684584"/>
              <a:gd name="connsiteX80" fmla="*/ 2291862 w 2397369"/>
              <a:gd name="connsiteY80" fmla="*/ 298938 h 2684584"/>
              <a:gd name="connsiteX81" fmla="*/ 2297723 w 2397369"/>
              <a:gd name="connsiteY81" fmla="*/ 275492 h 2684584"/>
              <a:gd name="connsiteX82" fmla="*/ 2303585 w 2397369"/>
              <a:gd name="connsiteY82" fmla="*/ 257907 h 2684584"/>
              <a:gd name="connsiteX83" fmla="*/ 2309446 w 2397369"/>
              <a:gd name="connsiteY83" fmla="*/ 234461 h 2684584"/>
              <a:gd name="connsiteX84" fmla="*/ 2332892 w 2397369"/>
              <a:gd name="connsiteY84" fmla="*/ 193430 h 2684584"/>
              <a:gd name="connsiteX85" fmla="*/ 2338754 w 2397369"/>
              <a:gd name="connsiteY85" fmla="*/ 169984 h 2684584"/>
              <a:gd name="connsiteX86" fmla="*/ 2350477 w 2397369"/>
              <a:gd name="connsiteY86" fmla="*/ 134815 h 2684584"/>
              <a:gd name="connsiteX87" fmla="*/ 2362200 w 2397369"/>
              <a:gd name="connsiteY87" fmla="*/ 82061 h 2684584"/>
              <a:gd name="connsiteX88" fmla="*/ 2373923 w 2397369"/>
              <a:gd name="connsiteY88" fmla="*/ 64477 h 2684584"/>
              <a:gd name="connsiteX89" fmla="*/ 2385646 w 2397369"/>
              <a:gd name="connsiteY89" fmla="*/ 29307 h 2684584"/>
              <a:gd name="connsiteX90" fmla="*/ 2391508 w 2397369"/>
              <a:gd name="connsiteY90" fmla="*/ 11723 h 2684584"/>
              <a:gd name="connsiteX91" fmla="*/ 2397369 w 2397369"/>
              <a:gd name="connsiteY91" fmla="*/ 0 h 268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397369" h="2684584">
                <a:moveTo>
                  <a:pt x="0" y="2684584"/>
                </a:moveTo>
                <a:cubicBezTo>
                  <a:pt x="52754" y="2682630"/>
                  <a:pt x="105558" y="2681735"/>
                  <a:pt x="158262" y="2678723"/>
                </a:cubicBezTo>
                <a:cubicBezTo>
                  <a:pt x="173989" y="2677824"/>
                  <a:pt x="189510" y="2674702"/>
                  <a:pt x="205154" y="2672861"/>
                </a:cubicBezTo>
                <a:lnTo>
                  <a:pt x="257908" y="2667000"/>
                </a:lnTo>
                <a:cubicBezTo>
                  <a:pt x="275493" y="2663092"/>
                  <a:pt x="292998" y="2658810"/>
                  <a:pt x="310662" y="2655277"/>
                </a:cubicBezTo>
                <a:cubicBezTo>
                  <a:pt x="338837" y="2649642"/>
                  <a:pt x="363902" y="2647156"/>
                  <a:pt x="392723" y="2643553"/>
                </a:cubicBezTo>
                <a:cubicBezTo>
                  <a:pt x="410308" y="2637692"/>
                  <a:pt x="427495" y="2630465"/>
                  <a:pt x="445477" y="2625969"/>
                </a:cubicBezTo>
                <a:cubicBezTo>
                  <a:pt x="474917" y="2618608"/>
                  <a:pt x="461280" y="2622654"/>
                  <a:pt x="486508" y="2614246"/>
                </a:cubicBezTo>
                <a:cubicBezTo>
                  <a:pt x="520053" y="2580699"/>
                  <a:pt x="485079" y="2608860"/>
                  <a:pt x="539262" y="2590800"/>
                </a:cubicBezTo>
                <a:cubicBezTo>
                  <a:pt x="545945" y="2588572"/>
                  <a:pt x="550371" y="2581852"/>
                  <a:pt x="556846" y="2579077"/>
                </a:cubicBezTo>
                <a:cubicBezTo>
                  <a:pt x="564250" y="2575904"/>
                  <a:pt x="572477" y="2575169"/>
                  <a:pt x="580292" y="2573215"/>
                </a:cubicBezTo>
                <a:cubicBezTo>
                  <a:pt x="592015" y="2565400"/>
                  <a:pt x="602860" y="2556070"/>
                  <a:pt x="615462" y="2549769"/>
                </a:cubicBezTo>
                <a:cubicBezTo>
                  <a:pt x="648319" y="2533341"/>
                  <a:pt x="630795" y="2541291"/>
                  <a:pt x="668215" y="2526323"/>
                </a:cubicBezTo>
                <a:cubicBezTo>
                  <a:pt x="674077" y="2520461"/>
                  <a:pt x="679054" y="2513556"/>
                  <a:pt x="685800" y="2508738"/>
                </a:cubicBezTo>
                <a:cubicBezTo>
                  <a:pt x="692910" y="2503659"/>
                  <a:pt x="701698" y="2501418"/>
                  <a:pt x="709246" y="2497015"/>
                </a:cubicBezTo>
                <a:cubicBezTo>
                  <a:pt x="725168" y="2487727"/>
                  <a:pt x="741745" y="2479222"/>
                  <a:pt x="756138" y="2467707"/>
                </a:cubicBezTo>
                <a:cubicBezTo>
                  <a:pt x="807765" y="2426406"/>
                  <a:pt x="763433" y="2458514"/>
                  <a:pt x="808892" y="2432538"/>
                </a:cubicBezTo>
                <a:cubicBezTo>
                  <a:pt x="815009" y="2429043"/>
                  <a:pt x="820744" y="2424910"/>
                  <a:pt x="826477" y="2420815"/>
                </a:cubicBezTo>
                <a:cubicBezTo>
                  <a:pt x="834427" y="2415137"/>
                  <a:pt x="841441" y="2408077"/>
                  <a:pt x="849923" y="2403230"/>
                </a:cubicBezTo>
                <a:cubicBezTo>
                  <a:pt x="855288" y="2400165"/>
                  <a:pt x="861862" y="2399878"/>
                  <a:pt x="867508" y="2397369"/>
                </a:cubicBezTo>
                <a:cubicBezTo>
                  <a:pt x="878928" y="2392294"/>
                  <a:pt x="907923" y="2378637"/>
                  <a:pt x="920262" y="2368061"/>
                </a:cubicBezTo>
                <a:cubicBezTo>
                  <a:pt x="928654" y="2360868"/>
                  <a:pt x="935390" y="2351893"/>
                  <a:pt x="943708" y="2344615"/>
                </a:cubicBezTo>
                <a:cubicBezTo>
                  <a:pt x="966677" y="2324518"/>
                  <a:pt x="994981" y="2309832"/>
                  <a:pt x="1014046" y="2286000"/>
                </a:cubicBezTo>
                <a:cubicBezTo>
                  <a:pt x="1021861" y="2276231"/>
                  <a:pt x="1028193" y="2265061"/>
                  <a:pt x="1037492" y="2256692"/>
                </a:cubicBezTo>
                <a:cubicBezTo>
                  <a:pt x="1047965" y="2247267"/>
                  <a:pt x="1062699" y="2243209"/>
                  <a:pt x="1072662" y="2233246"/>
                </a:cubicBezTo>
                <a:cubicBezTo>
                  <a:pt x="1088414" y="2217494"/>
                  <a:pt x="1093767" y="2190455"/>
                  <a:pt x="1113692" y="2180492"/>
                </a:cubicBezTo>
                <a:cubicBezTo>
                  <a:pt x="1121507" y="2176584"/>
                  <a:pt x="1130241" y="2174134"/>
                  <a:pt x="1137138" y="2168769"/>
                </a:cubicBezTo>
                <a:cubicBezTo>
                  <a:pt x="1192021" y="2126082"/>
                  <a:pt x="1144957" y="2155089"/>
                  <a:pt x="1184031" y="2116015"/>
                </a:cubicBezTo>
                <a:cubicBezTo>
                  <a:pt x="1189012" y="2111034"/>
                  <a:pt x="1195754" y="2108200"/>
                  <a:pt x="1201615" y="2104292"/>
                </a:cubicBezTo>
                <a:cubicBezTo>
                  <a:pt x="1205523" y="2098430"/>
                  <a:pt x="1208937" y="2092208"/>
                  <a:pt x="1213338" y="2086707"/>
                </a:cubicBezTo>
                <a:cubicBezTo>
                  <a:pt x="1216790" y="2082392"/>
                  <a:pt x="1221423" y="2079143"/>
                  <a:pt x="1225062" y="2074984"/>
                </a:cubicBezTo>
                <a:cubicBezTo>
                  <a:pt x="1235111" y="2063500"/>
                  <a:pt x="1245001" y="2051860"/>
                  <a:pt x="1254369" y="2039815"/>
                </a:cubicBezTo>
                <a:cubicBezTo>
                  <a:pt x="1283026" y="2002970"/>
                  <a:pt x="1245302" y="2044088"/>
                  <a:pt x="1283677" y="1992923"/>
                </a:cubicBezTo>
                <a:cubicBezTo>
                  <a:pt x="1288651" y="1986291"/>
                  <a:pt x="1296173" y="1981881"/>
                  <a:pt x="1301262" y="1975338"/>
                </a:cubicBezTo>
                <a:cubicBezTo>
                  <a:pt x="1309912" y="1964217"/>
                  <a:pt x="1317324" y="1952168"/>
                  <a:pt x="1324708" y="1940169"/>
                </a:cubicBezTo>
                <a:cubicBezTo>
                  <a:pt x="1332964" y="1926753"/>
                  <a:pt x="1338070" y="1911239"/>
                  <a:pt x="1348154" y="1899138"/>
                </a:cubicBezTo>
                <a:cubicBezTo>
                  <a:pt x="1357923" y="1887415"/>
                  <a:pt x="1371600" y="1879599"/>
                  <a:pt x="1383323" y="1869830"/>
                </a:cubicBezTo>
                <a:cubicBezTo>
                  <a:pt x="1415454" y="1805567"/>
                  <a:pt x="1373023" y="1884251"/>
                  <a:pt x="1412631" y="1828800"/>
                </a:cubicBezTo>
                <a:cubicBezTo>
                  <a:pt x="1417710" y="1821690"/>
                  <a:pt x="1419723" y="1812763"/>
                  <a:pt x="1424354" y="1805353"/>
                </a:cubicBezTo>
                <a:cubicBezTo>
                  <a:pt x="1447792" y="1767851"/>
                  <a:pt x="1433594" y="1794265"/>
                  <a:pt x="1453662" y="1770184"/>
                </a:cubicBezTo>
                <a:cubicBezTo>
                  <a:pt x="1459916" y="1762679"/>
                  <a:pt x="1464888" y="1754155"/>
                  <a:pt x="1471246" y="1746738"/>
                </a:cubicBezTo>
                <a:cubicBezTo>
                  <a:pt x="1476641" y="1740444"/>
                  <a:pt x="1483324" y="1735349"/>
                  <a:pt x="1488831" y="1729153"/>
                </a:cubicBezTo>
                <a:cubicBezTo>
                  <a:pt x="1544204" y="1666857"/>
                  <a:pt x="1496070" y="1716050"/>
                  <a:pt x="1535723" y="1676400"/>
                </a:cubicBezTo>
                <a:cubicBezTo>
                  <a:pt x="1567850" y="1612143"/>
                  <a:pt x="1525427" y="1690813"/>
                  <a:pt x="1565031" y="1635369"/>
                </a:cubicBezTo>
                <a:cubicBezTo>
                  <a:pt x="1595979" y="1592042"/>
                  <a:pt x="1553154" y="1629624"/>
                  <a:pt x="1600200" y="1594338"/>
                </a:cubicBezTo>
                <a:cubicBezTo>
                  <a:pt x="1620573" y="1553592"/>
                  <a:pt x="1605744" y="1577071"/>
                  <a:pt x="1652954" y="1529861"/>
                </a:cubicBezTo>
                <a:cubicBezTo>
                  <a:pt x="1661800" y="1521015"/>
                  <a:pt x="1669460" y="1510963"/>
                  <a:pt x="1676400" y="1500553"/>
                </a:cubicBezTo>
                <a:cubicBezTo>
                  <a:pt x="1681247" y="1493283"/>
                  <a:pt x="1683788" y="1484694"/>
                  <a:pt x="1688123" y="1477107"/>
                </a:cubicBezTo>
                <a:cubicBezTo>
                  <a:pt x="1691618" y="1470991"/>
                  <a:pt x="1695751" y="1465255"/>
                  <a:pt x="1699846" y="1459523"/>
                </a:cubicBezTo>
                <a:cubicBezTo>
                  <a:pt x="1705524" y="1451573"/>
                  <a:pt x="1711177" y="1443582"/>
                  <a:pt x="1717431" y="1436077"/>
                </a:cubicBezTo>
                <a:cubicBezTo>
                  <a:pt x="1720969" y="1431831"/>
                  <a:pt x="1725702" y="1428669"/>
                  <a:pt x="1729154" y="1424353"/>
                </a:cubicBezTo>
                <a:cubicBezTo>
                  <a:pt x="1733555" y="1418852"/>
                  <a:pt x="1736782" y="1412501"/>
                  <a:pt x="1740877" y="1406769"/>
                </a:cubicBezTo>
                <a:cubicBezTo>
                  <a:pt x="1746555" y="1398819"/>
                  <a:pt x="1753540" y="1391761"/>
                  <a:pt x="1758462" y="1383323"/>
                </a:cubicBezTo>
                <a:cubicBezTo>
                  <a:pt x="1772739" y="1358848"/>
                  <a:pt x="1782215" y="1330159"/>
                  <a:pt x="1799492" y="1307123"/>
                </a:cubicBezTo>
                <a:cubicBezTo>
                  <a:pt x="1804466" y="1300491"/>
                  <a:pt x="1811682" y="1295832"/>
                  <a:pt x="1817077" y="1289538"/>
                </a:cubicBezTo>
                <a:cubicBezTo>
                  <a:pt x="1820266" y="1285818"/>
                  <a:pt x="1842672" y="1255932"/>
                  <a:pt x="1846385" y="1248507"/>
                </a:cubicBezTo>
                <a:cubicBezTo>
                  <a:pt x="1885662" y="1169954"/>
                  <a:pt x="1829580" y="1264921"/>
                  <a:pt x="1875692" y="1195753"/>
                </a:cubicBezTo>
                <a:cubicBezTo>
                  <a:pt x="1882011" y="1186274"/>
                  <a:pt x="1885775" y="1175020"/>
                  <a:pt x="1893277" y="1166446"/>
                </a:cubicBezTo>
                <a:cubicBezTo>
                  <a:pt x="1899710" y="1159094"/>
                  <a:pt x="1908908" y="1154723"/>
                  <a:pt x="1916723" y="1148861"/>
                </a:cubicBezTo>
                <a:cubicBezTo>
                  <a:pt x="1922585" y="1139092"/>
                  <a:pt x="1928775" y="1129512"/>
                  <a:pt x="1934308" y="1119553"/>
                </a:cubicBezTo>
                <a:cubicBezTo>
                  <a:pt x="1938551" y="1111915"/>
                  <a:pt x="1940952" y="1103217"/>
                  <a:pt x="1946031" y="1096107"/>
                </a:cubicBezTo>
                <a:cubicBezTo>
                  <a:pt x="1972683" y="1058794"/>
                  <a:pt x="1956095" y="1100265"/>
                  <a:pt x="1981200" y="1055077"/>
                </a:cubicBezTo>
                <a:cubicBezTo>
                  <a:pt x="1986310" y="1045879"/>
                  <a:pt x="1988218" y="1035180"/>
                  <a:pt x="1992923" y="1025769"/>
                </a:cubicBezTo>
                <a:cubicBezTo>
                  <a:pt x="1997689" y="1016237"/>
                  <a:pt x="2017581" y="991381"/>
                  <a:pt x="2022231" y="984738"/>
                </a:cubicBezTo>
                <a:cubicBezTo>
                  <a:pt x="2072745" y="912575"/>
                  <a:pt x="2022212" y="980855"/>
                  <a:pt x="2063262" y="926123"/>
                </a:cubicBezTo>
                <a:cubicBezTo>
                  <a:pt x="2065216" y="916354"/>
                  <a:pt x="2064881" y="905830"/>
                  <a:pt x="2069123" y="896815"/>
                </a:cubicBezTo>
                <a:cubicBezTo>
                  <a:pt x="2080681" y="872255"/>
                  <a:pt x="2110154" y="826477"/>
                  <a:pt x="2110154" y="826477"/>
                </a:cubicBezTo>
                <a:cubicBezTo>
                  <a:pt x="2122549" y="776889"/>
                  <a:pt x="2105663" y="827350"/>
                  <a:pt x="2133600" y="785446"/>
                </a:cubicBezTo>
                <a:cubicBezTo>
                  <a:pt x="2137027" y="780305"/>
                  <a:pt x="2137028" y="773540"/>
                  <a:pt x="2139462" y="767861"/>
                </a:cubicBezTo>
                <a:cubicBezTo>
                  <a:pt x="2142904" y="759830"/>
                  <a:pt x="2147277" y="752230"/>
                  <a:pt x="2151185" y="744415"/>
                </a:cubicBezTo>
                <a:lnTo>
                  <a:pt x="2168769" y="674077"/>
                </a:lnTo>
                <a:cubicBezTo>
                  <a:pt x="2171321" y="663869"/>
                  <a:pt x="2176798" y="654621"/>
                  <a:pt x="2180492" y="644769"/>
                </a:cubicBezTo>
                <a:cubicBezTo>
                  <a:pt x="2193428" y="610273"/>
                  <a:pt x="2177495" y="644903"/>
                  <a:pt x="2198077" y="603738"/>
                </a:cubicBezTo>
                <a:cubicBezTo>
                  <a:pt x="2199005" y="599098"/>
                  <a:pt x="2206788" y="557761"/>
                  <a:pt x="2209800" y="550984"/>
                </a:cubicBezTo>
                <a:cubicBezTo>
                  <a:pt x="2214427" y="540573"/>
                  <a:pt x="2221523" y="531446"/>
                  <a:pt x="2227385" y="521677"/>
                </a:cubicBezTo>
                <a:cubicBezTo>
                  <a:pt x="2228003" y="518588"/>
                  <a:pt x="2236347" y="474446"/>
                  <a:pt x="2239108" y="468923"/>
                </a:cubicBezTo>
                <a:cubicBezTo>
                  <a:pt x="2243477" y="460185"/>
                  <a:pt x="2250831" y="453292"/>
                  <a:pt x="2256692" y="445477"/>
                </a:cubicBezTo>
                <a:cubicBezTo>
                  <a:pt x="2258646" y="437661"/>
                  <a:pt x="2260341" y="429776"/>
                  <a:pt x="2262554" y="422030"/>
                </a:cubicBezTo>
                <a:cubicBezTo>
                  <a:pt x="2269999" y="395971"/>
                  <a:pt x="2268172" y="411526"/>
                  <a:pt x="2274277" y="381000"/>
                </a:cubicBezTo>
                <a:cubicBezTo>
                  <a:pt x="2276608" y="369346"/>
                  <a:pt x="2277648" y="357451"/>
                  <a:pt x="2280138" y="345830"/>
                </a:cubicBezTo>
                <a:cubicBezTo>
                  <a:pt x="2283514" y="330076"/>
                  <a:pt x="2287954" y="314569"/>
                  <a:pt x="2291862" y="298938"/>
                </a:cubicBezTo>
                <a:lnTo>
                  <a:pt x="2297723" y="275492"/>
                </a:lnTo>
                <a:cubicBezTo>
                  <a:pt x="2299221" y="269498"/>
                  <a:pt x="2301888" y="263848"/>
                  <a:pt x="2303585" y="257907"/>
                </a:cubicBezTo>
                <a:cubicBezTo>
                  <a:pt x="2305798" y="250161"/>
                  <a:pt x="2306617" y="242004"/>
                  <a:pt x="2309446" y="234461"/>
                </a:cubicBezTo>
                <a:cubicBezTo>
                  <a:pt x="2315820" y="217464"/>
                  <a:pt x="2323175" y="208006"/>
                  <a:pt x="2332892" y="193430"/>
                </a:cubicBezTo>
                <a:cubicBezTo>
                  <a:pt x="2334846" y="185615"/>
                  <a:pt x="2336439" y="177700"/>
                  <a:pt x="2338754" y="169984"/>
                </a:cubicBezTo>
                <a:cubicBezTo>
                  <a:pt x="2342305" y="158148"/>
                  <a:pt x="2350477" y="134815"/>
                  <a:pt x="2350477" y="134815"/>
                </a:cubicBezTo>
                <a:cubicBezTo>
                  <a:pt x="2352729" y="121304"/>
                  <a:pt x="2354984" y="96493"/>
                  <a:pt x="2362200" y="82061"/>
                </a:cubicBezTo>
                <a:cubicBezTo>
                  <a:pt x="2365350" y="75760"/>
                  <a:pt x="2371062" y="70914"/>
                  <a:pt x="2373923" y="64477"/>
                </a:cubicBezTo>
                <a:cubicBezTo>
                  <a:pt x="2378942" y="53185"/>
                  <a:pt x="2381738" y="41030"/>
                  <a:pt x="2385646" y="29307"/>
                </a:cubicBezTo>
                <a:lnTo>
                  <a:pt x="2391508" y="11723"/>
                </a:lnTo>
                <a:cubicBezTo>
                  <a:pt x="2392890" y="7578"/>
                  <a:pt x="2395415" y="3908"/>
                  <a:pt x="2397369" y="0"/>
                </a:cubicBezTo>
              </a:path>
            </a:pathLst>
          </a:custGeom>
          <a:noFill/>
          <a:scene3d>
            <a:camera prst="perspectiveContrastingRightFacing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27031" y="703385"/>
            <a:ext cx="2104292" cy="2385646"/>
          </a:xfrm>
          <a:custGeom>
            <a:avLst/>
            <a:gdLst>
              <a:gd name="connsiteX0" fmla="*/ 0 w 1606061"/>
              <a:gd name="connsiteY0" fmla="*/ 1992938 h 1992938"/>
              <a:gd name="connsiteX1" fmla="*/ 46892 w 1606061"/>
              <a:gd name="connsiteY1" fmla="*/ 1981215 h 1992938"/>
              <a:gd name="connsiteX2" fmla="*/ 82061 w 1606061"/>
              <a:gd name="connsiteY2" fmla="*/ 1975353 h 1992938"/>
              <a:gd name="connsiteX3" fmla="*/ 193431 w 1606061"/>
              <a:gd name="connsiteY3" fmla="*/ 1928461 h 1992938"/>
              <a:gd name="connsiteX4" fmla="*/ 269631 w 1606061"/>
              <a:gd name="connsiteY4" fmla="*/ 1881569 h 1992938"/>
              <a:gd name="connsiteX5" fmla="*/ 310661 w 1606061"/>
              <a:gd name="connsiteY5" fmla="*/ 1863984 h 1992938"/>
              <a:gd name="connsiteX6" fmla="*/ 339969 w 1606061"/>
              <a:gd name="connsiteY6" fmla="*/ 1840538 h 1992938"/>
              <a:gd name="connsiteX7" fmla="*/ 381000 w 1606061"/>
              <a:gd name="connsiteY7" fmla="*/ 1822953 h 1992938"/>
              <a:gd name="connsiteX8" fmla="*/ 410307 w 1606061"/>
              <a:gd name="connsiteY8" fmla="*/ 1799507 h 1992938"/>
              <a:gd name="connsiteX9" fmla="*/ 439615 w 1606061"/>
              <a:gd name="connsiteY9" fmla="*/ 1787784 h 1992938"/>
              <a:gd name="connsiteX10" fmla="*/ 463061 w 1606061"/>
              <a:gd name="connsiteY10" fmla="*/ 1770199 h 1992938"/>
              <a:gd name="connsiteX11" fmla="*/ 480646 w 1606061"/>
              <a:gd name="connsiteY11" fmla="*/ 1752615 h 1992938"/>
              <a:gd name="connsiteX12" fmla="*/ 504092 w 1606061"/>
              <a:gd name="connsiteY12" fmla="*/ 1746753 h 1992938"/>
              <a:gd name="connsiteX13" fmla="*/ 545123 w 1606061"/>
              <a:gd name="connsiteY13" fmla="*/ 1705722 h 1992938"/>
              <a:gd name="connsiteX14" fmla="*/ 562707 w 1606061"/>
              <a:gd name="connsiteY14" fmla="*/ 1688138 h 1992938"/>
              <a:gd name="connsiteX15" fmla="*/ 574431 w 1606061"/>
              <a:gd name="connsiteY15" fmla="*/ 1676415 h 1992938"/>
              <a:gd name="connsiteX16" fmla="*/ 597877 w 1606061"/>
              <a:gd name="connsiteY16" fmla="*/ 1658830 h 1992938"/>
              <a:gd name="connsiteX17" fmla="*/ 633046 w 1606061"/>
              <a:gd name="connsiteY17" fmla="*/ 1606076 h 1992938"/>
              <a:gd name="connsiteX18" fmla="*/ 668215 w 1606061"/>
              <a:gd name="connsiteY18" fmla="*/ 1565045 h 1992938"/>
              <a:gd name="connsiteX19" fmla="*/ 703384 w 1606061"/>
              <a:gd name="connsiteY19" fmla="*/ 1518153 h 1992938"/>
              <a:gd name="connsiteX20" fmla="*/ 715107 w 1606061"/>
              <a:gd name="connsiteY20" fmla="*/ 1494707 h 1992938"/>
              <a:gd name="connsiteX21" fmla="*/ 732692 w 1606061"/>
              <a:gd name="connsiteY21" fmla="*/ 1477122 h 1992938"/>
              <a:gd name="connsiteX22" fmla="*/ 756138 w 1606061"/>
              <a:gd name="connsiteY22" fmla="*/ 1447815 h 1992938"/>
              <a:gd name="connsiteX23" fmla="*/ 767861 w 1606061"/>
              <a:gd name="connsiteY23" fmla="*/ 1424369 h 1992938"/>
              <a:gd name="connsiteX24" fmla="*/ 791307 w 1606061"/>
              <a:gd name="connsiteY24" fmla="*/ 1389199 h 1992938"/>
              <a:gd name="connsiteX25" fmla="*/ 803031 w 1606061"/>
              <a:gd name="connsiteY25" fmla="*/ 1365753 h 1992938"/>
              <a:gd name="connsiteX26" fmla="*/ 838200 w 1606061"/>
              <a:gd name="connsiteY26" fmla="*/ 1330584 h 1992938"/>
              <a:gd name="connsiteX27" fmla="*/ 896815 w 1606061"/>
              <a:gd name="connsiteY27" fmla="*/ 1266107 h 1992938"/>
              <a:gd name="connsiteX28" fmla="*/ 937846 w 1606061"/>
              <a:gd name="connsiteY28" fmla="*/ 1219215 h 1992938"/>
              <a:gd name="connsiteX29" fmla="*/ 955431 w 1606061"/>
              <a:gd name="connsiteY29" fmla="*/ 1189907 h 1992938"/>
              <a:gd name="connsiteX30" fmla="*/ 967154 w 1606061"/>
              <a:gd name="connsiteY30" fmla="*/ 1166461 h 1992938"/>
              <a:gd name="connsiteX31" fmla="*/ 996461 w 1606061"/>
              <a:gd name="connsiteY31" fmla="*/ 1131292 h 1992938"/>
              <a:gd name="connsiteX32" fmla="*/ 1019907 w 1606061"/>
              <a:gd name="connsiteY32" fmla="*/ 1096122 h 1992938"/>
              <a:gd name="connsiteX33" fmla="*/ 1031631 w 1606061"/>
              <a:gd name="connsiteY33" fmla="*/ 1078538 h 1992938"/>
              <a:gd name="connsiteX34" fmla="*/ 1049215 w 1606061"/>
              <a:gd name="connsiteY34" fmla="*/ 1060953 h 1992938"/>
              <a:gd name="connsiteX35" fmla="*/ 1060938 w 1606061"/>
              <a:gd name="connsiteY35" fmla="*/ 1037507 h 1992938"/>
              <a:gd name="connsiteX36" fmla="*/ 1066800 w 1606061"/>
              <a:gd name="connsiteY36" fmla="*/ 1019922 h 1992938"/>
              <a:gd name="connsiteX37" fmla="*/ 1107831 w 1606061"/>
              <a:gd name="connsiteY37" fmla="*/ 973030 h 1992938"/>
              <a:gd name="connsiteX38" fmla="*/ 1119554 w 1606061"/>
              <a:gd name="connsiteY38" fmla="*/ 943722 h 1992938"/>
              <a:gd name="connsiteX39" fmla="*/ 1137138 w 1606061"/>
              <a:gd name="connsiteY39" fmla="*/ 926138 h 1992938"/>
              <a:gd name="connsiteX40" fmla="*/ 1148861 w 1606061"/>
              <a:gd name="connsiteY40" fmla="*/ 908553 h 1992938"/>
              <a:gd name="connsiteX41" fmla="*/ 1178169 w 1606061"/>
              <a:gd name="connsiteY41" fmla="*/ 867522 h 1992938"/>
              <a:gd name="connsiteX42" fmla="*/ 1201615 w 1606061"/>
              <a:gd name="connsiteY42" fmla="*/ 814769 h 1992938"/>
              <a:gd name="connsiteX43" fmla="*/ 1219200 w 1606061"/>
              <a:gd name="connsiteY43" fmla="*/ 797184 h 1992938"/>
              <a:gd name="connsiteX44" fmla="*/ 1230923 w 1606061"/>
              <a:gd name="connsiteY44" fmla="*/ 773738 h 1992938"/>
              <a:gd name="connsiteX45" fmla="*/ 1242646 w 1606061"/>
              <a:gd name="connsiteY45" fmla="*/ 756153 h 1992938"/>
              <a:gd name="connsiteX46" fmla="*/ 1254369 w 1606061"/>
              <a:gd name="connsiteY46" fmla="*/ 732707 h 1992938"/>
              <a:gd name="connsiteX47" fmla="*/ 1271954 w 1606061"/>
              <a:gd name="connsiteY47" fmla="*/ 715122 h 1992938"/>
              <a:gd name="connsiteX48" fmla="*/ 1289538 w 1606061"/>
              <a:gd name="connsiteY48" fmla="*/ 674092 h 1992938"/>
              <a:gd name="connsiteX49" fmla="*/ 1295400 w 1606061"/>
              <a:gd name="connsiteY49" fmla="*/ 656507 h 1992938"/>
              <a:gd name="connsiteX50" fmla="*/ 1312984 w 1606061"/>
              <a:gd name="connsiteY50" fmla="*/ 644784 h 1992938"/>
              <a:gd name="connsiteX51" fmla="*/ 1324707 w 1606061"/>
              <a:gd name="connsiteY51" fmla="*/ 615476 h 1992938"/>
              <a:gd name="connsiteX52" fmla="*/ 1330569 w 1606061"/>
              <a:gd name="connsiteY52" fmla="*/ 597892 h 1992938"/>
              <a:gd name="connsiteX53" fmla="*/ 1359877 w 1606061"/>
              <a:gd name="connsiteY53" fmla="*/ 545138 h 1992938"/>
              <a:gd name="connsiteX54" fmla="*/ 1377461 w 1606061"/>
              <a:gd name="connsiteY54" fmla="*/ 498245 h 1992938"/>
              <a:gd name="connsiteX55" fmla="*/ 1400907 w 1606061"/>
              <a:gd name="connsiteY55" fmla="*/ 457215 h 1992938"/>
              <a:gd name="connsiteX56" fmla="*/ 1436077 w 1606061"/>
              <a:gd name="connsiteY56" fmla="*/ 398599 h 1992938"/>
              <a:gd name="connsiteX57" fmla="*/ 1447800 w 1606061"/>
              <a:gd name="connsiteY57" fmla="*/ 369292 h 1992938"/>
              <a:gd name="connsiteX58" fmla="*/ 1453661 w 1606061"/>
              <a:gd name="connsiteY58" fmla="*/ 351707 h 1992938"/>
              <a:gd name="connsiteX59" fmla="*/ 1459523 w 1606061"/>
              <a:gd name="connsiteY59" fmla="*/ 322399 h 1992938"/>
              <a:gd name="connsiteX60" fmla="*/ 1477107 w 1606061"/>
              <a:gd name="connsiteY60" fmla="*/ 269645 h 1992938"/>
              <a:gd name="connsiteX61" fmla="*/ 1488831 w 1606061"/>
              <a:gd name="connsiteY61" fmla="*/ 257922 h 1992938"/>
              <a:gd name="connsiteX62" fmla="*/ 1494692 w 1606061"/>
              <a:gd name="connsiteY62" fmla="*/ 234476 h 1992938"/>
              <a:gd name="connsiteX63" fmla="*/ 1524000 w 1606061"/>
              <a:gd name="connsiteY63" fmla="*/ 187584 h 1992938"/>
              <a:gd name="connsiteX64" fmla="*/ 1529861 w 1606061"/>
              <a:gd name="connsiteY64" fmla="*/ 164138 h 1992938"/>
              <a:gd name="connsiteX65" fmla="*/ 1547446 w 1606061"/>
              <a:gd name="connsiteY65" fmla="*/ 123107 h 1992938"/>
              <a:gd name="connsiteX66" fmla="*/ 1565031 w 1606061"/>
              <a:gd name="connsiteY66" fmla="*/ 99661 h 1992938"/>
              <a:gd name="connsiteX67" fmla="*/ 1570892 w 1606061"/>
              <a:gd name="connsiteY67" fmla="*/ 82076 h 1992938"/>
              <a:gd name="connsiteX68" fmla="*/ 1576754 w 1606061"/>
              <a:gd name="connsiteY68" fmla="*/ 58630 h 1992938"/>
              <a:gd name="connsiteX69" fmla="*/ 1588477 w 1606061"/>
              <a:gd name="connsiteY69" fmla="*/ 35184 h 1992938"/>
              <a:gd name="connsiteX70" fmla="*/ 1606061 w 1606061"/>
              <a:gd name="connsiteY70" fmla="*/ 15 h 199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606061" h="1992938">
                <a:moveTo>
                  <a:pt x="0" y="1992938"/>
                </a:moveTo>
                <a:cubicBezTo>
                  <a:pt x="15631" y="1989030"/>
                  <a:pt x="31138" y="1984591"/>
                  <a:pt x="46892" y="1981215"/>
                </a:cubicBezTo>
                <a:cubicBezTo>
                  <a:pt x="58513" y="1978725"/>
                  <a:pt x="70786" y="1979111"/>
                  <a:pt x="82061" y="1975353"/>
                </a:cubicBezTo>
                <a:cubicBezTo>
                  <a:pt x="92557" y="1971854"/>
                  <a:pt x="172158" y="1937578"/>
                  <a:pt x="193431" y="1928461"/>
                </a:cubicBezTo>
                <a:cubicBezTo>
                  <a:pt x="240400" y="1908332"/>
                  <a:pt x="226984" y="1904533"/>
                  <a:pt x="269631" y="1881569"/>
                </a:cubicBezTo>
                <a:cubicBezTo>
                  <a:pt x="282732" y="1874514"/>
                  <a:pt x="297808" y="1871482"/>
                  <a:pt x="310661" y="1863984"/>
                </a:cubicBezTo>
                <a:cubicBezTo>
                  <a:pt x="321468" y="1857680"/>
                  <a:pt x="329162" y="1846842"/>
                  <a:pt x="339969" y="1840538"/>
                </a:cubicBezTo>
                <a:cubicBezTo>
                  <a:pt x="352822" y="1833040"/>
                  <a:pt x="368147" y="1830451"/>
                  <a:pt x="381000" y="1822953"/>
                </a:cubicBezTo>
                <a:cubicBezTo>
                  <a:pt x="391806" y="1816649"/>
                  <a:pt x="399579" y="1805944"/>
                  <a:pt x="410307" y="1799507"/>
                </a:cubicBezTo>
                <a:cubicBezTo>
                  <a:pt x="419329" y="1794094"/>
                  <a:pt x="430417" y="1792894"/>
                  <a:pt x="439615" y="1787784"/>
                </a:cubicBezTo>
                <a:cubicBezTo>
                  <a:pt x="448155" y="1783040"/>
                  <a:pt x="455644" y="1776557"/>
                  <a:pt x="463061" y="1770199"/>
                </a:cubicBezTo>
                <a:cubicBezTo>
                  <a:pt x="469355" y="1764804"/>
                  <a:pt x="473449" y="1756728"/>
                  <a:pt x="480646" y="1752615"/>
                </a:cubicBezTo>
                <a:cubicBezTo>
                  <a:pt x="487641" y="1748618"/>
                  <a:pt x="496277" y="1748707"/>
                  <a:pt x="504092" y="1746753"/>
                </a:cubicBezTo>
                <a:lnTo>
                  <a:pt x="545123" y="1705722"/>
                </a:lnTo>
                <a:lnTo>
                  <a:pt x="562707" y="1688138"/>
                </a:lnTo>
                <a:cubicBezTo>
                  <a:pt x="566615" y="1684230"/>
                  <a:pt x="570010" y="1679731"/>
                  <a:pt x="574431" y="1676415"/>
                </a:cubicBezTo>
                <a:lnTo>
                  <a:pt x="597877" y="1658830"/>
                </a:lnTo>
                <a:cubicBezTo>
                  <a:pt x="612671" y="1629242"/>
                  <a:pt x="607756" y="1634979"/>
                  <a:pt x="633046" y="1606076"/>
                </a:cubicBezTo>
                <a:cubicBezTo>
                  <a:pt x="649275" y="1587529"/>
                  <a:pt x="655397" y="1588118"/>
                  <a:pt x="668215" y="1565045"/>
                </a:cubicBezTo>
                <a:cubicBezTo>
                  <a:pt x="693799" y="1518993"/>
                  <a:pt x="662020" y="1549177"/>
                  <a:pt x="703384" y="1518153"/>
                </a:cubicBezTo>
                <a:cubicBezTo>
                  <a:pt x="707292" y="1510338"/>
                  <a:pt x="710028" y="1501817"/>
                  <a:pt x="715107" y="1494707"/>
                </a:cubicBezTo>
                <a:cubicBezTo>
                  <a:pt x="719925" y="1487961"/>
                  <a:pt x="727233" y="1483361"/>
                  <a:pt x="732692" y="1477122"/>
                </a:cubicBezTo>
                <a:cubicBezTo>
                  <a:pt x="740930" y="1467707"/>
                  <a:pt x="749198" y="1458224"/>
                  <a:pt x="756138" y="1447815"/>
                </a:cubicBezTo>
                <a:cubicBezTo>
                  <a:pt x="760985" y="1440545"/>
                  <a:pt x="763365" y="1431862"/>
                  <a:pt x="767861" y="1424369"/>
                </a:cubicBezTo>
                <a:cubicBezTo>
                  <a:pt x="775110" y="1412287"/>
                  <a:pt x="785006" y="1401801"/>
                  <a:pt x="791307" y="1389199"/>
                </a:cubicBezTo>
                <a:cubicBezTo>
                  <a:pt x="795215" y="1381384"/>
                  <a:pt x="797572" y="1372576"/>
                  <a:pt x="803031" y="1365753"/>
                </a:cubicBezTo>
                <a:cubicBezTo>
                  <a:pt x="813388" y="1352807"/>
                  <a:pt x="829004" y="1344379"/>
                  <a:pt x="838200" y="1330584"/>
                </a:cubicBezTo>
                <a:cubicBezTo>
                  <a:pt x="862184" y="1294606"/>
                  <a:pt x="844942" y="1317980"/>
                  <a:pt x="896815" y="1266107"/>
                </a:cubicBezTo>
                <a:cubicBezTo>
                  <a:pt x="965197" y="1197725"/>
                  <a:pt x="888023" y="1252429"/>
                  <a:pt x="937846" y="1219215"/>
                </a:cubicBezTo>
                <a:cubicBezTo>
                  <a:pt x="951451" y="1178397"/>
                  <a:pt x="933975" y="1222090"/>
                  <a:pt x="955431" y="1189907"/>
                </a:cubicBezTo>
                <a:cubicBezTo>
                  <a:pt x="960278" y="1182637"/>
                  <a:pt x="962143" y="1173619"/>
                  <a:pt x="967154" y="1166461"/>
                </a:cubicBezTo>
                <a:cubicBezTo>
                  <a:pt x="975905" y="1153960"/>
                  <a:pt x="987305" y="1143500"/>
                  <a:pt x="996461" y="1131292"/>
                </a:cubicBezTo>
                <a:cubicBezTo>
                  <a:pt x="1004915" y="1120020"/>
                  <a:pt x="1012091" y="1107845"/>
                  <a:pt x="1019907" y="1096122"/>
                </a:cubicBezTo>
                <a:cubicBezTo>
                  <a:pt x="1023815" y="1090260"/>
                  <a:pt x="1026650" y="1083519"/>
                  <a:pt x="1031631" y="1078538"/>
                </a:cubicBezTo>
                <a:cubicBezTo>
                  <a:pt x="1037492" y="1072676"/>
                  <a:pt x="1044397" y="1067698"/>
                  <a:pt x="1049215" y="1060953"/>
                </a:cubicBezTo>
                <a:cubicBezTo>
                  <a:pt x="1054294" y="1053843"/>
                  <a:pt x="1057496" y="1045538"/>
                  <a:pt x="1060938" y="1037507"/>
                </a:cubicBezTo>
                <a:cubicBezTo>
                  <a:pt x="1063372" y="1031828"/>
                  <a:pt x="1063373" y="1025063"/>
                  <a:pt x="1066800" y="1019922"/>
                </a:cubicBezTo>
                <a:cubicBezTo>
                  <a:pt x="1079942" y="1000208"/>
                  <a:pt x="1092452" y="988408"/>
                  <a:pt x="1107831" y="973030"/>
                </a:cubicBezTo>
                <a:cubicBezTo>
                  <a:pt x="1111739" y="963261"/>
                  <a:pt x="1113977" y="952645"/>
                  <a:pt x="1119554" y="943722"/>
                </a:cubicBezTo>
                <a:cubicBezTo>
                  <a:pt x="1123947" y="936693"/>
                  <a:pt x="1131831" y="932506"/>
                  <a:pt x="1137138" y="926138"/>
                </a:cubicBezTo>
                <a:cubicBezTo>
                  <a:pt x="1141648" y="920726"/>
                  <a:pt x="1144766" y="914286"/>
                  <a:pt x="1148861" y="908553"/>
                </a:cubicBezTo>
                <a:cubicBezTo>
                  <a:pt x="1153290" y="902352"/>
                  <a:pt x="1173562" y="876736"/>
                  <a:pt x="1178169" y="867522"/>
                </a:cubicBezTo>
                <a:cubicBezTo>
                  <a:pt x="1185827" y="852205"/>
                  <a:pt x="1191257" y="829270"/>
                  <a:pt x="1201615" y="814769"/>
                </a:cubicBezTo>
                <a:cubicBezTo>
                  <a:pt x="1206433" y="808023"/>
                  <a:pt x="1214382" y="803930"/>
                  <a:pt x="1219200" y="797184"/>
                </a:cubicBezTo>
                <a:cubicBezTo>
                  <a:pt x="1224279" y="790074"/>
                  <a:pt x="1226588" y="781325"/>
                  <a:pt x="1230923" y="773738"/>
                </a:cubicBezTo>
                <a:cubicBezTo>
                  <a:pt x="1234418" y="767621"/>
                  <a:pt x="1239151" y="762270"/>
                  <a:pt x="1242646" y="756153"/>
                </a:cubicBezTo>
                <a:cubicBezTo>
                  <a:pt x="1246981" y="748566"/>
                  <a:pt x="1249290" y="739817"/>
                  <a:pt x="1254369" y="732707"/>
                </a:cubicBezTo>
                <a:cubicBezTo>
                  <a:pt x="1259187" y="725961"/>
                  <a:pt x="1266092" y="720984"/>
                  <a:pt x="1271954" y="715122"/>
                </a:cubicBezTo>
                <a:cubicBezTo>
                  <a:pt x="1285697" y="673890"/>
                  <a:pt x="1267812" y="724785"/>
                  <a:pt x="1289538" y="674092"/>
                </a:cubicBezTo>
                <a:cubicBezTo>
                  <a:pt x="1291972" y="668413"/>
                  <a:pt x="1291540" y="661332"/>
                  <a:pt x="1295400" y="656507"/>
                </a:cubicBezTo>
                <a:cubicBezTo>
                  <a:pt x="1299801" y="651006"/>
                  <a:pt x="1307123" y="648692"/>
                  <a:pt x="1312984" y="644784"/>
                </a:cubicBezTo>
                <a:cubicBezTo>
                  <a:pt x="1316892" y="635015"/>
                  <a:pt x="1321012" y="625328"/>
                  <a:pt x="1324707" y="615476"/>
                </a:cubicBezTo>
                <a:cubicBezTo>
                  <a:pt x="1326876" y="609691"/>
                  <a:pt x="1327806" y="603418"/>
                  <a:pt x="1330569" y="597892"/>
                </a:cubicBezTo>
                <a:cubicBezTo>
                  <a:pt x="1339565" y="579900"/>
                  <a:pt x="1351312" y="563340"/>
                  <a:pt x="1359877" y="545138"/>
                </a:cubicBezTo>
                <a:cubicBezTo>
                  <a:pt x="1366985" y="530033"/>
                  <a:pt x="1371040" y="513655"/>
                  <a:pt x="1377461" y="498245"/>
                </a:cubicBezTo>
                <a:cubicBezTo>
                  <a:pt x="1391083" y="465550"/>
                  <a:pt x="1385346" y="484446"/>
                  <a:pt x="1400907" y="457215"/>
                </a:cubicBezTo>
                <a:cubicBezTo>
                  <a:pt x="1436963" y="394121"/>
                  <a:pt x="1378711" y="484650"/>
                  <a:pt x="1436077" y="398599"/>
                </a:cubicBezTo>
                <a:cubicBezTo>
                  <a:pt x="1441913" y="389844"/>
                  <a:pt x="1444106" y="379144"/>
                  <a:pt x="1447800" y="369292"/>
                </a:cubicBezTo>
                <a:cubicBezTo>
                  <a:pt x="1449969" y="363507"/>
                  <a:pt x="1452162" y="357701"/>
                  <a:pt x="1453661" y="351707"/>
                </a:cubicBezTo>
                <a:cubicBezTo>
                  <a:pt x="1456077" y="342042"/>
                  <a:pt x="1457362" y="332125"/>
                  <a:pt x="1459523" y="322399"/>
                </a:cubicBezTo>
                <a:cubicBezTo>
                  <a:pt x="1463334" y="305248"/>
                  <a:pt x="1468402" y="284878"/>
                  <a:pt x="1477107" y="269645"/>
                </a:cubicBezTo>
                <a:cubicBezTo>
                  <a:pt x="1479849" y="264847"/>
                  <a:pt x="1484923" y="261830"/>
                  <a:pt x="1488831" y="257922"/>
                </a:cubicBezTo>
                <a:cubicBezTo>
                  <a:pt x="1490785" y="250107"/>
                  <a:pt x="1491089" y="241681"/>
                  <a:pt x="1494692" y="234476"/>
                </a:cubicBezTo>
                <a:cubicBezTo>
                  <a:pt x="1502935" y="217989"/>
                  <a:pt x="1524000" y="187584"/>
                  <a:pt x="1524000" y="187584"/>
                </a:cubicBezTo>
                <a:cubicBezTo>
                  <a:pt x="1525954" y="179769"/>
                  <a:pt x="1527648" y="171884"/>
                  <a:pt x="1529861" y="164138"/>
                </a:cubicBezTo>
                <a:cubicBezTo>
                  <a:pt x="1534059" y="149445"/>
                  <a:pt x="1539221" y="136267"/>
                  <a:pt x="1547446" y="123107"/>
                </a:cubicBezTo>
                <a:cubicBezTo>
                  <a:pt x="1552624" y="114823"/>
                  <a:pt x="1559169" y="107476"/>
                  <a:pt x="1565031" y="99661"/>
                </a:cubicBezTo>
                <a:cubicBezTo>
                  <a:pt x="1566985" y="93799"/>
                  <a:pt x="1569195" y="88017"/>
                  <a:pt x="1570892" y="82076"/>
                </a:cubicBezTo>
                <a:cubicBezTo>
                  <a:pt x="1573105" y="74330"/>
                  <a:pt x="1573925" y="66173"/>
                  <a:pt x="1576754" y="58630"/>
                </a:cubicBezTo>
                <a:cubicBezTo>
                  <a:pt x="1579822" y="50449"/>
                  <a:pt x="1585232" y="43297"/>
                  <a:pt x="1588477" y="35184"/>
                </a:cubicBezTo>
                <a:cubicBezTo>
                  <a:pt x="1603286" y="-1838"/>
                  <a:pt x="1587453" y="15"/>
                  <a:pt x="1606061" y="15"/>
                </a:cubicBezTo>
              </a:path>
            </a:pathLst>
          </a:custGeom>
          <a:noFill/>
          <a:scene3d>
            <a:camera prst="perspectiveContrastingRightFacing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33954" y="937846"/>
            <a:ext cx="2479431" cy="1875224"/>
          </a:xfrm>
          <a:custGeom>
            <a:avLst/>
            <a:gdLst>
              <a:gd name="connsiteX0" fmla="*/ 0 w 2479431"/>
              <a:gd name="connsiteY0" fmla="*/ 1858108 h 1875224"/>
              <a:gd name="connsiteX1" fmla="*/ 1271954 w 2479431"/>
              <a:gd name="connsiteY1" fmla="*/ 1617785 h 1875224"/>
              <a:gd name="connsiteX2" fmla="*/ 2444261 w 2479431"/>
              <a:gd name="connsiteY2" fmla="*/ 70339 h 1875224"/>
              <a:gd name="connsiteX3" fmla="*/ 2444261 w 2479431"/>
              <a:gd name="connsiteY3" fmla="*/ 70339 h 1875224"/>
              <a:gd name="connsiteX4" fmla="*/ 2479431 w 2479431"/>
              <a:gd name="connsiteY4" fmla="*/ 0 h 187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9431" h="1875224">
                <a:moveTo>
                  <a:pt x="0" y="1858108"/>
                </a:moveTo>
                <a:cubicBezTo>
                  <a:pt x="432288" y="1886927"/>
                  <a:pt x="864577" y="1915746"/>
                  <a:pt x="1271954" y="1617785"/>
                </a:cubicBezTo>
                <a:cubicBezTo>
                  <a:pt x="1679331" y="1319824"/>
                  <a:pt x="2444261" y="70339"/>
                  <a:pt x="2444261" y="70339"/>
                </a:cubicBezTo>
                <a:lnTo>
                  <a:pt x="2444261" y="70339"/>
                </a:lnTo>
                <a:lnTo>
                  <a:pt x="2479431" y="0"/>
                </a:lnTo>
              </a:path>
            </a:pathLst>
          </a:custGeom>
          <a:noFill/>
          <a:scene3d>
            <a:camera prst="perspectiveContrastingRightFacing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tent Placeholder 3"/>
          <p:cNvSpPr>
            <a:spLocks noGrp="1"/>
          </p:cNvSpPr>
          <p:nvPr>
            <p:ph sz="quarter" idx="10"/>
          </p:nvPr>
        </p:nvSpPr>
        <p:spPr>
          <a:xfrm>
            <a:off x="7356658" y="2053223"/>
            <a:ext cx="1252799" cy="475176"/>
          </a:xfrm>
          <a:noFill/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+mn-lt"/>
              </a:rPr>
              <a:t>Public</a:t>
            </a:r>
            <a:endParaRPr lang="en-US" sz="2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4" name="Content Placeholder 3"/>
          <p:cNvSpPr txBox="1">
            <a:spLocks/>
          </p:cNvSpPr>
          <p:nvPr/>
        </p:nvSpPr>
        <p:spPr bwMode="black">
          <a:xfrm>
            <a:off x="4513385" y="1190594"/>
            <a:ext cx="1510707" cy="47404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rgbClr val="0096D6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lang="en-US"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00B0F0"/>
                </a:solidFill>
                <a:latin typeface="+mn-lt"/>
              </a:rPr>
              <a:t>Private</a:t>
            </a:r>
            <a:endParaRPr lang="en-US" sz="2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5" name="Content Placeholder 3"/>
          <p:cNvSpPr txBox="1">
            <a:spLocks/>
          </p:cNvSpPr>
          <p:nvPr/>
        </p:nvSpPr>
        <p:spPr bwMode="black">
          <a:xfrm>
            <a:off x="6333670" y="1316355"/>
            <a:ext cx="1699737" cy="47404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rgbClr val="0096D6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lang="en-US"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00B0F0"/>
                </a:solidFill>
                <a:latin typeface="+mn-lt"/>
              </a:rPr>
              <a:t>Managed</a:t>
            </a:r>
            <a:endParaRPr lang="en-US" sz="28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25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333670" y="1738275"/>
            <a:ext cx="827640" cy="585000"/>
          </a:xfrm>
          <a:prstGeom prst="rect">
            <a:avLst/>
          </a:prstGeom>
        </p:spPr>
      </p:pic>
      <p:pic>
        <p:nvPicPr>
          <p:cNvPr id="26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4755820" y="1664640"/>
            <a:ext cx="835920" cy="585000"/>
          </a:xfrm>
          <a:prstGeom prst="rect">
            <a:avLst/>
          </a:prstGeom>
        </p:spPr>
      </p:pic>
      <p:pic>
        <p:nvPicPr>
          <p:cNvPr id="27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7639417" y="2521925"/>
            <a:ext cx="835920" cy="5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3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 fill="freez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" dur="500" fill="freez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" dur="500" fill="freez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7662207" y="1000844"/>
            <a:ext cx="1396565" cy="574208"/>
            <a:chOff x="4780486" y="1536668"/>
            <a:chExt cx="1396565" cy="574208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7" t="33144" r="32375" b="27918"/>
            <a:stretch/>
          </p:blipFill>
          <p:spPr bwMode="auto">
            <a:xfrm>
              <a:off x="4780486" y="1536668"/>
              <a:ext cx="405353" cy="405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5122320" y="1679989"/>
              <a:ext cx="10547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100" b="1" dirty="0" smtClean="0">
                  <a:solidFill>
                    <a:srgbClr val="000000"/>
                  </a:solidFill>
                  <a:latin typeface="HP Simplified" pitchFamily="34" charset="0"/>
                  <a:cs typeface="HP Simplified" pitchFamily="34" charset="0"/>
                </a:rPr>
                <a:t>HP SDN Cloud Extensions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58" y="30129"/>
            <a:ext cx="8117206" cy="430887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Delivering OpenStack into the future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576289" y="3361472"/>
            <a:ext cx="1365565" cy="865098"/>
            <a:chOff x="626541" y="2907030"/>
            <a:chExt cx="1158318" cy="865098"/>
          </a:xfrm>
        </p:grpSpPr>
        <p:sp>
          <p:nvSpPr>
            <p:cNvPr id="82" name="TextBox 81"/>
            <p:cNvSpPr txBox="1"/>
            <p:nvPr/>
          </p:nvSpPr>
          <p:spPr>
            <a:xfrm>
              <a:off x="626541" y="3259167"/>
              <a:ext cx="1158318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30213">
                <a:spcAft>
                  <a:spcPts val="400"/>
                </a:spcAft>
                <a:buSzPct val="100000"/>
              </a:pPr>
              <a:r>
                <a:rPr lang="en-US" sz="1200" b="1" dirty="0" smtClean="0">
                  <a:solidFill>
                    <a:srgbClr val="000000"/>
                  </a:solidFill>
                  <a:latin typeface="HP Simplified" pitchFamily="34" charset="0"/>
                  <a:cs typeface="HP Simplified" pitchFamily="34" charset="0"/>
                </a:rPr>
                <a:t>HP Public Cloud</a:t>
              </a:r>
              <a:endParaRPr lang="en-US" sz="1200" b="1" dirty="0"/>
            </a:p>
            <a:p>
              <a:pPr marL="0" defTabSz="430213">
                <a:spcAft>
                  <a:spcPts val="400"/>
                </a:spcAft>
                <a:buSzPct val="100000"/>
              </a:pPr>
              <a:endParaRPr lang="en-US" sz="12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endParaRPr>
            </a:p>
          </p:txBody>
        </p:sp>
        <p:pic>
          <p:nvPicPr>
            <p:cNvPr id="83" name="Picture 82" descr="Public_Cloud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54" y="2907030"/>
              <a:ext cx="494531" cy="34617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509504" y="3360313"/>
            <a:ext cx="1855910" cy="1133791"/>
            <a:chOff x="4446072" y="2734692"/>
            <a:chExt cx="1855910" cy="1133791"/>
          </a:xfrm>
        </p:grpSpPr>
        <p:pic>
          <p:nvPicPr>
            <p:cNvPr id="70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311" t="-24709" r="29669" b="26790"/>
            <a:stretch/>
          </p:blipFill>
          <p:spPr bwMode="auto">
            <a:xfrm>
              <a:off x="4446072" y="2734692"/>
              <a:ext cx="740516" cy="895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5127107" y="3217023"/>
              <a:ext cx="1174875" cy="65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30213">
                <a:spcAft>
                  <a:spcPts val="400"/>
                </a:spcAft>
                <a:buSzPct val="100000"/>
              </a:pPr>
              <a:r>
                <a:rPr lang="en-US" sz="1100" b="1" dirty="0" smtClean="0">
                  <a:solidFill>
                    <a:srgbClr val="000000"/>
                  </a:solidFill>
                  <a:latin typeface="HP Simplified" pitchFamily="34" charset="0"/>
                  <a:cs typeface="HP Simplified" pitchFamily="34" charset="0"/>
                </a:rPr>
                <a:t>HP 3PAR Storage </a:t>
              </a:r>
            </a:p>
            <a:p>
              <a:pPr marL="0" defTabSz="430213">
                <a:spcAft>
                  <a:spcPts val="400"/>
                </a:spcAft>
                <a:buSzPct val="100000"/>
              </a:pPr>
              <a:endParaRPr lang="en-US" sz="11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2571" y="4667524"/>
            <a:ext cx="7683498" cy="330456"/>
            <a:chOff x="572571" y="4667524"/>
            <a:chExt cx="7683498" cy="330456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572571" y="4679492"/>
              <a:ext cx="7683498" cy="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890480" y="4667525"/>
              <a:ext cx="16600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400" dirty="0" smtClean="0">
                  <a:solidFill>
                    <a:srgbClr val="000000"/>
                  </a:solidFill>
                  <a:latin typeface="HP Simplified" pitchFamily="34" charset="0"/>
                  <a:cs typeface="HP Simplified" pitchFamily="34" charset="0"/>
                </a:rPr>
                <a:t>		      2014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06533" y="4679492"/>
              <a:ext cx="107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400" dirty="0" smtClean="0">
                  <a:solidFill>
                    <a:srgbClr val="000000"/>
                  </a:solidFill>
                  <a:latin typeface="HP Simplified" pitchFamily="34" charset="0"/>
                  <a:cs typeface="HP Simplified" pitchFamily="34" charset="0"/>
                </a:rPr>
                <a:t>	2012  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241861" y="4667524"/>
              <a:ext cx="107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400" dirty="0" smtClean="0">
                  <a:solidFill>
                    <a:srgbClr val="000000"/>
                  </a:solidFill>
                  <a:latin typeface="HP Simplified" pitchFamily="34" charset="0"/>
                  <a:cs typeface="HP Simplified" pitchFamily="34" charset="0"/>
                </a:rPr>
                <a:t>	2013  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77828" y="4690203"/>
              <a:ext cx="107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400" dirty="0" smtClean="0">
                  <a:solidFill>
                    <a:srgbClr val="000000"/>
                  </a:solidFill>
                  <a:latin typeface="HP Simplified" pitchFamily="34" charset="0"/>
                  <a:cs typeface="HP Simplified" pitchFamily="34" charset="0"/>
                </a:rPr>
                <a:t>	2011 </a:t>
              </a:r>
            </a:p>
          </p:txBody>
        </p:sp>
      </p:grpSp>
      <p:sp>
        <p:nvSpPr>
          <p:cNvPr id="91" name="Freeform 90"/>
          <p:cNvSpPr/>
          <p:nvPr/>
        </p:nvSpPr>
        <p:spPr>
          <a:xfrm>
            <a:off x="584973" y="461016"/>
            <a:ext cx="7428358" cy="3671791"/>
          </a:xfrm>
          <a:custGeom>
            <a:avLst/>
            <a:gdLst>
              <a:gd name="connsiteX0" fmla="*/ 0 w 5973288"/>
              <a:gd name="connsiteY0" fmla="*/ 3087585 h 3087585"/>
              <a:gd name="connsiteX1" fmla="*/ 83127 w 5973288"/>
              <a:gd name="connsiteY1" fmla="*/ 3087585 h 3087585"/>
              <a:gd name="connsiteX2" fmla="*/ 1425039 w 5973288"/>
              <a:gd name="connsiteY2" fmla="*/ 3004458 h 3087585"/>
              <a:gd name="connsiteX3" fmla="*/ 3040083 w 5973288"/>
              <a:gd name="connsiteY3" fmla="*/ 2671949 h 3087585"/>
              <a:gd name="connsiteX4" fmla="*/ 4346369 w 5973288"/>
              <a:gd name="connsiteY4" fmla="*/ 1769424 h 3087585"/>
              <a:gd name="connsiteX5" fmla="*/ 5296395 w 5973288"/>
              <a:gd name="connsiteY5" fmla="*/ 783772 h 3087585"/>
              <a:gd name="connsiteX6" fmla="*/ 5973288 w 5973288"/>
              <a:gd name="connsiteY6" fmla="*/ 0 h 308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3288" h="3087585">
                <a:moveTo>
                  <a:pt x="0" y="3087585"/>
                </a:moveTo>
                <a:lnTo>
                  <a:pt x="83127" y="3087585"/>
                </a:lnTo>
                <a:cubicBezTo>
                  <a:pt x="320634" y="3073730"/>
                  <a:pt x="932213" y="3073731"/>
                  <a:pt x="1425039" y="3004458"/>
                </a:cubicBezTo>
                <a:cubicBezTo>
                  <a:pt x="1917865" y="2935185"/>
                  <a:pt x="2553195" y="2877788"/>
                  <a:pt x="3040083" y="2671949"/>
                </a:cubicBezTo>
                <a:cubicBezTo>
                  <a:pt x="3526971" y="2466110"/>
                  <a:pt x="3970317" y="2084120"/>
                  <a:pt x="4346369" y="1769424"/>
                </a:cubicBezTo>
                <a:cubicBezTo>
                  <a:pt x="4722421" y="1454728"/>
                  <a:pt x="5025242" y="1078676"/>
                  <a:pt x="5296395" y="783772"/>
                </a:cubicBezTo>
                <a:cubicBezTo>
                  <a:pt x="5567548" y="488868"/>
                  <a:pt x="5770418" y="244434"/>
                  <a:pt x="5973288" y="0"/>
                </a:cubicBezTo>
              </a:path>
            </a:pathLst>
          </a:custGeom>
          <a:noFill/>
          <a:ln w="762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9"/>
          <p:cNvPicPr/>
          <p:nvPr/>
        </p:nvPicPr>
        <p:blipFill>
          <a:blip r:embed="rId6"/>
          <a:stretch>
            <a:fillRect/>
          </a:stretch>
        </p:blipFill>
        <p:spPr>
          <a:xfrm>
            <a:off x="1731980" y="3397789"/>
            <a:ext cx="1013550" cy="326086"/>
          </a:xfrm>
          <a:prstGeom prst="rect">
            <a:avLst/>
          </a:prstGeom>
        </p:spPr>
      </p:pic>
      <p:pic>
        <p:nvPicPr>
          <p:cNvPr id="38" name="Picture 40"/>
          <p:cNvPicPr/>
          <p:nvPr/>
        </p:nvPicPr>
        <p:blipFill>
          <a:blip r:embed="rId7"/>
          <a:stretch>
            <a:fillRect/>
          </a:stretch>
        </p:blipFill>
        <p:spPr>
          <a:xfrm>
            <a:off x="844142" y="4310606"/>
            <a:ext cx="1252113" cy="299148"/>
          </a:xfrm>
          <a:prstGeom prst="rect">
            <a:avLst/>
          </a:prstGeom>
        </p:spPr>
      </p:pic>
      <p:pic>
        <p:nvPicPr>
          <p:cNvPr id="39" name="Picture 41"/>
          <p:cNvPicPr/>
          <p:nvPr/>
        </p:nvPicPr>
        <p:blipFill>
          <a:blip r:embed="rId8"/>
          <a:stretch>
            <a:fillRect/>
          </a:stretch>
        </p:blipFill>
        <p:spPr>
          <a:xfrm>
            <a:off x="2885864" y="3265313"/>
            <a:ext cx="910991" cy="365307"/>
          </a:xfrm>
          <a:prstGeom prst="rect">
            <a:avLst/>
          </a:prstGeom>
        </p:spPr>
      </p:pic>
      <p:pic>
        <p:nvPicPr>
          <p:cNvPr id="40" name="Picture 42"/>
          <p:cNvPicPr/>
          <p:nvPr/>
        </p:nvPicPr>
        <p:blipFill>
          <a:blip r:embed="rId9"/>
          <a:stretch>
            <a:fillRect/>
          </a:stretch>
        </p:blipFill>
        <p:spPr>
          <a:xfrm>
            <a:off x="2390596" y="4205502"/>
            <a:ext cx="1263759" cy="252534"/>
          </a:xfrm>
          <a:prstGeom prst="rect">
            <a:avLst/>
          </a:prstGeom>
        </p:spPr>
      </p:pic>
      <p:pic>
        <p:nvPicPr>
          <p:cNvPr id="41" name="Picture 43"/>
          <p:cNvPicPr/>
          <p:nvPr/>
        </p:nvPicPr>
        <p:blipFill>
          <a:blip r:embed="rId10"/>
          <a:stretch>
            <a:fillRect/>
          </a:stretch>
        </p:blipFill>
        <p:spPr>
          <a:xfrm>
            <a:off x="4911263" y="3424645"/>
            <a:ext cx="1673434" cy="397427"/>
          </a:xfrm>
          <a:prstGeom prst="rect">
            <a:avLst/>
          </a:prstGeom>
        </p:spPr>
      </p:pic>
      <p:pic>
        <p:nvPicPr>
          <p:cNvPr id="42" name="Picture 44"/>
          <p:cNvPicPr/>
          <p:nvPr/>
        </p:nvPicPr>
        <p:blipFill>
          <a:blip r:embed="rId11"/>
          <a:stretch>
            <a:fillRect/>
          </a:stretch>
        </p:blipFill>
        <p:spPr>
          <a:xfrm>
            <a:off x="6487250" y="2238230"/>
            <a:ext cx="1820164" cy="387056"/>
          </a:xfrm>
          <a:prstGeom prst="rect">
            <a:avLst/>
          </a:prstGeom>
        </p:spPr>
      </p:pic>
      <p:pic>
        <p:nvPicPr>
          <p:cNvPr id="43" name="Picture 45"/>
          <p:cNvPicPr/>
          <p:nvPr/>
        </p:nvPicPr>
        <p:blipFill>
          <a:blip r:embed="rId12"/>
          <a:stretch>
            <a:fillRect/>
          </a:stretch>
        </p:blipFill>
        <p:spPr>
          <a:xfrm>
            <a:off x="5809451" y="2799659"/>
            <a:ext cx="1433002" cy="383351"/>
          </a:xfrm>
          <a:prstGeom prst="rect">
            <a:avLst/>
          </a:prstGeom>
        </p:spPr>
      </p:pic>
      <p:pic>
        <p:nvPicPr>
          <p:cNvPr id="44" name="Picture 46"/>
          <p:cNvPicPr/>
          <p:nvPr/>
        </p:nvPicPr>
        <p:blipFill>
          <a:blip r:embed="rId13"/>
          <a:stretch>
            <a:fillRect/>
          </a:stretch>
        </p:blipFill>
        <p:spPr>
          <a:xfrm>
            <a:off x="4623537" y="2273348"/>
            <a:ext cx="1194562" cy="333711"/>
          </a:xfrm>
          <a:prstGeom prst="rect">
            <a:avLst/>
          </a:prstGeom>
        </p:spPr>
      </p:pic>
      <p:pic>
        <p:nvPicPr>
          <p:cNvPr id="47" name="Picture 47"/>
          <p:cNvPicPr/>
          <p:nvPr/>
        </p:nvPicPr>
        <p:blipFill>
          <a:blip r:embed="rId14"/>
          <a:stretch>
            <a:fillRect/>
          </a:stretch>
        </p:blipFill>
        <p:spPr>
          <a:xfrm>
            <a:off x="5980194" y="1132638"/>
            <a:ext cx="1002960" cy="437760"/>
          </a:xfrm>
          <a:prstGeom prst="rect">
            <a:avLst/>
          </a:prstGeom>
        </p:spPr>
      </p:pic>
      <p:pic>
        <p:nvPicPr>
          <p:cNvPr id="48" name="Picture 29"/>
          <p:cNvPicPr/>
          <p:nvPr/>
        </p:nvPicPr>
        <p:blipFill>
          <a:blip r:embed="rId15"/>
          <a:stretch>
            <a:fillRect/>
          </a:stretch>
        </p:blipFill>
        <p:spPr>
          <a:xfrm>
            <a:off x="6478627" y="525729"/>
            <a:ext cx="1183580" cy="428378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620938" y="2627485"/>
            <a:ext cx="1995468" cy="704491"/>
            <a:chOff x="3646627" y="2524336"/>
            <a:chExt cx="1995468" cy="704491"/>
          </a:xfrm>
        </p:grpSpPr>
        <p:pic>
          <p:nvPicPr>
            <p:cNvPr id="61" name="Picture 6" descr="http://www.www8-hp.com/us/en/images/T-mod-cloud-system-a__226x160--C-tcm245-1334672--CT-tcm245-1237012-32.pn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00"/>
            <a:stretch/>
          </p:blipFill>
          <p:spPr bwMode="auto">
            <a:xfrm>
              <a:off x="3646627" y="2598608"/>
              <a:ext cx="646887" cy="63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238860" y="2524336"/>
              <a:ext cx="12690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100" b="1" dirty="0" smtClean="0">
                  <a:solidFill>
                    <a:srgbClr val="000000"/>
                  </a:solidFill>
                  <a:latin typeface="HP Simplified" pitchFamily="34" charset="0"/>
                  <a:cs typeface="HP Simplified" pitchFamily="34" charset="0"/>
                </a:rPr>
                <a:t>HP</a:t>
              </a:r>
              <a:r>
                <a:rPr lang="en-US" sz="1200" b="1" dirty="0" smtClean="0">
                  <a:solidFill>
                    <a:srgbClr val="000000"/>
                  </a:solidFill>
                  <a:latin typeface="HP Simplified" pitchFamily="34" charset="0"/>
                  <a:cs typeface="HP Simplified" pitchFamily="34" charset="0"/>
                </a:rPr>
                <a:t> 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19684" y="2709002"/>
              <a:ext cx="14224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100" b="1" dirty="0" smtClean="0">
                  <a:solidFill>
                    <a:srgbClr val="000000"/>
                  </a:solidFill>
                  <a:latin typeface="HP Simplified" pitchFamily="34" charset="0"/>
                  <a:cs typeface="HP Simplified" pitchFamily="34" charset="0"/>
                </a:rPr>
                <a:t>CloudSystem 7.2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8755" y="848148"/>
            <a:ext cx="306218" cy="3840480"/>
            <a:chOff x="278755" y="848148"/>
            <a:chExt cx="306218" cy="3840480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584973" y="848148"/>
              <a:ext cx="0" cy="3840480"/>
            </a:xfrm>
            <a:prstGeom prst="straightConnector1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200000">
              <a:off x="-600011" y="1834995"/>
              <a:ext cx="2034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200" b="1" dirty="0" smtClean="0">
                  <a:solidFill>
                    <a:srgbClr val="000000"/>
                  </a:solidFill>
                  <a:latin typeface="HP Simplified" pitchFamily="34" charset="0"/>
                  <a:cs typeface="HP Simplified" pitchFamily="34" charset="0"/>
                </a:rPr>
                <a:t>HP’s Portfolio on OpenStack</a:t>
              </a:r>
            </a:p>
          </p:txBody>
        </p:sp>
      </p:grpSp>
      <p:pic>
        <p:nvPicPr>
          <p:cNvPr id="3074" name="Picture 2" descr="http://images.all-free-download.com/images/graphiclarge/full_moon_clip_art_16006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31" y="178131"/>
            <a:ext cx="310512" cy="2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550626" y="1688314"/>
            <a:ext cx="679225" cy="570360"/>
            <a:chOff x="5455165" y="1597301"/>
            <a:chExt cx="628094" cy="570360"/>
          </a:xfrm>
        </p:grpSpPr>
        <p:sp>
          <p:nvSpPr>
            <p:cNvPr id="59" name="Rectangle 58"/>
            <p:cNvSpPr/>
            <p:nvPr/>
          </p:nvSpPr>
          <p:spPr>
            <a:xfrm>
              <a:off x="5562340" y="1597301"/>
              <a:ext cx="462132" cy="570360"/>
            </a:xfrm>
            <a:prstGeom prst="rect">
              <a:avLst/>
            </a:prstGeom>
            <a:solidFill>
              <a:srgbClr val="A8B2B2"/>
            </a:solidFill>
            <a:scene3d>
              <a:camera prst="orthographicFront" zoom="91000"/>
              <a:lightRig rig="threePt" dir="t">
                <a:rot lat="0" lon="0" rev="20640000"/>
              </a:lightRig>
            </a:scene3d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089245">
              <a:off x="5455165" y="1677526"/>
              <a:ext cx="628094" cy="4154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1050" b="1" dirty="0" smtClean="0">
                  <a:latin typeface="HP Simplified" pitchFamily="34" charset="0"/>
                  <a:cs typeface="HP Simplified" pitchFamily="34" charset="0"/>
                </a:rPr>
                <a:t>Top Secret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57720" y="1470079"/>
            <a:ext cx="679225" cy="570360"/>
            <a:chOff x="7057720" y="1470079"/>
            <a:chExt cx="679225" cy="570360"/>
          </a:xfrm>
        </p:grpSpPr>
        <p:sp>
          <p:nvSpPr>
            <p:cNvPr id="57" name="Rectangle 56"/>
            <p:cNvSpPr/>
            <p:nvPr/>
          </p:nvSpPr>
          <p:spPr>
            <a:xfrm>
              <a:off x="7166266" y="1470079"/>
              <a:ext cx="462132" cy="570360"/>
            </a:xfrm>
            <a:prstGeom prst="rect">
              <a:avLst/>
            </a:prstGeom>
            <a:solidFill>
              <a:srgbClr val="A8B2B2"/>
            </a:solidFill>
            <a:scene3d>
              <a:camera prst="orthographicFront" zoom="91000"/>
              <a:lightRig rig="threePt" dir="t">
                <a:rot lat="0" lon="0" rev="20640000"/>
              </a:lightRig>
            </a:scene3d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20089245">
              <a:off x="7057720" y="1557801"/>
              <a:ext cx="679225" cy="4154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algn="ctr" defTabSz="430213">
                <a:spcAft>
                  <a:spcPts val="400"/>
                </a:spcAft>
                <a:buSzPct val="100000"/>
              </a:pPr>
              <a:r>
                <a:rPr lang="en-US" sz="1050" b="1" dirty="0" smtClean="0">
                  <a:latin typeface="HP Simplified" pitchFamily="34" charset="0"/>
                  <a:cs typeface="HP Simplified" pitchFamily="34" charset="0"/>
                </a:rPr>
                <a:t>Top Secret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236357" y="2285546"/>
            <a:ext cx="8118475" cy="32289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 descr="http://www.clipartpal.com/_thumbs/pd/weather/two_glossy_clou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22" y="801092"/>
            <a:ext cx="5954841" cy="36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86777" y="3011133"/>
            <a:ext cx="3735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3200" b="1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Cloud Computing </a:t>
            </a:r>
          </a:p>
        </p:txBody>
      </p:sp>
    </p:spTree>
    <p:extLst>
      <p:ext uri="{BB962C8B-B14F-4D97-AF65-F5344CB8AC3E}">
        <p14:creationId xmlns:p14="http://schemas.microsoft.com/office/powerpoint/2010/main" val="38230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24313" y="1436617"/>
            <a:ext cx="8119872" cy="3228975"/>
          </a:xfrm>
          <a:noFill/>
        </p:spPr>
        <p:txBody>
          <a:bodyPr/>
          <a:lstStyle/>
          <a:p>
            <a:pPr algn="ctr"/>
            <a:r>
              <a:rPr lang="en-US" sz="9600" dirty="0" smtClean="0">
                <a:solidFill>
                  <a:srgbClr val="00B0F0"/>
                </a:solidFill>
                <a:latin typeface="+mn-lt"/>
              </a:rPr>
              <a:t>WHO IS HP?</a:t>
            </a:r>
            <a:endParaRPr lang="en-US" sz="9600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9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66077" y="4333256"/>
            <a:ext cx="777923" cy="8102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500px-Tux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74" y="0"/>
            <a:ext cx="4434052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700" y="480950"/>
            <a:ext cx="8119872" cy="322897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HP INDEMNIFIED</a:t>
            </a:r>
          </a:p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LINUX</a:t>
            </a:r>
          </a:p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AGAINST SCO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5100" y="413855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40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29959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457200"/>
            <a:ext cx="8119872" cy="322897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1</a:t>
            </a:r>
          </a:p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LINUX SERVER</a:t>
            </a:r>
          </a:p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EVERY MINUTE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9" name="Picture 8" descr="500px-Tux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026" y="0"/>
            <a:ext cx="443405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4114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40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6743747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14400"/>
            <a:ext cx="3657600" cy="355309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-37470" y="502170"/>
            <a:ext cx="8119872" cy="322897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LAUNCHED</a:t>
            </a:r>
          </a:p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OPENSTACK</a:t>
            </a:r>
          </a:p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PUBLIC CLOUD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7980" y="4114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40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4186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21496" y="498143"/>
            <a:ext cx="8119872" cy="322897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HELPED CREATE</a:t>
            </a:r>
          </a:p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OPENSTACK FOUNDATION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914400"/>
            <a:ext cx="3657600" cy="355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4114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4000" b="1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450996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757000"/>
            <a:ext cx="8119872" cy="322897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HOW DOES HP HELP</a:t>
            </a:r>
          </a:p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THE OPENSTACK ECOSYSTEM?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IiEff1XkWkRagaFE45Zw"/>
</p:tagLst>
</file>

<file path=ppt/theme/theme1.xml><?xml version="1.0" encoding="utf-8"?>
<a:theme xmlns:a="http://schemas.openxmlformats.org/drawingml/2006/main" name="OpenStack Havana Summit Keynote_v1_032713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6688"/>
        </a:solidFill>
        <a:scene3d>
          <a:camera prst="perspectiveContrastingRightFacing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a:spPr>
      <a:bodyPr/>
      <a:lstStyle>
        <a:defPPr>
          <a:defRPr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dk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HP Theme color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96D6"/>
      </a:accent1>
      <a:accent2>
        <a:srgbClr val="F05332"/>
      </a:accent2>
      <a:accent3>
        <a:srgbClr val="B7CA34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43924</TotalTime>
  <Words>266</Words>
  <Application>Microsoft Office PowerPoint</Application>
  <PresentationFormat>On-screen Show (16:9)</PresentationFormat>
  <Paragraphs>160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OpenStack Havana Summit Keynote_v1_032713</vt:lpstr>
      <vt:lpstr>think-cell Slide</vt:lpstr>
      <vt:lpstr>Accelerating Cloud Innovation with OpenStack®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Continuous Integration</vt:lpstr>
      <vt:lpstr>Enterprise-Grade Hardening helps make OpenStack work for Customers</vt:lpstr>
      <vt:lpstr>Triple O: OpenStack On OpenStack</vt:lpstr>
      <vt:lpstr>Heat: Orchestration for OpenStack</vt:lpstr>
      <vt:lpstr>Core Work</vt:lpstr>
      <vt:lpstr>PowerPoint Presentation</vt:lpstr>
      <vt:lpstr>PowerPoint Presentation</vt:lpstr>
      <vt:lpstr>PowerPoint Presentation</vt:lpstr>
      <vt:lpstr>DNS as a Service</vt:lpstr>
      <vt:lpstr>Relational Database as a Service</vt:lpstr>
      <vt:lpstr>HP CloudSystem 7.2</vt:lpstr>
      <vt:lpstr>Delivering OpenStack</vt:lpstr>
      <vt:lpstr>Delivering OpenStack into the future</vt:lpstr>
      <vt:lpstr>Thank You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Greg (Brand Strategy)</dc:creator>
  <cp:lastModifiedBy>Wendy Cartee</cp:lastModifiedBy>
  <cp:revision>1448</cp:revision>
  <cp:lastPrinted>2013-04-04T21:32:10Z</cp:lastPrinted>
  <dcterms:created xsi:type="dcterms:W3CDTF">2013-01-17T20:08:30Z</dcterms:created>
  <dcterms:modified xsi:type="dcterms:W3CDTF">2013-04-17T14:37:18Z</dcterms:modified>
</cp:coreProperties>
</file>