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3"/>
  </p:notesMasterIdLst>
  <p:sldIdLst>
    <p:sldId id="266" r:id="rId2"/>
    <p:sldId id="258" r:id="rId3"/>
    <p:sldId id="267" r:id="rId4"/>
    <p:sldId id="269" r:id="rId5"/>
    <p:sldId id="271" r:id="rId6"/>
    <p:sldId id="292" r:id="rId7"/>
    <p:sldId id="286" r:id="rId8"/>
    <p:sldId id="291" r:id="rId9"/>
    <p:sldId id="263" r:id="rId10"/>
    <p:sldId id="288" r:id="rId11"/>
    <p:sldId id="273" r:id="rId12"/>
    <p:sldId id="274" r:id="rId13"/>
    <p:sldId id="275" r:id="rId14"/>
    <p:sldId id="289" r:id="rId15"/>
    <p:sldId id="290" r:id="rId16"/>
    <p:sldId id="278" r:id="rId17"/>
    <p:sldId id="283" r:id="rId18"/>
    <p:sldId id="268" r:id="rId19"/>
    <p:sldId id="279" r:id="rId20"/>
    <p:sldId id="281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865" autoAdjust="0"/>
  </p:normalViewPr>
  <p:slideViewPr>
    <p:cSldViewPr snapToGrid="0" snapToObjects="1">
      <p:cViewPr varScale="1">
        <p:scale>
          <a:sx n="92" d="100"/>
          <a:sy n="92" d="100"/>
        </p:scale>
        <p:origin x="-2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A039D-B150-864F-93FF-93BB4822E1DA}" type="datetimeFigureOut">
              <a:rPr lang="en-US" smtClean="0"/>
              <a:t>4/24/13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97844-545F-5A45-9249-7A09AD18B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Similar to HEAT, but much simpler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Focuses</a:t>
            </a:r>
            <a:r>
              <a:rPr lang="en-US" baseline="0" dirty="0" smtClean="0"/>
              <a:t> on the virtual application topology, rather than the applications running </a:t>
            </a:r>
            <a:r>
              <a:rPr lang="en-US" baseline="0" smtClean="0"/>
              <a:t>on the VMs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Similar to HEAT, but much simpler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Focuses</a:t>
            </a:r>
            <a:r>
              <a:rPr lang="en-US" baseline="0" dirty="0" smtClean="0"/>
              <a:t> on the virtual application topology, rather than the applications running </a:t>
            </a:r>
            <a:r>
              <a:rPr lang="en-US" baseline="0" smtClean="0"/>
              <a:t>on the VMs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Similar to HEAT, but much simpler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Focuses</a:t>
            </a:r>
            <a:r>
              <a:rPr lang="en-US" baseline="0" dirty="0" smtClean="0"/>
              <a:t> on the virtual application topology, rather than the applications running </a:t>
            </a:r>
            <a:r>
              <a:rPr lang="en-US" baseline="0" smtClean="0"/>
              <a:t>on the VMs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9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Our manager, </a:t>
            </a:r>
            <a:r>
              <a:rPr lang="en-US" dirty="0" err="1" smtClean="0"/>
              <a:t>Debo</a:t>
            </a:r>
            <a:r>
              <a:rPr lang="en-US" dirty="0" smtClean="0"/>
              <a:t> </a:t>
            </a:r>
            <a:r>
              <a:rPr lang="en-US" dirty="0" err="1" smtClean="0"/>
              <a:t>Dutta</a:t>
            </a:r>
            <a:r>
              <a:rPr lang="en-US" dirty="0" smtClean="0"/>
              <a:t>, already had</a:t>
            </a:r>
            <a:r>
              <a:rPr lang="en-US" baseline="0" dirty="0" smtClean="0"/>
              <a:t> experience with the idea of saving repeatable application designs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Formalized these ideas in the proposal for Donabe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97844-545F-5A45-9249-7A09AD18B7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3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3405352" y="5948636"/>
            <a:ext cx="599089" cy="11456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460939" y="5948636"/>
            <a:ext cx="472965" cy="1145627"/>
          </a:xfrm>
          <a:prstGeom prst="rect">
            <a:avLst/>
          </a:prstGeom>
          <a:solidFill>
            <a:srgbClr val="6DB34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71697" y="5948636"/>
            <a:ext cx="472965" cy="1145627"/>
          </a:xfrm>
          <a:prstGeom prst="rect">
            <a:avLst/>
          </a:prstGeom>
          <a:solidFill>
            <a:srgbClr val="009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3" name="Rounded Rectangle 42"/>
          <p:cNvSpPr/>
          <p:nvPr/>
        </p:nvSpPr>
        <p:spPr>
          <a:xfrm rot="10800000" flipH="1">
            <a:off x="2856506" y="831272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5" name="Rounded Rectangle 44"/>
          <p:cNvSpPr/>
          <p:nvPr/>
        </p:nvSpPr>
        <p:spPr>
          <a:xfrm rot="10800000" flipH="1">
            <a:off x="821966" y="471678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Rounded Rectangle 45"/>
          <p:cNvSpPr/>
          <p:nvPr/>
        </p:nvSpPr>
        <p:spPr>
          <a:xfrm rot="10800000" flipH="1">
            <a:off x="13325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 rot="10800000" flipH="1">
            <a:off x="5869870" y="6614159"/>
            <a:ext cx="780312" cy="3319549"/>
          </a:xfrm>
          <a:prstGeom prst="roundRect">
            <a:avLst>
              <a:gd name="adj" fmla="val 50000"/>
            </a:avLst>
          </a:prstGeom>
          <a:solidFill>
            <a:srgbClr val="1F8BAE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Rounded Rectangle 47"/>
          <p:cNvSpPr/>
          <p:nvPr/>
        </p:nvSpPr>
        <p:spPr>
          <a:xfrm rot="10800000" flipH="1">
            <a:off x="6933206" y="6614160"/>
            <a:ext cx="656314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Rounded Rectangle 48"/>
          <p:cNvSpPr/>
          <p:nvPr/>
        </p:nvSpPr>
        <p:spPr>
          <a:xfrm rot="10800000" flipH="1">
            <a:off x="2191486" y="6719450"/>
            <a:ext cx="662549" cy="63310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0" name="Rounded Rectangle 49"/>
          <p:cNvSpPr/>
          <p:nvPr/>
        </p:nvSpPr>
        <p:spPr>
          <a:xfrm rot="10800000" flipH="1">
            <a:off x="2794161" y="6668595"/>
            <a:ext cx="779356" cy="554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Rounded Rectangle 50"/>
          <p:cNvSpPr/>
          <p:nvPr/>
        </p:nvSpPr>
        <p:spPr>
          <a:xfrm rot="10800000" flipH="1">
            <a:off x="4920834" y="1025236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2" name="Rounded Rectangle 51"/>
          <p:cNvSpPr/>
          <p:nvPr/>
        </p:nvSpPr>
        <p:spPr>
          <a:xfrm rot="10800000" flipH="1">
            <a:off x="539188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Rounded Rectangle 52"/>
          <p:cNvSpPr/>
          <p:nvPr/>
        </p:nvSpPr>
        <p:spPr>
          <a:xfrm rot="10800000" flipH="1">
            <a:off x="341313" y="6708752"/>
            <a:ext cx="780312" cy="331954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4DCAFF">
                  <a:shade val="30000"/>
                  <a:satMod val="115000"/>
                  <a:alpha val="26000"/>
                </a:srgbClr>
              </a:gs>
              <a:gs pos="50000">
                <a:srgbClr val="4DCAFF">
                  <a:shade val="67500"/>
                  <a:satMod val="115000"/>
                </a:srgbClr>
              </a:gs>
              <a:gs pos="100000">
                <a:srgbClr val="4DCA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4" name="Rounded Rectangle 53"/>
          <p:cNvSpPr/>
          <p:nvPr/>
        </p:nvSpPr>
        <p:spPr>
          <a:xfrm rot="10800000" flipH="1">
            <a:off x="8038251" y="8318268"/>
            <a:ext cx="780312" cy="3319549"/>
          </a:xfrm>
          <a:prstGeom prst="roundRect">
            <a:avLst>
              <a:gd name="adj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Rounded Rectangle 54"/>
          <p:cNvSpPr/>
          <p:nvPr/>
        </p:nvSpPr>
        <p:spPr>
          <a:xfrm rot="10800000" flipH="1">
            <a:off x="8162249" y="1731818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6" name="Rounded Rectangle 55"/>
          <p:cNvSpPr/>
          <p:nvPr/>
        </p:nvSpPr>
        <p:spPr>
          <a:xfrm rot="10800000" flipH="1">
            <a:off x="3770906" y="1981200"/>
            <a:ext cx="656314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59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1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0" dur="164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animMotion origin="layout" path="M 2.77778E-6 4.81481E-6 L 2.77778E-6 -0.34561 " pathEditMode="relative" rAng="0" ptsTypes="AA">
                                      <p:cBhvr>
                                        <p:cTn id="12" dur="109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4" dur="10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0.27476 L 4.16667E-6 -1.26019 " pathEditMode="relative" rAng="0" ptsTypes="AA">
                                      <p:cBhvr>
                                        <p:cTn id="16" dur="12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18" dur="84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0" dur="19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2" dur="82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fill="hold" grpId="0" nodeType="withEffect">
                                  <p:stCondLst>
                                    <p:cond delay="5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72222E-6 -2.15822E-6 L -4.72222E-6 -1.32223 " pathEditMode="relative" rAng="0" ptsTypes="AA">
                                      <p:cBhvr>
                                        <p:cTn id="24" dur="1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fill="hold" grpId="0" nodeType="withEffect">
                                  <p:stCondLst>
                                    <p:cond delay="1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0 L 1.94444E-6 -1.0081 " pathEditMode="relative" rAng="0" ptsTypes="AA">
                                      <p:cBhvr>
                                        <p:cTn id="26" dur="7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28" dur="15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3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4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665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38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39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35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repeatCount="indefinite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animClr clrSpc="rgb" dir="cw">
                                      <p:cBhvr>
                                        <p:cTn id="43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0CCCC"/>
                                      </p:to>
                                    </p:animClr>
                                    <p:set>
                                      <p:cBhvr>
                                        <p:cTn id="44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65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295275"/>
            <a:ext cx="4123944" cy="838200"/>
          </a:xfrm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Two Column</a:t>
            </a:r>
            <a:br>
              <a:rPr lang="en-US" dirty="0" smtClean="0"/>
            </a:br>
            <a:r>
              <a:rPr lang="en-US" dirty="0" smtClean="0"/>
              <a:t>Title Left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455" y="1600200"/>
            <a:ext cx="4142232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635000" indent="-228600">
              <a:buClr>
                <a:schemeClr val="accent5"/>
              </a:buClr>
              <a:buFont typeface="Arial" pitchFamily="34" charset="0"/>
              <a:buChar char="•"/>
              <a:tabLst/>
              <a:defRPr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</a:t>
            </a:r>
            <a:br>
              <a:rPr lang="en-US" dirty="0" smtClean="0"/>
            </a:br>
            <a:r>
              <a:rPr lang="en-US" dirty="0" smtClean="0"/>
              <a:t>do not italicize; use yellow on the </a:t>
            </a:r>
            <a:br>
              <a:rPr lang="en-US" dirty="0" smtClean="0"/>
            </a:br>
            <a:r>
              <a:rPr lang="en-US" dirty="0" smtClean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4818888" y="1600200"/>
            <a:ext cx="4005072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+mj-lt"/>
              </a:defRPr>
            </a:lvl1pPr>
            <a:lvl2pPr marL="635000" indent="-228600"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en-US" dirty="0" smtClean="0"/>
              <a:t>Body copy uses sentence capital letters only, size 20, left aligned</a:t>
            </a:r>
          </a:p>
          <a:p>
            <a:pPr lvl="1"/>
            <a:r>
              <a:rPr lang="en-US" dirty="0" smtClean="0"/>
              <a:t>Sub-bullets are size 18 </a:t>
            </a:r>
            <a:br>
              <a:rPr lang="en-US" dirty="0" smtClean="0"/>
            </a:br>
            <a:r>
              <a:rPr lang="en-US" dirty="0" smtClean="0"/>
              <a:t>and indented</a:t>
            </a:r>
          </a:p>
          <a:p>
            <a:pPr lvl="1"/>
            <a:r>
              <a:rPr lang="en-US" dirty="0" smtClean="0"/>
              <a:t>Hyperlink: www.cisco.com </a:t>
            </a:r>
          </a:p>
          <a:p>
            <a:pPr lvl="0"/>
            <a:r>
              <a:rPr lang="en-US" dirty="0" smtClean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30903" y="295275"/>
            <a:ext cx="4132262" cy="838200"/>
          </a:xfrm>
        </p:spPr>
        <p:txBody>
          <a:bodyPr lIns="82296" rIns="82296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Tx/>
              <a:buNone/>
              <a:defRPr lang="en-US" sz="3600" b="0" kern="1200" spc="-100" baseline="0" dirty="0" smtClean="0"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Two Column</a:t>
            </a:r>
            <a:b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rgbClr val="0096D6"/>
                    </a:gs>
                    <a:gs pos="44000">
                      <a:srgbClr val="01BBBB"/>
                    </a:gs>
                    <a:gs pos="100000">
                      <a:srgbClr val="008041"/>
                    </a:gs>
                  </a:gsLst>
                  <a:lin ang="4800000" scaled="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Title Right</a:t>
            </a:r>
            <a:endParaRPr lang="en-US" dirty="0"/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44475" y="1600200"/>
            <a:ext cx="2622550" cy="43910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292474" y="1600200"/>
            <a:ext cx="2593975" cy="436245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300788" y="1600200"/>
            <a:ext cx="2633662" cy="433387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  <a:lvl2pPr>
              <a:defRPr>
                <a:latin typeface="+mj-lt"/>
                <a:cs typeface="Arial" pitchFamily="34" charset="0"/>
              </a:defRPr>
            </a:lvl2pPr>
            <a:lvl3pPr>
              <a:defRPr>
                <a:latin typeface="+mj-lt"/>
                <a:cs typeface="Arial" pitchFamily="34" charset="0"/>
              </a:defRPr>
            </a:lvl3pPr>
            <a:lvl4pPr>
              <a:defRPr>
                <a:latin typeface="+mj-lt"/>
                <a:cs typeface="Arial" pitchFamily="34" charset="0"/>
              </a:defRPr>
            </a:lvl4pPr>
            <a:lvl5pPr>
              <a:defRPr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20"/>
          <p:cNvSpPr>
            <a:spLocks noGrp="1" noChangeAspect="1"/>
          </p:cNvSpPr>
          <p:nvPr>
            <p:ph type="body" sz="quarter" idx="17"/>
          </p:nvPr>
        </p:nvSpPr>
        <p:spPr>
          <a:xfrm>
            <a:off x="219456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3255264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0"/>
          <p:cNvSpPr>
            <a:spLocks noGrp="1" noChangeAspect="1"/>
          </p:cNvSpPr>
          <p:nvPr>
            <p:ph type="body" sz="quarter" idx="19"/>
          </p:nvPr>
        </p:nvSpPr>
        <p:spPr>
          <a:xfrm>
            <a:off x="6273302" y="100584"/>
            <a:ext cx="2670048" cy="1152144"/>
          </a:xfrm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000" b="0" i="0" u="none" strike="noStrike" kern="1200" cap="none" spc="-10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rgbClr val="01BBBB"/>
                    </a:gs>
                  </a:gsLst>
                  <a:lin ang="2400000" scaled="0"/>
                </a:gradFill>
                <a:effectLst/>
                <a:uLnTx/>
                <a:uFillTx/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246972" y="439710"/>
            <a:ext cx="8567244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359764" y="1476375"/>
            <a:ext cx="8439461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9466" y="6062114"/>
            <a:ext cx="7461250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 smtClean="0"/>
              <a:t>Source: Placeholder for Notes Is 12 Points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6888" y="1600200"/>
            <a:ext cx="4005072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3752" y="1947672"/>
            <a:ext cx="3429000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5430244"/>
            <a:ext cx="8558698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5201" y="5842635"/>
            <a:ext cx="8112126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 and Title Go Here</a:t>
            </a:r>
            <a:endParaRPr lang="en-US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456" y="649224"/>
            <a:ext cx="8112125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Char char="“"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217357" y="6355828"/>
            <a:ext cx="8694295" cy="21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  <p:pic>
        <p:nvPicPr>
          <p:cNvPr id="12" name="Picture 11" descr="verticalb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1927" y="777667"/>
            <a:ext cx="89319" cy="528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1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29702" y="1918741"/>
            <a:ext cx="4117446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Telling Shared Experiences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22519" y="310896"/>
            <a:ext cx="3895344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tx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Tell your story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279392"/>
            <a:ext cx="4684867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Presenter Name and Title Go Here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3" y="311150"/>
            <a:ext cx="908367" cy="480227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10" name="Rectangle 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693" y="3282696"/>
            <a:ext cx="4712557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1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5540375" y="1917700"/>
            <a:ext cx="2676525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0" y="0"/>
            <a:ext cx="9129008" cy="6378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4" name="Group 67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gradFill flip="none" rotWithShape="1">
            <a:gsLst>
              <a:gs pos="11000">
                <a:schemeClr val="accent2"/>
              </a:gs>
              <a:gs pos="100000">
                <a:schemeClr val="accent5"/>
              </a:gs>
            </a:gsLst>
            <a:lin ang="2700000" scaled="1"/>
            <a:tileRect/>
          </a:gradFill>
        </p:grpSpPr>
        <p:sp>
          <p:nvSpPr>
            <p:cNvPr id="60" name="Rectangle 5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88" name="Rectangle 87"/>
          <p:cNvSpPr/>
          <p:nvPr/>
        </p:nvSpPr>
        <p:spPr>
          <a:xfrm>
            <a:off x="1" y="6541294"/>
            <a:ext cx="9129008" cy="316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0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-12700" y="6141720"/>
            <a:ext cx="9156700" cy="716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pic>
        <p:nvPicPr>
          <p:cNvPr id="17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1823499" y="-3578087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 rot="10800000">
            <a:off x="1013791" y="-64521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75620" y="17111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5451" y="834887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 rot="10800000">
            <a:off x="3036073" y="-3377648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744" y="484632"/>
            <a:ext cx="8755128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style”</a:t>
            </a:r>
            <a:endParaRPr lang="en-US" dirty="0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248" y="5358903"/>
            <a:ext cx="8574685" cy="614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891875" y="795528"/>
            <a:ext cx="5349240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91874" y="4794352"/>
            <a:ext cx="5347552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1900238" y="795528"/>
            <a:ext cx="5329238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65871" y="4873438"/>
            <a:ext cx="5074070" cy="838200"/>
          </a:xfrm>
        </p:spPr>
        <p:txBody>
          <a:bodyPr anchor="ctr"/>
          <a:lstStyle>
            <a:lvl1pPr>
              <a:defRPr sz="26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338328" y="310896"/>
            <a:ext cx="3273552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38328" y="310896"/>
            <a:ext cx="3273552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29703" y="3429000"/>
            <a:ext cx="7009298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Large photo </a:t>
            </a:r>
            <a:br>
              <a:rPr lang="en-US" dirty="0" smtClean="0"/>
            </a:br>
            <a:r>
              <a:rPr lang="en-US" dirty="0" smtClean="0"/>
              <a:t>caption here.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4992624" y="859536"/>
            <a:ext cx="3630168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992624" y="859536"/>
            <a:ext cx="3630168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9703" y="728972"/>
            <a:ext cx="4349918" cy="108952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3668713" y="311149"/>
            <a:ext cx="326813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3668989" y="311149"/>
            <a:ext cx="326786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34963" y="311149"/>
            <a:ext cx="3258612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320824" y="311149"/>
            <a:ext cx="327275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011988" y="311149"/>
            <a:ext cx="1806574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7011988" y="311149"/>
            <a:ext cx="1806573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34963" y="3028951"/>
            <a:ext cx="2501965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320824" y="3028951"/>
            <a:ext cx="2516104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911476" y="3028951"/>
            <a:ext cx="4025374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2908334" y="3028951"/>
            <a:ext cx="402851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011988" y="1683657"/>
            <a:ext cx="1806574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7011988" y="1676400"/>
            <a:ext cx="1806573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7011988" y="5182960"/>
            <a:ext cx="1806574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7011988" y="5182960"/>
            <a:ext cx="1806573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Insert photo here</a:t>
            </a:r>
            <a:endParaRPr lang="en-US" dirty="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8328" y="310896"/>
            <a:ext cx="8476488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33375" y="310896"/>
            <a:ext cx="8474869" cy="6054185"/>
          </a:xfrm>
          <a:ln>
            <a:solidFill>
              <a:schemeClr val="bg2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Photo placeholder</a:t>
            </a:r>
            <a:endParaRPr lang="en-US" dirty="0"/>
          </a:p>
        </p:txBody>
      </p:sp>
      <p:pic>
        <p:nvPicPr>
          <p:cNvPr id="3" name="Picture 2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4862"/>
            <a:ext cx="8477250" cy="171450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 smtClean="0"/>
              <a:t>Full bleed image placeholder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5" name="Rectangle 4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40" name="Media Placeholder 39"/>
          <p:cNvSpPr>
            <a:spLocks noGrp="1"/>
          </p:cNvSpPr>
          <p:nvPr>
            <p:ph type="media" sz="quarter" idx="11" hasCustomPrompt="1"/>
          </p:nvPr>
        </p:nvSpPr>
        <p:spPr>
          <a:xfrm>
            <a:off x="673957" y="777240"/>
            <a:ext cx="786384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 baseline="0" smtClean="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2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41314" y="6124575"/>
            <a:ext cx="787133" cy="416134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2639917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icon to add video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ltGray">
          <a:xfrm>
            <a:off x="7762659" y="6584513"/>
            <a:ext cx="812991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9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  <p:pic>
        <p:nvPicPr>
          <p:cNvPr id="31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32" name="Rounded Rectangle 31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4" name="Rounded Rectangle 33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6" name="Rounded Rectangle 35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38" name="Rectangle 5"/>
          <p:cNvSpPr>
            <a:spLocks noChangeArrowheads="1"/>
          </p:cNvSpPr>
          <p:nvPr userDrawn="1"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9" name="Rectangle 4"/>
          <p:cNvSpPr>
            <a:spLocks noChangeArrowheads="1"/>
          </p:cNvSpPr>
          <p:nvPr userDrawn="1"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FFFFFF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0" name="Rectangle 7"/>
          <p:cNvSpPr>
            <a:spLocks noChangeArrowheads="1"/>
          </p:cNvSpPr>
          <p:nvPr userDrawn="1"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43" name="Rectangle 4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18" dur="4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20" dur="4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22" dur="4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24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2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2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marL="0" algn="r" defTabSz="814388" rtl="0" eaLnBrk="1" latinLnBrk="0" hangingPunct="1">
              <a:lnSpc>
                <a:spcPct val="100000"/>
              </a:lnSpc>
            </a:pPr>
            <a:r>
              <a:rPr lang="en-US" sz="600" kern="1200" dirty="0">
                <a:solidFill>
                  <a:srgbClr val="C0C0C0"/>
                </a:solidFill>
                <a:latin typeface="+mj-lt"/>
                <a:ea typeface="+mn-ea"/>
                <a:cs typeface="+mn-cs"/>
              </a:rPr>
              <a:t>Cisco Confidential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20" name="Rectangle 19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8" name="Freeform 27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29" name="Freeform 28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0" name="Freeform 29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1" name="Freeform 30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2" name="Freeform 31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black">
          <a:xfrm>
            <a:off x="4373702" y="5844550"/>
            <a:ext cx="41443" cy="1570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black">
          <a:xfrm>
            <a:off x="4615130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black">
          <a:xfrm>
            <a:off x="4200221" y="5840202"/>
            <a:ext cx="119991" cy="165712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black">
          <a:xfrm>
            <a:off x="4778491" y="5840202"/>
            <a:ext cx="164807" cy="165712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black">
          <a:xfrm>
            <a:off x="4468634" y="5840202"/>
            <a:ext cx="107462" cy="165712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black">
          <a:xfrm>
            <a:off x="4117817" y="5654198"/>
            <a:ext cx="39033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black">
          <a:xfrm>
            <a:off x="4227206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black">
          <a:xfrm>
            <a:off x="4334669" y="5525687"/>
            <a:ext cx="39033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black">
          <a:xfrm>
            <a:off x="4444058" y="5600088"/>
            <a:ext cx="39033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black">
          <a:xfrm>
            <a:off x="4551038" y="5654198"/>
            <a:ext cx="41443" cy="80682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black">
          <a:xfrm>
            <a:off x="4660428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black">
          <a:xfrm>
            <a:off x="4769818" y="5525687"/>
            <a:ext cx="39515" cy="24832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black">
          <a:xfrm>
            <a:off x="4877279" y="5600088"/>
            <a:ext cx="39515" cy="1347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black">
          <a:xfrm>
            <a:off x="4986669" y="5654198"/>
            <a:ext cx="39515" cy="8068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91391E-6 L -5.55556E-7 0.02314 " pathEditMode="relative" rAng="0" ptsTypes="AA">
                                      <p:cBhvr>
                                        <p:cTn id="37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93242E-6 L 4.72222E-6 0.02962 " pathEditMode="relative" rAng="0" ptsTypes="AA">
                                      <p:cBhvr>
                                        <p:cTn id="39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1391E-6 L 0 0.02314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3242E-6 L -4.72222E-6 0.02962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1391E-6 L 4.16667E-6 0.02314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36056E-6 L 2.77778E-7 -0.0233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36056E-6 L -8.33333E-7 -0.02338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6056E-6 L 4.44444E-6 -0.02338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6056E-6 L 3.33333E-6 -0.02338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/>
        </p:nvPicPr>
        <p:blipFill>
          <a:blip r:embed="rId2" cstate="print"/>
          <a:srcRect l="1695" r="144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4691" y="3060488"/>
            <a:ext cx="2437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you.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black">
          <a:xfrm>
            <a:off x="6312989" y="3708603"/>
            <a:ext cx="116616" cy="4418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5" name="Freeform 34"/>
          <p:cNvSpPr>
            <a:spLocks/>
          </p:cNvSpPr>
          <p:nvPr/>
        </p:nvSpPr>
        <p:spPr bwMode="black">
          <a:xfrm>
            <a:off x="6992342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1" y="80"/>
              </a:cxn>
              <a:cxn ang="0">
                <a:pos x="0" y="40"/>
              </a:cxn>
              <a:cxn ang="0">
                <a:pos x="41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8" y="23"/>
                  <a:pt x="51" y="20"/>
                  <a:pt x="42" y="20"/>
                </a:cubicBezTo>
                <a:cubicBezTo>
                  <a:pt x="30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1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1" y="0"/>
                </a:cubicBezTo>
                <a:cubicBezTo>
                  <a:pt x="50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black">
          <a:xfrm>
            <a:off x="5824831" y="3697605"/>
            <a:ext cx="337642" cy="466297"/>
          </a:xfrm>
          <a:custGeom>
            <a:avLst/>
            <a:gdLst/>
            <a:ahLst/>
            <a:cxnLst>
              <a:cxn ang="0">
                <a:pos x="58" y="24"/>
              </a:cxn>
              <a:cxn ang="0">
                <a:pos x="42" y="20"/>
              </a:cxn>
              <a:cxn ang="0">
                <a:pos x="21" y="40"/>
              </a:cxn>
              <a:cxn ang="0">
                <a:pos x="42" y="60"/>
              </a:cxn>
              <a:cxn ang="0">
                <a:pos x="58" y="56"/>
              </a:cxn>
              <a:cxn ang="0">
                <a:pos x="58" y="77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58" y="3"/>
              </a:cxn>
              <a:cxn ang="0">
                <a:pos x="58" y="24"/>
              </a:cxn>
            </a:cxnLst>
            <a:rect l="0" t="0" r="r" b="b"/>
            <a:pathLst>
              <a:path w="58" h="80">
                <a:moveTo>
                  <a:pt x="58" y="24"/>
                </a:moveTo>
                <a:cubicBezTo>
                  <a:pt x="57" y="23"/>
                  <a:pt x="51" y="20"/>
                  <a:pt x="42" y="20"/>
                </a:cubicBezTo>
                <a:cubicBezTo>
                  <a:pt x="29" y="20"/>
                  <a:pt x="21" y="28"/>
                  <a:pt x="21" y="40"/>
                </a:cubicBezTo>
                <a:cubicBezTo>
                  <a:pt x="21" y="51"/>
                  <a:pt x="29" y="60"/>
                  <a:pt x="42" y="60"/>
                </a:cubicBezTo>
                <a:cubicBezTo>
                  <a:pt x="51" y="60"/>
                  <a:pt x="57" y="57"/>
                  <a:pt x="58" y="56"/>
                </a:cubicBezTo>
                <a:cubicBezTo>
                  <a:pt x="58" y="77"/>
                  <a:pt x="58" y="77"/>
                  <a:pt x="58" y="77"/>
                </a:cubicBezTo>
                <a:cubicBezTo>
                  <a:pt x="56" y="78"/>
                  <a:pt x="49" y="80"/>
                  <a:pt x="40" y="80"/>
                </a:cubicBezTo>
                <a:cubicBezTo>
                  <a:pt x="19" y="80"/>
                  <a:pt x="0" y="65"/>
                  <a:pt x="0" y="40"/>
                </a:cubicBezTo>
                <a:cubicBezTo>
                  <a:pt x="0" y="17"/>
                  <a:pt x="17" y="0"/>
                  <a:pt x="40" y="0"/>
                </a:cubicBezTo>
                <a:cubicBezTo>
                  <a:pt x="49" y="0"/>
                  <a:pt x="56" y="3"/>
                  <a:pt x="58" y="3"/>
                </a:cubicBezTo>
                <a:lnTo>
                  <a:pt x="5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7" name="Freeform 36"/>
          <p:cNvSpPr>
            <a:spLocks noEditPoints="1"/>
          </p:cNvSpPr>
          <p:nvPr/>
        </p:nvSpPr>
        <p:spPr bwMode="black">
          <a:xfrm>
            <a:off x="7452023" y="3697605"/>
            <a:ext cx="463750" cy="466297"/>
          </a:xfrm>
          <a:custGeom>
            <a:avLst/>
            <a:gdLst/>
            <a:ahLst/>
            <a:cxnLst>
              <a:cxn ang="0">
                <a:pos x="80" y="40"/>
              </a:cxn>
              <a:cxn ang="0">
                <a:pos x="40" y="80"/>
              </a:cxn>
              <a:cxn ang="0">
                <a:pos x="0" y="40"/>
              </a:cxn>
              <a:cxn ang="0">
                <a:pos x="40" y="0"/>
              </a:cxn>
              <a:cxn ang="0">
                <a:pos x="80" y="40"/>
              </a:cxn>
              <a:cxn ang="0">
                <a:pos x="40" y="20"/>
              </a:cxn>
              <a:cxn ang="0">
                <a:pos x="20" y="40"/>
              </a:cxn>
              <a:cxn ang="0">
                <a:pos x="40" y="60"/>
              </a:cxn>
              <a:cxn ang="0">
                <a:pos x="60" y="40"/>
              </a:cxn>
              <a:cxn ang="0">
                <a:pos x="40" y="20"/>
              </a:cxn>
            </a:cxnLst>
            <a:rect l="0" t="0" r="r" b="b"/>
            <a:pathLst>
              <a:path w="80" h="80">
                <a:moveTo>
                  <a:pt x="80" y="40"/>
                </a:moveTo>
                <a:cubicBezTo>
                  <a:pt x="80" y="62"/>
                  <a:pt x="64" y="80"/>
                  <a:pt x="40" y="80"/>
                </a:cubicBezTo>
                <a:cubicBezTo>
                  <a:pt x="16" y="80"/>
                  <a:pt x="0" y="62"/>
                  <a:pt x="0" y="40"/>
                </a:cubicBezTo>
                <a:cubicBezTo>
                  <a:pt x="0" y="18"/>
                  <a:pt x="16" y="0"/>
                  <a:pt x="40" y="0"/>
                </a:cubicBezTo>
                <a:cubicBezTo>
                  <a:pt x="64" y="0"/>
                  <a:pt x="80" y="18"/>
                  <a:pt x="80" y="40"/>
                </a:cubicBezTo>
                <a:moveTo>
                  <a:pt x="40" y="20"/>
                </a:moveTo>
                <a:cubicBezTo>
                  <a:pt x="29" y="20"/>
                  <a:pt x="20" y="29"/>
                  <a:pt x="20" y="40"/>
                </a:cubicBezTo>
                <a:cubicBezTo>
                  <a:pt x="20" y="51"/>
                  <a:pt x="29" y="60"/>
                  <a:pt x="40" y="60"/>
                </a:cubicBezTo>
                <a:cubicBezTo>
                  <a:pt x="51" y="60"/>
                  <a:pt x="60" y="51"/>
                  <a:pt x="60" y="40"/>
                </a:cubicBezTo>
                <a:cubicBezTo>
                  <a:pt x="60" y="29"/>
                  <a:pt x="51" y="20"/>
                  <a:pt x="40" y="2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black">
          <a:xfrm>
            <a:off x="6580117" y="3697605"/>
            <a:ext cx="302387" cy="466297"/>
          </a:xfrm>
          <a:custGeom>
            <a:avLst/>
            <a:gdLst/>
            <a:ahLst/>
            <a:cxnLst>
              <a:cxn ang="0">
                <a:pos x="47" y="19"/>
              </a:cxn>
              <a:cxn ang="0">
                <a:pos x="32" y="17"/>
              </a:cxn>
              <a:cxn ang="0">
                <a:pos x="20" y="23"/>
              </a:cxn>
              <a:cxn ang="0">
                <a:pos x="29" y="30"/>
              </a:cxn>
              <a:cxn ang="0">
                <a:pos x="34" y="32"/>
              </a:cxn>
              <a:cxn ang="0">
                <a:pos x="52" y="54"/>
              </a:cxn>
              <a:cxn ang="0">
                <a:pos x="21" y="80"/>
              </a:cxn>
              <a:cxn ang="0">
                <a:pos x="0" y="77"/>
              </a:cxn>
              <a:cxn ang="0">
                <a:pos x="0" y="60"/>
              </a:cxn>
              <a:cxn ang="0">
                <a:pos x="18" y="63"/>
              </a:cxn>
              <a:cxn ang="0">
                <a:pos x="32" y="56"/>
              </a:cxn>
              <a:cxn ang="0">
                <a:pos x="23" y="48"/>
              </a:cxn>
              <a:cxn ang="0">
                <a:pos x="19" y="47"/>
              </a:cxn>
              <a:cxn ang="0">
                <a:pos x="0" y="24"/>
              </a:cxn>
              <a:cxn ang="0">
                <a:pos x="28" y="0"/>
              </a:cxn>
              <a:cxn ang="0">
                <a:pos x="47" y="3"/>
              </a:cxn>
              <a:cxn ang="0">
                <a:pos x="47" y="19"/>
              </a:cxn>
            </a:cxnLst>
            <a:rect l="0" t="0" r="r" b="b"/>
            <a:pathLst>
              <a:path w="52" h="80">
                <a:moveTo>
                  <a:pt x="47" y="19"/>
                </a:moveTo>
                <a:cubicBezTo>
                  <a:pt x="47" y="19"/>
                  <a:pt x="38" y="17"/>
                  <a:pt x="32" y="17"/>
                </a:cubicBezTo>
                <a:cubicBezTo>
                  <a:pt x="24" y="17"/>
                  <a:pt x="20" y="19"/>
                  <a:pt x="20" y="23"/>
                </a:cubicBezTo>
                <a:cubicBezTo>
                  <a:pt x="20" y="28"/>
                  <a:pt x="26" y="29"/>
                  <a:pt x="29" y="30"/>
                </a:cubicBezTo>
                <a:cubicBezTo>
                  <a:pt x="34" y="32"/>
                  <a:pt x="34" y="32"/>
                  <a:pt x="34" y="32"/>
                </a:cubicBezTo>
                <a:cubicBezTo>
                  <a:pt x="47" y="36"/>
                  <a:pt x="52" y="45"/>
                  <a:pt x="52" y="54"/>
                </a:cubicBezTo>
                <a:cubicBezTo>
                  <a:pt x="52" y="73"/>
                  <a:pt x="35" y="80"/>
                  <a:pt x="21" y="80"/>
                </a:cubicBezTo>
                <a:cubicBezTo>
                  <a:pt x="10" y="80"/>
                  <a:pt x="1" y="78"/>
                  <a:pt x="0" y="77"/>
                </a:cubicBezTo>
                <a:cubicBezTo>
                  <a:pt x="0" y="60"/>
                  <a:pt x="0" y="60"/>
                  <a:pt x="0" y="60"/>
                </a:cubicBezTo>
                <a:cubicBezTo>
                  <a:pt x="2" y="60"/>
                  <a:pt x="10" y="63"/>
                  <a:pt x="18" y="63"/>
                </a:cubicBezTo>
                <a:cubicBezTo>
                  <a:pt x="28" y="63"/>
                  <a:pt x="32" y="60"/>
                  <a:pt x="32" y="56"/>
                </a:cubicBezTo>
                <a:cubicBezTo>
                  <a:pt x="32" y="52"/>
                  <a:pt x="28" y="49"/>
                  <a:pt x="23" y="48"/>
                </a:cubicBezTo>
                <a:cubicBezTo>
                  <a:pt x="22" y="48"/>
                  <a:pt x="21" y="47"/>
                  <a:pt x="19" y="47"/>
                </a:cubicBezTo>
                <a:cubicBezTo>
                  <a:pt x="9" y="43"/>
                  <a:pt x="0" y="37"/>
                  <a:pt x="0" y="24"/>
                </a:cubicBezTo>
                <a:cubicBezTo>
                  <a:pt x="0" y="10"/>
                  <a:pt x="10" y="0"/>
                  <a:pt x="28" y="0"/>
                </a:cubicBezTo>
                <a:cubicBezTo>
                  <a:pt x="37" y="0"/>
                  <a:pt x="46" y="3"/>
                  <a:pt x="47" y="3"/>
                </a:cubicBezTo>
                <a:lnTo>
                  <a:pt x="47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black">
          <a:xfrm>
            <a:off x="5592955" y="3082440"/>
            <a:ext cx="109835" cy="227032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10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black">
          <a:xfrm>
            <a:off x="5900764" y="2930180"/>
            <a:ext cx="109835" cy="379291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4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4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black">
          <a:xfrm>
            <a:off x="6203154" y="2720822"/>
            <a:ext cx="109835" cy="698767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111"/>
              </a:cxn>
              <a:cxn ang="0">
                <a:pos x="10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5" y="120"/>
                  <a:pt x="10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black">
          <a:xfrm>
            <a:off x="6510963" y="2930181"/>
            <a:ext cx="109835" cy="379292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56"/>
              </a:cxn>
              <a:cxn ang="0">
                <a:pos x="9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9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black">
          <a:xfrm>
            <a:off x="6811994" y="3082440"/>
            <a:ext cx="116616" cy="227031"/>
          </a:xfrm>
          <a:custGeom>
            <a:avLst/>
            <a:gdLst/>
            <a:ahLst/>
            <a:cxnLst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30"/>
              </a:cxn>
              <a:cxn ang="0">
                <a:pos x="10" y="39"/>
              </a:cxn>
              <a:cxn ang="0">
                <a:pos x="20" y="30"/>
              </a:cxn>
              <a:cxn ang="0">
                <a:pos x="20" y="10"/>
              </a:cxn>
            </a:cxnLst>
            <a:rect l="0" t="0" r="r" b="b"/>
            <a:pathLst>
              <a:path w="20" h="39">
                <a:moveTo>
                  <a:pt x="20" y="10"/>
                </a:moveTo>
                <a:cubicBezTo>
                  <a:pt x="20" y="4"/>
                  <a:pt x="15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5" y="39"/>
                  <a:pt x="10" y="39"/>
                </a:cubicBezTo>
                <a:cubicBezTo>
                  <a:pt x="15" y="39"/>
                  <a:pt x="20" y="35"/>
                  <a:pt x="20" y="30"/>
                </a:cubicBezTo>
                <a:lnTo>
                  <a:pt x="20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4" name="Freeform 43"/>
          <p:cNvSpPr>
            <a:spLocks/>
          </p:cNvSpPr>
          <p:nvPr/>
        </p:nvSpPr>
        <p:spPr bwMode="black">
          <a:xfrm>
            <a:off x="7119806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4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black">
          <a:xfrm>
            <a:off x="7427618" y="2720823"/>
            <a:ext cx="111191" cy="698766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9" y="0"/>
              </a:cxn>
              <a:cxn ang="0">
                <a:pos x="0" y="9"/>
              </a:cxn>
              <a:cxn ang="0">
                <a:pos x="0" y="111"/>
              </a:cxn>
              <a:cxn ang="0">
                <a:pos x="9" y="120"/>
              </a:cxn>
              <a:cxn ang="0">
                <a:pos x="19" y="111"/>
              </a:cxn>
              <a:cxn ang="0">
                <a:pos x="19" y="9"/>
              </a:cxn>
            </a:cxnLst>
            <a:rect l="0" t="0" r="r" b="b"/>
            <a:pathLst>
              <a:path w="19" h="120">
                <a:moveTo>
                  <a:pt x="19" y="9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16"/>
                  <a:pt x="4" y="120"/>
                  <a:pt x="9" y="120"/>
                </a:cubicBezTo>
                <a:cubicBezTo>
                  <a:pt x="15" y="120"/>
                  <a:pt x="19" y="116"/>
                  <a:pt x="19" y="111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6" name="Freeform 45"/>
          <p:cNvSpPr>
            <a:spLocks/>
          </p:cNvSpPr>
          <p:nvPr/>
        </p:nvSpPr>
        <p:spPr bwMode="black">
          <a:xfrm>
            <a:off x="7730002" y="2930181"/>
            <a:ext cx="111191" cy="37929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0" y="0"/>
              </a:cxn>
              <a:cxn ang="0">
                <a:pos x="0" y="9"/>
              </a:cxn>
              <a:cxn ang="0">
                <a:pos x="0" y="56"/>
              </a:cxn>
              <a:cxn ang="0">
                <a:pos x="10" y="65"/>
              </a:cxn>
              <a:cxn ang="0">
                <a:pos x="19" y="56"/>
              </a:cxn>
              <a:cxn ang="0">
                <a:pos x="19" y="9"/>
              </a:cxn>
            </a:cxnLst>
            <a:rect l="0" t="0" r="r" b="b"/>
            <a:pathLst>
              <a:path w="19" h="65">
                <a:moveTo>
                  <a:pt x="19" y="9"/>
                </a:moveTo>
                <a:cubicBezTo>
                  <a:pt x="19" y="4"/>
                  <a:pt x="15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1"/>
                  <a:pt x="5" y="65"/>
                  <a:pt x="10" y="65"/>
                </a:cubicBezTo>
                <a:cubicBezTo>
                  <a:pt x="15" y="65"/>
                  <a:pt x="19" y="61"/>
                  <a:pt x="19" y="56"/>
                </a:cubicBezTo>
                <a:lnTo>
                  <a:pt x="19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  <p:sp>
        <p:nvSpPr>
          <p:cNvPr id="47" name="Freeform 46"/>
          <p:cNvSpPr>
            <a:spLocks/>
          </p:cNvSpPr>
          <p:nvPr/>
        </p:nvSpPr>
        <p:spPr bwMode="black">
          <a:xfrm>
            <a:off x="8037814" y="3082440"/>
            <a:ext cx="111191" cy="227031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9" y="0"/>
              </a:cxn>
              <a:cxn ang="0">
                <a:pos x="0" y="10"/>
              </a:cxn>
              <a:cxn ang="0">
                <a:pos x="0" y="30"/>
              </a:cxn>
              <a:cxn ang="0">
                <a:pos x="9" y="39"/>
              </a:cxn>
              <a:cxn ang="0">
                <a:pos x="19" y="30"/>
              </a:cxn>
              <a:cxn ang="0">
                <a:pos x="19" y="10"/>
              </a:cxn>
            </a:cxnLst>
            <a:rect l="0" t="0" r="r" b="b"/>
            <a:pathLst>
              <a:path w="19" h="39">
                <a:moveTo>
                  <a:pt x="19" y="10"/>
                </a:moveTo>
                <a:cubicBezTo>
                  <a:pt x="19" y="4"/>
                  <a:pt x="15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5"/>
                  <a:pt x="4" y="39"/>
                  <a:pt x="9" y="39"/>
                </a:cubicBezTo>
                <a:cubicBezTo>
                  <a:pt x="15" y="39"/>
                  <a:pt x="19" y="35"/>
                  <a:pt x="19" y="30"/>
                </a:cubicBezTo>
                <a:lnTo>
                  <a:pt x="19" y="1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96D6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09143 " pathEditMode="relative" rAng="0" ptsTypes="AA">
                                      <p:cBhvr>
                                        <p:cTn id="41" dur="700" spd="-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5E-6 0.11157 " pathEditMode="relative" rAng="0" ptsTypes="AA">
                                      <p:cBhvr>
                                        <p:cTn id="43" dur="7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4.72222E-6 0.09143 " pathEditMode="relative" rAng="0" ptsTypes="AA">
                                      <p:cBhvr>
                                        <p:cTn id="45" dur="7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-2.77778E-6 0.11157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5.55556E-7 0.09143 " pathEditMode="relative" rAng="0" ptsTypes="AA">
                                      <p:cBhvr>
                                        <p:cTn id="49" dur="7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4.72222E-6 -0.10764 " pathEditMode="relative" rAng="0" ptsTypes="AA">
                                      <p:cBhvr>
                                        <p:cTn id="51" dur="7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4.44444E-6 -0.10764 " pathEditMode="relative" rAng="0" ptsTypes="AA">
                                      <p:cBhvr>
                                        <p:cTn id="53" dur="7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-2.22222E-6 -0.10764 " pathEditMode="relative" rAng="0" ptsTypes="AA">
                                      <p:cBhvr>
                                        <p:cTn id="55" dur="7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1.11111E-6 -0.10764 " pathEditMode="relative" rAng="0" ptsTypes="AA">
                                      <p:cBhvr>
                                        <p:cTn id="57" dur="7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</p:spPr>
      </p:pic>
      <p:sp>
        <p:nvSpPr>
          <p:cNvPr id="59" name="Rounded Rectangle 58"/>
          <p:cNvSpPr/>
          <p:nvPr userDrawn="1"/>
        </p:nvSpPr>
        <p:spPr>
          <a:xfrm>
            <a:off x="1823499" y="-3570592"/>
            <a:ext cx="1729740" cy="140141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4" name="Rounded Rectangle 63"/>
          <p:cNvSpPr/>
          <p:nvPr userDrawn="1"/>
        </p:nvSpPr>
        <p:spPr>
          <a:xfrm>
            <a:off x="0" y="-637720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 rot="10800000">
            <a:off x="1013791" y="424860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 userDrawn="1"/>
        </p:nvSpPr>
        <p:spPr>
          <a:xfrm>
            <a:off x="6585483" y="-2913279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7" name="Rounded Rectangle 66"/>
          <p:cNvSpPr/>
          <p:nvPr userDrawn="1"/>
        </p:nvSpPr>
        <p:spPr>
          <a:xfrm>
            <a:off x="8105451" y="5699195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68" name="Rounded Rectangle 67"/>
          <p:cNvSpPr/>
          <p:nvPr userDrawn="1"/>
        </p:nvSpPr>
        <p:spPr>
          <a:xfrm rot="10800000">
            <a:off x="3036073" y="1516172"/>
            <a:ext cx="1729740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72" name="Group 38"/>
          <p:cNvGrpSpPr/>
          <p:nvPr userDrawn="1"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653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94444E-6 4.07407E-6 L 1.94444E-6 0.81944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0" y="-2056029"/>
            <a:ext cx="9847891" cy="19379146"/>
            <a:chOff x="-12700" y="-2056029"/>
            <a:chExt cx="9847891" cy="19379146"/>
          </a:xfrm>
        </p:grpSpPr>
        <p:pic>
          <p:nvPicPr>
            <p:cNvPr id="32" name="Picture 2" descr="C:\Documents and Settings\contractor\Desktop\Blue_Green_Gradient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700" y="0"/>
              <a:ext cx="9156700" cy="6858000"/>
            </a:xfrm>
            <a:prstGeom prst="rect">
              <a:avLst/>
            </a:prstGeom>
            <a:noFill/>
          </p:spPr>
        </p:pic>
        <p:sp>
          <p:nvSpPr>
            <p:cNvPr id="33" name="Rounded Rectangle 32"/>
            <p:cNvSpPr/>
            <p:nvPr userDrawn="1"/>
          </p:nvSpPr>
          <p:spPr>
            <a:xfrm>
              <a:off x="1823499" y="3308943"/>
              <a:ext cx="1729740" cy="140141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4" name="Rounded Rectangle 33"/>
            <p:cNvSpPr/>
            <p:nvPr userDrawn="1"/>
          </p:nvSpPr>
          <p:spPr>
            <a:xfrm>
              <a:off x="0" y="123668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alpha val="18000"/>
                  </a:scheme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5" name="Rounded Rectangle 34"/>
            <p:cNvSpPr/>
            <p:nvPr userDrawn="1"/>
          </p:nvSpPr>
          <p:spPr>
            <a:xfrm rot="10800000">
              <a:off x="1013791" y="424860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 userDrawn="1"/>
          </p:nvSpPr>
          <p:spPr>
            <a:xfrm>
              <a:off x="6585483" y="-2056029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 userDrawn="1"/>
          </p:nvSpPr>
          <p:spPr>
            <a:xfrm>
              <a:off x="8105451" y="2783785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  <a:alpha val="28000"/>
                  </a:schemeClr>
                </a:gs>
                <a:gs pos="100000">
                  <a:schemeClr val="accent4">
                    <a:lumMod val="75000"/>
                    <a:alpha val="29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sp>
          <p:nvSpPr>
            <p:cNvPr id="38" name="Rounded Rectangle 37"/>
            <p:cNvSpPr/>
            <p:nvPr userDrawn="1"/>
          </p:nvSpPr>
          <p:spPr>
            <a:xfrm rot="10800000">
              <a:off x="3036073" y="174390"/>
              <a:ext cx="1729740" cy="814843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57550">
                    <a:alpha val="46000"/>
                  </a:srgbClr>
                </a:gs>
                <a:gs pos="100000">
                  <a:schemeClr val="accent1">
                    <a:shade val="100000"/>
                    <a:satMod val="115000"/>
                    <a:alpha val="2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</p:grpSp>
      <p:sp>
        <p:nvSpPr>
          <p:cNvPr id="7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1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236689"/>
            <a:ext cx="8112125" cy="2918779"/>
          </a:xfrm>
        </p:spPr>
        <p:txBody>
          <a:bodyPr/>
          <a:lstStyle>
            <a:lvl1pPr>
              <a:lnSpc>
                <a:spcPct val="90000"/>
              </a:lnSpc>
              <a:defRPr lang="en-US" sz="5400" b="0" kern="1200" spc="-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6383" y="4464068"/>
            <a:ext cx="8112126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0" hasCustomPrompt="1"/>
          </p:nvPr>
        </p:nvSpPr>
        <p:spPr>
          <a:xfrm>
            <a:off x="236383" y="4768852"/>
            <a:ext cx="8097838" cy="384175"/>
          </a:xfrm>
        </p:spPr>
        <p:txBody>
          <a:bodyPr/>
          <a:lstStyle>
            <a:lvl1pPr marL="0" indent="0">
              <a:buFontTx/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Presenter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1" hasCustomPrompt="1"/>
          </p:nvPr>
        </p:nvSpPr>
        <p:spPr>
          <a:xfrm>
            <a:off x="236538" y="5232770"/>
            <a:ext cx="8112125" cy="384175"/>
          </a:xfrm>
        </p:spPr>
        <p:txBody>
          <a:bodyPr/>
          <a:lstStyle>
            <a:lvl1pPr marL="0" indent="0">
              <a:buFontTx/>
              <a:buNone/>
              <a:defRPr lang="en-US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grpSp>
        <p:nvGrpSpPr>
          <p:cNvPr id="4" name="Group 38"/>
          <p:cNvGrpSpPr/>
          <p:nvPr/>
        </p:nvGrpSpPr>
        <p:grpSpPr>
          <a:xfrm>
            <a:off x="341314" y="311151"/>
            <a:ext cx="829170" cy="438358"/>
            <a:chOff x="609600" y="528537"/>
            <a:chExt cx="1444734" cy="763789"/>
          </a:xfrm>
          <a:solidFill>
            <a:schemeClr val="bg1"/>
          </a:solidFill>
        </p:grpSpPr>
        <p:sp>
          <p:nvSpPr>
            <p:cNvPr id="73" name="Rectangle 72"/>
            <p:cNvSpPr>
              <a:spLocks noChangeArrowheads="1"/>
            </p:cNvSpPr>
            <p:nvPr/>
          </p:nvSpPr>
          <p:spPr bwMode="black">
            <a:xfrm>
              <a:off x="1016578" y="1035681"/>
              <a:ext cx="65914" cy="24973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black">
            <a:xfrm>
              <a:off x="1400563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1" y="80"/>
                </a:cxn>
                <a:cxn ang="0">
                  <a:pos x="0" y="40"/>
                </a:cxn>
                <a:cxn ang="0">
                  <a:pos x="41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black">
            <a:xfrm>
              <a:off x="740661" y="1028765"/>
              <a:ext cx="190843" cy="263561"/>
            </a:xfrm>
            <a:custGeom>
              <a:avLst/>
              <a:gdLst/>
              <a:ahLst/>
              <a:cxnLst>
                <a:cxn ang="0">
                  <a:pos x="58" y="24"/>
                </a:cxn>
                <a:cxn ang="0">
                  <a:pos x="42" y="20"/>
                </a:cxn>
                <a:cxn ang="0">
                  <a:pos x="21" y="40"/>
                </a:cxn>
                <a:cxn ang="0">
                  <a:pos x="42" y="60"/>
                </a:cxn>
                <a:cxn ang="0">
                  <a:pos x="58" y="56"/>
                </a:cxn>
                <a:cxn ang="0">
                  <a:pos x="58" y="77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58" y="3"/>
                </a:cxn>
                <a:cxn ang="0">
                  <a:pos x="58" y="24"/>
                </a:cxn>
              </a:cxnLst>
              <a:rect l="0" t="0" r="r" b="b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black">
            <a:xfrm>
              <a:off x="1660385" y="1028765"/>
              <a:ext cx="262122" cy="263561"/>
            </a:xfrm>
            <a:custGeom>
              <a:avLst/>
              <a:gdLst/>
              <a:ahLst/>
              <a:cxnLst>
                <a:cxn ang="0">
                  <a:pos x="80" y="40"/>
                </a:cxn>
                <a:cxn ang="0">
                  <a:pos x="40" y="80"/>
                </a:cxn>
                <a:cxn ang="0">
                  <a:pos x="0" y="40"/>
                </a:cxn>
                <a:cxn ang="0">
                  <a:pos x="40" y="0"/>
                </a:cxn>
                <a:cxn ang="0">
                  <a:pos x="80" y="40"/>
                </a:cxn>
                <a:cxn ang="0">
                  <a:pos x="40" y="20"/>
                </a:cxn>
                <a:cxn ang="0">
                  <a:pos x="20" y="40"/>
                </a:cxn>
                <a:cxn ang="0">
                  <a:pos x="40" y="60"/>
                </a:cxn>
                <a:cxn ang="0">
                  <a:pos x="60" y="40"/>
                </a:cxn>
                <a:cxn ang="0">
                  <a:pos x="40" y="20"/>
                </a:cxn>
              </a:cxnLst>
              <a:rect l="0" t="0" r="r" b="b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black">
            <a:xfrm>
              <a:off x="1167566" y="1028765"/>
              <a:ext cx="170916" cy="263561"/>
            </a:xfrm>
            <a:custGeom>
              <a:avLst/>
              <a:gdLst/>
              <a:ahLst/>
              <a:cxnLst>
                <a:cxn ang="0">
                  <a:pos x="47" y="19"/>
                </a:cxn>
                <a:cxn ang="0">
                  <a:pos x="32" y="17"/>
                </a:cxn>
                <a:cxn ang="0">
                  <a:pos x="20" y="23"/>
                </a:cxn>
                <a:cxn ang="0">
                  <a:pos x="29" y="30"/>
                </a:cxn>
                <a:cxn ang="0">
                  <a:pos x="34" y="32"/>
                </a:cxn>
                <a:cxn ang="0">
                  <a:pos x="52" y="54"/>
                </a:cxn>
                <a:cxn ang="0">
                  <a:pos x="21" y="80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18" y="63"/>
                </a:cxn>
                <a:cxn ang="0">
                  <a:pos x="32" y="56"/>
                </a:cxn>
                <a:cxn ang="0">
                  <a:pos x="23" y="48"/>
                </a:cxn>
                <a:cxn ang="0">
                  <a:pos x="19" y="47"/>
                </a:cxn>
                <a:cxn ang="0">
                  <a:pos x="0" y="24"/>
                </a:cxn>
                <a:cxn ang="0">
                  <a:pos x="28" y="0"/>
                </a:cxn>
                <a:cxn ang="0">
                  <a:pos x="47" y="3"/>
                </a:cxn>
                <a:cxn ang="0">
                  <a:pos x="47" y="19"/>
                </a:cxn>
              </a:cxnLst>
              <a:rect l="0" t="0" r="r" b="b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black">
            <a:xfrm>
              <a:off x="609600" y="732931"/>
              <a:ext cx="62081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black">
            <a:xfrm>
              <a:off x="783581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black">
            <a:xfrm>
              <a:off x="954497" y="528537"/>
              <a:ext cx="62081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10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black">
            <a:xfrm>
              <a:off x="1128478" y="646870"/>
              <a:ext cx="62081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9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black">
            <a:xfrm>
              <a:off x="1298627" y="732931"/>
              <a:ext cx="65914" cy="128323"/>
            </a:xfrm>
            <a:custGeom>
              <a:avLst/>
              <a:gdLst/>
              <a:ahLst/>
              <a:cxnLst>
                <a:cxn ang="0">
                  <a:pos x="20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10" y="39"/>
                </a:cxn>
                <a:cxn ang="0">
                  <a:pos x="20" y="30"/>
                </a:cxn>
                <a:cxn ang="0">
                  <a:pos x="20" y="10"/>
                </a:cxn>
              </a:cxnLst>
              <a:rect l="0" t="0" r="r" b="b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black">
            <a:xfrm>
              <a:off x="1472608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black">
            <a:xfrm>
              <a:off x="1646590" y="528537"/>
              <a:ext cx="62848" cy="394958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0" y="111"/>
                </a:cxn>
                <a:cxn ang="0">
                  <a:pos x="9" y="120"/>
                </a:cxn>
                <a:cxn ang="0">
                  <a:pos x="19" y="111"/>
                </a:cxn>
                <a:cxn ang="0">
                  <a:pos x="19" y="9"/>
                </a:cxn>
              </a:cxnLst>
              <a:rect l="0" t="0" r="r" b="b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black">
            <a:xfrm>
              <a:off x="1817505" y="646870"/>
              <a:ext cx="62848" cy="214384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0" y="0"/>
                </a:cxn>
                <a:cxn ang="0">
                  <a:pos x="0" y="9"/>
                </a:cxn>
                <a:cxn ang="0">
                  <a:pos x="0" y="56"/>
                </a:cxn>
                <a:cxn ang="0">
                  <a:pos x="10" y="65"/>
                </a:cxn>
                <a:cxn ang="0">
                  <a:pos x="19" y="56"/>
                </a:cxn>
                <a:cxn ang="0">
                  <a:pos x="19" y="9"/>
                </a:cxn>
              </a:cxnLst>
              <a:rect l="0" t="0" r="r" b="b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black">
            <a:xfrm>
              <a:off x="1991486" y="732931"/>
              <a:ext cx="62848" cy="12832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30"/>
                </a:cxn>
                <a:cxn ang="0">
                  <a:pos x="9" y="39"/>
                </a:cxn>
                <a:cxn ang="0">
                  <a:pos x="19" y="30"/>
                </a:cxn>
                <a:cxn ang="0">
                  <a:pos x="19" y="10"/>
                </a:cxn>
              </a:cxnLst>
              <a:rect l="0" t="0" r="r" b="b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+mj-lt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8"/>
            <a:ext cx="8694295" cy="335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399143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1.94444E-6 -0.48102 " pathEditMode="relative" rAng="0" ptsTypes="AA">
                                      <p:cBhvr>
                                        <p:cTn id="6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ontractor\Desktop\Pattern_Half_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102726"/>
            <a:ext cx="8477250" cy="343852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7357" y="3020519"/>
            <a:ext cx="8694295" cy="17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white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1393" y="1967967"/>
            <a:ext cx="8112125" cy="2407042"/>
          </a:xfr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0" kern="1200" spc="-150" baseline="0" dirty="0">
                <a:gradFill flip="none" rotWithShape="1">
                  <a:gsLst>
                    <a:gs pos="0">
                      <a:srgbClr val="55E6ED"/>
                    </a:gs>
                    <a:gs pos="80000">
                      <a:srgbClr val="009249"/>
                    </a:gs>
                  </a:gsLst>
                  <a:lin ang="120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hidden">
          <a:xfrm>
            <a:off x="0" y="0"/>
            <a:ext cx="9144000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4965192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quarter" idx="10"/>
          </p:nvPr>
        </p:nvSpPr>
        <p:spPr>
          <a:xfrm>
            <a:off x="239713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06781" y="1339745"/>
            <a:ext cx="4122425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rgbClr val="435153"/>
                </a:solidFill>
                <a:latin typeface="+mj-lt"/>
              </a:defRPr>
            </a:lvl2pPr>
            <a:lvl3pPr>
              <a:defRPr sz="1200">
                <a:solidFill>
                  <a:srgbClr val="435153"/>
                </a:solidFill>
                <a:latin typeface="+mj-lt"/>
              </a:defRPr>
            </a:lvl3pPr>
            <a:lvl4pPr>
              <a:defRPr sz="1100">
                <a:solidFill>
                  <a:srgbClr val="435153"/>
                </a:solidFill>
                <a:latin typeface="+mj-lt"/>
              </a:defRPr>
            </a:lvl4pPr>
            <a:lvl5pPr>
              <a:defRPr sz="1100"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9713" y="1339745"/>
            <a:ext cx="410368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21224" y="1747683"/>
            <a:ext cx="3236976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lang="en-US" sz="2000" kern="1200" dirty="0" smtClean="0">
                <a:gradFill>
                  <a:gsLst>
                    <a:gs pos="0">
                      <a:schemeClr val="tx1"/>
                    </a:gs>
                    <a:gs pos="47000">
                      <a:schemeClr val="accent2"/>
                    </a:gs>
                    <a:gs pos="100000">
                      <a:schemeClr val="accent4"/>
                    </a:gs>
                  </a:gsLst>
                  <a:lin ang="3600000" scaled="0"/>
                </a:gradFill>
                <a:latin typeface="+mj-lt"/>
                <a:ea typeface="+mn-ea"/>
                <a:cs typeface="+mn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“This is the sample </a:t>
            </a:r>
            <a:br>
              <a:rPr lang="en-US" dirty="0" smtClean="0"/>
            </a:br>
            <a:r>
              <a:rPr lang="en-US" dirty="0" smtClean="0"/>
              <a:t>pull quote.”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ltGray">
          <a:xfrm>
            <a:off x="7763787" y="6584512"/>
            <a:ext cx="81186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Cisco Confidential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0" y="4876800"/>
            <a:ext cx="3200400" cy="457200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Source Name</a:t>
            </a:r>
            <a:endParaRPr lang="en-US" dirty="0"/>
          </a:p>
        </p:txBody>
      </p:sp>
      <p:pic>
        <p:nvPicPr>
          <p:cNvPr id="9" name="Picture 8" descr="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251373" y="6586246"/>
            <a:ext cx="3420515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 smtClean="0">
                <a:solidFill>
                  <a:srgbClr val="C0C0C0"/>
                </a:solidFill>
                <a:latin typeface="+mj-lt"/>
              </a:rPr>
              <a:t>© 2011 Cisco and/or its affiliates. All rights reserved.</a:t>
            </a:r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8861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9701" y="1339745"/>
            <a:ext cx="8551441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8639981" y="6580408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3" name="Picture 12" descr="bottom bar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3375" y="6378339"/>
            <a:ext cx="8477250" cy="162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60" r:id="rId35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chemeClr val="tx1"/>
              </a:gs>
              <a:gs pos="44000">
                <a:srgbClr val="01BBBB"/>
              </a:gs>
              <a:gs pos="100000">
                <a:schemeClr val="accent4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chemeClr val="tx2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rgbClr val="546568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rgbClr val="546568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rgbClr val="546568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rgbClr val="546568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rgbClr val="546568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wiki.openstack.org/wiki/Donabe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Interactive Visual </a:t>
            </a:r>
            <a:r>
              <a:rPr lang="en-US" dirty="0"/>
              <a:t>O</a:t>
            </a:r>
            <a:r>
              <a:rPr lang="en-US" dirty="0" smtClean="0"/>
              <a:t>rchestration </a:t>
            </a:r>
            <a:r>
              <a:rPr lang="en-US" dirty="0"/>
              <a:t>W</a:t>
            </a:r>
            <a:r>
              <a:rPr lang="en-US" dirty="0" smtClean="0"/>
              <a:t>ith Curvature and Donabe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Sam Betts  John Davidge  Jack Fletcher  Bradley Jones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50825" y="6009518"/>
            <a:ext cx="8097838" cy="384175"/>
          </a:xfrm>
        </p:spPr>
        <p:txBody>
          <a:bodyPr/>
          <a:lstStyle/>
          <a:p>
            <a:r>
              <a:rPr lang="en-US" dirty="0" smtClean="0"/>
              <a:t>Office of the Cloud CTO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6538" y="6372549"/>
            <a:ext cx="8112125" cy="384175"/>
          </a:xfrm>
        </p:spPr>
        <p:txBody>
          <a:bodyPr/>
          <a:lstStyle/>
          <a:p>
            <a:r>
              <a:rPr lang="en-US" dirty="0" smtClean="0"/>
              <a:t>OpenStack Summit April 2013 - Portland 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50825" y="4845665"/>
            <a:ext cx="8097838" cy="44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Tx/>
              <a:buNone/>
              <a:tabLst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Mentors: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00501" y="5180796"/>
            <a:ext cx="1668161" cy="44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Tx/>
              <a:buNone/>
              <a:tabLst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Debo</a:t>
            </a:r>
            <a:r>
              <a:rPr lang="en-US" dirty="0" smtClean="0"/>
              <a:t> </a:t>
            </a:r>
            <a:r>
              <a:rPr lang="en-US" dirty="0" err="1" smtClean="0"/>
              <a:t>Dutta</a:t>
            </a:r>
            <a:endParaRPr lang="en-US" dirty="0" smtClean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12831" y="5508854"/>
            <a:ext cx="1520205" cy="443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Tx/>
              <a:buNone/>
              <a:tabLst/>
              <a:defRPr lang="en-US" sz="18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Clr>
                <a:schemeClr val="tx2"/>
              </a:buCl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Lew Tucker</a:t>
            </a:r>
          </a:p>
        </p:txBody>
      </p:sp>
    </p:spTree>
    <p:extLst>
      <p:ext uri="{BB962C8B-B14F-4D97-AF65-F5344CB8AC3E}">
        <p14:creationId xmlns:p14="http://schemas.microsoft.com/office/powerpoint/2010/main" val="5985409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Curvature </a:t>
            </a:r>
            <a:endParaRPr lang="en-US" sz="3200" dirty="0"/>
          </a:p>
        </p:txBody>
      </p:sp>
      <p:pic>
        <p:nvPicPr>
          <p:cNvPr id="3" name="Picture 2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4" name="Picture 3" descr="brads doodl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4" y="1270415"/>
            <a:ext cx="6508999" cy="488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881482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– Lessons Learned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884097"/>
            <a:ext cx="8578850" cy="4966317"/>
          </a:xfrm>
        </p:spPr>
        <p:txBody>
          <a:bodyPr/>
          <a:lstStyle/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Visual network design turned out to be a great success in user trials within Cisco</a:t>
            </a:r>
          </a:p>
          <a:p>
            <a:pPr marL="692150" lvl="1" indent="-285750">
              <a:buFont typeface="Arial"/>
              <a:buChar char="•"/>
            </a:pPr>
            <a:endParaRPr lang="en-US" sz="28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People using Curvature to interact with Quantum for the first time just </a:t>
            </a:r>
            <a:r>
              <a:rPr lang="en-US" sz="2800" i="1" dirty="0" smtClean="0"/>
              <a:t>got it</a:t>
            </a:r>
            <a:r>
              <a:rPr lang="en-US" sz="2800" dirty="0"/>
              <a:t> </a:t>
            </a:r>
            <a:r>
              <a:rPr lang="en-US" sz="2800" dirty="0" smtClean="0"/>
              <a:t>– it took away the mystery of Horizon or the CLI</a:t>
            </a:r>
          </a:p>
          <a:p>
            <a:pPr marL="692150" lvl="1" indent="-285750">
              <a:buFont typeface="Arial"/>
              <a:buChar char="•"/>
            </a:pPr>
            <a:endParaRPr lang="en-US" sz="28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Building complex application topologies became a trivial task. A need to exploit this by making these topologies repeatable was identified</a:t>
            </a:r>
          </a:p>
          <a:p>
            <a:pPr marL="692150" lvl="1" indent="-285750">
              <a:buFont typeface="Arial"/>
              <a:buChar char="•"/>
            </a:pPr>
            <a:endParaRPr lang="en-US" sz="2800" dirty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87053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Donabe - Origins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1144438"/>
            <a:ext cx="8578850" cy="4855999"/>
          </a:xfrm>
        </p:spPr>
        <p:txBody>
          <a:bodyPr/>
          <a:lstStyle/>
          <a:p>
            <a:pPr lvl="1"/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First proposed at the Essex summit in 2011 by </a:t>
            </a:r>
            <a:r>
              <a:rPr lang="en-US" sz="2800" dirty="0" err="1" smtClean="0"/>
              <a:t>Debo</a:t>
            </a:r>
            <a:r>
              <a:rPr lang="en-US" sz="2800" dirty="0" smtClean="0"/>
              <a:t> </a:t>
            </a:r>
            <a:r>
              <a:rPr lang="en-US" sz="2800" dirty="0" err="1" smtClean="0"/>
              <a:t>Dutta</a:t>
            </a:r>
            <a:r>
              <a:rPr lang="en-US" sz="2800" dirty="0" smtClean="0"/>
              <a:t> and Rick Clark</a:t>
            </a:r>
          </a:p>
          <a:p>
            <a:pPr marL="857250" lvl="2" indent="-285750">
              <a:buFont typeface="Arial"/>
              <a:buChar char="•"/>
            </a:pPr>
            <a:r>
              <a:rPr lang="en-US" sz="2600" dirty="0">
                <a:hlinkClick r:id="rId4"/>
              </a:rPr>
              <a:t>https://wiki.openstack.org/wiki/</a:t>
            </a:r>
            <a:r>
              <a:rPr lang="en-US" sz="2600" dirty="0" smtClean="0">
                <a:hlinkClick r:id="rId4"/>
              </a:rPr>
              <a:t>Donabe</a:t>
            </a:r>
            <a:endParaRPr lang="en-US" sz="2600" dirty="0" smtClean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Defines a system of application ‘containers’ that describe the virtual topology of an application</a:t>
            </a:r>
          </a:p>
        </p:txBody>
      </p:sp>
    </p:spTree>
    <p:extLst>
      <p:ext uri="{BB962C8B-B14F-4D97-AF65-F5344CB8AC3E}">
        <p14:creationId xmlns:p14="http://schemas.microsoft.com/office/powerpoint/2010/main" val="2925766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Donabe – Container Structure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894420"/>
            <a:ext cx="8578850" cy="5501180"/>
          </a:xfrm>
        </p:spPr>
        <p:txBody>
          <a:bodyPr/>
          <a:lstStyle/>
          <a:p>
            <a:pPr lvl="1"/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A container can have zero to many</a:t>
            </a:r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  <a:p>
            <a:pPr marL="1087438" lvl="4" indent="-285750">
              <a:buFont typeface="Arial"/>
              <a:buChar char="•"/>
            </a:pPr>
            <a:r>
              <a:rPr lang="en-US" sz="2400" dirty="0" smtClean="0"/>
              <a:t>Routers (Quantum)</a:t>
            </a:r>
          </a:p>
          <a:p>
            <a:pPr marL="1087438" lvl="4" indent="-285750">
              <a:buFont typeface="Arial"/>
              <a:buChar char="•"/>
            </a:pPr>
            <a:endParaRPr lang="en-US" sz="2400" dirty="0" smtClean="0"/>
          </a:p>
          <a:p>
            <a:pPr marL="1087438" lvl="4" indent="-285750">
              <a:buFont typeface="Arial"/>
              <a:buChar char="•"/>
            </a:pPr>
            <a:r>
              <a:rPr lang="en-US" sz="2400" dirty="0" smtClean="0"/>
              <a:t>Networks (Quantum)</a:t>
            </a:r>
          </a:p>
          <a:p>
            <a:pPr marL="1087438" lvl="4" indent="-285750">
              <a:buFont typeface="Arial"/>
              <a:buChar char="•"/>
            </a:pPr>
            <a:endParaRPr lang="en-US" sz="2400" dirty="0" smtClean="0"/>
          </a:p>
          <a:p>
            <a:pPr marL="1087438" lvl="4" indent="-285750">
              <a:buFont typeface="Arial"/>
              <a:buChar char="•"/>
            </a:pPr>
            <a:r>
              <a:rPr lang="en-US" sz="2400" dirty="0" smtClean="0"/>
              <a:t>Virtual Machines (Nova)</a:t>
            </a:r>
          </a:p>
          <a:p>
            <a:pPr marL="1087438" lvl="4" indent="-285750">
              <a:buFont typeface="Arial"/>
              <a:buChar char="•"/>
            </a:pPr>
            <a:endParaRPr lang="en-US" sz="2400" dirty="0" smtClean="0"/>
          </a:p>
          <a:p>
            <a:pPr marL="1087438" lvl="4" indent="-285750">
              <a:buFont typeface="Arial"/>
              <a:buChar char="•"/>
            </a:pPr>
            <a:r>
              <a:rPr lang="en-US" sz="2400" dirty="0" smtClean="0"/>
              <a:t>Containers (Donabe)</a:t>
            </a:r>
          </a:p>
          <a:p>
            <a:pPr marL="1087438" lvl="4" indent="-285750"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9197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Donabe – Container Structure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1359867"/>
            <a:ext cx="8578850" cy="5501180"/>
          </a:xfrm>
        </p:spPr>
        <p:txBody>
          <a:bodyPr/>
          <a:lstStyle/>
          <a:p>
            <a:pPr lvl="1"/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Endpoints</a:t>
            </a:r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  <a:p>
            <a:pPr marL="974725" lvl="3" indent="-285750">
              <a:buFont typeface="Arial"/>
              <a:buChar char="•"/>
            </a:pPr>
            <a:r>
              <a:rPr lang="en-US" sz="2400" dirty="0" smtClean="0"/>
              <a:t>Any node within a container can be defined as an endpoint</a:t>
            </a:r>
          </a:p>
          <a:p>
            <a:pPr marL="974725" lvl="3" indent="-285750">
              <a:buFont typeface="Arial"/>
              <a:buChar char="•"/>
            </a:pPr>
            <a:endParaRPr lang="en-US" sz="2400" dirty="0" smtClean="0"/>
          </a:p>
          <a:p>
            <a:pPr marL="974725" lvl="3" indent="-285750">
              <a:buFont typeface="Arial"/>
              <a:buChar char="•"/>
            </a:pPr>
            <a:r>
              <a:rPr lang="en-US" sz="2400" dirty="0" smtClean="0"/>
              <a:t>Allows connectivity to nodes outside the container</a:t>
            </a:r>
          </a:p>
          <a:p>
            <a:pPr marL="974725" lvl="3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520974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Donabe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1320505"/>
            <a:ext cx="8578850" cy="3720958"/>
          </a:xfrm>
        </p:spPr>
        <p:txBody>
          <a:bodyPr/>
          <a:lstStyle/>
          <a:p>
            <a:pPr lvl="1"/>
            <a:endParaRPr lang="en-US" sz="2800" dirty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Completely </a:t>
            </a:r>
            <a:r>
              <a:rPr lang="en-US" sz="2800" dirty="0" smtClean="0"/>
              <a:t>separate from Curvature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/>
              <a:t>Interaction via REST API</a:t>
            </a:r>
          </a:p>
          <a:p>
            <a:pPr marL="692150" lvl="1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endParaRPr lang="en-US" sz="2400" dirty="0" smtClean="0"/>
          </a:p>
          <a:p>
            <a:pPr marL="974725" lvl="3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3468579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Curvature with Donabe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</p:txBody>
      </p:sp>
      <p:pic>
        <p:nvPicPr>
          <p:cNvPr id="31" name="Picture Placeholder 30" descr="gear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681" r="3681"/>
          <a:stretch>
            <a:fillRect/>
          </a:stretch>
        </p:blipFill>
        <p:spPr/>
      </p:pic>
      <p:pic>
        <p:nvPicPr>
          <p:cNvPr id="8" name="Picture 7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061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Conceptual Architecture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4" name="Picture 3" descr="OpenStackWith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35" y="1270415"/>
            <a:ext cx="6276023" cy="50504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703" y="6528232"/>
            <a:ext cx="8670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Source: http</a:t>
            </a:r>
            <a:r>
              <a:rPr lang="en-US" sz="1400" dirty="0"/>
              <a:t>://</a:t>
            </a:r>
            <a:r>
              <a:rPr lang="en-US" sz="1400" dirty="0" err="1"/>
              <a:t>docs.openstack.org</a:t>
            </a:r>
            <a:r>
              <a:rPr lang="en-US" sz="1400" dirty="0"/>
              <a:t>/trunk/</a:t>
            </a:r>
            <a:r>
              <a:rPr lang="en-US" sz="1400" dirty="0" err="1"/>
              <a:t>openstack</a:t>
            </a:r>
            <a:r>
              <a:rPr lang="en-US" sz="1400" dirty="0"/>
              <a:t>-compute/admin/content/conceptual-</a:t>
            </a:r>
            <a:r>
              <a:rPr lang="en-US" sz="1400" dirty="0" err="1"/>
              <a:t>architecture.html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05722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Conceptual Architecture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4" name="Picture 3" descr="OpenStackWitho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35" y="1270415"/>
            <a:ext cx="6276023" cy="5050468"/>
          </a:xfrm>
          <a:prstGeom prst="rect">
            <a:avLst/>
          </a:prstGeom>
        </p:spPr>
      </p:pic>
      <p:pic>
        <p:nvPicPr>
          <p:cNvPr id="2" name="Picture 1" descr="OpenstackWith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35" y="1270415"/>
            <a:ext cx="6360478" cy="505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621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Features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1481372"/>
            <a:ext cx="8578850" cy="4815996"/>
          </a:xfrm>
        </p:spPr>
        <p:txBody>
          <a:bodyPr/>
          <a:lstStyle/>
          <a:p>
            <a:pPr lvl="1"/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Curvature</a:t>
            </a:r>
          </a:p>
          <a:p>
            <a:pPr marL="974725" lvl="3" indent="-285750">
              <a:buFont typeface="Arial"/>
              <a:buChar char="•"/>
            </a:pPr>
            <a:r>
              <a:rPr lang="en-US" sz="2400" dirty="0" smtClean="0"/>
              <a:t>Saving &amp; Sharing Network Designs</a:t>
            </a:r>
          </a:p>
          <a:p>
            <a:pPr marL="974725" lvl="3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Donabe</a:t>
            </a:r>
          </a:p>
          <a:p>
            <a:pPr marL="974725" lvl="3" indent="-285750">
              <a:buFont typeface="Arial"/>
              <a:buChar char="•"/>
            </a:pPr>
            <a:r>
              <a:rPr lang="en-US" sz="2400" dirty="0" smtClean="0"/>
              <a:t>Modification of live containers</a:t>
            </a:r>
          </a:p>
          <a:p>
            <a:pPr marL="974725" lvl="3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Meta-data Service</a:t>
            </a:r>
          </a:p>
        </p:txBody>
      </p:sp>
    </p:spTree>
    <p:extLst>
      <p:ext uri="{BB962C8B-B14F-4D97-AF65-F5344CB8AC3E}">
        <p14:creationId xmlns:p14="http://schemas.microsoft.com/office/powerpoint/2010/main" val="33360314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Curvature and Donabe - Agenda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9702" y="1564396"/>
            <a:ext cx="8578850" cy="4563792"/>
          </a:xfrm>
        </p:spPr>
        <p:txBody>
          <a:bodyPr/>
          <a:lstStyle/>
          <a:p>
            <a:pPr marL="692150" lvl="1" indent="-285750">
              <a:buFont typeface="Arial"/>
              <a:buChar char="•"/>
            </a:pPr>
            <a:r>
              <a:rPr lang="en-US" sz="3600" dirty="0" smtClean="0"/>
              <a:t>How did we get here?</a:t>
            </a:r>
          </a:p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3600" dirty="0" smtClean="0"/>
              <a:t>What is Curvature?</a:t>
            </a:r>
          </a:p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3600" dirty="0" smtClean="0"/>
              <a:t>What is Donabe?</a:t>
            </a:r>
          </a:p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3600" dirty="0" smtClean="0"/>
              <a:t>Questions?</a:t>
            </a:r>
          </a:p>
          <a:p>
            <a:pPr marL="692150" lvl="1" indent="-285750">
              <a:buFont typeface="Arial"/>
              <a:buChar char="•"/>
            </a:pPr>
            <a:endParaRPr lang="en-US" sz="3600" dirty="0"/>
          </a:p>
        </p:txBody>
      </p:sp>
      <p:pic>
        <p:nvPicPr>
          <p:cNvPr id="3" name="Picture 2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31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894420"/>
            <a:ext cx="8578850" cy="4815996"/>
          </a:xfrm>
        </p:spPr>
        <p:txBody>
          <a:bodyPr/>
          <a:lstStyle/>
          <a:p>
            <a:pPr lvl="1"/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Curvature</a:t>
            </a:r>
            <a:endParaRPr lang="en-US" sz="2400" dirty="0" smtClean="0"/>
          </a:p>
          <a:p>
            <a:pPr marL="974725" lvl="3" indent="-285750">
              <a:buFont typeface="Arial"/>
              <a:buChar char="•"/>
            </a:pPr>
            <a:r>
              <a:rPr lang="en-US" sz="2400" dirty="0" smtClean="0"/>
              <a:t>Designed to </a:t>
            </a:r>
            <a:r>
              <a:rPr lang="en-US" sz="2400" dirty="0"/>
              <a:t>b</a:t>
            </a:r>
            <a:r>
              <a:rPr lang="en-US" sz="2400" dirty="0" smtClean="0"/>
              <a:t>e extensible</a:t>
            </a:r>
          </a:p>
          <a:p>
            <a:pPr marL="974725" lvl="3" indent="-285750">
              <a:buFont typeface="Arial"/>
              <a:buChar char="•"/>
            </a:pPr>
            <a:endParaRPr lang="en-US" sz="24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Donabe</a:t>
            </a:r>
          </a:p>
          <a:p>
            <a:pPr marL="857250" lvl="2" indent="-285750">
              <a:buFont typeface="Arial"/>
              <a:buChar char="•"/>
            </a:pPr>
            <a:r>
              <a:rPr lang="en-US" sz="2600" dirty="0" smtClean="0"/>
              <a:t>Designed to work with services like Curvature via REST API</a:t>
            </a:r>
          </a:p>
          <a:p>
            <a:pPr marL="857250" lvl="2" indent="-285750">
              <a:buFont typeface="Arial"/>
              <a:buChar char="•"/>
            </a:pPr>
            <a:endParaRPr lang="en-US" sz="26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To be open-sourced soon</a:t>
            </a:r>
          </a:p>
        </p:txBody>
      </p:sp>
    </p:spTree>
    <p:extLst>
      <p:ext uri="{BB962C8B-B14F-4D97-AF65-F5344CB8AC3E}">
        <p14:creationId xmlns:p14="http://schemas.microsoft.com/office/powerpoint/2010/main" val="3399120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3744_10151003973450965_64272941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27" y="1020636"/>
            <a:ext cx="1967085" cy="1967085"/>
          </a:xfrm>
          <a:prstGeom prst="rect">
            <a:avLst/>
          </a:prstGeom>
        </p:spPr>
      </p:pic>
      <p:pic>
        <p:nvPicPr>
          <p:cNvPr id="3" name="Picture 2" descr="528424_4432979309226_545486990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35416" r="31262" b="26704"/>
          <a:stretch/>
        </p:blipFill>
        <p:spPr>
          <a:xfrm>
            <a:off x="4655884" y="1020636"/>
            <a:ext cx="1970053" cy="1967085"/>
          </a:xfrm>
          <a:prstGeom prst="rect">
            <a:avLst/>
          </a:prstGeom>
        </p:spPr>
      </p:pic>
      <p:pic>
        <p:nvPicPr>
          <p:cNvPr id="4" name="Picture 3" descr="622348_10151131974885236_1448876227_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35681" r="37225" b="20545"/>
          <a:stretch/>
        </p:blipFill>
        <p:spPr>
          <a:xfrm>
            <a:off x="6845948" y="1020636"/>
            <a:ext cx="1966996" cy="1967085"/>
          </a:xfrm>
          <a:prstGeom prst="rect">
            <a:avLst/>
          </a:prstGeom>
        </p:spPr>
      </p:pic>
      <p:pic>
        <p:nvPicPr>
          <p:cNvPr id="5" name="Picture 4" descr="me_taho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149381" y="1020636"/>
            <a:ext cx="1967416" cy="1967085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2445527" y="3044184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John Davidge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55884" y="3050531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Jack Fletcher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845948" y="3050531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Bradley Jones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46419" y="3063225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</a:rPr>
              <a:t>Sam Betts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333574" y="3457755"/>
            <a:ext cx="2284543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jodavidg@cisco.com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561405" y="3455150"/>
            <a:ext cx="2284543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jafletch@cisco.com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715938" y="3451692"/>
            <a:ext cx="2428062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bradjone@cisco.com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1129" y="3448234"/>
            <a:ext cx="2384398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sambetts@cisco.com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36641" y="4470590"/>
            <a:ext cx="2340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+mj-lt"/>
              </a:rPr>
              <a:t>Thank you</a:t>
            </a:r>
            <a:endParaRPr lang="en-US" sz="36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85075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/>
      <p:bldP spid="8" grpId="1"/>
      <p:bldP spid="9" grpId="1"/>
      <p:bldP spid="10" grpId="1"/>
      <p:bldP spid="11" grpId="1"/>
      <p:bldP spid="12" grpId="1"/>
      <p:bldP spid="13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ok_Logo_RGB2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59" y="4337816"/>
            <a:ext cx="2866011" cy="1933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Background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9713" y="1344168"/>
            <a:ext cx="8578850" cy="2992686"/>
          </a:xfrm>
        </p:spPr>
        <p:txBody>
          <a:bodyPr/>
          <a:lstStyle/>
          <a:p>
            <a:r>
              <a:rPr lang="en-US" dirty="0" smtClean="0"/>
              <a:t>Software Engineering Interns in the Office of </a:t>
            </a:r>
            <a:r>
              <a:rPr lang="en-US" smtClean="0"/>
              <a:t>the Cloud CTO</a:t>
            </a:r>
            <a:endParaRPr lang="en-US" dirty="0"/>
          </a:p>
        </p:txBody>
      </p:sp>
      <p:pic>
        <p:nvPicPr>
          <p:cNvPr id="4" name="Picture 3" descr="183744_10151003973450965_642729418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57" y="1960705"/>
            <a:ext cx="1967085" cy="1967085"/>
          </a:xfrm>
          <a:prstGeom prst="rect">
            <a:avLst/>
          </a:prstGeom>
        </p:spPr>
      </p:pic>
      <p:pic>
        <p:nvPicPr>
          <p:cNvPr id="5" name="Picture 4" descr="528424_4432979309226_545486990_n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5" t="35416" r="31262" b="26704"/>
          <a:stretch/>
        </p:blipFill>
        <p:spPr>
          <a:xfrm>
            <a:off x="4661414" y="1960705"/>
            <a:ext cx="1970053" cy="1967085"/>
          </a:xfrm>
          <a:prstGeom prst="rect">
            <a:avLst/>
          </a:prstGeom>
        </p:spPr>
      </p:pic>
      <p:pic>
        <p:nvPicPr>
          <p:cNvPr id="6" name="Picture 5" descr="622348_10151131974885236_1448876227_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5" t="35681" r="37225" b="20545"/>
          <a:stretch/>
        </p:blipFill>
        <p:spPr>
          <a:xfrm>
            <a:off x="6851478" y="1960705"/>
            <a:ext cx="1966996" cy="1967085"/>
          </a:xfrm>
          <a:prstGeom prst="rect">
            <a:avLst/>
          </a:prstGeom>
        </p:spPr>
      </p:pic>
      <p:pic>
        <p:nvPicPr>
          <p:cNvPr id="7" name="Picture 6" descr="me_taho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2"/>
          <a:stretch/>
        </p:blipFill>
        <p:spPr>
          <a:xfrm>
            <a:off x="242675" y="1960705"/>
            <a:ext cx="1967416" cy="1967085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451057" y="3984253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John Davidge</a:t>
            </a:r>
            <a:endParaRPr lang="en-US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61414" y="3990600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Jack Fletcher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6851478" y="3990600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Bradley Jones</a:t>
            </a:r>
            <a:endParaRPr lang="en-US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239713" y="4003294"/>
            <a:ext cx="1967085" cy="413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Sam Betts</a:t>
            </a:r>
            <a:endParaRPr lang="en-US" dirty="0"/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350710" y="4769774"/>
            <a:ext cx="4949436" cy="1447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Computer Science Undergraduates</a:t>
            </a:r>
          </a:p>
          <a:p>
            <a:r>
              <a:rPr lang="en-US" dirty="0" smtClean="0"/>
              <a:t>University of Kent, Canterbury, UK</a:t>
            </a:r>
            <a:endParaRPr lang="en-US" dirty="0"/>
          </a:p>
        </p:txBody>
      </p:sp>
      <p:pic>
        <p:nvPicPr>
          <p:cNvPr id="17" name="Picture 16" descr="openstack-cloud-software-vertical-lar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928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- Concept Work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3" name="Picture 2" descr="Screen Shot 2013-03-28 at 11.49.53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34817" r="22242" b="20931"/>
          <a:stretch/>
        </p:blipFill>
        <p:spPr>
          <a:xfrm>
            <a:off x="970026" y="2070150"/>
            <a:ext cx="7100194" cy="3929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713" y="774111"/>
            <a:ext cx="8578850" cy="1396032"/>
          </a:xfrm>
        </p:spPr>
        <p:txBody>
          <a:bodyPr/>
          <a:lstStyle/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Early exploration of virtual network visualization</a:t>
            </a:r>
            <a:endParaRPr lang="en-US" sz="2800" b="1" dirty="0" smtClean="0"/>
          </a:p>
          <a:p>
            <a:pPr marL="692150" lvl="1" indent="-285750">
              <a:buFont typeface="Arial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7356516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Curvature - Concept Work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59700" y="1314141"/>
            <a:ext cx="8578850" cy="1396032"/>
          </a:xfrm>
        </p:spPr>
        <p:txBody>
          <a:bodyPr/>
          <a:lstStyle/>
          <a:p>
            <a:pPr marL="692150" lvl="1" indent="-285750">
              <a:buFont typeface="Arial"/>
              <a:buChar char="•"/>
            </a:pPr>
            <a:endParaRPr lang="en-US" sz="3600" dirty="0" smtClean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Even basic visualization can be very powerful for understanding your virtual network</a:t>
            </a:r>
          </a:p>
          <a:p>
            <a:pPr marL="692150" lvl="1" indent="-285750">
              <a:buFont typeface="Arial"/>
              <a:buChar char="•"/>
            </a:pPr>
            <a:endParaRPr lang="en-US" sz="2800" b="1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A system that can represent a virtual network visually and communicate it to the user is the first step</a:t>
            </a:r>
          </a:p>
          <a:p>
            <a:pPr marL="692150" lvl="1" indent="-285750">
              <a:buFont typeface="Arial"/>
              <a:buChar char="•"/>
            </a:pPr>
            <a:endParaRPr lang="en-US" sz="28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What if we can make this work both ways?</a:t>
            </a:r>
          </a:p>
          <a:p>
            <a:pPr marL="692150" lvl="1" indent="-285750">
              <a:buFont typeface="Arial"/>
              <a:buChar char="•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50171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users interact with clouds?</a:t>
            </a:r>
            <a:endParaRPr lang="en-US" dirty="0"/>
          </a:p>
        </p:txBody>
      </p:sp>
      <p:pic>
        <p:nvPicPr>
          <p:cNvPr id="7" name="Picture 6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2" name="Picture 1" descr="aw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1" y="2219789"/>
            <a:ext cx="3949801" cy="2972458"/>
          </a:xfrm>
          <a:prstGeom prst="rect">
            <a:avLst/>
          </a:prstGeom>
          <a:ln>
            <a:solidFill>
              <a:schemeClr val="accent3">
                <a:lumMod val="10000"/>
              </a:schemeClr>
            </a:solidFill>
          </a:ln>
        </p:spPr>
      </p:pic>
      <p:pic>
        <p:nvPicPr>
          <p:cNvPr id="6" name="Picture 5" descr="Screen Shot 2013-04-08 at 6.51.15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29979"/>
          <a:stretch/>
        </p:blipFill>
        <p:spPr>
          <a:xfrm>
            <a:off x="4557398" y="2219789"/>
            <a:ext cx="4261165" cy="2972458"/>
          </a:xfrm>
          <a:prstGeom prst="rect">
            <a:avLst/>
          </a:prstGeom>
          <a:ln>
            <a:solidFill>
              <a:schemeClr val="accent3">
                <a:lumMod val="1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7995" y="1587660"/>
            <a:ext cx="2296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Amazon EC2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999154" y="1587660"/>
            <a:ext cx="33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OpenStack Horizon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93563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Curvature &amp; Donabe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39713" y="1608963"/>
            <a:ext cx="8578850" cy="1226704"/>
          </a:xfrm>
        </p:spPr>
        <p:txBody>
          <a:bodyPr/>
          <a:lstStyle/>
          <a:p>
            <a:pPr lvl="1"/>
            <a:endParaRPr lang="en-US" sz="2800" dirty="0"/>
          </a:p>
          <a:p>
            <a:pPr marL="692150" lvl="1" indent="-285750">
              <a:buFont typeface="Arial"/>
              <a:buChar char="•"/>
            </a:pPr>
            <a:r>
              <a:rPr lang="en-US" sz="2800" dirty="0" smtClean="0"/>
              <a:t>Two services, one philosophy:</a:t>
            </a:r>
          </a:p>
          <a:p>
            <a:pPr marL="692150" lvl="1" indent="-285750">
              <a:buFont typeface="Arial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692150" lvl="1" indent="-285750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3" name="Picture 2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9949" y="3085755"/>
            <a:ext cx="63621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Make OpenStack Easier to Use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7933943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Curvature </a:t>
            </a:r>
            <a:endParaRPr lang="en-US" sz="3200" dirty="0"/>
          </a:p>
        </p:txBody>
      </p:sp>
      <p:pic>
        <p:nvPicPr>
          <p:cNvPr id="3" name="Picture 2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  <p:pic>
        <p:nvPicPr>
          <p:cNvPr id="2" name="Picture 1" descr="Curvature Dash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02" y="1270415"/>
            <a:ext cx="8588861" cy="4877246"/>
          </a:xfrm>
          <a:prstGeom prst="rect">
            <a:avLst/>
          </a:prstGeom>
          <a:ln>
            <a:solidFill>
              <a:srgbClr val="0096D6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-234743" y="2139945"/>
            <a:ext cx="4159205" cy="1227520"/>
          </a:xfrm>
        </p:spPr>
        <p:txBody>
          <a:bodyPr/>
          <a:lstStyle/>
          <a:p>
            <a:pPr lvl="1"/>
            <a:endParaRPr lang="en-US" sz="2800" dirty="0"/>
          </a:p>
          <a:p>
            <a:pPr marL="692150" lvl="1" indent="-285750">
              <a:buFont typeface="Arial"/>
              <a:buChar char="•"/>
            </a:pPr>
            <a:r>
              <a:rPr lang="en-US" sz="2400" dirty="0" smtClean="0"/>
              <a:t>Interactive / Tactile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5426180" y="2577724"/>
            <a:ext cx="4159205" cy="122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marL="692150" lvl="1" indent="-285750">
              <a:buFont typeface="Arial"/>
              <a:buChar char="•"/>
            </a:pPr>
            <a:r>
              <a:rPr lang="en-US" sz="2400" dirty="0" smtClean="0"/>
              <a:t>Visual / Logical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653071" y="5012115"/>
            <a:ext cx="4159205" cy="1227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2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1pPr>
            <a:lvl2pPr marL="406400" indent="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FontTx/>
              <a:buNone/>
              <a:defRPr lang="en-US" sz="18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2pPr>
            <a:lvl3pPr marL="571500" indent="-1588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6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3pPr>
            <a:lvl4pPr marL="688975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4pPr>
            <a:lvl5pPr marL="801688" indent="0" algn="l" defTabSz="914400" rtl="0" eaLnBrk="1" latinLnBrk="0" hangingPunct="1">
              <a:lnSpc>
                <a:spcPct val="95000"/>
              </a:lnSpc>
              <a:spcBef>
                <a:spcPts val="840"/>
              </a:spcBef>
              <a:buFont typeface="Arial" pitchFamily="34" charset="0"/>
              <a:buNone/>
              <a:defRPr lang="en-US" sz="1400" kern="1200">
                <a:solidFill>
                  <a:srgbClr val="43515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marL="692150" lvl="1" indent="-285750">
              <a:buFont typeface="Arial"/>
              <a:buChar char="•"/>
            </a:pPr>
            <a:r>
              <a:rPr lang="en-US" sz="2400" dirty="0" smtClean="0"/>
              <a:t>Extensible / Adaptable</a:t>
            </a:r>
          </a:p>
        </p:txBody>
      </p:sp>
    </p:spTree>
    <p:extLst>
      <p:ext uri="{BB962C8B-B14F-4D97-AF65-F5344CB8AC3E}">
        <p14:creationId xmlns:p14="http://schemas.microsoft.com/office/powerpoint/2010/main" val="17625138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Curvature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</p:txBody>
      </p:sp>
      <p:pic>
        <p:nvPicPr>
          <p:cNvPr id="31" name="Picture Placeholder 30" descr="gear.pn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681" r="3681"/>
          <a:stretch>
            <a:fillRect/>
          </a:stretch>
        </p:blipFill>
        <p:spPr/>
      </p:pic>
      <p:pic>
        <p:nvPicPr>
          <p:cNvPr id="8" name="Picture 7" descr="openstack-cloud-software-vertical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56" y="131732"/>
            <a:ext cx="1518244" cy="11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323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theme/theme1.xml><?xml version="1.0" encoding="utf-8"?>
<a:theme xmlns:a="http://schemas.openxmlformats.org/drawingml/2006/main" name="Cisco Arial 4x3 template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 Arial 4x3 template.thmx</Template>
  <TotalTime>13152</TotalTime>
  <Words>547</Words>
  <Application>Microsoft Macintosh PowerPoint</Application>
  <PresentationFormat>On-screen Show (4:3)</PresentationFormat>
  <Paragraphs>150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Cisco Arial 4x3 template</vt:lpstr>
      <vt:lpstr>Interactive Visual Orchestration With Curvature and Donabe</vt:lpstr>
      <vt:lpstr>Curvature and Donabe - Agenda</vt:lpstr>
      <vt:lpstr>Speaker Background</vt:lpstr>
      <vt:lpstr>Curvature - Concept Work</vt:lpstr>
      <vt:lpstr>Curvature - Concept Work</vt:lpstr>
      <vt:lpstr>How do users interact with clouds?</vt:lpstr>
      <vt:lpstr>Curvature &amp; Donabe</vt:lpstr>
      <vt:lpstr>Curvature </vt:lpstr>
      <vt:lpstr>Demo</vt:lpstr>
      <vt:lpstr>Curvature </vt:lpstr>
      <vt:lpstr>Curvature – Lessons Learned</vt:lpstr>
      <vt:lpstr>Donabe - Origins</vt:lpstr>
      <vt:lpstr>Donabe – Container Structure</vt:lpstr>
      <vt:lpstr>Donabe – Container Structure</vt:lpstr>
      <vt:lpstr>Donabe</vt:lpstr>
      <vt:lpstr>Demo</vt:lpstr>
      <vt:lpstr>Current Conceptual Architecture</vt:lpstr>
      <vt:lpstr>New Conceptual Architecture</vt:lpstr>
      <vt:lpstr>Planned Features</vt:lpstr>
      <vt:lpstr>In Summary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Davidge</dc:creator>
  <cp:lastModifiedBy>John Davidge</cp:lastModifiedBy>
  <cp:revision>240</cp:revision>
  <dcterms:created xsi:type="dcterms:W3CDTF">2012-08-22T18:37:26Z</dcterms:created>
  <dcterms:modified xsi:type="dcterms:W3CDTF">2013-04-24T17:40:59Z</dcterms:modified>
</cp:coreProperties>
</file>