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5"/>
  </p:notesMasterIdLst>
  <p:handoutMasterIdLst>
    <p:handoutMasterId r:id="rId46"/>
  </p:handoutMasterIdLst>
  <p:sldIdLst>
    <p:sldId id="276" r:id="rId2"/>
    <p:sldId id="273" r:id="rId3"/>
    <p:sldId id="277" r:id="rId4"/>
    <p:sldId id="280" r:id="rId5"/>
    <p:sldId id="281" r:id="rId6"/>
    <p:sldId id="282" r:id="rId7"/>
    <p:sldId id="283" r:id="rId8"/>
    <p:sldId id="284" r:id="rId9"/>
    <p:sldId id="286" r:id="rId10"/>
    <p:sldId id="285" r:id="rId11"/>
    <p:sldId id="289" r:id="rId12"/>
    <p:sldId id="290" r:id="rId13"/>
    <p:sldId id="291" r:id="rId14"/>
    <p:sldId id="292" r:id="rId15"/>
    <p:sldId id="293" r:id="rId16"/>
    <p:sldId id="294" r:id="rId17"/>
    <p:sldId id="295" r:id="rId18"/>
    <p:sldId id="296" r:id="rId19"/>
    <p:sldId id="297" r:id="rId20"/>
    <p:sldId id="299" r:id="rId21"/>
    <p:sldId id="300" r:id="rId22"/>
    <p:sldId id="301" r:id="rId23"/>
    <p:sldId id="302" r:id="rId24"/>
    <p:sldId id="303" r:id="rId25"/>
    <p:sldId id="304" r:id="rId26"/>
    <p:sldId id="305" r:id="rId27"/>
    <p:sldId id="306" r:id="rId28"/>
    <p:sldId id="307" r:id="rId29"/>
    <p:sldId id="308" r:id="rId30"/>
    <p:sldId id="309" r:id="rId31"/>
    <p:sldId id="311" r:id="rId32"/>
    <p:sldId id="310" r:id="rId33"/>
    <p:sldId id="312" r:id="rId34"/>
    <p:sldId id="313" r:id="rId35"/>
    <p:sldId id="314" r:id="rId36"/>
    <p:sldId id="315" r:id="rId37"/>
    <p:sldId id="316" r:id="rId38"/>
    <p:sldId id="322" r:id="rId39"/>
    <p:sldId id="317" r:id="rId40"/>
    <p:sldId id="318" r:id="rId41"/>
    <p:sldId id="319" r:id="rId42"/>
    <p:sldId id="320" r:id="rId43"/>
    <p:sldId id="323" r:id="rId44"/>
  </p:sldIdLst>
  <p:sldSz cx="9144000" cy="6858000" type="screen4x3"/>
  <p:notesSz cx="6858000" cy="91535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923232"/>
    <a:srgbClr val="990033"/>
    <a:srgbClr val="996600"/>
    <a:srgbClr val="CC0000"/>
    <a:srgbClr val="76B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47" autoAdjust="0"/>
    <p:restoredTop sz="74971" autoAdjust="0"/>
  </p:normalViewPr>
  <p:slideViewPr>
    <p:cSldViewPr snapToGrid="0">
      <p:cViewPr>
        <p:scale>
          <a:sx n="90" d="100"/>
          <a:sy n="90" d="100"/>
        </p:scale>
        <p:origin x="-1472" y="-72"/>
      </p:cViewPr>
      <p:guideLst>
        <p:guide orient="horz" pos="2160"/>
        <p:guide pos="2880"/>
      </p:guideLst>
    </p:cSldViewPr>
  </p:slideViewPr>
  <p:notesTextViewPr>
    <p:cViewPr>
      <p:scale>
        <a:sx n="100" d="100"/>
        <a:sy n="100" d="100"/>
      </p:scale>
      <p:origin x="0" y="0"/>
    </p:cViewPr>
  </p:notesTextViewPr>
  <p:notesViewPr>
    <p:cSldViewPr snapToGrid="0">
      <p:cViewPr varScale="1">
        <p:scale>
          <a:sx n="81" d="100"/>
          <a:sy n="81" d="100"/>
        </p:scale>
        <p:origin x="-2742" y="-78"/>
      </p:cViewPr>
      <p:guideLst>
        <p:guide orient="horz" pos="2883"/>
        <p:guide pos="2160"/>
      </p:guideLst>
    </p:cSldViewPr>
  </p:notesViewPr>
  <p:gridSpacing cx="38405" cy="38405"/>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6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676"/>
          </a:xfrm>
          <a:prstGeom prst="rect">
            <a:avLst/>
          </a:prstGeom>
        </p:spPr>
        <p:txBody>
          <a:bodyPr vert="horz" lIns="91440" tIns="45720" rIns="91440" bIns="45720" rtlCol="0"/>
          <a:lstStyle>
            <a:lvl1pPr algn="r">
              <a:defRPr sz="1200"/>
            </a:lvl1pPr>
          </a:lstStyle>
          <a:p>
            <a:fld id="{F1B063CE-A9DC-451C-BC82-AB31CCD43794}" type="datetimeFigureOut">
              <a:rPr lang="en-US" smtClean="0"/>
              <a:pPr/>
              <a:t>4/15/13</a:t>
            </a:fld>
            <a:endParaRPr lang="en-US"/>
          </a:p>
        </p:txBody>
      </p:sp>
      <p:sp>
        <p:nvSpPr>
          <p:cNvPr id="4" name="Footer Placeholder 3"/>
          <p:cNvSpPr>
            <a:spLocks noGrp="1"/>
          </p:cNvSpPr>
          <p:nvPr>
            <p:ph type="ftr" sz="quarter" idx="2"/>
          </p:nvPr>
        </p:nvSpPr>
        <p:spPr>
          <a:xfrm>
            <a:off x="0" y="8694260"/>
            <a:ext cx="2971800" cy="45767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94260"/>
            <a:ext cx="2971800" cy="457676"/>
          </a:xfrm>
          <a:prstGeom prst="rect">
            <a:avLst/>
          </a:prstGeom>
        </p:spPr>
        <p:txBody>
          <a:bodyPr vert="horz" lIns="91440" tIns="45720" rIns="91440" bIns="45720" rtlCol="0" anchor="b"/>
          <a:lstStyle>
            <a:lvl1pPr algn="r">
              <a:defRPr sz="1200"/>
            </a:lvl1pPr>
          </a:lstStyle>
          <a:p>
            <a:fld id="{EB7B01A2-A1EF-4A5F-9A98-C5C323C417A2}" type="slidenum">
              <a:rPr lang="en-US" smtClean="0"/>
              <a:pPr/>
              <a:t>‹#›</a:t>
            </a:fld>
            <a:endParaRPr lang="en-US"/>
          </a:p>
        </p:txBody>
      </p:sp>
    </p:spTree>
    <p:extLst>
      <p:ext uri="{BB962C8B-B14F-4D97-AF65-F5344CB8AC3E}">
        <p14:creationId xmlns:p14="http://schemas.microsoft.com/office/powerpoint/2010/main" val="2015795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6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676"/>
          </a:xfrm>
          <a:prstGeom prst="rect">
            <a:avLst/>
          </a:prstGeom>
        </p:spPr>
        <p:txBody>
          <a:bodyPr vert="horz" lIns="91440" tIns="45720" rIns="91440" bIns="45720" rtlCol="0"/>
          <a:lstStyle>
            <a:lvl1pPr algn="r">
              <a:defRPr sz="1200"/>
            </a:lvl1pPr>
          </a:lstStyle>
          <a:p>
            <a:fld id="{65308452-4D6D-4287-A48F-D28CAC371174}" type="datetimeFigureOut">
              <a:rPr lang="en-US" smtClean="0"/>
              <a:pPr/>
              <a:t>4/15/13</a:t>
            </a:fld>
            <a:endParaRPr lang="en-US"/>
          </a:p>
        </p:txBody>
      </p:sp>
      <p:sp>
        <p:nvSpPr>
          <p:cNvPr id="4" name="Slide Image Placeholder 3"/>
          <p:cNvSpPr>
            <a:spLocks noGrp="1" noRot="1" noChangeAspect="1"/>
          </p:cNvSpPr>
          <p:nvPr>
            <p:ph type="sldImg" idx="2"/>
          </p:nvPr>
        </p:nvSpPr>
        <p:spPr>
          <a:xfrm>
            <a:off x="1139825" y="685800"/>
            <a:ext cx="4578350" cy="34337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7925"/>
            <a:ext cx="5486400" cy="411908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94260"/>
            <a:ext cx="2971800" cy="45767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94260"/>
            <a:ext cx="2971800" cy="457676"/>
          </a:xfrm>
          <a:prstGeom prst="rect">
            <a:avLst/>
          </a:prstGeom>
        </p:spPr>
        <p:txBody>
          <a:bodyPr vert="horz" lIns="91440" tIns="45720" rIns="91440" bIns="45720" rtlCol="0" anchor="b"/>
          <a:lstStyle>
            <a:lvl1pPr algn="r">
              <a:defRPr sz="1200"/>
            </a:lvl1pPr>
          </a:lstStyle>
          <a:p>
            <a:fld id="{90446CA8-E61A-44E4-AA88-673007E7A846}" type="slidenum">
              <a:rPr lang="en-US" smtClean="0"/>
              <a:pPr/>
              <a:t>‹#›</a:t>
            </a:fld>
            <a:endParaRPr lang="en-US"/>
          </a:p>
        </p:txBody>
      </p:sp>
    </p:spTree>
    <p:extLst>
      <p:ext uri="{BB962C8B-B14F-4D97-AF65-F5344CB8AC3E}">
        <p14:creationId xmlns:p14="http://schemas.microsoft.com/office/powerpoint/2010/main" val="1873655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a:buFont typeface="Arial" pitchFamily="34" charset="0"/>
              <a:buChar char="•"/>
            </a:pPr>
            <a:r>
              <a:rPr lang="en-US" dirty="0" smtClean="0"/>
              <a:t>Thank you giving</a:t>
            </a:r>
            <a:r>
              <a:rPr lang="en-US" baseline="0" dirty="0" smtClean="0"/>
              <a:t> me the opportunity to speak today and share the story of how NSA implemented our private </a:t>
            </a:r>
            <a:r>
              <a:rPr lang="en-US" baseline="0" dirty="0" err="1" smtClean="0"/>
              <a:t>IaaS</a:t>
            </a:r>
            <a:r>
              <a:rPr lang="en-US" baseline="0" dirty="0" smtClean="0"/>
              <a:t> cloud</a:t>
            </a:r>
          </a:p>
          <a:p>
            <a:pPr marL="631908" lvl="1" indent="-174708">
              <a:buFont typeface="Arial" pitchFamily="34" charset="0"/>
              <a:buChar char="•"/>
            </a:pPr>
            <a:r>
              <a:rPr lang="en-US" baseline="0" dirty="0" smtClean="0"/>
              <a:t>We very infrequently have an opportunity to talk in public about what we do</a:t>
            </a:r>
            <a:endParaRPr lang="en-US" dirty="0" smtClean="0"/>
          </a:p>
          <a:p>
            <a:pPr marL="174708" indent="-174708">
              <a:buFont typeface="Arial" pitchFamily="34" charset="0"/>
              <a:buChar char="•"/>
            </a:pPr>
            <a:r>
              <a:rPr lang="en-US" dirty="0" smtClean="0"/>
              <a:t>Thank</a:t>
            </a:r>
            <a:r>
              <a:rPr lang="en-US" baseline="0" dirty="0" smtClean="0"/>
              <a:t> you NASA and </a:t>
            </a:r>
            <a:r>
              <a:rPr lang="en-US" baseline="0" dirty="0" err="1" smtClean="0"/>
              <a:t>Rackspace</a:t>
            </a:r>
            <a:r>
              <a:rPr lang="en-US" baseline="0" dirty="0" smtClean="0"/>
              <a:t> for partnering and founding OpenStack</a:t>
            </a:r>
          </a:p>
          <a:p>
            <a:pPr marL="174708" indent="-174708">
              <a:buFont typeface="Arial" pitchFamily="34" charset="0"/>
              <a:buChar char="•"/>
            </a:pPr>
            <a:r>
              <a:rPr lang="en-US" baseline="0" dirty="0" smtClean="0"/>
              <a:t>Thank you for fostering an inclusive and thriving community</a:t>
            </a:r>
          </a:p>
          <a:p>
            <a:pPr marL="183394" lvl="0" indent="-174708">
              <a:buFont typeface="Arial" pitchFamily="34" charset="0"/>
              <a:buChar char="•"/>
            </a:pPr>
            <a:r>
              <a:rPr lang="en-US" baseline="0" dirty="0" smtClean="0"/>
              <a:t>Thank you for releasing the project as open source</a:t>
            </a:r>
          </a:p>
          <a:p>
            <a:pPr marL="640594" lvl="1" indent="-174708">
              <a:buFont typeface="Arial" pitchFamily="34" charset="0"/>
              <a:buChar char="•"/>
            </a:pPr>
            <a:r>
              <a:rPr lang="en-US" baseline="0" dirty="0" smtClean="0"/>
              <a:t>Revolutionary and paradigm changing</a:t>
            </a:r>
          </a:p>
          <a:p>
            <a:pPr marL="640594" lvl="1" indent="-174708">
              <a:buFont typeface="Arial" pitchFamily="34" charset="0"/>
              <a:buChar char="•"/>
            </a:pPr>
            <a:r>
              <a:rPr lang="en-US" baseline="0" dirty="0" smtClean="0"/>
              <a:t>The “cloud” deserves to be built on open standards and </a:t>
            </a:r>
            <a:r>
              <a:rPr lang="en-US" baseline="0" dirty="0" err="1" smtClean="0"/>
              <a:t>apis</a:t>
            </a:r>
            <a:endParaRPr lang="en-US" baseline="0" dirty="0" smtClean="0"/>
          </a:p>
          <a:p>
            <a:pPr marL="174708" indent="-174708">
              <a:buFont typeface="Arial" pitchFamily="34" charset="0"/>
              <a:buChar char="•"/>
            </a:pPr>
            <a:r>
              <a:rPr lang="en-US" baseline="0" dirty="0" smtClean="0"/>
              <a:t>Thank you for allowing innovation and specialization by both open source and commercial.</a:t>
            </a:r>
            <a:endParaRPr lang="en-US" dirty="0" smtClean="0"/>
          </a:p>
          <a:p>
            <a:endParaRPr lang="en-US" dirty="0"/>
          </a:p>
        </p:txBody>
      </p:sp>
      <p:sp>
        <p:nvSpPr>
          <p:cNvPr id="4" name="Slide Number Placeholder 3"/>
          <p:cNvSpPr>
            <a:spLocks noGrp="1"/>
          </p:cNvSpPr>
          <p:nvPr>
            <p:ph type="sldNum" sz="quarter" idx="10"/>
          </p:nvPr>
        </p:nvSpPr>
        <p:spPr/>
        <p:txBody>
          <a:bodyPr/>
          <a:lstStyle/>
          <a:p>
            <a:fld id="{90446CA8-E61A-44E4-AA88-673007E7A846}"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Big Data:</a:t>
            </a:r>
          </a:p>
          <a:p>
            <a:pPr lvl="1">
              <a:buFont typeface="Arial" pitchFamily="34" charset="0"/>
              <a:buChar char="•"/>
            </a:pPr>
            <a:r>
              <a:rPr lang="en-US" dirty="0" smtClean="0"/>
              <a:t> Being able to take data and enrich it across</a:t>
            </a:r>
            <a:r>
              <a:rPr lang="en-US" baseline="0" dirty="0" smtClean="0"/>
              <a:t> other data sets</a:t>
            </a:r>
          </a:p>
          <a:p>
            <a:pPr lvl="1">
              <a:buFont typeface="Arial" pitchFamily="34" charset="0"/>
              <a:buChar char="•"/>
            </a:pPr>
            <a:r>
              <a:rPr lang="en-US" baseline="0" dirty="0" smtClean="0"/>
              <a:t> Scaling beyond traditional ingest, index, and search workflow</a:t>
            </a:r>
          </a:p>
          <a:p>
            <a:pPr lvl="1">
              <a:buFont typeface="Arial" pitchFamily="34" charset="0"/>
              <a:buChar char="•"/>
            </a:pPr>
            <a:r>
              <a:rPr lang="en-US" baseline="0" dirty="0" smtClean="0"/>
              <a:t> Provides more flexible and agile data analysis</a:t>
            </a:r>
            <a:endParaRPr lang="en-US" dirty="0"/>
          </a:p>
        </p:txBody>
      </p:sp>
      <p:sp>
        <p:nvSpPr>
          <p:cNvPr id="4" name="Slide Number Placeholder 3"/>
          <p:cNvSpPr>
            <a:spLocks noGrp="1"/>
          </p:cNvSpPr>
          <p:nvPr>
            <p:ph type="sldNum" sz="quarter" idx="10"/>
          </p:nvPr>
        </p:nvSpPr>
        <p:spPr/>
        <p:txBody>
          <a:bodyPr/>
          <a:lstStyle/>
          <a:p>
            <a:fld id="{90446CA8-E61A-44E4-AA88-673007E7A846}"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a:t>
            </a:r>
            <a:r>
              <a:rPr lang="en-US" dirty="0" err="1" smtClean="0"/>
              <a:t>Hadoop</a:t>
            </a:r>
            <a:r>
              <a:rPr lang="en-US" dirty="0" smtClean="0"/>
              <a:t>:</a:t>
            </a:r>
          </a:p>
          <a:p>
            <a:pPr lvl="1">
              <a:buFont typeface="Arial" pitchFamily="34" charset="0"/>
              <a:buChar char="•"/>
            </a:pPr>
            <a:r>
              <a:rPr lang="en-US" baseline="0" dirty="0" smtClean="0"/>
              <a:t> </a:t>
            </a:r>
            <a:r>
              <a:rPr lang="en-US" dirty="0" smtClean="0"/>
              <a:t>Legacy technologies hitting the wall</a:t>
            </a:r>
          </a:p>
          <a:p>
            <a:pPr lvl="1">
              <a:buFont typeface="Arial" pitchFamily="34" charset="0"/>
              <a:buChar char="•"/>
            </a:pPr>
            <a:r>
              <a:rPr lang="en-US" baseline="0" dirty="0" smtClean="0"/>
              <a:t> </a:t>
            </a:r>
            <a:r>
              <a:rPr lang="en-US" dirty="0" smtClean="0"/>
              <a:t>Need improved scale &amp; agility</a:t>
            </a:r>
          </a:p>
          <a:p>
            <a:pPr>
              <a:buFont typeface="Arial" pitchFamily="34" charset="0"/>
              <a:buChar char="•"/>
            </a:pPr>
            <a:endParaRPr lang="en-US" dirty="0" smtClean="0"/>
          </a:p>
          <a:p>
            <a:pPr>
              <a:buFont typeface="Arial" pitchFamily="34" charset="0"/>
              <a:buChar char="•"/>
            </a:pPr>
            <a:r>
              <a:rPr lang="en-US" dirty="0" smtClean="0"/>
              <a:t> </a:t>
            </a:r>
            <a:r>
              <a:rPr lang="en-US" dirty="0" err="1" smtClean="0"/>
              <a:t>Accumulo</a:t>
            </a:r>
            <a:endParaRPr lang="en-US" dirty="0"/>
          </a:p>
        </p:txBody>
      </p:sp>
      <p:sp>
        <p:nvSpPr>
          <p:cNvPr id="4" name="Slide Number Placeholder 3"/>
          <p:cNvSpPr>
            <a:spLocks noGrp="1"/>
          </p:cNvSpPr>
          <p:nvPr>
            <p:ph type="sldNum" sz="quarter" idx="10"/>
          </p:nvPr>
        </p:nvSpPr>
        <p:spPr/>
        <p:txBody>
          <a:bodyPr/>
          <a:lstStyle/>
          <a:p>
            <a:fld id="{90446CA8-E61A-44E4-AA88-673007E7A846}"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Manually intensive:</a:t>
            </a:r>
          </a:p>
          <a:p>
            <a:pPr>
              <a:buFontTx/>
              <a:buChar char="-"/>
            </a:pPr>
            <a:r>
              <a:rPr lang="en-US" dirty="0" smtClean="0"/>
              <a:t> Very little</a:t>
            </a:r>
            <a:r>
              <a:rPr lang="en-US" baseline="0" dirty="0" smtClean="0"/>
              <a:t> end to end automation and orchestration</a:t>
            </a:r>
          </a:p>
          <a:p>
            <a:pPr>
              <a:buFontTx/>
              <a:buChar char="-"/>
            </a:pPr>
            <a:r>
              <a:rPr lang="en-US" baseline="0" dirty="0" smtClean="0"/>
              <a:t> Within a component things are automated, but …</a:t>
            </a:r>
          </a:p>
          <a:p>
            <a:pPr>
              <a:buFont typeface="Arial" pitchFamily="34" charset="0"/>
              <a:buChar char="•"/>
            </a:pPr>
            <a:endParaRPr lang="en-US" dirty="0" smtClean="0"/>
          </a:p>
          <a:p>
            <a:pPr>
              <a:buFont typeface="Arial" pitchFamily="34" charset="0"/>
              <a:buChar char="•"/>
            </a:pPr>
            <a:r>
              <a:rPr lang="en-US" dirty="0" smtClean="0"/>
              <a:t>Stovepipes</a:t>
            </a:r>
            <a:r>
              <a:rPr lang="en-US" baseline="0" dirty="0" smtClean="0"/>
              <a:t> of excellence:</a:t>
            </a:r>
          </a:p>
          <a:p>
            <a:pPr>
              <a:buFontTx/>
              <a:buChar char="-"/>
            </a:pPr>
            <a:r>
              <a:rPr lang="en-US" baseline="0" dirty="0" smtClean="0"/>
              <a:t> Separate teams or entire organizations for the main technical components:</a:t>
            </a:r>
          </a:p>
          <a:p>
            <a:pPr lvl="1">
              <a:buFontTx/>
              <a:buChar char="-"/>
            </a:pPr>
            <a:r>
              <a:rPr lang="en-US" baseline="0" dirty="0" smtClean="0"/>
              <a:t> DNS, IP addressing, Network connectivity, Storage, Virtualization, OS installation, …</a:t>
            </a:r>
          </a:p>
          <a:p>
            <a:pPr lvl="0">
              <a:buFontTx/>
              <a:buChar char="-"/>
            </a:pPr>
            <a:r>
              <a:rPr lang="en-US" baseline="0" dirty="0" smtClean="0"/>
              <a:t> Lots and lots of tickets between the teams/orgs</a:t>
            </a:r>
          </a:p>
          <a:p>
            <a:pPr lvl="1">
              <a:buFontTx/>
              <a:buChar char="-"/>
            </a:pPr>
            <a:r>
              <a:rPr lang="en-US" baseline="0" dirty="0" smtClean="0"/>
              <a:t> Which means lots of humans</a:t>
            </a:r>
          </a:p>
        </p:txBody>
      </p:sp>
      <p:sp>
        <p:nvSpPr>
          <p:cNvPr id="4" name="Slide Number Placeholder 3"/>
          <p:cNvSpPr>
            <a:spLocks noGrp="1"/>
          </p:cNvSpPr>
          <p:nvPr>
            <p:ph type="sldNum" sz="quarter" idx="10"/>
          </p:nvPr>
        </p:nvSpPr>
        <p:spPr/>
        <p:txBody>
          <a:bodyPr/>
          <a:lstStyle/>
          <a:p>
            <a:fld id="{90446CA8-E61A-44E4-AA88-673007E7A846}"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An example</a:t>
            </a:r>
            <a:r>
              <a:rPr lang="en-US" baseline="0" dirty="0" smtClean="0"/>
              <a:t> of a user going through the previous hosting process</a:t>
            </a:r>
          </a:p>
        </p:txBody>
      </p:sp>
      <p:sp>
        <p:nvSpPr>
          <p:cNvPr id="4" name="Slide Number Placeholder 3"/>
          <p:cNvSpPr>
            <a:spLocks noGrp="1"/>
          </p:cNvSpPr>
          <p:nvPr>
            <p:ph type="sldNum" sz="quarter" idx="10"/>
          </p:nvPr>
        </p:nvSpPr>
        <p:spPr/>
        <p:txBody>
          <a:bodyPr/>
          <a:lstStyle/>
          <a:p>
            <a:fld id="{90446CA8-E61A-44E4-AA88-673007E7A846}"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An example</a:t>
            </a:r>
            <a:r>
              <a:rPr lang="en-US" baseline="0" dirty="0" smtClean="0"/>
              <a:t> of a user going through the previous hosting process</a:t>
            </a:r>
          </a:p>
          <a:p>
            <a:pPr>
              <a:buFont typeface="Arial" pitchFamily="34" charset="0"/>
              <a:buChar char="•"/>
            </a:pPr>
            <a:endParaRPr lang="en-US" baseline="0" dirty="0" smtClean="0"/>
          </a:p>
          <a:p>
            <a:r>
              <a:rPr lang="en-US" dirty="0" smtClean="0">
                <a:latin typeface="Cambria" pitchFamily="18" charset="0"/>
              </a:rPr>
              <a:t>Hosting request form</a:t>
            </a:r>
          </a:p>
          <a:p>
            <a:r>
              <a:rPr lang="en-US" dirty="0" smtClean="0">
                <a:latin typeface="Cambria" pitchFamily="18" charset="0"/>
              </a:rPr>
              <a:t>Capacity management board</a:t>
            </a:r>
          </a:p>
          <a:p>
            <a:r>
              <a:rPr lang="en-US" dirty="0" smtClean="0">
                <a:latin typeface="Cambria" pitchFamily="18" charset="0"/>
              </a:rPr>
              <a:t>Deployment queues, many of which were serial processes</a:t>
            </a:r>
          </a:p>
          <a:p>
            <a:pPr lvl="1"/>
            <a:r>
              <a:rPr lang="en-US" dirty="0" smtClean="0">
                <a:latin typeface="Cambria" pitchFamily="18" charset="0"/>
              </a:rPr>
              <a:t>Hardware / virtual</a:t>
            </a:r>
          </a:p>
          <a:p>
            <a:pPr lvl="1"/>
            <a:r>
              <a:rPr lang="en-US" dirty="0" smtClean="0">
                <a:latin typeface="Cambria" pitchFamily="18" charset="0"/>
              </a:rPr>
              <a:t>IP</a:t>
            </a:r>
          </a:p>
          <a:p>
            <a:pPr lvl="1"/>
            <a:r>
              <a:rPr lang="en-US" dirty="0" smtClean="0">
                <a:latin typeface="Cambria" pitchFamily="18" charset="0"/>
              </a:rPr>
              <a:t>DNS</a:t>
            </a:r>
          </a:p>
          <a:p>
            <a:pPr lvl="1"/>
            <a:r>
              <a:rPr lang="en-US" dirty="0" smtClean="0">
                <a:latin typeface="Cambria" pitchFamily="18" charset="0"/>
              </a:rPr>
              <a:t>Storage</a:t>
            </a:r>
          </a:p>
          <a:p>
            <a:pPr lvl="1"/>
            <a:r>
              <a:rPr lang="en-US" dirty="0" smtClean="0">
                <a:latin typeface="Cambria" pitchFamily="18" charset="0"/>
              </a:rPr>
              <a:t>OS installation</a:t>
            </a:r>
          </a:p>
          <a:p>
            <a:pPr lvl="1"/>
            <a:r>
              <a:rPr lang="en-US" dirty="0" smtClean="0">
                <a:latin typeface="Cambria" pitchFamily="18" charset="0"/>
              </a:rPr>
              <a:t>Software configuration</a:t>
            </a:r>
          </a:p>
          <a:p>
            <a:pPr lvl="1"/>
            <a:r>
              <a:rPr lang="en-US" dirty="0" smtClean="0">
                <a:latin typeface="Cambria" pitchFamily="18" charset="0"/>
              </a:rPr>
              <a:t>Security Approval</a:t>
            </a:r>
          </a:p>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90446CA8-E61A-44E4-AA88-673007E7A846}"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An example</a:t>
            </a:r>
            <a:r>
              <a:rPr lang="en-US" baseline="0" dirty="0" smtClean="0"/>
              <a:t> of a user going through the previous hosting process</a:t>
            </a:r>
          </a:p>
        </p:txBody>
      </p:sp>
      <p:sp>
        <p:nvSpPr>
          <p:cNvPr id="4" name="Slide Number Placeholder 3"/>
          <p:cNvSpPr>
            <a:spLocks noGrp="1"/>
          </p:cNvSpPr>
          <p:nvPr>
            <p:ph type="sldNum" sz="quarter" idx="10"/>
          </p:nvPr>
        </p:nvSpPr>
        <p:spPr/>
        <p:txBody>
          <a:bodyPr/>
          <a:lstStyle/>
          <a:p>
            <a:fld id="{90446CA8-E61A-44E4-AA88-673007E7A846}"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An example</a:t>
            </a:r>
            <a:r>
              <a:rPr lang="en-US" baseline="0" dirty="0" smtClean="0"/>
              <a:t> of a user going through the previous hosting process</a:t>
            </a:r>
          </a:p>
        </p:txBody>
      </p:sp>
      <p:sp>
        <p:nvSpPr>
          <p:cNvPr id="4" name="Slide Number Placeholder 3"/>
          <p:cNvSpPr>
            <a:spLocks noGrp="1"/>
          </p:cNvSpPr>
          <p:nvPr>
            <p:ph type="sldNum" sz="quarter" idx="10"/>
          </p:nvPr>
        </p:nvSpPr>
        <p:spPr/>
        <p:txBody>
          <a:bodyPr/>
          <a:lstStyle/>
          <a:p>
            <a:fld id="{90446CA8-E61A-44E4-AA88-673007E7A846}"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Large bureaucracy:</a:t>
            </a:r>
          </a:p>
          <a:p>
            <a:pPr>
              <a:buFontTx/>
              <a:buChar char="-"/>
            </a:pPr>
            <a:r>
              <a:rPr lang="en-US" dirty="0" smtClean="0"/>
              <a:t> Large government agency</a:t>
            </a:r>
          </a:p>
          <a:p>
            <a:pPr>
              <a:buFontTx/>
              <a:buChar char="-"/>
            </a:pPr>
            <a:r>
              <a:rPr lang="en-US" baseline="0" dirty="0" smtClean="0"/>
              <a:t> Lots of organizations, teams, enclaves</a:t>
            </a:r>
          </a:p>
          <a:p>
            <a:pPr>
              <a:buFontTx/>
              <a:buChar char="-"/>
            </a:pPr>
            <a:r>
              <a:rPr lang="en-US" baseline="0" dirty="0" smtClean="0"/>
              <a:t> Fragmented development and production hosting</a:t>
            </a:r>
          </a:p>
          <a:p>
            <a:pPr>
              <a:buFontTx/>
              <a:buChar char="-"/>
            </a:pPr>
            <a:endParaRPr lang="en-US" baseline="0" dirty="0" smtClean="0"/>
          </a:p>
          <a:p>
            <a:pPr>
              <a:buFont typeface="Arial" pitchFamily="34" charset="0"/>
              <a:buChar char="•"/>
            </a:pPr>
            <a:r>
              <a:rPr lang="en-US" baseline="0" dirty="0" smtClean="0"/>
              <a:t> Too much lag time from idea to capability</a:t>
            </a:r>
            <a:endParaRPr lang="en-US" baseline="0" dirty="0"/>
          </a:p>
          <a:p>
            <a:pPr>
              <a:buFont typeface="Arial" pitchFamily="34" charset="0"/>
              <a:buChar char="•"/>
            </a:pPr>
            <a:r>
              <a:rPr lang="en-US" baseline="0" dirty="0" smtClean="0"/>
              <a:t> Like our reasons for using Big Data systems, needed scale and agility</a:t>
            </a:r>
          </a:p>
        </p:txBody>
      </p:sp>
      <p:sp>
        <p:nvSpPr>
          <p:cNvPr id="4" name="Slide Number Placeholder 3"/>
          <p:cNvSpPr>
            <a:spLocks noGrp="1"/>
          </p:cNvSpPr>
          <p:nvPr>
            <p:ph type="sldNum" sz="quarter" idx="10"/>
          </p:nvPr>
        </p:nvSpPr>
        <p:spPr/>
        <p:txBody>
          <a:bodyPr/>
          <a:lstStyle/>
          <a:p>
            <a:fld id="{90446CA8-E61A-44E4-AA88-673007E7A846}"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I’ve described our</a:t>
            </a:r>
            <a:r>
              <a:rPr lang="en-US" baseline="0" dirty="0" smtClean="0"/>
              <a:t> background, our challenges, and a hypothesis for how to fix them; now I’m doing to walk through our story of going from carbon-based </a:t>
            </a:r>
            <a:r>
              <a:rPr lang="en-US" baseline="0" dirty="0" err="1" smtClean="0"/>
              <a:t>IaaS</a:t>
            </a:r>
            <a:r>
              <a:rPr lang="en-US" baseline="0" dirty="0" smtClean="0"/>
              <a:t> to silicon-based.</a:t>
            </a:r>
          </a:p>
        </p:txBody>
      </p:sp>
      <p:sp>
        <p:nvSpPr>
          <p:cNvPr id="4" name="Slide Number Placeholder 3"/>
          <p:cNvSpPr>
            <a:spLocks noGrp="1"/>
          </p:cNvSpPr>
          <p:nvPr>
            <p:ph type="sldNum" sz="quarter" idx="10"/>
          </p:nvPr>
        </p:nvSpPr>
        <p:spPr/>
        <p:txBody>
          <a:bodyPr/>
          <a:lstStyle/>
          <a:p>
            <a:fld id="{90446CA8-E61A-44E4-AA88-673007E7A846}"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I</a:t>
            </a:r>
            <a:r>
              <a:rPr lang="en-US" baseline="0" dirty="0" smtClean="0"/>
              <a:t> started our pilot by attending the Diablo Design Summit in Santa Clara, CA in April 2011</a:t>
            </a:r>
          </a:p>
          <a:p>
            <a:pPr>
              <a:buFont typeface="Arial" pitchFamily="34" charset="0"/>
              <a:buChar char="•"/>
            </a:pPr>
            <a:r>
              <a:rPr lang="en-US" baseline="0" dirty="0" smtClean="0"/>
              <a:t> As a techie, I was excited and invigorated by new technology being created and the enthusiastic community</a:t>
            </a:r>
          </a:p>
          <a:p>
            <a:pPr>
              <a:buFont typeface="Arial" pitchFamily="34" charset="0"/>
              <a:buChar char="•"/>
            </a:pPr>
            <a:r>
              <a:rPr lang="en-US" baseline="0" dirty="0" smtClean="0"/>
              <a:t> However, I was a bit uncertain that it would work since this was still the early days</a:t>
            </a:r>
          </a:p>
          <a:p>
            <a:pPr>
              <a:buFont typeface="Arial" pitchFamily="34" charset="0"/>
              <a:buChar char="•"/>
            </a:pPr>
            <a:r>
              <a:rPr lang="en-US" dirty="0" smtClean="0"/>
              <a:t> Based</a:t>
            </a:r>
            <a:r>
              <a:rPr lang="en-US" baseline="0" dirty="0" smtClean="0"/>
              <a:t> on my previous example of the process to build a new system, to get started on our pilot we stole a rack in one of our labs and repurposed it for the OpenStack pilot</a:t>
            </a:r>
          </a:p>
        </p:txBody>
      </p:sp>
      <p:sp>
        <p:nvSpPr>
          <p:cNvPr id="4" name="Slide Number Placeholder 3"/>
          <p:cNvSpPr>
            <a:spLocks noGrp="1"/>
          </p:cNvSpPr>
          <p:nvPr>
            <p:ph type="sldNum" sz="quarter" idx="10"/>
          </p:nvPr>
        </p:nvSpPr>
        <p:spPr/>
        <p:txBody>
          <a:bodyPr/>
          <a:lstStyle/>
          <a:p>
            <a:fld id="{90446CA8-E61A-44E4-AA88-673007E7A846}"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Today I’m going to talk about the</a:t>
            </a:r>
            <a:r>
              <a:rPr lang="en-US" baseline="0" dirty="0" smtClean="0"/>
              <a:t> National Security Agency (NSA) and what we do</a:t>
            </a:r>
          </a:p>
          <a:p>
            <a:pPr>
              <a:buFont typeface="Arial" pitchFamily="34" charset="0"/>
              <a:buChar char="•"/>
            </a:pPr>
            <a:r>
              <a:rPr lang="en-US" baseline="0" dirty="0" smtClean="0"/>
              <a:t> The challenges and problems we faced with our IT Environment</a:t>
            </a:r>
          </a:p>
          <a:p>
            <a:pPr>
              <a:buFont typeface="Arial" pitchFamily="34" charset="0"/>
              <a:buChar char="•"/>
            </a:pPr>
            <a:r>
              <a:rPr lang="en-US" baseline="0" dirty="0" smtClean="0"/>
              <a:t> Lastly, I’ll walk through a story about how we built a private Infrastructure as a Service (</a:t>
            </a:r>
            <a:r>
              <a:rPr lang="en-US" baseline="0" dirty="0" err="1" smtClean="0"/>
              <a:t>Iaas</a:t>
            </a:r>
            <a:r>
              <a:rPr lang="en-US" baseline="0" dirty="0" smtClean="0"/>
              <a:t>) cloud that helped us address some of those challenges</a:t>
            </a:r>
          </a:p>
          <a:p>
            <a:pPr>
              <a:buFont typeface="Arial"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0446CA8-E61A-44E4-AA88-673007E7A846}"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Our goals were</a:t>
            </a:r>
            <a:r>
              <a:rPr lang="en-US" baseline="0" dirty="0" smtClean="0"/>
              <a:t> fairly simple</a:t>
            </a:r>
          </a:p>
          <a:p>
            <a:pPr>
              <a:buFont typeface="Arial" pitchFamily="34" charset="0"/>
              <a:buChar char="•"/>
            </a:pPr>
            <a:r>
              <a:rPr lang="en-US" baseline="0" dirty="0" smtClean="0"/>
              <a:t> We wanted to try out OpenStack by offering much quicker and more flexible hosting by automating the lab infrastructure and management</a:t>
            </a:r>
          </a:p>
        </p:txBody>
      </p:sp>
      <p:sp>
        <p:nvSpPr>
          <p:cNvPr id="4" name="Slide Number Placeholder 3"/>
          <p:cNvSpPr>
            <a:spLocks noGrp="1"/>
          </p:cNvSpPr>
          <p:nvPr>
            <p:ph type="sldNum" sz="quarter" idx="10"/>
          </p:nvPr>
        </p:nvSpPr>
        <p:spPr/>
        <p:txBody>
          <a:bodyPr/>
          <a:lstStyle/>
          <a:p>
            <a:fld id="{90446CA8-E61A-44E4-AA88-673007E7A846}"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Within</a:t>
            </a:r>
            <a:r>
              <a:rPr lang="en-US" baseline="0" dirty="0" smtClean="0"/>
              <a:t> about two weeks we had a working system and feedback from users who were using it.</a:t>
            </a:r>
          </a:p>
          <a:p>
            <a:pPr>
              <a:buFont typeface="Arial" pitchFamily="34" charset="0"/>
              <a:buChar char="•"/>
            </a:pPr>
            <a:r>
              <a:rPr lang="en-US" baseline="0" dirty="0" smtClean="0"/>
              <a:t> The users were amazed that they didn’t have to go through nearly as much trouble to simply host something as they had in the past.</a:t>
            </a:r>
          </a:p>
          <a:p>
            <a:pPr>
              <a:buFont typeface="Arial" pitchFamily="34" charset="0"/>
              <a:buChar char="•"/>
            </a:pPr>
            <a:r>
              <a:rPr lang="en-US" baseline="0" dirty="0" smtClean="0"/>
              <a:t> This was the first sign that we might have a way of solving our </a:t>
            </a:r>
            <a:r>
              <a:rPr lang="en-US" baseline="0" dirty="0" err="1" smtClean="0"/>
              <a:t>IaaS</a:t>
            </a:r>
            <a:r>
              <a:rPr lang="en-US" baseline="0" dirty="0" smtClean="0"/>
              <a:t> problems.</a:t>
            </a:r>
          </a:p>
        </p:txBody>
      </p:sp>
      <p:sp>
        <p:nvSpPr>
          <p:cNvPr id="4" name="Slide Number Placeholder 3"/>
          <p:cNvSpPr>
            <a:spLocks noGrp="1"/>
          </p:cNvSpPr>
          <p:nvPr>
            <p:ph type="sldNum" sz="quarter" idx="10"/>
          </p:nvPr>
        </p:nvSpPr>
        <p:spPr/>
        <p:txBody>
          <a:bodyPr/>
          <a:lstStyle/>
          <a:p>
            <a:fld id="{90446CA8-E61A-44E4-AA88-673007E7A846}"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Surprisingly,</a:t>
            </a:r>
            <a:r>
              <a:rPr lang="en-US" baseline="0" dirty="0" smtClean="0"/>
              <a:t> OpenStack worked</a:t>
            </a:r>
          </a:p>
          <a:p>
            <a:pPr>
              <a:buFont typeface="Arial" pitchFamily="34" charset="0"/>
              <a:buChar char="•"/>
            </a:pPr>
            <a:r>
              <a:rPr lang="en-US" baseline="0" dirty="0" smtClean="0"/>
              <a:t> It didn’t take heroics, but it did take a fair amount of knowledge to install, configure, and operate.</a:t>
            </a:r>
          </a:p>
        </p:txBody>
      </p:sp>
      <p:sp>
        <p:nvSpPr>
          <p:cNvPr id="4" name="Slide Number Placeholder 3"/>
          <p:cNvSpPr>
            <a:spLocks noGrp="1"/>
          </p:cNvSpPr>
          <p:nvPr>
            <p:ph type="sldNum" sz="quarter" idx="10"/>
          </p:nvPr>
        </p:nvSpPr>
        <p:spPr/>
        <p:txBody>
          <a:bodyPr/>
          <a:lstStyle/>
          <a:p>
            <a:fld id="{90446CA8-E61A-44E4-AA88-673007E7A846}"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Given that </a:t>
            </a:r>
            <a:r>
              <a:rPr lang="en-US" baseline="0" dirty="0" smtClean="0"/>
              <a:t>patient zero was a success and in order to really be able to tell how the system would work in our environment, we had to go bigger</a:t>
            </a:r>
          </a:p>
        </p:txBody>
      </p:sp>
      <p:sp>
        <p:nvSpPr>
          <p:cNvPr id="4" name="Slide Number Placeholder 3"/>
          <p:cNvSpPr>
            <a:spLocks noGrp="1"/>
          </p:cNvSpPr>
          <p:nvPr>
            <p:ph type="sldNum" sz="quarter" idx="10"/>
          </p:nvPr>
        </p:nvSpPr>
        <p:spPr/>
        <p:txBody>
          <a:bodyPr/>
          <a:lstStyle/>
          <a:p>
            <a:fld id="{90446CA8-E61A-44E4-AA88-673007E7A846}"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Obviously </a:t>
            </a:r>
            <a:r>
              <a:rPr lang="en-US" baseline="0" dirty="0" smtClean="0"/>
              <a:t>we wanted access to:</a:t>
            </a:r>
          </a:p>
          <a:p>
            <a:pPr lvl="1">
              <a:buFont typeface="Arial" pitchFamily="34" charset="0"/>
              <a:buChar char="•"/>
            </a:pPr>
            <a:r>
              <a:rPr lang="en-US" baseline="0" dirty="0" smtClean="0"/>
              <a:t> more hardware</a:t>
            </a:r>
          </a:p>
          <a:p>
            <a:pPr lvl="1">
              <a:buFont typeface="Arial" pitchFamily="34" charset="0"/>
              <a:buChar char="•"/>
            </a:pPr>
            <a:r>
              <a:rPr lang="en-US" baseline="0" dirty="0" smtClean="0"/>
              <a:t> more users</a:t>
            </a:r>
          </a:p>
          <a:p>
            <a:pPr lvl="1">
              <a:buFont typeface="Arial" pitchFamily="34" charset="0"/>
              <a:buChar char="•"/>
            </a:pPr>
            <a:r>
              <a:rPr lang="en-US" baseline="0" dirty="0" smtClean="0"/>
              <a:t> more use cases</a:t>
            </a:r>
          </a:p>
          <a:p>
            <a:pPr lvl="1">
              <a:buFont typeface="Arial" pitchFamily="34" charset="0"/>
              <a:buChar char="•"/>
            </a:pPr>
            <a:r>
              <a:rPr lang="en-US" baseline="0" dirty="0" smtClean="0"/>
              <a:t> more data</a:t>
            </a:r>
          </a:p>
          <a:p>
            <a:pPr lvl="0">
              <a:buFont typeface="Arial" pitchFamily="34" charset="0"/>
              <a:buChar char="•"/>
            </a:pPr>
            <a:r>
              <a:rPr lang="en-US" baseline="0" dirty="0" smtClean="0"/>
              <a:t> To this end, we decided to co-locate our first operational OpenStack system with one of our Big Data systems</a:t>
            </a:r>
          </a:p>
        </p:txBody>
      </p:sp>
      <p:sp>
        <p:nvSpPr>
          <p:cNvPr id="4" name="Slide Number Placeholder 3"/>
          <p:cNvSpPr>
            <a:spLocks noGrp="1"/>
          </p:cNvSpPr>
          <p:nvPr>
            <p:ph type="sldNum" sz="quarter" idx="10"/>
          </p:nvPr>
        </p:nvSpPr>
        <p:spPr/>
        <p:txBody>
          <a:bodyPr/>
          <a:lstStyle/>
          <a:p>
            <a:fld id="{90446CA8-E61A-44E4-AA88-673007E7A846}"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Started with half a rack, tripled over time</a:t>
            </a:r>
          </a:p>
          <a:p>
            <a:pPr>
              <a:buFont typeface="Arial" pitchFamily="34" charset="0"/>
              <a:buChar char="•"/>
            </a:pPr>
            <a:r>
              <a:rPr lang="en-US" baseline="0" dirty="0" smtClean="0"/>
              <a:t> This time we had access to slightly bigger and better servers</a:t>
            </a:r>
          </a:p>
          <a:p>
            <a:pPr>
              <a:buFont typeface="Arial" pitchFamily="34" charset="0"/>
              <a:buChar char="•"/>
            </a:pPr>
            <a:r>
              <a:rPr lang="en-US" baseline="0" dirty="0" smtClean="0"/>
              <a:t> Access to real data.  Instead of building “toy” applications, users were actually able to get access to real mission data and talk to external systems and users.</a:t>
            </a:r>
          </a:p>
          <a:p>
            <a:pPr>
              <a:buFont typeface="Arial" pitchFamily="34" charset="0"/>
              <a:buChar char="•"/>
            </a:pPr>
            <a:r>
              <a:rPr lang="en-US" baseline="0" dirty="0" smtClean="0"/>
              <a:t> This was our first operational OpenStack system.</a:t>
            </a:r>
          </a:p>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90446CA8-E61A-44E4-AA88-673007E7A846}"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Over a period of six</a:t>
            </a:r>
            <a:r>
              <a:rPr lang="en-US" baseline="0" dirty="0" smtClean="0"/>
              <a:t> months we gained 100’s of users</a:t>
            </a:r>
          </a:p>
          <a:p>
            <a:pPr>
              <a:buFont typeface="Arial" pitchFamily="34" charset="0"/>
              <a:buChar char="•"/>
            </a:pPr>
            <a:r>
              <a:rPr lang="en-US" baseline="0" dirty="0" smtClean="0"/>
              <a:t> We started seeing more of the “fail fast” model of development, where developers would try out ideas to determine if there was value in pursuing them in more depth </a:t>
            </a:r>
          </a:p>
          <a:p>
            <a:pPr>
              <a:buFont typeface="Arial" pitchFamily="34" charset="0"/>
              <a:buChar char="•"/>
            </a:pPr>
            <a:r>
              <a:rPr lang="en-US" baseline="0" dirty="0" smtClean="0"/>
              <a:t> With this second system, we were fairly generous with capacity, but we would playfully shame abusers or hoarders of capacity, to make the system useful for everyone.</a:t>
            </a:r>
          </a:p>
          <a:p>
            <a:pPr>
              <a:buFont typeface="Arial" pitchFamily="34" charset="0"/>
              <a:buChar char="•"/>
            </a:pPr>
            <a:r>
              <a:rPr lang="en-US" baseline="0" dirty="0" smtClean="0"/>
              <a:t> As users were able to develop using real data and access to real systems, we really began to see the huge amount of potential and general applicability of making our environment more efficient and flexible.</a:t>
            </a:r>
          </a:p>
        </p:txBody>
      </p:sp>
      <p:sp>
        <p:nvSpPr>
          <p:cNvPr id="4" name="Slide Number Placeholder 3"/>
          <p:cNvSpPr>
            <a:spLocks noGrp="1"/>
          </p:cNvSpPr>
          <p:nvPr>
            <p:ph type="sldNum" sz="quarter" idx="10"/>
          </p:nvPr>
        </p:nvSpPr>
        <p:spPr/>
        <p:txBody>
          <a:bodyPr/>
          <a:lstStyle/>
          <a:p>
            <a:fld id="{90446CA8-E61A-44E4-AA88-673007E7A846}"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This became</a:t>
            </a:r>
            <a:r>
              <a:rPr lang="en-US" baseline="0" dirty="0" smtClean="0"/>
              <a:t> known as patient one, and had more unicorns.</a:t>
            </a:r>
          </a:p>
        </p:txBody>
      </p:sp>
      <p:sp>
        <p:nvSpPr>
          <p:cNvPr id="4" name="Slide Number Placeholder 3"/>
          <p:cNvSpPr>
            <a:spLocks noGrp="1"/>
          </p:cNvSpPr>
          <p:nvPr>
            <p:ph type="sldNum" sz="quarter" idx="10"/>
          </p:nvPr>
        </p:nvSpPr>
        <p:spPr/>
        <p:txBody>
          <a:bodyPr/>
          <a:lstStyle/>
          <a:p>
            <a:fld id="{90446CA8-E61A-44E4-AA88-673007E7A846}"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At this point</a:t>
            </a:r>
            <a:r>
              <a:rPr lang="en-US" baseline="0" dirty="0" smtClean="0"/>
              <a:t> if we really wanted to change the IT environment we had to think very strategically </a:t>
            </a:r>
          </a:p>
          <a:p>
            <a:pPr>
              <a:buFont typeface="Arial" pitchFamily="34" charset="0"/>
              <a:buChar char="•"/>
            </a:pPr>
            <a:r>
              <a:rPr lang="en-US" baseline="0" dirty="0" smtClean="0"/>
              <a:t> We needed to think about how to overcome some of the obstacles to broader adoption</a:t>
            </a:r>
          </a:p>
          <a:p>
            <a:pPr lvl="1">
              <a:buFont typeface="Arial" pitchFamily="34" charset="0"/>
              <a:buChar char="•"/>
            </a:pPr>
            <a:r>
              <a:rPr lang="en-US" baseline="0" dirty="0" smtClean="0"/>
              <a:t> Organizational challenges</a:t>
            </a:r>
          </a:p>
          <a:p>
            <a:pPr lvl="1">
              <a:buFont typeface="Arial" pitchFamily="34" charset="0"/>
              <a:buChar char="•"/>
            </a:pPr>
            <a:r>
              <a:rPr lang="en-US" baseline="0" dirty="0" smtClean="0"/>
              <a:t> Resource challenges</a:t>
            </a:r>
          </a:p>
          <a:p>
            <a:pPr lvl="0">
              <a:buFont typeface="Arial" pitchFamily="34" charset="0"/>
              <a:buChar char="•"/>
            </a:pPr>
            <a:r>
              <a:rPr lang="en-US" baseline="0" dirty="0" smtClean="0"/>
              <a:t>We had to plan our path for launching a production system with general availability, something that could operate within the NSA IT environment.</a:t>
            </a:r>
          </a:p>
          <a:p>
            <a:pPr lvl="1">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90446CA8-E61A-44E4-AA88-673007E7A846}"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Prior</a:t>
            </a:r>
            <a:r>
              <a:rPr lang="en-US" baseline="0" dirty="0" smtClean="0"/>
              <a:t> to going production, we had to automate the installation, configuration, configuration enforcement, management, etc of the system</a:t>
            </a:r>
          </a:p>
          <a:p>
            <a:pPr>
              <a:buFont typeface="Arial" pitchFamily="34" charset="0"/>
              <a:buChar char="•"/>
            </a:pPr>
            <a:r>
              <a:rPr lang="en-US" baseline="0" dirty="0" smtClean="0"/>
              <a:t> We are now at the point where we can go bare metal to OpenStack in about 20 minutes</a:t>
            </a:r>
          </a:p>
          <a:p>
            <a:pPr>
              <a:buFont typeface="Arial" pitchFamily="34" charset="0"/>
              <a:buNone/>
            </a:pPr>
            <a:endParaRPr lang="en-US" baseline="0" dirty="0" smtClean="0"/>
          </a:p>
          <a:p>
            <a:pPr lvl="1">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90446CA8-E61A-44E4-AA88-673007E7A846}"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But … there are some things I won’t be able to talk about.</a:t>
            </a:r>
          </a:p>
          <a:p>
            <a:pPr>
              <a:buFont typeface="Arial"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0446CA8-E61A-44E4-AA88-673007E7A846}"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Especially since the previous implementations (patient 0 and 1) were more isolated, we had to start thinking hard about the security of the system.</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Ensure protection of the users, data, and applications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Securing the guest OS via image instrumentation:</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Baked in security, logging, auditing,</a:t>
            </a:r>
            <a:r>
              <a:rPr lang="en-US" baseline="0" dirty="0" smtClean="0"/>
              <a:t> </a:t>
            </a:r>
            <a:r>
              <a:rPr lang="en-US" dirty="0" smtClean="0"/>
              <a:t>and standard practices</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a:p>
            <a:pPr>
              <a:buFont typeface="Arial" pitchFamily="34" charset="0"/>
              <a:buChar char="•"/>
            </a:pPr>
            <a:endParaRPr lang="en-US" baseline="0" dirty="0" smtClean="0"/>
          </a:p>
          <a:p>
            <a:pPr>
              <a:buFont typeface="Arial" pitchFamily="34" charset="0"/>
              <a:buNone/>
            </a:pPr>
            <a:endParaRPr lang="en-US" baseline="0" dirty="0" smtClean="0"/>
          </a:p>
          <a:p>
            <a:pPr lvl="1">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90446CA8-E61A-44E4-AA88-673007E7A846}"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We had to figure out how we were going to manage accounts, and billing, or at least have some way to determine accountability via metering and </a:t>
            </a:r>
            <a:r>
              <a:rPr lang="en-US" baseline="0" dirty="0" err="1" smtClean="0"/>
              <a:t>showback</a:t>
            </a:r>
            <a:endParaRPr lang="en-US" baseline="0" dirty="0" smtClean="0"/>
          </a:p>
          <a:p>
            <a:pPr>
              <a:buFont typeface="Arial" pitchFamily="34" charset="0"/>
              <a:buChar char="•"/>
            </a:pPr>
            <a:r>
              <a:rPr lang="en-US" baseline="0" dirty="0" smtClean="0"/>
              <a:t> With public cloud providers, such as Amazon, </a:t>
            </a:r>
            <a:r>
              <a:rPr lang="en-US" baseline="0" dirty="0" err="1" smtClean="0"/>
              <a:t>Dreamhost</a:t>
            </a:r>
            <a:r>
              <a:rPr lang="en-US" baseline="0" dirty="0" smtClean="0"/>
              <a:t>, </a:t>
            </a:r>
            <a:r>
              <a:rPr lang="en-US" baseline="0" dirty="0" err="1" smtClean="0"/>
              <a:t>Rackspace</a:t>
            </a:r>
            <a:r>
              <a:rPr lang="en-US" baseline="0" dirty="0" smtClean="0"/>
              <a:t>, etc, it’s easy! </a:t>
            </a:r>
          </a:p>
          <a:p>
            <a:pPr>
              <a:buFont typeface="Arial" pitchFamily="34" charset="0"/>
              <a:buChar char="•"/>
            </a:pPr>
            <a:r>
              <a:rPr lang="en-US" baseline="0" dirty="0" smtClean="0"/>
              <a:t> They simply take a credit card upfront and bill you based on usage.</a:t>
            </a:r>
          </a:p>
          <a:p>
            <a:pPr>
              <a:buFont typeface="Arial" pitchFamily="34" charset="0"/>
              <a:buChar char="•"/>
            </a:pPr>
            <a:r>
              <a:rPr lang="en-US" baseline="0" dirty="0" smtClean="0"/>
              <a:t> Inside the NSA that simply isn’t possible today (maybe in the future)</a:t>
            </a:r>
          </a:p>
          <a:p>
            <a:pPr>
              <a:buFont typeface="Arial" pitchFamily="34" charset="0"/>
              <a:buChar char="•"/>
            </a:pPr>
            <a:r>
              <a:rPr lang="en-US" baseline="0" dirty="0" smtClean="0"/>
              <a:t> But what’s really awesome is that NSA, and actually most of the Department of Defense community, has a ubiquitous PKI system</a:t>
            </a:r>
          </a:p>
          <a:p>
            <a:pPr>
              <a:buFont typeface="Arial" pitchFamily="34" charset="0"/>
              <a:buChar char="•"/>
            </a:pPr>
            <a:r>
              <a:rPr lang="en-US" baseline="0" dirty="0" smtClean="0"/>
              <a:t> Everyone has a PKI certificate, which makes building systems that need to do authentication of users really easy</a:t>
            </a:r>
          </a:p>
          <a:p>
            <a:pPr>
              <a:buFont typeface="Arial" pitchFamily="34" charset="0"/>
              <a:buChar char="•"/>
            </a:pPr>
            <a:r>
              <a:rPr lang="en-US" baseline="0" dirty="0" smtClean="0"/>
              <a:t> It also gives us accountability in order to track resources and tie them to people, organizations, or projects.</a:t>
            </a:r>
          </a:p>
          <a:p>
            <a:pPr>
              <a:buFont typeface="Arial" pitchFamily="34" charset="0"/>
              <a:buChar char="•"/>
            </a:pPr>
            <a:endParaRPr lang="en-US" baseline="0" dirty="0" smtClean="0"/>
          </a:p>
          <a:p>
            <a:pPr>
              <a:buFont typeface="Arial" pitchFamily="34" charset="0"/>
              <a:buNone/>
            </a:pPr>
            <a:endParaRPr lang="en-US" baseline="0" dirty="0" smtClean="0"/>
          </a:p>
          <a:p>
            <a:pPr lvl="1">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90446CA8-E61A-44E4-AA88-673007E7A846}"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Since every user has a PKI certificate we were able to create a “free tier” within our OpenStack system</a:t>
            </a:r>
          </a:p>
          <a:p>
            <a:pPr>
              <a:buFont typeface="Arial" pitchFamily="34" charset="0"/>
              <a:buChar char="•"/>
            </a:pPr>
            <a:r>
              <a:rPr lang="en-US" baseline="0" dirty="0" smtClean="0"/>
              <a:t> Where without submitting a ticket or asking your boss for approval, you get a “free” account in the system with a limited quota</a:t>
            </a:r>
          </a:p>
          <a:p>
            <a:pPr>
              <a:buFont typeface="Arial" pitchFamily="34" charset="0"/>
              <a:buChar char="•"/>
            </a:pPr>
            <a:r>
              <a:rPr lang="en-US" baseline="0" dirty="0" smtClean="0"/>
              <a:t> Really enables developer creativity and eliminates barriers to trying out ideas.</a:t>
            </a:r>
          </a:p>
          <a:p>
            <a:pPr>
              <a:buFont typeface="Arial" pitchFamily="34" charset="0"/>
              <a:buChar char="•"/>
            </a:pPr>
            <a:r>
              <a:rPr lang="en-US" baseline="0" dirty="0" smtClean="0"/>
              <a:t> Remember the weeks or months that requests would take before in the carbon-based </a:t>
            </a:r>
            <a:r>
              <a:rPr lang="en-US" baseline="0" dirty="0" err="1" smtClean="0"/>
              <a:t>IaaS</a:t>
            </a:r>
            <a:r>
              <a:rPr lang="en-US" baseline="0" dirty="0" smtClean="0"/>
              <a:t> system, now with the “free tier” users are able to provision themselves a new VM within minutes.</a:t>
            </a:r>
          </a:p>
          <a:p>
            <a:pPr>
              <a:buFont typeface="Arial" pitchFamily="34" charset="0"/>
              <a:buChar char="•"/>
            </a:pPr>
            <a:r>
              <a:rPr lang="en-US" baseline="0" dirty="0" smtClean="0"/>
              <a:t> And they never had to talk to anyone!</a:t>
            </a:r>
          </a:p>
          <a:p>
            <a:pPr lvl="1">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90446CA8-E61A-44E4-AA88-673007E7A846}"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90446CA8-E61A-44E4-AA88-673007E7A846}"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When we finally went general availability and went live, we didn’t even announce or market our system and we had 100’s of users within the first few weeks – simply through word of mouth.</a:t>
            </a:r>
          </a:p>
          <a:p>
            <a:pPr>
              <a:buFont typeface="Arial" pitchFamily="34" charset="0"/>
              <a:buChar char="•"/>
            </a:pPr>
            <a:r>
              <a:rPr lang="en-US" baseline="0" dirty="0" smtClean="0"/>
              <a:t> We’ve now been running production systems for almost a year and we’ve migrated from Diablo to Folsom</a:t>
            </a:r>
          </a:p>
          <a:p>
            <a:pPr>
              <a:buFont typeface="Arial" pitchFamily="34" charset="0"/>
              <a:buChar char="•"/>
            </a:pPr>
            <a:r>
              <a:rPr lang="en-US" baseline="0" dirty="0" smtClean="0"/>
              <a:t> We received incredible feedback from the users of the system about how it drastically made their development lives better.</a:t>
            </a:r>
          </a:p>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90446CA8-E61A-44E4-AA88-673007E7A846}"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As usage of the system grew, we started seeing changing development patterns</a:t>
            </a:r>
          </a:p>
          <a:p>
            <a:pPr>
              <a:buFont typeface="Arial" pitchFamily="34" charset="0"/>
              <a:buChar char="•"/>
            </a:pPr>
            <a:r>
              <a:rPr lang="en-US" baseline="0" dirty="0" smtClean="0"/>
              <a:t> Use and sharing of automated recipes of application stacks such as </a:t>
            </a:r>
            <a:r>
              <a:rPr lang="en-US" baseline="0" dirty="0" err="1" smtClean="0"/>
              <a:t>httpd</a:t>
            </a:r>
            <a:r>
              <a:rPr lang="en-US" baseline="0" dirty="0" smtClean="0"/>
              <a:t>, </a:t>
            </a:r>
            <a:r>
              <a:rPr lang="en-US" baseline="0" dirty="0" err="1" smtClean="0"/>
              <a:t>jboss</a:t>
            </a:r>
            <a:r>
              <a:rPr lang="en-US" baseline="0" dirty="0" smtClean="0"/>
              <a:t>, tomcat, “in a box”</a:t>
            </a:r>
          </a:p>
          <a:p>
            <a:pPr>
              <a:buFont typeface="Arial" pitchFamily="34" charset="0"/>
              <a:buChar char="•"/>
            </a:pPr>
            <a:r>
              <a:rPr lang="en-US" baseline="0" dirty="0" smtClean="0"/>
              <a:t> Changed the system lifecycle from rigid dev, test, production workflow each their own separate environment, to now each user or project chooses the system lifecycle that works best for them and allow users to leverage paradigms like </a:t>
            </a:r>
            <a:r>
              <a:rPr lang="en-US" baseline="0" dirty="0" err="1" smtClean="0"/>
              <a:t>devops</a:t>
            </a:r>
            <a:r>
              <a:rPr lang="en-US" baseline="0" dirty="0" smtClean="0"/>
              <a:t>.</a:t>
            </a:r>
          </a:p>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90446CA8-E61A-44E4-AA88-673007E7A846}"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We broke lots of things along the way, from things like scaling </a:t>
            </a:r>
            <a:r>
              <a:rPr lang="en-US" baseline="0" dirty="0" err="1" smtClean="0"/>
              <a:t>VlanManager</a:t>
            </a:r>
            <a:r>
              <a:rPr lang="en-US" baseline="0" dirty="0" smtClean="0"/>
              <a:t> (</a:t>
            </a:r>
            <a:r>
              <a:rPr lang="en-US" baseline="0" dirty="0" err="1" smtClean="0"/>
              <a:t>vlan</a:t>
            </a:r>
            <a:r>
              <a:rPr lang="en-US" baseline="0" dirty="0" smtClean="0"/>
              <a:t> limitations, such as the </a:t>
            </a:r>
            <a:r>
              <a:rPr lang="en-US" baseline="0" dirty="0" err="1" smtClean="0"/>
              <a:t>vlan</a:t>
            </a:r>
            <a:r>
              <a:rPr lang="en-US" baseline="0" dirty="0" smtClean="0"/>
              <a:t> port instance limits).</a:t>
            </a:r>
          </a:p>
          <a:p>
            <a:pPr>
              <a:buFont typeface="Arial" pitchFamily="34" charset="0"/>
              <a:buChar char="•"/>
            </a:pPr>
            <a:r>
              <a:rPr lang="en-US" baseline="0" dirty="0" smtClean="0"/>
              <a:t> We hit roadblocks with external systems that didn’t have APIs or automated interfaces</a:t>
            </a:r>
          </a:p>
          <a:p>
            <a:pPr>
              <a:buFont typeface="Arial" pitchFamily="34" charset="0"/>
              <a:buChar char="•"/>
            </a:pPr>
            <a:endParaRPr lang="en-US" baseline="0" dirty="0" smtClean="0"/>
          </a:p>
          <a:p>
            <a:pPr>
              <a:buFont typeface="Arial" pitchFamily="34" charset="0"/>
              <a:buChar char="•"/>
            </a:pPr>
            <a:r>
              <a:rPr lang="en-US" baseline="0" dirty="0" smtClean="0"/>
              <a:t> Certification and Accreditation:</a:t>
            </a:r>
          </a:p>
          <a:p>
            <a:pPr>
              <a:buFontTx/>
              <a:buChar char="-"/>
            </a:pPr>
            <a:r>
              <a:rPr lang="en-US" baseline="0" dirty="0" smtClean="0"/>
              <a:t> Paradigm shift in how systems were certified and accredited</a:t>
            </a:r>
          </a:p>
          <a:p>
            <a:pPr>
              <a:buFontTx/>
              <a:buChar char="-"/>
            </a:pPr>
            <a:r>
              <a:rPr lang="en-US" dirty="0" smtClean="0"/>
              <a:t> Used to very rigid</a:t>
            </a:r>
            <a:r>
              <a:rPr lang="en-US" baseline="0" dirty="0" smtClean="0"/>
              <a:t> and formal process</a:t>
            </a:r>
          </a:p>
          <a:p>
            <a:pPr lvl="1">
              <a:buFontTx/>
              <a:buChar char="-"/>
            </a:pPr>
            <a:r>
              <a:rPr lang="en-US" baseline="0" dirty="0" smtClean="0"/>
              <a:t>- Collect documentation and artifacts</a:t>
            </a:r>
          </a:p>
          <a:p>
            <a:pPr lvl="1">
              <a:buFontTx/>
              <a:buChar char="-"/>
            </a:pPr>
            <a:r>
              <a:rPr lang="en-US" baseline="0" dirty="0" smtClean="0"/>
              <a:t>- Engineering diagrams</a:t>
            </a:r>
          </a:p>
          <a:p>
            <a:pPr lvl="1">
              <a:buFontTx/>
              <a:buChar char="-"/>
            </a:pPr>
            <a:r>
              <a:rPr lang="en-US" baseline="0" dirty="0" smtClean="0"/>
              <a:t>- Standard operating procedures</a:t>
            </a:r>
          </a:p>
          <a:p>
            <a:pPr lvl="1">
              <a:buFontTx/>
              <a:buChar char="-"/>
            </a:pPr>
            <a:r>
              <a:rPr lang="en-US" baseline="0" dirty="0" smtClean="0"/>
              <a:t>- Data flow</a:t>
            </a:r>
          </a:p>
          <a:p>
            <a:pPr lvl="1">
              <a:buFontTx/>
              <a:buChar char="-"/>
            </a:pPr>
            <a:r>
              <a:rPr lang="en-US" baseline="0" dirty="0" smtClean="0"/>
              <a:t>- Software list</a:t>
            </a:r>
          </a:p>
          <a:p>
            <a:pPr lvl="1">
              <a:buFontTx/>
              <a:buChar char="-"/>
            </a:pPr>
            <a:r>
              <a:rPr lang="en-US" baseline="0" dirty="0" smtClean="0"/>
              <a:t>- Network information</a:t>
            </a:r>
          </a:p>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90446CA8-E61A-44E4-AA88-673007E7A846}"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90446CA8-E61A-44E4-AA88-673007E7A846}"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90446CA8-E61A-44E4-AA88-673007E7A846}"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90446CA8-E61A-44E4-AA88-673007E7A846}"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I work at the NSA as a Computer Scientist</a:t>
            </a:r>
          </a:p>
          <a:p>
            <a:pPr>
              <a:buFont typeface="Arial" pitchFamily="34" charset="0"/>
              <a:buChar char="•"/>
            </a:pPr>
            <a:r>
              <a:rPr lang="en-US" baseline="0" dirty="0" smtClean="0"/>
              <a:t> I’ve worked there for a little over 10 years</a:t>
            </a:r>
          </a:p>
          <a:p>
            <a:pPr>
              <a:buFont typeface="Arial" pitchFamily="34" charset="0"/>
              <a:buChar char="•"/>
            </a:pPr>
            <a:r>
              <a:rPr lang="en-US" baseline="0" dirty="0" smtClean="0"/>
              <a:t> Our headquarters is located in Fort Meade, MD</a:t>
            </a:r>
          </a:p>
          <a:p>
            <a:endParaRPr lang="en-US" dirty="0"/>
          </a:p>
        </p:txBody>
      </p:sp>
      <p:sp>
        <p:nvSpPr>
          <p:cNvPr id="4" name="Slide Number Placeholder 3"/>
          <p:cNvSpPr>
            <a:spLocks noGrp="1"/>
          </p:cNvSpPr>
          <p:nvPr>
            <p:ph type="sldNum" sz="quarter" idx="10"/>
          </p:nvPr>
        </p:nvSpPr>
        <p:spPr/>
        <p:txBody>
          <a:bodyPr/>
          <a:lstStyle/>
          <a:p>
            <a:fld id="{90446CA8-E61A-44E4-AA88-673007E7A846}"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Implementing a private </a:t>
            </a:r>
            <a:r>
              <a:rPr lang="en-US" baseline="0" dirty="0" err="1" smtClean="0"/>
              <a:t>IaaS</a:t>
            </a:r>
            <a:r>
              <a:rPr lang="en-US" baseline="0" dirty="0" smtClean="0"/>
              <a:t> cloud based on OpenStack has completely transformed IT at NSA</a:t>
            </a:r>
          </a:p>
          <a:p>
            <a:pPr>
              <a:buFont typeface="Arial" pitchFamily="34" charset="0"/>
              <a:buChar char="•"/>
            </a:pPr>
            <a:r>
              <a:rPr lang="en-US" baseline="0" dirty="0" smtClean="0"/>
              <a:t> There’s a large activity to stand up an IC-wide cloud environment and NSA is pioneering for the ODNI that effort and will be rolling out an OpenStack-based cloud across the entire IC within the next few months</a:t>
            </a:r>
          </a:p>
        </p:txBody>
      </p:sp>
      <p:sp>
        <p:nvSpPr>
          <p:cNvPr id="4" name="Slide Number Placeholder 3"/>
          <p:cNvSpPr>
            <a:spLocks noGrp="1"/>
          </p:cNvSpPr>
          <p:nvPr>
            <p:ph type="sldNum" sz="quarter" idx="10"/>
          </p:nvPr>
        </p:nvSpPr>
        <p:spPr/>
        <p:txBody>
          <a:bodyPr/>
          <a:lstStyle/>
          <a:p>
            <a:fld id="{90446CA8-E61A-44E4-AA88-673007E7A846}"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As we look to our future with OpenStack we intend to continue growing and scaling out the system as demands require and follow the upstream development cycle</a:t>
            </a:r>
          </a:p>
          <a:p>
            <a:pPr>
              <a:buFont typeface="Arial" pitchFamily="34" charset="0"/>
              <a:buChar char="•"/>
            </a:pPr>
            <a:r>
              <a:rPr lang="en-US" baseline="0" dirty="0" smtClean="0"/>
              <a:t> Over the past six months we’ve slowly begun making contributions back to OpenStack, with the bulk of that time being spent on sorting out our internal processes for working with the open source community.</a:t>
            </a:r>
          </a:p>
          <a:p>
            <a:pPr>
              <a:buFont typeface="Arial" pitchFamily="34" charset="0"/>
              <a:buChar char="•"/>
            </a:pPr>
            <a:r>
              <a:rPr lang="en-US" baseline="0" dirty="0" smtClean="0"/>
              <a:t> We’ve released a little under a dozen contributions, but hope to increase that going forward and also participate more with the community</a:t>
            </a:r>
          </a:p>
          <a:p>
            <a:pPr>
              <a:buFont typeface="Arial" pitchFamily="34" charset="0"/>
              <a:buChar char="•"/>
            </a:pPr>
            <a:r>
              <a:rPr lang="en-US" baseline="0" dirty="0" smtClean="0"/>
              <a:t> Lastly, we’re hiring!</a:t>
            </a:r>
          </a:p>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90446CA8-E61A-44E4-AA88-673007E7A846}" type="slidenum">
              <a:rPr lang="en-US" smtClean="0"/>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KTHXBAI!</a:t>
            </a:r>
            <a:endParaRPr lang="en-US" dirty="0"/>
          </a:p>
        </p:txBody>
      </p:sp>
      <p:sp>
        <p:nvSpPr>
          <p:cNvPr id="4" name="Slide Number Placeholder 3"/>
          <p:cNvSpPr>
            <a:spLocks noGrp="1"/>
          </p:cNvSpPr>
          <p:nvPr>
            <p:ph type="sldNum" sz="quarter" idx="10"/>
          </p:nvPr>
        </p:nvSpPr>
        <p:spPr/>
        <p:txBody>
          <a:bodyPr/>
          <a:lstStyle/>
          <a:p>
            <a:fld id="{90446CA8-E61A-44E4-AA88-673007E7A846}" type="slidenum">
              <a:rPr lang="en-US" smtClean="0"/>
              <a:pPr/>
              <a:t>43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The NSA is one of 16 agencies</a:t>
            </a:r>
            <a:r>
              <a:rPr lang="en-US" baseline="0" dirty="0" smtClean="0"/>
              <a:t> and organizations in the Intelligence Community under the Office of the Director of National Intelligence (ODNI).</a:t>
            </a:r>
          </a:p>
          <a:p>
            <a:endParaRPr lang="en-US" dirty="0"/>
          </a:p>
        </p:txBody>
      </p:sp>
      <p:sp>
        <p:nvSpPr>
          <p:cNvPr id="4" name="Slide Number Placeholder 3"/>
          <p:cNvSpPr>
            <a:spLocks noGrp="1"/>
          </p:cNvSpPr>
          <p:nvPr>
            <p:ph type="sldNum" sz="quarter" idx="10"/>
          </p:nvPr>
        </p:nvSpPr>
        <p:spPr/>
        <p:txBody>
          <a:bodyPr/>
          <a:lstStyle/>
          <a:p>
            <a:fld id="{90446CA8-E61A-44E4-AA88-673007E7A846}"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Signals Intelligence:</a:t>
            </a:r>
          </a:p>
          <a:p>
            <a:pPr>
              <a:buFontTx/>
              <a:buChar char="-"/>
            </a:pPr>
            <a:r>
              <a:rPr lang="en-US" baseline="0" dirty="0" smtClean="0"/>
              <a:t> Intelligence gathering and analysis of signals for Foreign Intelligence purposes</a:t>
            </a:r>
          </a:p>
          <a:p>
            <a:pPr>
              <a:buFontTx/>
              <a:buChar char="-"/>
            </a:pPr>
            <a:endParaRPr lang="en-US" baseline="0" dirty="0" smtClean="0"/>
          </a:p>
          <a:p>
            <a:pPr>
              <a:buFont typeface="Arial" pitchFamily="34" charset="0"/>
              <a:buChar char="•"/>
            </a:pPr>
            <a:r>
              <a:rPr lang="en-US" baseline="0" dirty="0" smtClean="0"/>
              <a:t> Information Assurance:</a:t>
            </a:r>
            <a:br>
              <a:rPr lang="en-US" baseline="0" dirty="0" smtClean="0"/>
            </a:br>
            <a:r>
              <a:rPr lang="en-US" baseline="0" dirty="0" smtClean="0"/>
              <a:t>- Protecting and securing U.S. Government systems</a:t>
            </a:r>
          </a:p>
          <a:p>
            <a:endParaRPr lang="en-US" dirty="0"/>
          </a:p>
        </p:txBody>
      </p:sp>
      <p:sp>
        <p:nvSpPr>
          <p:cNvPr id="4" name="Slide Number Placeholder 3"/>
          <p:cNvSpPr>
            <a:spLocks noGrp="1"/>
          </p:cNvSpPr>
          <p:nvPr>
            <p:ph type="sldNum" sz="quarter" idx="10"/>
          </p:nvPr>
        </p:nvSpPr>
        <p:spPr/>
        <p:txBody>
          <a:bodyPr/>
          <a:lstStyle/>
          <a:p>
            <a:fld id="{90446CA8-E61A-44E4-AA88-673007E7A846}"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Technical</a:t>
            </a:r>
            <a:r>
              <a:rPr lang="en-US" baseline="0" dirty="0" smtClean="0"/>
              <a:t> workforce</a:t>
            </a:r>
            <a:r>
              <a:rPr lang="en-US" dirty="0" smtClean="0"/>
              <a:t>:</a:t>
            </a:r>
          </a:p>
          <a:p>
            <a:pPr>
              <a:buFontTx/>
              <a:buChar char="-"/>
            </a:pPr>
            <a:r>
              <a:rPr lang="en-US" baseline="0" dirty="0" smtClean="0"/>
              <a:t> In contrast to many other government agencies, the NSA has a large technical workforce with an active technical civilian population</a:t>
            </a:r>
          </a:p>
          <a:p>
            <a:pPr>
              <a:buFontTx/>
              <a:buChar char="-"/>
            </a:pPr>
            <a:r>
              <a:rPr lang="en-US" baseline="0" dirty="0" smtClean="0"/>
              <a:t> Augmented by military and contractor employees</a:t>
            </a:r>
          </a:p>
          <a:p>
            <a:pPr>
              <a:buFontTx/>
              <a:buChar char="-"/>
            </a:pPr>
            <a:r>
              <a:rPr lang="en-US" baseline="0" dirty="0" smtClean="0"/>
              <a:t> Fields such as Computer Science, Mathematics, Cryptanalysis, and Foreign Language Analysis</a:t>
            </a:r>
          </a:p>
          <a:p>
            <a:pPr>
              <a:buFontTx/>
              <a:buNone/>
            </a:pPr>
            <a:endParaRPr lang="en-US" baseline="0" dirty="0" smtClean="0"/>
          </a:p>
          <a:p>
            <a:pPr>
              <a:buFont typeface="Arial" pitchFamily="34" charset="0"/>
              <a:buChar char="•"/>
            </a:pPr>
            <a:r>
              <a:rPr lang="en-US" baseline="0" dirty="0" smtClean="0"/>
              <a:t> Foreign language:</a:t>
            </a:r>
            <a:br>
              <a:rPr lang="en-US" baseline="0" dirty="0" smtClean="0"/>
            </a:br>
            <a:r>
              <a:rPr lang="en-US" baseline="0" dirty="0" smtClean="0"/>
              <a:t>- Leading place to work in foreign language analysis and research</a:t>
            </a:r>
          </a:p>
          <a:p>
            <a:pPr>
              <a:buFontTx/>
              <a:buChar char="-"/>
            </a:pPr>
            <a:r>
              <a:rPr lang="en-US" baseline="0" dirty="0" smtClean="0"/>
              <a:t> Machine learning, machine translation, linguists</a:t>
            </a:r>
          </a:p>
        </p:txBody>
      </p:sp>
      <p:sp>
        <p:nvSpPr>
          <p:cNvPr id="4" name="Slide Number Placeholder 3"/>
          <p:cNvSpPr>
            <a:spLocks noGrp="1"/>
          </p:cNvSpPr>
          <p:nvPr>
            <p:ph type="sldNum" sz="quarter" idx="10"/>
          </p:nvPr>
        </p:nvSpPr>
        <p:spPr/>
        <p:txBody>
          <a:bodyPr/>
          <a:lstStyle/>
          <a:p>
            <a:fld id="{90446CA8-E61A-44E4-AA88-673007E7A846}"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We use all types of technology</a:t>
            </a:r>
          </a:p>
          <a:p>
            <a:pPr lvl="1">
              <a:buFont typeface="Arial" pitchFamily="34" charset="0"/>
              <a:buChar char="•"/>
            </a:pPr>
            <a:r>
              <a:rPr lang="en-US" baseline="0" dirty="0" smtClean="0"/>
              <a:t> Commercial</a:t>
            </a:r>
          </a:p>
          <a:p>
            <a:pPr lvl="1">
              <a:buFont typeface="Arial" pitchFamily="34" charset="0"/>
              <a:buChar char="•"/>
            </a:pPr>
            <a:r>
              <a:rPr lang="en-US" baseline="0" dirty="0" smtClean="0"/>
              <a:t> Open Source</a:t>
            </a:r>
          </a:p>
          <a:p>
            <a:pPr lvl="1">
              <a:buFont typeface="Arial" pitchFamily="34" charset="0"/>
              <a:buChar char="•"/>
            </a:pPr>
            <a:r>
              <a:rPr lang="en-US" baseline="0" dirty="0" smtClean="0"/>
              <a:t> In-house developed software</a:t>
            </a:r>
          </a:p>
          <a:p>
            <a:pPr lvl="1">
              <a:buFont typeface="Arial" pitchFamily="34" charset="0"/>
              <a:buChar char="•"/>
            </a:pPr>
            <a:endParaRPr lang="en-US" baseline="0" dirty="0" smtClean="0"/>
          </a:p>
          <a:p>
            <a:pPr lvl="0">
              <a:buFont typeface="Arial" pitchFamily="34" charset="0"/>
              <a:buChar char="•"/>
            </a:pPr>
            <a:r>
              <a:rPr lang="en-US" baseline="0" dirty="0" smtClean="0"/>
              <a:t> Everything including:</a:t>
            </a:r>
          </a:p>
          <a:p>
            <a:pPr marL="631908" lvl="1" indent="-174708">
              <a:buFont typeface="Arial" pitchFamily="34" charset="0"/>
              <a:buChar char="•"/>
            </a:pPr>
            <a:r>
              <a:rPr lang="en-US" baseline="0" dirty="0" smtClean="0"/>
              <a:t>Operating systems</a:t>
            </a:r>
          </a:p>
          <a:p>
            <a:pPr marL="631908" lvl="1" indent="-174708">
              <a:buFont typeface="Arial" pitchFamily="34" charset="0"/>
              <a:buChar char="•"/>
            </a:pPr>
            <a:r>
              <a:rPr lang="en-US" baseline="0" dirty="0" smtClean="0"/>
              <a:t>Virtualization technology</a:t>
            </a:r>
          </a:p>
          <a:p>
            <a:pPr marL="631908" lvl="1" indent="-174708">
              <a:buFont typeface="Arial" pitchFamily="34" charset="0"/>
              <a:buChar char="•"/>
            </a:pPr>
            <a:r>
              <a:rPr lang="en-US" baseline="0" dirty="0" smtClean="0"/>
              <a:t>Programming languages</a:t>
            </a:r>
          </a:p>
          <a:p>
            <a:pPr marL="631908" lvl="1" indent="-174708">
              <a:buFont typeface="Arial" pitchFamily="34" charset="0"/>
              <a:buChar char="•"/>
            </a:pPr>
            <a:r>
              <a:rPr lang="en-US" baseline="0" dirty="0" smtClean="0"/>
              <a:t>Application frameworks</a:t>
            </a:r>
          </a:p>
          <a:p>
            <a:pPr marL="631908" lvl="1" indent="-174708">
              <a:buFont typeface="Arial" pitchFamily="34" charset="0"/>
              <a:buChar char="•"/>
            </a:pPr>
            <a:r>
              <a:rPr lang="en-US" baseline="0" dirty="0" smtClean="0"/>
              <a:t>Hardware</a:t>
            </a:r>
          </a:p>
          <a:p>
            <a:pPr marL="631908" lvl="1" indent="-174708">
              <a:buFont typeface="Arial" pitchFamily="34" charset="0"/>
              <a:buChar char="•"/>
            </a:pPr>
            <a:endParaRPr lang="en-US" baseline="0" dirty="0" smtClean="0"/>
          </a:p>
          <a:p>
            <a:pPr marL="174708" indent="-174708">
              <a:buFont typeface="Arial" pitchFamily="34" charset="0"/>
              <a:buChar char="•"/>
            </a:pPr>
            <a:r>
              <a:rPr lang="en-US" baseline="0" dirty="0" smtClean="0"/>
              <a:t>Build vs. Buy:</a:t>
            </a:r>
          </a:p>
          <a:p>
            <a:pPr marL="631908" lvl="1" indent="-174708">
              <a:buFont typeface="Arial" pitchFamily="34" charset="0"/>
              <a:buChar char="•"/>
            </a:pPr>
            <a:r>
              <a:rPr lang="en-US" baseline="0" dirty="0" smtClean="0"/>
              <a:t>Make build vs. buy decisions on a case by case basis</a:t>
            </a:r>
          </a:p>
          <a:p>
            <a:pPr marL="631908" lvl="1" indent="-174708">
              <a:buFont typeface="Arial" pitchFamily="34" charset="0"/>
              <a:buChar char="•"/>
            </a:pPr>
            <a:r>
              <a:rPr lang="en-US" baseline="0" dirty="0" smtClean="0"/>
              <a:t>If product exists that meets all our requirements we’ll use it</a:t>
            </a:r>
          </a:p>
          <a:p>
            <a:pPr marL="174708" marR="0" indent="-174708"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a:p>
            <a:pPr marL="174708" marR="0" indent="-174708"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Open Source:</a:t>
            </a:r>
          </a:p>
          <a:p>
            <a:pPr marL="631908" marR="0" lvl="1" indent="-174708"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However, some of our challenges and unique problems related to security, scale, performance, etc necessitate custom solutions</a:t>
            </a:r>
          </a:p>
          <a:p>
            <a:pPr marL="631908" lvl="1" indent="-174708">
              <a:buFont typeface="Arial" pitchFamily="34" charset="0"/>
              <a:buChar char="•"/>
            </a:pPr>
            <a:r>
              <a:rPr lang="en-US" dirty="0" smtClean="0"/>
              <a:t>Open source gives</a:t>
            </a:r>
            <a:r>
              <a:rPr lang="en-US" baseline="0" dirty="0" smtClean="0"/>
              <a:t> us the flexibility to augment and tweak the system to suit our needs</a:t>
            </a:r>
          </a:p>
          <a:p>
            <a:pPr lvl="1">
              <a:buFont typeface="Arial" pitchFamily="34" charset="0"/>
              <a:buChar char="•"/>
            </a:pPr>
            <a:endParaRPr lang="en-US" baseline="0" dirty="0" smtClean="0"/>
          </a:p>
          <a:p>
            <a:pPr lvl="1">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90446CA8-E61A-44E4-AA88-673007E7A846}"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Most people</a:t>
            </a:r>
            <a:r>
              <a:rPr lang="en-US" baseline="0" dirty="0" smtClean="0"/>
              <a:t> think of clouds (the kind in the sky), when they hear the term cloud.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In the media</a:t>
            </a:r>
            <a:r>
              <a:rPr lang="en-US" baseline="0" dirty="0" smtClean="0"/>
              <a:t> (TV, news, Internet), cloud is everything – a panacea!</a:t>
            </a:r>
          </a:p>
          <a:p>
            <a:pPr>
              <a:buFont typeface="Arial" pitchFamily="34" charset="0"/>
              <a:buChar char="•"/>
            </a:pPr>
            <a:r>
              <a:rPr lang="en-US" baseline="0" dirty="0" smtClean="0"/>
              <a:t> </a:t>
            </a:r>
            <a:r>
              <a:rPr lang="en-US" dirty="0" smtClean="0"/>
              <a:t>Technology</a:t>
            </a:r>
            <a:r>
              <a:rPr lang="en-US" baseline="0" dirty="0" smtClean="0"/>
              <a:t> Industry:</a:t>
            </a:r>
          </a:p>
          <a:p>
            <a:pPr lvl="1">
              <a:buFont typeface="Arial" pitchFamily="34" charset="0"/>
              <a:buChar char="•"/>
            </a:pPr>
            <a:r>
              <a:rPr lang="en-US" baseline="0" dirty="0" smtClean="0"/>
              <a:t> In the technology industry, the common usage of ‘cloud’ is for software, platform, infrastructure, everything as-a-service.  </a:t>
            </a:r>
          </a:p>
          <a:p>
            <a:pPr lvl="1">
              <a:buFont typeface="Arial" pitchFamily="34" charset="0"/>
              <a:buChar char="•"/>
            </a:pPr>
            <a:r>
              <a:rPr lang="en-US" baseline="0" dirty="0" smtClean="0"/>
              <a:t> Things like email, databases, web application platforms, virtual machines, etc.</a:t>
            </a:r>
          </a:p>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90446CA8-E61A-44E4-AA88-673007E7A846}"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69169" y="164576"/>
            <a:ext cx="7719405" cy="614479"/>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C5FC39D6-FB00-47D4-B99E-007B02E86BF4}" type="slidenum">
              <a:rPr lang="en-US" smtClean="0"/>
              <a:pPr/>
              <a:t>‹#›</a:t>
            </a:fld>
            <a:endParaRPr lang="en-US"/>
          </a:p>
        </p:txBody>
      </p:sp>
      <p:sp>
        <p:nvSpPr>
          <p:cNvPr id="8" name="Text Placeholder 7"/>
          <p:cNvSpPr>
            <a:spLocks noGrp="1"/>
          </p:cNvSpPr>
          <p:nvPr>
            <p:ph type="body" sz="quarter" idx="13"/>
          </p:nvPr>
        </p:nvSpPr>
        <p:spPr>
          <a:xfrm>
            <a:off x="1269169" y="779055"/>
            <a:ext cx="7713718" cy="230430"/>
          </a:xfrm>
        </p:spPr>
        <p:txBody>
          <a:bodyPr anchor="ctr">
            <a:noAutofit/>
          </a:bodyPr>
          <a:lstStyle>
            <a:lvl1pPr>
              <a:buNone/>
              <a:defRPr sz="1200" b="0">
                <a:solidFill>
                  <a:schemeClr val="tx1"/>
                </a:solidFill>
              </a:defRPr>
            </a:lvl1pPr>
          </a:lstStyle>
          <a:p>
            <a:pPr lvl="0"/>
            <a:r>
              <a:rPr lang="en-US" dirty="0" smtClean="0"/>
              <a:t>Click to edit Master text styles</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vert="horz" lIns="91440" tIns="45720" rIns="91440" bIns="45720" rtlCol="0" anchor="ctr">
            <a:noAutofit/>
          </a:bodyPr>
          <a:lstStyle>
            <a:lvl1pPr algn="l" defTabSz="914400" rtl="0" eaLnBrk="1" latinLnBrk="0" hangingPunct="1">
              <a:spcBef>
                <a:spcPct val="0"/>
              </a:spcBef>
              <a:buNone/>
              <a:defRPr lang="en-US" sz="3200" b="1" kern="1200">
                <a:gradFill flip="none" rotWithShape="1">
                  <a:gsLst>
                    <a:gs pos="0">
                      <a:schemeClr val="tx1"/>
                    </a:gs>
                    <a:gs pos="100000">
                      <a:schemeClr val="tx1">
                        <a:lumMod val="75000"/>
                        <a:lumOff val="25000"/>
                      </a:schemeClr>
                    </a:gs>
                  </a:gsLst>
                  <a:lin ang="16200000" scaled="1"/>
                  <a:tileRect/>
                </a:gradFill>
                <a:effectLst>
                  <a:outerShdw blurRad="50800" dist="38100" dir="5400000" algn="t" rotWithShape="0">
                    <a:prstClr val="black">
                      <a:alpha val="50000"/>
                    </a:prstClr>
                  </a:outerShdw>
                </a:effectLst>
                <a:latin typeface="Cambria" pitchFamily="18" charset="0"/>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C5FC39D6-FB00-47D4-B99E-007B02E86BF4}"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C5FC39D6-FB00-47D4-B99E-007B02E86BF4}" type="slidenum">
              <a:rPr lang="en-US" smtClean="0"/>
              <a:pPr/>
              <a:t>‹#›</a:t>
            </a:fld>
            <a:endParaRPr lang="en-US"/>
          </a:p>
        </p:txBody>
      </p:sp>
      <p:sp>
        <p:nvSpPr>
          <p:cNvPr id="9" name="Text Placeholder 8"/>
          <p:cNvSpPr>
            <a:spLocks noGrp="1"/>
          </p:cNvSpPr>
          <p:nvPr>
            <p:ph type="body" sz="quarter" idx="13"/>
          </p:nvPr>
        </p:nvSpPr>
        <p:spPr>
          <a:xfrm>
            <a:off x="1269170" y="779132"/>
            <a:ext cx="7719255" cy="230353"/>
          </a:xfrm>
        </p:spPr>
        <p:txBody>
          <a:bodyPr anchor="ctr">
            <a:noAutofit/>
          </a:bodyPr>
          <a:lstStyle>
            <a:lvl1pPr algn="l">
              <a:buNone/>
              <a:defRPr sz="1200">
                <a:solidFill>
                  <a:schemeClr val="tx1"/>
                </a:solidFill>
              </a:defRPr>
            </a:lvl1pPr>
            <a:lvl2pPr>
              <a:buNone/>
              <a:defRPr/>
            </a:lvl2pPr>
            <a:lvl3pPr>
              <a:buNone/>
              <a:defRPr/>
            </a:lvl3pPr>
            <a:lvl4pPr>
              <a:buNone/>
              <a:defRPr/>
            </a:lvl4pPr>
            <a:lvl5pPr>
              <a:buNone/>
              <a:defRPr/>
            </a:lvl5pPr>
          </a:lstStyle>
          <a:p>
            <a:pPr lvl="0"/>
            <a:r>
              <a:rPr lang="en-US" dirty="0" smtClean="0"/>
              <a:t>Click to edit Master text styles</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C5FC39D6-FB00-47D4-B99E-007B02E86BF4}" type="slidenum">
              <a:rPr lang="en-US" smtClean="0"/>
              <a:pPr/>
              <a:t>‹#›</a:t>
            </a:fld>
            <a:endParaRPr lang="en-US"/>
          </a:p>
        </p:txBody>
      </p:sp>
      <p:sp>
        <p:nvSpPr>
          <p:cNvPr id="11" name="Text Placeholder 10"/>
          <p:cNvSpPr>
            <a:spLocks noGrp="1"/>
          </p:cNvSpPr>
          <p:nvPr>
            <p:ph type="body" sz="quarter" idx="13"/>
          </p:nvPr>
        </p:nvSpPr>
        <p:spPr>
          <a:xfrm>
            <a:off x="1268413" y="779055"/>
            <a:ext cx="7720012" cy="230431"/>
          </a:xfrm>
        </p:spPr>
        <p:txBody>
          <a:bodyPr anchor="ctr">
            <a:noAutofit/>
          </a:bodyPr>
          <a:lstStyle>
            <a:lvl1pPr>
              <a:buNone/>
              <a:defRPr sz="1200">
                <a:solidFill>
                  <a:schemeClr val="tx1"/>
                </a:solidFill>
              </a:defRPr>
            </a:lvl1pPr>
            <a:lvl2pPr>
              <a:buNone/>
              <a:defRPr/>
            </a:lvl2pPr>
            <a:lvl3pPr>
              <a:buNone/>
              <a:defRPr/>
            </a:lvl3pPr>
            <a:lvl4pPr>
              <a:buNone/>
              <a:defRPr/>
            </a:lvl4pPr>
            <a:lvl5pPr>
              <a:buNone/>
              <a:defRPr/>
            </a:lvl5pPr>
          </a:lstStyle>
          <a:p>
            <a:pPr lvl="0"/>
            <a:r>
              <a:rPr lang="en-US" dirty="0" smtClean="0"/>
              <a:t>Click to edit Master text styles</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69170" y="164576"/>
            <a:ext cx="7681001" cy="614480"/>
          </a:xfrm>
        </p:spPr>
        <p:txBody>
          <a:bodyPr vert="horz" lIns="91440" tIns="45720" rIns="91440" bIns="45720" rtlCol="0" anchor="ctr">
            <a:noAutofit/>
          </a:bodyPr>
          <a:lstStyle>
            <a:lvl1pPr algn="l" defTabSz="914400" rtl="0" eaLnBrk="1" latinLnBrk="0" hangingPunct="1">
              <a:spcBef>
                <a:spcPct val="0"/>
              </a:spcBef>
              <a:buNone/>
              <a:defRPr lang="en-US" sz="3200" b="1" kern="1200" dirty="0">
                <a:gradFill flip="none" rotWithShape="1">
                  <a:gsLst>
                    <a:gs pos="0">
                      <a:schemeClr val="bg1">
                        <a:lumMod val="85000"/>
                      </a:schemeClr>
                    </a:gs>
                    <a:gs pos="100000">
                      <a:schemeClr val="bg1"/>
                    </a:gs>
                  </a:gsLst>
                  <a:lin ang="16200000" scaled="1"/>
                  <a:tileRect/>
                </a:gradFill>
                <a:effectLst>
                  <a:outerShdw blurRad="50800" dist="38100" dir="5400000" algn="t" rotWithShape="0">
                    <a:prstClr val="black">
                      <a:alpha val="50000"/>
                    </a:prstClr>
                  </a:outerShdw>
                </a:effectLst>
                <a:latin typeface="Cambria" pitchFamily="18" charset="0"/>
                <a:ea typeface="+mj-ea"/>
                <a:cs typeface="+mj-cs"/>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C5FC39D6-FB00-47D4-B99E-007B02E86BF4}" type="slidenum">
              <a:rPr lang="en-US" smtClean="0"/>
              <a:pPr/>
              <a:t>‹#›</a:t>
            </a:fld>
            <a:endParaRPr lang="en-US"/>
          </a:p>
        </p:txBody>
      </p:sp>
      <p:sp>
        <p:nvSpPr>
          <p:cNvPr id="12" name="Text Placeholder 11"/>
          <p:cNvSpPr>
            <a:spLocks noGrp="1"/>
          </p:cNvSpPr>
          <p:nvPr>
            <p:ph type="body" sz="quarter" idx="13"/>
          </p:nvPr>
        </p:nvSpPr>
        <p:spPr>
          <a:xfrm>
            <a:off x="1269696" y="779464"/>
            <a:ext cx="7680325" cy="230022"/>
          </a:xfrm>
        </p:spPr>
        <p:txBody>
          <a:bodyPr anchor="ctr">
            <a:noAutofit/>
          </a:bodyPr>
          <a:lstStyle>
            <a:lvl1pPr>
              <a:buNone/>
              <a:defRPr sz="1200">
                <a:solidFill>
                  <a:schemeClr val="tx1"/>
                </a:solidFill>
              </a:defRPr>
            </a:lvl1pPr>
            <a:lvl2pPr>
              <a:buNone/>
              <a:defRPr/>
            </a:lvl2pPr>
            <a:lvl3pPr>
              <a:buNone/>
              <a:defRPr/>
            </a:lvl3pPr>
            <a:lvl4pPr>
              <a:buNone/>
              <a:defRPr/>
            </a:lvl4pPr>
            <a:lvl5pPr>
              <a:buNone/>
              <a:defRPr/>
            </a:lvl5pPr>
          </a:lstStyle>
          <a:p>
            <a:pPr lvl="0"/>
            <a:r>
              <a:rPr lang="en-US" dirty="0" smtClean="0"/>
              <a:t>Click to edit Master text styles</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FC39D6-FB00-47D4-B99E-007B02E86BF4}"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xl">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gradFill flip="none" rotWithShape="1">
            <a:gsLst>
              <a:gs pos="0">
                <a:schemeClr val="bg1">
                  <a:lumMod val="85000"/>
                </a:schemeClr>
              </a:gs>
              <a:gs pos="24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flipH="1">
            <a:off x="0" y="-1"/>
            <a:ext cx="9144000" cy="164575"/>
          </a:xfrm>
          <a:prstGeom prst="rect">
            <a:avLst/>
          </a:prstGeom>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endParaRPr lang="en-US">
              <a:solidFill>
                <a:schemeClr val="lt1"/>
              </a:solidFill>
            </a:endParaRPr>
          </a:p>
        </p:txBody>
      </p:sp>
      <p:sp>
        <p:nvSpPr>
          <p:cNvPr id="5" name="Rectangle 4"/>
          <p:cNvSpPr/>
          <p:nvPr userDrawn="1"/>
        </p:nvSpPr>
        <p:spPr>
          <a:xfrm flipH="1">
            <a:off x="0" y="164575"/>
            <a:ext cx="9144000" cy="230430"/>
          </a:xfrm>
          <a:prstGeom prst="rect">
            <a:avLst/>
          </a:prstGeom>
          <a:gradFill flip="none" rotWithShape="1">
            <a:gsLst>
              <a:gs pos="0">
                <a:srgbClr val="923232">
                  <a:shade val="30000"/>
                  <a:satMod val="115000"/>
                </a:srgbClr>
              </a:gs>
              <a:gs pos="50000">
                <a:srgbClr val="923232">
                  <a:shade val="67500"/>
                  <a:satMod val="115000"/>
                </a:srgbClr>
              </a:gs>
              <a:gs pos="100000">
                <a:srgbClr val="923232">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spcBef>
                <a:spcPct val="0"/>
              </a:spcBef>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155426" y="164576"/>
            <a:ext cx="8833149" cy="230430"/>
          </a:xfrm>
        </p:spPr>
        <p:txBody>
          <a:bodyPr/>
          <a:lstStyle>
            <a:lvl1pPr algn="ctr">
              <a:defRPr sz="1400">
                <a:gradFill flip="none" rotWithShape="1">
                  <a:gsLst>
                    <a:gs pos="0">
                      <a:schemeClr val="bg1">
                        <a:lumMod val="85000"/>
                      </a:schemeClr>
                    </a:gs>
                    <a:gs pos="100000">
                      <a:schemeClr val="bg1"/>
                    </a:gs>
                  </a:gsLst>
                  <a:lin ang="16200000" scaled="1"/>
                  <a:tileRect/>
                </a:gra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C5FC39D6-FB00-47D4-B99E-007B02E86BF4}"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gradFill flip="none" rotWithShape="1">
            <a:gsLst>
              <a:gs pos="0">
                <a:schemeClr val="bg1">
                  <a:lumMod val="85000"/>
                </a:schemeClr>
              </a:gs>
              <a:gs pos="24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C5FC39D6-FB00-47D4-B99E-007B02E86BF4}"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gradFill flip="none" rotWithShape="1">
                  <a:gsLst>
                    <a:gs pos="0">
                      <a:schemeClr val="tx1"/>
                    </a:gs>
                    <a:gs pos="100000">
                      <a:schemeClr val="tx1">
                        <a:lumMod val="75000"/>
                        <a:lumOff val="25000"/>
                      </a:schemeClr>
                    </a:gs>
                  </a:gsLst>
                  <a:lin ang="16200000" scaled="1"/>
                  <a:tileRect/>
                </a:gra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flip="none" rotWithShape="1">
            <a:gsLst>
              <a:gs pos="0">
                <a:schemeClr val="bg1">
                  <a:lumMod val="85000"/>
                </a:schemeClr>
              </a:gs>
              <a:gs pos="24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flipH="1">
            <a:off x="0" y="779055"/>
            <a:ext cx="9144000" cy="230430"/>
          </a:xfrm>
          <a:prstGeom prst="rect">
            <a:avLst/>
          </a:prstGeom>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lin ang="5400000" scaled="1"/>
            <a:tileRect/>
          </a:gradFill>
          <a:effectLst/>
        </p:spPr>
        <p:txBody>
          <a:bodyPr vert="horz" lIns="91440" tIns="45720" rIns="91440" bIns="45720" rtlCol="0" anchor="ctr">
            <a:normAutofit fontScale="32500" lnSpcReduction="20000"/>
          </a:bodyPr>
          <a:lstStyle/>
          <a:p>
            <a:pPr algn="ctr">
              <a:spcBef>
                <a:spcPct val="0"/>
              </a:spcBef>
            </a:pPr>
            <a:endParaRPr lang="en-US" sz="3200" b="1">
              <a:solidFill>
                <a:schemeClr val="bg1"/>
              </a:solidFill>
              <a:latin typeface="Constantia" pitchFamily="18" charset="0"/>
              <a:ea typeface="+mj-ea"/>
              <a:cs typeface="+mj-cs"/>
            </a:endParaRPr>
          </a:p>
        </p:txBody>
      </p:sp>
      <p:sp>
        <p:nvSpPr>
          <p:cNvPr id="9" name="Rectangle 8"/>
          <p:cNvSpPr/>
          <p:nvPr userDrawn="1"/>
        </p:nvSpPr>
        <p:spPr>
          <a:xfrm flipH="1">
            <a:off x="0" y="164575"/>
            <a:ext cx="9144000" cy="614480"/>
          </a:xfrm>
          <a:prstGeom prst="rect">
            <a:avLst/>
          </a:prstGeom>
          <a:gradFill flip="none" rotWithShape="1">
            <a:gsLst>
              <a:gs pos="0">
                <a:srgbClr val="923232">
                  <a:shade val="30000"/>
                  <a:satMod val="115000"/>
                </a:srgbClr>
              </a:gs>
              <a:gs pos="50000">
                <a:srgbClr val="923232">
                  <a:shade val="67500"/>
                  <a:satMod val="115000"/>
                </a:srgbClr>
              </a:gs>
              <a:gs pos="100000">
                <a:srgbClr val="923232">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endParaRPr lang="en-US">
              <a:solidFill>
                <a:schemeClr val="lt1"/>
              </a:solidFill>
            </a:endParaRPr>
          </a:p>
        </p:txBody>
      </p:sp>
      <p:sp>
        <p:nvSpPr>
          <p:cNvPr id="2" name="Title Placeholder 1"/>
          <p:cNvSpPr>
            <a:spLocks noGrp="1"/>
          </p:cNvSpPr>
          <p:nvPr>
            <p:ph type="title"/>
          </p:nvPr>
        </p:nvSpPr>
        <p:spPr>
          <a:xfrm>
            <a:off x="1269169" y="164576"/>
            <a:ext cx="7719405" cy="614479"/>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9045" y="1163105"/>
            <a:ext cx="8525910" cy="53767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010400" y="6578210"/>
            <a:ext cx="2133600" cy="279790"/>
          </a:xfrm>
          <a:prstGeom prst="rect">
            <a:avLst/>
          </a:prstGeom>
        </p:spPr>
        <p:txBody>
          <a:bodyPr vert="horz" lIns="91440" tIns="45720" rIns="91440" bIns="45720" rtlCol="0" anchor="ctr"/>
          <a:lstStyle>
            <a:lvl1pPr algn="r">
              <a:defRPr sz="1000" i="1">
                <a:solidFill>
                  <a:schemeClr val="tx1">
                    <a:tint val="75000"/>
                  </a:schemeClr>
                </a:solidFill>
              </a:defRPr>
            </a:lvl1pPr>
          </a:lstStyle>
          <a:p>
            <a:fld id="{C5FC39D6-FB00-47D4-B99E-007B02E86BF4}" type="slidenum">
              <a:rPr lang="en-US" smtClean="0"/>
              <a:pPr/>
              <a:t>‹#›</a:t>
            </a:fld>
            <a:endParaRPr lang="en-US"/>
          </a:p>
        </p:txBody>
      </p:sp>
      <p:pic>
        <p:nvPicPr>
          <p:cNvPr id="2051" name="Picture 3" descr="\\filestore8\data_noforn\Turbulence\T16_pmo\govcloud_backup\Graphics\MachineShop\template\icon.png"/>
          <p:cNvPicPr>
            <a:picLocks noChangeAspect="1" noChangeArrowheads="1"/>
          </p:cNvPicPr>
          <p:nvPr userDrawn="1"/>
        </p:nvPicPr>
        <p:blipFill>
          <a:blip r:embed="rId11" cstate="screen"/>
          <a:srcRect/>
          <a:stretch>
            <a:fillRect/>
          </a:stretch>
        </p:blipFill>
        <p:spPr bwMode="auto">
          <a:xfrm>
            <a:off x="42653" y="0"/>
            <a:ext cx="1139401" cy="971080"/>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64" r:id="rId9"/>
  </p:sldLayoutIdLst>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3200" b="1" kern="1200">
          <a:gradFill flip="none" rotWithShape="1">
            <a:gsLst>
              <a:gs pos="0">
                <a:schemeClr val="bg1">
                  <a:lumMod val="85000"/>
                </a:schemeClr>
              </a:gs>
              <a:gs pos="100000">
                <a:schemeClr val="bg1"/>
              </a:gs>
            </a:gsLst>
            <a:lin ang="16200000" scaled="1"/>
            <a:tileRect/>
          </a:gradFill>
          <a:effectLst>
            <a:outerShdw blurRad="50800" dist="38100" dir="5400000" algn="t" rotWithShape="0">
              <a:prstClr val="black">
                <a:alpha val="50000"/>
              </a:prstClr>
            </a:outerShdw>
          </a:effectLst>
          <a:latin typeface="Cambr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8.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6.jpeg"/><Relationship Id="rId5"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8.jpeg"/><Relationship Id="rId5"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0.jpeg"/><Relationship Id="rId5" Type="http://schemas.openxmlformats.org/officeDocument/2006/relationships/image" Target="../media/image31.png"/><Relationship Id="rId6" Type="http://schemas.openxmlformats.org/officeDocument/2006/relationships/image" Target="../media/image27.png"/><Relationship Id="rId7" Type="http://schemas.openxmlformats.org/officeDocument/2006/relationships/image" Target="../media/image32.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3.jpeg"/><Relationship Id="rId5"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5.jpeg"/><Relationship Id="rId5" Type="http://schemas.openxmlformats.org/officeDocument/2006/relationships/image" Target="../media/image36.jpeg"/><Relationship Id="rId6" Type="http://schemas.openxmlformats.org/officeDocument/2006/relationships/image" Target="../media/image37.png"/><Relationship Id="rId7" Type="http://schemas.openxmlformats.org/officeDocument/2006/relationships/image" Target="../media/image32.png"/><Relationship Id="rId8"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8.jpeg"/><Relationship Id="rId5"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9.jpeg"/><Relationship Id="rId5"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40.png"/><Relationship Id="rId5"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41.png"/><Relationship Id="rId5" Type="http://schemas.openxmlformats.org/officeDocument/2006/relationships/image" Target="../media/image32.pn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png"/><Relationship Id="rId5" Type="http://schemas.openxmlformats.org/officeDocument/2006/relationships/image" Target="../media/image7.png"/><Relationship Id="rId6"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7.png"/><Relationship Id="rId5" Type="http://schemas.openxmlformats.org/officeDocument/2006/relationships/image" Target="../media/image32.png"/><Relationship Id="rId6" Type="http://schemas.openxmlformats.org/officeDocument/2006/relationships/image" Target="../media/image45.png"/><Relationship Id="rId7" Type="http://schemas.openxmlformats.org/officeDocument/2006/relationships/image" Target="../media/image34.png"/><Relationship Id="rId8" Type="http://schemas.openxmlformats.org/officeDocument/2006/relationships/image" Target="../media/image46.png"/><Relationship Id="rId9" Type="http://schemas.openxmlformats.org/officeDocument/2006/relationships/image" Target="../media/image47.jpeg"/><Relationship Id="rId10" Type="http://schemas.openxmlformats.org/officeDocument/2006/relationships/image" Target="../media/image48.jpeg"/><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49.jpeg"/><Relationship Id="rId5"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7.png"/></Relationships>
</file>

<file path=ppt/slides/_rels/slide41.xml.rels><?xml version="1.0" encoding="UTF-8" standalone="yes"?>
<Relationships xmlns="http://schemas.openxmlformats.org/package/2006/relationships"><Relationship Id="rId9" Type="http://schemas.openxmlformats.org/officeDocument/2006/relationships/image" Target="../media/image12.png"/><Relationship Id="rId20" Type="http://schemas.openxmlformats.org/officeDocument/2006/relationships/image" Target="../media/image24.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9.png"/><Relationship Id="rId16" Type="http://schemas.openxmlformats.org/officeDocument/2006/relationships/image" Target="../media/image20.png"/><Relationship Id="rId17" Type="http://schemas.openxmlformats.org/officeDocument/2006/relationships/image" Target="../media/image21.png"/><Relationship Id="rId18" Type="http://schemas.openxmlformats.org/officeDocument/2006/relationships/image" Target="../media/image22.png"/><Relationship Id="rId19"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25.png"/><Relationship Id="rId4" Type="http://schemas.openxmlformats.org/officeDocument/2006/relationships/image" Target="../media/image9.png"/><Relationship Id="rId5" Type="http://schemas.openxmlformats.org/officeDocument/2006/relationships/image" Target="../media/image18.png"/><Relationship Id="rId6" Type="http://schemas.openxmlformats.org/officeDocument/2006/relationships/image" Target="../media/image7.png"/><Relationship Id="rId7" Type="http://schemas.openxmlformats.org/officeDocument/2006/relationships/image" Target="../media/image10.png"/><Relationship Id="rId8" Type="http://schemas.openxmlformats.org/officeDocument/2006/relationships/image" Target="../media/image1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8.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9" Type="http://schemas.openxmlformats.org/officeDocument/2006/relationships/image" Target="../media/image14.png"/><Relationship Id="rId20" Type="http://schemas.openxmlformats.org/officeDocument/2006/relationships/image" Target="../media/image25.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19.png"/><Relationship Id="rId15" Type="http://schemas.openxmlformats.org/officeDocument/2006/relationships/image" Target="../media/image20.png"/><Relationship Id="rId16" Type="http://schemas.openxmlformats.org/officeDocument/2006/relationships/image" Target="../media/image21.png"/><Relationship Id="rId17" Type="http://schemas.openxmlformats.org/officeDocument/2006/relationships/image" Target="../media/image22.png"/><Relationship Id="rId18" Type="http://schemas.openxmlformats.org/officeDocument/2006/relationships/image" Target="../media/image23.png"/><Relationship Id="rId19"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filestore8\data_noforn\Turbulence\T16_pmo\govcloud_backup\Graphics\MachineShop\template\mash_template_bg-01.jpg"/>
          <p:cNvPicPr>
            <a:picLocks noChangeAspect="1" noChangeArrowheads="1"/>
          </p:cNvPicPr>
          <p:nvPr/>
        </p:nvPicPr>
        <p:blipFill>
          <a:blip r:embed="rId2" cstate="screen"/>
          <a:srcRect/>
          <a:stretch>
            <a:fillRect/>
          </a:stretch>
        </p:blipFill>
        <p:spPr bwMode="auto">
          <a:xfrm>
            <a:off x="155425" y="164575"/>
            <a:ext cx="8833150" cy="6528850"/>
          </a:xfrm>
          <a:prstGeom prst="rect">
            <a:avLst/>
          </a:prstGeom>
          <a:noFill/>
        </p:spPr>
      </p:pic>
      <p:sp>
        <p:nvSpPr>
          <p:cNvPr id="83" name="Rectangle 2"/>
          <p:cNvSpPr>
            <a:spLocks noChangeArrowheads="1"/>
          </p:cNvSpPr>
          <p:nvPr/>
        </p:nvSpPr>
        <p:spPr bwMode="auto">
          <a:xfrm>
            <a:off x="155425" y="164575"/>
            <a:ext cx="8833151" cy="6528851"/>
          </a:xfrm>
          <a:prstGeom prst="rect">
            <a:avLst/>
          </a:prstGeom>
          <a:gradFill flip="none" rotWithShape="1">
            <a:gsLst>
              <a:gs pos="0">
                <a:srgbClr val="3F1515">
                  <a:alpha val="95000"/>
                </a:srgbClr>
              </a:gs>
              <a:gs pos="100000">
                <a:srgbClr val="852727">
                  <a:alpha val="95000"/>
                </a:srgbClr>
              </a:gs>
            </a:gsLst>
            <a:lin ang="5400000" scaled="1"/>
            <a:tileRect/>
          </a:gradFill>
          <a:ln w="9525">
            <a:noFill/>
            <a:miter lim="800000"/>
            <a:headEnd/>
            <a:tailEnd/>
          </a:ln>
          <a:effectLst>
            <a:innerShdw blurRad="114300">
              <a:prstClr val="black"/>
            </a:innerShdw>
          </a:effectLst>
        </p:spPr>
        <p:txBody>
          <a:bodyPr wrap="none" anchor="ctr"/>
          <a:lstStyle/>
          <a:p>
            <a:endParaRPr lang="en-US">
              <a:solidFill>
                <a:prstClr val="black"/>
              </a:solidFill>
            </a:endParaRPr>
          </a:p>
        </p:txBody>
      </p:sp>
      <p:grpSp>
        <p:nvGrpSpPr>
          <p:cNvPr id="2" name="Group 50"/>
          <p:cNvGrpSpPr/>
          <p:nvPr/>
        </p:nvGrpSpPr>
        <p:grpSpPr>
          <a:xfrm>
            <a:off x="155424" y="3280095"/>
            <a:ext cx="8833151" cy="345645"/>
            <a:chOff x="155424" y="3390595"/>
            <a:chExt cx="8833151" cy="345645"/>
          </a:xfrm>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lin ang="5400000" scaled="1"/>
            <a:tileRect/>
          </a:gradFill>
        </p:grpSpPr>
        <p:sp>
          <p:nvSpPr>
            <p:cNvPr id="52" name="Rectangle 51"/>
            <p:cNvSpPr/>
            <p:nvPr/>
          </p:nvSpPr>
          <p:spPr>
            <a:xfrm>
              <a:off x="4572000" y="3390595"/>
              <a:ext cx="4416575" cy="345645"/>
            </a:xfrm>
            <a:prstGeom prst="rect">
              <a:avLst/>
            </a:prstGeom>
            <a:grpFill/>
            <a:ln>
              <a:noFill/>
            </a:ln>
            <a:effectLst>
              <a:innerShdw blurRad="88900" dist="889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ectangle 52"/>
            <p:cNvSpPr/>
            <p:nvPr/>
          </p:nvSpPr>
          <p:spPr>
            <a:xfrm>
              <a:off x="155424" y="3390595"/>
              <a:ext cx="4416575" cy="345645"/>
            </a:xfrm>
            <a:prstGeom prst="rect">
              <a:avLst/>
            </a:prstGeom>
            <a:grpFill/>
            <a:ln>
              <a:noFill/>
            </a:ln>
            <a:effectLst>
              <a:innerShdw blurRad="88900" dist="889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4" name="Text Box 24"/>
          <p:cNvSpPr txBox="1">
            <a:spLocks noChangeArrowheads="1"/>
          </p:cNvSpPr>
          <p:nvPr/>
        </p:nvSpPr>
        <p:spPr bwMode="auto">
          <a:xfrm>
            <a:off x="654058" y="3318500"/>
            <a:ext cx="7835885" cy="268834"/>
          </a:xfrm>
          <a:prstGeom prst="rect">
            <a:avLst/>
          </a:prstGeom>
          <a:noFill/>
          <a:ln w="9525">
            <a:noFill/>
            <a:miter lim="800000"/>
            <a:headEnd/>
            <a:tailEnd/>
          </a:ln>
          <a:effectLst/>
        </p:spPr>
        <p:txBody>
          <a:bodyPr lIns="91440" tIns="0" rIns="91440" bIns="0" anchor="ctr"/>
          <a:lstStyle/>
          <a:p>
            <a:pPr algn="ctr">
              <a:spcBef>
                <a:spcPct val="50000"/>
              </a:spcBef>
            </a:pPr>
            <a:r>
              <a:rPr lang="en-US" sz="1600" kern="1000" spc="200" dirty="0" smtClean="0">
                <a:ln w="9525">
                  <a:noFill/>
                </a:ln>
                <a:latin typeface="Cambria" pitchFamily="18" charset="0"/>
              </a:rPr>
              <a:t>Infrastructure as a Service</a:t>
            </a:r>
            <a:endParaRPr lang="en-US" sz="1600" kern="1000" spc="200" dirty="0">
              <a:ln w="9525">
                <a:noFill/>
              </a:ln>
              <a:latin typeface="Cambria" pitchFamily="18" charset="0"/>
            </a:endParaRPr>
          </a:p>
        </p:txBody>
      </p:sp>
      <p:grpSp>
        <p:nvGrpSpPr>
          <p:cNvPr id="3" name="Group 101"/>
          <p:cNvGrpSpPr/>
          <p:nvPr/>
        </p:nvGrpSpPr>
        <p:grpSpPr>
          <a:xfrm>
            <a:off x="155425" y="2588805"/>
            <a:ext cx="8833149" cy="691290"/>
            <a:chOff x="155425" y="875067"/>
            <a:chExt cx="8833149" cy="691290"/>
          </a:xfr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p:grpSpPr>
        <p:sp>
          <p:nvSpPr>
            <p:cNvPr id="103" name="Rectangle 102"/>
            <p:cNvSpPr/>
            <p:nvPr/>
          </p:nvSpPr>
          <p:spPr>
            <a:xfrm>
              <a:off x="193830" y="875067"/>
              <a:ext cx="8756340" cy="691290"/>
            </a:xfrm>
            <a:prstGeom prst="rect">
              <a:avLst/>
            </a:prstGeom>
            <a:grpFill/>
            <a:ln>
              <a:noFill/>
            </a:ln>
            <a:effectLst>
              <a:outerShdw blurRad="50800" dist="508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 name="Group 94"/>
            <p:cNvGrpSpPr/>
            <p:nvPr/>
          </p:nvGrpSpPr>
          <p:grpSpPr>
            <a:xfrm>
              <a:off x="155425" y="875067"/>
              <a:ext cx="8833149" cy="691290"/>
              <a:chOff x="155425" y="2699305"/>
              <a:chExt cx="8833149" cy="691290"/>
            </a:xfrm>
            <a:grpFill/>
          </p:grpSpPr>
          <p:sp>
            <p:nvSpPr>
              <p:cNvPr id="105" name="Rectangle 104"/>
              <p:cNvSpPr/>
              <p:nvPr/>
            </p:nvSpPr>
            <p:spPr>
              <a:xfrm>
                <a:off x="4571999" y="2699305"/>
                <a:ext cx="4416575" cy="691290"/>
              </a:xfrm>
              <a:prstGeom prst="rect">
                <a:avLst/>
              </a:prstGeom>
              <a:grp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155425" y="2699305"/>
                <a:ext cx="4416575" cy="691290"/>
              </a:xfrm>
              <a:prstGeom prst="rect">
                <a:avLst/>
              </a:prstGeom>
              <a:grp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23" name="Text Box 24"/>
          <p:cNvSpPr txBox="1">
            <a:spLocks noChangeArrowheads="1"/>
          </p:cNvSpPr>
          <p:nvPr/>
        </p:nvSpPr>
        <p:spPr bwMode="auto">
          <a:xfrm>
            <a:off x="654058" y="2665613"/>
            <a:ext cx="7835885" cy="537672"/>
          </a:xfrm>
          <a:prstGeom prst="rect">
            <a:avLst/>
          </a:prstGeom>
        </p:spPr>
        <p:txBody>
          <a:bodyPr vert="horz" lIns="91440" tIns="45720" rIns="91440" bIns="45720" rtlCol="0" anchor="ctr">
            <a:noAutofit/>
          </a:bodyPr>
          <a:lstStyle/>
          <a:p>
            <a:pPr algn="ctr">
              <a:spcBef>
                <a:spcPct val="0"/>
              </a:spcBef>
            </a:pPr>
            <a:r>
              <a:rPr lang="en-US" sz="4000" b="1" dirty="0" smtClean="0">
                <a:gradFill flip="none" rotWithShape="1">
                  <a:gsLst>
                    <a:gs pos="0">
                      <a:prstClr val="black"/>
                    </a:gs>
                    <a:gs pos="100000">
                      <a:prstClr val="black">
                        <a:lumMod val="75000"/>
                        <a:lumOff val="25000"/>
                      </a:prstClr>
                    </a:gs>
                  </a:gsLst>
                  <a:lin ang="16200000" scaled="1"/>
                  <a:tileRect/>
                </a:gradFill>
                <a:effectLst>
                  <a:outerShdw blurRad="50800" dist="38100" dir="5400000" algn="t" rotWithShape="0">
                    <a:prstClr val="black">
                      <a:alpha val="50000"/>
                    </a:prstClr>
                  </a:outerShdw>
                </a:effectLst>
                <a:latin typeface="Cambria" pitchFamily="18" charset="0"/>
              </a:rPr>
              <a:t>OpenStack at NSA</a:t>
            </a:r>
            <a:endParaRPr lang="en-US" sz="4000" b="1" dirty="0">
              <a:gradFill flip="none" rotWithShape="1">
                <a:gsLst>
                  <a:gs pos="0">
                    <a:prstClr val="black"/>
                  </a:gs>
                  <a:gs pos="100000">
                    <a:prstClr val="black">
                      <a:lumMod val="75000"/>
                      <a:lumOff val="25000"/>
                    </a:prstClr>
                  </a:gs>
                </a:gsLst>
                <a:lin ang="16200000" scaled="1"/>
                <a:tileRect/>
              </a:gradFill>
              <a:effectLst>
                <a:outerShdw blurRad="50800" dist="38100" dir="5400000" algn="t" rotWithShape="0">
                  <a:prstClr val="black">
                    <a:alpha val="50000"/>
                  </a:prstClr>
                </a:outerShdw>
              </a:effectLst>
              <a:latin typeface="Cambria" pitchFamily="18" charset="0"/>
            </a:endParaRPr>
          </a:p>
        </p:txBody>
      </p:sp>
      <p:sp>
        <p:nvSpPr>
          <p:cNvPr id="112" name="Text Box 5"/>
          <p:cNvSpPr txBox="1">
            <a:spLocks noChangeArrowheads="1"/>
          </p:cNvSpPr>
          <p:nvPr/>
        </p:nvSpPr>
        <p:spPr bwMode="auto">
          <a:xfrm>
            <a:off x="3529806" y="6194160"/>
            <a:ext cx="2084388" cy="246221"/>
          </a:xfrm>
          <a:prstGeom prst="rect">
            <a:avLst/>
          </a:prstGeom>
          <a:noFill/>
          <a:ln w="9525">
            <a:noFill/>
            <a:miter lim="800000"/>
            <a:headEnd/>
            <a:tailEnd/>
          </a:ln>
        </p:spPr>
        <p:txBody>
          <a:bodyPr>
            <a:spAutoFit/>
          </a:bodyPr>
          <a:lstStyle/>
          <a:p>
            <a:pPr algn="ctr">
              <a:spcBef>
                <a:spcPct val="20000"/>
              </a:spcBef>
              <a:buSzPct val="70000"/>
              <a:buFont typeface="Wingdings" pitchFamily="2" charset="2"/>
              <a:buNone/>
            </a:pPr>
            <a:fld id="{1EE9E0D9-61C9-4724-9DB9-147A9E4A5F03}" type="datetime3">
              <a:rPr lang="en-US" sz="1000">
                <a:solidFill>
                  <a:prstClr val="black"/>
                </a:solidFill>
                <a:latin typeface="Cambria" pitchFamily="18" charset="0"/>
              </a:rPr>
              <a:pPr algn="ctr">
                <a:spcBef>
                  <a:spcPct val="20000"/>
                </a:spcBef>
                <a:buSzPct val="70000"/>
                <a:buFont typeface="Wingdings" pitchFamily="2" charset="2"/>
                <a:buNone/>
              </a:pPr>
              <a:t>15 April 2013</a:t>
            </a:fld>
            <a:endParaRPr lang="en-US" sz="1000" dirty="0">
              <a:solidFill>
                <a:prstClr val="black"/>
              </a:solidFill>
              <a:latin typeface="Cambria" pitchFamily="18" charset="0"/>
            </a:endParaRPr>
          </a:p>
        </p:txBody>
      </p:sp>
      <p:sp>
        <p:nvSpPr>
          <p:cNvPr id="114" name="TextBox 11"/>
          <p:cNvSpPr txBox="1">
            <a:spLocks noChangeArrowheads="1"/>
          </p:cNvSpPr>
          <p:nvPr/>
        </p:nvSpPr>
        <p:spPr bwMode="auto">
          <a:xfrm>
            <a:off x="3573471" y="5033846"/>
            <a:ext cx="1997059" cy="276999"/>
          </a:xfrm>
          <a:prstGeom prst="rect">
            <a:avLst/>
          </a:prstGeom>
          <a:noFill/>
          <a:ln w="9525">
            <a:noFill/>
            <a:miter lim="800000"/>
            <a:headEnd/>
            <a:tailEnd/>
          </a:ln>
        </p:spPr>
        <p:txBody>
          <a:bodyPr wrap="square">
            <a:spAutoFit/>
          </a:bodyPr>
          <a:lstStyle/>
          <a:p>
            <a:pPr algn="ctr">
              <a:spcBef>
                <a:spcPts val="300"/>
              </a:spcBef>
            </a:pPr>
            <a:r>
              <a:rPr lang="en-US" sz="1200" dirty="0" smtClean="0">
                <a:solidFill>
                  <a:prstClr val="white"/>
                </a:solidFill>
                <a:latin typeface="Cambria" pitchFamily="18" charset="0"/>
              </a:rPr>
              <a:t>National </a:t>
            </a:r>
            <a:r>
              <a:rPr lang="en-US" sz="1200" dirty="0">
                <a:solidFill>
                  <a:prstClr val="white"/>
                </a:solidFill>
                <a:latin typeface="Cambria" pitchFamily="18" charset="0"/>
              </a:rPr>
              <a:t>Security </a:t>
            </a:r>
            <a:r>
              <a:rPr lang="en-US" sz="1200" dirty="0" smtClean="0">
                <a:solidFill>
                  <a:prstClr val="white"/>
                </a:solidFill>
                <a:latin typeface="Cambria" pitchFamily="18" charset="0"/>
              </a:rPr>
              <a:t>Agency</a:t>
            </a:r>
          </a:p>
        </p:txBody>
      </p:sp>
      <p:pic>
        <p:nvPicPr>
          <p:cNvPr id="84" name="Picture 19" descr="shadow"/>
          <p:cNvPicPr>
            <a:picLocks noChangeAspect="1" noChangeArrowheads="1"/>
          </p:cNvPicPr>
          <p:nvPr/>
        </p:nvPicPr>
        <p:blipFill>
          <a:blip r:embed="rId3" cstate="screen"/>
          <a:srcRect/>
          <a:stretch>
            <a:fillRect/>
          </a:stretch>
        </p:blipFill>
        <p:spPr bwMode="auto">
          <a:xfrm>
            <a:off x="3675857" y="774340"/>
            <a:ext cx="1809750" cy="1809750"/>
          </a:xfrm>
          <a:prstGeom prst="rect">
            <a:avLst/>
          </a:prstGeom>
          <a:noFill/>
          <a:ln w="9525">
            <a:noFill/>
            <a:miter lim="800000"/>
            <a:headEnd/>
            <a:tailEnd/>
          </a:ln>
        </p:spPr>
      </p:pic>
      <p:pic>
        <p:nvPicPr>
          <p:cNvPr id="85" name="Picture 20" descr="shadow"/>
          <p:cNvPicPr>
            <a:picLocks noChangeAspect="1" noChangeArrowheads="1"/>
          </p:cNvPicPr>
          <p:nvPr/>
        </p:nvPicPr>
        <p:blipFill>
          <a:blip r:embed="rId4" cstate="screen"/>
          <a:srcRect/>
          <a:stretch>
            <a:fillRect/>
          </a:stretch>
        </p:blipFill>
        <p:spPr bwMode="auto">
          <a:xfrm>
            <a:off x="4904582" y="1072790"/>
            <a:ext cx="1411287" cy="1411288"/>
          </a:xfrm>
          <a:prstGeom prst="rect">
            <a:avLst/>
          </a:prstGeom>
          <a:noFill/>
          <a:ln w="9525">
            <a:noFill/>
            <a:miter lim="800000"/>
            <a:headEnd/>
            <a:tailEnd/>
          </a:ln>
        </p:spPr>
      </p:pic>
      <p:pic>
        <p:nvPicPr>
          <p:cNvPr id="86" name="Picture 21" descr="shadow"/>
          <p:cNvPicPr>
            <a:picLocks noChangeAspect="1" noChangeArrowheads="1"/>
          </p:cNvPicPr>
          <p:nvPr/>
        </p:nvPicPr>
        <p:blipFill>
          <a:blip r:embed="rId4" cstate="screen"/>
          <a:srcRect/>
          <a:stretch>
            <a:fillRect/>
          </a:stretch>
        </p:blipFill>
        <p:spPr bwMode="auto">
          <a:xfrm>
            <a:off x="2828132" y="1072790"/>
            <a:ext cx="1411287" cy="1411288"/>
          </a:xfrm>
          <a:prstGeom prst="rect">
            <a:avLst/>
          </a:prstGeom>
          <a:noFill/>
          <a:ln w="9525">
            <a:noFill/>
            <a:miter lim="800000"/>
            <a:headEnd/>
            <a:tailEnd/>
          </a:ln>
        </p:spPr>
      </p:pic>
      <p:pic>
        <p:nvPicPr>
          <p:cNvPr id="87" name="Picture 10" descr="css"/>
          <p:cNvPicPr>
            <a:picLocks noChangeAspect="1" noChangeArrowheads="1"/>
          </p:cNvPicPr>
          <p:nvPr/>
        </p:nvPicPr>
        <p:blipFill>
          <a:blip r:embed="rId5" cstate="screen">
            <a:duotone>
              <a:prstClr val="black"/>
              <a:srgbClr val="D9C3A5">
                <a:tint val="50000"/>
                <a:satMod val="180000"/>
              </a:srgbClr>
            </a:duotone>
          </a:blip>
          <a:srcRect/>
          <a:stretch>
            <a:fillRect/>
          </a:stretch>
        </p:blipFill>
        <p:spPr bwMode="auto">
          <a:xfrm>
            <a:off x="5141119" y="1239478"/>
            <a:ext cx="977900" cy="981075"/>
          </a:xfrm>
          <a:prstGeom prst="rect">
            <a:avLst/>
          </a:prstGeom>
          <a:noFill/>
          <a:ln w="9525">
            <a:noFill/>
            <a:miter lim="800000"/>
            <a:headEnd/>
            <a:tailEnd/>
          </a:ln>
        </p:spPr>
      </p:pic>
      <p:pic>
        <p:nvPicPr>
          <p:cNvPr id="88" name="Picture 11" descr="cybercomm"/>
          <p:cNvPicPr>
            <a:picLocks noChangeAspect="1" noChangeArrowheads="1"/>
          </p:cNvPicPr>
          <p:nvPr/>
        </p:nvPicPr>
        <p:blipFill>
          <a:blip r:embed="rId6" cstate="screen">
            <a:duotone>
              <a:prstClr val="black"/>
              <a:srgbClr val="D9C3A5">
                <a:tint val="50000"/>
                <a:satMod val="180000"/>
              </a:srgbClr>
            </a:duotone>
          </a:blip>
          <a:srcRect/>
          <a:stretch>
            <a:fillRect/>
          </a:stretch>
        </p:blipFill>
        <p:spPr bwMode="auto">
          <a:xfrm>
            <a:off x="3034507" y="1247415"/>
            <a:ext cx="973137" cy="973138"/>
          </a:xfrm>
          <a:prstGeom prst="rect">
            <a:avLst/>
          </a:prstGeom>
          <a:noFill/>
          <a:ln w="9525">
            <a:noFill/>
            <a:miter lim="800000"/>
            <a:headEnd/>
            <a:tailEnd/>
          </a:ln>
        </p:spPr>
      </p:pic>
      <p:pic>
        <p:nvPicPr>
          <p:cNvPr id="89" name="Picture 9" descr="nsa"/>
          <p:cNvPicPr>
            <a:picLocks noChangeAspect="1" noChangeArrowheads="1"/>
          </p:cNvPicPr>
          <p:nvPr/>
        </p:nvPicPr>
        <p:blipFill>
          <a:blip r:embed="rId7" cstate="screen">
            <a:duotone>
              <a:prstClr val="black"/>
              <a:srgbClr val="D9C3A5">
                <a:tint val="50000"/>
                <a:satMod val="180000"/>
              </a:srgbClr>
            </a:duotone>
          </a:blip>
          <a:srcRect/>
          <a:stretch>
            <a:fillRect/>
          </a:stretch>
        </p:blipFill>
        <p:spPr bwMode="auto">
          <a:xfrm>
            <a:off x="3961607" y="972778"/>
            <a:ext cx="1243012" cy="1247775"/>
          </a:xfrm>
          <a:prstGeom prst="rect">
            <a:avLst/>
          </a:prstGeom>
          <a:noFill/>
          <a:ln w="9525">
            <a:noFill/>
            <a:miter lim="800000"/>
            <a:headEnd/>
            <a:tailEnd/>
          </a:ln>
        </p:spPr>
      </p:pic>
      <p:cxnSp>
        <p:nvCxnSpPr>
          <p:cNvPr id="55" name="Straight Connector 54"/>
          <p:cNvCxnSpPr/>
          <p:nvPr/>
        </p:nvCxnSpPr>
        <p:spPr>
          <a:xfrm>
            <a:off x="3035800" y="5033846"/>
            <a:ext cx="3072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TextBox 11"/>
          <p:cNvSpPr txBox="1">
            <a:spLocks noChangeArrowheads="1"/>
          </p:cNvSpPr>
          <p:nvPr/>
        </p:nvSpPr>
        <p:spPr bwMode="auto">
          <a:xfrm>
            <a:off x="3573471" y="4726069"/>
            <a:ext cx="1997059" cy="307777"/>
          </a:xfrm>
          <a:prstGeom prst="rect">
            <a:avLst/>
          </a:prstGeom>
          <a:noFill/>
          <a:ln w="9525">
            <a:noFill/>
            <a:miter lim="800000"/>
            <a:headEnd/>
            <a:tailEnd/>
          </a:ln>
        </p:spPr>
        <p:txBody>
          <a:bodyPr wrap="square" anchor="b">
            <a:spAutoFit/>
          </a:bodyPr>
          <a:lstStyle/>
          <a:p>
            <a:pPr algn="ctr">
              <a:spcBef>
                <a:spcPts val="300"/>
              </a:spcBef>
            </a:pPr>
            <a:r>
              <a:rPr lang="en-US" sz="1400" b="1" dirty="0" smtClean="0">
                <a:solidFill>
                  <a:prstClr val="white"/>
                </a:solidFill>
                <a:latin typeface="Cambria" pitchFamily="18" charset="0"/>
              </a:rPr>
              <a:t>Nathanael I Burton</a:t>
            </a:r>
            <a:endParaRPr lang="en-US" sz="1200" dirty="0" smtClean="0">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3035800" y="6693425"/>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50000"/>
                </a:schemeClr>
              </a:solidFill>
              <a:latin typeface="Calibri" pitchFamily="34" charset="0"/>
            </a:endParaRPr>
          </a:p>
        </p:txBody>
      </p:sp>
      <p:sp>
        <p:nvSpPr>
          <p:cNvPr id="9" name="TextBox 11"/>
          <p:cNvSpPr txBox="1">
            <a:spLocks noChangeArrowheads="1"/>
          </p:cNvSpPr>
          <p:nvPr/>
        </p:nvSpPr>
        <p:spPr bwMode="auto">
          <a:xfrm>
            <a:off x="3035800" y="0"/>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75000"/>
                </a:schemeClr>
              </a:solidFill>
              <a:latin typeface="Calibri" pitchFamily="34" charset="0"/>
            </a:endParaRPr>
          </a:p>
        </p:txBody>
      </p:sp>
      <p:sp>
        <p:nvSpPr>
          <p:cNvPr id="16" name="Title 15"/>
          <p:cNvSpPr>
            <a:spLocks noGrp="1"/>
          </p:cNvSpPr>
          <p:nvPr>
            <p:ph type="title"/>
          </p:nvPr>
        </p:nvSpPr>
        <p:spPr/>
        <p:txBody>
          <a:bodyPr/>
          <a:lstStyle/>
          <a:p>
            <a:r>
              <a:rPr lang="en-US" dirty="0" smtClean="0">
                <a:gradFill flip="none" rotWithShape="1">
                  <a:gsLst>
                    <a:gs pos="0">
                      <a:schemeClr val="bg1">
                        <a:lumMod val="85000"/>
                      </a:schemeClr>
                    </a:gs>
                    <a:gs pos="100000">
                      <a:schemeClr val="bg1"/>
                    </a:gs>
                  </a:gsLst>
                  <a:lin ang="16200000" scaled="1"/>
                  <a:tileRect/>
                </a:gradFill>
              </a:rPr>
              <a:t>“Cloud”?</a:t>
            </a:r>
            <a:endParaRPr lang="en-US" dirty="0">
              <a:gradFill flip="none" rotWithShape="1">
                <a:gsLst>
                  <a:gs pos="0">
                    <a:schemeClr val="bg1">
                      <a:lumMod val="85000"/>
                    </a:schemeClr>
                  </a:gs>
                  <a:gs pos="100000">
                    <a:schemeClr val="bg1"/>
                  </a:gs>
                </a:gsLst>
                <a:lin ang="16200000" scaled="1"/>
                <a:tileRect/>
              </a:gradFill>
            </a:endParaRPr>
          </a:p>
        </p:txBody>
      </p:sp>
      <p:sp>
        <p:nvSpPr>
          <p:cNvPr id="21" name="Slide Number Placeholder 12"/>
          <p:cNvSpPr>
            <a:spLocks noGrp="1"/>
          </p:cNvSpPr>
          <p:nvPr>
            <p:ph type="sldNum" sz="quarter" idx="12"/>
          </p:nvPr>
        </p:nvSpPr>
        <p:spPr/>
        <p:txBody>
          <a:bodyPr/>
          <a:lstStyle/>
          <a:p>
            <a:fld id="{C5FC39D6-FB00-47D4-B99E-007B02E86BF4}" type="slidenum">
              <a:rPr lang="en-US" smtClean="0"/>
              <a:pPr/>
              <a:t>10</a:t>
            </a:fld>
            <a:endParaRPr lang="en-US" dirty="0"/>
          </a:p>
        </p:txBody>
      </p:sp>
      <p:sp>
        <p:nvSpPr>
          <p:cNvPr id="12" name="Text Placeholder 11"/>
          <p:cNvSpPr>
            <a:spLocks noGrp="1"/>
          </p:cNvSpPr>
          <p:nvPr>
            <p:ph type="body" sz="quarter" idx="13"/>
          </p:nvPr>
        </p:nvSpPr>
        <p:spPr/>
        <p:txBody>
          <a:bodyPr anchor="ctr">
            <a:normAutofit fontScale="25000" lnSpcReduction="20000"/>
          </a:bodyPr>
          <a:lstStyle/>
          <a:p>
            <a:pPr marL="0" lvl="1" algn="ctr"/>
            <a:endParaRPr lang="en-US" sz="3600" dirty="0" smtClean="0">
              <a:effectLst>
                <a:outerShdw blurRad="38100" dist="38100" dir="2700000" algn="tl">
                  <a:srgbClr val="000000">
                    <a:alpha val="43137"/>
                  </a:srgbClr>
                </a:outerShdw>
              </a:effectLst>
              <a:latin typeface="Cambria" pitchFamily="18" charset="0"/>
            </a:endParaRPr>
          </a:p>
          <a:p>
            <a:endParaRPr lang="en-US" dirty="0"/>
          </a:p>
        </p:txBody>
      </p:sp>
      <p:pic>
        <p:nvPicPr>
          <p:cNvPr id="23" name="Picture 9" descr="nsa"/>
          <p:cNvPicPr>
            <a:picLocks noChangeAspect="1" noChangeArrowheads="1"/>
          </p:cNvPicPr>
          <p:nvPr/>
        </p:nvPicPr>
        <p:blipFill>
          <a:blip r:embed="rId3" cstate="screen">
            <a:duotone>
              <a:prstClr val="black"/>
              <a:srgbClr val="D9C3A5">
                <a:tint val="50000"/>
                <a:satMod val="180000"/>
              </a:srgbClr>
            </a:duotone>
          </a:blip>
          <a:srcRect/>
          <a:stretch>
            <a:fillRect/>
          </a:stretch>
        </p:blipFill>
        <p:spPr bwMode="auto">
          <a:xfrm>
            <a:off x="8182069" y="87765"/>
            <a:ext cx="806506" cy="809596"/>
          </a:xfrm>
          <a:prstGeom prst="rect">
            <a:avLst/>
          </a:prstGeom>
          <a:noFill/>
          <a:ln w="9525">
            <a:noFill/>
            <a:miter lim="800000"/>
            <a:headEnd/>
            <a:tailEnd/>
          </a:ln>
          <a:effectLst>
            <a:outerShdw blurRad="101600" dir="5400000" sx="105000" sy="105000" algn="t" rotWithShape="0">
              <a:prstClr val="black">
                <a:alpha val="50000"/>
              </a:prstClr>
            </a:outerShdw>
          </a:effectLst>
        </p:spPr>
      </p:pic>
      <p:pic>
        <p:nvPicPr>
          <p:cNvPr id="13" name="Content Placeholder 12" descr="5454005272_9c666160ab_b.jpg"/>
          <p:cNvPicPr>
            <a:picLocks noGrp="1" noChangeAspect="1"/>
          </p:cNvPicPr>
          <p:nvPr>
            <p:ph idx="1"/>
          </p:nvPr>
        </p:nvPicPr>
        <p:blipFill>
          <a:blip r:embed="rId4" cstate="print"/>
          <a:stretch>
            <a:fillRect/>
          </a:stretch>
        </p:blipFill>
        <p:spPr>
          <a:xfrm>
            <a:off x="923525" y="1278320"/>
            <a:ext cx="6912900" cy="5184676"/>
          </a:xfrm>
        </p:spPr>
      </p:pic>
      <p:sp>
        <p:nvSpPr>
          <p:cNvPr id="14" name="TextBox 13"/>
          <p:cNvSpPr txBox="1"/>
          <p:nvPr/>
        </p:nvSpPr>
        <p:spPr>
          <a:xfrm>
            <a:off x="1168395" y="6604951"/>
            <a:ext cx="2510624" cy="215444"/>
          </a:xfrm>
          <a:prstGeom prst="rect">
            <a:avLst/>
          </a:prstGeom>
          <a:noFill/>
        </p:spPr>
        <p:txBody>
          <a:bodyPr wrap="none" rtlCol="0">
            <a:spAutoFit/>
          </a:bodyPr>
          <a:lstStyle/>
          <a:p>
            <a:r>
              <a:rPr lang="en-US" sz="800" dirty="0" smtClean="0">
                <a:latin typeface="Cambria" pitchFamily="18" charset="0"/>
              </a:rPr>
              <a:t>http://www.flickr.com/photos/dexxus/5454005272</a:t>
            </a:r>
            <a:endParaRPr lang="en-US" sz="800" dirty="0">
              <a:latin typeface="Cambria" pitchFamily="18" charset="0"/>
            </a:endParaRPr>
          </a:p>
        </p:txBody>
      </p:sp>
      <p:pic>
        <p:nvPicPr>
          <p:cNvPr id="15" name="Picture 14" descr="cc-by.png"/>
          <p:cNvPicPr>
            <a:picLocks noChangeAspect="1"/>
          </p:cNvPicPr>
          <p:nvPr/>
        </p:nvPicPr>
        <p:blipFill>
          <a:blip r:embed="rId5" cstate="print"/>
          <a:stretch>
            <a:fillRect/>
          </a:stretch>
        </p:blipFill>
        <p:spPr>
          <a:xfrm>
            <a:off x="635083" y="6659530"/>
            <a:ext cx="598294" cy="1120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3035800" y="6693425"/>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50000"/>
                </a:schemeClr>
              </a:solidFill>
              <a:latin typeface="Calibri" pitchFamily="34" charset="0"/>
            </a:endParaRPr>
          </a:p>
        </p:txBody>
      </p:sp>
      <p:sp>
        <p:nvSpPr>
          <p:cNvPr id="9" name="TextBox 11"/>
          <p:cNvSpPr txBox="1">
            <a:spLocks noChangeArrowheads="1"/>
          </p:cNvSpPr>
          <p:nvPr/>
        </p:nvSpPr>
        <p:spPr bwMode="auto">
          <a:xfrm>
            <a:off x="3035800" y="0"/>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75000"/>
                </a:schemeClr>
              </a:solidFill>
              <a:latin typeface="Calibri" pitchFamily="34" charset="0"/>
            </a:endParaRPr>
          </a:p>
        </p:txBody>
      </p:sp>
      <p:sp>
        <p:nvSpPr>
          <p:cNvPr id="16" name="Title 15"/>
          <p:cNvSpPr>
            <a:spLocks noGrp="1"/>
          </p:cNvSpPr>
          <p:nvPr>
            <p:ph type="title"/>
          </p:nvPr>
        </p:nvSpPr>
        <p:spPr/>
        <p:txBody>
          <a:bodyPr/>
          <a:lstStyle/>
          <a:p>
            <a:r>
              <a:rPr lang="en-US" dirty="0" smtClean="0">
                <a:gradFill flip="none" rotWithShape="1">
                  <a:gsLst>
                    <a:gs pos="0">
                      <a:schemeClr val="bg1">
                        <a:lumMod val="85000"/>
                      </a:schemeClr>
                    </a:gs>
                    <a:gs pos="100000">
                      <a:schemeClr val="bg1"/>
                    </a:gs>
                  </a:gsLst>
                  <a:lin ang="16200000" scaled="1"/>
                  <a:tileRect/>
                </a:gradFill>
              </a:rPr>
              <a:t>“Cloud” </a:t>
            </a:r>
            <a:r>
              <a:rPr lang="en-US" dirty="0" smtClean="0"/>
              <a:t>at NSA</a:t>
            </a:r>
            <a:endParaRPr lang="en-US" dirty="0">
              <a:gradFill flip="none" rotWithShape="1">
                <a:gsLst>
                  <a:gs pos="0">
                    <a:schemeClr val="bg1">
                      <a:lumMod val="85000"/>
                    </a:schemeClr>
                  </a:gs>
                  <a:gs pos="100000">
                    <a:schemeClr val="bg1"/>
                  </a:gs>
                </a:gsLst>
                <a:lin ang="16200000" scaled="1"/>
                <a:tileRect/>
              </a:gradFill>
            </a:endParaRPr>
          </a:p>
        </p:txBody>
      </p:sp>
      <p:sp>
        <p:nvSpPr>
          <p:cNvPr id="19" name="Content Placeholder 18"/>
          <p:cNvSpPr>
            <a:spLocks noGrp="1"/>
          </p:cNvSpPr>
          <p:nvPr>
            <p:ph idx="1"/>
          </p:nvPr>
        </p:nvSpPr>
        <p:spPr/>
        <p:txBody>
          <a:bodyPr anchor="ctr">
            <a:normAutofit/>
          </a:bodyPr>
          <a:lstStyle/>
          <a:p>
            <a:pPr algn="ctr">
              <a:buNone/>
            </a:pPr>
            <a:r>
              <a:rPr lang="en-US" sz="8000" b="1" dirty="0" smtClean="0">
                <a:effectLst>
                  <a:outerShdw blurRad="38100" dist="38100" dir="2700000" algn="tl">
                    <a:srgbClr val="000000">
                      <a:alpha val="43137"/>
                    </a:srgbClr>
                  </a:outerShdw>
                </a:effectLst>
                <a:latin typeface="Cambria" pitchFamily="18" charset="0"/>
              </a:rPr>
              <a:t>Big Data</a:t>
            </a:r>
          </a:p>
          <a:p>
            <a:pPr algn="ctr">
              <a:buNone/>
            </a:pPr>
            <a:endParaRPr lang="en-US" sz="3600" b="1" dirty="0" smtClean="0">
              <a:effectLst>
                <a:outerShdw blurRad="38100" dist="38100" dir="2700000" algn="tl">
                  <a:srgbClr val="000000">
                    <a:alpha val="43137"/>
                  </a:srgbClr>
                </a:outerShdw>
              </a:effectLst>
              <a:latin typeface="Cambria" pitchFamily="18" charset="0"/>
            </a:endParaRPr>
          </a:p>
        </p:txBody>
      </p:sp>
      <p:sp>
        <p:nvSpPr>
          <p:cNvPr id="21" name="Slide Number Placeholder 12"/>
          <p:cNvSpPr>
            <a:spLocks noGrp="1"/>
          </p:cNvSpPr>
          <p:nvPr>
            <p:ph type="sldNum" sz="quarter" idx="12"/>
          </p:nvPr>
        </p:nvSpPr>
        <p:spPr/>
        <p:txBody>
          <a:bodyPr/>
          <a:lstStyle/>
          <a:p>
            <a:fld id="{C5FC39D6-FB00-47D4-B99E-007B02E86BF4}" type="slidenum">
              <a:rPr lang="en-US" smtClean="0"/>
              <a:pPr/>
              <a:t>11</a:t>
            </a:fld>
            <a:endParaRPr lang="en-US" dirty="0"/>
          </a:p>
        </p:txBody>
      </p:sp>
      <p:sp>
        <p:nvSpPr>
          <p:cNvPr id="12" name="Text Placeholder 11"/>
          <p:cNvSpPr>
            <a:spLocks noGrp="1"/>
          </p:cNvSpPr>
          <p:nvPr>
            <p:ph type="body" sz="quarter" idx="13"/>
          </p:nvPr>
        </p:nvSpPr>
        <p:spPr/>
        <p:txBody>
          <a:bodyPr anchor="ctr">
            <a:normAutofit fontScale="25000" lnSpcReduction="20000"/>
          </a:bodyPr>
          <a:lstStyle/>
          <a:p>
            <a:pPr marL="0" lvl="1" algn="ctr"/>
            <a:endParaRPr lang="en-US" sz="3600" dirty="0" smtClean="0">
              <a:effectLst>
                <a:outerShdw blurRad="38100" dist="38100" dir="2700000" algn="tl">
                  <a:srgbClr val="000000">
                    <a:alpha val="43137"/>
                  </a:srgbClr>
                </a:outerShdw>
              </a:effectLst>
              <a:latin typeface="Cambria" pitchFamily="18" charset="0"/>
            </a:endParaRPr>
          </a:p>
          <a:p>
            <a:endParaRPr lang="en-US" dirty="0"/>
          </a:p>
        </p:txBody>
      </p:sp>
      <p:pic>
        <p:nvPicPr>
          <p:cNvPr id="10" name="Picture 9" descr="nsa"/>
          <p:cNvPicPr>
            <a:picLocks noChangeAspect="1" noChangeArrowheads="1"/>
          </p:cNvPicPr>
          <p:nvPr/>
        </p:nvPicPr>
        <p:blipFill>
          <a:blip r:embed="rId3" cstate="screen">
            <a:duotone>
              <a:prstClr val="black"/>
              <a:srgbClr val="D9C3A5">
                <a:tint val="50000"/>
                <a:satMod val="180000"/>
              </a:srgbClr>
            </a:duotone>
          </a:blip>
          <a:srcRect/>
          <a:stretch>
            <a:fillRect/>
          </a:stretch>
        </p:blipFill>
        <p:spPr bwMode="auto">
          <a:xfrm>
            <a:off x="8182069" y="87765"/>
            <a:ext cx="806506" cy="809596"/>
          </a:xfrm>
          <a:prstGeom prst="rect">
            <a:avLst/>
          </a:prstGeom>
          <a:noFill/>
          <a:ln w="9525">
            <a:noFill/>
            <a:miter lim="800000"/>
            <a:headEnd/>
            <a:tailEnd/>
          </a:ln>
          <a:effectLst>
            <a:outerShdw blurRad="101600" dir="5400000" sx="105000" sy="105000" algn="t" rotWithShape="0">
              <a:prstClr val="black">
                <a:alpha val="50000"/>
              </a:prst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3035800" y="6693425"/>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50000"/>
                </a:schemeClr>
              </a:solidFill>
              <a:latin typeface="Calibri" pitchFamily="34" charset="0"/>
            </a:endParaRPr>
          </a:p>
        </p:txBody>
      </p:sp>
      <p:sp>
        <p:nvSpPr>
          <p:cNvPr id="9" name="TextBox 11"/>
          <p:cNvSpPr txBox="1">
            <a:spLocks noChangeArrowheads="1"/>
          </p:cNvSpPr>
          <p:nvPr/>
        </p:nvSpPr>
        <p:spPr bwMode="auto">
          <a:xfrm>
            <a:off x="3035800" y="0"/>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75000"/>
                </a:schemeClr>
              </a:solidFill>
              <a:latin typeface="Calibri" pitchFamily="34" charset="0"/>
            </a:endParaRPr>
          </a:p>
        </p:txBody>
      </p:sp>
      <p:sp>
        <p:nvSpPr>
          <p:cNvPr id="16" name="Title 15"/>
          <p:cNvSpPr>
            <a:spLocks noGrp="1"/>
          </p:cNvSpPr>
          <p:nvPr>
            <p:ph type="title"/>
          </p:nvPr>
        </p:nvSpPr>
        <p:spPr/>
        <p:txBody>
          <a:bodyPr/>
          <a:lstStyle/>
          <a:p>
            <a:r>
              <a:rPr lang="en-US" dirty="0" smtClean="0">
                <a:gradFill flip="none" rotWithShape="1">
                  <a:gsLst>
                    <a:gs pos="0">
                      <a:schemeClr val="bg1">
                        <a:lumMod val="85000"/>
                      </a:schemeClr>
                    </a:gs>
                    <a:gs pos="100000">
                      <a:schemeClr val="bg1"/>
                    </a:gs>
                  </a:gsLst>
                  <a:lin ang="16200000" scaled="1"/>
                  <a:tileRect/>
                </a:gradFill>
              </a:rPr>
              <a:t>Big Data </a:t>
            </a:r>
            <a:r>
              <a:rPr lang="en-US" dirty="0" smtClean="0"/>
              <a:t>at NSA</a:t>
            </a:r>
            <a:endParaRPr lang="en-US" dirty="0">
              <a:gradFill flip="none" rotWithShape="1">
                <a:gsLst>
                  <a:gs pos="0">
                    <a:schemeClr val="bg1">
                      <a:lumMod val="85000"/>
                    </a:schemeClr>
                  </a:gs>
                  <a:gs pos="100000">
                    <a:schemeClr val="bg1"/>
                  </a:gs>
                </a:gsLst>
                <a:lin ang="16200000" scaled="1"/>
                <a:tileRect/>
              </a:gradFill>
            </a:endParaRPr>
          </a:p>
        </p:txBody>
      </p:sp>
      <p:sp>
        <p:nvSpPr>
          <p:cNvPr id="19" name="Content Placeholder 18"/>
          <p:cNvSpPr>
            <a:spLocks noGrp="1"/>
          </p:cNvSpPr>
          <p:nvPr>
            <p:ph idx="1"/>
          </p:nvPr>
        </p:nvSpPr>
        <p:spPr/>
        <p:txBody>
          <a:bodyPr anchor="ctr">
            <a:normAutofit/>
          </a:bodyPr>
          <a:lstStyle/>
          <a:p>
            <a:pPr>
              <a:buNone/>
            </a:pPr>
            <a:r>
              <a:rPr lang="en-US" sz="2800" b="1" dirty="0" err="1" smtClean="0">
                <a:effectLst>
                  <a:outerShdw blurRad="38100" dist="38100" dir="2700000" algn="tl">
                    <a:srgbClr val="000000">
                      <a:alpha val="43137"/>
                    </a:srgbClr>
                  </a:outerShdw>
                </a:effectLst>
                <a:latin typeface="Cambria" pitchFamily="18" charset="0"/>
              </a:rPr>
              <a:t>Hadoop</a:t>
            </a:r>
            <a:endParaRPr lang="en-US" sz="2800" b="1" dirty="0" smtClean="0">
              <a:effectLst>
                <a:outerShdw blurRad="38100" dist="38100" dir="2700000" algn="tl">
                  <a:srgbClr val="000000">
                    <a:alpha val="43137"/>
                  </a:srgbClr>
                </a:outerShdw>
              </a:effectLst>
              <a:latin typeface="Cambria" pitchFamily="18" charset="0"/>
            </a:endParaRPr>
          </a:p>
          <a:p>
            <a:pPr>
              <a:buNone/>
            </a:pPr>
            <a:endParaRPr lang="en-US" sz="2800" b="1" dirty="0" smtClean="0">
              <a:effectLst>
                <a:outerShdw blurRad="38100" dist="38100" dir="2700000" algn="tl">
                  <a:srgbClr val="000000">
                    <a:alpha val="43137"/>
                  </a:srgbClr>
                </a:outerShdw>
              </a:effectLst>
              <a:latin typeface="Cambria" pitchFamily="18" charset="0"/>
            </a:endParaRPr>
          </a:p>
          <a:p>
            <a:pPr>
              <a:buNone/>
            </a:pPr>
            <a:r>
              <a:rPr lang="en-US" sz="2800" b="1" dirty="0" err="1" smtClean="0">
                <a:effectLst>
                  <a:outerShdw blurRad="38100" dist="38100" dir="2700000" algn="tl">
                    <a:srgbClr val="000000">
                      <a:alpha val="43137"/>
                    </a:srgbClr>
                  </a:outerShdw>
                </a:effectLst>
                <a:latin typeface="Cambria" pitchFamily="18" charset="0"/>
              </a:rPr>
              <a:t>Accumulo</a:t>
            </a:r>
            <a:endParaRPr lang="en-US" sz="2800" b="1" dirty="0" smtClean="0">
              <a:effectLst>
                <a:outerShdw blurRad="38100" dist="38100" dir="2700000" algn="tl">
                  <a:srgbClr val="000000">
                    <a:alpha val="43137"/>
                  </a:srgbClr>
                </a:outerShdw>
              </a:effectLst>
              <a:latin typeface="Cambria" pitchFamily="18" charset="0"/>
            </a:endParaRPr>
          </a:p>
          <a:p>
            <a:r>
              <a:rPr lang="en-US" sz="2800" b="1" dirty="0" smtClean="0">
                <a:effectLst>
                  <a:outerShdw blurRad="38100" dist="38100" dir="2700000" algn="tl">
                    <a:srgbClr val="000000">
                      <a:alpha val="43137"/>
                    </a:srgbClr>
                  </a:outerShdw>
                </a:effectLst>
                <a:latin typeface="Cambria" pitchFamily="18" charset="0"/>
              </a:rPr>
              <a:t>Developed by NSA</a:t>
            </a:r>
          </a:p>
          <a:p>
            <a:r>
              <a:rPr lang="en-US" sz="2800" b="1" dirty="0" smtClean="0">
                <a:effectLst>
                  <a:outerShdw blurRad="38100" dist="38100" dir="2700000" algn="tl">
                    <a:srgbClr val="000000">
                      <a:alpha val="43137"/>
                    </a:srgbClr>
                  </a:outerShdw>
                </a:effectLst>
                <a:latin typeface="Cambria" pitchFamily="18" charset="0"/>
              </a:rPr>
              <a:t>Inspired by Google </a:t>
            </a:r>
            <a:r>
              <a:rPr lang="en-US" sz="2800" b="1" dirty="0" err="1" smtClean="0">
                <a:effectLst>
                  <a:outerShdw blurRad="38100" dist="38100" dir="2700000" algn="tl">
                    <a:srgbClr val="000000">
                      <a:alpha val="43137"/>
                    </a:srgbClr>
                  </a:outerShdw>
                </a:effectLst>
                <a:latin typeface="Cambria" pitchFamily="18" charset="0"/>
              </a:rPr>
              <a:t>BigTable</a:t>
            </a:r>
            <a:r>
              <a:rPr lang="en-US" sz="2800" b="1" dirty="0" smtClean="0">
                <a:effectLst>
                  <a:outerShdw blurRad="38100" dist="38100" dir="2700000" algn="tl">
                    <a:srgbClr val="000000">
                      <a:alpha val="43137"/>
                    </a:srgbClr>
                  </a:outerShdw>
                </a:effectLst>
                <a:latin typeface="Cambria" pitchFamily="18" charset="0"/>
              </a:rPr>
              <a:t> Paper</a:t>
            </a:r>
          </a:p>
          <a:p>
            <a:r>
              <a:rPr lang="en-US" sz="2800" b="1" dirty="0" smtClean="0">
                <a:effectLst>
                  <a:outerShdw blurRad="38100" dist="38100" dir="2700000" algn="tl">
                    <a:srgbClr val="000000">
                      <a:alpha val="43137"/>
                    </a:srgbClr>
                  </a:outerShdw>
                </a:effectLst>
                <a:latin typeface="Cambria" pitchFamily="18" charset="0"/>
              </a:rPr>
              <a:t>Open Source, Apache Software Foundation</a:t>
            </a:r>
          </a:p>
          <a:p>
            <a:pPr algn="ctr">
              <a:buNone/>
            </a:pPr>
            <a:endParaRPr lang="en-US" sz="3600" b="1" dirty="0" smtClean="0">
              <a:effectLst>
                <a:outerShdw blurRad="38100" dist="38100" dir="2700000" algn="tl">
                  <a:srgbClr val="000000">
                    <a:alpha val="43137"/>
                  </a:srgbClr>
                </a:outerShdw>
              </a:effectLst>
              <a:latin typeface="Cambria" pitchFamily="18" charset="0"/>
            </a:endParaRPr>
          </a:p>
        </p:txBody>
      </p:sp>
      <p:sp>
        <p:nvSpPr>
          <p:cNvPr id="21" name="Slide Number Placeholder 12"/>
          <p:cNvSpPr>
            <a:spLocks noGrp="1"/>
          </p:cNvSpPr>
          <p:nvPr>
            <p:ph type="sldNum" sz="quarter" idx="12"/>
          </p:nvPr>
        </p:nvSpPr>
        <p:spPr/>
        <p:txBody>
          <a:bodyPr/>
          <a:lstStyle/>
          <a:p>
            <a:fld id="{C5FC39D6-FB00-47D4-B99E-007B02E86BF4}" type="slidenum">
              <a:rPr lang="en-US" smtClean="0"/>
              <a:pPr/>
              <a:t>12</a:t>
            </a:fld>
            <a:endParaRPr lang="en-US" dirty="0"/>
          </a:p>
        </p:txBody>
      </p:sp>
      <p:sp>
        <p:nvSpPr>
          <p:cNvPr id="12" name="Text Placeholder 11"/>
          <p:cNvSpPr>
            <a:spLocks noGrp="1"/>
          </p:cNvSpPr>
          <p:nvPr>
            <p:ph type="body" sz="quarter" idx="13"/>
          </p:nvPr>
        </p:nvSpPr>
        <p:spPr/>
        <p:txBody>
          <a:bodyPr anchor="ctr">
            <a:normAutofit fontScale="25000" lnSpcReduction="20000"/>
          </a:bodyPr>
          <a:lstStyle/>
          <a:p>
            <a:pPr marL="0" lvl="1" algn="ctr"/>
            <a:endParaRPr lang="en-US" sz="3600" dirty="0" smtClean="0">
              <a:effectLst>
                <a:outerShdw blurRad="38100" dist="38100" dir="2700000" algn="tl">
                  <a:srgbClr val="000000">
                    <a:alpha val="43137"/>
                  </a:srgbClr>
                </a:outerShdw>
              </a:effectLst>
              <a:latin typeface="Cambria" pitchFamily="18" charset="0"/>
            </a:endParaRPr>
          </a:p>
          <a:p>
            <a:endParaRPr lang="en-US" dirty="0"/>
          </a:p>
        </p:txBody>
      </p:sp>
      <p:pic>
        <p:nvPicPr>
          <p:cNvPr id="10" name="Picture 9" descr="nsa"/>
          <p:cNvPicPr>
            <a:picLocks noChangeAspect="1" noChangeArrowheads="1"/>
          </p:cNvPicPr>
          <p:nvPr/>
        </p:nvPicPr>
        <p:blipFill>
          <a:blip r:embed="rId3" cstate="screen">
            <a:duotone>
              <a:prstClr val="black"/>
              <a:srgbClr val="D9C3A5">
                <a:tint val="50000"/>
                <a:satMod val="180000"/>
              </a:srgbClr>
            </a:duotone>
          </a:blip>
          <a:srcRect/>
          <a:stretch>
            <a:fillRect/>
          </a:stretch>
        </p:blipFill>
        <p:spPr bwMode="auto">
          <a:xfrm>
            <a:off x="8182069" y="87765"/>
            <a:ext cx="806506" cy="809596"/>
          </a:xfrm>
          <a:prstGeom prst="rect">
            <a:avLst/>
          </a:prstGeom>
          <a:noFill/>
          <a:ln w="9525">
            <a:noFill/>
            <a:miter lim="800000"/>
            <a:headEnd/>
            <a:tailEnd/>
          </a:ln>
          <a:effectLst>
            <a:outerShdw blurRad="101600" dir="5400000" sx="105000" sy="105000" algn="t" rotWithShape="0">
              <a:prstClr val="black">
                <a:alpha val="50000"/>
              </a:prstClr>
            </a:outerShdw>
          </a:effectLst>
        </p:spPr>
      </p:pic>
      <p:pic>
        <p:nvPicPr>
          <p:cNvPr id="11" name="Picture 10" descr="hadoop-security-logo.jpg"/>
          <p:cNvPicPr>
            <a:picLocks noChangeAspect="1"/>
          </p:cNvPicPr>
          <p:nvPr/>
        </p:nvPicPr>
        <p:blipFill>
          <a:blip r:embed="rId4" cstate="print"/>
          <a:stretch>
            <a:fillRect/>
          </a:stretch>
        </p:blipFill>
        <p:spPr>
          <a:xfrm>
            <a:off x="3666511" y="1124700"/>
            <a:ext cx="1810978" cy="1749370"/>
          </a:xfrm>
          <a:prstGeom prst="rect">
            <a:avLst/>
          </a:prstGeom>
        </p:spPr>
      </p:pic>
      <p:pic>
        <p:nvPicPr>
          <p:cNvPr id="13" name="Picture 12" descr="accumulo-logo.png"/>
          <p:cNvPicPr>
            <a:picLocks noChangeAspect="1"/>
          </p:cNvPicPr>
          <p:nvPr/>
        </p:nvPicPr>
        <p:blipFill>
          <a:blip r:embed="rId5" cstate="print"/>
          <a:stretch>
            <a:fillRect/>
          </a:stretch>
        </p:blipFill>
        <p:spPr>
          <a:xfrm>
            <a:off x="3094024" y="2891330"/>
            <a:ext cx="2955952" cy="755410"/>
          </a:xfrm>
          <a:prstGeom prst="rect">
            <a:avLst/>
          </a:prstGeom>
        </p:spPr>
      </p:pic>
      <p:sp>
        <p:nvSpPr>
          <p:cNvPr id="14" name="TextBox 13"/>
          <p:cNvSpPr txBox="1"/>
          <p:nvPr/>
        </p:nvSpPr>
        <p:spPr>
          <a:xfrm>
            <a:off x="270640" y="6347780"/>
            <a:ext cx="3972562" cy="338554"/>
          </a:xfrm>
          <a:prstGeom prst="rect">
            <a:avLst/>
          </a:prstGeom>
          <a:noFill/>
        </p:spPr>
        <p:txBody>
          <a:bodyPr wrap="none" rtlCol="0">
            <a:spAutoFit/>
          </a:bodyPr>
          <a:lstStyle/>
          <a:p>
            <a:r>
              <a:rPr lang="en-US" sz="800" dirty="0" smtClean="0">
                <a:latin typeface="Cambria" pitchFamily="18" charset="0"/>
              </a:rPr>
              <a:t>Images: Licensed under the Apache License, Version 2.0</a:t>
            </a:r>
          </a:p>
          <a:p>
            <a:r>
              <a:rPr lang="en-US" sz="800" dirty="0" smtClean="0">
                <a:latin typeface="Cambria" pitchFamily="18" charset="0"/>
              </a:rPr>
              <a:t>Apache </a:t>
            </a:r>
            <a:r>
              <a:rPr lang="en-US" sz="800" dirty="0" err="1" smtClean="0">
                <a:latin typeface="Cambria" pitchFamily="18" charset="0"/>
              </a:rPr>
              <a:t>Hadoop</a:t>
            </a:r>
            <a:r>
              <a:rPr lang="en-US" sz="800" dirty="0" smtClean="0">
                <a:latin typeface="Cambria" pitchFamily="18" charset="0"/>
              </a:rPr>
              <a:t> , Apache </a:t>
            </a:r>
            <a:r>
              <a:rPr lang="en-US" sz="800" dirty="0" err="1" smtClean="0">
                <a:latin typeface="Cambria" pitchFamily="18" charset="0"/>
              </a:rPr>
              <a:t>Accumulo</a:t>
            </a:r>
            <a:r>
              <a:rPr lang="en-US" sz="800" dirty="0" smtClean="0">
                <a:latin typeface="Cambria" pitchFamily="18" charset="0"/>
              </a:rPr>
              <a:t> are trademarks of the Apache Software Foundation</a:t>
            </a:r>
            <a:endParaRPr lang="en-US" sz="800" dirty="0">
              <a:latin typeface="Cambria"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3035800" y="6693425"/>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50000"/>
                </a:schemeClr>
              </a:solidFill>
              <a:latin typeface="Calibri" pitchFamily="34" charset="0"/>
            </a:endParaRPr>
          </a:p>
        </p:txBody>
      </p:sp>
      <p:sp>
        <p:nvSpPr>
          <p:cNvPr id="9" name="TextBox 11"/>
          <p:cNvSpPr txBox="1">
            <a:spLocks noChangeArrowheads="1"/>
          </p:cNvSpPr>
          <p:nvPr/>
        </p:nvSpPr>
        <p:spPr bwMode="auto">
          <a:xfrm>
            <a:off x="3035800" y="0"/>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75000"/>
                </a:schemeClr>
              </a:solidFill>
              <a:latin typeface="Calibri" pitchFamily="34" charset="0"/>
            </a:endParaRPr>
          </a:p>
        </p:txBody>
      </p:sp>
      <p:sp>
        <p:nvSpPr>
          <p:cNvPr id="16" name="Title 15"/>
          <p:cNvSpPr>
            <a:spLocks noGrp="1"/>
          </p:cNvSpPr>
          <p:nvPr>
            <p:ph type="title"/>
          </p:nvPr>
        </p:nvSpPr>
        <p:spPr/>
        <p:txBody>
          <a:bodyPr/>
          <a:lstStyle/>
          <a:p>
            <a:r>
              <a:rPr lang="en-US" dirty="0" smtClean="0">
                <a:gradFill flip="none" rotWithShape="1">
                  <a:gsLst>
                    <a:gs pos="0">
                      <a:schemeClr val="bg1">
                        <a:lumMod val="85000"/>
                      </a:schemeClr>
                    </a:gs>
                    <a:gs pos="100000">
                      <a:schemeClr val="bg1"/>
                    </a:gs>
                  </a:gsLst>
                  <a:lin ang="16200000" scaled="1"/>
                  <a:tileRect/>
                </a:gradFill>
              </a:rPr>
              <a:t>Carbon-based </a:t>
            </a:r>
            <a:r>
              <a:rPr lang="en-US" dirty="0" err="1" smtClean="0">
                <a:gradFill flip="none" rotWithShape="1">
                  <a:gsLst>
                    <a:gs pos="0">
                      <a:schemeClr val="bg1">
                        <a:lumMod val="85000"/>
                      </a:schemeClr>
                    </a:gs>
                    <a:gs pos="100000">
                      <a:schemeClr val="bg1"/>
                    </a:gs>
                  </a:gsLst>
                  <a:lin ang="16200000" scaled="1"/>
                  <a:tileRect/>
                </a:gradFill>
              </a:rPr>
              <a:t>IaaS</a:t>
            </a:r>
            <a:endParaRPr lang="en-US" dirty="0">
              <a:gradFill flip="none" rotWithShape="1">
                <a:gsLst>
                  <a:gs pos="0">
                    <a:schemeClr val="bg1">
                      <a:lumMod val="85000"/>
                    </a:schemeClr>
                  </a:gs>
                  <a:gs pos="100000">
                    <a:schemeClr val="bg1"/>
                  </a:gs>
                </a:gsLst>
                <a:lin ang="16200000" scaled="1"/>
                <a:tileRect/>
              </a:gradFill>
            </a:endParaRPr>
          </a:p>
        </p:txBody>
      </p:sp>
      <p:sp>
        <p:nvSpPr>
          <p:cNvPr id="19" name="Content Placeholder 18"/>
          <p:cNvSpPr>
            <a:spLocks noGrp="1"/>
          </p:cNvSpPr>
          <p:nvPr>
            <p:ph idx="1"/>
          </p:nvPr>
        </p:nvSpPr>
        <p:spPr/>
        <p:txBody>
          <a:bodyPr anchor="ctr">
            <a:normAutofit/>
          </a:bodyPr>
          <a:lstStyle/>
          <a:p>
            <a:pPr algn="ctr">
              <a:buNone/>
            </a:pPr>
            <a:r>
              <a:rPr lang="en-US" sz="3600" b="1" dirty="0" smtClean="0">
                <a:effectLst>
                  <a:outerShdw blurRad="38100" dist="38100" dir="2700000" algn="tl">
                    <a:srgbClr val="000000">
                      <a:alpha val="43137"/>
                    </a:srgbClr>
                  </a:outerShdw>
                </a:effectLst>
                <a:latin typeface="Cambria" pitchFamily="18" charset="0"/>
              </a:rPr>
              <a:t>Manually Intensive</a:t>
            </a:r>
          </a:p>
          <a:p>
            <a:pPr algn="ctr">
              <a:buNone/>
            </a:pPr>
            <a:endParaRPr lang="en-US" sz="3600" b="1" dirty="0" smtClean="0">
              <a:effectLst>
                <a:outerShdw blurRad="38100" dist="38100" dir="2700000" algn="tl">
                  <a:srgbClr val="000000">
                    <a:alpha val="43137"/>
                  </a:srgbClr>
                </a:outerShdw>
              </a:effectLst>
              <a:latin typeface="Cambria" pitchFamily="18" charset="0"/>
            </a:endParaRPr>
          </a:p>
          <a:p>
            <a:pPr algn="ctr">
              <a:buNone/>
            </a:pPr>
            <a:endParaRPr lang="en-US" sz="3600" b="1" dirty="0" smtClean="0">
              <a:effectLst>
                <a:outerShdw blurRad="38100" dist="38100" dir="2700000" algn="tl">
                  <a:srgbClr val="000000">
                    <a:alpha val="43137"/>
                  </a:srgbClr>
                </a:outerShdw>
              </a:effectLst>
              <a:latin typeface="Cambria" pitchFamily="18" charset="0"/>
            </a:endParaRPr>
          </a:p>
          <a:p>
            <a:pPr algn="ctr">
              <a:buNone/>
            </a:pPr>
            <a:endParaRPr lang="en-US" sz="3600" b="1" dirty="0" smtClean="0">
              <a:effectLst>
                <a:outerShdw blurRad="38100" dist="38100" dir="2700000" algn="tl">
                  <a:srgbClr val="000000">
                    <a:alpha val="43137"/>
                  </a:srgbClr>
                </a:outerShdw>
              </a:effectLst>
              <a:latin typeface="Cambria" pitchFamily="18" charset="0"/>
            </a:endParaRPr>
          </a:p>
          <a:p>
            <a:pPr algn="ctr">
              <a:buNone/>
            </a:pPr>
            <a:endParaRPr lang="en-US" sz="3600" b="1" dirty="0" smtClean="0">
              <a:effectLst>
                <a:outerShdw blurRad="38100" dist="38100" dir="2700000" algn="tl">
                  <a:srgbClr val="000000">
                    <a:alpha val="43137"/>
                  </a:srgbClr>
                </a:outerShdw>
              </a:effectLst>
              <a:latin typeface="Cambria" pitchFamily="18" charset="0"/>
            </a:endParaRPr>
          </a:p>
          <a:p>
            <a:pPr algn="ctr">
              <a:buNone/>
            </a:pPr>
            <a:endParaRPr lang="en-US" sz="3600" b="1" dirty="0" smtClean="0">
              <a:effectLst>
                <a:outerShdw blurRad="38100" dist="38100" dir="2700000" algn="tl">
                  <a:srgbClr val="000000">
                    <a:alpha val="43137"/>
                  </a:srgbClr>
                </a:outerShdw>
              </a:effectLst>
              <a:latin typeface="Cambria" pitchFamily="18" charset="0"/>
            </a:endParaRPr>
          </a:p>
          <a:p>
            <a:pPr algn="ctr">
              <a:buNone/>
            </a:pPr>
            <a:r>
              <a:rPr lang="en-US" sz="3600" b="1" dirty="0" smtClean="0">
                <a:effectLst>
                  <a:outerShdw blurRad="38100" dist="38100" dir="2700000" algn="tl">
                    <a:srgbClr val="000000">
                      <a:alpha val="43137"/>
                    </a:srgbClr>
                  </a:outerShdw>
                </a:effectLst>
                <a:latin typeface="Cambria" pitchFamily="18" charset="0"/>
              </a:rPr>
              <a:t>Stovepipes of Excellence!</a:t>
            </a:r>
          </a:p>
        </p:txBody>
      </p:sp>
      <p:sp>
        <p:nvSpPr>
          <p:cNvPr id="21" name="Slide Number Placeholder 12"/>
          <p:cNvSpPr>
            <a:spLocks noGrp="1"/>
          </p:cNvSpPr>
          <p:nvPr>
            <p:ph type="sldNum" sz="quarter" idx="12"/>
          </p:nvPr>
        </p:nvSpPr>
        <p:spPr/>
        <p:txBody>
          <a:bodyPr/>
          <a:lstStyle/>
          <a:p>
            <a:fld id="{C5FC39D6-FB00-47D4-B99E-007B02E86BF4}" type="slidenum">
              <a:rPr lang="en-US" smtClean="0"/>
              <a:pPr/>
              <a:t>13</a:t>
            </a:fld>
            <a:endParaRPr lang="en-US" dirty="0"/>
          </a:p>
        </p:txBody>
      </p:sp>
      <p:sp>
        <p:nvSpPr>
          <p:cNvPr id="12" name="Text Placeholder 11"/>
          <p:cNvSpPr>
            <a:spLocks noGrp="1"/>
          </p:cNvSpPr>
          <p:nvPr>
            <p:ph type="body" sz="quarter" idx="13"/>
          </p:nvPr>
        </p:nvSpPr>
        <p:spPr/>
        <p:txBody>
          <a:bodyPr anchor="ctr">
            <a:normAutofit fontScale="25000" lnSpcReduction="20000"/>
          </a:bodyPr>
          <a:lstStyle/>
          <a:p>
            <a:pPr marL="0" lvl="1" algn="ctr"/>
            <a:endParaRPr lang="en-US" sz="3600" dirty="0" smtClean="0">
              <a:effectLst>
                <a:outerShdw blurRad="38100" dist="38100" dir="2700000" algn="tl">
                  <a:srgbClr val="000000">
                    <a:alpha val="43137"/>
                  </a:srgbClr>
                </a:outerShdw>
              </a:effectLst>
              <a:latin typeface="Cambria" pitchFamily="18" charset="0"/>
            </a:endParaRPr>
          </a:p>
          <a:p>
            <a:endParaRPr lang="en-US" dirty="0"/>
          </a:p>
        </p:txBody>
      </p:sp>
      <p:pic>
        <p:nvPicPr>
          <p:cNvPr id="10" name="Picture 9" descr="nsa"/>
          <p:cNvPicPr>
            <a:picLocks noChangeAspect="1" noChangeArrowheads="1"/>
          </p:cNvPicPr>
          <p:nvPr/>
        </p:nvPicPr>
        <p:blipFill>
          <a:blip r:embed="rId3" cstate="screen">
            <a:duotone>
              <a:prstClr val="black"/>
              <a:srgbClr val="D9C3A5">
                <a:tint val="50000"/>
                <a:satMod val="180000"/>
              </a:srgbClr>
            </a:duotone>
          </a:blip>
          <a:srcRect/>
          <a:stretch>
            <a:fillRect/>
          </a:stretch>
        </p:blipFill>
        <p:spPr bwMode="auto">
          <a:xfrm>
            <a:off x="8182069" y="87765"/>
            <a:ext cx="806506" cy="809596"/>
          </a:xfrm>
          <a:prstGeom prst="rect">
            <a:avLst/>
          </a:prstGeom>
          <a:noFill/>
          <a:ln w="9525">
            <a:noFill/>
            <a:miter lim="800000"/>
            <a:headEnd/>
            <a:tailEnd/>
          </a:ln>
          <a:effectLst>
            <a:outerShdw blurRad="101600" dir="5400000" sx="105000" sy="105000" algn="t" rotWithShape="0">
              <a:prstClr val="black">
                <a:alpha val="50000"/>
              </a:prstClr>
            </a:outerShdw>
          </a:effectLst>
        </p:spPr>
      </p:pic>
      <p:pic>
        <p:nvPicPr>
          <p:cNvPr id="14" name="Picture 13" descr="640px-Biandintz_eta_zaldiak_-_modified2.jpg"/>
          <p:cNvPicPr>
            <a:picLocks noChangeAspect="1"/>
          </p:cNvPicPr>
          <p:nvPr/>
        </p:nvPicPr>
        <p:blipFill>
          <a:blip r:embed="rId4" cstate="print"/>
          <a:stretch>
            <a:fillRect/>
          </a:stretch>
        </p:blipFill>
        <p:spPr>
          <a:xfrm>
            <a:off x="2434856" y="2382293"/>
            <a:ext cx="4274288" cy="2965288"/>
          </a:xfrm>
          <a:prstGeom prst="rect">
            <a:avLst/>
          </a:prstGeom>
        </p:spPr>
      </p:pic>
      <p:pic>
        <p:nvPicPr>
          <p:cNvPr id="15" name="Picture 14" descr="Traffic_cone.png"/>
          <p:cNvPicPr>
            <a:picLocks noChangeAspect="1"/>
          </p:cNvPicPr>
          <p:nvPr/>
        </p:nvPicPr>
        <p:blipFill>
          <a:blip r:embed="rId5" cstate="print"/>
          <a:stretch>
            <a:fillRect/>
          </a:stretch>
        </p:blipFill>
        <p:spPr>
          <a:xfrm>
            <a:off x="5156792" y="2538674"/>
            <a:ext cx="404036" cy="526010"/>
          </a:xfrm>
          <a:prstGeom prst="rect">
            <a:avLst/>
          </a:prstGeom>
        </p:spPr>
      </p:pic>
      <p:sp>
        <p:nvSpPr>
          <p:cNvPr id="18" name="TextBox 17"/>
          <p:cNvSpPr txBox="1"/>
          <p:nvPr/>
        </p:nvSpPr>
        <p:spPr>
          <a:xfrm>
            <a:off x="2636875" y="4880345"/>
            <a:ext cx="3933256" cy="461665"/>
          </a:xfrm>
          <a:prstGeom prst="rect">
            <a:avLst/>
          </a:prstGeom>
          <a:noFill/>
        </p:spPr>
        <p:txBody>
          <a:bodyPr wrap="none" rtlCol="0">
            <a:spAutoFit/>
          </a:bodyPr>
          <a:lstStyle/>
          <a:p>
            <a:r>
              <a:rPr lang="en-US" sz="2400" dirty="0" smtClean="0">
                <a:solidFill>
                  <a:schemeClr val="bg1"/>
                </a:solidFill>
                <a:latin typeface="Impact" pitchFamily="34" charset="0"/>
              </a:rPr>
              <a:t>SOMEDAY YOU’LL BE A UNICORN!</a:t>
            </a:r>
            <a:endParaRPr lang="en-US" sz="2400" dirty="0">
              <a:solidFill>
                <a:schemeClr val="bg1"/>
              </a:solidFill>
              <a:latin typeface="Impact" pitchFamily="34" charset="0"/>
            </a:endParaRPr>
          </a:p>
        </p:txBody>
      </p:sp>
      <p:sp>
        <p:nvSpPr>
          <p:cNvPr id="20" name="TextBox 19"/>
          <p:cNvSpPr txBox="1"/>
          <p:nvPr/>
        </p:nvSpPr>
        <p:spPr>
          <a:xfrm>
            <a:off x="811748" y="6638998"/>
            <a:ext cx="4586512" cy="215444"/>
          </a:xfrm>
          <a:prstGeom prst="rect">
            <a:avLst/>
          </a:prstGeom>
          <a:noFill/>
        </p:spPr>
        <p:txBody>
          <a:bodyPr wrap="square" rtlCol="0">
            <a:spAutoFit/>
          </a:bodyPr>
          <a:lstStyle/>
          <a:p>
            <a:r>
              <a:rPr lang="en-US" sz="800" dirty="0" smtClean="0">
                <a:latin typeface="Cambria" pitchFamily="18" charset="0"/>
              </a:rPr>
              <a:t>http://commons.wikimedia.org/wiki/File:Traffic_cone.png</a:t>
            </a:r>
            <a:endParaRPr lang="en-US" sz="800" dirty="0">
              <a:latin typeface="Cambria" pitchFamily="18" charset="0"/>
            </a:endParaRPr>
          </a:p>
        </p:txBody>
      </p:sp>
      <p:sp>
        <p:nvSpPr>
          <p:cNvPr id="25" name="Rectangle 24"/>
          <p:cNvSpPr/>
          <p:nvPr/>
        </p:nvSpPr>
        <p:spPr>
          <a:xfrm>
            <a:off x="808070" y="6465744"/>
            <a:ext cx="5699051" cy="215444"/>
          </a:xfrm>
          <a:prstGeom prst="rect">
            <a:avLst/>
          </a:prstGeom>
        </p:spPr>
        <p:txBody>
          <a:bodyPr wrap="square">
            <a:spAutoFit/>
          </a:bodyPr>
          <a:lstStyle/>
          <a:p>
            <a:r>
              <a:rPr lang="en-US" sz="800" dirty="0" smtClean="0">
                <a:latin typeface="Cambria" pitchFamily="18" charset="0"/>
              </a:rPr>
              <a:t>http://commons.wikimedia.org/wiki/File:Biandintz_eta_zaldiak_-_modified2.jpg</a:t>
            </a:r>
          </a:p>
        </p:txBody>
      </p:sp>
      <p:pic>
        <p:nvPicPr>
          <p:cNvPr id="26" name="Picture 25" descr="cc-by.png"/>
          <p:cNvPicPr>
            <a:picLocks noChangeAspect="1"/>
          </p:cNvPicPr>
          <p:nvPr/>
        </p:nvPicPr>
        <p:blipFill>
          <a:blip r:embed="rId6" cstate="print"/>
          <a:stretch>
            <a:fillRect/>
          </a:stretch>
        </p:blipFill>
        <p:spPr>
          <a:xfrm>
            <a:off x="284194" y="6680796"/>
            <a:ext cx="598294" cy="112040"/>
          </a:xfrm>
          <a:prstGeom prst="rect">
            <a:avLst/>
          </a:prstGeom>
        </p:spPr>
      </p:pic>
      <p:pic>
        <p:nvPicPr>
          <p:cNvPr id="27" name="Picture 26" descr="cc-by-sa.png"/>
          <p:cNvPicPr>
            <a:picLocks noChangeAspect="1"/>
          </p:cNvPicPr>
          <p:nvPr/>
        </p:nvPicPr>
        <p:blipFill>
          <a:blip r:embed="rId7" cstate="print"/>
          <a:stretch>
            <a:fillRect/>
          </a:stretch>
        </p:blipFill>
        <p:spPr>
          <a:xfrm>
            <a:off x="284207" y="6510675"/>
            <a:ext cx="594087" cy="11125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3035800" y="6693425"/>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50000"/>
                </a:schemeClr>
              </a:solidFill>
              <a:latin typeface="Calibri" pitchFamily="34" charset="0"/>
            </a:endParaRPr>
          </a:p>
        </p:txBody>
      </p:sp>
      <p:sp>
        <p:nvSpPr>
          <p:cNvPr id="9" name="TextBox 11"/>
          <p:cNvSpPr txBox="1">
            <a:spLocks noChangeArrowheads="1"/>
          </p:cNvSpPr>
          <p:nvPr/>
        </p:nvSpPr>
        <p:spPr bwMode="auto">
          <a:xfrm>
            <a:off x="3035800" y="0"/>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75000"/>
                </a:schemeClr>
              </a:solidFill>
              <a:latin typeface="Calibri" pitchFamily="34" charset="0"/>
            </a:endParaRPr>
          </a:p>
        </p:txBody>
      </p:sp>
      <p:sp>
        <p:nvSpPr>
          <p:cNvPr id="16" name="Title 15"/>
          <p:cNvSpPr>
            <a:spLocks noGrp="1"/>
          </p:cNvSpPr>
          <p:nvPr>
            <p:ph type="title"/>
          </p:nvPr>
        </p:nvSpPr>
        <p:spPr/>
        <p:txBody>
          <a:bodyPr/>
          <a:lstStyle/>
          <a:p>
            <a:r>
              <a:rPr lang="en-US" dirty="0" smtClean="0">
                <a:gradFill flip="none" rotWithShape="1">
                  <a:gsLst>
                    <a:gs pos="0">
                      <a:schemeClr val="bg1">
                        <a:lumMod val="85000"/>
                      </a:schemeClr>
                    </a:gs>
                    <a:gs pos="100000">
                      <a:schemeClr val="bg1"/>
                    </a:gs>
                  </a:gsLst>
                  <a:lin ang="16200000" scaled="1"/>
                  <a:tileRect/>
                </a:gradFill>
              </a:rPr>
              <a:t>Carbon-based </a:t>
            </a:r>
            <a:r>
              <a:rPr lang="en-US" dirty="0" err="1" smtClean="0">
                <a:gradFill flip="none" rotWithShape="1">
                  <a:gsLst>
                    <a:gs pos="0">
                      <a:schemeClr val="bg1">
                        <a:lumMod val="85000"/>
                      </a:schemeClr>
                    </a:gs>
                    <a:gs pos="100000">
                      <a:schemeClr val="bg1"/>
                    </a:gs>
                  </a:gsLst>
                  <a:lin ang="16200000" scaled="1"/>
                  <a:tileRect/>
                </a:gradFill>
              </a:rPr>
              <a:t>IaaS</a:t>
            </a:r>
            <a:r>
              <a:rPr lang="en-US" dirty="0" smtClean="0"/>
              <a:t>: An Example</a:t>
            </a:r>
            <a:endParaRPr lang="en-US" dirty="0">
              <a:gradFill flip="none" rotWithShape="1">
                <a:gsLst>
                  <a:gs pos="0">
                    <a:schemeClr val="bg1">
                      <a:lumMod val="85000"/>
                    </a:schemeClr>
                  </a:gs>
                  <a:gs pos="100000">
                    <a:schemeClr val="bg1"/>
                  </a:gs>
                </a:gsLst>
                <a:lin ang="16200000" scaled="1"/>
                <a:tileRect/>
              </a:gradFill>
            </a:endParaRPr>
          </a:p>
        </p:txBody>
      </p:sp>
      <p:sp>
        <p:nvSpPr>
          <p:cNvPr id="19" name="Content Placeholder 18"/>
          <p:cNvSpPr>
            <a:spLocks noGrp="1"/>
          </p:cNvSpPr>
          <p:nvPr>
            <p:ph idx="1"/>
          </p:nvPr>
        </p:nvSpPr>
        <p:spPr/>
        <p:txBody>
          <a:bodyPr anchor="t">
            <a:normAutofit/>
          </a:bodyPr>
          <a:lstStyle/>
          <a:p>
            <a:pPr algn="ctr">
              <a:buNone/>
            </a:pPr>
            <a:r>
              <a:rPr lang="en-US" sz="6000" b="1" dirty="0" smtClean="0">
                <a:effectLst>
                  <a:outerShdw blurRad="38100" dist="38100" dir="2700000" algn="tl">
                    <a:srgbClr val="000000">
                      <a:alpha val="43137"/>
                    </a:srgbClr>
                  </a:outerShdw>
                </a:effectLst>
                <a:latin typeface="Cambria" pitchFamily="18" charset="0"/>
              </a:rPr>
              <a:t>I have an idea!</a:t>
            </a:r>
          </a:p>
        </p:txBody>
      </p:sp>
      <p:sp>
        <p:nvSpPr>
          <p:cNvPr id="21" name="Slide Number Placeholder 12"/>
          <p:cNvSpPr>
            <a:spLocks noGrp="1"/>
          </p:cNvSpPr>
          <p:nvPr>
            <p:ph type="sldNum" sz="quarter" idx="12"/>
          </p:nvPr>
        </p:nvSpPr>
        <p:spPr/>
        <p:txBody>
          <a:bodyPr/>
          <a:lstStyle/>
          <a:p>
            <a:fld id="{C5FC39D6-FB00-47D4-B99E-007B02E86BF4}" type="slidenum">
              <a:rPr lang="en-US" smtClean="0"/>
              <a:pPr/>
              <a:t>14</a:t>
            </a:fld>
            <a:endParaRPr lang="en-US" dirty="0"/>
          </a:p>
        </p:txBody>
      </p:sp>
      <p:sp>
        <p:nvSpPr>
          <p:cNvPr id="12" name="Text Placeholder 11"/>
          <p:cNvSpPr>
            <a:spLocks noGrp="1"/>
          </p:cNvSpPr>
          <p:nvPr>
            <p:ph type="body" sz="quarter" idx="13"/>
          </p:nvPr>
        </p:nvSpPr>
        <p:spPr/>
        <p:txBody>
          <a:bodyPr anchor="ctr">
            <a:normAutofit fontScale="25000" lnSpcReduction="20000"/>
          </a:bodyPr>
          <a:lstStyle/>
          <a:p>
            <a:pPr marL="0" lvl="1" algn="ctr"/>
            <a:endParaRPr lang="en-US" sz="3600" dirty="0" smtClean="0">
              <a:effectLst>
                <a:outerShdw blurRad="38100" dist="38100" dir="2700000" algn="tl">
                  <a:srgbClr val="000000">
                    <a:alpha val="43137"/>
                  </a:srgbClr>
                </a:outerShdw>
              </a:effectLst>
              <a:latin typeface="Cambria" pitchFamily="18" charset="0"/>
            </a:endParaRPr>
          </a:p>
          <a:p>
            <a:endParaRPr lang="en-US" dirty="0"/>
          </a:p>
        </p:txBody>
      </p:sp>
      <p:pic>
        <p:nvPicPr>
          <p:cNvPr id="10" name="Picture 9" descr="nsa"/>
          <p:cNvPicPr>
            <a:picLocks noChangeAspect="1" noChangeArrowheads="1"/>
          </p:cNvPicPr>
          <p:nvPr/>
        </p:nvPicPr>
        <p:blipFill>
          <a:blip r:embed="rId3" cstate="screen">
            <a:duotone>
              <a:prstClr val="black"/>
              <a:srgbClr val="D9C3A5">
                <a:tint val="50000"/>
                <a:satMod val="180000"/>
              </a:srgbClr>
            </a:duotone>
          </a:blip>
          <a:srcRect/>
          <a:stretch>
            <a:fillRect/>
          </a:stretch>
        </p:blipFill>
        <p:spPr bwMode="auto">
          <a:xfrm>
            <a:off x="8182069" y="87765"/>
            <a:ext cx="806506" cy="809596"/>
          </a:xfrm>
          <a:prstGeom prst="rect">
            <a:avLst/>
          </a:prstGeom>
          <a:noFill/>
          <a:ln w="9525">
            <a:noFill/>
            <a:miter lim="800000"/>
            <a:headEnd/>
            <a:tailEnd/>
          </a:ln>
          <a:effectLst>
            <a:outerShdw blurRad="101600" dir="5400000" sx="105000" sy="105000" algn="t" rotWithShape="0">
              <a:prstClr val="black">
                <a:alpha val="50000"/>
              </a:prstClr>
            </a:outerShdw>
          </a:effectLst>
        </p:spPr>
      </p:pic>
      <p:pic>
        <p:nvPicPr>
          <p:cNvPr id="11" name="Picture 10" descr="8521955193_ab9a5a92e0_z.jpg"/>
          <p:cNvPicPr>
            <a:picLocks noChangeAspect="1"/>
          </p:cNvPicPr>
          <p:nvPr/>
        </p:nvPicPr>
        <p:blipFill>
          <a:blip r:embed="rId4" cstate="print"/>
          <a:stretch>
            <a:fillRect/>
          </a:stretch>
        </p:blipFill>
        <p:spPr>
          <a:xfrm>
            <a:off x="3083441" y="2511064"/>
            <a:ext cx="2977118" cy="3175592"/>
          </a:xfrm>
          <a:prstGeom prst="rect">
            <a:avLst/>
          </a:prstGeom>
        </p:spPr>
      </p:pic>
      <p:sp>
        <p:nvSpPr>
          <p:cNvPr id="13" name="TextBox 12"/>
          <p:cNvSpPr txBox="1"/>
          <p:nvPr/>
        </p:nvSpPr>
        <p:spPr>
          <a:xfrm>
            <a:off x="822381" y="6564567"/>
            <a:ext cx="2683748" cy="215444"/>
          </a:xfrm>
          <a:prstGeom prst="rect">
            <a:avLst/>
          </a:prstGeom>
          <a:noFill/>
        </p:spPr>
        <p:txBody>
          <a:bodyPr wrap="none" rtlCol="0">
            <a:spAutoFit/>
          </a:bodyPr>
          <a:lstStyle/>
          <a:p>
            <a:r>
              <a:rPr lang="en-US" sz="800" dirty="0" smtClean="0">
                <a:latin typeface="Cambria" pitchFamily="18" charset="0"/>
              </a:rPr>
              <a:t>http://www.flickr.com/photos/goopymart/8521955193</a:t>
            </a:r>
            <a:endParaRPr lang="en-US" sz="800" dirty="0">
              <a:latin typeface="Cambria" pitchFamily="18" charset="0"/>
            </a:endParaRPr>
          </a:p>
        </p:txBody>
      </p:sp>
      <p:pic>
        <p:nvPicPr>
          <p:cNvPr id="15" name="Picture 14" descr="cc-by-nc-sa.png"/>
          <p:cNvPicPr>
            <a:picLocks noChangeAspect="1"/>
          </p:cNvPicPr>
          <p:nvPr/>
        </p:nvPicPr>
        <p:blipFill>
          <a:blip r:embed="rId5" cstate="print"/>
          <a:stretch>
            <a:fillRect/>
          </a:stretch>
        </p:blipFill>
        <p:spPr>
          <a:xfrm>
            <a:off x="294844" y="6617004"/>
            <a:ext cx="594087" cy="11125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3035800" y="6693425"/>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50000"/>
                </a:schemeClr>
              </a:solidFill>
              <a:latin typeface="Calibri" pitchFamily="34" charset="0"/>
            </a:endParaRPr>
          </a:p>
        </p:txBody>
      </p:sp>
      <p:sp>
        <p:nvSpPr>
          <p:cNvPr id="9" name="TextBox 11"/>
          <p:cNvSpPr txBox="1">
            <a:spLocks noChangeArrowheads="1"/>
          </p:cNvSpPr>
          <p:nvPr/>
        </p:nvSpPr>
        <p:spPr bwMode="auto">
          <a:xfrm>
            <a:off x="3035800" y="0"/>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75000"/>
                </a:schemeClr>
              </a:solidFill>
              <a:latin typeface="Calibri" pitchFamily="34" charset="0"/>
            </a:endParaRPr>
          </a:p>
        </p:txBody>
      </p:sp>
      <p:sp>
        <p:nvSpPr>
          <p:cNvPr id="16" name="Title 15"/>
          <p:cNvSpPr>
            <a:spLocks noGrp="1"/>
          </p:cNvSpPr>
          <p:nvPr>
            <p:ph type="title"/>
          </p:nvPr>
        </p:nvSpPr>
        <p:spPr/>
        <p:txBody>
          <a:bodyPr/>
          <a:lstStyle/>
          <a:p>
            <a:r>
              <a:rPr lang="en-US" dirty="0" smtClean="0">
                <a:gradFill flip="none" rotWithShape="1">
                  <a:gsLst>
                    <a:gs pos="0">
                      <a:schemeClr val="bg1">
                        <a:lumMod val="85000"/>
                      </a:schemeClr>
                    </a:gs>
                    <a:gs pos="100000">
                      <a:schemeClr val="bg1"/>
                    </a:gs>
                  </a:gsLst>
                  <a:lin ang="16200000" scaled="1"/>
                  <a:tileRect/>
                </a:gradFill>
              </a:rPr>
              <a:t>Carbon-based </a:t>
            </a:r>
            <a:r>
              <a:rPr lang="en-US" dirty="0" err="1" smtClean="0">
                <a:gradFill flip="none" rotWithShape="1">
                  <a:gsLst>
                    <a:gs pos="0">
                      <a:schemeClr val="bg1">
                        <a:lumMod val="85000"/>
                      </a:schemeClr>
                    </a:gs>
                    <a:gs pos="100000">
                      <a:schemeClr val="bg1"/>
                    </a:gs>
                  </a:gsLst>
                  <a:lin ang="16200000" scaled="1"/>
                  <a:tileRect/>
                </a:gradFill>
              </a:rPr>
              <a:t>IaaS</a:t>
            </a:r>
            <a:r>
              <a:rPr lang="en-US" dirty="0" smtClean="0"/>
              <a:t>: An Example</a:t>
            </a:r>
            <a:endParaRPr lang="en-US" dirty="0">
              <a:gradFill flip="none" rotWithShape="1">
                <a:gsLst>
                  <a:gs pos="0">
                    <a:schemeClr val="bg1">
                      <a:lumMod val="85000"/>
                    </a:schemeClr>
                  </a:gs>
                  <a:gs pos="100000">
                    <a:schemeClr val="bg1"/>
                  </a:gs>
                </a:gsLst>
                <a:lin ang="16200000" scaled="1"/>
                <a:tileRect/>
              </a:gradFill>
            </a:endParaRPr>
          </a:p>
        </p:txBody>
      </p:sp>
      <p:sp>
        <p:nvSpPr>
          <p:cNvPr id="19" name="Content Placeholder 18"/>
          <p:cNvSpPr>
            <a:spLocks noGrp="1"/>
          </p:cNvSpPr>
          <p:nvPr>
            <p:ph idx="1"/>
          </p:nvPr>
        </p:nvSpPr>
        <p:spPr/>
        <p:txBody>
          <a:bodyPr anchor="ctr">
            <a:normAutofit/>
          </a:bodyPr>
          <a:lstStyle/>
          <a:p>
            <a:endParaRPr lang="en-US" dirty="0" smtClean="0">
              <a:latin typeface="Cambria" pitchFamily="18" charset="0"/>
            </a:endParaRPr>
          </a:p>
        </p:txBody>
      </p:sp>
      <p:sp>
        <p:nvSpPr>
          <p:cNvPr id="21" name="Slide Number Placeholder 12"/>
          <p:cNvSpPr>
            <a:spLocks noGrp="1"/>
          </p:cNvSpPr>
          <p:nvPr>
            <p:ph type="sldNum" sz="quarter" idx="12"/>
          </p:nvPr>
        </p:nvSpPr>
        <p:spPr/>
        <p:txBody>
          <a:bodyPr/>
          <a:lstStyle/>
          <a:p>
            <a:fld id="{C5FC39D6-FB00-47D4-B99E-007B02E86BF4}" type="slidenum">
              <a:rPr lang="en-US" smtClean="0"/>
              <a:pPr/>
              <a:t>15</a:t>
            </a:fld>
            <a:endParaRPr lang="en-US" dirty="0"/>
          </a:p>
        </p:txBody>
      </p:sp>
      <p:sp>
        <p:nvSpPr>
          <p:cNvPr id="12" name="Text Placeholder 11"/>
          <p:cNvSpPr>
            <a:spLocks noGrp="1"/>
          </p:cNvSpPr>
          <p:nvPr>
            <p:ph type="body" sz="quarter" idx="13"/>
          </p:nvPr>
        </p:nvSpPr>
        <p:spPr/>
        <p:txBody>
          <a:bodyPr anchor="ctr">
            <a:normAutofit fontScale="25000" lnSpcReduction="20000"/>
          </a:bodyPr>
          <a:lstStyle/>
          <a:p>
            <a:pPr marL="0" lvl="1" algn="ctr"/>
            <a:endParaRPr lang="en-US" sz="3600" dirty="0" smtClean="0">
              <a:effectLst>
                <a:outerShdw blurRad="38100" dist="38100" dir="2700000" algn="tl">
                  <a:srgbClr val="000000">
                    <a:alpha val="43137"/>
                  </a:srgbClr>
                </a:outerShdw>
              </a:effectLst>
              <a:latin typeface="Cambria" pitchFamily="18" charset="0"/>
            </a:endParaRPr>
          </a:p>
          <a:p>
            <a:endParaRPr lang="en-US" dirty="0"/>
          </a:p>
        </p:txBody>
      </p:sp>
      <p:pic>
        <p:nvPicPr>
          <p:cNvPr id="10" name="Picture 9" descr="nsa"/>
          <p:cNvPicPr>
            <a:picLocks noChangeAspect="1" noChangeArrowheads="1"/>
          </p:cNvPicPr>
          <p:nvPr/>
        </p:nvPicPr>
        <p:blipFill>
          <a:blip r:embed="rId3" cstate="screen">
            <a:duotone>
              <a:prstClr val="black"/>
              <a:srgbClr val="D9C3A5">
                <a:tint val="50000"/>
                <a:satMod val="180000"/>
              </a:srgbClr>
            </a:duotone>
          </a:blip>
          <a:srcRect/>
          <a:stretch>
            <a:fillRect/>
          </a:stretch>
        </p:blipFill>
        <p:spPr bwMode="auto">
          <a:xfrm>
            <a:off x="8182069" y="87765"/>
            <a:ext cx="806506" cy="809596"/>
          </a:xfrm>
          <a:prstGeom prst="rect">
            <a:avLst/>
          </a:prstGeom>
          <a:noFill/>
          <a:ln w="9525">
            <a:noFill/>
            <a:miter lim="800000"/>
            <a:headEnd/>
            <a:tailEnd/>
          </a:ln>
          <a:effectLst>
            <a:outerShdw blurRad="101600" dir="5400000" sx="105000" sy="105000" algn="t" rotWithShape="0">
              <a:prstClr val="black">
                <a:alpha val="50000"/>
              </a:prstClr>
            </a:outerShdw>
          </a:effectLst>
        </p:spPr>
      </p:pic>
      <p:sp>
        <p:nvSpPr>
          <p:cNvPr id="13" name="TextBox 12"/>
          <p:cNvSpPr txBox="1"/>
          <p:nvPr/>
        </p:nvSpPr>
        <p:spPr>
          <a:xfrm>
            <a:off x="822381" y="6362540"/>
            <a:ext cx="2896947" cy="461665"/>
          </a:xfrm>
          <a:prstGeom prst="rect">
            <a:avLst/>
          </a:prstGeom>
          <a:noFill/>
        </p:spPr>
        <p:txBody>
          <a:bodyPr wrap="none" rtlCol="0">
            <a:spAutoFit/>
          </a:bodyPr>
          <a:lstStyle/>
          <a:p>
            <a:r>
              <a:rPr lang="en-US" sz="800" dirty="0" smtClean="0">
                <a:latin typeface="Cambria" pitchFamily="18" charset="0"/>
              </a:rPr>
              <a:t>http://www.flickr.com/photos/ipdegirl/7827785878</a:t>
            </a:r>
          </a:p>
          <a:p>
            <a:r>
              <a:rPr lang="en-US" sz="800" dirty="0" smtClean="0">
                <a:latin typeface="Cambria" pitchFamily="18" charset="0"/>
              </a:rPr>
              <a:t>http://www.flickr.com/photos/andresrueda/3259487071</a:t>
            </a:r>
          </a:p>
          <a:p>
            <a:r>
              <a:rPr lang="en-US" sz="800" dirty="0" smtClean="0">
                <a:latin typeface="Cambria" pitchFamily="18" charset="0"/>
              </a:rPr>
              <a:t>http://commons.wikimedia.org/wiki/File:Board-Meeting.png</a:t>
            </a:r>
            <a:endParaRPr lang="en-US" sz="800" dirty="0">
              <a:latin typeface="Cambria" pitchFamily="18" charset="0"/>
            </a:endParaRPr>
          </a:p>
        </p:txBody>
      </p:sp>
      <p:grpSp>
        <p:nvGrpSpPr>
          <p:cNvPr id="20" name="Group 19"/>
          <p:cNvGrpSpPr/>
          <p:nvPr/>
        </p:nvGrpSpPr>
        <p:grpSpPr>
          <a:xfrm>
            <a:off x="480656" y="2507280"/>
            <a:ext cx="8182689" cy="2342705"/>
            <a:chOff x="577880" y="951878"/>
            <a:chExt cx="8182689" cy="2342705"/>
          </a:xfrm>
        </p:grpSpPr>
        <p:pic>
          <p:nvPicPr>
            <p:cNvPr id="11" name="Picture 10" descr="7827785878_34859830a8_n.jpg"/>
            <p:cNvPicPr>
              <a:picLocks noChangeAspect="1"/>
            </p:cNvPicPr>
            <p:nvPr/>
          </p:nvPicPr>
          <p:blipFill>
            <a:blip r:embed="rId4" cstate="print"/>
            <a:stretch>
              <a:fillRect/>
            </a:stretch>
          </p:blipFill>
          <p:spPr>
            <a:xfrm>
              <a:off x="577880" y="990282"/>
              <a:ext cx="2265896" cy="2265896"/>
            </a:xfrm>
            <a:prstGeom prst="rect">
              <a:avLst/>
            </a:prstGeom>
          </p:spPr>
        </p:pic>
        <p:pic>
          <p:nvPicPr>
            <p:cNvPr id="17" name="Picture 16" descr="3259487071_cfa98beed6_z.jpg"/>
            <p:cNvPicPr>
              <a:picLocks noChangeAspect="1"/>
            </p:cNvPicPr>
            <p:nvPr/>
          </p:nvPicPr>
          <p:blipFill>
            <a:blip r:embed="rId5" cstate="print"/>
            <a:stretch>
              <a:fillRect/>
            </a:stretch>
          </p:blipFill>
          <p:spPr>
            <a:xfrm>
              <a:off x="3381446" y="971080"/>
              <a:ext cx="1728224" cy="2304300"/>
            </a:xfrm>
            <a:prstGeom prst="rect">
              <a:avLst/>
            </a:prstGeom>
          </p:spPr>
        </p:pic>
        <p:pic>
          <p:nvPicPr>
            <p:cNvPr id="18" name="Picture 17" descr="Board-Meeting.png"/>
            <p:cNvPicPr>
              <a:picLocks noChangeAspect="1"/>
            </p:cNvPicPr>
            <p:nvPr/>
          </p:nvPicPr>
          <p:blipFill>
            <a:blip r:embed="rId6" cstate="print"/>
            <a:stretch>
              <a:fillRect/>
            </a:stretch>
          </p:blipFill>
          <p:spPr>
            <a:xfrm>
              <a:off x="5647340" y="951878"/>
              <a:ext cx="3113229" cy="2342705"/>
            </a:xfrm>
            <a:prstGeom prst="rect">
              <a:avLst/>
            </a:prstGeom>
          </p:spPr>
        </p:pic>
      </p:grpSp>
      <p:cxnSp>
        <p:nvCxnSpPr>
          <p:cNvPr id="23" name="Straight Arrow Connector 22"/>
          <p:cNvCxnSpPr>
            <a:stCxn id="11" idx="3"/>
            <a:endCxn id="17" idx="1"/>
          </p:cNvCxnSpPr>
          <p:nvPr/>
        </p:nvCxnSpPr>
        <p:spPr>
          <a:xfrm>
            <a:off x="2746552" y="3678632"/>
            <a:ext cx="53767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7" idx="3"/>
            <a:endCxn id="18" idx="1"/>
          </p:cNvCxnSpPr>
          <p:nvPr/>
        </p:nvCxnSpPr>
        <p:spPr>
          <a:xfrm>
            <a:off x="5012446" y="3678632"/>
            <a:ext cx="537670" cy="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8" idx="2"/>
            <a:endCxn id="11" idx="2"/>
          </p:cNvCxnSpPr>
          <p:nvPr/>
        </p:nvCxnSpPr>
        <p:spPr>
          <a:xfrm rot="5400000" flipH="1">
            <a:off x="4340965" y="2084220"/>
            <a:ext cx="38405" cy="5493127"/>
          </a:xfrm>
          <a:prstGeom prst="bentConnector3">
            <a:avLst>
              <a:gd name="adj1" fmla="val -1730335"/>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6" name="Picture 25" descr="cc-by-sa.png"/>
          <p:cNvPicPr>
            <a:picLocks noChangeAspect="1"/>
          </p:cNvPicPr>
          <p:nvPr/>
        </p:nvPicPr>
        <p:blipFill>
          <a:blip r:embed="rId7" cstate="print"/>
          <a:stretch>
            <a:fillRect/>
          </a:stretch>
        </p:blipFill>
        <p:spPr>
          <a:xfrm>
            <a:off x="298404" y="6672317"/>
            <a:ext cx="594087" cy="111252"/>
          </a:xfrm>
          <a:prstGeom prst="rect">
            <a:avLst/>
          </a:prstGeom>
        </p:spPr>
      </p:pic>
      <p:pic>
        <p:nvPicPr>
          <p:cNvPr id="27" name="Picture 26" descr="cc-by.png"/>
          <p:cNvPicPr>
            <a:picLocks noChangeAspect="1"/>
          </p:cNvPicPr>
          <p:nvPr/>
        </p:nvPicPr>
        <p:blipFill>
          <a:blip r:embed="rId8" cstate="print"/>
          <a:stretch>
            <a:fillRect/>
          </a:stretch>
        </p:blipFill>
        <p:spPr>
          <a:xfrm>
            <a:off x="294817" y="6541865"/>
            <a:ext cx="598294" cy="112040"/>
          </a:xfrm>
          <a:prstGeom prst="rect">
            <a:avLst/>
          </a:prstGeom>
        </p:spPr>
      </p:pic>
      <p:pic>
        <p:nvPicPr>
          <p:cNvPr id="28" name="Picture 27" descr="cc-by.png"/>
          <p:cNvPicPr>
            <a:picLocks noChangeAspect="1"/>
          </p:cNvPicPr>
          <p:nvPr/>
        </p:nvPicPr>
        <p:blipFill>
          <a:blip r:embed="rId8" cstate="print"/>
          <a:stretch>
            <a:fillRect/>
          </a:stretch>
        </p:blipFill>
        <p:spPr>
          <a:xfrm>
            <a:off x="294817" y="6411414"/>
            <a:ext cx="598294" cy="1120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3035800" y="6693425"/>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50000"/>
                </a:schemeClr>
              </a:solidFill>
              <a:latin typeface="Calibri" pitchFamily="34" charset="0"/>
            </a:endParaRPr>
          </a:p>
        </p:txBody>
      </p:sp>
      <p:sp>
        <p:nvSpPr>
          <p:cNvPr id="9" name="TextBox 11"/>
          <p:cNvSpPr txBox="1">
            <a:spLocks noChangeArrowheads="1"/>
          </p:cNvSpPr>
          <p:nvPr/>
        </p:nvSpPr>
        <p:spPr bwMode="auto">
          <a:xfrm>
            <a:off x="3035800" y="0"/>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75000"/>
                </a:schemeClr>
              </a:solidFill>
              <a:latin typeface="Calibri" pitchFamily="34" charset="0"/>
            </a:endParaRPr>
          </a:p>
        </p:txBody>
      </p:sp>
      <p:sp>
        <p:nvSpPr>
          <p:cNvPr id="16" name="Title 15"/>
          <p:cNvSpPr>
            <a:spLocks noGrp="1"/>
          </p:cNvSpPr>
          <p:nvPr>
            <p:ph type="title"/>
          </p:nvPr>
        </p:nvSpPr>
        <p:spPr/>
        <p:txBody>
          <a:bodyPr/>
          <a:lstStyle/>
          <a:p>
            <a:r>
              <a:rPr lang="en-US" dirty="0" smtClean="0">
                <a:gradFill flip="none" rotWithShape="1">
                  <a:gsLst>
                    <a:gs pos="0">
                      <a:schemeClr val="bg1">
                        <a:lumMod val="85000"/>
                      </a:schemeClr>
                    </a:gs>
                    <a:gs pos="100000">
                      <a:schemeClr val="bg1"/>
                    </a:gs>
                  </a:gsLst>
                  <a:lin ang="16200000" scaled="1"/>
                  <a:tileRect/>
                </a:gradFill>
              </a:rPr>
              <a:t>Carbon-based </a:t>
            </a:r>
            <a:r>
              <a:rPr lang="en-US" dirty="0" err="1" smtClean="0">
                <a:gradFill flip="none" rotWithShape="1">
                  <a:gsLst>
                    <a:gs pos="0">
                      <a:schemeClr val="bg1">
                        <a:lumMod val="85000"/>
                      </a:schemeClr>
                    </a:gs>
                    <a:gs pos="100000">
                      <a:schemeClr val="bg1"/>
                    </a:gs>
                  </a:gsLst>
                  <a:lin ang="16200000" scaled="1"/>
                  <a:tileRect/>
                </a:gradFill>
              </a:rPr>
              <a:t>IaaS</a:t>
            </a:r>
            <a:r>
              <a:rPr lang="en-US" dirty="0" smtClean="0"/>
              <a:t>: An Example</a:t>
            </a:r>
            <a:endParaRPr lang="en-US" dirty="0">
              <a:gradFill flip="none" rotWithShape="1">
                <a:gsLst>
                  <a:gs pos="0">
                    <a:schemeClr val="bg1">
                      <a:lumMod val="85000"/>
                    </a:schemeClr>
                  </a:gs>
                  <a:gs pos="100000">
                    <a:schemeClr val="bg1"/>
                  </a:gs>
                </a:gsLst>
                <a:lin ang="16200000" scaled="1"/>
                <a:tileRect/>
              </a:gradFill>
            </a:endParaRPr>
          </a:p>
        </p:txBody>
      </p:sp>
      <p:sp>
        <p:nvSpPr>
          <p:cNvPr id="19" name="Content Placeholder 18"/>
          <p:cNvSpPr>
            <a:spLocks noGrp="1"/>
          </p:cNvSpPr>
          <p:nvPr>
            <p:ph idx="1"/>
          </p:nvPr>
        </p:nvSpPr>
        <p:spPr/>
        <p:txBody>
          <a:bodyPr anchor="ctr">
            <a:normAutofit/>
          </a:bodyPr>
          <a:lstStyle/>
          <a:p>
            <a:pPr algn="ctr">
              <a:buNone/>
            </a:pPr>
            <a:r>
              <a:rPr lang="en-US" sz="6000" b="1" dirty="0" smtClean="0">
                <a:effectLst>
                  <a:outerShdw blurRad="38100" dist="38100" dir="2700000" algn="tl">
                    <a:srgbClr val="000000">
                      <a:alpha val="43137"/>
                    </a:srgbClr>
                  </a:outerShdw>
                </a:effectLst>
                <a:latin typeface="Cambria" pitchFamily="18" charset="0"/>
              </a:rPr>
              <a:t>Weeks or months later…</a:t>
            </a:r>
          </a:p>
        </p:txBody>
      </p:sp>
      <p:sp>
        <p:nvSpPr>
          <p:cNvPr id="21" name="Slide Number Placeholder 12"/>
          <p:cNvSpPr>
            <a:spLocks noGrp="1"/>
          </p:cNvSpPr>
          <p:nvPr>
            <p:ph type="sldNum" sz="quarter" idx="12"/>
          </p:nvPr>
        </p:nvSpPr>
        <p:spPr/>
        <p:txBody>
          <a:bodyPr/>
          <a:lstStyle/>
          <a:p>
            <a:fld id="{C5FC39D6-FB00-47D4-B99E-007B02E86BF4}" type="slidenum">
              <a:rPr lang="en-US" smtClean="0"/>
              <a:pPr/>
              <a:t>16</a:t>
            </a:fld>
            <a:endParaRPr lang="en-US" dirty="0"/>
          </a:p>
        </p:txBody>
      </p:sp>
      <p:sp>
        <p:nvSpPr>
          <p:cNvPr id="12" name="Text Placeholder 11"/>
          <p:cNvSpPr>
            <a:spLocks noGrp="1"/>
          </p:cNvSpPr>
          <p:nvPr>
            <p:ph type="body" sz="quarter" idx="13"/>
          </p:nvPr>
        </p:nvSpPr>
        <p:spPr/>
        <p:txBody>
          <a:bodyPr anchor="ctr">
            <a:normAutofit fontScale="25000" lnSpcReduction="20000"/>
          </a:bodyPr>
          <a:lstStyle/>
          <a:p>
            <a:pPr marL="0" lvl="1" algn="ctr"/>
            <a:endParaRPr lang="en-US" sz="3600" dirty="0" smtClean="0">
              <a:effectLst>
                <a:outerShdw blurRad="38100" dist="38100" dir="2700000" algn="tl">
                  <a:srgbClr val="000000">
                    <a:alpha val="43137"/>
                  </a:srgbClr>
                </a:outerShdw>
              </a:effectLst>
              <a:latin typeface="Cambria" pitchFamily="18" charset="0"/>
            </a:endParaRPr>
          </a:p>
          <a:p>
            <a:endParaRPr lang="en-US" dirty="0"/>
          </a:p>
        </p:txBody>
      </p:sp>
      <p:pic>
        <p:nvPicPr>
          <p:cNvPr id="10" name="Picture 9" descr="nsa"/>
          <p:cNvPicPr>
            <a:picLocks noChangeAspect="1" noChangeArrowheads="1"/>
          </p:cNvPicPr>
          <p:nvPr/>
        </p:nvPicPr>
        <p:blipFill>
          <a:blip r:embed="rId3" cstate="screen">
            <a:duotone>
              <a:prstClr val="black"/>
              <a:srgbClr val="D9C3A5">
                <a:tint val="50000"/>
                <a:satMod val="180000"/>
              </a:srgbClr>
            </a:duotone>
          </a:blip>
          <a:srcRect/>
          <a:stretch>
            <a:fillRect/>
          </a:stretch>
        </p:blipFill>
        <p:spPr bwMode="auto">
          <a:xfrm>
            <a:off x="8182069" y="87765"/>
            <a:ext cx="806506" cy="809596"/>
          </a:xfrm>
          <a:prstGeom prst="rect">
            <a:avLst/>
          </a:prstGeom>
          <a:noFill/>
          <a:ln w="9525">
            <a:noFill/>
            <a:miter lim="800000"/>
            <a:headEnd/>
            <a:tailEnd/>
          </a:ln>
          <a:effectLst>
            <a:outerShdw blurRad="101600" dir="5400000" sx="105000" sy="105000" algn="t" rotWithShape="0">
              <a:prstClr val="black">
                <a:alpha val="50000"/>
              </a:prst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3035800" y="6693425"/>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50000"/>
                </a:schemeClr>
              </a:solidFill>
              <a:latin typeface="Calibri" pitchFamily="34" charset="0"/>
            </a:endParaRPr>
          </a:p>
        </p:txBody>
      </p:sp>
      <p:sp>
        <p:nvSpPr>
          <p:cNvPr id="9" name="TextBox 11"/>
          <p:cNvSpPr txBox="1">
            <a:spLocks noChangeArrowheads="1"/>
          </p:cNvSpPr>
          <p:nvPr/>
        </p:nvSpPr>
        <p:spPr bwMode="auto">
          <a:xfrm>
            <a:off x="3035800" y="0"/>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75000"/>
                </a:schemeClr>
              </a:solidFill>
              <a:latin typeface="Calibri" pitchFamily="34" charset="0"/>
            </a:endParaRPr>
          </a:p>
        </p:txBody>
      </p:sp>
      <p:sp>
        <p:nvSpPr>
          <p:cNvPr id="16" name="Title 15"/>
          <p:cNvSpPr>
            <a:spLocks noGrp="1"/>
          </p:cNvSpPr>
          <p:nvPr>
            <p:ph type="title"/>
          </p:nvPr>
        </p:nvSpPr>
        <p:spPr/>
        <p:txBody>
          <a:bodyPr/>
          <a:lstStyle/>
          <a:p>
            <a:r>
              <a:rPr lang="en-US" dirty="0" smtClean="0">
                <a:gradFill flip="none" rotWithShape="1">
                  <a:gsLst>
                    <a:gs pos="0">
                      <a:schemeClr val="bg1">
                        <a:lumMod val="85000"/>
                      </a:schemeClr>
                    </a:gs>
                    <a:gs pos="100000">
                      <a:schemeClr val="bg1"/>
                    </a:gs>
                  </a:gsLst>
                  <a:lin ang="16200000" scaled="1"/>
                  <a:tileRect/>
                </a:gradFill>
              </a:rPr>
              <a:t>Carbon-based </a:t>
            </a:r>
            <a:r>
              <a:rPr lang="en-US" dirty="0" err="1" smtClean="0">
                <a:gradFill flip="none" rotWithShape="1">
                  <a:gsLst>
                    <a:gs pos="0">
                      <a:schemeClr val="bg1">
                        <a:lumMod val="85000"/>
                      </a:schemeClr>
                    </a:gs>
                    <a:gs pos="100000">
                      <a:schemeClr val="bg1"/>
                    </a:gs>
                  </a:gsLst>
                  <a:lin ang="16200000" scaled="1"/>
                  <a:tileRect/>
                </a:gradFill>
              </a:rPr>
              <a:t>IaaS</a:t>
            </a:r>
            <a:r>
              <a:rPr lang="en-US" dirty="0" smtClean="0"/>
              <a:t>: An Example</a:t>
            </a:r>
            <a:endParaRPr lang="en-US" dirty="0">
              <a:gradFill flip="none" rotWithShape="1">
                <a:gsLst>
                  <a:gs pos="0">
                    <a:schemeClr val="bg1">
                      <a:lumMod val="85000"/>
                    </a:schemeClr>
                  </a:gs>
                  <a:gs pos="100000">
                    <a:schemeClr val="bg1"/>
                  </a:gs>
                </a:gsLst>
                <a:lin ang="16200000" scaled="1"/>
                <a:tileRect/>
              </a:gradFill>
            </a:endParaRPr>
          </a:p>
        </p:txBody>
      </p:sp>
      <p:sp>
        <p:nvSpPr>
          <p:cNvPr id="19" name="Content Placeholder 18"/>
          <p:cNvSpPr>
            <a:spLocks noGrp="1"/>
          </p:cNvSpPr>
          <p:nvPr>
            <p:ph idx="1"/>
          </p:nvPr>
        </p:nvSpPr>
        <p:spPr/>
        <p:txBody>
          <a:bodyPr anchor="ctr">
            <a:normAutofit/>
          </a:bodyPr>
          <a:lstStyle/>
          <a:p>
            <a:pPr algn="ctr">
              <a:buNone/>
            </a:pPr>
            <a:r>
              <a:rPr lang="en-US" sz="6000" b="1" dirty="0" smtClean="0">
                <a:effectLst>
                  <a:outerShdw blurRad="38100" dist="38100" dir="2700000" algn="tl">
                    <a:srgbClr val="000000">
                      <a:alpha val="43137"/>
                    </a:srgbClr>
                  </a:outerShdw>
                </a:effectLst>
                <a:latin typeface="Cambria" pitchFamily="18" charset="0"/>
              </a:rPr>
              <a:t>What was my idea again?</a:t>
            </a:r>
          </a:p>
        </p:txBody>
      </p:sp>
      <p:sp>
        <p:nvSpPr>
          <p:cNvPr id="21" name="Slide Number Placeholder 12"/>
          <p:cNvSpPr>
            <a:spLocks noGrp="1"/>
          </p:cNvSpPr>
          <p:nvPr>
            <p:ph type="sldNum" sz="quarter" idx="12"/>
          </p:nvPr>
        </p:nvSpPr>
        <p:spPr/>
        <p:txBody>
          <a:bodyPr/>
          <a:lstStyle/>
          <a:p>
            <a:fld id="{C5FC39D6-FB00-47D4-B99E-007B02E86BF4}" type="slidenum">
              <a:rPr lang="en-US" smtClean="0"/>
              <a:pPr/>
              <a:t>17</a:t>
            </a:fld>
            <a:endParaRPr lang="en-US" dirty="0"/>
          </a:p>
        </p:txBody>
      </p:sp>
      <p:sp>
        <p:nvSpPr>
          <p:cNvPr id="12" name="Text Placeholder 11"/>
          <p:cNvSpPr>
            <a:spLocks noGrp="1"/>
          </p:cNvSpPr>
          <p:nvPr>
            <p:ph type="body" sz="quarter" idx="13"/>
          </p:nvPr>
        </p:nvSpPr>
        <p:spPr/>
        <p:txBody>
          <a:bodyPr anchor="ctr">
            <a:normAutofit fontScale="25000" lnSpcReduction="20000"/>
          </a:bodyPr>
          <a:lstStyle/>
          <a:p>
            <a:pPr marL="0" lvl="1" algn="ctr"/>
            <a:endParaRPr lang="en-US" sz="3600" dirty="0" smtClean="0">
              <a:effectLst>
                <a:outerShdw blurRad="38100" dist="38100" dir="2700000" algn="tl">
                  <a:srgbClr val="000000">
                    <a:alpha val="43137"/>
                  </a:srgbClr>
                </a:outerShdw>
              </a:effectLst>
              <a:latin typeface="Cambria" pitchFamily="18" charset="0"/>
            </a:endParaRPr>
          </a:p>
          <a:p>
            <a:endParaRPr lang="en-US" dirty="0"/>
          </a:p>
        </p:txBody>
      </p:sp>
      <p:pic>
        <p:nvPicPr>
          <p:cNvPr id="10" name="Picture 9" descr="nsa"/>
          <p:cNvPicPr>
            <a:picLocks noChangeAspect="1" noChangeArrowheads="1"/>
          </p:cNvPicPr>
          <p:nvPr/>
        </p:nvPicPr>
        <p:blipFill>
          <a:blip r:embed="rId3" cstate="screen">
            <a:duotone>
              <a:prstClr val="black"/>
              <a:srgbClr val="D9C3A5">
                <a:tint val="50000"/>
                <a:satMod val="180000"/>
              </a:srgbClr>
            </a:duotone>
          </a:blip>
          <a:srcRect/>
          <a:stretch>
            <a:fillRect/>
          </a:stretch>
        </p:blipFill>
        <p:spPr bwMode="auto">
          <a:xfrm>
            <a:off x="8182069" y="87765"/>
            <a:ext cx="806506" cy="809596"/>
          </a:xfrm>
          <a:prstGeom prst="rect">
            <a:avLst/>
          </a:prstGeom>
          <a:noFill/>
          <a:ln w="9525">
            <a:noFill/>
            <a:miter lim="800000"/>
            <a:headEnd/>
            <a:tailEnd/>
          </a:ln>
          <a:effectLst>
            <a:outerShdw blurRad="101600" dir="5400000" sx="105000" sy="105000" algn="t" rotWithShape="0">
              <a:prstClr val="black">
                <a:alpha val="50000"/>
              </a:prst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3035800" y="6693425"/>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50000"/>
                </a:schemeClr>
              </a:solidFill>
              <a:latin typeface="Calibri" pitchFamily="34" charset="0"/>
            </a:endParaRPr>
          </a:p>
        </p:txBody>
      </p:sp>
      <p:sp>
        <p:nvSpPr>
          <p:cNvPr id="9" name="TextBox 11"/>
          <p:cNvSpPr txBox="1">
            <a:spLocks noChangeArrowheads="1"/>
          </p:cNvSpPr>
          <p:nvPr/>
        </p:nvSpPr>
        <p:spPr bwMode="auto">
          <a:xfrm>
            <a:off x="3035800" y="0"/>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75000"/>
                </a:schemeClr>
              </a:solidFill>
              <a:latin typeface="Calibri" pitchFamily="34" charset="0"/>
            </a:endParaRPr>
          </a:p>
        </p:txBody>
      </p:sp>
      <p:sp>
        <p:nvSpPr>
          <p:cNvPr id="16" name="Title 15"/>
          <p:cNvSpPr>
            <a:spLocks noGrp="1"/>
          </p:cNvSpPr>
          <p:nvPr>
            <p:ph type="title"/>
          </p:nvPr>
        </p:nvSpPr>
        <p:spPr/>
        <p:txBody>
          <a:bodyPr/>
          <a:lstStyle/>
          <a:p>
            <a:r>
              <a:rPr lang="en-US" dirty="0" smtClean="0">
                <a:gradFill flip="none" rotWithShape="1">
                  <a:gsLst>
                    <a:gs pos="0">
                      <a:schemeClr val="bg1">
                        <a:lumMod val="85000"/>
                      </a:schemeClr>
                    </a:gs>
                    <a:gs pos="100000">
                      <a:schemeClr val="bg1"/>
                    </a:gs>
                  </a:gsLst>
                  <a:lin ang="16200000" scaled="1"/>
                  <a:tileRect/>
                </a:gradFill>
              </a:rPr>
              <a:t>The Problem</a:t>
            </a:r>
            <a:endParaRPr lang="en-US" dirty="0">
              <a:gradFill flip="none" rotWithShape="1">
                <a:gsLst>
                  <a:gs pos="0">
                    <a:schemeClr val="bg1">
                      <a:lumMod val="85000"/>
                    </a:schemeClr>
                  </a:gs>
                  <a:gs pos="100000">
                    <a:schemeClr val="bg1"/>
                  </a:gs>
                </a:gsLst>
                <a:lin ang="16200000" scaled="1"/>
                <a:tileRect/>
              </a:gradFill>
            </a:endParaRPr>
          </a:p>
        </p:txBody>
      </p:sp>
      <p:sp>
        <p:nvSpPr>
          <p:cNvPr id="19" name="Content Placeholder 18"/>
          <p:cNvSpPr>
            <a:spLocks noGrp="1"/>
          </p:cNvSpPr>
          <p:nvPr>
            <p:ph idx="1"/>
          </p:nvPr>
        </p:nvSpPr>
        <p:spPr/>
        <p:txBody>
          <a:bodyPr anchor="ctr">
            <a:normAutofit/>
          </a:bodyPr>
          <a:lstStyle/>
          <a:p>
            <a:pPr algn="ctr">
              <a:buNone/>
            </a:pPr>
            <a:r>
              <a:rPr lang="en-US" sz="4000" b="1" dirty="0" smtClean="0">
                <a:effectLst>
                  <a:outerShdw blurRad="38100" dist="38100" dir="2700000" algn="tl">
                    <a:srgbClr val="000000">
                      <a:alpha val="43137"/>
                    </a:srgbClr>
                  </a:outerShdw>
                </a:effectLst>
                <a:latin typeface="Cambria" pitchFamily="18" charset="0"/>
              </a:rPr>
              <a:t>Too much time from </a:t>
            </a:r>
          </a:p>
          <a:p>
            <a:pPr algn="ctr">
              <a:buNone/>
            </a:pPr>
            <a:r>
              <a:rPr lang="en-US" sz="4000" b="1" dirty="0" smtClean="0">
                <a:effectLst>
                  <a:outerShdw blurRad="38100" dist="38100" dir="2700000" algn="tl">
                    <a:srgbClr val="000000">
                      <a:alpha val="43137"/>
                    </a:srgbClr>
                  </a:outerShdw>
                </a:effectLst>
                <a:latin typeface="Cambria" pitchFamily="18" charset="0"/>
              </a:rPr>
              <a:t>idea to capability</a:t>
            </a:r>
          </a:p>
          <a:p>
            <a:pPr algn="ctr">
              <a:buNone/>
            </a:pPr>
            <a:endParaRPr lang="en-US" sz="4000" b="1" dirty="0" smtClean="0">
              <a:effectLst>
                <a:outerShdw blurRad="38100" dist="38100" dir="2700000" algn="tl">
                  <a:srgbClr val="000000">
                    <a:alpha val="43137"/>
                  </a:srgbClr>
                </a:outerShdw>
              </a:effectLst>
              <a:latin typeface="Cambria" pitchFamily="18" charset="0"/>
            </a:endParaRPr>
          </a:p>
          <a:p>
            <a:pPr algn="ctr">
              <a:buNone/>
            </a:pPr>
            <a:r>
              <a:rPr lang="en-US" sz="4000" b="1" dirty="0" smtClean="0">
                <a:effectLst>
                  <a:outerShdw blurRad="38100" dist="38100" dir="2700000" algn="tl">
                    <a:srgbClr val="000000">
                      <a:alpha val="43137"/>
                    </a:srgbClr>
                  </a:outerShdw>
                </a:effectLst>
                <a:latin typeface="Cambria" pitchFamily="18" charset="0"/>
              </a:rPr>
              <a:t>Needed scale, agility</a:t>
            </a:r>
          </a:p>
        </p:txBody>
      </p:sp>
      <p:sp>
        <p:nvSpPr>
          <p:cNvPr id="21" name="Slide Number Placeholder 12"/>
          <p:cNvSpPr>
            <a:spLocks noGrp="1"/>
          </p:cNvSpPr>
          <p:nvPr>
            <p:ph type="sldNum" sz="quarter" idx="12"/>
          </p:nvPr>
        </p:nvSpPr>
        <p:spPr/>
        <p:txBody>
          <a:bodyPr/>
          <a:lstStyle/>
          <a:p>
            <a:fld id="{C5FC39D6-FB00-47D4-B99E-007B02E86BF4}" type="slidenum">
              <a:rPr lang="en-US" smtClean="0"/>
              <a:pPr/>
              <a:t>18</a:t>
            </a:fld>
            <a:endParaRPr lang="en-US" dirty="0"/>
          </a:p>
        </p:txBody>
      </p:sp>
      <p:sp>
        <p:nvSpPr>
          <p:cNvPr id="12" name="Text Placeholder 11"/>
          <p:cNvSpPr>
            <a:spLocks noGrp="1"/>
          </p:cNvSpPr>
          <p:nvPr>
            <p:ph type="body" sz="quarter" idx="13"/>
          </p:nvPr>
        </p:nvSpPr>
        <p:spPr/>
        <p:txBody>
          <a:bodyPr anchor="ctr">
            <a:normAutofit fontScale="25000" lnSpcReduction="20000"/>
          </a:bodyPr>
          <a:lstStyle/>
          <a:p>
            <a:pPr marL="0" lvl="1" algn="ctr"/>
            <a:endParaRPr lang="en-US" sz="3600" dirty="0" smtClean="0">
              <a:effectLst>
                <a:outerShdw blurRad="38100" dist="38100" dir="2700000" algn="tl">
                  <a:srgbClr val="000000">
                    <a:alpha val="43137"/>
                  </a:srgbClr>
                </a:outerShdw>
              </a:effectLst>
              <a:latin typeface="Cambria" pitchFamily="18" charset="0"/>
            </a:endParaRPr>
          </a:p>
          <a:p>
            <a:endParaRPr lang="en-US" dirty="0"/>
          </a:p>
        </p:txBody>
      </p:sp>
      <p:pic>
        <p:nvPicPr>
          <p:cNvPr id="10" name="Picture 9" descr="nsa"/>
          <p:cNvPicPr>
            <a:picLocks noChangeAspect="1" noChangeArrowheads="1"/>
          </p:cNvPicPr>
          <p:nvPr/>
        </p:nvPicPr>
        <p:blipFill>
          <a:blip r:embed="rId3" cstate="screen">
            <a:duotone>
              <a:prstClr val="black"/>
              <a:srgbClr val="D9C3A5">
                <a:tint val="50000"/>
                <a:satMod val="180000"/>
              </a:srgbClr>
            </a:duotone>
          </a:blip>
          <a:srcRect/>
          <a:stretch>
            <a:fillRect/>
          </a:stretch>
        </p:blipFill>
        <p:spPr bwMode="auto">
          <a:xfrm>
            <a:off x="8182069" y="87765"/>
            <a:ext cx="806506" cy="809596"/>
          </a:xfrm>
          <a:prstGeom prst="rect">
            <a:avLst/>
          </a:prstGeom>
          <a:noFill/>
          <a:ln w="9525">
            <a:noFill/>
            <a:miter lim="800000"/>
            <a:headEnd/>
            <a:tailEnd/>
          </a:ln>
          <a:effectLst>
            <a:outerShdw blurRad="101600" dir="5400000" sx="105000" sy="105000" algn="t" rotWithShape="0">
              <a:prstClr val="black">
                <a:alpha val="50000"/>
              </a:prst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3035800" y="6693425"/>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50000"/>
                </a:schemeClr>
              </a:solidFill>
              <a:latin typeface="Calibri" pitchFamily="34" charset="0"/>
            </a:endParaRPr>
          </a:p>
        </p:txBody>
      </p:sp>
      <p:sp>
        <p:nvSpPr>
          <p:cNvPr id="9" name="TextBox 11"/>
          <p:cNvSpPr txBox="1">
            <a:spLocks noChangeArrowheads="1"/>
          </p:cNvSpPr>
          <p:nvPr/>
        </p:nvSpPr>
        <p:spPr bwMode="auto">
          <a:xfrm>
            <a:off x="3035800" y="0"/>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75000"/>
                </a:schemeClr>
              </a:solidFill>
              <a:latin typeface="Calibri" pitchFamily="34" charset="0"/>
            </a:endParaRPr>
          </a:p>
        </p:txBody>
      </p:sp>
      <p:sp>
        <p:nvSpPr>
          <p:cNvPr id="16" name="Title 15"/>
          <p:cNvSpPr>
            <a:spLocks noGrp="1"/>
          </p:cNvSpPr>
          <p:nvPr>
            <p:ph type="title"/>
          </p:nvPr>
        </p:nvSpPr>
        <p:spPr/>
        <p:txBody>
          <a:bodyPr/>
          <a:lstStyle/>
          <a:p>
            <a:r>
              <a:rPr lang="en-US" dirty="0" smtClean="0">
                <a:gradFill flip="none" rotWithShape="1">
                  <a:gsLst>
                    <a:gs pos="0">
                      <a:schemeClr val="bg1">
                        <a:lumMod val="85000"/>
                      </a:schemeClr>
                    </a:gs>
                    <a:gs pos="100000">
                      <a:schemeClr val="bg1"/>
                    </a:gs>
                  </a:gsLst>
                  <a:lin ang="16200000" scaled="1"/>
                  <a:tileRect/>
                </a:gradFill>
              </a:rPr>
              <a:t>Proposed Solution</a:t>
            </a:r>
            <a:endParaRPr lang="en-US" dirty="0">
              <a:gradFill flip="none" rotWithShape="1">
                <a:gsLst>
                  <a:gs pos="0">
                    <a:schemeClr val="bg1">
                      <a:lumMod val="85000"/>
                    </a:schemeClr>
                  </a:gs>
                  <a:gs pos="100000">
                    <a:schemeClr val="bg1"/>
                  </a:gs>
                </a:gsLst>
                <a:lin ang="16200000" scaled="1"/>
                <a:tileRect/>
              </a:gradFill>
            </a:endParaRPr>
          </a:p>
        </p:txBody>
      </p:sp>
      <p:sp>
        <p:nvSpPr>
          <p:cNvPr id="19" name="Content Placeholder 18"/>
          <p:cNvSpPr>
            <a:spLocks noGrp="1"/>
          </p:cNvSpPr>
          <p:nvPr>
            <p:ph idx="1"/>
          </p:nvPr>
        </p:nvSpPr>
        <p:spPr/>
        <p:txBody>
          <a:bodyPr anchor="t">
            <a:normAutofit/>
          </a:bodyPr>
          <a:lstStyle/>
          <a:p>
            <a:pPr algn="ctr">
              <a:buNone/>
            </a:pPr>
            <a:r>
              <a:rPr lang="en-US" sz="3600" b="1" dirty="0" smtClean="0">
                <a:effectLst>
                  <a:outerShdw blurRad="38100" dist="38100" dir="2700000" algn="tl">
                    <a:srgbClr val="000000">
                      <a:alpha val="43137"/>
                    </a:srgbClr>
                  </a:outerShdw>
                </a:effectLst>
                <a:latin typeface="Cambria" pitchFamily="18" charset="0"/>
              </a:rPr>
              <a:t>Lower barriers to entry</a:t>
            </a:r>
          </a:p>
          <a:p>
            <a:pPr algn="ctr">
              <a:buNone/>
            </a:pPr>
            <a:r>
              <a:rPr lang="en-US" sz="3600" b="1" dirty="0" smtClean="0">
                <a:effectLst>
                  <a:outerShdw blurRad="38100" dist="38100" dir="2700000" algn="tl">
                    <a:srgbClr val="000000">
                      <a:alpha val="43137"/>
                    </a:srgbClr>
                  </a:outerShdw>
                </a:effectLst>
                <a:latin typeface="Cambria" pitchFamily="18" charset="0"/>
              </a:rPr>
              <a:t>Self-service, on-demand</a:t>
            </a:r>
          </a:p>
          <a:p>
            <a:pPr algn="ctr">
              <a:buNone/>
            </a:pPr>
            <a:r>
              <a:rPr lang="en-US" sz="3600" b="1" dirty="0" smtClean="0">
                <a:effectLst>
                  <a:outerShdw blurRad="38100" dist="38100" dir="2700000" algn="tl">
                    <a:srgbClr val="000000">
                      <a:alpha val="43137"/>
                    </a:srgbClr>
                  </a:outerShdw>
                </a:effectLst>
                <a:latin typeface="Cambria" pitchFamily="18" charset="0"/>
              </a:rPr>
              <a:t>Elastic</a:t>
            </a:r>
          </a:p>
          <a:p>
            <a:pPr algn="ctr">
              <a:buNone/>
            </a:pPr>
            <a:r>
              <a:rPr lang="en-US" sz="3600" b="1" dirty="0" smtClean="0">
                <a:effectLst>
                  <a:outerShdw blurRad="38100" dist="38100" dir="2700000" algn="tl">
                    <a:srgbClr val="000000">
                      <a:alpha val="43137"/>
                    </a:srgbClr>
                  </a:outerShdw>
                </a:effectLst>
                <a:latin typeface="Cambria" pitchFamily="18" charset="0"/>
              </a:rPr>
              <a:t>API access</a:t>
            </a:r>
          </a:p>
          <a:p>
            <a:pPr algn="ctr">
              <a:buNone/>
            </a:pPr>
            <a:endParaRPr lang="en-US" sz="3600" b="1" dirty="0" smtClean="0">
              <a:effectLst>
                <a:outerShdw blurRad="38100" dist="38100" dir="2700000" algn="tl">
                  <a:srgbClr val="000000">
                    <a:alpha val="43137"/>
                  </a:srgbClr>
                </a:outerShdw>
              </a:effectLst>
              <a:latin typeface="Cambria" pitchFamily="18" charset="0"/>
            </a:endParaRPr>
          </a:p>
          <a:p>
            <a:pPr algn="ctr">
              <a:buNone/>
            </a:pPr>
            <a:endParaRPr lang="en-US" sz="3600" b="1" dirty="0" smtClean="0">
              <a:effectLst>
                <a:outerShdw blurRad="38100" dist="38100" dir="2700000" algn="tl">
                  <a:srgbClr val="000000">
                    <a:alpha val="43137"/>
                  </a:srgbClr>
                </a:outerShdw>
              </a:effectLst>
              <a:latin typeface="Cambria" pitchFamily="18" charset="0"/>
            </a:endParaRPr>
          </a:p>
          <a:p>
            <a:pPr algn="ctr">
              <a:buNone/>
            </a:pPr>
            <a:r>
              <a:rPr lang="en-US" sz="3600" b="1" dirty="0" smtClean="0">
                <a:effectLst>
                  <a:outerShdw blurRad="38100" dist="38100" dir="2700000" algn="tl">
                    <a:srgbClr val="000000">
                      <a:alpha val="43137"/>
                    </a:srgbClr>
                  </a:outerShdw>
                </a:effectLst>
                <a:latin typeface="Cambria" pitchFamily="18" charset="0"/>
              </a:rPr>
              <a:t>Private </a:t>
            </a:r>
            <a:r>
              <a:rPr lang="en-US" sz="3600" b="1" dirty="0" err="1" smtClean="0">
                <a:effectLst>
                  <a:outerShdw blurRad="38100" dist="38100" dir="2700000" algn="tl">
                    <a:srgbClr val="000000">
                      <a:alpha val="43137"/>
                    </a:srgbClr>
                  </a:outerShdw>
                </a:effectLst>
                <a:latin typeface="Cambria" pitchFamily="18" charset="0"/>
              </a:rPr>
              <a:t>OpenStack</a:t>
            </a:r>
            <a:r>
              <a:rPr lang="en-US" sz="3600" b="1" dirty="0" smtClean="0">
                <a:effectLst>
                  <a:outerShdw blurRad="38100" dist="38100" dir="2700000" algn="tl">
                    <a:srgbClr val="000000">
                      <a:alpha val="43137"/>
                    </a:srgbClr>
                  </a:outerShdw>
                </a:effectLst>
                <a:latin typeface="Cambria" pitchFamily="18" charset="0"/>
              </a:rPr>
              <a:t> </a:t>
            </a:r>
            <a:r>
              <a:rPr lang="en-US" sz="3600" b="1" dirty="0" err="1" smtClean="0">
                <a:effectLst>
                  <a:outerShdw blurRad="38100" dist="38100" dir="2700000" algn="tl">
                    <a:srgbClr val="000000">
                      <a:alpha val="43137"/>
                    </a:srgbClr>
                  </a:outerShdw>
                </a:effectLst>
                <a:latin typeface="Cambria" pitchFamily="18" charset="0"/>
              </a:rPr>
              <a:t>IaaS</a:t>
            </a:r>
            <a:r>
              <a:rPr lang="en-US" sz="3600" b="1" dirty="0" smtClean="0">
                <a:effectLst>
                  <a:outerShdw blurRad="38100" dist="38100" dir="2700000" algn="tl">
                    <a:srgbClr val="000000">
                      <a:alpha val="43137"/>
                    </a:srgbClr>
                  </a:outerShdw>
                </a:effectLst>
                <a:latin typeface="Cambria" pitchFamily="18" charset="0"/>
              </a:rPr>
              <a:t> Cloud</a:t>
            </a:r>
          </a:p>
          <a:p>
            <a:pPr algn="ctr">
              <a:buNone/>
            </a:pPr>
            <a:endParaRPr lang="en-US" sz="3600" b="1" dirty="0" smtClean="0">
              <a:effectLst>
                <a:outerShdw blurRad="38100" dist="38100" dir="2700000" algn="tl">
                  <a:srgbClr val="000000">
                    <a:alpha val="43137"/>
                  </a:srgbClr>
                </a:outerShdw>
              </a:effectLst>
              <a:latin typeface="Cambria" pitchFamily="18" charset="0"/>
            </a:endParaRPr>
          </a:p>
          <a:p>
            <a:pPr algn="ctr">
              <a:buNone/>
            </a:pPr>
            <a:endParaRPr lang="en-US" sz="3600" b="1" dirty="0" smtClean="0">
              <a:effectLst>
                <a:outerShdw blurRad="38100" dist="38100" dir="2700000" algn="tl">
                  <a:srgbClr val="000000">
                    <a:alpha val="43137"/>
                  </a:srgbClr>
                </a:outerShdw>
              </a:effectLst>
              <a:latin typeface="Cambria" pitchFamily="18" charset="0"/>
            </a:endParaRPr>
          </a:p>
          <a:p>
            <a:pPr algn="ctr">
              <a:buNone/>
            </a:pPr>
            <a:endParaRPr lang="en-US" sz="3600" b="1" dirty="0" smtClean="0">
              <a:effectLst>
                <a:outerShdw blurRad="38100" dist="38100" dir="2700000" algn="tl">
                  <a:srgbClr val="000000">
                    <a:alpha val="43137"/>
                  </a:srgbClr>
                </a:outerShdw>
              </a:effectLst>
              <a:latin typeface="Cambria" pitchFamily="18" charset="0"/>
            </a:endParaRPr>
          </a:p>
          <a:p>
            <a:pPr algn="ctr">
              <a:buNone/>
            </a:pPr>
            <a:endParaRPr lang="en-US" sz="3600" b="1" dirty="0" smtClean="0">
              <a:effectLst>
                <a:outerShdw blurRad="38100" dist="38100" dir="2700000" algn="tl">
                  <a:srgbClr val="000000">
                    <a:alpha val="43137"/>
                  </a:srgbClr>
                </a:outerShdw>
              </a:effectLst>
              <a:latin typeface="Cambria" pitchFamily="18" charset="0"/>
            </a:endParaRPr>
          </a:p>
        </p:txBody>
      </p:sp>
      <p:sp>
        <p:nvSpPr>
          <p:cNvPr id="21" name="Slide Number Placeholder 12"/>
          <p:cNvSpPr>
            <a:spLocks noGrp="1"/>
          </p:cNvSpPr>
          <p:nvPr>
            <p:ph type="sldNum" sz="quarter" idx="12"/>
          </p:nvPr>
        </p:nvSpPr>
        <p:spPr/>
        <p:txBody>
          <a:bodyPr/>
          <a:lstStyle/>
          <a:p>
            <a:fld id="{C5FC39D6-FB00-47D4-B99E-007B02E86BF4}" type="slidenum">
              <a:rPr lang="en-US" smtClean="0"/>
              <a:pPr/>
              <a:t>19</a:t>
            </a:fld>
            <a:endParaRPr lang="en-US" dirty="0"/>
          </a:p>
        </p:txBody>
      </p:sp>
      <p:sp>
        <p:nvSpPr>
          <p:cNvPr id="12" name="Text Placeholder 11"/>
          <p:cNvSpPr>
            <a:spLocks noGrp="1"/>
          </p:cNvSpPr>
          <p:nvPr>
            <p:ph type="body" sz="quarter" idx="13"/>
          </p:nvPr>
        </p:nvSpPr>
        <p:spPr/>
        <p:txBody>
          <a:bodyPr anchor="ctr">
            <a:normAutofit fontScale="25000" lnSpcReduction="20000"/>
          </a:bodyPr>
          <a:lstStyle/>
          <a:p>
            <a:pPr marL="0" lvl="1" algn="ctr"/>
            <a:endParaRPr lang="en-US" sz="3600" dirty="0" smtClean="0">
              <a:effectLst>
                <a:outerShdw blurRad="38100" dist="38100" dir="2700000" algn="tl">
                  <a:srgbClr val="000000">
                    <a:alpha val="43137"/>
                  </a:srgbClr>
                </a:outerShdw>
              </a:effectLst>
              <a:latin typeface="Cambria" pitchFamily="18" charset="0"/>
            </a:endParaRPr>
          </a:p>
          <a:p>
            <a:endParaRPr lang="en-US" dirty="0"/>
          </a:p>
        </p:txBody>
      </p:sp>
      <p:pic>
        <p:nvPicPr>
          <p:cNvPr id="10" name="Picture 9" descr="nsa"/>
          <p:cNvPicPr>
            <a:picLocks noChangeAspect="1" noChangeArrowheads="1"/>
          </p:cNvPicPr>
          <p:nvPr/>
        </p:nvPicPr>
        <p:blipFill>
          <a:blip r:embed="rId3" cstate="screen">
            <a:duotone>
              <a:prstClr val="black"/>
              <a:srgbClr val="D9C3A5">
                <a:tint val="50000"/>
                <a:satMod val="180000"/>
              </a:srgbClr>
            </a:duotone>
          </a:blip>
          <a:srcRect/>
          <a:stretch>
            <a:fillRect/>
          </a:stretch>
        </p:blipFill>
        <p:spPr bwMode="auto">
          <a:xfrm>
            <a:off x="8182069" y="87765"/>
            <a:ext cx="806506" cy="809596"/>
          </a:xfrm>
          <a:prstGeom prst="rect">
            <a:avLst/>
          </a:prstGeom>
          <a:noFill/>
          <a:ln w="9525">
            <a:noFill/>
            <a:miter lim="800000"/>
            <a:headEnd/>
            <a:tailEnd/>
          </a:ln>
          <a:effectLst>
            <a:outerShdw blurRad="101600" dir="5400000" sx="105000" sy="105000" algn="t" rotWithShape="0">
              <a:prstClr val="black">
                <a:alpha val="50000"/>
              </a:prst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3035800" y="6693425"/>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50000"/>
                </a:schemeClr>
              </a:solidFill>
              <a:latin typeface="Calibri" pitchFamily="34" charset="0"/>
            </a:endParaRPr>
          </a:p>
        </p:txBody>
      </p:sp>
      <p:sp>
        <p:nvSpPr>
          <p:cNvPr id="9" name="TextBox 11"/>
          <p:cNvSpPr txBox="1">
            <a:spLocks noChangeArrowheads="1"/>
          </p:cNvSpPr>
          <p:nvPr/>
        </p:nvSpPr>
        <p:spPr bwMode="auto">
          <a:xfrm>
            <a:off x="3035800" y="0"/>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75000"/>
                </a:schemeClr>
              </a:solidFill>
              <a:latin typeface="Calibri" pitchFamily="34" charset="0"/>
            </a:endParaRPr>
          </a:p>
        </p:txBody>
      </p:sp>
      <p:sp>
        <p:nvSpPr>
          <p:cNvPr id="12" name="Title 11"/>
          <p:cNvSpPr>
            <a:spLocks noGrp="1"/>
          </p:cNvSpPr>
          <p:nvPr>
            <p:ph type="ctrTitle"/>
          </p:nvPr>
        </p:nvSpPr>
        <p:spPr/>
        <p:txBody>
          <a:bodyPr/>
          <a:lstStyle/>
          <a:p>
            <a:pPr algn="ctr"/>
            <a:r>
              <a:rPr lang="en-US" sz="8000" dirty="0" smtClean="0"/>
              <a:t>Thank You</a:t>
            </a:r>
            <a:endParaRPr lang="en-US" sz="8000" dirty="0"/>
          </a:p>
        </p:txBody>
      </p:sp>
      <p:sp>
        <p:nvSpPr>
          <p:cNvPr id="13" name="Subtitle 12"/>
          <p:cNvSpPr>
            <a:spLocks noGrp="1"/>
          </p:cNvSpPr>
          <p:nvPr>
            <p:ph type="subTitle" idx="1"/>
          </p:nvPr>
        </p:nvSpPr>
        <p:spPr/>
        <p:txBody>
          <a:bodyPr/>
          <a:lstStyle/>
          <a:p>
            <a:endParaRPr lang="en-US" dirty="0"/>
          </a:p>
        </p:txBody>
      </p:sp>
      <p:sp>
        <p:nvSpPr>
          <p:cNvPr id="21" name="Slide Number Placeholder 12"/>
          <p:cNvSpPr>
            <a:spLocks noGrp="1"/>
          </p:cNvSpPr>
          <p:nvPr>
            <p:ph type="sldNum" sz="quarter" idx="4294967295"/>
          </p:nvPr>
        </p:nvSpPr>
        <p:spPr>
          <a:xfrm>
            <a:off x="7010400" y="6578600"/>
            <a:ext cx="2133600" cy="279400"/>
          </a:xfrm>
        </p:spPr>
        <p:txBody>
          <a:bodyPr/>
          <a:lstStyle/>
          <a:p>
            <a:fld id="{C5FC39D6-FB00-47D4-B99E-007B02E86BF4}" type="slidenum">
              <a:rPr lang="en-US" smtClean="0"/>
              <a:pPr/>
              <a:t>2</a:t>
            </a:fld>
            <a:endParaRPr lang="en-US" dirty="0"/>
          </a:p>
        </p:txBody>
      </p:sp>
      <p:pic>
        <p:nvPicPr>
          <p:cNvPr id="14" name="Picture 9" descr="nsa"/>
          <p:cNvPicPr>
            <a:picLocks noChangeAspect="1" noChangeArrowheads="1"/>
          </p:cNvPicPr>
          <p:nvPr/>
        </p:nvPicPr>
        <p:blipFill>
          <a:blip r:embed="rId3" cstate="screen">
            <a:duotone>
              <a:prstClr val="black"/>
              <a:srgbClr val="D9C3A5">
                <a:tint val="50000"/>
                <a:satMod val="180000"/>
              </a:srgbClr>
            </a:duotone>
          </a:blip>
          <a:srcRect/>
          <a:stretch>
            <a:fillRect/>
          </a:stretch>
        </p:blipFill>
        <p:spPr bwMode="auto">
          <a:xfrm>
            <a:off x="8182069" y="87765"/>
            <a:ext cx="806506" cy="809596"/>
          </a:xfrm>
          <a:prstGeom prst="rect">
            <a:avLst/>
          </a:prstGeom>
          <a:noFill/>
          <a:ln w="9525">
            <a:noFill/>
            <a:miter lim="800000"/>
            <a:headEnd/>
            <a:tailEnd/>
          </a:ln>
          <a:effectLst>
            <a:outerShdw blurRad="101600" dir="5400000" sx="105000" sy="105000" algn="t" rotWithShape="0">
              <a:prstClr val="black">
                <a:alpha val="50000"/>
              </a:prst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3035800" y="6693425"/>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50000"/>
                </a:schemeClr>
              </a:solidFill>
              <a:latin typeface="Calibri" pitchFamily="34" charset="0"/>
            </a:endParaRPr>
          </a:p>
        </p:txBody>
      </p:sp>
      <p:sp>
        <p:nvSpPr>
          <p:cNvPr id="9" name="TextBox 11"/>
          <p:cNvSpPr txBox="1">
            <a:spLocks noChangeArrowheads="1"/>
          </p:cNvSpPr>
          <p:nvPr/>
        </p:nvSpPr>
        <p:spPr bwMode="auto">
          <a:xfrm>
            <a:off x="3035800" y="0"/>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75000"/>
                </a:schemeClr>
              </a:solidFill>
              <a:latin typeface="Calibri" pitchFamily="34" charset="0"/>
            </a:endParaRPr>
          </a:p>
        </p:txBody>
      </p:sp>
      <p:sp>
        <p:nvSpPr>
          <p:cNvPr id="16" name="Title 15"/>
          <p:cNvSpPr>
            <a:spLocks noGrp="1"/>
          </p:cNvSpPr>
          <p:nvPr>
            <p:ph type="title"/>
          </p:nvPr>
        </p:nvSpPr>
        <p:spPr/>
        <p:txBody>
          <a:bodyPr/>
          <a:lstStyle/>
          <a:p>
            <a:r>
              <a:rPr lang="en-US" dirty="0" smtClean="0">
                <a:gradFill flip="none" rotWithShape="1">
                  <a:gsLst>
                    <a:gs pos="0">
                      <a:schemeClr val="bg1">
                        <a:lumMod val="85000"/>
                      </a:schemeClr>
                    </a:gs>
                    <a:gs pos="100000">
                      <a:schemeClr val="bg1"/>
                    </a:gs>
                  </a:gsLst>
                  <a:lin ang="16200000" scaled="1"/>
                  <a:tileRect/>
                </a:gradFill>
              </a:rPr>
              <a:t>OpenStack Pilot</a:t>
            </a:r>
            <a:endParaRPr lang="en-US" dirty="0">
              <a:gradFill flip="none" rotWithShape="1">
                <a:gsLst>
                  <a:gs pos="0">
                    <a:schemeClr val="bg1">
                      <a:lumMod val="85000"/>
                    </a:schemeClr>
                  </a:gs>
                  <a:gs pos="100000">
                    <a:schemeClr val="bg1"/>
                  </a:gs>
                </a:gsLst>
                <a:lin ang="16200000" scaled="1"/>
                <a:tileRect/>
              </a:gradFill>
            </a:endParaRPr>
          </a:p>
        </p:txBody>
      </p:sp>
      <p:sp>
        <p:nvSpPr>
          <p:cNvPr id="19" name="Content Placeholder 18"/>
          <p:cNvSpPr>
            <a:spLocks noGrp="1"/>
          </p:cNvSpPr>
          <p:nvPr>
            <p:ph idx="1"/>
          </p:nvPr>
        </p:nvSpPr>
        <p:spPr/>
        <p:txBody>
          <a:bodyPr anchor="ctr">
            <a:normAutofit/>
          </a:bodyPr>
          <a:lstStyle/>
          <a:p>
            <a:pPr algn="ctr">
              <a:buNone/>
            </a:pPr>
            <a:r>
              <a:rPr lang="en-US" sz="3600" b="1" dirty="0" smtClean="0">
                <a:effectLst>
                  <a:outerShdw blurRad="38100" dist="38100" dir="2700000" algn="tl">
                    <a:srgbClr val="000000">
                      <a:alpha val="43137"/>
                    </a:srgbClr>
                  </a:outerShdw>
                </a:effectLst>
                <a:latin typeface="Cambria" pitchFamily="18" charset="0"/>
              </a:rPr>
              <a:t>Diablo Summit</a:t>
            </a:r>
          </a:p>
          <a:p>
            <a:pPr algn="ctr">
              <a:buNone/>
            </a:pPr>
            <a:endParaRPr lang="en-US" sz="3600" b="1" dirty="0" smtClean="0">
              <a:effectLst>
                <a:outerShdw blurRad="38100" dist="38100" dir="2700000" algn="tl">
                  <a:srgbClr val="000000">
                    <a:alpha val="43137"/>
                  </a:srgbClr>
                </a:outerShdw>
              </a:effectLst>
              <a:latin typeface="Cambria" pitchFamily="18" charset="0"/>
            </a:endParaRPr>
          </a:p>
          <a:p>
            <a:pPr algn="ctr">
              <a:buNone/>
            </a:pPr>
            <a:r>
              <a:rPr lang="en-US" sz="3600" b="1" dirty="0" smtClean="0">
                <a:effectLst>
                  <a:outerShdw blurRad="38100" dist="38100" dir="2700000" algn="tl">
                    <a:srgbClr val="000000">
                      <a:alpha val="43137"/>
                    </a:srgbClr>
                  </a:outerShdw>
                </a:effectLst>
                <a:latin typeface="Cambria" pitchFamily="18" charset="0"/>
              </a:rPr>
              <a:t>Two mad scientists</a:t>
            </a:r>
          </a:p>
          <a:p>
            <a:pPr algn="ctr">
              <a:buNone/>
            </a:pPr>
            <a:endParaRPr lang="en-US" sz="3600" b="1" dirty="0" smtClean="0">
              <a:effectLst>
                <a:outerShdw blurRad="38100" dist="38100" dir="2700000" algn="tl">
                  <a:srgbClr val="000000">
                    <a:alpha val="43137"/>
                  </a:srgbClr>
                </a:outerShdw>
              </a:effectLst>
              <a:latin typeface="Cambria" pitchFamily="18" charset="0"/>
            </a:endParaRPr>
          </a:p>
          <a:p>
            <a:pPr algn="ctr">
              <a:buNone/>
            </a:pPr>
            <a:r>
              <a:rPr lang="en-US" sz="3600" b="1" strike="sngStrike" dirty="0" smtClean="0">
                <a:effectLst>
                  <a:outerShdw blurRad="38100" dist="38100" dir="2700000" algn="tl">
                    <a:srgbClr val="000000">
                      <a:alpha val="43137"/>
                    </a:srgbClr>
                  </a:outerShdw>
                </a:effectLst>
                <a:latin typeface="Cambria" pitchFamily="18" charset="0"/>
              </a:rPr>
              <a:t>Repurposed</a:t>
            </a:r>
            <a:r>
              <a:rPr lang="en-US" sz="3600" b="1" dirty="0" smtClean="0">
                <a:effectLst>
                  <a:outerShdw blurRad="38100" dist="38100" dir="2700000" algn="tl">
                    <a:srgbClr val="000000">
                      <a:alpha val="43137"/>
                    </a:srgbClr>
                  </a:outerShdw>
                </a:effectLst>
                <a:latin typeface="Cambria" pitchFamily="18" charset="0"/>
              </a:rPr>
              <a:t> Stole a rack</a:t>
            </a:r>
          </a:p>
          <a:p>
            <a:pPr algn="ctr">
              <a:buNone/>
            </a:pPr>
            <a:endParaRPr lang="en-US" sz="3600" b="1" dirty="0" smtClean="0">
              <a:effectLst>
                <a:outerShdw blurRad="38100" dist="38100" dir="2700000" algn="tl">
                  <a:srgbClr val="000000">
                    <a:alpha val="43137"/>
                  </a:srgbClr>
                </a:outerShdw>
              </a:effectLst>
              <a:latin typeface="Cambria" pitchFamily="18" charset="0"/>
            </a:endParaRPr>
          </a:p>
          <a:p>
            <a:pPr algn="ctr">
              <a:buNone/>
            </a:pPr>
            <a:r>
              <a:rPr lang="en-US" sz="3600" b="1" dirty="0" smtClean="0">
                <a:effectLst>
                  <a:outerShdw blurRad="38100" dist="38100" dir="2700000" algn="tl">
                    <a:srgbClr val="000000">
                      <a:alpha val="43137"/>
                    </a:srgbClr>
                  </a:outerShdw>
                </a:effectLst>
                <a:latin typeface="Cambria" pitchFamily="18" charset="0"/>
              </a:rPr>
              <a:t>Lab</a:t>
            </a:r>
          </a:p>
        </p:txBody>
      </p:sp>
      <p:sp>
        <p:nvSpPr>
          <p:cNvPr id="21" name="Slide Number Placeholder 12"/>
          <p:cNvSpPr>
            <a:spLocks noGrp="1"/>
          </p:cNvSpPr>
          <p:nvPr>
            <p:ph type="sldNum" sz="quarter" idx="12"/>
          </p:nvPr>
        </p:nvSpPr>
        <p:spPr/>
        <p:txBody>
          <a:bodyPr/>
          <a:lstStyle/>
          <a:p>
            <a:fld id="{C5FC39D6-FB00-47D4-B99E-007B02E86BF4}" type="slidenum">
              <a:rPr lang="en-US" smtClean="0"/>
              <a:pPr/>
              <a:t>20</a:t>
            </a:fld>
            <a:endParaRPr lang="en-US" dirty="0"/>
          </a:p>
        </p:txBody>
      </p:sp>
      <p:sp>
        <p:nvSpPr>
          <p:cNvPr id="12" name="Text Placeholder 11"/>
          <p:cNvSpPr>
            <a:spLocks noGrp="1"/>
          </p:cNvSpPr>
          <p:nvPr>
            <p:ph type="body" sz="quarter" idx="13"/>
          </p:nvPr>
        </p:nvSpPr>
        <p:spPr/>
        <p:txBody>
          <a:bodyPr anchor="ctr">
            <a:normAutofit fontScale="25000" lnSpcReduction="20000"/>
          </a:bodyPr>
          <a:lstStyle/>
          <a:p>
            <a:pPr marL="0" lvl="1" algn="ctr"/>
            <a:endParaRPr lang="en-US" sz="3600" dirty="0" smtClean="0">
              <a:effectLst>
                <a:outerShdw blurRad="38100" dist="38100" dir="2700000" algn="tl">
                  <a:srgbClr val="000000">
                    <a:alpha val="43137"/>
                  </a:srgbClr>
                </a:outerShdw>
              </a:effectLst>
              <a:latin typeface="Cambria" pitchFamily="18" charset="0"/>
            </a:endParaRPr>
          </a:p>
          <a:p>
            <a:endParaRPr lang="en-US" dirty="0"/>
          </a:p>
        </p:txBody>
      </p:sp>
      <p:pic>
        <p:nvPicPr>
          <p:cNvPr id="10" name="Picture 9" descr="nsa"/>
          <p:cNvPicPr>
            <a:picLocks noChangeAspect="1" noChangeArrowheads="1"/>
          </p:cNvPicPr>
          <p:nvPr/>
        </p:nvPicPr>
        <p:blipFill>
          <a:blip r:embed="rId3" cstate="screen">
            <a:duotone>
              <a:prstClr val="black"/>
              <a:srgbClr val="D9C3A5">
                <a:tint val="50000"/>
                <a:satMod val="180000"/>
              </a:srgbClr>
            </a:duotone>
          </a:blip>
          <a:srcRect/>
          <a:stretch>
            <a:fillRect/>
          </a:stretch>
        </p:blipFill>
        <p:spPr bwMode="auto">
          <a:xfrm>
            <a:off x="8182069" y="87765"/>
            <a:ext cx="806506" cy="809596"/>
          </a:xfrm>
          <a:prstGeom prst="rect">
            <a:avLst/>
          </a:prstGeom>
          <a:noFill/>
          <a:ln w="9525">
            <a:noFill/>
            <a:miter lim="800000"/>
            <a:headEnd/>
            <a:tailEnd/>
          </a:ln>
          <a:effectLst>
            <a:outerShdw blurRad="101600" dir="5400000" sx="105000" sy="105000" algn="t" rotWithShape="0">
              <a:prstClr val="black">
                <a:alpha val="50000"/>
              </a:prst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3035800" y="6693425"/>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50000"/>
                </a:schemeClr>
              </a:solidFill>
              <a:latin typeface="Calibri" pitchFamily="34" charset="0"/>
            </a:endParaRPr>
          </a:p>
        </p:txBody>
      </p:sp>
      <p:sp>
        <p:nvSpPr>
          <p:cNvPr id="9" name="TextBox 11"/>
          <p:cNvSpPr txBox="1">
            <a:spLocks noChangeArrowheads="1"/>
          </p:cNvSpPr>
          <p:nvPr/>
        </p:nvSpPr>
        <p:spPr bwMode="auto">
          <a:xfrm>
            <a:off x="3035800" y="0"/>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75000"/>
                </a:schemeClr>
              </a:solidFill>
              <a:latin typeface="Calibri" pitchFamily="34" charset="0"/>
            </a:endParaRPr>
          </a:p>
        </p:txBody>
      </p:sp>
      <p:sp>
        <p:nvSpPr>
          <p:cNvPr id="16" name="Title 15"/>
          <p:cNvSpPr>
            <a:spLocks noGrp="1"/>
          </p:cNvSpPr>
          <p:nvPr>
            <p:ph type="title"/>
          </p:nvPr>
        </p:nvSpPr>
        <p:spPr/>
        <p:txBody>
          <a:bodyPr/>
          <a:lstStyle/>
          <a:p>
            <a:r>
              <a:rPr lang="en-US" dirty="0" smtClean="0">
                <a:gradFill flip="none" rotWithShape="1">
                  <a:gsLst>
                    <a:gs pos="0">
                      <a:schemeClr val="bg1">
                        <a:lumMod val="85000"/>
                      </a:schemeClr>
                    </a:gs>
                    <a:gs pos="100000">
                      <a:schemeClr val="bg1"/>
                    </a:gs>
                  </a:gsLst>
                  <a:lin ang="16200000" scaled="1"/>
                  <a:tileRect/>
                </a:gradFill>
              </a:rPr>
              <a:t>OpenStack Pilot: Goals</a:t>
            </a:r>
            <a:endParaRPr lang="en-US" dirty="0">
              <a:gradFill flip="none" rotWithShape="1">
                <a:gsLst>
                  <a:gs pos="0">
                    <a:schemeClr val="bg1">
                      <a:lumMod val="85000"/>
                    </a:schemeClr>
                  </a:gs>
                  <a:gs pos="100000">
                    <a:schemeClr val="bg1"/>
                  </a:gs>
                </a:gsLst>
                <a:lin ang="16200000" scaled="1"/>
                <a:tileRect/>
              </a:gradFill>
            </a:endParaRPr>
          </a:p>
        </p:txBody>
      </p:sp>
      <p:sp>
        <p:nvSpPr>
          <p:cNvPr id="19" name="Content Placeholder 18"/>
          <p:cNvSpPr>
            <a:spLocks noGrp="1"/>
          </p:cNvSpPr>
          <p:nvPr>
            <p:ph idx="1"/>
          </p:nvPr>
        </p:nvSpPr>
        <p:spPr/>
        <p:txBody>
          <a:bodyPr anchor="ctr">
            <a:normAutofit/>
          </a:bodyPr>
          <a:lstStyle/>
          <a:p>
            <a:pPr algn="ctr">
              <a:buNone/>
            </a:pPr>
            <a:r>
              <a:rPr lang="en-US" sz="3600" b="1" dirty="0" smtClean="0">
                <a:effectLst>
                  <a:outerShdw blurRad="38100" dist="38100" dir="2700000" algn="tl">
                    <a:srgbClr val="000000">
                      <a:alpha val="43137"/>
                    </a:srgbClr>
                  </a:outerShdw>
                </a:effectLst>
                <a:latin typeface="Cambria" pitchFamily="18" charset="0"/>
              </a:rPr>
              <a:t>Try out OpenStack</a:t>
            </a:r>
          </a:p>
          <a:p>
            <a:pPr algn="ctr">
              <a:buNone/>
            </a:pPr>
            <a:endParaRPr lang="en-US" sz="3600" b="1" dirty="0" smtClean="0">
              <a:effectLst>
                <a:outerShdw blurRad="38100" dist="38100" dir="2700000" algn="tl">
                  <a:srgbClr val="000000">
                    <a:alpha val="43137"/>
                  </a:srgbClr>
                </a:outerShdw>
              </a:effectLst>
              <a:latin typeface="Cambria" pitchFamily="18" charset="0"/>
            </a:endParaRPr>
          </a:p>
          <a:p>
            <a:pPr algn="ctr">
              <a:buNone/>
            </a:pPr>
            <a:r>
              <a:rPr lang="en-US" sz="3600" b="1" dirty="0" smtClean="0">
                <a:effectLst>
                  <a:outerShdw blurRad="38100" dist="38100" dir="2700000" algn="tl">
                    <a:srgbClr val="000000">
                      <a:alpha val="43137"/>
                    </a:srgbClr>
                  </a:outerShdw>
                </a:effectLst>
                <a:latin typeface="Cambria" pitchFamily="18" charset="0"/>
              </a:rPr>
              <a:t>Offer flexible hosting</a:t>
            </a:r>
          </a:p>
          <a:p>
            <a:pPr algn="ctr">
              <a:buNone/>
            </a:pPr>
            <a:endParaRPr lang="en-US" sz="3600" b="1" dirty="0" smtClean="0">
              <a:effectLst>
                <a:outerShdw blurRad="38100" dist="38100" dir="2700000" algn="tl">
                  <a:srgbClr val="000000">
                    <a:alpha val="43137"/>
                  </a:srgbClr>
                </a:outerShdw>
              </a:effectLst>
              <a:latin typeface="Cambria" pitchFamily="18" charset="0"/>
            </a:endParaRPr>
          </a:p>
          <a:p>
            <a:pPr algn="ctr">
              <a:buNone/>
            </a:pPr>
            <a:r>
              <a:rPr lang="en-US" sz="3600" b="1" dirty="0" smtClean="0">
                <a:effectLst>
                  <a:outerShdw blurRad="38100" dist="38100" dir="2700000" algn="tl">
                    <a:srgbClr val="000000">
                      <a:alpha val="43137"/>
                    </a:srgbClr>
                  </a:outerShdw>
                </a:effectLst>
                <a:latin typeface="Cambria" pitchFamily="18" charset="0"/>
              </a:rPr>
              <a:t>Automate lab infrastructure</a:t>
            </a:r>
          </a:p>
        </p:txBody>
      </p:sp>
      <p:sp>
        <p:nvSpPr>
          <p:cNvPr id="21" name="Slide Number Placeholder 12"/>
          <p:cNvSpPr>
            <a:spLocks noGrp="1"/>
          </p:cNvSpPr>
          <p:nvPr>
            <p:ph type="sldNum" sz="quarter" idx="12"/>
          </p:nvPr>
        </p:nvSpPr>
        <p:spPr/>
        <p:txBody>
          <a:bodyPr/>
          <a:lstStyle/>
          <a:p>
            <a:fld id="{C5FC39D6-FB00-47D4-B99E-007B02E86BF4}" type="slidenum">
              <a:rPr lang="en-US" smtClean="0"/>
              <a:pPr/>
              <a:t>21</a:t>
            </a:fld>
            <a:endParaRPr lang="en-US" dirty="0"/>
          </a:p>
        </p:txBody>
      </p:sp>
      <p:sp>
        <p:nvSpPr>
          <p:cNvPr id="12" name="Text Placeholder 11"/>
          <p:cNvSpPr>
            <a:spLocks noGrp="1"/>
          </p:cNvSpPr>
          <p:nvPr>
            <p:ph type="body" sz="quarter" idx="13"/>
          </p:nvPr>
        </p:nvSpPr>
        <p:spPr/>
        <p:txBody>
          <a:bodyPr anchor="ctr">
            <a:normAutofit fontScale="25000" lnSpcReduction="20000"/>
          </a:bodyPr>
          <a:lstStyle/>
          <a:p>
            <a:pPr marL="0" lvl="1" algn="ctr"/>
            <a:endParaRPr lang="en-US" sz="3600" dirty="0" smtClean="0">
              <a:effectLst>
                <a:outerShdw blurRad="38100" dist="38100" dir="2700000" algn="tl">
                  <a:srgbClr val="000000">
                    <a:alpha val="43137"/>
                  </a:srgbClr>
                </a:outerShdw>
              </a:effectLst>
              <a:latin typeface="Cambria" pitchFamily="18" charset="0"/>
            </a:endParaRPr>
          </a:p>
          <a:p>
            <a:endParaRPr lang="en-US" dirty="0"/>
          </a:p>
        </p:txBody>
      </p:sp>
      <p:pic>
        <p:nvPicPr>
          <p:cNvPr id="10" name="Picture 9" descr="nsa"/>
          <p:cNvPicPr>
            <a:picLocks noChangeAspect="1" noChangeArrowheads="1"/>
          </p:cNvPicPr>
          <p:nvPr/>
        </p:nvPicPr>
        <p:blipFill>
          <a:blip r:embed="rId3" cstate="screen">
            <a:duotone>
              <a:prstClr val="black"/>
              <a:srgbClr val="D9C3A5">
                <a:tint val="50000"/>
                <a:satMod val="180000"/>
              </a:srgbClr>
            </a:duotone>
          </a:blip>
          <a:srcRect/>
          <a:stretch>
            <a:fillRect/>
          </a:stretch>
        </p:blipFill>
        <p:spPr bwMode="auto">
          <a:xfrm>
            <a:off x="8182069" y="87765"/>
            <a:ext cx="806506" cy="809596"/>
          </a:xfrm>
          <a:prstGeom prst="rect">
            <a:avLst/>
          </a:prstGeom>
          <a:noFill/>
          <a:ln w="9525">
            <a:noFill/>
            <a:miter lim="800000"/>
            <a:headEnd/>
            <a:tailEnd/>
          </a:ln>
          <a:effectLst>
            <a:outerShdw blurRad="101600" dir="5400000" sx="105000" sy="105000" algn="t" rotWithShape="0">
              <a:prstClr val="black">
                <a:alpha val="50000"/>
              </a:prst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3035800" y="6693425"/>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50000"/>
                </a:schemeClr>
              </a:solidFill>
              <a:latin typeface="Calibri" pitchFamily="34" charset="0"/>
            </a:endParaRPr>
          </a:p>
        </p:txBody>
      </p:sp>
      <p:sp>
        <p:nvSpPr>
          <p:cNvPr id="9" name="TextBox 11"/>
          <p:cNvSpPr txBox="1">
            <a:spLocks noChangeArrowheads="1"/>
          </p:cNvSpPr>
          <p:nvPr/>
        </p:nvSpPr>
        <p:spPr bwMode="auto">
          <a:xfrm>
            <a:off x="3035800" y="0"/>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75000"/>
                </a:schemeClr>
              </a:solidFill>
              <a:latin typeface="Calibri" pitchFamily="34" charset="0"/>
            </a:endParaRPr>
          </a:p>
        </p:txBody>
      </p:sp>
      <p:sp>
        <p:nvSpPr>
          <p:cNvPr id="16" name="Title 15"/>
          <p:cNvSpPr>
            <a:spLocks noGrp="1"/>
          </p:cNvSpPr>
          <p:nvPr>
            <p:ph type="title"/>
          </p:nvPr>
        </p:nvSpPr>
        <p:spPr/>
        <p:txBody>
          <a:bodyPr/>
          <a:lstStyle/>
          <a:p>
            <a:r>
              <a:rPr lang="en-US" dirty="0" smtClean="0">
                <a:gradFill flip="none" rotWithShape="1">
                  <a:gsLst>
                    <a:gs pos="0">
                      <a:schemeClr val="bg1">
                        <a:lumMod val="85000"/>
                      </a:schemeClr>
                    </a:gs>
                    <a:gs pos="100000">
                      <a:schemeClr val="bg1"/>
                    </a:gs>
                  </a:gsLst>
                  <a:lin ang="16200000" scaled="1"/>
                  <a:tileRect/>
                </a:gradFill>
              </a:rPr>
              <a:t>OpenStack Pilot: Results</a:t>
            </a:r>
            <a:endParaRPr lang="en-US" dirty="0">
              <a:gradFill flip="none" rotWithShape="1">
                <a:gsLst>
                  <a:gs pos="0">
                    <a:schemeClr val="bg1">
                      <a:lumMod val="85000"/>
                    </a:schemeClr>
                  </a:gs>
                  <a:gs pos="100000">
                    <a:schemeClr val="bg1"/>
                  </a:gs>
                </a:gsLst>
                <a:lin ang="16200000" scaled="1"/>
                <a:tileRect/>
              </a:gradFill>
            </a:endParaRPr>
          </a:p>
        </p:txBody>
      </p:sp>
      <p:sp>
        <p:nvSpPr>
          <p:cNvPr id="19" name="Content Placeholder 18"/>
          <p:cNvSpPr>
            <a:spLocks noGrp="1"/>
          </p:cNvSpPr>
          <p:nvPr>
            <p:ph idx="1"/>
          </p:nvPr>
        </p:nvSpPr>
        <p:spPr/>
        <p:txBody>
          <a:bodyPr anchor="t">
            <a:normAutofit fontScale="92500" lnSpcReduction="10000"/>
          </a:bodyPr>
          <a:lstStyle/>
          <a:p>
            <a:pPr>
              <a:buNone/>
            </a:pPr>
            <a:r>
              <a:rPr lang="en-US" sz="3900" b="1" dirty="0" smtClean="0">
                <a:effectLst>
                  <a:outerShdw blurRad="38100" dist="38100" dir="2700000" algn="tl">
                    <a:srgbClr val="000000">
                      <a:alpha val="43137"/>
                    </a:srgbClr>
                  </a:outerShdw>
                </a:effectLst>
                <a:latin typeface="Cambria" pitchFamily="18" charset="0"/>
              </a:rPr>
              <a:t>Working Pilot in two weeks:</a:t>
            </a:r>
          </a:p>
          <a:p>
            <a:r>
              <a:rPr lang="en-US" sz="3500" b="1" dirty="0" smtClean="0">
                <a:effectLst>
                  <a:outerShdw blurRad="38100" dist="38100" dir="2700000" algn="tl">
                    <a:srgbClr val="000000">
                      <a:alpha val="43137"/>
                    </a:srgbClr>
                  </a:outerShdw>
                </a:effectLst>
                <a:latin typeface="Cambria" pitchFamily="18" charset="0"/>
              </a:rPr>
              <a:t>Cactus</a:t>
            </a:r>
          </a:p>
          <a:p>
            <a:r>
              <a:rPr lang="en-US" sz="3500" b="1" dirty="0" smtClean="0">
                <a:effectLst>
                  <a:outerShdw blurRad="38100" dist="38100" dir="2700000" algn="tl">
                    <a:srgbClr val="000000">
                      <a:alpha val="43137"/>
                    </a:srgbClr>
                  </a:outerShdw>
                </a:effectLst>
                <a:latin typeface="Cambria" pitchFamily="18" charset="0"/>
              </a:rPr>
              <a:t>API / CLI</a:t>
            </a:r>
          </a:p>
          <a:p>
            <a:r>
              <a:rPr lang="en-US" sz="3500" b="1" dirty="0" smtClean="0">
                <a:effectLst>
                  <a:outerShdw blurRad="38100" dist="38100" dir="2700000" algn="tl">
                    <a:srgbClr val="000000">
                      <a:alpha val="43137"/>
                    </a:srgbClr>
                  </a:outerShdw>
                </a:effectLst>
                <a:latin typeface="Cambria" pitchFamily="18" charset="0"/>
              </a:rPr>
              <a:t>10’s of users</a:t>
            </a:r>
          </a:p>
          <a:p>
            <a:r>
              <a:rPr lang="en-US" sz="3500" b="1" dirty="0" smtClean="0">
                <a:effectLst>
                  <a:outerShdw blurRad="38100" dist="38100" dir="2700000" algn="tl">
                    <a:srgbClr val="000000">
                      <a:alpha val="43137"/>
                    </a:srgbClr>
                  </a:outerShdw>
                </a:effectLst>
                <a:latin typeface="Cambria" pitchFamily="18" charset="0"/>
              </a:rPr>
              <a:t>Improved service delivery time</a:t>
            </a:r>
          </a:p>
          <a:p>
            <a:pPr>
              <a:buNone/>
            </a:pPr>
            <a:r>
              <a:rPr lang="en-US" sz="3900" b="1" dirty="0" smtClean="0">
                <a:effectLst>
                  <a:outerShdw blurRad="38100" dist="38100" dir="2700000" algn="tl">
                    <a:srgbClr val="000000">
                      <a:alpha val="43137"/>
                    </a:srgbClr>
                  </a:outerShdw>
                </a:effectLst>
                <a:latin typeface="Cambria" pitchFamily="18" charset="0"/>
              </a:rPr>
              <a:t>Limited capabilities:</a:t>
            </a:r>
          </a:p>
          <a:p>
            <a:r>
              <a:rPr lang="en-US" sz="3500" b="1" dirty="0" smtClean="0">
                <a:effectLst>
                  <a:outerShdw blurRad="38100" dist="38100" dir="2700000" algn="tl">
                    <a:srgbClr val="000000">
                      <a:alpha val="43137"/>
                    </a:srgbClr>
                  </a:outerShdw>
                </a:effectLst>
                <a:latin typeface="Cambria" pitchFamily="18" charset="0"/>
              </a:rPr>
              <a:t>Lab</a:t>
            </a:r>
          </a:p>
          <a:p>
            <a:r>
              <a:rPr lang="en-US" sz="3500" b="1" dirty="0" smtClean="0">
                <a:effectLst>
                  <a:outerShdw blurRad="38100" dist="38100" dir="2700000" algn="tl">
                    <a:srgbClr val="000000">
                      <a:alpha val="43137"/>
                    </a:srgbClr>
                  </a:outerShdw>
                </a:effectLst>
                <a:latin typeface="Cambria" pitchFamily="18" charset="0"/>
              </a:rPr>
              <a:t>Firewall / network isolation</a:t>
            </a:r>
          </a:p>
          <a:p>
            <a:r>
              <a:rPr lang="en-US" sz="3500" b="1" dirty="0" smtClean="0">
                <a:effectLst>
                  <a:outerShdw blurRad="38100" dist="38100" dir="2700000" algn="tl">
                    <a:srgbClr val="000000">
                      <a:alpha val="43137"/>
                    </a:srgbClr>
                  </a:outerShdw>
                </a:effectLst>
                <a:latin typeface="Cambria" pitchFamily="18" charset="0"/>
              </a:rPr>
              <a:t>Toys</a:t>
            </a:r>
          </a:p>
          <a:p>
            <a:pPr>
              <a:buNone/>
            </a:pPr>
            <a:endParaRPr lang="en-US" sz="3600" b="1" dirty="0" smtClean="0">
              <a:effectLst>
                <a:outerShdw blurRad="38100" dist="38100" dir="2700000" algn="tl">
                  <a:srgbClr val="000000">
                    <a:alpha val="43137"/>
                  </a:srgbClr>
                </a:outerShdw>
              </a:effectLst>
              <a:latin typeface="Cambria" pitchFamily="18" charset="0"/>
            </a:endParaRPr>
          </a:p>
        </p:txBody>
      </p:sp>
      <p:sp>
        <p:nvSpPr>
          <p:cNvPr id="21" name="Slide Number Placeholder 12"/>
          <p:cNvSpPr>
            <a:spLocks noGrp="1"/>
          </p:cNvSpPr>
          <p:nvPr>
            <p:ph type="sldNum" sz="quarter" idx="12"/>
          </p:nvPr>
        </p:nvSpPr>
        <p:spPr/>
        <p:txBody>
          <a:bodyPr/>
          <a:lstStyle/>
          <a:p>
            <a:fld id="{C5FC39D6-FB00-47D4-B99E-007B02E86BF4}" type="slidenum">
              <a:rPr lang="en-US" smtClean="0"/>
              <a:pPr/>
              <a:t>22</a:t>
            </a:fld>
            <a:endParaRPr lang="en-US" dirty="0"/>
          </a:p>
        </p:txBody>
      </p:sp>
      <p:sp>
        <p:nvSpPr>
          <p:cNvPr id="12" name="Text Placeholder 11"/>
          <p:cNvSpPr>
            <a:spLocks noGrp="1"/>
          </p:cNvSpPr>
          <p:nvPr>
            <p:ph type="body" sz="quarter" idx="13"/>
          </p:nvPr>
        </p:nvSpPr>
        <p:spPr/>
        <p:txBody>
          <a:bodyPr anchor="ctr">
            <a:normAutofit fontScale="25000" lnSpcReduction="20000"/>
          </a:bodyPr>
          <a:lstStyle/>
          <a:p>
            <a:pPr marL="0" lvl="1" algn="ctr"/>
            <a:endParaRPr lang="en-US" sz="3600" dirty="0" smtClean="0">
              <a:effectLst>
                <a:outerShdw blurRad="38100" dist="38100" dir="2700000" algn="tl">
                  <a:srgbClr val="000000">
                    <a:alpha val="43137"/>
                  </a:srgbClr>
                </a:outerShdw>
              </a:effectLst>
              <a:latin typeface="Cambria" pitchFamily="18" charset="0"/>
            </a:endParaRPr>
          </a:p>
          <a:p>
            <a:endParaRPr lang="en-US" dirty="0"/>
          </a:p>
        </p:txBody>
      </p:sp>
      <p:pic>
        <p:nvPicPr>
          <p:cNvPr id="10" name="Picture 9" descr="nsa"/>
          <p:cNvPicPr>
            <a:picLocks noChangeAspect="1" noChangeArrowheads="1"/>
          </p:cNvPicPr>
          <p:nvPr/>
        </p:nvPicPr>
        <p:blipFill>
          <a:blip r:embed="rId3" cstate="screen">
            <a:duotone>
              <a:prstClr val="black"/>
              <a:srgbClr val="D9C3A5">
                <a:tint val="50000"/>
                <a:satMod val="180000"/>
              </a:srgbClr>
            </a:duotone>
          </a:blip>
          <a:srcRect/>
          <a:stretch>
            <a:fillRect/>
          </a:stretch>
        </p:blipFill>
        <p:spPr bwMode="auto">
          <a:xfrm>
            <a:off x="8182069" y="87765"/>
            <a:ext cx="806506" cy="809596"/>
          </a:xfrm>
          <a:prstGeom prst="rect">
            <a:avLst/>
          </a:prstGeom>
          <a:noFill/>
          <a:ln w="9525">
            <a:noFill/>
            <a:miter lim="800000"/>
            <a:headEnd/>
            <a:tailEnd/>
          </a:ln>
          <a:effectLst>
            <a:outerShdw blurRad="101600" dir="5400000" sx="105000" sy="105000" algn="t" rotWithShape="0">
              <a:prstClr val="black">
                <a:alpha val="50000"/>
              </a:prst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3035800" y="6693425"/>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50000"/>
                </a:schemeClr>
              </a:solidFill>
              <a:latin typeface="Calibri" pitchFamily="34" charset="0"/>
            </a:endParaRPr>
          </a:p>
        </p:txBody>
      </p:sp>
      <p:sp>
        <p:nvSpPr>
          <p:cNvPr id="9" name="TextBox 11"/>
          <p:cNvSpPr txBox="1">
            <a:spLocks noChangeArrowheads="1"/>
          </p:cNvSpPr>
          <p:nvPr/>
        </p:nvSpPr>
        <p:spPr bwMode="auto">
          <a:xfrm>
            <a:off x="3035800" y="0"/>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75000"/>
                </a:schemeClr>
              </a:solidFill>
              <a:latin typeface="Calibri" pitchFamily="34" charset="0"/>
            </a:endParaRPr>
          </a:p>
        </p:txBody>
      </p:sp>
      <p:sp>
        <p:nvSpPr>
          <p:cNvPr id="16" name="Title 15"/>
          <p:cNvSpPr>
            <a:spLocks noGrp="1"/>
          </p:cNvSpPr>
          <p:nvPr>
            <p:ph type="title"/>
          </p:nvPr>
        </p:nvSpPr>
        <p:spPr/>
        <p:txBody>
          <a:bodyPr/>
          <a:lstStyle/>
          <a:p>
            <a:r>
              <a:rPr lang="en-US" dirty="0" smtClean="0">
                <a:gradFill flip="none" rotWithShape="1">
                  <a:gsLst>
                    <a:gs pos="0">
                      <a:schemeClr val="bg1">
                        <a:lumMod val="85000"/>
                      </a:schemeClr>
                    </a:gs>
                    <a:gs pos="100000">
                      <a:schemeClr val="bg1"/>
                    </a:gs>
                  </a:gsLst>
                  <a:lin ang="16200000" scaled="1"/>
                  <a:tileRect/>
                </a:gradFill>
              </a:rPr>
              <a:t>Patient </a:t>
            </a:r>
            <a:r>
              <a:rPr lang="en-US" dirty="0" smtClean="0">
                <a:gradFill flip="none" rotWithShape="1">
                  <a:gsLst>
                    <a:gs pos="0">
                      <a:schemeClr val="bg1">
                        <a:lumMod val="85000"/>
                      </a:schemeClr>
                    </a:gs>
                    <a:gs pos="100000">
                      <a:schemeClr val="bg1"/>
                    </a:gs>
                  </a:gsLst>
                  <a:lin ang="16200000" scaled="1"/>
                  <a:tileRect/>
                </a:gradFill>
                <a:ea typeface="Cambria Math" pitchFamily="18" charset="0"/>
              </a:rPr>
              <a:t>Zero</a:t>
            </a:r>
            <a:endParaRPr lang="en-US" dirty="0">
              <a:gradFill flip="none" rotWithShape="1">
                <a:gsLst>
                  <a:gs pos="0">
                    <a:schemeClr val="bg1">
                      <a:lumMod val="85000"/>
                    </a:schemeClr>
                  </a:gs>
                  <a:gs pos="100000">
                    <a:schemeClr val="bg1"/>
                  </a:gs>
                </a:gsLst>
                <a:lin ang="16200000" scaled="1"/>
                <a:tileRect/>
              </a:gradFill>
              <a:ea typeface="Cambria Math" pitchFamily="18" charset="0"/>
            </a:endParaRPr>
          </a:p>
        </p:txBody>
      </p:sp>
      <p:sp>
        <p:nvSpPr>
          <p:cNvPr id="21" name="Slide Number Placeholder 12"/>
          <p:cNvSpPr>
            <a:spLocks noGrp="1"/>
          </p:cNvSpPr>
          <p:nvPr>
            <p:ph type="sldNum" sz="quarter" idx="12"/>
          </p:nvPr>
        </p:nvSpPr>
        <p:spPr/>
        <p:txBody>
          <a:bodyPr/>
          <a:lstStyle/>
          <a:p>
            <a:fld id="{C5FC39D6-FB00-47D4-B99E-007B02E86BF4}" type="slidenum">
              <a:rPr lang="en-US" smtClean="0"/>
              <a:pPr/>
              <a:t>23</a:t>
            </a:fld>
            <a:endParaRPr lang="en-US" dirty="0"/>
          </a:p>
        </p:txBody>
      </p:sp>
      <p:sp>
        <p:nvSpPr>
          <p:cNvPr id="12" name="Text Placeholder 11"/>
          <p:cNvSpPr>
            <a:spLocks noGrp="1"/>
          </p:cNvSpPr>
          <p:nvPr>
            <p:ph type="body" sz="quarter" idx="13"/>
          </p:nvPr>
        </p:nvSpPr>
        <p:spPr/>
        <p:txBody>
          <a:bodyPr anchor="ctr">
            <a:normAutofit fontScale="25000" lnSpcReduction="20000"/>
          </a:bodyPr>
          <a:lstStyle/>
          <a:p>
            <a:pPr marL="0" lvl="1" algn="ctr"/>
            <a:endParaRPr lang="en-US" sz="3600" dirty="0" smtClean="0">
              <a:effectLst>
                <a:outerShdw blurRad="38100" dist="38100" dir="2700000" algn="tl">
                  <a:srgbClr val="000000">
                    <a:alpha val="43137"/>
                  </a:srgbClr>
                </a:outerShdw>
              </a:effectLst>
              <a:latin typeface="Cambria" pitchFamily="18" charset="0"/>
            </a:endParaRPr>
          </a:p>
          <a:p>
            <a:endParaRPr lang="en-US" dirty="0"/>
          </a:p>
        </p:txBody>
      </p:sp>
      <p:pic>
        <p:nvPicPr>
          <p:cNvPr id="10" name="Picture 9" descr="nsa"/>
          <p:cNvPicPr>
            <a:picLocks noChangeAspect="1" noChangeArrowheads="1"/>
          </p:cNvPicPr>
          <p:nvPr/>
        </p:nvPicPr>
        <p:blipFill>
          <a:blip r:embed="rId3" cstate="screen">
            <a:duotone>
              <a:prstClr val="black"/>
              <a:srgbClr val="D9C3A5">
                <a:tint val="50000"/>
                <a:satMod val="180000"/>
              </a:srgbClr>
            </a:duotone>
          </a:blip>
          <a:srcRect/>
          <a:stretch>
            <a:fillRect/>
          </a:stretch>
        </p:blipFill>
        <p:spPr bwMode="auto">
          <a:xfrm>
            <a:off x="8182069" y="87765"/>
            <a:ext cx="806506" cy="809596"/>
          </a:xfrm>
          <a:prstGeom prst="rect">
            <a:avLst/>
          </a:prstGeom>
          <a:noFill/>
          <a:ln w="9525">
            <a:noFill/>
            <a:miter lim="800000"/>
            <a:headEnd/>
            <a:tailEnd/>
          </a:ln>
          <a:effectLst>
            <a:outerShdw blurRad="101600" dir="5400000" sx="105000" sy="105000" algn="t" rotWithShape="0">
              <a:prstClr val="black">
                <a:alpha val="50000"/>
              </a:prstClr>
            </a:outerShdw>
          </a:effectLst>
        </p:spPr>
      </p:pic>
      <p:sp>
        <p:nvSpPr>
          <p:cNvPr id="13" name="TextBox 12"/>
          <p:cNvSpPr txBox="1"/>
          <p:nvPr/>
        </p:nvSpPr>
        <p:spPr>
          <a:xfrm>
            <a:off x="832752" y="6562419"/>
            <a:ext cx="2746265" cy="215444"/>
          </a:xfrm>
          <a:prstGeom prst="rect">
            <a:avLst/>
          </a:prstGeom>
          <a:noFill/>
        </p:spPr>
        <p:txBody>
          <a:bodyPr wrap="none" rtlCol="0">
            <a:spAutoFit/>
          </a:bodyPr>
          <a:lstStyle/>
          <a:p>
            <a:r>
              <a:rPr lang="en-US" sz="800" dirty="0" smtClean="0">
                <a:latin typeface="Cambria" pitchFamily="18" charset="0"/>
              </a:rPr>
              <a:t>http://www.flickr.com/photos/origamiancy/6137629982</a:t>
            </a:r>
            <a:endParaRPr lang="en-US" sz="800" dirty="0">
              <a:latin typeface="Cambria" pitchFamily="18" charset="0"/>
            </a:endParaRPr>
          </a:p>
        </p:txBody>
      </p:sp>
      <p:pic>
        <p:nvPicPr>
          <p:cNvPr id="17" name="Content Placeholder 16" descr="6137629982_678d42d625_z.jpg"/>
          <p:cNvPicPr>
            <a:picLocks noGrp="1" noChangeAspect="1"/>
          </p:cNvPicPr>
          <p:nvPr>
            <p:ph idx="1"/>
          </p:nvPr>
        </p:nvPicPr>
        <p:blipFill>
          <a:blip r:embed="rId4" cstate="print"/>
          <a:stretch>
            <a:fillRect/>
          </a:stretch>
        </p:blipFill>
        <p:spPr>
          <a:xfrm>
            <a:off x="769906" y="1315359"/>
            <a:ext cx="7604190" cy="5073420"/>
          </a:xfrm>
        </p:spPr>
      </p:pic>
      <p:pic>
        <p:nvPicPr>
          <p:cNvPr id="11" name="Picture 10" descr="cc-by.png"/>
          <p:cNvPicPr>
            <a:picLocks noChangeAspect="1"/>
          </p:cNvPicPr>
          <p:nvPr/>
        </p:nvPicPr>
        <p:blipFill>
          <a:blip r:embed="rId5" cstate="print"/>
          <a:stretch>
            <a:fillRect/>
          </a:stretch>
        </p:blipFill>
        <p:spPr>
          <a:xfrm>
            <a:off x="305450" y="6613441"/>
            <a:ext cx="598294" cy="1120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3035800" y="6693425"/>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50000"/>
                </a:schemeClr>
              </a:solidFill>
              <a:latin typeface="Calibri" pitchFamily="34" charset="0"/>
            </a:endParaRPr>
          </a:p>
        </p:txBody>
      </p:sp>
      <p:sp>
        <p:nvSpPr>
          <p:cNvPr id="9" name="TextBox 11"/>
          <p:cNvSpPr txBox="1">
            <a:spLocks noChangeArrowheads="1"/>
          </p:cNvSpPr>
          <p:nvPr/>
        </p:nvSpPr>
        <p:spPr bwMode="auto">
          <a:xfrm>
            <a:off x="3035800" y="0"/>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75000"/>
                </a:schemeClr>
              </a:solidFill>
              <a:latin typeface="Calibri" pitchFamily="34" charset="0"/>
            </a:endParaRPr>
          </a:p>
        </p:txBody>
      </p:sp>
      <p:sp>
        <p:nvSpPr>
          <p:cNvPr id="16" name="Title 15"/>
          <p:cNvSpPr>
            <a:spLocks noGrp="1"/>
          </p:cNvSpPr>
          <p:nvPr>
            <p:ph type="title"/>
          </p:nvPr>
        </p:nvSpPr>
        <p:spPr/>
        <p:txBody>
          <a:bodyPr/>
          <a:lstStyle/>
          <a:p>
            <a:r>
              <a:rPr lang="en-US" dirty="0" smtClean="0"/>
              <a:t>What Next?</a:t>
            </a:r>
            <a:endParaRPr lang="en-US" dirty="0">
              <a:gradFill flip="none" rotWithShape="1">
                <a:gsLst>
                  <a:gs pos="0">
                    <a:schemeClr val="bg1">
                      <a:lumMod val="85000"/>
                    </a:schemeClr>
                  </a:gs>
                  <a:gs pos="100000">
                    <a:schemeClr val="bg1"/>
                  </a:gs>
                </a:gsLst>
                <a:lin ang="16200000" scaled="1"/>
                <a:tileRect/>
              </a:gradFill>
              <a:ea typeface="Cambria Math" pitchFamily="18" charset="0"/>
            </a:endParaRPr>
          </a:p>
        </p:txBody>
      </p:sp>
      <p:sp>
        <p:nvSpPr>
          <p:cNvPr id="19" name="Content Placeholder 18"/>
          <p:cNvSpPr>
            <a:spLocks noGrp="1"/>
          </p:cNvSpPr>
          <p:nvPr>
            <p:ph idx="1"/>
          </p:nvPr>
        </p:nvSpPr>
        <p:spPr/>
        <p:txBody>
          <a:bodyPr anchor="ctr">
            <a:normAutofit/>
          </a:bodyPr>
          <a:lstStyle/>
          <a:p>
            <a:pPr algn="ctr">
              <a:buNone/>
            </a:pPr>
            <a:r>
              <a:rPr lang="en-US" sz="8000" b="1" dirty="0" smtClean="0">
                <a:effectLst>
                  <a:outerShdw blurRad="38100" dist="38100" dir="2700000" algn="tl">
                    <a:srgbClr val="000000">
                      <a:alpha val="43137"/>
                    </a:srgbClr>
                  </a:outerShdw>
                </a:effectLst>
                <a:latin typeface="Cambria" pitchFamily="18" charset="0"/>
              </a:rPr>
              <a:t>Let’s go bigger!</a:t>
            </a:r>
          </a:p>
        </p:txBody>
      </p:sp>
      <p:sp>
        <p:nvSpPr>
          <p:cNvPr id="21" name="Slide Number Placeholder 12"/>
          <p:cNvSpPr>
            <a:spLocks noGrp="1"/>
          </p:cNvSpPr>
          <p:nvPr>
            <p:ph type="sldNum" sz="quarter" idx="12"/>
          </p:nvPr>
        </p:nvSpPr>
        <p:spPr/>
        <p:txBody>
          <a:bodyPr/>
          <a:lstStyle/>
          <a:p>
            <a:fld id="{C5FC39D6-FB00-47D4-B99E-007B02E86BF4}" type="slidenum">
              <a:rPr lang="en-US" smtClean="0"/>
              <a:pPr/>
              <a:t>24</a:t>
            </a:fld>
            <a:endParaRPr lang="en-US" dirty="0"/>
          </a:p>
        </p:txBody>
      </p:sp>
      <p:sp>
        <p:nvSpPr>
          <p:cNvPr id="12" name="Text Placeholder 11"/>
          <p:cNvSpPr>
            <a:spLocks noGrp="1"/>
          </p:cNvSpPr>
          <p:nvPr>
            <p:ph type="body" sz="quarter" idx="13"/>
          </p:nvPr>
        </p:nvSpPr>
        <p:spPr/>
        <p:txBody>
          <a:bodyPr anchor="ctr">
            <a:normAutofit fontScale="25000" lnSpcReduction="20000"/>
          </a:bodyPr>
          <a:lstStyle/>
          <a:p>
            <a:pPr marL="0" lvl="1" algn="ctr"/>
            <a:endParaRPr lang="en-US" sz="3600" dirty="0" smtClean="0">
              <a:effectLst>
                <a:outerShdw blurRad="38100" dist="38100" dir="2700000" algn="tl">
                  <a:srgbClr val="000000">
                    <a:alpha val="43137"/>
                  </a:srgbClr>
                </a:outerShdw>
              </a:effectLst>
              <a:latin typeface="Cambria" pitchFamily="18" charset="0"/>
            </a:endParaRPr>
          </a:p>
          <a:p>
            <a:endParaRPr lang="en-US" dirty="0"/>
          </a:p>
        </p:txBody>
      </p:sp>
      <p:pic>
        <p:nvPicPr>
          <p:cNvPr id="10" name="Picture 9" descr="nsa"/>
          <p:cNvPicPr>
            <a:picLocks noChangeAspect="1" noChangeArrowheads="1"/>
          </p:cNvPicPr>
          <p:nvPr/>
        </p:nvPicPr>
        <p:blipFill>
          <a:blip r:embed="rId3" cstate="screen">
            <a:duotone>
              <a:prstClr val="black"/>
              <a:srgbClr val="D9C3A5">
                <a:tint val="50000"/>
                <a:satMod val="180000"/>
              </a:srgbClr>
            </a:duotone>
          </a:blip>
          <a:srcRect/>
          <a:stretch>
            <a:fillRect/>
          </a:stretch>
        </p:blipFill>
        <p:spPr bwMode="auto">
          <a:xfrm>
            <a:off x="8182069" y="87765"/>
            <a:ext cx="806506" cy="809596"/>
          </a:xfrm>
          <a:prstGeom prst="rect">
            <a:avLst/>
          </a:prstGeom>
          <a:noFill/>
          <a:ln w="9525">
            <a:noFill/>
            <a:miter lim="800000"/>
            <a:headEnd/>
            <a:tailEnd/>
          </a:ln>
          <a:effectLst>
            <a:outerShdw blurRad="101600" dir="5400000" sx="105000" sy="105000" algn="t" rotWithShape="0">
              <a:prstClr val="black">
                <a:alpha val="50000"/>
              </a:prst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3035800" y="6693425"/>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50000"/>
                </a:schemeClr>
              </a:solidFill>
              <a:latin typeface="Calibri" pitchFamily="34" charset="0"/>
            </a:endParaRPr>
          </a:p>
        </p:txBody>
      </p:sp>
      <p:sp>
        <p:nvSpPr>
          <p:cNvPr id="9" name="TextBox 11"/>
          <p:cNvSpPr txBox="1">
            <a:spLocks noChangeArrowheads="1"/>
          </p:cNvSpPr>
          <p:nvPr/>
        </p:nvSpPr>
        <p:spPr bwMode="auto">
          <a:xfrm>
            <a:off x="3035800" y="0"/>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75000"/>
                </a:schemeClr>
              </a:solidFill>
              <a:latin typeface="Calibri" pitchFamily="34" charset="0"/>
            </a:endParaRPr>
          </a:p>
        </p:txBody>
      </p:sp>
      <p:sp>
        <p:nvSpPr>
          <p:cNvPr id="16" name="Title 15"/>
          <p:cNvSpPr>
            <a:spLocks noGrp="1"/>
          </p:cNvSpPr>
          <p:nvPr>
            <p:ph type="title"/>
          </p:nvPr>
        </p:nvSpPr>
        <p:spPr/>
        <p:txBody>
          <a:bodyPr/>
          <a:lstStyle/>
          <a:p>
            <a:r>
              <a:rPr lang="en-US" dirty="0" smtClean="0"/>
              <a:t>Beyond the Lab</a:t>
            </a:r>
            <a:endParaRPr lang="en-US" dirty="0">
              <a:gradFill flip="none" rotWithShape="1">
                <a:gsLst>
                  <a:gs pos="0">
                    <a:schemeClr val="bg1">
                      <a:lumMod val="85000"/>
                    </a:schemeClr>
                  </a:gs>
                  <a:gs pos="100000">
                    <a:schemeClr val="bg1"/>
                  </a:gs>
                </a:gsLst>
                <a:lin ang="16200000" scaled="1"/>
                <a:tileRect/>
              </a:gradFill>
              <a:ea typeface="Cambria Math" pitchFamily="18" charset="0"/>
            </a:endParaRPr>
          </a:p>
        </p:txBody>
      </p:sp>
      <p:sp>
        <p:nvSpPr>
          <p:cNvPr id="19" name="Content Placeholder 18"/>
          <p:cNvSpPr>
            <a:spLocks noGrp="1"/>
          </p:cNvSpPr>
          <p:nvPr>
            <p:ph idx="1"/>
          </p:nvPr>
        </p:nvSpPr>
        <p:spPr/>
        <p:txBody>
          <a:bodyPr anchor="ctr">
            <a:normAutofit/>
          </a:bodyPr>
          <a:lstStyle/>
          <a:p>
            <a:pPr>
              <a:buNone/>
            </a:pPr>
            <a:r>
              <a:rPr lang="en-US" sz="3600" b="1" dirty="0" smtClean="0">
                <a:effectLst>
                  <a:outerShdw blurRad="38100" dist="38100" dir="2700000" algn="tl">
                    <a:srgbClr val="000000">
                      <a:alpha val="43137"/>
                    </a:srgbClr>
                  </a:outerShdw>
                </a:effectLst>
                <a:latin typeface="Cambria" pitchFamily="18" charset="0"/>
              </a:rPr>
              <a:t>More hardware</a:t>
            </a:r>
          </a:p>
          <a:p>
            <a:pPr>
              <a:buNone/>
            </a:pPr>
            <a:r>
              <a:rPr lang="en-US" sz="3600" b="1" dirty="0" smtClean="0">
                <a:effectLst>
                  <a:outerShdw blurRad="38100" dist="38100" dir="2700000" algn="tl">
                    <a:srgbClr val="000000">
                      <a:alpha val="43137"/>
                    </a:srgbClr>
                  </a:outerShdw>
                </a:effectLst>
                <a:latin typeface="Cambria" pitchFamily="18" charset="0"/>
              </a:rPr>
              <a:t>More users</a:t>
            </a:r>
          </a:p>
          <a:p>
            <a:pPr>
              <a:buNone/>
            </a:pPr>
            <a:r>
              <a:rPr lang="en-US" sz="3600" b="1" dirty="0" smtClean="0">
                <a:effectLst>
                  <a:outerShdw blurRad="38100" dist="38100" dir="2700000" algn="tl">
                    <a:srgbClr val="000000">
                      <a:alpha val="43137"/>
                    </a:srgbClr>
                  </a:outerShdw>
                </a:effectLst>
                <a:latin typeface="Cambria" pitchFamily="18" charset="0"/>
              </a:rPr>
              <a:t>More use cases</a:t>
            </a:r>
          </a:p>
          <a:p>
            <a:pPr>
              <a:buNone/>
            </a:pPr>
            <a:r>
              <a:rPr lang="en-US" sz="3600" b="1" dirty="0" smtClean="0">
                <a:effectLst>
                  <a:outerShdw blurRad="38100" dist="38100" dir="2700000" algn="tl">
                    <a:srgbClr val="000000">
                      <a:alpha val="43137"/>
                    </a:srgbClr>
                  </a:outerShdw>
                </a:effectLst>
                <a:latin typeface="Cambria" pitchFamily="18" charset="0"/>
              </a:rPr>
              <a:t>More data</a:t>
            </a:r>
          </a:p>
        </p:txBody>
      </p:sp>
      <p:sp>
        <p:nvSpPr>
          <p:cNvPr id="21" name="Slide Number Placeholder 12"/>
          <p:cNvSpPr>
            <a:spLocks noGrp="1"/>
          </p:cNvSpPr>
          <p:nvPr>
            <p:ph type="sldNum" sz="quarter" idx="12"/>
          </p:nvPr>
        </p:nvSpPr>
        <p:spPr/>
        <p:txBody>
          <a:bodyPr/>
          <a:lstStyle/>
          <a:p>
            <a:fld id="{C5FC39D6-FB00-47D4-B99E-007B02E86BF4}" type="slidenum">
              <a:rPr lang="en-US" smtClean="0"/>
              <a:pPr/>
              <a:t>25</a:t>
            </a:fld>
            <a:endParaRPr lang="en-US" dirty="0"/>
          </a:p>
        </p:txBody>
      </p:sp>
      <p:sp>
        <p:nvSpPr>
          <p:cNvPr id="12" name="Text Placeholder 11"/>
          <p:cNvSpPr>
            <a:spLocks noGrp="1"/>
          </p:cNvSpPr>
          <p:nvPr>
            <p:ph type="body" sz="quarter" idx="13"/>
          </p:nvPr>
        </p:nvSpPr>
        <p:spPr/>
        <p:txBody>
          <a:bodyPr anchor="ctr">
            <a:normAutofit fontScale="25000" lnSpcReduction="20000"/>
          </a:bodyPr>
          <a:lstStyle/>
          <a:p>
            <a:pPr marL="0" lvl="1" algn="ctr"/>
            <a:endParaRPr lang="en-US" sz="3600" dirty="0" smtClean="0">
              <a:effectLst>
                <a:outerShdw blurRad="38100" dist="38100" dir="2700000" algn="tl">
                  <a:srgbClr val="000000">
                    <a:alpha val="43137"/>
                  </a:srgbClr>
                </a:outerShdw>
              </a:effectLst>
              <a:latin typeface="Cambria" pitchFamily="18" charset="0"/>
            </a:endParaRPr>
          </a:p>
          <a:p>
            <a:endParaRPr lang="en-US" dirty="0"/>
          </a:p>
        </p:txBody>
      </p:sp>
      <p:pic>
        <p:nvPicPr>
          <p:cNvPr id="10" name="Picture 9" descr="nsa"/>
          <p:cNvPicPr>
            <a:picLocks noChangeAspect="1" noChangeArrowheads="1"/>
          </p:cNvPicPr>
          <p:nvPr/>
        </p:nvPicPr>
        <p:blipFill>
          <a:blip r:embed="rId3" cstate="screen">
            <a:duotone>
              <a:prstClr val="black"/>
              <a:srgbClr val="D9C3A5">
                <a:tint val="50000"/>
                <a:satMod val="180000"/>
              </a:srgbClr>
            </a:duotone>
          </a:blip>
          <a:srcRect/>
          <a:stretch>
            <a:fillRect/>
          </a:stretch>
        </p:blipFill>
        <p:spPr bwMode="auto">
          <a:xfrm>
            <a:off x="8182069" y="87765"/>
            <a:ext cx="806506" cy="809596"/>
          </a:xfrm>
          <a:prstGeom prst="rect">
            <a:avLst/>
          </a:prstGeom>
          <a:noFill/>
          <a:ln w="9525">
            <a:noFill/>
            <a:miter lim="800000"/>
            <a:headEnd/>
            <a:tailEnd/>
          </a:ln>
          <a:effectLst>
            <a:outerShdw blurRad="101600" dir="5400000" sx="105000" sy="105000" algn="t" rotWithShape="0">
              <a:prstClr val="black">
                <a:alpha val="50000"/>
              </a:prstClr>
            </a:outerShdw>
          </a:effectLst>
        </p:spPr>
      </p:pic>
      <p:pic>
        <p:nvPicPr>
          <p:cNvPr id="11" name="Picture 10" descr="616618169_fdc6e40de5.jpg"/>
          <p:cNvPicPr>
            <a:picLocks noChangeAspect="1"/>
          </p:cNvPicPr>
          <p:nvPr/>
        </p:nvPicPr>
        <p:blipFill>
          <a:blip r:embed="rId4" cstate="print"/>
          <a:stretch>
            <a:fillRect/>
          </a:stretch>
        </p:blipFill>
        <p:spPr>
          <a:xfrm>
            <a:off x="4310316" y="1572440"/>
            <a:ext cx="4535967" cy="4535967"/>
          </a:xfrm>
          <a:prstGeom prst="rect">
            <a:avLst/>
          </a:prstGeom>
        </p:spPr>
      </p:pic>
      <p:sp>
        <p:nvSpPr>
          <p:cNvPr id="13" name="TextBox 12"/>
          <p:cNvSpPr txBox="1"/>
          <p:nvPr/>
        </p:nvSpPr>
        <p:spPr>
          <a:xfrm>
            <a:off x="822381" y="6564567"/>
            <a:ext cx="2683748" cy="215444"/>
          </a:xfrm>
          <a:prstGeom prst="rect">
            <a:avLst/>
          </a:prstGeom>
          <a:noFill/>
        </p:spPr>
        <p:txBody>
          <a:bodyPr wrap="none" rtlCol="0">
            <a:spAutoFit/>
          </a:bodyPr>
          <a:lstStyle/>
          <a:p>
            <a:r>
              <a:rPr lang="en-US" sz="800" dirty="0" smtClean="0">
                <a:latin typeface="Cambria" pitchFamily="18" charset="0"/>
              </a:rPr>
              <a:t>http://www.flickr.com/photos/goopymart/616618169</a:t>
            </a:r>
            <a:endParaRPr lang="en-US" sz="800" dirty="0">
              <a:latin typeface="Cambria" pitchFamily="18" charset="0"/>
            </a:endParaRPr>
          </a:p>
        </p:txBody>
      </p:sp>
      <p:pic>
        <p:nvPicPr>
          <p:cNvPr id="14" name="Picture 13" descr="cc-by-nc-sa.png"/>
          <p:cNvPicPr>
            <a:picLocks noChangeAspect="1"/>
          </p:cNvPicPr>
          <p:nvPr/>
        </p:nvPicPr>
        <p:blipFill>
          <a:blip r:embed="rId5" cstate="print"/>
          <a:stretch>
            <a:fillRect/>
          </a:stretch>
        </p:blipFill>
        <p:spPr>
          <a:xfrm>
            <a:off x="294844" y="6617004"/>
            <a:ext cx="594087" cy="11125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3035800" y="6693425"/>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50000"/>
                </a:schemeClr>
              </a:solidFill>
              <a:latin typeface="Calibri" pitchFamily="34" charset="0"/>
            </a:endParaRPr>
          </a:p>
        </p:txBody>
      </p:sp>
      <p:sp>
        <p:nvSpPr>
          <p:cNvPr id="9" name="TextBox 11"/>
          <p:cNvSpPr txBox="1">
            <a:spLocks noChangeArrowheads="1"/>
          </p:cNvSpPr>
          <p:nvPr/>
        </p:nvSpPr>
        <p:spPr bwMode="auto">
          <a:xfrm>
            <a:off x="3035800" y="0"/>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75000"/>
                </a:schemeClr>
              </a:solidFill>
              <a:latin typeface="Calibri" pitchFamily="34" charset="0"/>
            </a:endParaRPr>
          </a:p>
        </p:txBody>
      </p:sp>
      <p:sp>
        <p:nvSpPr>
          <p:cNvPr id="16" name="Title 15"/>
          <p:cNvSpPr>
            <a:spLocks noGrp="1"/>
          </p:cNvSpPr>
          <p:nvPr>
            <p:ph type="title"/>
          </p:nvPr>
        </p:nvSpPr>
        <p:spPr/>
        <p:txBody>
          <a:bodyPr/>
          <a:lstStyle/>
          <a:p>
            <a:r>
              <a:rPr lang="en-US" dirty="0" smtClean="0"/>
              <a:t>Beyond the Lab</a:t>
            </a:r>
            <a:endParaRPr lang="en-US" dirty="0">
              <a:gradFill flip="none" rotWithShape="1">
                <a:gsLst>
                  <a:gs pos="0">
                    <a:schemeClr val="bg1">
                      <a:lumMod val="85000"/>
                    </a:schemeClr>
                  </a:gs>
                  <a:gs pos="100000">
                    <a:schemeClr val="bg1"/>
                  </a:gs>
                </a:gsLst>
                <a:lin ang="16200000" scaled="1"/>
                <a:tileRect/>
              </a:gradFill>
              <a:ea typeface="Cambria Math" pitchFamily="18" charset="0"/>
            </a:endParaRPr>
          </a:p>
        </p:txBody>
      </p:sp>
      <p:sp>
        <p:nvSpPr>
          <p:cNvPr id="19" name="Content Placeholder 18"/>
          <p:cNvSpPr>
            <a:spLocks noGrp="1"/>
          </p:cNvSpPr>
          <p:nvPr>
            <p:ph idx="1"/>
          </p:nvPr>
        </p:nvSpPr>
        <p:spPr/>
        <p:txBody>
          <a:bodyPr anchor="t">
            <a:normAutofit/>
          </a:bodyPr>
          <a:lstStyle/>
          <a:p>
            <a:pPr>
              <a:buNone/>
            </a:pPr>
            <a:r>
              <a:rPr lang="en-US" sz="3600" b="1" dirty="0" smtClean="0">
                <a:effectLst>
                  <a:outerShdw blurRad="38100" dist="38100" dir="2700000" algn="tl">
                    <a:srgbClr val="000000">
                      <a:alpha val="43137"/>
                    </a:srgbClr>
                  </a:outerShdw>
                </a:effectLst>
                <a:latin typeface="Cambria" pitchFamily="18" charset="0"/>
              </a:rPr>
              <a:t>Co-located with Big Data system</a:t>
            </a:r>
          </a:p>
          <a:p>
            <a:pPr>
              <a:buNone/>
            </a:pPr>
            <a:r>
              <a:rPr lang="en-US" sz="3600" b="1" dirty="0" smtClean="0">
                <a:effectLst>
                  <a:outerShdw blurRad="38100" dist="38100" dir="2700000" algn="tl">
                    <a:srgbClr val="000000">
                      <a:alpha val="43137"/>
                    </a:srgbClr>
                  </a:outerShdw>
                </a:effectLst>
                <a:latin typeface="Cambria" pitchFamily="18" charset="0"/>
              </a:rPr>
              <a:t>Started with half rack</a:t>
            </a:r>
          </a:p>
          <a:p>
            <a:pPr>
              <a:buNone/>
            </a:pPr>
            <a:r>
              <a:rPr lang="en-US" sz="3600" b="1" dirty="0" smtClean="0">
                <a:effectLst>
                  <a:outerShdw blurRad="38100" dist="38100" dir="2700000" algn="tl">
                    <a:srgbClr val="000000">
                      <a:alpha val="43137"/>
                    </a:srgbClr>
                  </a:outerShdw>
                </a:effectLst>
                <a:latin typeface="Cambria" pitchFamily="18" charset="0"/>
              </a:rPr>
              <a:t>Access to mission data</a:t>
            </a:r>
          </a:p>
          <a:p>
            <a:pPr>
              <a:buNone/>
            </a:pPr>
            <a:endParaRPr lang="en-US" sz="3600" b="1" dirty="0" smtClean="0">
              <a:effectLst>
                <a:outerShdw blurRad="38100" dist="38100" dir="2700000" algn="tl">
                  <a:srgbClr val="000000">
                    <a:alpha val="43137"/>
                  </a:srgbClr>
                </a:outerShdw>
              </a:effectLst>
              <a:latin typeface="Cambria" pitchFamily="18" charset="0"/>
            </a:endParaRPr>
          </a:p>
          <a:p>
            <a:pPr>
              <a:buNone/>
            </a:pPr>
            <a:r>
              <a:rPr lang="en-US" sz="3600" b="1" dirty="0" smtClean="0">
                <a:effectLst>
                  <a:outerShdw blurRad="38100" dist="38100" dir="2700000" algn="tl">
                    <a:srgbClr val="000000">
                      <a:alpha val="43137"/>
                    </a:srgbClr>
                  </a:outerShdw>
                </a:effectLst>
                <a:latin typeface="Cambria" pitchFamily="18" charset="0"/>
              </a:rPr>
              <a:t>Use cases:</a:t>
            </a:r>
          </a:p>
          <a:p>
            <a:r>
              <a:rPr lang="en-US" sz="3200" b="1" dirty="0" smtClean="0">
                <a:effectLst>
                  <a:outerShdw blurRad="38100" dist="38100" dir="2700000" algn="tl">
                    <a:srgbClr val="000000">
                      <a:alpha val="43137"/>
                    </a:srgbClr>
                  </a:outerShdw>
                </a:effectLst>
                <a:latin typeface="Cambria" pitchFamily="18" charset="0"/>
              </a:rPr>
              <a:t>RDBMs</a:t>
            </a:r>
          </a:p>
          <a:p>
            <a:r>
              <a:rPr lang="en-US" sz="3200" b="1" dirty="0" smtClean="0">
                <a:effectLst>
                  <a:outerShdw blurRad="38100" dist="38100" dir="2700000" algn="tl">
                    <a:srgbClr val="000000">
                      <a:alpha val="43137"/>
                    </a:srgbClr>
                  </a:outerShdw>
                </a:effectLst>
                <a:latin typeface="Cambria" pitchFamily="18" charset="0"/>
              </a:rPr>
              <a:t>Web applications</a:t>
            </a:r>
          </a:p>
          <a:p>
            <a:r>
              <a:rPr lang="en-US" sz="3200" b="1" dirty="0" smtClean="0">
                <a:effectLst>
                  <a:outerShdw blurRad="38100" dist="38100" dir="2700000" algn="tl">
                    <a:srgbClr val="000000">
                      <a:alpha val="43137"/>
                    </a:srgbClr>
                  </a:outerShdw>
                </a:effectLst>
                <a:latin typeface="Cambria" pitchFamily="18" charset="0"/>
              </a:rPr>
              <a:t>Non-</a:t>
            </a:r>
            <a:r>
              <a:rPr lang="en-US" sz="3200" b="1" dirty="0" err="1" smtClean="0">
                <a:effectLst>
                  <a:outerShdw blurRad="38100" dist="38100" dir="2700000" algn="tl">
                    <a:srgbClr val="000000">
                      <a:alpha val="43137"/>
                    </a:srgbClr>
                  </a:outerShdw>
                </a:effectLst>
                <a:latin typeface="Cambria" pitchFamily="18" charset="0"/>
              </a:rPr>
              <a:t>Hadoop</a:t>
            </a:r>
            <a:r>
              <a:rPr lang="en-US" sz="3200" b="1" dirty="0" smtClean="0">
                <a:effectLst>
                  <a:outerShdw blurRad="38100" dist="38100" dir="2700000" algn="tl">
                    <a:srgbClr val="000000">
                      <a:alpha val="43137"/>
                    </a:srgbClr>
                  </a:outerShdw>
                </a:effectLst>
                <a:latin typeface="Cambria" pitchFamily="18" charset="0"/>
              </a:rPr>
              <a:t> processing</a:t>
            </a:r>
          </a:p>
          <a:p>
            <a:pPr>
              <a:buNone/>
            </a:pPr>
            <a:endParaRPr lang="en-US" sz="3600" b="1" dirty="0" smtClean="0">
              <a:effectLst>
                <a:outerShdw blurRad="38100" dist="38100" dir="2700000" algn="tl">
                  <a:srgbClr val="000000">
                    <a:alpha val="43137"/>
                  </a:srgbClr>
                </a:outerShdw>
              </a:effectLst>
              <a:latin typeface="Cambria" pitchFamily="18" charset="0"/>
            </a:endParaRPr>
          </a:p>
          <a:p>
            <a:pPr algn="ctr">
              <a:buNone/>
            </a:pPr>
            <a:endParaRPr lang="en-US" sz="3600" b="1" dirty="0" smtClean="0">
              <a:effectLst>
                <a:outerShdw blurRad="38100" dist="38100" dir="2700000" algn="tl">
                  <a:srgbClr val="000000">
                    <a:alpha val="43137"/>
                  </a:srgbClr>
                </a:outerShdw>
              </a:effectLst>
              <a:latin typeface="Cambria" pitchFamily="18" charset="0"/>
            </a:endParaRPr>
          </a:p>
        </p:txBody>
      </p:sp>
      <p:sp>
        <p:nvSpPr>
          <p:cNvPr id="21" name="Slide Number Placeholder 12"/>
          <p:cNvSpPr>
            <a:spLocks noGrp="1"/>
          </p:cNvSpPr>
          <p:nvPr>
            <p:ph type="sldNum" sz="quarter" idx="12"/>
          </p:nvPr>
        </p:nvSpPr>
        <p:spPr/>
        <p:txBody>
          <a:bodyPr/>
          <a:lstStyle/>
          <a:p>
            <a:fld id="{C5FC39D6-FB00-47D4-B99E-007B02E86BF4}" type="slidenum">
              <a:rPr lang="en-US" smtClean="0"/>
              <a:pPr/>
              <a:t>26</a:t>
            </a:fld>
            <a:endParaRPr lang="en-US" dirty="0"/>
          </a:p>
        </p:txBody>
      </p:sp>
      <p:sp>
        <p:nvSpPr>
          <p:cNvPr id="12" name="Text Placeholder 11"/>
          <p:cNvSpPr>
            <a:spLocks noGrp="1"/>
          </p:cNvSpPr>
          <p:nvPr>
            <p:ph type="body" sz="quarter" idx="13"/>
          </p:nvPr>
        </p:nvSpPr>
        <p:spPr/>
        <p:txBody>
          <a:bodyPr anchor="ctr">
            <a:normAutofit fontScale="25000" lnSpcReduction="20000"/>
          </a:bodyPr>
          <a:lstStyle/>
          <a:p>
            <a:pPr marL="0" lvl="1" algn="ctr"/>
            <a:endParaRPr lang="en-US" sz="3600" dirty="0" smtClean="0">
              <a:effectLst>
                <a:outerShdw blurRad="38100" dist="38100" dir="2700000" algn="tl">
                  <a:srgbClr val="000000">
                    <a:alpha val="43137"/>
                  </a:srgbClr>
                </a:outerShdw>
              </a:effectLst>
              <a:latin typeface="Cambria" pitchFamily="18" charset="0"/>
            </a:endParaRPr>
          </a:p>
          <a:p>
            <a:endParaRPr lang="en-US" dirty="0"/>
          </a:p>
        </p:txBody>
      </p:sp>
      <p:pic>
        <p:nvPicPr>
          <p:cNvPr id="10" name="Picture 9" descr="nsa"/>
          <p:cNvPicPr>
            <a:picLocks noChangeAspect="1" noChangeArrowheads="1"/>
          </p:cNvPicPr>
          <p:nvPr/>
        </p:nvPicPr>
        <p:blipFill>
          <a:blip r:embed="rId3" cstate="screen">
            <a:duotone>
              <a:prstClr val="black"/>
              <a:srgbClr val="D9C3A5">
                <a:tint val="50000"/>
                <a:satMod val="180000"/>
              </a:srgbClr>
            </a:duotone>
          </a:blip>
          <a:srcRect/>
          <a:stretch>
            <a:fillRect/>
          </a:stretch>
        </p:blipFill>
        <p:spPr bwMode="auto">
          <a:xfrm>
            <a:off x="8182069" y="87765"/>
            <a:ext cx="806506" cy="809596"/>
          </a:xfrm>
          <a:prstGeom prst="rect">
            <a:avLst/>
          </a:prstGeom>
          <a:noFill/>
          <a:ln w="9525">
            <a:noFill/>
            <a:miter lim="800000"/>
            <a:headEnd/>
            <a:tailEnd/>
          </a:ln>
          <a:effectLst>
            <a:outerShdw blurRad="101600" dir="5400000" sx="105000" sy="105000" algn="t" rotWithShape="0">
              <a:prstClr val="black">
                <a:alpha val="50000"/>
              </a:prst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3035800" y="6693425"/>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50000"/>
                </a:schemeClr>
              </a:solidFill>
              <a:latin typeface="Calibri" pitchFamily="34" charset="0"/>
            </a:endParaRPr>
          </a:p>
        </p:txBody>
      </p:sp>
      <p:sp>
        <p:nvSpPr>
          <p:cNvPr id="9" name="TextBox 11"/>
          <p:cNvSpPr txBox="1">
            <a:spLocks noChangeArrowheads="1"/>
          </p:cNvSpPr>
          <p:nvPr/>
        </p:nvSpPr>
        <p:spPr bwMode="auto">
          <a:xfrm>
            <a:off x="3035800" y="0"/>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75000"/>
                </a:schemeClr>
              </a:solidFill>
              <a:latin typeface="Calibri" pitchFamily="34" charset="0"/>
            </a:endParaRPr>
          </a:p>
        </p:txBody>
      </p:sp>
      <p:sp>
        <p:nvSpPr>
          <p:cNvPr id="16" name="Title 15"/>
          <p:cNvSpPr>
            <a:spLocks noGrp="1"/>
          </p:cNvSpPr>
          <p:nvPr>
            <p:ph type="title"/>
          </p:nvPr>
        </p:nvSpPr>
        <p:spPr/>
        <p:txBody>
          <a:bodyPr/>
          <a:lstStyle/>
          <a:p>
            <a:r>
              <a:rPr lang="en-US" dirty="0" smtClean="0"/>
              <a:t>Results</a:t>
            </a:r>
            <a:endParaRPr lang="en-US" dirty="0">
              <a:gradFill flip="none" rotWithShape="1">
                <a:gsLst>
                  <a:gs pos="0">
                    <a:schemeClr val="bg1">
                      <a:lumMod val="85000"/>
                    </a:schemeClr>
                  </a:gs>
                  <a:gs pos="100000">
                    <a:schemeClr val="bg1"/>
                  </a:gs>
                </a:gsLst>
                <a:lin ang="16200000" scaled="1"/>
                <a:tileRect/>
              </a:gradFill>
              <a:ea typeface="Cambria Math" pitchFamily="18" charset="0"/>
            </a:endParaRPr>
          </a:p>
        </p:txBody>
      </p:sp>
      <p:sp>
        <p:nvSpPr>
          <p:cNvPr id="19" name="Content Placeholder 18"/>
          <p:cNvSpPr>
            <a:spLocks noGrp="1"/>
          </p:cNvSpPr>
          <p:nvPr>
            <p:ph idx="1"/>
          </p:nvPr>
        </p:nvSpPr>
        <p:spPr/>
        <p:txBody>
          <a:bodyPr anchor="ctr">
            <a:normAutofit/>
          </a:bodyPr>
          <a:lstStyle/>
          <a:p>
            <a:pPr algn="ctr">
              <a:buNone/>
            </a:pPr>
            <a:r>
              <a:rPr lang="en-US" sz="3600" b="1" dirty="0" smtClean="0">
                <a:effectLst>
                  <a:outerShdw blurRad="38100" dist="38100" dir="2700000" algn="tl">
                    <a:srgbClr val="000000">
                      <a:alpha val="43137"/>
                    </a:srgbClr>
                  </a:outerShdw>
                </a:effectLst>
                <a:latin typeface="Cambria" pitchFamily="18" charset="0"/>
              </a:rPr>
              <a:t>100’s of users</a:t>
            </a:r>
          </a:p>
          <a:p>
            <a:pPr algn="ctr">
              <a:buNone/>
            </a:pPr>
            <a:endParaRPr lang="en-US" sz="3600" b="1" dirty="0" smtClean="0">
              <a:effectLst>
                <a:outerShdw blurRad="38100" dist="38100" dir="2700000" algn="tl">
                  <a:srgbClr val="000000">
                    <a:alpha val="43137"/>
                  </a:srgbClr>
                </a:outerShdw>
              </a:effectLst>
              <a:latin typeface="Cambria" pitchFamily="18" charset="0"/>
            </a:endParaRPr>
          </a:p>
          <a:p>
            <a:pPr algn="ctr">
              <a:buNone/>
            </a:pPr>
            <a:r>
              <a:rPr lang="en-US" sz="3600" b="1" dirty="0" smtClean="0">
                <a:effectLst>
                  <a:outerShdw blurRad="38100" dist="38100" dir="2700000" algn="tl">
                    <a:srgbClr val="000000">
                      <a:alpha val="43137"/>
                    </a:srgbClr>
                  </a:outerShdw>
                </a:effectLst>
                <a:latin typeface="Cambria" pitchFamily="18" charset="0"/>
              </a:rPr>
              <a:t>“Fail fast” model</a:t>
            </a:r>
          </a:p>
          <a:p>
            <a:pPr algn="ctr">
              <a:buNone/>
            </a:pPr>
            <a:endParaRPr lang="en-US" sz="3600" b="1" dirty="0" smtClean="0">
              <a:effectLst>
                <a:outerShdw blurRad="38100" dist="38100" dir="2700000" algn="tl">
                  <a:srgbClr val="000000">
                    <a:alpha val="43137"/>
                  </a:srgbClr>
                </a:outerShdw>
              </a:effectLst>
              <a:latin typeface="Cambria" pitchFamily="18" charset="0"/>
            </a:endParaRPr>
          </a:p>
          <a:p>
            <a:pPr algn="ctr">
              <a:buNone/>
            </a:pPr>
            <a:r>
              <a:rPr lang="en-US" sz="3600" b="1" dirty="0" smtClean="0">
                <a:effectLst>
                  <a:outerShdw blurRad="38100" dist="38100" dir="2700000" algn="tl">
                    <a:srgbClr val="000000">
                      <a:alpha val="43137"/>
                    </a:srgbClr>
                  </a:outerShdw>
                </a:effectLst>
                <a:latin typeface="Cambria" pitchFamily="18" charset="0"/>
              </a:rPr>
              <a:t>Generous with capacity</a:t>
            </a:r>
          </a:p>
          <a:p>
            <a:pPr algn="ctr">
              <a:buNone/>
            </a:pPr>
            <a:endParaRPr lang="en-US" sz="3600" b="1" dirty="0" smtClean="0">
              <a:effectLst>
                <a:outerShdw blurRad="38100" dist="38100" dir="2700000" algn="tl">
                  <a:srgbClr val="000000">
                    <a:alpha val="43137"/>
                  </a:srgbClr>
                </a:outerShdw>
              </a:effectLst>
              <a:latin typeface="Cambria" pitchFamily="18" charset="0"/>
            </a:endParaRPr>
          </a:p>
          <a:p>
            <a:pPr algn="ctr">
              <a:buNone/>
            </a:pPr>
            <a:r>
              <a:rPr lang="en-US" sz="3600" b="1" dirty="0" smtClean="0">
                <a:effectLst>
                  <a:outerShdw blurRad="38100" dist="38100" dir="2700000" algn="tl">
                    <a:srgbClr val="000000">
                      <a:alpha val="43137"/>
                    </a:srgbClr>
                  </a:outerShdw>
                </a:effectLst>
                <a:latin typeface="Cambria" pitchFamily="18" charset="0"/>
              </a:rPr>
              <a:t>Huge potential</a:t>
            </a:r>
          </a:p>
        </p:txBody>
      </p:sp>
      <p:sp>
        <p:nvSpPr>
          <p:cNvPr id="21" name="Slide Number Placeholder 12"/>
          <p:cNvSpPr>
            <a:spLocks noGrp="1"/>
          </p:cNvSpPr>
          <p:nvPr>
            <p:ph type="sldNum" sz="quarter" idx="12"/>
          </p:nvPr>
        </p:nvSpPr>
        <p:spPr/>
        <p:txBody>
          <a:bodyPr/>
          <a:lstStyle/>
          <a:p>
            <a:fld id="{C5FC39D6-FB00-47D4-B99E-007B02E86BF4}" type="slidenum">
              <a:rPr lang="en-US" smtClean="0"/>
              <a:pPr/>
              <a:t>27</a:t>
            </a:fld>
            <a:endParaRPr lang="en-US" dirty="0"/>
          </a:p>
        </p:txBody>
      </p:sp>
      <p:sp>
        <p:nvSpPr>
          <p:cNvPr id="12" name="Text Placeholder 11"/>
          <p:cNvSpPr>
            <a:spLocks noGrp="1"/>
          </p:cNvSpPr>
          <p:nvPr>
            <p:ph type="body" sz="quarter" idx="13"/>
          </p:nvPr>
        </p:nvSpPr>
        <p:spPr/>
        <p:txBody>
          <a:bodyPr anchor="ctr">
            <a:normAutofit fontScale="25000" lnSpcReduction="20000"/>
          </a:bodyPr>
          <a:lstStyle/>
          <a:p>
            <a:pPr marL="0" lvl="1" algn="ctr"/>
            <a:endParaRPr lang="en-US" sz="3600" dirty="0" smtClean="0">
              <a:effectLst>
                <a:outerShdw blurRad="38100" dist="38100" dir="2700000" algn="tl">
                  <a:srgbClr val="000000">
                    <a:alpha val="43137"/>
                  </a:srgbClr>
                </a:outerShdw>
              </a:effectLst>
              <a:latin typeface="Cambria" pitchFamily="18" charset="0"/>
            </a:endParaRPr>
          </a:p>
          <a:p>
            <a:endParaRPr lang="en-US" dirty="0"/>
          </a:p>
        </p:txBody>
      </p:sp>
      <p:pic>
        <p:nvPicPr>
          <p:cNvPr id="10" name="Picture 9" descr="nsa"/>
          <p:cNvPicPr>
            <a:picLocks noChangeAspect="1" noChangeArrowheads="1"/>
          </p:cNvPicPr>
          <p:nvPr/>
        </p:nvPicPr>
        <p:blipFill>
          <a:blip r:embed="rId3" cstate="screen">
            <a:duotone>
              <a:prstClr val="black"/>
              <a:srgbClr val="D9C3A5">
                <a:tint val="50000"/>
                <a:satMod val="180000"/>
              </a:srgbClr>
            </a:duotone>
          </a:blip>
          <a:srcRect/>
          <a:stretch>
            <a:fillRect/>
          </a:stretch>
        </p:blipFill>
        <p:spPr bwMode="auto">
          <a:xfrm>
            <a:off x="8182069" y="87765"/>
            <a:ext cx="806506" cy="809596"/>
          </a:xfrm>
          <a:prstGeom prst="rect">
            <a:avLst/>
          </a:prstGeom>
          <a:noFill/>
          <a:ln w="9525">
            <a:noFill/>
            <a:miter lim="800000"/>
            <a:headEnd/>
            <a:tailEnd/>
          </a:ln>
          <a:effectLst>
            <a:outerShdw blurRad="101600" dir="5400000" sx="105000" sy="105000" algn="t" rotWithShape="0">
              <a:prstClr val="black">
                <a:alpha val="50000"/>
              </a:prst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3035800" y="6693425"/>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50000"/>
                </a:schemeClr>
              </a:solidFill>
              <a:latin typeface="Calibri" pitchFamily="34" charset="0"/>
            </a:endParaRPr>
          </a:p>
        </p:txBody>
      </p:sp>
      <p:sp>
        <p:nvSpPr>
          <p:cNvPr id="9" name="TextBox 11"/>
          <p:cNvSpPr txBox="1">
            <a:spLocks noChangeArrowheads="1"/>
          </p:cNvSpPr>
          <p:nvPr/>
        </p:nvSpPr>
        <p:spPr bwMode="auto">
          <a:xfrm>
            <a:off x="3035800" y="0"/>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75000"/>
                </a:schemeClr>
              </a:solidFill>
              <a:latin typeface="Calibri" pitchFamily="34" charset="0"/>
            </a:endParaRPr>
          </a:p>
        </p:txBody>
      </p:sp>
      <p:sp>
        <p:nvSpPr>
          <p:cNvPr id="16" name="Title 15"/>
          <p:cNvSpPr>
            <a:spLocks noGrp="1"/>
          </p:cNvSpPr>
          <p:nvPr>
            <p:ph type="title"/>
          </p:nvPr>
        </p:nvSpPr>
        <p:spPr/>
        <p:txBody>
          <a:bodyPr/>
          <a:lstStyle/>
          <a:p>
            <a:r>
              <a:rPr lang="en-US" dirty="0" smtClean="0"/>
              <a:t>Patient One</a:t>
            </a:r>
            <a:endParaRPr lang="en-US" dirty="0">
              <a:gradFill flip="none" rotWithShape="1">
                <a:gsLst>
                  <a:gs pos="0">
                    <a:schemeClr val="bg1">
                      <a:lumMod val="85000"/>
                    </a:schemeClr>
                  </a:gs>
                  <a:gs pos="100000">
                    <a:schemeClr val="bg1"/>
                  </a:gs>
                </a:gsLst>
                <a:lin ang="16200000" scaled="1"/>
                <a:tileRect/>
              </a:gradFill>
              <a:ea typeface="Cambria Math" pitchFamily="18" charset="0"/>
            </a:endParaRPr>
          </a:p>
        </p:txBody>
      </p:sp>
      <p:sp>
        <p:nvSpPr>
          <p:cNvPr id="19" name="Content Placeholder 18"/>
          <p:cNvSpPr>
            <a:spLocks noGrp="1"/>
          </p:cNvSpPr>
          <p:nvPr>
            <p:ph idx="1"/>
          </p:nvPr>
        </p:nvSpPr>
        <p:spPr/>
        <p:txBody>
          <a:bodyPr anchor="t">
            <a:normAutofit/>
          </a:bodyPr>
          <a:lstStyle/>
          <a:p>
            <a:pPr algn="ctr">
              <a:buNone/>
            </a:pPr>
            <a:r>
              <a:rPr lang="en-US" sz="3600" b="1" dirty="0" smtClean="0">
                <a:effectLst>
                  <a:outerShdw blurRad="38100" dist="38100" dir="2700000" algn="tl">
                    <a:srgbClr val="000000">
                      <a:alpha val="43137"/>
                    </a:srgbClr>
                  </a:outerShdw>
                </a:effectLst>
                <a:latin typeface="Cambria" pitchFamily="18" charset="0"/>
              </a:rPr>
              <a:t>MORE unicorns!</a:t>
            </a:r>
          </a:p>
          <a:p>
            <a:pPr algn="ctr">
              <a:buNone/>
            </a:pPr>
            <a:endParaRPr lang="en-US" sz="3600" b="1" dirty="0" smtClean="0">
              <a:effectLst>
                <a:outerShdw blurRad="38100" dist="38100" dir="2700000" algn="tl">
                  <a:srgbClr val="000000">
                    <a:alpha val="43137"/>
                  </a:srgbClr>
                </a:outerShdw>
              </a:effectLst>
              <a:latin typeface="Cambria" pitchFamily="18" charset="0"/>
            </a:endParaRPr>
          </a:p>
          <a:p>
            <a:pPr algn="ctr">
              <a:buNone/>
            </a:pPr>
            <a:endParaRPr lang="en-US" sz="3600" b="1" dirty="0" smtClean="0">
              <a:effectLst>
                <a:outerShdw blurRad="38100" dist="38100" dir="2700000" algn="tl">
                  <a:srgbClr val="000000">
                    <a:alpha val="43137"/>
                  </a:srgbClr>
                </a:outerShdw>
              </a:effectLst>
              <a:latin typeface="Cambria" pitchFamily="18" charset="0"/>
            </a:endParaRPr>
          </a:p>
        </p:txBody>
      </p:sp>
      <p:sp>
        <p:nvSpPr>
          <p:cNvPr id="21" name="Slide Number Placeholder 12"/>
          <p:cNvSpPr>
            <a:spLocks noGrp="1"/>
          </p:cNvSpPr>
          <p:nvPr>
            <p:ph type="sldNum" sz="quarter" idx="12"/>
          </p:nvPr>
        </p:nvSpPr>
        <p:spPr/>
        <p:txBody>
          <a:bodyPr/>
          <a:lstStyle/>
          <a:p>
            <a:fld id="{C5FC39D6-FB00-47D4-B99E-007B02E86BF4}" type="slidenum">
              <a:rPr lang="en-US" smtClean="0"/>
              <a:pPr/>
              <a:t>28</a:t>
            </a:fld>
            <a:endParaRPr lang="en-US" dirty="0"/>
          </a:p>
        </p:txBody>
      </p:sp>
      <p:sp>
        <p:nvSpPr>
          <p:cNvPr id="12" name="Text Placeholder 11"/>
          <p:cNvSpPr>
            <a:spLocks noGrp="1"/>
          </p:cNvSpPr>
          <p:nvPr>
            <p:ph type="body" sz="quarter" idx="13"/>
          </p:nvPr>
        </p:nvSpPr>
        <p:spPr/>
        <p:txBody>
          <a:bodyPr anchor="ctr">
            <a:normAutofit fontScale="25000" lnSpcReduction="20000"/>
          </a:bodyPr>
          <a:lstStyle/>
          <a:p>
            <a:pPr marL="0" lvl="1" algn="ctr"/>
            <a:endParaRPr lang="en-US" sz="3600" dirty="0" smtClean="0">
              <a:effectLst>
                <a:outerShdw blurRad="38100" dist="38100" dir="2700000" algn="tl">
                  <a:srgbClr val="000000">
                    <a:alpha val="43137"/>
                  </a:srgbClr>
                </a:outerShdw>
              </a:effectLst>
              <a:latin typeface="Cambria" pitchFamily="18" charset="0"/>
            </a:endParaRPr>
          </a:p>
          <a:p>
            <a:endParaRPr lang="en-US" dirty="0"/>
          </a:p>
        </p:txBody>
      </p:sp>
      <p:pic>
        <p:nvPicPr>
          <p:cNvPr id="10" name="Picture 9" descr="nsa"/>
          <p:cNvPicPr>
            <a:picLocks noChangeAspect="1" noChangeArrowheads="1"/>
          </p:cNvPicPr>
          <p:nvPr/>
        </p:nvPicPr>
        <p:blipFill>
          <a:blip r:embed="rId3" cstate="screen">
            <a:duotone>
              <a:prstClr val="black"/>
              <a:srgbClr val="D9C3A5">
                <a:tint val="50000"/>
                <a:satMod val="180000"/>
              </a:srgbClr>
            </a:duotone>
          </a:blip>
          <a:srcRect/>
          <a:stretch>
            <a:fillRect/>
          </a:stretch>
        </p:blipFill>
        <p:spPr bwMode="auto">
          <a:xfrm>
            <a:off x="8182069" y="87765"/>
            <a:ext cx="806506" cy="809596"/>
          </a:xfrm>
          <a:prstGeom prst="rect">
            <a:avLst/>
          </a:prstGeom>
          <a:noFill/>
          <a:ln w="9525">
            <a:noFill/>
            <a:miter lim="800000"/>
            <a:headEnd/>
            <a:tailEnd/>
          </a:ln>
          <a:effectLst>
            <a:outerShdw blurRad="101600" dir="5400000" sx="105000" sy="105000" algn="t" rotWithShape="0">
              <a:prstClr val="black">
                <a:alpha val="50000"/>
              </a:prstClr>
            </a:outerShdw>
          </a:effectLst>
        </p:spPr>
      </p:pic>
      <p:pic>
        <p:nvPicPr>
          <p:cNvPr id="11" name="Content Placeholder 10" descr="500px-Invisible_Pink_Unicorn.svg.png"/>
          <p:cNvPicPr>
            <a:picLocks noChangeAspect="1"/>
          </p:cNvPicPr>
          <p:nvPr/>
        </p:nvPicPr>
        <p:blipFill>
          <a:blip r:embed="rId4" cstate="print">
            <a:duotone>
              <a:prstClr val="black"/>
              <a:schemeClr val="accent1">
                <a:tint val="45000"/>
                <a:satMod val="400000"/>
              </a:schemeClr>
            </a:duotone>
            <a:lum bright="-50000"/>
          </a:blip>
          <a:stretch>
            <a:fillRect/>
          </a:stretch>
        </p:blipFill>
        <p:spPr>
          <a:xfrm>
            <a:off x="3803900" y="1739180"/>
            <a:ext cx="6144800" cy="4276782"/>
          </a:xfrm>
          <a:prstGeom prst="rect">
            <a:avLst/>
          </a:prstGeom>
        </p:spPr>
      </p:pic>
      <p:sp>
        <p:nvSpPr>
          <p:cNvPr id="13" name="TextBox 12"/>
          <p:cNvSpPr txBox="1"/>
          <p:nvPr/>
        </p:nvSpPr>
        <p:spPr>
          <a:xfrm>
            <a:off x="832752" y="6573052"/>
            <a:ext cx="3227165" cy="215444"/>
          </a:xfrm>
          <a:prstGeom prst="rect">
            <a:avLst/>
          </a:prstGeom>
          <a:noFill/>
        </p:spPr>
        <p:txBody>
          <a:bodyPr wrap="none" rtlCol="0">
            <a:spAutoFit/>
          </a:bodyPr>
          <a:lstStyle/>
          <a:p>
            <a:r>
              <a:rPr lang="en-US" sz="800" dirty="0" smtClean="0">
                <a:latin typeface="Cambria" pitchFamily="18" charset="0"/>
              </a:rPr>
              <a:t>http://commons.wikimedia.org/wiki/File:Invisible_Pink_Unicorn.svg</a:t>
            </a:r>
            <a:endParaRPr lang="en-US" sz="800" dirty="0">
              <a:latin typeface="Cambria" pitchFamily="18" charset="0"/>
            </a:endParaRPr>
          </a:p>
        </p:txBody>
      </p:sp>
      <p:pic>
        <p:nvPicPr>
          <p:cNvPr id="15" name="Content Placeholder 10" descr="500px-Invisible_Pink_Unicorn.svg.png"/>
          <p:cNvPicPr>
            <a:picLocks noChangeAspect="1"/>
          </p:cNvPicPr>
          <p:nvPr/>
        </p:nvPicPr>
        <p:blipFill>
          <a:blip r:embed="rId4" cstate="print">
            <a:duotone>
              <a:prstClr val="black"/>
              <a:schemeClr val="accent1">
                <a:tint val="45000"/>
                <a:satMod val="400000"/>
              </a:schemeClr>
            </a:duotone>
            <a:lum bright="-50000"/>
          </a:blip>
          <a:stretch>
            <a:fillRect/>
          </a:stretch>
        </p:blipFill>
        <p:spPr>
          <a:xfrm flipH="1">
            <a:off x="-343840" y="1854395"/>
            <a:ext cx="5321082" cy="3703474"/>
          </a:xfrm>
          <a:prstGeom prst="rect">
            <a:avLst/>
          </a:prstGeom>
        </p:spPr>
      </p:pic>
      <p:pic>
        <p:nvPicPr>
          <p:cNvPr id="17" name="Picture 16" descr="cc-by.png"/>
          <p:cNvPicPr>
            <a:picLocks noChangeAspect="1"/>
          </p:cNvPicPr>
          <p:nvPr/>
        </p:nvPicPr>
        <p:blipFill>
          <a:blip r:embed="rId5" cstate="print"/>
          <a:stretch>
            <a:fillRect/>
          </a:stretch>
        </p:blipFill>
        <p:spPr>
          <a:xfrm>
            <a:off x="305450" y="6624074"/>
            <a:ext cx="598294" cy="1120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3035800" y="6693425"/>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50000"/>
                </a:schemeClr>
              </a:solidFill>
              <a:latin typeface="Calibri" pitchFamily="34" charset="0"/>
            </a:endParaRPr>
          </a:p>
        </p:txBody>
      </p:sp>
      <p:sp>
        <p:nvSpPr>
          <p:cNvPr id="9" name="TextBox 11"/>
          <p:cNvSpPr txBox="1">
            <a:spLocks noChangeArrowheads="1"/>
          </p:cNvSpPr>
          <p:nvPr/>
        </p:nvSpPr>
        <p:spPr bwMode="auto">
          <a:xfrm>
            <a:off x="3035800" y="0"/>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75000"/>
                </a:schemeClr>
              </a:solidFill>
              <a:latin typeface="Calibri" pitchFamily="34" charset="0"/>
            </a:endParaRPr>
          </a:p>
        </p:txBody>
      </p:sp>
      <p:sp>
        <p:nvSpPr>
          <p:cNvPr id="16" name="Title 15"/>
          <p:cNvSpPr>
            <a:spLocks noGrp="1"/>
          </p:cNvSpPr>
          <p:nvPr>
            <p:ph type="title"/>
          </p:nvPr>
        </p:nvSpPr>
        <p:spPr/>
        <p:txBody>
          <a:bodyPr/>
          <a:lstStyle/>
          <a:p>
            <a:r>
              <a:rPr lang="en-US" dirty="0" smtClean="0"/>
              <a:t>Making It Real</a:t>
            </a:r>
            <a:endParaRPr lang="en-US" dirty="0">
              <a:gradFill flip="none" rotWithShape="1">
                <a:gsLst>
                  <a:gs pos="0">
                    <a:schemeClr val="bg1">
                      <a:lumMod val="85000"/>
                    </a:schemeClr>
                  </a:gs>
                  <a:gs pos="100000">
                    <a:schemeClr val="bg1"/>
                  </a:gs>
                </a:gsLst>
                <a:lin ang="16200000" scaled="1"/>
                <a:tileRect/>
              </a:gradFill>
              <a:ea typeface="Cambria Math" pitchFamily="18" charset="0"/>
            </a:endParaRPr>
          </a:p>
        </p:txBody>
      </p:sp>
      <p:sp>
        <p:nvSpPr>
          <p:cNvPr id="19" name="Content Placeholder 18"/>
          <p:cNvSpPr>
            <a:spLocks noGrp="1"/>
          </p:cNvSpPr>
          <p:nvPr>
            <p:ph idx="1"/>
          </p:nvPr>
        </p:nvSpPr>
        <p:spPr>
          <a:xfrm>
            <a:off x="309045" y="1163105"/>
            <a:ext cx="8525910" cy="5376700"/>
          </a:xfrm>
        </p:spPr>
        <p:txBody>
          <a:bodyPr anchor="ctr">
            <a:normAutofit/>
          </a:bodyPr>
          <a:lstStyle/>
          <a:p>
            <a:pPr algn="ctr">
              <a:buNone/>
            </a:pPr>
            <a:endParaRPr lang="en-US" sz="6000" b="1" dirty="0" smtClean="0">
              <a:effectLst>
                <a:outerShdw blurRad="38100" dist="38100" dir="2700000" algn="tl">
                  <a:srgbClr val="000000">
                    <a:alpha val="43137"/>
                  </a:srgbClr>
                </a:outerShdw>
              </a:effectLst>
              <a:latin typeface="Cambria" pitchFamily="18" charset="0"/>
            </a:endParaRPr>
          </a:p>
          <a:p>
            <a:pPr algn="ctr">
              <a:buNone/>
            </a:pPr>
            <a:endParaRPr lang="en-US" sz="6000" b="1" dirty="0" smtClean="0">
              <a:effectLst>
                <a:outerShdw blurRad="38100" dist="38100" dir="2700000" algn="tl">
                  <a:srgbClr val="000000">
                    <a:alpha val="43137"/>
                  </a:srgbClr>
                </a:outerShdw>
              </a:effectLst>
              <a:latin typeface="Cambria" pitchFamily="18" charset="0"/>
            </a:endParaRPr>
          </a:p>
          <a:p>
            <a:pPr algn="ctr">
              <a:buNone/>
            </a:pPr>
            <a:endParaRPr lang="en-US" sz="4800" b="1" dirty="0" smtClean="0">
              <a:effectLst>
                <a:outerShdw blurRad="38100" dist="38100" dir="2700000" algn="tl">
                  <a:srgbClr val="000000">
                    <a:alpha val="43137"/>
                  </a:srgbClr>
                </a:outerShdw>
              </a:effectLst>
              <a:latin typeface="Cambria" pitchFamily="18" charset="0"/>
            </a:endParaRPr>
          </a:p>
          <a:p>
            <a:pPr algn="ctr">
              <a:buNone/>
            </a:pPr>
            <a:r>
              <a:rPr lang="en-US" sz="6000" b="1" dirty="0" smtClean="0">
                <a:effectLst>
                  <a:outerShdw blurRad="38100" dist="38100" dir="2700000" algn="tl">
                    <a:srgbClr val="000000">
                      <a:alpha val="43137"/>
                    </a:srgbClr>
                  </a:outerShdw>
                </a:effectLst>
                <a:latin typeface="Cambria" pitchFamily="18" charset="0"/>
              </a:rPr>
              <a:t>Production</a:t>
            </a:r>
          </a:p>
        </p:txBody>
      </p:sp>
      <p:sp>
        <p:nvSpPr>
          <p:cNvPr id="21" name="Slide Number Placeholder 12"/>
          <p:cNvSpPr>
            <a:spLocks noGrp="1"/>
          </p:cNvSpPr>
          <p:nvPr>
            <p:ph type="sldNum" sz="quarter" idx="12"/>
          </p:nvPr>
        </p:nvSpPr>
        <p:spPr/>
        <p:txBody>
          <a:bodyPr/>
          <a:lstStyle/>
          <a:p>
            <a:fld id="{C5FC39D6-FB00-47D4-B99E-007B02E86BF4}" type="slidenum">
              <a:rPr lang="en-US" smtClean="0"/>
              <a:pPr/>
              <a:t>29</a:t>
            </a:fld>
            <a:endParaRPr lang="en-US" dirty="0"/>
          </a:p>
        </p:txBody>
      </p:sp>
      <p:sp>
        <p:nvSpPr>
          <p:cNvPr id="12" name="Text Placeholder 11"/>
          <p:cNvSpPr>
            <a:spLocks noGrp="1"/>
          </p:cNvSpPr>
          <p:nvPr>
            <p:ph type="body" sz="quarter" idx="13"/>
          </p:nvPr>
        </p:nvSpPr>
        <p:spPr/>
        <p:txBody>
          <a:bodyPr anchor="ctr">
            <a:normAutofit fontScale="25000" lnSpcReduction="20000"/>
          </a:bodyPr>
          <a:lstStyle/>
          <a:p>
            <a:pPr marL="0" lvl="1" algn="ctr"/>
            <a:endParaRPr lang="en-US" sz="3600" dirty="0" smtClean="0">
              <a:effectLst>
                <a:outerShdw blurRad="38100" dist="38100" dir="2700000" algn="tl">
                  <a:srgbClr val="000000">
                    <a:alpha val="43137"/>
                  </a:srgbClr>
                </a:outerShdw>
              </a:effectLst>
              <a:latin typeface="Cambria" pitchFamily="18" charset="0"/>
            </a:endParaRPr>
          </a:p>
          <a:p>
            <a:endParaRPr lang="en-US" dirty="0"/>
          </a:p>
        </p:txBody>
      </p:sp>
      <p:pic>
        <p:nvPicPr>
          <p:cNvPr id="10" name="Picture 9" descr="nsa"/>
          <p:cNvPicPr>
            <a:picLocks noChangeAspect="1" noChangeArrowheads="1"/>
          </p:cNvPicPr>
          <p:nvPr/>
        </p:nvPicPr>
        <p:blipFill>
          <a:blip r:embed="rId3" cstate="screen">
            <a:duotone>
              <a:prstClr val="black"/>
              <a:srgbClr val="D9C3A5">
                <a:tint val="50000"/>
                <a:satMod val="180000"/>
              </a:srgbClr>
            </a:duotone>
          </a:blip>
          <a:srcRect/>
          <a:stretch>
            <a:fillRect/>
          </a:stretch>
        </p:blipFill>
        <p:spPr bwMode="auto">
          <a:xfrm>
            <a:off x="8182069" y="87765"/>
            <a:ext cx="806506" cy="809596"/>
          </a:xfrm>
          <a:prstGeom prst="rect">
            <a:avLst/>
          </a:prstGeom>
          <a:noFill/>
          <a:ln w="9525">
            <a:noFill/>
            <a:miter lim="800000"/>
            <a:headEnd/>
            <a:tailEnd/>
          </a:ln>
          <a:effectLst>
            <a:outerShdw blurRad="101600" dir="5400000" sx="105000" sy="105000" algn="t" rotWithShape="0">
              <a:prstClr val="black">
                <a:alpha val="50000"/>
              </a:prstClr>
            </a:outerShdw>
          </a:effectLst>
        </p:spPr>
      </p:pic>
      <p:pic>
        <p:nvPicPr>
          <p:cNvPr id="11" name="Picture 10" descr="631px-Compass_Barnstar_Hires.png"/>
          <p:cNvPicPr>
            <a:picLocks noChangeAspect="1"/>
          </p:cNvPicPr>
          <p:nvPr/>
        </p:nvPicPr>
        <p:blipFill>
          <a:blip r:embed="rId4" cstate="print"/>
          <a:stretch>
            <a:fillRect/>
          </a:stretch>
        </p:blipFill>
        <p:spPr>
          <a:xfrm>
            <a:off x="2998889" y="1329085"/>
            <a:ext cx="3124958" cy="2966482"/>
          </a:xfrm>
          <a:prstGeom prst="rect">
            <a:avLst/>
          </a:prstGeom>
        </p:spPr>
      </p:pic>
      <p:pic>
        <p:nvPicPr>
          <p:cNvPr id="13" name="Picture 12" descr="cc-by-sa.png"/>
          <p:cNvPicPr>
            <a:picLocks noChangeAspect="1"/>
          </p:cNvPicPr>
          <p:nvPr/>
        </p:nvPicPr>
        <p:blipFill>
          <a:blip r:embed="rId5" cstate="print"/>
          <a:stretch>
            <a:fillRect/>
          </a:stretch>
        </p:blipFill>
        <p:spPr>
          <a:xfrm>
            <a:off x="277310" y="6353327"/>
            <a:ext cx="594087" cy="111252"/>
          </a:xfrm>
          <a:prstGeom prst="rect">
            <a:avLst/>
          </a:prstGeom>
        </p:spPr>
      </p:pic>
      <p:sp>
        <p:nvSpPr>
          <p:cNvPr id="14" name="TextBox 13"/>
          <p:cNvSpPr txBox="1"/>
          <p:nvPr/>
        </p:nvSpPr>
        <p:spPr>
          <a:xfrm>
            <a:off x="797435" y="6307907"/>
            <a:ext cx="3331361" cy="215444"/>
          </a:xfrm>
          <a:prstGeom prst="rect">
            <a:avLst/>
          </a:prstGeom>
          <a:noFill/>
        </p:spPr>
        <p:txBody>
          <a:bodyPr wrap="none" rtlCol="0">
            <a:spAutoFit/>
          </a:bodyPr>
          <a:lstStyle/>
          <a:p>
            <a:r>
              <a:rPr lang="en-US" sz="800" dirty="0" smtClean="0">
                <a:latin typeface="Cambria" pitchFamily="18" charset="0"/>
              </a:rPr>
              <a:t>http://commons.wikimedia.org/wiki/File:Compass_Barnstar_Hires.png</a:t>
            </a:r>
            <a:endParaRPr lang="en-US" sz="800" dirty="0">
              <a:latin typeface="Cambria"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3035800" y="6693425"/>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50000"/>
                </a:schemeClr>
              </a:solidFill>
              <a:latin typeface="Calibri" pitchFamily="34" charset="0"/>
            </a:endParaRPr>
          </a:p>
        </p:txBody>
      </p:sp>
      <p:sp>
        <p:nvSpPr>
          <p:cNvPr id="9" name="TextBox 11"/>
          <p:cNvSpPr txBox="1">
            <a:spLocks noChangeArrowheads="1"/>
          </p:cNvSpPr>
          <p:nvPr/>
        </p:nvSpPr>
        <p:spPr bwMode="auto">
          <a:xfrm>
            <a:off x="3035800" y="0"/>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75000"/>
                </a:schemeClr>
              </a:solidFill>
              <a:latin typeface="Calibri" pitchFamily="34" charset="0"/>
            </a:endParaRPr>
          </a:p>
        </p:txBody>
      </p:sp>
      <p:sp>
        <p:nvSpPr>
          <p:cNvPr id="16" name="Title 15"/>
          <p:cNvSpPr>
            <a:spLocks noGrp="1"/>
          </p:cNvSpPr>
          <p:nvPr>
            <p:ph type="title"/>
          </p:nvPr>
        </p:nvSpPr>
        <p:spPr/>
        <p:txBody>
          <a:bodyPr/>
          <a:lstStyle/>
          <a:p>
            <a:r>
              <a:rPr lang="en-US" dirty="0" smtClean="0">
                <a:gradFill flip="none" rotWithShape="1">
                  <a:gsLst>
                    <a:gs pos="0">
                      <a:schemeClr val="bg1">
                        <a:lumMod val="85000"/>
                      </a:schemeClr>
                    </a:gs>
                    <a:gs pos="100000">
                      <a:schemeClr val="bg1"/>
                    </a:gs>
                  </a:gsLst>
                  <a:lin ang="16200000" scaled="1"/>
                  <a:tileRect/>
                </a:gradFill>
              </a:rPr>
              <a:t>Introduction</a:t>
            </a:r>
            <a:endParaRPr lang="en-US" dirty="0">
              <a:gradFill flip="none" rotWithShape="1">
                <a:gsLst>
                  <a:gs pos="0">
                    <a:schemeClr val="bg1">
                      <a:lumMod val="85000"/>
                    </a:schemeClr>
                  </a:gs>
                  <a:gs pos="100000">
                    <a:schemeClr val="bg1"/>
                  </a:gs>
                </a:gsLst>
                <a:lin ang="16200000" scaled="1"/>
                <a:tileRect/>
              </a:gradFill>
            </a:endParaRPr>
          </a:p>
        </p:txBody>
      </p:sp>
      <p:sp>
        <p:nvSpPr>
          <p:cNvPr id="15" name="Content Placeholder 14"/>
          <p:cNvSpPr>
            <a:spLocks noGrp="1"/>
          </p:cNvSpPr>
          <p:nvPr>
            <p:ph idx="1"/>
          </p:nvPr>
        </p:nvSpPr>
        <p:spPr/>
        <p:txBody>
          <a:bodyPr anchor="ctr"/>
          <a:lstStyle/>
          <a:p>
            <a:pPr algn="ctr">
              <a:buNone/>
            </a:pPr>
            <a:r>
              <a:rPr lang="en-US" sz="3600" b="1" dirty="0" smtClean="0">
                <a:effectLst>
                  <a:outerShdw blurRad="38100" dist="38100" dir="2700000" algn="tl">
                    <a:srgbClr val="000000">
                      <a:alpha val="43137"/>
                    </a:srgbClr>
                  </a:outerShdw>
                </a:effectLst>
                <a:latin typeface="Cambria" pitchFamily="18" charset="0"/>
              </a:rPr>
              <a:t>National Security Agency</a:t>
            </a:r>
          </a:p>
          <a:p>
            <a:pPr algn="ctr">
              <a:buNone/>
            </a:pPr>
            <a:endParaRPr lang="en-US" sz="3600" b="1" dirty="0" smtClean="0">
              <a:effectLst>
                <a:outerShdw blurRad="38100" dist="38100" dir="2700000" algn="tl">
                  <a:srgbClr val="000000">
                    <a:alpha val="43137"/>
                  </a:srgbClr>
                </a:outerShdw>
              </a:effectLst>
              <a:latin typeface="Cambria" pitchFamily="18" charset="0"/>
            </a:endParaRPr>
          </a:p>
          <a:p>
            <a:pPr algn="ctr">
              <a:buNone/>
            </a:pPr>
            <a:r>
              <a:rPr lang="en-US" sz="3600" b="1" dirty="0" smtClean="0">
                <a:effectLst>
                  <a:outerShdw blurRad="38100" dist="38100" dir="2700000" algn="tl">
                    <a:srgbClr val="000000">
                      <a:alpha val="43137"/>
                    </a:srgbClr>
                  </a:outerShdw>
                </a:effectLst>
                <a:latin typeface="Cambria" pitchFamily="18" charset="0"/>
              </a:rPr>
              <a:t>IT Challenges</a:t>
            </a:r>
          </a:p>
          <a:p>
            <a:pPr algn="ctr">
              <a:buNone/>
            </a:pPr>
            <a:endParaRPr lang="en-US" sz="3600" b="1" dirty="0" smtClean="0">
              <a:effectLst>
                <a:outerShdw blurRad="38100" dist="38100" dir="2700000" algn="tl">
                  <a:srgbClr val="000000">
                    <a:alpha val="43137"/>
                  </a:srgbClr>
                </a:outerShdw>
              </a:effectLst>
              <a:latin typeface="Cambria" pitchFamily="18" charset="0"/>
            </a:endParaRPr>
          </a:p>
          <a:p>
            <a:pPr algn="ctr">
              <a:buNone/>
            </a:pPr>
            <a:r>
              <a:rPr lang="en-US" sz="3600" b="1" dirty="0" smtClean="0">
                <a:effectLst>
                  <a:outerShdw blurRad="38100" dist="38100" dir="2700000" algn="tl">
                    <a:srgbClr val="000000">
                      <a:alpha val="43137"/>
                    </a:srgbClr>
                  </a:outerShdw>
                </a:effectLst>
                <a:latin typeface="Cambria" pitchFamily="18" charset="0"/>
              </a:rPr>
              <a:t>Private, </a:t>
            </a:r>
            <a:r>
              <a:rPr lang="en-US" sz="3600" b="1" dirty="0" err="1" smtClean="0">
                <a:effectLst>
                  <a:outerShdw blurRad="38100" dist="38100" dir="2700000" algn="tl">
                    <a:srgbClr val="000000">
                      <a:alpha val="43137"/>
                    </a:srgbClr>
                  </a:outerShdw>
                </a:effectLst>
                <a:latin typeface="Cambria" pitchFamily="18" charset="0"/>
              </a:rPr>
              <a:t>IaaS</a:t>
            </a:r>
            <a:r>
              <a:rPr lang="en-US" sz="3600" b="1" dirty="0" smtClean="0">
                <a:effectLst>
                  <a:outerShdw blurRad="38100" dist="38100" dir="2700000" algn="tl">
                    <a:srgbClr val="000000">
                      <a:alpha val="43137"/>
                    </a:srgbClr>
                  </a:outerShdw>
                </a:effectLst>
                <a:latin typeface="Cambria" pitchFamily="18" charset="0"/>
              </a:rPr>
              <a:t> Cloud – OpenStack</a:t>
            </a:r>
          </a:p>
          <a:p>
            <a:endParaRPr lang="en-US" dirty="0"/>
          </a:p>
        </p:txBody>
      </p:sp>
      <p:sp>
        <p:nvSpPr>
          <p:cNvPr id="21" name="Slide Number Placeholder 12"/>
          <p:cNvSpPr>
            <a:spLocks noGrp="1"/>
          </p:cNvSpPr>
          <p:nvPr>
            <p:ph type="sldNum" sz="quarter" idx="12"/>
          </p:nvPr>
        </p:nvSpPr>
        <p:spPr/>
        <p:txBody>
          <a:bodyPr/>
          <a:lstStyle/>
          <a:p>
            <a:fld id="{C5FC39D6-FB00-47D4-B99E-007B02E86BF4}" type="slidenum">
              <a:rPr lang="en-US" smtClean="0"/>
              <a:pPr/>
              <a:t>3</a:t>
            </a:fld>
            <a:endParaRPr lang="en-US" dirty="0"/>
          </a:p>
        </p:txBody>
      </p:sp>
      <p:sp>
        <p:nvSpPr>
          <p:cNvPr id="18" name="Text Placeholder 17"/>
          <p:cNvSpPr>
            <a:spLocks noGrp="1"/>
          </p:cNvSpPr>
          <p:nvPr>
            <p:ph type="body" sz="quarter" idx="13"/>
          </p:nvPr>
        </p:nvSpPr>
        <p:spPr/>
        <p:txBody>
          <a:bodyPr/>
          <a:lstStyle/>
          <a:p>
            <a:endParaRPr lang="en-US" dirty="0"/>
          </a:p>
        </p:txBody>
      </p:sp>
      <p:pic>
        <p:nvPicPr>
          <p:cNvPr id="11" name="Picture 9" descr="nsa"/>
          <p:cNvPicPr>
            <a:picLocks noChangeAspect="1" noChangeArrowheads="1"/>
          </p:cNvPicPr>
          <p:nvPr/>
        </p:nvPicPr>
        <p:blipFill>
          <a:blip r:embed="rId3" cstate="screen">
            <a:duotone>
              <a:prstClr val="black"/>
              <a:srgbClr val="D9C3A5">
                <a:tint val="50000"/>
                <a:satMod val="180000"/>
              </a:srgbClr>
            </a:duotone>
          </a:blip>
          <a:srcRect/>
          <a:stretch>
            <a:fillRect/>
          </a:stretch>
        </p:blipFill>
        <p:spPr bwMode="auto">
          <a:xfrm>
            <a:off x="8182069" y="87765"/>
            <a:ext cx="806506" cy="809596"/>
          </a:xfrm>
          <a:prstGeom prst="rect">
            <a:avLst/>
          </a:prstGeom>
          <a:noFill/>
          <a:ln w="9525">
            <a:noFill/>
            <a:miter lim="800000"/>
            <a:headEnd/>
            <a:tailEnd/>
          </a:ln>
          <a:effectLst>
            <a:outerShdw blurRad="101600" dir="5400000" sx="105000" sy="105000" algn="t" rotWithShape="0">
              <a:prstClr val="black">
                <a:alpha val="50000"/>
              </a:prst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3035800" y="6693425"/>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50000"/>
                </a:schemeClr>
              </a:solidFill>
              <a:latin typeface="Calibri" pitchFamily="34" charset="0"/>
            </a:endParaRPr>
          </a:p>
        </p:txBody>
      </p:sp>
      <p:sp>
        <p:nvSpPr>
          <p:cNvPr id="9" name="TextBox 11"/>
          <p:cNvSpPr txBox="1">
            <a:spLocks noChangeArrowheads="1"/>
          </p:cNvSpPr>
          <p:nvPr/>
        </p:nvSpPr>
        <p:spPr bwMode="auto">
          <a:xfrm>
            <a:off x="3035800" y="0"/>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75000"/>
                </a:schemeClr>
              </a:solidFill>
              <a:latin typeface="Calibri" pitchFamily="34" charset="0"/>
            </a:endParaRPr>
          </a:p>
        </p:txBody>
      </p:sp>
      <p:sp>
        <p:nvSpPr>
          <p:cNvPr id="16" name="Title 15"/>
          <p:cNvSpPr>
            <a:spLocks noGrp="1"/>
          </p:cNvSpPr>
          <p:nvPr>
            <p:ph type="title"/>
          </p:nvPr>
        </p:nvSpPr>
        <p:spPr/>
        <p:txBody>
          <a:bodyPr/>
          <a:lstStyle/>
          <a:p>
            <a:r>
              <a:rPr lang="en-US" dirty="0" smtClean="0"/>
              <a:t>Automation</a:t>
            </a:r>
            <a:endParaRPr lang="en-US" dirty="0">
              <a:gradFill flip="none" rotWithShape="1">
                <a:gsLst>
                  <a:gs pos="0">
                    <a:schemeClr val="bg1">
                      <a:lumMod val="85000"/>
                    </a:schemeClr>
                  </a:gs>
                  <a:gs pos="100000">
                    <a:schemeClr val="bg1"/>
                  </a:gs>
                </a:gsLst>
                <a:lin ang="16200000" scaled="1"/>
                <a:tileRect/>
              </a:gradFill>
              <a:ea typeface="Cambria Math" pitchFamily="18" charset="0"/>
            </a:endParaRPr>
          </a:p>
        </p:txBody>
      </p:sp>
      <p:sp>
        <p:nvSpPr>
          <p:cNvPr id="19" name="Content Placeholder 18"/>
          <p:cNvSpPr>
            <a:spLocks noGrp="1"/>
          </p:cNvSpPr>
          <p:nvPr>
            <p:ph idx="1"/>
          </p:nvPr>
        </p:nvSpPr>
        <p:spPr/>
        <p:txBody>
          <a:bodyPr anchor="t">
            <a:normAutofit/>
          </a:bodyPr>
          <a:lstStyle/>
          <a:p>
            <a:pPr>
              <a:buNone/>
            </a:pPr>
            <a:r>
              <a:rPr lang="en-US" sz="3600" b="1" dirty="0" smtClean="0">
                <a:effectLst>
                  <a:outerShdw blurRad="38100" dist="38100" dir="2700000" algn="tl">
                    <a:srgbClr val="000000">
                      <a:alpha val="43137"/>
                    </a:srgbClr>
                  </a:outerShdw>
                </a:effectLst>
                <a:latin typeface="Cambria" pitchFamily="18" charset="0"/>
              </a:rPr>
              <a:t>Puppet / </a:t>
            </a:r>
            <a:r>
              <a:rPr lang="en-US" sz="3600" b="1" dirty="0" err="1" smtClean="0">
                <a:effectLst>
                  <a:outerShdw blurRad="38100" dist="38100" dir="2700000" algn="tl">
                    <a:srgbClr val="000000">
                      <a:alpha val="43137"/>
                    </a:srgbClr>
                  </a:outerShdw>
                </a:effectLst>
                <a:latin typeface="Cambria" pitchFamily="18" charset="0"/>
              </a:rPr>
              <a:t>Kickstart</a:t>
            </a:r>
            <a:endParaRPr lang="en-US" sz="3600" b="1" dirty="0" smtClean="0">
              <a:effectLst>
                <a:outerShdw blurRad="38100" dist="38100" dir="2700000" algn="tl">
                  <a:srgbClr val="000000">
                    <a:alpha val="43137"/>
                  </a:srgbClr>
                </a:outerShdw>
              </a:effectLst>
              <a:latin typeface="Cambria" pitchFamily="18" charset="0"/>
            </a:endParaRPr>
          </a:p>
          <a:p>
            <a:r>
              <a:rPr lang="en-US" sz="3600" b="1" dirty="0" smtClean="0">
                <a:effectLst>
                  <a:outerShdw blurRad="38100" dist="38100" dir="2700000" algn="tl">
                    <a:srgbClr val="000000">
                      <a:alpha val="43137"/>
                    </a:srgbClr>
                  </a:outerShdw>
                </a:effectLst>
                <a:latin typeface="Cambria" pitchFamily="18" charset="0"/>
              </a:rPr>
              <a:t>Installation</a:t>
            </a:r>
          </a:p>
          <a:p>
            <a:r>
              <a:rPr lang="en-US" sz="3600" b="1" dirty="0" smtClean="0">
                <a:effectLst>
                  <a:outerShdw blurRad="38100" dist="38100" dir="2700000" algn="tl">
                    <a:srgbClr val="000000">
                      <a:alpha val="43137"/>
                    </a:srgbClr>
                  </a:outerShdw>
                </a:effectLst>
                <a:latin typeface="Cambria" pitchFamily="18" charset="0"/>
              </a:rPr>
              <a:t>Configuration</a:t>
            </a:r>
          </a:p>
          <a:p>
            <a:r>
              <a:rPr lang="en-US" sz="3600" b="1" dirty="0" smtClean="0">
                <a:effectLst>
                  <a:outerShdw blurRad="38100" dist="38100" dir="2700000" algn="tl">
                    <a:srgbClr val="000000">
                      <a:alpha val="43137"/>
                    </a:srgbClr>
                  </a:outerShdw>
                </a:effectLst>
                <a:latin typeface="Cambria" pitchFamily="18" charset="0"/>
              </a:rPr>
              <a:t>Enforcement</a:t>
            </a:r>
          </a:p>
          <a:p>
            <a:r>
              <a:rPr lang="en-US" sz="3600" b="1" dirty="0" smtClean="0">
                <a:effectLst>
                  <a:outerShdw blurRad="38100" dist="38100" dir="2700000" algn="tl">
                    <a:srgbClr val="000000">
                      <a:alpha val="43137"/>
                    </a:srgbClr>
                  </a:outerShdw>
                </a:effectLst>
                <a:latin typeface="Cambria" pitchFamily="18" charset="0"/>
              </a:rPr>
              <a:t>Management</a:t>
            </a:r>
          </a:p>
          <a:p>
            <a:endParaRPr lang="en-US" sz="3600" b="1" dirty="0" smtClean="0">
              <a:effectLst>
                <a:outerShdw blurRad="38100" dist="38100" dir="2700000" algn="tl">
                  <a:srgbClr val="000000">
                    <a:alpha val="43137"/>
                  </a:srgbClr>
                </a:outerShdw>
              </a:effectLst>
              <a:latin typeface="Cambria" pitchFamily="18" charset="0"/>
            </a:endParaRPr>
          </a:p>
          <a:p>
            <a:pPr algn="ctr">
              <a:buNone/>
            </a:pPr>
            <a:r>
              <a:rPr lang="en-US" sz="3600" b="1" dirty="0" smtClean="0">
                <a:effectLst>
                  <a:outerShdw blurRad="38100" dist="38100" dir="2700000" algn="tl">
                    <a:srgbClr val="000000">
                      <a:alpha val="43137"/>
                    </a:srgbClr>
                  </a:outerShdw>
                </a:effectLst>
                <a:latin typeface="Cambria" pitchFamily="18" charset="0"/>
              </a:rPr>
              <a:t>Bare metal to OpenStack in 20 minutes!</a:t>
            </a:r>
          </a:p>
        </p:txBody>
      </p:sp>
      <p:sp>
        <p:nvSpPr>
          <p:cNvPr id="21" name="Slide Number Placeholder 12"/>
          <p:cNvSpPr>
            <a:spLocks noGrp="1"/>
          </p:cNvSpPr>
          <p:nvPr>
            <p:ph type="sldNum" sz="quarter" idx="12"/>
          </p:nvPr>
        </p:nvSpPr>
        <p:spPr/>
        <p:txBody>
          <a:bodyPr/>
          <a:lstStyle/>
          <a:p>
            <a:fld id="{C5FC39D6-FB00-47D4-B99E-007B02E86BF4}" type="slidenum">
              <a:rPr lang="en-US" smtClean="0"/>
              <a:pPr/>
              <a:t>30</a:t>
            </a:fld>
            <a:endParaRPr lang="en-US" dirty="0"/>
          </a:p>
        </p:txBody>
      </p:sp>
      <p:sp>
        <p:nvSpPr>
          <p:cNvPr id="12" name="Text Placeholder 11"/>
          <p:cNvSpPr>
            <a:spLocks noGrp="1"/>
          </p:cNvSpPr>
          <p:nvPr>
            <p:ph type="body" sz="quarter" idx="13"/>
          </p:nvPr>
        </p:nvSpPr>
        <p:spPr/>
        <p:txBody>
          <a:bodyPr anchor="ctr">
            <a:normAutofit fontScale="25000" lnSpcReduction="20000"/>
          </a:bodyPr>
          <a:lstStyle/>
          <a:p>
            <a:pPr marL="0" lvl="1" algn="ctr"/>
            <a:endParaRPr lang="en-US" sz="3600" dirty="0" smtClean="0">
              <a:effectLst>
                <a:outerShdw blurRad="38100" dist="38100" dir="2700000" algn="tl">
                  <a:srgbClr val="000000">
                    <a:alpha val="43137"/>
                  </a:srgbClr>
                </a:outerShdw>
              </a:effectLst>
              <a:latin typeface="Cambria" pitchFamily="18" charset="0"/>
            </a:endParaRPr>
          </a:p>
          <a:p>
            <a:endParaRPr lang="en-US" dirty="0"/>
          </a:p>
        </p:txBody>
      </p:sp>
      <p:pic>
        <p:nvPicPr>
          <p:cNvPr id="10" name="Picture 9" descr="nsa"/>
          <p:cNvPicPr>
            <a:picLocks noChangeAspect="1" noChangeArrowheads="1"/>
          </p:cNvPicPr>
          <p:nvPr/>
        </p:nvPicPr>
        <p:blipFill>
          <a:blip r:embed="rId3" cstate="screen">
            <a:duotone>
              <a:prstClr val="black"/>
              <a:srgbClr val="D9C3A5">
                <a:tint val="50000"/>
                <a:satMod val="180000"/>
              </a:srgbClr>
            </a:duotone>
          </a:blip>
          <a:srcRect/>
          <a:stretch>
            <a:fillRect/>
          </a:stretch>
        </p:blipFill>
        <p:spPr bwMode="auto">
          <a:xfrm>
            <a:off x="8182069" y="87765"/>
            <a:ext cx="806506" cy="809596"/>
          </a:xfrm>
          <a:prstGeom prst="rect">
            <a:avLst/>
          </a:prstGeom>
          <a:noFill/>
          <a:ln w="9525">
            <a:noFill/>
            <a:miter lim="800000"/>
            <a:headEnd/>
            <a:tailEnd/>
          </a:ln>
          <a:effectLst>
            <a:outerShdw blurRad="101600" dir="5400000" sx="105000" sy="105000" algn="t" rotWithShape="0">
              <a:prstClr val="black">
                <a:alpha val="50000"/>
              </a:prst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3035800" y="6693425"/>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50000"/>
                </a:schemeClr>
              </a:solidFill>
              <a:latin typeface="Calibri" pitchFamily="34" charset="0"/>
            </a:endParaRPr>
          </a:p>
        </p:txBody>
      </p:sp>
      <p:sp>
        <p:nvSpPr>
          <p:cNvPr id="9" name="TextBox 11"/>
          <p:cNvSpPr txBox="1">
            <a:spLocks noChangeArrowheads="1"/>
          </p:cNvSpPr>
          <p:nvPr/>
        </p:nvSpPr>
        <p:spPr bwMode="auto">
          <a:xfrm>
            <a:off x="3035800" y="0"/>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75000"/>
                </a:schemeClr>
              </a:solidFill>
              <a:latin typeface="Calibri" pitchFamily="34" charset="0"/>
            </a:endParaRPr>
          </a:p>
        </p:txBody>
      </p:sp>
      <p:sp>
        <p:nvSpPr>
          <p:cNvPr id="16" name="Title 15"/>
          <p:cNvSpPr>
            <a:spLocks noGrp="1"/>
          </p:cNvSpPr>
          <p:nvPr>
            <p:ph type="title"/>
          </p:nvPr>
        </p:nvSpPr>
        <p:spPr/>
        <p:txBody>
          <a:bodyPr/>
          <a:lstStyle/>
          <a:p>
            <a:r>
              <a:rPr lang="en-US" dirty="0" smtClean="0"/>
              <a:t>Our Middle Name</a:t>
            </a:r>
            <a:endParaRPr lang="en-US" dirty="0">
              <a:gradFill flip="none" rotWithShape="1">
                <a:gsLst>
                  <a:gs pos="0">
                    <a:schemeClr val="bg1">
                      <a:lumMod val="85000"/>
                    </a:schemeClr>
                  </a:gs>
                  <a:gs pos="100000">
                    <a:schemeClr val="bg1"/>
                  </a:gs>
                </a:gsLst>
                <a:lin ang="16200000" scaled="1"/>
                <a:tileRect/>
              </a:gradFill>
              <a:ea typeface="Cambria Math" pitchFamily="18" charset="0"/>
            </a:endParaRPr>
          </a:p>
        </p:txBody>
      </p:sp>
      <p:sp>
        <p:nvSpPr>
          <p:cNvPr id="19" name="Content Placeholder 18"/>
          <p:cNvSpPr>
            <a:spLocks noGrp="1"/>
          </p:cNvSpPr>
          <p:nvPr>
            <p:ph idx="1"/>
          </p:nvPr>
        </p:nvSpPr>
        <p:spPr/>
        <p:txBody>
          <a:bodyPr anchor="t">
            <a:normAutofit lnSpcReduction="10000"/>
          </a:bodyPr>
          <a:lstStyle/>
          <a:p>
            <a:pPr>
              <a:buNone/>
            </a:pPr>
            <a:r>
              <a:rPr lang="en-US" sz="3600" b="1" dirty="0" smtClean="0">
                <a:effectLst>
                  <a:outerShdw blurRad="38100" dist="38100" dir="2700000" algn="tl">
                    <a:srgbClr val="000000">
                      <a:alpha val="43137"/>
                    </a:srgbClr>
                  </a:outerShdw>
                </a:effectLst>
                <a:latin typeface="Cambria" pitchFamily="18" charset="0"/>
              </a:rPr>
              <a:t>Harden the system:</a:t>
            </a:r>
          </a:p>
          <a:p>
            <a:r>
              <a:rPr lang="en-US" sz="3600" b="1" dirty="0" smtClean="0">
                <a:effectLst>
                  <a:outerShdw blurRad="38100" dist="38100" dir="2700000" algn="tl">
                    <a:srgbClr val="000000">
                      <a:alpha val="43137"/>
                    </a:srgbClr>
                  </a:outerShdw>
                </a:effectLst>
                <a:latin typeface="Cambria" pitchFamily="18" charset="0"/>
              </a:rPr>
              <a:t>Operating System</a:t>
            </a:r>
          </a:p>
          <a:p>
            <a:r>
              <a:rPr lang="en-US" sz="3600" b="1" dirty="0" smtClean="0">
                <a:effectLst>
                  <a:outerShdw blurRad="38100" dist="38100" dir="2700000" algn="tl">
                    <a:srgbClr val="000000">
                      <a:alpha val="43137"/>
                    </a:srgbClr>
                  </a:outerShdw>
                </a:effectLst>
                <a:latin typeface="Cambria" pitchFamily="18" charset="0"/>
              </a:rPr>
              <a:t>OpenStack APIs</a:t>
            </a:r>
          </a:p>
          <a:p>
            <a:r>
              <a:rPr lang="en-US" sz="3600" b="1" dirty="0" smtClean="0">
                <a:effectLst>
                  <a:outerShdw blurRad="38100" dist="38100" dir="2700000" algn="tl">
                    <a:srgbClr val="000000">
                      <a:alpha val="43137"/>
                    </a:srgbClr>
                  </a:outerShdw>
                </a:effectLst>
                <a:latin typeface="Cambria" pitchFamily="18" charset="0"/>
              </a:rPr>
              <a:t>Database</a:t>
            </a:r>
          </a:p>
          <a:p>
            <a:r>
              <a:rPr lang="en-US" sz="3600" b="1" dirty="0" smtClean="0">
                <a:effectLst>
                  <a:outerShdw blurRad="38100" dist="38100" dir="2700000" algn="tl">
                    <a:srgbClr val="000000">
                      <a:alpha val="43137"/>
                    </a:srgbClr>
                  </a:outerShdw>
                </a:effectLst>
                <a:latin typeface="Cambria" pitchFamily="18" charset="0"/>
              </a:rPr>
              <a:t>Message Queue</a:t>
            </a:r>
          </a:p>
          <a:p>
            <a:r>
              <a:rPr lang="en-US" sz="3600" b="1" dirty="0" smtClean="0">
                <a:effectLst>
                  <a:outerShdw blurRad="38100" dist="38100" dir="2700000" algn="tl">
                    <a:srgbClr val="000000">
                      <a:alpha val="43137"/>
                    </a:srgbClr>
                  </a:outerShdw>
                </a:effectLst>
                <a:latin typeface="Cambria" pitchFamily="18" charset="0"/>
              </a:rPr>
              <a:t>Guest OS</a:t>
            </a:r>
          </a:p>
          <a:p>
            <a:endParaRPr lang="en-US" sz="3600" b="1" dirty="0" smtClean="0">
              <a:effectLst>
                <a:outerShdw blurRad="38100" dist="38100" dir="2700000" algn="tl">
                  <a:srgbClr val="000000">
                    <a:alpha val="43137"/>
                  </a:srgbClr>
                </a:outerShdw>
              </a:effectLst>
              <a:latin typeface="Cambria" pitchFamily="18" charset="0"/>
            </a:endParaRPr>
          </a:p>
          <a:p>
            <a:pPr algn="ctr">
              <a:buNone/>
            </a:pPr>
            <a:r>
              <a:rPr lang="en-US" sz="5400" b="1" dirty="0" smtClean="0">
                <a:effectLst>
                  <a:outerShdw blurRad="38100" dist="38100" dir="2700000" algn="tl">
                    <a:srgbClr val="000000">
                      <a:alpha val="43137"/>
                    </a:srgbClr>
                  </a:outerShdw>
                </a:effectLst>
                <a:latin typeface="Cambria" pitchFamily="18" charset="0"/>
              </a:rPr>
              <a:t>SSL Everywhere!</a:t>
            </a:r>
          </a:p>
        </p:txBody>
      </p:sp>
      <p:sp>
        <p:nvSpPr>
          <p:cNvPr id="21" name="Slide Number Placeholder 12"/>
          <p:cNvSpPr>
            <a:spLocks noGrp="1"/>
          </p:cNvSpPr>
          <p:nvPr>
            <p:ph type="sldNum" sz="quarter" idx="12"/>
          </p:nvPr>
        </p:nvSpPr>
        <p:spPr/>
        <p:txBody>
          <a:bodyPr/>
          <a:lstStyle/>
          <a:p>
            <a:fld id="{C5FC39D6-FB00-47D4-B99E-007B02E86BF4}" type="slidenum">
              <a:rPr lang="en-US" smtClean="0"/>
              <a:pPr/>
              <a:t>31</a:t>
            </a:fld>
            <a:endParaRPr lang="en-US" dirty="0"/>
          </a:p>
        </p:txBody>
      </p:sp>
      <p:sp>
        <p:nvSpPr>
          <p:cNvPr id="12" name="Text Placeholder 11"/>
          <p:cNvSpPr>
            <a:spLocks noGrp="1"/>
          </p:cNvSpPr>
          <p:nvPr>
            <p:ph type="body" sz="quarter" idx="13"/>
          </p:nvPr>
        </p:nvSpPr>
        <p:spPr/>
        <p:txBody>
          <a:bodyPr anchor="ctr">
            <a:normAutofit fontScale="25000" lnSpcReduction="20000"/>
          </a:bodyPr>
          <a:lstStyle/>
          <a:p>
            <a:pPr marL="0" lvl="1" algn="ctr"/>
            <a:endParaRPr lang="en-US" sz="3600" dirty="0" smtClean="0">
              <a:effectLst>
                <a:outerShdw blurRad="38100" dist="38100" dir="2700000" algn="tl">
                  <a:srgbClr val="000000">
                    <a:alpha val="43137"/>
                  </a:srgbClr>
                </a:outerShdw>
              </a:effectLst>
              <a:latin typeface="Cambria" pitchFamily="18" charset="0"/>
            </a:endParaRPr>
          </a:p>
          <a:p>
            <a:endParaRPr lang="en-US" dirty="0"/>
          </a:p>
        </p:txBody>
      </p:sp>
      <p:pic>
        <p:nvPicPr>
          <p:cNvPr id="10" name="Picture 9" descr="nsa"/>
          <p:cNvPicPr>
            <a:picLocks noChangeAspect="1" noChangeArrowheads="1"/>
          </p:cNvPicPr>
          <p:nvPr/>
        </p:nvPicPr>
        <p:blipFill>
          <a:blip r:embed="rId3" cstate="screen">
            <a:duotone>
              <a:prstClr val="black"/>
              <a:srgbClr val="D9C3A5">
                <a:tint val="50000"/>
                <a:satMod val="180000"/>
              </a:srgbClr>
            </a:duotone>
          </a:blip>
          <a:srcRect/>
          <a:stretch>
            <a:fillRect/>
          </a:stretch>
        </p:blipFill>
        <p:spPr bwMode="auto">
          <a:xfrm>
            <a:off x="8182069" y="87765"/>
            <a:ext cx="806506" cy="809596"/>
          </a:xfrm>
          <a:prstGeom prst="rect">
            <a:avLst/>
          </a:prstGeom>
          <a:noFill/>
          <a:ln w="9525">
            <a:noFill/>
            <a:miter lim="800000"/>
            <a:headEnd/>
            <a:tailEnd/>
          </a:ln>
          <a:effectLst>
            <a:outerShdw blurRad="101600" dir="5400000" sx="105000" sy="105000" algn="t" rotWithShape="0">
              <a:prstClr val="black">
                <a:alpha val="50000"/>
              </a:prst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3035800" y="6693425"/>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50000"/>
                </a:schemeClr>
              </a:solidFill>
              <a:latin typeface="Calibri" pitchFamily="34" charset="0"/>
            </a:endParaRPr>
          </a:p>
        </p:txBody>
      </p:sp>
      <p:sp>
        <p:nvSpPr>
          <p:cNvPr id="9" name="TextBox 11"/>
          <p:cNvSpPr txBox="1">
            <a:spLocks noChangeArrowheads="1"/>
          </p:cNvSpPr>
          <p:nvPr/>
        </p:nvSpPr>
        <p:spPr bwMode="auto">
          <a:xfrm>
            <a:off x="3035800" y="0"/>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75000"/>
                </a:schemeClr>
              </a:solidFill>
              <a:latin typeface="Calibri" pitchFamily="34" charset="0"/>
            </a:endParaRPr>
          </a:p>
        </p:txBody>
      </p:sp>
      <p:sp>
        <p:nvSpPr>
          <p:cNvPr id="16" name="Title 15"/>
          <p:cNvSpPr>
            <a:spLocks noGrp="1"/>
          </p:cNvSpPr>
          <p:nvPr>
            <p:ph type="title"/>
          </p:nvPr>
        </p:nvSpPr>
        <p:spPr/>
        <p:txBody>
          <a:bodyPr/>
          <a:lstStyle/>
          <a:p>
            <a:r>
              <a:rPr lang="en-US" dirty="0" smtClean="0"/>
              <a:t>Accounts? $$$?</a:t>
            </a:r>
            <a:endParaRPr lang="en-US" dirty="0">
              <a:gradFill flip="none" rotWithShape="1">
                <a:gsLst>
                  <a:gs pos="0">
                    <a:schemeClr val="bg1">
                      <a:lumMod val="85000"/>
                    </a:schemeClr>
                  </a:gs>
                  <a:gs pos="100000">
                    <a:schemeClr val="bg1"/>
                  </a:gs>
                </a:gsLst>
                <a:lin ang="16200000" scaled="1"/>
                <a:tileRect/>
              </a:gradFill>
              <a:ea typeface="Cambria Math" pitchFamily="18" charset="0"/>
            </a:endParaRPr>
          </a:p>
        </p:txBody>
      </p:sp>
      <p:sp>
        <p:nvSpPr>
          <p:cNvPr id="12" name="Text Placeholder 11"/>
          <p:cNvSpPr>
            <a:spLocks noGrp="1"/>
          </p:cNvSpPr>
          <p:nvPr>
            <p:ph type="body" idx="1"/>
          </p:nvPr>
        </p:nvSpPr>
        <p:spPr>
          <a:xfrm>
            <a:off x="457200" y="1535113"/>
            <a:ext cx="5190140" cy="639762"/>
          </a:xfrm>
        </p:spPr>
        <p:txBody>
          <a:bodyPr anchor="ctr">
            <a:normAutofit/>
          </a:bodyPr>
          <a:lstStyle/>
          <a:p>
            <a:pPr marL="0" lvl="1"/>
            <a:r>
              <a:rPr lang="en-US" sz="2400" dirty="0" smtClean="0">
                <a:effectLst>
                  <a:outerShdw blurRad="38100" dist="38100" dir="2700000" algn="tl">
                    <a:srgbClr val="000000">
                      <a:alpha val="43137"/>
                    </a:srgbClr>
                  </a:outerShdw>
                </a:effectLst>
                <a:latin typeface="Cambria" pitchFamily="18" charset="0"/>
              </a:rPr>
              <a:t>Amazon, </a:t>
            </a:r>
            <a:r>
              <a:rPr lang="en-US" sz="2400" dirty="0" err="1" smtClean="0">
                <a:effectLst>
                  <a:outerShdw blurRad="38100" dist="38100" dir="2700000" algn="tl">
                    <a:srgbClr val="000000">
                      <a:alpha val="43137"/>
                    </a:srgbClr>
                  </a:outerShdw>
                </a:effectLst>
                <a:latin typeface="Cambria" pitchFamily="18" charset="0"/>
              </a:rPr>
              <a:t>Dreamhost</a:t>
            </a:r>
            <a:r>
              <a:rPr lang="en-US" sz="2400" dirty="0" smtClean="0">
                <a:effectLst>
                  <a:outerShdw blurRad="38100" dist="38100" dir="2700000" algn="tl">
                    <a:srgbClr val="000000">
                      <a:alpha val="43137"/>
                    </a:srgbClr>
                  </a:outerShdw>
                </a:effectLst>
                <a:latin typeface="Cambria" pitchFamily="18" charset="0"/>
              </a:rPr>
              <a:t>, </a:t>
            </a:r>
            <a:r>
              <a:rPr lang="en-US" sz="2400" dirty="0" err="1" smtClean="0">
                <a:effectLst>
                  <a:outerShdw blurRad="38100" dist="38100" dir="2700000" algn="tl">
                    <a:srgbClr val="000000">
                      <a:alpha val="43137"/>
                    </a:srgbClr>
                  </a:outerShdw>
                </a:effectLst>
                <a:latin typeface="Cambria" pitchFamily="18" charset="0"/>
              </a:rPr>
              <a:t>Rackspace</a:t>
            </a:r>
            <a:r>
              <a:rPr lang="en-US" sz="2400" dirty="0" smtClean="0">
                <a:effectLst>
                  <a:outerShdw blurRad="38100" dist="38100" dir="2700000" algn="tl">
                    <a:srgbClr val="000000">
                      <a:alpha val="43137"/>
                    </a:srgbClr>
                  </a:outerShdw>
                </a:effectLst>
                <a:latin typeface="Cambria" pitchFamily="18" charset="0"/>
              </a:rPr>
              <a:t> …</a:t>
            </a:r>
          </a:p>
        </p:txBody>
      </p:sp>
      <p:pic>
        <p:nvPicPr>
          <p:cNvPr id="17" name="Content Placeholder 16" descr="7113235069_1da77afa9b_n.jpg"/>
          <p:cNvPicPr>
            <a:picLocks noGrp="1" noChangeAspect="1"/>
          </p:cNvPicPr>
          <p:nvPr>
            <p:ph sz="half" idx="2"/>
          </p:nvPr>
        </p:nvPicPr>
        <p:blipFill>
          <a:blip r:embed="rId3" cstate="print"/>
          <a:stretch>
            <a:fillRect/>
          </a:stretch>
        </p:blipFill>
        <p:spPr>
          <a:xfrm>
            <a:off x="651423" y="2781115"/>
            <a:ext cx="3651742" cy="2738808"/>
          </a:xfrm>
        </p:spPr>
      </p:pic>
      <p:sp>
        <p:nvSpPr>
          <p:cNvPr id="13" name="Text Placeholder 12"/>
          <p:cNvSpPr>
            <a:spLocks noGrp="1"/>
          </p:cNvSpPr>
          <p:nvPr>
            <p:ph type="body" sz="quarter" idx="3"/>
          </p:nvPr>
        </p:nvSpPr>
        <p:spPr/>
        <p:txBody>
          <a:bodyPr anchor="ctr">
            <a:normAutofit/>
          </a:bodyPr>
          <a:lstStyle/>
          <a:p>
            <a:pPr algn="ctr"/>
            <a:r>
              <a:rPr lang="en-US" dirty="0" smtClean="0">
                <a:effectLst>
                  <a:outerShdw blurRad="38100" dist="38100" dir="2700000" algn="tl">
                    <a:srgbClr val="000000">
                      <a:alpha val="43137"/>
                    </a:srgbClr>
                  </a:outerShdw>
                </a:effectLst>
                <a:latin typeface="Cambria" pitchFamily="18" charset="0"/>
              </a:rPr>
              <a:t>NSA</a:t>
            </a:r>
            <a:endParaRPr lang="en-US" dirty="0">
              <a:effectLst>
                <a:outerShdw blurRad="38100" dist="38100" dir="2700000" algn="tl">
                  <a:srgbClr val="000000">
                    <a:alpha val="43137"/>
                  </a:srgbClr>
                </a:outerShdw>
              </a:effectLst>
              <a:latin typeface="Cambria" pitchFamily="18" charset="0"/>
            </a:endParaRPr>
          </a:p>
        </p:txBody>
      </p:sp>
      <p:pic>
        <p:nvPicPr>
          <p:cNvPr id="20" name="Content Placeholder 19" descr="award_ribbon_blue_T.png"/>
          <p:cNvPicPr>
            <a:picLocks noGrp="1" noChangeAspect="1"/>
          </p:cNvPicPr>
          <p:nvPr>
            <p:ph sz="quarter" idx="4"/>
          </p:nvPr>
        </p:nvPicPr>
        <p:blipFill>
          <a:blip r:embed="rId4" cstate="print"/>
          <a:stretch>
            <a:fillRect/>
          </a:stretch>
        </p:blipFill>
        <p:spPr>
          <a:xfrm>
            <a:off x="5721358" y="2567738"/>
            <a:ext cx="2230282" cy="3165562"/>
          </a:xfrm>
        </p:spPr>
      </p:pic>
      <p:sp>
        <p:nvSpPr>
          <p:cNvPr id="21" name="Slide Number Placeholder 12"/>
          <p:cNvSpPr>
            <a:spLocks noGrp="1"/>
          </p:cNvSpPr>
          <p:nvPr>
            <p:ph type="sldNum" sz="quarter" idx="12"/>
          </p:nvPr>
        </p:nvSpPr>
        <p:spPr/>
        <p:txBody>
          <a:bodyPr/>
          <a:lstStyle/>
          <a:p>
            <a:fld id="{C5FC39D6-FB00-47D4-B99E-007B02E86BF4}" type="slidenum">
              <a:rPr lang="en-US" smtClean="0"/>
              <a:pPr/>
              <a:t>32</a:t>
            </a:fld>
            <a:endParaRPr lang="en-US" dirty="0"/>
          </a:p>
        </p:txBody>
      </p:sp>
      <p:sp>
        <p:nvSpPr>
          <p:cNvPr id="15" name="Text Placeholder 14"/>
          <p:cNvSpPr>
            <a:spLocks noGrp="1"/>
          </p:cNvSpPr>
          <p:nvPr>
            <p:ph type="body" sz="quarter" idx="13"/>
          </p:nvPr>
        </p:nvSpPr>
        <p:spPr/>
        <p:txBody>
          <a:bodyPr/>
          <a:lstStyle/>
          <a:p>
            <a:endParaRPr lang="en-US"/>
          </a:p>
        </p:txBody>
      </p:sp>
      <p:pic>
        <p:nvPicPr>
          <p:cNvPr id="10" name="Picture 9" descr="nsa"/>
          <p:cNvPicPr>
            <a:picLocks noChangeAspect="1" noChangeArrowheads="1"/>
          </p:cNvPicPr>
          <p:nvPr/>
        </p:nvPicPr>
        <p:blipFill>
          <a:blip r:embed="rId5" cstate="screen">
            <a:duotone>
              <a:prstClr val="black"/>
              <a:srgbClr val="D9C3A5">
                <a:tint val="50000"/>
                <a:satMod val="180000"/>
              </a:srgbClr>
            </a:duotone>
          </a:blip>
          <a:srcRect/>
          <a:stretch>
            <a:fillRect/>
          </a:stretch>
        </p:blipFill>
        <p:spPr bwMode="auto">
          <a:xfrm>
            <a:off x="8182069" y="87765"/>
            <a:ext cx="806506" cy="809596"/>
          </a:xfrm>
          <a:prstGeom prst="rect">
            <a:avLst/>
          </a:prstGeom>
          <a:noFill/>
          <a:ln w="9525">
            <a:noFill/>
            <a:miter lim="800000"/>
            <a:headEnd/>
            <a:tailEnd/>
          </a:ln>
          <a:effectLst>
            <a:outerShdw blurRad="101600" dir="5400000" sx="105000" sy="105000" algn="t" rotWithShape="0">
              <a:prstClr val="black">
                <a:alpha val="50000"/>
              </a:prstClr>
            </a:outerShdw>
          </a:effectLst>
        </p:spPr>
      </p:pic>
      <p:sp>
        <p:nvSpPr>
          <p:cNvPr id="18" name="TextBox 17"/>
          <p:cNvSpPr txBox="1"/>
          <p:nvPr/>
        </p:nvSpPr>
        <p:spPr>
          <a:xfrm>
            <a:off x="832752" y="6573052"/>
            <a:ext cx="2869696" cy="215444"/>
          </a:xfrm>
          <a:prstGeom prst="rect">
            <a:avLst/>
          </a:prstGeom>
          <a:noFill/>
        </p:spPr>
        <p:txBody>
          <a:bodyPr wrap="none" rtlCol="0">
            <a:spAutoFit/>
          </a:bodyPr>
          <a:lstStyle/>
          <a:p>
            <a:r>
              <a:rPr lang="en-US" sz="800" dirty="0" smtClean="0">
                <a:latin typeface="Cambria" pitchFamily="18" charset="0"/>
              </a:rPr>
              <a:t>http://www.flickr.com/photos/9731367@N02/7113235069</a:t>
            </a:r>
            <a:endParaRPr lang="en-US" sz="800" dirty="0">
              <a:latin typeface="Cambria" pitchFamily="18" charset="0"/>
            </a:endParaRPr>
          </a:p>
        </p:txBody>
      </p:sp>
      <p:sp>
        <p:nvSpPr>
          <p:cNvPr id="22" name="Rectangle 21"/>
          <p:cNvSpPr/>
          <p:nvPr/>
        </p:nvSpPr>
        <p:spPr>
          <a:xfrm>
            <a:off x="5992985" y="3044950"/>
            <a:ext cx="1555234"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ambria" pitchFamily="18" charset="0"/>
              </a:rPr>
              <a:t>PKI!</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ambria" pitchFamily="18" charset="0"/>
            </a:endParaRPr>
          </a:p>
        </p:txBody>
      </p:sp>
      <p:pic>
        <p:nvPicPr>
          <p:cNvPr id="23" name="Picture 22" descr="cc-by.png"/>
          <p:cNvPicPr>
            <a:picLocks noChangeAspect="1"/>
          </p:cNvPicPr>
          <p:nvPr/>
        </p:nvPicPr>
        <p:blipFill>
          <a:blip r:embed="rId6" cstate="print"/>
          <a:stretch>
            <a:fillRect/>
          </a:stretch>
        </p:blipFill>
        <p:spPr>
          <a:xfrm>
            <a:off x="305450" y="6624074"/>
            <a:ext cx="598294" cy="1120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3035800" y="6693425"/>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50000"/>
                </a:schemeClr>
              </a:solidFill>
              <a:latin typeface="Calibri" pitchFamily="34" charset="0"/>
            </a:endParaRPr>
          </a:p>
        </p:txBody>
      </p:sp>
      <p:sp>
        <p:nvSpPr>
          <p:cNvPr id="9" name="TextBox 11"/>
          <p:cNvSpPr txBox="1">
            <a:spLocks noChangeArrowheads="1"/>
          </p:cNvSpPr>
          <p:nvPr/>
        </p:nvSpPr>
        <p:spPr bwMode="auto">
          <a:xfrm>
            <a:off x="3035800" y="0"/>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75000"/>
                </a:schemeClr>
              </a:solidFill>
              <a:latin typeface="Calibri" pitchFamily="34" charset="0"/>
            </a:endParaRPr>
          </a:p>
        </p:txBody>
      </p:sp>
      <p:sp>
        <p:nvSpPr>
          <p:cNvPr id="16" name="Title 15"/>
          <p:cNvSpPr>
            <a:spLocks noGrp="1"/>
          </p:cNvSpPr>
          <p:nvPr>
            <p:ph type="title"/>
          </p:nvPr>
        </p:nvSpPr>
        <p:spPr/>
        <p:txBody>
          <a:bodyPr/>
          <a:lstStyle/>
          <a:p>
            <a:r>
              <a:rPr lang="en-US" dirty="0" smtClean="0"/>
              <a:t>Free Tier</a:t>
            </a:r>
            <a:endParaRPr lang="en-US" dirty="0">
              <a:gradFill flip="none" rotWithShape="1">
                <a:gsLst>
                  <a:gs pos="0">
                    <a:schemeClr val="bg1">
                      <a:lumMod val="85000"/>
                    </a:schemeClr>
                  </a:gs>
                  <a:gs pos="100000">
                    <a:schemeClr val="bg1"/>
                  </a:gs>
                </a:gsLst>
                <a:lin ang="16200000" scaled="1"/>
                <a:tileRect/>
              </a:gradFill>
              <a:ea typeface="Cambria Math" pitchFamily="18" charset="0"/>
            </a:endParaRPr>
          </a:p>
        </p:txBody>
      </p:sp>
      <p:sp>
        <p:nvSpPr>
          <p:cNvPr id="17" name="Content Placeholder 16"/>
          <p:cNvSpPr>
            <a:spLocks noGrp="1"/>
          </p:cNvSpPr>
          <p:nvPr>
            <p:ph idx="1"/>
          </p:nvPr>
        </p:nvSpPr>
        <p:spPr/>
        <p:txBody>
          <a:bodyPr anchor="ctr">
            <a:normAutofit/>
          </a:bodyPr>
          <a:lstStyle/>
          <a:p>
            <a:pPr algn="ctr">
              <a:buNone/>
            </a:pPr>
            <a:r>
              <a:rPr lang="en-US" sz="3600" b="1" dirty="0" smtClean="0">
                <a:effectLst>
                  <a:outerShdw blurRad="38100" dist="38100" dir="2700000" algn="tl">
                    <a:srgbClr val="000000">
                      <a:alpha val="43137"/>
                    </a:srgbClr>
                  </a:outerShdw>
                </a:effectLst>
                <a:latin typeface="Cambria" pitchFamily="18" charset="0"/>
              </a:rPr>
              <a:t>Have PKI? You’re in!</a:t>
            </a:r>
          </a:p>
          <a:p>
            <a:pPr algn="ctr">
              <a:buNone/>
            </a:pPr>
            <a:endParaRPr lang="en-US" sz="3600" b="1" dirty="0" smtClean="0">
              <a:effectLst>
                <a:outerShdw blurRad="38100" dist="38100" dir="2700000" algn="tl">
                  <a:srgbClr val="000000">
                    <a:alpha val="43137"/>
                  </a:srgbClr>
                </a:outerShdw>
              </a:effectLst>
              <a:latin typeface="Cambria" pitchFamily="18" charset="0"/>
            </a:endParaRPr>
          </a:p>
          <a:p>
            <a:pPr algn="ctr">
              <a:buNone/>
            </a:pPr>
            <a:r>
              <a:rPr lang="en-US" sz="3600" b="1" dirty="0" smtClean="0">
                <a:effectLst>
                  <a:outerShdw blurRad="38100" dist="38100" dir="2700000" algn="tl">
                    <a:srgbClr val="000000">
                      <a:alpha val="43137"/>
                    </a:srgbClr>
                  </a:outerShdw>
                </a:effectLst>
                <a:latin typeface="Cambria" pitchFamily="18" charset="0"/>
              </a:rPr>
              <a:t>Auto-account creation</a:t>
            </a:r>
          </a:p>
        </p:txBody>
      </p:sp>
      <p:sp>
        <p:nvSpPr>
          <p:cNvPr id="21" name="Slide Number Placeholder 12"/>
          <p:cNvSpPr>
            <a:spLocks noGrp="1"/>
          </p:cNvSpPr>
          <p:nvPr>
            <p:ph type="sldNum" sz="quarter" idx="12"/>
          </p:nvPr>
        </p:nvSpPr>
        <p:spPr/>
        <p:txBody>
          <a:bodyPr/>
          <a:lstStyle/>
          <a:p>
            <a:fld id="{C5FC39D6-FB00-47D4-B99E-007B02E86BF4}" type="slidenum">
              <a:rPr lang="en-US" smtClean="0"/>
              <a:pPr/>
              <a:t>33</a:t>
            </a:fld>
            <a:endParaRPr lang="en-US" dirty="0"/>
          </a:p>
        </p:txBody>
      </p:sp>
      <p:sp>
        <p:nvSpPr>
          <p:cNvPr id="18" name="Text Placeholder 17"/>
          <p:cNvSpPr>
            <a:spLocks noGrp="1"/>
          </p:cNvSpPr>
          <p:nvPr>
            <p:ph type="body" sz="quarter" idx="13"/>
          </p:nvPr>
        </p:nvSpPr>
        <p:spPr/>
        <p:txBody>
          <a:bodyPr/>
          <a:lstStyle/>
          <a:p>
            <a:endParaRPr lang="en-US"/>
          </a:p>
        </p:txBody>
      </p:sp>
      <p:pic>
        <p:nvPicPr>
          <p:cNvPr id="10" name="Picture 9" descr="nsa"/>
          <p:cNvPicPr>
            <a:picLocks noChangeAspect="1" noChangeArrowheads="1"/>
          </p:cNvPicPr>
          <p:nvPr/>
        </p:nvPicPr>
        <p:blipFill>
          <a:blip r:embed="rId3" cstate="screen">
            <a:duotone>
              <a:prstClr val="black"/>
              <a:srgbClr val="D9C3A5">
                <a:tint val="50000"/>
                <a:satMod val="180000"/>
              </a:srgbClr>
            </a:duotone>
          </a:blip>
          <a:srcRect/>
          <a:stretch>
            <a:fillRect/>
          </a:stretch>
        </p:blipFill>
        <p:spPr bwMode="auto">
          <a:xfrm>
            <a:off x="8182069" y="87765"/>
            <a:ext cx="806506" cy="809596"/>
          </a:xfrm>
          <a:prstGeom prst="rect">
            <a:avLst/>
          </a:prstGeom>
          <a:noFill/>
          <a:ln w="9525">
            <a:noFill/>
            <a:miter lim="800000"/>
            <a:headEnd/>
            <a:tailEnd/>
          </a:ln>
          <a:effectLst>
            <a:outerShdw blurRad="101600" dir="5400000" sx="105000" sy="105000" algn="t" rotWithShape="0">
              <a:prstClr val="black">
                <a:alpha val="50000"/>
              </a:prst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Zebra_(PSF).png"/>
          <p:cNvPicPr>
            <a:picLocks noChangeAspect="1"/>
          </p:cNvPicPr>
          <p:nvPr/>
        </p:nvPicPr>
        <p:blipFill>
          <a:blip r:embed="rId3" cstate="print"/>
          <a:stretch>
            <a:fillRect/>
          </a:stretch>
        </p:blipFill>
        <p:spPr>
          <a:xfrm>
            <a:off x="-372138" y="3264084"/>
            <a:ext cx="2605183" cy="2796473"/>
          </a:xfrm>
          <a:prstGeom prst="rect">
            <a:avLst/>
          </a:prstGeom>
        </p:spPr>
      </p:pic>
      <p:sp>
        <p:nvSpPr>
          <p:cNvPr id="7" name="TextBox 11"/>
          <p:cNvSpPr txBox="1">
            <a:spLocks noChangeArrowheads="1"/>
          </p:cNvSpPr>
          <p:nvPr/>
        </p:nvSpPr>
        <p:spPr bwMode="auto">
          <a:xfrm>
            <a:off x="3035800" y="6693425"/>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50000"/>
                </a:schemeClr>
              </a:solidFill>
              <a:latin typeface="Calibri" pitchFamily="34" charset="0"/>
            </a:endParaRPr>
          </a:p>
        </p:txBody>
      </p:sp>
      <p:sp>
        <p:nvSpPr>
          <p:cNvPr id="9" name="TextBox 11"/>
          <p:cNvSpPr txBox="1">
            <a:spLocks noChangeArrowheads="1"/>
          </p:cNvSpPr>
          <p:nvPr/>
        </p:nvSpPr>
        <p:spPr bwMode="auto">
          <a:xfrm>
            <a:off x="3035800" y="0"/>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75000"/>
                </a:schemeClr>
              </a:solidFill>
              <a:latin typeface="Calibri" pitchFamily="34" charset="0"/>
            </a:endParaRPr>
          </a:p>
        </p:txBody>
      </p:sp>
      <p:sp>
        <p:nvSpPr>
          <p:cNvPr id="16" name="Title 15"/>
          <p:cNvSpPr>
            <a:spLocks noGrp="1"/>
          </p:cNvSpPr>
          <p:nvPr>
            <p:ph type="title"/>
          </p:nvPr>
        </p:nvSpPr>
        <p:spPr/>
        <p:txBody>
          <a:bodyPr/>
          <a:lstStyle/>
          <a:p>
            <a:r>
              <a:rPr lang="en-US" dirty="0" smtClean="0"/>
              <a:t>Outbreak</a:t>
            </a:r>
            <a:endParaRPr lang="en-US" dirty="0">
              <a:gradFill flip="none" rotWithShape="1">
                <a:gsLst>
                  <a:gs pos="0">
                    <a:schemeClr val="bg1">
                      <a:lumMod val="85000"/>
                    </a:schemeClr>
                  </a:gs>
                  <a:gs pos="100000">
                    <a:schemeClr val="bg1"/>
                  </a:gs>
                </a:gsLst>
                <a:lin ang="16200000" scaled="1"/>
                <a:tileRect/>
              </a:gradFill>
              <a:ea typeface="Cambria Math" pitchFamily="18" charset="0"/>
            </a:endParaRPr>
          </a:p>
        </p:txBody>
      </p:sp>
      <p:sp>
        <p:nvSpPr>
          <p:cNvPr id="21" name="Slide Number Placeholder 12"/>
          <p:cNvSpPr>
            <a:spLocks noGrp="1"/>
          </p:cNvSpPr>
          <p:nvPr>
            <p:ph type="sldNum" sz="quarter" idx="12"/>
          </p:nvPr>
        </p:nvSpPr>
        <p:spPr/>
        <p:txBody>
          <a:bodyPr/>
          <a:lstStyle/>
          <a:p>
            <a:fld id="{C5FC39D6-FB00-47D4-B99E-007B02E86BF4}" type="slidenum">
              <a:rPr lang="en-US" smtClean="0"/>
              <a:pPr/>
              <a:t>34</a:t>
            </a:fld>
            <a:endParaRPr lang="en-US" dirty="0"/>
          </a:p>
        </p:txBody>
      </p:sp>
      <p:sp>
        <p:nvSpPr>
          <p:cNvPr id="18" name="Text Placeholder 17"/>
          <p:cNvSpPr>
            <a:spLocks noGrp="1"/>
          </p:cNvSpPr>
          <p:nvPr>
            <p:ph type="body" sz="quarter" idx="13"/>
          </p:nvPr>
        </p:nvSpPr>
        <p:spPr/>
        <p:txBody>
          <a:bodyPr/>
          <a:lstStyle/>
          <a:p>
            <a:endParaRPr lang="en-US" dirty="0"/>
          </a:p>
        </p:txBody>
      </p:sp>
      <p:pic>
        <p:nvPicPr>
          <p:cNvPr id="10" name="Picture 9" descr="nsa"/>
          <p:cNvPicPr>
            <a:picLocks noChangeAspect="1" noChangeArrowheads="1"/>
          </p:cNvPicPr>
          <p:nvPr/>
        </p:nvPicPr>
        <p:blipFill>
          <a:blip r:embed="rId4" cstate="screen">
            <a:duotone>
              <a:prstClr val="black"/>
              <a:srgbClr val="D9C3A5">
                <a:tint val="50000"/>
                <a:satMod val="180000"/>
              </a:srgbClr>
            </a:duotone>
          </a:blip>
          <a:srcRect/>
          <a:stretch>
            <a:fillRect/>
          </a:stretch>
        </p:blipFill>
        <p:spPr bwMode="auto">
          <a:xfrm>
            <a:off x="8182069" y="87765"/>
            <a:ext cx="806506" cy="809596"/>
          </a:xfrm>
          <a:prstGeom prst="rect">
            <a:avLst/>
          </a:prstGeom>
          <a:noFill/>
          <a:ln w="9525">
            <a:noFill/>
            <a:miter lim="800000"/>
            <a:headEnd/>
            <a:tailEnd/>
          </a:ln>
          <a:effectLst>
            <a:outerShdw blurRad="101600" dir="5400000" sx="105000" sy="105000" algn="t" rotWithShape="0">
              <a:prstClr val="black">
                <a:alpha val="50000"/>
              </a:prstClr>
            </a:outerShdw>
          </a:effectLst>
        </p:spPr>
      </p:pic>
      <p:pic>
        <p:nvPicPr>
          <p:cNvPr id="14" name="Picture 13" descr="cc-by-sa.png"/>
          <p:cNvPicPr>
            <a:picLocks noChangeAspect="1"/>
          </p:cNvPicPr>
          <p:nvPr/>
        </p:nvPicPr>
        <p:blipFill>
          <a:blip r:embed="rId5" cstate="print"/>
          <a:stretch>
            <a:fillRect/>
          </a:stretch>
        </p:blipFill>
        <p:spPr>
          <a:xfrm>
            <a:off x="277310" y="6353327"/>
            <a:ext cx="594087" cy="111252"/>
          </a:xfrm>
          <a:prstGeom prst="rect">
            <a:avLst/>
          </a:prstGeom>
        </p:spPr>
      </p:pic>
      <p:sp>
        <p:nvSpPr>
          <p:cNvPr id="17" name="TextBox 16"/>
          <p:cNvSpPr txBox="1"/>
          <p:nvPr/>
        </p:nvSpPr>
        <p:spPr>
          <a:xfrm>
            <a:off x="797435" y="6307907"/>
            <a:ext cx="2839239" cy="215444"/>
          </a:xfrm>
          <a:prstGeom prst="rect">
            <a:avLst/>
          </a:prstGeom>
          <a:noFill/>
        </p:spPr>
        <p:txBody>
          <a:bodyPr wrap="none" rtlCol="0">
            <a:spAutoFit/>
          </a:bodyPr>
          <a:lstStyle/>
          <a:p>
            <a:r>
              <a:rPr lang="en-US" sz="800" dirty="0" smtClean="0">
                <a:latin typeface="Cambria" pitchFamily="18" charset="0"/>
              </a:rPr>
              <a:t>http://commons.wikimedia.org/wiki/File:Unicorn_llama.jpg</a:t>
            </a:r>
            <a:endParaRPr lang="en-US" sz="800" dirty="0">
              <a:latin typeface="Cambria" pitchFamily="18" charset="0"/>
            </a:endParaRPr>
          </a:p>
        </p:txBody>
      </p:sp>
      <p:sp>
        <p:nvSpPr>
          <p:cNvPr id="20" name="Rectangle 19"/>
          <p:cNvSpPr/>
          <p:nvPr/>
        </p:nvSpPr>
        <p:spPr>
          <a:xfrm>
            <a:off x="797439" y="6429896"/>
            <a:ext cx="4572000" cy="215444"/>
          </a:xfrm>
          <a:prstGeom prst="rect">
            <a:avLst/>
          </a:prstGeom>
        </p:spPr>
        <p:txBody>
          <a:bodyPr>
            <a:spAutoFit/>
          </a:bodyPr>
          <a:lstStyle/>
          <a:p>
            <a:r>
              <a:rPr lang="en-US" sz="800" dirty="0" smtClean="0">
                <a:latin typeface="Cambria" pitchFamily="18" charset="0"/>
              </a:rPr>
              <a:t>http://commons.wikimedia.org/wiki/File:Zebra_%28PSF%29.png</a:t>
            </a:r>
            <a:endParaRPr lang="en-US" sz="800" dirty="0">
              <a:latin typeface="Cambria" pitchFamily="18" charset="0"/>
            </a:endParaRPr>
          </a:p>
        </p:txBody>
      </p:sp>
      <p:pic>
        <p:nvPicPr>
          <p:cNvPr id="22" name="Picture 21" descr="cc-publicdomain.png"/>
          <p:cNvPicPr>
            <a:picLocks noChangeAspect="1"/>
          </p:cNvPicPr>
          <p:nvPr/>
        </p:nvPicPr>
        <p:blipFill>
          <a:blip r:embed="rId6" cstate="print"/>
          <a:stretch>
            <a:fillRect/>
          </a:stretch>
        </p:blipFill>
        <p:spPr>
          <a:xfrm>
            <a:off x="277173" y="6476337"/>
            <a:ext cx="594360" cy="111304"/>
          </a:xfrm>
          <a:prstGeom prst="rect">
            <a:avLst/>
          </a:prstGeom>
        </p:spPr>
      </p:pic>
      <p:sp>
        <p:nvSpPr>
          <p:cNvPr id="26" name="TextBox 25"/>
          <p:cNvSpPr txBox="1"/>
          <p:nvPr/>
        </p:nvSpPr>
        <p:spPr>
          <a:xfrm>
            <a:off x="801115" y="6181779"/>
            <a:ext cx="2733441" cy="215444"/>
          </a:xfrm>
          <a:prstGeom prst="rect">
            <a:avLst/>
          </a:prstGeom>
          <a:noFill/>
        </p:spPr>
        <p:txBody>
          <a:bodyPr wrap="none" rtlCol="0">
            <a:spAutoFit/>
          </a:bodyPr>
          <a:lstStyle/>
          <a:p>
            <a:r>
              <a:rPr lang="en-US" sz="800" dirty="0" smtClean="0">
                <a:latin typeface="Cambria" pitchFamily="18" charset="0"/>
              </a:rPr>
              <a:t>http://www.flickr.com/photos/goopymart/6917974213/</a:t>
            </a:r>
            <a:endParaRPr lang="en-US" sz="800" dirty="0">
              <a:latin typeface="Cambria" pitchFamily="18" charset="0"/>
            </a:endParaRPr>
          </a:p>
        </p:txBody>
      </p:sp>
      <p:pic>
        <p:nvPicPr>
          <p:cNvPr id="27" name="Picture 26" descr="cc-by-nc-sa.png"/>
          <p:cNvPicPr>
            <a:picLocks noChangeAspect="1"/>
          </p:cNvPicPr>
          <p:nvPr/>
        </p:nvPicPr>
        <p:blipFill>
          <a:blip r:embed="rId7" cstate="print"/>
          <a:stretch>
            <a:fillRect/>
          </a:stretch>
        </p:blipFill>
        <p:spPr>
          <a:xfrm>
            <a:off x="277310" y="6223583"/>
            <a:ext cx="594087" cy="111252"/>
          </a:xfrm>
          <a:prstGeom prst="rect">
            <a:avLst/>
          </a:prstGeom>
        </p:spPr>
      </p:pic>
      <p:pic>
        <p:nvPicPr>
          <p:cNvPr id="19" name="Picture 18" descr="4839345269_60746121d6_o.png"/>
          <p:cNvPicPr>
            <a:picLocks noChangeAspect="1"/>
          </p:cNvPicPr>
          <p:nvPr/>
        </p:nvPicPr>
        <p:blipFill>
          <a:blip r:embed="rId8" cstate="print"/>
          <a:stretch>
            <a:fillRect/>
          </a:stretch>
        </p:blipFill>
        <p:spPr>
          <a:xfrm>
            <a:off x="1584249" y="1028700"/>
            <a:ext cx="6900530" cy="5175398"/>
          </a:xfrm>
          <a:prstGeom prst="rect">
            <a:avLst/>
          </a:prstGeom>
          <a:ln>
            <a:noFill/>
          </a:ln>
          <a:effectLst>
            <a:softEdge rad="112500"/>
          </a:effectLst>
        </p:spPr>
      </p:pic>
      <p:pic>
        <p:nvPicPr>
          <p:cNvPr id="25" name="Picture 24" descr="6917974213_a4946de9c0_o.jpg"/>
          <p:cNvPicPr>
            <a:picLocks noChangeAspect="1"/>
          </p:cNvPicPr>
          <p:nvPr/>
        </p:nvPicPr>
        <p:blipFill>
          <a:blip r:embed="rId9" cstate="print"/>
          <a:stretch>
            <a:fillRect/>
          </a:stretch>
        </p:blipFill>
        <p:spPr>
          <a:xfrm>
            <a:off x="6081237" y="850605"/>
            <a:ext cx="3339212" cy="3339212"/>
          </a:xfrm>
          <a:prstGeom prst="ellipse">
            <a:avLst/>
          </a:prstGeom>
          <a:ln>
            <a:noFill/>
          </a:ln>
          <a:effectLst>
            <a:softEdge rad="112500"/>
          </a:effectLst>
        </p:spPr>
      </p:pic>
      <p:pic>
        <p:nvPicPr>
          <p:cNvPr id="11" name="Content Placeholder 10" descr="Unicorn_llama.jpg"/>
          <p:cNvPicPr>
            <a:picLocks noGrp="1" noChangeAspect="1"/>
          </p:cNvPicPr>
          <p:nvPr>
            <p:ph idx="1"/>
          </p:nvPr>
        </p:nvPicPr>
        <p:blipFill>
          <a:blip r:embed="rId10" cstate="print"/>
          <a:stretch>
            <a:fillRect/>
          </a:stretch>
        </p:blipFill>
        <p:spPr>
          <a:xfrm>
            <a:off x="0" y="1001871"/>
            <a:ext cx="3024979" cy="2347383"/>
          </a:xfrm>
          <a:prstGeom prst="rect">
            <a:avLst/>
          </a:prstGeom>
          <a:ln>
            <a:noFill/>
          </a:ln>
          <a:effectLst>
            <a:softEdge rad="112500"/>
          </a:effectLst>
        </p:spPr>
      </p:pic>
      <p:sp>
        <p:nvSpPr>
          <p:cNvPr id="23" name="TextBox 22"/>
          <p:cNvSpPr txBox="1"/>
          <p:nvPr/>
        </p:nvSpPr>
        <p:spPr>
          <a:xfrm>
            <a:off x="804658" y="6568097"/>
            <a:ext cx="2472152" cy="215444"/>
          </a:xfrm>
          <a:prstGeom prst="rect">
            <a:avLst/>
          </a:prstGeom>
          <a:noFill/>
        </p:spPr>
        <p:txBody>
          <a:bodyPr wrap="none" rtlCol="0">
            <a:spAutoFit/>
          </a:bodyPr>
          <a:lstStyle/>
          <a:p>
            <a:r>
              <a:rPr lang="en-US" sz="800" dirty="0" smtClean="0">
                <a:latin typeface="Cambria" pitchFamily="18" charset="0"/>
              </a:rPr>
              <a:t>http://www.flickr.com/photos/bulius/4839345269</a:t>
            </a:r>
            <a:endParaRPr lang="en-US" sz="800" dirty="0">
              <a:latin typeface="Cambria" pitchFamily="18" charset="0"/>
            </a:endParaRPr>
          </a:p>
        </p:txBody>
      </p:sp>
      <p:pic>
        <p:nvPicPr>
          <p:cNvPr id="28" name="Picture 27" descr="cc-by-nc-sa.png"/>
          <p:cNvPicPr>
            <a:picLocks noChangeAspect="1"/>
          </p:cNvPicPr>
          <p:nvPr/>
        </p:nvPicPr>
        <p:blipFill>
          <a:blip r:embed="rId7" cstate="print"/>
          <a:stretch>
            <a:fillRect/>
          </a:stretch>
        </p:blipFill>
        <p:spPr>
          <a:xfrm>
            <a:off x="280853" y="6609901"/>
            <a:ext cx="594087" cy="111252"/>
          </a:xfrm>
          <a:prstGeom prst="rect">
            <a:avLst/>
          </a:prstGeom>
        </p:spPr>
      </p:pic>
      <p:sp>
        <p:nvSpPr>
          <p:cNvPr id="32" name="Arc 31"/>
          <p:cNvSpPr/>
          <p:nvPr/>
        </p:nvSpPr>
        <p:spPr>
          <a:xfrm rot="19578612" flipH="1" flipV="1">
            <a:off x="5114260" y="2360426"/>
            <a:ext cx="489097" cy="244549"/>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3035800" y="6693425"/>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50000"/>
                </a:schemeClr>
              </a:solidFill>
              <a:latin typeface="Calibri" pitchFamily="34" charset="0"/>
            </a:endParaRPr>
          </a:p>
        </p:txBody>
      </p:sp>
      <p:sp>
        <p:nvSpPr>
          <p:cNvPr id="9" name="TextBox 11"/>
          <p:cNvSpPr txBox="1">
            <a:spLocks noChangeArrowheads="1"/>
          </p:cNvSpPr>
          <p:nvPr/>
        </p:nvSpPr>
        <p:spPr bwMode="auto">
          <a:xfrm>
            <a:off x="3035800" y="0"/>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75000"/>
                </a:schemeClr>
              </a:solidFill>
              <a:latin typeface="Calibri" pitchFamily="34" charset="0"/>
            </a:endParaRPr>
          </a:p>
        </p:txBody>
      </p:sp>
      <p:sp>
        <p:nvSpPr>
          <p:cNvPr id="16" name="Title 15"/>
          <p:cNvSpPr>
            <a:spLocks noGrp="1"/>
          </p:cNvSpPr>
          <p:nvPr>
            <p:ph type="title"/>
          </p:nvPr>
        </p:nvSpPr>
        <p:spPr/>
        <p:txBody>
          <a:bodyPr/>
          <a:lstStyle/>
          <a:p>
            <a:r>
              <a:rPr lang="en-US" dirty="0" smtClean="0"/>
              <a:t>An Epidemic</a:t>
            </a:r>
            <a:endParaRPr lang="en-US" dirty="0">
              <a:gradFill flip="none" rotWithShape="1">
                <a:gsLst>
                  <a:gs pos="0">
                    <a:schemeClr val="bg1">
                      <a:lumMod val="85000"/>
                    </a:schemeClr>
                  </a:gs>
                  <a:gs pos="100000">
                    <a:schemeClr val="bg1"/>
                  </a:gs>
                </a:gsLst>
                <a:lin ang="16200000" scaled="1"/>
                <a:tileRect/>
              </a:gradFill>
              <a:ea typeface="Cambria Math" pitchFamily="18" charset="0"/>
            </a:endParaRPr>
          </a:p>
        </p:txBody>
      </p:sp>
      <p:sp>
        <p:nvSpPr>
          <p:cNvPr id="17" name="Content Placeholder 16"/>
          <p:cNvSpPr>
            <a:spLocks noGrp="1"/>
          </p:cNvSpPr>
          <p:nvPr>
            <p:ph idx="1"/>
          </p:nvPr>
        </p:nvSpPr>
        <p:spPr/>
        <p:txBody>
          <a:bodyPr anchor="t">
            <a:normAutofit/>
          </a:bodyPr>
          <a:lstStyle/>
          <a:p>
            <a:pPr>
              <a:buNone/>
            </a:pPr>
            <a:r>
              <a:rPr lang="en-US" sz="3600" b="1" dirty="0" smtClean="0">
                <a:effectLst>
                  <a:outerShdw blurRad="38100" dist="38100" dir="2700000" algn="tl">
                    <a:srgbClr val="000000">
                      <a:alpha val="43137"/>
                    </a:srgbClr>
                  </a:outerShdw>
                </a:effectLst>
                <a:latin typeface="Cambria" pitchFamily="18" charset="0"/>
              </a:rPr>
              <a:t>Opened for general availability:</a:t>
            </a:r>
          </a:p>
          <a:p>
            <a:r>
              <a:rPr lang="en-US" sz="3600" b="1" dirty="0" smtClean="0">
                <a:effectLst>
                  <a:outerShdw blurRad="38100" dist="38100" dir="2700000" algn="tl">
                    <a:srgbClr val="000000">
                      <a:alpha val="43137"/>
                    </a:srgbClr>
                  </a:outerShdw>
                </a:effectLst>
                <a:latin typeface="Cambria" pitchFamily="18" charset="0"/>
              </a:rPr>
              <a:t>Silent launch, viral growth:</a:t>
            </a:r>
          </a:p>
          <a:p>
            <a:pPr lvl="1"/>
            <a:r>
              <a:rPr lang="en-US" sz="3400" b="1" dirty="0" smtClean="0">
                <a:effectLst>
                  <a:outerShdw blurRad="38100" dist="38100" dir="2700000" algn="tl">
                    <a:srgbClr val="000000">
                      <a:alpha val="43137"/>
                    </a:srgbClr>
                  </a:outerShdw>
                </a:effectLst>
                <a:latin typeface="Cambria" pitchFamily="18" charset="0"/>
              </a:rPr>
              <a:t>100’s of users in first weeks</a:t>
            </a:r>
          </a:p>
          <a:p>
            <a:r>
              <a:rPr lang="en-US" sz="3600" b="1" dirty="0" smtClean="0">
                <a:effectLst>
                  <a:outerShdw blurRad="38100" dist="38100" dir="2700000" algn="tl">
                    <a:srgbClr val="000000">
                      <a:alpha val="43137"/>
                    </a:srgbClr>
                  </a:outerShdw>
                </a:effectLst>
                <a:latin typeface="Cambria" pitchFamily="18" charset="0"/>
              </a:rPr>
              <a:t>Production workloads</a:t>
            </a:r>
          </a:p>
          <a:p>
            <a:r>
              <a:rPr lang="en-US" sz="3600" b="1" dirty="0" smtClean="0">
                <a:effectLst>
                  <a:outerShdw blurRad="38100" dist="38100" dir="2700000" algn="tl">
                    <a:srgbClr val="000000">
                      <a:alpha val="43137"/>
                    </a:srgbClr>
                  </a:outerShdw>
                </a:effectLst>
                <a:latin typeface="Cambria" pitchFamily="18" charset="0"/>
              </a:rPr>
              <a:t>Migrated from Diablo to Folsom</a:t>
            </a:r>
          </a:p>
          <a:p>
            <a:pPr>
              <a:buNone/>
            </a:pPr>
            <a:endParaRPr lang="en-US" sz="3600" b="1" dirty="0" smtClean="0">
              <a:effectLst>
                <a:outerShdw blurRad="38100" dist="38100" dir="2700000" algn="tl">
                  <a:srgbClr val="000000">
                    <a:alpha val="43137"/>
                  </a:srgbClr>
                </a:outerShdw>
              </a:effectLst>
              <a:latin typeface="Cambria" pitchFamily="18" charset="0"/>
            </a:endParaRPr>
          </a:p>
          <a:p>
            <a:pPr>
              <a:buNone/>
            </a:pPr>
            <a:endParaRPr lang="en-US" sz="3600" b="1" dirty="0" smtClean="0">
              <a:effectLst>
                <a:outerShdw blurRad="38100" dist="38100" dir="2700000" algn="tl">
                  <a:srgbClr val="000000">
                    <a:alpha val="43137"/>
                  </a:srgbClr>
                </a:outerShdw>
              </a:effectLst>
              <a:latin typeface="Cambria" pitchFamily="18" charset="0"/>
            </a:endParaRPr>
          </a:p>
          <a:p>
            <a:pPr algn="ctr">
              <a:buNone/>
            </a:pPr>
            <a:r>
              <a:rPr lang="en-US" sz="3600" b="1" dirty="0" smtClean="0">
                <a:effectLst>
                  <a:outerShdw blurRad="38100" dist="38100" dir="2700000" algn="tl">
                    <a:srgbClr val="000000">
                      <a:alpha val="43137"/>
                    </a:srgbClr>
                  </a:outerShdw>
                </a:effectLst>
                <a:latin typeface="Cambria" pitchFamily="18" charset="0"/>
              </a:rPr>
              <a:t>Still managed by a small team!</a:t>
            </a:r>
          </a:p>
        </p:txBody>
      </p:sp>
      <p:sp>
        <p:nvSpPr>
          <p:cNvPr id="21" name="Slide Number Placeholder 12"/>
          <p:cNvSpPr>
            <a:spLocks noGrp="1"/>
          </p:cNvSpPr>
          <p:nvPr>
            <p:ph type="sldNum" sz="quarter" idx="12"/>
          </p:nvPr>
        </p:nvSpPr>
        <p:spPr/>
        <p:txBody>
          <a:bodyPr/>
          <a:lstStyle/>
          <a:p>
            <a:fld id="{C5FC39D6-FB00-47D4-B99E-007B02E86BF4}" type="slidenum">
              <a:rPr lang="en-US" smtClean="0"/>
              <a:pPr/>
              <a:t>35</a:t>
            </a:fld>
            <a:endParaRPr lang="en-US" dirty="0"/>
          </a:p>
        </p:txBody>
      </p:sp>
      <p:sp>
        <p:nvSpPr>
          <p:cNvPr id="18" name="Text Placeholder 17"/>
          <p:cNvSpPr>
            <a:spLocks noGrp="1"/>
          </p:cNvSpPr>
          <p:nvPr>
            <p:ph type="body" sz="quarter" idx="13"/>
          </p:nvPr>
        </p:nvSpPr>
        <p:spPr/>
        <p:txBody>
          <a:bodyPr/>
          <a:lstStyle/>
          <a:p>
            <a:endParaRPr lang="en-US"/>
          </a:p>
        </p:txBody>
      </p:sp>
      <p:pic>
        <p:nvPicPr>
          <p:cNvPr id="10" name="Picture 9" descr="nsa"/>
          <p:cNvPicPr>
            <a:picLocks noChangeAspect="1" noChangeArrowheads="1"/>
          </p:cNvPicPr>
          <p:nvPr/>
        </p:nvPicPr>
        <p:blipFill>
          <a:blip r:embed="rId3" cstate="screen">
            <a:duotone>
              <a:prstClr val="black"/>
              <a:srgbClr val="D9C3A5">
                <a:tint val="50000"/>
                <a:satMod val="180000"/>
              </a:srgbClr>
            </a:duotone>
          </a:blip>
          <a:srcRect/>
          <a:stretch>
            <a:fillRect/>
          </a:stretch>
        </p:blipFill>
        <p:spPr bwMode="auto">
          <a:xfrm>
            <a:off x="8182069" y="87765"/>
            <a:ext cx="806506" cy="809596"/>
          </a:xfrm>
          <a:prstGeom prst="rect">
            <a:avLst/>
          </a:prstGeom>
          <a:noFill/>
          <a:ln w="9525">
            <a:noFill/>
            <a:miter lim="800000"/>
            <a:headEnd/>
            <a:tailEnd/>
          </a:ln>
          <a:effectLst>
            <a:outerShdw blurRad="101600" dir="5400000" sx="105000" sy="105000" algn="t" rotWithShape="0">
              <a:prstClr val="black">
                <a:alpha val="50000"/>
              </a:prst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3035800" y="6693425"/>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50000"/>
                </a:schemeClr>
              </a:solidFill>
              <a:latin typeface="Calibri" pitchFamily="34" charset="0"/>
            </a:endParaRPr>
          </a:p>
        </p:txBody>
      </p:sp>
      <p:sp>
        <p:nvSpPr>
          <p:cNvPr id="9" name="TextBox 11"/>
          <p:cNvSpPr txBox="1">
            <a:spLocks noChangeArrowheads="1"/>
          </p:cNvSpPr>
          <p:nvPr/>
        </p:nvSpPr>
        <p:spPr bwMode="auto">
          <a:xfrm>
            <a:off x="3035800" y="0"/>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75000"/>
                </a:schemeClr>
              </a:solidFill>
              <a:latin typeface="Calibri" pitchFamily="34" charset="0"/>
            </a:endParaRPr>
          </a:p>
        </p:txBody>
      </p:sp>
      <p:sp>
        <p:nvSpPr>
          <p:cNvPr id="16" name="Title 15"/>
          <p:cNvSpPr>
            <a:spLocks noGrp="1"/>
          </p:cNvSpPr>
          <p:nvPr>
            <p:ph type="title"/>
          </p:nvPr>
        </p:nvSpPr>
        <p:spPr/>
        <p:txBody>
          <a:bodyPr/>
          <a:lstStyle/>
          <a:p>
            <a:r>
              <a:rPr lang="en-US" dirty="0" smtClean="0"/>
              <a:t>Changing Behavior</a:t>
            </a:r>
            <a:endParaRPr lang="en-US" dirty="0">
              <a:gradFill flip="none" rotWithShape="1">
                <a:gsLst>
                  <a:gs pos="0">
                    <a:schemeClr val="bg1">
                      <a:lumMod val="85000"/>
                    </a:schemeClr>
                  </a:gs>
                  <a:gs pos="100000">
                    <a:schemeClr val="bg1"/>
                  </a:gs>
                </a:gsLst>
                <a:lin ang="16200000" scaled="1"/>
                <a:tileRect/>
              </a:gradFill>
              <a:ea typeface="Cambria Math" pitchFamily="18" charset="0"/>
            </a:endParaRPr>
          </a:p>
        </p:txBody>
      </p:sp>
      <p:sp>
        <p:nvSpPr>
          <p:cNvPr id="17" name="Content Placeholder 16"/>
          <p:cNvSpPr>
            <a:spLocks noGrp="1"/>
          </p:cNvSpPr>
          <p:nvPr>
            <p:ph idx="1"/>
          </p:nvPr>
        </p:nvSpPr>
        <p:spPr/>
        <p:txBody>
          <a:bodyPr anchor="t">
            <a:normAutofit/>
          </a:bodyPr>
          <a:lstStyle/>
          <a:p>
            <a:pPr>
              <a:buNone/>
            </a:pPr>
            <a:r>
              <a:rPr lang="en-US" sz="3600" b="1" dirty="0" smtClean="0">
                <a:effectLst>
                  <a:outerShdw blurRad="38100" dist="38100" dir="2700000" algn="tl">
                    <a:srgbClr val="000000">
                      <a:alpha val="43137"/>
                    </a:srgbClr>
                  </a:outerShdw>
                </a:effectLst>
                <a:latin typeface="Cambria" pitchFamily="18" charset="0"/>
              </a:rPr>
              <a:t>Development patterns:</a:t>
            </a:r>
          </a:p>
          <a:p>
            <a:r>
              <a:rPr lang="en-US" sz="3600" b="1" dirty="0" smtClean="0">
                <a:effectLst>
                  <a:outerShdw blurRad="38100" dist="38100" dir="2700000" algn="tl">
                    <a:srgbClr val="000000">
                      <a:alpha val="43137"/>
                    </a:srgbClr>
                  </a:outerShdw>
                </a:effectLst>
                <a:latin typeface="Cambria" pitchFamily="18" charset="0"/>
              </a:rPr>
              <a:t>“In a box” recipes</a:t>
            </a:r>
          </a:p>
          <a:p>
            <a:r>
              <a:rPr lang="en-US" sz="3600" b="1" dirty="0" smtClean="0">
                <a:effectLst>
                  <a:outerShdw blurRad="38100" dist="38100" dir="2700000" algn="tl">
                    <a:srgbClr val="000000">
                      <a:alpha val="43137"/>
                    </a:srgbClr>
                  </a:outerShdw>
                </a:effectLst>
                <a:latin typeface="Cambria" pitchFamily="18" charset="0"/>
              </a:rPr>
              <a:t>System lifecycle</a:t>
            </a:r>
          </a:p>
          <a:p>
            <a:r>
              <a:rPr lang="en-US" sz="3600" b="1" dirty="0" smtClean="0">
                <a:effectLst>
                  <a:outerShdw blurRad="38100" dist="38100" dir="2700000" algn="tl">
                    <a:srgbClr val="000000">
                      <a:alpha val="43137"/>
                    </a:srgbClr>
                  </a:outerShdw>
                </a:effectLst>
                <a:latin typeface="Cambria" pitchFamily="18" charset="0"/>
              </a:rPr>
              <a:t>Common environment</a:t>
            </a:r>
          </a:p>
          <a:p>
            <a:r>
              <a:rPr lang="en-US" sz="3600" b="1" dirty="0" smtClean="0">
                <a:effectLst>
                  <a:outerShdw blurRad="38100" dist="38100" dir="2700000" algn="tl">
                    <a:srgbClr val="000000">
                      <a:alpha val="43137"/>
                    </a:srgbClr>
                  </a:outerShdw>
                </a:effectLst>
                <a:latin typeface="Cambria" pitchFamily="18" charset="0"/>
              </a:rPr>
              <a:t>Better collaboration</a:t>
            </a:r>
          </a:p>
          <a:p>
            <a:r>
              <a:rPr lang="en-US" sz="3600" b="1" dirty="0" smtClean="0">
                <a:effectLst>
                  <a:outerShdw blurRad="38100" dist="38100" dir="2700000" algn="tl">
                    <a:srgbClr val="000000">
                      <a:alpha val="43137"/>
                    </a:srgbClr>
                  </a:outerShdw>
                </a:effectLst>
                <a:latin typeface="Cambria" pitchFamily="18" charset="0"/>
              </a:rPr>
              <a:t>Better development</a:t>
            </a:r>
          </a:p>
          <a:p>
            <a:pPr>
              <a:buNone/>
            </a:pPr>
            <a:endParaRPr lang="en-US" sz="3600" b="1" dirty="0" smtClean="0">
              <a:effectLst>
                <a:outerShdw blurRad="38100" dist="38100" dir="2700000" algn="tl">
                  <a:srgbClr val="000000">
                    <a:alpha val="43137"/>
                  </a:srgbClr>
                </a:outerShdw>
              </a:effectLst>
              <a:latin typeface="Cambria" pitchFamily="18" charset="0"/>
            </a:endParaRPr>
          </a:p>
        </p:txBody>
      </p:sp>
      <p:sp>
        <p:nvSpPr>
          <p:cNvPr id="21" name="Slide Number Placeholder 12"/>
          <p:cNvSpPr>
            <a:spLocks noGrp="1"/>
          </p:cNvSpPr>
          <p:nvPr>
            <p:ph type="sldNum" sz="quarter" idx="12"/>
          </p:nvPr>
        </p:nvSpPr>
        <p:spPr/>
        <p:txBody>
          <a:bodyPr/>
          <a:lstStyle/>
          <a:p>
            <a:fld id="{C5FC39D6-FB00-47D4-B99E-007B02E86BF4}" type="slidenum">
              <a:rPr lang="en-US" smtClean="0"/>
              <a:pPr/>
              <a:t>36</a:t>
            </a:fld>
            <a:endParaRPr lang="en-US" dirty="0"/>
          </a:p>
        </p:txBody>
      </p:sp>
      <p:sp>
        <p:nvSpPr>
          <p:cNvPr id="18" name="Text Placeholder 17"/>
          <p:cNvSpPr>
            <a:spLocks noGrp="1"/>
          </p:cNvSpPr>
          <p:nvPr>
            <p:ph type="body" sz="quarter" idx="13"/>
          </p:nvPr>
        </p:nvSpPr>
        <p:spPr/>
        <p:txBody>
          <a:bodyPr/>
          <a:lstStyle/>
          <a:p>
            <a:endParaRPr lang="en-US"/>
          </a:p>
        </p:txBody>
      </p:sp>
      <p:pic>
        <p:nvPicPr>
          <p:cNvPr id="10" name="Picture 9" descr="nsa"/>
          <p:cNvPicPr>
            <a:picLocks noChangeAspect="1" noChangeArrowheads="1"/>
          </p:cNvPicPr>
          <p:nvPr/>
        </p:nvPicPr>
        <p:blipFill>
          <a:blip r:embed="rId3" cstate="screen">
            <a:duotone>
              <a:prstClr val="black"/>
              <a:srgbClr val="D9C3A5">
                <a:tint val="50000"/>
                <a:satMod val="180000"/>
              </a:srgbClr>
            </a:duotone>
          </a:blip>
          <a:srcRect/>
          <a:stretch>
            <a:fillRect/>
          </a:stretch>
        </p:blipFill>
        <p:spPr bwMode="auto">
          <a:xfrm>
            <a:off x="8182069" y="87765"/>
            <a:ext cx="806506" cy="809596"/>
          </a:xfrm>
          <a:prstGeom prst="rect">
            <a:avLst/>
          </a:prstGeom>
          <a:noFill/>
          <a:ln w="9525">
            <a:noFill/>
            <a:miter lim="800000"/>
            <a:headEnd/>
            <a:tailEnd/>
          </a:ln>
          <a:effectLst>
            <a:outerShdw blurRad="101600" dir="5400000" sx="105000" sy="105000" algn="t" rotWithShape="0">
              <a:prstClr val="black">
                <a:alpha val="50000"/>
              </a:prst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3035800" y="6693425"/>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50000"/>
                </a:schemeClr>
              </a:solidFill>
              <a:latin typeface="Calibri" pitchFamily="34" charset="0"/>
            </a:endParaRPr>
          </a:p>
        </p:txBody>
      </p:sp>
      <p:sp>
        <p:nvSpPr>
          <p:cNvPr id="9" name="TextBox 11"/>
          <p:cNvSpPr txBox="1">
            <a:spLocks noChangeArrowheads="1"/>
          </p:cNvSpPr>
          <p:nvPr/>
        </p:nvSpPr>
        <p:spPr bwMode="auto">
          <a:xfrm>
            <a:off x="3035800" y="0"/>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75000"/>
                </a:schemeClr>
              </a:solidFill>
              <a:latin typeface="Calibri" pitchFamily="34" charset="0"/>
            </a:endParaRPr>
          </a:p>
        </p:txBody>
      </p:sp>
      <p:sp>
        <p:nvSpPr>
          <p:cNvPr id="16" name="Title 15"/>
          <p:cNvSpPr>
            <a:spLocks noGrp="1"/>
          </p:cNvSpPr>
          <p:nvPr>
            <p:ph type="title"/>
          </p:nvPr>
        </p:nvSpPr>
        <p:spPr/>
        <p:txBody>
          <a:bodyPr/>
          <a:lstStyle/>
          <a:p>
            <a:r>
              <a:rPr lang="en-US" dirty="0" smtClean="0"/>
              <a:t>Disruptive Change</a:t>
            </a:r>
            <a:endParaRPr lang="en-US" dirty="0">
              <a:gradFill flip="none" rotWithShape="1">
                <a:gsLst>
                  <a:gs pos="0">
                    <a:schemeClr val="bg1">
                      <a:lumMod val="85000"/>
                    </a:schemeClr>
                  </a:gs>
                  <a:gs pos="100000">
                    <a:schemeClr val="bg1"/>
                  </a:gs>
                </a:gsLst>
                <a:lin ang="16200000" scaled="1"/>
                <a:tileRect/>
              </a:gradFill>
              <a:ea typeface="Cambria Math" pitchFamily="18" charset="0"/>
            </a:endParaRPr>
          </a:p>
        </p:txBody>
      </p:sp>
      <p:sp>
        <p:nvSpPr>
          <p:cNvPr id="17" name="Content Placeholder 16"/>
          <p:cNvSpPr>
            <a:spLocks noGrp="1"/>
          </p:cNvSpPr>
          <p:nvPr>
            <p:ph idx="1"/>
          </p:nvPr>
        </p:nvSpPr>
        <p:spPr/>
        <p:txBody>
          <a:bodyPr anchor="ctr">
            <a:normAutofit/>
          </a:bodyPr>
          <a:lstStyle/>
          <a:p>
            <a:pPr algn="ctr">
              <a:buNone/>
            </a:pPr>
            <a:r>
              <a:rPr lang="en-US" sz="3600" b="1" dirty="0" smtClean="0">
                <a:effectLst>
                  <a:outerShdw blurRad="38100" dist="38100" dir="2700000" algn="tl">
                    <a:srgbClr val="000000">
                      <a:alpha val="43137"/>
                    </a:srgbClr>
                  </a:outerShdw>
                </a:effectLst>
                <a:latin typeface="Cambria" pitchFamily="18" charset="0"/>
              </a:rPr>
              <a:t>We broke things</a:t>
            </a:r>
          </a:p>
          <a:p>
            <a:pPr algn="ctr">
              <a:buNone/>
            </a:pPr>
            <a:endParaRPr lang="en-US" sz="3600" b="1" dirty="0" smtClean="0">
              <a:effectLst>
                <a:outerShdw blurRad="38100" dist="38100" dir="2700000" algn="tl">
                  <a:srgbClr val="000000">
                    <a:alpha val="43137"/>
                  </a:srgbClr>
                </a:outerShdw>
              </a:effectLst>
              <a:latin typeface="Cambria" pitchFamily="18" charset="0"/>
            </a:endParaRPr>
          </a:p>
          <a:p>
            <a:pPr algn="ctr">
              <a:buNone/>
            </a:pPr>
            <a:r>
              <a:rPr lang="en-US" sz="3600" b="1" dirty="0" smtClean="0">
                <a:effectLst>
                  <a:outerShdw blurRad="38100" dist="38100" dir="2700000" algn="tl">
                    <a:srgbClr val="000000">
                      <a:alpha val="43137"/>
                    </a:srgbClr>
                  </a:outerShdw>
                </a:effectLst>
                <a:latin typeface="Cambria" pitchFamily="18" charset="0"/>
              </a:rPr>
              <a:t>Change or eliminate process</a:t>
            </a:r>
          </a:p>
          <a:p>
            <a:pPr algn="ctr">
              <a:buNone/>
            </a:pPr>
            <a:endParaRPr lang="en-US" sz="3600" b="1" dirty="0" smtClean="0">
              <a:effectLst>
                <a:outerShdw blurRad="38100" dist="38100" dir="2700000" algn="tl">
                  <a:srgbClr val="000000">
                    <a:alpha val="43137"/>
                  </a:srgbClr>
                </a:outerShdw>
              </a:effectLst>
              <a:latin typeface="Cambria" pitchFamily="18" charset="0"/>
            </a:endParaRPr>
          </a:p>
          <a:p>
            <a:pPr algn="ctr">
              <a:buNone/>
            </a:pPr>
            <a:r>
              <a:rPr lang="en-US" sz="3600" b="1" dirty="0" smtClean="0">
                <a:effectLst>
                  <a:outerShdw blurRad="38100" dist="38100" dir="2700000" algn="tl">
                    <a:srgbClr val="000000">
                      <a:alpha val="43137"/>
                    </a:srgbClr>
                  </a:outerShdw>
                </a:effectLst>
                <a:latin typeface="Cambria" pitchFamily="18" charset="0"/>
              </a:rPr>
              <a:t>Rethink problems</a:t>
            </a:r>
          </a:p>
          <a:p>
            <a:pPr algn="ctr">
              <a:buNone/>
            </a:pPr>
            <a:endParaRPr lang="en-US" sz="3600" b="1" dirty="0" smtClean="0">
              <a:effectLst>
                <a:outerShdw blurRad="38100" dist="38100" dir="2700000" algn="tl">
                  <a:srgbClr val="000000">
                    <a:alpha val="43137"/>
                  </a:srgbClr>
                </a:outerShdw>
              </a:effectLst>
              <a:latin typeface="Cambria" pitchFamily="18" charset="0"/>
            </a:endParaRPr>
          </a:p>
        </p:txBody>
      </p:sp>
      <p:sp>
        <p:nvSpPr>
          <p:cNvPr id="21" name="Slide Number Placeholder 12"/>
          <p:cNvSpPr>
            <a:spLocks noGrp="1"/>
          </p:cNvSpPr>
          <p:nvPr>
            <p:ph type="sldNum" sz="quarter" idx="12"/>
          </p:nvPr>
        </p:nvSpPr>
        <p:spPr/>
        <p:txBody>
          <a:bodyPr/>
          <a:lstStyle/>
          <a:p>
            <a:fld id="{C5FC39D6-FB00-47D4-B99E-007B02E86BF4}" type="slidenum">
              <a:rPr lang="en-US" smtClean="0"/>
              <a:pPr/>
              <a:t>37</a:t>
            </a:fld>
            <a:endParaRPr lang="en-US" dirty="0"/>
          </a:p>
        </p:txBody>
      </p:sp>
      <p:sp>
        <p:nvSpPr>
          <p:cNvPr id="18" name="Text Placeholder 17"/>
          <p:cNvSpPr>
            <a:spLocks noGrp="1"/>
          </p:cNvSpPr>
          <p:nvPr>
            <p:ph type="body" sz="quarter" idx="13"/>
          </p:nvPr>
        </p:nvSpPr>
        <p:spPr/>
        <p:txBody>
          <a:bodyPr/>
          <a:lstStyle/>
          <a:p>
            <a:endParaRPr lang="en-US"/>
          </a:p>
        </p:txBody>
      </p:sp>
      <p:pic>
        <p:nvPicPr>
          <p:cNvPr id="10" name="Picture 9" descr="nsa"/>
          <p:cNvPicPr>
            <a:picLocks noChangeAspect="1" noChangeArrowheads="1"/>
          </p:cNvPicPr>
          <p:nvPr/>
        </p:nvPicPr>
        <p:blipFill>
          <a:blip r:embed="rId3" cstate="screen">
            <a:duotone>
              <a:prstClr val="black"/>
              <a:srgbClr val="D9C3A5">
                <a:tint val="50000"/>
                <a:satMod val="180000"/>
              </a:srgbClr>
            </a:duotone>
          </a:blip>
          <a:srcRect/>
          <a:stretch>
            <a:fillRect/>
          </a:stretch>
        </p:blipFill>
        <p:spPr bwMode="auto">
          <a:xfrm>
            <a:off x="8182069" y="87765"/>
            <a:ext cx="806506" cy="809596"/>
          </a:xfrm>
          <a:prstGeom prst="rect">
            <a:avLst/>
          </a:prstGeom>
          <a:noFill/>
          <a:ln w="9525">
            <a:noFill/>
            <a:miter lim="800000"/>
            <a:headEnd/>
            <a:tailEnd/>
          </a:ln>
          <a:effectLst>
            <a:outerShdw blurRad="101600" dir="5400000" sx="105000" sy="105000" algn="t" rotWithShape="0">
              <a:prstClr val="black">
                <a:alpha val="50000"/>
              </a:prst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3035800" y="6693425"/>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50000"/>
                </a:schemeClr>
              </a:solidFill>
              <a:latin typeface="Calibri" pitchFamily="34" charset="0"/>
            </a:endParaRPr>
          </a:p>
        </p:txBody>
      </p:sp>
      <p:sp>
        <p:nvSpPr>
          <p:cNvPr id="9" name="TextBox 11"/>
          <p:cNvSpPr txBox="1">
            <a:spLocks noChangeArrowheads="1"/>
          </p:cNvSpPr>
          <p:nvPr/>
        </p:nvSpPr>
        <p:spPr bwMode="auto">
          <a:xfrm>
            <a:off x="3035800" y="0"/>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75000"/>
                </a:schemeClr>
              </a:solidFill>
              <a:latin typeface="Calibri" pitchFamily="34" charset="0"/>
            </a:endParaRPr>
          </a:p>
        </p:txBody>
      </p:sp>
      <p:sp>
        <p:nvSpPr>
          <p:cNvPr id="16" name="Title 15"/>
          <p:cNvSpPr>
            <a:spLocks noGrp="1"/>
          </p:cNvSpPr>
          <p:nvPr>
            <p:ph type="title"/>
          </p:nvPr>
        </p:nvSpPr>
        <p:spPr/>
        <p:txBody>
          <a:bodyPr/>
          <a:lstStyle/>
          <a:p>
            <a:r>
              <a:rPr lang="en-US" dirty="0" smtClean="0"/>
              <a:t>Changing the Game</a:t>
            </a:r>
            <a:endParaRPr lang="en-US" dirty="0">
              <a:gradFill flip="none" rotWithShape="1">
                <a:gsLst>
                  <a:gs pos="0">
                    <a:schemeClr val="bg1">
                      <a:lumMod val="85000"/>
                    </a:schemeClr>
                  </a:gs>
                  <a:gs pos="100000">
                    <a:schemeClr val="bg1"/>
                  </a:gs>
                </a:gsLst>
                <a:lin ang="16200000" scaled="1"/>
                <a:tileRect/>
              </a:gradFill>
              <a:ea typeface="Cambria Math" pitchFamily="18" charset="0"/>
            </a:endParaRPr>
          </a:p>
        </p:txBody>
      </p:sp>
      <p:sp>
        <p:nvSpPr>
          <p:cNvPr id="17" name="Content Placeholder 16"/>
          <p:cNvSpPr>
            <a:spLocks noGrp="1"/>
          </p:cNvSpPr>
          <p:nvPr>
            <p:ph idx="1"/>
          </p:nvPr>
        </p:nvSpPr>
        <p:spPr/>
        <p:txBody>
          <a:bodyPr anchor="ctr">
            <a:normAutofit/>
          </a:bodyPr>
          <a:lstStyle/>
          <a:p>
            <a:pPr algn="ctr">
              <a:buNone/>
            </a:pPr>
            <a:r>
              <a:rPr lang="en-US" sz="3600" b="1" dirty="0" smtClean="0">
                <a:effectLst>
                  <a:outerShdw blurRad="38100" dist="38100" dir="2700000" algn="tl">
                    <a:srgbClr val="000000">
                      <a:alpha val="43137"/>
                    </a:srgbClr>
                  </a:outerShdw>
                </a:effectLst>
                <a:latin typeface="Cambria" pitchFamily="18" charset="0"/>
              </a:rPr>
              <a:t>Agility</a:t>
            </a:r>
          </a:p>
          <a:p>
            <a:pPr algn="ctr">
              <a:buNone/>
            </a:pPr>
            <a:r>
              <a:rPr lang="en-US" sz="3600" b="1" dirty="0" smtClean="0">
                <a:effectLst>
                  <a:outerShdw blurRad="38100" dist="38100" dir="2700000" algn="tl">
                    <a:srgbClr val="000000">
                      <a:alpha val="43137"/>
                    </a:srgbClr>
                  </a:outerShdw>
                </a:effectLst>
                <a:latin typeface="Cambria" pitchFamily="18" charset="0"/>
              </a:rPr>
              <a:t>Flexibility</a:t>
            </a:r>
          </a:p>
          <a:p>
            <a:pPr algn="ctr">
              <a:buNone/>
            </a:pPr>
            <a:r>
              <a:rPr lang="en-US" sz="3600" b="1" dirty="0" smtClean="0">
                <a:effectLst>
                  <a:outerShdw blurRad="38100" dist="38100" dir="2700000" algn="tl">
                    <a:srgbClr val="000000">
                      <a:alpha val="43137"/>
                    </a:srgbClr>
                  </a:outerShdw>
                </a:effectLst>
                <a:latin typeface="Cambria" pitchFamily="18" charset="0"/>
              </a:rPr>
              <a:t>Scalability</a:t>
            </a:r>
          </a:p>
          <a:p>
            <a:pPr algn="ctr">
              <a:buNone/>
            </a:pPr>
            <a:endParaRPr lang="en-US" sz="3600" b="1" dirty="0" smtClean="0">
              <a:effectLst>
                <a:outerShdw blurRad="38100" dist="38100" dir="2700000" algn="tl">
                  <a:srgbClr val="000000">
                    <a:alpha val="43137"/>
                  </a:srgbClr>
                </a:outerShdw>
              </a:effectLst>
              <a:latin typeface="Cambria" pitchFamily="18" charset="0"/>
            </a:endParaRPr>
          </a:p>
          <a:p>
            <a:pPr algn="ctr">
              <a:buNone/>
            </a:pPr>
            <a:endParaRPr lang="en-US" sz="3600" b="1" dirty="0" smtClean="0">
              <a:effectLst>
                <a:outerShdw blurRad="38100" dist="38100" dir="2700000" algn="tl">
                  <a:srgbClr val="000000">
                    <a:alpha val="43137"/>
                  </a:srgbClr>
                </a:outerShdw>
              </a:effectLst>
              <a:latin typeface="Cambria" pitchFamily="18" charset="0"/>
            </a:endParaRPr>
          </a:p>
          <a:p>
            <a:pPr algn="ctr">
              <a:buNone/>
            </a:pPr>
            <a:r>
              <a:rPr lang="en-US" sz="3600" b="1" dirty="0" smtClean="0">
                <a:effectLst>
                  <a:outerShdw blurRad="38100" dist="38100" dir="2700000" algn="tl">
                    <a:srgbClr val="000000">
                      <a:alpha val="43137"/>
                    </a:srgbClr>
                  </a:outerShdw>
                </a:effectLst>
                <a:latin typeface="Cambria" pitchFamily="18" charset="0"/>
              </a:rPr>
              <a:t>Better mission systems!</a:t>
            </a:r>
          </a:p>
        </p:txBody>
      </p:sp>
      <p:sp>
        <p:nvSpPr>
          <p:cNvPr id="21" name="Slide Number Placeholder 12"/>
          <p:cNvSpPr>
            <a:spLocks noGrp="1"/>
          </p:cNvSpPr>
          <p:nvPr>
            <p:ph type="sldNum" sz="quarter" idx="12"/>
          </p:nvPr>
        </p:nvSpPr>
        <p:spPr/>
        <p:txBody>
          <a:bodyPr/>
          <a:lstStyle/>
          <a:p>
            <a:fld id="{C5FC39D6-FB00-47D4-B99E-007B02E86BF4}" type="slidenum">
              <a:rPr lang="en-US" smtClean="0"/>
              <a:pPr/>
              <a:t>38</a:t>
            </a:fld>
            <a:endParaRPr lang="en-US" dirty="0"/>
          </a:p>
        </p:txBody>
      </p:sp>
      <p:sp>
        <p:nvSpPr>
          <p:cNvPr id="18" name="Text Placeholder 17"/>
          <p:cNvSpPr>
            <a:spLocks noGrp="1"/>
          </p:cNvSpPr>
          <p:nvPr>
            <p:ph type="body" sz="quarter" idx="13"/>
          </p:nvPr>
        </p:nvSpPr>
        <p:spPr/>
        <p:txBody>
          <a:bodyPr/>
          <a:lstStyle/>
          <a:p>
            <a:endParaRPr lang="en-US"/>
          </a:p>
        </p:txBody>
      </p:sp>
      <p:pic>
        <p:nvPicPr>
          <p:cNvPr id="10" name="Picture 9" descr="nsa"/>
          <p:cNvPicPr>
            <a:picLocks noChangeAspect="1" noChangeArrowheads="1"/>
          </p:cNvPicPr>
          <p:nvPr/>
        </p:nvPicPr>
        <p:blipFill>
          <a:blip r:embed="rId3" cstate="screen">
            <a:duotone>
              <a:prstClr val="black"/>
              <a:srgbClr val="D9C3A5">
                <a:tint val="50000"/>
                <a:satMod val="180000"/>
              </a:srgbClr>
            </a:duotone>
          </a:blip>
          <a:srcRect/>
          <a:stretch>
            <a:fillRect/>
          </a:stretch>
        </p:blipFill>
        <p:spPr bwMode="auto">
          <a:xfrm>
            <a:off x="8182069" y="87765"/>
            <a:ext cx="806506" cy="809596"/>
          </a:xfrm>
          <a:prstGeom prst="rect">
            <a:avLst/>
          </a:prstGeom>
          <a:noFill/>
          <a:ln w="9525">
            <a:noFill/>
            <a:miter lim="800000"/>
            <a:headEnd/>
            <a:tailEnd/>
          </a:ln>
          <a:effectLst>
            <a:outerShdw blurRad="101600" dir="5400000" sx="105000" sy="105000" algn="t" rotWithShape="0">
              <a:prstClr val="black">
                <a:alpha val="50000"/>
              </a:prst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3035800" y="6693425"/>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50000"/>
                </a:schemeClr>
              </a:solidFill>
              <a:latin typeface="Calibri" pitchFamily="34" charset="0"/>
            </a:endParaRPr>
          </a:p>
        </p:txBody>
      </p:sp>
      <p:sp>
        <p:nvSpPr>
          <p:cNvPr id="9" name="TextBox 11"/>
          <p:cNvSpPr txBox="1">
            <a:spLocks noChangeArrowheads="1"/>
          </p:cNvSpPr>
          <p:nvPr/>
        </p:nvSpPr>
        <p:spPr bwMode="auto">
          <a:xfrm>
            <a:off x="3035800" y="0"/>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75000"/>
                </a:schemeClr>
              </a:solidFill>
              <a:latin typeface="Calibri" pitchFamily="34" charset="0"/>
            </a:endParaRPr>
          </a:p>
        </p:txBody>
      </p:sp>
      <p:sp>
        <p:nvSpPr>
          <p:cNvPr id="16" name="Title 15"/>
          <p:cNvSpPr>
            <a:spLocks noGrp="1"/>
          </p:cNvSpPr>
          <p:nvPr>
            <p:ph type="title"/>
          </p:nvPr>
        </p:nvSpPr>
        <p:spPr/>
        <p:txBody>
          <a:bodyPr/>
          <a:lstStyle/>
          <a:p>
            <a:endParaRPr lang="en-US" dirty="0">
              <a:gradFill flip="none" rotWithShape="1">
                <a:gsLst>
                  <a:gs pos="0">
                    <a:schemeClr val="bg1">
                      <a:lumMod val="85000"/>
                    </a:schemeClr>
                  </a:gs>
                  <a:gs pos="100000">
                    <a:schemeClr val="bg1"/>
                  </a:gs>
                </a:gsLst>
                <a:lin ang="16200000" scaled="1"/>
                <a:tileRect/>
              </a:gradFill>
              <a:ea typeface="Cambria Math" pitchFamily="18" charset="0"/>
            </a:endParaRPr>
          </a:p>
        </p:txBody>
      </p:sp>
      <p:sp>
        <p:nvSpPr>
          <p:cNvPr id="17" name="Content Placeholder 16"/>
          <p:cNvSpPr>
            <a:spLocks noGrp="1"/>
          </p:cNvSpPr>
          <p:nvPr>
            <p:ph idx="1"/>
          </p:nvPr>
        </p:nvSpPr>
        <p:spPr>
          <a:xfrm>
            <a:off x="309045" y="855865"/>
            <a:ext cx="8525910" cy="5376700"/>
          </a:xfrm>
        </p:spPr>
        <p:txBody>
          <a:bodyPr anchor="t">
            <a:normAutofit/>
          </a:bodyPr>
          <a:lstStyle/>
          <a:p>
            <a:pPr algn="ctr">
              <a:buNone/>
            </a:pPr>
            <a:r>
              <a:rPr lang="en-US" sz="8000" b="1" dirty="0" smtClean="0">
                <a:effectLst>
                  <a:outerShdw blurRad="38100" dist="38100" dir="2700000" algn="tl">
                    <a:srgbClr val="000000">
                      <a:alpha val="43137"/>
                    </a:srgbClr>
                  </a:outerShdw>
                </a:effectLst>
                <a:latin typeface="Cambria" pitchFamily="18" charset="0"/>
              </a:rPr>
              <a:t>Win </a:t>
            </a:r>
            <a:r>
              <a:rPr lang="en-US" sz="8000" b="1" dirty="0" err="1" smtClean="0">
                <a:effectLst>
                  <a:outerShdw blurRad="38100" dist="38100" dir="2700000" algn="tl">
                    <a:srgbClr val="000000">
                      <a:alpha val="43137"/>
                    </a:srgbClr>
                  </a:outerShdw>
                </a:effectLst>
                <a:latin typeface="Cambria" pitchFamily="18" charset="0"/>
              </a:rPr>
              <a:t>Win</a:t>
            </a:r>
            <a:r>
              <a:rPr lang="en-US" sz="8000" b="1" dirty="0" smtClean="0">
                <a:effectLst>
                  <a:outerShdw blurRad="38100" dist="38100" dir="2700000" algn="tl">
                    <a:srgbClr val="000000">
                      <a:alpha val="43137"/>
                    </a:srgbClr>
                  </a:outerShdw>
                </a:effectLst>
                <a:latin typeface="Cambria" pitchFamily="18" charset="0"/>
              </a:rPr>
              <a:t>!</a:t>
            </a:r>
          </a:p>
        </p:txBody>
      </p:sp>
      <p:sp>
        <p:nvSpPr>
          <p:cNvPr id="21" name="Slide Number Placeholder 12"/>
          <p:cNvSpPr>
            <a:spLocks noGrp="1"/>
          </p:cNvSpPr>
          <p:nvPr>
            <p:ph type="sldNum" sz="quarter" idx="12"/>
          </p:nvPr>
        </p:nvSpPr>
        <p:spPr/>
        <p:txBody>
          <a:bodyPr/>
          <a:lstStyle/>
          <a:p>
            <a:fld id="{C5FC39D6-FB00-47D4-B99E-007B02E86BF4}" type="slidenum">
              <a:rPr lang="en-US" smtClean="0"/>
              <a:pPr/>
              <a:t>39</a:t>
            </a:fld>
            <a:endParaRPr lang="en-US" dirty="0"/>
          </a:p>
        </p:txBody>
      </p:sp>
      <p:sp>
        <p:nvSpPr>
          <p:cNvPr id="18" name="Text Placeholder 17"/>
          <p:cNvSpPr>
            <a:spLocks noGrp="1"/>
          </p:cNvSpPr>
          <p:nvPr>
            <p:ph type="body" sz="quarter" idx="13"/>
          </p:nvPr>
        </p:nvSpPr>
        <p:spPr/>
        <p:txBody>
          <a:bodyPr/>
          <a:lstStyle/>
          <a:p>
            <a:endParaRPr lang="en-US"/>
          </a:p>
        </p:txBody>
      </p:sp>
      <p:pic>
        <p:nvPicPr>
          <p:cNvPr id="10" name="Picture 9" descr="nsa"/>
          <p:cNvPicPr>
            <a:picLocks noChangeAspect="1" noChangeArrowheads="1"/>
          </p:cNvPicPr>
          <p:nvPr/>
        </p:nvPicPr>
        <p:blipFill>
          <a:blip r:embed="rId3" cstate="screen">
            <a:duotone>
              <a:prstClr val="black"/>
              <a:srgbClr val="D9C3A5">
                <a:tint val="50000"/>
                <a:satMod val="180000"/>
              </a:srgbClr>
            </a:duotone>
          </a:blip>
          <a:srcRect/>
          <a:stretch>
            <a:fillRect/>
          </a:stretch>
        </p:blipFill>
        <p:spPr bwMode="auto">
          <a:xfrm>
            <a:off x="8182069" y="87765"/>
            <a:ext cx="806506" cy="809596"/>
          </a:xfrm>
          <a:prstGeom prst="rect">
            <a:avLst/>
          </a:prstGeom>
          <a:noFill/>
          <a:ln w="9525">
            <a:noFill/>
            <a:miter lim="800000"/>
            <a:headEnd/>
            <a:tailEnd/>
          </a:ln>
          <a:effectLst>
            <a:outerShdw blurRad="101600" dir="5400000" sx="105000" sy="105000" algn="t" rotWithShape="0">
              <a:prstClr val="black">
                <a:alpha val="50000"/>
              </a:prstClr>
            </a:outerShdw>
          </a:effectLst>
        </p:spPr>
      </p:pic>
      <p:pic>
        <p:nvPicPr>
          <p:cNvPr id="11" name="Picture 10" descr="3125898045_93a2b50037_z.jpg"/>
          <p:cNvPicPr>
            <a:picLocks noChangeAspect="1"/>
          </p:cNvPicPr>
          <p:nvPr/>
        </p:nvPicPr>
        <p:blipFill>
          <a:blip r:embed="rId4" cstate="print"/>
          <a:stretch>
            <a:fillRect/>
          </a:stretch>
        </p:blipFill>
        <p:spPr>
          <a:xfrm>
            <a:off x="2805370" y="2008015"/>
            <a:ext cx="3763690" cy="4301360"/>
          </a:xfrm>
          <a:prstGeom prst="rect">
            <a:avLst/>
          </a:prstGeom>
        </p:spPr>
      </p:pic>
      <p:sp>
        <p:nvSpPr>
          <p:cNvPr id="12" name="TextBox 11"/>
          <p:cNvSpPr txBox="1"/>
          <p:nvPr/>
        </p:nvSpPr>
        <p:spPr>
          <a:xfrm>
            <a:off x="832752" y="6562419"/>
            <a:ext cx="2683748" cy="215444"/>
          </a:xfrm>
          <a:prstGeom prst="rect">
            <a:avLst/>
          </a:prstGeom>
          <a:noFill/>
        </p:spPr>
        <p:txBody>
          <a:bodyPr wrap="none" rtlCol="0">
            <a:spAutoFit/>
          </a:bodyPr>
          <a:lstStyle/>
          <a:p>
            <a:r>
              <a:rPr lang="en-US" sz="800" dirty="0" smtClean="0">
                <a:latin typeface="Cambria" pitchFamily="18" charset="0"/>
              </a:rPr>
              <a:t>http://www.flickr.com/photos/goopymart/3125898045</a:t>
            </a:r>
            <a:endParaRPr lang="en-US" sz="800" dirty="0">
              <a:latin typeface="Cambria" pitchFamily="18" charset="0"/>
            </a:endParaRPr>
          </a:p>
        </p:txBody>
      </p:sp>
      <p:pic>
        <p:nvPicPr>
          <p:cNvPr id="14" name="Picture 13" descr="cc-by-nc-sa.png"/>
          <p:cNvPicPr>
            <a:picLocks noChangeAspect="1"/>
          </p:cNvPicPr>
          <p:nvPr/>
        </p:nvPicPr>
        <p:blipFill>
          <a:blip r:embed="rId5" cstate="print"/>
          <a:stretch>
            <a:fillRect/>
          </a:stretch>
        </p:blipFill>
        <p:spPr>
          <a:xfrm>
            <a:off x="294844" y="6617004"/>
            <a:ext cx="594087" cy="11125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3035800" y="6693425"/>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50000"/>
                </a:schemeClr>
              </a:solidFill>
              <a:latin typeface="Calibri" pitchFamily="34" charset="0"/>
            </a:endParaRPr>
          </a:p>
        </p:txBody>
      </p:sp>
      <p:sp>
        <p:nvSpPr>
          <p:cNvPr id="9" name="TextBox 11"/>
          <p:cNvSpPr txBox="1">
            <a:spLocks noChangeArrowheads="1"/>
          </p:cNvSpPr>
          <p:nvPr/>
        </p:nvSpPr>
        <p:spPr bwMode="auto">
          <a:xfrm>
            <a:off x="3035800" y="0"/>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75000"/>
                </a:schemeClr>
              </a:solidFill>
              <a:latin typeface="Calibri" pitchFamily="34" charset="0"/>
            </a:endParaRPr>
          </a:p>
        </p:txBody>
      </p:sp>
      <p:sp>
        <p:nvSpPr>
          <p:cNvPr id="16" name="Title 15"/>
          <p:cNvSpPr>
            <a:spLocks noGrp="1"/>
          </p:cNvSpPr>
          <p:nvPr>
            <p:ph type="title"/>
          </p:nvPr>
        </p:nvSpPr>
        <p:spPr/>
        <p:txBody>
          <a:bodyPr/>
          <a:lstStyle/>
          <a:p>
            <a:r>
              <a:rPr lang="en-US" dirty="0" smtClean="0">
                <a:gradFill flip="none" rotWithShape="1">
                  <a:gsLst>
                    <a:gs pos="0">
                      <a:schemeClr val="bg1">
                        <a:lumMod val="85000"/>
                      </a:schemeClr>
                    </a:gs>
                    <a:gs pos="100000">
                      <a:schemeClr val="bg1"/>
                    </a:gs>
                  </a:gsLst>
                  <a:lin ang="16200000" scaled="1"/>
                  <a:tileRect/>
                </a:gradFill>
              </a:rPr>
              <a:t>[[REDACTED]]</a:t>
            </a:r>
            <a:endParaRPr lang="en-US" dirty="0">
              <a:gradFill flip="none" rotWithShape="1">
                <a:gsLst>
                  <a:gs pos="0">
                    <a:schemeClr val="bg1">
                      <a:lumMod val="85000"/>
                    </a:schemeClr>
                  </a:gs>
                  <a:gs pos="100000">
                    <a:schemeClr val="bg1"/>
                  </a:gs>
                </a:gsLst>
                <a:lin ang="16200000" scaled="1"/>
                <a:tileRect/>
              </a:gradFill>
            </a:endParaRPr>
          </a:p>
        </p:txBody>
      </p:sp>
      <p:sp>
        <p:nvSpPr>
          <p:cNvPr id="15" name="Content Placeholder 14"/>
          <p:cNvSpPr>
            <a:spLocks noGrp="1"/>
          </p:cNvSpPr>
          <p:nvPr>
            <p:ph idx="1"/>
          </p:nvPr>
        </p:nvSpPr>
        <p:spPr/>
        <p:txBody>
          <a:bodyPr anchor="ctr"/>
          <a:lstStyle/>
          <a:p>
            <a:pPr>
              <a:buNone/>
            </a:pPr>
            <a:r>
              <a:rPr lang="en-US" sz="3600" b="1" dirty="0" smtClean="0">
                <a:effectLst>
                  <a:outerShdw blurRad="38100" dist="38100" dir="2700000" algn="tl">
                    <a:srgbClr val="000000">
                      <a:alpha val="43137"/>
                    </a:srgbClr>
                  </a:outerShdw>
                </a:effectLst>
                <a:latin typeface="Cambria" pitchFamily="18" charset="0"/>
              </a:rPr>
              <a:t>Number of users:</a:t>
            </a:r>
          </a:p>
          <a:p>
            <a:pPr>
              <a:buNone/>
            </a:pPr>
            <a:r>
              <a:rPr lang="en-US" sz="3600" b="1" dirty="0" smtClean="0">
                <a:effectLst>
                  <a:outerShdw blurRad="38100" dist="38100" dir="2700000" algn="tl">
                    <a:srgbClr val="000000">
                      <a:alpha val="43137"/>
                    </a:srgbClr>
                  </a:outerShdw>
                </a:effectLst>
                <a:latin typeface="Cambria" pitchFamily="18" charset="0"/>
              </a:rPr>
              <a:t>Number of systems:</a:t>
            </a:r>
          </a:p>
          <a:p>
            <a:pPr>
              <a:buNone/>
            </a:pPr>
            <a:r>
              <a:rPr lang="en-US" sz="3600" b="1" dirty="0" smtClean="0">
                <a:effectLst>
                  <a:outerShdw blurRad="38100" dist="38100" dir="2700000" algn="tl">
                    <a:srgbClr val="000000">
                      <a:alpha val="43137"/>
                    </a:srgbClr>
                  </a:outerShdw>
                </a:effectLst>
                <a:latin typeface="Cambria" pitchFamily="18" charset="0"/>
              </a:rPr>
              <a:t>Number of servers:</a:t>
            </a:r>
          </a:p>
          <a:p>
            <a:pPr>
              <a:buNone/>
            </a:pPr>
            <a:r>
              <a:rPr lang="en-US" sz="3600" b="1" dirty="0" smtClean="0">
                <a:effectLst>
                  <a:outerShdw blurRad="38100" dist="38100" dir="2700000" algn="tl">
                    <a:srgbClr val="000000">
                      <a:alpha val="43137"/>
                    </a:srgbClr>
                  </a:outerShdw>
                </a:effectLst>
                <a:latin typeface="Cambria" pitchFamily="18" charset="0"/>
              </a:rPr>
              <a:t>Storage capacity:</a:t>
            </a:r>
          </a:p>
          <a:p>
            <a:pPr>
              <a:buNone/>
            </a:pPr>
            <a:r>
              <a:rPr lang="en-US" sz="3600" b="1" dirty="0" smtClean="0">
                <a:effectLst>
                  <a:outerShdw blurRad="38100" dist="38100" dir="2700000" algn="tl">
                    <a:srgbClr val="000000">
                      <a:alpha val="43137"/>
                    </a:srgbClr>
                  </a:outerShdw>
                </a:effectLst>
                <a:latin typeface="Cambria" pitchFamily="18" charset="0"/>
              </a:rPr>
              <a:t>Applications used:</a:t>
            </a:r>
          </a:p>
          <a:p>
            <a:pPr>
              <a:buNone/>
            </a:pPr>
            <a:r>
              <a:rPr lang="en-US" sz="3600" b="1" dirty="0" smtClean="0">
                <a:effectLst>
                  <a:outerShdw blurRad="38100" dist="38100" dir="2700000" algn="tl">
                    <a:srgbClr val="000000">
                      <a:alpha val="43137"/>
                    </a:srgbClr>
                  </a:outerShdw>
                </a:effectLst>
                <a:latin typeface="Cambria" pitchFamily="18" charset="0"/>
              </a:rPr>
              <a:t>Favorite color:</a:t>
            </a:r>
          </a:p>
          <a:p>
            <a:pPr>
              <a:buNone/>
            </a:pPr>
            <a:endParaRPr lang="en-US" dirty="0"/>
          </a:p>
        </p:txBody>
      </p:sp>
      <p:sp>
        <p:nvSpPr>
          <p:cNvPr id="21" name="Slide Number Placeholder 12"/>
          <p:cNvSpPr>
            <a:spLocks noGrp="1"/>
          </p:cNvSpPr>
          <p:nvPr>
            <p:ph type="sldNum" sz="quarter" idx="12"/>
          </p:nvPr>
        </p:nvSpPr>
        <p:spPr/>
        <p:txBody>
          <a:bodyPr/>
          <a:lstStyle/>
          <a:p>
            <a:fld id="{C5FC39D6-FB00-47D4-B99E-007B02E86BF4}" type="slidenum">
              <a:rPr lang="en-US" smtClean="0"/>
              <a:pPr/>
              <a:t>4</a:t>
            </a:fld>
            <a:endParaRPr lang="en-US" dirty="0"/>
          </a:p>
        </p:txBody>
      </p:sp>
      <p:sp>
        <p:nvSpPr>
          <p:cNvPr id="18" name="Text Placeholder 17"/>
          <p:cNvSpPr>
            <a:spLocks noGrp="1"/>
          </p:cNvSpPr>
          <p:nvPr>
            <p:ph type="body" sz="quarter" idx="13"/>
          </p:nvPr>
        </p:nvSpPr>
        <p:spPr/>
        <p:txBody>
          <a:bodyPr/>
          <a:lstStyle/>
          <a:p>
            <a:endParaRPr lang="en-US" dirty="0"/>
          </a:p>
        </p:txBody>
      </p:sp>
      <p:sp>
        <p:nvSpPr>
          <p:cNvPr id="11" name="Rectangle 10"/>
          <p:cNvSpPr/>
          <p:nvPr/>
        </p:nvSpPr>
        <p:spPr>
          <a:xfrm>
            <a:off x="5032860" y="1854395"/>
            <a:ext cx="3429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p:cNvSpPr/>
          <p:nvPr/>
        </p:nvSpPr>
        <p:spPr>
          <a:xfrm>
            <a:off x="5032860" y="2519836"/>
            <a:ext cx="3429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12"/>
          <p:cNvSpPr/>
          <p:nvPr/>
        </p:nvSpPr>
        <p:spPr>
          <a:xfrm>
            <a:off x="5032860" y="3185277"/>
            <a:ext cx="3429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p:cNvSpPr/>
          <p:nvPr/>
        </p:nvSpPr>
        <p:spPr>
          <a:xfrm>
            <a:off x="5032860" y="3850718"/>
            <a:ext cx="3429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ectangle 16"/>
          <p:cNvSpPr/>
          <p:nvPr/>
        </p:nvSpPr>
        <p:spPr>
          <a:xfrm>
            <a:off x="5032860" y="4516159"/>
            <a:ext cx="3429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p:cNvSpPr/>
          <p:nvPr/>
        </p:nvSpPr>
        <p:spPr>
          <a:xfrm>
            <a:off x="5029200" y="5181600"/>
            <a:ext cx="3429000"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6" name="Picture 9" descr="nsa"/>
          <p:cNvPicPr>
            <a:picLocks noChangeAspect="1" noChangeArrowheads="1"/>
          </p:cNvPicPr>
          <p:nvPr/>
        </p:nvPicPr>
        <p:blipFill>
          <a:blip r:embed="rId3" cstate="screen">
            <a:duotone>
              <a:prstClr val="black"/>
              <a:srgbClr val="D9C3A5">
                <a:tint val="50000"/>
                <a:satMod val="180000"/>
              </a:srgbClr>
            </a:duotone>
          </a:blip>
          <a:srcRect/>
          <a:stretch>
            <a:fillRect/>
          </a:stretch>
        </p:blipFill>
        <p:spPr bwMode="auto">
          <a:xfrm>
            <a:off x="8182069" y="87765"/>
            <a:ext cx="806506" cy="809596"/>
          </a:xfrm>
          <a:prstGeom prst="rect">
            <a:avLst/>
          </a:prstGeom>
          <a:noFill/>
          <a:ln w="9525">
            <a:noFill/>
            <a:miter lim="800000"/>
            <a:headEnd/>
            <a:tailEnd/>
          </a:ln>
          <a:effectLst>
            <a:outerShdw blurRad="101600" dir="5400000" sx="105000" sy="105000" algn="t" rotWithShape="0">
              <a:prstClr val="black">
                <a:alpha val="50000"/>
              </a:prst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xEl>
                                              <p:pRg st="5" end="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7" grpId="0" animBg="1"/>
      <p:bldP spid="1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3035800" y="6693425"/>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50000"/>
                </a:schemeClr>
              </a:solidFill>
              <a:latin typeface="Calibri" pitchFamily="34" charset="0"/>
            </a:endParaRPr>
          </a:p>
        </p:txBody>
      </p:sp>
      <p:sp>
        <p:nvSpPr>
          <p:cNvPr id="9" name="TextBox 11"/>
          <p:cNvSpPr txBox="1">
            <a:spLocks noChangeArrowheads="1"/>
          </p:cNvSpPr>
          <p:nvPr/>
        </p:nvSpPr>
        <p:spPr bwMode="auto">
          <a:xfrm>
            <a:off x="3035800" y="0"/>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75000"/>
                </a:schemeClr>
              </a:solidFill>
              <a:latin typeface="Calibri" pitchFamily="34" charset="0"/>
            </a:endParaRPr>
          </a:p>
        </p:txBody>
      </p:sp>
      <p:sp>
        <p:nvSpPr>
          <p:cNvPr id="16" name="Title 15"/>
          <p:cNvSpPr>
            <a:spLocks noGrp="1"/>
          </p:cNvSpPr>
          <p:nvPr>
            <p:ph type="title"/>
          </p:nvPr>
        </p:nvSpPr>
        <p:spPr/>
        <p:txBody>
          <a:bodyPr/>
          <a:lstStyle/>
          <a:p>
            <a:r>
              <a:rPr lang="en-US" dirty="0" smtClean="0">
                <a:gradFill flip="none" rotWithShape="1">
                  <a:gsLst>
                    <a:gs pos="0">
                      <a:schemeClr val="bg1">
                        <a:lumMod val="85000"/>
                      </a:schemeClr>
                    </a:gs>
                    <a:gs pos="100000">
                      <a:schemeClr val="bg1"/>
                    </a:gs>
                  </a:gsLst>
                  <a:lin ang="16200000" scaled="1"/>
                  <a:tileRect/>
                </a:gradFill>
                <a:ea typeface="Cambria Math" pitchFamily="18" charset="0"/>
              </a:rPr>
              <a:t>Win </a:t>
            </a:r>
            <a:r>
              <a:rPr lang="en-US" dirty="0" err="1" smtClean="0">
                <a:gradFill flip="none" rotWithShape="1">
                  <a:gsLst>
                    <a:gs pos="0">
                      <a:schemeClr val="bg1">
                        <a:lumMod val="85000"/>
                      </a:schemeClr>
                    </a:gs>
                    <a:gs pos="100000">
                      <a:schemeClr val="bg1"/>
                    </a:gs>
                  </a:gsLst>
                  <a:lin ang="16200000" scaled="1"/>
                  <a:tileRect/>
                </a:gradFill>
                <a:ea typeface="Cambria Math" pitchFamily="18" charset="0"/>
              </a:rPr>
              <a:t>Win</a:t>
            </a:r>
            <a:r>
              <a:rPr lang="en-US" dirty="0" smtClean="0">
                <a:gradFill flip="none" rotWithShape="1">
                  <a:gsLst>
                    <a:gs pos="0">
                      <a:schemeClr val="bg1">
                        <a:lumMod val="85000"/>
                      </a:schemeClr>
                    </a:gs>
                    <a:gs pos="100000">
                      <a:schemeClr val="bg1"/>
                    </a:gs>
                  </a:gsLst>
                  <a:lin ang="16200000" scaled="1"/>
                  <a:tileRect/>
                </a:gradFill>
                <a:ea typeface="Cambria Math" pitchFamily="18" charset="0"/>
              </a:rPr>
              <a:t>!</a:t>
            </a:r>
            <a:endParaRPr lang="en-US" dirty="0">
              <a:gradFill flip="none" rotWithShape="1">
                <a:gsLst>
                  <a:gs pos="0">
                    <a:schemeClr val="bg1">
                      <a:lumMod val="85000"/>
                    </a:schemeClr>
                  </a:gs>
                  <a:gs pos="100000">
                    <a:schemeClr val="bg1"/>
                  </a:gs>
                </a:gsLst>
                <a:lin ang="16200000" scaled="1"/>
                <a:tileRect/>
              </a:gradFill>
              <a:ea typeface="Cambria Math" pitchFamily="18" charset="0"/>
            </a:endParaRPr>
          </a:p>
        </p:txBody>
      </p:sp>
      <p:sp>
        <p:nvSpPr>
          <p:cNvPr id="17" name="Content Placeholder 16"/>
          <p:cNvSpPr>
            <a:spLocks noGrp="1"/>
          </p:cNvSpPr>
          <p:nvPr>
            <p:ph idx="1"/>
          </p:nvPr>
        </p:nvSpPr>
        <p:spPr/>
        <p:txBody>
          <a:bodyPr anchor="t">
            <a:normAutofit fontScale="92500" lnSpcReduction="10000"/>
          </a:bodyPr>
          <a:lstStyle/>
          <a:p>
            <a:pPr algn="ctr">
              <a:buNone/>
            </a:pPr>
            <a:r>
              <a:rPr lang="en-US" sz="3600" b="1" dirty="0" smtClean="0">
                <a:effectLst>
                  <a:outerShdw blurRad="38100" dist="38100" dir="2700000" algn="tl">
                    <a:srgbClr val="000000">
                      <a:alpha val="43137"/>
                    </a:srgbClr>
                  </a:outerShdw>
                </a:effectLst>
                <a:latin typeface="Cambria" pitchFamily="18" charset="0"/>
              </a:rPr>
              <a:t>Lowering risk, </a:t>
            </a:r>
          </a:p>
          <a:p>
            <a:pPr algn="ctr">
              <a:buNone/>
            </a:pPr>
            <a:r>
              <a:rPr lang="en-US" sz="3600" b="1" dirty="0" smtClean="0">
                <a:effectLst>
                  <a:outerShdw blurRad="38100" dist="38100" dir="2700000" algn="tl">
                    <a:srgbClr val="000000">
                      <a:alpha val="43137"/>
                    </a:srgbClr>
                  </a:outerShdw>
                </a:effectLst>
                <a:latin typeface="Cambria" pitchFamily="18" charset="0"/>
              </a:rPr>
              <a:t>while increasing flexibility</a:t>
            </a:r>
          </a:p>
          <a:p>
            <a:r>
              <a:rPr lang="en-US" sz="3600" b="1" dirty="0" smtClean="0">
                <a:effectLst>
                  <a:outerShdw blurRad="38100" dist="38100" dir="2700000" algn="tl">
                    <a:srgbClr val="000000">
                      <a:alpha val="43137"/>
                    </a:srgbClr>
                  </a:outerShdw>
                </a:effectLst>
                <a:latin typeface="Cambria" pitchFamily="18" charset="0"/>
              </a:rPr>
              <a:t>Trust but verify</a:t>
            </a:r>
          </a:p>
          <a:p>
            <a:r>
              <a:rPr lang="en-US" sz="3600" b="1" dirty="0" smtClean="0">
                <a:effectLst>
                  <a:outerShdw blurRad="38100" dist="38100" dir="2700000" algn="tl">
                    <a:srgbClr val="000000">
                      <a:alpha val="43137"/>
                    </a:srgbClr>
                  </a:outerShdw>
                </a:effectLst>
                <a:latin typeface="Cambria" pitchFamily="18" charset="0"/>
              </a:rPr>
              <a:t>Security</a:t>
            </a:r>
          </a:p>
          <a:p>
            <a:r>
              <a:rPr lang="en-US" sz="3600" b="1" dirty="0" smtClean="0">
                <a:effectLst>
                  <a:outerShdw blurRad="38100" dist="38100" dir="2700000" algn="tl">
                    <a:srgbClr val="000000">
                      <a:alpha val="43137"/>
                    </a:srgbClr>
                  </a:outerShdw>
                </a:effectLst>
                <a:latin typeface="Cambria" pitchFamily="18" charset="0"/>
              </a:rPr>
              <a:t>Accountability</a:t>
            </a:r>
          </a:p>
          <a:p>
            <a:r>
              <a:rPr lang="en-US" sz="3600" b="1" dirty="0" smtClean="0">
                <a:effectLst>
                  <a:outerShdw blurRad="38100" dist="38100" dir="2700000" algn="tl">
                    <a:srgbClr val="000000">
                      <a:alpha val="43137"/>
                    </a:srgbClr>
                  </a:outerShdw>
                </a:effectLst>
                <a:latin typeface="Cambria" pitchFamily="18" charset="0"/>
              </a:rPr>
              <a:t>Central reporting</a:t>
            </a:r>
          </a:p>
          <a:p>
            <a:r>
              <a:rPr lang="en-US" sz="3600" b="1" dirty="0" smtClean="0">
                <a:effectLst>
                  <a:outerShdw blurRad="38100" dist="38100" dir="2700000" algn="tl">
                    <a:srgbClr val="000000">
                      <a:alpha val="43137"/>
                    </a:srgbClr>
                  </a:outerShdw>
                </a:effectLst>
                <a:latin typeface="Cambria" pitchFamily="18" charset="0"/>
              </a:rPr>
              <a:t>Logging</a:t>
            </a:r>
          </a:p>
          <a:p>
            <a:r>
              <a:rPr lang="en-US" sz="3600" b="1" dirty="0" smtClean="0">
                <a:effectLst>
                  <a:outerShdw blurRad="38100" dist="38100" dir="2700000" algn="tl">
                    <a:srgbClr val="000000">
                      <a:alpha val="43137"/>
                    </a:srgbClr>
                  </a:outerShdw>
                </a:effectLst>
                <a:latin typeface="Cambria" pitchFamily="18" charset="0"/>
              </a:rPr>
              <a:t>Metrics</a:t>
            </a:r>
          </a:p>
          <a:p>
            <a:r>
              <a:rPr lang="en-US" sz="3600" b="1" dirty="0" smtClean="0">
                <a:effectLst>
                  <a:outerShdw blurRad="38100" dist="38100" dir="2700000" algn="tl">
                    <a:srgbClr val="000000">
                      <a:alpha val="43137"/>
                    </a:srgbClr>
                  </a:outerShdw>
                </a:effectLst>
                <a:latin typeface="Cambria" pitchFamily="18" charset="0"/>
              </a:rPr>
              <a:t>APIs on everything</a:t>
            </a:r>
          </a:p>
        </p:txBody>
      </p:sp>
      <p:sp>
        <p:nvSpPr>
          <p:cNvPr id="21" name="Slide Number Placeholder 12"/>
          <p:cNvSpPr>
            <a:spLocks noGrp="1"/>
          </p:cNvSpPr>
          <p:nvPr>
            <p:ph type="sldNum" sz="quarter" idx="12"/>
          </p:nvPr>
        </p:nvSpPr>
        <p:spPr/>
        <p:txBody>
          <a:bodyPr/>
          <a:lstStyle/>
          <a:p>
            <a:fld id="{C5FC39D6-FB00-47D4-B99E-007B02E86BF4}" type="slidenum">
              <a:rPr lang="en-US" smtClean="0"/>
              <a:pPr/>
              <a:t>40</a:t>
            </a:fld>
            <a:endParaRPr lang="en-US" dirty="0"/>
          </a:p>
        </p:txBody>
      </p:sp>
      <p:sp>
        <p:nvSpPr>
          <p:cNvPr id="18" name="Text Placeholder 17"/>
          <p:cNvSpPr>
            <a:spLocks noGrp="1"/>
          </p:cNvSpPr>
          <p:nvPr>
            <p:ph type="body" sz="quarter" idx="13"/>
          </p:nvPr>
        </p:nvSpPr>
        <p:spPr/>
        <p:txBody>
          <a:bodyPr/>
          <a:lstStyle/>
          <a:p>
            <a:endParaRPr lang="en-US"/>
          </a:p>
        </p:txBody>
      </p:sp>
      <p:pic>
        <p:nvPicPr>
          <p:cNvPr id="10" name="Picture 9" descr="nsa"/>
          <p:cNvPicPr>
            <a:picLocks noChangeAspect="1" noChangeArrowheads="1"/>
          </p:cNvPicPr>
          <p:nvPr/>
        </p:nvPicPr>
        <p:blipFill>
          <a:blip r:embed="rId3" cstate="screen">
            <a:duotone>
              <a:prstClr val="black"/>
              <a:srgbClr val="D9C3A5">
                <a:tint val="50000"/>
                <a:satMod val="180000"/>
              </a:srgbClr>
            </a:duotone>
          </a:blip>
          <a:srcRect/>
          <a:stretch>
            <a:fillRect/>
          </a:stretch>
        </p:blipFill>
        <p:spPr bwMode="auto">
          <a:xfrm>
            <a:off x="8182069" y="87765"/>
            <a:ext cx="806506" cy="809596"/>
          </a:xfrm>
          <a:prstGeom prst="rect">
            <a:avLst/>
          </a:prstGeom>
          <a:noFill/>
          <a:ln w="9525">
            <a:noFill/>
            <a:miter lim="800000"/>
            <a:headEnd/>
            <a:tailEnd/>
          </a:ln>
          <a:effectLst>
            <a:outerShdw blurRad="101600" dir="5400000" sx="105000" sy="105000" algn="t" rotWithShape="0">
              <a:prstClr val="black">
                <a:alpha val="50000"/>
              </a:prst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odni.png"/>
          <p:cNvPicPr>
            <a:picLocks noChangeAspect="1"/>
          </p:cNvPicPr>
          <p:nvPr/>
        </p:nvPicPr>
        <p:blipFill>
          <a:blip r:embed="rId3" cstate="print"/>
          <a:stretch>
            <a:fillRect/>
          </a:stretch>
        </p:blipFill>
        <p:spPr>
          <a:xfrm>
            <a:off x="3343042" y="2722397"/>
            <a:ext cx="2457918" cy="2457918"/>
          </a:xfrm>
          <a:prstGeom prst="rect">
            <a:avLst/>
          </a:prstGeom>
        </p:spPr>
      </p:pic>
      <p:pic>
        <p:nvPicPr>
          <p:cNvPr id="11" name="Content Placeholder 37" descr="cia.png"/>
          <p:cNvPicPr>
            <a:picLocks noChangeAspect="1"/>
          </p:cNvPicPr>
          <p:nvPr/>
        </p:nvPicPr>
        <p:blipFill>
          <a:blip r:embed="rId4" cstate="print">
            <a:duotone>
              <a:prstClr val="black"/>
              <a:srgbClr val="D9C3A5">
                <a:tint val="50000"/>
                <a:satMod val="180000"/>
              </a:srgbClr>
            </a:duotone>
          </a:blip>
          <a:stretch>
            <a:fillRect/>
          </a:stretch>
        </p:blipFill>
        <p:spPr>
          <a:xfrm>
            <a:off x="2684116" y="1028687"/>
            <a:ext cx="1157102" cy="1157102"/>
          </a:xfrm>
          <a:prstGeom prst="rect">
            <a:avLst/>
          </a:prstGeom>
        </p:spPr>
      </p:pic>
      <p:pic>
        <p:nvPicPr>
          <p:cNvPr id="27" name="Picture 26" descr="nro.png"/>
          <p:cNvPicPr>
            <a:picLocks noChangeAspect="1"/>
          </p:cNvPicPr>
          <p:nvPr/>
        </p:nvPicPr>
        <p:blipFill>
          <a:blip r:embed="rId5" cstate="print">
            <a:duotone>
              <a:prstClr val="black"/>
              <a:srgbClr val="D9C3A5">
                <a:tint val="50000"/>
                <a:satMod val="180000"/>
              </a:srgbClr>
            </a:duotone>
          </a:blip>
          <a:stretch>
            <a:fillRect/>
          </a:stretch>
        </p:blipFill>
        <p:spPr>
          <a:xfrm>
            <a:off x="5266852" y="1028687"/>
            <a:ext cx="1157102" cy="1157102"/>
          </a:xfrm>
          <a:prstGeom prst="rect">
            <a:avLst/>
          </a:prstGeom>
        </p:spPr>
      </p:pic>
      <p:pic>
        <p:nvPicPr>
          <p:cNvPr id="57" name="Content Placeholder 37" descr="cia.png"/>
          <p:cNvPicPr>
            <a:picLocks noChangeAspect="1"/>
          </p:cNvPicPr>
          <p:nvPr/>
        </p:nvPicPr>
        <p:blipFill>
          <a:blip r:embed="rId4" cstate="print"/>
          <a:stretch>
            <a:fillRect/>
          </a:stretch>
        </p:blipFill>
        <p:spPr>
          <a:xfrm>
            <a:off x="2679522" y="1042938"/>
            <a:ext cx="1157102" cy="1157102"/>
          </a:xfrm>
          <a:prstGeom prst="rect">
            <a:avLst/>
          </a:prstGeom>
        </p:spPr>
      </p:pic>
      <p:pic>
        <p:nvPicPr>
          <p:cNvPr id="58" name="Picture 57" descr="nro.png"/>
          <p:cNvPicPr>
            <a:picLocks noChangeAspect="1"/>
          </p:cNvPicPr>
          <p:nvPr/>
        </p:nvPicPr>
        <p:blipFill>
          <a:blip r:embed="rId5" cstate="print"/>
          <a:stretch>
            <a:fillRect/>
          </a:stretch>
        </p:blipFill>
        <p:spPr>
          <a:xfrm>
            <a:off x="5262258" y="1042938"/>
            <a:ext cx="1157102" cy="1157102"/>
          </a:xfrm>
          <a:prstGeom prst="rect">
            <a:avLst/>
          </a:prstGeom>
        </p:spPr>
      </p:pic>
      <p:sp>
        <p:nvSpPr>
          <p:cNvPr id="7" name="TextBox 11"/>
          <p:cNvSpPr txBox="1">
            <a:spLocks noChangeArrowheads="1"/>
          </p:cNvSpPr>
          <p:nvPr/>
        </p:nvSpPr>
        <p:spPr bwMode="auto">
          <a:xfrm>
            <a:off x="3035800" y="6693425"/>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50000"/>
                </a:schemeClr>
              </a:solidFill>
              <a:latin typeface="Calibri" pitchFamily="34" charset="0"/>
            </a:endParaRPr>
          </a:p>
        </p:txBody>
      </p:sp>
      <p:sp>
        <p:nvSpPr>
          <p:cNvPr id="9" name="TextBox 11"/>
          <p:cNvSpPr txBox="1">
            <a:spLocks noChangeArrowheads="1"/>
          </p:cNvSpPr>
          <p:nvPr/>
        </p:nvSpPr>
        <p:spPr bwMode="auto">
          <a:xfrm>
            <a:off x="3035800" y="0"/>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75000"/>
                </a:schemeClr>
              </a:solidFill>
              <a:latin typeface="Calibri" pitchFamily="34" charset="0"/>
            </a:endParaRPr>
          </a:p>
        </p:txBody>
      </p:sp>
      <p:sp>
        <p:nvSpPr>
          <p:cNvPr id="16" name="Title 15"/>
          <p:cNvSpPr>
            <a:spLocks noGrp="1"/>
          </p:cNvSpPr>
          <p:nvPr>
            <p:ph type="title"/>
          </p:nvPr>
        </p:nvSpPr>
        <p:spPr/>
        <p:txBody>
          <a:bodyPr/>
          <a:lstStyle/>
          <a:p>
            <a:r>
              <a:rPr lang="en-US" dirty="0" smtClean="0">
                <a:gradFill flip="none" rotWithShape="1">
                  <a:gsLst>
                    <a:gs pos="0">
                      <a:schemeClr val="bg1">
                        <a:lumMod val="85000"/>
                      </a:schemeClr>
                    </a:gs>
                    <a:gs pos="100000">
                      <a:schemeClr val="bg1"/>
                    </a:gs>
                  </a:gsLst>
                  <a:lin ang="16200000" scaled="1"/>
                  <a:tileRect/>
                </a:gradFill>
                <a:ea typeface="Cambria Math" pitchFamily="18" charset="0"/>
              </a:rPr>
              <a:t>IT Efficiency = Time = $$$</a:t>
            </a:r>
            <a:endParaRPr lang="en-US" dirty="0">
              <a:gradFill flip="none" rotWithShape="1">
                <a:gsLst>
                  <a:gs pos="0">
                    <a:schemeClr val="bg1">
                      <a:lumMod val="85000"/>
                    </a:schemeClr>
                  </a:gs>
                  <a:gs pos="100000">
                    <a:schemeClr val="bg1"/>
                  </a:gs>
                </a:gsLst>
                <a:lin ang="16200000" scaled="1"/>
                <a:tileRect/>
              </a:gradFill>
              <a:ea typeface="Cambria Math" pitchFamily="18" charset="0"/>
            </a:endParaRPr>
          </a:p>
        </p:txBody>
      </p:sp>
      <p:sp>
        <p:nvSpPr>
          <p:cNvPr id="21" name="Slide Number Placeholder 12"/>
          <p:cNvSpPr>
            <a:spLocks noGrp="1"/>
          </p:cNvSpPr>
          <p:nvPr>
            <p:ph type="sldNum" sz="quarter" idx="12"/>
          </p:nvPr>
        </p:nvSpPr>
        <p:spPr/>
        <p:txBody>
          <a:bodyPr/>
          <a:lstStyle/>
          <a:p>
            <a:fld id="{C5FC39D6-FB00-47D4-B99E-007B02E86BF4}" type="slidenum">
              <a:rPr lang="en-US" smtClean="0"/>
              <a:pPr/>
              <a:t>41</a:t>
            </a:fld>
            <a:endParaRPr lang="en-US" dirty="0"/>
          </a:p>
        </p:txBody>
      </p:sp>
      <p:sp>
        <p:nvSpPr>
          <p:cNvPr id="18" name="Text Placeholder 17"/>
          <p:cNvSpPr>
            <a:spLocks noGrp="1"/>
          </p:cNvSpPr>
          <p:nvPr>
            <p:ph type="body" sz="quarter" idx="13"/>
          </p:nvPr>
        </p:nvSpPr>
        <p:spPr/>
        <p:txBody>
          <a:bodyPr/>
          <a:lstStyle/>
          <a:p>
            <a:endParaRPr lang="en-US"/>
          </a:p>
        </p:txBody>
      </p:sp>
      <p:pic>
        <p:nvPicPr>
          <p:cNvPr id="10" name="Picture 9" descr="nsa"/>
          <p:cNvPicPr>
            <a:picLocks noChangeAspect="1" noChangeArrowheads="1"/>
          </p:cNvPicPr>
          <p:nvPr/>
        </p:nvPicPr>
        <p:blipFill>
          <a:blip r:embed="rId6" cstate="screen">
            <a:duotone>
              <a:prstClr val="black"/>
              <a:srgbClr val="D9C3A5">
                <a:tint val="50000"/>
                <a:satMod val="180000"/>
              </a:srgbClr>
            </a:duotone>
          </a:blip>
          <a:srcRect/>
          <a:stretch>
            <a:fillRect/>
          </a:stretch>
        </p:blipFill>
        <p:spPr bwMode="auto">
          <a:xfrm>
            <a:off x="8182069" y="87765"/>
            <a:ext cx="806506" cy="809596"/>
          </a:xfrm>
          <a:prstGeom prst="rect">
            <a:avLst/>
          </a:prstGeom>
          <a:noFill/>
          <a:ln w="9525">
            <a:noFill/>
            <a:miter lim="800000"/>
            <a:headEnd/>
            <a:tailEnd/>
          </a:ln>
          <a:effectLst>
            <a:outerShdw blurRad="101600" dir="5400000" sx="105000" sy="105000" algn="t" rotWithShape="0">
              <a:prstClr val="black">
                <a:alpha val="50000"/>
              </a:prstClr>
            </a:outerShdw>
          </a:effectLst>
        </p:spPr>
      </p:pic>
      <p:pic>
        <p:nvPicPr>
          <p:cNvPr id="12" name="Picture 11" descr="dia.png"/>
          <p:cNvPicPr>
            <a:picLocks noChangeAspect="1"/>
          </p:cNvPicPr>
          <p:nvPr/>
        </p:nvPicPr>
        <p:blipFill>
          <a:blip r:embed="rId7" cstate="print">
            <a:duotone>
              <a:prstClr val="black"/>
              <a:srgbClr val="D9C3A5">
                <a:tint val="50000"/>
                <a:satMod val="180000"/>
              </a:srgbClr>
            </a:duotone>
          </a:blip>
          <a:stretch>
            <a:fillRect/>
          </a:stretch>
        </p:blipFill>
        <p:spPr>
          <a:xfrm>
            <a:off x="1392748" y="1028687"/>
            <a:ext cx="1157102" cy="1157102"/>
          </a:xfrm>
          <a:prstGeom prst="rect">
            <a:avLst/>
          </a:prstGeom>
        </p:spPr>
      </p:pic>
      <p:pic>
        <p:nvPicPr>
          <p:cNvPr id="14" name="Picture 13" descr="dea.png"/>
          <p:cNvPicPr>
            <a:picLocks noChangeAspect="1"/>
          </p:cNvPicPr>
          <p:nvPr/>
        </p:nvPicPr>
        <p:blipFill>
          <a:blip r:embed="rId8" cstate="print">
            <a:duotone>
              <a:prstClr val="black"/>
              <a:srgbClr val="D9C3A5">
                <a:tint val="50000"/>
                <a:satMod val="180000"/>
              </a:srgbClr>
            </a:duotone>
          </a:blip>
          <a:stretch>
            <a:fillRect/>
          </a:stretch>
        </p:blipFill>
        <p:spPr>
          <a:xfrm>
            <a:off x="7394767" y="4609954"/>
            <a:ext cx="1157102" cy="1157102"/>
          </a:xfrm>
          <a:prstGeom prst="rect">
            <a:avLst/>
          </a:prstGeom>
        </p:spPr>
      </p:pic>
      <p:pic>
        <p:nvPicPr>
          <p:cNvPr id="15" name="Picture 14" descr="doe.png"/>
          <p:cNvPicPr>
            <a:picLocks noChangeAspect="1"/>
          </p:cNvPicPr>
          <p:nvPr/>
        </p:nvPicPr>
        <p:blipFill>
          <a:blip r:embed="rId9" cstate="print">
            <a:duotone>
              <a:prstClr val="black"/>
              <a:srgbClr val="D9C3A5">
                <a:tint val="50000"/>
                <a:satMod val="180000"/>
              </a:srgbClr>
            </a:duotone>
          </a:blip>
          <a:stretch>
            <a:fillRect/>
          </a:stretch>
        </p:blipFill>
        <p:spPr>
          <a:xfrm>
            <a:off x="7394767" y="2056021"/>
            <a:ext cx="1157102" cy="1157102"/>
          </a:xfrm>
          <a:prstGeom prst="rect">
            <a:avLst/>
          </a:prstGeom>
        </p:spPr>
      </p:pic>
      <p:pic>
        <p:nvPicPr>
          <p:cNvPr id="19" name="Picture 18" descr="dos.png"/>
          <p:cNvPicPr>
            <a:picLocks noChangeAspect="1"/>
          </p:cNvPicPr>
          <p:nvPr/>
        </p:nvPicPr>
        <p:blipFill>
          <a:blip r:embed="rId10" cstate="print">
            <a:duotone>
              <a:prstClr val="black"/>
              <a:srgbClr val="D9C3A5">
                <a:tint val="50000"/>
                <a:satMod val="180000"/>
              </a:srgbClr>
            </a:duotone>
          </a:blip>
          <a:stretch>
            <a:fillRect/>
          </a:stretch>
        </p:blipFill>
        <p:spPr>
          <a:xfrm>
            <a:off x="7394767" y="3332988"/>
            <a:ext cx="1157102" cy="1157102"/>
          </a:xfrm>
          <a:prstGeom prst="rect">
            <a:avLst/>
          </a:prstGeom>
        </p:spPr>
      </p:pic>
      <p:pic>
        <p:nvPicPr>
          <p:cNvPr id="22" name="Picture 21" descr="dhs.png"/>
          <p:cNvPicPr>
            <a:picLocks noChangeAspect="1"/>
          </p:cNvPicPr>
          <p:nvPr/>
        </p:nvPicPr>
        <p:blipFill>
          <a:blip r:embed="rId11" cstate="print">
            <a:duotone>
              <a:prstClr val="black"/>
              <a:srgbClr val="D9C3A5">
                <a:tint val="50000"/>
                <a:satMod val="180000"/>
              </a:srgbClr>
            </a:duotone>
          </a:blip>
          <a:stretch>
            <a:fillRect/>
          </a:stretch>
        </p:blipFill>
        <p:spPr>
          <a:xfrm>
            <a:off x="481867" y="4609954"/>
            <a:ext cx="1157102" cy="1157102"/>
          </a:xfrm>
          <a:prstGeom prst="rect">
            <a:avLst/>
          </a:prstGeom>
        </p:spPr>
      </p:pic>
      <p:pic>
        <p:nvPicPr>
          <p:cNvPr id="23" name="Picture 22" descr="dot.png"/>
          <p:cNvPicPr>
            <a:picLocks noChangeAspect="1"/>
          </p:cNvPicPr>
          <p:nvPr/>
        </p:nvPicPr>
        <p:blipFill>
          <a:blip r:embed="rId12" cstate="print">
            <a:duotone>
              <a:prstClr val="black"/>
              <a:srgbClr val="D9C3A5">
                <a:tint val="50000"/>
                <a:satMod val="180000"/>
              </a:srgbClr>
            </a:duotone>
          </a:blip>
          <a:stretch>
            <a:fillRect/>
          </a:stretch>
        </p:blipFill>
        <p:spPr>
          <a:xfrm>
            <a:off x="481867" y="2056021"/>
            <a:ext cx="1157102" cy="1157102"/>
          </a:xfrm>
          <a:prstGeom prst="rect">
            <a:avLst/>
          </a:prstGeom>
        </p:spPr>
      </p:pic>
      <p:pic>
        <p:nvPicPr>
          <p:cNvPr id="24" name="Picture 23" descr="fbi.png"/>
          <p:cNvPicPr>
            <a:picLocks noChangeAspect="1"/>
          </p:cNvPicPr>
          <p:nvPr/>
        </p:nvPicPr>
        <p:blipFill>
          <a:blip r:embed="rId13" cstate="print">
            <a:duotone>
              <a:prstClr val="black"/>
              <a:srgbClr val="D9C3A5">
                <a:tint val="50000"/>
                <a:satMod val="180000"/>
              </a:srgbClr>
            </a:duotone>
          </a:blip>
          <a:stretch>
            <a:fillRect/>
          </a:stretch>
        </p:blipFill>
        <p:spPr>
          <a:xfrm>
            <a:off x="481867" y="3332988"/>
            <a:ext cx="1157102" cy="1157102"/>
          </a:xfrm>
          <a:prstGeom prst="rect">
            <a:avLst/>
          </a:prstGeom>
        </p:spPr>
      </p:pic>
      <p:pic>
        <p:nvPicPr>
          <p:cNvPr id="26" name="Picture 25" descr="nga.png"/>
          <p:cNvPicPr>
            <a:picLocks noChangeAspect="1"/>
          </p:cNvPicPr>
          <p:nvPr/>
        </p:nvPicPr>
        <p:blipFill>
          <a:blip r:embed="rId14" cstate="print">
            <a:duotone>
              <a:prstClr val="black"/>
              <a:srgbClr val="D9C3A5">
                <a:tint val="50000"/>
                <a:satMod val="180000"/>
              </a:srgbClr>
            </a:duotone>
          </a:blip>
          <a:stretch>
            <a:fillRect/>
          </a:stretch>
        </p:blipFill>
        <p:spPr>
          <a:xfrm>
            <a:off x="6558221" y="1028687"/>
            <a:ext cx="1157102" cy="1157102"/>
          </a:xfrm>
          <a:prstGeom prst="rect">
            <a:avLst/>
          </a:prstGeom>
        </p:spPr>
      </p:pic>
      <p:pic>
        <p:nvPicPr>
          <p:cNvPr id="28" name="Picture 27" descr="nsa.png"/>
          <p:cNvPicPr>
            <a:picLocks noChangeAspect="1"/>
          </p:cNvPicPr>
          <p:nvPr/>
        </p:nvPicPr>
        <p:blipFill>
          <a:blip r:embed="rId15" cstate="print"/>
          <a:stretch>
            <a:fillRect/>
          </a:stretch>
        </p:blipFill>
        <p:spPr>
          <a:xfrm>
            <a:off x="3883185" y="936388"/>
            <a:ext cx="1341700" cy="1341700"/>
          </a:xfrm>
          <a:prstGeom prst="rect">
            <a:avLst/>
          </a:prstGeom>
        </p:spPr>
      </p:pic>
      <p:pic>
        <p:nvPicPr>
          <p:cNvPr id="30" name="Picture 29" descr="usa.png"/>
          <p:cNvPicPr>
            <a:picLocks noChangeAspect="1"/>
          </p:cNvPicPr>
          <p:nvPr/>
        </p:nvPicPr>
        <p:blipFill>
          <a:blip r:embed="rId16" cstate="print">
            <a:duotone>
              <a:prstClr val="black"/>
              <a:srgbClr val="D9C3A5">
                <a:tint val="50000"/>
                <a:satMod val="180000"/>
              </a:srgbClr>
            </a:duotone>
          </a:blip>
          <a:stretch>
            <a:fillRect/>
          </a:stretch>
        </p:blipFill>
        <p:spPr>
          <a:xfrm>
            <a:off x="1392748" y="5621086"/>
            <a:ext cx="1157102" cy="1157102"/>
          </a:xfrm>
          <a:prstGeom prst="rect">
            <a:avLst/>
          </a:prstGeom>
        </p:spPr>
      </p:pic>
      <p:pic>
        <p:nvPicPr>
          <p:cNvPr id="31" name="Picture 30" descr="usaf.png"/>
          <p:cNvPicPr>
            <a:picLocks noChangeAspect="1"/>
          </p:cNvPicPr>
          <p:nvPr/>
        </p:nvPicPr>
        <p:blipFill>
          <a:blip r:embed="rId17" cstate="print">
            <a:duotone>
              <a:prstClr val="black"/>
              <a:srgbClr val="D9C3A5">
                <a:tint val="50000"/>
                <a:satMod val="180000"/>
              </a:srgbClr>
            </a:duotone>
          </a:blip>
          <a:stretch>
            <a:fillRect/>
          </a:stretch>
        </p:blipFill>
        <p:spPr>
          <a:xfrm>
            <a:off x="3975484" y="5621086"/>
            <a:ext cx="1157102" cy="1157102"/>
          </a:xfrm>
          <a:prstGeom prst="rect">
            <a:avLst/>
          </a:prstGeom>
        </p:spPr>
      </p:pic>
      <p:pic>
        <p:nvPicPr>
          <p:cNvPr id="32" name="Picture 31" descr="uscg.png"/>
          <p:cNvPicPr>
            <a:picLocks noChangeAspect="1"/>
          </p:cNvPicPr>
          <p:nvPr/>
        </p:nvPicPr>
        <p:blipFill>
          <a:blip r:embed="rId18" cstate="print">
            <a:duotone>
              <a:prstClr val="black"/>
              <a:srgbClr val="D9C3A5">
                <a:tint val="50000"/>
                <a:satMod val="180000"/>
              </a:srgbClr>
            </a:duotone>
          </a:blip>
          <a:stretch>
            <a:fillRect/>
          </a:stretch>
        </p:blipFill>
        <p:spPr>
          <a:xfrm>
            <a:off x="6558221" y="5618193"/>
            <a:ext cx="1157102" cy="1162888"/>
          </a:xfrm>
          <a:prstGeom prst="rect">
            <a:avLst/>
          </a:prstGeom>
        </p:spPr>
      </p:pic>
      <p:pic>
        <p:nvPicPr>
          <p:cNvPr id="33" name="Picture 32" descr="usmc.png"/>
          <p:cNvPicPr>
            <a:picLocks noChangeAspect="1"/>
          </p:cNvPicPr>
          <p:nvPr/>
        </p:nvPicPr>
        <p:blipFill>
          <a:blip r:embed="rId19" cstate="print">
            <a:duotone>
              <a:prstClr val="black"/>
              <a:srgbClr val="D9C3A5">
                <a:tint val="50000"/>
                <a:satMod val="180000"/>
              </a:srgbClr>
            </a:duotone>
          </a:blip>
          <a:stretch>
            <a:fillRect/>
          </a:stretch>
        </p:blipFill>
        <p:spPr>
          <a:xfrm>
            <a:off x="5266852" y="5621086"/>
            <a:ext cx="1157102" cy="1157102"/>
          </a:xfrm>
          <a:prstGeom prst="rect">
            <a:avLst/>
          </a:prstGeom>
        </p:spPr>
      </p:pic>
      <p:pic>
        <p:nvPicPr>
          <p:cNvPr id="34" name="Picture 33" descr="usn.png"/>
          <p:cNvPicPr>
            <a:picLocks noChangeAspect="1"/>
          </p:cNvPicPr>
          <p:nvPr/>
        </p:nvPicPr>
        <p:blipFill>
          <a:blip r:embed="rId20" cstate="print">
            <a:duotone>
              <a:prstClr val="black"/>
              <a:srgbClr val="D9C3A5">
                <a:tint val="50000"/>
                <a:satMod val="180000"/>
              </a:srgbClr>
            </a:duotone>
          </a:blip>
          <a:stretch>
            <a:fillRect/>
          </a:stretch>
        </p:blipFill>
        <p:spPr>
          <a:xfrm>
            <a:off x="2684116" y="5621086"/>
            <a:ext cx="1157102" cy="1157102"/>
          </a:xfrm>
          <a:prstGeom prst="rect">
            <a:avLst/>
          </a:prstGeom>
        </p:spPr>
      </p:pic>
      <p:pic>
        <p:nvPicPr>
          <p:cNvPr id="59" name="Picture 58" descr="dia.png"/>
          <p:cNvPicPr>
            <a:picLocks noChangeAspect="1"/>
          </p:cNvPicPr>
          <p:nvPr/>
        </p:nvPicPr>
        <p:blipFill>
          <a:blip r:embed="rId7" cstate="print"/>
          <a:stretch>
            <a:fillRect/>
          </a:stretch>
        </p:blipFill>
        <p:spPr>
          <a:xfrm>
            <a:off x="1396286" y="1032225"/>
            <a:ext cx="1157102" cy="1157102"/>
          </a:xfrm>
          <a:prstGeom prst="rect">
            <a:avLst/>
          </a:prstGeom>
        </p:spPr>
      </p:pic>
      <p:pic>
        <p:nvPicPr>
          <p:cNvPr id="60" name="Picture 59" descr="nga.png"/>
          <p:cNvPicPr>
            <a:picLocks noChangeAspect="1"/>
          </p:cNvPicPr>
          <p:nvPr/>
        </p:nvPicPr>
        <p:blipFill>
          <a:blip r:embed="rId14" cstate="print"/>
          <a:stretch>
            <a:fillRect/>
          </a:stretch>
        </p:blipFill>
        <p:spPr>
          <a:xfrm>
            <a:off x="6561759" y="1032225"/>
            <a:ext cx="1157102" cy="1157102"/>
          </a:xfrm>
          <a:prstGeom prst="rect">
            <a:avLst/>
          </a:prstGeom>
        </p:spPr>
      </p:pic>
      <p:pic>
        <p:nvPicPr>
          <p:cNvPr id="61" name="Picture 60" descr="doe.png"/>
          <p:cNvPicPr>
            <a:picLocks noChangeAspect="1"/>
          </p:cNvPicPr>
          <p:nvPr/>
        </p:nvPicPr>
        <p:blipFill>
          <a:blip r:embed="rId9" cstate="print"/>
          <a:stretch>
            <a:fillRect/>
          </a:stretch>
        </p:blipFill>
        <p:spPr>
          <a:xfrm>
            <a:off x="7398305" y="2048926"/>
            <a:ext cx="1157102" cy="1157102"/>
          </a:xfrm>
          <a:prstGeom prst="rect">
            <a:avLst/>
          </a:prstGeom>
        </p:spPr>
      </p:pic>
      <p:pic>
        <p:nvPicPr>
          <p:cNvPr id="62" name="Picture 61" descr="dot.png"/>
          <p:cNvPicPr>
            <a:picLocks noChangeAspect="1"/>
          </p:cNvPicPr>
          <p:nvPr/>
        </p:nvPicPr>
        <p:blipFill>
          <a:blip r:embed="rId12" cstate="print"/>
          <a:stretch>
            <a:fillRect/>
          </a:stretch>
        </p:blipFill>
        <p:spPr>
          <a:xfrm>
            <a:off x="485405" y="2048926"/>
            <a:ext cx="1157102" cy="1157102"/>
          </a:xfrm>
          <a:prstGeom prst="rect">
            <a:avLst/>
          </a:prstGeom>
        </p:spPr>
      </p:pic>
      <p:pic>
        <p:nvPicPr>
          <p:cNvPr id="63" name="Picture 62" descr="dos.png"/>
          <p:cNvPicPr>
            <a:picLocks noChangeAspect="1"/>
          </p:cNvPicPr>
          <p:nvPr/>
        </p:nvPicPr>
        <p:blipFill>
          <a:blip r:embed="rId10" cstate="print"/>
          <a:stretch>
            <a:fillRect/>
          </a:stretch>
        </p:blipFill>
        <p:spPr>
          <a:xfrm>
            <a:off x="7387672" y="3325893"/>
            <a:ext cx="1157102" cy="1157102"/>
          </a:xfrm>
          <a:prstGeom prst="rect">
            <a:avLst/>
          </a:prstGeom>
        </p:spPr>
      </p:pic>
      <p:pic>
        <p:nvPicPr>
          <p:cNvPr id="64" name="Picture 63" descr="fbi.png"/>
          <p:cNvPicPr>
            <a:picLocks noChangeAspect="1"/>
          </p:cNvPicPr>
          <p:nvPr/>
        </p:nvPicPr>
        <p:blipFill>
          <a:blip r:embed="rId13" cstate="print"/>
          <a:stretch>
            <a:fillRect/>
          </a:stretch>
        </p:blipFill>
        <p:spPr>
          <a:xfrm>
            <a:off x="474772" y="3325893"/>
            <a:ext cx="1157102" cy="1157102"/>
          </a:xfrm>
          <a:prstGeom prst="rect">
            <a:avLst/>
          </a:prstGeom>
        </p:spPr>
      </p:pic>
      <p:pic>
        <p:nvPicPr>
          <p:cNvPr id="65" name="Picture 64" descr="dea.png"/>
          <p:cNvPicPr>
            <a:picLocks noChangeAspect="1"/>
          </p:cNvPicPr>
          <p:nvPr/>
        </p:nvPicPr>
        <p:blipFill>
          <a:blip r:embed="rId8" cstate="print"/>
          <a:stretch>
            <a:fillRect/>
          </a:stretch>
        </p:blipFill>
        <p:spPr>
          <a:xfrm>
            <a:off x="7387672" y="4613492"/>
            <a:ext cx="1157102" cy="1157102"/>
          </a:xfrm>
          <a:prstGeom prst="rect">
            <a:avLst/>
          </a:prstGeom>
        </p:spPr>
      </p:pic>
      <p:pic>
        <p:nvPicPr>
          <p:cNvPr id="66" name="Picture 65" descr="dhs.png"/>
          <p:cNvPicPr>
            <a:picLocks noChangeAspect="1"/>
          </p:cNvPicPr>
          <p:nvPr/>
        </p:nvPicPr>
        <p:blipFill>
          <a:blip r:embed="rId11" cstate="print"/>
          <a:stretch>
            <a:fillRect/>
          </a:stretch>
        </p:blipFill>
        <p:spPr>
          <a:xfrm>
            <a:off x="474772" y="4613492"/>
            <a:ext cx="1157102" cy="1157102"/>
          </a:xfrm>
          <a:prstGeom prst="rect">
            <a:avLst/>
          </a:prstGeom>
        </p:spPr>
      </p:pic>
      <p:pic>
        <p:nvPicPr>
          <p:cNvPr id="67" name="Picture 66" descr="usa.png"/>
          <p:cNvPicPr>
            <a:picLocks noChangeAspect="1"/>
          </p:cNvPicPr>
          <p:nvPr/>
        </p:nvPicPr>
        <p:blipFill>
          <a:blip r:embed="rId16" cstate="print"/>
          <a:stretch>
            <a:fillRect/>
          </a:stretch>
        </p:blipFill>
        <p:spPr>
          <a:xfrm>
            <a:off x="1396286" y="5624624"/>
            <a:ext cx="1157102" cy="1157102"/>
          </a:xfrm>
          <a:prstGeom prst="rect">
            <a:avLst/>
          </a:prstGeom>
        </p:spPr>
      </p:pic>
      <p:pic>
        <p:nvPicPr>
          <p:cNvPr id="68" name="Picture 67" descr="uscg.png"/>
          <p:cNvPicPr>
            <a:picLocks noChangeAspect="1"/>
          </p:cNvPicPr>
          <p:nvPr/>
        </p:nvPicPr>
        <p:blipFill>
          <a:blip r:embed="rId18" cstate="print"/>
          <a:stretch>
            <a:fillRect/>
          </a:stretch>
        </p:blipFill>
        <p:spPr>
          <a:xfrm>
            <a:off x="6561759" y="5621731"/>
            <a:ext cx="1157102" cy="1162888"/>
          </a:xfrm>
          <a:prstGeom prst="rect">
            <a:avLst/>
          </a:prstGeom>
        </p:spPr>
      </p:pic>
      <p:pic>
        <p:nvPicPr>
          <p:cNvPr id="69" name="Picture 68" descr="usmc.png"/>
          <p:cNvPicPr>
            <a:picLocks noChangeAspect="1"/>
          </p:cNvPicPr>
          <p:nvPr/>
        </p:nvPicPr>
        <p:blipFill>
          <a:blip r:embed="rId19" cstate="print"/>
          <a:stretch>
            <a:fillRect/>
          </a:stretch>
        </p:blipFill>
        <p:spPr>
          <a:xfrm>
            <a:off x="5259757" y="5624624"/>
            <a:ext cx="1157102" cy="1157102"/>
          </a:xfrm>
          <a:prstGeom prst="rect">
            <a:avLst/>
          </a:prstGeom>
        </p:spPr>
      </p:pic>
      <p:pic>
        <p:nvPicPr>
          <p:cNvPr id="70" name="Picture 69" descr="usn.png"/>
          <p:cNvPicPr>
            <a:picLocks noChangeAspect="1"/>
          </p:cNvPicPr>
          <p:nvPr/>
        </p:nvPicPr>
        <p:blipFill>
          <a:blip r:embed="rId20" cstate="print"/>
          <a:stretch>
            <a:fillRect/>
          </a:stretch>
        </p:blipFill>
        <p:spPr>
          <a:xfrm>
            <a:off x="2677021" y="5624624"/>
            <a:ext cx="1157102" cy="1157102"/>
          </a:xfrm>
          <a:prstGeom prst="rect">
            <a:avLst/>
          </a:prstGeom>
        </p:spPr>
      </p:pic>
      <p:pic>
        <p:nvPicPr>
          <p:cNvPr id="71" name="Picture 70" descr="usaf.png"/>
          <p:cNvPicPr>
            <a:picLocks noChangeAspect="1"/>
          </p:cNvPicPr>
          <p:nvPr/>
        </p:nvPicPr>
        <p:blipFill>
          <a:blip r:embed="rId17" cstate="print"/>
          <a:stretch>
            <a:fillRect/>
          </a:stretch>
        </p:blipFill>
        <p:spPr>
          <a:xfrm>
            <a:off x="3979022" y="5624624"/>
            <a:ext cx="1157102" cy="115710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300"/>
                                  </p:stCondLst>
                                  <p:childTnLst>
                                    <p:set>
                                      <p:cBhvr>
                                        <p:cTn id="9" dur="1" fill="hold">
                                          <p:stCondLst>
                                            <p:cond delay="0"/>
                                          </p:stCondLst>
                                        </p:cTn>
                                        <p:tgtEl>
                                          <p:spTgt spid="58"/>
                                        </p:tgtEl>
                                        <p:attrNameLst>
                                          <p:attrName>style.visibility</p:attrName>
                                        </p:attrNameLst>
                                      </p:cBhvr>
                                      <p:to>
                                        <p:strVal val="visible"/>
                                      </p:to>
                                    </p:set>
                                  </p:childTnLst>
                                </p:cTn>
                              </p:par>
                            </p:childTnLst>
                          </p:cTn>
                        </p:par>
                        <p:par>
                          <p:cTn id="10" fill="hold">
                            <p:stCondLst>
                              <p:cond delay="300"/>
                            </p:stCondLst>
                            <p:childTnLst>
                              <p:par>
                                <p:cTn id="11" presetID="1" presetClass="entr" presetSubtype="0" fill="hold" nodeType="afterEffect">
                                  <p:stCondLst>
                                    <p:cond delay="300"/>
                                  </p:stCondLst>
                                  <p:childTnLst>
                                    <p:set>
                                      <p:cBhvr>
                                        <p:cTn id="12" dur="1" fill="hold">
                                          <p:stCondLst>
                                            <p:cond delay="0"/>
                                          </p:stCondLst>
                                        </p:cTn>
                                        <p:tgtEl>
                                          <p:spTgt spid="59"/>
                                        </p:tgtEl>
                                        <p:attrNameLst>
                                          <p:attrName>style.visibility</p:attrName>
                                        </p:attrNameLst>
                                      </p:cBhvr>
                                      <p:to>
                                        <p:strVal val="visible"/>
                                      </p:to>
                                    </p:set>
                                  </p:childTnLst>
                                </p:cTn>
                              </p:par>
                            </p:childTnLst>
                          </p:cTn>
                        </p:par>
                        <p:par>
                          <p:cTn id="13" fill="hold">
                            <p:stCondLst>
                              <p:cond delay="600"/>
                            </p:stCondLst>
                            <p:childTnLst>
                              <p:par>
                                <p:cTn id="14" presetID="1" presetClass="entr" presetSubtype="0" fill="hold" nodeType="afterEffect">
                                  <p:stCondLst>
                                    <p:cond delay="300"/>
                                  </p:stCondLst>
                                  <p:childTnLst>
                                    <p:set>
                                      <p:cBhvr>
                                        <p:cTn id="15" dur="1" fill="hold">
                                          <p:stCondLst>
                                            <p:cond delay="0"/>
                                          </p:stCondLst>
                                        </p:cTn>
                                        <p:tgtEl>
                                          <p:spTgt spid="60"/>
                                        </p:tgtEl>
                                        <p:attrNameLst>
                                          <p:attrName>style.visibility</p:attrName>
                                        </p:attrNameLst>
                                      </p:cBhvr>
                                      <p:to>
                                        <p:strVal val="visible"/>
                                      </p:to>
                                    </p:set>
                                  </p:childTnLst>
                                </p:cTn>
                              </p:par>
                            </p:childTnLst>
                          </p:cTn>
                        </p:par>
                        <p:par>
                          <p:cTn id="16" fill="hold">
                            <p:stCondLst>
                              <p:cond delay="900"/>
                            </p:stCondLst>
                            <p:childTnLst>
                              <p:par>
                                <p:cTn id="17" presetID="1" presetClass="entr" presetSubtype="0" fill="hold" nodeType="afterEffect">
                                  <p:stCondLst>
                                    <p:cond delay="300"/>
                                  </p:stCondLst>
                                  <p:childTnLst>
                                    <p:set>
                                      <p:cBhvr>
                                        <p:cTn id="18" dur="1" fill="hold">
                                          <p:stCondLst>
                                            <p:cond delay="0"/>
                                          </p:stCondLst>
                                        </p:cTn>
                                        <p:tgtEl>
                                          <p:spTgt spid="62"/>
                                        </p:tgtEl>
                                        <p:attrNameLst>
                                          <p:attrName>style.visibility</p:attrName>
                                        </p:attrNameLst>
                                      </p:cBhvr>
                                      <p:to>
                                        <p:strVal val="visible"/>
                                      </p:to>
                                    </p:set>
                                  </p:childTnLst>
                                </p:cTn>
                              </p:par>
                            </p:childTnLst>
                          </p:cTn>
                        </p:par>
                        <p:par>
                          <p:cTn id="19" fill="hold">
                            <p:stCondLst>
                              <p:cond delay="1200"/>
                            </p:stCondLst>
                            <p:childTnLst>
                              <p:par>
                                <p:cTn id="20" presetID="1" presetClass="entr" presetSubtype="0" fill="hold" nodeType="afterEffect">
                                  <p:stCondLst>
                                    <p:cond delay="300"/>
                                  </p:stCondLst>
                                  <p:childTnLst>
                                    <p:set>
                                      <p:cBhvr>
                                        <p:cTn id="21" dur="1" fill="hold">
                                          <p:stCondLst>
                                            <p:cond delay="0"/>
                                          </p:stCondLst>
                                        </p:cTn>
                                        <p:tgtEl>
                                          <p:spTgt spid="61"/>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nodeType="afterEffect">
                                  <p:stCondLst>
                                    <p:cond delay="300"/>
                                  </p:stCondLst>
                                  <p:childTnLst>
                                    <p:set>
                                      <p:cBhvr>
                                        <p:cTn id="24" dur="1" fill="hold">
                                          <p:stCondLst>
                                            <p:cond delay="0"/>
                                          </p:stCondLst>
                                        </p:cTn>
                                        <p:tgtEl>
                                          <p:spTgt spid="64"/>
                                        </p:tgtEl>
                                        <p:attrNameLst>
                                          <p:attrName>style.visibility</p:attrName>
                                        </p:attrNameLst>
                                      </p:cBhvr>
                                      <p:to>
                                        <p:strVal val="visible"/>
                                      </p:to>
                                    </p:set>
                                  </p:childTnLst>
                                </p:cTn>
                              </p:par>
                            </p:childTnLst>
                          </p:cTn>
                        </p:par>
                        <p:par>
                          <p:cTn id="25" fill="hold">
                            <p:stCondLst>
                              <p:cond delay="1800"/>
                            </p:stCondLst>
                            <p:childTnLst>
                              <p:par>
                                <p:cTn id="26" presetID="1" presetClass="entr" presetSubtype="0" fill="hold" nodeType="afterEffect">
                                  <p:stCondLst>
                                    <p:cond delay="300"/>
                                  </p:stCondLst>
                                  <p:childTnLst>
                                    <p:set>
                                      <p:cBhvr>
                                        <p:cTn id="27" dur="1" fill="hold">
                                          <p:stCondLst>
                                            <p:cond delay="0"/>
                                          </p:stCondLst>
                                        </p:cTn>
                                        <p:tgtEl>
                                          <p:spTgt spid="63"/>
                                        </p:tgtEl>
                                        <p:attrNameLst>
                                          <p:attrName>style.visibility</p:attrName>
                                        </p:attrNameLst>
                                      </p:cBhvr>
                                      <p:to>
                                        <p:strVal val="visible"/>
                                      </p:to>
                                    </p:set>
                                  </p:childTnLst>
                                </p:cTn>
                              </p:par>
                            </p:childTnLst>
                          </p:cTn>
                        </p:par>
                        <p:par>
                          <p:cTn id="28" fill="hold">
                            <p:stCondLst>
                              <p:cond delay="2100"/>
                            </p:stCondLst>
                            <p:childTnLst>
                              <p:par>
                                <p:cTn id="29" presetID="1" presetClass="entr" presetSubtype="0" fill="hold" nodeType="afterEffect">
                                  <p:stCondLst>
                                    <p:cond delay="300"/>
                                  </p:stCondLst>
                                  <p:childTnLst>
                                    <p:set>
                                      <p:cBhvr>
                                        <p:cTn id="30" dur="1" fill="hold">
                                          <p:stCondLst>
                                            <p:cond delay="0"/>
                                          </p:stCondLst>
                                        </p:cTn>
                                        <p:tgtEl>
                                          <p:spTgt spid="66"/>
                                        </p:tgtEl>
                                        <p:attrNameLst>
                                          <p:attrName>style.visibility</p:attrName>
                                        </p:attrNameLst>
                                      </p:cBhvr>
                                      <p:to>
                                        <p:strVal val="visible"/>
                                      </p:to>
                                    </p:set>
                                  </p:childTnLst>
                                </p:cTn>
                              </p:par>
                            </p:childTnLst>
                          </p:cTn>
                        </p:par>
                        <p:par>
                          <p:cTn id="31" fill="hold">
                            <p:stCondLst>
                              <p:cond delay="2400"/>
                            </p:stCondLst>
                            <p:childTnLst>
                              <p:par>
                                <p:cTn id="32" presetID="1" presetClass="entr" presetSubtype="0" fill="hold" nodeType="afterEffect">
                                  <p:stCondLst>
                                    <p:cond delay="300"/>
                                  </p:stCondLst>
                                  <p:childTnLst>
                                    <p:set>
                                      <p:cBhvr>
                                        <p:cTn id="33" dur="1" fill="hold">
                                          <p:stCondLst>
                                            <p:cond delay="0"/>
                                          </p:stCondLst>
                                        </p:cTn>
                                        <p:tgtEl>
                                          <p:spTgt spid="65"/>
                                        </p:tgtEl>
                                        <p:attrNameLst>
                                          <p:attrName>style.visibility</p:attrName>
                                        </p:attrNameLst>
                                      </p:cBhvr>
                                      <p:to>
                                        <p:strVal val="visible"/>
                                      </p:to>
                                    </p:set>
                                  </p:childTnLst>
                                </p:cTn>
                              </p:par>
                            </p:childTnLst>
                          </p:cTn>
                        </p:par>
                        <p:par>
                          <p:cTn id="34" fill="hold">
                            <p:stCondLst>
                              <p:cond delay="2700"/>
                            </p:stCondLst>
                            <p:childTnLst>
                              <p:par>
                                <p:cTn id="35" presetID="1" presetClass="entr" presetSubtype="0" fill="hold" nodeType="afterEffect">
                                  <p:stCondLst>
                                    <p:cond delay="300"/>
                                  </p:stCondLst>
                                  <p:childTnLst>
                                    <p:set>
                                      <p:cBhvr>
                                        <p:cTn id="36" dur="1" fill="hold">
                                          <p:stCondLst>
                                            <p:cond delay="0"/>
                                          </p:stCondLst>
                                        </p:cTn>
                                        <p:tgtEl>
                                          <p:spTgt spid="67"/>
                                        </p:tgtEl>
                                        <p:attrNameLst>
                                          <p:attrName>style.visibility</p:attrName>
                                        </p:attrNameLst>
                                      </p:cBhvr>
                                      <p:to>
                                        <p:strVal val="visible"/>
                                      </p:to>
                                    </p:set>
                                  </p:childTnLst>
                                </p:cTn>
                              </p:par>
                            </p:childTnLst>
                          </p:cTn>
                        </p:par>
                        <p:par>
                          <p:cTn id="37" fill="hold">
                            <p:stCondLst>
                              <p:cond delay="3000"/>
                            </p:stCondLst>
                            <p:childTnLst>
                              <p:par>
                                <p:cTn id="38" presetID="1" presetClass="entr" presetSubtype="0" fill="hold" nodeType="afterEffect">
                                  <p:stCondLst>
                                    <p:cond delay="300"/>
                                  </p:stCondLst>
                                  <p:childTnLst>
                                    <p:set>
                                      <p:cBhvr>
                                        <p:cTn id="39" dur="1" fill="hold">
                                          <p:stCondLst>
                                            <p:cond delay="0"/>
                                          </p:stCondLst>
                                        </p:cTn>
                                        <p:tgtEl>
                                          <p:spTgt spid="68"/>
                                        </p:tgtEl>
                                        <p:attrNameLst>
                                          <p:attrName>style.visibility</p:attrName>
                                        </p:attrNameLst>
                                      </p:cBhvr>
                                      <p:to>
                                        <p:strVal val="visible"/>
                                      </p:to>
                                    </p:set>
                                  </p:childTnLst>
                                </p:cTn>
                              </p:par>
                            </p:childTnLst>
                          </p:cTn>
                        </p:par>
                        <p:par>
                          <p:cTn id="40" fill="hold">
                            <p:stCondLst>
                              <p:cond delay="3300"/>
                            </p:stCondLst>
                            <p:childTnLst>
                              <p:par>
                                <p:cTn id="41" presetID="1" presetClass="entr" presetSubtype="0" fill="hold" nodeType="afterEffect">
                                  <p:stCondLst>
                                    <p:cond delay="300"/>
                                  </p:stCondLst>
                                  <p:childTnLst>
                                    <p:set>
                                      <p:cBhvr>
                                        <p:cTn id="42" dur="1" fill="hold">
                                          <p:stCondLst>
                                            <p:cond delay="0"/>
                                          </p:stCondLst>
                                        </p:cTn>
                                        <p:tgtEl>
                                          <p:spTgt spid="70"/>
                                        </p:tgtEl>
                                        <p:attrNameLst>
                                          <p:attrName>style.visibility</p:attrName>
                                        </p:attrNameLst>
                                      </p:cBhvr>
                                      <p:to>
                                        <p:strVal val="visible"/>
                                      </p:to>
                                    </p:set>
                                  </p:childTnLst>
                                </p:cTn>
                              </p:par>
                            </p:childTnLst>
                          </p:cTn>
                        </p:par>
                        <p:par>
                          <p:cTn id="43" fill="hold">
                            <p:stCondLst>
                              <p:cond delay="3600"/>
                            </p:stCondLst>
                            <p:childTnLst>
                              <p:par>
                                <p:cTn id="44" presetID="1" presetClass="entr" presetSubtype="0" fill="hold" nodeType="afterEffect">
                                  <p:stCondLst>
                                    <p:cond delay="300"/>
                                  </p:stCondLst>
                                  <p:childTnLst>
                                    <p:set>
                                      <p:cBhvr>
                                        <p:cTn id="45" dur="1" fill="hold">
                                          <p:stCondLst>
                                            <p:cond delay="0"/>
                                          </p:stCondLst>
                                        </p:cTn>
                                        <p:tgtEl>
                                          <p:spTgt spid="69"/>
                                        </p:tgtEl>
                                        <p:attrNameLst>
                                          <p:attrName>style.visibility</p:attrName>
                                        </p:attrNameLst>
                                      </p:cBhvr>
                                      <p:to>
                                        <p:strVal val="visible"/>
                                      </p:to>
                                    </p:set>
                                  </p:childTnLst>
                                </p:cTn>
                              </p:par>
                            </p:childTnLst>
                          </p:cTn>
                        </p:par>
                        <p:par>
                          <p:cTn id="46" fill="hold">
                            <p:stCondLst>
                              <p:cond delay="3900"/>
                            </p:stCondLst>
                            <p:childTnLst>
                              <p:par>
                                <p:cTn id="47" presetID="1" presetClass="entr" presetSubtype="0" fill="hold" nodeType="afterEffect">
                                  <p:stCondLst>
                                    <p:cond delay="300"/>
                                  </p:stCondLst>
                                  <p:childTnLst>
                                    <p:set>
                                      <p:cBhvr>
                                        <p:cTn id="48"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3035800" y="6693425"/>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50000"/>
                </a:schemeClr>
              </a:solidFill>
              <a:latin typeface="Calibri" pitchFamily="34" charset="0"/>
            </a:endParaRPr>
          </a:p>
        </p:txBody>
      </p:sp>
      <p:sp>
        <p:nvSpPr>
          <p:cNvPr id="9" name="TextBox 11"/>
          <p:cNvSpPr txBox="1">
            <a:spLocks noChangeArrowheads="1"/>
          </p:cNvSpPr>
          <p:nvPr/>
        </p:nvSpPr>
        <p:spPr bwMode="auto">
          <a:xfrm>
            <a:off x="3035800" y="0"/>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75000"/>
                </a:schemeClr>
              </a:solidFill>
              <a:latin typeface="Calibri" pitchFamily="34" charset="0"/>
            </a:endParaRPr>
          </a:p>
        </p:txBody>
      </p:sp>
      <p:sp>
        <p:nvSpPr>
          <p:cNvPr id="16" name="Title 15"/>
          <p:cNvSpPr>
            <a:spLocks noGrp="1"/>
          </p:cNvSpPr>
          <p:nvPr>
            <p:ph type="title"/>
          </p:nvPr>
        </p:nvSpPr>
        <p:spPr/>
        <p:txBody>
          <a:bodyPr/>
          <a:lstStyle/>
          <a:p>
            <a:r>
              <a:rPr lang="en-US" dirty="0" smtClean="0">
                <a:gradFill flip="none" rotWithShape="1">
                  <a:gsLst>
                    <a:gs pos="0">
                      <a:schemeClr val="bg1">
                        <a:lumMod val="85000"/>
                      </a:schemeClr>
                    </a:gs>
                    <a:gs pos="100000">
                      <a:schemeClr val="bg1"/>
                    </a:gs>
                  </a:gsLst>
                  <a:lin ang="16200000" scaled="1"/>
                  <a:tileRect/>
                </a:gradFill>
                <a:ea typeface="Cambria Math" pitchFamily="18" charset="0"/>
              </a:rPr>
              <a:t>Next Steps</a:t>
            </a:r>
            <a:endParaRPr lang="en-US" dirty="0">
              <a:gradFill flip="none" rotWithShape="1">
                <a:gsLst>
                  <a:gs pos="0">
                    <a:schemeClr val="bg1">
                      <a:lumMod val="85000"/>
                    </a:schemeClr>
                  </a:gs>
                  <a:gs pos="100000">
                    <a:schemeClr val="bg1"/>
                  </a:gs>
                </a:gsLst>
                <a:lin ang="16200000" scaled="1"/>
                <a:tileRect/>
              </a:gradFill>
              <a:ea typeface="Cambria Math" pitchFamily="18" charset="0"/>
            </a:endParaRPr>
          </a:p>
        </p:txBody>
      </p:sp>
      <p:sp>
        <p:nvSpPr>
          <p:cNvPr id="17" name="Content Placeholder 16"/>
          <p:cNvSpPr>
            <a:spLocks noGrp="1"/>
          </p:cNvSpPr>
          <p:nvPr>
            <p:ph idx="1"/>
          </p:nvPr>
        </p:nvSpPr>
        <p:spPr/>
        <p:txBody>
          <a:bodyPr anchor="ctr">
            <a:normAutofit/>
          </a:bodyPr>
          <a:lstStyle/>
          <a:p>
            <a:pPr algn="ctr">
              <a:buNone/>
            </a:pPr>
            <a:r>
              <a:rPr lang="en-US" sz="3600" b="1" dirty="0" smtClean="0">
                <a:effectLst>
                  <a:outerShdw blurRad="38100" dist="38100" dir="2700000" algn="tl">
                    <a:srgbClr val="000000">
                      <a:alpha val="43137"/>
                    </a:srgbClr>
                  </a:outerShdw>
                </a:effectLst>
                <a:latin typeface="Cambria" pitchFamily="18" charset="0"/>
              </a:rPr>
              <a:t>Continued growth, scaling</a:t>
            </a:r>
          </a:p>
          <a:p>
            <a:pPr algn="ctr">
              <a:buNone/>
            </a:pPr>
            <a:r>
              <a:rPr lang="en-US" sz="3600" b="1" dirty="0" smtClean="0">
                <a:effectLst>
                  <a:outerShdw blurRad="38100" dist="38100" dir="2700000" algn="tl">
                    <a:srgbClr val="000000">
                      <a:alpha val="43137"/>
                    </a:srgbClr>
                  </a:outerShdw>
                </a:effectLst>
                <a:latin typeface="Cambria" pitchFamily="18" charset="0"/>
              </a:rPr>
              <a:t>Folsom to Grizzly ++</a:t>
            </a:r>
          </a:p>
          <a:p>
            <a:pPr algn="ctr">
              <a:buNone/>
            </a:pPr>
            <a:r>
              <a:rPr lang="en-US" sz="3600" b="1" dirty="0" smtClean="0">
                <a:effectLst>
                  <a:outerShdw blurRad="38100" dist="38100" dir="2700000" algn="tl">
                    <a:srgbClr val="000000">
                      <a:alpha val="43137"/>
                    </a:srgbClr>
                  </a:outerShdw>
                </a:effectLst>
                <a:latin typeface="Cambria" pitchFamily="18" charset="0"/>
              </a:rPr>
              <a:t>Open source contributions</a:t>
            </a:r>
          </a:p>
          <a:p>
            <a:pPr algn="ctr">
              <a:buNone/>
            </a:pPr>
            <a:r>
              <a:rPr lang="en-US" sz="3600" b="1" dirty="0" smtClean="0">
                <a:effectLst>
                  <a:outerShdw blurRad="38100" dist="38100" dir="2700000" algn="tl">
                    <a:srgbClr val="000000">
                      <a:alpha val="43137"/>
                    </a:srgbClr>
                  </a:outerShdw>
                </a:effectLst>
                <a:latin typeface="Cambria" pitchFamily="18" charset="0"/>
              </a:rPr>
              <a:t>More community participation</a:t>
            </a:r>
          </a:p>
          <a:p>
            <a:pPr algn="ctr">
              <a:buNone/>
            </a:pPr>
            <a:endParaRPr lang="en-US" sz="3600" b="1" dirty="0" smtClean="0">
              <a:effectLst>
                <a:outerShdw blurRad="38100" dist="38100" dir="2700000" algn="tl">
                  <a:srgbClr val="000000">
                    <a:alpha val="43137"/>
                  </a:srgbClr>
                </a:outerShdw>
              </a:effectLst>
              <a:latin typeface="Cambria" pitchFamily="18" charset="0"/>
            </a:endParaRPr>
          </a:p>
          <a:p>
            <a:pPr algn="ctr">
              <a:buNone/>
            </a:pPr>
            <a:r>
              <a:rPr lang="en-US" sz="3600" b="1" dirty="0" smtClean="0">
                <a:effectLst>
                  <a:outerShdw blurRad="38100" dist="38100" dir="2700000" algn="tl">
                    <a:srgbClr val="000000">
                      <a:alpha val="43137"/>
                    </a:srgbClr>
                  </a:outerShdw>
                </a:effectLst>
                <a:latin typeface="Cambria" pitchFamily="18" charset="0"/>
              </a:rPr>
              <a:t>We’re Hiring!</a:t>
            </a:r>
          </a:p>
          <a:p>
            <a:pPr algn="ctr">
              <a:buNone/>
            </a:pPr>
            <a:endParaRPr lang="en-US" sz="3600" b="1" dirty="0" smtClean="0">
              <a:effectLst>
                <a:outerShdw blurRad="38100" dist="38100" dir="2700000" algn="tl">
                  <a:srgbClr val="000000">
                    <a:alpha val="43137"/>
                  </a:srgbClr>
                </a:outerShdw>
              </a:effectLst>
              <a:latin typeface="Cambria" pitchFamily="18" charset="0"/>
            </a:endParaRPr>
          </a:p>
        </p:txBody>
      </p:sp>
      <p:sp>
        <p:nvSpPr>
          <p:cNvPr id="21" name="Slide Number Placeholder 12"/>
          <p:cNvSpPr>
            <a:spLocks noGrp="1"/>
          </p:cNvSpPr>
          <p:nvPr>
            <p:ph type="sldNum" sz="quarter" idx="12"/>
          </p:nvPr>
        </p:nvSpPr>
        <p:spPr/>
        <p:txBody>
          <a:bodyPr/>
          <a:lstStyle/>
          <a:p>
            <a:fld id="{C5FC39D6-FB00-47D4-B99E-007B02E86BF4}" type="slidenum">
              <a:rPr lang="en-US" smtClean="0"/>
              <a:pPr/>
              <a:t>42</a:t>
            </a:fld>
            <a:endParaRPr lang="en-US" dirty="0"/>
          </a:p>
        </p:txBody>
      </p:sp>
      <p:sp>
        <p:nvSpPr>
          <p:cNvPr id="18" name="Text Placeholder 17"/>
          <p:cNvSpPr>
            <a:spLocks noGrp="1"/>
          </p:cNvSpPr>
          <p:nvPr>
            <p:ph type="body" sz="quarter" idx="13"/>
          </p:nvPr>
        </p:nvSpPr>
        <p:spPr/>
        <p:txBody>
          <a:bodyPr/>
          <a:lstStyle/>
          <a:p>
            <a:endParaRPr lang="en-US"/>
          </a:p>
        </p:txBody>
      </p:sp>
      <p:pic>
        <p:nvPicPr>
          <p:cNvPr id="10" name="Picture 9" descr="nsa"/>
          <p:cNvPicPr>
            <a:picLocks noChangeAspect="1" noChangeArrowheads="1"/>
          </p:cNvPicPr>
          <p:nvPr/>
        </p:nvPicPr>
        <p:blipFill>
          <a:blip r:embed="rId3" cstate="screen">
            <a:duotone>
              <a:prstClr val="black"/>
              <a:srgbClr val="D9C3A5">
                <a:tint val="50000"/>
                <a:satMod val="180000"/>
              </a:srgbClr>
            </a:duotone>
          </a:blip>
          <a:srcRect/>
          <a:stretch>
            <a:fillRect/>
          </a:stretch>
        </p:blipFill>
        <p:spPr bwMode="auto">
          <a:xfrm>
            <a:off x="8182069" y="87765"/>
            <a:ext cx="806506" cy="809596"/>
          </a:xfrm>
          <a:prstGeom prst="rect">
            <a:avLst/>
          </a:prstGeom>
          <a:noFill/>
          <a:ln w="9525">
            <a:noFill/>
            <a:miter lim="800000"/>
            <a:headEnd/>
            <a:tailEnd/>
          </a:ln>
          <a:effectLst>
            <a:outerShdw blurRad="101600" dir="5400000" sx="105000" sy="105000" algn="t" rotWithShape="0">
              <a:prstClr val="black">
                <a:alpha val="50000"/>
              </a:prst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filestore8\data_noforn\Turbulence\T16_pmo\govcloud_backup\Graphics\MachineShop\template\mash_template_bg-01.jpg"/>
          <p:cNvPicPr>
            <a:picLocks noChangeAspect="1" noChangeArrowheads="1"/>
          </p:cNvPicPr>
          <p:nvPr/>
        </p:nvPicPr>
        <p:blipFill>
          <a:blip r:embed="rId3" cstate="screen"/>
          <a:srcRect/>
          <a:stretch>
            <a:fillRect/>
          </a:stretch>
        </p:blipFill>
        <p:spPr bwMode="auto">
          <a:xfrm>
            <a:off x="155425" y="164575"/>
            <a:ext cx="8833150" cy="6528850"/>
          </a:xfrm>
          <a:prstGeom prst="rect">
            <a:avLst/>
          </a:prstGeom>
          <a:noFill/>
        </p:spPr>
      </p:pic>
      <p:sp>
        <p:nvSpPr>
          <p:cNvPr id="83" name="Rectangle 2"/>
          <p:cNvSpPr>
            <a:spLocks noChangeArrowheads="1"/>
          </p:cNvSpPr>
          <p:nvPr/>
        </p:nvSpPr>
        <p:spPr bwMode="auto">
          <a:xfrm>
            <a:off x="155425" y="164575"/>
            <a:ext cx="8833151" cy="6528851"/>
          </a:xfrm>
          <a:prstGeom prst="rect">
            <a:avLst/>
          </a:prstGeom>
          <a:gradFill flip="none" rotWithShape="1">
            <a:gsLst>
              <a:gs pos="0">
                <a:srgbClr val="3F1515">
                  <a:alpha val="95000"/>
                </a:srgbClr>
              </a:gs>
              <a:gs pos="100000">
                <a:srgbClr val="852727">
                  <a:alpha val="95000"/>
                </a:srgbClr>
              </a:gs>
            </a:gsLst>
            <a:lin ang="5400000" scaled="1"/>
            <a:tileRect/>
          </a:gradFill>
          <a:ln w="9525">
            <a:noFill/>
            <a:miter lim="800000"/>
            <a:headEnd/>
            <a:tailEnd/>
          </a:ln>
          <a:effectLst>
            <a:innerShdw blurRad="114300">
              <a:prstClr val="black"/>
            </a:innerShdw>
          </a:effectLst>
        </p:spPr>
        <p:txBody>
          <a:bodyPr wrap="none" anchor="ctr"/>
          <a:lstStyle/>
          <a:p>
            <a:endParaRPr lang="en-US">
              <a:solidFill>
                <a:prstClr val="black"/>
              </a:solidFill>
            </a:endParaRPr>
          </a:p>
        </p:txBody>
      </p:sp>
      <p:grpSp>
        <p:nvGrpSpPr>
          <p:cNvPr id="3" name="Group 101"/>
          <p:cNvGrpSpPr/>
          <p:nvPr/>
        </p:nvGrpSpPr>
        <p:grpSpPr>
          <a:xfrm>
            <a:off x="155425" y="2588804"/>
            <a:ext cx="8833149" cy="1749279"/>
            <a:chOff x="155425" y="875067"/>
            <a:chExt cx="8833149" cy="691290"/>
          </a:xfr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p:grpSpPr>
        <p:sp>
          <p:nvSpPr>
            <p:cNvPr id="103" name="Rectangle 102"/>
            <p:cNvSpPr/>
            <p:nvPr/>
          </p:nvSpPr>
          <p:spPr>
            <a:xfrm>
              <a:off x="193830" y="875067"/>
              <a:ext cx="8756340" cy="691290"/>
            </a:xfrm>
            <a:prstGeom prst="rect">
              <a:avLst/>
            </a:prstGeom>
            <a:grpFill/>
            <a:ln>
              <a:noFill/>
            </a:ln>
            <a:effectLst>
              <a:outerShdw blurRad="50800" dist="508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 name="Group 94"/>
            <p:cNvGrpSpPr/>
            <p:nvPr/>
          </p:nvGrpSpPr>
          <p:grpSpPr>
            <a:xfrm>
              <a:off x="155425" y="875067"/>
              <a:ext cx="8833149" cy="691290"/>
              <a:chOff x="155425" y="2699305"/>
              <a:chExt cx="8833149" cy="691290"/>
            </a:xfrm>
            <a:grpFill/>
          </p:grpSpPr>
          <p:sp>
            <p:nvSpPr>
              <p:cNvPr id="105" name="Rectangle 104"/>
              <p:cNvSpPr/>
              <p:nvPr/>
            </p:nvSpPr>
            <p:spPr>
              <a:xfrm>
                <a:off x="4571999" y="2699305"/>
                <a:ext cx="4416575" cy="691290"/>
              </a:xfrm>
              <a:prstGeom prst="rect">
                <a:avLst/>
              </a:prstGeom>
              <a:grp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155425" y="2699305"/>
                <a:ext cx="4416575" cy="691290"/>
              </a:xfrm>
              <a:prstGeom prst="rect">
                <a:avLst/>
              </a:prstGeom>
              <a:grp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23" name="Text Box 24"/>
          <p:cNvSpPr txBox="1">
            <a:spLocks noChangeArrowheads="1"/>
          </p:cNvSpPr>
          <p:nvPr/>
        </p:nvSpPr>
        <p:spPr bwMode="auto">
          <a:xfrm>
            <a:off x="654058" y="2665612"/>
            <a:ext cx="7835885" cy="1566145"/>
          </a:xfrm>
          <a:prstGeom prst="rect">
            <a:avLst/>
          </a:prstGeom>
        </p:spPr>
        <p:txBody>
          <a:bodyPr vert="horz" lIns="91440" tIns="45720" rIns="91440" bIns="45720" rtlCol="0" anchor="ctr">
            <a:noAutofit/>
          </a:bodyPr>
          <a:lstStyle/>
          <a:p>
            <a:pPr algn="ctr">
              <a:spcBef>
                <a:spcPct val="0"/>
              </a:spcBef>
            </a:pPr>
            <a:r>
              <a:rPr lang="en-US" sz="8000" b="1" dirty="0" smtClean="0">
                <a:gradFill flip="none" rotWithShape="1">
                  <a:gsLst>
                    <a:gs pos="0">
                      <a:prstClr val="black"/>
                    </a:gs>
                    <a:gs pos="100000">
                      <a:prstClr val="black">
                        <a:lumMod val="75000"/>
                        <a:lumOff val="25000"/>
                      </a:prstClr>
                    </a:gs>
                  </a:gsLst>
                  <a:lin ang="16200000" scaled="1"/>
                  <a:tileRect/>
                </a:gradFill>
                <a:effectLst>
                  <a:outerShdw blurRad="50800" dist="38100" dir="5400000" algn="t" rotWithShape="0">
                    <a:prstClr val="black">
                      <a:alpha val="50000"/>
                    </a:prstClr>
                  </a:outerShdw>
                </a:effectLst>
                <a:latin typeface="Cambria" pitchFamily="18" charset="0"/>
              </a:rPr>
              <a:t>Thank You</a:t>
            </a:r>
            <a:endParaRPr lang="en-US" sz="8000" b="1" dirty="0">
              <a:gradFill flip="none" rotWithShape="1">
                <a:gsLst>
                  <a:gs pos="0">
                    <a:prstClr val="black"/>
                  </a:gs>
                  <a:gs pos="100000">
                    <a:prstClr val="black">
                      <a:lumMod val="75000"/>
                      <a:lumOff val="25000"/>
                    </a:prstClr>
                  </a:gs>
                </a:gsLst>
                <a:lin ang="16200000" scaled="1"/>
                <a:tileRect/>
              </a:gradFill>
              <a:effectLst>
                <a:outerShdw blurRad="50800" dist="38100" dir="5400000" algn="t" rotWithShape="0">
                  <a:prstClr val="black">
                    <a:alpha val="50000"/>
                  </a:prstClr>
                </a:outerShdw>
              </a:effectLst>
              <a:latin typeface="Cambria" pitchFamily="18" charset="0"/>
            </a:endParaRPr>
          </a:p>
        </p:txBody>
      </p:sp>
      <p:sp>
        <p:nvSpPr>
          <p:cNvPr id="112" name="Text Box 5"/>
          <p:cNvSpPr txBox="1">
            <a:spLocks noChangeArrowheads="1"/>
          </p:cNvSpPr>
          <p:nvPr/>
        </p:nvSpPr>
        <p:spPr bwMode="auto">
          <a:xfrm>
            <a:off x="3529806" y="6194160"/>
            <a:ext cx="2084388" cy="246221"/>
          </a:xfrm>
          <a:prstGeom prst="rect">
            <a:avLst/>
          </a:prstGeom>
          <a:noFill/>
          <a:ln w="9525">
            <a:noFill/>
            <a:miter lim="800000"/>
            <a:headEnd/>
            <a:tailEnd/>
          </a:ln>
        </p:spPr>
        <p:txBody>
          <a:bodyPr>
            <a:spAutoFit/>
          </a:bodyPr>
          <a:lstStyle/>
          <a:p>
            <a:pPr algn="ctr">
              <a:spcBef>
                <a:spcPct val="20000"/>
              </a:spcBef>
              <a:buSzPct val="70000"/>
              <a:buFont typeface="Wingdings" pitchFamily="2" charset="2"/>
              <a:buNone/>
            </a:pPr>
            <a:fld id="{1EE9E0D9-61C9-4724-9DB9-147A9E4A5F03}" type="datetime3">
              <a:rPr lang="en-US" sz="1000">
                <a:solidFill>
                  <a:prstClr val="black"/>
                </a:solidFill>
                <a:latin typeface="Cambria" pitchFamily="18" charset="0"/>
              </a:rPr>
              <a:pPr algn="ctr">
                <a:spcBef>
                  <a:spcPct val="20000"/>
                </a:spcBef>
                <a:buSzPct val="70000"/>
                <a:buFont typeface="Wingdings" pitchFamily="2" charset="2"/>
                <a:buNone/>
              </a:pPr>
              <a:t>15 April 2013</a:t>
            </a:fld>
            <a:endParaRPr lang="en-US" sz="1000" dirty="0">
              <a:solidFill>
                <a:prstClr val="black"/>
              </a:solidFill>
              <a:latin typeface="Cambria" pitchFamily="18" charset="0"/>
            </a:endParaRPr>
          </a:p>
        </p:txBody>
      </p:sp>
      <p:sp>
        <p:nvSpPr>
          <p:cNvPr id="114" name="TextBox 11"/>
          <p:cNvSpPr txBox="1">
            <a:spLocks noChangeArrowheads="1"/>
          </p:cNvSpPr>
          <p:nvPr/>
        </p:nvSpPr>
        <p:spPr bwMode="auto">
          <a:xfrm>
            <a:off x="3573471" y="5033846"/>
            <a:ext cx="1997059" cy="276999"/>
          </a:xfrm>
          <a:prstGeom prst="rect">
            <a:avLst/>
          </a:prstGeom>
          <a:noFill/>
          <a:ln w="9525">
            <a:noFill/>
            <a:miter lim="800000"/>
            <a:headEnd/>
            <a:tailEnd/>
          </a:ln>
        </p:spPr>
        <p:txBody>
          <a:bodyPr wrap="square">
            <a:spAutoFit/>
          </a:bodyPr>
          <a:lstStyle/>
          <a:p>
            <a:pPr algn="ctr">
              <a:spcBef>
                <a:spcPts val="300"/>
              </a:spcBef>
            </a:pPr>
            <a:r>
              <a:rPr lang="en-US" sz="1200" dirty="0" smtClean="0">
                <a:solidFill>
                  <a:prstClr val="white"/>
                </a:solidFill>
                <a:latin typeface="Cambria" pitchFamily="18" charset="0"/>
              </a:rPr>
              <a:t>National </a:t>
            </a:r>
            <a:r>
              <a:rPr lang="en-US" sz="1200" dirty="0">
                <a:solidFill>
                  <a:prstClr val="white"/>
                </a:solidFill>
                <a:latin typeface="Cambria" pitchFamily="18" charset="0"/>
              </a:rPr>
              <a:t>Security </a:t>
            </a:r>
            <a:r>
              <a:rPr lang="en-US" sz="1200" dirty="0" smtClean="0">
                <a:solidFill>
                  <a:prstClr val="white"/>
                </a:solidFill>
                <a:latin typeface="Cambria" pitchFamily="18" charset="0"/>
              </a:rPr>
              <a:t>Agency</a:t>
            </a:r>
          </a:p>
        </p:txBody>
      </p:sp>
      <p:pic>
        <p:nvPicPr>
          <p:cNvPr id="84" name="Picture 19" descr="shadow"/>
          <p:cNvPicPr>
            <a:picLocks noChangeAspect="1" noChangeArrowheads="1"/>
          </p:cNvPicPr>
          <p:nvPr/>
        </p:nvPicPr>
        <p:blipFill>
          <a:blip r:embed="rId4" cstate="screen"/>
          <a:srcRect/>
          <a:stretch>
            <a:fillRect/>
          </a:stretch>
        </p:blipFill>
        <p:spPr bwMode="auto">
          <a:xfrm>
            <a:off x="3675857" y="774340"/>
            <a:ext cx="1809750" cy="1809750"/>
          </a:xfrm>
          <a:prstGeom prst="rect">
            <a:avLst/>
          </a:prstGeom>
          <a:noFill/>
          <a:ln w="9525">
            <a:noFill/>
            <a:miter lim="800000"/>
            <a:headEnd/>
            <a:tailEnd/>
          </a:ln>
        </p:spPr>
      </p:pic>
      <p:pic>
        <p:nvPicPr>
          <p:cNvPr id="85" name="Picture 20" descr="shadow"/>
          <p:cNvPicPr>
            <a:picLocks noChangeAspect="1" noChangeArrowheads="1"/>
          </p:cNvPicPr>
          <p:nvPr/>
        </p:nvPicPr>
        <p:blipFill>
          <a:blip r:embed="rId5" cstate="screen"/>
          <a:srcRect/>
          <a:stretch>
            <a:fillRect/>
          </a:stretch>
        </p:blipFill>
        <p:spPr bwMode="auto">
          <a:xfrm>
            <a:off x="4904582" y="1072790"/>
            <a:ext cx="1411287" cy="1411288"/>
          </a:xfrm>
          <a:prstGeom prst="rect">
            <a:avLst/>
          </a:prstGeom>
          <a:noFill/>
          <a:ln w="9525">
            <a:noFill/>
            <a:miter lim="800000"/>
            <a:headEnd/>
            <a:tailEnd/>
          </a:ln>
        </p:spPr>
      </p:pic>
      <p:pic>
        <p:nvPicPr>
          <p:cNvPr id="86" name="Picture 21" descr="shadow"/>
          <p:cNvPicPr>
            <a:picLocks noChangeAspect="1" noChangeArrowheads="1"/>
          </p:cNvPicPr>
          <p:nvPr/>
        </p:nvPicPr>
        <p:blipFill>
          <a:blip r:embed="rId5" cstate="screen"/>
          <a:srcRect/>
          <a:stretch>
            <a:fillRect/>
          </a:stretch>
        </p:blipFill>
        <p:spPr bwMode="auto">
          <a:xfrm>
            <a:off x="2828132" y="1072790"/>
            <a:ext cx="1411287" cy="1411288"/>
          </a:xfrm>
          <a:prstGeom prst="rect">
            <a:avLst/>
          </a:prstGeom>
          <a:noFill/>
          <a:ln w="9525">
            <a:noFill/>
            <a:miter lim="800000"/>
            <a:headEnd/>
            <a:tailEnd/>
          </a:ln>
        </p:spPr>
      </p:pic>
      <p:pic>
        <p:nvPicPr>
          <p:cNvPr id="87" name="Picture 10" descr="css"/>
          <p:cNvPicPr>
            <a:picLocks noChangeAspect="1" noChangeArrowheads="1"/>
          </p:cNvPicPr>
          <p:nvPr/>
        </p:nvPicPr>
        <p:blipFill>
          <a:blip r:embed="rId6" cstate="screen">
            <a:duotone>
              <a:prstClr val="black"/>
              <a:srgbClr val="D9C3A5">
                <a:tint val="50000"/>
                <a:satMod val="180000"/>
              </a:srgbClr>
            </a:duotone>
          </a:blip>
          <a:srcRect/>
          <a:stretch>
            <a:fillRect/>
          </a:stretch>
        </p:blipFill>
        <p:spPr bwMode="auto">
          <a:xfrm>
            <a:off x="5141119" y="1239478"/>
            <a:ext cx="977900" cy="981075"/>
          </a:xfrm>
          <a:prstGeom prst="rect">
            <a:avLst/>
          </a:prstGeom>
          <a:noFill/>
          <a:ln w="9525">
            <a:noFill/>
            <a:miter lim="800000"/>
            <a:headEnd/>
            <a:tailEnd/>
          </a:ln>
        </p:spPr>
      </p:pic>
      <p:pic>
        <p:nvPicPr>
          <p:cNvPr id="88" name="Picture 11" descr="cybercomm"/>
          <p:cNvPicPr>
            <a:picLocks noChangeAspect="1" noChangeArrowheads="1"/>
          </p:cNvPicPr>
          <p:nvPr/>
        </p:nvPicPr>
        <p:blipFill>
          <a:blip r:embed="rId7" cstate="screen">
            <a:duotone>
              <a:prstClr val="black"/>
              <a:srgbClr val="D9C3A5">
                <a:tint val="50000"/>
                <a:satMod val="180000"/>
              </a:srgbClr>
            </a:duotone>
          </a:blip>
          <a:srcRect/>
          <a:stretch>
            <a:fillRect/>
          </a:stretch>
        </p:blipFill>
        <p:spPr bwMode="auto">
          <a:xfrm>
            <a:off x="3034507" y="1247415"/>
            <a:ext cx="973137" cy="973138"/>
          </a:xfrm>
          <a:prstGeom prst="rect">
            <a:avLst/>
          </a:prstGeom>
          <a:noFill/>
          <a:ln w="9525">
            <a:noFill/>
            <a:miter lim="800000"/>
            <a:headEnd/>
            <a:tailEnd/>
          </a:ln>
        </p:spPr>
      </p:pic>
      <p:pic>
        <p:nvPicPr>
          <p:cNvPr id="89" name="Picture 9" descr="nsa"/>
          <p:cNvPicPr>
            <a:picLocks noChangeAspect="1" noChangeArrowheads="1"/>
          </p:cNvPicPr>
          <p:nvPr/>
        </p:nvPicPr>
        <p:blipFill>
          <a:blip r:embed="rId8" cstate="screen">
            <a:duotone>
              <a:prstClr val="black"/>
              <a:srgbClr val="D9C3A5">
                <a:tint val="50000"/>
                <a:satMod val="180000"/>
              </a:srgbClr>
            </a:duotone>
          </a:blip>
          <a:srcRect/>
          <a:stretch>
            <a:fillRect/>
          </a:stretch>
        </p:blipFill>
        <p:spPr bwMode="auto">
          <a:xfrm>
            <a:off x="3961607" y="972778"/>
            <a:ext cx="1243012" cy="1247775"/>
          </a:xfrm>
          <a:prstGeom prst="rect">
            <a:avLst/>
          </a:prstGeom>
          <a:noFill/>
          <a:ln w="9525">
            <a:noFill/>
            <a:miter lim="800000"/>
            <a:headEnd/>
            <a:tailEnd/>
          </a:ln>
        </p:spPr>
      </p:pic>
      <p:cxnSp>
        <p:nvCxnSpPr>
          <p:cNvPr id="55" name="Straight Connector 54"/>
          <p:cNvCxnSpPr/>
          <p:nvPr/>
        </p:nvCxnSpPr>
        <p:spPr>
          <a:xfrm>
            <a:off x="3035800" y="5033846"/>
            <a:ext cx="3072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TextBox 11"/>
          <p:cNvSpPr txBox="1">
            <a:spLocks noChangeArrowheads="1"/>
          </p:cNvSpPr>
          <p:nvPr/>
        </p:nvSpPr>
        <p:spPr bwMode="auto">
          <a:xfrm>
            <a:off x="3573471" y="4726069"/>
            <a:ext cx="1997059" cy="307777"/>
          </a:xfrm>
          <a:prstGeom prst="rect">
            <a:avLst/>
          </a:prstGeom>
          <a:noFill/>
          <a:ln w="9525">
            <a:noFill/>
            <a:miter lim="800000"/>
            <a:headEnd/>
            <a:tailEnd/>
          </a:ln>
        </p:spPr>
        <p:txBody>
          <a:bodyPr wrap="square" anchor="b">
            <a:spAutoFit/>
          </a:bodyPr>
          <a:lstStyle/>
          <a:p>
            <a:pPr algn="ctr">
              <a:spcBef>
                <a:spcPts val="300"/>
              </a:spcBef>
            </a:pPr>
            <a:r>
              <a:rPr lang="en-US" sz="1400" b="1" dirty="0" smtClean="0">
                <a:solidFill>
                  <a:prstClr val="white"/>
                </a:solidFill>
                <a:latin typeface="Cambria" pitchFamily="18" charset="0"/>
              </a:rPr>
              <a:t>Nathanael I Burton</a:t>
            </a:r>
            <a:endParaRPr lang="en-US" sz="1200" dirty="0" smtClean="0">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3035800" y="6693425"/>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50000"/>
                </a:schemeClr>
              </a:solidFill>
              <a:latin typeface="Calibri" pitchFamily="34" charset="0"/>
            </a:endParaRPr>
          </a:p>
        </p:txBody>
      </p:sp>
      <p:sp>
        <p:nvSpPr>
          <p:cNvPr id="9" name="TextBox 11"/>
          <p:cNvSpPr txBox="1">
            <a:spLocks noChangeArrowheads="1"/>
          </p:cNvSpPr>
          <p:nvPr/>
        </p:nvSpPr>
        <p:spPr bwMode="auto">
          <a:xfrm>
            <a:off x="3035800" y="0"/>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75000"/>
                </a:schemeClr>
              </a:solidFill>
              <a:latin typeface="Calibri" pitchFamily="34" charset="0"/>
            </a:endParaRPr>
          </a:p>
        </p:txBody>
      </p:sp>
      <p:sp>
        <p:nvSpPr>
          <p:cNvPr id="16" name="Title 15"/>
          <p:cNvSpPr>
            <a:spLocks noGrp="1"/>
          </p:cNvSpPr>
          <p:nvPr>
            <p:ph type="title"/>
          </p:nvPr>
        </p:nvSpPr>
        <p:spPr/>
        <p:txBody>
          <a:bodyPr/>
          <a:lstStyle/>
          <a:p>
            <a:r>
              <a:rPr lang="en-US" dirty="0" smtClean="0">
                <a:gradFill flip="none" rotWithShape="1">
                  <a:gsLst>
                    <a:gs pos="0">
                      <a:schemeClr val="bg1">
                        <a:lumMod val="85000"/>
                      </a:schemeClr>
                    </a:gs>
                    <a:gs pos="100000">
                      <a:schemeClr val="bg1"/>
                    </a:gs>
                  </a:gsLst>
                  <a:lin ang="16200000" scaled="1"/>
                  <a:tileRect/>
                </a:gradFill>
              </a:rPr>
              <a:t>National Security Agency</a:t>
            </a:r>
            <a:endParaRPr lang="en-US" dirty="0">
              <a:gradFill flip="none" rotWithShape="1">
                <a:gsLst>
                  <a:gs pos="0">
                    <a:schemeClr val="bg1">
                      <a:lumMod val="85000"/>
                    </a:schemeClr>
                  </a:gs>
                  <a:gs pos="100000">
                    <a:schemeClr val="bg1"/>
                  </a:gs>
                </a:gsLst>
                <a:lin ang="16200000" scaled="1"/>
                <a:tileRect/>
              </a:gradFill>
            </a:endParaRPr>
          </a:p>
        </p:txBody>
      </p:sp>
      <p:pic>
        <p:nvPicPr>
          <p:cNvPr id="11" name="Content Placeholder 10" descr="NeverSleeps_071310.jpg"/>
          <p:cNvPicPr>
            <a:picLocks noGrp="1" noChangeAspect="1"/>
          </p:cNvPicPr>
          <p:nvPr>
            <p:ph idx="1"/>
          </p:nvPr>
        </p:nvPicPr>
        <p:blipFill>
          <a:blip r:embed="rId3" cstate="print"/>
          <a:stretch>
            <a:fillRect/>
          </a:stretch>
        </p:blipFill>
        <p:spPr>
          <a:xfrm>
            <a:off x="1150361" y="1163638"/>
            <a:ext cx="6843279" cy="5376862"/>
          </a:xfrm>
          <a:ln>
            <a:noFill/>
          </a:ln>
          <a:effectLst>
            <a:outerShdw blurRad="50800" dist="38100" dir="2700000" algn="tl" rotWithShape="0">
              <a:prstClr val="black">
                <a:alpha val="40000"/>
              </a:prstClr>
            </a:outerShdw>
          </a:effectLst>
        </p:spPr>
      </p:pic>
      <p:sp>
        <p:nvSpPr>
          <p:cNvPr id="21" name="Slide Number Placeholder 12"/>
          <p:cNvSpPr>
            <a:spLocks noGrp="1"/>
          </p:cNvSpPr>
          <p:nvPr>
            <p:ph type="sldNum" sz="quarter" idx="12"/>
          </p:nvPr>
        </p:nvSpPr>
        <p:spPr/>
        <p:txBody>
          <a:bodyPr/>
          <a:lstStyle/>
          <a:p>
            <a:fld id="{C5FC39D6-FB00-47D4-B99E-007B02E86BF4}" type="slidenum">
              <a:rPr lang="en-US" smtClean="0"/>
              <a:pPr/>
              <a:t>5</a:t>
            </a:fld>
            <a:endParaRPr lang="en-US" dirty="0"/>
          </a:p>
        </p:txBody>
      </p:sp>
      <p:sp>
        <p:nvSpPr>
          <p:cNvPr id="18" name="Text Placeholder 17"/>
          <p:cNvSpPr>
            <a:spLocks noGrp="1"/>
          </p:cNvSpPr>
          <p:nvPr>
            <p:ph type="body" sz="quarter" idx="13"/>
          </p:nvPr>
        </p:nvSpPr>
        <p:spPr/>
        <p:txBody>
          <a:bodyPr/>
          <a:lstStyle/>
          <a:p>
            <a:endParaRPr lang="en-US" dirty="0"/>
          </a:p>
        </p:txBody>
      </p:sp>
      <p:pic>
        <p:nvPicPr>
          <p:cNvPr id="10" name="Picture 9" descr="nsa"/>
          <p:cNvPicPr>
            <a:picLocks noChangeAspect="1" noChangeArrowheads="1"/>
          </p:cNvPicPr>
          <p:nvPr/>
        </p:nvPicPr>
        <p:blipFill>
          <a:blip r:embed="rId4" cstate="screen">
            <a:duotone>
              <a:prstClr val="black"/>
              <a:srgbClr val="D9C3A5">
                <a:tint val="50000"/>
                <a:satMod val="180000"/>
              </a:srgbClr>
            </a:duotone>
          </a:blip>
          <a:srcRect/>
          <a:stretch>
            <a:fillRect/>
          </a:stretch>
        </p:blipFill>
        <p:spPr bwMode="auto">
          <a:xfrm>
            <a:off x="8182069" y="87765"/>
            <a:ext cx="806506" cy="809596"/>
          </a:xfrm>
          <a:prstGeom prst="rect">
            <a:avLst/>
          </a:prstGeom>
          <a:noFill/>
          <a:ln w="9525">
            <a:noFill/>
            <a:miter lim="800000"/>
            <a:headEnd/>
            <a:tailEnd/>
          </a:ln>
          <a:effectLst>
            <a:outerShdw blurRad="101600" dir="5400000" sx="105000" sy="105000" algn="t" rotWithShape="0">
              <a:prstClr val="black">
                <a:alpha val="50000"/>
              </a:prstClr>
            </a:outerShdw>
          </a:effectLst>
        </p:spPr>
      </p:pic>
      <p:sp>
        <p:nvSpPr>
          <p:cNvPr id="13" name="TextBox 12"/>
          <p:cNvSpPr txBox="1"/>
          <p:nvPr/>
        </p:nvSpPr>
        <p:spPr>
          <a:xfrm>
            <a:off x="370920" y="6562419"/>
            <a:ext cx="3368230" cy="215444"/>
          </a:xfrm>
          <a:prstGeom prst="rect">
            <a:avLst/>
          </a:prstGeom>
          <a:noFill/>
        </p:spPr>
        <p:txBody>
          <a:bodyPr wrap="none" rtlCol="0">
            <a:spAutoFit/>
          </a:bodyPr>
          <a:lstStyle/>
          <a:p>
            <a:r>
              <a:rPr lang="en-US" sz="800" dirty="0" smtClean="0">
                <a:latin typeface="Cambria" pitchFamily="18" charset="0"/>
              </a:rPr>
              <a:t>http://www.nsa.gov/about/_images/pg_hi_res/NeverSleeps_071310.jpg</a:t>
            </a:r>
            <a:endParaRPr lang="en-US" sz="800" dirty="0">
              <a:latin typeface="Cambria"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3035800" y="6693425"/>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50000"/>
                </a:schemeClr>
              </a:solidFill>
              <a:latin typeface="Calibri" pitchFamily="34" charset="0"/>
            </a:endParaRPr>
          </a:p>
        </p:txBody>
      </p:sp>
      <p:sp>
        <p:nvSpPr>
          <p:cNvPr id="9" name="TextBox 11"/>
          <p:cNvSpPr txBox="1">
            <a:spLocks noChangeArrowheads="1"/>
          </p:cNvSpPr>
          <p:nvPr/>
        </p:nvSpPr>
        <p:spPr bwMode="auto">
          <a:xfrm>
            <a:off x="3035800" y="0"/>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75000"/>
                </a:schemeClr>
              </a:solidFill>
              <a:latin typeface="Calibri" pitchFamily="34" charset="0"/>
            </a:endParaRPr>
          </a:p>
        </p:txBody>
      </p:sp>
      <p:sp>
        <p:nvSpPr>
          <p:cNvPr id="16" name="Title 15"/>
          <p:cNvSpPr>
            <a:spLocks noGrp="1"/>
          </p:cNvSpPr>
          <p:nvPr>
            <p:ph type="title"/>
          </p:nvPr>
        </p:nvSpPr>
        <p:spPr/>
        <p:txBody>
          <a:bodyPr/>
          <a:lstStyle/>
          <a:p>
            <a:r>
              <a:rPr lang="en-US" dirty="0" smtClean="0">
                <a:gradFill flip="none" rotWithShape="1">
                  <a:gsLst>
                    <a:gs pos="0">
                      <a:schemeClr val="bg1">
                        <a:lumMod val="85000"/>
                      </a:schemeClr>
                    </a:gs>
                    <a:gs pos="100000">
                      <a:schemeClr val="bg1"/>
                    </a:gs>
                  </a:gsLst>
                  <a:lin ang="16200000" scaled="1"/>
                  <a:tileRect/>
                </a:gradFill>
              </a:rPr>
              <a:t>NSA: Intelligence Community</a:t>
            </a:r>
            <a:endParaRPr lang="en-US" dirty="0">
              <a:gradFill flip="none" rotWithShape="1">
                <a:gsLst>
                  <a:gs pos="0">
                    <a:schemeClr val="bg1">
                      <a:lumMod val="85000"/>
                    </a:schemeClr>
                  </a:gs>
                  <a:gs pos="100000">
                    <a:schemeClr val="bg1"/>
                  </a:gs>
                </a:gsLst>
                <a:lin ang="16200000" scaled="1"/>
                <a:tileRect/>
              </a:gradFill>
            </a:endParaRPr>
          </a:p>
        </p:txBody>
      </p:sp>
      <p:sp>
        <p:nvSpPr>
          <p:cNvPr id="21" name="Slide Number Placeholder 12"/>
          <p:cNvSpPr>
            <a:spLocks noGrp="1"/>
          </p:cNvSpPr>
          <p:nvPr>
            <p:ph type="sldNum" sz="quarter" idx="12"/>
          </p:nvPr>
        </p:nvSpPr>
        <p:spPr/>
        <p:txBody>
          <a:bodyPr/>
          <a:lstStyle/>
          <a:p>
            <a:fld id="{C5FC39D6-FB00-47D4-B99E-007B02E86BF4}" type="slidenum">
              <a:rPr lang="en-US" smtClean="0"/>
              <a:pPr/>
              <a:t>6</a:t>
            </a:fld>
            <a:endParaRPr lang="en-US" dirty="0"/>
          </a:p>
        </p:txBody>
      </p:sp>
      <p:sp>
        <p:nvSpPr>
          <p:cNvPr id="18" name="Text Placeholder 17"/>
          <p:cNvSpPr>
            <a:spLocks noGrp="1"/>
          </p:cNvSpPr>
          <p:nvPr>
            <p:ph type="body" sz="quarter" idx="13"/>
          </p:nvPr>
        </p:nvSpPr>
        <p:spPr/>
        <p:txBody>
          <a:bodyPr/>
          <a:lstStyle/>
          <a:p>
            <a:endParaRPr lang="en-US" dirty="0"/>
          </a:p>
        </p:txBody>
      </p:sp>
      <p:pic>
        <p:nvPicPr>
          <p:cNvPr id="13" name="Picture 9" descr="nsa"/>
          <p:cNvPicPr>
            <a:picLocks noChangeAspect="1" noChangeArrowheads="1"/>
          </p:cNvPicPr>
          <p:nvPr/>
        </p:nvPicPr>
        <p:blipFill>
          <a:blip r:embed="rId3" cstate="screen">
            <a:duotone>
              <a:prstClr val="black"/>
              <a:srgbClr val="D9C3A5">
                <a:tint val="50000"/>
                <a:satMod val="180000"/>
              </a:srgbClr>
            </a:duotone>
          </a:blip>
          <a:srcRect/>
          <a:stretch>
            <a:fillRect/>
          </a:stretch>
        </p:blipFill>
        <p:spPr bwMode="auto">
          <a:xfrm>
            <a:off x="8182069" y="87765"/>
            <a:ext cx="806506" cy="809596"/>
          </a:xfrm>
          <a:prstGeom prst="rect">
            <a:avLst/>
          </a:prstGeom>
          <a:noFill/>
          <a:ln w="9525">
            <a:noFill/>
            <a:miter lim="800000"/>
            <a:headEnd/>
            <a:tailEnd/>
          </a:ln>
          <a:effectLst>
            <a:outerShdw blurRad="101600" dir="5400000" sx="105000" sy="105000" algn="t" rotWithShape="0">
              <a:prstClr val="black">
                <a:alpha val="50000"/>
              </a:prstClr>
            </a:outerShdw>
          </a:effectLst>
        </p:spPr>
      </p:pic>
      <p:pic>
        <p:nvPicPr>
          <p:cNvPr id="38" name="Content Placeholder 37" descr="cia.png"/>
          <p:cNvPicPr>
            <a:picLocks noGrp="1" noChangeAspect="1"/>
          </p:cNvPicPr>
          <p:nvPr>
            <p:ph idx="1"/>
          </p:nvPr>
        </p:nvPicPr>
        <p:blipFill>
          <a:blip r:embed="rId4" cstate="print"/>
          <a:stretch>
            <a:fillRect/>
          </a:stretch>
        </p:blipFill>
        <p:spPr>
          <a:xfrm>
            <a:off x="2684116" y="1028687"/>
            <a:ext cx="1157102" cy="1157102"/>
          </a:xfrm>
        </p:spPr>
      </p:pic>
      <p:pic>
        <p:nvPicPr>
          <p:cNvPr id="41" name="Picture 40" descr="dia.png"/>
          <p:cNvPicPr>
            <a:picLocks noChangeAspect="1"/>
          </p:cNvPicPr>
          <p:nvPr/>
        </p:nvPicPr>
        <p:blipFill>
          <a:blip r:embed="rId5" cstate="print"/>
          <a:stretch>
            <a:fillRect/>
          </a:stretch>
        </p:blipFill>
        <p:spPr>
          <a:xfrm>
            <a:off x="1392748" y="1028687"/>
            <a:ext cx="1157102" cy="1157102"/>
          </a:xfrm>
          <a:prstGeom prst="rect">
            <a:avLst/>
          </a:prstGeom>
        </p:spPr>
      </p:pic>
      <p:grpSp>
        <p:nvGrpSpPr>
          <p:cNvPr id="63" name="Group 62"/>
          <p:cNvGrpSpPr/>
          <p:nvPr/>
        </p:nvGrpSpPr>
        <p:grpSpPr>
          <a:xfrm>
            <a:off x="7394767" y="2056021"/>
            <a:ext cx="1157102" cy="3711035"/>
            <a:chOff x="7394767" y="2056021"/>
            <a:chExt cx="1157102" cy="3711035"/>
          </a:xfrm>
        </p:grpSpPr>
        <p:pic>
          <p:nvPicPr>
            <p:cNvPr id="39" name="Picture 38" descr="dea.png"/>
            <p:cNvPicPr>
              <a:picLocks noChangeAspect="1"/>
            </p:cNvPicPr>
            <p:nvPr/>
          </p:nvPicPr>
          <p:blipFill>
            <a:blip r:embed="rId6" cstate="print"/>
            <a:stretch>
              <a:fillRect/>
            </a:stretch>
          </p:blipFill>
          <p:spPr>
            <a:xfrm>
              <a:off x="7394767" y="4609954"/>
              <a:ext cx="1157102" cy="1157102"/>
            </a:xfrm>
            <a:prstGeom prst="rect">
              <a:avLst/>
            </a:prstGeom>
          </p:spPr>
        </p:pic>
        <p:pic>
          <p:nvPicPr>
            <p:cNvPr id="42" name="Picture 41" descr="doe.png"/>
            <p:cNvPicPr>
              <a:picLocks noChangeAspect="1"/>
            </p:cNvPicPr>
            <p:nvPr/>
          </p:nvPicPr>
          <p:blipFill>
            <a:blip r:embed="rId7" cstate="print"/>
            <a:stretch>
              <a:fillRect/>
            </a:stretch>
          </p:blipFill>
          <p:spPr>
            <a:xfrm>
              <a:off x="7394767" y="2056021"/>
              <a:ext cx="1157102" cy="1157102"/>
            </a:xfrm>
            <a:prstGeom prst="rect">
              <a:avLst/>
            </a:prstGeom>
          </p:spPr>
        </p:pic>
        <p:pic>
          <p:nvPicPr>
            <p:cNvPr id="43" name="Picture 42" descr="dos.png"/>
            <p:cNvPicPr>
              <a:picLocks noChangeAspect="1"/>
            </p:cNvPicPr>
            <p:nvPr/>
          </p:nvPicPr>
          <p:blipFill>
            <a:blip r:embed="rId8" cstate="print"/>
            <a:stretch>
              <a:fillRect/>
            </a:stretch>
          </p:blipFill>
          <p:spPr>
            <a:xfrm>
              <a:off x="7394767" y="3332988"/>
              <a:ext cx="1157102" cy="1157102"/>
            </a:xfrm>
            <a:prstGeom prst="rect">
              <a:avLst/>
            </a:prstGeom>
          </p:spPr>
        </p:pic>
      </p:grpSp>
      <p:grpSp>
        <p:nvGrpSpPr>
          <p:cNvPr id="64" name="Group 63"/>
          <p:cNvGrpSpPr/>
          <p:nvPr/>
        </p:nvGrpSpPr>
        <p:grpSpPr>
          <a:xfrm>
            <a:off x="481867" y="2056021"/>
            <a:ext cx="1157102" cy="3711035"/>
            <a:chOff x="481867" y="2056021"/>
            <a:chExt cx="1157102" cy="3711035"/>
          </a:xfrm>
        </p:grpSpPr>
        <p:pic>
          <p:nvPicPr>
            <p:cNvPr id="40" name="Picture 39" descr="dhs.png"/>
            <p:cNvPicPr>
              <a:picLocks noChangeAspect="1"/>
            </p:cNvPicPr>
            <p:nvPr/>
          </p:nvPicPr>
          <p:blipFill>
            <a:blip r:embed="rId9" cstate="print"/>
            <a:stretch>
              <a:fillRect/>
            </a:stretch>
          </p:blipFill>
          <p:spPr>
            <a:xfrm>
              <a:off x="481867" y="4609954"/>
              <a:ext cx="1157102" cy="1157102"/>
            </a:xfrm>
            <a:prstGeom prst="rect">
              <a:avLst/>
            </a:prstGeom>
          </p:spPr>
        </p:pic>
        <p:pic>
          <p:nvPicPr>
            <p:cNvPr id="44" name="Picture 43" descr="dot.png"/>
            <p:cNvPicPr>
              <a:picLocks noChangeAspect="1"/>
            </p:cNvPicPr>
            <p:nvPr/>
          </p:nvPicPr>
          <p:blipFill>
            <a:blip r:embed="rId10" cstate="print"/>
            <a:stretch>
              <a:fillRect/>
            </a:stretch>
          </p:blipFill>
          <p:spPr>
            <a:xfrm>
              <a:off x="481867" y="2056021"/>
              <a:ext cx="1157102" cy="1157102"/>
            </a:xfrm>
            <a:prstGeom prst="rect">
              <a:avLst/>
            </a:prstGeom>
          </p:spPr>
        </p:pic>
        <p:pic>
          <p:nvPicPr>
            <p:cNvPr id="45" name="Picture 44" descr="fbi.png"/>
            <p:cNvPicPr>
              <a:picLocks noChangeAspect="1"/>
            </p:cNvPicPr>
            <p:nvPr/>
          </p:nvPicPr>
          <p:blipFill>
            <a:blip r:embed="rId11" cstate="print"/>
            <a:stretch>
              <a:fillRect/>
            </a:stretch>
          </p:blipFill>
          <p:spPr>
            <a:xfrm>
              <a:off x="481867" y="3332988"/>
              <a:ext cx="1157102" cy="1157102"/>
            </a:xfrm>
            <a:prstGeom prst="rect">
              <a:avLst/>
            </a:prstGeom>
          </p:spPr>
        </p:pic>
      </p:grpSp>
      <p:grpSp>
        <p:nvGrpSpPr>
          <p:cNvPr id="66" name="Group 65"/>
          <p:cNvGrpSpPr/>
          <p:nvPr/>
        </p:nvGrpSpPr>
        <p:grpSpPr>
          <a:xfrm>
            <a:off x="5266852" y="1028687"/>
            <a:ext cx="2448471" cy="1157102"/>
            <a:chOff x="5266852" y="1028687"/>
            <a:chExt cx="2448471" cy="1157102"/>
          </a:xfrm>
        </p:grpSpPr>
        <p:pic>
          <p:nvPicPr>
            <p:cNvPr id="46" name="Picture 45" descr="nga.png"/>
            <p:cNvPicPr>
              <a:picLocks noChangeAspect="1"/>
            </p:cNvPicPr>
            <p:nvPr/>
          </p:nvPicPr>
          <p:blipFill>
            <a:blip r:embed="rId12" cstate="print"/>
            <a:stretch>
              <a:fillRect/>
            </a:stretch>
          </p:blipFill>
          <p:spPr>
            <a:xfrm>
              <a:off x="6558221" y="1028687"/>
              <a:ext cx="1157102" cy="1157102"/>
            </a:xfrm>
            <a:prstGeom prst="rect">
              <a:avLst/>
            </a:prstGeom>
          </p:spPr>
        </p:pic>
        <p:pic>
          <p:nvPicPr>
            <p:cNvPr id="47" name="Picture 46" descr="nro.png"/>
            <p:cNvPicPr>
              <a:picLocks noChangeAspect="1"/>
            </p:cNvPicPr>
            <p:nvPr/>
          </p:nvPicPr>
          <p:blipFill>
            <a:blip r:embed="rId13" cstate="print"/>
            <a:stretch>
              <a:fillRect/>
            </a:stretch>
          </p:blipFill>
          <p:spPr>
            <a:xfrm>
              <a:off x="5266852" y="1028687"/>
              <a:ext cx="1157102" cy="1157102"/>
            </a:xfrm>
            <a:prstGeom prst="rect">
              <a:avLst/>
            </a:prstGeom>
          </p:spPr>
        </p:pic>
      </p:grpSp>
      <p:pic>
        <p:nvPicPr>
          <p:cNvPr id="48" name="Picture 47" descr="nsa.png"/>
          <p:cNvPicPr>
            <a:picLocks noChangeAspect="1"/>
          </p:cNvPicPr>
          <p:nvPr/>
        </p:nvPicPr>
        <p:blipFill>
          <a:blip r:embed="rId14" cstate="print"/>
          <a:stretch>
            <a:fillRect/>
          </a:stretch>
        </p:blipFill>
        <p:spPr>
          <a:xfrm>
            <a:off x="3883185" y="936388"/>
            <a:ext cx="1341700" cy="1341700"/>
          </a:xfrm>
          <a:prstGeom prst="rect">
            <a:avLst/>
          </a:prstGeom>
        </p:spPr>
      </p:pic>
      <p:grpSp>
        <p:nvGrpSpPr>
          <p:cNvPr id="65" name="Group 64"/>
          <p:cNvGrpSpPr/>
          <p:nvPr/>
        </p:nvGrpSpPr>
        <p:grpSpPr>
          <a:xfrm>
            <a:off x="1392748" y="5618193"/>
            <a:ext cx="6322575" cy="1162888"/>
            <a:chOff x="1392748" y="5618193"/>
            <a:chExt cx="6322575" cy="1162888"/>
          </a:xfrm>
        </p:grpSpPr>
        <p:pic>
          <p:nvPicPr>
            <p:cNvPr id="49" name="Picture 48" descr="usa.png"/>
            <p:cNvPicPr>
              <a:picLocks noChangeAspect="1"/>
            </p:cNvPicPr>
            <p:nvPr/>
          </p:nvPicPr>
          <p:blipFill>
            <a:blip r:embed="rId15" cstate="print"/>
            <a:stretch>
              <a:fillRect/>
            </a:stretch>
          </p:blipFill>
          <p:spPr>
            <a:xfrm>
              <a:off x="1392748" y="5621086"/>
              <a:ext cx="1157102" cy="1157102"/>
            </a:xfrm>
            <a:prstGeom prst="rect">
              <a:avLst/>
            </a:prstGeom>
          </p:spPr>
        </p:pic>
        <p:pic>
          <p:nvPicPr>
            <p:cNvPr id="50" name="Picture 49" descr="usaf.png"/>
            <p:cNvPicPr>
              <a:picLocks noChangeAspect="1"/>
            </p:cNvPicPr>
            <p:nvPr/>
          </p:nvPicPr>
          <p:blipFill>
            <a:blip r:embed="rId16" cstate="print"/>
            <a:stretch>
              <a:fillRect/>
            </a:stretch>
          </p:blipFill>
          <p:spPr>
            <a:xfrm>
              <a:off x="3975484" y="5621086"/>
              <a:ext cx="1157102" cy="1157102"/>
            </a:xfrm>
            <a:prstGeom prst="rect">
              <a:avLst/>
            </a:prstGeom>
          </p:spPr>
        </p:pic>
        <p:pic>
          <p:nvPicPr>
            <p:cNvPr id="51" name="Picture 50" descr="uscg.png"/>
            <p:cNvPicPr>
              <a:picLocks noChangeAspect="1"/>
            </p:cNvPicPr>
            <p:nvPr/>
          </p:nvPicPr>
          <p:blipFill>
            <a:blip r:embed="rId17" cstate="print"/>
            <a:stretch>
              <a:fillRect/>
            </a:stretch>
          </p:blipFill>
          <p:spPr>
            <a:xfrm>
              <a:off x="6558221" y="5618193"/>
              <a:ext cx="1157102" cy="1162888"/>
            </a:xfrm>
            <a:prstGeom prst="rect">
              <a:avLst/>
            </a:prstGeom>
          </p:spPr>
        </p:pic>
        <p:pic>
          <p:nvPicPr>
            <p:cNvPr id="52" name="Picture 51" descr="usmc.png"/>
            <p:cNvPicPr>
              <a:picLocks noChangeAspect="1"/>
            </p:cNvPicPr>
            <p:nvPr/>
          </p:nvPicPr>
          <p:blipFill>
            <a:blip r:embed="rId18" cstate="print"/>
            <a:stretch>
              <a:fillRect/>
            </a:stretch>
          </p:blipFill>
          <p:spPr>
            <a:xfrm>
              <a:off x="5266852" y="5621086"/>
              <a:ext cx="1157102" cy="1157102"/>
            </a:xfrm>
            <a:prstGeom prst="rect">
              <a:avLst/>
            </a:prstGeom>
          </p:spPr>
        </p:pic>
        <p:pic>
          <p:nvPicPr>
            <p:cNvPr id="53" name="Picture 52" descr="usn.png"/>
            <p:cNvPicPr>
              <a:picLocks noChangeAspect="1"/>
            </p:cNvPicPr>
            <p:nvPr/>
          </p:nvPicPr>
          <p:blipFill>
            <a:blip r:embed="rId19" cstate="print"/>
            <a:stretch>
              <a:fillRect/>
            </a:stretch>
          </p:blipFill>
          <p:spPr>
            <a:xfrm>
              <a:off x="2684116" y="5621086"/>
              <a:ext cx="1157102" cy="1157102"/>
            </a:xfrm>
            <a:prstGeom prst="rect">
              <a:avLst/>
            </a:prstGeom>
          </p:spPr>
        </p:pic>
      </p:grpSp>
      <p:pic>
        <p:nvPicPr>
          <p:cNvPr id="56" name="Picture 55" descr="odni.png"/>
          <p:cNvPicPr>
            <a:picLocks noChangeAspect="1"/>
          </p:cNvPicPr>
          <p:nvPr/>
        </p:nvPicPr>
        <p:blipFill>
          <a:blip r:embed="rId20" cstate="print"/>
          <a:stretch>
            <a:fillRect/>
          </a:stretch>
        </p:blipFill>
        <p:spPr>
          <a:xfrm>
            <a:off x="3343042" y="2719182"/>
            <a:ext cx="2457918" cy="245791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3035800" y="6693425"/>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50000"/>
                </a:schemeClr>
              </a:solidFill>
              <a:latin typeface="Calibri" pitchFamily="34" charset="0"/>
            </a:endParaRPr>
          </a:p>
        </p:txBody>
      </p:sp>
      <p:sp>
        <p:nvSpPr>
          <p:cNvPr id="9" name="TextBox 11"/>
          <p:cNvSpPr txBox="1">
            <a:spLocks noChangeArrowheads="1"/>
          </p:cNvSpPr>
          <p:nvPr/>
        </p:nvSpPr>
        <p:spPr bwMode="auto">
          <a:xfrm>
            <a:off x="3035800" y="0"/>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75000"/>
                </a:schemeClr>
              </a:solidFill>
              <a:latin typeface="Calibri" pitchFamily="34" charset="0"/>
            </a:endParaRPr>
          </a:p>
        </p:txBody>
      </p:sp>
      <p:sp>
        <p:nvSpPr>
          <p:cNvPr id="16" name="Title 15"/>
          <p:cNvSpPr>
            <a:spLocks noGrp="1"/>
          </p:cNvSpPr>
          <p:nvPr>
            <p:ph type="title"/>
          </p:nvPr>
        </p:nvSpPr>
        <p:spPr/>
        <p:txBody>
          <a:bodyPr/>
          <a:lstStyle/>
          <a:p>
            <a:r>
              <a:rPr lang="en-US" dirty="0" smtClean="0">
                <a:gradFill flip="none" rotWithShape="1">
                  <a:gsLst>
                    <a:gs pos="0">
                      <a:schemeClr val="bg1">
                        <a:lumMod val="85000"/>
                      </a:schemeClr>
                    </a:gs>
                    <a:gs pos="100000">
                      <a:schemeClr val="bg1"/>
                    </a:gs>
                  </a:gsLst>
                  <a:lin ang="16200000" scaled="1"/>
                  <a:tileRect/>
                </a:gradFill>
              </a:rPr>
              <a:t>NSA: Mission</a:t>
            </a:r>
            <a:endParaRPr lang="en-US" dirty="0">
              <a:gradFill flip="none" rotWithShape="1">
                <a:gsLst>
                  <a:gs pos="0">
                    <a:schemeClr val="bg1">
                      <a:lumMod val="85000"/>
                    </a:schemeClr>
                  </a:gs>
                  <a:gs pos="100000">
                    <a:schemeClr val="bg1"/>
                  </a:gs>
                </a:gsLst>
                <a:lin ang="16200000" scaled="1"/>
                <a:tileRect/>
              </a:gradFill>
            </a:endParaRPr>
          </a:p>
        </p:txBody>
      </p:sp>
      <p:sp>
        <p:nvSpPr>
          <p:cNvPr id="15" name="Content Placeholder 14"/>
          <p:cNvSpPr>
            <a:spLocks noGrp="1"/>
          </p:cNvSpPr>
          <p:nvPr>
            <p:ph idx="1"/>
          </p:nvPr>
        </p:nvSpPr>
        <p:spPr/>
        <p:txBody>
          <a:bodyPr anchor="ctr">
            <a:normAutofit/>
          </a:bodyPr>
          <a:lstStyle/>
          <a:p>
            <a:pPr algn="ctr">
              <a:buNone/>
            </a:pPr>
            <a:r>
              <a:rPr lang="en-US" sz="3600" b="1" dirty="0" smtClean="0">
                <a:effectLst>
                  <a:outerShdw blurRad="38100" dist="38100" dir="2700000" algn="tl">
                    <a:srgbClr val="000000">
                      <a:alpha val="43137"/>
                    </a:srgbClr>
                  </a:outerShdw>
                </a:effectLst>
                <a:latin typeface="Cambria" pitchFamily="18" charset="0"/>
              </a:rPr>
              <a:t>Signals Intelligence</a:t>
            </a:r>
          </a:p>
          <a:p>
            <a:pPr algn="ctr">
              <a:buNone/>
            </a:pPr>
            <a:endParaRPr lang="en-US" sz="3600" b="1" dirty="0" smtClean="0">
              <a:effectLst>
                <a:outerShdw blurRad="38100" dist="38100" dir="2700000" algn="tl">
                  <a:srgbClr val="000000">
                    <a:alpha val="43137"/>
                  </a:srgbClr>
                </a:outerShdw>
              </a:effectLst>
              <a:latin typeface="Cambria" pitchFamily="18" charset="0"/>
            </a:endParaRPr>
          </a:p>
          <a:p>
            <a:pPr algn="ctr">
              <a:buNone/>
            </a:pPr>
            <a:r>
              <a:rPr lang="en-US" sz="3600" b="1" dirty="0" smtClean="0">
                <a:effectLst>
                  <a:outerShdw blurRad="38100" dist="38100" dir="2700000" algn="tl">
                    <a:srgbClr val="000000">
                      <a:alpha val="43137"/>
                    </a:srgbClr>
                  </a:outerShdw>
                </a:effectLst>
                <a:latin typeface="Cambria" pitchFamily="18" charset="0"/>
              </a:rPr>
              <a:t>Information Assurance</a:t>
            </a:r>
            <a:endParaRPr lang="en-US" sz="3600" b="1" dirty="0">
              <a:effectLst>
                <a:outerShdw blurRad="38100" dist="38100" dir="2700000" algn="tl">
                  <a:srgbClr val="000000">
                    <a:alpha val="43137"/>
                  </a:srgbClr>
                </a:outerShdw>
              </a:effectLst>
              <a:latin typeface="Cambria" pitchFamily="18" charset="0"/>
            </a:endParaRPr>
          </a:p>
        </p:txBody>
      </p:sp>
      <p:sp>
        <p:nvSpPr>
          <p:cNvPr id="21" name="Slide Number Placeholder 12"/>
          <p:cNvSpPr>
            <a:spLocks noGrp="1"/>
          </p:cNvSpPr>
          <p:nvPr>
            <p:ph type="sldNum" sz="quarter" idx="12"/>
          </p:nvPr>
        </p:nvSpPr>
        <p:spPr/>
        <p:txBody>
          <a:bodyPr/>
          <a:lstStyle/>
          <a:p>
            <a:fld id="{C5FC39D6-FB00-47D4-B99E-007B02E86BF4}" type="slidenum">
              <a:rPr lang="en-US" smtClean="0"/>
              <a:pPr/>
              <a:t>7</a:t>
            </a:fld>
            <a:endParaRPr lang="en-US" dirty="0"/>
          </a:p>
        </p:txBody>
      </p:sp>
      <p:sp>
        <p:nvSpPr>
          <p:cNvPr id="18" name="Text Placeholder 17"/>
          <p:cNvSpPr>
            <a:spLocks noGrp="1"/>
          </p:cNvSpPr>
          <p:nvPr>
            <p:ph type="body" sz="quarter" idx="13"/>
          </p:nvPr>
        </p:nvSpPr>
        <p:spPr/>
        <p:txBody>
          <a:bodyPr/>
          <a:lstStyle/>
          <a:p>
            <a:endParaRPr lang="en-US" dirty="0"/>
          </a:p>
        </p:txBody>
      </p:sp>
      <p:pic>
        <p:nvPicPr>
          <p:cNvPr id="10" name="Picture 9" descr="nsa"/>
          <p:cNvPicPr>
            <a:picLocks noChangeAspect="1" noChangeArrowheads="1"/>
          </p:cNvPicPr>
          <p:nvPr/>
        </p:nvPicPr>
        <p:blipFill>
          <a:blip r:embed="rId3" cstate="screen">
            <a:duotone>
              <a:prstClr val="black"/>
              <a:srgbClr val="D9C3A5">
                <a:tint val="50000"/>
                <a:satMod val="180000"/>
              </a:srgbClr>
            </a:duotone>
          </a:blip>
          <a:srcRect/>
          <a:stretch>
            <a:fillRect/>
          </a:stretch>
        </p:blipFill>
        <p:spPr bwMode="auto">
          <a:xfrm>
            <a:off x="8182069" y="87765"/>
            <a:ext cx="806506" cy="809596"/>
          </a:xfrm>
          <a:prstGeom prst="rect">
            <a:avLst/>
          </a:prstGeom>
          <a:noFill/>
          <a:ln w="9525">
            <a:noFill/>
            <a:miter lim="800000"/>
            <a:headEnd/>
            <a:tailEnd/>
          </a:ln>
          <a:effectLst>
            <a:outerShdw blurRad="101600" dir="5400000" sx="105000" sy="105000" algn="t" rotWithShape="0">
              <a:prstClr val="black">
                <a:alpha val="50000"/>
              </a:prst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3035800" y="6693425"/>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50000"/>
                </a:schemeClr>
              </a:solidFill>
              <a:latin typeface="Calibri" pitchFamily="34" charset="0"/>
            </a:endParaRPr>
          </a:p>
        </p:txBody>
      </p:sp>
      <p:sp>
        <p:nvSpPr>
          <p:cNvPr id="9" name="TextBox 11"/>
          <p:cNvSpPr txBox="1">
            <a:spLocks noChangeArrowheads="1"/>
          </p:cNvSpPr>
          <p:nvPr/>
        </p:nvSpPr>
        <p:spPr bwMode="auto">
          <a:xfrm>
            <a:off x="3035800" y="0"/>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75000"/>
                </a:schemeClr>
              </a:solidFill>
              <a:latin typeface="Calibri" pitchFamily="34" charset="0"/>
            </a:endParaRPr>
          </a:p>
        </p:txBody>
      </p:sp>
      <p:sp>
        <p:nvSpPr>
          <p:cNvPr id="16" name="Title 15"/>
          <p:cNvSpPr>
            <a:spLocks noGrp="1"/>
          </p:cNvSpPr>
          <p:nvPr>
            <p:ph type="title"/>
          </p:nvPr>
        </p:nvSpPr>
        <p:spPr/>
        <p:txBody>
          <a:bodyPr/>
          <a:lstStyle/>
          <a:p>
            <a:r>
              <a:rPr lang="en-US" dirty="0" smtClean="0">
                <a:gradFill flip="none" rotWithShape="1">
                  <a:gsLst>
                    <a:gs pos="0">
                      <a:schemeClr val="bg1">
                        <a:lumMod val="85000"/>
                      </a:schemeClr>
                    </a:gs>
                    <a:gs pos="100000">
                      <a:schemeClr val="bg1"/>
                    </a:gs>
                  </a:gsLst>
                  <a:lin ang="16200000" scaled="1"/>
                  <a:tileRect/>
                </a:gradFill>
              </a:rPr>
              <a:t>NSA: Areas of Innovation</a:t>
            </a:r>
            <a:endParaRPr lang="en-US" dirty="0">
              <a:gradFill flip="none" rotWithShape="1">
                <a:gsLst>
                  <a:gs pos="0">
                    <a:schemeClr val="bg1">
                      <a:lumMod val="85000"/>
                    </a:schemeClr>
                  </a:gs>
                  <a:gs pos="100000">
                    <a:schemeClr val="bg1"/>
                  </a:gs>
                </a:gsLst>
                <a:lin ang="16200000" scaled="1"/>
                <a:tileRect/>
              </a:gradFill>
            </a:endParaRPr>
          </a:p>
        </p:txBody>
      </p:sp>
      <p:sp>
        <p:nvSpPr>
          <p:cNvPr id="15" name="Content Placeholder 14"/>
          <p:cNvSpPr>
            <a:spLocks noGrp="1"/>
          </p:cNvSpPr>
          <p:nvPr>
            <p:ph idx="1"/>
          </p:nvPr>
        </p:nvSpPr>
        <p:spPr/>
        <p:txBody>
          <a:bodyPr anchor="ctr">
            <a:normAutofit/>
          </a:bodyPr>
          <a:lstStyle/>
          <a:p>
            <a:pPr lvl="1" algn="ctr">
              <a:buNone/>
            </a:pPr>
            <a:r>
              <a:rPr lang="en-US" sz="3600" b="1" dirty="0" smtClean="0">
                <a:effectLst>
                  <a:outerShdw blurRad="38100" dist="38100" dir="2700000" algn="tl">
                    <a:srgbClr val="000000">
                      <a:alpha val="43137"/>
                    </a:srgbClr>
                  </a:outerShdw>
                </a:effectLst>
                <a:latin typeface="Cambria" pitchFamily="18" charset="0"/>
              </a:rPr>
              <a:t>Computer Science</a:t>
            </a:r>
          </a:p>
          <a:p>
            <a:pPr lvl="1" algn="ctr">
              <a:buNone/>
            </a:pPr>
            <a:r>
              <a:rPr lang="en-US" sz="3600" b="1" dirty="0" smtClean="0">
                <a:effectLst>
                  <a:outerShdw blurRad="38100" dist="38100" dir="2700000" algn="tl">
                    <a:srgbClr val="000000">
                      <a:alpha val="43137"/>
                    </a:srgbClr>
                  </a:outerShdw>
                </a:effectLst>
                <a:latin typeface="Cambria" pitchFamily="18" charset="0"/>
              </a:rPr>
              <a:t>Mathematics</a:t>
            </a:r>
          </a:p>
          <a:p>
            <a:pPr lvl="1" algn="ctr">
              <a:buNone/>
            </a:pPr>
            <a:r>
              <a:rPr lang="en-US" sz="3600" b="1" dirty="0" smtClean="0">
                <a:effectLst>
                  <a:outerShdw blurRad="38100" dist="38100" dir="2700000" algn="tl">
                    <a:srgbClr val="000000">
                      <a:alpha val="43137"/>
                    </a:srgbClr>
                  </a:outerShdw>
                </a:effectLst>
                <a:latin typeface="Cambria" pitchFamily="18" charset="0"/>
              </a:rPr>
              <a:t>Cryptanalysis</a:t>
            </a:r>
          </a:p>
          <a:p>
            <a:pPr lvl="1" algn="ctr">
              <a:buNone/>
            </a:pPr>
            <a:r>
              <a:rPr lang="en-US" sz="3600" b="1" dirty="0" smtClean="0">
                <a:effectLst>
                  <a:outerShdw blurRad="38100" dist="38100" dir="2700000" algn="tl">
                    <a:srgbClr val="000000">
                      <a:alpha val="43137"/>
                    </a:srgbClr>
                  </a:outerShdw>
                </a:effectLst>
                <a:latin typeface="Cambria" pitchFamily="18" charset="0"/>
              </a:rPr>
              <a:t>Foreign language analysis</a:t>
            </a:r>
          </a:p>
        </p:txBody>
      </p:sp>
      <p:sp>
        <p:nvSpPr>
          <p:cNvPr id="21" name="Slide Number Placeholder 12"/>
          <p:cNvSpPr>
            <a:spLocks noGrp="1"/>
          </p:cNvSpPr>
          <p:nvPr>
            <p:ph type="sldNum" sz="quarter" idx="12"/>
          </p:nvPr>
        </p:nvSpPr>
        <p:spPr/>
        <p:txBody>
          <a:bodyPr/>
          <a:lstStyle/>
          <a:p>
            <a:fld id="{C5FC39D6-FB00-47D4-B99E-007B02E86BF4}" type="slidenum">
              <a:rPr lang="en-US" smtClean="0"/>
              <a:pPr/>
              <a:t>8</a:t>
            </a:fld>
            <a:endParaRPr lang="en-US" dirty="0"/>
          </a:p>
        </p:txBody>
      </p:sp>
      <p:sp>
        <p:nvSpPr>
          <p:cNvPr id="18" name="Text Placeholder 17"/>
          <p:cNvSpPr>
            <a:spLocks noGrp="1"/>
          </p:cNvSpPr>
          <p:nvPr>
            <p:ph type="body" sz="quarter" idx="13"/>
          </p:nvPr>
        </p:nvSpPr>
        <p:spPr/>
        <p:txBody>
          <a:bodyPr/>
          <a:lstStyle/>
          <a:p>
            <a:endParaRPr lang="en-US" dirty="0"/>
          </a:p>
        </p:txBody>
      </p:sp>
      <p:pic>
        <p:nvPicPr>
          <p:cNvPr id="10" name="Picture 9" descr="nsa"/>
          <p:cNvPicPr>
            <a:picLocks noChangeAspect="1" noChangeArrowheads="1"/>
          </p:cNvPicPr>
          <p:nvPr/>
        </p:nvPicPr>
        <p:blipFill>
          <a:blip r:embed="rId3" cstate="screen">
            <a:duotone>
              <a:prstClr val="black"/>
              <a:srgbClr val="D9C3A5">
                <a:tint val="50000"/>
                <a:satMod val="180000"/>
              </a:srgbClr>
            </a:duotone>
          </a:blip>
          <a:srcRect/>
          <a:stretch>
            <a:fillRect/>
          </a:stretch>
        </p:blipFill>
        <p:spPr bwMode="auto">
          <a:xfrm>
            <a:off x="8182069" y="87765"/>
            <a:ext cx="806506" cy="809596"/>
          </a:xfrm>
          <a:prstGeom prst="rect">
            <a:avLst/>
          </a:prstGeom>
          <a:noFill/>
          <a:ln w="9525">
            <a:noFill/>
            <a:miter lim="800000"/>
            <a:headEnd/>
            <a:tailEnd/>
          </a:ln>
          <a:effectLst>
            <a:outerShdw blurRad="101600" dir="5400000" sx="105000" sy="105000" algn="t" rotWithShape="0">
              <a:prstClr val="black">
                <a:alpha val="50000"/>
              </a:prst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3035800" y="6693425"/>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50000"/>
                </a:schemeClr>
              </a:solidFill>
              <a:latin typeface="Calibri" pitchFamily="34" charset="0"/>
            </a:endParaRPr>
          </a:p>
        </p:txBody>
      </p:sp>
      <p:sp>
        <p:nvSpPr>
          <p:cNvPr id="9" name="TextBox 11"/>
          <p:cNvSpPr txBox="1">
            <a:spLocks noChangeArrowheads="1"/>
          </p:cNvSpPr>
          <p:nvPr/>
        </p:nvSpPr>
        <p:spPr bwMode="auto">
          <a:xfrm>
            <a:off x="3035800" y="0"/>
            <a:ext cx="3072400" cy="164575"/>
          </a:xfrm>
          <a:prstGeom prst="rect">
            <a:avLst/>
          </a:prstGeom>
          <a:noFill/>
          <a:ln w="9525">
            <a:noFill/>
            <a:miter lim="800000"/>
            <a:headEnd/>
            <a:tailEnd/>
          </a:ln>
        </p:spPr>
        <p:txBody>
          <a:bodyPr wrap="none" lIns="0" tIns="0" rIns="0" bIns="0" anchor="ctr">
            <a:noAutofit/>
          </a:bodyPr>
          <a:lstStyle/>
          <a:p>
            <a:pPr algn="ctr">
              <a:spcBef>
                <a:spcPts val="600"/>
              </a:spcBef>
            </a:pPr>
            <a:endParaRPr lang="en-US" sz="900" spc="400" dirty="0" smtClean="0">
              <a:solidFill>
                <a:schemeClr val="bg1">
                  <a:lumMod val="75000"/>
                </a:schemeClr>
              </a:solidFill>
              <a:latin typeface="Calibri" pitchFamily="34" charset="0"/>
            </a:endParaRPr>
          </a:p>
        </p:txBody>
      </p:sp>
      <p:sp>
        <p:nvSpPr>
          <p:cNvPr id="16" name="Title 15"/>
          <p:cNvSpPr>
            <a:spLocks noGrp="1"/>
          </p:cNvSpPr>
          <p:nvPr>
            <p:ph type="title"/>
          </p:nvPr>
        </p:nvSpPr>
        <p:spPr/>
        <p:txBody>
          <a:bodyPr/>
          <a:lstStyle/>
          <a:p>
            <a:r>
              <a:rPr lang="en-US" dirty="0" smtClean="0">
                <a:gradFill flip="none" rotWithShape="1">
                  <a:gsLst>
                    <a:gs pos="0">
                      <a:schemeClr val="bg1">
                        <a:lumMod val="85000"/>
                      </a:schemeClr>
                    </a:gs>
                    <a:gs pos="100000">
                      <a:schemeClr val="bg1"/>
                    </a:gs>
                  </a:gsLst>
                  <a:lin ang="16200000" scaled="1"/>
                  <a:tileRect/>
                </a:gradFill>
              </a:rPr>
              <a:t>NSA: Technology</a:t>
            </a:r>
            <a:endParaRPr lang="en-US" dirty="0">
              <a:gradFill flip="none" rotWithShape="1">
                <a:gsLst>
                  <a:gs pos="0">
                    <a:schemeClr val="bg1">
                      <a:lumMod val="85000"/>
                    </a:schemeClr>
                  </a:gs>
                  <a:gs pos="100000">
                    <a:schemeClr val="bg1"/>
                  </a:gs>
                </a:gsLst>
                <a:lin ang="16200000" scaled="1"/>
                <a:tileRect/>
              </a:gradFill>
            </a:endParaRPr>
          </a:p>
        </p:txBody>
      </p:sp>
      <p:sp>
        <p:nvSpPr>
          <p:cNvPr id="12" name="Text Placeholder 11"/>
          <p:cNvSpPr>
            <a:spLocks noGrp="1"/>
          </p:cNvSpPr>
          <p:nvPr>
            <p:ph type="body" sz="quarter" idx="3"/>
          </p:nvPr>
        </p:nvSpPr>
        <p:spPr>
          <a:xfrm>
            <a:off x="459932" y="1086295"/>
            <a:ext cx="8224136" cy="1088580"/>
          </a:xfrm>
        </p:spPr>
        <p:txBody>
          <a:bodyPr anchor="ctr">
            <a:normAutofit fontScale="55000" lnSpcReduction="20000"/>
          </a:bodyPr>
          <a:lstStyle/>
          <a:p>
            <a:pPr marL="0" lvl="1" algn="ctr"/>
            <a:endParaRPr lang="en-US" sz="3600" dirty="0" smtClean="0">
              <a:effectLst>
                <a:outerShdw blurRad="38100" dist="38100" dir="2700000" algn="tl">
                  <a:srgbClr val="000000">
                    <a:alpha val="43137"/>
                  </a:srgbClr>
                </a:outerShdw>
              </a:effectLst>
              <a:latin typeface="Cambria" pitchFamily="18" charset="0"/>
            </a:endParaRPr>
          </a:p>
          <a:p>
            <a:pPr marL="0" lvl="1" algn="ctr"/>
            <a:r>
              <a:rPr lang="en-US" sz="7600" dirty="0" smtClean="0">
                <a:effectLst>
                  <a:outerShdw blurRad="38100" dist="38100" dir="2700000" algn="tl">
                    <a:srgbClr val="000000">
                      <a:alpha val="43137"/>
                    </a:srgbClr>
                  </a:outerShdw>
                </a:effectLst>
                <a:latin typeface="Cambria" pitchFamily="18" charset="0"/>
              </a:rPr>
              <a:t>All the Technologies!</a:t>
            </a:r>
          </a:p>
          <a:p>
            <a:endParaRPr lang="en-US" dirty="0"/>
          </a:p>
        </p:txBody>
      </p:sp>
      <p:sp>
        <p:nvSpPr>
          <p:cNvPr id="21" name="Slide Number Placeholder 12"/>
          <p:cNvSpPr>
            <a:spLocks noGrp="1"/>
          </p:cNvSpPr>
          <p:nvPr>
            <p:ph type="sldNum" sz="quarter" idx="12"/>
          </p:nvPr>
        </p:nvSpPr>
        <p:spPr/>
        <p:txBody>
          <a:bodyPr/>
          <a:lstStyle/>
          <a:p>
            <a:fld id="{C5FC39D6-FB00-47D4-B99E-007B02E86BF4}" type="slidenum">
              <a:rPr lang="en-US" smtClean="0"/>
              <a:pPr/>
              <a:t>9</a:t>
            </a:fld>
            <a:endParaRPr lang="en-US" dirty="0"/>
          </a:p>
        </p:txBody>
      </p:sp>
      <p:sp>
        <p:nvSpPr>
          <p:cNvPr id="14" name="Text Placeholder 13"/>
          <p:cNvSpPr>
            <a:spLocks noGrp="1"/>
          </p:cNvSpPr>
          <p:nvPr>
            <p:ph type="body" sz="quarter" idx="13"/>
          </p:nvPr>
        </p:nvSpPr>
        <p:spPr/>
        <p:txBody>
          <a:bodyPr/>
          <a:lstStyle/>
          <a:p>
            <a:endParaRPr lang="en-US"/>
          </a:p>
        </p:txBody>
      </p:sp>
      <p:sp>
        <p:nvSpPr>
          <p:cNvPr id="19" name="Content Placeholder 18"/>
          <p:cNvSpPr>
            <a:spLocks noGrp="1"/>
          </p:cNvSpPr>
          <p:nvPr>
            <p:ph sz="half" idx="2"/>
          </p:nvPr>
        </p:nvSpPr>
        <p:spPr>
          <a:xfrm>
            <a:off x="457200" y="2174875"/>
            <a:ext cx="8185730" cy="3951288"/>
          </a:xfrm>
        </p:spPr>
        <p:txBody>
          <a:bodyPr anchor="ctr">
            <a:normAutofit/>
          </a:bodyPr>
          <a:lstStyle/>
          <a:p>
            <a:pPr algn="ctr">
              <a:buNone/>
            </a:pPr>
            <a:r>
              <a:rPr lang="en-US" sz="3600" b="1" dirty="0" smtClean="0">
                <a:effectLst>
                  <a:outerShdw blurRad="38100" dist="38100" dir="2700000" algn="tl">
                    <a:srgbClr val="000000">
                      <a:alpha val="43137"/>
                    </a:srgbClr>
                  </a:outerShdw>
                </a:effectLst>
                <a:latin typeface="Cambria" pitchFamily="18" charset="0"/>
              </a:rPr>
              <a:t>Commercial</a:t>
            </a:r>
          </a:p>
          <a:p>
            <a:pPr algn="ctr">
              <a:buNone/>
            </a:pPr>
            <a:r>
              <a:rPr lang="en-US" sz="3600" b="1" dirty="0" smtClean="0">
                <a:effectLst>
                  <a:outerShdw blurRad="38100" dist="38100" dir="2700000" algn="tl">
                    <a:srgbClr val="000000">
                      <a:alpha val="43137"/>
                    </a:srgbClr>
                  </a:outerShdw>
                </a:effectLst>
                <a:latin typeface="Cambria" pitchFamily="18" charset="0"/>
              </a:rPr>
              <a:t>Open Source</a:t>
            </a:r>
          </a:p>
          <a:p>
            <a:pPr algn="ctr">
              <a:buNone/>
            </a:pPr>
            <a:r>
              <a:rPr lang="en-US" sz="3600" b="1" dirty="0" smtClean="0">
                <a:effectLst>
                  <a:outerShdw blurRad="38100" dist="38100" dir="2700000" algn="tl">
                    <a:srgbClr val="000000">
                      <a:alpha val="43137"/>
                    </a:srgbClr>
                  </a:outerShdw>
                </a:effectLst>
                <a:latin typeface="Cambria" pitchFamily="18" charset="0"/>
              </a:rPr>
              <a:t>In-House</a:t>
            </a:r>
            <a:endParaRPr lang="en-US" sz="3600" b="1" dirty="0">
              <a:effectLst>
                <a:outerShdw blurRad="38100" dist="38100" dir="2700000" algn="tl">
                  <a:srgbClr val="000000">
                    <a:alpha val="43137"/>
                  </a:srgbClr>
                </a:outerShdw>
              </a:effectLst>
              <a:latin typeface="Cambria" pitchFamily="18" charset="0"/>
            </a:endParaRPr>
          </a:p>
        </p:txBody>
      </p:sp>
      <p:pic>
        <p:nvPicPr>
          <p:cNvPr id="11" name="Picture 9" descr="nsa"/>
          <p:cNvPicPr>
            <a:picLocks noChangeAspect="1" noChangeArrowheads="1"/>
          </p:cNvPicPr>
          <p:nvPr/>
        </p:nvPicPr>
        <p:blipFill>
          <a:blip r:embed="rId3" cstate="screen">
            <a:duotone>
              <a:prstClr val="black"/>
              <a:srgbClr val="D9C3A5">
                <a:tint val="50000"/>
                <a:satMod val="180000"/>
              </a:srgbClr>
            </a:duotone>
          </a:blip>
          <a:srcRect/>
          <a:stretch>
            <a:fillRect/>
          </a:stretch>
        </p:blipFill>
        <p:spPr bwMode="auto">
          <a:xfrm>
            <a:off x="8182069" y="87765"/>
            <a:ext cx="806506" cy="809596"/>
          </a:xfrm>
          <a:prstGeom prst="rect">
            <a:avLst/>
          </a:prstGeom>
          <a:noFill/>
          <a:ln w="9525">
            <a:noFill/>
            <a:miter lim="800000"/>
            <a:headEnd/>
            <a:tailEnd/>
          </a:ln>
          <a:effectLst>
            <a:outerShdw blurRad="101600" dir="5400000" sx="105000" sy="105000" algn="t" rotWithShape="0">
              <a:prstClr val="black">
                <a:alpha val="50000"/>
              </a:prst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1972</TotalTime>
  <Words>2925</Words>
  <Application>Microsoft Macintosh PowerPoint</Application>
  <PresentationFormat>On-screen Show (4:3)</PresentationFormat>
  <Paragraphs>484</Paragraphs>
  <Slides>43</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Calibri</vt:lpstr>
      <vt:lpstr>Cambria</vt:lpstr>
      <vt:lpstr>Impact</vt:lpstr>
      <vt:lpstr>Cambria Math</vt:lpstr>
      <vt:lpstr>Constantia</vt:lpstr>
      <vt:lpstr>Office Theme</vt:lpstr>
      <vt:lpstr>PowerPoint Presentation</vt:lpstr>
      <vt:lpstr>Thank You</vt:lpstr>
      <vt:lpstr>Introduction</vt:lpstr>
      <vt:lpstr>[[REDACTED]]</vt:lpstr>
      <vt:lpstr>National Security Agency</vt:lpstr>
      <vt:lpstr>NSA: Intelligence Community</vt:lpstr>
      <vt:lpstr>NSA: Mission</vt:lpstr>
      <vt:lpstr>NSA: Areas of Innovation</vt:lpstr>
      <vt:lpstr>NSA: Technology</vt:lpstr>
      <vt:lpstr>“Cloud”?</vt:lpstr>
      <vt:lpstr>“Cloud” at NSA</vt:lpstr>
      <vt:lpstr>Big Data at NSA</vt:lpstr>
      <vt:lpstr>Carbon-based IaaS</vt:lpstr>
      <vt:lpstr>Carbon-based IaaS: An Example</vt:lpstr>
      <vt:lpstr>Carbon-based IaaS: An Example</vt:lpstr>
      <vt:lpstr>Carbon-based IaaS: An Example</vt:lpstr>
      <vt:lpstr>Carbon-based IaaS: An Example</vt:lpstr>
      <vt:lpstr>The Problem</vt:lpstr>
      <vt:lpstr>Proposed Solution</vt:lpstr>
      <vt:lpstr>OpenStack Pilot</vt:lpstr>
      <vt:lpstr>OpenStack Pilot: Goals</vt:lpstr>
      <vt:lpstr>OpenStack Pilot: Results</vt:lpstr>
      <vt:lpstr>Patient Zero</vt:lpstr>
      <vt:lpstr>What Next?</vt:lpstr>
      <vt:lpstr>Beyond the Lab</vt:lpstr>
      <vt:lpstr>Beyond the Lab</vt:lpstr>
      <vt:lpstr>Results</vt:lpstr>
      <vt:lpstr>Patient One</vt:lpstr>
      <vt:lpstr>Making It Real</vt:lpstr>
      <vt:lpstr>Automation</vt:lpstr>
      <vt:lpstr>Our Middle Name</vt:lpstr>
      <vt:lpstr>Accounts? $$$?</vt:lpstr>
      <vt:lpstr>Free Tier</vt:lpstr>
      <vt:lpstr>Outbreak</vt:lpstr>
      <vt:lpstr>An Epidemic</vt:lpstr>
      <vt:lpstr>Changing Behavior</vt:lpstr>
      <vt:lpstr>Disruptive Change</vt:lpstr>
      <vt:lpstr>Changing the Game</vt:lpstr>
      <vt:lpstr>PowerPoint Presentation</vt:lpstr>
      <vt:lpstr>Win Win!</vt:lpstr>
      <vt:lpstr>IT Efficiency = Time = $$$</vt:lpstr>
      <vt:lpstr>Next Steps</vt:lpstr>
      <vt:lpstr>PowerPoint Presentation</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jsreid3</dc:creator>
  <cp:lastModifiedBy>George Southworth</cp:lastModifiedBy>
  <cp:revision>263</cp:revision>
  <dcterms:created xsi:type="dcterms:W3CDTF">2013-03-04T19:37:27Z</dcterms:created>
  <dcterms:modified xsi:type="dcterms:W3CDTF">2013-04-15T14:03:42Z</dcterms:modified>
</cp:coreProperties>
</file>