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58" r:id="rId2"/>
    <p:sldId id="381" r:id="rId3"/>
    <p:sldId id="357" r:id="rId4"/>
    <p:sldId id="387" r:id="rId5"/>
    <p:sldId id="382" r:id="rId6"/>
    <p:sldId id="383" r:id="rId7"/>
    <p:sldId id="384" r:id="rId8"/>
    <p:sldId id="385" r:id="rId9"/>
    <p:sldId id="406" r:id="rId10"/>
    <p:sldId id="386" r:id="rId11"/>
    <p:sldId id="389" r:id="rId12"/>
    <p:sldId id="390" r:id="rId13"/>
    <p:sldId id="407" r:id="rId14"/>
    <p:sldId id="360" r:id="rId15"/>
    <p:sldId id="365" r:id="rId16"/>
    <p:sldId id="366" r:id="rId17"/>
    <p:sldId id="367" r:id="rId18"/>
    <p:sldId id="359" r:id="rId19"/>
    <p:sldId id="361" r:id="rId20"/>
    <p:sldId id="362" r:id="rId21"/>
    <p:sldId id="363" r:id="rId22"/>
    <p:sldId id="364" r:id="rId23"/>
    <p:sldId id="405" r:id="rId24"/>
    <p:sldId id="395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rt  Condensa" initials="" lastIdx="1" clrIdx="0"/>
  <p:cmAuthor id="1" name="Steven Loving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8" autoAdjust="0"/>
    <p:restoredTop sz="85468" autoAdjust="0"/>
  </p:normalViewPr>
  <p:slideViewPr>
    <p:cSldViewPr snapToGrid="0" snapToObjects="1">
      <p:cViewPr>
        <p:scale>
          <a:sx n="100" d="100"/>
          <a:sy n="100" d="100"/>
        </p:scale>
        <p:origin x="64" y="-8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A4AE3-B1D8-9D45-B0BE-483B85D3CC9E}" type="datetimeFigureOut">
              <a:rPr lang="en-US" smtClean="0"/>
              <a:t>4/15/13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2FCD3-806E-4449-98A8-A7A44F055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456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2546E-C915-AC42-8812-A0C688263BB9}" type="datetimeFigureOut">
              <a:rPr lang="en-US" smtClean="0"/>
              <a:t>4/15/13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A5673-36C0-EF4D-9B1A-3DD461A3A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300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 to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build your image with some free space or always set a root disk size.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Resize is only a resize of the disk file, not the partition structure or file system (more on this later)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 to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build your image with some free space or always set a root disk size.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Resize is only a resize of the disk file, not the partition structure or file system (more on this later)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 system on an AMI can grow to the maximum size of the virtual disk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cloud-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initramfs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growroot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dynamically grows the root *partition*</a:t>
            </a:r>
          </a:p>
          <a:p>
            <a:pPr marL="171450" lvl="0" indent="-171450" rtl="0">
              <a:buFontTx/>
              <a:buChar char="-"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cloud-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to add keys to a user called cloud, disable the root user, and to update the hostname from nova.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default on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ubuntu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clound-init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won’t look at metadata service unless EC2 enabled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 allow root to login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remotely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Enable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access without having to specify a password so we don’t have to provide a default password to users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set a root password, we would need to provide it regardless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you’re on the console, physical or virtual, you have root access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Root is still important for situations such as boot time troubleshooting (dropped to root for mount issues, for example)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buFontTx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 Nova defaults to 2 minute DHCP leases; should be increased in most environments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Assuming connectivity is always available to DHCP is a bad idea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Knocking out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dnsmasq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processes for 2 minutes should not require work for VM owners</a:t>
            </a:r>
          </a:p>
          <a:p>
            <a:pPr marL="171450" lvl="0" indent="-171450" rtl="0">
              <a:buFontTx/>
              <a:buChar char="-"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dhclient3 is a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symlink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dhclient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When called as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dhclient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opposed to dhclient3, the -1 option (try once) is NOT passed, which is what we want.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Faster instance launching</a:t>
            </a:r>
          </a:p>
          <a:p>
            <a:pPr marL="628650" lvl="1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 backing files</a:t>
            </a:r>
          </a:p>
          <a:p>
            <a:pPr marL="628650" lvl="1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 can be represented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virtuall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storage efficiency</a:t>
            </a:r>
          </a:p>
          <a:p>
            <a:pPr marL="628650" lvl="1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duplicated of “base” image data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And of course the basic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like file,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fdisk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tar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Sparse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sparse files systems, because the file format is not inherently sparse</a:t>
            </a:r>
          </a:p>
          <a:p>
            <a:pPr marL="171450" lvl="0" indent="-171450" rtl="0">
              <a:buFontTx/>
              <a:buChar char="-"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Linux can directly use RAW files as blocked devices when properly mounted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Snapshots – chaining and multiple files</a:t>
            </a:r>
          </a:p>
          <a:p>
            <a:pPr marL="171450" lvl="0" indent="-171450" rtl="0">
              <a:buFontTx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Compression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zlib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rtl="0">
              <a:buFontTx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Encryption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Snapshots: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theory the new live snapshotting functionality in Grizzly should work with RAW backed roots but its not been tested.</a:t>
            </a:r>
          </a:p>
          <a:p>
            <a:pPr marL="171450" lvl="0" indent="-171450" rtl="0">
              <a:buFontTx/>
              <a:buChar char="-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 on QCOW2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just an attribute set at creation time, no need to perform a “resize”</a:t>
            </a:r>
          </a:p>
          <a:p>
            <a:pPr marL="171450" lvl="0" indent="-171450" rtl="0">
              <a:buFontTx/>
              <a:buChar char="-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5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5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6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22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3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1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7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6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8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1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1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5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Q1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Metacloud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68E93-1323-4943-9AFF-372A88BAD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5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tinyurl.com/cloudinit" TargetMode="External"/><Relationship Id="rId5" Type="http://schemas.openxmlformats.org/officeDocument/2006/relationships/hyperlink" Target="http://tinyurl.com/ec2metadata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tinyurl.com/epelpackages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qemu.org/" TargetMode="External"/><Relationship Id="rId5" Type="http://schemas.openxmlformats.org/officeDocument/2006/relationships/hyperlink" Target="http://libguestfs.org/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etacloudSamplePresentation1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18"/>
          <a:stretch/>
        </p:blipFill>
        <p:spPr>
          <a:xfrm>
            <a:off x="0" y="619138"/>
            <a:ext cx="9152355" cy="4524362"/>
          </a:xfrm>
          <a:prstGeom prst="rect">
            <a:avLst/>
          </a:prstGeom>
        </p:spPr>
      </p:pic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7"/>
            <a:ext cx="7589399" cy="432991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endParaRPr lang="en" sz="3000" dirty="0"/>
          </a:p>
        </p:txBody>
      </p:sp>
      <p:sp>
        <p:nvSpPr>
          <p:cNvPr id="70" name="Shape 70"/>
          <p:cNvSpPr txBox="1"/>
          <p:nvPr/>
        </p:nvSpPr>
        <p:spPr>
          <a:xfrm>
            <a:off x="774350" y="839232"/>
            <a:ext cx="7589399" cy="28067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 algn="ctr"/>
            <a:r>
              <a:rPr lang="en-US" sz="4800" b="1" dirty="0" smtClean="0"/>
              <a:t>Optimizing </a:t>
            </a:r>
            <a:r>
              <a:rPr lang="en-US" sz="4800" b="1" dirty="0"/>
              <a:t>VM images for OpenStack with KVM/QEMU</a:t>
            </a:r>
            <a:br>
              <a:rPr lang="en-US" sz="48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i="1" dirty="0"/>
              <a:t>Chet Burgess</a:t>
            </a:r>
            <a:br>
              <a:rPr lang="en-US" sz="2000" i="1" dirty="0"/>
            </a:br>
            <a:r>
              <a:rPr lang="en-US" sz="2000" i="1" dirty="0"/>
              <a:t>Sr. Director, Engineering</a:t>
            </a:r>
            <a:br>
              <a:rPr lang="en-US" sz="2000" i="1" dirty="0"/>
            </a:br>
            <a:r>
              <a:rPr lang="en-US" sz="2000" i="1" dirty="0"/>
              <a:t>Metacloud</a:t>
            </a:r>
            <a:endParaRPr lang="en" sz="2000" i="1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0289110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AMI…Identity Crisis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101601" y="733647"/>
            <a:ext cx="89684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It</a:t>
            </a:r>
            <a:r>
              <a:rPr lang="fr-FR" sz="2400" dirty="0" smtClean="0"/>
              <a:t>’</a:t>
            </a:r>
            <a:r>
              <a:rPr lang="en-US" sz="2400" dirty="0" smtClean="0"/>
              <a:t>s </a:t>
            </a:r>
            <a:r>
              <a:rPr lang="en-US" sz="2400" dirty="0"/>
              <a:t>a disk format, its RAW, it</a:t>
            </a:r>
            <a:r>
              <a:rPr lang="fr-FR" sz="2400" dirty="0"/>
              <a:t>’</a:t>
            </a:r>
            <a:r>
              <a:rPr lang="en-US" sz="2400" dirty="0"/>
              <a:t>s a container, it’s all of the above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Three distinct files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AMI – Amazon Machine Image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A raw disk image containing no partition information or boot sectors, just the file system (/</a:t>
            </a:r>
            <a:r>
              <a:rPr lang="en-US" sz="2400" dirty="0" err="1" smtClean="0"/>
              <a:t>dev</a:t>
            </a:r>
            <a:r>
              <a:rPr lang="en-US" sz="2400" dirty="0" smtClean="0"/>
              <a:t>/</a:t>
            </a:r>
            <a:r>
              <a:rPr lang="en-US" sz="2400" dirty="0" err="1" smtClean="0"/>
              <a:t>sda</a:t>
            </a:r>
            <a:r>
              <a:rPr lang="en-US" sz="2400" dirty="0" smtClean="0"/>
              <a:t>).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AKI – Amazon Kernel Image (</a:t>
            </a:r>
            <a:r>
              <a:rPr lang="en-US" sz="2400" dirty="0" err="1" smtClean="0"/>
              <a:t>vmlinuz</a:t>
            </a:r>
            <a:r>
              <a:rPr lang="en-US" sz="2400" dirty="0" smtClean="0"/>
              <a:t>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ARI – Amazon </a:t>
            </a:r>
            <a:r>
              <a:rPr lang="en-US" sz="2400" dirty="0" err="1" smtClean="0"/>
              <a:t>Ramdisk</a:t>
            </a:r>
            <a:r>
              <a:rPr lang="en-US" sz="2400" dirty="0" smtClean="0"/>
              <a:t> Image (</a:t>
            </a:r>
            <a:r>
              <a:rPr lang="en-US" sz="2400" dirty="0" err="1" smtClean="0"/>
              <a:t>initrd</a:t>
            </a:r>
            <a:r>
              <a:rPr lang="en-US" sz="2400" dirty="0" smtClean="0"/>
              <a:t>)</a:t>
            </a:r>
            <a:endParaRPr lang="en-US" sz="2400" dirty="0"/>
          </a:p>
          <a:p>
            <a:pPr lvl="1"/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AMI is booted using the associated ARI and AKI</a:t>
            </a:r>
            <a:endParaRPr lang="en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Launching an Instance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User selects an image and flavor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Request is scheduled to nova-compute node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nova-compute ensures the image is available locally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Checks in </a:t>
            </a:r>
            <a:r>
              <a:rPr lang="en-US" sz="2400" dirty="0" err="1" smtClean="0"/>
              <a:t>instance_dir</a:t>
            </a:r>
            <a:r>
              <a:rPr lang="en-US" sz="2400" dirty="0" smtClean="0"/>
              <a:t>/_base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Downloads from glance if not found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Converted to RAW as necessary using </a:t>
            </a:r>
            <a:r>
              <a:rPr lang="en-US" sz="2400" dirty="0" err="1" smtClean="0"/>
              <a:t>qemu-img</a:t>
            </a:r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Image is stored in </a:t>
            </a:r>
            <a:r>
              <a:rPr lang="en-US" sz="2400" dirty="0" err="1" smtClean="0"/>
              <a:t>instance_dir</a:t>
            </a:r>
            <a:r>
              <a:rPr lang="en-US" sz="2400" dirty="0" smtClean="0"/>
              <a:t>/_base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69231371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/>
              <a:t>Launching </a:t>
            </a:r>
            <a:r>
              <a:rPr lang="en-US" sz="3600" b="1" dirty="0" smtClean="0"/>
              <a:t>an Instance (</a:t>
            </a:r>
            <a:r>
              <a:rPr lang="en-US" sz="3600" b="1" dirty="0" err="1" smtClean="0"/>
              <a:t>cont</a:t>
            </a:r>
            <a:r>
              <a:rPr lang="en-US" sz="3600" b="1" dirty="0" smtClean="0"/>
              <a:t>)</a:t>
            </a:r>
            <a:endParaRPr lang="en" sz="20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6692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Disk </a:t>
            </a:r>
            <a:r>
              <a:rPr lang="en-US" sz="2400" dirty="0"/>
              <a:t>file is </a:t>
            </a:r>
            <a:r>
              <a:rPr lang="en-US" sz="2400" dirty="0" smtClean="0"/>
              <a:t>created at </a:t>
            </a:r>
            <a:r>
              <a:rPr lang="en-US" sz="2400" dirty="0" err="1" smtClean="0"/>
              <a:t>instance_dir</a:t>
            </a:r>
            <a:r>
              <a:rPr lang="en-US" sz="2400" dirty="0" smtClean="0"/>
              <a:t>/</a:t>
            </a:r>
            <a:r>
              <a:rPr lang="en-US" sz="2400" dirty="0" err="1" smtClean="0"/>
              <a:t>instance_uuid</a:t>
            </a:r>
            <a:r>
              <a:rPr lang="en-US" sz="2400" dirty="0" smtClean="0"/>
              <a:t>/disk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QCOW2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Default in nova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Dynamically allocated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Backing file of previously downloaded image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Disk Size Set</a:t>
            </a:r>
          </a:p>
          <a:p>
            <a:pPr marL="1714500" lvl="3" indent="-342900">
              <a:buFont typeface="Arial"/>
              <a:buChar char="•"/>
            </a:pPr>
            <a:r>
              <a:rPr lang="en-US" sz="2400" dirty="0" smtClean="0"/>
              <a:t>Disk size of the flavor</a:t>
            </a:r>
          </a:p>
          <a:p>
            <a:pPr marL="1714500" lvl="3" indent="-342900">
              <a:buFont typeface="Arial"/>
              <a:buChar char="•"/>
            </a:pPr>
            <a:r>
              <a:rPr lang="en-US" sz="2400" dirty="0" smtClean="0"/>
              <a:t>If no size in the flavor, backing file size</a:t>
            </a:r>
          </a:p>
          <a:p>
            <a:pPr marL="1257300" lvl="2" indent="-342900">
              <a:buFont typeface="Arial"/>
              <a:buChar char="•"/>
            </a:pPr>
            <a:endParaRPr lang="en-US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69231371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/>
              <a:t>Launching </a:t>
            </a:r>
            <a:r>
              <a:rPr lang="en-US" sz="3600" b="1" dirty="0" smtClean="0"/>
              <a:t>an Instance (</a:t>
            </a:r>
            <a:r>
              <a:rPr lang="en-US" sz="3600" b="1" dirty="0" err="1" smtClean="0"/>
              <a:t>cont</a:t>
            </a:r>
            <a:r>
              <a:rPr lang="en-US" sz="3600" b="1" dirty="0" smtClean="0"/>
              <a:t>)</a:t>
            </a:r>
            <a:endParaRPr lang="en" sz="20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6692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Disk </a:t>
            </a:r>
            <a:r>
              <a:rPr lang="en-US" sz="2400" dirty="0"/>
              <a:t>file is </a:t>
            </a:r>
            <a:r>
              <a:rPr lang="en-US" sz="2400" dirty="0" smtClean="0"/>
              <a:t>created at </a:t>
            </a:r>
            <a:r>
              <a:rPr lang="en-US" sz="2400" dirty="0" err="1" smtClean="0"/>
              <a:t>instance_dir</a:t>
            </a:r>
            <a:r>
              <a:rPr lang="en-US" sz="2400" dirty="0" smtClean="0"/>
              <a:t>/</a:t>
            </a:r>
            <a:r>
              <a:rPr lang="en-US" sz="2400" dirty="0" err="1" smtClean="0"/>
              <a:t>instance_uuid</a:t>
            </a:r>
            <a:r>
              <a:rPr lang="en-US" sz="2400" dirty="0" smtClean="0"/>
              <a:t>/disk</a:t>
            </a:r>
          </a:p>
          <a:p>
            <a:pPr lvl="2"/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RAW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Requires flag – “</a:t>
            </a:r>
            <a:r>
              <a:rPr lang="en-US" sz="2400" dirty="0" err="1" smtClean="0"/>
              <a:t>use_cow_images</a:t>
            </a:r>
            <a:r>
              <a:rPr lang="en-US" sz="2400" dirty="0" smtClean="0"/>
              <a:t>=false”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A copy of the image file is created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/>
              <a:t>Disk r</a:t>
            </a:r>
            <a:r>
              <a:rPr lang="en-US" sz="2400" dirty="0" smtClean="0"/>
              <a:t>esized using </a:t>
            </a:r>
            <a:r>
              <a:rPr lang="en-US" sz="2400" dirty="0" err="1" smtClean="0"/>
              <a:t>qemu-img</a:t>
            </a:r>
            <a:endParaRPr lang="en-US" sz="2400" dirty="0"/>
          </a:p>
          <a:p>
            <a:pPr marL="1714500" lvl="3" indent="-342900">
              <a:buFont typeface="Arial"/>
              <a:buChar char="•"/>
            </a:pPr>
            <a:r>
              <a:rPr lang="en-US" sz="2400" dirty="0"/>
              <a:t>Disk size of the flavor</a:t>
            </a:r>
          </a:p>
          <a:p>
            <a:pPr marL="1714500" lvl="3" indent="-342900">
              <a:buFont typeface="Arial"/>
              <a:buChar char="•"/>
            </a:pPr>
            <a:r>
              <a:rPr lang="en-US" sz="2400" dirty="0"/>
              <a:t>If no size in the flavor, </a:t>
            </a:r>
            <a:r>
              <a:rPr lang="en-US" sz="2400" dirty="0" smtClean="0"/>
              <a:t>not resized</a:t>
            </a:r>
            <a:endParaRPr lang="en-US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4513724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 smtClean="0"/>
              <a:t>Image </a:t>
            </a:r>
            <a:r>
              <a:rPr lang="en-US" sz="3600" b="1" dirty="0" smtClean="0"/>
              <a:t>OS </a:t>
            </a:r>
            <a:r>
              <a:rPr lang="en-US" sz="3600" b="1" dirty="0" smtClean="0"/>
              <a:t>Preparation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114301" y="733647"/>
            <a:ext cx="89557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cloud-</a:t>
            </a:r>
            <a:r>
              <a:rPr lang="en-US" sz="2400" dirty="0" err="1" smtClean="0"/>
              <a:t>init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/>
              <a:t>Authentication </a:t>
            </a:r>
            <a:r>
              <a:rPr lang="en" sz="2400" dirty="0" smtClean="0"/>
              <a:t>Model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Networking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Hotplug Support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05597745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/>
              <a:t>c</a:t>
            </a:r>
            <a:r>
              <a:rPr lang="en-US" sz="3600" b="1" dirty="0" smtClean="0"/>
              <a:t>loud-</a:t>
            </a:r>
            <a:r>
              <a:rPr lang="en-US" sz="3600" b="1" dirty="0" err="1" smtClean="0"/>
              <a:t>init</a:t>
            </a:r>
            <a:r>
              <a:rPr lang="en-US" sz="3600" b="1" dirty="0" smtClean="0"/>
              <a:t> </a:t>
            </a:r>
            <a:r>
              <a:rPr lang="en" sz="3600" b="1" dirty="0" smtClean="0"/>
              <a:t>Overview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Flexible, modular toolset to handle numerous instance configuration tasks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tinyurl.com/cloudinit</a:t>
            </a:r>
            <a:r>
              <a:rPr lang="en" sz="2400" dirty="0" smtClean="0"/>
              <a:t/>
            </a:r>
            <a:br>
              <a:rPr lang="en" sz="2400" dirty="0" smtClean="0"/>
            </a:br>
            <a:endParaRPr lang="en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Leverages Nova’s metadata API (compatible with EC2)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tinyurl.com/ec2metadata</a:t>
            </a:r>
            <a:endParaRPr lang="en-US" sz="24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Provides a module for dynamically resizing the root file system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Can only grow to the maximum size defined by the partition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AMI has no partition table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Ubuntu provides cloud-</a:t>
            </a:r>
            <a:r>
              <a:rPr lang="en-US" sz="2400" dirty="0" err="1" smtClean="0"/>
              <a:t>initramfs</a:t>
            </a:r>
            <a:r>
              <a:rPr lang="en-US" sz="2400" dirty="0" smtClean="0"/>
              <a:t>-</a:t>
            </a:r>
            <a:r>
              <a:rPr lang="en-US" sz="2400" dirty="0" err="1" smtClean="0"/>
              <a:t>growroot</a:t>
            </a:r>
            <a:endParaRPr lang="en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73016875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/>
              <a:t>c</a:t>
            </a:r>
            <a:r>
              <a:rPr lang="en-US" sz="3600" b="1" dirty="0" smtClean="0"/>
              <a:t>loud-</a:t>
            </a:r>
            <a:r>
              <a:rPr lang="en-US" sz="3600" b="1" dirty="0" err="1" smtClean="0"/>
              <a:t>init</a:t>
            </a:r>
            <a:r>
              <a:rPr lang="en" sz="3600" b="1" dirty="0" smtClean="0"/>
              <a:t> Installation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Ubuntu package installation:</a:t>
            </a:r>
            <a:br>
              <a:rPr lang="en" sz="2400" dirty="0" smtClean="0"/>
            </a:br>
            <a:endParaRPr lang="en" sz="2400" dirty="0" smtClean="0"/>
          </a:p>
          <a:p>
            <a:pPr marL="457200"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apt-get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install cloud-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cloud-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initramfs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growroot</a:t>
            </a: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RHEL/</a:t>
            </a:r>
            <a:r>
              <a:rPr lang="en-US" sz="2400" dirty="0" err="1" smtClean="0"/>
              <a:t>CentOS</a:t>
            </a:r>
            <a:r>
              <a:rPr lang="en-US" sz="2400" dirty="0" smtClean="0"/>
              <a:t> package installation: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Setup EPEL</a:t>
            </a:r>
            <a:r>
              <a:rPr lang="en-US" sz="2400" dirty="0"/>
              <a:t>: </a:t>
            </a:r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tinyurl.com/epelpackages</a:t>
            </a:r>
            <a:endParaRPr lang="en-US" sz="2400" dirty="0" smtClean="0"/>
          </a:p>
          <a:p>
            <a:pPr marL="457200"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yum install cloud-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init</a:t>
            </a:r>
            <a:endParaRPr lang="en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73205041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/>
              <a:t>c</a:t>
            </a:r>
            <a:r>
              <a:rPr lang="en-US" sz="3600" b="1" dirty="0" smtClean="0"/>
              <a:t>loud-</a:t>
            </a:r>
            <a:r>
              <a:rPr lang="en-US" sz="3600" b="1" dirty="0" err="1" smtClean="0"/>
              <a:t>init</a:t>
            </a:r>
            <a:r>
              <a:rPr lang="en-US" sz="3600" b="1" dirty="0" smtClean="0"/>
              <a:t> </a:t>
            </a:r>
            <a:r>
              <a:rPr lang="en" sz="3600" b="1" dirty="0" smtClean="0"/>
              <a:t>Configuration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Extremely basic configuration</a:t>
            </a:r>
            <a:r>
              <a:rPr lang="en-US" sz="2400" dirty="0" smtClean="0"/>
              <a:t>:</a:t>
            </a:r>
            <a:endParaRPr lang="en" sz="2400" dirty="0" smtClean="0"/>
          </a:p>
          <a:p>
            <a:endParaRPr lang="en" sz="2400" dirty="0" smtClean="0"/>
          </a:p>
          <a:p>
            <a:pPr lvl="1"/>
            <a:r>
              <a:rPr lang="en" sz="2000" dirty="0" smtClean="0">
                <a:latin typeface="Courier New" pitchFamily="49" charset="0"/>
                <a:cs typeface="Courier New" pitchFamily="49" charset="0"/>
              </a:rPr>
              <a:t># vi /etc/cloud.cfg: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user: cloud</a:t>
            </a:r>
          </a:p>
          <a:p>
            <a:pPr lvl="2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disable_root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pPr lvl="2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preserve_hostname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pPr lvl="1"/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Verify cloud-</a:t>
            </a:r>
            <a:r>
              <a:rPr lang="en-US" sz="2400" dirty="0" err="1" smtClean="0"/>
              <a:t>init</a:t>
            </a:r>
            <a:r>
              <a:rPr lang="en-US" sz="2400" dirty="0" smtClean="0"/>
              <a:t> is configured for the “EC2” data source (Ubuntu Only):</a:t>
            </a:r>
            <a:br>
              <a:rPr lang="en-US" sz="2400" dirty="0" smtClean="0"/>
            </a:br>
            <a:endParaRPr lang="en-US" sz="2400" dirty="0" smtClean="0"/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dpkg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-reconfigure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cloud-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init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55012709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 smtClean="0"/>
              <a:t>Authentication Model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Disable SSH password-based logins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Remote root logins disallowed </a:t>
            </a:r>
            <a:r>
              <a:rPr lang="en-US" sz="2400" dirty="0"/>
              <a:t>via </a:t>
            </a:r>
            <a:r>
              <a:rPr lang="en-US" sz="2400" dirty="0" smtClean="0"/>
              <a:t>SSH</a:t>
            </a:r>
          </a:p>
          <a:p>
            <a:pPr lvl="2"/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PasswordAuthentication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pPr lvl="2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PermitRootLogin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no</a:t>
            </a:r>
          </a:p>
          <a:p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Allow anyone in the "</a:t>
            </a:r>
            <a:r>
              <a:rPr lang="en-US" sz="2400" dirty="0" err="1"/>
              <a:t>sudo</a:t>
            </a:r>
            <a:r>
              <a:rPr lang="en-US" sz="2400" dirty="0"/>
              <a:t>" (Ubuntu) or "wheel" (RHEL) group to obtain root without a </a:t>
            </a:r>
            <a:r>
              <a:rPr lang="en-US" sz="2400" dirty="0" smtClean="0"/>
              <a:t>password</a:t>
            </a:r>
          </a:p>
          <a:p>
            <a:pPr lvl="2"/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2000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sudo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ALL=(ALL:ALL) NOPASSWD: ALL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4693863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/>
              <a:t>Authentication </a:t>
            </a:r>
            <a:r>
              <a:rPr lang="en" sz="3600" b="1" dirty="0" smtClean="0"/>
              <a:t>Model (cont)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Create a "</a:t>
            </a:r>
            <a:r>
              <a:rPr lang="en-US" sz="2400" dirty="0" smtClean="0"/>
              <a:t>cloud” user and add it to </a:t>
            </a:r>
            <a:r>
              <a:rPr lang="en-US" sz="2400" dirty="0"/>
              <a:t>the </a:t>
            </a:r>
            <a:r>
              <a:rPr lang="en-US" sz="2400" dirty="0" err="1" smtClean="0"/>
              <a:t>sudo</a:t>
            </a:r>
            <a:r>
              <a:rPr lang="en-US" sz="2400" dirty="0" smtClean="0"/>
              <a:t> or wheel group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Lock the password of the “cloud” user</a:t>
            </a:r>
          </a:p>
          <a:p>
            <a:endParaRPr lang="en-US" sz="2400" dirty="0"/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useradd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-m -G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sudo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-s /bin/bash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cloud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passwd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-l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cloud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>
              <a:cs typeface="Courier New" pitchFamily="49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Allow root login </a:t>
            </a:r>
            <a:r>
              <a:rPr lang="en-US" sz="2400" i="1" dirty="0" smtClean="0">
                <a:cs typeface="Courier New" pitchFamily="49" charset="0"/>
              </a:rPr>
              <a:t>without</a:t>
            </a:r>
            <a:r>
              <a:rPr lang="en-US" sz="2400" dirty="0" smtClean="0">
                <a:cs typeface="Courier New" pitchFamily="49" charset="0"/>
              </a:rPr>
              <a:t> a password from the console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Can only be used from the virtual console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Virtual console access equates to root regardless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Password here has no </a:t>
            </a:r>
            <a:r>
              <a:rPr lang="en-US" sz="2400" u="sng" dirty="0" smtClean="0">
                <a:cs typeface="Courier New" pitchFamily="49" charset="0"/>
              </a:rPr>
              <a:t>actual</a:t>
            </a:r>
            <a:r>
              <a:rPr lang="en-US" sz="2400" dirty="0" smtClean="0">
                <a:cs typeface="Courier New" pitchFamily="49" charset="0"/>
              </a:rPr>
              <a:t> security benefit</a:t>
            </a:r>
          </a:p>
          <a:p>
            <a:endParaRPr lang="en-US" sz="2400" dirty="0" smtClean="0">
              <a:cs typeface="Courier New" pitchFamily="49" charset="0"/>
            </a:endParaRP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passwd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–d root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>
              <a:cs typeface="Courier New" pitchFamily="49" charset="0"/>
            </a:endParaRPr>
          </a:p>
          <a:p>
            <a:endParaRPr lang="en-US" sz="2400" dirty="0">
              <a:cs typeface="Courier New" pitchFamily="49" charset="0"/>
            </a:endParaRPr>
          </a:p>
          <a:p>
            <a:endParaRPr lang="en-US" sz="2400" dirty="0" smtClean="0">
              <a:cs typeface="Courier New" pitchFamily="49" charset="0"/>
            </a:endParaRP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5902852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A Few Notes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All topics covered in this presentation assume the following software versions: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QEMU 1.0.0+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OpenStack</a:t>
            </a:r>
            <a:r>
              <a:rPr lang="en-US" sz="2400" dirty="0" smtClean="0"/>
              <a:t> Grizzly (2013.1)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libvirt</a:t>
            </a:r>
            <a:r>
              <a:rPr lang="en-US" sz="2400" dirty="0" smtClean="0"/>
              <a:t> 0.9.8+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Ubuntu 12.04 LTS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RHEL/</a:t>
            </a:r>
            <a:r>
              <a:rPr lang="en-US" sz="2400" dirty="0" err="1" smtClean="0"/>
              <a:t>CentOS</a:t>
            </a:r>
            <a:r>
              <a:rPr lang="en-US" sz="2400" dirty="0" smtClean="0"/>
              <a:t> 6.3</a:t>
            </a:r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There are a number of different ways of doing what is described in this presentation. This is simply one way of doing things based upon our experience running production clouds for our clients.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 smtClean="0"/>
              <a:t>Networking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869211"/>
            <a:ext cx="8981196" cy="374088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MAC addresses are generated dynamically each time an instance is </a:t>
            </a:r>
            <a:r>
              <a:rPr lang="en-US" sz="2400" dirty="0" smtClean="0"/>
              <a:t>spawned</a:t>
            </a:r>
          </a:p>
          <a:p>
            <a:endParaRPr lang="en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Eliminate MAC address binding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u</a:t>
            </a:r>
            <a:r>
              <a:rPr lang="en" sz="2400" dirty="0" smtClean="0"/>
              <a:t>dev rules</a:t>
            </a:r>
            <a:endParaRPr lang="en-US" sz="2400" dirty="0" smtClean="0"/>
          </a:p>
          <a:p>
            <a:pPr lvl="2"/>
            <a:r>
              <a:rPr lang="en-US" sz="20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rm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-r 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udev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rules.d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/70-persistent-net.rules</a:t>
            </a:r>
          </a:p>
          <a:p>
            <a:pPr lvl="2"/>
            <a:r>
              <a:rPr lang="en-US" sz="20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rm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-r /lib/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udev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write_net_rules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" sz="24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" sz="2400" dirty="0" smtClean="0"/>
              <a:t>Interface configuration (RHEL/CentOS)</a:t>
            </a:r>
            <a:endParaRPr lang="en-US" sz="2400" dirty="0" smtClean="0"/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/>
              <a:t>Remove </a:t>
            </a:r>
            <a:r>
              <a:rPr lang="en-US" sz="2400" dirty="0"/>
              <a:t>or comment out HWADDR in /</a:t>
            </a:r>
            <a:r>
              <a:rPr lang="en-US" sz="2400" dirty="0" err="1"/>
              <a:t>etc</a:t>
            </a:r>
            <a:r>
              <a:rPr lang="en-US" sz="2400" dirty="0"/>
              <a:t>/</a:t>
            </a:r>
            <a:r>
              <a:rPr lang="en-US" sz="2400" dirty="0" err="1"/>
              <a:t>sysconfig</a:t>
            </a:r>
            <a:r>
              <a:rPr lang="en-US" sz="2400" dirty="0"/>
              <a:t>/network-scripts/</a:t>
            </a:r>
            <a:r>
              <a:rPr lang="en-US" sz="2400" dirty="0" err="1"/>
              <a:t>ifcfg</a:t>
            </a:r>
            <a:r>
              <a:rPr lang="en-US" sz="2400" dirty="0"/>
              <a:t>-eth</a:t>
            </a:r>
            <a:r>
              <a:rPr lang="en-US" sz="2400" dirty="0" smtClean="0"/>
              <a:t>*</a:t>
            </a:r>
            <a:endParaRPr lang="en" sz="2400" dirty="0"/>
          </a:p>
          <a:p>
            <a:endParaRPr lang="en" sz="24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" sz="2400" dirty="0"/>
          </a:p>
          <a:p>
            <a:pPr marL="342900" indent="-342900">
              <a:buFont typeface="Arial" pitchFamily="34" charset="0"/>
              <a:buChar char="•"/>
            </a:pPr>
            <a:endParaRPr lang="en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3533438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 smtClean="0"/>
              <a:t>Networking (cont)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6"/>
            <a:ext cx="8981196" cy="386692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Configure the DHCP Client for persistence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VMs should never give up trying to obtain a DHCP lease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The alternative is to fall off the network and require administrative intervention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RHEL/</a:t>
            </a:r>
            <a:r>
              <a:rPr lang="en-US" sz="2400" dirty="0" err="1" smtClean="0"/>
              <a:t>CentOS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vi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sysconfig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/network-scripts/ifcfg-eth0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PERSISTENT_DHCLIENT=yes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Ubuntu</a:t>
            </a:r>
            <a:endParaRPr lang="en-US" sz="2400" dirty="0">
              <a:cs typeface="Courier New" pitchFamily="49" charset="0"/>
            </a:endParaRP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/dhclient3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77488113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 b="1" dirty="0" smtClean="0"/>
              <a:t>Hotplug Support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101601" y="733647"/>
            <a:ext cx="8968496" cy="386692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Required for attaching and deteching </a:t>
            </a:r>
            <a:r>
              <a:rPr lang="en-US" sz="2400" dirty="0" smtClean="0"/>
              <a:t>c</a:t>
            </a:r>
            <a:r>
              <a:rPr lang="en" sz="2400" dirty="0" smtClean="0"/>
              <a:t>inder volumes without rebooting</a:t>
            </a:r>
            <a:br>
              <a:rPr lang="en" sz="2400" dirty="0" smtClean="0"/>
            </a:br>
            <a:endParaRPr lang="en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Make sure the following kernel modules load at boot</a:t>
            </a:r>
          </a:p>
          <a:p>
            <a:endParaRPr lang="en-US" sz="2400" dirty="0" smtClean="0"/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echo ‘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modprobe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acpiphp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’ &gt; 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rc.modules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echo ‘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modprobe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pci_hotplug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’ &gt;&gt; 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rc.modules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20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chmod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+x 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rc.modules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Already statically compiled into some kernels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" sz="2400" dirty="0" smtClean="0"/>
          </a:p>
          <a:p>
            <a:endParaRPr lang="en" sz="2400" dirty="0"/>
          </a:p>
          <a:p>
            <a:endParaRPr lang="en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91059280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50006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Putting It All Together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632060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AMI formatted images stored in glance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Automatic resizing of the file system by cloud-</a:t>
            </a:r>
            <a:r>
              <a:rPr lang="en-US" sz="2400" dirty="0" err="1" smtClean="0"/>
              <a:t>init</a:t>
            </a: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RAW backed dynamically-allocated QCOW2 instance disks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Faster instance </a:t>
            </a:r>
            <a:r>
              <a:rPr lang="en-US" sz="2400" dirty="0" smtClean="0"/>
              <a:t>launching</a:t>
            </a:r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Increased storage efficiency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Snapshots</a:t>
            </a:r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c</a:t>
            </a:r>
            <a:r>
              <a:rPr lang="en-US" sz="2400" dirty="0" smtClean="0"/>
              <a:t>loud-</a:t>
            </a:r>
            <a:r>
              <a:rPr lang="en-US" sz="2400" dirty="0" err="1" smtClean="0"/>
              <a:t>init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Properly Prepared OS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11239094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0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More Information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6692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Video and slides will be available via the conference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Direct Link: </a:t>
            </a:r>
            <a:r>
              <a:rPr lang="en-US" sz="2400" b="1" dirty="0"/>
              <a:t>http://</a:t>
            </a:r>
            <a:r>
              <a:rPr lang="en-US" sz="2400" b="1" dirty="0" err="1"/>
              <a:t>tinyurl.com</a:t>
            </a:r>
            <a:r>
              <a:rPr lang="en-US" sz="2400" b="1" dirty="0"/>
              <a:t>/mc-image-presentation</a:t>
            </a:r>
            <a:endParaRPr lang="en-US" sz="2400" dirty="0" smtClean="0">
              <a:cs typeface="Courier New" pitchFamily="49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Contact Information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My initials (</a:t>
            </a:r>
            <a:r>
              <a:rPr lang="en-US" sz="2400" dirty="0" err="1" smtClean="0">
                <a:cs typeface="Courier New" pitchFamily="49" charset="0"/>
              </a:rPr>
              <a:t>cfb</a:t>
            </a:r>
            <a:r>
              <a:rPr lang="en-US" sz="2400" dirty="0" smtClean="0">
                <a:cs typeface="Courier New" pitchFamily="49" charset="0"/>
              </a:rPr>
              <a:t>) at my company (</a:t>
            </a:r>
            <a:r>
              <a:rPr lang="en-US" sz="2400" dirty="0" err="1" smtClean="0">
                <a:cs typeface="Courier New" pitchFamily="49" charset="0"/>
              </a:rPr>
              <a:t>metacloud.com</a:t>
            </a:r>
            <a:r>
              <a:rPr lang="en-US" sz="2400" dirty="0" smtClean="0">
                <a:cs typeface="Courier New" pitchFamily="49" charset="0"/>
              </a:rPr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err="1">
                <a:cs typeface="Courier New" pitchFamily="49" charset="0"/>
              </a:rPr>
              <a:t>c</a:t>
            </a:r>
            <a:r>
              <a:rPr lang="en-US" sz="2400" dirty="0" err="1" smtClean="0">
                <a:cs typeface="Courier New" pitchFamily="49" charset="0"/>
              </a:rPr>
              <a:t>burgess</a:t>
            </a:r>
            <a:r>
              <a:rPr lang="en-US" sz="2400" dirty="0" smtClean="0">
                <a:cs typeface="Courier New" pitchFamily="49" charset="0"/>
              </a:rPr>
              <a:t> on </a:t>
            </a:r>
            <a:r>
              <a:rPr lang="en-US" sz="2400" dirty="0" err="1" smtClean="0">
                <a:cs typeface="Courier New" pitchFamily="49" charset="0"/>
              </a:rPr>
              <a:t>irc.freenode.net</a:t>
            </a:r>
            <a:endParaRPr lang="en-US" sz="2400" dirty="0" smtClean="0">
              <a:cs typeface="Courier New" pitchFamily="49" charset="0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#</a:t>
            </a:r>
            <a:r>
              <a:rPr lang="en-US" sz="2400" dirty="0" err="1" smtClean="0">
                <a:cs typeface="Courier New" pitchFamily="49" charset="0"/>
              </a:rPr>
              <a:t>openstack</a:t>
            </a:r>
            <a:r>
              <a:rPr lang="en-US" sz="2400" dirty="0" smtClean="0">
                <a:cs typeface="Courier New" pitchFamily="49" charset="0"/>
              </a:rPr>
              <a:t>, #</a:t>
            </a:r>
            <a:r>
              <a:rPr lang="en-US" sz="2400" dirty="0" err="1" smtClean="0">
                <a:cs typeface="Courier New" pitchFamily="49" charset="0"/>
              </a:rPr>
              <a:t>openstack-dev</a:t>
            </a:r>
            <a:r>
              <a:rPr lang="en-US" sz="2400" dirty="0" smtClean="0">
                <a:cs typeface="Courier New" pitchFamily="49" charset="0"/>
              </a:rPr>
              <a:t>, #</a:t>
            </a:r>
            <a:r>
              <a:rPr lang="en-US" sz="2400" dirty="0" err="1" smtClean="0">
                <a:cs typeface="Courier New" pitchFamily="49" charset="0"/>
              </a:rPr>
              <a:t>openstack</a:t>
            </a:r>
            <a:r>
              <a:rPr lang="en-US" sz="2400" dirty="0" smtClean="0">
                <a:cs typeface="Courier New" pitchFamily="49" charset="0"/>
              </a:rPr>
              <a:t>-nova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Twitter: </a:t>
            </a:r>
            <a:r>
              <a:rPr lang="en-US" sz="2400" dirty="0" err="1" smtClean="0">
                <a:cs typeface="Courier New" pitchFamily="49" charset="0"/>
              </a:rPr>
              <a:t>cfbIV</a:t>
            </a:r>
            <a:endParaRPr lang="en-US" sz="2400" dirty="0" smtClean="0">
              <a:cs typeface="Courier New" pitchFamily="49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Visit me at the Metacloud booth (place)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Monday 2PM-4PM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Tuesday 3:30PM-4:30PM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cs typeface="Courier New" pitchFamily="49" charset="0"/>
              </a:rPr>
              <a:t>Wednesday 4:30PM-5:30PM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 smtClean="0">
              <a:cs typeface="Courier New" pitchFamily="49" charset="0"/>
            </a:endParaRPr>
          </a:p>
          <a:p>
            <a:endParaRPr lang="en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95292428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45654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Introduction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101601" y="746138"/>
            <a:ext cx="8968497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Disk &amp; Container Formats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RAW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QCOW2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AMI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Launching an Instance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" sz="2400" dirty="0" smtClean="0"/>
              <a:t>Image </a:t>
            </a:r>
            <a:r>
              <a:rPr lang="en-US" sz="2400" dirty="0" smtClean="0"/>
              <a:t>OS Preparation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cloud</a:t>
            </a:r>
            <a:r>
              <a:rPr lang="en-US" sz="2400" dirty="0" smtClean="0"/>
              <a:t>-</a:t>
            </a:r>
            <a:r>
              <a:rPr lang="en-US" sz="2400" dirty="0" err="1" smtClean="0"/>
              <a:t>init</a:t>
            </a:r>
            <a:endParaRPr lang="en-US" sz="24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" sz="2400" dirty="0" smtClean="0"/>
              <a:t>Authentication </a:t>
            </a:r>
            <a:r>
              <a:rPr lang="en" sz="2400" dirty="0"/>
              <a:t>Model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" sz="2400" dirty="0"/>
              <a:t>Networking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" sz="2400" dirty="0"/>
              <a:t>Hotplug </a:t>
            </a:r>
            <a:r>
              <a:rPr lang="en" sz="2400" dirty="0" smtClean="0"/>
              <a:t>Support</a:t>
            </a: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Putting It All Together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00453593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Tools For Manipulating Disk Files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101601" y="733647"/>
            <a:ext cx="89684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As with disk and container formats there are too many different tools to cover in one session, but here are some of our favorites: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QEMU </a:t>
            </a:r>
            <a:r>
              <a:rPr lang="en-US" sz="2400" dirty="0" smtClean="0"/>
              <a:t>(</a:t>
            </a:r>
            <a:r>
              <a:rPr lang="en-US" sz="2400" dirty="0" smtClean="0">
                <a:hlinkClick r:id="rId4"/>
              </a:rPr>
              <a:t>http://www.qemu.org</a:t>
            </a:r>
            <a:r>
              <a:rPr lang="en-US" sz="2400" dirty="0"/>
              <a:t>)</a:t>
            </a: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qemu-img</a:t>
            </a:r>
            <a:r>
              <a:rPr lang="en-US" sz="2400" dirty="0"/>
              <a:t> </a:t>
            </a:r>
            <a:r>
              <a:rPr lang="en-US" sz="2400" dirty="0" smtClean="0"/>
              <a:t>– Swiss Army Knife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qemu-nbd</a:t>
            </a:r>
            <a:r>
              <a:rPr lang="en-US" sz="2400" dirty="0" smtClean="0"/>
              <a:t> – Mounting QCOW disk files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err="1"/>
              <a:t>l</a:t>
            </a:r>
            <a:r>
              <a:rPr lang="en-US" sz="2400" dirty="0" err="1" smtClean="0"/>
              <a:t>ibguestfs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libguestfs.org</a:t>
            </a:r>
            <a:r>
              <a:rPr lang="en-US" sz="2400" dirty="0" smtClean="0"/>
              <a:t>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guestmount</a:t>
            </a:r>
            <a:r>
              <a:rPr lang="en-US" sz="2400" dirty="0" smtClean="0"/>
              <a:t> (requires FUSE) – Mounting various disk formats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err="1" smtClean="0"/>
              <a:t>virt-filesystems</a:t>
            </a:r>
            <a:r>
              <a:rPr lang="en-US" sz="2400" dirty="0" smtClean="0"/>
              <a:t> – Detailed disk file information</a:t>
            </a:r>
          </a:p>
          <a:p>
            <a:endParaRPr lang="en-US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Disk vs. Container Formats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Disk formats store partition and block data: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QEMU+KVM supports a cornucopia of different disk formats, too many to cover in this presentation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We will be covering RAW and QCOW2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Container formats express metadata about a VM as well as its underlying block devices: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Typically contains files in a disk format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We will be covering AMI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RAW Disk Format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76454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Direct representation of a disk structure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Can be sparse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Widely supported by hypervisors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Can be treated as a block device</a:t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QCOW2 Disk Format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33647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QEMU Copy on Write Version 2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Supports pre-allocation as well as on-demand allocation of blocks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Wide range of features: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Read-only backing files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Snapshots (internal and external)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Compression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Encryption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RAW </a:t>
            </a:r>
            <a:r>
              <a:rPr lang="en-US" sz="3600" b="1" dirty="0" err="1" smtClean="0"/>
              <a:t>vs</a:t>
            </a:r>
            <a:r>
              <a:rPr lang="en-US" sz="3600" b="1" dirty="0" smtClean="0"/>
              <a:t> QCOW2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43172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RAW has very little overhead and thus a performance advantage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QCOW2 is designed for virtualization and actively developed with cloud like use cases in mind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QCOW2 supports snapshots*</a:t>
            </a:r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3805796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3362325" y="0"/>
            <a:ext cx="2419350" cy="500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9" name="Shape 69"/>
          <p:cNvSpPr txBox="1"/>
          <p:nvPr/>
        </p:nvSpPr>
        <p:spPr>
          <a:xfrm>
            <a:off x="901350" y="186148"/>
            <a:ext cx="7589399" cy="547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3600" b="1" dirty="0" smtClean="0"/>
              <a:t>RAW </a:t>
            </a:r>
            <a:r>
              <a:rPr lang="en-US" sz="3600" b="1" dirty="0" err="1" smtClean="0"/>
              <a:t>vs</a:t>
            </a:r>
            <a:r>
              <a:rPr lang="en-US" sz="3600" b="1" dirty="0" smtClean="0"/>
              <a:t> QCOW2 (</a:t>
            </a:r>
            <a:r>
              <a:rPr lang="en-US" sz="3600" b="1" dirty="0" err="1" smtClean="0"/>
              <a:t>cont</a:t>
            </a:r>
            <a:r>
              <a:rPr lang="en-US" sz="3600" b="1" dirty="0" smtClean="0"/>
              <a:t>)</a:t>
            </a:r>
            <a:endParaRPr lang="en" sz="3600" b="1" dirty="0"/>
          </a:p>
        </p:txBody>
      </p:sp>
      <p:sp>
        <p:nvSpPr>
          <p:cNvPr id="70" name="Shape 70"/>
          <p:cNvSpPr txBox="1"/>
          <p:nvPr/>
        </p:nvSpPr>
        <p:spPr>
          <a:xfrm>
            <a:off x="88901" y="743172"/>
            <a:ext cx="8981196" cy="388597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Benefits of read-only backing files with QCOW2: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Faster instance launching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Common backing files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Size can be represented virtually</a:t>
            </a:r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Increased storage efficiency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 smtClean="0"/>
              <a:t>No duplication of “base” image data</a:t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72" name="Shape 72"/>
          <p:cNvSpPr/>
          <p:nvPr/>
        </p:nvSpPr>
        <p:spPr>
          <a:xfrm>
            <a:off x="8120647" y="4776169"/>
            <a:ext cx="949451" cy="2561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14030434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24275</TotalTime>
  <Words>1330</Words>
  <Application>Microsoft Macintosh PowerPoint</Application>
  <PresentationFormat>On-screen Show (16:9)</PresentationFormat>
  <Paragraphs>265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metacloud</dc:creator>
  <cp:lastModifiedBy>Chet Burgess</cp:lastModifiedBy>
  <cp:revision>348</cp:revision>
  <dcterms:created xsi:type="dcterms:W3CDTF">2013-01-11T23:13:12Z</dcterms:created>
  <dcterms:modified xsi:type="dcterms:W3CDTF">2013-04-15T17:03:50Z</dcterms:modified>
</cp:coreProperties>
</file>