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80" r:id="rId3"/>
    <p:sldId id="288" r:id="rId4"/>
    <p:sldId id="282" r:id="rId5"/>
    <p:sldId id="263" r:id="rId6"/>
    <p:sldId id="276" r:id="rId7"/>
    <p:sldId id="289" r:id="rId8"/>
    <p:sldId id="284" r:id="rId9"/>
    <p:sldId id="291" r:id="rId10"/>
    <p:sldId id="267" r:id="rId11"/>
    <p:sldId id="290" r:id="rId12"/>
    <p:sldId id="268" r:id="rId13"/>
    <p:sldId id="269" r:id="rId14"/>
    <p:sldId id="271" r:id="rId15"/>
    <p:sldId id="285" r:id="rId16"/>
    <p:sldId id="286" r:id="rId17"/>
    <p:sldId id="287" r:id="rId18"/>
    <p:sldId id="281" r:id="rId19"/>
    <p:sldId id="278" r:id="rId20"/>
    <p:sldId id="292" r:id="rId21"/>
    <p:sldId id="270" r:id="rId22"/>
    <p:sldId id="279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 beausoleil" initials="a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1918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7" autoAdjust="0"/>
    <p:restoredTop sz="94660"/>
  </p:normalViewPr>
  <p:slideViewPr>
    <p:cSldViewPr>
      <p:cViewPr varScale="1">
        <p:scale>
          <a:sx n="111" d="100"/>
          <a:sy n="111" d="100"/>
        </p:scale>
        <p:origin x="-77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5B04C-7AD4-4897-A4AF-E15013FE43B7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C1BD8-9CC7-4E90-851A-915C2213E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3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AFD253A-B279-4EA5-8CA5-9078BF9680B1}" type="datetime1">
              <a:rPr lang="en-US" smtClean="0"/>
              <a:pPr/>
              <a:t>4/18/2013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111E5896-917A-4035-A860-408E1EC3CD5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2012 Brocade Communications Systems, Inc. CONFIDENTIAL—For Internal Use Only</a:t>
            </a:r>
            <a:endParaRPr lang="en-US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[Add Presentation Title: Insert tab &gt; Header &amp; Footer &gt; Notes and Handouts]</a:t>
            </a:r>
            <a:endParaRPr lang="en-US" dirty="0" smtClean="0"/>
          </a:p>
        </p:txBody>
      </p:sp>
      <p:sp>
        <p:nvSpPr>
          <p:cNvPr id="20" name="Notes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17" name="Slide Image Placeholder 16"/>
          <p:cNvSpPr>
            <a:spLocks noGrp="1" noRot="1" noChangeAspect="1"/>
          </p:cNvSpPr>
          <p:nvPr>
            <p:ph type="sldImg"/>
          </p:nvPr>
        </p:nvSpPr>
        <p:spPr>
          <a:xfrm>
            <a:off x="463550" y="393700"/>
            <a:ext cx="6096000" cy="3429000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AFD253A-B279-4EA5-8CA5-9078BF9680B1}" type="datetime1">
              <a:rPr lang="en-US" smtClean="0"/>
              <a:pPr/>
              <a:t>4/18/2013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111E5896-917A-4035-A860-408E1EC3CD5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2012 Brocade Communications Systems, Inc. CONFIDENTIAL—For Internal Use Only</a:t>
            </a:r>
            <a:endParaRPr lang="en-US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[Add Presentation Title: Insert tab &gt; Header &amp; Footer &gt; Notes and Handouts]</a:t>
            </a:r>
            <a:endParaRPr lang="en-US" dirty="0" smtClean="0"/>
          </a:p>
        </p:txBody>
      </p:sp>
      <p:sp>
        <p:nvSpPr>
          <p:cNvPr id="20" name="Notes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17" name="Slide Image Placeholder 16"/>
          <p:cNvSpPr>
            <a:spLocks noGrp="1" noRot="1" noChangeAspect="1"/>
          </p:cNvSpPr>
          <p:nvPr>
            <p:ph type="sldImg"/>
          </p:nvPr>
        </p:nvSpPr>
        <p:spPr>
          <a:xfrm>
            <a:off x="463550" y="393700"/>
            <a:ext cx="6096000" cy="3429000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1B10-F7E3-4312-AB84-BAB641824626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984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4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15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181778"/>
            <a:ext cx="8534718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894914"/>
            <a:ext cx="8179816" cy="3688992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06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, and Content with graphic area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 bwMode="gray">
          <a:xfrm>
            <a:off x="366716" y="1419227"/>
            <a:ext cx="2073275" cy="3038475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600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gray">
          <a:xfrm>
            <a:off x="366716" y="325440"/>
            <a:ext cx="8410575" cy="460375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>
              <a:lnSpc>
                <a:spcPct val="90000"/>
              </a:lnSpc>
              <a:defRPr sz="320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6716" y="785815"/>
            <a:ext cx="8410575" cy="346219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tabLst/>
              <a:defRPr sz="2000" b="0">
                <a:solidFill>
                  <a:schemeClr val="bg2"/>
                </a:solidFill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1"/>
          </p:nvPr>
        </p:nvSpPr>
        <p:spPr bwMode="gray">
          <a:xfrm>
            <a:off x="2728913" y="1419224"/>
            <a:ext cx="6048376" cy="3038475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buClr>
                <a:schemeClr val="tx2"/>
              </a:buClr>
              <a:buFont typeface="Wingdings" pitchFamily="2" charset="2"/>
              <a:buChar char=""/>
              <a:defRPr sz="2400">
                <a:solidFill>
                  <a:schemeClr val="bg2"/>
                </a:solidFill>
                <a:latin typeface="Verdana" pitchFamily="34" charset="0"/>
              </a:defRPr>
            </a:lvl1pPr>
            <a:lvl2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–"/>
              <a:defRPr sz="2000">
                <a:solidFill>
                  <a:schemeClr val="bg2"/>
                </a:solidFill>
                <a:latin typeface="Verdana" pitchFamily="34" charset="0"/>
              </a:defRPr>
            </a:lvl2pPr>
            <a:lvl3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▪"/>
              <a:defRPr sz="1600">
                <a:solidFill>
                  <a:schemeClr val="bg2"/>
                </a:solidFill>
                <a:latin typeface="Verdana" pitchFamily="34" charset="0"/>
              </a:defRPr>
            </a:lvl3pPr>
            <a:lvl4pPr marL="1658938" indent="-287338"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—"/>
              <a:defRPr sz="1200">
                <a:solidFill>
                  <a:schemeClr val="bg2"/>
                </a:solidFill>
                <a:latin typeface="Verdana" pitchFamily="34" charset="0"/>
              </a:defRPr>
            </a:lvl4pPr>
            <a:lvl5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»"/>
              <a:defRPr sz="1100">
                <a:solidFill>
                  <a:schemeClr val="bg2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837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66716" y="325440"/>
            <a:ext cx="8410575" cy="460375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>
              <a:lnSpc>
                <a:spcPct val="90000"/>
              </a:lnSpc>
              <a:defRPr sz="320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366716" y="1074738"/>
            <a:ext cx="8410575" cy="3382962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buClr>
                <a:schemeClr val="tx2"/>
              </a:buClr>
              <a:buFont typeface="Wingdings" pitchFamily="2" charset="2"/>
              <a:buChar char=""/>
              <a:defRPr sz="2400">
                <a:solidFill>
                  <a:schemeClr val="bg2"/>
                </a:solidFill>
                <a:latin typeface="Verdana" pitchFamily="34" charset="0"/>
              </a:defRPr>
            </a:lvl1pPr>
            <a:lvl2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–"/>
              <a:defRPr sz="2000">
                <a:solidFill>
                  <a:schemeClr val="bg2"/>
                </a:solidFill>
                <a:latin typeface="Verdana" pitchFamily="34" charset="0"/>
              </a:defRPr>
            </a:lvl2pPr>
            <a:lvl3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▪"/>
              <a:defRPr sz="1600">
                <a:solidFill>
                  <a:schemeClr val="bg2"/>
                </a:solidFill>
                <a:latin typeface="Verdana" pitchFamily="34" charset="0"/>
              </a:defRPr>
            </a:lvl3pPr>
            <a:lvl4pPr marL="1658938" indent="-287338"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—"/>
              <a:defRPr sz="1200">
                <a:solidFill>
                  <a:schemeClr val="bg2"/>
                </a:solidFill>
                <a:latin typeface="Verdana" pitchFamily="34" charset="0"/>
              </a:defRPr>
            </a:lvl4pPr>
            <a:lvl5pPr>
              <a:spcBef>
                <a:spcPts val="300"/>
              </a:spcBef>
              <a:buClr>
                <a:schemeClr val="tx2"/>
              </a:buClr>
              <a:buFont typeface="Verdana" pitchFamily="34" charset="0"/>
              <a:buChar char="»"/>
              <a:defRPr sz="1100">
                <a:solidFill>
                  <a:schemeClr val="bg2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34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8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50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7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87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935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39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1BBC-3247-40DB-B552-2D184BB8E580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4019-AD4F-4E2E-907D-3B85D49EE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89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/>
          <p:nvPr userDrawn="1"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8C31BBC-3247-40DB-B552-2D184BB8E580}" type="datetimeFigureOut">
              <a:rPr lang="en-US" smtClean="0"/>
              <a:pPr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C4D4019-AD4F-4E2E-907D-3B85D49EE7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7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rgbClr val="991918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91918"/>
        </a:buClr>
        <a:buSzPct val="70000"/>
        <a:buFont typeface="Arial" pitchFamily="34" charset="0"/>
        <a:buChar char="►"/>
        <a:defRPr sz="2800" kern="1200">
          <a:solidFill>
            <a:srgbClr val="444444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100000"/>
        <a:buFont typeface="Arial" pitchFamily="34" charset="0"/>
        <a:buChar char="•"/>
        <a:defRPr sz="2400" kern="1200">
          <a:solidFill>
            <a:srgbClr val="444444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44444"/>
        </a:buClr>
        <a:buFont typeface="Arial" pitchFamily="34" charset="0"/>
        <a:buChar char="‒"/>
        <a:defRPr sz="2000" kern="1200">
          <a:solidFill>
            <a:srgbClr val="444444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444444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444444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gary.thunquest@hp.com" TargetMode="External"/><Relationship Id="rId2" Type="http://schemas.openxmlformats.org/officeDocument/2006/relationships/hyperlink" Target="mailto:abeausol@Brocade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dgar.stpierre@emc.co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76350"/>
            <a:ext cx="7772400" cy="1447800"/>
          </a:xfrm>
        </p:spPr>
        <p:txBody>
          <a:bodyPr>
            <a:normAutofit fontScale="90000"/>
          </a:bodyPr>
          <a:lstStyle/>
          <a:p>
            <a:pPr marL="0" indent="0" algn="ctr">
              <a:spcBef>
                <a:spcPts val="600"/>
              </a:spcBef>
            </a:pPr>
            <a:r>
              <a:rPr lang="en-US" sz="3600" dirty="0"/>
              <a:t>Orchestration of Fibre Channel </a:t>
            </a:r>
            <a:r>
              <a:rPr lang="en-US" sz="3600" dirty="0" smtClean="0"/>
              <a:t>Technologies </a:t>
            </a:r>
            <a:r>
              <a:rPr lang="en-US" sz="3600" dirty="0"/>
              <a:t>for Private Cloud </a:t>
            </a:r>
            <a:r>
              <a:rPr lang="en-US" sz="3600" dirty="0" smtClean="0"/>
              <a:t>Deployments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57500"/>
            <a:ext cx="6400800" cy="1314450"/>
          </a:xfrm>
        </p:spPr>
        <p:txBody>
          <a:bodyPr>
            <a:normAutofit/>
          </a:bodyPr>
          <a:lstStyle/>
          <a:p>
            <a:r>
              <a:rPr lang="en-US" dirty="0" smtClean="0"/>
              <a:t>OpenStack Summit; Ecosystem Track </a:t>
            </a:r>
          </a:p>
          <a:p>
            <a:r>
              <a:rPr lang="en-US" dirty="0" smtClean="0"/>
              <a:t>April 15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3894745"/>
            <a:ext cx="3581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Oregon Convention Center</a:t>
            </a:r>
          </a:p>
          <a:p>
            <a:r>
              <a:rPr lang="en-US" dirty="0" smtClean="0"/>
              <a:t>777 NE Martin Luther King </a:t>
            </a:r>
            <a:r>
              <a:rPr lang="en-US" dirty="0" err="1" smtClean="0"/>
              <a:t>Jr</a:t>
            </a:r>
            <a:r>
              <a:rPr lang="en-US" dirty="0" smtClean="0"/>
              <a:t> Blvd </a:t>
            </a:r>
          </a:p>
          <a:p>
            <a:r>
              <a:rPr lang="en-US" dirty="0" smtClean="0"/>
              <a:t>Portland, OR 97232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808" y="639125"/>
            <a:ext cx="1332470" cy="473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79389"/>
            <a:ext cx="1010629" cy="368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98279" y="666750"/>
            <a:ext cx="1863921" cy="446177"/>
            <a:chOff x="4224" y="547"/>
            <a:chExt cx="1153" cy="277"/>
          </a:xfrm>
          <a:effectLst/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24" y="548"/>
              <a:ext cx="1153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4582" y="693"/>
              <a:ext cx="97" cy="130"/>
            </a:xfrm>
            <a:custGeom>
              <a:avLst/>
              <a:gdLst/>
              <a:ahLst/>
              <a:cxnLst>
                <a:cxn ang="0">
                  <a:pos x="65" y="87"/>
                </a:cxn>
                <a:cxn ang="0">
                  <a:pos x="38" y="99"/>
                </a:cxn>
                <a:cxn ang="0">
                  <a:pos x="12" y="87"/>
                </a:cxn>
                <a:cxn ang="0">
                  <a:pos x="0" y="49"/>
                </a:cxn>
                <a:cxn ang="0">
                  <a:pos x="39" y="0"/>
                </a:cxn>
                <a:cxn ang="0">
                  <a:pos x="74" y="34"/>
                </a:cxn>
                <a:cxn ang="0">
                  <a:pos x="58" y="36"/>
                </a:cxn>
                <a:cxn ang="0">
                  <a:pos x="53" y="21"/>
                </a:cxn>
                <a:cxn ang="0">
                  <a:pos x="39" y="14"/>
                </a:cxn>
                <a:cxn ang="0">
                  <a:pos x="19" y="49"/>
                </a:cxn>
                <a:cxn ang="0">
                  <a:pos x="40" y="84"/>
                </a:cxn>
                <a:cxn ang="0">
                  <a:pos x="58" y="64"/>
                </a:cxn>
                <a:cxn ang="0">
                  <a:pos x="74" y="66"/>
                </a:cxn>
                <a:cxn ang="0">
                  <a:pos x="65" y="87"/>
                </a:cxn>
              </a:cxnLst>
              <a:rect l="0" t="0" r="r" b="b"/>
              <a:pathLst>
                <a:path w="74" h="99">
                  <a:moveTo>
                    <a:pt x="65" y="87"/>
                  </a:moveTo>
                  <a:cubicBezTo>
                    <a:pt x="58" y="95"/>
                    <a:pt x="50" y="99"/>
                    <a:pt x="38" y="99"/>
                  </a:cubicBezTo>
                  <a:cubicBezTo>
                    <a:pt x="27" y="99"/>
                    <a:pt x="18" y="95"/>
                    <a:pt x="12" y="87"/>
                  </a:cubicBezTo>
                  <a:cubicBezTo>
                    <a:pt x="4" y="77"/>
                    <a:pt x="0" y="64"/>
                    <a:pt x="0" y="49"/>
                  </a:cubicBezTo>
                  <a:cubicBezTo>
                    <a:pt x="0" y="20"/>
                    <a:pt x="15" y="0"/>
                    <a:pt x="39" y="0"/>
                  </a:cubicBezTo>
                  <a:cubicBezTo>
                    <a:pt x="58" y="0"/>
                    <a:pt x="71" y="12"/>
                    <a:pt x="74" y="34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6" y="27"/>
                    <a:pt x="56" y="25"/>
                    <a:pt x="53" y="21"/>
                  </a:cubicBezTo>
                  <a:cubicBezTo>
                    <a:pt x="50" y="17"/>
                    <a:pt x="45" y="14"/>
                    <a:pt x="39" y="14"/>
                  </a:cubicBezTo>
                  <a:cubicBezTo>
                    <a:pt x="26" y="14"/>
                    <a:pt x="19" y="27"/>
                    <a:pt x="19" y="49"/>
                  </a:cubicBezTo>
                  <a:cubicBezTo>
                    <a:pt x="19" y="71"/>
                    <a:pt x="27" y="84"/>
                    <a:pt x="40" y="84"/>
                  </a:cubicBezTo>
                  <a:cubicBezTo>
                    <a:pt x="50" y="84"/>
                    <a:pt x="57" y="76"/>
                    <a:pt x="58" y="64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73" y="77"/>
                    <a:pt x="71" y="81"/>
                    <a:pt x="65" y="87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4689" y="695"/>
              <a:ext cx="110" cy="125"/>
            </a:xfrm>
            <a:custGeom>
              <a:avLst/>
              <a:gdLst/>
              <a:ahLst/>
              <a:cxnLst>
                <a:cxn ang="0">
                  <a:pos x="86" y="125"/>
                </a:cxn>
                <a:cxn ang="0">
                  <a:pos x="76" y="96"/>
                </a:cxn>
                <a:cxn ang="0">
                  <a:pos x="29" y="96"/>
                </a:cxn>
                <a:cxn ang="0">
                  <a:pos x="20" y="125"/>
                </a:cxn>
                <a:cxn ang="0">
                  <a:pos x="0" y="125"/>
                </a:cxn>
                <a:cxn ang="0">
                  <a:pos x="40" y="0"/>
                </a:cxn>
                <a:cxn ang="0">
                  <a:pos x="68" y="0"/>
                </a:cxn>
                <a:cxn ang="0">
                  <a:pos x="110" y="125"/>
                </a:cxn>
                <a:cxn ang="0">
                  <a:pos x="86" y="125"/>
                </a:cxn>
                <a:cxn ang="0">
                  <a:pos x="52" y="23"/>
                </a:cxn>
                <a:cxn ang="0">
                  <a:pos x="35" y="78"/>
                </a:cxn>
                <a:cxn ang="0">
                  <a:pos x="70" y="78"/>
                </a:cxn>
                <a:cxn ang="0">
                  <a:pos x="52" y="23"/>
                </a:cxn>
              </a:cxnLst>
              <a:rect l="0" t="0" r="r" b="b"/>
              <a:pathLst>
                <a:path w="110" h="125">
                  <a:moveTo>
                    <a:pt x="86" y="125"/>
                  </a:moveTo>
                  <a:lnTo>
                    <a:pt x="76" y="96"/>
                  </a:lnTo>
                  <a:lnTo>
                    <a:pt x="29" y="96"/>
                  </a:lnTo>
                  <a:lnTo>
                    <a:pt x="20" y="125"/>
                  </a:lnTo>
                  <a:lnTo>
                    <a:pt x="0" y="125"/>
                  </a:lnTo>
                  <a:lnTo>
                    <a:pt x="40" y="0"/>
                  </a:lnTo>
                  <a:lnTo>
                    <a:pt x="68" y="0"/>
                  </a:lnTo>
                  <a:lnTo>
                    <a:pt x="110" y="125"/>
                  </a:lnTo>
                  <a:lnTo>
                    <a:pt x="86" y="125"/>
                  </a:lnTo>
                  <a:close/>
                  <a:moveTo>
                    <a:pt x="52" y="23"/>
                  </a:moveTo>
                  <a:lnTo>
                    <a:pt x="35" y="78"/>
                  </a:lnTo>
                  <a:lnTo>
                    <a:pt x="70" y="78"/>
                  </a:lnTo>
                  <a:lnTo>
                    <a:pt x="52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4817" y="695"/>
              <a:ext cx="101" cy="125"/>
            </a:xfrm>
            <a:custGeom>
              <a:avLst/>
              <a:gdLst/>
              <a:ahLst/>
              <a:cxnLst>
                <a:cxn ang="0">
                  <a:pos x="31" y="95"/>
                </a:cxn>
                <a:cxn ang="0">
                  <a:pos x="0" y="95"/>
                </a:cxn>
                <a:cxn ang="0">
                  <a:pos x="0" y="0"/>
                </a:cxn>
                <a:cxn ang="0">
                  <a:pos x="35" y="0"/>
                </a:cxn>
                <a:cxn ang="0">
                  <a:pos x="78" y="47"/>
                </a:cxn>
                <a:cxn ang="0">
                  <a:pos x="31" y="95"/>
                </a:cxn>
                <a:cxn ang="0">
                  <a:pos x="34" y="13"/>
                </a:cxn>
                <a:cxn ang="0">
                  <a:pos x="17" y="13"/>
                </a:cxn>
                <a:cxn ang="0">
                  <a:pos x="17" y="81"/>
                </a:cxn>
                <a:cxn ang="0">
                  <a:pos x="32" y="81"/>
                </a:cxn>
                <a:cxn ang="0">
                  <a:pos x="59" y="47"/>
                </a:cxn>
                <a:cxn ang="0">
                  <a:pos x="34" y="13"/>
                </a:cxn>
              </a:cxnLst>
              <a:rect l="0" t="0" r="r" b="b"/>
              <a:pathLst>
                <a:path w="78" h="95">
                  <a:moveTo>
                    <a:pt x="31" y="95"/>
                  </a:moveTo>
                  <a:cubicBezTo>
                    <a:pt x="0" y="95"/>
                    <a:pt x="0" y="9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60" y="0"/>
                    <a:pt x="78" y="19"/>
                    <a:pt x="78" y="47"/>
                  </a:cubicBezTo>
                  <a:cubicBezTo>
                    <a:pt x="78" y="77"/>
                    <a:pt x="59" y="95"/>
                    <a:pt x="31" y="95"/>
                  </a:cubicBezTo>
                  <a:close/>
                  <a:moveTo>
                    <a:pt x="34" y="1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32" y="81"/>
                    <a:pt x="32" y="81"/>
                    <a:pt x="32" y="81"/>
                  </a:cubicBezTo>
                  <a:cubicBezTo>
                    <a:pt x="48" y="81"/>
                    <a:pt x="59" y="68"/>
                    <a:pt x="59" y="47"/>
                  </a:cubicBezTo>
                  <a:cubicBezTo>
                    <a:pt x="59" y="27"/>
                    <a:pt x="48" y="13"/>
                    <a:pt x="34" y="13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4942" y="695"/>
              <a:ext cx="81" cy="125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0"/>
                </a:cxn>
                <a:cxn ang="0">
                  <a:pos x="79" y="0"/>
                </a:cxn>
                <a:cxn ang="0">
                  <a:pos x="79" y="19"/>
                </a:cxn>
                <a:cxn ang="0">
                  <a:pos x="22" y="19"/>
                </a:cxn>
                <a:cxn ang="0">
                  <a:pos x="22" y="53"/>
                </a:cxn>
                <a:cxn ang="0">
                  <a:pos x="69" y="53"/>
                </a:cxn>
                <a:cxn ang="0">
                  <a:pos x="69" y="71"/>
                </a:cxn>
                <a:cxn ang="0">
                  <a:pos x="22" y="71"/>
                </a:cxn>
                <a:cxn ang="0">
                  <a:pos x="22" y="105"/>
                </a:cxn>
                <a:cxn ang="0">
                  <a:pos x="81" y="105"/>
                </a:cxn>
                <a:cxn ang="0">
                  <a:pos x="81" y="125"/>
                </a:cxn>
                <a:cxn ang="0">
                  <a:pos x="0" y="125"/>
                </a:cxn>
              </a:cxnLst>
              <a:rect l="0" t="0" r="r" b="b"/>
              <a:pathLst>
                <a:path w="81" h="125">
                  <a:moveTo>
                    <a:pt x="0" y="125"/>
                  </a:moveTo>
                  <a:lnTo>
                    <a:pt x="0" y="0"/>
                  </a:lnTo>
                  <a:lnTo>
                    <a:pt x="79" y="0"/>
                  </a:lnTo>
                  <a:lnTo>
                    <a:pt x="79" y="19"/>
                  </a:lnTo>
                  <a:lnTo>
                    <a:pt x="22" y="19"/>
                  </a:lnTo>
                  <a:lnTo>
                    <a:pt x="22" y="53"/>
                  </a:lnTo>
                  <a:lnTo>
                    <a:pt x="69" y="53"/>
                  </a:lnTo>
                  <a:lnTo>
                    <a:pt x="69" y="71"/>
                  </a:lnTo>
                  <a:lnTo>
                    <a:pt x="22" y="71"/>
                  </a:lnTo>
                  <a:lnTo>
                    <a:pt x="22" y="105"/>
                  </a:lnTo>
                  <a:lnTo>
                    <a:pt x="81" y="105"/>
                  </a:lnTo>
                  <a:lnTo>
                    <a:pt x="81" y="125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4225" y="695"/>
              <a:ext cx="93" cy="125"/>
            </a:xfrm>
            <a:custGeom>
              <a:avLst/>
              <a:gdLst/>
              <a:ahLst/>
              <a:cxnLst>
                <a:cxn ang="0">
                  <a:pos x="42" y="95"/>
                </a:cxn>
                <a:cxn ang="0">
                  <a:pos x="0" y="95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58" y="5"/>
                </a:cxn>
                <a:cxn ang="0">
                  <a:pos x="66" y="15"/>
                </a:cxn>
                <a:cxn ang="0">
                  <a:pos x="68" y="24"/>
                </a:cxn>
                <a:cxn ang="0">
                  <a:pos x="51" y="46"/>
                </a:cxn>
                <a:cxn ang="0">
                  <a:pos x="62" y="50"/>
                </a:cxn>
                <a:cxn ang="0">
                  <a:pos x="71" y="69"/>
                </a:cxn>
                <a:cxn ang="0">
                  <a:pos x="42" y="95"/>
                </a:cxn>
                <a:cxn ang="0">
                  <a:pos x="37" y="13"/>
                </a:cxn>
                <a:cxn ang="0">
                  <a:pos x="17" y="13"/>
                </a:cxn>
                <a:cxn ang="0">
                  <a:pos x="17" y="40"/>
                </a:cxn>
                <a:cxn ang="0">
                  <a:pos x="37" y="40"/>
                </a:cxn>
                <a:cxn ang="0">
                  <a:pos x="51" y="26"/>
                </a:cxn>
                <a:cxn ang="0">
                  <a:pos x="37" y="13"/>
                </a:cxn>
                <a:cxn ang="0">
                  <a:pos x="39" y="53"/>
                </a:cxn>
                <a:cxn ang="0">
                  <a:pos x="17" y="53"/>
                </a:cxn>
                <a:cxn ang="0">
                  <a:pos x="17" y="81"/>
                </a:cxn>
                <a:cxn ang="0">
                  <a:pos x="39" y="81"/>
                </a:cxn>
                <a:cxn ang="0">
                  <a:pos x="54" y="67"/>
                </a:cxn>
                <a:cxn ang="0">
                  <a:pos x="39" y="53"/>
                </a:cxn>
              </a:cxnLst>
              <a:rect l="0" t="0" r="r" b="b"/>
              <a:pathLst>
                <a:path w="71" h="95">
                  <a:moveTo>
                    <a:pt x="42" y="95"/>
                  </a:moveTo>
                  <a:cubicBezTo>
                    <a:pt x="0" y="95"/>
                    <a:pt x="0" y="9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48" y="0"/>
                    <a:pt x="53" y="1"/>
                    <a:pt x="58" y="5"/>
                  </a:cubicBezTo>
                  <a:cubicBezTo>
                    <a:pt x="62" y="7"/>
                    <a:pt x="65" y="11"/>
                    <a:pt x="66" y="15"/>
                  </a:cubicBezTo>
                  <a:cubicBezTo>
                    <a:pt x="68" y="18"/>
                    <a:pt x="68" y="21"/>
                    <a:pt x="68" y="24"/>
                  </a:cubicBezTo>
                  <a:cubicBezTo>
                    <a:pt x="68" y="35"/>
                    <a:pt x="62" y="43"/>
                    <a:pt x="51" y="46"/>
                  </a:cubicBezTo>
                  <a:cubicBezTo>
                    <a:pt x="57" y="47"/>
                    <a:pt x="59" y="48"/>
                    <a:pt x="62" y="50"/>
                  </a:cubicBezTo>
                  <a:cubicBezTo>
                    <a:pt x="68" y="55"/>
                    <a:pt x="71" y="61"/>
                    <a:pt x="71" y="69"/>
                  </a:cubicBezTo>
                  <a:cubicBezTo>
                    <a:pt x="71" y="85"/>
                    <a:pt x="60" y="95"/>
                    <a:pt x="42" y="95"/>
                  </a:cubicBezTo>
                  <a:close/>
                  <a:moveTo>
                    <a:pt x="37" y="1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37" y="40"/>
                    <a:pt x="37" y="40"/>
                    <a:pt x="37" y="40"/>
                  </a:cubicBezTo>
                  <a:cubicBezTo>
                    <a:pt x="46" y="40"/>
                    <a:pt x="51" y="34"/>
                    <a:pt x="51" y="26"/>
                  </a:cubicBezTo>
                  <a:cubicBezTo>
                    <a:pt x="51" y="18"/>
                    <a:pt x="46" y="13"/>
                    <a:pt x="37" y="13"/>
                  </a:cubicBezTo>
                  <a:close/>
                  <a:moveTo>
                    <a:pt x="39" y="53"/>
                  </a:moveTo>
                  <a:cubicBezTo>
                    <a:pt x="17" y="53"/>
                    <a:pt x="17" y="53"/>
                    <a:pt x="17" y="53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39" y="81"/>
                    <a:pt x="39" y="81"/>
                    <a:pt x="39" y="81"/>
                  </a:cubicBezTo>
                  <a:cubicBezTo>
                    <a:pt x="48" y="81"/>
                    <a:pt x="54" y="76"/>
                    <a:pt x="54" y="67"/>
                  </a:cubicBezTo>
                  <a:cubicBezTo>
                    <a:pt x="54" y="59"/>
                    <a:pt x="48" y="53"/>
                    <a:pt x="39" y="53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/>
          </p:nvSpPr>
          <p:spPr bwMode="auto">
            <a:xfrm>
              <a:off x="4344" y="695"/>
              <a:ext cx="96" cy="125"/>
            </a:xfrm>
            <a:custGeom>
              <a:avLst/>
              <a:gdLst/>
              <a:ahLst/>
              <a:cxnLst>
                <a:cxn ang="0">
                  <a:pos x="57" y="53"/>
                </a:cxn>
                <a:cxn ang="0">
                  <a:pos x="74" y="95"/>
                </a:cxn>
                <a:cxn ang="0">
                  <a:pos x="56" y="95"/>
                </a:cxn>
                <a:cxn ang="0">
                  <a:pos x="41" y="56"/>
                </a:cxn>
                <a:cxn ang="0">
                  <a:pos x="17" y="56"/>
                </a:cxn>
                <a:cxn ang="0">
                  <a:pos x="17" y="95"/>
                </a:cxn>
                <a:cxn ang="0">
                  <a:pos x="0" y="95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74" y="28"/>
                </a:cxn>
                <a:cxn ang="0">
                  <a:pos x="57" y="53"/>
                </a:cxn>
                <a:cxn ang="0">
                  <a:pos x="39" y="13"/>
                </a:cxn>
                <a:cxn ang="0">
                  <a:pos x="17" y="13"/>
                </a:cxn>
                <a:cxn ang="0">
                  <a:pos x="17" y="42"/>
                </a:cxn>
                <a:cxn ang="0">
                  <a:pos x="38" y="42"/>
                </a:cxn>
                <a:cxn ang="0">
                  <a:pos x="56" y="28"/>
                </a:cxn>
                <a:cxn ang="0">
                  <a:pos x="39" y="13"/>
                </a:cxn>
              </a:cxnLst>
              <a:rect l="0" t="0" r="r" b="b"/>
              <a:pathLst>
                <a:path w="74" h="95">
                  <a:moveTo>
                    <a:pt x="57" y="53"/>
                  </a:moveTo>
                  <a:cubicBezTo>
                    <a:pt x="74" y="95"/>
                    <a:pt x="74" y="95"/>
                    <a:pt x="74" y="95"/>
                  </a:cubicBezTo>
                  <a:cubicBezTo>
                    <a:pt x="56" y="95"/>
                    <a:pt x="56" y="95"/>
                    <a:pt x="56" y="95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7" y="95"/>
                    <a:pt x="17" y="95"/>
                    <a:pt x="17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62" y="0"/>
                    <a:pt x="74" y="10"/>
                    <a:pt x="74" y="28"/>
                  </a:cubicBezTo>
                  <a:cubicBezTo>
                    <a:pt x="74" y="40"/>
                    <a:pt x="69" y="48"/>
                    <a:pt x="57" y="53"/>
                  </a:cubicBezTo>
                  <a:close/>
                  <a:moveTo>
                    <a:pt x="39" y="1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50" y="42"/>
                    <a:pt x="56" y="37"/>
                    <a:pt x="56" y="28"/>
                  </a:cubicBezTo>
                  <a:cubicBezTo>
                    <a:pt x="56" y="19"/>
                    <a:pt x="50" y="13"/>
                    <a:pt x="39" y="13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5" name="Freeform 11"/>
            <p:cNvSpPr>
              <a:spLocks noEditPoints="1"/>
            </p:cNvSpPr>
            <p:nvPr/>
          </p:nvSpPr>
          <p:spPr bwMode="auto">
            <a:xfrm>
              <a:off x="4458" y="693"/>
              <a:ext cx="106" cy="130"/>
            </a:xfrm>
            <a:custGeom>
              <a:avLst/>
              <a:gdLst/>
              <a:ahLst/>
              <a:cxnLst>
                <a:cxn ang="0">
                  <a:pos x="40" y="99"/>
                </a:cxn>
                <a:cxn ang="0">
                  <a:pos x="0" y="49"/>
                </a:cxn>
                <a:cxn ang="0">
                  <a:pos x="41" y="0"/>
                </a:cxn>
                <a:cxn ang="0">
                  <a:pos x="81" y="50"/>
                </a:cxn>
                <a:cxn ang="0">
                  <a:pos x="40" y="99"/>
                </a:cxn>
                <a:cxn ang="0">
                  <a:pos x="41" y="14"/>
                </a:cxn>
                <a:cxn ang="0">
                  <a:pos x="19" y="50"/>
                </a:cxn>
                <a:cxn ang="0">
                  <a:pos x="40" y="85"/>
                </a:cxn>
                <a:cxn ang="0">
                  <a:pos x="58" y="74"/>
                </a:cxn>
                <a:cxn ang="0">
                  <a:pos x="63" y="50"/>
                </a:cxn>
                <a:cxn ang="0">
                  <a:pos x="41" y="14"/>
                </a:cxn>
              </a:cxnLst>
              <a:rect l="0" t="0" r="r" b="b"/>
              <a:pathLst>
                <a:path w="81" h="99">
                  <a:moveTo>
                    <a:pt x="40" y="99"/>
                  </a:moveTo>
                  <a:cubicBezTo>
                    <a:pt x="16" y="99"/>
                    <a:pt x="0" y="79"/>
                    <a:pt x="0" y="49"/>
                  </a:cubicBezTo>
                  <a:cubicBezTo>
                    <a:pt x="0" y="20"/>
                    <a:pt x="17" y="0"/>
                    <a:pt x="41" y="0"/>
                  </a:cubicBezTo>
                  <a:cubicBezTo>
                    <a:pt x="65" y="0"/>
                    <a:pt x="81" y="20"/>
                    <a:pt x="81" y="50"/>
                  </a:cubicBezTo>
                  <a:cubicBezTo>
                    <a:pt x="81" y="79"/>
                    <a:pt x="65" y="99"/>
                    <a:pt x="40" y="99"/>
                  </a:cubicBezTo>
                  <a:close/>
                  <a:moveTo>
                    <a:pt x="41" y="14"/>
                  </a:moveTo>
                  <a:cubicBezTo>
                    <a:pt x="26" y="14"/>
                    <a:pt x="19" y="26"/>
                    <a:pt x="19" y="50"/>
                  </a:cubicBezTo>
                  <a:cubicBezTo>
                    <a:pt x="19" y="72"/>
                    <a:pt x="26" y="85"/>
                    <a:pt x="40" y="85"/>
                  </a:cubicBezTo>
                  <a:cubicBezTo>
                    <a:pt x="48" y="85"/>
                    <a:pt x="55" y="80"/>
                    <a:pt x="58" y="74"/>
                  </a:cubicBezTo>
                  <a:cubicBezTo>
                    <a:pt x="61" y="68"/>
                    <a:pt x="63" y="60"/>
                    <a:pt x="63" y="50"/>
                  </a:cubicBezTo>
                  <a:cubicBezTo>
                    <a:pt x="63" y="27"/>
                    <a:pt x="55" y="14"/>
                    <a:pt x="41" y="14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6" name="Freeform 12"/>
            <p:cNvSpPr>
              <a:spLocks noEditPoints="1"/>
            </p:cNvSpPr>
            <p:nvPr/>
          </p:nvSpPr>
          <p:spPr bwMode="auto">
            <a:xfrm>
              <a:off x="5063" y="547"/>
              <a:ext cx="288" cy="211"/>
            </a:xfrm>
            <a:custGeom>
              <a:avLst/>
              <a:gdLst/>
              <a:ahLst/>
              <a:cxnLst>
                <a:cxn ang="0">
                  <a:pos x="176" y="0"/>
                </a:cxn>
                <a:cxn ang="0">
                  <a:pos x="221" y="45"/>
                </a:cxn>
                <a:cxn ang="0">
                  <a:pos x="205" y="80"/>
                </a:cxn>
                <a:cxn ang="0">
                  <a:pos x="221" y="115"/>
                </a:cxn>
                <a:cxn ang="0">
                  <a:pos x="176" y="161"/>
                </a:cxn>
                <a:cxn ang="0">
                  <a:pos x="0" y="161"/>
                </a:cxn>
                <a:cxn ang="0">
                  <a:pos x="121" y="80"/>
                </a:cxn>
                <a:cxn ang="0">
                  <a:pos x="0" y="0"/>
                </a:cxn>
                <a:cxn ang="0">
                  <a:pos x="176" y="0"/>
                </a:cxn>
                <a:cxn ang="0">
                  <a:pos x="174" y="22"/>
                </a:cxn>
                <a:cxn ang="0">
                  <a:pos x="62" y="22"/>
                </a:cxn>
                <a:cxn ang="0">
                  <a:pos x="174" y="68"/>
                </a:cxn>
                <a:cxn ang="0">
                  <a:pos x="196" y="45"/>
                </a:cxn>
                <a:cxn ang="0">
                  <a:pos x="174" y="22"/>
                </a:cxn>
                <a:cxn ang="0">
                  <a:pos x="174" y="92"/>
                </a:cxn>
                <a:cxn ang="0">
                  <a:pos x="62" y="138"/>
                </a:cxn>
                <a:cxn ang="0">
                  <a:pos x="174" y="138"/>
                </a:cxn>
                <a:cxn ang="0">
                  <a:pos x="196" y="115"/>
                </a:cxn>
                <a:cxn ang="0">
                  <a:pos x="174" y="92"/>
                </a:cxn>
              </a:cxnLst>
              <a:rect l="0" t="0" r="r" b="b"/>
              <a:pathLst>
                <a:path w="221" h="161">
                  <a:moveTo>
                    <a:pt x="176" y="0"/>
                  </a:moveTo>
                  <a:cubicBezTo>
                    <a:pt x="201" y="0"/>
                    <a:pt x="221" y="20"/>
                    <a:pt x="221" y="45"/>
                  </a:cubicBezTo>
                  <a:cubicBezTo>
                    <a:pt x="221" y="59"/>
                    <a:pt x="215" y="72"/>
                    <a:pt x="205" y="80"/>
                  </a:cubicBezTo>
                  <a:cubicBezTo>
                    <a:pt x="215" y="88"/>
                    <a:pt x="221" y="101"/>
                    <a:pt x="221" y="115"/>
                  </a:cubicBezTo>
                  <a:cubicBezTo>
                    <a:pt x="221" y="140"/>
                    <a:pt x="201" y="161"/>
                    <a:pt x="176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5" y="115"/>
                    <a:pt x="88" y="92"/>
                    <a:pt x="121" y="80"/>
                  </a:cubicBezTo>
                  <a:cubicBezTo>
                    <a:pt x="88" y="68"/>
                    <a:pt x="45" y="45"/>
                    <a:pt x="0" y="0"/>
                  </a:cubicBezTo>
                  <a:lnTo>
                    <a:pt x="176" y="0"/>
                  </a:lnTo>
                  <a:close/>
                  <a:moveTo>
                    <a:pt x="174" y="22"/>
                  </a:moveTo>
                  <a:cubicBezTo>
                    <a:pt x="62" y="22"/>
                    <a:pt x="62" y="22"/>
                    <a:pt x="62" y="22"/>
                  </a:cubicBezTo>
                  <a:cubicBezTo>
                    <a:pt x="114" y="59"/>
                    <a:pt x="149" y="68"/>
                    <a:pt x="174" y="68"/>
                  </a:cubicBezTo>
                  <a:cubicBezTo>
                    <a:pt x="186" y="68"/>
                    <a:pt x="196" y="58"/>
                    <a:pt x="196" y="45"/>
                  </a:cubicBezTo>
                  <a:cubicBezTo>
                    <a:pt x="196" y="32"/>
                    <a:pt x="186" y="22"/>
                    <a:pt x="174" y="22"/>
                  </a:cubicBezTo>
                  <a:close/>
                  <a:moveTo>
                    <a:pt x="174" y="92"/>
                  </a:moveTo>
                  <a:cubicBezTo>
                    <a:pt x="149" y="92"/>
                    <a:pt x="114" y="101"/>
                    <a:pt x="62" y="138"/>
                  </a:cubicBezTo>
                  <a:cubicBezTo>
                    <a:pt x="174" y="138"/>
                    <a:pt x="174" y="138"/>
                    <a:pt x="174" y="138"/>
                  </a:cubicBezTo>
                  <a:cubicBezTo>
                    <a:pt x="186" y="138"/>
                    <a:pt x="196" y="128"/>
                    <a:pt x="196" y="115"/>
                  </a:cubicBezTo>
                  <a:cubicBezTo>
                    <a:pt x="196" y="103"/>
                    <a:pt x="186" y="92"/>
                    <a:pt x="174" y="92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5351" y="547"/>
              <a:ext cx="25" cy="25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6" y="16"/>
                </a:cxn>
                <a:cxn ang="0">
                  <a:pos x="9" y="19"/>
                </a:cxn>
                <a:cxn ang="0">
                  <a:pos x="2" y="16"/>
                </a:cxn>
                <a:cxn ang="0">
                  <a:pos x="0" y="9"/>
                </a:cxn>
                <a:cxn ang="0">
                  <a:pos x="2" y="2"/>
                </a:cxn>
                <a:cxn ang="0">
                  <a:pos x="9" y="0"/>
                </a:cxn>
                <a:cxn ang="0">
                  <a:pos x="16" y="2"/>
                </a:cxn>
                <a:cxn ang="0">
                  <a:pos x="19" y="9"/>
                </a:cxn>
                <a:cxn ang="0">
                  <a:pos x="17" y="9"/>
                </a:cxn>
                <a:cxn ang="0">
                  <a:pos x="15" y="3"/>
                </a:cxn>
                <a:cxn ang="0">
                  <a:pos x="9" y="1"/>
                </a:cxn>
                <a:cxn ang="0">
                  <a:pos x="3" y="3"/>
                </a:cxn>
                <a:cxn ang="0">
                  <a:pos x="1" y="9"/>
                </a:cxn>
                <a:cxn ang="0">
                  <a:pos x="3" y="15"/>
                </a:cxn>
                <a:cxn ang="0">
                  <a:pos x="9" y="17"/>
                </a:cxn>
                <a:cxn ang="0">
                  <a:pos x="15" y="15"/>
                </a:cxn>
                <a:cxn ang="0">
                  <a:pos x="17" y="9"/>
                </a:cxn>
                <a:cxn ang="0">
                  <a:pos x="14" y="15"/>
                </a:cxn>
                <a:cxn ang="0">
                  <a:pos x="12" y="15"/>
                </a:cxn>
                <a:cxn ang="0">
                  <a:pos x="10" y="10"/>
                </a:cxn>
                <a:cxn ang="0">
                  <a:pos x="7" y="10"/>
                </a:cxn>
                <a:cxn ang="0">
                  <a:pos x="7" y="15"/>
                </a:cxn>
                <a:cxn ang="0">
                  <a:pos x="5" y="15"/>
                </a:cxn>
                <a:cxn ang="0">
                  <a:pos x="5" y="4"/>
                </a:cxn>
                <a:cxn ang="0">
                  <a:pos x="10" y="4"/>
                </a:cxn>
                <a:cxn ang="0">
                  <a:pos x="13" y="5"/>
                </a:cxn>
                <a:cxn ang="0">
                  <a:pos x="13" y="7"/>
                </a:cxn>
                <a:cxn ang="0">
                  <a:pos x="13" y="8"/>
                </a:cxn>
                <a:cxn ang="0">
                  <a:pos x="11" y="10"/>
                </a:cxn>
                <a:cxn ang="0">
                  <a:pos x="14" y="15"/>
                </a:cxn>
                <a:cxn ang="0">
                  <a:pos x="7" y="9"/>
                </a:cxn>
                <a:cxn ang="0">
                  <a:pos x="9" y="9"/>
                </a:cxn>
                <a:cxn ang="0">
                  <a:pos x="11" y="8"/>
                </a:cxn>
                <a:cxn ang="0">
                  <a:pos x="12" y="7"/>
                </a:cxn>
                <a:cxn ang="0">
                  <a:pos x="11" y="5"/>
                </a:cxn>
                <a:cxn ang="0">
                  <a:pos x="10" y="5"/>
                </a:cxn>
                <a:cxn ang="0">
                  <a:pos x="7" y="5"/>
                </a:cxn>
                <a:cxn ang="0">
                  <a:pos x="7" y="9"/>
                </a:cxn>
              </a:cxnLst>
              <a:rect l="0" t="0" r="r" b="b"/>
              <a:pathLst>
                <a:path w="19" h="19">
                  <a:moveTo>
                    <a:pt x="19" y="9"/>
                  </a:moveTo>
                  <a:cubicBezTo>
                    <a:pt x="19" y="12"/>
                    <a:pt x="18" y="14"/>
                    <a:pt x="16" y="16"/>
                  </a:cubicBezTo>
                  <a:cubicBezTo>
                    <a:pt x="14" y="18"/>
                    <a:pt x="12" y="19"/>
                    <a:pt x="9" y="19"/>
                  </a:cubicBezTo>
                  <a:cubicBezTo>
                    <a:pt x="6" y="19"/>
                    <a:pt x="4" y="18"/>
                    <a:pt x="2" y="16"/>
                  </a:cubicBezTo>
                  <a:cubicBezTo>
                    <a:pt x="0" y="14"/>
                    <a:pt x="0" y="12"/>
                    <a:pt x="0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1"/>
                    <a:pt x="6" y="0"/>
                    <a:pt x="9" y="0"/>
                  </a:cubicBezTo>
                  <a:cubicBezTo>
                    <a:pt x="12" y="0"/>
                    <a:pt x="14" y="1"/>
                    <a:pt x="16" y="2"/>
                  </a:cubicBezTo>
                  <a:cubicBezTo>
                    <a:pt x="18" y="4"/>
                    <a:pt x="19" y="7"/>
                    <a:pt x="19" y="9"/>
                  </a:cubicBezTo>
                  <a:moveTo>
                    <a:pt x="17" y="9"/>
                  </a:moveTo>
                  <a:cubicBezTo>
                    <a:pt x="17" y="7"/>
                    <a:pt x="17" y="5"/>
                    <a:pt x="15" y="3"/>
                  </a:cubicBezTo>
                  <a:cubicBezTo>
                    <a:pt x="13" y="2"/>
                    <a:pt x="11" y="1"/>
                    <a:pt x="9" y="1"/>
                  </a:cubicBezTo>
                  <a:cubicBezTo>
                    <a:pt x="7" y="1"/>
                    <a:pt x="5" y="2"/>
                    <a:pt x="3" y="3"/>
                  </a:cubicBezTo>
                  <a:cubicBezTo>
                    <a:pt x="2" y="5"/>
                    <a:pt x="1" y="7"/>
                    <a:pt x="1" y="9"/>
                  </a:cubicBezTo>
                  <a:cubicBezTo>
                    <a:pt x="1" y="11"/>
                    <a:pt x="2" y="13"/>
                    <a:pt x="3" y="15"/>
                  </a:cubicBezTo>
                  <a:cubicBezTo>
                    <a:pt x="5" y="17"/>
                    <a:pt x="7" y="17"/>
                    <a:pt x="9" y="17"/>
                  </a:cubicBezTo>
                  <a:cubicBezTo>
                    <a:pt x="11" y="17"/>
                    <a:pt x="13" y="17"/>
                    <a:pt x="15" y="15"/>
                  </a:cubicBezTo>
                  <a:cubicBezTo>
                    <a:pt x="17" y="13"/>
                    <a:pt x="17" y="11"/>
                    <a:pt x="17" y="9"/>
                  </a:cubicBezTo>
                  <a:moveTo>
                    <a:pt x="14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2" y="4"/>
                    <a:pt x="13" y="5"/>
                  </a:cubicBezTo>
                  <a:cubicBezTo>
                    <a:pt x="13" y="5"/>
                    <a:pt x="13" y="6"/>
                    <a:pt x="13" y="7"/>
                  </a:cubicBezTo>
                  <a:cubicBezTo>
                    <a:pt x="13" y="7"/>
                    <a:pt x="13" y="8"/>
                    <a:pt x="13" y="8"/>
                  </a:cubicBezTo>
                  <a:cubicBezTo>
                    <a:pt x="13" y="9"/>
                    <a:pt x="12" y="9"/>
                    <a:pt x="11" y="10"/>
                  </a:cubicBezTo>
                  <a:lnTo>
                    <a:pt x="14" y="15"/>
                  </a:lnTo>
                  <a:close/>
                  <a:moveTo>
                    <a:pt x="7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10" y="9"/>
                    <a:pt x="11" y="8"/>
                    <a:pt x="11" y="8"/>
                  </a:cubicBezTo>
                  <a:cubicBezTo>
                    <a:pt x="12" y="8"/>
                    <a:pt x="12" y="7"/>
                    <a:pt x="12" y="7"/>
                  </a:cubicBezTo>
                  <a:cubicBezTo>
                    <a:pt x="12" y="6"/>
                    <a:pt x="12" y="6"/>
                    <a:pt x="11" y="5"/>
                  </a:cubicBezTo>
                  <a:cubicBezTo>
                    <a:pt x="11" y="5"/>
                    <a:pt x="10" y="5"/>
                    <a:pt x="10" y="5"/>
                  </a:cubicBezTo>
                  <a:cubicBezTo>
                    <a:pt x="7" y="5"/>
                    <a:pt x="7" y="5"/>
                    <a:pt x="7" y="5"/>
                  </a:cubicBezTo>
                  <a:lnTo>
                    <a:pt x="7" y="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charset="0"/>
                <a:ea typeface="ＭＳ Ｐゴシック" charset="0"/>
              </a:endParaRPr>
            </a:p>
          </p:txBody>
        </p:sp>
      </p:grpSp>
      <p:pic>
        <p:nvPicPr>
          <p:cNvPr id="18" name="Picture 2" descr="Z:\HP\Resources\Logos\circle logo\hp_circlelogo_3d.png"/>
          <p:cNvPicPr>
            <a:picLocks noChangeAspect="1" noChangeArrowheads="1"/>
          </p:cNvPicPr>
          <p:nvPr/>
        </p:nvPicPr>
        <p:blipFill>
          <a:blip r:embed="rId4"/>
          <a:srcRect l="23784" t="22282" r="23297" b="22134"/>
          <a:stretch>
            <a:fillRect/>
          </a:stretch>
        </p:blipFill>
        <p:spPr bwMode="auto">
          <a:xfrm>
            <a:off x="3266700" y="550678"/>
            <a:ext cx="619500" cy="6506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69996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882847" y="1058954"/>
            <a:ext cx="2819400" cy="38862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400" dirty="0" smtClean="0"/>
              <a:t>Cinder changes to add support for FC volume class driver</a:t>
            </a:r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400" dirty="0" smtClean="0"/>
              <a:t>Cinder changes to add support for FC volume attach</a:t>
            </a:r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400" dirty="0" smtClean="0"/>
              <a:t>Nova changes to support FC volume attach</a:t>
            </a:r>
          </a:p>
          <a:p>
            <a:pPr marL="460375" lvl="2" indent="-112713">
              <a:spcBef>
                <a:spcPts val="4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</a:pPr>
            <a:r>
              <a:rPr lang="en-US" sz="1800" dirty="0" smtClean="0"/>
              <a:t>KVM hypervisor only</a:t>
            </a:r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400" dirty="0" smtClean="0"/>
              <a:t>Reference Cinder FC volume driver </a:t>
            </a:r>
          </a:p>
          <a:p>
            <a:pPr marL="460375" lvl="2" indent="-114300">
              <a:spcBef>
                <a:spcPts val="4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</a:pPr>
            <a:r>
              <a:rPr lang="en-US" sz="1800" dirty="0" smtClean="0"/>
              <a:t>HP 3Par FC array driver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33" y="969592"/>
            <a:ext cx="5491214" cy="4064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Fibre Channel – Grizzly Changes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503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1200151"/>
            <a:ext cx="3581400" cy="339447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or multi-path infrastructure supported</a:t>
            </a:r>
          </a:p>
          <a:p>
            <a:r>
              <a:rPr lang="en-US" dirty="0" smtClean="0"/>
              <a:t>SCSI initiator &amp; target WWN’s exchanged between nova/cinder on storage attach to configure into hosts/storage</a:t>
            </a:r>
          </a:p>
          <a:p>
            <a:r>
              <a:rPr lang="en-US" dirty="0" smtClean="0"/>
              <a:t>Hypervisor responsible for attaching disks to VM’s (same as iSCSI)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266" y="2908779"/>
            <a:ext cx="1295400" cy="78835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Hosts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96266" y="3080229"/>
            <a:ext cx="533400" cy="43815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FC</a:t>
            </a:r>
          </a:p>
          <a:p>
            <a:r>
              <a:rPr lang="en-US" sz="1000" dirty="0" smtClean="0"/>
              <a:t>HBA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53466" y="3137379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53466" y="3365979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9" name="Cloud 8"/>
          <p:cNvSpPr/>
          <p:nvPr/>
        </p:nvSpPr>
        <p:spPr>
          <a:xfrm>
            <a:off x="2248639" y="2706534"/>
            <a:ext cx="990600" cy="480689"/>
          </a:xfrm>
          <a:prstGeom prst="cloud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FC SAN</a:t>
            </a:r>
            <a:endParaRPr lang="en-US" sz="1200" dirty="0"/>
          </a:p>
        </p:txBody>
      </p:sp>
      <p:sp>
        <p:nvSpPr>
          <p:cNvPr id="10" name="Cloud 9"/>
          <p:cNvSpPr/>
          <p:nvPr/>
        </p:nvSpPr>
        <p:spPr>
          <a:xfrm>
            <a:off x="2246420" y="3465668"/>
            <a:ext cx="990600" cy="480689"/>
          </a:xfrm>
          <a:prstGeom prst="cloud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FC SAN</a:t>
            </a:r>
            <a:endParaRPr lang="en-US" sz="1200" dirty="0"/>
          </a:p>
        </p:txBody>
      </p:sp>
      <p:cxnSp>
        <p:nvCxnSpPr>
          <p:cNvPr id="12" name="Straight Connector 11"/>
          <p:cNvCxnSpPr>
            <a:stCxn id="6" idx="3"/>
            <a:endCxn id="9" idx="2"/>
          </p:cNvCxnSpPr>
          <p:nvPr/>
        </p:nvCxnSpPr>
        <p:spPr>
          <a:xfrm flipV="1">
            <a:off x="1805866" y="2946879"/>
            <a:ext cx="445846" cy="2403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10" idx="2"/>
          </p:cNvCxnSpPr>
          <p:nvPr/>
        </p:nvCxnSpPr>
        <p:spPr>
          <a:xfrm>
            <a:off x="1805866" y="3415824"/>
            <a:ext cx="443627" cy="290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87066" y="2662562"/>
            <a:ext cx="1066800" cy="1330633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/>
              <a:t>Storage Arrays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710866" y="2866888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710866" y="3095488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710866" y="3468534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710866" y="3697134"/>
            <a:ext cx="152400" cy="9968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21" name="Straight Connector 20"/>
          <p:cNvCxnSpPr>
            <a:stCxn id="10" idx="0"/>
            <a:endCxn id="20" idx="1"/>
          </p:cNvCxnSpPr>
          <p:nvPr/>
        </p:nvCxnSpPr>
        <p:spPr>
          <a:xfrm>
            <a:off x="3236195" y="3706013"/>
            <a:ext cx="474671" cy="409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9" idx="0"/>
            <a:endCxn id="17" idx="1"/>
          </p:cNvCxnSpPr>
          <p:nvPr/>
        </p:nvCxnSpPr>
        <p:spPr>
          <a:xfrm flipV="1">
            <a:off x="3238414" y="2916733"/>
            <a:ext cx="472452" cy="30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Magnetic Disk 27"/>
          <p:cNvSpPr/>
          <p:nvPr/>
        </p:nvSpPr>
        <p:spPr>
          <a:xfrm>
            <a:off x="4145132" y="3368844"/>
            <a:ext cx="304800" cy="427979"/>
          </a:xfrm>
          <a:prstGeom prst="flowChartMagneticDisk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34266" y="2246375"/>
            <a:ext cx="1295400" cy="3281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Linux / KVM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34266" y="1918179"/>
            <a:ext cx="1295400" cy="3281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VMs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1560420" y="2149793"/>
            <a:ext cx="2757828" cy="1692501"/>
          </a:xfrm>
          <a:custGeom>
            <a:avLst/>
            <a:gdLst>
              <a:gd name="connsiteX0" fmla="*/ 2794301 w 2794301"/>
              <a:gd name="connsiteY0" fmla="*/ 1473693 h 1541345"/>
              <a:gd name="connsiteX1" fmla="*/ 1285097 w 2794301"/>
              <a:gd name="connsiteY1" fmla="*/ 1526959 h 1541345"/>
              <a:gd name="connsiteX2" fmla="*/ 157633 w 2794301"/>
              <a:gd name="connsiteY2" fmla="*/ 1242873 h 1541345"/>
              <a:gd name="connsiteX3" fmla="*/ 6712 w 2794301"/>
              <a:gd name="connsiteY3" fmla="*/ 319596 h 1541345"/>
              <a:gd name="connsiteX4" fmla="*/ 24468 w 2794301"/>
              <a:gd name="connsiteY4" fmla="*/ 0 h 1541345"/>
              <a:gd name="connsiteX5" fmla="*/ 24468 w 2794301"/>
              <a:gd name="connsiteY5" fmla="*/ 0 h 1541345"/>
              <a:gd name="connsiteX0" fmla="*/ 2769833 w 2769833"/>
              <a:gd name="connsiteY0" fmla="*/ 1473693 h 1541345"/>
              <a:gd name="connsiteX1" fmla="*/ 1260629 w 2769833"/>
              <a:gd name="connsiteY1" fmla="*/ 1526959 h 1541345"/>
              <a:gd name="connsiteX2" fmla="*/ 133165 w 2769833"/>
              <a:gd name="connsiteY2" fmla="*/ 1242873 h 1541345"/>
              <a:gd name="connsiteX3" fmla="*/ 35510 w 2769833"/>
              <a:gd name="connsiteY3" fmla="*/ 319596 h 1541345"/>
              <a:gd name="connsiteX4" fmla="*/ 0 w 2769833"/>
              <a:gd name="connsiteY4" fmla="*/ 0 h 1541345"/>
              <a:gd name="connsiteX5" fmla="*/ 0 w 2769833"/>
              <a:gd name="connsiteY5" fmla="*/ 0 h 1541345"/>
              <a:gd name="connsiteX0" fmla="*/ 2769833 w 2769833"/>
              <a:gd name="connsiteY0" fmla="*/ 1473693 h 1541345"/>
              <a:gd name="connsiteX1" fmla="*/ 1260629 w 2769833"/>
              <a:gd name="connsiteY1" fmla="*/ 1526959 h 1541345"/>
              <a:gd name="connsiteX2" fmla="*/ 133165 w 2769833"/>
              <a:gd name="connsiteY2" fmla="*/ 1242873 h 1541345"/>
              <a:gd name="connsiteX3" fmla="*/ 35510 w 2769833"/>
              <a:gd name="connsiteY3" fmla="*/ 319596 h 1541345"/>
              <a:gd name="connsiteX4" fmla="*/ 0 w 2769833"/>
              <a:gd name="connsiteY4" fmla="*/ 0 h 1541345"/>
              <a:gd name="connsiteX5" fmla="*/ 0 w 2769833"/>
              <a:gd name="connsiteY5" fmla="*/ 0 h 1541345"/>
              <a:gd name="connsiteX0" fmla="*/ 2769833 w 2769833"/>
              <a:gd name="connsiteY0" fmla="*/ 1473693 h 1541345"/>
              <a:gd name="connsiteX1" fmla="*/ 1260629 w 2769833"/>
              <a:gd name="connsiteY1" fmla="*/ 1526959 h 1541345"/>
              <a:gd name="connsiteX2" fmla="*/ 133165 w 2769833"/>
              <a:gd name="connsiteY2" fmla="*/ 1242873 h 1541345"/>
              <a:gd name="connsiteX3" fmla="*/ 35510 w 2769833"/>
              <a:gd name="connsiteY3" fmla="*/ 319596 h 1541345"/>
              <a:gd name="connsiteX4" fmla="*/ 0 w 2769833"/>
              <a:gd name="connsiteY4" fmla="*/ 0 h 1541345"/>
              <a:gd name="connsiteX5" fmla="*/ 0 w 2769833"/>
              <a:gd name="connsiteY5" fmla="*/ 0 h 1541345"/>
              <a:gd name="connsiteX0" fmla="*/ 2770361 w 2770361"/>
              <a:gd name="connsiteY0" fmla="*/ 1497366 h 1565018"/>
              <a:gd name="connsiteX1" fmla="*/ 1261157 w 2770361"/>
              <a:gd name="connsiteY1" fmla="*/ 1550632 h 1565018"/>
              <a:gd name="connsiteX2" fmla="*/ 133693 w 2770361"/>
              <a:gd name="connsiteY2" fmla="*/ 1266546 h 1565018"/>
              <a:gd name="connsiteX3" fmla="*/ 36038 w 2770361"/>
              <a:gd name="connsiteY3" fmla="*/ 343269 h 1565018"/>
              <a:gd name="connsiteX4" fmla="*/ 528 w 2770361"/>
              <a:gd name="connsiteY4" fmla="*/ 23673 h 1565018"/>
              <a:gd name="connsiteX5" fmla="*/ 71549 w 2770361"/>
              <a:gd name="connsiteY5" fmla="*/ 23673 h 1565018"/>
              <a:gd name="connsiteX0" fmla="*/ 2770361 w 2770361"/>
              <a:gd name="connsiteY0" fmla="*/ 1497366 h 1602291"/>
              <a:gd name="connsiteX1" fmla="*/ 1261157 w 2770361"/>
              <a:gd name="connsiteY1" fmla="*/ 1592811 h 1602291"/>
              <a:gd name="connsiteX2" fmla="*/ 133693 w 2770361"/>
              <a:gd name="connsiteY2" fmla="*/ 1266546 h 1602291"/>
              <a:gd name="connsiteX3" fmla="*/ 36038 w 2770361"/>
              <a:gd name="connsiteY3" fmla="*/ 343269 h 1602291"/>
              <a:gd name="connsiteX4" fmla="*/ 528 w 2770361"/>
              <a:gd name="connsiteY4" fmla="*/ 23673 h 1602291"/>
              <a:gd name="connsiteX5" fmla="*/ 71549 w 2770361"/>
              <a:gd name="connsiteY5" fmla="*/ 23673 h 1602291"/>
              <a:gd name="connsiteX0" fmla="*/ 2757828 w 2757828"/>
              <a:gd name="connsiteY0" fmla="*/ 1497366 h 1602291"/>
              <a:gd name="connsiteX1" fmla="*/ 1248624 w 2757828"/>
              <a:gd name="connsiteY1" fmla="*/ 1592811 h 1602291"/>
              <a:gd name="connsiteX2" fmla="*/ 121160 w 2757828"/>
              <a:gd name="connsiteY2" fmla="*/ 1266546 h 1602291"/>
              <a:gd name="connsiteX3" fmla="*/ 23505 w 2757828"/>
              <a:gd name="connsiteY3" fmla="*/ 343269 h 1602291"/>
              <a:gd name="connsiteX4" fmla="*/ 50139 w 2757828"/>
              <a:gd name="connsiteY4" fmla="*/ 23673 h 1602291"/>
              <a:gd name="connsiteX5" fmla="*/ 59016 w 2757828"/>
              <a:gd name="connsiteY5" fmla="*/ 23673 h 1602291"/>
              <a:gd name="connsiteX0" fmla="*/ 2757828 w 2757828"/>
              <a:gd name="connsiteY0" fmla="*/ 1531108 h 1608225"/>
              <a:gd name="connsiteX1" fmla="*/ 1248624 w 2757828"/>
              <a:gd name="connsiteY1" fmla="*/ 1592811 h 1608225"/>
              <a:gd name="connsiteX2" fmla="*/ 121160 w 2757828"/>
              <a:gd name="connsiteY2" fmla="*/ 1266546 h 1608225"/>
              <a:gd name="connsiteX3" fmla="*/ 23505 w 2757828"/>
              <a:gd name="connsiteY3" fmla="*/ 343269 h 1608225"/>
              <a:gd name="connsiteX4" fmla="*/ 50139 w 2757828"/>
              <a:gd name="connsiteY4" fmla="*/ 23673 h 1608225"/>
              <a:gd name="connsiteX5" fmla="*/ 59016 w 2757828"/>
              <a:gd name="connsiteY5" fmla="*/ 23673 h 160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57828" h="1608225">
                <a:moveTo>
                  <a:pt x="2757828" y="1531108"/>
                </a:moveTo>
                <a:cubicBezTo>
                  <a:pt x="2222948" y="1576976"/>
                  <a:pt x="1688068" y="1636905"/>
                  <a:pt x="1248624" y="1592811"/>
                </a:cubicBezTo>
                <a:cubicBezTo>
                  <a:pt x="809180" y="1548717"/>
                  <a:pt x="325346" y="1474803"/>
                  <a:pt x="121160" y="1266546"/>
                </a:cubicBezTo>
                <a:cubicBezTo>
                  <a:pt x="-83026" y="1058289"/>
                  <a:pt x="35342" y="550415"/>
                  <a:pt x="23505" y="343269"/>
                </a:cubicBezTo>
                <a:cubicBezTo>
                  <a:pt x="11668" y="136124"/>
                  <a:pt x="44221" y="76939"/>
                  <a:pt x="50139" y="23673"/>
                </a:cubicBezTo>
                <a:cubicBezTo>
                  <a:pt x="56057" y="-29593"/>
                  <a:pt x="35342" y="23673"/>
                  <a:pt x="59016" y="23673"/>
                </a:cubicBezTo>
              </a:path>
            </a:pathLst>
          </a:custGeom>
          <a:noFill/>
          <a:ln w="7620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Magnetic Disk 31"/>
          <p:cNvSpPr/>
          <p:nvPr/>
        </p:nvSpPr>
        <p:spPr>
          <a:xfrm>
            <a:off x="4333043" y="3465668"/>
            <a:ext cx="304800" cy="427979"/>
          </a:xfrm>
          <a:prstGeom prst="flowChartMagneticDisk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3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can be done with Grizzly?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Vendors can develop Cinder drivers for arrays exporting Fibre Channel storage</a:t>
            </a:r>
          </a:p>
          <a:p>
            <a:pPr marL="574675" lvl="2" indent="-231775">
              <a:buClr>
                <a:schemeClr val="tx2"/>
              </a:buClr>
              <a:buSzPct val="100000"/>
              <a:buFont typeface="Arial" pitchFamily="34" charset="0"/>
              <a:buChar char="•"/>
              <a:tabLst>
                <a:tab pos="574675" algn="l"/>
              </a:tabLst>
            </a:pPr>
            <a:r>
              <a:rPr lang="en-US" sz="1800" dirty="0" smtClean="0"/>
              <a:t>HP 3Par FC driver is a reference implementation</a:t>
            </a:r>
          </a:p>
          <a:p>
            <a:r>
              <a:rPr lang="en-US" sz="2200" dirty="0" smtClean="0"/>
              <a:t>Enterprises &amp; Service Providers can run OpenStack using Fibre Channel SAN infrastructure connecting servers &amp; storage</a:t>
            </a:r>
          </a:p>
          <a:p>
            <a:r>
              <a:rPr lang="en-US" sz="2200" dirty="0" smtClean="0"/>
              <a:t>Users create &amp; attach volumes to VMs in the same way as with iSCSI block storage.  </a:t>
            </a:r>
          </a:p>
          <a:p>
            <a:pPr marL="574675" lvl="2" indent="-231775"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800" dirty="0" smtClean="0"/>
              <a:t>No change to the user experience</a:t>
            </a:r>
          </a:p>
        </p:txBody>
      </p:sp>
    </p:spTree>
    <p:extLst>
      <p:ext uri="{BB962C8B-B14F-4D97-AF65-F5344CB8AC3E}">
        <p14:creationId xmlns:p14="http://schemas.microsoft.com/office/powerpoint/2010/main" val="6690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Known limitations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5759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spcBef>
                <a:spcPts val="480"/>
              </a:spcBef>
            </a:pPr>
            <a:r>
              <a:rPr lang="en-US" dirty="0" smtClean="0"/>
              <a:t>What about SAN zoning?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In Grizzly release, no automated SAN zoning support was added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Requires FC SANs to be either pre-zoned or Open zoned.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Being addressed in Havana release</a:t>
            </a:r>
          </a:p>
          <a:p>
            <a:pPr>
              <a:lnSpc>
                <a:spcPct val="110000"/>
              </a:lnSpc>
              <a:spcBef>
                <a:spcPts val="480"/>
              </a:spcBef>
            </a:pPr>
            <a:r>
              <a:rPr lang="en-US" dirty="0" smtClean="0"/>
              <a:t>Security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iSCSI volume attach secures volume access to hosts via CHAP username/secret configured on initiator and target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No equivalent mechanism in FC to secure per-volume attaches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Volume access control tied to host initiator WWN’s on arrays</a:t>
            </a:r>
          </a:p>
          <a:p>
            <a:pPr marL="1085850" lvl="4" indent="-285750">
              <a:lnSpc>
                <a:spcPct val="110000"/>
              </a:lnSpc>
              <a:spcBef>
                <a:spcPts val="480"/>
              </a:spcBef>
              <a:buClr>
                <a:srgbClr val="444444"/>
              </a:buClr>
              <a:buSzPct val="100000"/>
              <a:buFont typeface="Arial" pitchFamily="34" charset="0"/>
              <a:buChar char="‒"/>
            </a:pPr>
            <a:r>
              <a:rPr lang="en-US" dirty="0" smtClean="0"/>
              <a:t>NPIV on hosts allows masquerading to occur for host to gain access to unintended volumes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FC solution is only secure when users do not have access to alter FC initiator address WWN’s</a:t>
            </a:r>
          </a:p>
          <a:p>
            <a:pPr>
              <a:lnSpc>
                <a:spcPct val="110000"/>
              </a:lnSpc>
              <a:spcBef>
                <a:spcPts val="480"/>
              </a:spcBef>
            </a:pPr>
            <a:r>
              <a:rPr lang="en-US" dirty="0" smtClean="0"/>
              <a:t>Hypervisor Support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Grizzly implementation supports KVM</a:t>
            </a:r>
          </a:p>
          <a:p>
            <a:pPr marL="574675" lvl="2" indent="-231775">
              <a:lnSpc>
                <a:spcPct val="110000"/>
              </a:lnSpc>
              <a:spcBef>
                <a:spcPts val="480"/>
              </a:spcBef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VMware support coming in Havana release</a:t>
            </a:r>
          </a:p>
        </p:txBody>
      </p:sp>
    </p:spTree>
    <p:extLst>
      <p:ext uri="{BB962C8B-B14F-4D97-AF65-F5344CB8AC3E}">
        <p14:creationId xmlns:p14="http://schemas.microsoft.com/office/powerpoint/2010/main" val="32094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>
          <a:xfrm>
            <a:off x="304800" y="285750"/>
            <a:ext cx="4191000" cy="3276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HP Simplified"/>
              </a:rPr>
              <a:t>Havana </a:t>
            </a:r>
            <a:r>
              <a:rPr lang="en-US" b="1" dirty="0" smtClean="0"/>
              <a:t>Cinder </a:t>
            </a:r>
            <a:r>
              <a:rPr lang="en-US" b="1" dirty="0"/>
              <a:t>FC SAN Zone/Access Control </a:t>
            </a:r>
            <a:r>
              <a:rPr lang="en-US" b="1" dirty="0" smtClean="0"/>
              <a:t>Manager Proposal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618740" y="989240"/>
            <a:ext cx="1557867" cy="1040946"/>
          </a:xfrm>
          <a:prstGeom prst="roundRect">
            <a:avLst/>
          </a:prstGeom>
          <a:gradFill rotWithShape="1">
            <a:gsLst>
              <a:gs pos="0">
                <a:srgbClr val="D8832D">
                  <a:shade val="63000"/>
                  <a:satMod val="165000"/>
                </a:srgbClr>
              </a:gs>
              <a:gs pos="30000">
                <a:srgbClr val="D8832D">
                  <a:shade val="58000"/>
                  <a:satMod val="165000"/>
                </a:srgbClr>
              </a:gs>
              <a:gs pos="75000">
                <a:srgbClr val="D8832D">
                  <a:shade val="30000"/>
                  <a:satMod val="175000"/>
                </a:srgbClr>
              </a:gs>
              <a:gs pos="100000">
                <a:srgbClr val="D8832D">
                  <a:shade val="15000"/>
                  <a:satMod val="175000"/>
                </a:srgbClr>
              </a:gs>
            </a:gsLst>
            <a:path path="circle">
              <a:fillToRect l="5000" t="100000" r="120000" b="10000"/>
            </a:path>
          </a:gradFill>
          <a:ln>
            <a:noFill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ysClr val="window" lastClr="FFFFFF"/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Orchestrator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(OpenStack)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18740" y="2521404"/>
            <a:ext cx="1625600" cy="1040946"/>
          </a:xfrm>
          <a:prstGeom prst="roundRect">
            <a:avLst/>
          </a:prstGeom>
          <a:gradFill rotWithShape="1">
            <a:gsLst>
              <a:gs pos="0">
                <a:srgbClr val="D8832D">
                  <a:shade val="63000"/>
                  <a:satMod val="165000"/>
                </a:srgbClr>
              </a:gs>
              <a:gs pos="30000">
                <a:srgbClr val="D8832D">
                  <a:shade val="58000"/>
                  <a:satMod val="165000"/>
                </a:srgbClr>
              </a:gs>
              <a:gs pos="75000">
                <a:srgbClr val="D8832D">
                  <a:shade val="30000"/>
                  <a:satMod val="175000"/>
                </a:srgbClr>
              </a:gs>
              <a:gs pos="100000">
                <a:srgbClr val="D8832D">
                  <a:shade val="15000"/>
                  <a:satMod val="175000"/>
                </a:srgbClr>
              </a:gs>
            </a:gsLst>
            <a:path path="circle">
              <a:fillToRect l="5000" t="100000" r="120000" b="10000"/>
            </a:path>
          </a:gradFill>
          <a:ln>
            <a:noFill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ysClr val="window" lastClr="FFFFFF"/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Volume Manager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(Cinder extended for FC/FCoE)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209540" y="4011386"/>
            <a:ext cx="1354667" cy="693964"/>
          </a:xfrm>
          <a:prstGeom prst="roundRect">
            <a:avLst/>
          </a:prstGeom>
          <a:gradFill rotWithShape="1">
            <a:gsLst>
              <a:gs pos="0">
                <a:srgbClr val="4084A4">
                  <a:shade val="63000"/>
                  <a:satMod val="165000"/>
                </a:srgbClr>
              </a:gs>
              <a:gs pos="30000">
                <a:srgbClr val="4084A4">
                  <a:shade val="58000"/>
                  <a:satMod val="165000"/>
                </a:srgbClr>
              </a:gs>
              <a:gs pos="75000">
                <a:srgbClr val="4084A4">
                  <a:shade val="30000"/>
                  <a:satMod val="175000"/>
                </a:srgbClr>
              </a:gs>
              <a:gs pos="100000">
                <a:srgbClr val="4084A4">
                  <a:shade val="15000"/>
                  <a:satMod val="175000"/>
                </a:srgbClr>
              </a:gs>
            </a:gsLst>
            <a:path path="circle">
              <a:fillToRect l="5000" t="100000" r="120000" b="10000"/>
            </a:path>
          </a:gradFill>
          <a:ln>
            <a:noFill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ysClr val="window" lastClr="FFFFFF"/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SAN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71140" y="4011386"/>
            <a:ext cx="1354667" cy="693964"/>
          </a:xfrm>
          <a:prstGeom prst="roundRect">
            <a:avLst/>
          </a:prstGeom>
          <a:gradFill rotWithShape="1">
            <a:gsLst>
              <a:gs pos="0">
                <a:srgbClr val="6D9442">
                  <a:shade val="63000"/>
                  <a:satMod val="165000"/>
                </a:srgbClr>
              </a:gs>
              <a:gs pos="30000">
                <a:srgbClr val="6D9442">
                  <a:shade val="58000"/>
                  <a:satMod val="165000"/>
                </a:srgbClr>
              </a:gs>
              <a:gs pos="75000">
                <a:srgbClr val="6D9442">
                  <a:shade val="30000"/>
                  <a:satMod val="175000"/>
                </a:srgbClr>
              </a:gs>
              <a:gs pos="100000">
                <a:srgbClr val="6D9442">
                  <a:shade val="15000"/>
                  <a:satMod val="175000"/>
                </a:srgbClr>
              </a:gs>
            </a:gsLst>
            <a:path path="circle">
              <a:fillToRect l="5000" t="100000" r="120000" b="10000"/>
            </a:path>
          </a:gradFill>
          <a:ln>
            <a:noFill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ysClr val="window" lastClr="FFFFFF"/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Storage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477933" y="3536496"/>
            <a:ext cx="8467" cy="483054"/>
          </a:xfrm>
          <a:prstGeom prst="straightConnector1">
            <a:avLst/>
          </a:prstGeom>
          <a:noFill/>
          <a:ln w="34925" cap="flat" cmpd="sng" algn="ctr">
            <a:solidFill>
              <a:srgbClr val="BEBEBE"/>
            </a:solidFill>
            <a:prstDash val="solid"/>
            <a:tailEnd type="arrow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</p:cxnSp>
      <p:cxnSp>
        <p:nvCxnSpPr>
          <p:cNvPr id="9" name="Straight Arrow Connector 8"/>
          <p:cNvCxnSpPr/>
          <p:nvPr/>
        </p:nvCxnSpPr>
        <p:spPr>
          <a:xfrm>
            <a:off x="5479518" y="3562350"/>
            <a:ext cx="2446866" cy="423182"/>
          </a:xfrm>
          <a:prstGeom prst="straightConnector1">
            <a:avLst/>
          </a:prstGeom>
          <a:noFill/>
          <a:ln w="34925" cap="flat" cmpd="sng" algn="ctr">
            <a:solidFill>
              <a:srgbClr val="BEBEBE"/>
            </a:solidFill>
            <a:prstDash val="solid"/>
            <a:tailEnd type="arrow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</p:cxnSp>
      <p:sp>
        <p:nvSpPr>
          <p:cNvPr id="10" name="TextBox 9"/>
          <p:cNvSpPr txBox="1"/>
          <p:nvPr/>
        </p:nvSpPr>
        <p:spPr>
          <a:xfrm>
            <a:off x="5638800" y="2241634"/>
            <a:ext cx="8050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Franklin Gothic Book"/>
              </a:rPr>
              <a:t>OpenStack</a:t>
            </a:r>
            <a:endParaRPr lang="en-US" sz="1050" dirty="0">
              <a:solidFill>
                <a:prstClr val="black">
                  <a:lumMod val="95000"/>
                  <a:lumOff val="5000"/>
                </a:prstClr>
              </a:solidFill>
              <a:latin typeface="Franklin Gothic Book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410200" y="2046514"/>
            <a:ext cx="8467" cy="483054"/>
          </a:xfrm>
          <a:prstGeom prst="straightConnector1">
            <a:avLst/>
          </a:prstGeom>
          <a:noFill/>
          <a:ln w="34925" cap="flat" cmpd="sng" algn="ctr">
            <a:solidFill>
              <a:srgbClr val="BEBEBE"/>
            </a:solidFill>
            <a:prstDash val="solid"/>
            <a:tailEnd type="arrow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</p:cxnSp>
      <p:sp>
        <p:nvSpPr>
          <p:cNvPr id="12" name="TextBox 11"/>
          <p:cNvSpPr txBox="1"/>
          <p:nvPr/>
        </p:nvSpPr>
        <p:spPr>
          <a:xfrm>
            <a:off x="6477000" y="3486150"/>
            <a:ext cx="14606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Franklin Gothic Book"/>
              </a:rPr>
              <a:t>FC SAN Zone Manager</a:t>
            </a:r>
            <a:endParaRPr lang="en-US" sz="1050" dirty="0">
              <a:solidFill>
                <a:prstClr val="black">
                  <a:lumMod val="95000"/>
                  <a:lumOff val="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445797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HP Simplified"/>
              </a:rPr>
              <a:t>FC SAN Zone/Access Control Manager</a:t>
            </a:r>
            <a:endParaRPr lang="en-US" sz="3200" b="1" dirty="0">
              <a:latin typeface="HP Simplifi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spcBef>
                <a:spcPts val="480"/>
              </a:spcBef>
              <a:spcAft>
                <a:spcPts val="600"/>
              </a:spcAft>
            </a:pPr>
            <a:r>
              <a:rPr lang="en-US" sz="3100" dirty="0" smtClean="0"/>
              <a:t>Fibre Channel block storage support was added in Grizzly but there is no support for automated SAN zoning (FC SANs are either pre-zoned or open zoned)</a:t>
            </a:r>
          </a:p>
          <a:p>
            <a:pPr lvl="1">
              <a:lnSpc>
                <a:spcPct val="110000"/>
              </a:lnSpc>
              <a:spcBef>
                <a:spcPts val="480"/>
              </a:spcBef>
              <a:spcAft>
                <a:spcPts val="600"/>
              </a:spcAft>
            </a:pPr>
            <a:r>
              <a:rPr lang="en-US" sz="2700" dirty="0"/>
              <a:t>Add support for FC SAN Zone/Access Control management </a:t>
            </a:r>
            <a:r>
              <a:rPr lang="en-US" sz="2700" dirty="0" smtClean="0"/>
              <a:t>feature –  </a:t>
            </a:r>
            <a:r>
              <a:rPr lang="en-US" sz="2700" dirty="0"/>
              <a:t>allowing automated </a:t>
            </a:r>
            <a:r>
              <a:rPr lang="en-US" sz="2700" dirty="0" smtClean="0"/>
              <a:t>zone lifecycle </a:t>
            </a:r>
            <a:r>
              <a:rPr lang="en-US" sz="2700" dirty="0"/>
              <a:t>management in the attach/detach entry points of </a:t>
            </a:r>
            <a:r>
              <a:rPr lang="en-US" sz="2700" dirty="0" smtClean="0"/>
              <a:t>the volume </a:t>
            </a:r>
            <a:r>
              <a:rPr lang="en-US" sz="2700" dirty="0"/>
              <a:t>manager (when fabric zoning is enabled</a:t>
            </a:r>
            <a:r>
              <a:rPr lang="en-US" sz="2700" dirty="0" smtClean="0"/>
              <a:t>)</a:t>
            </a:r>
          </a:p>
          <a:p>
            <a:pPr>
              <a:lnSpc>
                <a:spcPct val="110000"/>
              </a:lnSpc>
              <a:spcBef>
                <a:spcPts val="480"/>
              </a:spcBef>
              <a:spcAft>
                <a:spcPts val="600"/>
              </a:spcAft>
            </a:pPr>
            <a:r>
              <a:rPr lang="en-US" sz="3100" dirty="0"/>
              <a:t>Introduce </a:t>
            </a:r>
            <a:r>
              <a:rPr lang="en-US" sz="3100" dirty="0" smtClean="0"/>
              <a:t>Fibre Channel Zone Manager </a:t>
            </a:r>
            <a:r>
              <a:rPr lang="en-US" sz="3100" dirty="0"/>
              <a:t>plug-in interface API for automated zone lifecycle </a:t>
            </a:r>
            <a:r>
              <a:rPr lang="en-US" sz="3100" dirty="0" smtClean="0"/>
              <a:t>management – enables </a:t>
            </a:r>
            <a:r>
              <a:rPr lang="en-US" sz="3100" dirty="0"/>
              <a:t>SAN vendors to add support for pluggable </a:t>
            </a:r>
            <a:r>
              <a:rPr lang="en-US" sz="3100" dirty="0" smtClean="0"/>
              <a:t>implementations</a:t>
            </a:r>
          </a:p>
          <a:p>
            <a:pPr>
              <a:lnSpc>
                <a:spcPct val="110000"/>
              </a:lnSpc>
              <a:spcBef>
                <a:spcPts val="480"/>
              </a:spcBef>
              <a:spcAft>
                <a:spcPts val="600"/>
              </a:spcAft>
            </a:pPr>
            <a:r>
              <a:rPr lang="en-US" sz="3100" dirty="0"/>
              <a:t>SAN </a:t>
            </a:r>
            <a:r>
              <a:rPr lang="en-US" sz="3100" dirty="0" smtClean="0"/>
              <a:t>context </a:t>
            </a:r>
            <a:r>
              <a:rPr lang="en-US" sz="3100" dirty="0"/>
              <a:t>option in </a:t>
            </a:r>
            <a:r>
              <a:rPr lang="en-US" sz="3100" dirty="0" smtClean="0"/>
              <a:t>Nova</a:t>
            </a:r>
          </a:p>
        </p:txBody>
      </p:sp>
    </p:spTree>
    <p:extLst>
      <p:ext uri="{BB962C8B-B14F-4D97-AF65-F5344CB8AC3E}">
        <p14:creationId xmlns:p14="http://schemas.microsoft.com/office/powerpoint/2010/main" val="28289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HP Simplified"/>
              </a:rPr>
              <a:t>Requirements/Use Cases</a:t>
            </a:r>
            <a:endParaRPr lang="en-US" sz="3200" b="1" dirty="0">
              <a:latin typeface="HP Simplifi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Defaults and capabilities - support for FC SAN configuration settings (e.g. zoning mode, </a:t>
            </a:r>
            <a:r>
              <a:rPr lang="en-US" sz="2200" dirty="0" smtClean="0"/>
              <a:t>zone grouping policy, zoning </a:t>
            </a:r>
            <a:r>
              <a:rPr lang="en-US" sz="2200" dirty="0"/>
              <a:t>capabilities etc</a:t>
            </a:r>
            <a:r>
              <a:rPr lang="en-US" sz="2200" dirty="0" smtClean="0"/>
              <a:t>.)</a:t>
            </a:r>
          </a:p>
          <a:p>
            <a:r>
              <a:rPr lang="en-US" sz="2200" dirty="0" smtClean="0"/>
              <a:t>Add </a:t>
            </a:r>
            <a:r>
              <a:rPr lang="en-US" sz="2200" dirty="0"/>
              <a:t>active zone interface to </a:t>
            </a:r>
            <a:r>
              <a:rPr lang="en-US" sz="2200" dirty="0" smtClean="0"/>
              <a:t>add </a:t>
            </a:r>
            <a:r>
              <a:rPr lang="en-US" sz="2200" dirty="0"/>
              <a:t>the specified zone to the active zone </a:t>
            </a:r>
            <a:r>
              <a:rPr lang="en-US" sz="2200" dirty="0" smtClean="0"/>
              <a:t>set</a:t>
            </a:r>
          </a:p>
          <a:p>
            <a:r>
              <a:rPr lang="en-US" sz="2200" dirty="0" smtClean="0"/>
              <a:t>Remove active zone interface to remove the specified zone from the active zone set</a:t>
            </a:r>
          </a:p>
          <a:p>
            <a:r>
              <a:rPr lang="en-US" sz="2200" dirty="0" smtClean="0"/>
              <a:t>Support for provisioning and enumerating SAN/Fabric contexts</a:t>
            </a:r>
          </a:p>
        </p:txBody>
      </p:sp>
    </p:spTree>
    <p:extLst>
      <p:ext uri="{BB962C8B-B14F-4D97-AF65-F5344CB8AC3E}">
        <p14:creationId xmlns:p14="http://schemas.microsoft.com/office/powerpoint/2010/main" val="40103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HP Simplified"/>
              </a:rPr>
              <a:t>Fibre Channel Zone Manager</a:t>
            </a:r>
            <a:endParaRPr lang="en-US" sz="3200" b="1" dirty="0">
              <a:latin typeface="HP Simplifi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80"/>
              </a:spcBef>
            </a:pPr>
            <a:r>
              <a:rPr lang="en-US" sz="2400" dirty="0" smtClean="0"/>
              <a:t>Simplified zone management</a:t>
            </a:r>
          </a:p>
          <a:p>
            <a:pPr lvl="1">
              <a:spcBef>
                <a:spcPts val="480"/>
              </a:spcBef>
            </a:pPr>
            <a:r>
              <a:rPr lang="en-US" sz="2000" dirty="0"/>
              <a:t>Active zone set </a:t>
            </a:r>
            <a:r>
              <a:rPr lang="en-US" sz="2000" dirty="0" smtClean="0"/>
              <a:t>management</a:t>
            </a:r>
          </a:p>
          <a:p>
            <a:pPr lvl="1">
              <a:spcBef>
                <a:spcPts val="480"/>
              </a:spcBef>
            </a:pPr>
            <a:r>
              <a:rPr lang="en-US" sz="2000" dirty="0"/>
              <a:t>Small and medium deployments</a:t>
            </a:r>
          </a:p>
          <a:p>
            <a:pPr>
              <a:spcBef>
                <a:spcPts val="480"/>
              </a:spcBef>
            </a:pPr>
            <a:r>
              <a:rPr lang="en-US" sz="2400" dirty="0" smtClean="0"/>
              <a:t>Enhanced zone management (post Havana)</a:t>
            </a:r>
          </a:p>
          <a:p>
            <a:pPr lvl="1">
              <a:spcBef>
                <a:spcPts val="480"/>
              </a:spcBef>
            </a:pPr>
            <a:r>
              <a:rPr lang="en-US" sz="2000" dirty="0"/>
              <a:t>Support for full zone life cycle management</a:t>
            </a:r>
          </a:p>
          <a:p>
            <a:pPr lvl="1">
              <a:spcBef>
                <a:spcPts val="480"/>
              </a:spcBef>
            </a:pPr>
            <a:r>
              <a:rPr lang="en-US" sz="2000" dirty="0"/>
              <a:t>Large enterprise (managed) deployments</a:t>
            </a:r>
          </a:p>
          <a:p>
            <a:pPr>
              <a:spcBef>
                <a:spcPts val="480"/>
              </a:spcBef>
            </a:pPr>
            <a:r>
              <a:rPr lang="en-US" sz="2400" dirty="0"/>
              <a:t>Fibre Channel Volume Driver integration</a:t>
            </a:r>
          </a:p>
          <a:p>
            <a:pPr lvl="1">
              <a:spcBef>
                <a:spcPts val="480"/>
              </a:spcBef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VolumeManager</a:t>
            </a:r>
            <a:r>
              <a:rPr lang="en-US" sz="2000" dirty="0"/>
              <a:t> uses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FibreChannelZoneManager</a:t>
            </a:r>
            <a:r>
              <a:rPr lang="en-US" sz="2000" dirty="0"/>
              <a:t> for zone lifecycle management (in the attach/detach entry point) when fabric zoning mode is </a:t>
            </a:r>
            <a:r>
              <a:rPr lang="en-US" sz="2000" dirty="0" smtClean="0"/>
              <a:t>enabled</a:t>
            </a:r>
          </a:p>
          <a:p>
            <a:pPr lvl="1">
              <a:spcBef>
                <a:spcPts val="480"/>
              </a:spcBef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5642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>
          <a:xfrm>
            <a:off x="722313" y="1778794"/>
            <a:ext cx="7772400" cy="10215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Storage Vendor work being done with Fibre Channel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14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EMC FC / OpenStack Havana </a:t>
            </a:r>
            <a:endParaRPr lang="en-US" sz="3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EMC FC Volume Driver contributions to OpenStack in Havana pending</a:t>
            </a:r>
          </a:p>
          <a:p>
            <a:pPr lvl="1"/>
            <a:r>
              <a:rPr lang="en-US" sz="2000" dirty="0" smtClean="0"/>
              <a:t>VMAX family</a:t>
            </a:r>
          </a:p>
          <a:p>
            <a:pPr lvl="1"/>
            <a:r>
              <a:rPr lang="en-US" sz="2000" dirty="0" smtClean="0"/>
              <a:t>VNX family</a:t>
            </a:r>
          </a:p>
          <a:p>
            <a:pPr lvl="2"/>
            <a:r>
              <a:rPr lang="en-US" sz="1600" dirty="0" smtClean="0"/>
              <a:t>Built atop </a:t>
            </a:r>
            <a:r>
              <a:rPr lang="en-US" sz="1600" dirty="0" err="1" smtClean="0"/>
              <a:t>iSCSI</a:t>
            </a:r>
            <a:r>
              <a:rPr lang="en-US" sz="1600" dirty="0" smtClean="0"/>
              <a:t> support already in Grizzly</a:t>
            </a:r>
          </a:p>
          <a:p>
            <a:r>
              <a:rPr lang="en-US" sz="2400" dirty="0" smtClean="0"/>
              <a:t>Related Futures</a:t>
            </a:r>
          </a:p>
          <a:p>
            <a:pPr lvl="1"/>
            <a:r>
              <a:rPr lang="en-US" sz="2000" dirty="0" smtClean="0"/>
              <a:t>Multiple QOS support per volume driver</a:t>
            </a:r>
          </a:p>
          <a:p>
            <a:pPr lvl="1"/>
            <a:r>
              <a:rPr lang="en-US" sz="2000" dirty="0" smtClean="0"/>
              <a:t>Testing with FC Zone Manager Havana effort</a:t>
            </a:r>
          </a:p>
        </p:txBody>
      </p:sp>
    </p:spTree>
    <p:extLst>
      <p:ext uri="{BB962C8B-B14F-4D97-AF65-F5344CB8AC3E}">
        <p14:creationId xmlns:p14="http://schemas.microsoft.com/office/powerpoint/2010/main" val="14424509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we adding Fibre Channel support to OpenStack?</a:t>
            </a:r>
          </a:p>
          <a:p>
            <a:r>
              <a:rPr lang="en-US" dirty="0" smtClean="0"/>
              <a:t>What’s available in Grizzly?</a:t>
            </a:r>
          </a:p>
          <a:p>
            <a:r>
              <a:rPr lang="en-US" dirty="0" smtClean="0"/>
              <a:t>What’s being planned for Havana?</a:t>
            </a:r>
          </a:p>
          <a:p>
            <a:r>
              <a:rPr lang="en-US" dirty="0" smtClean="0"/>
              <a:t>How can you get involved?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Havana FC Design Sessions </a:t>
            </a:r>
            <a:endParaRPr lang="en-US" sz="3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10878"/>
            <a:ext cx="8229600" cy="33944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Cinder: FC SAN Zone/Access Control Manager</a:t>
            </a:r>
          </a:p>
          <a:p>
            <a:pPr lvl="1"/>
            <a:r>
              <a:rPr lang="en-US" sz="2000" dirty="0" smtClean="0"/>
              <a:t>Thursday, April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; 3:20pm – 4pm; room B110</a:t>
            </a:r>
            <a:endParaRPr lang="en-US" sz="1600" dirty="0" smtClean="0"/>
          </a:p>
          <a:p>
            <a:r>
              <a:rPr lang="en-US" sz="2400" dirty="0"/>
              <a:t>Cinder: Multi-Attach and Read Only Volumes</a:t>
            </a:r>
          </a:p>
          <a:p>
            <a:pPr lvl="1"/>
            <a:r>
              <a:rPr lang="en-US" sz="2000" dirty="0"/>
              <a:t>Thursday, April 18</a:t>
            </a:r>
            <a:r>
              <a:rPr lang="en-US" sz="2000" baseline="30000" dirty="0"/>
              <a:t>th</a:t>
            </a:r>
            <a:r>
              <a:rPr lang="en-US" sz="2000" dirty="0"/>
              <a:t>; 9:50am – </a:t>
            </a:r>
            <a:r>
              <a:rPr lang="en-US" sz="2000" dirty="0" smtClean="0"/>
              <a:t>10:30am</a:t>
            </a:r>
            <a:r>
              <a:rPr lang="en-US" sz="2000" dirty="0"/>
              <a:t>; room </a:t>
            </a:r>
            <a:r>
              <a:rPr lang="en-US" sz="2000" dirty="0" smtClean="0"/>
              <a:t>B110</a:t>
            </a:r>
          </a:p>
          <a:p>
            <a:r>
              <a:rPr lang="en-US" sz="2400" dirty="0" smtClean="0"/>
              <a:t>Nova: VMware </a:t>
            </a:r>
            <a:r>
              <a:rPr lang="en-US" sz="2400" dirty="0"/>
              <a:t>compute driver roadmap </a:t>
            </a:r>
            <a:r>
              <a:rPr lang="en-US" sz="2400" dirty="0" smtClean="0"/>
              <a:t>session</a:t>
            </a:r>
          </a:p>
          <a:p>
            <a:pPr lvl="1"/>
            <a:r>
              <a:rPr lang="en-US" sz="2000" dirty="0"/>
              <a:t>Thursday, April 18</a:t>
            </a:r>
            <a:r>
              <a:rPr lang="en-US" sz="2000" baseline="30000" dirty="0"/>
              <a:t>th</a:t>
            </a:r>
            <a:r>
              <a:rPr lang="en-US" sz="2000" dirty="0"/>
              <a:t>; </a:t>
            </a:r>
            <a:r>
              <a:rPr lang="en-US" sz="2000" dirty="0" smtClean="0"/>
              <a:t>9:50am </a:t>
            </a:r>
            <a:r>
              <a:rPr lang="en-US" sz="2000" dirty="0"/>
              <a:t>– </a:t>
            </a:r>
            <a:r>
              <a:rPr lang="en-US" sz="2000" dirty="0" smtClean="0"/>
              <a:t>10:30am; </a:t>
            </a:r>
            <a:r>
              <a:rPr lang="en-US" sz="2000" dirty="0"/>
              <a:t>room </a:t>
            </a:r>
            <a:r>
              <a:rPr lang="en-US" sz="2000" dirty="0" smtClean="0"/>
              <a:t>B113</a:t>
            </a:r>
          </a:p>
        </p:txBody>
      </p:sp>
    </p:spTree>
    <p:extLst>
      <p:ext uri="{BB962C8B-B14F-4D97-AF65-F5344CB8AC3E}">
        <p14:creationId xmlns:p14="http://schemas.microsoft.com/office/powerpoint/2010/main" val="8587728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>
            <a:noAutofit/>
          </a:bodyPr>
          <a:lstStyle/>
          <a:p>
            <a:r>
              <a:rPr lang="en-US" sz="2400" dirty="0" smtClean="0"/>
              <a:t>Fibre Channel SAN technology is utilized by most Enterprise data centers today</a:t>
            </a:r>
          </a:p>
          <a:p>
            <a:r>
              <a:rPr lang="en-US" sz="2400" dirty="0" smtClean="0"/>
              <a:t>With Grizzly release, OpenStack can now be used with Fibre Channel SAN infrastructure</a:t>
            </a:r>
          </a:p>
          <a:p>
            <a:r>
              <a:rPr lang="en-US" sz="2400" dirty="0" smtClean="0"/>
              <a:t>Additional Fibre Channel work coming in Havana</a:t>
            </a:r>
            <a:endParaRPr lang="en-US" sz="2400" dirty="0"/>
          </a:p>
          <a:p>
            <a:r>
              <a:rPr lang="en-US" sz="2400" dirty="0" smtClean="0"/>
              <a:t>If you want to plug into the Havana Fibre Channel development effort, contact:</a:t>
            </a:r>
          </a:p>
          <a:p>
            <a:pPr marL="912813" lvl="3" indent="-285750"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600" dirty="0" smtClean="0"/>
              <a:t>Andre </a:t>
            </a:r>
            <a:r>
              <a:rPr lang="en-US" sz="1600" dirty="0"/>
              <a:t>Beausoleil </a:t>
            </a:r>
            <a:r>
              <a:rPr lang="en-US" sz="1600" dirty="0" smtClean="0">
                <a:hlinkClick r:id="rId2"/>
              </a:rPr>
              <a:t>abeausol@Brocade.com</a:t>
            </a:r>
            <a:r>
              <a:rPr lang="en-US" sz="1600" dirty="0" smtClean="0"/>
              <a:t> – Brocade</a:t>
            </a:r>
          </a:p>
          <a:p>
            <a:pPr marL="912813" lvl="3" indent="-285750"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600" dirty="0" smtClean="0"/>
              <a:t>Gary Thunquest </a:t>
            </a:r>
            <a:r>
              <a:rPr lang="en-US" sz="1600" dirty="0" smtClean="0">
                <a:hlinkClick r:id="rId3"/>
              </a:rPr>
              <a:t>gary.thunquest@hp.com</a:t>
            </a:r>
            <a:r>
              <a:rPr lang="en-US" sz="1600" dirty="0" smtClean="0"/>
              <a:t>  – HP</a:t>
            </a:r>
          </a:p>
          <a:p>
            <a:pPr marL="912813" lvl="3" indent="-285750"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600" dirty="0" smtClean="0"/>
              <a:t>Edgar StPierre </a:t>
            </a:r>
            <a:r>
              <a:rPr lang="en-US" sz="1600" dirty="0" smtClean="0">
                <a:hlinkClick r:id="rId4"/>
              </a:rPr>
              <a:t>edgar.stpierre@emc.com</a:t>
            </a:r>
            <a:r>
              <a:rPr lang="en-US" sz="1600" dirty="0" smtClean="0"/>
              <a:t> – EMC 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94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83594"/>
            <a:ext cx="7772400" cy="1021556"/>
          </a:xfrm>
        </p:spPr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2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0231"/>
            <a:ext cx="7772400" cy="110251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991918"/>
                </a:solidFill>
                <a:latin typeface="Arial" pitchFamily="34" charset="0"/>
                <a:cs typeface="Arial" pitchFamily="34" charset="0"/>
              </a:rPr>
              <a:t>Adding OpenStack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 smtClean="0">
                <a:solidFill>
                  <a:srgbClr val="991918"/>
                </a:solidFill>
                <a:latin typeface="Arial" pitchFamily="34" charset="0"/>
                <a:cs typeface="Arial" pitchFamily="34" charset="0"/>
              </a:rPr>
              <a:t>Fibre Channel Support</a:t>
            </a:r>
            <a:endParaRPr lang="en-US" sz="3600" b="1" dirty="0">
              <a:solidFill>
                <a:srgbClr val="991918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5526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Why are we here?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Development group came together at the Grizzly Design Summit – Oct ’12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Purpose: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Extend OpenStack with the ability to provision infrastructure using Fibre Channel SAN interconnect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Cross industry participation</a:t>
            </a:r>
          </a:p>
          <a:p>
            <a:pPr marL="738188" lvl="1" indent="-342900"/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HP, Brocade, EMC, IBM</a:t>
            </a:r>
            <a:endParaRPr lang="en-US" sz="2200" strike="sngStrike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4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FC storage (PB) predicted to have 36% CAGR (2012-2016)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081" y="1455352"/>
            <a:ext cx="7426519" cy="34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34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Why are we bringing FC into OpenStack?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To make it easier for enterprise data center private cloud deployments to use OpenStack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Option for enterprise data centers to leverage their established storage infrastructure &amp; expertise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Leverage the performance, resiliency and security associated with FC SAN for private cloud deployments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Support application requirements for block storage 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FC in addition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iSCSI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1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6716" y="434975"/>
            <a:ext cx="8410575" cy="4603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91918"/>
                </a:solidFill>
                <a:latin typeface="Arial" pitchFamily="34" charset="0"/>
              </a:rPr>
              <a:t>OpenStack FC Use Case</a:t>
            </a:r>
            <a:endParaRPr lang="en-US" dirty="0">
              <a:solidFill>
                <a:srgbClr val="991918"/>
              </a:solidFill>
              <a:latin typeface="Aria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66716" y="895350"/>
            <a:ext cx="8410575" cy="346219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itchFamily="34" charset="0"/>
              </a:rPr>
              <a:t>Embracing customer options where alternatives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</a:rPr>
              <a:t>exist</a:t>
            </a:r>
            <a:endParaRPr lang="en-US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225242"/>
            <a:ext cx="3276603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480"/>
              </a:spcBef>
              <a:spcAft>
                <a:spcPts val="400"/>
              </a:spcAft>
              <a:buClr>
                <a:srgbClr val="991918"/>
              </a:buClr>
              <a:buSzPct val="70000"/>
              <a:buFont typeface="Arial" pitchFamily="34" charset="0"/>
              <a:buChar char="►"/>
            </a:pPr>
            <a:r>
              <a:rPr lang="en-US" sz="16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Application Use Case:        Low Latency transactional workloads:</a:t>
            </a:r>
            <a:endParaRPr lang="en-US" sz="1600" dirty="0">
              <a:solidFill>
                <a:srgbClr val="444444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spcBef>
                <a:spcPts val="480"/>
              </a:spcBef>
              <a:spcAft>
                <a:spcPts val="40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Migration of legacy workloads to OpenStack private cloud</a:t>
            </a:r>
          </a:p>
          <a:p>
            <a:pPr marL="742950" lvl="1" indent="-285750">
              <a:spcBef>
                <a:spcPts val="480"/>
              </a:spcBef>
              <a:spcAft>
                <a:spcPts val="40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New applications leveraging enterprise class infrastructure</a:t>
            </a:r>
            <a:endParaRPr lang="en-US" sz="1400" dirty="0">
              <a:solidFill>
                <a:srgbClr val="444444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480"/>
              </a:spcBef>
              <a:spcAft>
                <a:spcPts val="400"/>
              </a:spcAft>
              <a:buClr>
                <a:srgbClr val="991918"/>
              </a:buClr>
              <a:buSzPct val="70000"/>
              <a:buFont typeface="Arial" pitchFamily="34" charset="0"/>
              <a:buChar char="►"/>
            </a:pPr>
            <a:r>
              <a:rPr lang="en-US" sz="16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Benefits:</a:t>
            </a:r>
            <a:endParaRPr lang="en-US" sz="1600" dirty="0">
              <a:solidFill>
                <a:srgbClr val="444444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spcBef>
                <a:spcPts val="480"/>
              </a:spcBef>
              <a:spcAft>
                <a:spcPts val="40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Share existing resources and infrastructure</a:t>
            </a:r>
            <a:endParaRPr lang="en-US" sz="1400" dirty="0">
              <a:solidFill>
                <a:srgbClr val="444444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spcBef>
                <a:spcPts val="480"/>
              </a:spcBef>
              <a:spcAft>
                <a:spcPts val="40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HA/High </a:t>
            </a:r>
            <a:r>
              <a:rPr lang="en-US" sz="1400" dirty="0" err="1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Perf</a:t>
            </a: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 QOS Storage </a:t>
            </a:r>
            <a:r>
              <a:rPr lang="en-US" sz="1400" dirty="0" err="1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Configs</a:t>
            </a: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 within Cinder</a:t>
            </a:r>
          </a:p>
          <a:p>
            <a:pPr marL="742950" lvl="1" indent="-285750">
              <a:spcBef>
                <a:spcPts val="480"/>
              </a:spcBef>
              <a:spcAft>
                <a:spcPts val="40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444444"/>
                </a:solidFill>
                <a:latin typeface="Arial" pitchFamily="34" charset="0"/>
                <a:cs typeface="Arial" pitchFamily="34" charset="0"/>
              </a:rPr>
              <a:t>Remote replication</a:t>
            </a:r>
            <a:endParaRPr lang="en-US" sz="1400" dirty="0">
              <a:solidFill>
                <a:srgbClr val="44444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00400" y="1306909"/>
            <a:ext cx="2743200" cy="800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991918"/>
                </a:solidFill>
              </a:rPr>
              <a:t>OpenStack</a:t>
            </a:r>
            <a:endParaRPr lang="en-US" sz="1200" b="1" dirty="0">
              <a:solidFill>
                <a:srgbClr val="991918"/>
              </a:solidFill>
            </a:endParaRPr>
          </a:p>
          <a:p>
            <a:pPr algn="ctr"/>
            <a:endParaRPr lang="en-US" sz="1200" b="1" dirty="0" smtClean="0">
              <a:solidFill>
                <a:srgbClr val="991918"/>
              </a:solidFill>
            </a:endParaRPr>
          </a:p>
          <a:p>
            <a:pPr algn="ctr"/>
            <a:endParaRPr lang="en-US" sz="1200" b="1" dirty="0">
              <a:solidFill>
                <a:srgbClr val="991918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505200" y="1306909"/>
            <a:ext cx="5257800" cy="3322241"/>
            <a:chOff x="3733800" y="1249760"/>
            <a:chExt cx="5257800" cy="3322241"/>
          </a:xfrm>
        </p:grpSpPr>
        <p:sp>
          <p:nvSpPr>
            <p:cNvPr id="10" name="Bent-Up Arrow 9"/>
            <p:cNvSpPr/>
            <p:nvPr/>
          </p:nvSpPr>
          <p:spPr>
            <a:xfrm rot="5400000">
              <a:off x="5772150" y="3078560"/>
              <a:ext cx="1257300" cy="1371600"/>
            </a:xfrm>
            <a:prstGeom prst="bentUpArrow">
              <a:avLst>
                <a:gd name="adj1" fmla="val 9472"/>
                <a:gd name="adj2" fmla="val 9088"/>
                <a:gd name="adj3" fmla="val 6213"/>
              </a:avLst>
            </a:prstGeom>
            <a:solidFill>
              <a:srgbClr val="FF0000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Bent-Up Arrow 10"/>
            <p:cNvSpPr/>
            <p:nvPr/>
          </p:nvSpPr>
          <p:spPr>
            <a:xfrm rot="5400000">
              <a:off x="6076950" y="3154760"/>
              <a:ext cx="1028700" cy="990600"/>
            </a:xfrm>
            <a:prstGeom prst="bentUpArrow">
              <a:avLst>
                <a:gd name="adj1" fmla="val 10718"/>
                <a:gd name="adj2" fmla="val 12203"/>
                <a:gd name="adj3" fmla="val 8705"/>
              </a:avLst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own Arrow 11"/>
            <p:cNvSpPr/>
            <p:nvPr/>
          </p:nvSpPr>
          <p:spPr>
            <a:xfrm>
              <a:off x="4191000" y="3078560"/>
              <a:ext cx="304800" cy="914400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315200" y="1249760"/>
              <a:ext cx="1447800" cy="165735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Legacy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</p:txBody>
        </p:sp>
        <p:pic>
          <p:nvPicPr>
            <p:cNvPr id="14" name="Picture 13" descr="VNX5700_EBC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34400" y="3592910"/>
              <a:ext cx="381000" cy="844182"/>
            </a:xfrm>
            <a:prstGeom prst="rect">
              <a:avLst/>
            </a:prstGeom>
          </p:spPr>
        </p:pic>
        <p:pic>
          <p:nvPicPr>
            <p:cNvPr id="15" name="Picture 14" descr="VNX5700_EBC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6600" y="3592910"/>
              <a:ext cx="381000" cy="844182"/>
            </a:xfrm>
            <a:prstGeom prst="rect">
              <a:avLst/>
            </a:prstGeom>
          </p:spPr>
        </p:pic>
        <p:sp>
          <p:nvSpPr>
            <p:cNvPr id="17" name="Right Arrow 16"/>
            <p:cNvSpPr/>
            <p:nvPr/>
          </p:nvSpPr>
          <p:spPr>
            <a:xfrm>
              <a:off x="7467600" y="3935810"/>
              <a:ext cx="1066800" cy="114300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loud"/>
            <p:cNvSpPr>
              <a:spLocks noChangeAspect="1" noEditPoints="1" noChangeArrowheads="1"/>
            </p:cNvSpPr>
            <p:nvPr/>
          </p:nvSpPr>
          <p:spPr bwMode="auto">
            <a:xfrm rot="10800000" flipV="1">
              <a:off x="4038600" y="3250011"/>
              <a:ext cx="513328" cy="494459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ln>
              <a:solidFill>
                <a:schemeClr val="accent2">
                  <a:lumMod val="75000"/>
                </a:schemeClr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0" tIns="182880" rIns="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IP</a:t>
              </a:r>
              <a:endParaRPr lang="en-US" sz="10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Cloud"/>
            <p:cNvSpPr>
              <a:spLocks noChangeAspect="1" noEditPoints="1" noChangeArrowheads="1"/>
            </p:cNvSpPr>
            <p:nvPr/>
          </p:nvSpPr>
          <p:spPr bwMode="auto">
            <a:xfrm rot="10800000" flipV="1">
              <a:off x="5562600" y="3478611"/>
              <a:ext cx="914400" cy="494459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0" tIns="182880" rIns="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FC</a:t>
              </a:r>
            </a:p>
            <a:p>
              <a:pPr algn="ctr"/>
              <a:endParaRPr lang="en-US" sz="10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733800" y="1649810"/>
              <a:ext cx="762000" cy="171450"/>
            </a:xfrm>
            <a:prstGeom prst="roundRect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/>
                <a:t>Nova</a:t>
              </a:r>
              <a:endParaRPr lang="en-US" sz="1100" b="1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029200" y="1649810"/>
              <a:ext cx="762000" cy="171450"/>
            </a:xfrm>
            <a:prstGeom prst="roundRect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/>
                <a:t>Cinder</a:t>
              </a:r>
              <a:endParaRPr lang="en-US" sz="1100" b="1" dirty="0"/>
            </a:p>
          </p:txBody>
        </p:sp>
        <p:pic>
          <p:nvPicPr>
            <p:cNvPr id="22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33803" y="232807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3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34000" y="239276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4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86203" y="244237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5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86403" y="250706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6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3" y="255667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7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38803" y="2621361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8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204986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29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772403" y="2164162"/>
              <a:ext cx="555095" cy="545183"/>
            </a:xfrm>
            <a:prstGeom prst="rect">
              <a:avLst/>
            </a:prstGeom>
            <a:noFill/>
          </p:spPr>
        </p:pic>
        <p:pic>
          <p:nvPicPr>
            <p:cNvPr id="30" name="Picture 12" descr="x86-pc104-cpu1433-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4803" y="2278462"/>
              <a:ext cx="555095" cy="545183"/>
            </a:xfrm>
            <a:prstGeom prst="rect">
              <a:avLst/>
            </a:prstGeom>
            <a:noFill/>
          </p:spPr>
        </p:pic>
        <p:sp>
          <p:nvSpPr>
            <p:cNvPr id="31" name="Left Arrow 30"/>
            <p:cNvSpPr/>
            <p:nvPr/>
          </p:nvSpPr>
          <p:spPr>
            <a:xfrm>
              <a:off x="6172200" y="1535510"/>
              <a:ext cx="1143000" cy="228600"/>
            </a:xfrm>
            <a:prstGeom prst="leftArrow">
              <a:avLst/>
            </a:prstGeom>
            <a:solidFill>
              <a:srgbClr val="FF0000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/>
                <a:t>Migrate</a:t>
              </a:r>
              <a:endParaRPr lang="en-US" sz="900" b="1" dirty="0"/>
            </a:p>
          </p:txBody>
        </p:sp>
        <p:pic>
          <p:nvPicPr>
            <p:cNvPr id="32" name="Picture 31" descr="DD-GDA-96dpi.png"/>
            <p:cNvPicPr>
              <a:picLocks noChangeAspect="1"/>
            </p:cNvPicPr>
            <p:nvPr/>
          </p:nvPicPr>
          <p:blipFill>
            <a:blip r:embed="rId4" cstate="screen"/>
            <a:stretch>
              <a:fillRect/>
            </a:stretch>
          </p:blipFill>
          <p:spPr>
            <a:xfrm>
              <a:off x="4114800" y="4050110"/>
              <a:ext cx="838200" cy="508761"/>
            </a:xfrm>
            <a:prstGeom prst="rect">
              <a:avLst/>
            </a:prstGeom>
          </p:spPr>
        </p:pic>
        <p:pic>
          <p:nvPicPr>
            <p:cNvPr id="33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3" y="42215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3" y="43358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9804" y="42215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2204" y="43358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4403" y="42215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4" descr="C:\Users\Dan\Desktop\storage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6803" y="4335861"/>
              <a:ext cx="192199" cy="23614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Flowchart: Magnetic Disk 38"/>
            <p:cNvSpPr/>
            <p:nvPr/>
          </p:nvSpPr>
          <p:spPr>
            <a:xfrm>
              <a:off x="7315200" y="3650060"/>
              <a:ext cx="228600" cy="171450"/>
            </a:xfrm>
            <a:prstGeom prst="flowChartMagneticDisk">
              <a:avLst/>
            </a:prstGeom>
            <a:solidFill>
              <a:srgbClr val="FF0000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Magnetic Disk 39"/>
            <p:cNvSpPr/>
            <p:nvPr/>
          </p:nvSpPr>
          <p:spPr>
            <a:xfrm>
              <a:off x="8763000" y="3650060"/>
              <a:ext cx="228600" cy="171450"/>
            </a:xfrm>
            <a:prstGeom prst="flowChartMagneticDisk">
              <a:avLst/>
            </a:prstGeom>
            <a:solidFill>
              <a:srgbClr val="FF0000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7543800" y="1649810"/>
              <a:ext cx="1066800" cy="228600"/>
            </a:xfrm>
            <a:prstGeom prst="round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b="1" dirty="0" smtClean="0">
                  <a:solidFill>
                    <a:srgbClr val="444444"/>
                  </a:solidFill>
                </a:rPr>
                <a:t>Orchestration</a:t>
              </a:r>
              <a:endParaRPr lang="en-US" sz="1000" b="1" dirty="0">
                <a:solidFill>
                  <a:srgbClr val="444444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20" idx="2"/>
              <a:endCxn id="22" idx="0"/>
            </p:cNvCxnSpPr>
            <p:nvPr/>
          </p:nvCxnSpPr>
          <p:spPr>
            <a:xfrm flipH="1">
              <a:off x="4011348" y="1821262"/>
              <a:ext cx="103452" cy="5068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20" idx="2"/>
              <a:endCxn id="23" idx="0"/>
            </p:cNvCxnSpPr>
            <p:nvPr/>
          </p:nvCxnSpPr>
          <p:spPr>
            <a:xfrm>
              <a:off x="4114800" y="1821260"/>
              <a:ext cx="1496748" cy="571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1" idx="2"/>
              <a:endCxn id="32" idx="0"/>
            </p:cNvCxnSpPr>
            <p:nvPr/>
          </p:nvCxnSpPr>
          <p:spPr>
            <a:xfrm flipH="1">
              <a:off x="4533900" y="1821260"/>
              <a:ext cx="876300" cy="22288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21" idx="2"/>
              <a:endCxn id="15" idx="0"/>
            </p:cNvCxnSpPr>
            <p:nvPr/>
          </p:nvCxnSpPr>
          <p:spPr>
            <a:xfrm>
              <a:off x="5410200" y="1821260"/>
              <a:ext cx="1866900" cy="17716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Flowchart: Magnetic Disk 45"/>
            <p:cNvSpPr/>
            <p:nvPr/>
          </p:nvSpPr>
          <p:spPr>
            <a:xfrm>
              <a:off x="7162800" y="3935810"/>
              <a:ext cx="228600" cy="171450"/>
            </a:xfrm>
            <a:prstGeom prst="flowChartMagneticDisk">
              <a:avLst/>
            </a:prstGeom>
            <a:solidFill>
              <a:schemeClr val="accent1"/>
            </a:solidFill>
            <a:ln w="127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lowchart: Magnetic Disk 46"/>
            <p:cNvSpPr/>
            <p:nvPr/>
          </p:nvSpPr>
          <p:spPr>
            <a:xfrm>
              <a:off x="8763000" y="3935810"/>
              <a:ext cx="228600" cy="171450"/>
            </a:xfrm>
            <a:prstGeom prst="flowChartMagneticDisk">
              <a:avLst/>
            </a:prstGeom>
            <a:solidFill>
              <a:schemeClr val="accent1"/>
            </a:solidFill>
            <a:ln w="127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Magnetic Disk 47"/>
            <p:cNvSpPr/>
            <p:nvPr/>
          </p:nvSpPr>
          <p:spPr>
            <a:xfrm>
              <a:off x="7162800" y="4221560"/>
              <a:ext cx="228600" cy="171450"/>
            </a:xfrm>
            <a:prstGeom prst="flowChartMagneticDisk">
              <a:avLst/>
            </a:prstGeom>
            <a:solidFill>
              <a:srgbClr val="FF0000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loud"/>
            <p:cNvSpPr>
              <a:spLocks noChangeAspect="1" noEditPoints="1" noChangeArrowheads="1"/>
            </p:cNvSpPr>
            <p:nvPr/>
          </p:nvSpPr>
          <p:spPr bwMode="auto">
            <a:xfrm rot="10800000" flipV="1">
              <a:off x="7772401" y="3772742"/>
              <a:ext cx="513328" cy="494459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ln>
              <a:solidFill>
                <a:schemeClr val="accent4">
                  <a:lumMod val="75000"/>
                </a:schemeClr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0" tIns="182880" rIns="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accent4">
                      <a:lumMod val="50000"/>
                    </a:schemeClr>
                  </a:solidFill>
                </a:rPr>
                <a:t>WAN</a:t>
              </a:r>
              <a:endParaRPr lang="en-US" sz="10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391400" y="127635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Legacy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667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have we accomplished?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Created two Fibre Channel blueprints under the Cinder initiative</a:t>
            </a:r>
          </a:p>
          <a:p>
            <a:pPr marL="685800" lvl="1">
              <a:buFont typeface="Arial" pitchFamily="34" charset="0"/>
              <a:buChar char="•"/>
            </a:pPr>
            <a:r>
              <a:rPr lang="en-US" sz="2000" dirty="0" smtClean="0"/>
              <a:t>Fibre Channel Block </a:t>
            </a:r>
            <a:r>
              <a:rPr lang="en-US" sz="2000" dirty="0"/>
              <a:t>S</a:t>
            </a:r>
            <a:r>
              <a:rPr lang="en-US" sz="2000" dirty="0" smtClean="0"/>
              <a:t>torage</a:t>
            </a:r>
          </a:p>
          <a:p>
            <a:pPr marL="1085850" lvl="2"/>
            <a:r>
              <a:rPr lang="en-US" sz="1800" dirty="0" smtClean="0"/>
              <a:t>Blueprint approved and implemented in the Grizzly release</a:t>
            </a:r>
          </a:p>
          <a:p>
            <a:pPr marL="685800" lvl="1">
              <a:buFont typeface="Arial" pitchFamily="34" charset="0"/>
              <a:buChar char="•"/>
            </a:pPr>
            <a:r>
              <a:rPr lang="en-US" sz="2000" dirty="0" smtClean="0"/>
              <a:t>Fibre Channel Zone Manager</a:t>
            </a:r>
          </a:p>
          <a:p>
            <a:pPr lvl="2" indent="-287338"/>
            <a:r>
              <a:rPr lang="en-US" sz="1800" dirty="0" smtClean="0"/>
              <a:t>Blueprint submitted as a discussion item for Havana</a:t>
            </a:r>
          </a:p>
          <a:p>
            <a:r>
              <a:rPr lang="en-US" sz="2400" dirty="0" smtClean="0"/>
              <a:t>First Fibre Channel Session at an OpenStack Summit</a:t>
            </a:r>
          </a:p>
        </p:txBody>
      </p:sp>
    </p:spTree>
    <p:extLst>
      <p:ext uri="{BB962C8B-B14F-4D97-AF65-F5344CB8AC3E}">
        <p14:creationId xmlns:p14="http://schemas.microsoft.com/office/powerpoint/2010/main" val="75842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0231"/>
            <a:ext cx="7772400" cy="110251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991918"/>
                </a:solidFill>
                <a:latin typeface="Arial" pitchFamily="34" charset="0"/>
                <a:cs typeface="Arial" pitchFamily="34" charset="0"/>
              </a:rPr>
              <a:t>Fibre Channel Grizzly Support</a:t>
            </a:r>
            <a:endParaRPr lang="en-US" sz="3600" b="1" dirty="0">
              <a:solidFill>
                <a:srgbClr val="991918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551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</TotalTime>
  <Words>1035</Words>
  <Application>Microsoft Office PowerPoint</Application>
  <PresentationFormat>On-screen Show (16:9)</PresentationFormat>
  <Paragraphs>157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Orchestration of Fibre Channel Technologies for Private Cloud Deployments</vt:lpstr>
      <vt:lpstr>Agenda</vt:lpstr>
      <vt:lpstr>Adding OpenStack  Fibre Channel Support</vt:lpstr>
      <vt:lpstr>Why are we here? </vt:lpstr>
      <vt:lpstr>FC storage (PB) predicted to have 36% CAGR (2012-2016)</vt:lpstr>
      <vt:lpstr>Why are we bringing FC into OpenStack?</vt:lpstr>
      <vt:lpstr>OpenStack FC Use Case</vt:lpstr>
      <vt:lpstr>What have we accomplished?</vt:lpstr>
      <vt:lpstr>Fibre Channel Grizzly Support</vt:lpstr>
      <vt:lpstr>Fibre Channel – Grizzly Changes</vt:lpstr>
      <vt:lpstr>Infrastructure Support</vt:lpstr>
      <vt:lpstr>What can be done with Grizzly?</vt:lpstr>
      <vt:lpstr>Known limitations</vt:lpstr>
      <vt:lpstr>Havana Cinder FC SAN Zone/Access Control Manager Proposal</vt:lpstr>
      <vt:lpstr>FC SAN Zone/Access Control Manager</vt:lpstr>
      <vt:lpstr>Requirements/Use Cases</vt:lpstr>
      <vt:lpstr>Fibre Channel Zone Manager</vt:lpstr>
      <vt:lpstr>Storage Vendor work being done with Fibre Channel</vt:lpstr>
      <vt:lpstr>EMC FC / OpenStack Havana </vt:lpstr>
      <vt:lpstr>Havana FC Design Sessions </vt:lpstr>
      <vt:lpstr>Summary</vt:lpstr>
      <vt:lpstr>Thank you!</vt:lpstr>
    </vt:vector>
  </TitlesOfParts>
  <Company>Brocade Communications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OpenStack Fibre Channel Session Planning</dc:title>
  <dc:creator>andre beausoleil</dc:creator>
  <cp:lastModifiedBy>andre beausoleil</cp:lastModifiedBy>
  <cp:revision>57</cp:revision>
  <dcterms:created xsi:type="dcterms:W3CDTF">2013-03-28T04:32:32Z</dcterms:created>
  <dcterms:modified xsi:type="dcterms:W3CDTF">2013-04-18T20:59:17Z</dcterms:modified>
</cp:coreProperties>
</file>