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sldIdLst>
    <p:sldId id="256" r:id="rId5"/>
    <p:sldId id="258" r:id="rId6"/>
    <p:sldId id="259" r:id="rId7"/>
    <p:sldId id="313" r:id="rId8"/>
    <p:sldId id="293" r:id="rId9"/>
    <p:sldId id="315" r:id="rId10"/>
    <p:sldId id="317" r:id="rId11"/>
    <p:sldId id="320" r:id="rId12"/>
    <p:sldId id="321" r:id="rId13"/>
    <p:sldId id="319" r:id="rId14"/>
    <p:sldId id="322" r:id="rId15"/>
    <p:sldId id="323" r:id="rId16"/>
    <p:sldId id="318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4" r:id="rId26"/>
    <p:sldId id="310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43" autoAdjust="0"/>
  </p:normalViewPr>
  <p:slideViewPr>
    <p:cSldViewPr snapToGrid="0" snapToObjects="1">
      <p:cViewPr varScale="1">
        <p:scale>
          <a:sx n="124" d="100"/>
          <a:sy n="124" d="100"/>
        </p:scale>
        <p:origin x="-112" y="-3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50EA2-3821-404B-AD11-2EF476311AB9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B4BF-413E-1743-B7A8-D46D61730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6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Networking is not built</a:t>
            </a:r>
            <a:r>
              <a:rPr lang="en-US" baseline="0" dirty="0" smtClean="0"/>
              <a:t> for a self-service cloud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3 broad</a:t>
            </a:r>
            <a:r>
              <a:rPr lang="en-US" baseline="0" dirty="0" smtClean="0"/>
              <a:t> categories of SDN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Virtual networking for or </a:t>
            </a:r>
            <a:r>
              <a:rPr lang="en-US" baseline="0" dirty="0" err="1" smtClean="0"/>
              <a:t>IaaS</a:t>
            </a:r>
            <a:r>
              <a:rPr lang="en-US" baseline="0" dirty="0" smtClean="0"/>
              <a:t> clouds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Central control of data center network fabric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Carrier network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Replace or augment distributed signaling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Edge only?</a:t>
            </a:r>
          </a:p>
          <a:p>
            <a:pPr marL="1085850" lvl="2" indent="-171450">
              <a:buFontTx/>
              <a:buChar char="-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2887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requirements for virtual networking for </a:t>
            </a:r>
            <a:r>
              <a:rPr lang="en-US" baseline="0" dirty="0" err="1" smtClean="0"/>
              <a:t>IaaS</a:t>
            </a:r>
            <a:r>
              <a:rPr lang="en-US" baseline="0" dirty="0" smtClean="0"/>
              <a:t> clouds are broad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 variety of features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Typical virtual</a:t>
            </a:r>
            <a:r>
              <a:rPr lang="en-US" baseline="0" dirty="0" smtClean="0"/>
              <a:t> topology of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cloud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Multiple projects/virtual data centers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L2 isolation inside VDC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L3 isolation between network, and between provider and tenants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Just like in a real data center!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May want to connect customer site</a:t>
            </a:r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Multiple candidates for </a:t>
            </a:r>
            <a:r>
              <a:rPr lang="en-US" dirty="0" err="1" smtClean="0"/>
              <a:t>IaaS</a:t>
            </a:r>
            <a:r>
              <a:rPr lang="en-US" dirty="0" smtClean="0"/>
              <a:t> virtual networking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Each vendor touts their own solutions as</a:t>
            </a:r>
            <a:r>
              <a:rPr lang="en-US" baseline="0" dirty="0" smtClean="0"/>
              <a:t> being appropriate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Let’s examine them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Only option for</a:t>
            </a:r>
            <a:r>
              <a:rPr lang="en-US" baseline="0" dirty="0" smtClean="0"/>
              <a:t> L2 isolation in traditional network is VLAN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L3 isolation option is VRF or virtual appliance</a:t>
            </a:r>
          </a:p>
          <a:p>
            <a:pPr marL="171450" indent="-171450"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doesn’t change the fact that the switches hold lots of network state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Proportional</a:t>
            </a:r>
            <a:r>
              <a:rPr lang="en-US" baseline="0" dirty="0" smtClean="0"/>
              <a:t> to virtual domain network state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Physical network</a:t>
            </a:r>
            <a:r>
              <a:rPr lang="en-US" baseline="0" dirty="0" smtClean="0"/>
              <a:t> state doesn’t change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Virtual network state only at the edges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FEC</a:t>
            </a:r>
          </a:p>
          <a:p>
            <a:pPr marL="171450" lvl="0" indent="-171450"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There are several trends supporting the edge to edge overlay model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Clos Network (spine and leaf) can be built with IP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Standard and proven IGP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Virtual network state only at edge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Physical network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doesn’t change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I hope that you’re convinced that edge to edge</a:t>
            </a:r>
            <a:r>
              <a:rPr lang="en-US" baseline="0" dirty="0" smtClean="0"/>
              <a:t> overlays are the right approach to satisfy </a:t>
            </a:r>
            <a:r>
              <a:rPr lang="en-US" baseline="0" dirty="0" err="1" smtClean="0"/>
              <a:t>IaaS</a:t>
            </a:r>
            <a:r>
              <a:rPr lang="en-US" baseline="0" dirty="0" smtClean="0"/>
              <a:t> cloud networking requirements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is that enough?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Not quite.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Patron saint of SDN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Undertaker from Topeka, Kansas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Rumor has it: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Almon</a:t>
            </a:r>
            <a:r>
              <a:rPr lang="en-US" baseline="0" dirty="0" smtClean="0"/>
              <a:t> believed calls sent to “the undertaker” weren’t being routed to him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Thought the competition had a relative working at the switching office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Moved to Kansas City. Thought the operators were giving his customers a busy signal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Became convinced that manual switching (with a switchboard operator) should be eliminated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Example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Strowger</a:t>
            </a:r>
            <a:r>
              <a:rPr lang="en-US" baseline="0" dirty="0" smtClean="0"/>
              <a:t> switches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His work led to fully automated switching centers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5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control protocols:</a:t>
            </a:r>
          </a:p>
          <a:p>
            <a:r>
              <a:rPr lang="en-US" dirty="0" smtClean="0"/>
              <a:t>ICMP</a:t>
            </a:r>
          </a:p>
          <a:p>
            <a:r>
              <a:rPr lang="en-US" dirty="0" smtClean="0"/>
              <a:t>ARP</a:t>
            </a:r>
          </a:p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0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concept in CS</a:t>
            </a:r>
          </a:p>
          <a:p>
            <a:r>
              <a:rPr lang="en-US" dirty="0" smtClean="0"/>
              <a:t>Abstraction</a:t>
            </a:r>
            <a:r>
              <a:rPr lang="en-US" baseline="0" dirty="0" smtClean="0"/>
              <a:t> lends to good design, good scaling properties</a:t>
            </a:r>
          </a:p>
          <a:p>
            <a:r>
              <a:rPr lang="en-US" baseline="0" dirty="0" smtClean="0"/>
              <a:t>OOP vs. Functional</a:t>
            </a:r>
          </a:p>
          <a:p>
            <a:r>
              <a:rPr lang="en-US" baseline="0" dirty="0" smtClean="0"/>
              <a:t>Operating Systems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B4BF-413E-1743-B7A8-D46D617302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3538" y="3377558"/>
            <a:ext cx="2824940" cy="119934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latin typeface="Open Sans"/>
              <a:cs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039" y="555859"/>
            <a:ext cx="2633749" cy="2343289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Networking in the cloud: An SDN primer</a:t>
            </a:r>
            <a:endParaRPr lang="en-US" sz="3000" dirty="0" smtClean="0">
              <a:latin typeface="Open Sans"/>
              <a:cs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454" y="3825076"/>
            <a:ext cx="477777" cy="477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095" y="3450035"/>
            <a:ext cx="458634" cy="43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4791" y="3387808"/>
            <a:ext cx="222368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/>
                <a:cs typeface="Open Sans"/>
              </a:rPr>
              <a:t>Ben Cherian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Open Sans"/>
                <a:cs typeface="Open Sans"/>
              </a:rPr>
              <a:t>Chief Strategy Officer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Open Sans"/>
                <a:cs typeface="Open Sans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bencherian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Open Sans"/>
                <a:cs typeface="Open Sans"/>
              </a:rPr>
              <a:t>Midokura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pic>
        <p:nvPicPr>
          <p:cNvPr id="12" name="Picture 11" descr="midokura_mar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87" y="4244204"/>
            <a:ext cx="263568" cy="2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745" y="1177706"/>
            <a:ext cx="4601511" cy="2498783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Data Plane:</a:t>
            </a:r>
          </a:p>
          <a:p>
            <a:pPr algn="ctr"/>
            <a:r>
              <a:rPr lang="en-US" sz="3000" dirty="0" smtClean="0">
                <a:latin typeface="Open Sans"/>
                <a:cs typeface="Open Sans"/>
              </a:rPr>
              <a:t>Responsible for forwarding traffic to the selected destination</a:t>
            </a:r>
            <a:endParaRPr lang="en-US" sz="3000" dirty="0" smtClean="0">
              <a:latin typeface="Open Sans"/>
              <a:cs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016" y="0"/>
            <a:ext cx="42159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44097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1690" y="1597583"/>
            <a:ext cx="4601511" cy="1341559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The networ</a:t>
            </a:r>
            <a:r>
              <a:rPr lang="en-US" sz="3000" dirty="0" smtClean="0">
                <a:latin typeface="Open Sans"/>
                <a:cs typeface="Open Sans"/>
              </a:rPr>
              <a:t>k needs better </a:t>
            </a:r>
            <a:r>
              <a:rPr lang="en-US" sz="3000" dirty="0" smtClean="0">
                <a:latin typeface="Open Sans"/>
                <a:cs typeface="Open Sans"/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111634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065560"/>
            <a:ext cx="4635500" cy="179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2924" y="456762"/>
            <a:ext cx="5408045" cy="88479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A basic example of SDN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759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E2A4E2-992E-4D4A-96B3-BD7243D9847B}" type="slidenum">
              <a:rPr lang="en-US" altLang="ja-JP" smtClean="0">
                <a:latin typeface="Open Sans"/>
                <a:cs typeface="Open Sans"/>
              </a:rPr>
              <a:pPr>
                <a:defRPr/>
              </a:pPr>
              <a:t>13</a:t>
            </a:fld>
            <a:endParaRPr lang="en-US" altLang="ja-JP">
              <a:latin typeface="Open Sans"/>
              <a:cs typeface="Open San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9701" y="2675537"/>
            <a:ext cx="629141" cy="70132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Open Sans"/>
                <a:cs typeface="Open Sans"/>
              </a:rPr>
              <a:t>SDN</a:t>
            </a:r>
            <a:endParaRPr lang="ja-JP" altLang="en-US" sz="14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97186" y="1659339"/>
            <a:ext cx="795115" cy="701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 smtClean="0">
                <a:solidFill>
                  <a:schemeClr val="tx1"/>
                </a:solidFill>
                <a:latin typeface="Open Sans"/>
                <a:cs typeface="Open Sans"/>
              </a:rPr>
              <a:t>IaaS</a:t>
            </a:r>
            <a:r>
              <a:rPr lang="en-US" altLang="ja-JP" sz="1400" dirty="0" smtClean="0">
                <a:solidFill>
                  <a:schemeClr val="tx1"/>
                </a:solidFill>
                <a:latin typeface="Open Sans"/>
                <a:cs typeface="Open Sans"/>
              </a:rPr>
              <a:t> Cloud</a:t>
            </a:r>
            <a:endParaRPr lang="ja-JP" altLang="en-US" sz="14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97186" y="3093371"/>
            <a:ext cx="795115" cy="70132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pen Sans"/>
                <a:cs typeface="Open Sans"/>
              </a:rPr>
              <a:t>Fabric</a:t>
            </a:r>
            <a:endParaRPr lang="ja-JP" altLang="en-US" sz="14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97186" y="4127353"/>
            <a:ext cx="795115" cy="70132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pen Sans"/>
                <a:cs typeface="Open Sans"/>
              </a:rPr>
              <a:t>Carrier/WAN</a:t>
            </a:r>
            <a:endParaRPr lang="ja-JP" altLang="en-US" sz="14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15114" y="1209024"/>
            <a:ext cx="1121293" cy="701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  <a:latin typeface="Open Sans"/>
                <a:cs typeface="Open Sans"/>
              </a:rPr>
              <a:t>Cloud Service Providers</a:t>
            </a:r>
          </a:p>
          <a:p>
            <a:pPr algn="ctr"/>
            <a:r>
              <a:rPr lang="en-US" altLang="ja-JP" sz="1100" dirty="0" smtClean="0">
                <a:solidFill>
                  <a:schemeClr val="tx1"/>
                </a:solidFill>
                <a:latin typeface="Open Sans"/>
                <a:cs typeface="Open Sans"/>
              </a:rPr>
              <a:t>(CSP</a:t>
            </a:r>
            <a:r>
              <a:rPr lang="ja-JP" altLang="en-US" sz="1100" dirty="0" smtClean="0">
                <a:solidFill>
                  <a:schemeClr val="tx1"/>
                </a:solidFill>
                <a:latin typeface="Open Sans"/>
                <a:cs typeface="Open Sans"/>
              </a:rPr>
              <a:t>／</a:t>
            </a:r>
            <a:r>
              <a:rPr lang="en-US" altLang="ja-JP" sz="1100" dirty="0" smtClean="0">
                <a:solidFill>
                  <a:schemeClr val="tx1"/>
                </a:solidFill>
                <a:latin typeface="Open Sans"/>
                <a:cs typeface="Open Sans"/>
              </a:rPr>
              <a:t>CAP)</a:t>
            </a:r>
            <a:endParaRPr lang="ja-JP" altLang="en-US" sz="11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215114" y="2129328"/>
            <a:ext cx="1121293" cy="701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Open Sans"/>
                <a:cs typeface="Open Sans"/>
              </a:rPr>
              <a:t>Enterprises</a:t>
            </a:r>
            <a:endParaRPr lang="ja-JP" altLang="en-US" sz="14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cxnSp>
        <p:nvCxnSpPr>
          <p:cNvPr id="19" name="カギ線コネクタ 18"/>
          <p:cNvCxnSpPr>
            <a:stCxn id="4" idx="3"/>
            <a:endCxn id="5" idx="1"/>
          </p:cNvCxnSpPr>
          <p:nvPr/>
        </p:nvCxnSpPr>
        <p:spPr>
          <a:xfrm flipV="1">
            <a:off x="768841" y="2010003"/>
            <a:ext cx="328344" cy="1016198"/>
          </a:xfrm>
          <a:prstGeom prst="bent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/>
          <p:cNvCxnSpPr>
            <a:stCxn id="4" idx="3"/>
            <a:endCxn id="7" idx="1"/>
          </p:cNvCxnSpPr>
          <p:nvPr/>
        </p:nvCxnSpPr>
        <p:spPr>
          <a:xfrm>
            <a:off x="768841" y="3026201"/>
            <a:ext cx="328344" cy="145181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カギ線コネクタ 22"/>
          <p:cNvCxnSpPr>
            <a:stCxn id="5" idx="3"/>
            <a:endCxn id="8" idx="1"/>
          </p:cNvCxnSpPr>
          <p:nvPr/>
        </p:nvCxnSpPr>
        <p:spPr>
          <a:xfrm flipV="1">
            <a:off x="1892301" y="1559687"/>
            <a:ext cx="322813" cy="450315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カギ線コネクタ 25"/>
          <p:cNvCxnSpPr>
            <a:stCxn id="5" idx="3"/>
            <a:endCxn id="9" idx="1"/>
          </p:cNvCxnSpPr>
          <p:nvPr/>
        </p:nvCxnSpPr>
        <p:spPr>
          <a:xfrm>
            <a:off x="1892301" y="2010002"/>
            <a:ext cx="322813" cy="469989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>
            <a:stCxn id="4" idx="3"/>
            <a:endCxn id="6" idx="1"/>
          </p:cNvCxnSpPr>
          <p:nvPr/>
        </p:nvCxnSpPr>
        <p:spPr>
          <a:xfrm>
            <a:off x="768841" y="3026200"/>
            <a:ext cx="328344" cy="41783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 bwMode="auto">
          <a:xfrm>
            <a:off x="3467100" y="1209024"/>
            <a:ext cx="26924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直線コネクタ 49"/>
          <p:cNvCxnSpPr/>
          <p:nvPr/>
        </p:nvCxnSpPr>
        <p:spPr bwMode="auto">
          <a:xfrm>
            <a:off x="6311900" y="1208373"/>
            <a:ext cx="26924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テキスト ボックス 50"/>
          <p:cNvSpPr txBox="1"/>
          <p:nvPr/>
        </p:nvSpPr>
        <p:spPr>
          <a:xfrm>
            <a:off x="4343401" y="899103"/>
            <a:ext cx="100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Open Sans"/>
                <a:cs typeface="Open Sans"/>
              </a:rPr>
              <a:t>Definition</a:t>
            </a:r>
            <a:endParaRPr kumimoji="1" lang="ja-JP" altLang="en-US" sz="1400" dirty="0">
              <a:latin typeface="Open Sans"/>
              <a:cs typeface="Open Sans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171500" y="90785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Open Sans"/>
                <a:cs typeface="Open Sans"/>
              </a:rPr>
              <a:t>E</a:t>
            </a:r>
            <a:r>
              <a:rPr kumimoji="1" lang="en-US" altLang="ja-JP" sz="1400" dirty="0" smtClean="0">
                <a:latin typeface="Open Sans"/>
                <a:cs typeface="Open Sans"/>
              </a:rPr>
              <a:t>xample</a:t>
            </a:r>
            <a:endParaRPr kumimoji="1" lang="ja-JP" altLang="en-US" sz="1400" dirty="0">
              <a:latin typeface="Open Sans"/>
              <a:cs typeface="Open San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67100" y="3166016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/>
              <a:buChar char="•"/>
            </a:pPr>
            <a:r>
              <a:rPr lang="en-US" altLang="ja-JP" sz="1200" dirty="0" smtClean="0">
                <a:latin typeface="Open Sans"/>
                <a:cs typeface="Open Sans"/>
              </a:rPr>
              <a:t>Centralized control plane</a:t>
            </a:r>
          </a:p>
          <a:p>
            <a:pPr marL="88900" indent="-88900">
              <a:buFont typeface="Arial"/>
              <a:buChar char="•"/>
            </a:pPr>
            <a:r>
              <a:rPr kumimoji="1" lang="en-US" altLang="ja-JP" sz="1200" dirty="0" smtClean="0">
                <a:latin typeface="Open Sans"/>
                <a:cs typeface="Open Sans"/>
              </a:rPr>
              <a:t>Hardware solution for DC use</a:t>
            </a:r>
          </a:p>
          <a:p>
            <a:pPr marL="88900" indent="-88900">
              <a:buFont typeface="Arial"/>
              <a:buChar char="•"/>
            </a:pPr>
            <a:endParaRPr kumimoji="1" lang="en-US" altLang="ja-JP" sz="1200" dirty="0" smtClean="0">
              <a:latin typeface="Open Sans"/>
              <a:cs typeface="Open Sans"/>
            </a:endParaRPr>
          </a:p>
        </p:txBody>
      </p:sp>
      <p:cxnSp>
        <p:nvCxnSpPr>
          <p:cNvPr id="54" name="直線コネクタ 53"/>
          <p:cNvCxnSpPr/>
          <p:nvPr/>
        </p:nvCxnSpPr>
        <p:spPr bwMode="auto">
          <a:xfrm>
            <a:off x="1990206" y="2958875"/>
            <a:ext cx="7014094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直線コネクタ 55"/>
          <p:cNvCxnSpPr/>
          <p:nvPr/>
        </p:nvCxnSpPr>
        <p:spPr bwMode="auto">
          <a:xfrm>
            <a:off x="1971166" y="3949474"/>
            <a:ext cx="7014094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テキスト ボックス 56"/>
          <p:cNvSpPr txBox="1"/>
          <p:nvPr/>
        </p:nvSpPr>
        <p:spPr>
          <a:xfrm>
            <a:off x="6286500" y="3168032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/>
              <a:buChar char="•"/>
            </a:pPr>
            <a:r>
              <a:rPr lang="en-US" altLang="ja-JP" sz="1200" dirty="0" smtClean="0">
                <a:latin typeface="Open Sans"/>
                <a:cs typeface="Open Sans"/>
              </a:rPr>
              <a:t>Juniper </a:t>
            </a:r>
            <a:r>
              <a:rPr lang="en-US" altLang="ja-JP" sz="1200" dirty="0" err="1" smtClean="0">
                <a:latin typeface="Open Sans"/>
                <a:cs typeface="Open Sans"/>
              </a:rPr>
              <a:t>Qfabric</a:t>
            </a:r>
            <a:endParaRPr lang="en-US" altLang="ja-JP" sz="1200" dirty="0" smtClean="0">
              <a:latin typeface="Open Sans"/>
              <a:cs typeface="Open Sans"/>
            </a:endParaRPr>
          </a:p>
          <a:p>
            <a:pPr marL="88900" indent="-88900">
              <a:buFont typeface="Arial"/>
              <a:buChar char="•"/>
            </a:pPr>
            <a:r>
              <a:rPr lang="en-US" altLang="ja-JP" sz="1200" dirty="0">
                <a:latin typeface="Open Sans"/>
                <a:cs typeface="Open Sans"/>
              </a:rPr>
              <a:t>NEC </a:t>
            </a:r>
            <a:r>
              <a:rPr lang="en-US" altLang="ja-JP" sz="1200" dirty="0" smtClean="0">
                <a:latin typeface="Open Sans"/>
                <a:cs typeface="Open Sans"/>
              </a:rPr>
              <a:t>Programmable Flow</a:t>
            </a:r>
            <a:endParaRPr lang="en-US" altLang="ja-JP" sz="1200" dirty="0">
              <a:latin typeface="Open Sans"/>
              <a:cs typeface="Open Sans"/>
            </a:endParaRPr>
          </a:p>
          <a:p>
            <a:pPr marL="88900" indent="-88900">
              <a:buFont typeface="Arial"/>
              <a:buChar char="•"/>
            </a:pPr>
            <a:r>
              <a:rPr lang="en-US" altLang="ja-JP" sz="1200" dirty="0">
                <a:latin typeface="Open Sans"/>
                <a:cs typeface="Open Sans"/>
              </a:rPr>
              <a:t>Big </a:t>
            </a:r>
            <a:r>
              <a:rPr lang="en-US" altLang="ja-JP" sz="1200" dirty="0" smtClean="0">
                <a:latin typeface="Open Sans"/>
                <a:cs typeface="Open Sans"/>
              </a:rPr>
              <a:t>Switch</a:t>
            </a:r>
            <a:endParaRPr lang="en-US" altLang="ja-JP" sz="1200" dirty="0">
              <a:latin typeface="Open Sans"/>
              <a:cs typeface="Open San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67100" y="1684293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/>
              <a:buChar char="•"/>
            </a:pPr>
            <a:r>
              <a:rPr lang="en-US" altLang="ja-JP" sz="1200" dirty="0" smtClean="0">
                <a:latin typeface="Open Sans"/>
                <a:cs typeface="Open Sans"/>
              </a:rPr>
              <a:t>Distributed control plane</a:t>
            </a:r>
          </a:p>
          <a:p>
            <a:pPr marL="88900" indent="-88900">
              <a:buFont typeface="Arial"/>
              <a:buChar char="•"/>
            </a:pPr>
            <a:r>
              <a:rPr lang="en-US" altLang="ja-JP" sz="1200" dirty="0" smtClean="0">
                <a:latin typeface="Open Sans"/>
                <a:cs typeface="Open Sans"/>
              </a:rPr>
              <a:t>Software</a:t>
            </a:r>
            <a:r>
              <a:rPr kumimoji="1" lang="en-US" altLang="ja-JP" sz="1200" dirty="0" smtClean="0">
                <a:latin typeface="Open Sans"/>
                <a:cs typeface="Open Sans"/>
              </a:rPr>
              <a:t> solution for </a:t>
            </a:r>
            <a:r>
              <a:rPr kumimoji="1" lang="en-US" altLang="ja-JP" sz="1200" dirty="0" err="1" smtClean="0">
                <a:latin typeface="Open Sans"/>
                <a:cs typeface="Open Sans"/>
              </a:rPr>
              <a:t>IaaS</a:t>
            </a:r>
            <a:r>
              <a:rPr kumimoji="1" lang="en-US" altLang="ja-JP" sz="1200" dirty="0" smtClean="0">
                <a:latin typeface="Open Sans"/>
                <a:cs typeface="Open Sans"/>
              </a:rPr>
              <a:t> Cloud use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286500" y="1678548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/>
              <a:buChar char="•"/>
            </a:pPr>
            <a:r>
              <a:rPr lang="en-US" altLang="ja-JP" sz="1200" dirty="0" err="1" smtClean="0">
                <a:latin typeface="Open Sans"/>
                <a:cs typeface="Open Sans"/>
              </a:rPr>
              <a:t>Midokura</a:t>
            </a:r>
            <a:endParaRPr lang="en-US" altLang="ja-JP" sz="1200" dirty="0" smtClean="0">
              <a:latin typeface="Open Sans"/>
              <a:cs typeface="Open Sans"/>
            </a:endParaRPr>
          </a:p>
          <a:p>
            <a:pPr marL="88900" indent="-88900">
              <a:buFont typeface="Arial"/>
              <a:buChar char="•"/>
            </a:pPr>
            <a:r>
              <a:rPr kumimoji="1" lang="en-US" altLang="ja-JP" sz="1200" dirty="0" err="1" smtClean="0">
                <a:latin typeface="Open Sans"/>
                <a:cs typeface="Open Sans"/>
              </a:rPr>
              <a:t>VMWare</a:t>
            </a:r>
            <a:r>
              <a:rPr kumimoji="1" lang="en-US" altLang="ja-JP" sz="1200" dirty="0" smtClean="0">
                <a:latin typeface="Open Sans"/>
                <a:cs typeface="Open Sans"/>
              </a:rPr>
              <a:t>/Nicira</a:t>
            </a:r>
          </a:p>
          <a:p>
            <a:pPr marL="88900" indent="-88900">
              <a:buFont typeface="Arial"/>
              <a:buChar char="•"/>
            </a:pPr>
            <a:r>
              <a:rPr kumimoji="1" lang="en-US" altLang="ja-JP" sz="1200" dirty="0" err="1" smtClean="0">
                <a:latin typeface="Open Sans"/>
                <a:cs typeface="Open Sans"/>
              </a:rPr>
              <a:t>Nuage</a:t>
            </a:r>
            <a:endParaRPr kumimoji="1" lang="en-US" altLang="ja-JP" sz="1200" dirty="0" smtClean="0">
              <a:latin typeface="Open Sans"/>
              <a:cs typeface="Open San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467100" y="4058495"/>
            <a:ext cx="269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/>
              <a:buChar char="•"/>
            </a:pPr>
            <a:r>
              <a:rPr lang="en-US" altLang="ja-JP" sz="1200" dirty="0" smtClean="0">
                <a:latin typeface="Open Sans"/>
                <a:cs typeface="Open Sans"/>
              </a:rPr>
              <a:t>Hybrid control plane (CP)</a:t>
            </a:r>
          </a:p>
          <a:p>
            <a:pPr marL="546100" lvl="1" indent="-88900">
              <a:buFont typeface="Arial"/>
              <a:buChar char="•"/>
            </a:pPr>
            <a:r>
              <a:rPr kumimoji="1" lang="en-US" altLang="ja-JP" sz="1200" dirty="0" smtClean="0">
                <a:latin typeface="Open Sans"/>
                <a:cs typeface="Open Sans"/>
              </a:rPr>
              <a:t>Distributed CP with </a:t>
            </a:r>
            <a:r>
              <a:rPr kumimoji="1" lang="en-US" altLang="ja-JP" sz="1200" dirty="0" smtClean="0">
                <a:latin typeface="Open Sans"/>
                <a:cs typeface="Open Sans"/>
              </a:rPr>
              <a:t>BGP</a:t>
            </a:r>
            <a:endParaRPr kumimoji="1" lang="en-US" altLang="ja-JP" sz="1200" dirty="0" smtClean="0">
              <a:latin typeface="Open Sans"/>
              <a:cs typeface="Open Sans"/>
            </a:endParaRPr>
          </a:p>
          <a:p>
            <a:pPr marL="546100" lvl="1" indent="-88900">
              <a:buFont typeface="Arial"/>
              <a:buChar char="•"/>
            </a:pPr>
            <a:r>
              <a:rPr lang="en-US" altLang="ja-JP" sz="1200" dirty="0" smtClean="0">
                <a:latin typeface="Open Sans"/>
                <a:cs typeface="Open Sans"/>
              </a:rPr>
              <a:t>Centralized CP using </a:t>
            </a:r>
            <a:r>
              <a:rPr lang="en-US" altLang="ja-JP" sz="1200" dirty="0" err="1" smtClean="0">
                <a:latin typeface="Open Sans"/>
                <a:cs typeface="Open Sans"/>
              </a:rPr>
              <a:t>OpenFlow</a:t>
            </a:r>
            <a:endParaRPr kumimoji="1" lang="en-US" altLang="ja-JP" sz="1200" dirty="0" smtClean="0">
              <a:latin typeface="Open Sans"/>
              <a:cs typeface="Open San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86500" y="4058495"/>
            <a:ext cx="26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/>
              <a:buChar char="•"/>
            </a:pPr>
            <a:r>
              <a:rPr lang="en-US" altLang="ja-JP" sz="1200" dirty="0" smtClean="0">
                <a:latin typeface="Open Sans"/>
                <a:cs typeface="Open Sans"/>
              </a:rPr>
              <a:t>Google</a:t>
            </a:r>
            <a:endParaRPr lang="en-US" altLang="ja-JP" sz="1200" dirty="0" smtClean="0">
              <a:latin typeface="Open Sans"/>
              <a:cs typeface="Open San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39260" y="214612"/>
            <a:ext cx="4601511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Categories of SDN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5549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sz="quarter" idx="4294967295"/>
          </p:nvPr>
        </p:nvSpPr>
        <p:spPr>
          <a:xfrm>
            <a:off x="5163538" y="877767"/>
            <a:ext cx="3741737" cy="3997325"/>
          </a:xfrm>
        </p:spPr>
        <p:txBody>
          <a:bodyPr/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altLang="ja-JP" sz="2400" dirty="0">
                <a:solidFill>
                  <a:srgbClr val="262626"/>
                </a:solidFill>
                <a:latin typeface="Open Sans"/>
                <a:cs typeface="Open Sans"/>
              </a:rPr>
              <a:t>ACLs</a:t>
            </a:r>
            <a:endParaRPr lang="en-US" altLang="ja-JP" sz="2400" dirty="0">
              <a:solidFill>
                <a:srgbClr val="262626"/>
              </a:solidFill>
            </a:endParaRPr>
          </a:p>
          <a:p>
            <a:pPr marL="457200" indent="-4191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altLang="ja-JP" sz="2400" dirty="0">
                <a:solidFill>
                  <a:srgbClr val="262626"/>
                </a:solidFill>
              </a:rPr>
              <a:t>S</a:t>
            </a:r>
            <a:r>
              <a:rPr lang="en" altLang="ja-JP" sz="2400" dirty="0">
                <a:solidFill>
                  <a:srgbClr val="262626"/>
                </a:solidFill>
              </a:rPr>
              <a:t>tateful </a:t>
            </a:r>
            <a:r>
              <a:rPr lang="en-US" altLang="ja-JP" sz="2400" dirty="0">
                <a:solidFill>
                  <a:srgbClr val="262626"/>
                </a:solidFill>
              </a:rPr>
              <a:t>(L4) F</a:t>
            </a:r>
            <a:r>
              <a:rPr lang="en" altLang="ja-JP" sz="2400" dirty="0">
                <a:solidFill>
                  <a:srgbClr val="262626"/>
                </a:solidFill>
              </a:rPr>
              <a:t>irewall</a:t>
            </a:r>
          </a:p>
          <a:p>
            <a:pPr marL="914400" lvl="1" indent="-381000">
              <a:lnSpc>
                <a:spcPct val="115000"/>
              </a:lnSpc>
              <a:spcBef>
                <a:spcPts val="0"/>
              </a:spcBef>
              <a:buSzPct val="100000"/>
              <a:buFont typeface="Wingdings" charset="2"/>
              <a:buChar char="Ø"/>
            </a:pPr>
            <a:r>
              <a:rPr lang="en-US" altLang="ja-JP" sz="1800" dirty="0">
                <a:solidFill>
                  <a:srgbClr val="262626"/>
                </a:solidFill>
              </a:rPr>
              <a:t>S</a:t>
            </a:r>
            <a:r>
              <a:rPr lang="en" altLang="ja-JP" sz="1800" dirty="0">
                <a:solidFill>
                  <a:srgbClr val="262626"/>
                </a:solidFill>
              </a:rPr>
              <a:t>ecurity </a:t>
            </a:r>
            <a:r>
              <a:rPr lang="en-US" altLang="ja-JP" sz="1800" dirty="0">
                <a:solidFill>
                  <a:srgbClr val="262626"/>
                </a:solidFill>
              </a:rPr>
              <a:t>G</a:t>
            </a:r>
            <a:r>
              <a:rPr lang="en" altLang="ja-JP" sz="1800" dirty="0">
                <a:solidFill>
                  <a:srgbClr val="262626"/>
                </a:solidFill>
              </a:rPr>
              <a:t>roups</a:t>
            </a:r>
          </a:p>
          <a:p>
            <a:pPr marL="457200" indent="-4191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altLang="ja-JP" sz="2400" dirty="0">
                <a:solidFill>
                  <a:srgbClr val="262626"/>
                </a:solidFill>
              </a:rPr>
              <a:t>VPN</a:t>
            </a:r>
          </a:p>
          <a:p>
            <a:pPr marL="914400" lvl="1" indent="-381000">
              <a:lnSpc>
                <a:spcPct val="115000"/>
              </a:lnSpc>
              <a:spcBef>
                <a:spcPts val="0"/>
              </a:spcBef>
              <a:buSzPct val="100000"/>
              <a:buFont typeface="Wingdings" charset="2"/>
              <a:buChar char="Ø"/>
            </a:pPr>
            <a:r>
              <a:rPr lang="en-US" altLang="ja-JP" sz="1800" dirty="0" smtClean="0">
                <a:solidFill>
                  <a:srgbClr val="262626"/>
                </a:solidFill>
              </a:rPr>
              <a:t>IPS</a:t>
            </a:r>
            <a:r>
              <a:rPr lang="en" altLang="ja-JP" sz="1800" dirty="0" smtClean="0">
                <a:solidFill>
                  <a:srgbClr val="262626"/>
                </a:solidFill>
              </a:rPr>
              <a:t>ec</a:t>
            </a:r>
            <a:endParaRPr lang="en" altLang="ja-JP" sz="1800" dirty="0">
              <a:solidFill>
                <a:srgbClr val="262626"/>
              </a:solidFill>
            </a:endParaRPr>
          </a:p>
          <a:p>
            <a:pPr marL="457200" indent="-4191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altLang="ja-JP" sz="2400" dirty="0" smtClean="0">
                <a:solidFill>
                  <a:srgbClr val="262626"/>
                </a:solidFill>
              </a:rPr>
              <a:t>BGP</a:t>
            </a:r>
            <a:r>
              <a:rPr lang="en-US" altLang="ja-JP" sz="2400" dirty="0" smtClean="0">
                <a:solidFill>
                  <a:srgbClr val="262626"/>
                </a:solidFill>
              </a:rPr>
              <a:t> gateway</a:t>
            </a:r>
            <a:endParaRPr lang="en" altLang="ja-JP" sz="2400" dirty="0">
              <a:solidFill>
                <a:srgbClr val="262626"/>
              </a:solidFill>
            </a:endParaRPr>
          </a:p>
          <a:p>
            <a:pPr marL="457200" indent="-4191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altLang="ja-JP" sz="2400" dirty="0">
                <a:solidFill>
                  <a:srgbClr val="262626"/>
                </a:solidFill>
              </a:rPr>
              <a:t>REST API</a:t>
            </a:r>
          </a:p>
          <a:p>
            <a:pPr marL="457200" indent="-4191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altLang="ja-JP" sz="2400" dirty="0">
                <a:solidFill>
                  <a:srgbClr val="262626"/>
                </a:solidFill>
              </a:rPr>
              <a:t>Integration with </a:t>
            </a:r>
            <a:r>
              <a:rPr lang="en" altLang="ja-JP" sz="2400" dirty="0" smtClean="0">
                <a:solidFill>
                  <a:srgbClr val="262626"/>
                </a:solidFill>
              </a:rPr>
              <a:t>CMS</a:t>
            </a:r>
            <a:endParaRPr lang="en-US" altLang="ja-JP" sz="2400" dirty="0" smtClean="0">
              <a:solidFill>
                <a:srgbClr val="262626"/>
              </a:solidFill>
            </a:endParaRPr>
          </a:p>
          <a:p>
            <a:pPr marL="898525" lvl="1" indent="-419100">
              <a:lnSpc>
                <a:spcPct val="115000"/>
              </a:lnSpc>
              <a:spcBef>
                <a:spcPts val="0"/>
              </a:spcBef>
              <a:buSzPct val="100000"/>
              <a:buFont typeface="Wingdings" charset="2"/>
              <a:buChar char="Ø"/>
            </a:pPr>
            <a:r>
              <a:rPr lang="en-US" altLang="ja-JP" sz="1800" dirty="0" smtClean="0">
                <a:solidFill>
                  <a:srgbClr val="262626"/>
                </a:solidFill>
              </a:rPr>
              <a:t>OpenStack</a:t>
            </a:r>
          </a:p>
          <a:p>
            <a:pPr marL="898525" lvl="1" indent="-419100">
              <a:lnSpc>
                <a:spcPct val="115000"/>
              </a:lnSpc>
              <a:spcBef>
                <a:spcPts val="0"/>
              </a:spcBef>
              <a:buSzPct val="100000"/>
              <a:buFont typeface="Wingdings" charset="2"/>
              <a:buChar char="Ø"/>
            </a:pPr>
            <a:r>
              <a:rPr lang="en-US" altLang="ja-JP" sz="1800" dirty="0" smtClean="0">
                <a:solidFill>
                  <a:srgbClr val="262626"/>
                </a:solidFill>
              </a:rPr>
              <a:t>CloudStack, etc.</a:t>
            </a:r>
            <a:endParaRPr lang="en" altLang="ja-JP" sz="1800" dirty="0">
              <a:solidFill>
                <a:srgbClr val="262626"/>
              </a:solidFill>
            </a:endParaRPr>
          </a:p>
          <a:p>
            <a:endParaRPr kumimoji="1" lang="ja-JP" altLang="en-US" dirty="0">
              <a:solidFill>
                <a:srgbClr val="262626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sz="half" idx="4294967295"/>
          </p:nvPr>
        </p:nvSpPr>
        <p:spPr>
          <a:xfrm>
            <a:off x="525195" y="877768"/>
            <a:ext cx="3530600" cy="3997988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Open Sans"/>
                <a:cs typeface="Open Sans"/>
              </a:rPr>
              <a:t>M</a:t>
            </a:r>
            <a:r>
              <a:rPr lang="en" sz="2400" dirty="0" smtClean="0">
                <a:solidFill>
                  <a:srgbClr val="262626"/>
                </a:solidFill>
                <a:latin typeface="Open Sans"/>
                <a:cs typeface="Open Sans"/>
              </a:rPr>
              <a:t>ulti-tenancy</a:t>
            </a:r>
            <a:endParaRPr lang="en" sz="2400" dirty="0">
              <a:solidFill>
                <a:srgbClr val="262626"/>
              </a:solidFill>
              <a:latin typeface="Open Sans"/>
              <a:cs typeface="Open Sans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rgbClr val="262626"/>
                </a:solidFill>
                <a:latin typeface="Open Sans"/>
                <a:cs typeface="Open Sans"/>
              </a:rPr>
              <a:t>L2 </a:t>
            </a:r>
            <a:r>
              <a:rPr lang="en" sz="2400" dirty="0" smtClean="0">
                <a:solidFill>
                  <a:srgbClr val="262626"/>
                </a:solidFill>
                <a:latin typeface="Open Sans"/>
                <a:cs typeface="Open Sans"/>
              </a:rPr>
              <a:t>isolation</a:t>
            </a:r>
            <a:endParaRPr lang="en-US" sz="2400" dirty="0" smtClean="0">
              <a:solidFill>
                <a:srgbClr val="262626"/>
              </a:solidFill>
              <a:latin typeface="Open Sans"/>
              <a:cs typeface="Open Sans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 smtClean="0">
                <a:solidFill>
                  <a:srgbClr val="262626"/>
                </a:solidFill>
                <a:latin typeface="Open Sans"/>
                <a:cs typeface="Open Sans"/>
              </a:rPr>
              <a:t>L3 </a:t>
            </a:r>
            <a:r>
              <a:rPr lang="en" sz="2400" dirty="0">
                <a:solidFill>
                  <a:srgbClr val="262626"/>
                </a:solidFill>
                <a:latin typeface="Open Sans"/>
                <a:cs typeface="Open Sans"/>
              </a:rPr>
              <a:t>routing isolation</a:t>
            </a:r>
          </a:p>
          <a:p>
            <a:pPr marL="982663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1800" dirty="0" smtClean="0">
                <a:solidFill>
                  <a:srgbClr val="262626"/>
                </a:solidFill>
                <a:latin typeface="Open Sans"/>
                <a:cs typeface="Open Sans"/>
              </a:rPr>
              <a:t>VPC</a:t>
            </a:r>
          </a:p>
          <a:p>
            <a:pPr marL="982663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1800" dirty="0" smtClean="0">
                <a:solidFill>
                  <a:srgbClr val="262626"/>
                </a:solidFill>
                <a:latin typeface="Open Sans"/>
                <a:cs typeface="Open Sans"/>
              </a:rPr>
              <a:t>Like </a:t>
            </a:r>
            <a:r>
              <a:rPr lang="en" sz="1800" dirty="0" smtClean="0">
                <a:solidFill>
                  <a:srgbClr val="262626"/>
                </a:solidFill>
                <a:latin typeface="Open Sans"/>
                <a:cs typeface="Open Sans"/>
              </a:rPr>
              <a:t>VRF </a:t>
            </a:r>
            <a:r>
              <a:rPr lang="en" sz="1800" dirty="0">
                <a:solidFill>
                  <a:srgbClr val="262626"/>
                </a:solidFill>
                <a:latin typeface="Open Sans"/>
                <a:cs typeface="Open Sans"/>
              </a:rPr>
              <a:t>(virtual routing and forwarding</a:t>
            </a:r>
            <a:r>
              <a:rPr lang="en" sz="1800" dirty="0" smtClean="0">
                <a:solidFill>
                  <a:srgbClr val="262626"/>
                </a:solidFill>
                <a:latin typeface="Open Sans"/>
                <a:cs typeface="Open Sans"/>
              </a:rPr>
              <a:t>)</a:t>
            </a:r>
            <a:endParaRPr lang="en-US" sz="1800" dirty="0" smtClean="0">
              <a:solidFill>
                <a:srgbClr val="262626"/>
              </a:solidFill>
              <a:latin typeface="Open Sans"/>
              <a:cs typeface="Open Sans"/>
            </a:endParaRP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altLang="ja-JP" sz="2400" dirty="0">
                <a:solidFill>
                  <a:srgbClr val="262626"/>
                </a:solidFill>
                <a:latin typeface="Open Sans"/>
                <a:cs typeface="Open Sans"/>
              </a:rPr>
              <a:t>Scalable control plane</a:t>
            </a:r>
          </a:p>
          <a:p>
            <a:pPr marL="1010876" indent="-381000">
              <a:lnSpc>
                <a:spcPct val="115000"/>
              </a:lnSpc>
              <a:spcBef>
                <a:spcPts val="0"/>
              </a:spcBef>
              <a:buSzPct val="80000"/>
              <a:buFont typeface="Wingdings" charset="2"/>
              <a:buChar char="Ø"/>
            </a:pPr>
            <a:r>
              <a:rPr lang="en" altLang="ja-JP" sz="1800" dirty="0">
                <a:solidFill>
                  <a:srgbClr val="262626"/>
                </a:solidFill>
                <a:latin typeface="Open Sans"/>
                <a:cs typeface="Open Sans"/>
              </a:rPr>
              <a:t>ARP, DHCP</a:t>
            </a:r>
            <a:r>
              <a:rPr lang="en-US" altLang="ja-JP" sz="1800" dirty="0">
                <a:solidFill>
                  <a:srgbClr val="262626"/>
                </a:solidFill>
                <a:latin typeface="Open Sans"/>
                <a:cs typeface="Open Sans"/>
              </a:rPr>
              <a:t>, </a:t>
            </a:r>
            <a:r>
              <a:rPr lang="en-US" altLang="ja-JP" sz="1800" dirty="0" smtClean="0">
                <a:solidFill>
                  <a:srgbClr val="262626"/>
                </a:solidFill>
                <a:latin typeface="Open Sans"/>
                <a:cs typeface="Open Sans"/>
              </a:rPr>
              <a:t>ICMP</a:t>
            </a:r>
            <a:endParaRPr lang="en" sz="1800" dirty="0">
              <a:solidFill>
                <a:srgbClr val="262626"/>
              </a:solidFill>
              <a:latin typeface="Open Sans"/>
              <a:cs typeface="Open Sans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 smtClean="0">
                <a:solidFill>
                  <a:srgbClr val="262626"/>
                </a:solidFill>
                <a:latin typeface="Open Sans"/>
                <a:cs typeface="Open Sans"/>
              </a:rPr>
              <a:t>NAT</a:t>
            </a:r>
            <a:r>
              <a:rPr lang="en-US" sz="2400" dirty="0" smtClean="0">
                <a:solidFill>
                  <a:srgbClr val="262626"/>
                </a:solidFill>
                <a:latin typeface="Open Sans"/>
                <a:cs typeface="Open Sans"/>
              </a:rPr>
              <a:t> (Floating IP)</a:t>
            </a:r>
            <a:endParaRPr lang="en" sz="2400" dirty="0">
              <a:solidFill>
                <a:srgbClr val="262626"/>
              </a:solidFill>
              <a:latin typeface="Open Sans"/>
              <a:cs typeface="Open Sans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V="1">
            <a:off x="4723549" y="1056628"/>
            <a:ext cx="0" cy="374667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9075" y="214280"/>
            <a:ext cx="7617600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Open Sans"/>
                <a:cs typeface="Open Sans"/>
              </a:rPr>
              <a:t>Iaas</a:t>
            </a:r>
            <a:r>
              <a:rPr lang="en-US" sz="3000" dirty="0" smtClean="0">
                <a:latin typeface="Open Sans"/>
                <a:cs typeface="Open Sans"/>
              </a:rPr>
              <a:t> Cloud Networking Requirements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3542902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midonet-essex-model-2-notit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63" y="962050"/>
            <a:ext cx="6359312" cy="414773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489579" y="799717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Typical Network Topology</a:t>
            </a:r>
            <a:endParaRPr kumimoji="1" lang="ja-JP" alt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689075" y="214280"/>
            <a:ext cx="7617600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Open Sans"/>
                <a:cs typeface="Open Sans"/>
              </a:rPr>
              <a:t>Iaas</a:t>
            </a:r>
            <a:r>
              <a:rPr lang="en-US" sz="3000" dirty="0" smtClean="0">
                <a:latin typeface="Open Sans"/>
                <a:cs typeface="Open Sans"/>
              </a:rPr>
              <a:t> Cloud Networking Requirements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788915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idx="1"/>
          </p:nvPr>
        </p:nvSpPr>
        <p:spPr>
          <a:xfrm>
            <a:off x="1026914" y="1166037"/>
            <a:ext cx="7358063" cy="328497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dirty="0">
                <a:solidFill>
                  <a:srgbClr val="595959"/>
                </a:solidFill>
                <a:latin typeface="Open Sans"/>
                <a:cs typeface="Open Sans"/>
              </a:rPr>
              <a:t>Traditional </a:t>
            </a:r>
            <a:r>
              <a:rPr lang="en" sz="2800" dirty="0" smtClean="0">
                <a:solidFill>
                  <a:srgbClr val="595959"/>
                </a:solidFill>
                <a:latin typeface="Open Sans"/>
                <a:cs typeface="Open Sans"/>
              </a:rPr>
              <a:t>network</a:t>
            </a:r>
            <a:endParaRPr lang="en-US" sz="2800" dirty="0" smtClean="0">
              <a:solidFill>
                <a:srgbClr val="595959"/>
              </a:solidFill>
              <a:latin typeface="Open Sans"/>
              <a:cs typeface="Open Sans"/>
            </a:endParaRPr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sz="2800" dirty="0">
              <a:solidFill>
                <a:srgbClr val="595959"/>
              </a:solidFill>
              <a:latin typeface="Open Sans"/>
              <a:cs typeface="Open Sans"/>
            </a:endParaRP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dirty="0">
                <a:solidFill>
                  <a:srgbClr val="595959"/>
                </a:solidFill>
                <a:latin typeface="Open Sans"/>
                <a:cs typeface="Open Sans"/>
              </a:rPr>
              <a:t>Centrally controlled OpenFlow based hop-by-hop switching fabric</a:t>
            </a:r>
          </a:p>
          <a:p>
            <a:pPr marL="38100" lvl="0" indent="0">
              <a:buClr>
                <a:schemeClr val="dk1"/>
              </a:buClr>
              <a:buSzPct val="166666"/>
              <a:buNone/>
            </a:pPr>
            <a:endParaRPr lang="en-US" sz="2800" dirty="0" smtClean="0">
              <a:solidFill>
                <a:srgbClr val="595959"/>
              </a:solidFill>
              <a:latin typeface="Open Sans"/>
              <a:cs typeface="Open Sans"/>
            </a:endParaRP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dirty="0" smtClean="0">
                <a:solidFill>
                  <a:srgbClr val="595959"/>
                </a:solidFill>
                <a:latin typeface="Open Sans"/>
                <a:cs typeface="Open Sans"/>
              </a:rPr>
              <a:t>Edge </a:t>
            </a:r>
            <a:r>
              <a:rPr lang="en" sz="2800" dirty="0">
                <a:solidFill>
                  <a:srgbClr val="595959"/>
                </a:solidFill>
                <a:latin typeface="Open Sans"/>
                <a:cs typeface="Open Sans"/>
              </a:rPr>
              <a:t>to edge overlays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5834" y="214280"/>
            <a:ext cx="5039316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Candidate models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0442209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rmAutofit lnSpcReduction="10000"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" sz="2400" dirty="0">
                <a:latin typeface="Open Sans"/>
                <a:cs typeface="Open Sans"/>
              </a:rPr>
              <a:t>Ethernet VLANs for L2 isolation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1800" dirty="0" smtClean="0">
                <a:latin typeface="Open Sans"/>
                <a:cs typeface="Open Sans"/>
              </a:rPr>
              <a:t>4096 limit</a:t>
            </a:r>
            <a:endParaRPr lang="en" sz="1800" dirty="0">
              <a:latin typeface="Open Sans"/>
              <a:cs typeface="Open Sans"/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" sz="1800" dirty="0">
                <a:latin typeface="Open Sans"/>
                <a:cs typeface="Open Sans"/>
              </a:rPr>
              <a:t>VLANs </a:t>
            </a:r>
            <a:r>
              <a:rPr lang="en" sz="1800" dirty="0" smtClean="0">
                <a:latin typeface="Open Sans"/>
                <a:cs typeface="Open Sans"/>
              </a:rPr>
              <a:t>will</a:t>
            </a:r>
            <a:r>
              <a:rPr lang="en-US" sz="1800" dirty="0">
                <a:latin typeface="Open Sans"/>
                <a:cs typeface="Open Sans"/>
              </a:rPr>
              <a:t> </a:t>
            </a:r>
            <a:r>
              <a:rPr lang="en-US" sz="1800" dirty="0" smtClean="0">
                <a:latin typeface="Open Sans"/>
                <a:cs typeface="Open Sans"/>
              </a:rPr>
              <a:t>have l</a:t>
            </a:r>
            <a:r>
              <a:rPr lang="en" sz="1800" dirty="0" smtClean="0">
                <a:latin typeface="Open Sans"/>
                <a:cs typeface="Open Sans"/>
              </a:rPr>
              <a:t>arge </a:t>
            </a:r>
            <a:r>
              <a:rPr lang="en" sz="1800" dirty="0">
                <a:latin typeface="Open Sans"/>
                <a:cs typeface="Open Sans"/>
              </a:rPr>
              <a:t>spanning </a:t>
            </a:r>
            <a:r>
              <a:rPr lang="en" sz="1800" dirty="0" smtClean="0">
                <a:latin typeface="Open Sans"/>
                <a:cs typeface="Open Sans"/>
              </a:rPr>
              <a:t>trees</a:t>
            </a:r>
            <a:r>
              <a:rPr lang="en-US" sz="1800" dirty="0">
                <a:latin typeface="Open Sans"/>
                <a:cs typeface="Open Sans"/>
              </a:rPr>
              <a:t> </a:t>
            </a:r>
            <a:r>
              <a:rPr lang="en-US" sz="1800" dirty="0" smtClean="0">
                <a:latin typeface="Open Sans"/>
                <a:cs typeface="Open Sans"/>
              </a:rPr>
              <a:t>terminating on many hosts</a:t>
            </a:r>
            <a:endParaRPr lang="en" sz="1800" dirty="0">
              <a:latin typeface="Open Sans"/>
              <a:cs typeface="Open Sans"/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1800" dirty="0">
                <a:latin typeface="Open Sans"/>
                <a:cs typeface="Open Sans"/>
              </a:rPr>
              <a:t>H</a:t>
            </a:r>
            <a:r>
              <a:rPr lang="en" sz="1800" dirty="0" smtClean="0">
                <a:latin typeface="Open Sans"/>
                <a:cs typeface="Open Sans"/>
              </a:rPr>
              <a:t>igh </a:t>
            </a:r>
            <a:r>
              <a:rPr lang="en" sz="1800" dirty="0">
                <a:latin typeface="Open Sans"/>
                <a:cs typeface="Open Sans"/>
              </a:rPr>
              <a:t>churn in switch control planes doing MAC learning non-stop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1800" dirty="0">
                <a:latin typeface="Open Sans"/>
                <a:cs typeface="Open Sans"/>
              </a:rPr>
              <a:t>N</a:t>
            </a:r>
            <a:r>
              <a:rPr lang="en" sz="1800" dirty="0" smtClean="0">
                <a:latin typeface="Open Sans"/>
                <a:cs typeface="Open Sans"/>
              </a:rPr>
              <a:t>eed </a:t>
            </a:r>
            <a:r>
              <a:rPr lang="en" sz="1800" dirty="0">
                <a:latin typeface="Open Sans"/>
                <a:cs typeface="Open Sans"/>
              </a:rPr>
              <a:t>MLAG for </a:t>
            </a:r>
            <a:r>
              <a:rPr lang="en-US" sz="1800" dirty="0" smtClean="0">
                <a:latin typeface="Open Sans"/>
                <a:cs typeface="Open Sans"/>
              </a:rPr>
              <a:t>L2 </a:t>
            </a:r>
            <a:r>
              <a:rPr lang="en" sz="1800" dirty="0" smtClean="0">
                <a:latin typeface="Open Sans"/>
                <a:cs typeface="Open Sans"/>
              </a:rPr>
              <a:t>multi-path</a:t>
            </a:r>
            <a:endParaRPr lang="en" sz="1800" dirty="0">
              <a:latin typeface="Open Sans"/>
              <a:cs typeface="Open Sans"/>
            </a:endParaRPr>
          </a:p>
          <a:p>
            <a:pPr marL="1371600" lvl="2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"/>
            </a:pPr>
            <a:r>
              <a:rPr lang="en-US" sz="1800" dirty="0">
                <a:latin typeface="Open Sans"/>
                <a:cs typeface="Open Sans"/>
              </a:rPr>
              <a:t>V</a:t>
            </a:r>
            <a:r>
              <a:rPr lang="en" sz="1800" dirty="0" smtClean="0">
                <a:latin typeface="Open Sans"/>
                <a:cs typeface="Open Sans"/>
              </a:rPr>
              <a:t>endor specific</a:t>
            </a:r>
            <a:endParaRPr lang="en" sz="1800" dirty="0">
              <a:latin typeface="Open Sans"/>
              <a:cs typeface="Open Sans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Open Sans"/>
                <a:cs typeface="Open Sans"/>
              </a:rPr>
              <a:t>VRFs </a:t>
            </a:r>
            <a:r>
              <a:rPr lang="en" sz="2400" dirty="0">
                <a:latin typeface="Open Sans"/>
                <a:cs typeface="Open Sans"/>
              </a:rPr>
              <a:t>for L3 isolation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1800" dirty="0" smtClean="0">
                <a:latin typeface="Open Sans"/>
                <a:cs typeface="Open Sans"/>
              </a:rPr>
              <a:t>N</a:t>
            </a:r>
            <a:r>
              <a:rPr lang="en" sz="1800" dirty="0" smtClean="0">
                <a:latin typeface="Open Sans"/>
                <a:cs typeface="Open Sans"/>
              </a:rPr>
              <a:t>ot </a:t>
            </a:r>
            <a:r>
              <a:rPr lang="en" sz="1800" dirty="0">
                <a:latin typeface="Open Sans"/>
                <a:cs typeface="Open Sans"/>
              </a:rPr>
              <a:t>scalable to cloud scale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1800" dirty="0">
                <a:latin typeface="Open Sans"/>
                <a:cs typeface="Open Sans"/>
              </a:rPr>
              <a:t>E</a:t>
            </a:r>
            <a:r>
              <a:rPr lang="en" sz="1800" dirty="0" smtClean="0">
                <a:latin typeface="Open Sans"/>
                <a:cs typeface="Open Sans"/>
              </a:rPr>
              <a:t>xpensive</a:t>
            </a:r>
            <a:r>
              <a:rPr lang="en-US" sz="1800" dirty="0" smtClean="0">
                <a:latin typeface="Open Sans"/>
                <a:cs typeface="Open Sans"/>
              </a:rPr>
              <a:t> hardware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1800" dirty="0" smtClean="0">
                <a:latin typeface="Open Sans"/>
                <a:cs typeface="Open Sans"/>
              </a:rPr>
              <a:t>Not fault tolerant</a:t>
            </a:r>
            <a:endParaRPr lang="en" sz="1800" dirty="0">
              <a:latin typeface="Open Sans"/>
              <a:cs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3409" y="214280"/>
            <a:ext cx="5438772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Traditional Network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2064940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idx="1"/>
          </p:nvPr>
        </p:nvSpPr>
        <p:spPr>
          <a:xfrm>
            <a:off x="1026914" y="1012424"/>
            <a:ext cx="7358063" cy="2580676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95300" indent="-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 smtClean="0">
                <a:latin typeface="Open Sans"/>
                <a:cs typeface="Open Sans"/>
              </a:rPr>
              <a:t>State in switches</a:t>
            </a:r>
            <a:endParaRPr lang="en" sz="2800" dirty="0">
              <a:latin typeface="Open Sans"/>
              <a:cs typeface="Open Sans"/>
            </a:endParaRPr>
          </a:p>
          <a:p>
            <a:pPr marL="876300" lvl="1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2000" dirty="0" smtClean="0">
                <a:latin typeface="Open Sans"/>
                <a:cs typeface="Open Sans"/>
              </a:rPr>
              <a:t>Proportional to virtual network state</a:t>
            </a:r>
          </a:p>
          <a:p>
            <a:pPr marL="876300" lvl="1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2000" dirty="0" smtClean="0">
                <a:latin typeface="Open Sans"/>
                <a:cs typeface="Open Sans"/>
              </a:rPr>
              <a:t>Need to update</a:t>
            </a:r>
            <a:r>
              <a:rPr lang="en" sz="2000" dirty="0" smtClean="0">
                <a:latin typeface="Open Sans"/>
                <a:cs typeface="Open Sans"/>
              </a:rPr>
              <a:t> </a:t>
            </a:r>
            <a:r>
              <a:rPr lang="en" sz="2000" dirty="0">
                <a:latin typeface="Open Sans"/>
                <a:cs typeface="Open Sans"/>
              </a:rPr>
              <a:t>all switches in </a:t>
            </a:r>
            <a:r>
              <a:rPr lang="en" sz="2000" dirty="0" smtClean="0">
                <a:latin typeface="Open Sans"/>
                <a:cs typeface="Open Sans"/>
              </a:rPr>
              <a:t>path</a:t>
            </a:r>
            <a:r>
              <a:rPr lang="en-US" sz="2000" dirty="0" smtClean="0">
                <a:latin typeface="Open Sans"/>
                <a:cs typeface="Open Sans"/>
              </a:rPr>
              <a:t> when provisioning</a:t>
            </a:r>
            <a:endParaRPr lang="en" sz="2000" dirty="0">
              <a:latin typeface="Open Sans"/>
              <a:cs typeface="Open Sans"/>
            </a:endParaRPr>
          </a:p>
          <a:p>
            <a:pPr marL="876300" lvl="1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Wingdings" charset="2"/>
              <a:buChar char="Ø"/>
            </a:pPr>
            <a:r>
              <a:rPr lang="en-US" sz="2000" dirty="0">
                <a:latin typeface="Open Sans"/>
                <a:cs typeface="Open Sans"/>
              </a:rPr>
              <a:t>N</a:t>
            </a:r>
            <a:r>
              <a:rPr lang="en" sz="2000" dirty="0" smtClean="0">
                <a:latin typeface="Open Sans"/>
                <a:cs typeface="Open Sans"/>
              </a:rPr>
              <a:t>ot </a:t>
            </a:r>
            <a:r>
              <a:rPr lang="en" sz="2000" dirty="0">
                <a:latin typeface="Open Sans"/>
                <a:cs typeface="Open Sans"/>
              </a:rPr>
              <a:t>scalable, not fast enough to update, no </a:t>
            </a:r>
            <a:r>
              <a:rPr lang="en" sz="2000" dirty="0" smtClean="0">
                <a:latin typeface="Open Sans"/>
                <a:cs typeface="Open Sans"/>
              </a:rPr>
              <a:t>atomicity</a:t>
            </a:r>
            <a:r>
              <a:rPr lang="en-US" sz="2000" dirty="0" smtClean="0">
                <a:latin typeface="Open Sans"/>
                <a:cs typeface="Open Sans"/>
              </a:rPr>
              <a:t> of updates</a:t>
            </a:r>
            <a:endParaRPr lang="en-US" sz="2000" dirty="0">
              <a:latin typeface="Open Sans"/>
              <a:cs typeface="Open Sans"/>
            </a:endParaRPr>
          </a:p>
          <a:p>
            <a:pPr marL="452438" indent="-452438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altLang="ja-JP" sz="2800" dirty="0" smtClean="0">
                <a:latin typeface="Open Sans"/>
                <a:cs typeface="Open Sans"/>
              </a:rPr>
              <a:t>N</a:t>
            </a:r>
            <a:r>
              <a:rPr lang="en" altLang="ja-JP" sz="2800" dirty="0" smtClean="0">
                <a:latin typeface="Open Sans"/>
                <a:cs typeface="Open Sans"/>
              </a:rPr>
              <a:t>ot </a:t>
            </a:r>
            <a:r>
              <a:rPr lang="en" altLang="ja-JP" sz="2800" dirty="0">
                <a:latin typeface="Open Sans"/>
                <a:cs typeface="Open Sans"/>
              </a:rPr>
              <a:t>good for IaaS cloud virtual </a:t>
            </a:r>
            <a:r>
              <a:rPr lang="en" altLang="ja-JP" sz="2800" dirty="0" smtClean="0">
                <a:latin typeface="Open Sans"/>
                <a:cs typeface="Open Sans"/>
              </a:rPr>
              <a:t>networking</a:t>
            </a:r>
            <a:endParaRPr lang="en-US" altLang="ja-JP" sz="2800" dirty="0" smtClean="0">
              <a:latin typeface="Open Sans"/>
              <a:cs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1654" y="214280"/>
            <a:ext cx="4926648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Open Sans"/>
                <a:cs typeface="Open Sans"/>
              </a:rPr>
              <a:t>OpenFlow</a:t>
            </a:r>
            <a:r>
              <a:rPr lang="en-US" sz="3000" dirty="0" smtClean="0">
                <a:latin typeface="Open Sans"/>
                <a:cs typeface="Open Sans"/>
              </a:rPr>
              <a:t> Fabric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375800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xfrm>
            <a:off x="944974" y="1105049"/>
            <a:ext cx="7662333" cy="4038451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381000" indent="-342900">
              <a:buSzPct val="100000"/>
            </a:pPr>
            <a:r>
              <a:rPr lang="en-US" altLang="ja-JP" sz="2400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lang="en" altLang="ja-JP" sz="2400" dirty="0">
                <a:solidFill>
                  <a:srgbClr val="404040"/>
                </a:solidFill>
                <a:latin typeface="Open Sans"/>
                <a:cs typeface="Open Sans"/>
              </a:rPr>
              <a:t>solation not using </a:t>
            </a:r>
            <a:r>
              <a:rPr lang="en" altLang="ja-JP" sz="2400" dirty="0" smtClean="0">
                <a:solidFill>
                  <a:srgbClr val="404040"/>
                </a:solidFill>
                <a:latin typeface="Open Sans"/>
                <a:cs typeface="Open Sans"/>
              </a:rPr>
              <a:t>VLANs</a:t>
            </a:r>
            <a:endParaRPr lang="en-US" altLang="ja-JP" sz="2400" dirty="0" smtClean="0">
              <a:solidFill>
                <a:srgbClr val="404040"/>
              </a:solidFill>
              <a:latin typeface="Open Sans"/>
              <a:cs typeface="Open Sans"/>
            </a:endParaRPr>
          </a:p>
          <a:p>
            <a:pPr marL="723900" lvl="1" indent="-285750">
              <a:buSzPct val="100000"/>
              <a:buFont typeface="Wingdings" charset="2"/>
              <a:buChar char="Ø"/>
            </a:pPr>
            <a:r>
              <a:rPr lang="en-US" sz="1800" dirty="0" smtClean="0">
                <a:solidFill>
                  <a:srgbClr val="404040"/>
                </a:solidFill>
                <a:latin typeface="Open Sans"/>
                <a:cs typeface="Open Sans"/>
              </a:rPr>
              <a:t>IP encapsulation</a:t>
            </a:r>
          </a:p>
          <a:p>
            <a:pPr marL="381000" indent="-342900"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lang="en" sz="2400" dirty="0" smtClean="0">
                <a:solidFill>
                  <a:srgbClr val="404040"/>
                </a:solidFill>
                <a:latin typeface="Open Sans"/>
                <a:cs typeface="Open Sans"/>
              </a:rPr>
              <a:t>ecouple </a:t>
            </a:r>
            <a:r>
              <a:rPr lang="en" sz="2400" dirty="0">
                <a:solidFill>
                  <a:srgbClr val="404040"/>
                </a:solidFill>
                <a:latin typeface="Open Sans"/>
                <a:cs typeface="Open Sans"/>
              </a:rPr>
              <a:t>from physical </a:t>
            </a:r>
            <a:r>
              <a:rPr lang="en" sz="2400" dirty="0" smtClean="0">
                <a:solidFill>
                  <a:srgbClr val="404040"/>
                </a:solidFill>
                <a:latin typeface="Open Sans"/>
                <a:cs typeface="Open Sans"/>
              </a:rPr>
              <a:t>network</a:t>
            </a:r>
            <a:endParaRPr lang="en-US" sz="2400" dirty="0" smtClean="0">
              <a:solidFill>
                <a:srgbClr val="404040"/>
              </a:solidFill>
              <a:latin typeface="Open Sans"/>
              <a:cs typeface="Open Sans"/>
            </a:endParaRPr>
          </a:p>
          <a:p>
            <a:pPr marL="3810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404040"/>
                </a:solidFill>
                <a:latin typeface="Open Sans"/>
                <a:cs typeface="Open Sans"/>
              </a:rPr>
              <a:t>Provisioning VM doesn’t change underlay state</a:t>
            </a:r>
          </a:p>
          <a:p>
            <a:pPr marL="381000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altLang="ja-JP" sz="2400" dirty="0" smtClean="0">
                <a:solidFill>
                  <a:srgbClr val="404040"/>
                </a:solidFill>
                <a:latin typeface="Open Sans"/>
                <a:cs typeface="Open Sans"/>
              </a:rPr>
              <a:t>Underlay delivers to destination host IP</a:t>
            </a:r>
          </a:p>
          <a:p>
            <a:pPr marL="723900" lvl="1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charset="2"/>
              <a:buChar char="Ø"/>
            </a:pPr>
            <a:r>
              <a:rPr lang="en-US" altLang="ja-JP" sz="1800" dirty="0" smtClean="0">
                <a:solidFill>
                  <a:srgbClr val="404040"/>
                </a:solidFill>
                <a:latin typeface="Open Sans"/>
                <a:cs typeface="Open Sans"/>
              </a:rPr>
              <a:t>F</a:t>
            </a:r>
            <a:r>
              <a:rPr lang="en" altLang="ja-JP" sz="1800" dirty="0" smtClean="0">
                <a:solidFill>
                  <a:srgbClr val="404040"/>
                </a:solidFill>
                <a:latin typeface="Open Sans"/>
                <a:cs typeface="Open Sans"/>
              </a:rPr>
              <a:t>orwarding </a:t>
            </a:r>
            <a:r>
              <a:rPr lang="en" altLang="ja-JP" sz="1800" dirty="0">
                <a:solidFill>
                  <a:srgbClr val="404040"/>
                </a:solidFill>
                <a:latin typeface="Open Sans"/>
                <a:cs typeface="Open Sans"/>
              </a:rPr>
              <a:t>equivalence class (FEC</a:t>
            </a:r>
            <a:r>
              <a:rPr lang="en" altLang="ja-JP" sz="1800" dirty="0" smtClean="0">
                <a:solidFill>
                  <a:srgbClr val="404040"/>
                </a:solidFill>
                <a:latin typeface="Open Sans"/>
                <a:cs typeface="Open Sans"/>
              </a:rPr>
              <a:t>)</a:t>
            </a:r>
            <a:endParaRPr lang="en" altLang="ja-JP" sz="1800" dirty="0">
              <a:solidFill>
                <a:srgbClr val="404040"/>
              </a:solidFill>
              <a:latin typeface="Open Sans"/>
              <a:cs typeface="Open Sans"/>
            </a:endParaRPr>
          </a:p>
          <a:p>
            <a:pPr marL="3810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404040"/>
                </a:solidFill>
                <a:latin typeface="Open Sans"/>
                <a:cs typeface="Open Sans"/>
              </a:rPr>
              <a:t>Use</a:t>
            </a:r>
            <a:r>
              <a:rPr lang="en" sz="2400" dirty="0" smtClean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lang="en" sz="2400" dirty="0">
                <a:solidFill>
                  <a:srgbClr val="404040"/>
                </a:solidFill>
                <a:latin typeface="Open Sans"/>
                <a:cs typeface="Open Sans"/>
              </a:rPr>
              <a:t>scalable </a:t>
            </a:r>
            <a:r>
              <a:rPr lang="en" sz="2400" dirty="0" smtClean="0">
                <a:solidFill>
                  <a:srgbClr val="404040"/>
                </a:solidFill>
                <a:latin typeface="Open Sans"/>
                <a:cs typeface="Open Sans"/>
              </a:rPr>
              <a:t>IGP </a:t>
            </a:r>
            <a:r>
              <a:rPr lang="en-US" sz="2400" dirty="0" smtClean="0">
                <a:solidFill>
                  <a:srgbClr val="404040"/>
                </a:solidFill>
                <a:latin typeface="Open Sans"/>
                <a:cs typeface="Open Sans"/>
              </a:rPr>
              <a:t>(</a:t>
            </a:r>
            <a:r>
              <a:rPr lang="en-US" sz="2400" dirty="0" err="1" smtClean="0">
                <a:solidFill>
                  <a:srgbClr val="404040"/>
                </a:solidFill>
                <a:latin typeface="Open Sans"/>
                <a:cs typeface="Open Sans"/>
              </a:rPr>
              <a:t>iBGP</a:t>
            </a:r>
            <a:r>
              <a:rPr lang="en-US" sz="2400" dirty="0" smtClean="0">
                <a:solidFill>
                  <a:srgbClr val="404040"/>
                </a:solidFill>
                <a:latin typeface="Open Sans"/>
                <a:cs typeface="Open Sans"/>
              </a:rPr>
              <a:t>, OSPF) </a:t>
            </a:r>
            <a:r>
              <a:rPr lang="en" sz="2400" dirty="0" smtClean="0">
                <a:solidFill>
                  <a:srgbClr val="404040"/>
                </a:solidFill>
                <a:latin typeface="Open Sans"/>
                <a:cs typeface="Open Sans"/>
              </a:rPr>
              <a:t>to </a:t>
            </a:r>
            <a:r>
              <a:rPr lang="en" sz="2400" dirty="0">
                <a:solidFill>
                  <a:srgbClr val="404040"/>
                </a:solidFill>
                <a:latin typeface="Open Sans"/>
                <a:cs typeface="Open Sans"/>
              </a:rPr>
              <a:t>build multi-path </a:t>
            </a:r>
            <a:r>
              <a:rPr lang="en" sz="2400" dirty="0" smtClean="0">
                <a:solidFill>
                  <a:srgbClr val="404040"/>
                </a:solidFill>
                <a:latin typeface="Open Sans"/>
                <a:cs typeface="Open Sans"/>
              </a:rPr>
              <a:t>underlay</a:t>
            </a:r>
            <a:endParaRPr lang="en" sz="1800" dirty="0">
              <a:solidFill>
                <a:srgbClr val="404040"/>
              </a:solidFill>
              <a:latin typeface="Open Sans"/>
              <a:cs typeface="Open Sans"/>
            </a:endParaRPr>
          </a:p>
          <a:p>
            <a:pPr marL="3810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lang="en" sz="2400" dirty="0" smtClean="0">
                <a:solidFill>
                  <a:srgbClr val="404040"/>
                </a:solidFill>
                <a:latin typeface="Open Sans"/>
                <a:cs typeface="Open Sans"/>
              </a:rPr>
              <a:t>nspired </a:t>
            </a:r>
            <a:r>
              <a:rPr lang="en" sz="2400" dirty="0">
                <a:solidFill>
                  <a:srgbClr val="404040"/>
                </a:solidFill>
                <a:latin typeface="Open Sans"/>
                <a:cs typeface="Open Sans"/>
              </a:rPr>
              <a:t>by VL2 from MSR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1654" y="214280"/>
            <a:ext cx="4926648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Edge to Edge IP Overlays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121777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5563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032" y="609818"/>
            <a:ext cx="4601511" cy="1755833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The current state of networking is too manual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4530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idx="1"/>
          </p:nvPr>
        </p:nvSpPr>
        <p:spPr>
          <a:xfrm>
            <a:off x="1026914" y="776883"/>
            <a:ext cx="7358063" cy="424574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381000" indent="-342900">
              <a:lnSpc>
                <a:spcPct val="115000"/>
              </a:lnSpc>
              <a:spcBef>
                <a:spcPts val="0"/>
              </a:spcBef>
            </a:pPr>
            <a:r>
              <a:rPr lang="en-US" altLang="ja-JP" sz="2400" dirty="0">
                <a:latin typeface="Open Sans"/>
                <a:cs typeface="Open Sans"/>
              </a:rPr>
              <a:t>P</a:t>
            </a:r>
            <a:r>
              <a:rPr lang="en" altLang="ja-JP" sz="2400" dirty="0">
                <a:latin typeface="Open Sans"/>
                <a:cs typeface="Open Sans"/>
              </a:rPr>
              <a:t>acket processing on </a:t>
            </a:r>
            <a:r>
              <a:rPr lang="en-US" altLang="ja-JP" sz="2400" dirty="0">
                <a:latin typeface="Open Sans"/>
                <a:cs typeface="Open Sans"/>
              </a:rPr>
              <a:t>x86 </a:t>
            </a:r>
            <a:r>
              <a:rPr lang="en" altLang="ja-JP" sz="2400" dirty="0">
                <a:latin typeface="Open Sans"/>
                <a:cs typeface="Open Sans"/>
              </a:rPr>
              <a:t>CPUs</a:t>
            </a:r>
            <a:r>
              <a:rPr lang="en-US" altLang="ja-JP" sz="2400" dirty="0">
                <a:latin typeface="Open Sans"/>
                <a:cs typeface="Open Sans"/>
              </a:rPr>
              <a:t> (at edge)</a:t>
            </a:r>
            <a:endParaRPr lang="en" altLang="ja-JP" sz="2400" dirty="0">
              <a:latin typeface="Open Sans"/>
              <a:cs typeface="Open Sans"/>
            </a:endParaRPr>
          </a:p>
          <a:p>
            <a:pPr marL="819150" lvl="1" indent="-285750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en" altLang="ja-JP" sz="1800" dirty="0">
                <a:latin typeface="Open Sans"/>
                <a:cs typeface="Open Sans"/>
              </a:rPr>
              <a:t>Intel DPDK facilitates packet processing</a:t>
            </a:r>
          </a:p>
          <a:p>
            <a:pPr marL="819150" lvl="1" indent="-285750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en-US" altLang="ja-JP" sz="1800" dirty="0">
                <a:latin typeface="Open Sans"/>
                <a:cs typeface="Open Sans"/>
              </a:rPr>
              <a:t>N</a:t>
            </a:r>
            <a:r>
              <a:rPr lang="en" altLang="ja-JP" sz="1800" dirty="0">
                <a:latin typeface="Open Sans"/>
                <a:cs typeface="Open Sans"/>
              </a:rPr>
              <a:t>umber of cores in servers increasing fast</a:t>
            </a:r>
          </a:p>
          <a:p>
            <a:pPr marL="381000" indent="-342900">
              <a:lnSpc>
                <a:spcPct val="115000"/>
              </a:lnSpc>
              <a:spcBef>
                <a:spcPts val="0"/>
              </a:spcBef>
            </a:pPr>
            <a:r>
              <a:rPr lang="en-US" altLang="ja-JP" sz="2400" dirty="0">
                <a:latin typeface="Open Sans"/>
                <a:cs typeface="Open Sans"/>
              </a:rPr>
              <a:t>Clos Networks (for underlay)</a:t>
            </a:r>
          </a:p>
          <a:p>
            <a:pPr marL="781050" lvl="1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altLang="ja-JP" sz="2000" dirty="0">
                <a:latin typeface="Open Sans"/>
                <a:cs typeface="Open Sans"/>
              </a:rPr>
              <a:t>Spine and Leaf architecture with </a:t>
            </a:r>
            <a:r>
              <a:rPr lang="en" altLang="ja-JP" sz="2000" dirty="0" smtClean="0">
                <a:latin typeface="Open Sans"/>
                <a:cs typeface="Open Sans"/>
              </a:rPr>
              <a:t>IP</a:t>
            </a:r>
            <a:endParaRPr lang="en-US" altLang="ja-JP" sz="2000" dirty="0" smtClean="0">
              <a:latin typeface="Open Sans"/>
              <a:cs typeface="Open Sans"/>
            </a:endParaRPr>
          </a:p>
          <a:p>
            <a:pPr marL="781050" lvl="1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altLang="ja-JP" sz="2000" dirty="0" smtClean="0">
                <a:latin typeface="Open Sans"/>
                <a:cs typeface="Open Sans"/>
              </a:rPr>
              <a:t>Economical and high E-W bandwidth</a:t>
            </a:r>
          </a:p>
          <a:p>
            <a:pPr marL="366713" indent="-342900">
              <a:lnSpc>
                <a:spcPct val="115000"/>
              </a:lnSpc>
              <a:spcBef>
                <a:spcPts val="0"/>
              </a:spcBef>
              <a:buSzPct val="166666"/>
            </a:pPr>
            <a:r>
              <a:rPr lang="en-US" sz="2400" dirty="0" smtClean="0">
                <a:latin typeface="Open Sans"/>
                <a:cs typeface="Open Sans"/>
              </a:rPr>
              <a:t>M</a:t>
            </a:r>
            <a:r>
              <a:rPr lang="en" sz="2400" dirty="0" smtClean="0">
                <a:latin typeface="Open Sans"/>
                <a:cs typeface="Open Sans"/>
              </a:rPr>
              <a:t>erchant silicon</a:t>
            </a:r>
            <a:r>
              <a:rPr lang="en-US" sz="2400" dirty="0" smtClean="0">
                <a:latin typeface="Open Sans"/>
                <a:cs typeface="Open Sans"/>
              </a:rPr>
              <a:t> (cheap IP switches)</a:t>
            </a:r>
            <a:endParaRPr lang="en-US" sz="2400" dirty="0">
              <a:latin typeface="Open Sans"/>
              <a:cs typeface="Open Sans"/>
            </a:endParaRPr>
          </a:p>
          <a:p>
            <a:pPr marL="801688" lvl="3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 dirty="0" smtClean="0">
                <a:latin typeface="Open Sans"/>
                <a:cs typeface="Open Sans"/>
              </a:rPr>
              <a:t>Broadcom</a:t>
            </a:r>
            <a:r>
              <a:rPr lang="en" sz="1800" dirty="0">
                <a:latin typeface="Open Sans"/>
                <a:cs typeface="Open Sans"/>
              </a:rPr>
              <a:t>, </a:t>
            </a:r>
            <a:r>
              <a:rPr lang="en-US" sz="1800" dirty="0" smtClean="0">
                <a:latin typeface="Open Sans"/>
                <a:cs typeface="Open Sans"/>
              </a:rPr>
              <a:t>Intel (</a:t>
            </a:r>
            <a:r>
              <a:rPr lang="en" sz="1800" dirty="0" smtClean="0">
                <a:latin typeface="Open Sans"/>
                <a:cs typeface="Open Sans"/>
              </a:rPr>
              <a:t>Fulcrum Micro</a:t>
            </a:r>
            <a:r>
              <a:rPr lang="en-US" sz="1800" dirty="0" smtClean="0">
                <a:latin typeface="Open Sans"/>
                <a:cs typeface="Open Sans"/>
              </a:rPr>
              <a:t>), Marvell</a:t>
            </a:r>
            <a:endParaRPr lang="en-US" sz="1800" dirty="0">
              <a:latin typeface="Open Sans"/>
              <a:cs typeface="Open Sans"/>
            </a:endParaRPr>
          </a:p>
          <a:p>
            <a:pPr marL="801688" lvl="3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 dirty="0" smtClean="0">
                <a:latin typeface="Open Sans"/>
                <a:cs typeface="Open Sans"/>
              </a:rPr>
              <a:t>ODMs </a:t>
            </a:r>
            <a:r>
              <a:rPr lang="en" sz="1800" dirty="0">
                <a:latin typeface="Open Sans"/>
                <a:cs typeface="Open Sans"/>
              </a:rPr>
              <a:t>(Quanta, Accton) starting to sell </a:t>
            </a:r>
            <a:r>
              <a:rPr lang="en" sz="1800" dirty="0" smtClean="0">
                <a:latin typeface="Open Sans"/>
                <a:cs typeface="Open Sans"/>
              </a:rPr>
              <a:t>directly</a:t>
            </a:r>
            <a:endParaRPr lang="en-US" sz="1800" dirty="0" smtClean="0">
              <a:latin typeface="Open Sans"/>
              <a:cs typeface="Open Sans"/>
            </a:endParaRPr>
          </a:p>
          <a:p>
            <a:pPr marL="801688" lvl="3"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 dirty="0" smtClean="0">
                <a:latin typeface="Open Sans"/>
                <a:cs typeface="Open Sans"/>
              </a:rPr>
              <a:t>Switches </a:t>
            </a:r>
            <a:r>
              <a:rPr lang="en" sz="1800" dirty="0" smtClean="0">
                <a:latin typeface="Open Sans"/>
                <a:cs typeface="Open Sans"/>
              </a:rPr>
              <a:t>are </a:t>
            </a:r>
            <a:r>
              <a:rPr lang="en-US" sz="1800" dirty="0" smtClean="0">
                <a:latin typeface="Open Sans"/>
                <a:cs typeface="Open Sans"/>
              </a:rPr>
              <a:t>becoming </a:t>
            </a:r>
            <a:r>
              <a:rPr lang="en" sz="1800" dirty="0" smtClean="0">
                <a:latin typeface="Open Sans"/>
                <a:cs typeface="Open Sans"/>
              </a:rPr>
              <a:t>just </a:t>
            </a:r>
            <a:r>
              <a:rPr lang="en" sz="1800" dirty="0">
                <a:latin typeface="Open Sans"/>
                <a:cs typeface="Open Sans"/>
              </a:rPr>
              <a:t>like </a:t>
            </a:r>
            <a:r>
              <a:rPr lang="en-US" sz="1800" dirty="0" smtClean="0">
                <a:latin typeface="Open Sans"/>
                <a:cs typeface="Open Sans"/>
              </a:rPr>
              <a:t>Linux </a:t>
            </a:r>
            <a:r>
              <a:rPr lang="en" sz="1800" dirty="0" smtClean="0">
                <a:latin typeface="Open Sans"/>
                <a:cs typeface="Open Sans"/>
              </a:rPr>
              <a:t>servers</a:t>
            </a:r>
            <a:endParaRPr lang="en-US" sz="1800" dirty="0">
              <a:latin typeface="Open Sans"/>
              <a:cs typeface="Open Sans"/>
            </a:endParaRPr>
          </a:p>
          <a:p>
            <a:pPr marL="450929" indent="-342900">
              <a:lnSpc>
                <a:spcPct val="115000"/>
              </a:lnSpc>
              <a:spcBef>
                <a:spcPts val="0"/>
              </a:spcBef>
              <a:buSzPct val="167000"/>
            </a:pPr>
            <a:r>
              <a:rPr lang="en-US" sz="2400" dirty="0" smtClean="0">
                <a:latin typeface="Open Sans"/>
                <a:cs typeface="Open Sans"/>
              </a:rPr>
              <a:t>Optical intra-DC Networks</a:t>
            </a:r>
            <a:endParaRPr lang="en" sz="2400" dirty="0">
              <a:latin typeface="Open Sans"/>
              <a:cs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700" y="214280"/>
            <a:ext cx="8214493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Market trends supporting overlay solutions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0675009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図形グループ 34"/>
          <p:cNvGrpSpPr/>
          <p:nvPr/>
        </p:nvGrpSpPr>
        <p:grpSpPr>
          <a:xfrm>
            <a:off x="1487050" y="797694"/>
            <a:ext cx="6753825" cy="1900876"/>
            <a:chOff x="2013159" y="852200"/>
            <a:chExt cx="6753825" cy="1900876"/>
          </a:xfrm>
        </p:grpSpPr>
        <p:sp>
          <p:nvSpPr>
            <p:cNvPr id="83" name="平行四辺形 82"/>
            <p:cNvSpPr/>
            <p:nvPr/>
          </p:nvSpPr>
          <p:spPr bwMode="auto">
            <a:xfrm>
              <a:off x="2013159" y="1279589"/>
              <a:ext cx="6753825" cy="1473487"/>
            </a:xfrm>
            <a:prstGeom prst="parallelogram">
              <a:avLst>
                <a:gd name="adj" fmla="val 94930"/>
              </a:avLst>
            </a:prstGeom>
            <a:solidFill>
              <a:srgbClr val="99CCFF">
                <a:alpha val="46000"/>
              </a:srgb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6386789" y="852200"/>
              <a:ext cx="1973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u="sng" dirty="0" smtClean="0">
                  <a:latin typeface="Open Sans"/>
                  <a:cs typeface="Open Sans"/>
                </a:rPr>
                <a:t>Logical Topology</a:t>
              </a:r>
              <a:endParaRPr kumimoji="1" lang="ja-JP" altLang="en-US" sz="1800" u="sng" dirty="0">
                <a:latin typeface="Open Sans"/>
                <a:cs typeface="Open San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04D2D-F274-AA4C-8859-40EBFDEA1ED8}" type="slidenum">
              <a:rPr lang="en-US" altLang="ja-JP" smtClean="0">
                <a:latin typeface="Open Sans"/>
                <a:cs typeface="Open Sans"/>
              </a:rPr>
              <a:pPr>
                <a:defRPr/>
              </a:pPr>
              <a:t>21</a:t>
            </a:fld>
            <a:endParaRPr lang="en-US" altLang="ja-JP">
              <a:latin typeface="Open Sans"/>
              <a:cs typeface="Open Sans"/>
            </a:endParaRPr>
          </a:p>
        </p:txBody>
      </p:sp>
      <p:sp>
        <p:nvSpPr>
          <p:cNvPr id="5" name="平行四辺形 4"/>
          <p:cNvSpPr/>
          <p:nvPr/>
        </p:nvSpPr>
        <p:spPr bwMode="auto">
          <a:xfrm>
            <a:off x="1487050" y="2841800"/>
            <a:ext cx="6753825" cy="1473487"/>
          </a:xfrm>
          <a:prstGeom prst="parallelogram">
            <a:avLst>
              <a:gd name="adj" fmla="val 94930"/>
            </a:avLst>
          </a:prstGeom>
          <a:pattFill prst="pct50">
            <a:fgClr>
              <a:schemeClr val="tx1">
                <a:lumMod val="50000"/>
                <a:lumOff val="50000"/>
              </a:schemeClr>
            </a:fgClr>
            <a:bgClr>
              <a:prstClr val="white"/>
            </a:bgClr>
          </a:patt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sp>
        <p:nvSpPr>
          <p:cNvPr id="12" name="雲 11"/>
          <p:cNvSpPr/>
          <p:nvPr/>
        </p:nvSpPr>
        <p:spPr bwMode="auto">
          <a:xfrm>
            <a:off x="4221852" y="2940680"/>
            <a:ext cx="1347611" cy="827366"/>
          </a:xfrm>
          <a:prstGeom prst="cloud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dirty="0" smtClean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Private IP Network</a:t>
            </a:r>
          </a:p>
        </p:txBody>
      </p:sp>
      <p:grpSp>
        <p:nvGrpSpPr>
          <p:cNvPr id="9" name="図形グループ 8"/>
          <p:cNvGrpSpPr/>
          <p:nvPr/>
        </p:nvGrpSpPr>
        <p:grpSpPr>
          <a:xfrm>
            <a:off x="3284364" y="2698570"/>
            <a:ext cx="683354" cy="416278"/>
            <a:chOff x="3523103" y="2753076"/>
            <a:chExt cx="683354" cy="416278"/>
          </a:xfrm>
        </p:grpSpPr>
        <p:sp>
          <p:nvSpPr>
            <p:cNvPr id="11" name="直方体 10"/>
            <p:cNvSpPr/>
            <p:nvPr/>
          </p:nvSpPr>
          <p:spPr bwMode="auto">
            <a:xfrm>
              <a:off x="3523103" y="2753076"/>
              <a:ext cx="683354" cy="416278"/>
            </a:xfrm>
            <a:prstGeom prst="cube">
              <a:avLst>
                <a:gd name="adj" fmla="val 45270"/>
              </a:avLst>
            </a:prstGeom>
            <a:solidFill>
              <a:srgbClr val="0066FF">
                <a:alpha val="3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grpSp>
          <p:nvGrpSpPr>
            <p:cNvPr id="19" name="図形グループ 18"/>
            <p:cNvGrpSpPr/>
            <p:nvPr/>
          </p:nvGrpSpPr>
          <p:grpSpPr>
            <a:xfrm>
              <a:off x="3563047" y="2896307"/>
              <a:ext cx="354634" cy="243668"/>
              <a:chOff x="4206965" y="2030334"/>
              <a:chExt cx="354634" cy="243668"/>
            </a:xfrm>
          </p:grpSpPr>
          <p:sp>
            <p:nvSpPr>
              <p:cNvPr id="16" name="直方体 15"/>
              <p:cNvSpPr/>
              <p:nvPr/>
            </p:nvSpPr>
            <p:spPr bwMode="auto">
              <a:xfrm>
                <a:off x="4234748" y="2102943"/>
                <a:ext cx="280808" cy="171059"/>
              </a:xfrm>
              <a:prstGeom prst="cube">
                <a:avLst>
                  <a:gd name="adj" fmla="val 45270"/>
                </a:avLst>
              </a:prstGeom>
              <a:solidFill>
                <a:srgbClr val="66FF66"/>
              </a:solidFill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  <a:ea typeface="ヒラギノ角ゴ ProN W3" charset="0"/>
                  <a:cs typeface="Open Sans"/>
                  <a:sym typeface="Gill Sans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4206965" y="2030334"/>
                <a:ext cx="3546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Open Sans"/>
                    <a:cs typeface="Open Sans"/>
                  </a:rPr>
                  <a:t>MN</a:t>
                </a:r>
                <a:endParaRPr kumimoji="1" lang="ja-JP" altLang="en-US" sz="800" dirty="0">
                  <a:latin typeface="Open Sans"/>
                  <a:cs typeface="Open Sans"/>
                </a:endParaRPr>
              </a:p>
            </p:txBody>
          </p:sp>
        </p:grpSp>
      </p:grpSp>
      <p:grpSp>
        <p:nvGrpSpPr>
          <p:cNvPr id="6" name="図形グループ 5"/>
          <p:cNvGrpSpPr/>
          <p:nvPr/>
        </p:nvGrpSpPr>
        <p:grpSpPr>
          <a:xfrm>
            <a:off x="2883401" y="3183794"/>
            <a:ext cx="683354" cy="416278"/>
            <a:chOff x="3057250" y="3256840"/>
            <a:chExt cx="683354" cy="416278"/>
          </a:xfrm>
        </p:grpSpPr>
        <p:sp>
          <p:nvSpPr>
            <p:cNvPr id="8" name="直方体 7"/>
            <p:cNvSpPr/>
            <p:nvPr/>
          </p:nvSpPr>
          <p:spPr bwMode="auto">
            <a:xfrm>
              <a:off x="3057250" y="3256840"/>
              <a:ext cx="683354" cy="416278"/>
            </a:xfrm>
            <a:prstGeom prst="cube">
              <a:avLst>
                <a:gd name="adj" fmla="val 45270"/>
              </a:avLst>
            </a:prstGeom>
            <a:solidFill>
              <a:srgbClr val="0066FF">
                <a:alpha val="3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grpSp>
          <p:nvGrpSpPr>
            <p:cNvPr id="20" name="図形グループ 19"/>
            <p:cNvGrpSpPr/>
            <p:nvPr/>
          </p:nvGrpSpPr>
          <p:grpSpPr>
            <a:xfrm>
              <a:off x="3102589" y="3401926"/>
              <a:ext cx="354634" cy="243668"/>
              <a:chOff x="4206965" y="2030334"/>
              <a:chExt cx="354634" cy="243668"/>
            </a:xfrm>
          </p:grpSpPr>
          <p:sp>
            <p:nvSpPr>
              <p:cNvPr id="21" name="直方体 20"/>
              <p:cNvSpPr/>
              <p:nvPr/>
            </p:nvSpPr>
            <p:spPr bwMode="auto">
              <a:xfrm>
                <a:off x="4234748" y="2102943"/>
                <a:ext cx="280808" cy="171059"/>
              </a:xfrm>
              <a:prstGeom prst="cube">
                <a:avLst>
                  <a:gd name="adj" fmla="val 45270"/>
                </a:avLst>
              </a:prstGeom>
              <a:solidFill>
                <a:srgbClr val="66FF66"/>
              </a:solidFill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  <a:ea typeface="ヒラギノ角ゴ ProN W3" charset="0"/>
                  <a:cs typeface="Open Sans"/>
                  <a:sym typeface="Gill Sans" charset="0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206965" y="2030334"/>
                <a:ext cx="3546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Open Sans"/>
                    <a:cs typeface="Open Sans"/>
                  </a:rPr>
                  <a:t>MN</a:t>
                </a:r>
                <a:endParaRPr kumimoji="1" lang="ja-JP" altLang="en-US" sz="800" dirty="0">
                  <a:latin typeface="Open Sans"/>
                  <a:cs typeface="Open Sans"/>
                </a:endParaRPr>
              </a:p>
            </p:txBody>
          </p:sp>
        </p:grpSp>
      </p:grpSp>
      <p:grpSp>
        <p:nvGrpSpPr>
          <p:cNvPr id="3" name="図形グループ 2"/>
          <p:cNvGrpSpPr/>
          <p:nvPr/>
        </p:nvGrpSpPr>
        <p:grpSpPr>
          <a:xfrm>
            <a:off x="2388496" y="3686588"/>
            <a:ext cx="683354" cy="416278"/>
            <a:chOff x="2506725" y="3852334"/>
            <a:chExt cx="683354" cy="416278"/>
          </a:xfrm>
        </p:grpSpPr>
        <p:sp>
          <p:nvSpPr>
            <p:cNvPr id="7" name="直方体 6"/>
            <p:cNvSpPr/>
            <p:nvPr/>
          </p:nvSpPr>
          <p:spPr bwMode="auto">
            <a:xfrm>
              <a:off x="2506725" y="3852334"/>
              <a:ext cx="683354" cy="416278"/>
            </a:xfrm>
            <a:prstGeom prst="cube">
              <a:avLst>
                <a:gd name="adj" fmla="val 45270"/>
              </a:avLst>
            </a:prstGeom>
            <a:solidFill>
              <a:srgbClr val="0066FF">
                <a:alpha val="3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grpSp>
          <p:nvGrpSpPr>
            <p:cNvPr id="23" name="図形グループ 22"/>
            <p:cNvGrpSpPr/>
            <p:nvPr/>
          </p:nvGrpSpPr>
          <p:grpSpPr>
            <a:xfrm>
              <a:off x="2549061" y="3996720"/>
              <a:ext cx="354634" cy="243668"/>
              <a:chOff x="4206965" y="2030334"/>
              <a:chExt cx="354634" cy="243668"/>
            </a:xfrm>
          </p:grpSpPr>
          <p:sp>
            <p:nvSpPr>
              <p:cNvPr id="24" name="直方体 23"/>
              <p:cNvSpPr/>
              <p:nvPr/>
            </p:nvSpPr>
            <p:spPr bwMode="auto">
              <a:xfrm>
                <a:off x="4234748" y="2102943"/>
                <a:ext cx="280808" cy="171059"/>
              </a:xfrm>
              <a:prstGeom prst="cube">
                <a:avLst>
                  <a:gd name="adj" fmla="val 45270"/>
                </a:avLst>
              </a:prstGeom>
              <a:solidFill>
                <a:srgbClr val="66FF66"/>
              </a:solidFill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  <a:ea typeface="ヒラギノ角ゴ ProN W3" charset="0"/>
                  <a:cs typeface="Open Sans"/>
                  <a:sym typeface="Gill Sans" charset="0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4206965" y="2030334"/>
                <a:ext cx="3546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Open Sans"/>
                    <a:cs typeface="Open Sans"/>
                  </a:rPr>
                  <a:t>MN</a:t>
                </a:r>
                <a:endParaRPr kumimoji="1" lang="ja-JP" altLang="en-US" sz="800" dirty="0">
                  <a:latin typeface="Open Sans"/>
                  <a:cs typeface="Open Sans"/>
                </a:endParaRPr>
              </a:p>
            </p:txBody>
          </p:sp>
        </p:grpSp>
      </p:grpSp>
      <p:cxnSp>
        <p:nvCxnSpPr>
          <p:cNvPr id="36" name="曲線コネクタ 35"/>
          <p:cNvCxnSpPr>
            <a:stCxn id="28" idx="1"/>
            <a:endCxn id="12" idx="0"/>
          </p:cNvCxnSpPr>
          <p:nvPr/>
        </p:nvCxnSpPr>
        <p:spPr bwMode="auto">
          <a:xfrm rot="10800000" flipV="1">
            <a:off x="5568340" y="2915197"/>
            <a:ext cx="1189298" cy="439165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曲線コネクタ 36"/>
          <p:cNvCxnSpPr>
            <a:stCxn id="31" idx="1"/>
            <a:endCxn id="12" idx="0"/>
          </p:cNvCxnSpPr>
          <p:nvPr/>
        </p:nvCxnSpPr>
        <p:spPr bwMode="auto">
          <a:xfrm rot="10800000">
            <a:off x="5568340" y="3354364"/>
            <a:ext cx="770030" cy="32129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曲線コネクタ 39"/>
          <p:cNvCxnSpPr>
            <a:stCxn id="34" idx="1"/>
            <a:endCxn id="12" idx="0"/>
          </p:cNvCxnSpPr>
          <p:nvPr/>
        </p:nvCxnSpPr>
        <p:spPr bwMode="auto">
          <a:xfrm rot="10800000">
            <a:off x="5568341" y="3354363"/>
            <a:ext cx="264557" cy="578868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曲線コネクタ 43"/>
          <p:cNvCxnSpPr>
            <a:stCxn id="12" idx="2"/>
            <a:endCxn id="25" idx="3"/>
          </p:cNvCxnSpPr>
          <p:nvPr/>
        </p:nvCxnSpPr>
        <p:spPr bwMode="auto">
          <a:xfrm rot="10800000" flipV="1">
            <a:off x="2785466" y="3354362"/>
            <a:ext cx="1440566" cy="584333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曲線コネクタ 47"/>
          <p:cNvCxnSpPr>
            <a:stCxn id="12" idx="2"/>
            <a:endCxn id="22" idx="3"/>
          </p:cNvCxnSpPr>
          <p:nvPr/>
        </p:nvCxnSpPr>
        <p:spPr bwMode="auto">
          <a:xfrm rot="10800000" flipV="1">
            <a:off x="3283374" y="3354362"/>
            <a:ext cx="942658" cy="82239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曲線コネクタ 50"/>
          <p:cNvCxnSpPr>
            <a:stCxn id="12" idx="2"/>
            <a:endCxn id="18" idx="3"/>
          </p:cNvCxnSpPr>
          <p:nvPr/>
        </p:nvCxnSpPr>
        <p:spPr bwMode="auto">
          <a:xfrm rot="10800000">
            <a:off x="3678942" y="2949523"/>
            <a:ext cx="547090" cy="404840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雲 65"/>
          <p:cNvSpPr/>
          <p:nvPr/>
        </p:nvSpPr>
        <p:spPr bwMode="auto">
          <a:xfrm>
            <a:off x="410610" y="2919904"/>
            <a:ext cx="1223697" cy="827366"/>
          </a:xfrm>
          <a:prstGeom prst="cloud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dirty="0" smtClean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Internet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cxnSp>
        <p:nvCxnSpPr>
          <p:cNvPr id="67" name="曲線コネクタ 66"/>
          <p:cNvCxnSpPr>
            <a:stCxn id="7" idx="2"/>
            <a:endCxn id="66" idx="0"/>
          </p:cNvCxnSpPr>
          <p:nvPr/>
        </p:nvCxnSpPr>
        <p:spPr bwMode="auto">
          <a:xfrm rot="10800000">
            <a:off x="1633288" y="3333588"/>
            <a:ext cx="755209" cy="655365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曲線コネクタ 70"/>
          <p:cNvCxnSpPr>
            <a:stCxn id="8" idx="2"/>
            <a:endCxn id="66" idx="0"/>
          </p:cNvCxnSpPr>
          <p:nvPr/>
        </p:nvCxnSpPr>
        <p:spPr bwMode="auto">
          <a:xfrm rot="10800000">
            <a:off x="1633287" y="3333588"/>
            <a:ext cx="1250114" cy="152571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曲線コネクタ 73"/>
          <p:cNvCxnSpPr>
            <a:stCxn id="11" idx="2"/>
            <a:endCxn id="66" idx="0"/>
          </p:cNvCxnSpPr>
          <p:nvPr/>
        </p:nvCxnSpPr>
        <p:spPr bwMode="auto">
          <a:xfrm rot="10800000" flipV="1">
            <a:off x="1633288" y="3000933"/>
            <a:ext cx="1651077" cy="332653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1 つの角を切り取った四角形 80"/>
          <p:cNvSpPr/>
          <p:nvPr/>
        </p:nvSpPr>
        <p:spPr bwMode="auto">
          <a:xfrm>
            <a:off x="1447834" y="2907227"/>
            <a:ext cx="535747" cy="415130"/>
          </a:xfrm>
          <a:prstGeom prst="snip1Rect">
            <a:avLst/>
          </a:prstGeom>
          <a:solidFill>
            <a:srgbClr val="66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rPr>
              <a:t>BGP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" dirty="0" smtClean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Multi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" dirty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H</a:t>
            </a:r>
            <a:r>
              <a:rPr kumimoji="0" lang="en-US" altLang="ja-JP" sz="600" dirty="0" smtClean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oming</a:t>
            </a:r>
            <a:endParaRPr kumimoji="0" lang="ja-JP" altLang="en-US" sz="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505741" y="435907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u="sng" dirty="0" smtClean="0">
                <a:latin typeface="Open Sans"/>
                <a:cs typeface="Open Sans"/>
              </a:rPr>
              <a:t>Physical Topology</a:t>
            </a:r>
            <a:endParaRPr kumimoji="1" lang="ja-JP" altLang="en-US" sz="1800" u="sng" dirty="0">
              <a:latin typeface="Open Sans"/>
              <a:cs typeface="Open Sans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5832897" y="3825509"/>
            <a:ext cx="354634" cy="243668"/>
            <a:chOff x="4206965" y="2030334"/>
            <a:chExt cx="354634" cy="243668"/>
          </a:xfrm>
        </p:grpSpPr>
        <p:sp>
          <p:nvSpPr>
            <p:cNvPr id="33" name="直方体 32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66FF66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206965" y="2030334"/>
              <a:ext cx="354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latin typeface="Open Sans"/>
                  <a:cs typeface="Open Sans"/>
                </a:rPr>
                <a:t>MN</a:t>
              </a:r>
              <a:endParaRPr kumimoji="1" lang="ja-JP" altLang="en-US" sz="800" dirty="0">
                <a:latin typeface="Open Sans"/>
                <a:cs typeface="Open Sans"/>
              </a:endParaRPr>
            </a:p>
          </p:txBody>
        </p:sp>
      </p:grpSp>
      <p:grpSp>
        <p:nvGrpSpPr>
          <p:cNvPr id="93" name="図形グループ 92"/>
          <p:cNvGrpSpPr/>
          <p:nvPr/>
        </p:nvGrpSpPr>
        <p:grpSpPr>
          <a:xfrm>
            <a:off x="6213911" y="3755782"/>
            <a:ext cx="280721" cy="201566"/>
            <a:chOff x="4221397" y="2044766"/>
            <a:chExt cx="318955" cy="229236"/>
          </a:xfrm>
        </p:grpSpPr>
        <p:sp>
          <p:nvSpPr>
            <p:cNvPr id="94" name="直方体 93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0000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221397" y="2044766"/>
              <a:ext cx="318955" cy="19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VM</a:t>
              </a:r>
              <a:endParaRPr kumimoji="1" lang="ja-JP" altLang="en-US" sz="5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96" name="図形グループ 95"/>
          <p:cNvGrpSpPr/>
          <p:nvPr/>
        </p:nvGrpSpPr>
        <p:grpSpPr>
          <a:xfrm>
            <a:off x="6129367" y="3840198"/>
            <a:ext cx="280721" cy="201566"/>
            <a:chOff x="4221397" y="2044766"/>
            <a:chExt cx="318955" cy="229236"/>
          </a:xfrm>
        </p:grpSpPr>
        <p:sp>
          <p:nvSpPr>
            <p:cNvPr id="97" name="直方体 96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0000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4221397" y="2044766"/>
              <a:ext cx="318955" cy="19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VM</a:t>
              </a:r>
              <a:endParaRPr kumimoji="1" lang="ja-JP" altLang="en-US" sz="5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13" name="直方体 12"/>
          <p:cNvSpPr/>
          <p:nvPr/>
        </p:nvSpPr>
        <p:spPr bwMode="auto">
          <a:xfrm>
            <a:off x="5828022" y="3797828"/>
            <a:ext cx="683354" cy="416278"/>
          </a:xfrm>
          <a:prstGeom prst="cube">
            <a:avLst>
              <a:gd name="adj" fmla="val 45270"/>
            </a:avLst>
          </a:prstGeom>
          <a:solidFill>
            <a:srgbClr val="0066FF">
              <a:alpha val="3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6338370" y="3278770"/>
            <a:ext cx="354634" cy="243668"/>
            <a:chOff x="4206965" y="2030334"/>
            <a:chExt cx="354634" cy="243668"/>
          </a:xfrm>
        </p:grpSpPr>
        <p:sp>
          <p:nvSpPr>
            <p:cNvPr id="30" name="直方体 29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66FF66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206965" y="2030334"/>
              <a:ext cx="354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latin typeface="Open Sans"/>
                  <a:cs typeface="Open Sans"/>
                </a:rPr>
                <a:t>MN</a:t>
              </a:r>
              <a:endParaRPr kumimoji="1" lang="ja-JP" altLang="en-US" sz="800" dirty="0">
                <a:latin typeface="Open Sans"/>
                <a:cs typeface="Open Sans"/>
              </a:endParaRPr>
            </a:p>
          </p:txBody>
        </p:sp>
      </p:grpSp>
      <p:grpSp>
        <p:nvGrpSpPr>
          <p:cNvPr id="99" name="図形グループ 98"/>
          <p:cNvGrpSpPr/>
          <p:nvPr/>
        </p:nvGrpSpPr>
        <p:grpSpPr>
          <a:xfrm>
            <a:off x="6715844" y="3216912"/>
            <a:ext cx="280721" cy="201566"/>
            <a:chOff x="4221397" y="2044766"/>
            <a:chExt cx="318955" cy="229236"/>
          </a:xfrm>
        </p:grpSpPr>
        <p:sp>
          <p:nvSpPr>
            <p:cNvPr id="100" name="直方体 99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0000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4221397" y="2044766"/>
              <a:ext cx="318955" cy="19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VM</a:t>
              </a:r>
              <a:endParaRPr kumimoji="1" lang="ja-JP" altLang="en-US" sz="5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02" name="図形グループ 101"/>
          <p:cNvGrpSpPr/>
          <p:nvPr/>
        </p:nvGrpSpPr>
        <p:grpSpPr>
          <a:xfrm>
            <a:off x="6636940" y="3300156"/>
            <a:ext cx="280721" cy="201566"/>
            <a:chOff x="4221397" y="2044766"/>
            <a:chExt cx="318955" cy="229236"/>
          </a:xfrm>
        </p:grpSpPr>
        <p:sp>
          <p:nvSpPr>
            <p:cNvPr id="103" name="直方体 102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0000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21397" y="2044766"/>
              <a:ext cx="318955" cy="19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VM</a:t>
              </a:r>
              <a:endParaRPr kumimoji="1" lang="ja-JP" altLang="en-US" sz="5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14" name="直方体 13"/>
          <p:cNvSpPr/>
          <p:nvPr/>
        </p:nvSpPr>
        <p:spPr bwMode="auto">
          <a:xfrm>
            <a:off x="6323627" y="3257254"/>
            <a:ext cx="683354" cy="416278"/>
          </a:xfrm>
          <a:prstGeom prst="cube">
            <a:avLst>
              <a:gd name="adj" fmla="val 45270"/>
            </a:avLst>
          </a:prstGeom>
          <a:solidFill>
            <a:srgbClr val="0066FF">
              <a:alpha val="3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6757638" y="2807476"/>
            <a:ext cx="354634" cy="243668"/>
            <a:chOff x="4206965" y="2030334"/>
            <a:chExt cx="354634" cy="243668"/>
          </a:xfrm>
        </p:grpSpPr>
        <p:sp>
          <p:nvSpPr>
            <p:cNvPr id="27" name="直方体 26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66FF66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06965" y="2030334"/>
              <a:ext cx="354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latin typeface="Open Sans"/>
                  <a:cs typeface="Open Sans"/>
                </a:rPr>
                <a:t>MN</a:t>
              </a:r>
              <a:endParaRPr kumimoji="1" lang="ja-JP" altLang="en-US" sz="800" dirty="0">
                <a:latin typeface="Open Sans"/>
                <a:cs typeface="Open Sans"/>
              </a:endParaRPr>
            </a:p>
          </p:txBody>
        </p:sp>
      </p:grpSp>
      <p:grpSp>
        <p:nvGrpSpPr>
          <p:cNvPr id="105" name="図形グループ 104"/>
          <p:cNvGrpSpPr/>
          <p:nvPr/>
        </p:nvGrpSpPr>
        <p:grpSpPr>
          <a:xfrm>
            <a:off x="7134246" y="2750627"/>
            <a:ext cx="280721" cy="201566"/>
            <a:chOff x="4221397" y="2044766"/>
            <a:chExt cx="318955" cy="229236"/>
          </a:xfrm>
        </p:grpSpPr>
        <p:sp>
          <p:nvSpPr>
            <p:cNvPr id="106" name="直方体 105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0000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221397" y="2044766"/>
              <a:ext cx="318955" cy="19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VM</a:t>
              </a:r>
              <a:endParaRPr kumimoji="1" lang="ja-JP" altLang="en-US" sz="5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08" name="図形グループ 107"/>
          <p:cNvGrpSpPr/>
          <p:nvPr/>
        </p:nvGrpSpPr>
        <p:grpSpPr>
          <a:xfrm>
            <a:off x="7048477" y="2827006"/>
            <a:ext cx="280721" cy="201566"/>
            <a:chOff x="4221397" y="2044766"/>
            <a:chExt cx="318955" cy="229236"/>
          </a:xfrm>
        </p:grpSpPr>
        <p:sp>
          <p:nvSpPr>
            <p:cNvPr id="109" name="直方体 108"/>
            <p:cNvSpPr/>
            <p:nvPr/>
          </p:nvSpPr>
          <p:spPr bwMode="auto">
            <a:xfrm>
              <a:off x="4234748" y="2102943"/>
              <a:ext cx="280808" cy="171059"/>
            </a:xfrm>
            <a:prstGeom prst="cube">
              <a:avLst>
                <a:gd name="adj" fmla="val 45270"/>
              </a:avLst>
            </a:prstGeom>
            <a:solidFill>
              <a:srgbClr val="0000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4221397" y="2044766"/>
              <a:ext cx="318955" cy="19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VM</a:t>
              </a:r>
              <a:endParaRPr kumimoji="1" lang="ja-JP" altLang="en-US" sz="5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15" name="直方体 14"/>
          <p:cNvSpPr/>
          <p:nvPr/>
        </p:nvSpPr>
        <p:spPr bwMode="auto">
          <a:xfrm>
            <a:off x="6755155" y="2780950"/>
            <a:ext cx="683354" cy="416278"/>
          </a:xfrm>
          <a:prstGeom prst="cube">
            <a:avLst>
              <a:gd name="adj" fmla="val 45270"/>
            </a:avLst>
          </a:prstGeom>
          <a:solidFill>
            <a:srgbClr val="0066FF">
              <a:alpha val="3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grpSp>
        <p:nvGrpSpPr>
          <p:cNvPr id="38" name="図形グループ 37"/>
          <p:cNvGrpSpPr/>
          <p:nvPr/>
        </p:nvGrpSpPr>
        <p:grpSpPr>
          <a:xfrm>
            <a:off x="2471411" y="1370243"/>
            <a:ext cx="4921733" cy="2609262"/>
            <a:chOff x="2997520" y="1424749"/>
            <a:chExt cx="4921733" cy="2609262"/>
          </a:xfrm>
        </p:grpSpPr>
        <p:cxnSp>
          <p:nvCxnSpPr>
            <p:cNvPr id="201" name="直線コネクタ 200"/>
            <p:cNvCxnSpPr/>
            <p:nvPr/>
          </p:nvCxnSpPr>
          <p:spPr bwMode="auto">
            <a:xfrm flipV="1">
              <a:off x="2997520" y="2480142"/>
              <a:ext cx="27600" cy="15131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4" name="直線コネクタ 203"/>
            <p:cNvCxnSpPr/>
            <p:nvPr/>
          </p:nvCxnSpPr>
          <p:spPr bwMode="auto">
            <a:xfrm flipV="1">
              <a:off x="3491600" y="1968755"/>
              <a:ext cx="27600" cy="15131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5" name="直線コネクタ 204"/>
            <p:cNvCxnSpPr/>
            <p:nvPr/>
          </p:nvCxnSpPr>
          <p:spPr bwMode="auto">
            <a:xfrm flipV="1">
              <a:off x="3882899" y="1514508"/>
              <a:ext cx="27600" cy="15131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0" name="直線コネクタ 209"/>
            <p:cNvCxnSpPr/>
            <p:nvPr/>
          </p:nvCxnSpPr>
          <p:spPr bwMode="auto">
            <a:xfrm flipV="1">
              <a:off x="6892778" y="2520858"/>
              <a:ext cx="27600" cy="15131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1" name="直線コネクタ 210"/>
            <p:cNvCxnSpPr/>
            <p:nvPr/>
          </p:nvCxnSpPr>
          <p:spPr bwMode="auto">
            <a:xfrm flipV="1">
              <a:off x="6983393" y="2419253"/>
              <a:ext cx="27600" cy="15131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2" name="直線コネクタ 211"/>
            <p:cNvCxnSpPr/>
            <p:nvPr/>
          </p:nvCxnSpPr>
          <p:spPr bwMode="auto">
            <a:xfrm flipV="1">
              <a:off x="7382305" y="2047343"/>
              <a:ext cx="27600" cy="15131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3" name="直線コネクタ 212"/>
            <p:cNvCxnSpPr/>
            <p:nvPr/>
          </p:nvCxnSpPr>
          <p:spPr bwMode="auto">
            <a:xfrm flipV="1">
              <a:off x="7472920" y="1945738"/>
              <a:ext cx="27600" cy="15131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4" name="直線コネクタ 213"/>
            <p:cNvCxnSpPr/>
            <p:nvPr/>
          </p:nvCxnSpPr>
          <p:spPr bwMode="auto">
            <a:xfrm flipV="1">
              <a:off x="7755655" y="1629330"/>
              <a:ext cx="24928" cy="137736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5" name="直線コネクタ 214"/>
            <p:cNvCxnSpPr/>
            <p:nvPr/>
          </p:nvCxnSpPr>
          <p:spPr bwMode="auto">
            <a:xfrm flipV="1">
              <a:off x="7891653" y="1424749"/>
              <a:ext cx="27600" cy="1513153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1" name="1 つの角を切り取った四角形 120"/>
          <p:cNvSpPr/>
          <p:nvPr/>
        </p:nvSpPr>
        <p:spPr bwMode="auto">
          <a:xfrm>
            <a:off x="1558846" y="3508039"/>
            <a:ext cx="542221" cy="323304"/>
          </a:xfrm>
          <a:prstGeom prst="snip1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rPr>
              <a:t>BGP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dirty="0" smtClean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To ISP3</a:t>
            </a:r>
            <a:endParaRPr kumimoji="0" lang="ja-JP" altLang="en-US" sz="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sp>
        <p:nvSpPr>
          <p:cNvPr id="122" name="1 つの角を切り取った四角形 121"/>
          <p:cNvSpPr/>
          <p:nvPr/>
        </p:nvSpPr>
        <p:spPr bwMode="auto">
          <a:xfrm>
            <a:off x="1887366" y="3315038"/>
            <a:ext cx="542221" cy="323304"/>
          </a:xfrm>
          <a:prstGeom prst="snip1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rPr>
              <a:t>BGP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dirty="0" smtClean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To ISP2</a:t>
            </a:r>
            <a:endParaRPr kumimoji="0" lang="ja-JP" altLang="en-US" sz="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sp>
        <p:nvSpPr>
          <p:cNvPr id="126" name="1 つの角を切り取った四角形 125"/>
          <p:cNvSpPr/>
          <p:nvPr/>
        </p:nvSpPr>
        <p:spPr bwMode="auto">
          <a:xfrm>
            <a:off x="1969067" y="2919186"/>
            <a:ext cx="542221" cy="323304"/>
          </a:xfrm>
          <a:prstGeom prst="snip1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rPr>
              <a:t>BGP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dirty="0" smtClean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To ISP1</a:t>
            </a:r>
            <a:endParaRPr kumimoji="0" lang="ja-JP" altLang="en-US" sz="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  <a:ea typeface="ヒラギノ角ゴ ProN W3" charset="0"/>
              <a:cs typeface="Open Sans"/>
              <a:sym typeface="Gill Sans" charset="0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2104221" y="1321546"/>
            <a:ext cx="5610545" cy="1227867"/>
            <a:chOff x="2630330" y="1376052"/>
            <a:chExt cx="5610545" cy="1227867"/>
          </a:xfrm>
        </p:grpSpPr>
        <p:sp>
          <p:nvSpPr>
            <p:cNvPr id="87" name="直方体 86"/>
            <p:cNvSpPr/>
            <p:nvPr/>
          </p:nvSpPr>
          <p:spPr bwMode="auto">
            <a:xfrm>
              <a:off x="3740604" y="1818535"/>
              <a:ext cx="683354" cy="290859"/>
            </a:xfrm>
            <a:prstGeom prst="cube">
              <a:avLst>
                <a:gd name="adj" fmla="val 62606"/>
              </a:avLst>
            </a:prstGeom>
            <a:solidFill>
              <a:srgbClr val="00CC00">
                <a:alpha val="68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88" name="直方体 87"/>
            <p:cNvSpPr/>
            <p:nvPr/>
          </p:nvSpPr>
          <p:spPr bwMode="auto">
            <a:xfrm>
              <a:off x="5191816" y="1485480"/>
              <a:ext cx="683354" cy="290859"/>
            </a:xfrm>
            <a:prstGeom prst="cube">
              <a:avLst>
                <a:gd name="adj" fmla="val 62606"/>
              </a:avLst>
            </a:prstGeom>
            <a:solidFill>
              <a:srgbClr val="FF0000">
                <a:alpha val="68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89" name="直方体 88"/>
            <p:cNvSpPr/>
            <p:nvPr/>
          </p:nvSpPr>
          <p:spPr bwMode="auto">
            <a:xfrm>
              <a:off x="4508462" y="2229626"/>
              <a:ext cx="683354" cy="290859"/>
            </a:xfrm>
            <a:prstGeom prst="cube">
              <a:avLst>
                <a:gd name="adj" fmla="val 62606"/>
              </a:avLst>
            </a:prstGeom>
            <a:solidFill>
              <a:srgbClr val="3366FF">
                <a:alpha val="68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90" name="直方体 89"/>
            <p:cNvSpPr/>
            <p:nvPr/>
          </p:nvSpPr>
          <p:spPr bwMode="auto">
            <a:xfrm>
              <a:off x="6399792" y="1414417"/>
              <a:ext cx="535540" cy="216493"/>
            </a:xfrm>
            <a:prstGeom prst="cube">
              <a:avLst>
                <a:gd name="adj" fmla="val 52606"/>
              </a:avLst>
            </a:prstGeom>
            <a:solidFill>
              <a:srgbClr val="FF0000">
                <a:alpha val="68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91" name="直方体 90"/>
            <p:cNvSpPr/>
            <p:nvPr/>
          </p:nvSpPr>
          <p:spPr bwMode="auto">
            <a:xfrm>
              <a:off x="6044773" y="1776339"/>
              <a:ext cx="535540" cy="216493"/>
            </a:xfrm>
            <a:prstGeom prst="cube">
              <a:avLst>
                <a:gd name="adj" fmla="val 52606"/>
              </a:avLst>
            </a:prstGeom>
            <a:solidFill>
              <a:srgbClr val="FF0000">
                <a:alpha val="68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92" name="直方体 91"/>
            <p:cNvSpPr/>
            <p:nvPr/>
          </p:nvSpPr>
          <p:spPr bwMode="auto">
            <a:xfrm>
              <a:off x="5600184" y="2289560"/>
              <a:ext cx="535540" cy="216493"/>
            </a:xfrm>
            <a:prstGeom prst="cube">
              <a:avLst>
                <a:gd name="adj" fmla="val 52606"/>
              </a:avLst>
            </a:prstGeom>
            <a:solidFill>
              <a:srgbClr val="3366FF">
                <a:alpha val="68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23" name="直方体 122"/>
            <p:cNvSpPr/>
            <p:nvPr/>
          </p:nvSpPr>
          <p:spPr bwMode="auto">
            <a:xfrm>
              <a:off x="6801378" y="2480142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27" name="直方体 126"/>
            <p:cNvSpPr/>
            <p:nvPr/>
          </p:nvSpPr>
          <p:spPr bwMode="auto">
            <a:xfrm>
              <a:off x="6936941" y="2327637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28" name="直方体 127"/>
            <p:cNvSpPr/>
            <p:nvPr/>
          </p:nvSpPr>
          <p:spPr bwMode="auto">
            <a:xfrm>
              <a:off x="7248277" y="1979102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31" name="直方体 130"/>
            <p:cNvSpPr/>
            <p:nvPr/>
          </p:nvSpPr>
          <p:spPr bwMode="auto">
            <a:xfrm>
              <a:off x="7383840" y="1826597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32" name="直方体 131"/>
            <p:cNvSpPr/>
            <p:nvPr/>
          </p:nvSpPr>
          <p:spPr bwMode="auto">
            <a:xfrm>
              <a:off x="7620092" y="1574327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35" name="直方体 134"/>
            <p:cNvSpPr/>
            <p:nvPr/>
          </p:nvSpPr>
          <p:spPr bwMode="auto">
            <a:xfrm>
              <a:off x="7755655" y="1421822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36" name="直方体 135"/>
            <p:cNvSpPr/>
            <p:nvPr/>
          </p:nvSpPr>
          <p:spPr bwMode="auto">
            <a:xfrm>
              <a:off x="2948034" y="2335320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2630330" y="2276377"/>
              <a:ext cx="3770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err="1" smtClean="0">
                  <a:latin typeface="Open Sans"/>
                  <a:cs typeface="Open Sans"/>
                </a:rPr>
                <a:t>vPort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38" name="直方体 137"/>
            <p:cNvSpPr/>
            <p:nvPr/>
          </p:nvSpPr>
          <p:spPr bwMode="auto">
            <a:xfrm>
              <a:off x="3409204" y="1834280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sp>
          <p:nvSpPr>
            <p:cNvPr id="140" name="直方体 139"/>
            <p:cNvSpPr/>
            <p:nvPr/>
          </p:nvSpPr>
          <p:spPr bwMode="auto">
            <a:xfrm>
              <a:off x="3800047" y="1424749"/>
              <a:ext cx="182338" cy="122678"/>
            </a:xfrm>
            <a:prstGeom prst="cube">
              <a:avLst>
                <a:gd name="adj" fmla="val 52606"/>
              </a:avLst>
            </a:prstGeom>
            <a:solidFill>
              <a:schemeClr val="tx1">
                <a:lumMod val="85000"/>
                <a:lumOff val="15000"/>
                <a:alpha val="68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ヒラギノ角ゴ ProN W3" charset="0"/>
                <a:cs typeface="Open Sans"/>
                <a:sym typeface="Gill Sans" charset="0"/>
              </a:endParaRPr>
            </a:p>
          </p:txBody>
        </p:sp>
        <p:cxnSp>
          <p:nvCxnSpPr>
            <p:cNvPr id="142" name="直線コネクタ 141"/>
            <p:cNvCxnSpPr/>
            <p:nvPr/>
          </p:nvCxnSpPr>
          <p:spPr bwMode="auto">
            <a:xfrm>
              <a:off x="4331730" y="1992832"/>
              <a:ext cx="260865" cy="31045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6" name="直線コネクタ 145"/>
            <p:cNvCxnSpPr/>
            <p:nvPr/>
          </p:nvCxnSpPr>
          <p:spPr bwMode="auto">
            <a:xfrm flipV="1">
              <a:off x="4331730" y="1574122"/>
              <a:ext cx="933621" cy="40498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9" name="直線コネクタ 148"/>
            <p:cNvCxnSpPr/>
            <p:nvPr/>
          </p:nvCxnSpPr>
          <p:spPr bwMode="auto">
            <a:xfrm>
              <a:off x="5114325" y="2374427"/>
              <a:ext cx="499589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5" name="直線コネクタ 154"/>
            <p:cNvCxnSpPr/>
            <p:nvPr/>
          </p:nvCxnSpPr>
          <p:spPr bwMode="auto">
            <a:xfrm>
              <a:off x="5766314" y="1638332"/>
              <a:ext cx="369410" cy="188265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8" name="直線コネクタ 157"/>
            <p:cNvCxnSpPr/>
            <p:nvPr/>
          </p:nvCxnSpPr>
          <p:spPr bwMode="auto">
            <a:xfrm flipV="1">
              <a:off x="5766314" y="1485480"/>
              <a:ext cx="700389" cy="14543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1" name="直線コネクタ 160"/>
            <p:cNvCxnSpPr/>
            <p:nvPr/>
          </p:nvCxnSpPr>
          <p:spPr bwMode="auto">
            <a:xfrm>
              <a:off x="6091885" y="2407941"/>
              <a:ext cx="661438" cy="9811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6" name="直線コネクタ 165"/>
            <p:cNvCxnSpPr/>
            <p:nvPr/>
          </p:nvCxnSpPr>
          <p:spPr bwMode="auto">
            <a:xfrm flipV="1">
              <a:off x="6091885" y="2025131"/>
              <a:ext cx="1102013" cy="382811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0" name="直線コネクタ 169"/>
            <p:cNvCxnSpPr/>
            <p:nvPr/>
          </p:nvCxnSpPr>
          <p:spPr bwMode="auto">
            <a:xfrm>
              <a:off x="6543050" y="1897895"/>
              <a:ext cx="351691" cy="437425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2" name="直線コネクタ 171"/>
            <p:cNvCxnSpPr/>
            <p:nvPr/>
          </p:nvCxnSpPr>
          <p:spPr bwMode="auto">
            <a:xfrm>
              <a:off x="6894741" y="1532798"/>
              <a:ext cx="441044" cy="30148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3" name="直線コネクタ 172"/>
            <p:cNvCxnSpPr/>
            <p:nvPr/>
          </p:nvCxnSpPr>
          <p:spPr bwMode="auto">
            <a:xfrm flipV="1">
              <a:off x="6894741" y="1473939"/>
              <a:ext cx="797001" cy="5885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4" name="テキスト ボックス 173"/>
            <p:cNvSpPr txBox="1"/>
            <p:nvPr/>
          </p:nvSpPr>
          <p:spPr>
            <a:xfrm>
              <a:off x="3822620" y="177147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Provider</a:t>
              </a:r>
            </a:p>
            <a:p>
              <a:pPr algn="ctr"/>
              <a:r>
                <a:rPr lang="en-US" altLang="ja-JP" sz="600" dirty="0" smtClean="0">
                  <a:latin typeface="Open Sans"/>
                  <a:cs typeface="Open Sans"/>
                </a:rPr>
                <a:t>Virtual</a:t>
              </a:r>
            </a:p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Router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75" name="テキスト ボックス 174"/>
            <p:cNvSpPr txBox="1"/>
            <p:nvPr/>
          </p:nvSpPr>
          <p:spPr>
            <a:xfrm>
              <a:off x="5279081" y="143693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Tenant A</a:t>
              </a:r>
            </a:p>
            <a:p>
              <a:pPr algn="ctr"/>
              <a:r>
                <a:rPr lang="en-US" altLang="ja-JP" sz="600" dirty="0" smtClean="0">
                  <a:latin typeface="Open Sans"/>
                  <a:cs typeface="Open Sans"/>
                </a:rPr>
                <a:t>Virtual</a:t>
              </a:r>
            </a:p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Router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4583977" y="218976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Tenant B</a:t>
              </a:r>
            </a:p>
            <a:p>
              <a:pPr algn="ctr"/>
              <a:r>
                <a:rPr lang="en-US" altLang="ja-JP" sz="600" dirty="0" smtClean="0">
                  <a:latin typeface="Open Sans"/>
                  <a:cs typeface="Open Sans"/>
                </a:rPr>
                <a:t>Virtual</a:t>
              </a:r>
            </a:p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Router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>
              <a:off x="6370276" y="1384589"/>
              <a:ext cx="529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" dirty="0" smtClean="0">
                  <a:latin typeface="Open Sans"/>
                  <a:cs typeface="Open Sans"/>
                </a:rPr>
                <a:t>Virtual</a:t>
              </a:r>
            </a:p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Switch A1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6001460" y="1748132"/>
              <a:ext cx="529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" dirty="0" smtClean="0">
                  <a:latin typeface="Open Sans"/>
                  <a:cs typeface="Open Sans"/>
                </a:rPr>
                <a:t>Virtual</a:t>
              </a:r>
            </a:p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Switch A2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79" name="テキスト ボックス 178"/>
            <p:cNvSpPr txBox="1"/>
            <p:nvPr/>
          </p:nvSpPr>
          <p:spPr>
            <a:xfrm>
              <a:off x="5555372" y="2262576"/>
              <a:ext cx="53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" dirty="0" smtClean="0">
                  <a:latin typeface="Open Sans"/>
                  <a:cs typeface="Open Sans"/>
                </a:rPr>
                <a:t>Virtual</a:t>
              </a:r>
            </a:p>
            <a:p>
              <a:pPr algn="ctr"/>
              <a:r>
                <a:rPr kumimoji="1" lang="en-US" altLang="ja-JP" sz="600" dirty="0" smtClean="0">
                  <a:latin typeface="Open Sans"/>
                  <a:cs typeface="Open Sans"/>
                </a:rPr>
                <a:t>Switch B1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cxnSp>
          <p:nvCxnSpPr>
            <p:cNvPr id="181" name="直線コネクタ 180"/>
            <p:cNvCxnSpPr/>
            <p:nvPr/>
          </p:nvCxnSpPr>
          <p:spPr bwMode="auto">
            <a:xfrm flipV="1">
              <a:off x="6135724" y="1630910"/>
              <a:ext cx="1436313" cy="77703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" name="直線コネクタ 188"/>
            <p:cNvCxnSpPr>
              <a:stCxn id="140" idx="3"/>
            </p:cNvCxnSpPr>
            <p:nvPr/>
          </p:nvCxnSpPr>
          <p:spPr bwMode="auto">
            <a:xfrm flipH="1">
              <a:off x="3822620" y="1547427"/>
              <a:ext cx="36328" cy="35046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5" name="直線コネクタ 194"/>
            <p:cNvCxnSpPr>
              <a:stCxn id="138" idx="4"/>
            </p:cNvCxnSpPr>
            <p:nvPr/>
          </p:nvCxnSpPr>
          <p:spPr bwMode="auto">
            <a:xfrm flipV="1">
              <a:off x="3527006" y="1897895"/>
              <a:ext cx="273041" cy="2999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8" name="直線コネクタ 197"/>
            <p:cNvCxnSpPr>
              <a:stCxn id="136" idx="4"/>
            </p:cNvCxnSpPr>
            <p:nvPr/>
          </p:nvCxnSpPr>
          <p:spPr bwMode="auto">
            <a:xfrm flipV="1">
              <a:off x="3065836" y="1897895"/>
              <a:ext cx="756784" cy="53103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3" name="テキスト ボックス 142"/>
            <p:cNvSpPr txBox="1"/>
            <p:nvPr/>
          </p:nvSpPr>
          <p:spPr>
            <a:xfrm>
              <a:off x="3102667" y="1765314"/>
              <a:ext cx="3770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err="1" smtClean="0">
                  <a:latin typeface="Open Sans"/>
                  <a:cs typeface="Open Sans"/>
                </a:rPr>
                <a:t>vPort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3497855" y="1376052"/>
              <a:ext cx="3770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err="1" smtClean="0">
                  <a:latin typeface="Open Sans"/>
                  <a:cs typeface="Open Sans"/>
                </a:rPr>
                <a:t>vPort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6996324" y="2419253"/>
              <a:ext cx="3770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err="1" smtClean="0">
                  <a:latin typeface="Open Sans"/>
                  <a:cs typeface="Open Sans"/>
                </a:rPr>
                <a:t>vPort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7468661" y="1908190"/>
              <a:ext cx="3770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err="1" smtClean="0">
                  <a:latin typeface="Open Sans"/>
                  <a:cs typeface="Open Sans"/>
                </a:rPr>
                <a:t>vPort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7863849" y="1518928"/>
              <a:ext cx="37702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err="1" smtClean="0">
                  <a:latin typeface="Open Sans"/>
                  <a:cs typeface="Open Sans"/>
                </a:rPr>
                <a:t>vPort</a:t>
              </a:r>
              <a:endParaRPr kumimoji="1" lang="ja-JP" altLang="en-US" sz="600" dirty="0">
                <a:latin typeface="Open Sans"/>
                <a:cs typeface="Open Sans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4083830" y="4256445"/>
            <a:ext cx="1341483" cy="21544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0" lang="en-US" altLang="ja-JP" sz="800" dirty="0" smtClean="0">
                <a:solidFill>
                  <a:srgbClr val="000000"/>
                </a:solidFill>
                <a:latin typeface="Open Sans"/>
                <a:ea typeface="ヒラギノ角ゴ ProN W3" charset="0"/>
                <a:cs typeface="Open Sans"/>
                <a:sym typeface="Gill Sans" charset="0"/>
              </a:rPr>
              <a:t>Network State Database</a:t>
            </a:r>
          </a:p>
        </p:txBody>
      </p:sp>
      <p:grpSp>
        <p:nvGrpSpPr>
          <p:cNvPr id="49" name="図形グループ 48"/>
          <p:cNvGrpSpPr/>
          <p:nvPr/>
        </p:nvGrpSpPr>
        <p:grpSpPr>
          <a:xfrm>
            <a:off x="4128604" y="3961768"/>
            <a:ext cx="1300684" cy="242033"/>
            <a:chOff x="4429746" y="4088844"/>
            <a:chExt cx="1300684" cy="242033"/>
          </a:xfrm>
        </p:grpSpPr>
        <p:grpSp>
          <p:nvGrpSpPr>
            <p:cNvPr id="152" name="図形グループ 151"/>
            <p:cNvGrpSpPr/>
            <p:nvPr/>
          </p:nvGrpSpPr>
          <p:grpSpPr>
            <a:xfrm>
              <a:off x="4429746" y="4094256"/>
              <a:ext cx="383527" cy="236621"/>
              <a:chOff x="2436633" y="3949491"/>
              <a:chExt cx="660211" cy="359806"/>
            </a:xfrm>
          </p:grpSpPr>
          <p:sp>
            <p:nvSpPr>
              <p:cNvPr id="153" name="直方体 152"/>
              <p:cNvSpPr/>
              <p:nvPr/>
            </p:nvSpPr>
            <p:spPr bwMode="auto">
              <a:xfrm>
                <a:off x="2506726" y="3949491"/>
                <a:ext cx="590118" cy="319121"/>
              </a:xfrm>
              <a:prstGeom prst="cube">
                <a:avLst>
                  <a:gd name="adj" fmla="val 45270"/>
                </a:avLst>
              </a:prstGeom>
              <a:solidFill>
                <a:srgbClr val="0066FF">
                  <a:alpha val="3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  <a:ea typeface="ヒラギノ角ゴ ProN W3" charset="0"/>
                  <a:cs typeface="Open Sans"/>
                  <a:sym typeface="Gill Sans" charset="0"/>
                </a:endParaRPr>
              </a:p>
            </p:txBody>
          </p:sp>
          <p:grpSp>
            <p:nvGrpSpPr>
              <p:cNvPr id="154" name="図形グループ 153"/>
              <p:cNvGrpSpPr/>
              <p:nvPr/>
            </p:nvGrpSpPr>
            <p:grpSpPr>
              <a:xfrm>
                <a:off x="2436633" y="4051895"/>
                <a:ext cx="516568" cy="257402"/>
                <a:chOff x="4094537" y="2085509"/>
                <a:chExt cx="516568" cy="257402"/>
              </a:xfrm>
            </p:grpSpPr>
            <p:sp>
              <p:nvSpPr>
                <p:cNvPr id="156" name="直方体 155"/>
                <p:cNvSpPr/>
                <p:nvPr/>
              </p:nvSpPr>
              <p:spPr bwMode="auto">
                <a:xfrm>
                  <a:off x="4234748" y="2102943"/>
                  <a:ext cx="280808" cy="171059"/>
                </a:xfrm>
                <a:prstGeom prst="cube">
                  <a:avLst>
                    <a:gd name="adj" fmla="val 45270"/>
                  </a:avLst>
                </a:prstGeom>
                <a:solidFill>
                  <a:srgbClr val="66FF66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  <a:ea typeface="ヒラギノ角ゴ ProN W3" charset="0"/>
                    <a:cs typeface="Open Sans"/>
                    <a:sym typeface="Gill Sans" charset="0"/>
                  </a:endParaRPr>
                </a:p>
              </p:txBody>
            </p:sp>
            <p:sp>
              <p:nvSpPr>
                <p:cNvPr id="157" name="テキスト ボックス 156"/>
                <p:cNvSpPr txBox="1"/>
                <p:nvPr/>
              </p:nvSpPr>
              <p:spPr>
                <a:xfrm>
                  <a:off x="4094537" y="2085509"/>
                  <a:ext cx="516568" cy="257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500" dirty="0" smtClean="0">
                      <a:latin typeface="Open Sans"/>
                      <a:cs typeface="Open Sans"/>
                    </a:rPr>
                    <a:t>MN</a:t>
                  </a:r>
                  <a:endParaRPr kumimoji="1" lang="ja-JP" altLang="en-US" sz="500" dirty="0">
                    <a:latin typeface="Open Sans"/>
                    <a:cs typeface="Open Sans"/>
                  </a:endParaRPr>
                </a:p>
              </p:txBody>
            </p:sp>
          </p:grpSp>
        </p:grpSp>
        <p:grpSp>
          <p:nvGrpSpPr>
            <p:cNvPr id="159" name="図形グループ 158"/>
            <p:cNvGrpSpPr/>
            <p:nvPr/>
          </p:nvGrpSpPr>
          <p:grpSpPr>
            <a:xfrm>
              <a:off x="4873602" y="4094256"/>
              <a:ext cx="383527" cy="236621"/>
              <a:chOff x="2436633" y="3949491"/>
              <a:chExt cx="660211" cy="359806"/>
            </a:xfrm>
          </p:grpSpPr>
          <p:sp>
            <p:nvSpPr>
              <p:cNvPr id="160" name="直方体 159"/>
              <p:cNvSpPr/>
              <p:nvPr/>
            </p:nvSpPr>
            <p:spPr bwMode="auto">
              <a:xfrm>
                <a:off x="2506726" y="3949491"/>
                <a:ext cx="590118" cy="319121"/>
              </a:xfrm>
              <a:prstGeom prst="cube">
                <a:avLst>
                  <a:gd name="adj" fmla="val 45270"/>
                </a:avLst>
              </a:prstGeom>
              <a:solidFill>
                <a:srgbClr val="0066FF">
                  <a:alpha val="3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  <a:ea typeface="ヒラギノ角ゴ ProN W3" charset="0"/>
                  <a:cs typeface="Open Sans"/>
                  <a:sym typeface="Gill Sans" charset="0"/>
                </a:endParaRPr>
              </a:p>
            </p:txBody>
          </p:sp>
          <p:grpSp>
            <p:nvGrpSpPr>
              <p:cNvPr id="162" name="図形グループ 161"/>
              <p:cNvGrpSpPr/>
              <p:nvPr/>
            </p:nvGrpSpPr>
            <p:grpSpPr>
              <a:xfrm>
                <a:off x="2436633" y="4051895"/>
                <a:ext cx="516568" cy="257402"/>
                <a:chOff x="4094537" y="2085509"/>
                <a:chExt cx="516568" cy="257402"/>
              </a:xfrm>
            </p:grpSpPr>
            <p:sp>
              <p:nvSpPr>
                <p:cNvPr id="163" name="直方体 162"/>
                <p:cNvSpPr/>
                <p:nvPr/>
              </p:nvSpPr>
              <p:spPr bwMode="auto">
                <a:xfrm>
                  <a:off x="4234748" y="2102943"/>
                  <a:ext cx="280808" cy="171059"/>
                </a:xfrm>
                <a:prstGeom prst="cube">
                  <a:avLst>
                    <a:gd name="adj" fmla="val 45270"/>
                  </a:avLst>
                </a:prstGeom>
                <a:solidFill>
                  <a:srgbClr val="66FF66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  <a:ea typeface="ヒラギノ角ゴ ProN W3" charset="0"/>
                    <a:cs typeface="Open Sans"/>
                    <a:sym typeface="Gill Sans" charset="0"/>
                  </a:endParaRPr>
                </a:p>
              </p:txBody>
            </p:sp>
            <p:sp>
              <p:nvSpPr>
                <p:cNvPr id="164" name="テキスト ボックス 163"/>
                <p:cNvSpPr txBox="1"/>
                <p:nvPr/>
              </p:nvSpPr>
              <p:spPr>
                <a:xfrm>
                  <a:off x="4094537" y="2085509"/>
                  <a:ext cx="516568" cy="257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500" dirty="0" smtClean="0">
                      <a:latin typeface="Open Sans"/>
                      <a:cs typeface="Open Sans"/>
                    </a:rPr>
                    <a:t>MN</a:t>
                  </a:r>
                  <a:endParaRPr kumimoji="1" lang="ja-JP" altLang="en-US" sz="500" dirty="0">
                    <a:latin typeface="Open Sans"/>
                    <a:cs typeface="Open Sans"/>
                  </a:endParaRPr>
                </a:p>
              </p:txBody>
            </p:sp>
          </p:grpSp>
        </p:grpSp>
        <p:grpSp>
          <p:nvGrpSpPr>
            <p:cNvPr id="165" name="図形グループ 164"/>
            <p:cNvGrpSpPr/>
            <p:nvPr/>
          </p:nvGrpSpPr>
          <p:grpSpPr>
            <a:xfrm>
              <a:off x="5346903" y="4088844"/>
              <a:ext cx="383527" cy="236621"/>
              <a:chOff x="2436633" y="3949491"/>
              <a:chExt cx="660211" cy="359806"/>
            </a:xfrm>
          </p:grpSpPr>
          <p:sp>
            <p:nvSpPr>
              <p:cNvPr id="167" name="直方体 166"/>
              <p:cNvSpPr/>
              <p:nvPr/>
            </p:nvSpPr>
            <p:spPr bwMode="auto">
              <a:xfrm>
                <a:off x="2506726" y="3949491"/>
                <a:ext cx="590118" cy="319121"/>
              </a:xfrm>
              <a:prstGeom prst="cube">
                <a:avLst>
                  <a:gd name="adj" fmla="val 45270"/>
                </a:avLst>
              </a:prstGeom>
              <a:solidFill>
                <a:srgbClr val="0066FF">
                  <a:alpha val="3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  <a:ea typeface="ヒラギノ角ゴ ProN W3" charset="0"/>
                  <a:cs typeface="Open Sans"/>
                  <a:sym typeface="Gill Sans" charset="0"/>
                </a:endParaRPr>
              </a:p>
            </p:txBody>
          </p:sp>
          <p:grpSp>
            <p:nvGrpSpPr>
              <p:cNvPr id="168" name="図形グループ 167"/>
              <p:cNvGrpSpPr/>
              <p:nvPr/>
            </p:nvGrpSpPr>
            <p:grpSpPr>
              <a:xfrm>
                <a:off x="2436633" y="4051895"/>
                <a:ext cx="516568" cy="257402"/>
                <a:chOff x="4094537" y="2085509"/>
                <a:chExt cx="516568" cy="257402"/>
              </a:xfrm>
            </p:grpSpPr>
            <p:sp>
              <p:nvSpPr>
                <p:cNvPr id="169" name="直方体 168"/>
                <p:cNvSpPr/>
                <p:nvPr/>
              </p:nvSpPr>
              <p:spPr bwMode="auto">
                <a:xfrm>
                  <a:off x="4234748" y="2102943"/>
                  <a:ext cx="280808" cy="171059"/>
                </a:xfrm>
                <a:prstGeom prst="cube">
                  <a:avLst>
                    <a:gd name="adj" fmla="val 45270"/>
                  </a:avLst>
                </a:prstGeom>
                <a:solidFill>
                  <a:srgbClr val="66FF66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Open Sans"/>
                    <a:ea typeface="ヒラギノ角ゴ ProN W3" charset="0"/>
                    <a:cs typeface="Open Sans"/>
                    <a:sym typeface="Gill Sans" charset="0"/>
                  </a:endParaRPr>
                </a:p>
              </p:txBody>
            </p:sp>
            <p:sp>
              <p:nvSpPr>
                <p:cNvPr id="171" name="テキスト ボックス 170"/>
                <p:cNvSpPr txBox="1"/>
                <p:nvPr/>
              </p:nvSpPr>
              <p:spPr>
                <a:xfrm>
                  <a:off x="4094537" y="2085509"/>
                  <a:ext cx="516568" cy="2574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500" dirty="0" smtClean="0">
                      <a:latin typeface="Open Sans"/>
                      <a:cs typeface="Open Sans"/>
                    </a:rPr>
                    <a:t>MN</a:t>
                  </a:r>
                  <a:endParaRPr kumimoji="1" lang="ja-JP" altLang="en-US" sz="500" dirty="0">
                    <a:latin typeface="Open Sans"/>
                    <a:cs typeface="Open Sans"/>
                  </a:endParaRPr>
                </a:p>
              </p:txBody>
            </p:sp>
          </p:grpSp>
        </p:grpSp>
      </p:grpSp>
      <p:cxnSp>
        <p:nvCxnSpPr>
          <p:cNvPr id="180" name="曲線コネクタ 179"/>
          <p:cNvCxnSpPr>
            <a:stCxn id="153" idx="0"/>
            <a:endCxn id="12" idx="1"/>
          </p:cNvCxnSpPr>
          <p:nvPr/>
        </p:nvCxnSpPr>
        <p:spPr bwMode="auto">
          <a:xfrm rot="5400000" flipH="1" flipV="1">
            <a:off x="4541936" y="3613459"/>
            <a:ext cx="200015" cy="507429"/>
          </a:xfrm>
          <a:prstGeom prst="curved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2" name="曲線コネクタ 181"/>
          <p:cNvCxnSpPr>
            <a:stCxn id="160" idx="0"/>
            <a:endCxn id="12" idx="1"/>
          </p:cNvCxnSpPr>
          <p:nvPr/>
        </p:nvCxnSpPr>
        <p:spPr bwMode="auto">
          <a:xfrm rot="5400000" flipH="1" flipV="1">
            <a:off x="4763864" y="3835387"/>
            <a:ext cx="200015" cy="63573"/>
          </a:xfrm>
          <a:prstGeom prst="curved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曲線コネクタ 182"/>
          <p:cNvCxnSpPr>
            <a:stCxn id="167" idx="0"/>
            <a:endCxn id="12" idx="1"/>
          </p:cNvCxnSpPr>
          <p:nvPr/>
        </p:nvCxnSpPr>
        <p:spPr bwMode="auto">
          <a:xfrm rot="16200000" flipV="1">
            <a:off x="5003221" y="3659603"/>
            <a:ext cx="194603" cy="409728"/>
          </a:xfrm>
          <a:prstGeom prst="curved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1" name="テキスト ボックス 140"/>
          <p:cNvSpPr txBox="1"/>
          <p:nvPr/>
        </p:nvSpPr>
        <p:spPr>
          <a:xfrm>
            <a:off x="3744174" y="3415192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/>
              <a:t>Tunnel</a:t>
            </a:r>
            <a:endParaRPr kumimoji="1" lang="ja-JP" altLang="en-US" sz="800" dirty="0"/>
          </a:p>
        </p:txBody>
      </p:sp>
      <p:sp>
        <p:nvSpPr>
          <p:cNvPr id="145" name="Rectangle 144"/>
          <p:cNvSpPr/>
          <p:nvPr/>
        </p:nvSpPr>
        <p:spPr>
          <a:xfrm>
            <a:off x="1558846" y="214280"/>
            <a:ext cx="6061581" cy="63231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Example of an overlay solution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32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6" grpId="0" animBg="1"/>
      <p:bldP spid="81" grpId="0" animBg="1"/>
      <p:bldP spid="84" grpId="0"/>
      <p:bldP spid="13" grpId="0" animBg="1"/>
      <p:bldP spid="14" grpId="0" animBg="1"/>
      <p:bldP spid="15" grpId="0" animBg="1"/>
      <p:bldP spid="121" grpId="0"/>
      <p:bldP spid="122" grpId="0"/>
      <p:bldP spid="126" grpId="0"/>
      <p:bldP spid="39" grpId="0" animBg="1"/>
      <p:bldP spid="1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4294967295"/>
          </p:nvPr>
        </p:nvSpPr>
        <p:spPr>
          <a:xfrm>
            <a:off x="2549483" y="3371354"/>
            <a:ext cx="5175353" cy="928942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000" dirty="0">
                <a:latin typeface="Open Sans"/>
                <a:cs typeface="Open Sans"/>
              </a:rPr>
              <a:t>But not sufficient.</a:t>
            </a:r>
          </a:p>
          <a:p>
            <a:pPr>
              <a:buNone/>
            </a:pPr>
            <a:r>
              <a:rPr lang="en" sz="2000" dirty="0">
                <a:latin typeface="Open Sans"/>
                <a:cs typeface="Open Sans"/>
              </a:rPr>
              <a:t>We still need a scalable control plane.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985642" y="1988015"/>
            <a:ext cx="7172717" cy="738633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3600" dirty="0">
                <a:solidFill>
                  <a:srgbClr val="00CC00"/>
                </a:solidFill>
                <a:latin typeface="Open Sans"/>
                <a:cs typeface="Open Sans"/>
              </a:rPr>
              <a:t>Overlays</a:t>
            </a:r>
            <a:r>
              <a:rPr lang="en" sz="3600" dirty="0">
                <a:latin typeface="Open Sans"/>
                <a:cs typeface="Open Sans"/>
              </a:rPr>
              <a:t> are the right approach!</a:t>
            </a:r>
          </a:p>
        </p:txBody>
      </p:sp>
    </p:spTree>
    <p:extLst>
      <p:ext uri="{BB962C8B-B14F-4D97-AF65-F5344CB8AC3E}">
        <p14:creationId xmlns:p14="http://schemas.microsoft.com/office/powerpoint/2010/main" val="38478766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907" y="0"/>
            <a:ext cx="603574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335" y="1228910"/>
            <a:ext cx="4601511" cy="121963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7870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425" y="276505"/>
            <a:ext cx="2265020" cy="266263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Telecom has this problem before</a:t>
            </a:r>
            <a:endParaRPr lang="en-US" sz="3000" dirty="0" smtClean="0">
              <a:latin typeface="Open Sans"/>
              <a:cs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070" y="0"/>
            <a:ext cx="65199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425" y="276505"/>
            <a:ext cx="3473636" cy="266263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Open Sans"/>
                <a:cs typeface="Open Sans"/>
              </a:rPr>
              <a:t>Almon</a:t>
            </a:r>
            <a:r>
              <a:rPr lang="en-US" sz="3000" dirty="0" smtClean="0">
                <a:latin typeface="Open Sans"/>
                <a:cs typeface="Open Sans"/>
              </a:rPr>
              <a:t> </a:t>
            </a:r>
            <a:r>
              <a:rPr lang="en-US" sz="3000" dirty="0" err="1" smtClean="0">
                <a:latin typeface="Open Sans"/>
                <a:cs typeface="Open Sans"/>
              </a:rPr>
              <a:t>Strowger</a:t>
            </a:r>
            <a:r>
              <a:rPr lang="en-US" sz="3000" dirty="0" smtClean="0">
                <a:latin typeface="Open Sans"/>
                <a:cs typeface="Open Sans"/>
              </a:rPr>
              <a:t> – mortician, inventor, and possibly paranoid</a:t>
            </a:r>
            <a:endParaRPr lang="en-US" sz="3000" dirty="0" smtClean="0">
              <a:latin typeface="Open Sans"/>
              <a:cs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17" y="0"/>
            <a:ext cx="34009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82" y="251367"/>
            <a:ext cx="6317067" cy="2469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01" y="2150591"/>
            <a:ext cx="4346615" cy="2890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6062" y="3522875"/>
            <a:ext cx="4601511" cy="121963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Open Sans"/>
                <a:cs typeface="Open Sans"/>
              </a:rPr>
              <a:t>Strowger’s</a:t>
            </a:r>
            <a:r>
              <a:rPr lang="en-US" sz="3000" dirty="0" smtClean="0">
                <a:latin typeface="Open Sans"/>
                <a:cs typeface="Open Sans"/>
              </a:rPr>
              <a:t> switches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6246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425" y="276505"/>
            <a:ext cx="3473636" cy="4546966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u="sng" dirty="0" smtClean="0">
              <a:latin typeface="Open Sans"/>
              <a:cs typeface="Open Sans"/>
            </a:endParaRPr>
          </a:p>
          <a:p>
            <a:pPr algn="ctr"/>
            <a:r>
              <a:rPr lang="en-US" sz="2000" u="sng" dirty="0" smtClean="0">
                <a:latin typeface="Open Sans"/>
                <a:cs typeface="Open Sans"/>
              </a:rPr>
              <a:t>Wanted to solve:</a:t>
            </a:r>
          </a:p>
          <a:p>
            <a:pPr algn="ctr"/>
            <a:r>
              <a:rPr lang="en-US" sz="2000" dirty="0" smtClean="0">
                <a:latin typeface="Open Sans"/>
                <a:cs typeface="Open Sans"/>
              </a:rPr>
              <a:t>Privacy</a:t>
            </a:r>
          </a:p>
          <a:p>
            <a:pPr algn="ctr"/>
            <a:r>
              <a:rPr lang="en-US" sz="2000" dirty="0" smtClean="0">
                <a:latin typeface="Open Sans"/>
                <a:cs typeface="Open Sans"/>
              </a:rPr>
              <a:t>Intended human errors</a:t>
            </a:r>
          </a:p>
          <a:p>
            <a:pPr algn="ctr"/>
            <a:endParaRPr lang="en-US" sz="2000" dirty="0" smtClean="0">
              <a:latin typeface="Open Sans"/>
              <a:cs typeface="Open Sans"/>
            </a:endParaRPr>
          </a:p>
          <a:p>
            <a:pPr algn="ctr"/>
            <a:r>
              <a:rPr lang="en-US" sz="2000" u="sng" dirty="0" smtClean="0">
                <a:latin typeface="Open Sans"/>
                <a:cs typeface="Open Sans"/>
              </a:rPr>
              <a:t>Solved these too:</a:t>
            </a:r>
            <a:endParaRPr lang="en-US" sz="2000" u="sng" dirty="0">
              <a:latin typeface="Open Sans"/>
              <a:cs typeface="Open Sans"/>
            </a:endParaRPr>
          </a:p>
          <a:p>
            <a:pPr algn="ctr"/>
            <a:r>
              <a:rPr lang="en-US" sz="2000" dirty="0" smtClean="0">
                <a:latin typeface="Open Sans"/>
                <a:cs typeface="Open Sans"/>
              </a:rPr>
              <a:t>Unintended human errors</a:t>
            </a:r>
          </a:p>
          <a:p>
            <a:pPr algn="ctr"/>
            <a:r>
              <a:rPr lang="en-US" sz="2000" dirty="0" smtClean="0">
                <a:latin typeface="Open Sans"/>
                <a:cs typeface="Open Sans"/>
              </a:rPr>
              <a:t>Speed of connections</a:t>
            </a:r>
          </a:p>
          <a:p>
            <a:pPr algn="ctr"/>
            <a:r>
              <a:rPr lang="en-US" sz="2000" dirty="0" smtClean="0">
                <a:latin typeface="Open Sans"/>
                <a:cs typeface="Open Sans"/>
              </a:rPr>
              <a:t>Lowering operational costs of running a local exchange</a:t>
            </a:r>
          </a:p>
          <a:p>
            <a:pPr algn="ctr"/>
            <a:endParaRPr lang="en-US" sz="3000" dirty="0" smtClean="0">
              <a:latin typeface="Open Sans"/>
              <a:cs typeface="Open Sans"/>
            </a:endParaRPr>
          </a:p>
          <a:p>
            <a:pPr algn="ctr"/>
            <a:endParaRPr lang="en-US" sz="3000" dirty="0" smtClean="0">
              <a:latin typeface="Open Sans"/>
              <a:cs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17" y="0"/>
            <a:ext cx="34009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9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907" y="0"/>
            <a:ext cx="603574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335" y="1228910"/>
            <a:ext cx="4601511" cy="121963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What is SDN?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1846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6" y="2765047"/>
            <a:ext cx="7547143" cy="1254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6096" y="716865"/>
            <a:ext cx="4601511" cy="94216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Traditional networks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8465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1" y="95358"/>
            <a:ext cx="3718814" cy="4952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0775" y="1321078"/>
            <a:ext cx="4601511" cy="2498783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Open Sans"/>
                <a:cs typeface="Open Sans"/>
              </a:rPr>
              <a:t>Control Plane:</a:t>
            </a:r>
          </a:p>
          <a:p>
            <a:pPr algn="ctr"/>
            <a:r>
              <a:rPr lang="en-US" sz="3000" dirty="0" smtClean="0">
                <a:latin typeface="Open Sans"/>
                <a:cs typeface="Open Sans"/>
              </a:rPr>
              <a:t>Responsible for making decision on where the traffic is sent </a:t>
            </a:r>
            <a:endParaRPr lang="en-US" sz="30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9812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1922</TotalTime>
  <Words>906</Words>
  <Application>Microsoft Macintosh PowerPoint</Application>
  <PresentationFormat>On-screen Show (16:9)</PresentationFormat>
  <Paragraphs>233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Overlays are the right approach!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Ben Cherian</cp:lastModifiedBy>
  <cp:revision>69</cp:revision>
  <dcterms:created xsi:type="dcterms:W3CDTF">2010-04-12T23:12:02Z</dcterms:created>
  <dcterms:modified xsi:type="dcterms:W3CDTF">2013-04-16T15:12:55Z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