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10.png" ContentType="image/png"/>
  <Override PartName="/ppt/media/image14.png" ContentType="image/png"/>
  <Override PartName="/ppt/media/image4.png" ContentType="image/png"/>
  <Override PartName="/ppt/media/image8.png" ContentType="image/png"/>
  <Override PartName="/ppt/media/image13.png" ContentType="image/png"/>
  <Override PartName="/ppt/media/image3.png" ContentType="image/png"/>
  <Override PartName="/ppt/media/image7.png" ContentType="image/png"/>
  <Override PartName="/ppt/media/image12.png" ContentType="image/png"/>
  <Override PartName="/ppt/media/image2.png" ContentType="image/png"/>
  <Override PartName="/ppt/media/image6.png" ContentType="image/png"/>
  <Override PartName="/ppt/media/image1.png" ContentType="image/png"/>
  <Override PartName="/ppt/media/image5.png" ContentType="image/png"/>
  <Override PartName="/ppt/media/image9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6458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04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6458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04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6458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04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76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6458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364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4991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0160" y="437616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0160" y="1769400"/>
            <a:ext cx="442512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3640" y="4376160"/>
            <a:ext cx="9068040" cy="23806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9320"/>
            <a:ext cx="906876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29200" y="1492560"/>
            <a:ext cx="9068760" cy="48380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</p:txBody>
      </p:sp>
      <p:pic>
        <p:nvPicPr>
          <p:cNvPr descr="" id="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6974280"/>
            <a:ext cx="10076400" cy="587520"/>
          </a:xfrm>
          <a:prstGeom prst="rect">
            <a:avLst/>
          </a:prstGeom>
        </p:spPr>
      </p:pic>
      <p:sp>
        <p:nvSpPr>
          <p:cNvPr id="3" name="TextShape 3"/>
          <p:cNvSpPr txBox="1"/>
          <p:nvPr/>
        </p:nvSpPr>
        <p:spPr>
          <a:xfrm>
            <a:off x="531000" y="7209360"/>
            <a:ext cx="1142640" cy="228600"/>
          </a:xfrm>
          <a:prstGeom prst="rect">
            <a:avLst/>
          </a:prstGeom>
        </p:spPr>
        <p:txBody>
          <a:bodyPr bIns="0" lIns="0" rIns="0" tIns="0" wrap="none"/>
          <a:p>
            <a:fld id="{DC72EB8B-2CFB-4510-8BA3-CCF5A4E9802B}" type="slidenum">
              <a:rPr lang="en-US" sz="1200">
                <a:latin typeface="Arial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224840" y="6888960"/>
            <a:ext cx="234756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275E150F-E2F8-430D-80C3-9FCC6E93A9BD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7224840" y="6888960"/>
            <a:ext cx="234756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C56A00B0-A5DB-47C9-9E8A-8262C2B6DAFE}" type="slidenum">
              <a:rPr lang="en-US" sz="1400"/>
              <a:t>&lt;number&gt;</a:t>
            </a:fld>
            <a:endParaRPr/>
          </a:p>
        </p:txBody>
      </p:sp>
      <p:pic>
        <p:nvPicPr>
          <p:cNvPr descr="" id="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360"/>
            <a:ext cx="10119240" cy="759348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7224840" y="6888960"/>
            <a:ext cx="234756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F02DC23C-5429-4B51-A0E7-621AFB0FA2F3}" type="slidenum">
              <a:rPr lang="en-US" sz="1400"/>
              <a:t>&lt;number&gt;</a:t>
            </a:fld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720"/>
            <a:ext cx="10119240" cy="759348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www.freeipa.org/page/Documentation" TargetMode="External"/><Relationship Id="rId2" Type="http://schemas.openxmlformats.org/officeDocument/2006/relationships/hyperlink" Target="http://qpid.apache.org/books/0.20/AMQP-Messaging-Broker-CPP-Book/html/chap-Messaging_User_Guide-Security.html" TargetMode="External"/><Relationship Id="rId3" Type="http://schemas.openxmlformats.org/officeDocument/2006/relationships/hyperlink" Target="https://cwiki.apache.org/qpid/rasc.html" TargetMode="External"/><Relationship Id="rId4" Type="http://schemas.openxmlformats.org/officeDocument/2006/relationships/hyperlink" Target="http://www.postgresql.org/docs/devel/static/auth-methods.html" TargetMode="External"/><Relationship Id="rId5" Type="http://schemas.openxmlformats.org/officeDocument/2006/relationships/hyperlink" Target="http://repos.fedorapeople.org/repos/openstack/openstack-grizzly/fedora-openstack-grizzly.repo" TargetMode="External"/><Relationship Id="rId6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960"/>
            <a:ext cx="10076400" cy="7558200"/>
          </a:xfrm>
          <a:prstGeom prst="rect">
            <a:avLst/>
          </a:prstGeom>
        </p:spPr>
      </p:pic>
      <p:sp>
        <p:nvSpPr>
          <p:cNvPr id="150" name="TextShape 1"/>
          <p:cNvSpPr txBox="1"/>
          <p:nvPr/>
        </p:nvSpPr>
        <p:spPr>
          <a:xfrm>
            <a:off x="676800" y="2426040"/>
            <a:ext cx="7541280" cy="1340640"/>
          </a:xfrm>
          <a:prstGeom prst="rect">
            <a:avLst/>
          </a:prstGeom>
        </p:spPr>
        <p:txBody>
          <a:bodyPr bIns="45000" lIns="90000" rIns="90000" tIns="45000" wrap="none"/>
          <a:p>
            <a:pPr algn="r">
              <a:lnSpc>
                <a:spcPct val="150000"/>
              </a:lnSpc>
            </a:pPr>
            <a:r>
              <a:rPr lang="en-US" sz="3200">
                <a:solidFill>
                  <a:srgbClr val="ffffff"/>
                </a:solidFill>
                <a:latin typeface="Arial"/>
              </a:rPr>
              <a:t>Securing OpenStack with FreeIPA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760680" y="3307680"/>
            <a:ext cx="7719840" cy="1733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200">
                <a:solidFill>
                  <a:srgbClr val="ffffff"/>
                </a:solidFill>
                <a:latin typeface="Arial"/>
                <a:ea typeface="Arial"/>
              </a:rPr>
              <a:t>Adam Young</a:t>
            </a:r>
            <a:endParaRPr/>
          </a:p>
          <a:p>
            <a:r>
              <a:rPr lang="en-US" sz="3200">
                <a:solidFill>
                  <a:srgbClr val="ffffff"/>
                </a:solidFill>
                <a:latin typeface="Arial"/>
                <a:ea typeface="Arial"/>
              </a:rPr>
              <a:t>Senior Software Engineer</a:t>
            </a:r>
            <a:endParaRPr/>
          </a:p>
          <a:p>
            <a:r>
              <a:rPr lang="en-US" sz="3200">
                <a:solidFill>
                  <a:srgbClr val="ffffff"/>
                </a:solidFill>
                <a:latin typeface="Arial"/>
                <a:ea typeface="Arial"/>
              </a:rPr>
              <a:t>April 18, 2013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Defense in Depth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What OpenStack Requires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503640" y="1293480"/>
            <a:ext cx="9068760" cy="6025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“</a:t>
            </a:r>
            <a:r>
              <a:rPr lang="en-US"/>
              <a:t>Physical” Hosts for Services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Identity Management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Single Sign On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Access Control/Minimize authority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Secure Communication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Encrypt on the Wire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Certificate Management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HTTPS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AMQP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Data Storage</a:t>
            </a:r>
            <a:endParaRPr/>
          </a:p>
          <a:p>
            <a:pPr lvl="2">
              <a:buSzPct val="45000"/>
              <a:buFont typeface="StarSymbol"/>
              <a:buChar char=""/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Cloud Identity Management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“</a:t>
            </a:r>
            <a:r>
              <a:rPr lang="en-US"/>
              <a:t>Physical” Layer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May actually be virtual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Allocated Machines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(at least) One per OpenStack API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Yes, you can consolidate some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AMQP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PostgreSQL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Several for Nova Compute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Several with disk for Swift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Administering &gt; 10 servers.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960"/>
            <a:ext cx="10076400" cy="7558200"/>
          </a:xfrm>
          <a:prstGeom prst="rect">
            <a:avLst/>
          </a:prstGeom>
        </p:spPr>
      </p:pic>
      <p:sp>
        <p:nvSpPr>
          <p:cNvPr id="173" name="TextShape 1"/>
          <p:cNvSpPr txBox="1"/>
          <p:nvPr/>
        </p:nvSpPr>
        <p:spPr>
          <a:xfrm>
            <a:off x="676800" y="2426040"/>
            <a:ext cx="7541280" cy="1340640"/>
          </a:xfrm>
          <a:prstGeom prst="rect">
            <a:avLst/>
          </a:prstGeom>
        </p:spPr>
        <p:txBody>
          <a:bodyPr bIns="45000" lIns="90000" rIns="90000" tIns="45000" wrap="none"/>
          <a:p>
            <a:pPr algn="r">
              <a:lnSpc>
                <a:spcPct val="150000"/>
              </a:lnSpc>
            </a:pPr>
            <a:r>
              <a:rPr lang="en-US" sz="3200">
                <a:solidFill>
                  <a:srgbClr val="ffffff"/>
                </a:solidFill>
                <a:latin typeface="Arial"/>
              </a:rPr>
              <a:t>FreeIPA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FreeIPA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503640" y="1769400"/>
            <a:ext cx="9068760" cy="50673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Integrated Identity and Authentication solution for Linux/UNIX networked environments.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Open Source components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Standard Protocols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Ease of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Management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Automation of installation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Configuration tasks.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In RHEL as ipa-server etc...</a:t>
            </a:r>
            <a:endParaRPr/>
          </a:p>
        </p:txBody>
      </p:sp>
      <p:pic>
        <p:nvPicPr>
          <p:cNvPr descr="" id="1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47480" y="229680"/>
            <a:ext cx="4425120" cy="13712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3200">
                <a:latin typeface="Arial"/>
              </a:rPr>
              <a:t>Components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(MIT) Kerberos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Directory Server (LDAP, 389)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Certificate Authority (Dogtag)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Domain Name Server (BIND)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System Security Services Daemon (SSSD)</a:t>
            </a:r>
            <a:endParaRPr/>
          </a:p>
        </p:txBody>
      </p:sp>
      <p:pic>
        <p:nvPicPr>
          <p:cNvPr descr="" id="1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47480" y="229320"/>
            <a:ext cx="4425120" cy="137124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3200">
                <a:latin typeface="Arial"/>
              </a:rPr>
              <a:t>Identity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User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Groups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Hosts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Hostgroups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Services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Keytabs and Certificates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DNS</a:t>
            </a:r>
            <a:endParaRPr/>
          </a:p>
        </p:txBody>
      </p:sp>
      <p:pic>
        <p:nvPicPr>
          <p:cNvPr descr="" id="18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47480" y="229320"/>
            <a:ext cx="4425120" cy="13712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3200">
                <a:latin typeface="Arial"/>
              </a:rPr>
              <a:t>Policy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Access Control Lists (ACL)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Host Based Access Control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System Security Services Daemon (SSSD)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SUDO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Automount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SELinux User Maps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Cross Domain Trusts</a:t>
            </a:r>
            <a:endParaRPr/>
          </a:p>
        </p:txBody>
      </p:sp>
      <p:pic>
        <p:nvPicPr>
          <p:cNvPr descr="" id="18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47480" y="229680"/>
            <a:ext cx="4425120" cy="137124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3200">
                <a:latin typeface="Arial"/>
              </a:rPr>
              <a:t>MIT Kerberos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Authentication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Multiple Protocols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2 Way Verification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Cross Domain Trusts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Ticket Policy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Wire Encryption (SASL)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New:  DIR: Credential Caches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Multiple KDCs/TGTs</a:t>
            </a:r>
            <a:endParaRPr/>
          </a:p>
        </p:txBody>
      </p:sp>
      <p:pic>
        <p:nvPicPr>
          <p:cNvPr descr="" id="18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701760" y="1468440"/>
            <a:ext cx="2899440" cy="287532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Subject Matter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Securing OpenStack Services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Kerberos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LDAP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X509 Certificate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Identity Management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AMQP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Database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960"/>
            <a:ext cx="10076400" cy="7558200"/>
          </a:xfrm>
          <a:prstGeom prst="rect">
            <a:avLst/>
          </a:prstGeom>
        </p:spPr>
      </p:pic>
      <p:sp>
        <p:nvSpPr>
          <p:cNvPr id="190" name="TextShape 1"/>
          <p:cNvSpPr txBox="1"/>
          <p:nvPr/>
        </p:nvSpPr>
        <p:spPr>
          <a:xfrm>
            <a:off x="676800" y="2426040"/>
            <a:ext cx="7541280" cy="1340640"/>
          </a:xfrm>
          <a:prstGeom prst="rect">
            <a:avLst/>
          </a:prstGeom>
        </p:spPr>
        <p:txBody>
          <a:bodyPr bIns="45000" lIns="90000" rIns="90000" tIns="45000" wrap="none"/>
          <a:p>
            <a:pPr algn="r">
              <a:lnSpc>
                <a:spcPct val="150000"/>
              </a:lnSpc>
            </a:pPr>
            <a:r>
              <a:rPr lang="en-US" sz="3200">
                <a:solidFill>
                  <a:srgbClr val="ffffff"/>
                </a:solidFill>
                <a:latin typeface="Arial"/>
              </a:rPr>
              <a:t>TECHNICAL DETAILS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Mapping FreeIPA to OpenStack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Kerberos SSO for “Physical Layer”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Authentication between components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Encrypting AMQP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Certificate management for HTTPS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LDAP provider for Keystone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Kerberos to Keystone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Apache with mod_auth_krb5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General Approach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Install FreeIPA Server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Install ipa-client on each machine and enroll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Service keytab/credentials cache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Set up Service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Test with command line tools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Set up SSL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Certmonger...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Certmonger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“</a:t>
            </a:r>
            <a:r>
              <a:rPr lang="en-US"/>
              <a:t>D-Bus-based service which attempts to simplify interaction with certifying authorities (CAs) on networks which use public-key infrastructure (PKI).”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Track the expiry and notify early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Automatically obtain a new certificate via FreeIPA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Certificate and key storage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PEM or NSSDB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Service Choices 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503640" y="1769400"/>
            <a:ext cx="9068760" cy="53413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Fedora 18 for Development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PostgreSQL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Shared instance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Clustered?  Replicated?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Qpid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Apache HTTPD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389 Directory Server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Network Security Services (NSS)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CYRUS-SASL 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Keystone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503640" y="1769400"/>
            <a:ext cx="882324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Cron for TGTs (UGLY!)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KRB5CCNAME=FILE:/tmp/krb5cc_$UID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kinit keystone -k -t /var/kerberos/krb5/user/$UID/client.keytab"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SQLAlchemy URL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connection = postgresql://pg.openstack.freeipa.org/keystone?krbsrvname=postgres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Keystone: HTTPD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mod_auth_krb5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REMOTE_USER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LDAP Backend for Identity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Kerberos for internal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Simple Bind for Keystone User requires code change for some operations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Keytab for httpd service and user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Qpid</a:t>
            </a:r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503640" y="1769400"/>
            <a:ext cx="9463320" cy="51534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/etc/sasl2/qpidd.conf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mech_list: GSSAPI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/etc/qpidd.conf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/cluster-mechanism=GSSAPI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auth=yes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realm=OPENSTACK.FREEIPA.ORG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Keytab and credential cache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SELinux updates via audit2allow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python-saslwrapper python-amqplib for clients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960"/>
            <a:ext cx="10076400" cy="7558200"/>
          </a:xfrm>
          <a:prstGeom prst="rect">
            <a:avLst/>
          </a:prstGeom>
        </p:spPr>
      </p:pic>
      <p:sp>
        <p:nvSpPr>
          <p:cNvPr id="206" name="TextShape 1"/>
          <p:cNvSpPr txBox="1"/>
          <p:nvPr/>
        </p:nvSpPr>
        <p:spPr>
          <a:xfrm>
            <a:off x="676800" y="2426040"/>
            <a:ext cx="7541280" cy="1511280"/>
          </a:xfrm>
          <a:prstGeom prst="rect">
            <a:avLst/>
          </a:prstGeom>
        </p:spPr>
        <p:txBody>
          <a:bodyPr bIns="45000" lIns="90000" rIns="90000" tIns="45000" wrap="none"/>
          <a:p>
            <a:pPr algn="r">
              <a:lnSpc>
                <a:spcPct val="150000"/>
              </a:lnSpc>
            </a:pPr>
            <a:r>
              <a:rPr b="1" lang="en-US" sz="4000">
                <a:solidFill>
                  <a:srgbClr val="ffffff"/>
                </a:solidFill>
                <a:latin typeface="Arial"/>
              </a:rPr>
              <a:t>LOOKING FORWARD</a:t>
            </a:r>
            <a:endParaRPr/>
          </a:p>
          <a:p>
            <a:pPr algn="r">
              <a:lnSpc>
                <a:spcPct val="150000"/>
              </a:lnSpc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Looking Forward 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Automatic credentials refresh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Apache HTTPD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Kerberize Horizon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Authorization Data in </a:t>
            </a:r>
            <a:r>
              <a:rPr lang="en-US"/>
              <a:t>Service Tickets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Kerberos over HTTP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03640" y="229320"/>
            <a:ext cx="906876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2800">
                <a:latin typeface="Arial"/>
                <a:ea typeface="Arial"/>
              </a:rPr>
              <a:t>Audience Composition Survey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529200" y="1492560"/>
            <a:ext cx="9068760" cy="48380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Python Coders?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System Administrators?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Know Kerberos?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Know LDAP?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Worked with FreeIPA?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Looking Forward 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Access Control List Delegation 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Enrollment, Group, DNS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No Admin LDAP operations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Centralized SUDO/Rootwrap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SSH Keys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Encryption Keys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Documentation</a:t>
            </a:r>
            <a:r>
              <a:rPr lang="en-US"/>
              <a:t>	</a:t>
            </a: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 sz="2200">
                <a:hlinkClick r:id="rId1"/>
              </a:rPr>
              <a:t>http://www.freeipa.org/page/Documentation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hlinkClick r:id="rId2"/>
              </a:rPr>
              <a:t>http://qpid.apache.org/books/0.20/AMQP-Messaging-Broker-CPP-Book/html/chap-Messaging_User_Guide-Security.html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/>
              <a:t>http://fedoraproject.org/wiki/Getting_started_with_OpenStack_on_Fedora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hlinkClick r:id="rId3"/>
              </a:rPr>
              <a:t>https://cwiki.apache.org/qpid/rasc.html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hlinkClick r:id="rId4"/>
              </a:rPr>
              <a:t>http://www.postgresql.org/docs/devel/static/auth-methods.html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Arial"/>
                <a:hlinkClick r:id="rId5"/>
              </a:rPr>
              <a:t>http://repos.fedorapeople.org/repos/openstack/openstack-grizzly/fedora-openstack-grizzly.repo</a:t>
            </a:r>
            <a:endParaRPr/>
          </a:p>
          <a:p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960"/>
            <a:ext cx="10076400" cy="75582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03640" y="229320"/>
            <a:ext cx="906876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2800">
                <a:latin typeface="Arial"/>
                <a:ea typeface="Arial"/>
              </a:rPr>
              <a:t>Audience Composition Survey Cont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529200" y="1492560"/>
            <a:ext cx="9068760" cy="48380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 sz="3600"/>
              <a:t>Only here because you thought there was going to be free beer?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03640" y="229320"/>
            <a:ext cx="906876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b="1" lang="en-US" sz="3000">
                <a:solidFill>
                  <a:srgbClr val="000000"/>
                </a:solidFill>
                <a:latin typeface="Arial"/>
                <a:ea typeface="Arial"/>
              </a:rPr>
              <a:t>Agenda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529200" y="1492560"/>
            <a:ext cx="9068760" cy="48380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  <a:ea typeface="Arial"/>
              </a:rPr>
              <a:t>Securing the base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  <a:ea typeface="Arial"/>
              </a:rPr>
              <a:t>About FreeIPA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  <a:ea typeface="Arial"/>
              </a:rPr>
              <a:t>Technical details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  <a:ea typeface="Arial"/>
              </a:rPr>
              <a:t>Looking forward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960"/>
            <a:ext cx="10076400" cy="7558200"/>
          </a:xfrm>
          <a:prstGeom prst="rect">
            <a:avLst/>
          </a:prstGeom>
        </p:spPr>
      </p:pic>
      <p:sp>
        <p:nvSpPr>
          <p:cNvPr id="161" name="TextShape 1"/>
          <p:cNvSpPr txBox="1"/>
          <p:nvPr/>
        </p:nvSpPr>
        <p:spPr>
          <a:xfrm>
            <a:off x="676800" y="2426040"/>
            <a:ext cx="7541280" cy="1340640"/>
          </a:xfrm>
          <a:prstGeom prst="rect">
            <a:avLst/>
          </a:prstGeom>
        </p:spPr>
        <p:txBody>
          <a:bodyPr bIns="45000" lIns="90000" rIns="90000" tIns="45000" wrap="none"/>
          <a:p>
            <a:pPr algn="r">
              <a:lnSpc>
                <a:spcPct val="150000"/>
              </a:lnSpc>
            </a:pPr>
            <a:r>
              <a:rPr lang="en-US" sz="3200">
                <a:solidFill>
                  <a:srgbClr val="ffffff"/>
                </a:solidFill>
                <a:latin typeface="Arial"/>
              </a:rPr>
              <a:t>SECURING THE BASE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My Nightmare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503640" y="1769400"/>
            <a:ext cx="9068760" cy="4990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“</a:t>
            </a:r>
            <a:r>
              <a:rPr lang="en-US"/>
              <a:t>Sure you can run your code on my computer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In a virtual machine.”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Hypervisor Exploit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Escalation of Privileges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Infects other Services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Infects Virtual Machines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All My Base Are Belong to You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OpenStack Architecture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OpenStack Architecture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