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</p:sldMasterIdLst>
  <p:notesMasterIdLst>
    <p:notesMasterId r:id="rId18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8" r:id="rId11"/>
    <p:sldId id="273" r:id="rId12"/>
    <p:sldId id="264" r:id="rId13"/>
    <p:sldId id="265" r:id="rId14"/>
    <p:sldId id="269" r:id="rId15"/>
    <p:sldId id="271" r:id="rId16"/>
    <p:sldId id="272" r:id="rId17"/>
  </p:sldIdLst>
  <p:sldSz cx="13003213" cy="9747250"/>
  <p:notesSz cx="6858000" cy="9144000"/>
  <p:defaultTextStyle>
    <a:defPPr>
      <a:defRPr lang="en-US"/>
    </a:defPPr>
    <a:lvl1pPr algn="l" defTabSz="649211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649211" indent="-192065" algn="l" defTabSz="649211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298422" indent="-384129" algn="l" defTabSz="649211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949219" indent="-577782" algn="l" defTabSz="649211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598430" indent="-769846" algn="l" defTabSz="649211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5730" algn="l" defTabSz="457146" rtl="0" eaLnBrk="1" latinLnBrk="0" hangingPunct="1">
      <a:defRPr sz="2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2876" algn="l" defTabSz="457146" rtl="0" eaLnBrk="1" latinLnBrk="0" hangingPunct="1">
      <a:defRPr sz="2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021" algn="l" defTabSz="457146" rtl="0" eaLnBrk="1" latinLnBrk="0" hangingPunct="1">
      <a:defRPr sz="2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167" algn="l" defTabSz="457146" rtl="0" eaLnBrk="1" latinLnBrk="0" hangingPunct="1">
      <a:defRPr sz="2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3" d="100"/>
          <a:sy n="53" d="100"/>
        </p:scale>
        <p:origin x="-1224" y="0"/>
      </p:cViewPr>
      <p:guideLst>
        <p:guide orient="horz" pos="3070"/>
        <p:guide pos="40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CB973-6303-7545-91F6-0993E2E7659A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B17A3-65A3-A44F-9CA9-53E1A551E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3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511175"/>
            <a:ext cx="3976687" cy="2981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70122" y="3625641"/>
            <a:ext cx="6382585" cy="5595929"/>
          </a:xfrm>
          <a:noFill/>
        </p:spPr>
        <p:txBody>
          <a:bodyPr/>
          <a:lstStyle/>
          <a:p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793E14-1A8E-1E46-9DCA-B9BB1B09D847}" type="slidenum">
              <a:rPr lang="en-US">
                <a:latin typeface="Calibri" charset="0"/>
                <a:ea typeface="Arial" charset="0"/>
                <a:cs typeface="Arial" charset="0"/>
              </a:rPr>
              <a:pPr/>
              <a:t>12</a:t>
            </a:fld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17A1C2-29CC-4E4F-9C5B-268853FC9ED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435101" y="3845278"/>
            <a:ext cx="10045700" cy="1023494"/>
          </a:xfrm>
        </p:spPr>
        <p:txBody>
          <a:bodyPr anchor="ctr"/>
          <a:lstStyle>
            <a:lvl1pPr algn="ctr"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435101" y="4873978"/>
            <a:ext cx="10045700" cy="485422"/>
          </a:xfrm>
        </p:spPr>
        <p:txBody>
          <a:bodyPr anchor="ctr"/>
          <a:lstStyle>
            <a:lvl1pPr algn="ctr">
              <a:buNone/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RightScal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6" y="9329386"/>
            <a:ext cx="2092855" cy="2667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94582" y="9260772"/>
            <a:ext cx="2672506" cy="415488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2100" b="1" dirty="0" smtClean="0">
                <a:latin typeface="Helvetica"/>
                <a:ea typeface="ＭＳ Ｐゴシック" charset="0"/>
                <a:cs typeface="Helvetica"/>
              </a:rPr>
              <a:t>Cloud Management</a:t>
            </a:r>
            <a:endParaRPr lang="en-US" sz="2100" b="1" dirty="0">
              <a:latin typeface="Helvetica"/>
              <a:ea typeface="ＭＳ Ｐゴシック" charset="0"/>
              <a:cs typeface="Helvetica"/>
            </a:endParaRPr>
          </a:p>
        </p:txBody>
      </p:sp>
      <p:pic>
        <p:nvPicPr>
          <p:cNvPr id="6" name="Picture 5" descr="RightScale_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046" y="9329386"/>
            <a:ext cx="2092855" cy="26670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94582" y="9260772"/>
            <a:ext cx="2672506" cy="415488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2100" b="1" dirty="0" smtClean="0">
                <a:latin typeface="Helvetica"/>
                <a:ea typeface="ＭＳ Ｐゴシック" charset="0"/>
                <a:cs typeface="Helvetica"/>
              </a:rPr>
              <a:t>Cloud Management</a:t>
            </a:r>
            <a:endParaRPr lang="en-US" sz="2100" b="1" dirty="0">
              <a:latin typeface="Helvetica"/>
              <a:ea typeface="ＭＳ Ｐゴシック" charset="0"/>
              <a:cs typeface="Helvetic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850289" y="3454400"/>
            <a:ext cx="11279765" cy="1012826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72785" y="4505642"/>
            <a:ext cx="9288586" cy="753402"/>
          </a:xfrm>
        </p:spPr>
        <p:txBody>
          <a:bodyPr anchor="ctr"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00321" y="1806222"/>
            <a:ext cx="184666" cy="492444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554696" y="133738"/>
            <a:ext cx="330581" cy="39850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#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5876"/>
            <a:ext cx="13003213" cy="594361"/>
          </a:xfrm>
          <a:prstGeom prst="rect">
            <a:avLst/>
          </a:prstGeom>
          <a:gradFill flip="none" rotWithShape="1">
            <a:gsLst>
              <a:gs pos="0">
                <a:srgbClr val="0E2346"/>
              </a:gs>
              <a:gs pos="87000">
                <a:srgbClr val="002B5C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07775" y="54364"/>
            <a:ext cx="498128" cy="40011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fld id="{8B7EF4DF-A246-7043-9147-ED996169A5EC}" type="slidenum">
              <a:rPr lang="en-US" sz="2000" smtClean="0">
                <a:solidFill>
                  <a:srgbClr val="F0F0F0"/>
                </a:solidFill>
              </a:rPr>
              <a:pPr algn="r"/>
              <a:t>‹#›</a:t>
            </a:fld>
            <a:endParaRPr lang="en-US" sz="2000" dirty="0">
              <a:solidFill>
                <a:srgbClr val="F0F0F0"/>
              </a:solidFill>
            </a:endParaRPr>
          </a:p>
        </p:txBody>
      </p:sp>
      <p:pic>
        <p:nvPicPr>
          <p:cNvPr id="13" name="Picture 12" descr="RightScal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6" y="9329386"/>
            <a:ext cx="2092855" cy="2667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94582" y="9260772"/>
            <a:ext cx="2672506" cy="415488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2100" b="1" dirty="0" smtClean="0">
                <a:latin typeface="Helvetica"/>
                <a:ea typeface="ＭＳ Ｐゴシック" charset="0"/>
                <a:cs typeface="Helvetica"/>
              </a:rPr>
              <a:t>Cloud Management</a:t>
            </a:r>
            <a:endParaRPr lang="en-US" sz="2100" b="1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200321" y="1806222"/>
            <a:ext cx="184666" cy="492444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2554696" y="133738"/>
            <a:ext cx="330581" cy="39850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#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-15876"/>
            <a:ext cx="13003213" cy="594361"/>
          </a:xfrm>
          <a:prstGeom prst="rect">
            <a:avLst/>
          </a:prstGeom>
          <a:gradFill flip="none" rotWithShape="1">
            <a:gsLst>
              <a:gs pos="0">
                <a:srgbClr val="0E2346"/>
              </a:gs>
              <a:gs pos="87000">
                <a:srgbClr val="002B5C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07775" y="54364"/>
            <a:ext cx="498128" cy="40011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fld id="{8B7EF4DF-A246-7043-9147-ED996169A5EC}" type="slidenum">
              <a:rPr lang="en-US" sz="2000" smtClean="0">
                <a:solidFill>
                  <a:srgbClr val="F0F0F0"/>
                </a:solidFill>
              </a:rPr>
              <a:pPr algn="r"/>
              <a:t>‹#›</a:t>
            </a:fld>
            <a:endParaRPr lang="en-US" sz="2000" dirty="0">
              <a:solidFill>
                <a:srgbClr val="F0F0F0"/>
              </a:solidFill>
            </a:endParaRPr>
          </a:p>
        </p:txBody>
      </p:sp>
      <p:pic>
        <p:nvPicPr>
          <p:cNvPr id="20" name="Picture 19" descr="RightScale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46" y="9329386"/>
            <a:ext cx="2092855" cy="266701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294582" y="9260772"/>
            <a:ext cx="2672506" cy="415488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2100" b="1" dirty="0" smtClean="0">
                <a:latin typeface="Helvetica"/>
                <a:ea typeface="ＭＳ Ｐゴシック" charset="0"/>
                <a:cs typeface="Helvetica"/>
              </a:rPr>
              <a:t>Cloud Management</a:t>
            </a:r>
            <a:endParaRPr lang="en-US" sz="2100" b="1" dirty="0">
              <a:latin typeface="Helvetica"/>
              <a:ea typeface="ＭＳ Ｐゴシック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727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54" y="848454"/>
            <a:ext cx="12641397" cy="879657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54" y="1950207"/>
            <a:ext cx="12641397" cy="7057479"/>
          </a:xfrm>
        </p:spPr>
        <p:txBody>
          <a:bodyPr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 b="0"/>
            </a:lvl2pPr>
            <a:lvl3pPr>
              <a:buFont typeface="Arial"/>
              <a:buChar char="•"/>
              <a:defRPr b="0"/>
            </a:lvl3pPr>
            <a:lvl4pPr>
              <a:buFont typeface="Arial"/>
              <a:buChar char="•"/>
              <a:defRPr b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54696" y="133738"/>
            <a:ext cx="330581" cy="39850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#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5876"/>
            <a:ext cx="13003213" cy="594361"/>
          </a:xfrm>
          <a:prstGeom prst="rect">
            <a:avLst/>
          </a:prstGeom>
          <a:gradFill flip="none" rotWithShape="1">
            <a:gsLst>
              <a:gs pos="0">
                <a:srgbClr val="0E2346"/>
              </a:gs>
              <a:gs pos="87000">
                <a:srgbClr val="002B5C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07775" y="54364"/>
            <a:ext cx="498128" cy="40011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fld id="{8B7EF4DF-A246-7043-9147-ED996169A5EC}" type="slidenum">
              <a:rPr lang="en-US" sz="2000" smtClean="0">
                <a:solidFill>
                  <a:srgbClr val="F0F0F0"/>
                </a:solidFill>
              </a:rPr>
              <a:pPr algn="r"/>
              <a:t>‹#›</a:t>
            </a:fld>
            <a:endParaRPr lang="en-US" sz="2000" dirty="0">
              <a:solidFill>
                <a:srgbClr val="F0F0F0"/>
              </a:solidFill>
            </a:endParaRPr>
          </a:p>
        </p:txBody>
      </p:sp>
      <p:pic>
        <p:nvPicPr>
          <p:cNvPr id="12" name="Picture 11" descr="RightScal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6" y="9329386"/>
            <a:ext cx="2092855" cy="266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94582" y="9260772"/>
            <a:ext cx="2672506" cy="415488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2100" b="1" dirty="0" smtClean="0">
                <a:latin typeface="Helvetica"/>
                <a:ea typeface="ＭＳ Ｐゴシック" charset="0"/>
                <a:cs typeface="Helvetica"/>
              </a:rPr>
              <a:t>Cloud Management</a:t>
            </a:r>
            <a:endParaRPr lang="en-US" sz="2100" b="1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554696" y="133738"/>
            <a:ext cx="330581" cy="39850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#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5876"/>
            <a:ext cx="13003213" cy="594361"/>
          </a:xfrm>
          <a:prstGeom prst="rect">
            <a:avLst/>
          </a:prstGeom>
          <a:gradFill flip="none" rotWithShape="1">
            <a:gsLst>
              <a:gs pos="0">
                <a:srgbClr val="0E2346"/>
              </a:gs>
              <a:gs pos="87000">
                <a:srgbClr val="002B5C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07775" y="54364"/>
            <a:ext cx="498128" cy="40011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fld id="{8B7EF4DF-A246-7043-9147-ED996169A5EC}" type="slidenum">
              <a:rPr lang="en-US" sz="2000" smtClean="0">
                <a:solidFill>
                  <a:srgbClr val="F0F0F0"/>
                </a:solidFill>
              </a:rPr>
              <a:pPr algn="r"/>
              <a:t>‹#›</a:t>
            </a:fld>
            <a:endParaRPr lang="en-US" sz="2000" dirty="0">
              <a:solidFill>
                <a:srgbClr val="F0F0F0"/>
              </a:solidFill>
            </a:endParaRPr>
          </a:p>
        </p:txBody>
      </p:sp>
      <p:pic>
        <p:nvPicPr>
          <p:cNvPr id="16" name="Picture 15" descr="RightScale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46" y="9329386"/>
            <a:ext cx="2092855" cy="26670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294582" y="9260772"/>
            <a:ext cx="2672506" cy="415488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2100" b="1" dirty="0" smtClean="0">
                <a:latin typeface="Helvetica"/>
                <a:ea typeface="ＭＳ Ｐゴシック" charset="0"/>
                <a:cs typeface="Helvetica"/>
              </a:rPr>
              <a:t>Cloud Management</a:t>
            </a:r>
            <a:endParaRPr lang="en-US" sz="2100" b="1" dirty="0">
              <a:latin typeface="Helvetica"/>
              <a:ea typeface="ＭＳ Ｐゴシック" charset="0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54" y="848454"/>
            <a:ext cx="12641397" cy="879657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52" y="2679299"/>
            <a:ext cx="6143705" cy="6328386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733224" y="2679299"/>
            <a:ext cx="6080128" cy="6328386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206752" y="2039538"/>
            <a:ext cx="6143705" cy="639762"/>
          </a:xfrm>
        </p:spPr>
        <p:txBody>
          <a:bodyPr anchor="b"/>
          <a:lstStyle>
            <a:lvl1pPr marL="0" indent="0">
              <a:buNone/>
              <a:defRPr sz="3300" b="0">
                <a:latin typeface="+mj-lt"/>
              </a:defRPr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7" indent="0">
              <a:buNone/>
              <a:defRPr sz="1600" b="1"/>
            </a:lvl4pPr>
            <a:lvl5pPr marL="1828583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6733226" y="2039538"/>
            <a:ext cx="6080128" cy="639762"/>
          </a:xfrm>
        </p:spPr>
        <p:txBody>
          <a:bodyPr anchor="b"/>
          <a:lstStyle>
            <a:lvl1pPr marL="0" indent="0">
              <a:buNone/>
              <a:defRPr sz="3300" b="0">
                <a:latin typeface="+mj-lt"/>
              </a:defRPr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7" indent="0">
              <a:buNone/>
              <a:defRPr sz="1600" b="1"/>
            </a:lvl4pPr>
            <a:lvl5pPr marL="1828583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554696" y="133738"/>
            <a:ext cx="330581" cy="39850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#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5876"/>
            <a:ext cx="13003213" cy="594361"/>
          </a:xfrm>
          <a:prstGeom prst="rect">
            <a:avLst/>
          </a:prstGeom>
          <a:gradFill flip="none" rotWithShape="1">
            <a:gsLst>
              <a:gs pos="0">
                <a:srgbClr val="0E2346"/>
              </a:gs>
              <a:gs pos="87000">
                <a:srgbClr val="002B5C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07775" y="54364"/>
            <a:ext cx="498128" cy="40011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fld id="{8B7EF4DF-A246-7043-9147-ED996169A5EC}" type="slidenum">
              <a:rPr lang="en-US" sz="2000" smtClean="0">
                <a:solidFill>
                  <a:srgbClr val="F0F0F0"/>
                </a:solidFill>
              </a:rPr>
              <a:pPr algn="r"/>
              <a:t>‹#›</a:t>
            </a:fld>
            <a:endParaRPr lang="en-US" sz="2000" dirty="0">
              <a:solidFill>
                <a:srgbClr val="F0F0F0"/>
              </a:solidFill>
            </a:endParaRPr>
          </a:p>
        </p:txBody>
      </p:sp>
      <p:pic>
        <p:nvPicPr>
          <p:cNvPr id="17" name="Picture 16" descr="RightScal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6" y="9329386"/>
            <a:ext cx="2092855" cy="2667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94582" y="9260772"/>
            <a:ext cx="2672506" cy="415488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2100" b="1" dirty="0" smtClean="0">
                <a:latin typeface="Helvetica"/>
                <a:ea typeface="ＭＳ Ｐゴシック" charset="0"/>
                <a:cs typeface="Helvetica"/>
              </a:rPr>
              <a:t>Cloud Management</a:t>
            </a:r>
            <a:endParaRPr lang="en-US" sz="2100" b="1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54696" y="133738"/>
            <a:ext cx="330581" cy="39850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#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-15876"/>
            <a:ext cx="13003213" cy="594361"/>
          </a:xfrm>
          <a:prstGeom prst="rect">
            <a:avLst/>
          </a:prstGeom>
          <a:gradFill flip="none" rotWithShape="1">
            <a:gsLst>
              <a:gs pos="0">
                <a:srgbClr val="0E2346"/>
              </a:gs>
              <a:gs pos="87000">
                <a:srgbClr val="002B5C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307775" y="54364"/>
            <a:ext cx="498128" cy="40011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fld id="{8B7EF4DF-A246-7043-9147-ED996169A5EC}" type="slidenum">
              <a:rPr lang="en-US" sz="2000" smtClean="0">
                <a:solidFill>
                  <a:srgbClr val="F0F0F0"/>
                </a:solidFill>
              </a:rPr>
              <a:pPr algn="r"/>
              <a:t>‹#›</a:t>
            </a:fld>
            <a:endParaRPr lang="en-US" sz="2000" dirty="0">
              <a:solidFill>
                <a:srgbClr val="F0F0F0"/>
              </a:solidFill>
            </a:endParaRPr>
          </a:p>
        </p:txBody>
      </p:sp>
      <p:pic>
        <p:nvPicPr>
          <p:cNvPr id="21" name="Picture 20" descr="RightScale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46" y="9329386"/>
            <a:ext cx="2092855" cy="26670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294582" y="9260772"/>
            <a:ext cx="2672506" cy="415488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2100" b="1" dirty="0" smtClean="0">
                <a:latin typeface="Helvetica"/>
                <a:ea typeface="ＭＳ Ｐゴシック" charset="0"/>
                <a:cs typeface="Helvetica"/>
              </a:rPr>
              <a:t>Cloud Management</a:t>
            </a:r>
            <a:endParaRPr lang="en-US" sz="2100" b="1" dirty="0">
              <a:latin typeface="Helvetica"/>
              <a:ea typeface="ＭＳ Ｐゴシック" charset="0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435101" y="3845278"/>
            <a:ext cx="10045700" cy="1023494"/>
          </a:xfrm>
        </p:spPr>
        <p:txBody>
          <a:bodyPr anchor="ctr"/>
          <a:lstStyle>
            <a:lvl1pPr algn="ctr"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435101" y="4873978"/>
            <a:ext cx="10045700" cy="485422"/>
          </a:xfrm>
        </p:spPr>
        <p:txBody>
          <a:bodyPr anchor="ctr"/>
          <a:lstStyle>
            <a:lvl1pPr algn="ctr">
              <a:buNone/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RightScale_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046" y="9329386"/>
            <a:ext cx="2092855" cy="26670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294582" y="9260772"/>
            <a:ext cx="2672506" cy="415488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2100" b="1" dirty="0" smtClean="0">
                <a:latin typeface="Helvetica"/>
                <a:ea typeface="ＭＳ Ｐゴシック" charset="0"/>
                <a:cs typeface="Helvetica"/>
              </a:rPr>
              <a:t>Cloud Management</a:t>
            </a:r>
            <a:endParaRPr lang="en-US" sz="2100" b="1" dirty="0">
              <a:latin typeface="Helvetica"/>
              <a:ea typeface="ＭＳ Ｐゴシック" charset="0"/>
              <a:cs typeface="Helvetic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850289" y="3454400"/>
            <a:ext cx="11279765" cy="1012826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72785" y="4505642"/>
            <a:ext cx="9288586" cy="753402"/>
          </a:xfrm>
        </p:spPr>
        <p:txBody>
          <a:bodyPr anchor="ctr"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200321" y="1806222"/>
            <a:ext cx="184666" cy="492444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54696" y="133738"/>
            <a:ext cx="330581" cy="39850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#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5876"/>
            <a:ext cx="13003213" cy="594361"/>
          </a:xfrm>
          <a:prstGeom prst="rect">
            <a:avLst/>
          </a:prstGeom>
          <a:gradFill flip="none" rotWithShape="1">
            <a:gsLst>
              <a:gs pos="0">
                <a:srgbClr val="0E2346"/>
              </a:gs>
              <a:gs pos="87000">
                <a:srgbClr val="002B5C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307775" y="54364"/>
            <a:ext cx="498128" cy="40011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fld id="{8B7EF4DF-A246-7043-9147-ED996169A5EC}" type="slidenum">
              <a:rPr lang="en-US" sz="2000" smtClean="0">
                <a:solidFill>
                  <a:srgbClr val="F0F0F0"/>
                </a:solidFill>
              </a:rPr>
              <a:pPr algn="r"/>
              <a:t>‹#›</a:t>
            </a:fld>
            <a:endParaRPr lang="en-US" sz="2000" dirty="0">
              <a:solidFill>
                <a:srgbClr val="F0F0F0"/>
              </a:solidFill>
            </a:endParaRPr>
          </a:p>
        </p:txBody>
      </p:sp>
      <p:pic>
        <p:nvPicPr>
          <p:cNvPr id="13" name="Picture 12" descr="RightScale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46" y="9329386"/>
            <a:ext cx="2092855" cy="26670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294582" y="9260772"/>
            <a:ext cx="2672506" cy="415488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2100" b="1" dirty="0" smtClean="0">
                <a:latin typeface="Helvetica"/>
                <a:ea typeface="ＭＳ Ｐゴシック" charset="0"/>
                <a:cs typeface="Helvetica"/>
              </a:rPr>
              <a:t>Cloud Management</a:t>
            </a:r>
            <a:endParaRPr lang="en-US" sz="2100" b="1" dirty="0">
              <a:latin typeface="Helvetica"/>
              <a:ea typeface="ＭＳ Ｐゴシック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727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54" y="848454"/>
            <a:ext cx="12641397" cy="879657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52" y="2679299"/>
            <a:ext cx="6143705" cy="6328386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733224" y="2679299"/>
            <a:ext cx="6080128" cy="6328386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206752" y="2039538"/>
            <a:ext cx="6143705" cy="639762"/>
          </a:xfrm>
        </p:spPr>
        <p:txBody>
          <a:bodyPr anchor="b"/>
          <a:lstStyle>
            <a:lvl1pPr marL="0" indent="0">
              <a:buNone/>
              <a:defRPr sz="3300" b="0">
                <a:latin typeface="+mj-lt"/>
              </a:defRPr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7" indent="0">
              <a:buNone/>
              <a:defRPr sz="1600" b="1"/>
            </a:lvl4pPr>
            <a:lvl5pPr marL="1828583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6733226" y="2039538"/>
            <a:ext cx="6080128" cy="639762"/>
          </a:xfrm>
        </p:spPr>
        <p:txBody>
          <a:bodyPr anchor="b"/>
          <a:lstStyle>
            <a:lvl1pPr marL="0" indent="0">
              <a:buNone/>
              <a:defRPr sz="3300" b="0">
                <a:latin typeface="+mj-lt"/>
              </a:defRPr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7" indent="0">
              <a:buNone/>
              <a:defRPr sz="1600" b="1"/>
            </a:lvl4pPr>
            <a:lvl5pPr marL="1828583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1" indent="0">
              <a:buNone/>
              <a:defRPr sz="1600" b="1"/>
            </a:lvl8pPr>
            <a:lvl9pPr marL="36571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554696" y="133738"/>
            <a:ext cx="330581" cy="39850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#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5876"/>
            <a:ext cx="13003213" cy="594361"/>
          </a:xfrm>
          <a:prstGeom prst="rect">
            <a:avLst/>
          </a:prstGeom>
          <a:gradFill flip="none" rotWithShape="1">
            <a:gsLst>
              <a:gs pos="0">
                <a:srgbClr val="0E2346"/>
              </a:gs>
              <a:gs pos="87000">
                <a:srgbClr val="002B5C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307775" y="54364"/>
            <a:ext cx="498128" cy="40011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r"/>
            <a:fld id="{8B7EF4DF-A246-7043-9147-ED996169A5EC}" type="slidenum">
              <a:rPr lang="en-US" sz="2000" smtClean="0">
                <a:solidFill>
                  <a:srgbClr val="F0F0F0"/>
                </a:solidFill>
              </a:rPr>
              <a:pPr algn="r"/>
              <a:t>‹#›</a:t>
            </a:fld>
            <a:endParaRPr lang="en-US" sz="2000" dirty="0">
              <a:solidFill>
                <a:srgbClr val="F0F0F0"/>
              </a:solidFill>
            </a:endParaRPr>
          </a:p>
        </p:txBody>
      </p:sp>
      <p:pic>
        <p:nvPicPr>
          <p:cNvPr id="17" name="Picture 16" descr="RightScale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46" y="9329386"/>
            <a:ext cx="2092855" cy="26670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294582" y="9260772"/>
            <a:ext cx="2672506" cy="415488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2100" b="1" dirty="0" smtClean="0">
                <a:latin typeface="Helvetica"/>
                <a:ea typeface="ＭＳ Ｐゴシック" charset="0"/>
                <a:cs typeface="Helvetica"/>
              </a:rPr>
              <a:t>Cloud Management</a:t>
            </a:r>
            <a:endParaRPr lang="en-US" sz="2100" b="1" dirty="0">
              <a:latin typeface="Helvetica"/>
              <a:ea typeface="ＭＳ Ｐゴシック" charset="0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41477" y="851958"/>
            <a:ext cx="12514261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85" tIns="64993" rIns="129985" bIns="6499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9166226"/>
            <a:ext cx="13003213" cy="581025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9" name="Slide Number Placeholder 5"/>
          <p:cNvSpPr txBox="1">
            <a:spLocks/>
          </p:cNvSpPr>
          <p:nvPr/>
        </p:nvSpPr>
        <p:spPr bwMode="auto">
          <a:xfrm>
            <a:off x="508000" y="9190038"/>
            <a:ext cx="1047750" cy="51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85" tIns="64993" rIns="129985" bIns="64993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700" smtClean="0">
              <a:solidFill>
                <a:srgbClr val="898D9C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1477" y="1961444"/>
            <a:ext cx="12514261" cy="720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85" tIns="64993" rIns="129985" bIns="64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49" r:id="rId5"/>
    <p:sldLayoutId id="2147483652" r:id="rId6"/>
    <p:sldLayoutId id="2147483651" r:id="rId7"/>
  </p:sldLayoutIdLst>
  <p:hf hdr="0" ftr="0" dt="0"/>
  <p:txStyles>
    <p:titleStyle>
      <a:lvl1pPr algn="l" defTabSz="649211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chemeClr val="tx1"/>
          </a:solidFill>
          <a:latin typeface="+mj-lt"/>
          <a:ea typeface="ＭＳ Ｐゴシック" charset="-128"/>
          <a:cs typeface="ＭＳ Ｐゴシック" pitchFamily="-109" charset="-128"/>
        </a:defRPr>
      </a:lvl1pPr>
      <a:lvl2pPr algn="l" defTabSz="649211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charset="-128"/>
          <a:cs typeface="ＭＳ Ｐゴシック" pitchFamily="-109" charset="-128"/>
        </a:defRPr>
      </a:lvl2pPr>
      <a:lvl3pPr algn="l" defTabSz="649211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charset="-128"/>
          <a:cs typeface="ＭＳ Ｐゴシック" pitchFamily="-109" charset="-128"/>
        </a:defRPr>
      </a:lvl3pPr>
      <a:lvl4pPr algn="l" defTabSz="649211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charset="-128"/>
          <a:cs typeface="ＭＳ Ｐゴシック" pitchFamily="-109" charset="-128"/>
        </a:defRPr>
      </a:lvl4pPr>
      <a:lvl5pPr algn="l" defTabSz="649211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charset="-128"/>
          <a:cs typeface="ＭＳ Ｐゴシック" pitchFamily="-109" charset="-128"/>
        </a:defRPr>
      </a:lvl5pPr>
      <a:lvl6pPr marL="457146" algn="l" defTabSz="649211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charset="-128"/>
        </a:defRPr>
      </a:lvl6pPr>
      <a:lvl7pPr marL="914292" algn="l" defTabSz="649211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charset="-128"/>
        </a:defRPr>
      </a:lvl7pPr>
      <a:lvl8pPr marL="1371437" algn="l" defTabSz="649211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charset="-128"/>
        </a:defRPr>
      </a:lvl8pPr>
      <a:lvl9pPr marL="1828583" algn="l" defTabSz="649211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487305" indent="-487305" algn="l" defTabSz="649211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300" kern="1200">
          <a:solidFill>
            <a:schemeClr val="tx1"/>
          </a:solidFill>
          <a:latin typeface="+mn-lt"/>
          <a:ea typeface="ＭＳ Ｐゴシック" charset="-128"/>
          <a:cs typeface="ＭＳ Ｐゴシック" pitchFamily="-109" charset="-128"/>
        </a:defRPr>
      </a:lvl1pPr>
      <a:lvl2pPr marL="1055562" indent="-404765" algn="l" defTabSz="649211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623820" indent="-323812" algn="l" defTabSz="649211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274619" indent="-323812" algn="l" defTabSz="649211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923828" indent="-323812" algn="l" defTabSz="64921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574583" indent="-324962" algn="l" defTabSz="649924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508" indent="-324962" algn="l" defTabSz="649924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4432" indent="-324962" algn="l" defTabSz="649924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4357" indent="-324962" algn="l" defTabSz="649924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24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848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773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698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621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545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470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394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bit.ly/134A0U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1" y="3228819"/>
            <a:ext cx="10045700" cy="1639953"/>
          </a:xfrm>
        </p:spPr>
        <p:txBody>
          <a:bodyPr/>
          <a:lstStyle/>
          <a:p>
            <a:r>
              <a:rPr lang="en-US" dirty="0"/>
              <a:t>Techniques for Managing your </a:t>
            </a:r>
            <a:r>
              <a:rPr lang="en-US" dirty="0" err="1"/>
              <a:t>OpenStack</a:t>
            </a:r>
            <a:r>
              <a:rPr lang="en-US" dirty="0"/>
              <a:t> Cloud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35101" y="4873977"/>
            <a:ext cx="10045700" cy="1056782"/>
          </a:xfrm>
        </p:spPr>
        <p:txBody>
          <a:bodyPr/>
          <a:lstStyle/>
          <a:p>
            <a:r>
              <a:rPr lang="en-US" dirty="0" smtClean="0"/>
              <a:t>Ryan Geyer - @</a:t>
            </a:r>
            <a:r>
              <a:rPr lang="en-US" dirty="0" err="1" smtClean="0"/>
              <a:t>rjgeyer</a:t>
            </a:r>
            <a:endParaRPr lang="en-US" dirty="0" smtClean="0"/>
          </a:p>
          <a:p>
            <a:r>
              <a:rPr lang="en-US" dirty="0" smtClean="0"/>
              <a:t>04/15/2013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The best management for your </a:t>
            </a:r>
            <a:r>
              <a:rPr lang="en-US" sz="4000" dirty="0" err="1" smtClean="0"/>
              <a:t>OpenStack</a:t>
            </a:r>
            <a:r>
              <a:rPr lang="en-US" sz="4000" dirty="0" smtClean="0"/>
              <a:t> cloud,</a:t>
            </a:r>
          </a:p>
          <a:p>
            <a:pPr marL="0" indent="0" algn="ctr">
              <a:buNone/>
            </a:pPr>
            <a:r>
              <a:rPr lang="en-US" sz="4000" dirty="0" smtClean="0"/>
              <a:t>is no management at all.</a:t>
            </a:r>
            <a:endParaRPr lang="en-US" sz="4000" dirty="0"/>
          </a:p>
        </p:txBody>
      </p:sp>
      <p:sp>
        <p:nvSpPr>
          <p:cNvPr id="4" name="&quot;No&quot; Symbol 3"/>
          <p:cNvSpPr/>
          <p:nvPr/>
        </p:nvSpPr>
        <p:spPr>
          <a:xfrm>
            <a:off x="3759839" y="3711832"/>
            <a:ext cx="5295854" cy="529585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Cloud Enabled Application</a:t>
            </a:r>
            <a:endParaRPr lang="en-US" dirty="0"/>
          </a:p>
        </p:txBody>
      </p:sp>
      <p:pic>
        <p:nvPicPr>
          <p:cNvPr id="4" name="Content Placeholder 3" descr="diag-3tierNoArray-v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87" r="-36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795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ServerTemplates</a:t>
            </a:r>
            <a:endParaRPr lang="en-US" dirty="0"/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>
          <a:xfrm>
            <a:off x="817223" y="2813620"/>
            <a:ext cx="6551272" cy="4930032"/>
          </a:xfrm>
        </p:spPr>
        <p:txBody>
          <a:bodyPr/>
          <a:lstStyle/>
          <a:p>
            <a:pPr>
              <a:spcBef>
                <a:spcPts val="853"/>
              </a:spcBef>
              <a:spcAft>
                <a:spcPts val="1200"/>
              </a:spcAft>
            </a:pPr>
            <a:r>
              <a:rPr lang="en-US" sz="3400" dirty="0">
                <a:cs typeface="Helvetica Neue"/>
              </a:rPr>
              <a:t>Dynamic configuration</a:t>
            </a:r>
          </a:p>
          <a:p>
            <a:pPr>
              <a:spcBef>
                <a:spcPts val="853"/>
              </a:spcBef>
              <a:spcAft>
                <a:spcPts val="1200"/>
              </a:spcAft>
            </a:pPr>
            <a:r>
              <a:rPr lang="en-US" sz="3400" dirty="0">
                <a:cs typeface="Helvetica Neue"/>
              </a:rPr>
              <a:t>Abstract role and behavior from cloud infrastructure</a:t>
            </a:r>
          </a:p>
          <a:p>
            <a:pPr>
              <a:spcBef>
                <a:spcPts val="853"/>
              </a:spcBef>
              <a:spcAft>
                <a:spcPts val="1200"/>
              </a:spcAft>
            </a:pPr>
            <a:r>
              <a:rPr lang="en-US" sz="3400" dirty="0">
                <a:cs typeface="Helvetica Neue"/>
              </a:rPr>
              <a:t>Predictable deployment</a:t>
            </a:r>
          </a:p>
          <a:p>
            <a:pPr>
              <a:spcBef>
                <a:spcPts val="853"/>
              </a:spcBef>
              <a:spcAft>
                <a:spcPts val="1200"/>
              </a:spcAft>
            </a:pPr>
            <a:r>
              <a:rPr lang="en-US" sz="3400" dirty="0">
                <a:cs typeface="Helvetica Neue"/>
              </a:rPr>
              <a:t>Cloud agnostic / portable</a:t>
            </a:r>
          </a:p>
          <a:p>
            <a:pPr>
              <a:spcBef>
                <a:spcPts val="853"/>
              </a:spcBef>
            </a:pPr>
            <a:r>
              <a:rPr lang="en-US" sz="3400" i="1" dirty="0">
                <a:cs typeface="Helvetica Neue"/>
              </a:rPr>
              <a:t>Object-oriented programming for </a:t>
            </a:r>
            <a:r>
              <a:rPr lang="en-US" sz="3400" i="1" dirty="0" err="1">
                <a:cs typeface="Helvetica Neue"/>
              </a:rPr>
              <a:t>sysadmins</a:t>
            </a:r>
            <a:endParaRPr lang="en-US" sz="3400" i="1" dirty="0">
              <a:cs typeface="Helvetica Neue"/>
            </a:endParaRPr>
          </a:p>
        </p:txBody>
      </p:sp>
      <p:sp>
        <p:nvSpPr>
          <p:cNvPr id="5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228751" y="9205743"/>
            <a:ext cx="2774470" cy="50315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129969" tIns="64986" rIns="129969" bIns="64986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Content Placeholder 3" descr="05-servertemplate-methodology-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45341" y="1890718"/>
            <a:ext cx="5014082" cy="711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89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tomation-eng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2373" y="848455"/>
            <a:ext cx="635000" cy="63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Engine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6752" y="2679299"/>
            <a:ext cx="6321048" cy="632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85" tIns="64993" rIns="129985" bIns="64993" numCol="1" anchor="t" anchorCtr="0" compatLnSpc="1">
            <a:prstTxWarp prst="textNoShape">
              <a:avLst/>
            </a:prstTxWarp>
          </a:bodyPr>
          <a:lstStyle>
            <a:lvl1pPr marL="487363" indent="-487363" algn="l" defTabSz="649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defRPr sz="33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pitchFamily="-109" charset="-128"/>
              </a:defRPr>
            </a:lvl1pPr>
            <a:lvl2pPr marL="1055688" indent="-404813" algn="l" defTabSz="649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defRPr sz="2700" b="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624013" indent="-323850" algn="l" defTabSz="649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2274888" indent="-323850" algn="l" defTabSz="649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924175" indent="-323850" algn="l" defTabSz="6492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3575007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008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009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011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53"/>
              </a:spcBef>
              <a:spcAft>
                <a:spcPts val="1200"/>
              </a:spcAft>
            </a:pPr>
            <a:r>
              <a:rPr lang="en-US" b="1" dirty="0">
                <a:cs typeface="Helvetica Neue"/>
              </a:rPr>
              <a:t>Monitoring and alerting</a:t>
            </a:r>
          </a:p>
          <a:p>
            <a:pPr lvl="1">
              <a:spcBef>
                <a:spcPts val="853"/>
              </a:spcBef>
              <a:spcAft>
                <a:spcPts val="1200"/>
              </a:spcAft>
            </a:pPr>
            <a:r>
              <a:rPr lang="en-US" sz="2600" dirty="0">
                <a:cs typeface="Helvetica Neue"/>
              </a:rPr>
              <a:t>Server and application</a:t>
            </a:r>
          </a:p>
          <a:p>
            <a:pPr lvl="1">
              <a:spcBef>
                <a:spcPts val="853"/>
              </a:spcBef>
              <a:spcAft>
                <a:spcPts val="1200"/>
              </a:spcAft>
            </a:pPr>
            <a:r>
              <a:rPr lang="en-US" sz="2600" dirty="0">
                <a:cs typeface="Helvetica Neue"/>
              </a:rPr>
              <a:t>Escalations and triggers</a:t>
            </a:r>
          </a:p>
          <a:p>
            <a:pPr>
              <a:spcBef>
                <a:spcPts val="853"/>
              </a:spcBef>
              <a:spcAft>
                <a:spcPts val="1200"/>
              </a:spcAft>
            </a:pPr>
            <a:r>
              <a:rPr lang="en-US" b="1" dirty="0">
                <a:cs typeface="Helvetica Neue"/>
              </a:rPr>
              <a:t>Auto-scaling</a:t>
            </a:r>
            <a:endParaRPr lang="en-US" sz="2600" b="1" dirty="0">
              <a:cs typeface="Helvetica Neue"/>
            </a:endParaRPr>
          </a:p>
          <a:p>
            <a:pPr>
              <a:spcBef>
                <a:spcPts val="853"/>
              </a:spcBef>
              <a:spcAft>
                <a:spcPts val="1200"/>
              </a:spcAft>
            </a:pPr>
            <a:r>
              <a:rPr lang="en-US" b="1" dirty="0">
                <a:cs typeface="Helvetica Neue"/>
              </a:rPr>
              <a:t>Operational automation</a:t>
            </a:r>
          </a:p>
          <a:p>
            <a:pPr lvl="1">
              <a:spcBef>
                <a:spcPts val="853"/>
              </a:spcBef>
              <a:spcAft>
                <a:spcPts val="1200"/>
              </a:spcAft>
            </a:pPr>
            <a:r>
              <a:rPr lang="en-US" sz="2600" dirty="0">
                <a:cs typeface="Helvetica Neue"/>
              </a:rPr>
              <a:t>Database backup, failover, recovery</a:t>
            </a:r>
          </a:p>
          <a:p>
            <a:pPr lvl="1">
              <a:spcBef>
                <a:spcPts val="853"/>
              </a:spcBef>
              <a:spcAft>
                <a:spcPts val="1200"/>
              </a:spcAft>
            </a:pPr>
            <a:r>
              <a:rPr lang="en-US" sz="2600" dirty="0">
                <a:cs typeface="Helvetica Neue"/>
              </a:rPr>
              <a:t>Script execution</a:t>
            </a:r>
          </a:p>
          <a:p>
            <a:pPr lvl="1">
              <a:spcBef>
                <a:spcPts val="853"/>
              </a:spcBef>
              <a:spcAft>
                <a:spcPts val="1200"/>
              </a:spcAft>
            </a:pPr>
            <a:r>
              <a:rPr lang="en-US" sz="2600" dirty="0">
                <a:cs typeface="Helvetica Neue"/>
              </a:rPr>
              <a:t>Code deploys and patches</a:t>
            </a:r>
          </a:p>
          <a:p>
            <a:pPr>
              <a:spcBef>
                <a:spcPts val="853"/>
              </a:spcBef>
              <a:spcAft>
                <a:spcPts val="1200"/>
              </a:spcAft>
            </a:pPr>
            <a:endParaRPr lang="en-US" dirty="0">
              <a:cs typeface="Helvetica Neue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1227" y="2359190"/>
            <a:ext cx="4701348" cy="23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lerts-overview-1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13" t="27367" r="43087" b="15626"/>
          <a:stretch/>
        </p:blipFill>
        <p:spPr>
          <a:xfrm>
            <a:off x="5568950" y="4457700"/>
            <a:ext cx="3765551" cy="2798594"/>
          </a:xfrm>
          <a:prstGeom prst="rect">
            <a:avLst/>
          </a:prstGeom>
        </p:spPr>
      </p:pic>
      <p:pic>
        <p:nvPicPr>
          <p:cNvPr id="12" name="Picture 11" descr="database-scripts-1.gi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12" t="19792" r="53788" b="30398"/>
          <a:stretch/>
        </p:blipFill>
        <p:spPr>
          <a:xfrm>
            <a:off x="8994348" y="5842001"/>
            <a:ext cx="3478227" cy="29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DEMO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6706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The best management for your </a:t>
            </a:r>
            <a:r>
              <a:rPr lang="en-US" sz="4000" dirty="0" err="1" smtClean="0"/>
              <a:t>OpenStack</a:t>
            </a:r>
            <a:r>
              <a:rPr lang="en-US" sz="4000" dirty="0" smtClean="0"/>
              <a:t> cloud,</a:t>
            </a:r>
          </a:p>
          <a:p>
            <a:pPr marL="0" indent="0" algn="ctr">
              <a:buNone/>
            </a:pPr>
            <a:r>
              <a:rPr lang="en-US" sz="4000" dirty="0" smtClean="0"/>
              <a:t>is no management at all.</a:t>
            </a:r>
            <a:endParaRPr lang="en-US" sz="4000" dirty="0"/>
          </a:p>
        </p:txBody>
      </p:sp>
      <p:sp>
        <p:nvSpPr>
          <p:cNvPr id="4" name="&quot;No&quot; Symbol 3"/>
          <p:cNvSpPr/>
          <p:nvPr/>
        </p:nvSpPr>
        <p:spPr>
          <a:xfrm>
            <a:off x="3759839" y="3711832"/>
            <a:ext cx="5295854" cy="529585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managing your </a:t>
            </a:r>
            <a:r>
              <a:rPr lang="en-US" dirty="0" err="1" smtClean="0"/>
              <a:t>OpenStack</a:t>
            </a:r>
            <a:r>
              <a:rPr lang="en-US" dirty="0" smtClean="0"/>
              <a:t> installation and operations your core competency?</a:t>
            </a:r>
          </a:p>
          <a:p>
            <a:r>
              <a:rPr lang="en-US" dirty="0" smtClean="0"/>
              <a:t>Go register your </a:t>
            </a:r>
            <a:r>
              <a:rPr lang="en-US" dirty="0" err="1" smtClean="0"/>
              <a:t>OpenStack</a:t>
            </a:r>
            <a:r>
              <a:rPr lang="en-US" dirty="0" smtClean="0"/>
              <a:t> cloud with RightScale</a:t>
            </a:r>
          </a:p>
          <a:p>
            <a:pPr lvl="8"/>
            <a:endParaRPr lang="en-US" dirty="0" smtClean="0"/>
          </a:p>
          <a:p>
            <a:pPr lvl="8"/>
            <a:endParaRPr lang="en-US" dirty="0"/>
          </a:p>
          <a:p>
            <a:pPr lvl="8"/>
            <a:endParaRPr lang="en-US" dirty="0" smtClean="0"/>
          </a:p>
          <a:p>
            <a:pPr lvl="8"/>
            <a:endParaRPr lang="en-US" dirty="0"/>
          </a:p>
          <a:p>
            <a:pPr lvl="8"/>
            <a:endParaRPr lang="en-US" dirty="0" smtClean="0"/>
          </a:p>
          <a:p>
            <a:pPr lvl="8"/>
            <a:endParaRPr lang="en-US" dirty="0"/>
          </a:p>
          <a:p>
            <a:pPr lvl="8"/>
            <a:endParaRPr lang="en-US" dirty="0" smtClean="0"/>
          </a:p>
          <a:p>
            <a:pPr lvl="8"/>
            <a:endParaRPr lang="en-US" dirty="0"/>
          </a:p>
          <a:p>
            <a:pPr marL="5199395" lvl="8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://bit.ly/</a:t>
            </a:r>
            <a:r>
              <a:rPr lang="en-US" dirty="0" smtClean="0">
                <a:hlinkClick r:id="rId2"/>
              </a:rPr>
              <a:t>134A0Ut</a:t>
            </a:r>
            <a:endParaRPr lang="en-US" dirty="0" smtClean="0"/>
          </a:p>
          <a:p>
            <a:pPr marL="5199395" lvl="8" indent="0">
              <a:buNone/>
            </a:pPr>
            <a:r>
              <a:rPr lang="en-US" dirty="0" smtClean="0"/>
              <a:t>    @</a:t>
            </a:r>
            <a:r>
              <a:rPr lang="en-US" dirty="0" err="1" smtClean="0"/>
              <a:t>rjgeyer</a:t>
            </a:r>
            <a:r>
              <a:rPr lang="en-US" dirty="0" smtClean="0"/>
              <a:t> – </a:t>
            </a:r>
            <a:r>
              <a:rPr lang="en-US" dirty="0" err="1" smtClean="0"/>
              <a:t>ryan.geyer@rightscale.com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4" y="3641107"/>
            <a:ext cx="5413336" cy="54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Garage Datacenter</a:t>
            </a:r>
            <a:endParaRPr lang="en-US" dirty="0"/>
          </a:p>
        </p:txBody>
      </p:sp>
      <p:pic>
        <p:nvPicPr>
          <p:cNvPr id="4" name="Content Placeholder 3" descr="20130303_2131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64" r="-17164"/>
          <a:stretch>
            <a:fillRect/>
          </a:stretch>
        </p:blipFill>
        <p:spPr>
          <a:xfrm rot="5400000">
            <a:off x="-1601583" y="2764872"/>
            <a:ext cx="8188673" cy="4572000"/>
          </a:xfrm>
        </p:spPr>
      </p:pic>
      <p:pic>
        <p:nvPicPr>
          <p:cNvPr id="5" name="Picture 4" descr="20130227_1032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86" y="199943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3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The best management for your </a:t>
            </a:r>
            <a:r>
              <a:rPr lang="en-US" sz="4000" dirty="0" err="1" smtClean="0"/>
              <a:t>OpenStack</a:t>
            </a:r>
            <a:r>
              <a:rPr lang="en-US" sz="4000" dirty="0" smtClean="0"/>
              <a:t> cloud,</a:t>
            </a:r>
          </a:p>
          <a:p>
            <a:pPr marL="0" indent="0" algn="ctr">
              <a:buNone/>
            </a:pPr>
            <a:r>
              <a:rPr lang="en-US" sz="4000" dirty="0" smtClean="0"/>
              <a:t>is no management at all.</a:t>
            </a:r>
            <a:endParaRPr lang="en-US" sz="4000" dirty="0"/>
          </a:p>
        </p:txBody>
      </p:sp>
      <p:sp>
        <p:nvSpPr>
          <p:cNvPr id="4" name="&quot;No&quot; Symbol 3"/>
          <p:cNvSpPr/>
          <p:nvPr/>
        </p:nvSpPr>
        <p:spPr>
          <a:xfrm>
            <a:off x="3759839" y="3711832"/>
            <a:ext cx="5295854" cy="529585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5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your cloud hardware and software</a:t>
            </a:r>
          </a:p>
          <a:p>
            <a:r>
              <a:rPr lang="en-US" dirty="0" smtClean="0"/>
              <a:t>Managing your cloud enabled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Rack &amp; Stack</a:t>
            </a:r>
          </a:p>
          <a:p>
            <a:r>
              <a:rPr lang="en-US" dirty="0" smtClean="0"/>
              <a:t>Initial Installation &amp; Configuration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Rack &amp; Stack</a:t>
            </a:r>
          </a:p>
          <a:p>
            <a:r>
              <a:rPr lang="en-US" dirty="0" smtClean="0"/>
              <a:t>Initial Installation &amp; Configuration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3-04-14 at 4.0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3" y="3231001"/>
            <a:ext cx="11930355" cy="26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Rack &amp; Stack</a:t>
            </a:r>
          </a:p>
          <a:p>
            <a:r>
              <a:rPr lang="en-US" dirty="0" smtClean="0"/>
              <a:t>Initial Installation &amp; Configuration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3-04-14 at 4.0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4" y="3508440"/>
            <a:ext cx="12590490" cy="394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Rack &amp; Stack</a:t>
            </a:r>
          </a:p>
          <a:p>
            <a:r>
              <a:rPr lang="en-US" dirty="0" smtClean="0"/>
              <a:t>Initial Installation &amp; Configuration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3-04-14 at 4.1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77" y="3225799"/>
            <a:ext cx="5116119" cy="559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Software</a:t>
            </a:r>
            <a:endParaRPr lang="en-US" dirty="0"/>
          </a:p>
        </p:txBody>
      </p:sp>
      <p:pic>
        <p:nvPicPr>
          <p:cNvPr id="4" name="Content Placeholder 3" descr="Screen Shot 2013-04-14 at 4.15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36" r="-23036"/>
          <a:stretch>
            <a:fillRect/>
          </a:stretch>
        </p:blipFill>
        <p:spPr>
          <a:xfrm>
            <a:off x="206375" y="1949450"/>
            <a:ext cx="12641263" cy="7058025"/>
          </a:xfrm>
        </p:spPr>
      </p:pic>
    </p:spTree>
    <p:extLst>
      <p:ext uri="{BB962C8B-B14F-4D97-AF65-F5344CB8AC3E}">
        <p14:creationId xmlns:p14="http://schemas.microsoft.com/office/powerpoint/2010/main" val="2190554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RightScale 2">
      <a:dk1>
        <a:srgbClr val="1B3059"/>
      </a:dk1>
      <a:lt1>
        <a:sysClr val="window" lastClr="FFFFFF"/>
      </a:lt1>
      <a:dk2>
        <a:srgbClr val="274873"/>
      </a:dk2>
      <a:lt2>
        <a:srgbClr val="848484"/>
      </a:lt2>
      <a:accent1>
        <a:srgbClr val="D9A404"/>
      </a:accent1>
      <a:accent2>
        <a:srgbClr val="636363"/>
      </a:accent2>
      <a:accent3>
        <a:srgbClr val="7EA62A"/>
      </a:accent3>
      <a:accent4>
        <a:srgbClr val="663229"/>
      </a:accent4>
      <a:accent5>
        <a:srgbClr val="5B7BA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Template.potx</Template>
  <TotalTime>129</TotalTime>
  <Words>188</Words>
  <Application>Microsoft Office PowerPoint</Application>
  <PresentationFormat>Custom</PresentationFormat>
  <Paragraphs>62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Template</vt:lpstr>
      <vt:lpstr>Techniques for Managing your OpenStack Cloud</vt:lpstr>
      <vt:lpstr>My Garage Datacenter</vt:lpstr>
      <vt:lpstr>PowerPoint Presentation</vt:lpstr>
      <vt:lpstr>Agenda</vt:lpstr>
      <vt:lpstr>Managing Hardware</vt:lpstr>
      <vt:lpstr>Managing Hardware</vt:lpstr>
      <vt:lpstr>Managing Hardware</vt:lpstr>
      <vt:lpstr>Managing Hardware</vt:lpstr>
      <vt:lpstr>Managing Software</vt:lpstr>
      <vt:lpstr>PowerPoint Presentation</vt:lpstr>
      <vt:lpstr>Managing Cloud Enabled Application</vt:lpstr>
      <vt:lpstr>ServerTemplates</vt:lpstr>
      <vt:lpstr>Automation Engine</vt:lpstr>
      <vt:lpstr>PowerPoint Presentation</vt:lpstr>
      <vt:lpstr>PowerPoint Presentation</vt:lpstr>
      <vt:lpstr>Summary</vt:lpstr>
    </vt:vector>
  </TitlesOfParts>
  <Company>RightScale,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Kephart</dc:creator>
  <cp:lastModifiedBy>Heidi Olson</cp:lastModifiedBy>
  <cp:revision>10</cp:revision>
  <dcterms:created xsi:type="dcterms:W3CDTF">2012-10-04T22:39:31Z</dcterms:created>
  <dcterms:modified xsi:type="dcterms:W3CDTF">2013-04-18T19:25:43Z</dcterms:modified>
</cp:coreProperties>
</file>