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95" r:id="rId1"/>
    <p:sldMasterId id="2147484707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4" r:id="rId4"/>
    <p:sldId id="303" r:id="rId5"/>
    <p:sldId id="302" r:id="rId6"/>
    <p:sldId id="304" r:id="rId7"/>
    <p:sldId id="267" r:id="rId8"/>
    <p:sldId id="276" r:id="rId9"/>
    <p:sldId id="298" r:id="rId10"/>
    <p:sldId id="295" r:id="rId11"/>
    <p:sldId id="297" r:id="rId12"/>
    <p:sldId id="309" r:id="rId13"/>
    <p:sldId id="315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13" r:id="rId22"/>
    <p:sldId id="310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3" autoAdjust="0"/>
    <p:restoredTop sz="91050" autoAdjust="0"/>
  </p:normalViewPr>
  <p:slideViewPr>
    <p:cSldViewPr snapToGrid="0" snapToObjects="1">
      <p:cViewPr varScale="1">
        <p:scale>
          <a:sx n="101" d="100"/>
          <a:sy n="101" d="100"/>
        </p:scale>
        <p:origin x="-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3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609F0-743D-194A-92F8-7A0B3B6658BC}" type="datetimeFigureOut">
              <a:rPr lang="en-US" smtClean="0"/>
              <a:t>4/13/13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5522-DA0B-1A40-9E49-DCD8C7869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12747-CD11-B743-96B4-B7D44C09FE3B}" type="datetimeFigureOut">
              <a:rPr lang="en-US" smtClean="0"/>
              <a:t>4/13/13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097C-9276-3546-94A2-BBBA8CB3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Love!</a:t>
            </a:r>
          </a:p>
          <a:p>
            <a:endParaRPr lang="en-US" dirty="0" smtClean="0"/>
          </a:p>
          <a:p>
            <a:r>
              <a:rPr lang="en-US" dirty="0" smtClean="0"/>
              <a:t>30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talk + 10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qna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 during the main talk we have short answers, have longer answers in </a:t>
            </a:r>
            <a:r>
              <a:rPr lang="en-US" baseline="0" dirty="0" err="1" smtClean="0">
                <a:sym typeface="Wingdings"/>
              </a:rPr>
              <a:t>qna</a:t>
            </a:r>
            <a:r>
              <a:rPr lang="en-US" baseline="0" dirty="0" smtClean="0">
                <a:sym typeface="Wingdings"/>
              </a:rPr>
              <a:t>. May have off-line chats for more details.</a:t>
            </a:r>
            <a:endParaRPr lang="en-US" dirty="0" smtClean="0"/>
          </a:p>
          <a:p>
            <a:r>
              <a:rPr lang="en-US" dirty="0" smtClean="0"/>
              <a:t>Take a quick poll: How many</a:t>
            </a:r>
            <a:r>
              <a:rPr lang="en-US" baseline="0" dirty="0" smtClean="0"/>
              <a:t> people with </a:t>
            </a:r>
            <a:r>
              <a:rPr lang="en-US" baseline="0" dirty="0" err="1" smtClean="0"/>
              <a:t>openstack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cloudstack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Time: Tell our story… main tasks remaining 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this straightened out!</a:t>
            </a:r>
          </a:p>
          <a:p>
            <a:endParaRPr lang="en-US" dirty="0" smtClean="0"/>
          </a:p>
          <a:p>
            <a:r>
              <a:rPr lang="en-US" dirty="0" smtClean="0"/>
              <a:t>Structurally means most distributed structure among all</a:t>
            </a:r>
            <a:r>
              <a:rPr lang="en-US" baseline="0" dirty="0" smtClean="0"/>
              <a:t> other cloud platforms.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poll,</a:t>
            </a:r>
            <a:r>
              <a:rPr lang="en-US" baseline="0" dirty="0" smtClean="0"/>
              <a:t> how many nodes?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poll : how many</a:t>
            </a:r>
            <a:r>
              <a:rPr lang="en-US" baseline="0" dirty="0" smtClean="0"/>
              <a:t> nodes?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LOVE!!!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Just a small step for us to try to help community and share what we’ve done.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3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Quick poll: how many people know about OVS plugin? How many</a:t>
            </a:r>
            <a:r>
              <a:rPr lang="en-US" baseline="0" dirty="0" smtClean="0"/>
              <a:t> people use OVS in production?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motivation of quantum network is to pull out network functionality from nova-compute as much as possible. Because of this, nova-compute still needs to know all the details of OVS. No code reuse, confusing, and causing inconsistency, succinct failures when VMs do not have network connectivity.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some garbled</a:t>
            </a:r>
            <a:r>
              <a:rPr lang="en-US" baseline="0" dirty="0" smtClean="0"/>
              <a:t> taps, quantum-agent thinks it needs to do something even for them.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introduce</a:t>
            </a:r>
            <a:r>
              <a:rPr lang="en-US" baseline="0" dirty="0" smtClean="0"/>
              <a:t> our BH-enhanced OVS plugin. </a:t>
            </a:r>
          </a:p>
          <a:p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NAT, WHY? Avoid single point of failure, easy to diagnose, meet some specific software requirement such as </a:t>
            </a:r>
            <a:r>
              <a:rPr lang="en-US" baseline="0" dirty="0" err="1" smtClean="0"/>
              <a:t>cPanel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8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Vlan</a:t>
            </a:r>
            <a:r>
              <a:rPr lang="en-US" baseline="0" dirty="0" smtClean="0"/>
              <a:t> tagging</a:t>
            </a:r>
          </a:p>
          <a:p>
            <a:r>
              <a:rPr lang="en-US" baseline="0" dirty="0" smtClean="0">
                <a:sym typeface="Wingdings"/>
              </a:rPr>
              <a:t> No tag or double-tag or </a:t>
            </a:r>
            <a:r>
              <a:rPr lang="en-US" baseline="0" dirty="0" err="1" smtClean="0">
                <a:sym typeface="Wingdings"/>
              </a:rPr>
              <a:t>VxLAN</a:t>
            </a:r>
            <a:r>
              <a:rPr lang="en-US" baseline="0" dirty="0" smtClean="0">
                <a:sym typeface="Wingdings"/>
              </a:rPr>
              <a:t> whatever…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Avoiding O(n^2) solution….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097C-9276-3546-94A2-BBBA8CB35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EIG/Bluehost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03C6-2553-D94D-8ACF-9B1EEF21D9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1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EIG/Bluehost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575-FF2B-8542-883E-C790C81B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poopoo" TargetMode="External"/><Relationship Id="rId4" Type="http://schemas.openxmlformats.org/officeDocument/2006/relationships/hyperlink" Target="https://github.com/JunPark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774701"/>
            <a:ext cx="8331200" cy="183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A Traditional Hosting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3162300"/>
            <a:ext cx="74168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Jun Park (Ph.D.), Sr. Systems Architect</a:t>
            </a:r>
          </a:p>
          <a:p>
            <a:r>
              <a:rPr lang="en-US" dirty="0" smtClean="0"/>
              <a:t>Mike Wilson, Sr. Systems Architect</a:t>
            </a:r>
          </a:p>
          <a:p>
            <a:r>
              <a:rPr lang="en-US" dirty="0" smtClean="0"/>
              <a:t>EIG/Bluehost</a:t>
            </a:r>
          </a:p>
          <a:p>
            <a:endParaRPr lang="en-US" dirty="0" smtClean="0"/>
          </a:p>
          <a:p>
            <a:r>
              <a:rPr lang="en-US" dirty="0" err="1" smtClean="0"/>
              <a:t>OpenStack</a:t>
            </a:r>
            <a:r>
              <a:rPr lang="en-US" dirty="0" smtClean="0"/>
              <a:t> Summit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Qpid</a:t>
            </a:r>
            <a:r>
              <a:rPr lang="en-US" dirty="0" smtClean="0"/>
              <a:t> Chosen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peed </a:t>
            </a:r>
            <a:r>
              <a:rPr lang="en-US" dirty="0"/>
              <a:t>and easy cluster ability </a:t>
            </a:r>
          </a:p>
          <a:p>
            <a:pPr lvl="1"/>
            <a:r>
              <a:rPr lang="en-US" dirty="0"/>
              <a:t>Incredibly unstable at large scale (Even at small scale)</a:t>
            </a:r>
          </a:p>
          <a:p>
            <a:pPr lvl="1"/>
            <a:r>
              <a:rPr lang="en-US" dirty="0"/>
              <a:t>Possibly poorly configured</a:t>
            </a:r>
          </a:p>
          <a:p>
            <a:pPr lvl="1"/>
            <a:r>
              <a:rPr lang="en-US" dirty="0" smtClean="0"/>
              <a:t>Older release in CentOS6</a:t>
            </a:r>
          </a:p>
          <a:p>
            <a:r>
              <a:rPr lang="en-US" dirty="0" smtClean="0"/>
              <a:t>Problem</a:t>
            </a:r>
            <a:endParaRPr lang="en-US" dirty="0"/>
          </a:p>
          <a:p>
            <a:pPr lvl="1"/>
            <a:r>
              <a:rPr lang="en-US" dirty="0" smtClean="0"/>
              <a:t>Broker bottleneck </a:t>
            </a:r>
          </a:p>
          <a:p>
            <a:pPr lvl="1"/>
            <a:r>
              <a:rPr lang="en-US" dirty="0" smtClean="0"/>
              <a:t>Unnecessarily complex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BROKER!</a:t>
            </a:r>
          </a:p>
          <a:p>
            <a:pPr lvl="1"/>
            <a:r>
              <a:rPr lang="en-US" dirty="0" err="1" smtClean="0"/>
              <a:t>ZeroMQ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808931"/>
            <a:ext cx="2755900" cy="30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2716579" y="3760021"/>
            <a:ext cx="5037639" cy="2058887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Farm</a:t>
            </a:r>
          </a:p>
          <a:p>
            <a:pPr algn="ctr"/>
            <a:r>
              <a:rPr lang="en-US" dirty="0"/>
              <a:t>&gt; 10,000 physical servers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BlueHost</a:t>
            </a:r>
            <a:r>
              <a:rPr lang="en-US" dirty="0" smtClean="0"/>
              <a:t>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5" name="Multidocument 4"/>
          <p:cNvSpPr/>
          <p:nvPr/>
        </p:nvSpPr>
        <p:spPr>
          <a:xfrm>
            <a:off x="457200" y="1600200"/>
            <a:ext cx="2770909" cy="194656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of Controllers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Nova-</a:t>
            </a:r>
            <a:r>
              <a:rPr lang="en-US" dirty="0" err="1" smtClean="0"/>
              <a:t>api</a:t>
            </a: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Nova-scheduler</a:t>
            </a:r>
          </a:p>
          <a:p>
            <a:pPr marL="285750" indent="-285750">
              <a:buFontTx/>
              <a:buChar char="•"/>
            </a:pPr>
            <a:r>
              <a:rPr lang="en-US" dirty="0"/>
              <a:t>Quantum-server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Keystone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6165274" y="2057163"/>
            <a:ext cx="2348344" cy="57034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 </a:t>
            </a:r>
            <a:r>
              <a:rPr lang="en-US" dirty="0" err="1" smtClean="0"/>
              <a:t>mysql</a:t>
            </a:r>
            <a:r>
              <a:rPr lang="en-US" dirty="0" smtClean="0"/>
              <a:t> slave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6317674" y="2203796"/>
            <a:ext cx="2348344" cy="57034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 </a:t>
            </a:r>
            <a:r>
              <a:rPr lang="en-US" dirty="0" err="1" smtClean="0"/>
              <a:t>mysql</a:t>
            </a:r>
            <a:r>
              <a:rPr lang="en-US" dirty="0" smtClean="0"/>
              <a:t> slave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6562438" y="2326178"/>
            <a:ext cx="2348344" cy="57034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 </a:t>
            </a:r>
            <a:r>
              <a:rPr lang="en-US" dirty="0" err="1" smtClean="0"/>
              <a:t>mysql</a:t>
            </a:r>
            <a:r>
              <a:rPr lang="en-US" dirty="0" smtClean="0"/>
              <a:t> slaves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412675" y="1504372"/>
            <a:ext cx="1487052" cy="101138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mysql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 rot="19486342">
            <a:off x="2718954" y="2940911"/>
            <a:ext cx="307330" cy="16567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 rot="1905897">
            <a:off x="6233020" y="3195249"/>
            <a:ext cx="307330" cy="122143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document 15"/>
          <p:cNvSpPr/>
          <p:nvPr/>
        </p:nvSpPr>
        <p:spPr>
          <a:xfrm>
            <a:off x="457200" y="4710545"/>
            <a:ext cx="2013527" cy="1604819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Qpid</a:t>
            </a:r>
            <a:r>
              <a:rPr lang="en-US" dirty="0" smtClean="0"/>
              <a:t> servers</a:t>
            </a:r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1181680" y="3546763"/>
            <a:ext cx="307330" cy="116378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 rot="16200000">
            <a:off x="2736164" y="4450993"/>
            <a:ext cx="307330" cy="200198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20454" y="3546763"/>
            <a:ext cx="16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Balanced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16200000">
            <a:off x="3430623" y="1154893"/>
            <a:ext cx="307330" cy="16567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16200000">
            <a:off x="4287261" y="1049793"/>
            <a:ext cx="307330" cy="344869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016036" y="2515754"/>
            <a:ext cx="307330" cy="161751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26" name="Line Callout 2 25"/>
          <p:cNvSpPr/>
          <p:nvPr/>
        </p:nvSpPr>
        <p:spPr>
          <a:xfrm>
            <a:off x="6317674" y="4897140"/>
            <a:ext cx="2450800" cy="1744241"/>
          </a:xfrm>
          <a:prstGeom prst="borderCallout2">
            <a:avLst>
              <a:gd name="adj1" fmla="val 41428"/>
              <a:gd name="adj2" fmla="val -1548"/>
              <a:gd name="adj3" fmla="val 41165"/>
              <a:gd name="adj4" fmla="val -17213"/>
              <a:gd name="adj5" fmla="val 12977"/>
              <a:gd name="adj6" fmla="val -29181"/>
            </a:avLst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445163" y="6014714"/>
            <a:ext cx="2253823" cy="561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BH-enhanced Nova-compute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45163" y="5324878"/>
            <a:ext cx="2253823" cy="561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BH-enhanced OVS Quantum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1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116" y="3075709"/>
            <a:ext cx="2357590" cy="1841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Quantum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Quantum API only for DB; </a:t>
            </a:r>
            <a:r>
              <a:rPr lang="en-US" dirty="0" smtClean="0"/>
              <a:t>no efficient API for Nova</a:t>
            </a:r>
            <a:endParaRPr lang="en-US" dirty="0" smtClean="0"/>
          </a:p>
          <a:p>
            <a:pPr lvl="1"/>
            <a:r>
              <a:rPr lang="en-US" dirty="0" smtClean="0"/>
              <a:t>No API-around design for actual network objects</a:t>
            </a:r>
          </a:p>
          <a:p>
            <a:pPr lvl="1"/>
            <a:r>
              <a:rPr lang="en-US" dirty="0" smtClean="0"/>
              <a:t>Premature </a:t>
            </a:r>
            <a:r>
              <a:rPr lang="en-US" dirty="0" err="1" smtClean="0"/>
              <a:t>OpenvSwitch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(OVS) quantum plugin</a:t>
            </a:r>
          </a:p>
          <a:p>
            <a:endParaRPr lang="en-US" dirty="0" smtClean="0"/>
          </a:p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Adding </a:t>
            </a:r>
            <a:r>
              <a:rPr lang="en-US" dirty="0" smtClean="0"/>
              <a:t>intelligence to OVS plugin</a:t>
            </a:r>
          </a:p>
          <a:p>
            <a:pPr lvl="1"/>
            <a:r>
              <a:rPr lang="en-US" dirty="0" smtClean="0"/>
              <a:t>Optimizing </a:t>
            </a:r>
            <a:r>
              <a:rPr lang="en-US" dirty="0" smtClean="0"/>
              <a:t>API 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get_instance_nw_info</a:t>
            </a:r>
            <a:r>
              <a:rPr lang="en-US" dirty="0" smtClean="0"/>
              <a:t>() in nova; Python-level join operation</a:t>
            </a:r>
          </a:p>
          <a:p>
            <a:pPr lvl="1"/>
            <a:r>
              <a:rPr lang="en-US" dirty="0" smtClean="0"/>
              <a:t>Expand current implicit communication with nova-compute (although not ideal)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OpenvSwitch</a:t>
            </a:r>
            <a:r>
              <a:rPr lang="en-US" dirty="0" smtClean="0"/>
              <a:t> (OVS)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Support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1.0 (1.2, 1.3 in experiment)</a:t>
            </a:r>
          </a:p>
          <a:p>
            <a:pPr lvl="1"/>
            <a:r>
              <a:rPr lang="en-US" dirty="0" smtClean="0"/>
              <a:t>Various Hypervisors including KVM</a:t>
            </a:r>
          </a:p>
          <a:p>
            <a:pPr lvl="1"/>
            <a:r>
              <a:rPr lang="en-US" dirty="0" smtClean="0"/>
              <a:t>Merged into main stream since Linux 3.3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/>
              <a:t>Filtering rules and associated actions </a:t>
            </a:r>
          </a:p>
          <a:p>
            <a:pPr lvl="2"/>
            <a:r>
              <a:rPr lang="en-US" dirty="0"/>
              <a:t>E.g., anti-IP spoofing, DMAC filtering</a:t>
            </a:r>
          </a:p>
          <a:p>
            <a:pPr lvl="1"/>
            <a:r>
              <a:rPr lang="en-US" dirty="0" smtClean="0"/>
              <a:t>Replacement or superset of </a:t>
            </a:r>
            <a:r>
              <a:rPr lang="en-US" dirty="0" err="1" smtClean="0"/>
              <a:t>ebtables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r>
              <a:rPr lang="en-US" dirty="0" smtClean="0"/>
              <a:t>/</a:t>
            </a:r>
            <a:r>
              <a:rPr lang="en-US" dirty="0" err="1" smtClean="0"/>
              <a:t>linuxbridge</a:t>
            </a:r>
            <a:endParaRPr lang="en-US" dirty="0" smtClean="0"/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or Linux traffic control (TC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third party controllers for full-fledged OF </a:t>
            </a:r>
            <a:r>
              <a:rPr lang="en-US" dirty="0" smtClean="0"/>
              <a:t>functionality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319554" y="4422239"/>
            <a:ext cx="2340354" cy="21097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24208" y="3655223"/>
            <a:ext cx="2340354" cy="658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60577" y="1933080"/>
            <a:ext cx="2640348" cy="443521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Controller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346627" y="2661220"/>
            <a:ext cx="2640348" cy="36951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Host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With Nova-Compute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0004" y="3421214"/>
            <a:ext cx="2399770" cy="7192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Quantum-server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6450537" y="4598290"/>
            <a:ext cx="2453330" cy="13803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Quantum-agent</a:t>
            </a:r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6450537" y="3081931"/>
            <a:ext cx="2453330" cy="13403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Nova-compute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9" name="Can 38"/>
          <p:cNvSpPr/>
          <p:nvPr/>
        </p:nvSpPr>
        <p:spPr>
          <a:xfrm>
            <a:off x="290004" y="4710772"/>
            <a:ext cx="1532017" cy="1267871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Quantum DB</a:t>
            </a:r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234468" y="2437084"/>
            <a:ext cx="2356332" cy="6448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Nova-</a:t>
            </a:r>
            <a:r>
              <a:rPr lang="en-US" sz="2400" dirty="0" err="1" smtClean="0"/>
              <a:t>api</a:t>
            </a:r>
            <a:r>
              <a:rPr lang="en-US" sz="2400" dirty="0" smtClean="0"/>
              <a:t> server</a:t>
            </a:r>
            <a:endParaRPr lang="en-US" sz="2400" dirty="0"/>
          </a:p>
        </p:txBody>
      </p:sp>
      <p:sp>
        <p:nvSpPr>
          <p:cNvPr id="48" name="Left Arrow 47"/>
          <p:cNvSpPr/>
          <p:nvPr/>
        </p:nvSpPr>
        <p:spPr>
          <a:xfrm>
            <a:off x="2540000" y="3463123"/>
            <a:ext cx="3968251" cy="2223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859898" y="3017247"/>
            <a:ext cx="348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Call quantum-</a:t>
            </a:r>
            <a:r>
              <a:rPr lang="en-US" dirty="0" err="1"/>
              <a:t>api</a:t>
            </a:r>
            <a:r>
              <a:rPr lang="en-US" dirty="0"/>
              <a:t> to create </a:t>
            </a:r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50" name="Left Arrow 49"/>
          <p:cNvSpPr/>
          <p:nvPr/>
        </p:nvSpPr>
        <p:spPr>
          <a:xfrm rot="16200000">
            <a:off x="388108" y="4418499"/>
            <a:ext cx="755615" cy="1995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TextBox 51"/>
          <p:cNvSpPr txBox="1"/>
          <p:nvPr/>
        </p:nvSpPr>
        <p:spPr>
          <a:xfrm>
            <a:off x="3394364" y="3574301"/>
            <a:ext cx="28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4. Create OVS tap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4364" y="3863240"/>
            <a:ext cx="28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5. Set up external-ids on tap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55382" y="4507432"/>
            <a:ext cx="355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1. Monitor any change of external-ids of the existing taps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5400000">
            <a:off x="4428152" y="744451"/>
            <a:ext cx="449330" cy="4225636"/>
          </a:xfrm>
          <a:prstGeom prst="bentArrow">
            <a:avLst>
              <a:gd name="adj1" fmla="val 22917"/>
              <a:gd name="adj2" fmla="val 12732"/>
              <a:gd name="adj3" fmla="val 20095"/>
              <a:gd name="adj4" fmla="val 185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90979" y="1743349"/>
            <a:ext cx="21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Nova boot API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943836" y="5729420"/>
            <a:ext cx="35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3. Modify external-ids on tap &amp; setup OVS flows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9173" y="5094059"/>
            <a:ext cx="348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2. </a:t>
            </a:r>
            <a:r>
              <a:rPr lang="en-US" dirty="0">
                <a:solidFill>
                  <a:srgbClr val="3366FF"/>
                </a:solidFill>
              </a:rPr>
              <a:t>Call quantum-</a:t>
            </a:r>
            <a:r>
              <a:rPr lang="en-US" dirty="0" err="1">
                <a:solidFill>
                  <a:srgbClr val="3366FF"/>
                </a:solidFill>
              </a:rPr>
              <a:t>api</a:t>
            </a:r>
            <a:r>
              <a:rPr lang="en-US" dirty="0">
                <a:solidFill>
                  <a:srgbClr val="3366FF"/>
                </a:solidFill>
              </a:rPr>
              <a:t> to </a:t>
            </a:r>
            <a:r>
              <a:rPr lang="en-US" dirty="0" smtClean="0">
                <a:solidFill>
                  <a:srgbClr val="3366FF"/>
                </a:solidFill>
              </a:rPr>
              <a:t>get port info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1" name="Bent Arrow 60"/>
          <p:cNvSpPr/>
          <p:nvPr/>
        </p:nvSpPr>
        <p:spPr>
          <a:xfrm rot="16200000">
            <a:off x="3357521" y="2504651"/>
            <a:ext cx="1711749" cy="4589711"/>
          </a:xfrm>
          <a:prstGeom prst="bentArrow">
            <a:avLst>
              <a:gd name="adj1" fmla="val 6157"/>
              <a:gd name="adj2" fmla="val 6339"/>
              <a:gd name="adj3" fmla="val 11540"/>
              <a:gd name="adj4" fmla="val 279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5671" y="4329334"/>
            <a:ext cx="225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Create port in DB</a:t>
            </a:r>
            <a:endParaRPr lang="en-US" dirty="0"/>
          </a:p>
        </p:txBody>
      </p:sp>
      <p:sp>
        <p:nvSpPr>
          <p:cNvPr id="3" name="Line Callout 2 2"/>
          <p:cNvSpPr/>
          <p:nvPr/>
        </p:nvSpPr>
        <p:spPr>
          <a:xfrm>
            <a:off x="5425238" y="1830355"/>
            <a:ext cx="3405972" cy="606729"/>
          </a:xfrm>
          <a:prstGeom prst="borderCallout2">
            <a:avLst>
              <a:gd name="adj1" fmla="val 17557"/>
              <a:gd name="adj2" fmla="val 125"/>
              <a:gd name="adj3" fmla="val 18750"/>
              <a:gd name="adj4" fmla="val -6842"/>
              <a:gd name="adj5" fmla="val 292388"/>
              <a:gd name="adj6" fmla="val -166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Why nova-compute </a:t>
            </a:r>
            <a:endParaRPr lang="en-US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still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create tap?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EIG/Bluehost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96706" y="3709357"/>
            <a:ext cx="225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6. Do the rest of steps for creating a new VM</a:t>
            </a:r>
            <a:endParaRPr lang="en-US" dirty="0"/>
          </a:p>
        </p:txBody>
      </p:sp>
      <p:sp>
        <p:nvSpPr>
          <p:cNvPr id="29" name="Line Callout 2 28"/>
          <p:cNvSpPr/>
          <p:nvPr/>
        </p:nvSpPr>
        <p:spPr>
          <a:xfrm>
            <a:off x="290004" y="1316736"/>
            <a:ext cx="2827274" cy="513620"/>
          </a:xfrm>
          <a:prstGeom prst="borderCallout2">
            <a:avLst>
              <a:gd name="adj1" fmla="val 24751"/>
              <a:gd name="adj2" fmla="val 99721"/>
              <a:gd name="adj3" fmla="val 69107"/>
              <a:gd name="adj4" fmla="val 109197"/>
              <a:gd name="adj5" fmla="val 635833"/>
              <a:gd name="adj6" fmla="val 124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Implicit communication </a:t>
            </a:r>
            <a:endParaRPr lang="en-US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with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nova-compute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5741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48" grpId="0" animBg="1"/>
      <p:bldP spid="49" grpId="0"/>
      <p:bldP spid="52" grpId="0"/>
      <p:bldP spid="53" grpId="0"/>
      <p:bldP spid="54" grpId="0"/>
      <p:bldP spid="57" grpId="0"/>
      <p:bldP spid="59" grpId="0"/>
      <p:bldP spid="61" grpId="0" animBg="1"/>
      <p:bldP spid="51" grpId="0"/>
      <p:bldP spid="3" grpId="0" animBg="1"/>
      <p:bldP spid="27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BH-Enhanced OVS Quantum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400" dirty="0" smtClean="0"/>
              <a:t>Idiosyncratic Requirements</a:t>
            </a:r>
            <a:endParaRPr lang="en-US" sz="2400" dirty="0" smtClean="0"/>
          </a:p>
          <a:p>
            <a:pPr lvl="1"/>
            <a:r>
              <a:rPr lang="en-US" sz="2000" dirty="0" smtClean="0"/>
              <a:t>Focus on a Zone; plan on addressing multiple-datacenters issue</a:t>
            </a:r>
          </a:p>
          <a:p>
            <a:pPr lvl="1"/>
            <a:r>
              <a:rPr lang="en-US" sz="2000" dirty="0" smtClean="0"/>
              <a:t>Direct public IP using flat shared provider network </a:t>
            </a:r>
            <a:r>
              <a:rPr lang="en-US" sz="2000" dirty="0" smtClean="0">
                <a:solidFill>
                  <a:srgbClr val="FF0000"/>
                </a:solidFill>
              </a:rPr>
              <a:t>with No </a:t>
            </a:r>
            <a:r>
              <a:rPr lang="en-US" sz="2000" dirty="0" smtClean="0">
                <a:solidFill>
                  <a:srgbClr val="FF0000"/>
                </a:solidFill>
              </a:rPr>
              <a:t>NAT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Still required to be </a:t>
            </a:r>
            <a:r>
              <a:rPr lang="en-US" sz="2000" dirty="0" smtClean="0">
                <a:solidFill>
                  <a:srgbClr val="FF0000"/>
                </a:solidFill>
              </a:rPr>
              <a:t>isolated </a:t>
            </a:r>
            <a:r>
              <a:rPr lang="en-US" sz="2000" dirty="0" smtClean="0">
                <a:solidFill>
                  <a:srgbClr val="FF0000"/>
                </a:solidFill>
              </a:rPr>
              <a:t>while allowing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intra</a:t>
            </a:r>
            <a:r>
              <a:rPr lang="en-US" sz="2000" dirty="0" smtClean="0">
                <a:solidFill>
                  <a:srgbClr val="FF0000"/>
                </a:solidFill>
              </a:rPr>
              <a:t>-traffic </a:t>
            </a:r>
            <a:r>
              <a:rPr lang="en-US" sz="2000" dirty="0" smtClean="0"/>
              <a:t>among</a:t>
            </a:r>
            <a:r>
              <a:rPr lang="en-US" sz="2000" dirty="0" smtClean="0"/>
              <a:t> </a:t>
            </a:r>
            <a:r>
              <a:rPr lang="en-US" sz="2000" dirty="0" smtClean="0"/>
              <a:t>VMs</a:t>
            </a:r>
          </a:p>
          <a:p>
            <a:r>
              <a:rPr lang="en-US" sz="2400" dirty="0" smtClean="0"/>
              <a:t>Our </a:t>
            </a:r>
            <a:r>
              <a:rPr lang="en-US" sz="2400" dirty="0" smtClean="0"/>
              <a:t>Approach</a:t>
            </a:r>
          </a:p>
          <a:p>
            <a:pPr lvl="1"/>
            <a:r>
              <a:rPr lang="en-US" sz="2000" dirty="0" smtClean="0"/>
              <a:t>Developing “</a:t>
            </a:r>
            <a:r>
              <a:rPr lang="en-US" sz="2000" dirty="0">
                <a:solidFill>
                  <a:srgbClr val="FF0000"/>
                </a:solidFill>
              </a:rPr>
              <a:t>Distributed </a:t>
            </a:r>
            <a:r>
              <a:rPr lang="en-US" sz="2000" dirty="0" err="1">
                <a:solidFill>
                  <a:srgbClr val="FF0000"/>
                </a:solidFill>
              </a:rPr>
              <a:t>OpenFlow</a:t>
            </a:r>
            <a:r>
              <a:rPr lang="en-US" sz="2000" dirty="0">
                <a:solidFill>
                  <a:srgbClr val="FF0000"/>
                </a:solidFill>
              </a:rPr>
              <a:t> controller</a:t>
            </a:r>
            <a:r>
              <a:rPr lang="en-US" sz="2000" dirty="0" smtClean="0"/>
              <a:t>” using OVS </a:t>
            </a:r>
            <a:r>
              <a:rPr lang="en-US" sz="2000" dirty="0" smtClean="0"/>
              <a:t>plugin</a:t>
            </a:r>
          </a:p>
          <a:p>
            <a:pPr lvl="1"/>
            <a:r>
              <a:rPr lang="en-US" sz="2000" dirty="0" smtClean="0"/>
              <a:t>Either </a:t>
            </a:r>
            <a:r>
              <a:rPr lang="en-US" sz="2000" dirty="0" smtClean="0">
                <a:solidFill>
                  <a:srgbClr val="FF0000"/>
                </a:solidFill>
              </a:rPr>
              <a:t>no-tag or 24bit ID </a:t>
            </a:r>
            <a:r>
              <a:rPr lang="en-US" sz="2000" dirty="0" smtClean="0"/>
              <a:t>(e.g., </a:t>
            </a:r>
            <a:r>
              <a:rPr lang="en-US" sz="2000" dirty="0" err="1" smtClean="0"/>
              <a:t>QinQ</a:t>
            </a:r>
            <a:r>
              <a:rPr lang="en-US" sz="2000" dirty="0" smtClean="0"/>
              <a:t>, </a:t>
            </a:r>
            <a:r>
              <a:rPr lang="en-US" sz="2000" dirty="0" err="1" smtClean="0"/>
              <a:t>VxLAN</a:t>
            </a:r>
            <a:r>
              <a:rPr lang="en-US" sz="2000" dirty="0" smtClean="0"/>
              <a:t>, GRE), but NO VLAN</a:t>
            </a:r>
          </a:p>
          <a:p>
            <a:pPr lvl="1"/>
            <a:r>
              <a:rPr lang="en-US" sz="2000" dirty="0" smtClean="0"/>
              <a:t>Caveats: Neither API-around approach nor Virtual Appliance  </a:t>
            </a:r>
          </a:p>
          <a:p>
            <a:r>
              <a:rPr lang="en-US" sz="2400" dirty="0" smtClean="0"/>
              <a:t>New </a:t>
            </a:r>
            <a:r>
              <a:rPr lang="en-US" sz="2400" dirty="0" smtClean="0"/>
              <a:t>Features</a:t>
            </a:r>
          </a:p>
          <a:p>
            <a:pPr lvl="1"/>
            <a:r>
              <a:rPr lang="en-US" sz="2000" dirty="0" smtClean="0"/>
              <a:t>Anti-IP/ARP spoofing OF </a:t>
            </a:r>
            <a:r>
              <a:rPr lang="en-US" sz="2000" dirty="0" smtClean="0"/>
              <a:t>flows</a:t>
            </a:r>
          </a:p>
          <a:p>
            <a:pPr lvl="1"/>
            <a:r>
              <a:rPr lang="en-US" sz="2000" dirty="0" smtClean="0"/>
              <a:t>Multiple-IPs per public port</a:t>
            </a:r>
            <a:endParaRPr lang="en-US" sz="2000" dirty="0" smtClean="0"/>
          </a:p>
          <a:p>
            <a:pPr lvl="1"/>
            <a:r>
              <a:rPr lang="en-US" sz="2000" dirty="0" smtClean="0"/>
              <a:t>Network bandwidth throttling (</a:t>
            </a:r>
            <a:r>
              <a:rPr lang="en-US" sz="2000" dirty="0" err="1" smtClean="0"/>
              <a:t>QoS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Optimal Intra-traffic flows 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BH-Enhanced OVS Quantum Plugin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74706" y="3899778"/>
            <a:ext cx="1" cy="4095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53141" y="4309278"/>
            <a:ext cx="1191291" cy="71923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</a:t>
            </a:r>
            <a:r>
              <a:rPr lang="en-US" sz="2800" dirty="0" err="1" smtClean="0"/>
              <a:t>r-int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557357" y="3364628"/>
            <a:ext cx="730508" cy="4158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tap1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55887" y="5501017"/>
            <a:ext cx="730508" cy="4158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tap2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3923" y="3466428"/>
            <a:ext cx="1461017" cy="4158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br-int-eth0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696389" y="3881142"/>
            <a:ext cx="1" cy="4095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292034" y="4691371"/>
            <a:ext cx="410888" cy="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914629" y="4309278"/>
            <a:ext cx="1377406" cy="71923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r-eth0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831017" y="3483972"/>
            <a:ext cx="1461017" cy="4158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phy-br-eth0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02922" y="4479224"/>
            <a:ext cx="950542" cy="4158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eth0</a:t>
            </a:r>
            <a:endParaRPr lang="en-US" sz="2800" dirty="0"/>
          </a:p>
        </p:txBody>
      </p:sp>
      <p:sp>
        <p:nvSpPr>
          <p:cNvPr id="34" name="Left-Right Arrow 33"/>
          <p:cNvSpPr/>
          <p:nvPr/>
        </p:nvSpPr>
        <p:spPr>
          <a:xfrm>
            <a:off x="4599712" y="3612522"/>
            <a:ext cx="1078905" cy="16857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374940" y="3281762"/>
            <a:ext cx="15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pair of </a:t>
            </a:r>
            <a:r>
              <a:rPr lang="en-US" dirty="0" err="1" smtClean="0"/>
              <a:t>veth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2561699" y="2132410"/>
            <a:ext cx="3567712" cy="839188"/>
          </a:xfrm>
          <a:prstGeom prst="wedgeRoundRectCallout">
            <a:avLst>
              <a:gd name="adj1" fmla="val -22235"/>
              <a:gd name="adj2" fmla="val 1080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•"/>
            </a:pPr>
            <a:r>
              <a:rPr lang="en-US" sz="1600" dirty="0" smtClean="0"/>
              <a:t>DMAC matching </a:t>
            </a:r>
            <a:r>
              <a:rPr lang="en-US" sz="1600" dirty="0" smtClean="0">
                <a:solidFill>
                  <a:schemeClr val="tx1"/>
                </a:solidFill>
              </a:rPr>
              <a:t>for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</a:rPr>
              <a:t>incoming packets</a:t>
            </a:r>
          </a:p>
          <a:p>
            <a:pPr marL="285750" indent="-285750">
              <a:buFontTx/>
              <a:buChar char="•"/>
            </a:pPr>
            <a:r>
              <a:rPr lang="en-US" sz="1600" dirty="0" smtClean="0"/>
              <a:t>TPA matching in ARP query</a:t>
            </a:r>
            <a:endParaRPr lang="en-US" sz="16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034293" y="2370999"/>
            <a:ext cx="1839465" cy="1155505"/>
          </a:xfrm>
          <a:prstGeom prst="wedgeRoundRectCallout">
            <a:avLst>
              <a:gd name="adj1" fmla="val -71481"/>
              <a:gd name="adj2" fmla="val 478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Anti-IP spoofing: SRC IP matching for </a:t>
            </a:r>
            <a:r>
              <a:rPr lang="en-US" sz="1600" b="1" dirty="0" smtClean="0">
                <a:solidFill>
                  <a:srgbClr val="FF0000"/>
                </a:solidFill>
              </a:rPr>
              <a:t>outgoing packets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260" y="2948752"/>
            <a:ext cx="915097" cy="1098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40790" y="5138749"/>
            <a:ext cx="915097" cy="1098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53488" y="4920200"/>
            <a:ext cx="172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Networks</a:t>
            </a:r>
            <a:endParaRPr lang="en-US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302890" y="2007789"/>
            <a:ext cx="2021566" cy="778512"/>
          </a:xfrm>
          <a:prstGeom prst="wedgeRoundRectCallout">
            <a:avLst>
              <a:gd name="adj1" fmla="val 31375"/>
              <a:gd name="adj2" fmla="val 1292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Deploy </a:t>
            </a:r>
            <a:r>
              <a:rPr lang="en-US" sz="1600" dirty="0" err="1" smtClean="0"/>
              <a:t>QoS</a:t>
            </a:r>
            <a:r>
              <a:rPr lang="en-US" sz="1600" dirty="0" smtClean="0"/>
              <a:t> for </a:t>
            </a:r>
            <a:r>
              <a:rPr lang="en-US" sz="1600" b="1" dirty="0" smtClean="0">
                <a:solidFill>
                  <a:srgbClr val="FF0000"/>
                </a:solidFill>
              </a:rPr>
              <a:t>outgoing packets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1790" y="3964311"/>
            <a:ext cx="111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Mbps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41790" y="4800733"/>
            <a:ext cx="111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Mbps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13923" y="5479374"/>
            <a:ext cx="1461017" cy="4158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-loopback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31017" y="5496918"/>
            <a:ext cx="1461017" cy="4158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-loopback</a:t>
            </a:r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>
            <a:off x="4599712" y="5625468"/>
            <a:ext cx="1078905" cy="16857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14419" y="5746424"/>
            <a:ext cx="15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pair of </a:t>
            </a:r>
            <a:r>
              <a:rPr lang="en-US" dirty="0" err="1" smtClean="0"/>
              <a:t>veth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374707" y="5051144"/>
            <a:ext cx="1" cy="4095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696390" y="5032508"/>
            <a:ext cx="1" cy="4095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1389303" y="3628050"/>
            <a:ext cx="7264161" cy="1068317"/>
          </a:xfrm>
          <a:custGeom>
            <a:avLst/>
            <a:gdLst>
              <a:gd name="connsiteX0" fmla="*/ 0 w 7264161"/>
              <a:gd name="connsiteY0" fmla="*/ 0 h 1068317"/>
              <a:gd name="connsiteX1" fmla="*/ 0 w 7264161"/>
              <a:gd name="connsiteY1" fmla="*/ 0 h 1068317"/>
              <a:gd name="connsiteX2" fmla="*/ 320478 w 7264161"/>
              <a:gd name="connsiteY2" fmla="*/ 11871 h 1068317"/>
              <a:gd name="connsiteX3" fmla="*/ 403565 w 7264161"/>
              <a:gd name="connsiteY3" fmla="*/ 35611 h 1068317"/>
              <a:gd name="connsiteX4" fmla="*/ 486651 w 7264161"/>
              <a:gd name="connsiteY4" fmla="*/ 94962 h 1068317"/>
              <a:gd name="connsiteX5" fmla="*/ 581608 w 7264161"/>
              <a:gd name="connsiteY5" fmla="*/ 142443 h 1068317"/>
              <a:gd name="connsiteX6" fmla="*/ 676564 w 7264161"/>
              <a:gd name="connsiteY6" fmla="*/ 201794 h 1068317"/>
              <a:gd name="connsiteX7" fmla="*/ 735912 w 7264161"/>
              <a:gd name="connsiteY7" fmla="*/ 249274 h 1068317"/>
              <a:gd name="connsiteX8" fmla="*/ 759651 w 7264161"/>
              <a:gd name="connsiteY8" fmla="*/ 273015 h 1068317"/>
              <a:gd name="connsiteX9" fmla="*/ 795260 w 7264161"/>
              <a:gd name="connsiteY9" fmla="*/ 296755 h 1068317"/>
              <a:gd name="connsiteX10" fmla="*/ 854607 w 7264161"/>
              <a:gd name="connsiteY10" fmla="*/ 379846 h 1068317"/>
              <a:gd name="connsiteX11" fmla="*/ 937694 w 7264161"/>
              <a:gd name="connsiteY11" fmla="*/ 486678 h 1068317"/>
              <a:gd name="connsiteX12" fmla="*/ 997042 w 7264161"/>
              <a:gd name="connsiteY12" fmla="*/ 593510 h 1068317"/>
              <a:gd name="connsiteX13" fmla="*/ 1020781 w 7264161"/>
              <a:gd name="connsiteY13" fmla="*/ 629120 h 1068317"/>
              <a:gd name="connsiteX14" fmla="*/ 1056390 w 7264161"/>
              <a:gd name="connsiteY14" fmla="*/ 664731 h 1068317"/>
              <a:gd name="connsiteX15" fmla="*/ 1127607 w 7264161"/>
              <a:gd name="connsiteY15" fmla="*/ 747822 h 1068317"/>
              <a:gd name="connsiteX16" fmla="*/ 1163215 w 7264161"/>
              <a:gd name="connsiteY16" fmla="*/ 759692 h 1068317"/>
              <a:gd name="connsiteX17" fmla="*/ 1210694 w 7264161"/>
              <a:gd name="connsiteY17" fmla="*/ 819043 h 1068317"/>
              <a:gd name="connsiteX18" fmla="*/ 1246302 w 7264161"/>
              <a:gd name="connsiteY18" fmla="*/ 842784 h 1068317"/>
              <a:gd name="connsiteX19" fmla="*/ 1270041 w 7264161"/>
              <a:gd name="connsiteY19" fmla="*/ 878394 h 1068317"/>
              <a:gd name="connsiteX20" fmla="*/ 1305650 w 7264161"/>
              <a:gd name="connsiteY20" fmla="*/ 902135 h 1068317"/>
              <a:gd name="connsiteX21" fmla="*/ 1412476 w 7264161"/>
              <a:gd name="connsiteY21" fmla="*/ 961486 h 1068317"/>
              <a:gd name="connsiteX22" fmla="*/ 1626128 w 7264161"/>
              <a:gd name="connsiteY22" fmla="*/ 973356 h 1068317"/>
              <a:gd name="connsiteX23" fmla="*/ 1958475 w 7264161"/>
              <a:gd name="connsiteY23" fmla="*/ 985226 h 1068317"/>
              <a:gd name="connsiteX24" fmla="*/ 1982214 w 7264161"/>
              <a:gd name="connsiteY24" fmla="*/ 949615 h 1068317"/>
              <a:gd name="connsiteX25" fmla="*/ 2005953 w 7264161"/>
              <a:gd name="connsiteY25" fmla="*/ 866524 h 1068317"/>
              <a:gd name="connsiteX26" fmla="*/ 2029692 w 7264161"/>
              <a:gd name="connsiteY26" fmla="*/ 629120 h 1068317"/>
              <a:gd name="connsiteX27" fmla="*/ 2041562 w 7264161"/>
              <a:gd name="connsiteY27" fmla="*/ 379846 h 1068317"/>
              <a:gd name="connsiteX28" fmla="*/ 2065301 w 7264161"/>
              <a:gd name="connsiteY28" fmla="*/ 308625 h 1068317"/>
              <a:gd name="connsiteX29" fmla="*/ 2148388 w 7264161"/>
              <a:gd name="connsiteY29" fmla="*/ 273015 h 1068317"/>
              <a:gd name="connsiteX30" fmla="*/ 2172127 w 7264161"/>
              <a:gd name="connsiteY30" fmla="*/ 249274 h 1068317"/>
              <a:gd name="connsiteX31" fmla="*/ 2255213 w 7264161"/>
              <a:gd name="connsiteY31" fmla="*/ 237404 h 1068317"/>
              <a:gd name="connsiteX32" fmla="*/ 2516343 w 7264161"/>
              <a:gd name="connsiteY32" fmla="*/ 213664 h 1068317"/>
              <a:gd name="connsiteX33" fmla="*/ 4000036 w 7264161"/>
              <a:gd name="connsiteY33" fmla="*/ 225534 h 1068317"/>
              <a:gd name="connsiteX34" fmla="*/ 4273036 w 7264161"/>
              <a:gd name="connsiteY34" fmla="*/ 249274 h 1068317"/>
              <a:gd name="connsiteX35" fmla="*/ 4439210 w 7264161"/>
              <a:gd name="connsiteY35" fmla="*/ 261145 h 1068317"/>
              <a:gd name="connsiteX36" fmla="*/ 4724079 w 7264161"/>
              <a:gd name="connsiteY36" fmla="*/ 296755 h 1068317"/>
              <a:gd name="connsiteX37" fmla="*/ 4878383 w 7264161"/>
              <a:gd name="connsiteY37" fmla="*/ 320496 h 1068317"/>
              <a:gd name="connsiteX38" fmla="*/ 4985209 w 7264161"/>
              <a:gd name="connsiteY38" fmla="*/ 332366 h 1068317"/>
              <a:gd name="connsiteX39" fmla="*/ 5234469 w 7264161"/>
              <a:gd name="connsiteY39" fmla="*/ 356106 h 1068317"/>
              <a:gd name="connsiteX40" fmla="*/ 5305686 w 7264161"/>
              <a:gd name="connsiteY40" fmla="*/ 367976 h 1068317"/>
              <a:gd name="connsiteX41" fmla="*/ 5424382 w 7264161"/>
              <a:gd name="connsiteY41" fmla="*/ 415457 h 1068317"/>
              <a:gd name="connsiteX42" fmla="*/ 5471860 w 7264161"/>
              <a:gd name="connsiteY42" fmla="*/ 451068 h 1068317"/>
              <a:gd name="connsiteX43" fmla="*/ 5507469 w 7264161"/>
              <a:gd name="connsiteY43" fmla="*/ 557899 h 1068317"/>
              <a:gd name="connsiteX44" fmla="*/ 5554947 w 7264161"/>
              <a:gd name="connsiteY44" fmla="*/ 973356 h 1068317"/>
              <a:gd name="connsiteX45" fmla="*/ 5626164 w 7264161"/>
              <a:gd name="connsiteY45" fmla="*/ 1056447 h 1068317"/>
              <a:gd name="connsiteX46" fmla="*/ 6112815 w 7264161"/>
              <a:gd name="connsiteY46" fmla="*/ 1068317 h 1068317"/>
              <a:gd name="connsiteX47" fmla="*/ 7264161 w 7264161"/>
              <a:gd name="connsiteY47" fmla="*/ 1068317 h 1068317"/>
              <a:gd name="connsiteX48" fmla="*/ 7264161 w 7264161"/>
              <a:gd name="connsiteY48" fmla="*/ 1068317 h 10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64161" h="1068317">
                <a:moveTo>
                  <a:pt x="0" y="0"/>
                </a:moveTo>
                <a:lnTo>
                  <a:pt x="0" y="0"/>
                </a:lnTo>
                <a:cubicBezTo>
                  <a:pt x="106826" y="3957"/>
                  <a:pt x="213801" y="4988"/>
                  <a:pt x="320478" y="11871"/>
                </a:cubicBezTo>
                <a:cubicBezTo>
                  <a:pt x="338958" y="13063"/>
                  <a:pt x="384030" y="29099"/>
                  <a:pt x="403565" y="35611"/>
                </a:cubicBezTo>
                <a:cubicBezTo>
                  <a:pt x="459095" y="91146"/>
                  <a:pt x="416347" y="55902"/>
                  <a:pt x="486651" y="94962"/>
                </a:cubicBezTo>
                <a:cubicBezTo>
                  <a:pt x="570744" y="141683"/>
                  <a:pt x="516511" y="120743"/>
                  <a:pt x="581608" y="142443"/>
                </a:cubicBezTo>
                <a:cubicBezTo>
                  <a:pt x="613260" y="162227"/>
                  <a:pt x="647418" y="178476"/>
                  <a:pt x="676564" y="201794"/>
                </a:cubicBezTo>
                <a:cubicBezTo>
                  <a:pt x="696347" y="217621"/>
                  <a:pt x="716677" y="232786"/>
                  <a:pt x="735912" y="249274"/>
                </a:cubicBezTo>
                <a:cubicBezTo>
                  <a:pt x="744409" y="256557"/>
                  <a:pt x="750912" y="266024"/>
                  <a:pt x="759651" y="273015"/>
                </a:cubicBezTo>
                <a:cubicBezTo>
                  <a:pt x="770790" y="281927"/>
                  <a:pt x="783390" y="288842"/>
                  <a:pt x="795260" y="296755"/>
                </a:cubicBezTo>
                <a:cubicBezTo>
                  <a:pt x="846796" y="399834"/>
                  <a:pt x="787238" y="293223"/>
                  <a:pt x="854607" y="379846"/>
                </a:cubicBezTo>
                <a:cubicBezTo>
                  <a:pt x="953983" y="507624"/>
                  <a:pt x="856855" y="405836"/>
                  <a:pt x="937694" y="486678"/>
                </a:cubicBezTo>
                <a:cubicBezTo>
                  <a:pt x="958586" y="549356"/>
                  <a:pt x="942624" y="511879"/>
                  <a:pt x="997042" y="593510"/>
                </a:cubicBezTo>
                <a:cubicBezTo>
                  <a:pt x="1004955" y="605380"/>
                  <a:pt x="1010694" y="619032"/>
                  <a:pt x="1020781" y="629120"/>
                </a:cubicBezTo>
                <a:cubicBezTo>
                  <a:pt x="1032651" y="640990"/>
                  <a:pt x="1045466" y="651985"/>
                  <a:pt x="1056390" y="664731"/>
                </a:cubicBezTo>
                <a:cubicBezTo>
                  <a:pt x="1078333" y="690332"/>
                  <a:pt x="1098150" y="728183"/>
                  <a:pt x="1127607" y="747822"/>
                </a:cubicBezTo>
                <a:cubicBezTo>
                  <a:pt x="1138017" y="754762"/>
                  <a:pt x="1151346" y="755735"/>
                  <a:pt x="1163215" y="759692"/>
                </a:cubicBezTo>
                <a:cubicBezTo>
                  <a:pt x="1179041" y="779476"/>
                  <a:pt x="1192780" y="801128"/>
                  <a:pt x="1210694" y="819043"/>
                </a:cubicBezTo>
                <a:cubicBezTo>
                  <a:pt x="1220781" y="829131"/>
                  <a:pt x="1236215" y="832696"/>
                  <a:pt x="1246302" y="842784"/>
                </a:cubicBezTo>
                <a:cubicBezTo>
                  <a:pt x="1256389" y="852872"/>
                  <a:pt x="1259954" y="868306"/>
                  <a:pt x="1270041" y="878394"/>
                </a:cubicBezTo>
                <a:cubicBezTo>
                  <a:pt x="1280128" y="888482"/>
                  <a:pt x="1294691" y="893002"/>
                  <a:pt x="1305650" y="902135"/>
                </a:cubicBezTo>
                <a:cubicBezTo>
                  <a:pt x="1349495" y="938674"/>
                  <a:pt x="1339433" y="957428"/>
                  <a:pt x="1412476" y="961486"/>
                </a:cubicBezTo>
                <a:lnTo>
                  <a:pt x="1626128" y="973356"/>
                </a:lnTo>
                <a:cubicBezTo>
                  <a:pt x="1863315" y="1003006"/>
                  <a:pt x="1752464" y="1002394"/>
                  <a:pt x="1958475" y="985226"/>
                </a:cubicBezTo>
                <a:cubicBezTo>
                  <a:pt x="1966388" y="973356"/>
                  <a:pt x="1975834" y="962375"/>
                  <a:pt x="1982214" y="949615"/>
                </a:cubicBezTo>
                <a:cubicBezTo>
                  <a:pt x="1990731" y="932581"/>
                  <a:pt x="2002149" y="881743"/>
                  <a:pt x="2005953" y="866524"/>
                </a:cubicBezTo>
                <a:cubicBezTo>
                  <a:pt x="2013866" y="787389"/>
                  <a:pt x="2025909" y="708559"/>
                  <a:pt x="2029692" y="629120"/>
                </a:cubicBezTo>
                <a:cubicBezTo>
                  <a:pt x="2033649" y="546029"/>
                  <a:pt x="2032376" y="462523"/>
                  <a:pt x="2041562" y="379846"/>
                </a:cubicBezTo>
                <a:cubicBezTo>
                  <a:pt x="2044325" y="354975"/>
                  <a:pt x="2044480" y="322507"/>
                  <a:pt x="2065301" y="308625"/>
                </a:cubicBezTo>
                <a:cubicBezTo>
                  <a:pt x="2114482" y="275836"/>
                  <a:pt x="2087070" y="288345"/>
                  <a:pt x="2148388" y="273015"/>
                </a:cubicBezTo>
                <a:cubicBezTo>
                  <a:pt x="2156301" y="265101"/>
                  <a:pt x="2161510" y="252813"/>
                  <a:pt x="2172127" y="249274"/>
                </a:cubicBezTo>
                <a:cubicBezTo>
                  <a:pt x="2198668" y="240426"/>
                  <a:pt x="2227385" y="240283"/>
                  <a:pt x="2255213" y="237404"/>
                </a:cubicBezTo>
                <a:cubicBezTo>
                  <a:pt x="2342151" y="228410"/>
                  <a:pt x="2429300" y="221577"/>
                  <a:pt x="2516343" y="213664"/>
                </a:cubicBezTo>
                <a:lnTo>
                  <a:pt x="4000036" y="225534"/>
                </a:lnTo>
                <a:cubicBezTo>
                  <a:pt x="4091361" y="227385"/>
                  <a:pt x="4181991" y="241892"/>
                  <a:pt x="4273036" y="249274"/>
                </a:cubicBezTo>
                <a:lnTo>
                  <a:pt x="4439210" y="261145"/>
                </a:lnTo>
                <a:cubicBezTo>
                  <a:pt x="4656520" y="300657"/>
                  <a:pt x="4483699" y="273861"/>
                  <a:pt x="4724079" y="296755"/>
                </a:cubicBezTo>
                <a:cubicBezTo>
                  <a:pt x="4939163" y="317240"/>
                  <a:pt x="4724441" y="298503"/>
                  <a:pt x="4878383" y="320496"/>
                </a:cubicBezTo>
                <a:cubicBezTo>
                  <a:pt x="4913851" y="325563"/>
                  <a:pt x="4949658" y="327922"/>
                  <a:pt x="4985209" y="332366"/>
                </a:cubicBezTo>
                <a:cubicBezTo>
                  <a:pt x="5169291" y="355377"/>
                  <a:pt x="4949038" y="335717"/>
                  <a:pt x="5234469" y="356106"/>
                </a:cubicBezTo>
                <a:cubicBezTo>
                  <a:pt x="5258208" y="360063"/>
                  <a:pt x="5282338" y="362139"/>
                  <a:pt x="5305686" y="367976"/>
                </a:cubicBezTo>
                <a:cubicBezTo>
                  <a:pt x="5341198" y="376855"/>
                  <a:pt x="5391639" y="394992"/>
                  <a:pt x="5424382" y="415457"/>
                </a:cubicBezTo>
                <a:cubicBezTo>
                  <a:pt x="5441158" y="425942"/>
                  <a:pt x="5456034" y="439198"/>
                  <a:pt x="5471860" y="451068"/>
                </a:cubicBezTo>
                <a:cubicBezTo>
                  <a:pt x="5483730" y="486678"/>
                  <a:pt x="5505595" y="520409"/>
                  <a:pt x="5507469" y="557899"/>
                </a:cubicBezTo>
                <a:cubicBezTo>
                  <a:pt x="5514484" y="698208"/>
                  <a:pt x="5509817" y="837957"/>
                  <a:pt x="5554947" y="973356"/>
                </a:cubicBezTo>
                <a:cubicBezTo>
                  <a:pt x="5576189" y="1037086"/>
                  <a:pt x="5559399" y="1053480"/>
                  <a:pt x="5626164" y="1056447"/>
                </a:cubicBezTo>
                <a:cubicBezTo>
                  <a:pt x="5788269" y="1063652"/>
                  <a:pt x="5950554" y="1067141"/>
                  <a:pt x="6112815" y="1068317"/>
                </a:cubicBezTo>
                <a:lnTo>
                  <a:pt x="7264161" y="1068317"/>
                </a:lnTo>
                <a:lnTo>
                  <a:pt x="7264161" y="1068317"/>
                </a:lnTo>
              </a:path>
            </a:pathLst>
          </a:custGeom>
          <a:ln w="38100" cmpd="sng">
            <a:solidFill>
              <a:srgbClr val="FF0000">
                <a:alpha val="50000"/>
              </a:srgbClr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389303" y="3685317"/>
            <a:ext cx="5127643" cy="1948798"/>
          </a:xfrm>
          <a:custGeom>
            <a:avLst/>
            <a:gdLst>
              <a:gd name="connsiteX0" fmla="*/ 23739 w 5127643"/>
              <a:gd name="connsiteY0" fmla="*/ 24542 h 2113695"/>
              <a:gd name="connsiteX1" fmla="*/ 23739 w 5127643"/>
              <a:gd name="connsiteY1" fmla="*/ 24542 h 2113695"/>
              <a:gd name="connsiteX2" fmla="*/ 273000 w 5127643"/>
              <a:gd name="connsiteY2" fmla="*/ 48283 h 2113695"/>
              <a:gd name="connsiteX3" fmla="*/ 403565 w 5127643"/>
              <a:gd name="connsiteY3" fmla="*/ 155114 h 2113695"/>
              <a:gd name="connsiteX4" fmla="*/ 439173 w 5127643"/>
              <a:gd name="connsiteY4" fmla="*/ 190725 h 2113695"/>
              <a:gd name="connsiteX5" fmla="*/ 522260 w 5127643"/>
              <a:gd name="connsiteY5" fmla="*/ 261946 h 2113695"/>
              <a:gd name="connsiteX6" fmla="*/ 605347 w 5127643"/>
              <a:gd name="connsiteY6" fmla="*/ 356907 h 2113695"/>
              <a:gd name="connsiteX7" fmla="*/ 652825 w 5127643"/>
              <a:gd name="connsiteY7" fmla="*/ 428128 h 2113695"/>
              <a:gd name="connsiteX8" fmla="*/ 676564 w 5127643"/>
              <a:gd name="connsiteY8" fmla="*/ 463739 h 2113695"/>
              <a:gd name="connsiteX9" fmla="*/ 712173 w 5127643"/>
              <a:gd name="connsiteY9" fmla="*/ 499350 h 2113695"/>
              <a:gd name="connsiteX10" fmla="*/ 735912 w 5127643"/>
              <a:gd name="connsiteY10" fmla="*/ 546830 h 2113695"/>
              <a:gd name="connsiteX11" fmla="*/ 771520 w 5127643"/>
              <a:gd name="connsiteY11" fmla="*/ 582441 h 2113695"/>
              <a:gd name="connsiteX12" fmla="*/ 818999 w 5127643"/>
              <a:gd name="connsiteY12" fmla="*/ 665532 h 2113695"/>
              <a:gd name="connsiteX13" fmla="*/ 902085 w 5127643"/>
              <a:gd name="connsiteY13" fmla="*/ 736753 h 2113695"/>
              <a:gd name="connsiteX14" fmla="*/ 985172 w 5127643"/>
              <a:gd name="connsiteY14" fmla="*/ 807974 h 2113695"/>
              <a:gd name="connsiteX15" fmla="*/ 1044520 w 5127643"/>
              <a:gd name="connsiteY15" fmla="*/ 831715 h 2113695"/>
              <a:gd name="connsiteX16" fmla="*/ 1127607 w 5127643"/>
              <a:gd name="connsiteY16" fmla="*/ 879196 h 2113695"/>
              <a:gd name="connsiteX17" fmla="*/ 1210694 w 5127643"/>
              <a:gd name="connsiteY17" fmla="*/ 902936 h 2113695"/>
              <a:gd name="connsiteX18" fmla="*/ 1293780 w 5127643"/>
              <a:gd name="connsiteY18" fmla="*/ 938546 h 2113695"/>
              <a:gd name="connsiteX19" fmla="*/ 1424345 w 5127643"/>
              <a:gd name="connsiteY19" fmla="*/ 950417 h 2113695"/>
              <a:gd name="connsiteX20" fmla="*/ 1768562 w 5127643"/>
              <a:gd name="connsiteY20" fmla="*/ 986027 h 2113695"/>
              <a:gd name="connsiteX21" fmla="*/ 2136518 w 5127643"/>
              <a:gd name="connsiteY21" fmla="*/ 986027 h 2113695"/>
              <a:gd name="connsiteX22" fmla="*/ 2183996 w 5127643"/>
              <a:gd name="connsiteY22" fmla="*/ 950417 h 2113695"/>
              <a:gd name="connsiteX23" fmla="*/ 2231474 w 5127643"/>
              <a:gd name="connsiteY23" fmla="*/ 879196 h 2113695"/>
              <a:gd name="connsiteX24" fmla="*/ 2243344 w 5127643"/>
              <a:gd name="connsiteY24" fmla="*/ 843585 h 2113695"/>
              <a:gd name="connsiteX25" fmla="*/ 2302692 w 5127643"/>
              <a:gd name="connsiteY25" fmla="*/ 772364 h 2113695"/>
              <a:gd name="connsiteX26" fmla="*/ 2314561 w 5127643"/>
              <a:gd name="connsiteY26" fmla="*/ 736753 h 2113695"/>
              <a:gd name="connsiteX27" fmla="*/ 2385778 w 5127643"/>
              <a:gd name="connsiteY27" fmla="*/ 570571 h 2113695"/>
              <a:gd name="connsiteX28" fmla="*/ 2397648 w 5127643"/>
              <a:gd name="connsiteY28" fmla="*/ 499350 h 2113695"/>
              <a:gd name="connsiteX29" fmla="*/ 2421387 w 5127643"/>
              <a:gd name="connsiteY29" fmla="*/ 428128 h 2113695"/>
              <a:gd name="connsiteX30" fmla="*/ 2445126 w 5127643"/>
              <a:gd name="connsiteY30" fmla="*/ 321297 h 2113695"/>
              <a:gd name="connsiteX31" fmla="*/ 2468865 w 5127643"/>
              <a:gd name="connsiteY31" fmla="*/ 297556 h 2113695"/>
              <a:gd name="connsiteX32" fmla="*/ 4403601 w 5127643"/>
              <a:gd name="connsiteY32" fmla="*/ 273816 h 2113695"/>
              <a:gd name="connsiteX33" fmla="*/ 4510427 w 5127643"/>
              <a:gd name="connsiteY33" fmla="*/ 285686 h 2113695"/>
              <a:gd name="connsiteX34" fmla="*/ 4747818 w 5127643"/>
              <a:gd name="connsiteY34" fmla="*/ 321297 h 2113695"/>
              <a:gd name="connsiteX35" fmla="*/ 4783426 w 5127643"/>
              <a:gd name="connsiteY35" fmla="*/ 345037 h 2113695"/>
              <a:gd name="connsiteX36" fmla="*/ 4819035 w 5127643"/>
              <a:gd name="connsiteY36" fmla="*/ 356907 h 2113695"/>
              <a:gd name="connsiteX37" fmla="*/ 4854644 w 5127643"/>
              <a:gd name="connsiteY37" fmla="*/ 392518 h 2113695"/>
              <a:gd name="connsiteX38" fmla="*/ 4902122 w 5127643"/>
              <a:gd name="connsiteY38" fmla="*/ 428128 h 2113695"/>
              <a:gd name="connsiteX39" fmla="*/ 4937730 w 5127643"/>
              <a:gd name="connsiteY39" fmla="*/ 463739 h 2113695"/>
              <a:gd name="connsiteX40" fmla="*/ 4985209 w 5127643"/>
              <a:gd name="connsiteY40" fmla="*/ 534960 h 2113695"/>
              <a:gd name="connsiteX41" fmla="*/ 5020817 w 5127643"/>
              <a:gd name="connsiteY41" fmla="*/ 558701 h 2113695"/>
              <a:gd name="connsiteX42" fmla="*/ 5068295 w 5127643"/>
              <a:gd name="connsiteY42" fmla="*/ 629922 h 2113695"/>
              <a:gd name="connsiteX43" fmla="*/ 5127643 w 5127643"/>
              <a:gd name="connsiteY43" fmla="*/ 701143 h 2113695"/>
              <a:gd name="connsiteX44" fmla="*/ 5115774 w 5127643"/>
              <a:gd name="connsiteY44" fmla="*/ 1009768 h 2113695"/>
              <a:gd name="connsiteX45" fmla="*/ 5080165 w 5127643"/>
              <a:gd name="connsiteY45" fmla="*/ 1128469 h 2113695"/>
              <a:gd name="connsiteX46" fmla="*/ 5056426 w 5127643"/>
              <a:gd name="connsiteY46" fmla="*/ 1235301 h 2113695"/>
              <a:gd name="connsiteX47" fmla="*/ 5008948 w 5127643"/>
              <a:gd name="connsiteY47" fmla="*/ 1365873 h 2113695"/>
              <a:gd name="connsiteX48" fmla="*/ 4973339 w 5127643"/>
              <a:gd name="connsiteY48" fmla="*/ 1460835 h 2113695"/>
              <a:gd name="connsiteX49" fmla="*/ 4949600 w 5127643"/>
              <a:gd name="connsiteY49" fmla="*/ 1876291 h 2113695"/>
              <a:gd name="connsiteX50" fmla="*/ 4913991 w 5127643"/>
              <a:gd name="connsiteY50" fmla="*/ 2054344 h 2113695"/>
              <a:gd name="connsiteX51" fmla="*/ 4866513 w 5127643"/>
              <a:gd name="connsiteY51" fmla="*/ 2066214 h 2113695"/>
              <a:gd name="connsiteX52" fmla="*/ 4807165 w 5127643"/>
              <a:gd name="connsiteY52" fmla="*/ 2101825 h 2113695"/>
              <a:gd name="connsiteX53" fmla="*/ 4771557 w 5127643"/>
              <a:gd name="connsiteY53" fmla="*/ 2113695 h 2113695"/>
              <a:gd name="connsiteX54" fmla="*/ 2931777 w 5127643"/>
              <a:gd name="connsiteY54" fmla="*/ 2089955 h 2113695"/>
              <a:gd name="connsiteX55" fmla="*/ 2409518 w 5127643"/>
              <a:gd name="connsiteY55" fmla="*/ 2066214 h 2113695"/>
              <a:gd name="connsiteX56" fmla="*/ 2326431 w 5127643"/>
              <a:gd name="connsiteY56" fmla="*/ 2054344 h 2113695"/>
              <a:gd name="connsiteX57" fmla="*/ 2219605 w 5127643"/>
              <a:gd name="connsiteY57" fmla="*/ 2042474 h 2113695"/>
              <a:gd name="connsiteX58" fmla="*/ 2183996 w 5127643"/>
              <a:gd name="connsiteY58" fmla="*/ 2018733 h 2113695"/>
              <a:gd name="connsiteX59" fmla="*/ 2112779 w 5127643"/>
              <a:gd name="connsiteY59" fmla="*/ 1947512 h 2113695"/>
              <a:gd name="connsiteX60" fmla="*/ 2100909 w 5127643"/>
              <a:gd name="connsiteY60" fmla="*/ 1911902 h 2113695"/>
              <a:gd name="connsiteX61" fmla="*/ 2077170 w 5127643"/>
              <a:gd name="connsiteY61" fmla="*/ 1852551 h 2113695"/>
              <a:gd name="connsiteX62" fmla="*/ 2065301 w 5127643"/>
              <a:gd name="connsiteY62" fmla="*/ 1342133 h 2113695"/>
              <a:gd name="connsiteX63" fmla="*/ 2053431 w 5127643"/>
              <a:gd name="connsiteY63" fmla="*/ 1306522 h 2113695"/>
              <a:gd name="connsiteX64" fmla="*/ 1982214 w 5127643"/>
              <a:gd name="connsiteY64" fmla="*/ 1294652 h 2113695"/>
              <a:gd name="connsiteX65" fmla="*/ 1946605 w 5127643"/>
              <a:gd name="connsiteY65" fmla="*/ 1282782 h 2113695"/>
              <a:gd name="connsiteX66" fmla="*/ 1887258 w 5127643"/>
              <a:gd name="connsiteY66" fmla="*/ 1270912 h 2113695"/>
              <a:gd name="connsiteX67" fmla="*/ 1270041 w 5127643"/>
              <a:gd name="connsiteY67" fmla="*/ 1294652 h 2113695"/>
              <a:gd name="connsiteX68" fmla="*/ 1234433 w 5127643"/>
              <a:gd name="connsiteY68" fmla="*/ 1306522 h 2113695"/>
              <a:gd name="connsiteX69" fmla="*/ 1210694 w 5127643"/>
              <a:gd name="connsiteY69" fmla="*/ 1330263 h 2113695"/>
              <a:gd name="connsiteX70" fmla="*/ 1139476 w 5127643"/>
              <a:gd name="connsiteY70" fmla="*/ 1377743 h 2113695"/>
              <a:gd name="connsiteX71" fmla="*/ 1115737 w 5127643"/>
              <a:gd name="connsiteY71" fmla="*/ 1413354 h 2113695"/>
              <a:gd name="connsiteX72" fmla="*/ 1068259 w 5127643"/>
              <a:gd name="connsiteY72" fmla="*/ 1448964 h 2113695"/>
              <a:gd name="connsiteX73" fmla="*/ 1032650 w 5127643"/>
              <a:gd name="connsiteY73" fmla="*/ 1484575 h 2113695"/>
              <a:gd name="connsiteX74" fmla="*/ 961433 w 5127643"/>
              <a:gd name="connsiteY74" fmla="*/ 1615147 h 2113695"/>
              <a:gd name="connsiteX75" fmla="*/ 890216 w 5127643"/>
              <a:gd name="connsiteY75" fmla="*/ 1686368 h 2113695"/>
              <a:gd name="connsiteX76" fmla="*/ 866477 w 5127643"/>
              <a:gd name="connsiteY76" fmla="*/ 1710109 h 2113695"/>
              <a:gd name="connsiteX77" fmla="*/ 854607 w 5127643"/>
              <a:gd name="connsiteY77" fmla="*/ 1745719 h 2113695"/>
              <a:gd name="connsiteX78" fmla="*/ 783390 w 5127643"/>
              <a:gd name="connsiteY78" fmla="*/ 1769460 h 2113695"/>
              <a:gd name="connsiteX79" fmla="*/ 712173 w 5127643"/>
              <a:gd name="connsiteY79" fmla="*/ 1816940 h 2113695"/>
              <a:gd name="connsiteX80" fmla="*/ 0 w 5127643"/>
              <a:gd name="connsiteY80" fmla="*/ 1816940 h 2113695"/>
              <a:gd name="connsiteX81" fmla="*/ 0 w 5127643"/>
              <a:gd name="connsiteY81" fmla="*/ 1816940 h 211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127643" h="2113695">
                <a:moveTo>
                  <a:pt x="23739" y="24542"/>
                </a:moveTo>
                <a:lnTo>
                  <a:pt x="23739" y="24542"/>
                </a:lnTo>
                <a:cubicBezTo>
                  <a:pt x="106826" y="32456"/>
                  <a:pt x="190585" y="35096"/>
                  <a:pt x="273000" y="48283"/>
                </a:cubicBezTo>
                <a:cubicBezTo>
                  <a:pt x="322114" y="56142"/>
                  <a:pt x="381896" y="133444"/>
                  <a:pt x="403565" y="155114"/>
                </a:cubicBezTo>
                <a:cubicBezTo>
                  <a:pt x="415434" y="166984"/>
                  <a:pt x="425744" y="180653"/>
                  <a:pt x="439173" y="190725"/>
                </a:cubicBezTo>
                <a:cubicBezTo>
                  <a:pt x="468908" y="213027"/>
                  <a:pt x="499114" y="232185"/>
                  <a:pt x="522260" y="261946"/>
                </a:cubicBezTo>
                <a:cubicBezTo>
                  <a:pt x="596824" y="357820"/>
                  <a:pt x="536412" y="310949"/>
                  <a:pt x="605347" y="356907"/>
                </a:cubicBezTo>
                <a:lnTo>
                  <a:pt x="652825" y="428128"/>
                </a:lnTo>
                <a:cubicBezTo>
                  <a:pt x="660738" y="439998"/>
                  <a:pt x="666477" y="453651"/>
                  <a:pt x="676564" y="463739"/>
                </a:cubicBezTo>
                <a:cubicBezTo>
                  <a:pt x="688434" y="475609"/>
                  <a:pt x="702416" y="485690"/>
                  <a:pt x="712173" y="499350"/>
                </a:cubicBezTo>
                <a:cubicBezTo>
                  <a:pt x="722457" y="513749"/>
                  <a:pt x="725628" y="532431"/>
                  <a:pt x="735912" y="546830"/>
                </a:cubicBezTo>
                <a:cubicBezTo>
                  <a:pt x="745669" y="560490"/>
                  <a:pt x="760774" y="569545"/>
                  <a:pt x="771520" y="582441"/>
                </a:cubicBezTo>
                <a:cubicBezTo>
                  <a:pt x="827596" y="649735"/>
                  <a:pt x="760947" y="584253"/>
                  <a:pt x="818999" y="665532"/>
                </a:cubicBezTo>
                <a:cubicBezTo>
                  <a:pt x="842253" y="698090"/>
                  <a:pt x="872222" y="711155"/>
                  <a:pt x="902085" y="736753"/>
                </a:cubicBezTo>
                <a:cubicBezTo>
                  <a:pt x="941856" y="770844"/>
                  <a:pt x="935845" y="780568"/>
                  <a:pt x="985172" y="807974"/>
                </a:cubicBezTo>
                <a:cubicBezTo>
                  <a:pt x="1003797" y="818322"/>
                  <a:pt x="1025463" y="822186"/>
                  <a:pt x="1044520" y="831715"/>
                </a:cubicBezTo>
                <a:cubicBezTo>
                  <a:pt x="1113386" y="866150"/>
                  <a:pt x="1044381" y="847984"/>
                  <a:pt x="1127607" y="879196"/>
                </a:cubicBezTo>
                <a:cubicBezTo>
                  <a:pt x="1207932" y="909320"/>
                  <a:pt x="1143726" y="874234"/>
                  <a:pt x="1210694" y="902936"/>
                </a:cubicBezTo>
                <a:cubicBezTo>
                  <a:pt x="1234631" y="913195"/>
                  <a:pt x="1265944" y="934569"/>
                  <a:pt x="1293780" y="938546"/>
                </a:cubicBezTo>
                <a:cubicBezTo>
                  <a:pt x="1337042" y="944727"/>
                  <a:pt x="1380823" y="946460"/>
                  <a:pt x="1424345" y="950417"/>
                </a:cubicBezTo>
                <a:cubicBezTo>
                  <a:pt x="1616857" y="988921"/>
                  <a:pt x="1502748" y="972036"/>
                  <a:pt x="1768562" y="986027"/>
                </a:cubicBezTo>
                <a:cubicBezTo>
                  <a:pt x="1910518" y="1014419"/>
                  <a:pt x="1901323" y="1017388"/>
                  <a:pt x="2136518" y="986027"/>
                </a:cubicBezTo>
                <a:cubicBezTo>
                  <a:pt x="2156127" y="983412"/>
                  <a:pt x="2168170" y="962287"/>
                  <a:pt x="2183996" y="950417"/>
                </a:cubicBezTo>
                <a:cubicBezTo>
                  <a:pt x="2212220" y="865742"/>
                  <a:pt x="2172199" y="968113"/>
                  <a:pt x="2231474" y="879196"/>
                </a:cubicBezTo>
                <a:cubicBezTo>
                  <a:pt x="2238414" y="868785"/>
                  <a:pt x="2237749" y="854777"/>
                  <a:pt x="2243344" y="843585"/>
                </a:cubicBezTo>
                <a:cubicBezTo>
                  <a:pt x="2259870" y="810531"/>
                  <a:pt x="2276439" y="798618"/>
                  <a:pt x="2302692" y="772364"/>
                </a:cubicBezTo>
                <a:cubicBezTo>
                  <a:pt x="2306648" y="760494"/>
                  <a:pt x="2309384" y="748144"/>
                  <a:pt x="2314561" y="736753"/>
                </a:cubicBezTo>
                <a:cubicBezTo>
                  <a:pt x="2337321" y="686678"/>
                  <a:pt x="2376240" y="627799"/>
                  <a:pt x="2385778" y="570571"/>
                </a:cubicBezTo>
                <a:cubicBezTo>
                  <a:pt x="2389735" y="546831"/>
                  <a:pt x="2391811" y="522699"/>
                  <a:pt x="2397648" y="499350"/>
                </a:cubicBezTo>
                <a:cubicBezTo>
                  <a:pt x="2403717" y="475072"/>
                  <a:pt x="2417273" y="452812"/>
                  <a:pt x="2421387" y="428128"/>
                </a:cubicBezTo>
                <a:cubicBezTo>
                  <a:pt x="2423783" y="413749"/>
                  <a:pt x="2431641" y="343774"/>
                  <a:pt x="2445126" y="321297"/>
                </a:cubicBezTo>
                <a:cubicBezTo>
                  <a:pt x="2450883" y="311700"/>
                  <a:pt x="2460952" y="305470"/>
                  <a:pt x="2468865" y="297556"/>
                </a:cubicBezTo>
                <a:cubicBezTo>
                  <a:pt x="2683357" y="-345921"/>
                  <a:pt x="2471773" y="251221"/>
                  <a:pt x="4403601" y="273816"/>
                </a:cubicBezTo>
                <a:cubicBezTo>
                  <a:pt x="4439426" y="274235"/>
                  <a:pt x="4474935" y="280790"/>
                  <a:pt x="4510427" y="285686"/>
                </a:cubicBezTo>
                <a:cubicBezTo>
                  <a:pt x="4589692" y="296620"/>
                  <a:pt x="4747818" y="321297"/>
                  <a:pt x="4747818" y="321297"/>
                </a:cubicBezTo>
                <a:cubicBezTo>
                  <a:pt x="4759687" y="329210"/>
                  <a:pt x="4770667" y="338657"/>
                  <a:pt x="4783426" y="345037"/>
                </a:cubicBezTo>
                <a:cubicBezTo>
                  <a:pt x="4794617" y="350633"/>
                  <a:pt x="4808625" y="349966"/>
                  <a:pt x="4819035" y="356907"/>
                </a:cubicBezTo>
                <a:cubicBezTo>
                  <a:pt x="4833002" y="366219"/>
                  <a:pt x="4841899" y="381593"/>
                  <a:pt x="4854644" y="392518"/>
                </a:cubicBezTo>
                <a:cubicBezTo>
                  <a:pt x="4869664" y="405393"/>
                  <a:pt x="4887102" y="415253"/>
                  <a:pt x="4902122" y="428128"/>
                </a:cubicBezTo>
                <a:cubicBezTo>
                  <a:pt x="4914867" y="439053"/>
                  <a:pt x="4927424" y="450488"/>
                  <a:pt x="4937730" y="463739"/>
                </a:cubicBezTo>
                <a:cubicBezTo>
                  <a:pt x="4955246" y="486261"/>
                  <a:pt x="4961470" y="519132"/>
                  <a:pt x="4985209" y="534960"/>
                </a:cubicBezTo>
                <a:lnTo>
                  <a:pt x="5020817" y="558701"/>
                </a:lnTo>
                <a:cubicBezTo>
                  <a:pt x="5041677" y="621280"/>
                  <a:pt x="5018901" y="570646"/>
                  <a:pt x="5068295" y="629922"/>
                </a:cubicBezTo>
                <a:cubicBezTo>
                  <a:pt x="5150921" y="729078"/>
                  <a:pt x="5023615" y="597106"/>
                  <a:pt x="5127643" y="701143"/>
                </a:cubicBezTo>
                <a:cubicBezTo>
                  <a:pt x="5123687" y="804018"/>
                  <a:pt x="5122622" y="907045"/>
                  <a:pt x="5115774" y="1009768"/>
                </a:cubicBezTo>
                <a:cubicBezTo>
                  <a:pt x="5114120" y="1034583"/>
                  <a:pt x="5084082" y="1113779"/>
                  <a:pt x="5080165" y="1128469"/>
                </a:cubicBezTo>
                <a:cubicBezTo>
                  <a:pt x="5070766" y="1163717"/>
                  <a:pt x="5065825" y="1200053"/>
                  <a:pt x="5056426" y="1235301"/>
                </a:cubicBezTo>
                <a:cubicBezTo>
                  <a:pt x="5041081" y="1292848"/>
                  <a:pt x="5029096" y="1312142"/>
                  <a:pt x="5008948" y="1365873"/>
                </a:cubicBezTo>
                <a:cubicBezTo>
                  <a:pt x="4953126" y="1514739"/>
                  <a:pt x="5065097" y="1231426"/>
                  <a:pt x="4973339" y="1460835"/>
                </a:cubicBezTo>
                <a:cubicBezTo>
                  <a:pt x="4946875" y="1699037"/>
                  <a:pt x="4972121" y="1448393"/>
                  <a:pt x="4949600" y="1876291"/>
                </a:cubicBezTo>
                <a:cubicBezTo>
                  <a:pt x="4949146" y="1884918"/>
                  <a:pt x="4960385" y="2023413"/>
                  <a:pt x="4913991" y="2054344"/>
                </a:cubicBezTo>
                <a:cubicBezTo>
                  <a:pt x="4900418" y="2063393"/>
                  <a:pt x="4882339" y="2062257"/>
                  <a:pt x="4866513" y="2066214"/>
                </a:cubicBezTo>
                <a:cubicBezTo>
                  <a:pt x="4846730" y="2078084"/>
                  <a:pt x="4827800" y="2091507"/>
                  <a:pt x="4807165" y="2101825"/>
                </a:cubicBezTo>
                <a:cubicBezTo>
                  <a:pt x="4795975" y="2107421"/>
                  <a:pt x="4784068" y="2113774"/>
                  <a:pt x="4771557" y="2113695"/>
                </a:cubicBezTo>
                <a:lnTo>
                  <a:pt x="2931777" y="2089955"/>
                </a:lnTo>
                <a:cubicBezTo>
                  <a:pt x="2770770" y="2084402"/>
                  <a:pt x="2576400" y="2081386"/>
                  <a:pt x="2409518" y="2066214"/>
                </a:cubicBezTo>
                <a:cubicBezTo>
                  <a:pt x="2381656" y="2063681"/>
                  <a:pt x="2354192" y="2057814"/>
                  <a:pt x="2326431" y="2054344"/>
                </a:cubicBezTo>
                <a:cubicBezTo>
                  <a:pt x="2290880" y="2049900"/>
                  <a:pt x="2255214" y="2046431"/>
                  <a:pt x="2219605" y="2042474"/>
                </a:cubicBezTo>
                <a:cubicBezTo>
                  <a:pt x="2207735" y="2034560"/>
                  <a:pt x="2194658" y="2028211"/>
                  <a:pt x="2183996" y="2018733"/>
                </a:cubicBezTo>
                <a:cubicBezTo>
                  <a:pt x="2158904" y="1996428"/>
                  <a:pt x="2112779" y="1947512"/>
                  <a:pt x="2112779" y="1947512"/>
                </a:cubicBezTo>
                <a:cubicBezTo>
                  <a:pt x="2108822" y="1935642"/>
                  <a:pt x="2105302" y="1923617"/>
                  <a:pt x="2100909" y="1911902"/>
                </a:cubicBezTo>
                <a:cubicBezTo>
                  <a:pt x="2093428" y="1891951"/>
                  <a:pt x="2078499" y="1873817"/>
                  <a:pt x="2077170" y="1852551"/>
                </a:cubicBezTo>
                <a:cubicBezTo>
                  <a:pt x="2066555" y="1682697"/>
                  <a:pt x="2072693" y="1512158"/>
                  <a:pt x="2065301" y="1342133"/>
                </a:cubicBezTo>
                <a:cubicBezTo>
                  <a:pt x="2064758" y="1329632"/>
                  <a:pt x="2064295" y="1312730"/>
                  <a:pt x="2053431" y="1306522"/>
                </a:cubicBezTo>
                <a:cubicBezTo>
                  <a:pt x="2032536" y="1294581"/>
                  <a:pt x="2005707" y="1299873"/>
                  <a:pt x="1982214" y="1294652"/>
                </a:cubicBezTo>
                <a:cubicBezTo>
                  <a:pt x="1970000" y="1291938"/>
                  <a:pt x="1958743" y="1285817"/>
                  <a:pt x="1946605" y="1282782"/>
                </a:cubicBezTo>
                <a:cubicBezTo>
                  <a:pt x="1927033" y="1277889"/>
                  <a:pt x="1907040" y="1274869"/>
                  <a:pt x="1887258" y="1270912"/>
                </a:cubicBezTo>
                <a:cubicBezTo>
                  <a:pt x="1665109" y="1275540"/>
                  <a:pt x="1470550" y="1237362"/>
                  <a:pt x="1270041" y="1294652"/>
                </a:cubicBezTo>
                <a:cubicBezTo>
                  <a:pt x="1258011" y="1298089"/>
                  <a:pt x="1246302" y="1302565"/>
                  <a:pt x="1234433" y="1306522"/>
                </a:cubicBezTo>
                <a:cubicBezTo>
                  <a:pt x="1226520" y="1314436"/>
                  <a:pt x="1219647" y="1323548"/>
                  <a:pt x="1210694" y="1330263"/>
                </a:cubicBezTo>
                <a:cubicBezTo>
                  <a:pt x="1187869" y="1347382"/>
                  <a:pt x="1139476" y="1377743"/>
                  <a:pt x="1139476" y="1377743"/>
                </a:cubicBezTo>
                <a:cubicBezTo>
                  <a:pt x="1131563" y="1389613"/>
                  <a:pt x="1125824" y="1403266"/>
                  <a:pt x="1115737" y="1413354"/>
                </a:cubicBezTo>
                <a:cubicBezTo>
                  <a:pt x="1101749" y="1427343"/>
                  <a:pt x="1083279" y="1436089"/>
                  <a:pt x="1068259" y="1448964"/>
                </a:cubicBezTo>
                <a:cubicBezTo>
                  <a:pt x="1055514" y="1459889"/>
                  <a:pt x="1044520" y="1472705"/>
                  <a:pt x="1032650" y="1484575"/>
                </a:cubicBezTo>
                <a:cubicBezTo>
                  <a:pt x="1013076" y="1533513"/>
                  <a:pt x="1000964" y="1575613"/>
                  <a:pt x="961433" y="1615147"/>
                </a:cubicBezTo>
                <a:lnTo>
                  <a:pt x="890216" y="1686368"/>
                </a:lnTo>
                <a:lnTo>
                  <a:pt x="866477" y="1710109"/>
                </a:lnTo>
                <a:cubicBezTo>
                  <a:pt x="862520" y="1721979"/>
                  <a:pt x="864788" y="1738446"/>
                  <a:pt x="854607" y="1745719"/>
                </a:cubicBezTo>
                <a:cubicBezTo>
                  <a:pt x="834245" y="1760264"/>
                  <a:pt x="804210" y="1755579"/>
                  <a:pt x="783390" y="1769460"/>
                </a:cubicBezTo>
                <a:cubicBezTo>
                  <a:pt x="759651" y="1785287"/>
                  <a:pt x="740704" y="1816940"/>
                  <a:pt x="712173" y="1816940"/>
                </a:cubicBezTo>
                <a:lnTo>
                  <a:pt x="0" y="1816940"/>
                </a:lnTo>
                <a:lnTo>
                  <a:pt x="0" y="1816940"/>
                </a:lnTo>
              </a:path>
            </a:pathLst>
          </a:custGeom>
          <a:ln w="57150" cmpd="sng">
            <a:solidFill>
              <a:srgbClr val="0000FF">
                <a:alpha val="50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ular Callout 56"/>
          <p:cNvSpPr/>
          <p:nvPr/>
        </p:nvSpPr>
        <p:spPr>
          <a:xfrm>
            <a:off x="2591084" y="6115756"/>
            <a:ext cx="2658006" cy="635022"/>
          </a:xfrm>
          <a:prstGeom prst="wedgeRoundRectCallout">
            <a:avLst>
              <a:gd name="adj1" fmla="val -2514"/>
              <a:gd name="adj2" fmla="val -846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MAC matching for </a:t>
            </a:r>
            <a:r>
              <a:rPr lang="en-US" sz="1600" b="1" dirty="0" smtClean="0">
                <a:solidFill>
                  <a:srgbClr val="3366FF"/>
                </a:solidFill>
              </a:rPr>
              <a:t>internal traffic </a:t>
            </a:r>
            <a:r>
              <a:rPr lang="en-US" sz="1600" dirty="0" smtClean="0"/>
              <a:t>to VMs</a:t>
            </a:r>
            <a:endParaRPr lang="en-US" sz="1600" dirty="0"/>
          </a:p>
        </p:txBody>
      </p:sp>
      <p:sp>
        <p:nvSpPr>
          <p:cNvPr id="59" name="Freeform 58"/>
          <p:cNvSpPr/>
          <p:nvPr/>
        </p:nvSpPr>
        <p:spPr>
          <a:xfrm>
            <a:off x="1400600" y="3938698"/>
            <a:ext cx="7169205" cy="1557939"/>
          </a:xfrm>
          <a:custGeom>
            <a:avLst/>
            <a:gdLst>
              <a:gd name="connsiteX0" fmla="*/ 7169205 w 7169205"/>
              <a:gd name="connsiteY0" fmla="*/ 904333 h 1557939"/>
              <a:gd name="connsiteX1" fmla="*/ 7169205 w 7169205"/>
              <a:gd name="connsiteY1" fmla="*/ 904333 h 1557939"/>
              <a:gd name="connsiteX2" fmla="*/ 6195902 w 7169205"/>
              <a:gd name="connsiteY2" fmla="*/ 916203 h 1557939"/>
              <a:gd name="connsiteX3" fmla="*/ 5875425 w 7169205"/>
              <a:gd name="connsiteY3" fmla="*/ 928073 h 1557939"/>
              <a:gd name="connsiteX4" fmla="*/ 5507469 w 7169205"/>
              <a:gd name="connsiteY4" fmla="*/ 904333 h 1557939"/>
              <a:gd name="connsiteX5" fmla="*/ 5459991 w 7169205"/>
              <a:gd name="connsiteY5" fmla="*/ 880593 h 1557939"/>
              <a:gd name="connsiteX6" fmla="*/ 5424382 w 7169205"/>
              <a:gd name="connsiteY6" fmla="*/ 868722 h 1557939"/>
              <a:gd name="connsiteX7" fmla="*/ 5388773 w 7169205"/>
              <a:gd name="connsiteY7" fmla="*/ 821242 h 1557939"/>
              <a:gd name="connsiteX8" fmla="*/ 5353165 w 7169205"/>
              <a:gd name="connsiteY8" fmla="*/ 180252 h 1557939"/>
              <a:gd name="connsiteX9" fmla="*/ 5329426 w 7169205"/>
              <a:gd name="connsiteY9" fmla="*/ 156511 h 1557939"/>
              <a:gd name="connsiteX10" fmla="*/ 5270078 w 7169205"/>
              <a:gd name="connsiteY10" fmla="*/ 144641 h 1557939"/>
              <a:gd name="connsiteX11" fmla="*/ 5115774 w 7169205"/>
              <a:gd name="connsiteY11" fmla="*/ 120901 h 1557939"/>
              <a:gd name="connsiteX12" fmla="*/ 3501516 w 7169205"/>
              <a:gd name="connsiteY12" fmla="*/ 109030 h 1557939"/>
              <a:gd name="connsiteX13" fmla="*/ 3192908 w 7169205"/>
              <a:gd name="connsiteY13" fmla="*/ 85290 h 1557939"/>
              <a:gd name="connsiteX14" fmla="*/ 3097951 w 7169205"/>
              <a:gd name="connsiteY14" fmla="*/ 73420 h 1557939"/>
              <a:gd name="connsiteX15" fmla="*/ 2860560 w 7169205"/>
              <a:gd name="connsiteY15" fmla="*/ 49679 h 1557939"/>
              <a:gd name="connsiteX16" fmla="*/ 2575691 w 7169205"/>
              <a:gd name="connsiteY16" fmla="*/ 25939 h 1557939"/>
              <a:gd name="connsiteX17" fmla="*/ 2255214 w 7169205"/>
              <a:gd name="connsiteY17" fmla="*/ 2199 h 1557939"/>
              <a:gd name="connsiteX18" fmla="*/ 2005953 w 7169205"/>
              <a:gd name="connsiteY18" fmla="*/ 37809 h 1557939"/>
              <a:gd name="connsiteX19" fmla="*/ 1982214 w 7169205"/>
              <a:gd name="connsiteY19" fmla="*/ 97160 h 1557939"/>
              <a:gd name="connsiteX20" fmla="*/ 1958475 w 7169205"/>
              <a:gd name="connsiteY20" fmla="*/ 227732 h 1557939"/>
              <a:gd name="connsiteX21" fmla="*/ 1934736 w 7169205"/>
              <a:gd name="connsiteY21" fmla="*/ 287083 h 1557939"/>
              <a:gd name="connsiteX22" fmla="*/ 1910997 w 7169205"/>
              <a:gd name="connsiteY22" fmla="*/ 370175 h 1557939"/>
              <a:gd name="connsiteX23" fmla="*/ 1887258 w 7169205"/>
              <a:gd name="connsiteY23" fmla="*/ 441396 h 1557939"/>
              <a:gd name="connsiteX24" fmla="*/ 1851649 w 7169205"/>
              <a:gd name="connsiteY24" fmla="*/ 536357 h 1557939"/>
              <a:gd name="connsiteX25" fmla="*/ 1839780 w 7169205"/>
              <a:gd name="connsiteY25" fmla="*/ 607578 h 1557939"/>
              <a:gd name="connsiteX26" fmla="*/ 1816041 w 7169205"/>
              <a:gd name="connsiteY26" fmla="*/ 702540 h 1557939"/>
              <a:gd name="connsiteX27" fmla="*/ 1768562 w 7169205"/>
              <a:gd name="connsiteY27" fmla="*/ 785631 h 1557939"/>
              <a:gd name="connsiteX28" fmla="*/ 1732954 w 7169205"/>
              <a:gd name="connsiteY28" fmla="*/ 856852 h 1557939"/>
              <a:gd name="connsiteX29" fmla="*/ 1697345 w 7169205"/>
              <a:gd name="connsiteY29" fmla="*/ 868722 h 1557939"/>
              <a:gd name="connsiteX30" fmla="*/ 1626128 w 7169205"/>
              <a:gd name="connsiteY30" fmla="*/ 904333 h 1557939"/>
              <a:gd name="connsiteX31" fmla="*/ 1590519 w 7169205"/>
              <a:gd name="connsiteY31" fmla="*/ 928073 h 1557939"/>
              <a:gd name="connsiteX32" fmla="*/ 1554911 w 7169205"/>
              <a:gd name="connsiteY32" fmla="*/ 939943 h 1557939"/>
              <a:gd name="connsiteX33" fmla="*/ 1507432 w 7169205"/>
              <a:gd name="connsiteY33" fmla="*/ 963684 h 1557939"/>
              <a:gd name="connsiteX34" fmla="*/ 1412476 w 7169205"/>
              <a:gd name="connsiteY34" fmla="*/ 975554 h 1557939"/>
              <a:gd name="connsiteX35" fmla="*/ 1364998 w 7169205"/>
              <a:gd name="connsiteY35" fmla="*/ 987424 h 1557939"/>
              <a:gd name="connsiteX36" fmla="*/ 1281911 w 7169205"/>
              <a:gd name="connsiteY36" fmla="*/ 1046775 h 1557939"/>
              <a:gd name="connsiteX37" fmla="*/ 1210694 w 7169205"/>
              <a:gd name="connsiteY37" fmla="*/ 1117996 h 1557939"/>
              <a:gd name="connsiteX38" fmla="*/ 1175085 w 7169205"/>
              <a:gd name="connsiteY38" fmla="*/ 1141737 h 1557939"/>
              <a:gd name="connsiteX39" fmla="*/ 1139477 w 7169205"/>
              <a:gd name="connsiteY39" fmla="*/ 1201088 h 1557939"/>
              <a:gd name="connsiteX40" fmla="*/ 1103868 w 7169205"/>
              <a:gd name="connsiteY40" fmla="*/ 1212958 h 1557939"/>
              <a:gd name="connsiteX41" fmla="*/ 1032651 w 7169205"/>
              <a:gd name="connsiteY41" fmla="*/ 1272309 h 1557939"/>
              <a:gd name="connsiteX42" fmla="*/ 997042 w 7169205"/>
              <a:gd name="connsiteY42" fmla="*/ 1284179 h 1557939"/>
              <a:gd name="connsiteX43" fmla="*/ 902086 w 7169205"/>
              <a:gd name="connsiteY43" fmla="*/ 1391011 h 1557939"/>
              <a:gd name="connsiteX44" fmla="*/ 807129 w 7169205"/>
              <a:gd name="connsiteY44" fmla="*/ 1450361 h 1557939"/>
              <a:gd name="connsiteX45" fmla="*/ 759651 w 7169205"/>
              <a:gd name="connsiteY45" fmla="*/ 1462232 h 1557939"/>
              <a:gd name="connsiteX46" fmla="*/ 712173 w 7169205"/>
              <a:gd name="connsiteY46" fmla="*/ 1497842 h 1557939"/>
              <a:gd name="connsiteX47" fmla="*/ 676564 w 7169205"/>
              <a:gd name="connsiteY47" fmla="*/ 1509712 h 1557939"/>
              <a:gd name="connsiteX48" fmla="*/ 522260 w 7169205"/>
              <a:gd name="connsiteY48" fmla="*/ 1533453 h 1557939"/>
              <a:gd name="connsiteX49" fmla="*/ 166174 w 7169205"/>
              <a:gd name="connsiteY49" fmla="*/ 1545323 h 1557939"/>
              <a:gd name="connsiteX50" fmla="*/ 0 w 7169205"/>
              <a:gd name="connsiteY50" fmla="*/ 1557193 h 1557939"/>
              <a:gd name="connsiteX51" fmla="*/ 0 w 7169205"/>
              <a:gd name="connsiteY51" fmla="*/ 1557193 h 1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69205" h="1557939">
                <a:moveTo>
                  <a:pt x="7169205" y="904333"/>
                </a:moveTo>
                <a:lnTo>
                  <a:pt x="7169205" y="904333"/>
                </a:lnTo>
                <a:lnTo>
                  <a:pt x="6195902" y="916203"/>
                </a:lnTo>
                <a:cubicBezTo>
                  <a:pt x="6089021" y="918164"/>
                  <a:pt x="5982308" y="929916"/>
                  <a:pt x="5875425" y="928073"/>
                </a:cubicBezTo>
                <a:cubicBezTo>
                  <a:pt x="5752536" y="925954"/>
                  <a:pt x="5630121" y="912246"/>
                  <a:pt x="5507469" y="904333"/>
                </a:cubicBezTo>
                <a:cubicBezTo>
                  <a:pt x="5491643" y="896420"/>
                  <a:pt x="5476254" y="887563"/>
                  <a:pt x="5459991" y="880593"/>
                </a:cubicBezTo>
                <a:cubicBezTo>
                  <a:pt x="5448491" y="875664"/>
                  <a:pt x="5433994" y="876732"/>
                  <a:pt x="5424382" y="868722"/>
                </a:cubicBezTo>
                <a:cubicBezTo>
                  <a:pt x="5409184" y="856057"/>
                  <a:pt x="5400643" y="837069"/>
                  <a:pt x="5388773" y="821242"/>
                </a:cubicBezTo>
                <a:cubicBezTo>
                  <a:pt x="5301224" y="558576"/>
                  <a:pt x="5393963" y="860269"/>
                  <a:pt x="5353165" y="180252"/>
                </a:cubicBezTo>
                <a:cubicBezTo>
                  <a:pt x="5352495" y="169081"/>
                  <a:pt x="5339712" y="160920"/>
                  <a:pt x="5329426" y="156511"/>
                </a:cubicBezTo>
                <a:cubicBezTo>
                  <a:pt x="5310883" y="148563"/>
                  <a:pt x="5289650" y="149534"/>
                  <a:pt x="5270078" y="144641"/>
                </a:cubicBezTo>
                <a:cubicBezTo>
                  <a:pt x="5185958" y="123610"/>
                  <a:pt x="5281206" y="123167"/>
                  <a:pt x="5115774" y="120901"/>
                </a:cubicBezTo>
                <a:lnTo>
                  <a:pt x="3501516" y="109030"/>
                </a:lnTo>
                <a:cubicBezTo>
                  <a:pt x="3241746" y="80166"/>
                  <a:pt x="3592147" y="117230"/>
                  <a:pt x="3192908" y="85290"/>
                </a:cubicBezTo>
                <a:cubicBezTo>
                  <a:pt x="3161111" y="82746"/>
                  <a:pt x="3129668" y="76818"/>
                  <a:pt x="3097951" y="73420"/>
                </a:cubicBezTo>
                <a:lnTo>
                  <a:pt x="2860560" y="49679"/>
                </a:lnTo>
                <a:lnTo>
                  <a:pt x="2575691" y="25939"/>
                </a:lnTo>
                <a:cubicBezTo>
                  <a:pt x="2457568" y="6251"/>
                  <a:pt x="2407047" y="-5031"/>
                  <a:pt x="2255214" y="2199"/>
                </a:cubicBezTo>
                <a:cubicBezTo>
                  <a:pt x="2171378" y="6191"/>
                  <a:pt x="2089040" y="25939"/>
                  <a:pt x="2005953" y="37809"/>
                </a:cubicBezTo>
                <a:cubicBezTo>
                  <a:pt x="1998040" y="57593"/>
                  <a:pt x="1988336" y="76751"/>
                  <a:pt x="1982214" y="97160"/>
                </a:cubicBezTo>
                <a:cubicBezTo>
                  <a:pt x="1959468" y="172985"/>
                  <a:pt x="1981007" y="145112"/>
                  <a:pt x="1958475" y="227732"/>
                </a:cubicBezTo>
                <a:cubicBezTo>
                  <a:pt x="1952869" y="248289"/>
                  <a:pt x="1941474" y="266869"/>
                  <a:pt x="1934736" y="287083"/>
                </a:cubicBezTo>
                <a:cubicBezTo>
                  <a:pt x="1925627" y="314410"/>
                  <a:pt x="1919468" y="342643"/>
                  <a:pt x="1910997" y="370175"/>
                </a:cubicBezTo>
                <a:cubicBezTo>
                  <a:pt x="1903638" y="394093"/>
                  <a:pt x="1895809" y="417878"/>
                  <a:pt x="1887258" y="441396"/>
                </a:cubicBezTo>
                <a:cubicBezTo>
                  <a:pt x="1830468" y="597579"/>
                  <a:pt x="1886937" y="430494"/>
                  <a:pt x="1851649" y="536357"/>
                </a:cubicBezTo>
                <a:cubicBezTo>
                  <a:pt x="1847693" y="560097"/>
                  <a:pt x="1844085" y="583898"/>
                  <a:pt x="1839780" y="607578"/>
                </a:cubicBezTo>
                <a:cubicBezTo>
                  <a:pt x="1835912" y="628854"/>
                  <a:pt x="1827805" y="679011"/>
                  <a:pt x="1816041" y="702540"/>
                </a:cubicBezTo>
                <a:cubicBezTo>
                  <a:pt x="1756439" y="821749"/>
                  <a:pt x="1830988" y="639959"/>
                  <a:pt x="1768562" y="785631"/>
                </a:cubicBezTo>
                <a:cubicBezTo>
                  <a:pt x="1757343" y="811810"/>
                  <a:pt x="1757749" y="837015"/>
                  <a:pt x="1732954" y="856852"/>
                </a:cubicBezTo>
                <a:cubicBezTo>
                  <a:pt x="1723184" y="864668"/>
                  <a:pt x="1709215" y="864765"/>
                  <a:pt x="1697345" y="868722"/>
                </a:cubicBezTo>
                <a:cubicBezTo>
                  <a:pt x="1595301" y="936756"/>
                  <a:pt x="1724405" y="855193"/>
                  <a:pt x="1626128" y="904333"/>
                </a:cubicBezTo>
                <a:cubicBezTo>
                  <a:pt x="1613368" y="910713"/>
                  <a:pt x="1603279" y="921693"/>
                  <a:pt x="1590519" y="928073"/>
                </a:cubicBezTo>
                <a:cubicBezTo>
                  <a:pt x="1579329" y="933668"/>
                  <a:pt x="1566411" y="935014"/>
                  <a:pt x="1554911" y="939943"/>
                </a:cubicBezTo>
                <a:cubicBezTo>
                  <a:pt x="1538647" y="946914"/>
                  <a:pt x="1524598" y="959392"/>
                  <a:pt x="1507432" y="963684"/>
                </a:cubicBezTo>
                <a:cubicBezTo>
                  <a:pt x="1476486" y="971421"/>
                  <a:pt x="1443940" y="970310"/>
                  <a:pt x="1412476" y="975554"/>
                </a:cubicBezTo>
                <a:cubicBezTo>
                  <a:pt x="1396385" y="978236"/>
                  <a:pt x="1380824" y="983467"/>
                  <a:pt x="1364998" y="987424"/>
                </a:cubicBezTo>
                <a:cubicBezTo>
                  <a:pt x="1227946" y="1124483"/>
                  <a:pt x="1438142" y="921784"/>
                  <a:pt x="1281911" y="1046775"/>
                </a:cubicBezTo>
                <a:cubicBezTo>
                  <a:pt x="1255695" y="1067749"/>
                  <a:pt x="1238628" y="1099372"/>
                  <a:pt x="1210694" y="1117996"/>
                </a:cubicBezTo>
                <a:lnTo>
                  <a:pt x="1175085" y="1141737"/>
                </a:lnTo>
                <a:cubicBezTo>
                  <a:pt x="1165749" y="1169746"/>
                  <a:pt x="1166632" y="1184794"/>
                  <a:pt x="1139477" y="1201088"/>
                </a:cubicBezTo>
                <a:cubicBezTo>
                  <a:pt x="1128748" y="1207526"/>
                  <a:pt x="1115738" y="1209001"/>
                  <a:pt x="1103868" y="1212958"/>
                </a:cubicBezTo>
                <a:cubicBezTo>
                  <a:pt x="1077621" y="1239206"/>
                  <a:pt x="1065698" y="1255785"/>
                  <a:pt x="1032651" y="1272309"/>
                </a:cubicBezTo>
                <a:cubicBezTo>
                  <a:pt x="1021460" y="1277905"/>
                  <a:pt x="1008912" y="1280222"/>
                  <a:pt x="997042" y="1284179"/>
                </a:cubicBezTo>
                <a:cubicBezTo>
                  <a:pt x="965863" y="1325753"/>
                  <a:pt x="945418" y="1357677"/>
                  <a:pt x="902086" y="1391011"/>
                </a:cubicBezTo>
                <a:cubicBezTo>
                  <a:pt x="872501" y="1413770"/>
                  <a:pt x="843341" y="1441307"/>
                  <a:pt x="807129" y="1450361"/>
                </a:cubicBezTo>
                <a:lnTo>
                  <a:pt x="759651" y="1462232"/>
                </a:lnTo>
                <a:cubicBezTo>
                  <a:pt x="743825" y="1474102"/>
                  <a:pt x="729349" y="1488027"/>
                  <a:pt x="712173" y="1497842"/>
                </a:cubicBezTo>
                <a:cubicBezTo>
                  <a:pt x="701310" y="1504050"/>
                  <a:pt x="688702" y="1506677"/>
                  <a:pt x="676564" y="1509712"/>
                </a:cubicBezTo>
                <a:cubicBezTo>
                  <a:pt x="635552" y="1519966"/>
                  <a:pt x="558787" y="1531530"/>
                  <a:pt x="522260" y="1533453"/>
                </a:cubicBezTo>
                <a:cubicBezTo>
                  <a:pt x="403663" y="1539695"/>
                  <a:pt x="284869" y="1541366"/>
                  <a:pt x="166174" y="1545323"/>
                </a:cubicBezTo>
                <a:cubicBezTo>
                  <a:pt x="63735" y="1562397"/>
                  <a:pt x="119023" y="1557193"/>
                  <a:pt x="0" y="1557193"/>
                </a:cubicBezTo>
                <a:lnTo>
                  <a:pt x="0" y="1557193"/>
                </a:lnTo>
              </a:path>
            </a:pathLst>
          </a:custGeom>
          <a:ln w="57150" cmpd="sng">
            <a:solidFill>
              <a:srgbClr val="008000"/>
            </a:solidFill>
            <a:prstDash val="lg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-Right Arrow 60"/>
          <p:cNvSpPr/>
          <p:nvPr/>
        </p:nvSpPr>
        <p:spPr>
          <a:xfrm rot="3307285">
            <a:off x="2092226" y="3865894"/>
            <a:ext cx="704273" cy="2655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 rot="18617144">
            <a:off x="2143602" y="5131461"/>
            <a:ext cx="704273" cy="2655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ular Callout 62"/>
          <p:cNvSpPr/>
          <p:nvPr/>
        </p:nvSpPr>
        <p:spPr>
          <a:xfrm>
            <a:off x="6307600" y="1621018"/>
            <a:ext cx="2379200" cy="635022"/>
          </a:xfrm>
          <a:prstGeom prst="wedgeRoundRectCallout">
            <a:avLst>
              <a:gd name="adj1" fmla="val -59227"/>
              <a:gd name="adj2" fmla="val 2499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•"/>
            </a:pPr>
            <a:r>
              <a:rPr lang="en-US" sz="1600" dirty="0" smtClean="0"/>
              <a:t>DMAC matching for </a:t>
            </a:r>
            <a:r>
              <a:rPr lang="en-US" sz="1600" b="1" dirty="0" smtClean="0">
                <a:solidFill>
                  <a:srgbClr val="3366FF"/>
                </a:solidFill>
              </a:rPr>
              <a:t>internal traffic </a:t>
            </a:r>
            <a:r>
              <a:rPr lang="en-US" sz="1600" dirty="0" smtClean="0"/>
              <a:t>to VMs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45902" y="2948752"/>
            <a:ext cx="305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Tag=</a:t>
            </a:r>
            <a:r>
              <a:rPr lang="en-US" dirty="0" smtClean="0"/>
              <a:t>1 (MTU size bug)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43214" y="5895180"/>
            <a:ext cx="89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4" grpId="0" animBg="1"/>
      <p:bldP spid="55" grpId="0" animBg="1"/>
      <p:bldP spid="57" grpId="0" animBg="1"/>
      <p:bldP spid="59" grpId="0" animBg="1"/>
      <p:bldP spid="63" grpId="0" animBg="1"/>
      <p:bldP spid="1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Reboot hosts</a:t>
            </a:r>
          </a:p>
          <a:p>
            <a:pPr lvl="1"/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Circular dependencies between </a:t>
            </a:r>
            <a:r>
              <a:rPr lang="en-US" dirty="0" err="1" smtClean="0"/>
              <a:t>libvirtd</a:t>
            </a:r>
            <a:r>
              <a:rPr lang="en-US" dirty="0" smtClean="0"/>
              <a:t> and nova-compute</a:t>
            </a:r>
          </a:p>
          <a:p>
            <a:pPr lvl="2"/>
            <a:r>
              <a:rPr lang="en-US" dirty="0" smtClean="0"/>
              <a:t>OVS bug, allows to add non-existing tap interfaces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 simple workaround to restart services in </a:t>
            </a:r>
            <a:r>
              <a:rPr lang="en-US" dirty="0" err="1" smtClean="0"/>
              <a:t>rc.local</a:t>
            </a:r>
            <a:endParaRPr lang="en-US" dirty="0" smtClean="0"/>
          </a:p>
          <a:p>
            <a:r>
              <a:rPr lang="en-US" dirty="0" smtClean="0"/>
              <a:t>Restart services</a:t>
            </a:r>
          </a:p>
          <a:p>
            <a:pPr lvl="1"/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Quantum recreates taps, resulting in network hiccups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Check out existing taps, no touch when </a:t>
            </a:r>
            <a:r>
              <a:rPr lang="en-US" dirty="0" smtClean="0"/>
              <a:t>unnecessary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Monitor Health</a:t>
            </a:r>
          </a:p>
          <a:p>
            <a:pPr lvl="1"/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Hard to track down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Adding health check APIs</a:t>
            </a:r>
          </a:p>
          <a:p>
            <a:r>
              <a:rPr lang="en-US" dirty="0" smtClean="0"/>
              <a:t>XML customization</a:t>
            </a:r>
          </a:p>
          <a:p>
            <a:pPr lvl="1"/>
            <a:r>
              <a:rPr lang="en-US" dirty="0" smtClean="0"/>
              <a:t>Problem</a:t>
            </a:r>
          </a:p>
          <a:p>
            <a:pPr lvl="2"/>
            <a:r>
              <a:rPr lang="en-US" dirty="0" smtClean="0"/>
              <a:t>No way </a:t>
            </a:r>
            <a:r>
              <a:rPr lang="en-US" dirty="0"/>
              <a:t>to modify XML on the </a:t>
            </a:r>
            <a:r>
              <a:rPr lang="en-US" dirty="0" smtClean="0"/>
              <a:t>fly</a:t>
            </a:r>
          </a:p>
          <a:p>
            <a:pPr lvl="2"/>
            <a:r>
              <a:rPr lang="en-US" dirty="0" smtClean="0"/>
              <a:t>Not even allowed for static customization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Add more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Wrap-up/Conclusions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165860"/>
            <a:ext cx="85442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Scale @10x what we were in about a year’s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Needed a system to manage it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Provisioning these systems had to be automated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System had to scale to multiple data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Btw, we have 2 months to come up with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03010"/>
            <a:ext cx="1524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vs.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9461" y="1736972"/>
            <a:ext cx="4258268" cy="3361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7023" y="1736972"/>
            <a:ext cx="4175468" cy="3361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0210" y="2065463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Monitoring/troubleshooting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86808" y="2065463"/>
            <a:ext cx="4175683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 ping, </a:t>
            </a:r>
            <a:r>
              <a:rPr lang="en-US" dirty="0" err="1" smtClean="0">
                <a:solidFill>
                  <a:schemeClr val="tx1"/>
                </a:solidFill>
              </a:rPr>
              <a:t>task_states</a:t>
            </a:r>
            <a:r>
              <a:rPr lang="en-US" dirty="0" smtClean="0">
                <a:solidFill>
                  <a:schemeClr val="tx1"/>
                </a:solidFill>
              </a:rPr>
              <a:t>, etc.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676" y="2073160"/>
            <a:ext cx="1422879" cy="134032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60210" y="2401653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 LVM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0210" y="2737841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Overloaded scheduler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4953" y="2401653"/>
            <a:ext cx="4167538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LVM driver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4953" y="2737841"/>
            <a:ext cx="4167538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 scheduler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60210" y="3077296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OVS VIF driver issue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676" y="3413484"/>
            <a:ext cx="1422879" cy="668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592609" y="3068180"/>
            <a:ext cx="4169882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Fix bugs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60210" y="3425465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Overloaded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84463" y="3409771"/>
            <a:ext cx="4178028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Read-only </a:t>
            </a:r>
            <a:r>
              <a:rPr lang="en-US" dirty="0" err="1" smtClean="0">
                <a:solidFill>
                  <a:schemeClr val="tx1"/>
                </a:solidFill>
              </a:rPr>
              <a:t>Mysql</a:t>
            </a:r>
            <a:r>
              <a:rPr lang="en-US" dirty="0" smtClean="0">
                <a:solidFill>
                  <a:schemeClr val="tx1"/>
                </a:solidFill>
              </a:rPr>
              <a:t> slave </a:t>
            </a: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60210" y="3745959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Innodb</a:t>
            </a:r>
            <a:r>
              <a:rPr lang="en-US" dirty="0" smtClean="0">
                <a:solidFill>
                  <a:srgbClr val="000000"/>
                </a:solidFill>
              </a:rPr>
              <a:t> issue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84463" y="3739381"/>
            <a:ext cx="4178028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Optimized </a:t>
            </a:r>
            <a:r>
              <a:rPr lang="en-US" dirty="0" err="1" smtClean="0">
                <a:solidFill>
                  <a:schemeClr val="tx1"/>
                </a:solidFill>
              </a:rPr>
              <a:t>confs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9676" y="4065724"/>
            <a:ext cx="1422879" cy="668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Qpid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760210" y="4065724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Instability issue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84463" y="4079565"/>
            <a:ext cx="4178028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Clustered </a:t>
            </a:r>
            <a:r>
              <a:rPr lang="en-US" dirty="0" err="1" smtClean="0">
                <a:solidFill>
                  <a:schemeClr val="tx1"/>
                </a:solidFill>
              </a:rPr>
              <a:t>qpid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60210" y="4408015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Future plan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84462" y="4419749"/>
            <a:ext cx="4178029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broker, </a:t>
            </a:r>
            <a:r>
              <a:rPr lang="en-US" dirty="0" err="1" smtClean="0">
                <a:solidFill>
                  <a:schemeClr val="tx1"/>
                </a:solidFill>
              </a:rPr>
              <a:t>ZeroMQ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7331" y="4726402"/>
            <a:ext cx="1422879" cy="668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Quantum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744516" y="4748034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Heavy API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87883" y="4757879"/>
            <a:ext cx="4174609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Optimized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44516" y="5068528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Premature OVS plugin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3973" y="5068722"/>
            <a:ext cx="4188520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features (Anti-IP, No-tag flows, 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1637" y="5395065"/>
            <a:ext cx="1422879" cy="6686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749241" y="5407983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Reboot, restart of services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78698" y="5408177"/>
            <a:ext cx="4188520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</a:t>
            </a:r>
            <a:r>
              <a:rPr lang="en-US" dirty="0" smtClean="0">
                <a:solidFill>
                  <a:schemeClr val="tx1"/>
                </a:solidFill>
              </a:rPr>
              <a:t>workarounds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39014" y="5727540"/>
            <a:ext cx="2834959" cy="3361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3971" y="5727540"/>
            <a:ext cx="4188520" cy="3361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XML customization (</a:t>
            </a:r>
            <a:r>
              <a:rPr lang="en-US" dirty="0" err="1" smtClean="0">
                <a:solidFill>
                  <a:schemeClr val="tx1"/>
                </a:solidFill>
              </a:rPr>
              <a:t>cpu</a:t>
            </a:r>
            <a:r>
              <a:rPr lang="en-US" dirty="0" smtClean="0">
                <a:solidFill>
                  <a:schemeClr val="tx1"/>
                </a:solidFill>
              </a:rPr>
              <a:t> custom)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2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True </a:t>
            </a:r>
            <a:r>
              <a:rPr lang="en-US" dirty="0" err="1" smtClean="0"/>
              <a:t>OpenStack</a:t>
            </a:r>
            <a:r>
              <a:rPr lang="en-US" dirty="0" smtClean="0"/>
              <a:t>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Scalability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Scalable</a:t>
            </a:r>
            <a:r>
              <a:rPr lang="en-US" dirty="0" smtClean="0">
                <a:solidFill>
                  <a:srgbClr val="FF0000"/>
                </a:solidFill>
              </a:rPr>
              <a:t> Messaging System &amp; DB Infra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Networks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   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Good Networks Abstraction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So … We don</a:t>
            </a:r>
            <a:r>
              <a:rPr lang="fr-FR" dirty="0" smtClean="0">
                <a:solidFill>
                  <a:srgbClr val="000000"/>
                </a:solidFill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t do live demo until …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21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66" y="761871"/>
            <a:ext cx="3120473" cy="2340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632" y="3463290"/>
            <a:ext cx="7364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sorry, we haven’t had time to contribute a whole lot YET. But here’s some code: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</a:t>
            </a:r>
            <a:r>
              <a:rPr lang="en-US" dirty="0" smtClean="0">
                <a:hlinkClick r:id="rId3"/>
              </a:rPr>
              <a:t>upoopoo</a:t>
            </a:r>
            <a:r>
              <a:rPr lang="en-US" dirty="0" smtClean="0"/>
              <a:t> for BH nova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</a:t>
            </a:r>
            <a:r>
              <a:rPr lang="en-US" dirty="0" smtClean="0">
                <a:hlinkClick r:id="rId4"/>
              </a:rPr>
              <a:t>JunPark</a:t>
            </a:r>
            <a:r>
              <a:rPr lang="en-US" dirty="0" smtClean="0"/>
              <a:t> for BH Quantum (as in live production)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Browse the branches, many have to do with features discussed today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Centralized management, horizontal scalability</a:t>
            </a:r>
            <a:r>
              <a:rPr lang="en-US" dirty="0" smtClean="0"/>
              <a:t>.</a:t>
            </a:r>
          </a:p>
          <a:p>
            <a:r>
              <a:rPr lang="en-US" dirty="0"/>
              <a:t>Abstractions for physical and logical deployments of devices and resources</a:t>
            </a:r>
            <a:r>
              <a:rPr lang="en-US" dirty="0" smtClean="0"/>
              <a:t>.</a:t>
            </a:r>
          </a:p>
          <a:p>
            <a:r>
              <a:rPr lang="en-US" dirty="0"/>
              <a:t>Open-source project with lots of support and momentum</a:t>
            </a:r>
          </a:p>
          <a:p>
            <a:r>
              <a:rPr lang="en-US" dirty="0" smtClean="0"/>
              <a:t>Typical Cloud features (migration, imaging, provisioning, etc.)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Easy transition into future cloud offering with support for industry standard APIs </a:t>
            </a:r>
          </a:p>
          <a:p>
            <a:pPr marL="0" indent="0" algn="ctr">
              <a:buNone/>
            </a:pPr>
            <a:r>
              <a:rPr lang="en-US" dirty="0" smtClean="0"/>
              <a:t>=</a:t>
            </a:r>
          </a:p>
          <a:p>
            <a:pPr marL="0" indent="0" algn="ctr">
              <a:buNone/>
            </a:pPr>
            <a:r>
              <a:rPr lang="en-US" dirty="0" err="1" smtClean="0"/>
              <a:t>OpenStack</a:t>
            </a:r>
            <a:r>
              <a:rPr lang="en-US" dirty="0" smtClean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Bluehost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8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Scale</a:t>
            </a:r>
            <a:endParaRPr lang="en-US" dirty="0"/>
          </a:p>
          <a:p>
            <a:pPr lvl="1"/>
            <a:r>
              <a:rPr lang="en-US" dirty="0" smtClean="0"/>
              <a:t>More than 10,000 physical </a:t>
            </a:r>
          </a:p>
          <a:p>
            <a:pPr marL="457200" lvl="1" indent="0">
              <a:buNone/>
            </a:pPr>
            <a:r>
              <a:rPr lang="en-US" dirty="0" smtClean="0"/>
              <a:t>     servers</a:t>
            </a:r>
          </a:p>
          <a:p>
            <a:pPr lvl="1"/>
            <a:r>
              <a:rPr lang="en-US" dirty="0" smtClean="0"/>
              <a:t>Adding hundreds of nodes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per day</a:t>
            </a:r>
          </a:p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Public network directly attached to VMs</a:t>
            </a:r>
          </a:p>
          <a:p>
            <a:pPr lvl="1"/>
            <a:r>
              <a:rPr lang="en-US" dirty="0" smtClean="0"/>
              <a:t>Plan on adding private network later</a:t>
            </a:r>
            <a:endParaRPr lang="en-US" dirty="0" smtClean="0"/>
          </a:p>
          <a:p>
            <a:r>
              <a:rPr lang="en-US" dirty="0" err="1" smtClean="0"/>
              <a:t>OpenStack</a:t>
            </a:r>
            <a:r>
              <a:rPr lang="en-US" dirty="0" smtClean="0"/>
              <a:t>/Folsom Components</a:t>
            </a:r>
          </a:p>
          <a:p>
            <a:pPr lvl="1"/>
            <a:r>
              <a:rPr lang="en-US" dirty="0" smtClean="0"/>
              <a:t>Nova (compute, </a:t>
            </a:r>
            <a:r>
              <a:rPr lang="en-US" dirty="0" err="1" smtClean="0"/>
              <a:t>api</a:t>
            </a:r>
            <a:r>
              <a:rPr lang="en-US" dirty="0" smtClean="0"/>
              <a:t>, scheduler)</a:t>
            </a:r>
          </a:p>
          <a:p>
            <a:pPr lvl="1"/>
            <a:r>
              <a:rPr lang="en-US" dirty="0" smtClean="0"/>
              <a:t>Quantum (network)</a:t>
            </a:r>
          </a:p>
          <a:p>
            <a:pPr lvl="1"/>
            <a:r>
              <a:rPr lang="en-US" dirty="0" smtClean="0"/>
              <a:t>AMQP: </a:t>
            </a:r>
            <a:r>
              <a:rPr lang="en-US" dirty="0" err="1" smtClean="0"/>
              <a:t>Qpid</a:t>
            </a:r>
            <a:r>
              <a:rPr lang="en-US" dirty="0" smtClean="0"/>
              <a:t> (messaging)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(</a:t>
            </a:r>
            <a:r>
              <a:rPr lang="en-US" dirty="0" err="1" smtClean="0"/>
              <a:t>db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73" y="1600200"/>
            <a:ext cx="3310527" cy="1697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273" y="4720332"/>
            <a:ext cx="3310527" cy="15635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Scalability/Stability</a:t>
            </a:r>
          </a:p>
          <a:p>
            <a:r>
              <a:rPr lang="en-US" dirty="0" smtClean="0"/>
              <a:t>Rethink Quantum Network</a:t>
            </a:r>
          </a:p>
          <a:p>
            <a:r>
              <a:rPr lang="en-US" dirty="0" smtClean="0"/>
              <a:t>Operational Issues</a:t>
            </a:r>
          </a:p>
          <a:p>
            <a:endParaRPr lang="en-US" dirty="0" smtClean="0"/>
          </a:p>
          <a:p>
            <a:r>
              <a:rPr lang="en-US" dirty="0" smtClean="0"/>
              <a:t>Wrap-up/Conclusions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Difficult To Scale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Components that don’t scale</a:t>
            </a:r>
          </a:p>
          <a:p>
            <a:pPr lvl="1"/>
            <a:r>
              <a:rPr lang="en-US" dirty="0" smtClean="0"/>
              <a:t>Messaging system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Heavy APIs</a:t>
            </a:r>
          </a:p>
          <a:p>
            <a:r>
              <a:rPr lang="en-US" dirty="0" smtClean="0"/>
              <a:t>Hard to Diagnose</a:t>
            </a:r>
          </a:p>
          <a:p>
            <a:pPr lvl="1"/>
            <a:r>
              <a:rPr lang="en-US" dirty="0" smtClean="0"/>
              <a:t>No simulator/emulator for high scalability testing</a:t>
            </a:r>
          </a:p>
          <a:p>
            <a:pPr lvl="1"/>
            <a:r>
              <a:rPr lang="en-US" dirty="0" smtClean="0"/>
              <a:t>No quantitative </a:t>
            </a:r>
            <a:r>
              <a:rPr lang="en-US" dirty="0" smtClean="0"/>
              <a:t>guide </a:t>
            </a:r>
            <a:r>
              <a:rPr lang="en-US" dirty="0" smtClean="0"/>
              <a:t>as to how to scale up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detailed error </a:t>
            </a:r>
            <a:r>
              <a:rPr lang="en-US" dirty="0" smtClean="0"/>
              <a:t>message </a:t>
            </a:r>
            <a:r>
              <a:rPr lang="en-US" dirty="0"/>
              <a:t>or even not at </a:t>
            </a:r>
            <a:r>
              <a:rPr lang="en-US" dirty="0" smtClean="0"/>
              <a:t>all</a:t>
            </a:r>
          </a:p>
          <a:p>
            <a:pPr lvl="1"/>
            <a:r>
              <a:rPr lang="en-US" dirty="0" smtClean="0"/>
              <a:t>Requires detailed knowledge of codebase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01" y="2523727"/>
            <a:ext cx="3032734" cy="1377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1275" y="2123616"/>
            <a:ext cx="37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Look at that line!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Nova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8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Monitoring/troubleshooting</a:t>
            </a:r>
          </a:p>
          <a:p>
            <a:pPr lvl="1"/>
            <a:r>
              <a:rPr lang="en-US" dirty="0" smtClean="0"/>
              <a:t>Added service ping (similar to grizzly)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 err="1" smtClean="0"/>
              <a:t>task_states</a:t>
            </a:r>
            <a:endParaRPr lang="en-US" dirty="0" smtClean="0"/>
          </a:p>
          <a:p>
            <a:pPr lvl="1"/>
            <a:r>
              <a:rPr lang="en-US" dirty="0" smtClean="0"/>
              <a:t>Better errors to </a:t>
            </a:r>
            <a:r>
              <a:rPr lang="en-US" dirty="0" err="1" smtClean="0"/>
              <a:t>instance_faults</a:t>
            </a:r>
            <a:endParaRPr lang="en-US" dirty="0" smtClean="0"/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Added LVM resize and injection</a:t>
            </a:r>
          </a:p>
          <a:p>
            <a:pPr lvl="1"/>
            <a:r>
              <a:rPr lang="en-US" dirty="0"/>
              <a:t>Added </a:t>
            </a:r>
            <a:r>
              <a:rPr lang="en-US" dirty="0" err="1"/>
              <a:t>stop_soft</a:t>
            </a:r>
            <a:r>
              <a:rPr lang="en-US" dirty="0"/>
              <a:t> and </a:t>
            </a:r>
            <a:r>
              <a:rPr lang="en-US" dirty="0" err="1"/>
              <a:t>stop_hard</a:t>
            </a:r>
            <a:r>
              <a:rPr lang="en-US" dirty="0"/>
              <a:t> similar to </a:t>
            </a:r>
            <a:r>
              <a:rPr lang="en-US" dirty="0" smtClean="0"/>
              <a:t>reboot</a:t>
            </a:r>
          </a:p>
          <a:p>
            <a:r>
              <a:rPr lang="en-US" dirty="0" smtClean="0"/>
              <a:t>Stability/Scalability</a:t>
            </a:r>
          </a:p>
          <a:p>
            <a:pPr lvl="1"/>
            <a:r>
              <a:rPr lang="en-US" dirty="0"/>
              <a:t>Some bug fixes to </a:t>
            </a:r>
            <a:r>
              <a:rPr lang="en-US" dirty="0" smtClean="0"/>
              <a:t>OVS VIF driver</a:t>
            </a:r>
          </a:p>
          <a:p>
            <a:pPr lvl="1"/>
            <a:r>
              <a:rPr lang="en-US" dirty="0" smtClean="0"/>
              <a:t>Added custom scheduler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MySQL/</a:t>
            </a:r>
            <a:r>
              <a:rPr lang="en-US" dirty="0" err="1"/>
              <a:t>Innodb</a:t>
            </a:r>
            <a:r>
              <a:rPr lang="en-US" dirty="0"/>
              <a:t>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Nova behavior</a:t>
            </a:r>
            <a:endParaRPr lang="en-US" dirty="0"/>
          </a:p>
          <a:p>
            <a:pPr lvl="1"/>
            <a:r>
              <a:rPr lang="en-US" dirty="0" smtClean="0"/>
              <a:t>Direct </a:t>
            </a:r>
            <a:r>
              <a:rPr lang="en-US" dirty="0"/>
              <a:t>connection to DB (addressed in </a:t>
            </a:r>
            <a:r>
              <a:rPr lang="en-US" dirty="0" smtClean="0"/>
              <a:t>grizzly though)</a:t>
            </a:r>
            <a:endParaRPr lang="en-US" dirty="0"/>
          </a:p>
          <a:p>
            <a:pPr lvl="1"/>
            <a:r>
              <a:rPr lang="en-US" dirty="0" smtClean="0"/>
              <a:t>Too MANY queries; </a:t>
            </a:r>
            <a:r>
              <a:rPr lang="en-US" dirty="0" smtClean="0"/>
              <a:t>much more </a:t>
            </a:r>
            <a:r>
              <a:rPr lang="en-US" dirty="0"/>
              <a:t>read than write</a:t>
            </a:r>
          </a:p>
          <a:p>
            <a:pPr lvl="1"/>
            <a:r>
              <a:rPr lang="en-US" dirty="0" smtClean="0"/>
              <a:t>Some queries often </a:t>
            </a:r>
            <a:r>
              <a:rPr lang="en-US" dirty="0"/>
              <a:t>return huge number of results</a:t>
            </a:r>
          </a:p>
          <a:p>
            <a:pPr lvl="1"/>
            <a:r>
              <a:rPr lang="en-US" dirty="0" smtClean="0"/>
              <a:t>Periodicity of loads due </a:t>
            </a:r>
            <a:r>
              <a:rPr lang="en-US" dirty="0"/>
              <a:t>to </a:t>
            </a:r>
            <a:r>
              <a:rPr lang="en-US" dirty="0" smtClean="0"/>
              <a:t>periodic tasks</a:t>
            </a:r>
            <a:endParaRPr lang="en-US" dirty="0"/>
          </a:p>
          <a:p>
            <a:r>
              <a:rPr lang="en-US" dirty="0" err="1" smtClean="0"/>
              <a:t>Mysql</a:t>
            </a:r>
            <a:r>
              <a:rPr lang="en-US" dirty="0" smtClean="0"/>
              <a:t> behavior</a:t>
            </a:r>
            <a:endParaRPr lang="en-US" dirty="0"/>
          </a:p>
          <a:p>
            <a:pPr lvl="1"/>
            <a:r>
              <a:rPr lang="en-US" dirty="0" err="1" smtClean="0"/>
              <a:t>innodb_thread_concurrency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smtClean="0"/>
              <a:t>of threads </a:t>
            </a:r>
            <a:r>
              <a:rPr lang="en-US" dirty="0"/>
              <a:t>that can execute queries in the queue</a:t>
            </a:r>
          </a:p>
          <a:p>
            <a:pPr lvl="1"/>
            <a:r>
              <a:rPr lang="en-US" dirty="0" err="1" smtClean="0"/>
              <a:t>innodb_concurrency_tickets</a:t>
            </a:r>
            <a:r>
              <a:rPr lang="en-US" dirty="0" smtClean="0"/>
              <a:t> = number </a:t>
            </a:r>
            <a:r>
              <a:rPr lang="en-US" dirty="0"/>
              <a:t>of rows you can return before </a:t>
            </a:r>
            <a:r>
              <a:rPr lang="en-US" dirty="0" err="1"/>
              <a:t>requeue</a:t>
            </a:r>
            <a:r>
              <a:rPr lang="en-US" dirty="0"/>
              <a:t> (default 500!)</a:t>
            </a:r>
          </a:p>
          <a:p>
            <a:pPr lvl="1"/>
            <a:r>
              <a:rPr lang="en-US" dirty="0" smtClean="0"/>
              <a:t>With default </a:t>
            </a:r>
            <a:r>
              <a:rPr lang="en-US" dirty="0"/>
              <a:t>settings your </a:t>
            </a:r>
            <a:r>
              <a:rPr lang="en-US" dirty="0" err="1" smtClean="0"/>
              <a:t>mysql</a:t>
            </a:r>
            <a:r>
              <a:rPr lang="en-US" dirty="0" smtClean="0"/>
              <a:t> server </a:t>
            </a:r>
            <a:r>
              <a:rPr lang="en-US" b="1" i="1" u="sng" dirty="0"/>
              <a:t>will</a:t>
            </a:r>
            <a:r>
              <a:rPr lang="en-US" dirty="0"/>
              <a:t> </a:t>
            </a:r>
            <a:r>
              <a:rPr lang="en-US" dirty="0" smtClean="0"/>
              <a:t>fall over </a:t>
            </a:r>
            <a:r>
              <a:rPr lang="en-US" dirty="0"/>
              <a:t>with a few thousand compute </a:t>
            </a:r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3C6-2553-D94D-8ACF-9B1EEF21D923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EIG/Bluehost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28650"/>
            <a:ext cx="766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 the answer is just increase concurrency and tickets right?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8987"/>
            <a:ext cx="558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Sadly, no.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090315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60420"/>
            <a:ext cx="7949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Tuning concurrency and tickets is a must! But we still </a:t>
            </a:r>
            <a:r>
              <a:rPr lang="en-US" sz="2400" dirty="0" err="1" smtClean="0"/>
              <a:t>requeue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 don’t know why, but we have a workaround.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18799"/>
            <a:ext cx="7949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workaround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r>
              <a:rPr lang="en-US" sz="2400" dirty="0" smtClean="0"/>
              <a:t>Send most read queries to a cluster of </a:t>
            </a:r>
            <a:r>
              <a:rPr lang="en-US" sz="2400" dirty="0" err="1" smtClean="0"/>
              <a:t>mysql</a:t>
            </a:r>
            <a:r>
              <a:rPr lang="en-US" sz="2400" dirty="0" smtClean="0"/>
              <a:t> slaves.</a:t>
            </a:r>
          </a:p>
          <a:p>
            <a:r>
              <a:rPr lang="en-US" sz="2400" dirty="0" smtClean="0"/>
              <a:t>I say most because many queries would be sensitive to possible slave replication lag</a:t>
            </a:r>
          </a:p>
        </p:txBody>
      </p:sp>
    </p:spTree>
    <p:extLst>
      <p:ext uri="{BB962C8B-B14F-4D97-AF65-F5344CB8AC3E}">
        <p14:creationId xmlns:p14="http://schemas.microsoft.com/office/powerpoint/2010/main" val="338552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105951</TotalTime>
  <Words>1602</Words>
  <Application>Microsoft Macintosh PowerPoint</Application>
  <PresentationFormat>On-screen Show (4:3)</PresentationFormat>
  <Paragraphs>360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Using OpenStack  In A Traditional Hosting Environment</vt:lpstr>
      <vt:lpstr>PowerPoint Presentation</vt:lpstr>
      <vt:lpstr>High level requirements</vt:lpstr>
      <vt:lpstr>Bluehost Environment</vt:lpstr>
      <vt:lpstr>Outline</vt:lpstr>
      <vt:lpstr>Why Difficult To Scale up?</vt:lpstr>
      <vt:lpstr>Nova Enhancements</vt:lpstr>
      <vt:lpstr>MySQL/Innodb Concurrency</vt:lpstr>
      <vt:lpstr>PowerPoint Presentation</vt:lpstr>
      <vt:lpstr>Messaging System</vt:lpstr>
      <vt:lpstr>BlueHost OpenStack</vt:lpstr>
      <vt:lpstr>Rethink Quantum Network</vt:lpstr>
      <vt:lpstr>OpenvSwitch (OVS)</vt:lpstr>
      <vt:lpstr>Quantum With Nova-Compute</vt:lpstr>
      <vt:lpstr>BH-Enhanced OVS Quantum Plugin</vt:lpstr>
      <vt:lpstr>BH-Enhanced OVS Quantum Plugin</vt:lpstr>
      <vt:lpstr>Operational Issues </vt:lpstr>
      <vt:lpstr>Operational Issues </vt:lpstr>
      <vt:lpstr>Wrap-up/Conclusions</vt:lpstr>
      <vt:lpstr>Problem vs. Solution</vt:lpstr>
      <vt:lpstr>For True OpenStack Success </vt:lpstr>
      <vt:lpstr>PowerPoint Presentation</vt:lpstr>
    </vt:vector>
  </TitlesOfParts>
  <Company>Bluehost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Park</dc:creator>
  <cp:lastModifiedBy>Jun Park</cp:lastModifiedBy>
  <cp:revision>513</cp:revision>
  <cp:lastPrinted>2013-04-08T18:50:02Z</cp:lastPrinted>
  <dcterms:created xsi:type="dcterms:W3CDTF">2013-01-29T16:48:17Z</dcterms:created>
  <dcterms:modified xsi:type="dcterms:W3CDTF">2013-04-18T04:22:58Z</dcterms:modified>
</cp:coreProperties>
</file>