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64" r:id="rId2"/>
    <p:sldId id="282" r:id="rId3"/>
    <p:sldId id="270" r:id="rId4"/>
    <p:sldId id="271" r:id="rId5"/>
    <p:sldId id="272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</p:sldIdLst>
  <p:sldSz cx="6858000" cy="5143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70C0"/>
    <a:srgbClr val="00B0F0"/>
    <a:srgbClr val="7F7F7F"/>
    <a:srgbClr val="92D050"/>
    <a:srgbClr val="FFC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2" d="100"/>
          <a:sy n="182" d="100"/>
        </p:scale>
        <p:origin x="-1648" y="-104"/>
      </p:cViewPr>
      <p:guideLst>
        <p:guide orient="horz" pos="16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3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08433-34B8-4900-B322-FC16DF983027}" type="datetimeFigureOut">
              <a:rPr lang="en-GB" smtClean="0"/>
              <a:t>5/19/15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18836-AC63-49E8-848F-65CD5FD0F4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83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59B4E-B74F-4189-AF44-82B5AF77995E}" type="datetimeFigureOut">
              <a:rPr lang="en-GB" smtClean="0"/>
              <a:t>5/19/15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F861D-B25B-4C66-8631-33ABF265D6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00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C2EF3-F6D5-487B-8333-55D0C7D858B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87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5/19/15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85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08CC09F5-7FB9-4625-B610-85C12CB15664}" type="datetimeFigureOut">
              <a:rPr lang="en-GB" smtClean="0"/>
              <a:t>5/19/15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DCD341DD-A41C-4F80-A14A-20F946813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21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08CC09F5-7FB9-4625-B610-85C12CB15664}" type="datetimeFigureOut">
              <a:rPr lang="en-GB" smtClean="0"/>
              <a:t>5/19/15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DCD341DD-A41C-4F80-A14A-20F946813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613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5/19/15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21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08CC09F5-7FB9-4625-B610-85C12CB15664}" type="datetimeFigureOut">
              <a:rPr lang="en-GB" smtClean="0"/>
              <a:t>5/19/15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DCD341DD-A41C-4F80-A14A-20F946813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119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08CC09F5-7FB9-4625-B610-85C12CB15664}" type="datetimeFigureOut">
              <a:rPr lang="en-GB" smtClean="0"/>
              <a:t>5/19/15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DCD341DD-A41C-4F80-A14A-20F946813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0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08CC09F5-7FB9-4625-B610-85C12CB15664}" type="datetimeFigureOut">
              <a:rPr lang="en-GB" smtClean="0"/>
              <a:t>5/19/15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DCD341DD-A41C-4F80-A14A-20F946813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641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08CC09F5-7FB9-4625-B610-85C12CB15664}" type="datetimeFigureOut">
              <a:rPr lang="en-GB" smtClean="0"/>
              <a:t>5/19/15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DCD341DD-A41C-4F80-A14A-20F946813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3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08CC09F5-7FB9-4625-B610-85C12CB15664}" type="datetimeFigureOut">
              <a:rPr lang="en-GB" smtClean="0"/>
              <a:t>5/19/15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DCD341DD-A41C-4F80-A14A-20F946813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571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08CC09F5-7FB9-4625-B610-85C12CB15664}" type="datetimeFigureOut">
              <a:rPr lang="en-GB" smtClean="0"/>
              <a:t>5/19/15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DCD341DD-A41C-4F80-A14A-20F946813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054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08CC09F5-7FB9-4625-B610-85C12CB15664}" type="datetimeFigureOut">
              <a:rPr lang="en-GB" smtClean="0"/>
              <a:t>5/19/15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/>
          <a:lstStyle/>
          <a:p>
            <a:fld id="{DCD341DD-A41C-4F80-A14A-20F946813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8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8"/>
            <a:ext cx="5915025" cy="3698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32503" y="1021663"/>
            <a:ext cx="69759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@1248_io</a:t>
            </a:r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093" y="181404"/>
            <a:ext cx="825172" cy="82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95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1" Type="http://schemas.openxmlformats.org/officeDocument/2006/relationships/tags" Target="../tags/tag2.xml"/><Relationship Id="rId2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90086" y="1072055"/>
            <a:ext cx="6567914" cy="3986962"/>
          </a:xfrm>
        </p:spPr>
        <p:txBody>
          <a:bodyPr anchor="t" anchorCtr="0">
            <a:normAutofit/>
          </a:bodyPr>
          <a:lstStyle/>
          <a:p>
            <a:pPr algn="l"/>
            <a:r>
              <a:rPr lang="en-GB" sz="5400" dirty="0"/>
              <a:t>Getting to Simple</a:t>
            </a:r>
            <a:br>
              <a:rPr lang="en-GB" sz="5400" dirty="0"/>
            </a:br>
            <a:r>
              <a:rPr lang="en-GB" sz="4400" dirty="0"/>
              <a:t>Deploying IoT at scale</a:t>
            </a: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Pilgrim Beart FIET</a:t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1400" b="1" dirty="0"/>
              <a:t>Founder</a:t>
            </a:r>
            <a:br>
              <a:rPr lang="en-GB" sz="1400" b="1" dirty="0"/>
            </a:br>
            <a:r>
              <a:rPr lang="en-GB" sz="1400" dirty="0"/>
              <a:t>1248</a:t>
            </a:r>
            <a:br>
              <a:rPr lang="en-GB" sz="1400" dirty="0"/>
            </a:br>
            <a:r>
              <a:rPr lang="en-GB" sz="1400" dirty="0"/>
              <a:t>AlertMe</a:t>
            </a:r>
            <a:br>
              <a:rPr lang="en-GB" sz="1400" dirty="0"/>
            </a:br>
            <a:r>
              <a:rPr lang="en-GB" sz="1400" dirty="0" err="1"/>
              <a:t>Splashpower</a:t>
            </a:r>
            <a:r>
              <a:rPr lang="en-GB" sz="1400" dirty="0"/>
              <a:t/>
            </a:r>
            <a:br>
              <a:rPr lang="en-GB" sz="1400" dirty="0"/>
            </a:br>
            <a:r>
              <a:rPr lang="en-GB" sz="1400" dirty="0" err="1"/>
              <a:t>antenova</a:t>
            </a:r>
            <a:r>
              <a:rPr lang="en-GB" sz="1400" dirty="0"/>
              <a:t/>
            </a:r>
            <a:br>
              <a:rPr lang="en-GB" sz="1400" dirty="0"/>
            </a:br>
            <a:r>
              <a:rPr lang="en-GB" sz="1400" dirty="0" err="1"/>
              <a:t>activeRF</a:t>
            </a:r>
            <a:endParaRPr lang="en-GB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929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Connector 44"/>
          <p:cNvCxnSpPr/>
          <p:nvPr/>
        </p:nvCxnSpPr>
        <p:spPr>
          <a:xfrm>
            <a:off x="4600178" y="1933211"/>
            <a:ext cx="0" cy="1018657"/>
          </a:xfrm>
          <a:prstGeom prst="lin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83658" y="1933211"/>
            <a:ext cx="0" cy="1018657"/>
          </a:xfrm>
          <a:prstGeom prst="lin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does the “App” run?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 smtClean="0"/>
              <a:t>Latency</a:t>
            </a:r>
            <a:r>
              <a:rPr lang="en-GB" sz="2200" dirty="0"/>
              <a:t>, </a:t>
            </a:r>
            <a:r>
              <a:rPr lang="en-GB" sz="2200" dirty="0" smtClean="0"/>
              <a:t>reliability, consistency</a:t>
            </a:r>
            <a:endParaRPr lang="en-GB" sz="2200" dirty="0"/>
          </a:p>
          <a:p>
            <a:pPr lvl="1"/>
            <a:r>
              <a:rPr lang="en-GB" sz="1850" dirty="0" smtClean="0"/>
              <a:t>e.g</a:t>
            </a:r>
            <a:r>
              <a:rPr lang="en-GB" sz="1850" dirty="0"/>
              <a:t>. </a:t>
            </a:r>
            <a:r>
              <a:rPr lang="en-GB" sz="1850" dirty="0" smtClean="0"/>
              <a:t>IHD, Phone, Web</a:t>
            </a:r>
            <a:endParaRPr lang="en-GB" sz="1850" dirty="0"/>
          </a:p>
          <a:p>
            <a:r>
              <a:rPr lang="en-GB" sz="2200" dirty="0"/>
              <a:t>Scalability (</a:t>
            </a:r>
            <a:r>
              <a:rPr lang="en-GB" sz="2200" dirty="0" smtClean="0"/>
              <a:t>local/cloud)</a:t>
            </a:r>
          </a:p>
          <a:p>
            <a:r>
              <a:rPr lang="en-GB" sz="2200" dirty="0" smtClean="0"/>
              <a:t>“Fog”?</a:t>
            </a:r>
            <a:endParaRPr lang="en-GB" sz="2200" dirty="0"/>
          </a:p>
          <a:p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946310" y="1933211"/>
            <a:ext cx="0" cy="1018657"/>
          </a:xfrm>
          <a:prstGeom prst="lin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4792550" y="1616482"/>
            <a:ext cx="299610" cy="513616"/>
            <a:chOff x="4984878" y="1513764"/>
            <a:chExt cx="419447" cy="719052"/>
          </a:xfrm>
        </p:grpSpPr>
        <p:sp>
          <p:nvSpPr>
            <p:cNvPr id="8" name="Rounded Rectangle 7"/>
            <p:cNvSpPr/>
            <p:nvPr/>
          </p:nvSpPr>
          <p:spPr>
            <a:xfrm>
              <a:off x="4984878" y="1513764"/>
              <a:ext cx="419447" cy="71905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044799" y="1573685"/>
              <a:ext cx="299605" cy="53928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" name="Oval 9"/>
            <p:cNvSpPr/>
            <p:nvPr/>
          </p:nvSpPr>
          <p:spPr>
            <a:xfrm>
              <a:off x="5164641" y="2142935"/>
              <a:ext cx="59921" cy="5992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92948" y="2592341"/>
            <a:ext cx="958737" cy="1318262"/>
            <a:chOff x="2667000" y="3200400"/>
            <a:chExt cx="1219200" cy="1676400"/>
          </a:xfrm>
          <a:solidFill>
            <a:schemeClr val="bg1">
              <a:lumMod val="75000"/>
            </a:schemeClr>
          </a:solidFill>
        </p:grpSpPr>
        <p:cxnSp>
          <p:nvCxnSpPr>
            <p:cNvPr id="14" name="Straight Connector 13"/>
            <p:cNvCxnSpPr/>
            <p:nvPr/>
          </p:nvCxnSpPr>
          <p:spPr>
            <a:xfrm>
              <a:off x="3243530" y="3581400"/>
              <a:ext cx="0" cy="1295400"/>
            </a:xfrm>
            <a:prstGeom prst="line">
              <a:avLst/>
            </a:prstGeom>
            <a:grpFill/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loud 14"/>
            <p:cNvSpPr/>
            <p:nvPr/>
          </p:nvSpPr>
          <p:spPr>
            <a:xfrm>
              <a:off x="2667000" y="3200400"/>
              <a:ext cx="1219200" cy="914400"/>
            </a:xfrm>
            <a:prstGeom prst="cloud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6" name="Can 15"/>
            <p:cNvSpPr/>
            <p:nvPr/>
          </p:nvSpPr>
          <p:spPr>
            <a:xfrm>
              <a:off x="2841345" y="3372155"/>
              <a:ext cx="381000" cy="506730"/>
            </a:xfrm>
            <a:prstGeom prst="can">
              <a:avLst>
                <a:gd name="adj" fmla="val 52692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3298545" y="3497885"/>
              <a:ext cx="457200" cy="304800"/>
              <a:chOff x="3048000" y="3048000"/>
              <a:chExt cx="457200" cy="304800"/>
            </a:xfrm>
            <a:grpFill/>
          </p:grpSpPr>
          <p:sp>
            <p:nvSpPr>
              <p:cNvPr id="18" name="Rectangle 17"/>
              <p:cNvSpPr/>
              <p:nvPr/>
            </p:nvSpPr>
            <p:spPr>
              <a:xfrm>
                <a:off x="3048000" y="3048000"/>
                <a:ext cx="457200" cy="304800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V="1">
                <a:off x="3098006" y="3200400"/>
                <a:ext cx="102394" cy="102394"/>
              </a:xfrm>
              <a:prstGeom prst="line">
                <a:avLst/>
              </a:prstGeom>
              <a:grpFill/>
              <a:ln w="381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200400" y="3200400"/>
                <a:ext cx="80387" cy="80387"/>
              </a:xfrm>
              <a:prstGeom prst="line">
                <a:avLst/>
              </a:prstGeom>
              <a:grpFill/>
              <a:ln w="381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V="1">
                <a:off x="3283744" y="3074193"/>
                <a:ext cx="200915" cy="204788"/>
              </a:xfrm>
              <a:prstGeom prst="line">
                <a:avLst/>
              </a:prstGeom>
              <a:grpFill/>
              <a:ln w="38100" cap="rnd">
                <a:solidFill>
                  <a:schemeClr val="bg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/>
          <p:cNvGrpSpPr/>
          <p:nvPr/>
        </p:nvGrpSpPr>
        <p:grpSpPr>
          <a:xfrm>
            <a:off x="4453377" y="3611001"/>
            <a:ext cx="1010744" cy="1165635"/>
            <a:chOff x="2616679" y="4495800"/>
            <a:chExt cx="1285336" cy="1482306"/>
          </a:xfrm>
          <a:solidFill>
            <a:schemeClr val="bg1">
              <a:lumMod val="75000"/>
            </a:schemeClr>
          </a:solidFill>
        </p:grpSpPr>
        <p:cxnSp>
          <p:nvCxnSpPr>
            <p:cNvPr id="25" name="Straight Connector 24"/>
            <p:cNvCxnSpPr>
              <a:stCxn id="28" idx="2"/>
            </p:cNvCxnSpPr>
            <p:nvPr/>
          </p:nvCxnSpPr>
          <p:spPr>
            <a:xfrm flipH="1">
              <a:off x="2616679" y="5105400"/>
              <a:ext cx="635477" cy="820947"/>
            </a:xfrm>
            <a:prstGeom prst="line">
              <a:avLst/>
            </a:prstGeom>
            <a:grpFill/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8" idx="2"/>
            </p:cNvCxnSpPr>
            <p:nvPr/>
          </p:nvCxnSpPr>
          <p:spPr>
            <a:xfrm flipH="1">
              <a:off x="3238500" y="5105400"/>
              <a:ext cx="13656" cy="609595"/>
            </a:xfrm>
            <a:prstGeom prst="line">
              <a:avLst/>
            </a:prstGeom>
            <a:grpFill/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8" idx="2"/>
            </p:cNvCxnSpPr>
            <p:nvPr/>
          </p:nvCxnSpPr>
          <p:spPr>
            <a:xfrm>
              <a:off x="3252156" y="5105400"/>
              <a:ext cx="649859" cy="872706"/>
            </a:xfrm>
            <a:prstGeom prst="line">
              <a:avLst/>
            </a:prstGeom>
            <a:grpFill/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2947356" y="4495800"/>
              <a:ext cx="609600" cy="609600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</p:grpSp>
      <p:sp>
        <p:nvSpPr>
          <p:cNvPr id="29" name="Oval 28"/>
          <p:cNvSpPr/>
          <p:nvPr/>
        </p:nvSpPr>
        <p:spPr>
          <a:xfrm>
            <a:off x="4253264" y="4569734"/>
            <a:ext cx="359526" cy="35952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0" name="Isosceles Triangle 29"/>
          <p:cNvSpPr/>
          <p:nvPr/>
        </p:nvSpPr>
        <p:spPr>
          <a:xfrm>
            <a:off x="5271922" y="4569734"/>
            <a:ext cx="359526" cy="323574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4792554" y="4569735"/>
            <a:ext cx="299605" cy="29960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3" name="TextBox 32"/>
          <p:cNvSpPr txBox="1"/>
          <p:nvPr/>
        </p:nvSpPr>
        <p:spPr>
          <a:xfrm>
            <a:off x="5624661" y="2817097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bg1">
                    <a:lumMod val="65000"/>
                  </a:schemeClr>
                </a:solidFill>
              </a:rPr>
              <a:t>Cloud</a:t>
            </a:r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624661" y="3681409"/>
            <a:ext cx="111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bg1">
                    <a:lumMod val="65000"/>
                  </a:schemeClr>
                </a:solidFill>
              </a:rPr>
              <a:t>Gateway(s)</a:t>
            </a:r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624661" y="4582704"/>
            <a:ext cx="9466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bg1">
                    <a:lumMod val="65000"/>
                  </a:schemeClr>
                </a:solidFill>
              </a:rPr>
              <a:t>Device(s)</a:t>
            </a:r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24661" y="1705108"/>
            <a:ext cx="8688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bg1">
                    <a:lumMod val="65000"/>
                  </a:schemeClr>
                </a:solidFill>
              </a:rPr>
              <a:t>Client(s)</a:t>
            </a:r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4454910" y="1616482"/>
            <a:ext cx="299610" cy="513616"/>
            <a:chOff x="4984878" y="1513764"/>
            <a:chExt cx="419447" cy="719052"/>
          </a:xfrm>
        </p:grpSpPr>
        <p:sp>
          <p:nvSpPr>
            <p:cNvPr id="38" name="Rounded Rectangle 37"/>
            <p:cNvSpPr/>
            <p:nvPr/>
          </p:nvSpPr>
          <p:spPr>
            <a:xfrm>
              <a:off x="4984878" y="1513764"/>
              <a:ext cx="419447" cy="71905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5044799" y="1573685"/>
              <a:ext cx="299605" cy="53928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40" name="Oval 39"/>
            <p:cNvSpPr/>
            <p:nvPr/>
          </p:nvSpPr>
          <p:spPr>
            <a:xfrm>
              <a:off x="5164641" y="2142935"/>
              <a:ext cx="59921" cy="5992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133854" y="1616482"/>
            <a:ext cx="299610" cy="513616"/>
            <a:chOff x="4984878" y="1513764"/>
            <a:chExt cx="419447" cy="719052"/>
          </a:xfrm>
        </p:grpSpPr>
        <p:sp>
          <p:nvSpPr>
            <p:cNvPr id="42" name="Rounded Rectangle 41"/>
            <p:cNvSpPr/>
            <p:nvPr/>
          </p:nvSpPr>
          <p:spPr>
            <a:xfrm>
              <a:off x="4984878" y="1513764"/>
              <a:ext cx="419447" cy="71905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5044799" y="1573685"/>
              <a:ext cx="299605" cy="53928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44" name="Oval 43"/>
            <p:cNvSpPr/>
            <p:nvPr/>
          </p:nvSpPr>
          <p:spPr>
            <a:xfrm>
              <a:off x="5164641" y="2142935"/>
              <a:ext cx="59921" cy="5992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</p:grpSp>
    </p:spTree>
    <p:extLst>
      <p:ext uri="{BB962C8B-B14F-4D97-AF65-F5344CB8AC3E}">
        <p14:creationId xmlns:p14="http://schemas.microsoft.com/office/powerpoint/2010/main" val="71594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Less </a:t>
            </a:r>
            <a:r>
              <a:rPr lang="en-GB" dirty="0" smtClean="0"/>
              <a:t>eyeballs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200" dirty="0" smtClean="0"/>
              <a:t>In </a:t>
            </a:r>
            <a:r>
              <a:rPr lang="en-GB" sz="2200" dirty="0"/>
              <a:t>e.g. home, interact with </a:t>
            </a:r>
            <a:r>
              <a:rPr lang="en-GB" sz="2200" dirty="0" smtClean="0"/>
              <a:t>home (not device)</a:t>
            </a:r>
          </a:p>
          <a:p>
            <a:r>
              <a:rPr lang="en-GB" sz="2200" dirty="0" smtClean="0"/>
              <a:t>Avoid </a:t>
            </a:r>
            <a:r>
              <a:rPr lang="en-GB" sz="2200" dirty="0"/>
              <a:t>modal interfaces</a:t>
            </a:r>
          </a:p>
          <a:p>
            <a:r>
              <a:rPr lang="en-GB" sz="2200" dirty="0" smtClean="0"/>
              <a:t>Often, no </a:t>
            </a:r>
            <a:r>
              <a:rPr lang="en-GB" sz="2200" dirty="0"/>
              <a:t>screen at all</a:t>
            </a:r>
          </a:p>
          <a:p>
            <a:r>
              <a:rPr lang="en-GB" sz="2200" dirty="0"/>
              <a:t>User intervention as a last resort</a:t>
            </a:r>
          </a:p>
          <a:p>
            <a:pPr lvl="1"/>
            <a:r>
              <a:rPr lang="en-GB" sz="1850" dirty="0"/>
              <a:t>Actionable error messages</a:t>
            </a:r>
          </a:p>
          <a:p>
            <a:pPr lvl="1"/>
            <a:r>
              <a:rPr lang="en-GB" sz="1850" dirty="0"/>
              <a:t>No beeping!</a:t>
            </a:r>
          </a:p>
          <a:p>
            <a:pPr lvl="1"/>
            <a:r>
              <a:rPr lang="en-GB" sz="1850" dirty="0" smtClean="0"/>
              <a:t>99.99</a:t>
            </a:r>
            <a:r>
              <a:rPr lang="en-GB" sz="1850" dirty="0"/>
              <a:t>% </a:t>
            </a:r>
            <a:r>
              <a:rPr lang="en-GB" sz="1850" dirty="0" smtClean="0"/>
              <a:t>aren’t Rain </a:t>
            </a:r>
            <a:r>
              <a:rPr lang="en-GB" sz="1850" dirty="0"/>
              <a:t>Man (flash sequences etc</a:t>
            </a:r>
            <a:r>
              <a:rPr lang="en-GB" sz="1850" dirty="0" smtClean="0"/>
              <a:t>.)</a:t>
            </a:r>
          </a:p>
          <a:p>
            <a:pPr lvl="1"/>
            <a:r>
              <a:rPr lang="en-GB" sz="1850" dirty="0"/>
              <a:t>&gt;4% of your audience can’t read LEDs </a:t>
            </a:r>
            <a:r>
              <a:rPr lang="en-GB" sz="1850" dirty="0" err="1" smtClean="0"/>
              <a:t>colors</a:t>
            </a:r>
            <a:endParaRPr lang="en-GB" sz="1850" dirty="0"/>
          </a:p>
          <a:p>
            <a:pPr marL="0" indent="0">
              <a:buNone/>
            </a:pPr>
            <a:r>
              <a:rPr lang="en-GB" sz="2200" dirty="0" smtClean="0"/>
              <a:t>…behind </a:t>
            </a:r>
            <a:r>
              <a:rPr lang="en-GB" sz="2200" dirty="0"/>
              <a:t>the scenes </a:t>
            </a:r>
            <a:r>
              <a:rPr lang="en-GB" sz="2200" dirty="0" smtClean="0"/>
              <a:t>too</a:t>
            </a:r>
          </a:p>
          <a:p>
            <a:pPr lvl="1"/>
            <a:r>
              <a:rPr lang="en-GB" sz="1900" dirty="0" smtClean="0"/>
              <a:t>Beware </a:t>
            </a:r>
            <a:r>
              <a:rPr lang="en-GB" sz="1900" dirty="0"/>
              <a:t>Ops &amp; CS costs (automate mgmt</a:t>
            </a:r>
            <a:r>
              <a:rPr lang="en-GB" sz="1900" dirty="0" smtClean="0"/>
              <a:t>.)</a:t>
            </a: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2511129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Mindset</a:t>
            </a:r>
            <a:r>
              <a:rPr lang="en-GB" dirty="0" smtClean="0"/>
              <a:t> for IoT design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1369218"/>
            <a:ext cx="5915025" cy="3835828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Start with “User Journey”, not </a:t>
            </a:r>
            <a:r>
              <a:rPr lang="en-GB" dirty="0" smtClean="0"/>
              <a:t>tech</a:t>
            </a:r>
          </a:p>
          <a:p>
            <a:pPr lvl="1"/>
            <a:r>
              <a:rPr lang="en-GB" dirty="0" smtClean="0"/>
              <a:t>But design </a:t>
            </a:r>
            <a:r>
              <a:rPr lang="en-GB" dirty="0"/>
              <a:t>for tech </a:t>
            </a:r>
            <a:r>
              <a:rPr lang="en-GB" dirty="0" smtClean="0"/>
              <a:t>limitations (e.g. batteries)</a:t>
            </a:r>
          </a:p>
          <a:p>
            <a:pPr lvl="1"/>
            <a:r>
              <a:rPr lang="en-GB" dirty="0" smtClean="0"/>
              <a:t>Like </a:t>
            </a:r>
            <a:r>
              <a:rPr lang="en-GB" dirty="0"/>
              <a:t>Architect/Engineer relationship for </a:t>
            </a:r>
            <a:r>
              <a:rPr lang="en-GB" dirty="0" smtClean="0"/>
              <a:t>buildings</a:t>
            </a:r>
            <a:endParaRPr lang="en-GB" dirty="0"/>
          </a:p>
          <a:p>
            <a:r>
              <a:rPr lang="en-GB" dirty="0" smtClean="0"/>
              <a:t>Design is often more than just </a:t>
            </a:r>
            <a:r>
              <a:rPr lang="en-GB" dirty="0"/>
              <a:t>a </a:t>
            </a:r>
            <a:r>
              <a:rPr lang="en-GB" dirty="0" smtClean="0"/>
              <a:t>UX</a:t>
            </a:r>
          </a:p>
          <a:p>
            <a:pPr lvl="1"/>
            <a:r>
              <a:rPr lang="en-GB" dirty="0" smtClean="0"/>
              <a:t>It </a:t>
            </a:r>
            <a:r>
              <a:rPr lang="en-GB" dirty="0"/>
              <a:t>can be a business model </a:t>
            </a:r>
            <a:r>
              <a:rPr lang="en-GB" dirty="0" smtClean="0"/>
              <a:t>revolution too</a:t>
            </a:r>
            <a:r>
              <a:rPr lang="en-GB" dirty="0"/>
              <a:t> </a:t>
            </a:r>
            <a:r>
              <a:rPr lang="en-GB" dirty="0" smtClean="0"/>
              <a:t>- “</a:t>
            </a:r>
            <a:r>
              <a:rPr lang="en-GB" dirty="0" err="1" smtClean="0"/>
              <a:t>servitisation</a:t>
            </a:r>
            <a:r>
              <a:rPr lang="en-GB" dirty="0" smtClean="0"/>
              <a:t>”</a:t>
            </a:r>
            <a:endParaRPr lang="en-GB" dirty="0"/>
          </a:p>
          <a:p>
            <a:r>
              <a:rPr lang="en-GB" dirty="0"/>
              <a:t>Focus </a:t>
            </a:r>
            <a:r>
              <a:rPr lang="en-GB" dirty="0" smtClean="0"/>
              <a:t>UX </a:t>
            </a:r>
            <a:r>
              <a:rPr lang="en-GB" dirty="0"/>
              <a:t>on </a:t>
            </a:r>
            <a:r>
              <a:rPr lang="en-GB" dirty="0" smtClean="0"/>
              <a:t>Benefits:</a:t>
            </a:r>
          </a:p>
          <a:p>
            <a:pPr lvl="1"/>
            <a:r>
              <a:rPr lang="en-GB" dirty="0" smtClean="0"/>
              <a:t>Declarative </a:t>
            </a:r>
            <a:r>
              <a:rPr lang="en-GB" dirty="0"/>
              <a:t>UI (what you wish to be </a:t>
            </a:r>
            <a:r>
              <a:rPr lang="en-GB" dirty="0" smtClean="0"/>
              <a:t>true)</a:t>
            </a:r>
          </a:p>
          <a:p>
            <a:pPr lvl="2"/>
            <a:r>
              <a:rPr lang="en-GB" dirty="0" smtClean="0"/>
              <a:t>Leave </a:t>
            </a:r>
            <a:r>
              <a:rPr lang="en-GB" dirty="0"/>
              <a:t>machines to work out </a:t>
            </a:r>
            <a:r>
              <a:rPr lang="en-GB" dirty="0" smtClean="0"/>
              <a:t>how &amp; report </a:t>
            </a:r>
            <a:r>
              <a:rPr lang="en-GB" dirty="0"/>
              <a:t>how well they have achieved </a:t>
            </a:r>
            <a:r>
              <a:rPr lang="en-GB" dirty="0" smtClean="0"/>
              <a:t>it</a:t>
            </a:r>
          </a:p>
          <a:p>
            <a:pPr lvl="1"/>
            <a:r>
              <a:rPr lang="en-GB" dirty="0" smtClean="0"/>
              <a:t>e.g</a:t>
            </a:r>
            <a:r>
              <a:rPr lang="en-GB" dirty="0"/>
              <a:t>. if </a:t>
            </a:r>
            <a:r>
              <a:rPr lang="en-GB" dirty="0" smtClean="0"/>
              <a:t>primary </a:t>
            </a:r>
            <a:r>
              <a:rPr lang="en-GB" dirty="0"/>
              <a:t>reason </a:t>
            </a:r>
            <a:r>
              <a:rPr lang="en-GB" dirty="0" smtClean="0"/>
              <a:t>someone </a:t>
            </a:r>
            <a:r>
              <a:rPr lang="en-GB" dirty="0"/>
              <a:t>bought your </a:t>
            </a:r>
            <a:r>
              <a:rPr lang="en-GB" dirty="0" smtClean="0"/>
              <a:t>heating </a:t>
            </a:r>
            <a:r>
              <a:rPr lang="en-GB" dirty="0"/>
              <a:t>system is </a:t>
            </a:r>
            <a:r>
              <a:rPr lang="en-GB" dirty="0" smtClean="0"/>
              <a:t>to save money</a:t>
            </a:r>
            <a:r>
              <a:rPr lang="en-GB" dirty="0"/>
              <a:t>, then talk about money, not degrees or </a:t>
            </a:r>
            <a:r>
              <a:rPr lang="en-GB" dirty="0" smtClean="0"/>
              <a:t>kWh</a:t>
            </a:r>
            <a:endParaRPr lang="en-GB" dirty="0"/>
          </a:p>
          <a:p>
            <a:r>
              <a:rPr lang="en-GB" dirty="0" smtClean="0"/>
              <a:t>CI/CD:</a:t>
            </a:r>
          </a:p>
          <a:p>
            <a:pPr lvl="1"/>
            <a:r>
              <a:rPr lang="en-GB" dirty="0" smtClean="0"/>
              <a:t>Take </a:t>
            </a:r>
            <a:r>
              <a:rPr lang="en-GB" dirty="0"/>
              <a:t>advantage of measurability of IoT products, to evolve </a:t>
            </a:r>
            <a:r>
              <a:rPr lang="en-GB" dirty="0" smtClean="0"/>
              <a:t>&amp; co-create</a:t>
            </a:r>
            <a:endParaRPr lang="en-GB" dirty="0"/>
          </a:p>
          <a:p>
            <a:r>
              <a:rPr lang="en-GB" dirty="0"/>
              <a:t>Still an early </a:t>
            </a:r>
            <a:r>
              <a:rPr lang="en-GB" dirty="0" smtClean="0"/>
              <a:t>market</a:t>
            </a:r>
          </a:p>
          <a:p>
            <a:pPr lvl="1"/>
            <a:r>
              <a:rPr lang="en-GB" dirty="0" smtClean="0"/>
              <a:t>Don’t </a:t>
            </a:r>
            <a:r>
              <a:rPr lang="en-GB" dirty="0"/>
              <a:t>re-invent the </a:t>
            </a:r>
            <a:r>
              <a:rPr lang="en-GB" dirty="0" smtClean="0"/>
              <a:t>wheel</a:t>
            </a:r>
          </a:p>
          <a:p>
            <a:pPr lvl="1"/>
            <a:r>
              <a:rPr lang="en-GB" dirty="0" smtClean="0"/>
              <a:t>Aim </a:t>
            </a:r>
            <a:r>
              <a:rPr lang="en-GB" dirty="0"/>
              <a:t>for 5 years’ time when there’s an open ecosystem of co-operating vendors at each </a:t>
            </a:r>
            <a:r>
              <a:rPr lang="en-GB" dirty="0" smtClean="0"/>
              <a:t>layer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2006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90086" y="1072055"/>
            <a:ext cx="6567914" cy="3986962"/>
          </a:xfrm>
        </p:spPr>
        <p:txBody>
          <a:bodyPr anchor="t" anchorCtr="0">
            <a:normAutofit/>
          </a:bodyPr>
          <a:lstStyle/>
          <a:p>
            <a:pPr algn="l"/>
            <a:r>
              <a:rPr lang="en-GB" sz="5400" dirty="0"/>
              <a:t>Getting to Simple</a:t>
            </a:r>
            <a:br>
              <a:rPr lang="en-GB" sz="5400" dirty="0"/>
            </a:br>
            <a:r>
              <a:rPr lang="en-GB" sz="4400" dirty="0"/>
              <a:t>Deploying IoT at scale</a:t>
            </a: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Pilgrim Beart FIET</a:t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1400" b="1" dirty="0"/>
              <a:t>Founder</a:t>
            </a:r>
            <a:br>
              <a:rPr lang="en-GB" sz="1400" b="1" dirty="0"/>
            </a:br>
            <a:r>
              <a:rPr lang="en-GB" sz="1400" dirty="0"/>
              <a:t>1248</a:t>
            </a:r>
            <a:br>
              <a:rPr lang="en-GB" sz="1400" dirty="0"/>
            </a:br>
            <a:r>
              <a:rPr lang="en-GB" sz="1400" dirty="0"/>
              <a:t>AlertMe</a:t>
            </a:r>
            <a:br>
              <a:rPr lang="en-GB" sz="1400" dirty="0"/>
            </a:br>
            <a:r>
              <a:rPr lang="en-GB" sz="1400" dirty="0" err="1"/>
              <a:t>Splashpower</a:t>
            </a:r>
            <a:r>
              <a:rPr lang="en-GB" sz="1400" dirty="0"/>
              <a:t/>
            </a:r>
            <a:br>
              <a:rPr lang="en-GB" sz="1400" dirty="0"/>
            </a:br>
            <a:r>
              <a:rPr lang="en-GB" sz="1400" dirty="0" err="1"/>
              <a:t>antenova</a:t>
            </a:r>
            <a:r>
              <a:rPr lang="en-GB" sz="1400" dirty="0"/>
              <a:t/>
            </a:r>
            <a:br>
              <a:rPr lang="en-GB" sz="1400" dirty="0"/>
            </a:br>
            <a:r>
              <a:rPr lang="en-GB" sz="1400" dirty="0" err="1"/>
              <a:t>activeRF</a:t>
            </a:r>
            <a:endParaRPr lang="en-GB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633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46018" y="1608079"/>
            <a:ext cx="6216414" cy="33359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826177" y="1892193"/>
            <a:ext cx="5161515" cy="2782925"/>
            <a:chOff x="214479" y="2276873"/>
            <a:chExt cx="5161515" cy="2782925"/>
          </a:xfrm>
        </p:grpSpPr>
        <p:grpSp>
          <p:nvGrpSpPr>
            <p:cNvPr id="6" name="Group 5"/>
            <p:cNvGrpSpPr/>
            <p:nvPr/>
          </p:nvGrpSpPr>
          <p:grpSpPr>
            <a:xfrm>
              <a:off x="214479" y="2276873"/>
              <a:ext cx="2387053" cy="2782925"/>
              <a:chOff x="229859" y="1844824"/>
              <a:chExt cx="2053265" cy="2462975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9859" y="1844824"/>
                <a:ext cx="2053265" cy="1470735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6220" y="3182212"/>
                <a:ext cx="1513112" cy="1125587"/>
              </a:xfrm>
              <a:prstGeom prst="rect">
                <a:avLst/>
              </a:prstGeom>
            </p:spPr>
          </p:pic>
        </p:grpSp>
        <p:grpSp>
          <p:nvGrpSpPr>
            <p:cNvPr id="8" name="Group 7"/>
            <p:cNvGrpSpPr/>
            <p:nvPr/>
          </p:nvGrpSpPr>
          <p:grpSpPr>
            <a:xfrm>
              <a:off x="3072949" y="2419682"/>
              <a:ext cx="2303045" cy="2631387"/>
              <a:chOff x="5401734" y="1418014"/>
              <a:chExt cx="1964184" cy="2222380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58476" y="2551562"/>
                <a:ext cx="1496350" cy="1088832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/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5401734" y="1418014"/>
                <a:ext cx="1964184" cy="1080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3" name="TextBox 12"/>
          <p:cNvSpPr txBox="1"/>
          <p:nvPr>
            <p:custDataLst>
              <p:tags r:id="rId1"/>
            </p:custDataLst>
          </p:nvPr>
        </p:nvSpPr>
        <p:spPr bwMode="gray">
          <a:xfrm>
            <a:off x="1460692" y="1277219"/>
            <a:ext cx="1086131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rPr>
              <a:t>Energy</a:t>
            </a:r>
            <a:r>
              <a:rPr 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rPr>
              <a:t> Controls</a:t>
            </a:r>
          </a:p>
          <a:p>
            <a:pPr algn="ctr">
              <a:spcBef>
                <a:spcPts val="0"/>
              </a:spcBef>
            </a:pPr>
            <a:r>
              <a:rPr lang="en-US" sz="1200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‘Hive’ </a:t>
            </a:r>
            <a:endParaRPr lang="en-US" sz="1200" i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>
            <p:custDataLst>
              <p:tags r:id="rId2"/>
            </p:custDataLst>
          </p:nvPr>
        </p:nvSpPr>
        <p:spPr bwMode="gray">
          <a:xfrm>
            <a:off x="4333701" y="1277219"/>
            <a:ext cx="1285672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Home Automation</a:t>
            </a:r>
          </a:p>
          <a:p>
            <a:pPr algn="ctr">
              <a:spcBef>
                <a:spcPts val="0"/>
              </a:spcBef>
            </a:pPr>
            <a:r>
              <a:rPr lang="en-US" sz="1200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‘</a:t>
            </a:r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Iris</a:t>
            </a:r>
            <a:r>
              <a:rPr lang="en-US" sz="1200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’  </a:t>
            </a:r>
            <a:endParaRPr lang="en-US" sz="1200" i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477" y="1030316"/>
            <a:ext cx="1490761" cy="147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35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1259378" y="-508116"/>
            <a:ext cx="9376756" cy="6616930"/>
          </a:xfrm>
          <a:custGeom>
            <a:avLst/>
            <a:gdLst>
              <a:gd name="connsiteX0" fmla="*/ 66502 w 9376756"/>
              <a:gd name="connsiteY0" fmla="*/ 6392487 h 6616930"/>
              <a:gd name="connsiteX1" fmla="*/ 5985163 w 9376756"/>
              <a:gd name="connsiteY1" fmla="*/ 3990109 h 6616930"/>
              <a:gd name="connsiteX2" fmla="*/ 9376756 w 9376756"/>
              <a:gd name="connsiteY2" fmla="*/ 0 h 6616930"/>
              <a:gd name="connsiteX3" fmla="*/ 9376756 w 9376756"/>
              <a:gd name="connsiteY3" fmla="*/ 6616930 h 6616930"/>
              <a:gd name="connsiteX4" fmla="*/ 0 w 9376756"/>
              <a:gd name="connsiteY4" fmla="*/ 6583680 h 6616930"/>
              <a:gd name="connsiteX5" fmla="*/ 66502 w 9376756"/>
              <a:gd name="connsiteY5" fmla="*/ 6392487 h 6616930"/>
              <a:gd name="connsiteX0" fmla="*/ 66502 w 9376756"/>
              <a:gd name="connsiteY0" fmla="*/ 6431568 h 6656011"/>
              <a:gd name="connsiteX1" fmla="*/ 5985163 w 9376756"/>
              <a:gd name="connsiteY1" fmla="*/ 4029190 h 6656011"/>
              <a:gd name="connsiteX2" fmla="*/ 9376756 w 9376756"/>
              <a:gd name="connsiteY2" fmla="*/ 39081 h 6656011"/>
              <a:gd name="connsiteX3" fmla="*/ 9376756 w 9376756"/>
              <a:gd name="connsiteY3" fmla="*/ 6656011 h 6656011"/>
              <a:gd name="connsiteX4" fmla="*/ 0 w 9376756"/>
              <a:gd name="connsiteY4" fmla="*/ 6622761 h 6656011"/>
              <a:gd name="connsiteX5" fmla="*/ 66502 w 9376756"/>
              <a:gd name="connsiteY5" fmla="*/ 6431568 h 6656011"/>
              <a:gd name="connsiteX0" fmla="*/ 66502 w 9376756"/>
              <a:gd name="connsiteY0" fmla="*/ 6431568 h 6656011"/>
              <a:gd name="connsiteX1" fmla="*/ 5985163 w 9376756"/>
              <a:gd name="connsiteY1" fmla="*/ 4029190 h 6656011"/>
              <a:gd name="connsiteX2" fmla="*/ 9376756 w 9376756"/>
              <a:gd name="connsiteY2" fmla="*/ 39081 h 6656011"/>
              <a:gd name="connsiteX3" fmla="*/ 9376756 w 9376756"/>
              <a:gd name="connsiteY3" fmla="*/ 6656011 h 6656011"/>
              <a:gd name="connsiteX4" fmla="*/ 0 w 9376756"/>
              <a:gd name="connsiteY4" fmla="*/ 6622761 h 6656011"/>
              <a:gd name="connsiteX5" fmla="*/ 66502 w 9376756"/>
              <a:gd name="connsiteY5" fmla="*/ 6431568 h 6656011"/>
              <a:gd name="connsiteX0" fmla="*/ 66502 w 9376756"/>
              <a:gd name="connsiteY0" fmla="*/ 6431568 h 6656011"/>
              <a:gd name="connsiteX1" fmla="*/ 5985163 w 9376756"/>
              <a:gd name="connsiteY1" fmla="*/ 4029190 h 6656011"/>
              <a:gd name="connsiteX2" fmla="*/ 9376756 w 9376756"/>
              <a:gd name="connsiteY2" fmla="*/ 39081 h 6656011"/>
              <a:gd name="connsiteX3" fmla="*/ 9376756 w 9376756"/>
              <a:gd name="connsiteY3" fmla="*/ 6656011 h 6656011"/>
              <a:gd name="connsiteX4" fmla="*/ 0 w 9376756"/>
              <a:gd name="connsiteY4" fmla="*/ 6622761 h 6656011"/>
              <a:gd name="connsiteX5" fmla="*/ 66502 w 9376756"/>
              <a:gd name="connsiteY5" fmla="*/ 6431568 h 6656011"/>
              <a:gd name="connsiteX0" fmla="*/ 66502 w 9376756"/>
              <a:gd name="connsiteY0" fmla="*/ 6431568 h 6656011"/>
              <a:gd name="connsiteX1" fmla="*/ 5985163 w 9376756"/>
              <a:gd name="connsiteY1" fmla="*/ 4029190 h 6656011"/>
              <a:gd name="connsiteX2" fmla="*/ 9376756 w 9376756"/>
              <a:gd name="connsiteY2" fmla="*/ 39081 h 6656011"/>
              <a:gd name="connsiteX3" fmla="*/ 9376756 w 9376756"/>
              <a:gd name="connsiteY3" fmla="*/ 6656011 h 6656011"/>
              <a:gd name="connsiteX4" fmla="*/ 0 w 9376756"/>
              <a:gd name="connsiteY4" fmla="*/ 6622761 h 6656011"/>
              <a:gd name="connsiteX5" fmla="*/ 66502 w 9376756"/>
              <a:gd name="connsiteY5" fmla="*/ 6431568 h 6656011"/>
              <a:gd name="connsiteX0" fmla="*/ 66502 w 9376756"/>
              <a:gd name="connsiteY0" fmla="*/ 6392487 h 6616930"/>
              <a:gd name="connsiteX1" fmla="*/ 5985163 w 9376756"/>
              <a:gd name="connsiteY1" fmla="*/ 3990109 h 6616930"/>
              <a:gd name="connsiteX2" fmla="*/ 9376756 w 9376756"/>
              <a:gd name="connsiteY2" fmla="*/ 0 h 6616930"/>
              <a:gd name="connsiteX3" fmla="*/ 9376756 w 9376756"/>
              <a:gd name="connsiteY3" fmla="*/ 6616930 h 6616930"/>
              <a:gd name="connsiteX4" fmla="*/ 0 w 9376756"/>
              <a:gd name="connsiteY4" fmla="*/ 6583680 h 6616930"/>
              <a:gd name="connsiteX5" fmla="*/ 66502 w 9376756"/>
              <a:gd name="connsiteY5" fmla="*/ 6392487 h 6616930"/>
              <a:gd name="connsiteX0" fmla="*/ 66502 w 9376756"/>
              <a:gd name="connsiteY0" fmla="*/ 6392682 h 6617125"/>
              <a:gd name="connsiteX1" fmla="*/ 9376756 w 9376756"/>
              <a:gd name="connsiteY1" fmla="*/ 195 h 6617125"/>
              <a:gd name="connsiteX2" fmla="*/ 9376756 w 9376756"/>
              <a:gd name="connsiteY2" fmla="*/ 6617125 h 6617125"/>
              <a:gd name="connsiteX3" fmla="*/ 0 w 9376756"/>
              <a:gd name="connsiteY3" fmla="*/ 6583875 h 6617125"/>
              <a:gd name="connsiteX4" fmla="*/ 66502 w 9376756"/>
              <a:gd name="connsiteY4" fmla="*/ 6392682 h 6617125"/>
              <a:gd name="connsiteX0" fmla="*/ 66502 w 9376756"/>
              <a:gd name="connsiteY0" fmla="*/ 6392656 h 6617099"/>
              <a:gd name="connsiteX1" fmla="*/ 9376756 w 9376756"/>
              <a:gd name="connsiteY1" fmla="*/ 169 h 6617099"/>
              <a:gd name="connsiteX2" fmla="*/ 9376756 w 9376756"/>
              <a:gd name="connsiteY2" fmla="*/ 6617099 h 6617099"/>
              <a:gd name="connsiteX3" fmla="*/ 0 w 9376756"/>
              <a:gd name="connsiteY3" fmla="*/ 6583849 h 6617099"/>
              <a:gd name="connsiteX4" fmla="*/ 66502 w 9376756"/>
              <a:gd name="connsiteY4" fmla="*/ 6392656 h 6617099"/>
              <a:gd name="connsiteX0" fmla="*/ 66502 w 9376756"/>
              <a:gd name="connsiteY0" fmla="*/ 6392487 h 6616930"/>
              <a:gd name="connsiteX1" fmla="*/ 9376756 w 9376756"/>
              <a:gd name="connsiteY1" fmla="*/ 0 h 6616930"/>
              <a:gd name="connsiteX2" fmla="*/ 9376756 w 9376756"/>
              <a:gd name="connsiteY2" fmla="*/ 6616930 h 6616930"/>
              <a:gd name="connsiteX3" fmla="*/ 0 w 9376756"/>
              <a:gd name="connsiteY3" fmla="*/ 6583680 h 6616930"/>
              <a:gd name="connsiteX4" fmla="*/ 66502 w 9376756"/>
              <a:gd name="connsiteY4" fmla="*/ 6392487 h 6616930"/>
              <a:gd name="connsiteX0" fmla="*/ 66502 w 9376756"/>
              <a:gd name="connsiteY0" fmla="*/ 6392487 h 6616930"/>
              <a:gd name="connsiteX1" fmla="*/ 9376756 w 9376756"/>
              <a:gd name="connsiteY1" fmla="*/ 0 h 6616930"/>
              <a:gd name="connsiteX2" fmla="*/ 9376756 w 9376756"/>
              <a:gd name="connsiteY2" fmla="*/ 6616930 h 6616930"/>
              <a:gd name="connsiteX3" fmla="*/ 0 w 9376756"/>
              <a:gd name="connsiteY3" fmla="*/ 6583680 h 6616930"/>
              <a:gd name="connsiteX4" fmla="*/ 66502 w 9376756"/>
              <a:gd name="connsiteY4" fmla="*/ 6392487 h 6616930"/>
              <a:gd name="connsiteX0" fmla="*/ 66502 w 9376756"/>
              <a:gd name="connsiteY0" fmla="*/ 6392487 h 6616930"/>
              <a:gd name="connsiteX1" fmla="*/ 9376756 w 9376756"/>
              <a:gd name="connsiteY1" fmla="*/ 0 h 6616930"/>
              <a:gd name="connsiteX2" fmla="*/ 9376756 w 9376756"/>
              <a:gd name="connsiteY2" fmla="*/ 6616930 h 6616930"/>
              <a:gd name="connsiteX3" fmla="*/ 0 w 9376756"/>
              <a:gd name="connsiteY3" fmla="*/ 6583680 h 6616930"/>
              <a:gd name="connsiteX4" fmla="*/ 66502 w 9376756"/>
              <a:gd name="connsiteY4" fmla="*/ 6392487 h 6616930"/>
              <a:gd name="connsiteX0" fmla="*/ 66502 w 9376756"/>
              <a:gd name="connsiteY0" fmla="*/ 6574394 h 6798837"/>
              <a:gd name="connsiteX1" fmla="*/ 7997062 w 9376756"/>
              <a:gd name="connsiteY1" fmla="*/ 2266159 h 6798837"/>
              <a:gd name="connsiteX2" fmla="*/ 9376756 w 9376756"/>
              <a:gd name="connsiteY2" fmla="*/ 181907 h 6798837"/>
              <a:gd name="connsiteX3" fmla="*/ 9376756 w 9376756"/>
              <a:gd name="connsiteY3" fmla="*/ 6798837 h 6798837"/>
              <a:gd name="connsiteX4" fmla="*/ 0 w 9376756"/>
              <a:gd name="connsiteY4" fmla="*/ 6765587 h 6798837"/>
              <a:gd name="connsiteX5" fmla="*/ 66502 w 9376756"/>
              <a:gd name="connsiteY5" fmla="*/ 6574394 h 6798837"/>
              <a:gd name="connsiteX0" fmla="*/ 66502 w 9417295"/>
              <a:gd name="connsiteY0" fmla="*/ 7141639 h 7366082"/>
              <a:gd name="connsiteX1" fmla="*/ 8466294 w 9417295"/>
              <a:gd name="connsiteY1" fmla="*/ 643656 h 7366082"/>
              <a:gd name="connsiteX2" fmla="*/ 9376756 w 9417295"/>
              <a:gd name="connsiteY2" fmla="*/ 749152 h 7366082"/>
              <a:gd name="connsiteX3" fmla="*/ 9376756 w 9417295"/>
              <a:gd name="connsiteY3" fmla="*/ 7366082 h 7366082"/>
              <a:gd name="connsiteX4" fmla="*/ 0 w 9417295"/>
              <a:gd name="connsiteY4" fmla="*/ 7332832 h 7366082"/>
              <a:gd name="connsiteX5" fmla="*/ 66502 w 9417295"/>
              <a:gd name="connsiteY5" fmla="*/ 7141639 h 7366082"/>
              <a:gd name="connsiteX0" fmla="*/ 66502 w 9417295"/>
              <a:gd name="connsiteY0" fmla="*/ 7141639 h 7366082"/>
              <a:gd name="connsiteX1" fmla="*/ 8466294 w 9417295"/>
              <a:gd name="connsiteY1" fmla="*/ 643656 h 7366082"/>
              <a:gd name="connsiteX2" fmla="*/ 9376756 w 9417295"/>
              <a:gd name="connsiteY2" fmla="*/ 749152 h 7366082"/>
              <a:gd name="connsiteX3" fmla="*/ 9376756 w 9417295"/>
              <a:gd name="connsiteY3" fmla="*/ 7366082 h 7366082"/>
              <a:gd name="connsiteX4" fmla="*/ 0 w 9417295"/>
              <a:gd name="connsiteY4" fmla="*/ 7332832 h 7366082"/>
              <a:gd name="connsiteX5" fmla="*/ 66502 w 9417295"/>
              <a:gd name="connsiteY5" fmla="*/ 7141639 h 7366082"/>
              <a:gd name="connsiteX0" fmla="*/ 66502 w 9376756"/>
              <a:gd name="connsiteY0" fmla="*/ 6947536 h 7171979"/>
              <a:gd name="connsiteX1" fmla="*/ 8466294 w 9376756"/>
              <a:gd name="connsiteY1" fmla="*/ 449553 h 7171979"/>
              <a:gd name="connsiteX2" fmla="*/ 9376756 w 9376756"/>
              <a:gd name="connsiteY2" fmla="*/ 555049 h 7171979"/>
              <a:gd name="connsiteX3" fmla="*/ 9376756 w 9376756"/>
              <a:gd name="connsiteY3" fmla="*/ 7171979 h 7171979"/>
              <a:gd name="connsiteX4" fmla="*/ 0 w 9376756"/>
              <a:gd name="connsiteY4" fmla="*/ 7138729 h 7171979"/>
              <a:gd name="connsiteX5" fmla="*/ 66502 w 9376756"/>
              <a:gd name="connsiteY5" fmla="*/ 6947536 h 7171979"/>
              <a:gd name="connsiteX0" fmla="*/ 66502 w 9376756"/>
              <a:gd name="connsiteY0" fmla="*/ 6866062 h 7090505"/>
              <a:gd name="connsiteX1" fmla="*/ 8430199 w 9376756"/>
              <a:gd name="connsiteY1" fmla="*/ 476363 h 7090505"/>
              <a:gd name="connsiteX2" fmla="*/ 9376756 w 9376756"/>
              <a:gd name="connsiteY2" fmla="*/ 473575 h 7090505"/>
              <a:gd name="connsiteX3" fmla="*/ 9376756 w 9376756"/>
              <a:gd name="connsiteY3" fmla="*/ 7090505 h 7090505"/>
              <a:gd name="connsiteX4" fmla="*/ 0 w 9376756"/>
              <a:gd name="connsiteY4" fmla="*/ 7057255 h 7090505"/>
              <a:gd name="connsiteX5" fmla="*/ 66502 w 9376756"/>
              <a:gd name="connsiteY5" fmla="*/ 6866062 h 7090505"/>
              <a:gd name="connsiteX0" fmla="*/ 66502 w 9376756"/>
              <a:gd name="connsiteY0" fmla="*/ 6866062 h 7090505"/>
              <a:gd name="connsiteX1" fmla="*/ 8430199 w 9376756"/>
              <a:gd name="connsiteY1" fmla="*/ 476363 h 7090505"/>
              <a:gd name="connsiteX2" fmla="*/ 9376756 w 9376756"/>
              <a:gd name="connsiteY2" fmla="*/ 473575 h 7090505"/>
              <a:gd name="connsiteX3" fmla="*/ 9376756 w 9376756"/>
              <a:gd name="connsiteY3" fmla="*/ 7090505 h 7090505"/>
              <a:gd name="connsiteX4" fmla="*/ 0 w 9376756"/>
              <a:gd name="connsiteY4" fmla="*/ 7057255 h 7090505"/>
              <a:gd name="connsiteX5" fmla="*/ 66502 w 9376756"/>
              <a:gd name="connsiteY5" fmla="*/ 6866062 h 7090505"/>
              <a:gd name="connsiteX0" fmla="*/ 66502 w 9376756"/>
              <a:gd name="connsiteY0" fmla="*/ 6401694 h 6626137"/>
              <a:gd name="connsiteX1" fmla="*/ 8430199 w 9376756"/>
              <a:gd name="connsiteY1" fmla="*/ 11995 h 6626137"/>
              <a:gd name="connsiteX2" fmla="*/ 9376756 w 9376756"/>
              <a:gd name="connsiteY2" fmla="*/ 9207 h 6626137"/>
              <a:gd name="connsiteX3" fmla="*/ 9376756 w 9376756"/>
              <a:gd name="connsiteY3" fmla="*/ 6626137 h 6626137"/>
              <a:gd name="connsiteX4" fmla="*/ 0 w 9376756"/>
              <a:gd name="connsiteY4" fmla="*/ 6592887 h 6626137"/>
              <a:gd name="connsiteX5" fmla="*/ 66502 w 9376756"/>
              <a:gd name="connsiteY5" fmla="*/ 6401694 h 6626137"/>
              <a:gd name="connsiteX0" fmla="*/ 66502 w 9376756"/>
              <a:gd name="connsiteY0" fmla="*/ 6401694 h 6626137"/>
              <a:gd name="connsiteX1" fmla="*/ 8430199 w 9376756"/>
              <a:gd name="connsiteY1" fmla="*/ 11995 h 6626137"/>
              <a:gd name="connsiteX2" fmla="*/ 9376756 w 9376756"/>
              <a:gd name="connsiteY2" fmla="*/ 9207 h 6626137"/>
              <a:gd name="connsiteX3" fmla="*/ 9376756 w 9376756"/>
              <a:gd name="connsiteY3" fmla="*/ 6626137 h 6626137"/>
              <a:gd name="connsiteX4" fmla="*/ 0 w 9376756"/>
              <a:gd name="connsiteY4" fmla="*/ 6592887 h 6626137"/>
              <a:gd name="connsiteX5" fmla="*/ 66502 w 9376756"/>
              <a:gd name="connsiteY5" fmla="*/ 6401694 h 6626137"/>
              <a:gd name="connsiteX0" fmla="*/ 66502 w 9376756"/>
              <a:gd name="connsiteY0" fmla="*/ 6401694 h 6626137"/>
              <a:gd name="connsiteX1" fmla="*/ 8430199 w 9376756"/>
              <a:gd name="connsiteY1" fmla="*/ 11995 h 6626137"/>
              <a:gd name="connsiteX2" fmla="*/ 9376756 w 9376756"/>
              <a:gd name="connsiteY2" fmla="*/ 9207 h 6626137"/>
              <a:gd name="connsiteX3" fmla="*/ 9376756 w 9376756"/>
              <a:gd name="connsiteY3" fmla="*/ 6626137 h 6626137"/>
              <a:gd name="connsiteX4" fmla="*/ 0 w 9376756"/>
              <a:gd name="connsiteY4" fmla="*/ 6592887 h 6626137"/>
              <a:gd name="connsiteX5" fmla="*/ 66502 w 9376756"/>
              <a:gd name="connsiteY5" fmla="*/ 6401694 h 6626137"/>
              <a:gd name="connsiteX0" fmla="*/ 66502 w 9376756"/>
              <a:gd name="connsiteY0" fmla="*/ 6476445 h 6700888"/>
              <a:gd name="connsiteX1" fmla="*/ 7190946 w 9376756"/>
              <a:gd name="connsiteY1" fmla="*/ 2525 h 6700888"/>
              <a:gd name="connsiteX2" fmla="*/ 9376756 w 9376756"/>
              <a:gd name="connsiteY2" fmla="*/ 83958 h 6700888"/>
              <a:gd name="connsiteX3" fmla="*/ 9376756 w 9376756"/>
              <a:gd name="connsiteY3" fmla="*/ 6700888 h 6700888"/>
              <a:gd name="connsiteX4" fmla="*/ 0 w 9376756"/>
              <a:gd name="connsiteY4" fmla="*/ 6667638 h 6700888"/>
              <a:gd name="connsiteX5" fmla="*/ 66502 w 9376756"/>
              <a:gd name="connsiteY5" fmla="*/ 6476445 h 6700888"/>
              <a:gd name="connsiteX0" fmla="*/ 66502 w 9376756"/>
              <a:gd name="connsiteY0" fmla="*/ 6401730 h 6626173"/>
              <a:gd name="connsiteX1" fmla="*/ 7034535 w 9376756"/>
              <a:gd name="connsiteY1" fmla="*/ 0 h 6626173"/>
              <a:gd name="connsiteX2" fmla="*/ 9376756 w 9376756"/>
              <a:gd name="connsiteY2" fmla="*/ 9243 h 6626173"/>
              <a:gd name="connsiteX3" fmla="*/ 9376756 w 9376756"/>
              <a:gd name="connsiteY3" fmla="*/ 6626173 h 6626173"/>
              <a:gd name="connsiteX4" fmla="*/ 0 w 9376756"/>
              <a:gd name="connsiteY4" fmla="*/ 6592923 h 6626173"/>
              <a:gd name="connsiteX5" fmla="*/ 66502 w 9376756"/>
              <a:gd name="connsiteY5" fmla="*/ 6401730 h 6626173"/>
              <a:gd name="connsiteX0" fmla="*/ 66502 w 9376756"/>
              <a:gd name="connsiteY0" fmla="*/ 6449857 h 6674300"/>
              <a:gd name="connsiteX1" fmla="*/ 6697651 w 9376756"/>
              <a:gd name="connsiteY1" fmla="*/ 0 h 6674300"/>
              <a:gd name="connsiteX2" fmla="*/ 9376756 w 9376756"/>
              <a:gd name="connsiteY2" fmla="*/ 57370 h 6674300"/>
              <a:gd name="connsiteX3" fmla="*/ 9376756 w 9376756"/>
              <a:gd name="connsiteY3" fmla="*/ 6674300 h 6674300"/>
              <a:gd name="connsiteX4" fmla="*/ 0 w 9376756"/>
              <a:gd name="connsiteY4" fmla="*/ 6641050 h 6674300"/>
              <a:gd name="connsiteX5" fmla="*/ 66502 w 9376756"/>
              <a:gd name="connsiteY5" fmla="*/ 6449857 h 6674300"/>
              <a:gd name="connsiteX0" fmla="*/ 66502 w 9376756"/>
              <a:gd name="connsiteY0" fmla="*/ 6449857 h 6674300"/>
              <a:gd name="connsiteX1" fmla="*/ 6697651 w 9376756"/>
              <a:gd name="connsiteY1" fmla="*/ 0 h 6674300"/>
              <a:gd name="connsiteX2" fmla="*/ 9376756 w 9376756"/>
              <a:gd name="connsiteY2" fmla="*/ 57370 h 6674300"/>
              <a:gd name="connsiteX3" fmla="*/ 9376756 w 9376756"/>
              <a:gd name="connsiteY3" fmla="*/ 6674300 h 6674300"/>
              <a:gd name="connsiteX4" fmla="*/ 0 w 9376756"/>
              <a:gd name="connsiteY4" fmla="*/ 6641050 h 6674300"/>
              <a:gd name="connsiteX5" fmla="*/ 66502 w 9376756"/>
              <a:gd name="connsiteY5" fmla="*/ 6449857 h 6674300"/>
              <a:gd name="connsiteX0" fmla="*/ 66502 w 9376756"/>
              <a:gd name="connsiteY0" fmla="*/ 6392487 h 6616930"/>
              <a:gd name="connsiteX1" fmla="*/ 6228419 w 9376756"/>
              <a:gd name="connsiteY1" fmla="*/ 14819 h 6616930"/>
              <a:gd name="connsiteX2" fmla="*/ 9376756 w 9376756"/>
              <a:gd name="connsiteY2" fmla="*/ 0 h 6616930"/>
              <a:gd name="connsiteX3" fmla="*/ 9376756 w 9376756"/>
              <a:gd name="connsiteY3" fmla="*/ 6616930 h 6616930"/>
              <a:gd name="connsiteX4" fmla="*/ 0 w 9376756"/>
              <a:gd name="connsiteY4" fmla="*/ 6583680 h 6616930"/>
              <a:gd name="connsiteX5" fmla="*/ 66502 w 9376756"/>
              <a:gd name="connsiteY5" fmla="*/ 6392487 h 6616930"/>
              <a:gd name="connsiteX0" fmla="*/ 18376 w 9376756"/>
              <a:gd name="connsiteY0" fmla="*/ 5827003 h 6616930"/>
              <a:gd name="connsiteX1" fmla="*/ 6228419 w 9376756"/>
              <a:gd name="connsiteY1" fmla="*/ 14819 h 6616930"/>
              <a:gd name="connsiteX2" fmla="*/ 9376756 w 9376756"/>
              <a:gd name="connsiteY2" fmla="*/ 0 h 6616930"/>
              <a:gd name="connsiteX3" fmla="*/ 9376756 w 9376756"/>
              <a:gd name="connsiteY3" fmla="*/ 6616930 h 6616930"/>
              <a:gd name="connsiteX4" fmla="*/ 0 w 9376756"/>
              <a:gd name="connsiteY4" fmla="*/ 6583680 h 6616930"/>
              <a:gd name="connsiteX5" fmla="*/ 18376 w 9376756"/>
              <a:gd name="connsiteY5" fmla="*/ 5827003 h 6616930"/>
              <a:gd name="connsiteX0" fmla="*/ 18376 w 9376756"/>
              <a:gd name="connsiteY0" fmla="*/ 5827003 h 6616930"/>
              <a:gd name="connsiteX1" fmla="*/ 6228419 w 9376756"/>
              <a:gd name="connsiteY1" fmla="*/ 14819 h 6616930"/>
              <a:gd name="connsiteX2" fmla="*/ 9376756 w 9376756"/>
              <a:gd name="connsiteY2" fmla="*/ 0 h 6616930"/>
              <a:gd name="connsiteX3" fmla="*/ 9376756 w 9376756"/>
              <a:gd name="connsiteY3" fmla="*/ 6616930 h 6616930"/>
              <a:gd name="connsiteX4" fmla="*/ 0 w 9376756"/>
              <a:gd name="connsiteY4" fmla="*/ 6583680 h 6616930"/>
              <a:gd name="connsiteX5" fmla="*/ 18376 w 9376756"/>
              <a:gd name="connsiteY5" fmla="*/ 5827003 h 6616930"/>
              <a:gd name="connsiteX0" fmla="*/ 18376 w 9376756"/>
              <a:gd name="connsiteY0" fmla="*/ 5827003 h 6616930"/>
              <a:gd name="connsiteX1" fmla="*/ 7251103 w 9376756"/>
              <a:gd name="connsiteY1" fmla="*/ 26851 h 6616930"/>
              <a:gd name="connsiteX2" fmla="*/ 9376756 w 9376756"/>
              <a:gd name="connsiteY2" fmla="*/ 0 h 6616930"/>
              <a:gd name="connsiteX3" fmla="*/ 9376756 w 9376756"/>
              <a:gd name="connsiteY3" fmla="*/ 6616930 h 6616930"/>
              <a:gd name="connsiteX4" fmla="*/ 0 w 9376756"/>
              <a:gd name="connsiteY4" fmla="*/ 6583680 h 6616930"/>
              <a:gd name="connsiteX5" fmla="*/ 18376 w 9376756"/>
              <a:gd name="connsiteY5" fmla="*/ 5827003 h 6616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76756" h="6616930">
                <a:moveTo>
                  <a:pt x="18376" y="5827003"/>
                </a:moveTo>
                <a:cubicBezTo>
                  <a:pt x="3155957" y="5401950"/>
                  <a:pt x="6293717" y="3787184"/>
                  <a:pt x="7251103" y="26851"/>
                </a:cubicBezTo>
                <a:lnTo>
                  <a:pt x="9376756" y="0"/>
                </a:lnTo>
                <a:lnTo>
                  <a:pt x="9376756" y="6616930"/>
                </a:lnTo>
                <a:lnTo>
                  <a:pt x="0" y="6583680"/>
                </a:lnTo>
                <a:lnTo>
                  <a:pt x="18376" y="5827003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/>
          <p:cNvSpPr/>
          <p:nvPr/>
        </p:nvSpPr>
        <p:spPr>
          <a:xfrm>
            <a:off x="-1184564" y="2521132"/>
            <a:ext cx="9227128" cy="3156510"/>
          </a:xfrm>
          <a:custGeom>
            <a:avLst/>
            <a:gdLst>
              <a:gd name="connsiteX0" fmla="*/ 24939 w 9227128"/>
              <a:gd name="connsiteY0" fmla="*/ 2344189 h 3133898"/>
              <a:gd name="connsiteX1" fmla="*/ 2784764 w 9227128"/>
              <a:gd name="connsiteY1" fmla="*/ 1138844 h 3133898"/>
              <a:gd name="connsiteX2" fmla="*/ 4721629 w 9227128"/>
              <a:gd name="connsiteY2" fmla="*/ 448887 h 3133898"/>
              <a:gd name="connsiteX3" fmla="*/ 6633557 w 9227128"/>
              <a:gd name="connsiteY3" fmla="*/ 33251 h 3133898"/>
              <a:gd name="connsiteX4" fmla="*/ 9210502 w 9227128"/>
              <a:gd name="connsiteY4" fmla="*/ 0 h 3133898"/>
              <a:gd name="connsiteX5" fmla="*/ 9227128 w 9227128"/>
              <a:gd name="connsiteY5" fmla="*/ 3133898 h 3133898"/>
              <a:gd name="connsiteX6" fmla="*/ 0 w 9227128"/>
              <a:gd name="connsiteY6" fmla="*/ 3092335 h 3133898"/>
              <a:gd name="connsiteX7" fmla="*/ 24939 w 9227128"/>
              <a:gd name="connsiteY7" fmla="*/ 2344189 h 3133898"/>
              <a:gd name="connsiteX0" fmla="*/ 24939 w 9227128"/>
              <a:gd name="connsiteY0" fmla="*/ 2582019 h 3371728"/>
              <a:gd name="connsiteX1" fmla="*/ 2784764 w 9227128"/>
              <a:gd name="connsiteY1" fmla="*/ 1376674 h 3371728"/>
              <a:gd name="connsiteX2" fmla="*/ 4721629 w 9227128"/>
              <a:gd name="connsiteY2" fmla="*/ 686717 h 3371728"/>
              <a:gd name="connsiteX3" fmla="*/ 6633557 w 9227128"/>
              <a:gd name="connsiteY3" fmla="*/ 271081 h 3371728"/>
              <a:gd name="connsiteX4" fmla="*/ 9210502 w 9227128"/>
              <a:gd name="connsiteY4" fmla="*/ 237830 h 3371728"/>
              <a:gd name="connsiteX5" fmla="*/ 9227128 w 9227128"/>
              <a:gd name="connsiteY5" fmla="*/ 3371728 h 3371728"/>
              <a:gd name="connsiteX6" fmla="*/ 0 w 9227128"/>
              <a:gd name="connsiteY6" fmla="*/ 3330165 h 3371728"/>
              <a:gd name="connsiteX7" fmla="*/ 24939 w 9227128"/>
              <a:gd name="connsiteY7" fmla="*/ 2582019 h 3371728"/>
              <a:gd name="connsiteX0" fmla="*/ 24939 w 9227128"/>
              <a:gd name="connsiteY0" fmla="*/ 2582019 h 3371728"/>
              <a:gd name="connsiteX1" fmla="*/ 2784764 w 9227128"/>
              <a:gd name="connsiteY1" fmla="*/ 1376674 h 3371728"/>
              <a:gd name="connsiteX2" fmla="*/ 6633557 w 9227128"/>
              <a:gd name="connsiteY2" fmla="*/ 271081 h 3371728"/>
              <a:gd name="connsiteX3" fmla="*/ 9210502 w 9227128"/>
              <a:gd name="connsiteY3" fmla="*/ 237830 h 3371728"/>
              <a:gd name="connsiteX4" fmla="*/ 9227128 w 9227128"/>
              <a:gd name="connsiteY4" fmla="*/ 3371728 h 3371728"/>
              <a:gd name="connsiteX5" fmla="*/ 0 w 9227128"/>
              <a:gd name="connsiteY5" fmla="*/ 3330165 h 3371728"/>
              <a:gd name="connsiteX6" fmla="*/ 24939 w 9227128"/>
              <a:gd name="connsiteY6" fmla="*/ 2582019 h 3371728"/>
              <a:gd name="connsiteX0" fmla="*/ 24939 w 9227128"/>
              <a:gd name="connsiteY0" fmla="*/ 2582019 h 3371728"/>
              <a:gd name="connsiteX1" fmla="*/ 2784764 w 9227128"/>
              <a:gd name="connsiteY1" fmla="*/ 1376674 h 3371728"/>
              <a:gd name="connsiteX2" fmla="*/ 6633557 w 9227128"/>
              <a:gd name="connsiteY2" fmla="*/ 271081 h 3371728"/>
              <a:gd name="connsiteX3" fmla="*/ 9210502 w 9227128"/>
              <a:gd name="connsiteY3" fmla="*/ 237830 h 3371728"/>
              <a:gd name="connsiteX4" fmla="*/ 9227128 w 9227128"/>
              <a:gd name="connsiteY4" fmla="*/ 3371728 h 3371728"/>
              <a:gd name="connsiteX5" fmla="*/ 0 w 9227128"/>
              <a:gd name="connsiteY5" fmla="*/ 3330165 h 3371728"/>
              <a:gd name="connsiteX6" fmla="*/ 24939 w 9227128"/>
              <a:gd name="connsiteY6" fmla="*/ 2582019 h 3371728"/>
              <a:gd name="connsiteX0" fmla="*/ 24939 w 9227128"/>
              <a:gd name="connsiteY0" fmla="*/ 2582019 h 3371728"/>
              <a:gd name="connsiteX1" fmla="*/ 6633557 w 9227128"/>
              <a:gd name="connsiteY1" fmla="*/ 271081 h 3371728"/>
              <a:gd name="connsiteX2" fmla="*/ 9210502 w 9227128"/>
              <a:gd name="connsiteY2" fmla="*/ 237830 h 3371728"/>
              <a:gd name="connsiteX3" fmla="*/ 9227128 w 9227128"/>
              <a:gd name="connsiteY3" fmla="*/ 3371728 h 3371728"/>
              <a:gd name="connsiteX4" fmla="*/ 0 w 9227128"/>
              <a:gd name="connsiteY4" fmla="*/ 3330165 h 3371728"/>
              <a:gd name="connsiteX5" fmla="*/ 24939 w 9227128"/>
              <a:gd name="connsiteY5" fmla="*/ 2582019 h 3371728"/>
              <a:gd name="connsiteX0" fmla="*/ 24939 w 9227128"/>
              <a:gd name="connsiteY0" fmla="*/ 2500464 h 3290173"/>
              <a:gd name="connsiteX1" fmla="*/ 4729942 w 9227128"/>
              <a:gd name="connsiteY1" fmla="*/ 638414 h 3290173"/>
              <a:gd name="connsiteX2" fmla="*/ 9210502 w 9227128"/>
              <a:gd name="connsiteY2" fmla="*/ 156275 h 3290173"/>
              <a:gd name="connsiteX3" fmla="*/ 9227128 w 9227128"/>
              <a:gd name="connsiteY3" fmla="*/ 3290173 h 3290173"/>
              <a:gd name="connsiteX4" fmla="*/ 0 w 9227128"/>
              <a:gd name="connsiteY4" fmla="*/ 3248610 h 3290173"/>
              <a:gd name="connsiteX5" fmla="*/ 24939 w 9227128"/>
              <a:gd name="connsiteY5" fmla="*/ 2500464 h 3290173"/>
              <a:gd name="connsiteX0" fmla="*/ 24939 w 9227128"/>
              <a:gd name="connsiteY0" fmla="*/ 2580362 h 3370071"/>
              <a:gd name="connsiteX1" fmla="*/ 4729942 w 9227128"/>
              <a:gd name="connsiteY1" fmla="*/ 718312 h 3370071"/>
              <a:gd name="connsiteX2" fmla="*/ 9210502 w 9227128"/>
              <a:gd name="connsiteY2" fmla="*/ 236173 h 3370071"/>
              <a:gd name="connsiteX3" fmla="*/ 9227128 w 9227128"/>
              <a:gd name="connsiteY3" fmla="*/ 3370071 h 3370071"/>
              <a:gd name="connsiteX4" fmla="*/ 0 w 9227128"/>
              <a:gd name="connsiteY4" fmla="*/ 3328508 h 3370071"/>
              <a:gd name="connsiteX5" fmla="*/ 24939 w 9227128"/>
              <a:gd name="connsiteY5" fmla="*/ 2580362 h 3370071"/>
              <a:gd name="connsiteX0" fmla="*/ 24939 w 9227128"/>
              <a:gd name="connsiteY0" fmla="*/ 2584448 h 3374157"/>
              <a:gd name="connsiteX1" fmla="*/ 4688379 w 9227128"/>
              <a:gd name="connsiteY1" fmla="*/ 705772 h 3374157"/>
              <a:gd name="connsiteX2" fmla="*/ 9210502 w 9227128"/>
              <a:gd name="connsiteY2" fmla="*/ 240259 h 3374157"/>
              <a:gd name="connsiteX3" fmla="*/ 9227128 w 9227128"/>
              <a:gd name="connsiteY3" fmla="*/ 3374157 h 3374157"/>
              <a:gd name="connsiteX4" fmla="*/ 0 w 9227128"/>
              <a:gd name="connsiteY4" fmla="*/ 3332594 h 3374157"/>
              <a:gd name="connsiteX5" fmla="*/ 24939 w 9227128"/>
              <a:gd name="connsiteY5" fmla="*/ 2584448 h 3374157"/>
              <a:gd name="connsiteX0" fmla="*/ 24939 w 9227128"/>
              <a:gd name="connsiteY0" fmla="*/ 2599273 h 3388982"/>
              <a:gd name="connsiteX1" fmla="*/ 4688379 w 9227128"/>
              <a:gd name="connsiteY1" fmla="*/ 720597 h 3388982"/>
              <a:gd name="connsiteX2" fmla="*/ 9210502 w 9227128"/>
              <a:gd name="connsiteY2" fmla="*/ 255084 h 3388982"/>
              <a:gd name="connsiteX3" fmla="*/ 9227128 w 9227128"/>
              <a:gd name="connsiteY3" fmla="*/ 3388982 h 3388982"/>
              <a:gd name="connsiteX4" fmla="*/ 0 w 9227128"/>
              <a:gd name="connsiteY4" fmla="*/ 3347419 h 3388982"/>
              <a:gd name="connsiteX5" fmla="*/ 24939 w 9227128"/>
              <a:gd name="connsiteY5" fmla="*/ 2599273 h 3388982"/>
              <a:gd name="connsiteX0" fmla="*/ 24939 w 9227128"/>
              <a:gd name="connsiteY0" fmla="*/ 2344189 h 3133898"/>
              <a:gd name="connsiteX1" fmla="*/ 4688379 w 9227128"/>
              <a:gd name="connsiteY1" fmla="*/ 465513 h 3133898"/>
              <a:gd name="connsiteX2" fmla="*/ 9210502 w 9227128"/>
              <a:gd name="connsiteY2" fmla="*/ 0 h 3133898"/>
              <a:gd name="connsiteX3" fmla="*/ 9227128 w 9227128"/>
              <a:gd name="connsiteY3" fmla="*/ 3133898 h 3133898"/>
              <a:gd name="connsiteX4" fmla="*/ 0 w 9227128"/>
              <a:gd name="connsiteY4" fmla="*/ 3092335 h 3133898"/>
              <a:gd name="connsiteX5" fmla="*/ 24939 w 9227128"/>
              <a:gd name="connsiteY5" fmla="*/ 2344189 h 3133898"/>
              <a:gd name="connsiteX0" fmla="*/ 24939 w 9227128"/>
              <a:gd name="connsiteY0" fmla="*/ 2367026 h 3156735"/>
              <a:gd name="connsiteX1" fmla="*/ 4688379 w 9227128"/>
              <a:gd name="connsiteY1" fmla="*/ 488350 h 3156735"/>
              <a:gd name="connsiteX2" fmla="*/ 9210502 w 9227128"/>
              <a:gd name="connsiteY2" fmla="*/ 22837 h 3156735"/>
              <a:gd name="connsiteX3" fmla="*/ 9227128 w 9227128"/>
              <a:gd name="connsiteY3" fmla="*/ 3156735 h 3156735"/>
              <a:gd name="connsiteX4" fmla="*/ 0 w 9227128"/>
              <a:gd name="connsiteY4" fmla="*/ 3115172 h 3156735"/>
              <a:gd name="connsiteX5" fmla="*/ 24939 w 9227128"/>
              <a:gd name="connsiteY5" fmla="*/ 2367026 h 3156735"/>
              <a:gd name="connsiteX0" fmla="*/ 24939 w 9227128"/>
              <a:gd name="connsiteY0" fmla="*/ 2367026 h 3156735"/>
              <a:gd name="connsiteX1" fmla="*/ 4688379 w 9227128"/>
              <a:gd name="connsiteY1" fmla="*/ 488350 h 3156735"/>
              <a:gd name="connsiteX2" fmla="*/ 9210502 w 9227128"/>
              <a:gd name="connsiteY2" fmla="*/ 22837 h 3156735"/>
              <a:gd name="connsiteX3" fmla="*/ 9227128 w 9227128"/>
              <a:gd name="connsiteY3" fmla="*/ 3156735 h 3156735"/>
              <a:gd name="connsiteX4" fmla="*/ 0 w 9227128"/>
              <a:gd name="connsiteY4" fmla="*/ 3115172 h 3156735"/>
              <a:gd name="connsiteX5" fmla="*/ 24939 w 9227128"/>
              <a:gd name="connsiteY5" fmla="*/ 2367026 h 3156735"/>
              <a:gd name="connsiteX0" fmla="*/ 24939 w 9227128"/>
              <a:gd name="connsiteY0" fmla="*/ 2373717 h 3163426"/>
              <a:gd name="connsiteX1" fmla="*/ 4688379 w 9227128"/>
              <a:gd name="connsiteY1" fmla="*/ 495041 h 3163426"/>
              <a:gd name="connsiteX2" fmla="*/ 9210502 w 9227128"/>
              <a:gd name="connsiteY2" fmla="*/ 29528 h 3163426"/>
              <a:gd name="connsiteX3" fmla="*/ 9227128 w 9227128"/>
              <a:gd name="connsiteY3" fmla="*/ 3163426 h 3163426"/>
              <a:gd name="connsiteX4" fmla="*/ 0 w 9227128"/>
              <a:gd name="connsiteY4" fmla="*/ 3121863 h 3163426"/>
              <a:gd name="connsiteX5" fmla="*/ 24939 w 9227128"/>
              <a:gd name="connsiteY5" fmla="*/ 2373717 h 3163426"/>
              <a:gd name="connsiteX0" fmla="*/ 24939 w 9227128"/>
              <a:gd name="connsiteY0" fmla="*/ 2360881 h 3150590"/>
              <a:gd name="connsiteX1" fmla="*/ 4688379 w 9227128"/>
              <a:gd name="connsiteY1" fmla="*/ 482205 h 3150590"/>
              <a:gd name="connsiteX2" fmla="*/ 9210502 w 9227128"/>
              <a:gd name="connsiteY2" fmla="*/ 16692 h 3150590"/>
              <a:gd name="connsiteX3" fmla="*/ 9227128 w 9227128"/>
              <a:gd name="connsiteY3" fmla="*/ 3150590 h 3150590"/>
              <a:gd name="connsiteX4" fmla="*/ 0 w 9227128"/>
              <a:gd name="connsiteY4" fmla="*/ 3109027 h 3150590"/>
              <a:gd name="connsiteX5" fmla="*/ 24939 w 9227128"/>
              <a:gd name="connsiteY5" fmla="*/ 2360881 h 3150590"/>
              <a:gd name="connsiteX0" fmla="*/ 24939 w 9227128"/>
              <a:gd name="connsiteY0" fmla="*/ 2369200 h 3158909"/>
              <a:gd name="connsiteX1" fmla="*/ 4688379 w 9227128"/>
              <a:gd name="connsiteY1" fmla="*/ 490524 h 3158909"/>
              <a:gd name="connsiteX2" fmla="*/ 9210502 w 9227128"/>
              <a:gd name="connsiteY2" fmla="*/ 25011 h 3158909"/>
              <a:gd name="connsiteX3" fmla="*/ 9227128 w 9227128"/>
              <a:gd name="connsiteY3" fmla="*/ 3158909 h 3158909"/>
              <a:gd name="connsiteX4" fmla="*/ 0 w 9227128"/>
              <a:gd name="connsiteY4" fmla="*/ 3117346 h 3158909"/>
              <a:gd name="connsiteX5" fmla="*/ 24939 w 9227128"/>
              <a:gd name="connsiteY5" fmla="*/ 2369200 h 3158909"/>
              <a:gd name="connsiteX0" fmla="*/ 24939 w 9227128"/>
              <a:gd name="connsiteY0" fmla="*/ 2350515 h 3140224"/>
              <a:gd name="connsiteX1" fmla="*/ 9210502 w 9227128"/>
              <a:gd name="connsiteY1" fmla="*/ 6326 h 3140224"/>
              <a:gd name="connsiteX2" fmla="*/ 9227128 w 9227128"/>
              <a:gd name="connsiteY2" fmla="*/ 3140224 h 3140224"/>
              <a:gd name="connsiteX3" fmla="*/ 0 w 9227128"/>
              <a:gd name="connsiteY3" fmla="*/ 3098661 h 3140224"/>
              <a:gd name="connsiteX4" fmla="*/ 24939 w 9227128"/>
              <a:gd name="connsiteY4" fmla="*/ 2350515 h 3140224"/>
              <a:gd name="connsiteX0" fmla="*/ 24939 w 9227128"/>
              <a:gd name="connsiteY0" fmla="*/ 2370687 h 3160396"/>
              <a:gd name="connsiteX1" fmla="*/ 9210502 w 9227128"/>
              <a:gd name="connsiteY1" fmla="*/ 26498 h 3160396"/>
              <a:gd name="connsiteX2" fmla="*/ 9227128 w 9227128"/>
              <a:gd name="connsiteY2" fmla="*/ 3160396 h 3160396"/>
              <a:gd name="connsiteX3" fmla="*/ 0 w 9227128"/>
              <a:gd name="connsiteY3" fmla="*/ 3118833 h 3160396"/>
              <a:gd name="connsiteX4" fmla="*/ 24939 w 9227128"/>
              <a:gd name="connsiteY4" fmla="*/ 2370687 h 3160396"/>
              <a:gd name="connsiteX0" fmla="*/ 24939 w 9227128"/>
              <a:gd name="connsiteY0" fmla="*/ 2366801 h 3156510"/>
              <a:gd name="connsiteX1" fmla="*/ 9210502 w 9227128"/>
              <a:gd name="connsiteY1" fmla="*/ 22612 h 3156510"/>
              <a:gd name="connsiteX2" fmla="*/ 9227128 w 9227128"/>
              <a:gd name="connsiteY2" fmla="*/ 3156510 h 3156510"/>
              <a:gd name="connsiteX3" fmla="*/ 0 w 9227128"/>
              <a:gd name="connsiteY3" fmla="*/ 3114947 h 3156510"/>
              <a:gd name="connsiteX4" fmla="*/ 24939 w 9227128"/>
              <a:gd name="connsiteY4" fmla="*/ 2366801 h 315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27128" h="3156510">
                <a:moveTo>
                  <a:pt x="24939" y="2366801"/>
                </a:moveTo>
                <a:cubicBezTo>
                  <a:pt x="3962029" y="186385"/>
                  <a:pt x="5738821" y="-95358"/>
                  <a:pt x="9210502" y="22612"/>
                </a:cubicBezTo>
                <a:lnTo>
                  <a:pt x="9227128" y="3156510"/>
                </a:lnTo>
                <a:lnTo>
                  <a:pt x="0" y="3114947"/>
                </a:lnTo>
                <a:lnTo>
                  <a:pt x="24939" y="2366801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  <a:alpha val="44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  <a:alpha val="8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IoT?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932503" y="1021663"/>
            <a:ext cx="69759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@1248_io</a:t>
            </a:r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093" y="181404"/>
            <a:ext cx="825172" cy="82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41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IoT Architecture/Terminology</a:t>
            </a:r>
            <a:endParaRPr lang="en-GB" dirty="0"/>
          </a:p>
        </p:txBody>
      </p:sp>
      <p:grpSp>
        <p:nvGrpSpPr>
          <p:cNvPr id="76" name="Group 75"/>
          <p:cNvGrpSpPr/>
          <p:nvPr/>
        </p:nvGrpSpPr>
        <p:grpSpPr>
          <a:xfrm>
            <a:off x="1987942" y="2169310"/>
            <a:ext cx="4700606" cy="2370818"/>
            <a:chOff x="3035031" y="1823542"/>
            <a:chExt cx="4700606" cy="2370818"/>
          </a:xfrm>
        </p:grpSpPr>
        <p:sp>
          <p:nvSpPr>
            <p:cNvPr id="3" name="Rectangle 2"/>
            <p:cNvSpPr/>
            <p:nvPr/>
          </p:nvSpPr>
          <p:spPr>
            <a:xfrm>
              <a:off x="3035031" y="1823542"/>
              <a:ext cx="4700606" cy="26959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rgbClr val="FFFF00">
                    <a:alpha val="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3035031" y="2939818"/>
              <a:ext cx="4700606" cy="26959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rgbClr val="FFFF00">
                    <a:alpha val="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035031" y="3924768"/>
              <a:ext cx="4700606" cy="26959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rgbClr val="FFFF00">
                    <a:alpha val="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571147" y="1319157"/>
            <a:ext cx="3184313" cy="3742808"/>
            <a:chOff x="4282578" y="1828800"/>
            <a:chExt cx="3695290" cy="43434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5163908" y="2362200"/>
              <a:ext cx="0" cy="1295400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5163908" y="3581400"/>
              <a:ext cx="0" cy="1295400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15" idx="2"/>
            </p:cNvCxnSpPr>
            <p:nvPr/>
          </p:nvCxnSpPr>
          <p:spPr>
            <a:xfrm flipH="1">
              <a:off x="4537057" y="5105400"/>
              <a:ext cx="635477" cy="820947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15" idx="2"/>
              <a:endCxn id="14" idx="0"/>
            </p:cNvCxnSpPr>
            <p:nvPr/>
          </p:nvCxnSpPr>
          <p:spPr>
            <a:xfrm flipH="1">
              <a:off x="5158878" y="5105400"/>
              <a:ext cx="13656" cy="609600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15" idx="2"/>
            </p:cNvCxnSpPr>
            <p:nvPr/>
          </p:nvCxnSpPr>
          <p:spPr>
            <a:xfrm>
              <a:off x="5172533" y="5105400"/>
              <a:ext cx="649858" cy="872706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4282578" y="5715000"/>
              <a:ext cx="457200" cy="457200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5577978" y="5715000"/>
              <a:ext cx="457200" cy="411480"/>
            </a:xfrm>
            <a:prstGeom prst="triangle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968378" y="5715000"/>
              <a:ext cx="380999" cy="380999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67734" y="4495799"/>
              <a:ext cx="609600" cy="6096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loud 15"/>
            <p:cNvSpPr/>
            <p:nvPr/>
          </p:nvSpPr>
          <p:spPr>
            <a:xfrm>
              <a:off x="4587378" y="3200400"/>
              <a:ext cx="1219200" cy="914400"/>
            </a:xfrm>
            <a:prstGeom prst="cloud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an 16"/>
            <p:cNvSpPr/>
            <p:nvPr/>
          </p:nvSpPr>
          <p:spPr>
            <a:xfrm>
              <a:off x="4761723" y="3372155"/>
              <a:ext cx="380999" cy="506730"/>
            </a:xfrm>
            <a:prstGeom prst="can">
              <a:avLst>
                <a:gd name="adj" fmla="val 52692"/>
              </a:avLst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5218923" y="3497885"/>
              <a:ext cx="457200" cy="304800"/>
              <a:chOff x="2758578" y="3048000"/>
              <a:chExt cx="457200" cy="304800"/>
            </a:xfrm>
            <a:solidFill>
              <a:srgbClr val="00B050"/>
            </a:solidFill>
          </p:grpSpPr>
          <p:sp>
            <p:nvSpPr>
              <p:cNvPr id="41" name="Rectangle 40"/>
              <p:cNvSpPr/>
              <p:nvPr/>
            </p:nvSpPr>
            <p:spPr>
              <a:xfrm>
                <a:off x="2758578" y="3048000"/>
                <a:ext cx="457200" cy="304800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2" name="Straight Connector 41"/>
              <p:cNvCxnSpPr/>
              <p:nvPr/>
            </p:nvCxnSpPr>
            <p:spPr>
              <a:xfrm flipV="1">
                <a:off x="2808584" y="3200401"/>
                <a:ext cx="102394" cy="102394"/>
              </a:xfrm>
              <a:prstGeom prst="line">
                <a:avLst/>
              </a:prstGeom>
              <a:grpFill/>
              <a:ln w="381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2910978" y="3200401"/>
                <a:ext cx="80387" cy="80387"/>
              </a:xfrm>
              <a:prstGeom prst="line">
                <a:avLst/>
              </a:prstGeom>
              <a:grpFill/>
              <a:ln w="381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2994322" y="3074193"/>
                <a:ext cx="200915" cy="204788"/>
              </a:xfrm>
              <a:prstGeom prst="line">
                <a:avLst/>
              </a:prstGeom>
              <a:grpFill/>
              <a:ln w="38100" cap="rnd">
                <a:solidFill>
                  <a:schemeClr val="bg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Rounded Rectangle 18"/>
            <p:cNvSpPr/>
            <p:nvPr/>
          </p:nvSpPr>
          <p:spPr>
            <a:xfrm>
              <a:off x="4892178" y="1828800"/>
              <a:ext cx="533400" cy="9144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968377" y="1905000"/>
              <a:ext cx="380999" cy="6858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5120778" y="2628900"/>
              <a:ext cx="76200" cy="76200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7106600" y="2362200"/>
              <a:ext cx="0" cy="1295400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106600" y="3581400"/>
              <a:ext cx="0" cy="1295400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30" idx="2"/>
            </p:cNvCxnSpPr>
            <p:nvPr/>
          </p:nvCxnSpPr>
          <p:spPr>
            <a:xfrm flipH="1">
              <a:off x="6479748" y="5105400"/>
              <a:ext cx="635478" cy="820947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30" idx="2"/>
              <a:endCxn id="29" idx="0"/>
            </p:cNvCxnSpPr>
            <p:nvPr/>
          </p:nvCxnSpPr>
          <p:spPr>
            <a:xfrm flipH="1">
              <a:off x="7101573" y="5105400"/>
              <a:ext cx="13656" cy="609600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30" idx="2"/>
            </p:cNvCxnSpPr>
            <p:nvPr/>
          </p:nvCxnSpPr>
          <p:spPr>
            <a:xfrm>
              <a:off x="7115227" y="5105400"/>
              <a:ext cx="649860" cy="872706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6225272" y="5715000"/>
              <a:ext cx="457201" cy="457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7520667" y="5715000"/>
              <a:ext cx="457201" cy="411480"/>
            </a:xfrm>
            <a:prstGeom prst="triangl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911072" y="5715000"/>
              <a:ext cx="381001" cy="38099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810427" y="4495799"/>
              <a:ext cx="609601" cy="60960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loud 30"/>
            <p:cNvSpPr/>
            <p:nvPr/>
          </p:nvSpPr>
          <p:spPr>
            <a:xfrm>
              <a:off x="6530069" y="3200400"/>
              <a:ext cx="1219202" cy="914400"/>
            </a:xfrm>
            <a:prstGeom prst="cloud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Can 31"/>
            <p:cNvSpPr/>
            <p:nvPr/>
          </p:nvSpPr>
          <p:spPr>
            <a:xfrm>
              <a:off x="6704415" y="3372155"/>
              <a:ext cx="381001" cy="506730"/>
            </a:xfrm>
            <a:prstGeom prst="can">
              <a:avLst>
                <a:gd name="adj" fmla="val 52692"/>
              </a:avLst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7161619" y="3497885"/>
              <a:ext cx="457200" cy="304800"/>
              <a:chOff x="2491474" y="3048000"/>
              <a:chExt cx="457200" cy="304800"/>
            </a:xfrm>
            <a:solidFill>
              <a:srgbClr val="00B0F0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2491474" y="3048000"/>
                <a:ext cx="457200" cy="304800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 flipV="1">
                <a:off x="2541479" y="3200401"/>
                <a:ext cx="102394" cy="102394"/>
              </a:xfrm>
              <a:prstGeom prst="line">
                <a:avLst/>
              </a:prstGeom>
              <a:grpFill/>
              <a:ln w="381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2643869" y="3200401"/>
                <a:ext cx="80387" cy="80387"/>
              </a:xfrm>
              <a:prstGeom prst="line">
                <a:avLst/>
              </a:prstGeom>
              <a:grpFill/>
              <a:ln w="381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V="1">
                <a:off x="2727216" y="3074193"/>
                <a:ext cx="200915" cy="204788"/>
              </a:xfrm>
              <a:prstGeom prst="line">
                <a:avLst/>
              </a:prstGeom>
              <a:grpFill/>
              <a:ln w="38100" cap="rnd">
                <a:solidFill>
                  <a:schemeClr val="bg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Rounded Rectangle 33"/>
            <p:cNvSpPr/>
            <p:nvPr/>
          </p:nvSpPr>
          <p:spPr>
            <a:xfrm>
              <a:off x="6834871" y="1828800"/>
              <a:ext cx="533401" cy="914400"/>
            </a:xfrm>
            <a:prstGeom prst="round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6911072" y="1905000"/>
              <a:ext cx="381001" cy="685800"/>
            </a:xfrm>
            <a:prstGeom prst="round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7063469" y="2628900"/>
              <a:ext cx="76200" cy="76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504321" y="4465158"/>
            <a:ext cx="135806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Devices</a:t>
            </a:r>
            <a:br>
              <a:rPr lang="en-GB" sz="1600" dirty="0"/>
            </a:br>
            <a:r>
              <a:rPr lang="en-GB" sz="1100" dirty="0"/>
              <a:t>(sensors &amp; actuators</a:t>
            </a:r>
            <a:br>
              <a:rPr lang="en-GB" sz="1100" dirty="0"/>
            </a:br>
            <a:r>
              <a:rPr lang="en-GB" sz="1100" dirty="0"/>
              <a:t> in the real world)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509930" y="1319158"/>
            <a:ext cx="2391330" cy="1575919"/>
            <a:chOff x="730144" y="1828800"/>
            <a:chExt cx="2775056" cy="1828800"/>
          </a:xfrm>
        </p:grpSpPr>
        <p:grpSp>
          <p:nvGrpSpPr>
            <p:cNvPr id="47" name="Group 46"/>
            <p:cNvGrpSpPr/>
            <p:nvPr/>
          </p:nvGrpSpPr>
          <p:grpSpPr>
            <a:xfrm>
              <a:off x="2971800" y="1828800"/>
              <a:ext cx="533400" cy="1828800"/>
              <a:chOff x="2971800" y="1828800"/>
              <a:chExt cx="533400" cy="18288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3243530" y="2362200"/>
                <a:ext cx="0" cy="1295400"/>
              </a:xfrm>
              <a:prstGeom prst="line">
                <a:avLst/>
              </a:prstGeom>
              <a:ln w="5715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Rounded Rectangle 49"/>
              <p:cNvSpPr/>
              <p:nvPr/>
            </p:nvSpPr>
            <p:spPr>
              <a:xfrm>
                <a:off x="2971800" y="1828800"/>
                <a:ext cx="533400" cy="914400"/>
              </a:xfrm>
              <a:prstGeom prst="roundRect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3048000" y="1905000"/>
                <a:ext cx="381000" cy="685800"/>
              </a:xfrm>
              <a:prstGeom prst="roundRect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3200400" y="26289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730144" y="1960267"/>
              <a:ext cx="1713643" cy="5893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/>
                <a:t>Clients</a:t>
              </a:r>
              <a:br>
                <a:rPr lang="en-GB" sz="1600" dirty="0"/>
              </a:br>
              <a:r>
                <a:rPr lang="en-GB" sz="1100" dirty="0"/>
                <a:t>(UI and other services)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06641" y="2465840"/>
            <a:ext cx="2722936" cy="1479850"/>
            <a:chOff x="726327" y="3159486"/>
            <a:chExt cx="3159873" cy="1717314"/>
          </a:xfrm>
        </p:grpSpPr>
        <p:sp>
          <p:nvSpPr>
            <p:cNvPr id="54" name="TextBox 53"/>
            <p:cNvSpPr txBox="1"/>
            <p:nvPr/>
          </p:nvSpPr>
          <p:spPr>
            <a:xfrm>
              <a:off x="726327" y="3159486"/>
              <a:ext cx="1609099" cy="6071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/>
                <a:t>Cloud services</a:t>
              </a:r>
              <a:br>
                <a:rPr lang="en-GB" sz="1600" dirty="0"/>
              </a:br>
              <a:r>
                <a:rPr lang="en-GB" sz="1100" dirty="0"/>
                <a:t>(Storage, Analytics)</a:t>
              </a:r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667000" y="3200400"/>
              <a:ext cx="1219200" cy="1676400"/>
              <a:chOff x="2667000" y="3200400"/>
              <a:chExt cx="1219200" cy="1676400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>
                <a:off x="3243530" y="3581400"/>
                <a:ext cx="0" cy="1295400"/>
              </a:xfrm>
              <a:prstGeom prst="line">
                <a:avLst/>
              </a:prstGeom>
              <a:ln w="5715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Cloud 56"/>
              <p:cNvSpPr/>
              <p:nvPr/>
            </p:nvSpPr>
            <p:spPr>
              <a:xfrm>
                <a:off x="2667000" y="3200400"/>
                <a:ext cx="1219200" cy="914400"/>
              </a:xfrm>
              <a:prstGeom prst="cloud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58" name="Can 57"/>
              <p:cNvSpPr/>
              <p:nvPr/>
            </p:nvSpPr>
            <p:spPr>
              <a:xfrm>
                <a:off x="2841345" y="3372155"/>
                <a:ext cx="381000" cy="506730"/>
              </a:xfrm>
              <a:prstGeom prst="can">
                <a:avLst>
                  <a:gd name="adj" fmla="val 52692"/>
                </a:avLst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grpSp>
            <p:nvGrpSpPr>
              <p:cNvPr id="59" name="Group 58"/>
              <p:cNvGrpSpPr/>
              <p:nvPr/>
            </p:nvGrpSpPr>
            <p:grpSpPr>
              <a:xfrm>
                <a:off x="3298545" y="3497885"/>
                <a:ext cx="457200" cy="304800"/>
                <a:chOff x="3048000" y="3048000"/>
                <a:chExt cx="457200" cy="304800"/>
              </a:xfrm>
              <a:solidFill>
                <a:srgbClr val="FF0000"/>
              </a:solidFill>
            </p:grpSpPr>
            <p:sp>
              <p:nvSpPr>
                <p:cNvPr id="60" name="Rectangle 59"/>
                <p:cNvSpPr/>
                <p:nvPr/>
              </p:nvSpPr>
              <p:spPr>
                <a:xfrm>
                  <a:off x="3048000" y="3048000"/>
                  <a:ext cx="457200" cy="304800"/>
                </a:xfrm>
                <a:prstGeom prst="rect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600"/>
                </a:p>
              </p:txBody>
            </p:sp>
            <p:cxnSp>
              <p:nvCxnSpPr>
                <p:cNvPr id="61" name="Straight Connector 60"/>
                <p:cNvCxnSpPr/>
                <p:nvPr/>
              </p:nvCxnSpPr>
              <p:spPr>
                <a:xfrm flipV="1">
                  <a:off x="3098006" y="3200400"/>
                  <a:ext cx="102394" cy="102394"/>
                </a:xfrm>
                <a:prstGeom prst="line">
                  <a:avLst/>
                </a:prstGeom>
                <a:grpFill/>
                <a:ln w="38100" cap="rnd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200400" y="3200400"/>
                  <a:ext cx="80387" cy="80387"/>
                </a:xfrm>
                <a:prstGeom prst="line">
                  <a:avLst/>
                </a:prstGeom>
                <a:grpFill/>
                <a:ln w="38100" cap="rnd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V="1">
                  <a:off x="3283744" y="3074193"/>
                  <a:ext cx="200915" cy="204788"/>
                </a:xfrm>
                <a:prstGeom prst="line">
                  <a:avLst/>
                </a:prstGeom>
                <a:grpFill/>
                <a:ln w="38100" cap="rnd">
                  <a:solidFill>
                    <a:schemeClr val="bg1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64" name="Group 63"/>
          <p:cNvGrpSpPr/>
          <p:nvPr/>
        </p:nvGrpSpPr>
        <p:grpSpPr>
          <a:xfrm>
            <a:off x="506918" y="3491055"/>
            <a:ext cx="2736287" cy="1403660"/>
            <a:chOff x="726649" y="4349209"/>
            <a:chExt cx="3175366" cy="1628897"/>
          </a:xfrm>
        </p:grpSpPr>
        <p:sp>
          <p:nvSpPr>
            <p:cNvPr id="65" name="TextBox 64"/>
            <p:cNvSpPr txBox="1"/>
            <p:nvPr/>
          </p:nvSpPr>
          <p:spPr>
            <a:xfrm>
              <a:off x="726649" y="4349209"/>
              <a:ext cx="2305196" cy="5893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/>
                <a:t>Gateways</a:t>
              </a:r>
              <a:br>
                <a:rPr lang="en-GB" sz="1600" dirty="0"/>
              </a:br>
              <a:r>
                <a:rPr lang="en-GB" sz="1100" dirty="0"/>
                <a:t>(gets devices onto the Internet)</a:t>
              </a:r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2616679" y="4495800"/>
              <a:ext cx="1285336" cy="1482306"/>
              <a:chOff x="2616679" y="4495800"/>
              <a:chExt cx="1285336" cy="1482306"/>
            </a:xfrm>
          </p:grpSpPr>
          <p:cxnSp>
            <p:nvCxnSpPr>
              <p:cNvPr id="67" name="Straight Connector 66"/>
              <p:cNvCxnSpPr>
                <a:stCxn id="70" idx="2"/>
              </p:cNvCxnSpPr>
              <p:nvPr/>
            </p:nvCxnSpPr>
            <p:spPr>
              <a:xfrm flipH="1">
                <a:off x="2616679" y="5105400"/>
                <a:ext cx="635477" cy="820947"/>
              </a:xfrm>
              <a:prstGeom prst="line">
                <a:avLst/>
              </a:prstGeom>
              <a:ln w="5715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70" idx="2"/>
              </p:cNvCxnSpPr>
              <p:nvPr/>
            </p:nvCxnSpPr>
            <p:spPr>
              <a:xfrm flipH="1">
                <a:off x="3238500" y="5105400"/>
                <a:ext cx="13656" cy="609595"/>
              </a:xfrm>
              <a:prstGeom prst="line">
                <a:avLst/>
              </a:prstGeom>
              <a:ln w="5715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70" idx="2"/>
              </p:cNvCxnSpPr>
              <p:nvPr/>
            </p:nvCxnSpPr>
            <p:spPr>
              <a:xfrm>
                <a:off x="3252156" y="5105400"/>
                <a:ext cx="649859" cy="872706"/>
              </a:xfrm>
              <a:prstGeom prst="line">
                <a:avLst/>
              </a:prstGeom>
              <a:ln w="5715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Rectangle 69"/>
              <p:cNvSpPr/>
              <p:nvPr/>
            </p:nvSpPr>
            <p:spPr>
              <a:xfrm>
                <a:off x="2947356" y="4495800"/>
                <a:ext cx="609600" cy="609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</p:grpSp>
      </p:grpSp>
      <p:sp>
        <p:nvSpPr>
          <p:cNvPr id="71" name="Oval 70"/>
          <p:cNvSpPr/>
          <p:nvPr/>
        </p:nvSpPr>
        <p:spPr>
          <a:xfrm>
            <a:off x="1916311" y="4667985"/>
            <a:ext cx="393980" cy="393980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2" name="Isosceles Triangle 71"/>
          <p:cNvSpPr/>
          <p:nvPr/>
        </p:nvSpPr>
        <p:spPr>
          <a:xfrm>
            <a:off x="3032587" y="4667985"/>
            <a:ext cx="393980" cy="354582"/>
          </a:xfrm>
          <a:prstGeom prst="triangl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2507281" y="4667986"/>
            <a:ext cx="328316" cy="328317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grpSp>
        <p:nvGrpSpPr>
          <p:cNvPr id="80" name="Group 79"/>
          <p:cNvGrpSpPr/>
          <p:nvPr/>
        </p:nvGrpSpPr>
        <p:grpSpPr>
          <a:xfrm>
            <a:off x="-34834" y="1504600"/>
            <a:ext cx="543718" cy="3491701"/>
            <a:chOff x="106943" y="1268016"/>
            <a:chExt cx="543718" cy="3729434"/>
          </a:xfrm>
        </p:grpSpPr>
        <p:sp>
          <p:nvSpPr>
            <p:cNvPr id="77" name="TextBox 76"/>
            <p:cNvSpPr txBox="1"/>
            <p:nvPr/>
          </p:nvSpPr>
          <p:spPr>
            <a:xfrm rot="16200000">
              <a:off x="-203090" y="2847439"/>
              <a:ext cx="11432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UX</a:t>
              </a:r>
            </a:p>
          </p:txBody>
        </p:sp>
        <p:sp>
          <p:nvSpPr>
            <p:cNvPr id="79" name="Left Bracket 78"/>
            <p:cNvSpPr/>
            <p:nvPr/>
          </p:nvSpPr>
          <p:spPr>
            <a:xfrm>
              <a:off x="604942" y="1268016"/>
              <a:ext cx="45719" cy="3729434"/>
            </a:xfrm>
            <a:prstGeom prst="leftBracket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</p:spTree>
    <p:extLst>
      <p:ext uri="{BB962C8B-B14F-4D97-AF65-F5344CB8AC3E}">
        <p14:creationId xmlns:p14="http://schemas.microsoft.com/office/powerpoint/2010/main" val="3973910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from the school of hard knocks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37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2070262" y="-2632383"/>
            <a:ext cx="11545130" cy="6874758"/>
            <a:chOff x="-1270162" y="-2632383"/>
            <a:chExt cx="11545130" cy="6874758"/>
          </a:xfrm>
        </p:grpSpPr>
        <p:grpSp>
          <p:nvGrpSpPr>
            <p:cNvPr id="17" name="Group 16"/>
            <p:cNvGrpSpPr/>
            <p:nvPr/>
          </p:nvGrpSpPr>
          <p:grpSpPr>
            <a:xfrm>
              <a:off x="-1270162" y="-2632383"/>
              <a:ext cx="11545130" cy="5855596"/>
              <a:chOff x="-1176192" y="1143000"/>
              <a:chExt cx="10967445" cy="5562600"/>
            </a:xfrm>
            <a:scene3d>
              <a:camera prst="perspectiveRelaxed" fov="6900000"/>
              <a:lightRig rig="threePt" dir="t"/>
            </a:scene3d>
          </p:grpSpPr>
          <p:sp>
            <p:nvSpPr>
              <p:cNvPr id="19" name="Rectangle 18"/>
              <p:cNvSpPr/>
              <p:nvPr/>
            </p:nvSpPr>
            <p:spPr>
              <a:xfrm>
                <a:off x="441960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64820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85775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08635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32115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54975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575930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598790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621650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44510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65465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688325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711805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734665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755620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778480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799435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822295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843250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866110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8895903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9124503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9334053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9562653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-117619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-94759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-73804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-509442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-27464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-4604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63509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92109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620709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849309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058859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287459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52226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175086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96041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18901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39856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262716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83671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065310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30011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52871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73826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966861" y="1143000"/>
                <a:ext cx="228600" cy="5562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866687" y="3657600"/>
              <a:ext cx="6714595" cy="584775"/>
            </a:xfrm>
            <a:prstGeom prst="rect">
              <a:avLst/>
            </a:prstGeom>
            <a:noFill/>
            <a:ln>
              <a:noFill/>
            </a:ln>
            <a:scene3d>
              <a:camera prst="perspectiveRelaxedModerately" fov="7200000">
                <a:rot lat="19490611" lon="0" rev="21599981"/>
              </a:camera>
              <a:lightRig rig="threePt" dir="t"/>
            </a:scene3d>
            <a:sp3d/>
          </p:spPr>
          <p:txBody>
            <a:bodyPr wrap="none" rtlCol="0">
              <a:spAutoFit/>
              <a:scene3d>
                <a:camera prst="perspectiveHeroicExtremeRightFacing"/>
                <a:lightRig rig="threePt" dir="t"/>
              </a:scene3d>
            </a:bodyPr>
            <a:lstStyle/>
            <a:p>
              <a:r>
                <a:rPr lang="en-GB" sz="3200" b="1" dirty="0">
                  <a:solidFill>
                    <a:schemeClr val="bg1"/>
                  </a:solidFill>
                </a:rPr>
                <a:t>there are 100 ways        it can </a:t>
              </a:r>
              <a:r>
                <a:rPr lang="en-GB" sz="3200" b="1" u="sng" dirty="0">
                  <a:solidFill>
                    <a:schemeClr val="bg1"/>
                  </a:solidFill>
                </a:rPr>
                <a:t>not</a:t>
              </a:r>
              <a:r>
                <a:rPr lang="en-GB" sz="3200" b="1" dirty="0">
                  <a:solidFill>
                    <a:schemeClr val="bg1"/>
                  </a:solidFill>
                </a:rPr>
                <a:t> work</a:t>
              </a:r>
            </a:p>
          </p:txBody>
        </p:sp>
      </p:grpSp>
      <p:sp>
        <p:nvSpPr>
          <p:cNvPr id="67" name="Rectangle 66"/>
          <p:cNvSpPr/>
          <p:nvPr/>
        </p:nvSpPr>
        <p:spPr>
          <a:xfrm>
            <a:off x="3579636" y="-2632383"/>
            <a:ext cx="240641" cy="5855596"/>
          </a:xfrm>
          <a:prstGeom prst="rect">
            <a:avLst/>
          </a:prstGeom>
          <a:solidFill>
            <a:srgbClr val="92D050"/>
          </a:solidFill>
          <a:ln>
            <a:solidFill>
              <a:schemeClr val="bg1">
                <a:lumMod val="95000"/>
              </a:schemeClr>
            </a:solidFill>
          </a:ln>
          <a:scene3d>
            <a:camera prst="perspectiveRelaxed" fov="6900000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3" name="Rectangle 2"/>
          <p:cNvSpPr/>
          <p:nvPr/>
        </p:nvSpPr>
        <p:spPr>
          <a:xfrm>
            <a:off x="3414933" y="-1152445"/>
            <a:ext cx="615553" cy="5298758"/>
          </a:xfrm>
          <a:prstGeom prst="rect">
            <a:avLst/>
          </a:prstGeom>
          <a:noFill/>
        </p:spPr>
        <p:txBody>
          <a:bodyPr vert="vert" wrap="none" lIns="91440" tIns="45720" rIns="91440" bIns="45720">
            <a:spAutoFit/>
            <a:scene3d>
              <a:camera prst="perspectiveRelaxedModerately" fov="6600000">
                <a:rot lat="19199996" lon="0" rev="0"/>
              </a:camera>
              <a:lightRig rig="threePt" dir="t"/>
            </a:scene3d>
          </a:bodyPr>
          <a:lstStyle/>
          <a:p>
            <a:pPr algn="ctr"/>
            <a:r>
              <a:rPr lang="en-US" sz="2800" b="1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For every one way that IoT works…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932503" y="1021663"/>
            <a:ext cx="69759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@1248_io</a:t>
            </a: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093" y="181404"/>
            <a:ext cx="825172" cy="82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10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Real world is a messy place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/>
              <a:t>Making it </a:t>
            </a:r>
            <a:r>
              <a:rPr lang="en-GB" sz="2200" dirty="0" smtClean="0"/>
              <a:t>work </a:t>
            </a:r>
            <a:r>
              <a:rPr lang="en-GB" sz="2200" i="1" dirty="0"/>
              <a:t>simply</a:t>
            </a:r>
            <a:r>
              <a:rPr lang="en-GB" sz="2200" dirty="0"/>
              <a:t> </a:t>
            </a:r>
            <a:r>
              <a:rPr lang="en-GB" sz="2200" dirty="0" smtClean="0"/>
              <a:t>is - in fact - </a:t>
            </a:r>
            <a:r>
              <a:rPr lang="en-GB" sz="2200" dirty="0"/>
              <a:t>“the work” </a:t>
            </a:r>
          </a:p>
          <a:p>
            <a:r>
              <a:rPr lang="en-GB" sz="2200" dirty="0" smtClean="0"/>
              <a:t>Consider every way that every part can (will) fail</a:t>
            </a:r>
          </a:p>
          <a:p>
            <a:pPr lvl="1"/>
            <a:r>
              <a:rPr lang="en-GB" sz="1900" dirty="0" smtClean="0"/>
              <a:t>How must it &amp; other parts respond?</a:t>
            </a:r>
          </a:p>
          <a:p>
            <a:pPr lvl="1"/>
            <a:r>
              <a:rPr lang="en-GB" sz="1850" dirty="0" smtClean="0"/>
              <a:t>e.g. Link failure - Buffering? Syncing?</a:t>
            </a:r>
            <a:endParaRPr lang="en-GB" sz="1850" dirty="0"/>
          </a:p>
          <a:p>
            <a:r>
              <a:rPr lang="en-GB" sz="2200" dirty="0" smtClean="0"/>
              <a:t>Design </a:t>
            </a:r>
            <a:r>
              <a:rPr lang="en-GB" sz="2200" u="sng" dirty="0" smtClean="0"/>
              <a:t>Process</a:t>
            </a:r>
            <a:r>
              <a:rPr lang="en-GB" sz="2200" dirty="0" smtClean="0"/>
              <a:t> </a:t>
            </a:r>
            <a:r>
              <a:rPr lang="en-GB" sz="2200" dirty="0"/>
              <a:t>as well as Product</a:t>
            </a:r>
          </a:p>
          <a:p>
            <a:pPr lvl="1"/>
            <a:r>
              <a:rPr lang="en-GB" sz="1850" dirty="0" smtClean="0"/>
              <a:t>e.g. Hive repeater </a:t>
            </a:r>
            <a:r>
              <a:rPr lang="en-GB" sz="1850" dirty="0"/>
              <a:t>story</a:t>
            </a:r>
          </a:p>
          <a:p>
            <a:pPr lvl="1"/>
            <a:r>
              <a:rPr lang="en-GB" sz="1900" dirty="0"/>
              <a:t>Determines </a:t>
            </a:r>
            <a:r>
              <a:rPr lang="en-GB" sz="1900" dirty="0" smtClean="0"/>
              <a:t>whether you </a:t>
            </a:r>
            <a:r>
              <a:rPr lang="en-GB" sz="1900" dirty="0"/>
              <a:t>can scale </a:t>
            </a:r>
            <a:r>
              <a:rPr lang="en-GB" sz="1900" dirty="0" smtClean="0"/>
              <a:t>cost-effectively</a:t>
            </a:r>
          </a:p>
        </p:txBody>
      </p:sp>
    </p:spTree>
    <p:extLst>
      <p:ext uri="{BB962C8B-B14F-4D97-AF65-F5344CB8AC3E}">
        <p14:creationId xmlns:p14="http://schemas.microsoft.com/office/powerpoint/2010/main" val="911760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First impressions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 smtClean="0"/>
              <a:t>Users don’t follow instructions</a:t>
            </a:r>
          </a:p>
          <a:p>
            <a:pPr lvl="1"/>
            <a:r>
              <a:rPr lang="en-GB" sz="1900" dirty="0" smtClean="0"/>
              <a:t>Must </a:t>
            </a:r>
            <a:r>
              <a:rPr lang="en-GB" sz="1900" dirty="0"/>
              <a:t>cope with any sequence</a:t>
            </a:r>
          </a:p>
          <a:p>
            <a:r>
              <a:rPr lang="en-GB" sz="2200" dirty="0" err="1"/>
              <a:t>Onboarding</a:t>
            </a:r>
            <a:r>
              <a:rPr lang="en-GB" sz="2200" dirty="0"/>
              <a:t>: security </a:t>
            </a:r>
            <a:r>
              <a:rPr lang="en-GB" sz="2200" i="1" dirty="0" smtClean="0"/>
              <a:t>and</a:t>
            </a:r>
            <a:r>
              <a:rPr lang="en-GB" sz="2200" dirty="0" smtClean="0"/>
              <a:t> usability</a:t>
            </a:r>
            <a:endParaRPr lang="en-GB" sz="2200" dirty="0"/>
          </a:p>
          <a:p>
            <a:r>
              <a:rPr lang="en-GB" sz="2200" dirty="0" smtClean="0"/>
              <a:t>Pairing</a:t>
            </a:r>
            <a:endParaRPr lang="en-GB" sz="2200" dirty="0"/>
          </a:p>
          <a:p>
            <a:pPr lvl="1"/>
            <a:r>
              <a:rPr lang="en-GB" sz="1850" dirty="0"/>
              <a:t>Temporary UIs</a:t>
            </a:r>
          </a:p>
          <a:p>
            <a:pPr lvl="1"/>
            <a:r>
              <a:rPr lang="en-GB" sz="1850" dirty="0"/>
              <a:t>“Duh” interactions e.g. via </a:t>
            </a:r>
            <a:r>
              <a:rPr lang="en-GB" sz="1850" dirty="0" smtClean="0"/>
              <a:t>NFC</a:t>
            </a:r>
            <a:endParaRPr lang="en-GB" sz="1850" dirty="0"/>
          </a:p>
          <a:p>
            <a:pPr lvl="1"/>
            <a:r>
              <a:rPr lang="en-GB" sz="1850" dirty="0" smtClean="0"/>
              <a:t>Pre-pairing (pro’s </a:t>
            </a:r>
            <a:r>
              <a:rPr lang="en-GB" sz="1850" dirty="0"/>
              <a:t>&amp; </a:t>
            </a:r>
            <a:r>
              <a:rPr lang="en-GB" sz="1850" dirty="0" smtClean="0"/>
              <a:t>con’s)</a:t>
            </a:r>
            <a:endParaRPr lang="en-GB" sz="1850" dirty="0"/>
          </a:p>
        </p:txBody>
      </p:sp>
    </p:spTree>
    <p:extLst>
      <p:ext uri="{BB962C8B-B14F-4D97-AF65-F5344CB8AC3E}">
        <p14:creationId xmlns:p14="http://schemas.microsoft.com/office/powerpoint/2010/main" val="4117203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In </a:t>
            </a:r>
            <a:r>
              <a:rPr lang="en-GB" dirty="0"/>
              <a:t>the face </a:t>
            </a:r>
            <a:r>
              <a:rPr lang="en-GB" dirty="0" smtClean="0"/>
              <a:t>of</a:t>
            </a:r>
          </a:p>
          <a:p>
            <a:pPr lvl="1"/>
            <a:r>
              <a:rPr lang="en-GB" dirty="0" smtClean="0"/>
              <a:t>Latency</a:t>
            </a:r>
          </a:p>
          <a:p>
            <a:pPr lvl="1"/>
            <a:r>
              <a:rPr lang="en-GB" dirty="0" smtClean="0"/>
              <a:t>Unreliable connections</a:t>
            </a:r>
          </a:p>
          <a:p>
            <a:r>
              <a:rPr lang="en-GB" sz="2200" dirty="0"/>
              <a:t>e</a:t>
            </a:r>
            <a:r>
              <a:rPr lang="en-GB" sz="2200" dirty="0" smtClean="0"/>
              <a:t>.g</a:t>
            </a:r>
            <a:r>
              <a:rPr lang="en-GB" sz="2200" dirty="0"/>
              <a:t>. </a:t>
            </a:r>
            <a:r>
              <a:rPr lang="en-GB" sz="2200" dirty="0" err="1"/>
              <a:t>Smartplug</a:t>
            </a:r>
            <a:r>
              <a:rPr lang="en-GB" sz="2200" dirty="0"/>
              <a:t> switch </a:t>
            </a:r>
            <a:r>
              <a:rPr lang="en-GB" sz="2200" dirty="0" smtClean="0"/>
              <a:t>UI</a:t>
            </a:r>
          </a:p>
          <a:p>
            <a:pPr lvl="1"/>
            <a:r>
              <a:rPr lang="en-GB" sz="1900" dirty="0" smtClean="0"/>
              <a:t>400ms response</a:t>
            </a:r>
          </a:p>
          <a:p>
            <a:pPr lvl="1"/>
            <a:r>
              <a:rPr lang="en-GB" sz="1900" dirty="0" smtClean="0"/>
              <a:t>E.g. </a:t>
            </a:r>
            <a:r>
              <a:rPr lang="en-GB" sz="1900" dirty="0"/>
              <a:t>o</a:t>
            </a:r>
            <a:r>
              <a:rPr lang="en-GB" sz="1900" dirty="0" smtClean="0"/>
              <a:t>n smartphone, show local state or remote state?</a:t>
            </a:r>
          </a:p>
          <a:p>
            <a:pPr lvl="1"/>
            <a:r>
              <a:rPr lang="en-GB" sz="1900" dirty="0" smtClean="0"/>
              <a:t>Need indicators for “in progress” </a:t>
            </a:r>
            <a:r>
              <a:rPr lang="en-GB" sz="1900" dirty="0"/>
              <a:t>&amp; “unknown</a:t>
            </a:r>
            <a:r>
              <a:rPr lang="en-GB" sz="1900" dirty="0" smtClean="0"/>
              <a:t>”</a:t>
            </a:r>
            <a:endParaRPr lang="en-GB" sz="1900" dirty="0"/>
          </a:p>
          <a:p>
            <a:r>
              <a:rPr lang="en-GB" sz="2200" dirty="0" smtClean="0"/>
              <a:t>Plan for missing data (e.g. buttons &amp; charts)</a:t>
            </a:r>
            <a:endParaRPr lang="en-GB" sz="2200" dirty="0"/>
          </a:p>
          <a:p>
            <a:r>
              <a:rPr lang="en-GB" sz="2200" dirty="0" smtClean="0"/>
              <a:t>Historical state:</a:t>
            </a:r>
          </a:p>
          <a:p>
            <a:pPr lvl="2"/>
            <a:r>
              <a:rPr lang="en-GB" sz="1600" dirty="0" smtClean="0"/>
              <a:t>Immutability </a:t>
            </a:r>
            <a:r>
              <a:rPr lang="en-GB" sz="1600" dirty="0"/>
              <a:t>good for </a:t>
            </a:r>
            <a:r>
              <a:rPr lang="en-GB" sz="1600" dirty="0" smtClean="0"/>
              <a:t>scaling.</a:t>
            </a:r>
          </a:p>
          <a:p>
            <a:pPr lvl="2"/>
            <a:r>
              <a:rPr lang="en-GB" sz="1600" dirty="0" smtClean="0"/>
              <a:t>Data </a:t>
            </a:r>
            <a:r>
              <a:rPr lang="en-GB" sz="1600" dirty="0"/>
              <a:t>can show-up </a:t>
            </a:r>
            <a:r>
              <a:rPr lang="en-GB" sz="1600" dirty="0" smtClean="0"/>
              <a:t>late.</a:t>
            </a:r>
          </a:p>
          <a:p>
            <a:pPr lvl="2"/>
            <a:r>
              <a:rPr lang="en-GB" sz="1600" dirty="0" smtClean="0"/>
              <a:t>When </a:t>
            </a:r>
            <a:r>
              <a:rPr lang="en-GB" sz="1600" dirty="0"/>
              <a:t>do we say data is irrevocably missed?</a:t>
            </a:r>
          </a:p>
          <a:p>
            <a:r>
              <a:rPr lang="en-GB" sz="2200" dirty="0"/>
              <a:t>Round-tripping unit conversions (F-&gt;C-&gt;F</a:t>
            </a:r>
            <a:r>
              <a:rPr lang="en-GB" sz="2200" dirty="0" smtClean="0"/>
              <a:t>)</a:t>
            </a:r>
            <a:endParaRPr lang="en-GB" sz="2200" dirty="0"/>
          </a:p>
        </p:txBody>
      </p:sp>
      <p:grpSp>
        <p:nvGrpSpPr>
          <p:cNvPr id="9" name="Group 8"/>
          <p:cNvGrpSpPr/>
          <p:nvPr/>
        </p:nvGrpSpPr>
        <p:grpSpPr>
          <a:xfrm>
            <a:off x="4635061" y="1570246"/>
            <a:ext cx="807193" cy="807193"/>
            <a:chOff x="3481025" y="2036906"/>
            <a:chExt cx="479271" cy="479271"/>
          </a:xfrm>
          <a:scene3d>
            <a:camera prst="orthographicFront"/>
            <a:lightRig rig="twoPt" dir="t"/>
          </a:scene3d>
        </p:grpSpPr>
        <p:sp>
          <p:nvSpPr>
            <p:cNvPr id="4" name="Oval 3"/>
            <p:cNvSpPr/>
            <p:nvPr/>
          </p:nvSpPr>
          <p:spPr>
            <a:xfrm>
              <a:off x="3481025" y="2036906"/>
              <a:ext cx="479271" cy="47927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sp3d prstMaterial="powder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3720662" y="2144111"/>
              <a:ext cx="0" cy="245942"/>
            </a:xfrm>
            <a:prstGeom prst="line">
              <a:avLst/>
            </a:prstGeom>
            <a:ln w="76200">
              <a:solidFill>
                <a:schemeClr val="tx1"/>
              </a:solidFill>
            </a:ln>
            <a:sp3d prstMaterial="powder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14015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3576</TotalTime>
  <Words>511</Words>
  <Application>Microsoft Macintosh PowerPoint</Application>
  <PresentationFormat>Custom</PresentationFormat>
  <Paragraphs>86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Getting to Simple Deploying IoT at scale  Pilgrim Beart FIET  Founder 1248 AlertMe Splashpower antenova activeRF</vt:lpstr>
      <vt:lpstr>Background</vt:lpstr>
      <vt:lpstr>What is IoT?</vt:lpstr>
      <vt:lpstr>IoT Architecture/Terminology</vt:lpstr>
      <vt:lpstr>Lessons</vt:lpstr>
      <vt:lpstr>PowerPoint Presentation</vt:lpstr>
      <vt:lpstr>Real world is a messy place</vt:lpstr>
      <vt:lpstr>First impressions</vt:lpstr>
      <vt:lpstr>State</vt:lpstr>
      <vt:lpstr>Where does the “App” run?</vt:lpstr>
      <vt:lpstr>Less eyeballs</vt:lpstr>
      <vt:lpstr>Mindset for IoT design</vt:lpstr>
      <vt:lpstr>Getting to Simple Deploying IoT at scale  Pilgrim Beart FIET  Founder 1248 AlertMe Splashpower antenova activeRF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Pilgrim Beart</dc:creator>
  <cp:lastModifiedBy>Ari Stiles</cp:lastModifiedBy>
  <cp:revision>347</cp:revision>
  <dcterms:created xsi:type="dcterms:W3CDTF">2015-02-10T10:44:02Z</dcterms:created>
  <dcterms:modified xsi:type="dcterms:W3CDTF">2015-05-20T04:38:46Z</dcterms:modified>
</cp:coreProperties>
</file>