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4" r:id="rId1"/>
  </p:sldMasterIdLst>
  <p:notesMasterIdLst>
    <p:notesMasterId r:id="rId47"/>
  </p:notesMasterIdLst>
  <p:handoutMasterIdLst>
    <p:handoutMasterId r:id="rId48"/>
  </p:handoutMasterIdLst>
  <p:sldIdLst>
    <p:sldId id="391" r:id="rId2"/>
    <p:sldId id="392" r:id="rId3"/>
    <p:sldId id="393" r:id="rId4"/>
    <p:sldId id="394" r:id="rId5"/>
    <p:sldId id="395" r:id="rId6"/>
    <p:sldId id="397" r:id="rId7"/>
    <p:sldId id="457" r:id="rId8"/>
    <p:sldId id="459" r:id="rId9"/>
    <p:sldId id="460" r:id="rId10"/>
    <p:sldId id="461" r:id="rId11"/>
    <p:sldId id="462" r:id="rId12"/>
    <p:sldId id="463" r:id="rId13"/>
    <p:sldId id="464" r:id="rId14"/>
    <p:sldId id="510" r:id="rId15"/>
    <p:sldId id="539" r:id="rId16"/>
    <p:sldId id="467" r:id="rId17"/>
    <p:sldId id="468" r:id="rId18"/>
    <p:sldId id="540" r:id="rId19"/>
    <p:sldId id="541" r:id="rId20"/>
    <p:sldId id="542" r:id="rId21"/>
    <p:sldId id="496" r:id="rId22"/>
    <p:sldId id="511" r:id="rId23"/>
    <p:sldId id="513" r:id="rId24"/>
    <p:sldId id="509" r:id="rId25"/>
    <p:sldId id="512" r:id="rId26"/>
    <p:sldId id="514" r:id="rId27"/>
    <p:sldId id="515" r:id="rId28"/>
    <p:sldId id="532" r:id="rId29"/>
    <p:sldId id="534" r:id="rId30"/>
    <p:sldId id="521" r:id="rId31"/>
    <p:sldId id="519" r:id="rId32"/>
    <p:sldId id="523" r:id="rId33"/>
    <p:sldId id="522" r:id="rId34"/>
    <p:sldId id="524" r:id="rId35"/>
    <p:sldId id="525" r:id="rId36"/>
    <p:sldId id="535" r:id="rId37"/>
    <p:sldId id="527" r:id="rId38"/>
    <p:sldId id="545" r:id="rId39"/>
    <p:sldId id="526" r:id="rId40"/>
    <p:sldId id="528" r:id="rId41"/>
    <p:sldId id="529" r:id="rId42"/>
    <p:sldId id="533" r:id="rId43"/>
    <p:sldId id="531" r:id="rId44"/>
    <p:sldId id="530" r:id="rId45"/>
    <p:sldId id="424"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k Cook" initials="" lastIdx="17" clrIdx="0"/>
  <p:cmAuthor id="1" name="Nelson Soken" initials="NS" lastIdx="10" clrIdx="1"/>
  <p:cmAuthor id="2" name="James Glasnapp" initials="" lastIdx="13" clrIdx="2"/>
  <p:cmAuthor id="3" name="Jeremy Clark" initials="" lastIdx="7" clrIdx="3"/>
  <p:cmAuthor id="4" name="Vns Dzn" initials="" lastIdx="0" clrIdx="4"/>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6600"/>
    <a:srgbClr val="FFAA0A"/>
    <a:srgbClr val="D7D7D7"/>
    <a:srgbClr val="2054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51" autoAdjust="0"/>
    <p:restoredTop sz="70990" autoAdjust="0"/>
  </p:normalViewPr>
  <p:slideViewPr>
    <p:cSldViewPr snapToGrid="0" snapToObjects="1">
      <p:cViewPr varScale="1">
        <p:scale>
          <a:sx n="103" d="100"/>
          <a:sy n="103" d="100"/>
        </p:scale>
        <p:origin x="-2272" y="-112"/>
      </p:cViewPr>
      <p:guideLst>
        <p:guide orient="horz" pos="2160"/>
        <p:guide pos="2880"/>
      </p:guideLst>
    </p:cSldViewPr>
  </p:slideViewPr>
  <p:notesTextViewPr>
    <p:cViewPr>
      <p:scale>
        <a:sx n="100" d="100"/>
        <a:sy n="100" d="100"/>
      </p:scale>
      <p:origin x="0" y="0"/>
    </p:cViewPr>
  </p:notesTextViewPr>
  <p:sorterViewPr>
    <p:cViewPr>
      <p:scale>
        <a:sx n="188" d="100"/>
        <a:sy n="18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commentAuthors" Target="commentAuthors.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D73FCB-8079-9240-9977-1ECB7E3C8253}" type="datetimeFigureOut">
              <a:rPr lang="en-US" smtClean="0"/>
              <a:pPr/>
              <a:t>5/20/15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C08574-A584-D640-B95F-0297FCADC979}" type="slidenum">
              <a:rPr lang="en-US" smtClean="0"/>
              <a:pPr/>
              <a:t>‹#›</a:t>
            </a:fld>
            <a:endParaRPr lang="en-US"/>
          </a:p>
        </p:txBody>
      </p:sp>
    </p:spTree>
    <p:extLst>
      <p:ext uri="{BB962C8B-B14F-4D97-AF65-F5344CB8AC3E}">
        <p14:creationId xmlns:p14="http://schemas.microsoft.com/office/powerpoint/2010/main" val="35631256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C12392-0C27-FB4B-9E3B-D3D973E4FADD}" type="datetimeFigureOut">
              <a:rPr lang="en-US" smtClean="0"/>
              <a:pPr/>
              <a:t>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C53A1C-D685-0C42-B4A0-F2662F473050}" type="slidenum">
              <a:rPr lang="en-US" smtClean="0"/>
              <a:pPr/>
              <a:t>‹#›</a:t>
            </a:fld>
            <a:endParaRPr lang="en-US"/>
          </a:p>
        </p:txBody>
      </p:sp>
    </p:spTree>
    <p:extLst>
      <p:ext uri="{BB962C8B-B14F-4D97-AF65-F5344CB8AC3E}">
        <p14:creationId xmlns:p14="http://schemas.microsoft.com/office/powerpoint/2010/main" val="14341021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Good</a:t>
            </a:r>
            <a:r>
              <a:rPr lang="en-US" baseline="0" dirty="0" smtClean="0"/>
              <a:t> evening. Thanks for having me here. Today I want to give you a bit of my perspective on user experience design for predictive analytics for the internet of things. Most broadly I want to look at the design challenges of systems that anticipate users’ needs based on models of past situations which they use to predict the near future and act on it. I feel this is a fundamentally new challenge for designers that goes beyond traditional UX design practices such as interaction design and information architecture. This talk is broadly divided into two parts: an overview of why I think this is particularly important as the Internet of Things becomes more about services than devices, how people’s relationships to devices and companies’ relationships to value change as a result of this model, and some thoughts on the issues around predictive analytics and behavior, and finally some approaches to addressing these issues.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couple of caveats up front: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 I’m not planning to review UX design as a whole. I’m planning to just drill down into this one issue that’s been interesting me for the last couple of years.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 Although this talk is about “predictive analytics,” it’s really about BEHAVIOR, which is what the analytics enable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 The talk is focused on the consumer internet of things because although predictive behavior is an important part of the Industrial Internet of Things, it’s REALLY key to the consumer </a:t>
            </a:r>
            <a:r>
              <a:rPr lang="en-US" baseline="0" dirty="0" err="1" smtClean="0"/>
              <a:t>IoT</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 This is a rapidly changing environment, and every time I revise this presentation there have been a lot of changes, so apologies in advance if it doesn’t match your perspective.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 Finally, I want to point out that few if any of the issues I raise are new. Though the term “internet of things” is hot right now, the ideas have been developed for more than 20 years and there’s lots of great thinking out there. Just search for “ubiquitous computing,” “ambient intelligence,” and “pervasive computing.”</a:t>
            </a:r>
          </a:p>
        </p:txBody>
      </p:sp>
      <p:sp>
        <p:nvSpPr>
          <p:cNvPr id="4" name="Slide Number Placeholder 3"/>
          <p:cNvSpPr>
            <a:spLocks noGrp="1"/>
          </p:cNvSpPr>
          <p:nvPr>
            <p:ph type="sldNum" sz="quarter" idx="10"/>
          </p:nvPr>
        </p:nvSpPr>
        <p:spPr/>
        <p:txBody>
          <a:bodyPr/>
          <a:lstStyle/>
          <a:p>
            <a:fld id="{E1C53A1C-D685-0C42-B4A0-F2662F473050}" type="slidenum">
              <a:rPr lang="en-US" smtClean="0"/>
              <a:pPr/>
              <a:t>0</a:t>
            </a:fld>
            <a:endParaRPr lang="en-US"/>
          </a:p>
        </p:txBody>
      </p:sp>
    </p:spTree>
    <p:extLst>
      <p:ext uri="{BB962C8B-B14F-4D97-AF65-F5344CB8AC3E}">
        <p14:creationId xmlns:p14="http://schemas.microsoft.com/office/powerpoint/2010/main" val="112763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Times" charset="0"/>
              </a:rPr>
              <a:t>If we chart these </a:t>
            </a:r>
            <a:r>
              <a:rPr lang="en-US" dirty="0" smtClean="0">
                <a:latin typeface="Times" charset="0"/>
              </a:rPr>
              <a:t>two </a:t>
            </a:r>
            <a:r>
              <a:rPr lang="en-US" dirty="0">
                <a:latin typeface="Times" charset="0"/>
              </a:rPr>
              <a:t>tends, two broad classes of digital products emerge.</a:t>
            </a:r>
          </a:p>
          <a:p>
            <a:endParaRPr lang="en-US" baseline="0" dirty="0" smtClean="0"/>
          </a:p>
          <a:p>
            <a:pPr defTabSz="914318">
              <a:defRPr/>
            </a:pPr>
            <a:r>
              <a:rPr lang="en-US" baseline="0" dirty="0" smtClean="0"/>
              <a:t>If we follow the local to remote axis, we find general-purpose devices that do roughly the same set of things, and differ primarily in size. </a:t>
            </a:r>
            <a:r>
              <a:rPr lang="en-US" dirty="0">
                <a:latin typeface="Times" charset="0"/>
                <a:ea typeface="ＭＳ Ｐゴシック" charset="0"/>
                <a:cs typeface="Geneva" pitchFamily="-107" charset="-128"/>
              </a:rPr>
              <a:t>They exist to provide access to online services, in a form factor that’s appropriate to the context in which they’re used.</a:t>
            </a:r>
          </a:p>
          <a:p>
            <a:r>
              <a:rPr lang="en-US" baseline="0" dirty="0" smtClean="0"/>
              <a:t>I call these devices terminals.</a:t>
            </a:r>
            <a:endParaRPr lang="en-US" dirty="0">
              <a:latin typeface="Times" charset="0"/>
              <a:ea typeface="ＭＳ Ｐゴシック" charset="0"/>
              <a:cs typeface="Geneva" pitchFamily="-107" charset="-128"/>
            </a:endParaRPr>
          </a:p>
          <a:p>
            <a:endParaRPr lang="en-US" baseline="0" dirty="0" smtClean="0"/>
          </a:p>
          <a:p>
            <a:pPr defTabSz="914318">
              <a:defRPr/>
            </a:pPr>
            <a:r>
              <a:rPr lang="en-US" baseline="0" dirty="0" smtClean="0"/>
              <a:t>If we follow the general to specific axis, we see a shift is to more narrow-function devices that are designed to do a small set of </a:t>
            </a:r>
            <a:r>
              <a:rPr lang="en-US" dirty="0">
                <a:latin typeface="Times" charset="0"/>
              </a:rPr>
              <a:t>things </a:t>
            </a:r>
            <a:r>
              <a:rPr lang="en-US" dirty="0" smtClean="0">
                <a:latin typeface="Times" charset="0"/>
              </a:rPr>
              <a:t>with specialized hardware. A parking meter can take quarters,</a:t>
            </a:r>
            <a:r>
              <a:rPr lang="en-US" baseline="0" dirty="0" smtClean="0">
                <a:latin typeface="Times" charset="0"/>
              </a:rPr>
              <a:t> which your phone can’t do, and a digital SLR has a giant lens on it, which you probably don’t want on your phone. </a:t>
            </a:r>
            <a:r>
              <a:rPr lang="en-US" dirty="0" smtClean="0">
                <a:latin typeface="Times" charset="0"/>
              </a:rPr>
              <a:t>These</a:t>
            </a:r>
            <a:r>
              <a:rPr lang="en-US" baseline="0" dirty="0" smtClean="0">
                <a:latin typeface="Times" charset="0"/>
              </a:rPr>
              <a:t> devices </a:t>
            </a:r>
            <a:r>
              <a:rPr lang="en-US" dirty="0" smtClean="0">
                <a:latin typeface="Times" charset="0"/>
              </a:rPr>
              <a:t>differ </a:t>
            </a:r>
            <a:r>
              <a:rPr lang="en-US" dirty="0">
                <a:latin typeface="Times" charset="0"/>
              </a:rPr>
              <a:t>in </a:t>
            </a:r>
            <a:r>
              <a:rPr lang="en-US" dirty="0" smtClean="0">
                <a:latin typeface="Times" charset="0"/>
              </a:rPr>
              <a:t>their specialized</a:t>
            </a:r>
            <a:r>
              <a:rPr lang="en-US" baseline="0" dirty="0" smtClean="0">
                <a:latin typeface="Times" charset="0"/>
              </a:rPr>
              <a:t> </a:t>
            </a:r>
            <a:r>
              <a:rPr lang="en-US" dirty="0" smtClean="0">
                <a:latin typeface="Times" charset="0"/>
              </a:rPr>
              <a:t>hardware. </a:t>
            </a:r>
            <a:r>
              <a:rPr lang="en-US" baseline="0" dirty="0" smtClean="0"/>
              <a:t>I call these devices appliances.</a:t>
            </a:r>
            <a:endParaRPr lang="en-US" dirty="0">
              <a:latin typeface="Times" charset="0"/>
            </a:endParaRPr>
          </a:p>
        </p:txBody>
      </p:sp>
      <p:sp>
        <p:nvSpPr>
          <p:cNvPr id="4" name="Slide Number Placeholder 3"/>
          <p:cNvSpPr>
            <a:spLocks noGrp="1"/>
          </p:cNvSpPr>
          <p:nvPr>
            <p:ph type="sldNum" sz="quarter" idx="10"/>
          </p:nvPr>
        </p:nvSpPr>
        <p:spPr/>
        <p:txBody>
          <a:bodyPr/>
          <a:lstStyle/>
          <a:p>
            <a:fld id="{370AC956-B3AC-F74D-9BE3-24830C6EF00C}" type="slidenum">
              <a:rPr lang="en-US" smtClean="0"/>
              <a:pPr/>
              <a:t>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Times" charset="0"/>
              </a:rPr>
              <a:t>The most interesting thing, however, to me is that these shifts are part of an even larger transition, one where devices are simultaneously specific AND deeply tied to online services. In this model, the service provides the majority of the value, and can be represented either as a dedicated appliance, an app running on a terminal, or anything in between. </a:t>
            </a:r>
            <a:endParaRPr lang="en-US" dirty="0">
              <a:latin typeface="Times" charset="0"/>
              <a:ea typeface="ＭＳ Ｐゴシック" charset="0"/>
              <a:cs typeface="Geneva" pitchFamily="-107" charset="-128"/>
            </a:endParaRPr>
          </a:p>
          <a:p>
            <a:endParaRPr lang="en-US" dirty="0">
              <a:latin typeface="Times" charset="0"/>
              <a:ea typeface="ＭＳ Ｐゴシック" charset="0"/>
              <a:cs typeface="Geneva" pitchFamily="-107" charset="-128"/>
            </a:endParaRPr>
          </a:p>
          <a:p>
            <a:r>
              <a:rPr lang="en-US" dirty="0">
                <a:latin typeface="Times" charset="0"/>
                <a:ea typeface="ＭＳ Ｐゴシック" charset="0"/>
                <a:cs typeface="Geneva" pitchFamily="-107" charset="-128"/>
              </a:rPr>
              <a:t>I call these devices service avatars.</a:t>
            </a:r>
            <a:r>
              <a:rPr lang="en-US" dirty="0">
                <a:latin typeface="Times" charset="0"/>
              </a:rPr>
              <a:t> And </a:t>
            </a:r>
            <a:r>
              <a:rPr lang="en-US" dirty="0">
                <a:latin typeface="Times" charset="0"/>
                <a:ea typeface="ＭＳ Ｐゴシック" charset="0"/>
                <a:cs typeface="Geneva" pitchFamily="-107" charset="-128"/>
              </a:rPr>
              <a:t>this is where </a:t>
            </a:r>
            <a:r>
              <a:rPr lang="en-US" dirty="0" smtClean="0">
                <a:latin typeface="Times" charset="0"/>
                <a:ea typeface="ＭＳ Ｐゴシック" charset="0"/>
                <a:cs typeface="Geneva" pitchFamily="-107" charset="-128"/>
              </a:rPr>
              <a:t>much of the </a:t>
            </a:r>
            <a:r>
              <a:rPr lang="en-US" dirty="0">
                <a:latin typeface="Times" charset="0"/>
                <a:ea typeface="ＭＳ Ｐゴシック" charset="0"/>
                <a:cs typeface="Geneva" pitchFamily="-107" charset="-128"/>
              </a:rPr>
              <a:t>Internet of Things </a:t>
            </a:r>
            <a:r>
              <a:rPr lang="en-US" dirty="0" smtClean="0">
                <a:latin typeface="Times" charset="0"/>
                <a:ea typeface="ＭＳ Ｐゴシック" charset="0"/>
                <a:cs typeface="Geneva" pitchFamily="-107" charset="-128"/>
              </a:rPr>
              <a:t>currently</a:t>
            </a:r>
            <a:r>
              <a:rPr lang="en-US" baseline="0" dirty="0" smtClean="0">
                <a:latin typeface="Times" charset="0"/>
                <a:ea typeface="ＭＳ Ｐゴシック" charset="0"/>
                <a:cs typeface="Geneva" pitchFamily="-107" charset="-128"/>
              </a:rPr>
              <a:t> </a:t>
            </a:r>
            <a:r>
              <a:rPr lang="en-US" dirty="0" smtClean="0">
                <a:latin typeface="Times" charset="0"/>
                <a:ea typeface="ＭＳ Ｐゴシック" charset="0"/>
                <a:cs typeface="Geneva" pitchFamily="-107" charset="-128"/>
              </a:rPr>
              <a:t>lies</a:t>
            </a:r>
            <a:r>
              <a:rPr lang="en-US" dirty="0">
                <a:latin typeface="Times" charset="0"/>
                <a:ea typeface="ＭＳ Ｐゴシック" charset="0"/>
                <a:cs typeface="Geneva" pitchFamily="-107" charset="-128"/>
              </a:rPr>
              <a:t>, at least for consumer products.</a:t>
            </a:r>
          </a:p>
        </p:txBody>
      </p:sp>
      <p:sp>
        <p:nvSpPr>
          <p:cNvPr id="4" name="Slide Number Placeholder 3"/>
          <p:cNvSpPr>
            <a:spLocks noGrp="1"/>
          </p:cNvSpPr>
          <p:nvPr>
            <p:ph type="sldNum" sz="quarter" idx="10"/>
          </p:nvPr>
        </p:nvSpPr>
        <p:spPr/>
        <p:txBody>
          <a:bodyPr/>
          <a:lstStyle/>
          <a:p>
            <a:fld id="{370AC956-B3AC-F74D-9BE3-24830C6EF00C}" type="slidenum">
              <a:rPr lang="en-US" smtClean="0"/>
              <a:pPr/>
              <a:t>10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18">
              <a:defRPr/>
            </a:pPr>
            <a:r>
              <a:rPr lang="en-US" dirty="0" smtClean="0">
                <a:latin typeface="Times"/>
                <a:cs typeface="Times"/>
              </a:rPr>
              <a:t>As value shifts </a:t>
            </a:r>
            <a:r>
              <a:rPr lang="en-US" baseline="0" dirty="0" smtClean="0">
                <a:latin typeface="Times"/>
                <a:cs typeface="Times"/>
              </a:rPr>
              <a:t>to services, </a:t>
            </a:r>
            <a:r>
              <a:rPr lang="en-US" dirty="0" smtClean="0">
                <a:latin typeface="Times"/>
                <a:cs typeface="Times"/>
              </a:rPr>
              <a:t>the devices,</a:t>
            </a:r>
            <a:r>
              <a:rPr lang="en-US" baseline="0" dirty="0" smtClean="0">
                <a:latin typeface="Times"/>
                <a:cs typeface="Times"/>
              </a:rPr>
              <a:t> </a:t>
            </a:r>
            <a:r>
              <a:rPr lang="en-US" dirty="0" smtClean="0">
                <a:latin typeface="Times"/>
                <a:cs typeface="Times"/>
              </a:rPr>
              <a:t>software applications and websites used to access it—its </a:t>
            </a:r>
            <a:r>
              <a:rPr lang="en-US" baseline="0" dirty="0" smtClean="0">
                <a:latin typeface="Times"/>
                <a:cs typeface="Times"/>
              </a:rPr>
              <a:t>avatars—</a:t>
            </a:r>
            <a:r>
              <a:rPr lang="en-US" dirty="0" smtClean="0">
                <a:latin typeface="Times"/>
                <a:cs typeface="Times"/>
              </a:rPr>
              <a:t>become secondary. A camera becomes a really good appliance for taking</a:t>
            </a:r>
            <a:r>
              <a:rPr lang="en-US" baseline="0" dirty="0" smtClean="0">
                <a:latin typeface="Times"/>
                <a:cs typeface="Times"/>
              </a:rPr>
              <a:t> photos for Flickr, while a TV becomes a nice Flickr display that you don’t have to log into every time, and a phone becomes a convenient way to take your Flickr pictures on the road.</a:t>
            </a:r>
          </a:p>
          <a:p>
            <a:pPr defTabSz="914318">
              <a:defRPr/>
            </a:pPr>
            <a:endParaRPr lang="en-US" baseline="0" dirty="0" smtClean="0">
              <a:latin typeface="Times"/>
              <a:cs typeface="Times"/>
            </a:endParaRPr>
          </a:p>
          <a:p>
            <a:pPr defTabSz="914318">
              <a:defRPr/>
            </a:pPr>
            <a:r>
              <a:rPr lang="en-US" baseline="0" dirty="0" smtClean="0">
                <a:latin typeface="Times"/>
                <a:cs typeface="Times"/>
              </a:rPr>
              <a:t>Hardware becomes simultaneously more specialized and devalued as u</a:t>
            </a:r>
            <a:r>
              <a:rPr lang="en-US" dirty="0" smtClean="0">
                <a:latin typeface="Times"/>
                <a:cs typeface="Times"/>
              </a:rPr>
              <a:t>sers see “</a:t>
            </a:r>
            <a:r>
              <a:rPr lang="en-US" dirty="0">
                <a:latin typeface="Times"/>
                <a:cs typeface="Times"/>
              </a:rPr>
              <a:t>through</a:t>
            </a:r>
            <a:r>
              <a:rPr lang="en-US" dirty="0" smtClean="0">
                <a:latin typeface="Times"/>
                <a:cs typeface="Times"/>
              </a:rPr>
              <a:t>” each device to the service it represents. The hardware exists to get better value out of the service.</a:t>
            </a:r>
          </a:p>
        </p:txBody>
      </p:sp>
      <p:sp>
        <p:nvSpPr>
          <p:cNvPr id="4" name="Slide Number Placeholder 3"/>
          <p:cNvSpPr>
            <a:spLocks noGrp="1"/>
          </p:cNvSpPr>
          <p:nvPr>
            <p:ph type="sldNum" sz="quarter" idx="10"/>
          </p:nvPr>
        </p:nvSpPr>
        <p:spPr/>
        <p:txBody>
          <a:bodyPr/>
          <a:lstStyle/>
          <a:p>
            <a:fld id="{833BA85D-0FEE-4143-AD4A-D70DE1D331D5}" type="slidenum">
              <a:rPr lang="en-US" smtClean="0"/>
              <a:pPr/>
              <a:t>11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Amazon</a:t>
            </a:r>
            <a:r>
              <a:rPr lang="en-US" baseline="0" dirty="0" smtClean="0"/>
              <a:t> really gets this</a:t>
            </a:r>
            <a:r>
              <a:rPr lang="en-US" dirty="0" smtClean="0"/>
              <a:t>. Here</a:t>
            </a:r>
            <a:r>
              <a:rPr lang="ja-JP" altLang="en-US" dirty="0" smtClean="0"/>
              <a:t>’</a:t>
            </a:r>
            <a:r>
              <a:rPr lang="en-US" dirty="0" smtClean="0"/>
              <a:t>s </a:t>
            </a:r>
            <a:r>
              <a:rPr lang="en-US" dirty="0"/>
              <a:t>a telling </a:t>
            </a:r>
            <a:r>
              <a:rPr lang="en-US" dirty="0" smtClean="0"/>
              <a:t>older ad </a:t>
            </a:r>
            <a:r>
              <a:rPr lang="en-US" dirty="0"/>
              <a:t>from Amazon for the </a:t>
            </a:r>
            <a:r>
              <a:rPr lang="en-US" dirty="0" smtClean="0"/>
              <a:t>Kindle.</a:t>
            </a:r>
            <a:r>
              <a:rPr lang="en-US" baseline="0" dirty="0" smtClean="0"/>
              <a:t> It’s </a:t>
            </a:r>
            <a:r>
              <a:rPr lang="en-US" dirty="0" smtClean="0"/>
              <a:t>saying </a:t>
            </a:r>
            <a:r>
              <a:rPr lang="ja-JP" altLang="en-US" dirty="0"/>
              <a:t>“</a:t>
            </a:r>
            <a:r>
              <a:rPr lang="en-US" dirty="0"/>
              <a:t>Look, use whatever </a:t>
            </a:r>
            <a:r>
              <a:rPr lang="en-US" dirty="0" smtClean="0"/>
              <a:t>device</a:t>
            </a:r>
            <a:r>
              <a:rPr lang="en-US" baseline="0" dirty="0" smtClean="0"/>
              <a:t> </a:t>
            </a:r>
            <a:r>
              <a:rPr lang="en-US" dirty="0" smtClean="0"/>
              <a:t>you </a:t>
            </a:r>
            <a:r>
              <a:rPr lang="en-US" dirty="0"/>
              <a:t>want. We don</a:t>
            </a:r>
            <a:r>
              <a:rPr lang="ja-JP" altLang="en-US" dirty="0"/>
              <a:t>’</a:t>
            </a:r>
            <a:r>
              <a:rPr lang="en-US" dirty="0"/>
              <a:t>t care, as long you stay loyal to our service. You can buy our specialized </a:t>
            </a:r>
            <a:r>
              <a:rPr lang="en-US" dirty="0" smtClean="0"/>
              <a:t>devices, </a:t>
            </a:r>
            <a:r>
              <a:rPr lang="en-US" dirty="0"/>
              <a:t>but you don</a:t>
            </a:r>
            <a:r>
              <a:rPr lang="ja-JP" altLang="en-US" dirty="0"/>
              <a:t>’</a:t>
            </a:r>
            <a:r>
              <a:rPr lang="en-US" dirty="0"/>
              <a:t>t have to.</a:t>
            </a:r>
            <a:r>
              <a:rPr lang="ja-JP" altLang="en-US" dirty="0" smtClean="0"/>
              <a:t>”</a:t>
            </a:r>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28344" indent="-3747118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159" eaLnBrk="0" fontAlgn="base" hangingPunct="0">
              <a:spcBef>
                <a:spcPct val="0"/>
              </a:spcBef>
              <a:spcAft>
                <a:spcPct val="0"/>
              </a:spcAft>
              <a:defRPr sz="2400">
                <a:solidFill>
                  <a:schemeClr val="tx1"/>
                </a:solidFill>
                <a:latin typeface="Times" charset="0"/>
                <a:ea typeface="ＭＳ Ｐゴシック" charset="0"/>
              </a:defRPr>
            </a:lvl6pPr>
            <a:lvl7pPr marL="914318" eaLnBrk="0" fontAlgn="base" hangingPunct="0">
              <a:spcBef>
                <a:spcPct val="0"/>
              </a:spcBef>
              <a:spcAft>
                <a:spcPct val="0"/>
              </a:spcAft>
              <a:defRPr sz="2400">
                <a:solidFill>
                  <a:schemeClr val="tx1"/>
                </a:solidFill>
                <a:latin typeface="Times" charset="0"/>
                <a:ea typeface="ＭＳ Ｐゴシック" charset="0"/>
              </a:defRPr>
            </a:lvl7pPr>
            <a:lvl8pPr marL="1371477" eaLnBrk="0" fontAlgn="base" hangingPunct="0">
              <a:spcBef>
                <a:spcPct val="0"/>
              </a:spcBef>
              <a:spcAft>
                <a:spcPct val="0"/>
              </a:spcAft>
              <a:defRPr sz="2400">
                <a:solidFill>
                  <a:schemeClr val="tx1"/>
                </a:solidFill>
                <a:latin typeface="Times" charset="0"/>
                <a:ea typeface="ＭＳ Ｐゴシック" charset="0"/>
              </a:defRPr>
            </a:lvl8pPr>
            <a:lvl9pPr marL="1828637" eaLnBrk="0" fontAlgn="base" hangingPunct="0">
              <a:spcBef>
                <a:spcPct val="0"/>
              </a:spcBef>
              <a:spcAft>
                <a:spcPct val="0"/>
              </a:spcAft>
              <a:defRPr sz="2400">
                <a:solidFill>
                  <a:schemeClr val="tx1"/>
                </a:solidFill>
                <a:latin typeface="Times" charset="0"/>
                <a:ea typeface="ＭＳ Ｐゴシック" charset="0"/>
              </a:defRPr>
            </a:lvl9pPr>
          </a:lstStyle>
          <a:p>
            <a:fld id="{17E31239-9A51-B143-96B7-896B3E5911FF}" type="slidenum">
              <a:rPr lang="en-US" sz="1200"/>
              <a:pPr/>
              <a:t>12</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Fire was released 3 years ago, Jeff Bezos even called</a:t>
            </a:r>
            <a:r>
              <a:rPr lang="en-US" baseline="0" dirty="0" smtClean="0"/>
              <a:t> it a service.</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13</a:t>
            </a:fld>
            <a:endParaRPr lang="en-US"/>
          </a:p>
        </p:txBody>
      </p:sp>
    </p:spTree>
    <p:extLst>
      <p:ext uri="{BB962C8B-B14F-4D97-AF65-F5344CB8AC3E}">
        <p14:creationId xmlns:p14="http://schemas.microsoft.com/office/powerpoint/2010/main" val="3360490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NetFlix</a:t>
            </a:r>
            <a:r>
              <a:rPr lang="en-US" baseline="0" dirty="0" smtClean="0"/>
              <a:t> is another good media example. It feels natural to pause a movie on one device and continue it on another because from your perspective there’s only ONE Netflix. </a:t>
            </a:r>
            <a:r>
              <a:rPr lang="en-US" sz="1200" kern="1200" dirty="0" err="1" smtClean="0">
                <a:solidFill>
                  <a:schemeClr val="tx1"/>
                </a:solidFill>
                <a:effectLst/>
                <a:latin typeface="+mn-lt"/>
                <a:ea typeface="+mn-ea"/>
                <a:cs typeface="+mn-cs"/>
              </a:rPr>
              <a:t>Dropbox</a:t>
            </a:r>
            <a:r>
              <a:rPr lang="en-US" sz="1200" kern="1200" dirty="0" smtClean="0">
                <a:solidFill>
                  <a:schemeClr val="tx1"/>
                </a:solidFill>
                <a:effectLst/>
                <a:latin typeface="+mn-lt"/>
                <a:ea typeface="+mn-ea"/>
                <a:cs typeface="+mn-cs"/>
              </a:rPr>
              <a:t> creates</a:t>
            </a:r>
            <a:r>
              <a:rPr lang="en-US" sz="1200" kern="1200" baseline="0" dirty="0" smtClean="0">
                <a:solidFill>
                  <a:schemeClr val="tx1"/>
                </a:solidFill>
                <a:effectLst/>
                <a:latin typeface="+mn-lt"/>
                <a:ea typeface="+mn-ea"/>
                <a:cs typeface="+mn-cs"/>
              </a:rPr>
              <a:t> this for files, </a:t>
            </a:r>
            <a:r>
              <a:rPr lang="en-US" sz="1200" kern="1200" baseline="0" dirty="0" err="1" smtClean="0">
                <a:solidFill>
                  <a:schemeClr val="tx1"/>
                </a:solidFill>
                <a:effectLst/>
                <a:latin typeface="+mn-lt"/>
                <a:ea typeface="+mn-ea"/>
                <a:cs typeface="+mn-cs"/>
              </a:rPr>
              <a:t>Evernote</a:t>
            </a:r>
            <a:r>
              <a:rPr lang="en-US" sz="1200" kern="1200" baseline="0" dirty="0" smtClean="0">
                <a:solidFill>
                  <a:schemeClr val="tx1"/>
                </a:solidFill>
                <a:effectLst/>
                <a:latin typeface="+mn-lt"/>
                <a:ea typeface="+mn-ea"/>
                <a:cs typeface="+mn-cs"/>
              </a:rPr>
              <a:t> for notes, and </a:t>
            </a:r>
            <a:r>
              <a:rPr lang="en-US" sz="1200" kern="1200" dirty="0" smtClean="0">
                <a:solidFill>
                  <a:schemeClr val="tx1"/>
                </a:solidFill>
                <a:effectLst/>
                <a:latin typeface="+mn-lt"/>
                <a:ea typeface="+mn-ea"/>
                <a:cs typeface="+mn-cs"/>
              </a:rPr>
              <a:t>Angry Birds for score synchronization. The</a:t>
            </a:r>
            <a:r>
              <a:rPr lang="en-US" sz="1200" kern="1200" baseline="0" dirty="0" smtClean="0">
                <a:solidFill>
                  <a:schemeClr val="tx1"/>
                </a:solidFill>
                <a:effectLst/>
                <a:latin typeface="+mn-lt"/>
                <a:ea typeface="+mn-ea"/>
                <a:cs typeface="+mn-cs"/>
              </a:rPr>
              <a:t> service is where your attention is, the device is there to give you access to the service, but other than a convenient form factor, the hardware is largely disposable.</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14</a:t>
            </a:fld>
            <a:endParaRPr lang="en-US"/>
          </a:p>
        </p:txBody>
      </p:sp>
    </p:spTree>
    <p:extLst>
      <p:ext uri="{BB962C8B-B14F-4D97-AF65-F5344CB8AC3E}">
        <p14:creationId xmlns:p14="http://schemas.microsoft.com/office/powerpoint/2010/main" val="4245825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large-scale </a:t>
            </a:r>
            <a:r>
              <a:rPr lang="en-US" dirty="0" err="1" smtClean="0"/>
              <a:t>IoT</a:t>
            </a:r>
            <a:r>
              <a:rPr lang="en-US" dirty="0" smtClean="0"/>
              <a:t> products are service avatars. They use specialized</a:t>
            </a:r>
            <a:r>
              <a:rPr lang="en-US" baseline="0" dirty="0" smtClean="0"/>
              <a:t> sensors and actuators to support a service, but have little value—or don</a:t>
            </a:r>
            <a:r>
              <a:rPr lang="fr-FR" baseline="0" dirty="0" smtClean="0"/>
              <a:t>’</a:t>
            </a:r>
            <a:r>
              <a:rPr lang="en-US" baseline="0" dirty="0" smtClean="0"/>
              <a:t>t work at all—without the supporting service. </a:t>
            </a:r>
            <a:r>
              <a:rPr lang="en-US" dirty="0" smtClean="0"/>
              <a:t>Smart Things, which was acquired by Samsung last year,</a:t>
            </a:r>
            <a:r>
              <a:rPr lang="en-US" baseline="0" dirty="0" smtClean="0"/>
              <a:t> clearly states its service offering right up front on their site. The first thing they say about their product line is not what the functionality is, but what effect their service will achieve for their customers. Their hardware products’ functionality, how they will technically satisfy the service promise, is almost an afterthought.</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15</a:t>
            </a:fld>
            <a:endParaRPr lang="en-US"/>
          </a:p>
        </p:txBody>
      </p:sp>
    </p:spTree>
    <p:extLst>
      <p:ext uri="{BB962C8B-B14F-4D97-AF65-F5344CB8AC3E}">
        <p14:creationId xmlns:p14="http://schemas.microsoft.com/office/powerpoint/2010/main" val="256175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a:t>
            </a:r>
            <a:r>
              <a:rPr lang="en-US" baseline="0" dirty="0" smtClean="0"/>
              <a:t> that to X10, their spiritual predecessor that’s been in the business for more than 20 years. All that X10 tells is you is what the devices are, not what the service will accomplish for you. I don’t even know if there IS a service. Why should I care that they have “modules”? I shouldn’t, and I don’t.</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16</a:t>
            </a:fld>
            <a:endParaRPr lang="en-US"/>
          </a:p>
        </p:txBody>
      </p:sp>
    </p:spTree>
    <p:extLst>
      <p:ext uri="{BB962C8B-B14F-4D97-AF65-F5344CB8AC3E}">
        <p14:creationId xmlns:p14="http://schemas.microsoft.com/office/powerpoint/2010/main" val="3371293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what do these services offer?</a:t>
            </a:r>
          </a:p>
        </p:txBody>
      </p:sp>
      <p:sp>
        <p:nvSpPr>
          <p:cNvPr id="4" name="Slide Number Placeholder 3"/>
          <p:cNvSpPr>
            <a:spLocks noGrp="1"/>
          </p:cNvSpPr>
          <p:nvPr>
            <p:ph type="sldNum" sz="quarter" idx="10"/>
          </p:nvPr>
        </p:nvSpPr>
        <p:spPr/>
        <p:txBody>
          <a:bodyPr/>
          <a:lstStyle/>
          <a:p>
            <a:fld id="{E1C53A1C-D685-0C42-B4A0-F2662F473050}" type="slidenum">
              <a:rPr lang="en-US" smtClean="0"/>
              <a:pPr/>
              <a:t>17</a:t>
            </a:fld>
            <a:endParaRPr lang="en-US"/>
          </a:p>
        </p:txBody>
      </p:sp>
    </p:spTree>
    <p:extLst>
      <p:ext uri="{BB962C8B-B14F-4D97-AF65-F5344CB8AC3E}">
        <p14:creationId xmlns:p14="http://schemas.microsoft.com/office/powerpoint/2010/main" val="1505586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Let me actually back up and talk about what they don’t offer, or don’t successfully offer, which is simple connectivity. Simply providing telemetry from physical devices to the Net—such as the logistics chain of my local coffee roaster in San Francisco—IS a successful B2B business, and this is the heart of the Industrial Internet of Things, but I don’t think it’s particularly successful for consumers.</a:t>
            </a:r>
            <a:endParaRPr lang="en-US" dirty="0" smtClean="0"/>
          </a:p>
        </p:txBody>
      </p:sp>
      <p:sp>
        <p:nvSpPr>
          <p:cNvPr id="4" name="Slide Number Placeholder 3"/>
          <p:cNvSpPr>
            <a:spLocks noGrp="1"/>
          </p:cNvSpPr>
          <p:nvPr>
            <p:ph type="sldNum" sz="quarter" idx="10"/>
          </p:nvPr>
        </p:nvSpPr>
        <p:spPr/>
        <p:txBody>
          <a:bodyPr/>
          <a:lstStyle/>
          <a:p>
            <a:fld id="{E1C53A1C-D685-0C42-B4A0-F2662F473050}" type="slidenum">
              <a:rPr lang="en-US" smtClean="0"/>
              <a:pPr/>
              <a:t>18</a:t>
            </a:fld>
            <a:endParaRPr lang="en-US"/>
          </a:p>
        </p:txBody>
      </p:sp>
    </p:spTree>
    <p:extLst>
      <p:ext uri="{BB962C8B-B14F-4D97-AF65-F5344CB8AC3E}">
        <p14:creationId xmlns:p14="http://schemas.microsoft.com/office/powerpoint/2010/main" val="4044321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charset="0"/>
                <a:cs typeface="ＭＳ Ｐゴシック" charset="0"/>
              </a:rPr>
              <a:t>Let me begin</a:t>
            </a:r>
            <a:r>
              <a:rPr lang="en-US" baseline="0" dirty="0" smtClean="0">
                <a:latin typeface="Times New Roman" charset="0"/>
                <a:cs typeface="ＭＳ Ｐゴシック" charset="0"/>
              </a:rPr>
              <a:t> by </a:t>
            </a:r>
            <a:r>
              <a:rPr lang="en-US" dirty="0" smtClean="0">
                <a:latin typeface="Times New Roman" charset="0"/>
                <a:cs typeface="ＭＳ Ｐゴシック" charset="0"/>
              </a:rPr>
              <a:t>telling you a bit about my background. I</a:t>
            </a:r>
            <a:r>
              <a:rPr lang="ja-JP" altLang="en-US" dirty="0" smtClean="0">
                <a:latin typeface="Times New Roman" charset="0"/>
                <a:cs typeface="ＭＳ Ｐゴシック" charset="0"/>
              </a:rPr>
              <a:t>’</a:t>
            </a:r>
            <a:r>
              <a:rPr lang="en-US" dirty="0" smtClean="0">
                <a:latin typeface="Times New Roman" charset="0"/>
                <a:cs typeface="ＭＳ Ｐゴシック" charset="0"/>
              </a:rPr>
              <a:t>m a user experience designer. I was one of the first professional Web designers. This is the navigation for a hot sauce shopping site I designed in the spring of 1994.</a:t>
            </a:r>
          </a:p>
        </p:txBody>
      </p:sp>
      <p:sp>
        <p:nvSpPr>
          <p:cNvPr id="4" name="Slide Number Placeholder 3"/>
          <p:cNvSpPr>
            <a:spLocks noGrp="1"/>
          </p:cNvSpPr>
          <p:nvPr>
            <p:ph type="sldNum" sz="quarter" idx="10"/>
          </p:nvPr>
        </p:nvSpPr>
        <p:spPr/>
        <p:txBody>
          <a:bodyPr/>
          <a:lstStyle/>
          <a:p>
            <a:fld id="{E1C53A1C-D685-0C42-B4A0-F2662F473050}" type="slidenum">
              <a:rPr lang="en-US" smtClean="0"/>
              <a:pPr/>
              <a:t>1</a:t>
            </a:fld>
            <a:endParaRPr lang="en-US"/>
          </a:p>
        </p:txBody>
      </p:sp>
    </p:spTree>
    <p:extLst>
      <p:ext uri="{BB962C8B-B14F-4D97-AF65-F5344CB8AC3E}">
        <p14:creationId xmlns:p14="http://schemas.microsoft.com/office/powerpoint/2010/main" val="1461081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Simple connectivity helps when you’re trying to maximize the efficiency of a fixed process, but that’s not a problem that most people have. We’ve been able to simply connect various devices to a computer since a Tandy Color Computers could lights off and on over X10 in 1983. That wasn’t very useful then, and it’s not very useful now. If you replace the Tandy with an iPhone and the lamp with a washing machine…</a:t>
            </a:r>
          </a:p>
        </p:txBody>
      </p:sp>
      <p:sp>
        <p:nvSpPr>
          <p:cNvPr id="4" name="Slide Number Placeholder 3"/>
          <p:cNvSpPr>
            <a:spLocks noGrp="1"/>
          </p:cNvSpPr>
          <p:nvPr>
            <p:ph type="sldNum" sz="quarter" idx="10"/>
          </p:nvPr>
        </p:nvSpPr>
        <p:spPr/>
        <p:txBody>
          <a:bodyPr/>
          <a:lstStyle/>
          <a:p>
            <a:fld id="{E1C53A1C-D685-0C42-B4A0-F2662F473050}" type="slidenum">
              <a:rPr lang="en-US" smtClean="0"/>
              <a:pPr/>
              <a:t>19</a:t>
            </a:fld>
            <a:endParaRPr lang="en-US"/>
          </a:p>
        </p:txBody>
      </p:sp>
    </p:spTree>
    <p:extLst>
      <p:ext uri="{BB962C8B-B14F-4D97-AF65-F5344CB8AC3E}">
        <p14:creationId xmlns:p14="http://schemas.microsoft.com/office/powerpoint/2010/main" val="1913992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…or an egg carton, you still have the same problem, and it’s a user experience problem.</a:t>
            </a:r>
          </a:p>
          <a:p>
            <a:endParaRPr lang="en-US" baseline="0" dirty="0" smtClean="0"/>
          </a:p>
          <a:p>
            <a:r>
              <a:rPr lang="en-US" baseline="0" dirty="0" smtClean="0"/>
              <a:t>The UX problem is that end users have to connect all the dots and coordinate between a wide variety of devices, and to interpret the meaning of all of these sensors. Unlike a business, very few people have the skills and motivation to do that. Thus, instead of things that reduce cognitive load, that overhead each of us has managing our daily lives, these products increase it without compensating with additional value. That’s what distinguishes a gadget from a tool, and gadgets are, by definition, optional and marginal.</a:t>
            </a:r>
          </a:p>
        </p:txBody>
      </p:sp>
      <p:sp>
        <p:nvSpPr>
          <p:cNvPr id="4" name="Slide Number Placeholder 3"/>
          <p:cNvSpPr>
            <a:spLocks noGrp="1"/>
          </p:cNvSpPr>
          <p:nvPr>
            <p:ph type="sldNum" sz="quarter" idx="10"/>
          </p:nvPr>
        </p:nvSpPr>
        <p:spPr/>
        <p:txBody>
          <a:bodyPr/>
          <a:lstStyle/>
          <a:p>
            <a:fld id="{E1C53A1C-D685-0C42-B4A0-F2662F473050}" type="slidenum">
              <a:rPr lang="en-US" smtClean="0"/>
              <a:pPr/>
              <a:t>20</a:t>
            </a:fld>
            <a:endParaRPr lang="en-US"/>
          </a:p>
        </p:txBody>
      </p:sp>
    </p:spTree>
    <p:extLst>
      <p:ext uri="{BB962C8B-B14F-4D97-AF65-F5344CB8AC3E}">
        <p14:creationId xmlns:p14="http://schemas.microsoft.com/office/powerpoint/2010/main" val="2542467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think</a:t>
            </a:r>
            <a:r>
              <a:rPr lang="en-US" sz="1200" kern="1200" baseline="0" dirty="0" smtClean="0">
                <a:solidFill>
                  <a:schemeClr val="tx1"/>
                </a:solidFill>
                <a:effectLst/>
                <a:latin typeface="+mn-lt"/>
                <a:ea typeface="+mn-ea"/>
                <a:cs typeface="+mn-cs"/>
              </a:rPr>
              <a:t> real consumer value connected services offer is their ability to make sense of the world on people’s behalf, using data they collect, to reduce people’s cognitive load, rather than increasing it. Humans are good pattern matchers, but we’re not built to collect and make sense of huge amounts of data. Computers are great at it. They can making statistical models and then try to maximizes the probability of a desired outcome. A person programming a device can only express what they’re familiar with, or try to create an abstraction based on their past experience. That can be considerable, but a model learned from the outcome of thousands of situations across many people and long periods of time can compensate for much wider variety of situations in a more nuanced way than an individual’s perspective will ever be able to.</a:t>
            </a:r>
          </a:p>
        </p:txBody>
      </p:sp>
      <p:sp>
        <p:nvSpPr>
          <p:cNvPr id="4" name="Slide Number Placeholder 3"/>
          <p:cNvSpPr>
            <a:spLocks noGrp="1"/>
          </p:cNvSpPr>
          <p:nvPr>
            <p:ph type="sldNum" sz="quarter" idx="10"/>
          </p:nvPr>
        </p:nvSpPr>
        <p:spPr/>
        <p:txBody>
          <a:bodyPr/>
          <a:lstStyle/>
          <a:p>
            <a:fld id="{E1C53A1C-D685-0C42-B4A0-F2662F473050}" type="slidenum">
              <a:rPr lang="en-US" smtClean="0"/>
              <a:pPr/>
              <a:t>21</a:t>
            </a:fld>
            <a:endParaRPr lang="en-US"/>
          </a:p>
        </p:txBody>
      </p:sp>
    </p:spTree>
    <p:extLst>
      <p:ext uri="{BB962C8B-B14F-4D97-AF65-F5344CB8AC3E}">
        <p14:creationId xmlns:p14="http://schemas.microsoft.com/office/powerpoint/2010/main" val="2948887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Prediction is at the heart of the value proposition many of the most compelling </a:t>
            </a:r>
            <a:r>
              <a:rPr lang="en-US" baseline="0" dirty="0" err="1" smtClean="0"/>
              <a:t>IoT</a:t>
            </a:r>
            <a:r>
              <a:rPr lang="en-US" baseline="0" dirty="0" smtClean="0"/>
              <a:t> products offering, starting with the Nest. The Nest says that it knows you. How does it know you? It predicts what you’re going to want based on your past behavior.</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22</a:t>
            </a:fld>
            <a:endParaRPr lang="en-US"/>
          </a:p>
        </p:txBody>
      </p:sp>
    </p:spTree>
    <p:extLst>
      <p:ext uri="{BB962C8B-B14F-4D97-AF65-F5344CB8AC3E}">
        <p14:creationId xmlns:p14="http://schemas.microsoft.com/office/powerpoint/2010/main" val="1528969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Amazon’s Echo speaker</a:t>
            </a:r>
            <a:r>
              <a:rPr lang="en-US" baseline="0" dirty="0" smtClean="0"/>
              <a:t> says it’s continually learning. How is that? Predictive analytics, predictive machine learning.</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23</a:t>
            </a:fld>
            <a:endParaRPr lang="en-US"/>
          </a:p>
        </p:txBody>
      </p:sp>
    </p:spTree>
    <p:extLst>
      <p:ext uri="{BB962C8B-B14F-4D97-AF65-F5344CB8AC3E}">
        <p14:creationId xmlns:p14="http://schemas.microsoft.com/office/powerpoint/2010/main" val="1353709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err="1" smtClean="0"/>
              <a:t>Birdi</a:t>
            </a:r>
            <a:r>
              <a:rPr lang="en-US" baseline="0" dirty="0" smtClean="0"/>
              <a:t> smart smoke alarm says it will learn over time, which is again the same thing.</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24</a:t>
            </a:fld>
            <a:endParaRPr lang="en-US"/>
          </a:p>
        </p:txBody>
      </p:sp>
    </p:spTree>
    <p:extLst>
      <p:ext uri="{BB962C8B-B14F-4D97-AF65-F5344CB8AC3E}">
        <p14:creationId xmlns:p14="http://schemas.microsoft.com/office/powerpoint/2010/main" val="1083031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Jaguar</a:t>
            </a:r>
            <a:r>
              <a:rPr lang="en-US" baseline="0" dirty="0" smtClean="0"/>
              <a:t> comes right out with it. They even obliquely reference the 40 years of artificial intelligence research that powers predictive analytics by calling their car not just learning, but learning AND intelligent.</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25</a:t>
            </a:fld>
            <a:endParaRPr lang="en-US"/>
          </a:p>
        </p:txBody>
      </p:sp>
    </p:spTree>
    <p:extLst>
      <p:ext uri="{BB962C8B-B14F-4D97-AF65-F5344CB8AC3E}">
        <p14:creationId xmlns:p14="http://schemas.microsoft.com/office/powerpoint/2010/main" val="1468418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Edyn</a:t>
            </a:r>
            <a:r>
              <a:rPr lang="en-US" dirty="0" smtClean="0"/>
              <a:t> plant watering system adapts</a:t>
            </a:r>
            <a:r>
              <a:rPr lang="en-US" baseline="0" dirty="0" smtClean="0"/>
              <a:t> to every change. What is that adaptation? Predictive analytics.</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26</a:t>
            </a:fld>
            <a:endParaRPr lang="en-US"/>
          </a:p>
        </p:txBody>
      </p:sp>
    </p:spTree>
    <p:extLst>
      <p:ext uri="{BB962C8B-B14F-4D97-AF65-F5344CB8AC3E}">
        <p14:creationId xmlns:p14="http://schemas.microsoft.com/office/powerpoint/2010/main" val="3363620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Canary, a home security</a:t>
            </a:r>
            <a:r>
              <a:rPr lang="en-US" baseline="0" dirty="0" smtClean="0"/>
              <a:t> </a:t>
            </a:r>
            <a:r>
              <a:rPr lang="en-US" baseline="0" smtClean="0"/>
              <a:t>service.</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27</a:t>
            </a:fld>
            <a:endParaRPr lang="en-US"/>
          </a:p>
        </p:txBody>
      </p:sp>
    </p:spTree>
    <p:extLst>
      <p:ext uri="{BB962C8B-B14F-4D97-AF65-F5344CB8AC3E}">
        <p14:creationId xmlns:p14="http://schemas.microsoft.com/office/powerpoint/2010/main" val="2180602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t>
            </a:r>
            <a:r>
              <a:rPr lang="en-US" dirty="0" err="1" smtClean="0"/>
              <a:t>foobot</a:t>
            </a:r>
            <a:r>
              <a:rPr lang="en-US" dirty="0" smtClean="0"/>
              <a:t>, an air quality service.</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28</a:t>
            </a:fld>
            <a:endParaRPr lang="en-US"/>
          </a:p>
        </p:txBody>
      </p:sp>
    </p:spTree>
    <p:extLst>
      <p:ext uri="{BB962C8B-B14F-4D97-AF65-F5344CB8AC3E}">
        <p14:creationId xmlns:p14="http://schemas.microsoft.com/office/powerpoint/2010/main" val="704164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I’ve also worked on the user experience design of a lot of consumer electronics</a:t>
            </a:r>
            <a:r>
              <a:rPr lang="en-US" baseline="0" dirty="0" smtClean="0"/>
              <a:t> products from companies you’ve probably heard of.</a:t>
            </a:r>
            <a:endParaRPr lang="en-US" dirty="0" smtClean="0"/>
          </a:p>
        </p:txBody>
      </p:sp>
      <p:sp>
        <p:nvSpPr>
          <p:cNvPr id="4" name="Slide Number Placeholder 3"/>
          <p:cNvSpPr>
            <a:spLocks noGrp="1"/>
          </p:cNvSpPr>
          <p:nvPr>
            <p:ph type="sldNum" sz="quarter" idx="10"/>
          </p:nvPr>
        </p:nvSpPr>
        <p:spPr/>
        <p:txBody>
          <a:bodyPr/>
          <a:lstStyle/>
          <a:p>
            <a:fld id="{E1C53A1C-D685-0C42-B4A0-F2662F473050}" type="slidenum">
              <a:rPr lang="en-US" smtClean="0"/>
              <a:pPr/>
              <a:t>2</a:t>
            </a:fld>
            <a:endParaRPr lang="en-US"/>
          </a:p>
        </p:txBody>
      </p:sp>
    </p:spTree>
    <p:extLst>
      <p:ext uri="{BB962C8B-B14F-4D97-AF65-F5344CB8AC3E}">
        <p14:creationId xmlns:p14="http://schemas.microsoft.com/office/powerpoint/2010/main" val="3505057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Let’s look at a specific example</a:t>
            </a:r>
            <a:r>
              <a:rPr lang="en-US" sz="1200" kern="1200" baseline="0" dirty="0" smtClean="0">
                <a:solidFill>
                  <a:schemeClr val="tx1"/>
                </a:solidFill>
                <a:effectLst/>
                <a:latin typeface="+mn-lt"/>
                <a:ea typeface="+mn-ea"/>
                <a:cs typeface="+mn-cs"/>
              </a:rPr>
              <a:t> of how this works.</a:t>
            </a:r>
            <a:r>
              <a:rPr lang="en-US" sz="1200" kern="1200" dirty="0" smtClean="0">
                <a:solidFill>
                  <a:schemeClr val="tx1"/>
                </a:solidFill>
                <a:effectLst/>
                <a:latin typeface="+mn-lt"/>
                <a:ea typeface="+mn-ea"/>
                <a:cs typeface="+mn-cs"/>
              </a:rPr>
              <a:t> The Nest starts by recording readings from its onboard sensors and its users’ behavior, to which it probably adds the weather, the time, the day of the week, and secret sauce data (the spot price of energy? How many people are in the house right now? How neighbors have set their Nests?). The Nest service in the cloud</a:t>
            </a:r>
            <a:r>
              <a:rPr lang="en-US" sz="1200" kern="1200" baseline="0" dirty="0" smtClean="0">
                <a:solidFill>
                  <a:schemeClr val="tx1"/>
                </a:solidFill>
                <a:effectLst/>
                <a:latin typeface="+mn-lt"/>
                <a:ea typeface="+mn-ea"/>
                <a:cs typeface="+mn-cs"/>
              </a:rPr>
              <a:t> then</a:t>
            </a:r>
            <a:r>
              <a:rPr lang="en-US" sz="1200" kern="1200" dirty="0" smtClean="0">
                <a:solidFill>
                  <a:schemeClr val="tx1"/>
                </a:solidFill>
                <a:effectLst/>
                <a:latin typeface="+mn-lt"/>
                <a:ea typeface="+mn-ea"/>
                <a:cs typeface="+mn-cs"/>
              </a:rPr>
              <a:t> builds a model of how people prefer heating and air conditioning to work, subtly adjusted for every household. Then the Nest acts on its users’ behalf. It creates a schedule that changes the temperature, but it doesn’t just play back past behavior or preset preferences. Instead, it acts on what it believes users would have wanted if they knew more than just “I’m hot” or “I’m cold”.</a:t>
            </a:r>
            <a:r>
              <a:rPr lang="en-US" dirty="0" smtClean="0">
                <a:effectLst/>
              </a:rPr>
              <a:t> </a:t>
            </a:r>
            <a:r>
              <a:rPr lang="en-US" baseline="0" dirty="0" smtClean="0"/>
              <a:t>That predictive behavior is the magic that makes these relatively simple systems much more valuable to consumers than just sensor networks connected to the net.</a:t>
            </a:r>
            <a:endParaRPr lang="en-US" dirty="0" smtClean="0">
              <a:effectLst/>
            </a:endParaRPr>
          </a:p>
          <a:p>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Machine learning predictive systems have existed</a:t>
            </a:r>
            <a:r>
              <a:rPr lang="en-US" baseline="0" dirty="0" smtClean="0">
                <a:effectLst/>
              </a:rPr>
              <a:t> in preventative maintenance and </a:t>
            </a:r>
            <a:r>
              <a:rPr lang="en-US" baseline="0" dirty="0" smtClean="0"/>
              <a:t>financial services for decades. However, those systems were only for experts. What’s new is that the technology to do this has gotten very cheap so new machine learning products now enter our everyday lives on an almost daily basis. That means that their design is now a user experience problem.</a:t>
            </a:r>
          </a:p>
        </p:txBody>
      </p:sp>
      <p:sp>
        <p:nvSpPr>
          <p:cNvPr id="4" name="Slide Number Placeholder 3"/>
          <p:cNvSpPr>
            <a:spLocks noGrp="1"/>
          </p:cNvSpPr>
          <p:nvPr>
            <p:ph type="sldNum" sz="quarter" idx="10"/>
          </p:nvPr>
        </p:nvSpPr>
        <p:spPr/>
        <p:txBody>
          <a:bodyPr/>
          <a:lstStyle/>
          <a:p>
            <a:fld id="{E1C53A1C-D685-0C42-B4A0-F2662F473050}" type="slidenum">
              <a:rPr lang="en-US" smtClean="0"/>
              <a:pPr/>
              <a:t>29</a:t>
            </a:fld>
            <a:endParaRPr lang="en-US"/>
          </a:p>
        </p:txBody>
      </p:sp>
    </p:spTree>
    <p:extLst>
      <p:ext uri="{BB962C8B-B14F-4D97-AF65-F5344CB8AC3E}">
        <p14:creationId xmlns:p14="http://schemas.microsoft.com/office/powerpoint/2010/main" val="1698761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Predictive</a:t>
            </a:r>
            <a:r>
              <a:rPr lang="en-US" sz="1200" kern="1200" baseline="0" dirty="0" smtClean="0">
                <a:solidFill>
                  <a:schemeClr val="tx1"/>
                </a:solidFill>
                <a:effectLst/>
                <a:latin typeface="+mn-lt"/>
                <a:ea typeface="+mn-ea"/>
                <a:cs typeface="+mn-cs"/>
              </a:rPr>
              <a:t> behavior creates a pretty seductive world of </a:t>
            </a:r>
            <a:r>
              <a:rPr lang="en-US" sz="1200" kern="1200" dirty="0" smtClean="0">
                <a:solidFill>
                  <a:schemeClr val="tx1"/>
                </a:solidFill>
                <a:effectLst/>
                <a:latin typeface="+mn-lt"/>
                <a:ea typeface="+mn-ea"/>
                <a:cs typeface="+mn-cs"/>
              </a:rPr>
              <a:t>espresso machines that start</a:t>
            </a:r>
            <a:r>
              <a:rPr lang="en-US" sz="1200" kern="1200" baseline="0" dirty="0" smtClean="0">
                <a:solidFill>
                  <a:schemeClr val="tx1"/>
                </a:solidFill>
                <a:effectLst/>
                <a:latin typeface="+mn-lt"/>
                <a:ea typeface="+mn-ea"/>
                <a:cs typeface="+mn-cs"/>
              </a:rPr>
              <a:t> brewing </a:t>
            </a:r>
            <a:r>
              <a:rPr lang="en-US" sz="1200" kern="1200" dirty="0" smtClean="0">
                <a:solidFill>
                  <a:schemeClr val="tx1"/>
                </a:solidFill>
                <a:effectLst/>
                <a:latin typeface="+mn-lt"/>
                <a:ea typeface="+mn-ea"/>
                <a:cs typeface="+mn-cs"/>
              </a:rPr>
              <a:t>as you’re thinking it’s a good time for coffee, and reorder your favorite blend; office lights that dim when it’s sunny,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power is cheap and you’re not doing anything that needs them;</a:t>
            </a:r>
            <a:r>
              <a:rPr lang="en-US" sz="1200" kern="1200" baseline="0" dirty="0" smtClean="0">
                <a:solidFill>
                  <a:schemeClr val="tx1"/>
                </a:solidFill>
                <a:effectLst/>
                <a:latin typeface="+mn-lt"/>
                <a:ea typeface="+mn-ea"/>
                <a:cs typeface="+mn-cs"/>
              </a:rPr>
              <a:t> and food truck caravans that show up </a:t>
            </a:r>
            <a:r>
              <a:rPr lang="en-US" sz="1200" kern="1200" dirty="0" smtClean="0">
                <a:solidFill>
                  <a:schemeClr val="tx1"/>
                </a:solidFill>
                <a:effectLst/>
                <a:latin typeface="+mn-lt"/>
                <a:ea typeface="+mn-ea"/>
                <a:cs typeface="+mn-cs"/>
              </a:rPr>
              <a:t>just as the crowd in the park is getting hungry</a:t>
            </a:r>
            <a:r>
              <a:rPr lang="en-US" sz="1200" kern="1200" baseline="0" dirty="0" smtClean="0">
                <a:solidFill>
                  <a:schemeClr val="tx1"/>
                </a:solidFill>
                <a:effectLst/>
                <a:latin typeface="+mn-lt"/>
                <a:ea typeface="+mn-ea"/>
                <a:cs typeface="+mn-cs"/>
              </a:rPr>
              <a:t>. The problem is that although the value proposition is of a better user experience, it’s </a:t>
            </a:r>
            <a:r>
              <a:rPr lang="en-US" sz="1200" kern="1200" dirty="0" smtClean="0">
                <a:solidFill>
                  <a:schemeClr val="tx1"/>
                </a:solidFill>
                <a:effectLst/>
                <a:latin typeface="+mn-lt"/>
                <a:ea typeface="+mn-ea"/>
                <a:cs typeface="+mn-cs"/>
              </a:rPr>
              <a:t>unspecific in the details. Exactly </a:t>
            </a:r>
            <a:r>
              <a:rPr lang="en-US" sz="1200" i="1" kern="1200" dirty="0" smtClean="0">
                <a:solidFill>
                  <a:schemeClr val="tx1"/>
                </a:solidFill>
                <a:effectLst/>
                <a:latin typeface="+mn-lt"/>
                <a:ea typeface="+mn-ea"/>
                <a:cs typeface="+mn-cs"/>
              </a:rPr>
              <a:t>how </a:t>
            </a:r>
            <a:r>
              <a:rPr lang="en-US" sz="1200" kern="1200" dirty="0" smtClean="0">
                <a:solidFill>
                  <a:schemeClr val="tx1"/>
                </a:solidFill>
                <a:effectLst/>
                <a:latin typeface="+mn-lt"/>
                <a:ea typeface="+mn-ea"/>
                <a:cs typeface="+mn-cs"/>
              </a:rPr>
              <a:t>will our experience of the world, our ability to use all the collected data, become more efficient and more pleasurable? </a:t>
            </a:r>
          </a:p>
          <a:p>
            <a:endParaRPr lang="en-US" dirty="0" smtClean="0"/>
          </a:p>
          <a:p>
            <a:r>
              <a:rPr lang="en-US" dirty="0" smtClean="0"/>
              <a:t>Now I’d like to</a:t>
            </a:r>
            <a:r>
              <a:rPr lang="en-US" baseline="0" dirty="0" smtClean="0"/>
              <a:t> offer some initial thoughts on user experience design for predictive analytics for the internet of things. We’re still early in our understanding of design for predictive devices, so right now the problems are worse than solutions and I want to start by articulating the issues I’ve observed in our work.</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30</a:t>
            </a:fld>
            <a:endParaRPr lang="en-US"/>
          </a:p>
        </p:txBody>
      </p:sp>
    </p:spTree>
    <p:extLst>
      <p:ext uri="{BB962C8B-B14F-4D97-AF65-F5344CB8AC3E}">
        <p14:creationId xmlns:p14="http://schemas.microsoft.com/office/powerpoint/2010/main" val="543028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We’ve never had</a:t>
            </a:r>
            <a:r>
              <a:rPr lang="en-US" sz="1200" kern="1200" baseline="0" dirty="0" smtClean="0">
                <a:solidFill>
                  <a:schemeClr val="tx1"/>
                </a:solidFill>
                <a:effectLst/>
                <a:latin typeface="+mn-lt"/>
                <a:ea typeface="+mn-ea"/>
                <a:cs typeface="+mn-cs"/>
              </a:rPr>
              <a:t> mechanical things that make significant decisions on their own, </a:t>
            </a:r>
            <a:r>
              <a:rPr lang="en-US" sz="1200" kern="1200" dirty="0" smtClean="0">
                <a:solidFill>
                  <a:schemeClr val="tx1"/>
                </a:solidFill>
                <a:effectLst/>
                <a:latin typeface="+mn-lt"/>
                <a:ea typeface="+mn-ea"/>
                <a:cs typeface="+mn-cs"/>
              </a:rPr>
              <a:t>the first major issue</a:t>
            </a:r>
            <a:r>
              <a:rPr lang="en-US" sz="1200" kern="1200" baseline="0" dirty="0" smtClean="0">
                <a:solidFill>
                  <a:schemeClr val="tx1"/>
                </a:solidFill>
                <a:effectLst/>
                <a:latin typeface="+mn-lt"/>
                <a:ea typeface="+mn-ea"/>
                <a:cs typeface="+mn-cs"/>
              </a:rPr>
              <a:t> is around expectations. </a:t>
            </a:r>
            <a:r>
              <a:rPr lang="en-US" sz="1200" kern="1200" dirty="0" smtClean="0">
                <a:solidFill>
                  <a:schemeClr val="tx1"/>
                </a:solidFill>
                <a:effectLst/>
                <a:latin typeface="+mn-lt"/>
                <a:ea typeface="+mn-ea"/>
                <a:cs typeface="+mn-cs"/>
              </a:rPr>
              <a:t>As devices adapt their behavior, how will they communicate that they’re doing so? Do we treat them like animals? Do we stick a sign on them that says “adapting”, like the light on a video camera says “recording”? Should my chair vibrate when adjusting to my posture? How will users, or just passers-by, know which things adapt and which merely behave? I could end up sitting uncomfortable for a long time, waiting for my chair to change, before realizing it doesn’t adapt on its own or sitting</a:t>
            </a:r>
            <a:r>
              <a:rPr lang="en-US" sz="1200" kern="1200" baseline="0" dirty="0" smtClean="0">
                <a:solidFill>
                  <a:schemeClr val="tx1"/>
                </a:solidFill>
                <a:effectLst/>
                <a:latin typeface="+mn-lt"/>
                <a:ea typeface="+mn-ea"/>
                <a:cs typeface="+mn-cs"/>
              </a:rPr>
              <a:t> in the dark waiting for the smart lights to realize it’s now productivity time</a:t>
            </a:r>
            <a:r>
              <a:rPr lang="en-US" sz="1200" kern="1200" dirty="0" smtClean="0">
                <a:solidFill>
                  <a:schemeClr val="tx1"/>
                </a:solidFill>
                <a:effectLst/>
                <a:latin typeface="+mn-lt"/>
                <a:ea typeface="+mn-ea"/>
                <a:cs typeface="+mn-cs"/>
              </a:rPr>
              <a:t>. How should smart devices set the expectation that they may behave differently in what appears to people as an identical set of circumstances?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People are already prone to project more intelligence on devices than those devices actually have, so a couple of accurate predictions may imply a much more accurate model than actually exists. </a:t>
            </a:r>
            <a:r>
              <a:rPr lang="en-US" sz="1200" kern="1200" dirty="0" err="1" smtClean="0">
                <a:solidFill>
                  <a:schemeClr val="tx1"/>
                </a:solidFill>
                <a:effectLst/>
                <a:latin typeface="+mn-lt"/>
                <a:ea typeface="+mn-ea"/>
                <a:cs typeface="+mn-cs"/>
              </a:rPr>
              <a:t>Roboticists</a:t>
            </a:r>
            <a:r>
              <a:rPr lang="en-US" sz="1200" kern="1200" dirty="0" smtClean="0">
                <a:solidFill>
                  <a:schemeClr val="tx1"/>
                </a:solidFill>
                <a:effectLst/>
                <a:latin typeface="+mn-lt"/>
                <a:ea typeface="+mn-ea"/>
                <a:cs typeface="+mn-cs"/>
              </a:rPr>
              <a:t> talk about an “uncanny valley” where robots exhibit just enough human-like behavior to initially fool us, but become creepy when they’re revealed to be anything but human.</a:t>
            </a:r>
            <a:r>
              <a:rPr lang="en-US" sz="1200" kern="1200" baseline="0" dirty="0" smtClean="0">
                <a:solidFill>
                  <a:schemeClr val="tx1"/>
                </a:solidFill>
                <a:effectLst/>
                <a:latin typeface="+mn-lt"/>
                <a:ea typeface="+mn-ea"/>
                <a:cs typeface="+mn-cs"/>
              </a:rPr>
              <a:t> Predictive </a:t>
            </a:r>
            <a:r>
              <a:rPr lang="en-US" sz="1200" kern="1200" baseline="0" dirty="0" err="1" smtClean="0">
                <a:solidFill>
                  <a:schemeClr val="tx1"/>
                </a:solidFill>
                <a:effectLst/>
                <a:latin typeface="+mn-lt"/>
                <a:ea typeface="+mn-ea"/>
                <a:cs typeface="+mn-cs"/>
              </a:rPr>
              <a:t>IoT</a:t>
            </a:r>
            <a:r>
              <a:rPr lang="en-US" sz="1200" kern="1200" baseline="0" dirty="0" smtClean="0">
                <a:solidFill>
                  <a:schemeClr val="tx1"/>
                </a:solidFill>
                <a:effectLst/>
                <a:latin typeface="+mn-lt"/>
                <a:ea typeface="+mn-ea"/>
                <a:cs typeface="+mn-cs"/>
              </a:rPr>
              <a:t> may be homesteading that valley without us knowing we live there.</a:t>
            </a:r>
            <a:endParaRPr lang="en-US" dirty="0" smtClean="0">
              <a:effectLst/>
            </a:endParaRPr>
          </a:p>
          <a:p>
            <a:endParaRPr lang="en-US" dirty="0" smtClean="0">
              <a:effectLst/>
            </a:endParaRPr>
          </a:p>
          <a:p>
            <a:r>
              <a:rPr lang="en-US" dirty="0" smtClean="0">
                <a:effectLst/>
              </a:rPr>
              <a:t>Chair by </a:t>
            </a:r>
            <a:r>
              <a:rPr lang="en-US" dirty="0" err="1" smtClean="0">
                <a:effectLst/>
              </a:rPr>
              <a:t>Raffaello</a:t>
            </a:r>
            <a:r>
              <a:rPr lang="en-US" dirty="0" smtClean="0">
                <a:effectLst/>
              </a:rPr>
              <a:t> </a:t>
            </a:r>
            <a:r>
              <a:rPr lang="en-US" dirty="0" err="1" smtClean="0">
                <a:effectLst/>
              </a:rPr>
              <a:t>D'Andrea</a:t>
            </a:r>
            <a:r>
              <a:rPr lang="en-US" dirty="0" smtClean="0">
                <a:effectLst/>
              </a:rPr>
              <a:t>, Matt Donovan and Max Dean.</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31</a:t>
            </a:fld>
            <a:endParaRPr lang="en-US"/>
          </a:p>
        </p:txBody>
      </p:sp>
    </p:spTree>
    <p:extLst>
      <p:ext uri="{BB962C8B-B14F-4D97-AF65-F5344CB8AC3E}">
        <p14:creationId xmlns:p14="http://schemas.microsoft.com/office/powerpoint/2010/main" val="418698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irony in predictive systems is that</a:t>
            </a:r>
            <a:r>
              <a:rPr lang="en-US" sz="1200" kern="1200" baseline="0" dirty="0" smtClean="0">
                <a:solidFill>
                  <a:schemeClr val="tx1"/>
                </a:solidFill>
                <a:effectLst/>
                <a:latin typeface="+mn-lt"/>
                <a:ea typeface="+mn-ea"/>
                <a:cs typeface="+mn-cs"/>
              </a:rPr>
              <a:t> they’re pretty unpredictable, at least at first. </a:t>
            </a:r>
            <a:r>
              <a:rPr lang="en-US" sz="1200" kern="1200" dirty="0" smtClean="0">
                <a:solidFill>
                  <a:schemeClr val="tx1"/>
                </a:solidFill>
                <a:effectLst/>
                <a:latin typeface="+mn-lt"/>
                <a:ea typeface="+mn-ea"/>
                <a:cs typeface="+mn-cs"/>
              </a:rPr>
              <a:t>Most predictive models are fairly inaccurate when they’re new. Because they’re statistical, they need lots of data,</a:t>
            </a:r>
            <a:r>
              <a:rPr lang="en-US" sz="1200" kern="1200" baseline="0" dirty="0" smtClean="0">
                <a:solidFill>
                  <a:schemeClr val="tx1"/>
                </a:solidFill>
                <a:effectLst/>
                <a:latin typeface="+mn-lt"/>
                <a:ea typeface="+mn-ea"/>
                <a:cs typeface="+mn-cs"/>
              </a:rPr>
              <a:t> and a large variety of data </a:t>
            </a:r>
            <a:r>
              <a:rPr lang="en-US" sz="1200" kern="1200" dirty="0" smtClean="0">
                <a:solidFill>
                  <a:schemeClr val="tx1"/>
                </a:solidFill>
                <a:effectLst/>
                <a:latin typeface="+mn-lt"/>
                <a:ea typeface="+mn-ea"/>
                <a:cs typeface="+mn-cs"/>
              </a:rPr>
              <a:t>to be accurate, and initially they don’t have that data, so they won’t be accurate. 60%-70%</a:t>
            </a:r>
            <a:r>
              <a:rPr lang="en-US" sz="1200" kern="1200" baseline="0" dirty="0" smtClean="0">
                <a:solidFill>
                  <a:schemeClr val="tx1"/>
                </a:solidFill>
                <a:effectLst/>
                <a:latin typeface="+mn-lt"/>
                <a:ea typeface="+mn-ea"/>
                <a:cs typeface="+mn-cs"/>
              </a:rPr>
              <a:t> accuracy is typical for a first pass, but even 90% accuracy isn’t enough for a predictive system to feel right, since if it’s making decisions all the time, it’s going to be making mistakes all the time, too. This creates a significant amount of uncertainty for people who supposed to benefit from these systems when the systems don’t behave. It’s fine if your house is a couple of degrees cooler than you’d like, but what about a motorized wheelchair that refuses to a drinking fountain next to a door because it’s been trained to go through doors and it can’t tell that’s not what you mean in this one instance? A couple such instances can shatter the confidence in a system that’s mostly right because it creates doubt when it’s supposed to remove cognitive burden and that doubt is enough to turn a UX that’s right most of the time into one that’s anxiety inducing all the time, and when that happens, you’ve more than likely lost your customer.</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And sooner </a:t>
            </a:r>
            <a:r>
              <a:rPr lang="en-US" sz="1200" kern="1200" dirty="0" smtClean="0">
                <a:solidFill>
                  <a:schemeClr val="tx1"/>
                </a:solidFill>
                <a:effectLst/>
                <a:latin typeface="+mn-lt"/>
                <a:ea typeface="+mn-ea"/>
                <a:cs typeface="+mn-cs"/>
              </a:rPr>
              <a:t>than we think,</a:t>
            </a:r>
            <a:r>
              <a:rPr lang="en-US" sz="1200" kern="1200" baseline="0" dirty="0" smtClean="0">
                <a:solidFill>
                  <a:schemeClr val="tx1"/>
                </a:solidFill>
                <a:effectLst/>
                <a:latin typeface="+mn-lt"/>
                <a:ea typeface="+mn-ea"/>
                <a:cs typeface="+mn-cs"/>
              </a:rPr>
              <a:t> such inaccurate predictive behavior isn’t going to be an isolated incident. Soon </a:t>
            </a:r>
            <a:r>
              <a:rPr lang="en-US" sz="1200" kern="1200" dirty="0" smtClean="0">
                <a:solidFill>
                  <a:schemeClr val="tx1"/>
                </a:solidFill>
                <a:effectLst/>
                <a:latin typeface="+mn-lt"/>
                <a:ea typeface="+mn-ea"/>
                <a:cs typeface="+mn-cs"/>
              </a:rPr>
              <a:t>we’re going to have 100 connected devices simultaneously acting on predictions about us. If each is 99% accurate, then one is always wrong. So the problem</a:t>
            </a:r>
            <a:r>
              <a:rPr lang="en-US" sz="1200" kern="1200" baseline="0" dirty="0" smtClean="0">
                <a:solidFill>
                  <a:schemeClr val="tx1"/>
                </a:solidFill>
                <a:effectLst/>
                <a:latin typeface="+mn-lt"/>
                <a:ea typeface="+mn-ea"/>
                <a:cs typeface="+mn-cs"/>
              </a:rPr>
              <a:t> is: </a:t>
            </a:r>
            <a:r>
              <a:rPr lang="en-US" sz="1200" kern="1200" dirty="0" smtClean="0">
                <a:solidFill>
                  <a:schemeClr val="tx1"/>
                </a:solidFill>
                <a:effectLst/>
                <a:latin typeface="+mn-lt"/>
                <a:ea typeface="+mn-ea"/>
                <a:cs typeface="+mn-cs"/>
              </a:rPr>
              <a:t>How can you design a user experience to make a device still functional, still valuable, still fun, even when it’s spewing junk behavior?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Photo</a:t>
            </a:r>
            <a:r>
              <a:rPr lang="en-US" sz="1200" kern="1200" baseline="0" dirty="0" smtClean="0">
                <a:solidFill>
                  <a:schemeClr val="tx1"/>
                </a:solidFill>
                <a:effectLst/>
                <a:latin typeface="+mn-lt"/>
                <a:ea typeface="+mn-ea"/>
                <a:cs typeface="+mn-cs"/>
              </a:rPr>
              <a:t> CC BY 2.0 photo 2011 Pop Culture Geek taken by Doug Kline: https://</a:t>
            </a:r>
            <a:r>
              <a:rPr lang="en-US" sz="1200" kern="1200" baseline="0" dirty="0" err="1" smtClean="0">
                <a:solidFill>
                  <a:schemeClr val="tx1"/>
                </a:solidFill>
                <a:effectLst/>
                <a:latin typeface="+mn-lt"/>
                <a:ea typeface="+mn-ea"/>
                <a:cs typeface="+mn-cs"/>
              </a:rPr>
              <a:t>www.flickr.com</a:t>
            </a:r>
            <a:r>
              <a:rPr lang="en-US" sz="1200" kern="1200" baseline="0" dirty="0" smtClean="0">
                <a:solidFill>
                  <a:schemeClr val="tx1"/>
                </a:solidFill>
                <a:effectLst/>
                <a:latin typeface="+mn-lt"/>
                <a:ea typeface="+mn-ea"/>
                <a:cs typeface="+mn-cs"/>
              </a:rPr>
              <a:t>/photos/</a:t>
            </a:r>
            <a:r>
              <a:rPr lang="en-US" sz="1200" kern="1200" baseline="0" dirty="0" err="1" smtClean="0">
                <a:solidFill>
                  <a:schemeClr val="tx1"/>
                </a:solidFill>
                <a:effectLst/>
                <a:latin typeface="+mn-lt"/>
                <a:ea typeface="+mn-ea"/>
                <a:cs typeface="+mn-cs"/>
              </a:rPr>
              <a:t>popculturegeek</a:t>
            </a:r>
            <a:r>
              <a:rPr lang="en-US" sz="1200" kern="1200" baseline="0" dirty="0" smtClean="0">
                <a:solidFill>
                  <a:schemeClr val="tx1"/>
                </a:solidFill>
                <a:effectLst/>
                <a:latin typeface="+mn-lt"/>
                <a:ea typeface="+mn-ea"/>
                <a:cs typeface="+mn-cs"/>
              </a:rPr>
              <a:t>/6300931073/</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C53A1C-D685-0C42-B4A0-F2662F473050}" type="slidenum">
              <a:rPr lang="en-US" smtClean="0"/>
              <a:pPr/>
              <a:t>32</a:t>
            </a:fld>
            <a:endParaRPr lang="en-US"/>
          </a:p>
        </p:txBody>
      </p:sp>
    </p:spTree>
    <p:extLst>
      <p:ext uri="{BB962C8B-B14F-4D97-AF65-F5344CB8AC3E}">
        <p14:creationId xmlns:p14="http://schemas.microsoft.com/office/powerpoint/2010/main" val="547069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issue comes as a result</a:t>
            </a:r>
            <a:r>
              <a:rPr lang="en-US" baseline="0" dirty="0" smtClean="0"/>
              <a:t> of the previous one: </a:t>
            </a:r>
            <a:r>
              <a:rPr lang="en-US" dirty="0" smtClean="0"/>
              <a:t>control. How can we maintain some level of control over these</a:t>
            </a:r>
            <a:r>
              <a:rPr lang="en-US" baseline="0" dirty="0" smtClean="0"/>
              <a:t> devices, when their behavior is by definition statistical and unpredictable?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 the one hand you can mangle your device’s predictive behavior by giving it too much data. When I visited Nest once they told me that none of the Nests in their office worked well because they’re constantly fiddling with them. In machine learning this is called overtraining.  The other hand, if I have no direct way to control it other than through my own behavior, how do I adjust it? Amazon and Netflix’s recommendation systems, which is a kind of predictive analytics system, give you some context about why they recommended something, but what do I do when my only interface is a garden hose?</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33</a:t>
            </a:fld>
            <a:endParaRPr lang="en-US"/>
          </a:p>
        </p:txBody>
      </p:sp>
    </p:spTree>
    <p:extLst>
      <p:ext uri="{BB962C8B-B14F-4D97-AF65-F5344CB8AC3E}">
        <p14:creationId xmlns:p14="http://schemas.microsoft.com/office/powerpoint/2010/main" val="12564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4</a:t>
            </a:r>
            <a:r>
              <a:rPr lang="en-US" baseline="0" dirty="0" smtClean="0"/>
              <a:t> patterns I’ve observed in developing predictive systems that I think map to the </a:t>
            </a:r>
            <a:r>
              <a:rPr lang="en-US" baseline="0" dirty="0" err="1" smtClean="0"/>
              <a:t>IoT</a:t>
            </a:r>
            <a:r>
              <a:rPr lang="en-US" baseline="0" dirty="0" smtClean="0"/>
              <a:t>. For most of these I’m going to be using examples from Nest and recommender systems like Amazon’s, Google’s and Netflix’s which have been using similar predictive technologies for years and have addressed some of these issues.</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34</a:t>
            </a:fld>
            <a:endParaRPr lang="en-US"/>
          </a:p>
        </p:txBody>
      </p:sp>
    </p:spTree>
    <p:extLst>
      <p:ext uri="{BB962C8B-B14F-4D97-AF65-F5344CB8AC3E}">
        <p14:creationId xmlns:p14="http://schemas.microsoft.com/office/powerpoint/2010/main" val="270922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M</a:t>
            </a:r>
            <a:r>
              <a:rPr lang="en-US" baseline="0" dirty="0" smtClean="0"/>
              <a:t>y </a:t>
            </a:r>
            <a:r>
              <a:rPr lang="en-US" dirty="0" smtClean="0"/>
              <a:t>first pattern isn’t really a pattern,</a:t>
            </a:r>
            <a:r>
              <a:rPr lang="en-US" baseline="0" dirty="0" smtClean="0"/>
              <a:t> but a general </a:t>
            </a:r>
            <a:r>
              <a:rPr lang="en-US" dirty="0" smtClean="0"/>
              <a:t>approach.</a:t>
            </a:r>
            <a:r>
              <a:rPr lang="en-US" baseline="0" dirty="0" smtClean="0"/>
              <a:t> To design these systems you need to have a user model for every stage of the machine learning and prediction process. There needs to be a story to tell about each step, even if it’s a step that seems like it would invisible to customers. Starting with acquisition: how will you incentivize people o add data to the system at all? Why should I upload my car’s </a:t>
            </a:r>
            <a:r>
              <a:rPr lang="en-US" baseline="0" dirty="0" err="1" smtClean="0"/>
              <a:t>dashcam</a:t>
            </a:r>
            <a:r>
              <a:rPr lang="en-US" baseline="0" dirty="0" smtClean="0"/>
              <a:t> video to your traffic prediction system EVERY DAY? Next, how will you communicate you’re extracting features? I like the way that Google speech to text shows you partial phrases as you’re speaking into it, and how it corrects itself. That small bit of feedback tells people it’s pulling information out and it trains users how to meet the algorithm halfway to get the results you want. How do machine-generated classifications compare to people’s organization of the same phenomena? How is a context model presented to end users and developers? How will you get people to train it and tell you when the model is wrong? Does the final behavior actually match their experience? Machine learning algorithms used to be strictly behind-the-scenes, but in the </a:t>
            </a:r>
            <a:r>
              <a:rPr lang="en-US" baseline="0" dirty="0" err="1" smtClean="0"/>
              <a:t>IoT</a:t>
            </a:r>
            <a:r>
              <a:rPr lang="en-US" baseline="0" dirty="0" smtClean="0"/>
              <a:t> they are actors in our lives, so as designers it’s our responsibility to understand the situations where the algorithms and the devices they control interact with people’s lives, especially since there’s a deep symbiotic relationship between the data that comprises the models, the behavior those models induce and the people who are the intended beneficiaries.</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35</a:t>
            </a:fld>
            <a:endParaRPr lang="en-US"/>
          </a:p>
        </p:txBody>
      </p:sp>
    </p:spTree>
    <p:extLst>
      <p:ext uri="{BB962C8B-B14F-4D97-AF65-F5344CB8AC3E}">
        <p14:creationId xmlns:p14="http://schemas.microsoft.com/office/powerpoint/2010/main" val="1045420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a:t>
            </a:r>
            <a:r>
              <a:rPr lang="en-US" sz="1200" kern="1200" baseline="0" dirty="0" smtClean="0">
                <a:solidFill>
                  <a:schemeClr val="tx1"/>
                </a:solidFill>
                <a:effectLst/>
                <a:latin typeface="+mn-lt"/>
                <a:ea typeface="+mn-ea"/>
                <a:cs typeface="+mn-cs"/>
              </a:rPr>
              <a:t> to the actual UX patterns. Our current expectation for digital systems is that they’ll behave consistently and the reasons for their behavior will be clear. Neither of these is true for the user experience of predictive systems, which don’t necessarily behave identically in what appear to be similar circumstances, whose behavior changes over time, and where the reasons for the behavior may not be obvious. If we undermine people’s confidence in a system by violating their expectations, they’re likely to be disappointed and stop using it.</a:t>
            </a: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we’re dealing with a human</a:t>
            </a:r>
            <a:r>
              <a:rPr lang="en-US" sz="1200" kern="1200" baseline="0" dirty="0" smtClean="0">
                <a:solidFill>
                  <a:schemeClr val="tx1"/>
                </a:solidFill>
                <a:effectLst/>
                <a:latin typeface="+mn-lt"/>
                <a:ea typeface="+mn-ea"/>
                <a:cs typeface="+mn-cs"/>
              </a:rPr>
              <a:t> or an animal, these kinds of behaviors are expected and tolerated, but that’s not the case with computers, </a:t>
            </a:r>
            <a:r>
              <a:rPr lang="en-US" sz="1200" kern="1200" dirty="0" smtClean="0">
                <a:solidFill>
                  <a:schemeClr val="tx1"/>
                </a:solidFill>
                <a:effectLst/>
                <a:latin typeface="+mn-lt"/>
                <a:ea typeface="+mn-ea"/>
                <a:cs typeface="+mn-cs"/>
              </a:rPr>
              <a:t>so the first thing a UX needs to do is to set people’s expectations appropriately. It needs to explain</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nature of the device,</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describe it is trying to predict,</a:t>
            </a:r>
            <a:r>
              <a:rPr lang="en-US" sz="1200" kern="1200" baseline="0" dirty="0" smtClean="0">
                <a:solidFill>
                  <a:schemeClr val="tx1"/>
                </a:solidFill>
                <a:effectLst/>
                <a:latin typeface="+mn-lt"/>
                <a:ea typeface="+mn-ea"/>
                <a:cs typeface="+mn-cs"/>
              </a:rPr>
              <a:t> that it’s trying to adapt, that it’s going to sometimes be wrong, to explain how it’s learning, and how </a:t>
            </a:r>
            <a:r>
              <a:rPr lang="en-US" sz="1200" kern="1200" dirty="0" smtClean="0">
                <a:solidFill>
                  <a:schemeClr val="tx1"/>
                </a:solidFill>
                <a:effectLst/>
                <a:latin typeface="+mn-lt"/>
                <a:ea typeface="+mn-ea"/>
                <a:cs typeface="+mn-cs"/>
              </a:rPr>
              <a:t>long it’ll take before it crosses over from creating more trouble than benefit.</a:t>
            </a: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Recommender systems, such as Google Now, describe why a certain kind of content was selected, and that sets the expectation that in the future the system will recommend other things based on other kinds of content you’ve requested. Nest’s FAQ kind of buries the information, but it does explain that you shouldn’t expect your thermostat to make a model of when you’re home or not until it’s been operating for a  week or so.</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36</a:t>
            </a:fld>
            <a:endParaRPr lang="en-US"/>
          </a:p>
        </p:txBody>
      </p:sp>
    </p:spTree>
    <p:extLst>
      <p:ext uri="{BB962C8B-B14F-4D97-AF65-F5344CB8AC3E}">
        <p14:creationId xmlns:p14="http://schemas.microsoft.com/office/powerpoint/2010/main" val="578571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ten</a:t>
            </a:r>
            <a:r>
              <a:rPr lang="en-US" baseline="0" dirty="0" smtClean="0"/>
              <a:t> years ago </a:t>
            </a:r>
            <a:r>
              <a:rPr lang="en-US" baseline="0" dirty="0" err="1" smtClean="0"/>
              <a:t>Timo</a:t>
            </a:r>
            <a:r>
              <a:rPr lang="en-US" baseline="0" dirty="0" smtClean="0"/>
              <a:t> </a:t>
            </a:r>
            <a:r>
              <a:rPr lang="en-US" baseline="0" dirty="0" err="1" smtClean="0"/>
              <a:t>Arnall</a:t>
            </a:r>
            <a:r>
              <a:rPr lang="en-US" baseline="0" dirty="0" smtClean="0"/>
              <a:t> and his students tried to address a similar set of questions around interactions with RFID-enabled devices by creating an iconography system that communicated to potential users that these devices had functionality that was invisible from the outside. Perhaps we need something like this for behavior created by </a:t>
            </a:r>
            <a:r>
              <a:rPr lang="en-US" baseline="0" smtClean="0"/>
              <a:t>predictive analytics?</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37</a:t>
            </a:fld>
            <a:endParaRPr lang="en-US"/>
          </a:p>
        </p:txBody>
      </p:sp>
    </p:spTree>
    <p:extLst>
      <p:ext uri="{BB962C8B-B14F-4D97-AF65-F5344CB8AC3E}">
        <p14:creationId xmlns:p14="http://schemas.microsoft.com/office/powerpoint/2010/main" val="42883426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Predictive behavior, as opposed to is all about time, about sequences of activities. </a:t>
            </a:r>
            <a:r>
              <a:rPr lang="en-US" sz="1200" kern="1200" dirty="0" smtClean="0">
                <a:solidFill>
                  <a:schemeClr val="tx1"/>
                </a:solidFill>
                <a:effectLst/>
                <a:latin typeface="+mn-lt"/>
                <a:ea typeface="+mn-ea"/>
                <a:cs typeface="+mn-cs"/>
              </a:rPr>
              <a:t>Many predictive UX issues</a:t>
            </a:r>
            <a:r>
              <a:rPr lang="en-US" sz="1200" kern="1200" baseline="0" dirty="0" smtClean="0">
                <a:solidFill>
                  <a:schemeClr val="tx1"/>
                </a:solidFill>
                <a:effectLst/>
                <a:latin typeface="+mn-lt"/>
                <a:ea typeface="+mn-ea"/>
                <a:cs typeface="+mn-cs"/>
              </a:rPr>
              <a:t> around expectations and uncertainty have time as their basis: what were you expecting to happen and why. If it didn’t happen, why? If something else happened, or it happened at an unexpected time, why did that happen?</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Knowing</a:t>
            </a:r>
            <a:r>
              <a:rPr lang="en-US" sz="1200" kern="1200" baseline="0" dirty="0" smtClean="0">
                <a:solidFill>
                  <a:schemeClr val="tx1"/>
                </a:solidFill>
                <a:effectLst/>
                <a:latin typeface="+mn-lt"/>
                <a:ea typeface="+mn-ea"/>
                <a:cs typeface="+mn-cs"/>
              </a:rPr>
              <a:t> that a device has acted on your behalf, and that it’s going to act—and HOW it’s going to act—in the future is important to giving people a model of how it’s working, setting their expectations, reducing the uncertainty. Nest, for example, has a calendar of its expected behavior, and it shows that it’s acting on your behalf to change the temperature, and when you can expect that temperature will be reached.</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38</a:t>
            </a:fld>
            <a:endParaRPr lang="en-US"/>
          </a:p>
        </p:txBody>
      </p:sp>
    </p:spTree>
    <p:extLst>
      <p:ext uri="{BB962C8B-B14F-4D97-AF65-F5344CB8AC3E}">
        <p14:creationId xmlns:p14="http://schemas.microsoft.com/office/powerpoint/2010/main" val="3938440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wrote </a:t>
            </a:r>
            <a:r>
              <a:rPr lang="en-US" baseline="0" dirty="0" smtClean="0"/>
              <a:t>a couple of books based on my experience as a designer. One is a cookbook of user research methods, and the second describes what I think are some of the core concerns when designing networked computational devices.</a:t>
            </a:r>
            <a:endParaRPr lang="en-US" dirty="0" smtClean="0"/>
          </a:p>
        </p:txBody>
      </p:sp>
      <p:sp>
        <p:nvSpPr>
          <p:cNvPr id="4" name="Slide Number Placeholder 3"/>
          <p:cNvSpPr>
            <a:spLocks noGrp="1"/>
          </p:cNvSpPr>
          <p:nvPr>
            <p:ph type="sldNum" sz="quarter" idx="10"/>
          </p:nvPr>
        </p:nvSpPr>
        <p:spPr/>
        <p:txBody>
          <a:bodyPr/>
          <a:lstStyle/>
          <a:p>
            <a:fld id="{E1C53A1C-D685-0C42-B4A0-F2662F473050}" type="slidenum">
              <a:rPr lang="en-US" smtClean="0"/>
              <a:pPr/>
              <a:t>3</a:t>
            </a:fld>
            <a:endParaRPr lang="en-US"/>
          </a:p>
        </p:txBody>
      </p:sp>
    </p:spTree>
    <p:extLst>
      <p:ext uri="{BB962C8B-B14F-4D97-AF65-F5344CB8AC3E}">
        <p14:creationId xmlns:p14="http://schemas.microsoft.com/office/powerpoint/2010/main" val="3969738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a:t>
            </a:r>
            <a:r>
              <a:rPr lang="en-US" sz="1200" kern="1200" dirty="0" smtClean="0">
                <a:solidFill>
                  <a:schemeClr val="tx1"/>
                </a:solidFill>
                <a:effectLst/>
                <a:latin typeface="+mn-lt"/>
                <a:ea typeface="+mn-ea"/>
                <a:cs typeface="+mn-cs"/>
              </a:rPr>
              <a:t>the Wall Street Journal story about a guy (Basil </a:t>
            </a:r>
            <a:r>
              <a:rPr lang="en-US" sz="1200" kern="1200" dirty="0" err="1" smtClean="0">
                <a:solidFill>
                  <a:schemeClr val="tx1"/>
                </a:solidFill>
                <a:effectLst/>
                <a:latin typeface="+mn-lt"/>
                <a:ea typeface="+mn-ea"/>
                <a:cs typeface="+mn-cs"/>
              </a:rPr>
              <a:t>Iwanyk</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realized his</a:t>
            </a:r>
            <a:r>
              <a:rPr lang="en-US" sz="1200" kern="1200" dirty="0" smtClean="0">
                <a:solidFill>
                  <a:schemeClr val="tx1"/>
                </a:solidFill>
                <a:effectLst/>
                <a:latin typeface="+mn-lt"/>
                <a:ea typeface="+mn-ea"/>
                <a:cs typeface="+mn-cs"/>
              </a:rPr>
              <a:t> TiVo thought he was gay because of the shows he recorded (he wasn’t)?</a:t>
            </a:r>
            <a:r>
              <a:rPr lang="en-US" sz="1200" kern="1200" baseline="0" dirty="0" smtClean="0">
                <a:solidFill>
                  <a:schemeClr val="tx1"/>
                </a:solidFill>
                <a:effectLst/>
                <a:latin typeface="+mn-lt"/>
                <a:ea typeface="+mn-ea"/>
                <a:cs typeface="+mn-cs"/>
              </a:rPr>
              <a:t> That’s funny, but the second part is frustrating: he</a:t>
            </a:r>
            <a:r>
              <a:rPr lang="en-US" sz="1200" kern="1200" dirty="0" smtClean="0">
                <a:solidFill>
                  <a:schemeClr val="tx1"/>
                </a:solidFill>
                <a:effectLst/>
                <a:latin typeface="+mn-lt"/>
                <a:ea typeface="+mn-ea"/>
                <a:cs typeface="+mn-cs"/>
              </a:rPr>
              <a:t> tried to correct it the only way he could think of, by watching war movies, and his TiVo</a:t>
            </a:r>
            <a:r>
              <a:rPr lang="en-US" sz="1200" kern="1200" baseline="0" dirty="0" smtClean="0">
                <a:solidFill>
                  <a:schemeClr val="tx1"/>
                </a:solidFill>
                <a:effectLst/>
                <a:latin typeface="+mn-lt"/>
                <a:ea typeface="+mn-ea"/>
                <a:cs typeface="+mn-cs"/>
              </a:rPr>
              <a:t> then decided </a:t>
            </a:r>
            <a:r>
              <a:rPr lang="en-US" sz="1200" kern="1200" dirty="0" smtClean="0">
                <a:solidFill>
                  <a:schemeClr val="tx1"/>
                </a:solidFill>
                <a:effectLst/>
                <a:latin typeface="+mn-lt"/>
                <a:ea typeface="+mn-ea"/>
                <a:cs typeface="+mn-cs"/>
              </a:rPr>
              <a:t>he was a Nazi (which he also wasn’t). You have to give people a clear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way to teach the system and tell it when its model is wrong. Statistical systems, by definition, don’t have simple rules that can be changed. There aren’t obvious</a:t>
            </a:r>
            <a:r>
              <a:rPr lang="en-US" sz="1200" kern="1200" baseline="0" dirty="0" smtClean="0">
                <a:solidFill>
                  <a:schemeClr val="tx1"/>
                </a:solidFill>
                <a:effectLst/>
                <a:latin typeface="+mn-lt"/>
                <a:ea typeface="+mn-ea"/>
                <a:cs typeface="+mn-cs"/>
              </a:rPr>
              <a:t> handles to turn or dials to adjust, because everything is probabilistic. If the model is made from data collected by several devices, which device should I interact with to get it to change its behavior? </a:t>
            </a:r>
            <a:r>
              <a:rPr lang="en-US" sz="1200" kern="1200" dirty="0" smtClean="0">
                <a:solidFill>
                  <a:schemeClr val="tx1"/>
                </a:solidFill>
                <a:effectLst/>
                <a:latin typeface="+mn-lt"/>
                <a:ea typeface="+mn-ea"/>
                <a:cs typeface="+mn-cs"/>
              </a:rPr>
              <a:t>Google Now asks whether I want more information from a site I visited, Amazon</a:t>
            </a:r>
            <a:r>
              <a:rPr lang="en-US" sz="1200" kern="1200" baseline="0" dirty="0" smtClean="0">
                <a:solidFill>
                  <a:schemeClr val="tx1"/>
                </a:solidFill>
                <a:effectLst/>
                <a:latin typeface="+mn-lt"/>
                <a:ea typeface="+mn-ea"/>
                <a:cs typeface="+mn-cs"/>
              </a:rPr>
              <a:t> shows a explanation of why it gave me a suggestion. Mapping this to the consumer </a:t>
            </a:r>
            <a:r>
              <a:rPr lang="en-US" sz="1200" kern="1200" baseline="0" dirty="0" err="1" smtClean="0">
                <a:solidFill>
                  <a:schemeClr val="tx1"/>
                </a:solidFill>
                <a:effectLst/>
                <a:latin typeface="+mn-lt"/>
                <a:ea typeface="+mn-ea"/>
                <a:cs typeface="+mn-cs"/>
              </a:rPr>
              <a:t>IoT</a:t>
            </a:r>
            <a:r>
              <a:rPr lang="en-US" sz="1200" kern="1200" baseline="0" dirty="0" smtClean="0">
                <a:solidFill>
                  <a:schemeClr val="tx1"/>
                </a:solidFill>
                <a:effectLst/>
                <a:latin typeface="+mn-lt"/>
                <a:ea typeface="+mn-ea"/>
                <a:cs typeface="+mn-cs"/>
              </a:rPr>
              <a:t> means way more explanation than we’re currently getting, which is either that a thing has happened, or it hasn’t.</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39</a:t>
            </a:fld>
            <a:endParaRPr lang="en-US"/>
          </a:p>
        </p:txBody>
      </p:sp>
    </p:spTree>
    <p:extLst>
      <p:ext uri="{BB962C8B-B14F-4D97-AF65-F5344CB8AC3E}">
        <p14:creationId xmlns:p14="http://schemas.microsoft.com/office/powerpoint/2010/main" val="2384799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don’t automate.</a:t>
            </a:r>
            <a:r>
              <a:rPr lang="en-US" baseline="0" dirty="0" smtClean="0"/>
              <a:t> These system’s shouldn’t </a:t>
            </a:r>
            <a:r>
              <a:rPr lang="en-US" dirty="0" smtClean="0"/>
              <a:t>try to replace people, but to support them, to augment</a:t>
            </a:r>
            <a:r>
              <a:rPr lang="en-US" baseline="0" dirty="0" smtClean="0"/>
              <a:t> and extent their capabilities, not to replace them.</a:t>
            </a:r>
            <a:endParaRPr lang="en-US" dirty="0" smtClean="0"/>
          </a:p>
          <a:p>
            <a:endParaRPr lang="en-US" dirty="0" smtClean="0"/>
          </a:p>
          <a:p>
            <a:r>
              <a:rPr lang="en-US" dirty="0" smtClean="0"/>
              <a:t>One of my favorite current examples of this kind of system is from </a:t>
            </a:r>
            <a:r>
              <a:rPr lang="en-US" dirty="0" err="1" smtClean="0"/>
              <a:t>Meshfire</a:t>
            </a:r>
            <a:r>
              <a:rPr lang="en-US" dirty="0" smtClean="0"/>
              <a:t>,</a:t>
            </a:r>
            <a:r>
              <a:rPr lang="en-US" baseline="0" dirty="0" smtClean="0"/>
              <a:t> which is a social media management tool that has a machine learning assistant. Its machine learning assistant, called Ember, doesn’t try to replace the social media manager. Instead it manages the media manager’s </a:t>
            </a:r>
            <a:r>
              <a:rPr lang="en-US" baseline="0" dirty="0" err="1" smtClean="0"/>
              <a:t>todo</a:t>
            </a:r>
            <a:r>
              <a:rPr lang="en-US" baseline="0" dirty="0" smtClean="0"/>
              <a:t> list. It adds things that it thinks are going to be interesting, deletes old things, and reprioritizes the manager’s list based on what it thinks is important. I think this is a good model for how such systems can add value to a person’s experience without creating a situation where random, unexplained behaviors confuse people, frustrate them and make them feel powerless. Ember is an augmentation to the social media manager, it helps that person focus on what’s important so that they can be smarter about their decisions. It doesn’t try to be smarter than they are. How can our devices HELP us, rather than trying to replace us?</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40</a:t>
            </a:fld>
            <a:endParaRPr lang="en-US"/>
          </a:p>
        </p:txBody>
      </p:sp>
    </p:spTree>
    <p:extLst>
      <p:ext uri="{BB962C8B-B14F-4D97-AF65-F5344CB8AC3E}">
        <p14:creationId xmlns:p14="http://schemas.microsoft.com/office/powerpoint/2010/main" val="11012869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an </a:t>
            </a:r>
            <a:r>
              <a:rPr lang="en-US" dirty="0" err="1" smtClean="0"/>
              <a:t>antipattern</a:t>
            </a:r>
            <a:r>
              <a:rPr lang="en-US" dirty="0" smtClean="0"/>
              <a:t>: making people</a:t>
            </a:r>
            <a:r>
              <a:rPr lang="en-US" baseline="0" dirty="0" smtClean="0"/>
              <a:t> do all of the training, asking them to identify whether a behavior is appropriate or not, should be done selectively and infrequently. Yes, it will really help your supervised model’s accuracy to have people identify the correct positives from the false positives, but unless you’re paying these people, it’s incredibly annoying to have customers do it all the time. Last Friday one consumer </a:t>
            </a:r>
            <a:r>
              <a:rPr lang="en-US" baseline="0" dirty="0" err="1" smtClean="0"/>
              <a:t>IoT</a:t>
            </a:r>
            <a:r>
              <a:rPr lang="en-US" baseline="0" dirty="0" smtClean="0"/>
              <a:t> product with a machine learning system I’m playing with asked me to classify its output at 1:11PM, then again at 1:26, and again at 1:47 and again and again. I think it was on roughly ten-minute sensing cycle, and at every cycle it tried to make a decision, and asked me to verify it. I’m sure it’s still doing it, but I turned off all notifications from it, and now I’m considering turning it off entirely. People will sometimes willingly act as sensors and actuators for your system, but because they are not machines, they will not do it all the time and you’re just going to have to find a better way to train your model.</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41</a:t>
            </a:fld>
            <a:endParaRPr lang="en-US"/>
          </a:p>
        </p:txBody>
      </p:sp>
    </p:spTree>
    <p:extLst>
      <p:ext uri="{BB962C8B-B14F-4D97-AF65-F5344CB8AC3E}">
        <p14:creationId xmlns:p14="http://schemas.microsoft.com/office/powerpoint/2010/main" val="1291840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for me the </a:t>
            </a:r>
            <a:r>
              <a:rPr lang="en-US" dirty="0" err="1" smtClean="0"/>
              <a:t>IoT</a:t>
            </a:r>
            <a:r>
              <a:rPr lang="en-US" dirty="0" smtClean="0"/>
              <a:t> is not about the things, but the experience created by</a:t>
            </a:r>
            <a:r>
              <a:rPr lang="en-US" baseline="0" dirty="0" smtClean="0"/>
              <a:t> the </a:t>
            </a:r>
            <a:r>
              <a:rPr lang="en-US" dirty="0" smtClean="0"/>
              <a:t>services for which the things</a:t>
            </a:r>
            <a:r>
              <a:rPr lang="en-US" baseline="0" dirty="0" smtClean="0"/>
              <a:t> are avatars.</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42</a:t>
            </a:fld>
            <a:endParaRPr lang="en-US"/>
          </a:p>
        </p:txBody>
      </p:sp>
    </p:spTree>
    <p:extLst>
      <p:ext uri="{BB962C8B-B14F-4D97-AF65-F5344CB8AC3E}">
        <p14:creationId xmlns:p14="http://schemas.microsoft.com/office/powerpoint/2010/main" val="2980824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Ultimately we are using these tools to extend our capabilities, to use the digital world as an extension of our minds. To do that well we have to respect that as interesting and powerful as these technologies are, they are still in their infancy, and our job as entrepreneurs, developers and designers will be to create systems, services, that help people, rather than adding extra work in the name of simplistic automation. What we want to create is a symbiotic relationship where we, and our predictive systems, work together to create a world that provides the most value, for the least cost, for the most people, for the longest time.</a:t>
            </a:r>
            <a:endParaRPr lang="en-US" dirty="0" smtClean="0"/>
          </a:p>
        </p:txBody>
      </p:sp>
      <p:sp>
        <p:nvSpPr>
          <p:cNvPr id="4" name="Slide Number Placeholder 3"/>
          <p:cNvSpPr>
            <a:spLocks noGrp="1"/>
          </p:cNvSpPr>
          <p:nvPr>
            <p:ph type="sldNum" sz="quarter" idx="10"/>
          </p:nvPr>
        </p:nvSpPr>
        <p:spPr/>
        <p:txBody>
          <a:bodyPr/>
          <a:lstStyle/>
          <a:p>
            <a:fld id="{E1C53A1C-D685-0C42-B4A0-F2662F473050}" type="slidenum">
              <a:rPr lang="en-US" smtClean="0"/>
              <a:pPr/>
              <a:t>43</a:t>
            </a:fld>
            <a:endParaRPr lang="en-US"/>
          </a:p>
        </p:txBody>
      </p:sp>
    </p:spTree>
    <p:extLst>
      <p:ext uri="{BB962C8B-B14F-4D97-AF65-F5344CB8AC3E}">
        <p14:creationId xmlns:p14="http://schemas.microsoft.com/office/powerpoint/2010/main" val="29234315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endParaRPr lang="en-US" dirty="0"/>
          </a:p>
        </p:txBody>
      </p:sp>
      <p:sp>
        <p:nvSpPr>
          <p:cNvPr id="4" name="Slide Number Placeholder 3"/>
          <p:cNvSpPr>
            <a:spLocks noGrp="1"/>
          </p:cNvSpPr>
          <p:nvPr>
            <p:ph type="sldNum" sz="quarter" idx="10"/>
          </p:nvPr>
        </p:nvSpPr>
        <p:spPr/>
        <p:txBody>
          <a:bodyPr/>
          <a:lstStyle/>
          <a:p>
            <a:fld id="{E1C53A1C-D685-0C42-B4A0-F2662F473050}" type="slidenum">
              <a:rPr lang="en-US" smtClean="0"/>
              <a:pPr/>
              <a:t>44</a:t>
            </a:fld>
            <a:endParaRPr lang="en-US"/>
          </a:p>
        </p:txBody>
      </p:sp>
    </p:spTree>
    <p:extLst>
      <p:ext uri="{BB962C8B-B14F-4D97-AF65-F5344CB8AC3E}">
        <p14:creationId xmlns:p14="http://schemas.microsoft.com/office/powerpoint/2010/main" val="191539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also started a couple of companies. The first, Adaptive Path, was primarily focused on the web,</a:t>
            </a:r>
            <a:r>
              <a:rPr lang="en-US" baseline="0" dirty="0" smtClean="0"/>
              <a:t> and with the second one, </a:t>
            </a:r>
            <a:r>
              <a:rPr lang="en-US" baseline="0" dirty="0" err="1" smtClean="0"/>
              <a:t>ThingM</a:t>
            </a:r>
            <a:r>
              <a:rPr lang="en-US" baseline="0" dirty="0" smtClean="0"/>
              <a:t>, I got deep into developing hardware.</a:t>
            </a:r>
            <a:endParaRPr lang="en-US" dirty="0" smtClean="0"/>
          </a:p>
        </p:txBody>
      </p:sp>
      <p:sp>
        <p:nvSpPr>
          <p:cNvPr id="4" name="Slide Number Placeholder 3"/>
          <p:cNvSpPr>
            <a:spLocks noGrp="1"/>
          </p:cNvSpPr>
          <p:nvPr>
            <p:ph type="sldNum" sz="quarter" idx="10"/>
          </p:nvPr>
        </p:nvSpPr>
        <p:spPr/>
        <p:txBody>
          <a:bodyPr/>
          <a:lstStyle/>
          <a:p>
            <a:fld id="{E1C53A1C-D685-0C42-B4A0-F2662F473050}" type="slidenum">
              <a:rPr lang="en-US" smtClean="0"/>
              <a:pPr/>
              <a:t>4</a:t>
            </a:fld>
            <a:endParaRPr lang="en-US"/>
          </a:p>
        </p:txBody>
      </p:sp>
    </p:spTree>
    <p:extLst>
      <p:ext uri="{BB962C8B-B14F-4D97-AF65-F5344CB8AC3E}">
        <p14:creationId xmlns:p14="http://schemas.microsoft.com/office/powerpoint/2010/main" val="1001662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Today </a:t>
            </a:r>
            <a:r>
              <a:rPr lang="en-US" baseline="0" dirty="0" smtClean="0"/>
              <a:t>I work for PARC, the famous research lab, as a principal in its Innovation Services group. We help companies reduce the risk of adopting novel technologies using a mix of ethnographic research, user experience design and innovation strategy. We do everything from coaching teams inside companies to developing novel products.</a:t>
            </a:r>
            <a:endParaRPr lang="en-US" dirty="0" smtClean="0"/>
          </a:p>
        </p:txBody>
      </p:sp>
      <p:sp>
        <p:nvSpPr>
          <p:cNvPr id="4" name="Slide Number Placeholder 3"/>
          <p:cNvSpPr>
            <a:spLocks noGrp="1"/>
          </p:cNvSpPr>
          <p:nvPr>
            <p:ph type="sldNum" sz="quarter" idx="10"/>
          </p:nvPr>
        </p:nvSpPr>
        <p:spPr/>
        <p:txBody>
          <a:bodyPr/>
          <a:lstStyle/>
          <a:p>
            <a:fld id="{E1C53A1C-D685-0C42-B4A0-F2662F473050}" type="slidenum">
              <a:rPr lang="en-US" smtClean="0"/>
              <a:pPr/>
              <a:t>5</a:t>
            </a:fld>
            <a:endParaRPr lang="en-US"/>
          </a:p>
        </p:txBody>
      </p:sp>
    </p:spTree>
    <p:extLst>
      <p:ext uri="{BB962C8B-B14F-4D97-AF65-F5344CB8AC3E}">
        <p14:creationId xmlns:p14="http://schemas.microsoft.com/office/powerpoint/2010/main" val="4040590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want start by focusing on two aspects: how consumers’ relationships to devices</a:t>
            </a:r>
            <a:r>
              <a:rPr lang="en-US" baseline="0" dirty="0" smtClean="0"/>
              <a:t> change</a:t>
            </a:r>
            <a:r>
              <a:rPr lang="en-US" dirty="0" smtClean="0"/>
              <a:t>, </a:t>
            </a:r>
            <a:r>
              <a:rPr lang="en-US" baseline="0" dirty="0" smtClean="0"/>
              <a:t>how companies value chains change from selling physical products to delivering services for which a product is only one means through which the service is accessed.</a:t>
            </a:r>
            <a:endParaRPr lang="en-US" dirty="0" smtClean="0"/>
          </a:p>
        </p:txBody>
      </p:sp>
      <p:sp>
        <p:nvSpPr>
          <p:cNvPr id="4" name="Slide Number Placeholder 3"/>
          <p:cNvSpPr>
            <a:spLocks noGrp="1"/>
          </p:cNvSpPr>
          <p:nvPr>
            <p:ph type="sldNum" sz="quarter" idx="10"/>
          </p:nvPr>
        </p:nvSpPr>
        <p:spPr/>
        <p:txBody>
          <a:bodyPr/>
          <a:lstStyle/>
          <a:p>
            <a:fld id="{E1C53A1C-D685-0C42-B4A0-F2662F473050}" type="slidenum">
              <a:rPr lang="en-US" smtClean="0"/>
              <a:pPr/>
              <a:t>6</a:t>
            </a:fld>
            <a:endParaRPr lang="en-US"/>
          </a:p>
        </p:txBody>
      </p:sp>
    </p:spTree>
    <p:extLst>
      <p:ext uri="{BB962C8B-B14F-4D97-AF65-F5344CB8AC3E}">
        <p14:creationId xmlns:p14="http://schemas.microsoft.com/office/powerpoint/2010/main" val="1159750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18">
              <a:defRPr/>
            </a:pPr>
            <a:r>
              <a:rPr lang="en-US" dirty="0" smtClean="0">
                <a:latin typeface="Times" charset="0"/>
              </a:rPr>
              <a:t>The core of this change is a shift </a:t>
            </a:r>
            <a:r>
              <a:rPr lang="en-US" dirty="0">
                <a:latin typeface="Times" charset="0"/>
              </a:rPr>
              <a:t>from generic devices and software to specialized devices and software. When computing was expensive, you had general purpose devices and general purpose software that had deal with almost every situation. This necessitated design compromises that resulted in devices and software that could do almost everything, but did none of it well.</a:t>
            </a:r>
          </a:p>
          <a:p>
            <a:pPr defTabSz="914318">
              <a:defRPr/>
            </a:pPr>
            <a:endParaRPr lang="en-US" dirty="0">
              <a:latin typeface="Times" charset="0"/>
            </a:endParaRPr>
          </a:p>
          <a:p>
            <a:pPr defTabSz="914318">
              <a:defRPr/>
            </a:pPr>
            <a:r>
              <a:rPr lang="en-US" dirty="0">
                <a:latin typeface="Times" charset="0"/>
              </a:rPr>
              <a:t>Now that processing is </a:t>
            </a:r>
            <a:r>
              <a:rPr lang="en-US" dirty="0" smtClean="0">
                <a:latin typeface="Times" charset="0"/>
              </a:rPr>
              <a:t>cheap thanks to Moore’s Law, </a:t>
            </a:r>
            <a:r>
              <a:rPr lang="en-US" dirty="0">
                <a:latin typeface="Times" charset="0"/>
              </a:rPr>
              <a:t>you can have a combination of 10, 20, or 30 computing devices and apps for the price of that one device, and you can acquire new functionality as needed. This means that every device and software package can have a narrower purpose</a:t>
            </a:r>
            <a:r>
              <a:rPr lang="en-US" dirty="0" smtClean="0">
                <a:latin typeface="Times" charset="0"/>
              </a:rPr>
              <a:t>.</a:t>
            </a:r>
          </a:p>
          <a:p>
            <a:pPr defTabSz="914318">
              <a:defRPr/>
            </a:pPr>
            <a:endParaRPr lang="en-US" dirty="0" smtClean="0">
              <a:latin typeface="Times" charset="0"/>
            </a:endParaRPr>
          </a:p>
          <a:p>
            <a:pPr defTabSz="914318">
              <a:defRPr/>
            </a:pPr>
            <a:r>
              <a:rPr lang="en-US" dirty="0" smtClean="0">
                <a:latin typeface="Times" charset="0"/>
              </a:rPr>
              <a:t>Adobe brush</a:t>
            </a:r>
          </a:p>
          <a:p>
            <a:pPr defTabSz="914318">
              <a:defRPr/>
            </a:pPr>
            <a:r>
              <a:rPr lang="en-US" dirty="0" smtClean="0">
                <a:latin typeface="Times" charset="0"/>
              </a:rPr>
              <a:t>Haiku</a:t>
            </a:r>
            <a:r>
              <a:rPr lang="en-US" baseline="0" dirty="0" smtClean="0">
                <a:latin typeface="Times" charset="0"/>
              </a:rPr>
              <a:t> deck</a:t>
            </a:r>
          </a:p>
        </p:txBody>
      </p:sp>
      <p:sp>
        <p:nvSpPr>
          <p:cNvPr id="4" name="Slide Number Placeholder 3"/>
          <p:cNvSpPr>
            <a:spLocks noGrp="1"/>
          </p:cNvSpPr>
          <p:nvPr>
            <p:ph type="sldNum" sz="quarter" idx="10"/>
          </p:nvPr>
        </p:nvSpPr>
        <p:spPr/>
        <p:txBody>
          <a:bodyPr/>
          <a:lstStyle/>
          <a:p>
            <a:fld id="{370AC956-B3AC-F74D-9BE3-24830C6EF00C}" type="slidenum">
              <a:rPr lang="en-US" smtClean="0"/>
              <a:pPr/>
              <a:t>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18">
              <a:defRPr/>
            </a:pPr>
            <a:r>
              <a:rPr lang="en-US" baseline="0" dirty="0" smtClean="0"/>
              <a:t>The second trend is that much of the value of computing is now remote. Today, most people understand that the experience you see on one device is often a part of something that’s distributed throughout the world. There’s no longer a need to pack everything into a single piece of software, and there’s no expectation that everything will be there.</a:t>
            </a:r>
          </a:p>
          <a:p>
            <a:pPr defTabSz="914318">
              <a:defRPr/>
            </a:pPr>
            <a:endParaRPr lang="en-US" baseline="0" dirty="0" smtClean="0"/>
          </a:p>
          <a:p>
            <a:pPr defTabSz="914318">
              <a:defRPr/>
            </a:pPr>
            <a:r>
              <a:rPr lang="en-US" baseline="0" dirty="0" smtClean="0"/>
              <a:t>Foursquare as a whole doesn’t live on your phone in any meaningful way, and people know that.</a:t>
            </a:r>
          </a:p>
        </p:txBody>
      </p:sp>
      <p:sp>
        <p:nvSpPr>
          <p:cNvPr id="4" name="Slide Number Placeholder 3"/>
          <p:cNvSpPr>
            <a:spLocks noGrp="1"/>
          </p:cNvSpPr>
          <p:nvPr>
            <p:ph type="sldNum" sz="quarter" idx="10"/>
          </p:nvPr>
        </p:nvSpPr>
        <p:spPr/>
        <p:txBody>
          <a:bodyPr/>
          <a:lstStyle/>
          <a:p>
            <a:fld id="{370AC956-B3AC-F74D-9BE3-24830C6EF00C}"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2575" y="4624668"/>
            <a:ext cx="8556625" cy="818026"/>
          </a:xfrm>
        </p:spPr>
        <p:txBody>
          <a:bodyPr wrap="square">
            <a:noAutofit/>
          </a:bodyPr>
          <a:lstStyle>
            <a:lvl1pPr>
              <a:defRPr sz="3600"/>
            </a:lvl1pPr>
          </a:lstStyle>
          <a:p>
            <a:r>
              <a:rPr lang="en-US" smtClean="0"/>
              <a:t>Click to edit Master title style</a:t>
            </a:r>
            <a:endParaRPr dirty="0"/>
          </a:p>
        </p:txBody>
      </p:sp>
      <p:sp>
        <p:nvSpPr>
          <p:cNvPr id="3" name="Subtitle 2"/>
          <p:cNvSpPr>
            <a:spLocks noGrp="1"/>
          </p:cNvSpPr>
          <p:nvPr>
            <p:ph type="subTitle" idx="1"/>
          </p:nvPr>
        </p:nvSpPr>
        <p:spPr>
          <a:xfrm>
            <a:off x="282575" y="5438286"/>
            <a:ext cx="8556625" cy="655992"/>
          </a:xfrm>
        </p:spPr>
        <p:txBody>
          <a:bodyPr wrap="square">
            <a:noAutofit/>
          </a:bodyPr>
          <a:lstStyle>
            <a:lvl1pPr marL="0" indent="0" algn="l">
              <a:spcBef>
                <a:spcPts val="300"/>
              </a:spcBef>
              <a:buNone/>
              <a:defRPr sz="18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dirty="0">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Picture 8"/>
          <p:cNvPicPr>
            <a:picLocks noChangeAspect="1"/>
          </p:cNvPicPr>
          <p:nvPr/>
        </p:nvPicPr>
        <p:blipFill>
          <a:blip r:embed="rId2"/>
          <a:stretch>
            <a:fillRect/>
          </a:stretch>
        </p:blipFill>
        <p:spPr>
          <a:xfrm>
            <a:off x="7116753" y="3466563"/>
            <a:ext cx="1509739" cy="67099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12" name="Rectangle 11"/>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dirty="0"/>
          </a:p>
        </p:txBody>
      </p:sp>
      <p:sp>
        <p:nvSpPr>
          <p:cNvPr id="7" name="Slide Number Placeholder 6"/>
          <p:cNvSpPr>
            <a:spLocks noGrp="1"/>
          </p:cNvSpPr>
          <p:nvPr>
            <p:ph type="sldNum" sz="quarter" idx="12"/>
          </p:nvPr>
        </p:nvSpPr>
        <p:spPr/>
        <p:txBody>
          <a:bodyPr/>
          <a:lstStyle/>
          <a:p>
            <a:fld id="{162F1D00-BD13-4404-86B0-79703945A0A7}" type="slidenum">
              <a:rPr lang="en-US" smtClean="0"/>
              <a:pPr/>
              <a:t>‹#›</a:t>
            </a:fld>
            <a:endParaRPr lang="en-US"/>
          </a:p>
        </p:txBody>
      </p:sp>
      <p:sp>
        <p:nvSpPr>
          <p:cNvPr id="11" name="Content Placeholder 2"/>
          <p:cNvSpPr>
            <a:spLocks noGrp="1"/>
          </p:cNvSpPr>
          <p:nvPr>
            <p:ph sz="half" idx="15"/>
          </p:nvPr>
        </p:nvSpPr>
        <p:spPr>
          <a:xfrm>
            <a:off x="498518" y="1318038"/>
            <a:ext cx="3657600" cy="4140200"/>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Picture Placeholder 12"/>
          <p:cNvSpPr>
            <a:spLocks noGrp="1"/>
          </p:cNvSpPr>
          <p:nvPr>
            <p:ph type="pic" sz="quarter" idx="13"/>
          </p:nvPr>
        </p:nvSpPr>
        <p:spPr>
          <a:xfrm>
            <a:off x="4402667" y="1320048"/>
            <a:ext cx="3657600" cy="4141894"/>
          </a:xfrm>
        </p:spPr>
        <p:txBody>
          <a:bodyPr/>
          <a:lstStyle>
            <a:lvl1pPr>
              <a:buNone/>
              <a:defRPr/>
            </a:lvl1pPr>
          </a:lstStyle>
          <a:p>
            <a:r>
              <a:rPr lang="en-US" smtClean="0"/>
              <a:t>Drag picture to placeholder or click icon to add</a:t>
            </a:r>
            <a:endParaRPr/>
          </a:p>
        </p:txBody>
      </p:sp>
      <p:sp>
        <p:nvSpPr>
          <p:cNvPr id="14"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cxnSp>
        <p:nvCxnSpPr>
          <p:cNvPr id="15" name="Straight Connector 14"/>
          <p:cNvCxnSpPr/>
          <p:nvPr userDrawn="1"/>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9" name="Rectangle 8"/>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dirty="0"/>
          </a:p>
        </p:txBody>
      </p:sp>
      <p:sp>
        <p:nvSpPr>
          <p:cNvPr id="5" name="Slide Number Placeholder 4"/>
          <p:cNvSpPr>
            <a:spLocks noGrp="1"/>
          </p:cNvSpPr>
          <p:nvPr>
            <p:ph type="sldNum" sz="quarter" idx="12"/>
          </p:nvPr>
        </p:nvSpPr>
        <p:spPr/>
        <p:txBody>
          <a:bodyPr/>
          <a:lstStyle/>
          <a:p>
            <a:fld id="{70F20529-D86D-954A-B387-63920368302F}" type="slidenum">
              <a:rPr lang="en-US" smtClean="0"/>
              <a:pPr/>
              <a:t>‹#›</a:t>
            </a:fld>
            <a:endParaRPr lang="en-US"/>
          </a:p>
        </p:txBody>
      </p:sp>
      <p:sp>
        <p:nvSpPr>
          <p:cNvPr id="10"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cxnSp>
        <p:nvCxnSpPr>
          <p:cNvPr id="11" name="Straight Connector 10"/>
          <p:cNvCxnSpPr/>
          <p:nvPr userDrawn="1"/>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Only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9" name="Rectangle 8"/>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dirty="0"/>
          </a:p>
        </p:txBody>
      </p:sp>
      <p:sp>
        <p:nvSpPr>
          <p:cNvPr id="5" name="Slide Number Placeholder 4"/>
          <p:cNvSpPr>
            <a:spLocks noGrp="1"/>
          </p:cNvSpPr>
          <p:nvPr>
            <p:ph type="sldNum" sz="quarter" idx="12"/>
          </p:nvPr>
        </p:nvSpPr>
        <p:spPr/>
        <p:txBody>
          <a:bodyPr/>
          <a:lstStyle/>
          <a:p>
            <a:fld id="{70F20529-D86D-954A-B387-63920368302F}" type="slidenum">
              <a:rPr lang="en-US" smtClean="0"/>
              <a:pPr/>
              <a:t>‹#›</a:t>
            </a:fld>
            <a:endParaRPr lang="en-US"/>
          </a:p>
        </p:txBody>
      </p:sp>
      <p:sp>
        <p:nvSpPr>
          <p:cNvPr id="10"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cxnSp>
        <p:nvCxnSpPr>
          <p:cNvPr id="11" name="Straight Connector 10"/>
          <p:cNvCxnSpPr/>
          <p:nvPr userDrawn="1"/>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136903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_Dark">
    <p:bg>
      <p:bgPr>
        <a:solidFill>
          <a:schemeClr val="accent5">
            <a:lumMod val="25000"/>
          </a:schemeClr>
        </a:solidFill>
        <a:effectLst/>
      </p:bgPr>
    </p:bg>
    <p:spTree>
      <p:nvGrpSpPr>
        <p:cNvPr id="1" name=""/>
        <p:cNvGrpSpPr/>
        <p:nvPr/>
      </p:nvGrpSpPr>
      <p:grpSpPr>
        <a:xfrm>
          <a:off x="0" y="0"/>
          <a:ext cx="0" cy="0"/>
          <a:chOff x="0" y="0"/>
          <a:chExt cx="0" cy="0"/>
        </a:xfrm>
      </p:grpSpPr>
      <p:sp>
        <p:nvSpPr>
          <p:cNvPr id="9" name="Rectangle 8"/>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70F20529-D86D-954A-B387-63920368302F}" type="slidenum">
              <a:rPr lang="en-US" smtClean="0"/>
              <a:pPr/>
              <a:t>‹#›</a:t>
            </a:fld>
            <a:endParaRPr lang="en-US" dirty="0"/>
          </a:p>
        </p:txBody>
      </p:sp>
      <p:cxnSp>
        <p:nvCxnSpPr>
          <p:cNvPr id="12" name="Straight Connector 11"/>
          <p:cNvCxnSpPr/>
          <p:nvPr/>
        </p:nvCxnSpPr>
        <p:spPr>
          <a:xfrm>
            <a:off x="484094" y="6363110"/>
            <a:ext cx="7567706" cy="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50000"/>
                  </a:schemeClr>
                </a:solidFill>
              </a:defRPr>
            </a:lvl1pPr>
          </a:lstStyle>
          <a:p>
            <a:r>
              <a:rPr lang="en-US" smtClean="0"/>
              <a:t>O’Reilly Experience Design for the IoT 2015</a:t>
            </a:r>
            <a:endParaRPr lang="en-US" dirty="0"/>
          </a:p>
        </p:txBody>
      </p:sp>
    </p:spTree>
    <p:extLst>
      <p:ext uri="{BB962C8B-B14F-4D97-AF65-F5344CB8AC3E}">
        <p14:creationId xmlns:p14="http://schemas.microsoft.com/office/powerpoint/2010/main" val="774335493"/>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mp; Subhead">
    <p:spTree>
      <p:nvGrpSpPr>
        <p:cNvPr id="1" name=""/>
        <p:cNvGrpSpPr/>
        <p:nvPr/>
      </p:nvGrpSpPr>
      <p:grpSpPr>
        <a:xfrm>
          <a:off x="0" y="0"/>
          <a:ext cx="0" cy="0"/>
          <a:chOff x="0" y="0"/>
          <a:chExt cx="0" cy="0"/>
        </a:xfrm>
      </p:grpSpPr>
      <p:sp>
        <p:nvSpPr>
          <p:cNvPr id="9" name="Rectangle 8"/>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5" name="Slide Number Placeholder 4"/>
          <p:cNvSpPr>
            <a:spLocks noGrp="1"/>
          </p:cNvSpPr>
          <p:nvPr>
            <p:ph type="sldNum" sz="quarter" idx="12"/>
          </p:nvPr>
        </p:nvSpPr>
        <p:spPr/>
        <p:txBody>
          <a:bodyPr/>
          <a:lstStyle/>
          <a:p>
            <a:fld id="{162F1D00-BD13-4404-86B0-79703945A0A7}" type="slidenum">
              <a:rPr lang="en-US" smtClean="0"/>
              <a:pPr/>
              <a:t>‹#›</a:t>
            </a:fld>
            <a:endParaRPr lang="en-US"/>
          </a:p>
        </p:txBody>
      </p:sp>
      <p:sp>
        <p:nvSpPr>
          <p:cNvPr id="13" name="Text Placeholder 3"/>
          <p:cNvSpPr>
            <a:spLocks noGrp="1"/>
          </p:cNvSpPr>
          <p:nvPr>
            <p:ph type="body" sz="half" idx="2"/>
          </p:nvPr>
        </p:nvSpPr>
        <p:spPr>
          <a:xfrm>
            <a:off x="498518" y="782598"/>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14" name="Title 1"/>
          <p:cNvSpPr>
            <a:spLocks noGrp="1"/>
          </p:cNvSpPr>
          <p:nvPr>
            <p:ph type="title"/>
          </p:nvPr>
        </p:nvSpPr>
        <p:spPr>
          <a:xfrm>
            <a:off x="498474" y="192477"/>
            <a:ext cx="7556313" cy="590121"/>
          </a:xfrm>
        </p:spPr>
        <p:txBody>
          <a:bodyPr lIns="91440"/>
          <a:lstStyle/>
          <a:p>
            <a:r>
              <a:rPr lang="en-US" smtClean="0"/>
              <a:t>Click to edit Master title style</a:t>
            </a:r>
            <a:endParaRPr dirty="0"/>
          </a:p>
        </p:txBody>
      </p:sp>
      <p:sp>
        <p:nvSpPr>
          <p:cNvPr id="15"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cxnSp>
        <p:nvCxnSpPr>
          <p:cNvPr id="10" name="Straight Connector 9"/>
          <p:cNvCxnSpPr/>
          <p:nvPr userDrawn="1"/>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7078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Rectangle 5"/>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Slide Number Placeholder 3"/>
          <p:cNvSpPr>
            <a:spLocks noGrp="1"/>
          </p:cNvSpPr>
          <p:nvPr>
            <p:ph type="sldNum" sz="quarter" idx="12"/>
          </p:nvPr>
        </p:nvSpPr>
        <p:spPr/>
        <p:txBody>
          <a:bodyPr/>
          <a:lstStyle/>
          <a:p>
            <a:fld id="{70F20529-D86D-954A-B387-63920368302F}" type="slidenum">
              <a:rPr lang="en-US" smtClean="0"/>
              <a:pPr/>
              <a:t>‹#›</a:t>
            </a:fld>
            <a:endParaRPr lang="en-US"/>
          </a:p>
        </p:txBody>
      </p:sp>
      <p:sp>
        <p:nvSpPr>
          <p:cNvPr id="7"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cxnSp>
        <p:nvCxnSpPr>
          <p:cNvPr id="8" name="Straight Connector 7"/>
          <p:cNvCxnSpPr/>
          <p:nvPr userDrawn="1"/>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Exercise">
    <p:spTree>
      <p:nvGrpSpPr>
        <p:cNvPr id="1" name=""/>
        <p:cNvGrpSpPr/>
        <p:nvPr/>
      </p:nvGrpSpPr>
      <p:grpSpPr>
        <a:xfrm>
          <a:off x="0" y="0"/>
          <a:ext cx="0" cy="0"/>
          <a:chOff x="0" y="0"/>
          <a:chExt cx="0" cy="0"/>
        </a:xfrm>
      </p:grpSpPr>
      <p:sp>
        <p:nvSpPr>
          <p:cNvPr id="25" name="Rectangle 24"/>
          <p:cNvSpPr/>
          <p:nvPr userDrawn="1"/>
        </p:nvSpPr>
        <p:spPr>
          <a:xfrm>
            <a:off x="6374054" y="986328"/>
            <a:ext cx="1732105" cy="17167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userDrawn="1"/>
        </p:nvSpPr>
        <p:spPr>
          <a:xfrm>
            <a:off x="282574" y="282574"/>
            <a:ext cx="5970091" cy="58769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19" name="Rectangle 18"/>
          <p:cNvSpPr/>
          <p:nvPr userDrawn="1"/>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Title 1"/>
          <p:cNvSpPr>
            <a:spLocks noGrp="1"/>
          </p:cNvSpPr>
          <p:nvPr>
            <p:ph type="title"/>
          </p:nvPr>
        </p:nvSpPr>
        <p:spPr>
          <a:xfrm>
            <a:off x="783166" y="624292"/>
            <a:ext cx="5469499" cy="1116106"/>
          </a:xfrm>
        </p:spPr>
        <p:txBody>
          <a:bodyPr lIns="91440"/>
          <a:lstStyle/>
          <a:p>
            <a:r>
              <a:rPr lang="en-US" smtClean="0"/>
              <a:t>Click to edit Master title style</a:t>
            </a:r>
            <a:endParaRPr dirty="0"/>
          </a:p>
        </p:txBody>
      </p:sp>
      <p:sp>
        <p:nvSpPr>
          <p:cNvPr id="21" name="Content Placeholder 2"/>
          <p:cNvSpPr>
            <a:spLocks noGrp="1"/>
          </p:cNvSpPr>
          <p:nvPr>
            <p:ph idx="1"/>
          </p:nvPr>
        </p:nvSpPr>
        <p:spPr>
          <a:xfrm>
            <a:off x="792570" y="1754497"/>
            <a:ext cx="5197597" cy="4144963"/>
          </a:xfrm>
        </p:spPr>
        <p:txBody>
          <a:bodyPr lIns="0"/>
          <a:lstStyle>
            <a:lvl1pPr>
              <a:buClr>
                <a:schemeClr val="accent1">
                  <a:lumMod val="40000"/>
                  <a:lumOff val="60000"/>
                </a:schemeClr>
              </a:buClr>
              <a:defRPr>
                <a:solidFill>
                  <a:srgbClr val="FFFFFF"/>
                </a:solidFill>
              </a:defRPr>
            </a:lvl1pPr>
            <a:lvl2pPr>
              <a:buClr>
                <a:schemeClr val="accent1">
                  <a:lumMod val="75000"/>
                </a:schemeClr>
              </a:buClr>
              <a:defRPr>
                <a:solidFill>
                  <a:srgbClr val="FFFFFF"/>
                </a:solidFill>
              </a:defRPr>
            </a:lvl2pPr>
            <a:lvl3pPr>
              <a:buClr>
                <a:schemeClr val="accent1">
                  <a:lumMod val="40000"/>
                  <a:lumOff val="60000"/>
                </a:schemeClr>
              </a:buClr>
              <a:defRPr>
                <a:solidFill>
                  <a:srgbClr val="FFFFFF"/>
                </a:solidFill>
              </a:defRPr>
            </a:lvl3pPr>
            <a:lvl4pPr>
              <a:buClr>
                <a:schemeClr val="accent1">
                  <a:lumMod val="75000"/>
                </a:schemeClr>
              </a:buClr>
              <a:defRPr>
                <a:solidFill>
                  <a:srgbClr val="FFFFFF"/>
                </a:solidFill>
              </a:defRPr>
            </a:lvl4pPr>
            <a:lvl5pPr>
              <a:buClr>
                <a:schemeClr val="accent1">
                  <a:lumMod val="40000"/>
                  <a:lumOff val="60000"/>
                </a:schemeClr>
              </a:buCl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22" name="Slide Number Placeholder 5"/>
          <p:cNvSpPr>
            <a:spLocks noGrp="1"/>
          </p:cNvSpPr>
          <p:nvPr>
            <p:ph type="sldNum" sz="quarter" idx="12"/>
          </p:nvPr>
        </p:nvSpPr>
        <p:spPr>
          <a:xfrm>
            <a:off x="8305800" y="242234"/>
            <a:ext cx="554038" cy="365125"/>
          </a:xfrm>
        </p:spPr>
        <p:txBody>
          <a:bodyPr/>
          <a:lstStyle/>
          <a:p>
            <a:fld id="{162F1D00-BD13-4404-86B0-79703945A0A7}" type="slidenum">
              <a:rPr lang="en-US" smtClean="0"/>
              <a:pPr/>
              <a:t>‹#›</a:t>
            </a:fld>
            <a:endParaRPr lang="en-US" dirty="0"/>
          </a:p>
        </p:txBody>
      </p:sp>
      <p:sp>
        <p:nvSpPr>
          <p:cNvPr id="23" name="TextBox 22"/>
          <p:cNvSpPr txBox="1"/>
          <p:nvPr userDrawn="1"/>
        </p:nvSpPr>
        <p:spPr>
          <a:xfrm>
            <a:off x="507877" y="660415"/>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cxnSp>
        <p:nvCxnSpPr>
          <p:cNvPr id="24" name="Straight Connector 23"/>
          <p:cNvCxnSpPr/>
          <p:nvPr userDrawn="1"/>
        </p:nvCxnSpPr>
        <p:spPr>
          <a:xfrm>
            <a:off x="484094" y="6363110"/>
            <a:ext cx="7567706" cy="0"/>
          </a:xfrm>
          <a:prstGeom prst="line">
            <a:avLst/>
          </a:prstGeom>
          <a:ln w="19050">
            <a:solidFill>
              <a:schemeClr val="accent5"/>
            </a:solidFill>
          </a:ln>
        </p:spPr>
        <p:style>
          <a:lnRef idx="2">
            <a:schemeClr val="accent1"/>
          </a:lnRef>
          <a:fillRef idx="0">
            <a:schemeClr val="accent1"/>
          </a:fillRef>
          <a:effectRef idx="1">
            <a:schemeClr val="accent1"/>
          </a:effectRef>
          <a:fontRef idx="minor">
            <a:schemeClr val="tx1"/>
          </a:fontRef>
        </p:style>
      </p:cxnSp>
      <p:sp>
        <p:nvSpPr>
          <p:cNvPr id="26"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grpSp>
        <p:nvGrpSpPr>
          <p:cNvPr id="39" name="Group 38"/>
          <p:cNvGrpSpPr/>
          <p:nvPr userDrawn="1"/>
        </p:nvGrpSpPr>
        <p:grpSpPr>
          <a:xfrm>
            <a:off x="6807462" y="1368021"/>
            <a:ext cx="867156" cy="988212"/>
            <a:chOff x="6435197" y="1765878"/>
            <a:chExt cx="985758" cy="1123371"/>
          </a:xfrm>
          <a:solidFill>
            <a:schemeClr val="accent1"/>
          </a:solidFill>
        </p:grpSpPr>
        <p:sp>
          <p:nvSpPr>
            <p:cNvPr id="40" name="AutoShape 4"/>
            <p:cNvSpPr>
              <a:spLocks/>
            </p:cNvSpPr>
            <p:nvPr/>
          </p:nvSpPr>
          <p:spPr bwMode="auto">
            <a:xfrm>
              <a:off x="6435197" y="1765878"/>
              <a:ext cx="985758" cy="1123371"/>
            </a:xfrm>
            <a:custGeom>
              <a:avLst/>
              <a:gdLst/>
              <a:ahLst/>
              <a:cxnLst/>
              <a:rect l="0" t="0" r="r" b="b"/>
              <a:pathLst>
                <a:path w="21504" h="21600">
                  <a:moveTo>
                    <a:pt x="10369" y="19575"/>
                  </a:moveTo>
                  <a:cubicBezTo>
                    <a:pt x="5902" y="19575"/>
                    <a:pt x="2297" y="16397"/>
                    <a:pt x="2297" y="12459"/>
                  </a:cubicBezTo>
                  <a:cubicBezTo>
                    <a:pt x="2297" y="8522"/>
                    <a:pt x="5902" y="5344"/>
                    <a:pt x="10369" y="5344"/>
                  </a:cubicBezTo>
                  <a:cubicBezTo>
                    <a:pt x="14836" y="5344"/>
                    <a:pt x="18441" y="8522"/>
                    <a:pt x="18441" y="12459"/>
                  </a:cubicBezTo>
                  <a:cubicBezTo>
                    <a:pt x="18441" y="16397"/>
                    <a:pt x="14836" y="19575"/>
                    <a:pt x="10369" y="19575"/>
                  </a:cubicBezTo>
                  <a:close/>
                  <a:moveTo>
                    <a:pt x="20516" y="6019"/>
                  </a:moveTo>
                  <a:lnTo>
                    <a:pt x="21217" y="5400"/>
                  </a:lnTo>
                  <a:cubicBezTo>
                    <a:pt x="21600" y="5063"/>
                    <a:pt x="21600" y="4528"/>
                    <a:pt x="21217" y="4191"/>
                  </a:cubicBezTo>
                  <a:lnTo>
                    <a:pt x="19813" y="2925"/>
                  </a:lnTo>
                  <a:cubicBezTo>
                    <a:pt x="19431" y="2588"/>
                    <a:pt x="18792" y="2588"/>
                    <a:pt x="18409" y="2925"/>
                  </a:cubicBezTo>
                  <a:lnTo>
                    <a:pt x="17740" y="3544"/>
                  </a:lnTo>
                  <a:cubicBezTo>
                    <a:pt x="17388" y="3853"/>
                    <a:pt x="17357" y="4331"/>
                    <a:pt x="17644" y="4669"/>
                  </a:cubicBezTo>
                  <a:lnTo>
                    <a:pt x="16846" y="5344"/>
                  </a:lnTo>
                  <a:cubicBezTo>
                    <a:pt x="15346" y="4275"/>
                    <a:pt x="13496" y="3572"/>
                    <a:pt x="11486" y="3375"/>
                  </a:cubicBezTo>
                  <a:lnTo>
                    <a:pt x="11486" y="2419"/>
                  </a:lnTo>
                  <a:cubicBezTo>
                    <a:pt x="11965" y="2362"/>
                    <a:pt x="12315" y="1997"/>
                    <a:pt x="12315" y="1575"/>
                  </a:cubicBezTo>
                  <a:lnTo>
                    <a:pt x="12315" y="872"/>
                  </a:lnTo>
                  <a:cubicBezTo>
                    <a:pt x="12315" y="394"/>
                    <a:pt x="11869" y="0"/>
                    <a:pt x="11327" y="0"/>
                  </a:cubicBezTo>
                  <a:lnTo>
                    <a:pt x="9316" y="0"/>
                  </a:lnTo>
                  <a:cubicBezTo>
                    <a:pt x="8806" y="0"/>
                    <a:pt x="8359" y="394"/>
                    <a:pt x="8359" y="872"/>
                  </a:cubicBezTo>
                  <a:lnTo>
                    <a:pt x="8359" y="1575"/>
                  </a:lnTo>
                  <a:cubicBezTo>
                    <a:pt x="8359" y="1997"/>
                    <a:pt x="8710" y="2363"/>
                    <a:pt x="9189" y="2419"/>
                  </a:cubicBezTo>
                  <a:lnTo>
                    <a:pt x="9189" y="3403"/>
                  </a:lnTo>
                  <a:cubicBezTo>
                    <a:pt x="3988" y="3909"/>
                    <a:pt x="0" y="7763"/>
                    <a:pt x="0" y="12459"/>
                  </a:cubicBezTo>
                  <a:cubicBezTo>
                    <a:pt x="0" y="17494"/>
                    <a:pt x="4626" y="21600"/>
                    <a:pt x="10369" y="21600"/>
                  </a:cubicBezTo>
                  <a:cubicBezTo>
                    <a:pt x="16081" y="21600"/>
                    <a:pt x="20739" y="17494"/>
                    <a:pt x="20739" y="12459"/>
                  </a:cubicBezTo>
                  <a:cubicBezTo>
                    <a:pt x="20739" y="10322"/>
                    <a:pt x="19877" y="8353"/>
                    <a:pt x="18474" y="6778"/>
                  </a:cubicBezTo>
                  <a:lnTo>
                    <a:pt x="19271" y="6103"/>
                  </a:lnTo>
                  <a:cubicBezTo>
                    <a:pt x="19654" y="6328"/>
                    <a:pt x="20196" y="6300"/>
                    <a:pt x="20516" y="6019"/>
                  </a:cubicBezTo>
                  <a:close/>
                  <a:moveTo>
                    <a:pt x="20516" y="6019"/>
                  </a:moveTo>
                </a:path>
              </a:pathLst>
            </a:custGeom>
            <a:grpFill/>
            <a:ln>
              <a:noFill/>
            </a:ln>
          </p:spPr>
          <p:txBody>
            <a:bodyPr lIns="0" tIns="0" rIns="0" bIns="0"/>
            <a:lstStyle/>
            <a:p>
              <a:endParaRPr lang="en-US"/>
            </a:p>
          </p:txBody>
        </p:sp>
        <p:sp>
          <p:nvSpPr>
            <p:cNvPr id="41" name="AutoShape 5"/>
            <p:cNvSpPr>
              <a:spLocks/>
            </p:cNvSpPr>
            <p:nvPr/>
          </p:nvSpPr>
          <p:spPr bwMode="auto">
            <a:xfrm>
              <a:off x="6592469" y="2383732"/>
              <a:ext cx="54765" cy="54765"/>
            </a:xfrm>
            <a:custGeom>
              <a:avLst/>
              <a:gdLst/>
              <a:ahLst/>
              <a:cxnLst/>
              <a:rect l="0" t="0" r="r" b="b"/>
              <a:pathLst>
                <a:path w="21600" h="21600">
                  <a:moveTo>
                    <a:pt x="21600" y="10798"/>
                  </a:moveTo>
                  <a:cubicBezTo>
                    <a:pt x="21600" y="16485"/>
                    <a:pt x="16485" y="21600"/>
                    <a:pt x="10800" y="21600"/>
                  </a:cubicBezTo>
                  <a:cubicBezTo>
                    <a:pt x="5118" y="21600"/>
                    <a:pt x="0" y="16485"/>
                    <a:pt x="0" y="10798"/>
                  </a:cubicBezTo>
                  <a:cubicBezTo>
                    <a:pt x="0" y="5115"/>
                    <a:pt x="5118" y="0"/>
                    <a:pt x="10800" y="0"/>
                  </a:cubicBezTo>
                  <a:cubicBezTo>
                    <a:pt x="16485" y="0"/>
                    <a:pt x="21600" y="5115"/>
                    <a:pt x="21600" y="10798"/>
                  </a:cubicBezTo>
                  <a:close/>
                  <a:moveTo>
                    <a:pt x="21600" y="10798"/>
                  </a:moveTo>
                </a:path>
              </a:pathLst>
            </a:custGeom>
            <a:grpFill/>
            <a:ln>
              <a:noFill/>
            </a:ln>
          </p:spPr>
          <p:txBody>
            <a:bodyPr lIns="0" tIns="0" rIns="0" bIns="0"/>
            <a:lstStyle/>
            <a:p>
              <a:endParaRPr lang="en-US"/>
            </a:p>
          </p:txBody>
        </p:sp>
        <p:sp>
          <p:nvSpPr>
            <p:cNvPr id="42" name="AutoShape 6"/>
            <p:cNvSpPr>
              <a:spLocks/>
            </p:cNvSpPr>
            <p:nvPr/>
          </p:nvSpPr>
          <p:spPr bwMode="auto">
            <a:xfrm>
              <a:off x="6682339" y="2192759"/>
              <a:ext cx="54765" cy="54765"/>
            </a:xfrm>
            <a:custGeom>
              <a:avLst/>
              <a:gdLst/>
              <a:ahLst/>
              <a:cxnLst/>
              <a:rect l="0" t="0" r="r" b="b"/>
              <a:pathLst>
                <a:path w="21600" h="21600">
                  <a:moveTo>
                    <a:pt x="0" y="10800"/>
                  </a:moveTo>
                  <a:cubicBezTo>
                    <a:pt x="0" y="5114"/>
                    <a:pt x="5115" y="0"/>
                    <a:pt x="10802" y="0"/>
                  </a:cubicBezTo>
                  <a:cubicBezTo>
                    <a:pt x="16485" y="0"/>
                    <a:pt x="21600" y="5114"/>
                    <a:pt x="21600" y="10800"/>
                  </a:cubicBezTo>
                  <a:cubicBezTo>
                    <a:pt x="21600" y="16486"/>
                    <a:pt x="16485" y="21600"/>
                    <a:pt x="10802" y="21600"/>
                  </a:cubicBezTo>
                  <a:cubicBezTo>
                    <a:pt x="5115" y="21600"/>
                    <a:pt x="0" y="16486"/>
                    <a:pt x="0" y="10800"/>
                  </a:cubicBezTo>
                  <a:close/>
                  <a:moveTo>
                    <a:pt x="0" y="10800"/>
                  </a:moveTo>
                </a:path>
              </a:pathLst>
            </a:custGeom>
            <a:grpFill/>
            <a:ln>
              <a:noFill/>
            </a:ln>
          </p:spPr>
          <p:txBody>
            <a:bodyPr lIns="0" tIns="0" rIns="0" bIns="0"/>
            <a:lstStyle/>
            <a:p>
              <a:endParaRPr lang="en-US"/>
            </a:p>
          </p:txBody>
        </p:sp>
        <p:sp>
          <p:nvSpPr>
            <p:cNvPr id="43" name="AutoShape 7"/>
            <p:cNvSpPr>
              <a:spLocks/>
            </p:cNvSpPr>
            <p:nvPr/>
          </p:nvSpPr>
          <p:spPr bwMode="auto">
            <a:xfrm>
              <a:off x="6682339" y="2585939"/>
              <a:ext cx="54765" cy="54765"/>
            </a:xfrm>
            <a:custGeom>
              <a:avLst/>
              <a:gdLst/>
              <a:ahLst/>
              <a:cxnLst/>
              <a:rect l="0" t="0" r="r" b="b"/>
              <a:pathLst>
                <a:path w="21600" h="21600">
                  <a:moveTo>
                    <a:pt x="0" y="10796"/>
                  </a:moveTo>
                  <a:cubicBezTo>
                    <a:pt x="0" y="5114"/>
                    <a:pt x="5114" y="0"/>
                    <a:pt x="10796" y="0"/>
                  </a:cubicBezTo>
                  <a:cubicBezTo>
                    <a:pt x="16481" y="0"/>
                    <a:pt x="21600" y="5114"/>
                    <a:pt x="21600" y="10796"/>
                  </a:cubicBezTo>
                  <a:cubicBezTo>
                    <a:pt x="21600" y="16486"/>
                    <a:pt x="16481" y="21600"/>
                    <a:pt x="10796" y="21600"/>
                  </a:cubicBezTo>
                  <a:cubicBezTo>
                    <a:pt x="5114" y="21596"/>
                    <a:pt x="0" y="16481"/>
                    <a:pt x="0" y="10796"/>
                  </a:cubicBezTo>
                  <a:close/>
                  <a:moveTo>
                    <a:pt x="0" y="10796"/>
                  </a:moveTo>
                </a:path>
              </a:pathLst>
            </a:custGeom>
            <a:grpFill/>
            <a:ln>
              <a:noFill/>
            </a:ln>
          </p:spPr>
          <p:txBody>
            <a:bodyPr lIns="0" tIns="0" rIns="0" bIns="0"/>
            <a:lstStyle/>
            <a:p>
              <a:endParaRPr lang="en-US"/>
            </a:p>
          </p:txBody>
        </p:sp>
        <p:sp>
          <p:nvSpPr>
            <p:cNvPr id="44" name="AutoShape 8"/>
            <p:cNvSpPr>
              <a:spLocks/>
            </p:cNvSpPr>
            <p:nvPr/>
          </p:nvSpPr>
          <p:spPr bwMode="auto">
            <a:xfrm>
              <a:off x="6806706" y="2181525"/>
              <a:ext cx="339820" cy="342629"/>
            </a:xfrm>
            <a:custGeom>
              <a:avLst/>
              <a:gdLst/>
              <a:ahLst/>
              <a:cxnLst/>
              <a:rect l="0" t="0" r="r" b="b"/>
              <a:pathLst>
                <a:path w="20911" h="20917">
                  <a:moveTo>
                    <a:pt x="8222" y="8212"/>
                  </a:moveTo>
                  <a:lnTo>
                    <a:pt x="9391" y="8658"/>
                  </a:lnTo>
                  <a:lnTo>
                    <a:pt x="19742" y="0"/>
                  </a:lnTo>
                  <a:lnTo>
                    <a:pt x="20911" y="1160"/>
                  </a:lnTo>
                  <a:lnTo>
                    <a:pt x="12361" y="11692"/>
                  </a:lnTo>
                  <a:cubicBezTo>
                    <a:pt x="12992" y="13031"/>
                    <a:pt x="13171" y="14638"/>
                    <a:pt x="12811" y="16156"/>
                  </a:cubicBezTo>
                  <a:cubicBezTo>
                    <a:pt x="11821" y="19547"/>
                    <a:pt x="8311" y="21600"/>
                    <a:pt x="4801" y="20708"/>
                  </a:cubicBezTo>
                  <a:cubicBezTo>
                    <a:pt x="1382" y="19726"/>
                    <a:pt x="-689" y="16245"/>
                    <a:pt x="210" y="12764"/>
                  </a:cubicBezTo>
                  <a:cubicBezTo>
                    <a:pt x="1202" y="9373"/>
                    <a:pt x="4712" y="7321"/>
                    <a:pt x="8222" y="8212"/>
                  </a:cubicBezTo>
                  <a:close/>
                  <a:moveTo>
                    <a:pt x="8222" y="8212"/>
                  </a:moveTo>
                </a:path>
              </a:pathLst>
            </a:custGeom>
            <a:grpFill/>
            <a:ln>
              <a:noFill/>
            </a:ln>
          </p:spPr>
          <p:txBody>
            <a:bodyPr lIns="0" tIns="0" rIns="0" bIns="0"/>
            <a:lstStyle/>
            <a:p>
              <a:endParaRPr lang="en-US"/>
            </a:p>
          </p:txBody>
        </p:sp>
        <p:sp>
          <p:nvSpPr>
            <p:cNvPr id="45" name="AutoShape 9"/>
            <p:cNvSpPr>
              <a:spLocks/>
            </p:cNvSpPr>
            <p:nvPr/>
          </p:nvSpPr>
          <p:spPr bwMode="auto">
            <a:xfrm>
              <a:off x="6873312" y="2102889"/>
              <a:ext cx="54765" cy="54765"/>
            </a:xfrm>
            <a:custGeom>
              <a:avLst/>
              <a:gdLst/>
              <a:ahLst/>
              <a:cxnLst/>
              <a:rect l="0" t="0" r="r" b="b"/>
              <a:pathLst>
                <a:path w="21600" h="21600">
                  <a:moveTo>
                    <a:pt x="0" y="10800"/>
                  </a:moveTo>
                  <a:cubicBezTo>
                    <a:pt x="0" y="5114"/>
                    <a:pt x="5115" y="0"/>
                    <a:pt x="10802" y="0"/>
                  </a:cubicBezTo>
                  <a:cubicBezTo>
                    <a:pt x="16485" y="0"/>
                    <a:pt x="21600" y="5114"/>
                    <a:pt x="21600" y="10800"/>
                  </a:cubicBezTo>
                  <a:cubicBezTo>
                    <a:pt x="21600" y="16486"/>
                    <a:pt x="16485" y="21600"/>
                    <a:pt x="10802" y="21600"/>
                  </a:cubicBezTo>
                  <a:cubicBezTo>
                    <a:pt x="5115" y="21600"/>
                    <a:pt x="0" y="16486"/>
                    <a:pt x="0" y="10800"/>
                  </a:cubicBezTo>
                  <a:close/>
                  <a:moveTo>
                    <a:pt x="0" y="10800"/>
                  </a:moveTo>
                </a:path>
              </a:pathLst>
            </a:custGeom>
            <a:grpFill/>
            <a:ln>
              <a:noFill/>
            </a:ln>
          </p:spPr>
          <p:txBody>
            <a:bodyPr lIns="0" tIns="0" rIns="0" bIns="0"/>
            <a:lstStyle/>
            <a:p>
              <a:endParaRPr lang="en-US"/>
            </a:p>
          </p:txBody>
        </p:sp>
        <p:sp>
          <p:nvSpPr>
            <p:cNvPr id="46" name="AutoShape 10"/>
            <p:cNvSpPr>
              <a:spLocks/>
            </p:cNvSpPr>
            <p:nvPr/>
          </p:nvSpPr>
          <p:spPr bwMode="auto">
            <a:xfrm>
              <a:off x="6873312" y="2664575"/>
              <a:ext cx="54765" cy="54765"/>
            </a:xfrm>
            <a:custGeom>
              <a:avLst/>
              <a:gdLst/>
              <a:ahLst/>
              <a:cxnLst/>
              <a:rect l="0" t="0" r="r" b="b"/>
              <a:pathLst>
                <a:path w="21600" h="21600">
                  <a:moveTo>
                    <a:pt x="0" y="10802"/>
                  </a:moveTo>
                  <a:cubicBezTo>
                    <a:pt x="0" y="5115"/>
                    <a:pt x="5115" y="0"/>
                    <a:pt x="10802" y="0"/>
                  </a:cubicBezTo>
                  <a:cubicBezTo>
                    <a:pt x="16485" y="0"/>
                    <a:pt x="21600" y="5115"/>
                    <a:pt x="21600" y="10802"/>
                  </a:cubicBezTo>
                  <a:cubicBezTo>
                    <a:pt x="21600" y="16485"/>
                    <a:pt x="16485" y="21600"/>
                    <a:pt x="10802" y="21600"/>
                  </a:cubicBezTo>
                  <a:cubicBezTo>
                    <a:pt x="5115" y="21600"/>
                    <a:pt x="0" y="16480"/>
                    <a:pt x="0" y="10802"/>
                  </a:cubicBezTo>
                  <a:close/>
                  <a:moveTo>
                    <a:pt x="0" y="10802"/>
                  </a:moveTo>
                </a:path>
              </a:pathLst>
            </a:custGeom>
            <a:grpFill/>
            <a:ln>
              <a:noFill/>
            </a:ln>
          </p:spPr>
          <p:txBody>
            <a:bodyPr lIns="0" tIns="0" rIns="0" bIns="0"/>
            <a:lstStyle/>
            <a:p>
              <a:endParaRPr lang="en-US"/>
            </a:p>
          </p:txBody>
        </p:sp>
        <p:sp>
          <p:nvSpPr>
            <p:cNvPr id="47" name="AutoShape 11"/>
            <p:cNvSpPr>
              <a:spLocks/>
            </p:cNvSpPr>
            <p:nvPr/>
          </p:nvSpPr>
          <p:spPr bwMode="auto">
            <a:xfrm>
              <a:off x="7075518" y="2585939"/>
              <a:ext cx="54765" cy="54765"/>
            </a:xfrm>
            <a:custGeom>
              <a:avLst/>
              <a:gdLst/>
              <a:ahLst/>
              <a:cxnLst/>
              <a:rect l="0" t="0" r="r" b="b"/>
              <a:pathLst>
                <a:path w="21600" h="21600">
                  <a:moveTo>
                    <a:pt x="0" y="10802"/>
                  </a:moveTo>
                  <a:cubicBezTo>
                    <a:pt x="0" y="5115"/>
                    <a:pt x="5115" y="0"/>
                    <a:pt x="10802" y="0"/>
                  </a:cubicBezTo>
                  <a:cubicBezTo>
                    <a:pt x="16480" y="0"/>
                    <a:pt x="21600" y="5115"/>
                    <a:pt x="21600" y="10802"/>
                  </a:cubicBezTo>
                  <a:cubicBezTo>
                    <a:pt x="21600" y="16480"/>
                    <a:pt x="16480" y="21600"/>
                    <a:pt x="10802" y="21600"/>
                  </a:cubicBezTo>
                  <a:cubicBezTo>
                    <a:pt x="5115" y="21600"/>
                    <a:pt x="0" y="16480"/>
                    <a:pt x="0" y="10802"/>
                  </a:cubicBezTo>
                  <a:close/>
                  <a:moveTo>
                    <a:pt x="0" y="10802"/>
                  </a:moveTo>
                </a:path>
              </a:pathLst>
            </a:custGeom>
            <a:grpFill/>
            <a:ln>
              <a:noFill/>
            </a:ln>
          </p:spPr>
          <p:txBody>
            <a:bodyPr lIns="0" tIns="0" rIns="0" bIns="0"/>
            <a:lstStyle/>
            <a:p>
              <a:endParaRPr lang="en-US"/>
            </a:p>
          </p:txBody>
        </p:sp>
        <p:sp>
          <p:nvSpPr>
            <p:cNvPr id="48" name="AutoShape 12"/>
            <p:cNvSpPr>
              <a:spLocks/>
            </p:cNvSpPr>
            <p:nvPr/>
          </p:nvSpPr>
          <p:spPr bwMode="auto">
            <a:xfrm>
              <a:off x="7165388" y="2394966"/>
              <a:ext cx="54765" cy="54765"/>
            </a:xfrm>
            <a:custGeom>
              <a:avLst/>
              <a:gdLst/>
              <a:ahLst/>
              <a:cxnLst/>
              <a:rect l="0" t="0" r="r" b="b"/>
              <a:pathLst>
                <a:path w="21600" h="21600">
                  <a:moveTo>
                    <a:pt x="0" y="10802"/>
                  </a:moveTo>
                  <a:cubicBezTo>
                    <a:pt x="0" y="5115"/>
                    <a:pt x="5115" y="0"/>
                    <a:pt x="10794" y="0"/>
                  </a:cubicBezTo>
                  <a:cubicBezTo>
                    <a:pt x="16485" y="0"/>
                    <a:pt x="21600" y="5115"/>
                    <a:pt x="21600" y="10802"/>
                  </a:cubicBezTo>
                  <a:cubicBezTo>
                    <a:pt x="21600" y="16485"/>
                    <a:pt x="16485" y="21600"/>
                    <a:pt x="10794" y="21600"/>
                  </a:cubicBezTo>
                  <a:cubicBezTo>
                    <a:pt x="5115" y="21600"/>
                    <a:pt x="0" y="16485"/>
                    <a:pt x="0" y="10802"/>
                  </a:cubicBezTo>
                  <a:close/>
                  <a:moveTo>
                    <a:pt x="0" y="10802"/>
                  </a:moveTo>
                </a:path>
              </a:pathLst>
            </a:custGeom>
            <a:grpFill/>
            <a:ln>
              <a:noFill/>
            </a:ln>
          </p:spPr>
          <p:txBody>
            <a:bodyPr lIns="0" tIns="0" rIns="0" bIns="0"/>
            <a:lstStyle/>
            <a:p>
              <a:endParaRPr lang="en-US"/>
            </a:p>
          </p:txBody>
        </p:sp>
      </p:grpSp>
    </p:spTree>
    <p:extLst>
      <p:ext uri="{BB962C8B-B14F-4D97-AF65-F5344CB8AC3E}">
        <p14:creationId xmlns:p14="http://schemas.microsoft.com/office/powerpoint/2010/main" val="1342205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ebrief">
    <p:spTree>
      <p:nvGrpSpPr>
        <p:cNvPr id="1" name=""/>
        <p:cNvGrpSpPr/>
        <p:nvPr/>
      </p:nvGrpSpPr>
      <p:grpSpPr>
        <a:xfrm>
          <a:off x="0" y="0"/>
          <a:ext cx="0" cy="0"/>
          <a:chOff x="0" y="0"/>
          <a:chExt cx="0" cy="0"/>
        </a:xfrm>
      </p:grpSpPr>
      <p:sp>
        <p:nvSpPr>
          <p:cNvPr id="13" name="Rectangle 12"/>
          <p:cNvSpPr/>
          <p:nvPr userDrawn="1"/>
        </p:nvSpPr>
        <p:spPr>
          <a:xfrm>
            <a:off x="6374054" y="986328"/>
            <a:ext cx="1732105" cy="1716708"/>
          </a:xfrm>
          <a:prstGeom prst="rect">
            <a:avLst/>
          </a:prstGeom>
          <a:solidFill>
            <a:srgbClr val="838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4" name="Rectangle 23"/>
          <p:cNvSpPr/>
          <p:nvPr userDrawn="1"/>
        </p:nvSpPr>
        <p:spPr>
          <a:xfrm>
            <a:off x="282574" y="282574"/>
            <a:ext cx="5970091" cy="587692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28" name="Rectangle 27"/>
          <p:cNvSpPr/>
          <p:nvPr userDrawn="1"/>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9" name="Title 1"/>
          <p:cNvSpPr>
            <a:spLocks noGrp="1"/>
          </p:cNvSpPr>
          <p:nvPr>
            <p:ph type="title"/>
          </p:nvPr>
        </p:nvSpPr>
        <p:spPr>
          <a:xfrm>
            <a:off x="783166" y="624292"/>
            <a:ext cx="5469499" cy="1116106"/>
          </a:xfrm>
        </p:spPr>
        <p:txBody>
          <a:bodyPr lIns="91440"/>
          <a:lstStyle/>
          <a:p>
            <a:r>
              <a:rPr lang="en-US" smtClean="0"/>
              <a:t>Click to edit Master title style</a:t>
            </a:r>
            <a:endParaRPr dirty="0"/>
          </a:p>
        </p:txBody>
      </p:sp>
      <p:sp>
        <p:nvSpPr>
          <p:cNvPr id="30" name="Content Placeholder 2"/>
          <p:cNvSpPr>
            <a:spLocks noGrp="1"/>
          </p:cNvSpPr>
          <p:nvPr>
            <p:ph idx="1"/>
          </p:nvPr>
        </p:nvSpPr>
        <p:spPr>
          <a:xfrm>
            <a:off x="792570" y="1754497"/>
            <a:ext cx="5134097" cy="4144963"/>
          </a:xfrm>
        </p:spPr>
        <p:txBody>
          <a:bodyPr lIns="0"/>
          <a:lstStyle>
            <a:lvl1pPr>
              <a:buClr>
                <a:schemeClr val="accent1">
                  <a:lumMod val="40000"/>
                  <a:lumOff val="60000"/>
                </a:schemeClr>
              </a:buClr>
              <a:defRPr>
                <a:solidFill>
                  <a:srgbClr val="FFFFFF"/>
                </a:solidFill>
              </a:defRPr>
            </a:lvl1pPr>
            <a:lvl2pPr>
              <a:buClr>
                <a:schemeClr val="accent1">
                  <a:lumMod val="75000"/>
                </a:schemeClr>
              </a:buClr>
              <a:defRPr>
                <a:solidFill>
                  <a:srgbClr val="FFFFFF"/>
                </a:solidFill>
              </a:defRPr>
            </a:lvl2pPr>
            <a:lvl3pPr>
              <a:buClr>
                <a:schemeClr val="accent1">
                  <a:lumMod val="40000"/>
                  <a:lumOff val="60000"/>
                </a:schemeClr>
              </a:buClr>
              <a:defRPr>
                <a:solidFill>
                  <a:srgbClr val="FFFFFF"/>
                </a:solidFill>
              </a:defRPr>
            </a:lvl3pPr>
            <a:lvl4pPr>
              <a:buClr>
                <a:schemeClr val="accent1">
                  <a:lumMod val="75000"/>
                </a:schemeClr>
              </a:buClr>
              <a:defRPr>
                <a:solidFill>
                  <a:srgbClr val="FFFFFF"/>
                </a:solidFill>
              </a:defRPr>
            </a:lvl4pPr>
            <a:lvl5pPr>
              <a:buClr>
                <a:schemeClr val="accent1">
                  <a:lumMod val="40000"/>
                  <a:lumOff val="60000"/>
                </a:schemeClr>
              </a:buCl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31" name="Slide Number Placeholder 5"/>
          <p:cNvSpPr>
            <a:spLocks noGrp="1"/>
          </p:cNvSpPr>
          <p:nvPr>
            <p:ph type="sldNum" sz="quarter" idx="12"/>
          </p:nvPr>
        </p:nvSpPr>
        <p:spPr>
          <a:xfrm>
            <a:off x="8305800" y="242234"/>
            <a:ext cx="554038" cy="365125"/>
          </a:xfrm>
        </p:spPr>
        <p:txBody>
          <a:bodyPr/>
          <a:lstStyle/>
          <a:p>
            <a:fld id="{162F1D00-BD13-4404-86B0-79703945A0A7}" type="slidenum">
              <a:rPr lang="en-US" smtClean="0"/>
              <a:pPr/>
              <a:t>‹#›</a:t>
            </a:fld>
            <a:endParaRPr lang="en-US" dirty="0"/>
          </a:p>
        </p:txBody>
      </p:sp>
      <p:sp>
        <p:nvSpPr>
          <p:cNvPr id="32" name="TextBox 31"/>
          <p:cNvSpPr txBox="1"/>
          <p:nvPr userDrawn="1"/>
        </p:nvSpPr>
        <p:spPr>
          <a:xfrm>
            <a:off x="507877" y="660415"/>
            <a:ext cx="260909" cy="553998"/>
          </a:xfrm>
          <a:prstGeom prst="rect">
            <a:avLst/>
          </a:prstGeom>
          <a:noFill/>
        </p:spPr>
        <p:txBody>
          <a:bodyPr wrap="square" lIns="0" tIns="0" rIns="0" bIns="0" rtlCol="0">
            <a:spAutoFit/>
          </a:bodyPr>
          <a:lstStyle/>
          <a:p>
            <a:r>
              <a:rPr sz="3600" b="1" dirty="0">
                <a:solidFill>
                  <a:srgbClr val="AAB855"/>
                </a:solidFill>
              </a:rPr>
              <a:t>+</a:t>
            </a:r>
          </a:p>
        </p:txBody>
      </p:sp>
      <p:cxnSp>
        <p:nvCxnSpPr>
          <p:cNvPr id="33" name="Straight Connector 32"/>
          <p:cNvCxnSpPr/>
          <p:nvPr userDrawn="1"/>
        </p:nvCxnSpPr>
        <p:spPr>
          <a:xfrm>
            <a:off x="484094" y="6363110"/>
            <a:ext cx="7567706" cy="0"/>
          </a:xfrm>
          <a:prstGeom prst="line">
            <a:avLst/>
          </a:prstGeom>
          <a:ln w="19050">
            <a:solidFill>
              <a:schemeClr val="accent5"/>
            </a:solidFill>
          </a:ln>
        </p:spPr>
        <p:style>
          <a:lnRef idx="2">
            <a:schemeClr val="accent1"/>
          </a:lnRef>
          <a:fillRef idx="0">
            <a:schemeClr val="accent1"/>
          </a:fillRef>
          <a:effectRef idx="1">
            <a:schemeClr val="accent1"/>
          </a:effectRef>
          <a:fontRef idx="minor">
            <a:schemeClr val="tx1"/>
          </a:fontRef>
        </p:style>
      </p:cxnSp>
      <p:sp>
        <p:nvSpPr>
          <p:cNvPr id="34"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sp>
        <p:nvSpPr>
          <p:cNvPr id="15" name="AutoShape 1"/>
          <p:cNvSpPr>
            <a:spLocks/>
          </p:cNvSpPr>
          <p:nvPr/>
        </p:nvSpPr>
        <p:spPr bwMode="auto">
          <a:xfrm>
            <a:off x="6666940" y="1428058"/>
            <a:ext cx="941086" cy="831685"/>
          </a:xfrm>
          <a:custGeom>
            <a:avLst/>
            <a:gdLst/>
            <a:ahLst/>
            <a:cxnLst/>
            <a:rect l="0" t="0" r="r" b="b"/>
            <a:pathLst>
              <a:path w="21600" h="21451">
                <a:moveTo>
                  <a:pt x="11057" y="0"/>
                </a:moveTo>
                <a:lnTo>
                  <a:pt x="10543" y="0"/>
                </a:lnTo>
                <a:cubicBezTo>
                  <a:pt x="4886" y="0"/>
                  <a:pt x="0" y="4089"/>
                  <a:pt x="0" y="9174"/>
                </a:cubicBezTo>
                <a:cubicBezTo>
                  <a:pt x="0" y="12091"/>
                  <a:pt x="1526" y="14626"/>
                  <a:pt x="3890" y="16323"/>
                </a:cubicBezTo>
                <a:lnTo>
                  <a:pt x="3888" y="16345"/>
                </a:lnTo>
                <a:lnTo>
                  <a:pt x="2360" y="20930"/>
                </a:lnTo>
                <a:cubicBezTo>
                  <a:pt x="2193" y="21431"/>
                  <a:pt x="2382" y="21600"/>
                  <a:pt x="2780" y="21307"/>
                </a:cubicBezTo>
                <a:lnTo>
                  <a:pt x="7280" y="17990"/>
                </a:lnTo>
                <a:cubicBezTo>
                  <a:pt x="8245" y="18256"/>
                  <a:pt x="9755" y="18445"/>
                  <a:pt x="10800" y="18445"/>
                </a:cubicBezTo>
                <a:lnTo>
                  <a:pt x="11057" y="18445"/>
                </a:lnTo>
                <a:cubicBezTo>
                  <a:pt x="16714" y="18445"/>
                  <a:pt x="21600" y="14308"/>
                  <a:pt x="21600" y="9222"/>
                </a:cubicBezTo>
                <a:cubicBezTo>
                  <a:pt x="21600" y="4137"/>
                  <a:pt x="16714" y="0"/>
                  <a:pt x="11057" y="0"/>
                </a:cubicBezTo>
                <a:close/>
                <a:moveTo>
                  <a:pt x="11057" y="0"/>
                </a:moveTo>
              </a:path>
            </a:pathLst>
          </a:custGeom>
          <a:solidFill>
            <a:schemeClr val="accent3"/>
          </a:solidFill>
          <a:ln>
            <a:noFill/>
          </a:ln>
        </p:spPr>
        <p:txBody>
          <a:bodyPr lIns="0" tIns="0" rIns="0" bIns="0"/>
          <a:lstStyle/>
          <a:p>
            <a:endParaRPr lang="en-US"/>
          </a:p>
        </p:txBody>
      </p:sp>
      <p:sp>
        <p:nvSpPr>
          <p:cNvPr id="16" name="AutoShape 2"/>
          <p:cNvSpPr>
            <a:spLocks/>
          </p:cNvSpPr>
          <p:nvPr/>
        </p:nvSpPr>
        <p:spPr bwMode="auto">
          <a:xfrm>
            <a:off x="6939855" y="1569221"/>
            <a:ext cx="941086" cy="831685"/>
          </a:xfrm>
          <a:custGeom>
            <a:avLst/>
            <a:gdLst/>
            <a:ahLst/>
            <a:cxnLst/>
            <a:rect l="0" t="0" r="r" b="b"/>
            <a:pathLst>
              <a:path w="21600" h="21451">
                <a:moveTo>
                  <a:pt x="0" y="9222"/>
                </a:moveTo>
                <a:cubicBezTo>
                  <a:pt x="0" y="14308"/>
                  <a:pt x="4886" y="18445"/>
                  <a:pt x="10543" y="18445"/>
                </a:cubicBezTo>
                <a:lnTo>
                  <a:pt x="10800" y="18445"/>
                </a:lnTo>
                <a:cubicBezTo>
                  <a:pt x="11845" y="18445"/>
                  <a:pt x="13355" y="18256"/>
                  <a:pt x="14320" y="17990"/>
                </a:cubicBezTo>
                <a:lnTo>
                  <a:pt x="18820" y="21307"/>
                </a:lnTo>
                <a:cubicBezTo>
                  <a:pt x="19218" y="21600"/>
                  <a:pt x="19407" y="21431"/>
                  <a:pt x="19240" y="20930"/>
                </a:cubicBezTo>
                <a:lnTo>
                  <a:pt x="17712" y="16345"/>
                </a:lnTo>
                <a:lnTo>
                  <a:pt x="17710" y="16323"/>
                </a:lnTo>
                <a:cubicBezTo>
                  <a:pt x="20074" y="14626"/>
                  <a:pt x="21600" y="12091"/>
                  <a:pt x="21600" y="9174"/>
                </a:cubicBezTo>
                <a:cubicBezTo>
                  <a:pt x="21600" y="4089"/>
                  <a:pt x="16714" y="0"/>
                  <a:pt x="11057" y="0"/>
                </a:cubicBezTo>
                <a:lnTo>
                  <a:pt x="10543" y="0"/>
                </a:lnTo>
                <a:cubicBezTo>
                  <a:pt x="4886" y="0"/>
                  <a:pt x="0" y="4137"/>
                  <a:pt x="0" y="9222"/>
                </a:cubicBezTo>
                <a:close/>
                <a:moveTo>
                  <a:pt x="0" y="9222"/>
                </a:moveTo>
              </a:path>
            </a:pathLst>
          </a:custGeom>
          <a:solidFill>
            <a:schemeClr val="accent3"/>
          </a:solidFill>
          <a:ln>
            <a:noFill/>
          </a:ln>
        </p:spPr>
        <p:txBody>
          <a:bodyPr lIns="0" tIns="0" rIns="0" bIns="0"/>
          <a:lstStyle/>
          <a:p>
            <a:endParaRPr lang="en-US"/>
          </a:p>
        </p:txBody>
      </p:sp>
      <p:sp>
        <p:nvSpPr>
          <p:cNvPr id="17" name="AutoShape 3"/>
          <p:cNvSpPr>
            <a:spLocks/>
          </p:cNvSpPr>
          <p:nvPr/>
        </p:nvSpPr>
        <p:spPr bwMode="auto">
          <a:xfrm>
            <a:off x="6921034" y="1550399"/>
            <a:ext cx="978729" cy="869328"/>
          </a:xfrm>
          <a:custGeom>
            <a:avLst/>
            <a:gdLst/>
            <a:ahLst/>
            <a:cxnLst/>
            <a:rect l="0" t="0" r="r" b="b"/>
            <a:pathLst>
              <a:path w="21600" h="21600">
                <a:moveTo>
                  <a:pt x="14185" y="17331"/>
                </a:moveTo>
                <a:cubicBezTo>
                  <a:pt x="14265" y="17331"/>
                  <a:pt x="14344" y="17358"/>
                  <a:pt x="14413" y="17408"/>
                </a:cubicBezTo>
                <a:lnTo>
                  <a:pt x="18372" y="20332"/>
                </a:lnTo>
                <a:lnTo>
                  <a:pt x="17057" y="16377"/>
                </a:lnTo>
                <a:cubicBezTo>
                  <a:pt x="17046" y="16345"/>
                  <a:pt x="17039" y="16311"/>
                  <a:pt x="17035" y="16277"/>
                </a:cubicBezTo>
                <a:cubicBezTo>
                  <a:pt x="17013" y="16096"/>
                  <a:pt x="17084" y="15897"/>
                  <a:pt x="17220" y="15798"/>
                </a:cubicBezTo>
                <a:cubicBezTo>
                  <a:pt x="19476" y="14176"/>
                  <a:pt x="20769" y="11810"/>
                  <a:pt x="20769" y="9305"/>
                </a:cubicBezTo>
                <a:cubicBezTo>
                  <a:pt x="20769" y="4768"/>
                  <a:pt x="16317" y="935"/>
                  <a:pt x="11047" y="935"/>
                </a:cubicBezTo>
                <a:lnTo>
                  <a:pt x="10553" y="935"/>
                </a:lnTo>
                <a:cubicBezTo>
                  <a:pt x="5283" y="935"/>
                  <a:pt x="831" y="4790"/>
                  <a:pt x="831" y="9352"/>
                </a:cubicBezTo>
                <a:cubicBezTo>
                  <a:pt x="831" y="13914"/>
                  <a:pt x="5283" y="17769"/>
                  <a:pt x="10553" y="17769"/>
                </a:cubicBezTo>
                <a:lnTo>
                  <a:pt x="10800" y="17769"/>
                </a:lnTo>
                <a:cubicBezTo>
                  <a:pt x="11796" y="17769"/>
                  <a:pt x="13209" y="17587"/>
                  <a:pt x="14086" y="17345"/>
                </a:cubicBezTo>
                <a:cubicBezTo>
                  <a:pt x="14119" y="17336"/>
                  <a:pt x="14152" y="17331"/>
                  <a:pt x="14185" y="17331"/>
                </a:cubicBezTo>
                <a:close/>
                <a:moveTo>
                  <a:pt x="18821" y="21600"/>
                </a:moveTo>
                <a:cubicBezTo>
                  <a:pt x="18656" y="21600"/>
                  <a:pt x="18480" y="21530"/>
                  <a:pt x="18284" y="21385"/>
                </a:cubicBezTo>
                <a:lnTo>
                  <a:pt x="14106" y="18300"/>
                </a:lnTo>
                <a:cubicBezTo>
                  <a:pt x="13168" y="18533"/>
                  <a:pt x="11788" y="18704"/>
                  <a:pt x="10800" y="18704"/>
                </a:cubicBezTo>
                <a:lnTo>
                  <a:pt x="10553" y="18704"/>
                </a:lnTo>
                <a:cubicBezTo>
                  <a:pt x="4833" y="18704"/>
                  <a:pt x="0" y="14421"/>
                  <a:pt x="0" y="9352"/>
                </a:cubicBezTo>
                <a:cubicBezTo>
                  <a:pt x="0" y="4283"/>
                  <a:pt x="4833" y="0"/>
                  <a:pt x="10553" y="0"/>
                </a:cubicBezTo>
                <a:lnTo>
                  <a:pt x="11047" y="0"/>
                </a:lnTo>
                <a:cubicBezTo>
                  <a:pt x="13789" y="0"/>
                  <a:pt x="16403" y="951"/>
                  <a:pt x="18408" y="2678"/>
                </a:cubicBezTo>
                <a:cubicBezTo>
                  <a:pt x="20466" y="4451"/>
                  <a:pt x="21600" y="6805"/>
                  <a:pt x="21600" y="9305"/>
                </a:cubicBezTo>
                <a:cubicBezTo>
                  <a:pt x="21600" y="12029"/>
                  <a:pt x="20273" y="14589"/>
                  <a:pt x="17945" y="16380"/>
                </a:cubicBezTo>
                <a:lnTo>
                  <a:pt x="19304" y="20467"/>
                </a:lnTo>
                <a:cubicBezTo>
                  <a:pt x="19424" y="20827"/>
                  <a:pt x="19417" y="21119"/>
                  <a:pt x="19283" y="21336"/>
                </a:cubicBezTo>
                <a:cubicBezTo>
                  <a:pt x="19179" y="21504"/>
                  <a:pt x="19011" y="21600"/>
                  <a:pt x="18821" y="21600"/>
                </a:cubicBezTo>
                <a:close/>
                <a:moveTo>
                  <a:pt x="18821" y="21600"/>
                </a:moveTo>
              </a:path>
            </a:pathLst>
          </a:custGeom>
          <a:solidFill>
            <a:schemeClr val="accent3">
              <a:lumMod val="75000"/>
            </a:schemeClr>
          </a:solidFill>
          <a:ln>
            <a:noFill/>
          </a:ln>
          <a:extLst/>
        </p:spPr>
        <p:txBody>
          <a:bodyPr lIns="0" tIns="0" rIns="0" bIns="0"/>
          <a:lstStyle/>
          <a:p>
            <a:endParaRPr lang="en-US"/>
          </a:p>
        </p:txBody>
      </p:sp>
    </p:spTree>
    <p:extLst>
      <p:ext uri="{BB962C8B-B14F-4D97-AF65-F5344CB8AC3E}">
        <p14:creationId xmlns:p14="http://schemas.microsoft.com/office/powerpoint/2010/main" val="428514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Discussion">
    <p:spTree>
      <p:nvGrpSpPr>
        <p:cNvPr id="1" name=""/>
        <p:cNvGrpSpPr/>
        <p:nvPr/>
      </p:nvGrpSpPr>
      <p:grpSpPr>
        <a:xfrm>
          <a:off x="0" y="0"/>
          <a:ext cx="0" cy="0"/>
          <a:chOff x="0" y="0"/>
          <a:chExt cx="0" cy="0"/>
        </a:xfrm>
      </p:grpSpPr>
      <p:sp>
        <p:nvSpPr>
          <p:cNvPr id="13" name="Rectangle 12"/>
          <p:cNvSpPr/>
          <p:nvPr userDrawn="1"/>
        </p:nvSpPr>
        <p:spPr>
          <a:xfrm>
            <a:off x="6374054" y="986328"/>
            <a:ext cx="1732105" cy="17167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4" name="Rectangle 23"/>
          <p:cNvSpPr/>
          <p:nvPr userDrawn="1"/>
        </p:nvSpPr>
        <p:spPr>
          <a:xfrm>
            <a:off x="282574" y="282574"/>
            <a:ext cx="5970091" cy="58769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28" name="Rectangle 27"/>
          <p:cNvSpPr/>
          <p:nvPr userDrawn="1"/>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9" name="Title 1"/>
          <p:cNvSpPr>
            <a:spLocks noGrp="1"/>
          </p:cNvSpPr>
          <p:nvPr>
            <p:ph type="title"/>
          </p:nvPr>
        </p:nvSpPr>
        <p:spPr>
          <a:xfrm>
            <a:off x="783166" y="624292"/>
            <a:ext cx="5469499" cy="1116106"/>
          </a:xfrm>
        </p:spPr>
        <p:txBody>
          <a:bodyPr lIns="91440"/>
          <a:lstStyle>
            <a:lvl1pPr>
              <a:defRPr>
                <a:solidFill>
                  <a:schemeClr val="bg2"/>
                </a:solidFill>
              </a:defRPr>
            </a:lvl1pPr>
          </a:lstStyle>
          <a:p>
            <a:r>
              <a:rPr lang="en-US" smtClean="0"/>
              <a:t>Click to edit Master title style</a:t>
            </a:r>
            <a:endParaRPr dirty="0"/>
          </a:p>
        </p:txBody>
      </p:sp>
      <p:sp>
        <p:nvSpPr>
          <p:cNvPr id="30" name="Content Placeholder 2"/>
          <p:cNvSpPr>
            <a:spLocks noGrp="1"/>
          </p:cNvSpPr>
          <p:nvPr>
            <p:ph idx="1"/>
          </p:nvPr>
        </p:nvSpPr>
        <p:spPr>
          <a:xfrm>
            <a:off x="792570" y="1754497"/>
            <a:ext cx="5134097" cy="4144963"/>
          </a:xfrm>
        </p:spPr>
        <p:txBody>
          <a:bodyPr lIns="0"/>
          <a:lstStyle>
            <a:lvl1pPr>
              <a:buClr>
                <a:schemeClr val="accent1">
                  <a:lumMod val="40000"/>
                  <a:lumOff val="60000"/>
                </a:schemeClr>
              </a:buClr>
              <a:defRPr>
                <a:solidFill>
                  <a:srgbClr val="FFFFFF"/>
                </a:solidFill>
              </a:defRPr>
            </a:lvl1pPr>
            <a:lvl2pPr>
              <a:buClr>
                <a:schemeClr val="accent1">
                  <a:lumMod val="75000"/>
                </a:schemeClr>
              </a:buClr>
              <a:defRPr>
                <a:solidFill>
                  <a:srgbClr val="FFFFFF"/>
                </a:solidFill>
              </a:defRPr>
            </a:lvl2pPr>
            <a:lvl3pPr>
              <a:buClr>
                <a:schemeClr val="accent1">
                  <a:lumMod val="40000"/>
                  <a:lumOff val="60000"/>
                </a:schemeClr>
              </a:buClr>
              <a:defRPr>
                <a:solidFill>
                  <a:srgbClr val="FFFFFF"/>
                </a:solidFill>
              </a:defRPr>
            </a:lvl3pPr>
            <a:lvl4pPr>
              <a:buClr>
                <a:schemeClr val="accent1">
                  <a:lumMod val="75000"/>
                </a:schemeClr>
              </a:buClr>
              <a:defRPr>
                <a:solidFill>
                  <a:srgbClr val="FFFFFF"/>
                </a:solidFill>
              </a:defRPr>
            </a:lvl4pPr>
            <a:lvl5pPr>
              <a:buClr>
                <a:schemeClr val="accent1">
                  <a:lumMod val="40000"/>
                  <a:lumOff val="60000"/>
                </a:schemeClr>
              </a:buCl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31" name="Slide Number Placeholder 5"/>
          <p:cNvSpPr>
            <a:spLocks noGrp="1"/>
          </p:cNvSpPr>
          <p:nvPr>
            <p:ph type="sldNum" sz="quarter" idx="12"/>
          </p:nvPr>
        </p:nvSpPr>
        <p:spPr>
          <a:xfrm>
            <a:off x="8305800" y="242234"/>
            <a:ext cx="554038" cy="365125"/>
          </a:xfrm>
        </p:spPr>
        <p:txBody>
          <a:bodyPr/>
          <a:lstStyle/>
          <a:p>
            <a:fld id="{162F1D00-BD13-4404-86B0-79703945A0A7}" type="slidenum">
              <a:rPr lang="en-US" smtClean="0"/>
              <a:pPr/>
              <a:t>‹#›</a:t>
            </a:fld>
            <a:endParaRPr lang="en-US" dirty="0"/>
          </a:p>
        </p:txBody>
      </p:sp>
      <p:sp>
        <p:nvSpPr>
          <p:cNvPr id="32" name="TextBox 31"/>
          <p:cNvSpPr txBox="1"/>
          <p:nvPr userDrawn="1"/>
        </p:nvSpPr>
        <p:spPr>
          <a:xfrm>
            <a:off x="507877" y="660415"/>
            <a:ext cx="260909" cy="553998"/>
          </a:xfrm>
          <a:prstGeom prst="rect">
            <a:avLst/>
          </a:prstGeom>
          <a:noFill/>
        </p:spPr>
        <p:txBody>
          <a:bodyPr wrap="square" lIns="0" tIns="0" rIns="0" bIns="0" rtlCol="0">
            <a:spAutoFit/>
          </a:bodyPr>
          <a:lstStyle/>
          <a:p>
            <a:r>
              <a:rPr sz="3600" b="1" dirty="0">
                <a:solidFill>
                  <a:schemeClr val="accent1"/>
                </a:solidFill>
              </a:rPr>
              <a:t>+</a:t>
            </a:r>
          </a:p>
        </p:txBody>
      </p:sp>
      <p:cxnSp>
        <p:nvCxnSpPr>
          <p:cNvPr id="33" name="Straight Connector 32"/>
          <p:cNvCxnSpPr/>
          <p:nvPr userDrawn="1"/>
        </p:nvCxnSpPr>
        <p:spPr>
          <a:xfrm>
            <a:off x="484094" y="6363110"/>
            <a:ext cx="7567706" cy="0"/>
          </a:xfrm>
          <a:prstGeom prst="line">
            <a:avLst/>
          </a:prstGeom>
          <a:ln w="19050">
            <a:solidFill>
              <a:schemeClr val="accent5"/>
            </a:solidFill>
          </a:ln>
        </p:spPr>
        <p:style>
          <a:lnRef idx="2">
            <a:schemeClr val="accent1"/>
          </a:lnRef>
          <a:fillRef idx="0">
            <a:schemeClr val="accent1"/>
          </a:fillRef>
          <a:effectRef idx="1">
            <a:schemeClr val="accent1"/>
          </a:effectRef>
          <a:fontRef idx="minor">
            <a:schemeClr val="tx1"/>
          </a:fontRef>
        </p:style>
      </p:cxnSp>
      <p:sp>
        <p:nvSpPr>
          <p:cNvPr id="34"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grpSp>
        <p:nvGrpSpPr>
          <p:cNvPr id="2" name="Group 1"/>
          <p:cNvGrpSpPr/>
          <p:nvPr userDrawn="1"/>
        </p:nvGrpSpPr>
        <p:grpSpPr>
          <a:xfrm>
            <a:off x="6641177" y="1428058"/>
            <a:ext cx="1232823" cy="991669"/>
            <a:chOff x="6471844" y="1740398"/>
            <a:chExt cx="1232823" cy="991669"/>
          </a:xfrm>
        </p:grpSpPr>
        <p:sp>
          <p:nvSpPr>
            <p:cNvPr id="36" name="AutoShape 1"/>
            <p:cNvSpPr>
              <a:spLocks/>
            </p:cNvSpPr>
            <p:nvPr/>
          </p:nvSpPr>
          <p:spPr bwMode="auto">
            <a:xfrm>
              <a:off x="6471844" y="1740398"/>
              <a:ext cx="941086" cy="831685"/>
            </a:xfrm>
            <a:custGeom>
              <a:avLst/>
              <a:gdLst/>
              <a:ahLst/>
              <a:cxnLst/>
              <a:rect l="0" t="0" r="r" b="b"/>
              <a:pathLst>
                <a:path w="21600" h="21451">
                  <a:moveTo>
                    <a:pt x="11057" y="0"/>
                  </a:moveTo>
                  <a:lnTo>
                    <a:pt x="10543" y="0"/>
                  </a:lnTo>
                  <a:cubicBezTo>
                    <a:pt x="4886" y="0"/>
                    <a:pt x="0" y="4089"/>
                    <a:pt x="0" y="9174"/>
                  </a:cubicBezTo>
                  <a:cubicBezTo>
                    <a:pt x="0" y="12091"/>
                    <a:pt x="1526" y="14626"/>
                    <a:pt x="3890" y="16323"/>
                  </a:cubicBezTo>
                  <a:lnTo>
                    <a:pt x="3888" y="16345"/>
                  </a:lnTo>
                  <a:lnTo>
                    <a:pt x="2360" y="20930"/>
                  </a:lnTo>
                  <a:cubicBezTo>
                    <a:pt x="2193" y="21431"/>
                    <a:pt x="2382" y="21600"/>
                    <a:pt x="2780" y="21307"/>
                  </a:cubicBezTo>
                  <a:lnTo>
                    <a:pt x="7280" y="17990"/>
                  </a:lnTo>
                  <a:cubicBezTo>
                    <a:pt x="8245" y="18256"/>
                    <a:pt x="9755" y="18445"/>
                    <a:pt x="10800" y="18445"/>
                  </a:cubicBezTo>
                  <a:lnTo>
                    <a:pt x="11057" y="18445"/>
                  </a:lnTo>
                  <a:cubicBezTo>
                    <a:pt x="16714" y="18445"/>
                    <a:pt x="21600" y="14308"/>
                    <a:pt x="21600" y="9222"/>
                  </a:cubicBezTo>
                  <a:cubicBezTo>
                    <a:pt x="21600" y="4137"/>
                    <a:pt x="16714" y="0"/>
                    <a:pt x="11057" y="0"/>
                  </a:cubicBezTo>
                  <a:close/>
                  <a:moveTo>
                    <a:pt x="11057" y="0"/>
                  </a:moveTo>
                </a:path>
              </a:pathLst>
            </a:custGeom>
            <a:solidFill>
              <a:srgbClr val="1A4256"/>
            </a:solidFill>
            <a:ln>
              <a:noFill/>
            </a:ln>
          </p:spPr>
          <p:txBody>
            <a:bodyPr lIns="0" tIns="0" rIns="0" bIns="0"/>
            <a:lstStyle/>
            <a:p>
              <a:endParaRPr lang="en-US"/>
            </a:p>
          </p:txBody>
        </p:sp>
        <p:sp>
          <p:nvSpPr>
            <p:cNvPr id="37" name="AutoShape 2"/>
            <p:cNvSpPr>
              <a:spLocks/>
            </p:cNvSpPr>
            <p:nvPr/>
          </p:nvSpPr>
          <p:spPr bwMode="auto">
            <a:xfrm>
              <a:off x="6744759" y="1881561"/>
              <a:ext cx="941086" cy="831685"/>
            </a:xfrm>
            <a:custGeom>
              <a:avLst/>
              <a:gdLst/>
              <a:ahLst/>
              <a:cxnLst/>
              <a:rect l="0" t="0" r="r" b="b"/>
              <a:pathLst>
                <a:path w="21600" h="21451">
                  <a:moveTo>
                    <a:pt x="0" y="9222"/>
                  </a:moveTo>
                  <a:cubicBezTo>
                    <a:pt x="0" y="14308"/>
                    <a:pt x="4886" y="18445"/>
                    <a:pt x="10543" y="18445"/>
                  </a:cubicBezTo>
                  <a:lnTo>
                    <a:pt x="10800" y="18445"/>
                  </a:lnTo>
                  <a:cubicBezTo>
                    <a:pt x="11845" y="18445"/>
                    <a:pt x="13355" y="18256"/>
                    <a:pt x="14320" y="17990"/>
                  </a:cubicBezTo>
                  <a:lnTo>
                    <a:pt x="18820" y="21307"/>
                  </a:lnTo>
                  <a:cubicBezTo>
                    <a:pt x="19218" y="21600"/>
                    <a:pt x="19407" y="21431"/>
                    <a:pt x="19240" y="20930"/>
                  </a:cubicBezTo>
                  <a:lnTo>
                    <a:pt x="17712" y="16345"/>
                  </a:lnTo>
                  <a:lnTo>
                    <a:pt x="17710" y="16323"/>
                  </a:lnTo>
                  <a:cubicBezTo>
                    <a:pt x="20074" y="14626"/>
                    <a:pt x="21600" y="12091"/>
                    <a:pt x="21600" y="9174"/>
                  </a:cubicBezTo>
                  <a:cubicBezTo>
                    <a:pt x="21600" y="4089"/>
                    <a:pt x="16714" y="0"/>
                    <a:pt x="11057" y="0"/>
                  </a:cubicBezTo>
                  <a:lnTo>
                    <a:pt x="10543" y="0"/>
                  </a:lnTo>
                  <a:cubicBezTo>
                    <a:pt x="4886" y="0"/>
                    <a:pt x="0" y="4137"/>
                    <a:pt x="0" y="9222"/>
                  </a:cubicBezTo>
                  <a:close/>
                  <a:moveTo>
                    <a:pt x="0" y="9222"/>
                  </a:moveTo>
                </a:path>
              </a:pathLst>
            </a:custGeom>
            <a:solidFill>
              <a:schemeClr val="tx2"/>
            </a:solidFill>
            <a:ln>
              <a:noFill/>
            </a:ln>
          </p:spPr>
          <p:txBody>
            <a:bodyPr lIns="0" tIns="0" rIns="0" bIns="0"/>
            <a:lstStyle/>
            <a:p>
              <a:endParaRPr lang="en-US"/>
            </a:p>
          </p:txBody>
        </p:sp>
        <p:sp>
          <p:nvSpPr>
            <p:cNvPr id="38" name="AutoShape 3"/>
            <p:cNvSpPr>
              <a:spLocks/>
            </p:cNvSpPr>
            <p:nvPr/>
          </p:nvSpPr>
          <p:spPr bwMode="auto">
            <a:xfrm>
              <a:off x="6725938" y="1862739"/>
              <a:ext cx="978729" cy="869328"/>
            </a:xfrm>
            <a:custGeom>
              <a:avLst/>
              <a:gdLst/>
              <a:ahLst/>
              <a:cxnLst/>
              <a:rect l="0" t="0" r="r" b="b"/>
              <a:pathLst>
                <a:path w="21600" h="21600">
                  <a:moveTo>
                    <a:pt x="14185" y="17331"/>
                  </a:moveTo>
                  <a:cubicBezTo>
                    <a:pt x="14265" y="17331"/>
                    <a:pt x="14344" y="17358"/>
                    <a:pt x="14413" y="17408"/>
                  </a:cubicBezTo>
                  <a:lnTo>
                    <a:pt x="18372" y="20332"/>
                  </a:lnTo>
                  <a:lnTo>
                    <a:pt x="17057" y="16377"/>
                  </a:lnTo>
                  <a:cubicBezTo>
                    <a:pt x="17046" y="16345"/>
                    <a:pt x="17039" y="16311"/>
                    <a:pt x="17035" y="16277"/>
                  </a:cubicBezTo>
                  <a:cubicBezTo>
                    <a:pt x="17013" y="16096"/>
                    <a:pt x="17084" y="15897"/>
                    <a:pt x="17220" y="15798"/>
                  </a:cubicBezTo>
                  <a:cubicBezTo>
                    <a:pt x="19476" y="14176"/>
                    <a:pt x="20769" y="11810"/>
                    <a:pt x="20769" y="9305"/>
                  </a:cubicBezTo>
                  <a:cubicBezTo>
                    <a:pt x="20769" y="4768"/>
                    <a:pt x="16317" y="935"/>
                    <a:pt x="11047" y="935"/>
                  </a:cubicBezTo>
                  <a:lnTo>
                    <a:pt x="10553" y="935"/>
                  </a:lnTo>
                  <a:cubicBezTo>
                    <a:pt x="5283" y="935"/>
                    <a:pt x="831" y="4790"/>
                    <a:pt x="831" y="9352"/>
                  </a:cubicBezTo>
                  <a:cubicBezTo>
                    <a:pt x="831" y="13914"/>
                    <a:pt x="5283" y="17769"/>
                    <a:pt x="10553" y="17769"/>
                  </a:cubicBezTo>
                  <a:lnTo>
                    <a:pt x="10800" y="17769"/>
                  </a:lnTo>
                  <a:cubicBezTo>
                    <a:pt x="11796" y="17769"/>
                    <a:pt x="13209" y="17587"/>
                    <a:pt x="14086" y="17345"/>
                  </a:cubicBezTo>
                  <a:cubicBezTo>
                    <a:pt x="14119" y="17336"/>
                    <a:pt x="14152" y="17331"/>
                    <a:pt x="14185" y="17331"/>
                  </a:cubicBezTo>
                  <a:close/>
                  <a:moveTo>
                    <a:pt x="18821" y="21600"/>
                  </a:moveTo>
                  <a:cubicBezTo>
                    <a:pt x="18656" y="21600"/>
                    <a:pt x="18480" y="21530"/>
                    <a:pt x="18284" y="21385"/>
                  </a:cubicBezTo>
                  <a:lnTo>
                    <a:pt x="14106" y="18300"/>
                  </a:lnTo>
                  <a:cubicBezTo>
                    <a:pt x="13168" y="18533"/>
                    <a:pt x="11788" y="18704"/>
                    <a:pt x="10800" y="18704"/>
                  </a:cubicBezTo>
                  <a:lnTo>
                    <a:pt x="10553" y="18704"/>
                  </a:lnTo>
                  <a:cubicBezTo>
                    <a:pt x="4833" y="18704"/>
                    <a:pt x="0" y="14421"/>
                    <a:pt x="0" y="9352"/>
                  </a:cubicBezTo>
                  <a:cubicBezTo>
                    <a:pt x="0" y="4283"/>
                    <a:pt x="4833" y="0"/>
                    <a:pt x="10553" y="0"/>
                  </a:cubicBezTo>
                  <a:lnTo>
                    <a:pt x="11047" y="0"/>
                  </a:lnTo>
                  <a:cubicBezTo>
                    <a:pt x="13789" y="0"/>
                    <a:pt x="16403" y="951"/>
                    <a:pt x="18408" y="2678"/>
                  </a:cubicBezTo>
                  <a:cubicBezTo>
                    <a:pt x="20466" y="4451"/>
                    <a:pt x="21600" y="6805"/>
                    <a:pt x="21600" y="9305"/>
                  </a:cubicBezTo>
                  <a:cubicBezTo>
                    <a:pt x="21600" y="12029"/>
                    <a:pt x="20273" y="14589"/>
                    <a:pt x="17945" y="16380"/>
                  </a:cubicBezTo>
                  <a:lnTo>
                    <a:pt x="19304" y="20467"/>
                  </a:lnTo>
                  <a:cubicBezTo>
                    <a:pt x="19424" y="20827"/>
                    <a:pt x="19417" y="21119"/>
                    <a:pt x="19283" y="21336"/>
                  </a:cubicBezTo>
                  <a:cubicBezTo>
                    <a:pt x="19179" y="21504"/>
                    <a:pt x="19011" y="21600"/>
                    <a:pt x="18821" y="21600"/>
                  </a:cubicBezTo>
                  <a:close/>
                  <a:moveTo>
                    <a:pt x="18821" y="21600"/>
                  </a:moveTo>
                </a:path>
              </a:pathLst>
            </a:custGeom>
            <a:solidFill>
              <a:schemeClr val="accent1"/>
            </a:solidFill>
            <a:ln>
              <a:noFill/>
            </a:ln>
            <a:extLst/>
          </p:spPr>
          <p:txBody>
            <a:bodyPr lIns="0" tIns="0" rIns="0" bIns="0"/>
            <a:lstStyle/>
            <a:p>
              <a:endParaRPr lang="en-US"/>
            </a:p>
          </p:txBody>
        </p:sp>
      </p:grpSp>
    </p:spTree>
    <p:extLst>
      <p:ext uri="{BB962C8B-B14F-4D97-AF65-F5344CB8AC3E}">
        <p14:creationId xmlns:p14="http://schemas.microsoft.com/office/powerpoint/2010/main" val="186665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Reflection">
    <p:spTree>
      <p:nvGrpSpPr>
        <p:cNvPr id="1" name=""/>
        <p:cNvGrpSpPr/>
        <p:nvPr/>
      </p:nvGrpSpPr>
      <p:grpSpPr>
        <a:xfrm>
          <a:off x="0" y="0"/>
          <a:ext cx="0" cy="0"/>
          <a:chOff x="0" y="0"/>
          <a:chExt cx="0" cy="0"/>
        </a:xfrm>
      </p:grpSpPr>
      <p:sp>
        <p:nvSpPr>
          <p:cNvPr id="13" name="Rectangle 12"/>
          <p:cNvSpPr/>
          <p:nvPr userDrawn="1"/>
        </p:nvSpPr>
        <p:spPr>
          <a:xfrm>
            <a:off x="6374054" y="986328"/>
            <a:ext cx="1732105" cy="171670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4" name="Rectangle 23"/>
          <p:cNvSpPr/>
          <p:nvPr userDrawn="1"/>
        </p:nvSpPr>
        <p:spPr>
          <a:xfrm>
            <a:off x="282574" y="282574"/>
            <a:ext cx="5970091" cy="58769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28" name="Rectangle 27"/>
          <p:cNvSpPr/>
          <p:nvPr userDrawn="1"/>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9" name="Title 1"/>
          <p:cNvSpPr>
            <a:spLocks noGrp="1"/>
          </p:cNvSpPr>
          <p:nvPr>
            <p:ph type="title"/>
          </p:nvPr>
        </p:nvSpPr>
        <p:spPr>
          <a:xfrm>
            <a:off x="783166" y="624292"/>
            <a:ext cx="5469499" cy="1116106"/>
          </a:xfrm>
        </p:spPr>
        <p:txBody>
          <a:bodyPr lIns="91440"/>
          <a:lstStyle>
            <a:lvl1pPr>
              <a:defRPr>
                <a:solidFill>
                  <a:schemeClr val="tx2"/>
                </a:solidFill>
              </a:defRPr>
            </a:lvl1pPr>
          </a:lstStyle>
          <a:p>
            <a:r>
              <a:rPr lang="en-US" smtClean="0"/>
              <a:t>Click to edit Master title style</a:t>
            </a:r>
            <a:endParaRPr dirty="0"/>
          </a:p>
        </p:txBody>
      </p:sp>
      <p:sp>
        <p:nvSpPr>
          <p:cNvPr id="30" name="Content Placeholder 2"/>
          <p:cNvSpPr>
            <a:spLocks noGrp="1"/>
          </p:cNvSpPr>
          <p:nvPr>
            <p:ph idx="1"/>
          </p:nvPr>
        </p:nvSpPr>
        <p:spPr>
          <a:xfrm>
            <a:off x="792570" y="1754497"/>
            <a:ext cx="5134097" cy="4144963"/>
          </a:xfrm>
        </p:spPr>
        <p:txBody>
          <a:bodyPr lIns="0"/>
          <a:lstStyle>
            <a:lvl1pPr>
              <a:buClr>
                <a:schemeClr val="accent1">
                  <a:lumMod val="40000"/>
                  <a:lumOff val="60000"/>
                </a:schemeClr>
              </a:buClr>
              <a:defRPr>
                <a:solidFill>
                  <a:srgbClr val="FFFFFF"/>
                </a:solidFill>
              </a:defRPr>
            </a:lvl1pPr>
            <a:lvl2pPr>
              <a:buClr>
                <a:schemeClr val="bg1"/>
              </a:buClr>
              <a:defRPr>
                <a:solidFill>
                  <a:srgbClr val="FFFFFF"/>
                </a:solidFill>
              </a:defRPr>
            </a:lvl2pPr>
            <a:lvl3pPr>
              <a:buClr>
                <a:schemeClr val="accent1">
                  <a:lumMod val="40000"/>
                  <a:lumOff val="60000"/>
                </a:schemeClr>
              </a:buClr>
              <a:defRPr>
                <a:solidFill>
                  <a:srgbClr val="FFFFFF"/>
                </a:solidFill>
              </a:defRPr>
            </a:lvl3pPr>
            <a:lvl4pPr>
              <a:buClr>
                <a:schemeClr val="bg1"/>
              </a:buClr>
              <a:defRPr>
                <a:solidFill>
                  <a:srgbClr val="FFFFFF"/>
                </a:solidFill>
              </a:defRPr>
            </a:lvl4pPr>
            <a:lvl5pPr>
              <a:buClr>
                <a:schemeClr val="accent1">
                  <a:lumMod val="40000"/>
                  <a:lumOff val="60000"/>
                </a:schemeClr>
              </a:buCl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31" name="Slide Number Placeholder 5"/>
          <p:cNvSpPr>
            <a:spLocks noGrp="1"/>
          </p:cNvSpPr>
          <p:nvPr>
            <p:ph type="sldNum" sz="quarter" idx="12"/>
          </p:nvPr>
        </p:nvSpPr>
        <p:spPr>
          <a:xfrm>
            <a:off x="8305800" y="242234"/>
            <a:ext cx="554038" cy="365125"/>
          </a:xfrm>
        </p:spPr>
        <p:txBody>
          <a:bodyPr/>
          <a:lstStyle/>
          <a:p>
            <a:fld id="{162F1D00-BD13-4404-86B0-79703945A0A7}" type="slidenum">
              <a:rPr lang="en-US" smtClean="0"/>
              <a:pPr/>
              <a:t>‹#›</a:t>
            </a:fld>
            <a:endParaRPr lang="en-US" dirty="0"/>
          </a:p>
        </p:txBody>
      </p:sp>
      <p:sp>
        <p:nvSpPr>
          <p:cNvPr id="32" name="TextBox 31"/>
          <p:cNvSpPr txBox="1"/>
          <p:nvPr userDrawn="1"/>
        </p:nvSpPr>
        <p:spPr>
          <a:xfrm>
            <a:off x="507877" y="660415"/>
            <a:ext cx="260909" cy="553998"/>
          </a:xfrm>
          <a:prstGeom prst="rect">
            <a:avLst/>
          </a:prstGeom>
          <a:noFill/>
        </p:spPr>
        <p:txBody>
          <a:bodyPr wrap="square" lIns="0" tIns="0" rIns="0" bIns="0" rtlCol="0">
            <a:spAutoFit/>
          </a:bodyPr>
          <a:lstStyle/>
          <a:p>
            <a:r>
              <a:rPr sz="3600" b="1" dirty="0">
                <a:solidFill>
                  <a:schemeClr val="accent2"/>
                </a:solidFill>
              </a:rPr>
              <a:t>+</a:t>
            </a:r>
          </a:p>
        </p:txBody>
      </p:sp>
      <p:cxnSp>
        <p:nvCxnSpPr>
          <p:cNvPr id="33" name="Straight Connector 32"/>
          <p:cNvCxnSpPr/>
          <p:nvPr userDrawn="1"/>
        </p:nvCxnSpPr>
        <p:spPr>
          <a:xfrm>
            <a:off x="484094" y="6363110"/>
            <a:ext cx="7567706" cy="0"/>
          </a:xfrm>
          <a:prstGeom prst="line">
            <a:avLst/>
          </a:prstGeom>
          <a:ln w="19050">
            <a:solidFill>
              <a:schemeClr val="accent5"/>
            </a:solidFill>
          </a:ln>
        </p:spPr>
        <p:style>
          <a:lnRef idx="2">
            <a:schemeClr val="accent1"/>
          </a:lnRef>
          <a:fillRef idx="0">
            <a:schemeClr val="accent1"/>
          </a:fillRef>
          <a:effectRef idx="1">
            <a:schemeClr val="accent1"/>
          </a:effectRef>
          <a:fontRef idx="minor">
            <a:schemeClr val="tx1"/>
          </a:fontRef>
        </p:style>
      </p:cxnSp>
      <p:sp>
        <p:nvSpPr>
          <p:cNvPr id="34"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grpSp>
        <p:nvGrpSpPr>
          <p:cNvPr id="2" name="Group 1"/>
          <p:cNvGrpSpPr/>
          <p:nvPr userDrawn="1"/>
        </p:nvGrpSpPr>
        <p:grpSpPr>
          <a:xfrm>
            <a:off x="6784401" y="1352354"/>
            <a:ext cx="925906" cy="991837"/>
            <a:chOff x="6889750" y="3357033"/>
            <a:chExt cx="1025525" cy="1098550"/>
          </a:xfrm>
          <a:solidFill>
            <a:schemeClr val="accent2">
              <a:lumMod val="75000"/>
            </a:schemeClr>
          </a:solidFill>
        </p:grpSpPr>
        <p:sp>
          <p:nvSpPr>
            <p:cNvPr id="14" name="AutoShape 13"/>
            <p:cNvSpPr>
              <a:spLocks/>
            </p:cNvSpPr>
            <p:nvPr userDrawn="1"/>
          </p:nvSpPr>
          <p:spPr bwMode="auto">
            <a:xfrm>
              <a:off x="6889750" y="3357033"/>
              <a:ext cx="1025525" cy="1098550"/>
            </a:xfrm>
            <a:custGeom>
              <a:avLst/>
              <a:gdLst/>
              <a:ahLst/>
              <a:cxnLst/>
              <a:rect l="0" t="0" r="r" b="b"/>
              <a:pathLst>
                <a:path w="21600" h="21600">
                  <a:moveTo>
                    <a:pt x="10801" y="17749"/>
                  </a:moveTo>
                  <a:cubicBezTo>
                    <a:pt x="5604" y="17740"/>
                    <a:pt x="1369" y="13946"/>
                    <a:pt x="1084" y="9159"/>
                  </a:cubicBezTo>
                  <a:lnTo>
                    <a:pt x="1744" y="9159"/>
                  </a:lnTo>
                  <a:cubicBezTo>
                    <a:pt x="2113" y="13530"/>
                    <a:pt x="6024" y="16971"/>
                    <a:pt x="10801" y="16971"/>
                  </a:cubicBezTo>
                  <a:cubicBezTo>
                    <a:pt x="15575" y="16971"/>
                    <a:pt x="19486" y="13530"/>
                    <a:pt x="19855" y="9159"/>
                  </a:cubicBezTo>
                  <a:lnTo>
                    <a:pt x="20517" y="9159"/>
                  </a:lnTo>
                  <a:cubicBezTo>
                    <a:pt x="20231" y="13946"/>
                    <a:pt x="15996" y="17740"/>
                    <a:pt x="10801" y="17749"/>
                  </a:cubicBezTo>
                  <a:close/>
                  <a:moveTo>
                    <a:pt x="10801" y="1994"/>
                  </a:moveTo>
                  <a:cubicBezTo>
                    <a:pt x="14638" y="2000"/>
                    <a:pt x="17744" y="4900"/>
                    <a:pt x="17750" y="8485"/>
                  </a:cubicBezTo>
                  <a:cubicBezTo>
                    <a:pt x="17744" y="12069"/>
                    <a:pt x="14638" y="14970"/>
                    <a:pt x="10801" y="14977"/>
                  </a:cubicBezTo>
                  <a:cubicBezTo>
                    <a:pt x="6961" y="14970"/>
                    <a:pt x="3856" y="12069"/>
                    <a:pt x="3849" y="8485"/>
                  </a:cubicBezTo>
                  <a:cubicBezTo>
                    <a:pt x="3856" y="4900"/>
                    <a:pt x="6961" y="2000"/>
                    <a:pt x="10801" y="1994"/>
                  </a:cubicBezTo>
                  <a:close/>
                  <a:moveTo>
                    <a:pt x="19878" y="8162"/>
                  </a:moveTo>
                  <a:cubicBezTo>
                    <a:pt x="19695" y="3626"/>
                    <a:pt x="15702" y="1"/>
                    <a:pt x="10801" y="0"/>
                  </a:cubicBezTo>
                  <a:cubicBezTo>
                    <a:pt x="5897" y="1"/>
                    <a:pt x="1905" y="3626"/>
                    <a:pt x="1722" y="8164"/>
                  </a:cubicBezTo>
                  <a:lnTo>
                    <a:pt x="0" y="8162"/>
                  </a:lnTo>
                  <a:lnTo>
                    <a:pt x="0" y="8662"/>
                  </a:lnTo>
                  <a:cubicBezTo>
                    <a:pt x="0" y="13793"/>
                    <a:pt x="4104" y="18025"/>
                    <a:pt x="9413" y="18660"/>
                  </a:cubicBezTo>
                  <a:cubicBezTo>
                    <a:pt x="9220" y="18918"/>
                    <a:pt x="9104" y="19230"/>
                    <a:pt x="9104" y="19567"/>
                  </a:cubicBezTo>
                  <a:cubicBezTo>
                    <a:pt x="9104" y="20002"/>
                    <a:pt x="9292" y="20395"/>
                    <a:pt x="9595" y="20680"/>
                  </a:cubicBezTo>
                  <a:lnTo>
                    <a:pt x="5902" y="20680"/>
                  </a:lnTo>
                  <a:cubicBezTo>
                    <a:pt x="5340" y="20680"/>
                    <a:pt x="4886" y="21087"/>
                    <a:pt x="4843" y="21600"/>
                  </a:cubicBezTo>
                  <a:lnTo>
                    <a:pt x="16755" y="21600"/>
                  </a:lnTo>
                  <a:cubicBezTo>
                    <a:pt x="16713" y="21087"/>
                    <a:pt x="16258" y="20680"/>
                    <a:pt x="15697" y="20680"/>
                  </a:cubicBezTo>
                  <a:lnTo>
                    <a:pt x="12005" y="20680"/>
                  </a:lnTo>
                  <a:cubicBezTo>
                    <a:pt x="12307" y="20395"/>
                    <a:pt x="12495" y="20002"/>
                    <a:pt x="12495" y="19567"/>
                  </a:cubicBezTo>
                  <a:cubicBezTo>
                    <a:pt x="12495" y="19230"/>
                    <a:pt x="12380" y="18918"/>
                    <a:pt x="12187" y="18660"/>
                  </a:cubicBezTo>
                  <a:cubicBezTo>
                    <a:pt x="17495" y="18025"/>
                    <a:pt x="21598" y="13791"/>
                    <a:pt x="21600" y="8662"/>
                  </a:cubicBezTo>
                  <a:lnTo>
                    <a:pt x="21600" y="8162"/>
                  </a:lnTo>
                  <a:cubicBezTo>
                    <a:pt x="21600" y="8162"/>
                    <a:pt x="19878" y="8162"/>
                    <a:pt x="19878" y="8162"/>
                  </a:cubicBezTo>
                  <a:close/>
                  <a:moveTo>
                    <a:pt x="19878" y="8162"/>
                  </a:moveTo>
                </a:path>
              </a:pathLst>
            </a:custGeom>
            <a:grpFill/>
            <a:ln>
              <a:noFill/>
            </a:ln>
          </p:spPr>
          <p:txBody>
            <a:bodyPr lIns="0" tIns="0" rIns="0" bIns="0"/>
            <a:lstStyle/>
            <a:p>
              <a:endParaRPr lang="en-US">
                <a:solidFill>
                  <a:schemeClr val="accent2"/>
                </a:solidFill>
              </a:endParaRPr>
            </a:p>
          </p:txBody>
        </p:sp>
        <p:sp>
          <p:nvSpPr>
            <p:cNvPr id="15" name="AutoShape 14"/>
            <p:cNvSpPr>
              <a:spLocks/>
            </p:cNvSpPr>
            <p:nvPr userDrawn="1"/>
          </p:nvSpPr>
          <p:spPr bwMode="auto">
            <a:xfrm>
              <a:off x="7512050" y="3534833"/>
              <a:ext cx="142875" cy="146050"/>
            </a:xfrm>
            <a:custGeom>
              <a:avLst/>
              <a:gdLst/>
              <a:ahLst/>
              <a:cxnLst/>
              <a:rect l="0" t="0" r="r" b="b"/>
              <a:pathLst>
                <a:path w="20945" h="21265">
                  <a:moveTo>
                    <a:pt x="1225" y="4360"/>
                  </a:moveTo>
                  <a:cubicBezTo>
                    <a:pt x="7794" y="7885"/>
                    <a:pt x="13160" y="13366"/>
                    <a:pt x="16542" y="20006"/>
                  </a:cubicBezTo>
                  <a:cubicBezTo>
                    <a:pt x="16953" y="20801"/>
                    <a:pt x="17770" y="21265"/>
                    <a:pt x="18622" y="21265"/>
                  </a:cubicBezTo>
                  <a:cubicBezTo>
                    <a:pt x="18977" y="21265"/>
                    <a:pt x="19333" y="21188"/>
                    <a:pt x="19667" y="21022"/>
                  </a:cubicBezTo>
                  <a:cubicBezTo>
                    <a:pt x="20812" y="20437"/>
                    <a:pt x="21268" y="19044"/>
                    <a:pt x="20702" y="17917"/>
                  </a:cubicBezTo>
                  <a:cubicBezTo>
                    <a:pt x="16886" y="10437"/>
                    <a:pt x="10847" y="4261"/>
                    <a:pt x="3439" y="284"/>
                  </a:cubicBezTo>
                  <a:cubicBezTo>
                    <a:pt x="2305" y="-335"/>
                    <a:pt x="892" y="96"/>
                    <a:pt x="287" y="1223"/>
                  </a:cubicBezTo>
                  <a:cubicBezTo>
                    <a:pt x="-332" y="2350"/>
                    <a:pt x="80" y="3741"/>
                    <a:pt x="1225" y="4360"/>
                  </a:cubicBezTo>
                  <a:close/>
                  <a:moveTo>
                    <a:pt x="1225" y="4360"/>
                  </a:moveTo>
                </a:path>
              </a:pathLst>
            </a:custGeom>
            <a:grpFill/>
            <a:ln>
              <a:noFill/>
            </a:ln>
          </p:spPr>
          <p:txBody>
            <a:bodyPr lIns="0" tIns="0" rIns="0" bIns="0"/>
            <a:lstStyle/>
            <a:p>
              <a:endParaRPr lang="en-US">
                <a:solidFill>
                  <a:schemeClr val="accent2"/>
                </a:solidFill>
              </a:endParaRPr>
            </a:p>
          </p:txBody>
        </p:sp>
      </p:grpSp>
    </p:spTree>
    <p:extLst>
      <p:ext uri="{BB962C8B-B14F-4D97-AF65-F5344CB8AC3E}">
        <p14:creationId xmlns:p14="http://schemas.microsoft.com/office/powerpoint/2010/main" val="246390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92477"/>
            <a:ext cx="7556313" cy="1116106"/>
          </a:xfrm>
        </p:spPr>
        <p:txBody>
          <a:bodyPr lIns="91440"/>
          <a:lstStyle/>
          <a:p>
            <a:r>
              <a:rPr lang="en-US" smtClean="0"/>
              <a:t>Click to edit Master title style</a:t>
            </a:r>
            <a:endParaRPr dirty="0"/>
          </a:p>
        </p:txBody>
      </p:sp>
      <p:sp>
        <p:nvSpPr>
          <p:cNvPr id="3" name="Content Placeholder 2"/>
          <p:cNvSpPr>
            <a:spLocks noGrp="1"/>
          </p:cNvSpPr>
          <p:nvPr>
            <p:ph idx="1"/>
          </p:nvPr>
        </p:nvSpPr>
        <p:spPr/>
        <p:txBody>
          <a:bodyPr lIns="0"/>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162F1D00-BD13-4404-86B0-79703945A0A7}" type="slidenum">
              <a:rPr lang="en-US" smtClean="0"/>
              <a:pPr/>
              <a:t>‹#›</a:t>
            </a:fld>
            <a:endParaRPr lang="en-US" dirty="0"/>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sp>
        <p:nvSpPr>
          <p:cNvPr id="10"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cxnSp>
        <p:nvCxnSpPr>
          <p:cNvPr id="11" name="Straight Connector 10"/>
          <p:cNvCxnSpPr/>
          <p:nvPr/>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59012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Autofit/>
          </a:bodyPr>
          <a:lstStyle>
            <a:lvl1pPr algn="l">
              <a:defRPr sz="32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1151467"/>
            <a:ext cx="4597399" cy="4974696"/>
          </a:xfrm>
        </p:spPr>
        <p:txBody>
          <a:bodyPr>
            <a:no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noAutofit/>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lang="en-US" sz="5400" b="1" dirty="0" smtClean="0">
                <a:solidFill>
                  <a:schemeClr val="accent1">
                    <a:lumMod val="60000"/>
                    <a:lumOff val="40000"/>
                  </a:schemeClr>
                </a:solidFill>
              </a:rPr>
              <a:t>+</a:t>
            </a:r>
            <a:endParaRPr lang="en-US" sz="5400" b="1" dirty="0">
              <a:solidFill>
                <a:schemeClr val="accent1">
                  <a:lumMod val="60000"/>
                  <a:lumOff val="40000"/>
                </a:schemeClr>
              </a:solidFill>
            </a:endParaRPr>
          </a:p>
        </p:txBody>
      </p:sp>
      <p:sp>
        <p:nvSpPr>
          <p:cNvPr id="7" name="Rectangle 6"/>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lide Number Placeholder 5"/>
          <p:cNvSpPr>
            <a:spLocks noGrp="1"/>
          </p:cNvSpPr>
          <p:nvPr>
            <p:ph type="sldNum" sz="quarter" idx="12"/>
          </p:nvPr>
        </p:nvSpPr>
        <p:spPr>
          <a:xfrm>
            <a:off x="8305800" y="242234"/>
            <a:ext cx="554038" cy="365125"/>
          </a:xfrm>
        </p:spPr>
        <p:txBody>
          <a:bodyPr/>
          <a:lstStyle/>
          <a:p>
            <a:fld id="{70F20529-D86D-954A-B387-63920368302F}" type="slidenum">
              <a:rPr lang="en-US" smtClean="0"/>
              <a:pPr/>
              <a:t>‹#›</a:t>
            </a:fld>
            <a:endParaRPr lang="en-US"/>
          </a:p>
        </p:txBody>
      </p:sp>
      <p:sp>
        <p:nvSpPr>
          <p:cNvPr id="11"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a:p>
        </p:txBody>
      </p:sp>
      <p:cxnSp>
        <p:nvCxnSpPr>
          <p:cNvPr id="13" name="Straight Connector 12"/>
          <p:cNvCxnSpPr/>
          <p:nvPr userDrawn="1"/>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2" name="Rectangle 11"/>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4692374" cy="871538"/>
          </a:xfrm>
        </p:spPr>
        <p:txBody>
          <a:bodyPr anchor="b">
            <a:noAutofit/>
          </a:bodyPr>
          <a:lstStyle>
            <a:lvl1pPr algn="l">
              <a:defRPr sz="3200" b="0"/>
            </a:lvl1pPr>
          </a:lstStyle>
          <a:p>
            <a:r>
              <a:rPr lang="en-US" smtClean="0"/>
              <a:t>Click to edit Master title style</a:t>
            </a:r>
            <a:endParaRPr dirty="0"/>
          </a:p>
        </p:txBody>
      </p:sp>
      <p:sp>
        <p:nvSpPr>
          <p:cNvPr id="3" name="Picture Placeholder 2"/>
          <p:cNvSpPr>
            <a:spLocks noGrp="1"/>
          </p:cNvSpPr>
          <p:nvPr>
            <p:ph type="pic" idx="1"/>
          </p:nvPr>
        </p:nvSpPr>
        <p:spPr>
          <a:xfrm>
            <a:off x="277906" y="228600"/>
            <a:ext cx="3460658" cy="5918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69404" y="3995737"/>
            <a:ext cx="4692374"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70F20529-D86D-954A-B387-63920368302F}" type="slidenum">
              <a:rPr lang="en-US" smtClean="0"/>
              <a:pPr/>
              <a:t>‹#›</a:t>
            </a:fld>
            <a:endParaRPr lang="en-US"/>
          </a:p>
        </p:txBody>
      </p:sp>
      <p:sp>
        <p:nvSpPr>
          <p:cNvPr id="8"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a:p>
        </p:txBody>
      </p:sp>
      <p:sp>
        <p:nvSpPr>
          <p:cNvPr id="11" name="TextBox 10"/>
          <p:cNvSpPr txBox="1"/>
          <p:nvPr/>
        </p:nvSpPr>
        <p:spPr>
          <a:xfrm>
            <a:off x="3901481" y="2928530"/>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cxnSp>
        <p:nvCxnSpPr>
          <p:cNvPr id="10" name="Straight Connector 9"/>
          <p:cNvCxnSpPr/>
          <p:nvPr userDrawn="1"/>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Picture with Overlay">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1037" y="1124618"/>
            <a:ext cx="8560742" cy="50179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2" name="Rectangle 11"/>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Slide Number Placeholder 6"/>
          <p:cNvSpPr>
            <a:spLocks noGrp="1"/>
          </p:cNvSpPr>
          <p:nvPr>
            <p:ph type="sldNum" sz="quarter" idx="12"/>
          </p:nvPr>
        </p:nvSpPr>
        <p:spPr/>
        <p:txBody>
          <a:bodyPr/>
          <a:lstStyle/>
          <a:p>
            <a:fld id="{162F1D00-BD13-4404-86B0-79703945A0A7}" type="slidenum">
              <a:rPr lang="en-US" smtClean="0"/>
              <a:pPr/>
              <a:t>‹#›</a:t>
            </a:fld>
            <a:endParaRPr lang="en-US"/>
          </a:p>
        </p:txBody>
      </p:sp>
      <p:sp>
        <p:nvSpPr>
          <p:cNvPr id="13" name="Rectangle 12"/>
          <p:cNvSpPr/>
          <p:nvPr/>
        </p:nvSpPr>
        <p:spPr>
          <a:xfrm>
            <a:off x="291982" y="1124618"/>
            <a:ext cx="4235450" cy="4187952"/>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TextBox 14"/>
          <p:cNvSpPr txBox="1"/>
          <p:nvPr/>
        </p:nvSpPr>
        <p:spPr>
          <a:xfrm>
            <a:off x="424891" y="1002674"/>
            <a:ext cx="413309" cy="830997"/>
          </a:xfrm>
          <a:prstGeom prst="rect">
            <a:avLst/>
          </a:prstGeom>
          <a:noFill/>
        </p:spPr>
        <p:txBody>
          <a:bodyPr wrap="square" lIns="0" tIns="0" rIns="0" bIns="0" rtlCol="0">
            <a:spAutoFit/>
          </a:bodyPr>
          <a:lstStyle/>
          <a:p>
            <a:r>
              <a:rPr sz="5400" b="1" dirty="0">
                <a:solidFill>
                  <a:srgbClr val="FFFFFF"/>
                </a:solidFill>
              </a:rPr>
              <a:t>+</a:t>
            </a:r>
          </a:p>
        </p:txBody>
      </p:sp>
      <p:sp>
        <p:nvSpPr>
          <p:cNvPr id="4" name="Text Placeholder 3"/>
          <p:cNvSpPr>
            <a:spLocks noGrp="1"/>
          </p:cNvSpPr>
          <p:nvPr>
            <p:ph type="body" sz="half" idx="2"/>
          </p:nvPr>
        </p:nvSpPr>
        <p:spPr>
          <a:xfrm>
            <a:off x="852119" y="1719154"/>
            <a:ext cx="3318892" cy="3257374"/>
          </a:xfrm>
        </p:spPr>
        <p:txBody>
          <a:bodyPr/>
          <a:lstStyle>
            <a:lvl1pPr marL="285750" indent="-285750">
              <a:spcBef>
                <a:spcPts val="600"/>
              </a:spcBef>
              <a:buFontTx/>
              <a:buBlip>
                <a:blip r:embed="rId2"/>
              </a:buBlip>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cxnSp>
        <p:nvCxnSpPr>
          <p:cNvPr id="11" name="Straight Connector 10"/>
          <p:cNvCxnSpPr/>
          <p:nvPr userDrawn="1"/>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9739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icture with Overlay">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1037" y="1124618"/>
            <a:ext cx="8560742" cy="50179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2" name="Rectangle 11"/>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Slide Number Placeholder 6"/>
          <p:cNvSpPr>
            <a:spLocks noGrp="1"/>
          </p:cNvSpPr>
          <p:nvPr>
            <p:ph type="sldNum" sz="quarter" idx="12"/>
          </p:nvPr>
        </p:nvSpPr>
        <p:spPr/>
        <p:txBody>
          <a:bodyPr/>
          <a:lstStyle/>
          <a:p>
            <a:fld id="{162F1D00-BD13-4404-86B0-79703945A0A7}" type="slidenum">
              <a:rPr lang="en-US" smtClean="0"/>
              <a:pPr/>
              <a:t>‹#›</a:t>
            </a:fld>
            <a:endParaRPr lang="en-US"/>
          </a:p>
        </p:txBody>
      </p:sp>
      <p:sp>
        <p:nvSpPr>
          <p:cNvPr id="15" name="TextBox 14"/>
          <p:cNvSpPr txBox="1"/>
          <p:nvPr/>
        </p:nvSpPr>
        <p:spPr>
          <a:xfrm>
            <a:off x="424891" y="1002674"/>
            <a:ext cx="413309" cy="830997"/>
          </a:xfrm>
          <a:prstGeom prst="rect">
            <a:avLst/>
          </a:prstGeom>
          <a:noFill/>
        </p:spPr>
        <p:txBody>
          <a:bodyPr wrap="square" lIns="0" tIns="0" rIns="0" bIns="0" rtlCol="0">
            <a:spAutoFit/>
          </a:bodyPr>
          <a:lstStyle/>
          <a:p>
            <a:r>
              <a:rPr sz="5400" b="1" dirty="0">
                <a:solidFill>
                  <a:srgbClr val="FFFFFF"/>
                </a:solidFill>
              </a:rPr>
              <a:t>+</a:t>
            </a:r>
          </a:p>
        </p:txBody>
      </p:sp>
      <p:sp>
        <p:nvSpPr>
          <p:cNvPr id="10"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sp>
        <p:nvSpPr>
          <p:cNvPr id="11" name="TextBox 10"/>
          <p:cNvSpPr txBox="1"/>
          <p:nvPr userDrawn="1"/>
        </p:nvSpPr>
        <p:spPr>
          <a:xfrm>
            <a:off x="223185" y="228600"/>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sp>
        <p:nvSpPr>
          <p:cNvPr id="14" name="Title 1"/>
          <p:cNvSpPr>
            <a:spLocks noGrp="1"/>
          </p:cNvSpPr>
          <p:nvPr>
            <p:ph type="title"/>
          </p:nvPr>
        </p:nvSpPr>
        <p:spPr>
          <a:xfrm>
            <a:off x="507881" y="192477"/>
            <a:ext cx="7556313" cy="1116106"/>
          </a:xfrm>
        </p:spPr>
        <p:txBody>
          <a:bodyPr/>
          <a:lstStyle/>
          <a:p>
            <a:r>
              <a:rPr lang="en-US" smtClean="0"/>
              <a:t>Click to edit Master title style</a:t>
            </a:r>
            <a:endParaRPr dirty="0"/>
          </a:p>
        </p:txBody>
      </p:sp>
      <p:sp>
        <p:nvSpPr>
          <p:cNvPr id="13" name="Rectangle 12"/>
          <p:cNvSpPr/>
          <p:nvPr/>
        </p:nvSpPr>
        <p:spPr>
          <a:xfrm>
            <a:off x="291982" y="1124617"/>
            <a:ext cx="5074822" cy="5017911"/>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Text Placeholder 3"/>
          <p:cNvSpPr>
            <a:spLocks noGrp="1"/>
          </p:cNvSpPr>
          <p:nvPr>
            <p:ph type="body" sz="half" idx="2"/>
          </p:nvPr>
        </p:nvSpPr>
        <p:spPr>
          <a:xfrm>
            <a:off x="852119" y="1719154"/>
            <a:ext cx="3318892" cy="3257374"/>
          </a:xfrm>
        </p:spPr>
        <p:txBody>
          <a:bodyPr/>
          <a:lstStyle>
            <a:lvl1pPr marL="0" indent="0">
              <a:spcBef>
                <a:spcPts val="600"/>
              </a:spcBef>
              <a:buFontTx/>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extBox 1"/>
          <p:cNvSpPr txBox="1"/>
          <p:nvPr userDrawn="1"/>
        </p:nvSpPr>
        <p:spPr>
          <a:xfrm>
            <a:off x="223802" y="1501227"/>
            <a:ext cx="740833" cy="1200329"/>
          </a:xfrm>
          <a:prstGeom prst="rect">
            <a:avLst/>
          </a:prstGeom>
          <a:noFill/>
        </p:spPr>
        <p:txBody>
          <a:bodyPr wrap="square" rtlCol="0">
            <a:spAutoFit/>
          </a:bodyPr>
          <a:lstStyle/>
          <a:p>
            <a:pPr algn="r"/>
            <a:r>
              <a:rPr lang="en-US" sz="7200" dirty="0" smtClean="0">
                <a:solidFill>
                  <a:schemeClr val="bg1"/>
                </a:solidFill>
              </a:rPr>
              <a:t>“</a:t>
            </a:r>
            <a:endParaRPr lang="en-US" sz="7200" dirty="0">
              <a:solidFill>
                <a:schemeClr val="bg1"/>
              </a:solidFill>
            </a:endParaRPr>
          </a:p>
        </p:txBody>
      </p:sp>
      <p:cxnSp>
        <p:nvCxnSpPr>
          <p:cNvPr id="16" name="Straight Connector 15"/>
          <p:cNvCxnSpPr/>
          <p:nvPr userDrawn="1"/>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4991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Picture with Overlay &amp; Titl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1037" y="1124618"/>
            <a:ext cx="8560742" cy="50179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2" name="Rectangle 11"/>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Slide Number Placeholder 6"/>
          <p:cNvSpPr>
            <a:spLocks noGrp="1"/>
          </p:cNvSpPr>
          <p:nvPr>
            <p:ph type="sldNum" sz="quarter" idx="12"/>
          </p:nvPr>
        </p:nvSpPr>
        <p:spPr/>
        <p:txBody>
          <a:bodyPr/>
          <a:lstStyle/>
          <a:p>
            <a:fld id="{162F1D00-BD13-4404-86B0-79703945A0A7}" type="slidenum">
              <a:rPr lang="en-US" smtClean="0"/>
              <a:pPr/>
              <a:t>‹#›</a:t>
            </a:fld>
            <a:endParaRPr lang="en-US"/>
          </a:p>
        </p:txBody>
      </p:sp>
      <p:sp>
        <p:nvSpPr>
          <p:cNvPr id="13" name="Rectangle 12"/>
          <p:cNvSpPr/>
          <p:nvPr/>
        </p:nvSpPr>
        <p:spPr>
          <a:xfrm>
            <a:off x="291982" y="1124618"/>
            <a:ext cx="4235450" cy="4187952"/>
          </a:xfrm>
          <a:prstGeom prst="rect">
            <a:avLst/>
          </a:prstGeom>
          <a:solidFill>
            <a:srgbClr val="FF853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Text Placeholder 3"/>
          <p:cNvSpPr>
            <a:spLocks noGrp="1"/>
          </p:cNvSpPr>
          <p:nvPr>
            <p:ph type="body" sz="half" idx="2"/>
          </p:nvPr>
        </p:nvSpPr>
        <p:spPr>
          <a:xfrm>
            <a:off x="852119" y="1719154"/>
            <a:ext cx="3318892" cy="3257374"/>
          </a:xfrm>
        </p:spPr>
        <p:txBody>
          <a:bodyPr/>
          <a:lstStyle>
            <a:lvl1pPr marL="285750" indent="-285750">
              <a:spcBef>
                <a:spcPts val="600"/>
              </a:spcBef>
              <a:buFontTx/>
              <a:buBlip>
                <a:blip r:embed="rId2"/>
              </a:buBlip>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cxnSp>
        <p:nvCxnSpPr>
          <p:cNvPr id="11" name="Straight Connector 10"/>
          <p:cNvCxnSpPr/>
          <p:nvPr userDrawn="1"/>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0844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t" anchorCtr="0">
            <a:normAutofit/>
          </a:bodyPr>
          <a:lstStyle>
            <a:lvl1pPr algn="l">
              <a:defRPr sz="3200" b="0"/>
            </a:lvl1pPr>
          </a:lstStyle>
          <a:p>
            <a:r>
              <a:rPr lang="en-US" smtClean="0"/>
              <a:t>Click to edit Master title style</a:t>
            </a:r>
            <a:endParaRPr dirty="0"/>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162F1D00-BD13-4404-86B0-79703945A0A7}" type="slidenum">
              <a:rPr lang="en-US" smtClean="0"/>
              <a:pPr/>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sp>
        <p:nvSpPr>
          <p:cNvPr id="13" name="TextBox 12"/>
          <p:cNvSpPr txBox="1"/>
          <p:nvPr/>
        </p:nvSpPr>
        <p:spPr>
          <a:xfrm>
            <a:off x="223185" y="4443117"/>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cxnSp>
        <p:nvCxnSpPr>
          <p:cNvPr id="14" name="Straight Connector 13"/>
          <p:cNvCxnSpPr/>
          <p:nvPr userDrawn="1"/>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2" name="Title 1"/>
          <p:cNvSpPr>
            <a:spLocks noGrp="1"/>
          </p:cNvSpPr>
          <p:nvPr>
            <p:ph type="title"/>
          </p:nvPr>
        </p:nvSpPr>
        <p:spPr>
          <a:xfrm>
            <a:off x="380554" y="2571750"/>
            <a:ext cx="6181611" cy="1162050"/>
          </a:xfrm>
        </p:spPr>
        <p:txBody>
          <a:bodyPr anchor="b">
            <a:noAutofit/>
          </a:bodyPr>
          <a:lstStyle>
            <a:lvl1pPr algn="l">
              <a:defRPr sz="3200" b="0">
                <a:solidFill>
                  <a:schemeClr val="bg1"/>
                </a:solidFill>
              </a:defRPr>
            </a:lvl1pPr>
          </a:lstStyle>
          <a:p>
            <a:r>
              <a:rPr lang="en-US" smtClean="0"/>
              <a:t>Click to edit Master title style</a:t>
            </a:r>
            <a:endParaRPr dirty="0"/>
          </a:p>
        </p:txBody>
      </p:sp>
      <p:sp>
        <p:nvSpPr>
          <p:cNvPr id="4" name="Text Placeholder 3"/>
          <p:cNvSpPr>
            <a:spLocks noGrp="1"/>
          </p:cNvSpPr>
          <p:nvPr>
            <p:ph type="body" sz="half" idx="2"/>
          </p:nvPr>
        </p:nvSpPr>
        <p:spPr>
          <a:xfrm>
            <a:off x="381094" y="3733800"/>
            <a:ext cx="6179566" cy="2392363"/>
          </a:xfrm>
        </p:spPr>
        <p:txBody>
          <a:bodyPr>
            <a:noAutofit/>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dirty="0">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Drag picture to placeholder or click icon to add</a:t>
            </a:r>
            <a:endParaRPr/>
          </a:p>
        </p:txBody>
      </p:sp>
      <p:sp>
        <p:nvSpPr>
          <p:cNvPr id="11" name="Slide Number Placeholder 6"/>
          <p:cNvSpPr>
            <a:spLocks noGrp="1"/>
          </p:cNvSpPr>
          <p:nvPr>
            <p:ph type="sldNum" sz="quarter" idx="12"/>
          </p:nvPr>
        </p:nvSpPr>
        <p:spPr>
          <a:xfrm>
            <a:off x="8305800" y="242234"/>
            <a:ext cx="554038" cy="365125"/>
          </a:xfrm>
        </p:spPr>
        <p:txBody>
          <a:bodyPr/>
          <a:lstStyle/>
          <a:p>
            <a:fld id="{162F1D00-BD13-4404-86B0-79703945A0A7}" type="slidenum">
              <a:rPr lang="en-US" smtClean="0"/>
              <a:pPr/>
              <a:t>‹#›</a:t>
            </a:fld>
            <a:endParaRPr lang="en-US"/>
          </a:p>
        </p:txBody>
      </p:sp>
      <p:grpSp>
        <p:nvGrpSpPr>
          <p:cNvPr id="13" name="Group 12"/>
          <p:cNvGrpSpPr/>
          <p:nvPr userDrawn="1"/>
        </p:nvGrpSpPr>
        <p:grpSpPr>
          <a:xfrm>
            <a:off x="6802438" y="4502648"/>
            <a:ext cx="800100" cy="800100"/>
            <a:chOff x="6965950" y="1114923"/>
            <a:chExt cx="800100" cy="800100"/>
          </a:xfrm>
          <a:solidFill>
            <a:schemeClr val="accent2"/>
          </a:solidFill>
        </p:grpSpPr>
        <p:sp>
          <p:nvSpPr>
            <p:cNvPr id="14" name="AutoShape 43"/>
            <p:cNvSpPr>
              <a:spLocks/>
            </p:cNvSpPr>
            <p:nvPr userDrawn="1"/>
          </p:nvSpPr>
          <p:spPr bwMode="auto">
            <a:xfrm>
              <a:off x="6965950" y="1114923"/>
              <a:ext cx="800100" cy="800100"/>
            </a:xfrm>
            <a:custGeom>
              <a:avLst/>
              <a:gdLst/>
              <a:ahLst/>
              <a:cxnLst/>
              <a:rect l="0" t="0" r="r" b="b"/>
              <a:pathLst>
                <a:path w="21600" h="21600">
                  <a:moveTo>
                    <a:pt x="2970" y="18630"/>
                  </a:moveTo>
                  <a:lnTo>
                    <a:pt x="18630" y="18630"/>
                  </a:lnTo>
                  <a:lnTo>
                    <a:pt x="18630" y="2970"/>
                  </a:lnTo>
                  <a:lnTo>
                    <a:pt x="2970" y="2970"/>
                  </a:lnTo>
                  <a:cubicBezTo>
                    <a:pt x="2970" y="2970"/>
                    <a:pt x="2970" y="18630"/>
                    <a:pt x="2970" y="18630"/>
                  </a:cubicBezTo>
                  <a:close/>
                  <a:moveTo>
                    <a:pt x="0" y="1514"/>
                  </a:moveTo>
                  <a:cubicBezTo>
                    <a:pt x="0" y="678"/>
                    <a:pt x="678" y="0"/>
                    <a:pt x="1514" y="0"/>
                  </a:cubicBezTo>
                  <a:lnTo>
                    <a:pt x="20086" y="0"/>
                  </a:lnTo>
                  <a:cubicBezTo>
                    <a:pt x="20922" y="0"/>
                    <a:pt x="21600" y="678"/>
                    <a:pt x="21600" y="1514"/>
                  </a:cubicBezTo>
                  <a:lnTo>
                    <a:pt x="21600" y="20087"/>
                  </a:lnTo>
                  <a:cubicBezTo>
                    <a:pt x="21600" y="20923"/>
                    <a:pt x="20922" y="21600"/>
                    <a:pt x="20086" y="21600"/>
                  </a:cubicBezTo>
                  <a:lnTo>
                    <a:pt x="1514" y="21600"/>
                  </a:lnTo>
                  <a:cubicBezTo>
                    <a:pt x="678" y="21600"/>
                    <a:pt x="0" y="20923"/>
                    <a:pt x="0" y="20087"/>
                  </a:cubicBezTo>
                  <a:cubicBezTo>
                    <a:pt x="0" y="20087"/>
                    <a:pt x="0" y="1514"/>
                    <a:pt x="0" y="1514"/>
                  </a:cubicBezTo>
                  <a:close/>
                  <a:moveTo>
                    <a:pt x="0" y="1514"/>
                  </a:moveTo>
                </a:path>
              </a:pathLst>
            </a:custGeom>
            <a:gr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5" name="AutoShape 44"/>
            <p:cNvSpPr>
              <a:spLocks/>
            </p:cNvSpPr>
            <p:nvPr userDrawn="1"/>
          </p:nvSpPr>
          <p:spPr bwMode="auto">
            <a:xfrm>
              <a:off x="7131050" y="1292723"/>
              <a:ext cx="447675" cy="447675"/>
            </a:xfrm>
            <a:custGeom>
              <a:avLst/>
              <a:gdLst/>
              <a:ahLst/>
              <a:cxnLst/>
              <a:rect l="0" t="0" r="r" b="b"/>
              <a:pathLst>
                <a:path w="21340" h="21584">
                  <a:moveTo>
                    <a:pt x="20560" y="791"/>
                  </a:moveTo>
                  <a:cubicBezTo>
                    <a:pt x="21600" y="1845"/>
                    <a:pt x="21600" y="3556"/>
                    <a:pt x="20560" y="4611"/>
                  </a:cubicBezTo>
                  <a:lnTo>
                    <a:pt x="9125" y="16205"/>
                  </a:lnTo>
                  <a:lnTo>
                    <a:pt x="13491" y="16187"/>
                  </a:lnTo>
                  <a:lnTo>
                    <a:pt x="13502" y="16187"/>
                  </a:lnTo>
                  <a:cubicBezTo>
                    <a:pt x="14970" y="16187"/>
                    <a:pt x="16161" y="17356"/>
                    <a:pt x="16168" y="18845"/>
                  </a:cubicBezTo>
                  <a:cubicBezTo>
                    <a:pt x="16173" y="20338"/>
                    <a:pt x="14985" y="21518"/>
                    <a:pt x="13512" y="21523"/>
                  </a:cubicBezTo>
                  <a:lnTo>
                    <a:pt x="2676" y="21490"/>
                  </a:lnTo>
                  <a:lnTo>
                    <a:pt x="2666" y="21490"/>
                  </a:lnTo>
                  <a:lnTo>
                    <a:pt x="2657" y="21490"/>
                  </a:lnTo>
                  <a:cubicBezTo>
                    <a:pt x="2574" y="21490"/>
                    <a:pt x="2498" y="21546"/>
                    <a:pt x="2416" y="21538"/>
                  </a:cubicBezTo>
                  <a:cubicBezTo>
                    <a:pt x="2319" y="21528"/>
                    <a:pt x="2220" y="21600"/>
                    <a:pt x="2125" y="21581"/>
                  </a:cubicBezTo>
                  <a:cubicBezTo>
                    <a:pt x="2045" y="21565"/>
                    <a:pt x="1973" y="21533"/>
                    <a:pt x="1896" y="21510"/>
                  </a:cubicBezTo>
                  <a:cubicBezTo>
                    <a:pt x="1806" y="21481"/>
                    <a:pt x="1713" y="21461"/>
                    <a:pt x="1627" y="21423"/>
                  </a:cubicBezTo>
                  <a:cubicBezTo>
                    <a:pt x="1553" y="21393"/>
                    <a:pt x="1489" y="21347"/>
                    <a:pt x="1420" y="21312"/>
                  </a:cubicBezTo>
                  <a:cubicBezTo>
                    <a:pt x="1338" y="21265"/>
                    <a:pt x="1251" y="21227"/>
                    <a:pt x="1173" y="21174"/>
                  </a:cubicBezTo>
                  <a:cubicBezTo>
                    <a:pt x="1113" y="21131"/>
                    <a:pt x="1061" y="21079"/>
                    <a:pt x="1002" y="21032"/>
                  </a:cubicBezTo>
                  <a:cubicBezTo>
                    <a:pt x="927" y="20969"/>
                    <a:pt x="848" y="20912"/>
                    <a:pt x="781" y="20844"/>
                  </a:cubicBezTo>
                  <a:cubicBezTo>
                    <a:pt x="730" y="20792"/>
                    <a:pt x="689" y="20731"/>
                    <a:pt x="644" y="20676"/>
                  </a:cubicBezTo>
                  <a:cubicBezTo>
                    <a:pt x="579" y="20599"/>
                    <a:pt x="511" y="20526"/>
                    <a:pt x="456" y="20443"/>
                  </a:cubicBezTo>
                  <a:cubicBezTo>
                    <a:pt x="417" y="20383"/>
                    <a:pt x="387" y="20315"/>
                    <a:pt x="352" y="20252"/>
                  </a:cubicBezTo>
                  <a:cubicBezTo>
                    <a:pt x="304" y="20164"/>
                    <a:pt x="249" y="20079"/>
                    <a:pt x="210" y="19985"/>
                  </a:cubicBezTo>
                  <a:cubicBezTo>
                    <a:pt x="180" y="19913"/>
                    <a:pt x="165" y="19834"/>
                    <a:pt x="142" y="19760"/>
                  </a:cubicBezTo>
                  <a:cubicBezTo>
                    <a:pt x="111" y="19667"/>
                    <a:pt x="77" y="19575"/>
                    <a:pt x="55" y="19478"/>
                  </a:cubicBezTo>
                  <a:cubicBezTo>
                    <a:pt x="38" y="19393"/>
                    <a:pt x="38" y="19302"/>
                    <a:pt x="29" y="19215"/>
                  </a:cubicBezTo>
                  <a:cubicBezTo>
                    <a:pt x="20" y="19123"/>
                    <a:pt x="0" y="19031"/>
                    <a:pt x="0" y="18936"/>
                  </a:cubicBezTo>
                  <a:cubicBezTo>
                    <a:pt x="0" y="18932"/>
                    <a:pt x="2" y="18921"/>
                    <a:pt x="2" y="18917"/>
                  </a:cubicBezTo>
                  <a:cubicBezTo>
                    <a:pt x="2" y="18913"/>
                    <a:pt x="0" y="18892"/>
                    <a:pt x="0" y="18888"/>
                  </a:cubicBezTo>
                  <a:lnTo>
                    <a:pt x="41" y="7864"/>
                  </a:lnTo>
                  <a:cubicBezTo>
                    <a:pt x="45" y="6376"/>
                    <a:pt x="1239" y="5098"/>
                    <a:pt x="2706" y="5098"/>
                  </a:cubicBezTo>
                  <a:lnTo>
                    <a:pt x="2716" y="5098"/>
                  </a:lnTo>
                  <a:cubicBezTo>
                    <a:pt x="4188" y="5098"/>
                    <a:pt x="5377" y="6391"/>
                    <a:pt x="5371" y="7885"/>
                  </a:cubicBezTo>
                  <a:lnTo>
                    <a:pt x="5356" y="12386"/>
                  </a:lnTo>
                  <a:lnTo>
                    <a:pt x="16791" y="792"/>
                  </a:lnTo>
                  <a:cubicBezTo>
                    <a:pt x="17311" y="264"/>
                    <a:pt x="17993" y="0"/>
                    <a:pt x="18676" y="0"/>
                  </a:cubicBezTo>
                  <a:cubicBezTo>
                    <a:pt x="19357" y="0"/>
                    <a:pt x="20040" y="264"/>
                    <a:pt x="20560" y="791"/>
                  </a:cubicBezTo>
                </a:path>
              </a:pathLst>
            </a:custGeom>
            <a:gr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cxnSp>
        <p:nvCxnSpPr>
          <p:cNvPr id="2" name="Straight Connector 1"/>
          <p:cNvCxnSpPr/>
          <p:nvPr userDrawn="1"/>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739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ottom_line">
    <p:spTree>
      <p:nvGrpSpPr>
        <p:cNvPr id="1" name=""/>
        <p:cNvGrpSpPr/>
        <p:nvPr/>
      </p:nvGrpSpPr>
      <p:grpSpPr>
        <a:xfrm>
          <a:off x="0" y="0"/>
          <a:ext cx="0" cy="0"/>
          <a:chOff x="0" y="0"/>
          <a:chExt cx="0" cy="0"/>
        </a:xfrm>
      </p:grpSpPr>
      <p:cxnSp>
        <p:nvCxnSpPr>
          <p:cNvPr id="4" name="Straight Connector 3"/>
          <p:cNvCxnSpPr/>
          <p:nvPr/>
        </p:nvCxnSpPr>
        <p:spPr>
          <a:xfrm>
            <a:off x="0" y="6397625"/>
            <a:ext cx="9142413" cy="1588"/>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p:cNvSpPr>
            <a:spLocks noGrp="1"/>
          </p:cNvSpPr>
          <p:nvPr>
            <p:ph type="sldNum" sz="quarter" idx="10"/>
          </p:nvPr>
        </p:nvSpPr>
        <p:spPr/>
        <p:txBody>
          <a:bodyPr/>
          <a:lstStyle>
            <a:lvl1pPr>
              <a:defRPr smtClean="0"/>
            </a:lvl1pPr>
          </a:lstStyle>
          <a:p>
            <a:pPr>
              <a:defRPr/>
            </a:pPr>
            <a:r>
              <a:rPr lang="en-US"/>
              <a:t>PARC  |  </a:t>
            </a:r>
            <a:fld id="{0AB353A6-65C4-FD46-ADE5-1ED8BAB17D6C}" type="slidenum">
              <a:rPr lang="en-US"/>
              <a:pPr>
                <a:defRPr/>
              </a:pPr>
              <a:t>‹#›</a:t>
            </a:fld>
            <a:endParaRPr lang="en-US"/>
          </a:p>
        </p:txBody>
      </p:sp>
    </p:spTree>
    <p:extLst>
      <p:ext uri="{BB962C8B-B14F-4D97-AF65-F5344CB8AC3E}">
        <p14:creationId xmlns:p14="http://schemas.microsoft.com/office/powerpoint/2010/main" val="2375120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Small Font">
    <p:spTree>
      <p:nvGrpSpPr>
        <p:cNvPr id="1" name=""/>
        <p:cNvGrpSpPr/>
        <p:nvPr/>
      </p:nvGrpSpPr>
      <p:grpSpPr>
        <a:xfrm>
          <a:off x="0" y="0"/>
          <a:ext cx="0" cy="0"/>
          <a:chOff x="0" y="0"/>
          <a:chExt cx="0" cy="0"/>
        </a:xfrm>
      </p:grpSpPr>
      <p:sp>
        <p:nvSpPr>
          <p:cNvPr id="7" name="Rectangle 6"/>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92477"/>
            <a:ext cx="7556313" cy="1116106"/>
          </a:xfrm>
        </p:spPr>
        <p:txBody>
          <a:bodyPr lIns="91440"/>
          <a:lstStyle/>
          <a:p>
            <a:r>
              <a:rPr lang="en-US" smtClean="0"/>
              <a:t>Click to edit Master title style</a:t>
            </a:r>
            <a:endParaRPr dirty="0"/>
          </a:p>
        </p:txBody>
      </p:sp>
      <p:sp>
        <p:nvSpPr>
          <p:cNvPr id="3" name="Content Placeholder 2"/>
          <p:cNvSpPr>
            <a:spLocks noGrp="1"/>
          </p:cNvSpPr>
          <p:nvPr>
            <p:ph idx="1"/>
          </p:nvPr>
        </p:nvSpPr>
        <p:spPr/>
        <p:txBody>
          <a:bodyPr lIns="0"/>
          <a:lstStyle>
            <a:lvl1pPr>
              <a:defRPr sz="18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162F1D00-BD13-4404-86B0-79703945A0A7}" type="slidenum">
              <a:rPr lang="en-US" smtClean="0"/>
              <a:pPr/>
              <a:t>‹#›</a:t>
            </a:fld>
            <a:endParaRPr lang="en-US" dirty="0"/>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dirty="0">
                <a:solidFill>
                  <a:schemeClr val="accent1">
                    <a:lumMod val="60000"/>
                    <a:lumOff val="40000"/>
                  </a:schemeClr>
                </a:solidFill>
              </a:rPr>
              <a:t>+</a:t>
            </a:r>
          </a:p>
        </p:txBody>
      </p:sp>
      <p:sp>
        <p:nvSpPr>
          <p:cNvPr id="10"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cxnSp>
        <p:nvCxnSpPr>
          <p:cNvPr id="11" name="Straight Connector 10"/>
          <p:cNvCxnSpPr/>
          <p:nvPr/>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2502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head &amp; Content">
    <p:spTree>
      <p:nvGrpSpPr>
        <p:cNvPr id="1" name=""/>
        <p:cNvGrpSpPr/>
        <p:nvPr/>
      </p:nvGrpSpPr>
      <p:grpSpPr>
        <a:xfrm>
          <a:off x="0" y="0"/>
          <a:ext cx="0" cy="0"/>
          <a:chOff x="0" y="0"/>
          <a:chExt cx="0" cy="0"/>
        </a:xfrm>
      </p:grpSpPr>
      <p:sp>
        <p:nvSpPr>
          <p:cNvPr id="11" name="Rectangle 10"/>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Content Placeholder 2"/>
          <p:cNvSpPr>
            <a:spLocks noGrp="1"/>
          </p:cNvSpPr>
          <p:nvPr>
            <p:ph idx="1"/>
          </p:nvPr>
        </p:nvSpPr>
        <p:spPr>
          <a:xfrm>
            <a:off x="507877" y="1557298"/>
            <a:ext cx="7556313" cy="4144963"/>
          </a:xfrm>
        </p:spPr>
        <p:txBody>
          <a:bodyPr lIns="0"/>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162F1D00-BD13-4404-86B0-79703945A0A7}"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782598"/>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8"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sp>
        <p:nvSpPr>
          <p:cNvPr id="13" name="Title 1"/>
          <p:cNvSpPr>
            <a:spLocks noGrp="1"/>
          </p:cNvSpPr>
          <p:nvPr>
            <p:ph type="title"/>
          </p:nvPr>
        </p:nvSpPr>
        <p:spPr>
          <a:xfrm>
            <a:off x="498474" y="192477"/>
            <a:ext cx="7556313" cy="590121"/>
          </a:xfrm>
        </p:spPr>
        <p:txBody>
          <a:bodyPr lIns="91440"/>
          <a:lstStyle/>
          <a:p>
            <a:r>
              <a:rPr lang="en-US" smtClean="0"/>
              <a:t>Click to edit Master title style</a:t>
            </a:r>
            <a:endParaRPr dirty="0"/>
          </a:p>
        </p:txBody>
      </p:sp>
      <p:cxnSp>
        <p:nvCxnSpPr>
          <p:cNvPr id="14" name="Straight Connector 13"/>
          <p:cNvCxnSpPr/>
          <p:nvPr userDrawn="1"/>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Subhead &amp; Small Content">
    <p:spTree>
      <p:nvGrpSpPr>
        <p:cNvPr id="1" name=""/>
        <p:cNvGrpSpPr/>
        <p:nvPr/>
      </p:nvGrpSpPr>
      <p:grpSpPr>
        <a:xfrm>
          <a:off x="0" y="0"/>
          <a:ext cx="0" cy="0"/>
          <a:chOff x="0" y="0"/>
          <a:chExt cx="0" cy="0"/>
        </a:xfrm>
      </p:grpSpPr>
      <p:sp>
        <p:nvSpPr>
          <p:cNvPr id="11" name="Rectangle 10"/>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Content Placeholder 2"/>
          <p:cNvSpPr>
            <a:spLocks noGrp="1"/>
          </p:cNvSpPr>
          <p:nvPr>
            <p:ph idx="1"/>
          </p:nvPr>
        </p:nvSpPr>
        <p:spPr>
          <a:xfrm>
            <a:off x="507877" y="1557298"/>
            <a:ext cx="7556313" cy="4144963"/>
          </a:xfrm>
        </p:spPr>
        <p:txBody>
          <a:bodyPr lIns="0"/>
          <a:lstStyle>
            <a:lvl1pPr>
              <a:defRPr sz="18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162F1D00-BD13-4404-86B0-79703945A0A7}"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782598"/>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8"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sp>
        <p:nvSpPr>
          <p:cNvPr id="13" name="Title 1"/>
          <p:cNvSpPr>
            <a:spLocks noGrp="1"/>
          </p:cNvSpPr>
          <p:nvPr>
            <p:ph type="title"/>
          </p:nvPr>
        </p:nvSpPr>
        <p:spPr>
          <a:xfrm>
            <a:off x="498474" y="192477"/>
            <a:ext cx="7556313" cy="590121"/>
          </a:xfrm>
        </p:spPr>
        <p:txBody>
          <a:bodyPr lIns="91440"/>
          <a:lstStyle/>
          <a:p>
            <a:r>
              <a:rPr lang="en-US" smtClean="0"/>
              <a:t>Click to edit Master title style</a:t>
            </a:r>
            <a:endParaRPr dirty="0"/>
          </a:p>
        </p:txBody>
      </p:sp>
      <p:cxnSp>
        <p:nvCxnSpPr>
          <p:cNvPr id="14" name="Straight Connector 13"/>
          <p:cNvCxnSpPr/>
          <p:nvPr/>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5" name="Straight Connector 14"/>
          <p:cNvCxnSpPr/>
          <p:nvPr userDrawn="1"/>
        </p:nvCxnSpPr>
        <p:spPr>
          <a:xfrm>
            <a:off x="484094" y="6363110"/>
            <a:ext cx="7567706" cy="0"/>
          </a:xfrm>
          <a:prstGeom prst="line">
            <a:avLst/>
          </a:prstGeom>
          <a:ln w="19050">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6406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781800"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l">
              <a:spcBef>
                <a:spcPts val="600"/>
              </a:spcBef>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Slide Number Placeholder 5"/>
          <p:cNvSpPr>
            <a:spLocks noGrp="1"/>
          </p:cNvSpPr>
          <p:nvPr>
            <p:ph type="sldNum" sz="quarter" idx="14"/>
          </p:nvPr>
        </p:nvSpPr>
        <p:spPr>
          <a:xfrm>
            <a:off x="8305800" y="242234"/>
            <a:ext cx="554038" cy="365125"/>
          </a:xfrm>
        </p:spPr>
        <p:txBody>
          <a:bodyPr/>
          <a:lstStyle/>
          <a:p>
            <a:fld id="{162F1D00-BD13-4404-86B0-79703945A0A7}" type="slidenum">
              <a:rPr lang="en-US" smtClean="0"/>
              <a:pPr/>
              <a:t>‹#›</a:t>
            </a:fld>
            <a:endParaRPr lang="en-US" dirty="0"/>
          </a:p>
        </p:txBody>
      </p:sp>
      <p:sp>
        <p:nvSpPr>
          <p:cNvPr id="17"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cxnSp>
        <p:nvCxnSpPr>
          <p:cNvPr id="19" name="Straight Connector 18"/>
          <p:cNvCxnSpPr/>
          <p:nvPr userDrawn="1"/>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5829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5999" y="2689092"/>
            <a:ext cx="5757333" cy="1352680"/>
          </a:xfrm>
        </p:spPr>
        <p:txBody>
          <a:bodyPr anchor="t" anchorCtr="0">
            <a:noAutofit/>
          </a:bodyPr>
          <a:lstStyle>
            <a:lvl1pPr algn="l">
              <a:defRPr sz="3200" b="0" cap="none" baseline="0">
                <a:solidFill>
                  <a:schemeClr val="bg1"/>
                </a:solidFill>
              </a:defRPr>
            </a:lvl1pPr>
          </a:lstStyle>
          <a:p>
            <a:r>
              <a:rPr lang="en-US" smtClean="0"/>
              <a:t>Click to edit Master title style</a:t>
            </a:r>
            <a:endParaRPr dirty="0"/>
          </a:p>
        </p:txBody>
      </p:sp>
      <p:sp>
        <p:nvSpPr>
          <p:cNvPr id="8" name="TextBox 7"/>
          <p:cNvSpPr txBox="1"/>
          <p:nvPr/>
        </p:nvSpPr>
        <p:spPr>
          <a:xfrm>
            <a:off x="2003612" y="2666251"/>
            <a:ext cx="260909" cy="615553"/>
          </a:xfrm>
          <a:prstGeom prst="rect">
            <a:avLst/>
          </a:prstGeom>
          <a:noFill/>
        </p:spPr>
        <p:txBody>
          <a:bodyPr wrap="square" lIns="0" tIns="0" rIns="0" bIns="0" rtlCol="0">
            <a:spAutoFit/>
          </a:bodyPr>
          <a:lstStyle/>
          <a:p>
            <a:r>
              <a:rPr sz="4000" b="1" dirty="0">
                <a:solidFill>
                  <a:schemeClr val="accent1">
                    <a:lumMod val="60000"/>
                    <a:lumOff val="40000"/>
                  </a:schemeClr>
                </a:solidFill>
              </a:rPr>
              <a:t>+</a:t>
            </a:r>
          </a:p>
        </p:txBody>
      </p:sp>
      <p:sp>
        <p:nvSpPr>
          <p:cNvPr id="9" name="Rectangle 8"/>
          <p:cNvSpPr/>
          <p:nvPr/>
        </p:nvSpPr>
        <p:spPr>
          <a:xfrm>
            <a:off x="285750" y="228600"/>
            <a:ext cx="212725" cy="58297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cxnSp>
        <p:nvCxnSpPr>
          <p:cNvPr id="11" name="Straight Connector 10"/>
          <p:cNvCxnSpPr/>
          <p:nvPr userDrawn="1"/>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3" name="Rectangle 12"/>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noAutofit/>
          </a:bodyPr>
          <a:lstStyle/>
          <a:p>
            <a:r>
              <a:rPr lang="en-US" smtClean="0"/>
              <a:t>Click to edit Master title style</a:t>
            </a:r>
            <a:endParaRPr dirty="0"/>
          </a:p>
        </p:txBody>
      </p:sp>
      <p:sp>
        <p:nvSpPr>
          <p:cNvPr id="3" name="Content Placeholder 2"/>
          <p:cNvSpPr>
            <a:spLocks noGrp="1"/>
          </p:cNvSpPr>
          <p:nvPr>
            <p:ph sz="half" idx="1"/>
          </p:nvPr>
        </p:nvSpPr>
        <p:spPr>
          <a:xfrm>
            <a:off x="498518" y="1318036"/>
            <a:ext cx="3657600" cy="4140200"/>
          </a:xfrm>
        </p:spPr>
        <p:txBody>
          <a:bodyPr>
            <a:noAutofit/>
          </a:bodyPr>
          <a:lstStyle>
            <a:lvl1pPr>
              <a:spcBef>
                <a:spcPts val="600"/>
              </a:spcBef>
              <a:defRPr sz="18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318036"/>
            <a:ext cx="3657600" cy="4140200"/>
          </a:xfrm>
        </p:spPr>
        <p:txBody>
          <a:bodyPr>
            <a:noAutofit/>
          </a:bodyPr>
          <a:lstStyle>
            <a:lvl1pPr>
              <a:spcBef>
                <a:spcPts val="600"/>
              </a:spcBef>
              <a:defRPr sz="18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Slide Number Placeholder 6"/>
          <p:cNvSpPr>
            <a:spLocks noGrp="1"/>
          </p:cNvSpPr>
          <p:nvPr>
            <p:ph type="sldNum" sz="quarter" idx="12"/>
          </p:nvPr>
        </p:nvSpPr>
        <p:spPr/>
        <p:txBody>
          <a:bodyPr/>
          <a:lstStyle/>
          <a:p>
            <a:fld id="{70F20529-D86D-954A-B387-63920368302F}" type="slidenum">
              <a:rPr lang="en-US" smtClean="0"/>
              <a:pPr/>
              <a:t>‹#›</a:t>
            </a:fld>
            <a:endParaRPr lang="en-US"/>
          </a:p>
        </p:txBody>
      </p:sp>
      <p:sp>
        <p:nvSpPr>
          <p:cNvPr id="11" name="Footer Placeholder 4"/>
          <p:cNvSpPr>
            <a:spLocks noGrp="1"/>
          </p:cNvSpPr>
          <p:nvPr>
            <p:ph type="ftr" sz="quarter" idx="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cxnSp>
        <p:nvCxnSpPr>
          <p:cNvPr id="14" name="Straight Connector 13"/>
          <p:cNvCxnSpPr/>
          <p:nvPr userDrawn="1"/>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3" name="Rectangle 12"/>
          <p:cNvSpPr/>
          <p:nvPr/>
        </p:nvSpPr>
        <p:spPr>
          <a:xfrm>
            <a:off x="8210550" y="282574"/>
            <a:ext cx="642097" cy="672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dirty="0"/>
          </a:p>
        </p:txBody>
      </p:sp>
      <p:sp>
        <p:nvSpPr>
          <p:cNvPr id="4" name="Content Placeholder 3"/>
          <p:cNvSpPr>
            <a:spLocks noGrp="1"/>
          </p:cNvSpPr>
          <p:nvPr>
            <p:ph sz="half" idx="2"/>
          </p:nvPr>
        </p:nvSpPr>
        <p:spPr>
          <a:xfrm>
            <a:off x="497541" y="1685365"/>
            <a:ext cx="3657600" cy="3678797"/>
          </a:xfrm>
        </p:spPr>
        <p:txBody>
          <a:bodyPr>
            <a:noAutofit/>
          </a:bodyPr>
          <a:lstStyle>
            <a:lvl1pPr>
              <a:spcBef>
                <a:spcPts val="600"/>
              </a:spcBef>
              <a:defRPr sz="18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1685365"/>
            <a:ext cx="3657600" cy="3678797"/>
          </a:xfrm>
        </p:spPr>
        <p:txBody>
          <a:bodyPr>
            <a:noAutofit/>
          </a:bodyPr>
          <a:lstStyle>
            <a:lvl1pPr>
              <a:spcBef>
                <a:spcPts val="600"/>
              </a:spcBef>
              <a:defRPr sz="18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Slide Number Placeholder 8"/>
          <p:cNvSpPr>
            <a:spLocks noGrp="1"/>
          </p:cNvSpPr>
          <p:nvPr>
            <p:ph type="sldNum" sz="quarter" idx="12"/>
          </p:nvPr>
        </p:nvSpPr>
        <p:spPr/>
        <p:txBody>
          <a:bodyPr/>
          <a:lstStyle/>
          <a:p>
            <a:fld id="{70F20529-D86D-954A-B387-63920368302F}" type="slidenum">
              <a:rPr lang="en-US" smtClean="0"/>
              <a:pPr/>
              <a:t>‹#›</a:t>
            </a:fld>
            <a:endParaRPr lang="en-US"/>
          </a:p>
        </p:txBody>
      </p:sp>
      <p:sp>
        <p:nvSpPr>
          <p:cNvPr id="3" name="Text Placeholder 2"/>
          <p:cNvSpPr>
            <a:spLocks noGrp="1"/>
          </p:cNvSpPr>
          <p:nvPr>
            <p:ph type="body" idx="1"/>
          </p:nvPr>
        </p:nvSpPr>
        <p:spPr>
          <a:xfrm>
            <a:off x="497541" y="1308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1308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4" name="Footer Placeholder 4"/>
          <p:cNvSpPr>
            <a:spLocks noGrp="1"/>
          </p:cNvSpPr>
          <p:nvPr>
            <p:ph type="ftr" sz="quarter" idx="13"/>
          </p:nvPr>
        </p:nvSpPr>
        <p:spPr>
          <a:xfrm>
            <a:off x="498474" y="6351015"/>
            <a:ext cx="7556313" cy="365125"/>
          </a:xfrm>
          <a:prstGeom prst="rect">
            <a:avLst/>
          </a:prstGeom>
        </p:spPr>
        <p:txBody>
          <a:bodyPr vert="horz" lIns="91440" tIns="45720" rIns="91440" bIns="45720" rtlCol="0" anchor="ctr">
            <a:normAutofit/>
          </a:bodyPr>
          <a:lstStyle>
            <a:lvl1pPr algn="l">
              <a:defRPr sz="1100">
                <a:solidFill>
                  <a:schemeClr val="tx1">
                    <a:lumMod val="65000"/>
                    <a:lumOff val="35000"/>
                  </a:schemeClr>
                </a:solidFill>
              </a:defRPr>
            </a:lvl1pPr>
          </a:lstStyle>
          <a:p>
            <a:r>
              <a:rPr lang="en-US" smtClean="0"/>
              <a:t>O’Reilly Experience Design for the IoT 2015</a:t>
            </a:r>
            <a:endParaRPr lang="en-US" dirty="0"/>
          </a:p>
        </p:txBody>
      </p:sp>
      <p:cxnSp>
        <p:nvCxnSpPr>
          <p:cNvPr id="15" name="Straight Connector 14"/>
          <p:cNvCxnSpPr/>
          <p:nvPr userDrawn="1"/>
        </p:nvCxnSpPr>
        <p:spPr>
          <a:xfrm>
            <a:off x="484094" y="6363110"/>
            <a:ext cx="7567706" cy="0"/>
          </a:xfrm>
          <a:prstGeom prst="line">
            <a:avLst/>
          </a:prstGeom>
          <a:ln w="1905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theme" Target="../theme/theme1.xml"/><Relationship Id="rId30" Type="http://schemas.openxmlformats.org/officeDocument/2006/relationships/image" Target="../media/image1.emf"/><Relationship Id="rId31" Type="http://schemas.openxmlformats.org/officeDocument/2006/relationships/image" Target="../media/image2.e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7881" y="192477"/>
            <a:ext cx="7556313" cy="1116106"/>
          </a:xfrm>
          <a:prstGeom prst="rect">
            <a:avLst/>
          </a:prstGeom>
        </p:spPr>
        <p:txBody>
          <a:bodyPr vert="horz" lIns="91440" tIns="45720" rIns="91440" bIns="45720" rtlCol="0" anchor="t" anchorCtr="0">
            <a:noAutofit/>
          </a:bodyPr>
          <a:lstStyle/>
          <a:p>
            <a:r>
              <a:rPr lang="en-US" smtClean="0"/>
              <a:t>Click to edit Master title style</a:t>
            </a:r>
            <a:endParaRPr dirty="0"/>
          </a:p>
        </p:txBody>
      </p:sp>
      <p:sp>
        <p:nvSpPr>
          <p:cNvPr id="3" name="Text Placeholder 2"/>
          <p:cNvSpPr>
            <a:spLocks noGrp="1"/>
          </p:cNvSpPr>
          <p:nvPr>
            <p:ph type="body" idx="1"/>
          </p:nvPr>
        </p:nvSpPr>
        <p:spPr>
          <a:xfrm>
            <a:off x="507877" y="1322682"/>
            <a:ext cx="7556313" cy="4144963"/>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70F20529-D86D-954A-B387-63920368302F}" type="slidenum">
              <a:rPr lang="en-US" smtClean="0"/>
              <a:pPr/>
              <a:t>‹#›</a:t>
            </a:fld>
            <a:endParaRPr lang="en-US"/>
          </a:p>
        </p:txBody>
      </p:sp>
      <p:pic>
        <p:nvPicPr>
          <p:cNvPr id="7" name="Picture 6"/>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8261344" y="6435327"/>
            <a:ext cx="649288" cy="288572"/>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703" r:id="rId3"/>
    <p:sldLayoutId id="2147483677" r:id="rId4"/>
    <p:sldLayoutId id="2147483705" r:id="rId5"/>
    <p:sldLayoutId id="2147483678" r:id="rId6"/>
    <p:sldLayoutId id="2147483679" r:id="rId7"/>
    <p:sldLayoutId id="2147483680" r:id="rId8"/>
    <p:sldLayoutId id="2147483681" r:id="rId9"/>
    <p:sldLayoutId id="2147483682" r:id="rId10"/>
    <p:sldLayoutId id="2147483683" r:id="rId11"/>
    <p:sldLayoutId id="2147483701" r:id="rId12"/>
    <p:sldLayoutId id="2147483697" r:id="rId13"/>
    <p:sldLayoutId id="2147483684" r:id="rId14"/>
    <p:sldLayoutId id="2147483685" r:id="rId15"/>
    <p:sldLayoutId id="2147483698" r:id="rId16"/>
    <p:sldLayoutId id="2147483699" r:id="rId17"/>
    <p:sldLayoutId id="2147483704" r:id="rId18"/>
    <p:sldLayoutId id="2147483702" r:id="rId19"/>
    <p:sldLayoutId id="2147483686" r:id="rId20"/>
    <p:sldLayoutId id="2147483687" r:id="rId21"/>
    <p:sldLayoutId id="2147483688" r:id="rId22"/>
    <p:sldLayoutId id="2147483700" r:id="rId23"/>
    <p:sldLayoutId id="2147483689" r:id="rId24"/>
    <p:sldLayoutId id="2147483690" r:id="rId25"/>
    <p:sldLayoutId id="2147483691" r:id="rId26"/>
    <p:sldLayoutId id="2147483663" r:id="rId27"/>
    <p:sldLayoutId id="2147483706" r:id="rId28"/>
  </p:sldLayoutIdLst>
  <p:timing>
    <p:tnLst>
      <p:par>
        <p:cTn xmlns:p14="http://schemas.microsoft.com/office/powerpoint/2010/main" id="1" dur="indefinite" restart="never" nodeType="tmRoot"/>
      </p:par>
    </p:tnLst>
  </p:timing>
  <p:hf hdr="0" dt="0"/>
  <p:txStyles>
    <p:titleStyle>
      <a:lvl1pPr algn="l" defTabSz="914400" rtl="0" eaLnBrk="1" latinLnBrk="0" hangingPunct="1">
        <a:spcBef>
          <a:spcPct val="0"/>
        </a:spcBef>
        <a:buNone/>
        <a:defRPr sz="3200" b="0" kern="1200">
          <a:solidFill>
            <a:schemeClr val="tx2"/>
          </a:solidFill>
          <a:latin typeface="+mj-lt"/>
          <a:ea typeface="+mj-ea"/>
          <a:cs typeface="+mj-cs"/>
        </a:defRPr>
      </a:lvl1pPr>
    </p:titleStyle>
    <p:bodyStyle>
      <a:lvl1pPr marL="228600" indent="-228600" algn="l" defTabSz="914400" rtl="0" eaLnBrk="1" latinLnBrk="0" hangingPunct="1">
        <a:spcBef>
          <a:spcPts val="1600"/>
        </a:spcBef>
        <a:buClr>
          <a:schemeClr val="accent1"/>
        </a:buClr>
        <a:buSzPct val="75000"/>
        <a:buFontTx/>
        <a:buBlip>
          <a:blip r:embed="rId31"/>
        </a:buBlip>
        <a:defRPr sz="2000" kern="1200">
          <a:solidFill>
            <a:schemeClr val="tx1"/>
          </a:solidFill>
          <a:latin typeface="+mn-lt"/>
          <a:ea typeface="+mn-ea"/>
          <a:cs typeface="+mn-cs"/>
        </a:defRPr>
      </a:lvl1pPr>
      <a:lvl2pPr marL="457200" indent="-228600" algn="l" defTabSz="914400" rtl="0" eaLnBrk="1" latinLnBrk="0" hangingPunct="1">
        <a:spcBef>
          <a:spcPts val="600"/>
        </a:spcBef>
        <a:buClr>
          <a:schemeClr val="accent1"/>
        </a:buClr>
        <a:buSzPct val="75000"/>
        <a:buFont typeface="Arial"/>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
          <a:schemeClr val="accent1">
            <a:lumMod val="40000"/>
            <a:lumOff val="60000"/>
          </a:schemeClr>
        </a:buClr>
        <a:buSzPct val="75000"/>
        <a:buFont typeface="Arial"/>
        <a:buChar char="•"/>
        <a:defRPr sz="1800" kern="1200">
          <a:solidFill>
            <a:schemeClr val="tx1"/>
          </a:solidFill>
          <a:latin typeface="+mn-lt"/>
          <a:ea typeface="+mn-ea"/>
          <a:cs typeface="+mn-cs"/>
        </a:defRPr>
      </a:lvl3pPr>
      <a:lvl4pPr marL="914400" indent="-228600" algn="l" defTabSz="914400" rtl="0" eaLnBrk="1" latinLnBrk="0" hangingPunct="1">
        <a:spcBef>
          <a:spcPts val="600"/>
        </a:spcBef>
        <a:buClr>
          <a:schemeClr val="accent1"/>
        </a:buClr>
        <a:buSzPct val="75000"/>
        <a:buFont typeface="Arial"/>
        <a:buChar char="•"/>
        <a:defRPr sz="1800" kern="1200">
          <a:solidFill>
            <a:schemeClr val="tx1"/>
          </a:solidFill>
          <a:latin typeface="+mn-lt"/>
          <a:ea typeface="+mn-ea"/>
          <a:cs typeface="+mn-cs"/>
        </a:defRPr>
      </a:lvl4pPr>
      <a:lvl5pPr marL="1143000" indent="-228600" algn="l" defTabSz="914400" rtl="0" eaLnBrk="1" latinLnBrk="0" hangingPunct="1">
        <a:spcBef>
          <a:spcPts val="600"/>
        </a:spcBef>
        <a:buClr>
          <a:schemeClr val="accent1">
            <a:lumMod val="40000"/>
            <a:lumOff val="60000"/>
          </a:schemeClr>
        </a:buClr>
        <a:buSzPct val="75000"/>
        <a:buFont typeface="Arial"/>
        <a:buChar char="•"/>
        <a:defRPr sz="1800" kern="1200">
          <a:solidFill>
            <a:schemeClr val="tx1"/>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Arial"/>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Arial"/>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Arial"/>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Arial"/>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18.png"/><Relationship Id="rId8" Type="http://schemas.openxmlformats.org/officeDocument/2006/relationships/image" Target="../media/image35.png"/><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18.png"/><Relationship Id="rId8" Type="http://schemas.openxmlformats.org/officeDocument/2006/relationships/image" Target="../media/image35.png"/><Relationship Id="rId9" Type="http://schemas.openxmlformats.org/officeDocument/2006/relationships/image" Target="../media/image37.png"/><Relationship Id="rId10" Type="http://schemas.openxmlformats.org/officeDocument/2006/relationships/image" Target="../media/image38.png"/><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18.png"/><Relationship Id="rId6" Type="http://schemas.openxmlformats.org/officeDocument/2006/relationships/image" Target="../media/image35.png"/><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png"/><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emf"/><Relationship Id="rId5" Type="http://schemas.openxmlformats.org/officeDocument/2006/relationships/image" Target="../media/image10.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70.emf"/></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7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oleObject" Target="../embeddings/Microsoft_Word_97_-_2004_Document1.doc"/><Relationship Id="rId6" Type="http://schemas.openxmlformats.org/officeDocument/2006/relationships/image" Target="../media/image13.emf"/><Relationship Id="rId7"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png"/><Relationship Id="rId14" Type="http://schemas.openxmlformats.org/officeDocument/2006/relationships/image" Target="../media/image27.png"/><Relationship Id="rId15" Type="http://schemas.openxmlformats.org/officeDocument/2006/relationships/image" Target="../media/image28.png"/><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400" dirty="0" smtClean="0"/>
              <a:t>THE USER EXPERIENCE OF PREDICTIVE ANALYTICS IN THE (CONSUMER) INTERNET OF THINGS</a:t>
            </a:r>
            <a:endParaRPr lang="en-US" sz="2400" dirty="0"/>
          </a:p>
        </p:txBody>
      </p:sp>
      <p:pic>
        <p:nvPicPr>
          <p:cNvPr id="5" name="Picture 4"/>
          <p:cNvPicPr>
            <a:picLocks noChangeAspect="1"/>
          </p:cNvPicPr>
          <p:nvPr/>
        </p:nvPicPr>
        <p:blipFill>
          <a:blip r:embed="rId3"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6661695" y="230717"/>
            <a:ext cx="2342603" cy="2044700"/>
          </a:xfrm>
          <a:prstGeom prst="rect">
            <a:avLst/>
          </a:prstGeom>
        </p:spPr>
      </p:pic>
      <p:sp>
        <p:nvSpPr>
          <p:cNvPr id="9" name="Slide Number Placeholder 3"/>
          <p:cNvSpPr txBox="1">
            <a:spLocks/>
          </p:cNvSpPr>
          <p:nvPr/>
        </p:nvSpPr>
        <p:spPr>
          <a:xfrm>
            <a:off x="7112000" y="6345418"/>
            <a:ext cx="1727200" cy="254000"/>
          </a:xfrm>
          <a:prstGeom prst="rect">
            <a:avLst/>
          </a:prstGeom>
        </p:spPr>
        <p:txBody>
          <a:bodyPr/>
          <a:lstStyle>
            <a:defPPr>
              <a:defRPr lang="en-US"/>
            </a:defPPr>
            <a:lvl1pPr algn="l" defTabSz="457200" rtl="0" fontAlgn="base">
              <a:spcBef>
                <a:spcPct val="0"/>
              </a:spcBef>
              <a:spcAft>
                <a:spcPct val="0"/>
              </a:spcAft>
              <a:defRPr sz="8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r" defTabSz="914400" fontAlgn="auto">
              <a:spcBef>
                <a:spcPts val="0"/>
              </a:spcBef>
              <a:spcAft>
                <a:spcPts val="0"/>
              </a:spcAft>
              <a:defRPr/>
            </a:pPr>
            <a:r>
              <a:rPr lang="en-US" kern="0" dirty="0" smtClean="0">
                <a:solidFill>
                  <a:schemeClr val="bg1">
                    <a:lumMod val="75000"/>
                  </a:schemeClr>
                </a:solidFill>
                <a:latin typeface="Arial"/>
                <a:cs typeface="Arial"/>
              </a:rPr>
              <a:t>© 2015 PARC</a:t>
            </a:r>
            <a:endParaRPr lang="en-US" kern="0" dirty="0">
              <a:solidFill>
                <a:schemeClr val="bg1">
                  <a:lumMod val="75000"/>
                </a:schemeClr>
              </a:solidFill>
              <a:latin typeface="Arial"/>
              <a:cs typeface="Arial"/>
            </a:endParaRPr>
          </a:p>
        </p:txBody>
      </p:sp>
      <p:pic>
        <p:nvPicPr>
          <p:cNvPr id="7" name="Picture 6"/>
          <p:cNvPicPr>
            <a:picLocks noChangeAspect="1"/>
          </p:cNvPicPr>
          <p:nvPr/>
        </p:nvPicPr>
        <p:blipFill>
          <a:blip r:embed="rId4" cstate="email">
            <a:duotone>
              <a:prstClr val="black"/>
              <a:schemeClr val="accent2">
                <a:tint val="45000"/>
                <a:satMod val="400000"/>
              </a:schemeClr>
            </a:duotone>
            <a:extLst>
              <a:ext uri="{BEBA8EAE-BF5A-486C-A8C5-ECC9F3942E4B}">
                <a14:imgProps xmlns:a14="http://schemas.microsoft.com/office/drawing/2010/main">
                  <a14:imgLayer r:embed="rId5">
                    <a14:imgEffect>
                      <a14:saturation sat="48000"/>
                    </a14:imgEffect>
                  </a14:imgLayer>
                </a14:imgProps>
              </a:ext>
              <a:ext uri="{28A0092B-C50C-407E-A947-70E740481C1C}">
                <a14:useLocalDpi xmlns:a14="http://schemas.microsoft.com/office/drawing/2010/main"/>
              </a:ext>
            </a:extLst>
          </a:blip>
          <a:stretch>
            <a:fillRect/>
          </a:stretch>
        </p:blipFill>
        <p:spPr>
          <a:xfrm>
            <a:off x="4470401" y="2374901"/>
            <a:ext cx="2360082" cy="2046214"/>
          </a:xfrm>
          <a:prstGeom prst="rect">
            <a:avLst/>
          </a:prstGeom>
        </p:spPr>
      </p:pic>
      <p:sp>
        <p:nvSpPr>
          <p:cNvPr id="10" name="Subtitle 2"/>
          <p:cNvSpPr>
            <a:spLocks noGrp="1"/>
          </p:cNvSpPr>
          <p:nvPr>
            <p:ph type="subTitle" idx="1"/>
          </p:nvPr>
        </p:nvSpPr>
        <p:spPr>
          <a:xfrm>
            <a:off x="282575" y="5158512"/>
            <a:ext cx="8556625" cy="1322762"/>
          </a:xfrm>
        </p:spPr>
        <p:txBody>
          <a:bodyPr/>
          <a:lstStyle/>
          <a:p>
            <a:endParaRPr lang="en-US" sz="1600" dirty="0">
              <a:solidFill>
                <a:srgbClr val="205469"/>
              </a:solidFill>
            </a:endParaRPr>
          </a:p>
          <a:p>
            <a:r>
              <a:rPr lang="en-US" sz="1600" dirty="0" smtClean="0">
                <a:solidFill>
                  <a:srgbClr val="3A6E8F"/>
                </a:solidFill>
              </a:rPr>
              <a:t>Mike Kuniavsky</a:t>
            </a:r>
          </a:p>
          <a:p>
            <a:r>
              <a:rPr lang="en-US" sz="1600" dirty="0" smtClean="0">
                <a:solidFill>
                  <a:srgbClr val="3A6E8F"/>
                </a:solidFill>
              </a:rPr>
              <a:t>O’Reilly Experience </a:t>
            </a:r>
            <a:r>
              <a:rPr lang="en-US" sz="1600" dirty="0">
                <a:solidFill>
                  <a:srgbClr val="3A6E8F"/>
                </a:solidFill>
              </a:rPr>
              <a:t>D</a:t>
            </a:r>
            <a:r>
              <a:rPr lang="en-US" sz="1600" dirty="0" smtClean="0">
                <a:solidFill>
                  <a:srgbClr val="3A6E8F"/>
                </a:solidFill>
              </a:rPr>
              <a:t>esign for the </a:t>
            </a:r>
            <a:r>
              <a:rPr lang="en-US" sz="1600" dirty="0" err="1" smtClean="0">
                <a:solidFill>
                  <a:srgbClr val="3A6E8F"/>
                </a:solidFill>
              </a:rPr>
              <a:t>IoT</a:t>
            </a:r>
            <a:endParaRPr lang="en-US" sz="1600" dirty="0" smtClean="0">
              <a:solidFill>
                <a:srgbClr val="3A6E8F"/>
              </a:solidFill>
            </a:endParaRPr>
          </a:p>
          <a:p>
            <a:r>
              <a:rPr lang="en-US" sz="1600" dirty="0" smtClean="0">
                <a:solidFill>
                  <a:srgbClr val="3A6E8F"/>
                </a:solidFill>
              </a:rPr>
              <a:t>May 20, 2015</a:t>
            </a:r>
            <a:endParaRPr lang="en-US" sz="1600" dirty="0">
              <a:solidFill>
                <a:srgbClr val="3A6E8F"/>
              </a:solidFill>
            </a:endParaRPr>
          </a:p>
        </p:txBody>
      </p:sp>
      <p:sp>
        <p:nvSpPr>
          <p:cNvPr id="6" name="TextBox 5"/>
          <p:cNvSpPr txBox="1"/>
          <p:nvPr/>
        </p:nvSpPr>
        <p:spPr>
          <a:xfrm>
            <a:off x="6427330" y="4624668"/>
            <a:ext cx="1752403" cy="461665"/>
          </a:xfrm>
          <a:prstGeom prst="rect">
            <a:avLst/>
          </a:prstGeom>
          <a:solidFill>
            <a:schemeClr val="bg1"/>
          </a:solidFill>
          <a:ln w="38100">
            <a:solidFill>
              <a:srgbClr val="FF6600"/>
            </a:solidFill>
          </a:ln>
        </p:spPr>
        <p:txBody>
          <a:bodyPr vert="horz" wrap="square" lIns="91440" tIns="45720" rIns="91440" bIns="45720" rtlCol="0" anchor="t" anchorCtr="0">
            <a:noAutofit/>
          </a:bodyPr>
          <a:lstStyle>
            <a:lvl1pPr defTabSz="914400">
              <a:spcBef>
                <a:spcPct val="0"/>
              </a:spcBef>
              <a:buNone/>
              <a:defRPr sz="2400" b="0">
                <a:solidFill>
                  <a:schemeClr val="tx2"/>
                </a:solidFill>
                <a:latin typeface="+mj-lt"/>
                <a:ea typeface="+mj-ea"/>
                <a:cs typeface="+mj-cs"/>
              </a:defRPr>
            </a:lvl1pPr>
          </a:lstStyle>
          <a:p>
            <a:r>
              <a:rPr lang="en-US" dirty="0"/>
              <a:t>BEHAVIOR</a:t>
            </a:r>
          </a:p>
        </p:txBody>
      </p:sp>
    </p:spTree>
    <p:extLst>
      <p:ext uri="{BB962C8B-B14F-4D97-AF65-F5344CB8AC3E}">
        <p14:creationId xmlns:p14="http://schemas.microsoft.com/office/powerpoint/2010/main" val="3314176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54727" y="874058"/>
            <a:ext cx="6303818" cy="5189438"/>
          </a:xfrm>
          <a:prstGeom prst="rect">
            <a:avLst/>
          </a:prstGeom>
        </p:spPr>
      </p:pic>
      <p:cxnSp>
        <p:nvCxnSpPr>
          <p:cNvPr id="10" name="Straight Arrow Connector 9"/>
          <p:cNvCxnSpPr/>
          <p:nvPr/>
        </p:nvCxnSpPr>
        <p:spPr bwMode="auto">
          <a:xfrm>
            <a:off x="2424546" y="1882588"/>
            <a:ext cx="4017818" cy="1401"/>
          </a:xfrm>
          <a:prstGeom prst="straightConnector1">
            <a:avLst/>
          </a:prstGeom>
          <a:solidFill>
            <a:schemeClr val="accent1"/>
          </a:solidFill>
          <a:ln w="76200" cap="flat" cmpd="sng" algn="ctr">
            <a:solidFill>
              <a:srgbClr val="E6641E"/>
            </a:solidFill>
            <a:prstDash val="solid"/>
            <a:round/>
            <a:headEnd type="none" w="med" len="med"/>
            <a:tailEnd type="stealth" w="lg" len="lg"/>
          </a:ln>
          <a:effectLst/>
        </p:spPr>
      </p:cxnSp>
      <p:cxnSp>
        <p:nvCxnSpPr>
          <p:cNvPr id="11" name="Straight Arrow Connector 10"/>
          <p:cNvCxnSpPr/>
          <p:nvPr/>
        </p:nvCxnSpPr>
        <p:spPr bwMode="auto">
          <a:xfrm rot="5400000">
            <a:off x="946091" y="3361743"/>
            <a:ext cx="2958353" cy="1444"/>
          </a:xfrm>
          <a:prstGeom prst="straightConnector1">
            <a:avLst/>
          </a:prstGeom>
          <a:solidFill>
            <a:schemeClr val="accent1"/>
          </a:solidFill>
          <a:ln w="76200" cap="flat" cmpd="sng" algn="ctr">
            <a:solidFill>
              <a:srgbClr val="E6641E"/>
            </a:solidFill>
            <a:prstDash val="solid"/>
            <a:round/>
            <a:headEnd type="none" w="med" len="med"/>
            <a:tailEnd type="stealth" w="lg" len="lg"/>
          </a:ln>
          <a:effectLst/>
        </p:spPr>
      </p:cxn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701637" y="3765177"/>
            <a:ext cx="1636267" cy="1326781"/>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0" y="4168588"/>
            <a:ext cx="717665" cy="1882588"/>
          </a:xfrm>
          <a:prstGeom prst="rect">
            <a:avLst/>
          </a:prstGeom>
        </p:spPr>
      </p:pic>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34546" y="1949824"/>
            <a:ext cx="1488505" cy="1311088"/>
          </a:xfrm>
          <a:prstGeom prst="rect">
            <a:avLst/>
          </a:prstGeom>
        </p:spPr>
      </p:pic>
      <p:pic>
        <p:nvPicPr>
          <p:cNvPr id="20" name="Picture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88727" y="1008529"/>
            <a:ext cx="877455" cy="851647"/>
          </a:xfrm>
          <a:prstGeom prst="rect">
            <a:avLst/>
          </a:prstGeom>
        </p:spPr>
      </p:pic>
      <p:sp>
        <p:nvSpPr>
          <p:cNvPr id="22" name="TextBox 21"/>
          <p:cNvSpPr txBox="1"/>
          <p:nvPr/>
        </p:nvSpPr>
        <p:spPr>
          <a:xfrm>
            <a:off x="2355273" y="5177118"/>
            <a:ext cx="2003537" cy="390636"/>
          </a:xfrm>
          <a:prstGeom prst="rect">
            <a:avLst/>
          </a:prstGeom>
          <a:noFill/>
        </p:spPr>
        <p:txBody>
          <a:bodyPr wrap="none" lIns="82058" tIns="41029" rIns="82058" bIns="41029" rtlCol="0">
            <a:spAutoFit/>
          </a:bodyPr>
          <a:lstStyle/>
          <a:p>
            <a:r>
              <a:rPr lang="en-US" sz="2000" b="1" dirty="0">
                <a:latin typeface="Verdana"/>
                <a:cs typeface="Verdana"/>
              </a:rPr>
              <a:t>APPLIANCES</a:t>
            </a:r>
          </a:p>
        </p:txBody>
      </p:sp>
      <p:sp>
        <p:nvSpPr>
          <p:cNvPr id="23" name="TextBox 22"/>
          <p:cNvSpPr txBox="1"/>
          <p:nvPr/>
        </p:nvSpPr>
        <p:spPr>
          <a:xfrm>
            <a:off x="4987636" y="1277471"/>
            <a:ext cx="1861395" cy="390636"/>
          </a:xfrm>
          <a:prstGeom prst="rect">
            <a:avLst/>
          </a:prstGeom>
          <a:noFill/>
        </p:spPr>
        <p:txBody>
          <a:bodyPr wrap="none" lIns="82058" tIns="41029" rIns="82058" bIns="41029" rtlCol="0">
            <a:spAutoFit/>
          </a:bodyPr>
          <a:lstStyle/>
          <a:p>
            <a:r>
              <a:rPr lang="en-US" sz="2000" b="1" dirty="0">
                <a:latin typeface="Verdana"/>
                <a:cs typeface="Verdana"/>
              </a:rPr>
              <a:t>TERMINALS</a:t>
            </a:r>
          </a:p>
        </p:txBody>
      </p:sp>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04540" y="874059"/>
            <a:ext cx="1774187" cy="1501588"/>
          </a:xfrm>
          <a:prstGeom prst="rect">
            <a:avLst/>
          </a:prstGeom>
        </p:spPr>
      </p:pic>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sp>
        <p:nvSpPr>
          <p:cNvPr id="2" name="Slide Number Placeholder 1"/>
          <p:cNvSpPr>
            <a:spLocks noGrp="1"/>
          </p:cNvSpPr>
          <p:nvPr>
            <p:ph type="sldNum" sz="quarter" idx="12"/>
          </p:nvPr>
        </p:nvSpPr>
        <p:spPr/>
        <p:txBody>
          <a:bodyPr/>
          <a:lstStyle/>
          <a:p>
            <a:fld id="{70F20529-D86D-954A-B387-63920368302F}" type="slidenum">
              <a:rPr lang="en-US" smtClean="0"/>
              <a:pPr/>
              <a:t>9</a:t>
            </a:fld>
            <a:endParaRPr lang="en-US"/>
          </a:p>
        </p:txBody>
      </p:sp>
    </p:spTree>
    <p:extLst>
      <p:ext uri="{BB962C8B-B14F-4D97-AF65-F5344CB8AC3E}">
        <p14:creationId xmlns:p14="http://schemas.microsoft.com/office/powerpoint/2010/main" val="14412113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54727" y="874058"/>
            <a:ext cx="6303818" cy="5189438"/>
          </a:xfrm>
          <a:prstGeom prst="rect">
            <a:avLst/>
          </a:prstGeom>
        </p:spPr>
      </p:pic>
      <p:sp>
        <p:nvSpPr>
          <p:cNvPr id="7" name="TextBox 6"/>
          <p:cNvSpPr txBox="1"/>
          <p:nvPr/>
        </p:nvSpPr>
        <p:spPr>
          <a:xfrm>
            <a:off x="1593273" y="1210236"/>
            <a:ext cx="1107082" cy="452191"/>
          </a:xfrm>
          <a:prstGeom prst="rect">
            <a:avLst/>
          </a:prstGeom>
          <a:noFill/>
        </p:spPr>
        <p:txBody>
          <a:bodyPr wrap="none" lIns="82058" tIns="41029" rIns="82058" bIns="41029" rtlCol="0">
            <a:spAutoFit/>
          </a:bodyPr>
          <a:lstStyle/>
          <a:p>
            <a:r>
              <a:rPr lang="en-US" dirty="0" smtClean="0"/>
              <a:t>Laptop</a:t>
            </a:r>
            <a:endParaRPr lang="en-US" dirty="0"/>
          </a:p>
        </p:txBody>
      </p:sp>
      <p:cxnSp>
        <p:nvCxnSpPr>
          <p:cNvPr id="10" name="Straight Arrow Connector 9"/>
          <p:cNvCxnSpPr/>
          <p:nvPr/>
        </p:nvCxnSpPr>
        <p:spPr bwMode="auto">
          <a:xfrm>
            <a:off x="2424546" y="1882588"/>
            <a:ext cx="4017818" cy="1401"/>
          </a:xfrm>
          <a:prstGeom prst="straightConnector1">
            <a:avLst/>
          </a:prstGeom>
          <a:solidFill>
            <a:schemeClr val="accent1"/>
          </a:solidFill>
          <a:ln w="38100" cap="flat" cmpd="sng" algn="ctr">
            <a:solidFill>
              <a:srgbClr val="E6641E"/>
            </a:solidFill>
            <a:prstDash val="sysDash"/>
            <a:round/>
            <a:headEnd type="none" w="med" len="med"/>
            <a:tailEnd type="stealth" w="lg" len="lg"/>
          </a:ln>
          <a:effectLst/>
        </p:spPr>
      </p:cxnSp>
      <p:cxnSp>
        <p:nvCxnSpPr>
          <p:cNvPr id="11" name="Straight Arrow Connector 10"/>
          <p:cNvCxnSpPr/>
          <p:nvPr/>
        </p:nvCxnSpPr>
        <p:spPr bwMode="auto">
          <a:xfrm rot="5400000">
            <a:off x="946091" y="3361743"/>
            <a:ext cx="2958353" cy="1444"/>
          </a:xfrm>
          <a:prstGeom prst="straightConnector1">
            <a:avLst/>
          </a:prstGeom>
          <a:solidFill>
            <a:schemeClr val="accent1"/>
          </a:solidFill>
          <a:ln w="38100" cap="flat" cmpd="sng" algn="ctr">
            <a:solidFill>
              <a:srgbClr val="E6641E"/>
            </a:solidFill>
            <a:prstDash val="sysDash"/>
            <a:round/>
            <a:headEnd type="none" w="med" len="med"/>
            <a:tailEnd type="stealth" w="lg" len="lg"/>
          </a:ln>
          <a:effectLst/>
        </p:spPr>
      </p:cxn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701637" y="3765177"/>
            <a:ext cx="1636267" cy="1326781"/>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0" y="4168588"/>
            <a:ext cx="717665" cy="1882588"/>
          </a:xfrm>
          <a:prstGeom prst="rect">
            <a:avLst/>
          </a:prstGeom>
        </p:spPr>
      </p:pic>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34546" y="1949824"/>
            <a:ext cx="1488505" cy="1311088"/>
          </a:xfrm>
          <a:prstGeom prst="rect">
            <a:avLst/>
          </a:prstGeom>
        </p:spPr>
      </p:pic>
      <p:pic>
        <p:nvPicPr>
          <p:cNvPr id="20" name="Picture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88727" y="1008529"/>
            <a:ext cx="877455" cy="851647"/>
          </a:xfrm>
          <a:prstGeom prst="rect">
            <a:avLst/>
          </a:prstGeom>
        </p:spPr>
      </p:pic>
      <p:cxnSp>
        <p:nvCxnSpPr>
          <p:cNvPr id="12" name="Straight Arrow Connector 11"/>
          <p:cNvCxnSpPr/>
          <p:nvPr/>
        </p:nvCxnSpPr>
        <p:spPr bwMode="auto">
          <a:xfrm>
            <a:off x="2632364" y="5109882"/>
            <a:ext cx="3255818" cy="1401"/>
          </a:xfrm>
          <a:prstGeom prst="straightConnector1">
            <a:avLst/>
          </a:prstGeom>
          <a:solidFill>
            <a:schemeClr val="accent1"/>
          </a:solidFill>
          <a:ln w="76200" cap="flat" cmpd="sng" algn="ctr">
            <a:solidFill>
              <a:schemeClr val="accent1"/>
            </a:solidFill>
            <a:prstDash val="solid"/>
            <a:round/>
            <a:headEnd type="none" w="med" len="med"/>
            <a:tailEnd type="stealth" w="lg" len="lg"/>
          </a:ln>
          <a:effectLst/>
        </p:spPr>
      </p:cxnSp>
      <p:cxnSp>
        <p:nvCxnSpPr>
          <p:cNvPr id="13" name="Straight Arrow Connector 12"/>
          <p:cNvCxnSpPr/>
          <p:nvPr/>
        </p:nvCxnSpPr>
        <p:spPr bwMode="auto">
          <a:xfrm rot="5400000">
            <a:off x="6014206" y="4134249"/>
            <a:ext cx="1411941" cy="1444"/>
          </a:xfrm>
          <a:prstGeom prst="straightConnector1">
            <a:avLst/>
          </a:prstGeom>
          <a:solidFill>
            <a:schemeClr val="accent1"/>
          </a:solidFill>
          <a:ln w="76200" cap="flat" cmpd="sng" algn="ctr">
            <a:solidFill>
              <a:srgbClr val="3B6A88"/>
            </a:solidFill>
            <a:prstDash val="solid"/>
            <a:round/>
            <a:headEnd type="none" w="med" len="med"/>
            <a:tailEnd type="stealth" w="lg" len="lg"/>
          </a:ln>
          <a:effectLst/>
        </p:spPr>
      </p:cxnSp>
      <p:sp>
        <p:nvSpPr>
          <p:cNvPr id="15" name="TextBox 14"/>
          <p:cNvSpPr txBox="1"/>
          <p:nvPr/>
        </p:nvSpPr>
        <p:spPr>
          <a:xfrm>
            <a:off x="5957454" y="4908177"/>
            <a:ext cx="1516624" cy="390636"/>
          </a:xfrm>
          <a:prstGeom prst="rect">
            <a:avLst/>
          </a:prstGeom>
          <a:noFill/>
        </p:spPr>
        <p:txBody>
          <a:bodyPr wrap="none" lIns="82058" tIns="41029" rIns="82058" bIns="41029" rtlCol="0">
            <a:spAutoFit/>
          </a:bodyPr>
          <a:lstStyle/>
          <a:p>
            <a:r>
              <a:rPr lang="en-US" sz="2000" b="1" dirty="0" smtClean="0">
                <a:latin typeface="Verdana"/>
                <a:cs typeface="Verdana"/>
              </a:rPr>
              <a:t>AVATARS</a:t>
            </a:r>
            <a:endParaRPr lang="en-US" sz="2000" b="1" dirty="0">
              <a:latin typeface="Verdana"/>
              <a:cs typeface="Verdana"/>
            </a:endParaRPr>
          </a:p>
        </p:txBody>
      </p:sp>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04540" y="874059"/>
            <a:ext cx="1774187" cy="1501588"/>
          </a:xfrm>
          <a:prstGeom prst="rect">
            <a:avLst/>
          </a:prstGeom>
        </p:spPr>
      </p:pic>
      <p:pic>
        <p:nvPicPr>
          <p:cNvPr id="2" name="Picture 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139649" y="5304284"/>
            <a:ext cx="1651126" cy="759212"/>
          </a:xfrm>
          <a:prstGeom prst="rect">
            <a:avLst/>
          </a:prstGeom>
        </p:spPr>
      </p:pic>
      <p:pic>
        <p:nvPicPr>
          <p:cNvPr id="8" name="Picture 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601913" y="3979130"/>
            <a:ext cx="1188862" cy="1132153"/>
          </a:xfrm>
          <a:prstGeom prst="rect">
            <a:avLst/>
          </a:prstGeom>
        </p:spPr>
      </p:pic>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sp>
        <p:nvSpPr>
          <p:cNvPr id="3" name="Slide Number Placeholder 2"/>
          <p:cNvSpPr>
            <a:spLocks noGrp="1"/>
          </p:cNvSpPr>
          <p:nvPr>
            <p:ph type="sldNum" sz="quarter" idx="12"/>
          </p:nvPr>
        </p:nvSpPr>
        <p:spPr/>
        <p:txBody>
          <a:bodyPr/>
          <a:lstStyle/>
          <a:p>
            <a:fld id="{70F20529-D86D-954A-B387-63920368302F}" type="slidenum">
              <a:rPr lang="en-US" smtClean="0"/>
              <a:pPr/>
              <a:t>10</a:t>
            </a:fld>
            <a:endParaRPr lang="en-US"/>
          </a:p>
        </p:txBody>
      </p:sp>
    </p:spTree>
    <p:extLst>
      <p:ext uri="{BB962C8B-B14F-4D97-AF65-F5344CB8AC3E}">
        <p14:creationId xmlns:p14="http://schemas.microsoft.com/office/powerpoint/2010/main" val="16638915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p:cNvCxnSpPr/>
          <p:nvPr/>
        </p:nvCxnSpPr>
        <p:spPr bwMode="auto">
          <a:xfrm rot="5400000">
            <a:off x="1555384" y="3092882"/>
            <a:ext cx="1143701" cy="722"/>
          </a:xfrm>
          <a:prstGeom prst="straightConnector1">
            <a:avLst/>
          </a:prstGeom>
          <a:solidFill>
            <a:schemeClr val="accent1"/>
          </a:solidFill>
          <a:ln w="50800" cap="flat" cmpd="sng" algn="ctr">
            <a:solidFill>
              <a:schemeClr val="tx1"/>
            </a:solidFill>
            <a:prstDash val="solid"/>
            <a:round/>
            <a:headEnd type="none" w="med" len="med"/>
            <a:tailEnd type="none" w="lg" len="lg"/>
          </a:ln>
          <a:effectLst/>
        </p:spPr>
      </p:cxnSp>
      <p:cxnSp>
        <p:nvCxnSpPr>
          <p:cNvPr id="13" name="Straight Arrow Connector 12"/>
          <p:cNvCxnSpPr/>
          <p:nvPr/>
        </p:nvCxnSpPr>
        <p:spPr bwMode="auto">
          <a:xfrm rot="5400000">
            <a:off x="3426459" y="3092871"/>
            <a:ext cx="1143000" cy="1444"/>
          </a:xfrm>
          <a:prstGeom prst="straightConnector1">
            <a:avLst/>
          </a:prstGeom>
          <a:solidFill>
            <a:schemeClr val="accent1"/>
          </a:solidFill>
          <a:ln w="50800" cap="flat" cmpd="sng" algn="ctr">
            <a:solidFill>
              <a:schemeClr val="tx1"/>
            </a:solidFill>
            <a:prstDash val="solid"/>
            <a:round/>
            <a:headEnd type="none" w="med" len="med"/>
            <a:tailEnd type="none" w="lg" len="lg"/>
          </a:ln>
          <a:effectLst/>
        </p:spPr>
      </p:cxnSp>
      <p:cxnSp>
        <p:nvCxnSpPr>
          <p:cNvPr id="14" name="Straight Arrow Connector 13"/>
          <p:cNvCxnSpPr/>
          <p:nvPr/>
        </p:nvCxnSpPr>
        <p:spPr bwMode="auto">
          <a:xfrm rot="16200000" flipH="1">
            <a:off x="4647911" y="3395441"/>
            <a:ext cx="1748818" cy="722"/>
          </a:xfrm>
          <a:prstGeom prst="straightConnector1">
            <a:avLst/>
          </a:prstGeom>
          <a:solidFill>
            <a:schemeClr val="accent1"/>
          </a:solidFill>
          <a:ln w="50800" cap="flat" cmpd="sng" algn="ctr">
            <a:solidFill>
              <a:schemeClr val="tx1"/>
            </a:solidFill>
            <a:prstDash val="solid"/>
            <a:round/>
            <a:headEnd type="none" w="med" len="med"/>
            <a:tailEnd type="none" w="lg" len="lg"/>
          </a:ln>
          <a:effectLst/>
        </p:spPr>
      </p:cxnSp>
      <p:cxnSp>
        <p:nvCxnSpPr>
          <p:cNvPr id="15" name="Straight Arrow Connector 14"/>
          <p:cNvCxnSpPr/>
          <p:nvPr/>
        </p:nvCxnSpPr>
        <p:spPr bwMode="auto">
          <a:xfrm rot="16200000" flipH="1">
            <a:off x="6203491" y="3294588"/>
            <a:ext cx="1547112" cy="722"/>
          </a:xfrm>
          <a:prstGeom prst="straightConnector1">
            <a:avLst/>
          </a:prstGeom>
          <a:solidFill>
            <a:schemeClr val="accent1"/>
          </a:solidFill>
          <a:ln w="50800" cap="flat" cmpd="sng" algn="ctr">
            <a:solidFill>
              <a:schemeClr val="tx1"/>
            </a:solidFill>
            <a:prstDash val="solid"/>
            <a:round/>
            <a:headEnd type="none" w="med" len="med"/>
            <a:tailEnd type="none" w="lg" len="lg"/>
          </a:ln>
          <a:effectLst/>
        </p:spPr>
      </p:cxnSp>
      <p:sp>
        <p:nvSpPr>
          <p:cNvPr id="5" name="Rectangle 4"/>
          <p:cNvSpPr/>
          <p:nvPr/>
        </p:nvSpPr>
        <p:spPr bwMode="auto">
          <a:xfrm>
            <a:off x="1019232" y="1243922"/>
            <a:ext cx="7204364" cy="1277471"/>
          </a:xfrm>
          <a:prstGeom prst="rect">
            <a:avLst/>
          </a:prstGeom>
          <a:noFill/>
          <a:ln w="50800" cap="flat" cmpd="sng" algn="ctr">
            <a:solidFill>
              <a:schemeClr val="tx1"/>
            </a:solid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583" eaLnBrk="0" hangingPunct="0"/>
            <a:endParaRPr lang="en-US" sz="2200">
              <a:latin typeface="Times"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192965" y="3664393"/>
            <a:ext cx="1636267" cy="1326781"/>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4687" y="3664393"/>
            <a:ext cx="1488505" cy="131108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60141" y="3866099"/>
            <a:ext cx="877455" cy="851647"/>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61772" y="3664393"/>
            <a:ext cx="1774187" cy="1501588"/>
          </a:xfrm>
          <a:prstGeom prst="rect">
            <a:avLst/>
          </a:prstGeom>
        </p:spPr>
      </p:pic>
      <p:sp>
        <p:nvSpPr>
          <p:cNvPr id="10" name="Rectangle 9"/>
          <p:cNvSpPr/>
          <p:nvPr/>
        </p:nvSpPr>
        <p:spPr bwMode="auto">
          <a:xfrm>
            <a:off x="1019232" y="3328216"/>
            <a:ext cx="7204364" cy="2017059"/>
          </a:xfrm>
          <a:prstGeom prst="rect">
            <a:avLst/>
          </a:prstGeom>
          <a:noFill/>
          <a:ln w="50800" cap="flat" cmpd="sng" algn="ctr">
            <a:solidFill>
              <a:schemeClr val="tx1"/>
            </a:solidFill>
            <a:prstDash val="sysDash"/>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583" eaLnBrk="0" hangingPunct="0"/>
            <a:endParaRPr lang="en-US" sz="2200">
              <a:latin typeface="Times" charset="0"/>
            </a:endParaRPr>
          </a:p>
        </p:txBody>
      </p:sp>
      <p:sp>
        <p:nvSpPr>
          <p:cNvPr id="32" name="TextBox 31"/>
          <p:cNvSpPr txBox="1"/>
          <p:nvPr/>
        </p:nvSpPr>
        <p:spPr>
          <a:xfrm>
            <a:off x="1157777" y="1378393"/>
            <a:ext cx="1420444" cy="390636"/>
          </a:xfrm>
          <a:prstGeom prst="rect">
            <a:avLst/>
          </a:prstGeom>
          <a:noFill/>
        </p:spPr>
        <p:txBody>
          <a:bodyPr wrap="none" lIns="82058" tIns="41029" rIns="82058" bIns="41029" rtlCol="0">
            <a:spAutoFit/>
          </a:bodyPr>
          <a:lstStyle/>
          <a:p>
            <a:r>
              <a:rPr lang="en-US" sz="2000" b="1" dirty="0">
                <a:latin typeface="Verdana"/>
                <a:cs typeface="Verdana"/>
              </a:rPr>
              <a:t>SERVICE</a:t>
            </a:r>
          </a:p>
        </p:txBody>
      </p:sp>
      <p:sp>
        <p:nvSpPr>
          <p:cNvPr id="34" name="TextBox 33"/>
          <p:cNvSpPr txBox="1"/>
          <p:nvPr/>
        </p:nvSpPr>
        <p:spPr>
          <a:xfrm>
            <a:off x="1157777" y="5435728"/>
            <a:ext cx="1516624" cy="390636"/>
          </a:xfrm>
          <a:prstGeom prst="rect">
            <a:avLst/>
          </a:prstGeom>
          <a:noFill/>
        </p:spPr>
        <p:txBody>
          <a:bodyPr wrap="none" lIns="82058" tIns="41029" rIns="82058" bIns="41029" rtlCol="0">
            <a:spAutoFit/>
          </a:bodyPr>
          <a:lstStyle/>
          <a:p>
            <a:r>
              <a:rPr lang="en-US" sz="2000" b="1" dirty="0">
                <a:latin typeface="Verdana"/>
                <a:cs typeface="Verdana"/>
              </a:rPr>
              <a:t>AVATARS</a:t>
            </a:r>
          </a:p>
        </p:txBody>
      </p:sp>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sp>
        <p:nvSpPr>
          <p:cNvPr id="2" name="Slide Number Placeholder 1"/>
          <p:cNvSpPr>
            <a:spLocks noGrp="1"/>
          </p:cNvSpPr>
          <p:nvPr>
            <p:ph type="sldNum" sz="quarter" idx="12"/>
          </p:nvPr>
        </p:nvSpPr>
        <p:spPr/>
        <p:txBody>
          <a:bodyPr/>
          <a:lstStyle/>
          <a:p>
            <a:fld id="{70F20529-D86D-954A-B387-63920368302F}" type="slidenum">
              <a:rPr lang="en-US" smtClean="0"/>
              <a:pPr/>
              <a:t>11</a:t>
            </a:fld>
            <a:endParaRPr lang="en-US"/>
          </a:p>
        </p:txBody>
      </p:sp>
    </p:spTree>
    <p:extLst>
      <p:ext uri="{BB962C8B-B14F-4D97-AF65-F5344CB8AC3E}">
        <p14:creationId xmlns:p14="http://schemas.microsoft.com/office/powerpoint/2010/main" val="38747025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9955" y="1411941"/>
            <a:ext cx="5484091" cy="403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p:txBody>
          <a:bodyPr/>
          <a:lstStyle/>
          <a:p>
            <a:r>
              <a:rPr lang="en-US" smtClean="0"/>
              <a:t>O’Reilly Experience Design for the IoT 2015</a:t>
            </a:r>
            <a:endParaRPr lang="en-US" dirty="0"/>
          </a:p>
        </p:txBody>
      </p:sp>
      <p:sp>
        <p:nvSpPr>
          <p:cNvPr id="2" name="Slide Number Placeholder 1"/>
          <p:cNvSpPr>
            <a:spLocks noGrp="1"/>
          </p:cNvSpPr>
          <p:nvPr>
            <p:ph type="sldNum" sz="quarter" idx="12"/>
          </p:nvPr>
        </p:nvSpPr>
        <p:spPr/>
        <p:txBody>
          <a:bodyPr/>
          <a:lstStyle/>
          <a:p>
            <a:fld id="{70F20529-D86D-954A-B387-63920368302F}" type="slidenum">
              <a:rPr lang="en-US" smtClean="0"/>
              <a:pPr/>
              <a:t>12</a:t>
            </a:fld>
            <a:endParaRPr lang="en-US"/>
          </a:p>
        </p:txBody>
      </p:sp>
    </p:spTree>
    <p:extLst>
      <p:ext uri="{BB962C8B-B14F-4D97-AF65-F5344CB8AC3E}">
        <p14:creationId xmlns:p14="http://schemas.microsoft.com/office/powerpoint/2010/main" val="7839318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7388" y="1224216"/>
            <a:ext cx="5689909" cy="4196410"/>
          </a:xfrm>
          <a:prstGeom prst="rect">
            <a:avLst/>
          </a:prstGeom>
        </p:spPr>
      </p:pic>
      <p:sp>
        <p:nvSpPr>
          <p:cNvPr id="2" name="Slide Number Placeholder 1"/>
          <p:cNvSpPr>
            <a:spLocks noGrp="1"/>
          </p:cNvSpPr>
          <p:nvPr>
            <p:ph type="sldNum" sz="quarter" idx="12"/>
          </p:nvPr>
        </p:nvSpPr>
        <p:spPr/>
        <p:txBody>
          <a:bodyPr/>
          <a:lstStyle/>
          <a:p>
            <a:fld id="{70F20529-D86D-954A-B387-63920368302F}" type="slidenum">
              <a:rPr lang="en-US" smtClean="0"/>
              <a:pPr/>
              <a:t>13</a:t>
            </a:fld>
            <a:endParaRPr lang="en-US"/>
          </a:p>
        </p:txBody>
      </p:sp>
    </p:spTree>
    <p:extLst>
      <p:ext uri="{BB962C8B-B14F-4D97-AF65-F5344CB8AC3E}">
        <p14:creationId xmlns:p14="http://schemas.microsoft.com/office/powerpoint/2010/main" val="3141351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07881" y="1609674"/>
            <a:ext cx="6076462" cy="3544603"/>
          </a:xfrm>
          <a:prstGeom prst="rect">
            <a:avLst/>
          </a:prstGeom>
        </p:spPr>
      </p:pic>
      <p:sp>
        <p:nvSpPr>
          <p:cNvPr id="15" name="Footer Placeholder 14"/>
          <p:cNvSpPr>
            <a:spLocks noGrp="1"/>
          </p:cNvSpPr>
          <p:nvPr>
            <p:ph type="ftr" sz="quarter" idx="3"/>
          </p:nvPr>
        </p:nvSpPr>
        <p:spPr/>
        <p:txBody>
          <a:bodyPr/>
          <a:lstStyle/>
          <a:p>
            <a:r>
              <a:rPr lang="en-US" smtClean="0"/>
              <a:t>O’Reilly Experience Design for the IoT 2015</a:t>
            </a:r>
            <a:endParaRPr lang="en-US" dirty="0"/>
          </a:p>
        </p:txBody>
      </p:sp>
      <p:sp>
        <p:nvSpPr>
          <p:cNvPr id="4" name="Title 3"/>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70F20529-D86D-954A-B387-63920368302F}" type="slidenum">
              <a:rPr lang="en-US" smtClean="0"/>
              <a:pPr/>
              <a:t>14</a:t>
            </a:fld>
            <a:endParaRPr lang="en-US"/>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86542" y="2650674"/>
            <a:ext cx="5273296" cy="2895143"/>
          </a:xfrm>
          <a:prstGeom prst="rect">
            <a:avLst/>
          </a:prstGeom>
        </p:spPr>
      </p:pic>
    </p:spTree>
    <p:extLst>
      <p:ext uri="{BB962C8B-B14F-4D97-AF65-F5344CB8AC3E}">
        <p14:creationId xmlns:p14="http://schemas.microsoft.com/office/powerpoint/2010/main" val="15901345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4394" y="1504487"/>
            <a:ext cx="6919605" cy="3892278"/>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2736" y="1067017"/>
            <a:ext cx="4747849" cy="4857285"/>
          </a:xfrm>
          <a:prstGeom prst="rect">
            <a:avLst/>
          </a:prstGeom>
        </p:spPr>
      </p:pic>
      <p:sp>
        <p:nvSpPr>
          <p:cNvPr id="7" name="Footer Placeholder 6"/>
          <p:cNvSpPr>
            <a:spLocks noGrp="1"/>
          </p:cNvSpPr>
          <p:nvPr>
            <p:ph type="ftr" sz="quarter" idx="3"/>
          </p:nvPr>
        </p:nvSpPr>
        <p:spPr/>
        <p:txBody>
          <a:bodyPr/>
          <a:lstStyle/>
          <a:p>
            <a:r>
              <a:rPr lang="en-US" smtClean="0"/>
              <a:t>O’Reilly Experience Design for the IoT 2015</a:t>
            </a:r>
            <a:endParaRPr lang="en-US" dirty="0"/>
          </a:p>
        </p:txBody>
      </p:sp>
      <p:sp>
        <p:nvSpPr>
          <p:cNvPr id="2" name="Slide Number Placeholder 1"/>
          <p:cNvSpPr>
            <a:spLocks noGrp="1"/>
          </p:cNvSpPr>
          <p:nvPr>
            <p:ph type="sldNum" sz="quarter" idx="12"/>
          </p:nvPr>
        </p:nvSpPr>
        <p:spPr/>
        <p:txBody>
          <a:bodyPr/>
          <a:lstStyle/>
          <a:p>
            <a:fld id="{70F20529-D86D-954A-B387-63920368302F}" type="slidenum">
              <a:rPr lang="en-US" smtClean="0"/>
              <a:pPr/>
              <a:t>15</a:t>
            </a:fld>
            <a:endParaRPr lang="en-US"/>
          </a:p>
        </p:txBody>
      </p:sp>
    </p:spTree>
    <p:extLst>
      <p:ext uri="{BB962C8B-B14F-4D97-AF65-F5344CB8AC3E}">
        <p14:creationId xmlns:p14="http://schemas.microsoft.com/office/powerpoint/2010/main" val="5458973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16100"/>
            <a:ext cx="9144000" cy="3221851"/>
          </a:xfrm>
          <a:prstGeom prst="rect">
            <a:avLst/>
          </a:prstGeom>
        </p:spPr>
      </p:pic>
      <p:sp>
        <p:nvSpPr>
          <p:cNvPr id="6" name="Footer Placeholder 5"/>
          <p:cNvSpPr>
            <a:spLocks noGrp="1"/>
          </p:cNvSpPr>
          <p:nvPr>
            <p:ph type="ftr" sz="quarter" idx="3"/>
          </p:nvPr>
        </p:nvSpPr>
        <p:spPr/>
        <p:txBody>
          <a:bodyPr/>
          <a:lstStyle/>
          <a:p>
            <a:r>
              <a:rPr lang="en-US" smtClean="0"/>
              <a:t>O’Reilly Experience Design for the IoT 2015</a:t>
            </a:r>
            <a:endParaRPr lang="en-US" dirty="0"/>
          </a:p>
        </p:txBody>
      </p:sp>
      <p:sp>
        <p:nvSpPr>
          <p:cNvPr id="2" name="Slide Number Placeholder 1"/>
          <p:cNvSpPr>
            <a:spLocks noGrp="1"/>
          </p:cNvSpPr>
          <p:nvPr>
            <p:ph type="sldNum" sz="quarter" idx="12"/>
          </p:nvPr>
        </p:nvSpPr>
        <p:spPr/>
        <p:txBody>
          <a:bodyPr/>
          <a:lstStyle/>
          <a:p>
            <a:fld id="{70F20529-D86D-954A-B387-63920368302F}" type="slidenum">
              <a:rPr lang="en-US" smtClean="0"/>
              <a:pPr/>
              <a:t>16</a:t>
            </a:fld>
            <a:endParaRPr lang="en-US"/>
          </a:p>
        </p:txBody>
      </p:sp>
    </p:spTree>
    <p:extLst>
      <p:ext uri="{BB962C8B-B14F-4D97-AF65-F5344CB8AC3E}">
        <p14:creationId xmlns:p14="http://schemas.microsoft.com/office/powerpoint/2010/main" val="41178315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B2C IOT SERVICES</a:t>
            </a:r>
            <a:endParaRPr lang="en-US" dirty="0"/>
          </a:p>
        </p:txBody>
      </p:sp>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spTree>
    <p:extLst>
      <p:ext uri="{BB962C8B-B14F-4D97-AF65-F5344CB8AC3E}">
        <p14:creationId xmlns:p14="http://schemas.microsoft.com/office/powerpoint/2010/main" val="35865258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Footer Placeholder 4"/>
          <p:cNvSpPr>
            <a:spLocks noGrp="1"/>
          </p:cNvSpPr>
          <p:nvPr>
            <p:ph type="ftr" sz="quarter" idx="3"/>
          </p:nvPr>
        </p:nvSpPr>
        <p:spPr/>
        <p:txBody>
          <a:bodyPr/>
          <a:lstStyle/>
          <a:p>
            <a:r>
              <a:rPr lang="en-US" smtClean="0"/>
              <a:t>O’Reilly Experience Design for the IoT 2015</a:t>
            </a:r>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834" y="1156264"/>
            <a:ext cx="8266251" cy="4800392"/>
          </a:xfrm>
          <a:prstGeom prst="rect">
            <a:avLst/>
          </a:prstGeom>
        </p:spPr>
      </p:pic>
      <p:sp>
        <p:nvSpPr>
          <p:cNvPr id="3" name="Slide Number Placeholder 2"/>
          <p:cNvSpPr>
            <a:spLocks noGrp="1"/>
          </p:cNvSpPr>
          <p:nvPr>
            <p:ph type="sldNum" sz="quarter" idx="12"/>
          </p:nvPr>
        </p:nvSpPr>
        <p:spPr/>
        <p:txBody>
          <a:bodyPr/>
          <a:lstStyle/>
          <a:p>
            <a:fld id="{162F1D00-BD13-4404-86B0-79703945A0A7}" type="slidenum">
              <a:rPr lang="en-US" smtClean="0"/>
              <a:pPr/>
              <a:t>18</a:t>
            </a:fld>
            <a:endParaRPr lang="en-US" dirty="0"/>
          </a:p>
        </p:txBody>
      </p:sp>
    </p:spTree>
    <p:extLst>
      <p:ext uri="{BB962C8B-B14F-4D97-AF65-F5344CB8AC3E}">
        <p14:creationId xmlns:p14="http://schemas.microsoft.com/office/powerpoint/2010/main" val="49057474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6"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8187" y="2461132"/>
            <a:ext cx="70866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sp>
        <p:nvSpPr>
          <p:cNvPr id="2" name="Slide Number Placeholder 1"/>
          <p:cNvSpPr>
            <a:spLocks noGrp="1"/>
          </p:cNvSpPr>
          <p:nvPr>
            <p:ph type="sldNum" sz="quarter" idx="12"/>
          </p:nvPr>
        </p:nvSpPr>
        <p:spPr/>
        <p:txBody>
          <a:bodyPr/>
          <a:lstStyle/>
          <a:p>
            <a:fld id="{70F20529-D86D-954A-B387-63920368302F}" type="slidenum">
              <a:rPr lang="en-US" smtClean="0"/>
              <a:pPr/>
              <a:t>1</a:t>
            </a:fld>
            <a:endParaRPr lang="en-US"/>
          </a:p>
        </p:txBody>
      </p:sp>
    </p:spTree>
    <p:extLst>
      <p:ext uri="{BB962C8B-B14F-4D97-AF65-F5344CB8AC3E}">
        <p14:creationId xmlns:p14="http://schemas.microsoft.com/office/powerpoint/2010/main" val="15409623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2402" y="599230"/>
            <a:ext cx="4719196" cy="5371190"/>
          </a:xfrm>
          <a:prstGeom prst="rect">
            <a:avLst/>
          </a:prstGeom>
        </p:spPr>
      </p:pic>
      <p:sp>
        <p:nvSpPr>
          <p:cNvPr id="7" name="Slide Number Placeholder 6"/>
          <p:cNvSpPr>
            <a:spLocks noGrp="1"/>
          </p:cNvSpPr>
          <p:nvPr>
            <p:ph type="sldNum" sz="quarter" idx="12"/>
          </p:nvPr>
        </p:nvSpPr>
        <p:spPr/>
        <p:txBody>
          <a:bodyPr/>
          <a:lstStyle/>
          <a:p>
            <a:fld id="{70F20529-D86D-954A-B387-63920368302F}" type="slidenum">
              <a:rPr lang="en-US" smtClean="0"/>
              <a:pPr/>
              <a:t>19</a:t>
            </a:fld>
            <a:endParaRPr lang="en-US"/>
          </a:p>
        </p:txBody>
      </p:sp>
    </p:spTree>
    <p:extLst>
      <p:ext uri="{BB962C8B-B14F-4D97-AF65-F5344CB8AC3E}">
        <p14:creationId xmlns:p14="http://schemas.microsoft.com/office/powerpoint/2010/main" val="26745631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982" y="1341579"/>
            <a:ext cx="7573818" cy="4260273"/>
          </a:xfrm>
          <a:prstGeom prst="rect">
            <a:avLst/>
          </a:prstGeom>
        </p:spPr>
      </p:pic>
      <p:sp>
        <p:nvSpPr>
          <p:cNvPr id="3" name="Slide Number Placeholder 2"/>
          <p:cNvSpPr>
            <a:spLocks noGrp="1"/>
          </p:cNvSpPr>
          <p:nvPr>
            <p:ph type="sldNum" sz="quarter" idx="12"/>
          </p:nvPr>
        </p:nvSpPr>
        <p:spPr/>
        <p:txBody>
          <a:bodyPr/>
          <a:lstStyle/>
          <a:p>
            <a:fld id="{70F20529-D86D-954A-B387-63920368302F}" type="slidenum">
              <a:rPr lang="en-US" smtClean="0"/>
              <a:pPr/>
              <a:t>20</a:t>
            </a:fld>
            <a:endParaRPr lang="en-US"/>
          </a:p>
        </p:txBody>
      </p:sp>
    </p:spTree>
    <p:extLst>
      <p:ext uri="{BB962C8B-B14F-4D97-AF65-F5344CB8AC3E}">
        <p14:creationId xmlns:p14="http://schemas.microsoft.com/office/powerpoint/2010/main" val="275175182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PREDICTIVE BEHAVIOR, ENABLED BY MACHINE LEARNING, IS THE KEY TO THE BUSINESS MODELS OF MOST B2C IOT PRODUCTS</a:t>
            </a:r>
            <a:endParaRPr lang="en-US" dirty="0"/>
          </a:p>
        </p:txBody>
      </p:sp>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spTree>
    <p:extLst>
      <p:ext uri="{BB962C8B-B14F-4D97-AF65-F5344CB8AC3E}">
        <p14:creationId xmlns:p14="http://schemas.microsoft.com/office/powerpoint/2010/main" val="2024928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pic>
        <p:nvPicPr>
          <p:cNvPr id="6" name="Picture 5" descr="Life with Nest Thermostat   Nes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32507"/>
            <a:ext cx="9144000" cy="4969565"/>
          </a:xfrm>
          <a:prstGeom prst="rect">
            <a:avLst/>
          </a:prstGeom>
        </p:spPr>
      </p:pic>
      <p:sp>
        <p:nvSpPr>
          <p:cNvPr id="7" name="Rectangle 6"/>
          <p:cNvSpPr/>
          <p:nvPr/>
        </p:nvSpPr>
        <p:spPr>
          <a:xfrm>
            <a:off x="1112437" y="2809022"/>
            <a:ext cx="936301" cy="491347"/>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
        <p:nvSpPr>
          <p:cNvPr id="3" name="Slide Number Placeholder 2"/>
          <p:cNvSpPr>
            <a:spLocks noGrp="1"/>
          </p:cNvSpPr>
          <p:nvPr>
            <p:ph type="sldNum" sz="quarter" idx="12"/>
          </p:nvPr>
        </p:nvSpPr>
        <p:spPr/>
        <p:txBody>
          <a:bodyPr/>
          <a:lstStyle/>
          <a:p>
            <a:fld id="{70F20529-D86D-954A-B387-63920368302F}" type="slidenum">
              <a:rPr lang="en-US" smtClean="0"/>
              <a:pPr/>
              <a:t>22</a:t>
            </a:fld>
            <a:endParaRPr lang="en-US"/>
          </a:p>
        </p:txBody>
      </p:sp>
    </p:spTree>
    <p:extLst>
      <p:ext uri="{BB962C8B-B14F-4D97-AF65-F5344CB8AC3E}">
        <p14:creationId xmlns:p14="http://schemas.microsoft.com/office/powerpoint/2010/main" val="2620659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8474" y="713462"/>
            <a:ext cx="1816689" cy="4332937"/>
          </a:xfrm>
          <a:prstGeom prst="rect">
            <a:avLst/>
          </a:prstGeom>
        </p:spPr>
      </p:pic>
      <p:pic>
        <p:nvPicPr>
          <p:cNvPr id="5" name="Picture 4"/>
          <p:cNvPicPr>
            <a:picLocks noChangeAspect="1"/>
          </p:cNvPicPr>
          <p:nvPr/>
        </p:nvPicPr>
        <p:blipFill>
          <a:blip r:embed="rId4"/>
          <a:stretch>
            <a:fillRect/>
          </a:stretch>
        </p:blipFill>
        <p:spPr>
          <a:xfrm>
            <a:off x="2819400" y="1295400"/>
            <a:ext cx="6324600" cy="4254500"/>
          </a:xfrm>
          <a:prstGeom prst="rect">
            <a:avLst/>
          </a:prstGeom>
        </p:spPr>
      </p:pic>
      <p:pic>
        <p:nvPicPr>
          <p:cNvPr id="7" name="Picture 6" descr="amazon_echo_cloud_screenshot.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15163" y="3175263"/>
            <a:ext cx="4172987" cy="2896287"/>
          </a:xfrm>
          <a:prstGeom prst="rect">
            <a:avLst/>
          </a:prstGeom>
        </p:spPr>
      </p:pic>
      <p:sp>
        <p:nvSpPr>
          <p:cNvPr id="8" name="Rectangle 7"/>
          <p:cNvSpPr/>
          <p:nvPr/>
        </p:nvSpPr>
        <p:spPr>
          <a:xfrm>
            <a:off x="3939880" y="4904200"/>
            <a:ext cx="1492520" cy="38787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
        <p:nvSpPr>
          <p:cNvPr id="2" name="Slide Number Placeholder 1"/>
          <p:cNvSpPr>
            <a:spLocks noGrp="1"/>
          </p:cNvSpPr>
          <p:nvPr>
            <p:ph type="sldNum" sz="quarter" idx="12"/>
          </p:nvPr>
        </p:nvSpPr>
        <p:spPr/>
        <p:txBody>
          <a:bodyPr/>
          <a:lstStyle/>
          <a:p>
            <a:fld id="{70F20529-D86D-954A-B387-63920368302F}" type="slidenum">
              <a:rPr lang="en-US" smtClean="0"/>
              <a:pPr/>
              <a:t>23</a:t>
            </a:fld>
            <a:endParaRPr lang="en-US"/>
          </a:p>
        </p:txBody>
      </p:sp>
    </p:spTree>
    <p:extLst>
      <p:ext uri="{BB962C8B-B14F-4D97-AF65-F5344CB8AC3E}">
        <p14:creationId xmlns:p14="http://schemas.microsoft.com/office/powerpoint/2010/main" val="4243989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474" y="1467590"/>
            <a:ext cx="5204213" cy="3714731"/>
          </a:xfrm>
          <a:prstGeom prst="rect">
            <a:avLst/>
          </a:prstGeom>
        </p:spPr>
      </p:pic>
      <p:pic>
        <p:nvPicPr>
          <p:cNvPr id="6" name="Picture 5" descr="Birdi   Indiegogo.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2901" y="3828676"/>
            <a:ext cx="6736937" cy="1854790"/>
          </a:xfrm>
          <a:prstGeom prst="rect">
            <a:avLst/>
          </a:prstGeom>
        </p:spPr>
      </p:pic>
      <p:sp>
        <p:nvSpPr>
          <p:cNvPr id="7" name="Rectangle 6"/>
          <p:cNvSpPr/>
          <p:nvPr/>
        </p:nvSpPr>
        <p:spPr>
          <a:xfrm>
            <a:off x="6562267" y="4904200"/>
            <a:ext cx="1336035" cy="38787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
        <p:nvSpPr>
          <p:cNvPr id="3" name="Slide Number Placeholder 2"/>
          <p:cNvSpPr>
            <a:spLocks noGrp="1"/>
          </p:cNvSpPr>
          <p:nvPr>
            <p:ph type="sldNum" sz="quarter" idx="12"/>
          </p:nvPr>
        </p:nvSpPr>
        <p:spPr/>
        <p:txBody>
          <a:bodyPr/>
          <a:lstStyle/>
          <a:p>
            <a:fld id="{70F20529-D86D-954A-B387-63920368302F}" type="slidenum">
              <a:rPr lang="en-US" smtClean="0"/>
              <a:pPr/>
              <a:t>24</a:t>
            </a:fld>
            <a:endParaRPr lang="en-US"/>
          </a:p>
        </p:txBody>
      </p:sp>
    </p:spTree>
    <p:extLst>
      <p:ext uri="{BB962C8B-B14F-4D97-AF65-F5344CB8AC3E}">
        <p14:creationId xmlns:p14="http://schemas.microsoft.com/office/powerpoint/2010/main" val="1913354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pic>
        <p:nvPicPr>
          <p:cNvPr id="5" name="Picture 4" descr="jlr-self-learning-car-2-lo-res_LowRe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580" y="1126652"/>
            <a:ext cx="6956207" cy="3912866"/>
          </a:xfrm>
          <a:prstGeom prst="rect">
            <a:avLst/>
          </a:prstGeom>
        </p:spPr>
      </p:pic>
      <p:pic>
        <p:nvPicPr>
          <p:cNvPr id="6" name="Picture 5" descr="Jaguar Land Rover Develops The Self Learning Intelligent Car Of The Futur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8224" y="4827482"/>
            <a:ext cx="7016651" cy="944738"/>
          </a:xfrm>
          <a:prstGeom prst="rect">
            <a:avLst/>
          </a:prstGeom>
        </p:spPr>
      </p:pic>
      <p:sp>
        <p:nvSpPr>
          <p:cNvPr id="7" name="Rectangle 6"/>
          <p:cNvSpPr/>
          <p:nvPr/>
        </p:nvSpPr>
        <p:spPr>
          <a:xfrm>
            <a:off x="2084709" y="5292072"/>
            <a:ext cx="1456550" cy="38787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
        <p:nvSpPr>
          <p:cNvPr id="3" name="Slide Number Placeholder 2"/>
          <p:cNvSpPr>
            <a:spLocks noGrp="1"/>
          </p:cNvSpPr>
          <p:nvPr>
            <p:ph type="sldNum" sz="quarter" idx="12"/>
          </p:nvPr>
        </p:nvSpPr>
        <p:spPr/>
        <p:txBody>
          <a:bodyPr/>
          <a:lstStyle/>
          <a:p>
            <a:fld id="{70F20529-D86D-954A-B387-63920368302F}" type="slidenum">
              <a:rPr lang="en-US" smtClean="0"/>
              <a:pPr/>
              <a:t>25</a:t>
            </a:fld>
            <a:endParaRPr lang="en-US"/>
          </a:p>
        </p:txBody>
      </p:sp>
    </p:spTree>
    <p:extLst>
      <p:ext uri="{BB962C8B-B14F-4D97-AF65-F5344CB8AC3E}">
        <p14:creationId xmlns:p14="http://schemas.microsoft.com/office/powerpoint/2010/main" val="2831645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881" y="1471600"/>
            <a:ext cx="4733200" cy="3549900"/>
          </a:xfrm>
          <a:prstGeom prst="rect">
            <a:avLst/>
          </a:prstGeom>
        </p:spPr>
      </p:pic>
      <p:pic>
        <p:nvPicPr>
          <p:cNvPr id="6" name="Picture 5" descr="Edy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14226" y="2929066"/>
            <a:ext cx="6011857" cy="3059346"/>
          </a:xfrm>
          <a:prstGeom prst="rect">
            <a:avLst/>
          </a:prstGeom>
        </p:spPr>
      </p:pic>
      <p:sp>
        <p:nvSpPr>
          <p:cNvPr id="7" name="Rectangle 6"/>
          <p:cNvSpPr/>
          <p:nvPr/>
        </p:nvSpPr>
        <p:spPr>
          <a:xfrm>
            <a:off x="5241081" y="4253754"/>
            <a:ext cx="2036110" cy="31670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
        <p:nvSpPr>
          <p:cNvPr id="3" name="Slide Number Placeholder 2"/>
          <p:cNvSpPr>
            <a:spLocks noGrp="1"/>
          </p:cNvSpPr>
          <p:nvPr>
            <p:ph type="sldNum" sz="quarter" idx="12"/>
          </p:nvPr>
        </p:nvSpPr>
        <p:spPr/>
        <p:txBody>
          <a:bodyPr/>
          <a:lstStyle/>
          <a:p>
            <a:fld id="{70F20529-D86D-954A-B387-63920368302F}" type="slidenum">
              <a:rPr lang="en-US" smtClean="0"/>
              <a:pPr/>
              <a:t>26</a:t>
            </a:fld>
            <a:endParaRPr lang="en-US"/>
          </a:p>
        </p:txBody>
      </p:sp>
    </p:spTree>
    <p:extLst>
      <p:ext uri="{BB962C8B-B14F-4D97-AF65-F5344CB8AC3E}">
        <p14:creationId xmlns:p14="http://schemas.microsoft.com/office/powerpoint/2010/main" val="13802244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4570" y="1686189"/>
            <a:ext cx="2830287" cy="4603933"/>
          </a:xfrm>
          <a:prstGeom prst="rect">
            <a:avLst/>
          </a:prstGeom>
        </p:spPr>
      </p:pic>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22814" y="2802872"/>
            <a:ext cx="6007100" cy="2946400"/>
          </a:xfrm>
          <a:prstGeom prst="rect">
            <a:avLst/>
          </a:prstGeom>
        </p:spPr>
      </p:pic>
      <p:sp>
        <p:nvSpPr>
          <p:cNvPr id="6" name="Rectangle 5"/>
          <p:cNvSpPr/>
          <p:nvPr/>
        </p:nvSpPr>
        <p:spPr>
          <a:xfrm>
            <a:off x="5016243" y="3141045"/>
            <a:ext cx="1656342" cy="66948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
        <p:nvSpPr>
          <p:cNvPr id="4" name="Slide Number Placeholder 3"/>
          <p:cNvSpPr>
            <a:spLocks noGrp="1"/>
          </p:cNvSpPr>
          <p:nvPr>
            <p:ph type="sldNum" sz="quarter" idx="12"/>
          </p:nvPr>
        </p:nvSpPr>
        <p:spPr/>
        <p:txBody>
          <a:bodyPr/>
          <a:lstStyle/>
          <a:p>
            <a:fld id="{70F20529-D86D-954A-B387-63920368302F}" type="slidenum">
              <a:rPr lang="en-US" smtClean="0"/>
              <a:pPr/>
              <a:t>27</a:t>
            </a:fld>
            <a:endParaRPr lang="en-US"/>
          </a:p>
        </p:txBody>
      </p:sp>
    </p:spTree>
    <p:extLst>
      <p:ext uri="{BB962C8B-B14F-4D97-AF65-F5344CB8AC3E}">
        <p14:creationId xmlns:p14="http://schemas.microsoft.com/office/powerpoint/2010/main" val="21422698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000" y="1308583"/>
            <a:ext cx="6553979" cy="3684814"/>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9796" y="3048000"/>
            <a:ext cx="6186632" cy="2895870"/>
          </a:xfrm>
          <a:prstGeom prst="rect">
            <a:avLst/>
          </a:prstGeom>
        </p:spPr>
      </p:pic>
      <p:sp>
        <p:nvSpPr>
          <p:cNvPr id="7" name="Rectangle 6"/>
          <p:cNvSpPr/>
          <p:nvPr/>
        </p:nvSpPr>
        <p:spPr>
          <a:xfrm>
            <a:off x="6839856" y="3011714"/>
            <a:ext cx="1160502" cy="38787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
        <p:nvSpPr>
          <p:cNvPr id="4" name="Slide Number Placeholder 3"/>
          <p:cNvSpPr>
            <a:spLocks noGrp="1"/>
          </p:cNvSpPr>
          <p:nvPr>
            <p:ph type="sldNum" sz="quarter" idx="12"/>
          </p:nvPr>
        </p:nvSpPr>
        <p:spPr/>
        <p:txBody>
          <a:bodyPr/>
          <a:lstStyle/>
          <a:p>
            <a:fld id="{70F20529-D86D-954A-B387-63920368302F}" type="slidenum">
              <a:rPr lang="en-US" smtClean="0"/>
              <a:pPr/>
              <a:t>28</a:t>
            </a:fld>
            <a:endParaRPr lang="en-US"/>
          </a:p>
        </p:txBody>
      </p:sp>
    </p:spTree>
    <p:extLst>
      <p:ext uri="{BB962C8B-B14F-4D97-AF65-F5344CB8AC3E}">
        <p14:creationId xmlns:p14="http://schemas.microsoft.com/office/powerpoint/2010/main" val="31773619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5045" y="4300365"/>
            <a:ext cx="3996477" cy="166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9600" y="1904999"/>
            <a:ext cx="3924624" cy="3227862"/>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8373" y="1106084"/>
            <a:ext cx="4501921" cy="214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sp>
        <p:nvSpPr>
          <p:cNvPr id="2" name="Slide Number Placeholder 1"/>
          <p:cNvSpPr>
            <a:spLocks noGrp="1"/>
          </p:cNvSpPr>
          <p:nvPr>
            <p:ph type="sldNum" sz="quarter" idx="12"/>
          </p:nvPr>
        </p:nvSpPr>
        <p:spPr/>
        <p:txBody>
          <a:bodyPr/>
          <a:lstStyle/>
          <a:p>
            <a:fld id="{70F20529-D86D-954A-B387-63920368302F}" type="slidenum">
              <a:rPr lang="en-US" smtClean="0"/>
              <a:pPr/>
              <a:t>2</a:t>
            </a:fld>
            <a:endParaRPr lang="en-US"/>
          </a:p>
        </p:txBody>
      </p:sp>
    </p:spTree>
    <p:extLst>
      <p:ext uri="{BB962C8B-B14F-4D97-AF65-F5344CB8AC3E}">
        <p14:creationId xmlns:p14="http://schemas.microsoft.com/office/powerpoint/2010/main" val="286859410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474" y="1093942"/>
            <a:ext cx="5004956" cy="495055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87188" y="1520394"/>
            <a:ext cx="4029278" cy="4524102"/>
          </a:xfrm>
          <a:prstGeom prst="rect">
            <a:avLst/>
          </a:prstGeom>
        </p:spPr>
      </p:pic>
      <p:sp>
        <p:nvSpPr>
          <p:cNvPr id="3" name="Slide Number Placeholder 2"/>
          <p:cNvSpPr>
            <a:spLocks noGrp="1"/>
          </p:cNvSpPr>
          <p:nvPr>
            <p:ph type="sldNum" sz="quarter" idx="12"/>
          </p:nvPr>
        </p:nvSpPr>
        <p:spPr/>
        <p:txBody>
          <a:bodyPr/>
          <a:lstStyle/>
          <a:p>
            <a:fld id="{70F20529-D86D-954A-B387-63920368302F}" type="slidenum">
              <a:rPr lang="en-US" smtClean="0"/>
              <a:pPr/>
              <a:t>29</a:t>
            </a:fld>
            <a:endParaRPr lang="en-US"/>
          </a:p>
        </p:txBody>
      </p:sp>
    </p:spTree>
    <p:extLst>
      <p:ext uri="{BB962C8B-B14F-4D97-AF65-F5344CB8AC3E}">
        <p14:creationId xmlns:p14="http://schemas.microsoft.com/office/powerpoint/2010/main" val="302780187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WITH THE UX OF PREDICTIVE ANALYTICS</a:t>
            </a:r>
            <a:endParaRPr lang="en-US" dirty="0"/>
          </a:p>
        </p:txBody>
      </p:sp>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spTree>
    <p:extLst>
      <p:ext uri="{BB962C8B-B14F-4D97-AF65-F5344CB8AC3E}">
        <p14:creationId xmlns:p14="http://schemas.microsoft.com/office/powerpoint/2010/main" val="23100498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1: EXPECTATIONS OF AUTONOMOUS BEHAVIOR</a:t>
            </a:r>
            <a:endParaRPr lang="en-US" dirty="0"/>
          </a:p>
        </p:txBody>
      </p:sp>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pic>
        <p:nvPicPr>
          <p:cNvPr id="5" name="Picture 4"/>
          <p:cNvPicPr>
            <a:picLocks noChangeAspect="1"/>
          </p:cNvPicPr>
          <p:nvPr/>
        </p:nvPicPr>
        <p:blipFill>
          <a:blip r:embed="rId3"/>
          <a:stretch>
            <a:fillRect/>
          </a:stretch>
        </p:blipFill>
        <p:spPr>
          <a:xfrm>
            <a:off x="1828800" y="1600200"/>
            <a:ext cx="5486400" cy="3644900"/>
          </a:xfrm>
          <a:prstGeom prst="rect">
            <a:avLst/>
          </a:prstGeom>
        </p:spPr>
      </p:pic>
      <p:sp>
        <p:nvSpPr>
          <p:cNvPr id="3" name="Slide Number Placeholder 2"/>
          <p:cNvSpPr>
            <a:spLocks noGrp="1"/>
          </p:cNvSpPr>
          <p:nvPr>
            <p:ph type="sldNum" sz="quarter" idx="12"/>
          </p:nvPr>
        </p:nvSpPr>
        <p:spPr/>
        <p:txBody>
          <a:bodyPr/>
          <a:lstStyle/>
          <a:p>
            <a:fld id="{70F20529-D86D-954A-B387-63920368302F}" type="slidenum">
              <a:rPr lang="en-US" smtClean="0"/>
              <a:pPr/>
              <a:t>31</a:t>
            </a:fld>
            <a:endParaRPr lang="en-US"/>
          </a:p>
        </p:txBody>
      </p:sp>
    </p:spTree>
    <p:extLst>
      <p:ext uri="{BB962C8B-B14F-4D97-AF65-F5344CB8AC3E}">
        <p14:creationId xmlns:p14="http://schemas.microsoft.com/office/powerpoint/2010/main" val="318345806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2: UNCERTAINTY</a:t>
            </a:r>
            <a:endParaRPr lang="en-US" dirty="0"/>
          </a:p>
        </p:txBody>
      </p:sp>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sp>
        <p:nvSpPr>
          <p:cNvPr id="8" name="Slide Number Placeholder 7"/>
          <p:cNvSpPr>
            <a:spLocks noGrp="1"/>
          </p:cNvSpPr>
          <p:nvPr>
            <p:ph type="sldNum" sz="quarter" idx="12"/>
          </p:nvPr>
        </p:nvSpPr>
        <p:spPr/>
        <p:txBody>
          <a:bodyPr/>
          <a:lstStyle/>
          <a:p>
            <a:fld id="{70F20529-D86D-954A-B387-63920368302F}" type="slidenum">
              <a:rPr lang="en-US" smtClean="0"/>
              <a:pPr/>
              <a:t>32</a:t>
            </a:fld>
            <a:endParaRPr lang="en-US"/>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264" y="912050"/>
            <a:ext cx="6611952" cy="5214938"/>
          </a:xfrm>
          <a:prstGeom prst="rect">
            <a:avLst/>
          </a:prstGeom>
        </p:spPr>
      </p:pic>
    </p:spTree>
    <p:extLst>
      <p:ext uri="{BB962C8B-B14F-4D97-AF65-F5344CB8AC3E}">
        <p14:creationId xmlns:p14="http://schemas.microsoft.com/office/powerpoint/2010/main" val="211689986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3: CONTROL</a:t>
            </a:r>
            <a:endParaRPr lang="en-US" dirty="0"/>
          </a:p>
        </p:txBody>
      </p:sp>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676" y="1383021"/>
            <a:ext cx="8251437" cy="4179399"/>
          </a:xfrm>
          <a:prstGeom prst="rect">
            <a:avLst/>
          </a:prstGeom>
        </p:spPr>
      </p:pic>
      <p:sp>
        <p:nvSpPr>
          <p:cNvPr id="3" name="Slide Number Placeholder 2"/>
          <p:cNvSpPr>
            <a:spLocks noGrp="1"/>
          </p:cNvSpPr>
          <p:nvPr>
            <p:ph type="sldNum" sz="quarter" idx="12"/>
          </p:nvPr>
        </p:nvSpPr>
        <p:spPr/>
        <p:txBody>
          <a:bodyPr/>
          <a:lstStyle/>
          <a:p>
            <a:fld id="{70F20529-D86D-954A-B387-63920368302F}" type="slidenum">
              <a:rPr lang="en-US" smtClean="0"/>
              <a:pPr/>
              <a:t>33</a:t>
            </a:fld>
            <a:endParaRPr lang="en-US"/>
          </a:p>
        </p:txBody>
      </p:sp>
    </p:spTree>
    <p:extLst>
      <p:ext uri="{BB962C8B-B14F-4D97-AF65-F5344CB8AC3E}">
        <p14:creationId xmlns:p14="http://schemas.microsoft.com/office/powerpoint/2010/main" val="354955717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PATTERNS FOR ADDRESSING PREDICTIVE UX ISSUES</a:t>
            </a:r>
            <a:endParaRPr lang="en-US" dirty="0"/>
          </a:p>
        </p:txBody>
      </p:sp>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spTree>
    <p:extLst>
      <p:ext uri="{BB962C8B-B14F-4D97-AF65-F5344CB8AC3E}">
        <p14:creationId xmlns:p14="http://schemas.microsoft.com/office/powerpoint/2010/main" val="351587623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0: HAVE A USER STORY FOR EVERY STAGE OF PREDICTION</a:t>
            </a:r>
            <a:endParaRPr lang="en-US" dirty="0"/>
          </a:p>
        </p:txBody>
      </p:sp>
      <p:sp>
        <p:nvSpPr>
          <p:cNvPr id="11" name="Circular Arrow 10"/>
          <p:cNvSpPr/>
          <p:nvPr/>
        </p:nvSpPr>
        <p:spPr>
          <a:xfrm>
            <a:off x="2192282" y="1309719"/>
            <a:ext cx="4522668" cy="4522668"/>
          </a:xfrm>
          <a:prstGeom prst="circularArrow">
            <a:avLst>
              <a:gd name="adj1" fmla="val 11884"/>
              <a:gd name="adj2" fmla="val 744881"/>
              <a:gd name="adj3" fmla="val 13156161"/>
              <a:gd name="adj4" fmla="val 17660578"/>
              <a:gd name="adj5" fmla="val 9032"/>
            </a:avLst>
          </a:prstGeom>
          <a:solidFill>
            <a:srgbClr val="FF660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3192834" y="1622528"/>
            <a:ext cx="2521564" cy="745110"/>
          </a:xfrm>
          <a:custGeom>
            <a:avLst/>
            <a:gdLst>
              <a:gd name="connsiteX0" fmla="*/ 0 w 2521564"/>
              <a:gd name="connsiteY0" fmla="*/ 0 h 745110"/>
              <a:gd name="connsiteX1" fmla="*/ 2521564 w 2521564"/>
              <a:gd name="connsiteY1" fmla="*/ 0 h 745110"/>
              <a:gd name="connsiteX2" fmla="*/ 2521564 w 2521564"/>
              <a:gd name="connsiteY2" fmla="*/ 745110 h 745110"/>
              <a:gd name="connsiteX3" fmla="*/ 0 w 2521564"/>
              <a:gd name="connsiteY3" fmla="*/ 745110 h 745110"/>
              <a:gd name="connsiteX4" fmla="*/ 0 w 2521564"/>
              <a:gd name="connsiteY4" fmla="*/ 0 h 745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1564" h="745110">
                <a:moveTo>
                  <a:pt x="0" y="0"/>
                </a:moveTo>
                <a:lnTo>
                  <a:pt x="2521564" y="0"/>
                </a:lnTo>
                <a:lnTo>
                  <a:pt x="2521564" y="745110"/>
                </a:lnTo>
                <a:lnTo>
                  <a:pt x="0" y="745110"/>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Acquire</a:t>
            </a:r>
            <a:endParaRPr lang="en-US" sz="3000" kern="1200" dirty="0"/>
          </a:p>
        </p:txBody>
      </p:sp>
      <p:sp>
        <p:nvSpPr>
          <p:cNvPr id="13" name="Freeform 12"/>
          <p:cNvSpPr/>
          <p:nvPr/>
        </p:nvSpPr>
        <p:spPr>
          <a:xfrm>
            <a:off x="5185818" y="2862562"/>
            <a:ext cx="2521564" cy="745110"/>
          </a:xfrm>
          <a:custGeom>
            <a:avLst/>
            <a:gdLst>
              <a:gd name="connsiteX0" fmla="*/ 0 w 2521564"/>
              <a:gd name="connsiteY0" fmla="*/ 0 h 745110"/>
              <a:gd name="connsiteX1" fmla="*/ 2521564 w 2521564"/>
              <a:gd name="connsiteY1" fmla="*/ 0 h 745110"/>
              <a:gd name="connsiteX2" fmla="*/ 2521564 w 2521564"/>
              <a:gd name="connsiteY2" fmla="*/ 745110 h 745110"/>
              <a:gd name="connsiteX3" fmla="*/ 0 w 2521564"/>
              <a:gd name="connsiteY3" fmla="*/ 745110 h 745110"/>
              <a:gd name="connsiteX4" fmla="*/ 0 w 2521564"/>
              <a:gd name="connsiteY4" fmla="*/ 0 h 745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1564" h="745110">
                <a:moveTo>
                  <a:pt x="0" y="0"/>
                </a:moveTo>
                <a:lnTo>
                  <a:pt x="2521564" y="0"/>
                </a:lnTo>
                <a:lnTo>
                  <a:pt x="2521564" y="745110"/>
                </a:lnTo>
                <a:lnTo>
                  <a:pt x="0" y="745110"/>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Extract</a:t>
            </a:r>
            <a:endParaRPr lang="en-US" sz="3000" kern="1200" dirty="0"/>
          </a:p>
        </p:txBody>
      </p:sp>
      <p:sp>
        <p:nvSpPr>
          <p:cNvPr id="14" name="Freeform 13"/>
          <p:cNvSpPr/>
          <p:nvPr/>
        </p:nvSpPr>
        <p:spPr>
          <a:xfrm>
            <a:off x="5185818" y="4075188"/>
            <a:ext cx="2521564" cy="745110"/>
          </a:xfrm>
          <a:custGeom>
            <a:avLst/>
            <a:gdLst>
              <a:gd name="connsiteX0" fmla="*/ 0 w 2521564"/>
              <a:gd name="connsiteY0" fmla="*/ 0 h 745110"/>
              <a:gd name="connsiteX1" fmla="*/ 2521564 w 2521564"/>
              <a:gd name="connsiteY1" fmla="*/ 0 h 745110"/>
              <a:gd name="connsiteX2" fmla="*/ 2521564 w 2521564"/>
              <a:gd name="connsiteY2" fmla="*/ 745110 h 745110"/>
              <a:gd name="connsiteX3" fmla="*/ 0 w 2521564"/>
              <a:gd name="connsiteY3" fmla="*/ 745110 h 745110"/>
              <a:gd name="connsiteX4" fmla="*/ 0 w 2521564"/>
              <a:gd name="connsiteY4" fmla="*/ 0 h 745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1564" h="745110">
                <a:moveTo>
                  <a:pt x="0" y="0"/>
                </a:moveTo>
                <a:lnTo>
                  <a:pt x="2521564" y="0"/>
                </a:lnTo>
                <a:lnTo>
                  <a:pt x="2521564" y="745110"/>
                </a:lnTo>
                <a:lnTo>
                  <a:pt x="0" y="745110"/>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Classify</a:t>
            </a:r>
            <a:endParaRPr lang="en-US" sz="3000" kern="1200" dirty="0"/>
          </a:p>
        </p:txBody>
      </p:sp>
      <p:sp>
        <p:nvSpPr>
          <p:cNvPr id="15" name="Freeform 14"/>
          <p:cNvSpPr/>
          <p:nvPr/>
        </p:nvSpPr>
        <p:spPr>
          <a:xfrm>
            <a:off x="3192834" y="5292036"/>
            <a:ext cx="2521564" cy="745110"/>
          </a:xfrm>
          <a:custGeom>
            <a:avLst/>
            <a:gdLst>
              <a:gd name="connsiteX0" fmla="*/ 0 w 2521564"/>
              <a:gd name="connsiteY0" fmla="*/ 0 h 745110"/>
              <a:gd name="connsiteX1" fmla="*/ 2521564 w 2521564"/>
              <a:gd name="connsiteY1" fmla="*/ 0 h 745110"/>
              <a:gd name="connsiteX2" fmla="*/ 2521564 w 2521564"/>
              <a:gd name="connsiteY2" fmla="*/ 745110 h 745110"/>
              <a:gd name="connsiteX3" fmla="*/ 0 w 2521564"/>
              <a:gd name="connsiteY3" fmla="*/ 745110 h 745110"/>
              <a:gd name="connsiteX4" fmla="*/ 0 w 2521564"/>
              <a:gd name="connsiteY4" fmla="*/ 0 h 745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1564" h="745110">
                <a:moveTo>
                  <a:pt x="0" y="0"/>
                </a:moveTo>
                <a:lnTo>
                  <a:pt x="2521564" y="0"/>
                </a:lnTo>
                <a:lnTo>
                  <a:pt x="2521564" y="745110"/>
                </a:lnTo>
                <a:lnTo>
                  <a:pt x="0" y="745110"/>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Model</a:t>
            </a:r>
            <a:endParaRPr lang="en-US" sz="3000" kern="1200" dirty="0"/>
          </a:p>
        </p:txBody>
      </p:sp>
      <p:sp>
        <p:nvSpPr>
          <p:cNvPr id="16" name="Freeform 15"/>
          <p:cNvSpPr/>
          <p:nvPr/>
        </p:nvSpPr>
        <p:spPr>
          <a:xfrm>
            <a:off x="1238331" y="4068866"/>
            <a:ext cx="2521564" cy="745110"/>
          </a:xfrm>
          <a:custGeom>
            <a:avLst/>
            <a:gdLst>
              <a:gd name="connsiteX0" fmla="*/ 0 w 2521564"/>
              <a:gd name="connsiteY0" fmla="*/ 0 h 745110"/>
              <a:gd name="connsiteX1" fmla="*/ 2521564 w 2521564"/>
              <a:gd name="connsiteY1" fmla="*/ 0 h 745110"/>
              <a:gd name="connsiteX2" fmla="*/ 2521564 w 2521564"/>
              <a:gd name="connsiteY2" fmla="*/ 745110 h 745110"/>
              <a:gd name="connsiteX3" fmla="*/ 0 w 2521564"/>
              <a:gd name="connsiteY3" fmla="*/ 745110 h 745110"/>
              <a:gd name="connsiteX4" fmla="*/ 0 w 2521564"/>
              <a:gd name="connsiteY4" fmla="*/ 0 h 745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1564" h="745110">
                <a:moveTo>
                  <a:pt x="0" y="0"/>
                </a:moveTo>
                <a:lnTo>
                  <a:pt x="2521564" y="0"/>
                </a:lnTo>
                <a:lnTo>
                  <a:pt x="2521564" y="745110"/>
                </a:lnTo>
                <a:lnTo>
                  <a:pt x="0" y="745110"/>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Train</a:t>
            </a:r>
            <a:endParaRPr lang="en-US" sz="3000" kern="1200" dirty="0"/>
          </a:p>
        </p:txBody>
      </p:sp>
      <p:sp>
        <p:nvSpPr>
          <p:cNvPr id="17" name="Freeform 16"/>
          <p:cNvSpPr/>
          <p:nvPr/>
        </p:nvSpPr>
        <p:spPr>
          <a:xfrm>
            <a:off x="1238331" y="2845697"/>
            <a:ext cx="2521564" cy="745110"/>
          </a:xfrm>
          <a:custGeom>
            <a:avLst/>
            <a:gdLst>
              <a:gd name="connsiteX0" fmla="*/ 0 w 2521564"/>
              <a:gd name="connsiteY0" fmla="*/ 0 h 745110"/>
              <a:gd name="connsiteX1" fmla="*/ 2521564 w 2521564"/>
              <a:gd name="connsiteY1" fmla="*/ 0 h 745110"/>
              <a:gd name="connsiteX2" fmla="*/ 2521564 w 2521564"/>
              <a:gd name="connsiteY2" fmla="*/ 745110 h 745110"/>
              <a:gd name="connsiteX3" fmla="*/ 0 w 2521564"/>
              <a:gd name="connsiteY3" fmla="*/ 745110 h 745110"/>
              <a:gd name="connsiteX4" fmla="*/ 0 w 2521564"/>
              <a:gd name="connsiteY4" fmla="*/ 0 h 745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1564" h="745110">
                <a:moveTo>
                  <a:pt x="0" y="0"/>
                </a:moveTo>
                <a:lnTo>
                  <a:pt x="2521564" y="0"/>
                </a:lnTo>
                <a:lnTo>
                  <a:pt x="2521564" y="745110"/>
                </a:lnTo>
                <a:lnTo>
                  <a:pt x="0" y="745110"/>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smtClean="0"/>
              <a:t>Behave</a:t>
            </a:r>
            <a:endParaRPr lang="en-US" sz="3000" kern="1200" dirty="0"/>
          </a:p>
        </p:txBody>
      </p:sp>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sp>
        <p:nvSpPr>
          <p:cNvPr id="6" name="Slide Number Placeholder 5"/>
          <p:cNvSpPr>
            <a:spLocks noGrp="1"/>
          </p:cNvSpPr>
          <p:nvPr>
            <p:ph type="sldNum" sz="quarter" idx="12"/>
          </p:nvPr>
        </p:nvSpPr>
        <p:spPr/>
        <p:txBody>
          <a:bodyPr/>
          <a:lstStyle/>
          <a:p>
            <a:fld id="{162F1D00-BD13-4404-86B0-79703945A0A7}" type="slidenum">
              <a:rPr lang="en-US" smtClean="0"/>
              <a:pPr/>
              <a:t>35</a:t>
            </a:fld>
            <a:endParaRPr lang="en-US" dirty="0"/>
          </a:p>
        </p:txBody>
      </p:sp>
    </p:spTree>
    <p:extLst>
      <p:ext uri="{BB962C8B-B14F-4D97-AF65-F5344CB8AC3E}">
        <p14:creationId xmlns:p14="http://schemas.microsoft.com/office/powerpoint/2010/main" val="3039619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1: SET </a:t>
            </a:r>
            <a:r>
              <a:rPr lang="en-US" dirty="0" smtClean="0"/>
              <a:t>BEHAVIOR EXPECTATIONS</a:t>
            </a:r>
            <a:endParaRPr lang="en-US" dirty="0"/>
          </a:p>
        </p:txBody>
      </p:sp>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pic>
        <p:nvPicPr>
          <p:cNvPr id="5" name="Picture 4"/>
          <p:cNvPicPr/>
          <p:nvPr/>
        </p:nvPicPr>
        <p:blipFill>
          <a:blip r:embed="rId3" cstate="email">
            <a:extLst>
              <a:ext uri="{28A0092B-C50C-407E-A947-70E740481C1C}">
                <a14:useLocalDpi xmlns:a14="http://schemas.microsoft.com/office/drawing/2010/main"/>
              </a:ext>
            </a:extLst>
          </a:blip>
          <a:stretch>
            <a:fillRect/>
          </a:stretch>
        </p:blipFill>
        <p:spPr>
          <a:xfrm>
            <a:off x="675719" y="1432271"/>
            <a:ext cx="3681326" cy="3594406"/>
          </a:xfrm>
          <a:prstGeom prst="rect">
            <a:avLst/>
          </a:prstGeom>
        </p:spPr>
      </p:pic>
      <p:sp>
        <p:nvSpPr>
          <p:cNvPr id="6" name="Rectangle 5"/>
          <p:cNvSpPr/>
          <p:nvPr/>
        </p:nvSpPr>
        <p:spPr>
          <a:xfrm>
            <a:off x="1820338" y="2779712"/>
            <a:ext cx="2036110" cy="31670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pic>
        <p:nvPicPr>
          <p:cNvPr id="7" name="Picture 6" descr="What is Auto Away .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16038" y="4415183"/>
            <a:ext cx="7543800" cy="1562100"/>
          </a:xfrm>
          <a:prstGeom prst="rect">
            <a:avLst/>
          </a:prstGeom>
        </p:spPr>
      </p:pic>
      <p:sp>
        <p:nvSpPr>
          <p:cNvPr id="3" name="Slide Number Placeholder 2"/>
          <p:cNvSpPr>
            <a:spLocks noGrp="1"/>
          </p:cNvSpPr>
          <p:nvPr>
            <p:ph type="sldNum" sz="quarter" idx="12"/>
          </p:nvPr>
        </p:nvSpPr>
        <p:spPr/>
        <p:txBody>
          <a:bodyPr/>
          <a:lstStyle/>
          <a:p>
            <a:fld id="{70F20529-D86D-954A-B387-63920368302F}" type="slidenum">
              <a:rPr lang="en-US" smtClean="0"/>
              <a:pPr/>
              <a:t>36</a:t>
            </a:fld>
            <a:endParaRPr lang="en-US"/>
          </a:p>
        </p:txBody>
      </p:sp>
      <p:sp>
        <p:nvSpPr>
          <p:cNvPr id="8" name="Rectangle 7"/>
          <p:cNvSpPr/>
          <p:nvPr/>
        </p:nvSpPr>
        <p:spPr>
          <a:xfrm>
            <a:off x="1316038" y="5258871"/>
            <a:ext cx="2540410" cy="31670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Tree>
    <p:extLst>
      <p:ext uri="{BB962C8B-B14F-4D97-AF65-F5344CB8AC3E}">
        <p14:creationId xmlns:p14="http://schemas.microsoft.com/office/powerpoint/2010/main" val="1643162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70F20529-D86D-954A-B387-63920368302F}" type="slidenum">
              <a:rPr lang="en-US" smtClean="0"/>
              <a:pPr/>
              <a:t>37</a:t>
            </a:fld>
            <a:endParaRPr lang="en-US"/>
          </a:p>
        </p:txBody>
      </p:sp>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pic>
        <p:nvPicPr>
          <p:cNvPr id="5" name="Picture 4"/>
          <p:cNvPicPr>
            <a:picLocks noChangeAspect="1"/>
          </p:cNvPicPr>
          <p:nvPr/>
        </p:nvPicPr>
        <p:blipFill>
          <a:blip r:embed="rId3"/>
          <a:stretch>
            <a:fillRect/>
          </a:stretch>
        </p:blipFill>
        <p:spPr>
          <a:xfrm>
            <a:off x="1326683" y="260119"/>
            <a:ext cx="6737511" cy="5840157"/>
          </a:xfrm>
          <a:prstGeom prst="rect">
            <a:avLst/>
          </a:prstGeom>
        </p:spPr>
      </p:pic>
    </p:spTree>
    <p:extLst>
      <p:ext uri="{BB962C8B-B14F-4D97-AF65-F5344CB8AC3E}">
        <p14:creationId xmlns:p14="http://schemas.microsoft.com/office/powerpoint/2010/main" val="165426804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8511" y="1582074"/>
            <a:ext cx="4029278" cy="4524102"/>
          </a:xfrm>
          <a:prstGeom prst="rect">
            <a:avLst/>
          </a:prstGeom>
        </p:spPr>
      </p:pic>
      <p:sp>
        <p:nvSpPr>
          <p:cNvPr id="2" name="Title 1"/>
          <p:cNvSpPr>
            <a:spLocks noGrp="1"/>
          </p:cNvSpPr>
          <p:nvPr>
            <p:ph type="title"/>
          </p:nvPr>
        </p:nvSpPr>
        <p:spPr/>
        <p:txBody>
          <a:bodyPr/>
          <a:lstStyle/>
          <a:p>
            <a:r>
              <a:rPr lang="en-US" dirty="0" smtClean="0"/>
              <a:t>PATTERN 2: EXPLAIN WHEN A STATE HAS CHANGED OR IS GOING TO CHANGE</a:t>
            </a:r>
            <a:endParaRPr lang="en-US" dirty="0"/>
          </a:p>
        </p:txBody>
      </p:sp>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pic>
        <p:nvPicPr>
          <p:cNvPr id="5" name="Picture 4" descr="Life with Nest Thermostat   Nest.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06315" y="1733487"/>
            <a:ext cx="3364148" cy="3927317"/>
          </a:xfrm>
          <a:prstGeom prst="rect">
            <a:avLst/>
          </a:prstGeom>
        </p:spPr>
      </p:pic>
      <p:sp>
        <p:nvSpPr>
          <p:cNvPr id="6" name="Rectangle 5"/>
          <p:cNvSpPr/>
          <p:nvPr/>
        </p:nvSpPr>
        <p:spPr>
          <a:xfrm>
            <a:off x="2192915" y="3357036"/>
            <a:ext cx="936301" cy="30129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
        <p:nvSpPr>
          <p:cNvPr id="3" name="Slide Number Placeholder 2"/>
          <p:cNvSpPr>
            <a:spLocks noGrp="1"/>
          </p:cNvSpPr>
          <p:nvPr>
            <p:ph type="sldNum" sz="quarter" idx="12"/>
          </p:nvPr>
        </p:nvSpPr>
        <p:spPr/>
        <p:txBody>
          <a:bodyPr/>
          <a:lstStyle/>
          <a:p>
            <a:fld id="{70F20529-D86D-954A-B387-63920368302F}" type="slidenum">
              <a:rPr lang="en-US" smtClean="0"/>
              <a:pPr/>
              <a:t>38</a:t>
            </a:fld>
            <a:endParaRPr lang="en-US"/>
          </a:p>
        </p:txBody>
      </p:sp>
      <p:pic>
        <p:nvPicPr>
          <p:cNvPr id="7" name="Picture 6"/>
          <p:cNvPicPr>
            <a:picLocks noChangeAspect="1"/>
          </p:cNvPicPr>
          <p:nvPr/>
        </p:nvPicPr>
        <p:blipFill>
          <a:blip r:embed="rId5"/>
          <a:stretch>
            <a:fillRect/>
          </a:stretch>
        </p:blipFill>
        <p:spPr>
          <a:xfrm>
            <a:off x="3364355" y="2808146"/>
            <a:ext cx="3008358" cy="850188"/>
          </a:xfrm>
          <a:prstGeom prst="rect">
            <a:avLst/>
          </a:prstGeom>
        </p:spPr>
      </p:pic>
    </p:spTree>
    <p:extLst>
      <p:ext uri="{BB962C8B-B14F-4D97-AF65-F5344CB8AC3E}">
        <p14:creationId xmlns:p14="http://schemas.microsoft.com/office/powerpoint/2010/main" val="1467574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4403" y="1307907"/>
            <a:ext cx="4023360" cy="414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mart_things_book_cover_small.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16342" y="1308583"/>
            <a:ext cx="3247852" cy="4177293"/>
          </a:xfrm>
          <a:prstGeom prst="rect">
            <a:avLst/>
          </a:prstGeom>
        </p:spPr>
      </p:pic>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sp>
        <p:nvSpPr>
          <p:cNvPr id="2" name="Slide Number Placeholder 1"/>
          <p:cNvSpPr>
            <a:spLocks noGrp="1"/>
          </p:cNvSpPr>
          <p:nvPr>
            <p:ph type="sldNum" sz="quarter" idx="12"/>
          </p:nvPr>
        </p:nvSpPr>
        <p:spPr/>
        <p:txBody>
          <a:bodyPr/>
          <a:lstStyle/>
          <a:p>
            <a:fld id="{70F20529-D86D-954A-B387-63920368302F}" type="slidenum">
              <a:rPr lang="en-US" smtClean="0"/>
              <a:pPr/>
              <a:t>3</a:t>
            </a:fld>
            <a:endParaRPr lang="en-US"/>
          </a:p>
        </p:txBody>
      </p:sp>
    </p:spTree>
    <p:extLst>
      <p:ext uri="{BB962C8B-B14F-4D97-AF65-F5344CB8AC3E}">
        <p14:creationId xmlns:p14="http://schemas.microsoft.com/office/powerpoint/2010/main" val="252669626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3: CREATE CLEAR WAYS FOR PEOPLE TO ADJUST THE PREDICTIVE BEHAVIOR</a:t>
            </a:r>
            <a:endParaRPr lang="en-US" dirty="0"/>
          </a:p>
        </p:txBody>
      </p:sp>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pic>
        <p:nvPicPr>
          <p:cNvPr id="5" name="Picture 4"/>
          <p:cNvPicPr/>
          <p:nvPr/>
        </p:nvPicPr>
        <p:blipFill>
          <a:blip r:embed="rId3" cstate="email">
            <a:extLst>
              <a:ext uri="{28A0092B-C50C-407E-A947-70E740481C1C}">
                <a14:useLocalDpi xmlns:a14="http://schemas.microsoft.com/office/drawing/2010/main"/>
              </a:ext>
            </a:extLst>
          </a:blip>
          <a:stretch>
            <a:fillRect/>
          </a:stretch>
        </p:blipFill>
        <p:spPr>
          <a:xfrm>
            <a:off x="388338" y="1854465"/>
            <a:ext cx="4132785" cy="2243184"/>
          </a:xfrm>
          <a:prstGeom prst="rect">
            <a:avLst/>
          </a:prstGeom>
        </p:spPr>
      </p:pic>
      <p:pic>
        <p:nvPicPr>
          <p:cNvPr id="6" name="Picture 5"/>
          <p:cNvPicPr/>
          <p:nvPr/>
        </p:nvPicPr>
        <p:blipFill rotWithShape="1">
          <a:blip r:embed="rId4" cstate="email">
            <a:extLst>
              <a:ext uri="{28A0092B-C50C-407E-A947-70E740481C1C}">
                <a14:useLocalDpi xmlns:a14="http://schemas.microsoft.com/office/drawing/2010/main"/>
              </a:ext>
            </a:extLst>
          </a:blip>
          <a:srcRect/>
          <a:stretch/>
        </p:blipFill>
        <p:spPr>
          <a:xfrm>
            <a:off x="5184044" y="3366013"/>
            <a:ext cx="2510312" cy="2608690"/>
          </a:xfrm>
          <a:prstGeom prst="rect">
            <a:avLst/>
          </a:prstGeom>
        </p:spPr>
      </p:pic>
      <p:sp>
        <p:nvSpPr>
          <p:cNvPr id="3" name="Slide Number Placeholder 2"/>
          <p:cNvSpPr>
            <a:spLocks noGrp="1"/>
          </p:cNvSpPr>
          <p:nvPr>
            <p:ph type="sldNum" sz="quarter" idx="12"/>
          </p:nvPr>
        </p:nvSpPr>
        <p:spPr/>
        <p:txBody>
          <a:bodyPr/>
          <a:lstStyle/>
          <a:p>
            <a:fld id="{70F20529-D86D-954A-B387-63920368302F}" type="slidenum">
              <a:rPr lang="en-US" smtClean="0"/>
              <a:pPr/>
              <a:t>39</a:t>
            </a:fld>
            <a:endParaRPr lang="en-US"/>
          </a:p>
        </p:txBody>
      </p:sp>
    </p:spTree>
    <p:extLst>
      <p:ext uri="{BB962C8B-B14F-4D97-AF65-F5344CB8AC3E}">
        <p14:creationId xmlns:p14="http://schemas.microsoft.com/office/powerpoint/2010/main" val="226556409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4: SUPPORT PEOPLE, DON’T REPLACE THEM</a:t>
            </a:r>
            <a:endParaRPr lang="en-US" dirty="0"/>
          </a:p>
        </p:txBody>
      </p:sp>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pic>
        <p:nvPicPr>
          <p:cNvPr id="6" name="Picture 5" descr="Meshfire   Social Media Management Dashboard with AI  Focus on What’s Importan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881" y="1308583"/>
            <a:ext cx="7224524" cy="4503409"/>
          </a:xfrm>
          <a:prstGeom prst="rect">
            <a:avLst/>
          </a:prstGeom>
        </p:spPr>
      </p:pic>
      <p:sp>
        <p:nvSpPr>
          <p:cNvPr id="3" name="Slide Number Placeholder 2"/>
          <p:cNvSpPr>
            <a:spLocks noGrp="1"/>
          </p:cNvSpPr>
          <p:nvPr>
            <p:ph type="sldNum" sz="quarter" idx="12"/>
          </p:nvPr>
        </p:nvSpPr>
        <p:spPr/>
        <p:txBody>
          <a:bodyPr/>
          <a:lstStyle/>
          <a:p>
            <a:fld id="{70F20529-D86D-954A-B387-63920368302F}" type="slidenum">
              <a:rPr lang="en-US" smtClean="0"/>
              <a:pPr/>
              <a:t>40</a:t>
            </a:fld>
            <a:endParaRPr lang="en-US"/>
          </a:p>
        </p:txBody>
      </p:sp>
    </p:spTree>
    <p:extLst>
      <p:ext uri="{BB962C8B-B14F-4D97-AF65-F5344CB8AC3E}">
        <p14:creationId xmlns:p14="http://schemas.microsoft.com/office/powerpoint/2010/main" val="282961102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ANTIPATTERN: DON’T MAKE PEOPLE DO ALL THE TRAINING, THEY WON’T</a:t>
            </a:r>
            <a:endParaRPr lang="en-US" dirty="0"/>
          </a:p>
        </p:txBody>
      </p:sp>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sp>
        <p:nvSpPr>
          <p:cNvPr id="5" name="Slide Number Placeholder 4"/>
          <p:cNvSpPr>
            <a:spLocks noGrp="1"/>
          </p:cNvSpPr>
          <p:nvPr>
            <p:ph type="sldNum" sz="quarter" idx="12"/>
          </p:nvPr>
        </p:nvSpPr>
        <p:spPr/>
        <p:txBody>
          <a:bodyPr/>
          <a:lstStyle/>
          <a:p>
            <a:fld id="{70F20529-D86D-954A-B387-63920368302F}" type="slidenum">
              <a:rPr lang="en-US" smtClean="0"/>
              <a:pPr/>
              <a:t>41</a:t>
            </a:fld>
            <a:endParaRPr lang="en-US"/>
          </a:p>
        </p:txBody>
      </p:sp>
      <p:sp>
        <p:nvSpPr>
          <p:cNvPr id="8" name="Freeform 7"/>
          <p:cNvSpPr/>
          <p:nvPr/>
        </p:nvSpPr>
        <p:spPr>
          <a:xfrm>
            <a:off x="1524000" y="1870388"/>
            <a:ext cx="1904999" cy="1143000"/>
          </a:xfrm>
          <a:custGeom>
            <a:avLst/>
            <a:gdLst>
              <a:gd name="connsiteX0" fmla="*/ 0 w 1904999"/>
              <a:gd name="connsiteY0" fmla="*/ 0 h 1143000"/>
              <a:gd name="connsiteX1" fmla="*/ 1904999 w 1904999"/>
              <a:gd name="connsiteY1" fmla="*/ 0 h 1143000"/>
              <a:gd name="connsiteX2" fmla="*/ 1904999 w 1904999"/>
              <a:gd name="connsiteY2" fmla="*/ 1143000 h 1143000"/>
              <a:gd name="connsiteX3" fmla="*/ 0 w 1904999"/>
              <a:gd name="connsiteY3" fmla="*/ 1143000 h 1143000"/>
              <a:gd name="connsiteX4" fmla="*/ 0 w 1904999"/>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9" h="1143000">
                <a:moveTo>
                  <a:pt x="0" y="0"/>
                </a:moveTo>
                <a:lnTo>
                  <a:pt x="1904999" y="0"/>
                </a:lnTo>
                <a:lnTo>
                  <a:pt x="1904999" y="1143000"/>
                </a:lnTo>
                <a:lnTo>
                  <a:pt x="0" y="1143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r>
              <a:rPr lang="en-US" sz="5200" kern="1200" dirty="0" smtClean="0"/>
              <a:t>1:11</a:t>
            </a:r>
            <a:endParaRPr lang="en-US" sz="5200" kern="1200" dirty="0"/>
          </a:p>
        </p:txBody>
      </p:sp>
      <p:sp>
        <p:nvSpPr>
          <p:cNvPr id="9" name="Freeform 8"/>
          <p:cNvSpPr/>
          <p:nvPr/>
        </p:nvSpPr>
        <p:spPr>
          <a:xfrm>
            <a:off x="3619500" y="1870388"/>
            <a:ext cx="1904999" cy="1143000"/>
          </a:xfrm>
          <a:custGeom>
            <a:avLst/>
            <a:gdLst>
              <a:gd name="connsiteX0" fmla="*/ 0 w 1904999"/>
              <a:gd name="connsiteY0" fmla="*/ 0 h 1143000"/>
              <a:gd name="connsiteX1" fmla="*/ 1904999 w 1904999"/>
              <a:gd name="connsiteY1" fmla="*/ 0 h 1143000"/>
              <a:gd name="connsiteX2" fmla="*/ 1904999 w 1904999"/>
              <a:gd name="connsiteY2" fmla="*/ 1143000 h 1143000"/>
              <a:gd name="connsiteX3" fmla="*/ 0 w 1904999"/>
              <a:gd name="connsiteY3" fmla="*/ 1143000 h 1143000"/>
              <a:gd name="connsiteX4" fmla="*/ 0 w 1904999"/>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9" h="1143000">
                <a:moveTo>
                  <a:pt x="0" y="0"/>
                </a:moveTo>
                <a:lnTo>
                  <a:pt x="1904999" y="0"/>
                </a:lnTo>
                <a:lnTo>
                  <a:pt x="1904999" y="1143000"/>
                </a:lnTo>
                <a:lnTo>
                  <a:pt x="0" y="1143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r>
              <a:rPr lang="en-US" sz="5200" kern="1200" dirty="0" smtClean="0"/>
              <a:t>1:26</a:t>
            </a:r>
            <a:endParaRPr lang="en-US" sz="5200" kern="1200" dirty="0"/>
          </a:p>
        </p:txBody>
      </p:sp>
      <p:sp>
        <p:nvSpPr>
          <p:cNvPr id="10" name="Freeform 9"/>
          <p:cNvSpPr/>
          <p:nvPr/>
        </p:nvSpPr>
        <p:spPr>
          <a:xfrm>
            <a:off x="5715000" y="1870388"/>
            <a:ext cx="1904999" cy="1143000"/>
          </a:xfrm>
          <a:custGeom>
            <a:avLst/>
            <a:gdLst>
              <a:gd name="connsiteX0" fmla="*/ 0 w 1904999"/>
              <a:gd name="connsiteY0" fmla="*/ 0 h 1143000"/>
              <a:gd name="connsiteX1" fmla="*/ 1904999 w 1904999"/>
              <a:gd name="connsiteY1" fmla="*/ 0 h 1143000"/>
              <a:gd name="connsiteX2" fmla="*/ 1904999 w 1904999"/>
              <a:gd name="connsiteY2" fmla="*/ 1143000 h 1143000"/>
              <a:gd name="connsiteX3" fmla="*/ 0 w 1904999"/>
              <a:gd name="connsiteY3" fmla="*/ 1143000 h 1143000"/>
              <a:gd name="connsiteX4" fmla="*/ 0 w 1904999"/>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9" h="1143000">
                <a:moveTo>
                  <a:pt x="0" y="0"/>
                </a:moveTo>
                <a:lnTo>
                  <a:pt x="1904999" y="0"/>
                </a:lnTo>
                <a:lnTo>
                  <a:pt x="1904999" y="1143000"/>
                </a:lnTo>
                <a:lnTo>
                  <a:pt x="0" y="1143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r>
              <a:rPr lang="en-US" sz="5200" kern="1200" dirty="0" smtClean="0"/>
              <a:t>1:36</a:t>
            </a:r>
            <a:endParaRPr lang="en-US" sz="5200" kern="1200" dirty="0"/>
          </a:p>
        </p:txBody>
      </p:sp>
      <p:sp>
        <p:nvSpPr>
          <p:cNvPr id="11" name="Freeform 10"/>
          <p:cNvSpPr/>
          <p:nvPr/>
        </p:nvSpPr>
        <p:spPr>
          <a:xfrm>
            <a:off x="1524000" y="3203888"/>
            <a:ext cx="1904999" cy="1143000"/>
          </a:xfrm>
          <a:custGeom>
            <a:avLst/>
            <a:gdLst>
              <a:gd name="connsiteX0" fmla="*/ 0 w 1904999"/>
              <a:gd name="connsiteY0" fmla="*/ 0 h 1143000"/>
              <a:gd name="connsiteX1" fmla="*/ 1904999 w 1904999"/>
              <a:gd name="connsiteY1" fmla="*/ 0 h 1143000"/>
              <a:gd name="connsiteX2" fmla="*/ 1904999 w 1904999"/>
              <a:gd name="connsiteY2" fmla="*/ 1143000 h 1143000"/>
              <a:gd name="connsiteX3" fmla="*/ 0 w 1904999"/>
              <a:gd name="connsiteY3" fmla="*/ 1143000 h 1143000"/>
              <a:gd name="connsiteX4" fmla="*/ 0 w 1904999"/>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9" h="1143000">
                <a:moveTo>
                  <a:pt x="0" y="0"/>
                </a:moveTo>
                <a:lnTo>
                  <a:pt x="1904999" y="0"/>
                </a:lnTo>
                <a:lnTo>
                  <a:pt x="1904999" y="1143000"/>
                </a:lnTo>
                <a:lnTo>
                  <a:pt x="0" y="1143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r>
              <a:rPr lang="en-US" sz="5200" kern="1200" dirty="0" smtClean="0"/>
              <a:t>1:47</a:t>
            </a:r>
            <a:endParaRPr lang="en-US" sz="5200" kern="1200" dirty="0"/>
          </a:p>
        </p:txBody>
      </p:sp>
      <p:sp>
        <p:nvSpPr>
          <p:cNvPr id="12" name="Freeform 11"/>
          <p:cNvSpPr/>
          <p:nvPr/>
        </p:nvSpPr>
        <p:spPr>
          <a:xfrm>
            <a:off x="3619500" y="3203888"/>
            <a:ext cx="1904999" cy="1143000"/>
          </a:xfrm>
          <a:custGeom>
            <a:avLst/>
            <a:gdLst>
              <a:gd name="connsiteX0" fmla="*/ 0 w 1904999"/>
              <a:gd name="connsiteY0" fmla="*/ 0 h 1143000"/>
              <a:gd name="connsiteX1" fmla="*/ 1904999 w 1904999"/>
              <a:gd name="connsiteY1" fmla="*/ 0 h 1143000"/>
              <a:gd name="connsiteX2" fmla="*/ 1904999 w 1904999"/>
              <a:gd name="connsiteY2" fmla="*/ 1143000 h 1143000"/>
              <a:gd name="connsiteX3" fmla="*/ 0 w 1904999"/>
              <a:gd name="connsiteY3" fmla="*/ 1143000 h 1143000"/>
              <a:gd name="connsiteX4" fmla="*/ 0 w 1904999"/>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9" h="1143000">
                <a:moveTo>
                  <a:pt x="0" y="0"/>
                </a:moveTo>
                <a:lnTo>
                  <a:pt x="1904999" y="0"/>
                </a:lnTo>
                <a:lnTo>
                  <a:pt x="1904999" y="1143000"/>
                </a:lnTo>
                <a:lnTo>
                  <a:pt x="0" y="1143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r>
              <a:rPr lang="en-US" sz="5200" kern="1200" dirty="0" smtClean="0"/>
              <a:t>1:59</a:t>
            </a:r>
            <a:endParaRPr lang="en-US" sz="5200" kern="1200" dirty="0"/>
          </a:p>
        </p:txBody>
      </p:sp>
      <p:sp>
        <p:nvSpPr>
          <p:cNvPr id="13" name="Freeform 12"/>
          <p:cNvSpPr/>
          <p:nvPr/>
        </p:nvSpPr>
        <p:spPr>
          <a:xfrm>
            <a:off x="5715000" y="3203888"/>
            <a:ext cx="1904999" cy="1143000"/>
          </a:xfrm>
          <a:custGeom>
            <a:avLst/>
            <a:gdLst>
              <a:gd name="connsiteX0" fmla="*/ 0 w 1904999"/>
              <a:gd name="connsiteY0" fmla="*/ 0 h 1143000"/>
              <a:gd name="connsiteX1" fmla="*/ 1904999 w 1904999"/>
              <a:gd name="connsiteY1" fmla="*/ 0 h 1143000"/>
              <a:gd name="connsiteX2" fmla="*/ 1904999 w 1904999"/>
              <a:gd name="connsiteY2" fmla="*/ 1143000 h 1143000"/>
              <a:gd name="connsiteX3" fmla="*/ 0 w 1904999"/>
              <a:gd name="connsiteY3" fmla="*/ 1143000 h 1143000"/>
              <a:gd name="connsiteX4" fmla="*/ 0 w 1904999"/>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9" h="1143000">
                <a:moveTo>
                  <a:pt x="0" y="0"/>
                </a:moveTo>
                <a:lnTo>
                  <a:pt x="1904999" y="0"/>
                </a:lnTo>
                <a:lnTo>
                  <a:pt x="1904999" y="1143000"/>
                </a:lnTo>
                <a:lnTo>
                  <a:pt x="0" y="1143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r>
              <a:rPr lang="en-US" sz="5200" kern="1200" dirty="0" smtClean="0"/>
              <a:t>2:25</a:t>
            </a:r>
            <a:endParaRPr lang="en-US" sz="5200" kern="1200" dirty="0"/>
          </a:p>
        </p:txBody>
      </p:sp>
      <p:sp>
        <p:nvSpPr>
          <p:cNvPr id="14" name="Freeform 13"/>
          <p:cNvSpPr/>
          <p:nvPr/>
        </p:nvSpPr>
        <p:spPr>
          <a:xfrm>
            <a:off x="1524000" y="4537387"/>
            <a:ext cx="1904999" cy="1143000"/>
          </a:xfrm>
          <a:custGeom>
            <a:avLst/>
            <a:gdLst>
              <a:gd name="connsiteX0" fmla="*/ 0 w 1904999"/>
              <a:gd name="connsiteY0" fmla="*/ 0 h 1143000"/>
              <a:gd name="connsiteX1" fmla="*/ 1904999 w 1904999"/>
              <a:gd name="connsiteY1" fmla="*/ 0 h 1143000"/>
              <a:gd name="connsiteX2" fmla="*/ 1904999 w 1904999"/>
              <a:gd name="connsiteY2" fmla="*/ 1143000 h 1143000"/>
              <a:gd name="connsiteX3" fmla="*/ 0 w 1904999"/>
              <a:gd name="connsiteY3" fmla="*/ 1143000 h 1143000"/>
              <a:gd name="connsiteX4" fmla="*/ 0 w 1904999"/>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9" h="1143000">
                <a:moveTo>
                  <a:pt x="0" y="0"/>
                </a:moveTo>
                <a:lnTo>
                  <a:pt x="1904999" y="0"/>
                </a:lnTo>
                <a:lnTo>
                  <a:pt x="1904999" y="1143000"/>
                </a:lnTo>
                <a:lnTo>
                  <a:pt x="0" y="1143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r>
              <a:rPr lang="en-US" sz="5200" kern="1200" dirty="0" smtClean="0"/>
              <a:t>2:38</a:t>
            </a:r>
            <a:endParaRPr lang="en-US" sz="5200" kern="1200" dirty="0"/>
          </a:p>
        </p:txBody>
      </p:sp>
      <p:sp>
        <p:nvSpPr>
          <p:cNvPr id="15" name="Freeform 14"/>
          <p:cNvSpPr/>
          <p:nvPr/>
        </p:nvSpPr>
        <p:spPr>
          <a:xfrm>
            <a:off x="3619500" y="4537387"/>
            <a:ext cx="1904999" cy="1143000"/>
          </a:xfrm>
          <a:custGeom>
            <a:avLst/>
            <a:gdLst>
              <a:gd name="connsiteX0" fmla="*/ 0 w 1904999"/>
              <a:gd name="connsiteY0" fmla="*/ 0 h 1143000"/>
              <a:gd name="connsiteX1" fmla="*/ 1904999 w 1904999"/>
              <a:gd name="connsiteY1" fmla="*/ 0 h 1143000"/>
              <a:gd name="connsiteX2" fmla="*/ 1904999 w 1904999"/>
              <a:gd name="connsiteY2" fmla="*/ 1143000 h 1143000"/>
              <a:gd name="connsiteX3" fmla="*/ 0 w 1904999"/>
              <a:gd name="connsiteY3" fmla="*/ 1143000 h 1143000"/>
              <a:gd name="connsiteX4" fmla="*/ 0 w 1904999"/>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9" h="1143000">
                <a:moveTo>
                  <a:pt x="0" y="0"/>
                </a:moveTo>
                <a:lnTo>
                  <a:pt x="1904999" y="0"/>
                </a:lnTo>
                <a:lnTo>
                  <a:pt x="1904999" y="1143000"/>
                </a:lnTo>
                <a:lnTo>
                  <a:pt x="0" y="1143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r>
              <a:rPr lang="en-US" sz="5200" kern="1200" dirty="0" smtClean="0"/>
              <a:t>2:57</a:t>
            </a:r>
            <a:endParaRPr lang="en-US" sz="5200" kern="1200" dirty="0"/>
          </a:p>
        </p:txBody>
      </p:sp>
      <p:sp>
        <p:nvSpPr>
          <p:cNvPr id="16" name="Freeform 15"/>
          <p:cNvSpPr/>
          <p:nvPr/>
        </p:nvSpPr>
        <p:spPr>
          <a:xfrm>
            <a:off x="5715000" y="4537387"/>
            <a:ext cx="1904999" cy="1143000"/>
          </a:xfrm>
          <a:custGeom>
            <a:avLst/>
            <a:gdLst>
              <a:gd name="connsiteX0" fmla="*/ 0 w 1904999"/>
              <a:gd name="connsiteY0" fmla="*/ 0 h 1143000"/>
              <a:gd name="connsiteX1" fmla="*/ 1904999 w 1904999"/>
              <a:gd name="connsiteY1" fmla="*/ 0 h 1143000"/>
              <a:gd name="connsiteX2" fmla="*/ 1904999 w 1904999"/>
              <a:gd name="connsiteY2" fmla="*/ 1143000 h 1143000"/>
              <a:gd name="connsiteX3" fmla="*/ 0 w 1904999"/>
              <a:gd name="connsiteY3" fmla="*/ 1143000 h 1143000"/>
              <a:gd name="connsiteX4" fmla="*/ 0 w 1904999"/>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9" h="1143000">
                <a:moveTo>
                  <a:pt x="0" y="0"/>
                </a:moveTo>
                <a:lnTo>
                  <a:pt x="1904999" y="0"/>
                </a:lnTo>
                <a:lnTo>
                  <a:pt x="1904999" y="1143000"/>
                </a:lnTo>
                <a:lnTo>
                  <a:pt x="0" y="1143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r>
              <a:rPr lang="en-US" sz="5200" kern="1200" dirty="0" smtClean="0"/>
              <a:t>…</a:t>
            </a:r>
            <a:endParaRPr lang="en-US" sz="5200" kern="1200" dirty="0"/>
          </a:p>
        </p:txBody>
      </p:sp>
    </p:spTree>
    <p:extLst>
      <p:ext uri="{BB962C8B-B14F-4D97-AF65-F5344CB8AC3E}">
        <p14:creationId xmlns:p14="http://schemas.microsoft.com/office/powerpoint/2010/main" val="65905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NOT ABOUT THE THINGS</a:t>
            </a:r>
            <a:endParaRPr lang="en-US" dirty="0"/>
          </a:p>
        </p:txBody>
      </p:sp>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spTree>
    <p:extLst>
      <p:ext uri="{BB962C8B-B14F-4D97-AF65-F5344CB8AC3E}">
        <p14:creationId xmlns:p14="http://schemas.microsoft.com/office/powerpoint/2010/main" val="67134457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sp>
        <p:nvSpPr>
          <p:cNvPr id="6" name="TextBox 5"/>
          <p:cNvSpPr txBox="1"/>
          <p:nvPr/>
        </p:nvSpPr>
        <p:spPr>
          <a:xfrm>
            <a:off x="396703" y="1729551"/>
            <a:ext cx="7565720" cy="2554545"/>
          </a:xfrm>
          <a:prstGeom prst="rect">
            <a:avLst/>
          </a:prstGeom>
          <a:noFill/>
        </p:spPr>
        <p:txBody>
          <a:bodyPr wrap="square" rtlCol="0">
            <a:spAutoFit/>
          </a:bodyPr>
          <a:lstStyle/>
          <a:p>
            <a:pPr marL="457200" indent="-457200">
              <a:buFont typeface="Arial"/>
              <a:buChar char="•"/>
            </a:pPr>
            <a:r>
              <a:rPr lang="en-US" sz="3200" i="1" dirty="0" smtClean="0"/>
              <a:t>The wheel is an extension of the foot.</a:t>
            </a:r>
          </a:p>
          <a:p>
            <a:pPr marL="457200" indent="-457200">
              <a:buFont typeface="Arial"/>
              <a:buChar char="•"/>
            </a:pPr>
            <a:r>
              <a:rPr lang="en-US" sz="3200" i="1" dirty="0" smtClean="0"/>
              <a:t>The book is an extension of the eye.</a:t>
            </a:r>
          </a:p>
          <a:p>
            <a:pPr marL="457200" indent="-457200">
              <a:buFont typeface="Arial"/>
              <a:buChar char="•"/>
            </a:pPr>
            <a:r>
              <a:rPr lang="en-US" sz="3200" i="1" dirty="0" smtClean="0"/>
              <a:t>Clothing is an extension of the skin.</a:t>
            </a:r>
          </a:p>
          <a:p>
            <a:pPr marL="457200" indent="-457200">
              <a:buFont typeface="Arial"/>
              <a:buChar char="•"/>
            </a:pPr>
            <a:r>
              <a:rPr lang="en-US" sz="3200" i="1" dirty="0" smtClean="0"/>
              <a:t>Electric circuitry is an extension of the central nervous system.</a:t>
            </a:r>
            <a:endParaRPr lang="en-US" sz="3200" i="1" dirty="0"/>
          </a:p>
        </p:txBody>
      </p:sp>
      <p:sp>
        <p:nvSpPr>
          <p:cNvPr id="8" name="TextBox 7"/>
          <p:cNvSpPr txBox="1"/>
          <p:nvPr/>
        </p:nvSpPr>
        <p:spPr>
          <a:xfrm>
            <a:off x="4378863" y="4284096"/>
            <a:ext cx="4480975" cy="646331"/>
          </a:xfrm>
          <a:prstGeom prst="rect">
            <a:avLst/>
          </a:prstGeom>
          <a:noFill/>
        </p:spPr>
        <p:txBody>
          <a:bodyPr wrap="square" rtlCol="0">
            <a:spAutoFit/>
          </a:bodyPr>
          <a:lstStyle/>
          <a:p>
            <a:r>
              <a:rPr lang="en-US" dirty="0" smtClean="0"/>
              <a:t>— 	Marshall McLuhan,</a:t>
            </a:r>
          </a:p>
          <a:p>
            <a:r>
              <a:rPr lang="en-US" i="1" dirty="0" smtClean="0"/>
              <a:t>	The Medium is the Massage</a:t>
            </a:r>
            <a:r>
              <a:rPr lang="en-US" dirty="0" smtClean="0"/>
              <a:t>,</a:t>
            </a:r>
            <a:r>
              <a:rPr lang="en-US" dirty="0"/>
              <a:t> </a:t>
            </a:r>
            <a:r>
              <a:rPr lang="en-US" dirty="0" smtClean="0"/>
              <a:t>1967</a:t>
            </a:r>
          </a:p>
        </p:txBody>
      </p:sp>
      <p:sp>
        <p:nvSpPr>
          <p:cNvPr id="3" name="Slide Number Placeholder 2"/>
          <p:cNvSpPr>
            <a:spLocks noGrp="1"/>
          </p:cNvSpPr>
          <p:nvPr>
            <p:ph type="sldNum" sz="quarter" idx="12"/>
          </p:nvPr>
        </p:nvSpPr>
        <p:spPr/>
        <p:txBody>
          <a:bodyPr/>
          <a:lstStyle/>
          <a:p>
            <a:fld id="{162F1D00-BD13-4404-86B0-79703945A0A7}" type="slidenum">
              <a:rPr lang="en-US" smtClean="0"/>
              <a:pPr/>
              <a:t>43</a:t>
            </a:fld>
            <a:endParaRPr lang="en-US" dirty="0"/>
          </a:p>
        </p:txBody>
      </p:sp>
    </p:spTree>
    <p:extLst>
      <p:ext uri="{BB962C8B-B14F-4D97-AF65-F5344CB8AC3E}">
        <p14:creationId xmlns:p14="http://schemas.microsoft.com/office/powerpoint/2010/main" val="114366789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2285999" y="2689092"/>
            <a:ext cx="2449958" cy="22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2" tIns="50941" rIns="101882" bIns="50941">
            <a:spAutoFit/>
          </a:bodyPr>
          <a:lstStyle/>
          <a:p>
            <a:pPr defTabSz="1019175" eaLnBrk="0" hangingPunct="0"/>
            <a:r>
              <a:rPr lang="en-US" sz="2000" b="1" dirty="0" smtClean="0">
                <a:latin typeface="Verdana" charset="0"/>
              </a:rPr>
              <a:t>Thank you!</a:t>
            </a:r>
            <a:br>
              <a:rPr lang="en-US" sz="2000" b="1" dirty="0" smtClean="0">
                <a:latin typeface="Verdana" charset="0"/>
              </a:rPr>
            </a:br>
            <a:r>
              <a:rPr lang="en-US" sz="2000" b="1" dirty="0">
                <a:latin typeface="Verdana" charset="0"/>
              </a:rPr>
              <a:t/>
            </a:r>
            <a:br>
              <a:rPr lang="en-US" sz="2000" b="1" dirty="0">
                <a:latin typeface="Verdana" charset="0"/>
              </a:rPr>
            </a:br>
            <a:r>
              <a:rPr lang="en-US" sz="2000" b="1" dirty="0" smtClean="0">
                <a:latin typeface="Verdana" charset="0"/>
              </a:rPr>
              <a:t/>
            </a:r>
            <a:br>
              <a:rPr lang="en-US" sz="2000" b="1" dirty="0" smtClean="0">
                <a:latin typeface="Verdana" charset="0"/>
              </a:rPr>
            </a:br>
            <a:r>
              <a:rPr lang="en-US" sz="2000" b="1" dirty="0">
                <a:latin typeface="Verdana" charset="0"/>
              </a:rPr>
              <a:t/>
            </a:r>
            <a:br>
              <a:rPr lang="en-US" sz="2000" b="1" dirty="0">
                <a:latin typeface="Verdana" charset="0"/>
              </a:rPr>
            </a:br>
            <a:r>
              <a:rPr lang="en-US" sz="2000" b="1" dirty="0" smtClean="0">
                <a:latin typeface="Verdana" charset="0"/>
              </a:rPr>
              <a:t>Mike Kuniavsky</a:t>
            </a:r>
            <a:endParaRPr lang="en-US" sz="2000" dirty="0">
              <a:latin typeface="Verdana" charset="0"/>
            </a:endParaRPr>
          </a:p>
          <a:p>
            <a:pPr defTabSz="1019175" eaLnBrk="0" hangingPunct="0"/>
            <a:r>
              <a:rPr lang="en-US" sz="2000" dirty="0" err="1">
                <a:latin typeface="Verdana" charset="0"/>
              </a:rPr>
              <a:t>mikek</a:t>
            </a:r>
            <a:r>
              <a:rPr lang="en-US" sz="2000" dirty="0" err="1" smtClean="0">
                <a:latin typeface="Verdana" charset="0"/>
              </a:rPr>
              <a:t>@parc.com</a:t>
            </a:r>
            <a:r>
              <a:rPr lang="en-US" sz="2000" dirty="0">
                <a:latin typeface="Verdana" charset="0"/>
              </a:rPr>
              <a:t/>
            </a:r>
            <a:br>
              <a:rPr lang="en-US" sz="2000" dirty="0">
                <a:latin typeface="Verdana" charset="0"/>
              </a:rPr>
            </a:br>
            <a:r>
              <a:rPr lang="en-US" sz="2000" dirty="0" smtClean="0">
                <a:latin typeface="Verdana" charset="0"/>
              </a:rPr>
              <a:t>@</a:t>
            </a:r>
            <a:r>
              <a:rPr lang="en-US" sz="2000" dirty="0" err="1" smtClean="0">
                <a:latin typeface="Verdana" charset="0"/>
              </a:rPr>
              <a:t>mikekuniavsky</a:t>
            </a:r>
            <a:endParaRPr lang="en-US" sz="2000" dirty="0">
              <a:latin typeface="Verdana" charset="0"/>
            </a:endParaRPr>
          </a:p>
        </p:txBody>
      </p:sp>
      <p:sp>
        <p:nvSpPr>
          <p:cNvPr id="2" name="Footer Placeholder 1"/>
          <p:cNvSpPr>
            <a:spLocks noGrp="1"/>
          </p:cNvSpPr>
          <p:nvPr>
            <p:ph type="ftr" sz="quarter" idx="3"/>
          </p:nvPr>
        </p:nvSpPr>
        <p:spPr/>
        <p:txBody>
          <a:bodyPr/>
          <a:lstStyle/>
          <a:p>
            <a:r>
              <a:rPr lang="en-US" smtClean="0"/>
              <a:t>O’Reilly Experience Design for the IoT 2015</a:t>
            </a:r>
            <a:endParaRPr lang="en-US" dirty="0"/>
          </a:p>
        </p:txBody>
      </p:sp>
    </p:spTree>
    <p:extLst>
      <p:ext uri="{BB962C8B-B14F-4D97-AF65-F5344CB8AC3E}">
        <p14:creationId xmlns:p14="http://schemas.microsoft.com/office/powerpoint/2010/main" val="8350827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Object 2"/>
          <p:cNvGraphicFramePr>
            <a:graphicFrameLocks noChangeAspect="1"/>
          </p:cNvGraphicFramePr>
          <p:nvPr>
            <p:extLst>
              <p:ext uri="{D42A27DB-BD31-4B8C-83A1-F6EECF244321}">
                <p14:modId xmlns:p14="http://schemas.microsoft.com/office/powerpoint/2010/main" val="2827604501"/>
              </p:ext>
            </p:extLst>
          </p:nvPr>
        </p:nvGraphicFramePr>
        <p:xfrm>
          <a:off x="5883835" y="2787791"/>
          <a:ext cx="1654175" cy="1643062"/>
        </p:xfrm>
        <a:graphic>
          <a:graphicData uri="http://schemas.openxmlformats.org/presentationml/2006/ole">
            <mc:AlternateContent xmlns:mc="http://schemas.openxmlformats.org/markup-compatibility/2006">
              <mc:Choice xmlns:v="urn:schemas-microsoft-com:vml" Requires="v">
                <p:oleObj spid="_x0000_s2251" name="Document" r:id="rId5" imgW="1651000" imgH="1638300" progId="Word.Document.8">
                  <p:embed/>
                </p:oleObj>
              </mc:Choice>
              <mc:Fallback>
                <p:oleObj name="Document" r:id="rId5" imgW="1651000" imgH="16383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3835" y="2787791"/>
                        <a:ext cx="1654175" cy="1643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2" descr="path_logo"/>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57988" y="3176773"/>
            <a:ext cx="3378200" cy="889000"/>
          </a:xfrm>
          <a:prstGeom prst="rect">
            <a:avLst/>
          </a:prstGeom>
          <a:noFill/>
        </p:spPr>
      </p:pic>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sp>
        <p:nvSpPr>
          <p:cNvPr id="4" name="Slide Number Placeholder 3"/>
          <p:cNvSpPr>
            <a:spLocks noGrp="1"/>
          </p:cNvSpPr>
          <p:nvPr>
            <p:ph type="sldNum" sz="quarter" idx="12"/>
          </p:nvPr>
        </p:nvSpPr>
        <p:spPr/>
        <p:txBody>
          <a:bodyPr/>
          <a:lstStyle/>
          <a:p>
            <a:fld id="{70F20529-D86D-954A-B387-63920368302F}" type="slidenum">
              <a:rPr lang="en-US" smtClean="0"/>
              <a:pPr/>
              <a:t>4</a:t>
            </a:fld>
            <a:endParaRPr lang="en-US"/>
          </a:p>
        </p:txBody>
      </p:sp>
    </p:spTree>
    <p:extLst>
      <p:ext uri="{BB962C8B-B14F-4D97-AF65-F5344CB8AC3E}">
        <p14:creationId xmlns:p14="http://schemas.microsoft.com/office/powerpoint/2010/main" val="32075389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1427400" y="1308583"/>
            <a:ext cx="6258560" cy="4260427"/>
          </a:xfrm>
          <a:prstGeom prst="rect">
            <a:avLst/>
          </a:prstGeom>
        </p:spPr>
      </p:pic>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sp>
        <p:nvSpPr>
          <p:cNvPr id="4" name="Slide Number Placeholder 3"/>
          <p:cNvSpPr>
            <a:spLocks noGrp="1"/>
          </p:cNvSpPr>
          <p:nvPr>
            <p:ph type="sldNum" sz="quarter" idx="12"/>
          </p:nvPr>
        </p:nvSpPr>
        <p:spPr/>
        <p:txBody>
          <a:bodyPr/>
          <a:lstStyle/>
          <a:p>
            <a:fld id="{70F20529-D86D-954A-B387-63920368302F}" type="slidenum">
              <a:rPr lang="en-US" smtClean="0"/>
              <a:pPr/>
              <a:t>5</a:t>
            </a:fld>
            <a:endParaRPr lang="en-US"/>
          </a:p>
        </p:txBody>
      </p:sp>
    </p:spTree>
    <p:extLst>
      <p:ext uri="{BB962C8B-B14F-4D97-AF65-F5344CB8AC3E}">
        <p14:creationId xmlns:p14="http://schemas.microsoft.com/office/powerpoint/2010/main" val="31445000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AVATARS:</a:t>
            </a:r>
            <a:br>
              <a:rPr lang="en-US" dirty="0" smtClean="0"/>
            </a:br>
            <a:r>
              <a:rPr lang="en-US" dirty="0" smtClean="0"/>
              <a:t>THE MODEL FOR B2C IOT</a:t>
            </a:r>
            <a:endParaRPr lang="en-US" dirty="0"/>
          </a:p>
        </p:txBody>
      </p:sp>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spTree>
    <p:extLst>
      <p:ext uri="{BB962C8B-B14F-4D97-AF65-F5344CB8AC3E}">
        <p14:creationId xmlns:p14="http://schemas.microsoft.com/office/powerpoint/2010/main" val="9741571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934" y="1139160"/>
            <a:ext cx="2489157" cy="2106706"/>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1637" y="1497748"/>
            <a:ext cx="1946507" cy="17145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88727" y="623689"/>
            <a:ext cx="877455" cy="851647"/>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72546" y="959866"/>
            <a:ext cx="791996" cy="1187824"/>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95455" y="2304572"/>
            <a:ext cx="1177636" cy="1143000"/>
          </a:xfrm>
          <a:prstGeom prst="rect">
            <a:avLst/>
          </a:prstGeom>
        </p:spPr>
      </p:pic>
      <p:cxnSp>
        <p:nvCxnSpPr>
          <p:cNvPr id="9" name="Straight Arrow Connector 8"/>
          <p:cNvCxnSpPr/>
          <p:nvPr/>
        </p:nvCxnSpPr>
        <p:spPr bwMode="auto">
          <a:xfrm>
            <a:off x="3117273" y="2304572"/>
            <a:ext cx="2078182" cy="1401"/>
          </a:xfrm>
          <a:prstGeom prst="straightConnector1">
            <a:avLst/>
          </a:prstGeom>
          <a:solidFill>
            <a:schemeClr val="accent1"/>
          </a:solidFill>
          <a:ln w="76200" cap="flat" cmpd="sng" algn="ctr">
            <a:solidFill>
              <a:schemeClr val="accent2"/>
            </a:solidFill>
            <a:prstDash val="solid"/>
            <a:round/>
            <a:headEnd type="none" w="med" len="med"/>
            <a:tailEnd type="stealth" w="lg" len="lg"/>
          </a:ln>
          <a:effectLst/>
        </p:spPr>
      </p:cxnSp>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820" y="3614179"/>
            <a:ext cx="1419953" cy="1131794"/>
          </a:xfrm>
          <a:prstGeom prst="rect">
            <a:avLst/>
          </a:prstGeom>
        </p:spPr>
      </p:pic>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78184" y="4926749"/>
            <a:ext cx="1021773" cy="956782"/>
          </a:xfrm>
          <a:prstGeom prst="rect">
            <a:avLst/>
          </a:prstGeom>
        </p:spPr>
      </p:pic>
      <p:pic>
        <p:nvPicPr>
          <p:cNvPr id="14" name="Pictur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65818" y="4792278"/>
            <a:ext cx="831273" cy="829235"/>
          </a:xfrm>
          <a:prstGeom prst="rect">
            <a:avLst/>
          </a:prstGeom>
        </p:spPr>
      </p:pic>
      <p:pic>
        <p:nvPicPr>
          <p:cNvPr id="17" name="Picture 1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42909" y="3783748"/>
            <a:ext cx="882073" cy="833718"/>
          </a:xfrm>
          <a:prstGeom prst="rect">
            <a:avLst/>
          </a:prstGeom>
        </p:spPr>
      </p:pic>
      <p:pic>
        <p:nvPicPr>
          <p:cNvPr id="18" name="Picture 1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472545" y="4388866"/>
            <a:ext cx="863600" cy="847165"/>
          </a:xfrm>
          <a:prstGeom prst="rect">
            <a:avLst/>
          </a:prstGeom>
        </p:spPr>
      </p:pic>
      <p:cxnSp>
        <p:nvCxnSpPr>
          <p:cNvPr id="19" name="Straight Arrow Connector 18"/>
          <p:cNvCxnSpPr/>
          <p:nvPr/>
        </p:nvCxnSpPr>
        <p:spPr bwMode="auto">
          <a:xfrm>
            <a:off x="3117273" y="4926748"/>
            <a:ext cx="2078182" cy="1401"/>
          </a:xfrm>
          <a:prstGeom prst="straightConnector1">
            <a:avLst/>
          </a:prstGeom>
          <a:solidFill>
            <a:schemeClr val="accent1"/>
          </a:solidFill>
          <a:ln w="76200" cap="flat" cmpd="sng" algn="ctr">
            <a:solidFill>
              <a:srgbClr val="E6641E"/>
            </a:solidFill>
            <a:prstDash val="solid"/>
            <a:round/>
            <a:headEnd type="none" w="med" len="med"/>
            <a:tailEnd type="stealth" w="lg" len="lg"/>
          </a:ln>
          <a:effectLst/>
        </p:spPr>
      </p:cxnSp>
      <p:sp>
        <p:nvSpPr>
          <p:cNvPr id="3" name="Footer Placeholder 2"/>
          <p:cNvSpPr>
            <a:spLocks noGrp="1"/>
          </p:cNvSpPr>
          <p:nvPr>
            <p:ph type="ftr" sz="quarter" idx="3"/>
          </p:nvPr>
        </p:nvSpPr>
        <p:spPr/>
        <p:txBody>
          <a:bodyPr/>
          <a:lstStyle/>
          <a:p>
            <a:r>
              <a:rPr lang="en-US" smtClean="0"/>
              <a:t>O’Reilly Experience Design for the IoT 2015</a:t>
            </a:r>
            <a:endParaRPr lang="en-US" dirty="0"/>
          </a:p>
        </p:txBody>
      </p:sp>
      <p:pic>
        <p:nvPicPr>
          <p:cNvPr id="20" name="Picture 1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48636" y="4654208"/>
            <a:ext cx="1082963" cy="1082963"/>
          </a:xfrm>
          <a:prstGeom prst="rect">
            <a:avLst/>
          </a:prstGeom>
        </p:spPr>
      </p:pic>
      <p:pic>
        <p:nvPicPr>
          <p:cNvPr id="10" name="Picture 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026729" y="5330194"/>
            <a:ext cx="868680" cy="850583"/>
          </a:xfrm>
          <a:prstGeom prst="rect">
            <a:avLst/>
          </a:prstGeom>
        </p:spPr>
      </p:pic>
      <p:pic>
        <p:nvPicPr>
          <p:cNvPr id="21" name="Picture 2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379998" y="3748786"/>
            <a:ext cx="868680" cy="868680"/>
          </a:xfrm>
          <a:prstGeom prst="rect">
            <a:avLst/>
          </a:prstGeom>
        </p:spPr>
      </p:pic>
      <p:sp>
        <p:nvSpPr>
          <p:cNvPr id="2" name="Slide Number Placeholder 1"/>
          <p:cNvSpPr>
            <a:spLocks noGrp="1"/>
          </p:cNvSpPr>
          <p:nvPr>
            <p:ph type="sldNum" sz="quarter" idx="12"/>
          </p:nvPr>
        </p:nvSpPr>
        <p:spPr/>
        <p:txBody>
          <a:bodyPr/>
          <a:lstStyle/>
          <a:p>
            <a:fld id="{70F20529-D86D-954A-B387-63920368302F}" type="slidenum">
              <a:rPr lang="en-US" smtClean="0"/>
              <a:pPr/>
              <a:t>7</a:t>
            </a:fld>
            <a:endParaRPr lang="en-US"/>
          </a:p>
        </p:txBody>
      </p:sp>
    </p:spTree>
    <p:extLst>
      <p:ext uri="{BB962C8B-B14F-4D97-AF65-F5344CB8AC3E}">
        <p14:creationId xmlns:p14="http://schemas.microsoft.com/office/powerpoint/2010/main" val="11779992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728" y="2420471"/>
            <a:ext cx="2757959" cy="2011456"/>
          </a:xfrm>
          <a:prstGeom prst="rect">
            <a:avLst/>
          </a:prstGeom>
        </p:spPr>
      </p:pic>
      <p:cxnSp>
        <p:nvCxnSpPr>
          <p:cNvPr id="6" name="Straight Arrow Connector 5"/>
          <p:cNvCxnSpPr/>
          <p:nvPr/>
        </p:nvCxnSpPr>
        <p:spPr bwMode="auto">
          <a:xfrm>
            <a:off x="3810000" y="3429000"/>
            <a:ext cx="1270447" cy="11052"/>
          </a:xfrm>
          <a:prstGeom prst="straightConnector1">
            <a:avLst/>
          </a:prstGeom>
          <a:solidFill>
            <a:schemeClr val="accent1"/>
          </a:solidFill>
          <a:ln w="76200" cap="flat" cmpd="sng" algn="ctr">
            <a:solidFill>
              <a:srgbClr val="E6641E"/>
            </a:solidFill>
            <a:prstDash val="solid"/>
            <a:round/>
            <a:headEnd type="none" w="med" len="med"/>
            <a:tailEnd type="stealth" w="lg" len="lg"/>
          </a:ln>
          <a:effectLst/>
        </p:spPr>
      </p:cxn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5162" y="2266576"/>
            <a:ext cx="3711313" cy="2468023"/>
          </a:xfrm>
          <a:prstGeom prst="rect">
            <a:avLst/>
          </a:prstGeom>
        </p:spPr>
      </p:pic>
      <p:sp>
        <p:nvSpPr>
          <p:cNvPr id="4" name="Footer Placeholder 3"/>
          <p:cNvSpPr>
            <a:spLocks noGrp="1"/>
          </p:cNvSpPr>
          <p:nvPr>
            <p:ph type="ftr" sz="quarter" idx="3"/>
          </p:nvPr>
        </p:nvSpPr>
        <p:spPr/>
        <p:txBody>
          <a:bodyPr/>
          <a:lstStyle/>
          <a:p>
            <a:r>
              <a:rPr lang="en-US" smtClean="0"/>
              <a:t>O’Reilly Experience Design for the IoT 2015</a:t>
            </a:r>
            <a:endParaRPr lang="en-US" dirty="0"/>
          </a:p>
        </p:txBody>
      </p:sp>
      <p:sp>
        <p:nvSpPr>
          <p:cNvPr id="2" name="Slide Number Placeholder 1"/>
          <p:cNvSpPr>
            <a:spLocks noGrp="1"/>
          </p:cNvSpPr>
          <p:nvPr>
            <p:ph type="sldNum" sz="quarter" idx="12"/>
          </p:nvPr>
        </p:nvSpPr>
        <p:spPr/>
        <p:txBody>
          <a:bodyPr/>
          <a:lstStyle/>
          <a:p>
            <a:fld id="{70F20529-D86D-954A-B387-63920368302F}" type="slidenum">
              <a:rPr lang="en-US" smtClean="0"/>
              <a:pPr/>
              <a:t>8</a:t>
            </a:fld>
            <a:endParaRPr lang="en-US"/>
          </a:p>
        </p:txBody>
      </p:sp>
    </p:spTree>
    <p:extLst>
      <p:ext uri="{BB962C8B-B14F-4D97-AF65-F5344CB8AC3E}">
        <p14:creationId xmlns:p14="http://schemas.microsoft.com/office/powerpoint/2010/main" val="9724981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13 PARC Template">
  <a:themeElements>
    <a:clrScheme name="Custom 7">
      <a:dk1>
        <a:srgbClr val="676767"/>
      </a:dk1>
      <a:lt1>
        <a:sysClr val="window" lastClr="FFFFFF"/>
      </a:lt1>
      <a:dk2>
        <a:srgbClr val="1A4256"/>
      </a:dk2>
      <a:lt2>
        <a:srgbClr val="EEECE1"/>
      </a:lt2>
      <a:accent1>
        <a:srgbClr val="3F7297"/>
      </a:accent1>
      <a:accent2>
        <a:srgbClr val="FF6600"/>
      </a:accent2>
      <a:accent3>
        <a:srgbClr val="AAB855"/>
      </a:accent3>
      <a:accent4>
        <a:srgbClr val="78559F"/>
      </a:accent4>
      <a:accent5>
        <a:srgbClr val="DCDCDC"/>
      </a:accent5>
      <a:accent6>
        <a:srgbClr val="FF8533"/>
      </a:accent6>
      <a:hlink>
        <a:srgbClr val="1A4256"/>
      </a:hlink>
      <a:folHlink>
        <a:srgbClr val="62399F"/>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57775</TotalTime>
  <Words>5413</Words>
  <Application>Microsoft Macintosh PowerPoint</Application>
  <PresentationFormat>On-screen Show (4:3)</PresentationFormat>
  <Paragraphs>269</Paragraphs>
  <Slides>45</Slides>
  <Notes>45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2013 PARC Template</vt:lpstr>
      <vt:lpstr>Document</vt:lpstr>
      <vt:lpstr>THE USER EXPERIENCE OF PREDICTIVE ANALYTICS IN THE (CONSUMER) INTERNET OF THINGS</vt:lpstr>
      <vt:lpstr>PowerPoint Presentation</vt:lpstr>
      <vt:lpstr>PowerPoint Presentation</vt:lpstr>
      <vt:lpstr>PowerPoint Presentation</vt:lpstr>
      <vt:lpstr>PowerPoint Presentation</vt:lpstr>
      <vt:lpstr>PowerPoint Presentation</vt:lpstr>
      <vt:lpstr>SERVICE AVATARS: THE MODEL FOR B2C IOT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B2C IOT SERVICES</vt:lpstr>
      <vt:lpstr>PowerPoint Presentation</vt:lpstr>
      <vt:lpstr>PowerPoint Presentation</vt:lpstr>
      <vt:lpstr>PowerPoint Presentation</vt:lpstr>
      <vt:lpstr>PREDICTIVE BEHAVIOR, ENABLED BY MACHINE LEARNING, IS THE KEY TO THE BUSINESS MODELS OF MOST B2C IOT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ISSUES WITH THE UX OF PREDICTIVE ANALYTICS</vt:lpstr>
      <vt:lpstr>ISSUE 1: EXPECTATIONS OF AUTONOMOUS BEHAVIOR</vt:lpstr>
      <vt:lpstr>ISSUE 2: UNCERTAINTY</vt:lpstr>
      <vt:lpstr>ISSUE 3: CONTROL</vt:lpstr>
      <vt:lpstr>FOUR PATTERNS FOR ADDRESSING PREDICTIVE UX ISSUES</vt:lpstr>
      <vt:lpstr>PATTERN 0: HAVE A USER STORY FOR EVERY STAGE OF PREDICTION</vt:lpstr>
      <vt:lpstr>PATTERN 1: SET BEHAVIOR EXPECTATIONS</vt:lpstr>
      <vt:lpstr>PowerPoint Presentation</vt:lpstr>
      <vt:lpstr>PATTERN 2: EXPLAIN WHEN A STATE HAS CHANGED OR IS GOING TO CHANGE</vt:lpstr>
      <vt:lpstr>PATTERN 3: CREATE CLEAR WAYS FOR PEOPLE TO ADJUST THE PREDICTIVE BEHAVIOR</vt:lpstr>
      <vt:lpstr>PATTERN 4: SUPPORT PEOPLE, DON’T REPLACE THEM</vt:lpstr>
      <vt:lpstr>ANTIPATTERN: DON’T MAKE PEOPLE DO ALL THE TRAINING, THEY WON’T</vt:lpstr>
      <vt:lpstr>IT’S NOT ABOUT THE THINGS</vt:lpstr>
      <vt:lpstr>PowerPoint Presentation</vt:lpstr>
      <vt:lpstr>Thank you!    Mike Kuniavsky mikek@parc.com @mikekuniavsky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Nelson Soken</dc:creator>
  <cp:lastModifiedBy>Ari Stiles</cp:lastModifiedBy>
  <cp:revision>1558</cp:revision>
  <cp:lastPrinted>2014-11-21T05:07:34Z</cp:lastPrinted>
  <dcterms:created xsi:type="dcterms:W3CDTF">2013-10-14T20:25:56Z</dcterms:created>
  <dcterms:modified xsi:type="dcterms:W3CDTF">2015-05-20T12:11:28Z</dcterms:modified>
</cp:coreProperties>
</file>