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90" r:id="rId3"/>
    <p:sldId id="385" r:id="rId4"/>
    <p:sldId id="386" r:id="rId5"/>
    <p:sldId id="388" r:id="rId6"/>
    <p:sldId id="384" r:id="rId7"/>
    <p:sldId id="351" r:id="rId8"/>
    <p:sldId id="364" r:id="rId9"/>
    <p:sldId id="373" r:id="rId10"/>
    <p:sldId id="372" r:id="rId11"/>
    <p:sldId id="374" r:id="rId12"/>
    <p:sldId id="365" r:id="rId13"/>
    <p:sldId id="381" r:id="rId14"/>
    <p:sldId id="360" r:id="rId15"/>
    <p:sldId id="362" r:id="rId16"/>
    <p:sldId id="355" r:id="rId17"/>
    <p:sldId id="379" r:id="rId18"/>
    <p:sldId id="371" r:id="rId19"/>
    <p:sldId id="389" r:id="rId20"/>
    <p:sldId id="3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Paris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737" autoAdjust="0"/>
  </p:normalViewPr>
  <p:slideViewPr>
    <p:cSldViewPr snapToGrid="0" snapToObjects="1">
      <p:cViewPr>
        <p:scale>
          <a:sx n="100" d="100"/>
          <a:sy n="100" d="100"/>
        </p:scale>
        <p:origin x="-181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3A110-5A63-844F-8EB2-C2BB09F76147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2CDF0-FAC0-2042-BAEE-8E4CF9BD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9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446EA-BB26-274D-B757-368EE7D8F0F2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2E8FB-7D2B-724D-86AE-368EDA03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3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Futura Medium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Futura Medium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33445" cy="365125"/>
          </a:xfrm>
        </p:spPr>
        <p:txBody>
          <a:bodyPr/>
          <a:lstStyle/>
          <a:p>
            <a:fld id="{F5A50E63-4F66-E840-80E6-2B55950467CB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71545" cy="365125"/>
          </a:xfrm>
        </p:spPr>
        <p:txBody>
          <a:bodyPr/>
          <a:lstStyle/>
          <a:p>
            <a:fld id="{ABDEA077-4059-1E41-9325-4B80FEA79C65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71545" cy="365125"/>
          </a:xfrm>
        </p:spPr>
        <p:txBody>
          <a:bodyPr/>
          <a:lstStyle/>
          <a:p>
            <a:fld id="{FF3EAB82-6AE5-834A-8BBD-0A1907C835E5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33445" cy="365125"/>
          </a:xfrm>
        </p:spPr>
        <p:txBody>
          <a:bodyPr/>
          <a:lstStyle/>
          <a:p>
            <a:fld id="{3DE092EB-6479-B945-9FE3-52C7E8B0584C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58845" cy="365125"/>
          </a:xfrm>
        </p:spPr>
        <p:txBody>
          <a:bodyPr/>
          <a:lstStyle/>
          <a:p>
            <a:fld id="{704C9D31-B108-2D44-A34B-ABE8E7845B25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33445" cy="365125"/>
          </a:xfrm>
        </p:spPr>
        <p:txBody>
          <a:bodyPr/>
          <a:lstStyle/>
          <a:p>
            <a:fld id="{E6869626-9515-8445-B481-EA4099723451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46145" cy="365125"/>
          </a:xfrm>
        </p:spPr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71545" cy="365125"/>
          </a:xfrm>
        </p:spPr>
        <p:txBody>
          <a:bodyPr/>
          <a:lstStyle/>
          <a:p>
            <a:fld id="{EA3A0956-590E-C940-BFFD-B7AA7AD484F9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96945" cy="365125"/>
          </a:xfrm>
        </p:spPr>
        <p:txBody>
          <a:bodyPr/>
          <a:lstStyle/>
          <a:p>
            <a:fld id="{966D2578-BCC4-F84A-BDCF-949D4A228665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20745" cy="365125"/>
          </a:xfrm>
        </p:spPr>
        <p:txBody>
          <a:bodyPr/>
          <a:lstStyle/>
          <a:p>
            <a:fld id="{EE8C39ED-47E6-A44F-ADAC-318AC7C94970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20745" cy="365125"/>
          </a:xfrm>
        </p:spPr>
        <p:txBody>
          <a:bodyPr/>
          <a:lstStyle/>
          <a:p>
            <a:fld id="{D2757544-65CF-F044-8B50-91E75B932F3A}" type="datetime1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96945" cy="365125"/>
          </a:xfrm>
        </p:spPr>
        <p:txBody>
          <a:bodyPr/>
          <a:lstStyle/>
          <a:p>
            <a:fld id="{4DF7B947-3E1F-EE43-8B27-7DD65AAD2740}" type="datetime1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20745" cy="365125"/>
          </a:xfrm>
        </p:spPr>
        <p:txBody>
          <a:bodyPr/>
          <a:lstStyle/>
          <a:p>
            <a:fld id="{B7F07621-72F3-2348-958C-96977FE33112}" type="datetime1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31155" y="6443514"/>
            <a:ext cx="858845" cy="365125"/>
          </a:xfrm>
        </p:spPr>
        <p:txBody>
          <a:bodyPr/>
          <a:lstStyle/>
          <a:p>
            <a:fld id="{F837DF6A-DF14-F34E-A6F9-6B1707022C92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31155" y="6443514"/>
            <a:ext cx="722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909090"/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Futura Medium"/>
              </a:defRPr>
            </a:lvl1pPr>
          </a:lstStyle>
          <a:p>
            <a:fld id="{0E7AB205-8FC7-2E49-8FED-A0554E54FB21}" type="datetime1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1644" y="6443514"/>
            <a:ext cx="1887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Futura Medium"/>
              </a:defRPr>
            </a:lvl1pPr>
          </a:lstStyle>
          <a:p>
            <a:r>
              <a:rPr lang="en-US" dirty="0" smtClean="0"/>
              <a:t>http://</a:t>
            </a:r>
            <a:r>
              <a:rPr lang="en-US" dirty="0" err="1" smtClean="0"/>
              <a:t>www.tonyparisi.com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/>
  <p:txStyles>
    <p:titleStyle>
      <a:lvl1pPr algn="r" defTabSz="914400" rtl="0" eaLnBrk="1" latinLnBrk="0" hangingPunct="1">
        <a:spcBef>
          <a:spcPct val="0"/>
        </a:spcBef>
        <a:buNone/>
        <a:defRPr sz="4800" b="0" i="1" kern="1200" cap="all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Haettenschweiler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" charset="2"/>
        <a:buChar char=""/>
        <a:defRPr sz="2200" kern="1200" cap="small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Haettenschweiler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" charset="2"/>
        <a:buChar char=""/>
        <a:defRPr sz="2000" kern="1200" cap="small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Haettenschweiler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" charset="2"/>
        <a:buChar char=""/>
        <a:defRPr sz="1800" kern="1200" cap="small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Haettenschweiler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" charset="2"/>
        <a:buChar char=""/>
        <a:defRPr sz="1800" kern="1200" cap="small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Haettenschweiler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" charset="2"/>
        <a:buChar char=""/>
        <a:defRPr sz="1800" kern="1200" cap="small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Haettenschweiler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r.chromeexperiments.com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.co/chromev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reej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parisi.github.io/WebVR/examples/cube-oculus.html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tparisi/WebVR" TargetMode="Externa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://threejs.org/" TargetMode="External"/><Relationship Id="rId12" Type="http://schemas.openxmlformats.org/officeDocument/2006/relationships/hyperlink" Target="http://scenejs.org/" TargetMode="External"/><Relationship Id="rId13" Type="http://schemas.openxmlformats.org/officeDocument/2006/relationships/hyperlink" Target="http://www.babylonjs.com/" TargetMode="External"/><Relationship Id="rId14" Type="http://schemas.openxmlformats.org/officeDocument/2006/relationships/hyperlink" Target="https://github.com/tparisi/glam" TargetMode="External"/><Relationship Id="rId15" Type="http://schemas.openxmlformats.org/officeDocument/2006/relationships/hyperlink" Target="https://github.com/hawksley/eleVR-Web-Player" TargetMode="External"/><Relationship Id="rId16" Type="http://schemas.openxmlformats.org/officeDocument/2006/relationships/hyperlink" Target="https://github.com/littlstar/slant-play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hyperlink" Target="http://www.gootechnologies.com/" TargetMode="External"/><Relationship Id="rId5" Type="http://schemas.openxmlformats.org/officeDocument/2006/relationships/hyperlink" Target="http://verold.com/" TargetMode="External"/><Relationship Id="rId6" Type="http://schemas.openxmlformats.org/officeDocument/2006/relationships/hyperlink" Target="https://turbulenz.com/" TargetMode="External"/><Relationship Id="rId7" Type="http://schemas.openxmlformats.org/officeDocument/2006/relationships/hyperlink" Target="http://www.playcanvas.com/" TargetMode="External"/><Relationship Id="rId8" Type="http://schemas.openxmlformats.org/officeDocument/2006/relationships/hyperlink" Target="https://sketchfab.com/" TargetMode="External"/><Relationship Id="rId9" Type="http://schemas.openxmlformats.org/officeDocument/2006/relationships/hyperlink" Target="https://www.unrealengine.com/" TargetMode="External"/><Relationship Id="rId10" Type="http://schemas.openxmlformats.org/officeDocument/2006/relationships/hyperlink" Target="http://unity3d.com/%23unity-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emos/detail/unreal-engine-4-strategy-game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kripken/emscript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twitter.com/scenev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tparisi/gla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olderview?id=0BzudLt22BqGRbW9WTHMtOWMzNjQ" TargetMode="External"/><Relationship Id="rId4" Type="http://schemas.openxmlformats.org/officeDocument/2006/relationships/hyperlink" Target="http://mozvr.com/" TargetMode="External"/><Relationship Id="rId5" Type="http://schemas.openxmlformats.org/officeDocument/2006/relationships/hyperlink" Target="mailto:web-vr-discuss@mozilla.org" TargetMode="External"/><Relationship Id="rId6" Type="http://schemas.openxmlformats.org/officeDocument/2006/relationships/hyperlink" Target="http://vr.chromeexperiments.com/" TargetMode="External"/><Relationship Id="rId7" Type="http://schemas.openxmlformats.org/officeDocument/2006/relationships/hyperlink" Target="https://github.com/tparisi/WebV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bitops.com/blog/2014/08/20/updated-firefox-vr-build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meetup.com/Web-VR/" TargetMode="External"/><Relationship Id="rId12" Type="http://schemas.openxmlformats.org/officeDocument/2006/relationships/hyperlink" Target="https://github.com/tparisi/WebGLBook" TargetMode="External"/><Relationship Id="rId13" Type="http://schemas.openxmlformats.org/officeDocument/2006/relationships/hyperlink" Target="https://github.com/tparisi/Programming3DApplications" TargetMode="External"/><Relationship Id="rId14" Type="http://schemas.openxmlformats.org/officeDocument/2006/relationships/hyperlink" Target="http://www.glamjs.org/" TargetMode="External"/><Relationship Id="rId15" Type="http://schemas.openxmlformats.org/officeDocument/2006/relationships/hyperlink" Target="https://github.com/tparisi/glam/" TargetMode="External"/><Relationship Id="rId16" Type="http://schemas.openxmlformats.org/officeDocument/2006/relationships/hyperlink" Target="http://www.thirdeye.g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parisi@gmail.com" TargetMode="External"/><Relationship Id="rId3" Type="http://schemas.openxmlformats.org/officeDocument/2006/relationships/hyperlink" Target="http://twitter.com/auradeluxe" TargetMode="External"/><Relationship Id="rId4" Type="http://schemas.openxmlformats.org/officeDocument/2006/relationships/hyperlink" Target="http://www.tonyparisi.com/" TargetMode="External"/><Relationship Id="rId5" Type="http://schemas.openxmlformats.org/officeDocument/2006/relationships/hyperlink" Target="http://www.learningwebgl.com/" TargetMode="External"/><Relationship Id="rId6" Type="http://schemas.openxmlformats.org/officeDocument/2006/relationships/image" Target="../media/image4.jpeg"/><Relationship Id="rId7" Type="http://schemas.openxmlformats.org/officeDocument/2006/relationships/hyperlink" Target="http://www.amazon.com/dp/144932357X" TargetMode="External"/><Relationship Id="rId8" Type="http://schemas.openxmlformats.org/officeDocument/2006/relationships/hyperlink" Target="http://www.amazon.com/Programming-Applications-HTML5-WebGL-Visualization/dp/1449362966" TargetMode="External"/><Relationship Id="rId9" Type="http://schemas.openxmlformats.org/officeDocument/2006/relationships/image" Target="../media/image5.png"/><Relationship Id="rId10" Type="http://schemas.openxmlformats.org/officeDocument/2006/relationships/hyperlink" Target="http://www.meetup.com/WebGL-Developers-Meetup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commonspace.wordpress.com/2014/03/12/happybirthda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media.tojicode.com/q3bsp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zvr.github.io/webvr-spec/webvr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68214"/>
            <a:ext cx="7772400" cy="877824"/>
          </a:xfrm>
        </p:spPr>
        <p:txBody>
          <a:bodyPr>
            <a:normAutofit/>
          </a:bodyPr>
          <a:lstStyle/>
          <a:p>
            <a:r>
              <a:rPr lang="en-US" dirty="0">
                <a:latin typeface="Haettenschweiler"/>
                <a:cs typeface="Haettenschweiler"/>
              </a:rPr>
              <a:t>t</a:t>
            </a:r>
            <a:r>
              <a:rPr lang="en-US" dirty="0" smtClean="0">
                <a:latin typeface="Haettenschweiler"/>
                <a:cs typeface="Haettenschweiler"/>
              </a:rPr>
              <a:t>ony </a:t>
            </a:r>
            <a:r>
              <a:rPr lang="en-US" dirty="0" err="1" smtClean="0">
                <a:latin typeface="Haettenschweiler"/>
                <a:cs typeface="Haettenschweiler"/>
              </a:rPr>
              <a:t>parisi</a:t>
            </a:r>
            <a:endParaRPr lang="en-US" dirty="0" smtClean="0">
              <a:latin typeface="Haettenschweiler"/>
              <a:cs typeface="Haettenschweiler"/>
            </a:endParaRPr>
          </a:p>
          <a:p>
            <a:r>
              <a:rPr lang="en-US" dirty="0" smtClean="0">
                <a:latin typeface="Haettenschweiler"/>
                <a:cs typeface="Haettenschweiler"/>
              </a:rPr>
              <a:t>April, 2015</a:t>
            </a:r>
            <a:endParaRPr lang="en-US" dirty="0">
              <a:latin typeface="Haettenschweiler"/>
              <a:cs typeface="Haettenschweiler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4000" y="2248999"/>
            <a:ext cx="5829300" cy="1639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5400" b="0" i="1" kern="1200" cap="all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Futura Medium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6600"/>
                </a:solidFill>
                <a:latin typeface="Haettenschweiler"/>
                <a:cs typeface="Haettenschweiler"/>
              </a:rPr>
              <a:t>Browser-based Virtual Reality with html5</a:t>
            </a:r>
          </a:p>
        </p:txBody>
      </p:sp>
    </p:spTree>
    <p:extLst>
      <p:ext uri="{BB962C8B-B14F-4D97-AF65-F5344CB8AC3E}">
        <p14:creationId xmlns:p14="http://schemas.microsoft.com/office/powerpoint/2010/main" val="348773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The WebVR </a:t>
            </a:r>
            <a:r>
              <a:rPr lang="en-US" dirty="0" smtClean="0">
                <a:solidFill>
                  <a:srgbClr val="FF6600"/>
                </a:solidFill>
              </a:rPr>
              <a:t>API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57941"/>
            <a:ext cx="7770813" cy="4257022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Head Tracking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600" y="1397864"/>
            <a:ext cx="8788400" cy="569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        // polyfill</a:t>
            </a:r>
          </a:p>
          <a:p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err="1">
                <a:latin typeface="Courier"/>
                <a:cs typeface="Courier"/>
              </a:rPr>
              <a:t>var</a:t>
            </a: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err="1">
                <a:latin typeface="Courier"/>
                <a:cs typeface="Courier"/>
              </a:rPr>
              <a:t>getVRDevices</a:t>
            </a:r>
            <a:r>
              <a:rPr lang="en-US" sz="1100" dirty="0">
                <a:latin typeface="Courier"/>
                <a:cs typeface="Courier"/>
              </a:rPr>
              <a:t> = </a:t>
            </a:r>
            <a:r>
              <a:rPr lang="en-US" sz="1100" dirty="0" err="1">
                <a:latin typeface="Courier"/>
                <a:cs typeface="Courier"/>
              </a:rPr>
              <a:t>navigator.mozGetVRDevices</a:t>
            </a:r>
            <a:r>
              <a:rPr lang="en-US" sz="1100" dirty="0">
                <a:latin typeface="Courier"/>
                <a:cs typeface="Courier"/>
              </a:rPr>
              <a:t> /* FF */ ||</a:t>
            </a:r>
          </a:p>
          <a:p>
            <a:r>
              <a:rPr lang="en-US" sz="1100" dirty="0">
                <a:latin typeface="Courier"/>
                <a:cs typeface="Courier"/>
              </a:rPr>
              <a:t>                           </a:t>
            </a:r>
            <a:r>
              <a:rPr lang="en-US" sz="1100" dirty="0" err="1">
                <a:latin typeface="Courier"/>
                <a:cs typeface="Courier"/>
              </a:rPr>
              <a:t>navigator.getVRDevices</a:t>
            </a:r>
            <a:r>
              <a:rPr lang="en-US" sz="1100" dirty="0">
                <a:latin typeface="Courier"/>
                <a:cs typeface="Courier"/>
              </a:rPr>
              <a:t>; /* </a:t>
            </a:r>
            <a:r>
              <a:rPr lang="en-US" sz="1100" dirty="0" err="1">
                <a:latin typeface="Courier"/>
                <a:cs typeface="Courier"/>
              </a:rPr>
              <a:t>webkit</a:t>
            </a:r>
            <a:r>
              <a:rPr lang="en-US" sz="1100" dirty="0">
                <a:latin typeface="Courier"/>
                <a:cs typeface="Courier"/>
              </a:rPr>
              <a:t> */</a:t>
            </a:r>
          </a:p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err="1">
                <a:latin typeface="Courier"/>
                <a:cs typeface="Courier"/>
              </a:rPr>
              <a:t>var</a:t>
            </a:r>
            <a:r>
              <a:rPr lang="en-US" sz="1100" dirty="0">
                <a:latin typeface="Courier"/>
                <a:cs typeface="Courier"/>
              </a:rPr>
              <a:t> self = this;</a:t>
            </a:r>
          </a:p>
          <a:p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err="1">
                <a:latin typeface="Courier"/>
                <a:cs typeface="Courier"/>
              </a:rPr>
              <a:t>getVRDevices</a:t>
            </a:r>
            <a:r>
              <a:rPr lang="en-US" sz="1100" dirty="0">
                <a:latin typeface="Courier"/>
                <a:cs typeface="Courier"/>
              </a:rPr>
              <a:t>().then( </a:t>
            </a:r>
            <a:r>
              <a:rPr lang="en-US" sz="1100" dirty="0" err="1">
                <a:latin typeface="Courier"/>
                <a:cs typeface="Courier"/>
              </a:rPr>
              <a:t>gotVRDevices</a:t>
            </a:r>
            <a:r>
              <a:rPr lang="en-US" sz="1100" dirty="0">
                <a:latin typeface="Courier"/>
                <a:cs typeface="Courier"/>
              </a:rPr>
              <a:t> );</a:t>
            </a:r>
          </a:p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        function </a:t>
            </a:r>
            <a:r>
              <a:rPr lang="en-US" sz="1100" dirty="0" err="1">
                <a:latin typeface="Courier"/>
                <a:cs typeface="Courier"/>
              </a:rPr>
              <a:t>gotVRDevices</a:t>
            </a:r>
            <a:r>
              <a:rPr lang="en-US" sz="1100" dirty="0">
                <a:latin typeface="Courier"/>
                <a:cs typeface="Courier"/>
              </a:rPr>
              <a:t>( devices ) {</a:t>
            </a:r>
          </a:p>
          <a:p>
            <a:r>
              <a:rPr lang="en-US" sz="1100" dirty="0">
                <a:latin typeface="Courier"/>
                <a:cs typeface="Courier"/>
              </a:rPr>
              <a:t>            </a:t>
            </a:r>
            <a:r>
              <a:rPr lang="en-US" sz="1100" dirty="0" err="1">
                <a:latin typeface="Courier"/>
                <a:cs typeface="Courier"/>
              </a:rPr>
              <a:t>var</a:t>
            </a: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err="1">
                <a:latin typeface="Courier"/>
                <a:cs typeface="Courier"/>
              </a:rPr>
              <a:t>vrInput</a:t>
            </a:r>
            <a:r>
              <a:rPr lang="en-US" sz="1100" dirty="0">
                <a:latin typeface="Courier"/>
                <a:cs typeface="Courier"/>
              </a:rPr>
              <a:t>;</a:t>
            </a:r>
          </a:p>
          <a:p>
            <a:r>
              <a:rPr lang="en-US" sz="1100" dirty="0">
                <a:latin typeface="Courier"/>
                <a:cs typeface="Courier"/>
              </a:rPr>
              <a:t>            </a:t>
            </a:r>
            <a:r>
              <a:rPr lang="en-US" sz="1100" dirty="0" err="1">
                <a:latin typeface="Courier"/>
                <a:cs typeface="Courier"/>
              </a:rPr>
              <a:t>var</a:t>
            </a:r>
            <a:r>
              <a:rPr lang="en-US" sz="1100" dirty="0">
                <a:latin typeface="Courier"/>
                <a:cs typeface="Courier"/>
              </a:rPr>
              <a:t> error;</a:t>
            </a:r>
          </a:p>
          <a:p>
            <a:r>
              <a:rPr lang="en-US" sz="1100" dirty="0">
                <a:latin typeface="Courier"/>
                <a:cs typeface="Courier"/>
              </a:rPr>
              <a:t>            for ( </a:t>
            </a:r>
            <a:r>
              <a:rPr lang="en-US" sz="1100" dirty="0" err="1">
                <a:latin typeface="Courier"/>
                <a:cs typeface="Courier"/>
              </a:rPr>
              <a:t>var</a:t>
            </a: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err="1">
                <a:latin typeface="Courier"/>
                <a:cs typeface="Courier"/>
              </a:rPr>
              <a:t>i</a:t>
            </a:r>
            <a:r>
              <a:rPr lang="en-US" sz="1100" dirty="0">
                <a:latin typeface="Courier"/>
                <a:cs typeface="Courier"/>
              </a:rPr>
              <a:t> = 0; </a:t>
            </a:r>
            <a:r>
              <a:rPr lang="en-US" sz="1100" dirty="0" err="1">
                <a:latin typeface="Courier"/>
                <a:cs typeface="Courier"/>
              </a:rPr>
              <a:t>i</a:t>
            </a:r>
            <a:r>
              <a:rPr lang="en-US" sz="1100" dirty="0">
                <a:latin typeface="Courier"/>
                <a:cs typeface="Courier"/>
              </a:rPr>
              <a:t> &lt; </a:t>
            </a:r>
            <a:r>
              <a:rPr lang="en-US" sz="1100" dirty="0" err="1">
                <a:latin typeface="Courier"/>
                <a:cs typeface="Courier"/>
              </a:rPr>
              <a:t>devices.length</a:t>
            </a:r>
            <a:r>
              <a:rPr lang="en-US" sz="1100" dirty="0">
                <a:latin typeface="Courier"/>
                <a:cs typeface="Courier"/>
              </a:rPr>
              <a:t>; ++</a:t>
            </a:r>
            <a:r>
              <a:rPr lang="en-US" sz="1100" dirty="0" err="1">
                <a:latin typeface="Courier"/>
                <a:cs typeface="Courier"/>
              </a:rPr>
              <a:t>i</a:t>
            </a:r>
            <a:r>
              <a:rPr lang="en-US" sz="1100" dirty="0">
                <a:latin typeface="Courier"/>
                <a:cs typeface="Courier"/>
              </a:rPr>
              <a:t> ) {</a:t>
            </a:r>
          </a:p>
          <a:p>
            <a:r>
              <a:rPr lang="en-US" sz="1100" dirty="0">
                <a:latin typeface="Courier"/>
                <a:cs typeface="Courier"/>
              </a:rPr>
              <a:t>                if ( devices[</a:t>
            </a:r>
            <a:r>
              <a:rPr lang="en-US" sz="1100" dirty="0" err="1">
                <a:latin typeface="Courier"/>
                <a:cs typeface="Courier"/>
              </a:rPr>
              <a:t>i</a:t>
            </a:r>
            <a:r>
              <a:rPr lang="en-US" sz="1100" dirty="0">
                <a:latin typeface="Courier"/>
                <a:cs typeface="Courier"/>
              </a:rPr>
              <a:t>] </a:t>
            </a:r>
            <a:r>
              <a:rPr lang="en-US" sz="1100" dirty="0" err="1">
                <a:latin typeface="Courier"/>
                <a:cs typeface="Courier"/>
              </a:rPr>
              <a:t>instanceof</a:t>
            </a: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200" b="1" dirty="0" err="1">
                <a:latin typeface="Courier"/>
                <a:cs typeface="Courier"/>
              </a:rPr>
              <a:t>PositionSensorVRDevice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) {</a:t>
            </a:r>
          </a:p>
          <a:p>
            <a:r>
              <a:rPr lang="en-US" sz="1100" dirty="0">
                <a:latin typeface="Courier"/>
                <a:cs typeface="Courier"/>
              </a:rPr>
              <a:t>                    </a:t>
            </a:r>
            <a:r>
              <a:rPr lang="en-US" sz="1100" dirty="0" err="1">
                <a:latin typeface="Courier"/>
                <a:cs typeface="Courier"/>
              </a:rPr>
              <a:t>vrInput</a:t>
            </a:r>
            <a:r>
              <a:rPr lang="en-US" sz="1100" dirty="0">
                <a:latin typeface="Courier"/>
                <a:cs typeface="Courier"/>
              </a:rPr>
              <a:t> = devices[</a:t>
            </a:r>
            <a:r>
              <a:rPr lang="en-US" sz="1100" dirty="0" err="1">
                <a:latin typeface="Courier"/>
                <a:cs typeface="Courier"/>
              </a:rPr>
              <a:t>i</a:t>
            </a:r>
            <a:r>
              <a:rPr lang="en-US" sz="1100" dirty="0">
                <a:latin typeface="Courier"/>
                <a:cs typeface="Courier"/>
              </a:rPr>
              <a:t>]</a:t>
            </a:r>
          </a:p>
          <a:p>
            <a:r>
              <a:rPr lang="en-US" sz="1100" dirty="0">
                <a:latin typeface="Courier"/>
                <a:cs typeface="Courier"/>
              </a:rPr>
              <a:t>                    self._</a:t>
            </a:r>
            <a:r>
              <a:rPr lang="en-US" sz="1100" dirty="0" err="1">
                <a:latin typeface="Courier"/>
                <a:cs typeface="Courier"/>
              </a:rPr>
              <a:t>vrInput</a:t>
            </a:r>
            <a:r>
              <a:rPr lang="en-US" sz="1100" dirty="0">
                <a:latin typeface="Courier"/>
                <a:cs typeface="Courier"/>
              </a:rPr>
              <a:t> = </a:t>
            </a:r>
            <a:r>
              <a:rPr lang="en-US" sz="1100" dirty="0" err="1">
                <a:latin typeface="Courier"/>
                <a:cs typeface="Courier"/>
              </a:rPr>
              <a:t>vrInput</a:t>
            </a:r>
            <a:r>
              <a:rPr lang="en-US" sz="1100" dirty="0">
                <a:latin typeface="Courier"/>
                <a:cs typeface="Courier"/>
              </a:rPr>
              <a:t>;</a:t>
            </a:r>
          </a:p>
          <a:p>
            <a:r>
              <a:rPr lang="en-US" sz="1100" dirty="0">
                <a:latin typeface="Courier"/>
                <a:cs typeface="Courier"/>
              </a:rPr>
              <a:t>                    break; // We keep the first we encounter</a:t>
            </a:r>
          </a:p>
          <a:p>
            <a:r>
              <a:rPr lang="en-US" sz="1100" dirty="0">
                <a:latin typeface="Courier"/>
                <a:cs typeface="Courier"/>
              </a:rPr>
              <a:t>                }</a:t>
            </a:r>
          </a:p>
          <a:p>
            <a:r>
              <a:rPr lang="en-US" sz="1100" dirty="0">
                <a:latin typeface="Courier"/>
                <a:cs typeface="Courier"/>
              </a:rPr>
              <a:t>            }</a:t>
            </a:r>
          </a:p>
          <a:p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r>
              <a:rPr lang="en-US" sz="1100" dirty="0" smtClean="0">
                <a:latin typeface="Courier"/>
                <a:cs typeface="Courier"/>
              </a:rPr>
              <a:t>        …</a:t>
            </a:r>
          </a:p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 smtClean="0">
                <a:latin typeface="Courier"/>
                <a:cs typeface="Courier"/>
              </a:rPr>
              <a:t>        // called once per tick from </a:t>
            </a:r>
            <a:r>
              <a:rPr lang="en-US" sz="1100" dirty="0" err="1" smtClean="0">
                <a:latin typeface="Courier"/>
                <a:cs typeface="Courier"/>
              </a:rPr>
              <a:t>requestAnimationFrame</a:t>
            </a:r>
            <a:r>
              <a:rPr lang="en-US" sz="1100" dirty="0" smtClean="0">
                <a:latin typeface="Courier"/>
                <a:cs typeface="Courier"/>
              </a:rPr>
              <a:t>()        </a:t>
            </a:r>
          </a:p>
          <a:p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var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update = function() {</a:t>
            </a:r>
          </a:p>
          <a:p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smtClean="0">
                <a:latin typeface="Courier"/>
                <a:cs typeface="Courier"/>
              </a:rPr>
              <a:t>    </a:t>
            </a:r>
            <a:r>
              <a:rPr lang="en-US" sz="1100" dirty="0" err="1" smtClean="0">
                <a:latin typeface="Courier"/>
                <a:cs typeface="Courier"/>
              </a:rPr>
              <a:t>var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>
                <a:latin typeface="Courier"/>
                <a:cs typeface="Courier"/>
              </a:rPr>
              <a:t>vrState</a:t>
            </a:r>
            <a:r>
              <a:rPr lang="en-US" sz="1100" dirty="0">
                <a:latin typeface="Courier"/>
                <a:cs typeface="Courier"/>
              </a:rPr>
              <a:t> = </a:t>
            </a:r>
            <a:r>
              <a:rPr lang="en-US" sz="1100" dirty="0" err="1">
                <a:latin typeface="Courier"/>
                <a:cs typeface="Courier"/>
              </a:rPr>
              <a:t>this.getVRState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smtClean="0">
                <a:latin typeface="Courier"/>
                <a:cs typeface="Courier"/>
              </a:rPr>
              <a:t>    if </a:t>
            </a:r>
            <a:r>
              <a:rPr lang="en-US" sz="1100" dirty="0">
                <a:latin typeface="Courier"/>
                <a:cs typeface="Courier"/>
              </a:rPr>
              <a:t>( !</a:t>
            </a:r>
            <a:r>
              <a:rPr lang="en-US" sz="1100" dirty="0" err="1">
                <a:latin typeface="Courier"/>
                <a:cs typeface="Courier"/>
              </a:rPr>
              <a:t>vrState</a:t>
            </a:r>
            <a:r>
              <a:rPr lang="en-US" sz="1100" dirty="0">
                <a:latin typeface="Courier"/>
                <a:cs typeface="Courier"/>
              </a:rPr>
              <a:t> ) {</a:t>
            </a:r>
          </a:p>
          <a:p>
            <a:r>
              <a:rPr lang="en-US" sz="1100" dirty="0">
                <a:latin typeface="Courier"/>
                <a:cs typeface="Courier"/>
              </a:rPr>
              <a:t>            </a:t>
            </a:r>
            <a:r>
              <a:rPr lang="en-US" sz="1100" dirty="0" smtClean="0">
                <a:latin typeface="Courier"/>
                <a:cs typeface="Courier"/>
              </a:rPr>
              <a:t>    return</a:t>
            </a:r>
            <a:r>
              <a:rPr lang="en-US" sz="1100" dirty="0">
                <a:latin typeface="Courier"/>
                <a:cs typeface="Courier"/>
              </a:rPr>
              <a:t>;</a:t>
            </a:r>
          </a:p>
          <a:p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smtClean="0">
                <a:latin typeface="Courier"/>
                <a:cs typeface="Courier"/>
              </a:rPr>
              <a:t>    }</a:t>
            </a:r>
            <a:endParaRPr lang="en-US" sz="1100" dirty="0">
              <a:latin typeface="Courier"/>
              <a:cs typeface="Courier"/>
            </a:endParaRPr>
          </a:p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      </a:t>
            </a:r>
            <a:r>
              <a:rPr lang="en-US" sz="1100" dirty="0" smtClean="0">
                <a:latin typeface="Courier"/>
                <a:cs typeface="Courier"/>
              </a:rPr>
              <a:t>      /</a:t>
            </a:r>
            <a:r>
              <a:rPr lang="en-US" sz="1100" dirty="0">
                <a:latin typeface="Courier"/>
                <a:cs typeface="Courier"/>
              </a:rPr>
              <a:t>/ </a:t>
            </a:r>
            <a:r>
              <a:rPr lang="en-US" sz="1100" dirty="0" err="1">
                <a:latin typeface="Courier"/>
                <a:cs typeface="Courier"/>
              </a:rPr>
              <a:t>vrState.hmd.rotation</a:t>
            </a:r>
            <a:r>
              <a:rPr lang="en-US" sz="1100" dirty="0">
                <a:latin typeface="Courier"/>
                <a:cs typeface="Courier"/>
              </a:rPr>
              <a:t> contains four floats, quaternion </a:t>
            </a:r>
            <a:r>
              <a:rPr lang="en-US" sz="1100" dirty="0" err="1">
                <a:latin typeface="Courier"/>
                <a:cs typeface="Courier"/>
              </a:rPr>
              <a:t>x,y,z,w</a:t>
            </a:r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      </a:t>
            </a:r>
            <a:r>
              <a:rPr lang="en-US" sz="1100" dirty="0" smtClean="0">
                <a:latin typeface="Courier"/>
                <a:cs typeface="Courier"/>
              </a:rPr>
              <a:t>      </a:t>
            </a:r>
            <a:r>
              <a:rPr lang="en-US" sz="1100" dirty="0" err="1" smtClean="0">
                <a:latin typeface="Courier"/>
                <a:cs typeface="Courier"/>
              </a:rPr>
              <a:t>setCameraRotation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vrState.hmd.rotation</a:t>
            </a:r>
            <a:r>
              <a:rPr lang="en-US" sz="1100" dirty="0">
                <a:latin typeface="Courier"/>
                <a:cs typeface="Courier"/>
              </a:rPr>
              <a:t>);</a:t>
            </a:r>
          </a:p>
          <a:p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    }</a:t>
            </a:r>
            <a:r>
              <a:rPr lang="en-US" sz="1100" dirty="0">
                <a:latin typeface="Courier"/>
                <a:cs typeface="Courier"/>
              </a:rPr>
              <a:t>;</a:t>
            </a:r>
          </a:p>
          <a:p>
            <a:endParaRPr lang="en-US" sz="1100" dirty="0">
              <a:latin typeface="Courier"/>
              <a:cs typeface="Courier"/>
            </a:endParaRPr>
          </a:p>
          <a:p>
            <a:endParaRPr lang="en-US" sz="1100" dirty="0" smtClean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22050" y="2920380"/>
            <a:ext cx="509595" cy="474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31644" y="2551048"/>
            <a:ext cx="289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D0F1"/>
                </a:solidFill>
                <a:latin typeface="Andale Mono"/>
                <a:cs typeface="Andale Mono"/>
              </a:rPr>
              <a:t>g</a:t>
            </a:r>
            <a:r>
              <a:rPr lang="en-US" dirty="0" smtClean="0">
                <a:solidFill>
                  <a:srgbClr val="9ED0F1"/>
                </a:solidFill>
                <a:latin typeface="Andale Mono"/>
                <a:cs typeface="Andale Mono"/>
              </a:rPr>
              <a:t>et head-tracking VR device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064706" y="5584425"/>
            <a:ext cx="509595" cy="474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398" y="5228650"/>
            <a:ext cx="331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D0F1"/>
                </a:solidFill>
                <a:latin typeface="Andale Mono"/>
                <a:cs typeface="Andale Mono"/>
              </a:rPr>
              <a:t>u</a:t>
            </a:r>
            <a:r>
              <a:rPr lang="en-US" dirty="0" smtClean="0">
                <a:solidFill>
                  <a:srgbClr val="9ED0F1"/>
                </a:solidFill>
                <a:latin typeface="Andale Mono"/>
                <a:cs typeface="Andale Mono"/>
              </a:rPr>
              <a:t>pdate camera to match HMD device orientation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18561" y="4915548"/>
            <a:ext cx="509595" cy="474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16252" y="4559773"/>
            <a:ext cx="416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D0F1"/>
                </a:solidFill>
                <a:latin typeface="Andale Mono"/>
                <a:cs typeface="Andale Mono"/>
              </a:rPr>
              <a:t>q</a:t>
            </a:r>
            <a:r>
              <a:rPr lang="en-US" dirty="0" smtClean="0">
                <a:solidFill>
                  <a:srgbClr val="9ED0F1"/>
                </a:solidFill>
                <a:latin typeface="Andale Mono"/>
                <a:cs typeface="Andale Mono"/>
              </a:rPr>
              <a:t>uery HMD device state</a:t>
            </a:r>
          </a:p>
        </p:txBody>
      </p:sp>
    </p:spTree>
    <p:extLst>
      <p:ext uri="{BB962C8B-B14F-4D97-AF65-F5344CB8AC3E}">
        <p14:creationId xmlns:p14="http://schemas.microsoft.com/office/powerpoint/2010/main" val="289559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WebVR and Cardboard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Cardboard Showcase</a:t>
            </a:r>
          </a:p>
          <a:p>
            <a:pPr lvl="1"/>
            <a:r>
              <a:rPr lang="en-US" sz="1800" cap="none" dirty="0" smtClean="0">
                <a:latin typeface="Andale Mono"/>
                <a:cs typeface="Andale Mono"/>
              </a:rPr>
              <a:t>Mobile Chrome </a:t>
            </a:r>
            <a:r>
              <a:rPr lang="en-US" sz="1800" cap="none" dirty="0" smtClean="0">
                <a:latin typeface="Andale Mono"/>
                <a:cs typeface="Andale Mono"/>
                <a:hlinkClick r:id="rId2"/>
              </a:rPr>
              <a:t>http://</a:t>
            </a:r>
            <a:r>
              <a:rPr lang="en-US" sz="1800" b="1" cap="none" dirty="0" smtClean="0">
                <a:latin typeface="Andale Mono"/>
                <a:cs typeface="Andale Mono"/>
                <a:hlinkClick r:id="rId2"/>
              </a:rPr>
              <a:t>g.co</a:t>
            </a:r>
            <a:r>
              <a:rPr lang="en-US" sz="1800" b="1" cap="none" dirty="0">
                <a:latin typeface="Andale Mono"/>
                <a:cs typeface="Andale Mono"/>
                <a:hlinkClick r:id="rId2"/>
              </a:rPr>
              <a:t>/</a:t>
            </a:r>
            <a:r>
              <a:rPr lang="en-US" sz="1800" b="1" cap="none" dirty="0" smtClean="0">
                <a:latin typeface="Andale Mono"/>
                <a:cs typeface="Andale Mono"/>
                <a:hlinkClick r:id="rId2"/>
              </a:rPr>
              <a:t>chromevr</a:t>
            </a:r>
            <a:endParaRPr lang="en-US" sz="1800" cap="none" dirty="0" smtClean="0">
              <a:latin typeface="Andale Mono"/>
              <a:cs typeface="Andale Mono"/>
            </a:endParaRPr>
          </a:p>
          <a:p>
            <a:pPr lvl="1"/>
            <a:r>
              <a:rPr lang="en-US" sz="1800" cap="none" dirty="0">
                <a:latin typeface="Andale Mono"/>
                <a:cs typeface="Andale Mono"/>
              </a:rPr>
              <a:t>Desktop Chrome </a:t>
            </a:r>
            <a:r>
              <a:rPr lang="en-US" sz="1800" cap="none" dirty="0">
                <a:latin typeface="Andale Mono"/>
                <a:cs typeface="Andale Mono"/>
                <a:hlinkClick r:id="rId3"/>
              </a:rPr>
              <a:t>http://</a:t>
            </a:r>
            <a:r>
              <a:rPr lang="en-US" sz="1800" cap="none" dirty="0" smtClean="0">
                <a:latin typeface="Andale Mono"/>
                <a:cs typeface="Andale Mono"/>
                <a:hlinkClick r:id="rId3"/>
              </a:rPr>
              <a:t>vr.chromeexperiments.com/</a:t>
            </a:r>
            <a:endParaRPr lang="en-US" sz="1800" cap="none" dirty="0">
              <a:latin typeface="Andale Mono"/>
              <a:cs typeface="Andale Mono"/>
            </a:endParaRPr>
          </a:p>
          <a:p>
            <a:r>
              <a:rPr lang="en-US" dirty="0" smtClean="0">
                <a:cs typeface="Haettenschweiler"/>
              </a:rPr>
              <a:t>Even Easier Than Oculus!</a:t>
            </a:r>
          </a:p>
          <a:p>
            <a:pPr lvl="1"/>
            <a:r>
              <a:rPr lang="en-US" dirty="0" smtClean="0">
                <a:cs typeface="Haettenschweiler"/>
              </a:rPr>
              <a:t>Render WebGL Side-by-Side Stereo (no need to query devices)</a:t>
            </a:r>
          </a:p>
          <a:p>
            <a:pPr lvl="1"/>
            <a:r>
              <a:rPr lang="en-US" dirty="0" smtClean="0">
                <a:cs typeface="Haettenschweiler"/>
              </a:rPr>
              <a:t>Use Existing Browser Fullscreen Mode</a:t>
            </a:r>
          </a:p>
          <a:p>
            <a:pPr lvl="1"/>
            <a:r>
              <a:rPr lang="en-US" dirty="0" smtClean="0">
                <a:cs typeface="Haettenschweiler"/>
              </a:rPr>
              <a:t>Use browser Device Orientation API for Head Tracking</a:t>
            </a:r>
          </a:p>
          <a:p>
            <a:pPr lvl="1"/>
            <a:endParaRPr lang="en-US" dirty="0" smtClean="0">
              <a:cs typeface="Haettenschweiler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44921" y="4671876"/>
            <a:ext cx="6279879" cy="1771637"/>
            <a:chOff x="1644921" y="4570276"/>
            <a:chExt cx="6279879" cy="1771637"/>
          </a:xfrm>
        </p:grpSpPr>
        <p:grpSp>
          <p:nvGrpSpPr>
            <p:cNvPr id="6" name="Group 5"/>
            <p:cNvGrpSpPr/>
            <p:nvPr/>
          </p:nvGrpSpPr>
          <p:grpSpPr>
            <a:xfrm>
              <a:off x="1644921" y="4819806"/>
              <a:ext cx="2082800" cy="1288004"/>
              <a:chOff x="3815104" y="2862942"/>
              <a:chExt cx="4938930" cy="326322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5104" y="2862942"/>
                <a:ext cx="4938930" cy="326322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3344" y="5635164"/>
                <a:ext cx="3657600" cy="444500"/>
              </a:xfrm>
              <a:prstGeom prst="rect">
                <a:avLst/>
              </a:prstGeom>
            </p:spPr>
          </p:pic>
        </p:grpSp>
        <p:pic>
          <p:nvPicPr>
            <p:cNvPr id="9" name="Picture 8" descr="cardboard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800" y="4570276"/>
              <a:ext cx="3302000" cy="1771637"/>
            </a:xfrm>
            <a:prstGeom prst="rect">
              <a:avLst/>
            </a:prstGeom>
            <a:effectLst>
              <a:softEdge rad="50800"/>
            </a:effectLst>
          </p:spPr>
        </p:pic>
      </p:grpSp>
    </p:spTree>
    <p:extLst>
      <p:ext uri="{BB962C8B-B14F-4D97-AF65-F5344CB8AC3E}">
        <p14:creationId xmlns:p14="http://schemas.microsoft.com/office/powerpoint/2010/main" val="254110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WebVR And Three.js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Most Popular WebGL Library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1200" cap="none" dirty="0">
                <a:latin typeface="Andale Mono"/>
                <a:cs typeface="Andale Mono"/>
                <a:hlinkClick r:id="rId2"/>
              </a:rPr>
              <a:t>http://threejs.org/</a:t>
            </a:r>
            <a:endParaRPr lang="en-US" sz="1200" cap="none" dirty="0">
              <a:latin typeface="Andale Mono"/>
              <a:cs typeface="Andale Mono"/>
            </a:endParaRPr>
          </a:p>
          <a:p>
            <a:r>
              <a:rPr lang="en-US" dirty="0" smtClean="0"/>
              <a:t>Latest Stable version (</a:t>
            </a:r>
            <a:r>
              <a:rPr lang="en-US" cap="none" dirty="0" smtClean="0"/>
              <a:t>r68</a:t>
            </a:r>
            <a:r>
              <a:rPr lang="en-US" dirty="0" smtClean="0"/>
              <a:t>) includes Stereo Rendering and Head Tracking</a:t>
            </a:r>
          </a:p>
          <a:p>
            <a:pPr lvl="1"/>
            <a:r>
              <a:rPr lang="en-US" sz="2400" dirty="0" smtClean="0"/>
              <a:t>Rendering</a:t>
            </a:r>
          </a:p>
          <a:p>
            <a:pPr marL="698500" lvl="2" indent="0">
              <a:buNone/>
            </a:pPr>
            <a:r>
              <a:rPr lang="en-US" sz="1600" cap="none" dirty="0" smtClean="0">
                <a:latin typeface="Andale Mono"/>
                <a:cs typeface="Andale Mono"/>
              </a:rPr>
              <a:t>examples/</a:t>
            </a:r>
            <a:r>
              <a:rPr lang="en-US" sz="1600" cap="none" dirty="0" err="1" smtClean="0">
                <a:latin typeface="Andale Mono"/>
                <a:cs typeface="Andale Mono"/>
              </a:rPr>
              <a:t>js</a:t>
            </a:r>
            <a:r>
              <a:rPr lang="en-US" sz="1600" cap="none" dirty="0" smtClean="0">
                <a:latin typeface="Andale Mono"/>
                <a:cs typeface="Andale Mono"/>
              </a:rPr>
              <a:t>/effects/</a:t>
            </a:r>
            <a:r>
              <a:rPr lang="en-US" sz="1600" cap="none" dirty="0" err="1" smtClean="0">
                <a:latin typeface="Andale Mono"/>
                <a:cs typeface="Andale Mono"/>
              </a:rPr>
              <a:t>StereoEffect.js</a:t>
            </a:r>
            <a:r>
              <a:rPr lang="en-US" sz="1600" cap="none" dirty="0" smtClean="0">
                <a:latin typeface="Andale Mono"/>
                <a:cs typeface="Andale Mono"/>
              </a:rPr>
              <a:t> </a:t>
            </a:r>
            <a:r>
              <a:rPr lang="en-US" sz="1600" cap="none" dirty="0">
                <a:latin typeface="Andale Mono"/>
                <a:cs typeface="Andale Mono"/>
              </a:rPr>
              <a:t>(Cardboard)</a:t>
            </a:r>
          </a:p>
          <a:p>
            <a:pPr marL="698500" lvl="2" indent="0">
              <a:buNone/>
            </a:pPr>
            <a:r>
              <a:rPr lang="en-US" sz="1600" cap="none" dirty="0" smtClean="0">
                <a:latin typeface="Andale Mono"/>
                <a:cs typeface="Andale Mono"/>
              </a:rPr>
              <a:t>examples/</a:t>
            </a:r>
            <a:r>
              <a:rPr lang="en-US" sz="1600" cap="none" dirty="0" err="1" smtClean="0">
                <a:latin typeface="Andale Mono"/>
                <a:cs typeface="Andale Mono"/>
              </a:rPr>
              <a:t>js</a:t>
            </a:r>
            <a:r>
              <a:rPr lang="en-US" sz="1600" cap="none" dirty="0" smtClean="0">
                <a:latin typeface="Andale Mono"/>
                <a:cs typeface="Andale Mono"/>
              </a:rPr>
              <a:t>/effects/</a:t>
            </a:r>
            <a:r>
              <a:rPr lang="en-US" sz="1600" cap="none" dirty="0" err="1" smtClean="0">
                <a:latin typeface="Andale Mono"/>
                <a:cs typeface="Andale Mono"/>
              </a:rPr>
              <a:t>VREffect.js</a:t>
            </a:r>
            <a:r>
              <a:rPr lang="en-US" sz="1600" cap="none" dirty="0" smtClean="0">
                <a:latin typeface="Andale Mono"/>
                <a:cs typeface="Andale Mono"/>
              </a:rPr>
              <a:t> </a:t>
            </a:r>
            <a:r>
              <a:rPr lang="en-US" sz="1600" cap="none" dirty="0">
                <a:latin typeface="Andale Mono"/>
                <a:cs typeface="Andale Mono"/>
              </a:rPr>
              <a:t>(Rift)</a:t>
            </a:r>
            <a:endParaRPr lang="en-US" sz="1600" cap="none" dirty="0" smtClean="0">
              <a:latin typeface="Andale Mono"/>
              <a:cs typeface="Andale Mono"/>
            </a:endParaRPr>
          </a:p>
          <a:p>
            <a:pPr lvl="1"/>
            <a:r>
              <a:rPr lang="en-US" sz="2400" dirty="0" smtClean="0"/>
              <a:t>Head Tracking</a:t>
            </a:r>
          </a:p>
          <a:p>
            <a:pPr marL="685800" lvl="2" indent="0">
              <a:buNone/>
            </a:pPr>
            <a:r>
              <a:rPr lang="en-US" sz="1600" cap="none" dirty="0" smtClean="0">
                <a:latin typeface="Andale Mono"/>
              </a:rPr>
              <a:t>examples/</a:t>
            </a:r>
            <a:r>
              <a:rPr lang="en-US" sz="1600" cap="none" dirty="0" err="1" smtClean="0">
                <a:latin typeface="Andale Mono"/>
              </a:rPr>
              <a:t>js</a:t>
            </a:r>
            <a:r>
              <a:rPr lang="en-US" sz="1600" cap="none" dirty="0" smtClean="0">
                <a:latin typeface="Andale Mono"/>
              </a:rPr>
              <a:t>/</a:t>
            </a:r>
            <a:r>
              <a:rPr lang="en-US" sz="1600" cap="none" dirty="0">
                <a:latin typeface="Andale Mono"/>
              </a:rPr>
              <a:t>controls/</a:t>
            </a:r>
            <a:r>
              <a:rPr lang="en-US" sz="1600" cap="none" dirty="0" err="1" smtClean="0">
                <a:latin typeface="Andale Mono"/>
              </a:rPr>
              <a:t>DeviceOrientationControls.js</a:t>
            </a:r>
            <a:r>
              <a:rPr lang="en-US" sz="1600" cap="none" dirty="0" smtClean="0">
                <a:latin typeface="Andale Mono"/>
              </a:rPr>
              <a:t> </a:t>
            </a:r>
            <a:r>
              <a:rPr lang="en-US" sz="1600" cap="none" dirty="0">
                <a:latin typeface="Andale Mono"/>
                <a:cs typeface="Andale Mono"/>
              </a:rPr>
              <a:t>(Cardboard</a:t>
            </a:r>
            <a:r>
              <a:rPr lang="en-US" sz="1600" cap="none" dirty="0" smtClean="0">
                <a:latin typeface="Andale Mono"/>
                <a:cs typeface="Andale Mono"/>
              </a:rPr>
              <a:t>)</a:t>
            </a:r>
            <a:endParaRPr lang="en-US" sz="1600" cap="none" dirty="0" smtClean="0">
              <a:latin typeface="Andale Mono"/>
            </a:endParaRPr>
          </a:p>
          <a:p>
            <a:pPr marL="685800" lvl="2" indent="0">
              <a:buNone/>
            </a:pPr>
            <a:r>
              <a:rPr lang="en-US" sz="1600" cap="none" dirty="0" smtClean="0">
                <a:latin typeface="Andale Mono"/>
              </a:rPr>
              <a:t>examples/</a:t>
            </a:r>
            <a:r>
              <a:rPr lang="en-US" sz="1600" cap="none" dirty="0" err="1" smtClean="0">
                <a:latin typeface="Andale Mono"/>
              </a:rPr>
              <a:t>js</a:t>
            </a:r>
            <a:r>
              <a:rPr lang="en-US" sz="1600" cap="none" dirty="0" smtClean="0">
                <a:latin typeface="Andale Mono"/>
              </a:rPr>
              <a:t>/controls/</a:t>
            </a:r>
            <a:r>
              <a:rPr lang="en-US" sz="1600" cap="none" dirty="0" err="1" smtClean="0">
                <a:latin typeface="Andale Mono"/>
              </a:rPr>
              <a:t>VRControls.js</a:t>
            </a:r>
            <a:r>
              <a:rPr lang="en-US" sz="1600" cap="none" dirty="0" smtClean="0">
                <a:latin typeface="Andale Mono"/>
              </a:rPr>
              <a:t> (Rift)</a:t>
            </a:r>
          </a:p>
          <a:p>
            <a:pPr marL="685800" lvl="2" indent="0">
              <a:buNone/>
            </a:pPr>
            <a:endParaRPr lang="en-US" sz="1600" cap="none" dirty="0">
              <a:latin typeface="Andale Mono"/>
            </a:endParaRPr>
          </a:p>
          <a:p>
            <a:pPr marL="685800" lvl="2" indent="0">
              <a:buNone/>
            </a:pPr>
            <a:r>
              <a:rPr lang="en-US" sz="1600" b="1" cap="none" dirty="0" smtClean="0">
                <a:solidFill>
                  <a:srgbClr val="FCEACD"/>
                </a:solidFill>
                <a:latin typeface="Andale Mono"/>
              </a:rPr>
              <a:t>New Dev branch of Three.js has recent API updates…</a:t>
            </a:r>
            <a:endParaRPr lang="en-US" sz="2000" b="1" cap="none" dirty="0" smtClean="0">
              <a:solidFill>
                <a:srgbClr val="FCEACD"/>
              </a:solidFill>
              <a:latin typeface="Andale Mono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Let’s Build Something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384" y="5478164"/>
            <a:ext cx="70799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ndale Mono"/>
                <a:cs typeface="Andale Mono"/>
              </a:rPr>
              <a:t>Code</a:t>
            </a:r>
            <a:endParaRPr lang="en-US" sz="1600" dirty="0">
              <a:latin typeface="Andale Mono"/>
              <a:cs typeface="Andale Mono"/>
            </a:endParaRPr>
          </a:p>
          <a:p>
            <a:r>
              <a:rPr lang="en-US" sz="1600" dirty="0" smtClean="0">
                <a:latin typeface="Andale Mono"/>
                <a:cs typeface="Andale Mono"/>
                <a:hlinkClick r:id="rId2"/>
              </a:rPr>
              <a:t>https</a:t>
            </a:r>
            <a:r>
              <a:rPr lang="en-US" sz="1600" dirty="0">
                <a:latin typeface="Andale Mono"/>
                <a:cs typeface="Andale Mono"/>
                <a:hlinkClick r:id="rId2"/>
              </a:rPr>
              <a:t>://github.com/tparisi/</a:t>
            </a:r>
            <a:r>
              <a:rPr lang="en-US" sz="1600" dirty="0" smtClean="0">
                <a:latin typeface="Andale Mono"/>
                <a:cs typeface="Andale Mono"/>
                <a:hlinkClick r:id="rId2"/>
              </a:rPr>
              <a:t>WebVR</a:t>
            </a:r>
            <a:endParaRPr lang="en-US" sz="1600" dirty="0" smtClean="0">
              <a:latin typeface="Andale Mono"/>
              <a:cs typeface="Andale Mono"/>
            </a:endParaRPr>
          </a:p>
          <a:p>
            <a:r>
              <a:rPr lang="en-US" sz="1600" dirty="0" smtClean="0">
                <a:latin typeface="Andale Mono"/>
                <a:cs typeface="Andale Mono"/>
              </a:rPr>
              <a:t>Demo</a:t>
            </a:r>
          </a:p>
          <a:p>
            <a:r>
              <a:rPr lang="en-US" sz="1600" dirty="0">
                <a:latin typeface="Andale Mono"/>
                <a:cs typeface="Andale Mono"/>
                <a:hlinkClick r:id="rId3"/>
              </a:rPr>
              <a:t>http://tparisi.github.io/WebVR/examples/cube-</a:t>
            </a:r>
            <a:r>
              <a:rPr lang="en-US" sz="1600" dirty="0" smtClean="0">
                <a:latin typeface="Andale Mono"/>
                <a:cs typeface="Andale Mono"/>
                <a:hlinkClick r:id="rId3"/>
              </a:rPr>
              <a:t>oculus.html</a:t>
            </a:r>
            <a:endParaRPr lang="en-US" sz="1600" dirty="0" smtClean="0">
              <a:latin typeface="Andale Mono"/>
              <a:cs typeface="Andale Mono"/>
            </a:endParaRPr>
          </a:p>
        </p:txBody>
      </p:sp>
      <p:pic>
        <p:nvPicPr>
          <p:cNvPr id="7" name="Picture 6" descr="cubeocul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4" y="1550894"/>
            <a:ext cx="6463771" cy="38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Open tools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for Cross-platform VR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pic>
        <p:nvPicPr>
          <p:cNvPr id="10" name="Picture 9" descr="webg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1" y="400925"/>
            <a:ext cx="1696209" cy="879029"/>
          </a:xfrm>
          <a:prstGeom prst="rect">
            <a:avLst/>
          </a:prstGeom>
          <a:scene3d>
            <a:camera prst="perspectiveFront">
              <a:rot lat="0" lon="20399994" rev="0"/>
            </a:camera>
            <a:lightRig rig="threePt" dir="t"/>
          </a:scene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1892300"/>
            <a:ext cx="3473713" cy="424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1D86CD"/>
                </a:solidFill>
                <a:latin typeface="Andale Mono"/>
                <a:cs typeface="Andale Mono"/>
              </a:rPr>
              <a:t>g</a:t>
            </a:r>
            <a:r>
              <a:rPr lang="en-US" sz="1200" b="1" dirty="0" smtClean="0">
                <a:solidFill>
                  <a:srgbClr val="1D86CD"/>
                </a:solidFill>
                <a:latin typeface="Andale Mono"/>
                <a:cs typeface="Andale Mono"/>
              </a:rPr>
              <a:t>ame engines/IDEs</a:t>
            </a:r>
          </a:p>
          <a:p>
            <a:r>
              <a:rPr lang="en-US" sz="1200" dirty="0" smtClean="0">
                <a:latin typeface="Andale Mono"/>
                <a:cs typeface="Andale Mono"/>
              </a:rPr>
              <a:t>Goo Engine </a:t>
            </a:r>
            <a:r>
              <a:rPr lang="en-US" sz="1200" b="1" dirty="0">
                <a:solidFill>
                  <a:srgbClr val="008000"/>
                </a:solidFill>
                <a:latin typeface="Andale Mono"/>
                <a:cs typeface="Andale Mono"/>
              </a:rPr>
              <a:t>*</a:t>
            </a:r>
            <a:r>
              <a:rPr lang="en-US" sz="1200" dirty="0" smtClean="0">
                <a:latin typeface="Andale Mono"/>
                <a:cs typeface="Andale Mono"/>
                <a:hlinkClick r:id="rId4"/>
              </a:rPr>
              <a:t>http://www.gootechnologies.com/</a:t>
            </a:r>
            <a:endParaRPr lang="en-US" sz="1200" dirty="0" smtClean="0">
              <a:latin typeface="Andale Mono"/>
              <a:cs typeface="Andale Mono"/>
            </a:endParaRPr>
          </a:p>
          <a:p>
            <a:r>
              <a:rPr lang="en-US" sz="1200" dirty="0" smtClean="0">
                <a:latin typeface="Andale Mono"/>
                <a:cs typeface="Andale Mono"/>
              </a:rPr>
              <a:t>Verold </a:t>
            </a:r>
            <a:r>
              <a:rPr lang="en-US" sz="1200" dirty="0">
                <a:latin typeface="Andale Mono"/>
                <a:cs typeface="Andale Mono"/>
                <a:hlinkClick r:id="rId5"/>
              </a:rPr>
              <a:t>http://verold.com</a:t>
            </a:r>
            <a:r>
              <a:rPr lang="en-US" sz="1200" dirty="0" smtClean="0">
                <a:latin typeface="Andale Mono"/>
                <a:cs typeface="Andale Mono"/>
                <a:hlinkClick r:id="rId5"/>
              </a:rPr>
              <a:t>/</a:t>
            </a:r>
            <a:r>
              <a:rPr lang="en-US" sz="1200" dirty="0" smtClean="0">
                <a:latin typeface="Andale Mono"/>
                <a:cs typeface="Andale Mono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Andale Mono"/>
                <a:cs typeface="Andale Mono"/>
              </a:rPr>
              <a:t>*</a:t>
            </a:r>
            <a:endParaRPr lang="en-US" sz="1200" dirty="0">
              <a:latin typeface="Andale Mono"/>
              <a:cs typeface="Andale Mono"/>
            </a:endParaRPr>
          </a:p>
          <a:p>
            <a:r>
              <a:rPr lang="en-US" sz="1200" dirty="0">
                <a:latin typeface="Andale Mono"/>
                <a:cs typeface="Andale Mono"/>
              </a:rPr>
              <a:t>Turbulenz </a:t>
            </a:r>
            <a:r>
              <a:rPr lang="en-US" sz="1200" dirty="0">
                <a:latin typeface="Andale Mono"/>
                <a:cs typeface="Andale Mono"/>
                <a:hlinkClick r:id="rId6"/>
              </a:rPr>
              <a:t>https://turbulenz.com/</a:t>
            </a:r>
            <a:endParaRPr lang="en-US" sz="1200" dirty="0">
              <a:latin typeface="Andale Mono"/>
              <a:cs typeface="Andale Mono"/>
            </a:endParaRPr>
          </a:p>
          <a:p>
            <a:r>
              <a:rPr lang="en-US" sz="1200" dirty="0" err="1">
                <a:latin typeface="Andale Mono"/>
                <a:cs typeface="Andale Mono"/>
              </a:rPr>
              <a:t>PlayCanvas</a:t>
            </a:r>
            <a:r>
              <a:rPr lang="en-US" sz="1200" dirty="0">
                <a:latin typeface="Andale Mono"/>
                <a:cs typeface="Andale Mono"/>
              </a:rPr>
              <a:t> </a:t>
            </a:r>
            <a:r>
              <a:rPr lang="en-US" sz="1200" dirty="0" smtClean="0">
                <a:latin typeface="Andale Mono"/>
                <a:cs typeface="Andale Mono"/>
                <a:hlinkClick r:id="rId7"/>
              </a:rPr>
              <a:t>http</a:t>
            </a:r>
            <a:r>
              <a:rPr lang="en-US" sz="1200" dirty="0">
                <a:latin typeface="Andale Mono"/>
                <a:cs typeface="Andale Mono"/>
                <a:hlinkClick r:id="rId7"/>
              </a:rPr>
              <a:t>://www.playcanvas.com/</a:t>
            </a:r>
            <a:endParaRPr lang="en-US" sz="1200" dirty="0">
              <a:latin typeface="Andale Mono"/>
              <a:cs typeface="Andale Mono"/>
            </a:endParaRPr>
          </a:p>
          <a:p>
            <a:r>
              <a:rPr lang="en-US" sz="1200" dirty="0" smtClean="0">
                <a:latin typeface="Andale Mono"/>
                <a:cs typeface="Andale Mono"/>
              </a:rPr>
              <a:t>Sketchfab </a:t>
            </a:r>
            <a:r>
              <a:rPr lang="en-US" sz="1200" dirty="0" smtClean="0">
                <a:latin typeface="Andale Mono"/>
                <a:cs typeface="Andale Mono"/>
                <a:hlinkClick r:id="rId8"/>
              </a:rPr>
              <a:t>https://sketchfab.com/</a:t>
            </a:r>
            <a:endParaRPr lang="en-US" sz="1200" dirty="0" smtClean="0">
              <a:latin typeface="Andale Mono"/>
              <a:cs typeface="Andale Mono"/>
            </a:endParaRPr>
          </a:p>
          <a:p>
            <a:r>
              <a:rPr lang="en-US" sz="1200" b="1" dirty="0" smtClean="0">
                <a:solidFill>
                  <a:srgbClr val="008000"/>
                </a:solidFill>
                <a:latin typeface="Andale Mono"/>
                <a:cs typeface="Andale Mono"/>
              </a:rPr>
              <a:t>Unreal *</a:t>
            </a:r>
            <a:r>
              <a:rPr lang="en-US" sz="1200" b="1" dirty="0" smtClean="0">
                <a:latin typeface="Andale Mono"/>
                <a:cs typeface="Andale Mono"/>
                <a:hlinkClick r:id="rId9"/>
              </a:rPr>
              <a:t>https</a:t>
            </a:r>
            <a:r>
              <a:rPr lang="en-US" sz="1200" b="1" dirty="0">
                <a:latin typeface="Andale Mono"/>
                <a:cs typeface="Andale Mono"/>
                <a:hlinkClick r:id="rId9"/>
              </a:rPr>
              <a:t>://www.unrealengine.com</a:t>
            </a:r>
            <a:r>
              <a:rPr lang="en-US" sz="1200" b="1" dirty="0" smtClean="0">
                <a:latin typeface="Andale Mono"/>
                <a:cs typeface="Andale Mono"/>
                <a:hlinkClick r:id="rId9"/>
              </a:rPr>
              <a:t>/</a:t>
            </a:r>
            <a:endParaRPr lang="en-US" sz="1200" b="1" dirty="0" smtClean="0">
              <a:latin typeface="Andale Mono"/>
              <a:cs typeface="Andale Mono"/>
            </a:endParaRPr>
          </a:p>
          <a:p>
            <a:r>
              <a:rPr lang="en-US" sz="1200" b="1" dirty="0" smtClean="0">
                <a:solidFill>
                  <a:srgbClr val="008000"/>
                </a:solidFill>
                <a:latin typeface="Andale Mono"/>
                <a:cs typeface="Andale Mono"/>
              </a:rPr>
              <a:t>Unity *</a:t>
            </a:r>
            <a:r>
              <a:rPr lang="en-US" sz="1200" b="1" dirty="0" smtClean="0">
                <a:latin typeface="Andale Mono"/>
                <a:cs typeface="Andale Mono"/>
              </a:rPr>
              <a:t> </a:t>
            </a:r>
            <a:r>
              <a:rPr lang="en-US" sz="1200" b="1" dirty="0" smtClean="0">
                <a:latin typeface="Andale Mono"/>
                <a:cs typeface="Andale Mono"/>
                <a:hlinkClick r:id="rId10"/>
              </a:rPr>
              <a:t>http</a:t>
            </a:r>
            <a:r>
              <a:rPr lang="en-US" sz="1200" b="1" dirty="0">
                <a:latin typeface="Andale Mono"/>
                <a:cs typeface="Andale Mono"/>
                <a:hlinkClick r:id="rId10"/>
              </a:rPr>
              <a:t>://unity3d.com/#unity-</a:t>
            </a:r>
            <a:r>
              <a:rPr lang="en-US" sz="1200" b="1" dirty="0" smtClean="0">
                <a:latin typeface="Andale Mono"/>
                <a:cs typeface="Andale Mono"/>
                <a:hlinkClick r:id="rId10"/>
              </a:rPr>
              <a:t>5</a:t>
            </a:r>
            <a:endParaRPr lang="en-US" sz="1200" b="1" dirty="0" smtClean="0">
              <a:latin typeface="Andale Mono"/>
              <a:cs typeface="Andale Mono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28738" y="1892300"/>
            <a:ext cx="4410634" cy="2755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1D86CD"/>
                </a:solidFill>
                <a:latin typeface="Andale Mono"/>
                <a:cs typeface="Andale Mono"/>
              </a:rPr>
              <a:t>s</a:t>
            </a:r>
            <a:r>
              <a:rPr lang="en-US" sz="1200" b="1" dirty="0" smtClean="0">
                <a:solidFill>
                  <a:srgbClr val="1D86CD"/>
                </a:solidFill>
                <a:latin typeface="Andale Mono"/>
                <a:cs typeface="Andale Mono"/>
              </a:rPr>
              <a:t>cene graph libraries/page frameworks</a:t>
            </a:r>
          </a:p>
          <a:p>
            <a:r>
              <a:rPr lang="en-US" sz="1200" dirty="0" err="1">
                <a:latin typeface="Andale Mono"/>
                <a:cs typeface="Andale Mono"/>
              </a:rPr>
              <a:t>T</a:t>
            </a:r>
            <a:r>
              <a:rPr lang="en-US" sz="1200" dirty="0" err="1" smtClean="0">
                <a:latin typeface="Andale Mono"/>
                <a:cs typeface="Andale Mono"/>
              </a:rPr>
              <a:t>hree.js</a:t>
            </a:r>
            <a:r>
              <a:rPr lang="en-US" sz="1200" dirty="0" smtClean="0">
                <a:latin typeface="Andale Mono"/>
                <a:cs typeface="Andale Mono"/>
              </a:rPr>
              <a:t> </a:t>
            </a:r>
            <a:endParaRPr lang="en-US" sz="1200" dirty="0">
              <a:latin typeface="Andale Mono"/>
              <a:cs typeface="Andale Mono"/>
            </a:endParaRPr>
          </a:p>
          <a:p>
            <a:pPr marL="342900" lvl="1" indent="0">
              <a:buNone/>
            </a:pPr>
            <a:r>
              <a:rPr lang="en-US" sz="1200" dirty="0" smtClean="0">
                <a:latin typeface="Andale Mono"/>
                <a:cs typeface="Andale Mono"/>
                <a:hlinkClick r:id="rId11"/>
              </a:rPr>
              <a:t>http</a:t>
            </a:r>
            <a:r>
              <a:rPr lang="en-US" sz="1200" dirty="0">
                <a:latin typeface="Andale Mono"/>
                <a:cs typeface="Andale Mono"/>
                <a:hlinkClick r:id="rId11"/>
              </a:rPr>
              <a:t>://threejs.org</a:t>
            </a:r>
            <a:r>
              <a:rPr lang="en-US" sz="1200" dirty="0" smtClean="0">
                <a:latin typeface="Andale Mono"/>
                <a:cs typeface="Andale Mono"/>
                <a:hlinkClick r:id="rId11"/>
              </a:rPr>
              <a:t>/</a:t>
            </a:r>
            <a:endParaRPr lang="en-US" sz="1200" dirty="0">
              <a:latin typeface="Andale Mono"/>
              <a:cs typeface="Andale Mono"/>
            </a:endParaRPr>
          </a:p>
          <a:p>
            <a:pPr>
              <a:spcBef>
                <a:spcPts val="800"/>
              </a:spcBef>
            </a:pPr>
            <a:r>
              <a:rPr lang="en-US" sz="1200" dirty="0" err="1" smtClean="0">
                <a:latin typeface="Andale Mono"/>
                <a:cs typeface="Andale Mono"/>
              </a:rPr>
              <a:t>SceneJS</a:t>
            </a:r>
            <a:endParaRPr lang="en-US" sz="1200" dirty="0">
              <a:latin typeface="Andale Mono"/>
              <a:cs typeface="Andale Mono"/>
            </a:endParaRPr>
          </a:p>
          <a:p>
            <a:pPr marL="342900" lvl="1" indent="0">
              <a:buNone/>
            </a:pPr>
            <a:r>
              <a:rPr lang="en-US" sz="1200" dirty="0">
                <a:latin typeface="Andale Mono"/>
                <a:cs typeface="Andale Mono"/>
                <a:hlinkClick r:id="rId12"/>
              </a:rPr>
              <a:t>http://scenejs.org</a:t>
            </a:r>
            <a:r>
              <a:rPr lang="en-US" sz="1200" dirty="0" smtClean="0">
                <a:latin typeface="Andale Mono"/>
                <a:cs typeface="Andale Mono"/>
                <a:hlinkClick r:id="rId12"/>
              </a:rPr>
              <a:t>/</a:t>
            </a:r>
            <a:endParaRPr lang="en-US" sz="1200" dirty="0" smtClean="0">
              <a:latin typeface="Andale Mono"/>
              <a:cs typeface="Andale Mono"/>
            </a:endParaRPr>
          </a:p>
          <a:p>
            <a:pPr>
              <a:spcBef>
                <a:spcPts val="800"/>
              </a:spcBef>
            </a:pPr>
            <a:r>
              <a:rPr lang="en-US" sz="1200" dirty="0" err="1" smtClean="0">
                <a:latin typeface="Andale Mono"/>
                <a:cs typeface="Andale Mono"/>
              </a:rPr>
              <a:t>BabylonJS</a:t>
            </a:r>
            <a:endParaRPr lang="en-US" sz="1200" dirty="0" smtClean="0">
              <a:latin typeface="Andale Mono"/>
              <a:cs typeface="Andale Mono"/>
            </a:endParaRPr>
          </a:p>
          <a:p>
            <a:pPr marL="342900" lvl="1" indent="0">
              <a:buNone/>
            </a:pPr>
            <a:r>
              <a:rPr lang="en-US" sz="1200" dirty="0">
                <a:latin typeface="Andale Mono"/>
                <a:cs typeface="Andale Mono"/>
                <a:hlinkClick r:id="rId13"/>
              </a:rPr>
              <a:t>http://www.babylonjs.com</a:t>
            </a:r>
            <a:r>
              <a:rPr lang="en-US" sz="1200" dirty="0" smtClean="0">
                <a:latin typeface="Andale Mono"/>
                <a:cs typeface="Andale Mono"/>
                <a:hlinkClick r:id="rId13"/>
              </a:rPr>
              <a:t>/</a:t>
            </a:r>
            <a:endParaRPr lang="en-US" sz="1200" dirty="0">
              <a:latin typeface="Andale Mono"/>
              <a:cs typeface="Andale Mono"/>
            </a:endParaRPr>
          </a:p>
          <a:p>
            <a:pPr>
              <a:spcBef>
                <a:spcPts val="800"/>
              </a:spcBef>
            </a:pPr>
            <a:r>
              <a:rPr lang="en-US" sz="1200" dirty="0" smtClean="0">
                <a:latin typeface="Andale Mono"/>
                <a:cs typeface="Andale Mono"/>
              </a:rPr>
              <a:t>GLAM</a:t>
            </a:r>
            <a:endParaRPr lang="en-US" sz="1200" dirty="0">
              <a:latin typeface="Andale Mono"/>
              <a:cs typeface="Andale Mono"/>
            </a:endParaRPr>
          </a:p>
          <a:p>
            <a:pPr marL="342900" lvl="1" indent="0">
              <a:buNone/>
            </a:pPr>
            <a:r>
              <a:rPr lang="en-US" sz="1200" dirty="0">
                <a:latin typeface="Andale Mono"/>
                <a:cs typeface="Andale Mono"/>
                <a:hlinkClick r:id="rId14"/>
              </a:rPr>
              <a:t>https://github.com/tparisi</a:t>
            </a:r>
            <a:r>
              <a:rPr lang="en-US" sz="1200" dirty="0" smtClean="0">
                <a:latin typeface="Andale Mono"/>
                <a:cs typeface="Andale Mono"/>
                <a:hlinkClick r:id="rId14"/>
              </a:rPr>
              <a:t>/glam</a:t>
            </a:r>
            <a:endParaRPr lang="en-US" sz="1200" dirty="0" smtClean="0">
              <a:latin typeface="Andale Mono"/>
              <a:cs typeface="Andale Mono"/>
            </a:endParaRPr>
          </a:p>
          <a:p>
            <a:pPr marL="342900" lvl="1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342900" lvl="1" indent="0">
              <a:buNone/>
            </a:pPr>
            <a:endParaRPr lang="en-US" sz="1200" dirty="0" smtClean="0">
              <a:latin typeface="Andale Mono"/>
              <a:cs typeface="Andale Mono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28738" y="4737100"/>
            <a:ext cx="4410634" cy="16810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rgbClr val="1D86CD"/>
                </a:solidFill>
                <a:latin typeface="Andale Mono"/>
                <a:cs typeface="Andale Mono"/>
              </a:rPr>
              <a:t>video players</a:t>
            </a:r>
          </a:p>
          <a:p>
            <a:r>
              <a:rPr lang="en-US" sz="1200" dirty="0" err="1" smtClean="0">
                <a:latin typeface="Andale Mono"/>
                <a:cs typeface="Andale Mono"/>
              </a:rPr>
              <a:t>eleVR</a:t>
            </a:r>
            <a:endParaRPr lang="en-US" sz="1200" dirty="0">
              <a:latin typeface="Andale Mono"/>
              <a:cs typeface="Andale Mono"/>
            </a:endParaRPr>
          </a:p>
          <a:p>
            <a:pPr marL="342900" lvl="1" indent="0">
              <a:buNone/>
            </a:pPr>
            <a:r>
              <a:rPr lang="en-US" sz="1200" dirty="0" smtClean="0">
                <a:latin typeface="Andale Mono"/>
                <a:cs typeface="Andale Mono"/>
                <a:hlinkClick r:id="rId15"/>
              </a:rPr>
              <a:t>https://github.com/hawksley/eleVR-Web-Player</a:t>
            </a:r>
            <a:endParaRPr lang="en-US" sz="1200" dirty="0">
              <a:latin typeface="Andale Mono"/>
              <a:cs typeface="Andale Mono"/>
            </a:endParaRPr>
          </a:p>
          <a:p>
            <a:pPr>
              <a:spcBef>
                <a:spcPts val="800"/>
              </a:spcBef>
            </a:pPr>
            <a:r>
              <a:rPr lang="en-US" sz="1200" dirty="0" err="1" smtClean="0">
                <a:latin typeface="Andale Mono"/>
                <a:cs typeface="Andale Mono"/>
              </a:rPr>
              <a:t>Littlstar</a:t>
            </a:r>
            <a:endParaRPr lang="en-US" sz="1200" dirty="0">
              <a:latin typeface="Andale Mono"/>
              <a:cs typeface="Andale Mono"/>
            </a:endParaRPr>
          </a:p>
          <a:p>
            <a:pPr marL="342900" lvl="1" indent="0">
              <a:buNone/>
            </a:pPr>
            <a:r>
              <a:rPr lang="en-US" sz="1200" dirty="0" smtClean="0">
                <a:latin typeface="Andale Mono"/>
                <a:cs typeface="Andale Mono"/>
                <a:hlinkClick r:id="rId16"/>
              </a:rPr>
              <a:t>https://github.com/littlstar/slant-player</a:t>
            </a:r>
            <a:endParaRPr lang="en-US" sz="1200" dirty="0" smtClean="0">
              <a:latin typeface="Andale Mono"/>
              <a:cs typeface="Andale Mono"/>
            </a:endParaRPr>
          </a:p>
          <a:p>
            <a:pPr marL="342900" lvl="1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342900" lvl="1" indent="0">
              <a:buNone/>
            </a:pPr>
            <a:endParaRPr lang="en-US" sz="1200" dirty="0" smtClean="0">
              <a:latin typeface="Andale Mono"/>
              <a:cs typeface="Andale Mon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194" y="6233448"/>
            <a:ext cx="175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ndale Mono"/>
                <a:cs typeface="Andale Mono"/>
              </a:rPr>
              <a:t>* not open source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715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Pro Tools for Web VR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317501" y="1149706"/>
            <a:ext cx="2717799" cy="5535108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>
                <a:solidFill>
                  <a:srgbClr val="FF6600"/>
                </a:solidFill>
                <a:cs typeface="Haettenschweiler"/>
              </a:rPr>
              <a:t>Emscripten</a:t>
            </a:r>
            <a:r>
              <a:rPr lang="en-US" sz="3500" dirty="0">
                <a:cs typeface="Haettenschweiler"/>
              </a:rPr>
              <a:t> </a:t>
            </a:r>
            <a:r>
              <a:rPr lang="en-US" dirty="0" smtClean="0">
                <a:cs typeface="Haettenschweiler"/>
              </a:rPr>
              <a:t>- the coolest hack ever!</a:t>
            </a:r>
          </a:p>
          <a:p>
            <a:pPr lvl="1"/>
            <a:endParaRPr lang="en-US" dirty="0" smtClean="0">
              <a:cs typeface="Haettenschweiler"/>
            </a:endParaRPr>
          </a:p>
          <a:p>
            <a:pPr marL="349250" lvl="1" indent="0">
              <a:buNone/>
            </a:pPr>
            <a:r>
              <a:rPr lang="en-US" sz="1600" cap="none" dirty="0">
                <a:latin typeface="Andale Mono"/>
                <a:cs typeface="Andale Mono"/>
                <a:hlinkClick r:id="rId2"/>
              </a:rPr>
              <a:t>https://github.com/kripken/</a:t>
            </a:r>
            <a:r>
              <a:rPr lang="en-US" sz="1600" cap="none" dirty="0" smtClean="0">
                <a:latin typeface="Andale Mono"/>
                <a:cs typeface="Andale Mono"/>
                <a:hlinkClick r:id="rId2"/>
              </a:rPr>
              <a:t>emscripten</a:t>
            </a:r>
            <a:endParaRPr lang="en-US" sz="1600" cap="none" dirty="0" smtClean="0">
              <a:latin typeface="Andale Mono"/>
              <a:cs typeface="Andale Mono"/>
            </a:endParaRPr>
          </a:p>
          <a:p>
            <a:pPr marL="349250" lvl="1" indent="0">
              <a:buNone/>
            </a:pPr>
            <a:endParaRPr lang="en-US" sz="2600" cap="none" dirty="0">
              <a:latin typeface="Andale Mono"/>
              <a:cs typeface="Andale Mono"/>
            </a:endParaRPr>
          </a:p>
          <a:p>
            <a:pPr lvl="1"/>
            <a:r>
              <a:rPr lang="en-US" sz="2600" dirty="0" smtClean="0">
                <a:cs typeface="Haettenschweiler"/>
              </a:rPr>
              <a:t>Cross-compile C++ native code to JavaScript</a:t>
            </a:r>
          </a:p>
          <a:p>
            <a:pPr lvl="1"/>
            <a:r>
              <a:rPr lang="en-US" sz="2600" cap="none" dirty="0">
                <a:latin typeface="Andale Mono"/>
                <a:cs typeface="Andale Mono"/>
              </a:rPr>
              <a:t>a</a:t>
            </a:r>
            <a:r>
              <a:rPr lang="en-US" sz="2600" cap="none" dirty="0" smtClean="0">
                <a:latin typeface="Andale Mono"/>
                <a:cs typeface="Andale Mono"/>
              </a:rPr>
              <a:t>sm.js</a:t>
            </a:r>
            <a:r>
              <a:rPr lang="en-US" sz="2600" dirty="0" smtClean="0">
                <a:latin typeface="Andale Mono"/>
                <a:cs typeface="Andale Mono"/>
              </a:rPr>
              <a:t>- </a:t>
            </a:r>
            <a:r>
              <a:rPr lang="en-US" sz="2600" dirty="0" smtClean="0">
                <a:cs typeface="Haettenschweiler"/>
              </a:rPr>
              <a:t>low-level optimized JavaScript</a:t>
            </a:r>
          </a:p>
          <a:p>
            <a:pPr lvl="1"/>
            <a:r>
              <a:rPr lang="en-US" sz="2600" dirty="0" smtClean="0">
                <a:solidFill>
                  <a:srgbClr val="FF6600"/>
                </a:solidFill>
                <a:cs typeface="Haettenschweiler"/>
              </a:rPr>
              <a:t>Unity, Unreal Engines use this to deploy on the web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Haettenschweiler"/>
              </a:rPr>
              <a:t>Watch Out: Huge downloads and hard to debug…. 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82129" y="1822450"/>
            <a:ext cx="5879284" cy="4056608"/>
            <a:chOff x="2882129" y="1822450"/>
            <a:chExt cx="5879284" cy="4056608"/>
          </a:xfrm>
        </p:grpSpPr>
        <p:sp>
          <p:nvSpPr>
            <p:cNvPr id="7" name="TextBox 6"/>
            <p:cNvSpPr txBox="1"/>
            <p:nvPr/>
          </p:nvSpPr>
          <p:spPr>
            <a:xfrm>
              <a:off x="5006550" y="5238105"/>
              <a:ext cx="36938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ndale Mono"/>
                  <a:cs typeface="Andale Mono"/>
                </a:rPr>
                <a:t>Unreal native C++ engine -&gt; JavaScript</a:t>
              </a:r>
              <a:endParaRPr lang="en-US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58883" y="5602059"/>
              <a:ext cx="1941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err="1" smtClean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ndale Mono"/>
                  <a:cs typeface="Andale Mono"/>
                </a:rPr>
                <a:t>Emscripten</a:t>
              </a:r>
              <a:r>
                <a:rPr lang="en-US" sz="1200" b="1" dirty="0" smtClean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ndale Mono"/>
                  <a:cs typeface="Andale Mono"/>
                </a:rPr>
                <a:t> + </a:t>
              </a:r>
              <a:r>
                <a:rPr lang="en-US" sz="1200" b="1" dirty="0" err="1" smtClean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ndale Mono"/>
                  <a:cs typeface="Andale Mono"/>
                </a:rPr>
                <a:t>asm.js</a:t>
              </a:r>
              <a:endParaRPr lang="en-US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57871" y="4916597"/>
              <a:ext cx="64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7F7F7F"/>
                  </a:solidFill>
                  <a:latin typeface="Andale Mono"/>
                  <a:cs typeface="Andale Mono"/>
                </a:rPr>
                <a:t>60FPS</a:t>
              </a:r>
              <a:endParaRPr lang="en-US" sz="1200" b="1" dirty="0">
                <a:solidFill>
                  <a:srgbClr val="7F7F7F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2129" y="4432300"/>
              <a:ext cx="58792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Unreal 4 </a:t>
              </a:r>
              <a:r>
                <a:rPr lang="en-US" sz="1200" b="1" dirty="0"/>
                <a:t>in </a:t>
              </a:r>
              <a:r>
                <a:rPr lang="en-US" sz="1200" b="1" dirty="0" smtClean="0"/>
                <a:t>WebGL</a:t>
              </a:r>
            </a:p>
            <a:p>
              <a:pPr algn="r"/>
              <a:r>
                <a:rPr lang="en-US" sz="1200" b="1" dirty="0">
                  <a:hlinkClick r:id="rId3"/>
                </a:rPr>
                <a:t>https://developer.mozilla.org/en-US/demos/detail/unreal-engine-4-strategy-</a:t>
              </a:r>
              <a:r>
                <a:rPr lang="en-US" sz="1200" b="1" dirty="0" smtClean="0">
                  <a:hlinkClick r:id="rId3"/>
                </a:rPr>
                <a:t>game</a:t>
              </a:r>
              <a:endParaRPr lang="en-US" sz="1200" b="1" dirty="0" smtClean="0"/>
            </a:p>
            <a:p>
              <a:pPr algn="r"/>
              <a:endParaRPr lang="en-US" sz="1200" b="1" dirty="0" smtClean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5900" y="1822450"/>
              <a:ext cx="3327400" cy="2495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39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VR + ML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sz="3600" dirty="0" smtClean="0">
                <a:solidFill>
                  <a:srgbClr val="6EB8EA"/>
                </a:solidFill>
              </a:rPr>
              <a:t>A Markup Language for the metaverse?</a:t>
            </a:r>
            <a:endParaRPr lang="en-US" dirty="0">
              <a:solidFill>
                <a:srgbClr val="6EB8E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1" y="1627106"/>
            <a:ext cx="4432300" cy="1661460"/>
          </a:xfrm>
        </p:spPr>
        <p:txBody>
          <a:bodyPr>
            <a:normAutofit/>
          </a:bodyPr>
          <a:lstStyle/>
          <a:p>
            <a:r>
              <a:rPr lang="en-US" dirty="0" smtClean="0"/>
              <a:t>GLAM (GL And Markup) - a declarative language for 3D web content</a:t>
            </a:r>
          </a:p>
          <a:p>
            <a:pPr marL="349250" lvl="1" indent="0">
              <a:buNone/>
            </a:pPr>
            <a:r>
              <a:rPr lang="en-US" sz="1500" cap="none" dirty="0">
                <a:latin typeface="Andale Mono"/>
                <a:cs typeface="Andale Mono"/>
                <a:hlinkClick r:id="rId2"/>
              </a:rPr>
              <a:t>https://github.com/tparisi/glam</a:t>
            </a:r>
            <a:r>
              <a:rPr lang="en-US" sz="1500" cap="none" dirty="0" smtClean="0">
                <a:latin typeface="Andale Mono"/>
                <a:cs typeface="Andale Mono"/>
                <a:hlinkClick r:id="rId2"/>
              </a:rPr>
              <a:t>/</a:t>
            </a:r>
            <a:endParaRPr lang="en-US" sz="1500" cap="none" dirty="0" smtClean="0">
              <a:latin typeface="Andale Mono"/>
              <a:cs typeface="Andale Mono"/>
            </a:endParaRPr>
          </a:p>
          <a:p>
            <a:pPr lvl="1"/>
            <a:r>
              <a:rPr lang="en-US" dirty="0" smtClean="0"/>
              <a:t>define 3D scene content in markup; style it in CSS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98087" y="1512806"/>
            <a:ext cx="8181321" cy="5010638"/>
            <a:chOff x="798087" y="1487406"/>
            <a:chExt cx="8181321" cy="5010638"/>
          </a:xfrm>
        </p:grpSpPr>
        <p:sp>
          <p:nvSpPr>
            <p:cNvPr id="13" name="TextBox 12"/>
            <p:cNvSpPr txBox="1"/>
            <p:nvPr/>
          </p:nvSpPr>
          <p:spPr>
            <a:xfrm>
              <a:off x="848887" y="3820844"/>
              <a:ext cx="386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"/>
                  <a:cs typeface="Courier"/>
                </a:rPr>
                <a:t>&lt;glam&gt;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 &lt;renderer type="rift"&gt;&lt;/renderer&gt;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 &lt;scene&gt;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</a:t>
              </a:r>
              <a:r>
                <a:rPr lang="en-US" sz="1050" dirty="0" smtClean="0">
                  <a:latin typeface="Courier"/>
                  <a:cs typeface="Courier"/>
                </a:rPr>
                <a:t>   &lt;</a:t>
              </a:r>
              <a:r>
                <a:rPr lang="en-US" sz="1050" dirty="0">
                  <a:latin typeface="Courier"/>
                  <a:cs typeface="Courier"/>
                </a:rPr>
                <a:t>controller type="rift"&gt;&lt;/controller&gt;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</a:t>
              </a:r>
              <a:r>
                <a:rPr lang="en-US" sz="1050" dirty="0" smtClean="0">
                  <a:latin typeface="Courier"/>
                  <a:cs typeface="Courier"/>
                </a:rPr>
                <a:t>   &lt;</a:t>
              </a:r>
              <a:r>
                <a:rPr lang="en-US" sz="1050" dirty="0">
                  <a:latin typeface="Courier"/>
                  <a:cs typeface="Courier"/>
                </a:rPr>
                <a:t>background id="sb1" class="skybox"</a:t>
              </a:r>
              <a:r>
                <a:rPr lang="en-US" sz="1050" dirty="0" smtClean="0">
                  <a:latin typeface="Courier"/>
                  <a:cs typeface="Courier"/>
                </a:rPr>
                <a:t>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</a:t>
              </a:r>
              <a:r>
                <a:rPr lang="en-US" sz="1050" dirty="0" smtClean="0">
                  <a:latin typeface="Courier"/>
                  <a:cs typeface="Courier"/>
                </a:rPr>
                <a:t>   &lt;</a:t>
              </a:r>
              <a:r>
                <a:rPr lang="en-US" sz="1050" dirty="0">
                  <a:latin typeface="Courier"/>
                  <a:cs typeface="Courier"/>
                </a:rPr>
                <a:t>/background&gt;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</a:t>
              </a:r>
              <a:r>
                <a:rPr lang="en-US" sz="1050" dirty="0" smtClean="0">
                  <a:latin typeface="Courier"/>
                  <a:cs typeface="Courier"/>
                </a:rPr>
                <a:t>   &lt;</a:t>
              </a:r>
              <a:r>
                <a:rPr lang="en-US" sz="1050" dirty="0">
                  <a:latin typeface="Courier"/>
                  <a:cs typeface="Courier"/>
                </a:rPr>
                <a:t>group y ='1' z='-3'&gt;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</a:t>
              </a:r>
              <a:r>
                <a:rPr lang="en-US" sz="1050" dirty="0" smtClean="0">
                  <a:latin typeface="Courier"/>
                  <a:cs typeface="Courier"/>
                </a:rPr>
                <a:t>       &lt;</a:t>
              </a:r>
              <a:r>
                <a:rPr lang="en-US" sz="1050" dirty="0">
                  <a:latin typeface="Courier"/>
                  <a:cs typeface="Courier"/>
                </a:rPr>
                <a:t>sphere class="bubble </a:t>
              </a:r>
              <a:r>
                <a:rPr lang="en-US" sz="1050" dirty="0" smtClean="0">
                  <a:latin typeface="Courier"/>
                  <a:cs typeface="Courier"/>
                </a:rPr>
                <a:t>skybox”&gt;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</a:t>
              </a:r>
              <a:r>
                <a:rPr lang="en-US" sz="1050" dirty="0" smtClean="0">
                  <a:latin typeface="Courier"/>
                  <a:cs typeface="Courier"/>
                </a:rPr>
                <a:t>       &lt;</a:t>
              </a:r>
              <a:r>
                <a:rPr lang="en-US" sz="1050" dirty="0">
                  <a:latin typeface="Courier"/>
                  <a:cs typeface="Courier"/>
                </a:rPr>
                <a:t>/sphere&gt;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</a:t>
              </a:r>
              <a:r>
                <a:rPr lang="en-US" sz="1050" dirty="0" smtClean="0">
                  <a:latin typeface="Courier"/>
                  <a:cs typeface="Courier"/>
                </a:rPr>
                <a:t>       &lt;</a:t>
              </a:r>
              <a:r>
                <a:rPr lang="en-US" sz="1050" dirty="0">
                  <a:latin typeface="Courier"/>
                  <a:cs typeface="Courier"/>
                </a:rPr>
                <a:t>sphere </a:t>
              </a:r>
              <a:r>
                <a:rPr lang="en-US" sz="1050" dirty="0" smtClean="0">
                  <a:latin typeface="Courier"/>
                  <a:cs typeface="Courier"/>
                </a:rPr>
                <a:t>class</a:t>
              </a:r>
              <a:r>
                <a:rPr lang="en-US" sz="1050" dirty="0">
                  <a:latin typeface="Courier"/>
                  <a:cs typeface="Courier"/>
                </a:rPr>
                <a:t>="</a:t>
              </a:r>
              <a:r>
                <a:rPr lang="en-US" sz="1050" dirty="0" smtClean="0">
                  <a:latin typeface="Courier"/>
                  <a:cs typeface="Courier"/>
                </a:rPr>
                <a:t>bubble skybox”&gt;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      &lt;</a:t>
              </a:r>
              <a:r>
                <a:rPr lang="en-US" sz="1050" dirty="0">
                  <a:latin typeface="Courier"/>
                  <a:cs typeface="Courier"/>
                </a:rPr>
                <a:t>/sphere&gt;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 </a:t>
              </a:r>
              <a:r>
                <a:rPr lang="en-US" sz="1050" dirty="0" smtClean="0">
                  <a:latin typeface="Courier"/>
                  <a:cs typeface="Courier"/>
                </a:rPr>
                <a:t>   &lt;</a:t>
              </a:r>
              <a:r>
                <a:rPr lang="en-US" sz="1050" dirty="0">
                  <a:latin typeface="Courier"/>
                  <a:cs typeface="Courier"/>
                </a:rPr>
                <a:t>/group</a:t>
              </a:r>
              <a:r>
                <a:rPr lang="en-US" sz="1050" dirty="0" smtClean="0">
                  <a:latin typeface="Courier"/>
                  <a:cs typeface="Courier"/>
                </a:rPr>
                <a:t>&gt;</a:t>
              </a:r>
            </a:p>
            <a:p>
              <a:r>
                <a:rPr lang="en-US" sz="1400" dirty="0" smtClean="0">
                  <a:latin typeface="Courier"/>
                  <a:cs typeface="Courier"/>
                </a:rPr>
                <a:t> …</a:t>
              </a:r>
              <a:endParaRPr lang="en-US" sz="1050" dirty="0">
                <a:latin typeface="Courier"/>
                <a:cs typeface="Courier"/>
              </a:endParaRPr>
            </a:p>
            <a:p>
              <a:endParaRPr lang="en-US" sz="1050" dirty="0" smtClean="0">
                <a:latin typeface="Courier"/>
                <a:cs typeface="Couri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8087" y="3247392"/>
              <a:ext cx="1375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ndale Mono"/>
                  <a:cs typeface="Andale Mono"/>
                </a:rPr>
                <a:t>T</a:t>
              </a:r>
              <a:r>
                <a:rPr lang="en-US" cap="small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ndale Mono"/>
                  <a:cs typeface="Andale Mono"/>
                </a:rPr>
                <a:t>he </a:t>
              </a:r>
              <a:r>
                <a:rPr lang="en-US" cap="small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ndale Mono"/>
                  <a:cs typeface="Andale Mono"/>
                </a:rPr>
                <a:t>M</a:t>
              </a:r>
              <a:r>
                <a:rPr lang="en-US" cap="small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ndale Mono"/>
                  <a:cs typeface="Andale Mono"/>
                </a:rPr>
                <a:t>arkup</a:t>
              </a:r>
              <a:endParaRPr lang="en-US" cap="small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e Mono"/>
                <a:cs typeface="Andale Mono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1108" y="3604944"/>
              <a:ext cx="417830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"/>
                  <a:cs typeface="Courier"/>
                </a:rPr>
                <a:t>&lt;style&gt;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.</a:t>
              </a:r>
              <a:r>
                <a:rPr lang="en-US" sz="1050" dirty="0">
                  <a:latin typeface="Courier"/>
                  <a:cs typeface="Courier"/>
                </a:rPr>
                <a:t>skybox {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  </a:t>
              </a:r>
              <a:r>
                <a:rPr lang="en-US" sz="1050" dirty="0" err="1" smtClean="0">
                  <a:latin typeface="Courier"/>
                  <a:cs typeface="Courier"/>
                </a:rPr>
                <a:t>envmap</a:t>
              </a:r>
              <a:r>
                <a:rPr lang="en-US" sz="1050" dirty="0" err="1">
                  <a:latin typeface="Courier"/>
                  <a:cs typeface="Courier"/>
                </a:rPr>
                <a:t>-right:url</a:t>
              </a:r>
              <a:r>
                <a:rPr lang="en-US" sz="1050" dirty="0">
                  <a:latin typeface="Courier"/>
                  <a:cs typeface="Courier"/>
                </a:rPr>
                <a:t>(../images/Park2/</a:t>
              </a:r>
              <a:r>
                <a:rPr lang="en-US" sz="1050" dirty="0" err="1">
                  <a:latin typeface="Courier"/>
                  <a:cs typeface="Courier"/>
                </a:rPr>
                <a:t>posx.jpg</a:t>
              </a:r>
              <a:r>
                <a:rPr lang="en-US" sz="1050" dirty="0">
                  <a:latin typeface="Courier"/>
                  <a:cs typeface="Courier"/>
                </a:rPr>
                <a:t>)</a:t>
              </a:r>
              <a:r>
                <a:rPr lang="en-US" sz="1050" dirty="0" smtClean="0">
                  <a:latin typeface="Courier"/>
                  <a:cs typeface="Courier"/>
                </a:rPr>
                <a:t>;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</a:t>
              </a:r>
              <a:r>
                <a:rPr lang="en-US" sz="1400" dirty="0" smtClean="0">
                  <a:latin typeface="Courier"/>
                  <a:cs typeface="Courier"/>
                </a:rPr>
                <a:t>   …</a:t>
              </a:r>
              <a:endParaRPr lang="en-US" sz="1400" dirty="0">
                <a:latin typeface="Courier"/>
                <a:cs typeface="Courier"/>
              </a:endParaRPr>
            </a:p>
            <a:p>
              <a:r>
                <a:rPr lang="en-US" sz="1050" dirty="0" smtClean="0">
                  <a:latin typeface="Courier"/>
                  <a:cs typeface="Courier"/>
                </a:rPr>
                <a:t>  }</a:t>
              </a:r>
              <a:r>
                <a:rPr lang="en-US" sz="1050" dirty="0">
                  <a:latin typeface="Courier"/>
                  <a:cs typeface="Courier"/>
                </a:rPr>
                <a:t>	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.</a:t>
              </a:r>
              <a:r>
                <a:rPr lang="en-US" sz="1050" dirty="0">
                  <a:latin typeface="Courier"/>
                  <a:cs typeface="Courier"/>
                </a:rPr>
                <a:t>bubble {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  radius</a:t>
              </a:r>
              <a:r>
                <a:rPr lang="en-US" sz="1050" dirty="0">
                  <a:latin typeface="Courier"/>
                  <a:cs typeface="Courier"/>
                </a:rPr>
                <a:t>:.5;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  </a:t>
              </a:r>
              <a:r>
                <a:rPr lang="en-US" sz="1050" dirty="0" err="1" smtClean="0">
                  <a:latin typeface="Courier"/>
                  <a:cs typeface="Courier"/>
                </a:rPr>
                <a:t>shader</a:t>
              </a:r>
              <a:r>
                <a:rPr lang="en-US" sz="1050" dirty="0" err="1">
                  <a:latin typeface="Courier"/>
                  <a:cs typeface="Courier"/>
                </a:rPr>
                <a:t>-vertex:url</a:t>
              </a:r>
              <a:r>
                <a:rPr lang="en-US" sz="1050" dirty="0">
                  <a:latin typeface="Courier"/>
                  <a:cs typeface="Courier"/>
                </a:rPr>
                <a:t>(../shaders/</a:t>
              </a:r>
              <a:r>
                <a:rPr lang="en-US" sz="1050" dirty="0" err="1">
                  <a:latin typeface="Courier"/>
                  <a:cs typeface="Courier"/>
                </a:rPr>
                <a:t>fresnel.vs</a:t>
              </a:r>
              <a:r>
                <a:rPr lang="en-US" sz="1050" dirty="0">
                  <a:latin typeface="Courier"/>
                  <a:cs typeface="Courier"/>
                </a:rPr>
                <a:t>);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  </a:t>
              </a:r>
              <a:r>
                <a:rPr lang="en-US" sz="1050" dirty="0" err="1" smtClean="0">
                  <a:latin typeface="Courier"/>
                  <a:cs typeface="Courier"/>
                </a:rPr>
                <a:t>shader</a:t>
              </a:r>
              <a:r>
                <a:rPr lang="en-US" sz="1050" dirty="0" err="1">
                  <a:latin typeface="Courier"/>
                  <a:cs typeface="Courier"/>
                </a:rPr>
                <a:t>-fragment:url</a:t>
              </a:r>
              <a:r>
                <a:rPr lang="en-US" sz="1050" dirty="0">
                  <a:latin typeface="Courier"/>
                  <a:cs typeface="Courier"/>
                </a:rPr>
                <a:t>(../shaders/</a:t>
              </a:r>
              <a:r>
                <a:rPr lang="en-US" sz="1050" dirty="0" err="1">
                  <a:latin typeface="Courier"/>
                  <a:cs typeface="Courier"/>
                </a:rPr>
                <a:t>fresnel.fs</a:t>
              </a:r>
              <a:r>
                <a:rPr lang="en-US" sz="1050" dirty="0">
                  <a:latin typeface="Courier"/>
                  <a:cs typeface="Courier"/>
                </a:rPr>
                <a:t>);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  </a:t>
              </a:r>
              <a:r>
                <a:rPr lang="en-US" sz="1050" dirty="0" err="1" smtClean="0">
                  <a:latin typeface="Courier"/>
                  <a:cs typeface="Courier"/>
                </a:rPr>
                <a:t>shader</a:t>
              </a:r>
              <a:r>
                <a:rPr lang="en-US" sz="1050" dirty="0" err="1">
                  <a:latin typeface="Courier"/>
                  <a:cs typeface="Courier"/>
                </a:rPr>
                <a:t>-uniforms:mRefractionRatio</a:t>
              </a:r>
              <a:r>
                <a:rPr lang="en-US" sz="1050" dirty="0">
                  <a:latin typeface="Courier"/>
                  <a:cs typeface="Courier"/>
                </a:rPr>
                <a:t> f 1.02 </a:t>
              </a:r>
              <a:r>
                <a:rPr lang="en-US" sz="1050" dirty="0" err="1">
                  <a:latin typeface="Courier"/>
                  <a:cs typeface="Courier"/>
                </a:rPr>
                <a:t>mFresnelBias</a:t>
              </a:r>
              <a:r>
                <a:rPr lang="en-US" sz="1050" dirty="0">
                  <a:latin typeface="Courier"/>
                  <a:cs typeface="Courier"/>
                </a:rPr>
                <a:t> f 0.1 </a:t>
              </a:r>
              <a:r>
                <a:rPr lang="en-US" sz="1050" dirty="0" err="1">
                  <a:latin typeface="Courier"/>
                  <a:cs typeface="Courier"/>
                </a:rPr>
                <a:t>mFresnelPower</a:t>
              </a:r>
              <a:r>
                <a:rPr lang="en-US" sz="1050" dirty="0">
                  <a:latin typeface="Courier"/>
                  <a:cs typeface="Courier"/>
                </a:rPr>
                <a:t> f 2.0 </a:t>
              </a:r>
              <a:r>
                <a:rPr lang="en-US" sz="1050" dirty="0" err="1">
                  <a:latin typeface="Courier"/>
                  <a:cs typeface="Courier"/>
                </a:rPr>
                <a:t>mFresnelScale</a:t>
              </a:r>
              <a:r>
                <a:rPr lang="en-US" sz="1050" dirty="0">
                  <a:latin typeface="Courier"/>
                  <a:cs typeface="Courier"/>
                </a:rPr>
                <a:t> f 1.0 </a:t>
              </a:r>
              <a:r>
                <a:rPr lang="en-US" sz="1050" dirty="0" err="1">
                  <a:latin typeface="Courier"/>
                  <a:cs typeface="Courier"/>
                </a:rPr>
                <a:t>tCube</a:t>
              </a:r>
              <a:r>
                <a:rPr lang="en-US" sz="1050" dirty="0">
                  <a:latin typeface="Courier"/>
                  <a:cs typeface="Courier"/>
                </a:rPr>
                <a:t> t null;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}</a:t>
              </a:r>
              <a:endParaRPr lang="en-US" sz="1050" dirty="0">
                <a:latin typeface="Courier"/>
                <a:cs typeface="Courier"/>
              </a:endParaRPr>
            </a:p>
            <a:p>
              <a:r>
                <a:rPr lang="en-US" sz="1050" dirty="0" smtClean="0">
                  <a:latin typeface="Courier"/>
                  <a:cs typeface="Courier"/>
                </a:rPr>
                <a:t>  #</a:t>
              </a:r>
              <a:r>
                <a:rPr lang="en-US" sz="1050" dirty="0">
                  <a:latin typeface="Courier"/>
                  <a:cs typeface="Courier"/>
                </a:rPr>
                <a:t>sb1 {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  </a:t>
              </a:r>
              <a:r>
                <a:rPr lang="en-US" sz="1050" dirty="0" err="1" smtClean="0">
                  <a:latin typeface="Courier"/>
                  <a:cs typeface="Courier"/>
                </a:rPr>
                <a:t>background</a:t>
              </a:r>
              <a:r>
                <a:rPr lang="en-US" sz="1050" dirty="0" err="1">
                  <a:latin typeface="Courier"/>
                  <a:cs typeface="Courier"/>
                </a:rPr>
                <a:t>-type:box</a:t>
              </a:r>
              <a:r>
                <a:rPr lang="en-US" sz="1050" dirty="0">
                  <a:latin typeface="Courier"/>
                  <a:cs typeface="Courier"/>
                </a:rPr>
                <a:t>;</a:t>
              </a:r>
            </a:p>
            <a:p>
              <a:r>
                <a:rPr lang="en-US" sz="1050" dirty="0" smtClean="0">
                  <a:latin typeface="Courier"/>
                  <a:cs typeface="Courier"/>
                </a:rPr>
                <a:t>  }</a:t>
              </a:r>
              <a:r>
                <a:rPr lang="en-US" sz="1050" dirty="0">
                  <a:latin typeface="Courier"/>
                  <a:cs typeface="Courier"/>
                </a:rPr>
                <a:t>	</a:t>
              </a:r>
            </a:p>
            <a:p>
              <a:r>
                <a:rPr lang="en-US" sz="1050" dirty="0">
                  <a:latin typeface="Courier"/>
                  <a:cs typeface="Courier"/>
                </a:rPr>
                <a:t>&lt;/style&gt;</a:t>
              </a:r>
              <a:endParaRPr lang="en-US" sz="1050" dirty="0" smtClean="0">
                <a:latin typeface="Courier"/>
                <a:cs typeface="Couri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5887" y="3247392"/>
              <a:ext cx="1098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ndale Mono"/>
                  <a:cs typeface="Andale Mono"/>
                </a:rPr>
                <a:t>T</a:t>
              </a:r>
              <a:r>
                <a:rPr lang="en-US" cap="small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ndale Mono"/>
                  <a:cs typeface="Andale Mono"/>
                </a:rPr>
                <a:t>he CSS</a:t>
              </a:r>
              <a:endParaRPr lang="en-US" cap="small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e Mono"/>
                <a:cs typeface="Andale Mono"/>
              </a:endParaRPr>
            </a:p>
          </p:txBody>
        </p:sp>
        <p:pic>
          <p:nvPicPr>
            <p:cNvPr id="17" name="Picture 16" descr="glameshaderfresnelv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632" y="1487406"/>
              <a:ext cx="3101981" cy="174865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56787" y="6154112"/>
            <a:ext cx="3955543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ndale Mono"/>
                <a:cs typeface="Andale Mono"/>
              </a:rPr>
              <a:t>Or check out </a:t>
            </a:r>
            <a:r>
              <a:rPr lang="en-US" sz="1400" dirty="0" err="1" smtClean="0">
                <a:solidFill>
                  <a:srgbClr val="FF6600"/>
                </a:solidFill>
                <a:latin typeface="Andale Mono"/>
                <a:cs typeface="Andale Mono"/>
              </a:rPr>
              <a:t>SceneVR</a:t>
            </a:r>
            <a:r>
              <a:rPr lang="en-US" sz="1400" dirty="0" smtClean="0">
                <a:solidFill>
                  <a:srgbClr val="FF6600"/>
                </a:solidFill>
                <a:latin typeface="Andale Mono"/>
                <a:cs typeface="Andale Mono"/>
              </a:rPr>
              <a:t> </a:t>
            </a:r>
            <a:r>
              <a:rPr lang="en-US" sz="1400" dirty="0" smtClean="0">
                <a:latin typeface="Andale Mono"/>
                <a:cs typeface="Andale Mono"/>
              </a:rPr>
              <a:t>from Ben Nolan</a:t>
            </a:r>
          </a:p>
          <a:p>
            <a:r>
              <a:rPr lang="en-US" sz="1400" dirty="0" smtClean="0">
                <a:latin typeface="Andale Mono"/>
                <a:cs typeface="Andale Mono"/>
                <a:hlinkClick r:id="rId4"/>
              </a:rPr>
              <a:t>http://twitter.com/scenevr/</a:t>
            </a:r>
            <a:endParaRPr lang="en-US" sz="1400" dirty="0" smtClean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29588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Challenges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WebVR on Oculus  is not </a:t>
            </a:r>
            <a:r>
              <a:rPr lang="en-US" sz="2000" dirty="0"/>
              <a:t>r</a:t>
            </a:r>
            <a:r>
              <a:rPr lang="en-US" sz="2000" dirty="0" smtClean="0"/>
              <a:t>eady for prime </a:t>
            </a:r>
            <a:r>
              <a:rPr lang="en-US" sz="2000" dirty="0"/>
              <a:t>t</a:t>
            </a:r>
            <a:r>
              <a:rPr lang="en-US" sz="2000" dirty="0" smtClean="0"/>
              <a:t>ime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(That’s OK neither is Oculus!)</a:t>
            </a:r>
          </a:p>
          <a:p>
            <a:pPr lvl="1"/>
            <a:r>
              <a:rPr lang="en-US" dirty="0" smtClean="0"/>
              <a:t>Latency is the biggest </a:t>
            </a:r>
            <a:r>
              <a:rPr lang="en-US" dirty="0"/>
              <a:t>i</a:t>
            </a:r>
            <a:r>
              <a:rPr lang="en-US" dirty="0" smtClean="0"/>
              <a:t>ssue – Browser needs to un-throttle at 60fps (It’s in the works…)</a:t>
            </a:r>
          </a:p>
          <a:p>
            <a:pPr lvl="1"/>
            <a:r>
              <a:rPr lang="en-US" dirty="0" smtClean="0"/>
              <a:t>Device Drivers and Display Modes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SUUUUUUCK </a:t>
            </a:r>
            <a:r>
              <a:rPr lang="en-US" cap="none" dirty="0" smtClean="0"/>
              <a:t>#</a:t>
            </a:r>
            <a:r>
              <a:rPr lang="en-US" cap="none" dirty="0" err="1" smtClean="0"/>
              <a:t>tellmesomethingidontkow</a:t>
            </a:r>
            <a:endParaRPr lang="en-US" cap="none" dirty="0" smtClean="0"/>
          </a:p>
          <a:p>
            <a:r>
              <a:rPr lang="en-US" sz="2000" dirty="0" smtClean="0"/>
              <a:t>But we’re good to go on Cardboard!</a:t>
            </a:r>
          </a:p>
          <a:p>
            <a:pPr lvl="1"/>
            <a:r>
              <a:rPr lang="en-US" dirty="0" smtClean="0"/>
              <a:t>60fps works great (</a:t>
            </a:r>
            <a:r>
              <a:rPr lang="en-US" dirty="0" err="1" smtClean="0"/>
              <a:t>ish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Nearly 2 billion VR devices already deployed!</a:t>
            </a:r>
          </a:p>
          <a:p>
            <a:r>
              <a:rPr lang="en-US" sz="2000" dirty="0" smtClean="0"/>
              <a:t>Frameworks and tools are typically web-</a:t>
            </a:r>
            <a:r>
              <a:rPr lang="en-US" sz="2000" dirty="0" err="1" smtClean="0"/>
              <a:t>ish</a:t>
            </a:r>
            <a:r>
              <a:rPr lang="en-US" sz="2000" dirty="0" smtClean="0"/>
              <a:t>: under development, always in flux, pretty much out of control</a:t>
            </a:r>
          </a:p>
          <a:p>
            <a:pPr lvl="1"/>
            <a:r>
              <a:rPr lang="en-US" dirty="0" smtClean="0"/>
              <a:t>But open source so we can live with it</a:t>
            </a:r>
          </a:p>
          <a:p>
            <a:pPr lvl="1"/>
            <a:endParaRPr lang="en-US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Links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Browser Dev Builds</a:t>
            </a:r>
          </a:p>
          <a:p>
            <a:pPr marL="349250" lvl="1" indent="0">
              <a:buNone/>
            </a:pPr>
            <a:r>
              <a:rPr lang="en-US" sz="1200" cap="none" dirty="0">
                <a:latin typeface="Andale Mono"/>
                <a:cs typeface="Andale Mono"/>
              </a:rPr>
              <a:t>Firefox </a:t>
            </a:r>
            <a:r>
              <a:rPr lang="en-US" sz="1200" cap="none" dirty="0">
                <a:latin typeface="Andale Mono"/>
                <a:cs typeface="Andale Mono"/>
                <a:hlinkClick r:id="rId2"/>
              </a:rPr>
              <a:t>http://blog.bitops.com/blog/2014/08/20/updated-firefox-vr-builds/</a:t>
            </a:r>
            <a:endParaRPr lang="en-US" sz="1200" cap="none" dirty="0">
              <a:latin typeface="Andale Mono"/>
              <a:cs typeface="Andale Mono"/>
            </a:endParaRPr>
          </a:p>
          <a:p>
            <a:pPr marL="349250" lvl="1" indent="0">
              <a:buNone/>
            </a:pPr>
            <a:r>
              <a:rPr lang="en-US" sz="1200" cap="none" dirty="0">
                <a:latin typeface="Andale Mono"/>
                <a:cs typeface="Andale Mono"/>
              </a:rPr>
              <a:t>Chrome </a:t>
            </a:r>
            <a:r>
              <a:rPr lang="en-US" sz="1200" cap="none" dirty="0">
                <a:latin typeface="Andale Mono"/>
                <a:cs typeface="Andale Mono"/>
                <a:hlinkClick r:id="rId3"/>
              </a:rPr>
              <a:t>https://drive.google.com/folderview?id=0BzudLt22BqGRbW9WTHMtOWMzNjQ</a:t>
            </a:r>
            <a:endParaRPr lang="en-US" sz="1200" cap="none" dirty="0">
              <a:latin typeface="Andale Mono"/>
              <a:cs typeface="Andale Mono"/>
            </a:endParaRPr>
          </a:p>
          <a:p>
            <a:r>
              <a:rPr lang="en-US" dirty="0" smtClean="0"/>
              <a:t>Mozilla VR Showcase</a:t>
            </a:r>
          </a:p>
          <a:p>
            <a:pPr marL="349250" lvl="1" indent="0">
              <a:buNone/>
            </a:pPr>
            <a:r>
              <a:rPr lang="en-US" sz="1400" cap="none" dirty="0">
                <a:latin typeface="Andale Mono"/>
                <a:cs typeface="Andale Mono"/>
                <a:hlinkClick r:id="rId4"/>
              </a:rPr>
              <a:t>http://mozvr.com</a:t>
            </a:r>
            <a:r>
              <a:rPr lang="en-US" sz="1400" cap="none" dirty="0" smtClean="0">
                <a:latin typeface="Andale Mono"/>
                <a:cs typeface="Andale Mono"/>
                <a:hlinkClick r:id="rId4"/>
              </a:rPr>
              <a:t>/</a:t>
            </a:r>
            <a:endParaRPr lang="en-US" sz="1400" cap="none" dirty="0" smtClean="0">
              <a:latin typeface="Andale Mono"/>
              <a:cs typeface="Andale Mono"/>
            </a:endParaRPr>
          </a:p>
          <a:p>
            <a:r>
              <a:rPr lang="en-US" dirty="0" smtClean="0"/>
              <a:t>WEBVR Mailing List</a:t>
            </a:r>
          </a:p>
          <a:p>
            <a:pPr marL="342900" lvl="1" indent="0">
              <a:buNone/>
            </a:pPr>
            <a:r>
              <a:rPr lang="en-US" sz="1400" cap="none" dirty="0" err="1">
                <a:latin typeface="Andale Mono"/>
                <a:cs typeface="Andale Mono"/>
                <a:hlinkClick r:id="rId5"/>
              </a:rPr>
              <a:t>web-vr-discuss@mozilla.org</a:t>
            </a:r>
            <a:endParaRPr lang="en-US" cap="none" dirty="0" smtClean="0">
              <a:latin typeface="Andale Mono"/>
              <a:cs typeface="Andale Mono"/>
            </a:endParaRPr>
          </a:p>
          <a:p>
            <a:r>
              <a:rPr lang="en-US" dirty="0" smtClean="0"/>
              <a:t>Cardboard VR Showcase</a:t>
            </a:r>
          </a:p>
          <a:p>
            <a:pPr marL="342900" lvl="1" indent="0">
              <a:buNone/>
            </a:pPr>
            <a:r>
              <a:rPr lang="en-US" sz="1400" cap="none" dirty="0">
                <a:latin typeface="Andale Mono"/>
                <a:cs typeface="Andale Mono"/>
                <a:hlinkClick r:id="rId6"/>
              </a:rPr>
              <a:t>http://vr.chromeexperiments.com</a:t>
            </a:r>
            <a:r>
              <a:rPr lang="en-US" sz="1400" cap="none" dirty="0" smtClean="0">
                <a:latin typeface="Andale Mono"/>
                <a:cs typeface="Andale Mono"/>
                <a:hlinkClick r:id="rId6"/>
              </a:rPr>
              <a:t>/</a:t>
            </a:r>
            <a:endParaRPr lang="en-US" sz="1400" cap="none" dirty="0" smtClean="0">
              <a:latin typeface="Andale Mono"/>
              <a:cs typeface="Andale Mono"/>
            </a:endParaRPr>
          </a:p>
          <a:p>
            <a:r>
              <a:rPr lang="en-US" dirty="0" smtClean="0"/>
              <a:t>Web VR Example Code</a:t>
            </a:r>
            <a:endParaRPr lang="en-US" dirty="0"/>
          </a:p>
          <a:p>
            <a:pPr marL="342900" lvl="1" indent="0">
              <a:buNone/>
            </a:pPr>
            <a:r>
              <a:rPr lang="en-US" sz="1400" cap="none" dirty="0">
                <a:latin typeface="Andale Mono"/>
                <a:cs typeface="Andale Mono"/>
                <a:hlinkClick r:id="rId7"/>
              </a:rPr>
              <a:t>https://github.com/tparisi/</a:t>
            </a:r>
            <a:r>
              <a:rPr lang="en-US" sz="1400" cap="none" dirty="0" smtClean="0">
                <a:latin typeface="Andale Mono"/>
                <a:cs typeface="Andale Mono"/>
                <a:hlinkClick r:id="rId7"/>
              </a:rPr>
              <a:t>WebVR</a:t>
            </a:r>
            <a:endParaRPr lang="en-US" sz="1400" cap="none" dirty="0" smtClean="0">
              <a:latin typeface="Andale Mono"/>
              <a:cs typeface="Andale Mono"/>
            </a:endParaRPr>
          </a:p>
          <a:p>
            <a:pPr marL="342900" lvl="1" indent="0">
              <a:buNone/>
            </a:pPr>
            <a:endParaRPr lang="en-US" sz="1400" cap="none" dirty="0">
              <a:latin typeface="Andale Mono"/>
              <a:cs typeface="Andale Mono"/>
            </a:endParaRPr>
          </a:p>
          <a:p>
            <a:pPr marL="342900" lvl="1" indent="0">
              <a:buNone/>
            </a:pPr>
            <a:endParaRPr lang="en-US" cap="none" dirty="0" smtClean="0">
              <a:latin typeface="Andale Mono"/>
              <a:cs typeface="Andale Mono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COMING Summer 2015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28" y="1449294"/>
            <a:ext cx="363857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cs typeface="Futura Medium"/>
              </a:rPr>
              <a:t>a</a:t>
            </a:r>
            <a:r>
              <a:rPr lang="en-US" dirty="0" smtClean="0">
                <a:solidFill>
                  <a:srgbClr val="FF6600"/>
                </a:solidFill>
                <a:cs typeface="Futura Medium"/>
              </a:rPr>
              <a:t>bout me</a:t>
            </a:r>
            <a:endParaRPr lang="en-US" dirty="0">
              <a:solidFill>
                <a:srgbClr val="FF6600"/>
              </a:solidFill>
              <a:cs typeface="Futura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34972" y="6443514"/>
            <a:ext cx="2283732" cy="365125"/>
          </a:xfrm>
        </p:spPr>
        <p:txBody>
          <a:bodyPr/>
          <a:lstStyle/>
          <a:p>
            <a:r>
              <a:rPr lang="en-US" sz="900" i="1" dirty="0" smtClean="0">
                <a:latin typeface="Andale Mono"/>
                <a:cs typeface="Andale Mono"/>
              </a:rPr>
              <a:t>http://</a:t>
            </a:r>
            <a:r>
              <a:rPr lang="en-US" sz="900" i="1" dirty="0" err="1" smtClean="0">
                <a:latin typeface="Andale Mono"/>
                <a:cs typeface="Andale Mono"/>
              </a:rPr>
              <a:t>www.tonyparisi.com</a:t>
            </a:r>
            <a:endParaRPr lang="en-US" sz="900" i="1" dirty="0">
              <a:latin typeface="Andale Mono"/>
              <a:cs typeface="Andale Mono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0127-F4CC-F540-8B6E-270AE7F1CB94}" type="datetime1">
              <a:rPr lang="en-US" sz="900" i="1" smtClean="0">
                <a:latin typeface="Andale Mono"/>
                <a:cs typeface="Andale Mono"/>
              </a:rPr>
              <a:t>4/20/15</a:t>
            </a:fld>
            <a:endParaRPr lang="en-US" sz="900" i="1">
              <a:latin typeface="Andale Mono"/>
              <a:cs typeface="Andale Mono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80484" y="2258487"/>
            <a:ext cx="4124325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i="1" cap="small" dirty="0" smtClean="0">
                <a:solidFill>
                  <a:srgbClr val="1D86CD"/>
                </a:solidFill>
                <a:latin typeface="Andale Mono"/>
                <a:cs typeface="Andale Mono"/>
              </a:rPr>
              <a:t>contact</a:t>
            </a:r>
            <a:endParaRPr lang="en-US" sz="1200" i="1" cap="small" dirty="0">
              <a:solidFill>
                <a:srgbClr val="1D86CD"/>
              </a:solidFill>
              <a:latin typeface="Andale Mono"/>
              <a:cs typeface="Andale Mono"/>
              <a:hlinkClick r:id="rId2"/>
            </a:endParaRPr>
          </a:p>
          <a:p>
            <a:r>
              <a:rPr lang="en-US" sz="1200" i="1" dirty="0" smtClean="0">
                <a:latin typeface="Andale Mono"/>
                <a:cs typeface="Andale Mono"/>
                <a:hlinkClick r:id="rId2"/>
              </a:rPr>
              <a:t>tparisi@gmail.com</a:t>
            </a:r>
            <a:endParaRPr lang="en-US" sz="1200" i="1" dirty="0" smtClean="0">
              <a:latin typeface="Andale Mono"/>
              <a:cs typeface="Andale Mono"/>
            </a:endParaRPr>
          </a:p>
          <a:p>
            <a:r>
              <a:rPr lang="en-US" sz="1200" i="1" dirty="0" err="1" smtClean="0">
                <a:latin typeface="Andale Mono"/>
                <a:cs typeface="Andale Mono"/>
              </a:rPr>
              <a:t>skype</a:t>
            </a:r>
            <a:r>
              <a:rPr lang="en-US" sz="1200" i="1" dirty="0">
                <a:latin typeface="Andale Mono"/>
                <a:cs typeface="Andale Mono"/>
              </a:rPr>
              <a:t>: </a:t>
            </a:r>
            <a:r>
              <a:rPr lang="en-US" sz="1200" i="1" dirty="0" err="1">
                <a:latin typeface="Andale Mono"/>
                <a:cs typeface="Andale Mono"/>
              </a:rPr>
              <a:t>auradeluxe</a:t>
            </a:r>
            <a:r>
              <a:rPr lang="en-US" sz="1200" i="1" dirty="0">
                <a:latin typeface="Andale Mono"/>
                <a:cs typeface="Andale Mono"/>
              </a:rPr>
              <a:t/>
            </a:r>
            <a:br>
              <a:rPr lang="en-US" sz="1200" i="1" dirty="0">
                <a:latin typeface="Andale Mono"/>
                <a:cs typeface="Andale Mono"/>
              </a:rPr>
            </a:br>
            <a:r>
              <a:rPr lang="en-US" sz="1200" i="1" dirty="0">
                <a:latin typeface="Andale Mono"/>
                <a:cs typeface="Andale Mono"/>
                <a:hlinkClick r:id="rId3"/>
              </a:rPr>
              <a:t>http://twitter.com/auradeluxe</a:t>
            </a:r>
            <a:r>
              <a:rPr lang="en-US" sz="1200" i="1" dirty="0">
                <a:latin typeface="Andale Mono"/>
                <a:cs typeface="Andale Mono"/>
              </a:rPr>
              <a:t>                   </a:t>
            </a:r>
            <a:r>
              <a:rPr lang="en-US" sz="1200" i="1" dirty="0">
                <a:latin typeface="Andale Mono"/>
                <a:cs typeface="Andale Mono"/>
                <a:hlinkClick r:id="rId4"/>
              </a:rPr>
              <a:t>http://www.tonyparisi.com</a:t>
            </a:r>
            <a:r>
              <a:rPr lang="en-US" sz="1200" i="1" dirty="0" smtClean="0">
                <a:latin typeface="Andale Mono"/>
                <a:cs typeface="Andale Mono"/>
                <a:hlinkClick r:id="rId4"/>
              </a:rPr>
              <a:t>/</a:t>
            </a:r>
            <a:endParaRPr lang="en-US" sz="1200" i="1" dirty="0" smtClean="0">
              <a:latin typeface="Andale Mono"/>
              <a:cs typeface="Andale Mono"/>
            </a:endParaRPr>
          </a:p>
          <a:p>
            <a:r>
              <a:rPr lang="en-US" sz="1200" i="1" dirty="0">
                <a:latin typeface="Andale Mono"/>
                <a:cs typeface="Andale Mono"/>
                <a:hlinkClick r:id="rId5"/>
              </a:rPr>
              <a:t>http://www.learningwebgl.com</a:t>
            </a:r>
            <a:r>
              <a:rPr lang="en-US" sz="1200" i="1" dirty="0" smtClean="0">
                <a:latin typeface="Andale Mono"/>
                <a:cs typeface="Andale Mono"/>
                <a:hlinkClick r:id="rId5"/>
              </a:rPr>
              <a:t>/</a:t>
            </a:r>
            <a:endParaRPr lang="en-US" sz="1200" i="1" dirty="0">
              <a:latin typeface="Andale Mono"/>
              <a:cs typeface="Andale Mono"/>
            </a:endParaRPr>
          </a:p>
        </p:txBody>
      </p:sp>
      <p:pic>
        <p:nvPicPr>
          <p:cNvPr id="24" name="Picture 9" descr="webglbookcov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26" y="4546600"/>
            <a:ext cx="1415735" cy="185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80483" y="4748073"/>
            <a:ext cx="525448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i="1" cap="small" dirty="0">
                <a:solidFill>
                  <a:schemeClr val="accent1"/>
                </a:solidFill>
                <a:latin typeface="Andale Mono"/>
                <a:cs typeface="Andale Mono"/>
              </a:rPr>
              <a:t>g</a:t>
            </a:r>
            <a:r>
              <a:rPr lang="en-US" sz="1200" i="1" cap="small" dirty="0" smtClean="0">
                <a:solidFill>
                  <a:schemeClr val="accent1"/>
                </a:solidFill>
                <a:latin typeface="Andale Mono"/>
                <a:cs typeface="Andale Mono"/>
              </a:rPr>
              <a:t>et the books!</a:t>
            </a:r>
          </a:p>
          <a:p>
            <a:endParaRPr lang="en-US" sz="800" i="1" cap="small" dirty="0">
              <a:solidFill>
                <a:schemeClr val="accent1"/>
              </a:solidFill>
              <a:latin typeface="Andale Mono"/>
              <a:cs typeface="Andale Mono"/>
            </a:endParaRPr>
          </a:p>
          <a:p>
            <a:r>
              <a:rPr lang="en-US" sz="1200" i="1" dirty="0">
                <a:latin typeface="Andale Mono"/>
                <a:cs typeface="Andale Mono"/>
              </a:rPr>
              <a:t>WebGL: Up and </a:t>
            </a:r>
            <a:r>
              <a:rPr lang="en-US" sz="1200" i="1" dirty="0" smtClean="0">
                <a:latin typeface="Andale Mono"/>
                <a:cs typeface="Andale Mono"/>
              </a:rPr>
              <a:t>Running</a:t>
            </a:r>
          </a:p>
          <a:p>
            <a:r>
              <a:rPr lang="en-US" sz="1200" i="1" dirty="0">
                <a:latin typeface="Andale Mono"/>
                <a:cs typeface="Andale Mono"/>
                <a:hlinkClick r:id="rId7"/>
              </a:rPr>
              <a:t>http://www.amazon.com/dp/</a:t>
            </a:r>
            <a:r>
              <a:rPr lang="en-US" sz="1200" i="1" dirty="0" smtClean="0">
                <a:latin typeface="Andale Mono"/>
                <a:cs typeface="Andale Mono"/>
                <a:hlinkClick r:id="rId7"/>
              </a:rPr>
              <a:t>144932357X</a:t>
            </a:r>
            <a:endParaRPr lang="en-US" sz="1200" i="1" dirty="0" smtClean="0">
              <a:latin typeface="Andale Mono"/>
              <a:cs typeface="Andale Mono"/>
            </a:endParaRPr>
          </a:p>
          <a:p>
            <a:r>
              <a:rPr lang="en-US" sz="1200" i="1" dirty="0" smtClean="0">
                <a:latin typeface="Andale Mono"/>
                <a:cs typeface="Andale Mono"/>
              </a:rPr>
              <a:t>Programming 3D Applications with HTML and WebGL</a:t>
            </a:r>
          </a:p>
          <a:p>
            <a:r>
              <a:rPr lang="en-US" sz="1200" i="1" dirty="0">
                <a:latin typeface="Andale Mono"/>
                <a:cs typeface="Andale Mono"/>
                <a:hlinkClick r:id="rId8"/>
              </a:rPr>
              <a:t>http://www.amazon.com/Programming-Applications-HTML5-WebGL-Visualization/dp/</a:t>
            </a:r>
            <a:r>
              <a:rPr lang="en-US" sz="1200" i="1" dirty="0" smtClean="0">
                <a:latin typeface="Andale Mono"/>
                <a:cs typeface="Andale Mono"/>
                <a:hlinkClick r:id="rId8"/>
              </a:rPr>
              <a:t>1449362966</a:t>
            </a:r>
            <a:endParaRPr lang="en-US" sz="1200" i="1" dirty="0">
              <a:latin typeface="Andale Mono"/>
              <a:cs typeface="Andale Mono"/>
            </a:endParaRPr>
          </a:p>
          <a:p>
            <a:endParaRPr lang="en-US" sz="1200" i="1" dirty="0" smtClean="0">
              <a:latin typeface="Andale Mono"/>
              <a:cs typeface="Andale Mono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173" y="4548797"/>
            <a:ext cx="1415735" cy="1854519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187700" y="3192348"/>
            <a:ext cx="5697008" cy="7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i="1" cap="small" dirty="0" smtClean="0">
                <a:solidFill>
                  <a:srgbClr val="1D86CD"/>
                </a:solidFill>
                <a:latin typeface="Andale Mono"/>
                <a:cs typeface="Andale Mono"/>
              </a:rPr>
              <a:t>meetups</a:t>
            </a:r>
            <a:endParaRPr lang="en-US" sz="1200" i="1" cap="small" dirty="0">
              <a:solidFill>
                <a:srgbClr val="1D86CD"/>
              </a:solidFill>
              <a:latin typeface="Andale Mono"/>
              <a:cs typeface="Andale Mono"/>
            </a:endParaRPr>
          </a:p>
          <a:p>
            <a:pPr algn="r"/>
            <a:r>
              <a:rPr lang="en-US" sz="1200" i="1" dirty="0">
                <a:latin typeface="Andale Mono"/>
                <a:cs typeface="Andale Mono"/>
                <a:hlinkClick r:id="rId10"/>
              </a:rPr>
              <a:t>http://www.meetup.com/WebGL-Developers-Meetup</a:t>
            </a:r>
            <a:r>
              <a:rPr lang="en-US" sz="1200" i="1" dirty="0" smtClean="0">
                <a:latin typeface="Andale Mono"/>
                <a:cs typeface="Andale Mono"/>
                <a:hlinkClick r:id="rId10"/>
              </a:rPr>
              <a:t>/</a:t>
            </a:r>
            <a:endParaRPr lang="en-US" sz="1200" i="1" dirty="0" smtClean="0">
              <a:latin typeface="Andale Mono"/>
              <a:cs typeface="Andale Mono"/>
            </a:endParaRPr>
          </a:p>
          <a:p>
            <a:pPr algn="r"/>
            <a:r>
              <a:rPr lang="en-US" sz="1200" i="1" dirty="0">
                <a:latin typeface="Andale Mono"/>
                <a:cs typeface="Andale Mono"/>
                <a:hlinkClick r:id="rId11"/>
              </a:rPr>
              <a:t>http://www.meetup.com/Web-VR</a:t>
            </a:r>
            <a:r>
              <a:rPr lang="en-US" sz="1200" i="1" dirty="0" smtClean="0">
                <a:latin typeface="Andale Mono"/>
                <a:cs typeface="Andale Mono"/>
                <a:hlinkClick r:id="rId11"/>
              </a:rPr>
              <a:t>/</a:t>
            </a:r>
            <a:endParaRPr lang="en-US" sz="1200" i="1" dirty="0" smtClean="0">
              <a:latin typeface="Andale Mono"/>
              <a:cs typeface="Andale Mono"/>
            </a:endParaRPr>
          </a:p>
          <a:p>
            <a:pPr algn="r"/>
            <a:endParaRPr lang="en-US" sz="1200" i="1" dirty="0">
              <a:latin typeface="Andale Mono"/>
              <a:cs typeface="Andale Mono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187700" y="3799666"/>
            <a:ext cx="5697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i="1" cap="small" dirty="0">
                <a:solidFill>
                  <a:srgbClr val="1D86CD"/>
                </a:solidFill>
                <a:latin typeface="Andale Mono"/>
                <a:cs typeface="Andale Mono"/>
              </a:rPr>
              <a:t>b</a:t>
            </a:r>
            <a:r>
              <a:rPr lang="en-US" sz="1200" i="1" cap="small" dirty="0" smtClean="0">
                <a:solidFill>
                  <a:srgbClr val="1D86CD"/>
                </a:solidFill>
                <a:latin typeface="Andale Mono"/>
                <a:cs typeface="Andale Mono"/>
              </a:rPr>
              <a:t>ook code</a:t>
            </a:r>
            <a:endParaRPr lang="en-US" sz="1200" i="1" cap="small" dirty="0">
              <a:solidFill>
                <a:srgbClr val="1D86CD"/>
              </a:solidFill>
              <a:latin typeface="Andale Mono"/>
              <a:cs typeface="Andale Mono"/>
            </a:endParaRPr>
          </a:p>
          <a:p>
            <a:pPr algn="r"/>
            <a:r>
              <a:rPr lang="en-US" sz="1200" i="1" dirty="0">
                <a:latin typeface="Andale Mono"/>
                <a:cs typeface="Andale Mono"/>
                <a:hlinkClick r:id="rId12"/>
              </a:rPr>
              <a:t>https://github.com/tparisi/</a:t>
            </a:r>
            <a:r>
              <a:rPr lang="en-US" sz="1200" i="1" dirty="0" smtClean="0">
                <a:latin typeface="Andale Mono"/>
                <a:cs typeface="Andale Mono"/>
                <a:hlinkClick r:id="rId12"/>
              </a:rPr>
              <a:t>WebGLBook</a:t>
            </a:r>
            <a:endParaRPr lang="en-US" sz="1200" i="1" dirty="0" smtClean="0">
              <a:latin typeface="Andale Mono"/>
              <a:cs typeface="Andale Mono"/>
            </a:endParaRPr>
          </a:p>
          <a:p>
            <a:pPr algn="r"/>
            <a:r>
              <a:rPr lang="en-US" sz="1200" i="1" dirty="0">
                <a:latin typeface="Andale Mono"/>
                <a:cs typeface="Andale Mono"/>
                <a:hlinkClick r:id="rId13"/>
              </a:rPr>
              <a:t>https://github.com/tparisi/</a:t>
            </a:r>
            <a:r>
              <a:rPr lang="en-US" sz="1200" i="1" dirty="0" smtClean="0">
                <a:latin typeface="Andale Mono"/>
                <a:cs typeface="Andale Mono"/>
                <a:hlinkClick r:id="rId13"/>
              </a:rPr>
              <a:t>Programming3DApplications</a:t>
            </a:r>
            <a:endParaRPr lang="en-US" sz="1200" i="1" dirty="0" smtClean="0">
              <a:latin typeface="Andale Mono"/>
              <a:cs typeface="Andale Mono"/>
            </a:endParaRPr>
          </a:p>
          <a:p>
            <a:pPr algn="r"/>
            <a:endParaRPr lang="en-US" sz="1200" i="1" dirty="0">
              <a:latin typeface="Andale Mono"/>
              <a:cs typeface="Andale Mono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80484" y="3571255"/>
            <a:ext cx="5018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i="1" cap="small" dirty="0">
                <a:solidFill>
                  <a:srgbClr val="1D86CD"/>
                </a:solidFill>
                <a:latin typeface="Andale Mono"/>
                <a:cs typeface="Andale Mono"/>
              </a:rPr>
              <a:t>g</a:t>
            </a:r>
            <a:r>
              <a:rPr lang="en-US" sz="1200" i="1" cap="small" dirty="0" smtClean="0">
                <a:solidFill>
                  <a:srgbClr val="1D86CD"/>
                </a:solidFill>
                <a:latin typeface="Andale Mono"/>
                <a:cs typeface="Andale Mono"/>
              </a:rPr>
              <a:t>et </a:t>
            </a:r>
            <a:r>
              <a:rPr lang="en-US" sz="1200" i="1" cap="small" dirty="0" smtClean="0">
                <a:solidFill>
                  <a:srgbClr val="FF6600"/>
                </a:solidFill>
                <a:latin typeface="Andale Mono"/>
                <a:cs typeface="Andale Mono"/>
              </a:rPr>
              <a:t>GLAM</a:t>
            </a:r>
            <a:endParaRPr lang="en-US" sz="1200" i="1" cap="small" dirty="0">
              <a:solidFill>
                <a:srgbClr val="FF6600"/>
              </a:solidFill>
              <a:latin typeface="Andale Mono"/>
              <a:cs typeface="Andale Mono"/>
            </a:endParaRPr>
          </a:p>
          <a:p>
            <a:r>
              <a:rPr lang="en-US" sz="1200" i="1" dirty="0" smtClean="0">
                <a:latin typeface="Andale Mono"/>
                <a:cs typeface="Andale Mono"/>
                <a:hlinkClick r:id="rId14"/>
              </a:rPr>
              <a:t>http://</a:t>
            </a:r>
            <a:r>
              <a:rPr lang="en-US" sz="1200" i="1" dirty="0" err="1" smtClean="0">
                <a:latin typeface="Andale Mono"/>
                <a:cs typeface="Andale Mono"/>
                <a:hlinkClick r:id="rId14"/>
              </a:rPr>
              <a:t>www.glamjs.org</a:t>
            </a:r>
            <a:r>
              <a:rPr lang="en-US" sz="1200" i="1" dirty="0" smtClean="0">
                <a:latin typeface="Andale Mono"/>
                <a:cs typeface="Andale Mono"/>
                <a:hlinkClick r:id="rId14"/>
              </a:rPr>
              <a:t>/</a:t>
            </a:r>
            <a:endParaRPr lang="en-US" sz="1200" i="1" dirty="0">
              <a:latin typeface="Andale Mono"/>
              <a:cs typeface="Andale Mono"/>
            </a:endParaRPr>
          </a:p>
          <a:p>
            <a:r>
              <a:rPr lang="en-US" sz="1200" i="1" dirty="0" smtClean="0">
                <a:latin typeface="Andale Mono"/>
                <a:cs typeface="Andale Mono"/>
                <a:hlinkClick r:id="rId15"/>
              </a:rPr>
              <a:t>https</a:t>
            </a:r>
            <a:r>
              <a:rPr lang="en-US" sz="1200" i="1" dirty="0">
                <a:latin typeface="Andale Mono"/>
                <a:cs typeface="Andale Mono"/>
                <a:hlinkClick r:id="rId15"/>
              </a:rPr>
              <a:t>://github.com/tparisi</a:t>
            </a:r>
            <a:r>
              <a:rPr lang="en-US" sz="1200" i="1" dirty="0" smtClean="0">
                <a:latin typeface="Andale Mono"/>
                <a:cs typeface="Andale Mono"/>
                <a:hlinkClick r:id="rId15"/>
              </a:rPr>
              <a:t>/glam/</a:t>
            </a:r>
            <a:endParaRPr lang="en-US" sz="1200" i="1" dirty="0" smtClean="0">
              <a:latin typeface="Andale Mono"/>
              <a:cs typeface="Andale Mono"/>
            </a:endParaRPr>
          </a:p>
          <a:p>
            <a:endParaRPr lang="en-US" sz="1200" i="1" dirty="0">
              <a:latin typeface="Andale Mono"/>
              <a:cs typeface="Andale Mono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87700" y="2715687"/>
            <a:ext cx="5697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i="1" cap="small" dirty="0" smtClean="0">
                <a:solidFill>
                  <a:srgbClr val="1D86CD"/>
                </a:solidFill>
                <a:latin typeface="Andale Mono"/>
                <a:cs typeface="Andale Mono"/>
              </a:rPr>
              <a:t>Work</a:t>
            </a:r>
            <a:endParaRPr lang="en-US" sz="1200" i="1" cap="small" dirty="0">
              <a:solidFill>
                <a:srgbClr val="1D86CD"/>
              </a:solidFill>
              <a:latin typeface="Andale Mono"/>
              <a:cs typeface="Andale Mono"/>
            </a:endParaRPr>
          </a:p>
          <a:p>
            <a:pPr algn="r"/>
            <a:r>
              <a:rPr lang="en-US" sz="1200" i="1" dirty="0" smtClean="0">
                <a:latin typeface="Andale Mono"/>
                <a:cs typeface="Andale Mono"/>
                <a:hlinkClick r:id="rId16"/>
              </a:rPr>
              <a:t>http://www.thirdeye.gl/</a:t>
            </a:r>
            <a:endParaRPr lang="en-US" sz="1200" i="1" dirty="0" smtClean="0">
              <a:latin typeface="Andale Mono"/>
              <a:cs typeface="Andale Mono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187700" y="2245787"/>
            <a:ext cx="56970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i="1" cap="small" dirty="0" err="1" smtClean="0">
                <a:solidFill>
                  <a:srgbClr val="1D86CD"/>
                </a:solidFill>
                <a:latin typeface="Andale Mono"/>
                <a:cs typeface="Andale Mono"/>
              </a:rPr>
              <a:t>Creds</a:t>
            </a:r>
            <a:endParaRPr lang="en-US" sz="1200" i="1" cap="small" dirty="0">
              <a:solidFill>
                <a:srgbClr val="1D86CD"/>
              </a:solidFill>
              <a:latin typeface="Andale Mono"/>
              <a:cs typeface="Andale Mono"/>
            </a:endParaRPr>
          </a:p>
          <a:p>
            <a:pPr algn="r"/>
            <a:r>
              <a:rPr lang="en-US" sz="1200" i="1" dirty="0" smtClean="0">
                <a:latin typeface="Andale Mono"/>
                <a:cs typeface="Andale Mono"/>
              </a:rPr>
              <a:t>Co-creator, </a:t>
            </a:r>
            <a:r>
              <a:rPr lang="en-US" sz="1400" i="1" dirty="0" smtClean="0">
                <a:solidFill>
                  <a:srgbClr val="FF6600"/>
                </a:solidFill>
                <a:latin typeface="Andale Mono"/>
                <a:cs typeface="Andale Mono"/>
              </a:rPr>
              <a:t>VRML </a:t>
            </a:r>
            <a:r>
              <a:rPr lang="en-US" sz="1200" i="1" dirty="0" smtClean="0">
                <a:latin typeface="Andale Mono"/>
                <a:cs typeface="Andale Mono"/>
              </a:rPr>
              <a:t>and </a:t>
            </a:r>
            <a:r>
              <a:rPr lang="en-US" sz="1400" i="1" dirty="0" smtClean="0">
                <a:solidFill>
                  <a:srgbClr val="FF6600"/>
                </a:solidFill>
                <a:latin typeface="Andale Mono"/>
                <a:cs typeface="Andale Mono"/>
              </a:rPr>
              <a:t>X3D</a:t>
            </a:r>
            <a:endParaRPr lang="en-US" sz="1200" i="1" dirty="0" smtClean="0">
              <a:solidFill>
                <a:srgbClr val="FF66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63529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68214"/>
            <a:ext cx="7772400" cy="877824"/>
          </a:xfrm>
        </p:spPr>
        <p:txBody>
          <a:bodyPr>
            <a:normAutofit/>
          </a:bodyPr>
          <a:lstStyle/>
          <a:p>
            <a:r>
              <a:rPr lang="en-US" dirty="0">
                <a:latin typeface="Haettenschweiler"/>
                <a:cs typeface="Haettenschweiler"/>
              </a:rPr>
              <a:t>t</a:t>
            </a:r>
            <a:r>
              <a:rPr lang="en-US" dirty="0" smtClean="0">
                <a:latin typeface="Haettenschweiler"/>
                <a:cs typeface="Haettenschweiler"/>
              </a:rPr>
              <a:t>ony </a:t>
            </a:r>
            <a:r>
              <a:rPr lang="en-US" dirty="0" err="1" smtClean="0">
                <a:latin typeface="Haettenschweiler"/>
                <a:cs typeface="Haettenschweiler"/>
              </a:rPr>
              <a:t>parisi</a:t>
            </a:r>
            <a:endParaRPr lang="en-US" dirty="0" smtClean="0">
              <a:latin typeface="Haettenschweiler"/>
              <a:cs typeface="Haettenschweiler"/>
            </a:endParaRPr>
          </a:p>
          <a:p>
            <a:r>
              <a:rPr lang="en-US" dirty="0" smtClean="0">
                <a:latin typeface="Haettenschweiler"/>
                <a:cs typeface="Haettenschweiler"/>
              </a:rPr>
              <a:t>April, 2015</a:t>
            </a:r>
            <a:endParaRPr lang="en-US" dirty="0">
              <a:latin typeface="Haettenschweiler"/>
              <a:cs typeface="Haettenschweiler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4000" y="2248999"/>
            <a:ext cx="5829300" cy="1639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5400" b="0" i="1" kern="1200" cap="all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Futura Medium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600"/>
                </a:solidFill>
                <a:latin typeface="Haettenschweiler"/>
                <a:cs typeface="Haettenschweiler"/>
              </a:rPr>
              <a:t>Browser-based Virtual Reality with html5</a:t>
            </a:r>
          </a:p>
        </p:txBody>
      </p:sp>
    </p:spTree>
    <p:extLst>
      <p:ext uri="{BB962C8B-B14F-4D97-AF65-F5344CB8AC3E}">
        <p14:creationId xmlns:p14="http://schemas.microsoft.com/office/powerpoint/2010/main" val="418426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947-3E1F-EE43-8B27-7DD65AAD2740}" type="datetime1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18904" y="1881841"/>
            <a:ext cx="8131396" cy="39069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" charset="2"/>
              <a:buChar char=""/>
              <a:defRPr sz="2200" kern="1200" cap="small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Haettenschweiler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" charset="2"/>
              <a:buChar char=""/>
              <a:defRPr sz="2000" kern="1200" cap="small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Haettenschweiler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" charset="2"/>
              <a:buChar char=""/>
              <a:defRPr sz="1800" kern="1200" cap="small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Haettenschweiler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" charset="2"/>
              <a:buChar char=""/>
              <a:defRPr sz="1800" kern="1200" cap="small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Haettenschweiler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" charset="2"/>
              <a:buChar char=""/>
              <a:defRPr sz="1800" kern="1200" cap="small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Haettenschweiler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dirty="0" smtClean="0">
                <a:latin typeface="Andale Mono"/>
                <a:cs typeface="Andale Mono"/>
              </a:rPr>
              <a:t>Giant downloads</a:t>
            </a:r>
          </a:p>
          <a:p>
            <a:r>
              <a:rPr lang="en-US" sz="2400" b="1" cap="none" dirty="0">
                <a:latin typeface="Andale Mono"/>
                <a:cs typeface="Andale Mono"/>
              </a:rPr>
              <a:t>App store installs</a:t>
            </a:r>
          </a:p>
          <a:p>
            <a:r>
              <a:rPr lang="en-US" sz="2400" b="1" cap="none" dirty="0" smtClean="0">
                <a:latin typeface="Andale Mono"/>
                <a:cs typeface="Andale Mono"/>
              </a:rPr>
              <a:t>Proprietary stacks</a:t>
            </a:r>
          </a:p>
          <a:p>
            <a:r>
              <a:rPr lang="en-US" sz="2400" b="1" cap="none" dirty="0" smtClean="0">
                <a:latin typeface="Andale Mono"/>
                <a:cs typeface="Andale Mono"/>
              </a:rPr>
              <a:t>Closed culture</a:t>
            </a:r>
          </a:p>
          <a:p>
            <a:r>
              <a:rPr lang="en-US" sz="2400" b="1" cap="none" dirty="0" smtClean="0">
                <a:latin typeface="Andale Mono"/>
                <a:cs typeface="Andale Mono"/>
              </a:rPr>
              <a:t>Experts only!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VR APPS TODAY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5" descr="si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628900"/>
            <a:ext cx="3898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1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Web apps today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69141"/>
            <a:ext cx="8050213" cy="4257022"/>
          </a:xfrm>
        </p:spPr>
        <p:txBody>
          <a:bodyPr>
            <a:normAutofit/>
          </a:bodyPr>
          <a:lstStyle/>
          <a:p>
            <a:r>
              <a:rPr lang="en-US" sz="1800" cap="none" dirty="0" smtClean="0">
                <a:latin typeface="Andale Mono"/>
                <a:cs typeface="Andale Mono"/>
              </a:rPr>
              <a:t>Instant access</a:t>
            </a:r>
          </a:p>
          <a:p>
            <a:r>
              <a:rPr lang="en-US" sz="1800" cap="none" dirty="0" smtClean="0">
                <a:latin typeface="Andale Mono"/>
                <a:cs typeface="Andale Mono"/>
              </a:rPr>
              <a:t>No gatekeepers</a:t>
            </a:r>
          </a:p>
          <a:p>
            <a:r>
              <a:rPr lang="en-US" sz="1800" cap="none" dirty="0" smtClean="0">
                <a:latin typeface="Andale Mono"/>
                <a:cs typeface="Andale Mono"/>
              </a:rPr>
              <a:t>Instant publishing</a:t>
            </a:r>
            <a:endParaRPr lang="en-US" sz="1800" cap="none" dirty="0">
              <a:latin typeface="Andale Mono"/>
              <a:cs typeface="Andale Mono"/>
            </a:endParaRPr>
          </a:p>
          <a:p>
            <a:r>
              <a:rPr lang="en-US" sz="1800" cap="none" dirty="0" smtClean="0">
                <a:latin typeface="Andale Mono"/>
                <a:cs typeface="Andale Mono"/>
              </a:rPr>
              <a:t>Your choice of tools</a:t>
            </a:r>
          </a:p>
          <a:p>
            <a:r>
              <a:rPr lang="en-US" sz="1800" cap="none" dirty="0" smtClean="0">
                <a:latin typeface="Andale Mono"/>
                <a:cs typeface="Andale Mono"/>
              </a:rPr>
              <a:t>Culture of collaboration</a:t>
            </a:r>
          </a:p>
          <a:p>
            <a:r>
              <a:rPr lang="en-US" sz="1800" cap="none" dirty="0" smtClean="0">
                <a:latin typeface="Andale Mono"/>
                <a:cs typeface="Andale Mono"/>
              </a:rPr>
              <a:t>Source code</a:t>
            </a:r>
          </a:p>
          <a:p>
            <a:r>
              <a:rPr lang="en-US" sz="1800" cap="none" dirty="0" smtClean="0">
                <a:latin typeface="Andale Mono"/>
                <a:cs typeface="Andale Mono"/>
              </a:rPr>
              <a:t>No barriers to entry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947-3E1F-EE43-8B27-7DD65AAD2740}" type="datetime1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3" y="1894541"/>
            <a:ext cx="4152900" cy="2751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9606" y="4851400"/>
            <a:ext cx="4737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Andale Mono"/>
                <a:cs typeface="Andale Mono"/>
              </a:rPr>
              <a:t>i</a:t>
            </a:r>
            <a:r>
              <a:rPr lang="en-US" sz="1000" dirty="0" smtClean="0">
                <a:latin typeface="Andale Mono"/>
                <a:cs typeface="Andale Mono"/>
              </a:rPr>
              <a:t>mage: Mark </a:t>
            </a:r>
            <a:r>
              <a:rPr lang="en-US" sz="1000" dirty="0" err="1" smtClean="0">
                <a:latin typeface="Andale Mono"/>
                <a:cs typeface="Andale Mono"/>
              </a:rPr>
              <a:t>Surman</a:t>
            </a:r>
            <a:endParaRPr lang="en-US" sz="1000" dirty="0" smtClean="0">
              <a:latin typeface="Andale Mono"/>
              <a:cs typeface="Andale Mono"/>
            </a:endParaRPr>
          </a:p>
          <a:p>
            <a:pPr algn="r"/>
            <a:r>
              <a:rPr lang="en-US" sz="1000" dirty="0" smtClean="0">
                <a:latin typeface="Andale Mono"/>
                <a:cs typeface="Andale Mono"/>
                <a:hlinkClick r:id="rId3"/>
              </a:rPr>
              <a:t>http</a:t>
            </a:r>
            <a:r>
              <a:rPr lang="en-US" sz="1000" dirty="0">
                <a:latin typeface="Andale Mono"/>
                <a:cs typeface="Andale Mono"/>
                <a:hlinkClick r:id="rId3"/>
              </a:rPr>
              <a:t>://commonspace.wordpress.com/2014/03/12/happybirthday</a:t>
            </a:r>
            <a:r>
              <a:rPr lang="en-US" sz="1000" dirty="0" smtClean="0">
                <a:latin typeface="Andale Mono"/>
                <a:cs typeface="Andale Mono"/>
                <a:hlinkClick r:id="rId3"/>
              </a:rPr>
              <a:t>/</a:t>
            </a:r>
            <a:endParaRPr lang="en-US" sz="1000" dirty="0" smtClean="0">
              <a:latin typeface="Andale Mono"/>
              <a:cs typeface="Andale Mono"/>
            </a:endParaRPr>
          </a:p>
          <a:p>
            <a:pPr algn="r"/>
            <a:r>
              <a:rPr lang="en-US" sz="1000" dirty="0" smtClean="0">
                <a:latin typeface="Andale Mono"/>
                <a:cs typeface="Andale Mono"/>
              </a:rPr>
              <a:t>  </a:t>
            </a:r>
            <a:endParaRPr lang="en-US" sz="10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66371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Web + VR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two great tastes… 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260600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50894"/>
            <a:ext cx="7770813" cy="142987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Your browser already does 3D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www.tonyparisi.com</a:t>
            </a:r>
            <a:endParaRPr lang="en-US" dirty="0"/>
          </a:p>
        </p:txBody>
      </p:sp>
      <p:pic>
        <p:nvPicPr>
          <p:cNvPr id="10" name="Picture 9" descr="webg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1" y="400925"/>
            <a:ext cx="1696209" cy="879029"/>
          </a:xfrm>
          <a:prstGeom prst="rect">
            <a:avLst/>
          </a:prstGeom>
          <a:scene3d>
            <a:camera prst="perspectiveFront">
              <a:rot lat="0" lon="20399994" rev="0"/>
            </a:camera>
            <a:lightRig rig="threePt" dir="t"/>
          </a:scene3d>
        </p:spPr>
      </p:pic>
      <p:sp>
        <p:nvSpPr>
          <p:cNvPr id="12" name="Text Placeholder 7"/>
          <p:cNvSpPr txBox="1">
            <a:spLocks/>
          </p:cNvSpPr>
          <p:nvPr/>
        </p:nvSpPr>
        <p:spPr>
          <a:xfrm>
            <a:off x="5168900" y="5062686"/>
            <a:ext cx="1600200" cy="67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Tx/>
              <a:buNone/>
              <a:defRPr sz="1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Tx/>
              <a:buNone/>
              <a:defRPr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Tx/>
              <a:buNone/>
              <a:defRPr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ndale Mono"/>
                <a:cs typeface="Andale Mono"/>
              </a:rPr>
              <a:t>3B seats.</a:t>
            </a:r>
          </a:p>
          <a:p>
            <a:r>
              <a:rPr lang="en-US" sz="2400" dirty="0" smtClean="0">
                <a:latin typeface="Andale Mono"/>
                <a:cs typeface="Andale Mono"/>
              </a:rPr>
              <a:t>Q.E.D.</a:t>
            </a:r>
            <a:endParaRPr lang="en-US" sz="2400" dirty="0">
              <a:latin typeface="Andale Mono"/>
              <a:cs typeface="Andale Mon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370" y="3302000"/>
            <a:ext cx="2700653" cy="1676400"/>
          </a:xfrm>
          <a:prstGeom prst="rect">
            <a:avLst/>
          </a:prstGeom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1651000" y="3302000"/>
            <a:ext cx="2501900" cy="176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Tx/>
              <a:buNone/>
              <a:defRPr sz="1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Tx/>
              <a:buNone/>
              <a:defRPr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Tx/>
              <a:buNone/>
              <a:defRPr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ndale Mono"/>
                <a:cs typeface="Andale Mono"/>
              </a:rPr>
              <a:t>WebGL is on all desktop mobile browsers </a:t>
            </a:r>
            <a:endParaRPr lang="en-US" sz="24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75085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869141"/>
            <a:ext cx="3644899" cy="4150659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Haettenschweiler"/>
              </a:rPr>
              <a:t>WebVR API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cs typeface="Haettenschweiler"/>
              </a:rPr>
              <a:t>Head-Tracking and Fullscreen VR Support Now in Browser Builds!!! </a:t>
            </a:r>
            <a:r>
              <a:rPr lang="en-US" dirty="0" smtClean="0">
                <a:solidFill>
                  <a:schemeClr val="accent1"/>
                </a:solidFill>
                <a:cs typeface="Haettenschweiler"/>
              </a:rPr>
              <a:t>(SOON IN NIGHTLY CHANNEL!!!)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cs typeface="Haettenschweiler"/>
              </a:rPr>
              <a:t>No Big App Downloads and Installs!!!</a:t>
            </a:r>
          </a:p>
          <a:p>
            <a:pPr marL="349250" lvl="1" indent="0">
              <a:buNone/>
            </a:pPr>
            <a:endParaRPr lang="en-US" sz="1000" cap="none" dirty="0" smtClean="0">
              <a:latin typeface="Andale Mono"/>
              <a:cs typeface="Andale Mono"/>
              <a:hlinkClick r:id="rId2"/>
            </a:endParaRPr>
          </a:p>
          <a:p>
            <a:pPr marL="349250" lvl="1" indent="0">
              <a:buNone/>
            </a:pPr>
            <a:r>
              <a:rPr lang="en-US" sz="1200" cap="none" dirty="0" smtClean="0">
                <a:latin typeface="Andale Mono"/>
                <a:cs typeface="Andale Mono"/>
                <a:hlinkClick r:id="rId2"/>
              </a:rPr>
              <a:t>http</a:t>
            </a:r>
            <a:r>
              <a:rPr lang="en-US" sz="1200" cap="none" dirty="0">
                <a:latin typeface="Andale Mono"/>
                <a:cs typeface="Andale Mono"/>
                <a:hlinkClick r:id="rId2"/>
              </a:rPr>
              <a:t>://mozvr.github.io/webvr-spec/</a:t>
            </a:r>
            <a:r>
              <a:rPr lang="en-US" sz="1200" cap="none" dirty="0" smtClean="0">
                <a:latin typeface="Andale Mono"/>
                <a:cs typeface="Andale Mono"/>
                <a:hlinkClick r:id="rId2"/>
              </a:rPr>
              <a:t>webvr.html</a:t>
            </a:r>
            <a:endParaRPr lang="en-US" sz="1200" cap="none" dirty="0" smtClean="0">
              <a:latin typeface="Andale Mono"/>
              <a:cs typeface="Andale Mono"/>
            </a:endParaRPr>
          </a:p>
          <a:p>
            <a:pPr marL="349250" lvl="1" indent="0">
              <a:buNone/>
            </a:pPr>
            <a:endParaRPr lang="en-US" sz="1000" cap="none" dirty="0" smtClean="0">
              <a:latin typeface="Andale Mono"/>
              <a:cs typeface="Andale Mon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947-3E1F-EE43-8B27-7DD65AAD2740}" type="datetime1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85801" y="121023"/>
            <a:ext cx="7770813" cy="142987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Soon – It will do VR, TOO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27594" y="1869141"/>
            <a:ext cx="4089400" cy="2987958"/>
            <a:chOff x="4826000" y="2592612"/>
            <a:chExt cx="4089400" cy="2987958"/>
          </a:xfrm>
        </p:grpSpPr>
        <p:pic>
          <p:nvPicPr>
            <p:cNvPr id="15" name="Picture 14" descr="webvrquak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0" y="2592612"/>
              <a:ext cx="4089400" cy="202561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826000" y="4626463"/>
              <a:ext cx="408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ndale Mono"/>
                  <a:cs typeface="Andale Mono"/>
                </a:rPr>
                <a:t>Quake 3 WebVR demo, developed by Brandon Jones of </a:t>
              </a:r>
              <a:r>
                <a:rPr lang="en-US" sz="1400" dirty="0" smtClean="0">
                  <a:latin typeface="Andale Mono"/>
                  <a:cs typeface="Andale Mono"/>
                </a:rPr>
                <a:t>Google</a:t>
              </a:r>
            </a:p>
            <a:p>
              <a:r>
                <a:rPr lang="en-US" sz="1400" dirty="0" smtClean="0">
                  <a:latin typeface="Andale Mono"/>
                  <a:cs typeface="Andale Mono"/>
                  <a:hlinkClick r:id="rId4"/>
                </a:rPr>
                <a:t>http</a:t>
              </a:r>
              <a:r>
                <a:rPr lang="en-US" sz="1400" dirty="0">
                  <a:latin typeface="Andale Mono"/>
                  <a:cs typeface="Andale Mono"/>
                  <a:hlinkClick r:id="rId4"/>
                </a:rPr>
                <a:t>://media.tojicode.com/q3bsp</a:t>
              </a:r>
              <a:r>
                <a:rPr lang="en-US" sz="1400" dirty="0" smtClean="0">
                  <a:latin typeface="Andale Mono"/>
                  <a:cs typeface="Andale Mono"/>
                  <a:hlinkClick r:id="rId4"/>
                </a:rPr>
                <a:t>/</a:t>
              </a:r>
              <a:endParaRPr lang="en-US" sz="1400" dirty="0" smtClean="0">
                <a:latin typeface="Andale Mono"/>
                <a:cs typeface="Andale Mono"/>
              </a:endParaRPr>
            </a:p>
            <a:p>
              <a:endParaRPr lang="en-US" sz="1400" dirty="0">
                <a:latin typeface="Andale Mono"/>
                <a:cs typeface="Andale Mo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03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WebVR API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16741"/>
            <a:ext cx="7770813" cy="42570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Query for VR Device(s) to Render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947-3E1F-EE43-8B27-7DD65AAD2740}" type="datetime1">
              <a:rPr lang="en-US" smtClean="0"/>
              <a:t>4/20/15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600" y="2299564"/>
            <a:ext cx="8788400" cy="397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      /</a:t>
            </a:r>
            <a:r>
              <a:rPr lang="en-US" sz="1200" dirty="0">
                <a:latin typeface="Courier"/>
                <a:cs typeface="Courier"/>
              </a:rPr>
              <a:t>/ </a:t>
            </a:r>
            <a:r>
              <a:rPr lang="en-US" sz="1200" dirty="0" smtClean="0">
                <a:latin typeface="Courier"/>
                <a:cs typeface="Courier"/>
              </a:rPr>
              <a:t>polyfill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      </a:t>
            </a:r>
            <a:r>
              <a:rPr lang="en-US" sz="1200" dirty="0" err="1">
                <a:latin typeface="Courier"/>
                <a:cs typeface="Courier"/>
              </a:rPr>
              <a:t>var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getVRDevices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latin typeface="Courier"/>
                <a:cs typeface="Courier"/>
              </a:rPr>
              <a:t>navigator.mozGetVRDevices</a:t>
            </a:r>
            <a:r>
              <a:rPr lang="en-US" sz="1200" dirty="0">
                <a:latin typeface="Courier"/>
                <a:cs typeface="Courier"/>
              </a:rPr>
              <a:t> /* FF */ </a:t>
            </a:r>
            <a:r>
              <a:rPr lang="en-US" sz="1200" dirty="0" smtClean="0">
                <a:latin typeface="Courier"/>
                <a:cs typeface="Courier"/>
              </a:rPr>
              <a:t>||</a:t>
            </a:r>
          </a:p>
          <a:p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                          </a:t>
            </a:r>
            <a:r>
              <a:rPr lang="en-US" sz="1200" dirty="0" err="1" smtClean="0">
                <a:latin typeface="Courier"/>
                <a:cs typeface="Courier"/>
              </a:rPr>
              <a:t>navigator.getVRDevices</a:t>
            </a:r>
            <a:r>
              <a:rPr lang="en-US" sz="1200" dirty="0" smtClean="0">
                <a:latin typeface="Courier"/>
                <a:cs typeface="Courier"/>
              </a:rPr>
              <a:t>; </a:t>
            </a:r>
            <a:r>
              <a:rPr lang="en-US" sz="1200" dirty="0">
                <a:latin typeface="Courier"/>
                <a:cs typeface="Courier"/>
              </a:rPr>
              <a:t>/* </a:t>
            </a:r>
            <a:r>
              <a:rPr lang="en-US" sz="1200" dirty="0" err="1">
                <a:latin typeface="Courier"/>
                <a:cs typeface="Courier"/>
              </a:rPr>
              <a:t>webkit</a:t>
            </a:r>
            <a:r>
              <a:rPr lang="en-US" sz="1200" dirty="0">
                <a:latin typeface="Courier"/>
                <a:cs typeface="Courier"/>
              </a:rPr>
              <a:t> */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      </a:t>
            </a:r>
            <a:r>
              <a:rPr lang="en-US" sz="1200" dirty="0" err="1">
                <a:latin typeface="Courier"/>
                <a:cs typeface="Courier"/>
              </a:rPr>
              <a:t>var</a:t>
            </a:r>
            <a:r>
              <a:rPr lang="en-US" sz="1200" dirty="0">
                <a:latin typeface="Courier"/>
                <a:cs typeface="Courier"/>
              </a:rPr>
              <a:t> self = this;</a:t>
            </a:r>
          </a:p>
          <a:p>
            <a:r>
              <a:rPr lang="en-US" sz="1200" dirty="0">
                <a:latin typeface="Courier"/>
                <a:cs typeface="Courier"/>
              </a:rPr>
              <a:t>       </a:t>
            </a:r>
            <a:r>
              <a:rPr lang="en-US" sz="1200" dirty="0" err="1">
                <a:latin typeface="Courier"/>
                <a:cs typeface="Courier"/>
              </a:rPr>
              <a:t>getVRDevices</a:t>
            </a:r>
            <a:r>
              <a:rPr lang="en-US" sz="1200" dirty="0">
                <a:latin typeface="Courier"/>
                <a:cs typeface="Courier"/>
              </a:rPr>
              <a:t>().then( </a:t>
            </a:r>
            <a:r>
              <a:rPr lang="en-US" sz="1200" dirty="0" err="1">
                <a:latin typeface="Courier"/>
                <a:cs typeface="Courier"/>
              </a:rPr>
              <a:t>gotVRDevices</a:t>
            </a:r>
            <a:r>
              <a:rPr lang="en-US" sz="1200" dirty="0">
                <a:latin typeface="Courier"/>
                <a:cs typeface="Courier"/>
              </a:rPr>
              <a:t> );</a:t>
            </a:r>
          </a:p>
          <a:p>
            <a:r>
              <a:rPr lang="en-US" sz="1200" dirty="0">
                <a:latin typeface="Courier"/>
                <a:cs typeface="Courier"/>
              </a:rPr>
              <a:t>       function </a:t>
            </a:r>
            <a:r>
              <a:rPr lang="en-US" sz="1200" dirty="0" err="1">
                <a:latin typeface="Courier"/>
                <a:cs typeface="Courier"/>
              </a:rPr>
              <a:t>gotVRDevices</a:t>
            </a:r>
            <a:r>
              <a:rPr lang="en-US" sz="1200" dirty="0">
                <a:latin typeface="Courier"/>
                <a:cs typeface="Courier"/>
              </a:rPr>
              <a:t>( devices ) {</a:t>
            </a:r>
          </a:p>
          <a:p>
            <a:r>
              <a:rPr lang="en-US" sz="1200" dirty="0">
                <a:latin typeface="Courier"/>
                <a:cs typeface="Courier"/>
              </a:rPr>
              <a:t>            </a:t>
            </a:r>
            <a:r>
              <a:rPr lang="en-US" sz="1200" dirty="0" err="1">
                <a:latin typeface="Courier"/>
                <a:cs typeface="Courier"/>
              </a:rPr>
              <a:t>var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vrHMD</a:t>
            </a:r>
            <a:r>
              <a:rPr lang="en-US" sz="1200" dirty="0">
                <a:latin typeface="Courier"/>
                <a:cs typeface="Courier"/>
              </a:rPr>
              <a:t>;</a:t>
            </a:r>
          </a:p>
          <a:p>
            <a:r>
              <a:rPr lang="en-US" sz="1200" dirty="0">
                <a:latin typeface="Courier"/>
                <a:cs typeface="Courier"/>
              </a:rPr>
              <a:t>            </a:t>
            </a:r>
            <a:r>
              <a:rPr lang="en-US" sz="1200" dirty="0" err="1">
                <a:latin typeface="Courier"/>
                <a:cs typeface="Courier"/>
              </a:rPr>
              <a:t>var</a:t>
            </a:r>
            <a:r>
              <a:rPr lang="en-US" sz="1200" dirty="0">
                <a:latin typeface="Courier"/>
                <a:cs typeface="Courier"/>
              </a:rPr>
              <a:t> error;</a:t>
            </a:r>
          </a:p>
          <a:p>
            <a:r>
              <a:rPr lang="en-US" sz="1200" dirty="0">
                <a:latin typeface="Courier"/>
                <a:cs typeface="Courier"/>
              </a:rPr>
              <a:t>            for ( </a:t>
            </a:r>
            <a:r>
              <a:rPr lang="en-US" sz="1200" dirty="0" err="1">
                <a:latin typeface="Courier"/>
                <a:cs typeface="Courier"/>
              </a:rPr>
              <a:t>var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i</a:t>
            </a:r>
            <a:r>
              <a:rPr lang="en-US" sz="1200" dirty="0">
                <a:latin typeface="Courier"/>
                <a:cs typeface="Courier"/>
              </a:rPr>
              <a:t> = 0; </a:t>
            </a:r>
            <a:r>
              <a:rPr lang="en-US" sz="1200" dirty="0" err="1">
                <a:latin typeface="Courier"/>
                <a:cs typeface="Courier"/>
              </a:rPr>
              <a:t>i</a:t>
            </a:r>
            <a:r>
              <a:rPr lang="en-US" sz="1200" dirty="0">
                <a:latin typeface="Courier"/>
                <a:cs typeface="Courier"/>
              </a:rPr>
              <a:t> &lt; </a:t>
            </a:r>
            <a:r>
              <a:rPr lang="en-US" sz="1200" dirty="0" err="1">
                <a:latin typeface="Courier"/>
                <a:cs typeface="Courier"/>
              </a:rPr>
              <a:t>devices.length</a:t>
            </a:r>
            <a:r>
              <a:rPr lang="en-US" sz="1200" dirty="0">
                <a:latin typeface="Courier"/>
                <a:cs typeface="Courier"/>
              </a:rPr>
              <a:t>; ++</a:t>
            </a:r>
            <a:r>
              <a:rPr lang="en-US" sz="1200" dirty="0" err="1">
                <a:latin typeface="Courier"/>
                <a:cs typeface="Courier"/>
              </a:rPr>
              <a:t>i</a:t>
            </a:r>
            <a:r>
              <a:rPr lang="en-US" sz="1200" dirty="0">
                <a:latin typeface="Courier"/>
                <a:cs typeface="Courier"/>
              </a:rPr>
              <a:t> ) {</a:t>
            </a:r>
          </a:p>
          <a:p>
            <a:r>
              <a:rPr lang="en-US" sz="1200" dirty="0">
                <a:latin typeface="Courier"/>
                <a:cs typeface="Courier"/>
              </a:rPr>
              <a:t>                if ( devices[</a:t>
            </a:r>
            <a:r>
              <a:rPr lang="en-US" sz="1200" dirty="0" err="1">
                <a:latin typeface="Courier"/>
                <a:cs typeface="Courier"/>
              </a:rPr>
              <a:t>i</a:t>
            </a:r>
            <a:r>
              <a:rPr lang="en-US" sz="1200" dirty="0">
                <a:latin typeface="Courier"/>
                <a:cs typeface="Courier"/>
              </a:rPr>
              <a:t>] </a:t>
            </a:r>
            <a:r>
              <a:rPr lang="en-US" sz="1200" dirty="0" err="1">
                <a:latin typeface="Courier"/>
                <a:cs typeface="Courier"/>
              </a:rPr>
              <a:t>instanceof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HMDVRDevice</a:t>
            </a:r>
            <a:r>
              <a:rPr lang="en-US" sz="1200" dirty="0">
                <a:latin typeface="Courier"/>
                <a:cs typeface="Courier"/>
              </a:rPr>
              <a:t> ) {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</a:t>
            </a:r>
            <a:r>
              <a:rPr lang="en-US" sz="1200" dirty="0" err="1">
                <a:latin typeface="Courier"/>
                <a:cs typeface="Courier"/>
              </a:rPr>
              <a:t>vrHMD</a:t>
            </a:r>
            <a:r>
              <a:rPr lang="en-US" sz="1200" dirty="0">
                <a:latin typeface="Courier"/>
                <a:cs typeface="Courier"/>
              </a:rPr>
              <a:t> = devices[</a:t>
            </a:r>
            <a:r>
              <a:rPr lang="en-US" sz="1200" dirty="0" err="1">
                <a:latin typeface="Courier"/>
                <a:cs typeface="Courier"/>
              </a:rPr>
              <a:t>i</a:t>
            </a:r>
            <a:r>
              <a:rPr lang="en-US" sz="1200" dirty="0">
                <a:latin typeface="Courier"/>
                <a:cs typeface="Courier"/>
              </a:rPr>
              <a:t>];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self._</a:t>
            </a:r>
            <a:r>
              <a:rPr lang="en-US" sz="1200" dirty="0" err="1">
                <a:latin typeface="Courier"/>
                <a:cs typeface="Courier"/>
              </a:rPr>
              <a:t>vrHMD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latin typeface="Courier"/>
                <a:cs typeface="Courier"/>
              </a:rPr>
              <a:t>vrHMD</a:t>
            </a:r>
            <a:r>
              <a:rPr lang="en-US" sz="1200" dirty="0">
                <a:latin typeface="Courier"/>
                <a:cs typeface="Courier"/>
              </a:rPr>
              <a:t>;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</a:t>
            </a:r>
            <a:r>
              <a:rPr lang="en-US" sz="1200" dirty="0" err="1">
                <a:latin typeface="Courier"/>
                <a:cs typeface="Courier"/>
              </a:rPr>
              <a:t>self.leftEyeTranslation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latin typeface="Courier"/>
                <a:cs typeface="Courier"/>
              </a:rPr>
              <a:t>vrHMD.getEyeTranslation</a:t>
            </a:r>
            <a:r>
              <a:rPr lang="en-US" sz="1200" dirty="0">
                <a:latin typeface="Courier"/>
                <a:cs typeface="Courier"/>
              </a:rPr>
              <a:t>( "left" );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</a:t>
            </a:r>
            <a:r>
              <a:rPr lang="en-US" sz="1200" dirty="0" err="1">
                <a:latin typeface="Courier"/>
                <a:cs typeface="Courier"/>
              </a:rPr>
              <a:t>self.rightEyeTranslation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latin typeface="Courier"/>
                <a:cs typeface="Courier"/>
              </a:rPr>
              <a:t>vrHMD.getEyeTranslation</a:t>
            </a:r>
            <a:r>
              <a:rPr lang="en-US" sz="1200" dirty="0">
                <a:latin typeface="Courier"/>
                <a:cs typeface="Courier"/>
              </a:rPr>
              <a:t>( "right" );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</a:t>
            </a:r>
            <a:r>
              <a:rPr lang="en-US" sz="1200" dirty="0" err="1">
                <a:latin typeface="Courier"/>
                <a:cs typeface="Courier"/>
              </a:rPr>
              <a:t>self.leftEyeFOV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latin typeface="Courier"/>
                <a:cs typeface="Courier"/>
              </a:rPr>
              <a:t>vrHMD.getRecommendedEyeFieldOfView</a:t>
            </a:r>
            <a:r>
              <a:rPr lang="en-US" sz="1200" dirty="0">
                <a:latin typeface="Courier"/>
                <a:cs typeface="Courier"/>
              </a:rPr>
              <a:t>( "left" );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</a:t>
            </a:r>
            <a:r>
              <a:rPr lang="en-US" sz="1200" dirty="0" err="1">
                <a:latin typeface="Courier"/>
                <a:cs typeface="Courier"/>
              </a:rPr>
              <a:t>self.rightEyeFOV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latin typeface="Courier"/>
                <a:cs typeface="Courier"/>
              </a:rPr>
              <a:t>vrHMD.getRecommendedEyeFieldOfView</a:t>
            </a:r>
            <a:r>
              <a:rPr lang="en-US" sz="1200" dirty="0">
                <a:latin typeface="Courier"/>
                <a:cs typeface="Courier"/>
              </a:rPr>
              <a:t>( "right" );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break; // We keep the first we encounter</a:t>
            </a:r>
          </a:p>
          <a:p>
            <a:r>
              <a:rPr lang="en-US" sz="1200" dirty="0">
                <a:latin typeface="Courier"/>
                <a:cs typeface="Courier"/>
              </a:rPr>
              <a:t>                }</a:t>
            </a:r>
          </a:p>
          <a:p>
            <a:r>
              <a:rPr lang="en-US" sz="1200" dirty="0">
                <a:latin typeface="Courier"/>
                <a:cs typeface="Courier"/>
              </a:rPr>
              <a:t>            }</a:t>
            </a:r>
          </a:p>
          <a:p>
            <a:r>
              <a:rPr lang="en-US" sz="1200" dirty="0">
                <a:latin typeface="Courier"/>
                <a:cs typeface="Courier"/>
              </a:rPr>
              <a:t>       }</a:t>
            </a:r>
            <a:endParaRPr lang="en-US" sz="1200" dirty="0" smtClean="0">
              <a:latin typeface="Courier"/>
              <a:cs typeface="Courier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76847" y="4293344"/>
            <a:ext cx="509593" cy="381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0001" y="384326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e Mono"/>
                <a:cs typeface="Andale Mono"/>
              </a:rPr>
              <a:t>get left/right eye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e Mono"/>
                <a:cs typeface="Andale Mono"/>
              </a:rPr>
              <a:t>camera) positions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284905" y="5537200"/>
            <a:ext cx="509595" cy="373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191" y="5752782"/>
            <a:ext cx="410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ED0F1"/>
                </a:solidFill>
                <a:latin typeface="Andale Mono"/>
                <a:cs typeface="Andale Mono"/>
              </a:rPr>
              <a:t>get per-eye camera field of view; use WebGL to render scene from two cameras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1944" y="1301242"/>
            <a:ext cx="4135356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NOTE: this API  is changing as we speak; will update the example details shortly</a:t>
            </a:r>
          </a:p>
        </p:txBody>
      </p:sp>
    </p:spTree>
    <p:extLst>
      <p:ext uri="{BB962C8B-B14F-4D97-AF65-F5344CB8AC3E}">
        <p14:creationId xmlns:p14="http://schemas.microsoft.com/office/powerpoint/2010/main" val="216700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The WebVR API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Go Fullscreen (VR Mode)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04B-D569-C44A-ABB0-DE4A92CC93B0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http://www.tonyparisi.com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600" y="2299564"/>
            <a:ext cx="8788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var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self = this;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var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renderer = </a:t>
            </a:r>
            <a:r>
              <a:rPr lang="en-US" sz="1200" dirty="0" err="1">
                <a:latin typeface="Courier"/>
                <a:cs typeface="Courier"/>
              </a:rPr>
              <a:t>this._renderer</a:t>
            </a:r>
            <a:r>
              <a:rPr lang="en-US" sz="1200" dirty="0">
                <a:latin typeface="Courier"/>
                <a:cs typeface="Courier"/>
              </a:rPr>
              <a:t>;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var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vrHMD</a:t>
            </a:r>
            <a:r>
              <a:rPr lang="en-US" sz="1200" dirty="0">
                <a:latin typeface="Courier"/>
                <a:cs typeface="Courier"/>
              </a:rPr>
              <a:t> = this._</a:t>
            </a:r>
            <a:r>
              <a:rPr lang="en-US" sz="1200" dirty="0" err="1">
                <a:latin typeface="Courier"/>
                <a:cs typeface="Courier"/>
              </a:rPr>
              <a:t>vrHMD</a:t>
            </a:r>
            <a:r>
              <a:rPr lang="en-US" sz="1200" dirty="0">
                <a:latin typeface="Courier"/>
                <a:cs typeface="Courier"/>
              </a:rPr>
              <a:t>;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var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canvas = </a:t>
            </a:r>
            <a:r>
              <a:rPr lang="en-US" sz="1200" dirty="0" err="1">
                <a:latin typeface="Courier"/>
                <a:cs typeface="Courier"/>
              </a:rPr>
              <a:t>renderer.domElement</a:t>
            </a:r>
            <a:r>
              <a:rPr lang="en-US" sz="1200" dirty="0" smtClean="0">
                <a:latin typeface="Courier"/>
                <a:cs typeface="Courier"/>
              </a:rPr>
              <a:t>;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var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fullScreenChange</a:t>
            </a:r>
            <a:r>
              <a:rPr lang="en-US" sz="1200" dirty="0">
                <a:latin typeface="Courier"/>
                <a:cs typeface="Courier"/>
              </a:rPr>
              <a:t> =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    </a:t>
            </a:r>
            <a:r>
              <a:rPr lang="en-US" sz="1200" dirty="0" err="1" smtClean="0">
                <a:latin typeface="Courier"/>
                <a:cs typeface="Courier"/>
              </a:rPr>
              <a:t>canvas.mozRequestFullScreen</a:t>
            </a:r>
            <a:r>
              <a:rPr lang="en-US" sz="1200" dirty="0">
                <a:latin typeface="Courier"/>
                <a:cs typeface="Courier"/>
              </a:rPr>
              <a:t>? '</a:t>
            </a:r>
            <a:r>
              <a:rPr lang="en-US" sz="1200" dirty="0" err="1">
                <a:latin typeface="Courier"/>
                <a:cs typeface="Courier"/>
              </a:rPr>
              <a:t>mozfullscreenchange</a:t>
            </a:r>
            <a:r>
              <a:rPr lang="en-US" sz="1200" dirty="0">
                <a:latin typeface="Courier"/>
                <a:cs typeface="Courier"/>
              </a:rPr>
              <a:t>' : '</a:t>
            </a:r>
            <a:r>
              <a:rPr lang="en-US" sz="1200" dirty="0" err="1">
                <a:latin typeface="Courier"/>
                <a:cs typeface="Courier"/>
              </a:rPr>
              <a:t>webkitfullscreenchange</a:t>
            </a:r>
            <a:r>
              <a:rPr lang="en-US" sz="1200" dirty="0">
                <a:latin typeface="Courier"/>
                <a:cs typeface="Courier"/>
              </a:rPr>
              <a:t>';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document.addEventListener</a:t>
            </a:r>
            <a:r>
              <a:rPr lang="en-US" sz="1200" dirty="0">
                <a:latin typeface="Courier"/>
                <a:cs typeface="Courier"/>
              </a:rPr>
              <a:t>( </a:t>
            </a:r>
            <a:r>
              <a:rPr lang="en-US" sz="1200" dirty="0" err="1">
                <a:latin typeface="Courier"/>
                <a:cs typeface="Courier"/>
              </a:rPr>
              <a:t>fullScreenChange</a:t>
            </a:r>
            <a:r>
              <a:rPr lang="en-US" sz="1200" dirty="0">
                <a:latin typeface="Courier"/>
                <a:cs typeface="Courier"/>
              </a:rPr>
              <a:t>, </a:t>
            </a:r>
            <a:r>
              <a:rPr lang="en-US" sz="1200" dirty="0" err="1">
                <a:latin typeface="Courier"/>
                <a:cs typeface="Courier"/>
              </a:rPr>
              <a:t>onFullScreenChanged</a:t>
            </a:r>
            <a:r>
              <a:rPr lang="en-US" sz="1200" dirty="0">
                <a:latin typeface="Courier"/>
                <a:cs typeface="Courier"/>
              </a:rPr>
              <a:t>, false );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function </a:t>
            </a:r>
            <a:r>
              <a:rPr lang="en-US" sz="1200" dirty="0" err="1">
                <a:latin typeface="Courier"/>
                <a:cs typeface="Courier"/>
              </a:rPr>
              <a:t>onFullScreenChanged</a:t>
            </a:r>
            <a:r>
              <a:rPr lang="en-US" sz="1200" dirty="0">
                <a:latin typeface="Courier"/>
                <a:cs typeface="Courier"/>
              </a:rPr>
              <a:t>() {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    if </a:t>
            </a:r>
            <a:r>
              <a:rPr lang="en-US" sz="1200" dirty="0">
                <a:latin typeface="Courier"/>
                <a:cs typeface="Courier"/>
              </a:rPr>
              <a:t>( !</a:t>
            </a:r>
            <a:r>
              <a:rPr lang="en-US" sz="1200" dirty="0" err="1">
                <a:latin typeface="Courier"/>
                <a:cs typeface="Courier"/>
              </a:rPr>
              <a:t>document.mozFullScreenElement</a:t>
            </a:r>
            <a:r>
              <a:rPr lang="en-US" sz="1200" dirty="0">
                <a:latin typeface="Courier"/>
                <a:cs typeface="Courier"/>
              </a:rPr>
              <a:t> 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        &amp;</a:t>
            </a:r>
            <a:r>
              <a:rPr lang="en-US" sz="1200" dirty="0">
                <a:latin typeface="Courier"/>
                <a:cs typeface="Courier"/>
              </a:rPr>
              <a:t>&amp; !</a:t>
            </a:r>
            <a:r>
              <a:rPr lang="en-US" sz="1200" dirty="0" err="1">
                <a:latin typeface="Courier"/>
                <a:cs typeface="Courier"/>
              </a:rPr>
              <a:t>document.webkitFullScreenElement</a:t>
            </a:r>
            <a:r>
              <a:rPr lang="en-US" sz="1200" dirty="0">
                <a:latin typeface="Courier"/>
                <a:cs typeface="Courier"/>
              </a:rPr>
              <a:t> ) {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            </a:t>
            </a:r>
            <a:r>
              <a:rPr lang="en-US" sz="1200" dirty="0" err="1" smtClean="0">
                <a:latin typeface="Courier"/>
                <a:cs typeface="Courier"/>
              </a:rPr>
              <a:t>self.setFullScreen</a:t>
            </a:r>
            <a:r>
              <a:rPr lang="en-US" sz="1200" dirty="0">
                <a:latin typeface="Courier"/>
                <a:cs typeface="Courier"/>
              </a:rPr>
              <a:t>( false );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    }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}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if </a:t>
            </a:r>
            <a:r>
              <a:rPr lang="en-US" sz="1200" dirty="0">
                <a:latin typeface="Courier"/>
                <a:cs typeface="Courier"/>
              </a:rPr>
              <a:t>( </a:t>
            </a:r>
            <a:r>
              <a:rPr lang="en-US" sz="1200" dirty="0" err="1">
                <a:latin typeface="Courier"/>
                <a:cs typeface="Courier"/>
              </a:rPr>
              <a:t>canvas.mozRequestFullScreen</a:t>
            </a:r>
            <a:r>
              <a:rPr lang="en-US" sz="1200" dirty="0">
                <a:latin typeface="Courier"/>
                <a:cs typeface="Courier"/>
              </a:rPr>
              <a:t> ) {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    </a:t>
            </a:r>
            <a:r>
              <a:rPr lang="en-US" sz="1200" dirty="0" err="1" smtClean="0">
                <a:latin typeface="Courier"/>
                <a:cs typeface="Courier"/>
              </a:rPr>
              <a:t>canvas.mozRequestFullScreen</a:t>
            </a:r>
            <a:r>
              <a:rPr lang="en-US" sz="1200" dirty="0">
                <a:latin typeface="Courier"/>
                <a:cs typeface="Courier"/>
              </a:rPr>
              <a:t>( { </a:t>
            </a:r>
            <a:r>
              <a:rPr lang="en-US" sz="1200" dirty="0" err="1">
                <a:latin typeface="Courier"/>
                <a:cs typeface="Courier"/>
              </a:rPr>
              <a:t>vrDisplay</a:t>
            </a:r>
            <a:r>
              <a:rPr lang="en-US" sz="1200" dirty="0">
                <a:latin typeface="Courier"/>
                <a:cs typeface="Courier"/>
              </a:rPr>
              <a:t>: </a:t>
            </a:r>
            <a:r>
              <a:rPr lang="en-US" sz="1200" dirty="0" err="1">
                <a:latin typeface="Courier"/>
                <a:cs typeface="Courier"/>
              </a:rPr>
              <a:t>vrHMD</a:t>
            </a:r>
            <a:r>
              <a:rPr lang="en-US" sz="1200" dirty="0">
                <a:latin typeface="Courier"/>
                <a:cs typeface="Courier"/>
              </a:rPr>
              <a:t> } );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} </a:t>
            </a:r>
            <a:r>
              <a:rPr lang="en-US" sz="1200" dirty="0">
                <a:latin typeface="Courier"/>
                <a:cs typeface="Courier"/>
              </a:rPr>
              <a:t>else {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    </a:t>
            </a:r>
            <a:r>
              <a:rPr lang="en-US" sz="1200" dirty="0" err="1" smtClean="0">
                <a:latin typeface="Courier"/>
                <a:cs typeface="Courier"/>
              </a:rPr>
              <a:t>canvas.webkitRequestFullscreen</a:t>
            </a:r>
            <a:r>
              <a:rPr lang="en-US" sz="1200" dirty="0">
                <a:latin typeface="Courier"/>
                <a:cs typeface="Courier"/>
              </a:rPr>
              <a:t>( { </a:t>
            </a:r>
            <a:r>
              <a:rPr lang="en-US" sz="1200" dirty="0" err="1">
                <a:latin typeface="Courier"/>
                <a:cs typeface="Courier"/>
              </a:rPr>
              <a:t>vrDisplay</a:t>
            </a:r>
            <a:r>
              <a:rPr lang="en-US" sz="1200" dirty="0">
                <a:latin typeface="Courier"/>
                <a:cs typeface="Courier"/>
              </a:rPr>
              <a:t>: </a:t>
            </a:r>
            <a:r>
              <a:rPr lang="en-US" sz="1600" b="1" dirty="0" err="1">
                <a:latin typeface="Courier"/>
                <a:cs typeface="Courier"/>
              </a:rPr>
              <a:t>vrHMD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} )</a:t>
            </a:r>
            <a:r>
              <a:rPr lang="en-US" sz="1200" dirty="0" smtClean="0">
                <a:latin typeface="Courier"/>
                <a:cs typeface="Courier"/>
              </a:rPr>
              <a:t>;</a:t>
            </a:r>
          </a:p>
          <a:p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   }</a:t>
            </a:r>
            <a:endParaRPr lang="en-US" sz="12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7192" y="4402636"/>
            <a:ext cx="7144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31644" y="411901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ED0F1"/>
                </a:solidFill>
                <a:latin typeface="Andale Mono"/>
                <a:cs typeface="Andale Mono"/>
              </a:rPr>
              <a:t>handle exiting fullscreen mode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38800" y="5744368"/>
            <a:ext cx="368300" cy="206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87847" y="5884575"/>
            <a:ext cx="410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9ED0F1"/>
                </a:solidFill>
                <a:latin typeface="Andale Mono"/>
                <a:cs typeface="Andale Mono"/>
              </a:rPr>
              <a:t>r</a:t>
            </a:r>
            <a:r>
              <a:rPr lang="en-US" dirty="0" smtClean="0">
                <a:solidFill>
                  <a:srgbClr val="9ED0F1"/>
                </a:solidFill>
                <a:latin typeface="Andale Mono"/>
                <a:cs typeface="Andale Mono"/>
              </a:rPr>
              <a:t>equest fullscreen mode</a:t>
            </a:r>
          </a:p>
          <a:p>
            <a:pPr algn="r"/>
            <a:r>
              <a:rPr lang="en-US" dirty="0" smtClean="0">
                <a:solidFill>
                  <a:srgbClr val="9ED0F1"/>
                </a:solidFill>
                <a:latin typeface="Andale Mono"/>
                <a:cs typeface="Andale Mono"/>
              </a:rPr>
              <a:t>for this VR device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104878" y="2967536"/>
            <a:ext cx="7144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87846" y="2607716"/>
            <a:ext cx="366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ED0F1"/>
                </a:solidFill>
                <a:latin typeface="Andale Mono"/>
                <a:cs typeface="Andale Mono"/>
              </a:rPr>
              <a:t>fullscreen mode requires a DOM element</a:t>
            </a:r>
          </a:p>
        </p:txBody>
      </p:sp>
    </p:spTree>
    <p:extLst>
      <p:ext uri="{BB962C8B-B14F-4D97-AF65-F5344CB8AC3E}">
        <p14:creationId xmlns:p14="http://schemas.microsoft.com/office/powerpoint/2010/main" val="153566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Custom 4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F8CE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4842</TotalTime>
  <Words>1725</Words>
  <Application>Microsoft Macintosh PowerPoint</Application>
  <PresentationFormat>On-screen Show (4:3)</PresentationFormat>
  <Paragraphs>309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Story</vt:lpstr>
      <vt:lpstr>PowerPoint Presentation</vt:lpstr>
      <vt:lpstr>about me</vt:lpstr>
      <vt:lpstr>VR APPS TODAY</vt:lpstr>
      <vt:lpstr>Web apps today</vt:lpstr>
      <vt:lpstr>The Web + VR two great tastes… ?</vt:lpstr>
      <vt:lpstr>Your browser already does 3D</vt:lpstr>
      <vt:lpstr>Soon – It will do VR, TOO</vt:lpstr>
      <vt:lpstr>The WebVR API </vt:lpstr>
      <vt:lpstr>The WebVR API</vt:lpstr>
      <vt:lpstr>The WebVR API</vt:lpstr>
      <vt:lpstr>WebVR and Cardboard</vt:lpstr>
      <vt:lpstr>WebVR And Three.js</vt:lpstr>
      <vt:lpstr>Let’s Build Something</vt:lpstr>
      <vt:lpstr>Open tools for Cross-platform VR</vt:lpstr>
      <vt:lpstr>Pro Tools for Web VR</vt:lpstr>
      <vt:lpstr>VR + ML A Markup Language for the metaverse?</vt:lpstr>
      <vt:lpstr>Challenges</vt:lpstr>
      <vt:lpstr>Links</vt:lpstr>
      <vt:lpstr>COMING Summer 2015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rich internet applications with HTML5 and WebGL</dc:title>
  <dc:creator>Anthony Parisi</dc:creator>
  <cp:lastModifiedBy>Anthony Parisi</cp:lastModifiedBy>
  <cp:revision>692</cp:revision>
  <dcterms:created xsi:type="dcterms:W3CDTF">2013-05-28T23:28:55Z</dcterms:created>
  <dcterms:modified xsi:type="dcterms:W3CDTF">2015-04-21T03:48:54Z</dcterms:modified>
</cp:coreProperties>
</file>