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57342" indent="-257342">
              <a:buSzPct val="75000"/>
              <a:buChar char="-"/>
              <a:defRPr sz="1800"/>
            </a:pPr>
            <a:r>
              <a:rPr sz="2200"/>
              <a:t>Spoken to a dozen companies about our transformation, but largely those discussions had less to do with node and more to do with how we practiced our craft</a:t>
            </a:r>
            <a:endParaRPr sz="2200"/>
          </a:p>
          <a:p>
            <a:pPr lvl="0" marL="257342" indent="-257342">
              <a:buSzPct val="75000"/>
              <a:buChar char="-"/>
              <a:defRPr sz="1800"/>
            </a:pPr>
            <a:r>
              <a:rPr sz="2200"/>
              <a:t>A few things you can do to start empowering your teams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6" name="Shape 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57342" indent="-257342">
              <a:buSzPct val="75000"/>
              <a:buChar char="-"/>
              <a:defRPr sz="1800"/>
            </a:pPr>
            <a:r>
              <a:rPr sz="2200"/>
              <a:t>Monoliths don't allow people to try new things. </a:t>
            </a:r>
            <a:endParaRPr sz="2200"/>
          </a:p>
          <a:p>
            <a:pPr lvl="0" marL="257342" indent="-257342">
              <a:buSzPct val="75000"/>
              <a:buChar char="-"/>
              <a:defRPr sz="1800"/>
            </a:pPr>
            <a:r>
              <a:rPr sz="2200"/>
              <a:t>You play to the lowest common denominator.</a:t>
            </a:r>
            <a:endParaRPr sz="2200"/>
          </a:p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7" name="Shape 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57342" indent="-257342">
              <a:buSzPct val="75000"/>
              <a:buChar char="-"/>
            </a:lvl1pPr>
          </a:lstStyle>
          <a:p>
            <a:pPr lvl="0">
              <a:defRPr sz="1800"/>
            </a:pPr>
            <a:r>
              <a:rPr sz="2200"/>
              <a:t>Modularity is key to getting developers to explore new things.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57342" indent="-257342">
              <a:buSzPct val="75000"/>
              <a:buChar char="-"/>
              <a:defRPr sz="1800"/>
            </a:pPr>
            <a:r>
              <a:rPr sz="2200"/>
              <a:t>These developers have started to build beyond what we originally intended</a:t>
            </a:r>
            <a:endParaRPr sz="2200"/>
          </a:p>
          <a:p>
            <a:pPr lvl="0" marL="257342" indent="-257342">
              <a:buSzPct val="75000"/>
              <a:buChar char="-"/>
              <a:defRPr sz="1800"/>
            </a:pPr>
            <a:r>
              <a:rPr sz="2200"/>
              <a:t>Some examples…</a:t>
            </a:r>
            <a:endParaRPr sz="2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0" name="Shape 1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57342" indent="-257342">
              <a:buSzPct val="75000"/>
              <a:buChar char="-"/>
              <a:defRPr sz="1800"/>
            </a:pPr>
            <a:r>
              <a:rPr sz="2200"/>
              <a:t>So tooling lays the foundation, but…</a:t>
            </a:r>
            <a:endParaRPr sz="2200"/>
          </a:p>
          <a:p>
            <a:pPr lvl="0" marL="257342" indent="-257342">
              <a:buSzPct val="75000"/>
              <a:buChar char="-"/>
              <a:defRPr sz="1800"/>
            </a:pPr>
            <a:r>
              <a:rPr sz="2200"/>
              <a:t>Some tools chosen for you; others are developer preference</a:t>
            </a:r>
            <a:endParaRPr sz="2200"/>
          </a:p>
          <a:p>
            <a:pPr lvl="0" marL="257342" indent="-257342">
              <a:buSzPct val="75000"/>
              <a:buChar char="-"/>
              <a:defRPr sz="1800"/>
            </a:pPr>
            <a:r>
              <a:rPr sz="2200"/>
              <a:t>Far left or far right of the equation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57342" indent="-257342">
              <a:buSzPct val="75000"/>
              <a:buChar char="-"/>
              <a:defRPr sz="1800"/>
            </a:pPr>
            <a:r>
              <a:rPr sz="2200"/>
              <a:t>So tooling lays the foundation, but…</a:t>
            </a:r>
            <a:endParaRPr sz="2200"/>
          </a:p>
          <a:p>
            <a:pPr lvl="0" marL="257342" indent="-257342">
              <a:buSzPct val="75000"/>
              <a:buChar char="-"/>
              <a:defRPr sz="1800"/>
            </a:pPr>
            <a:r>
              <a:rPr sz="2200"/>
              <a:t>Some tools chosen for you; others are developer preference</a:t>
            </a:r>
            <a:endParaRPr sz="2200"/>
          </a:p>
          <a:p>
            <a:pPr lvl="0" marL="257342" indent="-257342">
              <a:buSzPct val="75000"/>
              <a:buChar char="-"/>
              <a:defRPr sz="1800"/>
            </a:pPr>
            <a:r>
              <a:rPr sz="2200"/>
              <a:t>Far left or far right of the equation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6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6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6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6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6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6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6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6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6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6109" y="4759732"/>
            <a:ext cx="4533901" cy="492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523" y="4702582"/>
            <a:ext cx="4635501" cy="504190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>
            <p:ph type="title"/>
          </p:nvPr>
        </p:nvSpPr>
        <p:spPr>
          <a:xfrm>
            <a:off x="1270000" y="716409"/>
            <a:ext cx="10464800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Unleash and Empower </a:t>
            </a:r>
            <a:endParaRPr sz="6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Your Engineers</a:t>
            </a:r>
          </a:p>
        </p:txBody>
      </p:sp>
      <p:sp>
        <p:nvSpPr>
          <p:cNvPr id="35" name="Shape 35"/>
          <p:cNvSpPr/>
          <p:nvPr/>
        </p:nvSpPr>
        <p:spPr>
          <a:xfrm>
            <a:off x="10476012" y="8260535"/>
            <a:ext cx="2048257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Jeff Harrell</a:t>
            </a:r>
            <a:endParaRPr sz="3000">
              <a:solidFill>
                <a:srgbClr val="FFFFFF"/>
              </a:solidFill>
            </a:endParaRPr>
          </a:p>
          <a:p>
            <a:pPr lvl="0" algn="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@juxtajeff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26639"/>
            <a:ext cx="13004801" cy="5278064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>
            <p:ph type="title"/>
          </p:nvPr>
        </p:nvSpPr>
        <p:spPr>
          <a:xfrm>
            <a:off x="1903" y="-95750"/>
            <a:ext cx="13000994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Inner sourcing</a:t>
            </a:r>
          </a:p>
        </p:txBody>
      </p:sp>
      <p:sp>
        <p:nvSpPr>
          <p:cNvPr id="110" name="Shape 110"/>
          <p:cNvSpPr/>
          <p:nvPr/>
        </p:nvSpPr>
        <p:spPr>
          <a:xfrm>
            <a:off x="32892" y="1953335"/>
            <a:ext cx="12939016" cy="127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github, npm, bower, viewable code, PRs, oh my!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1,000</a:t>
            </a:r>
            <a:r>
              <a:rPr sz="6000">
                <a:solidFill>
                  <a:srgbClr val="FFFFFF"/>
                </a:solidFill>
              </a:rPr>
              <a:t> modules in internal npm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Serving </a:t>
            </a:r>
            <a:r>
              <a:rPr b="1"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2mm</a:t>
            </a:r>
            <a:r>
              <a:rPr sz="6000">
                <a:solidFill>
                  <a:srgbClr val="FFFFFF"/>
                </a:solidFill>
              </a:rPr>
              <a:t> requests a day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1270000" y="2365573"/>
            <a:ext cx="10464800" cy="33020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0">
                <a:solidFill>
                  <a:srgbClr val="FFFFFF"/>
                </a:solidFill>
              </a:rPr>
              <a:t>Play to your strengths</a:t>
            </a:r>
          </a:p>
        </p:txBody>
      </p:sp>
      <p:sp>
        <p:nvSpPr>
          <p:cNvPr id="117" name="Shape 117"/>
          <p:cNvSpPr/>
          <p:nvPr/>
        </p:nvSpPr>
        <p:spPr>
          <a:xfrm>
            <a:off x="12699" y="4086026"/>
            <a:ext cx="1300480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Let teams evaluate and choose their tools</a:t>
            </a:r>
            <a:endParaRPr sz="4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They're the ones using them after all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1270000" y="2365573"/>
            <a:ext cx="10464800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“Controlled chaos”</a:t>
            </a:r>
          </a:p>
        </p:txBody>
      </p:sp>
      <p:sp>
        <p:nvSpPr>
          <p:cNvPr id="120" name="Shape 120"/>
          <p:cNvSpPr/>
          <p:nvPr/>
        </p:nvSpPr>
        <p:spPr>
          <a:xfrm>
            <a:off x="12699" y="4086026"/>
            <a:ext cx="1300480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Don't prematurely optimize</a:t>
            </a:r>
            <a:endParaRPr sz="4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Allow time to organically find the right solve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67</a:t>
            </a:r>
            <a:r>
              <a:rPr sz="6000">
                <a:solidFill>
                  <a:srgbClr val="FFFFFF"/>
                </a:solidFill>
              </a:rPr>
              <a:t> node apps in production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4274" y="2822395"/>
            <a:ext cx="6003176" cy="6474015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>
            <p:ph type="title" idx="4294967295"/>
          </p:nvPr>
        </p:nvSpPr>
        <p:spPr>
          <a:xfrm>
            <a:off x="621508" y="694291"/>
            <a:ext cx="11761784" cy="2236764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Sign up</a:t>
            </a:r>
          </a:p>
        </p:txBody>
      </p:sp>
      <p:sp>
        <p:nvSpPr>
          <p:cNvPr id="128" name="Shape 128"/>
          <p:cNvSpPr/>
          <p:nvPr/>
        </p:nvSpPr>
        <p:spPr>
          <a:xfrm>
            <a:off x="621508" y="3225800"/>
            <a:ext cx="5501513" cy="6035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467894" indent="-467894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Originally in Dust</a:t>
            </a:r>
            <a:endParaRPr sz="4000">
              <a:solidFill>
                <a:srgbClr val="FFFFFF"/>
              </a:solidFill>
            </a:endParaRPr>
          </a:p>
          <a:p>
            <a:pPr lvl="0" marL="467894" indent="-467894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180+ countries</a:t>
            </a:r>
            <a:endParaRPr sz="4000">
              <a:solidFill>
                <a:srgbClr val="FFFFFF"/>
              </a:solidFill>
            </a:endParaRPr>
          </a:p>
          <a:p>
            <a:pPr lvl="0" marL="467894" indent="-467894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Compliance changes</a:t>
            </a:r>
            <a:endParaRPr sz="4000">
              <a:solidFill>
                <a:srgbClr val="FFFFFF"/>
              </a:solidFill>
            </a:endParaRPr>
          </a:p>
          <a:p>
            <a:pPr lvl="0" marL="467894" indent="-467894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JSON driven</a:t>
            </a:r>
            <a:endParaRPr sz="4000">
              <a:solidFill>
                <a:srgbClr val="FFFFFF"/>
              </a:solidFill>
            </a:endParaRPr>
          </a:p>
          <a:p>
            <a:pPr lvl="0" marL="467894" indent="-467894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POC in Angular</a:t>
            </a:r>
            <a:endParaRPr sz="4000">
              <a:solidFill>
                <a:srgbClr val="FFFFFF"/>
              </a:solidFill>
            </a:endParaRPr>
          </a:p>
          <a:p>
            <a:pPr lvl="0" marL="467894" indent="-467894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Rebuilt in React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402828" y="1252711"/>
            <a:ext cx="12199083" cy="6172946"/>
          </a:xfrm>
          <a:prstGeom prst="wedgeEllipseCallout">
            <a:avLst>
              <a:gd name="adj1" fmla="val -49597"/>
              <a:gd name="adj2" fmla="val 62747"/>
            </a:avLst>
          </a:prstGeom>
          <a:solidFill>
            <a:srgbClr val="637464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31" name="Shape 131"/>
          <p:cNvSpPr/>
          <p:nvPr/>
        </p:nvSpPr>
        <p:spPr>
          <a:xfrm>
            <a:off x="1270000" y="6714794"/>
            <a:ext cx="104648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i="1" sz="2400"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FFFFFF"/>
                </a:solidFill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</a:rPr>
              <a:t>– Mark Stuart</a:t>
            </a:r>
          </a:p>
        </p:txBody>
      </p:sp>
      <p:sp>
        <p:nvSpPr>
          <p:cNvPr id="132" name="Shape 132"/>
          <p:cNvSpPr/>
          <p:nvPr/>
        </p:nvSpPr>
        <p:spPr>
          <a:xfrm>
            <a:off x="1270000" y="2806692"/>
            <a:ext cx="10464800" cy="3606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</a:rPr>
              <a:t>“We were coding ourselves into a corner with our old tech. We evaluated React, Ember, Angular and rolling our own framework. After a few iterations the team agreed React was the clear winner. </a:t>
            </a:r>
            <a:r>
              <a:rPr b="1" sz="3800">
                <a:solidFill>
                  <a:srgbClr val="FFFFFF"/>
                </a:solidFill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Now there's so much energy behind it!</a:t>
            </a:r>
            <a:r>
              <a:rPr sz="3800">
                <a:solidFill>
                  <a:srgbClr val="FFFFFF"/>
                </a:solidFill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</a:rPr>
              <a:t>” 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 idx="4294967295"/>
          </p:nvPr>
        </p:nvSpPr>
        <p:spPr>
          <a:xfrm>
            <a:off x="621508" y="694291"/>
            <a:ext cx="11761783" cy="2236764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Checkout</a:t>
            </a:r>
          </a:p>
        </p:txBody>
      </p:sp>
      <p:sp>
        <p:nvSpPr>
          <p:cNvPr id="135" name="Shape 135"/>
          <p:cNvSpPr/>
          <p:nvPr/>
        </p:nvSpPr>
        <p:spPr>
          <a:xfrm>
            <a:off x="621508" y="3225800"/>
            <a:ext cx="5841522" cy="547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467894" indent="-467894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Originally in Dust</a:t>
            </a:r>
            <a:endParaRPr sz="4000">
              <a:solidFill>
                <a:srgbClr val="FFFFFF"/>
              </a:solidFill>
            </a:endParaRPr>
          </a:p>
          <a:p>
            <a:pPr lvl="0" marL="467894" indent="-467894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Lots of $$ through this </a:t>
            </a:r>
            <a:endParaRPr sz="4000">
              <a:solidFill>
                <a:srgbClr val="FFFFFF"/>
              </a:solidFill>
            </a:endParaRPr>
          </a:p>
          <a:p>
            <a:pPr lvl="0" marL="467894" indent="-467894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Parallel teams working</a:t>
            </a:r>
            <a:endParaRPr sz="4000">
              <a:solidFill>
                <a:srgbClr val="FFFFFF"/>
              </a:solidFill>
            </a:endParaRPr>
          </a:p>
          <a:p>
            <a:pPr lvl="0" marL="467894" indent="-467894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Split into micro apps</a:t>
            </a:r>
            <a:endParaRPr sz="4000">
              <a:solidFill>
                <a:srgbClr val="FFFFFF"/>
              </a:solidFill>
            </a:endParaRPr>
          </a:p>
          <a:p>
            <a:pPr lvl="0" marL="467894" indent="-467894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Rebuilt in Angular</a:t>
            </a:r>
          </a:p>
        </p:txBody>
      </p:sp>
      <p:pic>
        <p:nvPicPr>
          <p:cNvPr id="13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4274" y="2810858"/>
            <a:ext cx="6003176" cy="5871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People can be the </a:t>
            </a:r>
            <a:endParaRPr sz="6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hardest part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02828" y="1252711"/>
            <a:ext cx="12199083" cy="6172946"/>
          </a:xfrm>
          <a:prstGeom prst="wedgeEllipseCallout">
            <a:avLst>
              <a:gd name="adj1" fmla="val -49597"/>
              <a:gd name="adj2" fmla="val 62747"/>
            </a:avLst>
          </a:prstGeom>
          <a:solidFill>
            <a:srgbClr val="637464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38" name="Shape 38"/>
          <p:cNvSpPr/>
          <p:nvPr/>
        </p:nvSpPr>
        <p:spPr>
          <a:xfrm>
            <a:off x="1270000" y="5114931"/>
            <a:ext cx="104648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i="1" sz="2400"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FFFFFF"/>
                </a:solidFill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</a:rPr>
              <a:t>– Me</a:t>
            </a:r>
          </a:p>
        </p:txBody>
      </p:sp>
      <p:sp>
        <p:nvSpPr>
          <p:cNvPr id="39" name="Shape 39"/>
          <p:cNvSpPr/>
          <p:nvPr/>
        </p:nvSpPr>
        <p:spPr>
          <a:xfrm>
            <a:off x="1270000" y="4267200"/>
            <a:ext cx="104648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800">
                <a:effectLst>
                  <a:outerShdw sx="100000" sy="100000" kx="0" ky="0" algn="b" rotWithShape="0" blurRad="12700" dist="38100" dir="3960000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effectLst>
                  <a:outerShdw sx="100000" sy="100000" kx="0" ky="0" algn="b" rotWithShape="0" blurRad="12700" dist="38100" dir="3960000">
                    <a:srgbClr val="000000">
                      <a:alpha val="33000"/>
                    </a:srgbClr>
                  </a:outerShdw>
                </a:effectLst>
              </a:rPr>
              <a:t>“Talk less about code and more about craft” 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402828" y="1252711"/>
            <a:ext cx="12199083" cy="6172946"/>
          </a:xfrm>
          <a:prstGeom prst="wedgeEllipseCallout">
            <a:avLst>
              <a:gd name="adj1" fmla="val -49597"/>
              <a:gd name="adj2" fmla="val 62747"/>
            </a:avLst>
          </a:prstGeom>
          <a:solidFill>
            <a:srgbClr val="637464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43" name="Shape 143"/>
          <p:cNvSpPr/>
          <p:nvPr/>
        </p:nvSpPr>
        <p:spPr>
          <a:xfrm>
            <a:off x="1270000" y="6087909"/>
            <a:ext cx="104648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i="1" sz="2400"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FFFFFF"/>
                </a:solidFill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</a:rPr>
              <a:t>– You Know Who You Are</a:t>
            </a:r>
          </a:p>
        </p:txBody>
      </p:sp>
      <p:sp>
        <p:nvSpPr>
          <p:cNvPr id="144" name="Shape 144"/>
          <p:cNvSpPr/>
          <p:nvPr/>
        </p:nvSpPr>
        <p:spPr>
          <a:xfrm>
            <a:off x="1270000" y="3510097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800"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FFFFFF"/>
                </a:solidFill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</a:rPr>
              <a:t>“Choices complicate things. I want a single solution!” 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People can also be the easiest part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402828" y="1252711"/>
            <a:ext cx="12199083" cy="6172946"/>
          </a:xfrm>
          <a:prstGeom prst="wedgeEllipseCallout">
            <a:avLst>
              <a:gd name="adj1" fmla="val -49597"/>
              <a:gd name="adj2" fmla="val 62747"/>
            </a:avLst>
          </a:prstGeom>
          <a:solidFill>
            <a:srgbClr val="637464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151" name="Shape 151"/>
          <p:cNvSpPr/>
          <p:nvPr/>
        </p:nvSpPr>
        <p:spPr>
          <a:xfrm>
            <a:off x="1270000" y="6087909"/>
            <a:ext cx="104648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i="1" sz="2400"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FFFFFF"/>
                </a:solidFill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</a:rPr>
              <a:t>– Sachin Hegde</a:t>
            </a:r>
          </a:p>
        </p:txBody>
      </p:sp>
      <p:sp>
        <p:nvSpPr>
          <p:cNvPr id="152" name="Shape 152"/>
          <p:cNvSpPr/>
          <p:nvPr/>
        </p:nvSpPr>
        <p:spPr>
          <a:xfrm>
            <a:off x="1270000" y="2633790"/>
            <a:ext cx="10464800" cy="3022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</a:rPr>
              <a:t>“</a:t>
            </a:r>
            <a:r>
              <a:rPr b="1" sz="3800">
                <a:solidFill>
                  <a:srgbClr val="FFFFFF"/>
                </a:solidFill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It’s awesome to have the freedom to experiment with technologies</a:t>
            </a:r>
            <a:r>
              <a:rPr sz="3800">
                <a:solidFill>
                  <a:srgbClr val="FFFFFF"/>
                </a:solidFill>
                <a:effectLst>
                  <a:outerShdw sx="100000" sy="100000" kx="0" ky="0" algn="b" rotWithShape="0" blurRad="12700" dist="38100" dir="5400000">
                    <a:srgbClr val="000000">
                      <a:alpha val="33000"/>
                    </a:srgbClr>
                  </a:outerShdw>
                </a:effectLst>
              </a:rPr>
              <a:t> – we were able to rapidly build prototypes with two different frameworks and managed to foresee potential bottlenecks and problems right from the start.” 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1270000" y="2365573"/>
            <a:ext cx="10464800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155" name="Shape 155"/>
          <p:cNvSpPr/>
          <p:nvPr/>
        </p:nvSpPr>
        <p:spPr>
          <a:xfrm>
            <a:off x="-1" y="4086026"/>
            <a:ext cx="1300480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@juxtajeff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15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9583" y="4702582"/>
            <a:ext cx="4635501" cy="5041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1270000" y="2365573"/>
            <a:ext cx="10464800" cy="33020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0">
                <a:solidFill>
                  <a:srgbClr val="FFFFFF"/>
                </a:solidFill>
              </a:rPr>
              <a:t>Break down the monoliths</a:t>
            </a:r>
          </a:p>
        </p:txBody>
      </p:sp>
      <p:sp>
        <p:nvSpPr>
          <p:cNvPr id="44" name="Shape 44"/>
          <p:cNvSpPr/>
          <p:nvPr/>
        </p:nvSpPr>
        <p:spPr>
          <a:xfrm>
            <a:off x="-1" y="4086026"/>
            <a:ext cx="1300480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Glass houses where you’re</a:t>
            </a:r>
            <a:endParaRPr sz="4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encouraged to throw stones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1270000" y="436346"/>
            <a:ext cx="10464800" cy="330200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919191"/>
                </a:solidFill>
              </a:rPr>
              <a:t>paypal.com/cgi-bin/</a:t>
            </a:r>
            <a:r>
              <a:rPr b="1"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webscr</a:t>
            </a:r>
          </a:p>
        </p:txBody>
      </p:sp>
      <p:sp>
        <p:nvSpPr>
          <p:cNvPr id="49" name="Shape 49"/>
          <p:cNvSpPr/>
          <p:nvPr/>
        </p:nvSpPr>
        <p:spPr>
          <a:xfrm>
            <a:off x="1830180" y="2384733"/>
            <a:ext cx="9353724" cy="4524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50" name="Shape 50"/>
          <p:cNvSpPr/>
          <p:nvPr/>
        </p:nvSpPr>
        <p:spPr>
          <a:xfrm>
            <a:off x="2258360" y="2853225"/>
            <a:ext cx="21973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Checkout</a:t>
            </a:r>
          </a:p>
        </p:txBody>
      </p:sp>
      <p:sp>
        <p:nvSpPr>
          <p:cNvPr id="51" name="Shape 51"/>
          <p:cNvSpPr/>
          <p:nvPr/>
        </p:nvSpPr>
        <p:spPr>
          <a:xfrm>
            <a:off x="5103518" y="2853225"/>
            <a:ext cx="28070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Send Money</a:t>
            </a:r>
          </a:p>
        </p:txBody>
      </p:sp>
      <p:sp>
        <p:nvSpPr>
          <p:cNvPr id="52" name="Shape 52"/>
          <p:cNvSpPr/>
          <p:nvPr/>
        </p:nvSpPr>
        <p:spPr>
          <a:xfrm>
            <a:off x="2296534" y="4323139"/>
            <a:ext cx="21210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Invoicing</a:t>
            </a:r>
          </a:p>
        </p:txBody>
      </p:sp>
      <p:sp>
        <p:nvSpPr>
          <p:cNvPr id="53" name="Shape 53"/>
          <p:cNvSpPr/>
          <p:nvPr/>
        </p:nvSpPr>
        <p:spPr>
          <a:xfrm>
            <a:off x="8648314" y="2853225"/>
            <a:ext cx="15620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Mobile</a:t>
            </a:r>
          </a:p>
        </p:txBody>
      </p:sp>
      <p:sp>
        <p:nvSpPr>
          <p:cNvPr id="54" name="Shape 54"/>
          <p:cNvSpPr/>
          <p:nvPr/>
        </p:nvSpPr>
        <p:spPr>
          <a:xfrm>
            <a:off x="5420745" y="4323139"/>
            <a:ext cx="21725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Servicing</a:t>
            </a:r>
          </a:p>
        </p:txBody>
      </p:sp>
      <p:sp>
        <p:nvSpPr>
          <p:cNvPr id="55" name="Shape 55"/>
          <p:cNvSpPr/>
          <p:nvPr/>
        </p:nvSpPr>
        <p:spPr>
          <a:xfrm>
            <a:off x="8584579" y="4323139"/>
            <a:ext cx="168949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History</a:t>
            </a:r>
          </a:p>
        </p:txBody>
      </p:sp>
      <p:sp>
        <p:nvSpPr>
          <p:cNvPr id="56" name="Shape 56"/>
          <p:cNvSpPr/>
          <p:nvPr/>
        </p:nvSpPr>
        <p:spPr>
          <a:xfrm>
            <a:off x="2436396" y="5805752"/>
            <a:ext cx="18413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Sign Up</a:t>
            </a:r>
          </a:p>
        </p:txBody>
      </p:sp>
      <p:sp>
        <p:nvSpPr>
          <p:cNvPr id="57" name="Shape 57"/>
          <p:cNvSpPr/>
          <p:nvPr/>
        </p:nvSpPr>
        <p:spPr>
          <a:xfrm>
            <a:off x="5785077" y="5805752"/>
            <a:ext cx="144393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Wallet</a:t>
            </a:r>
          </a:p>
        </p:txBody>
      </p:sp>
      <p:sp>
        <p:nvSpPr>
          <p:cNvPr id="58" name="Shape 58"/>
          <p:cNvSpPr/>
          <p:nvPr/>
        </p:nvSpPr>
        <p:spPr>
          <a:xfrm>
            <a:off x="9143577" y="5805752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…</a:t>
            </a:r>
          </a:p>
        </p:txBody>
      </p:sp>
      <p:sp>
        <p:nvSpPr>
          <p:cNvPr id="59" name="Shape 59"/>
          <p:cNvSpPr/>
          <p:nvPr/>
        </p:nvSpPr>
        <p:spPr>
          <a:xfrm flipV="1">
            <a:off x="4938848" y="2395016"/>
            <a:ext cx="1" cy="4503947"/>
          </a:xfrm>
          <a:prstGeom prst="line">
            <a:avLst/>
          </a:prstGeom>
          <a:ln w="38100">
            <a:solidFill>
              <a:srgbClr val="A6AAA8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0" name="Shape 60"/>
          <p:cNvSpPr/>
          <p:nvPr/>
        </p:nvSpPr>
        <p:spPr>
          <a:xfrm flipV="1">
            <a:off x="8075235" y="2395016"/>
            <a:ext cx="1" cy="4503947"/>
          </a:xfrm>
          <a:prstGeom prst="line">
            <a:avLst/>
          </a:prstGeom>
          <a:ln w="38100">
            <a:solidFill>
              <a:srgbClr val="A6AAA8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1" name="Shape 61"/>
          <p:cNvSpPr/>
          <p:nvPr/>
        </p:nvSpPr>
        <p:spPr>
          <a:xfrm>
            <a:off x="1819084" y="3910043"/>
            <a:ext cx="9353724" cy="1"/>
          </a:xfrm>
          <a:prstGeom prst="line">
            <a:avLst/>
          </a:prstGeom>
          <a:ln w="38100">
            <a:solidFill>
              <a:srgbClr val="A6AAA8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2" name="Shape 62"/>
          <p:cNvSpPr/>
          <p:nvPr/>
        </p:nvSpPr>
        <p:spPr>
          <a:xfrm>
            <a:off x="1831992" y="5414424"/>
            <a:ext cx="9353724" cy="1"/>
          </a:xfrm>
          <a:prstGeom prst="line">
            <a:avLst/>
          </a:prstGeom>
          <a:ln w="38100">
            <a:solidFill>
              <a:srgbClr val="A6AAA8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3" name="Shape 63"/>
          <p:cNvSpPr/>
          <p:nvPr/>
        </p:nvSpPr>
        <p:spPr>
          <a:xfrm>
            <a:off x="6453" y="7864956"/>
            <a:ext cx="13004801" cy="1767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Monolith = Days of testing and 6 week pushes </a:t>
            </a:r>
            <a:endParaRPr sz="4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ZERO</a:t>
            </a:r>
            <a:r>
              <a:rPr sz="4000">
                <a:solidFill>
                  <a:srgbClr val="FFFFFF"/>
                </a:solidFill>
              </a:rPr>
              <a:t> freedom to engineer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1270000" y="436346"/>
            <a:ext cx="10464800" cy="330200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Checkout</a:t>
            </a:r>
          </a:p>
        </p:txBody>
      </p:sp>
      <p:sp>
        <p:nvSpPr>
          <p:cNvPr id="66" name="Shape 66"/>
          <p:cNvSpPr/>
          <p:nvPr/>
        </p:nvSpPr>
        <p:spPr>
          <a:xfrm>
            <a:off x="714461" y="3119258"/>
            <a:ext cx="11575878" cy="27011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67" name="Shape 67"/>
          <p:cNvSpPr/>
          <p:nvPr/>
        </p:nvSpPr>
        <p:spPr>
          <a:xfrm>
            <a:off x="1216355" y="4078579"/>
            <a:ext cx="18413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Sign Up</a:t>
            </a:r>
          </a:p>
        </p:txBody>
      </p:sp>
      <p:sp>
        <p:nvSpPr>
          <p:cNvPr id="68" name="Shape 68"/>
          <p:cNvSpPr/>
          <p:nvPr/>
        </p:nvSpPr>
        <p:spPr>
          <a:xfrm>
            <a:off x="4355916" y="4112293"/>
            <a:ext cx="135843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Login</a:t>
            </a:r>
          </a:p>
        </p:txBody>
      </p:sp>
      <p:sp>
        <p:nvSpPr>
          <p:cNvPr id="69" name="Shape 69"/>
          <p:cNvSpPr/>
          <p:nvPr/>
        </p:nvSpPr>
        <p:spPr>
          <a:xfrm>
            <a:off x="10280134" y="4112293"/>
            <a:ext cx="11050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Help</a:t>
            </a:r>
          </a:p>
        </p:txBody>
      </p:sp>
      <p:sp>
        <p:nvSpPr>
          <p:cNvPr id="70" name="Shape 70"/>
          <p:cNvSpPr/>
          <p:nvPr/>
        </p:nvSpPr>
        <p:spPr>
          <a:xfrm>
            <a:off x="7542772" y="4112293"/>
            <a:ext cx="9277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Pay</a:t>
            </a:r>
          </a:p>
        </p:txBody>
      </p:sp>
      <p:sp>
        <p:nvSpPr>
          <p:cNvPr id="71" name="Shape 71"/>
          <p:cNvSpPr/>
          <p:nvPr/>
        </p:nvSpPr>
        <p:spPr>
          <a:xfrm flipV="1">
            <a:off x="3613227" y="3120767"/>
            <a:ext cx="1" cy="2698179"/>
          </a:xfrm>
          <a:prstGeom prst="line">
            <a:avLst/>
          </a:prstGeom>
          <a:ln w="38100">
            <a:solidFill>
              <a:srgbClr val="A6AAA8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72" name="Shape 72"/>
          <p:cNvSpPr/>
          <p:nvPr/>
        </p:nvSpPr>
        <p:spPr>
          <a:xfrm flipV="1">
            <a:off x="6507856" y="3133467"/>
            <a:ext cx="1" cy="2698179"/>
          </a:xfrm>
          <a:prstGeom prst="line">
            <a:avLst/>
          </a:prstGeom>
          <a:ln w="38100">
            <a:solidFill>
              <a:srgbClr val="A6AAA8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73" name="Shape 73"/>
          <p:cNvSpPr/>
          <p:nvPr/>
        </p:nvSpPr>
        <p:spPr>
          <a:xfrm flipV="1">
            <a:off x="9402485" y="3120767"/>
            <a:ext cx="1" cy="2698179"/>
          </a:xfrm>
          <a:prstGeom prst="line">
            <a:avLst/>
          </a:prstGeom>
          <a:ln w="38100">
            <a:solidFill>
              <a:srgbClr val="A6AAA8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74" name="Shape 74"/>
          <p:cNvSpPr/>
          <p:nvPr/>
        </p:nvSpPr>
        <p:spPr>
          <a:xfrm>
            <a:off x="6453" y="7356956"/>
            <a:ext cx="13004801" cy="1767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Mini-monolith = Less regression and 2 week pushes</a:t>
            </a:r>
            <a:endParaRPr sz="4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Some</a:t>
            </a:r>
            <a:r>
              <a:rPr sz="4000">
                <a:solidFill>
                  <a:srgbClr val="FFFFFF"/>
                </a:solidFill>
              </a:rPr>
              <a:t> freedom</a:t>
            </a:r>
          </a:p>
        </p:txBody>
      </p:sp>
      <p:sp>
        <p:nvSpPr>
          <p:cNvPr id="75" name="Shape 75"/>
          <p:cNvSpPr/>
          <p:nvPr/>
        </p:nvSpPr>
        <p:spPr>
          <a:xfrm>
            <a:off x="9169417" y="4190858"/>
            <a:ext cx="583397" cy="583397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53585F">
              <a:alpha val="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A6AAA8"/>
                </a:solidFill>
              </a:defRPr>
            </a:pPr>
          </a:p>
        </p:txBody>
      </p:sp>
      <p:sp>
        <p:nvSpPr>
          <p:cNvPr id="76" name="Shape 76"/>
          <p:cNvSpPr/>
          <p:nvPr/>
        </p:nvSpPr>
        <p:spPr>
          <a:xfrm>
            <a:off x="6294505" y="4190858"/>
            <a:ext cx="583396" cy="583397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53585F">
              <a:alpha val="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A6AAA8"/>
                </a:solidFill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3394192" y="4178158"/>
            <a:ext cx="583397" cy="583397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53585F">
              <a:alpha val="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A6AAA8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1270000" y="436346"/>
            <a:ext cx="10464800" cy="330200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App Framework</a:t>
            </a:r>
          </a:p>
        </p:txBody>
      </p:sp>
      <p:sp>
        <p:nvSpPr>
          <p:cNvPr id="80" name="Shape 80"/>
          <p:cNvSpPr/>
          <p:nvPr/>
        </p:nvSpPr>
        <p:spPr>
          <a:xfrm>
            <a:off x="1825538" y="2357258"/>
            <a:ext cx="9353724" cy="4524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81" name="Shape 81"/>
          <p:cNvSpPr/>
          <p:nvPr/>
        </p:nvSpPr>
        <p:spPr>
          <a:xfrm>
            <a:off x="2520157" y="4347528"/>
            <a:ext cx="158859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kraken</a:t>
            </a:r>
          </a:p>
        </p:txBody>
      </p:sp>
      <p:sp>
        <p:nvSpPr>
          <p:cNvPr id="82" name="Shape 82"/>
          <p:cNvSpPr/>
          <p:nvPr/>
        </p:nvSpPr>
        <p:spPr>
          <a:xfrm>
            <a:off x="5873599" y="2708148"/>
            <a:ext cx="12823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grunt</a:t>
            </a:r>
          </a:p>
        </p:txBody>
      </p:sp>
      <p:sp>
        <p:nvSpPr>
          <p:cNvPr id="83" name="Shape 83"/>
          <p:cNvSpPr/>
          <p:nvPr/>
        </p:nvSpPr>
        <p:spPr>
          <a:xfrm>
            <a:off x="5873041" y="3793103"/>
            <a:ext cx="12834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lusca</a:t>
            </a:r>
          </a:p>
        </p:txBody>
      </p:sp>
      <p:sp>
        <p:nvSpPr>
          <p:cNvPr id="84" name="Shape 84"/>
          <p:cNvSpPr/>
          <p:nvPr/>
        </p:nvSpPr>
        <p:spPr>
          <a:xfrm>
            <a:off x="5479688" y="4878059"/>
            <a:ext cx="20701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enrouten</a:t>
            </a:r>
          </a:p>
        </p:txBody>
      </p:sp>
      <p:sp>
        <p:nvSpPr>
          <p:cNvPr id="85" name="Shape 85"/>
          <p:cNvSpPr/>
          <p:nvPr/>
        </p:nvSpPr>
        <p:spPr>
          <a:xfrm>
            <a:off x="5835425" y="5963015"/>
            <a:ext cx="13586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confit</a:t>
            </a:r>
          </a:p>
        </p:txBody>
      </p:sp>
      <p:sp>
        <p:nvSpPr>
          <p:cNvPr id="86" name="Shape 86"/>
          <p:cNvSpPr/>
          <p:nvPr/>
        </p:nvSpPr>
        <p:spPr>
          <a:xfrm>
            <a:off x="9050457" y="2708148"/>
            <a:ext cx="10793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dust</a:t>
            </a:r>
          </a:p>
        </p:txBody>
      </p:sp>
      <p:sp>
        <p:nvSpPr>
          <p:cNvPr id="87" name="Shape 87"/>
          <p:cNvSpPr/>
          <p:nvPr/>
        </p:nvSpPr>
        <p:spPr>
          <a:xfrm>
            <a:off x="9088073" y="3793103"/>
            <a:ext cx="10041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less</a:t>
            </a:r>
          </a:p>
        </p:txBody>
      </p:sp>
      <p:sp>
        <p:nvSpPr>
          <p:cNvPr id="88" name="Shape 88"/>
          <p:cNvSpPr/>
          <p:nvPr/>
        </p:nvSpPr>
        <p:spPr>
          <a:xfrm>
            <a:off x="8567361" y="4878059"/>
            <a:ext cx="20455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requirejs</a:t>
            </a:r>
          </a:p>
        </p:txBody>
      </p:sp>
      <p:sp>
        <p:nvSpPr>
          <p:cNvPr id="89" name="Shape 89"/>
          <p:cNvSpPr/>
          <p:nvPr/>
        </p:nvSpPr>
        <p:spPr>
          <a:xfrm>
            <a:off x="8211625" y="5963015"/>
            <a:ext cx="27570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meddleware</a:t>
            </a:r>
          </a:p>
        </p:txBody>
      </p:sp>
      <p:sp>
        <p:nvSpPr>
          <p:cNvPr id="90" name="Shape 90"/>
          <p:cNvSpPr/>
          <p:nvPr/>
        </p:nvSpPr>
        <p:spPr>
          <a:xfrm flipV="1">
            <a:off x="4930198" y="2365191"/>
            <a:ext cx="1" cy="4524512"/>
          </a:xfrm>
          <a:prstGeom prst="line">
            <a:avLst/>
          </a:prstGeom>
          <a:ln w="38100">
            <a:solidFill>
              <a:srgbClr val="A6AAA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91" name="Shape 91"/>
          <p:cNvSpPr/>
          <p:nvPr/>
        </p:nvSpPr>
        <p:spPr>
          <a:xfrm flipH="1" flipV="1">
            <a:off x="4911340" y="3557542"/>
            <a:ext cx="6274228" cy="1"/>
          </a:xfrm>
          <a:prstGeom prst="line">
            <a:avLst/>
          </a:prstGeom>
          <a:ln w="38100">
            <a:solidFill>
              <a:srgbClr val="A6AAA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92" name="Shape 92"/>
          <p:cNvSpPr/>
          <p:nvPr/>
        </p:nvSpPr>
        <p:spPr>
          <a:xfrm flipH="1" flipV="1">
            <a:off x="4911340" y="4671378"/>
            <a:ext cx="6274228" cy="1"/>
          </a:xfrm>
          <a:prstGeom prst="line">
            <a:avLst/>
          </a:prstGeom>
          <a:ln w="38100">
            <a:solidFill>
              <a:srgbClr val="A6AAA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93" name="Shape 93"/>
          <p:cNvSpPr/>
          <p:nvPr/>
        </p:nvSpPr>
        <p:spPr>
          <a:xfrm flipH="1" flipV="1">
            <a:off x="4911340" y="5785215"/>
            <a:ext cx="6274228" cy="1"/>
          </a:xfrm>
          <a:prstGeom prst="line">
            <a:avLst/>
          </a:prstGeom>
          <a:ln w="38100">
            <a:solidFill>
              <a:srgbClr val="A6AAA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94" name="Shape 94"/>
          <p:cNvSpPr/>
          <p:nvPr/>
        </p:nvSpPr>
        <p:spPr>
          <a:xfrm flipV="1">
            <a:off x="8035753" y="2366257"/>
            <a:ext cx="1" cy="4506514"/>
          </a:xfrm>
          <a:prstGeom prst="line">
            <a:avLst/>
          </a:prstGeom>
          <a:ln w="38100">
            <a:solidFill>
              <a:srgbClr val="A6AAA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</a:p>
        </p:txBody>
      </p:sp>
      <p:sp>
        <p:nvSpPr>
          <p:cNvPr id="95" name="Shape 95"/>
          <p:cNvSpPr/>
          <p:nvPr/>
        </p:nvSpPr>
        <p:spPr>
          <a:xfrm>
            <a:off x="6453" y="7483956"/>
            <a:ext cx="13004801" cy="1767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Modularized: Individual tests and swappable</a:t>
            </a:r>
            <a:endParaRPr sz="4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Freedom</a:t>
            </a:r>
            <a:r>
              <a:rPr sz="4000">
                <a:solidFill>
                  <a:srgbClr val="FFFFFF"/>
                </a:solidFill>
              </a:rPr>
              <a:t> </a:t>
            </a:r>
            <a:r>
              <a: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to choose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314435"/>
            <a:ext cx="13004801" cy="7725465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>
            <p:ph type="title"/>
          </p:nvPr>
        </p:nvSpPr>
        <p:spPr>
          <a:xfrm>
            <a:off x="1270000" y="2365573"/>
            <a:ext cx="10464800" cy="33020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0">
                <a:solidFill>
                  <a:srgbClr val="FFFFFF"/>
                </a:solidFill>
              </a:rPr>
              <a:t>require('open-source');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1270000" y="2070999"/>
            <a:ext cx="10464800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November 22, 2013</a:t>
            </a:r>
          </a:p>
        </p:txBody>
      </p:sp>
      <p:pic>
        <p:nvPicPr>
          <p:cNvPr id="10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2200" y="5004590"/>
            <a:ext cx="10820400" cy="259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xfrm>
            <a:off x="1270000" y="2070999"/>
            <a:ext cx="10464800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Two years later</a:t>
            </a:r>
          </a:p>
        </p:txBody>
      </p:sp>
      <p:sp>
        <p:nvSpPr>
          <p:cNvPr id="106" name="Shape 106"/>
          <p:cNvSpPr/>
          <p:nvPr/>
        </p:nvSpPr>
        <p:spPr>
          <a:xfrm>
            <a:off x="-20479" y="4970487"/>
            <a:ext cx="13004801" cy="4656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The culture has taken off</a:t>
            </a:r>
            <a:endParaRPr sz="4000">
              <a:solidFill>
                <a:srgbClr val="FFFFFF"/>
              </a:solidFill>
            </a:endParaRP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PayPal now has 200+ public repos</a:t>
            </a:r>
            <a:endParaRPr sz="4000">
              <a:solidFill>
                <a:srgbClr val="FFFFFF"/>
              </a:solidFill>
            </a:endParaRP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App/test frameworks, servers, and tools</a:t>
            </a:r>
            <a:endParaRPr sz="4000">
              <a:solidFill>
                <a:srgbClr val="FFFFFF"/>
              </a:solidFill>
            </a:endParaRP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From JavaScript and Python to Java and Go</a:t>
            </a:r>
            <a:endParaRPr sz="4000">
              <a:solidFill>
                <a:srgbClr val="FFFFFF"/>
              </a:solidFill>
            </a:endParaRP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Doesn't this look like the beginning of Star Wars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