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Lst>
  <p:notesMasterIdLst>
    <p:notesMasterId r:id="rId69"/>
  </p:notesMasterIdLst>
  <p:handoutMasterIdLst>
    <p:handoutMasterId r:id="rId70"/>
  </p:handoutMasterIdLst>
  <p:sldIdLst>
    <p:sldId id="256" r:id="rId2"/>
    <p:sldId id="390" r:id="rId3"/>
    <p:sldId id="377" r:id="rId4"/>
    <p:sldId id="432" r:id="rId5"/>
    <p:sldId id="463" r:id="rId6"/>
    <p:sldId id="464" r:id="rId7"/>
    <p:sldId id="465" r:id="rId8"/>
    <p:sldId id="466" r:id="rId9"/>
    <p:sldId id="467" r:id="rId10"/>
    <p:sldId id="426" r:id="rId11"/>
    <p:sldId id="387" r:id="rId12"/>
    <p:sldId id="422" r:id="rId13"/>
    <p:sldId id="391" r:id="rId14"/>
    <p:sldId id="392" r:id="rId15"/>
    <p:sldId id="446" r:id="rId16"/>
    <p:sldId id="393" r:id="rId17"/>
    <p:sldId id="394" r:id="rId18"/>
    <p:sldId id="395" r:id="rId19"/>
    <p:sldId id="396" r:id="rId20"/>
    <p:sldId id="397" r:id="rId21"/>
    <p:sldId id="439" r:id="rId22"/>
    <p:sldId id="440" r:id="rId23"/>
    <p:sldId id="445" r:id="rId24"/>
    <p:sldId id="441" r:id="rId25"/>
    <p:sldId id="442" r:id="rId26"/>
    <p:sldId id="443" r:id="rId27"/>
    <p:sldId id="444" r:id="rId28"/>
    <p:sldId id="474" r:id="rId29"/>
    <p:sldId id="398" r:id="rId30"/>
    <p:sldId id="427" r:id="rId31"/>
    <p:sldId id="430" r:id="rId32"/>
    <p:sldId id="399" r:id="rId33"/>
    <p:sldId id="400" r:id="rId34"/>
    <p:sldId id="402" r:id="rId35"/>
    <p:sldId id="403" r:id="rId36"/>
    <p:sldId id="404" r:id="rId37"/>
    <p:sldId id="405" r:id="rId38"/>
    <p:sldId id="473" r:id="rId39"/>
    <p:sldId id="407" r:id="rId40"/>
    <p:sldId id="457" r:id="rId41"/>
    <p:sldId id="462" r:id="rId42"/>
    <p:sldId id="468" r:id="rId43"/>
    <p:sldId id="428" r:id="rId44"/>
    <p:sldId id="423" r:id="rId45"/>
    <p:sldId id="424" r:id="rId46"/>
    <p:sldId id="425" r:id="rId47"/>
    <p:sldId id="429" r:id="rId48"/>
    <p:sldId id="456" r:id="rId49"/>
    <p:sldId id="417" r:id="rId50"/>
    <p:sldId id="418" r:id="rId51"/>
    <p:sldId id="419" r:id="rId52"/>
    <p:sldId id="475" r:id="rId53"/>
    <p:sldId id="420" r:id="rId54"/>
    <p:sldId id="476" r:id="rId55"/>
    <p:sldId id="447" r:id="rId56"/>
    <p:sldId id="448" r:id="rId57"/>
    <p:sldId id="469" r:id="rId58"/>
    <p:sldId id="470" r:id="rId59"/>
    <p:sldId id="471" r:id="rId60"/>
    <p:sldId id="472" r:id="rId61"/>
    <p:sldId id="455" r:id="rId62"/>
    <p:sldId id="453" r:id="rId63"/>
    <p:sldId id="437" r:id="rId64"/>
    <p:sldId id="458" r:id="rId65"/>
    <p:sldId id="459" r:id="rId66"/>
    <p:sldId id="460" r:id="rId67"/>
    <p:sldId id="461" r:id="rId68"/>
  </p:sldIdLst>
  <p:sldSz cx="12188825" cy="6858000"/>
  <p:notesSz cx="7010400" cy="9296400"/>
  <p:defaultTextStyle>
    <a:defPPr>
      <a:defRPr lang="en-US"/>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737"/>
    <a:srgbClr val="A62323"/>
    <a:srgbClr val="27282C"/>
    <a:srgbClr val="76B6FF"/>
    <a:srgbClr val="FFFF66"/>
    <a:srgbClr val="272830"/>
    <a:srgbClr val="1A1A1A"/>
    <a:srgbClr val="727272"/>
    <a:srgbClr val="C7DDEB"/>
    <a:srgbClr val="0064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8" autoAdjust="0"/>
    <p:restoredTop sz="70682" autoAdjust="0"/>
  </p:normalViewPr>
  <p:slideViewPr>
    <p:cSldViewPr snapToGrid="0">
      <p:cViewPr varScale="1">
        <p:scale>
          <a:sx n="82" d="100"/>
          <a:sy n="82" d="100"/>
        </p:scale>
        <p:origin x="-1016" y="-120"/>
      </p:cViewPr>
      <p:guideLst>
        <p:guide orient="horz" pos="376"/>
        <p:guide pos="3834"/>
      </p:guideLst>
    </p:cSldViewPr>
  </p:slideViewPr>
  <p:outlineViewPr>
    <p:cViewPr>
      <p:scale>
        <a:sx n="33" d="100"/>
        <a:sy n="33" d="100"/>
      </p:scale>
      <p:origin x="0" y="3259"/>
    </p:cViewPr>
  </p:outlineViewPr>
  <p:notesTextViewPr>
    <p:cViewPr>
      <p:scale>
        <a:sx n="100" d="100"/>
        <a:sy n="100" d="100"/>
      </p:scale>
      <p:origin x="0" y="0"/>
    </p:cViewPr>
  </p:notesTextViewPr>
  <p:sorterViewPr>
    <p:cViewPr>
      <p:scale>
        <a:sx n="124" d="100"/>
        <a:sy n="124" d="100"/>
      </p:scale>
      <p:origin x="0" y="15984"/>
    </p:cViewPr>
  </p:sorterViewPr>
  <p:notesViewPr>
    <p:cSldViewPr snapToGrid="0">
      <p:cViewPr varScale="1">
        <p:scale>
          <a:sx n="73" d="100"/>
          <a:sy n="73" d="100"/>
        </p:scale>
        <p:origin x="-2851"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BAF199-7BB1-954B-9E40-5ED1A5A51943}" type="doc">
      <dgm:prSet loTypeId="urn:microsoft.com/office/officeart/2005/8/layout/funnel1" loCatId="" qsTypeId="urn:microsoft.com/office/officeart/2005/8/quickstyle/simple5" qsCatId="simple" csTypeId="urn:microsoft.com/office/officeart/2005/8/colors/accent1_2" csCatId="accent1" phldr="1"/>
      <dgm:spPr/>
      <dgm:t>
        <a:bodyPr/>
        <a:lstStyle/>
        <a:p>
          <a:endParaRPr lang="en-US"/>
        </a:p>
      </dgm:t>
    </dgm:pt>
    <dgm:pt modelId="{6E03DFE6-68E0-C642-9DA3-2A28EC5B0728}">
      <dgm:prSet phldrT="[Text]"/>
      <dgm:spPr/>
      <dgm:t>
        <a:bodyPr/>
        <a:lstStyle/>
        <a:p>
          <a:r>
            <a:rPr lang="en-US" dirty="0" smtClean="0"/>
            <a:t>Values</a:t>
          </a:r>
          <a:endParaRPr lang="en-US" dirty="0"/>
        </a:p>
      </dgm:t>
    </dgm:pt>
    <dgm:pt modelId="{192F9F97-BEDB-904D-84CB-C68F05D576EB}" type="parTrans" cxnId="{AD569F67-9B37-F74C-9FCF-ED9DC4EB3E30}">
      <dgm:prSet/>
      <dgm:spPr/>
      <dgm:t>
        <a:bodyPr/>
        <a:lstStyle/>
        <a:p>
          <a:endParaRPr lang="en-US"/>
        </a:p>
      </dgm:t>
    </dgm:pt>
    <dgm:pt modelId="{3D3E6D00-FDE9-8C44-B52A-8DDB244D0D14}" type="sibTrans" cxnId="{AD569F67-9B37-F74C-9FCF-ED9DC4EB3E30}">
      <dgm:prSet/>
      <dgm:spPr/>
      <dgm:t>
        <a:bodyPr/>
        <a:lstStyle/>
        <a:p>
          <a:endParaRPr lang="en-US"/>
        </a:p>
      </dgm:t>
    </dgm:pt>
    <dgm:pt modelId="{224B07E3-75F5-C841-B017-1D353D0CB3EE}">
      <dgm:prSet phldrT="[Text]"/>
      <dgm:spPr/>
      <dgm:t>
        <a:bodyPr/>
        <a:lstStyle/>
        <a:p>
          <a:r>
            <a:rPr lang="en-US" dirty="0" smtClean="0"/>
            <a:t>Documents</a:t>
          </a:r>
          <a:endParaRPr lang="en-US" dirty="0"/>
        </a:p>
      </dgm:t>
    </dgm:pt>
    <dgm:pt modelId="{DA2FF613-2210-794C-A6FD-3AB80065D71A}" type="parTrans" cxnId="{79B9BE4E-02C1-B544-997D-B84C69AC5550}">
      <dgm:prSet/>
      <dgm:spPr/>
      <dgm:t>
        <a:bodyPr/>
        <a:lstStyle/>
        <a:p>
          <a:endParaRPr lang="en-US"/>
        </a:p>
      </dgm:t>
    </dgm:pt>
    <dgm:pt modelId="{D006BE48-363F-564B-BBFF-77B7DB116626}" type="sibTrans" cxnId="{79B9BE4E-02C1-B544-997D-B84C69AC5550}">
      <dgm:prSet/>
      <dgm:spPr/>
      <dgm:t>
        <a:bodyPr/>
        <a:lstStyle/>
        <a:p>
          <a:endParaRPr lang="en-US"/>
        </a:p>
      </dgm:t>
    </dgm:pt>
    <dgm:pt modelId="{4778157A-BCB3-1343-9603-5A4BB51F8F94}">
      <dgm:prSet phldrT="[Text]"/>
      <dgm:spPr/>
      <dgm:t>
        <a:bodyPr/>
        <a:lstStyle/>
        <a:p>
          <a:r>
            <a:rPr lang="en-US" dirty="0" smtClean="0"/>
            <a:t>Triples</a:t>
          </a:r>
          <a:endParaRPr lang="en-US" dirty="0"/>
        </a:p>
      </dgm:t>
    </dgm:pt>
    <dgm:pt modelId="{561E46E2-4D86-B44A-8AE4-750899860C7A}" type="parTrans" cxnId="{D11EA98C-4231-644E-A8D9-221B6DF1D5CE}">
      <dgm:prSet/>
      <dgm:spPr/>
      <dgm:t>
        <a:bodyPr/>
        <a:lstStyle/>
        <a:p>
          <a:endParaRPr lang="en-US"/>
        </a:p>
      </dgm:t>
    </dgm:pt>
    <dgm:pt modelId="{9BDA686F-AFD8-0C43-9A27-0DA768AE53D0}" type="sibTrans" cxnId="{D11EA98C-4231-644E-A8D9-221B6DF1D5CE}">
      <dgm:prSet/>
      <dgm:spPr/>
      <dgm:t>
        <a:bodyPr/>
        <a:lstStyle/>
        <a:p>
          <a:endParaRPr lang="en-US"/>
        </a:p>
      </dgm:t>
    </dgm:pt>
    <dgm:pt modelId="{DCF7A347-F4ED-8144-A9F8-5260B21605AF}">
      <dgm:prSet phldrT="[Text]"/>
      <dgm:spPr/>
      <dgm:t>
        <a:bodyPr/>
        <a:lstStyle/>
        <a:p>
          <a:r>
            <a:rPr lang="en-US" dirty="0" smtClean="0"/>
            <a:t>Flexible, Powerful</a:t>
          </a:r>
          <a:endParaRPr lang="en-US" dirty="0"/>
        </a:p>
      </dgm:t>
    </dgm:pt>
    <dgm:pt modelId="{3CA80C35-368B-4F4A-9C43-8106665983E1}" type="parTrans" cxnId="{9C4BF41A-FC01-AF44-AFEC-547A9010A06A}">
      <dgm:prSet/>
      <dgm:spPr/>
      <dgm:t>
        <a:bodyPr/>
        <a:lstStyle/>
        <a:p>
          <a:endParaRPr lang="en-US"/>
        </a:p>
      </dgm:t>
    </dgm:pt>
    <dgm:pt modelId="{794356F7-5BF5-D24B-B8C9-E61E0DE970F7}" type="sibTrans" cxnId="{9C4BF41A-FC01-AF44-AFEC-547A9010A06A}">
      <dgm:prSet/>
      <dgm:spPr/>
      <dgm:t>
        <a:bodyPr/>
        <a:lstStyle/>
        <a:p>
          <a:endParaRPr lang="en-US"/>
        </a:p>
      </dgm:t>
    </dgm:pt>
    <dgm:pt modelId="{6B8F37C9-4903-9F44-B066-F9BB8C34C71E}" type="pres">
      <dgm:prSet presAssocID="{C4BAF199-7BB1-954B-9E40-5ED1A5A51943}" presName="Name0" presStyleCnt="0">
        <dgm:presLayoutVars>
          <dgm:chMax val="4"/>
          <dgm:resizeHandles val="exact"/>
        </dgm:presLayoutVars>
      </dgm:prSet>
      <dgm:spPr/>
      <dgm:t>
        <a:bodyPr/>
        <a:lstStyle/>
        <a:p>
          <a:endParaRPr lang="en-US"/>
        </a:p>
      </dgm:t>
    </dgm:pt>
    <dgm:pt modelId="{7631C4BF-86BB-614F-A047-471E7E28ABB4}" type="pres">
      <dgm:prSet presAssocID="{C4BAF199-7BB1-954B-9E40-5ED1A5A51943}" presName="ellipse" presStyleLbl="trBgShp" presStyleIdx="0" presStyleCnt="1"/>
      <dgm:spPr/>
    </dgm:pt>
    <dgm:pt modelId="{84B12E4A-CABA-C447-B342-21662D4532F4}" type="pres">
      <dgm:prSet presAssocID="{C4BAF199-7BB1-954B-9E40-5ED1A5A51943}" presName="arrow1" presStyleLbl="fgShp" presStyleIdx="0" presStyleCnt="1"/>
      <dgm:spPr/>
    </dgm:pt>
    <dgm:pt modelId="{56B75E00-309D-3147-9870-EF10A246AF6C}" type="pres">
      <dgm:prSet presAssocID="{C4BAF199-7BB1-954B-9E40-5ED1A5A51943}" presName="rectangle" presStyleLbl="revTx" presStyleIdx="0" presStyleCnt="1">
        <dgm:presLayoutVars>
          <dgm:bulletEnabled val="1"/>
        </dgm:presLayoutVars>
      </dgm:prSet>
      <dgm:spPr/>
      <dgm:t>
        <a:bodyPr/>
        <a:lstStyle/>
        <a:p>
          <a:endParaRPr lang="en-US"/>
        </a:p>
      </dgm:t>
    </dgm:pt>
    <dgm:pt modelId="{F048FD2F-CB0E-5642-A493-F2319546F186}" type="pres">
      <dgm:prSet presAssocID="{224B07E3-75F5-C841-B017-1D353D0CB3EE}" presName="item1" presStyleLbl="node1" presStyleIdx="0" presStyleCnt="3">
        <dgm:presLayoutVars>
          <dgm:bulletEnabled val="1"/>
        </dgm:presLayoutVars>
      </dgm:prSet>
      <dgm:spPr/>
      <dgm:t>
        <a:bodyPr/>
        <a:lstStyle/>
        <a:p>
          <a:endParaRPr lang="en-US"/>
        </a:p>
      </dgm:t>
    </dgm:pt>
    <dgm:pt modelId="{879E8EF9-6E12-7243-BDA9-F660D76E7C9A}" type="pres">
      <dgm:prSet presAssocID="{4778157A-BCB3-1343-9603-5A4BB51F8F94}" presName="item2" presStyleLbl="node1" presStyleIdx="1" presStyleCnt="3">
        <dgm:presLayoutVars>
          <dgm:bulletEnabled val="1"/>
        </dgm:presLayoutVars>
      </dgm:prSet>
      <dgm:spPr/>
      <dgm:t>
        <a:bodyPr/>
        <a:lstStyle/>
        <a:p>
          <a:endParaRPr lang="en-US"/>
        </a:p>
      </dgm:t>
    </dgm:pt>
    <dgm:pt modelId="{370382E9-C020-864D-8692-5105F89439CF}" type="pres">
      <dgm:prSet presAssocID="{DCF7A347-F4ED-8144-A9F8-5260B21605AF}" presName="item3" presStyleLbl="node1" presStyleIdx="2" presStyleCnt="3">
        <dgm:presLayoutVars>
          <dgm:bulletEnabled val="1"/>
        </dgm:presLayoutVars>
      </dgm:prSet>
      <dgm:spPr/>
      <dgm:t>
        <a:bodyPr/>
        <a:lstStyle/>
        <a:p>
          <a:endParaRPr lang="en-US"/>
        </a:p>
      </dgm:t>
    </dgm:pt>
    <dgm:pt modelId="{BD70BF21-0730-0D4A-AD39-5422E6D33CF8}" type="pres">
      <dgm:prSet presAssocID="{C4BAF199-7BB1-954B-9E40-5ED1A5A51943}" presName="funnel" presStyleLbl="trAlignAcc1" presStyleIdx="0" presStyleCnt="1"/>
      <dgm:spPr/>
    </dgm:pt>
  </dgm:ptLst>
  <dgm:cxnLst>
    <dgm:cxn modelId="{7F64FB5D-2A64-C546-91C5-43A9C27F8ED6}" type="presOf" srcId="{DCF7A347-F4ED-8144-A9F8-5260B21605AF}" destId="{56B75E00-309D-3147-9870-EF10A246AF6C}" srcOrd="0" destOrd="0" presId="urn:microsoft.com/office/officeart/2005/8/layout/funnel1"/>
    <dgm:cxn modelId="{9C4BF41A-FC01-AF44-AFEC-547A9010A06A}" srcId="{C4BAF199-7BB1-954B-9E40-5ED1A5A51943}" destId="{DCF7A347-F4ED-8144-A9F8-5260B21605AF}" srcOrd="3" destOrd="0" parTransId="{3CA80C35-368B-4F4A-9C43-8106665983E1}" sibTransId="{794356F7-5BF5-D24B-B8C9-E61E0DE970F7}"/>
    <dgm:cxn modelId="{D11EA98C-4231-644E-A8D9-221B6DF1D5CE}" srcId="{C4BAF199-7BB1-954B-9E40-5ED1A5A51943}" destId="{4778157A-BCB3-1343-9603-5A4BB51F8F94}" srcOrd="2" destOrd="0" parTransId="{561E46E2-4D86-B44A-8AE4-750899860C7A}" sibTransId="{9BDA686F-AFD8-0C43-9A27-0DA768AE53D0}"/>
    <dgm:cxn modelId="{3F918BDD-F9F8-A14A-96E6-592047D638F0}" type="presOf" srcId="{C4BAF199-7BB1-954B-9E40-5ED1A5A51943}" destId="{6B8F37C9-4903-9F44-B066-F9BB8C34C71E}" srcOrd="0" destOrd="0" presId="urn:microsoft.com/office/officeart/2005/8/layout/funnel1"/>
    <dgm:cxn modelId="{9C278936-4DC3-1E49-A602-D84575961F1A}" type="presOf" srcId="{6E03DFE6-68E0-C642-9DA3-2A28EC5B0728}" destId="{370382E9-C020-864D-8692-5105F89439CF}" srcOrd="0" destOrd="0" presId="urn:microsoft.com/office/officeart/2005/8/layout/funnel1"/>
    <dgm:cxn modelId="{29F98633-69D0-2B46-B3A5-5ADC1F104933}" type="presOf" srcId="{4778157A-BCB3-1343-9603-5A4BB51F8F94}" destId="{F048FD2F-CB0E-5642-A493-F2319546F186}" srcOrd="0" destOrd="0" presId="urn:microsoft.com/office/officeart/2005/8/layout/funnel1"/>
    <dgm:cxn modelId="{CD4661FA-B140-2040-BF14-679026B1CD4F}" type="presOf" srcId="{224B07E3-75F5-C841-B017-1D353D0CB3EE}" destId="{879E8EF9-6E12-7243-BDA9-F660D76E7C9A}" srcOrd="0" destOrd="0" presId="urn:microsoft.com/office/officeart/2005/8/layout/funnel1"/>
    <dgm:cxn modelId="{79B9BE4E-02C1-B544-997D-B84C69AC5550}" srcId="{C4BAF199-7BB1-954B-9E40-5ED1A5A51943}" destId="{224B07E3-75F5-C841-B017-1D353D0CB3EE}" srcOrd="1" destOrd="0" parTransId="{DA2FF613-2210-794C-A6FD-3AB80065D71A}" sibTransId="{D006BE48-363F-564B-BBFF-77B7DB116626}"/>
    <dgm:cxn modelId="{AD569F67-9B37-F74C-9FCF-ED9DC4EB3E30}" srcId="{C4BAF199-7BB1-954B-9E40-5ED1A5A51943}" destId="{6E03DFE6-68E0-C642-9DA3-2A28EC5B0728}" srcOrd="0" destOrd="0" parTransId="{192F9F97-BEDB-904D-84CB-C68F05D576EB}" sibTransId="{3D3E6D00-FDE9-8C44-B52A-8DDB244D0D14}"/>
    <dgm:cxn modelId="{DCC14722-77E6-AB4F-A47D-001EAC8D64A2}" type="presParOf" srcId="{6B8F37C9-4903-9F44-B066-F9BB8C34C71E}" destId="{7631C4BF-86BB-614F-A047-471E7E28ABB4}" srcOrd="0" destOrd="0" presId="urn:microsoft.com/office/officeart/2005/8/layout/funnel1"/>
    <dgm:cxn modelId="{1A484D1C-7372-4F4E-AFB5-C0BF7E98AB4B}" type="presParOf" srcId="{6B8F37C9-4903-9F44-B066-F9BB8C34C71E}" destId="{84B12E4A-CABA-C447-B342-21662D4532F4}" srcOrd="1" destOrd="0" presId="urn:microsoft.com/office/officeart/2005/8/layout/funnel1"/>
    <dgm:cxn modelId="{6BA84ECD-7D64-2343-8B57-439798FD76B0}" type="presParOf" srcId="{6B8F37C9-4903-9F44-B066-F9BB8C34C71E}" destId="{56B75E00-309D-3147-9870-EF10A246AF6C}" srcOrd="2" destOrd="0" presId="urn:microsoft.com/office/officeart/2005/8/layout/funnel1"/>
    <dgm:cxn modelId="{D5C90908-89CE-D246-B95D-A35FEDDB3852}" type="presParOf" srcId="{6B8F37C9-4903-9F44-B066-F9BB8C34C71E}" destId="{F048FD2F-CB0E-5642-A493-F2319546F186}" srcOrd="3" destOrd="0" presId="urn:microsoft.com/office/officeart/2005/8/layout/funnel1"/>
    <dgm:cxn modelId="{073D1ACC-CC7E-BD4D-BBE9-6B13DCB2D0E9}" type="presParOf" srcId="{6B8F37C9-4903-9F44-B066-F9BB8C34C71E}" destId="{879E8EF9-6E12-7243-BDA9-F660D76E7C9A}" srcOrd="4" destOrd="0" presId="urn:microsoft.com/office/officeart/2005/8/layout/funnel1"/>
    <dgm:cxn modelId="{17CE7412-F699-C643-88D5-0B183A32AAD2}" type="presParOf" srcId="{6B8F37C9-4903-9F44-B066-F9BB8C34C71E}" destId="{370382E9-C020-864D-8692-5105F89439CF}" srcOrd="5" destOrd="0" presId="urn:microsoft.com/office/officeart/2005/8/layout/funnel1"/>
    <dgm:cxn modelId="{455353D7-C495-3A42-9098-461465CD51EA}" type="presParOf" srcId="{6B8F37C9-4903-9F44-B066-F9BB8C34C71E}" destId="{BD70BF21-0730-0D4A-AD39-5422E6D33CF8}"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1C4BF-86BB-614F-A047-471E7E28ABB4}">
      <dsp:nvSpPr>
        <dsp:cNvPr id="0" name=""/>
        <dsp:cNvSpPr/>
      </dsp:nvSpPr>
      <dsp:spPr>
        <a:xfrm>
          <a:off x="1872338" y="220076"/>
          <a:ext cx="4367662" cy="1516831"/>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B12E4A-CABA-C447-B342-21662D4532F4}">
      <dsp:nvSpPr>
        <dsp:cNvPr id="0" name=""/>
        <dsp:cNvSpPr/>
      </dsp:nvSpPr>
      <dsp:spPr>
        <a:xfrm>
          <a:off x="3639718" y="3934282"/>
          <a:ext cx="846446" cy="541725"/>
        </a:xfrm>
        <a:prstGeom prst="downArrow">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dsp:spPr>
      <dsp:style>
        <a:lnRef idx="0">
          <a:scrgbClr r="0" g="0" b="0"/>
        </a:lnRef>
        <a:fillRef idx="3">
          <a:scrgbClr r="0" g="0" b="0"/>
        </a:fillRef>
        <a:effectRef idx="3">
          <a:scrgbClr r="0" g="0" b="0"/>
        </a:effectRef>
        <a:fontRef idx="minor"/>
      </dsp:style>
    </dsp:sp>
    <dsp:sp modelId="{56B75E00-309D-3147-9870-EF10A246AF6C}">
      <dsp:nvSpPr>
        <dsp:cNvPr id="0" name=""/>
        <dsp:cNvSpPr/>
      </dsp:nvSpPr>
      <dsp:spPr>
        <a:xfrm>
          <a:off x="2031470" y="4367662"/>
          <a:ext cx="4062942" cy="1015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en-US" sz="3500" kern="1200" dirty="0" smtClean="0"/>
            <a:t>Flexible, Powerful</a:t>
          </a:r>
          <a:endParaRPr lang="en-US" sz="3500" kern="1200" dirty="0"/>
        </a:p>
      </dsp:txBody>
      <dsp:txXfrm>
        <a:off x="2031470" y="4367662"/>
        <a:ext cx="4062942" cy="1015735"/>
      </dsp:txXfrm>
    </dsp:sp>
    <dsp:sp modelId="{F048FD2F-CB0E-5642-A493-F2319546F186}">
      <dsp:nvSpPr>
        <dsp:cNvPr id="0" name=""/>
        <dsp:cNvSpPr/>
      </dsp:nvSpPr>
      <dsp:spPr>
        <a:xfrm>
          <a:off x="3460271" y="1854055"/>
          <a:ext cx="1523603" cy="1523603"/>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Triples</a:t>
          </a:r>
          <a:endParaRPr lang="en-US" sz="1600" kern="1200" dirty="0"/>
        </a:p>
      </dsp:txBody>
      <dsp:txXfrm>
        <a:off x="3683397" y="2077181"/>
        <a:ext cx="1077351" cy="1077351"/>
      </dsp:txXfrm>
    </dsp:sp>
    <dsp:sp modelId="{879E8EF9-6E12-7243-BDA9-F660D76E7C9A}">
      <dsp:nvSpPr>
        <dsp:cNvPr id="0" name=""/>
        <dsp:cNvSpPr/>
      </dsp:nvSpPr>
      <dsp:spPr>
        <a:xfrm>
          <a:off x="2370048" y="711014"/>
          <a:ext cx="1523603" cy="1523603"/>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Documents</a:t>
          </a:r>
          <a:endParaRPr lang="en-US" sz="1600" kern="1200" dirty="0"/>
        </a:p>
      </dsp:txBody>
      <dsp:txXfrm>
        <a:off x="2593174" y="934140"/>
        <a:ext cx="1077351" cy="1077351"/>
      </dsp:txXfrm>
    </dsp:sp>
    <dsp:sp modelId="{370382E9-C020-864D-8692-5105F89439CF}">
      <dsp:nvSpPr>
        <dsp:cNvPr id="0" name=""/>
        <dsp:cNvSpPr/>
      </dsp:nvSpPr>
      <dsp:spPr>
        <a:xfrm>
          <a:off x="3927510" y="342641"/>
          <a:ext cx="1523603" cy="1523603"/>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Values</a:t>
          </a:r>
          <a:endParaRPr lang="en-US" sz="1600" kern="1200" dirty="0"/>
        </a:p>
      </dsp:txBody>
      <dsp:txXfrm>
        <a:off x="4150636" y="565767"/>
        <a:ext cx="1077351" cy="1077351"/>
      </dsp:txXfrm>
    </dsp:sp>
    <dsp:sp modelId="{BD70BF21-0730-0D4A-AD39-5422E6D33CF8}">
      <dsp:nvSpPr>
        <dsp:cNvPr id="0" name=""/>
        <dsp:cNvSpPr/>
      </dsp:nvSpPr>
      <dsp:spPr>
        <a:xfrm>
          <a:off x="1692891" y="33857"/>
          <a:ext cx="4740099" cy="3792079"/>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61" cy="465140"/>
          </a:xfrm>
          <a:prstGeom prst="rect">
            <a:avLst/>
          </a:prstGeom>
        </p:spPr>
        <p:txBody>
          <a:bodyPr vert="horz" lIns="92226" tIns="46113" rIns="92226" bIns="46113" rtlCol="0"/>
          <a:lstStyle>
            <a:lvl1pPr algn="l">
              <a:defRPr sz="1200"/>
            </a:lvl1pPr>
          </a:lstStyle>
          <a:p>
            <a:endParaRPr lang="en-US" dirty="0">
              <a:latin typeface="Tahoma"/>
            </a:endParaRPr>
          </a:p>
        </p:txBody>
      </p:sp>
      <p:sp>
        <p:nvSpPr>
          <p:cNvPr id="3" name="Date Placeholder 2"/>
          <p:cNvSpPr>
            <a:spLocks noGrp="1"/>
          </p:cNvSpPr>
          <p:nvPr>
            <p:ph type="dt" sz="quarter" idx="1"/>
          </p:nvPr>
        </p:nvSpPr>
        <p:spPr>
          <a:xfrm>
            <a:off x="3970634" y="1"/>
            <a:ext cx="3038161" cy="465140"/>
          </a:xfrm>
          <a:prstGeom prst="rect">
            <a:avLst/>
          </a:prstGeom>
        </p:spPr>
        <p:txBody>
          <a:bodyPr vert="horz" lIns="92226" tIns="46113" rIns="92226" bIns="46113" rtlCol="0"/>
          <a:lstStyle>
            <a:lvl1pPr algn="r">
              <a:defRPr sz="1200"/>
            </a:lvl1pPr>
          </a:lstStyle>
          <a:p>
            <a:fld id="{6D6DEC17-6CC2-504B-8C8B-022A0B88263C}" type="datetimeFigureOut">
              <a:rPr lang="en-US" smtClean="0">
                <a:latin typeface="Tahoma"/>
              </a:rPr>
              <a:t>3/17/15</a:t>
            </a:fld>
            <a:endParaRPr lang="en-US" dirty="0">
              <a:latin typeface="Tahoma"/>
            </a:endParaRPr>
          </a:p>
        </p:txBody>
      </p:sp>
      <p:sp>
        <p:nvSpPr>
          <p:cNvPr id="4" name="Footer Placeholder 3"/>
          <p:cNvSpPr>
            <a:spLocks noGrp="1"/>
          </p:cNvSpPr>
          <p:nvPr>
            <p:ph type="ftr" sz="quarter" idx="2"/>
          </p:nvPr>
        </p:nvSpPr>
        <p:spPr>
          <a:xfrm>
            <a:off x="0" y="8829662"/>
            <a:ext cx="3038161" cy="465140"/>
          </a:xfrm>
          <a:prstGeom prst="rect">
            <a:avLst/>
          </a:prstGeom>
        </p:spPr>
        <p:txBody>
          <a:bodyPr vert="horz" lIns="92226" tIns="46113" rIns="92226" bIns="46113" rtlCol="0" anchor="b"/>
          <a:lstStyle>
            <a:lvl1pPr algn="l">
              <a:defRPr sz="1200"/>
            </a:lvl1pPr>
          </a:lstStyle>
          <a:p>
            <a:endParaRPr lang="en-US" dirty="0">
              <a:latin typeface="Tahoma"/>
            </a:endParaRPr>
          </a:p>
        </p:txBody>
      </p:sp>
      <p:sp>
        <p:nvSpPr>
          <p:cNvPr id="5" name="Slide Number Placeholder 4"/>
          <p:cNvSpPr>
            <a:spLocks noGrp="1"/>
          </p:cNvSpPr>
          <p:nvPr>
            <p:ph type="sldNum" sz="quarter" idx="3"/>
          </p:nvPr>
        </p:nvSpPr>
        <p:spPr>
          <a:xfrm>
            <a:off x="3970634" y="8829662"/>
            <a:ext cx="3038161" cy="465140"/>
          </a:xfrm>
          <a:prstGeom prst="rect">
            <a:avLst/>
          </a:prstGeom>
        </p:spPr>
        <p:txBody>
          <a:bodyPr vert="horz" lIns="92226" tIns="46113" rIns="92226" bIns="46113" rtlCol="0" anchor="b"/>
          <a:lstStyle>
            <a:lvl1pPr algn="r">
              <a:defRPr sz="1200"/>
            </a:lvl1pPr>
          </a:lstStyle>
          <a:p>
            <a:fld id="{722D122E-B046-5645-BCB4-51F61628BEC7}" type="slidenum">
              <a:rPr lang="en-US" smtClean="0">
                <a:latin typeface="Tahoma"/>
              </a:rPr>
              <a:t>‹#›</a:t>
            </a:fld>
            <a:endParaRPr lang="en-US" dirty="0">
              <a:latin typeface="Tahoma"/>
            </a:endParaRPr>
          </a:p>
        </p:txBody>
      </p:sp>
    </p:spTree>
    <p:extLst>
      <p:ext uri="{BB962C8B-B14F-4D97-AF65-F5344CB8AC3E}">
        <p14:creationId xmlns:p14="http://schemas.microsoft.com/office/powerpoint/2010/main" val="1408489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6" tIns="46588" rIns="93176" bIns="46588" rtlCol="0"/>
          <a:lstStyle>
            <a:lvl1pPr algn="l">
              <a:defRPr sz="1000">
                <a:latin typeface="Tahoma"/>
              </a:defRPr>
            </a:lvl1pPr>
          </a:lstStyle>
          <a:p>
            <a:endParaRPr lang="en-US" dirty="0"/>
          </a:p>
        </p:txBody>
      </p:sp>
      <p:sp>
        <p:nvSpPr>
          <p:cNvPr id="3" name="Date Placeholder 2"/>
          <p:cNvSpPr>
            <a:spLocks noGrp="1"/>
          </p:cNvSpPr>
          <p:nvPr>
            <p:ph type="dt" idx="1"/>
          </p:nvPr>
        </p:nvSpPr>
        <p:spPr>
          <a:xfrm>
            <a:off x="3970937" y="1"/>
            <a:ext cx="3037840" cy="464820"/>
          </a:xfrm>
          <a:prstGeom prst="rect">
            <a:avLst/>
          </a:prstGeom>
        </p:spPr>
        <p:txBody>
          <a:bodyPr vert="horz" lIns="93176" tIns="46588" rIns="93176" bIns="46588" rtlCol="0"/>
          <a:lstStyle>
            <a:lvl1pPr algn="r">
              <a:defRPr sz="1000">
                <a:latin typeface="Tahoma"/>
              </a:defRPr>
            </a:lvl1pPr>
          </a:lstStyle>
          <a:p>
            <a:fld id="{94BD8BE7-2CEE-4CB9-9ABE-658F4AD66801}" type="datetimeFigureOut">
              <a:rPr lang="en-US" smtClean="0"/>
              <a:pPr/>
              <a:t>3/17/15</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6" tIns="46588" rIns="93176" bIns="46588" rtlCol="0" anchor="ctr"/>
          <a:lstStyle/>
          <a:p>
            <a:endParaRPr lang="en-US" dirty="0"/>
          </a:p>
        </p:txBody>
      </p:sp>
      <p:sp>
        <p:nvSpPr>
          <p:cNvPr id="5" name="Notes Placeholder 4"/>
          <p:cNvSpPr>
            <a:spLocks noGrp="1"/>
          </p:cNvSpPr>
          <p:nvPr>
            <p:ph type="body" sz="quarter" idx="3"/>
          </p:nvPr>
        </p:nvSpPr>
        <p:spPr>
          <a:xfrm>
            <a:off x="405245" y="4415791"/>
            <a:ext cx="6203373" cy="4183380"/>
          </a:xfrm>
          <a:prstGeom prst="rect">
            <a:avLst/>
          </a:prstGeom>
        </p:spPr>
        <p:txBody>
          <a:bodyPr vert="horz" lIns="93176" tIns="46588" rIns="93176" bIns="4658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6" tIns="46588" rIns="93176" bIns="46588" rtlCol="0" anchor="b"/>
          <a:lstStyle>
            <a:lvl1pPr algn="l">
              <a:defRPr sz="1000">
                <a:latin typeface="Tahoma"/>
              </a:defRPr>
            </a:lvl1pPr>
          </a:lstStyle>
          <a:p>
            <a:endParaRPr lang="en-US" dirty="0"/>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6" tIns="46588" rIns="93176" bIns="46588" rtlCol="0" anchor="b"/>
          <a:lstStyle>
            <a:lvl1pPr algn="r">
              <a:defRPr sz="1000">
                <a:latin typeface="Tahoma"/>
              </a:defRPr>
            </a:lvl1pPr>
          </a:lstStyle>
          <a:p>
            <a:fld id="{708EA56A-F1B3-4F1F-ACD0-DEC49C4A85DD}" type="slidenum">
              <a:rPr lang="en-US" smtClean="0"/>
              <a:pPr/>
              <a:t>‹#›</a:t>
            </a:fld>
            <a:endParaRPr lang="en-US" dirty="0"/>
          </a:p>
        </p:txBody>
      </p:sp>
    </p:spTree>
    <p:extLst>
      <p:ext uri="{BB962C8B-B14F-4D97-AF65-F5344CB8AC3E}">
        <p14:creationId xmlns:p14="http://schemas.microsoft.com/office/powerpoint/2010/main" val="2519166202"/>
      </p:ext>
    </p:extLst>
  </p:cSld>
  <p:clrMap bg1="lt1" tx1="dk1" bg2="lt2" tx2="dk2" accent1="accent1" accent2="accent2" accent3="accent3" accent4="accent4" accent5="accent5" accent6="accent6" hlink="hlink" folHlink="folHlink"/>
  <p:notesStyle>
    <a:lvl1pPr marL="0" algn="l" defTabSz="1172078" rtl="0" eaLnBrk="1" latinLnBrk="0" hangingPunct="1">
      <a:defRPr sz="900" kern="1200">
        <a:solidFill>
          <a:schemeClr val="tx1"/>
        </a:solidFill>
        <a:latin typeface="Arial" pitchFamily="34" charset="0"/>
        <a:ea typeface="+mn-ea"/>
        <a:cs typeface="Arial" pitchFamily="34" charset="0"/>
      </a:defRPr>
    </a:lvl1pPr>
    <a:lvl2pPr marL="586039" algn="l" defTabSz="1172078" rtl="0" eaLnBrk="1" latinLnBrk="0" hangingPunct="1">
      <a:defRPr sz="900" kern="1200">
        <a:solidFill>
          <a:schemeClr val="tx1"/>
        </a:solidFill>
        <a:latin typeface="Arial" pitchFamily="34" charset="0"/>
        <a:ea typeface="+mn-ea"/>
        <a:cs typeface="Arial" pitchFamily="34" charset="0"/>
      </a:defRPr>
    </a:lvl2pPr>
    <a:lvl3pPr marL="1172078" algn="l" defTabSz="1172078" rtl="0" eaLnBrk="1" latinLnBrk="0" hangingPunct="1">
      <a:defRPr sz="900" kern="1200">
        <a:solidFill>
          <a:schemeClr val="tx1"/>
        </a:solidFill>
        <a:latin typeface="Arial" pitchFamily="34" charset="0"/>
        <a:ea typeface="+mn-ea"/>
        <a:cs typeface="Arial" pitchFamily="34" charset="0"/>
      </a:defRPr>
    </a:lvl3pPr>
    <a:lvl4pPr marL="1758117" algn="l" defTabSz="1172078" rtl="0" eaLnBrk="1" latinLnBrk="0" hangingPunct="1">
      <a:defRPr sz="900" kern="1200">
        <a:solidFill>
          <a:schemeClr val="tx1"/>
        </a:solidFill>
        <a:latin typeface="Arial" pitchFamily="34" charset="0"/>
        <a:ea typeface="+mn-ea"/>
        <a:cs typeface="Arial" pitchFamily="34" charset="0"/>
      </a:defRPr>
    </a:lvl4pPr>
    <a:lvl5pPr marL="2344156" algn="l" defTabSz="1172078" rtl="0" eaLnBrk="1" latinLnBrk="0" hangingPunct="1">
      <a:defRPr sz="900" kern="1200">
        <a:solidFill>
          <a:schemeClr val="tx1"/>
        </a:solidFill>
        <a:latin typeface="Arial" pitchFamily="34" charset="0"/>
        <a:ea typeface="+mn-ea"/>
        <a:cs typeface="Arial" pitchFamily="34" charset="0"/>
      </a:defRPr>
    </a:lvl5pPr>
    <a:lvl6pPr marL="2930195" algn="l" defTabSz="1172078" rtl="0" eaLnBrk="1" latinLnBrk="0" hangingPunct="1">
      <a:defRPr sz="1500" kern="1200">
        <a:solidFill>
          <a:schemeClr val="tx1"/>
        </a:solidFill>
        <a:latin typeface="+mn-lt"/>
        <a:ea typeface="+mn-ea"/>
        <a:cs typeface="+mn-cs"/>
      </a:defRPr>
    </a:lvl6pPr>
    <a:lvl7pPr marL="3516234" algn="l" defTabSz="1172078" rtl="0" eaLnBrk="1" latinLnBrk="0" hangingPunct="1">
      <a:defRPr sz="1500" kern="1200">
        <a:solidFill>
          <a:schemeClr val="tx1"/>
        </a:solidFill>
        <a:latin typeface="+mn-lt"/>
        <a:ea typeface="+mn-ea"/>
        <a:cs typeface="+mn-cs"/>
      </a:defRPr>
    </a:lvl7pPr>
    <a:lvl8pPr marL="4102273" algn="l" defTabSz="1172078" rtl="0" eaLnBrk="1" latinLnBrk="0" hangingPunct="1">
      <a:defRPr sz="1500" kern="1200">
        <a:solidFill>
          <a:schemeClr val="tx1"/>
        </a:solidFill>
        <a:latin typeface="+mn-lt"/>
        <a:ea typeface="+mn-ea"/>
        <a:cs typeface="+mn-cs"/>
      </a:defRPr>
    </a:lvl8pPr>
    <a:lvl9pPr marL="4688312" algn="l" defTabSz="1172078"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a:xfrm>
            <a:off x="394855" y="4415791"/>
            <a:ext cx="6213763" cy="4183380"/>
          </a:xfrm>
        </p:spPr>
        <p:txBody>
          <a:bodyPr>
            <a:normAutofit/>
          </a:bodyPr>
          <a:lstStyle/>
          <a:p>
            <a:endParaRPr lang="en-US" sz="900" dirty="0"/>
          </a:p>
        </p:txBody>
      </p:sp>
      <p:sp>
        <p:nvSpPr>
          <p:cNvPr id="4" name="Slide Number Placeholder 3"/>
          <p:cNvSpPr>
            <a:spLocks noGrp="1"/>
          </p:cNvSpPr>
          <p:nvPr>
            <p:ph type="sldNum" sz="quarter" idx="10"/>
          </p:nvPr>
        </p:nvSpPr>
        <p:spPr/>
        <p:txBody>
          <a:bodyPr/>
          <a:lstStyle/>
          <a:p>
            <a:fld id="{708EA56A-F1B3-4F1F-ACD0-DEC49C4A85DD}" type="slidenum">
              <a:rPr lang="en-US" sz="900" smtClean="0"/>
              <a:pPr/>
              <a:t>1</a:t>
            </a:fld>
            <a:endParaRPr lang="en-US" sz="900" dirty="0"/>
          </a:p>
        </p:txBody>
      </p:sp>
    </p:spTree>
    <p:extLst>
      <p:ext uri="{BB962C8B-B14F-4D97-AF65-F5344CB8AC3E}">
        <p14:creationId xmlns:p14="http://schemas.microsoft.com/office/powerpoint/2010/main" val="33875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thing we can count on:</a:t>
            </a:r>
            <a:r>
              <a:rPr lang="en-US" baseline="0" dirty="0" smtClean="0"/>
              <a:t> requirements will change. Up there with death &amp; taxes. </a:t>
            </a:r>
          </a:p>
          <a:p>
            <a:endParaRPr lang="en-US" baseline="0" dirty="0" smtClean="0"/>
          </a:p>
          <a:p>
            <a:r>
              <a:rPr lang="en-US" baseline="0" dirty="0" smtClean="0"/>
              <a:t>Let's suppose we need to add address information, and that we need to track more information about employees' cars, like license plates. Adding the address info isn't too bad – we alter the table and we can start filling in data. What about the car? We've gone from a string to a foreign key. How do we deploy that? The application expects to find a string, so we can't just update the table. But we can't update the app until the table is changed. We could declare some downtime while we roll out changes to both. Or we could add the </a:t>
            </a:r>
            <a:r>
              <a:rPr lang="en-US" baseline="0" dirty="0" err="1" smtClean="0"/>
              <a:t>car_id</a:t>
            </a:r>
            <a:r>
              <a:rPr lang="en-US" baseline="0" dirty="0" smtClean="0"/>
              <a:t>, roll out the updated app, and then remove the </a:t>
            </a:r>
            <a:r>
              <a:rPr lang="en-US" baseline="0" dirty="0" err="1" smtClean="0"/>
              <a:t>car_tp</a:t>
            </a:r>
            <a:r>
              <a:rPr lang="en-US" baseline="0" dirty="0" smtClean="0"/>
              <a:t>. Ugh. </a:t>
            </a:r>
            <a:endParaRPr lang="en-US" dirty="0" smtClean="0"/>
          </a:p>
          <a:p>
            <a:endParaRPr lang="en-US" dirty="0" smtClean="0"/>
          </a:p>
          <a:p>
            <a:r>
              <a:rPr lang="en-US" dirty="0" smtClean="0"/>
              <a:t>Other changes will be similarly tricky. What about</a:t>
            </a:r>
            <a:r>
              <a:rPr lang="en-US" baseline="0" dirty="0" smtClean="0"/>
              <a:t> these other changes? UK addresses look different from US ones – I need a schema that will represent both, or maybe two different tables? People have done this, of course, so it's not impossible – it's just a pain. </a:t>
            </a:r>
            <a:endParaRPr lang="en-US" dirty="0" smtClean="0"/>
          </a:p>
        </p:txBody>
      </p:sp>
      <p:sp>
        <p:nvSpPr>
          <p:cNvPr id="4" name="Slide Number Placeholder 3"/>
          <p:cNvSpPr>
            <a:spLocks noGrp="1"/>
          </p:cNvSpPr>
          <p:nvPr>
            <p:ph type="sldNum" sz="quarter" idx="10"/>
          </p:nvPr>
        </p:nvSpPr>
        <p:spPr/>
        <p:txBody>
          <a:bodyPr/>
          <a:lstStyle/>
          <a:p>
            <a:fld id="{708EA56A-F1B3-4F1F-ACD0-DEC49C4A85DD}" type="slidenum">
              <a:rPr lang="en-US" smtClean="0"/>
              <a:pPr/>
              <a:t>14</a:t>
            </a:fld>
            <a:endParaRPr lang="en-US" dirty="0"/>
          </a:p>
        </p:txBody>
      </p:sp>
    </p:spTree>
    <p:extLst>
      <p:ext uri="{BB962C8B-B14F-4D97-AF65-F5344CB8AC3E}">
        <p14:creationId xmlns:p14="http://schemas.microsoft.com/office/powerpoint/2010/main" val="229297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started off with a simple example like addresses – how do they work with some real and complex examples?</a:t>
            </a:r>
          </a:p>
          <a:p>
            <a:r>
              <a:rPr lang="en-US" baseline="0" dirty="0" smtClean="0"/>
              <a:t/>
            </a:r>
            <a:br>
              <a:rPr lang="en-US" baseline="0" dirty="0" smtClean="0"/>
            </a:br>
            <a:r>
              <a:rPr lang="en-US" baseline="0" dirty="0" smtClean="0"/>
              <a:t>Lets take a book . . . this is something that fits better in MS Word than in Excel.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15</a:t>
            </a:fld>
            <a:endParaRPr lang="en-US" dirty="0"/>
          </a:p>
        </p:txBody>
      </p:sp>
    </p:spTree>
    <p:extLst>
      <p:ext uri="{BB962C8B-B14F-4D97-AF65-F5344CB8AC3E}">
        <p14:creationId xmlns:p14="http://schemas.microsoft.com/office/powerpoint/2010/main" val="2379000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so how do we model it?</a:t>
            </a:r>
          </a:p>
          <a:p>
            <a:endParaRPr lang="en-US" baseline="0" dirty="0" smtClean="0"/>
          </a:p>
          <a:p>
            <a:r>
              <a:rPr lang="en-US" baseline="0" dirty="0" smtClean="0"/>
              <a:t>Some metadata in fields. Links for sections, link from there for chapters, and so on. </a:t>
            </a:r>
          </a:p>
          <a:p>
            <a:endParaRPr lang="en-US" baseline="0" dirty="0" smtClean="0"/>
          </a:p>
        </p:txBody>
      </p:sp>
      <p:sp>
        <p:nvSpPr>
          <p:cNvPr id="4" name="Slide Number Placeholder 3"/>
          <p:cNvSpPr>
            <a:spLocks noGrp="1"/>
          </p:cNvSpPr>
          <p:nvPr>
            <p:ph type="sldNum" sz="quarter" idx="10"/>
          </p:nvPr>
        </p:nvSpPr>
        <p:spPr/>
        <p:txBody>
          <a:bodyPr/>
          <a:lstStyle/>
          <a:p>
            <a:fld id="{708EA56A-F1B3-4F1F-ACD0-DEC49C4A85DD}" type="slidenum">
              <a:rPr lang="en-US" smtClean="0"/>
              <a:pPr/>
              <a:t>16</a:t>
            </a:fld>
            <a:endParaRPr lang="en-US" dirty="0"/>
          </a:p>
        </p:txBody>
      </p:sp>
    </p:spTree>
    <p:extLst>
      <p:ext uri="{BB962C8B-B14F-4D97-AF65-F5344CB8AC3E}">
        <p14:creationId xmlns:p14="http://schemas.microsoft.com/office/powerpoint/2010/main" val="266251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what if we could store information in a format that actually captures its complexity?  What if a book or any complex data could be stored with its repeating components, its text and its data all in tact?</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17</a:t>
            </a:fld>
            <a:endParaRPr lang="en-US" dirty="0"/>
          </a:p>
        </p:txBody>
      </p:sp>
    </p:spTree>
    <p:extLst>
      <p:ext uri="{BB962C8B-B14F-4D97-AF65-F5344CB8AC3E}">
        <p14:creationId xmlns:p14="http://schemas.microsoft.com/office/powerpoint/2010/main" val="1365581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add a little structure – this is the XML version – it could also be JSON – and this is actually what you store for data with a document </a:t>
            </a:r>
            <a:r>
              <a:rPr lang="en-US" baseline="0" dirty="0" err="1" smtClean="0"/>
              <a:t>NoSQL</a:t>
            </a:r>
            <a:r>
              <a:rPr lang="en-US" baseline="0" dirty="0" smtClean="0"/>
              <a:t> database.</a:t>
            </a:r>
          </a:p>
          <a:p>
            <a:endParaRPr lang="en-US" baseline="0" dirty="0" smtClean="0"/>
          </a:p>
          <a:p>
            <a:r>
              <a:rPr lang="en-US" baseline="0" dirty="0" smtClean="0"/>
              <a:t>The structure of the data actually defines the schema – you don’t need to know up front what will be there and how many sections there are</a:t>
            </a:r>
          </a:p>
          <a:p>
            <a:endParaRPr lang="en-US" baseline="0" dirty="0" smtClean="0"/>
          </a:p>
          <a:p>
            <a:r>
              <a:rPr lang="en-US" baseline="0" dirty="0" smtClean="0"/>
              <a:t>And all of it is accessible and </a:t>
            </a:r>
            <a:r>
              <a:rPr lang="en-US" baseline="0" dirty="0" err="1" smtClean="0"/>
              <a:t>queriable</a:t>
            </a:r>
            <a:r>
              <a:rPr lang="en-US" baseline="0" dirty="0" smtClean="0"/>
              <a:t> –we not only store this format but universally index it so you can access every data element</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18</a:t>
            </a:fld>
            <a:endParaRPr lang="en-US" dirty="0"/>
          </a:p>
        </p:txBody>
      </p:sp>
    </p:spTree>
    <p:extLst>
      <p:ext uri="{BB962C8B-B14F-4D97-AF65-F5344CB8AC3E}">
        <p14:creationId xmlns:p14="http://schemas.microsoft.com/office/powerpoint/2010/main" val="1877163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its really for any data – you can go from books to contracts and pretty soon you are storing trades like the example on the right</a:t>
            </a:r>
          </a:p>
          <a:p>
            <a:endParaRPr lang="en-US" baseline="0" dirty="0" smtClean="0"/>
          </a:p>
          <a:p>
            <a:r>
              <a:rPr lang="en-US" baseline="0" dirty="0" smtClean="0"/>
              <a:t>Or we can look at our original example and store employees</a:t>
            </a:r>
          </a:p>
          <a:p>
            <a:endParaRPr lang="en-US" baseline="0" dirty="0" smtClean="0"/>
          </a:p>
          <a:p>
            <a:r>
              <a:rPr lang="en-US" baseline="0" dirty="0" smtClean="0"/>
              <a:t>Data is modeled closer to the way it is actually used making it simple</a:t>
            </a:r>
          </a:p>
          <a:p>
            <a:endParaRPr lang="en-US" baseline="0" dirty="0" smtClean="0"/>
          </a:p>
          <a:p>
            <a:r>
              <a:rPr lang="en-US" baseline="0" dirty="0" smtClean="0"/>
              <a:t>Possible discussion;</a:t>
            </a:r>
          </a:p>
          <a:p>
            <a:endParaRPr lang="en-US" baseline="0" dirty="0" smtClean="0"/>
          </a:p>
          <a:p>
            <a:pPr marL="288207" indent="-288207">
              <a:buFontTx/>
              <a:buChar char="-"/>
            </a:pPr>
            <a:r>
              <a:rPr lang="en-US" baseline="0" dirty="0" smtClean="0"/>
              <a:t>What data is the not good for?  Static, set data that doesn’t change or get added to.  This is almost nothing these days</a:t>
            </a:r>
          </a:p>
          <a:p>
            <a:pPr marL="288207" indent="-288207">
              <a:buFontTx/>
              <a:buChar char="-"/>
            </a:pPr>
            <a:r>
              <a:rPr lang="en-US" baseline="0" dirty="0" smtClean="0"/>
              <a:t>Does it have to be a hierarchy?  No – but often ‘flat’ data we see – which are usually rows in a database – are actually representing more complex data and so we often try to get to the source</a:t>
            </a:r>
            <a:endParaRPr lang="en-US" baseline="0"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19</a:t>
            </a:fld>
            <a:endParaRPr lang="en-US" dirty="0"/>
          </a:p>
        </p:txBody>
      </p:sp>
    </p:spTree>
    <p:extLst>
      <p:ext uri="{BB962C8B-B14F-4D97-AF65-F5344CB8AC3E}">
        <p14:creationId xmlns:p14="http://schemas.microsoft.com/office/powerpoint/2010/main" val="1905896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And we can really use it for all types</a:t>
            </a:r>
            <a:r>
              <a:rPr lang="en-US" sz="1200" baseline="0" dirty="0" smtClean="0"/>
              <a:t> of data because we have strong data types in MarkLogic with </a:t>
            </a:r>
          </a:p>
          <a:p>
            <a:endParaRPr lang="en-US" sz="1200" baseline="0" dirty="0" smtClean="0"/>
          </a:p>
          <a:p>
            <a:r>
              <a:rPr lang="en-US" sz="1200" baseline="0" dirty="0" smtClean="0"/>
              <a:t>Text as a first class citizen – we have developed the full range of search to let you access text</a:t>
            </a:r>
          </a:p>
          <a:p>
            <a:r>
              <a:rPr lang="en-US" sz="1200" baseline="0" dirty="0" smtClean="0"/>
              <a:t>Data types – dates, numeric values of all types for data queries</a:t>
            </a:r>
          </a:p>
          <a:p>
            <a:r>
              <a:rPr lang="en-US" sz="1200" baseline="0" dirty="0" smtClean="0"/>
              <a:t>Geo – to let you accurately plot and query location with precision</a:t>
            </a:r>
          </a:p>
          <a:p>
            <a:r>
              <a:rPr lang="en-US" sz="1200" baseline="0" dirty="0" smtClean="0"/>
              <a:t>Semantics – to manage relationships</a:t>
            </a:r>
          </a:p>
          <a:p>
            <a:endParaRPr lang="en-US" sz="1200" baseline="0" dirty="0" smtClean="0"/>
          </a:p>
          <a:p>
            <a:endParaRPr lang="en-US" sz="1200" dirty="0"/>
          </a:p>
          <a:p>
            <a:r>
              <a:rPr lang="en-US" sz="1200" dirty="0"/>
              <a:t>----- Meeting Notes (3/9/15 17:42) -----</a:t>
            </a:r>
          </a:p>
          <a:p>
            <a:r>
              <a:rPr lang="en-US" sz="1200" dirty="0"/>
              <a:t>drop marklogic</a:t>
            </a:r>
          </a:p>
        </p:txBody>
      </p:sp>
      <p:sp>
        <p:nvSpPr>
          <p:cNvPr id="4" name="Slide Number Placeholder 3"/>
          <p:cNvSpPr>
            <a:spLocks noGrp="1"/>
          </p:cNvSpPr>
          <p:nvPr>
            <p:ph type="sldNum" sz="quarter" idx="10"/>
          </p:nvPr>
        </p:nvSpPr>
        <p:spPr/>
        <p:txBody>
          <a:bodyPr/>
          <a:lstStyle/>
          <a:p>
            <a:fld id="{708EA56A-F1B3-4F1F-ACD0-DEC49C4A85DD}" type="slidenum">
              <a:rPr lang="en-US" smtClean="0"/>
              <a:pPr/>
              <a:t>20</a:t>
            </a:fld>
            <a:endParaRPr lang="en-US" dirty="0"/>
          </a:p>
        </p:txBody>
      </p:sp>
    </p:spTree>
    <p:extLst>
      <p:ext uri="{BB962C8B-B14F-4D97-AF65-F5344CB8AC3E}">
        <p14:creationId xmlns:p14="http://schemas.microsoft.com/office/powerpoint/2010/main" val="560616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a:t>
            </a:r>
            <a:r>
              <a:rPr lang="en-US" baseline="0" dirty="0" smtClean="0"/>
              <a:t> back to our relational model, we've already decided that we would need more than one table to represent a book.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21</a:t>
            </a:fld>
            <a:endParaRPr lang="en-US" dirty="0"/>
          </a:p>
        </p:txBody>
      </p:sp>
    </p:spTree>
    <p:extLst>
      <p:ext uri="{BB962C8B-B14F-4D97-AF65-F5344CB8AC3E}">
        <p14:creationId xmlns:p14="http://schemas.microsoft.com/office/powerpoint/2010/main" val="389226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a simple, but reasonable schema that we could start with.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22</a:t>
            </a:fld>
            <a:endParaRPr lang="en-US" dirty="0"/>
          </a:p>
        </p:txBody>
      </p:sp>
    </p:spTree>
    <p:extLst>
      <p:ext uri="{BB962C8B-B14F-4D97-AF65-F5344CB8AC3E}">
        <p14:creationId xmlns:p14="http://schemas.microsoft.com/office/powerpoint/2010/main" val="274667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Normalization</a:t>
            </a:r>
            <a:r>
              <a:rPr lang="en-US" baseline="0" dirty="0" smtClean="0"/>
              <a:t> comes in degrees, and we can do the same with denormalizing. The more we denormalize, the more we can get back without doing joins. </a:t>
            </a:r>
          </a:p>
          <a:p>
            <a:endParaRPr lang="en-US" baseline="0" dirty="0" smtClean="0"/>
          </a:p>
          <a:p>
            <a:r>
              <a:rPr lang="en-US" baseline="0" dirty="0" smtClean="0"/>
              <a:t>Let's look at the implications of this.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23</a:t>
            </a:fld>
            <a:endParaRPr lang="en-US" dirty="0"/>
          </a:p>
        </p:txBody>
      </p:sp>
    </p:spTree>
    <p:extLst>
      <p:ext uri="{BB962C8B-B14F-4D97-AF65-F5344CB8AC3E}">
        <p14:creationId xmlns:p14="http://schemas.microsoft.com/office/powerpoint/2010/main" val="1534506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Summary:</a:t>
            </a:r>
          </a:p>
          <a:p>
            <a:pPr marL="0" marR="0" indent="0" algn="l" defTabSz="1172078"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effectLst/>
                <a:latin typeface="Arial" pitchFamily="34" charset="0"/>
                <a:ea typeface="+mn-ea"/>
                <a:cs typeface="Arial" pitchFamily="34" charset="0"/>
              </a:rPr>
              <a:t>To celebrate the 40</a:t>
            </a:r>
            <a:r>
              <a:rPr lang="en-US" sz="900" kern="1200" baseline="30000" dirty="0" smtClean="0">
                <a:solidFill>
                  <a:schemeClr val="tx1"/>
                </a:solidFill>
                <a:effectLst/>
                <a:latin typeface="Arial" pitchFamily="34" charset="0"/>
                <a:ea typeface="+mn-ea"/>
                <a:cs typeface="Arial" pitchFamily="34" charset="0"/>
              </a:rPr>
              <a:t>th</a:t>
            </a:r>
            <a:r>
              <a:rPr lang="en-US" sz="900" kern="1200" dirty="0" smtClean="0">
                <a:solidFill>
                  <a:schemeClr val="tx1"/>
                </a:solidFill>
                <a:effectLst/>
                <a:latin typeface="Arial" pitchFamily="34" charset="0"/>
                <a:ea typeface="+mn-ea"/>
                <a:cs typeface="Arial" pitchFamily="34" charset="0"/>
              </a:rPr>
              <a:t> anniversary of Saturday Night Live, NBC hosted a 3-hour special with over 23 Million viewers, and also launched the SNL app so that fans could watch any of the thousands of SNL sketches from the past four decades. The SNL App is the first enterprise-class mobile app to use semantics. It uses a semantics data model that gives fans the ability to search for and explore content quickly and easily, and also includes a recommendation engine that adapts to fans tastes over time. The app was launched in the cloud, and leveraged </a:t>
            </a:r>
            <a:r>
              <a:rPr lang="en-US" sz="900" kern="1200" dirty="0" err="1" smtClean="0">
                <a:solidFill>
                  <a:schemeClr val="tx1"/>
                </a:solidFill>
                <a:effectLst/>
                <a:latin typeface="Arial" pitchFamily="34" charset="0"/>
                <a:ea typeface="+mn-ea"/>
                <a:cs typeface="Arial" pitchFamily="34" charset="0"/>
              </a:rPr>
              <a:t>MarkLogic’s</a:t>
            </a:r>
            <a:r>
              <a:rPr lang="en-US" sz="900" kern="1200" dirty="0" smtClean="0">
                <a:solidFill>
                  <a:schemeClr val="tx1"/>
                </a:solidFill>
                <a:effectLst/>
                <a:latin typeface="Arial" pitchFamily="34" charset="0"/>
                <a:ea typeface="+mn-ea"/>
                <a:cs typeface="Arial" pitchFamily="34" charset="0"/>
              </a:rPr>
              <a:t> elasticity to scale up to meet spikes in demand at the time of the show, and back down during periods of lower use.</a:t>
            </a:r>
          </a:p>
          <a:p>
            <a:endParaRPr lang="en-US" dirty="0" smtClean="0"/>
          </a:p>
          <a:p>
            <a:r>
              <a:rPr lang="en-US" sz="900" b="1" kern="1200" dirty="0" smtClean="0">
                <a:solidFill>
                  <a:schemeClr val="tx1"/>
                </a:solidFill>
                <a:effectLst/>
                <a:latin typeface="Arial" pitchFamily="34" charset="0"/>
                <a:ea typeface="+mn-ea"/>
                <a:cs typeface="Arial" pitchFamily="34" charset="0"/>
              </a:rPr>
              <a:t>Background</a:t>
            </a:r>
          </a:p>
          <a:p>
            <a:r>
              <a:rPr lang="en-US" sz="900" kern="1200" dirty="0" smtClean="0">
                <a:solidFill>
                  <a:schemeClr val="tx1"/>
                </a:solidFill>
                <a:effectLst/>
                <a:latin typeface="Arial" pitchFamily="34" charset="0"/>
                <a:ea typeface="+mn-ea"/>
                <a:cs typeface="Arial" pitchFamily="34" charset="0"/>
              </a:rPr>
              <a:t>Who doesn’t love Saturday Night Live? SNL, as we have come to know it, is an American past-time that has been delivering laughs since it first aired back in 1975. For four decades, SNL hasn’t really changed from its recipe for comedy, always bringing on an A-list guest host and throwing him or her into sketches with the ensemble players, which have included such heavy hitters as Will Ferrell, Jimmy Fallon, Tina Fey, Jane Curtin, Chevy Chase, Bill Murray and Mike Myers. The show even helped launch the careers of comedy legends, including Eddie Murphy and Bill Murray, and more recent stars such as Tuna Fey. Some sketches on the show have been made into hit films, such as The Blues Brothers in 1980 and Wayne's World in 1992.</a:t>
            </a:r>
          </a:p>
          <a:p>
            <a:endParaRPr lang="en-US" sz="900" kern="1200" dirty="0" smtClean="0">
              <a:solidFill>
                <a:schemeClr val="tx1"/>
              </a:solidFill>
              <a:effectLst/>
              <a:latin typeface="Arial" pitchFamily="34" charset="0"/>
              <a:ea typeface="+mn-ea"/>
              <a:cs typeface="Arial" pitchFamily="34" charset="0"/>
            </a:endParaRPr>
          </a:p>
          <a:p>
            <a:r>
              <a:rPr lang="en-US" sz="900" kern="1200" dirty="0" smtClean="0">
                <a:solidFill>
                  <a:schemeClr val="tx1"/>
                </a:solidFill>
                <a:effectLst/>
                <a:latin typeface="Arial" pitchFamily="34" charset="0"/>
                <a:ea typeface="+mn-ea"/>
                <a:cs typeface="Arial" pitchFamily="34" charset="0"/>
              </a:rPr>
              <a:t>SNL is produced by NBC, the oldest major broadcast network in the United States. It is part of NBC Universal, operating under the parent company, Comcast. In 2013, NBC Universal had revenues of over $26 Billion.</a:t>
            </a:r>
          </a:p>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5</a:t>
            </a:fld>
            <a:endParaRPr lang="en-US" dirty="0"/>
          </a:p>
        </p:txBody>
      </p:sp>
    </p:spTree>
    <p:extLst>
      <p:ext uri="{BB962C8B-B14F-4D97-AF65-F5344CB8AC3E}">
        <p14:creationId xmlns:p14="http://schemas.microsoft.com/office/powerpoint/2010/main" val="4137767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suppose that we got so much book data</a:t>
            </a:r>
            <a:r>
              <a:rPr lang="en-US" baseline="0" dirty="0" smtClean="0"/>
              <a:t> that we outgrew our original server. The easiest thing to do is get a bigger server. Easier, but this can get expensive and does have some practical upper limits that you'll hit pretty quickly. This is the scale up strategy.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24</a:t>
            </a:fld>
            <a:endParaRPr lang="en-US" dirty="0"/>
          </a:p>
        </p:txBody>
      </p:sp>
    </p:spTree>
    <p:extLst>
      <p:ext uri="{BB962C8B-B14F-4D97-AF65-F5344CB8AC3E}">
        <p14:creationId xmlns:p14="http://schemas.microsoft.com/office/powerpoint/2010/main" val="2138418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approach is that when</a:t>
            </a:r>
            <a:r>
              <a:rPr lang="en-US" baseline="0" dirty="0" smtClean="0"/>
              <a:t> you outgrow your first server, you add more servers. This is scaling out.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25</a:t>
            </a:fld>
            <a:endParaRPr lang="en-US" dirty="0"/>
          </a:p>
        </p:txBody>
      </p:sp>
    </p:spTree>
    <p:extLst>
      <p:ext uri="{BB962C8B-B14F-4D97-AF65-F5344CB8AC3E}">
        <p14:creationId xmlns:p14="http://schemas.microsoft.com/office/powerpoint/2010/main" val="2169524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Scaling out is economical,</a:t>
            </a:r>
            <a:r>
              <a:rPr lang="en-US" baseline="0" dirty="0" smtClean="0"/>
              <a:t> but tricky with relational data. How will we split the data across our servers? By table? More likely by trying to group some related rows from each table onto the same server, to minimize cross-server joins. This gets really tricky, and you'll probably still need cross-server joins pretty frequently.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26</a:t>
            </a:fld>
            <a:endParaRPr lang="en-US" dirty="0"/>
          </a:p>
        </p:txBody>
      </p:sp>
    </p:spTree>
    <p:extLst>
      <p:ext uri="{BB962C8B-B14F-4D97-AF65-F5344CB8AC3E}">
        <p14:creationId xmlns:p14="http://schemas.microsoft.com/office/powerpoint/2010/main" val="155552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document stores, a document and its index values reside together on a server.</a:t>
            </a:r>
            <a:r>
              <a:rPr lang="en-US" baseline="0" dirty="0" smtClean="0"/>
              <a:t> That means each server has all the information needed to answer a query, at least with respect to the docs it has. No joins! </a:t>
            </a:r>
          </a:p>
          <a:p>
            <a:endParaRPr lang="en-US" baseline="0" dirty="0" smtClean="0"/>
          </a:p>
          <a:p>
            <a:r>
              <a:rPr lang="en-US" baseline="0" dirty="0" smtClean="0"/>
              <a:t>Suppose we're searching for books, but want to present some info about publishers with the book data. The search is fast (no joins), then we just do one page's worth of lookups for publishers. Still fast.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27</a:t>
            </a:fld>
            <a:endParaRPr lang="en-US" dirty="0"/>
          </a:p>
        </p:txBody>
      </p:sp>
    </p:spTree>
    <p:extLst>
      <p:ext uri="{BB962C8B-B14F-4D97-AF65-F5344CB8AC3E}">
        <p14:creationId xmlns:p14="http://schemas.microsoft.com/office/powerpoint/2010/main" val="1120417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a:t>
            </a:r>
            <a:r>
              <a:rPr lang="en-US" baseline="0" dirty="0" smtClean="0"/>
              <a:t> talked a lot about flexibility and getting started quickly on an application. Let's clarify – that doesn't mean you don't think about data modeling (a common criticism). It means we can quickly load and get started, then easily modify our data structure. We can do that as many times as we need to.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28</a:t>
            </a:fld>
            <a:endParaRPr lang="en-US" dirty="0"/>
          </a:p>
        </p:txBody>
      </p:sp>
    </p:spTree>
    <p:extLst>
      <p:ext uri="{BB962C8B-B14F-4D97-AF65-F5344CB8AC3E}">
        <p14:creationId xmlns:p14="http://schemas.microsoft.com/office/powerpoint/2010/main" val="2625039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relational </a:t>
            </a:r>
            <a:r>
              <a:rPr lang="en-US" b="1" dirty="0" smtClean="0"/>
              <a:t>requires up front design work</a:t>
            </a:r>
            <a:r>
              <a:rPr lang="en-US" dirty="0" smtClean="0"/>
              <a:t>, takes longer to start working on the application</a:t>
            </a:r>
          </a:p>
          <a:p>
            <a:r>
              <a:rPr lang="en-US" dirty="0" smtClean="0"/>
              <a:t>2- document store allows loading first. only transform </a:t>
            </a:r>
            <a:r>
              <a:rPr lang="en-US" b="1" dirty="0" smtClean="0"/>
              <a:t>what needs to be transformed</a:t>
            </a:r>
          </a:p>
          <a:p>
            <a:r>
              <a:rPr lang="en-US" dirty="0" smtClean="0"/>
              <a:t>3- XML, JSON, text, binary, </a:t>
            </a:r>
            <a:r>
              <a:rPr lang="en-US" dirty="0" err="1" smtClean="0"/>
              <a:t>etc</a:t>
            </a:r>
            <a:r>
              <a:rPr lang="en-US" b="1" dirty="0" smtClean="0"/>
              <a:t>, all in one </a:t>
            </a:r>
            <a:r>
              <a:rPr lang="en-US" dirty="0" smtClean="0"/>
              <a:t>database</a:t>
            </a:r>
          </a:p>
          <a:p>
            <a:r>
              <a:rPr lang="en-US" dirty="0" smtClean="0"/>
              <a:t>3- can </a:t>
            </a:r>
            <a:r>
              <a:rPr lang="en-US" b="1" dirty="0" smtClean="0"/>
              <a:t>use the document structure</a:t>
            </a:r>
            <a:r>
              <a:rPr lang="en-US" dirty="0" smtClean="0"/>
              <a:t>: bonus points for finding a term in title or abstract (show example)</a:t>
            </a:r>
          </a:p>
          <a:p>
            <a:pPr marL="0" marR="0" indent="0" algn="l" defTabSz="1172078" rtl="0" eaLnBrk="1" fontAlgn="auto" latinLnBrk="0" hangingPunct="1">
              <a:lnSpc>
                <a:spcPct val="100000"/>
              </a:lnSpc>
              <a:spcBef>
                <a:spcPts val="0"/>
              </a:spcBef>
              <a:spcAft>
                <a:spcPts val="0"/>
              </a:spcAft>
              <a:buClrTx/>
              <a:buSzTx/>
              <a:buFontTx/>
              <a:buNone/>
              <a:tabLst/>
              <a:defRPr/>
            </a:pPr>
            <a:r>
              <a:rPr lang="en-US" sz="900" b="0" dirty="0" smtClean="0"/>
              <a:t>4- </a:t>
            </a:r>
            <a:r>
              <a:rPr lang="en-US" sz="900" b="1" dirty="0" smtClean="0"/>
              <a:t>Free of Complex Joins</a:t>
            </a:r>
            <a:r>
              <a:rPr lang="en-US" sz="900" dirty="0" smtClean="0"/>
              <a:t>: Generally-designed so joins aren’t necessary or recommended</a:t>
            </a:r>
            <a:endParaRPr lang="en-US" sz="900" b="1" dirty="0" smtClean="0"/>
          </a:p>
          <a:p>
            <a:endParaRPr lang="en-US" dirty="0" smtClean="0"/>
          </a:p>
        </p:txBody>
      </p:sp>
      <p:sp>
        <p:nvSpPr>
          <p:cNvPr id="4" name="Slide Number Placeholder 3"/>
          <p:cNvSpPr>
            <a:spLocks noGrp="1"/>
          </p:cNvSpPr>
          <p:nvPr>
            <p:ph type="sldNum" sz="quarter" idx="10"/>
          </p:nvPr>
        </p:nvSpPr>
        <p:spPr/>
        <p:txBody>
          <a:bodyPr/>
          <a:lstStyle/>
          <a:p>
            <a:fld id="{708EA56A-F1B3-4F1F-ACD0-DEC49C4A85DD}" type="slidenum">
              <a:rPr lang="en-US" smtClean="0"/>
              <a:pPr/>
              <a:t>29</a:t>
            </a:fld>
            <a:endParaRPr lang="en-US" dirty="0"/>
          </a:p>
        </p:txBody>
      </p:sp>
    </p:spTree>
    <p:extLst>
      <p:ext uri="{BB962C8B-B14F-4D97-AF65-F5344CB8AC3E}">
        <p14:creationId xmlns:p14="http://schemas.microsoft.com/office/powerpoint/2010/main" val="2009854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31</a:t>
            </a:fld>
            <a:endParaRPr lang="en-US" dirty="0"/>
          </a:p>
        </p:txBody>
      </p:sp>
    </p:spTree>
    <p:extLst>
      <p:ext uri="{BB962C8B-B14F-4D97-AF65-F5344CB8AC3E}">
        <p14:creationId xmlns:p14="http://schemas.microsoft.com/office/powerpoint/2010/main" val="921438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lathe</a:t>
            </a:r>
            <a:r>
              <a:rPr lang="en-US" baseline="0" dirty="0" smtClean="0"/>
              <a:t> </a:t>
            </a:r>
            <a:r>
              <a:rPr lang="en-US" baseline="0" dirty="0" err="1" smtClean="0"/>
              <a:t>isA</a:t>
            </a:r>
            <a:r>
              <a:rPr lang="en-US" baseline="0" dirty="0" smtClean="0"/>
              <a:t> power-tool</a:t>
            </a:r>
          </a:p>
          <a:p>
            <a:pPr marL="171450" indent="-171450">
              <a:buFontTx/>
              <a:buChar char="-"/>
            </a:pPr>
            <a:r>
              <a:rPr lang="en-US" baseline="0" dirty="0" smtClean="0"/>
              <a:t>lathe spins wood</a:t>
            </a:r>
            <a:endParaRPr lang="en-US" dirty="0" smtClean="0"/>
          </a:p>
          <a:p>
            <a:pPr marL="171450" indent="-171450">
              <a:buFontTx/>
              <a:buChar char="-"/>
            </a:pPr>
            <a:r>
              <a:rPr lang="en-US" dirty="0" smtClean="0"/>
              <a:t>earphones protect ears</a:t>
            </a:r>
          </a:p>
          <a:p>
            <a:pPr marL="171450" indent="-171450">
              <a:buFontTx/>
              <a:buChar char="-"/>
            </a:pPr>
            <a:r>
              <a:rPr lang="en-US" dirty="0" smtClean="0"/>
              <a:t>earphones protect-from sound</a:t>
            </a:r>
          </a:p>
          <a:p>
            <a:pPr marL="171450" indent="-171450">
              <a:buFontTx/>
              <a:buChar char="-"/>
            </a:pPr>
            <a:endParaRPr lang="en-US" dirty="0" smtClean="0"/>
          </a:p>
          <a:p>
            <a:pPr marL="0" indent="0">
              <a:buFontTx/>
              <a:buNone/>
            </a:pPr>
            <a:r>
              <a:rPr lang="en-US" dirty="0" smtClean="0"/>
              <a:t>doesn't</a:t>
            </a:r>
            <a:r>
              <a:rPr lang="en-US" baseline="0" dirty="0" smtClean="0"/>
              <a:t> have to be a verb, just a relationship</a:t>
            </a:r>
            <a:endParaRPr lang="en-US" dirty="0" smtClean="0"/>
          </a:p>
          <a:p>
            <a:pPr marL="171450" indent="-171450">
              <a:buFontTx/>
              <a:buChar char="-"/>
            </a:pPr>
            <a:r>
              <a:rPr lang="en-US" dirty="0" smtClean="0"/>
              <a:t>hamster</a:t>
            </a:r>
            <a:r>
              <a:rPr lang="en-US" baseline="0" dirty="0" smtClean="0"/>
              <a:t> subspecies teddy-bear</a:t>
            </a:r>
          </a:p>
          <a:p>
            <a:pPr marL="171450" indent="-171450">
              <a:buFontTx/>
              <a:buChar char="-"/>
            </a:pPr>
            <a:endParaRPr lang="en-US" dirty="0" smtClean="0"/>
          </a:p>
          <a:p>
            <a:pPr marL="171450" indent="-171450">
              <a:buFontTx/>
              <a:buChar char="-"/>
            </a:pPr>
            <a:r>
              <a:rPr lang="en-US" dirty="0" smtClean="0"/>
              <a:t>water-heaters</a:t>
            </a:r>
            <a:r>
              <a:rPr lang="en-US" baseline="0" dirty="0" smtClean="0"/>
              <a:t> powered-by electricity</a:t>
            </a:r>
          </a:p>
          <a:p>
            <a:pPr marL="171450" indent="-171450">
              <a:buFontTx/>
              <a:buChar char="-"/>
            </a:pPr>
            <a:r>
              <a:rPr lang="en-US" baseline="0" dirty="0" smtClean="0"/>
              <a:t>Dave is-not-as-good-as-he-thinks-he-is-at electrical-work</a:t>
            </a:r>
          </a:p>
          <a:p>
            <a:pPr marL="171450" indent="-171450">
              <a:buFontTx/>
              <a:buChar char="-"/>
            </a:pPr>
            <a:endParaRPr lang="en-US" dirty="0" smtClean="0"/>
          </a:p>
          <a:p>
            <a:pPr marL="0" indent="0">
              <a:buFontTx/>
              <a:buNone/>
            </a:pPr>
            <a:r>
              <a:rPr lang="en-US" dirty="0" smtClean="0"/>
              <a:t>Key take away: represent with subject – predicate</a:t>
            </a:r>
            <a:r>
              <a:rPr lang="en-US" baseline="0" dirty="0" smtClean="0"/>
              <a:t> – object </a:t>
            </a:r>
            <a:endParaRPr lang="en-US" dirty="0" smtClean="0"/>
          </a:p>
        </p:txBody>
      </p:sp>
      <p:sp>
        <p:nvSpPr>
          <p:cNvPr id="4" name="Slide Number Placeholder 3"/>
          <p:cNvSpPr>
            <a:spLocks noGrp="1"/>
          </p:cNvSpPr>
          <p:nvPr>
            <p:ph type="sldNum" sz="quarter" idx="10"/>
          </p:nvPr>
        </p:nvSpPr>
        <p:spPr/>
        <p:txBody>
          <a:bodyPr/>
          <a:lstStyle/>
          <a:p>
            <a:fld id="{A660684A-E3AB-482D-B806-2F79ADEB57CA}" type="slidenum">
              <a:rPr lang="en-US" smtClean="0"/>
              <a:pPr/>
              <a:t>32</a:t>
            </a:fld>
            <a:endParaRPr lang="en-US"/>
          </a:p>
        </p:txBody>
      </p:sp>
    </p:spTree>
    <p:extLst>
      <p:ext uri="{BB962C8B-B14F-4D97-AF65-F5344CB8AC3E}">
        <p14:creationId xmlns:p14="http://schemas.microsoft.com/office/powerpoint/2010/main" val="2932269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8173" indent="-288173" defTabSz="914076">
              <a:buFontTx/>
              <a:buChar char="•"/>
              <a:defRPr/>
            </a:pPr>
            <a:r>
              <a:rPr lang="en-US" dirty="0" smtClean="0"/>
              <a:t>Semantics </a:t>
            </a:r>
            <a:r>
              <a:rPr lang="en-US" dirty="0"/>
              <a:t>is a </a:t>
            </a:r>
            <a:r>
              <a:rPr lang="en-US" dirty="0" smtClean="0"/>
              <a:t>new way </a:t>
            </a:r>
            <a:r>
              <a:rPr lang="en-US" dirty="0"/>
              <a:t>of organizing and searching </a:t>
            </a:r>
            <a:r>
              <a:rPr lang="en-US" dirty="0" smtClean="0"/>
              <a:t>information</a:t>
            </a:r>
          </a:p>
          <a:p>
            <a:pPr marL="288173" indent="-288173" defTabSz="914076">
              <a:buFontTx/>
              <a:buChar char="•"/>
              <a:defRPr/>
            </a:pPr>
            <a:r>
              <a:rPr lang="en-US" dirty="0" smtClean="0"/>
              <a:t>(click) Data </a:t>
            </a:r>
            <a:r>
              <a:rPr lang="en-US" dirty="0"/>
              <a:t>are modeled as </a:t>
            </a:r>
            <a:r>
              <a:rPr lang="en-US" dirty="0" smtClean="0"/>
              <a:t>triples (as </a:t>
            </a:r>
            <a:r>
              <a:rPr lang="en-US" b="1" dirty="0" smtClean="0"/>
              <a:t>RDF</a:t>
            </a:r>
            <a:r>
              <a:rPr lang="en-US" dirty="0" smtClean="0"/>
              <a:t> Triples): </a:t>
            </a:r>
            <a:r>
              <a:rPr lang="en-US" dirty="0"/>
              <a:t>the combination of a subject, predicate, object </a:t>
            </a:r>
            <a:r>
              <a:rPr lang="en-US" dirty="0" smtClean="0"/>
              <a:t>make up a triple</a:t>
            </a:r>
            <a:r>
              <a:rPr lang="en-US" dirty="0"/>
              <a:t>, or </a:t>
            </a:r>
            <a:r>
              <a:rPr lang="en-US" i="1" dirty="0" smtClean="0"/>
              <a:t>fact</a:t>
            </a:r>
            <a:r>
              <a:rPr lang="en-US" i="0" baseline="0" dirty="0" smtClean="0"/>
              <a:t> (sometimes called an </a:t>
            </a:r>
            <a:r>
              <a:rPr lang="en-US" i="1" baseline="0" dirty="0" smtClean="0"/>
              <a:t>assertion</a:t>
            </a:r>
            <a:r>
              <a:rPr lang="en-US" i="0" baseline="0" dirty="0" smtClean="0"/>
              <a:t>).</a:t>
            </a:r>
            <a:endParaRPr lang="en-US" dirty="0" smtClean="0"/>
          </a:p>
          <a:p>
            <a:pPr marL="288173" indent="-288173" defTabSz="914076">
              <a:buFontTx/>
              <a:buChar char="•"/>
              <a:defRPr/>
            </a:pPr>
            <a:r>
              <a:rPr lang="en-US" dirty="0" smtClean="0"/>
              <a:t>For </a:t>
            </a:r>
            <a:r>
              <a:rPr lang="en-US" dirty="0"/>
              <a:t>example, “John Smith lives in London” is a </a:t>
            </a:r>
            <a:r>
              <a:rPr lang="en-US" dirty="0" smtClean="0"/>
              <a:t>fact (click)</a:t>
            </a:r>
          </a:p>
          <a:p>
            <a:pPr marL="288173" indent="-288173" defTabSz="914076">
              <a:buFontTx/>
              <a:buChar char="•"/>
              <a:defRPr/>
            </a:pPr>
            <a:r>
              <a:rPr lang="en-US" dirty="0" smtClean="0"/>
              <a:t>“</a:t>
            </a:r>
            <a:r>
              <a:rPr lang="en-US" dirty="0"/>
              <a:t>London is in England</a:t>
            </a:r>
            <a:r>
              <a:rPr lang="en-US" dirty="0" smtClean="0"/>
              <a:t>” is another fact. </a:t>
            </a:r>
            <a:r>
              <a:rPr lang="en-US" dirty="0"/>
              <a:t>Each of those facts can modeled as a triple</a:t>
            </a:r>
            <a:r>
              <a:rPr lang="en-US" dirty="0" smtClean="0"/>
              <a:t>.</a:t>
            </a:r>
          </a:p>
          <a:p>
            <a:pPr marL="288173" indent="-288173" defTabSz="914076">
              <a:buFontTx/>
              <a:buChar char="•"/>
              <a:defRPr/>
            </a:pPr>
            <a:r>
              <a:rPr lang="en-US" smtClean="0"/>
              <a:t>(click) Any</a:t>
            </a:r>
            <a:r>
              <a:rPr lang="en-US" baseline="0" smtClean="0"/>
              <a:t> </a:t>
            </a:r>
            <a:r>
              <a:rPr lang="en-US" baseline="0" dirty="0" smtClean="0"/>
              <a:t>human would look at those two facts and immediately know that John Smith lives in England</a:t>
            </a:r>
          </a:p>
          <a:p>
            <a:pPr marL="288173" indent="-288173" defTabSz="914076">
              <a:buFontTx/>
              <a:buChar char="•"/>
              <a:defRPr/>
            </a:pPr>
            <a:r>
              <a:rPr lang="en-US" baseline="0" dirty="0" smtClean="0"/>
              <a:t>With </a:t>
            </a:r>
            <a:r>
              <a:rPr lang="en-US" i="1" baseline="0" dirty="0" smtClean="0"/>
              <a:t>inference rules</a:t>
            </a:r>
            <a:r>
              <a:rPr lang="en-US" baseline="0" dirty="0" smtClean="0"/>
              <a:t>, MarkLogic Semantics can achieve the same result, by </a:t>
            </a:r>
            <a:r>
              <a:rPr lang="en-US" i="1" baseline="0" dirty="0" smtClean="0"/>
              <a:t>inferring</a:t>
            </a:r>
            <a:r>
              <a:rPr lang="en-US" baseline="0" dirty="0" smtClean="0"/>
              <a:t> that John Smith lives in England.</a:t>
            </a:r>
          </a:p>
          <a:p>
            <a:pPr marL="288173" indent="-288173" defTabSz="914076">
              <a:buFontTx/>
              <a:buChar char="•"/>
              <a:defRPr/>
            </a:pPr>
            <a:r>
              <a:rPr lang="en-US" baseline="0" dirty="0" smtClean="0"/>
              <a:t>Even though we never explicitly say that John Smith lives in England, we can ask MarkLogic "who lives in England" and get back "John Smith".</a:t>
            </a:r>
          </a:p>
          <a:p>
            <a:pPr defTabSz="914076">
              <a:defRPr/>
            </a:pPr>
            <a:endParaRPr lang="en-US" dirty="0"/>
          </a:p>
        </p:txBody>
      </p:sp>
      <p:sp>
        <p:nvSpPr>
          <p:cNvPr id="4" name="Slide Number Placeholder 3"/>
          <p:cNvSpPr>
            <a:spLocks noGrp="1"/>
          </p:cNvSpPr>
          <p:nvPr>
            <p:ph type="sldNum" sz="quarter" idx="10"/>
          </p:nvPr>
        </p:nvSpPr>
        <p:spPr/>
        <p:txBody>
          <a:bodyPr/>
          <a:lstStyle/>
          <a:p>
            <a:fld id="{A660684A-E3AB-482D-B806-2F79ADEB57CA}" type="slidenum">
              <a:rPr lang="en-US" smtClean="0"/>
              <a:pPr/>
              <a:t>33</a:t>
            </a:fld>
            <a:endParaRPr lang="en-US"/>
          </a:p>
        </p:txBody>
      </p:sp>
    </p:spTree>
    <p:extLst>
      <p:ext uri="{BB962C8B-B14F-4D97-AF65-F5344CB8AC3E}">
        <p14:creationId xmlns:p14="http://schemas.microsoft.com/office/powerpoint/2010/main" val="2932269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4817" y="696910"/>
            <a:ext cx="6220767" cy="3486151"/>
          </a:xfrm>
        </p:spPr>
      </p:sp>
      <p:sp>
        <p:nvSpPr>
          <p:cNvPr id="3" name="Notes Placeholder 2"/>
          <p:cNvSpPr>
            <a:spLocks noGrp="1"/>
          </p:cNvSpPr>
          <p:nvPr>
            <p:ph type="body" idx="1"/>
          </p:nvPr>
        </p:nvSpPr>
        <p:spPr/>
        <p:txBody>
          <a:bodyPr/>
          <a:lstStyle/>
          <a:p>
            <a:r>
              <a:rPr lang="en-US" dirty="0" smtClean="0"/>
              <a:t>Where do triples come from? </a:t>
            </a:r>
          </a:p>
          <a:p>
            <a:endParaRPr lang="en-US" dirty="0" smtClean="0"/>
          </a:p>
          <a:p>
            <a:r>
              <a:rPr lang="en-US" dirty="0" smtClean="0"/>
              <a:t>Semantics adds </a:t>
            </a:r>
            <a:r>
              <a:rPr lang="en-US" i="1" dirty="0" smtClean="0"/>
              <a:t>context</a:t>
            </a:r>
            <a:r>
              <a:rPr lang="en-US" i="0" baseline="0" dirty="0" smtClean="0"/>
              <a:t>  </a:t>
            </a:r>
            <a:r>
              <a:rPr lang="en-US" dirty="0" smtClean="0"/>
              <a:t>to your application.</a:t>
            </a:r>
          </a:p>
          <a:p>
            <a:r>
              <a:rPr lang="en-US" dirty="0" smtClean="0"/>
              <a:t>That context comes in the form</a:t>
            </a:r>
            <a:r>
              <a:rPr lang="en-US" baseline="0" dirty="0" smtClean="0"/>
              <a:t> of facts:</a:t>
            </a:r>
          </a:p>
          <a:p>
            <a:pPr marL="288207" indent="-288207">
              <a:buFontTx/>
              <a:buChar char="•"/>
            </a:pPr>
            <a:r>
              <a:rPr lang="en-US" baseline="0" dirty="0" smtClean="0"/>
              <a:t>Facts from your documents</a:t>
            </a:r>
          </a:p>
          <a:p>
            <a:pPr marL="288207" indent="-288207">
              <a:buFontTx/>
              <a:buChar char="•"/>
            </a:pPr>
            <a:r>
              <a:rPr lang="en-US" baseline="0" dirty="0" smtClean="0"/>
              <a:t>Facts from the domain you’re in, and</a:t>
            </a:r>
          </a:p>
          <a:p>
            <a:pPr marL="288207" indent="-288207">
              <a:buFontTx/>
              <a:buChar char="•"/>
            </a:pPr>
            <a:r>
              <a:rPr lang="en-US" baseline="0" dirty="0" smtClean="0"/>
              <a:t>Facts from the world at large</a:t>
            </a:r>
          </a:p>
          <a:p>
            <a:r>
              <a:rPr lang="en-US" dirty="0" smtClean="0"/>
              <a:t>Let's</a:t>
            </a:r>
            <a:r>
              <a:rPr lang="en-US" baseline="0" dirty="0" smtClean="0"/>
              <a:t> take a closer look at each of those.</a:t>
            </a:r>
          </a:p>
          <a:p>
            <a:endParaRPr lang="en-US" dirty="0"/>
          </a:p>
        </p:txBody>
      </p:sp>
      <p:sp>
        <p:nvSpPr>
          <p:cNvPr id="4" name="Slide Number Placeholder 3"/>
          <p:cNvSpPr>
            <a:spLocks noGrp="1"/>
          </p:cNvSpPr>
          <p:nvPr>
            <p:ph type="sldNum" sz="quarter" idx="10"/>
          </p:nvPr>
        </p:nvSpPr>
        <p:spPr/>
        <p:txBody>
          <a:bodyPr/>
          <a:lstStyle/>
          <a:p>
            <a:fld id="{A660684A-E3AB-482D-B806-2F79ADEB57CA}" type="slidenum">
              <a:rPr lang="en-US" smtClean="0"/>
              <a:pPr/>
              <a:t>34</a:t>
            </a:fld>
            <a:endParaRPr lang="en-US"/>
          </a:p>
        </p:txBody>
      </p:sp>
    </p:spTree>
    <p:extLst>
      <p:ext uri="{BB962C8B-B14F-4D97-AF65-F5344CB8AC3E}">
        <p14:creationId xmlns:p14="http://schemas.microsoft.com/office/powerpoint/2010/main" val="417691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effectLst/>
                <a:latin typeface="Arial" pitchFamily="34" charset="0"/>
                <a:ea typeface="+mn-ea"/>
                <a:cs typeface="Arial" pitchFamily="34" charset="0"/>
              </a:rPr>
              <a:t>Problems They Faced</a:t>
            </a:r>
          </a:p>
          <a:p>
            <a:r>
              <a:rPr lang="en-US" sz="900" kern="1200" dirty="0" smtClean="0">
                <a:solidFill>
                  <a:schemeClr val="tx1"/>
                </a:solidFill>
                <a:effectLst/>
                <a:latin typeface="Arial" pitchFamily="34" charset="0"/>
                <a:ea typeface="+mn-ea"/>
                <a:cs typeface="Arial" pitchFamily="34" charset="0"/>
              </a:rPr>
              <a:t>SNL was planning a huge reunion bash to celebrate its 40 years. The three-hour special would air on February 15</a:t>
            </a:r>
            <a:r>
              <a:rPr lang="en-US" sz="900" kern="1200" baseline="30000" dirty="0" smtClean="0">
                <a:solidFill>
                  <a:schemeClr val="tx1"/>
                </a:solidFill>
                <a:effectLst/>
                <a:latin typeface="Arial" pitchFamily="34" charset="0"/>
                <a:ea typeface="+mn-ea"/>
                <a:cs typeface="Arial" pitchFamily="34" charset="0"/>
              </a:rPr>
              <a:t>th</a:t>
            </a:r>
            <a:r>
              <a:rPr lang="en-US" sz="900" kern="1200" dirty="0" smtClean="0">
                <a:solidFill>
                  <a:schemeClr val="tx1"/>
                </a:solidFill>
                <a:effectLst/>
                <a:latin typeface="Arial" pitchFamily="34" charset="0"/>
                <a:ea typeface="+mn-ea"/>
                <a:cs typeface="Arial" pitchFamily="34" charset="0"/>
              </a:rPr>
              <a:t>, 2015, with plans to include a huge cast of current and former stars, including a surprise visit from Eddie Murphy. But, this 40</a:t>
            </a:r>
            <a:r>
              <a:rPr lang="en-US" sz="900" kern="1200" baseline="30000" dirty="0" smtClean="0">
                <a:solidFill>
                  <a:schemeClr val="tx1"/>
                </a:solidFill>
                <a:effectLst/>
                <a:latin typeface="Arial" pitchFamily="34" charset="0"/>
                <a:ea typeface="+mn-ea"/>
                <a:cs typeface="Arial" pitchFamily="34" charset="0"/>
              </a:rPr>
              <a:t>th</a:t>
            </a:r>
            <a:r>
              <a:rPr lang="en-US" sz="900" kern="1200" dirty="0" smtClean="0">
                <a:solidFill>
                  <a:schemeClr val="tx1"/>
                </a:solidFill>
                <a:effectLst/>
                <a:latin typeface="Arial" pitchFamily="34" charset="0"/>
                <a:ea typeface="+mn-ea"/>
                <a:cs typeface="Arial" pitchFamily="34" charset="0"/>
              </a:rPr>
              <a:t> anniversary of SNL wasn’t just a television broadcast—it needed to be a full cross-channel experience for SNL fans.</a:t>
            </a:r>
          </a:p>
          <a:p>
            <a:r>
              <a:rPr lang="en-US" sz="900" kern="1200" dirty="0" smtClean="0">
                <a:solidFill>
                  <a:schemeClr val="tx1"/>
                </a:solidFill>
                <a:effectLst/>
                <a:latin typeface="Arial" pitchFamily="34" charset="0"/>
                <a:ea typeface="+mn-ea"/>
                <a:cs typeface="Arial" pitchFamily="34" charset="0"/>
              </a:rPr>
              <a:t>So, in addition to planning the big 40</a:t>
            </a:r>
            <a:r>
              <a:rPr lang="en-US" sz="900" kern="1200" baseline="30000" dirty="0" smtClean="0">
                <a:solidFill>
                  <a:schemeClr val="tx1"/>
                </a:solidFill>
                <a:effectLst/>
                <a:latin typeface="Arial" pitchFamily="34" charset="0"/>
                <a:ea typeface="+mn-ea"/>
                <a:cs typeface="Arial" pitchFamily="34" charset="0"/>
              </a:rPr>
              <a:t>th</a:t>
            </a:r>
            <a:r>
              <a:rPr lang="en-US" sz="900" kern="1200" dirty="0" smtClean="0">
                <a:solidFill>
                  <a:schemeClr val="tx1"/>
                </a:solidFill>
                <a:effectLst/>
                <a:latin typeface="Arial" pitchFamily="34" charset="0"/>
                <a:ea typeface="+mn-ea"/>
                <a:cs typeface="Arial" pitchFamily="34" charset="0"/>
              </a:rPr>
              <a:t> anniversary show, NBC also planned to launch an SNL mobile app that fans could download and watch thousands of sketches from the past 40 years. They had a relatively short timeline to develop the app, but also knew that the app would have to perform well under immense traffic that would spike around the time of the show. In addition, they wanted to design the app with an optimal user experience that would allow fans to find and watch content they wanted extremely quickly.</a:t>
            </a:r>
          </a:p>
          <a:p>
            <a:r>
              <a:rPr lang="en-US" sz="900" b="1" kern="1200" dirty="0" smtClean="0">
                <a:solidFill>
                  <a:schemeClr val="tx1"/>
                </a:solidFill>
                <a:effectLst/>
                <a:latin typeface="Arial" pitchFamily="34" charset="0"/>
                <a:ea typeface="+mn-ea"/>
                <a:cs typeface="Arial" pitchFamily="34" charset="0"/>
              </a:rPr>
              <a:t> </a:t>
            </a:r>
          </a:p>
          <a:p>
            <a:r>
              <a:rPr lang="en-US" sz="900" b="1" kern="1200" dirty="0" smtClean="0">
                <a:solidFill>
                  <a:schemeClr val="tx1"/>
                </a:solidFill>
                <a:effectLst/>
                <a:latin typeface="Arial" pitchFamily="34" charset="0"/>
                <a:ea typeface="+mn-ea"/>
                <a:cs typeface="Arial" pitchFamily="34" charset="0"/>
              </a:rPr>
              <a:t>Solution Using MarkLogic</a:t>
            </a:r>
          </a:p>
          <a:p>
            <a:r>
              <a:rPr lang="en-US" sz="900" kern="1200" dirty="0" smtClean="0">
                <a:solidFill>
                  <a:schemeClr val="tx1"/>
                </a:solidFill>
                <a:effectLst/>
                <a:latin typeface="Arial" pitchFamily="34" charset="0"/>
                <a:ea typeface="+mn-ea"/>
                <a:cs typeface="Arial" pitchFamily="34" charset="0"/>
              </a:rPr>
              <a:t>NBC chose MarkLogic as the database to power the SNL app because it was the ideal feature-rich platform with a flexible data model to develop the app quickly, and the elasticity to manage spikes in user traffic. MarkLogic semantics also gave developers the ability to build a content recommendation engine into the app, allowing the app to adapt to the tastes of each individual user as they use the app.</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6</a:t>
            </a:fld>
            <a:endParaRPr lang="en-US" dirty="0"/>
          </a:p>
        </p:txBody>
      </p:sp>
    </p:spTree>
    <p:extLst>
      <p:ext uri="{BB962C8B-B14F-4D97-AF65-F5344CB8AC3E}">
        <p14:creationId xmlns:p14="http://schemas.microsoft.com/office/powerpoint/2010/main" val="2074798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849" indent="-345849">
              <a:buFontTx/>
              <a:buChar char="•"/>
            </a:pPr>
            <a:r>
              <a:rPr lang="en-US" sz="1400" dirty="0"/>
              <a:t>There are a large and growing number of Linked Open Data sets available and more are coming every day</a:t>
            </a:r>
          </a:p>
          <a:p>
            <a:pPr marL="345849" indent="-345849">
              <a:buFontTx/>
              <a:buChar char="•"/>
            </a:pPr>
            <a:r>
              <a:rPr lang="en-US" sz="1400" dirty="0"/>
              <a:t>These data sets are in a form that makes them easily consumed. That’s really important and we’ll describe what that form looks like in a minute</a:t>
            </a:r>
          </a:p>
          <a:p>
            <a:pPr marL="345849" indent="-345849">
              <a:buFontTx/>
              <a:buChar char="•"/>
            </a:pPr>
            <a:endParaRPr lang="en-US" sz="1400" dirty="0"/>
          </a:p>
          <a:p>
            <a:pPr marL="345849" indent="-345849">
              <a:buFontTx/>
              <a:buChar char="•"/>
            </a:pPr>
            <a:r>
              <a:rPr lang="en-US" sz="1400" dirty="0"/>
              <a:t>Examples</a:t>
            </a:r>
          </a:p>
          <a:p>
            <a:pPr marL="936928" lvl="1" indent="-345849">
              <a:buFontTx/>
              <a:buChar char="•"/>
            </a:pPr>
            <a:r>
              <a:rPr lang="en-US" sz="1400" dirty="0" err="1"/>
              <a:t>dbpedia</a:t>
            </a:r>
            <a:r>
              <a:rPr lang="en-US" sz="1400" dirty="0"/>
              <a:t> (wikipedia as triples)</a:t>
            </a:r>
          </a:p>
          <a:p>
            <a:pPr marL="1528007" lvl="2" indent="-345849">
              <a:buFontTx/>
              <a:buChar char="•"/>
            </a:pPr>
            <a:r>
              <a:rPr lang="en-US" sz="1400" dirty="0"/>
              <a:t>Einstein was born in Germany</a:t>
            </a:r>
          </a:p>
          <a:p>
            <a:pPr marL="1528007" lvl="2" indent="-345849">
              <a:buFontTx/>
              <a:buChar char="•"/>
            </a:pPr>
            <a:r>
              <a:rPr lang="en-US" sz="1400" dirty="0"/>
              <a:t>Ireland's currency is the Euro</a:t>
            </a:r>
          </a:p>
          <a:p>
            <a:pPr marL="936928" lvl="1" indent="-345849">
              <a:buFontTx/>
              <a:buChar char="•"/>
            </a:pPr>
            <a:r>
              <a:rPr lang="en-US" sz="1400" dirty="0"/>
              <a:t>GeoNames:</a:t>
            </a:r>
          </a:p>
          <a:p>
            <a:pPr marL="1528007" lvl="2" indent="-345849">
              <a:buFontTx/>
              <a:buChar char="•"/>
            </a:pPr>
            <a:r>
              <a:rPr lang="en-US" sz="1400" dirty="0" smtClean="0"/>
              <a:t>Dover is </a:t>
            </a:r>
            <a:r>
              <a:rPr lang="en-US" sz="1400" dirty="0"/>
              <a:t>the capital of </a:t>
            </a:r>
            <a:r>
              <a:rPr lang="en-US" sz="1400" dirty="0" smtClean="0"/>
              <a:t>Delaware</a:t>
            </a:r>
            <a:endParaRPr lang="en-US" sz="1400" dirty="0"/>
          </a:p>
          <a:p>
            <a:pPr marL="1528007" lvl="2" indent="-345849">
              <a:buFontTx/>
              <a:buChar char="•"/>
            </a:pPr>
            <a:r>
              <a:rPr lang="en-US" sz="1400" dirty="0" smtClean="0"/>
              <a:t>Dover has </a:t>
            </a:r>
            <a:r>
              <a:rPr lang="en-US" sz="1400" dirty="0"/>
              <a:t>these lat/long </a:t>
            </a:r>
            <a:r>
              <a:rPr lang="en-US" sz="1400" dirty="0" err="1"/>
              <a:t>coords</a:t>
            </a:r>
            <a:endParaRPr lang="en-US" sz="1400" dirty="0"/>
          </a:p>
          <a:p>
            <a:pPr marL="345849" indent="-345849">
              <a:buFontTx/>
              <a:buChar char="•"/>
            </a:pPr>
            <a:endParaRPr lang="en-US" sz="1400" dirty="0"/>
          </a:p>
          <a:p>
            <a:pPr marL="345849" indent="-345849">
              <a:buFontTx/>
              <a:buChar char="•"/>
            </a:pPr>
            <a:r>
              <a:rPr lang="en-US" sz="1400" dirty="0"/>
              <a:t>Others:</a:t>
            </a:r>
          </a:p>
          <a:p>
            <a:pPr marL="936928" lvl="1" indent="-345849">
              <a:buFontTx/>
              <a:buChar char="•"/>
            </a:pPr>
            <a:r>
              <a:rPr lang="en-US" sz="1400" dirty="0" smtClean="0"/>
              <a:t>CIA World Fact Book</a:t>
            </a:r>
          </a:p>
          <a:p>
            <a:pPr marL="936928" lvl="1" indent="-345849">
              <a:buFontTx/>
              <a:buChar char="•"/>
            </a:pPr>
            <a:r>
              <a:rPr lang="en-US" sz="1400" dirty="0" err="1" smtClean="0"/>
              <a:t>Data.gov</a:t>
            </a:r>
            <a:r>
              <a:rPr lang="en-US" sz="1400" dirty="0"/>
              <a:t>, </a:t>
            </a:r>
            <a:r>
              <a:rPr lang="en-US" sz="1400" dirty="0" err="1"/>
              <a:t>data.gov.uk</a:t>
            </a:r>
            <a:endParaRPr lang="en-US" sz="1400" dirty="0"/>
          </a:p>
          <a:p>
            <a:pPr marL="1528007" lvl="2" indent="-345849">
              <a:buFontTx/>
              <a:buChar char="•"/>
            </a:pPr>
            <a:r>
              <a:rPr lang="en-US" sz="1400" dirty="0"/>
              <a:t>Legislation</a:t>
            </a:r>
          </a:p>
          <a:p>
            <a:pPr marL="1528007" lvl="2" indent="-345849">
              <a:buFontTx/>
              <a:buChar char="•"/>
            </a:pPr>
            <a:r>
              <a:rPr lang="en-US" sz="1400" dirty="0"/>
              <a:t>Where the money goes</a:t>
            </a:r>
          </a:p>
          <a:p>
            <a:pPr marL="936928" lvl="1" indent="-345849">
              <a:buFontTx/>
              <a:buChar char="•"/>
            </a:pPr>
            <a:r>
              <a:rPr lang="en-US" sz="1400" dirty="0"/>
              <a:t>World Bank Linked Data</a:t>
            </a:r>
          </a:p>
          <a:p>
            <a:pPr marL="936928" lvl="1" indent="-345849">
              <a:buFontTx/>
              <a:buChar char="•"/>
            </a:pPr>
            <a:r>
              <a:rPr lang="en-US" sz="1400" dirty="0" err="1"/>
              <a:t>Patents.data.gov</a:t>
            </a:r>
            <a:r>
              <a:rPr lang="en-US" sz="1400" dirty="0"/>
              <a:t>, </a:t>
            </a:r>
            <a:r>
              <a:rPr lang="en-US" sz="1400" dirty="0" err="1"/>
              <a:t>reference.data.gov</a:t>
            </a:r>
            <a:r>
              <a:rPr lang="en-US" sz="1400" dirty="0"/>
              <a:t>, </a:t>
            </a:r>
          </a:p>
          <a:p>
            <a:pPr marL="936928" lvl="1" indent="-345849">
              <a:buFontTx/>
              <a:buChar char="•"/>
            </a:pPr>
            <a:r>
              <a:rPr lang="en-US" sz="1400" dirty="0"/>
              <a:t>BBC </a:t>
            </a:r>
            <a:r>
              <a:rPr lang="en-US" sz="1400" dirty="0" err="1"/>
              <a:t>Programmes</a:t>
            </a:r>
            <a:r>
              <a:rPr lang="en-US" sz="1400" dirty="0"/>
              <a:t>, BBC Music, BBC Wildlife</a:t>
            </a:r>
          </a:p>
          <a:p>
            <a:pPr lvl="1"/>
            <a:endParaRPr lang="en-US" sz="1400"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35</a:t>
            </a:fld>
            <a:endParaRPr lang="en-US" dirty="0"/>
          </a:p>
        </p:txBody>
      </p:sp>
    </p:spTree>
    <p:extLst>
      <p:ext uri="{BB962C8B-B14F-4D97-AF65-F5344CB8AC3E}">
        <p14:creationId xmlns:p14="http://schemas.microsoft.com/office/powerpoint/2010/main" val="1752553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called </a:t>
            </a:r>
            <a:r>
              <a:rPr lang="en-US" i="1" dirty="0" smtClean="0"/>
              <a:t>Linked Closed Data</a:t>
            </a:r>
            <a:r>
              <a:rPr lang="en-US" dirty="0" smtClean="0"/>
              <a:t>.</a:t>
            </a:r>
          </a:p>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36</a:t>
            </a:fld>
            <a:endParaRPr lang="en-US" dirty="0"/>
          </a:p>
        </p:txBody>
      </p:sp>
    </p:spTree>
    <p:extLst>
      <p:ext uri="{BB962C8B-B14F-4D97-AF65-F5344CB8AC3E}">
        <p14:creationId xmlns:p14="http://schemas.microsoft.com/office/powerpoint/2010/main" val="917559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latin typeface="+mn-lt"/>
                <a:cs typeface="+mn-cs"/>
              </a:rPr>
              <a:t>There are a couple of ways you can extract facts from documents:</a:t>
            </a:r>
          </a:p>
          <a:p>
            <a:pPr marL="288207" indent="-288207">
              <a:buFont typeface="Arial" charset="0"/>
              <a:buChar char="•"/>
            </a:pPr>
            <a:r>
              <a:rPr lang="en-US" sz="1500" dirty="0">
                <a:latin typeface="+mn-lt"/>
                <a:cs typeface="+mn-cs"/>
              </a:rPr>
              <a:t>Document metadata is a natural fit for the RDF data model – author, published date, version, and so on</a:t>
            </a:r>
          </a:p>
          <a:p>
            <a:pPr marL="288207" indent="-288207">
              <a:buFont typeface="Arial" charset="0"/>
              <a:buChar char="•"/>
            </a:pPr>
            <a:r>
              <a:rPr lang="en-US" sz="1500" dirty="0">
                <a:latin typeface="+mn-lt"/>
                <a:cs typeface="+mn-cs"/>
              </a:rPr>
              <a:t>NLP vendors will extract entities (people, products, companies, and so on) from free-flowing text. And they are getting better at extracting events from free-flowing text, represented as triples.</a:t>
            </a:r>
          </a:p>
          <a:p>
            <a:pPr marL="288207" indent="-288207">
              <a:buFont typeface="Arial" charset="0"/>
              <a:buChar char="•"/>
            </a:pPr>
            <a:r>
              <a:rPr lang="en-US" sz="1500" dirty="0">
                <a:latin typeface="+mn-lt"/>
                <a:cs typeface="+mn-cs"/>
              </a:rPr>
              <a:t>Note: when we talk about documents, we may mean text-based documents such as news articles or research reports; or we may mean highly structured data objects such as bank trades.</a:t>
            </a:r>
          </a:p>
        </p:txBody>
      </p:sp>
      <p:sp>
        <p:nvSpPr>
          <p:cNvPr id="4" name="Slide Number Placeholder 3"/>
          <p:cNvSpPr>
            <a:spLocks noGrp="1"/>
          </p:cNvSpPr>
          <p:nvPr>
            <p:ph type="sldNum" sz="quarter" idx="10"/>
          </p:nvPr>
        </p:nvSpPr>
        <p:spPr/>
        <p:txBody>
          <a:bodyPr/>
          <a:lstStyle/>
          <a:p>
            <a:fld id="{708EA56A-F1B3-4F1F-ACD0-DEC49C4A85DD}" type="slidenum">
              <a:rPr lang="en-US" smtClean="0"/>
              <a:pPr/>
              <a:t>37</a:t>
            </a:fld>
            <a:endParaRPr lang="en-US" dirty="0"/>
          </a:p>
        </p:txBody>
      </p:sp>
    </p:spTree>
    <p:extLst>
      <p:ext uri="{BB962C8B-B14F-4D97-AF65-F5344CB8AC3E}">
        <p14:creationId xmlns:p14="http://schemas.microsoft.com/office/powerpoint/2010/main" val="917559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these facts come together in MarkLogic – along with</a:t>
            </a:r>
            <a:r>
              <a:rPr lang="en-US" baseline="0" dirty="0" smtClean="0"/>
              <a:t> documents and data.</a:t>
            </a:r>
          </a:p>
          <a:p>
            <a:endParaRPr lang="en-US" dirty="0"/>
          </a:p>
        </p:txBody>
      </p:sp>
      <p:sp>
        <p:nvSpPr>
          <p:cNvPr id="4" name="Slide Number Placeholder 3"/>
          <p:cNvSpPr>
            <a:spLocks noGrp="1"/>
          </p:cNvSpPr>
          <p:nvPr>
            <p:ph type="sldNum" sz="quarter" idx="10"/>
          </p:nvPr>
        </p:nvSpPr>
        <p:spPr/>
        <p:txBody>
          <a:bodyPr/>
          <a:lstStyle/>
          <a:p>
            <a:fld id="{94BA00D2-761E-4E0B-828B-863E59E08EB7}" type="slidenum">
              <a:rPr lang="en-US" smtClean="0"/>
              <a:t>38</a:t>
            </a:fld>
            <a:endParaRPr lang="en-US" dirty="0"/>
          </a:p>
        </p:txBody>
      </p:sp>
    </p:spTree>
    <p:extLst>
      <p:ext uri="{BB962C8B-B14F-4D97-AF65-F5344CB8AC3E}">
        <p14:creationId xmlns:p14="http://schemas.microsoft.com/office/powerpoint/2010/main" val="4198773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47</a:t>
            </a:fld>
            <a:endParaRPr lang="en-US" dirty="0"/>
          </a:p>
        </p:txBody>
      </p:sp>
    </p:spTree>
    <p:extLst>
      <p:ext uri="{BB962C8B-B14F-4D97-AF65-F5344CB8AC3E}">
        <p14:creationId xmlns:p14="http://schemas.microsoft.com/office/powerpoint/2010/main" val="943268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Triples can</a:t>
            </a:r>
            <a:r>
              <a:rPr lang="en-US" baseline="0" dirty="0" smtClean="0"/>
              <a:t> be embedded in documents – again, these could be text-based documents such as journal articles or they could be data objects such as trades.</a:t>
            </a:r>
          </a:p>
          <a:p>
            <a:endParaRPr lang="en-US" dirty="0"/>
          </a:p>
        </p:txBody>
      </p:sp>
      <p:sp>
        <p:nvSpPr>
          <p:cNvPr id="4" name="Slide Number Placeholder 3"/>
          <p:cNvSpPr>
            <a:spLocks noGrp="1"/>
          </p:cNvSpPr>
          <p:nvPr>
            <p:ph type="sldNum" sz="quarter" idx="10"/>
          </p:nvPr>
        </p:nvSpPr>
        <p:spPr/>
        <p:txBody>
          <a:bodyPr/>
          <a:lstStyle/>
          <a:p>
            <a:fld id="{94BA00D2-761E-4E0B-828B-863E59E08EB7}" type="slidenum">
              <a:rPr lang="en-US" smtClean="0"/>
              <a:t>48</a:t>
            </a:fld>
            <a:endParaRPr lang="en-US" dirty="0"/>
          </a:p>
        </p:txBody>
      </p:sp>
    </p:spTree>
    <p:extLst>
      <p:ext uri="{BB962C8B-B14F-4D97-AF65-F5344CB8AC3E}">
        <p14:creationId xmlns:p14="http://schemas.microsoft.com/office/powerpoint/2010/main" val="2472392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Triples</a:t>
            </a:r>
            <a:r>
              <a:rPr lang="en-US" baseline="0" dirty="0" smtClean="0"/>
              <a:t> are persisted as documents to enable feature such as backup/restore, database replication, and failover.</a:t>
            </a:r>
          </a:p>
          <a:p>
            <a:r>
              <a:rPr lang="en-US" baseline="0" dirty="0" smtClean="0"/>
              <a:t>Queries against triples don't read these documents – they only read the index.</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4BA00D2-761E-4E0B-828B-863E59E08EB7}" type="slidenum">
              <a:rPr lang="en-US" smtClean="0"/>
              <a:t>49</a:t>
            </a:fld>
            <a:endParaRPr lang="en-US" dirty="0"/>
          </a:p>
        </p:txBody>
      </p:sp>
    </p:spTree>
    <p:extLst>
      <p:ext uri="{BB962C8B-B14F-4D97-AF65-F5344CB8AC3E}">
        <p14:creationId xmlns:p14="http://schemas.microsoft.com/office/powerpoint/2010/main" val="2472392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you can mix</a:t>
            </a:r>
            <a:r>
              <a:rPr lang="en-US" baseline="0" dirty="0" smtClean="0"/>
              <a:t> data models – documents and triples, XML/JSON and RDF.</a:t>
            </a:r>
          </a:p>
          <a:p>
            <a:r>
              <a:rPr lang="en-US" baseline="0" dirty="0" smtClean="0"/>
              <a:t>And you can mix languages too, to do combination queries.</a:t>
            </a:r>
          </a:p>
          <a:p>
            <a:endParaRPr lang="en-US" dirty="0"/>
          </a:p>
        </p:txBody>
      </p:sp>
      <p:sp>
        <p:nvSpPr>
          <p:cNvPr id="4" name="Slide Number Placeholder 3"/>
          <p:cNvSpPr>
            <a:spLocks noGrp="1"/>
          </p:cNvSpPr>
          <p:nvPr>
            <p:ph type="sldNum" sz="quarter" idx="10"/>
          </p:nvPr>
        </p:nvSpPr>
        <p:spPr/>
        <p:txBody>
          <a:bodyPr/>
          <a:lstStyle/>
          <a:p>
            <a:fld id="{94BA00D2-761E-4E0B-828B-863E59E08EB7}" type="slidenum">
              <a:rPr lang="en-US" smtClean="0"/>
              <a:t>50</a:t>
            </a:fld>
            <a:endParaRPr lang="en-US" dirty="0"/>
          </a:p>
        </p:txBody>
      </p:sp>
    </p:spTree>
    <p:extLst>
      <p:ext uri="{BB962C8B-B14F-4D97-AF65-F5344CB8AC3E}">
        <p14:creationId xmlns:p14="http://schemas.microsoft.com/office/powerpoint/2010/main" val="2472392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just as triples can be embedded</a:t>
            </a:r>
            <a:r>
              <a:rPr lang="en-US" baseline="0" dirty="0" smtClean="0"/>
              <a:t> in documents, so triples can be annotated in XML.</a:t>
            </a:r>
          </a:p>
          <a:p>
            <a:r>
              <a:rPr lang="en-US" baseline="0" dirty="0" smtClean="0"/>
              <a:t>This is very useful when addressing hard RDF problems such as reification and provenance.</a:t>
            </a:r>
          </a:p>
          <a:p>
            <a:endParaRPr lang="en-US" dirty="0"/>
          </a:p>
        </p:txBody>
      </p:sp>
      <p:sp>
        <p:nvSpPr>
          <p:cNvPr id="4" name="Slide Number Placeholder 3"/>
          <p:cNvSpPr>
            <a:spLocks noGrp="1"/>
          </p:cNvSpPr>
          <p:nvPr>
            <p:ph type="sldNum" sz="quarter" idx="10"/>
          </p:nvPr>
        </p:nvSpPr>
        <p:spPr/>
        <p:txBody>
          <a:bodyPr/>
          <a:lstStyle/>
          <a:p>
            <a:fld id="{94BA00D2-761E-4E0B-828B-863E59E08EB7}" type="slidenum">
              <a:rPr lang="en-US" smtClean="0"/>
              <a:t>51</a:t>
            </a:fld>
            <a:endParaRPr lang="en-US" dirty="0"/>
          </a:p>
        </p:txBody>
      </p:sp>
    </p:spTree>
    <p:extLst>
      <p:ext uri="{BB962C8B-B14F-4D97-AF65-F5344CB8AC3E}">
        <p14:creationId xmlns:p14="http://schemas.microsoft.com/office/powerpoint/2010/main" val="2472392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 bunch of triples in our triple store. Now a query gets run. In most triple stores, that query needs to run against all the triples in the store. </a:t>
            </a:r>
          </a:p>
          <a:p>
            <a:endParaRPr lang="en-US" baseline="0" dirty="0" smtClean="0"/>
          </a:p>
          <a:p>
            <a:r>
              <a:rPr lang="en-US" baseline="0" dirty="0" smtClean="0"/>
              <a:t>By combining documents and triples, we have the ability to run a combined query – this allows us to run the SPARQL query against a subset of all the triples, giving a performance benefit.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52</a:t>
            </a:fld>
            <a:endParaRPr lang="en-US" dirty="0"/>
          </a:p>
        </p:txBody>
      </p:sp>
    </p:spTree>
    <p:extLst>
      <p:ext uri="{BB962C8B-B14F-4D97-AF65-F5344CB8AC3E}">
        <p14:creationId xmlns:p14="http://schemas.microsoft.com/office/powerpoint/2010/main" val="2807726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stored as a combination of XML and RDF. Allows</a:t>
            </a:r>
            <a:r>
              <a:rPr lang="en-US" baseline="0" dirty="0" smtClean="0"/>
              <a:t> for very flexible queries, as well as improving performance over a pure triple store. </a:t>
            </a:r>
            <a:endParaRPr lang="en-US" dirty="0" smtClean="0"/>
          </a:p>
          <a:p>
            <a:endParaRPr lang="en-US" dirty="0" smtClean="0"/>
          </a:p>
          <a:p>
            <a:r>
              <a:rPr lang="en-US" dirty="0" smtClean="0"/>
              <a:t>What characters did this actor play during season</a:t>
            </a:r>
            <a:r>
              <a:rPr lang="en-US" baseline="0" dirty="0" smtClean="0"/>
              <a:t> 34?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7</a:t>
            </a:fld>
            <a:endParaRPr lang="en-US" dirty="0"/>
          </a:p>
        </p:txBody>
      </p:sp>
    </p:spTree>
    <p:extLst>
      <p:ext uri="{BB962C8B-B14F-4D97-AF65-F5344CB8AC3E}">
        <p14:creationId xmlns:p14="http://schemas.microsoft.com/office/powerpoint/2010/main" val="2741288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a combination query looks like.</a:t>
            </a:r>
          </a:p>
          <a:p>
            <a:r>
              <a:rPr lang="en-US" dirty="0" smtClean="0"/>
              <a:t>It's actually very simple – there's a standard SPARQL query</a:t>
            </a:r>
            <a:r>
              <a:rPr lang="en-US" baseline="0" dirty="0" smtClean="0"/>
              <a:t> (in red) and a </a:t>
            </a:r>
            <a:r>
              <a:rPr lang="en-US" baseline="0" dirty="0" err="1" smtClean="0"/>
              <a:t>cts</a:t>
            </a:r>
            <a:r>
              <a:rPr lang="en-US" baseline="0" dirty="0" smtClean="0"/>
              <a:t> query (that's the MarkLogic API for search) added as a constraint.</a:t>
            </a:r>
          </a:p>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53</a:t>
            </a:fld>
            <a:endParaRPr lang="en-US" dirty="0"/>
          </a:p>
        </p:txBody>
      </p:sp>
    </p:spTree>
    <p:extLst>
      <p:ext uri="{BB962C8B-B14F-4D97-AF65-F5344CB8AC3E}">
        <p14:creationId xmlns:p14="http://schemas.microsoft.com/office/powerpoint/2010/main" val="776030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triple selection, combination queries can help us with document selection. We can use a SPARQL query to identify documents that match concepts.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54</a:t>
            </a:fld>
            <a:endParaRPr lang="en-US" dirty="0"/>
          </a:p>
        </p:txBody>
      </p:sp>
    </p:spTree>
    <p:extLst>
      <p:ext uri="{BB962C8B-B14F-4D97-AF65-F5344CB8AC3E}">
        <p14:creationId xmlns:p14="http://schemas.microsoft.com/office/powerpoint/2010/main" val="391967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docs and triples are stored separately, it's necessary to send a request to the triple store, then use that as</a:t>
            </a:r>
            <a:r>
              <a:rPr lang="en-US" baseline="0" dirty="0" smtClean="0"/>
              <a:t> part of the doc store query.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55</a:t>
            </a:fld>
            <a:endParaRPr lang="en-US" dirty="0"/>
          </a:p>
        </p:txBody>
      </p:sp>
    </p:spTree>
    <p:extLst>
      <p:ext uri="{BB962C8B-B14F-4D97-AF65-F5344CB8AC3E}">
        <p14:creationId xmlns:p14="http://schemas.microsoft.com/office/powerpoint/2010/main" val="1070763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combining the two, queries happen faster. Integration between middle-tier and database is simpler</a:t>
            </a:r>
            <a:r>
              <a:rPr lang="en-US" baseline="0" dirty="0" smtClean="0"/>
              <a:t> (one connection point instead of two). </a:t>
            </a:r>
            <a:endParaRPr lang="en-US" dirty="0" smtClean="0"/>
          </a:p>
          <a:p>
            <a:endParaRPr lang="en-US" dirty="0" smtClean="0"/>
          </a:p>
          <a:p>
            <a:r>
              <a:rPr lang="en-US" dirty="0" smtClean="0"/>
              <a:t>Another benefit: transactional</a:t>
            </a:r>
            <a:r>
              <a:rPr lang="en-US" baseline="0" dirty="0" smtClean="0"/>
              <a:t> consistency.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56</a:t>
            </a:fld>
            <a:endParaRPr lang="en-US" dirty="0"/>
          </a:p>
        </p:txBody>
      </p:sp>
    </p:spTree>
    <p:extLst>
      <p:ext uri="{BB962C8B-B14F-4D97-AF65-F5344CB8AC3E}">
        <p14:creationId xmlns:p14="http://schemas.microsoft.com/office/powerpoint/2010/main" val="1563469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HelveticaNeueLT Pro 55 Roman" pitchFamily="34" charset="0"/>
              </a:rPr>
              <a:t>To achieve their goals, the BBC chose to redevelop its infrastructure on MarkLogic. They were able to store their data as XML and RDF, and setup a process they called dynamic semantic publishing that published content to millions of viewers on different devices in real-time. </a:t>
            </a:r>
          </a:p>
          <a:p>
            <a:endParaRPr lang="en-US" dirty="0">
              <a:latin typeface="HelveticaNeueLT Pro 55 Roman" pitchFamily="34" charset="0"/>
            </a:endParaRPr>
          </a:p>
          <a:p>
            <a:r>
              <a:rPr lang="en-US" dirty="0">
                <a:latin typeface="HelveticaNeueLT Pro 55 Roman" pitchFamily="34" charset="0"/>
              </a:rPr>
              <a:t>They MarkLogic for a few reasons: </a:t>
            </a:r>
          </a:p>
          <a:p>
            <a:pPr marL="348823" indent="-348823">
              <a:buAutoNum type="arabicParenBoth"/>
            </a:pPr>
            <a:r>
              <a:rPr lang="en-US" dirty="0">
                <a:latin typeface="HelveticaNeueLT Pro 55 Roman" pitchFamily="34" charset="0"/>
              </a:rPr>
              <a:t>its ability to act as a fast and scalable database (50K queries per day, 30–40 updates per second at peak)</a:t>
            </a:r>
          </a:p>
          <a:p>
            <a:pPr marL="348823" indent="-348823">
              <a:buAutoNum type="arabicParenBoth"/>
            </a:pPr>
            <a:r>
              <a:rPr lang="en-US" dirty="0">
                <a:latin typeface="HelveticaNeueLT Pro 55 Roman" pitchFamily="34" charset="0"/>
              </a:rPr>
              <a:t>Ability to store XML and drive content </a:t>
            </a:r>
            <a:r>
              <a:rPr lang="en-US" dirty="0" err="1">
                <a:latin typeface="HelveticaNeueLT Pro 55 Roman" pitchFamily="34" charset="0"/>
              </a:rPr>
              <a:t>mgmt</a:t>
            </a:r>
            <a:r>
              <a:rPr lang="en-US" dirty="0">
                <a:latin typeface="HelveticaNeueLT Pro 55 Roman" pitchFamily="34" charset="0"/>
              </a:rPr>
              <a:t> using applications services</a:t>
            </a:r>
          </a:p>
          <a:p>
            <a:pPr marL="348823" indent="-348823">
              <a:buAutoNum type="arabicParenBoth"/>
            </a:pPr>
            <a:r>
              <a:rPr lang="en-US" dirty="0">
                <a:latin typeface="HelveticaNeueLT Pro 55 Roman" pitchFamily="34" charset="0"/>
              </a:rPr>
              <a:t>It’s ability to integrate well with the triple store that drove their dynamic semantics publishing. </a:t>
            </a:r>
          </a:p>
          <a:p>
            <a:endParaRPr lang="en-US" b="1" dirty="0">
              <a:latin typeface="HelveticaNeueLT Pro 55 Roman" pitchFamily="34" charset="0"/>
            </a:endParaRPr>
          </a:p>
          <a:p>
            <a:r>
              <a:rPr lang="en-US" b="1" dirty="0">
                <a:latin typeface="HelveticaNeueLT Pro 55 Roman" pitchFamily="34" charset="0"/>
              </a:rPr>
              <a:t>Whiteboard Build-out Script:</a:t>
            </a:r>
          </a:p>
          <a:p>
            <a:endParaRPr lang="en-US" b="1" dirty="0">
              <a:latin typeface="HelveticaNeueLT Pro 55 Roman" pitchFamily="34" charset="0"/>
            </a:endParaRPr>
          </a:p>
          <a:p>
            <a:pPr>
              <a:lnSpc>
                <a:spcPct val="115000"/>
              </a:lnSpc>
            </a:pPr>
            <a:r>
              <a:rPr lang="en-US" sz="1600" dirty="0">
                <a:solidFill>
                  <a:srgbClr val="C1504D"/>
                </a:solidFill>
                <a:latin typeface="Calibri"/>
                <a:ea typeface="MS Mincho"/>
                <a:cs typeface="Calibri"/>
              </a:rPr>
              <a:t>BBC is struggling to manage BBC website with limited editorial staff. The BBC website is composed of 2000+ micro sites, with many different </a:t>
            </a:r>
            <a:endParaRPr lang="en-US" sz="1600" dirty="0">
              <a:latin typeface="Calibri"/>
              <a:ea typeface="MS Mincho"/>
              <a:cs typeface="Times New Roman"/>
            </a:endParaRPr>
          </a:p>
          <a:p>
            <a:pPr marL="345849" indent="-345849">
              <a:lnSpc>
                <a:spcPct val="115000"/>
              </a:lnSpc>
              <a:buFont typeface="+mj-lt"/>
              <a:buAutoNum type="arabicPeriod"/>
            </a:pPr>
            <a:r>
              <a:rPr lang="en-US" sz="1600" dirty="0">
                <a:solidFill>
                  <a:srgbClr val="C1504D"/>
                </a:solidFill>
                <a:latin typeface="Calibri"/>
                <a:ea typeface="MS Mincho"/>
                <a:cs typeface="Calibri"/>
              </a:rPr>
              <a:t>technologies and approaches. With budget and staff cuts they cannot meet the growing needs of today’s customer expectation.  </a:t>
            </a:r>
            <a:endParaRPr lang="en-US" sz="1600" dirty="0">
              <a:latin typeface="Calibri"/>
              <a:ea typeface="MS Mincho"/>
              <a:cs typeface="Times New Roman"/>
            </a:endParaRPr>
          </a:p>
          <a:p>
            <a:pPr marL="749339" lvl="1" indent="-288207">
              <a:lnSpc>
                <a:spcPct val="115000"/>
              </a:lnSpc>
              <a:buFont typeface="+mj-lt"/>
              <a:buAutoNum type="alphaLcPeriod"/>
            </a:pPr>
            <a:r>
              <a:rPr lang="en-US" sz="1600" dirty="0">
                <a:solidFill>
                  <a:srgbClr val="4F82BE"/>
                </a:solidFill>
                <a:latin typeface="Calibri"/>
                <a:ea typeface="MS Mincho"/>
                <a:cs typeface="Calibri"/>
              </a:rPr>
              <a:t>Sports Refresh : 700+ team pages for football </a:t>
            </a:r>
            <a:endParaRPr lang="en-US" sz="1600" dirty="0">
              <a:latin typeface="Calibri"/>
              <a:ea typeface="MS Mincho"/>
              <a:cs typeface="Times New Roman"/>
            </a:endParaRPr>
          </a:p>
          <a:p>
            <a:pPr marL="749339" lvl="1" indent="-288207">
              <a:lnSpc>
                <a:spcPct val="115000"/>
              </a:lnSpc>
              <a:buFont typeface="+mj-lt"/>
              <a:buAutoNum type="alphaLcPeriod"/>
            </a:pPr>
            <a:r>
              <a:rPr lang="en-US" sz="1600" dirty="0">
                <a:solidFill>
                  <a:srgbClr val="4F82BE"/>
                </a:solidFill>
                <a:latin typeface="Calibri"/>
                <a:ea typeface="MS Mincho"/>
                <a:cs typeface="Calibri"/>
              </a:rPr>
              <a:t>2012 Olympics: 10000+ athletes, 200+ teams, 400+ disciplines, 10s of venues </a:t>
            </a:r>
            <a:endParaRPr lang="en-US" sz="1600" dirty="0">
              <a:latin typeface="Calibri"/>
              <a:ea typeface="MS Mincho"/>
              <a:cs typeface="Times New Roman"/>
            </a:endParaRPr>
          </a:p>
          <a:p>
            <a:pPr marL="749339" lvl="1" indent="-288207">
              <a:lnSpc>
                <a:spcPct val="115000"/>
              </a:lnSpc>
              <a:buFont typeface="+mj-lt"/>
              <a:buAutoNum type="alphaLcPeriod"/>
            </a:pPr>
            <a:r>
              <a:rPr lang="en-US" sz="1600" dirty="0">
                <a:solidFill>
                  <a:srgbClr val="000000"/>
                </a:solidFill>
                <a:latin typeface="Calibri"/>
                <a:ea typeface="MS Mincho"/>
                <a:cs typeface="Calibri"/>
              </a:rPr>
              <a:t>The whiteboard shows an antiquated static publishing model. Static HTML templates are used and content is transformed into them and then published to different output channels. </a:t>
            </a:r>
            <a:endParaRPr lang="en-US" sz="1600" dirty="0">
              <a:latin typeface="Calibri"/>
              <a:ea typeface="MS Mincho"/>
              <a:cs typeface="Times New Roman"/>
            </a:endParaRPr>
          </a:p>
          <a:p>
            <a:pPr marL="345849" indent="-345849">
              <a:lnSpc>
                <a:spcPct val="115000"/>
              </a:lnSpc>
              <a:buFont typeface="+mj-lt"/>
              <a:buAutoNum type="arabicPeriod"/>
            </a:pPr>
            <a:r>
              <a:rPr lang="en-US" sz="1600" dirty="0">
                <a:solidFill>
                  <a:srgbClr val="000000"/>
                </a:solidFill>
                <a:latin typeface="Calibri"/>
                <a:ea typeface="MS Mincho"/>
                <a:cs typeface="Calibri"/>
              </a:rPr>
              <a:t>Emphasize static workflow and add additional delivery channels to whiteboard. It is not scalable:  </a:t>
            </a:r>
            <a:endParaRPr lang="en-US" sz="1600" dirty="0">
              <a:latin typeface="Calibri"/>
              <a:ea typeface="MS Mincho"/>
              <a:cs typeface="Times New Roman"/>
            </a:endParaRPr>
          </a:p>
          <a:p>
            <a:pPr marL="749339" lvl="1" indent="-288207">
              <a:lnSpc>
                <a:spcPct val="115000"/>
              </a:lnSpc>
              <a:buFont typeface="+mj-lt"/>
              <a:buAutoNum type="alphaLcPeriod"/>
            </a:pPr>
            <a:r>
              <a:rPr lang="en-US" sz="1600" dirty="0">
                <a:solidFill>
                  <a:srgbClr val="C1504D"/>
                </a:solidFill>
                <a:latin typeface="Calibri"/>
                <a:ea typeface="MS Mincho"/>
                <a:cs typeface="Calibri"/>
              </a:rPr>
              <a:t>2.1. Not easy to rebrand/redesign </a:t>
            </a:r>
            <a:endParaRPr lang="en-US" sz="1600" dirty="0">
              <a:latin typeface="Calibri"/>
              <a:ea typeface="MS Mincho"/>
              <a:cs typeface="Times New Roman"/>
            </a:endParaRPr>
          </a:p>
          <a:p>
            <a:pPr marL="749339" lvl="1" indent="-288207">
              <a:lnSpc>
                <a:spcPct val="115000"/>
              </a:lnSpc>
              <a:buFont typeface="+mj-lt"/>
              <a:buAutoNum type="alphaLcPeriod"/>
            </a:pPr>
            <a:r>
              <a:rPr lang="en-US" sz="1600" dirty="0">
                <a:solidFill>
                  <a:srgbClr val="C1504D"/>
                </a:solidFill>
                <a:latin typeface="Calibri"/>
                <a:ea typeface="MS Mincho"/>
                <a:cs typeface="Calibri"/>
              </a:rPr>
              <a:t>Has limited dynamic content aggregation capabilities </a:t>
            </a:r>
            <a:endParaRPr lang="en-US" sz="1600" dirty="0">
              <a:latin typeface="Calibri"/>
              <a:ea typeface="MS Mincho"/>
              <a:cs typeface="Times New Roman"/>
            </a:endParaRPr>
          </a:p>
          <a:p>
            <a:pPr marL="749339" lvl="1" indent="-288207">
              <a:lnSpc>
                <a:spcPct val="115000"/>
              </a:lnSpc>
              <a:buFont typeface="+mj-lt"/>
              <a:buAutoNum type="alphaLcPeriod"/>
            </a:pPr>
            <a:r>
              <a:rPr lang="en-US" sz="1600" dirty="0">
                <a:solidFill>
                  <a:srgbClr val="C1504D"/>
                </a:solidFill>
                <a:latin typeface="Calibri"/>
                <a:ea typeface="MS Mincho"/>
                <a:cs typeface="Calibri"/>
              </a:rPr>
              <a:t>Requires </a:t>
            </a:r>
            <a:r>
              <a:rPr lang="en-US" sz="1600" dirty="0" err="1">
                <a:solidFill>
                  <a:srgbClr val="C1504D"/>
                </a:solidFill>
                <a:latin typeface="Calibri"/>
                <a:ea typeface="MS Mincho"/>
                <a:cs typeface="Calibri"/>
              </a:rPr>
              <a:t>redpublishing</a:t>
            </a:r>
            <a:r>
              <a:rPr lang="en-US" sz="1600" dirty="0">
                <a:solidFill>
                  <a:srgbClr val="C1504D"/>
                </a:solidFill>
                <a:latin typeface="Calibri"/>
                <a:ea typeface="MS Mincho"/>
                <a:cs typeface="Calibri"/>
              </a:rPr>
              <a:t> of static files when changes are made </a:t>
            </a:r>
            <a:endParaRPr lang="en-US" sz="1600" dirty="0">
              <a:latin typeface="Calibri"/>
              <a:ea typeface="MS Mincho"/>
              <a:cs typeface="Times New Roman"/>
            </a:endParaRPr>
          </a:p>
          <a:p>
            <a:pPr marL="749339" lvl="1" indent="-288207">
              <a:lnSpc>
                <a:spcPct val="115000"/>
              </a:lnSpc>
              <a:buFont typeface="+mj-lt"/>
              <a:buAutoNum type="alphaLcPeriod"/>
            </a:pPr>
            <a:r>
              <a:rPr lang="en-US" sz="1600" dirty="0">
                <a:solidFill>
                  <a:srgbClr val="C1504D"/>
                </a:solidFill>
                <a:latin typeface="Calibri"/>
                <a:ea typeface="MS Mincho"/>
                <a:cs typeface="Calibri"/>
              </a:rPr>
              <a:t>Has high quality control requirements </a:t>
            </a:r>
            <a:endParaRPr lang="en-US" sz="1600" dirty="0">
              <a:latin typeface="Calibri"/>
              <a:ea typeface="MS Mincho"/>
              <a:cs typeface="Times New Roman"/>
            </a:endParaRPr>
          </a:p>
          <a:p>
            <a:pPr marL="749339" lvl="1" indent="-288207">
              <a:lnSpc>
                <a:spcPct val="115000"/>
              </a:lnSpc>
              <a:buFont typeface="+mj-lt"/>
              <a:buAutoNum type="alphaLcPeriod"/>
            </a:pPr>
            <a:r>
              <a:rPr lang="en-US" sz="1600" dirty="0">
                <a:solidFill>
                  <a:srgbClr val="C1504D"/>
                </a:solidFill>
                <a:latin typeface="Calibri"/>
                <a:ea typeface="MS Mincho"/>
                <a:cs typeface="Calibri"/>
              </a:rPr>
              <a:t>Each delivery output channel multiplies these issues</a:t>
            </a:r>
            <a:r>
              <a:rPr lang="en-US" sz="1600" dirty="0">
                <a:solidFill>
                  <a:srgbClr val="000000"/>
                </a:solidFill>
                <a:latin typeface="Calibri"/>
                <a:ea typeface="MS Mincho"/>
                <a:cs typeface="Calibri"/>
              </a:rPr>
              <a:t> </a:t>
            </a:r>
            <a:endParaRPr lang="en-US" sz="1600" dirty="0">
              <a:latin typeface="Calibri"/>
              <a:ea typeface="MS Mincho"/>
              <a:cs typeface="Times New Roman"/>
            </a:endParaRPr>
          </a:p>
          <a:p>
            <a:endParaRPr lang="en-US" dirty="0">
              <a:latin typeface="HelveticaNeueLT Pro 55 Roman" pitchFamily="34" charset="0"/>
            </a:endParaRPr>
          </a:p>
        </p:txBody>
      </p:sp>
      <p:sp>
        <p:nvSpPr>
          <p:cNvPr id="4" name="Slide Number Placeholder 3"/>
          <p:cNvSpPr>
            <a:spLocks noGrp="1"/>
          </p:cNvSpPr>
          <p:nvPr>
            <p:ph type="sldNum" sz="quarter" idx="10"/>
          </p:nvPr>
        </p:nvSpPr>
        <p:spPr/>
        <p:txBody>
          <a:bodyPr/>
          <a:lstStyle/>
          <a:p>
            <a:fld id="{708EA56A-F1B3-4F1F-ACD0-DEC49C4A85DD}" type="slidenum">
              <a:rPr lang="en-US" smtClean="0"/>
              <a:pPr/>
              <a:t>57</a:t>
            </a:fld>
            <a:endParaRPr lang="en-US" dirty="0"/>
          </a:p>
        </p:txBody>
      </p:sp>
    </p:spTree>
    <p:extLst>
      <p:ext uri="{BB962C8B-B14F-4D97-AF65-F5344CB8AC3E}">
        <p14:creationId xmlns:p14="http://schemas.microsoft.com/office/powerpoint/2010/main" val="3940561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HelveticaNeueLT Pro 55 Roman" pitchFamily="34" charset="0"/>
              </a:rPr>
              <a:t>Whiteboard Build-out Script:</a:t>
            </a:r>
          </a:p>
          <a:p>
            <a:endParaRPr lang="en-US" dirty="0">
              <a:latin typeface="HelveticaNeueLT Pro 55 Roman" pitchFamily="34" charset="0"/>
            </a:endParaRPr>
          </a:p>
          <a:p>
            <a:pPr marL="345849" indent="-345849" defTabSz="1182158">
              <a:lnSpc>
                <a:spcPct val="115000"/>
              </a:lnSpc>
              <a:buFont typeface="+mj-lt"/>
              <a:buAutoNum type="arabicPeriod"/>
              <a:defRPr/>
            </a:pPr>
            <a:r>
              <a:rPr lang="en-US" sz="1600" dirty="0">
                <a:solidFill>
                  <a:srgbClr val="000000"/>
                </a:solidFill>
                <a:latin typeface="Calibri"/>
                <a:ea typeface="MS Mincho"/>
                <a:cs typeface="Calibri"/>
              </a:rPr>
              <a:t>Simplified version of DSP (Dynamic Semantic Publishing) architecture. Points of note: </a:t>
            </a:r>
            <a:endParaRPr lang="en-US" sz="1600" dirty="0">
              <a:solidFill>
                <a:prstClr val="black"/>
              </a:solidFill>
              <a:latin typeface="Calibri"/>
              <a:ea typeface="MS Mincho"/>
              <a:cs typeface="Times New Roman"/>
            </a:endParaRPr>
          </a:p>
          <a:p>
            <a:pPr marL="749339" lvl="1" indent="-288207" defTabSz="1182158">
              <a:lnSpc>
                <a:spcPct val="115000"/>
              </a:lnSpc>
              <a:buFont typeface="+mj-lt"/>
              <a:buAutoNum type="alphaLcPeriod"/>
              <a:defRPr/>
            </a:pPr>
            <a:r>
              <a:rPr lang="en-US" sz="1600" dirty="0">
                <a:solidFill>
                  <a:srgbClr val="76933C"/>
                </a:solidFill>
                <a:latin typeface="Calibri"/>
                <a:ea typeface="MS Mincho"/>
                <a:cs typeface="Calibri"/>
              </a:rPr>
              <a:t>Content Creation includes the advanced semantic tagging editorial application CPS. </a:t>
            </a:r>
            <a:endParaRPr lang="en-US" sz="1600" dirty="0">
              <a:solidFill>
                <a:prstClr val="black"/>
              </a:solidFill>
              <a:latin typeface="Calibri"/>
              <a:ea typeface="MS Mincho"/>
              <a:cs typeface="Times New Roman"/>
            </a:endParaRPr>
          </a:p>
          <a:p>
            <a:pPr marL="749339" lvl="1" indent="-288207" defTabSz="1182158">
              <a:lnSpc>
                <a:spcPct val="115000"/>
              </a:lnSpc>
              <a:buFont typeface="+mj-lt"/>
              <a:buAutoNum type="alphaLcPeriod"/>
              <a:defRPr/>
            </a:pPr>
            <a:r>
              <a:rPr lang="en-US" sz="1600" dirty="0">
                <a:solidFill>
                  <a:srgbClr val="76933C"/>
                </a:solidFill>
                <a:latin typeface="Calibri"/>
                <a:ea typeface="MS Mincho"/>
                <a:cs typeface="Calibri"/>
              </a:rPr>
              <a:t>Move to SOA architecture to provide data services to different applications </a:t>
            </a:r>
            <a:endParaRPr lang="en-US" sz="1600" dirty="0">
              <a:solidFill>
                <a:prstClr val="black"/>
              </a:solidFill>
              <a:latin typeface="Calibri"/>
              <a:ea typeface="MS Mincho"/>
              <a:cs typeface="Times New Roman"/>
            </a:endParaRPr>
          </a:p>
          <a:p>
            <a:pPr marL="749339" lvl="1" indent="-288207" defTabSz="1182158">
              <a:lnSpc>
                <a:spcPct val="115000"/>
              </a:lnSpc>
              <a:buFont typeface="+mj-lt"/>
              <a:buAutoNum type="alphaLcPeriod"/>
              <a:defRPr/>
            </a:pPr>
            <a:r>
              <a:rPr lang="en-US" sz="1600" dirty="0">
                <a:solidFill>
                  <a:srgbClr val="76933C"/>
                </a:solidFill>
                <a:latin typeface="Calibri"/>
                <a:ea typeface="MS Mincho"/>
                <a:cs typeface="Calibri"/>
              </a:rPr>
              <a:t>MarkLogic is not the triple store. </a:t>
            </a:r>
          </a:p>
          <a:p>
            <a:pPr marL="749339" lvl="1" indent="-288207" defTabSz="1182158">
              <a:lnSpc>
                <a:spcPct val="115000"/>
              </a:lnSpc>
              <a:buFont typeface="+mj-lt"/>
              <a:buAutoNum type="alphaLcPeriod"/>
              <a:defRPr/>
            </a:pPr>
            <a:r>
              <a:rPr lang="en-US" sz="1600" dirty="0">
                <a:solidFill>
                  <a:srgbClr val="76933C"/>
                </a:solidFill>
                <a:latin typeface="Calibri"/>
                <a:ea typeface="MS Mincho"/>
                <a:cs typeface="Calibri"/>
              </a:rPr>
              <a:t>This can also be described as a data driven architecture with MarkLogic at the heart storing stories as unstructured data and sports stats as structured data. </a:t>
            </a:r>
            <a:endParaRPr lang="en-US" sz="1600" dirty="0">
              <a:solidFill>
                <a:prstClr val="black"/>
              </a:solidFill>
              <a:latin typeface="Calibri"/>
              <a:ea typeface="MS Mincho"/>
              <a:cs typeface="Times New Roman"/>
            </a:endParaRPr>
          </a:p>
          <a:p>
            <a:pPr marL="345849" indent="-345849" defTabSz="1182158">
              <a:lnSpc>
                <a:spcPct val="115000"/>
              </a:lnSpc>
              <a:buFont typeface="+mj-lt"/>
              <a:buAutoNum type="arabicPeriod"/>
              <a:defRPr/>
            </a:pPr>
            <a:r>
              <a:rPr lang="en-US" sz="1600" dirty="0">
                <a:solidFill>
                  <a:srgbClr val="000000"/>
                </a:solidFill>
                <a:latin typeface="Calibri"/>
                <a:ea typeface="MS Mincho"/>
                <a:cs typeface="Calibri"/>
              </a:rPr>
              <a:t>The diagram does not demonstrate the live/live DC configuration with XA d this should be talked through.  </a:t>
            </a:r>
            <a:endParaRPr lang="en-US" sz="1600" dirty="0">
              <a:solidFill>
                <a:prstClr val="black"/>
              </a:solidFill>
              <a:latin typeface="Calibri"/>
              <a:ea typeface="MS Mincho"/>
              <a:cs typeface="Times New Roman"/>
            </a:endParaRPr>
          </a:p>
          <a:p>
            <a:pPr marL="345849" indent="-345849" defTabSz="1182158">
              <a:lnSpc>
                <a:spcPct val="115000"/>
              </a:lnSpc>
              <a:buFont typeface="+mj-lt"/>
              <a:buAutoNum type="arabicPeriod"/>
              <a:defRPr/>
            </a:pPr>
            <a:r>
              <a:rPr lang="en-US" sz="1600" dirty="0">
                <a:solidFill>
                  <a:srgbClr val="000000"/>
                </a:solidFill>
                <a:latin typeface="Calibri"/>
                <a:ea typeface="MS Mincho"/>
                <a:cs typeface="Calibri"/>
              </a:rPr>
              <a:t>This represents a “possible future” where MarkLogic is the combined unstructured, structured and triple store. Discuss: </a:t>
            </a:r>
            <a:endParaRPr lang="en-US" sz="1600" dirty="0">
              <a:solidFill>
                <a:prstClr val="black"/>
              </a:solidFill>
              <a:latin typeface="Calibri"/>
              <a:ea typeface="MS Mincho"/>
              <a:cs typeface="Times New Roman"/>
            </a:endParaRPr>
          </a:p>
          <a:p>
            <a:pPr marL="749339" lvl="1" indent="-288207" defTabSz="1182158">
              <a:lnSpc>
                <a:spcPct val="115000"/>
              </a:lnSpc>
              <a:buFont typeface="+mj-lt"/>
              <a:buAutoNum type="alphaLcPeriod"/>
              <a:defRPr/>
            </a:pPr>
            <a:r>
              <a:rPr lang="en-US" sz="1600" dirty="0">
                <a:solidFill>
                  <a:srgbClr val="76933C"/>
                </a:solidFill>
                <a:latin typeface="Calibri"/>
                <a:ea typeface="MS Mincho"/>
                <a:cs typeface="Calibri"/>
              </a:rPr>
              <a:t>How the BBC has helped drive </a:t>
            </a:r>
            <a:r>
              <a:rPr lang="en-US" sz="1600" dirty="0" err="1">
                <a:solidFill>
                  <a:srgbClr val="76933C"/>
                </a:solidFill>
                <a:latin typeface="Calibri"/>
                <a:ea typeface="MS Mincho"/>
                <a:cs typeface="Calibri"/>
              </a:rPr>
              <a:t>MarkLogic’s</a:t>
            </a:r>
            <a:r>
              <a:rPr lang="en-US" sz="1600" dirty="0">
                <a:solidFill>
                  <a:srgbClr val="76933C"/>
                </a:solidFill>
                <a:latin typeface="Calibri"/>
                <a:ea typeface="MS Mincho"/>
                <a:cs typeface="Calibri"/>
              </a:rPr>
              <a:t> Semantics roadmap</a:t>
            </a:r>
            <a:endParaRPr lang="en-US" sz="1600" dirty="0">
              <a:solidFill>
                <a:prstClr val="black"/>
              </a:solidFill>
              <a:latin typeface="Calibri"/>
              <a:ea typeface="MS Mincho"/>
              <a:cs typeface="Times New Roman"/>
            </a:endParaRPr>
          </a:p>
          <a:p>
            <a:pPr marL="749339" lvl="1" indent="-288207" defTabSz="1182158">
              <a:lnSpc>
                <a:spcPct val="115000"/>
              </a:lnSpc>
              <a:buFont typeface="+mj-lt"/>
              <a:buAutoNum type="alphaLcPeriod"/>
              <a:defRPr/>
            </a:pPr>
            <a:r>
              <a:rPr lang="en-US" sz="1600" dirty="0">
                <a:solidFill>
                  <a:srgbClr val="76933C"/>
                </a:solidFill>
                <a:latin typeface="Calibri"/>
                <a:ea typeface="MS Mincho"/>
                <a:cs typeface="Calibri"/>
              </a:rPr>
              <a:t>How the API would be made much thinner by such a step </a:t>
            </a:r>
            <a:endParaRPr lang="en-US" sz="1600" dirty="0">
              <a:solidFill>
                <a:prstClr val="black"/>
              </a:solidFill>
              <a:latin typeface="Calibri"/>
              <a:ea typeface="MS Mincho"/>
              <a:cs typeface="Times New Roman"/>
            </a:endParaRPr>
          </a:p>
          <a:p>
            <a:pPr marL="749339" lvl="1" indent="-288207" defTabSz="1182158">
              <a:lnSpc>
                <a:spcPct val="115000"/>
              </a:lnSpc>
              <a:buFont typeface="+mj-lt"/>
              <a:buAutoNum type="alphaLcPeriod"/>
              <a:defRPr/>
            </a:pPr>
            <a:r>
              <a:rPr lang="en-US" sz="1600" dirty="0">
                <a:solidFill>
                  <a:srgbClr val="76933C"/>
                </a:solidFill>
                <a:latin typeface="Calibri"/>
                <a:ea typeface="MS Mincho"/>
                <a:cs typeface="Calibri"/>
              </a:rPr>
              <a:t>How this would drive a lower TCO with regard to license (OWLIM), infrastructure, development &amp; testing. </a:t>
            </a:r>
            <a:endParaRPr lang="en-US" sz="1600" dirty="0">
              <a:solidFill>
                <a:prstClr val="black"/>
              </a:solidFill>
              <a:latin typeface="Calibri"/>
              <a:ea typeface="MS Mincho"/>
              <a:cs typeface="Times New Roman"/>
            </a:endParaRPr>
          </a:p>
          <a:p>
            <a:endParaRPr lang="en-US" dirty="0">
              <a:latin typeface="HelveticaNeueLT Pro 55 Roman" pitchFamily="34" charset="0"/>
            </a:endParaRPr>
          </a:p>
        </p:txBody>
      </p:sp>
      <p:sp>
        <p:nvSpPr>
          <p:cNvPr id="4" name="Slide Number Placeholder 3"/>
          <p:cNvSpPr>
            <a:spLocks noGrp="1"/>
          </p:cNvSpPr>
          <p:nvPr>
            <p:ph type="sldNum" sz="quarter" idx="10"/>
          </p:nvPr>
        </p:nvSpPr>
        <p:spPr/>
        <p:txBody>
          <a:bodyPr/>
          <a:lstStyle/>
          <a:p>
            <a:fld id="{708EA56A-F1B3-4F1F-ACD0-DEC49C4A85DD}" type="slidenum">
              <a:rPr lang="en-US" smtClean="0"/>
              <a:pPr/>
              <a:t>58</a:t>
            </a:fld>
            <a:endParaRPr lang="en-US" dirty="0"/>
          </a:p>
        </p:txBody>
      </p:sp>
    </p:spTree>
    <p:extLst>
      <p:ext uri="{BB962C8B-B14F-4D97-AF65-F5344CB8AC3E}">
        <p14:creationId xmlns:p14="http://schemas.microsoft.com/office/powerpoint/2010/main" val="2582473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This slide is important because it shows where MarkLogic is heading with the BBC. It is already planned (as</a:t>
            </a:r>
            <a:r>
              <a:rPr lang="en-US" baseline="0" dirty="0" smtClean="0"/>
              <a:t> of July 2014) for the BBC to move to using MarkLogic as its RDF Triple Store instead of </a:t>
            </a:r>
            <a:r>
              <a:rPr lang="en-US" baseline="0" dirty="0" err="1" smtClean="0"/>
              <a:t>Ontotext</a:t>
            </a:r>
            <a:r>
              <a:rPr lang="en-US" baseline="0" dirty="0" smtClean="0"/>
              <a:t>.</a:t>
            </a:r>
            <a:endParaRPr lang="en-US" dirty="0" smtClean="0"/>
          </a:p>
          <a:p>
            <a:endParaRPr lang="en-US" dirty="0" smtClean="0"/>
          </a:p>
          <a:p>
            <a:r>
              <a:rPr lang="en-US" dirty="0" smtClean="0"/>
              <a:t>The</a:t>
            </a:r>
            <a:r>
              <a:rPr lang="en-US" baseline="0" dirty="0" smtClean="0"/>
              <a:t> graphic on this slide shows a screenshot of what the BBC Sports site looked like during the 2012 Olympics. </a:t>
            </a:r>
          </a:p>
          <a:p>
            <a:r>
              <a:rPr lang="en-US" baseline="0" dirty="0" smtClean="0"/>
              <a:t>It shows “content objects”, or chunks of content, that are published based on the metadata. </a:t>
            </a:r>
            <a:r>
              <a:rPr lang="en-US" sz="1500" dirty="0">
                <a:latin typeface="Tahoma"/>
                <a:cs typeface="+mn-cs"/>
              </a:rPr>
              <a:t>For example, the Web page on Chelsea would be automatically populated with data about the team, upcoming matches, players, other related scores, and recent news—all using semantics. This is made possible by using RDF. The data is updated in one place and then can be populated within these content chunks as needed.</a:t>
            </a:r>
          </a:p>
          <a:p>
            <a:endParaRPr lang="en-US" baseline="0" dirty="0" smtClean="0"/>
          </a:p>
          <a:p>
            <a:r>
              <a:rPr lang="en-US" dirty="0" smtClean="0"/>
              <a:t>This blog post from the BBC provides a lot of details regarding the implementation of DSP:</a:t>
            </a:r>
          </a:p>
          <a:p>
            <a:r>
              <a:rPr lang="en-US" dirty="0" smtClean="0"/>
              <a:t>http://www.bbc.co.uk/blogs/legacy/bbcinternet/2012/04/sports_dynamic_semantic.html</a:t>
            </a:r>
          </a:p>
          <a:p>
            <a:endParaRPr lang="en-US" baseline="0" dirty="0" smtClean="0"/>
          </a:p>
          <a:p>
            <a:r>
              <a:rPr lang="en-US" sz="1500" dirty="0">
                <a:latin typeface="Tahoma"/>
                <a:cs typeface="+mn-cs"/>
              </a:rPr>
              <a:t>From the blog post:</a:t>
            </a:r>
          </a:p>
          <a:p>
            <a:r>
              <a:rPr lang="en-US" sz="1500" dirty="0">
                <a:latin typeface="Tahoma"/>
                <a:cs typeface="+mn-cs"/>
              </a:rPr>
              <a:t>“DSP enables the publication of automated metadata and content state driven web pages that require minimal journalist management, as they automatically aggregate and render links to relevant stories and assets. The published metadata describes the BBC Sport content at a fairly low-level of granularity, enabling rich content relationships and semantic navigation. Querying the published metadata enables the creation of dynamic page aggregations such for teams and </a:t>
            </a:r>
            <a:r>
              <a:rPr lang="en-US" sz="1500" dirty="0" err="1">
                <a:latin typeface="Tahoma"/>
                <a:cs typeface="+mn-cs"/>
              </a:rPr>
              <a:t>athelets</a:t>
            </a:r>
            <a:r>
              <a:rPr lang="en-US" sz="1500" dirty="0">
                <a:latin typeface="Tahoma"/>
                <a:cs typeface="+mn-cs"/>
              </a:rPr>
              <a:t>. Published sports stats and navigation are mapped to the ontology and allows dynamic publication of statistics and navigation against automated indices.</a:t>
            </a:r>
          </a:p>
          <a:p>
            <a:r>
              <a:rPr lang="en-US" sz="1500" dirty="0">
                <a:latin typeface="Tahoma"/>
                <a:cs typeface="+mn-cs"/>
              </a:rPr>
              <a:t>The BBC is evolving its publishing architecture towards a model which will allow all content objects and aggregation to be served and rendered on a dynamic request-by-request basis to support rich navigation, state changes such as event or time and, potentially, </a:t>
            </a:r>
            <a:r>
              <a:rPr lang="en-US" sz="1500" dirty="0" err="1">
                <a:latin typeface="Tahoma"/>
                <a:cs typeface="+mn-cs"/>
              </a:rPr>
              <a:t>personalisation</a:t>
            </a:r>
            <a:r>
              <a:rPr lang="en-US" sz="1500" dirty="0">
                <a:latin typeface="Tahoma"/>
                <a:cs typeface="+mn-cs"/>
              </a:rPr>
              <a:t>; with the information architecture and page layout reacting to underlying semantics and meta model.”</a:t>
            </a:r>
          </a:p>
          <a:p>
            <a:endParaRPr lang="en-US" baseline="0" dirty="0" smtClean="0"/>
          </a:p>
          <a:p>
            <a:r>
              <a:rPr lang="en-US" baseline="0" dirty="0" smtClean="0"/>
              <a:t>Even in 2012, the number </a:t>
            </a:r>
            <a:r>
              <a:rPr lang="en-US" sz="1500" dirty="0">
                <a:latin typeface="Tahoma"/>
                <a:cs typeface="+mn-cs"/>
              </a:rPr>
              <a:t>automated pages managed by the DSP architecture was 10,000+</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59</a:t>
            </a:fld>
            <a:endParaRPr lang="en-US" dirty="0"/>
          </a:p>
        </p:txBody>
      </p:sp>
    </p:spTree>
    <p:extLst>
      <p:ext uri="{BB962C8B-B14F-4D97-AF65-F5344CB8AC3E}">
        <p14:creationId xmlns:p14="http://schemas.microsoft.com/office/powerpoint/2010/main" val="3381078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HelveticaNeueLT Pro 55 Roman" pitchFamily="34" charset="0"/>
            </a:endParaRPr>
          </a:p>
        </p:txBody>
      </p:sp>
      <p:sp>
        <p:nvSpPr>
          <p:cNvPr id="4" name="Slide Number Placeholder 3"/>
          <p:cNvSpPr>
            <a:spLocks noGrp="1"/>
          </p:cNvSpPr>
          <p:nvPr>
            <p:ph type="sldNum" sz="quarter" idx="10"/>
          </p:nvPr>
        </p:nvSpPr>
        <p:spPr/>
        <p:txBody>
          <a:bodyPr/>
          <a:lstStyle/>
          <a:p>
            <a:fld id="{708EA56A-F1B3-4F1F-ACD0-DEC49C4A85DD}" type="slidenum">
              <a:rPr lang="en-US" smtClean="0"/>
              <a:pPr/>
              <a:t>60</a:t>
            </a:fld>
            <a:endParaRPr lang="en-US" dirty="0"/>
          </a:p>
        </p:txBody>
      </p:sp>
    </p:spTree>
    <p:extLst>
      <p:ext uri="{BB962C8B-B14F-4D97-AF65-F5344CB8AC3E}">
        <p14:creationId xmlns:p14="http://schemas.microsoft.com/office/powerpoint/2010/main" val="4156079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62</a:t>
            </a:fld>
            <a:endParaRPr lang="en-US" dirty="0"/>
          </a:p>
        </p:txBody>
      </p:sp>
    </p:spTree>
    <p:extLst>
      <p:ext uri="{BB962C8B-B14F-4D97-AF65-F5344CB8AC3E}">
        <p14:creationId xmlns:p14="http://schemas.microsoft.com/office/powerpoint/2010/main" val="3608981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66</a:t>
            </a:fld>
            <a:endParaRPr lang="en-US" dirty="0"/>
          </a:p>
        </p:txBody>
      </p:sp>
    </p:spTree>
    <p:extLst>
      <p:ext uri="{BB962C8B-B14F-4D97-AF65-F5344CB8AC3E}">
        <p14:creationId xmlns:p14="http://schemas.microsoft.com/office/powerpoint/2010/main" val="365805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effectLst/>
                <a:latin typeface="Arial" pitchFamily="34" charset="0"/>
                <a:ea typeface="+mn-ea"/>
                <a:cs typeface="Arial" pitchFamily="34" charset="0"/>
              </a:rPr>
              <a:t>Getting Smarter As You Go</a:t>
            </a:r>
            <a:br>
              <a:rPr lang="en-US" sz="900" b="1" kern="1200" dirty="0" smtClean="0">
                <a:solidFill>
                  <a:schemeClr val="tx1"/>
                </a:solidFill>
                <a:effectLst/>
                <a:latin typeface="Arial" pitchFamily="34" charset="0"/>
                <a:ea typeface="+mn-ea"/>
                <a:cs typeface="Arial" pitchFamily="34" charset="0"/>
              </a:rPr>
            </a:br>
            <a:r>
              <a:rPr lang="en-US" sz="900" kern="1200" dirty="0" smtClean="0">
                <a:solidFill>
                  <a:schemeClr val="tx1"/>
                </a:solidFill>
                <a:effectLst/>
                <a:latin typeface="Arial" pitchFamily="34" charset="0"/>
                <a:ea typeface="+mn-ea"/>
                <a:cs typeface="Arial" pitchFamily="34" charset="0"/>
              </a:rPr>
              <a:t>The app leverages </a:t>
            </a:r>
            <a:r>
              <a:rPr lang="en-US" sz="900" kern="1200" dirty="0" err="1" smtClean="0">
                <a:solidFill>
                  <a:schemeClr val="tx1"/>
                </a:solidFill>
                <a:effectLst/>
                <a:latin typeface="Arial" pitchFamily="34" charset="0"/>
                <a:ea typeface="+mn-ea"/>
                <a:cs typeface="Arial" pitchFamily="34" charset="0"/>
              </a:rPr>
              <a:t>MarkLogic’s</a:t>
            </a:r>
            <a:r>
              <a:rPr lang="en-US" sz="900" kern="1200" dirty="0" smtClean="0">
                <a:solidFill>
                  <a:schemeClr val="tx1"/>
                </a:solidFill>
                <a:effectLst/>
                <a:latin typeface="Arial" pitchFamily="34" charset="0"/>
                <a:ea typeface="+mn-ea"/>
                <a:cs typeface="Arial" pitchFamily="34" charset="0"/>
              </a:rPr>
              <a:t> integrated search and query engine to make sure fans can quickly find the content they want. But, it goes a step further. It also includes a personalization and recommendation engine responds to what you’re watching and how you watch. The more you watch and interact, the more you discover clips that fit your tastes.</a:t>
            </a:r>
          </a:p>
          <a:p>
            <a:endParaRPr lang="en-US" sz="900" kern="1200" dirty="0" smtClean="0">
              <a:solidFill>
                <a:schemeClr val="tx1"/>
              </a:solidFill>
              <a:effectLst/>
              <a:latin typeface="Arial" pitchFamily="34" charset="0"/>
              <a:ea typeface="+mn-ea"/>
              <a:cs typeface="Arial" pitchFamily="34" charset="0"/>
            </a:endParaRPr>
          </a:p>
          <a:p>
            <a:r>
              <a:rPr lang="en-US" sz="900" kern="1200" dirty="0" smtClean="0">
                <a:solidFill>
                  <a:schemeClr val="tx1"/>
                </a:solidFill>
                <a:effectLst/>
                <a:latin typeface="Arial" pitchFamily="34" charset="0"/>
                <a:ea typeface="+mn-ea"/>
                <a:cs typeface="Arial" pitchFamily="34" charset="0"/>
              </a:rPr>
              <a:t>How does this work? Again, it starts with semantics. When a user first downloads the app and logs on, they are asked to authenticate using Facebook and then they are asked, “Which SNL era do you love most?” Because the app uses semantics to tie each segment to an era, it can easily delivery a package of videos that the user can watch or swipe through. The app logs each one of those interactions and then changes future recommendations based on the user’s interactions. Semantics is also used to quickly filter out videos that the user has already viewed from its recommendations.</a:t>
            </a:r>
          </a:p>
          <a:p>
            <a:endParaRPr lang="en-US" sz="900" kern="1200" dirty="0" smtClean="0">
              <a:solidFill>
                <a:schemeClr val="tx1"/>
              </a:solidFill>
              <a:effectLst/>
              <a:latin typeface="Arial" pitchFamily="34" charset="0"/>
              <a:ea typeface="+mn-ea"/>
              <a:cs typeface="Arial" pitchFamily="34" charset="0"/>
            </a:endParaRPr>
          </a:p>
          <a:p>
            <a:r>
              <a:rPr lang="en-US" sz="900" kern="1200" dirty="0" smtClean="0">
                <a:solidFill>
                  <a:schemeClr val="tx1"/>
                </a:solidFill>
                <a:effectLst/>
                <a:latin typeface="Arial" pitchFamily="34" charset="0"/>
                <a:ea typeface="+mn-ea"/>
                <a:cs typeface="Arial" pitchFamily="34" charset="0"/>
              </a:rPr>
              <a:t>Semantics is what gives fans the ability to truly explore content rather than just watch content. There are in fact two modes in the app—“watch” and “explore”. Traditionally, an app may provide a listing of content that you can scroll through and pick what you want to watch. Sophisticated apps like </a:t>
            </a:r>
            <a:r>
              <a:rPr lang="en-US" sz="900" kern="1200" dirty="0" err="1" smtClean="0">
                <a:solidFill>
                  <a:schemeClr val="tx1"/>
                </a:solidFill>
                <a:effectLst/>
                <a:latin typeface="Arial" pitchFamily="34" charset="0"/>
                <a:ea typeface="+mn-ea"/>
                <a:cs typeface="Arial" pitchFamily="34" charset="0"/>
              </a:rPr>
              <a:t>Netlix</a:t>
            </a:r>
            <a:r>
              <a:rPr lang="en-US" sz="900" kern="1200" dirty="0" smtClean="0">
                <a:solidFill>
                  <a:schemeClr val="tx1"/>
                </a:solidFill>
                <a:effectLst/>
                <a:latin typeface="Arial" pitchFamily="34" charset="0"/>
                <a:ea typeface="+mn-ea"/>
                <a:cs typeface="Arial" pitchFamily="34" charset="0"/>
              </a:rPr>
              <a:t> have improved on this model by providing a listing along with a model for predicting what content you might like and listing that as well. But, even with Netflix, you still won’t be able to navigate across the relationships in the data. For example, you would still need to visit IMDB or another source in order to find out what other movies an actor was in.</a:t>
            </a:r>
          </a:p>
          <a:p>
            <a:endParaRPr lang="en-US" sz="900" kern="1200" dirty="0" smtClean="0">
              <a:solidFill>
                <a:schemeClr val="tx1"/>
              </a:solidFill>
              <a:effectLst/>
              <a:latin typeface="Arial" pitchFamily="34" charset="0"/>
              <a:ea typeface="+mn-ea"/>
              <a:cs typeface="Arial" pitchFamily="34" charset="0"/>
            </a:endParaRPr>
          </a:p>
          <a:p>
            <a:r>
              <a:rPr lang="en-US" sz="900" kern="1200" dirty="0" smtClean="0">
                <a:solidFill>
                  <a:schemeClr val="tx1"/>
                </a:solidFill>
                <a:effectLst/>
                <a:latin typeface="Arial" pitchFamily="34" charset="0"/>
                <a:ea typeface="+mn-ea"/>
                <a:cs typeface="Arial" pitchFamily="34" charset="0"/>
              </a:rPr>
              <a:t>With the SNL app, fans can pull up a video, see and click on the actors and characters and related tags on that video, and even see photos of what the actor looked like in that era. It’s semantics that allows fans to do this—to explore content in new ways that weren’t possible before. Rather than dictating a linear user experience in which they generally know what they are looking for, semantics opens up to discovery, to allow fans to more easily find content they didn’t even know existed.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8</a:t>
            </a:fld>
            <a:endParaRPr lang="en-US" dirty="0"/>
          </a:p>
        </p:txBody>
      </p:sp>
    </p:spTree>
    <p:extLst>
      <p:ext uri="{BB962C8B-B14F-4D97-AF65-F5344CB8AC3E}">
        <p14:creationId xmlns:p14="http://schemas.microsoft.com/office/powerpoint/2010/main" val="1557299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67</a:t>
            </a:fld>
            <a:endParaRPr lang="en-US" dirty="0"/>
          </a:p>
        </p:txBody>
      </p:sp>
    </p:spTree>
    <p:extLst>
      <p:ext uri="{BB962C8B-B14F-4D97-AF65-F5344CB8AC3E}">
        <p14:creationId xmlns:p14="http://schemas.microsoft.com/office/powerpoint/2010/main" val="3658052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effectLst/>
                <a:latin typeface="Arial" pitchFamily="34" charset="0"/>
                <a:ea typeface="+mn-ea"/>
                <a:cs typeface="Arial" pitchFamily="34" charset="0"/>
              </a:rPr>
              <a:t>Results</a:t>
            </a:r>
          </a:p>
          <a:p>
            <a:r>
              <a:rPr lang="en-US" sz="900" kern="1200" dirty="0" smtClean="0">
                <a:solidFill>
                  <a:schemeClr val="tx1"/>
                </a:solidFill>
                <a:effectLst/>
                <a:latin typeface="Arial" pitchFamily="34" charset="0"/>
                <a:ea typeface="+mn-ea"/>
                <a:cs typeface="Arial" pitchFamily="34" charset="0"/>
              </a:rPr>
              <a:t>While we cannot share specific numbers about the app, we can confidently say that the SNL app was a huge success. The SNL 40</a:t>
            </a:r>
            <a:r>
              <a:rPr lang="en-US" sz="900" kern="1200" baseline="30000" dirty="0" smtClean="0">
                <a:solidFill>
                  <a:schemeClr val="tx1"/>
                </a:solidFill>
                <a:effectLst/>
                <a:latin typeface="Arial" pitchFamily="34" charset="0"/>
                <a:ea typeface="+mn-ea"/>
                <a:cs typeface="Arial" pitchFamily="34" charset="0"/>
              </a:rPr>
              <a:t>th</a:t>
            </a:r>
            <a:r>
              <a:rPr lang="en-US" sz="900" kern="1200" dirty="0" smtClean="0">
                <a:solidFill>
                  <a:schemeClr val="tx1"/>
                </a:solidFill>
                <a:effectLst/>
                <a:latin typeface="Arial" pitchFamily="34" charset="0"/>
                <a:ea typeface="+mn-ea"/>
                <a:cs typeface="Arial" pitchFamily="34" charset="0"/>
              </a:rPr>
              <a:t> Anniversary show brought in 23.1 Million viewers—the most viewers for any NBC primetime entertainment in over 10 years. We can assume that the same success was found with the app, which fans love:</a:t>
            </a:r>
          </a:p>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9</a:t>
            </a:fld>
            <a:endParaRPr lang="en-US" dirty="0"/>
          </a:p>
        </p:txBody>
      </p:sp>
    </p:spTree>
    <p:extLst>
      <p:ext uri="{BB962C8B-B14F-4D97-AF65-F5344CB8AC3E}">
        <p14:creationId xmlns:p14="http://schemas.microsoft.com/office/powerpoint/2010/main" val="857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72078" rtl="0" eaLnBrk="1" fontAlgn="auto" latinLnBrk="0" hangingPunct="1">
              <a:lnSpc>
                <a:spcPct val="100000"/>
              </a:lnSpc>
              <a:spcBef>
                <a:spcPts val="0"/>
              </a:spcBef>
              <a:spcAft>
                <a:spcPts val="0"/>
              </a:spcAft>
              <a:buClrTx/>
              <a:buSzTx/>
              <a:buFontTx/>
              <a:buNone/>
              <a:tabLst/>
              <a:defRPr/>
            </a:pPr>
            <a:r>
              <a:rPr lang="en-US" dirty="0" smtClean="0"/>
              <a:t>"not only </a:t>
            </a:r>
            <a:r>
              <a:rPr lang="en-US" dirty="0" err="1" smtClean="0"/>
              <a:t>sql</a:t>
            </a:r>
            <a:r>
              <a:rPr lang="en-US" dirty="0" smtClean="0"/>
              <a:t>"</a:t>
            </a:r>
          </a:p>
          <a:p>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11</a:t>
            </a:fld>
            <a:endParaRPr lang="en-US" dirty="0"/>
          </a:p>
        </p:txBody>
      </p:sp>
    </p:spTree>
    <p:extLst>
      <p:ext uri="{BB962C8B-B14F-4D97-AF65-F5344CB8AC3E}">
        <p14:creationId xmlns:p14="http://schemas.microsoft.com/office/powerpoint/2010/main" val="921438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RDBMS have</a:t>
            </a:r>
            <a:r>
              <a:rPr lang="en-US" baseline="0" dirty="0" smtClean="0"/>
              <a:t> been around for 30 years. Aren't they good enough? Let's take a look at some relational thinking to remind ourselves of some weak points. </a:t>
            </a:r>
            <a:endParaRPr lang="en-US" dirty="0"/>
          </a:p>
        </p:txBody>
      </p:sp>
      <p:sp>
        <p:nvSpPr>
          <p:cNvPr id="4" name="Slide Number Placeholder 3"/>
          <p:cNvSpPr>
            <a:spLocks noGrp="1"/>
          </p:cNvSpPr>
          <p:nvPr>
            <p:ph type="sldNum" sz="quarter" idx="10"/>
          </p:nvPr>
        </p:nvSpPr>
        <p:spPr/>
        <p:txBody>
          <a:bodyPr/>
          <a:lstStyle/>
          <a:p>
            <a:fld id="{708EA56A-F1B3-4F1F-ACD0-DEC49C4A85DD}" type="slidenum">
              <a:rPr lang="en-US" smtClean="0"/>
              <a:pPr/>
              <a:t>12</a:t>
            </a:fld>
            <a:endParaRPr lang="en-US" dirty="0"/>
          </a:p>
        </p:txBody>
      </p:sp>
    </p:spTree>
    <p:extLst>
      <p:ext uri="{BB962C8B-B14F-4D97-AF65-F5344CB8AC3E}">
        <p14:creationId xmlns:p14="http://schemas.microsoft.com/office/powerpoint/2010/main" val="555471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assignment is to create an application to manage data on our employees.  So lets do what everyone does and lay out what types of data we want to manage and see what actual data we have that can fit into this (click)</a:t>
            </a:r>
          </a:p>
          <a:p>
            <a:endParaRPr lang="en-US" baseline="0" dirty="0" smtClean="0"/>
          </a:p>
          <a:p>
            <a:r>
              <a:rPr lang="en-US" baseline="0" dirty="0" smtClean="0"/>
              <a:t>&lt;click&gt;</a:t>
            </a:r>
          </a:p>
          <a:p>
            <a:endParaRPr lang="en-US" baseline="0" dirty="0" smtClean="0"/>
          </a:p>
          <a:p>
            <a:r>
              <a:rPr lang="en-US" baseline="0" dirty="0" smtClean="0"/>
              <a:t>To make this into a schema we need to name the columns – you can’t have fancy full names.  This means that we not only have the schema but we also have a data dictionary that explains how we went about creating it – you can’t understand just the schema. Sometime abbreviations make things hard to understand. Sometimes a name is ambiguous, like “start” – I know what that means now, but what about six months from now?</a:t>
            </a:r>
          </a:p>
          <a:p>
            <a:endParaRPr lang="en-US" baseline="0" dirty="0" smtClean="0"/>
          </a:p>
          <a:p>
            <a:r>
              <a:rPr lang="en-US" baseline="0" dirty="0" smtClean="0"/>
              <a:t>&lt;click&gt;</a:t>
            </a:r>
          </a:p>
          <a:p>
            <a:endParaRPr lang="en-US" baseline="0" dirty="0" smtClean="0"/>
          </a:p>
          <a:p>
            <a:r>
              <a:rPr lang="en-US" baseline="0" dirty="0" smtClean="0"/>
              <a:t>Then we need to think about types. Name and car type are strings. We don’t know how wide they’ll need to be, so we’ll go with variable width. What about full-time employee status? Could be a string like “Yes” or “Y” or “y”. Or if my database supports it, I could use boolean to avoid that problem. I wonder if we’ll need to record any other situations, like “casual employees”. Actually, maybe I should just make “employee status”. Well, I’ve already got it set and I don’t have a requirement for that right now. </a:t>
            </a:r>
          </a:p>
          <a:p>
            <a:endParaRPr lang="en-US" baseline="0" dirty="0" smtClean="0"/>
          </a:p>
          <a:p>
            <a:r>
              <a:rPr lang="en-US" baseline="0" dirty="0" smtClean="0"/>
              <a:t>How about the dates? I can use my database’s date format. Of course, that means I’ll need to parse dates right now and get them standardize. I wonder if that field will even get used? </a:t>
            </a:r>
          </a:p>
          <a:p>
            <a:endParaRPr lang="en-US" baseline="0" dirty="0" smtClean="0"/>
          </a:p>
          <a:p>
            <a:r>
              <a:rPr lang="en-US" baseline="0" dirty="0" smtClean="0"/>
              <a:t>You know Diane, the problem here isn’t about how tricky these decisions are – some are easy, some are hard. The problem is that I need to make them </a:t>
            </a:r>
            <a:r>
              <a:rPr lang="en-US" i="1" baseline="0" dirty="0" smtClean="0"/>
              <a:t>now</a:t>
            </a:r>
            <a:r>
              <a:rPr lang="en-US" i="0" baseline="0" dirty="0" smtClean="0"/>
              <a:t>, before loading data, before starting the app. </a:t>
            </a:r>
            <a:endParaRPr lang="en-US" baseline="0" dirty="0" smtClean="0"/>
          </a:p>
          <a:p>
            <a:endParaRPr lang="en-US" baseline="0" dirty="0" smtClean="0"/>
          </a:p>
          <a:p>
            <a:r>
              <a:rPr lang="en-US" baseline="0" dirty="0" smtClean="0"/>
              <a:t>&lt;click&gt;</a:t>
            </a:r>
          </a:p>
          <a:p>
            <a:endParaRPr lang="en-US" baseline="0" dirty="0" smtClean="0"/>
          </a:p>
          <a:p>
            <a:r>
              <a:rPr lang="en-US" baseline="0" dirty="0" smtClean="0"/>
              <a:t>But that’s really it –now we have a schema!</a:t>
            </a:r>
          </a:p>
          <a:p>
            <a:endParaRPr lang="en-US" baseline="0" dirty="0" smtClean="0"/>
          </a:p>
          <a:p>
            <a:r>
              <a:rPr lang="en-US" baseline="0" dirty="0" smtClean="0"/>
              <a:t>Job done right?  Well no – it turns out our business owner wanted to store more about the employees – things like addresses – what do we do?</a:t>
            </a:r>
          </a:p>
        </p:txBody>
      </p:sp>
      <p:sp>
        <p:nvSpPr>
          <p:cNvPr id="4" name="Slide Number Placeholder 3"/>
          <p:cNvSpPr>
            <a:spLocks noGrp="1"/>
          </p:cNvSpPr>
          <p:nvPr>
            <p:ph type="sldNum" sz="quarter" idx="10"/>
          </p:nvPr>
        </p:nvSpPr>
        <p:spPr/>
        <p:txBody>
          <a:bodyPr/>
          <a:lstStyle/>
          <a:p>
            <a:fld id="{708EA56A-F1B3-4F1F-ACD0-DEC49C4A85DD}" type="slidenum">
              <a:rPr lang="en-US" smtClean="0"/>
              <a:pPr/>
              <a:t>13</a:t>
            </a:fld>
            <a:endParaRPr lang="en-US" dirty="0"/>
          </a:p>
        </p:txBody>
      </p:sp>
    </p:spTree>
    <p:extLst>
      <p:ext uri="{BB962C8B-B14F-4D97-AF65-F5344CB8AC3E}">
        <p14:creationId xmlns:p14="http://schemas.microsoft.com/office/powerpoint/2010/main" val="4070818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w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w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3" name="Picture 12" descr="cove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24" y="1786"/>
            <a:ext cx="12305245" cy="6921700"/>
          </a:xfrm>
          <a:prstGeom prst="rect">
            <a:avLst/>
          </a:prstGeom>
        </p:spPr>
      </p:pic>
      <p:sp>
        <p:nvSpPr>
          <p:cNvPr id="14" name="Rectangle 13"/>
          <p:cNvSpPr/>
          <p:nvPr userDrawn="1"/>
        </p:nvSpPr>
        <p:spPr>
          <a:xfrm>
            <a:off x="-37357" y="1968499"/>
            <a:ext cx="12343658" cy="3091015"/>
          </a:xfrm>
          <a:prstGeom prst="rect">
            <a:avLst/>
          </a:prstGeom>
          <a:solidFill>
            <a:schemeClr val="bg1">
              <a:alpha val="92000"/>
            </a:schemeClr>
          </a:solidFill>
          <a:ln w="9525" algn="ctr">
            <a:noFill/>
            <a:miter lim="800000"/>
            <a:headEnd/>
            <a:tailEnd/>
          </a:ln>
          <a:effectLst>
            <a:outerShdw blurRad="50800" dist="38100" dir="5400000" algn="t" rotWithShape="0">
              <a:prstClr val="black">
                <a:alpha val="40000"/>
              </a:prstClr>
            </a:outerShdw>
          </a:effectLst>
        </p:spPr>
        <p:txBody>
          <a:bodyPr wrap="none" lIns="117208" tIns="58604" rIns="117208" bIns="58604" rtlCol="0" anchor="ctr"/>
          <a:lstStyle/>
          <a:p>
            <a:pPr algn="ctr"/>
            <a:endParaRPr lang="en-US" dirty="0">
              <a:solidFill>
                <a:schemeClr val="tx1"/>
              </a:solidFill>
              <a:latin typeface="Tahoma"/>
              <a:cs typeface="Tahoma"/>
            </a:endParaRPr>
          </a:p>
        </p:txBody>
      </p:sp>
      <p:sp>
        <p:nvSpPr>
          <p:cNvPr id="2" name="Title 1"/>
          <p:cNvSpPr>
            <a:spLocks noGrp="1"/>
          </p:cNvSpPr>
          <p:nvPr userDrawn="1">
            <p:ph type="ctrTitle" hasCustomPrompt="1"/>
          </p:nvPr>
        </p:nvSpPr>
        <p:spPr>
          <a:xfrm>
            <a:off x="530042" y="2944299"/>
            <a:ext cx="11320205" cy="1039490"/>
          </a:xfrm>
          <a:noFill/>
        </p:spPr>
        <p:txBody>
          <a:bodyPr lIns="0" tIns="0" rIns="0" bIns="0" anchor="ctr" anchorCtr="0">
            <a:noAutofit/>
          </a:bodyPr>
          <a:lstStyle>
            <a:lvl1pPr>
              <a:lnSpc>
                <a:spcPts val="5127"/>
              </a:lnSpc>
              <a:spcBef>
                <a:spcPts val="0"/>
              </a:spcBef>
              <a:spcAft>
                <a:spcPts val="0"/>
              </a:spcAft>
              <a:defRPr sz="4600" b="0">
                <a:solidFill>
                  <a:schemeClr val="tx1"/>
                </a:solidFill>
              </a:defRPr>
            </a:lvl1pPr>
          </a:lstStyle>
          <a:p>
            <a:r>
              <a:rPr lang="en-US" dirty="0" smtClean="0"/>
              <a:t>Introducing MarkLogic 7</a:t>
            </a:r>
            <a:endParaRPr lang="en-US" dirty="0"/>
          </a:p>
        </p:txBody>
      </p:sp>
      <p:sp>
        <p:nvSpPr>
          <p:cNvPr id="10" name="TextBox 9"/>
          <p:cNvSpPr txBox="1"/>
          <p:nvPr userDrawn="1"/>
        </p:nvSpPr>
        <p:spPr>
          <a:xfrm>
            <a:off x="7871953" y="4767135"/>
            <a:ext cx="4412528" cy="256852"/>
          </a:xfrm>
          <a:prstGeom prst="rect">
            <a:avLst/>
          </a:prstGeom>
          <a:noFill/>
        </p:spPr>
        <p:txBody>
          <a:bodyPr wrap="none" lIns="117208" tIns="58604" rIns="117208" bIns="58604" rtlCol="0">
            <a:spAutoFit/>
          </a:bodyPr>
          <a:lstStyle/>
          <a:p>
            <a:r>
              <a:rPr lang="en-US" sz="900" dirty="0" smtClean="0">
                <a:solidFill>
                  <a:schemeClr val="bg1">
                    <a:lumMod val="50000"/>
                  </a:schemeClr>
                </a:solidFill>
                <a:latin typeface="+mj-lt"/>
                <a:cs typeface="Tahoma"/>
              </a:rPr>
              <a:t>© COPYRIGHT 2015 MARKLOGIC CORPORATION. ALL RIGHTS RESERVED. </a:t>
            </a:r>
          </a:p>
        </p:txBody>
      </p:sp>
      <p:sp>
        <p:nvSpPr>
          <p:cNvPr id="28" name="Text Placeholder 27"/>
          <p:cNvSpPr>
            <a:spLocks noGrp="1"/>
          </p:cNvSpPr>
          <p:nvPr userDrawn="1">
            <p:ph type="body" sz="quarter" idx="10" hasCustomPrompt="1"/>
          </p:nvPr>
        </p:nvSpPr>
        <p:spPr>
          <a:xfrm>
            <a:off x="534349" y="3979334"/>
            <a:ext cx="11332827" cy="355600"/>
          </a:xfrm>
          <a:prstGeom prst="rect">
            <a:avLst/>
          </a:prstGeom>
        </p:spPr>
        <p:txBody>
          <a:bodyPr lIns="0" tIns="0" rIns="0" bIns="0"/>
          <a:lstStyle>
            <a:lvl1pPr marL="0" indent="0">
              <a:buNone/>
              <a:defRPr sz="1800" baseline="0">
                <a:solidFill>
                  <a:srgbClr val="333333"/>
                </a:solidFill>
              </a:defRPr>
            </a:lvl1pPr>
            <a:lvl2pPr marL="510749" indent="0" algn="l">
              <a:spcBef>
                <a:spcPts val="0"/>
              </a:spcBef>
              <a:spcAft>
                <a:spcPts val="0"/>
              </a:spcAft>
              <a:buNone/>
              <a:defRPr sz="1800"/>
            </a:lvl2pPr>
          </a:lstStyle>
          <a:p>
            <a:pPr lvl="0"/>
            <a:r>
              <a:rPr lang="en-US" dirty="0" smtClean="0"/>
              <a:t>Presented By: Gary Bloom &amp; </a:t>
            </a:r>
            <a:r>
              <a:rPr lang="en-US" dirty="0" err="1" smtClean="0"/>
              <a:t>Michaline</a:t>
            </a:r>
            <a:r>
              <a:rPr lang="en-US" dirty="0" smtClean="0"/>
              <a:t> Todd</a:t>
            </a:r>
          </a:p>
        </p:txBody>
      </p:sp>
      <p:pic>
        <p:nvPicPr>
          <p:cNvPr id="25" name="Picture 24"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222" y="2182368"/>
            <a:ext cx="2382520" cy="477520"/>
          </a:xfrm>
          <a:prstGeom prst="rect">
            <a:avLst/>
          </a:prstGeom>
        </p:spPr>
      </p:pic>
    </p:spTree>
    <p:extLst>
      <p:ext uri="{BB962C8B-B14F-4D97-AF65-F5344CB8AC3E}">
        <p14:creationId xmlns:p14="http://schemas.microsoft.com/office/powerpoint/2010/main" val="2311727190"/>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5" name="Picture 34"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791" y="476504"/>
            <a:ext cx="1489075" cy="298450"/>
          </a:xfrm>
          <a:prstGeom prst="rect">
            <a:avLst/>
          </a:prstGeom>
        </p:spPr>
      </p:pic>
      <p:sp>
        <p:nvSpPr>
          <p:cNvPr id="15" name="Title 1"/>
          <p:cNvSpPr>
            <a:spLocks noGrp="1"/>
          </p:cNvSpPr>
          <p:nvPr>
            <p:ph type="ctrTitle" hasCustomPrompt="1"/>
          </p:nvPr>
        </p:nvSpPr>
        <p:spPr>
          <a:xfrm>
            <a:off x="558656" y="1016000"/>
            <a:ext cx="11087244"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pic>
        <p:nvPicPr>
          <p:cNvPr id="14" name="Picture 13"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7240" cy="241665"/>
          </a:xfrm>
          <a:prstGeom prst="rect">
            <a:avLst/>
          </a:prstGeom>
        </p:spPr>
      </p:pic>
      <p:sp>
        <p:nvSpPr>
          <p:cNvPr id="16" name="TextBox 15"/>
          <p:cNvSpPr txBox="1"/>
          <p:nvPr userDrawn="1"/>
        </p:nvSpPr>
        <p:spPr>
          <a:xfrm>
            <a:off x="7870380" y="6632107"/>
            <a:ext cx="4175823" cy="138499"/>
          </a:xfrm>
          <a:prstGeom prst="rect">
            <a:avLst/>
          </a:prstGeom>
          <a:noFill/>
        </p:spPr>
        <p:txBody>
          <a:bodyPr wrap="none" lIns="0" tIns="0" rIns="0" bIns="0" rtlCol="0">
            <a:spAutoFit/>
          </a:bodyPr>
          <a:lstStyle/>
          <a:p>
            <a:pPr algn="r"/>
            <a:r>
              <a:rPr lang="en-US" sz="900" dirty="0" smtClean="0">
                <a:solidFill>
                  <a:schemeClr val="bg1">
                    <a:lumMod val="50000"/>
                  </a:schemeClr>
                </a:solidFill>
                <a:latin typeface="+mn-lt"/>
                <a:cs typeface="Tahoma"/>
              </a:rPr>
              <a:t>© COPYRIGHT 2015 MARKLOGIC CORPORATION. ALL RIGHTS RESERVED. </a:t>
            </a:r>
          </a:p>
        </p:txBody>
      </p:sp>
      <p:sp>
        <p:nvSpPr>
          <p:cNvPr id="18" name="TextBox 17"/>
          <p:cNvSpPr txBox="1"/>
          <p:nvPr userDrawn="1"/>
        </p:nvSpPr>
        <p:spPr>
          <a:xfrm>
            <a:off x="561735" y="6622876"/>
            <a:ext cx="5057902" cy="276999"/>
          </a:xfrm>
          <a:prstGeom prst="rect">
            <a:avLst/>
          </a:prstGeom>
          <a:noFill/>
        </p:spPr>
        <p:txBody>
          <a:bodyPr wrap="square" lIns="0" tIns="0" rIns="0" bIns="0" rtlCol="0">
            <a:spAutoFit/>
          </a:bodyPr>
          <a:lstStyle/>
          <a:p>
            <a:pPr marL="0" marR="0" indent="0" algn="l" defTabSz="1172078" rtl="0" eaLnBrk="1" fontAlgn="auto" latinLnBrk="0" hangingPunct="1">
              <a:lnSpc>
                <a:spcPct val="100000"/>
              </a:lnSpc>
              <a:spcBef>
                <a:spcPts val="0"/>
              </a:spcBef>
              <a:spcAft>
                <a:spcPts val="0"/>
              </a:spcAft>
              <a:buClrTx/>
              <a:buSzTx/>
              <a:buFontTx/>
              <a:buNone/>
              <a:tabLst/>
              <a:defRPr/>
            </a:pPr>
            <a:r>
              <a:rPr lang="en-US" sz="900" dirty="0" smtClean="0">
                <a:solidFill>
                  <a:schemeClr val="bg1">
                    <a:lumMod val="50000"/>
                  </a:schemeClr>
                </a:solidFill>
                <a:latin typeface="+mn-lt"/>
                <a:cs typeface="Tahoma"/>
              </a:rPr>
              <a:t>SLIDE: </a:t>
            </a:r>
            <a:fld id="{AD71FC88-913E-664A-AFBA-FF8B42D39606}" type="slidenum">
              <a:rPr lang="en-US" sz="900" smtClean="0">
                <a:solidFill>
                  <a:schemeClr val="bg1">
                    <a:lumMod val="50000"/>
                  </a:schemeClr>
                </a:solidFill>
                <a:latin typeface="+mn-lt"/>
                <a:cs typeface="Tahoma"/>
              </a:rPr>
              <a:pPr marL="0" marR="0" indent="0" algn="l" defTabSz="1172078" rtl="0" eaLnBrk="1" fontAlgn="auto" latinLnBrk="0" hangingPunct="1">
                <a:lnSpc>
                  <a:spcPct val="100000"/>
                </a:lnSpc>
                <a:spcBef>
                  <a:spcPts val="0"/>
                </a:spcBef>
                <a:spcAft>
                  <a:spcPts val="0"/>
                </a:spcAft>
                <a:buClrTx/>
                <a:buSzTx/>
                <a:buFontTx/>
                <a:buNone/>
                <a:tabLst/>
                <a:defRPr/>
              </a:pPr>
              <a:t>‹#›</a:t>
            </a:fld>
            <a:endParaRPr lang="en-US" sz="900" dirty="0" smtClean="0">
              <a:solidFill>
                <a:schemeClr val="bg1">
                  <a:lumMod val="50000"/>
                </a:schemeClr>
              </a:solidFill>
              <a:latin typeface="+mn-lt"/>
              <a:cs typeface="Tahoma"/>
            </a:endParaRPr>
          </a:p>
          <a:p>
            <a:pPr marL="0" marR="0" indent="0" algn="l" defTabSz="1172078" rtl="0" eaLnBrk="1" fontAlgn="auto" latinLnBrk="0" hangingPunct="1">
              <a:lnSpc>
                <a:spcPct val="100000"/>
              </a:lnSpc>
              <a:spcBef>
                <a:spcPts val="0"/>
              </a:spcBef>
              <a:spcAft>
                <a:spcPts val="0"/>
              </a:spcAft>
              <a:buClrTx/>
              <a:buSzTx/>
              <a:buFontTx/>
              <a:buNone/>
              <a:tabLst/>
              <a:defRPr/>
            </a:pPr>
            <a:r>
              <a:rPr lang="en-US" sz="900" baseline="0" dirty="0" smtClean="0">
                <a:solidFill>
                  <a:schemeClr val="bg1">
                    <a:lumMod val="50000"/>
                  </a:schemeClr>
                </a:solidFill>
                <a:latin typeface="+mn-lt"/>
                <a:cs typeface="Tahoma"/>
              </a:rPr>
              <a:t> </a:t>
            </a:r>
            <a:endParaRPr lang="en-US" sz="900" dirty="0" smtClean="0">
              <a:solidFill>
                <a:schemeClr val="bg1">
                  <a:lumMod val="50000"/>
                </a:schemeClr>
              </a:solidFill>
              <a:latin typeface="+mn-lt"/>
              <a:cs typeface="Tahoma"/>
            </a:endParaRPr>
          </a:p>
        </p:txBody>
      </p:sp>
    </p:spTree>
    <p:extLst>
      <p:ext uri="{BB962C8B-B14F-4D97-AF65-F5344CB8AC3E}">
        <p14:creationId xmlns:p14="http://schemas.microsoft.com/office/powerpoint/2010/main" val="3428114221"/>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8" name="TextBox 57"/>
          <p:cNvSpPr txBox="1"/>
          <p:nvPr userDrawn="1"/>
        </p:nvSpPr>
        <p:spPr>
          <a:xfrm>
            <a:off x="12527404" y="1244601"/>
            <a:ext cx="236705" cy="472296"/>
          </a:xfrm>
          <a:prstGeom prst="rect">
            <a:avLst/>
          </a:prstGeom>
          <a:noFill/>
        </p:spPr>
        <p:txBody>
          <a:bodyPr wrap="none" lIns="117208" tIns="58604" rIns="117208" bIns="58604" rtlCol="0">
            <a:spAutoFit/>
          </a:bodyPr>
          <a:lstStyle/>
          <a:p>
            <a:endParaRPr lang="en-US" dirty="0">
              <a:latin typeface="Tahoma"/>
            </a:endParaRPr>
          </a:p>
        </p:txBody>
      </p:sp>
      <p:pic>
        <p:nvPicPr>
          <p:cNvPr id="47" name="Picture 46"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791" y="476504"/>
            <a:ext cx="1489075" cy="298450"/>
          </a:xfrm>
          <a:prstGeom prst="rect">
            <a:avLst/>
          </a:prstGeom>
        </p:spPr>
      </p:pic>
      <p:sp>
        <p:nvSpPr>
          <p:cNvPr id="14" name="TextBox 13"/>
          <p:cNvSpPr txBox="1"/>
          <p:nvPr userDrawn="1"/>
        </p:nvSpPr>
        <p:spPr>
          <a:xfrm>
            <a:off x="7870380" y="6632107"/>
            <a:ext cx="4175823" cy="138499"/>
          </a:xfrm>
          <a:prstGeom prst="rect">
            <a:avLst/>
          </a:prstGeom>
          <a:noFill/>
        </p:spPr>
        <p:txBody>
          <a:bodyPr wrap="none" lIns="0" tIns="0" rIns="0" bIns="0" rtlCol="0">
            <a:spAutoFit/>
          </a:bodyPr>
          <a:lstStyle/>
          <a:p>
            <a:pPr algn="r"/>
            <a:r>
              <a:rPr lang="en-US" sz="900" dirty="0" smtClean="0">
                <a:solidFill>
                  <a:schemeClr val="bg1">
                    <a:lumMod val="50000"/>
                  </a:schemeClr>
                </a:solidFill>
                <a:latin typeface="+mn-lt"/>
                <a:cs typeface="Tahoma"/>
              </a:rPr>
              <a:t>© COPYRIGHT 2015 MARKLOGIC CORPORATION. ALL RIGHTS RESERVED. </a:t>
            </a:r>
          </a:p>
        </p:txBody>
      </p:sp>
      <p:sp>
        <p:nvSpPr>
          <p:cNvPr id="15" name="TextBox 14"/>
          <p:cNvSpPr txBox="1"/>
          <p:nvPr userDrawn="1"/>
        </p:nvSpPr>
        <p:spPr>
          <a:xfrm>
            <a:off x="561735" y="6622876"/>
            <a:ext cx="5057902" cy="276999"/>
          </a:xfrm>
          <a:prstGeom prst="rect">
            <a:avLst/>
          </a:prstGeom>
          <a:noFill/>
        </p:spPr>
        <p:txBody>
          <a:bodyPr wrap="square" lIns="0" tIns="0" rIns="0" bIns="0" rtlCol="0">
            <a:spAutoFit/>
          </a:bodyPr>
          <a:lstStyle/>
          <a:p>
            <a:pPr marL="0" marR="0" indent="0" algn="l" defTabSz="1172078" rtl="0" eaLnBrk="1" fontAlgn="auto" latinLnBrk="0" hangingPunct="1">
              <a:lnSpc>
                <a:spcPct val="100000"/>
              </a:lnSpc>
              <a:spcBef>
                <a:spcPts val="0"/>
              </a:spcBef>
              <a:spcAft>
                <a:spcPts val="0"/>
              </a:spcAft>
              <a:buClrTx/>
              <a:buSzTx/>
              <a:buFontTx/>
              <a:buNone/>
              <a:tabLst/>
              <a:defRPr/>
            </a:pPr>
            <a:r>
              <a:rPr lang="en-US" sz="900" dirty="0" smtClean="0">
                <a:solidFill>
                  <a:schemeClr val="bg1">
                    <a:lumMod val="50000"/>
                  </a:schemeClr>
                </a:solidFill>
                <a:latin typeface="+mn-lt"/>
                <a:cs typeface="Tahoma"/>
              </a:rPr>
              <a:t>SLIDE: </a:t>
            </a:r>
            <a:fld id="{AD71FC88-913E-664A-AFBA-FF8B42D39606}" type="slidenum">
              <a:rPr lang="en-US" sz="900" smtClean="0">
                <a:solidFill>
                  <a:schemeClr val="bg1">
                    <a:lumMod val="50000"/>
                  </a:schemeClr>
                </a:solidFill>
                <a:latin typeface="+mn-lt"/>
                <a:cs typeface="Tahoma"/>
              </a:rPr>
              <a:pPr marL="0" marR="0" indent="0" algn="l" defTabSz="1172078" rtl="0" eaLnBrk="1" fontAlgn="auto" latinLnBrk="0" hangingPunct="1">
                <a:lnSpc>
                  <a:spcPct val="100000"/>
                </a:lnSpc>
                <a:spcBef>
                  <a:spcPts val="0"/>
                </a:spcBef>
                <a:spcAft>
                  <a:spcPts val="0"/>
                </a:spcAft>
                <a:buClrTx/>
                <a:buSzTx/>
                <a:buFontTx/>
                <a:buNone/>
                <a:tabLst/>
                <a:defRPr/>
              </a:pPr>
              <a:t>‹#›</a:t>
            </a:fld>
            <a:endParaRPr lang="en-US" sz="900" dirty="0" smtClean="0">
              <a:solidFill>
                <a:schemeClr val="bg1">
                  <a:lumMod val="50000"/>
                </a:schemeClr>
              </a:solidFill>
              <a:latin typeface="+mn-lt"/>
              <a:cs typeface="Tahoma"/>
            </a:endParaRPr>
          </a:p>
          <a:p>
            <a:pPr marL="0" marR="0" indent="0" algn="l" defTabSz="1172078" rtl="0" eaLnBrk="1" fontAlgn="auto" latinLnBrk="0" hangingPunct="1">
              <a:lnSpc>
                <a:spcPct val="100000"/>
              </a:lnSpc>
              <a:spcBef>
                <a:spcPts val="0"/>
              </a:spcBef>
              <a:spcAft>
                <a:spcPts val="0"/>
              </a:spcAft>
              <a:buClrTx/>
              <a:buSzTx/>
              <a:buFontTx/>
              <a:buNone/>
              <a:tabLst/>
              <a:defRPr/>
            </a:pPr>
            <a:r>
              <a:rPr lang="en-US" sz="900" baseline="0" dirty="0" smtClean="0">
                <a:solidFill>
                  <a:schemeClr val="bg1">
                    <a:lumMod val="50000"/>
                  </a:schemeClr>
                </a:solidFill>
                <a:latin typeface="+mn-lt"/>
                <a:cs typeface="Tahoma"/>
              </a:rPr>
              <a:t> </a:t>
            </a:r>
            <a:endParaRPr lang="en-US" sz="900" dirty="0" smtClean="0">
              <a:solidFill>
                <a:schemeClr val="bg1">
                  <a:lumMod val="50000"/>
                </a:schemeClr>
              </a:solidFill>
              <a:latin typeface="+mn-lt"/>
              <a:cs typeface="Tahoma"/>
            </a:endParaRPr>
          </a:p>
        </p:txBody>
      </p:sp>
      <p:pic>
        <p:nvPicPr>
          <p:cNvPr id="16" name="Picture 15"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7240" cy="241665"/>
          </a:xfrm>
          <a:prstGeom prst="rect">
            <a:avLst/>
          </a:prstGeom>
        </p:spPr>
      </p:pic>
    </p:spTree>
    <p:extLst>
      <p:ext uri="{BB962C8B-B14F-4D97-AF65-F5344CB8AC3E}">
        <p14:creationId xmlns:p14="http://schemas.microsoft.com/office/powerpoint/2010/main" val="3008764924"/>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
        <p:nvSpPr>
          <p:cNvPr id="58" name="TextBox 57"/>
          <p:cNvSpPr txBox="1"/>
          <p:nvPr userDrawn="1"/>
        </p:nvSpPr>
        <p:spPr>
          <a:xfrm>
            <a:off x="12527404" y="1244601"/>
            <a:ext cx="236705" cy="472296"/>
          </a:xfrm>
          <a:prstGeom prst="rect">
            <a:avLst/>
          </a:prstGeom>
          <a:noFill/>
        </p:spPr>
        <p:txBody>
          <a:bodyPr wrap="none" lIns="117208" tIns="58604" rIns="117208" bIns="58604" rtlCol="0">
            <a:spAutoFit/>
          </a:bodyPr>
          <a:lstStyle/>
          <a:p>
            <a:endParaRPr lang="en-US" dirty="0">
              <a:latin typeface="+mn-lt"/>
            </a:endParaRPr>
          </a:p>
        </p:txBody>
      </p:sp>
      <p:pic>
        <p:nvPicPr>
          <p:cNvPr id="13" name="Picture 12" descr="curtain-slid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7240" cy="241665"/>
          </a:xfrm>
          <a:prstGeom prst="rect">
            <a:avLst/>
          </a:prstGeom>
        </p:spPr>
      </p:pic>
      <p:sp>
        <p:nvSpPr>
          <p:cNvPr id="14" name="TextBox 13"/>
          <p:cNvSpPr txBox="1"/>
          <p:nvPr userDrawn="1"/>
        </p:nvSpPr>
        <p:spPr>
          <a:xfrm>
            <a:off x="7870380" y="6632107"/>
            <a:ext cx="4175823" cy="138499"/>
          </a:xfrm>
          <a:prstGeom prst="rect">
            <a:avLst/>
          </a:prstGeom>
          <a:noFill/>
        </p:spPr>
        <p:txBody>
          <a:bodyPr wrap="none" lIns="0" tIns="0" rIns="0" bIns="0" rtlCol="0">
            <a:spAutoFit/>
          </a:bodyPr>
          <a:lstStyle/>
          <a:p>
            <a:pPr algn="r"/>
            <a:r>
              <a:rPr lang="en-US" sz="900" dirty="0" smtClean="0">
                <a:solidFill>
                  <a:schemeClr val="bg1">
                    <a:lumMod val="50000"/>
                  </a:schemeClr>
                </a:solidFill>
                <a:latin typeface="+mn-lt"/>
                <a:cs typeface="Tahoma"/>
              </a:rPr>
              <a:t>© COPYRIGHT 2015 MARKLOGIC CORPORATION. ALL RIGHTS RESERVED. </a:t>
            </a:r>
          </a:p>
        </p:txBody>
      </p:sp>
      <p:sp>
        <p:nvSpPr>
          <p:cNvPr id="15" name="TextBox 14"/>
          <p:cNvSpPr txBox="1"/>
          <p:nvPr userDrawn="1"/>
        </p:nvSpPr>
        <p:spPr>
          <a:xfrm>
            <a:off x="561735" y="6622876"/>
            <a:ext cx="5057902" cy="276999"/>
          </a:xfrm>
          <a:prstGeom prst="rect">
            <a:avLst/>
          </a:prstGeom>
          <a:noFill/>
        </p:spPr>
        <p:txBody>
          <a:bodyPr wrap="square" lIns="0" tIns="0" rIns="0" bIns="0" rtlCol="0">
            <a:spAutoFit/>
          </a:bodyPr>
          <a:lstStyle/>
          <a:p>
            <a:pPr marL="0" marR="0" indent="0" algn="l" defTabSz="1172078" rtl="0" eaLnBrk="1" fontAlgn="auto" latinLnBrk="0" hangingPunct="1">
              <a:lnSpc>
                <a:spcPct val="100000"/>
              </a:lnSpc>
              <a:spcBef>
                <a:spcPts val="0"/>
              </a:spcBef>
              <a:spcAft>
                <a:spcPts val="0"/>
              </a:spcAft>
              <a:buClrTx/>
              <a:buSzTx/>
              <a:buFontTx/>
              <a:buNone/>
              <a:tabLst/>
              <a:defRPr/>
            </a:pPr>
            <a:r>
              <a:rPr lang="en-US" sz="900" dirty="0" smtClean="0">
                <a:solidFill>
                  <a:schemeClr val="bg1">
                    <a:lumMod val="50000"/>
                  </a:schemeClr>
                </a:solidFill>
                <a:latin typeface="+mn-lt"/>
                <a:cs typeface="Tahoma"/>
              </a:rPr>
              <a:t>SLIDE: </a:t>
            </a:r>
            <a:fld id="{AD71FC88-913E-664A-AFBA-FF8B42D39606}" type="slidenum">
              <a:rPr lang="en-US" sz="900" smtClean="0">
                <a:solidFill>
                  <a:schemeClr val="bg1">
                    <a:lumMod val="50000"/>
                  </a:schemeClr>
                </a:solidFill>
                <a:latin typeface="+mn-lt"/>
                <a:cs typeface="Tahoma"/>
              </a:rPr>
              <a:pPr marL="0" marR="0" indent="0" algn="l" defTabSz="1172078" rtl="0" eaLnBrk="1" fontAlgn="auto" latinLnBrk="0" hangingPunct="1">
                <a:lnSpc>
                  <a:spcPct val="100000"/>
                </a:lnSpc>
                <a:spcBef>
                  <a:spcPts val="0"/>
                </a:spcBef>
                <a:spcAft>
                  <a:spcPts val="0"/>
                </a:spcAft>
                <a:buClrTx/>
                <a:buSzTx/>
                <a:buFontTx/>
                <a:buNone/>
                <a:tabLst/>
                <a:defRPr/>
              </a:pPr>
              <a:t>‹#›</a:t>
            </a:fld>
            <a:endParaRPr lang="en-US" sz="900" dirty="0" smtClean="0">
              <a:solidFill>
                <a:schemeClr val="bg1">
                  <a:lumMod val="50000"/>
                </a:schemeClr>
              </a:solidFill>
              <a:latin typeface="+mn-lt"/>
              <a:cs typeface="Tahoma"/>
            </a:endParaRPr>
          </a:p>
          <a:p>
            <a:pPr marL="0" marR="0" indent="0" algn="l" defTabSz="1172078" rtl="0" eaLnBrk="1" fontAlgn="auto" latinLnBrk="0" hangingPunct="1">
              <a:lnSpc>
                <a:spcPct val="100000"/>
              </a:lnSpc>
              <a:spcBef>
                <a:spcPts val="0"/>
              </a:spcBef>
              <a:spcAft>
                <a:spcPts val="0"/>
              </a:spcAft>
              <a:buClrTx/>
              <a:buSzTx/>
              <a:buFontTx/>
              <a:buNone/>
              <a:tabLst/>
              <a:defRPr/>
            </a:pPr>
            <a:r>
              <a:rPr lang="en-US" sz="900" baseline="0" dirty="0" smtClean="0">
                <a:solidFill>
                  <a:schemeClr val="bg1">
                    <a:lumMod val="50000"/>
                  </a:schemeClr>
                </a:solidFill>
                <a:latin typeface="+mn-lt"/>
                <a:cs typeface="Tahoma"/>
              </a:rPr>
              <a:t> </a:t>
            </a:r>
            <a:endParaRPr lang="en-US" sz="900" dirty="0" smtClean="0">
              <a:solidFill>
                <a:schemeClr val="bg1">
                  <a:lumMod val="50000"/>
                </a:schemeClr>
              </a:solidFill>
              <a:latin typeface="+mn-lt"/>
              <a:cs typeface="Tahoma"/>
            </a:endParaRPr>
          </a:p>
        </p:txBody>
      </p:sp>
    </p:spTree>
    <p:extLst>
      <p:ext uri="{BB962C8B-B14F-4D97-AF65-F5344CB8AC3E}">
        <p14:creationId xmlns:p14="http://schemas.microsoft.com/office/powerpoint/2010/main" val="323443854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No Bran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19752"/>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New Chapter Blank">
    <p:spTree>
      <p:nvGrpSpPr>
        <p:cNvPr id="1" name=""/>
        <p:cNvGrpSpPr/>
        <p:nvPr/>
      </p:nvGrpSpPr>
      <p:grpSpPr>
        <a:xfrm>
          <a:off x="0" y="0"/>
          <a:ext cx="0" cy="0"/>
          <a:chOff x="0" y="0"/>
          <a:chExt cx="0" cy="0"/>
        </a:xfrm>
      </p:grpSpPr>
      <p:pic>
        <p:nvPicPr>
          <p:cNvPr id="4" name="Picture 3" descr="cover-sid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12306300" cy="6922294"/>
          </a:xfrm>
          <a:prstGeom prst="rect">
            <a:avLst/>
          </a:prstGeom>
        </p:spPr>
      </p:pic>
      <p:sp>
        <p:nvSpPr>
          <p:cNvPr id="17" name="Title 1"/>
          <p:cNvSpPr>
            <a:spLocks noGrp="1"/>
          </p:cNvSpPr>
          <p:nvPr>
            <p:ph type="ctrTitle" hasCustomPrompt="1"/>
          </p:nvPr>
        </p:nvSpPr>
        <p:spPr>
          <a:xfrm>
            <a:off x="445382" y="2944299"/>
            <a:ext cx="11320205" cy="577835"/>
          </a:xfrm>
          <a:noFill/>
          <a:effectLst/>
        </p:spPr>
        <p:txBody>
          <a:bodyPr lIns="0" tIns="0" rIns="0" bIns="0" anchor="ctr" anchorCtr="0">
            <a:noAutofit/>
          </a:bodyPr>
          <a:lstStyle>
            <a:lvl1pPr algn="ctr">
              <a:lnSpc>
                <a:spcPts val="5127"/>
              </a:lnSpc>
              <a:spcBef>
                <a:spcPts val="0"/>
              </a:spcBef>
              <a:spcAft>
                <a:spcPts val="0"/>
              </a:spcAft>
              <a:defRPr sz="5400" b="0" cap="all" baseline="0">
                <a:solidFill>
                  <a:schemeClr val="bg1"/>
                </a:solidFill>
                <a:latin typeface="+mj-lt"/>
              </a:defRPr>
            </a:lvl1pPr>
          </a:lstStyle>
          <a:p>
            <a:r>
              <a:rPr lang="en-US" dirty="0" smtClean="0"/>
              <a:t>Introducing XYZ </a:t>
            </a:r>
            <a:endParaRPr lang="en-US" dirty="0"/>
          </a:p>
        </p:txBody>
      </p:sp>
    </p:spTree>
    <p:extLst>
      <p:ext uri="{BB962C8B-B14F-4D97-AF65-F5344CB8AC3E}">
        <p14:creationId xmlns:p14="http://schemas.microsoft.com/office/powerpoint/2010/main" val="328836816"/>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mlw-2014">
    <p:spTree>
      <p:nvGrpSpPr>
        <p:cNvPr id="1" name=""/>
        <p:cNvGrpSpPr/>
        <p:nvPr/>
      </p:nvGrpSpPr>
      <p:grpSpPr>
        <a:xfrm>
          <a:off x="0" y="0"/>
          <a:ext cx="0" cy="0"/>
          <a:chOff x="0" y="0"/>
          <a:chExt cx="0" cy="0"/>
        </a:xfrm>
      </p:grpSpPr>
      <p:pic>
        <p:nvPicPr>
          <p:cNvPr id="4" name="Picture 3" descr="cover-sid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12306300" cy="6922294"/>
          </a:xfrm>
          <a:prstGeom prst="rect">
            <a:avLst/>
          </a:prstGeom>
        </p:spPr>
      </p:pic>
      <p:sp>
        <p:nvSpPr>
          <p:cNvPr id="6" name="Title 5"/>
          <p:cNvSpPr>
            <a:spLocks noGrp="1"/>
          </p:cNvSpPr>
          <p:nvPr>
            <p:ph type="title"/>
          </p:nvPr>
        </p:nvSpPr>
        <p:spPr>
          <a:xfrm>
            <a:off x="543490" y="823833"/>
            <a:ext cx="11040109" cy="677014"/>
          </a:xfrm>
        </p:spPr>
        <p:txBody>
          <a:bodyPr lIns="0" tIns="0" rIns="0" bIns="0"/>
          <a:lstStyle>
            <a:lvl1pPr>
              <a:defRPr sz="3600" b="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01738381"/>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mlw-2014">
    <p:spTree>
      <p:nvGrpSpPr>
        <p:cNvPr id="1" name=""/>
        <p:cNvGrpSpPr/>
        <p:nvPr/>
      </p:nvGrpSpPr>
      <p:grpSpPr>
        <a:xfrm>
          <a:off x="0" y="0"/>
          <a:ext cx="0" cy="0"/>
          <a:chOff x="0" y="0"/>
          <a:chExt cx="0" cy="0"/>
        </a:xfrm>
      </p:grpSpPr>
      <p:sp>
        <p:nvSpPr>
          <p:cNvPr id="6" name="Title 5"/>
          <p:cNvSpPr>
            <a:spLocks noGrp="1"/>
          </p:cNvSpPr>
          <p:nvPr>
            <p:ph type="title"/>
          </p:nvPr>
        </p:nvSpPr>
        <p:spPr>
          <a:xfrm>
            <a:off x="543490" y="823833"/>
            <a:ext cx="11040109" cy="677014"/>
          </a:xfrm>
        </p:spPr>
        <p:txBody>
          <a:bodyPr lIns="0" tIns="0" rIns="0" bIns="0"/>
          <a:lstStyle>
            <a:lvl1pPr>
              <a:defRPr sz="3600" b="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0354253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mlw-2014">
    <p:spTree>
      <p:nvGrpSpPr>
        <p:cNvPr id="1" name=""/>
        <p:cNvGrpSpPr/>
        <p:nvPr/>
      </p:nvGrpSpPr>
      <p:grpSpPr>
        <a:xfrm>
          <a:off x="0" y="0"/>
          <a:ext cx="0" cy="0"/>
          <a:chOff x="0" y="0"/>
          <a:chExt cx="0" cy="0"/>
        </a:xfrm>
      </p:grpSpPr>
      <p:pic>
        <p:nvPicPr>
          <p:cNvPr id="5" name="Picture 4" descr="curtain-slide-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400" y="-10914"/>
            <a:ext cx="12280900" cy="6908006"/>
          </a:xfrm>
          <a:prstGeom prst="rect">
            <a:avLst/>
          </a:prstGeom>
        </p:spPr>
      </p:pic>
      <p:sp>
        <p:nvSpPr>
          <p:cNvPr id="6" name="Title 5"/>
          <p:cNvSpPr>
            <a:spLocks noGrp="1"/>
          </p:cNvSpPr>
          <p:nvPr>
            <p:ph type="title"/>
          </p:nvPr>
        </p:nvSpPr>
        <p:spPr>
          <a:xfrm>
            <a:off x="543490" y="823833"/>
            <a:ext cx="11040109" cy="677014"/>
          </a:xfrm>
        </p:spPr>
        <p:txBody>
          <a:bodyPr lIns="0" tIns="0" rIns="0" bIns="0"/>
          <a:lstStyle>
            <a:lvl1pPr>
              <a:defRPr sz="3600" b="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03542535"/>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New Chapter Blank">
    <p:spTree>
      <p:nvGrpSpPr>
        <p:cNvPr id="1" name=""/>
        <p:cNvGrpSpPr/>
        <p:nvPr/>
      </p:nvGrpSpPr>
      <p:grpSpPr>
        <a:xfrm>
          <a:off x="0" y="0"/>
          <a:ext cx="0" cy="0"/>
          <a:chOff x="0" y="0"/>
          <a:chExt cx="0" cy="0"/>
        </a:xfrm>
      </p:grpSpPr>
      <p:pic>
        <p:nvPicPr>
          <p:cNvPr id="5" name="Picture 4" descr="curtain-slide-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400" y="-10914"/>
            <a:ext cx="12280900" cy="6908006"/>
          </a:xfrm>
          <a:prstGeom prst="rect">
            <a:avLst/>
          </a:prstGeom>
        </p:spPr>
      </p:pic>
      <p:sp>
        <p:nvSpPr>
          <p:cNvPr id="17" name="Title 1"/>
          <p:cNvSpPr>
            <a:spLocks noGrp="1"/>
          </p:cNvSpPr>
          <p:nvPr>
            <p:ph type="ctrTitle" hasCustomPrompt="1"/>
          </p:nvPr>
        </p:nvSpPr>
        <p:spPr>
          <a:xfrm>
            <a:off x="445382" y="2944299"/>
            <a:ext cx="11320205" cy="577835"/>
          </a:xfrm>
          <a:noFill/>
          <a:effectLst/>
        </p:spPr>
        <p:txBody>
          <a:bodyPr lIns="0" tIns="0" rIns="0" bIns="0" anchor="ctr" anchorCtr="0">
            <a:noAutofit/>
          </a:bodyPr>
          <a:lstStyle>
            <a:lvl1pPr algn="ctr">
              <a:lnSpc>
                <a:spcPts val="5127"/>
              </a:lnSpc>
              <a:spcBef>
                <a:spcPts val="0"/>
              </a:spcBef>
              <a:spcAft>
                <a:spcPts val="0"/>
              </a:spcAft>
              <a:defRPr sz="5400" b="0" cap="all" baseline="0">
                <a:solidFill>
                  <a:schemeClr val="bg1"/>
                </a:solidFill>
                <a:latin typeface="+mj-lt"/>
              </a:defRPr>
            </a:lvl1pPr>
          </a:lstStyle>
          <a:p>
            <a:r>
              <a:rPr lang="en-US" dirty="0" smtClean="0"/>
              <a:t>Introducing XYZ </a:t>
            </a:r>
            <a:endParaRPr lang="en-US" dirty="0"/>
          </a:p>
        </p:txBody>
      </p:sp>
    </p:spTree>
    <p:extLst>
      <p:ext uri="{BB962C8B-B14F-4D97-AF65-F5344CB8AC3E}">
        <p14:creationId xmlns:p14="http://schemas.microsoft.com/office/powerpoint/2010/main" val="192150969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8" name="Rectangle 7"/>
          <p:cNvSpPr/>
          <p:nvPr userDrawn="1"/>
        </p:nvSpPr>
        <p:spPr>
          <a:xfrm>
            <a:off x="-1" y="0"/>
            <a:ext cx="12216384" cy="6949440"/>
          </a:xfrm>
          <a:prstGeom prst="rect">
            <a:avLst/>
          </a:prstGeom>
          <a:solidFill>
            <a:srgbClr val="2728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urtain-slid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7240" cy="241665"/>
          </a:xfrm>
          <a:prstGeom prst="rect">
            <a:avLst/>
          </a:prstGeom>
          <a:effectLst>
            <a:outerShdw blurRad="50800" dist="38100" dir="5400000" algn="t" rotWithShape="0">
              <a:prstClr val="black">
                <a:alpha val="40000"/>
              </a:prstClr>
            </a:outerShdw>
          </a:effectLst>
        </p:spPr>
      </p:pic>
      <p:sp>
        <p:nvSpPr>
          <p:cNvPr id="10" name="Content Placeholder 2"/>
          <p:cNvSpPr>
            <a:spLocks noGrp="1"/>
          </p:cNvSpPr>
          <p:nvPr>
            <p:ph idx="1" hasCustomPrompt="1"/>
          </p:nvPr>
        </p:nvSpPr>
        <p:spPr>
          <a:xfrm>
            <a:off x="558655" y="1003300"/>
            <a:ext cx="11087245" cy="4787900"/>
          </a:xfrm>
        </p:spPr>
        <p:txBody>
          <a:bodyPr lIns="0" tIns="0" rIns="0" bIns="0">
            <a:noAutofit/>
          </a:bodyPr>
          <a:lstStyle>
            <a:lvl1pPr marL="0" indent="0">
              <a:spcBef>
                <a:spcPts val="600"/>
              </a:spcBef>
              <a:spcAft>
                <a:spcPts val="600"/>
              </a:spcAft>
              <a:buClr>
                <a:schemeClr val="tx2"/>
              </a:buClr>
              <a:buNone/>
              <a:defRPr sz="1600">
                <a:solidFill>
                  <a:schemeClr val="bg1"/>
                </a:solidFill>
                <a:latin typeface="Courier New"/>
                <a:cs typeface="Courier New"/>
              </a:defRPr>
            </a:lvl1pPr>
            <a:lvl2pPr marL="915988" indent="-347663">
              <a:spcBef>
                <a:spcPts val="600"/>
              </a:spcBef>
              <a:spcAft>
                <a:spcPts val="600"/>
              </a:spcAft>
              <a:buClr>
                <a:schemeClr val="tx2"/>
              </a:buClr>
              <a:buFont typeface="Arial" pitchFamily="34" charset="0"/>
              <a:buChar char="–"/>
              <a:defRPr sz="2000"/>
            </a:lvl2pPr>
            <a:lvl3pPr marL="1172078" indent="0">
              <a:buClr>
                <a:schemeClr val="tx2"/>
              </a:buClr>
              <a:buFont typeface="Arial" pitchFamily="34" charset="0"/>
              <a:buNone/>
              <a:defRPr sz="2100"/>
            </a:lvl3pPr>
            <a:lvl4pPr marL="2051136" indent="-435460">
              <a:buClr>
                <a:schemeClr val="tx2"/>
              </a:buClr>
              <a:buFont typeface="Arial" pitchFamily="34" charset="0"/>
              <a:buChar char="–"/>
              <a:defRPr sz="1800"/>
            </a:lvl4pPr>
            <a:lvl5pPr marL="2486596" indent="-425286">
              <a:buClr>
                <a:schemeClr val="tx2"/>
              </a:buClr>
              <a:buFont typeface="Arial" pitchFamily="34" charset="0"/>
              <a:buChar char="–"/>
              <a:defRPr sz="1800"/>
            </a:lvl5pPr>
          </a:lstStyle>
          <a:p>
            <a:pPr lvl="0"/>
            <a:r>
              <a:rPr lang="en-US" dirty="0" smtClean="0"/>
              <a:t>// contrived example using prototypes and ‘this’</a:t>
            </a:r>
            <a:br>
              <a:rPr lang="en-US" dirty="0" smtClean="0"/>
            </a:br>
            <a:r>
              <a:rPr lang="en-US" dirty="0" smtClean="0"/>
              <a:t>function DB(url) {</a:t>
            </a:r>
            <a:br>
              <a:rPr lang="en-US" dirty="0" smtClean="0"/>
            </a:br>
            <a:r>
              <a:rPr lang="en-US" dirty="0" smtClean="0"/>
              <a:t>    this.url = url;</a:t>
            </a:r>
            <a:br>
              <a:rPr lang="en-US" dirty="0" smtClean="0"/>
            </a:br>
            <a:r>
              <a:rPr lang="en-US" dirty="0" smtClean="0"/>
              <a:t>}</a:t>
            </a:r>
          </a:p>
          <a:p>
            <a:pPr lvl="0"/>
            <a:r>
              <a:rPr lang="en-US" dirty="0" smtClean="0"/>
              <a:t>DB.prototype.info = function (callback) {</a:t>
            </a:r>
            <a:br>
              <a:rPr lang="en-US" dirty="0" smtClean="0"/>
            </a:br>
            <a:r>
              <a:rPr lang="en-US" dirty="0" smtClean="0"/>
              <a:t>    http.get(this.url + ”/info”, callback);</a:t>
            </a:r>
            <a:br>
              <a:rPr lang="en-US" dirty="0" smtClean="0"/>
            </a:br>
            <a:r>
              <a:rPr lang="en-US" dirty="0" smtClean="0"/>
              <a:t>};</a:t>
            </a:r>
          </a:p>
          <a:p>
            <a:pPr lvl="0"/>
            <a:r>
              <a:rPr lang="en-US" dirty="0" smtClean="0"/>
              <a:t>async.parallel([</a:t>
            </a:r>
            <a:br>
              <a:rPr lang="en-US" dirty="0" smtClean="0"/>
            </a:br>
            <a:r>
              <a:rPr lang="en-US" dirty="0" smtClean="0"/>
              <a:t>    function (cb) {</a:t>
            </a:r>
            <a:br>
              <a:rPr lang="en-US" dirty="0" smtClean="0"/>
            </a:br>
            <a:r>
              <a:rPr lang="en-US" dirty="0" smtClean="0"/>
              <a:t>       new DB(”http://foo”).info(cb);</a:t>
            </a:r>
            <a:br>
              <a:rPr lang="en-US" dirty="0" smtClean="0"/>
            </a:br>
            <a:r>
              <a:rPr lang="en-US" dirty="0" smtClean="0"/>
              <a:t>    },</a:t>
            </a:r>
            <a:br>
              <a:rPr lang="en-US" dirty="0" smtClean="0"/>
            </a:br>
            <a:r>
              <a:rPr lang="en-US" dirty="0" smtClean="0"/>
              <a:t>]}</a:t>
            </a:r>
          </a:p>
          <a:p>
            <a:pPr lvl="0"/>
            <a:endParaRPr lang="en-US" dirty="0" smtClean="0"/>
          </a:p>
          <a:p>
            <a:pPr lvl="0"/>
            <a:r>
              <a:rPr lang="en-US" dirty="0" smtClean="0"/>
              <a:t>/* NOTE: While all the cool kids are using ‘Consolas’, or ‘Menlo’. ‘Consolas’ and ‘Menlo’ are supported cross OS.  So if you use something other then Courier New you run the risk </a:t>
            </a:r>
            <a:br>
              <a:rPr lang="en-US" dirty="0" smtClean="0"/>
            </a:br>
            <a:r>
              <a:rPr lang="en-US" dirty="0" smtClean="0"/>
              <a:t>of your presentation showing up very sloppy looking in a sales demo, webinar, or marketing oriented usage. ‘Courier New’ was the most codie looking font support in both Windows and Mac. Also Powerpoint displays fancy open quotes in ‘Courier New’ („). To work around this I find if you type the quote mark 3 times you will get normal open quote. */</a:t>
            </a:r>
          </a:p>
        </p:txBody>
      </p:sp>
    </p:spTree>
    <p:extLst>
      <p:ext uri="{BB962C8B-B14F-4D97-AF65-F5344CB8AC3E}">
        <p14:creationId xmlns:p14="http://schemas.microsoft.com/office/powerpoint/2010/main" val="10515920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amp; Subheadline">
    <p:spTree>
      <p:nvGrpSpPr>
        <p:cNvPr id="1" name=""/>
        <p:cNvGrpSpPr/>
        <p:nvPr/>
      </p:nvGrpSpPr>
      <p:grpSpPr>
        <a:xfrm>
          <a:off x="0" y="0"/>
          <a:ext cx="0" cy="0"/>
          <a:chOff x="0" y="0"/>
          <a:chExt cx="0" cy="0"/>
        </a:xfrm>
      </p:grpSpPr>
      <p:pic>
        <p:nvPicPr>
          <p:cNvPr id="18" name="Picture 17" descr="cove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24" y="1786"/>
            <a:ext cx="12305245" cy="6921700"/>
          </a:xfrm>
          <a:prstGeom prst="rect">
            <a:avLst/>
          </a:prstGeom>
        </p:spPr>
      </p:pic>
      <p:sp>
        <p:nvSpPr>
          <p:cNvPr id="27" name="Rectangle 26"/>
          <p:cNvSpPr/>
          <p:nvPr userDrawn="1"/>
        </p:nvSpPr>
        <p:spPr>
          <a:xfrm>
            <a:off x="-37357" y="1968499"/>
            <a:ext cx="12343658" cy="3091015"/>
          </a:xfrm>
          <a:prstGeom prst="rect">
            <a:avLst/>
          </a:prstGeom>
          <a:solidFill>
            <a:schemeClr val="bg1">
              <a:alpha val="92000"/>
            </a:schemeClr>
          </a:solidFill>
          <a:ln w="9525" algn="ctr">
            <a:noFill/>
            <a:miter lim="800000"/>
            <a:headEnd/>
            <a:tailEnd/>
          </a:ln>
          <a:effectLst>
            <a:outerShdw blurRad="50800" dist="38100" dir="5400000" algn="t" rotWithShape="0">
              <a:prstClr val="black">
                <a:alpha val="40000"/>
              </a:prstClr>
            </a:outerShdw>
          </a:effectLst>
        </p:spPr>
        <p:txBody>
          <a:bodyPr wrap="none" lIns="117208" tIns="58604" rIns="117208" bIns="58604" rtlCol="0" anchor="ctr"/>
          <a:lstStyle/>
          <a:p>
            <a:pPr algn="ctr"/>
            <a:endParaRPr lang="en-US" dirty="0">
              <a:solidFill>
                <a:schemeClr val="tx1"/>
              </a:solidFill>
              <a:latin typeface="Tahoma"/>
              <a:cs typeface="Tahoma"/>
            </a:endParaRPr>
          </a:p>
        </p:txBody>
      </p:sp>
      <p:sp>
        <p:nvSpPr>
          <p:cNvPr id="23" name="Title 1"/>
          <p:cNvSpPr>
            <a:spLocks noGrp="1"/>
          </p:cNvSpPr>
          <p:nvPr>
            <p:ph type="ctrTitle" hasCustomPrompt="1"/>
          </p:nvPr>
        </p:nvSpPr>
        <p:spPr>
          <a:xfrm>
            <a:off x="530042" y="2944299"/>
            <a:ext cx="11320205" cy="577835"/>
          </a:xfrm>
          <a:noFill/>
        </p:spPr>
        <p:txBody>
          <a:bodyPr lIns="0" tIns="0" rIns="0" bIns="0" anchor="ctr" anchorCtr="0">
            <a:noAutofit/>
          </a:bodyPr>
          <a:lstStyle>
            <a:lvl1pPr>
              <a:lnSpc>
                <a:spcPts val="5127"/>
              </a:lnSpc>
              <a:spcBef>
                <a:spcPts val="0"/>
              </a:spcBef>
              <a:spcAft>
                <a:spcPts val="0"/>
              </a:spcAft>
              <a:defRPr sz="4600" b="0">
                <a:solidFill>
                  <a:schemeClr val="tx1"/>
                </a:solidFill>
              </a:defRPr>
            </a:lvl1pPr>
          </a:lstStyle>
          <a:p>
            <a:r>
              <a:rPr lang="en-US" dirty="0" smtClean="0"/>
              <a:t>Introducing MarkLogic 7</a:t>
            </a:r>
            <a:endParaRPr lang="en-US" dirty="0"/>
          </a:p>
        </p:txBody>
      </p:sp>
      <p:sp>
        <p:nvSpPr>
          <p:cNvPr id="25" name="Text Placeholder 27"/>
          <p:cNvSpPr>
            <a:spLocks noGrp="1"/>
          </p:cNvSpPr>
          <p:nvPr>
            <p:ph type="body" sz="quarter" idx="10" hasCustomPrompt="1"/>
          </p:nvPr>
        </p:nvSpPr>
        <p:spPr>
          <a:xfrm>
            <a:off x="534349" y="4047068"/>
            <a:ext cx="11332827" cy="355600"/>
          </a:xfrm>
          <a:prstGeom prst="rect">
            <a:avLst/>
          </a:prstGeom>
        </p:spPr>
        <p:txBody>
          <a:bodyPr lIns="0" tIns="0" rIns="0" bIns="0"/>
          <a:lstStyle>
            <a:lvl1pPr marL="0" indent="0">
              <a:buNone/>
              <a:defRPr sz="1800" baseline="0">
                <a:solidFill>
                  <a:srgbClr val="333333"/>
                </a:solidFill>
              </a:defRPr>
            </a:lvl1pPr>
            <a:lvl2pPr marL="510749" indent="0" algn="l">
              <a:spcBef>
                <a:spcPts val="0"/>
              </a:spcBef>
              <a:spcAft>
                <a:spcPts val="0"/>
              </a:spcAft>
              <a:buNone/>
              <a:defRPr sz="1800"/>
            </a:lvl2pPr>
          </a:lstStyle>
          <a:p>
            <a:pPr lvl="0"/>
            <a:r>
              <a:rPr lang="en-US" dirty="0" smtClean="0"/>
              <a:t>Presented By: Gary Bloom &amp; </a:t>
            </a:r>
            <a:r>
              <a:rPr lang="en-US" dirty="0" err="1" smtClean="0"/>
              <a:t>Michaline</a:t>
            </a:r>
            <a:r>
              <a:rPr lang="en-US" dirty="0" smtClean="0"/>
              <a:t> Todd</a:t>
            </a:r>
          </a:p>
        </p:txBody>
      </p:sp>
      <p:sp>
        <p:nvSpPr>
          <p:cNvPr id="28" name="Rectangle 5"/>
          <p:cNvSpPr>
            <a:spLocks noGrp="1" noChangeArrowheads="1"/>
          </p:cNvSpPr>
          <p:nvPr>
            <p:ph type="subTitle" idx="1" hasCustomPrompt="1"/>
          </p:nvPr>
        </p:nvSpPr>
        <p:spPr>
          <a:xfrm>
            <a:off x="531866" y="3620309"/>
            <a:ext cx="11331080" cy="409824"/>
          </a:xfrm>
          <a:prstGeom prst="rect">
            <a:avLst/>
          </a:prstGeom>
        </p:spPr>
        <p:txBody>
          <a:bodyPr lIns="0" tIns="0" rIns="0" bIns="0" anchor="t" anchorCtr="0">
            <a:noAutofit/>
          </a:bodyPr>
          <a:lstStyle>
            <a:lvl1pPr marL="0" indent="0">
              <a:buFont typeface="Wingdings" pitchFamily="2" charset="2"/>
              <a:buNone/>
              <a:defRPr sz="2600" baseline="0">
                <a:solidFill>
                  <a:schemeClr val="tx1"/>
                </a:solidFill>
              </a:defRPr>
            </a:lvl1pPr>
          </a:lstStyle>
          <a:p>
            <a:r>
              <a:rPr lang="en-US" dirty="0" smtClean="0"/>
              <a:t>Go Further, Faster!</a:t>
            </a:r>
            <a:endParaRPr lang="en-US" dirty="0"/>
          </a:p>
        </p:txBody>
      </p:sp>
      <p:pic>
        <p:nvPicPr>
          <p:cNvPr id="14" name="Picture 13"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222" y="2182368"/>
            <a:ext cx="2382520" cy="477520"/>
          </a:xfrm>
          <a:prstGeom prst="rect">
            <a:avLst/>
          </a:prstGeom>
        </p:spPr>
      </p:pic>
      <p:sp>
        <p:nvSpPr>
          <p:cNvPr id="24" name="TextBox 23"/>
          <p:cNvSpPr txBox="1"/>
          <p:nvPr userDrawn="1"/>
        </p:nvSpPr>
        <p:spPr>
          <a:xfrm>
            <a:off x="7871953" y="4767135"/>
            <a:ext cx="4412528" cy="256852"/>
          </a:xfrm>
          <a:prstGeom prst="rect">
            <a:avLst/>
          </a:prstGeom>
          <a:noFill/>
        </p:spPr>
        <p:txBody>
          <a:bodyPr wrap="none" lIns="117208" tIns="58604" rIns="117208" bIns="58604" rtlCol="0">
            <a:spAutoFit/>
          </a:bodyPr>
          <a:lstStyle/>
          <a:p>
            <a:r>
              <a:rPr lang="en-US" sz="900" dirty="0" smtClean="0">
                <a:solidFill>
                  <a:schemeClr val="bg1">
                    <a:lumMod val="50000"/>
                  </a:schemeClr>
                </a:solidFill>
                <a:latin typeface="+mj-lt"/>
                <a:cs typeface="Tahoma"/>
              </a:rPr>
              <a:t>© COPYRIGHT 2015 MARKLOGIC CORPORATION. ALL RIGHTS RESERVED. </a:t>
            </a:r>
          </a:p>
        </p:txBody>
      </p:sp>
    </p:spTree>
    <p:extLst>
      <p:ext uri="{BB962C8B-B14F-4D97-AF65-F5344CB8AC3E}">
        <p14:creationId xmlns:p14="http://schemas.microsoft.com/office/powerpoint/2010/main" val="376364110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5" name="Rectangle 4"/>
          <p:cNvSpPr/>
          <p:nvPr userDrawn="1"/>
        </p:nvSpPr>
        <p:spPr>
          <a:xfrm>
            <a:off x="6066397" y="14941"/>
            <a:ext cx="6149986" cy="6858000"/>
          </a:xfrm>
          <a:prstGeom prst="rect">
            <a:avLst/>
          </a:prstGeom>
          <a:solidFill>
            <a:srgbClr val="27282C"/>
          </a:solidFill>
          <a:ln>
            <a:noFill/>
          </a:ln>
          <a:effectLst>
            <a:innerShdw blurRad="63500" dist="50800" dir="108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hasCustomPrompt="1"/>
          </p:nvPr>
        </p:nvSpPr>
        <p:spPr>
          <a:xfrm>
            <a:off x="6499711" y="1016000"/>
            <a:ext cx="5453780" cy="5214471"/>
          </a:xfrm>
        </p:spPr>
        <p:txBody>
          <a:bodyPr lIns="0" tIns="0" rIns="0" bIns="0">
            <a:noAutofit/>
          </a:bodyPr>
          <a:lstStyle>
            <a:lvl1pPr marL="0" marR="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lang="pl-PL" sz="1200" b="0" baseline="0">
                <a:solidFill>
                  <a:schemeClr val="bg1"/>
                </a:solidFill>
                <a:latin typeface="Courier New"/>
                <a:cs typeface="Courier New"/>
              </a:defRPr>
            </a:lvl1pPr>
            <a:lvl2pPr marL="633413" indent="-257175">
              <a:spcBef>
                <a:spcPts val="600"/>
              </a:spcBef>
              <a:spcAft>
                <a:spcPts val="600"/>
              </a:spcAft>
              <a:buClr>
                <a:schemeClr val="tx2"/>
              </a:buClr>
              <a:defRPr sz="2300">
                <a:solidFill>
                  <a:schemeClr val="bg1"/>
                </a:solidFill>
                <a:latin typeface="+mn-lt"/>
              </a:defRPr>
            </a:lvl2pPr>
            <a:lvl3pPr marL="1196975" indent="-242888">
              <a:spcBef>
                <a:spcPts val="600"/>
              </a:spcBef>
              <a:spcAft>
                <a:spcPts val="600"/>
              </a:spcAft>
              <a:buClr>
                <a:schemeClr val="tx2"/>
              </a:buClr>
              <a:defRPr sz="2100">
                <a:solidFill>
                  <a:schemeClr val="bg1"/>
                </a:solidFill>
                <a:latin typeface="+mn-lt"/>
              </a:defRPr>
            </a:lvl3pPr>
            <a:lvl4pPr marL="1654175" indent="-222250">
              <a:buClr>
                <a:schemeClr val="tx2"/>
              </a:buClr>
              <a:defRPr sz="1800">
                <a:solidFill>
                  <a:schemeClr val="bg1"/>
                </a:solidFill>
                <a:latin typeface="+mn-lt"/>
              </a:defRPr>
            </a:lvl4pPr>
            <a:lvl5pPr marL="2109788" indent="-200025">
              <a:buClr>
                <a:schemeClr val="tx2"/>
              </a:buClr>
              <a:defRPr sz="1800">
                <a:solidFill>
                  <a:schemeClr val="bg1"/>
                </a:solidFill>
                <a:latin typeface="+mn-lt"/>
              </a:defRPr>
            </a:lvl5pPr>
          </a:lstStyle>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a:ln>
                  <a:noFill/>
                </a:ln>
                <a:solidFill>
                  <a:srgbClr val="FFFFFF"/>
                </a:solidFill>
                <a:effectLst/>
                <a:uLnTx/>
                <a:uFillTx/>
                <a:latin typeface="Courier New"/>
                <a:ea typeface="+mn-ea"/>
                <a:cs typeface="Courier New"/>
              </a:rPr>
              <a:t>function </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DB(</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url</a:t>
            </a:r>
            <a:r>
              <a:rPr kumimoji="0" lang="pl-PL" sz="2000" b="0" i="0" u="none" strike="noStrike" kern="1200" cap="none" spc="0" normalizeH="0" baseline="0" noProof="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this.url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a:t>
            </a:r>
            <a:r>
              <a:rPr kumimoji="0" lang="pl-PL" sz="2000" b="0" i="0" u="none" strike="noStrike" kern="1200" cap="none" spc="0" normalizeH="0" baseline="0" noProof="0" err="1">
                <a:ln>
                  <a:noFill/>
                </a:ln>
                <a:solidFill>
                  <a:srgbClr val="FFFFFF"/>
                </a:solidFill>
                <a:effectLst/>
                <a:uLnTx/>
                <a:uFillTx/>
                <a:latin typeface="Courier New"/>
                <a:ea typeface="+mn-ea"/>
                <a:cs typeface="Courier New"/>
              </a:rPr>
              <a:t>url</a:t>
            </a: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endParaRPr kumimoji="0" lang="pl-PL" sz="2000" b="0" i="0" u="none" strike="noStrike" kern="1200" cap="none" spc="0" normalizeH="0" baseline="0" noProof="0" dirty="0">
              <a:ln>
                <a:noFill/>
              </a:ln>
              <a:solidFill>
                <a:srgbClr val="FFFFFF"/>
              </a:solidFill>
              <a:effectLst/>
              <a:uLnTx/>
              <a:uFillTx/>
              <a:latin typeface="Courier New"/>
              <a:ea typeface="+mn-ea"/>
              <a:cs typeface="Courier New"/>
            </a:endParaRPr>
          </a:p>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DB.prototype.info</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function</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callback</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http.get</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this.url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”/info”,</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callback</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p>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async.parallel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function</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cb</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new</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DB(</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”http://</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foo”</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).info(</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cb</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endParaRPr kumimoji="0" lang="pl-PL" sz="1600" b="0" i="0" u="none" strike="noStrike" kern="1200" cap="none" spc="0" normalizeH="0" baseline="0" noProof="0" dirty="0">
              <a:ln>
                <a:noFill/>
              </a:ln>
              <a:solidFill>
                <a:srgbClr val="010101">
                  <a:lumMod val="50000"/>
                  <a:lumOff val="50000"/>
                </a:srgbClr>
              </a:solidFill>
              <a:effectLst/>
              <a:uLnTx/>
              <a:uFillTx/>
              <a:latin typeface="Courier New"/>
              <a:ea typeface="+mn-ea"/>
              <a:cs typeface="Courier New"/>
            </a:endParaRPr>
          </a:p>
        </p:txBody>
      </p:sp>
      <p:pic>
        <p:nvPicPr>
          <p:cNvPr id="7" name="Picture 6" descr="curtain-slid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7240" cy="241665"/>
          </a:xfrm>
          <a:prstGeom prst="rect">
            <a:avLst/>
          </a:prstGeom>
          <a:effectLst/>
        </p:spPr>
      </p:pic>
      <p:sp>
        <p:nvSpPr>
          <p:cNvPr id="11" name="Title 1"/>
          <p:cNvSpPr>
            <a:spLocks noGrp="1"/>
          </p:cNvSpPr>
          <p:nvPr>
            <p:ph type="ctrTitle" hasCustomPrompt="1"/>
          </p:nvPr>
        </p:nvSpPr>
        <p:spPr>
          <a:xfrm>
            <a:off x="558656" y="1016000"/>
            <a:ext cx="5014660"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sp>
        <p:nvSpPr>
          <p:cNvPr id="12" name="Content Placeholder 2"/>
          <p:cNvSpPr>
            <a:spLocks noGrp="1"/>
          </p:cNvSpPr>
          <p:nvPr>
            <p:ph idx="10" hasCustomPrompt="1"/>
          </p:nvPr>
        </p:nvSpPr>
        <p:spPr>
          <a:xfrm>
            <a:off x="558656" y="1803399"/>
            <a:ext cx="5014660" cy="4427071"/>
          </a:xfrm>
        </p:spPr>
        <p:txBody>
          <a:bodyPr lIns="0" tIns="0" rIns="0" bIns="0">
            <a:noAutofit/>
          </a:bodyPr>
          <a:lstStyle>
            <a:lvl1pPr marL="0" indent="0">
              <a:spcBef>
                <a:spcPts val="1200"/>
              </a:spcBef>
              <a:spcAft>
                <a:spcPts val="600"/>
              </a:spcAft>
              <a:buClr>
                <a:schemeClr val="tx2"/>
              </a:buClr>
              <a:buNone/>
              <a:defRPr sz="2300">
                <a:latin typeface="+mn-lt"/>
              </a:defRPr>
            </a:lvl1pPr>
            <a:lvl2pPr marL="633413" indent="-257175">
              <a:spcBef>
                <a:spcPts val="600"/>
              </a:spcBef>
              <a:spcAft>
                <a:spcPts val="600"/>
              </a:spcAft>
              <a:buClr>
                <a:schemeClr val="tx2"/>
              </a:buClr>
              <a:defRPr sz="2300">
                <a:latin typeface="+mn-lt"/>
              </a:defRPr>
            </a:lvl2pPr>
            <a:lvl3pPr marL="1196975" indent="-242888">
              <a:spcBef>
                <a:spcPts val="600"/>
              </a:spcBef>
              <a:spcAft>
                <a:spcPts val="600"/>
              </a:spcAft>
              <a:buClr>
                <a:schemeClr val="tx2"/>
              </a:buClr>
              <a:defRPr sz="2100">
                <a:latin typeface="+mn-lt"/>
              </a:defRPr>
            </a:lvl3pPr>
            <a:lvl4pPr marL="1654175" indent="-222250">
              <a:buClr>
                <a:schemeClr val="tx2"/>
              </a:buClr>
              <a:defRPr sz="1800">
                <a:latin typeface="+mn-lt"/>
              </a:defRPr>
            </a:lvl4pPr>
            <a:lvl5pPr marL="2109788" indent="-200025">
              <a:buClr>
                <a:schemeClr val="tx2"/>
              </a:buClr>
              <a:defRPr sz="1800">
                <a:latin typeface="+mn-lt"/>
              </a:defRPr>
            </a:lvl5pPr>
          </a:lstStyle>
          <a:p>
            <a:pPr lvl="0"/>
            <a:r>
              <a:rPr lang="en-US" dirty="0" smtClean="0"/>
              <a:t>Click to Add Paragraph</a:t>
            </a:r>
          </a:p>
          <a:p>
            <a:pPr lvl="0"/>
            <a:endParaRPr lang="en-US" dirty="0" smtClean="0"/>
          </a:p>
        </p:txBody>
      </p:sp>
      <p:pic>
        <p:nvPicPr>
          <p:cNvPr id="13" name="Picture 12"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791" y="476504"/>
            <a:ext cx="1489075" cy="298450"/>
          </a:xfrm>
          <a:prstGeom prst="rect">
            <a:avLst/>
          </a:prstGeom>
        </p:spPr>
      </p:pic>
    </p:spTree>
    <p:extLst>
      <p:ext uri="{BB962C8B-B14F-4D97-AF65-F5344CB8AC3E}">
        <p14:creationId xmlns:p14="http://schemas.microsoft.com/office/powerpoint/2010/main" val="609938597"/>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8" name="Rectangle 7"/>
          <p:cNvSpPr/>
          <p:nvPr userDrawn="1"/>
        </p:nvSpPr>
        <p:spPr>
          <a:xfrm>
            <a:off x="0" y="3848100"/>
            <a:ext cx="12216383" cy="3024840"/>
          </a:xfrm>
          <a:prstGeom prst="rect">
            <a:avLst/>
          </a:prstGeom>
          <a:solidFill>
            <a:srgbClr val="27282C"/>
          </a:soli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hasCustomPrompt="1"/>
          </p:nvPr>
        </p:nvSpPr>
        <p:spPr>
          <a:xfrm>
            <a:off x="537907" y="4174565"/>
            <a:ext cx="11415584" cy="2360706"/>
          </a:xfrm>
        </p:spPr>
        <p:txBody>
          <a:bodyPr lIns="0" tIns="0" rIns="0" bIns="0">
            <a:noAutofit/>
          </a:bodyPr>
          <a:lstStyle>
            <a:lvl1pPr marL="0" marR="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lang="pl-PL" sz="1200" b="0" baseline="0">
                <a:solidFill>
                  <a:schemeClr val="bg1"/>
                </a:solidFill>
                <a:latin typeface="Courier New"/>
                <a:cs typeface="Courier New"/>
              </a:defRPr>
            </a:lvl1pPr>
            <a:lvl2pPr marL="633413" indent="-257175">
              <a:spcBef>
                <a:spcPts val="600"/>
              </a:spcBef>
              <a:spcAft>
                <a:spcPts val="600"/>
              </a:spcAft>
              <a:buClr>
                <a:schemeClr val="tx2"/>
              </a:buClr>
              <a:defRPr sz="2300">
                <a:solidFill>
                  <a:schemeClr val="bg1"/>
                </a:solidFill>
                <a:latin typeface="+mn-lt"/>
              </a:defRPr>
            </a:lvl2pPr>
            <a:lvl3pPr marL="1196975" indent="-242888">
              <a:spcBef>
                <a:spcPts val="600"/>
              </a:spcBef>
              <a:spcAft>
                <a:spcPts val="600"/>
              </a:spcAft>
              <a:buClr>
                <a:schemeClr val="tx2"/>
              </a:buClr>
              <a:defRPr sz="2100">
                <a:solidFill>
                  <a:schemeClr val="bg1"/>
                </a:solidFill>
                <a:latin typeface="+mn-lt"/>
              </a:defRPr>
            </a:lvl3pPr>
            <a:lvl4pPr marL="1654175" indent="-222250">
              <a:buClr>
                <a:schemeClr val="tx2"/>
              </a:buClr>
              <a:defRPr sz="1800">
                <a:solidFill>
                  <a:schemeClr val="bg1"/>
                </a:solidFill>
                <a:latin typeface="+mn-lt"/>
              </a:defRPr>
            </a:lvl4pPr>
            <a:lvl5pPr marL="2109788" indent="-200025">
              <a:buClr>
                <a:schemeClr val="tx2"/>
              </a:buClr>
              <a:defRPr sz="1800">
                <a:solidFill>
                  <a:schemeClr val="bg1"/>
                </a:solidFill>
                <a:latin typeface="+mn-lt"/>
              </a:defRPr>
            </a:lvl5pPr>
          </a:lstStyle>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a:ln>
                  <a:noFill/>
                </a:ln>
                <a:solidFill>
                  <a:srgbClr val="FFFFFF"/>
                </a:solidFill>
                <a:effectLst/>
                <a:uLnTx/>
                <a:uFillTx/>
                <a:latin typeface="Courier New"/>
                <a:ea typeface="+mn-ea"/>
                <a:cs typeface="Courier New"/>
              </a:rPr>
              <a:t>function </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DB(</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url</a:t>
            </a:r>
            <a:r>
              <a:rPr kumimoji="0" lang="pl-PL" sz="2000" b="0" i="0" u="none" strike="noStrike" kern="1200" cap="none" spc="0" normalizeH="0" baseline="0" noProof="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this.url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a:t>
            </a:r>
            <a:r>
              <a:rPr kumimoji="0" lang="pl-PL" sz="2000" b="0" i="0" u="none" strike="noStrike" kern="1200" cap="none" spc="0" normalizeH="0" baseline="0" noProof="0" err="1">
                <a:ln>
                  <a:noFill/>
                </a:ln>
                <a:solidFill>
                  <a:srgbClr val="FFFFFF"/>
                </a:solidFill>
                <a:effectLst/>
                <a:uLnTx/>
                <a:uFillTx/>
                <a:latin typeface="Courier New"/>
                <a:ea typeface="+mn-ea"/>
                <a:cs typeface="Courier New"/>
              </a:rPr>
              <a:t>url</a:t>
            </a: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a:ln>
                  <a:noFill/>
                </a:ln>
                <a:solidFill>
                  <a:srgbClr val="FFFFFF"/>
                </a:solidFill>
                <a:effectLst/>
                <a:uLnTx/>
                <a:uFillTx/>
                <a:latin typeface="Courier New"/>
                <a:ea typeface="+mn-ea"/>
                <a:cs typeface="Courier New"/>
              </a:rPr>
            </a:br>
            <a:r>
              <a:rPr kumimoji="0" lang="pl-PL" sz="2000" b="0" i="0" u="none" strike="noStrike" kern="1200" cap="none" spc="0" normalizeH="0" baseline="0" noProof="0">
                <a:ln>
                  <a:noFill/>
                </a:ln>
                <a:solidFill>
                  <a:srgbClr val="FFFFFF"/>
                </a:solidFill>
                <a:effectLst/>
                <a:uLnTx/>
                <a:uFillTx/>
                <a:latin typeface="Courier New"/>
                <a:ea typeface="+mn-ea"/>
                <a:cs typeface="Courier New"/>
              </a:rPr>
              <a:t>}</a:t>
            </a:r>
            <a:endParaRPr kumimoji="0" lang="pl-PL" sz="2000" b="0" i="0" u="none" strike="noStrike" kern="1200" cap="none" spc="0" normalizeH="0" baseline="0" noProof="0" dirty="0">
              <a:ln>
                <a:noFill/>
              </a:ln>
              <a:solidFill>
                <a:srgbClr val="FFFFFF"/>
              </a:solidFill>
              <a:effectLst/>
              <a:uLnTx/>
              <a:uFillTx/>
              <a:latin typeface="Courier New"/>
              <a:ea typeface="+mn-ea"/>
              <a:cs typeface="Courier New"/>
            </a:endParaRPr>
          </a:p>
          <a:p>
            <a:pPr marL="0" marR="0" lvl="0" indent="0" algn="l" defTabSz="1172078" rtl="0" eaLnBrk="1" fontAlgn="auto" latinLnBrk="0" hangingPunct="1">
              <a:lnSpc>
                <a:spcPct val="100000"/>
              </a:lnSpc>
              <a:spcBef>
                <a:spcPts val="0"/>
              </a:spcBef>
              <a:spcAft>
                <a:spcPts val="2400"/>
              </a:spcAft>
              <a:buClr>
                <a:srgbClr val="D92231"/>
              </a:buClr>
              <a:buSzPct val="90000"/>
              <a:buFont typeface="Wingdings" charset="2"/>
              <a:buNone/>
              <a:tabLst/>
              <a:defRPr/>
            </a:pP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DB.prototype.info</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function</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callback</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http.get</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this.url</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 ”/info”,</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    </a:t>
            </a:r>
            <a:r>
              <a:rPr kumimoji="0" lang="pl-PL" sz="2000" b="0" i="0" u="none" strike="noStrike" kern="1200" cap="none" spc="0" normalizeH="0" baseline="0" noProof="0" dirty="0" err="1">
                <a:ln>
                  <a:noFill/>
                </a:ln>
                <a:solidFill>
                  <a:srgbClr val="FFFFFF"/>
                </a:solidFill>
                <a:effectLst/>
                <a:uLnTx/>
                <a:uFillTx/>
                <a:latin typeface="Courier New"/>
                <a:ea typeface="+mn-ea"/>
                <a:cs typeface="Courier New"/>
              </a:rPr>
              <a:t>callback</a:t>
            </a: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br>
              <a:rPr kumimoji="0" lang="pl-PL" sz="2000" b="0" i="0" u="none" strike="noStrike" kern="1200" cap="none" spc="0" normalizeH="0" baseline="0" noProof="0" dirty="0">
                <a:ln>
                  <a:noFill/>
                </a:ln>
                <a:solidFill>
                  <a:srgbClr val="FFFFFF"/>
                </a:solidFill>
                <a:effectLst/>
                <a:uLnTx/>
                <a:uFillTx/>
                <a:latin typeface="Courier New"/>
                <a:ea typeface="+mn-ea"/>
                <a:cs typeface="Courier New"/>
              </a:rPr>
            </a:br>
            <a:r>
              <a:rPr kumimoji="0" lang="pl-PL" sz="2000" b="0" i="0" u="none" strike="noStrike" kern="1200" cap="none" spc="0" normalizeH="0" baseline="0" noProof="0" dirty="0">
                <a:ln>
                  <a:noFill/>
                </a:ln>
                <a:solidFill>
                  <a:srgbClr val="FFFFFF"/>
                </a:solidFill>
                <a:effectLst/>
                <a:uLnTx/>
                <a:uFillTx/>
                <a:latin typeface="Courier New"/>
                <a:ea typeface="+mn-ea"/>
                <a:cs typeface="Courier New"/>
              </a:rPr>
              <a:t>};</a:t>
            </a:r>
          </a:p>
        </p:txBody>
      </p:sp>
      <p:pic>
        <p:nvPicPr>
          <p:cNvPr id="10" name="Picture 9" descr="curtain-slide-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7240" cy="241665"/>
          </a:xfrm>
          <a:prstGeom prst="rect">
            <a:avLst/>
          </a:prstGeom>
          <a:effectLst/>
        </p:spPr>
      </p:pic>
      <p:sp>
        <p:nvSpPr>
          <p:cNvPr id="14" name="Title 1"/>
          <p:cNvSpPr>
            <a:spLocks noGrp="1"/>
          </p:cNvSpPr>
          <p:nvPr>
            <p:ph type="ctrTitle" hasCustomPrompt="1"/>
          </p:nvPr>
        </p:nvSpPr>
        <p:spPr>
          <a:xfrm>
            <a:off x="558656" y="1016000"/>
            <a:ext cx="11215532"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sp>
        <p:nvSpPr>
          <p:cNvPr id="15" name="Content Placeholder 2"/>
          <p:cNvSpPr>
            <a:spLocks noGrp="1"/>
          </p:cNvSpPr>
          <p:nvPr>
            <p:ph idx="10" hasCustomPrompt="1"/>
          </p:nvPr>
        </p:nvSpPr>
        <p:spPr>
          <a:xfrm>
            <a:off x="558656" y="1803399"/>
            <a:ext cx="11215532" cy="1485901"/>
          </a:xfrm>
        </p:spPr>
        <p:txBody>
          <a:bodyPr lIns="0" tIns="0" rIns="0" bIns="0">
            <a:noAutofit/>
          </a:bodyPr>
          <a:lstStyle>
            <a:lvl1pPr marL="0" indent="0">
              <a:spcBef>
                <a:spcPts val="1200"/>
              </a:spcBef>
              <a:spcAft>
                <a:spcPts val="600"/>
              </a:spcAft>
              <a:buClr>
                <a:schemeClr val="tx2"/>
              </a:buClr>
              <a:buNone/>
              <a:defRPr sz="2300">
                <a:latin typeface="+mn-lt"/>
              </a:defRPr>
            </a:lvl1pPr>
            <a:lvl2pPr marL="633413" indent="-257175">
              <a:spcBef>
                <a:spcPts val="600"/>
              </a:spcBef>
              <a:spcAft>
                <a:spcPts val="600"/>
              </a:spcAft>
              <a:buClr>
                <a:schemeClr val="tx2"/>
              </a:buClr>
              <a:defRPr sz="2300">
                <a:latin typeface="+mn-lt"/>
              </a:defRPr>
            </a:lvl2pPr>
            <a:lvl3pPr marL="1196975" indent="-242888">
              <a:spcBef>
                <a:spcPts val="600"/>
              </a:spcBef>
              <a:spcAft>
                <a:spcPts val="600"/>
              </a:spcAft>
              <a:buClr>
                <a:schemeClr val="tx2"/>
              </a:buClr>
              <a:defRPr sz="2100">
                <a:latin typeface="+mn-lt"/>
              </a:defRPr>
            </a:lvl3pPr>
            <a:lvl4pPr marL="1654175" indent="-222250">
              <a:buClr>
                <a:schemeClr val="tx2"/>
              </a:buClr>
              <a:defRPr sz="1800">
                <a:latin typeface="+mn-lt"/>
              </a:defRPr>
            </a:lvl4pPr>
            <a:lvl5pPr marL="2109788" indent="-200025">
              <a:buClr>
                <a:schemeClr val="tx2"/>
              </a:buClr>
              <a:defRPr sz="1800">
                <a:latin typeface="+mn-lt"/>
              </a:defRPr>
            </a:lvl5pPr>
          </a:lstStyle>
          <a:p>
            <a:pPr lvl="0"/>
            <a:r>
              <a:rPr lang="en-US" dirty="0" smtClean="0"/>
              <a:t>Click to Add Paragraph</a:t>
            </a:r>
          </a:p>
          <a:p>
            <a:pPr lvl="0"/>
            <a:endParaRPr lang="en-US" dirty="0" smtClean="0"/>
          </a:p>
        </p:txBody>
      </p:sp>
      <p:pic>
        <p:nvPicPr>
          <p:cNvPr id="16" name="Picture 15"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791" y="476504"/>
            <a:ext cx="1489075" cy="298450"/>
          </a:xfrm>
          <a:prstGeom prst="rect">
            <a:avLst/>
          </a:prstGeom>
        </p:spPr>
      </p:pic>
    </p:spTree>
    <p:extLst>
      <p:ext uri="{BB962C8B-B14F-4D97-AF65-F5344CB8AC3E}">
        <p14:creationId xmlns:p14="http://schemas.microsoft.com/office/powerpoint/2010/main" val="3865281668"/>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mlw-2014">
    <p:spTree>
      <p:nvGrpSpPr>
        <p:cNvPr id="1" name=""/>
        <p:cNvGrpSpPr/>
        <p:nvPr/>
      </p:nvGrpSpPr>
      <p:grpSpPr>
        <a:xfrm>
          <a:off x="0" y="0"/>
          <a:ext cx="0" cy="0"/>
          <a:chOff x="0" y="0"/>
          <a:chExt cx="0" cy="0"/>
        </a:xfrm>
      </p:grpSpPr>
      <p:pic>
        <p:nvPicPr>
          <p:cNvPr id="3" name="Picture 2" descr="bits-texture-1440x1080-100-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50"/>
            <a:ext cx="12192000" cy="6864350"/>
          </a:xfrm>
          <a:prstGeom prst="rect">
            <a:avLst/>
          </a:prstGeom>
        </p:spPr>
      </p:pic>
      <p:sp>
        <p:nvSpPr>
          <p:cNvPr id="6" name="Title 5"/>
          <p:cNvSpPr>
            <a:spLocks noGrp="1"/>
          </p:cNvSpPr>
          <p:nvPr>
            <p:ph type="title"/>
          </p:nvPr>
        </p:nvSpPr>
        <p:spPr>
          <a:xfrm>
            <a:off x="606990" y="163433"/>
            <a:ext cx="11040109" cy="677014"/>
          </a:xfrm>
        </p:spPr>
        <p:txBody>
          <a:bodyPr/>
          <a:lstStyle>
            <a:lvl1pPr>
              <a:defRPr sz="36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56536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91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ebinar">
    <p:spTree>
      <p:nvGrpSpPr>
        <p:cNvPr id="1" name=""/>
        <p:cNvGrpSpPr/>
        <p:nvPr/>
      </p:nvGrpSpPr>
      <p:grpSpPr>
        <a:xfrm>
          <a:off x="0" y="0"/>
          <a:ext cx="0" cy="0"/>
          <a:chOff x="0" y="0"/>
          <a:chExt cx="0" cy="0"/>
        </a:xfrm>
      </p:grpSpPr>
      <p:pic>
        <p:nvPicPr>
          <p:cNvPr id="25" name="Picture 24" descr="cove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24" y="1786"/>
            <a:ext cx="12305245" cy="6921700"/>
          </a:xfrm>
          <a:prstGeom prst="rect">
            <a:avLst/>
          </a:prstGeom>
        </p:spPr>
      </p:pic>
      <p:sp>
        <p:nvSpPr>
          <p:cNvPr id="15" name="Rectangle 14"/>
          <p:cNvSpPr/>
          <p:nvPr userDrawn="1"/>
        </p:nvSpPr>
        <p:spPr>
          <a:xfrm>
            <a:off x="-33864" y="982133"/>
            <a:ext cx="12343658" cy="4741334"/>
          </a:xfrm>
          <a:prstGeom prst="rect">
            <a:avLst/>
          </a:prstGeom>
          <a:solidFill>
            <a:schemeClr val="bg1">
              <a:alpha val="92000"/>
            </a:schemeClr>
          </a:solidFill>
          <a:ln w="9525" algn="ctr">
            <a:noFill/>
            <a:miter lim="800000"/>
            <a:headEnd/>
            <a:tailEnd/>
          </a:ln>
          <a:effectLst>
            <a:outerShdw blurRad="50800" dist="38100" dir="5400000" algn="t" rotWithShape="0">
              <a:prstClr val="black">
                <a:alpha val="40000"/>
              </a:prstClr>
            </a:outerShdw>
          </a:effectLst>
        </p:spPr>
        <p:txBody>
          <a:bodyPr wrap="none" lIns="117208" tIns="58604" rIns="117208" bIns="58604" rtlCol="0" anchor="ctr"/>
          <a:lstStyle/>
          <a:p>
            <a:pPr algn="ctr"/>
            <a:endParaRPr lang="en-US" dirty="0">
              <a:solidFill>
                <a:schemeClr val="tx1"/>
              </a:solidFill>
              <a:latin typeface="Tahoma"/>
              <a:cs typeface="Tahoma"/>
            </a:endParaRPr>
          </a:p>
        </p:txBody>
      </p:sp>
      <p:sp>
        <p:nvSpPr>
          <p:cNvPr id="23" name="Title 1"/>
          <p:cNvSpPr>
            <a:spLocks noGrp="1"/>
          </p:cNvSpPr>
          <p:nvPr>
            <p:ph type="ctrTitle" hasCustomPrompt="1"/>
          </p:nvPr>
        </p:nvSpPr>
        <p:spPr>
          <a:xfrm>
            <a:off x="530042" y="1894453"/>
            <a:ext cx="11320205" cy="577835"/>
          </a:xfrm>
          <a:noFill/>
        </p:spPr>
        <p:txBody>
          <a:bodyPr lIns="0" tIns="0" rIns="0" bIns="0" anchor="ctr" anchorCtr="0">
            <a:noAutofit/>
          </a:bodyPr>
          <a:lstStyle>
            <a:lvl1pPr>
              <a:lnSpc>
                <a:spcPts val="5127"/>
              </a:lnSpc>
              <a:spcBef>
                <a:spcPts val="0"/>
              </a:spcBef>
              <a:spcAft>
                <a:spcPts val="0"/>
              </a:spcAft>
              <a:defRPr sz="4000" b="0">
                <a:solidFill>
                  <a:schemeClr val="tx1"/>
                </a:solidFill>
              </a:defRPr>
            </a:lvl1pPr>
          </a:lstStyle>
          <a:p>
            <a:r>
              <a:rPr lang="en-US" dirty="0" smtClean="0"/>
              <a:t>Introducing MarkLogic 7</a:t>
            </a:r>
            <a:endParaRPr lang="en-US" dirty="0"/>
          </a:p>
        </p:txBody>
      </p:sp>
      <p:sp>
        <p:nvSpPr>
          <p:cNvPr id="28" name="Rectangle 5"/>
          <p:cNvSpPr>
            <a:spLocks noGrp="1" noChangeArrowheads="1"/>
          </p:cNvSpPr>
          <p:nvPr>
            <p:ph type="subTitle" idx="1" hasCustomPrompt="1"/>
          </p:nvPr>
        </p:nvSpPr>
        <p:spPr>
          <a:xfrm>
            <a:off x="531866" y="2587396"/>
            <a:ext cx="11331080" cy="375947"/>
          </a:xfrm>
          <a:prstGeom prst="rect">
            <a:avLst/>
          </a:prstGeom>
        </p:spPr>
        <p:txBody>
          <a:bodyPr lIns="0" tIns="0" rIns="0" bIns="0" anchor="t" anchorCtr="0">
            <a:noAutofit/>
          </a:bodyPr>
          <a:lstStyle>
            <a:lvl1pPr marL="0" indent="0">
              <a:buFont typeface="Wingdings" pitchFamily="2" charset="2"/>
              <a:buNone/>
              <a:defRPr sz="2000" baseline="0">
                <a:solidFill>
                  <a:schemeClr val="tx1"/>
                </a:solidFill>
              </a:defRPr>
            </a:lvl1pPr>
          </a:lstStyle>
          <a:p>
            <a:r>
              <a:rPr lang="en-US" dirty="0" smtClean="0"/>
              <a:t>Go Further, Faster!</a:t>
            </a:r>
            <a:endParaRPr lang="en-US" dirty="0"/>
          </a:p>
        </p:txBody>
      </p:sp>
      <p:pic>
        <p:nvPicPr>
          <p:cNvPr id="14" name="Picture 13" descr="MarkLogic_RGB.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222" y="1234120"/>
            <a:ext cx="2382520" cy="477520"/>
          </a:xfrm>
          <a:prstGeom prst="rect">
            <a:avLst/>
          </a:prstGeom>
        </p:spPr>
      </p:pic>
      <p:sp>
        <p:nvSpPr>
          <p:cNvPr id="33" name="Picture Placeholder 6"/>
          <p:cNvSpPr>
            <a:spLocks noGrp="1"/>
          </p:cNvSpPr>
          <p:nvPr>
            <p:ph type="pic" sz="quarter" idx="14" hasCustomPrompt="1"/>
          </p:nvPr>
        </p:nvSpPr>
        <p:spPr>
          <a:xfrm>
            <a:off x="524930" y="3234804"/>
            <a:ext cx="1134418" cy="1235600"/>
          </a:xfrm>
        </p:spPr>
        <p:txBody>
          <a:bodyPr/>
          <a:lstStyle>
            <a:lvl1pPr marL="0" indent="0">
              <a:buNone/>
              <a:defRPr sz="1400">
                <a:solidFill>
                  <a:schemeClr val="tx1">
                    <a:lumMod val="50000"/>
                    <a:lumOff val="50000"/>
                  </a:schemeClr>
                </a:solidFill>
              </a:defRPr>
            </a:lvl1pPr>
          </a:lstStyle>
          <a:p>
            <a:r>
              <a:rPr lang="en-US" dirty="0" smtClean="0"/>
              <a:t>Speaker Photo</a:t>
            </a:r>
            <a:endParaRPr lang="en-US" dirty="0"/>
          </a:p>
        </p:txBody>
      </p:sp>
      <p:sp>
        <p:nvSpPr>
          <p:cNvPr id="9" name="Text Placeholder 8"/>
          <p:cNvSpPr>
            <a:spLocks noGrp="1"/>
          </p:cNvSpPr>
          <p:nvPr>
            <p:ph type="body" sz="quarter" idx="16" hasCustomPrompt="1"/>
          </p:nvPr>
        </p:nvSpPr>
        <p:spPr>
          <a:xfrm>
            <a:off x="524856" y="4588937"/>
            <a:ext cx="1744014" cy="237067"/>
          </a:xfrm>
        </p:spPr>
        <p:txBody>
          <a:bodyPr lIns="0" tIns="0" rIns="0" bIns="0"/>
          <a:lstStyle>
            <a:lvl1pPr marL="0" indent="0">
              <a:buNone/>
              <a:defRPr sz="1200" b="1">
                <a:solidFill>
                  <a:schemeClr val="tx1">
                    <a:lumMod val="75000"/>
                    <a:lumOff val="25000"/>
                  </a:schemeClr>
                </a:solidFill>
              </a:defRPr>
            </a:lvl1pPr>
            <a:lvl3pPr marL="1172078" indent="0" algn="l">
              <a:buNone/>
              <a:defRPr/>
            </a:lvl3pPr>
          </a:lstStyle>
          <a:p>
            <a:pPr lvl="0"/>
            <a:r>
              <a:rPr lang="en-US" dirty="0" smtClean="0"/>
              <a:t>Insert Speaker Name</a:t>
            </a:r>
            <a:endParaRPr lang="en-US" dirty="0"/>
          </a:p>
        </p:txBody>
      </p:sp>
      <p:sp>
        <p:nvSpPr>
          <p:cNvPr id="52" name="Text Placeholder 8"/>
          <p:cNvSpPr>
            <a:spLocks noGrp="1"/>
          </p:cNvSpPr>
          <p:nvPr>
            <p:ph type="body" sz="quarter" idx="20" hasCustomPrompt="1"/>
          </p:nvPr>
        </p:nvSpPr>
        <p:spPr>
          <a:xfrm>
            <a:off x="524869" y="4842937"/>
            <a:ext cx="1744014" cy="237067"/>
          </a:xfrm>
        </p:spPr>
        <p:txBody>
          <a:bodyPr lIns="0" tIns="0" rIns="0" bIns="0"/>
          <a:lstStyle>
            <a:lvl1pPr marL="0" indent="0">
              <a:buNone/>
              <a:defRPr sz="1200" b="0">
                <a:solidFill>
                  <a:schemeClr val="tx1">
                    <a:lumMod val="50000"/>
                    <a:lumOff val="50000"/>
                  </a:schemeClr>
                </a:solidFill>
              </a:defRPr>
            </a:lvl1pPr>
            <a:lvl3pPr marL="1172078" indent="0" algn="l">
              <a:buNone/>
              <a:defRPr/>
            </a:lvl3pPr>
          </a:lstStyle>
          <a:p>
            <a:pPr lvl="0"/>
            <a:r>
              <a:rPr lang="en-US" dirty="0" smtClean="0"/>
              <a:t>Insert Speaker Title</a:t>
            </a:r>
            <a:endParaRPr lang="en-US" dirty="0"/>
          </a:p>
        </p:txBody>
      </p:sp>
      <p:sp>
        <p:nvSpPr>
          <p:cNvPr id="56" name="Picture Placeholder 6"/>
          <p:cNvSpPr>
            <a:spLocks noGrp="1"/>
          </p:cNvSpPr>
          <p:nvPr>
            <p:ph type="pic" sz="quarter" idx="21" hasCustomPrompt="1"/>
          </p:nvPr>
        </p:nvSpPr>
        <p:spPr>
          <a:xfrm>
            <a:off x="2759954" y="3234804"/>
            <a:ext cx="1134418" cy="1235600"/>
          </a:xfrm>
        </p:spPr>
        <p:txBody>
          <a:bodyPr/>
          <a:lstStyle>
            <a:lvl1pPr marL="0" indent="0">
              <a:buNone/>
              <a:defRPr sz="1400">
                <a:solidFill>
                  <a:schemeClr val="tx1">
                    <a:lumMod val="50000"/>
                    <a:lumOff val="50000"/>
                  </a:schemeClr>
                </a:solidFill>
              </a:defRPr>
            </a:lvl1pPr>
          </a:lstStyle>
          <a:p>
            <a:r>
              <a:rPr lang="en-US" dirty="0" smtClean="0"/>
              <a:t>Speaker Photo</a:t>
            </a:r>
            <a:endParaRPr lang="en-US" dirty="0"/>
          </a:p>
        </p:txBody>
      </p:sp>
      <p:sp>
        <p:nvSpPr>
          <p:cNvPr id="57" name="Text Placeholder 8"/>
          <p:cNvSpPr>
            <a:spLocks noGrp="1"/>
          </p:cNvSpPr>
          <p:nvPr>
            <p:ph type="body" sz="quarter" idx="22" hasCustomPrompt="1"/>
          </p:nvPr>
        </p:nvSpPr>
        <p:spPr>
          <a:xfrm>
            <a:off x="2759880" y="4588937"/>
            <a:ext cx="1744014" cy="237067"/>
          </a:xfrm>
        </p:spPr>
        <p:txBody>
          <a:bodyPr lIns="0" tIns="0" rIns="0" bIns="0"/>
          <a:lstStyle>
            <a:lvl1pPr marL="0" indent="0">
              <a:buNone/>
              <a:defRPr sz="1200" b="1">
                <a:solidFill>
                  <a:schemeClr val="tx1">
                    <a:lumMod val="75000"/>
                    <a:lumOff val="25000"/>
                  </a:schemeClr>
                </a:solidFill>
              </a:defRPr>
            </a:lvl1pPr>
            <a:lvl3pPr marL="1172078" indent="0" algn="l">
              <a:buNone/>
              <a:defRPr/>
            </a:lvl3pPr>
          </a:lstStyle>
          <a:p>
            <a:pPr lvl="0"/>
            <a:r>
              <a:rPr lang="en-US" dirty="0" smtClean="0"/>
              <a:t>Insert Speaker Name</a:t>
            </a:r>
            <a:endParaRPr lang="en-US" dirty="0"/>
          </a:p>
        </p:txBody>
      </p:sp>
      <p:sp>
        <p:nvSpPr>
          <p:cNvPr id="58" name="Text Placeholder 8"/>
          <p:cNvSpPr>
            <a:spLocks noGrp="1"/>
          </p:cNvSpPr>
          <p:nvPr>
            <p:ph type="body" sz="quarter" idx="23" hasCustomPrompt="1"/>
          </p:nvPr>
        </p:nvSpPr>
        <p:spPr>
          <a:xfrm>
            <a:off x="2759893" y="4842937"/>
            <a:ext cx="1744014" cy="237067"/>
          </a:xfrm>
        </p:spPr>
        <p:txBody>
          <a:bodyPr lIns="0" tIns="0" rIns="0" bIns="0"/>
          <a:lstStyle>
            <a:lvl1pPr marL="0" indent="0">
              <a:buNone/>
              <a:defRPr sz="1200" b="0">
                <a:solidFill>
                  <a:schemeClr val="tx1">
                    <a:lumMod val="50000"/>
                    <a:lumOff val="50000"/>
                  </a:schemeClr>
                </a:solidFill>
              </a:defRPr>
            </a:lvl1pPr>
            <a:lvl3pPr marL="1172078" indent="0" algn="l">
              <a:buNone/>
              <a:defRPr/>
            </a:lvl3pPr>
          </a:lstStyle>
          <a:p>
            <a:pPr lvl="0"/>
            <a:r>
              <a:rPr lang="en-US" dirty="0" smtClean="0"/>
              <a:t>Insert Speaker Title</a:t>
            </a:r>
            <a:endParaRPr lang="en-US" dirty="0"/>
          </a:p>
        </p:txBody>
      </p:sp>
      <p:sp>
        <p:nvSpPr>
          <p:cNvPr id="62" name="Picture Placeholder 6"/>
          <p:cNvSpPr>
            <a:spLocks noGrp="1"/>
          </p:cNvSpPr>
          <p:nvPr>
            <p:ph type="pic" sz="quarter" idx="27" hasCustomPrompt="1"/>
          </p:nvPr>
        </p:nvSpPr>
        <p:spPr>
          <a:xfrm>
            <a:off x="4994990" y="3234807"/>
            <a:ext cx="1134418" cy="1235600"/>
          </a:xfrm>
        </p:spPr>
        <p:txBody>
          <a:bodyPr/>
          <a:lstStyle>
            <a:lvl1pPr marL="0" indent="0">
              <a:buNone/>
              <a:defRPr sz="1400">
                <a:solidFill>
                  <a:schemeClr val="tx1">
                    <a:lumMod val="50000"/>
                    <a:lumOff val="50000"/>
                  </a:schemeClr>
                </a:solidFill>
              </a:defRPr>
            </a:lvl1pPr>
          </a:lstStyle>
          <a:p>
            <a:r>
              <a:rPr lang="en-US" dirty="0" smtClean="0"/>
              <a:t>Speaker Photo</a:t>
            </a:r>
            <a:endParaRPr lang="en-US" dirty="0"/>
          </a:p>
        </p:txBody>
      </p:sp>
      <p:sp>
        <p:nvSpPr>
          <p:cNvPr id="63" name="Text Placeholder 8"/>
          <p:cNvSpPr>
            <a:spLocks noGrp="1"/>
          </p:cNvSpPr>
          <p:nvPr>
            <p:ph type="body" sz="quarter" idx="28" hasCustomPrompt="1"/>
          </p:nvPr>
        </p:nvSpPr>
        <p:spPr>
          <a:xfrm>
            <a:off x="4994916" y="4588940"/>
            <a:ext cx="1744014" cy="237067"/>
          </a:xfrm>
        </p:spPr>
        <p:txBody>
          <a:bodyPr lIns="0" tIns="0" rIns="0" bIns="0"/>
          <a:lstStyle>
            <a:lvl1pPr marL="0" indent="0">
              <a:buNone/>
              <a:defRPr sz="1200" b="1">
                <a:solidFill>
                  <a:schemeClr val="tx1">
                    <a:lumMod val="75000"/>
                    <a:lumOff val="25000"/>
                  </a:schemeClr>
                </a:solidFill>
              </a:defRPr>
            </a:lvl1pPr>
            <a:lvl3pPr marL="1172078" indent="0" algn="l">
              <a:buNone/>
              <a:defRPr/>
            </a:lvl3pPr>
          </a:lstStyle>
          <a:p>
            <a:pPr lvl="0"/>
            <a:r>
              <a:rPr lang="en-US" dirty="0" smtClean="0"/>
              <a:t>Insert Speaker Name</a:t>
            </a:r>
            <a:endParaRPr lang="en-US" dirty="0"/>
          </a:p>
        </p:txBody>
      </p:sp>
      <p:sp>
        <p:nvSpPr>
          <p:cNvPr id="64" name="Text Placeholder 8"/>
          <p:cNvSpPr>
            <a:spLocks noGrp="1"/>
          </p:cNvSpPr>
          <p:nvPr>
            <p:ph type="body" sz="quarter" idx="29" hasCustomPrompt="1"/>
          </p:nvPr>
        </p:nvSpPr>
        <p:spPr>
          <a:xfrm>
            <a:off x="4994929" y="4842940"/>
            <a:ext cx="1744014" cy="237067"/>
          </a:xfrm>
        </p:spPr>
        <p:txBody>
          <a:bodyPr lIns="0" tIns="0" rIns="0" bIns="0"/>
          <a:lstStyle>
            <a:lvl1pPr marL="0" indent="0">
              <a:buNone/>
              <a:defRPr sz="1200" b="0">
                <a:solidFill>
                  <a:schemeClr val="tx1">
                    <a:lumMod val="50000"/>
                    <a:lumOff val="50000"/>
                  </a:schemeClr>
                </a:solidFill>
              </a:defRPr>
            </a:lvl1pPr>
            <a:lvl3pPr marL="1172078" indent="0" algn="l">
              <a:buNone/>
              <a:defRPr/>
            </a:lvl3pPr>
          </a:lstStyle>
          <a:p>
            <a:pPr lvl="0"/>
            <a:r>
              <a:rPr lang="en-US" dirty="0" smtClean="0"/>
              <a:t>Insert Speaker Title</a:t>
            </a:r>
            <a:endParaRPr lang="en-US" dirty="0"/>
          </a:p>
        </p:txBody>
      </p:sp>
      <p:sp>
        <p:nvSpPr>
          <p:cNvPr id="68" name="Picture Placeholder 6"/>
          <p:cNvSpPr>
            <a:spLocks noGrp="1"/>
          </p:cNvSpPr>
          <p:nvPr>
            <p:ph type="pic" sz="quarter" idx="33" hasCustomPrompt="1"/>
          </p:nvPr>
        </p:nvSpPr>
        <p:spPr>
          <a:xfrm>
            <a:off x="7230026" y="3234810"/>
            <a:ext cx="1134418" cy="1235600"/>
          </a:xfrm>
        </p:spPr>
        <p:txBody>
          <a:bodyPr/>
          <a:lstStyle>
            <a:lvl1pPr marL="0" indent="0">
              <a:buNone/>
              <a:defRPr sz="1400">
                <a:solidFill>
                  <a:schemeClr val="tx1">
                    <a:lumMod val="50000"/>
                    <a:lumOff val="50000"/>
                  </a:schemeClr>
                </a:solidFill>
              </a:defRPr>
            </a:lvl1pPr>
          </a:lstStyle>
          <a:p>
            <a:r>
              <a:rPr lang="en-US" dirty="0" smtClean="0"/>
              <a:t>Speaker Photo</a:t>
            </a:r>
            <a:endParaRPr lang="en-US" dirty="0"/>
          </a:p>
        </p:txBody>
      </p:sp>
      <p:sp>
        <p:nvSpPr>
          <p:cNvPr id="69" name="Text Placeholder 8"/>
          <p:cNvSpPr>
            <a:spLocks noGrp="1"/>
          </p:cNvSpPr>
          <p:nvPr>
            <p:ph type="body" sz="quarter" idx="34" hasCustomPrompt="1"/>
          </p:nvPr>
        </p:nvSpPr>
        <p:spPr>
          <a:xfrm>
            <a:off x="7229952" y="4588943"/>
            <a:ext cx="1744014" cy="237067"/>
          </a:xfrm>
        </p:spPr>
        <p:txBody>
          <a:bodyPr lIns="0" tIns="0" rIns="0" bIns="0"/>
          <a:lstStyle>
            <a:lvl1pPr marL="0" indent="0">
              <a:buNone/>
              <a:defRPr sz="1200" b="1">
                <a:solidFill>
                  <a:schemeClr val="tx1">
                    <a:lumMod val="75000"/>
                    <a:lumOff val="25000"/>
                  </a:schemeClr>
                </a:solidFill>
              </a:defRPr>
            </a:lvl1pPr>
            <a:lvl3pPr marL="1172078" indent="0" algn="l">
              <a:buNone/>
              <a:defRPr/>
            </a:lvl3pPr>
          </a:lstStyle>
          <a:p>
            <a:pPr lvl="0"/>
            <a:r>
              <a:rPr lang="en-US" dirty="0" smtClean="0"/>
              <a:t>Insert Speaker Name</a:t>
            </a:r>
            <a:endParaRPr lang="en-US" dirty="0"/>
          </a:p>
        </p:txBody>
      </p:sp>
      <p:sp>
        <p:nvSpPr>
          <p:cNvPr id="70" name="Text Placeholder 8"/>
          <p:cNvSpPr>
            <a:spLocks noGrp="1"/>
          </p:cNvSpPr>
          <p:nvPr>
            <p:ph type="body" sz="quarter" idx="35" hasCustomPrompt="1"/>
          </p:nvPr>
        </p:nvSpPr>
        <p:spPr>
          <a:xfrm>
            <a:off x="7229965" y="4842943"/>
            <a:ext cx="1744014" cy="237067"/>
          </a:xfrm>
        </p:spPr>
        <p:txBody>
          <a:bodyPr lIns="0" tIns="0" rIns="0" bIns="0"/>
          <a:lstStyle>
            <a:lvl1pPr marL="0" indent="0">
              <a:buNone/>
              <a:defRPr sz="1200" b="0">
                <a:solidFill>
                  <a:schemeClr val="tx1">
                    <a:lumMod val="50000"/>
                    <a:lumOff val="50000"/>
                  </a:schemeClr>
                </a:solidFill>
              </a:defRPr>
            </a:lvl1pPr>
            <a:lvl3pPr marL="1172078" indent="0" algn="l">
              <a:buNone/>
              <a:defRPr/>
            </a:lvl3pPr>
          </a:lstStyle>
          <a:p>
            <a:pPr lvl="0"/>
            <a:r>
              <a:rPr lang="en-US" dirty="0" smtClean="0"/>
              <a:t>Insert Speaker Title</a:t>
            </a:r>
            <a:endParaRPr lang="en-US" dirty="0"/>
          </a:p>
        </p:txBody>
      </p:sp>
      <p:sp>
        <p:nvSpPr>
          <p:cNvPr id="27" name="TextBox 26"/>
          <p:cNvSpPr txBox="1"/>
          <p:nvPr userDrawn="1"/>
        </p:nvSpPr>
        <p:spPr>
          <a:xfrm>
            <a:off x="7871953" y="5423302"/>
            <a:ext cx="4412528" cy="256852"/>
          </a:xfrm>
          <a:prstGeom prst="rect">
            <a:avLst/>
          </a:prstGeom>
          <a:noFill/>
        </p:spPr>
        <p:txBody>
          <a:bodyPr wrap="none" lIns="117208" tIns="58604" rIns="117208" bIns="58604" rtlCol="0">
            <a:spAutoFit/>
          </a:bodyPr>
          <a:lstStyle/>
          <a:p>
            <a:r>
              <a:rPr lang="en-US" sz="900" dirty="0" smtClean="0">
                <a:solidFill>
                  <a:schemeClr val="bg1">
                    <a:lumMod val="50000"/>
                  </a:schemeClr>
                </a:solidFill>
                <a:latin typeface="+mj-lt"/>
                <a:cs typeface="Tahoma"/>
              </a:rPr>
              <a:t>© COPYRIGHT 2015 MARKLOGIC CORPORATION. ALL RIGHTS RESERVED. </a:t>
            </a:r>
          </a:p>
        </p:txBody>
      </p:sp>
    </p:spTree>
    <p:extLst>
      <p:ext uri="{BB962C8B-B14F-4D97-AF65-F5344CB8AC3E}">
        <p14:creationId xmlns:p14="http://schemas.microsoft.com/office/powerpoint/2010/main" val="375491942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New Chapter Blank">
    <p:spTree>
      <p:nvGrpSpPr>
        <p:cNvPr id="1" name=""/>
        <p:cNvGrpSpPr/>
        <p:nvPr/>
      </p:nvGrpSpPr>
      <p:grpSpPr>
        <a:xfrm>
          <a:off x="0" y="0"/>
          <a:ext cx="0" cy="0"/>
          <a:chOff x="0" y="0"/>
          <a:chExt cx="0" cy="0"/>
        </a:xfrm>
      </p:grpSpPr>
      <p:pic>
        <p:nvPicPr>
          <p:cNvPr id="21" name="Picture 20" descr="cover-sid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12306300" cy="6922294"/>
          </a:xfrm>
          <a:prstGeom prst="rect">
            <a:avLst/>
          </a:prstGeom>
        </p:spPr>
      </p:pic>
      <p:sp>
        <p:nvSpPr>
          <p:cNvPr id="58" name="TextBox 57"/>
          <p:cNvSpPr txBox="1"/>
          <p:nvPr userDrawn="1"/>
        </p:nvSpPr>
        <p:spPr>
          <a:xfrm>
            <a:off x="12527404" y="1244601"/>
            <a:ext cx="236705" cy="472296"/>
          </a:xfrm>
          <a:prstGeom prst="rect">
            <a:avLst/>
          </a:prstGeom>
          <a:noFill/>
        </p:spPr>
        <p:txBody>
          <a:bodyPr wrap="none" lIns="117208" tIns="58604" rIns="117208" bIns="58604" rtlCol="0">
            <a:spAutoFit/>
          </a:bodyPr>
          <a:lstStyle/>
          <a:p>
            <a:endParaRPr lang="en-US" dirty="0">
              <a:latin typeface="+mj-lt"/>
            </a:endParaRPr>
          </a:p>
        </p:txBody>
      </p:sp>
      <p:sp>
        <p:nvSpPr>
          <p:cNvPr id="18" name="Title 1"/>
          <p:cNvSpPr>
            <a:spLocks noGrp="1"/>
          </p:cNvSpPr>
          <p:nvPr>
            <p:ph type="ctrTitle" hasCustomPrompt="1"/>
          </p:nvPr>
        </p:nvSpPr>
        <p:spPr>
          <a:xfrm>
            <a:off x="530042" y="2944299"/>
            <a:ext cx="11320205" cy="577835"/>
          </a:xfrm>
          <a:noFill/>
          <a:effectLst/>
        </p:spPr>
        <p:txBody>
          <a:bodyPr lIns="0" tIns="0" rIns="0" bIns="0" anchor="ctr" anchorCtr="0">
            <a:noAutofit/>
          </a:bodyPr>
          <a:lstStyle>
            <a:lvl1pPr>
              <a:lnSpc>
                <a:spcPts val="5127"/>
              </a:lnSpc>
              <a:spcBef>
                <a:spcPts val="0"/>
              </a:spcBef>
              <a:spcAft>
                <a:spcPts val="0"/>
              </a:spcAft>
              <a:defRPr sz="4600" b="0" baseline="0">
                <a:solidFill>
                  <a:schemeClr val="bg1"/>
                </a:solidFill>
                <a:latin typeface="+mj-lt"/>
              </a:defRPr>
            </a:lvl1pPr>
          </a:lstStyle>
          <a:p>
            <a:r>
              <a:rPr lang="en-US" dirty="0" smtClean="0"/>
              <a:t>Introducing XYZ </a:t>
            </a:r>
            <a:endParaRPr lang="en-US" dirty="0"/>
          </a:p>
        </p:txBody>
      </p:sp>
      <p:sp>
        <p:nvSpPr>
          <p:cNvPr id="19" name="Rectangle 5"/>
          <p:cNvSpPr>
            <a:spLocks noGrp="1" noChangeArrowheads="1"/>
          </p:cNvSpPr>
          <p:nvPr>
            <p:ph type="subTitle" idx="1" hasCustomPrompt="1"/>
          </p:nvPr>
        </p:nvSpPr>
        <p:spPr>
          <a:xfrm>
            <a:off x="531866" y="3620309"/>
            <a:ext cx="11331080" cy="409824"/>
          </a:xfrm>
          <a:prstGeom prst="rect">
            <a:avLst/>
          </a:prstGeom>
          <a:effectLst/>
        </p:spPr>
        <p:txBody>
          <a:bodyPr lIns="0" tIns="0" rIns="0" bIns="0" anchor="t" anchorCtr="0">
            <a:noAutofit/>
          </a:bodyPr>
          <a:lstStyle>
            <a:lvl1pPr marL="0" indent="0">
              <a:buFont typeface="Wingdings" pitchFamily="2" charset="2"/>
              <a:buNone/>
              <a:defRPr sz="2600" baseline="0">
                <a:solidFill>
                  <a:schemeClr val="bg1"/>
                </a:solidFill>
                <a:latin typeface="+mj-lt"/>
              </a:defRPr>
            </a:lvl1pPr>
          </a:lstStyle>
          <a:p>
            <a:r>
              <a:rPr lang="en-US" dirty="0" smtClean="0"/>
              <a:t>Insert tagline</a:t>
            </a:r>
            <a:endParaRPr lang="en-US" dirty="0"/>
          </a:p>
        </p:txBody>
      </p:sp>
    </p:spTree>
    <p:extLst>
      <p:ext uri="{BB962C8B-B14F-4D97-AF65-F5344CB8AC3E}">
        <p14:creationId xmlns:p14="http://schemas.microsoft.com/office/powerpoint/2010/main" val="99688489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New Chapter Blank">
    <p:spTree>
      <p:nvGrpSpPr>
        <p:cNvPr id="1" name=""/>
        <p:cNvGrpSpPr/>
        <p:nvPr/>
      </p:nvGrpSpPr>
      <p:grpSpPr>
        <a:xfrm>
          <a:off x="0" y="0"/>
          <a:ext cx="0" cy="0"/>
          <a:chOff x="0" y="0"/>
          <a:chExt cx="0" cy="0"/>
        </a:xfrm>
      </p:grpSpPr>
      <p:pic>
        <p:nvPicPr>
          <p:cNvPr id="19" name="Picture 18" descr="cover-sid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6"/>
            <a:ext cx="12306300" cy="6922294"/>
          </a:xfrm>
          <a:prstGeom prst="rect">
            <a:avLst/>
          </a:prstGeom>
        </p:spPr>
      </p:pic>
      <p:sp>
        <p:nvSpPr>
          <p:cNvPr id="58" name="TextBox 57"/>
          <p:cNvSpPr txBox="1"/>
          <p:nvPr userDrawn="1"/>
        </p:nvSpPr>
        <p:spPr>
          <a:xfrm>
            <a:off x="12527404" y="1244601"/>
            <a:ext cx="236705" cy="472296"/>
          </a:xfrm>
          <a:prstGeom prst="rect">
            <a:avLst/>
          </a:prstGeom>
          <a:noFill/>
        </p:spPr>
        <p:txBody>
          <a:bodyPr wrap="none" lIns="117208" tIns="58604" rIns="117208" bIns="58604" rtlCol="0">
            <a:spAutoFit/>
          </a:bodyPr>
          <a:lstStyle/>
          <a:p>
            <a:endParaRPr lang="en-US" dirty="0">
              <a:latin typeface="+mj-lt"/>
            </a:endParaRPr>
          </a:p>
        </p:txBody>
      </p:sp>
      <p:sp>
        <p:nvSpPr>
          <p:cNvPr id="17" name="Title 1"/>
          <p:cNvSpPr>
            <a:spLocks noGrp="1"/>
          </p:cNvSpPr>
          <p:nvPr>
            <p:ph type="ctrTitle" hasCustomPrompt="1"/>
          </p:nvPr>
        </p:nvSpPr>
        <p:spPr>
          <a:xfrm>
            <a:off x="530042" y="3236399"/>
            <a:ext cx="11320205" cy="577835"/>
          </a:xfrm>
          <a:noFill/>
          <a:effectLst/>
        </p:spPr>
        <p:txBody>
          <a:bodyPr lIns="0" tIns="0" rIns="0" bIns="0" anchor="ctr" anchorCtr="0">
            <a:noAutofit/>
          </a:bodyPr>
          <a:lstStyle>
            <a:lvl1pPr algn="ctr">
              <a:lnSpc>
                <a:spcPts val="5127"/>
              </a:lnSpc>
              <a:spcBef>
                <a:spcPts val="0"/>
              </a:spcBef>
              <a:spcAft>
                <a:spcPts val="0"/>
              </a:spcAft>
              <a:defRPr sz="5400" b="0" cap="all" baseline="0">
                <a:solidFill>
                  <a:schemeClr val="bg1"/>
                </a:solidFill>
                <a:latin typeface="+mj-lt"/>
              </a:defRPr>
            </a:lvl1pPr>
          </a:lstStyle>
          <a:p>
            <a:r>
              <a:rPr lang="en-US" dirty="0" smtClean="0"/>
              <a:t>Introducing XYZ </a:t>
            </a:r>
            <a:endParaRPr lang="en-US" dirty="0"/>
          </a:p>
        </p:txBody>
      </p:sp>
    </p:spTree>
    <p:extLst>
      <p:ext uri="{BB962C8B-B14F-4D97-AF65-F5344CB8AC3E}">
        <p14:creationId xmlns:p14="http://schemas.microsoft.com/office/powerpoint/2010/main" val="422034668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58656" y="1016000"/>
            <a:ext cx="11087244"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sp>
        <p:nvSpPr>
          <p:cNvPr id="27" name="Content Placeholder 2"/>
          <p:cNvSpPr>
            <a:spLocks noGrp="1"/>
          </p:cNvSpPr>
          <p:nvPr userDrawn="1">
            <p:ph idx="1" hasCustomPrompt="1"/>
          </p:nvPr>
        </p:nvSpPr>
        <p:spPr>
          <a:xfrm>
            <a:off x="558655" y="1803400"/>
            <a:ext cx="11087245" cy="3987800"/>
          </a:xfrm>
        </p:spPr>
        <p:txBody>
          <a:bodyPr lIns="0" tIns="0" rIns="0" bIns="0">
            <a:noAutofit/>
          </a:bodyPr>
          <a:lstStyle>
            <a:lvl1pPr marL="420624" indent="-329184">
              <a:spcBef>
                <a:spcPts val="1200"/>
              </a:spcBef>
              <a:spcAft>
                <a:spcPts val="600"/>
              </a:spcAft>
              <a:buClr>
                <a:schemeClr val="tx2"/>
              </a:buClr>
              <a:defRPr sz="2300">
                <a:latin typeface="+mn-lt"/>
              </a:defRPr>
            </a:lvl1pPr>
            <a:lvl2pPr marL="722376" indent="-257175">
              <a:spcBef>
                <a:spcPts val="600"/>
              </a:spcBef>
              <a:spcAft>
                <a:spcPts val="600"/>
              </a:spcAft>
              <a:buClr>
                <a:schemeClr val="tx2"/>
              </a:buClr>
              <a:defRPr sz="2300">
                <a:latin typeface="+mn-lt"/>
              </a:defRPr>
            </a:lvl2pPr>
            <a:lvl3pPr marL="1196975" indent="-242888">
              <a:spcBef>
                <a:spcPts val="600"/>
              </a:spcBef>
              <a:spcAft>
                <a:spcPts val="600"/>
              </a:spcAft>
              <a:buClr>
                <a:schemeClr val="tx2"/>
              </a:buClr>
              <a:defRPr sz="2100">
                <a:latin typeface="+mn-lt"/>
              </a:defRPr>
            </a:lvl3pPr>
            <a:lvl4pPr marL="1654175" indent="-222250">
              <a:buClr>
                <a:schemeClr val="tx2"/>
              </a:buClr>
              <a:defRPr sz="1800">
                <a:latin typeface="+mn-lt"/>
              </a:defRPr>
            </a:lvl4pPr>
            <a:lvl5pPr marL="2109788" indent="-200025">
              <a:buClr>
                <a:schemeClr val="tx2"/>
              </a:buClr>
              <a:defRPr sz="1800">
                <a:latin typeface="+mn-lt"/>
              </a:defRPr>
            </a:lvl5pPr>
          </a:lstStyle>
          <a:p>
            <a:pPr lvl="0"/>
            <a:r>
              <a:rPr lang="en-US" dirty="0" smtClean="0"/>
              <a:t>Click to Add Presentation Points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pic>
        <p:nvPicPr>
          <p:cNvPr id="35" name="Picture 34"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791" y="476504"/>
            <a:ext cx="1489075" cy="298450"/>
          </a:xfrm>
          <a:prstGeom prst="rect">
            <a:avLst/>
          </a:prstGeom>
        </p:spPr>
      </p:pic>
      <p:pic>
        <p:nvPicPr>
          <p:cNvPr id="15" name="Picture 14"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7240" cy="241665"/>
          </a:xfrm>
          <a:prstGeom prst="rect">
            <a:avLst/>
          </a:prstGeom>
        </p:spPr>
      </p:pic>
      <p:sp>
        <p:nvSpPr>
          <p:cNvPr id="16" name="TextBox 15"/>
          <p:cNvSpPr txBox="1"/>
          <p:nvPr userDrawn="1"/>
        </p:nvSpPr>
        <p:spPr>
          <a:xfrm>
            <a:off x="7870380" y="6632107"/>
            <a:ext cx="4175823" cy="138499"/>
          </a:xfrm>
          <a:prstGeom prst="rect">
            <a:avLst/>
          </a:prstGeom>
          <a:noFill/>
        </p:spPr>
        <p:txBody>
          <a:bodyPr wrap="none" lIns="0" tIns="0" rIns="0" bIns="0" rtlCol="0">
            <a:spAutoFit/>
          </a:bodyPr>
          <a:lstStyle/>
          <a:p>
            <a:pPr algn="r"/>
            <a:r>
              <a:rPr lang="en-US" sz="900" dirty="0" smtClean="0">
                <a:solidFill>
                  <a:schemeClr val="bg1">
                    <a:lumMod val="50000"/>
                  </a:schemeClr>
                </a:solidFill>
                <a:latin typeface="+mn-lt"/>
                <a:cs typeface="Tahoma"/>
              </a:rPr>
              <a:t>© COPYRIGHT 2015 MARKLOGIC CORPORATION. ALL RIGHTS RESERVED. </a:t>
            </a:r>
          </a:p>
        </p:txBody>
      </p:sp>
      <p:sp>
        <p:nvSpPr>
          <p:cNvPr id="18" name="TextBox 17"/>
          <p:cNvSpPr txBox="1"/>
          <p:nvPr userDrawn="1"/>
        </p:nvSpPr>
        <p:spPr>
          <a:xfrm>
            <a:off x="561735" y="6622876"/>
            <a:ext cx="5057902" cy="276999"/>
          </a:xfrm>
          <a:prstGeom prst="rect">
            <a:avLst/>
          </a:prstGeom>
          <a:noFill/>
        </p:spPr>
        <p:txBody>
          <a:bodyPr wrap="square" lIns="0" tIns="0" rIns="0" bIns="0" rtlCol="0">
            <a:spAutoFit/>
          </a:bodyPr>
          <a:lstStyle/>
          <a:p>
            <a:pPr marL="0" marR="0" indent="0" algn="l" defTabSz="1172078" rtl="0" eaLnBrk="1" fontAlgn="auto" latinLnBrk="0" hangingPunct="1">
              <a:lnSpc>
                <a:spcPct val="100000"/>
              </a:lnSpc>
              <a:spcBef>
                <a:spcPts val="0"/>
              </a:spcBef>
              <a:spcAft>
                <a:spcPts val="0"/>
              </a:spcAft>
              <a:buClrTx/>
              <a:buSzTx/>
              <a:buFontTx/>
              <a:buNone/>
              <a:tabLst/>
              <a:defRPr/>
            </a:pPr>
            <a:r>
              <a:rPr lang="en-US" sz="900" dirty="0" smtClean="0">
                <a:solidFill>
                  <a:schemeClr val="bg1">
                    <a:lumMod val="50000"/>
                  </a:schemeClr>
                </a:solidFill>
                <a:latin typeface="+mn-lt"/>
                <a:cs typeface="Tahoma"/>
              </a:rPr>
              <a:t>SLIDE: </a:t>
            </a:r>
            <a:fld id="{AD71FC88-913E-664A-AFBA-FF8B42D39606}" type="slidenum">
              <a:rPr lang="en-US" sz="900" smtClean="0">
                <a:solidFill>
                  <a:schemeClr val="bg1">
                    <a:lumMod val="50000"/>
                  </a:schemeClr>
                </a:solidFill>
                <a:latin typeface="+mn-lt"/>
                <a:cs typeface="Tahoma"/>
              </a:rPr>
              <a:pPr marL="0" marR="0" indent="0" algn="l" defTabSz="1172078" rtl="0" eaLnBrk="1" fontAlgn="auto" latinLnBrk="0" hangingPunct="1">
                <a:lnSpc>
                  <a:spcPct val="100000"/>
                </a:lnSpc>
                <a:spcBef>
                  <a:spcPts val="0"/>
                </a:spcBef>
                <a:spcAft>
                  <a:spcPts val="0"/>
                </a:spcAft>
                <a:buClrTx/>
                <a:buSzTx/>
                <a:buFontTx/>
                <a:buNone/>
                <a:tabLst/>
                <a:defRPr/>
              </a:pPr>
              <a:t>‹#›</a:t>
            </a:fld>
            <a:endParaRPr lang="en-US" sz="900" dirty="0" smtClean="0">
              <a:solidFill>
                <a:schemeClr val="bg1">
                  <a:lumMod val="50000"/>
                </a:schemeClr>
              </a:solidFill>
              <a:latin typeface="+mn-lt"/>
              <a:cs typeface="Tahoma"/>
            </a:endParaRPr>
          </a:p>
          <a:p>
            <a:pPr marL="0" marR="0" indent="0" algn="l" defTabSz="1172078" rtl="0" eaLnBrk="1" fontAlgn="auto" latinLnBrk="0" hangingPunct="1">
              <a:lnSpc>
                <a:spcPct val="100000"/>
              </a:lnSpc>
              <a:spcBef>
                <a:spcPts val="0"/>
              </a:spcBef>
              <a:spcAft>
                <a:spcPts val="0"/>
              </a:spcAft>
              <a:buClrTx/>
              <a:buSzTx/>
              <a:buFontTx/>
              <a:buNone/>
              <a:tabLst/>
              <a:defRPr/>
            </a:pPr>
            <a:r>
              <a:rPr lang="en-US" sz="900" baseline="0" dirty="0" smtClean="0">
                <a:solidFill>
                  <a:schemeClr val="bg1">
                    <a:lumMod val="50000"/>
                  </a:schemeClr>
                </a:solidFill>
                <a:latin typeface="+mn-lt"/>
                <a:cs typeface="Tahoma"/>
              </a:rPr>
              <a:t> </a:t>
            </a:r>
            <a:endParaRPr lang="en-US" sz="900" dirty="0" smtClean="0">
              <a:solidFill>
                <a:schemeClr val="bg1">
                  <a:lumMod val="50000"/>
                </a:schemeClr>
              </a:solidFill>
              <a:latin typeface="+mn-lt"/>
              <a:cs typeface="Tahoma"/>
            </a:endParaRPr>
          </a:p>
        </p:txBody>
      </p:sp>
    </p:spTree>
    <p:extLst>
      <p:ext uri="{BB962C8B-B14F-4D97-AF65-F5344CB8AC3E}">
        <p14:creationId xmlns:p14="http://schemas.microsoft.com/office/powerpoint/2010/main" val="404769691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headline &amp; Content">
    <p:spTree>
      <p:nvGrpSpPr>
        <p:cNvPr id="1" name=""/>
        <p:cNvGrpSpPr/>
        <p:nvPr/>
      </p:nvGrpSpPr>
      <p:grpSpPr>
        <a:xfrm>
          <a:off x="0" y="0"/>
          <a:ext cx="0" cy="0"/>
          <a:chOff x="0" y="0"/>
          <a:chExt cx="0" cy="0"/>
        </a:xfrm>
      </p:grpSpPr>
      <p:sp>
        <p:nvSpPr>
          <p:cNvPr id="90" name="TextBox 89"/>
          <p:cNvSpPr txBox="1"/>
          <p:nvPr userDrawn="1"/>
        </p:nvSpPr>
        <p:spPr>
          <a:xfrm>
            <a:off x="12527404" y="1244601"/>
            <a:ext cx="236705" cy="472296"/>
          </a:xfrm>
          <a:prstGeom prst="rect">
            <a:avLst/>
          </a:prstGeom>
          <a:noFill/>
        </p:spPr>
        <p:txBody>
          <a:bodyPr wrap="none" lIns="117208" tIns="58604" rIns="117208" bIns="58604" rtlCol="0">
            <a:spAutoFit/>
          </a:bodyPr>
          <a:lstStyle/>
          <a:p>
            <a:endParaRPr lang="en-US" dirty="0">
              <a:latin typeface="+mn-lt"/>
            </a:endParaRPr>
          </a:p>
        </p:txBody>
      </p:sp>
      <p:sp>
        <p:nvSpPr>
          <p:cNvPr id="19" name="Title 1"/>
          <p:cNvSpPr>
            <a:spLocks noGrp="1"/>
          </p:cNvSpPr>
          <p:nvPr>
            <p:ph type="ctrTitle" hasCustomPrompt="1"/>
          </p:nvPr>
        </p:nvSpPr>
        <p:spPr>
          <a:xfrm>
            <a:off x="558656" y="1016000"/>
            <a:ext cx="11087244"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pic>
        <p:nvPicPr>
          <p:cNvPr id="51" name="Picture 50"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791" y="476504"/>
            <a:ext cx="1489075" cy="298450"/>
          </a:xfrm>
          <a:prstGeom prst="rect">
            <a:avLst/>
          </a:prstGeom>
        </p:spPr>
      </p:pic>
      <p:pic>
        <p:nvPicPr>
          <p:cNvPr id="22" name="Picture 21"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7240" cy="241665"/>
          </a:xfrm>
          <a:prstGeom prst="rect">
            <a:avLst/>
          </a:prstGeom>
        </p:spPr>
      </p:pic>
      <p:sp>
        <p:nvSpPr>
          <p:cNvPr id="23" name="TextBox 22"/>
          <p:cNvSpPr txBox="1"/>
          <p:nvPr userDrawn="1"/>
        </p:nvSpPr>
        <p:spPr>
          <a:xfrm>
            <a:off x="7870380" y="6632107"/>
            <a:ext cx="4175823" cy="138499"/>
          </a:xfrm>
          <a:prstGeom prst="rect">
            <a:avLst/>
          </a:prstGeom>
          <a:noFill/>
        </p:spPr>
        <p:txBody>
          <a:bodyPr wrap="none" lIns="0" tIns="0" rIns="0" bIns="0" rtlCol="0">
            <a:spAutoFit/>
          </a:bodyPr>
          <a:lstStyle/>
          <a:p>
            <a:pPr algn="r"/>
            <a:r>
              <a:rPr lang="en-US" sz="900" dirty="0" smtClean="0">
                <a:solidFill>
                  <a:schemeClr val="bg1">
                    <a:lumMod val="50000"/>
                  </a:schemeClr>
                </a:solidFill>
                <a:latin typeface="+mn-lt"/>
                <a:cs typeface="Tahoma"/>
              </a:rPr>
              <a:t>© COPYRIGHT 2015 MARKLOGIC CORPORATION. ALL RIGHTS RESERVED. </a:t>
            </a:r>
          </a:p>
        </p:txBody>
      </p:sp>
      <p:sp>
        <p:nvSpPr>
          <p:cNvPr id="24" name="TextBox 23"/>
          <p:cNvSpPr txBox="1"/>
          <p:nvPr userDrawn="1"/>
        </p:nvSpPr>
        <p:spPr>
          <a:xfrm>
            <a:off x="561735" y="6622876"/>
            <a:ext cx="5057902" cy="276999"/>
          </a:xfrm>
          <a:prstGeom prst="rect">
            <a:avLst/>
          </a:prstGeom>
          <a:noFill/>
        </p:spPr>
        <p:txBody>
          <a:bodyPr wrap="square" lIns="0" tIns="0" rIns="0" bIns="0" rtlCol="0">
            <a:spAutoFit/>
          </a:bodyPr>
          <a:lstStyle/>
          <a:p>
            <a:pPr marL="0" marR="0" indent="0" algn="l" defTabSz="1172078" rtl="0" eaLnBrk="1" fontAlgn="auto" latinLnBrk="0" hangingPunct="1">
              <a:lnSpc>
                <a:spcPct val="100000"/>
              </a:lnSpc>
              <a:spcBef>
                <a:spcPts val="0"/>
              </a:spcBef>
              <a:spcAft>
                <a:spcPts val="0"/>
              </a:spcAft>
              <a:buClrTx/>
              <a:buSzTx/>
              <a:buFontTx/>
              <a:buNone/>
              <a:tabLst/>
              <a:defRPr/>
            </a:pPr>
            <a:r>
              <a:rPr lang="en-US" sz="900" dirty="0" smtClean="0">
                <a:solidFill>
                  <a:schemeClr val="bg1">
                    <a:lumMod val="50000"/>
                  </a:schemeClr>
                </a:solidFill>
                <a:latin typeface="+mn-lt"/>
                <a:cs typeface="Tahoma"/>
              </a:rPr>
              <a:t>SLIDE: </a:t>
            </a:r>
            <a:fld id="{AD71FC88-913E-664A-AFBA-FF8B42D39606}" type="slidenum">
              <a:rPr lang="en-US" sz="900" smtClean="0">
                <a:solidFill>
                  <a:schemeClr val="bg1">
                    <a:lumMod val="50000"/>
                  </a:schemeClr>
                </a:solidFill>
                <a:latin typeface="+mn-lt"/>
                <a:cs typeface="Tahoma"/>
              </a:rPr>
              <a:pPr marL="0" marR="0" indent="0" algn="l" defTabSz="1172078" rtl="0" eaLnBrk="1" fontAlgn="auto" latinLnBrk="0" hangingPunct="1">
                <a:lnSpc>
                  <a:spcPct val="100000"/>
                </a:lnSpc>
                <a:spcBef>
                  <a:spcPts val="0"/>
                </a:spcBef>
                <a:spcAft>
                  <a:spcPts val="0"/>
                </a:spcAft>
                <a:buClrTx/>
                <a:buSzTx/>
                <a:buFontTx/>
                <a:buNone/>
                <a:tabLst/>
                <a:defRPr/>
              </a:pPr>
              <a:t>‹#›</a:t>
            </a:fld>
            <a:endParaRPr lang="en-US" sz="900" dirty="0" smtClean="0">
              <a:solidFill>
                <a:schemeClr val="bg1">
                  <a:lumMod val="50000"/>
                </a:schemeClr>
              </a:solidFill>
              <a:latin typeface="+mn-lt"/>
              <a:cs typeface="Tahoma"/>
            </a:endParaRPr>
          </a:p>
          <a:p>
            <a:pPr marL="0" marR="0" indent="0" algn="l" defTabSz="1172078" rtl="0" eaLnBrk="1" fontAlgn="auto" latinLnBrk="0" hangingPunct="1">
              <a:lnSpc>
                <a:spcPct val="100000"/>
              </a:lnSpc>
              <a:spcBef>
                <a:spcPts val="0"/>
              </a:spcBef>
              <a:spcAft>
                <a:spcPts val="0"/>
              </a:spcAft>
              <a:buClrTx/>
              <a:buSzTx/>
              <a:buFontTx/>
              <a:buNone/>
              <a:tabLst/>
              <a:defRPr/>
            </a:pPr>
            <a:r>
              <a:rPr lang="en-US" sz="900" baseline="0" dirty="0" smtClean="0">
                <a:solidFill>
                  <a:schemeClr val="bg1">
                    <a:lumMod val="50000"/>
                  </a:schemeClr>
                </a:solidFill>
                <a:latin typeface="+mn-lt"/>
                <a:cs typeface="Tahoma"/>
              </a:rPr>
              <a:t> </a:t>
            </a:r>
            <a:endParaRPr lang="en-US" sz="900" dirty="0" smtClean="0">
              <a:solidFill>
                <a:schemeClr val="bg1">
                  <a:lumMod val="50000"/>
                </a:schemeClr>
              </a:solidFill>
              <a:latin typeface="+mn-lt"/>
              <a:cs typeface="Tahoma"/>
            </a:endParaRPr>
          </a:p>
        </p:txBody>
      </p:sp>
      <p:sp>
        <p:nvSpPr>
          <p:cNvPr id="13" name="Content Placeholder 2"/>
          <p:cNvSpPr>
            <a:spLocks noGrp="1"/>
          </p:cNvSpPr>
          <p:nvPr>
            <p:ph idx="1" hasCustomPrompt="1"/>
          </p:nvPr>
        </p:nvSpPr>
        <p:spPr>
          <a:xfrm>
            <a:off x="558655" y="2146300"/>
            <a:ext cx="11087245" cy="3683000"/>
          </a:xfrm>
        </p:spPr>
        <p:txBody>
          <a:bodyPr lIns="0" tIns="0" rIns="0" bIns="0">
            <a:noAutofit/>
          </a:bodyPr>
          <a:lstStyle>
            <a:lvl1pPr marL="420624" indent="-329184">
              <a:spcBef>
                <a:spcPts val="1200"/>
              </a:spcBef>
              <a:spcAft>
                <a:spcPts val="600"/>
              </a:spcAft>
              <a:buClr>
                <a:schemeClr val="tx2"/>
              </a:buClr>
              <a:defRPr sz="2300">
                <a:latin typeface="+mn-lt"/>
              </a:defRPr>
            </a:lvl1pPr>
            <a:lvl2pPr marL="722376" indent="-257175">
              <a:spcBef>
                <a:spcPts val="600"/>
              </a:spcBef>
              <a:spcAft>
                <a:spcPts val="600"/>
              </a:spcAft>
              <a:buClr>
                <a:schemeClr val="tx2"/>
              </a:buClr>
              <a:defRPr sz="2300">
                <a:latin typeface="+mn-lt"/>
              </a:defRPr>
            </a:lvl2pPr>
            <a:lvl3pPr marL="1196975" indent="-242888">
              <a:spcBef>
                <a:spcPts val="600"/>
              </a:spcBef>
              <a:spcAft>
                <a:spcPts val="600"/>
              </a:spcAft>
              <a:buClr>
                <a:schemeClr val="tx2"/>
              </a:buClr>
              <a:defRPr sz="2100">
                <a:latin typeface="+mn-lt"/>
              </a:defRPr>
            </a:lvl3pPr>
            <a:lvl4pPr marL="1654175" indent="-222250">
              <a:buClr>
                <a:schemeClr val="tx2"/>
              </a:buClr>
              <a:defRPr sz="1800">
                <a:latin typeface="+mn-lt"/>
              </a:defRPr>
            </a:lvl4pPr>
            <a:lvl5pPr marL="2109788" indent="-200025">
              <a:buClr>
                <a:schemeClr val="tx2"/>
              </a:buClr>
              <a:defRPr sz="1800">
                <a:latin typeface="+mn-lt"/>
              </a:defRPr>
            </a:lvl5pPr>
          </a:lstStyle>
          <a:p>
            <a:pPr lvl="0"/>
            <a:r>
              <a:rPr lang="en-US" dirty="0" smtClean="0"/>
              <a:t>Click to Add Presentation Points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10" name="Text Placeholder 2"/>
          <p:cNvSpPr>
            <a:spLocks noGrp="1"/>
          </p:cNvSpPr>
          <p:nvPr>
            <p:ph type="body" sz="quarter" idx="10" hasCustomPrompt="1"/>
          </p:nvPr>
        </p:nvSpPr>
        <p:spPr>
          <a:xfrm>
            <a:off x="558800" y="1536700"/>
            <a:ext cx="11099800" cy="419100"/>
          </a:xfrm>
        </p:spPr>
        <p:txBody>
          <a:bodyPr lIns="0" tIns="0" rIns="0" bIns="0"/>
          <a:lstStyle>
            <a:lvl1pPr marL="0" indent="0">
              <a:buNone/>
              <a:defRPr sz="3000" strike="noStrike" cap="none" normalizeH="0" baseline="0">
                <a:solidFill>
                  <a:schemeClr val="tx1">
                    <a:lumMod val="50000"/>
                    <a:lumOff val="50000"/>
                  </a:schemeClr>
                </a:solidFill>
              </a:defRPr>
            </a:lvl1pPr>
          </a:lstStyle>
          <a:p>
            <a:pPr lvl="0"/>
            <a:r>
              <a:rPr lang="en-US"/>
              <a:t>Add Subtitle</a:t>
            </a:r>
          </a:p>
        </p:txBody>
      </p:sp>
    </p:spTree>
    <p:extLst>
      <p:ext uri="{BB962C8B-B14F-4D97-AF65-F5344CB8AC3E}">
        <p14:creationId xmlns:p14="http://schemas.microsoft.com/office/powerpoint/2010/main" val="268100317"/>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5" name="Picture Placeholder 7"/>
          <p:cNvSpPr>
            <a:spLocks noGrp="1"/>
          </p:cNvSpPr>
          <p:nvPr>
            <p:ph type="pic" sz="quarter" idx="13" hasCustomPrompt="1"/>
          </p:nvPr>
        </p:nvSpPr>
        <p:spPr>
          <a:xfrm>
            <a:off x="558657" y="1816100"/>
            <a:ext cx="11074543" cy="4000500"/>
          </a:xfrm>
          <a:noFill/>
        </p:spPr>
        <p:txBody>
          <a:bodyPr lIns="0" tIns="0" rIns="0" bIns="0">
            <a:noAutofit/>
          </a:bodyPr>
          <a:lstStyle>
            <a:lvl1pPr>
              <a:buNone/>
              <a:defRPr sz="2300">
                <a:latin typeface="+mn-lt"/>
              </a:defRPr>
            </a:lvl1pPr>
          </a:lstStyle>
          <a:p>
            <a:r>
              <a:rPr lang="en-US" smtClean="0"/>
              <a:t>Click icon to add picture</a:t>
            </a:r>
            <a:endParaRPr dirty="0"/>
          </a:p>
        </p:txBody>
      </p:sp>
      <p:pic>
        <p:nvPicPr>
          <p:cNvPr id="76" name="Picture 75" descr="MarkLogic_RGB.w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791" y="476504"/>
            <a:ext cx="1489075" cy="298450"/>
          </a:xfrm>
          <a:prstGeom prst="rect">
            <a:avLst/>
          </a:prstGeom>
        </p:spPr>
      </p:pic>
      <p:sp>
        <p:nvSpPr>
          <p:cNvPr id="15" name="Title 1"/>
          <p:cNvSpPr>
            <a:spLocks noGrp="1"/>
          </p:cNvSpPr>
          <p:nvPr>
            <p:ph type="ctrTitle" hasCustomPrompt="1"/>
          </p:nvPr>
        </p:nvSpPr>
        <p:spPr>
          <a:xfrm>
            <a:off x="558656" y="1016000"/>
            <a:ext cx="11087244"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mn-lt"/>
                <a:ea typeface="+mj-ea"/>
                <a:cs typeface="Tahoma"/>
              </a:defRPr>
            </a:lvl1pPr>
          </a:lstStyle>
          <a:p>
            <a:r>
              <a:rPr lang="en-US" dirty="0" smtClean="0"/>
              <a:t>Add Slide Title</a:t>
            </a:r>
            <a:endParaRPr dirty="0"/>
          </a:p>
        </p:txBody>
      </p:sp>
      <p:pic>
        <p:nvPicPr>
          <p:cNvPr id="16" name="Picture 15"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7240" cy="241665"/>
          </a:xfrm>
          <a:prstGeom prst="rect">
            <a:avLst/>
          </a:prstGeom>
        </p:spPr>
      </p:pic>
      <p:sp>
        <p:nvSpPr>
          <p:cNvPr id="17" name="TextBox 16"/>
          <p:cNvSpPr txBox="1"/>
          <p:nvPr userDrawn="1"/>
        </p:nvSpPr>
        <p:spPr>
          <a:xfrm>
            <a:off x="7870380" y="6632107"/>
            <a:ext cx="4175823" cy="138499"/>
          </a:xfrm>
          <a:prstGeom prst="rect">
            <a:avLst/>
          </a:prstGeom>
          <a:noFill/>
        </p:spPr>
        <p:txBody>
          <a:bodyPr wrap="none" lIns="0" tIns="0" rIns="0" bIns="0" rtlCol="0">
            <a:spAutoFit/>
          </a:bodyPr>
          <a:lstStyle/>
          <a:p>
            <a:pPr algn="r"/>
            <a:r>
              <a:rPr lang="en-US" sz="900" dirty="0" smtClean="0">
                <a:solidFill>
                  <a:schemeClr val="bg1">
                    <a:lumMod val="50000"/>
                  </a:schemeClr>
                </a:solidFill>
                <a:latin typeface="+mn-lt"/>
                <a:cs typeface="Tahoma"/>
              </a:rPr>
              <a:t>© COPYRIGHT 2015 MARKLOGIC CORPORATION. ALL RIGHTS RESERVED. </a:t>
            </a:r>
          </a:p>
        </p:txBody>
      </p:sp>
      <p:sp>
        <p:nvSpPr>
          <p:cNvPr id="18" name="TextBox 17"/>
          <p:cNvSpPr txBox="1"/>
          <p:nvPr userDrawn="1"/>
        </p:nvSpPr>
        <p:spPr>
          <a:xfrm>
            <a:off x="561735" y="6622876"/>
            <a:ext cx="5057902" cy="276999"/>
          </a:xfrm>
          <a:prstGeom prst="rect">
            <a:avLst/>
          </a:prstGeom>
          <a:noFill/>
        </p:spPr>
        <p:txBody>
          <a:bodyPr wrap="square" lIns="0" tIns="0" rIns="0" bIns="0" rtlCol="0">
            <a:spAutoFit/>
          </a:bodyPr>
          <a:lstStyle/>
          <a:p>
            <a:pPr marL="0" marR="0" indent="0" algn="l" defTabSz="1172078" rtl="0" eaLnBrk="1" fontAlgn="auto" latinLnBrk="0" hangingPunct="1">
              <a:lnSpc>
                <a:spcPct val="100000"/>
              </a:lnSpc>
              <a:spcBef>
                <a:spcPts val="0"/>
              </a:spcBef>
              <a:spcAft>
                <a:spcPts val="0"/>
              </a:spcAft>
              <a:buClrTx/>
              <a:buSzTx/>
              <a:buFontTx/>
              <a:buNone/>
              <a:tabLst/>
              <a:defRPr/>
            </a:pPr>
            <a:r>
              <a:rPr lang="en-US" sz="900" dirty="0" smtClean="0">
                <a:solidFill>
                  <a:schemeClr val="bg1">
                    <a:lumMod val="50000"/>
                  </a:schemeClr>
                </a:solidFill>
                <a:latin typeface="+mn-lt"/>
                <a:cs typeface="Tahoma"/>
              </a:rPr>
              <a:t>SLIDE: </a:t>
            </a:r>
            <a:fld id="{AD71FC88-913E-664A-AFBA-FF8B42D39606}" type="slidenum">
              <a:rPr lang="en-US" sz="900" smtClean="0">
                <a:solidFill>
                  <a:schemeClr val="bg1">
                    <a:lumMod val="50000"/>
                  </a:schemeClr>
                </a:solidFill>
                <a:latin typeface="+mn-lt"/>
                <a:cs typeface="Tahoma"/>
              </a:rPr>
              <a:pPr marL="0" marR="0" indent="0" algn="l" defTabSz="1172078" rtl="0" eaLnBrk="1" fontAlgn="auto" latinLnBrk="0" hangingPunct="1">
                <a:lnSpc>
                  <a:spcPct val="100000"/>
                </a:lnSpc>
                <a:spcBef>
                  <a:spcPts val="0"/>
                </a:spcBef>
                <a:spcAft>
                  <a:spcPts val="0"/>
                </a:spcAft>
                <a:buClrTx/>
                <a:buSzTx/>
                <a:buFontTx/>
                <a:buNone/>
                <a:tabLst/>
                <a:defRPr/>
              </a:pPr>
              <a:t>‹#›</a:t>
            </a:fld>
            <a:endParaRPr lang="en-US" sz="900" dirty="0" smtClean="0">
              <a:solidFill>
                <a:schemeClr val="bg1">
                  <a:lumMod val="50000"/>
                </a:schemeClr>
              </a:solidFill>
              <a:latin typeface="+mn-lt"/>
              <a:cs typeface="Tahoma"/>
            </a:endParaRPr>
          </a:p>
          <a:p>
            <a:pPr marL="0" marR="0" indent="0" algn="l" defTabSz="1172078" rtl="0" eaLnBrk="1" fontAlgn="auto" latinLnBrk="0" hangingPunct="1">
              <a:lnSpc>
                <a:spcPct val="100000"/>
              </a:lnSpc>
              <a:spcBef>
                <a:spcPts val="0"/>
              </a:spcBef>
              <a:spcAft>
                <a:spcPts val="0"/>
              </a:spcAft>
              <a:buClrTx/>
              <a:buSzTx/>
              <a:buFontTx/>
              <a:buNone/>
              <a:tabLst/>
              <a:defRPr/>
            </a:pPr>
            <a:r>
              <a:rPr lang="en-US" sz="900" baseline="0" dirty="0" smtClean="0">
                <a:solidFill>
                  <a:schemeClr val="bg1">
                    <a:lumMod val="50000"/>
                  </a:schemeClr>
                </a:solidFill>
                <a:latin typeface="+mn-lt"/>
                <a:cs typeface="Tahoma"/>
              </a:rPr>
              <a:t> </a:t>
            </a:r>
            <a:endParaRPr lang="en-US" sz="900" dirty="0" smtClean="0">
              <a:solidFill>
                <a:schemeClr val="bg1">
                  <a:lumMod val="50000"/>
                </a:schemeClr>
              </a:solidFill>
              <a:latin typeface="+mn-lt"/>
              <a:cs typeface="Tahoma"/>
            </a:endParaRPr>
          </a:p>
        </p:txBody>
      </p:sp>
    </p:spTree>
    <p:extLst>
      <p:ext uri="{BB962C8B-B14F-4D97-AF65-F5344CB8AC3E}">
        <p14:creationId xmlns:p14="http://schemas.microsoft.com/office/powerpoint/2010/main" val="3609252156"/>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8" name="TextBox 57"/>
          <p:cNvSpPr txBox="1"/>
          <p:nvPr userDrawn="1"/>
        </p:nvSpPr>
        <p:spPr>
          <a:xfrm>
            <a:off x="12527404" y="1244601"/>
            <a:ext cx="236705" cy="472296"/>
          </a:xfrm>
          <a:prstGeom prst="rect">
            <a:avLst/>
          </a:prstGeom>
          <a:noFill/>
        </p:spPr>
        <p:txBody>
          <a:bodyPr wrap="none" lIns="117208" tIns="58604" rIns="117208" bIns="58604" rtlCol="0">
            <a:spAutoFit/>
          </a:bodyPr>
          <a:lstStyle/>
          <a:p>
            <a:endParaRPr lang="en-US" dirty="0">
              <a:latin typeface="Tahoma"/>
            </a:endParaRPr>
          </a:p>
        </p:txBody>
      </p:sp>
      <p:sp>
        <p:nvSpPr>
          <p:cNvPr id="31" name="Content Placeholder 2"/>
          <p:cNvSpPr>
            <a:spLocks noGrp="1"/>
          </p:cNvSpPr>
          <p:nvPr>
            <p:ph sz="half" idx="1" hasCustomPrompt="1"/>
          </p:nvPr>
        </p:nvSpPr>
        <p:spPr>
          <a:xfrm>
            <a:off x="558800" y="1803401"/>
            <a:ext cx="5257800" cy="4013200"/>
          </a:xfrm>
          <a:noFill/>
        </p:spPr>
        <p:txBody>
          <a:bodyPr lIns="0" tIns="0" rIns="0" bIns="0">
            <a:noAutofit/>
          </a:bodyPr>
          <a:lstStyle>
            <a:lvl1pPr>
              <a:defRPr sz="2300"/>
            </a:lvl1pPr>
            <a:lvl2pPr>
              <a:defRPr sz="2100"/>
            </a:lvl2pPr>
            <a:lvl3pPr>
              <a:defRPr sz="1800"/>
            </a:lvl3pPr>
            <a:lvl4pPr>
              <a:defRPr sz="1800"/>
            </a:lvl4pPr>
            <a:lvl5pPr>
              <a:defRPr sz="1800"/>
            </a:lvl5pPr>
            <a:lvl6pPr>
              <a:defRPr sz="2300"/>
            </a:lvl6pPr>
            <a:lvl7pPr>
              <a:defRPr sz="2300"/>
            </a:lvl7pPr>
            <a:lvl8pPr>
              <a:defRPr sz="2300"/>
            </a:lvl8pPr>
            <a:lvl9pPr>
              <a:defRPr sz="2300"/>
            </a:lvl9pPr>
          </a:lstStyle>
          <a:p>
            <a:pPr lvl="0"/>
            <a:r>
              <a:rPr lang="en-US" dirty="0" smtClean="0"/>
              <a:t>Click to Add </a:t>
            </a:r>
            <a:br>
              <a:rPr lang="en-US" dirty="0" smtClean="0"/>
            </a:br>
            <a:r>
              <a:rPr lang="en-US" dirty="0" smtClean="0"/>
              <a:t>Presentation Points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33" name="Content Placeholder 3"/>
          <p:cNvSpPr>
            <a:spLocks noGrp="1"/>
          </p:cNvSpPr>
          <p:nvPr>
            <p:ph sz="half" idx="2" hasCustomPrompt="1"/>
          </p:nvPr>
        </p:nvSpPr>
        <p:spPr>
          <a:xfrm>
            <a:off x="6375400" y="1803401"/>
            <a:ext cx="5270499" cy="4013200"/>
          </a:xfrm>
          <a:noFill/>
        </p:spPr>
        <p:txBody>
          <a:bodyPr lIns="0" tIns="0" rIns="0" bIns="0">
            <a:noAutofit/>
          </a:bodyPr>
          <a:lstStyle>
            <a:lvl1pPr>
              <a:defRPr sz="2300"/>
            </a:lvl1pPr>
            <a:lvl2pPr>
              <a:defRPr sz="2100"/>
            </a:lvl2pPr>
            <a:lvl3pPr>
              <a:defRPr sz="1800"/>
            </a:lvl3pPr>
            <a:lvl4pPr>
              <a:defRPr sz="1800"/>
            </a:lvl4pPr>
            <a:lvl5pPr>
              <a:defRPr sz="1800"/>
            </a:lvl5pPr>
            <a:lvl6pPr>
              <a:defRPr sz="2300"/>
            </a:lvl6pPr>
            <a:lvl7pPr>
              <a:defRPr sz="2300"/>
            </a:lvl7pPr>
            <a:lvl8pPr>
              <a:defRPr sz="2300"/>
            </a:lvl8pPr>
            <a:lvl9pPr>
              <a:defRPr sz="2300"/>
            </a:lvl9pPr>
          </a:lstStyle>
          <a:p>
            <a:pPr lvl="0"/>
            <a:r>
              <a:rPr lang="en-US" dirty="0" smtClean="0"/>
              <a:t>Click to Add </a:t>
            </a:r>
            <a:br>
              <a:rPr lang="en-US" dirty="0" smtClean="0"/>
            </a:br>
            <a:r>
              <a:rPr lang="en-US" dirty="0" smtClean="0"/>
              <a:t>Presentation Points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pic>
        <p:nvPicPr>
          <p:cNvPr id="53" name="Picture 52" descr="MarkLogic_RGB.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791" y="476504"/>
            <a:ext cx="1489075" cy="298450"/>
          </a:xfrm>
          <a:prstGeom prst="rect">
            <a:avLst/>
          </a:prstGeom>
        </p:spPr>
      </p:pic>
      <p:sp>
        <p:nvSpPr>
          <p:cNvPr id="17" name="Title 1"/>
          <p:cNvSpPr>
            <a:spLocks noGrp="1"/>
          </p:cNvSpPr>
          <p:nvPr>
            <p:ph type="ctrTitle" hasCustomPrompt="1"/>
          </p:nvPr>
        </p:nvSpPr>
        <p:spPr>
          <a:xfrm>
            <a:off x="558656" y="1016000"/>
            <a:ext cx="11087244" cy="584640"/>
          </a:xfr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a:solidFill>
                  <a:schemeClr val="tx1"/>
                </a:solidFill>
                <a:latin typeface="Tahoma"/>
                <a:ea typeface="+mj-ea"/>
                <a:cs typeface="Tahoma"/>
              </a:defRPr>
            </a:lvl1pPr>
          </a:lstStyle>
          <a:p>
            <a:r>
              <a:rPr lang="en-US" dirty="0" smtClean="0"/>
              <a:t>Add Slide Title</a:t>
            </a:r>
            <a:endParaRPr dirty="0"/>
          </a:p>
        </p:txBody>
      </p:sp>
      <p:pic>
        <p:nvPicPr>
          <p:cNvPr id="18" name="Picture 17" descr="curtain-slide-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7240" cy="241665"/>
          </a:xfrm>
          <a:prstGeom prst="rect">
            <a:avLst/>
          </a:prstGeom>
        </p:spPr>
      </p:pic>
      <p:sp>
        <p:nvSpPr>
          <p:cNvPr id="19" name="TextBox 18"/>
          <p:cNvSpPr txBox="1"/>
          <p:nvPr userDrawn="1"/>
        </p:nvSpPr>
        <p:spPr>
          <a:xfrm>
            <a:off x="7870380" y="6632107"/>
            <a:ext cx="4175823" cy="138499"/>
          </a:xfrm>
          <a:prstGeom prst="rect">
            <a:avLst/>
          </a:prstGeom>
          <a:noFill/>
        </p:spPr>
        <p:txBody>
          <a:bodyPr wrap="none" lIns="0" tIns="0" rIns="0" bIns="0" rtlCol="0">
            <a:spAutoFit/>
          </a:bodyPr>
          <a:lstStyle/>
          <a:p>
            <a:pPr algn="r"/>
            <a:r>
              <a:rPr lang="en-US" sz="900" dirty="0" smtClean="0">
                <a:solidFill>
                  <a:schemeClr val="bg1">
                    <a:lumMod val="50000"/>
                  </a:schemeClr>
                </a:solidFill>
                <a:latin typeface="+mn-lt"/>
                <a:cs typeface="Tahoma"/>
              </a:rPr>
              <a:t>© COPYRIGHT 2015 MARKLOGIC CORPORATION. ALL RIGHTS RESERVED. </a:t>
            </a:r>
          </a:p>
        </p:txBody>
      </p:sp>
      <p:sp>
        <p:nvSpPr>
          <p:cNvPr id="20" name="TextBox 19"/>
          <p:cNvSpPr txBox="1"/>
          <p:nvPr userDrawn="1"/>
        </p:nvSpPr>
        <p:spPr>
          <a:xfrm>
            <a:off x="561735" y="6622876"/>
            <a:ext cx="5057902" cy="276999"/>
          </a:xfrm>
          <a:prstGeom prst="rect">
            <a:avLst/>
          </a:prstGeom>
          <a:noFill/>
        </p:spPr>
        <p:txBody>
          <a:bodyPr wrap="square" lIns="0" tIns="0" rIns="0" bIns="0" rtlCol="0">
            <a:spAutoFit/>
          </a:bodyPr>
          <a:lstStyle/>
          <a:p>
            <a:pPr marL="0" marR="0" indent="0" algn="l" defTabSz="1172078" rtl="0" eaLnBrk="1" fontAlgn="auto" latinLnBrk="0" hangingPunct="1">
              <a:lnSpc>
                <a:spcPct val="100000"/>
              </a:lnSpc>
              <a:spcBef>
                <a:spcPts val="0"/>
              </a:spcBef>
              <a:spcAft>
                <a:spcPts val="0"/>
              </a:spcAft>
              <a:buClrTx/>
              <a:buSzTx/>
              <a:buFontTx/>
              <a:buNone/>
              <a:tabLst/>
              <a:defRPr/>
            </a:pPr>
            <a:r>
              <a:rPr lang="en-US" sz="900" dirty="0" smtClean="0">
                <a:solidFill>
                  <a:schemeClr val="bg1">
                    <a:lumMod val="50000"/>
                  </a:schemeClr>
                </a:solidFill>
                <a:latin typeface="+mn-lt"/>
                <a:cs typeface="Tahoma"/>
              </a:rPr>
              <a:t>SLIDE: </a:t>
            </a:r>
            <a:fld id="{AD71FC88-913E-664A-AFBA-FF8B42D39606}" type="slidenum">
              <a:rPr lang="en-US" sz="900" smtClean="0">
                <a:solidFill>
                  <a:schemeClr val="bg1">
                    <a:lumMod val="50000"/>
                  </a:schemeClr>
                </a:solidFill>
                <a:latin typeface="+mn-lt"/>
                <a:cs typeface="Tahoma"/>
              </a:rPr>
              <a:pPr marL="0" marR="0" indent="0" algn="l" defTabSz="1172078" rtl="0" eaLnBrk="1" fontAlgn="auto" latinLnBrk="0" hangingPunct="1">
                <a:lnSpc>
                  <a:spcPct val="100000"/>
                </a:lnSpc>
                <a:spcBef>
                  <a:spcPts val="0"/>
                </a:spcBef>
                <a:spcAft>
                  <a:spcPts val="0"/>
                </a:spcAft>
                <a:buClrTx/>
                <a:buSzTx/>
                <a:buFontTx/>
                <a:buNone/>
                <a:tabLst/>
                <a:defRPr/>
              </a:pPr>
              <a:t>‹#›</a:t>
            </a:fld>
            <a:endParaRPr lang="en-US" sz="900" dirty="0" smtClean="0">
              <a:solidFill>
                <a:schemeClr val="bg1">
                  <a:lumMod val="50000"/>
                </a:schemeClr>
              </a:solidFill>
              <a:latin typeface="+mn-lt"/>
              <a:cs typeface="Tahoma"/>
            </a:endParaRPr>
          </a:p>
          <a:p>
            <a:pPr marL="0" marR="0" indent="0" algn="l" defTabSz="1172078" rtl="0" eaLnBrk="1" fontAlgn="auto" latinLnBrk="0" hangingPunct="1">
              <a:lnSpc>
                <a:spcPct val="100000"/>
              </a:lnSpc>
              <a:spcBef>
                <a:spcPts val="0"/>
              </a:spcBef>
              <a:spcAft>
                <a:spcPts val="0"/>
              </a:spcAft>
              <a:buClrTx/>
              <a:buSzTx/>
              <a:buFontTx/>
              <a:buNone/>
              <a:tabLst/>
              <a:defRPr/>
            </a:pPr>
            <a:r>
              <a:rPr lang="en-US" sz="900" baseline="0" dirty="0" smtClean="0">
                <a:solidFill>
                  <a:schemeClr val="bg1">
                    <a:lumMod val="50000"/>
                  </a:schemeClr>
                </a:solidFill>
                <a:latin typeface="+mn-lt"/>
                <a:cs typeface="Tahoma"/>
              </a:rPr>
              <a:t> </a:t>
            </a:r>
            <a:endParaRPr lang="en-US" sz="900" dirty="0" smtClean="0">
              <a:solidFill>
                <a:schemeClr val="bg1">
                  <a:lumMod val="50000"/>
                </a:schemeClr>
              </a:solidFill>
              <a:latin typeface="+mn-lt"/>
              <a:cs typeface="Tahoma"/>
            </a:endParaRPr>
          </a:p>
        </p:txBody>
      </p:sp>
    </p:spTree>
    <p:extLst>
      <p:ext uri="{BB962C8B-B14F-4D97-AF65-F5344CB8AC3E}">
        <p14:creationId xmlns:p14="http://schemas.microsoft.com/office/powerpoint/2010/main" val="1485832205"/>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446" y="1917702"/>
            <a:ext cx="11054586" cy="4089400"/>
          </a:xfrm>
          <a:prstGeom prst="rect">
            <a:avLst/>
          </a:prstGeom>
        </p:spPr>
        <p:txBody>
          <a:bodyPr vert="horz" lIns="117208" tIns="58604" rIns="117208" bIns="586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2" name="Title Placeholder 1"/>
          <p:cNvSpPr>
            <a:spLocks noGrp="1"/>
          </p:cNvSpPr>
          <p:nvPr>
            <p:ph type="title"/>
          </p:nvPr>
        </p:nvSpPr>
        <p:spPr>
          <a:xfrm>
            <a:off x="609441" y="630383"/>
            <a:ext cx="11037658" cy="967840"/>
          </a:xfrm>
          <a:prstGeom prst="rect">
            <a:avLst/>
          </a:prstGeom>
          <a:noFill/>
        </p:spPr>
        <p:txBody>
          <a:bodyPr vert="horz" lIns="117208" tIns="58604" rIns="117208" bIns="58604" rtlCol="0" anchor="t" anchorCtr="0">
            <a:noAutofit/>
          </a:bodyPr>
          <a:lstStyle/>
          <a:p>
            <a:r>
              <a:rPr lang="en-US" smtClean="0"/>
              <a:t>Click to edit Master title style</a:t>
            </a:r>
            <a:endParaRPr dirty="0"/>
          </a:p>
        </p:txBody>
      </p:sp>
    </p:spTree>
    <p:extLst>
      <p:ext uri="{BB962C8B-B14F-4D97-AF65-F5344CB8AC3E}">
        <p14:creationId xmlns:p14="http://schemas.microsoft.com/office/powerpoint/2010/main" val="3150460873"/>
      </p:ext>
    </p:extLst>
  </p:cSld>
  <p:clrMap bg1="lt1" tx1="dk1" bg2="lt2" tx2="dk2" accent1="accent1" accent2="accent2" accent3="accent3" accent4="accent4" accent5="accent5" accent6="accent6" hlink="hlink" folHlink="folHlink"/>
  <p:sldLayoutIdLst>
    <p:sldLayoutId id="2147483705" r:id="rId1"/>
    <p:sldLayoutId id="2147483732" r:id="rId2"/>
    <p:sldLayoutId id="2147483743" r:id="rId3"/>
    <p:sldLayoutId id="2147483742" r:id="rId4"/>
    <p:sldLayoutId id="2147483740" r:id="rId5"/>
    <p:sldLayoutId id="2147483694" r:id="rId6"/>
    <p:sldLayoutId id="2147483722" r:id="rId7"/>
    <p:sldLayoutId id="2147483676" r:id="rId8"/>
    <p:sldLayoutId id="2147483757" r:id="rId9"/>
    <p:sldLayoutId id="2147483739" r:id="rId10"/>
    <p:sldLayoutId id="2147483714" r:id="rId11"/>
    <p:sldLayoutId id="2147483731" r:id="rId12"/>
    <p:sldLayoutId id="2147483723" r:id="rId13"/>
    <p:sldLayoutId id="2147483744" r:id="rId14"/>
    <p:sldLayoutId id="2147483749" r:id="rId15"/>
    <p:sldLayoutId id="2147483754" r:id="rId16"/>
    <p:sldLayoutId id="2147483755" r:id="rId17"/>
    <p:sldLayoutId id="2147483756" r:id="rId18"/>
    <p:sldLayoutId id="2147483750" r:id="rId19"/>
    <p:sldLayoutId id="2147483751" r:id="rId20"/>
    <p:sldLayoutId id="2147483752" r:id="rId21"/>
    <p:sldLayoutId id="2147483758" r:id="rId22"/>
    <p:sldLayoutId id="2147483759" r:id="rId23"/>
  </p:sldLayoutIdLst>
  <p:timing>
    <p:tnLst>
      <p:par>
        <p:cTn xmlns:p14="http://schemas.microsoft.com/office/powerpoint/2010/main" id="1" dur="indefinite" restart="never" nodeType="tmRoot"/>
      </p:par>
    </p:tnLst>
  </p:timing>
  <p:txStyles>
    <p:titleStyle>
      <a:lvl1pPr algn="l" defTabSz="1172078" rtl="0" eaLnBrk="1" latinLnBrk="0" hangingPunct="1">
        <a:lnSpc>
          <a:spcPts val="5800"/>
        </a:lnSpc>
        <a:spcBef>
          <a:spcPct val="0"/>
        </a:spcBef>
        <a:buNone/>
        <a:defRPr sz="5400" kern="1200" baseline="0">
          <a:solidFill>
            <a:schemeClr val="tx1"/>
          </a:solidFill>
          <a:latin typeface="+mj-lt"/>
          <a:ea typeface="+mj-ea"/>
          <a:cs typeface="Tahoma"/>
        </a:defRPr>
      </a:lvl1pPr>
    </p:titleStyle>
    <p:bodyStyle>
      <a:lvl1pPr marL="768096" indent="-581969" algn="l" defTabSz="1172078" rtl="0" eaLnBrk="1" latinLnBrk="0" hangingPunct="1">
        <a:spcBef>
          <a:spcPts val="0"/>
        </a:spcBef>
        <a:buClr>
          <a:schemeClr val="tx2"/>
        </a:buClr>
        <a:buSzPct val="90000"/>
        <a:buFont typeface="Wingdings" charset="2"/>
        <a:buChar char="§"/>
        <a:defRPr sz="3100" kern="1200">
          <a:solidFill>
            <a:schemeClr val="tx1">
              <a:lumMod val="85000"/>
              <a:lumOff val="15000"/>
            </a:schemeClr>
          </a:solidFill>
          <a:latin typeface="+mj-lt"/>
          <a:ea typeface="+mn-ea"/>
          <a:cs typeface="Tahoma"/>
        </a:defRPr>
      </a:lvl1pPr>
      <a:lvl2pPr marL="1172078" indent="-586039" algn="l" defTabSz="1172078" rtl="0" eaLnBrk="1" latinLnBrk="0" hangingPunct="1">
        <a:spcBef>
          <a:spcPts val="769"/>
        </a:spcBef>
        <a:buClr>
          <a:schemeClr val="tx2"/>
        </a:buClr>
        <a:buSzPct val="90000"/>
        <a:buFont typeface="Lucida Grande"/>
        <a:buChar char="–"/>
        <a:defRPr sz="2800" kern="1200">
          <a:solidFill>
            <a:schemeClr val="tx1">
              <a:lumMod val="85000"/>
              <a:lumOff val="15000"/>
            </a:schemeClr>
          </a:solidFill>
          <a:latin typeface="+mj-lt"/>
          <a:ea typeface="+mn-ea"/>
          <a:cs typeface="Tahoma"/>
        </a:defRPr>
      </a:lvl2pPr>
      <a:lvl3pPr marL="1615677" indent="-443599" algn="l" defTabSz="1172078" rtl="0" eaLnBrk="1" latinLnBrk="0" hangingPunct="1">
        <a:spcBef>
          <a:spcPts val="769"/>
        </a:spcBef>
        <a:buClr>
          <a:schemeClr val="tx2"/>
        </a:buClr>
        <a:buSzPct val="90000"/>
        <a:buFont typeface="Lucida Grande"/>
        <a:buChar char="–"/>
        <a:defRPr sz="2600" kern="1200">
          <a:solidFill>
            <a:schemeClr val="tx1">
              <a:lumMod val="85000"/>
              <a:lumOff val="15000"/>
            </a:schemeClr>
          </a:solidFill>
          <a:latin typeface="+mj-lt"/>
          <a:ea typeface="+mn-ea"/>
          <a:cs typeface="Tahoma"/>
        </a:defRPr>
      </a:lvl3pPr>
      <a:lvl4pPr marL="2051136" indent="-435460" algn="l" defTabSz="1172078" rtl="0" eaLnBrk="1" latinLnBrk="0" hangingPunct="1">
        <a:spcBef>
          <a:spcPts val="769"/>
        </a:spcBef>
        <a:buClr>
          <a:schemeClr val="tx2"/>
        </a:buClr>
        <a:buSzPct val="90000"/>
        <a:buFont typeface="Lucida Grande"/>
        <a:buChar char="–"/>
        <a:defRPr sz="2300" kern="1200">
          <a:solidFill>
            <a:schemeClr val="tx1">
              <a:lumMod val="85000"/>
              <a:lumOff val="15000"/>
            </a:schemeClr>
          </a:solidFill>
          <a:latin typeface="+mj-lt"/>
          <a:ea typeface="+mn-ea"/>
          <a:cs typeface="Tahoma"/>
        </a:defRPr>
      </a:lvl4pPr>
      <a:lvl5pPr marL="2486596" indent="-425286" algn="l" defTabSz="1172078" rtl="0" eaLnBrk="1" latinLnBrk="0" hangingPunct="1">
        <a:spcBef>
          <a:spcPts val="769"/>
        </a:spcBef>
        <a:buClr>
          <a:schemeClr val="tx2"/>
        </a:buClr>
        <a:buSzPct val="90000"/>
        <a:buFont typeface="Lucida Grande"/>
        <a:buChar char="–"/>
        <a:defRPr sz="2300" kern="1200">
          <a:solidFill>
            <a:schemeClr val="tx1">
              <a:lumMod val="85000"/>
              <a:lumOff val="15000"/>
            </a:schemeClr>
          </a:solidFill>
          <a:latin typeface="+mj-lt"/>
          <a:ea typeface="+mn-ea"/>
          <a:cs typeface="Tahoma"/>
        </a:defRPr>
      </a:lvl5pPr>
      <a:lvl6pPr marL="2936300"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6pPr>
      <a:lvl7pPr marL="3365654"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7pPr>
      <a:lvl8pPr marL="3807219"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8pPr>
      <a:lvl9pPr marL="4246748"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a:solidFill>
            <a:schemeClr val="tx1">
              <a:lumMod val="85000"/>
              <a:lumOff val="15000"/>
            </a:schemeClr>
          </a:solidFill>
          <a:latin typeface="+mn-lt"/>
          <a:ea typeface="+mn-ea"/>
          <a:cs typeface="+mn-cs"/>
        </a:defRPr>
      </a:lvl9pPr>
    </p:bodyStyle>
    <p:otherStyle>
      <a:defPPr>
        <a:defRPr/>
      </a:defPPr>
      <a:lvl1pPr marL="0" algn="l" defTabSz="1172078" rtl="0" eaLnBrk="1" latinLnBrk="0" hangingPunct="1">
        <a:defRPr sz="2300" kern="1200">
          <a:solidFill>
            <a:schemeClr val="tx1"/>
          </a:solidFill>
          <a:latin typeface="+mn-lt"/>
          <a:ea typeface="+mn-ea"/>
          <a:cs typeface="+mn-cs"/>
        </a:defRPr>
      </a:lvl1pPr>
      <a:lvl2pPr marL="586039" algn="l" defTabSz="1172078" rtl="0" eaLnBrk="1" latinLnBrk="0" hangingPunct="1">
        <a:defRPr sz="2300" kern="1200">
          <a:solidFill>
            <a:schemeClr val="tx1"/>
          </a:solidFill>
          <a:latin typeface="+mn-lt"/>
          <a:ea typeface="+mn-ea"/>
          <a:cs typeface="+mn-cs"/>
        </a:defRPr>
      </a:lvl2pPr>
      <a:lvl3pPr marL="1172078" algn="l" defTabSz="1172078" rtl="0" eaLnBrk="1" latinLnBrk="0" hangingPunct="1">
        <a:defRPr sz="2300" kern="1200">
          <a:solidFill>
            <a:schemeClr val="tx1"/>
          </a:solidFill>
          <a:latin typeface="+mn-lt"/>
          <a:ea typeface="+mn-ea"/>
          <a:cs typeface="+mn-cs"/>
        </a:defRPr>
      </a:lvl3pPr>
      <a:lvl4pPr marL="1758117" algn="l" defTabSz="1172078" rtl="0" eaLnBrk="1" latinLnBrk="0" hangingPunct="1">
        <a:defRPr sz="2300" kern="1200">
          <a:solidFill>
            <a:schemeClr val="tx1"/>
          </a:solidFill>
          <a:latin typeface="+mn-lt"/>
          <a:ea typeface="+mn-ea"/>
          <a:cs typeface="+mn-cs"/>
        </a:defRPr>
      </a:lvl4pPr>
      <a:lvl5pPr marL="2344156" algn="l" defTabSz="1172078" rtl="0" eaLnBrk="1" latinLnBrk="0" hangingPunct="1">
        <a:defRPr sz="2300" kern="1200">
          <a:solidFill>
            <a:schemeClr val="tx1"/>
          </a:solidFill>
          <a:latin typeface="+mn-lt"/>
          <a:ea typeface="+mn-ea"/>
          <a:cs typeface="+mn-cs"/>
        </a:defRPr>
      </a:lvl5pPr>
      <a:lvl6pPr marL="2930195" algn="l" defTabSz="1172078" rtl="0" eaLnBrk="1" latinLnBrk="0" hangingPunct="1">
        <a:defRPr sz="2300" kern="1200">
          <a:solidFill>
            <a:schemeClr val="tx1"/>
          </a:solidFill>
          <a:latin typeface="+mn-lt"/>
          <a:ea typeface="+mn-ea"/>
          <a:cs typeface="+mn-cs"/>
        </a:defRPr>
      </a:lvl6pPr>
      <a:lvl7pPr marL="3516234" algn="l" defTabSz="1172078" rtl="0" eaLnBrk="1" latinLnBrk="0" hangingPunct="1">
        <a:defRPr sz="2300" kern="1200">
          <a:solidFill>
            <a:schemeClr val="tx1"/>
          </a:solidFill>
          <a:latin typeface="+mn-lt"/>
          <a:ea typeface="+mn-ea"/>
          <a:cs typeface="+mn-cs"/>
        </a:defRPr>
      </a:lvl7pPr>
      <a:lvl8pPr marL="4102273" algn="l" defTabSz="1172078" rtl="0" eaLnBrk="1" latinLnBrk="0" hangingPunct="1">
        <a:defRPr sz="2300" kern="1200">
          <a:solidFill>
            <a:schemeClr val="tx1"/>
          </a:solidFill>
          <a:latin typeface="+mn-lt"/>
          <a:ea typeface="+mn-ea"/>
          <a:cs typeface="+mn-cs"/>
        </a:defRPr>
      </a:lvl8pPr>
      <a:lvl9pPr marL="4688312" algn="l" defTabSz="1172078"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54.emf"/></Relationships>
</file>

<file path=ppt/slides/_rels/slide29.xml.rels><?xml version="1.0" encoding="UTF-8" standalone="yes"?>
<Relationships xmlns="http://schemas.openxmlformats.org/package/2006/relationships"><Relationship Id="rId3" Type="http://schemas.openxmlformats.org/officeDocument/2006/relationships/image" Target="../media/image56.wmf"/><Relationship Id="rId4" Type="http://schemas.openxmlformats.org/officeDocument/2006/relationships/image" Target="../media/image57.wmf"/><Relationship Id="rId5" Type="http://schemas.openxmlformats.org/officeDocument/2006/relationships/image" Target="../media/image58.jpeg"/><Relationship Id="rId6" Type="http://schemas.microsoft.com/office/2007/relationships/hdphoto" Target="../media/hdphoto4.wdp"/><Relationship Id="rId7" Type="http://schemas.openxmlformats.org/officeDocument/2006/relationships/image" Target="../media/image59.png"/><Relationship Id="rId8" Type="http://schemas.openxmlformats.org/officeDocument/2006/relationships/image" Target="../media/image60.emf"/><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69.png"/><Relationship Id="rId5" Type="http://schemas.openxmlformats.org/officeDocument/2006/relationships/image" Target="../media/image71.png"/><Relationship Id="rId6" Type="http://schemas.openxmlformats.org/officeDocument/2006/relationships/image" Target="../media/image73.png"/><Relationship Id="rId7" Type="http://schemas.openxmlformats.org/officeDocument/2006/relationships/image" Target="../media/image70.pn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emf"/><Relationship Id="rId1" Type="http://schemas.openxmlformats.org/officeDocument/2006/relationships/slideLayout" Target="../slideLayouts/slideLayout6.xml"/><Relationship Id="rId2" Type="http://schemas.openxmlformats.org/officeDocument/2006/relationships/image" Target="../media/image5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xample.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4" Type="http://schemas.microsoft.com/office/2007/relationships/hdphoto" Target="../media/hdphoto5.wdp"/><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1" Type="http://schemas.openxmlformats.org/officeDocument/2006/relationships/slideLayout" Target="../slideLayouts/slideLayout10.xml"/><Relationship Id="rId2"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5" Type="http://schemas.openxmlformats.org/officeDocument/2006/relationships/image" Target="../media/image91.emf"/><Relationship Id="rId6" Type="http://schemas.openxmlformats.org/officeDocument/2006/relationships/image" Target="../media/image92.emf"/><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emf"/><Relationship Id="rId5" Type="http://schemas.openxmlformats.org/officeDocument/2006/relationships/image" Target="../media/image90.emf"/><Relationship Id="rId6" Type="http://schemas.openxmlformats.org/officeDocument/2006/relationships/image" Target="../media/image64.emf"/><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3" Type="http://schemas.openxmlformats.org/officeDocument/2006/relationships/image" Target="../media/image93.wmf"/><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jpe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100.gif"/><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1" Type="http://schemas.microsoft.com/office/2007/relationships/hdphoto" Target="../media/hdphoto6.wdp"/><Relationship Id="rId12" Type="http://schemas.openxmlformats.org/officeDocument/2006/relationships/image" Target="../media/image104.png"/><Relationship Id="rId13" Type="http://schemas.microsoft.com/office/2007/relationships/hdphoto" Target="../media/hdphoto7.wdp"/><Relationship Id="rId14" Type="http://schemas.openxmlformats.org/officeDocument/2006/relationships/image" Target="../media/image100.gif"/><Relationship Id="rId15" Type="http://schemas.openxmlformats.org/officeDocument/2006/relationships/image" Target="../media/image105.png"/><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1.wmf"/><Relationship Id="rId8" Type="http://schemas.openxmlformats.org/officeDocument/2006/relationships/image" Target="../media/image102.wmf"/><Relationship Id="rId9" Type="http://schemas.openxmlformats.org/officeDocument/2006/relationships/image" Target="../media/image93.wmf"/><Relationship Id="rId10"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0.gif"/><Relationship Id="rId5" Type="http://schemas.openxmlformats.org/officeDocument/2006/relationships/image" Target="../media/image107.emf"/><Relationship Id="rId1" Type="http://schemas.openxmlformats.org/officeDocument/2006/relationships/slideLayout" Target="../slideLayouts/slideLayout10.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0.gif"/><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0" Type="http://schemas.openxmlformats.org/officeDocument/2006/relationships/image" Target="../media/image126.emf"/><Relationship Id="rId21" Type="http://schemas.openxmlformats.org/officeDocument/2006/relationships/image" Target="../media/image127.emf"/><Relationship Id="rId22" Type="http://schemas.openxmlformats.org/officeDocument/2006/relationships/image" Target="../media/image128.emf"/><Relationship Id="rId23" Type="http://schemas.openxmlformats.org/officeDocument/2006/relationships/image" Target="../media/image129.emf"/><Relationship Id="rId24" Type="http://schemas.openxmlformats.org/officeDocument/2006/relationships/image" Target="../media/image130.emf"/><Relationship Id="rId25" Type="http://schemas.openxmlformats.org/officeDocument/2006/relationships/image" Target="../media/image131.emf"/><Relationship Id="rId26" Type="http://schemas.openxmlformats.org/officeDocument/2006/relationships/image" Target="../media/image132.emf"/><Relationship Id="rId27" Type="http://schemas.openxmlformats.org/officeDocument/2006/relationships/image" Target="../media/image133.emf"/><Relationship Id="rId28" Type="http://schemas.openxmlformats.org/officeDocument/2006/relationships/image" Target="../media/image134.emf"/><Relationship Id="rId29" Type="http://schemas.openxmlformats.org/officeDocument/2006/relationships/image" Target="../media/image135.emf"/><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30" Type="http://schemas.openxmlformats.org/officeDocument/2006/relationships/image" Target="../media/image136.emf"/><Relationship Id="rId31" Type="http://schemas.openxmlformats.org/officeDocument/2006/relationships/image" Target="../media/image137.emf"/><Relationship Id="rId32" Type="http://schemas.openxmlformats.org/officeDocument/2006/relationships/image" Target="../media/image138.emf"/><Relationship Id="rId9" Type="http://schemas.openxmlformats.org/officeDocument/2006/relationships/image" Target="../media/image115.emf"/><Relationship Id="rId6" Type="http://schemas.openxmlformats.org/officeDocument/2006/relationships/image" Target="../media/image112.emf"/><Relationship Id="rId7" Type="http://schemas.openxmlformats.org/officeDocument/2006/relationships/image" Target="../media/image113.emf"/><Relationship Id="rId8" Type="http://schemas.openxmlformats.org/officeDocument/2006/relationships/image" Target="../media/image114.emf"/><Relationship Id="rId33" Type="http://schemas.openxmlformats.org/officeDocument/2006/relationships/image" Target="../media/image139.emf"/><Relationship Id="rId34" Type="http://schemas.openxmlformats.org/officeDocument/2006/relationships/image" Target="../media/image140.emf"/><Relationship Id="rId35" Type="http://schemas.openxmlformats.org/officeDocument/2006/relationships/image" Target="../media/image141.emf"/><Relationship Id="rId36" Type="http://schemas.openxmlformats.org/officeDocument/2006/relationships/image" Target="../media/image142.emf"/><Relationship Id="rId10" Type="http://schemas.openxmlformats.org/officeDocument/2006/relationships/image" Target="../media/image116.emf"/><Relationship Id="rId11" Type="http://schemas.openxmlformats.org/officeDocument/2006/relationships/image" Target="../media/image117.emf"/><Relationship Id="rId12" Type="http://schemas.openxmlformats.org/officeDocument/2006/relationships/image" Target="../media/image118.emf"/><Relationship Id="rId13" Type="http://schemas.openxmlformats.org/officeDocument/2006/relationships/image" Target="../media/image119.emf"/><Relationship Id="rId14" Type="http://schemas.openxmlformats.org/officeDocument/2006/relationships/image" Target="../media/image120.emf"/><Relationship Id="rId15" Type="http://schemas.openxmlformats.org/officeDocument/2006/relationships/image" Target="../media/image121.emf"/><Relationship Id="rId16" Type="http://schemas.openxmlformats.org/officeDocument/2006/relationships/image" Target="../media/image122.emf"/><Relationship Id="rId17" Type="http://schemas.openxmlformats.org/officeDocument/2006/relationships/image" Target="../media/image123.emf"/><Relationship Id="rId18" Type="http://schemas.openxmlformats.org/officeDocument/2006/relationships/image" Target="../media/image124.emf"/><Relationship Id="rId19" Type="http://schemas.openxmlformats.org/officeDocument/2006/relationships/image" Target="../media/image125.emf"/><Relationship Id="rId37" Type="http://schemas.openxmlformats.org/officeDocument/2006/relationships/image" Target="../media/image143.emf"/><Relationship Id="rId38" Type="http://schemas.openxmlformats.org/officeDocument/2006/relationships/image" Target="../media/image144.pn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hyperlink" Target="mailto:Dave.Cassel@marklogic.com"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1.wdp"/><Relationship Id="rId5" Type="http://schemas.openxmlformats.org/officeDocument/2006/relationships/image" Target="../media/image16.png"/><Relationship Id="rId6" Type="http://schemas.openxmlformats.org/officeDocument/2006/relationships/image" Target="../media/image17.png"/><Relationship Id="rId7" Type="http://schemas.microsoft.com/office/2007/relationships/hdphoto" Target="../media/hdphoto2.wdp"/><Relationship Id="rId8" Type="http://schemas.openxmlformats.org/officeDocument/2006/relationships/image" Target="../media/image10.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microsoft.com/office/2007/relationships/hdphoto" Target="../media/hdphoto3.wdp"/></Relationships>
</file>

<file path=ppt/slides/_rels/slide9.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497384" y="2846325"/>
            <a:ext cx="11320205" cy="1039490"/>
          </a:xfrm>
        </p:spPr>
        <p:txBody>
          <a:bodyPr/>
          <a:lstStyle/>
          <a:p>
            <a:r>
              <a:rPr lang="en-US" sz="3600" b="1" dirty="0"/>
              <a:t>The Power of Combining Documents, Semantic Triples, and Values with Enterprise </a:t>
            </a:r>
            <a:r>
              <a:rPr lang="en-US" sz="3600" b="1" dirty="0" err="1"/>
              <a:t>NoSQL</a:t>
            </a:r>
            <a:endParaRPr lang="en-US" sz="3600" b="1" dirty="0"/>
          </a:p>
        </p:txBody>
      </p:sp>
      <p:sp>
        <p:nvSpPr>
          <p:cNvPr id="10" name="Text Placeholder 2"/>
          <p:cNvSpPr>
            <a:spLocks noGrp="1"/>
          </p:cNvSpPr>
          <p:nvPr>
            <p:ph type="body" sz="quarter" idx="10"/>
          </p:nvPr>
        </p:nvSpPr>
        <p:spPr>
          <a:xfrm>
            <a:off x="499877" y="4001098"/>
            <a:ext cx="11332827" cy="786802"/>
          </a:xfrm>
        </p:spPr>
        <p:txBody>
          <a:bodyPr/>
          <a:lstStyle/>
          <a:p>
            <a:r>
              <a:rPr lang="en-US" sz="2800" dirty="0" smtClean="0"/>
              <a:t>Dave Cassel</a:t>
            </a:r>
          </a:p>
          <a:p>
            <a:r>
              <a:rPr lang="en-US" sz="2800" dirty="0" smtClean="0"/>
              <a:t>March 18, 2015</a:t>
            </a:r>
            <a:endParaRPr lang="en-US" sz="2800" dirty="0"/>
          </a:p>
        </p:txBody>
      </p:sp>
    </p:spTree>
    <p:extLst>
      <p:ext uri="{BB962C8B-B14F-4D97-AF65-F5344CB8AC3E}">
        <p14:creationId xmlns:p14="http://schemas.microsoft.com/office/powerpoint/2010/main" val="17076477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Why Should I Care?</a:t>
            </a:r>
          </a:p>
          <a:p>
            <a:r>
              <a:rPr lang="en-US" b="1" dirty="0" smtClean="0"/>
              <a:t>Document Stores</a:t>
            </a:r>
          </a:p>
          <a:p>
            <a:r>
              <a:rPr lang="en-US" dirty="0" smtClean="0"/>
              <a:t>Semantic Triple Stores</a:t>
            </a:r>
          </a:p>
          <a:p>
            <a:r>
              <a:rPr lang="en-US" dirty="0" smtClean="0"/>
              <a:t>What Do I Mean By Values?</a:t>
            </a:r>
          </a:p>
          <a:p>
            <a:r>
              <a:rPr lang="en-US" dirty="0" smtClean="0"/>
              <a:t>Combining</a:t>
            </a:r>
          </a:p>
          <a:p>
            <a:endParaRPr lang="en-US" dirty="0"/>
          </a:p>
        </p:txBody>
      </p:sp>
      <p:pic>
        <p:nvPicPr>
          <p:cNvPr id="8" name="Picture 7" descr="AA04453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367" y="1980066"/>
            <a:ext cx="3121152" cy="3560064"/>
          </a:xfrm>
          <a:prstGeom prst="rect">
            <a:avLst/>
          </a:prstGeom>
        </p:spPr>
      </p:pic>
      <p:pic>
        <p:nvPicPr>
          <p:cNvPr id="9" name="Picture 9" descr="C:\Users\phughes\Dropbox (MarkLogic Creative)\ML Creative (1)\Images\Icons\September 2014 Icons Project\Documents\binary-gray.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162118">
            <a:off x="6292688" y="2095439"/>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hughes\Dropbox (MarkLogic Creative)\ML Creative (1)\Images\Icons\September 2014 Icons Project\Documents\txt-gray.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3808" y="2740907"/>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Users\phughes\Dropbox (MarkLogic Creative)\ML Creative (1)\Images\Icons\September 2014 Icons Project\Documents\json-gray.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7031" y="1825542"/>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phughes\Dropbox (MarkLogic Creative)\ML Creative (1)\Images\Icons\September 2014 Icons Project\Documents\xml-gra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52931">
            <a:off x="8167765" y="2292034"/>
            <a:ext cx="68580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5418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NoSQL</a:t>
            </a:r>
            <a:r>
              <a:rPr lang="en-US" dirty="0" smtClean="0"/>
              <a:t> Document Store</a:t>
            </a:r>
            <a:endParaRPr lang="en-US" dirty="0"/>
          </a:p>
        </p:txBody>
      </p:sp>
      <p:sp>
        <p:nvSpPr>
          <p:cNvPr id="3" name="Content Placeholder 2"/>
          <p:cNvSpPr>
            <a:spLocks noGrp="1"/>
          </p:cNvSpPr>
          <p:nvPr>
            <p:ph idx="1"/>
          </p:nvPr>
        </p:nvSpPr>
        <p:spPr/>
        <p:txBody>
          <a:bodyPr/>
          <a:lstStyle/>
          <a:p>
            <a:r>
              <a:rPr lang="en-US" dirty="0" smtClean="0"/>
              <a:t>Level Set</a:t>
            </a:r>
          </a:p>
          <a:p>
            <a:pPr lvl="1"/>
            <a:r>
              <a:rPr lang="en-US" dirty="0" smtClean="0"/>
              <a:t>A) I regularly work with Document Stores</a:t>
            </a:r>
          </a:p>
          <a:p>
            <a:pPr lvl="1"/>
            <a:r>
              <a:rPr lang="en-US" dirty="0" smtClean="0"/>
              <a:t>B) I have read about or have basic understanding of Document Stores</a:t>
            </a:r>
          </a:p>
          <a:p>
            <a:pPr lvl="1"/>
            <a:r>
              <a:rPr lang="en-US" dirty="0" smtClean="0"/>
              <a:t>C) Is that in Copley Place? </a:t>
            </a:r>
            <a:endParaRPr lang="en-US" dirty="0"/>
          </a:p>
        </p:txBody>
      </p:sp>
    </p:spTree>
    <p:extLst>
      <p:ext uri="{BB962C8B-B14F-4D97-AF65-F5344CB8AC3E}">
        <p14:creationId xmlns:p14="http://schemas.microsoft.com/office/powerpoint/2010/main" val="39395962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Relational</a:t>
            </a:r>
            <a:endParaRPr lang="en-US" dirty="0"/>
          </a:p>
        </p:txBody>
      </p:sp>
      <p:sp>
        <p:nvSpPr>
          <p:cNvPr id="3" name="TextBox 2"/>
          <p:cNvSpPr txBox="1"/>
          <p:nvPr/>
        </p:nvSpPr>
        <p:spPr>
          <a:xfrm>
            <a:off x="1019391" y="2172502"/>
            <a:ext cx="1403752" cy="501346"/>
          </a:xfrm>
          <a:prstGeom prst="rect">
            <a:avLst/>
          </a:prstGeom>
          <a:noFill/>
        </p:spPr>
        <p:txBody>
          <a:bodyPr vert="horz" wrap="square" lIns="0" tIns="0" rIns="0" bIns="0" rtlCol="0" anchor="t" anchorCtr="0">
            <a:noAutofit/>
          </a:bodyPr>
          <a:lstStyle/>
          <a:p>
            <a:pPr>
              <a:buClr>
                <a:schemeClr val="tx2"/>
              </a:buClr>
            </a:pPr>
            <a:r>
              <a:rPr lang="en-US" sz="3200" dirty="0" smtClean="0"/>
              <a:t>Isn't</a:t>
            </a:r>
            <a:endParaRPr lang="en-US" dirty="0"/>
          </a:p>
        </p:txBody>
      </p:sp>
      <p:sp>
        <p:nvSpPr>
          <p:cNvPr id="7" name="TextBox 6"/>
          <p:cNvSpPr txBox="1"/>
          <p:nvPr/>
        </p:nvSpPr>
        <p:spPr>
          <a:xfrm>
            <a:off x="2040779" y="2909806"/>
            <a:ext cx="1919805" cy="501346"/>
          </a:xfrm>
          <a:prstGeom prst="rect">
            <a:avLst/>
          </a:prstGeom>
          <a:noFill/>
        </p:spPr>
        <p:txBody>
          <a:bodyPr vert="horz" wrap="square" lIns="0" tIns="0" rIns="0" bIns="0" rtlCol="0" anchor="t" anchorCtr="0">
            <a:noAutofit/>
          </a:bodyPr>
          <a:lstStyle/>
          <a:p>
            <a:pPr>
              <a:buClr>
                <a:schemeClr val="tx2"/>
              </a:buClr>
            </a:pPr>
            <a:r>
              <a:rPr lang="en-US" sz="3200" dirty="0" smtClean="0"/>
              <a:t>RDBMS</a:t>
            </a:r>
            <a:endParaRPr lang="en-US" sz="3200" dirty="0"/>
          </a:p>
        </p:txBody>
      </p:sp>
      <p:sp>
        <p:nvSpPr>
          <p:cNvPr id="4" name="Rectangle 3"/>
          <p:cNvSpPr/>
          <p:nvPr/>
        </p:nvSpPr>
        <p:spPr>
          <a:xfrm>
            <a:off x="3334980" y="3769489"/>
            <a:ext cx="5184645" cy="923330"/>
          </a:xfrm>
          <a:prstGeom prst="rect">
            <a:avLst/>
          </a:prstGeom>
          <a:noFill/>
        </p:spPr>
        <p:txBody>
          <a:bodyPr wrap="none" lIns="91440" tIns="45720" rIns="91440" bIns="45720">
            <a:spAutoFit/>
          </a:bodyPr>
          <a:lstStyle/>
          <a:p>
            <a:pPr algn="ctr"/>
            <a:r>
              <a:rPr lang="en-US" sz="5400" b="1" cap="none" spc="0" dirty="0" smtClean="0">
                <a:ln w="12700">
                  <a:solidFill>
                    <a:schemeClr val="tx1"/>
                  </a:solidFill>
                  <a:prstDash val="solid"/>
                </a:ln>
                <a:solidFill>
                  <a:schemeClr val="accent1"/>
                </a:solidFill>
                <a:effectLst>
                  <a:outerShdw blurRad="41275" dist="20320" dir="1800000" algn="tl" rotWithShape="0">
                    <a:srgbClr val="000000">
                      <a:alpha val="40000"/>
                    </a:srgbClr>
                  </a:outerShdw>
                </a:effectLst>
              </a:rPr>
              <a:t>Good Enough?</a:t>
            </a:r>
            <a:endParaRPr lang="en-US" sz="5400" b="1" cap="none" spc="0" dirty="0">
              <a:ln w="12700">
                <a:solidFill>
                  <a:schemeClr val="tx1"/>
                </a:solidFill>
                <a:prstDash val="solid"/>
              </a:ln>
              <a:solidFill>
                <a:schemeClr val="accent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15809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Let’s Begin…</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295879977"/>
              </p:ext>
            </p:extLst>
          </p:nvPr>
        </p:nvGraphicFramePr>
        <p:xfrm>
          <a:off x="1687843" y="1574800"/>
          <a:ext cx="8277680" cy="3346732"/>
        </p:xfrm>
        <a:graphic>
          <a:graphicData uri="http://schemas.openxmlformats.org/drawingml/2006/table">
            <a:tbl>
              <a:tblPr firstRow="1" bandRow="1">
                <a:tableStyleId>{5C22544A-7EE6-4342-B048-85BDC9FD1C3A}</a:tableStyleId>
              </a:tblPr>
              <a:tblGrid>
                <a:gridCol w="2172474"/>
                <a:gridCol w="1966366"/>
                <a:gridCol w="2069420"/>
                <a:gridCol w="2069420"/>
              </a:tblGrid>
              <a:tr h="1252015">
                <a:tc>
                  <a:txBody>
                    <a:bodyPr/>
                    <a:lstStyle/>
                    <a:p>
                      <a:r>
                        <a:rPr lang="en-US" dirty="0" smtClean="0"/>
                        <a:t>Name</a:t>
                      </a:r>
                      <a:endParaRPr lang="en-US" dirty="0"/>
                    </a:p>
                  </a:txBody>
                  <a:tcPr/>
                </a:tc>
                <a:tc>
                  <a:txBody>
                    <a:bodyPr/>
                    <a:lstStyle/>
                    <a:p>
                      <a:r>
                        <a:rPr lang="en-US" dirty="0" smtClean="0"/>
                        <a:t>Full-time</a:t>
                      </a:r>
                      <a:r>
                        <a:rPr lang="en-US" baseline="0" dirty="0" smtClean="0"/>
                        <a:t> employee</a:t>
                      </a:r>
                      <a:endParaRPr lang="en-US" dirty="0"/>
                    </a:p>
                  </a:txBody>
                  <a:tcPr/>
                </a:tc>
                <a:tc>
                  <a:txBody>
                    <a:bodyPr/>
                    <a:lstStyle/>
                    <a:p>
                      <a:r>
                        <a:rPr lang="en-US" dirty="0" smtClean="0"/>
                        <a:t>Car type</a:t>
                      </a:r>
                      <a:endParaRPr lang="en-US" dirty="0"/>
                    </a:p>
                  </a:txBody>
                  <a:tcPr/>
                </a:tc>
                <a:tc>
                  <a:txBody>
                    <a:bodyPr/>
                    <a:lstStyle/>
                    <a:p>
                      <a:r>
                        <a:rPr lang="en-US" dirty="0" smtClean="0"/>
                        <a:t>Start date</a:t>
                      </a:r>
                      <a:endParaRPr lang="en-US" dirty="0"/>
                    </a:p>
                  </a:txBody>
                  <a:tcPr/>
                </a:tc>
              </a:tr>
              <a:tr h="698239">
                <a:tc>
                  <a:txBody>
                    <a:bodyPr/>
                    <a:lstStyle/>
                    <a:p>
                      <a:r>
                        <a:rPr lang="en-US" dirty="0" smtClean="0"/>
                        <a:t>Paul Smith</a:t>
                      </a:r>
                      <a:endParaRPr lang="en-US" dirty="0"/>
                    </a:p>
                  </a:txBody>
                  <a:tcPr/>
                </a:tc>
                <a:tc>
                  <a:txBody>
                    <a:bodyPr/>
                    <a:lstStyle/>
                    <a:p>
                      <a:r>
                        <a:rPr lang="en-US" dirty="0" smtClean="0"/>
                        <a:t>Y</a:t>
                      </a:r>
                      <a:endParaRPr lang="en-US" dirty="0"/>
                    </a:p>
                  </a:txBody>
                  <a:tcPr/>
                </a:tc>
                <a:tc>
                  <a:txBody>
                    <a:bodyPr/>
                    <a:lstStyle/>
                    <a:p>
                      <a:endParaRPr lang="en-US" dirty="0"/>
                    </a:p>
                  </a:txBody>
                  <a:tcPr/>
                </a:tc>
                <a:tc>
                  <a:txBody>
                    <a:bodyPr/>
                    <a:lstStyle/>
                    <a:p>
                      <a:r>
                        <a:rPr lang="en-US" dirty="0" smtClean="0"/>
                        <a:t>May</a:t>
                      </a:r>
                      <a:r>
                        <a:rPr lang="en-US" baseline="0" dirty="0" smtClean="0"/>
                        <a:t> 1, 2011</a:t>
                      </a:r>
                      <a:endParaRPr lang="en-US" dirty="0"/>
                    </a:p>
                  </a:txBody>
                  <a:tcPr/>
                </a:tc>
              </a:tr>
              <a:tr h="698239">
                <a:tc>
                  <a:txBody>
                    <a:bodyPr/>
                    <a:lstStyle/>
                    <a:p>
                      <a:r>
                        <a:rPr lang="en-US" dirty="0" smtClean="0"/>
                        <a:t>Alex Carey</a:t>
                      </a:r>
                      <a:endParaRPr lang="en-US" dirty="0"/>
                    </a:p>
                  </a:txBody>
                  <a:tcPr/>
                </a:tc>
                <a:tc>
                  <a:txBody>
                    <a:bodyPr/>
                    <a:lstStyle/>
                    <a:p>
                      <a:r>
                        <a:rPr lang="en-US" dirty="0" smtClean="0"/>
                        <a:t>Y</a:t>
                      </a:r>
                      <a:endParaRPr lang="en-US" dirty="0"/>
                    </a:p>
                  </a:txBody>
                  <a:tcPr/>
                </a:tc>
                <a:tc>
                  <a:txBody>
                    <a:bodyPr/>
                    <a:lstStyle/>
                    <a:p>
                      <a:r>
                        <a:rPr lang="en-US" dirty="0" smtClean="0"/>
                        <a:t>Porsche</a:t>
                      </a:r>
                      <a:endParaRPr lang="en-US" dirty="0"/>
                    </a:p>
                  </a:txBody>
                  <a:tcPr/>
                </a:tc>
                <a:tc>
                  <a:txBody>
                    <a:bodyPr/>
                    <a:lstStyle/>
                    <a:p>
                      <a:r>
                        <a:rPr lang="en-US" dirty="0" smtClean="0"/>
                        <a:t>Oct 1, 2012</a:t>
                      </a:r>
                      <a:endParaRPr lang="en-US" dirty="0"/>
                    </a:p>
                  </a:txBody>
                  <a:tcPr/>
                </a:tc>
              </a:tr>
              <a:tr h="698239">
                <a:tc>
                  <a:txBody>
                    <a:bodyPr/>
                    <a:lstStyle/>
                    <a:p>
                      <a:r>
                        <a:rPr lang="en-US" dirty="0" smtClean="0"/>
                        <a:t>Susan Franklin</a:t>
                      </a:r>
                      <a:endParaRPr lang="en-US" dirty="0"/>
                    </a:p>
                  </a:txBody>
                  <a:tcPr/>
                </a:tc>
                <a:tc>
                  <a:txBody>
                    <a:bodyPr/>
                    <a:lstStyle/>
                    <a:p>
                      <a:r>
                        <a:rPr lang="en-US" dirty="0" smtClean="0"/>
                        <a:t>Y</a:t>
                      </a:r>
                      <a:endParaRPr lang="en-US" dirty="0"/>
                    </a:p>
                  </a:txBody>
                  <a:tcPr/>
                </a:tc>
                <a:tc>
                  <a:txBody>
                    <a:bodyPr/>
                    <a:lstStyle/>
                    <a:p>
                      <a:r>
                        <a:rPr lang="en-US" dirty="0" smtClean="0"/>
                        <a:t>Hummer</a:t>
                      </a:r>
                      <a:endParaRPr lang="en-US" dirty="0"/>
                    </a:p>
                  </a:txBody>
                  <a:tcPr/>
                </a:tc>
                <a:tc>
                  <a:txBody>
                    <a:bodyPr/>
                    <a:lstStyle/>
                    <a:p>
                      <a:r>
                        <a:rPr lang="en-US" dirty="0" smtClean="0"/>
                        <a:t>June 1, 2009</a:t>
                      </a:r>
                      <a:endParaRPr lang="en-US" dirty="0"/>
                    </a:p>
                  </a:txBody>
                  <a:tcPr/>
                </a:tc>
              </a:tr>
            </a:tbl>
          </a:graphicData>
        </a:graphic>
      </p:graphicFrame>
      <p:sp>
        <p:nvSpPr>
          <p:cNvPr id="15" name="TextBox 14"/>
          <p:cNvSpPr txBox="1"/>
          <p:nvPr/>
        </p:nvSpPr>
        <p:spPr>
          <a:xfrm>
            <a:off x="1877404" y="2133599"/>
            <a:ext cx="7952396" cy="685185"/>
          </a:xfrm>
          <a:prstGeom prst="rect">
            <a:avLst/>
          </a:prstGeom>
          <a:noFill/>
        </p:spPr>
        <p:txBody>
          <a:bodyPr vert="horz" wrap="none" lIns="0" tIns="0" rIns="0" bIns="0" rtlCol="0" anchor="ctr" anchorCtr="0">
            <a:noAutofit/>
          </a:bodyPr>
          <a:lstStyle/>
          <a:p>
            <a:r>
              <a:rPr lang="en-US" dirty="0" smtClean="0">
                <a:solidFill>
                  <a:schemeClr val="bg1">
                    <a:lumMod val="85000"/>
                  </a:schemeClr>
                </a:solidFill>
                <a:latin typeface="Tahoma"/>
                <a:cs typeface="Tahoma"/>
              </a:rPr>
              <a:t>  name</a:t>
            </a:r>
            <a:r>
              <a:rPr lang="en-US" dirty="0">
                <a:solidFill>
                  <a:schemeClr val="bg1">
                    <a:lumMod val="85000"/>
                  </a:schemeClr>
                </a:solidFill>
                <a:latin typeface="Tahoma"/>
                <a:cs typeface="Tahoma"/>
              </a:rPr>
              <a:t> </a:t>
            </a:r>
            <a:r>
              <a:rPr lang="en-US" dirty="0" smtClean="0">
                <a:solidFill>
                  <a:schemeClr val="bg1">
                    <a:lumMod val="85000"/>
                  </a:schemeClr>
                </a:solidFill>
                <a:latin typeface="Tahoma"/>
                <a:cs typeface="Tahoma"/>
              </a:rPr>
              <a:t>  </a:t>
            </a:r>
            <a:r>
              <a:rPr lang="en-US" dirty="0">
                <a:solidFill>
                  <a:schemeClr val="bg1">
                    <a:lumMod val="85000"/>
                  </a:schemeClr>
                </a:solidFill>
                <a:latin typeface="Tahoma"/>
                <a:cs typeface="Tahoma"/>
              </a:rPr>
              <a:t>	 </a:t>
            </a:r>
            <a:r>
              <a:rPr lang="en-US" dirty="0" smtClean="0">
                <a:solidFill>
                  <a:schemeClr val="bg1">
                    <a:lumMod val="85000"/>
                  </a:schemeClr>
                </a:solidFill>
                <a:latin typeface="Tahoma"/>
                <a:cs typeface="Tahoma"/>
              </a:rPr>
              <a:t>          </a:t>
            </a:r>
            <a:r>
              <a:rPr lang="en-US" dirty="0" err="1" smtClean="0">
                <a:solidFill>
                  <a:schemeClr val="bg1">
                    <a:lumMod val="85000"/>
                  </a:schemeClr>
                </a:solidFill>
                <a:latin typeface="Tahoma"/>
                <a:cs typeface="Tahoma"/>
              </a:rPr>
              <a:t>flltme</a:t>
            </a:r>
            <a:r>
              <a:rPr lang="en-US" dirty="0" smtClean="0">
                <a:solidFill>
                  <a:schemeClr val="bg1">
                    <a:lumMod val="85000"/>
                  </a:schemeClr>
                </a:solidFill>
                <a:latin typeface="Tahoma"/>
                <a:cs typeface="Tahoma"/>
              </a:rPr>
              <a:t>	      </a:t>
            </a:r>
            <a:r>
              <a:rPr lang="en-US" dirty="0" err="1" smtClean="0">
                <a:solidFill>
                  <a:schemeClr val="bg1">
                    <a:lumMod val="85000"/>
                  </a:schemeClr>
                </a:solidFill>
                <a:latin typeface="Tahoma"/>
                <a:cs typeface="Tahoma"/>
              </a:rPr>
              <a:t>car_tp</a:t>
            </a:r>
            <a:r>
              <a:rPr lang="en-US" dirty="0" smtClean="0">
                <a:solidFill>
                  <a:schemeClr val="bg1">
                    <a:lumMod val="85000"/>
                  </a:schemeClr>
                </a:solidFill>
                <a:latin typeface="Tahoma"/>
                <a:cs typeface="Tahoma"/>
              </a:rPr>
              <a:t>              start</a:t>
            </a:r>
            <a:endParaRPr lang="en-US" dirty="0">
              <a:solidFill>
                <a:schemeClr val="bg1">
                  <a:lumMod val="85000"/>
                </a:schemeClr>
              </a:solidFill>
              <a:latin typeface="Tahoma"/>
              <a:cs typeface="Tahoma"/>
            </a:endParaRPr>
          </a:p>
        </p:txBody>
      </p:sp>
      <p:sp>
        <p:nvSpPr>
          <p:cNvPr id="16" name="TextBox 15"/>
          <p:cNvSpPr txBox="1"/>
          <p:nvPr/>
        </p:nvSpPr>
        <p:spPr>
          <a:xfrm rot="16200000">
            <a:off x="2172919" y="4083161"/>
            <a:ext cx="914400" cy="1848381"/>
          </a:xfrm>
          <a:prstGeom prst="rect">
            <a:avLst/>
          </a:prstGeom>
          <a:noFill/>
        </p:spPr>
        <p:txBody>
          <a:bodyPr vert="horz" wrap="none" lIns="0" tIns="0" rIns="0" bIns="0" rtlCol="0" anchor="ctr" anchorCtr="0">
            <a:noAutofit/>
          </a:bodyPr>
          <a:lstStyle/>
          <a:p>
            <a:r>
              <a:rPr lang="en-US" sz="13800" dirty="0" smtClean="0"/>
              <a:t>{</a:t>
            </a:r>
            <a:endParaRPr lang="en-US" sz="13800" dirty="0"/>
          </a:p>
        </p:txBody>
      </p:sp>
      <p:sp>
        <p:nvSpPr>
          <p:cNvPr id="18" name="TextBox 17"/>
          <p:cNvSpPr txBox="1"/>
          <p:nvPr/>
        </p:nvSpPr>
        <p:spPr>
          <a:xfrm rot="16200000">
            <a:off x="4204920" y="4070461"/>
            <a:ext cx="914400" cy="1848381"/>
          </a:xfrm>
          <a:prstGeom prst="rect">
            <a:avLst/>
          </a:prstGeom>
          <a:noFill/>
        </p:spPr>
        <p:txBody>
          <a:bodyPr vert="horz" wrap="none" lIns="0" tIns="0" rIns="0" bIns="0" rtlCol="0" anchor="ctr" anchorCtr="0">
            <a:noAutofit/>
          </a:bodyPr>
          <a:lstStyle/>
          <a:p>
            <a:r>
              <a:rPr lang="en-US" sz="13800" dirty="0" smtClean="0"/>
              <a:t>{</a:t>
            </a:r>
            <a:endParaRPr lang="en-US" sz="13800" dirty="0"/>
          </a:p>
        </p:txBody>
      </p:sp>
      <p:sp>
        <p:nvSpPr>
          <p:cNvPr id="19" name="TextBox 18"/>
          <p:cNvSpPr txBox="1"/>
          <p:nvPr/>
        </p:nvSpPr>
        <p:spPr>
          <a:xfrm rot="16200000">
            <a:off x="6224218" y="4070461"/>
            <a:ext cx="914400" cy="1848381"/>
          </a:xfrm>
          <a:prstGeom prst="rect">
            <a:avLst/>
          </a:prstGeom>
          <a:noFill/>
        </p:spPr>
        <p:txBody>
          <a:bodyPr vert="horz" wrap="none" lIns="0" tIns="0" rIns="0" bIns="0" rtlCol="0" anchor="ctr" anchorCtr="0">
            <a:noAutofit/>
          </a:bodyPr>
          <a:lstStyle/>
          <a:p>
            <a:r>
              <a:rPr lang="en-US" sz="13800" dirty="0" smtClean="0"/>
              <a:t>{</a:t>
            </a:r>
            <a:endParaRPr lang="en-US" sz="13800" dirty="0"/>
          </a:p>
        </p:txBody>
      </p:sp>
      <p:sp>
        <p:nvSpPr>
          <p:cNvPr id="20" name="TextBox 19"/>
          <p:cNvSpPr txBox="1"/>
          <p:nvPr/>
        </p:nvSpPr>
        <p:spPr>
          <a:xfrm rot="16200000">
            <a:off x="8205418" y="4083161"/>
            <a:ext cx="914400" cy="1848381"/>
          </a:xfrm>
          <a:prstGeom prst="rect">
            <a:avLst/>
          </a:prstGeom>
          <a:noFill/>
        </p:spPr>
        <p:txBody>
          <a:bodyPr vert="horz" wrap="none" lIns="0" tIns="0" rIns="0" bIns="0" rtlCol="0" anchor="ctr" anchorCtr="0">
            <a:noAutofit/>
          </a:bodyPr>
          <a:lstStyle/>
          <a:p>
            <a:r>
              <a:rPr lang="en-US" sz="13800" dirty="0" smtClean="0"/>
              <a:t>{</a:t>
            </a:r>
            <a:endParaRPr lang="en-US" sz="13800" dirty="0"/>
          </a:p>
        </p:txBody>
      </p:sp>
      <p:sp>
        <p:nvSpPr>
          <p:cNvPr id="21" name="TextBox 20"/>
          <p:cNvSpPr txBox="1"/>
          <p:nvPr/>
        </p:nvSpPr>
        <p:spPr>
          <a:xfrm>
            <a:off x="1803400" y="5448300"/>
            <a:ext cx="8115300" cy="533400"/>
          </a:xfrm>
          <a:prstGeom prst="rect">
            <a:avLst/>
          </a:prstGeom>
          <a:noFill/>
        </p:spPr>
        <p:txBody>
          <a:bodyPr vert="horz" wrap="square" lIns="0" tIns="0" rIns="0" bIns="0" rtlCol="0" anchor="ctr" anchorCtr="0">
            <a:noAutofit/>
          </a:bodyPr>
          <a:lstStyle/>
          <a:p>
            <a:pPr algn="ctr"/>
            <a:r>
              <a:rPr lang="en-US" i="1" dirty="0" smtClean="0"/>
              <a:t>We have to make these decisions early</a:t>
            </a:r>
            <a:endParaRPr lang="en-US" i="1" dirty="0"/>
          </a:p>
        </p:txBody>
      </p:sp>
    </p:spTree>
    <p:extLst>
      <p:ext uri="{BB962C8B-B14F-4D97-AF65-F5344CB8AC3E}">
        <p14:creationId xmlns:p14="http://schemas.microsoft.com/office/powerpoint/2010/main" val="4131308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New requirements… new schema</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947230768"/>
              </p:ext>
            </p:extLst>
          </p:nvPr>
        </p:nvGraphicFramePr>
        <p:xfrm>
          <a:off x="5637514" y="1997739"/>
          <a:ext cx="6411355" cy="1685261"/>
        </p:xfrm>
        <a:graphic>
          <a:graphicData uri="http://schemas.openxmlformats.org/drawingml/2006/table">
            <a:tbl>
              <a:tblPr firstRow="1" bandRow="1">
                <a:tableStyleId>{5C22544A-7EE6-4342-B048-85BDC9FD1C3A}</a:tableStyleId>
              </a:tblPr>
              <a:tblGrid>
                <a:gridCol w="2434058"/>
                <a:gridCol w="2139050"/>
                <a:gridCol w="835566"/>
                <a:gridCol w="1002681"/>
              </a:tblGrid>
              <a:tr h="421315">
                <a:tc>
                  <a:txBody>
                    <a:bodyPr/>
                    <a:lstStyle/>
                    <a:p>
                      <a:r>
                        <a:rPr lang="en-US" sz="2000" dirty="0" err="1" smtClean="0">
                          <a:solidFill>
                            <a:srgbClr val="FFFFFF"/>
                          </a:solidFill>
                          <a:latin typeface="+mn-lt"/>
                          <a:cs typeface="Tahoma"/>
                        </a:rPr>
                        <a:t>house_road</a:t>
                      </a:r>
                      <a:endParaRPr lang="en-US" sz="2000" dirty="0">
                        <a:solidFill>
                          <a:srgbClr val="FFFFFF"/>
                        </a:solidFill>
                        <a:latin typeface="+mn-lt"/>
                        <a:cs typeface="Tahoma"/>
                      </a:endParaRPr>
                    </a:p>
                  </a:txBody>
                  <a:tcPr/>
                </a:tc>
                <a:tc>
                  <a:txBody>
                    <a:bodyPr/>
                    <a:lstStyle/>
                    <a:p>
                      <a:r>
                        <a:rPr lang="en-US" sz="2000" dirty="0" smtClean="0">
                          <a:solidFill>
                            <a:srgbClr val="FFFFFF"/>
                          </a:solidFill>
                          <a:latin typeface="+mn-lt"/>
                          <a:cs typeface="Tahoma"/>
                        </a:rPr>
                        <a:t>city</a:t>
                      </a:r>
                      <a:endParaRPr lang="en-US" sz="2000" dirty="0">
                        <a:solidFill>
                          <a:srgbClr val="FFFFFF"/>
                        </a:solidFill>
                        <a:latin typeface="+mn-lt"/>
                        <a:cs typeface="Tahoma"/>
                      </a:endParaRPr>
                    </a:p>
                  </a:txBody>
                  <a:tcPr/>
                </a:tc>
                <a:tc>
                  <a:txBody>
                    <a:bodyPr/>
                    <a:lstStyle/>
                    <a:p>
                      <a:r>
                        <a:rPr lang="en-US" sz="2000" dirty="0" smtClean="0">
                          <a:solidFill>
                            <a:srgbClr val="FFFFFF"/>
                          </a:solidFill>
                          <a:latin typeface="+mn-lt"/>
                          <a:cs typeface="Tahoma"/>
                        </a:rPr>
                        <a:t>state</a:t>
                      </a:r>
                      <a:endParaRPr lang="en-US" sz="2000" dirty="0">
                        <a:solidFill>
                          <a:srgbClr val="FFFFFF"/>
                        </a:solidFill>
                        <a:latin typeface="+mn-lt"/>
                        <a:cs typeface="Tahoma"/>
                      </a:endParaRPr>
                    </a:p>
                  </a:txBody>
                  <a:tcPr/>
                </a:tc>
                <a:tc>
                  <a:txBody>
                    <a:bodyPr/>
                    <a:lstStyle/>
                    <a:p>
                      <a:r>
                        <a:rPr lang="en-US" sz="2000" dirty="0" smtClean="0">
                          <a:solidFill>
                            <a:srgbClr val="FFFFFF"/>
                          </a:solidFill>
                          <a:latin typeface="+mn-lt"/>
                          <a:cs typeface="Tahoma"/>
                        </a:rPr>
                        <a:t>zip</a:t>
                      </a:r>
                      <a:endParaRPr lang="en-US" sz="2000" dirty="0">
                        <a:solidFill>
                          <a:srgbClr val="FFFFFF"/>
                        </a:solidFill>
                        <a:latin typeface="+mn-lt"/>
                        <a:cs typeface="Tahoma"/>
                      </a:endParaRPr>
                    </a:p>
                  </a:txBody>
                  <a:tcPr/>
                </a:tc>
              </a:tr>
              <a:tr h="421315">
                <a:tc>
                  <a:txBody>
                    <a:bodyPr/>
                    <a:lstStyle/>
                    <a:p>
                      <a:r>
                        <a:rPr lang="en-US" sz="2000" dirty="0" smtClean="0">
                          <a:latin typeface="+mn-lt"/>
                          <a:cs typeface="Tahoma"/>
                        </a:rPr>
                        <a:t>885 9</a:t>
                      </a:r>
                      <a:r>
                        <a:rPr lang="en-US" sz="2000" baseline="30000" dirty="0" smtClean="0">
                          <a:latin typeface="+mn-lt"/>
                          <a:cs typeface="Tahoma"/>
                        </a:rPr>
                        <a:t>th</a:t>
                      </a:r>
                      <a:r>
                        <a:rPr lang="en-US" sz="2000" baseline="0" dirty="0" smtClean="0">
                          <a:latin typeface="+mn-lt"/>
                          <a:cs typeface="Tahoma"/>
                        </a:rPr>
                        <a:t> St.</a:t>
                      </a:r>
                      <a:endParaRPr lang="en-US" sz="2000" dirty="0">
                        <a:latin typeface="+mn-lt"/>
                        <a:cs typeface="Tahoma"/>
                      </a:endParaRPr>
                    </a:p>
                  </a:txBody>
                  <a:tcPr/>
                </a:tc>
                <a:tc>
                  <a:txBody>
                    <a:bodyPr/>
                    <a:lstStyle/>
                    <a:p>
                      <a:r>
                        <a:rPr lang="en-US" sz="2000" dirty="0" smtClean="0">
                          <a:latin typeface="+mn-lt"/>
                          <a:cs typeface="Tahoma"/>
                        </a:rPr>
                        <a:t>Mount Prospect</a:t>
                      </a:r>
                      <a:endParaRPr lang="en-US" sz="2000" dirty="0">
                        <a:latin typeface="+mn-lt"/>
                        <a:cs typeface="Tahoma"/>
                      </a:endParaRPr>
                    </a:p>
                  </a:txBody>
                  <a:tcPr/>
                </a:tc>
                <a:tc>
                  <a:txBody>
                    <a:bodyPr/>
                    <a:lstStyle/>
                    <a:p>
                      <a:r>
                        <a:rPr lang="en-US" sz="2000" dirty="0" smtClean="0">
                          <a:latin typeface="+mn-lt"/>
                          <a:cs typeface="Tahoma"/>
                        </a:rPr>
                        <a:t>IL</a:t>
                      </a:r>
                      <a:endParaRPr lang="en-US" sz="2000" dirty="0">
                        <a:latin typeface="+mn-lt"/>
                        <a:cs typeface="Tahoma"/>
                      </a:endParaRPr>
                    </a:p>
                  </a:txBody>
                  <a:tcPr/>
                </a:tc>
                <a:tc>
                  <a:txBody>
                    <a:bodyPr/>
                    <a:lstStyle/>
                    <a:p>
                      <a:r>
                        <a:rPr lang="en-US" sz="2000" dirty="0" smtClean="0">
                          <a:latin typeface="+mn-lt"/>
                          <a:cs typeface="Tahoma"/>
                        </a:rPr>
                        <a:t>60056</a:t>
                      </a:r>
                      <a:endParaRPr lang="en-US" sz="2000" dirty="0">
                        <a:latin typeface="+mn-lt"/>
                        <a:cs typeface="Tahoma"/>
                      </a:endParaRPr>
                    </a:p>
                  </a:txBody>
                  <a:tcPr/>
                </a:tc>
              </a:tr>
              <a:tr h="421315">
                <a:tc>
                  <a:txBody>
                    <a:bodyPr/>
                    <a:lstStyle/>
                    <a:p>
                      <a:r>
                        <a:rPr lang="en-US" sz="2000" dirty="0" smtClean="0">
                          <a:latin typeface="+mn-lt"/>
                          <a:cs typeface="Tahoma"/>
                        </a:rPr>
                        <a:t>2761 Sycamore Ln</a:t>
                      </a:r>
                      <a:endParaRPr lang="en-US" sz="2000" dirty="0">
                        <a:latin typeface="+mn-lt"/>
                        <a:cs typeface="Tahoma"/>
                      </a:endParaRPr>
                    </a:p>
                  </a:txBody>
                  <a:tcPr/>
                </a:tc>
                <a:tc>
                  <a:txBody>
                    <a:bodyPr/>
                    <a:lstStyle/>
                    <a:p>
                      <a:r>
                        <a:rPr lang="en-US" sz="2000" dirty="0" smtClean="0">
                          <a:latin typeface="+mn-lt"/>
                          <a:cs typeface="Tahoma"/>
                        </a:rPr>
                        <a:t>Rolla</a:t>
                      </a:r>
                      <a:endParaRPr lang="en-US" sz="2000" dirty="0">
                        <a:latin typeface="+mn-lt"/>
                        <a:cs typeface="Tahoma"/>
                      </a:endParaRPr>
                    </a:p>
                  </a:txBody>
                  <a:tcPr/>
                </a:tc>
                <a:tc>
                  <a:txBody>
                    <a:bodyPr/>
                    <a:lstStyle/>
                    <a:p>
                      <a:r>
                        <a:rPr lang="en-US" sz="2000" dirty="0" smtClean="0">
                          <a:latin typeface="+mn-lt"/>
                          <a:cs typeface="Tahoma"/>
                        </a:rPr>
                        <a:t>MO</a:t>
                      </a:r>
                      <a:endParaRPr lang="en-US" sz="2000" dirty="0">
                        <a:latin typeface="+mn-lt"/>
                        <a:cs typeface="Tahoma"/>
                      </a:endParaRPr>
                    </a:p>
                  </a:txBody>
                  <a:tcPr/>
                </a:tc>
                <a:tc>
                  <a:txBody>
                    <a:bodyPr/>
                    <a:lstStyle/>
                    <a:p>
                      <a:r>
                        <a:rPr lang="en-US" sz="2000" dirty="0" smtClean="0">
                          <a:latin typeface="+mn-lt"/>
                          <a:cs typeface="Tahoma"/>
                        </a:rPr>
                        <a:t>65401</a:t>
                      </a:r>
                      <a:endParaRPr lang="en-US" sz="2000" dirty="0">
                        <a:latin typeface="+mn-lt"/>
                        <a:cs typeface="Tahoma"/>
                      </a:endParaRPr>
                    </a:p>
                  </a:txBody>
                  <a:tcPr/>
                </a:tc>
              </a:tr>
              <a:tr h="421316">
                <a:tc>
                  <a:txBody>
                    <a:bodyPr/>
                    <a:lstStyle/>
                    <a:p>
                      <a:r>
                        <a:rPr lang="en-US" sz="2000" dirty="0" smtClean="0">
                          <a:latin typeface="+mn-lt"/>
                          <a:cs typeface="Tahoma"/>
                        </a:rPr>
                        <a:t>421 Durham Ct. </a:t>
                      </a:r>
                      <a:endParaRPr lang="en-US" sz="2000" dirty="0">
                        <a:latin typeface="+mn-lt"/>
                        <a:cs typeface="Tahoma"/>
                      </a:endParaRPr>
                    </a:p>
                  </a:txBody>
                  <a:tcPr/>
                </a:tc>
                <a:tc>
                  <a:txBody>
                    <a:bodyPr/>
                    <a:lstStyle/>
                    <a:p>
                      <a:r>
                        <a:rPr lang="en-US" sz="2000" dirty="0" smtClean="0">
                          <a:latin typeface="+mn-lt"/>
                          <a:cs typeface="Tahoma"/>
                        </a:rPr>
                        <a:t>Chesterfield</a:t>
                      </a:r>
                      <a:endParaRPr lang="en-US" sz="2000" dirty="0">
                        <a:latin typeface="+mn-lt"/>
                        <a:cs typeface="Tahoma"/>
                      </a:endParaRPr>
                    </a:p>
                  </a:txBody>
                  <a:tcPr/>
                </a:tc>
                <a:tc>
                  <a:txBody>
                    <a:bodyPr/>
                    <a:lstStyle/>
                    <a:p>
                      <a:r>
                        <a:rPr lang="en-US" sz="2000" dirty="0" smtClean="0">
                          <a:latin typeface="+mn-lt"/>
                          <a:cs typeface="Tahoma"/>
                        </a:rPr>
                        <a:t>VA</a:t>
                      </a:r>
                      <a:endParaRPr lang="en-US" sz="2000" dirty="0">
                        <a:latin typeface="+mn-lt"/>
                        <a:cs typeface="Tahoma"/>
                      </a:endParaRPr>
                    </a:p>
                  </a:txBody>
                  <a:tcPr/>
                </a:tc>
                <a:tc>
                  <a:txBody>
                    <a:bodyPr/>
                    <a:lstStyle/>
                    <a:p>
                      <a:r>
                        <a:rPr lang="en-US" sz="2000" dirty="0" smtClean="0">
                          <a:latin typeface="+mn-lt"/>
                          <a:cs typeface="Tahoma"/>
                        </a:rPr>
                        <a:t>23832</a:t>
                      </a:r>
                      <a:endParaRPr lang="en-US" sz="2000" dirty="0">
                        <a:latin typeface="+mn-lt"/>
                        <a:cs typeface="Tahoma"/>
                      </a:endParaRPr>
                    </a:p>
                  </a:txBody>
                  <a:tcPr/>
                </a:tc>
              </a:tr>
            </a:tbl>
          </a:graphicData>
        </a:graphic>
      </p:graphicFrame>
      <p:sp>
        <p:nvSpPr>
          <p:cNvPr id="10" name="TextBox 9"/>
          <p:cNvSpPr txBox="1"/>
          <p:nvPr/>
        </p:nvSpPr>
        <p:spPr>
          <a:xfrm>
            <a:off x="317517" y="4714059"/>
            <a:ext cx="4615283" cy="1364753"/>
          </a:xfrm>
          <a:prstGeom prst="rect">
            <a:avLst/>
          </a:prstGeom>
          <a:noFill/>
        </p:spPr>
        <p:txBody>
          <a:bodyPr vert="horz" wrap="none" lIns="0" tIns="0" rIns="0" bIns="0" rtlCol="0" anchor="ctr" anchorCtr="0">
            <a:noAutofit/>
          </a:bodyPr>
          <a:lstStyle/>
          <a:p>
            <a:pPr marL="342900" indent="-342900">
              <a:buFont typeface="Arial"/>
              <a:buChar char="•"/>
            </a:pPr>
            <a:r>
              <a:rPr lang="en-US" sz="2000" dirty="0" smtClean="0">
                <a:latin typeface="Tahoma"/>
                <a:cs typeface="Tahoma"/>
              </a:rPr>
              <a:t>Deployment: can't just change to </a:t>
            </a:r>
            <a:r>
              <a:rPr lang="en-US" sz="2000" dirty="0" err="1" smtClean="0">
                <a:latin typeface="Tahoma"/>
                <a:cs typeface="Tahoma"/>
              </a:rPr>
              <a:t>car_id</a:t>
            </a:r>
            <a:endParaRPr lang="en-US" sz="2000" dirty="0" smtClean="0">
              <a:latin typeface="Tahoma"/>
              <a:cs typeface="Tahoma"/>
            </a:endParaRPr>
          </a:p>
          <a:p>
            <a:pPr marL="342900" indent="-342900">
              <a:buFont typeface="Arial"/>
              <a:buChar char="•"/>
            </a:pPr>
            <a:endParaRPr lang="en-US" dirty="0" smtClean="0"/>
          </a:p>
          <a:p>
            <a:pPr marL="928939" lvl="1" indent="-342900">
              <a:buFont typeface="Arial"/>
              <a:buChar char="•"/>
            </a:pPr>
            <a:endParaRPr lang="en-US" dirty="0"/>
          </a:p>
        </p:txBody>
      </p:sp>
      <p:sp>
        <p:nvSpPr>
          <p:cNvPr id="11" name="TextBox 10"/>
          <p:cNvSpPr txBox="1"/>
          <p:nvPr/>
        </p:nvSpPr>
        <p:spPr>
          <a:xfrm>
            <a:off x="6535661" y="4544621"/>
            <a:ext cx="4615283" cy="1421399"/>
          </a:xfrm>
          <a:prstGeom prst="rect">
            <a:avLst/>
          </a:prstGeom>
          <a:noFill/>
        </p:spPr>
        <p:txBody>
          <a:bodyPr vert="horz" wrap="none" lIns="0" tIns="0" rIns="0" bIns="0" rtlCol="0" anchor="ctr" anchorCtr="0">
            <a:noAutofit/>
          </a:bodyPr>
          <a:lstStyle/>
          <a:p>
            <a:r>
              <a:rPr lang="en-US" sz="2000" dirty="0" smtClean="0">
                <a:latin typeface="Tahoma"/>
                <a:cs typeface="Tahoma"/>
              </a:rPr>
              <a:t>Other changes:</a:t>
            </a:r>
          </a:p>
          <a:p>
            <a:pPr marL="342900" indent="-342900">
              <a:buFont typeface="Arial"/>
              <a:buChar char="•"/>
            </a:pPr>
            <a:r>
              <a:rPr lang="en-US" sz="2000" dirty="0" smtClean="0">
                <a:latin typeface="Tahoma"/>
                <a:cs typeface="Tahoma"/>
              </a:rPr>
              <a:t>"casual" employees?</a:t>
            </a:r>
          </a:p>
          <a:p>
            <a:pPr marL="342900" indent="-342900">
              <a:buFont typeface="Arial"/>
              <a:buChar char="•"/>
            </a:pPr>
            <a:r>
              <a:rPr lang="en-US" sz="2000" dirty="0" smtClean="0">
                <a:latin typeface="Tahoma"/>
                <a:cs typeface="Tahoma"/>
              </a:rPr>
              <a:t>non-US addresses?</a:t>
            </a:r>
          </a:p>
          <a:p>
            <a:pPr marL="342900" indent="-342900">
              <a:buFont typeface="Arial"/>
              <a:buChar char="•"/>
            </a:pPr>
            <a:r>
              <a:rPr lang="en-US" sz="2000" dirty="0" smtClean="0">
                <a:latin typeface="Tahoma"/>
                <a:cs typeface="Tahoma"/>
              </a:rPr>
              <a:t>split out first &amp; last names?</a:t>
            </a:r>
          </a:p>
        </p:txBody>
      </p:sp>
      <p:graphicFrame>
        <p:nvGraphicFramePr>
          <p:cNvPr id="8" name="Table 7"/>
          <p:cNvGraphicFramePr>
            <a:graphicFrameLocks noGrp="1"/>
          </p:cNvGraphicFramePr>
          <p:nvPr>
            <p:extLst>
              <p:ext uri="{D42A27DB-BD31-4B8C-83A1-F6EECF244321}">
                <p14:modId xmlns:p14="http://schemas.microsoft.com/office/powerpoint/2010/main" val="2332053316"/>
              </p:ext>
            </p:extLst>
          </p:nvPr>
        </p:nvGraphicFramePr>
        <p:xfrm>
          <a:off x="240771" y="1993901"/>
          <a:ext cx="5436129" cy="1696308"/>
        </p:xfrm>
        <a:graphic>
          <a:graphicData uri="http://schemas.openxmlformats.org/drawingml/2006/table">
            <a:tbl>
              <a:tblPr firstRow="1" bandRow="1">
                <a:tableStyleId>{5C22544A-7EE6-4342-B048-85BDC9FD1C3A}</a:tableStyleId>
              </a:tblPr>
              <a:tblGrid>
                <a:gridCol w="1998547"/>
                <a:gridCol w="919123"/>
                <a:gridCol w="1019391"/>
                <a:gridCol w="1499068"/>
              </a:tblGrid>
              <a:tr h="363630">
                <a:tc>
                  <a:txBody>
                    <a:bodyPr/>
                    <a:lstStyle/>
                    <a:p>
                      <a:r>
                        <a:rPr lang="en-US" sz="2000" b="1" kern="1200" dirty="0" smtClean="0">
                          <a:solidFill>
                            <a:schemeClr val="lt1"/>
                          </a:solidFill>
                          <a:latin typeface="+mn-lt"/>
                          <a:ea typeface="+mn-ea"/>
                          <a:cs typeface="+mn-cs"/>
                        </a:rPr>
                        <a:t>name</a:t>
                      </a:r>
                      <a:endParaRPr lang="en-US" sz="2000" b="1" kern="1200" dirty="0">
                        <a:solidFill>
                          <a:schemeClr val="lt1"/>
                        </a:solidFill>
                        <a:latin typeface="+mn-lt"/>
                        <a:ea typeface="+mn-ea"/>
                        <a:cs typeface="+mn-cs"/>
                      </a:endParaRPr>
                    </a:p>
                  </a:txBody>
                  <a:tcPr/>
                </a:tc>
                <a:tc>
                  <a:txBody>
                    <a:bodyPr/>
                    <a:lstStyle/>
                    <a:p>
                      <a:r>
                        <a:rPr lang="en-US" sz="2000" dirty="0" err="1" smtClean="0">
                          <a:solidFill>
                            <a:schemeClr val="bg1"/>
                          </a:solidFill>
                          <a:latin typeface="+mn-lt"/>
                          <a:cs typeface="Tahoma"/>
                        </a:rPr>
                        <a:t>flltme</a:t>
                      </a:r>
                      <a:endParaRPr lang="en-US" sz="2000" dirty="0">
                        <a:solidFill>
                          <a:schemeClr val="bg1"/>
                        </a:solidFill>
                        <a:latin typeface="+mn-lt"/>
                      </a:endParaRPr>
                    </a:p>
                  </a:txBody>
                  <a:tcPr/>
                </a:tc>
                <a:tc>
                  <a:txBody>
                    <a:bodyPr/>
                    <a:lstStyle/>
                    <a:p>
                      <a:r>
                        <a:rPr lang="en-US" sz="2000" dirty="0" err="1" smtClean="0"/>
                        <a:t>car_id</a:t>
                      </a:r>
                      <a:endParaRPr lang="en-US" sz="2000" dirty="0"/>
                    </a:p>
                  </a:txBody>
                  <a:tcPr/>
                </a:tc>
                <a:tc>
                  <a:txBody>
                    <a:bodyPr/>
                    <a:lstStyle/>
                    <a:p>
                      <a:r>
                        <a:rPr lang="en-US" sz="2000" dirty="0" smtClean="0"/>
                        <a:t>start</a:t>
                      </a:r>
                      <a:endParaRPr lang="en-US" sz="2000" dirty="0"/>
                    </a:p>
                  </a:txBody>
                  <a:tcPr/>
                </a:tc>
              </a:tr>
              <a:tr h="433356">
                <a:tc>
                  <a:txBody>
                    <a:bodyPr/>
                    <a:lstStyle/>
                    <a:p>
                      <a:r>
                        <a:rPr lang="en-US" sz="2000" dirty="0" smtClean="0"/>
                        <a:t>Paul Smith</a:t>
                      </a:r>
                      <a:endParaRPr lang="en-US" sz="2000" dirty="0"/>
                    </a:p>
                  </a:txBody>
                  <a:tcPr/>
                </a:tc>
                <a:tc>
                  <a:txBody>
                    <a:bodyPr/>
                    <a:lstStyle/>
                    <a:p>
                      <a:r>
                        <a:rPr lang="en-US" sz="2000" dirty="0" smtClean="0"/>
                        <a:t>Y</a:t>
                      </a:r>
                      <a:endParaRPr lang="en-US" sz="2000" dirty="0"/>
                    </a:p>
                  </a:txBody>
                  <a:tcPr/>
                </a:tc>
                <a:tc>
                  <a:txBody>
                    <a:bodyPr/>
                    <a:lstStyle/>
                    <a:p>
                      <a:endParaRPr lang="en-US" sz="2000" dirty="0"/>
                    </a:p>
                  </a:txBody>
                  <a:tcPr/>
                </a:tc>
                <a:tc>
                  <a:txBody>
                    <a:bodyPr/>
                    <a:lstStyle/>
                    <a:p>
                      <a:r>
                        <a:rPr lang="en-US" sz="2000" baseline="0" dirty="0" smtClean="0"/>
                        <a:t>2011-05-01</a:t>
                      </a:r>
                      <a:endParaRPr lang="en-US" sz="2000" dirty="0"/>
                    </a:p>
                  </a:txBody>
                  <a:tcPr/>
                </a:tc>
              </a:tr>
              <a:tr h="433356">
                <a:tc>
                  <a:txBody>
                    <a:bodyPr/>
                    <a:lstStyle/>
                    <a:p>
                      <a:r>
                        <a:rPr lang="en-US" sz="2000" dirty="0" smtClean="0"/>
                        <a:t>Alex Carey</a:t>
                      </a:r>
                      <a:endParaRPr lang="en-US" sz="2000" dirty="0"/>
                    </a:p>
                  </a:txBody>
                  <a:tcPr/>
                </a:tc>
                <a:tc>
                  <a:txBody>
                    <a:bodyPr/>
                    <a:lstStyle/>
                    <a:p>
                      <a:r>
                        <a:rPr lang="en-US" sz="2000" dirty="0" smtClean="0"/>
                        <a:t>Y</a:t>
                      </a:r>
                      <a:endParaRPr lang="en-US" sz="2000" dirty="0"/>
                    </a:p>
                  </a:txBody>
                  <a:tcPr/>
                </a:tc>
                <a:tc>
                  <a:txBody>
                    <a:bodyPr/>
                    <a:lstStyle/>
                    <a:p>
                      <a:r>
                        <a:rPr lang="en-US" sz="2000" dirty="0" smtClean="0"/>
                        <a:t>123</a:t>
                      </a:r>
                      <a:endParaRPr lang="en-US" sz="2000" dirty="0"/>
                    </a:p>
                  </a:txBody>
                  <a:tcPr/>
                </a:tc>
                <a:tc>
                  <a:txBody>
                    <a:bodyPr/>
                    <a:lstStyle/>
                    <a:p>
                      <a:r>
                        <a:rPr lang="en-US" sz="2000" dirty="0" smtClean="0"/>
                        <a:t>2012-10-10</a:t>
                      </a:r>
                      <a:endParaRPr lang="en-US" sz="2000" dirty="0"/>
                    </a:p>
                  </a:txBody>
                  <a:tcPr/>
                </a:tc>
              </a:tr>
              <a:tr h="433356">
                <a:tc>
                  <a:txBody>
                    <a:bodyPr/>
                    <a:lstStyle/>
                    <a:p>
                      <a:r>
                        <a:rPr lang="en-US" sz="2000" dirty="0" smtClean="0"/>
                        <a:t>Susan Franklin</a:t>
                      </a:r>
                      <a:endParaRPr lang="en-US" sz="2000" dirty="0"/>
                    </a:p>
                  </a:txBody>
                  <a:tcPr/>
                </a:tc>
                <a:tc>
                  <a:txBody>
                    <a:bodyPr/>
                    <a:lstStyle/>
                    <a:p>
                      <a:r>
                        <a:rPr lang="en-US" sz="2000" dirty="0" smtClean="0"/>
                        <a:t>Y</a:t>
                      </a:r>
                      <a:endParaRPr lang="en-US" sz="2000" dirty="0"/>
                    </a:p>
                  </a:txBody>
                  <a:tcPr/>
                </a:tc>
                <a:tc>
                  <a:txBody>
                    <a:bodyPr/>
                    <a:lstStyle/>
                    <a:p>
                      <a:r>
                        <a:rPr lang="en-US" sz="2000" dirty="0" smtClean="0"/>
                        <a:t>456</a:t>
                      </a:r>
                      <a:endParaRPr lang="en-US" sz="2000" dirty="0"/>
                    </a:p>
                  </a:txBody>
                  <a:tcPr/>
                </a:tc>
                <a:tc>
                  <a:txBody>
                    <a:bodyPr/>
                    <a:lstStyle/>
                    <a:p>
                      <a:r>
                        <a:rPr lang="en-US" sz="2000" dirty="0" smtClean="0"/>
                        <a:t>2009-06-01</a:t>
                      </a:r>
                      <a:endParaRPr lang="en-US" sz="2000" dirty="0"/>
                    </a:p>
                  </a:txBody>
                  <a:tcPr/>
                </a:tc>
              </a:tr>
            </a:tbl>
          </a:graphicData>
        </a:graphic>
      </p:graphicFrame>
    </p:spTree>
    <p:extLst>
      <p:ext uri="{BB962C8B-B14F-4D97-AF65-F5344CB8AC3E}">
        <p14:creationId xmlns:p14="http://schemas.microsoft.com/office/powerpoint/2010/main" val="760060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let’s store something else</a:t>
            </a:r>
            <a:endParaRPr lang="en-US" dirty="0"/>
          </a:p>
        </p:txBody>
      </p:sp>
      <p:pic>
        <p:nvPicPr>
          <p:cNvPr id="4" name="Picture 3"/>
          <p:cNvPicPr>
            <a:picLocks noChangeAspect="1"/>
          </p:cNvPicPr>
          <p:nvPr/>
        </p:nvPicPr>
        <p:blipFill>
          <a:blip r:embed="rId3"/>
          <a:stretch>
            <a:fillRect/>
          </a:stretch>
        </p:blipFill>
        <p:spPr>
          <a:xfrm>
            <a:off x="2401334" y="1287235"/>
            <a:ext cx="8338605" cy="5926366"/>
          </a:xfrm>
          <a:prstGeom prst="rect">
            <a:avLst/>
          </a:prstGeom>
        </p:spPr>
      </p:pic>
    </p:spTree>
    <p:extLst>
      <p:ext uri="{BB962C8B-B14F-4D97-AF65-F5344CB8AC3E}">
        <p14:creationId xmlns:p14="http://schemas.microsoft.com/office/powerpoint/2010/main" val="9243534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book document looks like this…</a:t>
            </a:r>
            <a:endParaRPr lang="en-US" dirty="0"/>
          </a:p>
        </p:txBody>
      </p:sp>
      <p:sp>
        <p:nvSpPr>
          <p:cNvPr id="5" name="Rectangle 4"/>
          <p:cNvSpPr/>
          <p:nvPr/>
        </p:nvSpPr>
        <p:spPr>
          <a:xfrm>
            <a:off x="1082782" y="1611255"/>
            <a:ext cx="6467548" cy="4401204"/>
          </a:xfrm>
          <a:prstGeom prst="rect">
            <a:avLst/>
          </a:prstGeom>
        </p:spPr>
        <p:txBody>
          <a:bodyPr wrap="square">
            <a:spAutoFit/>
          </a:bodyPr>
          <a:lstStyle/>
          <a:p>
            <a:r>
              <a:rPr lang="en-US" sz="1400" dirty="0" smtClean="0">
                <a:latin typeface="Tahoma"/>
                <a:cs typeface="Tahoma"/>
              </a:rPr>
              <a:t>Book</a:t>
            </a:r>
          </a:p>
          <a:p>
            <a:pPr lvl="1"/>
            <a:r>
              <a:rPr lang="en-US" sz="1400" dirty="0" smtClean="0">
                <a:latin typeface="Tahoma"/>
                <a:cs typeface="Tahoma"/>
              </a:rPr>
              <a:t>Info</a:t>
            </a:r>
            <a:endParaRPr lang="en-US" sz="1400" dirty="0">
              <a:latin typeface="Tahoma"/>
              <a:cs typeface="Tahoma"/>
            </a:endParaRPr>
          </a:p>
          <a:p>
            <a:pPr lvl="2"/>
            <a:r>
              <a:rPr lang="en-US" sz="1400" dirty="0">
                <a:latin typeface="Tahoma"/>
                <a:cs typeface="Tahoma"/>
              </a:rPr>
              <a:t>Title = “</a:t>
            </a:r>
            <a:r>
              <a:rPr lang="en-US" sz="1400" i="1" dirty="0">
                <a:latin typeface="Tahoma"/>
                <a:cs typeface="Tahoma"/>
              </a:rPr>
              <a:t>I Love Penguins</a:t>
            </a:r>
            <a:r>
              <a:rPr lang="en-US" sz="1400" dirty="0">
                <a:latin typeface="Tahoma"/>
                <a:cs typeface="Tahoma"/>
              </a:rPr>
              <a:t>”</a:t>
            </a:r>
          </a:p>
          <a:p>
            <a:pPr lvl="2"/>
            <a:r>
              <a:rPr lang="en-US" sz="1400" dirty="0">
                <a:latin typeface="Tahoma"/>
                <a:cs typeface="Tahoma"/>
              </a:rPr>
              <a:t>Author = “</a:t>
            </a:r>
            <a:r>
              <a:rPr lang="en-US" sz="1400" i="1" dirty="0">
                <a:latin typeface="Tahoma"/>
                <a:cs typeface="Tahoma"/>
              </a:rPr>
              <a:t>S. Lion</a:t>
            </a:r>
            <a:r>
              <a:rPr lang="en-US" sz="1400" dirty="0">
                <a:latin typeface="Tahoma"/>
                <a:cs typeface="Tahoma"/>
              </a:rPr>
              <a:t>”</a:t>
            </a:r>
          </a:p>
          <a:p>
            <a:pPr lvl="1"/>
            <a:r>
              <a:rPr lang="en-US" sz="1400" dirty="0">
                <a:latin typeface="Tahoma"/>
                <a:cs typeface="Tahoma"/>
              </a:rPr>
              <a:t>Section</a:t>
            </a:r>
          </a:p>
          <a:p>
            <a:pPr marL="1457828" lvl="2" indent="-285750">
              <a:buFont typeface="Arial"/>
              <a:buChar char="•"/>
            </a:pPr>
            <a:r>
              <a:rPr lang="en-US" sz="1400" dirty="0">
                <a:latin typeface="Tahoma"/>
                <a:cs typeface="Tahoma"/>
              </a:rPr>
              <a:t>Chapter</a:t>
            </a:r>
          </a:p>
          <a:p>
            <a:pPr lvl="3"/>
            <a:r>
              <a:rPr lang="en-US" sz="1400" dirty="0">
                <a:latin typeface="Tahoma"/>
                <a:cs typeface="Tahoma"/>
              </a:rPr>
              <a:t>Page</a:t>
            </a:r>
          </a:p>
          <a:p>
            <a:pPr lvl="4"/>
            <a:r>
              <a:rPr lang="en-US" sz="1400" dirty="0">
                <a:latin typeface="Tahoma"/>
                <a:cs typeface="Tahoma"/>
              </a:rPr>
              <a:t>Paragraph = </a:t>
            </a:r>
            <a:r>
              <a:rPr lang="en-US" sz="1400" dirty="0" smtClean="0">
                <a:latin typeface="Tahoma"/>
                <a:cs typeface="Tahoma"/>
              </a:rPr>
              <a:t/>
            </a:r>
            <a:br>
              <a:rPr lang="en-US" sz="1400" dirty="0" smtClean="0">
                <a:latin typeface="Tahoma"/>
                <a:cs typeface="Tahoma"/>
              </a:rPr>
            </a:br>
            <a:r>
              <a:rPr lang="en-US" sz="1400" i="1" dirty="0">
                <a:latin typeface="Tahoma"/>
                <a:cs typeface="Tahoma"/>
              </a:rPr>
              <a:t>“I love penguins because…</a:t>
            </a:r>
            <a:r>
              <a:rPr lang="en-US" sz="1400" dirty="0" smtClean="0">
                <a:latin typeface="Tahoma"/>
                <a:cs typeface="Tahoma"/>
              </a:rPr>
              <a:t>”</a:t>
            </a:r>
            <a:endParaRPr lang="en-US" sz="1400" dirty="0">
              <a:latin typeface="Tahoma"/>
              <a:cs typeface="Tahoma"/>
            </a:endParaRPr>
          </a:p>
          <a:p>
            <a:pPr lvl="3"/>
            <a:r>
              <a:rPr lang="en-US" sz="1400" dirty="0" smtClean="0">
                <a:latin typeface="Tahoma"/>
                <a:cs typeface="Tahoma"/>
              </a:rPr>
              <a:t>Page</a:t>
            </a:r>
            <a:endParaRPr lang="en-US" sz="1400" dirty="0">
              <a:latin typeface="Tahoma"/>
              <a:cs typeface="Tahoma"/>
            </a:endParaRPr>
          </a:p>
          <a:p>
            <a:pPr lvl="4"/>
            <a:r>
              <a:rPr lang="en-US" sz="1400" dirty="0">
                <a:latin typeface="Tahoma"/>
                <a:cs typeface="Tahoma"/>
              </a:rPr>
              <a:t>Paragraph = </a:t>
            </a:r>
            <a:r>
              <a:rPr lang="en-US" sz="1400" dirty="0" smtClean="0">
                <a:latin typeface="Tahoma"/>
                <a:cs typeface="Tahoma"/>
              </a:rPr>
              <a:t/>
            </a:r>
            <a:br>
              <a:rPr lang="en-US" sz="1400" dirty="0" smtClean="0">
                <a:latin typeface="Tahoma"/>
                <a:cs typeface="Tahoma"/>
              </a:rPr>
            </a:br>
            <a:r>
              <a:rPr lang="en-US" sz="1400" dirty="0" smtClean="0">
                <a:latin typeface="Tahoma"/>
                <a:cs typeface="Tahoma"/>
              </a:rPr>
              <a:t>“</a:t>
            </a:r>
            <a:r>
              <a:rPr lang="en-US" sz="1400" i="1" dirty="0">
                <a:latin typeface="Tahoma"/>
                <a:cs typeface="Tahoma"/>
              </a:rPr>
              <a:t>On the subject of food…</a:t>
            </a:r>
            <a:r>
              <a:rPr lang="en-US" sz="1400" dirty="0">
                <a:latin typeface="Tahoma"/>
                <a:cs typeface="Tahoma"/>
              </a:rPr>
              <a:t>”</a:t>
            </a:r>
          </a:p>
          <a:p>
            <a:pPr marL="1457828" lvl="2" indent="-285750">
              <a:buFont typeface="Arial"/>
              <a:buChar char="•"/>
            </a:pPr>
            <a:r>
              <a:rPr lang="en-US" sz="1400" dirty="0">
                <a:latin typeface="Tahoma"/>
                <a:cs typeface="Tahoma"/>
              </a:rPr>
              <a:t>Chapter</a:t>
            </a:r>
          </a:p>
          <a:p>
            <a:pPr lvl="3"/>
            <a:r>
              <a:rPr lang="en-US" sz="1400" dirty="0">
                <a:latin typeface="Tahoma"/>
                <a:cs typeface="Tahoma"/>
              </a:rPr>
              <a:t>Page</a:t>
            </a:r>
          </a:p>
          <a:p>
            <a:pPr lvl="1"/>
            <a:r>
              <a:rPr lang="en-US" sz="1400" dirty="0" smtClean="0">
                <a:latin typeface="Tahoma"/>
                <a:cs typeface="Tahoma"/>
              </a:rPr>
              <a:t>Section</a:t>
            </a:r>
          </a:p>
          <a:p>
            <a:pPr marL="1343528" lvl="2" indent="-171450">
              <a:buFont typeface="Arial"/>
              <a:buChar char="•"/>
            </a:pPr>
            <a:r>
              <a:rPr lang="en-US" sz="1400" dirty="0" smtClean="0">
                <a:latin typeface="Tahoma"/>
                <a:cs typeface="Tahoma"/>
              </a:rPr>
              <a:t>Chapter</a:t>
            </a:r>
          </a:p>
          <a:p>
            <a:pPr marL="1343528" lvl="2" indent="-171450">
              <a:buFont typeface="Arial"/>
              <a:buChar char="•"/>
            </a:pPr>
            <a:r>
              <a:rPr lang="en-US" sz="1400" dirty="0" smtClean="0">
                <a:latin typeface="Tahoma"/>
                <a:cs typeface="Tahoma"/>
              </a:rPr>
              <a:t>Chapter</a:t>
            </a:r>
            <a:endParaRPr lang="en-US" sz="1400" dirty="0">
              <a:latin typeface="Tahoma"/>
              <a:cs typeface="Tahoma"/>
            </a:endParaRPr>
          </a:p>
          <a:p>
            <a:pPr marL="1343528" lvl="2" indent="-171450">
              <a:buFont typeface="Arial"/>
              <a:buChar char="•"/>
            </a:pPr>
            <a:r>
              <a:rPr lang="en-US" sz="1400" dirty="0">
                <a:latin typeface="Tahoma"/>
                <a:cs typeface="Tahoma"/>
              </a:rPr>
              <a:t>Chapter</a:t>
            </a:r>
          </a:p>
          <a:p>
            <a:pPr marL="1929567" lvl="3" indent="-171450">
              <a:buFont typeface="Arial"/>
              <a:buChar char="•"/>
            </a:pPr>
            <a:r>
              <a:rPr lang="en-US" sz="1400" dirty="0">
                <a:latin typeface="Tahoma"/>
                <a:cs typeface="Tahoma"/>
              </a:rPr>
              <a:t>Paragraph</a:t>
            </a:r>
          </a:p>
          <a:p>
            <a:pPr marL="1929567" lvl="3" indent="-171450">
              <a:buFont typeface="Arial"/>
              <a:buChar char="•"/>
            </a:pPr>
            <a:r>
              <a:rPr lang="en-US" sz="1400" dirty="0">
                <a:latin typeface="Tahoma"/>
                <a:cs typeface="Tahoma"/>
              </a:rPr>
              <a:t>Paragraph</a:t>
            </a:r>
          </a:p>
        </p:txBody>
      </p:sp>
      <p:graphicFrame>
        <p:nvGraphicFramePr>
          <p:cNvPr id="4" name="Table 3"/>
          <p:cNvGraphicFramePr>
            <a:graphicFrameLocks noGrp="1"/>
          </p:cNvGraphicFramePr>
          <p:nvPr>
            <p:extLst>
              <p:ext uri="{D42A27DB-BD31-4B8C-83A1-F6EECF244321}">
                <p14:modId xmlns:p14="http://schemas.microsoft.com/office/powerpoint/2010/main" val="3640992107"/>
              </p:ext>
            </p:extLst>
          </p:nvPr>
        </p:nvGraphicFramePr>
        <p:xfrm>
          <a:off x="6133393" y="2140211"/>
          <a:ext cx="5427887" cy="2257166"/>
        </p:xfrm>
        <a:graphic>
          <a:graphicData uri="http://schemas.openxmlformats.org/drawingml/2006/table">
            <a:tbl>
              <a:tblPr firstRow="1" bandRow="1">
                <a:tableStyleId>{5C22544A-7EE6-4342-B048-85BDC9FD1C3A}</a:tableStyleId>
              </a:tblPr>
              <a:tblGrid>
                <a:gridCol w="1797655"/>
                <a:gridCol w="1432558"/>
                <a:gridCol w="1253488"/>
                <a:gridCol w="944186"/>
              </a:tblGrid>
              <a:tr h="580766">
                <a:tc>
                  <a:txBody>
                    <a:bodyPr/>
                    <a:lstStyle/>
                    <a:p>
                      <a:r>
                        <a:rPr lang="en-US" dirty="0" smtClean="0">
                          <a:solidFill>
                            <a:srgbClr val="FFFFFF"/>
                          </a:solidFill>
                        </a:rPr>
                        <a:t>title</a:t>
                      </a:r>
                      <a:endParaRPr lang="en-US" dirty="0">
                        <a:solidFill>
                          <a:srgbClr val="FFFFFF"/>
                        </a:solidFill>
                      </a:endParaRPr>
                    </a:p>
                  </a:txBody>
                  <a:tcPr/>
                </a:tc>
                <a:tc>
                  <a:txBody>
                    <a:bodyPr/>
                    <a:lstStyle/>
                    <a:p>
                      <a:r>
                        <a:rPr lang="en-US" dirty="0" smtClean="0">
                          <a:solidFill>
                            <a:srgbClr val="FFFFFF"/>
                          </a:solidFill>
                        </a:rPr>
                        <a:t>author</a:t>
                      </a:r>
                      <a:endParaRPr lang="en-US" dirty="0">
                        <a:solidFill>
                          <a:srgbClr val="FFFFFF"/>
                        </a:solidFill>
                      </a:endParaRPr>
                    </a:p>
                  </a:txBody>
                  <a:tcPr/>
                </a:tc>
                <a:tc>
                  <a:txBody>
                    <a:bodyPr/>
                    <a:lstStyle/>
                    <a:p>
                      <a:r>
                        <a:rPr lang="en-US" dirty="0" smtClean="0">
                          <a:solidFill>
                            <a:srgbClr val="FFFFFF"/>
                          </a:solidFill>
                        </a:rPr>
                        <a:t>Section</a:t>
                      </a:r>
                      <a:endParaRPr lang="en-US" dirty="0">
                        <a:solidFill>
                          <a:srgbClr val="FFFFFF"/>
                        </a:solidFill>
                      </a:endParaRPr>
                    </a:p>
                  </a:txBody>
                  <a:tcPr/>
                </a:tc>
                <a:tc>
                  <a:txBody>
                    <a:bodyPr/>
                    <a:lstStyle/>
                    <a:p>
                      <a:endParaRPr lang="en-US" dirty="0">
                        <a:solidFill>
                          <a:schemeClr val="tx1"/>
                        </a:solidFill>
                      </a:endParaRPr>
                    </a:p>
                  </a:txBody>
                  <a:tcPr/>
                </a:tc>
              </a:tr>
              <a:tr h="654376">
                <a:tc>
                  <a:txBody>
                    <a:bodyPr/>
                    <a:lstStyle/>
                    <a:p>
                      <a:r>
                        <a:rPr lang="en-US" dirty="0" smtClean="0">
                          <a:solidFill>
                            <a:schemeClr val="tx1"/>
                          </a:solidFill>
                        </a:rPr>
                        <a:t>I love Penguins</a:t>
                      </a:r>
                      <a:endParaRPr lang="en-US" dirty="0">
                        <a:solidFill>
                          <a:schemeClr val="tx1"/>
                        </a:solidFill>
                      </a:endParaRPr>
                    </a:p>
                  </a:txBody>
                  <a:tcPr/>
                </a:tc>
                <a:tc>
                  <a:txBody>
                    <a:bodyPr/>
                    <a:lstStyle/>
                    <a:p>
                      <a:r>
                        <a:rPr lang="en-US" dirty="0" smtClean="0">
                          <a:solidFill>
                            <a:schemeClr val="tx1"/>
                          </a:solidFill>
                        </a:rPr>
                        <a:t>S. Lion</a:t>
                      </a:r>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r h="364941">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r h="364941">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r>
            </a:tbl>
          </a:graphicData>
        </a:graphic>
      </p:graphicFrame>
      <p:sp>
        <p:nvSpPr>
          <p:cNvPr id="6" name="TextBox 5"/>
          <p:cNvSpPr txBox="1"/>
          <p:nvPr/>
        </p:nvSpPr>
        <p:spPr>
          <a:xfrm>
            <a:off x="6133393" y="4706092"/>
            <a:ext cx="6055432" cy="1694708"/>
          </a:xfrm>
          <a:prstGeom prst="rect">
            <a:avLst/>
          </a:prstGeom>
          <a:noFill/>
          <a:ln>
            <a:noFill/>
          </a:ln>
        </p:spPr>
        <p:txBody>
          <a:bodyPr vert="horz" wrap="none" lIns="0" tIns="0" rIns="0" bIns="0" rtlCol="0" anchor="ctr" anchorCtr="0">
            <a:noAutofit/>
          </a:bodyPr>
          <a:lstStyle/>
          <a:p>
            <a:r>
              <a:rPr lang="en-US" dirty="0" smtClean="0">
                <a:solidFill>
                  <a:schemeClr val="accent1"/>
                </a:solidFill>
                <a:latin typeface="Tahoma"/>
                <a:cs typeface="Tahoma"/>
              </a:rPr>
              <a:t>How should I store a bibliography?</a:t>
            </a:r>
          </a:p>
          <a:p>
            <a:r>
              <a:rPr lang="en-US" dirty="0" smtClean="0">
                <a:solidFill>
                  <a:schemeClr val="accent1"/>
                </a:solidFill>
                <a:latin typeface="Tahoma"/>
                <a:cs typeface="Tahoma"/>
              </a:rPr>
              <a:t>Is a Forward different from a Chapter?</a:t>
            </a:r>
          </a:p>
          <a:p>
            <a:r>
              <a:rPr lang="en-US" dirty="0" smtClean="0">
                <a:solidFill>
                  <a:schemeClr val="accent1"/>
                </a:solidFill>
                <a:latin typeface="Tahoma"/>
                <a:cs typeface="Tahoma"/>
              </a:rPr>
              <a:t>What about an index? </a:t>
            </a:r>
          </a:p>
          <a:p>
            <a:r>
              <a:rPr lang="en-US" dirty="0" smtClean="0">
                <a:solidFill>
                  <a:schemeClr val="accent1"/>
                </a:solidFill>
                <a:latin typeface="Tahoma"/>
                <a:cs typeface="Tahoma"/>
              </a:rPr>
              <a:t>What if a book has multiple authors?</a:t>
            </a:r>
          </a:p>
          <a:p>
            <a:endParaRPr lang="en-US" dirty="0" smtClean="0"/>
          </a:p>
        </p:txBody>
      </p:sp>
    </p:spTree>
    <p:extLst>
      <p:ext uri="{BB962C8B-B14F-4D97-AF65-F5344CB8AC3E}">
        <p14:creationId xmlns:p14="http://schemas.microsoft.com/office/powerpoint/2010/main" val="532526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990" y="354778"/>
            <a:ext cx="11040109" cy="677014"/>
          </a:xfrm>
        </p:spPr>
        <p:txBody>
          <a:bodyPr/>
          <a:lstStyle/>
          <a:p>
            <a:r>
              <a:rPr lang="en-US" dirty="0" smtClean="0"/>
              <a:t>What if we store the book like this …</a:t>
            </a:r>
            <a:endParaRPr lang="en-US" dirty="0"/>
          </a:p>
        </p:txBody>
      </p:sp>
      <p:pic>
        <p:nvPicPr>
          <p:cNvPr id="4" name="Picture 3"/>
          <p:cNvPicPr>
            <a:picLocks noChangeAspect="1"/>
          </p:cNvPicPr>
          <p:nvPr/>
        </p:nvPicPr>
        <p:blipFill>
          <a:blip r:embed="rId3"/>
          <a:stretch>
            <a:fillRect/>
          </a:stretch>
        </p:blipFill>
        <p:spPr>
          <a:xfrm>
            <a:off x="2401333" y="1287234"/>
            <a:ext cx="8338606" cy="5926367"/>
          </a:xfrm>
          <a:prstGeom prst="rect">
            <a:avLst/>
          </a:prstGeom>
        </p:spPr>
      </p:pic>
      <p:sp>
        <p:nvSpPr>
          <p:cNvPr id="3" name="Rectangle 2"/>
          <p:cNvSpPr/>
          <p:nvPr/>
        </p:nvSpPr>
        <p:spPr>
          <a:xfrm>
            <a:off x="3308956" y="2132941"/>
            <a:ext cx="6092825" cy="4401204"/>
          </a:xfrm>
          <a:prstGeom prst="rect">
            <a:avLst/>
          </a:prstGeom>
        </p:spPr>
        <p:txBody>
          <a:bodyPr>
            <a:spAutoFit/>
          </a:bodyPr>
          <a:lstStyle/>
          <a:p>
            <a:r>
              <a:rPr lang="en-US" sz="1400" dirty="0">
                <a:latin typeface="Tahoma"/>
                <a:cs typeface="Tahoma"/>
              </a:rPr>
              <a:t>Book</a:t>
            </a:r>
          </a:p>
          <a:p>
            <a:pPr lvl="1"/>
            <a:r>
              <a:rPr lang="en-US" sz="1400" dirty="0">
                <a:latin typeface="Tahoma"/>
                <a:cs typeface="Tahoma"/>
              </a:rPr>
              <a:t>Info</a:t>
            </a:r>
          </a:p>
          <a:p>
            <a:pPr lvl="2"/>
            <a:r>
              <a:rPr lang="en-US" sz="1400" dirty="0">
                <a:latin typeface="Tahoma"/>
                <a:cs typeface="Tahoma"/>
              </a:rPr>
              <a:t>Title = “</a:t>
            </a:r>
            <a:r>
              <a:rPr lang="en-US" sz="1400" i="1" dirty="0">
                <a:latin typeface="Tahoma"/>
                <a:cs typeface="Tahoma"/>
              </a:rPr>
              <a:t>I Love Penguins</a:t>
            </a:r>
            <a:r>
              <a:rPr lang="en-US" sz="1400" dirty="0">
                <a:latin typeface="Tahoma"/>
                <a:cs typeface="Tahoma"/>
              </a:rPr>
              <a:t>”</a:t>
            </a:r>
          </a:p>
          <a:p>
            <a:pPr lvl="2"/>
            <a:r>
              <a:rPr lang="en-US" sz="1400" dirty="0">
                <a:latin typeface="Tahoma"/>
                <a:cs typeface="Tahoma"/>
              </a:rPr>
              <a:t>Author = “</a:t>
            </a:r>
            <a:r>
              <a:rPr lang="en-US" sz="1400" i="1" dirty="0">
                <a:latin typeface="Tahoma"/>
                <a:cs typeface="Tahoma"/>
              </a:rPr>
              <a:t>S. Lion</a:t>
            </a:r>
            <a:r>
              <a:rPr lang="en-US" sz="1400" dirty="0">
                <a:latin typeface="Tahoma"/>
                <a:cs typeface="Tahoma"/>
              </a:rPr>
              <a:t>”</a:t>
            </a:r>
          </a:p>
          <a:p>
            <a:pPr lvl="1"/>
            <a:r>
              <a:rPr lang="en-US" sz="1400" dirty="0">
                <a:latin typeface="Tahoma"/>
                <a:cs typeface="Tahoma"/>
              </a:rPr>
              <a:t>Section</a:t>
            </a:r>
          </a:p>
          <a:p>
            <a:pPr marL="1457828" lvl="2" indent="-285750">
              <a:buFont typeface="Arial"/>
              <a:buChar char="•"/>
            </a:pPr>
            <a:r>
              <a:rPr lang="en-US" sz="1400" dirty="0">
                <a:latin typeface="Tahoma"/>
                <a:cs typeface="Tahoma"/>
              </a:rPr>
              <a:t>Chapter</a:t>
            </a:r>
          </a:p>
          <a:p>
            <a:pPr lvl="3"/>
            <a:r>
              <a:rPr lang="en-US" sz="1400" dirty="0">
                <a:latin typeface="Tahoma"/>
                <a:cs typeface="Tahoma"/>
              </a:rPr>
              <a:t>Page</a:t>
            </a:r>
          </a:p>
          <a:p>
            <a:pPr lvl="4"/>
            <a:r>
              <a:rPr lang="en-US" sz="1400" dirty="0">
                <a:latin typeface="Tahoma"/>
                <a:cs typeface="Tahoma"/>
              </a:rPr>
              <a:t>Paragraph = </a:t>
            </a:r>
            <a:br>
              <a:rPr lang="en-US" sz="1400" dirty="0">
                <a:latin typeface="Tahoma"/>
                <a:cs typeface="Tahoma"/>
              </a:rPr>
            </a:br>
            <a:r>
              <a:rPr lang="en-US" sz="1400" i="1" dirty="0">
                <a:latin typeface="Tahoma"/>
                <a:cs typeface="Tahoma"/>
              </a:rPr>
              <a:t>“I love penguins because…</a:t>
            </a:r>
            <a:r>
              <a:rPr lang="en-US" sz="1400" dirty="0">
                <a:latin typeface="Tahoma"/>
                <a:cs typeface="Tahoma"/>
              </a:rPr>
              <a:t>”</a:t>
            </a:r>
          </a:p>
          <a:p>
            <a:pPr lvl="3"/>
            <a:r>
              <a:rPr lang="en-US" sz="1400" dirty="0">
                <a:latin typeface="Tahoma"/>
                <a:cs typeface="Tahoma"/>
              </a:rPr>
              <a:t>Page</a:t>
            </a:r>
          </a:p>
          <a:p>
            <a:pPr lvl="4"/>
            <a:r>
              <a:rPr lang="en-US" sz="1400" dirty="0">
                <a:latin typeface="Tahoma"/>
                <a:cs typeface="Tahoma"/>
              </a:rPr>
              <a:t>Paragraph = </a:t>
            </a:r>
            <a:br>
              <a:rPr lang="en-US" sz="1400" dirty="0">
                <a:latin typeface="Tahoma"/>
                <a:cs typeface="Tahoma"/>
              </a:rPr>
            </a:br>
            <a:r>
              <a:rPr lang="en-US" sz="1400" dirty="0">
                <a:latin typeface="Tahoma"/>
                <a:cs typeface="Tahoma"/>
              </a:rPr>
              <a:t>“</a:t>
            </a:r>
            <a:r>
              <a:rPr lang="en-US" sz="1400" i="1" dirty="0">
                <a:latin typeface="Tahoma"/>
                <a:cs typeface="Tahoma"/>
              </a:rPr>
              <a:t>On the subject of food…</a:t>
            </a:r>
            <a:r>
              <a:rPr lang="en-US" sz="1400" dirty="0">
                <a:latin typeface="Tahoma"/>
                <a:cs typeface="Tahoma"/>
              </a:rPr>
              <a:t>”</a:t>
            </a:r>
          </a:p>
          <a:p>
            <a:pPr marL="1457828" lvl="2" indent="-285750">
              <a:buFont typeface="Arial"/>
              <a:buChar char="•"/>
            </a:pPr>
            <a:r>
              <a:rPr lang="en-US" sz="1400" dirty="0">
                <a:latin typeface="Tahoma"/>
                <a:cs typeface="Tahoma"/>
              </a:rPr>
              <a:t>Chapter</a:t>
            </a:r>
          </a:p>
          <a:p>
            <a:pPr lvl="3"/>
            <a:r>
              <a:rPr lang="en-US" sz="1400" dirty="0">
                <a:latin typeface="Tahoma"/>
                <a:cs typeface="Tahoma"/>
              </a:rPr>
              <a:t>Page</a:t>
            </a:r>
          </a:p>
          <a:p>
            <a:pPr lvl="1"/>
            <a:r>
              <a:rPr lang="en-US" sz="1400" dirty="0">
                <a:latin typeface="Tahoma"/>
                <a:cs typeface="Tahoma"/>
              </a:rPr>
              <a:t>Section</a:t>
            </a:r>
          </a:p>
          <a:p>
            <a:pPr marL="1343528" lvl="2" indent="-171450">
              <a:buFont typeface="Arial"/>
              <a:buChar char="•"/>
            </a:pPr>
            <a:r>
              <a:rPr lang="en-US" sz="1400" dirty="0">
                <a:latin typeface="Tahoma"/>
                <a:cs typeface="Tahoma"/>
              </a:rPr>
              <a:t>Chapter</a:t>
            </a:r>
          </a:p>
          <a:p>
            <a:pPr marL="1343528" lvl="2" indent="-171450">
              <a:buFont typeface="Arial"/>
              <a:buChar char="•"/>
            </a:pPr>
            <a:r>
              <a:rPr lang="en-US" sz="1400" dirty="0">
                <a:latin typeface="Tahoma"/>
                <a:cs typeface="Tahoma"/>
              </a:rPr>
              <a:t>Chapter</a:t>
            </a:r>
          </a:p>
          <a:p>
            <a:pPr marL="1343528" lvl="2" indent="-171450">
              <a:buFont typeface="Arial"/>
              <a:buChar char="•"/>
            </a:pPr>
            <a:r>
              <a:rPr lang="en-US" sz="1400" dirty="0">
                <a:latin typeface="Tahoma"/>
                <a:cs typeface="Tahoma"/>
              </a:rPr>
              <a:t>Chapter</a:t>
            </a:r>
          </a:p>
          <a:p>
            <a:pPr marL="1929567" lvl="3" indent="-171450">
              <a:buFont typeface="Arial"/>
              <a:buChar char="•"/>
            </a:pPr>
            <a:r>
              <a:rPr lang="en-US" sz="1400" dirty="0">
                <a:latin typeface="Tahoma"/>
                <a:cs typeface="Tahoma"/>
              </a:rPr>
              <a:t>Paragraph</a:t>
            </a:r>
          </a:p>
          <a:p>
            <a:pPr marL="1929567" lvl="3" indent="-171450">
              <a:buFont typeface="Arial"/>
              <a:buChar char="•"/>
            </a:pPr>
            <a:r>
              <a:rPr lang="en-US" sz="1400" dirty="0">
                <a:latin typeface="Tahoma"/>
                <a:cs typeface="Tahoma"/>
              </a:rPr>
              <a:t>Paragraph</a:t>
            </a:r>
          </a:p>
        </p:txBody>
      </p:sp>
    </p:spTree>
    <p:extLst>
      <p:ext uri="{BB962C8B-B14F-4D97-AF65-F5344CB8AC3E}">
        <p14:creationId xmlns:p14="http://schemas.microsoft.com/office/powerpoint/2010/main" val="13457007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and add a little structure </a:t>
            </a:r>
            <a:endParaRPr lang="en-US" dirty="0"/>
          </a:p>
        </p:txBody>
      </p:sp>
      <p:pic>
        <p:nvPicPr>
          <p:cNvPr id="4" name="Picture 3"/>
          <p:cNvPicPr>
            <a:picLocks noChangeAspect="1"/>
          </p:cNvPicPr>
          <p:nvPr/>
        </p:nvPicPr>
        <p:blipFill>
          <a:blip r:embed="rId3"/>
          <a:stretch>
            <a:fillRect/>
          </a:stretch>
        </p:blipFill>
        <p:spPr>
          <a:xfrm>
            <a:off x="2418193" y="1299217"/>
            <a:ext cx="8321746" cy="5914384"/>
          </a:xfrm>
          <a:prstGeom prst="rect">
            <a:avLst/>
          </a:prstGeom>
        </p:spPr>
      </p:pic>
      <p:sp>
        <p:nvSpPr>
          <p:cNvPr id="3" name="Rectangle 2"/>
          <p:cNvSpPr/>
          <p:nvPr/>
        </p:nvSpPr>
        <p:spPr>
          <a:xfrm>
            <a:off x="3239368" y="2028570"/>
            <a:ext cx="6818297" cy="4185761"/>
          </a:xfrm>
          <a:prstGeom prst="rect">
            <a:avLst/>
          </a:prstGeom>
        </p:spPr>
        <p:txBody>
          <a:bodyPr wrap="square">
            <a:spAutoFit/>
          </a:bodyPr>
          <a:lstStyle/>
          <a:p>
            <a:r>
              <a:rPr lang="en-US" sz="1400" dirty="0">
                <a:latin typeface="Tahoma"/>
                <a:cs typeface="Tahoma"/>
              </a:rPr>
              <a:t>&lt;Book&gt;</a:t>
            </a:r>
          </a:p>
          <a:p>
            <a:pPr lvl="1"/>
            <a:r>
              <a:rPr lang="en-US" sz="1400" dirty="0">
                <a:latin typeface="Tahoma"/>
                <a:cs typeface="Tahoma"/>
              </a:rPr>
              <a:t>&lt;Info&gt;</a:t>
            </a:r>
          </a:p>
          <a:p>
            <a:pPr lvl="2"/>
            <a:r>
              <a:rPr lang="en-US" sz="1400" dirty="0">
                <a:latin typeface="Tahoma"/>
                <a:cs typeface="Tahoma"/>
              </a:rPr>
              <a:t>&lt;Title&gt;</a:t>
            </a:r>
            <a:r>
              <a:rPr lang="en-US" sz="1400" i="1" dirty="0">
                <a:latin typeface="Tahoma"/>
                <a:cs typeface="Tahoma"/>
              </a:rPr>
              <a:t>I Love Penguins</a:t>
            </a:r>
            <a:r>
              <a:rPr lang="en-US" sz="1400" dirty="0">
                <a:latin typeface="Tahoma"/>
                <a:cs typeface="Tahoma"/>
              </a:rPr>
              <a:t>&lt;/Title&gt;</a:t>
            </a:r>
          </a:p>
          <a:p>
            <a:pPr lvl="2"/>
            <a:r>
              <a:rPr lang="en-US" sz="1400" dirty="0">
                <a:latin typeface="Tahoma"/>
                <a:cs typeface="Tahoma"/>
              </a:rPr>
              <a:t>&lt;Author&gt;</a:t>
            </a:r>
            <a:r>
              <a:rPr lang="en-US" sz="1400" i="1" dirty="0">
                <a:latin typeface="Tahoma"/>
                <a:cs typeface="Tahoma"/>
              </a:rPr>
              <a:t>Paul</a:t>
            </a:r>
            <a:r>
              <a:rPr lang="en-US" sz="1400" dirty="0">
                <a:latin typeface="Tahoma"/>
                <a:cs typeface="Tahoma"/>
              </a:rPr>
              <a:t>&lt;/Author&gt;</a:t>
            </a:r>
          </a:p>
          <a:p>
            <a:pPr lvl="1"/>
            <a:r>
              <a:rPr lang="en-US" sz="1400" dirty="0">
                <a:latin typeface="Tahoma"/>
                <a:cs typeface="Tahoma"/>
              </a:rPr>
              <a:t>&lt;Section&gt;</a:t>
            </a:r>
          </a:p>
          <a:p>
            <a:pPr lvl="2"/>
            <a:r>
              <a:rPr lang="en-US" sz="1400" dirty="0">
                <a:latin typeface="Tahoma"/>
                <a:cs typeface="Tahoma"/>
              </a:rPr>
              <a:t>&lt;Chapter&gt;</a:t>
            </a:r>
          </a:p>
          <a:p>
            <a:pPr marL="1615676" lvl="3" indent="0">
              <a:buNone/>
            </a:pPr>
            <a:r>
              <a:rPr lang="en-US" sz="1400" dirty="0">
                <a:latin typeface="Tahoma"/>
                <a:cs typeface="Tahoma"/>
              </a:rPr>
              <a:t>&lt;Page&gt;</a:t>
            </a:r>
          </a:p>
          <a:p>
            <a:pPr marL="2061310" lvl="4" indent="0">
              <a:buNone/>
            </a:pPr>
            <a:r>
              <a:rPr lang="en-US" sz="1400" dirty="0">
                <a:latin typeface="Tahoma"/>
                <a:cs typeface="Tahoma"/>
              </a:rPr>
              <a:t>&lt;Paragraph&gt;</a:t>
            </a:r>
            <a:r>
              <a:rPr lang="en-US" sz="1400" i="1" dirty="0">
                <a:latin typeface="Tahoma"/>
                <a:cs typeface="Tahoma"/>
              </a:rPr>
              <a:t>I love penguins because…&lt;/Paragraph&gt;</a:t>
            </a:r>
            <a:endParaRPr lang="en-US" sz="1400" dirty="0">
              <a:latin typeface="Tahoma"/>
              <a:cs typeface="Tahoma"/>
            </a:endParaRPr>
          </a:p>
          <a:p>
            <a:pPr marL="1615676" lvl="3" indent="0">
              <a:buNone/>
            </a:pPr>
            <a:r>
              <a:rPr lang="en-US" sz="1400" dirty="0">
                <a:latin typeface="Tahoma"/>
                <a:cs typeface="Tahoma"/>
              </a:rPr>
              <a:t>&lt;Page&gt;</a:t>
            </a:r>
          </a:p>
          <a:p>
            <a:pPr marL="2061310" lvl="4" indent="0">
              <a:buNone/>
            </a:pPr>
            <a:r>
              <a:rPr lang="en-US" sz="1400" dirty="0">
                <a:latin typeface="Tahoma"/>
                <a:cs typeface="Tahoma"/>
              </a:rPr>
              <a:t>&lt;Paragraph&gt;</a:t>
            </a:r>
            <a:r>
              <a:rPr lang="en-US" sz="1400" i="1" dirty="0">
                <a:latin typeface="Tahoma"/>
                <a:cs typeface="Tahoma"/>
              </a:rPr>
              <a:t>Blah blah</a:t>
            </a:r>
            <a:r>
              <a:rPr lang="en-US" sz="1400" dirty="0">
                <a:latin typeface="Tahoma"/>
                <a:cs typeface="Tahoma"/>
              </a:rPr>
              <a:t>&lt;/Paragraph&gt;</a:t>
            </a:r>
          </a:p>
          <a:p>
            <a:pPr lvl="2"/>
            <a:r>
              <a:rPr lang="en-US" sz="1400" dirty="0">
                <a:latin typeface="Tahoma"/>
                <a:cs typeface="Tahoma"/>
              </a:rPr>
              <a:t>&lt;Chapter&gt;</a:t>
            </a:r>
          </a:p>
          <a:p>
            <a:pPr marL="1615676" lvl="3" indent="0">
              <a:buNone/>
            </a:pPr>
            <a:r>
              <a:rPr lang="en-US" sz="1400" dirty="0">
                <a:latin typeface="Tahoma"/>
                <a:cs typeface="Tahoma"/>
              </a:rPr>
              <a:t>&lt;Page&gt;</a:t>
            </a:r>
          </a:p>
          <a:p>
            <a:pPr lvl="1"/>
            <a:r>
              <a:rPr lang="en-US" sz="1400" dirty="0">
                <a:latin typeface="Tahoma"/>
                <a:cs typeface="Tahoma"/>
              </a:rPr>
              <a:t>&lt;Section&gt;</a:t>
            </a:r>
          </a:p>
          <a:p>
            <a:pPr lvl="2"/>
            <a:r>
              <a:rPr lang="en-US" sz="1400" dirty="0">
                <a:latin typeface="Tahoma"/>
                <a:cs typeface="Tahoma"/>
              </a:rPr>
              <a:t>&lt;Chapter&gt;</a:t>
            </a:r>
          </a:p>
          <a:p>
            <a:pPr lvl="2"/>
            <a:r>
              <a:rPr lang="en-US" sz="1400" dirty="0">
                <a:latin typeface="Tahoma"/>
                <a:cs typeface="Tahoma"/>
              </a:rPr>
              <a:t>&lt;Chapter&gt;</a:t>
            </a:r>
          </a:p>
          <a:p>
            <a:pPr lvl="2"/>
            <a:r>
              <a:rPr lang="en-US" sz="1400" dirty="0">
                <a:latin typeface="Tahoma"/>
                <a:cs typeface="Tahoma"/>
              </a:rPr>
              <a:t>&lt;Chapter&gt;</a:t>
            </a:r>
          </a:p>
          <a:p>
            <a:pPr marL="1615676" lvl="3" indent="0">
              <a:buNone/>
            </a:pPr>
            <a:r>
              <a:rPr lang="en-US" sz="1400" dirty="0">
                <a:latin typeface="Tahoma"/>
                <a:cs typeface="Tahoma"/>
              </a:rPr>
              <a:t>&lt;Paragraph&gt;</a:t>
            </a:r>
          </a:p>
          <a:p>
            <a:pPr marL="1615676" lvl="3" indent="0">
              <a:buNone/>
            </a:pPr>
            <a:r>
              <a:rPr lang="en-US" sz="1400" dirty="0">
                <a:latin typeface="Tahoma"/>
                <a:cs typeface="Tahoma"/>
              </a:rPr>
              <a:t>&lt;Paragraph&gt;</a:t>
            </a:r>
          </a:p>
          <a:p>
            <a:pPr marL="1929567" lvl="3" indent="-171450">
              <a:buFont typeface="Arial"/>
              <a:buChar char="•"/>
            </a:pPr>
            <a:endParaRPr lang="en-US" sz="1400" dirty="0">
              <a:latin typeface="Tahoma"/>
              <a:cs typeface="Tahoma"/>
            </a:endParaRPr>
          </a:p>
        </p:txBody>
      </p:sp>
    </p:spTree>
    <p:extLst>
      <p:ext uri="{BB962C8B-B14F-4D97-AF65-F5344CB8AC3E}">
        <p14:creationId xmlns:p14="http://schemas.microsoft.com/office/powerpoint/2010/main" val="20573319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NoSQL</a:t>
            </a:r>
            <a:r>
              <a:rPr lang="en-US" dirty="0" smtClean="0"/>
              <a:t> Works for Relational</a:t>
            </a:r>
            <a:endParaRPr lang="en-US" dirty="0"/>
          </a:p>
        </p:txBody>
      </p:sp>
      <p:sp>
        <p:nvSpPr>
          <p:cNvPr id="3" name="Content Placeholder 2"/>
          <p:cNvSpPr>
            <a:spLocks noGrp="1"/>
          </p:cNvSpPr>
          <p:nvPr>
            <p:ph idx="1"/>
          </p:nvPr>
        </p:nvSpPr>
        <p:spPr/>
        <p:txBody>
          <a:bodyPr/>
          <a:lstStyle/>
          <a:p>
            <a:r>
              <a:rPr lang="en-US" dirty="0" smtClean="0"/>
              <a:t>Document Store</a:t>
            </a:r>
          </a:p>
          <a:p>
            <a:pPr lvl="1"/>
            <a:r>
              <a:rPr lang="en-US" dirty="0" smtClean="0"/>
              <a:t>Supports </a:t>
            </a:r>
            <a:r>
              <a:rPr lang="en-US" dirty="0"/>
              <a:t>any-structured data via hierarchical data </a:t>
            </a:r>
            <a:r>
              <a:rPr lang="en-US" dirty="0" smtClean="0"/>
              <a:t>model</a:t>
            </a:r>
          </a:p>
          <a:p>
            <a:pPr lvl="1"/>
            <a:r>
              <a:rPr lang="en-US" dirty="0" smtClean="0"/>
              <a:t>Stores compressed trees</a:t>
            </a:r>
            <a:endParaRPr lang="en-US" dirty="0"/>
          </a:p>
        </p:txBody>
      </p:sp>
      <p:grpSp>
        <p:nvGrpSpPr>
          <p:cNvPr id="4" name="Group 3"/>
          <p:cNvGrpSpPr/>
          <p:nvPr/>
        </p:nvGrpSpPr>
        <p:grpSpPr>
          <a:xfrm>
            <a:off x="1343611" y="3145003"/>
            <a:ext cx="4662499" cy="2912119"/>
            <a:chOff x="810839" y="2698800"/>
            <a:chExt cx="3497785" cy="2184658"/>
          </a:xfrm>
        </p:grpSpPr>
        <p:sp>
          <p:nvSpPr>
            <p:cNvPr id="5" name="TextBox 4"/>
            <p:cNvSpPr txBox="1">
              <a:spLocks noChangeArrowheads="1"/>
            </p:cNvSpPr>
            <p:nvPr/>
          </p:nvSpPr>
          <p:spPr bwMode="auto">
            <a:xfrm>
              <a:off x="1803598" y="2698800"/>
              <a:ext cx="1272648" cy="253982"/>
            </a:xfrm>
            <a:prstGeom prst="rect">
              <a:avLst/>
            </a:prstGeom>
            <a:noFill/>
            <a:ln w="9525">
              <a:noFill/>
              <a:miter lim="800000"/>
              <a:headEnd/>
              <a:tailEnd/>
            </a:ln>
            <a:effectLst/>
          </p:spPr>
          <p:txBody>
            <a:bodyPr wrap="square">
              <a:spAutoFit/>
            </a:bodyPr>
            <a:lstStyle/>
            <a:p>
              <a:pPr algn="ctr"/>
              <a:r>
                <a:rPr lang="en-US" sz="1600" dirty="0" smtClean="0">
                  <a:latin typeface="Tahoma"/>
                  <a:ea typeface="Tahoma" pitchFamily="34" charset="0"/>
                  <a:cs typeface="Tahoma"/>
                </a:rPr>
                <a:t>Employees</a:t>
              </a:r>
              <a:endParaRPr lang="en-US" sz="1600" dirty="0">
                <a:latin typeface="Tahoma"/>
                <a:ea typeface="Tahoma" pitchFamily="34" charset="0"/>
                <a:cs typeface="Tahoma"/>
              </a:endParaRPr>
            </a:p>
          </p:txBody>
        </p:sp>
        <p:sp>
          <p:nvSpPr>
            <p:cNvPr id="6" name="TextBox 5"/>
            <p:cNvSpPr txBox="1">
              <a:spLocks noChangeArrowheads="1"/>
            </p:cNvSpPr>
            <p:nvPr/>
          </p:nvSpPr>
          <p:spPr bwMode="auto">
            <a:xfrm>
              <a:off x="818576" y="3144906"/>
              <a:ext cx="1014644" cy="253982"/>
            </a:xfrm>
            <a:prstGeom prst="rect">
              <a:avLst/>
            </a:prstGeom>
            <a:noFill/>
            <a:ln w="9525">
              <a:noFill/>
              <a:miter lim="800000"/>
              <a:headEnd/>
              <a:tailEnd/>
            </a:ln>
            <a:effectLst/>
          </p:spPr>
          <p:txBody>
            <a:bodyPr wrap="square">
              <a:spAutoFit/>
            </a:bodyPr>
            <a:lstStyle/>
            <a:p>
              <a:pPr algn="ctr"/>
              <a:r>
                <a:rPr lang="en-US" sz="1600" dirty="0" smtClean="0">
                  <a:latin typeface="Tahoma"/>
                  <a:ea typeface="Tahoma" pitchFamily="34" charset="0"/>
                  <a:cs typeface="Tahoma"/>
                </a:rPr>
                <a:t>Full-time</a:t>
              </a:r>
              <a:endParaRPr lang="en-US" sz="1600" dirty="0">
                <a:latin typeface="Tahoma"/>
                <a:ea typeface="Tahoma" pitchFamily="34" charset="0"/>
                <a:cs typeface="Tahoma"/>
              </a:endParaRPr>
            </a:p>
          </p:txBody>
        </p:sp>
        <p:sp>
          <p:nvSpPr>
            <p:cNvPr id="7" name="TextBox 6"/>
            <p:cNvSpPr txBox="1">
              <a:spLocks noChangeArrowheads="1"/>
            </p:cNvSpPr>
            <p:nvPr/>
          </p:nvSpPr>
          <p:spPr bwMode="auto">
            <a:xfrm>
              <a:off x="1067788" y="3588713"/>
              <a:ext cx="903126" cy="253982"/>
            </a:xfrm>
            <a:prstGeom prst="rect">
              <a:avLst/>
            </a:prstGeom>
            <a:noFill/>
            <a:ln w="9525">
              <a:noFill/>
              <a:miter lim="800000"/>
              <a:headEnd/>
              <a:tailEnd/>
            </a:ln>
            <a:effectLst/>
          </p:spPr>
          <p:txBody>
            <a:bodyPr>
              <a:spAutoFit/>
            </a:bodyPr>
            <a:lstStyle/>
            <a:p>
              <a:pPr algn="ctr"/>
              <a:r>
                <a:rPr lang="en-US" sz="1600" dirty="0" smtClean="0">
                  <a:latin typeface="Tahoma"/>
                  <a:ea typeface="Tahoma" pitchFamily="34" charset="0"/>
                  <a:cs typeface="Tahoma"/>
                </a:rPr>
                <a:t>Name</a:t>
              </a:r>
              <a:endParaRPr lang="en-US" sz="1600" dirty="0">
                <a:latin typeface="Tahoma"/>
                <a:ea typeface="Tahoma" pitchFamily="34" charset="0"/>
                <a:cs typeface="Tahoma"/>
              </a:endParaRPr>
            </a:p>
          </p:txBody>
        </p:sp>
        <p:sp>
          <p:nvSpPr>
            <p:cNvPr id="8" name="TextBox 7"/>
            <p:cNvSpPr txBox="1">
              <a:spLocks noChangeArrowheads="1"/>
            </p:cNvSpPr>
            <p:nvPr/>
          </p:nvSpPr>
          <p:spPr bwMode="auto">
            <a:xfrm>
              <a:off x="2323652" y="3548191"/>
              <a:ext cx="981851" cy="253982"/>
            </a:xfrm>
            <a:prstGeom prst="rect">
              <a:avLst/>
            </a:prstGeom>
            <a:noFill/>
            <a:ln w="9525">
              <a:noFill/>
              <a:miter lim="800000"/>
              <a:headEnd/>
              <a:tailEnd/>
            </a:ln>
            <a:effectLst/>
          </p:spPr>
          <p:txBody>
            <a:bodyPr>
              <a:spAutoFit/>
            </a:bodyPr>
            <a:lstStyle/>
            <a:p>
              <a:pPr algn="ctr"/>
              <a:r>
                <a:rPr lang="en-US" sz="1600" dirty="0" smtClean="0">
                  <a:latin typeface="Tahoma"/>
                  <a:ea typeface="Tahoma" pitchFamily="34" charset="0"/>
                  <a:cs typeface="Tahoma"/>
                </a:rPr>
                <a:t>Address</a:t>
              </a:r>
              <a:endParaRPr lang="en-US" sz="1600" dirty="0">
                <a:latin typeface="Tahoma"/>
                <a:ea typeface="Tahoma" pitchFamily="34" charset="0"/>
                <a:cs typeface="Tahoma"/>
              </a:endParaRPr>
            </a:p>
          </p:txBody>
        </p:sp>
        <p:sp>
          <p:nvSpPr>
            <p:cNvPr id="9" name="TextBox 18"/>
            <p:cNvSpPr txBox="1">
              <a:spLocks noChangeArrowheads="1"/>
            </p:cNvSpPr>
            <p:nvPr/>
          </p:nvSpPr>
          <p:spPr bwMode="auto">
            <a:xfrm>
              <a:off x="1587528" y="4513859"/>
              <a:ext cx="981851" cy="253982"/>
            </a:xfrm>
            <a:prstGeom prst="rect">
              <a:avLst/>
            </a:prstGeom>
            <a:noFill/>
            <a:ln w="9525">
              <a:noFill/>
              <a:miter lim="800000"/>
              <a:headEnd/>
              <a:tailEnd/>
            </a:ln>
            <a:effectLst/>
          </p:spPr>
          <p:txBody>
            <a:bodyPr>
              <a:spAutoFit/>
            </a:bodyPr>
            <a:lstStyle/>
            <a:p>
              <a:pPr algn="ctr"/>
              <a:r>
                <a:rPr lang="en-US" sz="1600" dirty="0" smtClean="0">
                  <a:latin typeface="Tahoma"/>
                  <a:ea typeface="Tahoma" pitchFamily="34" charset="0"/>
                  <a:cs typeface="Tahoma"/>
                </a:rPr>
                <a:t>Road</a:t>
              </a:r>
              <a:endParaRPr lang="en-US" sz="1600" dirty="0">
                <a:latin typeface="Tahoma"/>
                <a:ea typeface="Tahoma" pitchFamily="34" charset="0"/>
                <a:cs typeface="Tahoma"/>
              </a:endParaRPr>
            </a:p>
          </p:txBody>
        </p:sp>
        <p:sp>
          <p:nvSpPr>
            <p:cNvPr id="10" name="TextBox 19"/>
            <p:cNvSpPr txBox="1">
              <a:spLocks noChangeArrowheads="1"/>
            </p:cNvSpPr>
            <p:nvPr/>
          </p:nvSpPr>
          <p:spPr bwMode="auto">
            <a:xfrm>
              <a:off x="2168950" y="4629476"/>
              <a:ext cx="981850" cy="253982"/>
            </a:xfrm>
            <a:prstGeom prst="rect">
              <a:avLst/>
            </a:prstGeom>
            <a:noFill/>
            <a:ln w="9525">
              <a:noFill/>
              <a:miter lim="800000"/>
              <a:headEnd/>
              <a:tailEnd/>
            </a:ln>
            <a:effectLst/>
          </p:spPr>
          <p:txBody>
            <a:bodyPr>
              <a:spAutoFit/>
            </a:bodyPr>
            <a:lstStyle/>
            <a:p>
              <a:pPr algn="ctr"/>
              <a:r>
                <a:rPr lang="en-US" sz="1600" dirty="0" smtClean="0">
                  <a:latin typeface="Tahoma"/>
                  <a:ea typeface="Tahoma" pitchFamily="34" charset="0"/>
                  <a:cs typeface="Tahoma"/>
                </a:rPr>
                <a:t>City</a:t>
              </a:r>
              <a:endParaRPr lang="en-US" sz="1600" dirty="0">
                <a:latin typeface="Tahoma"/>
                <a:ea typeface="Tahoma" pitchFamily="34" charset="0"/>
                <a:cs typeface="Tahoma"/>
              </a:endParaRPr>
            </a:p>
          </p:txBody>
        </p:sp>
        <p:sp>
          <p:nvSpPr>
            <p:cNvPr id="11" name="TextBox 20"/>
            <p:cNvSpPr txBox="1">
              <a:spLocks noChangeArrowheads="1"/>
            </p:cNvSpPr>
            <p:nvPr/>
          </p:nvSpPr>
          <p:spPr bwMode="auto">
            <a:xfrm>
              <a:off x="2775525" y="4506377"/>
              <a:ext cx="981851" cy="253982"/>
            </a:xfrm>
            <a:prstGeom prst="rect">
              <a:avLst/>
            </a:prstGeom>
            <a:noFill/>
            <a:ln w="9525">
              <a:noFill/>
              <a:miter lim="800000"/>
              <a:headEnd/>
              <a:tailEnd/>
            </a:ln>
            <a:effectLst/>
          </p:spPr>
          <p:txBody>
            <a:bodyPr>
              <a:spAutoFit/>
            </a:bodyPr>
            <a:lstStyle/>
            <a:p>
              <a:pPr algn="ctr"/>
              <a:r>
                <a:rPr lang="en-US" sz="1600" dirty="0" smtClean="0">
                  <a:latin typeface="Tahoma"/>
                  <a:ea typeface="Tahoma" pitchFamily="34" charset="0"/>
                  <a:cs typeface="Tahoma"/>
                </a:rPr>
                <a:t>Post Code</a:t>
              </a:r>
              <a:endParaRPr lang="en-US" sz="1600" dirty="0">
                <a:latin typeface="Tahoma"/>
                <a:ea typeface="Tahoma" pitchFamily="34" charset="0"/>
                <a:cs typeface="Tahoma"/>
              </a:endParaRPr>
            </a:p>
          </p:txBody>
        </p:sp>
        <p:sp>
          <p:nvSpPr>
            <p:cNvPr id="12" name="TextBox 21"/>
            <p:cNvSpPr txBox="1">
              <a:spLocks noChangeArrowheads="1"/>
            </p:cNvSpPr>
            <p:nvPr/>
          </p:nvSpPr>
          <p:spPr bwMode="auto">
            <a:xfrm>
              <a:off x="3326773" y="4363351"/>
              <a:ext cx="981851" cy="253982"/>
            </a:xfrm>
            <a:prstGeom prst="rect">
              <a:avLst/>
            </a:prstGeom>
            <a:noFill/>
            <a:ln w="9525">
              <a:noFill/>
              <a:miter lim="800000"/>
              <a:headEnd/>
              <a:tailEnd/>
            </a:ln>
            <a:effectLst/>
          </p:spPr>
          <p:txBody>
            <a:bodyPr>
              <a:spAutoFit/>
            </a:bodyPr>
            <a:lstStyle/>
            <a:p>
              <a:pPr algn="ctr"/>
              <a:r>
                <a:rPr lang="en-US" sz="1600" dirty="0" smtClean="0">
                  <a:latin typeface="Tahoma"/>
                  <a:ea typeface="Tahoma" pitchFamily="34" charset="0"/>
                  <a:cs typeface="Tahoma"/>
                </a:rPr>
                <a:t>Apt</a:t>
              </a:r>
              <a:endParaRPr lang="en-US" sz="1600" dirty="0">
                <a:latin typeface="Tahoma"/>
                <a:ea typeface="Tahoma" pitchFamily="34" charset="0"/>
                <a:cs typeface="Tahoma"/>
              </a:endParaRPr>
            </a:p>
          </p:txBody>
        </p:sp>
        <p:cxnSp>
          <p:nvCxnSpPr>
            <p:cNvPr id="13" name="Elbow Connector 9"/>
            <p:cNvCxnSpPr>
              <a:cxnSpLocks noChangeShapeType="1"/>
              <a:stCxn id="9" idx="0"/>
              <a:endCxn id="8" idx="2"/>
            </p:cNvCxnSpPr>
            <p:nvPr/>
          </p:nvCxnSpPr>
          <p:spPr bwMode="auto">
            <a:xfrm flipV="1">
              <a:off x="2078454" y="3802172"/>
              <a:ext cx="736124" cy="711686"/>
            </a:xfrm>
            <a:prstGeom prst="straightConnector1">
              <a:avLst/>
            </a:prstGeom>
            <a:noFill/>
            <a:ln w="28575">
              <a:solidFill>
                <a:schemeClr val="accent1"/>
              </a:solidFill>
              <a:round/>
              <a:headEnd/>
              <a:tailEnd/>
            </a:ln>
            <a:effectLst/>
          </p:spPr>
        </p:cxnSp>
        <p:cxnSp>
          <p:nvCxnSpPr>
            <p:cNvPr id="14" name="Elbow Connector 9"/>
            <p:cNvCxnSpPr>
              <a:cxnSpLocks noChangeShapeType="1"/>
              <a:stCxn id="10" idx="0"/>
              <a:endCxn id="8" idx="2"/>
            </p:cNvCxnSpPr>
            <p:nvPr/>
          </p:nvCxnSpPr>
          <p:spPr bwMode="auto">
            <a:xfrm flipV="1">
              <a:off x="2659875" y="3802173"/>
              <a:ext cx="154703" cy="827303"/>
            </a:xfrm>
            <a:prstGeom prst="straightConnector1">
              <a:avLst/>
            </a:prstGeom>
            <a:noFill/>
            <a:ln w="28575">
              <a:solidFill>
                <a:schemeClr val="accent1"/>
              </a:solidFill>
              <a:round/>
              <a:headEnd/>
              <a:tailEnd/>
            </a:ln>
            <a:effectLst/>
          </p:spPr>
        </p:cxnSp>
        <p:cxnSp>
          <p:nvCxnSpPr>
            <p:cNvPr id="15" name="Elbow Connector 9"/>
            <p:cNvCxnSpPr>
              <a:cxnSpLocks noChangeShapeType="1"/>
              <a:stCxn id="11" idx="0"/>
              <a:endCxn id="8" idx="2"/>
            </p:cNvCxnSpPr>
            <p:nvPr/>
          </p:nvCxnSpPr>
          <p:spPr bwMode="auto">
            <a:xfrm flipH="1" flipV="1">
              <a:off x="2814578" y="3802173"/>
              <a:ext cx="451873" cy="704204"/>
            </a:xfrm>
            <a:prstGeom prst="straightConnector1">
              <a:avLst/>
            </a:prstGeom>
            <a:noFill/>
            <a:ln w="28575">
              <a:solidFill>
                <a:schemeClr val="accent1"/>
              </a:solidFill>
              <a:round/>
              <a:headEnd/>
              <a:tailEnd/>
            </a:ln>
            <a:effectLst/>
          </p:spPr>
        </p:cxnSp>
        <p:cxnSp>
          <p:nvCxnSpPr>
            <p:cNvPr id="16" name="Elbow Connector 9"/>
            <p:cNvCxnSpPr>
              <a:cxnSpLocks noChangeShapeType="1"/>
              <a:stCxn id="12" idx="0"/>
              <a:endCxn id="8" idx="2"/>
            </p:cNvCxnSpPr>
            <p:nvPr/>
          </p:nvCxnSpPr>
          <p:spPr bwMode="auto">
            <a:xfrm flipH="1" flipV="1">
              <a:off x="2814578" y="3802173"/>
              <a:ext cx="1003121" cy="561178"/>
            </a:xfrm>
            <a:prstGeom prst="straightConnector1">
              <a:avLst/>
            </a:prstGeom>
            <a:noFill/>
            <a:ln w="28575">
              <a:solidFill>
                <a:schemeClr val="accent1"/>
              </a:solidFill>
              <a:round/>
              <a:headEnd/>
              <a:tailEnd/>
            </a:ln>
            <a:effectLst/>
          </p:spPr>
        </p:cxnSp>
        <p:cxnSp>
          <p:nvCxnSpPr>
            <p:cNvPr id="17" name="Elbow Connector 9"/>
            <p:cNvCxnSpPr>
              <a:cxnSpLocks noChangeShapeType="1"/>
              <a:stCxn id="5" idx="2"/>
              <a:endCxn id="8" idx="0"/>
            </p:cNvCxnSpPr>
            <p:nvPr/>
          </p:nvCxnSpPr>
          <p:spPr bwMode="auto">
            <a:xfrm>
              <a:off x="2439922" y="2952782"/>
              <a:ext cx="374656" cy="595409"/>
            </a:xfrm>
            <a:prstGeom prst="straightConnector1">
              <a:avLst/>
            </a:prstGeom>
            <a:noFill/>
            <a:ln w="28575">
              <a:solidFill>
                <a:schemeClr val="accent1"/>
              </a:solidFill>
              <a:round/>
              <a:headEnd/>
              <a:tailEnd/>
            </a:ln>
            <a:effectLst/>
          </p:spPr>
        </p:cxnSp>
        <p:cxnSp>
          <p:nvCxnSpPr>
            <p:cNvPr id="18" name="Elbow Connector 9"/>
            <p:cNvCxnSpPr>
              <a:cxnSpLocks noChangeShapeType="1"/>
              <a:stCxn id="6" idx="0"/>
              <a:endCxn id="5" idx="2"/>
            </p:cNvCxnSpPr>
            <p:nvPr/>
          </p:nvCxnSpPr>
          <p:spPr bwMode="auto">
            <a:xfrm flipV="1">
              <a:off x="1325898" y="2952782"/>
              <a:ext cx="1114024" cy="192124"/>
            </a:xfrm>
            <a:prstGeom prst="straightConnector1">
              <a:avLst/>
            </a:prstGeom>
            <a:noFill/>
            <a:ln w="28575">
              <a:solidFill>
                <a:schemeClr val="accent1"/>
              </a:solidFill>
              <a:round/>
              <a:headEnd/>
              <a:tailEnd/>
            </a:ln>
            <a:effectLst/>
          </p:spPr>
        </p:cxnSp>
        <p:cxnSp>
          <p:nvCxnSpPr>
            <p:cNvPr id="19" name="Elbow Connector 9"/>
            <p:cNvCxnSpPr>
              <a:cxnSpLocks noChangeShapeType="1"/>
              <a:stCxn id="7" idx="0"/>
              <a:endCxn id="5" idx="2"/>
            </p:cNvCxnSpPr>
            <p:nvPr/>
          </p:nvCxnSpPr>
          <p:spPr bwMode="auto">
            <a:xfrm flipV="1">
              <a:off x="1519350" y="2952782"/>
              <a:ext cx="920571" cy="635932"/>
            </a:xfrm>
            <a:prstGeom prst="straightConnector1">
              <a:avLst/>
            </a:prstGeom>
            <a:noFill/>
            <a:ln w="28575">
              <a:solidFill>
                <a:schemeClr val="accent1"/>
              </a:solidFill>
              <a:round/>
              <a:headEnd/>
              <a:tailEnd/>
            </a:ln>
            <a:effectLst/>
          </p:spPr>
        </p:cxnSp>
        <p:sp>
          <p:nvSpPr>
            <p:cNvPr id="20" name="TextBox 54"/>
            <p:cNvSpPr txBox="1">
              <a:spLocks noChangeArrowheads="1"/>
            </p:cNvSpPr>
            <p:nvPr/>
          </p:nvSpPr>
          <p:spPr bwMode="auto">
            <a:xfrm>
              <a:off x="810839" y="4153071"/>
              <a:ext cx="651845" cy="253982"/>
            </a:xfrm>
            <a:prstGeom prst="rect">
              <a:avLst/>
            </a:prstGeom>
            <a:noFill/>
            <a:ln w="9525">
              <a:noFill/>
              <a:miter lim="800000"/>
              <a:headEnd/>
              <a:tailEnd/>
            </a:ln>
            <a:effectLst/>
          </p:spPr>
          <p:txBody>
            <a:bodyPr>
              <a:spAutoFit/>
            </a:bodyPr>
            <a:lstStyle/>
            <a:p>
              <a:pPr algn="ctr"/>
              <a:r>
                <a:rPr lang="en-US" sz="1600" dirty="0">
                  <a:latin typeface="Tahoma"/>
                  <a:ea typeface="Tahoma" pitchFamily="34" charset="0"/>
                  <a:cs typeface="Tahoma"/>
                </a:rPr>
                <a:t>First</a:t>
              </a:r>
            </a:p>
          </p:txBody>
        </p:sp>
        <p:sp>
          <p:nvSpPr>
            <p:cNvPr id="21" name="TextBox 55"/>
            <p:cNvSpPr txBox="1">
              <a:spLocks noChangeArrowheads="1"/>
            </p:cNvSpPr>
            <p:nvPr/>
          </p:nvSpPr>
          <p:spPr bwMode="auto">
            <a:xfrm>
              <a:off x="1482104" y="4107575"/>
              <a:ext cx="638775" cy="253982"/>
            </a:xfrm>
            <a:prstGeom prst="rect">
              <a:avLst/>
            </a:prstGeom>
            <a:noFill/>
            <a:ln w="9525">
              <a:noFill/>
              <a:miter lim="800000"/>
              <a:headEnd/>
              <a:tailEnd/>
            </a:ln>
            <a:effectLst/>
          </p:spPr>
          <p:txBody>
            <a:bodyPr>
              <a:spAutoFit/>
            </a:bodyPr>
            <a:lstStyle/>
            <a:p>
              <a:pPr algn="ctr"/>
              <a:r>
                <a:rPr lang="en-US" sz="1600" dirty="0">
                  <a:latin typeface="Tahoma"/>
                  <a:ea typeface="Tahoma" pitchFamily="34" charset="0"/>
                  <a:cs typeface="Tahoma"/>
                </a:rPr>
                <a:t>Last</a:t>
              </a:r>
            </a:p>
          </p:txBody>
        </p:sp>
        <p:cxnSp>
          <p:nvCxnSpPr>
            <p:cNvPr id="22" name="Elbow Connector 9"/>
            <p:cNvCxnSpPr>
              <a:cxnSpLocks noChangeShapeType="1"/>
              <a:stCxn id="20" idx="0"/>
              <a:endCxn id="7" idx="2"/>
            </p:cNvCxnSpPr>
            <p:nvPr/>
          </p:nvCxnSpPr>
          <p:spPr bwMode="auto">
            <a:xfrm flipV="1">
              <a:off x="1136761" y="3842696"/>
              <a:ext cx="382589" cy="310375"/>
            </a:xfrm>
            <a:prstGeom prst="straightConnector1">
              <a:avLst/>
            </a:prstGeom>
            <a:noFill/>
            <a:ln w="28575">
              <a:solidFill>
                <a:schemeClr val="accent1"/>
              </a:solidFill>
              <a:round/>
              <a:headEnd/>
              <a:tailEnd/>
            </a:ln>
            <a:effectLst/>
          </p:spPr>
        </p:cxnSp>
        <p:cxnSp>
          <p:nvCxnSpPr>
            <p:cNvPr id="23" name="Elbow Connector 9"/>
            <p:cNvCxnSpPr>
              <a:cxnSpLocks noChangeShapeType="1"/>
              <a:stCxn id="21" idx="0"/>
              <a:endCxn id="7" idx="2"/>
            </p:cNvCxnSpPr>
            <p:nvPr/>
          </p:nvCxnSpPr>
          <p:spPr bwMode="auto">
            <a:xfrm flipH="1" flipV="1">
              <a:off x="1519350" y="3842696"/>
              <a:ext cx="282141" cy="264880"/>
            </a:xfrm>
            <a:prstGeom prst="straightConnector1">
              <a:avLst/>
            </a:prstGeom>
            <a:noFill/>
            <a:ln w="28575">
              <a:solidFill>
                <a:schemeClr val="accent1"/>
              </a:solidFill>
              <a:round/>
              <a:headEnd/>
              <a:tailEnd/>
            </a:ln>
            <a:effectLst/>
          </p:spPr>
        </p:cxnSp>
        <p:cxnSp>
          <p:nvCxnSpPr>
            <p:cNvPr id="24" name="Elbow Connector 9"/>
            <p:cNvCxnSpPr>
              <a:cxnSpLocks noChangeShapeType="1"/>
              <a:stCxn id="5" idx="2"/>
              <a:endCxn id="25" idx="0"/>
            </p:cNvCxnSpPr>
            <p:nvPr/>
          </p:nvCxnSpPr>
          <p:spPr bwMode="auto">
            <a:xfrm>
              <a:off x="2439922" y="2952782"/>
              <a:ext cx="1020242" cy="285775"/>
            </a:xfrm>
            <a:prstGeom prst="straightConnector1">
              <a:avLst/>
            </a:prstGeom>
            <a:noFill/>
            <a:ln w="28575">
              <a:solidFill>
                <a:schemeClr val="accent1"/>
              </a:solidFill>
              <a:round/>
              <a:headEnd/>
              <a:tailEnd/>
            </a:ln>
            <a:effectLst/>
          </p:spPr>
        </p:cxnSp>
        <p:sp>
          <p:nvSpPr>
            <p:cNvPr id="25" name="TextBox 7"/>
            <p:cNvSpPr txBox="1">
              <a:spLocks noChangeArrowheads="1"/>
            </p:cNvSpPr>
            <p:nvPr/>
          </p:nvSpPr>
          <p:spPr bwMode="auto">
            <a:xfrm>
              <a:off x="2870399" y="3238557"/>
              <a:ext cx="1179529" cy="253982"/>
            </a:xfrm>
            <a:prstGeom prst="rect">
              <a:avLst/>
            </a:prstGeom>
            <a:noFill/>
            <a:ln w="9525">
              <a:noFill/>
              <a:miter lim="800000"/>
              <a:headEnd/>
              <a:tailEnd/>
            </a:ln>
            <a:effectLst/>
          </p:spPr>
          <p:txBody>
            <a:bodyPr>
              <a:spAutoFit/>
            </a:bodyPr>
            <a:lstStyle/>
            <a:p>
              <a:pPr algn="ctr"/>
              <a:r>
                <a:rPr lang="en-US" sz="1600" dirty="0" smtClean="0">
                  <a:latin typeface="Tahoma"/>
                  <a:ea typeface="Tahoma" pitchFamily="34" charset="0"/>
                  <a:cs typeface="Tahoma"/>
                </a:rPr>
                <a:t>Start Date</a:t>
              </a:r>
              <a:endParaRPr lang="en-US" sz="1600" dirty="0">
                <a:latin typeface="Tahoma"/>
                <a:ea typeface="Tahoma" pitchFamily="34" charset="0"/>
                <a:cs typeface="Tahoma"/>
              </a:endParaRPr>
            </a:p>
          </p:txBody>
        </p:sp>
      </p:grpSp>
      <p:grpSp>
        <p:nvGrpSpPr>
          <p:cNvPr id="26" name="Group 25"/>
          <p:cNvGrpSpPr/>
          <p:nvPr/>
        </p:nvGrpSpPr>
        <p:grpSpPr>
          <a:xfrm>
            <a:off x="6557137" y="3140315"/>
            <a:ext cx="4733523" cy="3123247"/>
            <a:chOff x="4603751" y="2575689"/>
            <a:chExt cx="3551067" cy="2343046"/>
          </a:xfrm>
        </p:grpSpPr>
        <p:sp>
          <p:nvSpPr>
            <p:cNvPr id="27" name="TextBox 26"/>
            <p:cNvSpPr txBox="1">
              <a:spLocks noChangeArrowheads="1"/>
            </p:cNvSpPr>
            <p:nvPr/>
          </p:nvSpPr>
          <p:spPr bwMode="auto">
            <a:xfrm>
              <a:off x="5921314" y="2575689"/>
              <a:ext cx="1295876" cy="253982"/>
            </a:xfrm>
            <a:prstGeom prst="rect">
              <a:avLst/>
            </a:prstGeom>
            <a:noFill/>
            <a:ln w="9525">
              <a:noFill/>
              <a:miter lim="800000"/>
              <a:headEnd/>
              <a:tailEnd/>
            </a:ln>
            <a:effectLst/>
          </p:spPr>
          <p:txBody>
            <a:bodyPr wrap="square">
              <a:prstTxWarp prst="textNoShape">
                <a:avLst/>
              </a:prstTxWarp>
              <a:spAutoFit/>
            </a:bodyPr>
            <a:lstStyle/>
            <a:p>
              <a:pPr algn="ctr"/>
              <a:r>
                <a:rPr lang="en-US" sz="1600" dirty="0">
                  <a:latin typeface="Tahoma"/>
                  <a:cs typeface="Tahoma"/>
                </a:rPr>
                <a:t>Trade </a:t>
              </a:r>
              <a:r>
                <a:rPr lang="en-US" sz="1600" dirty="0" err="1">
                  <a:latin typeface="Tahoma"/>
                  <a:cs typeface="Tahoma"/>
                </a:rPr>
                <a:t>Cashflows</a:t>
              </a:r>
              <a:endParaRPr lang="en-US" sz="1600" dirty="0">
                <a:latin typeface="Tahoma"/>
                <a:cs typeface="Tahoma"/>
              </a:endParaRPr>
            </a:p>
          </p:txBody>
        </p:sp>
        <p:sp>
          <p:nvSpPr>
            <p:cNvPr id="28" name="TextBox 27"/>
            <p:cNvSpPr txBox="1">
              <a:spLocks noChangeArrowheads="1"/>
            </p:cNvSpPr>
            <p:nvPr/>
          </p:nvSpPr>
          <p:spPr bwMode="auto">
            <a:xfrm>
              <a:off x="5431725" y="3363198"/>
              <a:ext cx="1021563" cy="438696"/>
            </a:xfrm>
            <a:prstGeom prst="rect">
              <a:avLst/>
            </a:prstGeom>
            <a:noFill/>
            <a:ln w="9525">
              <a:noFill/>
              <a:miter lim="800000"/>
              <a:headEnd/>
              <a:tailEnd/>
            </a:ln>
            <a:effectLst/>
          </p:spPr>
          <p:txBody>
            <a:bodyPr wrap="square">
              <a:prstTxWarp prst="textNoShape">
                <a:avLst/>
              </a:prstTxWarp>
              <a:spAutoFit/>
            </a:bodyPr>
            <a:lstStyle/>
            <a:p>
              <a:pPr algn="ctr"/>
              <a:r>
                <a:rPr lang="en-US" sz="1600" dirty="0">
                  <a:latin typeface="Tahoma"/>
                  <a:cs typeface="Tahoma"/>
                </a:rPr>
                <a:t>Party Identifier</a:t>
              </a:r>
            </a:p>
          </p:txBody>
        </p:sp>
        <p:sp>
          <p:nvSpPr>
            <p:cNvPr id="29" name="TextBox 28"/>
            <p:cNvSpPr txBox="1">
              <a:spLocks noChangeArrowheads="1"/>
            </p:cNvSpPr>
            <p:nvPr/>
          </p:nvSpPr>
          <p:spPr bwMode="auto">
            <a:xfrm>
              <a:off x="6250000" y="3579288"/>
              <a:ext cx="1025934" cy="253982"/>
            </a:xfrm>
            <a:prstGeom prst="rect">
              <a:avLst/>
            </a:prstGeom>
            <a:noFill/>
            <a:ln w="9525">
              <a:noFill/>
              <a:miter lim="800000"/>
              <a:headEnd/>
              <a:tailEnd/>
            </a:ln>
            <a:effectLst/>
          </p:spPr>
          <p:txBody>
            <a:bodyPr wrap="square">
              <a:prstTxWarp prst="textNoShape">
                <a:avLst/>
              </a:prstTxWarp>
              <a:spAutoFit/>
            </a:bodyPr>
            <a:lstStyle/>
            <a:p>
              <a:pPr algn="ctr"/>
              <a:r>
                <a:rPr lang="en-US" sz="1600" dirty="0">
                  <a:latin typeface="Tahoma"/>
                  <a:cs typeface="Tahoma"/>
                </a:rPr>
                <a:t>Net Payment</a:t>
              </a:r>
            </a:p>
          </p:txBody>
        </p:sp>
        <p:sp>
          <p:nvSpPr>
            <p:cNvPr id="30" name="TextBox 29"/>
            <p:cNvSpPr txBox="1">
              <a:spLocks noChangeArrowheads="1"/>
            </p:cNvSpPr>
            <p:nvPr/>
          </p:nvSpPr>
          <p:spPr bwMode="auto">
            <a:xfrm>
              <a:off x="6883584" y="3348456"/>
              <a:ext cx="999769" cy="438696"/>
            </a:xfrm>
            <a:prstGeom prst="rect">
              <a:avLst/>
            </a:prstGeom>
            <a:noFill/>
            <a:ln w="9525">
              <a:noFill/>
              <a:miter lim="800000"/>
              <a:headEnd/>
              <a:tailEnd/>
            </a:ln>
            <a:effectLst/>
          </p:spPr>
          <p:txBody>
            <a:bodyPr wrap="square">
              <a:prstTxWarp prst="textNoShape">
                <a:avLst/>
              </a:prstTxWarp>
              <a:spAutoFit/>
            </a:bodyPr>
            <a:lstStyle/>
            <a:p>
              <a:pPr algn="ctr"/>
              <a:r>
                <a:rPr lang="en-US" sz="1600" dirty="0">
                  <a:latin typeface="Tahoma"/>
                  <a:cs typeface="Tahoma"/>
                </a:rPr>
                <a:t>Payment Date</a:t>
              </a:r>
            </a:p>
          </p:txBody>
        </p:sp>
        <p:cxnSp>
          <p:nvCxnSpPr>
            <p:cNvPr id="31" name="Elbow Connector 9"/>
            <p:cNvCxnSpPr>
              <a:cxnSpLocks noChangeShapeType="1"/>
              <a:stCxn id="27" idx="2"/>
              <a:endCxn id="30" idx="0"/>
            </p:cNvCxnSpPr>
            <p:nvPr/>
          </p:nvCxnSpPr>
          <p:spPr bwMode="auto">
            <a:xfrm>
              <a:off x="6569252" y="2829671"/>
              <a:ext cx="814216" cy="518786"/>
            </a:xfrm>
            <a:prstGeom prst="straightConnector1">
              <a:avLst/>
            </a:prstGeom>
            <a:noFill/>
            <a:ln w="28575">
              <a:solidFill>
                <a:schemeClr val="accent1"/>
              </a:solidFill>
              <a:round/>
              <a:headEnd/>
              <a:tailEnd/>
            </a:ln>
            <a:effectLst/>
          </p:spPr>
        </p:cxnSp>
        <p:cxnSp>
          <p:nvCxnSpPr>
            <p:cNvPr id="32" name="Elbow Connector 9"/>
            <p:cNvCxnSpPr>
              <a:cxnSpLocks noChangeShapeType="1"/>
              <a:stCxn id="28" idx="0"/>
              <a:endCxn id="27" idx="2"/>
            </p:cNvCxnSpPr>
            <p:nvPr/>
          </p:nvCxnSpPr>
          <p:spPr bwMode="auto">
            <a:xfrm flipV="1">
              <a:off x="5942507" y="2829671"/>
              <a:ext cx="626745" cy="533527"/>
            </a:xfrm>
            <a:prstGeom prst="straightConnector1">
              <a:avLst/>
            </a:prstGeom>
            <a:noFill/>
            <a:ln w="28575">
              <a:solidFill>
                <a:schemeClr val="accent1"/>
              </a:solidFill>
              <a:round/>
              <a:headEnd/>
              <a:tailEnd/>
            </a:ln>
            <a:effectLst/>
          </p:spPr>
        </p:cxnSp>
        <p:cxnSp>
          <p:nvCxnSpPr>
            <p:cNvPr id="33" name="Elbow Connector 9"/>
            <p:cNvCxnSpPr>
              <a:cxnSpLocks noChangeShapeType="1"/>
              <a:stCxn id="29" idx="0"/>
              <a:endCxn id="27" idx="2"/>
            </p:cNvCxnSpPr>
            <p:nvPr/>
          </p:nvCxnSpPr>
          <p:spPr bwMode="auto">
            <a:xfrm flipH="1" flipV="1">
              <a:off x="6569252" y="2829671"/>
              <a:ext cx="193715" cy="749617"/>
            </a:xfrm>
            <a:prstGeom prst="straightConnector1">
              <a:avLst/>
            </a:prstGeom>
            <a:noFill/>
            <a:ln w="28575">
              <a:solidFill>
                <a:schemeClr val="accent1"/>
              </a:solidFill>
              <a:round/>
              <a:headEnd/>
              <a:tailEnd/>
            </a:ln>
            <a:effectLst/>
          </p:spPr>
        </p:cxnSp>
        <p:sp>
          <p:nvSpPr>
            <p:cNvPr id="34" name="TextBox 54"/>
            <p:cNvSpPr txBox="1">
              <a:spLocks noChangeArrowheads="1"/>
            </p:cNvSpPr>
            <p:nvPr/>
          </p:nvSpPr>
          <p:spPr bwMode="auto">
            <a:xfrm>
              <a:off x="4603751" y="4206107"/>
              <a:ext cx="1109107" cy="438696"/>
            </a:xfrm>
            <a:prstGeom prst="rect">
              <a:avLst/>
            </a:prstGeom>
            <a:noFill/>
            <a:ln w="9525">
              <a:noFill/>
              <a:miter lim="800000"/>
              <a:headEnd/>
              <a:tailEnd/>
            </a:ln>
            <a:effectLst/>
          </p:spPr>
          <p:txBody>
            <a:bodyPr wrap="square">
              <a:prstTxWarp prst="textNoShape">
                <a:avLst/>
              </a:prstTxWarp>
              <a:spAutoFit/>
            </a:bodyPr>
            <a:lstStyle/>
            <a:p>
              <a:pPr algn="ctr"/>
              <a:r>
                <a:rPr lang="en-US" sz="1600" dirty="0">
                  <a:latin typeface="Tahoma"/>
                  <a:cs typeface="Tahoma"/>
                </a:rPr>
                <a:t>Party Reference</a:t>
              </a:r>
            </a:p>
          </p:txBody>
        </p:sp>
        <p:sp>
          <p:nvSpPr>
            <p:cNvPr id="35" name="TextBox 55"/>
            <p:cNvSpPr txBox="1">
              <a:spLocks noChangeArrowheads="1"/>
            </p:cNvSpPr>
            <p:nvPr/>
          </p:nvSpPr>
          <p:spPr bwMode="auto">
            <a:xfrm>
              <a:off x="6134095" y="4314886"/>
              <a:ext cx="713533" cy="438696"/>
            </a:xfrm>
            <a:prstGeom prst="rect">
              <a:avLst/>
            </a:prstGeom>
            <a:noFill/>
            <a:ln w="9525">
              <a:noFill/>
              <a:miter lim="800000"/>
              <a:headEnd/>
              <a:tailEnd/>
            </a:ln>
            <a:effectLst/>
          </p:spPr>
          <p:txBody>
            <a:bodyPr wrap="square">
              <a:prstTxWarp prst="textNoShape">
                <a:avLst/>
              </a:prstTxWarp>
              <a:spAutoFit/>
            </a:bodyPr>
            <a:lstStyle/>
            <a:p>
              <a:pPr algn="ctr"/>
              <a:r>
                <a:rPr lang="en-US" sz="1600" dirty="0">
                  <a:latin typeface="Tahoma"/>
                  <a:cs typeface="Tahoma"/>
                </a:rPr>
                <a:t>Payer Party</a:t>
              </a:r>
            </a:p>
          </p:txBody>
        </p:sp>
        <p:cxnSp>
          <p:nvCxnSpPr>
            <p:cNvPr id="36" name="Elbow Connector 9"/>
            <p:cNvCxnSpPr>
              <a:cxnSpLocks noChangeShapeType="1"/>
              <a:stCxn id="34" idx="0"/>
              <a:endCxn id="28" idx="2"/>
            </p:cNvCxnSpPr>
            <p:nvPr/>
          </p:nvCxnSpPr>
          <p:spPr bwMode="auto">
            <a:xfrm flipV="1">
              <a:off x="5158304" y="3801894"/>
              <a:ext cx="784202" cy="404213"/>
            </a:xfrm>
            <a:prstGeom prst="straightConnector1">
              <a:avLst/>
            </a:prstGeom>
            <a:noFill/>
            <a:ln w="28575">
              <a:solidFill>
                <a:schemeClr val="accent1"/>
              </a:solidFill>
              <a:round/>
              <a:headEnd/>
              <a:tailEnd/>
            </a:ln>
            <a:effectLst/>
          </p:spPr>
        </p:cxnSp>
        <p:cxnSp>
          <p:nvCxnSpPr>
            <p:cNvPr id="37" name="Elbow Connector 9"/>
            <p:cNvCxnSpPr>
              <a:cxnSpLocks noChangeShapeType="1"/>
              <a:stCxn id="35" idx="0"/>
              <a:endCxn id="29" idx="2"/>
            </p:cNvCxnSpPr>
            <p:nvPr/>
          </p:nvCxnSpPr>
          <p:spPr bwMode="auto">
            <a:xfrm flipV="1">
              <a:off x="6490861" y="3833269"/>
              <a:ext cx="272106" cy="481616"/>
            </a:xfrm>
            <a:prstGeom prst="straightConnector1">
              <a:avLst/>
            </a:prstGeom>
            <a:noFill/>
            <a:ln w="28575">
              <a:solidFill>
                <a:schemeClr val="accent1"/>
              </a:solidFill>
              <a:round/>
              <a:headEnd/>
              <a:tailEnd/>
            </a:ln>
            <a:effectLst/>
          </p:spPr>
        </p:cxnSp>
        <p:cxnSp>
          <p:nvCxnSpPr>
            <p:cNvPr id="38" name="Elbow Connector 9"/>
            <p:cNvCxnSpPr>
              <a:cxnSpLocks noChangeShapeType="1"/>
              <a:stCxn id="39" idx="0"/>
              <a:endCxn id="28" idx="2"/>
            </p:cNvCxnSpPr>
            <p:nvPr/>
          </p:nvCxnSpPr>
          <p:spPr bwMode="auto">
            <a:xfrm flipV="1">
              <a:off x="5871434" y="3801894"/>
              <a:ext cx="71073" cy="447313"/>
            </a:xfrm>
            <a:prstGeom prst="straightConnector1">
              <a:avLst/>
            </a:prstGeom>
            <a:noFill/>
            <a:ln w="28575">
              <a:solidFill>
                <a:schemeClr val="accent1"/>
              </a:solidFill>
              <a:round/>
              <a:headEnd/>
              <a:tailEnd/>
            </a:ln>
            <a:effectLst/>
          </p:spPr>
        </p:cxnSp>
        <p:sp>
          <p:nvSpPr>
            <p:cNvPr id="39" name="TextBox 55"/>
            <p:cNvSpPr txBox="1">
              <a:spLocks noChangeArrowheads="1"/>
            </p:cNvSpPr>
            <p:nvPr/>
          </p:nvSpPr>
          <p:spPr bwMode="auto">
            <a:xfrm>
              <a:off x="5546218" y="4249207"/>
              <a:ext cx="650433" cy="438696"/>
            </a:xfrm>
            <a:prstGeom prst="rect">
              <a:avLst/>
            </a:prstGeom>
            <a:noFill/>
            <a:ln w="9525">
              <a:noFill/>
              <a:miter lim="800000"/>
              <a:headEnd/>
              <a:tailEnd/>
            </a:ln>
            <a:effectLst/>
          </p:spPr>
          <p:txBody>
            <a:bodyPr wrap="square">
              <a:prstTxWarp prst="textNoShape">
                <a:avLst/>
              </a:prstTxWarp>
              <a:spAutoFit/>
            </a:bodyPr>
            <a:lstStyle/>
            <a:p>
              <a:pPr algn="ctr"/>
              <a:r>
                <a:rPr lang="en-US" sz="1600" dirty="0">
                  <a:latin typeface="Tahoma"/>
                  <a:cs typeface="Tahoma"/>
                </a:rPr>
                <a:t>Trade ID</a:t>
              </a:r>
            </a:p>
          </p:txBody>
        </p:sp>
        <p:sp>
          <p:nvSpPr>
            <p:cNvPr id="40" name="TextBox 55"/>
            <p:cNvSpPr txBox="1">
              <a:spLocks noChangeArrowheads="1"/>
            </p:cNvSpPr>
            <p:nvPr/>
          </p:nvSpPr>
          <p:spPr bwMode="auto">
            <a:xfrm>
              <a:off x="7314397" y="4264978"/>
              <a:ext cx="840421" cy="438696"/>
            </a:xfrm>
            <a:prstGeom prst="rect">
              <a:avLst/>
            </a:prstGeom>
            <a:noFill/>
            <a:ln w="9525">
              <a:noFill/>
              <a:miter lim="800000"/>
              <a:headEnd/>
              <a:tailEnd/>
            </a:ln>
            <a:effectLst/>
          </p:spPr>
          <p:txBody>
            <a:bodyPr wrap="square">
              <a:prstTxWarp prst="textNoShape">
                <a:avLst/>
              </a:prstTxWarp>
              <a:spAutoFit/>
            </a:bodyPr>
            <a:lstStyle/>
            <a:p>
              <a:pPr algn="ctr"/>
              <a:r>
                <a:rPr lang="en-US" sz="1600" dirty="0">
                  <a:latin typeface="Tahoma"/>
                  <a:cs typeface="Tahoma"/>
                </a:rPr>
                <a:t>Payment Amount</a:t>
              </a:r>
            </a:p>
          </p:txBody>
        </p:sp>
        <p:cxnSp>
          <p:nvCxnSpPr>
            <p:cNvPr id="41" name="Elbow Connector 9"/>
            <p:cNvCxnSpPr>
              <a:cxnSpLocks noChangeShapeType="1"/>
              <a:stCxn id="40" idx="0"/>
              <a:endCxn id="29" idx="2"/>
            </p:cNvCxnSpPr>
            <p:nvPr/>
          </p:nvCxnSpPr>
          <p:spPr bwMode="auto">
            <a:xfrm flipH="1" flipV="1">
              <a:off x="6762967" y="3833269"/>
              <a:ext cx="971640" cy="431708"/>
            </a:xfrm>
            <a:prstGeom prst="straightConnector1">
              <a:avLst/>
            </a:prstGeom>
            <a:noFill/>
            <a:ln w="28575">
              <a:solidFill>
                <a:schemeClr val="accent1"/>
              </a:solidFill>
              <a:round/>
              <a:headEnd/>
              <a:tailEnd/>
            </a:ln>
            <a:effectLst/>
          </p:spPr>
        </p:cxnSp>
        <p:sp>
          <p:nvSpPr>
            <p:cNvPr id="42" name="TextBox 55"/>
            <p:cNvSpPr txBox="1">
              <a:spLocks noChangeArrowheads="1"/>
            </p:cNvSpPr>
            <p:nvPr/>
          </p:nvSpPr>
          <p:spPr bwMode="auto">
            <a:xfrm>
              <a:off x="6692815" y="4480039"/>
              <a:ext cx="814478" cy="438696"/>
            </a:xfrm>
            <a:prstGeom prst="rect">
              <a:avLst/>
            </a:prstGeom>
            <a:noFill/>
            <a:ln w="9525">
              <a:noFill/>
              <a:miter lim="800000"/>
              <a:headEnd/>
              <a:tailEnd/>
            </a:ln>
            <a:effectLst/>
          </p:spPr>
          <p:txBody>
            <a:bodyPr wrap="square">
              <a:prstTxWarp prst="textNoShape">
                <a:avLst/>
              </a:prstTxWarp>
              <a:spAutoFit/>
            </a:bodyPr>
            <a:lstStyle/>
            <a:p>
              <a:pPr algn="ctr"/>
              <a:r>
                <a:rPr lang="en-US" sz="1600" dirty="0">
                  <a:latin typeface="Tahoma"/>
                  <a:cs typeface="Tahoma"/>
                </a:rPr>
                <a:t>Receiver Party</a:t>
              </a:r>
            </a:p>
          </p:txBody>
        </p:sp>
        <p:cxnSp>
          <p:nvCxnSpPr>
            <p:cNvPr id="43" name="Elbow Connector 9"/>
            <p:cNvCxnSpPr>
              <a:cxnSpLocks noChangeShapeType="1"/>
              <a:stCxn id="42" idx="0"/>
              <a:endCxn id="29" idx="2"/>
            </p:cNvCxnSpPr>
            <p:nvPr/>
          </p:nvCxnSpPr>
          <p:spPr bwMode="auto">
            <a:xfrm flipH="1" flipV="1">
              <a:off x="6762967" y="3833270"/>
              <a:ext cx="337087" cy="646769"/>
            </a:xfrm>
            <a:prstGeom prst="straightConnector1">
              <a:avLst/>
            </a:prstGeom>
            <a:noFill/>
            <a:ln w="28575">
              <a:solidFill>
                <a:schemeClr val="accent1"/>
              </a:solidFill>
              <a:round/>
              <a:headEnd/>
              <a:tailEnd/>
            </a:ln>
            <a:effectLst/>
          </p:spPr>
        </p:cxnSp>
      </p:grpSp>
    </p:spTree>
    <p:extLst>
      <p:ext uri="{BB962C8B-B14F-4D97-AF65-F5344CB8AC3E}">
        <p14:creationId xmlns:p14="http://schemas.microsoft.com/office/powerpoint/2010/main" val="22681895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Content Placeholder 2"/>
          <p:cNvSpPr>
            <a:spLocks noGrp="1"/>
          </p:cNvSpPr>
          <p:nvPr>
            <p:ph idx="1"/>
          </p:nvPr>
        </p:nvSpPr>
        <p:spPr/>
        <p:txBody>
          <a:bodyPr/>
          <a:lstStyle/>
          <a:p>
            <a:pPr marL="91440" indent="0">
              <a:buNone/>
            </a:pPr>
            <a:r>
              <a:rPr lang="en-US" sz="1600" b="1" dirty="0"/>
              <a:t>The Power of Combining Documents, Semantic Triples, and Values with Enterprise </a:t>
            </a:r>
            <a:r>
              <a:rPr lang="en-US" sz="1600" b="1" dirty="0" err="1"/>
              <a:t>NoSQL</a:t>
            </a:r>
            <a:endParaRPr lang="en-US" sz="1600" dirty="0"/>
          </a:p>
          <a:p>
            <a:pPr marL="91440" indent="0">
              <a:buNone/>
            </a:pPr>
            <a:r>
              <a:rPr lang="en-US" sz="1600" dirty="0"/>
              <a:t>In recent years, </a:t>
            </a:r>
            <a:r>
              <a:rPr lang="en-US" sz="1600" dirty="0" err="1"/>
              <a:t>NoSQL</a:t>
            </a:r>
            <a:r>
              <a:rPr lang="en-US" sz="1600" dirty="0"/>
              <a:t> databases have called attention to some of the limitations of relational databases. An RDBMS is great if you know what your data will look like, it fits well into rows and columns, and isn't likely to change. </a:t>
            </a:r>
            <a:r>
              <a:rPr lang="en-US" sz="1600" dirty="0" err="1"/>
              <a:t>NoSQL</a:t>
            </a:r>
            <a:r>
              <a:rPr lang="en-US" sz="1600" dirty="0"/>
              <a:t> databases have given us new approaches for storing, searching, and retrieving data, with new families like document store, graph databases, key-value stores, and triple stores. Each of these is optimized for different types of data. </a:t>
            </a:r>
          </a:p>
          <a:p>
            <a:pPr marL="91440" indent="0">
              <a:buNone/>
            </a:pPr>
            <a:r>
              <a:rPr lang="en-US" sz="1600" dirty="0"/>
              <a:t>Storing data differently changes how applications are built on top of the database. In this session, we'll investigate the implications of using document stores and triple stores on application development, then see what happens when these two types can be combined. Shifting from the relational model to using documents and triples impacts applications throughout the stack, not just in the database tier. This allows faster application development, the intelligence of semantics, and easier integration of multiple data sources, without having to compromise the features you expect from your database. </a:t>
            </a:r>
          </a:p>
        </p:txBody>
      </p:sp>
    </p:spTree>
    <p:extLst>
      <p:ext uri="{BB962C8B-B14F-4D97-AF65-F5344CB8AC3E}">
        <p14:creationId xmlns:p14="http://schemas.microsoft.com/office/powerpoint/2010/main" val="2033776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MarkLogic </a:t>
            </a:r>
            <a:r>
              <a:rPr lang="en-US" dirty="0" smtClean="0"/>
              <a:t>and </a:t>
            </a:r>
            <a:r>
              <a:rPr lang="en-US" smtClean="0"/>
              <a:t>All Data Types</a:t>
            </a:r>
            <a:endParaRPr lang="en-US" dirty="0"/>
          </a:p>
        </p:txBody>
      </p:sp>
      <p:sp>
        <p:nvSpPr>
          <p:cNvPr id="5" name="TextBox 4"/>
          <p:cNvSpPr txBox="1"/>
          <p:nvPr/>
        </p:nvSpPr>
        <p:spPr>
          <a:xfrm>
            <a:off x="6094412" y="1644933"/>
            <a:ext cx="660630"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&lt;SAR&gt;</a:t>
            </a:r>
          </a:p>
        </p:txBody>
      </p:sp>
      <p:sp>
        <p:nvSpPr>
          <p:cNvPr id="7" name="TextBox 6"/>
          <p:cNvSpPr txBox="1"/>
          <p:nvPr/>
        </p:nvSpPr>
        <p:spPr>
          <a:xfrm>
            <a:off x="1352905" y="2487481"/>
            <a:ext cx="636777"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&lt;title&gt;</a:t>
            </a:r>
          </a:p>
        </p:txBody>
      </p:sp>
      <p:sp>
        <p:nvSpPr>
          <p:cNvPr id="8" name="TextBox 7"/>
          <p:cNvSpPr txBox="1"/>
          <p:nvPr/>
        </p:nvSpPr>
        <p:spPr>
          <a:xfrm>
            <a:off x="293485" y="2909296"/>
            <a:ext cx="1787349"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Suspicious vehicle…</a:t>
            </a:r>
          </a:p>
        </p:txBody>
      </p:sp>
      <p:sp>
        <p:nvSpPr>
          <p:cNvPr id="9" name="TextBox 8"/>
          <p:cNvSpPr txBox="1"/>
          <p:nvPr/>
        </p:nvSpPr>
        <p:spPr>
          <a:xfrm>
            <a:off x="1250468" y="3436272"/>
            <a:ext cx="695703"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&lt;date&gt;</a:t>
            </a:r>
          </a:p>
        </p:txBody>
      </p:sp>
      <p:sp>
        <p:nvSpPr>
          <p:cNvPr id="10" name="TextBox 9"/>
          <p:cNvSpPr txBox="1"/>
          <p:nvPr/>
        </p:nvSpPr>
        <p:spPr>
          <a:xfrm>
            <a:off x="720425" y="3896558"/>
            <a:ext cx="1163780" cy="246221"/>
          </a:xfrm>
          <a:prstGeom prst="rect">
            <a:avLst/>
          </a:prstGeom>
          <a:noFill/>
          <a:ln>
            <a:noFill/>
          </a:ln>
        </p:spPr>
        <p:txBody>
          <a:bodyPr wrap="none" lIns="0" tIns="0" rIns="0" bIns="0"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2012-11-12Z</a:t>
            </a:r>
          </a:p>
        </p:txBody>
      </p:sp>
      <p:sp>
        <p:nvSpPr>
          <p:cNvPr id="11" name="TextBox 10"/>
          <p:cNvSpPr txBox="1"/>
          <p:nvPr/>
        </p:nvSpPr>
        <p:spPr>
          <a:xfrm>
            <a:off x="3704545" y="3132789"/>
            <a:ext cx="688907"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&lt;type&gt;</a:t>
            </a:r>
          </a:p>
        </p:txBody>
      </p:sp>
      <p:sp>
        <p:nvSpPr>
          <p:cNvPr id="12" name="TextBox 11"/>
          <p:cNvSpPr txBox="1"/>
          <p:nvPr/>
        </p:nvSpPr>
        <p:spPr>
          <a:xfrm>
            <a:off x="3800154" y="3908552"/>
            <a:ext cx="837345"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&lt;threat&gt;</a:t>
            </a:r>
          </a:p>
        </p:txBody>
      </p:sp>
      <p:sp>
        <p:nvSpPr>
          <p:cNvPr id="13" name="TextBox 12"/>
          <p:cNvSpPr txBox="1"/>
          <p:nvPr/>
        </p:nvSpPr>
        <p:spPr>
          <a:xfrm>
            <a:off x="2706442" y="5626448"/>
            <a:ext cx="1615827"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suspicious activity</a:t>
            </a:r>
          </a:p>
        </p:txBody>
      </p:sp>
      <p:sp>
        <p:nvSpPr>
          <p:cNvPr id="14" name="TextBox 13"/>
          <p:cNvSpPr txBox="1"/>
          <p:nvPr/>
        </p:nvSpPr>
        <p:spPr>
          <a:xfrm>
            <a:off x="4418675" y="5351388"/>
            <a:ext cx="1078821"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&lt;category&gt;</a:t>
            </a:r>
          </a:p>
        </p:txBody>
      </p:sp>
      <p:sp>
        <p:nvSpPr>
          <p:cNvPr id="15" name="TextBox 14"/>
          <p:cNvSpPr txBox="1"/>
          <p:nvPr/>
        </p:nvSpPr>
        <p:spPr>
          <a:xfrm>
            <a:off x="4357997" y="5888681"/>
            <a:ext cx="1596591"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suspicious vehicle</a:t>
            </a:r>
          </a:p>
        </p:txBody>
      </p:sp>
      <p:sp>
        <p:nvSpPr>
          <p:cNvPr id="16" name="TextBox 15"/>
          <p:cNvSpPr txBox="1"/>
          <p:nvPr/>
        </p:nvSpPr>
        <p:spPr>
          <a:xfrm>
            <a:off x="5169977" y="3236992"/>
            <a:ext cx="1000274"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&lt;location&gt;</a:t>
            </a:r>
          </a:p>
        </p:txBody>
      </p:sp>
      <p:sp>
        <p:nvSpPr>
          <p:cNvPr id="17" name="TextBox 16"/>
          <p:cNvSpPr txBox="1"/>
          <p:nvPr/>
        </p:nvSpPr>
        <p:spPr>
          <a:xfrm>
            <a:off x="5057394" y="3832184"/>
            <a:ext cx="520976"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a:t>
            </a:r>
            <a:r>
              <a:rPr lang="en-US" sz="1600" dirty="0" err="1">
                <a:latin typeface="Tahoma" pitchFamily="34" charset="0"/>
                <a:cs typeface="Tahoma" pitchFamily="34" charset="0"/>
              </a:rPr>
              <a:t>lat</a:t>
            </a:r>
            <a:r>
              <a:rPr lang="en-US" sz="1600" dirty="0">
                <a:latin typeface="Tahoma" pitchFamily="34" charset="0"/>
                <a:cs typeface="Tahoma" pitchFamily="34" charset="0"/>
              </a:rPr>
              <a:t>&gt;</a:t>
            </a:r>
          </a:p>
        </p:txBody>
      </p:sp>
      <p:sp>
        <p:nvSpPr>
          <p:cNvPr id="18" name="TextBox 17"/>
          <p:cNvSpPr txBox="1"/>
          <p:nvPr/>
        </p:nvSpPr>
        <p:spPr>
          <a:xfrm>
            <a:off x="4786261" y="4331667"/>
            <a:ext cx="945195" cy="246221"/>
          </a:xfrm>
          <a:prstGeom prst="rect">
            <a:avLst/>
          </a:prstGeom>
          <a:noFill/>
          <a:ln>
            <a:noFill/>
          </a:ln>
        </p:spPr>
        <p:txBody>
          <a:bodyPr wrap="none" lIns="0" tIns="0" rIns="0" bIns="0"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37.497075</a:t>
            </a:r>
            <a:endParaRPr lang="en-US" sz="1600" dirty="0">
              <a:latin typeface="Tahoma" pitchFamily="34" charset="0"/>
              <a:cs typeface="Tahoma" pitchFamily="34" charset="0"/>
            </a:endParaRPr>
          </a:p>
        </p:txBody>
      </p:sp>
      <p:sp>
        <p:nvSpPr>
          <p:cNvPr id="19" name="TextBox 18"/>
          <p:cNvSpPr txBox="1"/>
          <p:nvPr/>
        </p:nvSpPr>
        <p:spPr>
          <a:xfrm>
            <a:off x="5897867" y="3955262"/>
            <a:ext cx="684483" cy="246221"/>
          </a:xfrm>
          <a:prstGeom prst="rect">
            <a:avLst/>
          </a:prstGeom>
          <a:noFill/>
          <a:ln>
            <a:noFill/>
          </a:ln>
        </p:spPr>
        <p:txBody>
          <a:bodyPr wrap="none" lIns="0" tIns="0" rIns="0" bIns="0"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&lt;long&gt;</a:t>
            </a:r>
            <a:endParaRPr lang="en-US" sz="1600" dirty="0">
              <a:latin typeface="Tahoma" pitchFamily="34" charset="0"/>
              <a:cs typeface="Tahoma" pitchFamily="34" charset="0"/>
            </a:endParaRPr>
          </a:p>
        </p:txBody>
      </p:sp>
      <p:sp>
        <p:nvSpPr>
          <p:cNvPr id="20" name="TextBox 19"/>
          <p:cNvSpPr txBox="1"/>
          <p:nvPr/>
        </p:nvSpPr>
        <p:spPr>
          <a:xfrm>
            <a:off x="5851596" y="4509818"/>
            <a:ext cx="1147750" cy="246221"/>
          </a:xfrm>
          <a:prstGeom prst="rect">
            <a:avLst/>
          </a:prstGeom>
          <a:noFill/>
          <a:ln>
            <a:noFill/>
          </a:ln>
        </p:spPr>
        <p:txBody>
          <a:bodyPr wrap="none" lIns="0" tIns="0" rIns="0" bIns="0"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-122.363319</a:t>
            </a:r>
            <a:endParaRPr lang="en-US" sz="1600" dirty="0">
              <a:latin typeface="Tahoma" pitchFamily="34" charset="0"/>
              <a:cs typeface="Tahoma" pitchFamily="34" charset="0"/>
            </a:endParaRPr>
          </a:p>
        </p:txBody>
      </p:sp>
      <p:sp>
        <p:nvSpPr>
          <p:cNvPr id="21" name="TextBox 20"/>
          <p:cNvSpPr txBox="1"/>
          <p:nvPr/>
        </p:nvSpPr>
        <p:spPr>
          <a:xfrm>
            <a:off x="8152548" y="2468411"/>
            <a:ext cx="1280800"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&lt;description&gt;</a:t>
            </a:r>
          </a:p>
        </p:txBody>
      </p:sp>
      <p:sp>
        <p:nvSpPr>
          <p:cNvPr id="22" name="TextBox 21"/>
          <p:cNvSpPr txBox="1"/>
          <p:nvPr/>
        </p:nvSpPr>
        <p:spPr>
          <a:xfrm>
            <a:off x="6703203" y="3132789"/>
            <a:ext cx="1121397"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A blue van…</a:t>
            </a:r>
          </a:p>
        </p:txBody>
      </p:sp>
      <p:sp>
        <p:nvSpPr>
          <p:cNvPr id="23" name="TextBox 22"/>
          <p:cNvSpPr txBox="1"/>
          <p:nvPr/>
        </p:nvSpPr>
        <p:spPr>
          <a:xfrm>
            <a:off x="7253497" y="4019636"/>
            <a:ext cx="945772"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&lt;subject&gt;</a:t>
            </a:r>
          </a:p>
        </p:txBody>
      </p:sp>
      <p:sp>
        <p:nvSpPr>
          <p:cNvPr id="24" name="TextBox 23"/>
          <p:cNvSpPr txBox="1"/>
          <p:nvPr/>
        </p:nvSpPr>
        <p:spPr>
          <a:xfrm>
            <a:off x="9206004" y="4295886"/>
            <a:ext cx="945772"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&lt;subject&gt;</a:t>
            </a:r>
          </a:p>
        </p:txBody>
      </p:sp>
      <p:sp>
        <p:nvSpPr>
          <p:cNvPr id="25" name="TextBox 24"/>
          <p:cNvSpPr txBox="1"/>
          <p:nvPr/>
        </p:nvSpPr>
        <p:spPr>
          <a:xfrm>
            <a:off x="7695772" y="4774301"/>
            <a:ext cx="1130694"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&lt;predicate&gt;</a:t>
            </a:r>
          </a:p>
        </p:txBody>
      </p:sp>
      <p:sp>
        <p:nvSpPr>
          <p:cNvPr id="26" name="TextBox 25"/>
          <p:cNvSpPr txBox="1"/>
          <p:nvPr/>
        </p:nvSpPr>
        <p:spPr>
          <a:xfrm>
            <a:off x="8519742" y="5180843"/>
            <a:ext cx="852798"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&lt;object&gt;</a:t>
            </a:r>
          </a:p>
        </p:txBody>
      </p:sp>
      <p:sp>
        <p:nvSpPr>
          <p:cNvPr id="27" name="TextBox 26"/>
          <p:cNvSpPr txBox="1"/>
          <p:nvPr/>
        </p:nvSpPr>
        <p:spPr>
          <a:xfrm>
            <a:off x="9998239" y="4862803"/>
            <a:ext cx="496931"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IRIID</a:t>
            </a:r>
          </a:p>
        </p:txBody>
      </p:sp>
      <p:sp>
        <p:nvSpPr>
          <p:cNvPr id="28" name="TextBox 27"/>
          <p:cNvSpPr txBox="1"/>
          <p:nvPr/>
        </p:nvSpPr>
        <p:spPr>
          <a:xfrm>
            <a:off x="7428168" y="4491793"/>
            <a:ext cx="496931"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IRIID</a:t>
            </a:r>
          </a:p>
        </p:txBody>
      </p:sp>
      <p:sp>
        <p:nvSpPr>
          <p:cNvPr id="29" name="TextBox 28"/>
          <p:cNvSpPr txBox="1"/>
          <p:nvPr/>
        </p:nvSpPr>
        <p:spPr>
          <a:xfrm>
            <a:off x="8081297" y="5343346"/>
            <a:ext cx="245260" cy="246221"/>
          </a:xfrm>
          <a:prstGeom prst="rect">
            <a:avLst/>
          </a:prstGeom>
          <a:noFill/>
          <a:ln>
            <a:noFill/>
          </a:ln>
        </p:spPr>
        <p:txBody>
          <a:bodyPr wrap="none" lIns="0" tIns="0" rIns="0" bIns="0" rtlCol="0">
            <a:spAutoFit/>
          </a:bodyPr>
          <a:lstStyle/>
          <a:p>
            <a:r>
              <a:rPr lang="en-US" sz="1600" dirty="0" err="1">
                <a:latin typeface="Tahoma" pitchFamily="34" charset="0"/>
                <a:cs typeface="Tahoma" pitchFamily="34" charset="0"/>
              </a:rPr>
              <a:t>isa</a:t>
            </a:r>
            <a:endParaRPr lang="en-US" sz="1600" dirty="0">
              <a:latin typeface="Tahoma" pitchFamily="34" charset="0"/>
              <a:cs typeface="Tahoma" pitchFamily="34" charset="0"/>
            </a:endParaRPr>
          </a:p>
        </p:txBody>
      </p:sp>
      <p:sp>
        <p:nvSpPr>
          <p:cNvPr id="30" name="TextBox 29"/>
          <p:cNvSpPr txBox="1"/>
          <p:nvPr/>
        </p:nvSpPr>
        <p:spPr>
          <a:xfrm>
            <a:off x="10322474" y="4252994"/>
            <a:ext cx="473784"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value</a:t>
            </a:r>
          </a:p>
        </p:txBody>
      </p:sp>
      <p:sp>
        <p:nvSpPr>
          <p:cNvPr id="31" name="TextBox 30"/>
          <p:cNvSpPr txBox="1"/>
          <p:nvPr/>
        </p:nvSpPr>
        <p:spPr>
          <a:xfrm>
            <a:off x="8385685" y="5806371"/>
            <a:ext cx="1127103"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license-plate</a:t>
            </a:r>
          </a:p>
        </p:txBody>
      </p:sp>
      <p:sp>
        <p:nvSpPr>
          <p:cNvPr id="32" name="TextBox 31"/>
          <p:cNvSpPr txBox="1"/>
          <p:nvPr/>
        </p:nvSpPr>
        <p:spPr>
          <a:xfrm>
            <a:off x="11033322" y="3657869"/>
            <a:ext cx="768865"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ABC 123</a:t>
            </a:r>
          </a:p>
        </p:txBody>
      </p:sp>
      <p:sp>
        <p:nvSpPr>
          <p:cNvPr id="33" name="TextBox 32"/>
          <p:cNvSpPr txBox="1"/>
          <p:nvPr/>
        </p:nvSpPr>
        <p:spPr>
          <a:xfrm>
            <a:off x="9680370" y="3643186"/>
            <a:ext cx="1130694"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&lt;predicate&gt;</a:t>
            </a:r>
          </a:p>
        </p:txBody>
      </p:sp>
      <p:sp>
        <p:nvSpPr>
          <p:cNvPr id="34" name="TextBox 33"/>
          <p:cNvSpPr txBox="1"/>
          <p:nvPr/>
        </p:nvSpPr>
        <p:spPr>
          <a:xfrm>
            <a:off x="10462987" y="3172222"/>
            <a:ext cx="852798"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&lt;object&gt;</a:t>
            </a:r>
          </a:p>
        </p:txBody>
      </p:sp>
      <p:cxnSp>
        <p:nvCxnSpPr>
          <p:cNvPr id="35" name="Straight Connector 34"/>
          <p:cNvCxnSpPr>
            <a:stCxn id="5" idx="2"/>
            <a:endCxn id="7" idx="0"/>
          </p:cNvCxnSpPr>
          <p:nvPr/>
        </p:nvCxnSpPr>
        <p:spPr>
          <a:xfrm flipH="1">
            <a:off x="1671294" y="1891154"/>
            <a:ext cx="4753433" cy="5963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5" idx="2"/>
            <a:endCxn id="9" idx="0"/>
          </p:cNvCxnSpPr>
          <p:nvPr/>
        </p:nvCxnSpPr>
        <p:spPr>
          <a:xfrm flipH="1">
            <a:off x="1598320" y="1891154"/>
            <a:ext cx="4826407" cy="15451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5" idx="2"/>
            <a:endCxn id="21" idx="0"/>
          </p:cNvCxnSpPr>
          <p:nvPr/>
        </p:nvCxnSpPr>
        <p:spPr>
          <a:xfrm>
            <a:off x="6424727" y="1891154"/>
            <a:ext cx="2368221" cy="57725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5" idx="2"/>
            <a:endCxn id="16" idx="0"/>
          </p:cNvCxnSpPr>
          <p:nvPr/>
        </p:nvCxnSpPr>
        <p:spPr>
          <a:xfrm flipH="1">
            <a:off x="5670114" y="1891154"/>
            <a:ext cx="754613" cy="1345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7" idx="2"/>
            <a:endCxn id="8" idx="0"/>
          </p:cNvCxnSpPr>
          <p:nvPr/>
        </p:nvCxnSpPr>
        <p:spPr>
          <a:xfrm flipH="1">
            <a:off x="1187160" y="2733702"/>
            <a:ext cx="484134" cy="175594"/>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9" idx="2"/>
            <a:endCxn id="10" idx="0"/>
          </p:cNvCxnSpPr>
          <p:nvPr/>
        </p:nvCxnSpPr>
        <p:spPr>
          <a:xfrm flipH="1">
            <a:off x="1302315" y="3682493"/>
            <a:ext cx="296005" cy="214065"/>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16" idx="2"/>
            <a:endCxn id="17" idx="0"/>
          </p:cNvCxnSpPr>
          <p:nvPr/>
        </p:nvCxnSpPr>
        <p:spPr>
          <a:xfrm flipH="1">
            <a:off x="5317882" y="3483213"/>
            <a:ext cx="352232" cy="3489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16" idx="2"/>
            <a:endCxn id="19" idx="0"/>
          </p:cNvCxnSpPr>
          <p:nvPr/>
        </p:nvCxnSpPr>
        <p:spPr>
          <a:xfrm>
            <a:off x="5670114" y="3483213"/>
            <a:ext cx="569995" cy="472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17" idx="2"/>
            <a:endCxn id="18" idx="0"/>
          </p:cNvCxnSpPr>
          <p:nvPr/>
        </p:nvCxnSpPr>
        <p:spPr>
          <a:xfrm flipH="1">
            <a:off x="5258859" y="4078405"/>
            <a:ext cx="59023" cy="253262"/>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19" idx="2"/>
            <a:endCxn id="20" idx="0"/>
          </p:cNvCxnSpPr>
          <p:nvPr/>
        </p:nvCxnSpPr>
        <p:spPr>
          <a:xfrm>
            <a:off x="6240109" y="4201483"/>
            <a:ext cx="185362" cy="308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11" idx="2"/>
            <a:endCxn id="12" idx="0"/>
          </p:cNvCxnSpPr>
          <p:nvPr/>
        </p:nvCxnSpPr>
        <p:spPr>
          <a:xfrm>
            <a:off x="4048999" y="3379010"/>
            <a:ext cx="169828" cy="5295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12" idx="2"/>
            <a:endCxn id="14" idx="0"/>
          </p:cNvCxnSpPr>
          <p:nvPr/>
        </p:nvCxnSpPr>
        <p:spPr>
          <a:xfrm>
            <a:off x="4218827" y="4154773"/>
            <a:ext cx="739259" cy="1196615"/>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68" idx="2"/>
            <a:endCxn id="13" idx="0"/>
          </p:cNvCxnSpPr>
          <p:nvPr/>
        </p:nvCxnSpPr>
        <p:spPr>
          <a:xfrm flipH="1">
            <a:off x="3514356" y="5224133"/>
            <a:ext cx="345011" cy="402315"/>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4" idx="2"/>
            <a:endCxn id="15" idx="0"/>
          </p:cNvCxnSpPr>
          <p:nvPr/>
        </p:nvCxnSpPr>
        <p:spPr>
          <a:xfrm>
            <a:off x="4958086" y="5597609"/>
            <a:ext cx="198207" cy="291072"/>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 idx="2"/>
            <a:endCxn id="11" idx="0"/>
          </p:cNvCxnSpPr>
          <p:nvPr/>
        </p:nvCxnSpPr>
        <p:spPr>
          <a:xfrm flipH="1">
            <a:off x="4048999" y="1891154"/>
            <a:ext cx="2375728" cy="1241635"/>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23" idx="2"/>
            <a:endCxn id="28" idx="0"/>
          </p:cNvCxnSpPr>
          <p:nvPr/>
        </p:nvCxnSpPr>
        <p:spPr>
          <a:xfrm flipH="1">
            <a:off x="7676634" y="4265857"/>
            <a:ext cx="49749" cy="225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5" idx="2"/>
            <a:endCxn id="29" idx="0"/>
          </p:cNvCxnSpPr>
          <p:nvPr/>
        </p:nvCxnSpPr>
        <p:spPr>
          <a:xfrm flipH="1">
            <a:off x="8203927" y="5020522"/>
            <a:ext cx="57192" cy="322824"/>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26" idx="2"/>
            <a:endCxn id="31" idx="0"/>
          </p:cNvCxnSpPr>
          <p:nvPr/>
        </p:nvCxnSpPr>
        <p:spPr>
          <a:xfrm>
            <a:off x="8946141" y="5427064"/>
            <a:ext cx="3096" cy="379307"/>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24" idx="2"/>
            <a:endCxn id="27" idx="0"/>
          </p:cNvCxnSpPr>
          <p:nvPr/>
        </p:nvCxnSpPr>
        <p:spPr>
          <a:xfrm>
            <a:off x="9678890" y="4542107"/>
            <a:ext cx="567815" cy="3206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34" idx="2"/>
            <a:endCxn id="32" idx="0"/>
          </p:cNvCxnSpPr>
          <p:nvPr/>
        </p:nvCxnSpPr>
        <p:spPr>
          <a:xfrm>
            <a:off x="10889386" y="3418443"/>
            <a:ext cx="528369" cy="239426"/>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33" idx="2"/>
            <a:endCxn id="30" idx="0"/>
          </p:cNvCxnSpPr>
          <p:nvPr/>
        </p:nvCxnSpPr>
        <p:spPr>
          <a:xfrm>
            <a:off x="10245717" y="3889407"/>
            <a:ext cx="313649" cy="363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21" idx="2"/>
            <a:endCxn id="22" idx="0"/>
          </p:cNvCxnSpPr>
          <p:nvPr/>
        </p:nvCxnSpPr>
        <p:spPr>
          <a:xfrm flipH="1">
            <a:off x="7263902" y="2714632"/>
            <a:ext cx="1529046" cy="418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86" idx="2"/>
            <a:endCxn id="23" idx="0"/>
          </p:cNvCxnSpPr>
          <p:nvPr/>
        </p:nvCxnSpPr>
        <p:spPr>
          <a:xfrm flipH="1">
            <a:off x="7726383" y="3732741"/>
            <a:ext cx="687217" cy="28689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86" idx="2"/>
            <a:endCxn id="25" idx="0"/>
          </p:cNvCxnSpPr>
          <p:nvPr/>
        </p:nvCxnSpPr>
        <p:spPr>
          <a:xfrm flipH="1">
            <a:off x="8261119" y="3732741"/>
            <a:ext cx="152481" cy="1041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86" idx="2"/>
            <a:endCxn id="26" idx="0"/>
          </p:cNvCxnSpPr>
          <p:nvPr/>
        </p:nvCxnSpPr>
        <p:spPr>
          <a:xfrm>
            <a:off x="8413600" y="3732741"/>
            <a:ext cx="532541" cy="144810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87" idx="2"/>
            <a:endCxn id="24" idx="0"/>
          </p:cNvCxnSpPr>
          <p:nvPr/>
        </p:nvCxnSpPr>
        <p:spPr>
          <a:xfrm>
            <a:off x="9551724" y="3263880"/>
            <a:ext cx="127166" cy="10320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87" idx="2"/>
            <a:endCxn id="33" idx="0"/>
          </p:cNvCxnSpPr>
          <p:nvPr/>
        </p:nvCxnSpPr>
        <p:spPr>
          <a:xfrm>
            <a:off x="9551724" y="3263880"/>
            <a:ext cx="693993" cy="379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87" idx="2"/>
            <a:endCxn id="34" idx="0"/>
          </p:cNvCxnSpPr>
          <p:nvPr/>
        </p:nvCxnSpPr>
        <p:spPr>
          <a:xfrm flipV="1">
            <a:off x="9551724" y="3172222"/>
            <a:ext cx="1337662" cy="91658"/>
          </a:xfrm>
          <a:prstGeom prst="line">
            <a:avLst/>
          </a:prstGeom>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1028660" y="5100991"/>
            <a:ext cx="2175339"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observation/surveillance</a:t>
            </a:r>
          </a:p>
        </p:txBody>
      </p:sp>
      <p:sp>
        <p:nvSpPr>
          <p:cNvPr id="68" name="TextBox 67"/>
          <p:cNvSpPr txBox="1"/>
          <p:nvPr/>
        </p:nvSpPr>
        <p:spPr>
          <a:xfrm>
            <a:off x="3514913" y="4977912"/>
            <a:ext cx="688907"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&lt;type&gt;</a:t>
            </a:r>
          </a:p>
        </p:txBody>
      </p:sp>
      <p:cxnSp>
        <p:nvCxnSpPr>
          <p:cNvPr id="69" name="Straight Connector 68"/>
          <p:cNvCxnSpPr>
            <a:stCxn id="11" idx="2"/>
            <a:endCxn id="64" idx="0"/>
          </p:cNvCxnSpPr>
          <p:nvPr/>
        </p:nvCxnSpPr>
        <p:spPr>
          <a:xfrm flipH="1">
            <a:off x="2116330" y="3379010"/>
            <a:ext cx="1932669" cy="1721981"/>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12" idx="2"/>
            <a:endCxn id="68" idx="0"/>
          </p:cNvCxnSpPr>
          <p:nvPr/>
        </p:nvCxnSpPr>
        <p:spPr>
          <a:xfrm flipH="1">
            <a:off x="3859367" y="4154773"/>
            <a:ext cx="359460" cy="823139"/>
          </a:xfrm>
          <a:prstGeom prst="line">
            <a:avLst/>
          </a:prstGeom>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036092" y="3486520"/>
            <a:ext cx="755015"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&lt;triple&gt;</a:t>
            </a:r>
          </a:p>
        </p:txBody>
      </p:sp>
      <p:sp>
        <p:nvSpPr>
          <p:cNvPr id="87" name="TextBox 86"/>
          <p:cNvSpPr txBox="1"/>
          <p:nvPr/>
        </p:nvSpPr>
        <p:spPr>
          <a:xfrm>
            <a:off x="9174216" y="3017659"/>
            <a:ext cx="755015" cy="246221"/>
          </a:xfrm>
          <a:prstGeom prst="rect">
            <a:avLst/>
          </a:prstGeom>
          <a:noFill/>
          <a:ln>
            <a:noFill/>
          </a:ln>
        </p:spPr>
        <p:txBody>
          <a:bodyPr wrap="none" lIns="0" tIns="0" rIns="0" bIns="0" rtlCol="0">
            <a:spAutoFit/>
          </a:bodyPr>
          <a:lstStyle/>
          <a:p>
            <a:r>
              <a:rPr lang="en-US" sz="1600" dirty="0">
                <a:latin typeface="Tahoma" pitchFamily="34" charset="0"/>
                <a:cs typeface="Tahoma" pitchFamily="34" charset="0"/>
              </a:rPr>
              <a:t>&lt;triple&gt;</a:t>
            </a:r>
          </a:p>
        </p:txBody>
      </p:sp>
      <p:cxnSp>
        <p:nvCxnSpPr>
          <p:cNvPr id="54" name="Straight Connector 53"/>
          <p:cNvCxnSpPr>
            <a:stCxn id="21" idx="2"/>
            <a:endCxn id="86" idx="0"/>
          </p:cNvCxnSpPr>
          <p:nvPr/>
        </p:nvCxnSpPr>
        <p:spPr>
          <a:xfrm flipH="1">
            <a:off x="8413600" y="2714632"/>
            <a:ext cx="379348" cy="7718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21" idx="2"/>
            <a:endCxn id="87" idx="0"/>
          </p:cNvCxnSpPr>
          <p:nvPr/>
        </p:nvCxnSpPr>
        <p:spPr>
          <a:xfrm>
            <a:off x="8792948" y="2714632"/>
            <a:ext cx="758776" cy="303027"/>
          </a:xfrm>
          <a:prstGeom prst="line">
            <a:avLst/>
          </a:prstGeom>
        </p:spPr>
        <p:style>
          <a:lnRef idx="2">
            <a:schemeClr val="accent1"/>
          </a:lnRef>
          <a:fillRef idx="0">
            <a:schemeClr val="accent1"/>
          </a:fillRef>
          <a:effectRef idx="1">
            <a:schemeClr val="accent1"/>
          </a:effectRef>
          <a:fontRef idx="minor">
            <a:schemeClr val="tx1"/>
          </a:fontRef>
        </p:style>
      </p:cxnSp>
      <p:pic>
        <p:nvPicPr>
          <p:cNvPr id="107" name="Picture 106"/>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9202468">
            <a:off x="8875578" y="2984090"/>
            <a:ext cx="3573944" cy="2124805"/>
          </a:xfrm>
          <a:prstGeom prst="rect">
            <a:avLst/>
          </a:prstGeom>
        </p:spPr>
      </p:pic>
      <p:pic>
        <p:nvPicPr>
          <p:cNvPr id="109" name="Picture 108"/>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176748" y="2930171"/>
            <a:ext cx="2101898" cy="628420"/>
          </a:xfrm>
          <a:prstGeom prst="rect">
            <a:avLst/>
          </a:prstGeom>
        </p:spPr>
      </p:pic>
      <p:pic>
        <p:nvPicPr>
          <p:cNvPr id="110" name="Picture 109"/>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16193" y="3323497"/>
            <a:ext cx="1905600" cy="1149134"/>
          </a:xfrm>
          <a:prstGeom prst="rect">
            <a:avLst/>
          </a:prstGeom>
        </p:spPr>
      </p:pic>
      <p:pic>
        <p:nvPicPr>
          <p:cNvPr id="111" name="Picture 110"/>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flipH="1">
            <a:off x="4520279" y="3552062"/>
            <a:ext cx="2708084" cy="1607111"/>
          </a:xfrm>
          <a:prstGeom prst="rect">
            <a:avLst/>
          </a:prstGeom>
        </p:spPr>
      </p:pic>
      <p:pic>
        <p:nvPicPr>
          <p:cNvPr id="112" name="Picture 111"/>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7148783">
            <a:off x="6434124" y="4976978"/>
            <a:ext cx="743118" cy="340235"/>
          </a:xfrm>
          <a:prstGeom prst="rect">
            <a:avLst/>
          </a:prstGeom>
        </p:spPr>
      </p:pic>
      <p:pic>
        <p:nvPicPr>
          <p:cNvPr id="113" name="Picture 112"/>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2502621" flipH="1">
            <a:off x="9357506" y="5280910"/>
            <a:ext cx="743118" cy="340235"/>
          </a:xfrm>
          <a:prstGeom prst="rect">
            <a:avLst/>
          </a:prstGeom>
        </p:spPr>
      </p:pic>
      <p:pic>
        <p:nvPicPr>
          <p:cNvPr id="114" name="Picture 113"/>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8965549">
            <a:off x="6918271" y="2366650"/>
            <a:ext cx="1298544" cy="340235"/>
          </a:xfrm>
          <a:prstGeom prst="rect">
            <a:avLst/>
          </a:prstGeom>
        </p:spPr>
      </p:pic>
      <p:pic>
        <p:nvPicPr>
          <p:cNvPr id="115" name="Picture 114"/>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5182142" flipH="1">
            <a:off x="237522" y="4783135"/>
            <a:ext cx="1298544" cy="340235"/>
          </a:xfrm>
          <a:prstGeom prst="rect">
            <a:avLst/>
          </a:prstGeom>
        </p:spPr>
      </p:pic>
      <p:sp>
        <p:nvSpPr>
          <p:cNvPr id="116" name="TextBox 115"/>
          <p:cNvSpPr txBox="1"/>
          <p:nvPr/>
        </p:nvSpPr>
        <p:spPr>
          <a:xfrm rot="20338230">
            <a:off x="9916608" y="5221429"/>
            <a:ext cx="2120276" cy="738664"/>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 Semantic</a:t>
            </a:r>
          </a:p>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(RDF) Triples</a:t>
            </a:r>
          </a:p>
        </p:txBody>
      </p:sp>
      <p:sp>
        <p:nvSpPr>
          <p:cNvPr id="117" name="TextBox 116"/>
          <p:cNvSpPr txBox="1"/>
          <p:nvPr/>
        </p:nvSpPr>
        <p:spPr>
          <a:xfrm rot="21086262">
            <a:off x="7979360" y="1598242"/>
            <a:ext cx="3359578"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Unstructured full-text</a:t>
            </a:r>
          </a:p>
        </p:txBody>
      </p:sp>
      <p:sp>
        <p:nvSpPr>
          <p:cNvPr id="118" name="TextBox 117"/>
          <p:cNvSpPr txBox="1"/>
          <p:nvPr/>
        </p:nvSpPr>
        <p:spPr>
          <a:xfrm rot="21319492">
            <a:off x="6040941" y="5468614"/>
            <a:ext cx="1569134"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Geospatial</a:t>
            </a:r>
          </a:p>
        </p:txBody>
      </p:sp>
      <p:sp>
        <p:nvSpPr>
          <p:cNvPr id="119" name="TextBox 118"/>
          <p:cNvSpPr txBox="1"/>
          <p:nvPr/>
        </p:nvSpPr>
        <p:spPr>
          <a:xfrm rot="21319492">
            <a:off x="595049" y="5564897"/>
            <a:ext cx="1008667"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Values</a:t>
            </a:r>
          </a:p>
        </p:txBody>
      </p:sp>
    </p:spTree>
    <p:extLst>
      <p:ext uri="{BB962C8B-B14F-4D97-AF65-F5344CB8AC3E}">
        <p14:creationId xmlns:p14="http://schemas.microsoft.com/office/powerpoint/2010/main" val="830661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heel(1)">
                                      <p:cBhvr>
                                        <p:cTn id="7" dur="250"/>
                                        <p:tgtEl>
                                          <p:spTgt spid="109"/>
                                        </p:tgtEl>
                                      </p:cBhvr>
                                    </p:animEffect>
                                  </p:childTnLst>
                                </p:cTn>
                              </p:par>
                            </p:childTnLst>
                          </p:cTn>
                        </p:par>
                        <p:par>
                          <p:cTn id="8" fill="hold">
                            <p:stCondLst>
                              <p:cond delay="250"/>
                            </p:stCondLst>
                            <p:childTnLst>
                              <p:par>
                                <p:cTn id="9" presetID="22" presetClass="entr" presetSubtype="4" fill="hold" nodeType="afterEffect">
                                  <p:stCondLst>
                                    <p:cond delay="0"/>
                                  </p:stCondLst>
                                  <p:childTnLst>
                                    <p:set>
                                      <p:cBhvr>
                                        <p:cTn id="10" dur="1" fill="hold">
                                          <p:stCondLst>
                                            <p:cond delay="0"/>
                                          </p:stCondLst>
                                        </p:cTn>
                                        <p:tgtEl>
                                          <p:spTgt spid="114"/>
                                        </p:tgtEl>
                                        <p:attrNameLst>
                                          <p:attrName>style.visibility</p:attrName>
                                        </p:attrNameLst>
                                      </p:cBhvr>
                                      <p:to>
                                        <p:strVal val="visible"/>
                                      </p:to>
                                    </p:set>
                                    <p:animEffect transition="in" filter="wipe(down)">
                                      <p:cBhvr>
                                        <p:cTn id="11" dur="250"/>
                                        <p:tgtEl>
                                          <p:spTgt spid="114"/>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wipe(left)">
                                      <p:cBhvr>
                                        <p:cTn id="15" dur="25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wheel(1)">
                                      <p:cBhvr>
                                        <p:cTn id="20" dur="250"/>
                                        <p:tgtEl>
                                          <p:spTgt spid="110"/>
                                        </p:tgtEl>
                                      </p:cBhvr>
                                    </p:animEffect>
                                  </p:childTnLst>
                                </p:cTn>
                              </p:par>
                            </p:childTnLst>
                          </p:cTn>
                        </p:par>
                        <p:par>
                          <p:cTn id="21" fill="hold">
                            <p:stCondLst>
                              <p:cond delay="250"/>
                            </p:stCondLst>
                            <p:childTnLst>
                              <p:par>
                                <p:cTn id="22" presetID="22" presetClass="entr" presetSubtype="1" fill="hold" nodeType="after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wipe(up)">
                                      <p:cBhvr>
                                        <p:cTn id="24" dur="250"/>
                                        <p:tgtEl>
                                          <p:spTgt spid="1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wipe(left)">
                                      <p:cBhvr>
                                        <p:cTn id="28" dur="250"/>
                                        <p:tgtEl>
                                          <p:spTgt spid="11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wheel(1)">
                                      <p:cBhvr>
                                        <p:cTn id="33" dur="250"/>
                                        <p:tgtEl>
                                          <p:spTgt spid="111"/>
                                        </p:tgtEl>
                                      </p:cBhvr>
                                    </p:animEffect>
                                  </p:childTnLst>
                                </p:cTn>
                              </p:par>
                            </p:childTnLst>
                          </p:cTn>
                        </p:par>
                        <p:par>
                          <p:cTn id="34" fill="hold">
                            <p:stCondLst>
                              <p:cond delay="250"/>
                            </p:stCondLst>
                            <p:childTnLst>
                              <p:par>
                                <p:cTn id="35" presetID="22" presetClass="entr" presetSubtype="1" fill="hold" nodeType="after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wipe(up)">
                                      <p:cBhvr>
                                        <p:cTn id="37" dur="250"/>
                                        <p:tgtEl>
                                          <p:spTgt spid="1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18"/>
                                        </p:tgtEl>
                                        <p:attrNameLst>
                                          <p:attrName>style.visibility</p:attrName>
                                        </p:attrNameLst>
                                      </p:cBhvr>
                                      <p:to>
                                        <p:strVal val="visible"/>
                                      </p:to>
                                    </p:set>
                                    <p:animEffect transition="in" filter="wipe(left)">
                                      <p:cBhvr>
                                        <p:cTn id="41" dur="250"/>
                                        <p:tgtEl>
                                          <p:spTgt spid="1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wheel(1)">
                                      <p:cBhvr>
                                        <p:cTn id="46" dur="250"/>
                                        <p:tgtEl>
                                          <p:spTgt spid="107"/>
                                        </p:tgtEl>
                                      </p:cBhvr>
                                    </p:animEffect>
                                  </p:childTnLst>
                                </p:cTn>
                              </p:par>
                            </p:childTnLst>
                          </p:cTn>
                        </p:par>
                        <p:par>
                          <p:cTn id="47" fill="hold">
                            <p:stCondLst>
                              <p:cond delay="250"/>
                            </p:stCondLst>
                            <p:childTnLst>
                              <p:par>
                                <p:cTn id="48" presetID="22" presetClass="entr" presetSubtype="8" fill="hold"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wipe(left)">
                                      <p:cBhvr>
                                        <p:cTn id="50" dur="250"/>
                                        <p:tgtEl>
                                          <p:spTgt spid="113"/>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16">
                                            <p:txEl>
                                              <p:pRg st="0" end="0"/>
                                            </p:txEl>
                                          </p:spTgt>
                                        </p:tgtEl>
                                        <p:attrNameLst>
                                          <p:attrName>style.visibility</p:attrName>
                                        </p:attrNameLst>
                                      </p:cBhvr>
                                      <p:to>
                                        <p:strVal val="visible"/>
                                      </p:to>
                                    </p:set>
                                    <p:animEffect transition="in" filter="wipe(left)">
                                      <p:cBhvr>
                                        <p:cTn id="54" dur="250"/>
                                        <p:tgtEl>
                                          <p:spTgt spid="116">
                                            <p:txEl>
                                              <p:pRg st="0" end="0"/>
                                            </p:txEl>
                                          </p:spTgt>
                                        </p:tgtEl>
                                      </p:cBhvr>
                                    </p:animEffect>
                                  </p:childTnLst>
                                </p:cTn>
                              </p:par>
                            </p:childTnLst>
                          </p:cTn>
                        </p:par>
                        <p:par>
                          <p:cTn id="55" fill="hold">
                            <p:stCondLst>
                              <p:cond delay="750"/>
                            </p:stCondLst>
                            <p:childTnLst>
                              <p:par>
                                <p:cTn id="56" presetID="22" presetClass="entr" presetSubtype="8" fill="hold" grpId="0" nodeType="afterEffect">
                                  <p:stCondLst>
                                    <p:cond delay="0"/>
                                  </p:stCondLst>
                                  <p:childTnLst>
                                    <p:set>
                                      <p:cBhvr>
                                        <p:cTn id="57" dur="1" fill="hold">
                                          <p:stCondLst>
                                            <p:cond delay="0"/>
                                          </p:stCondLst>
                                        </p:cTn>
                                        <p:tgtEl>
                                          <p:spTgt spid="116">
                                            <p:txEl>
                                              <p:pRg st="1" end="1"/>
                                            </p:txEl>
                                          </p:spTgt>
                                        </p:tgtEl>
                                        <p:attrNameLst>
                                          <p:attrName>style.visibility</p:attrName>
                                        </p:attrNameLst>
                                      </p:cBhvr>
                                      <p:to>
                                        <p:strVal val="visible"/>
                                      </p:to>
                                    </p:set>
                                    <p:animEffect transition="in" filter="wipe(left)">
                                      <p:cBhvr>
                                        <p:cTn id="58" dur="250"/>
                                        <p:tgtEl>
                                          <p:spTgt spid="1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117" grpId="0"/>
      <p:bldP spid="118" grpId="0"/>
      <p:bldP spid="1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Denormalizing</a:t>
            </a:r>
            <a:endParaRPr lang="en-US" dirty="0"/>
          </a:p>
        </p:txBody>
      </p:sp>
      <p:sp>
        <p:nvSpPr>
          <p:cNvPr id="3" name="Rectangle 2"/>
          <p:cNvSpPr/>
          <p:nvPr/>
        </p:nvSpPr>
        <p:spPr>
          <a:xfrm>
            <a:off x="1587577" y="2155790"/>
            <a:ext cx="2506699" cy="2306192"/>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4" name="TextBox 3"/>
          <p:cNvSpPr txBox="1"/>
          <p:nvPr/>
        </p:nvSpPr>
        <p:spPr>
          <a:xfrm>
            <a:off x="1570866" y="2155790"/>
            <a:ext cx="2523410" cy="2657135"/>
          </a:xfrm>
          <a:prstGeom prst="rect">
            <a:avLst/>
          </a:prstGeom>
          <a:noFill/>
        </p:spPr>
        <p:txBody>
          <a:bodyPr vert="horz" wrap="square" lIns="91440" tIns="91440" rIns="91440" bIns="0" rtlCol="0" anchor="t" anchorCtr="0">
            <a:noAutofit/>
          </a:bodyPr>
          <a:lstStyle/>
          <a:p>
            <a:pPr>
              <a:buClr>
                <a:schemeClr val="tx2"/>
              </a:buClr>
            </a:pPr>
            <a:r>
              <a:rPr lang="en-US" dirty="0" smtClean="0">
                <a:solidFill>
                  <a:schemeClr val="bg2"/>
                </a:solidFill>
              </a:rPr>
              <a:t>Book</a:t>
            </a:r>
          </a:p>
          <a:p>
            <a:pPr marL="342900" indent="-342900">
              <a:buClr>
                <a:schemeClr val="tx2"/>
              </a:buClr>
              <a:buFont typeface="Wingdings" charset="2"/>
              <a:buChar char="§"/>
            </a:pPr>
            <a:r>
              <a:rPr lang="en-US" dirty="0" smtClean="0">
                <a:solidFill>
                  <a:schemeClr val="bg2"/>
                </a:solidFill>
              </a:rPr>
              <a:t>id</a:t>
            </a:r>
          </a:p>
          <a:p>
            <a:pPr marL="342900" indent="-342900">
              <a:buClr>
                <a:schemeClr val="tx2"/>
              </a:buClr>
              <a:buFont typeface="Wingdings" charset="2"/>
              <a:buChar char="§"/>
            </a:pPr>
            <a:r>
              <a:rPr lang="en-US" dirty="0" smtClean="0">
                <a:solidFill>
                  <a:schemeClr val="bg2"/>
                </a:solidFill>
              </a:rPr>
              <a:t>title</a:t>
            </a:r>
          </a:p>
          <a:p>
            <a:pPr marL="342900" indent="-342900">
              <a:buClr>
                <a:schemeClr val="tx2"/>
              </a:buClr>
              <a:buFont typeface="Wingdings" charset="2"/>
              <a:buChar char="§"/>
            </a:pPr>
            <a:r>
              <a:rPr lang="en-US" dirty="0" smtClean="0">
                <a:solidFill>
                  <a:schemeClr val="bg2"/>
                </a:solidFill>
              </a:rPr>
              <a:t>author</a:t>
            </a:r>
          </a:p>
          <a:p>
            <a:pPr marL="342900" indent="-342900">
              <a:buClr>
                <a:schemeClr val="tx2"/>
              </a:buClr>
              <a:buFont typeface="Wingdings" charset="2"/>
              <a:buChar char="§"/>
            </a:pPr>
            <a:r>
              <a:rPr lang="en-US" dirty="0" err="1" smtClean="0">
                <a:solidFill>
                  <a:schemeClr val="bg2"/>
                </a:solidFill>
              </a:rPr>
              <a:t>pub_date</a:t>
            </a:r>
            <a:endParaRPr lang="en-US" dirty="0" smtClean="0">
              <a:solidFill>
                <a:schemeClr val="bg2"/>
              </a:solidFill>
            </a:endParaRPr>
          </a:p>
          <a:p>
            <a:pPr marL="342900" indent="-342900">
              <a:buClr>
                <a:schemeClr val="tx2"/>
              </a:buClr>
              <a:buFont typeface="Wingdings" charset="2"/>
              <a:buChar char="§"/>
            </a:pPr>
            <a:r>
              <a:rPr lang="en-US" dirty="0" smtClean="0">
                <a:solidFill>
                  <a:schemeClr val="bg2"/>
                </a:solidFill>
              </a:rPr>
              <a:t>chapter</a:t>
            </a:r>
          </a:p>
        </p:txBody>
      </p:sp>
    </p:spTree>
    <p:extLst>
      <p:ext uri="{BB962C8B-B14F-4D97-AF65-F5344CB8AC3E}">
        <p14:creationId xmlns:p14="http://schemas.microsoft.com/office/powerpoint/2010/main" val="9990461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Denormalizing</a:t>
            </a:r>
            <a:endParaRPr lang="en-US" dirty="0"/>
          </a:p>
        </p:txBody>
      </p:sp>
      <p:sp>
        <p:nvSpPr>
          <p:cNvPr id="3" name="Rectangle 2"/>
          <p:cNvSpPr/>
          <p:nvPr/>
        </p:nvSpPr>
        <p:spPr>
          <a:xfrm>
            <a:off x="1587577" y="2155790"/>
            <a:ext cx="2506699" cy="1971961"/>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4" name="TextBox 3"/>
          <p:cNvSpPr txBox="1"/>
          <p:nvPr/>
        </p:nvSpPr>
        <p:spPr>
          <a:xfrm>
            <a:off x="1570866" y="2155790"/>
            <a:ext cx="2523410" cy="1921827"/>
          </a:xfrm>
          <a:prstGeom prst="rect">
            <a:avLst/>
          </a:prstGeom>
          <a:noFill/>
        </p:spPr>
        <p:txBody>
          <a:bodyPr vert="horz" wrap="square" lIns="91440" tIns="91440" rIns="91440" bIns="0" rtlCol="0" anchor="t" anchorCtr="0">
            <a:noAutofit/>
          </a:bodyPr>
          <a:lstStyle/>
          <a:p>
            <a:pPr>
              <a:buClr>
                <a:schemeClr val="tx2"/>
              </a:buClr>
            </a:pPr>
            <a:r>
              <a:rPr lang="en-US" dirty="0" smtClean="0">
                <a:solidFill>
                  <a:schemeClr val="bg2"/>
                </a:solidFill>
              </a:rPr>
              <a:t>Book</a:t>
            </a:r>
          </a:p>
          <a:p>
            <a:pPr marL="342900" indent="-342900">
              <a:buClr>
                <a:schemeClr val="tx2"/>
              </a:buClr>
              <a:buFont typeface="Wingdings" charset="2"/>
              <a:buChar char="§"/>
            </a:pPr>
            <a:r>
              <a:rPr lang="en-US" dirty="0" smtClean="0">
                <a:solidFill>
                  <a:schemeClr val="bg2"/>
                </a:solidFill>
              </a:rPr>
              <a:t>id</a:t>
            </a:r>
          </a:p>
          <a:p>
            <a:pPr marL="342900" indent="-342900">
              <a:buClr>
                <a:schemeClr val="tx2"/>
              </a:buClr>
              <a:buFont typeface="Wingdings" charset="2"/>
              <a:buChar char="§"/>
            </a:pPr>
            <a:r>
              <a:rPr lang="en-US" dirty="0" smtClean="0">
                <a:solidFill>
                  <a:schemeClr val="bg2"/>
                </a:solidFill>
              </a:rPr>
              <a:t>title</a:t>
            </a:r>
          </a:p>
          <a:p>
            <a:pPr marL="342900" indent="-342900">
              <a:buClr>
                <a:schemeClr val="tx2"/>
              </a:buClr>
              <a:buFont typeface="Wingdings" charset="2"/>
              <a:buChar char="§"/>
            </a:pPr>
            <a:r>
              <a:rPr lang="en-US" dirty="0" smtClean="0">
                <a:solidFill>
                  <a:schemeClr val="bg2"/>
                </a:solidFill>
              </a:rPr>
              <a:t>author</a:t>
            </a:r>
          </a:p>
          <a:p>
            <a:pPr marL="342900" indent="-342900">
              <a:buClr>
                <a:schemeClr val="tx2"/>
              </a:buClr>
              <a:buFont typeface="Wingdings" charset="2"/>
              <a:buChar char="§"/>
            </a:pPr>
            <a:r>
              <a:rPr lang="en-US" dirty="0" err="1" smtClean="0">
                <a:solidFill>
                  <a:schemeClr val="bg2"/>
                </a:solidFill>
              </a:rPr>
              <a:t>pub_date</a:t>
            </a:r>
            <a:endParaRPr lang="en-US" dirty="0" smtClean="0">
              <a:solidFill>
                <a:schemeClr val="bg2"/>
              </a:solidFill>
            </a:endParaRPr>
          </a:p>
        </p:txBody>
      </p:sp>
      <p:sp>
        <p:nvSpPr>
          <p:cNvPr id="5" name="Rectangle 4"/>
          <p:cNvSpPr/>
          <p:nvPr/>
        </p:nvSpPr>
        <p:spPr>
          <a:xfrm>
            <a:off x="4998686" y="2157786"/>
            <a:ext cx="2506699" cy="1568888"/>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6" name="TextBox 5"/>
          <p:cNvSpPr txBox="1"/>
          <p:nvPr/>
        </p:nvSpPr>
        <p:spPr>
          <a:xfrm>
            <a:off x="5013399" y="2205924"/>
            <a:ext cx="2489988" cy="1804847"/>
          </a:xfrm>
          <a:prstGeom prst="rect">
            <a:avLst/>
          </a:prstGeom>
          <a:noFill/>
        </p:spPr>
        <p:txBody>
          <a:bodyPr vert="horz" wrap="square" lIns="91440" tIns="0" rIns="91440" bIns="0" rtlCol="0" anchor="t" anchorCtr="0">
            <a:noAutofit/>
          </a:bodyPr>
          <a:lstStyle/>
          <a:p>
            <a:pPr>
              <a:buClr>
                <a:schemeClr val="tx2"/>
              </a:buClr>
            </a:pPr>
            <a:r>
              <a:rPr lang="en-US" dirty="0" smtClean="0">
                <a:solidFill>
                  <a:srgbClr val="FFFFFF"/>
                </a:solidFill>
              </a:rPr>
              <a:t>Chapter</a:t>
            </a:r>
          </a:p>
          <a:p>
            <a:pPr marL="342900" indent="-342900">
              <a:buClr>
                <a:schemeClr val="tx2"/>
              </a:buClr>
              <a:buFont typeface="Wingdings" charset="2"/>
              <a:buChar char="§"/>
            </a:pPr>
            <a:r>
              <a:rPr lang="en-US" dirty="0" smtClean="0">
                <a:solidFill>
                  <a:srgbClr val="FFFFFF"/>
                </a:solidFill>
              </a:rPr>
              <a:t>id</a:t>
            </a:r>
          </a:p>
          <a:p>
            <a:pPr marL="342900" indent="-342900">
              <a:buClr>
                <a:schemeClr val="tx2"/>
              </a:buClr>
              <a:buFont typeface="Wingdings" charset="2"/>
              <a:buChar char="§"/>
            </a:pPr>
            <a:r>
              <a:rPr lang="en-US" dirty="0" err="1" smtClean="0">
                <a:solidFill>
                  <a:srgbClr val="FFFFFF"/>
                </a:solidFill>
              </a:rPr>
              <a:t>book_id</a:t>
            </a:r>
            <a:endParaRPr lang="en-US" dirty="0" smtClean="0">
              <a:solidFill>
                <a:srgbClr val="FFFFFF"/>
              </a:solidFill>
            </a:endParaRPr>
          </a:p>
          <a:p>
            <a:pPr marL="342900" indent="-342900">
              <a:buClr>
                <a:schemeClr val="tx2"/>
              </a:buClr>
              <a:buFont typeface="Wingdings" charset="2"/>
              <a:buChar char="§"/>
            </a:pPr>
            <a:r>
              <a:rPr lang="en-US" dirty="0" err="1" smtClean="0">
                <a:solidFill>
                  <a:srgbClr val="FFFFFF"/>
                </a:solidFill>
              </a:rPr>
              <a:t>chap_title</a:t>
            </a:r>
            <a:endParaRPr lang="en-US" dirty="0" smtClean="0">
              <a:solidFill>
                <a:srgbClr val="FFFFFF"/>
              </a:solidFill>
            </a:endParaRPr>
          </a:p>
        </p:txBody>
      </p:sp>
      <p:sp>
        <p:nvSpPr>
          <p:cNvPr id="9" name="Rectangle 8"/>
          <p:cNvSpPr/>
          <p:nvPr/>
        </p:nvSpPr>
        <p:spPr>
          <a:xfrm>
            <a:off x="8510063" y="2176494"/>
            <a:ext cx="2506699" cy="1583603"/>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0" name="TextBox 9"/>
          <p:cNvSpPr txBox="1"/>
          <p:nvPr/>
        </p:nvSpPr>
        <p:spPr>
          <a:xfrm>
            <a:off x="8524776" y="2241344"/>
            <a:ext cx="2489988" cy="1451908"/>
          </a:xfrm>
          <a:prstGeom prst="rect">
            <a:avLst/>
          </a:prstGeom>
          <a:noFill/>
        </p:spPr>
        <p:txBody>
          <a:bodyPr vert="horz" wrap="square" lIns="91440" tIns="0" rIns="91440" bIns="0" rtlCol="0" anchor="t" anchorCtr="0">
            <a:noAutofit/>
          </a:bodyPr>
          <a:lstStyle/>
          <a:p>
            <a:pPr>
              <a:buClr>
                <a:schemeClr val="tx2"/>
              </a:buClr>
            </a:pPr>
            <a:r>
              <a:rPr lang="en-US" dirty="0" smtClean="0">
                <a:solidFill>
                  <a:srgbClr val="FFFFFF"/>
                </a:solidFill>
              </a:rPr>
              <a:t>Paragraph</a:t>
            </a:r>
          </a:p>
          <a:p>
            <a:pPr marL="342900" indent="-342900">
              <a:buClr>
                <a:schemeClr val="tx2"/>
              </a:buClr>
              <a:buFont typeface="Wingdings" charset="2"/>
              <a:buChar char="§"/>
            </a:pPr>
            <a:r>
              <a:rPr lang="en-US" dirty="0" smtClean="0">
                <a:solidFill>
                  <a:srgbClr val="FFFFFF"/>
                </a:solidFill>
              </a:rPr>
              <a:t>id</a:t>
            </a:r>
          </a:p>
          <a:p>
            <a:pPr marL="342900" indent="-342900">
              <a:buClr>
                <a:schemeClr val="tx2"/>
              </a:buClr>
              <a:buFont typeface="Wingdings" charset="2"/>
              <a:buChar char="§"/>
            </a:pPr>
            <a:r>
              <a:rPr lang="en-US" dirty="0" err="1" smtClean="0">
                <a:solidFill>
                  <a:srgbClr val="FFFFFF"/>
                </a:solidFill>
              </a:rPr>
              <a:t>chapter_id</a:t>
            </a:r>
            <a:endParaRPr lang="en-US" dirty="0" smtClean="0">
              <a:solidFill>
                <a:srgbClr val="FFFFFF"/>
              </a:solidFill>
            </a:endParaRPr>
          </a:p>
          <a:p>
            <a:pPr marL="342900" indent="-342900">
              <a:buClr>
                <a:schemeClr val="tx2"/>
              </a:buClr>
              <a:buFont typeface="Wingdings" charset="2"/>
              <a:buChar char="§"/>
            </a:pPr>
            <a:r>
              <a:rPr lang="en-US" dirty="0" smtClean="0">
                <a:solidFill>
                  <a:srgbClr val="FFFFFF"/>
                </a:solidFill>
              </a:rPr>
              <a:t>text</a:t>
            </a:r>
          </a:p>
        </p:txBody>
      </p:sp>
      <p:cxnSp>
        <p:nvCxnSpPr>
          <p:cNvPr id="13" name="Elbow Connector 12"/>
          <p:cNvCxnSpPr/>
          <p:nvPr/>
        </p:nvCxnSpPr>
        <p:spPr>
          <a:xfrm rot="10800000">
            <a:off x="4094275" y="2640425"/>
            <a:ext cx="902412" cy="467925"/>
          </a:xfrm>
          <a:prstGeom prst="bentConnector3">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nvCxnSpPr>
        <p:spPr>
          <a:xfrm rot="10800000">
            <a:off x="7503389" y="2723982"/>
            <a:ext cx="985967" cy="434500"/>
          </a:xfrm>
          <a:prstGeom prst="bentConnector3">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4998686" y="4463979"/>
            <a:ext cx="2506699" cy="1971961"/>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0" name="TextBox 19"/>
          <p:cNvSpPr txBox="1"/>
          <p:nvPr/>
        </p:nvSpPr>
        <p:spPr>
          <a:xfrm>
            <a:off x="4998686" y="4480691"/>
            <a:ext cx="2523410" cy="1921827"/>
          </a:xfrm>
          <a:prstGeom prst="rect">
            <a:avLst/>
          </a:prstGeom>
          <a:noFill/>
        </p:spPr>
        <p:txBody>
          <a:bodyPr vert="horz" wrap="square" lIns="91440" tIns="91440" rIns="91440" bIns="0" rtlCol="0" anchor="t" anchorCtr="0">
            <a:noAutofit/>
          </a:bodyPr>
          <a:lstStyle/>
          <a:p>
            <a:pPr>
              <a:buClr>
                <a:schemeClr val="tx2"/>
              </a:buClr>
            </a:pPr>
            <a:r>
              <a:rPr lang="en-US" dirty="0" smtClean="0">
                <a:solidFill>
                  <a:schemeClr val="bg2"/>
                </a:solidFill>
              </a:rPr>
              <a:t>Author</a:t>
            </a:r>
          </a:p>
          <a:p>
            <a:pPr marL="342900" indent="-342900">
              <a:buClr>
                <a:schemeClr val="tx2"/>
              </a:buClr>
              <a:buFont typeface="Wingdings" charset="2"/>
              <a:buChar char="§"/>
            </a:pPr>
            <a:r>
              <a:rPr lang="en-US" dirty="0" smtClean="0">
                <a:solidFill>
                  <a:schemeClr val="bg2"/>
                </a:solidFill>
              </a:rPr>
              <a:t>id</a:t>
            </a:r>
          </a:p>
          <a:p>
            <a:pPr marL="342900" indent="-342900">
              <a:buClr>
                <a:schemeClr val="tx2"/>
              </a:buClr>
              <a:buFont typeface="Wingdings" charset="2"/>
              <a:buChar char="§"/>
            </a:pPr>
            <a:r>
              <a:rPr lang="en-US" dirty="0" smtClean="0">
                <a:solidFill>
                  <a:schemeClr val="bg2"/>
                </a:solidFill>
              </a:rPr>
              <a:t>first</a:t>
            </a:r>
          </a:p>
          <a:p>
            <a:pPr marL="342900" indent="-342900">
              <a:buClr>
                <a:schemeClr val="tx2"/>
              </a:buClr>
              <a:buFont typeface="Wingdings" charset="2"/>
              <a:buChar char="§"/>
            </a:pPr>
            <a:r>
              <a:rPr lang="en-US" dirty="0" smtClean="0">
                <a:solidFill>
                  <a:schemeClr val="bg2"/>
                </a:solidFill>
              </a:rPr>
              <a:t>last</a:t>
            </a:r>
          </a:p>
          <a:p>
            <a:pPr marL="342900" indent="-342900">
              <a:buClr>
                <a:schemeClr val="tx2"/>
              </a:buClr>
              <a:buFont typeface="Wingdings" charset="2"/>
              <a:buChar char="§"/>
            </a:pPr>
            <a:r>
              <a:rPr lang="en-US" dirty="0" smtClean="0">
                <a:solidFill>
                  <a:schemeClr val="bg2"/>
                </a:solidFill>
              </a:rPr>
              <a:t>…</a:t>
            </a:r>
          </a:p>
        </p:txBody>
      </p:sp>
      <p:sp>
        <p:nvSpPr>
          <p:cNvPr id="21" name="Rectangle 20"/>
          <p:cNvSpPr/>
          <p:nvPr/>
        </p:nvSpPr>
        <p:spPr>
          <a:xfrm>
            <a:off x="1572863" y="4463980"/>
            <a:ext cx="2506699" cy="1301504"/>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2" name="TextBox 21"/>
          <p:cNvSpPr txBox="1"/>
          <p:nvPr/>
        </p:nvSpPr>
        <p:spPr>
          <a:xfrm>
            <a:off x="1572864" y="4480692"/>
            <a:ext cx="2523410" cy="1284792"/>
          </a:xfrm>
          <a:prstGeom prst="rect">
            <a:avLst/>
          </a:prstGeom>
          <a:noFill/>
        </p:spPr>
        <p:txBody>
          <a:bodyPr vert="horz" wrap="square" lIns="91440" tIns="91440" rIns="91440" bIns="0" rtlCol="0" anchor="t" anchorCtr="0">
            <a:noAutofit/>
          </a:bodyPr>
          <a:lstStyle/>
          <a:p>
            <a:pPr>
              <a:buClr>
                <a:schemeClr val="tx2"/>
              </a:buClr>
            </a:pPr>
            <a:r>
              <a:rPr lang="en-US" dirty="0" err="1" smtClean="0">
                <a:solidFill>
                  <a:schemeClr val="bg2"/>
                </a:solidFill>
              </a:rPr>
              <a:t>BookAuthor</a:t>
            </a:r>
            <a:endParaRPr lang="en-US" dirty="0" smtClean="0">
              <a:solidFill>
                <a:schemeClr val="bg2"/>
              </a:solidFill>
            </a:endParaRPr>
          </a:p>
          <a:p>
            <a:pPr marL="342900" indent="-342900">
              <a:buClr>
                <a:schemeClr val="tx2"/>
              </a:buClr>
              <a:buFont typeface="Wingdings" charset="2"/>
              <a:buChar char="§"/>
            </a:pPr>
            <a:r>
              <a:rPr lang="en-US" dirty="0" err="1" smtClean="0">
                <a:solidFill>
                  <a:schemeClr val="bg2"/>
                </a:solidFill>
              </a:rPr>
              <a:t>book_id</a:t>
            </a:r>
            <a:endParaRPr lang="en-US" dirty="0" smtClean="0">
              <a:solidFill>
                <a:schemeClr val="bg2"/>
              </a:solidFill>
            </a:endParaRPr>
          </a:p>
          <a:p>
            <a:pPr marL="342900" indent="-342900">
              <a:buClr>
                <a:schemeClr val="tx2"/>
              </a:buClr>
              <a:buFont typeface="Wingdings" charset="2"/>
              <a:buChar char="§"/>
            </a:pPr>
            <a:r>
              <a:rPr lang="en-US" dirty="0" err="1" smtClean="0">
                <a:solidFill>
                  <a:schemeClr val="bg2"/>
                </a:solidFill>
              </a:rPr>
              <a:t>author_id</a:t>
            </a:r>
            <a:endParaRPr lang="en-US" dirty="0" smtClean="0">
              <a:solidFill>
                <a:schemeClr val="bg2"/>
              </a:solidFill>
            </a:endParaRPr>
          </a:p>
        </p:txBody>
      </p:sp>
      <p:cxnSp>
        <p:nvCxnSpPr>
          <p:cNvPr id="24" name="Elbow Connector 23"/>
          <p:cNvCxnSpPr/>
          <p:nvPr/>
        </p:nvCxnSpPr>
        <p:spPr>
          <a:xfrm flipV="1">
            <a:off x="4094275" y="5097021"/>
            <a:ext cx="935835" cy="417789"/>
          </a:xfrm>
          <a:prstGeom prst="bentConnector3">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p:nvPr/>
        </p:nvCxnSpPr>
        <p:spPr>
          <a:xfrm rot="5400000" flipH="1" flipV="1">
            <a:off x="183809" y="3743389"/>
            <a:ext cx="2356328" cy="417783"/>
          </a:xfrm>
          <a:prstGeom prst="bentConnector3">
            <a:avLst>
              <a:gd name="adj1" fmla="val 100355"/>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153082" y="5113733"/>
            <a:ext cx="401072" cy="1"/>
          </a:xfrm>
          <a:prstGeom prst="line">
            <a:avLst/>
          </a:prstGeom>
          <a:ln w="38100" cap="flat">
            <a:solidFill>
              <a:schemeClr val="tx1">
                <a:lumMod val="50000"/>
                <a:lumOff val="50000"/>
              </a:schemeClr>
            </a:solidFill>
            <a:tailEnd type="none" w="med"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72385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Denormalizing</a:t>
            </a:r>
            <a:endParaRPr lang="en-US" dirty="0"/>
          </a:p>
        </p:txBody>
      </p:sp>
      <p:sp>
        <p:nvSpPr>
          <p:cNvPr id="3" name="Rectangle 2"/>
          <p:cNvSpPr/>
          <p:nvPr/>
        </p:nvSpPr>
        <p:spPr>
          <a:xfrm>
            <a:off x="582266" y="2045281"/>
            <a:ext cx="6818297" cy="4401204"/>
          </a:xfrm>
          <a:prstGeom prst="rect">
            <a:avLst/>
          </a:prstGeom>
        </p:spPr>
        <p:txBody>
          <a:bodyPr wrap="square">
            <a:spAutoFit/>
          </a:bodyPr>
          <a:lstStyle/>
          <a:p>
            <a:r>
              <a:rPr lang="en-US" sz="1400" dirty="0">
                <a:latin typeface="Tahoma"/>
                <a:cs typeface="Tahoma"/>
              </a:rPr>
              <a:t>&lt;Book&gt;</a:t>
            </a:r>
          </a:p>
          <a:p>
            <a:pPr lvl="1"/>
            <a:r>
              <a:rPr lang="en-US" sz="1400" dirty="0">
                <a:latin typeface="Tahoma"/>
                <a:cs typeface="Tahoma"/>
              </a:rPr>
              <a:t>&lt;Info&gt;</a:t>
            </a:r>
          </a:p>
          <a:p>
            <a:pPr lvl="2"/>
            <a:r>
              <a:rPr lang="en-US" sz="1400" dirty="0">
                <a:latin typeface="Tahoma"/>
                <a:cs typeface="Tahoma"/>
              </a:rPr>
              <a:t>&lt;Title&gt;</a:t>
            </a:r>
            <a:r>
              <a:rPr lang="en-US" sz="1400" i="1" dirty="0">
                <a:latin typeface="Tahoma"/>
                <a:cs typeface="Tahoma"/>
              </a:rPr>
              <a:t>I Love Penguins</a:t>
            </a:r>
            <a:r>
              <a:rPr lang="en-US" sz="1400" dirty="0">
                <a:latin typeface="Tahoma"/>
                <a:cs typeface="Tahoma"/>
              </a:rPr>
              <a:t>&lt;/Title&gt;</a:t>
            </a:r>
          </a:p>
          <a:p>
            <a:pPr lvl="2"/>
            <a:r>
              <a:rPr lang="en-US" sz="1400" dirty="0">
                <a:latin typeface="Tahoma"/>
                <a:cs typeface="Tahoma"/>
              </a:rPr>
              <a:t>&lt;Author&gt;</a:t>
            </a:r>
            <a:r>
              <a:rPr lang="en-US" sz="1400" i="1" dirty="0">
                <a:latin typeface="Tahoma"/>
                <a:cs typeface="Tahoma"/>
              </a:rPr>
              <a:t>Paul</a:t>
            </a:r>
            <a:r>
              <a:rPr lang="en-US" sz="1400" dirty="0">
                <a:latin typeface="Tahoma"/>
                <a:cs typeface="Tahoma"/>
              </a:rPr>
              <a:t>&lt;/Author</a:t>
            </a:r>
            <a:r>
              <a:rPr lang="en-US" sz="1400" dirty="0" smtClean="0">
                <a:latin typeface="Tahoma"/>
                <a:cs typeface="Tahoma"/>
              </a:rPr>
              <a:t>&gt;</a:t>
            </a:r>
          </a:p>
          <a:p>
            <a:pPr lvl="2"/>
            <a:r>
              <a:rPr lang="en-US" sz="1400" dirty="0" smtClean="0">
                <a:latin typeface="Tahoma"/>
                <a:cs typeface="Tahoma"/>
              </a:rPr>
              <a:t>&lt;Publisher&gt;Bob's Books&lt;/Publisher&gt;</a:t>
            </a:r>
            <a:endParaRPr lang="en-US" sz="1400" dirty="0">
              <a:latin typeface="Tahoma"/>
              <a:cs typeface="Tahoma"/>
            </a:endParaRPr>
          </a:p>
          <a:p>
            <a:pPr lvl="1"/>
            <a:r>
              <a:rPr lang="en-US" sz="1400" dirty="0">
                <a:latin typeface="Tahoma"/>
                <a:cs typeface="Tahoma"/>
              </a:rPr>
              <a:t>&lt;Section&gt;</a:t>
            </a:r>
          </a:p>
          <a:p>
            <a:pPr lvl="2"/>
            <a:r>
              <a:rPr lang="en-US" sz="1400" dirty="0">
                <a:latin typeface="Tahoma"/>
                <a:cs typeface="Tahoma"/>
              </a:rPr>
              <a:t>&lt;Chapter&gt;</a:t>
            </a:r>
          </a:p>
          <a:p>
            <a:pPr marL="1615676" lvl="3" indent="0">
              <a:buNone/>
            </a:pPr>
            <a:r>
              <a:rPr lang="en-US" sz="1400" dirty="0">
                <a:latin typeface="Tahoma"/>
                <a:cs typeface="Tahoma"/>
              </a:rPr>
              <a:t>&lt;Page&gt;</a:t>
            </a:r>
          </a:p>
          <a:p>
            <a:pPr marL="2061310" lvl="4" indent="0">
              <a:buNone/>
            </a:pPr>
            <a:r>
              <a:rPr lang="en-US" sz="1400" dirty="0">
                <a:latin typeface="Tahoma"/>
                <a:cs typeface="Tahoma"/>
              </a:rPr>
              <a:t>&lt;Paragraph&gt;</a:t>
            </a:r>
            <a:r>
              <a:rPr lang="en-US" sz="1400" i="1" dirty="0">
                <a:latin typeface="Tahoma"/>
                <a:cs typeface="Tahoma"/>
              </a:rPr>
              <a:t>I love penguins because…&lt;/Paragraph&gt;</a:t>
            </a:r>
            <a:endParaRPr lang="en-US" sz="1400" dirty="0">
              <a:latin typeface="Tahoma"/>
              <a:cs typeface="Tahoma"/>
            </a:endParaRPr>
          </a:p>
          <a:p>
            <a:pPr marL="1615676" lvl="3" indent="0">
              <a:buNone/>
            </a:pPr>
            <a:r>
              <a:rPr lang="en-US" sz="1400" dirty="0">
                <a:latin typeface="Tahoma"/>
                <a:cs typeface="Tahoma"/>
              </a:rPr>
              <a:t>&lt;Page&gt;</a:t>
            </a:r>
          </a:p>
          <a:p>
            <a:pPr marL="2061310" lvl="4" indent="0">
              <a:buNone/>
            </a:pPr>
            <a:r>
              <a:rPr lang="en-US" sz="1400" dirty="0">
                <a:latin typeface="Tahoma"/>
                <a:cs typeface="Tahoma"/>
              </a:rPr>
              <a:t>&lt;Paragraph&gt;</a:t>
            </a:r>
            <a:r>
              <a:rPr lang="en-US" sz="1400" i="1" dirty="0">
                <a:latin typeface="Tahoma"/>
                <a:cs typeface="Tahoma"/>
              </a:rPr>
              <a:t>Blah blah</a:t>
            </a:r>
            <a:r>
              <a:rPr lang="en-US" sz="1400" dirty="0">
                <a:latin typeface="Tahoma"/>
                <a:cs typeface="Tahoma"/>
              </a:rPr>
              <a:t>&lt;/Paragraph&gt;</a:t>
            </a:r>
          </a:p>
          <a:p>
            <a:pPr lvl="2"/>
            <a:r>
              <a:rPr lang="en-US" sz="1400" dirty="0">
                <a:latin typeface="Tahoma"/>
                <a:cs typeface="Tahoma"/>
              </a:rPr>
              <a:t>&lt;Chapter&gt;</a:t>
            </a:r>
          </a:p>
          <a:p>
            <a:pPr marL="1615676" lvl="3" indent="0">
              <a:buNone/>
            </a:pPr>
            <a:r>
              <a:rPr lang="en-US" sz="1400" dirty="0">
                <a:latin typeface="Tahoma"/>
                <a:cs typeface="Tahoma"/>
              </a:rPr>
              <a:t>&lt;Page&gt;</a:t>
            </a:r>
          </a:p>
          <a:p>
            <a:pPr lvl="1"/>
            <a:r>
              <a:rPr lang="en-US" sz="1400" dirty="0">
                <a:latin typeface="Tahoma"/>
                <a:cs typeface="Tahoma"/>
              </a:rPr>
              <a:t>&lt;Section&gt;</a:t>
            </a:r>
          </a:p>
          <a:p>
            <a:pPr lvl="2"/>
            <a:r>
              <a:rPr lang="en-US" sz="1400" dirty="0">
                <a:latin typeface="Tahoma"/>
                <a:cs typeface="Tahoma"/>
              </a:rPr>
              <a:t>&lt;Chapter&gt;</a:t>
            </a:r>
          </a:p>
          <a:p>
            <a:pPr lvl="2"/>
            <a:r>
              <a:rPr lang="en-US" sz="1400" dirty="0">
                <a:latin typeface="Tahoma"/>
                <a:cs typeface="Tahoma"/>
              </a:rPr>
              <a:t>&lt;Chapter&gt;</a:t>
            </a:r>
          </a:p>
          <a:p>
            <a:pPr lvl="2"/>
            <a:r>
              <a:rPr lang="en-US" sz="1400" dirty="0">
                <a:latin typeface="Tahoma"/>
                <a:cs typeface="Tahoma"/>
              </a:rPr>
              <a:t>&lt;Chapter&gt;</a:t>
            </a:r>
          </a:p>
          <a:p>
            <a:pPr marL="1615676" lvl="3" indent="0">
              <a:buNone/>
            </a:pPr>
            <a:r>
              <a:rPr lang="en-US" sz="1400" dirty="0">
                <a:latin typeface="Tahoma"/>
                <a:cs typeface="Tahoma"/>
              </a:rPr>
              <a:t>&lt;Paragraph&gt;</a:t>
            </a:r>
          </a:p>
          <a:p>
            <a:pPr marL="1615676" lvl="3" indent="0">
              <a:buNone/>
            </a:pPr>
            <a:r>
              <a:rPr lang="en-US" sz="1400" dirty="0">
                <a:latin typeface="Tahoma"/>
                <a:cs typeface="Tahoma"/>
              </a:rPr>
              <a:t>&lt;Paragraph&gt;</a:t>
            </a:r>
          </a:p>
          <a:p>
            <a:pPr marL="1929567" lvl="3" indent="-171450">
              <a:buFont typeface="Arial"/>
              <a:buChar char="•"/>
            </a:pPr>
            <a:endParaRPr lang="en-US" sz="1400" dirty="0">
              <a:latin typeface="Tahoma"/>
              <a:cs typeface="Tahoma"/>
            </a:endParaRPr>
          </a:p>
        </p:txBody>
      </p:sp>
      <p:sp>
        <p:nvSpPr>
          <p:cNvPr id="4" name="TextBox 3"/>
          <p:cNvSpPr txBox="1"/>
          <p:nvPr/>
        </p:nvSpPr>
        <p:spPr>
          <a:xfrm>
            <a:off x="7302850" y="2022097"/>
            <a:ext cx="4428502" cy="4211309"/>
          </a:xfrm>
          <a:prstGeom prst="rect">
            <a:avLst/>
          </a:prstGeom>
          <a:noFill/>
        </p:spPr>
        <p:txBody>
          <a:bodyPr vert="horz" wrap="square" lIns="0" tIns="0" rIns="0" bIns="0" rtlCol="0" anchor="t" anchorCtr="0">
            <a:noAutofit/>
          </a:bodyPr>
          <a:lstStyle/>
          <a:p>
            <a:pPr>
              <a:buClr>
                <a:schemeClr val="tx2"/>
              </a:buClr>
            </a:pPr>
            <a:r>
              <a:rPr lang="en-US" sz="1400" dirty="0" smtClean="0"/>
              <a:t>&lt;Publisher&gt;</a:t>
            </a:r>
          </a:p>
          <a:p>
            <a:pPr>
              <a:buClr>
                <a:schemeClr val="tx2"/>
              </a:buClr>
            </a:pPr>
            <a:r>
              <a:rPr lang="en-US" sz="1400" dirty="0" smtClean="0"/>
              <a:t>    &lt;name&gt;Bob's Books&lt;/name&gt;</a:t>
            </a:r>
          </a:p>
          <a:p>
            <a:pPr>
              <a:buClr>
                <a:schemeClr val="tx2"/>
              </a:buClr>
            </a:pPr>
            <a:r>
              <a:rPr lang="en-US" sz="1400" dirty="0"/>
              <a:t> </a:t>
            </a:r>
            <a:r>
              <a:rPr lang="en-US" sz="1400" dirty="0" smtClean="0"/>
              <a:t>   &lt;office&gt;</a:t>
            </a:r>
          </a:p>
          <a:p>
            <a:pPr>
              <a:buClr>
                <a:schemeClr val="tx2"/>
              </a:buClr>
            </a:pPr>
            <a:r>
              <a:rPr lang="en-US" sz="1400" dirty="0"/>
              <a:t> </a:t>
            </a:r>
            <a:r>
              <a:rPr lang="en-US" sz="1400" dirty="0" smtClean="0"/>
              <a:t>       &lt;street&gt;123 Main St.&lt;/street&gt;</a:t>
            </a:r>
          </a:p>
          <a:p>
            <a:pPr>
              <a:buClr>
                <a:schemeClr val="tx2"/>
              </a:buClr>
            </a:pPr>
            <a:r>
              <a:rPr lang="en-US" sz="1400" dirty="0" smtClean="0"/>
              <a:t>        &lt;city&gt;Somewhere&lt;/city&gt;</a:t>
            </a:r>
          </a:p>
          <a:p>
            <a:pPr>
              <a:buClr>
                <a:schemeClr val="tx2"/>
              </a:buClr>
            </a:pPr>
            <a:r>
              <a:rPr lang="en-US" sz="1400" dirty="0"/>
              <a:t> </a:t>
            </a:r>
            <a:r>
              <a:rPr lang="en-US" sz="1400" dirty="0" smtClean="0"/>
              <a:t>       &lt;state&gt;PA&lt;/state&gt;</a:t>
            </a:r>
          </a:p>
          <a:p>
            <a:pPr>
              <a:buClr>
                <a:schemeClr val="tx2"/>
              </a:buClr>
            </a:pPr>
            <a:r>
              <a:rPr lang="en-US" sz="1400" dirty="0" smtClean="0"/>
              <a:t>    &lt;/office&gt;</a:t>
            </a:r>
          </a:p>
          <a:p>
            <a:pPr>
              <a:buClr>
                <a:schemeClr val="tx2"/>
              </a:buClr>
            </a:pPr>
            <a:r>
              <a:rPr lang="en-US" sz="1400" dirty="0" smtClean="0"/>
              <a:t>&lt;/Publisher&gt;</a:t>
            </a:r>
            <a:endParaRPr lang="en-US" sz="1400" dirty="0"/>
          </a:p>
        </p:txBody>
      </p:sp>
    </p:spTree>
    <p:extLst>
      <p:ext uri="{BB962C8B-B14F-4D97-AF65-F5344CB8AC3E}">
        <p14:creationId xmlns:p14="http://schemas.microsoft.com/office/powerpoint/2010/main" val="461109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Expansion</a:t>
            </a:r>
            <a:endParaRPr lang="en-US" dirty="0"/>
          </a:p>
        </p:txBody>
      </p:sp>
      <p:grpSp>
        <p:nvGrpSpPr>
          <p:cNvPr id="6" name="Group 5"/>
          <p:cNvGrpSpPr/>
          <p:nvPr/>
        </p:nvGrpSpPr>
        <p:grpSpPr>
          <a:xfrm>
            <a:off x="4493219" y="2850314"/>
            <a:ext cx="1838246" cy="985982"/>
            <a:chOff x="7352984" y="2155788"/>
            <a:chExt cx="1838246" cy="985982"/>
          </a:xfrm>
        </p:grpSpPr>
        <p:sp>
          <p:nvSpPr>
            <p:cNvPr id="5" name="Rectangle 4"/>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3"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668453" y="2005386"/>
            <a:ext cx="2590256" cy="3542847"/>
            <a:chOff x="668453" y="2289482"/>
            <a:chExt cx="2590256" cy="3542847"/>
          </a:xfrm>
        </p:grpSpPr>
        <p:sp>
          <p:nvSpPr>
            <p:cNvPr id="11" name="Up Arrow 10"/>
            <p:cNvSpPr/>
            <p:nvPr/>
          </p:nvSpPr>
          <p:spPr>
            <a:xfrm>
              <a:off x="668453" y="2289482"/>
              <a:ext cx="2590256" cy="3542847"/>
            </a:xfrm>
            <a:prstGeom prst="upArrow">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2" name="TextBox 11"/>
            <p:cNvSpPr txBox="1"/>
            <p:nvPr/>
          </p:nvSpPr>
          <p:spPr>
            <a:xfrm rot="16200000">
              <a:off x="668456" y="3609693"/>
              <a:ext cx="2640389" cy="852288"/>
            </a:xfrm>
            <a:prstGeom prst="rect">
              <a:avLst/>
            </a:prstGeom>
            <a:noFill/>
          </p:spPr>
          <p:txBody>
            <a:bodyPr vert="horz" wrap="square" lIns="0" tIns="0" rIns="0" bIns="0" rtlCol="0" anchor="t" anchorCtr="0">
              <a:noAutofit/>
            </a:bodyPr>
            <a:lstStyle/>
            <a:p>
              <a:pPr>
                <a:buClr>
                  <a:schemeClr val="tx2"/>
                </a:buClr>
              </a:pPr>
              <a:r>
                <a:rPr lang="en-US" sz="4400" dirty="0" smtClean="0">
                  <a:solidFill>
                    <a:srgbClr val="FFFFFF"/>
                  </a:solidFill>
                </a:rPr>
                <a:t>Scale Up</a:t>
              </a:r>
              <a:endParaRPr lang="en-US" sz="4400" dirty="0">
                <a:solidFill>
                  <a:srgbClr val="FFFFFF"/>
                </a:solidFill>
              </a:endParaRPr>
            </a:p>
          </p:txBody>
        </p:sp>
      </p:grpSp>
      <p:grpSp>
        <p:nvGrpSpPr>
          <p:cNvPr id="7" name="Group 6"/>
          <p:cNvGrpSpPr>
            <a:grpSpLocks noChangeAspect="1"/>
          </p:cNvGrpSpPr>
          <p:nvPr/>
        </p:nvGrpSpPr>
        <p:grpSpPr>
          <a:xfrm>
            <a:off x="3544800" y="2341610"/>
            <a:ext cx="3735084" cy="2003391"/>
            <a:chOff x="7352984" y="2155788"/>
            <a:chExt cx="1838246" cy="985982"/>
          </a:xfrm>
        </p:grpSpPr>
        <p:sp>
          <p:nvSpPr>
            <p:cNvPr id="8" name="Rectangle 7"/>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9"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03297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Expansion</a:t>
            </a:r>
            <a:endParaRPr lang="en-US" dirty="0"/>
          </a:p>
        </p:txBody>
      </p:sp>
      <p:grpSp>
        <p:nvGrpSpPr>
          <p:cNvPr id="3" name="Group 2"/>
          <p:cNvGrpSpPr/>
          <p:nvPr/>
        </p:nvGrpSpPr>
        <p:grpSpPr>
          <a:xfrm>
            <a:off x="1719158" y="2416812"/>
            <a:ext cx="1838246" cy="985982"/>
            <a:chOff x="7352984" y="2155788"/>
            <a:chExt cx="1838246" cy="985982"/>
          </a:xfrm>
        </p:grpSpPr>
        <p:sp>
          <p:nvSpPr>
            <p:cNvPr id="4" name="Rectangle 3"/>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5"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030885" y="2416812"/>
            <a:ext cx="1838246" cy="985982"/>
            <a:chOff x="7352984" y="2155788"/>
            <a:chExt cx="1838246" cy="985982"/>
          </a:xfrm>
        </p:grpSpPr>
        <p:sp>
          <p:nvSpPr>
            <p:cNvPr id="8" name="Rectangle 7"/>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9"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6342612" y="2416812"/>
            <a:ext cx="1838246" cy="985982"/>
            <a:chOff x="7352984" y="2155788"/>
            <a:chExt cx="1838246" cy="985982"/>
          </a:xfrm>
        </p:grpSpPr>
        <p:sp>
          <p:nvSpPr>
            <p:cNvPr id="12" name="Rectangle 11"/>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13"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8654340" y="2416812"/>
            <a:ext cx="1838246" cy="985982"/>
            <a:chOff x="7352984" y="2155788"/>
            <a:chExt cx="1838246" cy="985982"/>
          </a:xfrm>
        </p:grpSpPr>
        <p:sp>
          <p:nvSpPr>
            <p:cNvPr id="16" name="Rectangle 15"/>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17"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rot="5400000">
            <a:off x="4516225" y="1800700"/>
            <a:ext cx="2590256" cy="5924186"/>
            <a:chOff x="668453" y="2289482"/>
            <a:chExt cx="2590256" cy="3542847"/>
          </a:xfrm>
        </p:grpSpPr>
        <p:sp>
          <p:nvSpPr>
            <p:cNvPr id="20" name="Up Arrow 19"/>
            <p:cNvSpPr/>
            <p:nvPr/>
          </p:nvSpPr>
          <p:spPr>
            <a:xfrm>
              <a:off x="668453" y="2289482"/>
              <a:ext cx="2590256" cy="3542847"/>
            </a:xfrm>
            <a:prstGeom prst="upArrow">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1" name="TextBox 20"/>
            <p:cNvSpPr txBox="1"/>
            <p:nvPr/>
          </p:nvSpPr>
          <p:spPr>
            <a:xfrm rot="16200000">
              <a:off x="668456" y="3609693"/>
              <a:ext cx="2640389" cy="852288"/>
            </a:xfrm>
            <a:prstGeom prst="rect">
              <a:avLst/>
            </a:prstGeom>
            <a:noFill/>
          </p:spPr>
          <p:txBody>
            <a:bodyPr vert="horz" wrap="square" lIns="0" tIns="0" rIns="0" bIns="0" rtlCol="0" anchor="t" anchorCtr="0">
              <a:noAutofit/>
            </a:bodyPr>
            <a:lstStyle/>
            <a:p>
              <a:pPr>
                <a:buClr>
                  <a:schemeClr val="tx2"/>
                </a:buClr>
              </a:pPr>
              <a:r>
                <a:rPr lang="en-US" sz="4400" dirty="0" smtClean="0">
                  <a:solidFill>
                    <a:srgbClr val="FFFFFF"/>
                  </a:solidFill>
                </a:rPr>
                <a:t>Scale Out</a:t>
              </a:r>
              <a:endParaRPr lang="en-US" sz="4400" dirty="0">
                <a:solidFill>
                  <a:srgbClr val="FFFFFF"/>
                </a:solidFill>
              </a:endParaRPr>
            </a:p>
          </p:txBody>
        </p:sp>
      </p:grpSp>
    </p:spTree>
    <p:extLst>
      <p:ext uri="{BB962C8B-B14F-4D97-AF65-F5344CB8AC3E}">
        <p14:creationId xmlns:p14="http://schemas.microsoft.com/office/powerpoint/2010/main" val="1393871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Sharding</a:t>
            </a:r>
            <a:endParaRPr lang="en-US" dirty="0"/>
          </a:p>
        </p:txBody>
      </p:sp>
      <p:grpSp>
        <p:nvGrpSpPr>
          <p:cNvPr id="3" name="Group 2"/>
          <p:cNvGrpSpPr/>
          <p:nvPr/>
        </p:nvGrpSpPr>
        <p:grpSpPr>
          <a:xfrm>
            <a:off x="1719158" y="1815180"/>
            <a:ext cx="1838246" cy="985982"/>
            <a:chOff x="7352984" y="2155788"/>
            <a:chExt cx="1838246" cy="985982"/>
          </a:xfrm>
        </p:grpSpPr>
        <p:sp>
          <p:nvSpPr>
            <p:cNvPr id="4" name="Rectangle 3"/>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5"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030885" y="1815180"/>
            <a:ext cx="1838246" cy="985982"/>
            <a:chOff x="7352984" y="2155788"/>
            <a:chExt cx="1838246" cy="985982"/>
          </a:xfrm>
        </p:grpSpPr>
        <p:sp>
          <p:nvSpPr>
            <p:cNvPr id="8" name="Rectangle 7"/>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9"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6342612" y="1815180"/>
            <a:ext cx="1838246" cy="985982"/>
            <a:chOff x="7352984" y="2155788"/>
            <a:chExt cx="1838246" cy="985982"/>
          </a:xfrm>
        </p:grpSpPr>
        <p:sp>
          <p:nvSpPr>
            <p:cNvPr id="12" name="Rectangle 11"/>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13"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8654340" y="1815180"/>
            <a:ext cx="1838246" cy="985982"/>
            <a:chOff x="7352984" y="2155788"/>
            <a:chExt cx="1838246" cy="985982"/>
          </a:xfrm>
        </p:grpSpPr>
        <p:sp>
          <p:nvSpPr>
            <p:cNvPr id="16" name="Rectangle 15"/>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17"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2590254" y="3793520"/>
            <a:ext cx="7039467" cy="2475304"/>
            <a:chOff x="1153081" y="2155790"/>
            <a:chExt cx="9863681" cy="4280150"/>
          </a:xfrm>
        </p:grpSpPr>
        <p:sp>
          <p:nvSpPr>
            <p:cNvPr id="19" name="Rectangle 18"/>
            <p:cNvSpPr/>
            <p:nvPr/>
          </p:nvSpPr>
          <p:spPr>
            <a:xfrm>
              <a:off x="1587577" y="2155790"/>
              <a:ext cx="2506699" cy="1971961"/>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0" name="TextBox 19"/>
            <p:cNvSpPr txBox="1">
              <a:spLocks noChangeAspect="1"/>
            </p:cNvSpPr>
            <p:nvPr/>
          </p:nvSpPr>
          <p:spPr>
            <a:xfrm>
              <a:off x="1570866" y="2155790"/>
              <a:ext cx="2523410" cy="1921827"/>
            </a:xfrm>
            <a:prstGeom prst="rect">
              <a:avLst/>
            </a:prstGeom>
            <a:noFill/>
          </p:spPr>
          <p:txBody>
            <a:bodyPr vert="horz" wrap="square" lIns="91440" tIns="91440" rIns="91440" bIns="0" rtlCol="0" anchor="t" anchorCtr="0">
              <a:noAutofit/>
            </a:bodyPr>
            <a:lstStyle/>
            <a:p>
              <a:pPr>
                <a:buClr>
                  <a:schemeClr val="tx2"/>
                </a:buClr>
              </a:pPr>
              <a:r>
                <a:rPr lang="en-US" sz="1200" dirty="0" smtClean="0">
                  <a:solidFill>
                    <a:schemeClr val="bg2"/>
                  </a:solidFill>
                </a:rPr>
                <a:t>Book</a:t>
              </a:r>
            </a:p>
            <a:p>
              <a:pPr marL="342900" indent="-342900">
                <a:buClr>
                  <a:schemeClr val="tx2"/>
                </a:buClr>
                <a:buFont typeface="Wingdings" charset="2"/>
                <a:buChar char="§"/>
              </a:pPr>
              <a:r>
                <a:rPr lang="en-US" sz="1200" dirty="0" smtClean="0">
                  <a:solidFill>
                    <a:schemeClr val="bg2"/>
                  </a:solidFill>
                </a:rPr>
                <a:t>id</a:t>
              </a:r>
            </a:p>
            <a:p>
              <a:pPr marL="342900" indent="-342900">
                <a:buClr>
                  <a:schemeClr val="tx2"/>
                </a:buClr>
                <a:buFont typeface="Wingdings" charset="2"/>
                <a:buChar char="§"/>
              </a:pPr>
              <a:r>
                <a:rPr lang="en-US" sz="1200" dirty="0" smtClean="0">
                  <a:solidFill>
                    <a:schemeClr val="bg2"/>
                  </a:solidFill>
                </a:rPr>
                <a:t>title</a:t>
              </a:r>
            </a:p>
            <a:p>
              <a:pPr marL="342900" indent="-342900">
                <a:buClr>
                  <a:schemeClr val="tx2"/>
                </a:buClr>
                <a:buFont typeface="Wingdings" charset="2"/>
                <a:buChar char="§"/>
              </a:pPr>
              <a:r>
                <a:rPr lang="en-US" sz="1200" dirty="0" smtClean="0">
                  <a:solidFill>
                    <a:schemeClr val="bg2"/>
                  </a:solidFill>
                </a:rPr>
                <a:t>author</a:t>
              </a:r>
            </a:p>
            <a:p>
              <a:pPr marL="342900" indent="-342900">
                <a:buClr>
                  <a:schemeClr val="tx2"/>
                </a:buClr>
                <a:buFont typeface="Wingdings" charset="2"/>
                <a:buChar char="§"/>
              </a:pPr>
              <a:r>
                <a:rPr lang="en-US" sz="1200" dirty="0" err="1" smtClean="0">
                  <a:solidFill>
                    <a:schemeClr val="bg2"/>
                  </a:solidFill>
                </a:rPr>
                <a:t>pub_date</a:t>
              </a:r>
              <a:endParaRPr lang="en-US" sz="1200" dirty="0" smtClean="0">
                <a:solidFill>
                  <a:schemeClr val="bg2"/>
                </a:solidFill>
              </a:endParaRPr>
            </a:p>
          </p:txBody>
        </p:sp>
        <p:sp>
          <p:nvSpPr>
            <p:cNvPr id="21" name="Rectangle 20"/>
            <p:cNvSpPr/>
            <p:nvPr/>
          </p:nvSpPr>
          <p:spPr>
            <a:xfrm>
              <a:off x="4998686" y="2157786"/>
              <a:ext cx="2506699" cy="1568888"/>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2" name="TextBox 21"/>
            <p:cNvSpPr txBox="1"/>
            <p:nvPr/>
          </p:nvSpPr>
          <p:spPr>
            <a:xfrm>
              <a:off x="5013399" y="2205924"/>
              <a:ext cx="2489988" cy="1804847"/>
            </a:xfrm>
            <a:prstGeom prst="rect">
              <a:avLst/>
            </a:prstGeom>
            <a:noFill/>
          </p:spPr>
          <p:txBody>
            <a:bodyPr vert="horz" wrap="square" lIns="91440" tIns="0" rIns="91440" bIns="0" rtlCol="0" anchor="t" anchorCtr="0">
              <a:noAutofit/>
            </a:bodyPr>
            <a:lstStyle/>
            <a:p>
              <a:pPr>
                <a:buClr>
                  <a:schemeClr val="tx2"/>
                </a:buClr>
              </a:pPr>
              <a:r>
                <a:rPr lang="en-US" sz="1200" dirty="0" smtClean="0">
                  <a:solidFill>
                    <a:srgbClr val="FFFFFF"/>
                  </a:solidFill>
                </a:rPr>
                <a:t>Chapter</a:t>
              </a:r>
            </a:p>
            <a:p>
              <a:pPr marL="342900" indent="-342900">
                <a:buClr>
                  <a:schemeClr val="tx2"/>
                </a:buClr>
                <a:buFont typeface="Wingdings" charset="2"/>
                <a:buChar char="§"/>
              </a:pPr>
              <a:r>
                <a:rPr lang="en-US" sz="1200" dirty="0" smtClean="0">
                  <a:solidFill>
                    <a:srgbClr val="FFFFFF"/>
                  </a:solidFill>
                </a:rPr>
                <a:t>id</a:t>
              </a:r>
            </a:p>
            <a:p>
              <a:pPr marL="342900" indent="-342900">
                <a:buClr>
                  <a:schemeClr val="tx2"/>
                </a:buClr>
                <a:buFont typeface="Wingdings" charset="2"/>
                <a:buChar char="§"/>
              </a:pPr>
              <a:r>
                <a:rPr lang="en-US" sz="1200" dirty="0" err="1" smtClean="0">
                  <a:solidFill>
                    <a:srgbClr val="FFFFFF"/>
                  </a:solidFill>
                </a:rPr>
                <a:t>book_id</a:t>
              </a:r>
              <a:endParaRPr lang="en-US" sz="1200" dirty="0" smtClean="0">
                <a:solidFill>
                  <a:srgbClr val="FFFFFF"/>
                </a:solidFill>
              </a:endParaRPr>
            </a:p>
            <a:p>
              <a:pPr marL="342900" indent="-342900">
                <a:buClr>
                  <a:schemeClr val="tx2"/>
                </a:buClr>
                <a:buFont typeface="Wingdings" charset="2"/>
                <a:buChar char="§"/>
              </a:pPr>
              <a:r>
                <a:rPr lang="en-US" sz="1200" dirty="0" err="1" smtClean="0">
                  <a:solidFill>
                    <a:srgbClr val="FFFFFF"/>
                  </a:solidFill>
                </a:rPr>
                <a:t>chap_title</a:t>
              </a:r>
              <a:endParaRPr lang="en-US" sz="1200" dirty="0" smtClean="0">
                <a:solidFill>
                  <a:srgbClr val="FFFFFF"/>
                </a:solidFill>
              </a:endParaRPr>
            </a:p>
          </p:txBody>
        </p:sp>
        <p:sp>
          <p:nvSpPr>
            <p:cNvPr id="23" name="Rectangle 22"/>
            <p:cNvSpPr/>
            <p:nvPr/>
          </p:nvSpPr>
          <p:spPr>
            <a:xfrm>
              <a:off x="8510063" y="2176494"/>
              <a:ext cx="2506699" cy="1583603"/>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4" name="TextBox 23"/>
            <p:cNvSpPr txBox="1"/>
            <p:nvPr/>
          </p:nvSpPr>
          <p:spPr>
            <a:xfrm>
              <a:off x="8524776" y="2241344"/>
              <a:ext cx="2489988" cy="1451908"/>
            </a:xfrm>
            <a:prstGeom prst="rect">
              <a:avLst/>
            </a:prstGeom>
            <a:noFill/>
          </p:spPr>
          <p:txBody>
            <a:bodyPr vert="horz" wrap="square" lIns="91440" tIns="0" rIns="91440" bIns="0" rtlCol="0" anchor="t" anchorCtr="0">
              <a:noAutofit/>
            </a:bodyPr>
            <a:lstStyle/>
            <a:p>
              <a:pPr>
                <a:buClr>
                  <a:schemeClr val="tx2"/>
                </a:buClr>
              </a:pPr>
              <a:r>
                <a:rPr lang="en-US" sz="1200" dirty="0" smtClean="0">
                  <a:solidFill>
                    <a:srgbClr val="FFFFFF"/>
                  </a:solidFill>
                </a:rPr>
                <a:t>Paragraph</a:t>
              </a:r>
            </a:p>
            <a:p>
              <a:pPr marL="342900" indent="-342900">
                <a:buClr>
                  <a:schemeClr val="tx2"/>
                </a:buClr>
                <a:buFont typeface="Wingdings" charset="2"/>
                <a:buChar char="§"/>
              </a:pPr>
              <a:r>
                <a:rPr lang="en-US" sz="1200" dirty="0" smtClean="0">
                  <a:solidFill>
                    <a:srgbClr val="FFFFFF"/>
                  </a:solidFill>
                </a:rPr>
                <a:t>id</a:t>
              </a:r>
            </a:p>
            <a:p>
              <a:pPr marL="342900" indent="-342900">
                <a:buClr>
                  <a:schemeClr val="tx2"/>
                </a:buClr>
                <a:buFont typeface="Wingdings" charset="2"/>
                <a:buChar char="§"/>
              </a:pPr>
              <a:r>
                <a:rPr lang="en-US" sz="1200" dirty="0" err="1" smtClean="0">
                  <a:solidFill>
                    <a:srgbClr val="FFFFFF"/>
                  </a:solidFill>
                </a:rPr>
                <a:t>chapter_id</a:t>
              </a:r>
              <a:endParaRPr lang="en-US" sz="1200" dirty="0" smtClean="0">
                <a:solidFill>
                  <a:srgbClr val="FFFFFF"/>
                </a:solidFill>
              </a:endParaRPr>
            </a:p>
            <a:p>
              <a:pPr marL="342900" indent="-342900">
                <a:buClr>
                  <a:schemeClr val="tx2"/>
                </a:buClr>
                <a:buFont typeface="Wingdings" charset="2"/>
                <a:buChar char="§"/>
              </a:pPr>
              <a:r>
                <a:rPr lang="en-US" sz="1200" dirty="0" smtClean="0">
                  <a:solidFill>
                    <a:srgbClr val="FFFFFF"/>
                  </a:solidFill>
                </a:rPr>
                <a:t>text</a:t>
              </a:r>
            </a:p>
          </p:txBody>
        </p:sp>
        <p:cxnSp>
          <p:nvCxnSpPr>
            <p:cNvPr id="25" name="Elbow Connector 24"/>
            <p:cNvCxnSpPr/>
            <p:nvPr/>
          </p:nvCxnSpPr>
          <p:spPr>
            <a:xfrm rot="10800000">
              <a:off x="4094275" y="2640425"/>
              <a:ext cx="902412" cy="467925"/>
            </a:xfrm>
            <a:prstGeom prst="bentConnector3">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Elbow Connector 25"/>
            <p:cNvCxnSpPr/>
            <p:nvPr/>
          </p:nvCxnSpPr>
          <p:spPr>
            <a:xfrm rot="10800000">
              <a:off x="7503389" y="2723982"/>
              <a:ext cx="985967" cy="434500"/>
            </a:xfrm>
            <a:prstGeom prst="bentConnector3">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4998686" y="4463979"/>
              <a:ext cx="2506699" cy="1971961"/>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8" name="TextBox 27"/>
            <p:cNvSpPr txBox="1"/>
            <p:nvPr/>
          </p:nvSpPr>
          <p:spPr>
            <a:xfrm>
              <a:off x="4998686" y="4480691"/>
              <a:ext cx="2523410" cy="1921827"/>
            </a:xfrm>
            <a:prstGeom prst="rect">
              <a:avLst/>
            </a:prstGeom>
            <a:noFill/>
          </p:spPr>
          <p:txBody>
            <a:bodyPr vert="horz" wrap="square" lIns="91440" tIns="91440" rIns="91440" bIns="0" rtlCol="0" anchor="t" anchorCtr="0">
              <a:noAutofit/>
            </a:bodyPr>
            <a:lstStyle/>
            <a:p>
              <a:pPr>
                <a:buClr>
                  <a:schemeClr val="tx2"/>
                </a:buClr>
              </a:pPr>
              <a:r>
                <a:rPr lang="en-US" sz="1200" dirty="0" smtClean="0">
                  <a:solidFill>
                    <a:schemeClr val="bg2"/>
                  </a:solidFill>
                </a:rPr>
                <a:t>Author</a:t>
              </a:r>
            </a:p>
            <a:p>
              <a:pPr marL="342900" indent="-342900">
                <a:buClr>
                  <a:schemeClr val="tx2"/>
                </a:buClr>
                <a:buFont typeface="Wingdings" charset="2"/>
                <a:buChar char="§"/>
              </a:pPr>
              <a:r>
                <a:rPr lang="en-US" sz="1200" dirty="0" smtClean="0">
                  <a:solidFill>
                    <a:schemeClr val="bg2"/>
                  </a:solidFill>
                </a:rPr>
                <a:t>id</a:t>
              </a:r>
            </a:p>
            <a:p>
              <a:pPr marL="342900" indent="-342900">
                <a:buClr>
                  <a:schemeClr val="tx2"/>
                </a:buClr>
                <a:buFont typeface="Wingdings" charset="2"/>
                <a:buChar char="§"/>
              </a:pPr>
              <a:r>
                <a:rPr lang="en-US" sz="1200" dirty="0" smtClean="0">
                  <a:solidFill>
                    <a:schemeClr val="bg2"/>
                  </a:solidFill>
                </a:rPr>
                <a:t>first</a:t>
              </a:r>
            </a:p>
            <a:p>
              <a:pPr marL="342900" indent="-342900">
                <a:buClr>
                  <a:schemeClr val="tx2"/>
                </a:buClr>
                <a:buFont typeface="Wingdings" charset="2"/>
                <a:buChar char="§"/>
              </a:pPr>
              <a:r>
                <a:rPr lang="en-US" sz="1200" dirty="0" smtClean="0">
                  <a:solidFill>
                    <a:schemeClr val="bg2"/>
                  </a:solidFill>
                </a:rPr>
                <a:t>last</a:t>
              </a:r>
            </a:p>
            <a:p>
              <a:pPr marL="342900" indent="-342900">
                <a:buClr>
                  <a:schemeClr val="tx2"/>
                </a:buClr>
                <a:buFont typeface="Wingdings" charset="2"/>
                <a:buChar char="§"/>
              </a:pPr>
              <a:r>
                <a:rPr lang="en-US" sz="1200" dirty="0" smtClean="0">
                  <a:solidFill>
                    <a:schemeClr val="bg2"/>
                  </a:solidFill>
                </a:rPr>
                <a:t>…</a:t>
              </a:r>
            </a:p>
          </p:txBody>
        </p:sp>
        <p:sp>
          <p:nvSpPr>
            <p:cNvPr id="29" name="Rectangle 28"/>
            <p:cNvSpPr/>
            <p:nvPr/>
          </p:nvSpPr>
          <p:spPr>
            <a:xfrm>
              <a:off x="1572863" y="4463980"/>
              <a:ext cx="2506699" cy="1301504"/>
            </a:xfrm>
            <a:prstGeom prst="rect">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30" name="TextBox 29"/>
            <p:cNvSpPr txBox="1"/>
            <p:nvPr/>
          </p:nvSpPr>
          <p:spPr>
            <a:xfrm>
              <a:off x="1572864" y="4480692"/>
              <a:ext cx="2523410" cy="1284792"/>
            </a:xfrm>
            <a:prstGeom prst="rect">
              <a:avLst/>
            </a:prstGeom>
            <a:noFill/>
          </p:spPr>
          <p:txBody>
            <a:bodyPr vert="horz" wrap="square" lIns="91440" tIns="91440" rIns="91440" bIns="0" rtlCol="0" anchor="t" anchorCtr="0">
              <a:noAutofit/>
            </a:bodyPr>
            <a:lstStyle/>
            <a:p>
              <a:pPr>
                <a:buClr>
                  <a:schemeClr val="tx2"/>
                </a:buClr>
              </a:pPr>
              <a:r>
                <a:rPr lang="en-US" sz="1200" dirty="0" err="1" smtClean="0">
                  <a:solidFill>
                    <a:schemeClr val="bg2"/>
                  </a:solidFill>
                </a:rPr>
                <a:t>BookAuthor</a:t>
              </a:r>
              <a:endParaRPr lang="en-US" sz="1200" dirty="0" smtClean="0">
                <a:solidFill>
                  <a:schemeClr val="bg2"/>
                </a:solidFill>
              </a:endParaRPr>
            </a:p>
            <a:p>
              <a:pPr marL="342900" indent="-342900">
                <a:buClr>
                  <a:schemeClr val="tx2"/>
                </a:buClr>
                <a:buFont typeface="Wingdings" charset="2"/>
                <a:buChar char="§"/>
              </a:pPr>
              <a:r>
                <a:rPr lang="en-US" sz="1200" dirty="0" err="1" smtClean="0">
                  <a:solidFill>
                    <a:schemeClr val="bg2"/>
                  </a:solidFill>
                </a:rPr>
                <a:t>book_id</a:t>
              </a:r>
              <a:endParaRPr lang="en-US" sz="1200" dirty="0" smtClean="0">
                <a:solidFill>
                  <a:schemeClr val="bg2"/>
                </a:solidFill>
              </a:endParaRPr>
            </a:p>
            <a:p>
              <a:pPr marL="342900" indent="-342900">
                <a:buClr>
                  <a:schemeClr val="tx2"/>
                </a:buClr>
                <a:buFont typeface="Wingdings" charset="2"/>
                <a:buChar char="§"/>
              </a:pPr>
              <a:r>
                <a:rPr lang="en-US" sz="1200" dirty="0" err="1" smtClean="0">
                  <a:solidFill>
                    <a:schemeClr val="bg2"/>
                  </a:solidFill>
                </a:rPr>
                <a:t>author_id</a:t>
              </a:r>
              <a:endParaRPr lang="en-US" sz="1200" dirty="0" smtClean="0">
                <a:solidFill>
                  <a:schemeClr val="bg2"/>
                </a:solidFill>
              </a:endParaRPr>
            </a:p>
          </p:txBody>
        </p:sp>
        <p:cxnSp>
          <p:nvCxnSpPr>
            <p:cNvPr id="31" name="Elbow Connector 30"/>
            <p:cNvCxnSpPr/>
            <p:nvPr/>
          </p:nvCxnSpPr>
          <p:spPr>
            <a:xfrm flipV="1">
              <a:off x="4094275" y="5097021"/>
              <a:ext cx="935835" cy="417789"/>
            </a:xfrm>
            <a:prstGeom prst="bentConnector3">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Elbow Connector 31"/>
            <p:cNvCxnSpPr/>
            <p:nvPr/>
          </p:nvCxnSpPr>
          <p:spPr>
            <a:xfrm rot="5400000" flipH="1" flipV="1">
              <a:off x="183809" y="3743389"/>
              <a:ext cx="2356328" cy="417783"/>
            </a:xfrm>
            <a:prstGeom prst="bentConnector3">
              <a:avLst>
                <a:gd name="adj1" fmla="val 100355"/>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153082" y="5113733"/>
              <a:ext cx="401072" cy="1"/>
            </a:xfrm>
            <a:prstGeom prst="line">
              <a:avLst/>
            </a:prstGeom>
            <a:ln w="38100" cap="flat">
              <a:solidFill>
                <a:schemeClr val="tx1">
                  <a:lumMod val="50000"/>
                  <a:lumOff val="50000"/>
                </a:schemeClr>
              </a:solidFill>
              <a:tailEnd type="none" w="med" len="sm"/>
            </a:ln>
          </p:spPr>
          <p:style>
            <a:lnRef idx="2">
              <a:schemeClr val="accent1"/>
            </a:lnRef>
            <a:fillRef idx="0">
              <a:schemeClr val="accent1"/>
            </a:fillRef>
            <a:effectRef idx="1">
              <a:schemeClr val="accent1"/>
            </a:effectRef>
            <a:fontRef idx="minor">
              <a:schemeClr val="tx1"/>
            </a:fontRef>
          </p:style>
        </p:cxnSp>
      </p:grpSp>
      <p:cxnSp>
        <p:nvCxnSpPr>
          <p:cNvPr id="46" name="Elbow Connector 45"/>
          <p:cNvCxnSpPr>
            <a:endCxn id="4" idx="2"/>
          </p:cNvCxnSpPr>
          <p:nvPr/>
        </p:nvCxnSpPr>
        <p:spPr>
          <a:xfrm rot="10800000">
            <a:off x="2638281" y="2801162"/>
            <a:ext cx="3461356" cy="791820"/>
          </a:xfrm>
          <a:prstGeom prst="bentConnector2">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1" name="Elbow Connector 50"/>
          <p:cNvCxnSpPr>
            <a:endCxn id="8" idx="2"/>
          </p:cNvCxnSpPr>
          <p:nvPr/>
        </p:nvCxnSpPr>
        <p:spPr>
          <a:xfrm rot="10800000">
            <a:off x="4950008" y="2801162"/>
            <a:ext cx="1166338" cy="808532"/>
          </a:xfrm>
          <a:prstGeom prst="bentConnector2">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2"/>
          <p:cNvCxnSpPr>
            <a:endCxn id="12" idx="2"/>
          </p:cNvCxnSpPr>
          <p:nvPr/>
        </p:nvCxnSpPr>
        <p:spPr>
          <a:xfrm flipV="1">
            <a:off x="6133057" y="2801162"/>
            <a:ext cx="1128678" cy="791820"/>
          </a:xfrm>
          <a:prstGeom prst="bentConnector2">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54"/>
          <p:cNvCxnSpPr>
            <a:endCxn id="16" idx="2"/>
          </p:cNvCxnSpPr>
          <p:nvPr/>
        </p:nvCxnSpPr>
        <p:spPr>
          <a:xfrm flipV="1">
            <a:off x="6082923" y="2801162"/>
            <a:ext cx="3490540" cy="808532"/>
          </a:xfrm>
          <a:prstGeom prst="bentConnector2">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116346" y="3576268"/>
            <a:ext cx="1" cy="219456"/>
          </a:xfrm>
          <a:prstGeom prst="line">
            <a:avLst/>
          </a:prstGeom>
          <a:ln w="38100" cap="flat">
            <a:solidFill>
              <a:schemeClr val="tx1">
                <a:lumMod val="50000"/>
                <a:lumOff val="50000"/>
              </a:schemeClr>
            </a:solidFill>
            <a:tailEnd type="none" w="med"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9548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Sharding</a:t>
            </a:r>
            <a:endParaRPr lang="en-US" dirty="0"/>
          </a:p>
        </p:txBody>
      </p:sp>
      <p:grpSp>
        <p:nvGrpSpPr>
          <p:cNvPr id="3" name="Group 2"/>
          <p:cNvGrpSpPr/>
          <p:nvPr/>
        </p:nvGrpSpPr>
        <p:grpSpPr>
          <a:xfrm>
            <a:off x="1719158" y="1815180"/>
            <a:ext cx="1838246" cy="985982"/>
            <a:chOff x="7352984" y="2155788"/>
            <a:chExt cx="1838246" cy="985982"/>
          </a:xfrm>
        </p:grpSpPr>
        <p:sp>
          <p:nvSpPr>
            <p:cNvPr id="4" name="Rectangle 3"/>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5"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030885" y="1815180"/>
            <a:ext cx="1838246" cy="985982"/>
            <a:chOff x="7352984" y="2155788"/>
            <a:chExt cx="1838246" cy="985982"/>
          </a:xfrm>
        </p:grpSpPr>
        <p:sp>
          <p:nvSpPr>
            <p:cNvPr id="8" name="Rectangle 7"/>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9"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6342612" y="1815180"/>
            <a:ext cx="1838246" cy="985982"/>
            <a:chOff x="7352984" y="2155788"/>
            <a:chExt cx="1838246" cy="985982"/>
          </a:xfrm>
        </p:grpSpPr>
        <p:sp>
          <p:nvSpPr>
            <p:cNvPr id="12" name="Rectangle 11"/>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13"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8654340" y="1815180"/>
            <a:ext cx="1838246" cy="985982"/>
            <a:chOff x="7352984" y="2155788"/>
            <a:chExt cx="1838246" cy="985982"/>
          </a:xfrm>
        </p:grpSpPr>
        <p:sp>
          <p:nvSpPr>
            <p:cNvPr id="16" name="Rectangle 15"/>
            <p:cNvSpPr/>
            <p:nvPr/>
          </p:nvSpPr>
          <p:spPr>
            <a:xfrm>
              <a:off x="7352984" y="2155788"/>
              <a:ext cx="1838246" cy="985982"/>
            </a:xfrm>
            <a:prstGeom prst="rect">
              <a:avLst/>
            </a:prstGeom>
            <a:solidFill>
              <a:schemeClr val="bg1"/>
            </a:solidFill>
            <a:ln w="12700" cap="rnd"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17" name="Picture 5" descr="C:\Users\phughes\Dropbox (MarkLogic Creative)\ML Creative (1)\Images\Icons\September 2014 Icons Project\Nodes\nod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981" y="2464827"/>
              <a:ext cx="711200" cy="3526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phughes\Dropbox (MarkLogic Creative)\ML Creative (1)\Images\Icons\September 2014 Icons Project\Database Structure\databas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547" y="2368181"/>
              <a:ext cx="547167" cy="562491"/>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Oval 40"/>
          <p:cNvSpPr/>
          <p:nvPr/>
        </p:nvSpPr>
        <p:spPr>
          <a:xfrm>
            <a:off x="1002680" y="3592982"/>
            <a:ext cx="3492667" cy="3091636"/>
          </a:xfrm>
          <a:prstGeom prst="ellipse">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cxnSp>
        <p:nvCxnSpPr>
          <p:cNvPr id="43" name="Straight Connector 42"/>
          <p:cNvCxnSpPr/>
          <p:nvPr/>
        </p:nvCxnSpPr>
        <p:spPr>
          <a:xfrm flipV="1">
            <a:off x="1102948" y="2807540"/>
            <a:ext cx="635030" cy="1854981"/>
          </a:xfrm>
          <a:prstGeom prst="line">
            <a:avLst/>
          </a:prstGeom>
          <a:ln w="25400" cap="flat">
            <a:solidFill>
              <a:schemeClr val="tx1">
                <a:lumMod val="25000"/>
                <a:lumOff val="75000"/>
              </a:schemeClr>
            </a:solidFill>
            <a:tailEnd type="none" w="med" len="sm"/>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3576224" y="2790828"/>
            <a:ext cx="802144" cy="1804847"/>
          </a:xfrm>
          <a:prstGeom prst="line">
            <a:avLst/>
          </a:prstGeom>
          <a:ln w="25400" cap="flat">
            <a:solidFill>
              <a:schemeClr val="tx1">
                <a:lumMod val="25000"/>
                <a:lumOff val="75000"/>
              </a:schemeClr>
            </a:solidFill>
            <a:tailEnd type="none" w="med" len="sm"/>
          </a:ln>
        </p:spPr>
        <p:style>
          <a:lnRef idx="2">
            <a:schemeClr val="accent1"/>
          </a:lnRef>
          <a:fillRef idx="0">
            <a:schemeClr val="accent1"/>
          </a:fillRef>
          <a:effectRef idx="1">
            <a:schemeClr val="accent1"/>
          </a:effectRef>
          <a:fontRef idx="minor">
            <a:schemeClr val="tx1"/>
          </a:fontRef>
        </p:style>
      </p:cxnSp>
      <p:grpSp>
        <p:nvGrpSpPr>
          <p:cNvPr id="19" name="Group 18"/>
          <p:cNvGrpSpPr>
            <a:grpSpLocks noChangeAspect="1"/>
          </p:cNvGrpSpPr>
          <p:nvPr/>
        </p:nvGrpSpPr>
        <p:grpSpPr>
          <a:xfrm>
            <a:off x="2155760" y="5193089"/>
            <a:ext cx="1945257" cy="1214975"/>
            <a:chOff x="810839" y="2698800"/>
            <a:chExt cx="3497785" cy="2184658"/>
          </a:xfrm>
        </p:grpSpPr>
        <p:sp>
          <p:nvSpPr>
            <p:cNvPr id="20" name="TextBox 19"/>
            <p:cNvSpPr txBox="1">
              <a:spLocks noChangeArrowheads="1"/>
            </p:cNvSpPr>
            <p:nvPr/>
          </p:nvSpPr>
          <p:spPr bwMode="auto">
            <a:xfrm>
              <a:off x="1803598" y="2698800"/>
              <a:ext cx="1272648" cy="253982"/>
            </a:xfrm>
            <a:prstGeom prst="rect">
              <a:avLst/>
            </a:prstGeom>
            <a:noFill/>
            <a:ln w="9525">
              <a:noFill/>
              <a:miter lim="800000"/>
              <a:headEnd/>
              <a:tailEnd/>
            </a:ln>
            <a:effectLst/>
          </p:spPr>
          <p:txBody>
            <a:bodyPr wrap="square">
              <a:normAutofit fontScale="25000" lnSpcReduction="20000"/>
            </a:bodyPr>
            <a:lstStyle/>
            <a:p>
              <a:pPr algn="ctr"/>
              <a:r>
                <a:rPr lang="en-US" sz="1600" dirty="0" smtClean="0">
                  <a:latin typeface="Tahoma"/>
                  <a:ea typeface="Tahoma" pitchFamily="34" charset="0"/>
                  <a:cs typeface="Tahoma"/>
                </a:rPr>
                <a:t>Employees</a:t>
              </a:r>
              <a:endParaRPr lang="en-US" sz="1600" dirty="0">
                <a:latin typeface="Tahoma"/>
                <a:ea typeface="Tahoma" pitchFamily="34" charset="0"/>
                <a:cs typeface="Tahoma"/>
              </a:endParaRPr>
            </a:p>
          </p:txBody>
        </p:sp>
        <p:sp>
          <p:nvSpPr>
            <p:cNvPr id="21" name="TextBox 20"/>
            <p:cNvSpPr txBox="1">
              <a:spLocks noChangeArrowheads="1"/>
            </p:cNvSpPr>
            <p:nvPr/>
          </p:nvSpPr>
          <p:spPr bwMode="auto">
            <a:xfrm>
              <a:off x="818576" y="3144906"/>
              <a:ext cx="1014644" cy="253982"/>
            </a:xfrm>
            <a:prstGeom prst="rect">
              <a:avLst/>
            </a:prstGeom>
            <a:noFill/>
            <a:ln w="9525">
              <a:noFill/>
              <a:miter lim="800000"/>
              <a:headEnd/>
              <a:tailEnd/>
            </a:ln>
            <a:effectLst/>
          </p:spPr>
          <p:txBody>
            <a:bodyPr wrap="square">
              <a:normAutofit fontScale="25000" lnSpcReduction="20000"/>
            </a:bodyPr>
            <a:lstStyle/>
            <a:p>
              <a:pPr algn="ctr"/>
              <a:r>
                <a:rPr lang="en-US" sz="1600" dirty="0" smtClean="0">
                  <a:latin typeface="Tahoma"/>
                  <a:ea typeface="Tahoma" pitchFamily="34" charset="0"/>
                  <a:cs typeface="Tahoma"/>
                </a:rPr>
                <a:t>Full-time</a:t>
              </a:r>
              <a:endParaRPr lang="en-US" sz="1600" dirty="0">
                <a:latin typeface="Tahoma"/>
                <a:ea typeface="Tahoma" pitchFamily="34" charset="0"/>
                <a:cs typeface="Tahoma"/>
              </a:endParaRPr>
            </a:p>
          </p:txBody>
        </p:sp>
        <p:sp>
          <p:nvSpPr>
            <p:cNvPr id="22" name="TextBox 21"/>
            <p:cNvSpPr txBox="1">
              <a:spLocks noChangeArrowheads="1"/>
            </p:cNvSpPr>
            <p:nvPr/>
          </p:nvSpPr>
          <p:spPr bwMode="auto">
            <a:xfrm>
              <a:off x="1067788" y="3588713"/>
              <a:ext cx="903126"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Name</a:t>
              </a:r>
              <a:endParaRPr lang="en-US" sz="1600" dirty="0">
                <a:latin typeface="Tahoma"/>
                <a:ea typeface="Tahoma" pitchFamily="34" charset="0"/>
                <a:cs typeface="Tahoma"/>
              </a:endParaRPr>
            </a:p>
          </p:txBody>
        </p:sp>
        <p:sp>
          <p:nvSpPr>
            <p:cNvPr id="23" name="TextBox 22"/>
            <p:cNvSpPr txBox="1">
              <a:spLocks noChangeArrowheads="1"/>
            </p:cNvSpPr>
            <p:nvPr/>
          </p:nvSpPr>
          <p:spPr bwMode="auto">
            <a:xfrm>
              <a:off x="2323652" y="3548191"/>
              <a:ext cx="981851"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Address</a:t>
              </a:r>
              <a:endParaRPr lang="en-US" sz="1600" dirty="0">
                <a:latin typeface="Tahoma"/>
                <a:ea typeface="Tahoma" pitchFamily="34" charset="0"/>
                <a:cs typeface="Tahoma"/>
              </a:endParaRPr>
            </a:p>
          </p:txBody>
        </p:sp>
        <p:sp>
          <p:nvSpPr>
            <p:cNvPr id="24" name="TextBox 18"/>
            <p:cNvSpPr txBox="1">
              <a:spLocks noChangeArrowheads="1"/>
            </p:cNvSpPr>
            <p:nvPr/>
          </p:nvSpPr>
          <p:spPr bwMode="auto">
            <a:xfrm>
              <a:off x="1587528" y="4513859"/>
              <a:ext cx="981851"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Road</a:t>
              </a:r>
              <a:endParaRPr lang="en-US" sz="1600" dirty="0">
                <a:latin typeface="Tahoma"/>
                <a:ea typeface="Tahoma" pitchFamily="34" charset="0"/>
                <a:cs typeface="Tahoma"/>
              </a:endParaRPr>
            </a:p>
          </p:txBody>
        </p:sp>
        <p:sp>
          <p:nvSpPr>
            <p:cNvPr id="25" name="TextBox 19"/>
            <p:cNvSpPr txBox="1">
              <a:spLocks noChangeArrowheads="1"/>
            </p:cNvSpPr>
            <p:nvPr/>
          </p:nvSpPr>
          <p:spPr bwMode="auto">
            <a:xfrm>
              <a:off x="2168950" y="4629476"/>
              <a:ext cx="981850"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City</a:t>
              </a:r>
              <a:endParaRPr lang="en-US" sz="1600" dirty="0">
                <a:latin typeface="Tahoma"/>
                <a:ea typeface="Tahoma" pitchFamily="34" charset="0"/>
                <a:cs typeface="Tahoma"/>
              </a:endParaRPr>
            </a:p>
          </p:txBody>
        </p:sp>
        <p:sp>
          <p:nvSpPr>
            <p:cNvPr id="26" name="TextBox 20"/>
            <p:cNvSpPr txBox="1">
              <a:spLocks noChangeArrowheads="1"/>
            </p:cNvSpPr>
            <p:nvPr/>
          </p:nvSpPr>
          <p:spPr bwMode="auto">
            <a:xfrm>
              <a:off x="2775525" y="4506377"/>
              <a:ext cx="981851"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Post Code</a:t>
              </a:r>
              <a:endParaRPr lang="en-US" sz="1600" dirty="0">
                <a:latin typeface="Tahoma"/>
                <a:ea typeface="Tahoma" pitchFamily="34" charset="0"/>
                <a:cs typeface="Tahoma"/>
              </a:endParaRPr>
            </a:p>
          </p:txBody>
        </p:sp>
        <p:sp>
          <p:nvSpPr>
            <p:cNvPr id="27" name="TextBox 21"/>
            <p:cNvSpPr txBox="1">
              <a:spLocks noChangeArrowheads="1"/>
            </p:cNvSpPr>
            <p:nvPr/>
          </p:nvSpPr>
          <p:spPr bwMode="auto">
            <a:xfrm>
              <a:off x="3326773" y="4363351"/>
              <a:ext cx="981851"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Apt</a:t>
              </a:r>
              <a:endParaRPr lang="en-US" sz="1600" dirty="0">
                <a:latin typeface="Tahoma"/>
                <a:ea typeface="Tahoma" pitchFamily="34" charset="0"/>
                <a:cs typeface="Tahoma"/>
              </a:endParaRPr>
            </a:p>
          </p:txBody>
        </p:sp>
        <p:cxnSp>
          <p:nvCxnSpPr>
            <p:cNvPr id="28" name="Elbow Connector 9"/>
            <p:cNvCxnSpPr>
              <a:cxnSpLocks noChangeShapeType="1"/>
              <a:stCxn id="24" idx="0"/>
              <a:endCxn id="23" idx="2"/>
            </p:cNvCxnSpPr>
            <p:nvPr/>
          </p:nvCxnSpPr>
          <p:spPr bwMode="auto">
            <a:xfrm flipV="1">
              <a:off x="2078454" y="3802172"/>
              <a:ext cx="736124" cy="711686"/>
            </a:xfrm>
            <a:prstGeom prst="straightConnector1">
              <a:avLst/>
            </a:prstGeom>
            <a:noFill/>
            <a:ln w="28575">
              <a:solidFill>
                <a:schemeClr val="accent1"/>
              </a:solidFill>
              <a:round/>
              <a:headEnd/>
              <a:tailEnd/>
            </a:ln>
            <a:effectLst/>
          </p:spPr>
        </p:cxnSp>
        <p:cxnSp>
          <p:nvCxnSpPr>
            <p:cNvPr id="29" name="Elbow Connector 9"/>
            <p:cNvCxnSpPr>
              <a:cxnSpLocks noChangeShapeType="1"/>
              <a:stCxn id="25" idx="0"/>
              <a:endCxn id="23" idx="2"/>
            </p:cNvCxnSpPr>
            <p:nvPr/>
          </p:nvCxnSpPr>
          <p:spPr bwMode="auto">
            <a:xfrm flipV="1">
              <a:off x="2659875" y="3802173"/>
              <a:ext cx="154703" cy="827303"/>
            </a:xfrm>
            <a:prstGeom prst="straightConnector1">
              <a:avLst/>
            </a:prstGeom>
            <a:noFill/>
            <a:ln w="28575">
              <a:solidFill>
                <a:schemeClr val="accent1"/>
              </a:solidFill>
              <a:round/>
              <a:headEnd/>
              <a:tailEnd/>
            </a:ln>
            <a:effectLst/>
          </p:spPr>
        </p:cxnSp>
        <p:cxnSp>
          <p:nvCxnSpPr>
            <p:cNvPr id="30" name="Elbow Connector 9"/>
            <p:cNvCxnSpPr>
              <a:cxnSpLocks noChangeShapeType="1"/>
              <a:stCxn id="26" idx="0"/>
              <a:endCxn id="23" idx="2"/>
            </p:cNvCxnSpPr>
            <p:nvPr/>
          </p:nvCxnSpPr>
          <p:spPr bwMode="auto">
            <a:xfrm flipH="1" flipV="1">
              <a:off x="2814578" y="3802173"/>
              <a:ext cx="451873" cy="704204"/>
            </a:xfrm>
            <a:prstGeom prst="straightConnector1">
              <a:avLst/>
            </a:prstGeom>
            <a:noFill/>
            <a:ln w="28575">
              <a:solidFill>
                <a:schemeClr val="accent1"/>
              </a:solidFill>
              <a:round/>
              <a:headEnd/>
              <a:tailEnd/>
            </a:ln>
            <a:effectLst/>
          </p:spPr>
        </p:cxnSp>
        <p:cxnSp>
          <p:nvCxnSpPr>
            <p:cNvPr id="31" name="Elbow Connector 9"/>
            <p:cNvCxnSpPr>
              <a:cxnSpLocks noChangeShapeType="1"/>
              <a:stCxn id="27" idx="0"/>
              <a:endCxn id="23" idx="2"/>
            </p:cNvCxnSpPr>
            <p:nvPr/>
          </p:nvCxnSpPr>
          <p:spPr bwMode="auto">
            <a:xfrm flipH="1" flipV="1">
              <a:off x="2814578" y="3802173"/>
              <a:ext cx="1003121" cy="561178"/>
            </a:xfrm>
            <a:prstGeom prst="straightConnector1">
              <a:avLst/>
            </a:prstGeom>
            <a:noFill/>
            <a:ln w="28575">
              <a:solidFill>
                <a:schemeClr val="accent1"/>
              </a:solidFill>
              <a:round/>
              <a:headEnd/>
              <a:tailEnd/>
            </a:ln>
            <a:effectLst/>
          </p:spPr>
        </p:cxnSp>
        <p:cxnSp>
          <p:nvCxnSpPr>
            <p:cNvPr id="32" name="Elbow Connector 9"/>
            <p:cNvCxnSpPr>
              <a:cxnSpLocks noChangeShapeType="1"/>
              <a:stCxn id="20" idx="2"/>
              <a:endCxn id="23" idx="0"/>
            </p:cNvCxnSpPr>
            <p:nvPr/>
          </p:nvCxnSpPr>
          <p:spPr bwMode="auto">
            <a:xfrm>
              <a:off x="2439922" y="2952782"/>
              <a:ext cx="374656" cy="595409"/>
            </a:xfrm>
            <a:prstGeom prst="straightConnector1">
              <a:avLst/>
            </a:prstGeom>
            <a:noFill/>
            <a:ln w="28575">
              <a:solidFill>
                <a:schemeClr val="accent1"/>
              </a:solidFill>
              <a:round/>
              <a:headEnd/>
              <a:tailEnd/>
            </a:ln>
            <a:effectLst/>
          </p:spPr>
        </p:cxnSp>
        <p:cxnSp>
          <p:nvCxnSpPr>
            <p:cNvPr id="33" name="Elbow Connector 9"/>
            <p:cNvCxnSpPr>
              <a:cxnSpLocks noChangeShapeType="1"/>
              <a:stCxn id="21" idx="0"/>
              <a:endCxn id="20" idx="2"/>
            </p:cNvCxnSpPr>
            <p:nvPr/>
          </p:nvCxnSpPr>
          <p:spPr bwMode="auto">
            <a:xfrm flipV="1">
              <a:off x="1325898" y="2952782"/>
              <a:ext cx="1114024" cy="192124"/>
            </a:xfrm>
            <a:prstGeom prst="straightConnector1">
              <a:avLst/>
            </a:prstGeom>
            <a:noFill/>
            <a:ln w="28575">
              <a:solidFill>
                <a:schemeClr val="accent1"/>
              </a:solidFill>
              <a:round/>
              <a:headEnd/>
              <a:tailEnd/>
            </a:ln>
            <a:effectLst/>
          </p:spPr>
        </p:cxnSp>
        <p:cxnSp>
          <p:nvCxnSpPr>
            <p:cNvPr id="34" name="Elbow Connector 9"/>
            <p:cNvCxnSpPr>
              <a:cxnSpLocks noChangeShapeType="1"/>
              <a:stCxn id="22" idx="0"/>
              <a:endCxn id="20" idx="2"/>
            </p:cNvCxnSpPr>
            <p:nvPr/>
          </p:nvCxnSpPr>
          <p:spPr bwMode="auto">
            <a:xfrm flipV="1">
              <a:off x="1519350" y="2952782"/>
              <a:ext cx="920571" cy="635932"/>
            </a:xfrm>
            <a:prstGeom prst="straightConnector1">
              <a:avLst/>
            </a:prstGeom>
            <a:noFill/>
            <a:ln w="28575">
              <a:solidFill>
                <a:schemeClr val="accent1"/>
              </a:solidFill>
              <a:round/>
              <a:headEnd/>
              <a:tailEnd/>
            </a:ln>
            <a:effectLst/>
          </p:spPr>
        </p:cxnSp>
        <p:sp>
          <p:nvSpPr>
            <p:cNvPr id="35" name="TextBox 54"/>
            <p:cNvSpPr txBox="1">
              <a:spLocks noChangeArrowheads="1"/>
            </p:cNvSpPr>
            <p:nvPr/>
          </p:nvSpPr>
          <p:spPr bwMode="auto">
            <a:xfrm>
              <a:off x="810839" y="4153071"/>
              <a:ext cx="651845" cy="253982"/>
            </a:xfrm>
            <a:prstGeom prst="rect">
              <a:avLst/>
            </a:prstGeom>
            <a:noFill/>
            <a:ln w="9525">
              <a:noFill/>
              <a:miter lim="800000"/>
              <a:headEnd/>
              <a:tailEnd/>
            </a:ln>
            <a:effectLst/>
          </p:spPr>
          <p:txBody>
            <a:bodyPr>
              <a:normAutofit fontScale="25000" lnSpcReduction="20000"/>
            </a:bodyPr>
            <a:lstStyle/>
            <a:p>
              <a:pPr algn="ctr"/>
              <a:r>
                <a:rPr lang="en-US" sz="1600" dirty="0">
                  <a:latin typeface="Tahoma"/>
                  <a:ea typeface="Tahoma" pitchFamily="34" charset="0"/>
                  <a:cs typeface="Tahoma"/>
                </a:rPr>
                <a:t>First</a:t>
              </a:r>
            </a:p>
          </p:txBody>
        </p:sp>
        <p:sp>
          <p:nvSpPr>
            <p:cNvPr id="36" name="TextBox 55"/>
            <p:cNvSpPr txBox="1">
              <a:spLocks noChangeArrowheads="1"/>
            </p:cNvSpPr>
            <p:nvPr/>
          </p:nvSpPr>
          <p:spPr bwMode="auto">
            <a:xfrm>
              <a:off x="1482104" y="4107575"/>
              <a:ext cx="638775" cy="253982"/>
            </a:xfrm>
            <a:prstGeom prst="rect">
              <a:avLst/>
            </a:prstGeom>
            <a:noFill/>
            <a:ln w="9525">
              <a:noFill/>
              <a:miter lim="800000"/>
              <a:headEnd/>
              <a:tailEnd/>
            </a:ln>
            <a:effectLst/>
          </p:spPr>
          <p:txBody>
            <a:bodyPr>
              <a:normAutofit fontScale="25000" lnSpcReduction="20000"/>
            </a:bodyPr>
            <a:lstStyle/>
            <a:p>
              <a:pPr algn="ctr"/>
              <a:r>
                <a:rPr lang="en-US" sz="1600" dirty="0">
                  <a:latin typeface="Tahoma"/>
                  <a:ea typeface="Tahoma" pitchFamily="34" charset="0"/>
                  <a:cs typeface="Tahoma"/>
                </a:rPr>
                <a:t>Last</a:t>
              </a:r>
            </a:p>
          </p:txBody>
        </p:sp>
        <p:cxnSp>
          <p:nvCxnSpPr>
            <p:cNvPr id="37" name="Elbow Connector 9"/>
            <p:cNvCxnSpPr>
              <a:cxnSpLocks noChangeShapeType="1"/>
              <a:stCxn id="35" idx="0"/>
              <a:endCxn id="22" idx="2"/>
            </p:cNvCxnSpPr>
            <p:nvPr/>
          </p:nvCxnSpPr>
          <p:spPr bwMode="auto">
            <a:xfrm flipV="1">
              <a:off x="1136761" y="3842696"/>
              <a:ext cx="382589" cy="310375"/>
            </a:xfrm>
            <a:prstGeom prst="straightConnector1">
              <a:avLst/>
            </a:prstGeom>
            <a:noFill/>
            <a:ln w="28575">
              <a:solidFill>
                <a:schemeClr val="accent1"/>
              </a:solidFill>
              <a:round/>
              <a:headEnd/>
              <a:tailEnd/>
            </a:ln>
            <a:effectLst/>
          </p:spPr>
        </p:cxnSp>
        <p:cxnSp>
          <p:nvCxnSpPr>
            <p:cNvPr id="38" name="Elbow Connector 9"/>
            <p:cNvCxnSpPr>
              <a:cxnSpLocks noChangeShapeType="1"/>
              <a:stCxn id="36" idx="0"/>
              <a:endCxn id="22" idx="2"/>
            </p:cNvCxnSpPr>
            <p:nvPr/>
          </p:nvCxnSpPr>
          <p:spPr bwMode="auto">
            <a:xfrm flipH="1" flipV="1">
              <a:off x="1519350" y="3842696"/>
              <a:ext cx="282141" cy="264880"/>
            </a:xfrm>
            <a:prstGeom prst="straightConnector1">
              <a:avLst/>
            </a:prstGeom>
            <a:noFill/>
            <a:ln w="28575">
              <a:solidFill>
                <a:schemeClr val="accent1"/>
              </a:solidFill>
              <a:round/>
              <a:headEnd/>
              <a:tailEnd/>
            </a:ln>
            <a:effectLst/>
          </p:spPr>
        </p:cxnSp>
        <p:cxnSp>
          <p:nvCxnSpPr>
            <p:cNvPr id="39" name="Elbow Connector 9"/>
            <p:cNvCxnSpPr>
              <a:cxnSpLocks noChangeShapeType="1"/>
              <a:stCxn id="20" idx="2"/>
              <a:endCxn id="40" idx="0"/>
            </p:cNvCxnSpPr>
            <p:nvPr/>
          </p:nvCxnSpPr>
          <p:spPr bwMode="auto">
            <a:xfrm>
              <a:off x="2439922" y="2952782"/>
              <a:ext cx="1020242" cy="285775"/>
            </a:xfrm>
            <a:prstGeom prst="straightConnector1">
              <a:avLst/>
            </a:prstGeom>
            <a:noFill/>
            <a:ln w="28575">
              <a:solidFill>
                <a:schemeClr val="accent1"/>
              </a:solidFill>
              <a:round/>
              <a:headEnd/>
              <a:tailEnd/>
            </a:ln>
            <a:effectLst/>
          </p:spPr>
        </p:cxnSp>
        <p:sp>
          <p:nvSpPr>
            <p:cNvPr id="40" name="TextBox 7"/>
            <p:cNvSpPr txBox="1">
              <a:spLocks noChangeArrowheads="1"/>
            </p:cNvSpPr>
            <p:nvPr/>
          </p:nvSpPr>
          <p:spPr bwMode="auto">
            <a:xfrm>
              <a:off x="2870399" y="3238557"/>
              <a:ext cx="1179529"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Start Date</a:t>
              </a:r>
              <a:endParaRPr lang="en-US" sz="1600" dirty="0">
                <a:latin typeface="Tahoma"/>
                <a:ea typeface="Tahoma" pitchFamily="34" charset="0"/>
                <a:cs typeface="Tahoma"/>
              </a:endParaRPr>
            </a:p>
          </p:txBody>
        </p:sp>
      </p:grpSp>
      <p:grpSp>
        <p:nvGrpSpPr>
          <p:cNvPr id="47" name="Group 46"/>
          <p:cNvGrpSpPr>
            <a:grpSpLocks noChangeAspect="1"/>
          </p:cNvGrpSpPr>
          <p:nvPr/>
        </p:nvGrpSpPr>
        <p:grpSpPr>
          <a:xfrm>
            <a:off x="1322192" y="3874874"/>
            <a:ext cx="1945257" cy="1214975"/>
            <a:chOff x="810839" y="2698800"/>
            <a:chExt cx="3497785" cy="2184658"/>
          </a:xfrm>
        </p:grpSpPr>
        <p:sp>
          <p:nvSpPr>
            <p:cNvPr id="48" name="TextBox 47"/>
            <p:cNvSpPr txBox="1">
              <a:spLocks noChangeArrowheads="1"/>
            </p:cNvSpPr>
            <p:nvPr/>
          </p:nvSpPr>
          <p:spPr bwMode="auto">
            <a:xfrm>
              <a:off x="1803598" y="2698800"/>
              <a:ext cx="1272648" cy="253982"/>
            </a:xfrm>
            <a:prstGeom prst="rect">
              <a:avLst/>
            </a:prstGeom>
            <a:noFill/>
            <a:ln w="9525">
              <a:noFill/>
              <a:miter lim="800000"/>
              <a:headEnd/>
              <a:tailEnd/>
            </a:ln>
            <a:effectLst/>
          </p:spPr>
          <p:txBody>
            <a:bodyPr wrap="square">
              <a:normAutofit fontScale="25000" lnSpcReduction="20000"/>
            </a:bodyPr>
            <a:lstStyle/>
            <a:p>
              <a:pPr algn="ctr"/>
              <a:r>
                <a:rPr lang="en-US" sz="1600" dirty="0" smtClean="0">
                  <a:latin typeface="Tahoma"/>
                  <a:ea typeface="Tahoma" pitchFamily="34" charset="0"/>
                  <a:cs typeface="Tahoma"/>
                </a:rPr>
                <a:t>Employees</a:t>
              </a:r>
              <a:endParaRPr lang="en-US" sz="1600" dirty="0">
                <a:latin typeface="Tahoma"/>
                <a:ea typeface="Tahoma" pitchFamily="34" charset="0"/>
                <a:cs typeface="Tahoma"/>
              </a:endParaRPr>
            </a:p>
          </p:txBody>
        </p:sp>
        <p:sp>
          <p:nvSpPr>
            <p:cNvPr id="49" name="TextBox 48"/>
            <p:cNvSpPr txBox="1">
              <a:spLocks noChangeArrowheads="1"/>
            </p:cNvSpPr>
            <p:nvPr/>
          </p:nvSpPr>
          <p:spPr bwMode="auto">
            <a:xfrm>
              <a:off x="818576" y="3144906"/>
              <a:ext cx="1014644" cy="253982"/>
            </a:xfrm>
            <a:prstGeom prst="rect">
              <a:avLst/>
            </a:prstGeom>
            <a:noFill/>
            <a:ln w="9525">
              <a:noFill/>
              <a:miter lim="800000"/>
              <a:headEnd/>
              <a:tailEnd/>
            </a:ln>
            <a:effectLst/>
          </p:spPr>
          <p:txBody>
            <a:bodyPr wrap="square">
              <a:normAutofit fontScale="25000" lnSpcReduction="20000"/>
            </a:bodyPr>
            <a:lstStyle/>
            <a:p>
              <a:pPr algn="ctr"/>
              <a:r>
                <a:rPr lang="en-US" sz="1600" dirty="0" smtClean="0">
                  <a:latin typeface="Tahoma"/>
                  <a:ea typeface="Tahoma" pitchFamily="34" charset="0"/>
                  <a:cs typeface="Tahoma"/>
                </a:rPr>
                <a:t>Full-time</a:t>
              </a:r>
              <a:endParaRPr lang="en-US" sz="1600" dirty="0">
                <a:latin typeface="Tahoma"/>
                <a:ea typeface="Tahoma" pitchFamily="34" charset="0"/>
                <a:cs typeface="Tahoma"/>
              </a:endParaRPr>
            </a:p>
          </p:txBody>
        </p:sp>
        <p:sp>
          <p:nvSpPr>
            <p:cNvPr id="50" name="TextBox 49"/>
            <p:cNvSpPr txBox="1">
              <a:spLocks noChangeArrowheads="1"/>
            </p:cNvSpPr>
            <p:nvPr/>
          </p:nvSpPr>
          <p:spPr bwMode="auto">
            <a:xfrm>
              <a:off x="1067788" y="3588713"/>
              <a:ext cx="903126"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Name</a:t>
              </a:r>
              <a:endParaRPr lang="en-US" sz="1600" dirty="0">
                <a:latin typeface="Tahoma"/>
                <a:ea typeface="Tahoma" pitchFamily="34" charset="0"/>
                <a:cs typeface="Tahoma"/>
              </a:endParaRPr>
            </a:p>
          </p:txBody>
        </p:sp>
        <p:sp>
          <p:nvSpPr>
            <p:cNvPr id="51" name="TextBox 50"/>
            <p:cNvSpPr txBox="1">
              <a:spLocks noChangeArrowheads="1"/>
            </p:cNvSpPr>
            <p:nvPr/>
          </p:nvSpPr>
          <p:spPr bwMode="auto">
            <a:xfrm>
              <a:off x="2323652" y="3548191"/>
              <a:ext cx="981851"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Address</a:t>
              </a:r>
              <a:endParaRPr lang="en-US" sz="1600" dirty="0">
                <a:latin typeface="Tahoma"/>
                <a:ea typeface="Tahoma" pitchFamily="34" charset="0"/>
                <a:cs typeface="Tahoma"/>
              </a:endParaRPr>
            </a:p>
          </p:txBody>
        </p:sp>
        <p:sp>
          <p:nvSpPr>
            <p:cNvPr id="52" name="TextBox 18"/>
            <p:cNvSpPr txBox="1">
              <a:spLocks noChangeArrowheads="1"/>
            </p:cNvSpPr>
            <p:nvPr/>
          </p:nvSpPr>
          <p:spPr bwMode="auto">
            <a:xfrm>
              <a:off x="1587528" y="4513859"/>
              <a:ext cx="981851"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Road</a:t>
              </a:r>
              <a:endParaRPr lang="en-US" sz="1600" dirty="0">
                <a:latin typeface="Tahoma"/>
                <a:ea typeface="Tahoma" pitchFamily="34" charset="0"/>
                <a:cs typeface="Tahoma"/>
              </a:endParaRPr>
            </a:p>
          </p:txBody>
        </p:sp>
        <p:sp>
          <p:nvSpPr>
            <p:cNvPr id="53" name="TextBox 19"/>
            <p:cNvSpPr txBox="1">
              <a:spLocks noChangeArrowheads="1"/>
            </p:cNvSpPr>
            <p:nvPr/>
          </p:nvSpPr>
          <p:spPr bwMode="auto">
            <a:xfrm>
              <a:off x="2168950" y="4629476"/>
              <a:ext cx="981850"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City</a:t>
              </a:r>
              <a:endParaRPr lang="en-US" sz="1600" dirty="0">
                <a:latin typeface="Tahoma"/>
                <a:ea typeface="Tahoma" pitchFamily="34" charset="0"/>
                <a:cs typeface="Tahoma"/>
              </a:endParaRPr>
            </a:p>
          </p:txBody>
        </p:sp>
        <p:sp>
          <p:nvSpPr>
            <p:cNvPr id="54" name="TextBox 20"/>
            <p:cNvSpPr txBox="1">
              <a:spLocks noChangeArrowheads="1"/>
            </p:cNvSpPr>
            <p:nvPr/>
          </p:nvSpPr>
          <p:spPr bwMode="auto">
            <a:xfrm>
              <a:off x="2775525" y="4506377"/>
              <a:ext cx="981851"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Post Code</a:t>
              </a:r>
              <a:endParaRPr lang="en-US" sz="1600" dirty="0">
                <a:latin typeface="Tahoma"/>
                <a:ea typeface="Tahoma" pitchFamily="34" charset="0"/>
                <a:cs typeface="Tahoma"/>
              </a:endParaRPr>
            </a:p>
          </p:txBody>
        </p:sp>
        <p:sp>
          <p:nvSpPr>
            <p:cNvPr id="55" name="TextBox 21"/>
            <p:cNvSpPr txBox="1">
              <a:spLocks noChangeArrowheads="1"/>
            </p:cNvSpPr>
            <p:nvPr/>
          </p:nvSpPr>
          <p:spPr bwMode="auto">
            <a:xfrm>
              <a:off x="3326773" y="4363351"/>
              <a:ext cx="981851"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Apt</a:t>
              </a:r>
              <a:endParaRPr lang="en-US" sz="1600" dirty="0">
                <a:latin typeface="Tahoma"/>
                <a:ea typeface="Tahoma" pitchFamily="34" charset="0"/>
                <a:cs typeface="Tahoma"/>
              </a:endParaRPr>
            </a:p>
          </p:txBody>
        </p:sp>
        <p:cxnSp>
          <p:nvCxnSpPr>
            <p:cNvPr id="56" name="Elbow Connector 9"/>
            <p:cNvCxnSpPr>
              <a:cxnSpLocks noChangeShapeType="1"/>
              <a:stCxn id="52" idx="0"/>
              <a:endCxn id="51" idx="2"/>
            </p:cNvCxnSpPr>
            <p:nvPr/>
          </p:nvCxnSpPr>
          <p:spPr bwMode="auto">
            <a:xfrm flipV="1">
              <a:off x="2078454" y="3802172"/>
              <a:ext cx="736124" cy="711686"/>
            </a:xfrm>
            <a:prstGeom prst="straightConnector1">
              <a:avLst/>
            </a:prstGeom>
            <a:noFill/>
            <a:ln w="28575">
              <a:solidFill>
                <a:schemeClr val="accent1"/>
              </a:solidFill>
              <a:round/>
              <a:headEnd/>
              <a:tailEnd/>
            </a:ln>
            <a:effectLst/>
          </p:spPr>
        </p:cxnSp>
        <p:cxnSp>
          <p:nvCxnSpPr>
            <p:cNvPr id="57" name="Elbow Connector 9"/>
            <p:cNvCxnSpPr>
              <a:cxnSpLocks noChangeShapeType="1"/>
              <a:stCxn id="53" idx="0"/>
              <a:endCxn id="51" idx="2"/>
            </p:cNvCxnSpPr>
            <p:nvPr/>
          </p:nvCxnSpPr>
          <p:spPr bwMode="auto">
            <a:xfrm flipV="1">
              <a:off x="2659875" y="3802173"/>
              <a:ext cx="154703" cy="827303"/>
            </a:xfrm>
            <a:prstGeom prst="straightConnector1">
              <a:avLst/>
            </a:prstGeom>
            <a:noFill/>
            <a:ln w="28575">
              <a:solidFill>
                <a:schemeClr val="accent1"/>
              </a:solidFill>
              <a:round/>
              <a:headEnd/>
              <a:tailEnd/>
            </a:ln>
            <a:effectLst/>
          </p:spPr>
        </p:cxnSp>
        <p:cxnSp>
          <p:nvCxnSpPr>
            <p:cNvPr id="58" name="Elbow Connector 9"/>
            <p:cNvCxnSpPr>
              <a:cxnSpLocks noChangeShapeType="1"/>
              <a:stCxn id="54" idx="0"/>
              <a:endCxn id="51" idx="2"/>
            </p:cNvCxnSpPr>
            <p:nvPr/>
          </p:nvCxnSpPr>
          <p:spPr bwMode="auto">
            <a:xfrm flipH="1" flipV="1">
              <a:off x="2814578" y="3802173"/>
              <a:ext cx="451873" cy="704204"/>
            </a:xfrm>
            <a:prstGeom prst="straightConnector1">
              <a:avLst/>
            </a:prstGeom>
            <a:noFill/>
            <a:ln w="28575">
              <a:solidFill>
                <a:schemeClr val="accent1"/>
              </a:solidFill>
              <a:round/>
              <a:headEnd/>
              <a:tailEnd/>
            </a:ln>
            <a:effectLst/>
          </p:spPr>
        </p:cxnSp>
        <p:cxnSp>
          <p:nvCxnSpPr>
            <p:cNvPr id="59" name="Elbow Connector 9"/>
            <p:cNvCxnSpPr>
              <a:cxnSpLocks noChangeShapeType="1"/>
              <a:stCxn id="55" idx="0"/>
              <a:endCxn id="51" idx="2"/>
            </p:cNvCxnSpPr>
            <p:nvPr/>
          </p:nvCxnSpPr>
          <p:spPr bwMode="auto">
            <a:xfrm flipH="1" flipV="1">
              <a:off x="2814578" y="3802173"/>
              <a:ext cx="1003121" cy="561178"/>
            </a:xfrm>
            <a:prstGeom prst="straightConnector1">
              <a:avLst/>
            </a:prstGeom>
            <a:noFill/>
            <a:ln w="28575">
              <a:solidFill>
                <a:schemeClr val="accent1"/>
              </a:solidFill>
              <a:round/>
              <a:headEnd/>
              <a:tailEnd/>
            </a:ln>
            <a:effectLst/>
          </p:spPr>
        </p:cxnSp>
        <p:cxnSp>
          <p:nvCxnSpPr>
            <p:cNvPr id="60" name="Elbow Connector 9"/>
            <p:cNvCxnSpPr>
              <a:cxnSpLocks noChangeShapeType="1"/>
              <a:stCxn id="48" idx="2"/>
              <a:endCxn id="51" idx="0"/>
            </p:cNvCxnSpPr>
            <p:nvPr/>
          </p:nvCxnSpPr>
          <p:spPr bwMode="auto">
            <a:xfrm>
              <a:off x="2439922" y="2952782"/>
              <a:ext cx="374656" cy="595409"/>
            </a:xfrm>
            <a:prstGeom prst="straightConnector1">
              <a:avLst/>
            </a:prstGeom>
            <a:noFill/>
            <a:ln w="28575">
              <a:solidFill>
                <a:schemeClr val="accent1"/>
              </a:solidFill>
              <a:round/>
              <a:headEnd/>
              <a:tailEnd/>
            </a:ln>
            <a:effectLst/>
          </p:spPr>
        </p:cxnSp>
        <p:cxnSp>
          <p:nvCxnSpPr>
            <p:cNvPr id="61" name="Elbow Connector 9"/>
            <p:cNvCxnSpPr>
              <a:cxnSpLocks noChangeShapeType="1"/>
              <a:stCxn id="49" idx="0"/>
              <a:endCxn id="48" idx="2"/>
            </p:cNvCxnSpPr>
            <p:nvPr/>
          </p:nvCxnSpPr>
          <p:spPr bwMode="auto">
            <a:xfrm flipV="1">
              <a:off x="1325898" y="2952782"/>
              <a:ext cx="1114024" cy="192124"/>
            </a:xfrm>
            <a:prstGeom prst="straightConnector1">
              <a:avLst/>
            </a:prstGeom>
            <a:noFill/>
            <a:ln w="28575">
              <a:solidFill>
                <a:schemeClr val="accent1"/>
              </a:solidFill>
              <a:round/>
              <a:headEnd/>
              <a:tailEnd/>
            </a:ln>
            <a:effectLst/>
          </p:spPr>
        </p:cxnSp>
        <p:cxnSp>
          <p:nvCxnSpPr>
            <p:cNvPr id="62" name="Elbow Connector 9"/>
            <p:cNvCxnSpPr>
              <a:cxnSpLocks noChangeShapeType="1"/>
              <a:stCxn id="50" idx="0"/>
              <a:endCxn id="48" idx="2"/>
            </p:cNvCxnSpPr>
            <p:nvPr/>
          </p:nvCxnSpPr>
          <p:spPr bwMode="auto">
            <a:xfrm flipV="1">
              <a:off x="1519350" y="2952782"/>
              <a:ext cx="920571" cy="635932"/>
            </a:xfrm>
            <a:prstGeom prst="straightConnector1">
              <a:avLst/>
            </a:prstGeom>
            <a:noFill/>
            <a:ln w="28575">
              <a:solidFill>
                <a:schemeClr val="accent1"/>
              </a:solidFill>
              <a:round/>
              <a:headEnd/>
              <a:tailEnd/>
            </a:ln>
            <a:effectLst/>
          </p:spPr>
        </p:cxnSp>
        <p:sp>
          <p:nvSpPr>
            <p:cNvPr id="63" name="TextBox 54"/>
            <p:cNvSpPr txBox="1">
              <a:spLocks noChangeArrowheads="1"/>
            </p:cNvSpPr>
            <p:nvPr/>
          </p:nvSpPr>
          <p:spPr bwMode="auto">
            <a:xfrm>
              <a:off x="810839" y="4153071"/>
              <a:ext cx="651845" cy="253982"/>
            </a:xfrm>
            <a:prstGeom prst="rect">
              <a:avLst/>
            </a:prstGeom>
            <a:noFill/>
            <a:ln w="9525">
              <a:noFill/>
              <a:miter lim="800000"/>
              <a:headEnd/>
              <a:tailEnd/>
            </a:ln>
            <a:effectLst/>
          </p:spPr>
          <p:txBody>
            <a:bodyPr>
              <a:normAutofit fontScale="25000" lnSpcReduction="20000"/>
            </a:bodyPr>
            <a:lstStyle/>
            <a:p>
              <a:pPr algn="ctr"/>
              <a:r>
                <a:rPr lang="en-US" sz="1600" dirty="0">
                  <a:latin typeface="Tahoma"/>
                  <a:ea typeface="Tahoma" pitchFamily="34" charset="0"/>
                  <a:cs typeface="Tahoma"/>
                </a:rPr>
                <a:t>First</a:t>
              </a:r>
            </a:p>
          </p:txBody>
        </p:sp>
        <p:sp>
          <p:nvSpPr>
            <p:cNvPr id="64" name="TextBox 55"/>
            <p:cNvSpPr txBox="1">
              <a:spLocks noChangeArrowheads="1"/>
            </p:cNvSpPr>
            <p:nvPr/>
          </p:nvSpPr>
          <p:spPr bwMode="auto">
            <a:xfrm>
              <a:off x="1482104" y="4107575"/>
              <a:ext cx="638775" cy="253982"/>
            </a:xfrm>
            <a:prstGeom prst="rect">
              <a:avLst/>
            </a:prstGeom>
            <a:noFill/>
            <a:ln w="9525">
              <a:noFill/>
              <a:miter lim="800000"/>
              <a:headEnd/>
              <a:tailEnd/>
            </a:ln>
            <a:effectLst/>
          </p:spPr>
          <p:txBody>
            <a:bodyPr>
              <a:normAutofit fontScale="25000" lnSpcReduction="20000"/>
            </a:bodyPr>
            <a:lstStyle/>
            <a:p>
              <a:pPr algn="ctr"/>
              <a:r>
                <a:rPr lang="en-US" sz="1600" dirty="0">
                  <a:latin typeface="Tahoma"/>
                  <a:ea typeface="Tahoma" pitchFamily="34" charset="0"/>
                  <a:cs typeface="Tahoma"/>
                </a:rPr>
                <a:t>Last</a:t>
              </a:r>
            </a:p>
          </p:txBody>
        </p:sp>
        <p:cxnSp>
          <p:nvCxnSpPr>
            <p:cNvPr id="65" name="Elbow Connector 9"/>
            <p:cNvCxnSpPr>
              <a:cxnSpLocks noChangeShapeType="1"/>
              <a:stCxn id="63" idx="0"/>
              <a:endCxn id="50" idx="2"/>
            </p:cNvCxnSpPr>
            <p:nvPr/>
          </p:nvCxnSpPr>
          <p:spPr bwMode="auto">
            <a:xfrm flipV="1">
              <a:off x="1136761" y="3842696"/>
              <a:ext cx="382589" cy="310375"/>
            </a:xfrm>
            <a:prstGeom prst="straightConnector1">
              <a:avLst/>
            </a:prstGeom>
            <a:noFill/>
            <a:ln w="28575">
              <a:solidFill>
                <a:schemeClr val="accent1"/>
              </a:solidFill>
              <a:round/>
              <a:headEnd/>
              <a:tailEnd/>
            </a:ln>
            <a:effectLst/>
          </p:spPr>
        </p:cxnSp>
        <p:cxnSp>
          <p:nvCxnSpPr>
            <p:cNvPr id="66" name="Elbow Connector 9"/>
            <p:cNvCxnSpPr>
              <a:cxnSpLocks noChangeShapeType="1"/>
              <a:stCxn id="64" idx="0"/>
              <a:endCxn id="50" idx="2"/>
            </p:cNvCxnSpPr>
            <p:nvPr/>
          </p:nvCxnSpPr>
          <p:spPr bwMode="auto">
            <a:xfrm flipH="1" flipV="1">
              <a:off x="1519350" y="3842696"/>
              <a:ext cx="282141" cy="264880"/>
            </a:xfrm>
            <a:prstGeom prst="straightConnector1">
              <a:avLst/>
            </a:prstGeom>
            <a:noFill/>
            <a:ln w="28575">
              <a:solidFill>
                <a:schemeClr val="accent1"/>
              </a:solidFill>
              <a:round/>
              <a:headEnd/>
              <a:tailEnd/>
            </a:ln>
            <a:effectLst/>
          </p:spPr>
        </p:cxnSp>
        <p:cxnSp>
          <p:nvCxnSpPr>
            <p:cNvPr id="67" name="Elbow Connector 9"/>
            <p:cNvCxnSpPr>
              <a:cxnSpLocks noChangeShapeType="1"/>
              <a:stCxn id="48" idx="2"/>
              <a:endCxn id="68" idx="0"/>
            </p:cNvCxnSpPr>
            <p:nvPr/>
          </p:nvCxnSpPr>
          <p:spPr bwMode="auto">
            <a:xfrm>
              <a:off x="2439922" y="2952782"/>
              <a:ext cx="1020242" cy="285775"/>
            </a:xfrm>
            <a:prstGeom prst="straightConnector1">
              <a:avLst/>
            </a:prstGeom>
            <a:noFill/>
            <a:ln w="28575">
              <a:solidFill>
                <a:schemeClr val="accent1"/>
              </a:solidFill>
              <a:round/>
              <a:headEnd/>
              <a:tailEnd/>
            </a:ln>
            <a:effectLst/>
          </p:spPr>
        </p:cxnSp>
        <p:sp>
          <p:nvSpPr>
            <p:cNvPr id="68" name="TextBox 7"/>
            <p:cNvSpPr txBox="1">
              <a:spLocks noChangeArrowheads="1"/>
            </p:cNvSpPr>
            <p:nvPr/>
          </p:nvSpPr>
          <p:spPr bwMode="auto">
            <a:xfrm>
              <a:off x="2870399" y="3238557"/>
              <a:ext cx="1179529" cy="253982"/>
            </a:xfrm>
            <a:prstGeom prst="rect">
              <a:avLst/>
            </a:prstGeom>
            <a:noFill/>
            <a:ln w="9525">
              <a:noFill/>
              <a:miter lim="800000"/>
              <a:headEnd/>
              <a:tailEnd/>
            </a:ln>
            <a:effectLst/>
          </p:spPr>
          <p:txBody>
            <a:bodyPr>
              <a:normAutofit fontScale="25000" lnSpcReduction="20000"/>
            </a:bodyPr>
            <a:lstStyle/>
            <a:p>
              <a:pPr algn="ctr"/>
              <a:r>
                <a:rPr lang="en-US" sz="1600" dirty="0" smtClean="0">
                  <a:latin typeface="Tahoma"/>
                  <a:ea typeface="Tahoma" pitchFamily="34" charset="0"/>
                  <a:cs typeface="Tahoma"/>
                </a:rPr>
                <a:t>Start Date</a:t>
              </a:r>
              <a:endParaRPr lang="en-US" sz="1600" dirty="0">
                <a:latin typeface="Tahoma"/>
                <a:ea typeface="Tahoma" pitchFamily="34" charset="0"/>
                <a:cs typeface="Tahoma"/>
              </a:endParaRPr>
            </a:p>
          </p:txBody>
        </p:sp>
      </p:grpSp>
      <p:pic>
        <p:nvPicPr>
          <p:cNvPr id="69" name="Picture 2" descr="C:\Users\phughes\Dropbox (MarkLogic Creative)\ML Creative (1)\Images\Icons\September 2014 Icons Project\Index\index-gray.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4192" y="4464312"/>
            <a:ext cx="450640" cy="60393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p:nvPr/>
        </p:nvSpPr>
        <p:spPr>
          <a:xfrm>
            <a:off x="5514739" y="4445270"/>
            <a:ext cx="100268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a:t>
            </a:r>
            <a:endParaRPr lang="en-US" sz="60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cxnSp>
        <p:nvCxnSpPr>
          <p:cNvPr id="73" name="Straight Arrow Connector 72"/>
          <p:cNvCxnSpPr>
            <a:stCxn id="71" idx="0"/>
          </p:cNvCxnSpPr>
          <p:nvPr/>
        </p:nvCxnSpPr>
        <p:spPr>
          <a:xfrm flipH="1" flipV="1">
            <a:off x="2623679" y="3342309"/>
            <a:ext cx="3392400" cy="1102961"/>
          </a:xfrm>
          <a:prstGeom prst="straightConnector1">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71" idx="0"/>
          </p:cNvCxnSpPr>
          <p:nvPr/>
        </p:nvCxnSpPr>
        <p:spPr>
          <a:xfrm flipH="1" flipV="1">
            <a:off x="5046821" y="3342309"/>
            <a:ext cx="969258" cy="1102961"/>
          </a:xfrm>
          <a:prstGeom prst="straightConnector1">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71" idx="0"/>
          </p:cNvCxnSpPr>
          <p:nvPr/>
        </p:nvCxnSpPr>
        <p:spPr>
          <a:xfrm flipV="1">
            <a:off x="6016079" y="3342309"/>
            <a:ext cx="1353617" cy="1102961"/>
          </a:xfrm>
          <a:prstGeom prst="straightConnector1">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71" idx="0"/>
          </p:cNvCxnSpPr>
          <p:nvPr/>
        </p:nvCxnSpPr>
        <p:spPr>
          <a:xfrm flipV="1">
            <a:off x="6016079" y="3342309"/>
            <a:ext cx="3659780" cy="1102961"/>
          </a:xfrm>
          <a:prstGeom prst="straightConnector1">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4059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7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4-Point Star 6"/>
          <p:cNvSpPr/>
          <p:nvPr/>
        </p:nvSpPr>
        <p:spPr>
          <a:xfrm>
            <a:off x="3302151" y="2928471"/>
            <a:ext cx="1329826" cy="1150470"/>
          </a:xfrm>
          <a:prstGeom prst="star24">
            <a:avLst/>
          </a:prstGeom>
          <a:solidFill>
            <a:schemeClr val="accent4"/>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 name="Title 1"/>
          <p:cNvSpPr>
            <a:spLocks noGrp="1"/>
          </p:cNvSpPr>
          <p:nvPr>
            <p:ph type="ctrTitle"/>
          </p:nvPr>
        </p:nvSpPr>
        <p:spPr/>
        <p:txBody>
          <a:bodyPr/>
          <a:lstStyle/>
          <a:p>
            <a:r>
              <a:rPr lang="en-US" dirty="0" smtClean="0"/>
              <a:t>Document Modeling</a:t>
            </a:r>
            <a:endParaRPr lang="en-US" dirty="0"/>
          </a:p>
        </p:txBody>
      </p:sp>
      <p:sp>
        <p:nvSpPr>
          <p:cNvPr id="3" name="16-Point Star 2"/>
          <p:cNvSpPr/>
          <p:nvPr/>
        </p:nvSpPr>
        <p:spPr>
          <a:xfrm>
            <a:off x="3346977" y="2913530"/>
            <a:ext cx="1344768" cy="1150470"/>
          </a:xfrm>
          <a:prstGeom prst="star16">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4" name="Picture 13" descr="C:\Users\phughes\Dropbox (MarkLogic Creative)\ML Creative (1)\Images\Icons\September 2014 Icons Project\Database Structure\database.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3147" y="2897561"/>
            <a:ext cx="1149196" cy="1181380"/>
          </a:xfrm>
          <a:prstGeom prst="rect">
            <a:avLst/>
          </a:prstGeom>
          <a:noFill/>
          <a:extLst>
            <a:ext uri="{909E8E84-426E-40dd-AFC4-6F175D3DCCD1}">
              <a14:hiddenFill xmlns:a14="http://schemas.microsoft.com/office/drawing/2010/main">
                <a:solidFill>
                  <a:srgbClr val="FFFFFF"/>
                </a:solidFill>
              </a14:hiddenFill>
            </a:ext>
          </a:extLst>
        </p:spPr>
      </p:pic>
      <p:sp>
        <p:nvSpPr>
          <p:cNvPr id="5" name="Curved Down Arrow 4"/>
          <p:cNvSpPr/>
          <p:nvPr/>
        </p:nvSpPr>
        <p:spPr>
          <a:xfrm>
            <a:off x="3914767" y="1897532"/>
            <a:ext cx="4661861" cy="1001059"/>
          </a:xfrm>
          <a:prstGeom prst="curvedDownArrow">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6" name="Curved Down Arrow 5"/>
          <p:cNvSpPr/>
          <p:nvPr/>
        </p:nvSpPr>
        <p:spPr>
          <a:xfrm rot="10800000">
            <a:off x="3798214" y="4096873"/>
            <a:ext cx="4661861" cy="1001059"/>
          </a:xfrm>
          <a:prstGeom prst="curvedDownArrow">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Tree>
    <p:extLst>
      <p:ext uri="{BB962C8B-B14F-4D97-AF65-F5344CB8AC3E}">
        <p14:creationId xmlns:p14="http://schemas.microsoft.com/office/powerpoint/2010/main" val="2206224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phughes\Desktop\png\New Icons\FULL New Icons\WMF\Index\index.wmf"/>
          <p:cNvPicPr>
            <a:picLocks noChangeAspect="1" noChangeArrowheads="1"/>
          </p:cNvPicPr>
          <p:nvPr/>
        </p:nvPicPr>
        <p:blipFill>
          <a:blip r:embed="rId3" cstate="print"/>
          <a:srcRect/>
          <a:stretch>
            <a:fillRect/>
          </a:stretch>
        </p:blipFill>
        <p:spPr bwMode="auto">
          <a:xfrm>
            <a:off x="6506938" y="1898523"/>
            <a:ext cx="1828800" cy="2456554"/>
          </a:xfrm>
          <a:prstGeom prst="rect">
            <a:avLst/>
          </a:prstGeom>
          <a:noFill/>
        </p:spPr>
      </p:pic>
      <p:pic>
        <p:nvPicPr>
          <p:cNvPr id="9" name="Picture 3" descr="C:\Users\phughes\Desktop\png\New Icons\FULL New Icons\WMF\Database Features\schema-agnostic-gray.wmf"/>
          <p:cNvPicPr>
            <a:picLocks noChangeAspect="1" noChangeArrowheads="1"/>
          </p:cNvPicPr>
          <p:nvPr/>
        </p:nvPicPr>
        <p:blipFill>
          <a:blip r:embed="rId4" cstate="print"/>
          <a:srcRect/>
          <a:stretch>
            <a:fillRect/>
          </a:stretch>
        </p:blipFill>
        <p:spPr bwMode="auto">
          <a:xfrm>
            <a:off x="3717618" y="2123130"/>
            <a:ext cx="1828800" cy="2007340"/>
          </a:xfrm>
          <a:prstGeom prst="rect">
            <a:avLst/>
          </a:prstGeom>
          <a:noFill/>
        </p:spPr>
      </p:pic>
      <p:grpSp>
        <p:nvGrpSpPr>
          <p:cNvPr id="11" name="Group 10"/>
          <p:cNvGrpSpPr/>
          <p:nvPr/>
        </p:nvGrpSpPr>
        <p:grpSpPr>
          <a:xfrm>
            <a:off x="928298" y="2111648"/>
            <a:ext cx="1828800" cy="2030304"/>
            <a:chOff x="890253" y="758618"/>
            <a:chExt cx="3103084" cy="3103084"/>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163043" y="1485117"/>
              <a:ext cx="2544792" cy="1785153"/>
            </a:xfrm>
            <a:prstGeom prst="rect">
              <a:avLst/>
            </a:prstGeom>
          </p:spPr>
        </p:pic>
        <p:pic>
          <p:nvPicPr>
            <p:cNvPr id="7" name="Picture 6"/>
            <p:cNvPicPr>
              <a:picLocks noChangeAspect="1"/>
            </p:cNvPicPr>
            <p:nvPr/>
          </p:nvPicPr>
          <p:blipFill>
            <a:blip r:embed="rId7">
              <a:alphaModFix amt="60000"/>
            </a:blip>
            <a:stretch>
              <a:fillRect/>
            </a:stretch>
          </p:blipFill>
          <p:spPr>
            <a:xfrm>
              <a:off x="890253" y="758618"/>
              <a:ext cx="3103084" cy="3103084"/>
            </a:xfrm>
            <a:prstGeom prst="rect">
              <a:avLst/>
            </a:prstGeom>
          </p:spPr>
        </p:pic>
      </p:grpSp>
      <p:sp>
        <p:nvSpPr>
          <p:cNvPr id="12" name="Title 1"/>
          <p:cNvSpPr txBox="1">
            <a:spLocks/>
          </p:cNvSpPr>
          <p:nvPr/>
        </p:nvSpPr>
        <p:spPr>
          <a:xfrm>
            <a:off x="558656" y="1016000"/>
            <a:ext cx="11087244" cy="584640"/>
          </a:xfrm>
          <a:prstGeom prst="rect">
            <a:avLst/>
          </a:prstGeom>
        </p:spPr>
        <p:txBody>
          <a:bodyPr/>
          <a:lstStyle>
            <a:lvl1pPr algn="l" defTabSz="1172078" rtl="0" eaLnBrk="1" latinLnBrk="0" hangingPunct="1">
              <a:lnSpc>
                <a:spcPts val="5800"/>
              </a:lnSpc>
              <a:spcBef>
                <a:spcPct val="0"/>
              </a:spcBef>
              <a:buNone/>
              <a:defRPr sz="5400" kern="1200" baseline="0">
                <a:solidFill>
                  <a:schemeClr val="tx1"/>
                </a:solidFill>
                <a:latin typeface="Tahoma"/>
                <a:ea typeface="+mj-ea"/>
                <a:cs typeface="Tahoma"/>
              </a:defRPr>
            </a:lvl1pPr>
          </a:lstStyle>
          <a:p>
            <a:endParaRPr lang="en-US" dirty="0"/>
          </a:p>
        </p:txBody>
      </p:sp>
      <p:sp>
        <p:nvSpPr>
          <p:cNvPr id="13" name="Title 12"/>
          <p:cNvSpPr>
            <a:spLocks noGrp="1"/>
          </p:cNvSpPr>
          <p:nvPr>
            <p:ph type="ctrTitle"/>
          </p:nvPr>
        </p:nvSpPr>
        <p:spPr/>
        <p:txBody>
          <a:bodyPr/>
          <a:lstStyle/>
          <a:p>
            <a:r>
              <a:rPr lang="en-US" dirty="0" smtClean="0"/>
              <a:t>Beauty of Document Stores</a:t>
            </a:r>
            <a:endParaRPr lang="en-US" dirty="0"/>
          </a:p>
        </p:txBody>
      </p:sp>
      <p:sp>
        <p:nvSpPr>
          <p:cNvPr id="15" name="Rectangle 14"/>
          <p:cNvSpPr/>
          <p:nvPr/>
        </p:nvSpPr>
        <p:spPr>
          <a:xfrm>
            <a:off x="1103323" y="4558698"/>
            <a:ext cx="1478751" cy="446276"/>
          </a:xfrm>
          <a:prstGeom prst="rect">
            <a:avLst/>
          </a:prstGeom>
        </p:spPr>
        <p:txBody>
          <a:bodyPr wrap="square">
            <a:spAutoFit/>
          </a:bodyPr>
          <a:lstStyle/>
          <a:p>
            <a:pPr algn="ctr"/>
            <a:r>
              <a:rPr lang="en-US" dirty="0" smtClean="0"/>
              <a:t>No tables</a:t>
            </a:r>
            <a:endParaRPr lang="en-US" dirty="0"/>
          </a:p>
        </p:txBody>
      </p:sp>
      <p:sp>
        <p:nvSpPr>
          <p:cNvPr id="16" name="Rectangle 15"/>
          <p:cNvSpPr/>
          <p:nvPr/>
        </p:nvSpPr>
        <p:spPr>
          <a:xfrm>
            <a:off x="3653950" y="4558698"/>
            <a:ext cx="1931075" cy="446276"/>
          </a:xfrm>
          <a:prstGeom prst="rect">
            <a:avLst/>
          </a:prstGeom>
        </p:spPr>
        <p:txBody>
          <a:bodyPr wrap="square">
            <a:spAutoFit/>
          </a:bodyPr>
          <a:lstStyle/>
          <a:p>
            <a:pPr algn="ctr"/>
            <a:r>
              <a:rPr lang="en-US" dirty="0" smtClean="0"/>
              <a:t>Ingest as is</a:t>
            </a:r>
            <a:endParaRPr lang="en-US" dirty="0"/>
          </a:p>
        </p:txBody>
      </p:sp>
      <p:sp>
        <p:nvSpPr>
          <p:cNvPr id="17" name="Rectangle 16"/>
          <p:cNvSpPr/>
          <p:nvPr/>
        </p:nvSpPr>
        <p:spPr>
          <a:xfrm>
            <a:off x="6117635" y="4558698"/>
            <a:ext cx="2609561" cy="446276"/>
          </a:xfrm>
          <a:prstGeom prst="rect">
            <a:avLst/>
          </a:prstGeom>
        </p:spPr>
        <p:txBody>
          <a:bodyPr wrap="square">
            <a:spAutoFit/>
          </a:bodyPr>
          <a:lstStyle/>
          <a:p>
            <a:pPr algn="ctr"/>
            <a:r>
              <a:rPr lang="en-US" dirty="0" smtClean="0"/>
              <a:t>Index Everything!</a:t>
            </a:r>
            <a:endParaRPr lang="en-US" dirty="0"/>
          </a:p>
        </p:txBody>
      </p:sp>
      <p:pic>
        <p:nvPicPr>
          <p:cNvPr id="18" name="Picture 18" descr="C:\Users\phughes\Dropbox (MarkLogic Creative)\ML Creative (1)\Images\Icons\September 2014 Icons Project\Database Features\elastic-gray.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96258" y="2515462"/>
            <a:ext cx="1828800" cy="122267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245121" y="4558698"/>
            <a:ext cx="1931075" cy="446276"/>
          </a:xfrm>
          <a:prstGeom prst="rect">
            <a:avLst/>
          </a:prstGeom>
        </p:spPr>
        <p:txBody>
          <a:bodyPr wrap="square">
            <a:spAutoFit/>
          </a:bodyPr>
          <a:lstStyle/>
          <a:p>
            <a:pPr algn="ctr"/>
            <a:r>
              <a:rPr lang="en-US" dirty="0" smtClean="0"/>
              <a:t>Elastic</a:t>
            </a:r>
            <a:endParaRPr lang="en-US" dirty="0"/>
          </a:p>
        </p:txBody>
      </p:sp>
    </p:spTree>
    <p:extLst>
      <p:ext uri="{BB962C8B-B14F-4D97-AF65-F5344CB8AC3E}">
        <p14:creationId xmlns:p14="http://schemas.microsoft.com/office/powerpoint/2010/main" val="1277795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Why Should I Care?</a:t>
            </a:r>
          </a:p>
          <a:p>
            <a:r>
              <a:rPr lang="en-US" dirty="0" smtClean="0"/>
              <a:t>Document Stores</a:t>
            </a:r>
          </a:p>
          <a:p>
            <a:r>
              <a:rPr lang="en-US" dirty="0" smtClean="0"/>
              <a:t>Semantic Triple Stores</a:t>
            </a:r>
          </a:p>
          <a:p>
            <a:r>
              <a:rPr lang="en-US" dirty="0" smtClean="0"/>
              <a:t>What Do I Mean By Values?</a:t>
            </a:r>
          </a:p>
          <a:p>
            <a:r>
              <a:rPr lang="en-US" dirty="0" smtClean="0"/>
              <a:t>Combining</a:t>
            </a:r>
          </a:p>
          <a:p>
            <a:endParaRPr lang="en-US" dirty="0"/>
          </a:p>
        </p:txBody>
      </p:sp>
    </p:spTree>
    <p:extLst>
      <p:ext uri="{BB962C8B-B14F-4D97-AF65-F5344CB8AC3E}">
        <p14:creationId xmlns:p14="http://schemas.microsoft.com/office/powerpoint/2010/main" val="42277491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Why Should I Care?</a:t>
            </a:r>
          </a:p>
          <a:p>
            <a:r>
              <a:rPr lang="en-US" dirty="0" smtClean="0"/>
              <a:t>Document Stores</a:t>
            </a:r>
          </a:p>
          <a:p>
            <a:r>
              <a:rPr lang="en-US" b="1" dirty="0" smtClean="0"/>
              <a:t>Semantic Triple Stores</a:t>
            </a:r>
          </a:p>
          <a:p>
            <a:r>
              <a:rPr lang="en-US" dirty="0" smtClean="0"/>
              <a:t>What Do I Mean By Values?</a:t>
            </a:r>
          </a:p>
          <a:p>
            <a:r>
              <a:rPr lang="en-US" dirty="0" smtClean="0"/>
              <a:t>Combining</a:t>
            </a:r>
          </a:p>
          <a:p>
            <a:endParaRPr lang="en-US" dirty="0"/>
          </a:p>
        </p:txBody>
      </p:sp>
      <p:pic>
        <p:nvPicPr>
          <p:cNvPr id="6" name="Picture 5"/>
          <p:cNvPicPr>
            <a:picLocks noChangeAspect="1"/>
          </p:cNvPicPr>
          <p:nvPr/>
        </p:nvPicPr>
        <p:blipFill>
          <a:blip r:embed="rId2"/>
          <a:stretch>
            <a:fillRect/>
          </a:stretch>
        </p:blipFill>
        <p:spPr>
          <a:xfrm>
            <a:off x="5630337" y="1955251"/>
            <a:ext cx="5031775" cy="3958330"/>
          </a:xfrm>
          <a:prstGeom prst="rect">
            <a:avLst/>
          </a:prstGeom>
        </p:spPr>
      </p:pic>
      <p:pic>
        <p:nvPicPr>
          <p:cNvPr id="5" name="Picture 8" descr="C:\Users\phughes\Dropbox (MarkLogic Creative)\ML Creative (1)\Images\Icons\September 2014 Icons Project\Semantics\semantics-triple-black.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576" y="3860367"/>
            <a:ext cx="1205018" cy="1203231"/>
          </a:xfrm>
          <a:prstGeom prst="rect">
            <a:avLst/>
          </a:prstGeom>
          <a:noFill/>
          <a:scene3d>
            <a:camera prst="perspectiveFront">
              <a:rot lat="0" lon="24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54184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Semantic Triple Store</a:t>
            </a:r>
            <a:endParaRPr lang="en-US" dirty="0"/>
          </a:p>
        </p:txBody>
      </p:sp>
      <p:sp>
        <p:nvSpPr>
          <p:cNvPr id="3" name="Content Placeholder 2"/>
          <p:cNvSpPr>
            <a:spLocks noGrp="1"/>
          </p:cNvSpPr>
          <p:nvPr>
            <p:ph idx="1"/>
          </p:nvPr>
        </p:nvSpPr>
        <p:spPr/>
        <p:txBody>
          <a:bodyPr/>
          <a:lstStyle/>
          <a:p>
            <a:r>
              <a:rPr lang="en-US" dirty="0" smtClean="0"/>
              <a:t>Level Set</a:t>
            </a:r>
          </a:p>
          <a:p>
            <a:pPr lvl="1"/>
            <a:r>
              <a:rPr lang="en-US" dirty="0" smtClean="0"/>
              <a:t>A) I SPARQL</a:t>
            </a:r>
          </a:p>
          <a:p>
            <a:pPr lvl="1"/>
            <a:r>
              <a:rPr lang="en-US" dirty="0" smtClean="0"/>
              <a:t>B) I know the concepts</a:t>
            </a:r>
          </a:p>
          <a:p>
            <a:pPr lvl="1"/>
            <a:r>
              <a:rPr lang="en-US" dirty="0" smtClean="0"/>
              <a:t>C) the most exciting play in baseball…</a:t>
            </a:r>
            <a:endParaRPr lang="en-US" dirty="0"/>
          </a:p>
        </p:txBody>
      </p:sp>
      <p:pic>
        <p:nvPicPr>
          <p:cNvPr id="8" name="Picture 7"/>
          <p:cNvPicPr>
            <a:picLocks noChangeAspect="1"/>
          </p:cNvPicPr>
          <p:nvPr/>
        </p:nvPicPr>
        <p:blipFill>
          <a:blip r:embed="rId3"/>
          <a:stretch>
            <a:fillRect/>
          </a:stretch>
        </p:blipFill>
        <p:spPr>
          <a:xfrm>
            <a:off x="7805097" y="3208616"/>
            <a:ext cx="2826937" cy="2885425"/>
          </a:xfrm>
          <a:prstGeom prst="rect">
            <a:avLst/>
          </a:prstGeom>
        </p:spPr>
      </p:pic>
    </p:spTree>
    <p:extLst>
      <p:ext uri="{BB962C8B-B14F-4D97-AF65-F5344CB8AC3E}">
        <p14:creationId xmlns:p14="http://schemas.microsoft.com/office/powerpoint/2010/main" val="367921252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558655" y="1016000"/>
            <a:ext cx="11429103" cy="584640"/>
          </a:xfrm>
        </p:spPr>
        <p:txBody>
          <a:bodyPr/>
          <a:lstStyle/>
          <a:p>
            <a:r>
              <a:rPr lang="en-US" sz="3200" dirty="0" smtClean="0"/>
              <a:t>Semantics Is: A New Way to Organize Data</a:t>
            </a:r>
            <a:endParaRPr lang="en-US" sz="3200" dirty="0"/>
          </a:p>
        </p:txBody>
      </p:sp>
      <p:sp>
        <p:nvSpPr>
          <p:cNvPr id="3" name="Content Placeholder 2"/>
          <p:cNvSpPr>
            <a:spLocks noGrp="1"/>
          </p:cNvSpPr>
          <p:nvPr>
            <p:ph idx="1"/>
          </p:nvPr>
        </p:nvSpPr>
        <p:spPr>
          <a:xfrm>
            <a:off x="2642128" y="5292622"/>
            <a:ext cx="6069695" cy="488683"/>
          </a:xfrm>
        </p:spPr>
        <p:txBody>
          <a:bodyPr/>
          <a:lstStyle/>
          <a:p>
            <a:pPr marL="0" indent="0">
              <a:buNone/>
              <a:tabLst>
                <a:tab pos="855663" algn="l"/>
                <a:tab pos="2058988" algn="l"/>
                <a:tab pos="4394200" algn="l"/>
                <a:tab pos="8863013" algn="l"/>
              </a:tabLst>
            </a:pPr>
            <a:r>
              <a:rPr lang="en-US" sz="2400" b="1" dirty="0" smtClean="0"/>
              <a:t>Subject</a:t>
            </a:r>
            <a:r>
              <a:rPr lang="en-US" sz="2400" dirty="0" smtClean="0"/>
              <a:t> 	</a:t>
            </a:r>
            <a:r>
              <a:rPr lang="en-US" sz="2400" b="1" dirty="0" smtClean="0"/>
              <a:t>Predicate</a:t>
            </a:r>
            <a:r>
              <a:rPr lang="en-US" sz="2400" dirty="0"/>
              <a:t>	</a:t>
            </a:r>
            <a:r>
              <a:rPr lang="en-US" sz="2400" b="1" dirty="0" smtClean="0"/>
              <a:t>Object</a:t>
            </a:r>
            <a:endParaRPr lang="en-US" sz="2400" dirty="0"/>
          </a:p>
        </p:txBody>
      </p:sp>
      <p:pic>
        <p:nvPicPr>
          <p:cNvPr id="4" name="Picture 9" descr="C:\Users\phughes\Dropbox (MarkLogic Creative)\ML Creative (1)\Images\Icons\September 2014 Icons Project\Semantics\semantics-triple-gray.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7572" y="1757309"/>
            <a:ext cx="3305623" cy="33007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813271" y="1503723"/>
            <a:ext cx="8317322" cy="5354277"/>
          </a:xfrm>
          <a:prstGeom prst="rect">
            <a:avLst/>
          </a:prstGeom>
        </p:spPr>
      </p:pic>
      <p:pic>
        <p:nvPicPr>
          <p:cNvPr id="10" name="Picture 9"/>
          <p:cNvPicPr>
            <a:picLocks noChangeAspect="1"/>
          </p:cNvPicPr>
          <p:nvPr/>
        </p:nvPicPr>
        <p:blipFill>
          <a:blip r:embed="rId5"/>
          <a:stretch>
            <a:fillRect/>
          </a:stretch>
        </p:blipFill>
        <p:spPr>
          <a:xfrm>
            <a:off x="1394521" y="14599"/>
            <a:ext cx="9144000" cy="6858000"/>
          </a:xfrm>
          <a:prstGeom prst="rect">
            <a:avLst/>
          </a:prstGeom>
        </p:spPr>
      </p:pic>
      <p:pic>
        <p:nvPicPr>
          <p:cNvPr id="6" name="Picture 5"/>
          <p:cNvPicPr>
            <a:picLocks noChangeAspect="1"/>
          </p:cNvPicPr>
          <p:nvPr/>
        </p:nvPicPr>
        <p:blipFill>
          <a:blip r:embed="rId6"/>
          <a:stretch>
            <a:fillRect/>
          </a:stretch>
        </p:blipFill>
        <p:spPr>
          <a:xfrm>
            <a:off x="1182392" y="1489125"/>
            <a:ext cx="9544669" cy="5368876"/>
          </a:xfrm>
          <a:prstGeom prst="rect">
            <a:avLst/>
          </a:prstGeom>
        </p:spPr>
      </p:pic>
    </p:spTree>
    <p:extLst>
      <p:ext uri="{BB962C8B-B14F-4D97-AF65-F5344CB8AC3E}">
        <p14:creationId xmlns:p14="http://schemas.microsoft.com/office/powerpoint/2010/main" val="31754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558655" y="1016000"/>
            <a:ext cx="11429103" cy="584640"/>
          </a:xfrm>
        </p:spPr>
        <p:txBody>
          <a:bodyPr/>
          <a:lstStyle/>
          <a:p>
            <a:r>
              <a:rPr lang="en-US" sz="3200" dirty="0" smtClean="0"/>
              <a:t>Semantics Is: A New Way to Organize Data</a:t>
            </a:r>
            <a:endParaRPr lang="en-US" sz="3200" dirty="0"/>
          </a:p>
        </p:txBody>
      </p:sp>
      <p:sp>
        <p:nvSpPr>
          <p:cNvPr id="3" name="Content Placeholder 2"/>
          <p:cNvSpPr>
            <a:spLocks noGrp="1"/>
          </p:cNvSpPr>
          <p:nvPr>
            <p:ph idx="1"/>
          </p:nvPr>
        </p:nvSpPr>
        <p:spPr/>
        <p:txBody>
          <a:bodyPr/>
          <a:lstStyle/>
          <a:p>
            <a:pPr marL="0" indent="0">
              <a:buNone/>
              <a:tabLst>
                <a:tab pos="855663" algn="l"/>
                <a:tab pos="5367338" algn="l"/>
                <a:tab pos="7032625" algn="l"/>
                <a:tab pos="8863013" algn="l"/>
              </a:tabLst>
            </a:pPr>
            <a:r>
              <a:rPr lang="en-US" sz="2400" b="1" dirty="0">
                <a:solidFill>
                  <a:schemeClr val="tx2"/>
                </a:solidFill>
              </a:rPr>
              <a:t>Data </a:t>
            </a:r>
            <a:r>
              <a:rPr lang="en-US" sz="2400" dirty="0" smtClean="0"/>
              <a:t>is stored </a:t>
            </a:r>
            <a:r>
              <a:rPr lang="en-US" sz="2400" dirty="0"/>
              <a:t>in </a:t>
            </a:r>
            <a:r>
              <a:rPr lang="en-US" sz="2400" dirty="0" smtClean="0"/>
              <a:t>Triples, expressed as: </a:t>
            </a:r>
            <a:r>
              <a:rPr lang="en-US" sz="2400" b="1" dirty="0" smtClean="0"/>
              <a:t>Subject</a:t>
            </a:r>
            <a:r>
              <a:rPr lang="en-US" sz="2400" dirty="0" smtClean="0"/>
              <a:t> 	: </a:t>
            </a:r>
            <a:r>
              <a:rPr lang="en-US" sz="2400" b="1" dirty="0" smtClean="0"/>
              <a:t>Predicate</a:t>
            </a:r>
            <a:r>
              <a:rPr lang="en-US" sz="2400" dirty="0"/>
              <a:t>	</a:t>
            </a:r>
            <a:r>
              <a:rPr lang="en-US" sz="2400" dirty="0" smtClean="0"/>
              <a:t>: </a:t>
            </a:r>
            <a:r>
              <a:rPr lang="en-US" sz="2400" b="1" dirty="0" smtClean="0"/>
              <a:t>Object</a:t>
            </a:r>
            <a:endParaRPr lang="en-US" sz="2400" dirty="0"/>
          </a:p>
          <a:p>
            <a:pPr marL="855663">
              <a:buNone/>
              <a:tabLst>
                <a:tab pos="855663" algn="l"/>
                <a:tab pos="5367338" algn="l"/>
                <a:tab pos="7032625" algn="l"/>
                <a:tab pos="8863013" algn="l"/>
              </a:tabLst>
            </a:pPr>
            <a:r>
              <a:rPr lang="en-US" sz="2400" dirty="0" smtClean="0"/>
              <a:t>                                                    	John Smith	: </a:t>
            </a:r>
            <a:r>
              <a:rPr lang="en-US" sz="2400" dirty="0" err="1"/>
              <a:t>livesIn</a:t>
            </a:r>
            <a:r>
              <a:rPr lang="en-US" sz="2400" dirty="0"/>
              <a:t> </a:t>
            </a:r>
            <a:r>
              <a:rPr lang="en-US" sz="2400" dirty="0" smtClean="0"/>
              <a:t>	: London</a:t>
            </a:r>
            <a:endParaRPr lang="en-US" sz="2400" dirty="0"/>
          </a:p>
          <a:p>
            <a:pPr marL="855663">
              <a:buNone/>
              <a:tabLst>
                <a:tab pos="855663" algn="l"/>
                <a:tab pos="5367338" algn="l"/>
                <a:tab pos="7032625" algn="l"/>
                <a:tab pos="8863013" algn="l"/>
              </a:tabLst>
            </a:pPr>
            <a:r>
              <a:rPr lang="en-US" sz="2400" dirty="0" smtClean="0"/>
              <a:t>                                                    	London	: </a:t>
            </a:r>
            <a:r>
              <a:rPr lang="en-US" sz="2400" dirty="0" err="1"/>
              <a:t>isIn</a:t>
            </a:r>
            <a:r>
              <a:rPr lang="en-US" sz="2400" dirty="0"/>
              <a:t> </a:t>
            </a:r>
            <a:r>
              <a:rPr lang="en-US" sz="2400" dirty="0" smtClean="0"/>
              <a:t>	: England</a:t>
            </a:r>
            <a:endParaRPr lang="en-US" sz="2400" b="1" dirty="0" smtClean="0">
              <a:solidFill>
                <a:schemeClr val="tx2"/>
              </a:solidFill>
            </a:endParaRPr>
          </a:p>
          <a:p>
            <a:pPr marL="0" indent="0">
              <a:buNone/>
            </a:pPr>
            <a:r>
              <a:rPr lang="en-US" sz="2400" b="1" dirty="0" smtClean="0">
                <a:solidFill>
                  <a:schemeClr val="tx2"/>
                </a:solidFill>
              </a:rPr>
              <a:t>Query</a:t>
            </a:r>
            <a:r>
              <a:rPr lang="en-US" sz="2400" dirty="0" smtClean="0">
                <a:solidFill>
                  <a:schemeClr val="tx2"/>
                </a:solidFill>
              </a:rPr>
              <a:t> </a:t>
            </a:r>
            <a:r>
              <a:rPr lang="en-US" sz="2400" dirty="0" smtClean="0"/>
              <a:t>with SPARQL, gives us simple lookup .. </a:t>
            </a:r>
            <a:r>
              <a:rPr lang="en-US" sz="2400" dirty="0"/>
              <a:t>a</a:t>
            </a:r>
            <a:r>
              <a:rPr lang="en-US" sz="2400" dirty="0" smtClean="0"/>
              <a:t>nd more!</a:t>
            </a:r>
          </a:p>
          <a:p>
            <a:pPr marL="0" indent="0">
              <a:buNone/>
            </a:pPr>
            <a:r>
              <a:rPr lang="en-US" sz="2400" dirty="0">
                <a:solidFill>
                  <a:srgbClr val="010101"/>
                </a:solidFill>
              </a:rPr>
              <a:t>	</a:t>
            </a:r>
            <a:r>
              <a:rPr lang="en-US" sz="2400" dirty="0" smtClean="0">
                <a:solidFill>
                  <a:srgbClr val="010101"/>
                </a:solidFill>
              </a:rPr>
              <a:t>    Find people who live in (a place that's in) England</a:t>
            </a:r>
            <a:endParaRPr lang="en-US" sz="2400" b="1" dirty="0">
              <a:solidFill>
                <a:srgbClr val="010101"/>
              </a:solidFill>
            </a:endParaRPr>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b="1" dirty="0"/>
          </a:p>
        </p:txBody>
      </p:sp>
      <p:grpSp>
        <p:nvGrpSpPr>
          <p:cNvPr id="2" name="Group 1"/>
          <p:cNvGrpSpPr/>
          <p:nvPr/>
        </p:nvGrpSpPr>
        <p:grpSpPr>
          <a:xfrm>
            <a:off x="1601849" y="4904615"/>
            <a:ext cx="8561446" cy="627045"/>
            <a:chOff x="1601849" y="4525034"/>
            <a:chExt cx="8561446" cy="627045"/>
          </a:xfrm>
        </p:grpSpPr>
        <p:sp>
          <p:nvSpPr>
            <p:cNvPr id="5" name="TextBox 4"/>
            <p:cNvSpPr txBox="1"/>
            <p:nvPr/>
          </p:nvSpPr>
          <p:spPr>
            <a:xfrm>
              <a:off x="1601849" y="4525034"/>
              <a:ext cx="1929897" cy="446276"/>
            </a:xfrm>
            <a:prstGeom prst="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a:latin typeface="Tahoma"/>
                  <a:cs typeface="Tahoma"/>
                </a:rPr>
                <a:t>"John Smith</a:t>
              </a:r>
              <a:r>
                <a:rPr lang="en-US" dirty="0" smtClean="0">
                  <a:latin typeface="Tahoma"/>
                  <a:cs typeface="Tahoma"/>
                </a:rPr>
                <a:t>"</a:t>
              </a:r>
              <a:endParaRPr lang="en-US" dirty="0">
                <a:latin typeface="Tahoma"/>
                <a:cs typeface="Tahoma"/>
              </a:endParaRPr>
            </a:p>
          </p:txBody>
        </p:sp>
        <p:sp>
          <p:nvSpPr>
            <p:cNvPr id="6" name="TextBox 5"/>
            <p:cNvSpPr txBox="1"/>
            <p:nvPr/>
          </p:nvSpPr>
          <p:spPr>
            <a:xfrm>
              <a:off x="8233398" y="4525034"/>
              <a:ext cx="1929897" cy="446276"/>
            </a:xfrm>
            <a:prstGeom prst="rect">
              <a:avLst/>
            </a:prstGeom>
            <a:solidFill>
              <a:srgbClr val="72CCFF"/>
            </a:solidFill>
            <a:ln>
              <a:solidFill>
                <a:srgbClr val="FFFFF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smtClean="0">
                  <a:latin typeface="Tahoma"/>
                  <a:cs typeface="Tahoma"/>
                </a:rPr>
                <a:t>"England"</a:t>
              </a:r>
              <a:endParaRPr lang="en-US" dirty="0">
                <a:latin typeface="Tahoma"/>
                <a:cs typeface="Tahoma"/>
              </a:endParaRPr>
            </a:p>
          </p:txBody>
        </p:sp>
        <p:sp>
          <p:nvSpPr>
            <p:cNvPr id="7" name="TextBox 6"/>
            <p:cNvSpPr txBox="1"/>
            <p:nvPr/>
          </p:nvSpPr>
          <p:spPr>
            <a:xfrm>
              <a:off x="3299332" y="4700086"/>
              <a:ext cx="1929897" cy="446276"/>
            </a:xfrm>
            <a:prstGeom prst="rect">
              <a:avLst/>
            </a:prstGeom>
            <a:noFill/>
            <a:ln>
              <a:noFill/>
            </a:ln>
          </p:spPr>
          <p:txBody>
            <a:bodyPr wrap="square" rtlCol="0">
              <a:spAutoFit/>
            </a:bodyPr>
            <a:lstStyle/>
            <a:p>
              <a:pPr algn="ctr"/>
              <a:r>
                <a:rPr lang="en-US" b="1" dirty="0" err="1" smtClean="0">
                  <a:latin typeface="Tahoma"/>
                  <a:cs typeface="Tahoma"/>
                </a:rPr>
                <a:t>livesIn</a:t>
              </a:r>
              <a:endParaRPr lang="en-US" b="1" dirty="0">
                <a:latin typeface="Tahoma"/>
                <a:cs typeface="Tahoma"/>
              </a:endParaRPr>
            </a:p>
          </p:txBody>
        </p:sp>
        <p:sp>
          <p:nvSpPr>
            <p:cNvPr id="8" name="TextBox 7"/>
            <p:cNvSpPr txBox="1"/>
            <p:nvPr/>
          </p:nvSpPr>
          <p:spPr>
            <a:xfrm>
              <a:off x="4944308" y="4525034"/>
              <a:ext cx="1929897" cy="446276"/>
            </a:xfrm>
            <a:prstGeom prst="rect">
              <a:avLst/>
            </a:prstGeom>
            <a:solidFill>
              <a:srgbClr val="72CCFF"/>
            </a:solidFill>
            <a:ln>
              <a:solidFill>
                <a:srgbClr val="FFFFF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dirty="0" smtClean="0">
                  <a:latin typeface="Tahoma"/>
                  <a:cs typeface="Tahoma"/>
                </a:rPr>
                <a:t>"London"</a:t>
              </a:r>
              <a:endParaRPr lang="en-US" dirty="0">
                <a:latin typeface="Tahoma"/>
                <a:cs typeface="Tahoma"/>
              </a:endParaRPr>
            </a:p>
          </p:txBody>
        </p:sp>
        <p:sp>
          <p:nvSpPr>
            <p:cNvPr id="10" name="TextBox 9"/>
            <p:cNvSpPr txBox="1"/>
            <p:nvPr/>
          </p:nvSpPr>
          <p:spPr>
            <a:xfrm>
              <a:off x="6601333" y="4705803"/>
              <a:ext cx="1929897" cy="446276"/>
            </a:xfrm>
            <a:prstGeom prst="rect">
              <a:avLst/>
            </a:prstGeom>
            <a:noFill/>
            <a:ln>
              <a:noFill/>
            </a:ln>
          </p:spPr>
          <p:txBody>
            <a:bodyPr wrap="square" rtlCol="0">
              <a:spAutoFit/>
            </a:bodyPr>
            <a:lstStyle/>
            <a:p>
              <a:pPr algn="ctr"/>
              <a:r>
                <a:rPr lang="en-US" b="1" dirty="0" err="1">
                  <a:latin typeface="Tahoma"/>
                  <a:cs typeface="Tahoma"/>
                </a:rPr>
                <a:t>i</a:t>
              </a:r>
              <a:r>
                <a:rPr lang="en-US" b="1" dirty="0" err="1" smtClean="0">
                  <a:latin typeface="Tahoma"/>
                  <a:cs typeface="Tahoma"/>
                </a:rPr>
                <a:t>sIn</a:t>
              </a:r>
              <a:endParaRPr lang="en-US" b="1" dirty="0">
                <a:latin typeface="Tahoma"/>
                <a:cs typeface="Tahoma"/>
              </a:endParaRPr>
            </a:p>
          </p:txBody>
        </p:sp>
        <p:cxnSp>
          <p:nvCxnSpPr>
            <p:cNvPr id="11" name="Straight Arrow Connector 10"/>
            <p:cNvCxnSpPr>
              <a:endCxn id="8" idx="1"/>
            </p:cNvCxnSpPr>
            <p:nvPr/>
          </p:nvCxnSpPr>
          <p:spPr>
            <a:xfrm>
              <a:off x="3536654" y="4743091"/>
              <a:ext cx="1407653" cy="5081"/>
            </a:xfrm>
            <a:prstGeom prst="straightConnector1">
              <a:avLst/>
            </a:prstGeom>
            <a:ln>
              <a:solidFill>
                <a:srgbClr val="C00000"/>
              </a:solidFill>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a:off x="6886257" y="4725331"/>
              <a:ext cx="1360052" cy="0"/>
            </a:xfrm>
            <a:prstGeom prst="straightConnector1">
              <a:avLst/>
            </a:prstGeom>
            <a:ln>
              <a:solidFill>
                <a:srgbClr val="C00000"/>
              </a:solidFill>
              <a:tailEnd type="arrow"/>
            </a:ln>
          </p:spPr>
          <p:style>
            <a:lnRef idx="3">
              <a:schemeClr val="accent5"/>
            </a:lnRef>
            <a:fillRef idx="0">
              <a:schemeClr val="accent5"/>
            </a:fillRef>
            <a:effectRef idx="2">
              <a:schemeClr val="accent5"/>
            </a:effectRef>
            <a:fontRef idx="minor">
              <a:schemeClr val="tx1"/>
            </a:fontRef>
          </p:style>
        </p:cxnSp>
      </p:grpSp>
      <p:grpSp>
        <p:nvGrpSpPr>
          <p:cNvPr id="15" name="Group 14"/>
          <p:cNvGrpSpPr/>
          <p:nvPr/>
        </p:nvGrpSpPr>
        <p:grpSpPr>
          <a:xfrm>
            <a:off x="2217906" y="4241434"/>
            <a:ext cx="6858419" cy="2216643"/>
            <a:chOff x="2217906" y="3861853"/>
            <a:chExt cx="6858419" cy="2216643"/>
          </a:xfrm>
        </p:grpSpPr>
        <p:sp>
          <p:nvSpPr>
            <p:cNvPr id="13" name="Arc 12"/>
            <p:cNvSpPr/>
            <p:nvPr/>
          </p:nvSpPr>
          <p:spPr>
            <a:xfrm rot="10800000">
              <a:off x="2217906" y="3861853"/>
              <a:ext cx="6858419" cy="1748004"/>
            </a:xfrm>
            <a:prstGeom prst="arc">
              <a:avLst>
                <a:gd name="adj1" fmla="val 11034500"/>
                <a:gd name="adj2" fmla="val 21342024"/>
              </a:avLst>
            </a:prstGeom>
            <a:ln>
              <a:solidFill>
                <a:srgbClr val="C00000"/>
              </a:solidFill>
              <a:headEnd type="arrow"/>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latin typeface="Tahoma"/>
                <a:cs typeface="Tahoma"/>
              </a:endParaRPr>
            </a:p>
          </p:txBody>
        </p:sp>
        <p:sp>
          <p:nvSpPr>
            <p:cNvPr id="14" name="TextBox 13"/>
            <p:cNvSpPr txBox="1"/>
            <p:nvPr/>
          </p:nvSpPr>
          <p:spPr>
            <a:xfrm>
              <a:off x="4730042" y="5632220"/>
              <a:ext cx="1929897" cy="446276"/>
            </a:xfrm>
            <a:prstGeom prst="rect">
              <a:avLst/>
            </a:prstGeom>
            <a:noFill/>
            <a:ln>
              <a:noFill/>
            </a:ln>
          </p:spPr>
          <p:txBody>
            <a:bodyPr wrap="square" rtlCol="0">
              <a:spAutoFit/>
            </a:bodyPr>
            <a:lstStyle/>
            <a:p>
              <a:pPr algn="ctr"/>
              <a:r>
                <a:rPr lang="en-US" b="1" dirty="0" err="1" smtClean="0">
                  <a:latin typeface="Tahoma"/>
                  <a:cs typeface="Tahoma"/>
                </a:rPr>
                <a:t>livesIn</a:t>
              </a:r>
              <a:endParaRPr lang="en-US" b="1" dirty="0">
                <a:latin typeface="Tahoma"/>
                <a:cs typeface="Tahoma"/>
              </a:endParaRPr>
            </a:p>
          </p:txBody>
        </p:sp>
      </p:grpSp>
      <p:sp>
        <p:nvSpPr>
          <p:cNvPr id="16" name="Content Placeholder 2"/>
          <p:cNvSpPr txBox="1">
            <a:spLocks/>
          </p:cNvSpPr>
          <p:nvPr/>
        </p:nvSpPr>
        <p:spPr>
          <a:xfrm>
            <a:off x="2817297" y="1697655"/>
            <a:ext cx="1089685" cy="886714"/>
          </a:xfrm>
          <a:prstGeom prst="rect">
            <a:avLst/>
          </a:prstGeom>
          <a:solidFill>
            <a:schemeClr val="bg1"/>
          </a:solidFill>
        </p:spPr>
        <p:txBody>
          <a:bodyPr vert="horz" lIns="0" tIns="0" rIns="0" bIns="0" rtlCol="0">
            <a:noAutofit/>
          </a:bodyPr>
          <a:lstStyle>
            <a:lvl1pPr marL="581969" indent="-581969" algn="l" defTabSz="1172078" rtl="0" eaLnBrk="1" latinLnBrk="0" hangingPunct="1">
              <a:spcBef>
                <a:spcPts val="0"/>
              </a:spcBef>
              <a:buClr>
                <a:schemeClr val="tx2"/>
              </a:buClr>
              <a:buSzPct val="90000"/>
              <a:buFont typeface="Wingdings" charset="2"/>
              <a:buChar char="§"/>
              <a:defRPr sz="2300" kern="1200">
                <a:solidFill>
                  <a:schemeClr val="tx1">
                    <a:lumMod val="85000"/>
                    <a:lumOff val="15000"/>
                  </a:schemeClr>
                </a:solidFill>
                <a:latin typeface="Tahoma"/>
                <a:ea typeface="+mn-ea"/>
                <a:cs typeface="Tahoma"/>
              </a:defRPr>
            </a:lvl1pPr>
            <a:lvl2pPr marL="1172078" indent="-586039" algn="l" defTabSz="1172078" rtl="0" eaLnBrk="1" latinLnBrk="0" hangingPunct="1">
              <a:spcBef>
                <a:spcPts val="769"/>
              </a:spcBef>
              <a:buClr>
                <a:schemeClr val="tx2"/>
              </a:buClr>
              <a:buSzPct val="90000"/>
              <a:buFont typeface="Wingdings" charset="2"/>
              <a:buChar char="§"/>
              <a:defRPr sz="2300" kern="1200">
                <a:solidFill>
                  <a:schemeClr val="tx1">
                    <a:lumMod val="85000"/>
                    <a:lumOff val="15000"/>
                  </a:schemeClr>
                </a:solidFill>
                <a:latin typeface="Tahoma"/>
                <a:ea typeface="+mn-ea"/>
                <a:cs typeface="Tahoma"/>
              </a:defRPr>
            </a:lvl2pPr>
            <a:lvl3pPr marL="1615677" indent="-443599" algn="l" defTabSz="1172078" rtl="0" eaLnBrk="1" latinLnBrk="0" hangingPunct="1">
              <a:spcBef>
                <a:spcPts val="769"/>
              </a:spcBef>
              <a:buClr>
                <a:schemeClr val="tx2"/>
              </a:buClr>
              <a:buSzPct val="90000"/>
              <a:buFont typeface="Wingdings" charset="2"/>
              <a:buChar char="§"/>
              <a:defRPr sz="2100" kern="1200">
                <a:solidFill>
                  <a:schemeClr val="tx1">
                    <a:lumMod val="85000"/>
                    <a:lumOff val="15000"/>
                  </a:schemeClr>
                </a:solidFill>
                <a:latin typeface="Tahoma"/>
                <a:ea typeface="+mn-ea"/>
                <a:cs typeface="Tahoma"/>
              </a:defRPr>
            </a:lvl3pPr>
            <a:lvl4pPr marL="2051136" indent="-435460" algn="l" defTabSz="1172078" rtl="0" eaLnBrk="1" latinLnBrk="0" hangingPunct="1">
              <a:spcBef>
                <a:spcPts val="769"/>
              </a:spcBef>
              <a:buClr>
                <a:schemeClr val="tx2"/>
              </a:buClr>
              <a:buSzPct val="90000"/>
              <a:buFont typeface="Wingdings" charset="2"/>
              <a:buChar char="§"/>
              <a:defRPr sz="1800" kern="1200">
                <a:solidFill>
                  <a:schemeClr val="tx1">
                    <a:lumMod val="85000"/>
                    <a:lumOff val="15000"/>
                  </a:schemeClr>
                </a:solidFill>
                <a:latin typeface="Tahoma"/>
                <a:ea typeface="+mn-ea"/>
                <a:cs typeface="Tahoma"/>
              </a:defRPr>
            </a:lvl4pPr>
            <a:lvl5pPr marL="2486596" indent="-425286" algn="l" defTabSz="1172078" rtl="0" eaLnBrk="1" latinLnBrk="0" hangingPunct="1">
              <a:spcBef>
                <a:spcPts val="769"/>
              </a:spcBef>
              <a:buClr>
                <a:schemeClr val="tx2"/>
              </a:buClr>
              <a:buSzPct val="90000"/>
              <a:buFont typeface="Wingdings" charset="2"/>
              <a:buChar char="§"/>
              <a:defRPr sz="1800" kern="1200">
                <a:solidFill>
                  <a:schemeClr val="tx1">
                    <a:lumMod val="85000"/>
                    <a:lumOff val="15000"/>
                  </a:schemeClr>
                </a:solidFill>
                <a:latin typeface="Tahoma"/>
                <a:ea typeface="+mn-ea"/>
                <a:cs typeface="Tahoma"/>
              </a:defRPr>
            </a:lvl5pPr>
            <a:lvl6pPr marL="2936300"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6pPr>
            <a:lvl7pPr marL="3365654"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7pPr>
            <a:lvl8pPr marL="3807219"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8pPr>
            <a:lvl9pPr marL="4246748"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a:solidFill>
                  <a:schemeClr val="tx1">
                    <a:lumMod val="85000"/>
                    <a:lumOff val="15000"/>
                  </a:schemeClr>
                </a:solidFill>
                <a:latin typeface="+mn-lt"/>
                <a:ea typeface="+mn-ea"/>
                <a:cs typeface="+mn-cs"/>
              </a:defRPr>
            </a:lvl9pPr>
          </a:lstStyle>
          <a:p>
            <a:pPr marL="0" indent="0" algn="ctr">
              <a:buFont typeface="Wingdings" charset="2"/>
              <a:buNone/>
              <a:tabLst>
                <a:tab pos="855663" algn="l"/>
                <a:tab pos="5367338" algn="l"/>
                <a:tab pos="7032625" algn="l"/>
                <a:tab pos="8863013" algn="l"/>
              </a:tabLst>
            </a:pPr>
            <a:r>
              <a:rPr lang="en-US" sz="2400" b="1" dirty="0" smtClean="0"/>
              <a:t>RDF</a:t>
            </a:r>
          </a:p>
          <a:p>
            <a:pPr marL="0" indent="0" algn="ctr">
              <a:buFont typeface="Wingdings" charset="2"/>
              <a:buNone/>
              <a:tabLst>
                <a:tab pos="855663" algn="l"/>
                <a:tab pos="5367338" algn="l"/>
                <a:tab pos="7032625" algn="l"/>
                <a:tab pos="8863013" algn="l"/>
              </a:tabLst>
            </a:pPr>
            <a:r>
              <a:rPr lang="en-US" sz="2400" dirty="0" smtClean="0"/>
              <a:t>Triples</a:t>
            </a:r>
            <a:endParaRPr lang="en-US" sz="2400" b="1" dirty="0"/>
          </a:p>
        </p:txBody>
      </p:sp>
    </p:spTree>
    <p:extLst>
      <p:ext uri="{BB962C8B-B14F-4D97-AF65-F5344CB8AC3E}">
        <p14:creationId xmlns:p14="http://schemas.microsoft.com/office/powerpoint/2010/main" val="22086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a:spLocks noChangeAspect="1"/>
          </p:cNvSpPr>
          <p:nvPr/>
        </p:nvSpPr>
        <p:spPr>
          <a:xfrm>
            <a:off x="-1117309" y="381001"/>
            <a:ext cx="7922736" cy="7923276"/>
          </a:xfrm>
          <a:prstGeom prst="ellipse">
            <a:avLst/>
          </a:prstGeom>
          <a:solidFill>
            <a:schemeClr val="accent3">
              <a:alpha val="25000"/>
            </a:schemeClr>
          </a:solidFill>
          <a:ln w="9525" algn="ctr">
            <a:noFill/>
            <a:miter lim="800000"/>
            <a:headEnd/>
            <a:tailEnd/>
          </a:ln>
          <a:effectLst>
            <a:outerShdw blurRad="76200" dir="18900000" sy="23000" kx="-1200000" algn="bl" rotWithShape="0">
              <a:prstClr val="black">
                <a:alpha val="20000"/>
              </a:prstClr>
            </a:outerShdw>
          </a:effectLst>
        </p:spPr>
        <p:txBody>
          <a:bodyPr wrap="none" lIns="121899" tIns="60949" rIns="121899" bIns="60949" rtlCol="0" anchor="ctr"/>
          <a:lstStyle/>
          <a:p>
            <a:pPr algn="ctr"/>
            <a:endParaRPr lang="en-US">
              <a:solidFill>
                <a:schemeClr val="tx1"/>
              </a:solidFill>
              <a:latin typeface="Tahoma" pitchFamily="34" charset="0"/>
              <a:cs typeface="Tahoma" pitchFamily="34" charset="0"/>
            </a:endParaRPr>
          </a:p>
        </p:txBody>
      </p:sp>
      <p:sp>
        <p:nvSpPr>
          <p:cNvPr id="12" name="Oval 11"/>
          <p:cNvSpPr>
            <a:spLocks noChangeAspect="1"/>
          </p:cNvSpPr>
          <p:nvPr/>
        </p:nvSpPr>
        <p:spPr>
          <a:xfrm>
            <a:off x="-1523603" y="-939800"/>
            <a:ext cx="13306097" cy="13307003"/>
          </a:xfrm>
          <a:prstGeom prst="ellipse">
            <a:avLst/>
          </a:prstGeom>
          <a:solidFill>
            <a:schemeClr val="accent3">
              <a:alpha val="25000"/>
            </a:schemeClr>
          </a:solidFill>
          <a:ln w="9525" algn="ctr">
            <a:noFill/>
            <a:miter lim="800000"/>
            <a:headEnd/>
            <a:tailEnd/>
          </a:ln>
          <a:effectLst>
            <a:outerShdw blurRad="76200" dir="18900000" sy="23000" kx="-1200000" algn="bl" rotWithShape="0">
              <a:prstClr val="black">
                <a:alpha val="20000"/>
              </a:prstClr>
            </a:outerShdw>
          </a:effectLst>
        </p:spPr>
        <p:txBody>
          <a:bodyPr wrap="none" lIns="121899" tIns="60949" rIns="121899" bIns="60949" rtlCol="0" anchor="ctr"/>
          <a:lstStyle/>
          <a:p>
            <a:pPr algn="ctr"/>
            <a:endParaRPr lang="en-US">
              <a:solidFill>
                <a:schemeClr val="tx1"/>
              </a:solidFill>
              <a:latin typeface="Tahoma" pitchFamily="34" charset="0"/>
              <a:cs typeface="Tahoma" pitchFamily="34" charset="0"/>
            </a:endParaRPr>
          </a:p>
        </p:txBody>
      </p:sp>
      <p:sp>
        <p:nvSpPr>
          <p:cNvPr id="3" name="Oval 2"/>
          <p:cNvSpPr>
            <a:spLocks noChangeAspect="1"/>
          </p:cNvSpPr>
          <p:nvPr/>
        </p:nvSpPr>
        <p:spPr>
          <a:xfrm>
            <a:off x="-812589" y="787401"/>
            <a:ext cx="5484969" cy="5485343"/>
          </a:xfrm>
          <a:prstGeom prst="ellipse">
            <a:avLst/>
          </a:prstGeom>
          <a:solidFill>
            <a:schemeClr val="accent3">
              <a:alpha val="25000"/>
            </a:schemeClr>
          </a:solidFill>
          <a:ln w="9525" algn="ctr">
            <a:noFill/>
            <a:miter lim="800000"/>
            <a:headEnd/>
            <a:tailEnd/>
          </a:ln>
          <a:effectLst>
            <a:outerShdw blurRad="76200" dir="18900000" sy="23000" kx="-1200000" algn="bl" rotWithShape="0">
              <a:prstClr val="black">
                <a:alpha val="20000"/>
              </a:prstClr>
            </a:outerShdw>
          </a:effectLst>
        </p:spPr>
        <p:txBody>
          <a:bodyPr wrap="none" lIns="121899" tIns="60949" rIns="121899" bIns="60949" rtlCol="0" anchor="ctr"/>
          <a:lstStyle/>
          <a:p>
            <a:pPr algn="ctr"/>
            <a:endParaRPr lang="en-US">
              <a:solidFill>
                <a:schemeClr val="tx1"/>
              </a:solidFill>
              <a:latin typeface="Tahoma" pitchFamily="34" charset="0"/>
              <a:cs typeface="Tahoma" pitchFamily="34" charset="0"/>
            </a:endParaRPr>
          </a:p>
        </p:txBody>
      </p:sp>
      <p:sp>
        <p:nvSpPr>
          <p:cNvPr id="8" name="Rectangle 7"/>
          <p:cNvSpPr/>
          <p:nvPr/>
        </p:nvSpPr>
        <p:spPr>
          <a:xfrm>
            <a:off x="1828324" y="1600201"/>
            <a:ext cx="8532178" cy="2215991"/>
          </a:xfrm>
          <a:prstGeom prst="rect">
            <a:avLst/>
          </a:prstGeom>
          <a:noFill/>
        </p:spPr>
        <p:txBody>
          <a:bodyPr wrap="square" lIns="121899" tIns="60949" rIns="121899" bIns="60949">
            <a:spAutoFit/>
          </a:bodyPr>
          <a:lstStyle/>
          <a:p>
            <a:pPr algn="ctr"/>
            <a:r>
              <a:rPr lang="en-US" sz="13600" b="1" spc="67" dirty="0" smtClean="0">
                <a:ln w="13500">
                  <a:solidFill>
                    <a:schemeClr val="accent1">
                      <a:shade val="2500"/>
                      <a:alpha val="6500"/>
                    </a:schemeClr>
                  </a:solidFill>
                  <a:prstDash val="solid"/>
                </a:ln>
                <a:solidFill>
                  <a:srgbClr val="0D427A">
                    <a:alpha val="95000"/>
                  </a:srgbClr>
                </a:solidFill>
                <a:effectLst>
                  <a:innerShdw blurRad="50900" dist="38500" dir="13500000">
                    <a:srgbClr val="000000">
                      <a:alpha val="60000"/>
                    </a:srgbClr>
                  </a:innerShdw>
                </a:effectLst>
                <a:latin typeface="Tahoma"/>
                <a:cs typeface="Tahoma"/>
              </a:rPr>
              <a:t>FACTS</a:t>
            </a:r>
            <a:endParaRPr lang="en-US" sz="13600" b="1" spc="67" dirty="0">
              <a:ln w="13500">
                <a:solidFill>
                  <a:schemeClr val="accent1">
                    <a:shade val="2500"/>
                    <a:alpha val="6500"/>
                  </a:schemeClr>
                </a:solidFill>
                <a:prstDash val="solid"/>
              </a:ln>
              <a:solidFill>
                <a:srgbClr val="0D427A">
                  <a:alpha val="95000"/>
                </a:srgbClr>
              </a:solidFill>
              <a:effectLst>
                <a:innerShdw blurRad="50900" dist="38500" dir="13500000">
                  <a:srgbClr val="000000">
                    <a:alpha val="60000"/>
                  </a:srgbClr>
                </a:innerShdw>
              </a:effectLst>
              <a:latin typeface="Tahoma"/>
              <a:cs typeface="Tahoma"/>
            </a:endParaRPr>
          </a:p>
        </p:txBody>
      </p:sp>
      <p:sp>
        <p:nvSpPr>
          <p:cNvPr id="6" name="TextBox 5"/>
          <p:cNvSpPr txBox="1"/>
          <p:nvPr/>
        </p:nvSpPr>
        <p:spPr>
          <a:xfrm>
            <a:off x="4314004" y="4702236"/>
            <a:ext cx="7008574" cy="692475"/>
          </a:xfrm>
          <a:prstGeom prst="rect">
            <a:avLst/>
          </a:prstGeom>
          <a:noFill/>
        </p:spPr>
        <p:txBody>
          <a:bodyPr wrap="square" lIns="121899" tIns="60949" rIns="121899" bIns="60949" rtlCol="0">
            <a:spAutoFit/>
          </a:bodyPr>
          <a:lstStyle/>
          <a:p>
            <a:r>
              <a:rPr lang="en-US" sz="3700" dirty="0" smtClean="0">
                <a:solidFill>
                  <a:srgbClr val="0D427A"/>
                </a:solidFill>
                <a:latin typeface="Tahoma" pitchFamily="34" charset="0"/>
                <a:cs typeface="Tahoma" pitchFamily="34" charset="0"/>
              </a:rPr>
              <a:t>DOMAIN</a:t>
            </a:r>
            <a:endParaRPr lang="en-US" sz="3700" dirty="0">
              <a:solidFill>
                <a:srgbClr val="0D427A"/>
              </a:solidFill>
              <a:latin typeface="Tahoma" pitchFamily="34" charset="0"/>
              <a:cs typeface="Tahoma" pitchFamily="34" charset="0"/>
            </a:endParaRPr>
          </a:p>
        </p:txBody>
      </p:sp>
      <p:sp>
        <p:nvSpPr>
          <p:cNvPr id="7" name="TextBox 6"/>
          <p:cNvSpPr txBox="1"/>
          <p:nvPr/>
        </p:nvSpPr>
        <p:spPr>
          <a:xfrm>
            <a:off x="6701064" y="5301960"/>
            <a:ext cx="5180251" cy="692475"/>
          </a:xfrm>
          <a:prstGeom prst="rect">
            <a:avLst/>
          </a:prstGeom>
          <a:noFill/>
        </p:spPr>
        <p:txBody>
          <a:bodyPr wrap="square" lIns="121899" tIns="60949" rIns="121899" bIns="60949" rtlCol="0">
            <a:spAutoFit/>
          </a:bodyPr>
          <a:lstStyle/>
          <a:p>
            <a:r>
              <a:rPr lang="en-US" sz="3700" dirty="0" smtClean="0">
                <a:solidFill>
                  <a:srgbClr val="0D427A"/>
                </a:solidFill>
                <a:latin typeface="Tahoma" pitchFamily="34" charset="0"/>
                <a:cs typeface="Tahoma" pitchFamily="34" charset="0"/>
              </a:rPr>
              <a:t>WORLD </a:t>
            </a:r>
            <a:r>
              <a:rPr lang="en-US" sz="3700" dirty="0">
                <a:solidFill>
                  <a:srgbClr val="0D427A"/>
                </a:solidFill>
                <a:latin typeface="Tahoma" pitchFamily="34" charset="0"/>
                <a:cs typeface="Tahoma" pitchFamily="34" charset="0"/>
              </a:rPr>
              <a:t>AT LARGE</a:t>
            </a:r>
          </a:p>
        </p:txBody>
      </p:sp>
      <p:sp>
        <p:nvSpPr>
          <p:cNvPr id="10" name="TextBox 9"/>
          <p:cNvSpPr txBox="1"/>
          <p:nvPr/>
        </p:nvSpPr>
        <p:spPr>
          <a:xfrm>
            <a:off x="1114520" y="4102513"/>
            <a:ext cx="10157354" cy="692475"/>
          </a:xfrm>
          <a:prstGeom prst="rect">
            <a:avLst/>
          </a:prstGeom>
          <a:noFill/>
        </p:spPr>
        <p:txBody>
          <a:bodyPr wrap="square" lIns="121899" tIns="60949" rIns="121899" bIns="60949" rtlCol="0">
            <a:spAutoFit/>
          </a:bodyPr>
          <a:lstStyle/>
          <a:p>
            <a:r>
              <a:rPr lang="en-US" sz="3700" dirty="0" smtClean="0">
                <a:solidFill>
                  <a:srgbClr val="0D427A"/>
                </a:solidFill>
                <a:latin typeface="Tahoma" pitchFamily="34" charset="0"/>
                <a:cs typeface="Tahoma" pitchFamily="34" charset="0"/>
              </a:rPr>
              <a:t>DOCUMENTS</a:t>
            </a:r>
            <a:endParaRPr lang="en-US" sz="3700" dirty="0">
              <a:solidFill>
                <a:srgbClr val="0D427A"/>
              </a:solidFill>
              <a:latin typeface="Tahoma" pitchFamily="34" charset="0"/>
              <a:cs typeface="Tahoma" pitchFamily="34" charset="0"/>
            </a:endParaRPr>
          </a:p>
        </p:txBody>
      </p:sp>
    </p:spTree>
    <p:extLst>
      <p:ext uri="{BB962C8B-B14F-4D97-AF65-F5344CB8AC3E}">
        <p14:creationId xmlns:p14="http://schemas.microsoft.com/office/powerpoint/2010/main" val="387815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3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3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P spid="6" grpId="0"/>
      <p:bldP spid="7"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Facts from the World at Large</a:t>
            </a:r>
            <a:endParaRPr lang="en-US" dirty="0"/>
          </a:p>
        </p:txBody>
      </p:sp>
      <p:sp>
        <p:nvSpPr>
          <p:cNvPr id="15" name="Rectangle 14"/>
          <p:cNvSpPr/>
          <p:nvPr/>
        </p:nvSpPr>
        <p:spPr>
          <a:xfrm>
            <a:off x="5741421" y="5939456"/>
            <a:ext cx="6092825" cy="200055"/>
          </a:xfrm>
          <a:prstGeom prst="rect">
            <a:avLst/>
          </a:prstGeom>
        </p:spPr>
        <p:txBody>
          <a:bodyPr>
            <a:spAutoFit/>
          </a:bodyPr>
          <a:lstStyle/>
          <a:p>
            <a:pPr algn="r"/>
            <a:r>
              <a:rPr lang="en-US" sz="700" dirty="0"/>
              <a:t>“Linking Open Data cloud diagram, by Richard </a:t>
            </a:r>
            <a:r>
              <a:rPr lang="en-US" sz="700" dirty="0" err="1"/>
              <a:t>Cyganiak</a:t>
            </a:r>
            <a:r>
              <a:rPr lang="en-US" sz="700" dirty="0"/>
              <a:t> and </a:t>
            </a:r>
            <a:r>
              <a:rPr lang="en-US" sz="700" dirty="0" err="1"/>
              <a:t>Anja</a:t>
            </a:r>
            <a:r>
              <a:rPr lang="en-US" sz="700" dirty="0"/>
              <a:t> </a:t>
            </a:r>
            <a:r>
              <a:rPr lang="en-US" sz="700" dirty="0" err="1"/>
              <a:t>Jentzsch</a:t>
            </a:r>
            <a:r>
              <a:rPr lang="en-US" sz="700" dirty="0"/>
              <a:t>. http://</a:t>
            </a:r>
            <a:r>
              <a:rPr lang="en-US" sz="700" dirty="0" err="1"/>
              <a:t>lod-cloud.net</a:t>
            </a:r>
            <a:r>
              <a:rPr lang="en-US" sz="700" dirty="0"/>
              <a:t>/”</a:t>
            </a:r>
          </a:p>
        </p:txBody>
      </p:sp>
      <p:pic>
        <p:nvPicPr>
          <p:cNvPr id="17" name="Picture 16"/>
          <p:cNvPicPr>
            <a:picLocks noChangeAspect="1"/>
          </p:cNvPicPr>
          <p:nvPr/>
        </p:nvPicPr>
        <p:blipFill>
          <a:blip r:embed="rId3"/>
          <a:stretch>
            <a:fillRect/>
          </a:stretch>
        </p:blipFill>
        <p:spPr>
          <a:xfrm>
            <a:off x="6103938" y="1930084"/>
            <a:ext cx="5491787" cy="3624579"/>
          </a:xfrm>
          <a:prstGeom prst="rect">
            <a:avLst/>
          </a:prstGeom>
        </p:spPr>
      </p:pic>
      <p:sp>
        <p:nvSpPr>
          <p:cNvPr id="5" name="Content Placeholder 4"/>
          <p:cNvSpPr>
            <a:spLocks noGrp="1"/>
          </p:cNvSpPr>
          <p:nvPr>
            <p:ph idx="1"/>
          </p:nvPr>
        </p:nvSpPr>
        <p:spPr/>
        <p:txBody>
          <a:bodyPr>
            <a:normAutofit fontScale="92500" lnSpcReduction="20000"/>
          </a:bodyPr>
          <a:lstStyle/>
          <a:p>
            <a:pPr marL="0" indent="0">
              <a:buNone/>
            </a:pPr>
            <a:r>
              <a:rPr lang="en-US" sz="2000" dirty="0" smtClean="0"/>
              <a:t>Linked Open Data</a:t>
            </a:r>
            <a:endParaRPr lang="en-US" sz="2000" dirty="0"/>
          </a:p>
          <a:p>
            <a:pPr lvl="1"/>
            <a:r>
              <a:rPr lang="en-US" sz="2000" dirty="0" smtClean="0"/>
              <a:t>Facts that are </a:t>
            </a:r>
            <a:r>
              <a:rPr lang="en-US" sz="2000" i="1" dirty="0" smtClean="0"/>
              <a:t>freely available</a:t>
            </a:r>
            <a:endParaRPr lang="en-US" sz="2000" i="1" dirty="0"/>
          </a:p>
          <a:p>
            <a:pPr lvl="1"/>
            <a:r>
              <a:rPr lang="en-US" sz="2000" dirty="0" smtClean="0"/>
              <a:t>In a form that’s </a:t>
            </a:r>
            <a:r>
              <a:rPr lang="en-US" sz="2000" i="1" dirty="0" smtClean="0"/>
              <a:t>easily consumed</a:t>
            </a:r>
          </a:p>
          <a:p>
            <a:pPr lvl="1"/>
            <a:endParaRPr lang="en-US" sz="2000" dirty="0"/>
          </a:p>
          <a:p>
            <a:pPr marL="0" indent="0">
              <a:buNone/>
            </a:pPr>
            <a:r>
              <a:rPr lang="en-US" sz="2000" dirty="0" smtClean="0"/>
              <a:t>DBpedia (wikipedia as structured information)</a:t>
            </a:r>
          </a:p>
          <a:p>
            <a:pPr lvl="1"/>
            <a:r>
              <a:rPr lang="en-US" sz="2000" dirty="0" smtClean="0"/>
              <a:t>Einstein was born in Germany</a:t>
            </a:r>
          </a:p>
          <a:p>
            <a:pPr lvl="1"/>
            <a:r>
              <a:rPr lang="en-US" sz="2000" dirty="0" smtClean="0"/>
              <a:t>Ireland’s currency is the Euro</a:t>
            </a:r>
          </a:p>
          <a:p>
            <a:pPr marL="0" indent="0">
              <a:spcBef>
                <a:spcPts val="600"/>
              </a:spcBef>
              <a:buNone/>
            </a:pPr>
            <a:r>
              <a:rPr lang="en-US" sz="2000" dirty="0" smtClean="0"/>
              <a:t>GeoNames</a:t>
            </a:r>
            <a:endParaRPr lang="en-US" sz="2000" dirty="0"/>
          </a:p>
          <a:p>
            <a:pPr lvl="1"/>
            <a:r>
              <a:rPr lang="en-US" sz="2000" dirty="0" smtClean="0"/>
              <a:t>Dover is the capital of Delaware</a:t>
            </a:r>
          </a:p>
          <a:p>
            <a:pPr lvl="1"/>
            <a:r>
              <a:rPr lang="en-US" sz="2000" dirty="0" smtClean="0"/>
              <a:t>Dover has these lat/long coordinates</a:t>
            </a:r>
          </a:p>
        </p:txBody>
      </p:sp>
    </p:spTree>
    <p:extLst>
      <p:ext uri="{BB962C8B-B14F-4D97-AF65-F5344CB8AC3E}">
        <p14:creationId xmlns:p14="http://schemas.microsoft.com/office/powerpoint/2010/main" val="177660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Facts from your domain</a:t>
            </a:r>
            <a:endParaRPr lang="en-US" dirty="0"/>
          </a:p>
        </p:txBody>
      </p:sp>
      <p:sp>
        <p:nvSpPr>
          <p:cNvPr id="3" name="Content Placeholder 2"/>
          <p:cNvSpPr>
            <a:spLocks noGrp="1"/>
          </p:cNvSpPr>
          <p:nvPr>
            <p:ph idx="1"/>
          </p:nvPr>
        </p:nvSpPr>
        <p:spPr/>
        <p:txBody>
          <a:bodyPr/>
          <a:lstStyle/>
          <a:p>
            <a:pPr marL="0" indent="0">
              <a:buNone/>
            </a:pPr>
            <a:r>
              <a:rPr lang="en-US" sz="2000" dirty="0" smtClean="0"/>
              <a:t>Like Open Data, but domain specific</a:t>
            </a:r>
          </a:p>
          <a:p>
            <a:pPr lvl="1"/>
            <a:r>
              <a:rPr lang="en-US" sz="2000" dirty="0" smtClean="0"/>
              <a:t>Might be proprietary within a company</a:t>
            </a:r>
          </a:p>
          <a:p>
            <a:pPr lvl="1"/>
            <a:r>
              <a:rPr lang="en-US" sz="2000" dirty="0" smtClean="0"/>
              <a:t>Or shared across an industry</a:t>
            </a:r>
          </a:p>
          <a:p>
            <a:pPr lvl="1"/>
            <a:r>
              <a:rPr lang="en-US" sz="2000" dirty="0" smtClean="0"/>
              <a:t>Includes data and ontologies</a:t>
            </a:r>
          </a:p>
          <a:p>
            <a:pPr marL="586039" lvl="1" indent="0">
              <a:buNone/>
            </a:pPr>
            <a:endParaRPr lang="en-US" sz="2000" dirty="0" smtClean="0"/>
          </a:p>
          <a:p>
            <a:pPr marL="0" indent="0">
              <a:buNone/>
            </a:pPr>
            <a:r>
              <a:rPr lang="en-US" sz="2000" dirty="0" smtClean="0"/>
              <a:t> Some Examples</a:t>
            </a:r>
          </a:p>
          <a:p>
            <a:pPr lvl="1"/>
            <a:r>
              <a:rPr lang="en-US" sz="2000" dirty="0" smtClean="0"/>
              <a:t>A bank's proprietary reference data</a:t>
            </a:r>
          </a:p>
          <a:p>
            <a:pPr lvl="1"/>
            <a:r>
              <a:rPr lang="en-US" sz="2000" dirty="0" smtClean="0"/>
              <a:t>A pharmaceutical company's drug ontology</a:t>
            </a:r>
          </a:p>
          <a:p>
            <a:pPr lvl="1"/>
            <a:r>
              <a:rPr lang="en-US" sz="2000" dirty="0" smtClean="0"/>
              <a:t>An industry-wide ontology such as FIBO</a:t>
            </a:r>
          </a:p>
          <a:p>
            <a:endParaRPr lang="en-US" sz="2000" dirty="0" smtClean="0"/>
          </a:p>
          <a:p>
            <a:endParaRPr lang="en-US" sz="2000" dirty="0"/>
          </a:p>
          <a:p>
            <a:endParaRPr lang="en-US" sz="2000" dirty="0" smtClean="0"/>
          </a:p>
        </p:txBody>
      </p:sp>
      <p:grpSp>
        <p:nvGrpSpPr>
          <p:cNvPr id="5" name="Group 4"/>
          <p:cNvGrpSpPr/>
          <p:nvPr/>
        </p:nvGrpSpPr>
        <p:grpSpPr>
          <a:xfrm>
            <a:off x="8036392" y="1769943"/>
            <a:ext cx="3647152" cy="3225059"/>
            <a:chOff x="48165" y="3432018"/>
            <a:chExt cx="3647152" cy="3225059"/>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2790" y="4309752"/>
              <a:ext cx="2938596" cy="2347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48165" y="3432018"/>
              <a:ext cx="3647152" cy="815608"/>
            </a:xfrm>
            <a:prstGeom prst="rect">
              <a:avLst/>
            </a:prstGeom>
            <a:noFill/>
          </p:spPr>
          <p:txBody>
            <a:bodyPr wrap="none" rtlCol="0">
              <a:spAutoFit/>
            </a:bodyPr>
            <a:lstStyle/>
            <a:p>
              <a:pPr algn="ctr"/>
              <a:r>
                <a:rPr lang="en-US" kern="1200" dirty="0" smtClean="0">
                  <a:latin typeface="Tahoma" pitchFamily="34" charset="0"/>
                  <a:cs typeface="Tahoma" pitchFamily="34" charset="0"/>
                </a:rPr>
                <a:t>Proprietary Semantic Facts</a:t>
              </a:r>
            </a:p>
            <a:p>
              <a:pPr algn="ctr"/>
              <a:r>
                <a:rPr lang="en-US" sz="1200" kern="1200" dirty="0" smtClean="0">
                  <a:latin typeface="Tahoma" pitchFamily="34" charset="0"/>
                  <a:cs typeface="Tahoma" pitchFamily="34" charset="0"/>
                </a:rPr>
                <a:t>(Facts and Taxonomies in your</a:t>
              </a:r>
              <a:br>
                <a:rPr lang="en-US" sz="1200" kern="1200" dirty="0" smtClean="0">
                  <a:latin typeface="Tahoma" pitchFamily="34" charset="0"/>
                  <a:cs typeface="Tahoma" pitchFamily="34" charset="0"/>
                </a:rPr>
              </a:br>
              <a:r>
                <a:rPr lang="en-US" sz="1200" kern="1200" dirty="0" smtClean="0">
                  <a:latin typeface="Tahoma" pitchFamily="34" charset="0"/>
                  <a:cs typeface="Tahoma" pitchFamily="34" charset="0"/>
                </a:rPr>
                <a:t>organization or industry)</a:t>
              </a:r>
            </a:p>
          </p:txBody>
        </p:sp>
      </p:grpSp>
    </p:spTree>
    <p:extLst>
      <p:ext uri="{BB962C8B-B14F-4D97-AF65-F5344CB8AC3E}">
        <p14:creationId xmlns:p14="http://schemas.microsoft.com/office/powerpoint/2010/main" val="286026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Facts from Documents</a:t>
            </a:r>
            <a:endParaRPr lang="en-US" dirty="0"/>
          </a:p>
        </p:txBody>
      </p:sp>
      <p:sp>
        <p:nvSpPr>
          <p:cNvPr id="3" name="Content Placeholder 2"/>
          <p:cNvSpPr>
            <a:spLocks noGrp="1"/>
          </p:cNvSpPr>
          <p:nvPr>
            <p:ph idx="1"/>
          </p:nvPr>
        </p:nvSpPr>
        <p:spPr>
          <a:xfrm>
            <a:off x="558656" y="1651001"/>
            <a:ext cx="7061756" cy="3987800"/>
          </a:xfrm>
        </p:spPr>
        <p:txBody>
          <a:bodyPr/>
          <a:lstStyle/>
          <a:p>
            <a:pPr marL="0" indent="0">
              <a:buNone/>
            </a:pPr>
            <a:r>
              <a:rPr lang="en-US" sz="2000" dirty="0" smtClean="0"/>
              <a:t>Document metadata </a:t>
            </a:r>
          </a:p>
          <a:p>
            <a:pPr lvl="1"/>
            <a:r>
              <a:rPr lang="en-US" sz="2000" dirty="0" smtClean="0"/>
              <a:t>Ex: Categories, author, publish date, source</a:t>
            </a:r>
          </a:p>
          <a:p>
            <a:pPr marL="586039" lvl="1" indent="0">
              <a:buNone/>
            </a:pPr>
            <a:endParaRPr lang="en-US" sz="2000" dirty="0"/>
          </a:p>
          <a:p>
            <a:pPr marL="0" indent="0">
              <a:buNone/>
            </a:pPr>
            <a:r>
              <a:rPr lang="en-US" sz="2000" dirty="0" smtClean="0"/>
              <a:t>Facts in free-flowing text</a:t>
            </a:r>
          </a:p>
          <a:p>
            <a:pPr lvl="1"/>
            <a:r>
              <a:rPr lang="en-US" sz="2000" dirty="0" smtClean="0"/>
              <a:t>Entities: this document mentions the person Richard Nixon, the product Advil, the company IBM</a:t>
            </a:r>
          </a:p>
          <a:p>
            <a:pPr lvl="1"/>
            <a:r>
              <a:rPr lang="en-US" sz="2000" dirty="0" smtClean="0"/>
              <a:t>Events: this document says that Nixon </a:t>
            </a:r>
            <a:r>
              <a:rPr lang="en-US" sz="2000" i="1" dirty="0" smtClean="0"/>
              <a:t>went to </a:t>
            </a:r>
            <a:r>
              <a:rPr lang="en-US" sz="2000" dirty="0" smtClean="0"/>
              <a:t>China, John Smith </a:t>
            </a:r>
            <a:r>
              <a:rPr lang="en-US" sz="2000" i="1" dirty="0" smtClean="0"/>
              <a:t>met</a:t>
            </a:r>
            <a:r>
              <a:rPr lang="en-US" sz="2000" dirty="0" smtClean="0"/>
              <a:t> Jane Doe, Barclays </a:t>
            </a:r>
            <a:r>
              <a:rPr lang="en-US" sz="2000" i="1" dirty="0" smtClean="0"/>
              <a:t>acquired</a:t>
            </a:r>
            <a:r>
              <a:rPr lang="en-US" sz="2000" dirty="0" smtClean="0"/>
              <a:t> Lehman Brothers</a:t>
            </a:r>
          </a:p>
          <a:p>
            <a:pPr lvl="1"/>
            <a:r>
              <a:rPr lang="en-US" sz="2000" dirty="0" smtClean="0"/>
              <a:t>Found automatically or provided at authoring time</a:t>
            </a:r>
          </a:p>
          <a:p>
            <a:pPr lvl="1"/>
            <a:endParaRPr lang="en-US" sz="2000" dirty="0"/>
          </a:p>
          <a:p>
            <a:pPr marL="586039" lvl="1" indent="0">
              <a:buNone/>
            </a:pPr>
            <a:endParaRPr lang="en-US" sz="2000" dirty="0" smtClean="0"/>
          </a:p>
          <a:p>
            <a:pPr lvl="1"/>
            <a:endParaRPr lang="en-US" sz="2000" dirty="0" smtClean="0"/>
          </a:p>
          <a:p>
            <a:endParaRPr lang="en-US" sz="2000" dirty="0" smtClean="0"/>
          </a:p>
          <a:p>
            <a:endParaRPr lang="en-US" sz="2000" dirty="0"/>
          </a:p>
          <a:p>
            <a:endParaRPr lang="en-US" sz="2000" dirty="0" smtClean="0"/>
          </a:p>
        </p:txBody>
      </p:sp>
      <p:grpSp>
        <p:nvGrpSpPr>
          <p:cNvPr id="9" name="Group 8"/>
          <p:cNvGrpSpPr/>
          <p:nvPr/>
        </p:nvGrpSpPr>
        <p:grpSpPr>
          <a:xfrm>
            <a:off x="8223179" y="3374156"/>
            <a:ext cx="3257263" cy="2430614"/>
            <a:chOff x="8993160" y="1011502"/>
            <a:chExt cx="3753261" cy="2594116"/>
          </a:xfrm>
        </p:grpSpPr>
        <p:sp>
          <p:nvSpPr>
            <p:cNvPr id="10" name="TextBox 9"/>
            <p:cNvSpPr txBox="1"/>
            <p:nvPr/>
          </p:nvSpPr>
          <p:spPr>
            <a:xfrm>
              <a:off x="10726042" y="1011502"/>
              <a:ext cx="212786" cy="309065"/>
            </a:xfrm>
            <a:prstGeom prst="rect">
              <a:avLst/>
            </a:prstGeom>
            <a:noFill/>
          </p:spPr>
          <p:txBody>
            <a:bodyPr wrap="none" rtlCol="0">
              <a:spAutoFit/>
            </a:bodyPr>
            <a:lstStyle/>
            <a:p>
              <a:pPr algn="ctr"/>
              <a:endParaRPr lang="en-US" sz="1200" kern="1200" dirty="0" smtClean="0">
                <a:latin typeface="Tahoma" pitchFamily="34" charset="0"/>
                <a:cs typeface="Tahoma" pitchFamily="34" charset="0"/>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93160" y="1772474"/>
              <a:ext cx="3753261" cy="1833144"/>
            </a:xfrm>
            <a:prstGeom prst="rect">
              <a:avLst/>
            </a:prstGeom>
            <a:ln>
              <a:noFill/>
            </a:ln>
            <a:effectLst>
              <a:outerShdw blurRad="292100" dist="139700" dir="2700000" algn="tl" rotWithShape="0">
                <a:srgbClr val="333333">
                  <a:alpha val="65000"/>
                </a:srgbClr>
              </a:outerShdw>
            </a:effectLst>
          </p:spPr>
        </p:pic>
      </p:grpSp>
      <p:pic>
        <p:nvPicPr>
          <p:cNvPr id="15" name="Picture 14" descr="Screen shot 2013-09-09 at 9.30.12 A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22598" y="1740845"/>
            <a:ext cx="3239587" cy="1946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756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6705236" y="487792"/>
            <a:ext cx="5398930" cy="6020946"/>
          </a:xfrm>
          <a:prstGeom prst="roundRect">
            <a:avLst/>
          </a:prstGeom>
          <a:solidFill>
            <a:schemeClr val="accent2">
              <a:lumMod val="20000"/>
              <a:lumOff val="80000"/>
              <a:alpha val="17000"/>
            </a:schemeClr>
          </a:solidFill>
          <a:ln w="9525" algn="ctr">
            <a:solidFill>
              <a:srgbClr val="A3AC60"/>
            </a:solidFill>
            <a:miter lim="800000"/>
            <a:headEnd/>
            <a:tailEnd/>
          </a:ln>
          <a:effectLst/>
        </p:spPr>
        <p:txBody>
          <a:bodyPr wrap="none" rtlCol="0" anchor="ctr"/>
          <a:lstStyle/>
          <a:p>
            <a:pPr algn="ctr"/>
            <a:endParaRPr lang="en-US" dirty="0">
              <a:solidFill>
                <a:schemeClr val="tx1"/>
              </a:solidFill>
              <a:latin typeface="Tahoma" pitchFamily="34" charset="0"/>
              <a:cs typeface="Tahoma" pitchFamily="34" charset="0"/>
            </a:endParaRPr>
          </a:p>
        </p:txBody>
      </p:sp>
      <p:sp>
        <p:nvSpPr>
          <p:cNvPr id="2" name="Title 1"/>
          <p:cNvSpPr>
            <a:spLocks noGrp="1"/>
          </p:cNvSpPr>
          <p:nvPr>
            <p:ph type="title" idx="4294967295"/>
          </p:nvPr>
        </p:nvSpPr>
        <p:spPr>
          <a:xfrm>
            <a:off x="4561781" y="-85725"/>
            <a:ext cx="3176223" cy="792163"/>
          </a:xfrm>
        </p:spPr>
        <p:txBody>
          <a:bodyPr/>
          <a:lstStyle/>
          <a:p>
            <a:r>
              <a:rPr lang="en-US" sz="2400" dirty="0" smtClean="0"/>
              <a:t>The World of Triples</a:t>
            </a:r>
            <a:endParaRPr lang="en-US" sz="2400" dirty="0"/>
          </a:p>
        </p:txBody>
      </p:sp>
      <p:grpSp>
        <p:nvGrpSpPr>
          <p:cNvPr id="11" name="Group 10"/>
          <p:cNvGrpSpPr/>
          <p:nvPr/>
        </p:nvGrpSpPr>
        <p:grpSpPr>
          <a:xfrm>
            <a:off x="413447" y="482886"/>
            <a:ext cx="4341912" cy="2963837"/>
            <a:chOff x="310166" y="482885"/>
            <a:chExt cx="3257282" cy="2963837"/>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0166" y="958396"/>
              <a:ext cx="3257282" cy="2488326"/>
            </a:xfrm>
            <a:prstGeom prst="rect">
              <a:avLst/>
            </a:prstGeom>
          </p:spPr>
        </p:pic>
        <p:sp>
          <p:nvSpPr>
            <p:cNvPr id="4" name="TextBox 3"/>
            <p:cNvSpPr txBox="1"/>
            <p:nvPr/>
          </p:nvSpPr>
          <p:spPr>
            <a:xfrm>
              <a:off x="714112" y="482885"/>
              <a:ext cx="2231732" cy="630942"/>
            </a:xfrm>
            <a:prstGeom prst="rect">
              <a:avLst/>
            </a:prstGeom>
            <a:noFill/>
          </p:spPr>
          <p:txBody>
            <a:bodyPr wrap="none" rtlCol="0">
              <a:spAutoFit/>
            </a:bodyPr>
            <a:lstStyle/>
            <a:p>
              <a:pPr algn="ctr"/>
              <a:r>
                <a:rPr lang="en-US" dirty="0" smtClean="0">
                  <a:latin typeface="Tahoma" pitchFamily="34" charset="0"/>
                  <a:cs typeface="Tahoma" pitchFamily="34" charset="0"/>
                </a:rPr>
                <a:t>Linked Open Data</a:t>
              </a:r>
            </a:p>
            <a:p>
              <a:pPr algn="ctr"/>
              <a:r>
                <a:rPr lang="en-US" sz="1200" dirty="0" smtClean="0">
                  <a:latin typeface="Tahoma" pitchFamily="34" charset="0"/>
                  <a:cs typeface="Tahoma" pitchFamily="34" charset="0"/>
                </a:rPr>
                <a:t>(Free semantic facts available to anyone) </a:t>
              </a:r>
            </a:p>
          </p:txBody>
        </p:sp>
      </p:grpSp>
      <p:sp>
        <p:nvSpPr>
          <p:cNvPr id="10" name="TextBox 9"/>
          <p:cNvSpPr txBox="1"/>
          <p:nvPr/>
        </p:nvSpPr>
        <p:spPr>
          <a:xfrm>
            <a:off x="7642465" y="3378322"/>
            <a:ext cx="3942105" cy="630942"/>
          </a:xfrm>
          <a:prstGeom prst="rect">
            <a:avLst/>
          </a:prstGeom>
          <a:noFill/>
        </p:spPr>
        <p:txBody>
          <a:bodyPr wrap="none" rtlCol="0">
            <a:spAutoFit/>
          </a:bodyPr>
          <a:lstStyle/>
          <a:p>
            <a:pPr algn="ctr"/>
            <a:r>
              <a:rPr lang="en-US" dirty="0" smtClean="0">
                <a:latin typeface="Tahoma" pitchFamily="34" charset="0"/>
                <a:cs typeface="Tahoma" pitchFamily="34" charset="0"/>
              </a:rPr>
              <a:t>Facts from Free-Flowing Text</a:t>
            </a:r>
          </a:p>
          <a:p>
            <a:pPr algn="ctr"/>
            <a:r>
              <a:rPr lang="en-US" sz="1200" dirty="0" smtClean="0">
                <a:latin typeface="Tahoma" pitchFamily="34" charset="0"/>
                <a:cs typeface="Tahoma" pitchFamily="34" charset="0"/>
              </a:rPr>
              <a:t>(Derived from semantic enrichment)</a:t>
            </a:r>
          </a:p>
        </p:txBody>
      </p:sp>
      <p:grpSp>
        <p:nvGrpSpPr>
          <p:cNvPr id="13" name="Group 12"/>
          <p:cNvGrpSpPr/>
          <p:nvPr/>
        </p:nvGrpSpPr>
        <p:grpSpPr>
          <a:xfrm>
            <a:off x="563574" y="3432019"/>
            <a:ext cx="3917108" cy="2874691"/>
            <a:chOff x="422790" y="3432018"/>
            <a:chExt cx="2938596" cy="2874691"/>
          </a:xfrm>
        </p:grpSpPr>
        <p:pic>
          <p:nvPicPr>
            <p:cNvPr id="1126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2790" y="3959384"/>
              <a:ext cx="2938596" cy="2347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03701" y="3432018"/>
              <a:ext cx="2736076" cy="630942"/>
            </a:xfrm>
            <a:prstGeom prst="rect">
              <a:avLst/>
            </a:prstGeom>
            <a:noFill/>
          </p:spPr>
          <p:txBody>
            <a:bodyPr wrap="none" rtlCol="0">
              <a:spAutoFit/>
            </a:bodyPr>
            <a:lstStyle/>
            <a:p>
              <a:pPr algn="ctr"/>
              <a:r>
                <a:rPr lang="en-US" dirty="0" smtClean="0">
                  <a:latin typeface="Tahoma" pitchFamily="34" charset="0"/>
                  <a:cs typeface="Tahoma" pitchFamily="34" charset="0"/>
                </a:rPr>
                <a:t>Proprietary Semantic Facts</a:t>
              </a:r>
            </a:p>
            <a:p>
              <a:pPr algn="ctr"/>
              <a:r>
                <a:rPr lang="en-US" sz="1200" dirty="0" smtClean="0">
                  <a:latin typeface="Tahoma" pitchFamily="34" charset="0"/>
                  <a:cs typeface="Tahoma" pitchFamily="34" charset="0"/>
                </a:rPr>
                <a:t>(Facts and Taxonomies in your organization)</a:t>
              </a:r>
            </a:p>
          </p:txBody>
        </p:sp>
      </p:grpSp>
      <p:sp>
        <p:nvSpPr>
          <p:cNvPr id="14" name="TextBox 13"/>
          <p:cNvSpPr txBox="1"/>
          <p:nvPr/>
        </p:nvSpPr>
        <p:spPr>
          <a:xfrm>
            <a:off x="7884471" y="628914"/>
            <a:ext cx="3495518" cy="630942"/>
          </a:xfrm>
          <a:prstGeom prst="rect">
            <a:avLst/>
          </a:prstGeom>
          <a:noFill/>
        </p:spPr>
        <p:txBody>
          <a:bodyPr wrap="none" rtlCol="0">
            <a:spAutoFit/>
          </a:bodyPr>
          <a:lstStyle/>
          <a:p>
            <a:pPr algn="ctr"/>
            <a:r>
              <a:rPr lang="en-US" dirty="0" smtClean="0">
                <a:latin typeface="Tahoma" pitchFamily="34" charset="0"/>
                <a:cs typeface="Tahoma" pitchFamily="34" charset="0"/>
              </a:rPr>
              <a:t>Facts in Documents </a:t>
            </a:r>
          </a:p>
          <a:p>
            <a:pPr algn="ctr"/>
            <a:r>
              <a:rPr lang="en-US" sz="1200" dirty="0" smtClean="0">
                <a:latin typeface="Tahoma" pitchFamily="34" charset="0"/>
                <a:cs typeface="Tahoma" pitchFamily="34" charset="0"/>
              </a:rPr>
              <a:t>(Part of metadata or added with authoring tools) </a:t>
            </a:r>
          </a:p>
        </p:txBody>
      </p:sp>
      <p:sp>
        <p:nvSpPr>
          <p:cNvPr id="17" name="Rounded Rectangle 16"/>
          <p:cNvSpPr/>
          <p:nvPr/>
        </p:nvSpPr>
        <p:spPr>
          <a:xfrm>
            <a:off x="240343" y="482885"/>
            <a:ext cx="5064371" cy="6020946"/>
          </a:xfrm>
          <a:prstGeom prst="roundRect">
            <a:avLst/>
          </a:prstGeom>
          <a:solidFill>
            <a:schemeClr val="accent2">
              <a:lumMod val="20000"/>
              <a:lumOff val="80000"/>
              <a:alpha val="17000"/>
            </a:schemeClr>
          </a:solidFill>
          <a:ln w="9525" algn="ctr">
            <a:solidFill>
              <a:srgbClr val="A3AC60"/>
            </a:solidFill>
            <a:miter lim="800000"/>
            <a:headEnd/>
            <a:tailEnd/>
          </a:ln>
          <a:effectLst/>
        </p:spPr>
        <p:txBody>
          <a:bodyPr wrap="none" rtlCol="0" anchor="ctr"/>
          <a:lstStyle/>
          <a:p>
            <a:pPr algn="ctr"/>
            <a:endParaRPr lang="en-US" dirty="0">
              <a:solidFill>
                <a:schemeClr val="tx1"/>
              </a:solidFill>
              <a:latin typeface="Tahoma" pitchFamily="34" charset="0"/>
              <a:cs typeface="Tahoma" pitchFamily="34" charset="0"/>
            </a:endParaRPr>
          </a:p>
        </p:txBody>
      </p:sp>
      <p:sp>
        <p:nvSpPr>
          <p:cNvPr id="18" name="TextBox 17"/>
          <p:cNvSpPr txBox="1"/>
          <p:nvPr/>
        </p:nvSpPr>
        <p:spPr>
          <a:xfrm rot="16200000">
            <a:off x="3295090" y="3146594"/>
            <a:ext cx="3606799" cy="446276"/>
          </a:xfrm>
          <a:prstGeom prst="rect">
            <a:avLst/>
          </a:prstGeom>
          <a:noFill/>
        </p:spPr>
        <p:txBody>
          <a:bodyPr wrap="square" rtlCol="0">
            <a:spAutoFit/>
          </a:bodyPr>
          <a:lstStyle/>
          <a:p>
            <a:pPr algn="ctr"/>
            <a:r>
              <a:rPr lang="en-US" b="1" dirty="0" smtClean="0">
                <a:solidFill>
                  <a:srgbClr val="FF0000"/>
                </a:solidFill>
                <a:latin typeface="Tahoma" pitchFamily="34" charset="0"/>
                <a:cs typeface="Tahoma" pitchFamily="34" charset="0"/>
              </a:rPr>
              <a:t>Semantic World</a:t>
            </a:r>
          </a:p>
        </p:txBody>
      </p:sp>
      <p:sp>
        <p:nvSpPr>
          <p:cNvPr id="22" name="TextBox 21"/>
          <p:cNvSpPr txBox="1"/>
          <p:nvPr/>
        </p:nvSpPr>
        <p:spPr>
          <a:xfrm rot="16200000">
            <a:off x="5072566" y="3180461"/>
            <a:ext cx="3674533" cy="446276"/>
          </a:xfrm>
          <a:prstGeom prst="rect">
            <a:avLst/>
          </a:prstGeom>
          <a:noFill/>
        </p:spPr>
        <p:txBody>
          <a:bodyPr wrap="square" rtlCol="0">
            <a:spAutoFit/>
          </a:bodyPr>
          <a:lstStyle/>
          <a:p>
            <a:pPr algn="ctr"/>
            <a:r>
              <a:rPr lang="en-US" b="1" dirty="0" smtClean="0">
                <a:solidFill>
                  <a:srgbClr val="FF0000"/>
                </a:solidFill>
                <a:latin typeface="Tahoma" pitchFamily="34" charset="0"/>
                <a:cs typeface="Tahoma" pitchFamily="34" charset="0"/>
              </a:rPr>
              <a:t>Document  World</a:t>
            </a:r>
          </a:p>
        </p:txBody>
      </p:sp>
      <p:pic>
        <p:nvPicPr>
          <p:cNvPr id="23" name="Picture 22" descr="Screen shot 2013-09-09 at 9.30.12 AM.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82013" y="3973137"/>
            <a:ext cx="4825582" cy="2105691"/>
          </a:xfrm>
          <a:prstGeom prst="rect">
            <a:avLst/>
          </a:prstGeom>
        </p:spPr>
      </p:pic>
      <p:pic>
        <p:nvPicPr>
          <p:cNvPr id="27" name="Picture 2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78117" y="2556934"/>
            <a:ext cx="1831715" cy="1749409"/>
          </a:xfrm>
          <a:prstGeom prst="rect">
            <a:avLst/>
          </a:prstGeom>
          <a:noFill/>
          <a:ln w="9525">
            <a:noFill/>
            <a:miter lim="800000"/>
            <a:headEnd/>
            <a:tailEnd/>
          </a:ln>
          <a:effectLst/>
        </p:spPr>
      </p:pic>
      <p:grpSp>
        <p:nvGrpSpPr>
          <p:cNvPr id="11277" name="Group 11276"/>
          <p:cNvGrpSpPr/>
          <p:nvPr/>
        </p:nvGrpSpPr>
        <p:grpSpPr>
          <a:xfrm>
            <a:off x="4587578" y="1481072"/>
            <a:ext cx="2568412" cy="4056845"/>
            <a:chOff x="3441579" y="1481071"/>
            <a:chExt cx="1926811" cy="4056845"/>
          </a:xfrm>
        </p:grpSpPr>
        <p:cxnSp>
          <p:nvCxnSpPr>
            <p:cNvPr id="11269" name="Straight Arrow Connector 11268"/>
            <p:cNvCxnSpPr/>
            <p:nvPr/>
          </p:nvCxnSpPr>
          <p:spPr>
            <a:xfrm flipV="1">
              <a:off x="3441579" y="4453466"/>
              <a:ext cx="731176" cy="1084450"/>
            </a:xfrm>
            <a:prstGeom prst="straightConnector1">
              <a:avLst/>
            </a:prstGeom>
            <a:ln w="38100">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272" name="Straight Arrow Connector 11271"/>
            <p:cNvCxnSpPr/>
            <p:nvPr/>
          </p:nvCxnSpPr>
          <p:spPr>
            <a:xfrm flipH="1" flipV="1">
              <a:off x="4829531" y="4453466"/>
              <a:ext cx="538859" cy="1084450"/>
            </a:xfrm>
            <a:prstGeom prst="straightConnector1">
              <a:avLst/>
            </a:prstGeom>
            <a:ln w="38100">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829531" y="1481071"/>
              <a:ext cx="538859" cy="927276"/>
            </a:xfrm>
            <a:prstGeom prst="straightConnector1">
              <a:avLst/>
            </a:prstGeom>
            <a:ln w="38100">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567448" y="1481071"/>
              <a:ext cx="474256" cy="914396"/>
            </a:xfrm>
            <a:prstGeom prst="straightConnector1">
              <a:avLst/>
            </a:prstGeom>
            <a:ln w="38100">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9819729" y="1300767"/>
            <a:ext cx="703862" cy="180305"/>
          </a:xfrm>
          <a:prstGeom prst="rect">
            <a:avLst/>
          </a:prstGeom>
          <a:solidFill>
            <a:schemeClr val="bg1"/>
          </a:solidFill>
          <a:ln w="9525" algn="ctr">
            <a:solidFill>
              <a:schemeClr val="bg1"/>
            </a:solidFill>
            <a:miter lim="800000"/>
            <a:headEnd/>
            <a:tailEnd/>
          </a:ln>
          <a:effectLst/>
        </p:spPr>
        <p:txBody>
          <a:bodyPr wrap="none" rtlCol="0" anchor="ctr"/>
          <a:lstStyle/>
          <a:p>
            <a:pPr algn="ctr"/>
            <a:endParaRPr lang="en-US">
              <a:solidFill>
                <a:schemeClr val="tx1"/>
              </a:solidFill>
              <a:latin typeface="Tahoma" pitchFamily="34" charset="0"/>
              <a:cs typeface="Tahoma" pitchFamily="34" charset="0"/>
            </a:endParaRPr>
          </a:p>
        </p:txBody>
      </p:sp>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104550" y="1204210"/>
            <a:ext cx="5003045" cy="1833144"/>
          </a:xfrm>
          <a:prstGeom prst="rect">
            <a:avLst/>
          </a:prstGeom>
          <a:ln>
            <a:solidFill>
              <a:schemeClr val="tx1"/>
            </a:solidFill>
          </a:ln>
        </p:spPr>
      </p:pic>
    </p:spTree>
    <p:extLst>
      <p:ext uri="{BB962C8B-B14F-4D97-AF65-F5344CB8AC3E}">
        <p14:creationId xmlns:p14="http://schemas.microsoft.com/office/powerpoint/2010/main" val="241043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1277"/>
                                        </p:tgtEl>
                                        <p:attrNameLst>
                                          <p:attrName>style.visibility</p:attrName>
                                        </p:attrNameLst>
                                      </p:cBhvr>
                                      <p:to>
                                        <p:strVal val="visible"/>
                                      </p:to>
                                    </p:set>
                                    <p:animEffect transition="in" filter="fade">
                                      <p:cBhvr>
                                        <p:cTn id="10" dur="500"/>
                                        <p:tgtEl>
                                          <p:spTgt spid="11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Relationships</a:t>
            </a:r>
            <a:endParaRPr lang="en-US" dirty="0"/>
          </a:p>
        </p:txBody>
      </p:sp>
      <p:sp>
        <p:nvSpPr>
          <p:cNvPr id="4" name="Content Placeholder 3"/>
          <p:cNvSpPr>
            <a:spLocks noGrp="1"/>
          </p:cNvSpPr>
          <p:nvPr>
            <p:ph idx="1"/>
          </p:nvPr>
        </p:nvSpPr>
        <p:spPr>
          <a:xfrm>
            <a:off x="575366" y="1560251"/>
            <a:ext cx="11371408" cy="3987800"/>
          </a:xfrm>
        </p:spPr>
        <p:txBody>
          <a:bodyPr/>
          <a:lstStyle/>
          <a:p>
            <a:pPr marL="0" indent="0">
              <a:buNone/>
            </a:pPr>
            <a:r>
              <a:rPr lang="en-US" dirty="0" smtClean="0"/>
              <a:t>Triples can model several kinds of relationships:</a:t>
            </a:r>
          </a:p>
          <a:p>
            <a:r>
              <a:rPr lang="en-US" dirty="0" smtClean="0"/>
              <a:t>Relationships between </a:t>
            </a:r>
            <a:r>
              <a:rPr lang="en-US" i="1" dirty="0" smtClean="0"/>
              <a:t>resources</a:t>
            </a:r>
          </a:p>
          <a:p>
            <a:pPr lvl="1">
              <a:spcBef>
                <a:spcPts val="0"/>
              </a:spcBef>
            </a:pPr>
            <a:r>
              <a:rPr lang="en-US" dirty="0" smtClean="0"/>
              <a:t>customer123 is the same as cus_id_456</a:t>
            </a:r>
            <a:endParaRPr lang="en-US" dirty="0"/>
          </a:p>
          <a:p>
            <a:pPr>
              <a:spcBef>
                <a:spcPts val="600"/>
              </a:spcBef>
            </a:pPr>
            <a:r>
              <a:rPr lang="en-US" dirty="0" smtClean="0"/>
              <a:t>Relationships between </a:t>
            </a:r>
            <a:r>
              <a:rPr lang="en-US" i="1" dirty="0" smtClean="0"/>
              <a:t>values</a:t>
            </a:r>
          </a:p>
          <a:p>
            <a:pPr lvl="1">
              <a:spcBef>
                <a:spcPts val="0"/>
              </a:spcBef>
            </a:pPr>
            <a:r>
              <a:rPr lang="en-US" dirty="0" smtClean="0"/>
              <a:t>"John Smith" is the same as "John </a:t>
            </a:r>
            <a:r>
              <a:rPr lang="en-US" dirty="0" err="1" smtClean="0"/>
              <a:t>Smythe</a:t>
            </a:r>
            <a:r>
              <a:rPr lang="en-US" dirty="0" smtClean="0"/>
              <a:t>"</a:t>
            </a:r>
          </a:p>
          <a:p>
            <a:pPr>
              <a:spcBef>
                <a:spcPts val="600"/>
              </a:spcBef>
            </a:pPr>
            <a:r>
              <a:rPr lang="en-US" dirty="0" smtClean="0"/>
              <a:t>Relationships </a:t>
            </a:r>
            <a:r>
              <a:rPr lang="en-US" dirty="0"/>
              <a:t>between </a:t>
            </a:r>
            <a:r>
              <a:rPr lang="en-US" i="1" dirty="0" smtClean="0"/>
              <a:t>classes</a:t>
            </a:r>
            <a:endParaRPr lang="en-US" i="1" dirty="0"/>
          </a:p>
          <a:p>
            <a:pPr lvl="1">
              <a:spcBef>
                <a:spcPts val="0"/>
              </a:spcBef>
            </a:pPr>
            <a:r>
              <a:rPr lang="en-US" dirty="0" smtClean="0"/>
              <a:t>"Henley" is a sub class of "Shirt"</a:t>
            </a:r>
          </a:p>
          <a:p>
            <a:pPr>
              <a:spcBef>
                <a:spcPts val="600"/>
              </a:spcBef>
            </a:pPr>
            <a:r>
              <a:rPr lang="en-US" dirty="0" smtClean="0"/>
              <a:t>Relationships between a </a:t>
            </a:r>
            <a:r>
              <a:rPr lang="en-US" i="1" dirty="0" smtClean="0"/>
              <a:t>predicate</a:t>
            </a:r>
            <a:r>
              <a:rPr lang="en-US" dirty="0" smtClean="0"/>
              <a:t> and its </a:t>
            </a:r>
            <a:r>
              <a:rPr lang="en-US" i="1" dirty="0" smtClean="0"/>
              <a:t>subject </a:t>
            </a:r>
            <a:r>
              <a:rPr lang="en-US" dirty="0" smtClean="0"/>
              <a:t>or</a:t>
            </a:r>
            <a:r>
              <a:rPr lang="en-US" i="1" dirty="0" smtClean="0"/>
              <a:t> object</a:t>
            </a:r>
          </a:p>
          <a:p>
            <a:pPr lvl="1">
              <a:spcBef>
                <a:spcPts val="0"/>
              </a:spcBef>
            </a:pPr>
            <a:r>
              <a:rPr lang="en-US" dirty="0" smtClean="0"/>
              <a:t>The object of "lives in" is a place</a:t>
            </a:r>
            <a:endParaRPr lang="en-US" dirty="0"/>
          </a:p>
          <a:p>
            <a:pPr>
              <a:spcBef>
                <a:spcPts val="600"/>
              </a:spcBef>
            </a:pPr>
            <a:r>
              <a:rPr lang="en-US" dirty="0" smtClean="0"/>
              <a:t>Relationships between </a:t>
            </a:r>
            <a:r>
              <a:rPr lang="en-US" i="1" dirty="0" smtClean="0"/>
              <a:t>entities</a:t>
            </a:r>
            <a:r>
              <a:rPr lang="en-US" dirty="0" smtClean="0"/>
              <a:t> and </a:t>
            </a:r>
            <a:r>
              <a:rPr lang="en-US" i="1" dirty="0" smtClean="0"/>
              <a:t>documents</a:t>
            </a:r>
          </a:p>
          <a:p>
            <a:pPr lvl="1">
              <a:spcBef>
                <a:spcPts val="0"/>
              </a:spcBef>
            </a:pPr>
            <a:r>
              <a:rPr lang="en-US" dirty="0" smtClean="0"/>
              <a:t>"Merrill Lynch" was mentioned in </a:t>
            </a:r>
            <a:r>
              <a:rPr lang="en-US" dirty="0" err="1" smtClean="0"/>
              <a:t>reportABC</a:t>
            </a:r>
            <a:r>
              <a:rPr lang="en-US" dirty="0" smtClean="0"/>
              <a:t> (which mentioned "rogue trader")</a:t>
            </a:r>
            <a:endParaRPr lang="en-US" dirty="0"/>
          </a:p>
        </p:txBody>
      </p:sp>
    </p:spTree>
    <p:extLst>
      <p:ext uri="{BB962C8B-B14F-4D97-AF65-F5344CB8AC3E}">
        <p14:creationId xmlns:p14="http://schemas.microsoft.com/office/powerpoint/2010/main" val="1479710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b="1" dirty="0" smtClean="0"/>
              <a:t>Why Should I Care?</a:t>
            </a:r>
          </a:p>
          <a:p>
            <a:r>
              <a:rPr lang="en-US" dirty="0" smtClean="0"/>
              <a:t>Document Stores</a:t>
            </a:r>
          </a:p>
          <a:p>
            <a:r>
              <a:rPr lang="en-US" dirty="0" smtClean="0"/>
              <a:t>Semantic Triple Stores</a:t>
            </a:r>
          </a:p>
          <a:p>
            <a:r>
              <a:rPr lang="en-US" dirty="0" smtClean="0"/>
              <a:t>What Do I Mean By Values?</a:t>
            </a:r>
          </a:p>
          <a:p>
            <a:r>
              <a:rPr lang="en-US" dirty="0" smtClean="0"/>
              <a:t>Combining</a:t>
            </a:r>
          </a:p>
          <a:p>
            <a:endParaRPr lang="en-US" dirty="0"/>
          </a:p>
        </p:txBody>
      </p:sp>
      <p:pic>
        <p:nvPicPr>
          <p:cNvPr id="5" name="Picture 4"/>
          <p:cNvPicPr>
            <a:picLocks noChangeAspect="1"/>
          </p:cNvPicPr>
          <p:nvPr/>
        </p:nvPicPr>
        <p:blipFill>
          <a:blip r:embed="rId2"/>
          <a:stretch>
            <a:fillRect/>
          </a:stretch>
        </p:blipFill>
        <p:spPr>
          <a:xfrm>
            <a:off x="5982656" y="1430403"/>
            <a:ext cx="5478240" cy="4093463"/>
          </a:xfrm>
          <a:prstGeom prst="rect">
            <a:avLst/>
          </a:prstGeom>
        </p:spPr>
      </p:pic>
      <p:sp>
        <p:nvSpPr>
          <p:cNvPr id="6" name="Rectangle 5"/>
          <p:cNvSpPr/>
          <p:nvPr/>
        </p:nvSpPr>
        <p:spPr>
          <a:xfrm>
            <a:off x="5955771" y="5569046"/>
            <a:ext cx="6092825" cy="369332"/>
          </a:xfrm>
          <a:prstGeom prst="rect">
            <a:avLst/>
          </a:prstGeom>
        </p:spPr>
        <p:txBody>
          <a:bodyPr>
            <a:spAutoFit/>
          </a:bodyPr>
          <a:lstStyle/>
          <a:p>
            <a:r>
              <a:rPr lang="en-US" sz="1800" dirty="0"/>
              <a:t>http://</a:t>
            </a:r>
            <a:r>
              <a:rPr lang="en-US" sz="1800" dirty="0" err="1"/>
              <a:t>knowyourmeme.com</a:t>
            </a:r>
            <a:r>
              <a:rPr lang="en-US" sz="1800" dirty="0"/>
              <a:t>/memes/honey-badger</a:t>
            </a:r>
          </a:p>
        </p:txBody>
      </p:sp>
    </p:spTree>
    <p:extLst>
      <p:ext uri="{BB962C8B-B14F-4D97-AF65-F5344CB8AC3E}">
        <p14:creationId xmlns:p14="http://schemas.microsoft.com/office/powerpoint/2010/main" val="717074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Relationships</a:t>
            </a:r>
            <a:endParaRPr lang="en-US" dirty="0"/>
          </a:p>
        </p:txBody>
      </p:sp>
      <p:sp>
        <p:nvSpPr>
          <p:cNvPr id="4" name="Content Placeholder 3"/>
          <p:cNvSpPr>
            <a:spLocks noGrp="1"/>
          </p:cNvSpPr>
          <p:nvPr>
            <p:ph idx="1"/>
          </p:nvPr>
        </p:nvSpPr>
        <p:spPr>
          <a:xfrm>
            <a:off x="558655" y="1660520"/>
            <a:ext cx="4324957" cy="452298"/>
          </a:xfrm>
        </p:spPr>
        <p:txBody>
          <a:bodyPr/>
          <a:lstStyle/>
          <a:p>
            <a:pPr marL="0" indent="0">
              <a:buNone/>
            </a:pPr>
            <a:r>
              <a:rPr lang="en-US" dirty="0" smtClean="0"/>
              <a:t>Relationships make it easy to:</a:t>
            </a:r>
          </a:p>
        </p:txBody>
      </p:sp>
      <p:sp>
        <p:nvSpPr>
          <p:cNvPr id="2" name="Rectangle 1"/>
          <p:cNvSpPr/>
          <p:nvPr/>
        </p:nvSpPr>
        <p:spPr>
          <a:xfrm>
            <a:off x="924018" y="2847953"/>
            <a:ext cx="1889716" cy="446276"/>
          </a:xfrm>
          <a:prstGeom prst="rect">
            <a:avLst/>
          </a:prstGeom>
        </p:spPr>
        <p:txBody>
          <a:bodyPr wrap="none">
            <a:spAutoFit/>
          </a:bodyPr>
          <a:lstStyle/>
          <a:p>
            <a:r>
              <a:rPr lang="en-US" dirty="0">
                <a:solidFill>
                  <a:schemeClr val="tx1">
                    <a:lumMod val="50000"/>
                    <a:lumOff val="50000"/>
                  </a:schemeClr>
                </a:solidFill>
              </a:rPr>
              <a:t>customer123</a:t>
            </a:r>
          </a:p>
        </p:txBody>
      </p:sp>
      <p:sp>
        <p:nvSpPr>
          <p:cNvPr id="5" name="Rectangle 4"/>
          <p:cNvSpPr/>
          <p:nvPr/>
        </p:nvSpPr>
        <p:spPr>
          <a:xfrm>
            <a:off x="5455517" y="2847953"/>
            <a:ext cx="1693417" cy="446276"/>
          </a:xfrm>
          <a:prstGeom prst="rect">
            <a:avLst/>
          </a:prstGeom>
        </p:spPr>
        <p:txBody>
          <a:bodyPr wrap="none">
            <a:spAutoFit/>
          </a:bodyPr>
          <a:lstStyle/>
          <a:p>
            <a:r>
              <a:rPr lang="en-US" dirty="0">
                <a:solidFill>
                  <a:schemeClr val="tx1">
                    <a:lumMod val="50000"/>
                    <a:lumOff val="50000"/>
                  </a:schemeClr>
                </a:solidFill>
              </a:rPr>
              <a:t>cus_id_456</a:t>
            </a:r>
          </a:p>
        </p:txBody>
      </p:sp>
      <p:sp>
        <p:nvSpPr>
          <p:cNvPr id="6" name="Rectangle 5"/>
          <p:cNvSpPr/>
          <p:nvPr/>
        </p:nvSpPr>
        <p:spPr>
          <a:xfrm>
            <a:off x="3135224" y="2847953"/>
            <a:ext cx="2135126" cy="446276"/>
          </a:xfrm>
          <a:prstGeom prst="rect">
            <a:avLst/>
          </a:prstGeom>
        </p:spPr>
        <p:txBody>
          <a:bodyPr wrap="none">
            <a:spAutoFit/>
          </a:bodyPr>
          <a:lstStyle/>
          <a:p>
            <a:r>
              <a:rPr lang="en-US" dirty="0" smtClean="0">
                <a:solidFill>
                  <a:schemeClr val="tx1">
                    <a:lumMod val="50000"/>
                    <a:lumOff val="50000"/>
                  </a:schemeClr>
                </a:solidFill>
              </a:rPr>
              <a:t>is-the-same-as</a:t>
            </a:r>
            <a:endParaRPr lang="en-US" dirty="0">
              <a:solidFill>
                <a:schemeClr val="tx1">
                  <a:lumMod val="50000"/>
                  <a:lumOff val="50000"/>
                </a:schemeClr>
              </a:solidFill>
            </a:endParaRPr>
          </a:p>
        </p:txBody>
      </p:sp>
      <p:pic>
        <p:nvPicPr>
          <p:cNvPr id="7" name="Picture 13" descr="C:\Users\phughes\Dropbox (MarkLogic Creative)\ML Creative (1)\Images\Icons\September 2014 Icons Project\Database Structure\database.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6038" y="3291466"/>
            <a:ext cx="547167" cy="5624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C:\Users\phughes\Dropbox (MarkLogic Creative)\ML Creative (1)\Images\Icons\September 2014 Icons Project\Database Structure\database.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0203" y="3291465"/>
            <a:ext cx="547167" cy="5624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phughes\Dropbox (MarkLogic Creative)\ML Creative (1)\Images\Icons\September 2014 Icons Project\People\person-gray.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9353" y="4397788"/>
            <a:ext cx="489190" cy="5556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phughes\Dropbox (MarkLogic Creative)\ML Creative (1)\Images\Icons\September 2014 Icons Project\People\person-gray.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9353" y="5517697"/>
            <a:ext cx="489190" cy="5556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615264" y="4452770"/>
            <a:ext cx="1869554" cy="446276"/>
          </a:xfrm>
          <a:prstGeom prst="rect">
            <a:avLst/>
          </a:prstGeom>
        </p:spPr>
        <p:txBody>
          <a:bodyPr wrap="none">
            <a:spAutoFit/>
          </a:bodyPr>
          <a:lstStyle/>
          <a:p>
            <a:r>
              <a:rPr lang="en-US" dirty="0">
                <a:solidFill>
                  <a:schemeClr val="tx1">
                    <a:lumMod val="50000"/>
                    <a:lumOff val="50000"/>
                  </a:schemeClr>
                </a:solidFill>
              </a:rPr>
              <a:t>"John Smith" </a:t>
            </a:r>
          </a:p>
        </p:txBody>
      </p:sp>
      <p:sp>
        <p:nvSpPr>
          <p:cNvPr id="12" name="Rectangle 11"/>
          <p:cNvSpPr/>
          <p:nvPr/>
        </p:nvSpPr>
        <p:spPr>
          <a:xfrm>
            <a:off x="1607724" y="5572680"/>
            <a:ext cx="2115539" cy="446276"/>
          </a:xfrm>
          <a:prstGeom prst="rect">
            <a:avLst/>
          </a:prstGeom>
        </p:spPr>
        <p:txBody>
          <a:bodyPr wrap="none">
            <a:spAutoFit/>
          </a:bodyPr>
          <a:lstStyle/>
          <a:p>
            <a:r>
              <a:rPr lang="en-US" dirty="0">
                <a:solidFill>
                  <a:schemeClr val="tx1">
                    <a:lumMod val="50000"/>
                    <a:lumOff val="50000"/>
                  </a:schemeClr>
                </a:solidFill>
              </a:rPr>
              <a:t>"John </a:t>
            </a:r>
            <a:r>
              <a:rPr lang="en-US" dirty="0" err="1">
                <a:solidFill>
                  <a:schemeClr val="tx1">
                    <a:lumMod val="50000"/>
                    <a:lumOff val="50000"/>
                  </a:schemeClr>
                </a:solidFill>
              </a:rPr>
              <a:t>Smythe</a:t>
            </a:r>
            <a:r>
              <a:rPr lang="en-US" dirty="0">
                <a:solidFill>
                  <a:schemeClr val="tx1">
                    <a:lumMod val="50000"/>
                    <a:lumOff val="50000"/>
                  </a:schemeClr>
                </a:solidFill>
              </a:rPr>
              <a:t>"</a:t>
            </a:r>
          </a:p>
        </p:txBody>
      </p:sp>
      <p:sp>
        <p:nvSpPr>
          <p:cNvPr id="13" name="Left-Right Arrow 12"/>
          <p:cNvSpPr/>
          <p:nvPr/>
        </p:nvSpPr>
        <p:spPr>
          <a:xfrm rot="5400000">
            <a:off x="2545710" y="5120414"/>
            <a:ext cx="669624" cy="381000"/>
          </a:xfrm>
          <a:prstGeom prst="leftRightArrow">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14" name="Picture 13" descr="blue-tshi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8088" y="2909455"/>
            <a:ext cx="1010084" cy="1074882"/>
          </a:xfrm>
          <a:prstGeom prst="rect">
            <a:avLst/>
          </a:prstGeom>
        </p:spPr>
      </p:pic>
      <p:pic>
        <p:nvPicPr>
          <p:cNvPr id="15" name="Picture 14" descr="t-shirt-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4740" y="1177637"/>
            <a:ext cx="1238916" cy="1181100"/>
          </a:xfrm>
          <a:prstGeom prst="rect">
            <a:avLst/>
          </a:prstGeom>
        </p:spPr>
      </p:pic>
      <p:cxnSp>
        <p:nvCxnSpPr>
          <p:cNvPr id="18" name="Straight Arrow Connector 17"/>
          <p:cNvCxnSpPr>
            <a:stCxn id="14" idx="0"/>
            <a:endCxn id="15" idx="2"/>
          </p:cNvCxnSpPr>
          <p:nvPr/>
        </p:nvCxnSpPr>
        <p:spPr>
          <a:xfrm flipV="1">
            <a:off x="9253130" y="2358737"/>
            <a:ext cx="1068" cy="550718"/>
          </a:xfrm>
          <a:prstGeom prst="straightConnector1">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1" descr="C:\Users\phughes\Dropbox (MarkLogic Creative)\ML Creative (1)\Images\Icons\September 2014 Icons Project\Other\Buildings\office-building-gra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1722" y="5218546"/>
            <a:ext cx="908449" cy="857826"/>
          </a:xfrm>
          <a:prstGeom prst="rect">
            <a:avLst/>
          </a:prstGeom>
          <a:noFill/>
          <a:extLst>
            <a:ext uri="{909E8E84-426E-40dd-AFC4-6F175D3DCCD1}">
              <a14:hiddenFill xmlns:a14="http://schemas.microsoft.com/office/drawing/2010/main">
                <a:solidFill>
                  <a:srgbClr val="FFFFFF"/>
                </a:solidFill>
              </a14:hiddenFill>
            </a:ext>
          </a:extLst>
        </p:spPr>
      </p:pic>
      <p:sp>
        <p:nvSpPr>
          <p:cNvPr id="20" name="Folded Corner 19"/>
          <p:cNvSpPr/>
          <p:nvPr/>
        </p:nvSpPr>
        <p:spPr>
          <a:xfrm>
            <a:off x="7723727" y="4895273"/>
            <a:ext cx="1396966" cy="1512453"/>
          </a:xfrm>
          <a:prstGeom prst="foldedCorner">
            <a:avLst/>
          </a:prstGeom>
          <a:solidFill>
            <a:schemeClr val="accent3"/>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ctr" anchorCtr="0"/>
          <a:lstStyle/>
          <a:p>
            <a:pPr algn="ctr"/>
            <a:r>
              <a:rPr lang="en-US" sz="1600" dirty="0" smtClean="0">
                <a:solidFill>
                  <a:schemeClr val="tx1"/>
                </a:solidFill>
              </a:rPr>
              <a:t>report1.xml</a:t>
            </a:r>
            <a:endParaRPr lang="en-US" sz="1600" dirty="0">
              <a:solidFill>
                <a:schemeClr val="tx1"/>
              </a:solidFill>
            </a:endParaRPr>
          </a:p>
        </p:txBody>
      </p:sp>
      <p:cxnSp>
        <p:nvCxnSpPr>
          <p:cNvPr id="22" name="Straight Arrow Connector 21"/>
          <p:cNvCxnSpPr>
            <a:stCxn id="20" idx="1"/>
            <a:endCxn id="19" idx="3"/>
          </p:cNvCxnSpPr>
          <p:nvPr/>
        </p:nvCxnSpPr>
        <p:spPr>
          <a:xfrm flipH="1" flipV="1">
            <a:off x="6430171" y="5647459"/>
            <a:ext cx="1293556" cy="4041"/>
          </a:xfrm>
          <a:prstGeom prst="straightConnector1">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511481" y="5310907"/>
            <a:ext cx="1142973" cy="357909"/>
          </a:xfrm>
          <a:prstGeom prst="rect">
            <a:avLst/>
          </a:prstGeom>
          <a:noFill/>
        </p:spPr>
        <p:txBody>
          <a:bodyPr vert="horz" wrap="none" lIns="0" tIns="0" rIns="0" bIns="0" rtlCol="0" anchor="t" anchorCtr="0">
            <a:noAutofit/>
          </a:bodyPr>
          <a:lstStyle/>
          <a:p>
            <a:pPr>
              <a:buClr>
                <a:schemeClr val="tx2"/>
              </a:buClr>
            </a:pPr>
            <a:r>
              <a:rPr lang="en-US" sz="2000" dirty="0" smtClean="0">
                <a:solidFill>
                  <a:schemeClr val="tx1">
                    <a:lumMod val="50000"/>
                    <a:lumOff val="50000"/>
                  </a:schemeClr>
                </a:solidFill>
              </a:rPr>
              <a:t>mentions</a:t>
            </a:r>
            <a:endParaRPr lang="en-US" sz="2000" dirty="0">
              <a:solidFill>
                <a:schemeClr val="tx1">
                  <a:lumMod val="50000"/>
                  <a:lumOff val="50000"/>
                </a:schemeClr>
              </a:solidFill>
            </a:endParaRPr>
          </a:p>
        </p:txBody>
      </p:sp>
      <p:sp>
        <p:nvSpPr>
          <p:cNvPr id="25" name="TextBox 24"/>
          <p:cNvSpPr txBox="1"/>
          <p:nvPr/>
        </p:nvSpPr>
        <p:spPr>
          <a:xfrm>
            <a:off x="2193585" y="2551545"/>
            <a:ext cx="3648277" cy="334819"/>
          </a:xfrm>
          <a:prstGeom prst="rect">
            <a:avLst/>
          </a:prstGeom>
          <a:noFill/>
        </p:spPr>
        <p:txBody>
          <a:bodyPr vert="horz" wrap="square" lIns="0" tIns="0" rIns="0" bIns="0" rtlCol="0" anchor="t" anchorCtr="0">
            <a:noAutofit/>
          </a:bodyPr>
          <a:lstStyle/>
          <a:p>
            <a:pPr>
              <a:buClr>
                <a:schemeClr val="tx2"/>
              </a:buClr>
            </a:pPr>
            <a:r>
              <a:rPr lang="en-US" i="1" dirty="0" smtClean="0"/>
              <a:t>integrate data sources</a:t>
            </a:r>
            <a:endParaRPr lang="en-US" i="1" dirty="0"/>
          </a:p>
        </p:txBody>
      </p:sp>
      <p:sp>
        <p:nvSpPr>
          <p:cNvPr id="27" name="TextBox 26"/>
          <p:cNvSpPr txBox="1"/>
          <p:nvPr/>
        </p:nvSpPr>
        <p:spPr>
          <a:xfrm>
            <a:off x="1376190" y="4112490"/>
            <a:ext cx="2075820" cy="334819"/>
          </a:xfrm>
          <a:prstGeom prst="rect">
            <a:avLst/>
          </a:prstGeom>
          <a:noFill/>
        </p:spPr>
        <p:txBody>
          <a:bodyPr vert="horz" wrap="square" lIns="0" tIns="0" rIns="0" bIns="0" rtlCol="0" anchor="t" anchorCtr="0">
            <a:noAutofit/>
          </a:bodyPr>
          <a:lstStyle/>
          <a:p>
            <a:pPr>
              <a:buClr>
                <a:schemeClr val="tx2"/>
              </a:buClr>
            </a:pPr>
            <a:r>
              <a:rPr lang="en-US" i="1" dirty="0" smtClean="0"/>
              <a:t>reconcile data</a:t>
            </a:r>
            <a:endParaRPr lang="en-US" i="1" dirty="0"/>
          </a:p>
        </p:txBody>
      </p:sp>
      <p:sp>
        <p:nvSpPr>
          <p:cNvPr id="29" name="TextBox 28"/>
          <p:cNvSpPr txBox="1"/>
          <p:nvPr/>
        </p:nvSpPr>
        <p:spPr>
          <a:xfrm>
            <a:off x="7783765" y="1895764"/>
            <a:ext cx="875121" cy="690418"/>
          </a:xfrm>
          <a:prstGeom prst="rect">
            <a:avLst/>
          </a:prstGeom>
          <a:noFill/>
        </p:spPr>
        <p:txBody>
          <a:bodyPr vert="horz" wrap="square" lIns="0" tIns="0" rIns="0" bIns="0" rtlCol="0" anchor="t" anchorCtr="0">
            <a:noAutofit/>
          </a:bodyPr>
          <a:lstStyle/>
          <a:p>
            <a:pPr>
              <a:buClr>
                <a:schemeClr val="tx2"/>
              </a:buClr>
            </a:pPr>
            <a:r>
              <a:rPr lang="en-US" i="1" dirty="0" smtClean="0"/>
              <a:t>infer facts</a:t>
            </a:r>
            <a:endParaRPr lang="en-US" i="1" dirty="0"/>
          </a:p>
        </p:txBody>
      </p:sp>
      <p:sp>
        <p:nvSpPr>
          <p:cNvPr id="30" name="TextBox 29"/>
          <p:cNvSpPr txBox="1"/>
          <p:nvPr/>
        </p:nvSpPr>
        <p:spPr>
          <a:xfrm>
            <a:off x="5590181" y="4505036"/>
            <a:ext cx="3648277" cy="334819"/>
          </a:xfrm>
          <a:prstGeom prst="rect">
            <a:avLst/>
          </a:prstGeom>
          <a:noFill/>
        </p:spPr>
        <p:txBody>
          <a:bodyPr vert="horz" wrap="square" lIns="0" tIns="0" rIns="0" bIns="0" rtlCol="0" anchor="t" anchorCtr="0">
            <a:noAutofit/>
          </a:bodyPr>
          <a:lstStyle/>
          <a:p>
            <a:pPr>
              <a:buClr>
                <a:schemeClr val="tx2"/>
              </a:buClr>
            </a:pPr>
            <a:r>
              <a:rPr lang="en-US" i="1" dirty="0" smtClean="0"/>
              <a:t>link entities and documents</a:t>
            </a:r>
            <a:endParaRPr lang="en-US" i="1" dirty="0"/>
          </a:p>
        </p:txBody>
      </p:sp>
    </p:spTree>
    <p:extLst>
      <p:ext uri="{BB962C8B-B14F-4D97-AF65-F5344CB8AC3E}">
        <p14:creationId xmlns:p14="http://schemas.microsoft.com/office/powerpoint/2010/main" val="3065572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1" grpId="0"/>
      <p:bldP spid="12" grpId="0"/>
      <p:bldP spid="13" grpId="0" animBg="1"/>
      <p:bldP spid="20" grpId="0" animBg="1"/>
      <p:bldP spid="23" grpId="0"/>
      <p:bldP spid="25" grpId="0"/>
      <p:bldP spid="27" grpId="0"/>
      <p:bldP spid="29"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SPARQL</a:t>
            </a:r>
            <a:endParaRPr lang="en-US" dirty="0"/>
          </a:p>
        </p:txBody>
      </p:sp>
      <p:sp>
        <p:nvSpPr>
          <p:cNvPr id="3" name="Content Placeholder 2"/>
          <p:cNvSpPr>
            <a:spLocks noGrp="1"/>
          </p:cNvSpPr>
          <p:nvPr>
            <p:ph idx="1"/>
          </p:nvPr>
        </p:nvSpPr>
        <p:spPr>
          <a:xfrm>
            <a:off x="473350" y="1803400"/>
            <a:ext cx="11087245" cy="563418"/>
          </a:xfrm>
        </p:spPr>
        <p:txBody>
          <a:bodyPr/>
          <a:lstStyle/>
          <a:p>
            <a:r>
              <a:rPr lang="en-US" dirty="0" smtClean="0"/>
              <a:t>W3C Standard query language for RDF</a:t>
            </a:r>
          </a:p>
          <a:p>
            <a:pPr marL="91440" indent="0">
              <a:buNone/>
            </a:pPr>
            <a:endParaRPr lang="en-US" dirty="0"/>
          </a:p>
        </p:txBody>
      </p:sp>
      <p:sp>
        <p:nvSpPr>
          <p:cNvPr id="5" name="TextBox 4"/>
          <p:cNvSpPr txBox="1"/>
          <p:nvPr/>
        </p:nvSpPr>
        <p:spPr>
          <a:xfrm>
            <a:off x="473350" y="2251365"/>
            <a:ext cx="11094920" cy="1604818"/>
          </a:xfrm>
          <a:prstGeom prst="rect">
            <a:avLst/>
          </a:prstGeom>
          <a:noFill/>
        </p:spPr>
        <p:txBody>
          <a:bodyPr vert="horz" wrap="square" lIns="0" tIns="0" rIns="0" bIns="0" rtlCol="0" anchor="t" anchorCtr="0">
            <a:noAutofit/>
          </a:bodyPr>
          <a:lstStyle/>
          <a:p>
            <a:pPr marL="420624" indent="-329184">
              <a:buClr>
                <a:schemeClr val="tx2"/>
              </a:buClr>
              <a:buFont typeface="Wingdings" charset="2"/>
              <a:buChar char="§"/>
            </a:pPr>
            <a:r>
              <a:rPr lang="en-US" dirty="0"/>
              <a:t>query</a:t>
            </a:r>
          </a:p>
          <a:p>
            <a:pPr marL="91440" indent="0">
              <a:spcBef>
                <a:spcPts val="0"/>
              </a:spcBef>
              <a:spcAft>
                <a:spcPts val="0"/>
              </a:spcAft>
              <a:buNone/>
            </a:pPr>
            <a:r>
              <a:rPr lang="en-US" sz="1800" dirty="0">
                <a:latin typeface="Consolas"/>
                <a:cs typeface="Consolas"/>
              </a:rPr>
              <a:t>select (count(distinct ?s) as ?count)</a:t>
            </a:r>
          </a:p>
          <a:p>
            <a:pPr marL="91440" indent="0">
              <a:spcBef>
                <a:spcPts val="0"/>
              </a:spcBef>
              <a:spcAft>
                <a:spcPts val="0"/>
              </a:spcAft>
              <a:buNone/>
            </a:pPr>
            <a:r>
              <a:rPr lang="en-US" sz="1800" dirty="0">
                <a:latin typeface="Consolas"/>
                <a:cs typeface="Consolas"/>
              </a:rPr>
              <a:t>where {  </a:t>
            </a:r>
          </a:p>
          <a:p>
            <a:pPr marL="91440" indent="0">
              <a:spcBef>
                <a:spcPts val="0"/>
              </a:spcBef>
              <a:spcAft>
                <a:spcPts val="0"/>
              </a:spcAft>
              <a:buNone/>
            </a:pPr>
            <a:r>
              <a:rPr lang="en-US" sz="1800" dirty="0">
                <a:latin typeface="Consolas"/>
                <a:cs typeface="Consolas"/>
              </a:rPr>
              <a:t>  ?s &lt;http://</a:t>
            </a:r>
            <a:r>
              <a:rPr lang="en-US" sz="1800" dirty="0" err="1">
                <a:latin typeface="Consolas"/>
                <a:cs typeface="Consolas"/>
              </a:rPr>
              <a:t>dbpedia.org</a:t>
            </a:r>
            <a:r>
              <a:rPr lang="en-US" sz="1800" dirty="0">
                <a:latin typeface="Consolas"/>
                <a:cs typeface="Consolas"/>
              </a:rPr>
              <a:t>/ontology/</a:t>
            </a:r>
            <a:r>
              <a:rPr lang="en-US" sz="1800" dirty="0" err="1">
                <a:latin typeface="Consolas"/>
                <a:cs typeface="Consolas"/>
              </a:rPr>
              <a:t>birthPlace</a:t>
            </a:r>
            <a:r>
              <a:rPr lang="en-US" sz="1800" dirty="0">
                <a:latin typeface="Consolas"/>
                <a:cs typeface="Consolas"/>
              </a:rPr>
              <a:t>&gt; http://</a:t>
            </a:r>
            <a:r>
              <a:rPr lang="en-US" sz="1800" dirty="0" err="1">
                <a:latin typeface="Consolas"/>
                <a:cs typeface="Consolas"/>
              </a:rPr>
              <a:t>dbpedia.org</a:t>
            </a:r>
            <a:r>
              <a:rPr lang="en-US" sz="1800" dirty="0">
                <a:latin typeface="Consolas"/>
                <a:cs typeface="Consolas"/>
              </a:rPr>
              <a:t>/resource/Ukraine</a:t>
            </a:r>
          </a:p>
          <a:p>
            <a:pPr marL="91440" indent="0">
              <a:spcBef>
                <a:spcPts val="0"/>
              </a:spcBef>
              <a:spcAft>
                <a:spcPts val="0"/>
              </a:spcAft>
              <a:buNone/>
            </a:pPr>
            <a:r>
              <a:rPr lang="en-US" sz="1800" dirty="0" smtClean="0">
                <a:latin typeface="Consolas"/>
                <a:cs typeface="Consolas"/>
              </a:rPr>
              <a:t>}</a:t>
            </a:r>
            <a:endParaRPr lang="en-US" sz="1800" dirty="0">
              <a:latin typeface="Consolas"/>
              <a:cs typeface="Consolas"/>
            </a:endParaRPr>
          </a:p>
        </p:txBody>
      </p:sp>
      <p:sp>
        <p:nvSpPr>
          <p:cNvPr id="6" name="TextBox 5"/>
          <p:cNvSpPr txBox="1"/>
          <p:nvPr/>
        </p:nvSpPr>
        <p:spPr>
          <a:xfrm>
            <a:off x="473350" y="3786909"/>
            <a:ext cx="11164190" cy="1096818"/>
          </a:xfrm>
          <a:prstGeom prst="rect">
            <a:avLst/>
          </a:prstGeom>
          <a:noFill/>
        </p:spPr>
        <p:txBody>
          <a:bodyPr vert="horz" wrap="square" lIns="0" tIns="0" rIns="0" bIns="0" rtlCol="0" anchor="t" anchorCtr="0">
            <a:noAutofit/>
          </a:bodyPr>
          <a:lstStyle/>
          <a:p>
            <a:pPr marL="420624" indent="-329184">
              <a:buClr>
                <a:schemeClr val="tx2"/>
              </a:buClr>
              <a:buFont typeface="Wingdings" charset="2"/>
              <a:buChar char="§"/>
            </a:pPr>
            <a:r>
              <a:rPr lang="en-US" dirty="0"/>
              <a:t>discovery</a:t>
            </a:r>
          </a:p>
          <a:p>
            <a:pPr>
              <a:buClr>
                <a:schemeClr val="tx2"/>
              </a:buClr>
            </a:pPr>
            <a:r>
              <a:rPr lang="en-US" sz="1800" dirty="0" smtClean="0">
                <a:latin typeface="Consolas"/>
                <a:cs typeface="Consolas"/>
              </a:rPr>
              <a:t>describe ?person</a:t>
            </a:r>
            <a:endParaRPr lang="en-US" sz="1800" dirty="0">
              <a:latin typeface="Consolas"/>
              <a:cs typeface="Consolas"/>
            </a:endParaRPr>
          </a:p>
          <a:p>
            <a:pPr>
              <a:buClr>
                <a:schemeClr val="tx2"/>
              </a:buClr>
            </a:pPr>
            <a:r>
              <a:rPr lang="en-US" sz="1800" dirty="0">
                <a:latin typeface="Consolas"/>
                <a:cs typeface="Consolas"/>
              </a:rPr>
              <a:t>where </a:t>
            </a:r>
            <a:r>
              <a:rPr lang="en-US" sz="1800" dirty="0" smtClean="0">
                <a:latin typeface="Consolas"/>
                <a:cs typeface="Consolas"/>
              </a:rPr>
              <a:t>{</a:t>
            </a:r>
            <a:r>
              <a:rPr lang="en-US" sz="1800" dirty="0">
                <a:latin typeface="Consolas"/>
                <a:cs typeface="Consolas"/>
              </a:rPr>
              <a:t>﻿?person &lt;http://</a:t>
            </a:r>
            <a:r>
              <a:rPr lang="en-US" sz="1800" dirty="0" err="1">
                <a:latin typeface="Consolas"/>
                <a:cs typeface="Consolas"/>
              </a:rPr>
              <a:t>xmlns.com</a:t>
            </a:r>
            <a:r>
              <a:rPr lang="en-US" sz="1800" dirty="0">
                <a:latin typeface="Consolas"/>
                <a:cs typeface="Consolas"/>
              </a:rPr>
              <a:t>/</a:t>
            </a:r>
            <a:r>
              <a:rPr lang="en-US" sz="1800" dirty="0" err="1">
                <a:latin typeface="Consolas"/>
                <a:cs typeface="Consolas"/>
              </a:rPr>
              <a:t>foaf</a:t>
            </a:r>
            <a:r>
              <a:rPr lang="en-US" sz="1800" dirty="0">
                <a:latin typeface="Consolas"/>
                <a:cs typeface="Consolas"/>
              </a:rPr>
              <a:t>/0.1/</a:t>
            </a:r>
            <a:r>
              <a:rPr lang="en-US" sz="1800" dirty="0" err="1">
                <a:latin typeface="Consolas"/>
                <a:cs typeface="Consolas"/>
              </a:rPr>
              <a:t>givenName</a:t>
            </a:r>
            <a:r>
              <a:rPr lang="en-US" sz="1800" dirty="0">
                <a:latin typeface="Consolas"/>
                <a:cs typeface="Consolas"/>
              </a:rPr>
              <a:t>&gt; "\"Weird Al\""@e </a:t>
            </a:r>
            <a:r>
              <a:rPr lang="en-US" sz="1800" dirty="0">
                <a:latin typeface="Consolas"/>
                <a:cs typeface="Consolas"/>
              </a:rPr>
              <a:t>}</a:t>
            </a:r>
          </a:p>
          <a:p>
            <a:pPr>
              <a:buClr>
                <a:schemeClr val="tx2"/>
              </a:buClr>
            </a:pPr>
            <a:endParaRPr lang="en-US" dirty="0"/>
          </a:p>
        </p:txBody>
      </p:sp>
      <p:sp>
        <p:nvSpPr>
          <p:cNvPr id="7" name="TextBox 6"/>
          <p:cNvSpPr txBox="1"/>
          <p:nvPr/>
        </p:nvSpPr>
        <p:spPr>
          <a:xfrm>
            <a:off x="473350" y="4768273"/>
            <a:ext cx="10979467" cy="1339272"/>
          </a:xfrm>
          <a:prstGeom prst="rect">
            <a:avLst/>
          </a:prstGeom>
          <a:noFill/>
        </p:spPr>
        <p:txBody>
          <a:bodyPr vert="horz" wrap="square" lIns="0" tIns="0" rIns="0" bIns="0" rtlCol="0" anchor="t" anchorCtr="0">
            <a:noAutofit/>
          </a:bodyPr>
          <a:lstStyle/>
          <a:p>
            <a:pPr marL="420624" indent="-329184">
              <a:buClr>
                <a:schemeClr val="tx2"/>
              </a:buClr>
              <a:buFont typeface="Wingdings" charset="2"/>
              <a:buChar char="§"/>
            </a:pPr>
            <a:r>
              <a:rPr lang="en-US" dirty="0" smtClean="0">
                <a:cs typeface="Consolas"/>
              </a:rPr>
              <a:t>transitive</a:t>
            </a:r>
            <a:endParaRPr lang="en-US" dirty="0"/>
          </a:p>
          <a:p>
            <a:pPr>
              <a:buClr>
                <a:schemeClr val="tx2"/>
              </a:buClr>
            </a:pPr>
            <a:r>
              <a:rPr lang="en-US" sz="1800" dirty="0" smtClean="0">
                <a:latin typeface="Consolas"/>
                <a:cs typeface="Consolas"/>
              </a:rPr>
              <a:t>SELECT </a:t>
            </a:r>
            <a:r>
              <a:rPr lang="en-US" sz="1800" dirty="0">
                <a:latin typeface="Consolas"/>
                <a:cs typeface="Consolas"/>
              </a:rPr>
              <a:t>?member</a:t>
            </a:r>
          </a:p>
          <a:p>
            <a:pPr>
              <a:buClr>
                <a:schemeClr val="tx2"/>
              </a:buClr>
            </a:pPr>
            <a:r>
              <a:rPr lang="en-US" sz="1800" dirty="0">
                <a:latin typeface="Consolas"/>
                <a:cs typeface="Consolas"/>
              </a:rPr>
              <a:t>WHERE { ?member :</a:t>
            </a:r>
            <a:r>
              <a:rPr lang="en-US" sz="1800" dirty="0" err="1">
                <a:latin typeface="Consolas"/>
                <a:cs typeface="Consolas"/>
              </a:rPr>
              <a:t>hasParent</a:t>
            </a:r>
            <a:r>
              <a:rPr lang="en-US" sz="1800" dirty="0">
                <a:latin typeface="Consolas"/>
                <a:cs typeface="Consolas"/>
              </a:rPr>
              <a:t>* :Joe . }</a:t>
            </a:r>
          </a:p>
          <a:p>
            <a:pPr>
              <a:buClr>
                <a:schemeClr val="tx2"/>
              </a:buClr>
            </a:pPr>
            <a:endParaRPr lang="en-US" sz="1800" dirty="0"/>
          </a:p>
        </p:txBody>
      </p:sp>
    </p:spTree>
    <p:extLst>
      <p:ext uri="{BB962C8B-B14F-4D97-AF65-F5344CB8AC3E}">
        <p14:creationId xmlns:p14="http://schemas.microsoft.com/office/powerpoint/2010/main" val="399365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SPARQL</a:t>
            </a:r>
            <a:endParaRPr lang="en-US" dirty="0"/>
          </a:p>
        </p:txBody>
      </p:sp>
      <p:sp>
        <p:nvSpPr>
          <p:cNvPr id="3" name="Content Placeholder 2"/>
          <p:cNvSpPr>
            <a:spLocks noGrp="1"/>
          </p:cNvSpPr>
          <p:nvPr>
            <p:ph idx="1"/>
          </p:nvPr>
        </p:nvSpPr>
        <p:spPr>
          <a:xfrm>
            <a:off x="549422" y="1803400"/>
            <a:ext cx="11087245" cy="2860964"/>
          </a:xfrm>
        </p:spPr>
        <p:txBody>
          <a:bodyPr/>
          <a:lstStyle/>
          <a:p>
            <a:r>
              <a:rPr lang="en-US" dirty="0" smtClean="0"/>
              <a:t>inference</a:t>
            </a:r>
          </a:p>
          <a:p>
            <a:pPr marL="91440" indent="0">
              <a:spcBef>
                <a:spcPts val="0"/>
              </a:spcBef>
              <a:spcAft>
                <a:spcPts val="0"/>
              </a:spcAft>
              <a:buNone/>
            </a:pPr>
            <a:r>
              <a:rPr lang="en-US" dirty="0"/>
              <a:t>﻿</a:t>
            </a:r>
            <a:r>
              <a:rPr lang="en-US" sz="1800" dirty="0">
                <a:latin typeface="Consolas"/>
                <a:cs typeface="Consolas"/>
              </a:rPr>
              <a:t>PREFIX ex: </a:t>
            </a:r>
            <a:r>
              <a:rPr lang="en-US" sz="1800" dirty="0" smtClean="0">
                <a:latin typeface="Consolas"/>
                <a:cs typeface="Consolas"/>
                <a:hlinkClick r:id="rId2"/>
              </a:rPr>
              <a:t>http</a:t>
            </a:r>
            <a:r>
              <a:rPr lang="en-US" sz="1800" dirty="0">
                <a:latin typeface="Consolas"/>
                <a:cs typeface="Consolas"/>
                <a:hlinkClick r:id="rId2"/>
              </a:rPr>
              <a:t>://example.com</a:t>
            </a:r>
            <a:r>
              <a:rPr lang="en-US" sz="1800" dirty="0" smtClean="0">
                <a:latin typeface="Consolas"/>
                <a:cs typeface="Consolas"/>
                <a:hlinkClick r:id="rId2"/>
              </a:rPr>
              <a:t>/</a:t>
            </a:r>
            <a:endParaRPr lang="en-US" sz="1800" dirty="0" smtClean="0">
              <a:latin typeface="Consolas"/>
              <a:cs typeface="Consolas"/>
            </a:endParaRPr>
          </a:p>
          <a:p>
            <a:pPr marL="91440" indent="0">
              <a:spcBef>
                <a:spcPts val="0"/>
              </a:spcBef>
              <a:spcAft>
                <a:spcPts val="0"/>
              </a:spcAft>
              <a:buNone/>
            </a:pPr>
            <a:r>
              <a:rPr lang="en-US" sz="1800" dirty="0" smtClean="0">
                <a:latin typeface="Consolas"/>
                <a:cs typeface="Consolas"/>
              </a:rPr>
              <a:t>rule </a:t>
            </a:r>
            <a:r>
              <a:rPr lang="en-US" sz="1800" dirty="0">
                <a:latin typeface="Consolas"/>
                <a:cs typeface="Consolas"/>
              </a:rPr>
              <a:t>"</a:t>
            </a:r>
            <a:r>
              <a:rPr lang="en-US" sz="1800" dirty="0" err="1">
                <a:latin typeface="Consolas"/>
                <a:cs typeface="Consolas"/>
              </a:rPr>
              <a:t>bornInCountry</a:t>
            </a:r>
            <a:r>
              <a:rPr lang="en-US" sz="1800" dirty="0">
                <a:latin typeface="Consolas"/>
                <a:cs typeface="Consolas"/>
              </a:rPr>
              <a:t>" CONSTRUCT </a:t>
            </a:r>
            <a:r>
              <a:rPr lang="en-US" sz="1800" dirty="0" smtClean="0">
                <a:latin typeface="Consolas"/>
                <a:cs typeface="Consolas"/>
              </a:rPr>
              <a:t>{</a:t>
            </a:r>
          </a:p>
          <a:p>
            <a:pPr marL="91440" indent="0">
              <a:spcBef>
                <a:spcPts val="0"/>
              </a:spcBef>
              <a:spcAft>
                <a:spcPts val="0"/>
              </a:spcAft>
              <a:buNone/>
            </a:pPr>
            <a:r>
              <a:rPr lang="en-US" sz="1800" dirty="0" smtClean="0">
                <a:latin typeface="Consolas"/>
                <a:cs typeface="Consolas"/>
              </a:rPr>
              <a:t>  ?</a:t>
            </a:r>
            <a:r>
              <a:rPr lang="en-US" sz="1800" dirty="0">
                <a:latin typeface="Consolas"/>
                <a:cs typeface="Consolas"/>
              </a:rPr>
              <a:t>person &lt;http://</a:t>
            </a:r>
            <a:r>
              <a:rPr lang="en-US" sz="1800" dirty="0" err="1">
                <a:latin typeface="Consolas"/>
                <a:cs typeface="Consolas"/>
              </a:rPr>
              <a:t>dbpedia.org</a:t>
            </a:r>
            <a:r>
              <a:rPr lang="en-US" sz="1800" dirty="0">
                <a:latin typeface="Consolas"/>
                <a:cs typeface="Consolas"/>
              </a:rPr>
              <a:t>/ontology/</a:t>
            </a:r>
            <a:r>
              <a:rPr lang="en-US" sz="1800" dirty="0" err="1">
                <a:latin typeface="Consolas"/>
                <a:cs typeface="Consolas"/>
              </a:rPr>
              <a:t>birthPlace</a:t>
            </a:r>
            <a:r>
              <a:rPr lang="en-US" sz="1800" dirty="0">
                <a:latin typeface="Consolas"/>
                <a:cs typeface="Consolas"/>
              </a:rPr>
              <a:t>&gt; ?</a:t>
            </a:r>
            <a:r>
              <a:rPr lang="en-US" sz="1800" dirty="0" smtClean="0">
                <a:latin typeface="Consolas"/>
                <a:cs typeface="Consolas"/>
              </a:rPr>
              <a:t>place2</a:t>
            </a:r>
          </a:p>
          <a:p>
            <a:pPr marL="91440" indent="0">
              <a:spcBef>
                <a:spcPts val="0"/>
              </a:spcBef>
              <a:spcAft>
                <a:spcPts val="0"/>
              </a:spcAft>
              <a:buNone/>
            </a:pPr>
            <a:r>
              <a:rPr lang="en-US" sz="1800" dirty="0" smtClean="0">
                <a:latin typeface="Consolas"/>
                <a:cs typeface="Consolas"/>
              </a:rPr>
              <a:t>} </a:t>
            </a:r>
          </a:p>
          <a:p>
            <a:pPr marL="91440" indent="0">
              <a:spcBef>
                <a:spcPts val="0"/>
              </a:spcBef>
              <a:spcAft>
                <a:spcPts val="0"/>
              </a:spcAft>
              <a:buNone/>
            </a:pPr>
            <a:r>
              <a:rPr lang="en-US" sz="1800" dirty="0" smtClean="0">
                <a:latin typeface="Consolas"/>
                <a:cs typeface="Consolas"/>
              </a:rPr>
              <a:t>{</a:t>
            </a:r>
          </a:p>
          <a:p>
            <a:pPr marL="91440" indent="0">
              <a:spcBef>
                <a:spcPts val="0"/>
              </a:spcBef>
              <a:spcAft>
                <a:spcPts val="0"/>
              </a:spcAft>
              <a:buNone/>
            </a:pPr>
            <a:r>
              <a:rPr lang="en-US" sz="1800" dirty="0">
                <a:latin typeface="Consolas"/>
                <a:cs typeface="Consolas"/>
              </a:rPr>
              <a:t> </a:t>
            </a:r>
            <a:r>
              <a:rPr lang="en-US" sz="1800" dirty="0" smtClean="0">
                <a:latin typeface="Consolas"/>
                <a:cs typeface="Consolas"/>
              </a:rPr>
              <a:t> ?</a:t>
            </a:r>
            <a:r>
              <a:rPr lang="en-US" sz="1800" dirty="0">
                <a:latin typeface="Consolas"/>
                <a:cs typeface="Consolas"/>
              </a:rPr>
              <a:t>person &lt;http://</a:t>
            </a:r>
            <a:r>
              <a:rPr lang="en-US" sz="1800" dirty="0" err="1">
                <a:latin typeface="Consolas"/>
                <a:cs typeface="Consolas"/>
              </a:rPr>
              <a:t>dbpedia.org</a:t>
            </a:r>
            <a:r>
              <a:rPr lang="en-US" sz="1800" dirty="0">
                <a:latin typeface="Consolas"/>
                <a:cs typeface="Consolas"/>
              </a:rPr>
              <a:t>/ontology/</a:t>
            </a:r>
            <a:r>
              <a:rPr lang="en-US" sz="1800" dirty="0" err="1">
                <a:latin typeface="Consolas"/>
                <a:cs typeface="Consolas"/>
              </a:rPr>
              <a:t>birthPlace</a:t>
            </a:r>
            <a:r>
              <a:rPr lang="en-US" sz="1800" dirty="0">
                <a:latin typeface="Consolas"/>
                <a:cs typeface="Consolas"/>
              </a:rPr>
              <a:t>&gt; ?place1 </a:t>
            </a:r>
            <a:r>
              <a:rPr lang="en-US" sz="1800" dirty="0" smtClean="0">
                <a:latin typeface="Consolas"/>
                <a:cs typeface="Consolas"/>
              </a:rPr>
              <a:t>.</a:t>
            </a:r>
          </a:p>
          <a:p>
            <a:pPr marL="91440" indent="0">
              <a:spcBef>
                <a:spcPts val="0"/>
              </a:spcBef>
              <a:spcAft>
                <a:spcPts val="0"/>
              </a:spcAft>
              <a:buNone/>
            </a:pPr>
            <a:r>
              <a:rPr lang="en-US" sz="1800" dirty="0" smtClean="0">
                <a:latin typeface="Consolas"/>
                <a:cs typeface="Consolas"/>
              </a:rPr>
              <a:t>  </a:t>
            </a:r>
            <a:r>
              <a:rPr lang="en-US" sz="1800" dirty="0">
                <a:latin typeface="Consolas"/>
                <a:cs typeface="Consolas"/>
              </a:rPr>
              <a:t>?place1 &lt;http://</a:t>
            </a:r>
            <a:r>
              <a:rPr lang="en-US" sz="1800" dirty="0" err="1">
                <a:latin typeface="Consolas"/>
                <a:cs typeface="Consolas"/>
              </a:rPr>
              <a:t>dbpedia.org</a:t>
            </a:r>
            <a:r>
              <a:rPr lang="en-US" sz="1800" dirty="0">
                <a:latin typeface="Consolas"/>
                <a:cs typeface="Consolas"/>
              </a:rPr>
              <a:t>/ontology/country&gt; ?</a:t>
            </a:r>
            <a:r>
              <a:rPr lang="en-US" sz="1800" dirty="0" smtClean="0">
                <a:latin typeface="Consolas"/>
                <a:cs typeface="Consolas"/>
              </a:rPr>
              <a:t>place2</a:t>
            </a:r>
          </a:p>
          <a:p>
            <a:pPr marL="91440" indent="0">
              <a:spcBef>
                <a:spcPts val="0"/>
              </a:spcBef>
              <a:spcAft>
                <a:spcPts val="0"/>
              </a:spcAft>
              <a:buNone/>
            </a:pPr>
            <a:r>
              <a:rPr lang="en-US" sz="1800" dirty="0" smtClean="0">
                <a:latin typeface="Consolas"/>
                <a:cs typeface="Consolas"/>
              </a:rPr>
              <a:t>}</a:t>
            </a:r>
            <a:endParaRPr lang="en-US" sz="1800" dirty="0">
              <a:latin typeface="Consolas"/>
              <a:cs typeface="Consolas"/>
            </a:endParaRPr>
          </a:p>
        </p:txBody>
      </p:sp>
      <p:sp>
        <p:nvSpPr>
          <p:cNvPr id="4" name="Content Placeholder 2"/>
          <p:cNvSpPr txBox="1">
            <a:spLocks/>
          </p:cNvSpPr>
          <p:nvPr/>
        </p:nvSpPr>
        <p:spPr>
          <a:xfrm>
            <a:off x="549422" y="4622800"/>
            <a:ext cx="11087245" cy="1877291"/>
          </a:xfrm>
          <a:prstGeom prst="rect">
            <a:avLst/>
          </a:prstGeom>
        </p:spPr>
        <p:txBody>
          <a:bodyPr vert="horz" lIns="0" tIns="0" rIns="0" bIns="0" rtlCol="0">
            <a:noAutofit/>
          </a:bodyPr>
          <a:lstStyle>
            <a:lvl1pPr marL="420624" indent="-329184" algn="l" defTabSz="1172078" rtl="0" eaLnBrk="1" latinLnBrk="0" hangingPunct="1">
              <a:spcBef>
                <a:spcPts val="1200"/>
              </a:spcBef>
              <a:spcAft>
                <a:spcPts val="600"/>
              </a:spcAft>
              <a:buClr>
                <a:schemeClr val="tx2"/>
              </a:buClr>
              <a:buSzPct val="90000"/>
              <a:buFont typeface="Wingdings" charset="2"/>
              <a:buChar char="§"/>
              <a:defRPr sz="2300" kern="1200">
                <a:solidFill>
                  <a:schemeClr val="tx1">
                    <a:lumMod val="85000"/>
                    <a:lumOff val="15000"/>
                  </a:schemeClr>
                </a:solidFill>
                <a:latin typeface="+mn-lt"/>
                <a:ea typeface="+mn-ea"/>
                <a:cs typeface="Tahoma"/>
              </a:defRPr>
            </a:lvl1pPr>
            <a:lvl2pPr marL="722376" indent="-257175" algn="l" defTabSz="1172078" rtl="0" eaLnBrk="1" latinLnBrk="0" hangingPunct="1">
              <a:spcBef>
                <a:spcPts val="600"/>
              </a:spcBef>
              <a:spcAft>
                <a:spcPts val="600"/>
              </a:spcAft>
              <a:buClr>
                <a:schemeClr val="tx2"/>
              </a:buClr>
              <a:buSzPct val="90000"/>
              <a:buFont typeface="Lucida Grande"/>
              <a:buChar char="–"/>
              <a:defRPr sz="2300" kern="1200">
                <a:solidFill>
                  <a:schemeClr val="tx1">
                    <a:lumMod val="85000"/>
                    <a:lumOff val="15000"/>
                  </a:schemeClr>
                </a:solidFill>
                <a:latin typeface="+mn-lt"/>
                <a:ea typeface="+mn-ea"/>
                <a:cs typeface="Tahoma"/>
              </a:defRPr>
            </a:lvl2pPr>
            <a:lvl3pPr marL="1196975" indent="-242888" algn="l" defTabSz="1172078" rtl="0" eaLnBrk="1" latinLnBrk="0" hangingPunct="1">
              <a:spcBef>
                <a:spcPts val="600"/>
              </a:spcBef>
              <a:spcAft>
                <a:spcPts val="600"/>
              </a:spcAft>
              <a:buClr>
                <a:schemeClr val="tx2"/>
              </a:buClr>
              <a:buSzPct val="90000"/>
              <a:buFont typeface="Lucida Grande"/>
              <a:buChar char="–"/>
              <a:defRPr sz="2100" kern="1200">
                <a:solidFill>
                  <a:schemeClr val="tx1">
                    <a:lumMod val="85000"/>
                    <a:lumOff val="15000"/>
                  </a:schemeClr>
                </a:solidFill>
                <a:latin typeface="+mn-lt"/>
                <a:ea typeface="+mn-ea"/>
                <a:cs typeface="Tahoma"/>
              </a:defRPr>
            </a:lvl3pPr>
            <a:lvl4pPr marL="1654175" indent="-222250" algn="l" defTabSz="1172078" rtl="0" eaLnBrk="1" latinLnBrk="0" hangingPunct="1">
              <a:spcBef>
                <a:spcPts val="769"/>
              </a:spcBef>
              <a:buClr>
                <a:schemeClr val="tx2"/>
              </a:buClr>
              <a:buSzPct val="90000"/>
              <a:buFont typeface="Lucida Grande"/>
              <a:buChar char="–"/>
              <a:defRPr sz="1800" kern="1200">
                <a:solidFill>
                  <a:schemeClr val="tx1">
                    <a:lumMod val="85000"/>
                    <a:lumOff val="15000"/>
                  </a:schemeClr>
                </a:solidFill>
                <a:latin typeface="+mn-lt"/>
                <a:ea typeface="+mn-ea"/>
                <a:cs typeface="Tahoma"/>
              </a:defRPr>
            </a:lvl4pPr>
            <a:lvl5pPr marL="2109788" indent="-200025" algn="l" defTabSz="1172078" rtl="0" eaLnBrk="1" latinLnBrk="0" hangingPunct="1">
              <a:spcBef>
                <a:spcPts val="769"/>
              </a:spcBef>
              <a:buClr>
                <a:schemeClr val="tx2"/>
              </a:buClr>
              <a:buSzPct val="90000"/>
              <a:buFont typeface="Lucida Grande"/>
              <a:buChar char="–"/>
              <a:defRPr sz="1800" kern="1200">
                <a:solidFill>
                  <a:schemeClr val="tx1">
                    <a:lumMod val="85000"/>
                    <a:lumOff val="15000"/>
                  </a:schemeClr>
                </a:solidFill>
                <a:latin typeface="+mn-lt"/>
                <a:ea typeface="+mn-ea"/>
                <a:cs typeface="Tahoma"/>
              </a:defRPr>
            </a:lvl5pPr>
            <a:lvl6pPr marL="2936300"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6pPr>
            <a:lvl7pPr marL="3365654"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7pPr>
            <a:lvl8pPr marL="3807219"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8pPr>
            <a:lvl9pPr marL="4246748"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a:solidFill>
                  <a:schemeClr val="tx1">
                    <a:lumMod val="85000"/>
                    <a:lumOff val="15000"/>
                  </a:schemeClr>
                </a:solidFill>
                <a:latin typeface="+mn-lt"/>
                <a:ea typeface="+mn-ea"/>
                <a:cs typeface="+mn-cs"/>
              </a:defRPr>
            </a:lvl9pPr>
          </a:lstStyle>
          <a:p>
            <a:r>
              <a:rPr lang="en-US" dirty="0" smtClean="0"/>
              <a:t>update</a:t>
            </a:r>
          </a:p>
          <a:p>
            <a:pPr marL="91440" indent="0">
              <a:spcBef>
                <a:spcPts val="0"/>
              </a:spcBef>
              <a:spcAft>
                <a:spcPts val="0"/>
              </a:spcAft>
              <a:buFont typeface="Wingdings" charset="2"/>
              <a:buNone/>
            </a:pPr>
            <a:r>
              <a:rPr lang="en-US" sz="1800" dirty="0" smtClean="0">
                <a:latin typeface="Consolas"/>
                <a:cs typeface="Consolas"/>
              </a:rPr>
              <a:t>INSERT DATA {</a:t>
            </a:r>
          </a:p>
          <a:p>
            <a:pPr marL="91440" indent="0">
              <a:spcBef>
                <a:spcPts val="0"/>
              </a:spcBef>
              <a:spcAft>
                <a:spcPts val="0"/>
              </a:spcAft>
              <a:buFont typeface="Wingdings" charset="2"/>
              <a:buNone/>
            </a:pPr>
            <a:r>
              <a:rPr lang="en-US" sz="1800" dirty="0" smtClean="0">
                <a:latin typeface="Consolas"/>
                <a:cs typeface="Consolas"/>
              </a:rPr>
              <a:t>  &lt;http://</a:t>
            </a:r>
            <a:r>
              <a:rPr lang="en-US" sz="1800" dirty="0" err="1" smtClean="0">
                <a:latin typeface="Consolas"/>
                <a:cs typeface="Consolas"/>
              </a:rPr>
              <a:t>dbpedia.org</a:t>
            </a:r>
            <a:r>
              <a:rPr lang="en-US" sz="1800" dirty="0" smtClean="0">
                <a:latin typeface="Consolas"/>
                <a:cs typeface="Consolas"/>
              </a:rPr>
              <a:t>/resource/Odessa&gt; </a:t>
            </a:r>
          </a:p>
          <a:p>
            <a:pPr marL="91440" indent="0">
              <a:spcBef>
                <a:spcPts val="0"/>
              </a:spcBef>
              <a:spcAft>
                <a:spcPts val="0"/>
              </a:spcAft>
              <a:buFont typeface="Wingdings" charset="2"/>
              <a:buNone/>
            </a:pPr>
            <a:r>
              <a:rPr lang="en-US" sz="1800" dirty="0" smtClean="0">
                <a:latin typeface="Consolas"/>
                <a:cs typeface="Consolas"/>
              </a:rPr>
              <a:t>  &lt;http://</a:t>
            </a:r>
            <a:r>
              <a:rPr lang="en-US" sz="1800" dirty="0" err="1" smtClean="0">
                <a:latin typeface="Consolas"/>
                <a:cs typeface="Consolas"/>
              </a:rPr>
              <a:t>dbpedia.org</a:t>
            </a:r>
            <a:r>
              <a:rPr lang="en-US" sz="1800" dirty="0" smtClean="0">
                <a:latin typeface="Consolas"/>
                <a:cs typeface="Consolas"/>
              </a:rPr>
              <a:t>/ontology/country&gt; </a:t>
            </a:r>
          </a:p>
          <a:p>
            <a:pPr marL="91440" indent="0">
              <a:spcBef>
                <a:spcPts val="0"/>
              </a:spcBef>
              <a:spcAft>
                <a:spcPts val="0"/>
              </a:spcAft>
              <a:buFont typeface="Wingdings" charset="2"/>
              <a:buNone/>
            </a:pPr>
            <a:r>
              <a:rPr lang="en-US" sz="1800" dirty="0" smtClean="0">
                <a:latin typeface="Consolas"/>
                <a:cs typeface="Consolas"/>
              </a:rPr>
              <a:t>  http://</a:t>
            </a:r>
            <a:r>
              <a:rPr lang="en-US" sz="1800" dirty="0" err="1" smtClean="0">
                <a:latin typeface="Consolas"/>
                <a:cs typeface="Consolas"/>
              </a:rPr>
              <a:t>dbpedia.org</a:t>
            </a:r>
            <a:r>
              <a:rPr lang="en-US" sz="1800" dirty="0" smtClean="0">
                <a:latin typeface="Consolas"/>
                <a:cs typeface="Consolas"/>
              </a:rPr>
              <a:t>/resource/Ukraine</a:t>
            </a:r>
          </a:p>
          <a:p>
            <a:pPr marL="91440" indent="0">
              <a:spcBef>
                <a:spcPts val="0"/>
              </a:spcBef>
              <a:spcAft>
                <a:spcPts val="0"/>
              </a:spcAft>
              <a:buFont typeface="Wingdings" charset="2"/>
              <a:buNone/>
            </a:pPr>
            <a:r>
              <a:rPr lang="en-US" sz="1800" dirty="0" smtClean="0">
                <a:latin typeface="Consolas"/>
                <a:cs typeface="Consolas"/>
              </a:rPr>
              <a:t>}</a:t>
            </a:r>
            <a:endParaRPr lang="en-US" sz="1800" dirty="0">
              <a:latin typeface="Consolas"/>
              <a:cs typeface="Consolas"/>
            </a:endParaRPr>
          </a:p>
        </p:txBody>
      </p:sp>
    </p:spTree>
    <p:extLst>
      <p:ext uri="{BB962C8B-B14F-4D97-AF65-F5344CB8AC3E}">
        <p14:creationId xmlns:p14="http://schemas.microsoft.com/office/powerpoint/2010/main" val="1752391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Why Should I Care?</a:t>
            </a:r>
          </a:p>
          <a:p>
            <a:r>
              <a:rPr lang="en-US" dirty="0" smtClean="0"/>
              <a:t>Document Stores</a:t>
            </a:r>
          </a:p>
          <a:p>
            <a:r>
              <a:rPr lang="en-US" dirty="0" smtClean="0"/>
              <a:t>Semantic Triple Stores</a:t>
            </a:r>
          </a:p>
          <a:p>
            <a:r>
              <a:rPr lang="en-US" b="1" dirty="0" smtClean="0"/>
              <a:t>What Do I Mean By Values?</a:t>
            </a:r>
          </a:p>
          <a:p>
            <a:r>
              <a:rPr lang="en-US" dirty="0" smtClean="0"/>
              <a:t>Combining</a:t>
            </a:r>
          </a:p>
          <a:p>
            <a:endParaRPr lang="en-US" dirty="0"/>
          </a:p>
        </p:txBody>
      </p:sp>
      <p:pic>
        <p:nvPicPr>
          <p:cNvPr id="5" name="Picture 4" descr="dayCalend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0608" y="1782847"/>
            <a:ext cx="1270000" cy="1358900"/>
          </a:xfrm>
          <a:prstGeom prst="rect">
            <a:avLst/>
          </a:prstGeom>
        </p:spPr>
      </p:pic>
      <p:pic>
        <p:nvPicPr>
          <p:cNvPr id="6" name="Picture 5" descr="rul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498" y="3165748"/>
            <a:ext cx="2540000" cy="1270000"/>
          </a:xfrm>
          <a:prstGeom prst="rect">
            <a:avLst/>
          </a:prstGeom>
        </p:spPr>
      </p:pic>
      <p:pic>
        <p:nvPicPr>
          <p:cNvPr id="7" name="Picture 6" descr="horizontal-ta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9947" y="3645925"/>
            <a:ext cx="2273300" cy="1270000"/>
          </a:xfrm>
          <a:prstGeom prst="rect">
            <a:avLst/>
          </a:prstGeom>
        </p:spPr>
      </p:pic>
    </p:spTree>
    <p:extLst>
      <p:ext uri="{BB962C8B-B14F-4D97-AF65-F5344CB8AC3E}">
        <p14:creationId xmlns:p14="http://schemas.microsoft.com/office/powerpoint/2010/main" val="7875418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40020" y="3958864"/>
            <a:ext cx="3043223" cy="114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54171" bIns="0">
            <a:spAutoFit/>
          </a:bodyPr>
          <a:lstStyle>
            <a:defPPr>
              <a:defRPr lang="en-US"/>
            </a:defPPr>
            <a:lvl1pPr marL="225425" marR="0" lvl="0" indent="-225425" fontAlgn="auto">
              <a:lnSpc>
                <a:spcPct val="100000"/>
              </a:lnSpc>
              <a:spcBef>
                <a:spcPts val="475"/>
              </a:spcBef>
              <a:spcAft>
                <a:spcPts val="0"/>
              </a:spcAft>
              <a:buClr>
                <a:srgbClr val="D92231"/>
              </a:buClr>
              <a:buSzPct val="100000"/>
              <a:buFont typeface="Wingdings" charset="2"/>
              <a:buChar char="§"/>
              <a:tabLst/>
              <a:defRPr kumimoji="0" sz="1400" b="0" i="0" u="none" strike="noStrike" kern="0" cap="none" spc="0" normalizeH="0" baseline="0">
                <a:ln>
                  <a:noFill/>
                </a:ln>
                <a:solidFill>
                  <a:sysClr val="windowText" lastClr="000000"/>
                </a:solidFill>
                <a:effectLst/>
                <a:uLnTx/>
                <a:uFillTx/>
                <a:latin typeface="Tahoma" charset="0"/>
                <a:cs typeface="Tahoma" charset="0"/>
              </a:defRPr>
            </a:lvl1pPr>
            <a:lvl2pPr marL="682625" marR="0" lvl="1" indent="-225425" fontAlgn="auto">
              <a:lnSpc>
                <a:spcPct val="100000"/>
              </a:lnSpc>
              <a:spcBef>
                <a:spcPts val="475"/>
              </a:spcBef>
              <a:spcAft>
                <a:spcPts val="0"/>
              </a:spcAft>
              <a:buClr>
                <a:srgbClr val="D92231"/>
              </a:buClr>
              <a:buSzPct val="100000"/>
              <a:buFont typeface="Wingdings" charset="2"/>
              <a:buChar char="§"/>
              <a:tabLst/>
              <a:defRPr kumimoji="0" sz="1400" b="0" i="0" u="none" strike="noStrike" kern="0" cap="none" spc="0" normalizeH="0" baseline="0">
                <a:ln>
                  <a:noFill/>
                </a:ln>
                <a:solidFill>
                  <a:sysClr val="windowText" lastClr="000000"/>
                </a:solidFill>
                <a:effectLst/>
                <a:uLnTx/>
                <a:uFillTx/>
                <a:latin typeface="Tahoma" charset="0"/>
                <a:cs typeface="Tahoma" charset="0"/>
              </a:defRPr>
            </a:lvl2pPr>
          </a:lstStyle>
          <a:p>
            <a:pPr marL="0" indent="0">
              <a:buNone/>
            </a:pPr>
            <a:r>
              <a:rPr lang="en-US" sz="1866" dirty="0">
                <a:latin typeface="Arial"/>
                <a:ea typeface="Tahoma" panose="020B0604030504040204" pitchFamily="34" charset="0"/>
                <a:cs typeface="Arial"/>
                <a:sym typeface="Arial Bold" charset="0"/>
              </a:rPr>
              <a:t>Range indexes map document IDs to values, and vice-versa in a compact in-memory representation.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0148" y="3103176"/>
            <a:ext cx="1930694" cy="2994469"/>
          </a:xfrm>
          <a:prstGeom prst="rect">
            <a:avLst/>
          </a:prstGeom>
        </p:spPr>
      </p:pic>
      <p:sp>
        <p:nvSpPr>
          <p:cNvPr id="8" name="TextBox 7"/>
          <p:cNvSpPr txBox="1"/>
          <p:nvPr/>
        </p:nvSpPr>
        <p:spPr>
          <a:xfrm>
            <a:off x="8821970" y="5270126"/>
            <a:ext cx="3043223" cy="86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54171" bIns="0">
            <a:spAutoFit/>
          </a:bodyPr>
          <a:lstStyle>
            <a:defPPr>
              <a:defRPr lang="en-US"/>
            </a:defPPr>
            <a:lvl1pPr marL="225425" marR="0" lvl="0" indent="-225425" fontAlgn="auto">
              <a:lnSpc>
                <a:spcPct val="100000"/>
              </a:lnSpc>
              <a:spcBef>
                <a:spcPts val="475"/>
              </a:spcBef>
              <a:spcAft>
                <a:spcPts val="0"/>
              </a:spcAft>
              <a:buClr>
                <a:srgbClr val="D92231"/>
              </a:buClr>
              <a:buSzPct val="100000"/>
              <a:buFont typeface="Wingdings" charset="2"/>
              <a:buChar char="§"/>
              <a:tabLst/>
              <a:defRPr kumimoji="0" sz="1400" b="0" i="0" u="none" strike="noStrike" kern="0" cap="none" spc="0" normalizeH="0" baseline="0">
                <a:ln>
                  <a:noFill/>
                </a:ln>
                <a:solidFill>
                  <a:sysClr val="windowText" lastClr="000000"/>
                </a:solidFill>
                <a:effectLst/>
                <a:uLnTx/>
                <a:uFillTx/>
                <a:latin typeface="Tahoma" charset="0"/>
                <a:cs typeface="Tahoma" charset="0"/>
              </a:defRPr>
            </a:lvl1pPr>
            <a:lvl2pPr marL="682625" marR="0" lvl="1" indent="-225425" fontAlgn="auto">
              <a:lnSpc>
                <a:spcPct val="100000"/>
              </a:lnSpc>
              <a:spcBef>
                <a:spcPts val="475"/>
              </a:spcBef>
              <a:spcAft>
                <a:spcPts val="0"/>
              </a:spcAft>
              <a:buClr>
                <a:srgbClr val="D92231"/>
              </a:buClr>
              <a:buSzPct val="100000"/>
              <a:buFont typeface="Wingdings" charset="2"/>
              <a:buChar char="§"/>
              <a:tabLst/>
              <a:defRPr kumimoji="0" sz="1400" b="0" i="0" u="none" strike="noStrike" kern="0" cap="none" spc="0" normalizeH="0" baseline="0">
                <a:ln>
                  <a:noFill/>
                </a:ln>
                <a:solidFill>
                  <a:sysClr val="windowText" lastClr="000000"/>
                </a:solidFill>
                <a:effectLst/>
                <a:uLnTx/>
                <a:uFillTx/>
                <a:latin typeface="Tahoma" charset="0"/>
                <a:cs typeface="Tahoma" charset="0"/>
              </a:defRPr>
            </a:lvl2pPr>
          </a:lstStyle>
          <a:p>
            <a:pPr marL="0" indent="0">
              <a:buNone/>
            </a:pPr>
            <a:r>
              <a:rPr lang="en-US" sz="1866" dirty="0">
                <a:latin typeface="Arial"/>
                <a:ea typeface="Tahoma" panose="020B0604030504040204" pitchFamily="34" charset="0"/>
                <a:cs typeface="Arial"/>
                <a:sym typeface="Arial Bold" charset="0"/>
              </a:rPr>
              <a:t>Range indexes work like a built-in in-memory column store</a:t>
            </a:r>
          </a:p>
        </p:txBody>
      </p:sp>
      <p:sp useBgFill="1">
        <p:nvSpPr>
          <p:cNvPr id="12" name="Rectangle 11"/>
          <p:cNvSpPr/>
          <p:nvPr/>
        </p:nvSpPr>
        <p:spPr bwMode="auto">
          <a:xfrm>
            <a:off x="404040" y="1551894"/>
            <a:ext cx="11514379" cy="4741349"/>
          </a:xfrm>
          <a:prstGeom prst="rect">
            <a:avLst/>
          </a:prstGeom>
          <a:ln w="28575" cap="flat">
            <a:noFill/>
            <a:miter lim="800000"/>
            <a:headEnd type="none" w="med" len="med"/>
            <a:tailEnd type="none" w="med" len="med"/>
          </a:ln>
          <a:extLst/>
        </p:spPr>
        <p:txBody>
          <a:bodyPr wrap="square" lIns="60944" tIns="0" rIns="60944" bIns="0" rtlCol="0" anchor="ctr">
            <a:noAutofit/>
          </a:bodyPr>
          <a:lstStyle/>
          <a:p>
            <a:pPr marL="39678" algn="ctr"/>
            <a:endParaRPr lang="en-US" sz="1600" b="1" dirty="0">
              <a:latin typeface="Arial"/>
              <a:ea typeface="Tahoma" panose="020B0604030504040204" pitchFamily="34" charset="0"/>
              <a:cs typeface="Arial"/>
            </a:endParaRPr>
          </a:p>
        </p:txBody>
      </p:sp>
      <p:sp>
        <p:nvSpPr>
          <p:cNvPr id="2" name="Title 1"/>
          <p:cNvSpPr>
            <a:spLocks noGrp="1"/>
          </p:cNvSpPr>
          <p:nvPr>
            <p:ph type="ctrTitle"/>
          </p:nvPr>
        </p:nvSpPr>
        <p:spPr/>
        <p:txBody>
          <a:bodyPr/>
          <a:lstStyle/>
          <a:p>
            <a:r>
              <a:rPr lang="en-US" dirty="0" smtClean="0">
                <a:latin typeface="Arial"/>
                <a:cs typeface="Arial"/>
              </a:rPr>
              <a:t>Real-Time Analytics</a:t>
            </a:r>
            <a:endParaRPr lang="en-US" dirty="0">
              <a:latin typeface="Arial"/>
              <a:cs typeface="Arial"/>
            </a:endParaRPr>
          </a:p>
        </p:txBody>
      </p:sp>
      <p:sp>
        <p:nvSpPr>
          <p:cNvPr id="9" name="TextBox 8"/>
          <p:cNvSpPr txBox="1"/>
          <p:nvPr/>
        </p:nvSpPr>
        <p:spPr bwMode="blackGray">
          <a:xfrm>
            <a:off x="761801" y="1810830"/>
            <a:ext cx="5317929" cy="1148776"/>
          </a:xfrm>
          <a:prstGeom prst="rect">
            <a:avLst/>
          </a:prstGeom>
          <a:noFill/>
        </p:spPr>
        <p:txBody>
          <a:bodyPr vert="horz" wrap="square" lIns="0" tIns="0" rIns="0" bIns="0" rtlCol="0" anchor="t" anchorCtr="0">
            <a:spAutoFit/>
          </a:bodyPr>
          <a:lstStyle/>
          <a:p>
            <a:pPr>
              <a:spcBef>
                <a:spcPts val="800"/>
              </a:spcBef>
            </a:pPr>
            <a:r>
              <a:rPr lang="en-US" sz="2400" dirty="0">
                <a:latin typeface="Arial"/>
                <a:ea typeface="Tahoma" panose="020B0604030504040204" pitchFamily="34" charset="0"/>
                <a:cs typeface="Arial"/>
              </a:rPr>
              <a:t>Range indexes can be used for</a:t>
            </a:r>
          </a:p>
          <a:p>
            <a:pPr marL="380905" indent="-380905">
              <a:spcBef>
                <a:spcPts val="800"/>
              </a:spcBef>
              <a:buClr>
                <a:schemeClr val="tx2"/>
              </a:buClr>
              <a:buSzPct val="90000"/>
              <a:buFont typeface="Wingdings" panose="05000000000000000000" pitchFamily="2" charset="2"/>
              <a:buChar char="§"/>
            </a:pPr>
            <a:r>
              <a:rPr lang="en-US" sz="1800" dirty="0">
                <a:latin typeface="Arial"/>
                <a:ea typeface="Tahoma" panose="020B0604030504040204" pitchFamily="34" charset="0"/>
                <a:cs typeface="Arial"/>
              </a:rPr>
              <a:t>Faceted search</a:t>
            </a:r>
          </a:p>
          <a:p>
            <a:pPr marL="380905" indent="-380905">
              <a:spcBef>
                <a:spcPts val="800"/>
              </a:spcBef>
              <a:buClr>
                <a:schemeClr val="tx2"/>
              </a:buClr>
              <a:buSzPct val="90000"/>
              <a:buFont typeface="Wingdings" panose="05000000000000000000" pitchFamily="2" charset="2"/>
              <a:buChar char="§"/>
            </a:pPr>
            <a:r>
              <a:rPr lang="en-US" sz="1800" dirty="0">
                <a:latin typeface="Arial"/>
                <a:ea typeface="Tahoma" panose="020B0604030504040204" pitchFamily="34" charset="0"/>
                <a:cs typeface="Arial"/>
              </a:rPr>
              <a:t>Aggregation and visualization</a:t>
            </a:r>
          </a:p>
        </p:txBody>
      </p:sp>
      <p:pic>
        <p:nvPicPr>
          <p:cNvPr id="13"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r="42567" b="53520"/>
          <a:stretch/>
        </p:blipFill>
        <p:spPr bwMode="auto">
          <a:xfrm>
            <a:off x="5202719" y="3983877"/>
            <a:ext cx="4195942" cy="2213463"/>
          </a:xfrm>
          <a:prstGeom prst="rect">
            <a:avLst/>
          </a:prstGeom>
          <a:ln>
            <a:solidFill>
              <a:schemeClr val="bg1">
                <a:lumMod val="75000"/>
              </a:schemeClr>
            </a:solidFill>
          </a:ln>
          <a:effectLst/>
          <a:extLst/>
        </p:spPr>
      </p:pic>
      <p:pic>
        <p:nvPicPr>
          <p:cNvPr id="14" name="Picture 13" descr="bar-char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28051" y="1730178"/>
            <a:ext cx="3290983" cy="2502648"/>
          </a:xfrm>
          <a:prstGeom prst="rect">
            <a:avLst/>
          </a:prstGeom>
          <a:ln>
            <a:solidFill>
              <a:schemeClr val="bg1">
                <a:lumMod val="75000"/>
              </a:schemeClr>
            </a:solidFill>
          </a:ln>
          <a:effectLst/>
        </p:spPr>
      </p:pic>
      <p:pic>
        <p:nvPicPr>
          <p:cNvPr id="15" name="Picture 14" descr="pinmap.png"/>
          <p:cNvPicPr>
            <a:picLocks noChangeAspect="1"/>
          </p:cNvPicPr>
          <p:nvPr/>
        </p:nvPicPr>
        <p:blipFill rotWithShape="1">
          <a:blip r:embed="rId6" cstate="print">
            <a:extLst>
              <a:ext uri="{28A0092B-C50C-407E-A947-70E740481C1C}">
                <a14:useLocalDpi xmlns:a14="http://schemas.microsoft.com/office/drawing/2010/main" val="0"/>
              </a:ext>
            </a:extLst>
          </a:blip>
          <a:srcRect t="9337"/>
          <a:stretch/>
        </p:blipFill>
        <p:spPr>
          <a:xfrm>
            <a:off x="6597907" y="3367078"/>
            <a:ext cx="3290983" cy="2357884"/>
          </a:xfrm>
          <a:prstGeom prst="rect">
            <a:avLst/>
          </a:prstGeom>
          <a:ln>
            <a:solidFill>
              <a:schemeClr val="bg1">
                <a:lumMod val="75000"/>
              </a:schemeClr>
            </a:solidFill>
          </a:ln>
          <a:effectLst/>
        </p:spPr>
      </p:pic>
      <p:pic>
        <p:nvPicPr>
          <p:cNvPr id="16" name="Picture 15" descr="line-char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08517" y="2767478"/>
            <a:ext cx="3290983" cy="2502648"/>
          </a:xfrm>
          <a:prstGeom prst="rect">
            <a:avLst/>
          </a:prstGeom>
          <a:ln>
            <a:solidFill>
              <a:schemeClr val="bg1">
                <a:lumMod val="75000"/>
              </a:schemeClr>
            </a:solidFill>
          </a:ln>
          <a:effectLst/>
        </p:spPr>
      </p:pic>
    </p:spTree>
    <p:extLst>
      <p:ext uri="{BB962C8B-B14F-4D97-AF65-F5344CB8AC3E}">
        <p14:creationId xmlns:p14="http://schemas.microsoft.com/office/powerpoint/2010/main" val="3970373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Real-Time Analytics</a:t>
            </a:r>
            <a:endParaRPr lang="en-US" dirty="0"/>
          </a:p>
        </p:txBody>
      </p:sp>
      <p:sp>
        <p:nvSpPr>
          <p:cNvPr id="9" name="TextBox 8"/>
          <p:cNvSpPr txBox="1"/>
          <p:nvPr/>
        </p:nvSpPr>
        <p:spPr bwMode="blackGray">
          <a:xfrm>
            <a:off x="761801" y="1810830"/>
            <a:ext cx="5317929" cy="1538498"/>
          </a:xfrm>
          <a:prstGeom prst="rect">
            <a:avLst/>
          </a:prstGeom>
          <a:noFill/>
        </p:spPr>
        <p:txBody>
          <a:bodyPr vert="horz" wrap="square" lIns="0" tIns="0" rIns="0" bIns="0" rtlCol="0" anchor="t" anchorCtr="0">
            <a:spAutoFit/>
          </a:bodyPr>
          <a:lstStyle/>
          <a:p>
            <a:pPr>
              <a:spcBef>
                <a:spcPts val="800"/>
              </a:spcBef>
            </a:pPr>
            <a:r>
              <a:rPr lang="en-US" sz="2400" dirty="0">
                <a:latin typeface="Arial"/>
                <a:ea typeface="Tahoma" panose="020B0604030504040204" pitchFamily="34" charset="0"/>
                <a:cs typeface="Arial"/>
              </a:rPr>
              <a:t>Range indexes can be used for</a:t>
            </a:r>
          </a:p>
          <a:p>
            <a:pPr marL="380905" indent="-380905">
              <a:spcBef>
                <a:spcPts val="800"/>
              </a:spcBef>
              <a:buClr>
                <a:schemeClr val="tx2"/>
              </a:buClr>
              <a:buSzPct val="90000"/>
              <a:buFont typeface="Wingdings" panose="05000000000000000000" pitchFamily="2" charset="2"/>
              <a:buChar char="§"/>
            </a:pPr>
            <a:r>
              <a:rPr lang="en-US" sz="1800" dirty="0">
                <a:latin typeface="Arial"/>
                <a:ea typeface="Tahoma" panose="020B0604030504040204" pitchFamily="34" charset="0"/>
                <a:cs typeface="Arial"/>
              </a:rPr>
              <a:t>Faceted search</a:t>
            </a:r>
          </a:p>
          <a:p>
            <a:pPr marL="380905" indent="-380905">
              <a:spcBef>
                <a:spcPts val="800"/>
              </a:spcBef>
              <a:buClr>
                <a:schemeClr val="tx2"/>
              </a:buClr>
              <a:buSzPct val="90000"/>
              <a:buFont typeface="Wingdings" panose="05000000000000000000" pitchFamily="2" charset="2"/>
              <a:buChar char="§"/>
            </a:pPr>
            <a:r>
              <a:rPr lang="en-US" sz="1800" dirty="0">
                <a:latin typeface="Arial"/>
                <a:ea typeface="Tahoma" panose="020B0604030504040204" pitchFamily="34" charset="0"/>
                <a:cs typeface="Arial"/>
              </a:rPr>
              <a:t>Aggregation and visualization</a:t>
            </a:r>
          </a:p>
          <a:p>
            <a:pPr marL="380905" indent="-380905">
              <a:spcBef>
                <a:spcPts val="800"/>
              </a:spcBef>
              <a:buClr>
                <a:schemeClr val="tx2"/>
              </a:buClr>
              <a:buSzPct val="90000"/>
              <a:buFont typeface="Wingdings" panose="05000000000000000000" pitchFamily="2" charset="2"/>
              <a:buChar char="§"/>
            </a:pPr>
            <a:r>
              <a:rPr lang="en-US" sz="1800" dirty="0">
                <a:latin typeface="Arial"/>
                <a:ea typeface="Tahoma" panose="020B0604030504040204" pitchFamily="34" charset="0"/>
                <a:cs typeface="Arial"/>
              </a:rPr>
              <a:t>Analytics…</a:t>
            </a:r>
          </a:p>
        </p:txBody>
      </p:sp>
      <p:pic>
        <p:nvPicPr>
          <p:cNvPr id="17" name="Content Placeholder 3" descr="analyticfunctions.png"/>
          <p:cNvPicPr>
            <a:picLocks noChangeAspect="1"/>
          </p:cNvPicPr>
          <p:nvPr/>
        </p:nvPicPr>
        <p:blipFill>
          <a:blip r:embed="rId2">
            <a:extLst>
              <a:ext uri="{28A0092B-C50C-407E-A947-70E740481C1C}">
                <a14:useLocalDpi xmlns:a14="http://schemas.microsoft.com/office/drawing/2010/main" val="0"/>
              </a:ext>
            </a:extLst>
          </a:blip>
          <a:srcRect l="-34301" r="-34301"/>
          <a:stretch>
            <a:fillRect/>
          </a:stretch>
        </p:blipFill>
        <p:spPr>
          <a:xfrm>
            <a:off x="6582568" y="1367954"/>
            <a:ext cx="4615085" cy="2737276"/>
          </a:xfrm>
          <a:prstGeom prst="rect">
            <a:avLst/>
          </a:prstGeom>
        </p:spPr>
      </p:pic>
      <p:sp>
        <p:nvSpPr>
          <p:cNvPr id="18" name="TextBox 17"/>
          <p:cNvSpPr txBox="1"/>
          <p:nvPr/>
        </p:nvSpPr>
        <p:spPr bwMode="blackGray">
          <a:xfrm rot="20284038">
            <a:off x="6982829" y="1767774"/>
            <a:ext cx="1424558"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Variance</a:t>
            </a:r>
          </a:p>
        </p:txBody>
      </p:sp>
      <p:sp>
        <p:nvSpPr>
          <p:cNvPr id="19" name="TextBox 18"/>
          <p:cNvSpPr txBox="1"/>
          <p:nvPr/>
        </p:nvSpPr>
        <p:spPr bwMode="blackGray">
          <a:xfrm rot="21442815">
            <a:off x="8779365" y="1420937"/>
            <a:ext cx="2328916"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Covariance</a:t>
            </a:r>
          </a:p>
        </p:txBody>
      </p:sp>
      <p:sp>
        <p:nvSpPr>
          <p:cNvPr id="20" name="TextBox 19"/>
          <p:cNvSpPr txBox="1"/>
          <p:nvPr/>
        </p:nvSpPr>
        <p:spPr bwMode="blackGray">
          <a:xfrm rot="21442815">
            <a:off x="7164555" y="3671177"/>
            <a:ext cx="2328916"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Correlation</a:t>
            </a:r>
          </a:p>
        </p:txBody>
      </p:sp>
      <p:sp>
        <p:nvSpPr>
          <p:cNvPr id="21" name="TextBox 20"/>
          <p:cNvSpPr txBox="1"/>
          <p:nvPr/>
        </p:nvSpPr>
        <p:spPr bwMode="blackGray">
          <a:xfrm rot="20721428">
            <a:off x="9111724" y="3537592"/>
            <a:ext cx="1927467" cy="738664"/>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Standard</a:t>
            </a:r>
          </a:p>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Deviation</a:t>
            </a:r>
          </a:p>
        </p:txBody>
      </p:sp>
      <p:sp>
        <p:nvSpPr>
          <p:cNvPr id="22" name="TextBox 21"/>
          <p:cNvSpPr txBox="1"/>
          <p:nvPr/>
        </p:nvSpPr>
        <p:spPr bwMode="blackGray">
          <a:xfrm rot="21312913">
            <a:off x="10233917" y="1964013"/>
            <a:ext cx="1927467" cy="738664"/>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Linear</a:t>
            </a:r>
          </a:p>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Model</a:t>
            </a:r>
          </a:p>
        </p:txBody>
      </p:sp>
      <p:sp>
        <p:nvSpPr>
          <p:cNvPr id="23" name="TextBox 22"/>
          <p:cNvSpPr txBox="1"/>
          <p:nvPr/>
        </p:nvSpPr>
        <p:spPr bwMode="blackGray">
          <a:xfrm rot="21442815">
            <a:off x="10623639" y="2881575"/>
            <a:ext cx="1300453"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Median</a:t>
            </a:r>
          </a:p>
        </p:txBody>
      </p:sp>
      <p:sp>
        <p:nvSpPr>
          <p:cNvPr id="24" name="TextBox 23"/>
          <p:cNvSpPr txBox="1"/>
          <p:nvPr/>
        </p:nvSpPr>
        <p:spPr bwMode="blackGray">
          <a:xfrm rot="21442815">
            <a:off x="10809108" y="3342767"/>
            <a:ext cx="1114824"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Mode</a:t>
            </a:r>
          </a:p>
        </p:txBody>
      </p:sp>
      <p:sp>
        <p:nvSpPr>
          <p:cNvPr id="25" name="TextBox 24"/>
          <p:cNvSpPr txBox="1"/>
          <p:nvPr/>
        </p:nvSpPr>
        <p:spPr bwMode="blackGray">
          <a:xfrm rot="21442815">
            <a:off x="7331016" y="4323123"/>
            <a:ext cx="1927467"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Percentile</a:t>
            </a:r>
          </a:p>
        </p:txBody>
      </p:sp>
      <p:sp>
        <p:nvSpPr>
          <p:cNvPr id="26" name="TextBox 25"/>
          <p:cNvSpPr txBox="1"/>
          <p:nvPr/>
        </p:nvSpPr>
        <p:spPr bwMode="blackGray">
          <a:xfrm rot="21442815">
            <a:off x="8589859" y="4808035"/>
            <a:ext cx="1927467"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Rank</a:t>
            </a:r>
          </a:p>
        </p:txBody>
      </p:sp>
      <p:sp>
        <p:nvSpPr>
          <p:cNvPr id="27" name="TextBox 26"/>
          <p:cNvSpPr txBox="1"/>
          <p:nvPr/>
        </p:nvSpPr>
        <p:spPr bwMode="blackGray">
          <a:xfrm rot="20410963">
            <a:off x="9561023" y="4409239"/>
            <a:ext cx="1927467" cy="369332"/>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Percent-rank</a:t>
            </a:r>
          </a:p>
        </p:txBody>
      </p:sp>
      <p:sp>
        <p:nvSpPr>
          <p:cNvPr id="28" name="TextBox 27"/>
          <p:cNvSpPr txBox="1"/>
          <p:nvPr/>
        </p:nvSpPr>
        <p:spPr bwMode="blackGray">
          <a:xfrm rot="21442815">
            <a:off x="7477526" y="5434380"/>
            <a:ext cx="3326078" cy="307777"/>
          </a:xfrm>
          <a:prstGeom prst="rect">
            <a:avLst/>
          </a:prstGeom>
          <a:noFill/>
        </p:spPr>
        <p:txBody>
          <a:bodyPr vert="horz" wrap="square" lIns="0" tIns="0" rIns="0" bIns="0" rtlCol="0" anchor="t" anchorCtr="0">
            <a:spAutoFit/>
          </a:bodyPr>
          <a:lstStyle/>
          <a:p>
            <a:r>
              <a:rPr lang="en-US" sz="20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…and dozens more</a:t>
            </a:r>
          </a:p>
        </p:txBody>
      </p:sp>
    </p:spTree>
    <p:extLst>
      <p:ext uri="{BB962C8B-B14F-4D97-AF65-F5344CB8AC3E}">
        <p14:creationId xmlns:p14="http://schemas.microsoft.com/office/powerpoint/2010/main" val="24394400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50"/>
                                        <p:tgtEl>
                                          <p:spTgt spid="18">
                                            <p:txEl>
                                              <p:pRg st="0" end="0"/>
                                            </p:txEl>
                                          </p:spTgt>
                                        </p:tgtEl>
                                      </p:cBhvr>
                                    </p:animEffect>
                                  </p:childTnLst>
                                </p:cTn>
                              </p:par>
                            </p:childTnLst>
                          </p:cTn>
                        </p:par>
                        <p:par>
                          <p:cTn id="8" fill="hold">
                            <p:stCondLst>
                              <p:cond delay="150"/>
                            </p:stCondLst>
                            <p:childTnLst>
                              <p:par>
                                <p:cTn id="9" presetID="22" presetClass="entr" presetSubtype="8"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wipe(left)">
                                      <p:cBhvr>
                                        <p:cTn id="11" dur="150"/>
                                        <p:tgtEl>
                                          <p:spTgt spid="19">
                                            <p:txEl>
                                              <p:pRg st="0" end="0"/>
                                            </p:txEl>
                                          </p:spTgt>
                                        </p:tgtEl>
                                      </p:cBhvr>
                                    </p:animEffect>
                                  </p:childTnLst>
                                </p:cTn>
                              </p:par>
                            </p:childTnLst>
                          </p:cTn>
                        </p:par>
                        <p:par>
                          <p:cTn id="12" fill="hold">
                            <p:stCondLst>
                              <p:cond delay="300"/>
                            </p:stCondLst>
                            <p:childTnLst>
                              <p:par>
                                <p:cTn id="13" presetID="22" presetClass="entr" presetSubtype="8"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150"/>
                                        <p:tgtEl>
                                          <p:spTgt spid="20">
                                            <p:txEl>
                                              <p:pRg st="0" end="0"/>
                                            </p:txEl>
                                          </p:spTgt>
                                        </p:tgtEl>
                                      </p:cBhvr>
                                    </p:animEffect>
                                  </p:childTnLst>
                                </p:cTn>
                              </p:par>
                            </p:childTnLst>
                          </p:cTn>
                        </p:par>
                        <p:par>
                          <p:cTn id="16" fill="hold">
                            <p:stCondLst>
                              <p:cond delay="450"/>
                            </p:stCondLst>
                            <p:childTnLst>
                              <p:par>
                                <p:cTn id="17" presetID="22" presetClass="entr" presetSubtype="8" fill="hold" grpId="0" nodeType="after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wipe(left)">
                                      <p:cBhvr>
                                        <p:cTn id="19" dur="150"/>
                                        <p:tgtEl>
                                          <p:spTgt spid="21">
                                            <p:txEl>
                                              <p:pRg st="0" end="0"/>
                                            </p:txEl>
                                          </p:spTgt>
                                        </p:tgtEl>
                                      </p:cBhvr>
                                    </p:animEffect>
                                  </p:childTnLst>
                                </p:cTn>
                              </p:par>
                            </p:childTnLst>
                          </p:cTn>
                        </p:par>
                        <p:par>
                          <p:cTn id="20" fill="hold">
                            <p:stCondLst>
                              <p:cond delay="600"/>
                            </p:stCondLst>
                            <p:childTnLst>
                              <p:par>
                                <p:cTn id="21" presetID="22" presetClass="entr" presetSubtype="8" fill="hold" grpId="0" nodeType="after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wipe(left)">
                                      <p:cBhvr>
                                        <p:cTn id="23" dur="150"/>
                                        <p:tgtEl>
                                          <p:spTgt spid="21">
                                            <p:txEl>
                                              <p:pRg st="1" end="1"/>
                                            </p:txEl>
                                          </p:spTgt>
                                        </p:tgtEl>
                                      </p:cBhvr>
                                    </p:animEffect>
                                  </p:childTnLst>
                                </p:cTn>
                              </p:par>
                            </p:childTnLst>
                          </p:cTn>
                        </p:par>
                        <p:par>
                          <p:cTn id="24" fill="hold">
                            <p:stCondLst>
                              <p:cond delay="750"/>
                            </p:stCondLst>
                            <p:childTnLst>
                              <p:par>
                                <p:cTn id="25" presetID="22" presetClass="entr" presetSubtype="8" fill="hold" grpId="0" nodeType="after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wipe(left)">
                                      <p:cBhvr>
                                        <p:cTn id="27" dur="150"/>
                                        <p:tgtEl>
                                          <p:spTgt spid="22">
                                            <p:txEl>
                                              <p:pRg st="0" end="0"/>
                                            </p:txEl>
                                          </p:spTgt>
                                        </p:tgtEl>
                                      </p:cBhvr>
                                    </p:animEffect>
                                  </p:childTnLst>
                                </p:cTn>
                              </p:par>
                            </p:childTnLst>
                          </p:cTn>
                        </p:par>
                        <p:par>
                          <p:cTn id="28" fill="hold">
                            <p:stCondLst>
                              <p:cond delay="900"/>
                            </p:stCondLst>
                            <p:childTnLst>
                              <p:par>
                                <p:cTn id="29" presetID="22" presetClass="entr" presetSubtype="8" fill="hold" grpId="0" nodeType="afterEffect">
                                  <p:stCondLst>
                                    <p:cond delay="0"/>
                                  </p:stCondLst>
                                  <p:childTnLst>
                                    <p:set>
                                      <p:cBhvr>
                                        <p:cTn id="30" dur="1" fill="hold">
                                          <p:stCondLst>
                                            <p:cond delay="0"/>
                                          </p:stCondLst>
                                        </p:cTn>
                                        <p:tgtEl>
                                          <p:spTgt spid="22">
                                            <p:txEl>
                                              <p:pRg st="1" end="1"/>
                                            </p:txEl>
                                          </p:spTgt>
                                        </p:tgtEl>
                                        <p:attrNameLst>
                                          <p:attrName>style.visibility</p:attrName>
                                        </p:attrNameLst>
                                      </p:cBhvr>
                                      <p:to>
                                        <p:strVal val="visible"/>
                                      </p:to>
                                    </p:set>
                                    <p:animEffect transition="in" filter="wipe(left)">
                                      <p:cBhvr>
                                        <p:cTn id="31" dur="150"/>
                                        <p:tgtEl>
                                          <p:spTgt spid="22">
                                            <p:txEl>
                                              <p:pRg st="1" end="1"/>
                                            </p:txEl>
                                          </p:spTgt>
                                        </p:tgtEl>
                                      </p:cBhvr>
                                    </p:animEffect>
                                  </p:childTnLst>
                                </p:cTn>
                              </p:par>
                            </p:childTnLst>
                          </p:cTn>
                        </p:par>
                        <p:par>
                          <p:cTn id="32" fill="hold">
                            <p:stCondLst>
                              <p:cond delay="1050"/>
                            </p:stCondLst>
                            <p:childTnLst>
                              <p:par>
                                <p:cTn id="33" presetID="22" presetClass="entr" presetSubtype="8" fill="hold" grpId="0" nodeType="after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wipe(left)">
                                      <p:cBhvr>
                                        <p:cTn id="35" dur="150"/>
                                        <p:tgtEl>
                                          <p:spTgt spid="23">
                                            <p:txEl>
                                              <p:pRg st="0" end="0"/>
                                            </p:txEl>
                                          </p:spTgt>
                                        </p:tgtEl>
                                      </p:cBhvr>
                                    </p:animEffect>
                                  </p:childTnLst>
                                </p:cTn>
                              </p:par>
                            </p:childTnLst>
                          </p:cTn>
                        </p:par>
                        <p:par>
                          <p:cTn id="36" fill="hold">
                            <p:stCondLst>
                              <p:cond delay="1200"/>
                            </p:stCondLst>
                            <p:childTnLst>
                              <p:par>
                                <p:cTn id="37" presetID="22" presetClass="entr" presetSubtype="8" fill="hold" grpId="0" nodeType="after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wipe(left)">
                                      <p:cBhvr>
                                        <p:cTn id="39" dur="150"/>
                                        <p:tgtEl>
                                          <p:spTgt spid="24">
                                            <p:txEl>
                                              <p:pRg st="0" end="0"/>
                                            </p:txEl>
                                          </p:spTgt>
                                        </p:tgtEl>
                                      </p:cBhvr>
                                    </p:animEffect>
                                  </p:childTnLst>
                                </p:cTn>
                              </p:par>
                            </p:childTnLst>
                          </p:cTn>
                        </p:par>
                        <p:par>
                          <p:cTn id="40" fill="hold">
                            <p:stCondLst>
                              <p:cond delay="1350"/>
                            </p:stCondLst>
                            <p:childTnLst>
                              <p:par>
                                <p:cTn id="41" presetID="22" presetClass="entr" presetSubtype="8" fill="hold" grpId="0" nodeType="after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Effect transition="in" filter="wipe(left)">
                                      <p:cBhvr>
                                        <p:cTn id="43" dur="150"/>
                                        <p:tgtEl>
                                          <p:spTgt spid="25">
                                            <p:txEl>
                                              <p:pRg st="0" end="0"/>
                                            </p:tx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wipe(left)">
                                      <p:cBhvr>
                                        <p:cTn id="47" dur="150"/>
                                        <p:tgtEl>
                                          <p:spTgt spid="26">
                                            <p:txEl>
                                              <p:pRg st="0" end="0"/>
                                            </p:txEl>
                                          </p:spTgt>
                                        </p:tgtEl>
                                      </p:cBhvr>
                                    </p:animEffect>
                                  </p:childTnLst>
                                </p:cTn>
                              </p:par>
                            </p:childTnLst>
                          </p:cTn>
                        </p:par>
                        <p:par>
                          <p:cTn id="48" fill="hold">
                            <p:stCondLst>
                              <p:cond delay="1650"/>
                            </p:stCondLst>
                            <p:childTnLst>
                              <p:par>
                                <p:cTn id="49" presetID="22" presetClass="entr" presetSubtype="8" fill="hold" grpId="0" nodeType="after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animEffect transition="in" filter="wipe(left)">
                                      <p:cBhvr>
                                        <p:cTn id="51" dur="150"/>
                                        <p:tgtEl>
                                          <p:spTgt spid="27">
                                            <p:txEl>
                                              <p:pRg st="0" end="0"/>
                                            </p:txEl>
                                          </p:spTgt>
                                        </p:tgtEl>
                                      </p:cBhvr>
                                    </p:animEffect>
                                  </p:childTnLst>
                                </p:cTn>
                              </p:par>
                            </p:childTnLst>
                          </p:cTn>
                        </p:par>
                        <p:par>
                          <p:cTn id="52" fill="hold">
                            <p:stCondLst>
                              <p:cond delay="1800"/>
                            </p:stCondLst>
                            <p:childTnLst>
                              <p:par>
                                <p:cTn id="53" presetID="22" presetClass="entr" presetSubtype="8" fill="hold" grpId="0" nodeType="after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animEffect transition="in" filter="wipe(left)">
                                      <p:cBhvr>
                                        <p:cTn id="55" dur="15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build="p"/>
      <p:bldP spid="20" grpId="0" build="p"/>
      <p:bldP spid="21" grpId="0" build="p"/>
      <p:bldP spid="22" grpId="0" build="p"/>
      <p:bldP spid="23" grpId="0" build="p"/>
      <p:bldP spid="24" grpId="0" build="p"/>
      <p:bldP spid="25" grpId="0" build="p"/>
      <p:bldP spid="26" grpId="0" build="p"/>
      <p:bldP spid="27" grpId="0" build="p"/>
      <p:bldP spid="2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Real-Time Analytics</a:t>
            </a:r>
            <a:endParaRPr lang="en-US" dirty="0"/>
          </a:p>
        </p:txBody>
      </p:sp>
      <p:sp>
        <p:nvSpPr>
          <p:cNvPr id="9" name="TextBox 8"/>
          <p:cNvSpPr txBox="1"/>
          <p:nvPr/>
        </p:nvSpPr>
        <p:spPr bwMode="blackGray">
          <a:xfrm>
            <a:off x="761801" y="1810830"/>
            <a:ext cx="5317929" cy="2317942"/>
          </a:xfrm>
          <a:prstGeom prst="rect">
            <a:avLst/>
          </a:prstGeom>
          <a:noFill/>
        </p:spPr>
        <p:txBody>
          <a:bodyPr vert="horz" wrap="square" lIns="0" tIns="0" rIns="0" bIns="0" rtlCol="0" anchor="t" anchorCtr="0">
            <a:spAutoFit/>
          </a:bodyPr>
          <a:lstStyle/>
          <a:p>
            <a:pPr>
              <a:spcBef>
                <a:spcPts val="800"/>
              </a:spcBef>
            </a:pPr>
            <a:r>
              <a:rPr lang="en-US" sz="2400" dirty="0">
                <a:latin typeface="Arial"/>
                <a:ea typeface="Tahoma" panose="020B0604030504040204" pitchFamily="34" charset="0"/>
                <a:cs typeface="Arial"/>
              </a:rPr>
              <a:t>Range indexes can be used for</a:t>
            </a:r>
          </a:p>
          <a:p>
            <a:pPr marL="380905" indent="-380905">
              <a:spcBef>
                <a:spcPts val="800"/>
              </a:spcBef>
              <a:buClr>
                <a:schemeClr val="tx2"/>
              </a:buClr>
              <a:buSzPct val="90000"/>
              <a:buFont typeface="Wingdings" panose="05000000000000000000" pitchFamily="2" charset="2"/>
              <a:buChar char="§"/>
            </a:pPr>
            <a:r>
              <a:rPr lang="en-US" sz="1800" dirty="0">
                <a:latin typeface="Arial"/>
                <a:ea typeface="Tahoma" panose="020B0604030504040204" pitchFamily="34" charset="0"/>
                <a:cs typeface="Arial"/>
              </a:rPr>
              <a:t>Faceted search</a:t>
            </a:r>
          </a:p>
          <a:p>
            <a:pPr marL="380905" indent="-380905">
              <a:spcBef>
                <a:spcPts val="800"/>
              </a:spcBef>
              <a:buClr>
                <a:schemeClr val="tx2"/>
              </a:buClr>
              <a:buSzPct val="90000"/>
              <a:buFont typeface="Wingdings" panose="05000000000000000000" pitchFamily="2" charset="2"/>
              <a:buChar char="§"/>
            </a:pPr>
            <a:r>
              <a:rPr lang="en-US" sz="1800" dirty="0">
                <a:latin typeface="Arial"/>
                <a:ea typeface="Tahoma" panose="020B0604030504040204" pitchFamily="34" charset="0"/>
                <a:cs typeface="Arial"/>
              </a:rPr>
              <a:t>Aggregation and visualization</a:t>
            </a:r>
          </a:p>
          <a:p>
            <a:pPr marL="380905" indent="-380905">
              <a:spcBef>
                <a:spcPts val="800"/>
              </a:spcBef>
              <a:buClr>
                <a:schemeClr val="tx2"/>
              </a:buClr>
              <a:buSzPct val="90000"/>
              <a:buFont typeface="Wingdings" panose="05000000000000000000" pitchFamily="2" charset="2"/>
              <a:buChar char="§"/>
            </a:pPr>
            <a:r>
              <a:rPr lang="en-US" sz="1800" dirty="0">
                <a:latin typeface="Arial"/>
                <a:ea typeface="Tahoma" panose="020B0604030504040204" pitchFamily="34" charset="0"/>
                <a:cs typeface="Arial"/>
              </a:rPr>
              <a:t>Analytics…</a:t>
            </a:r>
          </a:p>
          <a:p>
            <a:pPr>
              <a:spcBef>
                <a:spcPts val="800"/>
              </a:spcBef>
              <a:buClr>
                <a:schemeClr val="bg1">
                  <a:lumMod val="65000"/>
                </a:schemeClr>
              </a:buClr>
              <a:buSzPct val="90000"/>
              <a:tabLst>
                <a:tab pos="609448" algn="l"/>
              </a:tabLst>
            </a:pPr>
            <a:r>
              <a:rPr lang="en-US" sz="1800" dirty="0">
                <a:latin typeface="Arial"/>
                <a:ea typeface="Tahoma" panose="020B0604030504040204" pitchFamily="34" charset="0"/>
                <a:cs typeface="Arial"/>
              </a:rPr>
              <a:t>	…including custom user-defined functions</a:t>
            </a:r>
          </a:p>
          <a:p>
            <a:pPr marL="380905" indent="-380905">
              <a:spcBef>
                <a:spcPts val="800"/>
              </a:spcBef>
              <a:buClr>
                <a:schemeClr val="tx2"/>
              </a:buClr>
              <a:buSzPct val="90000"/>
              <a:buFont typeface="Wingdings" panose="05000000000000000000" pitchFamily="2" charset="2"/>
              <a:buChar char="§"/>
              <a:tabLst>
                <a:tab pos="609448" algn="l"/>
              </a:tabLst>
            </a:pPr>
            <a:r>
              <a:rPr lang="en-US" sz="1800" dirty="0">
                <a:latin typeface="Arial"/>
                <a:ea typeface="Tahoma" panose="020B0604030504040204" pitchFamily="34" charset="0"/>
                <a:cs typeface="Arial"/>
              </a:rPr>
              <a:t>Co-occurrence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3714" y="1613814"/>
            <a:ext cx="5921072" cy="3977285"/>
          </a:xfrm>
          <a:prstGeom prst="rect">
            <a:avLst/>
          </a:prstGeom>
          <a:ln>
            <a:solidFill>
              <a:schemeClr val="bg1">
                <a:lumMod val="75000"/>
              </a:schemeClr>
            </a:solidFill>
          </a:ln>
        </p:spPr>
      </p:pic>
      <p:sp>
        <p:nvSpPr>
          <p:cNvPr id="31" name="TextBox 30"/>
          <p:cNvSpPr txBox="1"/>
          <p:nvPr/>
        </p:nvSpPr>
        <p:spPr>
          <a:xfrm rot="21095515">
            <a:off x="9135725" y="4099106"/>
            <a:ext cx="2470227" cy="738664"/>
          </a:xfrm>
          <a:prstGeom prst="rect">
            <a:avLst/>
          </a:prstGeom>
          <a:noFill/>
        </p:spPr>
        <p:txBody>
          <a:bodyPr vert="horz" wrap="square" lIns="0" tIns="0" rIns="0" bIns="0" rtlCol="0" anchor="t" anchorCtr="0">
            <a:spAutoFit/>
          </a:bodyPr>
          <a:lstStyle/>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Supports n-way</a:t>
            </a:r>
          </a:p>
          <a:p>
            <a:r>
              <a:rPr lang="en-US" sz="2400" b="1" dirty="0">
                <a:solidFill>
                  <a:schemeClr val="accent6">
                    <a:lumMod val="75000"/>
                  </a:schemeClr>
                </a:solidFill>
                <a:latin typeface="MV Boli" panose="02000500030200090000" pitchFamily="2" charset="0"/>
                <a:ea typeface="Tahoma" panose="020B0604030504040204" pitchFamily="34" charset="0"/>
                <a:cs typeface="MV Boli" panose="02000500030200090000" pitchFamily="2" charset="0"/>
              </a:rPr>
              <a:t>co-occurrence</a:t>
            </a:r>
          </a:p>
        </p:txBody>
      </p:sp>
    </p:spTree>
    <p:extLst>
      <p:ext uri="{BB962C8B-B14F-4D97-AF65-F5344CB8AC3E}">
        <p14:creationId xmlns:p14="http://schemas.microsoft.com/office/powerpoint/2010/main" val="306544763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250"/>
                                        <p:tgtEl>
                                          <p:spTgt spid="3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wipe(left)">
                                      <p:cBhvr>
                                        <p:cTn id="11" dur="25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Why Should I Care?</a:t>
            </a:r>
          </a:p>
          <a:p>
            <a:r>
              <a:rPr lang="en-US" dirty="0" smtClean="0"/>
              <a:t>Document Stores</a:t>
            </a:r>
          </a:p>
          <a:p>
            <a:r>
              <a:rPr lang="en-US" dirty="0" smtClean="0"/>
              <a:t>Semantic Triple Stores</a:t>
            </a:r>
          </a:p>
          <a:p>
            <a:r>
              <a:rPr lang="en-US" dirty="0" smtClean="0"/>
              <a:t>What Do I Mean By Values?</a:t>
            </a:r>
          </a:p>
          <a:p>
            <a:r>
              <a:rPr lang="en-US" b="1" dirty="0" smtClean="0"/>
              <a:t>Combining</a:t>
            </a:r>
          </a:p>
          <a:p>
            <a:endParaRPr lang="en-US" dirty="0"/>
          </a:p>
        </p:txBody>
      </p:sp>
      <p:pic>
        <p:nvPicPr>
          <p:cNvPr id="5" name="Picture 4"/>
          <p:cNvPicPr>
            <a:picLocks noChangeAspect="1"/>
          </p:cNvPicPr>
          <p:nvPr/>
        </p:nvPicPr>
        <p:blipFill>
          <a:blip r:embed="rId3"/>
          <a:stretch>
            <a:fillRect/>
          </a:stretch>
        </p:blipFill>
        <p:spPr>
          <a:xfrm>
            <a:off x="5331382" y="1659023"/>
            <a:ext cx="3810000" cy="3606800"/>
          </a:xfrm>
          <a:prstGeom prst="rect">
            <a:avLst/>
          </a:prstGeom>
        </p:spPr>
      </p:pic>
    </p:spTree>
    <p:extLst>
      <p:ext uri="{BB962C8B-B14F-4D97-AF65-F5344CB8AC3E}">
        <p14:creationId xmlns:p14="http://schemas.microsoft.com/office/powerpoint/2010/main" val="78754184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Triples and Documents</a:t>
            </a:r>
            <a:endParaRPr lang="en-US" dirty="0"/>
          </a:p>
        </p:txBody>
      </p:sp>
      <p:sp>
        <p:nvSpPr>
          <p:cNvPr id="6" name="TextBox 5"/>
          <p:cNvSpPr txBox="1"/>
          <p:nvPr/>
        </p:nvSpPr>
        <p:spPr>
          <a:xfrm>
            <a:off x="189603" y="1534190"/>
            <a:ext cx="6278929" cy="3180486"/>
          </a:xfrm>
          <a:prstGeom prst="rect">
            <a:avLst/>
          </a:prstGeom>
          <a:noFill/>
          <a:ln>
            <a:solidFill>
              <a:schemeClr val="tx1"/>
            </a:solidFill>
          </a:ln>
        </p:spPr>
        <p:txBody>
          <a:bodyPr wrap="square" rtlCol="0">
            <a:spAutoFit/>
          </a:bodyPr>
          <a:lstStyle/>
          <a:p>
            <a:pPr>
              <a:lnSpc>
                <a:spcPct val="115000"/>
              </a:lnSpc>
              <a:spcAft>
                <a:spcPts val="1000"/>
              </a:spcAft>
            </a:pPr>
            <a:r>
              <a:rPr lang="en-US" sz="2400" dirty="0">
                <a:solidFill>
                  <a:srgbClr val="FF0000"/>
                </a:solidFill>
                <a:latin typeface="Calibri"/>
                <a:ea typeface="Calibri"/>
                <a:cs typeface="Times New Roman"/>
              </a:rPr>
              <a:t>Documents can contain triples</a:t>
            </a:r>
            <a:r>
              <a:rPr lang="en-US" dirty="0">
                <a:latin typeface="Calibri"/>
                <a:ea typeface="Calibri"/>
                <a:cs typeface="Times New Roman"/>
              </a:rPr>
              <a:t/>
            </a:r>
            <a:br>
              <a:rPr lang="en-US" dirty="0">
                <a:latin typeface="Calibri"/>
                <a:ea typeface="Calibri"/>
                <a:cs typeface="Times New Roman"/>
              </a:rPr>
            </a:br>
            <a:r>
              <a:rPr lang="en-US" sz="1600" dirty="0">
                <a:latin typeface="Arial"/>
                <a:ea typeface="Calibri"/>
                <a:cs typeface="Times New Roman"/>
              </a:rPr>
              <a:t>&lt;article&gt;</a:t>
            </a:r>
            <a:br>
              <a:rPr lang="en-US" sz="1600" dirty="0">
                <a:latin typeface="Arial"/>
                <a:ea typeface="Calibri"/>
                <a:cs typeface="Times New Roman"/>
              </a:rPr>
            </a:br>
            <a:r>
              <a:rPr lang="en-US" sz="1600" dirty="0">
                <a:latin typeface="Arial"/>
                <a:ea typeface="Calibri"/>
                <a:cs typeface="Times New Roman"/>
              </a:rPr>
              <a:t>  &lt;meta&gt;</a:t>
            </a:r>
            <a:br>
              <a:rPr lang="en-US" sz="1600" dirty="0">
                <a:latin typeface="Arial"/>
                <a:ea typeface="Calibri"/>
                <a:cs typeface="Times New Roman"/>
              </a:rPr>
            </a:br>
            <a:r>
              <a:rPr lang="en-US" sz="1600" dirty="0">
                <a:latin typeface="Arial"/>
                <a:ea typeface="Calibri"/>
                <a:cs typeface="Times New Roman"/>
              </a:rPr>
              <a:t>  &lt;title&gt;Man bites dog&lt;/title&gt;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sem:triple</a:t>
            </a:r>
            <a:r>
              <a:rPr lang="en-US" sz="1600" dirty="0">
                <a:latin typeface="Arial"/>
                <a:ea typeface="Calibri"/>
                <a:cs typeface="Times New Roman"/>
              </a:rPr>
              <a: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sem:subject</a:t>
            </a:r>
            <a:r>
              <a:rPr lang="en-US" sz="1600" dirty="0">
                <a:latin typeface="Arial"/>
                <a:ea typeface="Calibri"/>
                <a:cs typeface="Times New Roman"/>
              </a:rPr>
              <a:t>&gt;http://example.org/news/42&lt;/sem:subject&gt;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sem:predicate</a:t>
            </a:r>
            <a:r>
              <a:rPr lang="en-US" sz="1600" dirty="0">
                <a:latin typeface="Arial"/>
                <a:ea typeface="Calibri"/>
                <a:cs typeface="Times New Roman"/>
              </a:rPr>
              <a:t>&gt;http://example.org/published&lt;/sem:predicate&gt;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sem:object</a:t>
            </a:r>
            <a:r>
              <a:rPr lang="en-US" sz="1600" dirty="0">
                <a:latin typeface="Arial"/>
                <a:ea typeface="Calibri"/>
                <a:cs typeface="Times New Roman"/>
              </a:rPr>
              <a:t>&gt;2013-09-10&lt;/</a:t>
            </a:r>
            <a:r>
              <a:rPr lang="en-US" sz="1600" dirty="0" err="1">
                <a:latin typeface="Arial"/>
                <a:ea typeface="Calibri"/>
                <a:cs typeface="Times New Roman"/>
              </a:rPr>
              <a:t>sem:object</a:t>
            </a:r>
            <a:r>
              <a:rPr lang="en-US" sz="1600" dirty="0">
                <a:latin typeface="Arial"/>
                <a:ea typeface="Calibri"/>
                <a:cs typeface="Times New Roman"/>
              </a:rPr>
              <a: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sem:triple</a:t>
            </a:r>
            <a:r>
              <a:rPr lang="en-US" sz="1600" dirty="0">
                <a:latin typeface="Arial"/>
                <a:ea typeface="Calibri"/>
                <a:cs typeface="Times New Roman"/>
              </a:rPr>
              <a:t>&gt;</a:t>
            </a:r>
            <a:br>
              <a:rPr lang="en-US" sz="1600" dirty="0">
                <a:latin typeface="Arial"/>
                <a:ea typeface="Calibri"/>
                <a:cs typeface="Times New Roman"/>
              </a:rPr>
            </a:br>
            <a:r>
              <a:rPr lang="en-US" dirty="0">
                <a:latin typeface="Calibri"/>
                <a:ea typeface="Calibri"/>
                <a:cs typeface="Times New Roman"/>
              </a:rPr>
              <a:t>…</a:t>
            </a:r>
            <a:endParaRPr lang="en-US" dirty="0">
              <a:effectLst/>
              <a:latin typeface="Calibri"/>
              <a:ea typeface="Calibri"/>
              <a:cs typeface="Times New Roman"/>
            </a:endParaRPr>
          </a:p>
        </p:txBody>
      </p:sp>
    </p:spTree>
    <p:extLst>
      <p:ext uri="{BB962C8B-B14F-4D97-AF65-F5344CB8AC3E}">
        <p14:creationId xmlns:p14="http://schemas.microsoft.com/office/powerpoint/2010/main" val="280265573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Triples and Documents</a:t>
            </a:r>
            <a:endParaRPr lang="en-US" dirty="0"/>
          </a:p>
        </p:txBody>
      </p:sp>
      <p:sp>
        <p:nvSpPr>
          <p:cNvPr id="5" name="TextBox 4"/>
          <p:cNvSpPr txBox="1"/>
          <p:nvPr/>
        </p:nvSpPr>
        <p:spPr>
          <a:xfrm>
            <a:off x="5626781" y="3649368"/>
            <a:ext cx="6192686" cy="2440605"/>
          </a:xfrm>
          <a:prstGeom prst="rect">
            <a:avLst/>
          </a:prstGeom>
          <a:solidFill>
            <a:schemeClr val="bg1"/>
          </a:solidFill>
          <a:ln>
            <a:solidFill>
              <a:schemeClr val="tx1"/>
            </a:solidFill>
          </a:ln>
        </p:spPr>
        <p:txBody>
          <a:bodyPr wrap="square" rtlCol="0">
            <a:spAutoFit/>
          </a:bodyPr>
          <a:lstStyle/>
          <a:p>
            <a:pPr lvl="0">
              <a:lnSpc>
                <a:spcPct val="115000"/>
              </a:lnSpc>
              <a:spcAft>
                <a:spcPts val="1000"/>
              </a:spcAft>
            </a:pPr>
            <a:r>
              <a:rPr lang="en-US" sz="2400" dirty="0">
                <a:solidFill>
                  <a:srgbClr val="FF0000"/>
                </a:solidFill>
                <a:latin typeface="Calibri"/>
                <a:ea typeface="Calibri"/>
                <a:cs typeface="Times New Roman"/>
              </a:rPr>
              <a:t>Triples are persisted in documents</a:t>
            </a:r>
            <a:br>
              <a:rPr lang="en-US" sz="2400" dirty="0">
                <a:solidFill>
                  <a:srgbClr val="FF0000"/>
                </a:solidFill>
                <a:latin typeface="Calibri"/>
                <a:ea typeface="Calibri"/>
                <a:cs typeface="Times New Roman"/>
              </a:rPr>
            </a:br>
            <a:r>
              <a:rPr lang="en-US" sz="1600" dirty="0">
                <a:solidFill>
                  <a:srgbClr val="010101"/>
                </a:solidFill>
                <a:ea typeface="Calibri"/>
                <a:cs typeface="Times New Roman"/>
              </a:rPr>
              <a:t>&lt;</a:t>
            </a:r>
            <a:r>
              <a:rPr lang="en-US" sz="1600" dirty="0" err="1">
                <a:solidFill>
                  <a:srgbClr val="010101"/>
                </a:solidFill>
                <a:ea typeface="Calibri"/>
                <a:cs typeface="Times New Roman"/>
              </a:rPr>
              <a:t>sem:triple</a:t>
            </a:r>
            <a:r>
              <a:rPr lang="en-US" sz="1600" dirty="0">
                <a:solidFill>
                  <a:srgbClr val="010101"/>
                </a:solidFill>
                <a:ea typeface="Calibri"/>
                <a:cs typeface="Times New Roman"/>
              </a:rPr>
              <a:t>&gt;</a:t>
            </a:r>
            <a:br>
              <a:rPr lang="en-US" sz="1600" dirty="0">
                <a:solidFill>
                  <a:srgbClr val="010101"/>
                </a:solidFill>
                <a:ea typeface="Calibri"/>
                <a:cs typeface="Times New Roman"/>
              </a:rPr>
            </a:br>
            <a:r>
              <a:rPr lang="en-US" sz="1600" dirty="0">
                <a:solidFill>
                  <a:srgbClr val="010101"/>
                </a:solidFill>
                <a:ea typeface="Calibri"/>
                <a:cs typeface="Times New Roman"/>
              </a:rPr>
              <a:t>    &lt;</a:t>
            </a:r>
            <a:r>
              <a:rPr lang="en-US" sz="1600" dirty="0" err="1">
                <a:solidFill>
                  <a:srgbClr val="010101"/>
                </a:solidFill>
                <a:ea typeface="Calibri"/>
                <a:cs typeface="Times New Roman"/>
              </a:rPr>
              <a:t>sem:subject</a:t>
            </a:r>
            <a:r>
              <a:rPr lang="en-US" sz="1600" dirty="0">
                <a:solidFill>
                  <a:srgbClr val="010101"/>
                </a:solidFill>
                <a:ea typeface="Calibri"/>
                <a:cs typeface="Times New Roman"/>
              </a:rPr>
              <a:t>&gt;http://example.org/news/Nixon&lt;/sem:subject&gt;</a:t>
            </a:r>
            <a:br>
              <a:rPr lang="en-US" sz="1600" dirty="0">
                <a:solidFill>
                  <a:srgbClr val="010101"/>
                </a:solidFill>
                <a:ea typeface="Calibri"/>
                <a:cs typeface="Times New Roman"/>
              </a:rPr>
            </a:br>
            <a:r>
              <a:rPr lang="en-US" sz="1600" dirty="0">
                <a:solidFill>
                  <a:srgbClr val="010101"/>
                </a:solidFill>
                <a:ea typeface="Calibri"/>
                <a:cs typeface="Times New Roman"/>
              </a:rPr>
              <a:t>    &lt;</a:t>
            </a:r>
            <a:r>
              <a:rPr lang="en-US" sz="1600" dirty="0" err="1">
                <a:solidFill>
                  <a:srgbClr val="010101"/>
                </a:solidFill>
                <a:ea typeface="Calibri"/>
                <a:cs typeface="Times New Roman"/>
              </a:rPr>
              <a:t>sem:predicate</a:t>
            </a:r>
            <a:r>
              <a:rPr lang="en-US" sz="1600" dirty="0">
                <a:solidFill>
                  <a:srgbClr val="010101"/>
                </a:solidFill>
                <a:ea typeface="Calibri"/>
                <a:cs typeface="Times New Roman"/>
              </a:rPr>
              <a:t>&gt;http://example.org/wentTo&lt;/sem:predicate&gt;</a:t>
            </a:r>
            <a:br>
              <a:rPr lang="en-US" sz="1600" dirty="0">
                <a:solidFill>
                  <a:srgbClr val="010101"/>
                </a:solidFill>
                <a:ea typeface="Calibri"/>
                <a:cs typeface="Times New Roman"/>
              </a:rPr>
            </a:br>
            <a:r>
              <a:rPr lang="en-US" sz="1600" dirty="0">
                <a:solidFill>
                  <a:srgbClr val="010101"/>
                </a:solidFill>
                <a:ea typeface="Calibri"/>
                <a:cs typeface="Times New Roman"/>
              </a:rPr>
              <a:t>    &lt;</a:t>
            </a:r>
            <a:r>
              <a:rPr lang="en-US" sz="1600" dirty="0" err="1">
                <a:solidFill>
                  <a:srgbClr val="010101"/>
                </a:solidFill>
                <a:ea typeface="Calibri"/>
                <a:cs typeface="Times New Roman"/>
              </a:rPr>
              <a:t>sem:object</a:t>
            </a:r>
            <a:r>
              <a:rPr lang="en-US" sz="1600" dirty="0">
                <a:solidFill>
                  <a:srgbClr val="010101"/>
                </a:solidFill>
                <a:ea typeface="Calibri"/>
                <a:cs typeface="Times New Roman"/>
              </a:rPr>
              <a:t>&gt;China&lt;/</a:t>
            </a:r>
            <a:r>
              <a:rPr lang="en-US" sz="1600" dirty="0" err="1">
                <a:solidFill>
                  <a:srgbClr val="010101"/>
                </a:solidFill>
                <a:ea typeface="Calibri"/>
                <a:cs typeface="Times New Roman"/>
              </a:rPr>
              <a:t>sem:object</a:t>
            </a:r>
            <a:r>
              <a:rPr lang="en-US" sz="1600" dirty="0">
                <a:solidFill>
                  <a:srgbClr val="010101"/>
                </a:solidFill>
                <a:ea typeface="Calibri"/>
                <a:cs typeface="Times New Roman"/>
              </a:rPr>
              <a:t>&gt;</a:t>
            </a:r>
            <a:br>
              <a:rPr lang="en-US" sz="1600" dirty="0">
                <a:solidFill>
                  <a:srgbClr val="010101"/>
                </a:solidFill>
                <a:ea typeface="Calibri"/>
                <a:cs typeface="Times New Roman"/>
              </a:rPr>
            </a:br>
            <a:r>
              <a:rPr lang="en-US" sz="1600" dirty="0">
                <a:solidFill>
                  <a:srgbClr val="010101"/>
                </a:solidFill>
                <a:ea typeface="Calibri"/>
                <a:cs typeface="Times New Roman"/>
              </a:rPr>
              <a:t>  &lt;/</a:t>
            </a:r>
            <a:r>
              <a:rPr lang="en-US" sz="1600" dirty="0" err="1">
                <a:solidFill>
                  <a:srgbClr val="010101"/>
                </a:solidFill>
                <a:ea typeface="Calibri"/>
                <a:cs typeface="Times New Roman"/>
              </a:rPr>
              <a:t>sem:triple</a:t>
            </a:r>
            <a:r>
              <a:rPr lang="en-US" sz="1600" dirty="0">
                <a:solidFill>
                  <a:srgbClr val="010101"/>
                </a:solidFill>
                <a:ea typeface="Calibri"/>
                <a:cs typeface="Times New Roman"/>
              </a:rPr>
              <a:t>&gt;</a:t>
            </a:r>
            <a:endParaRPr lang="en-US" sz="1600" dirty="0">
              <a:solidFill>
                <a:srgbClr val="010101"/>
              </a:solidFill>
              <a:latin typeface="Tahoma" pitchFamily="34" charset="0"/>
              <a:cs typeface="Tahoma" pitchFamily="34" charset="0"/>
            </a:endParaRPr>
          </a:p>
          <a:p>
            <a:pPr lvl="0">
              <a:lnSpc>
                <a:spcPct val="115000"/>
              </a:lnSpc>
              <a:spcAft>
                <a:spcPts val="1000"/>
              </a:spcAft>
            </a:pPr>
            <a:r>
              <a:rPr lang="en-US" dirty="0">
                <a:solidFill>
                  <a:srgbClr val="010101"/>
                </a:solidFill>
                <a:latin typeface="Tahoma" pitchFamily="34" charset="0"/>
                <a:ea typeface="Calibri"/>
                <a:cs typeface="Tahoma" pitchFamily="34" charset="0"/>
              </a:rPr>
              <a:t>…</a:t>
            </a:r>
            <a:endParaRPr lang="en-US" dirty="0">
              <a:solidFill>
                <a:srgbClr val="010101"/>
              </a:solidFill>
              <a:latin typeface="Calibri"/>
              <a:ea typeface="Calibri"/>
              <a:cs typeface="Times New Roman"/>
            </a:endParaRPr>
          </a:p>
        </p:txBody>
      </p:sp>
    </p:spTree>
    <p:extLst>
      <p:ext uri="{BB962C8B-B14F-4D97-AF65-F5344CB8AC3E}">
        <p14:creationId xmlns:p14="http://schemas.microsoft.com/office/powerpoint/2010/main" val="17106408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4" name="Picture 2" descr="http://www.nbc.com/sites/nbcunbc/files/files/styles/nbc_promo_hero/public/images/2015/2/11/2015-0204-SNL40-App-Landing-HEADER.jpg?itok=2GSRijh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719137"/>
            <a:ext cx="21221700" cy="530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65969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Triples and Documents</a:t>
            </a:r>
            <a:endParaRPr lang="en-US" dirty="0"/>
          </a:p>
        </p:txBody>
      </p:sp>
      <p:sp>
        <p:nvSpPr>
          <p:cNvPr id="6" name="TextBox 5"/>
          <p:cNvSpPr txBox="1"/>
          <p:nvPr/>
        </p:nvSpPr>
        <p:spPr>
          <a:xfrm>
            <a:off x="189603" y="1534190"/>
            <a:ext cx="6278929" cy="3180486"/>
          </a:xfrm>
          <a:prstGeom prst="rect">
            <a:avLst/>
          </a:prstGeom>
          <a:noFill/>
          <a:ln>
            <a:solidFill>
              <a:schemeClr val="tx1"/>
            </a:solidFill>
          </a:ln>
        </p:spPr>
        <p:txBody>
          <a:bodyPr wrap="square" rtlCol="0">
            <a:spAutoFit/>
          </a:bodyPr>
          <a:lstStyle/>
          <a:p>
            <a:pPr>
              <a:lnSpc>
                <a:spcPct val="115000"/>
              </a:lnSpc>
              <a:spcAft>
                <a:spcPts val="1000"/>
              </a:spcAft>
            </a:pPr>
            <a:r>
              <a:rPr lang="en-US" sz="2400" dirty="0">
                <a:solidFill>
                  <a:srgbClr val="FF0000"/>
                </a:solidFill>
                <a:latin typeface="Calibri"/>
                <a:ea typeface="Calibri"/>
                <a:cs typeface="Times New Roman"/>
              </a:rPr>
              <a:t>Documents can contain triples</a:t>
            </a:r>
            <a:r>
              <a:rPr lang="en-US" dirty="0">
                <a:latin typeface="Calibri"/>
                <a:ea typeface="Calibri"/>
                <a:cs typeface="Times New Roman"/>
              </a:rPr>
              <a:t/>
            </a:r>
            <a:br>
              <a:rPr lang="en-US" dirty="0">
                <a:latin typeface="Calibri"/>
                <a:ea typeface="Calibri"/>
                <a:cs typeface="Times New Roman"/>
              </a:rPr>
            </a:br>
            <a:r>
              <a:rPr lang="en-US" sz="1600" dirty="0">
                <a:latin typeface="Arial"/>
                <a:ea typeface="Calibri"/>
                <a:cs typeface="Times New Roman"/>
              </a:rPr>
              <a:t>&lt;article&gt;</a:t>
            </a:r>
            <a:br>
              <a:rPr lang="en-US" sz="1600" dirty="0">
                <a:latin typeface="Arial"/>
                <a:ea typeface="Calibri"/>
                <a:cs typeface="Times New Roman"/>
              </a:rPr>
            </a:br>
            <a:r>
              <a:rPr lang="en-US" sz="1600" dirty="0">
                <a:latin typeface="Arial"/>
                <a:ea typeface="Calibri"/>
                <a:cs typeface="Times New Roman"/>
              </a:rPr>
              <a:t>  &lt;meta&gt;</a:t>
            </a:r>
            <a:br>
              <a:rPr lang="en-US" sz="1600" dirty="0">
                <a:latin typeface="Arial"/>
                <a:ea typeface="Calibri"/>
                <a:cs typeface="Times New Roman"/>
              </a:rPr>
            </a:br>
            <a:r>
              <a:rPr lang="en-US" sz="1600" dirty="0">
                <a:latin typeface="Arial"/>
                <a:ea typeface="Calibri"/>
                <a:cs typeface="Times New Roman"/>
              </a:rPr>
              <a:t>  &lt;title&gt;Man bites dog&lt;/title&gt;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sem:triple</a:t>
            </a:r>
            <a:r>
              <a:rPr lang="en-US" sz="1600" dirty="0">
                <a:latin typeface="Arial"/>
                <a:ea typeface="Calibri"/>
                <a:cs typeface="Times New Roman"/>
              </a:rPr>
              <a: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sem:subject</a:t>
            </a:r>
            <a:r>
              <a:rPr lang="en-US" sz="1600" dirty="0">
                <a:latin typeface="Arial"/>
                <a:ea typeface="Calibri"/>
                <a:cs typeface="Times New Roman"/>
              </a:rPr>
              <a:t>&gt;http://example.org/news/42&lt;/sem:subject&gt;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sem:predicate</a:t>
            </a:r>
            <a:r>
              <a:rPr lang="en-US" sz="1600" dirty="0">
                <a:latin typeface="Arial"/>
                <a:ea typeface="Calibri"/>
                <a:cs typeface="Times New Roman"/>
              </a:rPr>
              <a:t>&gt;http://example.org/published&lt;/sem:predicate&gt;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sem:object</a:t>
            </a:r>
            <a:r>
              <a:rPr lang="en-US" sz="1600" dirty="0">
                <a:latin typeface="Arial"/>
                <a:ea typeface="Calibri"/>
                <a:cs typeface="Times New Roman"/>
              </a:rPr>
              <a:t>&gt;2013-09-10&lt;/</a:t>
            </a:r>
            <a:r>
              <a:rPr lang="en-US" sz="1600" dirty="0" err="1">
                <a:latin typeface="Arial"/>
                <a:ea typeface="Calibri"/>
                <a:cs typeface="Times New Roman"/>
              </a:rPr>
              <a:t>sem:object</a:t>
            </a:r>
            <a:r>
              <a:rPr lang="en-US" sz="1600" dirty="0">
                <a:latin typeface="Arial"/>
                <a:ea typeface="Calibri"/>
                <a:cs typeface="Times New Roman"/>
              </a:rPr>
              <a: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sem:triple</a:t>
            </a:r>
            <a:r>
              <a:rPr lang="en-US" sz="1600" dirty="0">
                <a:latin typeface="Arial"/>
                <a:ea typeface="Calibri"/>
                <a:cs typeface="Times New Roman"/>
              </a:rPr>
              <a:t>&gt;</a:t>
            </a:r>
            <a:br>
              <a:rPr lang="en-US" sz="1600" dirty="0">
                <a:latin typeface="Arial"/>
                <a:ea typeface="Calibri"/>
                <a:cs typeface="Times New Roman"/>
              </a:rPr>
            </a:br>
            <a:r>
              <a:rPr lang="en-US" dirty="0">
                <a:latin typeface="Calibri"/>
                <a:ea typeface="Calibri"/>
                <a:cs typeface="Times New Roman"/>
              </a:rPr>
              <a:t>…</a:t>
            </a:r>
            <a:endParaRPr lang="en-US" dirty="0">
              <a:effectLst/>
              <a:latin typeface="Calibri"/>
              <a:ea typeface="Calibri"/>
              <a:cs typeface="Times New Roman"/>
            </a:endParaRPr>
          </a:p>
        </p:txBody>
      </p:sp>
      <p:sp>
        <p:nvSpPr>
          <p:cNvPr id="5" name="TextBox 4"/>
          <p:cNvSpPr txBox="1"/>
          <p:nvPr/>
        </p:nvSpPr>
        <p:spPr>
          <a:xfrm>
            <a:off x="5626781" y="3649368"/>
            <a:ext cx="6192686" cy="2440605"/>
          </a:xfrm>
          <a:prstGeom prst="rect">
            <a:avLst/>
          </a:prstGeom>
          <a:solidFill>
            <a:schemeClr val="bg1"/>
          </a:solidFill>
          <a:ln>
            <a:solidFill>
              <a:schemeClr val="tx1"/>
            </a:solidFill>
          </a:ln>
        </p:spPr>
        <p:txBody>
          <a:bodyPr wrap="square" rtlCol="0">
            <a:spAutoFit/>
          </a:bodyPr>
          <a:lstStyle/>
          <a:p>
            <a:pPr lvl="0">
              <a:lnSpc>
                <a:spcPct val="115000"/>
              </a:lnSpc>
              <a:spcAft>
                <a:spcPts val="1000"/>
              </a:spcAft>
            </a:pPr>
            <a:r>
              <a:rPr lang="en-US" sz="2400" dirty="0">
                <a:solidFill>
                  <a:srgbClr val="FF0000"/>
                </a:solidFill>
                <a:latin typeface="Calibri"/>
                <a:ea typeface="Calibri"/>
                <a:cs typeface="Times New Roman"/>
              </a:rPr>
              <a:t>Triples are persisted in documents</a:t>
            </a:r>
            <a:br>
              <a:rPr lang="en-US" sz="2400" dirty="0">
                <a:solidFill>
                  <a:srgbClr val="FF0000"/>
                </a:solidFill>
                <a:latin typeface="Calibri"/>
                <a:ea typeface="Calibri"/>
                <a:cs typeface="Times New Roman"/>
              </a:rPr>
            </a:br>
            <a:r>
              <a:rPr lang="en-US" sz="1600" dirty="0">
                <a:solidFill>
                  <a:srgbClr val="010101"/>
                </a:solidFill>
                <a:ea typeface="Calibri"/>
                <a:cs typeface="Times New Roman"/>
              </a:rPr>
              <a:t>&lt;</a:t>
            </a:r>
            <a:r>
              <a:rPr lang="en-US" sz="1600" dirty="0" err="1">
                <a:solidFill>
                  <a:srgbClr val="010101"/>
                </a:solidFill>
                <a:ea typeface="Calibri"/>
                <a:cs typeface="Times New Roman"/>
              </a:rPr>
              <a:t>sem:triple</a:t>
            </a:r>
            <a:r>
              <a:rPr lang="en-US" sz="1600" dirty="0">
                <a:solidFill>
                  <a:srgbClr val="010101"/>
                </a:solidFill>
                <a:ea typeface="Calibri"/>
                <a:cs typeface="Times New Roman"/>
              </a:rPr>
              <a:t>&gt;</a:t>
            </a:r>
            <a:br>
              <a:rPr lang="en-US" sz="1600" dirty="0">
                <a:solidFill>
                  <a:srgbClr val="010101"/>
                </a:solidFill>
                <a:ea typeface="Calibri"/>
                <a:cs typeface="Times New Roman"/>
              </a:rPr>
            </a:br>
            <a:r>
              <a:rPr lang="en-US" sz="1600" dirty="0">
                <a:solidFill>
                  <a:srgbClr val="010101"/>
                </a:solidFill>
                <a:ea typeface="Calibri"/>
                <a:cs typeface="Times New Roman"/>
              </a:rPr>
              <a:t>    &lt;</a:t>
            </a:r>
            <a:r>
              <a:rPr lang="en-US" sz="1600" dirty="0" err="1">
                <a:solidFill>
                  <a:srgbClr val="010101"/>
                </a:solidFill>
                <a:ea typeface="Calibri"/>
                <a:cs typeface="Times New Roman"/>
              </a:rPr>
              <a:t>sem:subject</a:t>
            </a:r>
            <a:r>
              <a:rPr lang="en-US" sz="1600" dirty="0">
                <a:solidFill>
                  <a:srgbClr val="010101"/>
                </a:solidFill>
                <a:ea typeface="Calibri"/>
                <a:cs typeface="Times New Roman"/>
              </a:rPr>
              <a:t>&gt;http://example.org/news/Nixon&lt;/sem:subject&gt;</a:t>
            </a:r>
            <a:br>
              <a:rPr lang="en-US" sz="1600" dirty="0">
                <a:solidFill>
                  <a:srgbClr val="010101"/>
                </a:solidFill>
                <a:ea typeface="Calibri"/>
                <a:cs typeface="Times New Roman"/>
              </a:rPr>
            </a:br>
            <a:r>
              <a:rPr lang="en-US" sz="1600" dirty="0">
                <a:solidFill>
                  <a:srgbClr val="010101"/>
                </a:solidFill>
                <a:ea typeface="Calibri"/>
                <a:cs typeface="Times New Roman"/>
              </a:rPr>
              <a:t>    &lt;</a:t>
            </a:r>
            <a:r>
              <a:rPr lang="en-US" sz="1600" dirty="0" err="1">
                <a:solidFill>
                  <a:srgbClr val="010101"/>
                </a:solidFill>
                <a:ea typeface="Calibri"/>
                <a:cs typeface="Times New Roman"/>
              </a:rPr>
              <a:t>sem:predicate</a:t>
            </a:r>
            <a:r>
              <a:rPr lang="en-US" sz="1600" dirty="0">
                <a:solidFill>
                  <a:srgbClr val="010101"/>
                </a:solidFill>
                <a:ea typeface="Calibri"/>
                <a:cs typeface="Times New Roman"/>
              </a:rPr>
              <a:t>&gt;http://example.org/wentTo&lt;/sem:predicate&gt;</a:t>
            </a:r>
            <a:br>
              <a:rPr lang="en-US" sz="1600" dirty="0">
                <a:solidFill>
                  <a:srgbClr val="010101"/>
                </a:solidFill>
                <a:ea typeface="Calibri"/>
                <a:cs typeface="Times New Roman"/>
              </a:rPr>
            </a:br>
            <a:r>
              <a:rPr lang="en-US" sz="1600" dirty="0">
                <a:solidFill>
                  <a:srgbClr val="010101"/>
                </a:solidFill>
                <a:ea typeface="Calibri"/>
                <a:cs typeface="Times New Roman"/>
              </a:rPr>
              <a:t>    &lt;</a:t>
            </a:r>
            <a:r>
              <a:rPr lang="en-US" sz="1600" dirty="0" err="1">
                <a:solidFill>
                  <a:srgbClr val="010101"/>
                </a:solidFill>
                <a:ea typeface="Calibri"/>
                <a:cs typeface="Times New Roman"/>
              </a:rPr>
              <a:t>sem:object</a:t>
            </a:r>
            <a:r>
              <a:rPr lang="en-US" sz="1600" dirty="0">
                <a:solidFill>
                  <a:srgbClr val="010101"/>
                </a:solidFill>
                <a:ea typeface="Calibri"/>
                <a:cs typeface="Times New Roman"/>
              </a:rPr>
              <a:t>&gt;China&lt;/</a:t>
            </a:r>
            <a:r>
              <a:rPr lang="en-US" sz="1600" dirty="0" err="1">
                <a:solidFill>
                  <a:srgbClr val="010101"/>
                </a:solidFill>
                <a:ea typeface="Calibri"/>
                <a:cs typeface="Times New Roman"/>
              </a:rPr>
              <a:t>sem:object</a:t>
            </a:r>
            <a:r>
              <a:rPr lang="en-US" sz="1600" dirty="0">
                <a:solidFill>
                  <a:srgbClr val="010101"/>
                </a:solidFill>
                <a:ea typeface="Calibri"/>
                <a:cs typeface="Times New Roman"/>
              </a:rPr>
              <a:t>&gt;</a:t>
            </a:r>
            <a:br>
              <a:rPr lang="en-US" sz="1600" dirty="0">
                <a:solidFill>
                  <a:srgbClr val="010101"/>
                </a:solidFill>
                <a:ea typeface="Calibri"/>
                <a:cs typeface="Times New Roman"/>
              </a:rPr>
            </a:br>
            <a:r>
              <a:rPr lang="en-US" sz="1600" dirty="0">
                <a:solidFill>
                  <a:srgbClr val="010101"/>
                </a:solidFill>
                <a:ea typeface="Calibri"/>
                <a:cs typeface="Times New Roman"/>
              </a:rPr>
              <a:t>  &lt;/</a:t>
            </a:r>
            <a:r>
              <a:rPr lang="en-US" sz="1600" dirty="0" err="1">
                <a:solidFill>
                  <a:srgbClr val="010101"/>
                </a:solidFill>
                <a:ea typeface="Calibri"/>
                <a:cs typeface="Times New Roman"/>
              </a:rPr>
              <a:t>sem:triple</a:t>
            </a:r>
            <a:r>
              <a:rPr lang="en-US" sz="1600" dirty="0">
                <a:solidFill>
                  <a:srgbClr val="010101"/>
                </a:solidFill>
                <a:ea typeface="Calibri"/>
                <a:cs typeface="Times New Roman"/>
              </a:rPr>
              <a:t>&gt;</a:t>
            </a:r>
            <a:endParaRPr lang="en-US" sz="1600" dirty="0">
              <a:solidFill>
                <a:srgbClr val="010101"/>
              </a:solidFill>
              <a:latin typeface="Tahoma" pitchFamily="34" charset="0"/>
              <a:cs typeface="Tahoma" pitchFamily="34" charset="0"/>
            </a:endParaRPr>
          </a:p>
          <a:p>
            <a:pPr lvl="0">
              <a:lnSpc>
                <a:spcPct val="115000"/>
              </a:lnSpc>
              <a:spcAft>
                <a:spcPts val="1000"/>
              </a:spcAft>
            </a:pPr>
            <a:r>
              <a:rPr lang="en-US" dirty="0">
                <a:solidFill>
                  <a:srgbClr val="010101"/>
                </a:solidFill>
                <a:latin typeface="Tahoma" pitchFamily="34" charset="0"/>
                <a:ea typeface="Calibri"/>
                <a:cs typeface="Tahoma" pitchFamily="34" charset="0"/>
              </a:rPr>
              <a:t>…</a:t>
            </a:r>
            <a:endParaRPr lang="en-US" dirty="0">
              <a:solidFill>
                <a:srgbClr val="010101"/>
              </a:solidFill>
              <a:latin typeface="Calibri"/>
              <a:ea typeface="Calibri"/>
              <a:cs typeface="Times New Roman"/>
            </a:endParaRPr>
          </a:p>
        </p:txBody>
      </p:sp>
    </p:spTree>
    <p:extLst>
      <p:ext uri="{BB962C8B-B14F-4D97-AF65-F5344CB8AC3E}">
        <p14:creationId xmlns:p14="http://schemas.microsoft.com/office/powerpoint/2010/main" val="129937951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Triples and Documents</a:t>
            </a:r>
            <a:endParaRPr lang="en-US" dirty="0"/>
          </a:p>
        </p:txBody>
      </p:sp>
      <p:sp>
        <p:nvSpPr>
          <p:cNvPr id="6" name="TextBox 5"/>
          <p:cNvSpPr txBox="1"/>
          <p:nvPr/>
        </p:nvSpPr>
        <p:spPr>
          <a:xfrm>
            <a:off x="189603" y="1534190"/>
            <a:ext cx="6278929" cy="3180486"/>
          </a:xfrm>
          <a:prstGeom prst="rect">
            <a:avLst/>
          </a:prstGeom>
          <a:noFill/>
          <a:ln>
            <a:solidFill>
              <a:schemeClr val="tx1"/>
            </a:solidFill>
          </a:ln>
        </p:spPr>
        <p:txBody>
          <a:bodyPr wrap="square" rtlCol="0">
            <a:spAutoFit/>
          </a:bodyPr>
          <a:lstStyle/>
          <a:p>
            <a:pPr>
              <a:lnSpc>
                <a:spcPct val="115000"/>
              </a:lnSpc>
              <a:spcAft>
                <a:spcPts val="1000"/>
              </a:spcAft>
            </a:pPr>
            <a:r>
              <a:rPr lang="en-US" sz="2400" dirty="0">
                <a:solidFill>
                  <a:srgbClr val="FF0000"/>
                </a:solidFill>
                <a:latin typeface="Calibri"/>
                <a:ea typeface="Calibri"/>
                <a:cs typeface="Times New Roman"/>
              </a:rPr>
              <a:t>Documents can contain triples</a:t>
            </a:r>
            <a:r>
              <a:rPr lang="en-US" dirty="0">
                <a:latin typeface="Calibri"/>
                <a:ea typeface="Calibri"/>
                <a:cs typeface="Times New Roman"/>
              </a:rPr>
              <a:t/>
            </a:r>
            <a:br>
              <a:rPr lang="en-US" dirty="0">
                <a:latin typeface="Calibri"/>
                <a:ea typeface="Calibri"/>
                <a:cs typeface="Times New Roman"/>
              </a:rPr>
            </a:br>
            <a:r>
              <a:rPr lang="en-US" sz="1600" dirty="0">
                <a:latin typeface="Arial"/>
                <a:ea typeface="Calibri"/>
                <a:cs typeface="Times New Roman"/>
              </a:rPr>
              <a:t>&lt;article&gt;</a:t>
            </a:r>
            <a:br>
              <a:rPr lang="en-US" sz="1600" dirty="0">
                <a:latin typeface="Arial"/>
                <a:ea typeface="Calibri"/>
                <a:cs typeface="Times New Roman"/>
              </a:rPr>
            </a:br>
            <a:r>
              <a:rPr lang="en-US" sz="1600" dirty="0">
                <a:latin typeface="Arial"/>
                <a:ea typeface="Calibri"/>
                <a:cs typeface="Times New Roman"/>
              </a:rPr>
              <a:t>  &lt;meta&gt;</a:t>
            </a:r>
            <a:br>
              <a:rPr lang="en-US" sz="1600" dirty="0">
                <a:latin typeface="Arial"/>
                <a:ea typeface="Calibri"/>
                <a:cs typeface="Times New Roman"/>
              </a:rPr>
            </a:br>
            <a:r>
              <a:rPr lang="en-US" sz="1600" dirty="0">
                <a:latin typeface="Arial"/>
                <a:ea typeface="Calibri"/>
                <a:cs typeface="Times New Roman"/>
              </a:rPr>
              <a:t>  &lt;title&gt;Man bites dog&lt;/title&gt;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sem:triple</a:t>
            </a:r>
            <a:r>
              <a:rPr lang="en-US" sz="1600" dirty="0">
                <a:latin typeface="Arial"/>
                <a:ea typeface="Calibri"/>
                <a:cs typeface="Times New Roman"/>
              </a:rPr>
              <a: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sem:subject</a:t>
            </a:r>
            <a:r>
              <a:rPr lang="en-US" sz="1600" dirty="0">
                <a:latin typeface="Arial"/>
                <a:ea typeface="Calibri"/>
                <a:cs typeface="Times New Roman"/>
              </a:rPr>
              <a:t>&gt;http://example.org/news/42&lt;/sem:subject&gt;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sem:predicate</a:t>
            </a:r>
            <a:r>
              <a:rPr lang="en-US" sz="1600" dirty="0">
                <a:latin typeface="Arial"/>
                <a:ea typeface="Calibri"/>
                <a:cs typeface="Times New Roman"/>
              </a:rPr>
              <a:t>&gt;http://example.org/published&lt;/sem:predicate&gt;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sem:object</a:t>
            </a:r>
            <a:r>
              <a:rPr lang="en-US" sz="1600" dirty="0">
                <a:latin typeface="Arial"/>
                <a:ea typeface="Calibri"/>
                <a:cs typeface="Times New Roman"/>
              </a:rPr>
              <a:t>&gt;2013-09-10&lt;/</a:t>
            </a:r>
            <a:r>
              <a:rPr lang="en-US" sz="1600" dirty="0" err="1">
                <a:latin typeface="Arial"/>
                <a:ea typeface="Calibri"/>
                <a:cs typeface="Times New Roman"/>
              </a:rPr>
              <a:t>sem:object</a:t>
            </a:r>
            <a:r>
              <a:rPr lang="en-US" sz="1600" dirty="0">
                <a:latin typeface="Arial"/>
                <a:ea typeface="Calibri"/>
                <a:cs typeface="Times New Roman"/>
              </a:rPr>
              <a: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sem:triple</a:t>
            </a:r>
            <a:r>
              <a:rPr lang="en-US" sz="1600" dirty="0">
                <a:latin typeface="Arial"/>
                <a:ea typeface="Calibri"/>
                <a:cs typeface="Times New Roman"/>
              </a:rPr>
              <a:t>&gt;</a:t>
            </a:r>
            <a:br>
              <a:rPr lang="en-US" sz="1600" dirty="0">
                <a:latin typeface="Arial"/>
                <a:ea typeface="Calibri"/>
                <a:cs typeface="Times New Roman"/>
              </a:rPr>
            </a:br>
            <a:r>
              <a:rPr lang="en-US" dirty="0">
                <a:latin typeface="Calibri"/>
                <a:ea typeface="Calibri"/>
                <a:cs typeface="Times New Roman"/>
              </a:rPr>
              <a:t>…</a:t>
            </a:r>
            <a:endParaRPr lang="en-US" dirty="0">
              <a:effectLst/>
              <a:latin typeface="Calibri"/>
              <a:ea typeface="Calibri"/>
              <a:cs typeface="Times New Roman"/>
            </a:endParaRPr>
          </a:p>
        </p:txBody>
      </p:sp>
      <p:sp>
        <p:nvSpPr>
          <p:cNvPr id="5" name="TextBox 4"/>
          <p:cNvSpPr txBox="1"/>
          <p:nvPr/>
        </p:nvSpPr>
        <p:spPr>
          <a:xfrm>
            <a:off x="5626781" y="3649368"/>
            <a:ext cx="6192686" cy="2742418"/>
          </a:xfrm>
          <a:prstGeom prst="rect">
            <a:avLst/>
          </a:prstGeom>
          <a:solidFill>
            <a:schemeClr val="bg1"/>
          </a:solidFill>
          <a:ln>
            <a:solidFill>
              <a:schemeClr val="tx1"/>
            </a:solidFill>
          </a:ln>
        </p:spPr>
        <p:txBody>
          <a:bodyPr wrap="square" rtlCol="0">
            <a:spAutoFit/>
          </a:bodyPr>
          <a:lstStyle/>
          <a:p>
            <a:pPr>
              <a:lnSpc>
                <a:spcPct val="115000"/>
              </a:lnSpc>
              <a:spcAft>
                <a:spcPts val="1000"/>
              </a:spcAft>
            </a:pPr>
            <a:r>
              <a:rPr lang="en-US" sz="2400" dirty="0">
                <a:solidFill>
                  <a:srgbClr val="FF0000"/>
                </a:solidFill>
                <a:latin typeface="Calibri"/>
                <a:ea typeface="Calibri"/>
                <a:cs typeface="Times New Roman"/>
              </a:rPr>
              <a:t>Triples can be annotated in documents</a:t>
            </a:r>
            <a:br>
              <a:rPr lang="en-US" sz="2400" dirty="0">
                <a:solidFill>
                  <a:srgbClr val="FF0000"/>
                </a:solidFill>
                <a:latin typeface="Calibri"/>
                <a:ea typeface="Calibri"/>
                <a:cs typeface="Times New Roman"/>
              </a:rPr>
            </a:br>
            <a:r>
              <a:rPr lang="en-US" sz="1600" b="1" dirty="0">
                <a:latin typeface="Arial"/>
                <a:ea typeface="Calibri"/>
                <a:cs typeface="Times New Roman"/>
              </a:rPr>
              <a:t>&lt;source&gt;AP Newswire&lt;/source&gt;</a:t>
            </a:r>
            <a:br>
              <a:rPr lang="en-US" sz="1600" b="1" dirty="0">
                <a:latin typeface="Arial"/>
                <a:ea typeface="Calibri"/>
                <a:cs typeface="Times New Roman"/>
              </a:rPr>
            </a:br>
            <a:r>
              <a:rPr lang="en-US" sz="1600" dirty="0">
                <a:latin typeface="Arial"/>
                <a:ea typeface="Calibri"/>
                <a:cs typeface="Times New Roman"/>
              </a:rPr>
              <a:t>&lt;</a:t>
            </a:r>
            <a:r>
              <a:rPr lang="en-US" sz="1600" dirty="0" err="1">
                <a:latin typeface="Arial"/>
                <a:ea typeface="Calibri"/>
                <a:cs typeface="Times New Roman"/>
              </a:rPr>
              <a:t>sem:triple</a:t>
            </a:r>
            <a:r>
              <a:rPr lang="en-US" sz="1600" dirty="0">
                <a:latin typeface="Arial"/>
                <a:ea typeface="Calibri"/>
                <a:cs typeface="Times New Roman"/>
              </a:rPr>
              <a:t> </a:t>
            </a:r>
            <a:r>
              <a:rPr lang="en-US" sz="1600" b="1" dirty="0">
                <a:latin typeface="Arial"/>
                <a:ea typeface="Calibri"/>
                <a:cs typeface="Times New Roman"/>
              </a:rPr>
              <a:t>date="1972-02-21" confidence="100"</a:t>
            </a:r>
            <a:r>
              <a:rPr lang="en-US" sz="1600" dirty="0">
                <a:latin typeface="Arial"/>
                <a:ea typeface="Calibri"/>
                <a:cs typeface="Times New Roman"/>
              </a:rPr>
              <a: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sem:subject</a:t>
            </a:r>
            <a:r>
              <a:rPr lang="en-US" sz="1600" dirty="0">
                <a:latin typeface="Arial"/>
                <a:ea typeface="Calibri"/>
                <a:cs typeface="Times New Roman"/>
              </a:rPr>
              <a:t>&gt;http://example.org/news/Nixon&lt;/sem:subject&gt;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sem:predicate</a:t>
            </a:r>
            <a:r>
              <a:rPr lang="en-US" sz="1600" dirty="0">
                <a:latin typeface="Arial"/>
                <a:ea typeface="Calibri"/>
                <a:cs typeface="Times New Roman"/>
              </a:rPr>
              <a:t>&gt;http://example.org/wentTo&lt;/sem:predicate&gt;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sem:object</a:t>
            </a:r>
            <a:r>
              <a:rPr lang="en-US" sz="1600" dirty="0">
                <a:latin typeface="Arial"/>
                <a:ea typeface="Calibri"/>
                <a:cs typeface="Times New Roman"/>
              </a:rPr>
              <a:t>&gt;China&lt;/</a:t>
            </a:r>
            <a:r>
              <a:rPr lang="en-US" sz="1600" dirty="0" err="1">
                <a:latin typeface="Arial"/>
                <a:ea typeface="Calibri"/>
                <a:cs typeface="Times New Roman"/>
              </a:rPr>
              <a:t>sem:object</a:t>
            </a:r>
            <a:r>
              <a:rPr lang="en-US" sz="1600" dirty="0">
                <a:latin typeface="Arial"/>
                <a:ea typeface="Calibri"/>
                <a:cs typeface="Times New Roman"/>
              </a:rPr>
              <a:t>&gt;</a:t>
            </a:r>
            <a:br>
              <a:rPr lang="en-US" sz="1600" dirty="0">
                <a:latin typeface="Arial"/>
                <a:ea typeface="Calibri"/>
                <a:cs typeface="Times New Roman"/>
              </a:rPr>
            </a:br>
            <a:r>
              <a:rPr lang="en-US" sz="1600" dirty="0">
                <a:latin typeface="Arial"/>
                <a:ea typeface="Calibri"/>
                <a:cs typeface="Times New Roman"/>
              </a:rPr>
              <a:t>  &lt;/</a:t>
            </a:r>
            <a:r>
              <a:rPr lang="en-US" sz="1600" dirty="0" err="1">
                <a:latin typeface="Arial"/>
                <a:ea typeface="Calibri"/>
                <a:cs typeface="Times New Roman"/>
              </a:rPr>
              <a:t>sem:triple</a:t>
            </a:r>
            <a:r>
              <a:rPr lang="en-US" sz="1600" dirty="0" smtClean="0">
                <a:latin typeface="Arial"/>
                <a:ea typeface="Calibri"/>
                <a:cs typeface="Times New Roman"/>
              </a:rPr>
              <a:t>&gt;</a:t>
            </a:r>
            <a:endParaRPr lang="en-US" sz="1600" dirty="0">
              <a:latin typeface="Tahoma" pitchFamily="34" charset="0"/>
              <a:cs typeface="Tahoma" pitchFamily="34" charset="0"/>
            </a:endParaRPr>
          </a:p>
          <a:p>
            <a:pPr>
              <a:lnSpc>
                <a:spcPct val="115000"/>
              </a:lnSpc>
              <a:spcAft>
                <a:spcPts val="1000"/>
              </a:spcAft>
            </a:pPr>
            <a:r>
              <a:rPr lang="en-US" dirty="0" smtClean="0">
                <a:latin typeface="Tahoma" pitchFamily="34" charset="0"/>
                <a:ea typeface="Calibri"/>
                <a:cs typeface="Tahoma" pitchFamily="34" charset="0"/>
              </a:rPr>
              <a:t>…</a:t>
            </a:r>
            <a:endParaRPr lang="en-US" dirty="0">
              <a:latin typeface="Calibri"/>
              <a:ea typeface="Calibri"/>
              <a:cs typeface="Times New Roman"/>
            </a:endParaRPr>
          </a:p>
        </p:txBody>
      </p:sp>
    </p:spTree>
    <p:extLst>
      <p:ext uri="{BB962C8B-B14F-4D97-AF65-F5344CB8AC3E}">
        <p14:creationId xmlns:p14="http://schemas.microsoft.com/office/powerpoint/2010/main" val="14162763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Triple Selection</a:t>
            </a:r>
            <a:endParaRPr lang="en-US" dirty="0"/>
          </a:p>
        </p:txBody>
      </p:sp>
      <p:grpSp>
        <p:nvGrpSpPr>
          <p:cNvPr id="6" name="Group 5"/>
          <p:cNvGrpSpPr/>
          <p:nvPr/>
        </p:nvGrpSpPr>
        <p:grpSpPr>
          <a:xfrm>
            <a:off x="2620208" y="1682591"/>
            <a:ext cx="649954" cy="327211"/>
            <a:chOff x="3615931" y="2958353"/>
            <a:chExt cx="649954" cy="327211"/>
          </a:xfrm>
        </p:grpSpPr>
        <p:sp>
          <p:nvSpPr>
            <p:cNvPr id="3" name="Oval 2"/>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4" name="Oval 3"/>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5" name="Curved Down Arrow 4"/>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7" name="Group 6"/>
          <p:cNvGrpSpPr/>
          <p:nvPr/>
        </p:nvGrpSpPr>
        <p:grpSpPr>
          <a:xfrm>
            <a:off x="2620208" y="1834991"/>
            <a:ext cx="649954" cy="327211"/>
            <a:chOff x="3615931" y="2958353"/>
            <a:chExt cx="649954" cy="327211"/>
          </a:xfrm>
        </p:grpSpPr>
        <p:sp>
          <p:nvSpPr>
            <p:cNvPr id="8" name="Oval 7"/>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 name="Oval 8"/>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0" name="Curved Down Arrow 9"/>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1" name="Group 10"/>
          <p:cNvGrpSpPr/>
          <p:nvPr/>
        </p:nvGrpSpPr>
        <p:grpSpPr>
          <a:xfrm>
            <a:off x="2620208" y="1987391"/>
            <a:ext cx="649954" cy="327211"/>
            <a:chOff x="3615931" y="2958353"/>
            <a:chExt cx="649954" cy="327211"/>
          </a:xfrm>
        </p:grpSpPr>
        <p:sp>
          <p:nvSpPr>
            <p:cNvPr id="12" name="Oval 11"/>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3" name="Oval 12"/>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4" name="Curved Down Arrow 13"/>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5" name="Group 14"/>
          <p:cNvGrpSpPr/>
          <p:nvPr/>
        </p:nvGrpSpPr>
        <p:grpSpPr>
          <a:xfrm>
            <a:off x="2620208" y="2139791"/>
            <a:ext cx="649954" cy="327211"/>
            <a:chOff x="3615931" y="2958353"/>
            <a:chExt cx="649954" cy="327211"/>
          </a:xfrm>
        </p:grpSpPr>
        <p:sp>
          <p:nvSpPr>
            <p:cNvPr id="16" name="Oval 15"/>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7" name="Oval 16"/>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8" name="Curved Down Arrow 17"/>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9" name="Group 18"/>
          <p:cNvGrpSpPr/>
          <p:nvPr/>
        </p:nvGrpSpPr>
        <p:grpSpPr>
          <a:xfrm>
            <a:off x="2620208" y="2292191"/>
            <a:ext cx="649954" cy="327211"/>
            <a:chOff x="3615931" y="2958353"/>
            <a:chExt cx="649954" cy="327211"/>
          </a:xfrm>
        </p:grpSpPr>
        <p:sp>
          <p:nvSpPr>
            <p:cNvPr id="20" name="Oval 19"/>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1" name="Oval 20"/>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2" name="Curved Down Arrow 21"/>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23" name="Group 22"/>
          <p:cNvGrpSpPr/>
          <p:nvPr/>
        </p:nvGrpSpPr>
        <p:grpSpPr>
          <a:xfrm>
            <a:off x="2620208" y="2444591"/>
            <a:ext cx="649954" cy="327211"/>
            <a:chOff x="3615931" y="2958353"/>
            <a:chExt cx="649954" cy="327211"/>
          </a:xfrm>
        </p:grpSpPr>
        <p:sp>
          <p:nvSpPr>
            <p:cNvPr id="24" name="Oval 23"/>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5" name="Oval 24"/>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6" name="Curved Down Arrow 25"/>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27" name="Group 26"/>
          <p:cNvGrpSpPr/>
          <p:nvPr/>
        </p:nvGrpSpPr>
        <p:grpSpPr>
          <a:xfrm>
            <a:off x="2620208" y="2596991"/>
            <a:ext cx="649954" cy="327211"/>
            <a:chOff x="3615931" y="2958353"/>
            <a:chExt cx="649954" cy="327211"/>
          </a:xfrm>
        </p:grpSpPr>
        <p:sp>
          <p:nvSpPr>
            <p:cNvPr id="28" name="Oval 27"/>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9" name="Oval 28"/>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30" name="Curved Down Arrow 29"/>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31" name="Group 30"/>
          <p:cNvGrpSpPr/>
          <p:nvPr/>
        </p:nvGrpSpPr>
        <p:grpSpPr>
          <a:xfrm>
            <a:off x="2620208" y="2749391"/>
            <a:ext cx="649954" cy="327211"/>
            <a:chOff x="3615931" y="2958353"/>
            <a:chExt cx="649954" cy="327211"/>
          </a:xfrm>
        </p:grpSpPr>
        <p:sp>
          <p:nvSpPr>
            <p:cNvPr id="32" name="Oval 31"/>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33" name="Oval 32"/>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34" name="Curved Down Arrow 33"/>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35" name="Group 34"/>
          <p:cNvGrpSpPr/>
          <p:nvPr/>
        </p:nvGrpSpPr>
        <p:grpSpPr>
          <a:xfrm>
            <a:off x="2620208" y="2901791"/>
            <a:ext cx="649954" cy="327211"/>
            <a:chOff x="3615931" y="2958353"/>
            <a:chExt cx="649954" cy="327211"/>
          </a:xfrm>
        </p:grpSpPr>
        <p:sp>
          <p:nvSpPr>
            <p:cNvPr id="36" name="Oval 35"/>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37" name="Oval 36"/>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38" name="Curved Down Arrow 37"/>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39" name="Group 38"/>
          <p:cNvGrpSpPr/>
          <p:nvPr/>
        </p:nvGrpSpPr>
        <p:grpSpPr>
          <a:xfrm>
            <a:off x="2620208" y="3054191"/>
            <a:ext cx="649954" cy="327211"/>
            <a:chOff x="3615931" y="2958353"/>
            <a:chExt cx="649954" cy="327211"/>
          </a:xfrm>
        </p:grpSpPr>
        <p:sp>
          <p:nvSpPr>
            <p:cNvPr id="40" name="Oval 39"/>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41" name="Oval 40"/>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42" name="Curved Down Arrow 41"/>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43" name="Group 42"/>
          <p:cNvGrpSpPr/>
          <p:nvPr/>
        </p:nvGrpSpPr>
        <p:grpSpPr>
          <a:xfrm>
            <a:off x="2620208" y="3206591"/>
            <a:ext cx="649954" cy="327211"/>
            <a:chOff x="3615931" y="2958353"/>
            <a:chExt cx="649954" cy="327211"/>
          </a:xfrm>
        </p:grpSpPr>
        <p:sp>
          <p:nvSpPr>
            <p:cNvPr id="44" name="Oval 43"/>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45" name="Oval 44"/>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46" name="Curved Down Arrow 45"/>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47" name="Group 46"/>
          <p:cNvGrpSpPr/>
          <p:nvPr/>
        </p:nvGrpSpPr>
        <p:grpSpPr>
          <a:xfrm>
            <a:off x="2620208" y="3358991"/>
            <a:ext cx="649954" cy="327211"/>
            <a:chOff x="3615931" y="2958353"/>
            <a:chExt cx="649954" cy="327211"/>
          </a:xfrm>
        </p:grpSpPr>
        <p:sp>
          <p:nvSpPr>
            <p:cNvPr id="48" name="Oval 47"/>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49" name="Oval 48"/>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50" name="Curved Down Arrow 49"/>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51" name="Group 50"/>
          <p:cNvGrpSpPr/>
          <p:nvPr/>
        </p:nvGrpSpPr>
        <p:grpSpPr>
          <a:xfrm>
            <a:off x="2620208" y="3511391"/>
            <a:ext cx="649954" cy="327211"/>
            <a:chOff x="3615931" y="2958353"/>
            <a:chExt cx="649954" cy="327211"/>
          </a:xfrm>
        </p:grpSpPr>
        <p:sp>
          <p:nvSpPr>
            <p:cNvPr id="52" name="Oval 51"/>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53" name="Oval 52"/>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54" name="Curved Down Arrow 53"/>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55" name="Group 54"/>
          <p:cNvGrpSpPr/>
          <p:nvPr/>
        </p:nvGrpSpPr>
        <p:grpSpPr>
          <a:xfrm>
            <a:off x="2620208" y="3663791"/>
            <a:ext cx="649954" cy="327211"/>
            <a:chOff x="3615931" y="2958353"/>
            <a:chExt cx="649954" cy="327211"/>
          </a:xfrm>
        </p:grpSpPr>
        <p:sp>
          <p:nvSpPr>
            <p:cNvPr id="56" name="Oval 55"/>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57" name="Oval 56"/>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58" name="Curved Down Arrow 57"/>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59" name="Group 58"/>
          <p:cNvGrpSpPr/>
          <p:nvPr/>
        </p:nvGrpSpPr>
        <p:grpSpPr>
          <a:xfrm>
            <a:off x="2620208" y="3816191"/>
            <a:ext cx="649954" cy="327211"/>
            <a:chOff x="3615931" y="2958353"/>
            <a:chExt cx="649954" cy="327211"/>
          </a:xfrm>
        </p:grpSpPr>
        <p:sp>
          <p:nvSpPr>
            <p:cNvPr id="60" name="Oval 59"/>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61" name="Oval 60"/>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62" name="Curved Down Arrow 61"/>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63" name="Group 62"/>
          <p:cNvGrpSpPr/>
          <p:nvPr/>
        </p:nvGrpSpPr>
        <p:grpSpPr>
          <a:xfrm>
            <a:off x="2614175" y="3968591"/>
            <a:ext cx="649954" cy="327211"/>
            <a:chOff x="3615931" y="2958353"/>
            <a:chExt cx="649954" cy="327211"/>
          </a:xfrm>
        </p:grpSpPr>
        <p:sp>
          <p:nvSpPr>
            <p:cNvPr id="64" name="Oval 63"/>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65" name="Oval 64"/>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66" name="Curved Down Arrow 65"/>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67" name="Group 66"/>
          <p:cNvGrpSpPr>
            <a:grpSpLocks noChangeAspect="1"/>
          </p:cNvGrpSpPr>
          <p:nvPr/>
        </p:nvGrpSpPr>
        <p:grpSpPr>
          <a:xfrm>
            <a:off x="1712281" y="3110753"/>
            <a:ext cx="2576079" cy="1296894"/>
            <a:chOff x="3615931" y="2958353"/>
            <a:chExt cx="649954" cy="327211"/>
          </a:xfrm>
        </p:grpSpPr>
        <p:sp>
          <p:nvSpPr>
            <p:cNvPr id="68" name="Oval 67"/>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69" name="Oval 68"/>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70" name="Curved Down Arrow 69"/>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sp>
        <p:nvSpPr>
          <p:cNvPr id="71" name="Rectangle 70"/>
          <p:cNvSpPr/>
          <p:nvPr/>
        </p:nvSpPr>
        <p:spPr>
          <a:xfrm>
            <a:off x="5545715" y="3422959"/>
            <a:ext cx="100268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a:t>
            </a:r>
            <a:endParaRPr lang="en-US" sz="60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grpSp>
        <p:nvGrpSpPr>
          <p:cNvPr id="72" name="Group 71"/>
          <p:cNvGrpSpPr/>
          <p:nvPr/>
        </p:nvGrpSpPr>
        <p:grpSpPr>
          <a:xfrm>
            <a:off x="2617732" y="4111955"/>
            <a:ext cx="649954" cy="327211"/>
            <a:chOff x="3615931" y="2958353"/>
            <a:chExt cx="649954" cy="327211"/>
          </a:xfrm>
        </p:grpSpPr>
        <p:sp>
          <p:nvSpPr>
            <p:cNvPr id="73" name="Oval 72"/>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74" name="Oval 73"/>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75" name="Curved Down Arrow 74"/>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76" name="Group 75"/>
          <p:cNvGrpSpPr/>
          <p:nvPr/>
        </p:nvGrpSpPr>
        <p:grpSpPr>
          <a:xfrm>
            <a:off x="2617732" y="4264355"/>
            <a:ext cx="649954" cy="327211"/>
            <a:chOff x="3615931" y="2958353"/>
            <a:chExt cx="649954" cy="327211"/>
          </a:xfrm>
        </p:grpSpPr>
        <p:sp>
          <p:nvSpPr>
            <p:cNvPr id="77" name="Oval 76"/>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78" name="Oval 77"/>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79" name="Curved Down Arrow 78"/>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80" name="Group 79"/>
          <p:cNvGrpSpPr/>
          <p:nvPr/>
        </p:nvGrpSpPr>
        <p:grpSpPr>
          <a:xfrm>
            <a:off x="2617732" y="4416755"/>
            <a:ext cx="649954" cy="327211"/>
            <a:chOff x="3615931" y="2958353"/>
            <a:chExt cx="649954" cy="327211"/>
          </a:xfrm>
        </p:grpSpPr>
        <p:sp>
          <p:nvSpPr>
            <p:cNvPr id="81" name="Oval 80"/>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82" name="Oval 81"/>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83" name="Curved Down Arrow 82"/>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84" name="Group 83"/>
          <p:cNvGrpSpPr/>
          <p:nvPr/>
        </p:nvGrpSpPr>
        <p:grpSpPr>
          <a:xfrm>
            <a:off x="2617732" y="4569155"/>
            <a:ext cx="649954" cy="327211"/>
            <a:chOff x="3615931" y="2958353"/>
            <a:chExt cx="649954" cy="327211"/>
          </a:xfrm>
        </p:grpSpPr>
        <p:sp>
          <p:nvSpPr>
            <p:cNvPr id="85" name="Oval 84"/>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86" name="Oval 85"/>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87" name="Curved Down Arrow 86"/>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88" name="Group 87"/>
          <p:cNvGrpSpPr/>
          <p:nvPr/>
        </p:nvGrpSpPr>
        <p:grpSpPr>
          <a:xfrm>
            <a:off x="2617732" y="4721555"/>
            <a:ext cx="649954" cy="327211"/>
            <a:chOff x="3615931" y="2958353"/>
            <a:chExt cx="649954" cy="327211"/>
          </a:xfrm>
        </p:grpSpPr>
        <p:sp>
          <p:nvSpPr>
            <p:cNvPr id="89" name="Oval 88"/>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0" name="Oval 89"/>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1" name="Curved Down Arrow 90"/>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92" name="Group 91"/>
          <p:cNvGrpSpPr/>
          <p:nvPr/>
        </p:nvGrpSpPr>
        <p:grpSpPr>
          <a:xfrm>
            <a:off x="2617732" y="4873955"/>
            <a:ext cx="649954" cy="327211"/>
            <a:chOff x="3615931" y="2958353"/>
            <a:chExt cx="649954" cy="327211"/>
          </a:xfrm>
        </p:grpSpPr>
        <p:sp>
          <p:nvSpPr>
            <p:cNvPr id="93" name="Oval 92"/>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4" name="Oval 93"/>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5" name="Curved Down Arrow 94"/>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96" name="Group 95"/>
          <p:cNvGrpSpPr/>
          <p:nvPr/>
        </p:nvGrpSpPr>
        <p:grpSpPr>
          <a:xfrm>
            <a:off x="2617732" y="5026355"/>
            <a:ext cx="649954" cy="327211"/>
            <a:chOff x="3615931" y="2958353"/>
            <a:chExt cx="649954" cy="327211"/>
          </a:xfrm>
        </p:grpSpPr>
        <p:sp>
          <p:nvSpPr>
            <p:cNvPr id="97" name="Oval 96"/>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8" name="Oval 97"/>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9" name="Curved Down Arrow 98"/>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00" name="Group 99"/>
          <p:cNvGrpSpPr/>
          <p:nvPr/>
        </p:nvGrpSpPr>
        <p:grpSpPr>
          <a:xfrm>
            <a:off x="2617732" y="5178755"/>
            <a:ext cx="649954" cy="327211"/>
            <a:chOff x="3615931" y="2958353"/>
            <a:chExt cx="649954" cy="327211"/>
          </a:xfrm>
        </p:grpSpPr>
        <p:sp>
          <p:nvSpPr>
            <p:cNvPr id="101" name="Oval 100"/>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02" name="Oval 101"/>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03" name="Curved Down Arrow 102"/>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04" name="Group 103"/>
          <p:cNvGrpSpPr/>
          <p:nvPr/>
        </p:nvGrpSpPr>
        <p:grpSpPr>
          <a:xfrm>
            <a:off x="2617732" y="5331155"/>
            <a:ext cx="649954" cy="327211"/>
            <a:chOff x="3615931" y="2958353"/>
            <a:chExt cx="649954" cy="327211"/>
          </a:xfrm>
        </p:grpSpPr>
        <p:sp>
          <p:nvSpPr>
            <p:cNvPr id="105" name="Oval 104"/>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06" name="Oval 105"/>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07" name="Curved Down Arrow 106"/>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08" name="Group 107"/>
          <p:cNvGrpSpPr/>
          <p:nvPr/>
        </p:nvGrpSpPr>
        <p:grpSpPr>
          <a:xfrm>
            <a:off x="2617732" y="5483555"/>
            <a:ext cx="649954" cy="327211"/>
            <a:chOff x="3615931" y="2958353"/>
            <a:chExt cx="649954" cy="327211"/>
          </a:xfrm>
        </p:grpSpPr>
        <p:sp>
          <p:nvSpPr>
            <p:cNvPr id="109" name="Oval 108"/>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10" name="Oval 109"/>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11" name="Curved Down Arrow 110"/>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12" name="Group 111"/>
          <p:cNvGrpSpPr/>
          <p:nvPr/>
        </p:nvGrpSpPr>
        <p:grpSpPr>
          <a:xfrm>
            <a:off x="2617732" y="5635955"/>
            <a:ext cx="649954" cy="327211"/>
            <a:chOff x="3615931" y="2958353"/>
            <a:chExt cx="649954" cy="327211"/>
          </a:xfrm>
        </p:grpSpPr>
        <p:sp>
          <p:nvSpPr>
            <p:cNvPr id="113" name="Oval 112"/>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14" name="Oval 113"/>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15" name="Curved Down Arrow 114"/>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16" name="Group 115"/>
          <p:cNvGrpSpPr/>
          <p:nvPr/>
        </p:nvGrpSpPr>
        <p:grpSpPr>
          <a:xfrm>
            <a:off x="2617732" y="5788355"/>
            <a:ext cx="649954" cy="327211"/>
            <a:chOff x="3615931" y="2958353"/>
            <a:chExt cx="649954" cy="327211"/>
          </a:xfrm>
        </p:grpSpPr>
        <p:sp>
          <p:nvSpPr>
            <p:cNvPr id="117" name="Oval 116"/>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18" name="Oval 117"/>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19" name="Curved Down Arrow 118"/>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20" name="Group 119"/>
          <p:cNvGrpSpPr/>
          <p:nvPr/>
        </p:nvGrpSpPr>
        <p:grpSpPr>
          <a:xfrm>
            <a:off x="2617732" y="5940755"/>
            <a:ext cx="649954" cy="327211"/>
            <a:chOff x="3615931" y="2958353"/>
            <a:chExt cx="649954" cy="327211"/>
          </a:xfrm>
        </p:grpSpPr>
        <p:sp>
          <p:nvSpPr>
            <p:cNvPr id="121" name="Oval 120"/>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22" name="Oval 121"/>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23" name="Curved Down Arrow 122"/>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24" name="Group 123"/>
          <p:cNvGrpSpPr/>
          <p:nvPr/>
        </p:nvGrpSpPr>
        <p:grpSpPr>
          <a:xfrm>
            <a:off x="2617732" y="6093155"/>
            <a:ext cx="649954" cy="327211"/>
            <a:chOff x="3615931" y="2958353"/>
            <a:chExt cx="649954" cy="327211"/>
          </a:xfrm>
        </p:grpSpPr>
        <p:sp>
          <p:nvSpPr>
            <p:cNvPr id="125" name="Oval 124"/>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26" name="Oval 125"/>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27" name="Curved Down Arrow 126"/>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28" name="Group 127"/>
          <p:cNvGrpSpPr/>
          <p:nvPr/>
        </p:nvGrpSpPr>
        <p:grpSpPr>
          <a:xfrm>
            <a:off x="2617732" y="6245555"/>
            <a:ext cx="649954" cy="327211"/>
            <a:chOff x="3615931" y="2958353"/>
            <a:chExt cx="649954" cy="327211"/>
          </a:xfrm>
        </p:grpSpPr>
        <p:sp>
          <p:nvSpPr>
            <p:cNvPr id="129" name="Oval 128"/>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30" name="Oval 129"/>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31" name="Curved Down Arrow 130"/>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32" name="Group 131"/>
          <p:cNvGrpSpPr/>
          <p:nvPr/>
        </p:nvGrpSpPr>
        <p:grpSpPr>
          <a:xfrm>
            <a:off x="2611699" y="6397955"/>
            <a:ext cx="649954" cy="327211"/>
            <a:chOff x="3615931" y="2958353"/>
            <a:chExt cx="649954" cy="327211"/>
          </a:xfrm>
        </p:grpSpPr>
        <p:sp>
          <p:nvSpPr>
            <p:cNvPr id="133" name="Oval 132"/>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34" name="Oval 133"/>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35" name="Curved Down Arrow 134"/>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sp>
        <p:nvSpPr>
          <p:cNvPr id="136" name="Left Bracket 135"/>
          <p:cNvSpPr/>
          <p:nvPr/>
        </p:nvSpPr>
        <p:spPr>
          <a:xfrm>
            <a:off x="2369619" y="2276965"/>
            <a:ext cx="185852" cy="1828800"/>
          </a:xfrm>
          <a:prstGeom prst="leftBracket">
            <a:avLst/>
          </a:prstGeom>
          <a:ln w="38100" cap="flat">
            <a:solidFill>
              <a:schemeClr val="tx1">
                <a:lumMod val="50000"/>
                <a:lumOff val="50000"/>
              </a:schemeClr>
            </a:solidFill>
            <a:tailEnd type="non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Right Bracket 136"/>
          <p:cNvSpPr/>
          <p:nvPr/>
        </p:nvSpPr>
        <p:spPr>
          <a:xfrm>
            <a:off x="3360831" y="2245985"/>
            <a:ext cx="182880" cy="1828800"/>
          </a:xfrm>
          <a:prstGeom prst="rightBracket">
            <a:avLst/>
          </a:prstGeom>
          <a:ln w="38100" cap="flat">
            <a:solidFill>
              <a:schemeClr val="tx1">
                <a:lumMod val="50000"/>
                <a:lumOff val="50000"/>
              </a:schemeClr>
            </a:solidFill>
            <a:tailEnd type="none"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8" name="Group 137"/>
          <p:cNvGrpSpPr/>
          <p:nvPr/>
        </p:nvGrpSpPr>
        <p:grpSpPr>
          <a:xfrm>
            <a:off x="8177818" y="3108147"/>
            <a:ext cx="649954" cy="327211"/>
            <a:chOff x="3615931" y="2958353"/>
            <a:chExt cx="649954" cy="327211"/>
          </a:xfrm>
        </p:grpSpPr>
        <p:sp>
          <p:nvSpPr>
            <p:cNvPr id="139" name="Oval 138"/>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40" name="Oval 139"/>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41" name="Curved Down Arrow 140"/>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42" name="Group 141"/>
          <p:cNvGrpSpPr/>
          <p:nvPr/>
        </p:nvGrpSpPr>
        <p:grpSpPr>
          <a:xfrm>
            <a:off x="8177818" y="3260547"/>
            <a:ext cx="649954" cy="327211"/>
            <a:chOff x="3615931" y="2958353"/>
            <a:chExt cx="649954" cy="327211"/>
          </a:xfrm>
        </p:grpSpPr>
        <p:sp>
          <p:nvSpPr>
            <p:cNvPr id="143" name="Oval 142"/>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44" name="Oval 143"/>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45" name="Curved Down Arrow 144"/>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46" name="Group 145"/>
          <p:cNvGrpSpPr/>
          <p:nvPr/>
        </p:nvGrpSpPr>
        <p:grpSpPr>
          <a:xfrm>
            <a:off x="8177818" y="3412947"/>
            <a:ext cx="649954" cy="327211"/>
            <a:chOff x="3615931" y="2958353"/>
            <a:chExt cx="649954" cy="327211"/>
          </a:xfrm>
        </p:grpSpPr>
        <p:sp>
          <p:nvSpPr>
            <p:cNvPr id="147" name="Oval 146"/>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48" name="Oval 147"/>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49" name="Curved Down Arrow 148"/>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50" name="Group 149"/>
          <p:cNvGrpSpPr/>
          <p:nvPr/>
        </p:nvGrpSpPr>
        <p:grpSpPr>
          <a:xfrm>
            <a:off x="8177818" y="3565347"/>
            <a:ext cx="649954" cy="327211"/>
            <a:chOff x="3615931" y="2958353"/>
            <a:chExt cx="649954" cy="327211"/>
          </a:xfrm>
        </p:grpSpPr>
        <p:sp>
          <p:nvSpPr>
            <p:cNvPr id="151" name="Oval 150"/>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52" name="Oval 151"/>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53" name="Curved Down Arrow 152"/>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54" name="Group 153"/>
          <p:cNvGrpSpPr/>
          <p:nvPr/>
        </p:nvGrpSpPr>
        <p:grpSpPr>
          <a:xfrm>
            <a:off x="8177818" y="3717747"/>
            <a:ext cx="649954" cy="327211"/>
            <a:chOff x="3615931" y="2958353"/>
            <a:chExt cx="649954" cy="327211"/>
          </a:xfrm>
        </p:grpSpPr>
        <p:sp>
          <p:nvSpPr>
            <p:cNvPr id="155" name="Oval 154"/>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56" name="Oval 155"/>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57" name="Curved Down Arrow 156"/>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58" name="Group 157"/>
          <p:cNvGrpSpPr/>
          <p:nvPr/>
        </p:nvGrpSpPr>
        <p:grpSpPr>
          <a:xfrm>
            <a:off x="8177818" y="3870147"/>
            <a:ext cx="649954" cy="327211"/>
            <a:chOff x="3615931" y="2958353"/>
            <a:chExt cx="649954" cy="327211"/>
          </a:xfrm>
        </p:grpSpPr>
        <p:sp>
          <p:nvSpPr>
            <p:cNvPr id="159" name="Oval 158"/>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60" name="Oval 159"/>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61" name="Curved Down Arrow 160"/>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62" name="Group 161"/>
          <p:cNvGrpSpPr/>
          <p:nvPr/>
        </p:nvGrpSpPr>
        <p:grpSpPr>
          <a:xfrm>
            <a:off x="8177818" y="4022547"/>
            <a:ext cx="649954" cy="327211"/>
            <a:chOff x="3615931" y="2958353"/>
            <a:chExt cx="649954" cy="327211"/>
          </a:xfrm>
        </p:grpSpPr>
        <p:sp>
          <p:nvSpPr>
            <p:cNvPr id="163" name="Oval 162"/>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64" name="Oval 163"/>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65" name="Curved Down Arrow 164"/>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66" name="Group 165"/>
          <p:cNvGrpSpPr/>
          <p:nvPr/>
        </p:nvGrpSpPr>
        <p:grpSpPr>
          <a:xfrm>
            <a:off x="8177818" y="4174947"/>
            <a:ext cx="649954" cy="327211"/>
            <a:chOff x="3615931" y="2958353"/>
            <a:chExt cx="649954" cy="327211"/>
          </a:xfrm>
        </p:grpSpPr>
        <p:sp>
          <p:nvSpPr>
            <p:cNvPr id="167" name="Oval 166"/>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68" name="Oval 167"/>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69" name="Curved Down Arrow 168"/>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grpSp>
        <p:nvGrpSpPr>
          <p:cNvPr id="170" name="Group 169"/>
          <p:cNvGrpSpPr/>
          <p:nvPr/>
        </p:nvGrpSpPr>
        <p:grpSpPr>
          <a:xfrm>
            <a:off x="8177818" y="4327347"/>
            <a:ext cx="649954" cy="327211"/>
            <a:chOff x="3615931" y="2958353"/>
            <a:chExt cx="649954" cy="327211"/>
          </a:xfrm>
        </p:grpSpPr>
        <p:sp>
          <p:nvSpPr>
            <p:cNvPr id="171" name="Oval 170"/>
            <p:cNvSpPr/>
            <p:nvPr/>
          </p:nvSpPr>
          <p:spPr>
            <a:xfrm>
              <a:off x="3615931"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72" name="Oval 171"/>
            <p:cNvSpPr/>
            <p:nvPr/>
          </p:nvSpPr>
          <p:spPr>
            <a:xfrm>
              <a:off x="4037285" y="3056964"/>
              <a:ext cx="228600" cy="228600"/>
            </a:xfrm>
            <a:prstGeom prst="ellipse">
              <a:avLst/>
            </a:prstGeom>
            <a:solidFill>
              <a:schemeClr val="accent3"/>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73" name="Curved Down Arrow 172"/>
            <p:cNvSpPr/>
            <p:nvPr/>
          </p:nvSpPr>
          <p:spPr>
            <a:xfrm>
              <a:off x="3750408" y="2958353"/>
              <a:ext cx="358604" cy="104588"/>
            </a:xfrm>
            <a:prstGeom prst="curvedDownArrow">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grpSp>
    </p:spTree>
    <p:extLst>
      <p:ext uri="{BB962C8B-B14F-4D97-AF65-F5344CB8AC3E}">
        <p14:creationId xmlns:p14="http://schemas.microsoft.com/office/powerpoint/2010/main" val="2582798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7"/>
                                        </p:tgtEl>
                                      </p:cBhvr>
                                    </p:animEffect>
                                    <p:set>
                                      <p:cBhvr>
                                        <p:cTn id="7" dur="1" fill="hold">
                                          <p:stCondLst>
                                            <p:cond delay="499"/>
                                          </p:stCondLst>
                                        </p:cTn>
                                        <p:tgtEl>
                                          <p:spTgt spid="67"/>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par>
                                <p:cTn id="26" presetID="9"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500"/>
                                        <p:tgtEl>
                                          <p:spTgt spid="27"/>
                                        </p:tgtEl>
                                      </p:cBhvr>
                                    </p:animEffect>
                                  </p:childTnLst>
                                </p:cTn>
                              </p:par>
                              <p:par>
                                <p:cTn id="29" presetID="9"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dissolve">
                                      <p:cBhvr>
                                        <p:cTn id="31" dur="500"/>
                                        <p:tgtEl>
                                          <p:spTgt spid="31"/>
                                        </p:tgtEl>
                                      </p:cBhvr>
                                    </p:animEffect>
                                  </p:childTnLst>
                                </p:cTn>
                              </p:par>
                              <p:par>
                                <p:cTn id="32" presetID="9"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ssolve">
                                      <p:cBhvr>
                                        <p:cTn id="34" dur="500"/>
                                        <p:tgtEl>
                                          <p:spTgt spid="35"/>
                                        </p:tgtEl>
                                      </p:cBhvr>
                                    </p:animEffect>
                                  </p:childTnLst>
                                </p:cTn>
                              </p:par>
                              <p:par>
                                <p:cTn id="35" presetID="9"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dissolve">
                                      <p:cBhvr>
                                        <p:cTn id="37" dur="500"/>
                                        <p:tgtEl>
                                          <p:spTgt spid="39"/>
                                        </p:tgtEl>
                                      </p:cBhvr>
                                    </p:animEffect>
                                  </p:childTnLst>
                                </p:cTn>
                              </p:par>
                              <p:par>
                                <p:cTn id="38" presetID="9"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dissolve">
                                      <p:cBhvr>
                                        <p:cTn id="40" dur="500"/>
                                        <p:tgtEl>
                                          <p:spTgt spid="43"/>
                                        </p:tgtEl>
                                      </p:cBhvr>
                                    </p:animEffect>
                                  </p:childTnLst>
                                </p:cTn>
                              </p:par>
                              <p:par>
                                <p:cTn id="41" presetID="9"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dissolve">
                                      <p:cBhvr>
                                        <p:cTn id="43" dur="500"/>
                                        <p:tgtEl>
                                          <p:spTgt spid="47"/>
                                        </p:tgtEl>
                                      </p:cBhvr>
                                    </p:animEffect>
                                  </p:childTnLst>
                                </p:cTn>
                              </p:par>
                              <p:par>
                                <p:cTn id="44" presetID="9"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dissolve">
                                      <p:cBhvr>
                                        <p:cTn id="46" dur="500"/>
                                        <p:tgtEl>
                                          <p:spTgt spid="51"/>
                                        </p:tgtEl>
                                      </p:cBhvr>
                                    </p:animEffect>
                                  </p:childTnLst>
                                </p:cTn>
                              </p:par>
                              <p:par>
                                <p:cTn id="47" presetID="9"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dissolve">
                                      <p:cBhvr>
                                        <p:cTn id="49" dur="500"/>
                                        <p:tgtEl>
                                          <p:spTgt spid="55"/>
                                        </p:tgtEl>
                                      </p:cBhvr>
                                    </p:animEffect>
                                  </p:childTnLst>
                                </p:cTn>
                              </p:par>
                              <p:par>
                                <p:cTn id="50" presetID="9"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dissolve">
                                      <p:cBhvr>
                                        <p:cTn id="52" dur="500"/>
                                        <p:tgtEl>
                                          <p:spTgt spid="59"/>
                                        </p:tgtEl>
                                      </p:cBhvr>
                                    </p:animEffect>
                                  </p:childTnLst>
                                </p:cTn>
                              </p:par>
                              <p:par>
                                <p:cTn id="53" presetID="9"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dissolve">
                                      <p:cBhvr>
                                        <p:cTn id="55" dur="500"/>
                                        <p:tgtEl>
                                          <p:spTgt spid="63"/>
                                        </p:tgtEl>
                                      </p:cBhvr>
                                    </p:animEffect>
                                  </p:childTnLst>
                                </p:cTn>
                              </p:par>
                              <p:par>
                                <p:cTn id="56" presetID="9" presetClass="entr" presetSubtype="0"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dissolve">
                                      <p:cBhvr>
                                        <p:cTn id="58" dur="500"/>
                                        <p:tgtEl>
                                          <p:spTgt spid="72"/>
                                        </p:tgtEl>
                                      </p:cBhvr>
                                    </p:animEffect>
                                  </p:childTnLst>
                                </p:cTn>
                              </p:par>
                              <p:par>
                                <p:cTn id="59" presetID="9" presetClass="entr" presetSubtype="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dissolve">
                                      <p:cBhvr>
                                        <p:cTn id="61" dur="500"/>
                                        <p:tgtEl>
                                          <p:spTgt spid="76"/>
                                        </p:tgtEl>
                                      </p:cBhvr>
                                    </p:animEffect>
                                  </p:childTnLst>
                                </p:cTn>
                              </p:par>
                              <p:par>
                                <p:cTn id="62" presetID="9" presetClass="entr" presetSubtype="0"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dissolve">
                                      <p:cBhvr>
                                        <p:cTn id="64" dur="500"/>
                                        <p:tgtEl>
                                          <p:spTgt spid="80"/>
                                        </p:tgtEl>
                                      </p:cBhvr>
                                    </p:animEffect>
                                  </p:childTnLst>
                                </p:cTn>
                              </p:par>
                              <p:par>
                                <p:cTn id="65" presetID="9" presetClass="entr" presetSubtype="0" fill="hold" nodeType="with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dissolve">
                                      <p:cBhvr>
                                        <p:cTn id="67" dur="500"/>
                                        <p:tgtEl>
                                          <p:spTgt spid="84"/>
                                        </p:tgtEl>
                                      </p:cBhvr>
                                    </p:animEffect>
                                  </p:childTnLst>
                                </p:cTn>
                              </p:par>
                              <p:par>
                                <p:cTn id="68" presetID="9" presetClass="entr" presetSubtype="0" fill="hold"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dissolve">
                                      <p:cBhvr>
                                        <p:cTn id="70" dur="500"/>
                                        <p:tgtEl>
                                          <p:spTgt spid="88"/>
                                        </p:tgtEl>
                                      </p:cBhvr>
                                    </p:animEffect>
                                  </p:childTnLst>
                                </p:cTn>
                              </p:par>
                              <p:par>
                                <p:cTn id="71" presetID="9" presetClass="entr" presetSubtype="0" fill="hold" nodeType="withEffect">
                                  <p:stCondLst>
                                    <p:cond delay="0"/>
                                  </p:stCondLst>
                                  <p:childTnLst>
                                    <p:set>
                                      <p:cBhvr>
                                        <p:cTn id="72" dur="1" fill="hold">
                                          <p:stCondLst>
                                            <p:cond delay="0"/>
                                          </p:stCondLst>
                                        </p:cTn>
                                        <p:tgtEl>
                                          <p:spTgt spid="92"/>
                                        </p:tgtEl>
                                        <p:attrNameLst>
                                          <p:attrName>style.visibility</p:attrName>
                                        </p:attrNameLst>
                                      </p:cBhvr>
                                      <p:to>
                                        <p:strVal val="visible"/>
                                      </p:to>
                                    </p:set>
                                    <p:animEffect transition="in" filter="dissolve">
                                      <p:cBhvr>
                                        <p:cTn id="73" dur="500"/>
                                        <p:tgtEl>
                                          <p:spTgt spid="92"/>
                                        </p:tgtEl>
                                      </p:cBhvr>
                                    </p:animEffect>
                                  </p:childTnLst>
                                </p:cTn>
                              </p:par>
                              <p:par>
                                <p:cTn id="74" presetID="9" presetClass="entr" presetSubtype="0" fill="hold" nodeType="with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dissolve">
                                      <p:cBhvr>
                                        <p:cTn id="76" dur="500"/>
                                        <p:tgtEl>
                                          <p:spTgt spid="96"/>
                                        </p:tgtEl>
                                      </p:cBhvr>
                                    </p:animEffect>
                                  </p:childTnLst>
                                </p:cTn>
                              </p:par>
                              <p:par>
                                <p:cTn id="77" presetID="9" presetClass="entr" presetSubtype="0" fill="hold" nodeType="withEffect">
                                  <p:stCondLst>
                                    <p:cond delay="0"/>
                                  </p:stCondLst>
                                  <p:childTnLst>
                                    <p:set>
                                      <p:cBhvr>
                                        <p:cTn id="78" dur="1" fill="hold">
                                          <p:stCondLst>
                                            <p:cond delay="0"/>
                                          </p:stCondLst>
                                        </p:cTn>
                                        <p:tgtEl>
                                          <p:spTgt spid="100"/>
                                        </p:tgtEl>
                                        <p:attrNameLst>
                                          <p:attrName>style.visibility</p:attrName>
                                        </p:attrNameLst>
                                      </p:cBhvr>
                                      <p:to>
                                        <p:strVal val="visible"/>
                                      </p:to>
                                    </p:set>
                                    <p:animEffect transition="in" filter="dissolve">
                                      <p:cBhvr>
                                        <p:cTn id="79" dur="500"/>
                                        <p:tgtEl>
                                          <p:spTgt spid="100"/>
                                        </p:tgtEl>
                                      </p:cBhvr>
                                    </p:animEffect>
                                  </p:childTnLst>
                                </p:cTn>
                              </p:par>
                              <p:par>
                                <p:cTn id="80" presetID="9" presetClass="entr" presetSubtype="0" fill="hold" nodeType="with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dissolve">
                                      <p:cBhvr>
                                        <p:cTn id="82" dur="500"/>
                                        <p:tgtEl>
                                          <p:spTgt spid="104"/>
                                        </p:tgtEl>
                                      </p:cBhvr>
                                    </p:animEffect>
                                  </p:childTnLst>
                                </p:cTn>
                              </p:par>
                              <p:par>
                                <p:cTn id="83" presetID="9" presetClass="entr" presetSubtype="0" fill="hold" nodeType="withEffect">
                                  <p:stCondLst>
                                    <p:cond delay="0"/>
                                  </p:stCondLst>
                                  <p:childTnLst>
                                    <p:set>
                                      <p:cBhvr>
                                        <p:cTn id="84" dur="1" fill="hold">
                                          <p:stCondLst>
                                            <p:cond delay="0"/>
                                          </p:stCondLst>
                                        </p:cTn>
                                        <p:tgtEl>
                                          <p:spTgt spid="108"/>
                                        </p:tgtEl>
                                        <p:attrNameLst>
                                          <p:attrName>style.visibility</p:attrName>
                                        </p:attrNameLst>
                                      </p:cBhvr>
                                      <p:to>
                                        <p:strVal val="visible"/>
                                      </p:to>
                                    </p:set>
                                    <p:animEffect transition="in" filter="dissolve">
                                      <p:cBhvr>
                                        <p:cTn id="85" dur="500"/>
                                        <p:tgtEl>
                                          <p:spTgt spid="108"/>
                                        </p:tgtEl>
                                      </p:cBhvr>
                                    </p:animEffect>
                                  </p:childTnLst>
                                </p:cTn>
                              </p:par>
                              <p:par>
                                <p:cTn id="86" presetID="9" presetClass="entr" presetSubtype="0" fill="hold" nodeType="with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dissolve">
                                      <p:cBhvr>
                                        <p:cTn id="88" dur="500"/>
                                        <p:tgtEl>
                                          <p:spTgt spid="112"/>
                                        </p:tgtEl>
                                      </p:cBhvr>
                                    </p:animEffect>
                                  </p:childTnLst>
                                </p:cTn>
                              </p:par>
                              <p:par>
                                <p:cTn id="89" presetID="9" presetClass="entr" presetSubtype="0" fill="hold" nodeType="withEffect">
                                  <p:stCondLst>
                                    <p:cond delay="0"/>
                                  </p:stCondLst>
                                  <p:childTnLst>
                                    <p:set>
                                      <p:cBhvr>
                                        <p:cTn id="90" dur="1" fill="hold">
                                          <p:stCondLst>
                                            <p:cond delay="0"/>
                                          </p:stCondLst>
                                        </p:cTn>
                                        <p:tgtEl>
                                          <p:spTgt spid="116"/>
                                        </p:tgtEl>
                                        <p:attrNameLst>
                                          <p:attrName>style.visibility</p:attrName>
                                        </p:attrNameLst>
                                      </p:cBhvr>
                                      <p:to>
                                        <p:strVal val="visible"/>
                                      </p:to>
                                    </p:set>
                                    <p:animEffect transition="in" filter="dissolve">
                                      <p:cBhvr>
                                        <p:cTn id="91" dur="500"/>
                                        <p:tgtEl>
                                          <p:spTgt spid="116"/>
                                        </p:tgtEl>
                                      </p:cBhvr>
                                    </p:animEffect>
                                  </p:childTnLst>
                                </p:cTn>
                              </p:par>
                              <p:par>
                                <p:cTn id="92" presetID="9" presetClass="entr" presetSubtype="0" fill="hold" nodeType="withEffect">
                                  <p:stCondLst>
                                    <p:cond delay="0"/>
                                  </p:stCondLst>
                                  <p:childTnLst>
                                    <p:set>
                                      <p:cBhvr>
                                        <p:cTn id="93" dur="1" fill="hold">
                                          <p:stCondLst>
                                            <p:cond delay="0"/>
                                          </p:stCondLst>
                                        </p:cTn>
                                        <p:tgtEl>
                                          <p:spTgt spid="120"/>
                                        </p:tgtEl>
                                        <p:attrNameLst>
                                          <p:attrName>style.visibility</p:attrName>
                                        </p:attrNameLst>
                                      </p:cBhvr>
                                      <p:to>
                                        <p:strVal val="visible"/>
                                      </p:to>
                                    </p:set>
                                    <p:animEffect transition="in" filter="dissolve">
                                      <p:cBhvr>
                                        <p:cTn id="94" dur="500"/>
                                        <p:tgtEl>
                                          <p:spTgt spid="120"/>
                                        </p:tgtEl>
                                      </p:cBhvr>
                                    </p:animEffect>
                                  </p:childTnLst>
                                </p:cTn>
                              </p:par>
                              <p:par>
                                <p:cTn id="95" presetID="9" presetClass="entr" presetSubtype="0" fill="hold" nodeType="withEffect">
                                  <p:stCondLst>
                                    <p:cond delay="0"/>
                                  </p:stCondLst>
                                  <p:childTnLst>
                                    <p:set>
                                      <p:cBhvr>
                                        <p:cTn id="96" dur="1" fill="hold">
                                          <p:stCondLst>
                                            <p:cond delay="0"/>
                                          </p:stCondLst>
                                        </p:cTn>
                                        <p:tgtEl>
                                          <p:spTgt spid="124"/>
                                        </p:tgtEl>
                                        <p:attrNameLst>
                                          <p:attrName>style.visibility</p:attrName>
                                        </p:attrNameLst>
                                      </p:cBhvr>
                                      <p:to>
                                        <p:strVal val="visible"/>
                                      </p:to>
                                    </p:set>
                                    <p:animEffect transition="in" filter="dissolve">
                                      <p:cBhvr>
                                        <p:cTn id="97" dur="500"/>
                                        <p:tgtEl>
                                          <p:spTgt spid="124"/>
                                        </p:tgtEl>
                                      </p:cBhvr>
                                    </p:animEffect>
                                  </p:childTnLst>
                                </p:cTn>
                              </p:par>
                              <p:par>
                                <p:cTn id="98" presetID="9" presetClass="entr" presetSubtype="0" fill="hold" nodeType="withEffect">
                                  <p:stCondLst>
                                    <p:cond delay="0"/>
                                  </p:stCondLst>
                                  <p:childTnLst>
                                    <p:set>
                                      <p:cBhvr>
                                        <p:cTn id="99" dur="1" fill="hold">
                                          <p:stCondLst>
                                            <p:cond delay="0"/>
                                          </p:stCondLst>
                                        </p:cTn>
                                        <p:tgtEl>
                                          <p:spTgt spid="128"/>
                                        </p:tgtEl>
                                        <p:attrNameLst>
                                          <p:attrName>style.visibility</p:attrName>
                                        </p:attrNameLst>
                                      </p:cBhvr>
                                      <p:to>
                                        <p:strVal val="visible"/>
                                      </p:to>
                                    </p:set>
                                    <p:animEffect transition="in" filter="dissolve">
                                      <p:cBhvr>
                                        <p:cTn id="100" dur="500"/>
                                        <p:tgtEl>
                                          <p:spTgt spid="128"/>
                                        </p:tgtEl>
                                      </p:cBhvr>
                                    </p:animEffect>
                                  </p:childTnLst>
                                </p:cTn>
                              </p:par>
                              <p:par>
                                <p:cTn id="101" presetID="9" presetClass="entr" presetSubtype="0" fill="hold" nodeType="withEffect">
                                  <p:stCondLst>
                                    <p:cond delay="0"/>
                                  </p:stCondLst>
                                  <p:childTnLst>
                                    <p:set>
                                      <p:cBhvr>
                                        <p:cTn id="102" dur="1" fill="hold">
                                          <p:stCondLst>
                                            <p:cond delay="0"/>
                                          </p:stCondLst>
                                        </p:cTn>
                                        <p:tgtEl>
                                          <p:spTgt spid="132"/>
                                        </p:tgtEl>
                                        <p:attrNameLst>
                                          <p:attrName>style.visibility</p:attrName>
                                        </p:attrNameLst>
                                      </p:cBhvr>
                                      <p:to>
                                        <p:strVal val="visible"/>
                                      </p:to>
                                    </p:set>
                                    <p:animEffect transition="in" filter="dissolve">
                                      <p:cBhvr>
                                        <p:cTn id="103" dur="500"/>
                                        <p:tgtEl>
                                          <p:spTgt spid="132"/>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71"/>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37"/>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36"/>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nodeType="clickEffect">
                                  <p:stCondLst>
                                    <p:cond delay="0"/>
                                  </p:stCondLst>
                                  <p:childTnLst>
                                    <p:set>
                                      <p:cBhvr>
                                        <p:cTn id="117" dur="1" fill="hold">
                                          <p:stCondLst>
                                            <p:cond delay="0"/>
                                          </p:stCondLst>
                                        </p:cTn>
                                        <p:tgtEl>
                                          <p:spTgt spid="138"/>
                                        </p:tgtEl>
                                        <p:attrNameLst>
                                          <p:attrName>style.visibility</p:attrName>
                                        </p:attrNameLst>
                                      </p:cBhvr>
                                      <p:to>
                                        <p:strVal val="visible"/>
                                      </p:to>
                                    </p:set>
                                    <p:animEffect transition="in" filter="dissolve">
                                      <p:cBhvr>
                                        <p:cTn id="118" dur="500"/>
                                        <p:tgtEl>
                                          <p:spTgt spid="138"/>
                                        </p:tgtEl>
                                      </p:cBhvr>
                                    </p:animEffect>
                                  </p:childTnLst>
                                </p:cTn>
                              </p:par>
                              <p:par>
                                <p:cTn id="119" presetID="9" presetClass="entr" presetSubtype="0" fill="hold" nodeType="withEffect">
                                  <p:stCondLst>
                                    <p:cond delay="0"/>
                                  </p:stCondLst>
                                  <p:childTnLst>
                                    <p:set>
                                      <p:cBhvr>
                                        <p:cTn id="120" dur="1" fill="hold">
                                          <p:stCondLst>
                                            <p:cond delay="0"/>
                                          </p:stCondLst>
                                        </p:cTn>
                                        <p:tgtEl>
                                          <p:spTgt spid="142"/>
                                        </p:tgtEl>
                                        <p:attrNameLst>
                                          <p:attrName>style.visibility</p:attrName>
                                        </p:attrNameLst>
                                      </p:cBhvr>
                                      <p:to>
                                        <p:strVal val="visible"/>
                                      </p:to>
                                    </p:set>
                                    <p:animEffect transition="in" filter="dissolve">
                                      <p:cBhvr>
                                        <p:cTn id="121" dur="500"/>
                                        <p:tgtEl>
                                          <p:spTgt spid="142"/>
                                        </p:tgtEl>
                                      </p:cBhvr>
                                    </p:animEffect>
                                  </p:childTnLst>
                                </p:cTn>
                              </p:par>
                              <p:par>
                                <p:cTn id="122" presetID="9" presetClass="entr" presetSubtype="0" fill="hold" nodeType="withEffect">
                                  <p:stCondLst>
                                    <p:cond delay="0"/>
                                  </p:stCondLst>
                                  <p:childTnLst>
                                    <p:set>
                                      <p:cBhvr>
                                        <p:cTn id="123" dur="1" fill="hold">
                                          <p:stCondLst>
                                            <p:cond delay="0"/>
                                          </p:stCondLst>
                                        </p:cTn>
                                        <p:tgtEl>
                                          <p:spTgt spid="146"/>
                                        </p:tgtEl>
                                        <p:attrNameLst>
                                          <p:attrName>style.visibility</p:attrName>
                                        </p:attrNameLst>
                                      </p:cBhvr>
                                      <p:to>
                                        <p:strVal val="visible"/>
                                      </p:to>
                                    </p:set>
                                    <p:animEffect transition="in" filter="dissolve">
                                      <p:cBhvr>
                                        <p:cTn id="124" dur="500"/>
                                        <p:tgtEl>
                                          <p:spTgt spid="146"/>
                                        </p:tgtEl>
                                      </p:cBhvr>
                                    </p:animEffect>
                                  </p:childTnLst>
                                </p:cTn>
                              </p:par>
                              <p:par>
                                <p:cTn id="125" presetID="9" presetClass="entr" presetSubtype="0" fill="hold" nodeType="withEffect">
                                  <p:stCondLst>
                                    <p:cond delay="0"/>
                                  </p:stCondLst>
                                  <p:childTnLst>
                                    <p:set>
                                      <p:cBhvr>
                                        <p:cTn id="126" dur="1" fill="hold">
                                          <p:stCondLst>
                                            <p:cond delay="0"/>
                                          </p:stCondLst>
                                        </p:cTn>
                                        <p:tgtEl>
                                          <p:spTgt spid="150"/>
                                        </p:tgtEl>
                                        <p:attrNameLst>
                                          <p:attrName>style.visibility</p:attrName>
                                        </p:attrNameLst>
                                      </p:cBhvr>
                                      <p:to>
                                        <p:strVal val="visible"/>
                                      </p:to>
                                    </p:set>
                                    <p:animEffect transition="in" filter="dissolve">
                                      <p:cBhvr>
                                        <p:cTn id="127" dur="500"/>
                                        <p:tgtEl>
                                          <p:spTgt spid="150"/>
                                        </p:tgtEl>
                                      </p:cBhvr>
                                    </p:animEffect>
                                  </p:childTnLst>
                                </p:cTn>
                              </p:par>
                              <p:par>
                                <p:cTn id="128" presetID="9" presetClass="entr" presetSubtype="0" fill="hold" nodeType="withEffect">
                                  <p:stCondLst>
                                    <p:cond delay="0"/>
                                  </p:stCondLst>
                                  <p:childTnLst>
                                    <p:set>
                                      <p:cBhvr>
                                        <p:cTn id="129" dur="1" fill="hold">
                                          <p:stCondLst>
                                            <p:cond delay="0"/>
                                          </p:stCondLst>
                                        </p:cTn>
                                        <p:tgtEl>
                                          <p:spTgt spid="154"/>
                                        </p:tgtEl>
                                        <p:attrNameLst>
                                          <p:attrName>style.visibility</p:attrName>
                                        </p:attrNameLst>
                                      </p:cBhvr>
                                      <p:to>
                                        <p:strVal val="visible"/>
                                      </p:to>
                                    </p:set>
                                    <p:animEffect transition="in" filter="dissolve">
                                      <p:cBhvr>
                                        <p:cTn id="130" dur="500"/>
                                        <p:tgtEl>
                                          <p:spTgt spid="154"/>
                                        </p:tgtEl>
                                      </p:cBhvr>
                                    </p:animEffect>
                                  </p:childTnLst>
                                </p:cTn>
                              </p:par>
                              <p:par>
                                <p:cTn id="131" presetID="9" presetClass="entr" presetSubtype="0" fill="hold" nodeType="withEffect">
                                  <p:stCondLst>
                                    <p:cond delay="0"/>
                                  </p:stCondLst>
                                  <p:childTnLst>
                                    <p:set>
                                      <p:cBhvr>
                                        <p:cTn id="132" dur="1" fill="hold">
                                          <p:stCondLst>
                                            <p:cond delay="0"/>
                                          </p:stCondLst>
                                        </p:cTn>
                                        <p:tgtEl>
                                          <p:spTgt spid="158"/>
                                        </p:tgtEl>
                                        <p:attrNameLst>
                                          <p:attrName>style.visibility</p:attrName>
                                        </p:attrNameLst>
                                      </p:cBhvr>
                                      <p:to>
                                        <p:strVal val="visible"/>
                                      </p:to>
                                    </p:set>
                                    <p:animEffect transition="in" filter="dissolve">
                                      <p:cBhvr>
                                        <p:cTn id="133" dur="500"/>
                                        <p:tgtEl>
                                          <p:spTgt spid="158"/>
                                        </p:tgtEl>
                                      </p:cBhvr>
                                    </p:animEffect>
                                  </p:childTnLst>
                                </p:cTn>
                              </p:par>
                              <p:par>
                                <p:cTn id="134" presetID="9" presetClass="entr" presetSubtype="0" fill="hold" nodeType="withEffect">
                                  <p:stCondLst>
                                    <p:cond delay="0"/>
                                  </p:stCondLst>
                                  <p:childTnLst>
                                    <p:set>
                                      <p:cBhvr>
                                        <p:cTn id="135" dur="1" fill="hold">
                                          <p:stCondLst>
                                            <p:cond delay="0"/>
                                          </p:stCondLst>
                                        </p:cTn>
                                        <p:tgtEl>
                                          <p:spTgt spid="162"/>
                                        </p:tgtEl>
                                        <p:attrNameLst>
                                          <p:attrName>style.visibility</p:attrName>
                                        </p:attrNameLst>
                                      </p:cBhvr>
                                      <p:to>
                                        <p:strVal val="visible"/>
                                      </p:to>
                                    </p:set>
                                    <p:animEffect transition="in" filter="dissolve">
                                      <p:cBhvr>
                                        <p:cTn id="136" dur="500"/>
                                        <p:tgtEl>
                                          <p:spTgt spid="162"/>
                                        </p:tgtEl>
                                      </p:cBhvr>
                                    </p:animEffect>
                                  </p:childTnLst>
                                </p:cTn>
                              </p:par>
                              <p:par>
                                <p:cTn id="137" presetID="9" presetClass="entr" presetSubtype="0" fill="hold" nodeType="withEffect">
                                  <p:stCondLst>
                                    <p:cond delay="0"/>
                                  </p:stCondLst>
                                  <p:childTnLst>
                                    <p:set>
                                      <p:cBhvr>
                                        <p:cTn id="138" dur="1" fill="hold">
                                          <p:stCondLst>
                                            <p:cond delay="0"/>
                                          </p:stCondLst>
                                        </p:cTn>
                                        <p:tgtEl>
                                          <p:spTgt spid="166"/>
                                        </p:tgtEl>
                                        <p:attrNameLst>
                                          <p:attrName>style.visibility</p:attrName>
                                        </p:attrNameLst>
                                      </p:cBhvr>
                                      <p:to>
                                        <p:strVal val="visible"/>
                                      </p:to>
                                    </p:set>
                                    <p:animEffect transition="in" filter="dissolve">
                                      <p:cBhvr>
                                        <p:cTn id="139" dur="500"/>
                                        <p:tgtEl>
                                          <p:spTgt spid="166"/>
                                        </p:tgtEl>
                                      </p:cBhvr>
                                    </p:animEffect>
                                  </p:childTnLst>
                                </p:cTn>
                              </p:par>
                              <p:par>
                                <p:cTn id="140" presetID="9" presetClass="entr" presetSubtype="0" fill="hold" nodeType="withEffect">
                                  <p:stCondLst>
                                    <p:cond delay="0"/>
                                  </p:stCondLst>
                                  <p:childTnLst>
                                    <p:set>
                                      <p:cBhvr>
                                        <p:cTn id="141" dur="1" fill="hold">
                                          <p:stCondLst>
                                            <p:cond delay="0"/>
                                          </p:stCondLst>
                                        </p:cTn>
                                        <p:tgtEl>
                                          <p:spTgt spid="170"/>
                                        </p:tgtEl>
                                        <p:attrNameLst>
                                          <p:attrName>style.visibility</p:attrName>
                                        </p:attrNameLst>
                                      </p:cBhvr>
                                      <p:to>
                                        <p:strVal val="visible"/>
                                      </p:to>
                                    </p:set>
                                    <p:animEffect transition="in" filter="dissolve">
                                      <p:cBhvr>
                                        <p:cTn id="142"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36" grpId="0" animBg="1"/>
      <p:bldP spid="13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537" y="484729"/>
            <a:ext cx="11844196" cy="5016758"/>
          </a:xfrm>
          <a:prstGeom prst="rect">
            <a:avLst/>
          </a:prstGeom>
          <a:solidFill>
            <a:schemeClr val="bg1"/>
          </a:solidFill>
          <a:ln>
            <a:solidFill>
              <a:schemeClr val="tx1"/>
            </a:solidFill>
          </a:ln>
        </p:spPr>
        <p:txBody>
          <a:bodyPr wrap="square" rtlCol="0">
            <a:spAutoFit/>
          </a:bodyPr>
          <a:lstStyle/>
          <a:p>
            <a:r>
              <a:rPr lang="en-US" sz="1600" b="1" dirty="0">
                <a:latin typeface="Courier New" pitchFamily="49" charset="0"/>
                <a:cs typeface="Courier New" pitchFamily="49" charset="0"/>
              </a:rPr>
              <a:t>import module namespace </a:t>
            </a:r>
            <a:r>
              <a:rPr lang="en-US" sz="1600" b="1" dirty="0" err="1">
                <a:latin typeface="Courier New" pitchFamily="49" charset="0"/>
                <a:cs typeface="Courier New" pitchFamily="49" charset="0"/>
              </a:rPr>
              <a:t>sem</a:t>
            </a:r>
            <a:r>
              <a:rPr lang="en-US" sz="1600" b="1" dirty="0">
                <a:latin typeface="Courier New" pitchFamily="49" charset="0"/>
                <a:cs typeface="Courier New" pitchFamily="49" charset="0"/>
              </a:rPr>
              <a:t> = "http://marklogic.com/semantics" </a:t>
            </a:r>
          </a:p>
          <a:p>
            <a:r>
              <a:rPr lang="en-US" sz="1600" b="1" dirty="0">
                <a:latin typeface="Courier New" pitchFamily="49" charset="0"/>
                <a:cs typeface="Courier New" pitchFamily="49" charset="0"/>
              </a:rPr>
              <a:t>      at "/MarkLogic/</a:t>
            </a:r>
            <a:r>
              <a:rPr lang="en-US" sz="1600" b="1" dirty="0" err="1">
                <a:latin typeface="Courier New" pitchFamily="49" charset="0"/>
                <a:cs typeface="Courier New" pitchFamily="49" charset="0"/>
              </a:rPr>
              <a:t>semantics.xqy</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p>
          <a:p>
            <a:r>
              <a:rPr lang="en-US" sz="1600" b="1" dirty="0" err="1">
                <a:latin typeface="Courier New" pitchFamily="49" charset="0"/>
                <a:cs typeface="Courier New" pitchFamily="49" charset="0"/>
              </a:rPr>
              <a:t>sem:sparql</a:t>
            </a:r>
            <a:r>
              <a:rPr lang="en-US" sz="1600" b="1" dirty="0">
                <a:latin typeface="Courier New" pitchFamily="49" charset="0"/>
                <a:cs typeface="Courier New" pitchFamily="49" charset="0"/>
              </a:rPr>
              <a:t>('</a:t>
            </a:r>
          </a:p>
          <a:p>
            <a:r>
              <a:rPr lang="en-US" sz="1600" b="1" dirty="0">
                <a:latin typeface="Courier New" pitchFamily="49" charset="0"/>
                <a:cs typeface="Courier New" pitchFamily="49" charset="0"/>
              </a:rPr>
              <a:t>  </a:t>
            </a:r>
            <a:r>
              <a:rPr lang="en-US" sz="1600" b="1" dirty="0">
                <a:solidFill>
                  <a:srgbClr val="C00000"/>
                </a:solidFill>
                <a:latin typeface="Courier New" pitchFamily="49" charset="0"/>
                <a:cs typeface="Courier New" pitchFamily="49" charset="0"/>
              </a:rPr>
              <a:t>SELECT ?country</a:t>
            </a:r>
          </a:p>
          <a:p>
            <a:r>
              <a:rPr lang="en-US" sz="1600" b="1" dirty="0">
                <a:solidFill>
                  <a:srgbClr val="C00000"/>
                </a:solidFill>
                <a:latin typeface="Courier New" pitchFamily="49" charset="0"/>
                <a:cs typeface="Courier New" pitchFamily="49" charset="0"/>
              </a:rPr>
              <a:t>  WHERE {</a:t>
            </a:r>
          </a:p>
          <a:p>
            <a:r>
              <a:rPr lang="en-US" sz="1600" b="1" dirty="0" smtClean="0">
                <a:solidFill>
                  <a:srgbClr val="C00000"/>
                </a:solidFill>
                <a:latin typeface="Courier New" pitchFamily="49" charset="0"/>
                <a:cs typeface="Courier New" pitchFamily="49" charset="0"/>
              </a:rPr>
              <a:t>&lt;</a:t>
            </a:r>
            <a:r>
              <a:rPr lang="en-US" sz="1600" b="1" dirty="0">
                <a:solidFill>
                  <a:srgbClr val="C00000"/>
                </a:solidFill>
                <a:latin typeface="Courier New" pitchFamily="49" charset="0"/>
                <a:cs typeface="Courier New" pitchFamily="49" charset="0"/>
              </a:rPr>
              <a:t>http://example.org/news/Nixon&gt; &lt;http://example.org/wentTo&gt; ?country</a:t>
            </a:r>
          </a:p>
          <a:p>
            <a:r>
              <a:rPr lang="en-US" sz="1600" b="1" dirty="0">
                <a:solidFill>
                  <a:srgbClr val="C00000"/>
                </a:solidFill>
                <a:latin typeface="Courier New" pitchFamily="49" charset="0"/>
                <a:cs typeface="Courier New" pitchFamily="49" charset="0"/>
              </a:rPr>
              <a:t>    }</a:t>
            </a:r>
          </a:p>
          <a:p>
            <a:r>
              <a:rPr lang="en-US" sz="1600" b="1" dirty="0">
                <a:latin typeface="Courier New" pitchFamily="49" charset="0"/>
                <a:cs typeface="Courier New" pitchFamily="49" charset="0"/>
              </a:rPr>
              <a:t>    ',</a:t>
            </a:r>
          </a:p>
          <a:p>
            <a:r>
              <a:rPr lang="en-US" sz="1600" b="1" dirty="0">
                <a:latin typeface="Courier New" pitchFamily="49" charset="0"/>
                <a:cs typeface="Courier New" pitchFamily="49" charset="0"/>
              </a:rPr>
              <a:t> </a:t>
            </a:r>
            <a:r>
              <a:rPr lang="en-US" sz="1600" b="1" dirty="0" smtClean="0">
                <a:latin typeface="Courier New" pitchFamily="49" charset="0"/>
                <a:cs typeface="Courier New" pitchFamily="49" charset="0"/>
              </a:rPr>
              <a:t> (),</a:t>
            </a:r>
            <a:endParaRPr lang="en-US" sz="1600" b="1" dirty="0">
              <a:latin typeface="Courier New" pitchFamily="49" charset="0"/>
              <a:cs typeface="Courier New" pitchFamily="49" charset="0"/>
            </a:endParaRPr>
          </a:p>
          <a:p>
            <a:r>
              <a:rPr lang="en-US" sz="1600" b="1" dirty="0" smtClean="0">
                <a:latin typeface="Courier New" pitchFamily="49" charset="0"/>
                <a:cs typeface="Courier New" pitchFamily="49" charset="0"/>
              </a:rPr>
              <a:t>  (</a:t>
            </a:r>
            <a:r>
              <a:rPr lang="en-US" sz="1600" b="1" dirty="0">
                <a:latin typeface="Courier New" pitchFamily="49" charset="0"/>
                <a:cs typeface="Courier New" pitchFamily="49" charset="0"/>
              </a:rPr>
              <a:t>),</a:t>
            </a:r>
          </a:p>
          <a:p>
            <a:r>
              <a:rPr lang="en-US" sz="1600" b="1" dirty="0" smtClean="0">
                <a:latin typeface="Courier New" pitchFamily="49" charset="0"/>
                <a:cs typeface="Courier New" pitchFamily="49" charset="0"/>
              </a:rPr>
              <a:t>  </a:t>
            </a:r>
            <a:r>
              <a:rPr lang="en-US" sz="1600" b="1" dirty="0" err="1" smtClean="0">
                <a:latin typeface="Courier New" pitchFamily="49" charset="0"/>
                <a:cs typeface="Courier New" pitchFamily="49" charset="0"/>
              </a:rPr>
              <a:t>cts:and</a:t>
            </a:r>
            <a:r>
              <a:rPr lang="en-US" sz="1600" b="1" dirty="0" err="1">
                <a:latin typeface="Courier New" pitchFamily="49" charset="0"/>
                <a:cs typeface="Courier New" pitchFamily="49" charset="0"/>
              </a:rPr>
              <a:t>-query</a:t>
            </a:r>
            <a:r>
              <a:rPr lang="en-US" sz="1600" b="1" dirty="0">
                <a:latin typeface="Courier New" pitchFamily="49" charset="0"/>
                <a:cs typeface="Courier New" pitchFamily="49" charset="0"/>
              </a:rPr>
              <a:t>( (</a:t>
            </a:r>
          </a:p>
          <a:p>
            <a:r>
              <a:rPr lang="en-US" sz="1600" b="1" dirty="0" smtClean="0">
                <a:latin typeface="Courier New" pitchFamily="49" charset="0"/>
                <a:cs typeface="Courier New" pitchFamily="49" charset="0"/>
              </a:rPr>
              <a:t>    </a:t>
            </a:r>
            <a:r>
              <a:rPr lang="en-US" sz="1600" b="1" dirty="0" err="1" smtClean="0">
                <a:latin typeface="Courier New" pitchFamily="49" charset="0"/>
                <a:cs typeface="Courier New" pitchFamily="49" charset="0"/>
              </a:rPr>
              <a:t>cts:path-range-query</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sem:triple</a:t>
            </a:r>
            <a:r>
              <a:rPr lang="en-US" sz="1600" b="1" dirty="0">
                <a:latin typeface="Courier New" pitchFamily="49" charset="0"/>
                <a:cs typeface="Courier New" pitchFamily="49" charset="0"/>
              </a:rPr>
              <a:t>/@confidence", "&gt;", 80) ,</a:t>
            </a:r>
          </a:p>
          <a:p>
            <a:r>
              <a:rPr lang="en-US" sz="1600" b="1" dirty="0" smtClean="0">
                <a:latin typeface="Courier New" pitchFamily="49" charset="0"/>
                <a:cs typeface="Courier New" pitchFamily="49" charset="0"/>
              </a:rPr>
              <a:t>    </a:t>
            </a:r>
            <a:r>
              <a:rPr lang="en-US" sz="1600" b="1" dirty="0" err="1" smtClean="0">
                <a:latin typeface="Courier New" pitchFamily="49" charset="0"/>
                <a:cs typeface="Courier New" pitchFamily="49" charset="0"/>
              </a:rPr>
              <a:t>cts:path-range-query</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sem:triple</a:t>
            </a:r>
            <a:r>
              <a:rPr lang="en-US" sz="1600" b="1" dirty="0">
                <a:latin typeface="Courier New" pitchFamily="49" charset="0"/>
                <a:cs typeface="Courier New" pitchFamily="49" charset="0"/>
              </a:rPr>
              <a:t>/@date", "&lt;", </a:t>
            </a:r>
            <a:r>
              <a:rPr lang="en-US" sz="1600" b="1" dirty="0" err="1">
                <a:latin typeface="Courier New" pitchFamily="49" charset="0"/>
                <a:cs typeface="Courier New" pitchFamily="49" charset="0"/>
              </a:rPr>
              <a:t>xs:date</a:t>
            </a:r>
            <a:r>
              <a:rPr lang="en-US" sz="1600" b="1" dirty="0">
                <a:latin typeface="Courier New" pitchFamily="49" charset="0"/>
                <a:cs typeface="Courier New" pitchFamily="49" charset="0"/>
              </a:rPr>
              <a:t>("1974-01-01</a:t>
            </a:r>
            <a:r>
              <a:rPr lang="en-US" sz="1600" b="1" dirty="0" smtClean="0">
                <a:latin typeface="Courier New" pitchFamily="49" charset="0"/>
                <a:cs typeface="Courier New" pitchFamily="49" charset="0"/>
              </a:rPr>
              <a:t>")),</a:t>
            </a:r>
            <a:endParaRPr lang="en-US" sz="1600" b="1" dirty="0">
              <a:latin typeface="Courier New" pitchFamily="49" charset="0"/>
              <a:cs typeface="Courier New" pitchFamily="49" charset="0"/>
            </a:endParaRPr>
          </a:p>
          <a:p>
            <a:r>
              <a:rPr lang="en-US" sz="1600" b="1" dirty="0" smtClean="0">
                <a:latin typeface="Courier New" pitchFamily="49" charset="0"/>
                <a:cs typeface="Courier New" pitchFamily="49" charset="0"/>
              </a:rPr>
              <a:t>    </a:t>
            </a:r>
            <a:r>
              <a:rPr lang="en-US" sz="1600" b="1" dirty="0" err="1" smtClean="0">
                <a:latin typeface="Courier New" pitchFamily="49" charset="0"/>
                <a:cs typeface="Courier New" pitchFamily="49" charset="0"/>
              </a:rPr>
              <a:t>cts:or-query</a:t>
            </a:r>
            <a:r>
              <a:rPr lang="en-US" sz="1600" b="1" dirty="0">
                <a:latin typeface="Courier New" pitchFamily="49" charset="0"/>
                <a:cs typeface="Courier New" pitchFamily="49" charset="0"/>
              </a:rPr>
              <a:t>( (</a:t>
            </a:r>
          </a:p>
          <a:p>
            <a:r>
              <a:rPr lang="en-US" sz="1600" b="1" dirty="0" smtClean="0">
                <a:latin typeface="Courier New" pitchFamily="49" charset="0"/>
                <a:cs typeface="Courier New" pitchFamily="49" charset="0"/>
              </a:rPr>
              <a:t>      </a:t>
            </a:r>
            <a:r>
              <a:rPr lang="en-US" sz="1600" b="1" dirty="0" err="1" smtClean="0">
                <a:latin typeface="Courier New" pitchFamily="49" charset="0"/>
                <a:cs typeface="Courier New" pitchFamily="49" charset="0"/>
              </a:rPr>
              <a:t>cts:element-value-query</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xs:QName</a:t>
            </a:r>
            <a:r>
              <a:rPr lang="en-US" sz="1600" b="1" dirty="0">
                <a:latin typeface="Courier New" pitchFamily="49" charset="0"/>
                <a:cs typeface="Courier New" pitchFamily="49" charset="0"/>
              </a:rPr>
              <a:t>("source"), "AP Newswire" ),</a:t>
            </a:r>
          </a:p>
          <a:p>
            <a:r>
              <a:rPr lang="en-US" sz="1600" b="1" dirty="0" smtClean="0">
                <a:latin typeface="Courier New" pitchFamily="49" charset="0"/>
                <a:cs typeface="Courier New" pitchFamily="49" charset="0"/>
              </a:rPr>
              <a:t>      </a:t>
            </a:r>
            <a:r>
              <a:rPr lang="en-US" sz="1600" b="1" dirty="0" err="1" smtClean="0">
                <a:latin typeface="Courier New" pitchFamily="49" charset="0"/>
                <a:cs typeface="Courier New" pitchFamily="49" charset="0"/>
              </a:rPr>
              <a:t>cts:element-value-query</a:t>
            </a:r>
            <a:r>
              <a:rPr lang="en-US" sz="1600" b="1" dirty="0">
                <a:latin typeface="Courier New" pitchFamily="49" charset="0"/>
                <a:cs typeface="Courier New" pitchFamily="49" charset="0"/>
              </a:rPr>
              <a:t>( </a:t>
            </a:r>
            <a:r>
              <a:rPr lang="en-US" sz="1600" b="1" dirty="0" err="1">
                <a:latin typeface="Courier New" pitchFamily="49" charset="0"/>
                <a:cs typeface="Courier New" pitchFamily="49" charset="0"/>
              </a:rPr>
              <a:t>xs:QName</a:t>
            </a:r>
            <a:r>
              <a:rPr lang="en-US" sz="1600" b="1" dirty="0">
                <a:latin typeface="Courier New" pitchFamily="49" charset="0"/>
                <a:cs typeface="Courier New" pitchFamily="49" charset="0"/>
              </a:rPr>
              <a:t>("source"), "BBC" )</a:t>
            </a:r>
          </a:p>
          <a:p>
            <a:r>
              <a:rPr lang="en-US" sz="1600" b="1" dirty="0">
                <a:latin typeface="Courier New" pitchFamily="49" charset="0"/>
                <a:cs typeface="Courier New" pitchFamily="49" charset="0"/>
              </a:rPr>
              <a:t>  </a:t>
            </a:r>
            <a:r>
              <a:rPr lang="en-US" sz="1600" b="1" dirty="0" smtClean="0">
                <a:latin typeface="Courier New" pitchFamily="49" charset="0"/>
                <a:cs typeface="Courier New" pitchFamily="49" charset="0"/>
              </a:rPr>
              <a:t>  ) </a:t>
            </a:r>
            <a:r>
              <a:rPr lang="en-US" sz="1600" b="1" dirty="0">
                <a:latin typeface="Courier New" pitchFamily="49" charset="0"/>
                <a:cs typeface="Courier New" pitchFamily="49" charset="0"/>
              </a:rPr>
              <a:t>)</a:t>
            </a:r>
          </a:p>
          <a:p>
            <a:r>
              <a:rPr lang="en-US" sz="1600" b="1" dirty="0" smtClean="0">
                <a:latin typeface="Courier New" pitchFamily="49" charset="0"/>
                <a:cs typeface="Courier New" pitchFamily="49" charset="0"/>
              </a:rPr>
              <a:t>  ) )</a:t>
            </a:r>
          </a:p>
          <a:p>
            <a:r>
              <a:rPr lang="en-US" sz="1600" b="1" dirty="0" smtClean="0">
                <a:latin typeface="Courier New" pitchFamily="49" charset="0"/>
                <a:cs typeface="Courier New" pitchFamily="49" charset="0"/>
              </a:rPr>
              <a:t>)</a:t>
            </a:r>
          </a:p>
        </p:txBody>
      </p:sp>
      <p:sp>
        <p:nvSpPr>
          <p:cNvPr id="4" name="TextBox 3"/>
          <p:cNvSpPr txBox="1"/>
          <p:nvPr/>
        </p:nvSpPr>
        <p:spPr>
          <a:xfrm>
            <a:off x="161537" y="5530467"/>
            <a:ext cx="11307707" cy="1661993"/>
          </a:xfrm>
          <a:prstGeom prst="rect">
            <a:avLst/>
          </a:prstGeom>
          <a:noFill/>
        </p:spPr>
        <p:txBody>
          <a:bodyPr wrap="square" rtlCol="0">
            <a:spAutoFit/>
          </a:bodyPr>
          <a:lstStyle/>
          <a:p>
            <a:pPr lvl="0">
              <a:spcBef>
                <a:spcPts val="600"/>
              </a:spcBef>
              <a:buClr>
                <a:srgbClr val="D92231"/>
              </a:buClr>
              <a:buSzPct val="100000"/>
            </a:pPr>
            <a:r>
              <a:rPr lang="en-US" sz="1600" dirty="0">
                <a:solidFill>
                  <a:srgbClr val="414141"/>
                </a:solidFill>
                <a:latin typeface="Tahoma" pitchFamily="34" charset="0"/>
                <a:ea typeface="Tahoma" pitchFamily="34" charset="0"/>
                <a:cs typeface="Tahoma" pitchFamily="34" charset="0"/>
              </a:rPr>
              <a:t>Which countries did Nixon visit?</a:t>
            </a:r>
          </a:p>
          <a:p>
            <a:pPr marL="225425" lvl="0" indent="-225425">
              <a:spcBef>
                <a:spcPts val="600"/>
              </a:spcBef>
              <a:buClr>
                <a:srgbClr val="D92231"/>
              </a:buClr>
              <a:buSzPct val="100000"/>
              <a:buFont typeface="Wingdings" pitchFamily="2" charset="2"/>
              <a:buChar char="§"/>
            </a:pPr>
            <a:r>
              <a:rPr lang="en-US" sz="1600" dirty="0">
                <a:solidFill>
                  <a:srgbClr val="414141"/>
                </a:solidFill>
                <a:latin typeface="Tahoma" pitchFamily="34" charset="0"/>
                <a:ea typeface="Tahoma" pitchFamily="34" charset="0"/>
                <a:cs typeface="Tahoma" pitchFamily="34" charset="0"/>
              </a:rPr>
              <a:t>.. before 1974?</a:t>
            </a:r>
          </a:p>
          <a:p>
            <a:pPr marL="225425" lvl="0" indent="-225425">
              <a:spcBef>
                <a:spcPts val="600"/>
              </a:spcBef>
              <a:buClr>
                <a:srgbClr val="D92231"/>
              </a:buClr>
              <a:buSzPct val="100000"/>
              <a:buFont typeface="Wingdings" pitchFamily="2" charset="2"/>
              <a:buChar char="§"/>
            </a:pPr>
            <a:r>
              <a:rPr lang="en-US" sz="1600" dirty="0">
                <a:solidFill>
                  <a:srgbClr val="414141"/>
                </a:solidFill>
                <a:latin typeface="Tahoma" pitchFamily="34" charset="0"/>
                <a:ea typeface="Tahoma" pitchFamily="34" charset="0"/>
                <a:cs typeface="Tahoma" pitchFamily="34" charset="0"/>
              </a:rPr>
              <a:t>.. only show me answers where I have at least 80% confidence</a:t>
            </a:r>
          </a:p>
          <a:p>
            <a:pPr marL="225425" lvl="0" indent="-225425">
              <a:spcBef>
                <a:spcPts val="600"/>
              </a:spcBef>
              <a:buClr>
                <a:srgbClr val="D92231"/>
              </a:buClr>
              <a:buSzPct val="100000"/>
              <a:buFont typeface="Wingdings" pitchFamily="2" charset="2"/>
              <a:buChar char="§"/>
            </a:pPr>
            <a:r>
              <a:rPr lang="en-US" sz="1600" dirty="0">
                <a:solidFill>
                  <a:srgbClr val="414141"/>
                </a:solidFill>
                <a:latin typeface="Tahoma" pitchFamily="34" charset="0"/>
                <a:ea typeface="Tahoma" pitchFamily="34" charset="0"/>
                <a:cs typeface="Tahoma" pitchFamily="34" charset="0"/>
              </a:rPr>
              <a:t>.. and the source is AP Newswire OR BBC</a:t>
            </a:r>
          </a:p>
          <a:p>
            <a:endParaRPr lang="en-US" dirty="0" err="1" smtClean="0">
              <a:latin typeface="Tahoma" pitchFamily="34" charset="0"/>
              <a:cs typeface="Tahoma" pitchFamily="34" charset="0"/>
            </a:endParaRPr>
          </a:p>
        </p:txBody>
      </p:sp>
    </p:spTree>
    <p:extLst>
      <p:ext uri="{BB962C8B-B14F-4D97-AF65-F5344CB8AC3E}">
        <p14:creationId xmlns:p14="http://schemas.microsoft.com/office/powerpoint/2010/main" val="58746179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Document Selection</a:t>
            </a:r>
            <a:endParaRPr lang="en-US" dirty="0"/>
          </a:p>
        </p:txBody>
      </p:sp>
      <p:sp>
        <p:nvSpPr>
          <p:cNvPr id="3" name="Folded Corner 2"/>
          <p:cNvSpPr/>
          <p:nvPr/>
        </p:nvSpPr>
        <p:spPr>
          <a:xfrm>
            <a:off x="1858525" y="21530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4" name="Folded Corner 3"/>
          <p:cNvSpPr/>
          <p:nvPr/>
        </p:nvSpPr>
        <p:spPr>
          <a:xfrm>
            <a:off x="2010925" y="23054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5" name="Folded Corner 4"/>
          <p:cNvSpPr/>
          <p:nvPr/>
        </p:nvSpPr>
        <p:spPr>
          <a:xfrm>
            <a:off x="2163325" y="24578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6" name="Folded Corner 5"/>
          <p:cNvSpPr/>
          <p:nvPr/>
        </p:nvSpPr>
        <p:spPr>
          <a:xfrm>
            <a:off x="2315725" y="26102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7" name="Folded Corner 6"/>
          <p:cNvSpPr/>
          <p:nvPr/>
        </p:nvSpPr>
        <p:spPr>
          <a:xfrm>
            <a:off x="2468125" y="27626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8" name="Folded Corner 7"/>
          <p:cNvSpPr/>
          <p:nvPr/>
        </p:nvSpPr>
        <p:spPr>
          <a:xfrm>
            <a:off x="2620525" y="29150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 name="Folded Corner 8"/>
          <p:cNvSpPr/>
          <p:nvPr/>
        </p:nvSpPr>
        <p:spPr>
          <a:xfrm>
            <a:off x="2772925" y="30674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0" name="Folded Corner 9"/>
          <p:cNvSpPr/>
          <p:nvPr/>
        </p:nvSpPr>
        <p:spPr>
          <a:xfrm>
            <a:off x="2925325" y="32198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1" name="Folded Corner 10"/>
          <p:cNvSpPr/>
          <p:nvPr/>
        </p:nvSpPr>
        <p:spPr>
          <a:xfrm>
            <a:off x="3077725" y="33722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2" name="Folded Corner 11"/>
          <p:cNvSpPr/>
          <p:nvPr/>
        </p:nvSpPr>
        <p:spPr>
          <a:xfrm>
            <a:off x="3230125" y="35246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3" name="Folded Corner 12"/>
          <p:cNvSpPr/>
          <p:nvPr/>
        </p:nvSpPr>
        <p:spPr>
          <a:xfrm>
            <a:off x="3382525" y="36770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4" name="Folded Corner 13"/>
          <p:cNvSpPr/>
          <p:nvPr/>
        </p:nvSpPr>
        <p:spPr>
          <a:xfrm>
            <a:off x="3534925" y="38294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5" name="Folded Corner 14"/>
          <p:cNvSpPr/>
          <p:nvPr/>
        </p:nvSpPr>
        <p:spPr>
          <a:xfrm>
            <a:off x="3687325" y="39818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6" name="Folded Corner 15"/>
          <p:cNvSpPr/>
          <p:nvPr/>
        </p:nvSpPr>
        <p:spPr>
          <a:xfrm>
            <a:off x="3839725" y="41342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7" name="Folded Corner 16"/>
          <p:cNvSpPr/>
          <p:nvPr/>
        </p:nvSpPr>
        <p:spPr>
          <a:xfrm>
            <a:off x="3992125" y="42866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8" name="Folded Corner 17"/>
          <p:cNvSpPr/>
          <p:nvPr/>
        </p:nvSpPr>
        <p:spPr>
          <a:xfrm>
            <a:off x="4144525" y="44390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9" name="Folded Corner 18"/>
          <p:cNvSpPr/>
          <p:nvPr/>
        </p:nvSpPr>
        <p:spPr>
          <a:xfrm>
            <a:off x="4296925" y="4591448"/>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0" name="Rectangle 19"/>
          <p:cNvSpPr/>
          <p:nvPr/>
        </p:nvSpPr>
        <p:spPr>
          <a:xfrm>
            <a:off x="5545715" y="3252574"/>
            <a:ext cx="1002680" cy="1015663"/>
          </a:xfrm>
          <a:prstGeom prst="rect">
            <a:avLst/>
          </a:prstGeom>
          <a:noFill/>
        </p:spPr>
        <p:txBody>
          <a:bodyPr wrap="square" lIns="91440" tIns="45720" rIns="91440" bIns="45720">
            <a:spAutoFit/>
          </a:bodyPr>
          <a:lstStyle/>
          <a:p>
            <a:pPr algn="ctr"/>
            <a:r>
              <a:rPr lang="en-US" sz="60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a:t>
            </a:r>
            <a:endParaRPr lang="en-US" sz="60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1" name="Folded Corner 20"/>
          <p:cNvSpPr/>
          <p:nvPr/>
        </p:nvSpPr>
        <p:spPr>
          <a:xfrm>
            <a:off x="8488514" y="3067964"/>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2" name="Folded Corner 21"/>
          <p:cNvSpPr/>
          <p:nvPr/>
        </p:nvSpPr>
        <p:spPr>
          <a:xfrm>
            <a:off x="8640914" y="3220364"/>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3" name="Folded Corner 22"/>
          <p:cNvSpPr/>
          <p:nvPr/>
        </p:nvSpPr>
        <p:spPr>
          <a:xfrm>
            <a:off x="8793314" y="3372764"/>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4" name="Folded Corner 23"/>
          <p:cNvSpPr/>
          <p:nvPr/>
        </p:nvSpPr>
        <p:spPr>
          <a:xfrm>
            <a:off x="8945714" y="3525164"/>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5" name="Folded Corner 24"/>
          <p:cNvSpPr/>
          <p:nvPr/>
        </p:nvSpPr>
        <p:spPr>
          <a:xfrm>
            <a:off x="9098114" y="3677564"/>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26" name="Folded Corner 25"/>
          <p:cNvSpPr/>
          <p:nvPr/>
        </p:nvSpPr>
        <p:spPr>
          <a:xfrm>
            <a:off x="9250514" y="3829964"/>
            <a:ext cx="588533" cy="789967"/>
          </a:xfrm>
          <a:prstGeom prst="foldedCorner">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cxnSp>
        <p:nvCxnSpPr>
          <p:cNvPr id="28" name="Straight Arrow Connector 27"/>
          <p:cNvCxnSpPr>
            <a:stCxn id="20" idx="1"/>
          </p:cNvCxnSpPr>
          <p:nvPr/>
        </p:nvCxnSpPr>
        <p:spPr>
          <a:xfrm flipH="1" flipV="1">
            <a:off x="4537898" y="3748472"/>
            <a:ext cx="1007817" cy="11934"/>
          </a:xfrm>
          <a:prstGeom prst="straightConnector1">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0" idx="3"/>
          </p:cNvCxnSpPr>
          <p:nvPr/>
        </p:nvCxnSpPr>
        <p:spPr>
          <a:xfrm flipV="1">
            <a:off x="6548395" y="3748472"/>
            <a:ext cx="1520700" cy="11934"/>
          </a:xfrm>
          <a:prstGeom prst="straightConnector1">
            <a:avLst/>
          </a:prstGeom>
          <a:ln w="38100" cap="flat">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8327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Simpler Architecture</a:t>
            </a:r>
            <a:endParaRPr lang="en-US" dirty="0"/>
          </a:p>
        </p:txBody>
      </p:sp>
      <p:pic>
        <p:nvPicPr>
          <p:cNvPr id="5" name="Picture 6" descr="C:\Users\phughes\Dropbox (MarkLogic Creative)\ML Creative (1)\Images\Icons\September 2014 Icons Project\Semantics\triple-store-gray.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2483" y="2246369"/>
            <a:ext cx="1551246" cy="14134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hughes\Dropbox (MarkLogic Creative)\ML Creative (1)\Images\Icons\September 2014 Icons Project\Other\Shiny Databases\database-shiny.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728" y="3767770"/>
            <a:ext cx="1114348" cy="1503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C:\Users\phughes\Dropbox (MarkLogic Creative)\ML Creative (1)\Images\Icons\September 2014 Icons Project\Application Server\HTTP-gray.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9668" y="2893528"/>
            <a:ext cx="1860237" cy="16185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C:\Users\phughes\Dropbox (MarkLogic Creative)\ML Creative (1)\Images\Icons\September 2014 Icons Project\People\people-gra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3175" y="3025100"/>
            <a:ext cx="1565094" cy="135332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a:stCxn id="7" idx="3"/>
            <a:endCxn id="5" idx="1"/>
          </p:cNvCxnSpPr>
          <p:nvPr/>
        </p:nvCxnSpPr>
        <p:spPr>
          <a:xfrm flipV="1">
            <a:off x="6169905" y="2953099"/>
            <a:ext cx="1962578" cy="749728"/>
          </a:xfrm>
          <a:prstGeom prst="bentConnector3">
            <a:avLst/>
          </a:prstGeom>
          <a:ln w="38100" cap="flat">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Elbow Connector 11"/>
          <p:cNvCxnSpPr>
            <a:stCxn id="7" idx="3"/>
            <a:endCxn id="6" idx="1"/>
          </p:cNvCxnSpPr>
          <p:nvPr/>
        </p:nvCxnSpPr>
        <p:spPr>
          <a:xfrm>
            <a:off x="6169905" y="3702827"/>
            <a:ext cx="1973823" cy="816577"/>
          </a:xfrm>
          <a:prstGeom prst="bentConnector3">
            <a:avLst/>
          </a:prstGeom>
          <a:ln w="38100" cap="flat">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3"/>
            <a:endCxn id="7" idx="1"/>
          </p:cNvCxnSpPr>
          <p:nvPr/>
        </p:nvCxnSpPr>
        <p:spPr>
          <a:xfrm>
            <a:off x="2448269" y="3701763"/>
            <a:ext cx="1861399" cy="1064"/>
          </a:xfrm>
          <a:prstGeom prst="straightConnector1">
            <a:avLst/>
          </a:prstGeom>
          <a:ln w="38100" cap="flat">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25785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Simpler Architecture</a:t>
            </a:r>
            <a:endParaRPr lang="en-US" dirty="0"/>
          </a:p>
        </p:txBody>
      </p:sp>
      <p:pic>
        <p:nvPicPr>
          <p:cNvPr id="7" name="Picture 14" descr="C:\Users\phughes\Dropbox (MarkLogic Creative)\ML Creative (1)\Images\Icons\September 2014 Icons Project\Application Server\HTTP-gray.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9668" y="2893528"/>
            <a:ext cx="1860237" cy="16185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C:\Users\phughes\Dropbox (MarkLogic Creative)\ML Creative (1)\Images\Icons\September 2014 Icons Project\People\people-gray.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175" y="3025100"/>
            <a:ext cx="1565094" cy="13533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Elbow Connector 11"/>
          <p:cNvCxnSpPr>
            <a:stCxn id="7" idx="3"/>
            <a:endCxn id="6" idx="1"/>
          </p:cNvCxnSpPr>
          <p:nvPr/>
        </p:nvCxnSpPr>
        <p:spPr>
          <a:xfrm flipV="1">
            <a:off x="6169905" y="3700516"/>
            <a:ext cx="1973823" cy="2311"/>
          </a:xfrm>
          <a:prstGeom prst="bentConnector3">
            <a:avLst/>
          </a:prstGeom>
          <a:ln w="38100" cap="flat">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3"/>
            <a:endCxn id="7" idx="1"/>
          </p:cNvCxnSpPr>
          <p:nvPr/>
        </p:nvCxnSpPr>
        <p:spPr>
          <a:xfrm>
            <a:off x="2448269" y="3701763"/>
            <a:ext cx="1861399" cy="1064"/>
          </a:xfrm>
          <a:prstGeom prst="straightConnector1">
            <a:avLst/>
          </a:prstGeom>
          <a:ln w="38100" cap="flat">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8143728" y="2948882"/>
            <a:ext cx="1515420" cy="1639081"/>
            <a:chOff x="8143728" y="3767770"/>
            <a:chExt cx="1515420" cy="1639081"/>
          </a:xfrm>
        </p:grpSpPr>
        <p:pic>
          <p:nvPicPr>
            <p:cNvPr id="6" name="Picture 2" descr="C:\Users\phughes\Dropbox (MarkLogic Creative)\ML Creative (1)\Images\Icons\September 2014 Icons Project\Other\Shiny Databases\database-shiny.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3728" y="3767770"/>
              <a:ext cx="1114348" cy="15032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phughes\Dropbox (MarkLogic Creative)\ML Creative (1)\Images\Icons\September 2014 Icons Project\Semantics\semantics-triple-gra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7222" y="4506262"/>
              <a:ext cx="901926" cy="9005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0010986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Arrow Connector 116"/>
          <p:cNvCxnSpPr/>
          <p:nvPr/>
        </p:nvCxnSpPr>
        <p:spPr>
          <a:xfrm>
            <a:off x="2038272" y="3247155"/>
            <a:ext cx="1971535" cy="0"/>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V="1">
            <a:off x="7015478" y="3283789"/>
            <a:ext cx="482598" cy="1250"/>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22" name="Picture 5" descr="C:\Users\phughes\Desktop\png\New Icons\FULL New Icons\WMF\Database Structure\database.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50" y="2726871"/>
            <a:ext cx="1044330" cy="1071766"/>
          </a:xfrm>
          <a:prstGeom prst="rect">
            <a:avLst/>
          </a:prstGeom>
          <a:noFill/>
        </p:spPr>
      </p:pic>
      <p:grpSp>
        <p:nvGrpSpPr>
          <p:cNvPr id="124" name="Group 123"/>
          <p:cNvGrpSpPr/>
          <p:nvPr/>
        </p:nvGrpSpPr>
        <p:grpSpPr>
          <a:xfrm>
            <a:off x="2742488" y="3053436"/>
            <a:ext cx="389856" cy="394155"/>
            <a:chOff x="7528349" y="1957949"/>
            <a:chExt cx="389856" cy="394155"/>
          </a:xfrm>
        </p:grpSpPr>
        <p:sp>
          <p:nvSpPr>
            <p:cNvPr id="125" name="Oval 124"/>
            <p:cNvSpPr/>
            <p:nvPr/>
          </p:nvSpPr>
          <p:spPr>
            <a:xfrm>
              <a:off x="7632604" y="2055618"/>
              <a:ext cx="181345" cy="18134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pic>
          <p:nvPicPr>
            <p:cNvPr id="126" name="Picture 12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528349" y="1957949"/>
              <a:ext cx="389856" cy="394155"/>
            </a:xfrm>
            <a:prstGeom prst="rect">
              <a:avLst/>
            </a:prstGeom>
          </p:spPr>
        </p:pic>
      </p:grpSp>
      <p:sp>
        <p:nvSpPr>
          <p:cNvPr id="127" name="TextBox 126"/>
          <p:cNvSpPr txBox="1"/>
          <p:nvPr/>
        </p:nvSpPr>
        <p:spPr>
          <a:xfrm>
            <a:off x="696504" y="3787231"/>
            <a:ext cx="1242622" cy="436679"/>
          </a:xfrm>
          <a:prstGeom prst="rect">
            <a:avLst/>
          </a:prstGeom>
          <a:noFill/>
        </p:spPr>
        <p:txBody>
          <a:bodyPr vert="horz" wrap="square" lIns="0" tIns="0" rIns="0" bIns="0" rtlCol="0" anchor="ctr" anchorCtr="0">
            <a:noAutofit/>
          </a:bodyPr>
          <a:lstStyle/>
          <a:p>
            <a:pPr algn="ctr"/>
            <a:r>
              <a:rPr lang="en-US" sz="1400" dirty="0" smtClean="0">
                <a:latin typeface="Tahoma" pitchFamily="34" charset="0"/>
                <a:ea typeface="Tahoma" pitchFamily="34" charset="0"/>
                <a:cs typeface="Tahoma" pitchFamily="34" charset="0"/>
              </a:rPr>
              <a:t>MySQL</a:t>
            </a:r>
            <a:endParaRPr lang="en-US" sz="1400" dirty="0">
              <a:latin typeface="Tahoma" pitchFamily="34" charset="0"/>
              <a:ea typeface="Tahoma" pitchFamily="34" charset="0"/>
              <a:cs typeface="Tahoma" pitchFamily="34" charset="0"/>
            </a:endParaRPr>
          </a:p>
        </p:txBody>
      </p:sp>
      <p:grpSp>
        <p:nvGrpSpPr>
          <p:cNvPr id="141" name="Group 140"/>
          <p:cNvGrpSpPr/>
          <p:nvPr/>
        </p:nvGrpSpPr>
        <p:grpSpPr>
          <a:xfrm>
            <a:off x="7628251" y="2144203"/>
            <a:ext cx="2787650" cy="2197405"/>
            <a:chOff x="7983851" y="2144203"/>
            <a:chExt cx="2787650" cy="2197405"/>
          </a:xfrm>
        </p:grpSpPr>
        <p:grpSp>
          <p:nvGrpSpPr>
            <p:cNvPr id="3" name="Group 2"/>
            <p:cNvGrpSpPr/>
            <p:nvPr/>
          </p:nvGrpSpPr>
          <p:grpSpPr>
            <a:xfrm>
              <a:off x="7983851" y="2144203"/>
              <a:ext cx="2787650" cy="2197405"/>
              <a:chOff x="307975" y="2155027"/>
              <a:chExt cx="2787650" cy="2197405"/>
            </a:xfrm>
          </p:grpSpPr>
          <p:sp>
            <p:nvSpPr>
              <p:cNvPr id="4" name="Rectangle 3"/>
              <p:cNvSpPr/>
              <p:nvPr/>
            </p:nvSpPr>
            <p:spPr>
              <a:xfrm>
                <a:off x="307975" y="2155027"/>
                <a:ext cx="2787650" cy="2197405"/>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 name="TextBox 4"/>
              <p:cNvSpPr txBox="1"/>
              <p:nvPr/>
            </p:nvSpPr>
            <p:spPr>
              <a:xfrm>
                <a:off x="689659" y="3849746"/>
                <a:ext cx="2024282" cy="404813"/>
              </a:xfrm>
              <a:prstGeom prst="rect">
                <a:avLst/>
              </a:prstGeom>
              <a:noFill/>
            </p:spPr>
            <p:txBody>
              <a:bodyPr vert="horz" wrap="square" lIns="0" tIns="0" rIns="0" bIns="0" rtlCol="0" anchor="ctr" anchorCtr="0">
                <a:noAutofit/>
              </a:bodyPr>
              <a:lstStyle/>
              <a:p>
                <a:pPr algn="ctr"/>
                <a:r>
                  <a:rPr lang="en-US" sz="1400" dirty="0" smtClean="0">
                    <a:latin typeface="Tahoma" pitchFamily="34" charset="0"/>
                    <a:ea typeface="Tahoma" pitchFamily="34" charset="0"/>
                    <a:cs typeface="Tahoma" pitchFamily="34" charset="0"/>
                  </a:rPr>
                  <a:t>Millions of Viewers</a:t>
                </a:r>
                <a:endParaRPr lang="en-US" sz="1400" dirty="0">
                  <a:latin typeface="Tahoma" pitchFamily="34" charset="0"/>
                  <a:ea typeface="Tahoma" pitchFamily="34" charset="0"/>
                  <a:cs typeface="Tahoma" pitchFamily="34" charset="0"/>
                </a:endParaRPr>
              </a:p>
            </p:txBody>
          </p:sp>
        </p:grpSp>
        <p:pic>
          <p:nvPicPr>
            <p:cNvPr id="142" name="Picture 1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827" y="2373369"/>
              <a:ext cx="1902415" cy="1443046"/>
            </a:xfrm>
            <a:prstGeom prst="rect">
              <a:avLst/>
            </a:prstGeom>
            <a:noFill/>
            <a:ln>
              <a:solidFill>
                <a:schemeClr val="bg1">
                  <a:lumMod val="75000"/>
                </a:schemeClr>
              </a:solidFill>
            </a:ln>
          </p:spPr>
        </p:pic>
      </p:grpSp>
      <p:sp>
        <p:nvSpPr>
          <p:cNvPr id="128" name="Rectangle 127"/>
          <p:cNvSpPr/>
          <p:nvPr/>
        </p:nvSpPr>
        <p:spPr>
          <a:xfrm>
            <a:off x="7015478" y="360482"/>
            <a:ext cx="4817747" cy="59859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nvGrpSpPr>
          <p:cNvPr id="143" name="Group 142"/>
          <p:cNvGrpSpPr/>
          <p:nvPr/>
        </p:nvGrpSpPr>
        <p:grpSpPr>
          <a:xfrm>
            <a:off x="7674643" y="1717455"/>
            <a:ext cx="3894885" cy="3132667"/>
            <a:chOff x="10682276" y="3670662"/>
            <a:chExt cx="3894885" cy="3132667"/>
          </a:xfrm>
        </p:grpSpPr>
        <p:grpSp>
          <p:nvGrpSpPr>
            <p:cNvPr id="129" name="Group 128"/>
            <p:cNvGrpSpPr/>
            <p:nvPr/>
          </p:nvGrpSpPr>
          <p:grpSpPr>
            <a:xfrm>
              <a:off x="10682276" y="3670662"/>
              <a:ext cx="3894885" cy="3132667"/>
              <a:chOff x="307974" y="3219557"/>
              <a:chExt cx="3894885" cy="3132667"/>
            </a:xfrm>
          </p:grpSpPr>
          <p:sp>
            <p:nvSpPr>
              <p:cNvPr id="130" name="Rectangle 129"/>
              <p:cNvSpPr/>
              <p:nvPr/>
            </p:nvSpPr>
            <p:spPr>
              <a:xfrm>
                <a:off x="307974" y="3219557"/>
                <a:ext cx="3894885" cy="3132667"/>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31" name="TextBox 130"/>
              <p:cNvSpPr txBox="1"/>
              <p:nvPr/>
            </p:nvSpPr>
            <p:spPr>
              <a:xfrm>
                <a:off x="1512928" y="5601635"/>
                <a:ext cx="2024282" cy="404813"/>
              </a:xfrm>
              <a:prstGeom prst="rect">
                <a:avLst/>
              </a:prstGeom>
              <a:noFill/>
            </p:spPr>
            <p:txBody>
              <a:bodyPr vert="horz" wrap="square" lIns="0" tIns="0" rIns="0" bIns="0" rtlCol="0" anchor="ctr" anchorCtr="0">
                <a:noAutofit/>
              </a:bodyPr>
              <a:lstStyle/>
              <a:p>
                <a:r>
                  <a:rPr lang="en-US" sz="1400" dirty="0" smtClean="0">
                    <a:latin typeface="Tahoma" pitchFamily="34" charset="0"/>
                    <a:ea typeface="Tahoma" pitchFamily="34" charset="0"/>
                    <a:cs typeface="Tahoma" pitchFamily="34" charset="0"/>
                  </a:rPr>
                  <a:t>Millions of Viewers</a:t>
                </a:r>
              </a:p>
              <a:p>
                <a:r>
                  <a:rPr lang="en-US" sz="1400" dirty="0">
                    <a:latin typeface="Tahoma" pitchFamily="34" charset="0"/>
                    <a:ea typeface="Tahoma" pitchFamily="34" charset="0"/>
                    <a:cs typeface="Tahoma" pitchFamily="34" charset="0"/>
                  </a:rPr>
                  <a:t>Different Devices Streaming </a:t>
                </a:r>
                <a:r>
                  <a:rPr lang="en-US" sz="1400" dirty="0" smtClean="0">
                    <a:latin typeface="Tahoma" pitchFamily="34" charset="0"/>
                    <a:ea typeface="Tahoma" pitchFamily="34" charset="0"/>
                    <a:cs typeface="Tahoma" pitchFamily="34" charset="0"/>
                  </a:rPr>
                  <a:t>Updates</a:t>
                </a:r>
                <a:endParaRPr lang="en-US" sz="1400" dirty="0">
                  <a:latin typeface="Tahoma" pitchFamily="34" charset="0"/>
                  <a:ea typeface="Tahoma" pitchFamily="34" charset="0"/>
                  <a:cs typeface="Tahoma" pitchFamily="34" charset="0"/>
                </a:endParaRPr>
              </a:p>
            </p:txBody>
          </p:sp>
          <p:sp>
            <p:nvSpPr>
              <p:cNvPr id="135" name="TextBox 134"/>
              <p:cNvSpPr txBox="1"/>
              <p:nvPr/>
            </p:nvSpPr>
            <p:spPr>
              <a:xfrm>
                <a:off x="1189078" y="5802713"/>
                <a:ext cx="2024282" cy="404813"/>
              </a:xfrm>
              <a:prstGeom prst="rect">
                <a:avLst/>
              </a:prstGeom>
              <a:noFill/>
            </p:spPr>
            <p:txBody>
              <a:bodyPr vert="horz" wrap="square" lIns="0" tIns="0" rIns="0" bIns="0" rtlCol="0" anchor="ctr" anchorCtr="0">
                <a:noAutofit/>
              </a:bodyPr>
              <a:lstStyle/>
              <a:p>
                <a:pPr algn="ctr"/>
                <a:endParaRPr lang="en-US" sz="1400" dirty="0">
                  <a:latin typeface="Tahoma" pitchFamily="34" charset="0"/>
                  <a:ea typeface="Tahoma" pitchFamily="34" charset="0"/>
                  <a:cs typeface="Tahoma" pitchFamily="34" charset="0"/>
                </a:endParaRPr>
              </a:p>
            </p:txBody>
          </p:sp>
        </p:grpSp>
        <p:grpSp>
          <p:nvGrpSpPr>
            <p:cNvPr id="136" name="Group 135"/>
            <p:cNvGrpSpPr/>
            <p:nvPr/>
          </p:nvGrpSpPr>
          <p:grpSpPr>
            <a:xfrm>
              <a:off x="10962001" y="3847999"/>
              <a:ext cx="3473948" cy="1956991"/>
              <a:chOff x="8148585" y="1841989"/>
              <a:chExt cx="3473948" cy="1956991"/>
            </a:xfrm>
          </p:grpSpPr>
          <p:pic>
            <p:nvPicPr>
              <p:cNvPr id="8194" name="Picture 2" descr="http://mynmi.net/wp-content/uploads/2014/04/multiple-devic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8585" y="1841989"/>
                <a:ext cx="3473948" cy="195699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6576" y="2464368"/>
                <a:ext cx="503180" cy="149696"/>
              </a:xfrm>
              <a:prstGeom prst="rect">
                <a:avLst/>
              </a:prstGeom>
            </p:spPr>
          </p:pic>
          <p:pic>
            <p:nvPicPr>
              <p:cNvPr id="137" name="Picture 1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0686" y="2846147"/>
                <a:ext cx="503180" cy="149696"/>
              </a:xfrm>
              <a:prstGeom prst="rect">
                <a:avLst/>
              </a:prstGeom>
            </p:spPr>
          </p:pic>
          <p:pic>
            <p:nvPicPr>
              <p:cNvPr id="138" name="Picture 1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6298" y="3227362"/>
                <a:ext cx="221802" cy="65986"/>
              </a:xfrm>
              <a:prstGeom prst="rect">
                <a:avLst/>
              </a:prstGeom>
            </p:spPr>
          </p:pic>
          <p:pic>
            <p:nvPicPr>
              <p:cNvPr id="139" name="Picture 138"/>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524019" y="3048711"/>
                <a:ext cx="349399" cy="149696"/>
              </a:xfrm>
              <a:prstGeom prst="rect">
                <a:avLst/>
              </a:prstGeom>
            </p:spPr>
          </p:pic>
        </p:grpSp>
      </p:grpSp>
      <p:cxnSp>
        <p:nvCxnSpPr>
          <p:cNvPr id="145" name="Straight Arrow Connector 144"/>
          <p:cNvCxnSpPr/>
          <p:nvPr/>
        </p:nvCxnSpPr>
        <p:spPr>
          <a:xfrm flipV="1">
            <a:off x="7112628" y="2366162"/>
            <a:ext cx="385448" cy="269212"/>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7112628" y="3933748"/>
            <a:ext cx="385449" cy="287969"/>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V="1">
            <a:off x="7112628" y="3278717"/>
            <a:ext cx="385449" cy="14975"/>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rot="20588118">
            <a:off x="1441496" y="1258239"/>
            <a:ext cx="3381696" cy="861774"/>
          </a:xfrm>
          <a:prstGeom prst="rect">
            <a:avLst/>
          </a:prstGeom>
          <a:noFill/>
        </p:spPr>
        <p:txBody>
          <a:bodyPr vert="horz" wrap="square" lIns="0" tIns="0" rIns="0" bIns="0" rtlCol="0" anchor="t" anchorCtr="0">
            <a:spAutoFit/>
          </a:bodyPr>
          <a:lstStyle/>
          <a:p>
            <a: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t>Limited </a:t>
            </a:r>
            <a:b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br>
            <a: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t>Flexibility</a:t>
            </a:r>
            <a:endParaRPr lang="en-US" sz="2800" b="1" dirty="0">
              <a:solidFill>
                <a:srgbClr val="00649D"/>
              </a:solidFill>
              <a:latin typeface="MV Boli" panose="02000500030200090000" pitchFamily="2" charset="0"/>
              <a:ea typeface="Tahoma" panose="020B0604030504040204" pitchFamily="34" charset="0"/>
              <a:cs typeface="MV Boli" panose="02000500030200090000" pitchFamily="2" charset="0"/>
            </a:endParaRPr>
          </a:p>
        </p:txBody>
      </p:sp>
      <p:sp>
        <p:nvSpPr>
          <p:cNvPr id="155" name="TextBox 154"/>
          <p:cNvSpPr txBox="1"/>
          <p:nvPr/>
        </p:nvSpPr>
        <p:spPr>
          <a:xfrm rot="20588118">
            <a:off x="5583133" y="4436334"/>
            <a:ext cx="4157577" cy="861774"/>
          </a:xfrm>
          <a:prstGeom prst="rect">
            <a:avLst/>
          </a:prstGeom>
          <a:noFill/>
        </p:spPr>
        <p:txBody>
          <a:bodyPr vert="horz" wrap="square" lIns="0" tIns="0" rIns="0" bIns="0" rtlCol="0" anchor="t" anchorCtr="0">
            <a:spAutoFit/>
          </a:bodyPr>
          <a:lstStyle/>
          <a:p>
            <a: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t>Limited </a:t>
            </a:r>
            <a:b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br>
            <a: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t>  Scalability</a:t>
            </a:r>
            <a:endParaRPr lang="en-US" sz="2800" b="1" dirty="0">
              <a:solidFill>
                <a:srgbClr val="00649D"/>
              </a:solidFill>
              <a:latin typeface="MV Boli" panose="02000500030200090000" pitchFamily="2" charset="0"/>
              <a:ea typeface="Tahoma" panose="020B0604030504040204" pitchFamily="34" charset="0"/>
              <a:cs typeface="MV Boli" panose="02000500030200090000" pitchFamily="2" charset="0"/>
            </a:endParaRPr>
          </a:p>
        </p:txBody>
      </p:sp>
      <p:grpSp>
        <p:nvGrpSpPr>
          <p:cNvPr id="152" name="Group 151"/>
          <p:cNvGrpSpPr/>
          <p:nvPr/>
        </p:nvGrpSpPr>
        <p:grpSpPr>
          <a:xfrm>
            <a:off x="4133610" y="2144203"/>
            <a:ext cx="2764520" cy="2197405"/>
            <a:chOff x="4133610" y="2144203"/>
            <a:chExt cx="2764520" cy="2197405"/>
          </a:xfrm>
        </p:grpSpPr>
        <p:sp>
          <p:nvSpPr>
            <p:cNvPr id="11" name="Trapezoid 10"/>
            <p:cNvSpPr/>
            <p:nvPr/>
          </p:nvSpPr>
          <p:spPr>
            <a:xfrm rot="16200000">
              <a:off x="4581518"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 name="Trapezoid 8"/>
            <p:cNvSpPr/>
            <p:nvPr/>
          </p:nvSpPr>
          <p:spPr>
            <a:xfrm rot="16200000">
              <a:off x="4388848"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6" name="Trapezoid 15"/>
            <p:cNvSpPr/>
            <p:nvPr/>
          </p:nvSpPr>
          <p:spPr>
            <a:xfrm rot="16200000">
              <a:off x="4581519"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7" name="Trapezoid 16"/>
            <p:cNvSpPr/>
            <p:nvPr/>
          </p:nvSpPr>
          <p:spPr>
            <a:xfrm rot="16200000">
              <a:off x="4388849"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0" name="Trapezoid 19"/>
            <p:cNvSpPr/>
            <p:nvPr/>
          </p:nvSpPr>
          <p:spPr>
            <a:xfrm rot="16200000">
              <a:off x="4581520"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1" name="Trapezoid 20"/>
            <p:cNvSpPr/>
            <p:nvPr/>
          </p:nvSpPr>
          <p:spPr>
            <a:xfrm rot="16200000">
              <a:off x="4388850"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4" name="Trapezoid 23"/>
            <p:cNvSpPr/>
            <p:nvPr/>
          </p:nvSpPr>
          <p:spPr>
            <a:xfrm rot="16200000">
              <a:off x="4581521"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5" name="Trapezoid 24"/>
            <p:cNvSpPr/>
            <p:nvPr/>
          </p:nvSpPr>
          <p:spPr>
            <a:xfrm rot="16200000">
              <a:off x="4388851"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2" name="Trapezoid 51"/>
            <p:cNvSpPr/>
            <p:nvPr/>
          </p:nvSpPr>
          <p:spPr>
            <a:xfrm rot="16200000">
              <a:off x="4963735"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3" name="Trapezoid 52"/>
            <p:cNvSpPr/>
            <p:nvPr/>
          </p:nvSpPr>
          <p:spPr>
            <a:xfrm rot="16200000">
              <a:off x="4771065"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6" name="Trapezoid 55"/>
            <p:cNvSpPr/>
            <p:nvPr/>
          </p:nvSpPr>
          <p:spPr>
            <a:xfrm rot="16200000">
              <a:off x="4963736"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7" name="Trapezoid 56"/>
            <p:cNvSpPr/>
            <p:nvPr/>
          </p:nvSpPr>
          <p:spPr>
            <a:xfrm rot="16200000">
              <a:off x="4771066"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0" name="Trapezoid 59"/>
            <p:cNvSpPr/>
            <p:nvPr/>
          </p:nvSpPr>
          <p:spPr>
            <a:xfrm rot="16200000">
              <a:off x="4963737"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1" name="Trapezoid 60"/>
            <p:cNvSpPr/>
            <p:nvPr/>
          </p:nvSpPr>
          <p:spPr>
            <a:xfrm rot="16200000">
              <a:off x="4771067"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4" name="Trapezoid 63"/>
            <p:cNvSpPr/>
            <p:nvPr/>
          </p:nvSpPr>
          <p:spPr>
            <a:xfrm rot="16200000">
              <a:off x="4963738"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5" name="Trapezoid 64"/>
            <p:cNvSpPr/>
            <p:nvPr/>
          </p:nvSpPr>
          <p:spPr>
            <a:xfrm rot="16200000">
              <a:off x="4771068"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4" name="Trapezoid 83"/>
            <p:cNvSpPr/>
            <p:nvPr/>
          </p:nvSpPr>
          <p:spPr>
            <a:xfrm rot="16200000">
              <a:off x="5344493"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5" name="Trapezoid 84"/>
            <p:cNvSpPr/>
            <p:nvPr/>
          </p:nvSpPr>
          <p:spPr>
            <a:xfrm rot="16200000">
              <a:off x="5151823"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8" name="Trapezoid 87"/>
            <p:cNvSpPr/>
            <p:nvPr/>
          </p:nvSpPr>
          <p:spPr>
            <a:xfrm rot="16200000">
              <a:off x="5344494"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9" name="Trapezoid 88"/>
            <p:cNvSpPr/>
            <p:nvPr/>
          </p:nvSpPr>
          <p:spPr>
            <a:xfrm rot="16200000">
              <a:off x="5151824"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2" name="Trapezoid 91"/>
            <p:cNvSpPr/>
            <p:nvPr/>
          </p:nvSpPr>
          <p:spPr>
            <a:xfrm rot="16200000">
              <a:off x="5344495"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3" name="Trapezoid 92"/>
            <p:cNvSpPr/>
            <p:nvPr/>
          </p:nvSpPr>
          <p:spPr>
            <a:xfrm rot="16200000">
              <a:off x="5151825"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6" name="Trapezoid 95"/>
            <p:cNvSpPr/>
            <p:nvPr/>
          </p:nvSpPr>
          <p:spPr>
            <a:xfrm rot="16200000">
              <a:off x="5344496"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7" name="Trapezoid 96"/>
            <p:cNvSpPr/>
            <p:nvPr/>
          </p:nvSpPr>
          <p:spPr>
            <a:xfrm rot="16200000">
              <a:off x="5151826"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15" name="Rectangle 114"/>
            <p:cNvSpPr/>
            <p:nvPr/>
          </p:nvSpPr>
          <p:spPr>
            <a:xfrm>
              <a:off x="4133610" y="2144203"/>
              <a:ext cx="2764519" cy="2197405"/>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16" name="TextBox 115"/>
            <p:cNvSpPr txBox="1"/>
            <p:nvPr/>
          </p:nvSpPr>
          <p:spPr>
            <a:xfrm>
              <a:off x="4156747" y="3838922"/>
              <a:ext cx="2741383" cy="404813"/>
            </a:xfrm>
            <a:prstGeom prst="rect">
              <a:avLst/>
            </a:prstGeom>
            <a:noFill/>
          </p:spPr>
          <p:txBody>
            <a:bodyPr vert="horz" wrap="square" lIns="0" tIns="0" rIns="0" bIns="0" rtlCol="0" anchor="ctr" anchorCtr="0">
              <a:noAutofit/>
            </a:bodyPr>
            <a:lstStyle/>
            <a:p>
              <a:pPr algn="ctr"/>
              <a:r>
                <a:rPr lang="en-US" sz="1400" dirty="0" smtClean="0">
                  <a:latin typeface="Tahoma" pitchFamily="34" charset="0"/>
                  <a:ea typeface="Tahoma" pitchFamily="34" charset="0"/>
                  <a:cs typeface="Tahoma" pitchFamily="34" charset="0"/>
                </a:rPr>
                <a:t>Static Publishing</a:t>
              </a:r>
              <a:endParaRPr lang="en-US" sz="1400" dirty="0">
                <a:latin typeface="Tahoma" pitchFamily="34" charset="0"/>
                <a:ea typeface="Tahoma" pitchFamily="34" charset="0"/>
                <a:cs typeface="Tahoma" pitchFamily="34" charset="0"/>
              </a:endParaRPr>
            </a:p>
          </p:txBody>
        </p:sp>
        <p:sp>
          <p:nvSpPr>
            <p:cNvPr id="177" name="Trapezoid 176"/>
            <p:cNvSpPr/>
            <p:nvPr/>
          </p:nvSpPr>
          <p:spPr>
            <a:xfrm rot="16200000">
              <a:off x="5727757"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78" name="Trapezoid 177"/>
            <p:cNvSpPr/>
            <p:nvPr/>
          </p:nvSpPr>
          <p:spPr>
            <a:xfrm rot="16200000">
              <a:off x="5535087"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79" name="Trapezoid 178"/>
            <p:cNvSpPr/>
            <p:nvPr/>
          </p:nvSpPr>
          <p:spPr>
            <a:xfrm rot="16200000">
              <a:off x="5727758"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0" name="Trapezoid 179"/>
            <p:cNvSpPr/>
            <p:nvPr/>
          </p:nvSpPr>
          <p:spPr>
            <a:xfrm rot="16200000">
              <a:off x="5535088"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1" name="Trapezoid 180"/>
            <p:cNvSpPr/>
            <p:nvPr/>
          </p:nvSpPr>
          <p:spPr>
            <a:xfrm rot="16200000">
              <a:off x="5727759"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2" name="Trapezoid 181"/>
            <p:cNvSpPr/>
            <p:nvPr/>
          </p:nvSpPr>
          <p:spPr>
            <a:xfrm rot="16200000">
              <a:off x="5535089"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3" name="Trapezoid 182"/>
            <p:cNvSpPr/>
            <p:nvPr/>
          </p:nvSpPr>
          <p:spPr>
            <a:xfrm rot="16200000">
              <a:off x="5727760"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4" name="Trapezoid 183"/>
            <p:cNvSpPr/>
            <p:nvPr/>
          </p:nvSpPr>
          <p:spPr>
            <a:xfrm rot="16200000">
              <a:off x="5535090"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5" name="Trapezoid 184"/>
            <p:cNvSpPr/>
            <p:nvPr/>
          </p:nvSpPr>
          <p:spPr>
            <a:xfrm rot="16200000">
              <a:off x="6109974"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6" name="Trapezoid 185"/>
            <p:cNvSpPr/>
            <p:nvPr/>
          </p:nvSpPr>
          <p:spPr>
            <a:xfrm rot="16200000">
              <a:off x="5917304"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7" name="Trapezoid 186"/>
            <p:cNvSpPr/>
            <p:nvPr/>
          </p:nvSpPr>
          <p:spPr>
            <a:xfrm rot="16200000">
              <a:off x="6109975"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8" name="Trapezoid 187"/>
            <p:cNvSpPr/>
            <p:nvPr/>
          </p:nvSpPr>
          <p:spPr>
            <a:xfrm rot="16200000">
              <a:off x="5917305"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9" name="Trapezoid 188"/>
            <p:cNvSpPr/>
            <p:nvPr/>
          </p:nvSpPr>
          <p:spPr>
            <a:xfrm rot="16200000">
              <a:off x="6109976"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0" name="Trapezoid 189"/>
            <p:cNvSpPr/>
            <p:nvPr/>
          </p:nvSpPr>
          <p:spPr>
            <a:xfrm rot="16200000">
              <a:off x="5917306"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1" name="Trapezoid 190"/>
            <p:cNvSpPr/>
            <p:nvPr/>
          </p:nvSpPr>
          <p:spPr>
            <a:xfrm rot="16200000">
              <a:off x="6109977"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2" name="Trapezoid 191"/>
            <p:cNvSpPr/>
            <p:nvPr/>
          </p:nvSpPr>
          <p:spPr>
            <a:xfrm rot="16200000">
              <a:off x="5917307"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3" name="Trapezoid 192"/>
            <p:cNvSpPr/>
            <p:nvPr/>
          </p:nvSpPr>
          <p:spPr>
            <a:xfrm rot="16200000">
              <a:off x="6490732"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4" name="Trapezoid 193"/>
            <p:cNvSpPr/>
            <p:nvPr/>
          </p:nvSpPr>
          <p:spPr>
            <a:xfrm rot="16200000">
              <a:off x="6298062" y="2618282"/>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5" name="Trapezoid 194"/>
            <p:cNvSpPr/>
            <p:nvPr/>
          </p:nvSpPr>
          <p:spPr>
            <a:xfrm rot="16200000">
              <a:off x="6490733"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6" name="Trapezoid 195"/>
            <p:cNvSpPr/>
            <p:nvPr/>
          </p:nvSpPr>
          <p:spPr>
            <a:xfrm rot="16200000">
              <a:off x="6298063" y="2928921"/>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7" name="Trapezoid 196"/>
            <p:cNvSpPr/>
            <p:nvPr/>
          </p:nvSpPr>
          <p:spPr>
            <a:xfrm rot="16200000">
              <a:off x="6490734"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8" name="Trapezoid 197"/>
            <p:cNvSpPr/>
            <p:nvPr/>
          </p:nvSpPr>
          <p:spPr>
            <a:xfrm rot="16200000">
              <a:off x="6298064" y="3220040"/>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9" name="Trapezoid 198"/>
            <p:cNvSpPr/>
            <p:nvPr/>
          </p:nvSpPr>
          <p:spPr>
            <a:xfrm rot="16200000">
              <a:off x="6490735"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00" name="Trapezoid 199"/>
            <p:cNvSpPr/>
            <p:nvPr/>
          </p:nvSpPr>
          <p:spPr>
            <a:xfrm rot="16200000">
              <a:off x="6298065" y="3528258"/>
              <a:ext cx="158239" cy="133350"/>
            </a:xfrm>
            <a:prstGeom prst="trapezoid">
              <a:avLst>
                <a:gd name="adj" fmla="val 917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grpSp>
      <p:sp>
        <p:nvSpPr>
          <p:cNvPr id="8192" name="TextBox 8191"/>
          <p:cNvSpPr txBox="1"/>
          <p:nvPr/>
        </p:nvSpPr>
        <p:spPr>
          <a:xfrm>
            <a:off x="8641009" y="3911414"/>
            <a:ext cx="561702" cy="342900"/>
          </a:xfrm>
          <a:prstGeom prst="rect">
            <a:avLst/>
          </a:prstGeom>
          <a:noFill/>
        </p:spPr>
        <p:txBody>
          <a:bodyPr vert="horz" wrap="square" lIns="0" tIns="0" rIns="0" bIns="0" rtlCol="0" anchor="ctr" anchorCtr="0">
            <a:noAutofit/>
          </a:bodyPr>
          <a:lstStyle/>
          <a:p>
            <a:r>
              <a:rPr lang="en-US" sz="1400" dirty="0" smtClean="0">
                <a:solidFill>
                  <a:srgbClr val="FF0000"/>
                </a:solidFill>
                <a:latin typeface="Tahoma" pitchFamily="34" charset="0"/>
                <a:ea typeface="Tahoma" pitchFamily="34" charset="0"/>
                <a:cs typeface="Tahoma" pitchFamily="34" charset="0"/>
              </a:rPr>
              <a:t>X</a:t>
            </a:r>
            <a:endParaRPr lang="en-US" sz="1400" dirty="0">
              <a:solidFill>
                <a:srgbClr val="FF0000"/>
              </a:solidFill>
              <a:latin typeface="Tahoma" pitchFamily="34" charset="0"/>
              <a:ea typeface="Tahoma" pitchFamily="34" charset="0"/>
              <a:cs typeface="Tahoma" pitchFamily="34" charset="0"/>
            </a:endParaRPr>
          </a:p>
        </p:txBody>
      </p:sp>
      <p:sp>
        <p:nvSpPr>
          <p:cNvPr id="203" name="TextBox 202"/>
          <p:cNvSpPr txBox="1"/>
          <p:nvPr/>
        </p:nvSpPr>
        <p:spPr>
          <a:xfrm>
            <a:off x="8646371" y="4127127"/>
            <a:ext cx="561702" cy="342900"/>
          </a:xfrm>
          <a:prstGeom prst="rect">
            <a:avLst/>
          </a:prstGeom>
          <a:noFill/>
        </p:spPr>
        <p:txBody>
          <a:bodyPr vert="horz" wrap="square" lIns="0" tIns="0" rIns="0" bIns="0" rtlCol="0" anchor="ctr" anchorCtr="0">
            <a:noAutofit/>
          </a:bodyPr>
          <a:lstStyle/>
          <a:p>
            <a:r>
              <a:rPr lang="en-US" sz="1400" dirty="0" smtClean="0">
                <a:solidFill>
                  <a:srgbClr val="FF0000"/>
                </a:solidFill>
                <a:latin typeface="Tahoma" pitchFamily="34" charset="0"/>
                <a:ea typeface="Tahoma" pitchFamily="34" charset="0"/>
                <a:cs typeface="Tahoma" pitchFamily="34" charset="0"/>
              </a:rPr>
              <a:t>X</a:t>
            </a:r>
            <a:endParaRPr lang="en-US" sz="1400" dirty="0">
              <a:solidFill>
                <a:srgbClr val="FF0000"/>
              </a:solidFill>
              <a:latin typeface="Tahoma" pitchFamily="34" charset="0"/>
              <a:ea typeface="Tahoma" pitchFamily="34" charset="0"/>
              <a:cs typeface="Tahoma" pitchFamily="34" charset="0"/>
            </a:endParaRPr>
          </a:p>
        </p:txBody>
      </p:sp>
      <p:sp>
        <p:nvSpPr>
          <p:cNvPr id="204" name="TextBox 203"/>
          <p:cNvSpPr txBox="1"/>
          <p:nvPr/>
        </p:nvSpPr>
        <p:spPr>
          <a:xfrm>
            <a:off x="8646371" y="4344410"/>
            <a:ext cx="561702" cy="342900"/>
          </a:xfrm>
          <a:prstGeom prst="rect">
            <a:avLst/>
          </a:prstGeom>
          <a:noFill/>
        </p:spPr>
        <p:txBody>
          <a:bodyPr vert="horz" wrap="square" lIns="0" tIns="0" rIns="0" bIns="0" rtlCol="0" anchor="ctr" anchorCtr="0">
            <a:noAutofit/>
          </a:bodyPr>
          <a:lstStyle/>
          <a:p>
            <a:r>
              <a:rPr lang="en-US" sz="1400" dirty="0" smtClean="0">
                <a:solidFill>
                  <a:srgbClr val="FF0000"/>
                </a:solidFill>
                <a:latin typeface="Tahoma" pitchFamily="34" charset="0"/>
                <a:ea typeface="Tahoma" pitchFamily="34" charset="0"/>
                <a:cs typeface="Tahoma" pitchFamily="34" charset="0"/>
              </a:rPr>
              <a:t>X</a:t>
            </a:r>
            <a:endParaRPr lang="en-US" sz="1400" dirty="0">
              <a:solidFill>
                <a:srgbClr val="FF0000"/>
              </a:solidFill>
              <a:latin typeface="Tahoma" pitchFamily="34" charset="0"/>
              <a:ea typeface="Tahoma" pitchFamily="34" charset="0"/>
              <a:cs typeface="Tahoma" pitchFamily="34" charset="0"/>
            </a:endParaRPr>
          </a:p>
        </p:txBody>
      </p:sp>
      <p:pic>
        <p:nvPicPr>
          <p:cNvPr id="90" name="Picture 2" descr="http://www.logodesignlove.com/images/evolution/bbc-logo-design.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98361" y="419292"/>
            <a:ext cx="1172845" cy="40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39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500"/>
                                        <p:tgtEl>
                                          <p:spTgt spid="1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wipe(left)">
                                      <p:cBhvr>
                                        <p:cTn id="15" dur="500"/>
                                        <p:tgtEl>
                                          <p:spTgt spid="11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wipe(left)">
                                      <p:cBhvr>
                                        <p:cTn id="23" dur="500"/>
                                        <p:tgtEl>
                                          <p:spTgt spid="119"/>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fade">
                                      <p:cBhvr>
                                        <p:cTn id="27" dur="500"/>
                                        <p:tgtEl>
                                          <p:spTgt spid="141"/>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fade">
                                      <p:cBhvr>
                                        <p:cTn id="31" dur="500"/>
                                        <p:tgtEl>
                                          <p:spTgt spid="1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8"/>
                                        </p:tgtEl>
                                        <p:attrNameLst>
                                          <p:attrName>style.visibility</p:attrName>
                                        </p:attrNameLst>
                                      </p:cBhvr>
                                      <p:to>
                                        <p:strVal val="visible"/>
                                      </p:to>
                                    </p:set>
                                    <p:animEffect transition="in" filter="fade">
                                      <p:cBhvr>
                                        <p:cTn id="36" dur="500"/>
                                        <p:tgtEl>
                                          <p:spTgt spid="128"/>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wipe(left)">
                                      <p:cBhvr>
                                        <p:cTn id="40" dur="500"/>
                                        <p:tgtEl>
                                          <p:spTgt spid="145"/>
                                        </p:tgtEl>
                                      </p:cBhvr>
                                    </p:animEffect>
                                  </p:childTnLst>
                                </p:cTn>
                              </p:par>
                              <p:par>
                                <p:cTn id="41" presetID="22" presetClass="entr" presetSubtype="8"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Effect transition="in" filter="wipe(left)">
                                      <p:cBhvr>
                                        <p:cTn id="43" dur="500"/>
                                        <p:tgtEl>
                                          <p:spTgt spid="147"/>
                                        </p:tgtEl>
                                      </p:cBhvr>
                                    </p:animEffect>
                                  </p:childTnLst>
                                </p:cTn>
                              </p:par>
                              <p:par>
                                <p:cTn id="44" presetID="22" presetClass="entr" presetSubtype="8" fill="hold" nodeType="withEffect">
                                  <p:stCondLst>
                                    <p:cond delay="0"/>
                                  </p:stCondLst>
                                  <p:childTnLst>
                                    <p:set>
                                      <p:cBhvr>
                                        <p:cTn id="45" dur="1" fill="hold">
                                          <p:stCondLst>
                                            <p:cond delay="0"/>
                                          </p:stCondLst>
                                        </p:cTn>
                                        <p:tgtEl>
                                          <p:spTgt spid="146"/>
                                        </p:tgtEl>
                                        <p:attrNameLst>
                                          <p:attrName>style.visibility</p:attrName>
                                        </p:attrNameLst>
                                      </p:cBhvr>
                                      <p:to>
                                        <p:strVal val="visible"/>
                                      </p:to>
                                    </p:set>
                                    <p:animEffect transition="in" filter="wipe(left)">
                                      <p:cBhvr>
                                        <p:cTn id="46" dur="500"/>
                                        <p:tgtEl>
                                          <p:spTgt spid="146"/>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143"/>
                                        </p:tgtEl>
                                        <p:attrNameLst>
                                          <p:attrName>style.visibility</p:attrName>
                                        </p:attrNameLst>
                                      </p:cBhvr>
                                      <p:to>
                                        <p:strVal val="visible"/>
                                      </p:to>
                                    </p:set>
                                    <p:animEffect transition="in" filter="fade">
                                      <p:cBhvr>
                                        <p:cTn id="50" dur="500"/>
                                        <p:tgtEl>
                                          <p:spTgt spid="1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192"/>
                                        </p:tgtEl>
                                        <p:attrNameLst>
                                          <p:attrName>style.visibility</p:attrName>
                                        </p:attrNameLst>
                                      </p:cBhvr>
                                      <p:to>
                                        <p:strVal val="visible"/>
                                      </p:to>
                                    </p:set>
                                    <p:animEffect transition="in" filter="fade">
                                      <p:cBhvr>
                                        <p:cTn id="55" dur="500"/>
                                        <p:tgtEl>
                                          <p:spTgt spid="8192"/>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03"/>
                                        </p:tgtEl>
                                        <p:attrNameLst>
                                          <p:attrName>style.visibility</p:attrName>
                                        </p:attrNameLst>
                                      </p:cBhvr>
                                      <p:to>
                                        <p:strVal val="visible"/>
                                      </p:to>
                                    </p:set>
                                    <p:animEffect transition="in" filter="fade">
                                      <p:cBhvr>
                                        <p:cTn id="59" dur="500"/>
                                        <p:tgtEl>
                                          <p:spTgt spid="203"/>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204"/>
                                        </p:tgtEl>
                                        <p:attrNameLst>
                                          <p:attrName>style.visibility</p:attrName>
                                        </p:attrNameLst>
                                      </p:cBhvr>
                                      <p:to>
                                        <p:strVal val="visible"/>
                                      </p:to>
                                    </p:set>
                                    <p:animEffect transition="in" filter="fade">
                                      <p:cBhvr>
                                        <p:cTn id="63" dur="500"/>
                                        <p:tgtEl>
                                          <p:spTgt spid="20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54"/>
                                        </p:tgtEl>
                                        <p:attrNameLst>
                                          <p:attrName>style.visibility</p:attrName>
                                        </p:attrNameLst>
                                      </p:cBhvr>
                                      <p:to>
                                        <p:strVal val="visible"/>
                                      </p:to>
                                    </p:set>
                                    <p:animEffect transition="in" filter="wipe(left)">
                                      <p:cBhvr>
                                        <p:cTn id="68" dur="500"/>
                                        <p:tgtEl>
                                          <p:spTgt spid="15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55"/>
                                        </p:tgtEl>
                                        <p:attrNameLst>
                                          <p:attrName>style.visibility</p:attrName>
                                        </p:attrNameLst>
                                      </p:cBhvr>
                                      <p:to>
                                        <p:strVal val="visible"/>
                                      </p:to>
                                    </p:set>
                                    <p:animEffect transition="in" filter="wipe(left)">
                                      <p:cBhvr>
                                        <p:cTn id="73"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8" grpId="0" animBg="1"/>
      <p:bldP spid="154" grpId="0"/>
      <p:bldP spid="155" grpId="0"/>
      <p:bldP spid="8192" grpId="0"/>
      <p:bldP spid="203" grpId="0"/>
      <p:bldP spid="20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01" name="Group 8200"/>
          <p:cNvGrpSpPr/>
          <p:nvPr/>
        </p:nvGrpSpPr>
        <p:grpSpPr>
          <a:xfrm>
            <a:off x="4585633" y="2571264"/>
            <a:ext cx="1897327" cy="1020683"/>
            <a:chOff x="4585633" y="2571264"/>
            <a:chExt cx="1897327" cy="1020683"/>
          </a:xfrm>
        </p:grpSpPr>
        <p:cxnSp>
          <p:nvCxnSpPr>
            <p:cNvPr id="157" name="Straight Connector 156"/>
            <p:cNvCxnSpPr>
              <a:stCxn id="12" idx="2"/>
              <a:endCxn id="101" idx="3"/>
            </p:cNvCxnSpPr>
            <p:nvPr/>
          </p:nvCxnSpPr>
          <p:spPr>
            <a:xfrm flipV="1">
              <a:off x="4631110" y="2619846"/>
              <a:ext cx="1785171" cy="7008"/>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flipV="1">
              <a:off x="4585633" y="2917695"/>
              <a:ext cx="1785171" cy="7008"/>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V="1">
              <a:off x="4585636" y="3223858"/>
              <a:ext cx="1785171" cy="7008"/>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V="1">
              <a:off x="4585636" y="3543141"/>
              <a:ext cx="1785171" cy="7008"/>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a:stCxn id="23" idx="2"/>
              <a:endCxn id="13" idx="1"/>
            </p:cNvCxnSpPr>
            <p:nvPr/>
          </p:nvCxnSpPr>
          <p:spPr>
            <a:xfrm flipH="1" flipV="1">
              <a:off x="4631110" y="2661970"/>
              <a:ext cx="3" cy="89418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flipH="1" flipV="1">
              <a:off x="4946648" y="2649180"/>
              <a:ext cx="3" cy="89418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flipH="1" flipV="1">
              <a:off x="5327412" y="2666867"/>
              <a:ext cx="3" cy="89418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flipV="1">
              <a:off x="5719978" y="2658674"/>
              <a:ext cx="3" cy="89418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H="1" flipV="1">
              <a:off x="6103192" y="2658674"/>
              <a:ext cx="3" cy="89418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H="1" flipV="1">
              <a:off x="6474889" y="2663264"/>
              <a:ext cx="3" cy="89418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76" idx="2"/>
              <a:endCxn id="113" idx="2"/>
            </p:cNvCxnSpPr>
            <p:nvPr/>
          </p:nvCxnSpPr>
          <p:spPr>
            <a:xfrm>
              <a:off x="6153190" y="3262754"/>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a:stCxn id="108" idx="3"/>
              <a:endCxn id="80" idx="2"/>
            </p:cNvCxnSpPr>
            <p:nvPr/>
          </p:nvCxnSpPr>
          <p:spPr>
            <a:xfrm flipH="1">
              <a:off x="6153191" y="3189751"/>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6153191" y="2972885"/>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H="1">
              <a:off x="6153192" y="2899882"/>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6149368" y="2668616"/>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H="1">
              <a:off x="6149369" y="2595613"/>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5762464" y="3286462"/>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H="1">
              <a:off x="5762465" y="3213459"/>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5773426" y="2967071"/>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flipH="1">
              <a:off x="5773427" y="2894068"/>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5770970" y="2649180"/>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H="1">
              <a:off x="5770971" y="2576177"/>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5363339" y="3267398"/>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H="1">
              <a:off x="5363340" y="3194395"/>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a:off x="5363340" y="2956156"/>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H="1">
              <a:off x="5363341" y="2883153"/>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5366022" y="2662488"/>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flipH="1">
              <a:off x="5366023" y="2589485"/>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4952166" y="3278370"/>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a:off x="4952167" y="3205367"/>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4967853" y="2937493"/>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H="1">
              <a:off x="4967854" y="2864490"/>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4972102" y="2644267"/>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4972103" y="2571264"/>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4590389" y="3278889"/>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H="1">
              <a:off x="4590390" y="3205886"/>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4612625" y="2981496"/>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a:off x="4612626" y="2908493"/>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4596939" y="2649180"/>
              <a:ext cx="329769" cy="305485"/>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H="1">
              <a:off x="4596940" y="2576177"/>
              <a:ext cx="314082" cy="347550"/>
            </a:xfrm>
            <a:prstGeom prst="line">
              <a:avLst/>
            </a:prstGeom>
            <a:ln w="3175">
              <a:solidFill>
                <a:schemeClr val="tx1">
                  <a:lumMod val="10000"/>
                  <a:lumOff val="90000"/>
                </a:schemeClr>
              </a:solidFill>
            </a:ln>
          </p:spPr>
          <p:style>
            <a:lnRef idx="2">
              <a:schemeClr val="accent1"/>
            </a:lnRef>
            <a:fillRef idx="0">
              <a:schemeClr val="accent1"/>
            </a:fillRef>
            <a:effectRef idx="1">
              <a:schemeClr val="accent1"/>
            </a:effectRef>
            <a:fontRef idx="minor">
              <a:schemeClr val="tx1"/>
            </a:fontRef>
          </p:style>
        </p:cxnSp>
      </p:grpSp>
      <p:grpSp>
        <p:nvGrpSpPr>
          <p:cNvPr id="140" name="Group 139"/>
          <p:cNvGrpSpPr/>
          <p:nvPr/>
        </p:nvGrpSpPr>
        <p:grpSpPr>
          <a:xfrm>
            <a:off x="4133610" y="2144203"/>
            <a:ext cx="2764520" cy="2197405"/>
            <a:chOff x="4489210" y="2144203"/>
            <a:chExt cx="2764520" cy="2197405"/>
          </a:xfrm>
        </p:grpSpPr>
        <p:sp>
          <p:nvSpPr>
            <p:cNvPr id="13" name="Trapezoid 12"/>
            <p:cNvSpPr/>
            <p:nvPr/>
          </p:nvSpPr>
          <p:spPr>
            <a:xfrm rot="16200000">
              <a:off x="4907590" y="2522291"/>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2" name="Trapezoid 11"/>
            <p:cNvSpPr/>
            <p:nvPr/>
          </p:nvSpPr>
          <p:spPr>
            <a:xfrm rot="16200000">
              <a:off x="4840915" y="2560179"/>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1" name="Trapezoid 10"/>
            <p:cNvSpPr/>
            <p:nvPr/>
          </p:nvSpPr>
          <p:spPr>
            <a:xfrm rot="16200000">
              <a:off x="4795438" y="2601411"/>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 name="Trapezoid 8"/>
            <p:cNvSpPr/>
            <p:nvPr/>
          </p:nvSpPr>
          <p:spPr>
            <a:xfrm rot="16200000">
              <a:off x="4744448" y="2632349"/>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4" name="Trapezoid 13"/>
            <p:cNvSpPr/>
            <p:nvPr/>
          </p:nvSpPr>
          <p:spPr>
            <a:xfrm rot="16200000">
              <a:off x="4907591" y="2832930"/>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5" name="Trapezoid 14"/>
            <p:cNvSpPr/>
            <p:nvPr/>
          </p:nvSpPr>
          <p:spPr>
            <a:xfrm rot="16200000">
              <a:off x="4840916" y="2870818"/>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6" name="Trapezoid 15"/>
            <p:cNvSpPr/>
            <p:nvPr/>
          </p:nvSpPr>
          <p:spPr>
            <a:xfrm rot="16200000">
              <a:off x="4795439" y="2912050"/>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7" name="Trapezoid 16"/>
            <p:cNvSpPr/>
            <p:nvPr/>
          </p:nvSpPr>
          <p:spPr>
            <a:xfrm rot="16200000">
              <a:off x="4744449" y="2942988"/>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8" name="Trapezoid 17"/>
            <p:cNvSpPr/>
            <p:nvPr/>
          </p:nvSpPr>
          <p:spPr>
            <a:xfrm rot="16200000">
              <a:off x="4907592" y="3124049"/>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9" name="Trapezoid 18"/>
            <p:cNvSpPr/>
            <p:nvPr/>
          </p:nvSpPr>
          <p:spPr>
            <a:xfrm rot="16200000">
              <a:off x="4840917" y="3161937"/>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0" name="Trapezoid 19"/>
            <p:cNvSpPr/>
            <p:nvPr/>
          </p:nvSpPr>
          <p:spPr>
            <a:xfrm rot="16200000">
              <a:off x="4795440" y="3203169"/>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1" name="Trapezoid 20"/>
            <p:cNvSpPr/>
            <p:nvPr/>
          </p:nvSpPr>
          <p:spPr>
            <a:xfrm rot="16200000">
              <a:off x="4744450" y="3234107"/>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2" name="Trapezoid 21"/>
            <p:cNvSpPr/>
            <p:nvPr/>
          </p:nvSpPr>
          <p:spPr>
            <a:xfrm rot="16200000">
              <a:off x="4907593" y="3451587"/>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3" name="Trapezoid 22"/>
            <p:cNvSpPr/>
            <p:nvPr/>
          </p:nvSpPr>
          <p:spPr>
            <a:xfrm rot="16200000">
              <a:off x="4840918" y="3489475"/>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4" name="Trapezoid 23"/>
            <p:cNvSpPr/>
            <p:nvPr/>
          </p:nvSpPr>
          <p:spPr>
            <a:xfrm rot="16200000">
              <a:off x="4795441" y="3530707"/>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5" name="Trapezoid 24"/>
            <p:cNvSpPr/>
            <p:nvPr/>
          </p:nvSpPr>
          <p:spPr>
            <a:xfrm rot="16200000">
              <a:off x="4744451" y="3561645"/>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6" name="Trapezoid 25"/>
            <p:cNvSpPr/>
            <p:nvPr/>
          </p:nvSpPr>
          <p:spPr>
            <a:xfrm rot="16200000">
              <a:off x="6092928" y="2521956"/>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7" name="Trapezoid 26"/>
            <p:cNvSpPr/>
            <p:nvPr/>
          </p:nvSpPr>
          <p:spPr>
            <a:xfrm rot="16200000">
              <a:off x="6026253" y="2559844"/>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8" name="Trapezoid 27"/>
            <p:cNvSpPr/>
            <p:nvPr/>
          </p:nvSpPr>
          <p:spPr>
            <a:xfrm rot="16200000">
              <a:off x="5980776" y="2601076"/>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29" name="Trapezoid 28"/>
            <p:cNvSpPr/>
            <p:nvPr/>
          </p:nvSpPr>
          <p:spPr>
            <a:xfrm rot="16200000">
              <a:off x="5929786" y="2632014"/>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34" name="Trapezoid 33"/>
            <p:cNvSpPr/>
            <p:nvPr/>
          </p:nvSpPr>
          <p:spPr>
            <a:xfrm rot="16200000">
              <a:off x="6092929" y="2812160"/>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35" name="Trapezoid 34"/>
            <p:cNvSpPr/>
            <p:nvPr/>
          </p:nvSpPr>
          <p:spPr>
            <a:xfrm rot="16200000">
              <a:off x="6026254" y="2850048"/>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36" name="Trapezoid 35"/>
            <p:cNvSpPr/>
            <p:nvPr/>
          </p:nvSpPr>
          <p:spPr>
            <a:xfrm rot="16200000">
              <a:off x="5980777" y="2891280"/>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37" name="Trapezoid 36"/>
            <p:cNvSpPr/>
            <p:nvPr/>
          </p:nvSpPr>
          <p:spPr>
            <a:xfrm rot="16200000">
              <a:off x="5929787" y="2922218"/>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38" name="Trapezoid 37"/>
            <p:cNvSpPr/>
            <p:nvPr/>
          </p:nvSpPr>
          <p:spPr>
            <a:xfrm rot="16200000">
              <a:off x="6092930" y="3122799"/>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39" name="Trapezoid 38"/>
            <p:cNvSpPr/>
            <p:nvPr/>
          </p:nvSpPr>
          <p:spPr>
            <a:xfrm rot="16200000">
              <a:off x="6026255" y="3160687"/>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40" name="Trapezoid 39"/>
            <p:cNvSpPr/>
            <p:nvPr/>
          </p:nvSpPr>
          <p:spPr>
            <a:xfrm rot="16200000">
              <a:off x="5980778" y="3201919"/>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41" name="Trapezoid 40"/>
            <p:cNvSpPr/>
            <p:nvPr/>
          </p:nvSpPr>
          <p:spPr>
            <a:xfrm rot="16200000">
              <a:off x="5929788" y="3232857"/>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42" name="Trapezoid 41"/>
            <p:cNvSpPr/>
            <p:nvPr/>
          </p:nvSpPr>
          <p:spPr>
            <a:xfrm rot="16200000">
              <a:off x="6092931" y="3397346"/>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43" name="Trapezoid 42"/>
            <p:cNvSpPr/>
            <p:nvPr/>
          </p:nvSpPr>
          <p:spPr>
            <a:xfrm rot="16200000">
              <a:off x="6026256" y="3435234"/>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44" name="Trapezoid 43"/>
            <p:cNvSpPr/>
            <p:nvPr/>
          </p:nvSpPr>
          <p:spPr>
            <a:xfrm rot="16200000">
              <a:off x="5980779" y="3476466"/>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45" name="Trapezoid 44"/>
            <p:cNvSpPr/>
            <p:nvPr/>
          </p:nvSpPr>
          <p:spPr>
            <a:xfrm rot="16200000">
              <a:off x="5929789" y="3507404"/>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0" name="Trapezoid 49"/>
            <p:cNvSpPr/>
            <p:nvPr/>
          </p:nvSpPr>
          <p:spPr>
            <a:xfrm rot="16200000">
              <a:off x="5289807" y="2516451"/>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1" name="Trapezoid 50"/>
            <p:cNvSpPr/>
            <p:nvPr/>
          </p:nvSpPr>
          <p:spPr>
            <a:xfrm rot="16200000">
              <a:off x="5223132" y="2554339"/>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2" name="Trapezoid 51"/>
            <p:cNvSpPr/>
            <p:nvPr/>
          </p:nvSpPr>
          <p:spPr>
            <a:xfrm rot="16200000">
              <a:off x="5177655" y="2595571"/>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3" name="Trapezoid 52"/>
            <p:cNvSpPr/>
            <p:nvPr/>
          </p:nvSpPr>
          <p:spPr>
            <a:xfrm rot="16200000">
              <a:off x="5126665" y="2626509"/>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4" name="Trapezoid 53"/>
            <p:cNvSpPr/>
            <p:nvPr/>
          </p:nvSpPr>
          <p:spPr>
            <a:xfrm rot="16200000">
              <a:off x="5289808" y="2827090"/>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5" name="Trapezoid 54"/>
            <p:cNvSpPr/>
            <p:nvPr/>
          </p:nvSpPr>
          <p:spPr>
            <a:xfrm rot="16200000">
              <a:off x="5223133" y="2864978"/>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6" name="Trapezoid 55"/>
            <p:cNvSpPr/>
            <p:nvPr/>
          </p:nvSpPr>
          <p:spPr>
            <a:xfrm rot="16200000">
              <a:off x="5177656" y="2906210"/>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7" name="Trapezoid 56"/>
            <p:cNvSpPr/>
            <p:nvPr/>
          </p:nvSpPr>
          <p:spPr>
            <a:xfrm rot="16200000">
              <a:off x="5126666" y="2937148"/>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8" name="Trapezoid 57"/>
            <p:cNvSpPr/>
            <p:nvPr/>
          </p:nvSpPr>
          <p:spPr>
            <a:xfrm rot="16200000">
              <a:off x="5289809" y="3118209"/>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59" name="Trapezoid 58"/>
            <p:cNvSpPr/>
            <p:nvPr/>
          </p:nvSpPr>
          <p:spPr>
            <a:xfrm rot="16200000">
              <a:off x="5223134" y="3156097"/>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0" name="Trapezoid 59"/>
            <p:cNvSpPr/>
            <p:nvPr/>
          </p:nvSpPr>
          <p:spPr>
            <a:xfrm rot="16200000">
              <a:off x="5177657" y="3197329"/>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1" name="Trapezoid 60"/>
            <p:cNvSpPr/>
            <p:nvPr/>
          </p:nvSpPr>
          <p:spPr>
            <a:xfrm rot="16200000">
              <a:off x="5126667" y="3228267"/>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2" name="Trapezoid 61"/>
            <p:cNvSpPr/>
            <p:nvPr/>
          </p:nvSpPr>
          <p:spPr>
            <a:xfrm rot="16200000">
              <a:off x="5289810" y="3445747"/>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3" name="Trapezoid 62"/>
            <p:cNvSpPr/>
            <p:nvPr/>
          </p:nvSpPr>
          <p:spPr>
            <a:xfrm rot="16200000">
              <a:off x="5223135" y="3483635"/>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4" name="Trapezoid 63"/>
            <p:cNvSpPr/>
            <p:nvPr/>
          </p:nvSpPr>
          <p:spPr>
            <a:xfrm rot="16200000">
              <a:off x="5177658" y="3524867"/>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5" name="Trapezoid 64"/>
            <p:cNvSpPr/>
            <p:nvPr/>
          </p:nvSpPr>
          <p:spPr>
            <a:xfrm rot="16200000">
              <a:off x="5126668" y="3555805"/>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6" name="Trapezoid 65"/>
            <p:cNvSpPr/>
            <p:nvPr/>
          </p:nvSpPr>
          <p:spPr>
            <a:xfrm rot="16200000">
              <a:off x="6475145" y="2516116"/>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7" name="Trapezoid 66"/>
            <p:cNvSpPr/>
            <p:nvPr/>
          </p:nvSpPr>
          <p:spPr>
            <a:xfrm rot="16200000">
              <a:off x="6408470" y="2554004"/>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8" name="Trapezoid 67"/>
            <p:cNvSpPr/>
            <p:nvPr/>
          </p:nvSpPr>
          <p:spPr>
            <a:xfrm rot="16200000">
              <a:off x="6362993" y="2595236"/>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69" name="Trapezoid 68"/>
            <p:cNvSpPr/>
            <p:nvPr/>
          </p:nvSpPr>
          <p:spPr>
            <a:xfrm rot="16200000">
              <a:off x="6312003" y="2626174"/>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0" name="Trapezoid 69"/>
            <p:cNvSpPr/>
            <p:nvPr/>
          </p:nvSpPr>
          <p:spPr>
            <a:xfrm rot="16200000">
              <a:off x="6475146" y="2806320"/>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1" name="Trapezoid 70"/>
            <p:cNvSpPr/>
            <p:nvPr/>
          </p:nvSpPr>
          <p:spPr>
            <a:xfrm rot="16200000">
              <a:off x="6408471" y="2844208"/>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2" name="Trapezoid 71"/>
            <p:cNvSpPr/>
            <p:nvPr/>
          </p:nvSpPr>
          <p:spPr>
            <a:xfrm rot="16200000">
              <a:off x="6362994" y="2885440"/>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3" name="Trapezoid 72"/>
            <p:cNvSpPr/>
            <p:nvPr/>
          </p:nvSpPr>
          <p:spPr>
            <a:xfrm rot="16200000">
              <a:off x="6312004" y="2916378"/>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4" name="Trapezoid 73"/>
            <p:cNvSpPr/>
            <p:nvPr/>
          </p:nvSpPr>
          <p:spPr>
            <a:xfrm rot="16200000">
              <a:off x="6475147" y="3116959"/>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5" name="Trapezoid 74"/>
            <p:cNvSpPr/>
            <p:nvPr/>
          </p:nvSpPr>
          <p:spPr>
            <a:xfrm rot="16200000">
              <a:off x="6408472" y="3154847"/>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6" name="Trapezoid 75"/>
            <p:cNvSpPr/>
            <p:nvPr/>
          </p:nvSpPr>
          <p:spPr>
            <a:xfrm rot="16200000">
              <a:off x="6362995" y="3196079"/>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7" name="Trapezoid 76"/>
            <p:cNvSpPr/>
            <p:nvPr/>
          </p:nvSpPr>
          <p:spPr>
            <a:xfrm rot="16200000">
              <a:off x="6312005" y="3227017"/>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8" name="Trapezoid 77"/>
            <p:cNvSpPr/>
            <p:nvPr/>
          </p:nvSpPr>
          <p:spPr>
            <a:xfrm rot="16200000">
              <a:off x="6475148" y="3391506"/>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79" name="Trapezoid 78"/>
            <p:cNvSpPr/>
            <p:nvPr/>
          </p:nvSpPr>
          <p:spPr>
            <a:xfrm rot="16200000">
              <a:off x="6408473" y="3429394"/>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0" name="Trapezoid 79"/>
            <p:cNvSpPr/>
            <p:nvPr/>
          </p:nvSpPr>
          <p:spPr>
            <a:xfrm rot="16200000">
              <a:off x="6362996" y="3470626"/>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1" name="Trapezoid 80"/>
            <p:cNvSpPr/>
            <p:nvPr/>
          </p:nvSpPr>
          <p:spPr>
            <a:xfrm rot="16200000">
              <a:off x="6312006" y="3501564"/>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2" name="Trapezoid 81"/>
            <p:cNvSpPr/>
            <p:nvPr/>
          </p:nvSpPr>
          <p:spPr>
            <a:xfrm rot="16200000">
              <a:off x="5670565" y="2516451"/>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3" name="Trapezoid 82"/>
            <p:cNvSpPr/>
            <p:nvPr/>
          </p:nvSpPr>
          <p:spPr>
            <a:xfrm rot="16200000">
              <a:off x="5603890" y="2554339"/>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4" name="Trapezoid 83"/>
            <p:cNvSpPr/>
            <p:nvPr/>
          </p:nvSpPr>
          <p:spPr>
            <a:xfrm rot="16200000">
              <a:off x="5558413" y="2595571"/>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5" name="Trapezoid 84"/>
            <p:cNvSpPr/>
            <p:nvPr/>
          </p:nvSpPr>
          <p:spPr>
            <a:xfrm rot="16200000">
              <a:off x="5507423" y="2626509"/>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6" name="Trapezoid 85"/>
            <p:cNvSpPr/>
            <p:nvPr/>
          </p:nvSpPr>
          <p:spPr>
            <a:xfrm rot="16200000">
              <a:off x="5670566" y="2827090"/>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7" name="Trapezoid 86"/>
            <p:cNvSpPr/>
            <p:nvPr/>
          </p:nvSpPr>
          <p:spPr>
            <a:xfrm rot="16200000">
              <a:off x="5603891" y="2864978"/>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8" name="Trapezoid 87"/>
            <p:cNvSpPr/>
            <p:nvPr/>
          </p:nvSpPr>
          <p:spPr>
            <a:xfrm rot="16200000">
              <a:off x="5558414" y="2906210"/>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89" name="Trapezoid 88"/>
            <p:cNvSpPr/>
            <p:nvPr/>
          </p:nvSpPr>
          <p:spPr>
            <a:xfrm rot="16200000">
              <a:off x="5507424" y="2937148"/>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0" name="Trapezoid 89"/>
            <p:cNvSpPr/>
            <p:nvPr/>
          </p:nvSpPr>
          <p:spPr>
            <a:xfrm rot="16200000">
              <a:off x="5670567" y="3118209"/>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1" name="Trapezoid 90"/>
            <p:cNvSpPr/>
            <p:nvPr/>
          </p:nvSpPr>
          <p:spPr>
            <a:xfrm rot="16200000">
              <a:off x="5603892" y="3156097"/>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2" name="Trapezoid 91"/>
            <p:cNvSpPr/>
            <p:nvPr/>
          </p:nvSpPr>
          <p:spPr>
            <a:xfrm rot="16200000">
              <a:off x="5558415" y="3197329"/>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3" name="Trapezoid 92"/>
            <p:cNvSpPr/>
            <p:nvPr/>
          </p:nvSpPr>
          <p:spPr>
            <a:xfrm rot="16200000">
              <a:off x="5507425" y="3228267"/>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4" name="Trapezoid 93"/>
            <p:cNvSpPr/>
            <p:nvPr/>
          </p:nvSpPr>
          <p:spPr>
            <a:xfrm rot="16200000">
              <a:off x="5670568" y="3445747"/>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5" name="Trapezoid 94"/>
            <p:cNvSpPr/>
            <p:nvPr/>
          </p:nvSpPr>
          <p:spPr>
            <a:xfrm rot="16200000">
              <a:off x="5603893" y="3483635"/>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6" name="Trapezoid 95"/>
            <p:cNvSpPr/>
            <p:nvPr/>
          </p:nvSpPr>
          <p:spPr>
            <a:xfrm rot="16200000">
              <a:off x="5558416" y="3524867"/>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7" name="Trapezoid 96"/>
            <p:cNvSpPr/>
            <p:nvPr/>
          </p:nvSpPr>
          <p:spPr>
            <a:xfrm rot="16200000">
              <a:off x="5507426" y="3555805"/>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8" name="Trapezoid 97"/>
            <p:cNvSpPr/>
            <p:nvPr/>
          </p:nvSpPr>
          <p:spPr>
            <a:xfrm rot="16200000">
              <a:off x="6855903" y="2516116"/>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99" name="Trapezoid 98"/>
            <p:cNvSpPr/>
            <p:nvPr/>
          </p:nvSpPr>
          <p:spPr>
            <a:xfrm rot="16200000">
              <a:off x="6789228" y="2554004"/>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0" name="Trapezoid 99"/>
            <p:cNvSpPr/>
            <p:nvPr/>
          </p:nvSpPr>
          <p:spPr>
            <a:xfrm rot="16200000">
              <a:off x="6743751" y="2595236"/>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1" name="Trapezoid 100"/>
            <p:cNvSpPr/>
            <p:nvPr/>
          </p:nvSpPr>
          <p:spPr>
            <a:xfrm rot="16200000">
              <a:off x="6692761" y="2626174"/>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2" name="Trapezoid 101"/>
            <p:cNvSpPr/>
            <p:nvPr/>
          </p:nvSpPr>
          <p:spPr>
            <a:xfrm rot="16200000">
              <a:off x="6855904" y="2806320"/>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3" name="Trapezoid 102"/>
            <p:cNvSpPr/>
            <p:nvPr/>
          </p:nvSpPr>
          <p:spPr>
            <a:xfrm rot="16200000">
              <a:off x="6789229" y="2844208"/>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4" name="Trapezoid 103"/>
            <p:cNvSpPr/>
            <p:nvPr/>
          </p:nvSpPr>
          <p:spPr>
            <a:xfrm rot="16200000">
              <a:off x="6743752" y="2885440"/>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5" name="Trapezoid 104"/>
            <p:cNvSpPr/>
            <p:nvPr/>
          </p:nvSpPr>
          <p:spPr>
            <a:xfrm rot="16200000">
              <a:off x="6692762" y="2916378"/>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6" name="Trapezoid 105"/>
            <p:cNvSpPr/>
            <p:nvPr/>
          </p:nvSpPr>
          <p:spPr>
            <a:xfrm rot="16200000">
              <a:off x="6855905" y="3116959"/>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7" name="Trapezoid 106"/>
            <p:cNvSpPr/>
            <p:nvPr/>
          </p:nvSpPr>
          <p:spPr>
            <a:xfrm rot="16200000">
              <a:off x="6789230" y="3154847"/>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8" name="Trapezoid 107"/>
            <p:cNvSpPr/>
            <p:nvPr/>
          </p:nvSpPr>
          <p:spPr>
            <a:xfrm rot="16200000">
              <a:off x="6743753" y="3196079"/>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09" name="Trapezoid 108"/>
            <p:cNvSpPr/>
            <p:nvPr/>
          </p:nvSpPr>
          <p:spPr>
            <a:xfrm rot="16200000">
              <a:off x="6692763" y="3227017"/>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10" name="Trapezoid 109"/>
            <p:cNvSpPr/>
            <p:nvPr/>
          </p:nvSpPr>
          <p:spPr>
            <a:xfrm rot="16200000">
              <a:off x="6855906" y="3391506"/>
              <a:ext cx="158239" cy="133350"/>
            </a:xfrm>
            <a:prstGeom prst="trapezoid">
              <a:avLst>
                <a:gd name="adj" fmla="val 9173"/>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11" name="Trapezoid 110"/>
            <p:cNvSpPr/>
            <p:nvPr/>
          </p:nvSpPr>
          <p:spPr>
            <a:xfrm rot="16200000">
              <a:off x="6789231" y="3429394"/>
              <a:ext cx="158239" cy="133350"/>
            </a:xfrm>
            <a:prstGeom prst="trapezoid">
              <a:avLst>
                <a:gd name="adj" fmla="val 9173"/>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12" name="Trapezoid 111"/>
            <p:cNvSpPr/>
            <p:nvPr/>
          </p:nvSpPr>
          <p:spPr>
            <a:xfrm rot="16200000">
              <a:off x="6743754" y="3470626"/>
              <a:ext cx="158239" cy="133350"/>
            </a:xfrm>
            <a:prstGeom prst="trapezoid">
              <a:avLst>
                <a:gd name="adj" fmla="val 9173"/>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13" name="Trapezoid 112"/>
            <p:cNvSpPr/>
            <p:nvPr/>
          </p:nvSpPr>
          <p:spPr>
            <a:xfrm rot="16200000">
              <a:off x="6692764" y="3501564"/>
              <a:ext cx="158239" cy="133350"/>
            </a:xfrm>
            <a:prstGeom prst="trapezoid">
              <a:avLst>
                <a:gd name="adj" fmla="val 917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15" name="Rectangle 114"/>
            <p:cNvSpPr/>
            <p:nvPr/>
          </p:nvSpPr>
          <p:spPr>
            <a:xfrm>
              <a:off x="4489210" y="2144203"/>
              <a:ext cx="2764519" cy="2197405"/>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16" name="TextBox 115"/>
            <p:cNvSpPr txBox="1"/>
            <p:nvPr/>
          </p:nvSpPr>
          <p:spPr>
            <a:xfrm>
              <a:off x="4512347" y="3838922"/>
              <a:ext cx="2741383" cy="404813"/>
            </a:xfrm>
            <a:prstGeom prst="rect">
              <a:avLst/>
            </a:prstGeom>
            <a:noFill/>
          </p:spPr>
          <p:txBody>
            <a:bodyPr vert="horz" wrap="square" lIns="0" tIns="0" rIns="0" bIns="0" rtlCol="0" anchor="ctr" anchorCtr="0">
              <a:noAutofit/>
            </a:bodyPr>
            <a:lstStyle/>
            <a:p>
              <a:pPr algn="ctr"/>
              <a:r>
                <a:rPr lang="en-US" sz="1400" dirty="0" smtClean="0">
                  <a:latin typeface="Tahoma" pitchFamily="34" charset="0"/>
                  <a:ea typeface="Tahoma" pitchFamily="34" charset="0"/>
                  <a:cs typeface="Tahoma" pitchFamily="34" charset="0"/>
                </a:rPr>
                <a:t>Dynamic Semantic Publishing</a:t>
              </a:r>
              <a:endParaRPr lang="en-US" sz="1400" dirty="0">
                <a:latin typeface="Tahoma" pitchFamily="34" charset="0"/>
                <a:ea typeface="Tahoma" pitchFamily="34" charset="0"/>
                <a:cs typeface="Tahoma" pitchFamily="34" charset="0"/>
              </a:endParaRPr>
            </a:p>
          </p:txBody>
        </p:sp>
      </p:grpSp>
      <p:cxnSp>
        <p:nvCxnSpPr>
          <p:cNvPr id="117" name="Straight Arrow Connector 116"/>
          <p:cNvCxnSpPr/>
          <p:nvPr/>
        </p:nvCxnSpPr>
        <p:spPr>
          <a:xfrm>
            <a:off x="3400787" y="2391225"/>
            <a:ext cx="527817" cy="191566"/>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V="1">
            <a:off x="7112628" y="3283789"/>
            <a:ext cx="385448" cy="3192"/>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143" name="Group 142"/>
          <p:cNvGrpSpPr/>
          <p:nvPr/>
        </p:nvGrpSpPr>
        <p:grpSpPr>
          <a:xfrm>
            <a:off x="7674643" y="1717455"/>
            <a:ext cx="3894885" cy="3132667"/>
            <a:chOff x="10682276" y="3670662"/>
            <a:chExt cx="3894885" cy="3132667"/>
          </a:xfrm>
        </p:grpSpPr>
        <p:grpSp>
          <p:nvGrpSpPr>
            <p:cNvPr id="129" name="Group 128"/>
            <p:cNvGrpSpPr/>
            <p:nvPr/>
          </p:nvGrpSpPr>
          <p:grpSpPr>
            <a:xfrm>
              <a:off x="10682276" y="3670662"/>
              <a:ext cx="3894885" cy="3132667"/>
              <a:chOff x="307974" y="3219557"/>
              <a:chExt cx="3894885" cy="3132667"/>
            </a:xfrm>
          </p:grpSpPr>
          <p:sp>
            <p:nvSpPr>
              <p:cNvPr id="130" name="Rectangle 129"/>
              <p:cNvSpPr/>
              <p:nvPr/>
            </p:nvSpPr>
            <p:spPr>
              <a:xfrm>
                <a:off x="307974" y="3219557"/>
                <a:ext cx="3894885" cy="3132667"/>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135" name="TextBox 134"/>
              <p:cNvSpPr txBox="1"/>
              <p:nvPr/>
            </p:nvSpPr>
            <p:spPr>
              <a:xfrm>
                <a:off x="1189078" y="5802713"/>
                <a:ext cx="2024282" cy="404813"/>
              </a:xfrm>
              <a:prstGeom prst="rect">
                <a:avLst/>
              </a:prstGeom>
              <a:noFill/>
            </p:spPr>
            <p:txBody>
              <a:bodyPr vert="horz" wrap="square" lIns="0" tIns="0" rIns="0" bIns="0" rtlCol="0" anchor="ctr" anchorCtr="0">
                <a:noAutofit/>
              </a:bodyPr>
              <a:lstStyle/>
              <a:p>
                <a:pPr algn="ctr"/>
                <a:endParaRPr lang="en-US" sz="1400" dirty="0">
                  <a:latin typeface="Tahoma" pitchFamily="34" charset="0"/>
                  <a:ea typeface="Tahoma" pitchFamily="34" charset="0"/>
                  <a:cs typeface="Tahoma" pitchFamily="34" charset="0"/>
                </a:endParaRPr>
              </a:p>
            </p:txBody>
          </p:sp>
        </p:grpSp>
        <p:grpSp>
          <p:nvGrpSpPr>
            <p:cNvPr id="136" name="Group 135"/>
            <p:cNvGrpSpPr/>
            <p:nvPr/>
          </p:nvGrpSpPr>
          <p:grpSpPr>
            <a:xfrm>
              <a:off x="10962001" y="3847999"/>
              <a:ext cx="3473948" cy="1956991"/>
              <a:chOff x="8148585" y="1841989"/>
              <a:chExt cx="3473948" cy="1956991"/>
            </a:xfrm>
          </p:grpSpPr>
          <p:pic>
            <p:nvPicPr>
              <p:cNvPr id="8194" name="Picture 2" descr="http://mynmi.net/wp-content/uploads/2014/04/multiple-devi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8585" y="1841989"/>
                <a:ext cx="3473948" cy="195699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6576" y="2464368"/>
                <a:ext cx="503180" cy="149696"/>
              </a:xfrm>
              <a:prstGeom prst="rect">
                <a:avLst/>
              </a:prstGeom>
            </p:spPr>
          </p:pic>
          <p:pic>
            <p:nvPicPr>
              <p:cNvPr id="137" name="Picture 1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0686" y="2846147"/>
                <a:ext cx="503180" cy="149696"/>
              </a:xfrm>
              <a:prstGeom prst="rect">
                <a:avLst/>
              </a:prstGeom>
            </p:spPr>
          </p:pic>
          <p:pic>
            <p:nvPicPr>
              <p:cNvPr id="138" name="Picture 1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298" y="3227362"/>
                <a:ext cx="221802" cy="65986"/>
              </a:xfrm>
              <a:prstGeom prst="rect">
                <a:avLst/>
              </a:prstGeom>
            </p:spPr>
          </p:pic>
          <p:pic>
            <p:nvPicPr>
              <p:cNvPr id="139" name="Picture 13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524019" y="3048711"/>
                <a:ext cx="349399" cy="149696"/>
              </a:xfrm>
              <a:prstGeom prst="rect">
                <a:avLst/>
              </a:prstGeom>
            </p:spPr>
          </p:pic>
        </p:grpSp>
      </p:grpSp>
      <p:cxnSp>
        <p:nvCxnSpPr>
          <p:cNvPr id="145" name="Straight Arrow Connector 144"/>
          <p:cNvCxnSpPr/>
          <p:nvPr/>
        </p:nvCxnSpPr>
        <p:spPr>
          <a:xfrm flipV="1">
            <a:off x="7112628" y="2366162"/>
            <a:ext cx="385448" cy="269212"/>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7112628" y="3933748"/>
            <a:ext cx="385449" cy="287969"/>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862873" y="1965930"/>
            <a:ext cx="784763" cy="788194"/>
            <a:chOff x="736496" y="1106598"/>
            <a:chExt cx="784763" cy="788194"/>
          </a:xfrm>
        </p:grpSpPr>
        <p:pic>
          <p:nvPicPr>
            <p:cNvPr id="133" name="Picture 4" descr="C:\Users\phughes\Desktop\png\New Icons\FULL New Icons\WMF\Document Icons\document-base-blue.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496" y="1106598"/>
              <a:ext cx="784763" cy="788194"/>
            </a:xfrm>
            <a:prstGeom prst="rect">
              <a:avLst/>
            </a:prstGeom>
            <a:noFill/>
          </p:spPr>
        </p:pic>
        <p:sp>
          <p:nvSpPr>
            <p:cNvPr id="2" name="TextBox 1"/>
            <p:cNvSpPr txBox="1"/>
            <p:nvPr/>
          </p:nvSpPr>
          <p:spPr>
            <a:xfrm>
              <a:off x="848246" y="1500695"/>
              <a:ext cx="512106" cy="128144"/>
            </a:xfrm>
            <a:prstGeom prst="rect">
              <a:avLst/>
            </a:prstGeom>
            <a:noFill/>
          </p:spPr>
          <p:txBody>
            <a:bodyPr vert="horz" wrap="square" lIns="0" tIns="0" rIns="0" bIns="0" rtlCol="0" anchor="ctr" anchorCtr="0">
              <a:noAutofit/>
            </a:bodyPr>
            <a:lstStyle/>
            <a:p>
              <a:r>
                <a:rPr lang="en-US" sz="1600" dirty="0" smtClean="0">
                  <a:solidFill>
                    <a:schemeClr val="bg1"/>
                  </a:solidFill>
                  <a:latin typeface="Tahoma" pitchFamily="34" charset="0"/>
                  <a:ea typeface="Tahoma" pitchFamily="34" charset="0"/>
                  <a:cs typeface="Tahoma" pitchFamily="34" charset="0"/>
                </a:rPr>
                <a:t>XML</a:t>
              </a:r>
              <a:endParaRPr lang="en-US" sz="1600" dirty="0">
                <a:solidFill>
                  <a:schemeClr val="bg1"/>
                </a:solidFill>
                <a:latin typeface="Tahoma" pitchFamily="34" charset="0"/>
                <a:ea typeface="Tahoma" pitchFamily="34" charset="0"/>
                <a:cs typeface="Tahoma" pitchFamily="34" charset="0"/>
              </a:endParaRPr>
            </a:p>
          </p:txBody>
        </p:sp>
      </p:grpSp>
      <p:cxnSp>
        <p:nvCxnSpPr>
          <p:cNvPr id="149" name="Straight Arrow Connector 148"/>
          <p:cNvCxnSpPr/>
          <p:nvPr/>
        </p:nvCxnSpPr>
        <p:spPr>
          <a:xfrm>
            <a:off x="1806440" y="4127366"/>
            <a:ext cx="362219" cy="0"/>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862873" y="3687890"/>
            <a:ext cx="784763" cy="788194"/>
            <a:chOff x="1521259" y="5053806"/>
            <a:chExt cx="784763" cy="788194"/>
          </a:xfrm>
        </p:grpSpPr>
        <p:pic>
          <p:nvPicPr>
            <p:cNvPr id="144" name="Picture 6" descr="C:\Users\phughes\Desktop\png\New Icons\FULL New Icons\WMF\Document Icons\document-base-red.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1259" y="5053806"/>
              <a:ext cx="784763" cy="788194"/>
            </a:xfrm>
            <a:prstGeom prst="rect">
              <a:avLst/>
            </a:prstGeom>
            <a:noFill/>
          </p:spPr>
        </p:pic>
        <p:sp>
          <p:nvSpPr>
            <p:cNvPr id="151" name="TextBox 150"/>
            <p:cNvSpPr txBox="1"/>
            <p:nvPr/>
          </p:nvSpPr>
          <p:spPr>
            <a:xfrm>
              <a:off x="1651676" y="5436201"/>
              <a:ext cx="512106" cy="128144"/>
            </a:xfrm>
            <a:prstGeom prst="rect">
              <a:avLst/>
            </a:prstGeom>
            <a:noFill/>
          </p:spPr>
          <p:txBody>
            <a:bodyPr vert="horz" wrap="square" lIns="0" tIns="0" rIns="0" bIns="0" rtlCol="0" anchor="ctr" anchorCtr="0">
              <a:noAutofit/>
            </a:bodyPr>
            <a:lstStyle/>
            <a:p>
              <a:r>
                <a:rPr lang="en-US" sz="1600" dirty="0" smtClean="0">
                  <a:solidFill>
                    <a:schemeClr val="bg1"/>
                  </a:solidFill>
                  <a:latin typeface="Tahoma" pitchFamily="34" charset="0"/>
                  <a:ea typeface="Tahoma" pitchFamily="34" charset="0"/>
                  <a:cs typeface="Tahoma" pitchFamily="34" charset="0"/>
                </a:rPr>
                <a:t>RDF</a:t>
              </a:r>
              <a:endParaRPr lang="en-US" sz="1600" dirty="0">
                <a:solidFill>
                  <a:schemeClr val="bg1"/>
                </a:solidFill>
                <a:latin typeface="Tahoma" pitchFamily="34" charset="0"/>
                <a:ea typeface="Tahoma" pitchFamily="34" charset="0"/>
                <a:cs typeface="Tahoma" pitchFamily="34" charset="0"/>
              </a:endParaRPr>
            </a:p>
          </p:txBody>
        </p:sp>
      </p:grpSp>
      <p:pic>
        <p:nvPicPr>
          <p:cNvPr id="152" name="Picture 5" descr="C:\Users\phughes\Desktop\png\New Icons\FULL New Icons\WMF\Database Structure\database.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36701" y="3642396"/>
            <a:ext cx="946799" cy="971673"/>
          </a:xfrm>
          <a:prstGeom prst="rect">
            <a:avLst/>
          </a:prstGeom>
          <a:noFill/>
        </p:spPr>
      </p:pic>
      <p:cxnSp>
        <p:nvCxnSpPr>
          <p:cNvPr id="153" name="Straight Arrow Connector 152"/>
          <p:cNvCxnSpPr/>
          <p:nvPr/>
        </p:nvCxnSpPr>
        <p:spPr>
          <a:xfrm>
            <a:off x="1789713" y="2386278"/>
            <a:ext cx="362219" cy="0"/>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V="1">
            <a:off x="3379694" y="3929848"/>
            <a:ext cx="557875" cy="197518"/>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0242" name="Picture 2" descr="http://www.clker.com/cliparts/2/k/n/l/C/Q/transparent-green-checkmark-hi.png"/>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719037" y="3888529"/>
            <a:ext cx="146625" cy="152799"/>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http://www.clker.com/cliparts/2/k/n/l/C/Q/transparent-green-checkmark-hi.png"/>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719037" y="4111239"/>
            <a:ext cx="146625" cy="152799"/>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 descr="http://www.clker.com/cliparts/2/k/n/l/C/Q/transparent-green-checkmark-hi.png"/>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712502" y="4341608"/>
            <a:ext cx="146625" cy="152799"/>
          </a:xfrm>
          <a:prstGeom prst="rect">
            <a:avLst/>
          </a:prstGeom>
          <a:noFill/>
          <a:extLst>
            <a:ext uri="{909E8E84-426E-40dd-AFC4-6F175D3DCCD1}">
              <a14:hiddenFill xmlns:a14="http://schemas.microsoft.com/office/drawing/2010/main">
                <a:solidFill>
                  <a:srgbClr val="FFFFFF"/>
                </a:solidFill>
              </a14:hiddenFill>
            </a:ext>
          </a:extLst>
        </p:spPr>
      </p:pic>
      <p:sp>
        <p:nvSpPr>
          <p:cNvPr id="212" name="TextBox 211"/>
          <p:cNvSpPr txBox="1"/>
          <p:nvPr/>
        </p:nvSpPr>
        <p:spPr>
          <a:xfrm>
            <a:off x="8928915" y="3854601"/>
            <a:ext cx="1675459" cy="307777"/>
          </a:xfrm>
          <a:prstGeom prst="rect">
            <a:avLst/>
          </a:prstGeom>
        </p:spPr>
        <p:txBody>
          <a:bodyPr wrap="none">
            <a:spAutoFit/>
          </a:bodyPr>
          <a:lstStyle>
            <a:defPPr>
              <a:defRPr lang="en-US"/>
            </a:defPPr>
            <a:lvl1pPr lvl="0">
              <a:defRPr sz="1400">
                <a:solidFill>
                  <a:srgbClr val="010101"/>
                </a:solidFill>
                <a:latin typeface="Tahoma" pitchFamily="34" charset="0"/>
                <a:ea typeface="Tahoma" pitchFamily="34" charset="0"/>
                <a:cs typeface="Tahoma" pitchFamily="34" charset="0"/>
              </a:defRPr>
            </a:lvl1pPr>
          </a:lstStyle>
          <a:p>
            <a:r>
              <a:rPr lang="en-US" dirty="0"/>
              <a:t>Millions of Viewers</a:t>
            </a:r>
          </a:p>
        </p:txBody>
      </p:sp>
      <p:sp>
        <p:nvSpPr>
          <p:cNvPr id="8205" name="Rectangle 8204"/>
          <p:cNvSpPr/>
          <p:nvPr/>
        </p:nvSpPr>
        <p:spPr>
          <a:xfrm>
            <a:off x="8928915" y="4055426"/>
            <a:ext cx="1534074" cy="307777"/>
          </a:xfrm>
          <a:prstGeom prst="rect">
            <a:avLst/>
          </a:prstGeom>
        </p:spPr>
        <p:txBody>
          <a:bodyPr wrap="none">
            <a:spAutoFit/>
          </a:bodyPr>
          <a:lstStyle/>
          <a:p>
            <a:pPr lvl="0"/>
            <a:r>
              <a:rPr lang="en-US" sz="1400" dirty="0">
                <a:solidFill>
                  <a:srgbClr val="010101"/>
                </a:solidFill>
                <a:latin typeface="Tahoma" pitchFamily="34" charset="0"/>
                <a:ea typeface="Tahoma" pitchFamily="34" charset="0"/>
                <a:cs typeface="Tahoma" pitchFamily="34" charset="0"/>
              </a:rPr>
              <a:t>Different </a:t>
            </a:r>
            <a:r>
              <a:rPr lang="en-US" sz="1400" dirty="0" smtClean="0">
                <a:solidFill>
                  <a:srgbClr val="010101"/>
                </a:solidFill>
                <a:latin typeface="Tahoma" pitchFamily="34" charset="0"/>
                <a:ea typeface="Tahoma" pitchFamily="34" charset="0"/>
                <a:cs typeface="Tahoma" pitchFamily="34" charset="0"/>
              </a:rPr>
              <a:t>Devices</a:t>
            </a:r>
            <a:endParaRPr lang="en-US" sz="1400" dirty="0">
              <a:solidFill>
                <a:srgbClr val="010101"/>
              </a:solidFill>
              <a:latin typeface="Tahoma" pitchFamily="34" charset="0"/>
              <a:ea typeface="Tahoma" pitchFamily="34" charset="0"/>
              <a:cs typeface="Tahoma" pitchFamily="34" charset="0"/>
            </a:endParaRPr>
          </a:p>
        </p:txBody>
      </p:sp>
      <p:sp>
        <p:nvSpPr>
          <p:cNvPr id="8207" name="Rectangle 8206"/>
          <p:cNvSpPr/>
          <p:nvPr/>
        </p:nvSpPr>
        <p:spPr>
          <a:xfrm>
            <a:off x="8928915" y="4275004"/>
            <a:ext cx="1734770" cy="307777"/>
          </a:xfrm>
          <a:prstGeom prst="rect">
            <a:avLst/>
          </a:prstGeom>
        </p:spPr>
        <p:txBody>
          <a:bodyPr wrap="none">
            <a:spAutoFit/>
          </a:bodyPr>
          <a:lstStyle/>
          <a:p>
            <a:pPr lvl="0"/>
            <a:r>
              <a:rPr lang="en-US" sz="1400" dirty="0">
                <a:solidFill>
                  <a:srgbClr val="010101"/>
                </a:solidFill>
                <a:latin typeface="Tahoma" pitchFamily="34" charset="0"/>
                <a:ea typeface="Tahoma" pitchFamily="34" charset="0"/>
                <a:cs typeface="Tahoma" pitchFamily="34" charset="0"/>
              </a:rPr>
              <a:t>Streaming Updates</a:t>
            </a:r>
          </a:p>
        </p:txBody>
      </p:sp>
      <p:sp>
        <p:nvSpPr>
          <p:cNvPr id="218" name="TextBox 217"/>
          <p:cNvSpPr txBox="1"/>
          <p:nvPr/>
        </p:nvSpPr>
        <p:spPr>
          <a:xfrm rot="20588118">
            <a:off x="5421162" y="4419234"/>
            <a:ext cx="4496369" cy="861774"/>
          </a:xfrm>
          <a:prstGeom prst="rect">
            <a:avLst/>
          </a:prstGeom>
          <a:noFill/>
        </p:spPr>
        <p:txBody>
          <a:bodyPr vert="horz" wrap="square" lIns="0" tIns="0" rIns="0" bIns="0" rtlCol="0" anchor="t" anchorCtr="0">
            <a:spAutoFit/>
          </a:bodyPr>
          <a:lstStyle/>
          <a:p>
            <a: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t>Automated </a:t>
            </a:r>
          </a:p>
          <a:p>
            <a:r>
              <a:rPr lang="en-US" sz="2800" b="1" dirty="0">
                <a:solidFill>
                  <a:srgbClr val="00649D"/>
                </a:solidFill>
                <a:latin typeface="MV Boli" panose="02000500030200090000" pitchFamily="2" charset="0"/>
                <a:ea typeface="Tahoma" panose="020B0604030504040204" pitchFamily="34" charset="0"/>
                <a:cs typeface="MV Boli" panose="02000500030200090000" pitchFamily="2" charset="0"/>
              </a:rPr>
              <a:t> </a:t>
            </a:r>
            <a: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t>   publishing</a:t>
            </a:r>
            <a:endParaRPr lang="en-US" sz="2800" b="1" dirty="0">
              <a:solidFill>
                <a:srgbClr val="00649D"/>
              </a:solidFill>
              <a:latin typeface="MV Boli" panose="02000500030200090000" pitchFamily="2" charset="0"/>
              <a:ea typeface="Tahoma" panose="020B0604030504040204" pitchFamily="34" charset="0"/>
              <a:cs typeface="MV Boli" panose="02000500030200090000" pitchFamily="2" charset="0"/>
            </a:endParaRPr>
          </a:p>
        </p:txBody>
      </p:sp>
      <p:sp>
        <p:nvSpPr>
          <p:cNvPr id="8208" name="Rectangle 8207"/>
          <p:cNvSpPr/>
          <p:nvPr/>
        </p:nvSpPr>
        <p:spPr>
          <a:xfrm>
            <a:off x="1789713" y="3313158"/>
            <a:ext cx="2147856" cy="2240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pic>
        <p:nvPicPr>
          <p:cNvPr id="206" name="Picture 2" descr="http://www.logodesignlove.com/images/evolution/bbc-logo-design.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98361" y="419292"/>
            <a:ext cx="1172845" cy="409132"/>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0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87549" y="1501659"/>
            <a:ext cx="1481854" cy="1804823"/>
          </a:xfrm>
          <a:prstGeom prst="rect">
            <a:avLst/>
          </a:prstGeom>
        </p:spPr>
      </p:pic>
      <p:sp>
        <p:nvSpPr>
          <p:cNvPr id="211" name="Rectangle 210"/>
          <p:cNvSpPr/>
          <p:nvPr/>
        </p:nvSpPr>
        <p:spPr>
          <a:xfrm>
            <a:off x="1745315" y="1454061"/>
            <a:ext cx="2192254" cy="3069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cxnSp>
        <p:nvCxnSpPr>
          <p:cNvPr id="216" name="Straight Arrow Connector 215"/>
          <p:cNvCxnSpPr/>
          <p:nvPr/>
        </p:nvCxnSpPr>
        <p:spPr>
          <a:xfrm>
            <a:off x="3582369" y="3293692"/>
            <a:ext cx="461311" cy="2"/>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217" name="Picture 2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1955" y="2318000"/>
            <a:ext cx="1481854" cy="1804823"/>
          </a:xfrm>
          <a:prstGeom prst="rect">
            <a:avLst/>
          </a:prstGeom>
        </p:spPr>
      </p:pic>
      <p:cxnSp>
        <p:nvCxnSpPr>
          <p:cNvPr id="220" name="Straight Arrow Connector 219"/>
          <p:cNvCxnSpPr/>
          <p:nvPr/>
        </p:nvCxnSpPr>
        <p:spPr>
          <a:xfrm>
            <a:off x="1789713" y="2592019"/>
            <a:ext cx="487628" cy="386706"/>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1768535" y="3494959"/>
            <a:ext cx="528393" cy="343964"/>
          </a:xfrm>
          <a:prstGeom prst="straightConnector1">
            <a:avLst/>
          </a:prstGeom>
          <a:ln w="88900">
            <a:solidFill>
              <a:schemeClr val="tx1">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rot="20588118">
            <a:off x="2780764" y="984220"/>
            <a:ext cx="3381696" cy="861774"/>
          </a:xfrm>
          <a:prstGeom prst="rect">
            <a:avLst/>
          </a:prstGeom>
          <a:noFill/>
        </p:spPr>
        <p:txBody>
          <a:bodyPr vert="horz" wrap="square" lIns="0" tIns="0" rIns="0" bIns="0" rtlCol="0" anchor="t" anchorCtr="0">
            <a:spAutoFit/>
          </a:bodyPr>
          <a:lstStyle/>
          <a:p>
            <a: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t>Speed and </a:t>
            </a:r>
            <a:b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br>
            <a:r>
              <a:rPr lang="en-US" sz="2800" b="1" dirty="0" smtClean="0">
                <a:solidFill>
                  <a:srgbClr val="00649D"/>
                </a:solidFill>
                <a:latin typeface="MV Boli" panose="02000500030200090000" pitchFamily="2" charset="0"/>
                <a:ea typeface="Tahoma" panose="020B0604030504040204" pitchFamily="34" charset="0"/>
                <a:cs typeface="MV Boli" panose="02000500030200090000" pitchFamily="2" charset="0"/>
              </a:rPr>
              <a:t>   scale</a:t>
            </a:r>
            <a:endParaRPr lang="en-US" sz="2800" b="1" dirty="0">
              <a:solidFill>
                <a:srgbClr val="00649D"/>
              </a:solidFill>
              <a:latin typeface="MV Boli" panose="02000500030200090000" pitchFamily="2" charset="0"/>
              <a:ea typeface="Tahoma" panose="020B0604030504040204" pitchFamily="34" charset="0"/>
              <a:cs typeface="MV Boli" panose="02000500030200090000" pitchFamily="2" charset="0"/>
            </a:endParaRPr>
          </a:p>
        </p:txBody>
      </p:sp>
    </p:spTree>
    <p:extLst>
      <p:ext uri="{BB962C8B-B14F-4D97-AF65-F5344CB8AC3E}">
        <p14:creationId xmlns:p14="http://schemas.microsoft.com/office/powerpoint/2010/main" val="709340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wipe(left)">
                                      <p:cBhvr>
                                        <p:cTn id="14" dur="500"/>
                                        <p:tgtEl>
                                          <p:spTgt spid="153"/>
                                        </p:tgtEl>
                                      </p:cBhvr>
                                    </p:animEffect>
                                  </p:childTnLst>
                                </p:cTn>
                              </p:par>
                              <p:par>
                                <p:cTn id="15" presetID="22" presetClass="entr" presetSubtype="8" fill="hold" nodeType="with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wipe(left)">
                                      <p:cBhvr>
                                        <p:cTn id="17" dur="500"/>
                                        <p:tgtEl>
                                          <p:spTgt spid="149"/>
                                        </p:tgtEl>
                                      </p:cBhvr>
                                    </p:animEffect>
                                  </p:childTnLst>
                                </p:cTn>
                              </p:par>
                              <p:par>
                                <p:cTn id="18" presetID="10" presetClass="entr" presetSubtype="0" fill="hold" nodeType="withEffect">
                                  <p:stCondLst>
                                    <p:cond delay="0"/>
                                  </p:stCondLst>
                                  <p:childTnLst>
                                    <p:set>
                                      <p:cBhvr>
                                        <p:cTn id="19" dur="1" fill="hold">
                                          <p:stCondLst>
                                            <p:cond delay="0"/>
                                          </p:stCondLst>
                                        </p:cTn>
                                        <p:tgtEl>
                                          <p:spTgt spid="207"/>
                                        </p:tgtEl>
                                        <p:attrNameLst>
                                          <p:attrName>style.visibility</p:attrName>
                                        </p:attrNameLst>
                                      </p:cBhvr>
                                      <p:to>
                                        <p:strVal val="visible"/>
                                      </p:to>
                                    </p:set>
                                    <p:animEffect transition="in" filter="fade">
                                      <p:cBhvr>
                                        <p:cTn id="20" dur="500"/>
                                        <p:tgtEl>
                                          <p:spTgt spid="207"/>
                                        </p:tgtEl>
                                      </p:cBhvr>
                                    </p:animEffect>
                                  </p:childTnLst>
                                </p:cTn>
                              </p:par>
                              <p:par>
                                <p:cTn id="21" presetID="10" presetClass="entr" presetSubtype="0" fill="hold" nodeType="withEffect">
                                  <p:stCondLst>
                                    <p:cond delay="0"/>
                                  </p:stCondLst>
                                  <p:childTnLst>
                                    <p:set>
                                      <p:cBhvr>
                                        <p:cTn id="22" dur="1" fill="hold">
                                          <p:stCondLst>
                                            <p:cond delay="0"/>
                                          </p:stCondLst>
                                        </p:cTn>
                                        <p:tgtEl>
                                          <p:spTgt spid="152"/>
                                        </p:tgtEl>
                                        <p:attrNameLst>
                                          <p:attrName>style.visibility</p:attrName>
                                        </p:attrNameLst>
                                      </p:cBhvr>
                                      <p:to>
                                        <p:strVal val="visible"/>
                                      </p:to>
                                    </p:set>
                                    <p:animEffect transition="in" filter="fade">
                                      <p:cBhvr>
                                        <p:cTn id="23" dur="500"/>
                                        <p:tgtEl>
                                          <p:spTgt spid="152"/>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wipe(left)">
                                      <p:cBhvr>
                                        <p:cTn id="27" dur="500"/>
                                        <p:tgtEl>
                                          <p:spTgt spid="117"/>
                                        </p:tgtEl>
                                      </p:cBhvr>
                                    </p:animEffect>
                                  </p:childTnLst>
                                </p:cTn>
                              </p:par>
                              <p:par>
                                <p:cTn id="28" presetID="22" presetClass="entr" presetSubtype="8" fill="hold" nodeType="withEffect">
                                  <p:stCondLst>
                                    <p:cond delay="0"/>
                                  </p:stCondLst>
                                  <p:childTnLst>
                                    <p:set>
                                      <p:cBhvr>
                                        <p:cTn id="29" dur="1" fill="hold">
                                          <p:stCondLst>
                                            <p:cond delay="0"/>
                                          </p:stCondLst>
                                        </p:cTn>
                                        <p:tgtEl>
                                          <p:spTgt spid="154"/>
                                        </p:tgtEl>
                                        <p:attrNameLst>
                                          <p:attrName>style.visibility</p:attrName>
                                        </p:attrNameLst>
                                      </p:cBhvr>
                                      <p:to>
                                        <p:strVal val="visible"/>
                                      </p:to>
                                    </p:set>
                                    <p:animEffect transition="in" filter="wipe(left)">
                                      <p:cBhvr>
                                        <p:cTn id="30" dur="500"/>
                                        <p:tgtEl>
                                          <p:spTgt spid="154"/>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8201"/>
                                        </p:tgtEl>
                                        <p:attrNameLst>
                                          <p:attrName>style.visibility</p:attrName>
                                        </p:attrNameLst>
                                      </p:cBhvr>
                                      <p:to>
                                        <p:strVal val="visible"/>
                                      </p:to>
                                    </p:set>
                                    <p:animEffect transition="in" filter="fade">
                                      <p:cBhvr>
                                        <p:cTn id="34" dur="500"/>
                                        <p:tgtEl>
                                          <p:spTgt spid="8201"/>
                                        </p:tgtEl>
                                      </p:cBhvr>
                                    </p:animEffect>
                                  </p:childTnLst>
                                </p:cTn>
                              </p:par>
                              <p:par>
                                <p:cTn id="35" presetID="10" presetClass="entr" presetSubtype="0" fill="hold" nodeType="withEffect">
                                  <p:stCondLst>
                                    <p:cond delay="0"/>
                                  </p:stCondLst>
                                  <p:childTnLst>
                                    <p:set>
                                      <p:cBhvr>
                                        <p:cTn id="36" dur="1" fill="hold">
                                          <p:stCondLst>
                                            <p:cond delay="0"/>
                                          </p:stCondLst>
                                        </p:cTn>
                                        <p:tgtEl>
                                          <p:spTgt spid="140"/>
                                        </p:tgtEl>
                                        <p:attrNameLst>
                                          <p:attrName>style.visibility</p:attrName>
                                        </p:attrNameLst>
                                      </p:cBhvr>
                                      <p:to>
                                        <p:strVal val="visible"/>
                                      </p:to>
                                    </p:set>
                                    <p:animEffect transition="in" filter="fade">
                                      <p:cBhvr>
                                        <p:cTn id="37" dur="500"/>
                                        <p:tgtEl>
                                          <p:spTgt spid="140"/>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wipe(left)">
                                      <p:cBhvr>
                                        <p:cTn id="41" dur="500"/>
                                        <p:tgtEl>
                                          <p:spTgt spid="119"/>
                                        </p:tgtEl>
                                      </p:cBhvr>
                                    </p:animEffect>
                                  </p:childTnLst>
                                </p:cTn>
                              </p:par>
                              <p:par>
                                <p:cTn id="42" presetID="22" presetClass="entr" presetSubtype="8" fill="hold" nodeType="withEffect">
                                  <p:stCondLst>
                                    <p:cond delay="0"/>
                                  </p:stCondLst>
                                  <p:childTnLst>
                                    <p:set>
                                      <p:cBhvr>
                                        <p:cTn id="43" dur="1" fill="hold">
                                          <p:stCondLst>
                                            <p:cond delay="0"/>
                                          </p:stCondLst>
                                        </p:cTn>
                                        <p:tgtEl>
                                          <p:spTgt spid="145"/>
                                        </p:tgtEl>
                                        <p:attrNameLst>
                                          <p:attrName>style.visibility</p:attrName>
                                        </p:attrNameLst>
                                      </p:cBhvr>
                                      <p:to>
                                        <p:strVal val="visible"/>
                                      </p:to>
                                    </p:set>
                                    <p:animEffect transition="in" filter="wipe(left)">
                                      <p:cBhvr>
                                        <p:cTn id="44" dur="500"/>
                                        <p:tgtEl>
                                          <p:spTgt spid="145"/>
                                        </p:tgtEl>
                                      </p:cBhvr>
                                    </p:animEffect>
                                  </p:childTnLst>
                                </p:cTn>
                              </p:par>
                              <p:par>
                                <p:cTn id="45" presetID="22" presetClass="entr" presetSubtype="8" fill="hold" nodeType="withEffect">
                                  <p:stCondLst>
                                    <p:cond delay="0"/>
                                  </p:stCondLst>
                                  <p:childTnLst>
                                    <p:set>
                                      <p:cBhvr>
                                        <p:cTn id="46" dur="1" fill="hold">
                                          <p:stCondLst>
                                            <p:cond delay="0"/>
                                          </p:stCondLst>
                                        </p:cTn>
                                        <p:tgtEl>
                                          <p:spTgt spid="146"/>
                                        </p:tgtEl>
                                        <p:attrNameLst>
                                          <p:attrName>style.visibility</p:attrName>
                                        </p:attrNameLst>
                                      </p:cBhvr>
                                      <p:to>
                                        <p:strVal val="visible"/>
                                      </p:to>
                                    </p:set>
                                    <p:animEffect transition="in" filter="wipe(left)">
                                      <p:cBhvr>
                                        <p:cTn id="47" dur="500"/>
                                        <p:tgtEl>
                                          <p:spTgt spid="146"/>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fade">
                                      <p:cBhvr>
                                        <p:cTn id="51" dur="500"/>
                                        <p:tgtEl>
                                          <p:spTgt spid="143"/>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205"/>
                                        </p:tgtEl>
                                        <p:attrNameLst>
                                          <p:attrName>style.visibility</p:attrName>
                                        </p:attrNameLst>
                                      </p:cBhvr>
                                      <p:to>
                                        <p:strVal val="visible"/>
                                      </p:to>
                                    </p:set>
                                    <p:animEffect transition="in" filter="fade">
                                      <p:cBhvr>
                                        <p:cTn id="58" dur="500"/>
                                        <p:tgtEl>
                                          <p:spTgt spid="82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207"/>
                                        </p:tgtEl>
                                        <p:attrNameLst>
                                          <p:attrName>style.visibility</p:attrName>
                                        </p:attrNameLst>
                                      </p:cBhvr>
                                      <p:to>
                                        <p:strVal val="visible"/>
                                      </p:to>
                                    </p:set>
                                    <p:animEffect transition="in" filter="fade">
                                      <p:cBhvr>
                                        <p:cTn id="61" dur="500"/>
                                        <p:tgtEl>
                                          <p:spTgt spid="820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0242"/>
                                        </p:tgtEl>
                                        <p:attrNameLst>
                                          <p:attrName>style.visibility</p:attrName>
                                        </p:attrNameLst>
                                      </p:cBhvr>
                                      <p:to>
                                        <p:strVal val="visible"/>
                                      </p:to>
                                    </p:set>
                                    <p:animEffect transition="in" filter="fade">
                                      <p:cBhvr>
                                        <p:cTn id="66" dur="500"/>
                                        <p:tgtEl>
                                          <p:spTgt spid="10242"/>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08"/>
                                        </p:tgtEl>
                                        <p:attrNameLst>
                                          <p:attrName>style.visibility</p:attrName>
                                        </p:attrNameLst>
                                      </p:cBhvr>
                                      <p:to>
                                        <p:strVal val="visible"/>
                                      </p:to>
                                    </p:set>
                                    <p:animEffect transition="in" filter="fade">
                                      <p:cBhvr>
                                        <p:cTn id="70" dur="500"/>
                                        <p:tgtEl>
                                          <p:spTgt spid="208"/>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209"/>
                                        </p:tgtEl>
                                        <p:attrNameLst>
                                          <p:attrName>style.visibility</p:attrName>
                                        </p:attrNameLst>
                                      </p:cBhvr>
                                      <p:to>
                                        <p:strVal val="visible"/>
                                      </p:to>
                                    </p:set>
                                    <p:animEffect transition="in" filter="fade">
                                      <p:cBhvr>
                                        <p:cTn id="74" dur="500"/>
                                        <p:tgtEl>
                                          <p:spTgt spid="20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208"/>
                                        </p:tgtEl>
                                        <p:attrNameLst>
                                          <p:attrName>style.visibility</p:attrName>
                                        </p:attrNameLst>
                                      </p:cBhvr>
                                      <p:to>
                                        <p:strVal val="visible"/>
                                      </p:to>
                                    </p:set>
                                    <p:animEffect transition="in" filter="fade">
                                      <p:cBhvr>
                                        <p:cTn id="79" dur="500"/>
                                        <p:tgtEl>
                                          <p:spTgt spid="820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11"/>
                                        </p:tgtEl>
                                        <p:attrNameLst>
                                          <p:attrName>style.visibility</p:attrName>
                                        </p:attrNameLst>
                                      </p:cBhvr>
                                      <p:to>
                                        <p:strVal val="visible"/>
                                      </p:to>
                                    </p:set>
                                    <p:animEffect transition="in" filter="fade">
                                      <p:cBhvr>
                                        <p:cTn id="82" dur="500"/>
                                        <p:tgtEl>
                                          <p:spTgt spid="211"/>
                                        </p:tgtEl>
                                      </p:cBhvr>
                                    </p:animEffect>
                                  </p:childTnLst>
                                </p:cTn>
                              </p:par>
                              <p:par>
                                <p:cTn id="83" presetID="22" presetClass="entr" presetSubtype="8" fill="hold" nodeType="withEffect">
                                  <p:stCondLst>
                                    <p:cond delay="0"/>
                                  </p:stCondLst>
                                  <p:childTnLst>
                                    <p:set>
                                      <p:cBhvr>
                                        <p:cTn id="84" dur="1" fill="hold">
                                          <p:stCondLst>
                                            <p:cond delay="0"/>
                                          </p:stCondLst>
                                        </p:cTn>
                                        <p:tgtEl>
                                          <p:spTgt spid="220"/>
                                        </p:tgtEl>
                                        <p:attrNameLst>
                                          <p:attrName>style.visibility</p:attrName>
                                        </p:attrNameLst>
                                      </p:cBhvr>
                                      <p:to>
                                        <p:strVal val="visible"/>
                                      </p:to>
                                    </p:set>
                                    <p:animEffect transition="in" filter="wipe(left)">
                                      <p:cBhvr>
                                        <p:cTn id="85" dur="500"/>
                                        <p:tgtEl>
                                          <p:spTgt spid="220"/>
                                        </p:tgtEl>
                                      </p:cBhvr>
                                    </p:animEffect>
                                  </p:childTnLst>
                                </p:cTn>
                              </p:par>
                              <p:par>
                                <p:cTn id="86" presetID="22" presetClass="entr" presetSubtype="8" fill="hold" nodeType="withEffect">
                                  <p:stCondLst>
                                    <p:cond delay="0"/>
                                  </p:stCondLst>
                                  <p:childTnLst>
                                    <p:set>
                                      <p:cBhvr>
                                        <p:cTn id="87" dur="1" fill="hold">
                                          <p:stCondLst>
                                            <p:cond delay="0"/>
                                          </p:stCondLst>
                                        </p:cTn>
                                        <p:tgtEl>
                                          <p:spTgt spid="221"/>
                                        </p:tgtEl>
                                        <p:attrNameLst>
                                          <p:attrName>style.visibility</p:attrName>
                                        </p:attrNameLst>
                                      </p:cBhvr>
                                      <p:to>
                                        <p:strVal val="visible"/>
                                      </p:to>
                                    </p:set>
                                    <p:animEffect transition="in" filter="wipe(left)">
                                      <p:cBhvr>
                                        <p:cTn id="88" dur="500"/>
                                        <p:tgtEl>
                                          <p:spTgt spid="221"/>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217"/>
                                        </p:tgtEl>
                                        <p:attrNameLst>
                                          <p:attrName>style.visibility</p:attrName>
                                        </p:attrNameLst>
                                      </p:cBhvr>
                                      <p:to>
                                        <p:strVal val="visible"/>
                                      </p:to>
                                    </p:set>
                                    <p:animEffect transition="in" filter="fade">
                                      <p:cBhvr>
                                        <p:cTn id="92" dur="500"/>
                                        <p:tgtEl>
                                          <p:spTgt spid="217"/>
                                        </p:tgtEl>
                                      </p:cBhvr>
                                    </p:animEffect>
                                  </p:childTnLst>
                                </p:cTn>
                              </p:par>
                            </p:childTnLst>
                          </p:cTn>
                        </p:par>
                        <p:par>
                          <p:cTn id="93" fill="hold">
                            <p:stCondLst>
                              <p:cond delay="1000"/>
                            </p:stCondLst>
                            <p:childTnLst>
                              <p:par>
                                <p:cTn id="94" presetID="22" presetClass="entr" presetSubtype="8" fill="hold" nodeType="afterEffect">
                                  <p:stCondLst>
                                    <p:cond delay="0"/>
                                  </p:stCondLst>
                                  <p:childTnLst>
                                    <p:set>
                                      <p:cBhvr>
                                        <p:cTn id="95" dur="1" fill="hold">
                                          <p:stCondLst>
                                            <p:cond delay="0"/>
                                          </p:stCondLst>
                                        </p:cTn>
                                        <p:tgtEl>
                                          <p:spTgt spid="216"/>
                                        </p:tgtEl>
                                        <p:attrNameLst>
                                          <p:attrName>style.visibility</p:attrName>
                                        </p:attrNameLst>
                                      </p:cBhvr>
                                      <p:to>
                                        <p:strVal val="visible"/>
                                      </p:to>
                                    </p:set>
                                    <p:animEffect transition="in" filter="wipe(left)">
                                      <p:cBhvr>
                                        <p:cTn id="96" dur="500"/>
                                        <p:tgtEl>
                                          <p:spTgt spid="216"/>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19"/>
                                        </p:tgtEl>
                                        <p:attrNameLst>
                                          <p:attrName>style.visibility</p:attrName>
                                        </p:attrNameLst>
                                      </p:cBhvr>
                                      <p:to>
                                        <p:strVal val="visible"/>
                                      </p:to>
                                    </p:set>
                                    <p:animEffect transition="in" filter="wipe(left)">
                                      <p:cBhvr>
                                        <p:cTn id="101" dur="500"/>
                                        <p:tgtEl>
                                          <p:spTgt spid="219"/>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18"/>
                                        </p:tgtEl>
                                        <p:attrNameLst>
                                          <p:attrName>style.visibility</p:attrName>
                                        </p:attrNameLst>
                                      </p:cBhvr>
                                      <p:to>
                                        <p:strVal val="visible"/>
                                      </p:to>
                                    </p:set>
                                    <p:animEffect transition="in" filter="wipe(left)">
                                      <p:cBhvr>
                                        <p:cTn id="105"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8205" grpId="0"/>
      <p:bldP spid="8207" grpId="0"/>
      <p:bldP spid="218" grpId="0"/>
      <p:bldP spid="8208" grpId="0" animBg="1"/>
      <p:bldP spid="211" grpId="0" animBg="1"/>
      <p:bldP spid="21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mallen\Documents\White Papers - MarkLogic\White Paper Graphics\BBC Example for Semantics W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38"/>
          <a:stretch/>
        </p:blipFill>
        <p:spPr bwMode="auto">
          <a:xfrm>
            <a:off x="325120" y="1811537"/>
            <a:ext cx="7223034" cy="43423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noFill/>
        </p:spPr>
        <p:txBody>
          <a:bodyPr vert="horz" wrap="square" lIns="0" tIns="0" rIns="0" bIns="0" rtlCol="0" anchor="t" anchorCtr="0">
            <a:noAutofit/>
          </a:bodyPr>
          <a:lstStyle/>
          <a:p>
            <a:r>
              <a:rPr lang="en-US" sz="3200" dirty="0" smtClean="0">
                <a:latin typeface="Tahoma" pitchFamily="34" charset="0"/>
                <a:ea typeface="Tahoma" pitchFamily="34" charset="0"/>
                <a:cs typeface="Tahoma" pitchFamily="34" charset="0"/>
              </a:rPr>
              <a:t>Dynamic Semantic Publishing</a:t>
            </a:r>
            <a:endParaRPr lang="en-US" sz="3200" dirty="0">
              <a:latin typeface="Tahoma" pitchFamily="34" charset="0"/>
              <a:ea typeface="Tahoma" pitchFamily="34" charset="0"/>
              <a:cs typeface="Tahoma" pitchFamily="34" charset="0"/>
            </a:endParaRPr>
          </a:p>
        </p:txBody>
      </p:sp>
      <p:pic>
        <p:nvPicPr>
          <p:cNvPr id="4" name="Picture 2" descr="http://www.logodesignlove.com/images/evolution/bbc-logo-desig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8361" y="419292"/>
            <a:ext cx="1172845" cy="4091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phughes\Dropbox (MarkLogic Creative)\ML Creative (1)\Images\Icons\September 2014 Icons Project\Semantics\automatic-inference-black.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3324" y="3278821"/>
            <a:ext cx="1038734" cy="1190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54332" y="2638741"/>
            <a:ext cx="1825428" cy="609600"/>
          </a:xfrm>
          <a:prstGeom prst="rect">
            <a:avLst/>
          </a:prstGeom>
          <a:noFill/>
        </p:spPr>
        <p:txBody>
          <a:bodyPr vert="horz" wrap="square" lIns="0" tIns="0" rIns="0" bIns="0" rtlCol="0" anchor="ctr" anchorCtr="0">
            <a:noAutofit/>
          </a:bodyPr>
          <a:lstStyle/>
          <a:p>
            <a:pPr marL="342900" indent="-231775">
              <a:buFont typeface="+mj-lt"/>
              <a:buAutoNum type="arabicPeriod"/>
            </a:pPr>
            <a:r>
              <a:rPr lang="en-US" sz="1400" dirty="0" smtClean="0"/>
              <a:t>Diego Costa plays for Chelsea</a:t>
            </a:r>
            <a:endParaRPr lang="en-US" sz="1400" dirty="0"/>
          </a:p>
        </p:txBody>
      </p:sp>
      <p:sp>
        <p:nvSpPr>
          <p:cNvPr id="7" name="TextBox 6"/>
          <p:cNvSpPr txBox="1"/>
          <p:nvPr/>
        </p:nvSpPr>
        <p:spPr>
          <a:xfrm>
            <a:off x="7680960" y="3688080"/>
            <a:ext cx="1697455" cy="609600"/>
          </a:xfrm>
          <a:prstGeom prst="rect">
            <a:avLst/>
          </a:prstGeom>
          <a:noFill/>
        </p:spPr>
        <p:txBody>
          <a:bodyPr vert="horz" wrap="square" lIns="0" tIns="0" rIns="0" bIns="0" rtlCol="0" anchor="ctr" anchorCtr="0">
            <a:noAutofit/>
          </a:bodyPr>
          <a:lstStyle>
            <a:defPPr>
              <a:defRPr lang="en-US"/>
            </a:defPPr>
            <a:lvl1pPr marL="342900" indent="-231775">
              <a:buFont typeface="+mj-lt"/>
              <a:buAutoNum type="arabicPeriod"/>
              <a:defRPr sz="1400"/>
            </a:lvl1pPr>
          </a:lstStyle>
          <a:p>
            <a:pPr>
              <a:buFont typeface="+mj-lt"/>
              <a:buAutoNum type="arabicPeriod" startAt="2"/>
            </a:pPr>
            <a:r>
              <a:rPr lang="en-US" dirty="0"/>
              <a:t>Chelsea is in the Premier league</a:t>
            </a:r>
          </a:p>
        </p:txBody>
      </p:sp>
      <p:sp>
        <p:nvSpPr>
          <p:cNvPr id="8" name="TextBox 7"/>
          <p:cNvSpPr txBox="1"/>
          <p:nvPr/>
        </p:nvSpPr>
        <p:spPr>
          <a:xfrm>
            <a:off x="9521862" y="4531360"/>
            <a:ext cx="1763264" cy="609600"/>
          </a:xfrm>
          <a:prstGeom prst="rect">
            <a:avLst/>
          </a:prstGeom>
          <a:noFill/>
        </p:spPr>
        <p:txBody>
          <a:bodyPr vert="horz" wrap="square" lIns="0" tIns="0" rIns="0" bIns="0" rtlCol="0" anchor="ctr" anchorCtr="0">
            <a:noAutofit/>
          </a:bodyPr>
          <a:lstStyle>
            <a:defPPr>
              <a:defRPr lang="en-US"/>
            </a:defPPr>
            <a:lvl1pPr marL="342900" indent="-231775">
              <a:buFont typeface="+mj-lt"/>
              <a:buAutoNum type="arabicPeriod" startAt="2"/>
              <a:defRPr sz="1400"/>
            </a:lvl1pPr>
          </a:lstStyle>
          <a:p>
            <a:pPr>
              <a:buFont typeface="+mj-lt"/>
              <a:buAutoNum type="arabicPeriod" startAt="3"/>
            </a:pPr>
            <a:r>
              <a:rPr lang="en-US" dirty="0"/>
              <a:t>Diego plays in the Premier league</a:t>
            </a:r>
          </a:p>
        </p:txBody>
      </p:sp>
      <p:sp>
        <p:nvSpPr>
          <p:cNvPr id="9" name="Rounded Rectangle 8"/>
          <p:cNvSpPr/>
          <p:nvPr/>
        </p:nvSpPr>
        <p:spPr>
          <a:xfrm>
            <a:off x="7548154" y="2186801"/>
            <a:ext cx="3995549" cy="3462159"/>
          </a:xfrm>
          <a:prstGeom prst="roundRect">
            <a:avLst>
              <a:gd name="adj" fmla="val 2163"/>
            </a:avLst>
          </a:prstGeom>
          <a:noFill/>
          <a:ln w="63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cxnSp>
        <p:nvCxnSpPr>
          <p:cNvPr id="10" name="Straight Connector 9"/>
          <p:cNvCxnSpPr/>
          <p:nvPr/>
        </p:nvCxnSpPr>
        <p:spPr>
          <a:xfrm>
            <a:off x="7550096" y="2083680"/>
            <a:ext cx="3993607" cy="0"/>
          </a:xfrm>
          <a:prstGeom prst="line">
            <a:avLst/>
          </a:prstGeom>
          <a:ln w="6350">
            <a:solidFill>
              <a:schemeClr val="tx1">
                <a:lumMod val="25000"/>
                <a:lumOff val="75000"/>
              </a:schemeClr>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550096" y="1596000"/>
            <a:ext cx="3993607" cy="609600"/>
          </a:xfrm>
          <a:prstGeom prst="rect">
            <a:avLst/>
          </a:prstGeom>
          <a:noFill/>
        </p:spPr>
        <p:txBody>
          <a:bodyPr vert="horz" wrap="square" lIns="0" tIns="0" rIns="0" bIns="0" rtlCol="0" anchor="ctr" anchorCtr="0">
            <a:noAutofit/>
          </a:bodyPr>
          <a:lstStyle/>
          <a:p>
            <a:pPr algn="ctr"/>
            <a:r>
              <a:rPr lang="en-US" sz="2000" dirty="0" smtClean="0">
                <a:solidFill>
                  <a:srgbClr val="3276B1"/>
                </a:solidFill>
              </a:rPr>
              <a:t>Semantic Inference</a:t>
            </a:r>
            <a:endParaRPr lang="en-US" sz="2000" dirty="0">
              <a:solidFill>
                <a:srgbClr val="3276B1"/>
              </a:solidFill>
            </a:endParaRPr>
          </a:p>
        </p:txBody>
      </p:sp>
    </p:spTree>
    <p:extLst>
      <p:ext uri="{BB962C8B-B14F-4D97-AF65-F5344CB8AC3E}">
        <p14:creationId xmlns:p14="http://schemas.microsoft.com/office/powerpoint/2010/main" val="1029204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http://blogs-images.forbes.com/dianegordon/files/2014/05/nbc-logo-thumbnail.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909010" y="412634"/>
            <a:ext cx="953219" cy="26854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576746" y="1931246"/>
            <a:ext cx="2257426" cy="4248150"/>
            <a:chOff x="2133600" y="1981200"/>
            <a:chExt cx="2257426" cy="4248150"/>
          </a:xfrm>
        </p:grpSpPr>
        <p:pic>
          <p:nvPicPr>
            <p:cNvPr id="6" name="Picture 2" descr="http://mockuphone.com/static/images/phones/iphone6plus/iphone6plus_spacegrey_portrait.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133600" y="1981200"/>
              <a:ext cx="2257426" cy="42481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78680" y="2505075"/>
              <a:ext cx="1793269" cy="3189628"/>
            </a:xfrm>
            <a:prstGeom prst="rect">
              <a:avLst/>
            </a:prstGeom>
            <a:effectLst>
              <a:innerShdw blurRad="38100" dist="25400" dir="2700000">
                <a:prstClr val="black">
                  <a:alpha val="65000"/>
                </a:prstClr>
              </a:innerShdw>
            </a:effectLst>
          </p:spPr>
        </p:pic>
      </p:grpSp>
      <p:grpSp>
        <p:nvGrpSpPr>
          <p:cNvPr id="8" name="Group 7"/>
          <p:cNvGrpSpPr/>
          <p:nvPr/>
        </p:nvGrpSpPr>
        <p:grpSpPr>
          <a:xfrm>
            <a:off x="3885271" y="1925860"/>
            <a:ext cx="2257426" cy="4248150"/>
            <a:chOff x="4442125" y="1975814"/>
            <a:chExt cx="2257426" cy="4248150"/>
          </a:xfrm>
        </p:grpSpPr>
        <p:pic>
          <p:nvPicPr>
            <p:cNvPr id="9" name="Picture 2" descr="http://mockuphone.com/static/images/phones/iphone6plus/iphone6plus_spacegrey_portrait.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42125" y="1975814"/>
              <a:ext cx="2257426" cy="4248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81578" y="2505075"/>
              <a:ext cx="1793269" cy="3189628"/>
            </a:xfrm>
            <a:prstGeom prst="rect">
              <a:avLst/>
            </a:prstGeom>
            <a:effectLst>
              <a:innerShdw blurRad="38100" dist="25400" dir="2700000">
                <a:prstClr val="black">
                  <a:alpha val="65000"/>
                </a:prstClr>
              </a:innerShdw>
            </a:effectLst>
          </p:spPr>
        </p:pic>
      </p:grpSp>
      <p:grpSp>
        <p:nvGrpSpPr>
          <p:cNvPr id="11" name="Group 10"/>
          <p:cNvGrpSpPr/>
          <p:nvPr/>
        </p:nvGrpSpPr>
        <p:grpSpPr>
          <a:xfrm>
            <a:off x="6142697" y="1925860"/>
            <a:ext cx="2257426" cy="4248150"/>
            <a:chOff x="6699551" y="1975814"/>
            <a:chExt cx="2257426" cy="4248150"/>
          </a:xfrm>
        </p:grpSpPr>
        <p:pic>
          <p:nvPicPr>
            <p:cNvPr id="12" name="Picture 2" descr="http://mockuphone.com/static/images/phones/iphone6plus/iphone6plus_spacegrey_portrait.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699551" y="1975814"/>
              <a:ext cx="2257426" cy="42481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49222" y="2505075"/>
              <a:ext cx="1793269" cy="3189628"/>
            </a:xfrm>
            <a:prstGeom prst="rect">
              <a:avLst/>
            </a:prstGeom>
            <a:effectLst>
              <a:innerShdw blurRad="38100" dist="25400" dir="2700000">
                <a:prstClr val="black">
                  <a:alpha val="65000"/>
                </a:prstClr>
              </a:innerShdw>
            </a:effectLst>
          </p:spPr>
        </p:pic>
      </p:grpSp>
      <p:grpSp>
        <p:nvGrpSpPr>
          <p:cNvPr id="14" name="Group 13"/>
          <p:cNvGrpSpPr/>
          <p:nvPr/>
        </p:nvGrpSpPr>
        <p:grpSpPr>
          <a:xfrm>
            <a:off x="8400123" y="1925860"/>
            <a:ext cx="2257426" cy="4248150"/>
            <a:chOff x="8400123" y="1849658"/>
            <a:chExt cx="2257426" cy="4248150"/>
          </a:xfrm>
        </p:grpSpPr>
        <p:pic>
          <p:nvPicPr>
            <p:cNvPr id="15" name="Picture 2" descr="http://mockuphone.com/static/images/phones/iphone6plus/iphone6plus_spacegrey_portrait.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400123" y="1849658"/>
              <a:ext cx="2257426" cy="42481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52309" y="2364994"/>
              <a:ext cx="1801099" cy="3203554"/>
            </a:xfrm>
            <a:prstGeom prst="rect">
              <a:avLst/>
            </a:prstGeom>
            <a:effectLst>
              <a:innerShdw blurRad="38100" dist="25400" dir="2700000">
                <a:prstClr val="black">
                  <a:alpha val="65000"/>
                </a:prstClr>
              </a:innerShdw>
            </a:effectLst>
          </p:spPr>
        </p:pic>
      </p:grpSp>
      <p:sp>
        <p:nvSpPr>
          <p:cNvPr id="2" name="Title 1"/>
          <p:cNvSpPr>
            <a:spLocks noGrp="1"/>
          </p:cNvSpPr>
          <p:nvPr>
            <p:ph type="ctrTitle"/>
          </p:nvPr>
        </p:nvSpPr>
        <p:spPr/>
        <p:txBody>
          <a:bodyPr/>
          <a:lstStyle/>
          <a:p>
            <a:pPr algn="ctr"/>
            <a:r>
              <a:rPr lang="en-US" dirty="0" smtClean="0"/>
              <a:t>The SNL App</a:t>
            </a:r>
            <a:endParaRPr lang="en-US" dirty="0"/>
          </a:p>
        </p:txBody>
      </p:sp>
      <p:sp>
        <p:nvSpPr>
          <p:cNvPr id="18" name="Rounded Rectangle 17"/>
          <p:cNvSpPr/>
          <p:nvPr/>
        </p:nvSpPr>
        <p:spPr>
          <a:xfrm>
            <a:off x="1077687" y="1665514"/>
            <a:ext cx="10047512" cy="4680857"/>
          </a:xfrm>
          <a:prstGeom prst="roundRect">
            <a:avLst>
              <a:gd name="adj" fmla="val 1768"/>
            </a:avLst>
          </a:prstGeom>
          <a:no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Tree>
    <p:extLst>
      <p:ext uri="{BB962C8B-B14F-4D97-AF65-F5344CB8AC3E}">
        <p14:creationId xmlns:p14="http://schemas.microsoft.com/office/powerpoint/2010/main" val="269129263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888" y="2344559"/>
            <a:ext cx="5772734" cy="1107996"/>
          </a:xfrm>
          <a:prstGeom prst="rect">
            <a:avLst/>
          </a:prstGeom>
        </p:spPr>
        <p:txBody>
          <a:bodyPr wrap="none">
            <a:spAutoFit/>
          </a:bodyPr>
          <a:lstStyle/>
          <a:p>
            <a:pPr lvl="0"/>
            <a:r>
              <a:rPr lang="en-US" sz="6600" dirty="0" smtClean="0">
                <a:solidFill>
                  <a:srgbClr val="010101"/>
                </a:solidFill>
                <a:latin typeface="Tahoma" pitchFamily="34" charset="0"/>
                <a:ea typeface="Tahoma" pitchFamily="34" charset="0"/>
                <a:cs typeface="Tahoma" pitchFamily="34" charset="0"/>
              </a:rPr>
              <a:t>25k+ </a:t>
            </a:r>
            <a:r>
              <a:rPr lang="en-US" sz="2400" dirty="0">
                <a:solidFill>
                  <a:srgbClr val="010101">
                    <a:lumMod val="50000"/>
                    <a:lumOff val="50000"/>
                  </a:srgbClr>
                </a:solidFill>
                <a:latin typeface="Tahoma" pitchFamily="34" charset="0"/>
                <a:ea typeface="Tahoma" pitchFamily="34" charset="0"/>
                <a:cs typeface="Tahoma" pitchFamily="34" charset="0"/>
              </a:rPr>
              <a:t>transactions per </a:t>
            </a:r>
            <a:r>
              <a:rPr lang="en-US" sz="2400" dirty="0" smtClean="0">
                <a:solidFill>
                  <a:srgbClr val="010101">
                    <a:lumMod val="50000"/>
                    <a:lumOff val="50000"/>
                  </a:srgbClr>
                </a:solidFill>
                <a:latin typeface="Tahoma" pitchFamily="34" charset="0"/>
                <a:ea typeface="Tahoma" pitchFamily="34" charset="0"/>
                <a:cs typeface="Tahoma" pitchFamily="34" charset="0"/>
              </a:rPr>
              <a:t>second</a:t>
            </a:r>
            <a:endParaRPr lang="en-US" dirty="0">
              <a:solidFill>
                <a:srgbClr val="010101">
                  <a:lumMod val="50000"/>
                  <a:lumOff val="50000"/>
                </a:srgbClr>
              </a:solidFill>
              <a:latin typeface="Tahoma" pitchFamily="34" charset="0"/>
              <a:ea typeface="Tahoma" pitchFamily="34" charset="0"/>
              <a:cs typeface="Tahoma" pitchFamily="34" charset="0"/>
            </a:endParaRPr>
          </a:p>
        </p:txBody>
      </p:sp>
      <p:sp>
        <p:nvSpPr>
          <p:cNvPr id="5" name="Rectangle 4"/>
          <p:cNvSpPr/>
          <p:nvPr/>
        </p:nvSpPr>
        <p:spPr>
          <a:xfrm>
            <a:off x="616888" y="4598430"/>
            <a:ext cx="4862934" cy="1107996"/>
          </a:xfrm>
          <a:prstGeom prst="rect">
            <a:avLst/>
          </a:prstGeom>
        </p:spPr>
        <p:txBody>
          <a:bodyPr wrap="none">
            <a:spAutoFit/>
          </a:bodyPr>
          <a:lstStyle/>
          <a:p>
            <a:pPr lvl="0"/>
            <a:r>
              <a:rPr lang="en-US" sz="6600" dirty="0" smtClean="0">
                <a:solidFill>
                  <a:srgbClr val="010101"/>
                </a:solidFill>
                <a:latin typeface="Tahoma" pitchFamily="34" charset="0"/>
                <a:ea typeface="Tahoma" pitchFamily="34" charset="0"/>
                <a:cs typeface="Tahoma" pitchFamily="34" charset="0"/>
              </a:rPr>
              <a:t>1 </a:t>
            </a:r>
            <a:r>
              <a:rPr lang="en-US" sz="2400" dirty="0" smtClean="0">
                <a:solidFill>
                  <a:srgbClr val="010101">
                    <a:lumMod val="50000"/>
                    <a:lumOff val="50000"/>
                  </a:srgbClr>
                </a:solidFill>
                <a:latin typeface="Tahoma" pitchFamily="34" charset="0"/>
                <a:ea typeface="Tahoma" pitchFamily="34" charset="0"/>
                <a:cs typeface="Tahoma" pitchFamily="34" charset="0"/>
              </a:rPr>
              <a:t>single platform for publishing</a:t>
            </a:r>
            <a:endParaRPr lang="en-US" sz="2000" dirty="0">
              <a:solidFill>
                <a:srgbClr val="010101">
                  <a:lumMod val="50000"/>
                  <a:lumOff val="50000"/>
                </a:srgbClr>
              </a:solidFill>
              <a:latin typeface="Tahoma" pitchFamily="34" charset="0"/>
              <a:ea typeface="Tahoma" pitchFamily="34" charset="0"/>
              <a:cs typeface="Tahoma" pitchFamily="34" charset="0"/>
            </a:endParaRPr>
          </a:p>
        </p:txBody>
      </p:sp>
      <p:pic>
        <p:nvPicPr>
          <p:cNvPr id="9222" name="Picture 6" descr="http://cdn4.techworld.com/cmsdata/slideshow/3372279/04_London_2012_Olympics_apps_thumb5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848" y="1409937"/>
            <a:ext cx="2773109" cy="416715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16888" y="1217624"/>
            <a:ext cx="5134739" cy="1107996"/>
          </a:xfrm>
          <a:prstGeom prst="rect">
            <a:avLst/>
          </a:prstGeom>
        </p:spPr>
        <p:txBody>
          <a:bodyPr wrap="none">
            <a:spAutoFit/>
          </a:bodyPr>
          <a:lstStyle/>
          <a:p>
            <a:pPr lvl="0"/>
            <a:r>
              <a:rPr lang="en-US" sz="6600" dirty="0" smtClean="0">
                <a:solidFill>
                  <a:srgbClr val="010101"/>
                </a:solidFill>
                <a:latin typeface="Tahoma" pitchFamily="34" charset="0"/>
                <a:ea typeface="Tahoma" pitchFamily="34" charset="0"/>
                <a:cs typeface="Tahoma" pitchFamily="34" charset="0"/>
              </a:rPr>
              <a:t>35 </a:t>
            </a:r>
            <a:r>
              <a:rPr lang="en-US" sz="6600" dirty="0">
                <a:solidFill>
                  <a:srgbClr val="010101"/>
                </a:solidFill>
                <a:latin typeface="Tahoma" pitchFamily="34" charset="0"/>
                <a:ea typeface="Tahoma" pitchFamily="34" charset="0"/>
                <a:cs typeface="Tahoma" pitchFamily="34" charset="0"/>
              </a:rPr>
              <a:t>M+ </a:t>
            </a:r>
            <a:r>
              <a:rPr lang="en-US" sz="2400" dirty="0">
                <a:solidFill>
                  <a:srgbClr val="010101">
                    <a:lumMod val="50000"/>
                    <a:lumOff val="50000"/>
                  </a:srgbClr>
                </a:solidFill>
                <a:latin typeface="Tahoma" pitchFamily="34" charset="0"/>
                <a:ea typeface="Tahoma" pitchFamily="34" charset="0"/>
                <a:cs typeface="Tahoma" pitchFamily="34" charset="0"/>
              </a:rPr>
              <a:t>global </a:t>
            </a:r>
            <a:r>
              <a:rPr lang="en-US" sz="2400" dirty="0" smtClean="0">
                <a:solidFill>
                  <a:srgbClr val="010101">
                    <a:lumMod val="50000"/>
                    <a:lumOff val="50000"/>
                  </a:srgbClr>
                </a:solidFill>
                <a:latin typeface="Tahoma" pitchFamily="34" charset="0"/>
                <a:ea typeface="Tahoma" pitchFamily="34" charset="0"/>
                <a:cs typeface="Tahoma" pitchFamily="34" charset="0"/>
              </a:rPr>
              <a:t>browsers</a:t>
            </a:r>
            <a:endParaRPr lang="en-US" dirty="0">
              <a:solidFill>
                <a:srgbClr val="010101"/>
              </a:solidFill>
              <a:latin typeface="Tahoma" pitchFamily="34" charset="0"/>
              <a:ea typeface="Tahoma" pitchFamily="34" charset="0"/>
              <a:cs typeface="Tahoma" pitchFamily="34" charset="0"/>
            </a:endParaRPr>
          </a:p>
        </p:txBody>
      </p:sp>
      <p:sp>
        <p:nvSpPr>
          <p:cNvPr id="2" name="Rectangle 1"/>
          <p:cNvSpPr/>
          <p:nvPr/>
        </p:nvSpPr>
        <p:spPr>
          <a:xfrm>
            <a:off x="616888" y="3471494"/>
            <a:ext cx="7386135" cy="1107996"/>
          </a:xfrm>
          <a:prstGeom prst="rect">
            <a:avLst/>
          </a:prstGeom>
        </p:spPr>
        <p:txBody>
          <a:bodyPr wrap="square">
            <a:spAutoFit/>
          </a:bodyPr>
          <a:lstStyle/>
          <a:p>
            <a:pPr lvl="0"/>
            <a:r>
              <a:rPr lang="en-US" sz="6600" dirty="0" smtClean="0">
                <a:solidFill>
                  <a:srgbClr val="010101"/>
                </a:solidFill>
                <a:latin typeface="Tahoma" pitchFamily="34" charset="0"/>
                <a:ea typeface="Tahoma" pitchFamily="34" charset="0"/>
                <a:cs typeface="Tahoma" pitchFamily="34" charset="0"/>
              </a:rPr>
              <a:t>10k+ </a:t>
            </a:r>
            <a:r>
              <a:rPr lang="en-US" sz="2400" dirty="0">
                <a:solidFill>
                  <a:srgbClr val="010101">
                    <a:lumMod val="50000"/>
                    <a:lumOff val="50000"/>
                  </a:srgbClr>
                </a:solidFill>
                <a:latin typeface="Tahoma" pitchFamily="34" charset="0"/>
                <a:ea typeface="Tahoma" pitchFamily="34" charset="0"/>
                <a:cs typeface="Tahoma" pitchFamily="34" charset="0"/>
              </a:rPr>
              <a:t>pages updated in real-time</a:t>
            </a:r>
            <a:endParaRPr lang="en-US" sz="2400" dirty="0">
              <a:solidFill>
                <a:srgbClr val="010101"/>
              </a:solidFill>
              <a:latin typeface="Tahoma" pitchFamily="34" charset="0"/>
              <a:ea typeface="Tahoma" pitchFamily="34" charset="0"/>
              <a:cs typeface="Tahoma" pitchFamily="34" charset="0"/>
            </a:endParaRPr>
          </a:p>
        </p:txBody>
      </p:sp>
      <p:pic>
        <p:nvPicPr>
          <p:cNvPr id="10" name="Picture 2" descr="http://www.logodesignlove.com/images/evolution/bbc-logo-desig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8361" y="419292"/>
            <a:ext cx="1172845" cy="40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562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Use Semantics when you want to …</a:t>
            </a:r>
            <a:endParaRPr lang="en-US" dirty="0"/>
          </a:p>
        </p:txBody>
      </p:sp>
      <p:sp>
        <p:nvSpPr>
          <p:cNvPr id="4" name="Content Placeholder 3"/>
          <p:cNvSpPr>
            <a:spLocks noGrp="1"/>
          </p:cNvSpPr>
          <p:nvPr>
            <p:ph idx="1"/>
          </p:nvPr>
        </p:nvSpPr>
        <p:spPr>
          <a:xfrm>
            <a:off x="558655" y="1803400"/>
            <a:ext cx="11087245" cy="1854200"/>
          </a:xfrm>
        </p:spPr>
        <p:txBody>
          <a:bodyPr/>
          <a:lstStyle/>
          <a:p>
            <a:pPr marL="585216" indent="-585216">
              <a:spcBef>
                <a:spcPts val="0"/>
              </a:spcBef>
              <a:spcAft>
                <a:spcPts val="0"/>
              </a:spcAft>
            </a:pPr>
            <a:r>
              <a:rPr lang="en-US" b="1" i="1" dirty="0" smtClean="0"/>
              <a:t>Normalize</a:t>
            </a:r>
            <a:r>
              <a:rPr lang="en-US" dirty="0" smtClean="0"/>
              <a:t> and </a:t>
            </a:r>
            <a:r>
              <a:rPr lang="en-US" b="1" i="1" dirty="0" smtClean="0"/>
              <a:t>link</a:t>
            </a:r>
            <a:r>
              <a:rPr lang="en-US" dirty="0" smtClean="0"/>
              <a:t> across lots of different sources of data </a:t>
            </a:r>
          </a:p>
          <a:p>
            <a:pPr marL="585216" indent="-585216">
              <a:spcBef>
                <a:spcPts val="0"/>
              </a:spcBef>
              <a:spcAft>
                <a:spcPts val="0"/>
              </a:spcAft>
            </a:pPr>
            <a:r>
              <a:rPr lang="en-US" dirty="0" smtClean="0"/>
              <a:t>Model and query </a:t>
            </a:r>
            <a:r>
              <a:rPr lang="en-US" b="1" i="1" dirty="0" smtClean="0"/>
              <a:t>relationships</a:t>
            </a:r>
            <a:r>
              <a:rPr lang="en-US" dirty="0" smtClean="0"/>
              <a:t> between entities and/or documents</a:t>
            </a:r>
          </a:p>
          <a:p>
            <a:pPr marL="585216" indent="-585216">
              <a:spcBef>
                <a:spcPts val="0"/>
              </a:spcBef>
              <a:spcAft>
                <a:spcPts val="0"/>
              </a:spcAft>
            </a:pPr>
            <a:r>
              <a:rPr lang="en-US" dirty="0" smtClean="0"/>
              <a:t>Use </a:t>
            </a:r>
            <a:r>
              <a:rPr lang="en-US" b="1" i="1" dirty="0" smtClean="0"/>
              <a:t>facts</a:t>
            </a:r>
            <a:r>
              <a:rPr lang="en-US" dirty="0" smtClean="0"/>
              <a:t> to give you </a:t>
            </a:r>
            <a:r>
              <a:rPr lang="en-US" b="1" i="1" dirty="0" smtClean="0"/>
              <a:t>context</a:t>
            </a:r>
          </a:p>
          <a:p>
            <a:pPr marL="585216" indent="-585216">
              <a:spcBef>
                <a:spcPts val="0"/>
              </a:spcBef>
              <a:spcAft>
                <a:spcPts val="0"/>
              </a:spcAft>
            </a:pPr>
            <a:r>
              <a:rPr lang="en-US" b="1" i="1" dirty="0" smtClean="0"/>
              <a:t>Infer </a:t>
            </a:r>
            <a:r>
              <a:rPr lang="en-US" dirty="0" smtClean="0"/>
              <a:t>and discover new facts from existing facts + rules</a:t>
            </a:r>
            <a:endParaRPr lang="en-US" b="1" i="1" dirty="0" smtClean="0"/>
          </a:p>
          <a:p>
            <a:pPr marL="585216" indent="-585216">
              <a:spcBef>
                <a:spcPts val="0"/>
              </a:spcBef>
              <a:spcAft>
                <a:spcPts val="0"/>
              </a:spcAft>
              <a:buNone/>
            </a:pPr>
            <a:endParaRPr lang="en-US" dirty="0"/>
          </a:p>
        </p:txBody>
      </p:sp>
      <p:grpSp>
        <p:nvGrpSpPr>
          <p:cNvPr id="7" name="Group 6"/>
          <p:cNvGrpSpPr/>
          <p:nvPr/>
        </p:nvGrpSpPr>
        <p:grpSpPr>
          <a:xfrm>
            <a:off x="535566" y="3752273"/>
            <a:ext cx="11110334" cy="1801091"/>
            <a:chOff x="687966" y="3195778"/>
            <a:chExt cx="11110334" cy="3101390"/>
          </a:xfrm>
        </p:grpSpPr>
        <p:sp>
          <p:nvSpPr>
            <p:cNvPr id="5" name="Title 2"/>
            <p:cNvSpPr txBox="1">
              <a:spLocks/>
            </p:cNvSpPr>
            <p:nvPr/>
          </p:nvSpPr>
          <p:spPr>
            <a:xfrm>
              <a:off x="687966" y="3195778"/>
              <a:ext cx="11087244" cy="994034"/>
            </a:xfrm>
            <a:prstGeom prst="rect">
              <a:avLst/>
            </a:prstGeom>
            <a:noFill/>
          </p:spPr>
          <p:txBody>
            <a:bodyPr vert="horz" wrap="square" lIns="0" tIns="0" rIns="0" bIns="0" rtlCol="0" anchor="t" anchorCtr="0">
              <a:noAutofit/>
            </a:bodyPr>
            <a:lstStyle>
              <a:lvl1pPr marL="0" algn="l" defTabSz="1172078" rtl="0" eaLnBrk="1" latinLnBrk="0" hangingPunct="1">
                <a:lnSpc>
                  <a:spcPts val="4000"/>
                </a:lnSpc>
                <a:spcBef>
                  <a:spcPct val="0"/>
                </a:spcBef>
                <a:buNone/>
                <a:defRPr sz="3600" kern="1200" baseline="0">
                  <a:solidFill>
                    <a:schemeClr val="tx1"/>
                  </a:solidFill>
                  <a:latin typeface="Tahoma"/>
                  <a:ea typeface="+mj-ea"/>
                  <a:cs typeface="Tahoma"/>
                </a:defRPr>
              </a:lvl1pPr>
            </a:lstStyle>
            <a:p>
              <a:r>
                <a:rPr lang="en-US" dirty="0" smtClean="0"/>
                <a:t>Use MarkLogic Semantics when you want …</a:t>
              </a:r>
              <a:endParaRPr lang="en-US" dirty="0"/>
            </a:p>
          </p:txBody>
        </p:sp>
        <p:sp>
          <p:nvSpPr>
            <p:cNvPr id="6" name="Content Placeholder 3"/>
            <p:cNvSpPr txBox="1">
              <a:spLocks/>
            </p:cNvSpPr>
            <p:nvPr/>
          </p:nvSpPr>
          <p:spPr>
            <a:xfrm>
              <a:off x="711055" y="4442968"/>
              <a:ext cx="11087245" cy="1854200"/>
            </a:xfrm>
            <a:prstGeom prst="rect">
              <a:avLst/>
            </a:prstGeom>
          </p:spPr>
          <p:txBody>
            <a:bodyPr vert="horz" lIns="0" tIns="0" rIns="0" bIns="0" rtlCol="0">
              <a:noAutofit/>
            </a:bodyPr>
            <a:lstStyle>
              <a:lvl1pPr marL="581969" indent="-581969" algn="l" defTabSz="1172078" rtl="0" eaLnBrk="1" latinLnBrk="0" hangingPunct="1">
                <a:spcBef>
                  <a:spcPts val="0"/>
                </a:spcBef>
                <a:buClr>
                  <a:schemeClr val="tx2"/>
                </a:buClr>
                <a:buSzPct val="90000"/>
                <a:buFont typeface="Wingdings" charset="2"/>
                <a:buChar char="§"/>
                <a:defRPr sz="2300" kern="1200">
                  <a:solidFill>
                    <a:schemeClr val="tx1">
                      <a:lumMod val="85000"/>
                      <a:lumOff val="15000"/>
                    </a:schemeClr>
                  </a:solidFill>
                  <a:latin typeface="Tahoma"/>
                  <a:ea typeface="+mn-ea"/>
                  <a:cs typeface="Tahoma"/>
                </a:defRPr>
              </a:lvl1pPr>
              <a:lvl2pPr marL="1172078" indent="-586039" algn="l" defTabSz="1172078" rtl="0" eaLnBrk="1" latinLnBrk="0" hangingPunct="1">
                <a:spcBef>
                  <a:spcPts val="769"/>
                </a:spcBef>
                <a:buClr>
                  <a:schemeClr val="tx2"/>
                </a:buClr>
                <a:buSzPct val="90000"/>
                <a:buFont typeface="Wingdings" charset="2"/>
                <a:buChar char="§"/>
                <a:defRPr sz="2300" kern="1200">
                  <a:solidFill>
                    <a:schemeClr val="tx1">
                      <a:lumMod val="85000"/>
                      <a:lumOff val="15000"/>
                    </a:schemeClr>
                  </a:solidFill>
                  <a:latin typeface="Tahoma"/>
                  <a:ea typeface="+mn-ea"/>
                  <a:cs typeface="Tahoma"/>
                </a:defRPr>
              </a:lvl2pPr>
              <a:lvl3pPr marL="1615677" indent="-443599" algn="l" defTabSz="1172078" rtl="0" eaLnBrk="1" latinLnBrk="0" hangingPunct="1">
                <a:spcBef>
                  <a:spcPts val="769"/>
                </a:spcBef>
                <a:buClr>
                  <a:schemeClr val="tx2"/>
                </a:buClr>
                <a:buSzPct val="90000"/>
                <a:buFont typeface="Wingdings" charset="2"/>
                <a:buChar char="§"/>
                <a:defRPr sz="2100" kern="1200">
                  <a:solidFill>
                    <a:schemeClr val="tx1">
                      <a:lumMod val="85000"/>
                      <a:lumOff val="15000"/>
                    </a:schemeClr>
                  </a:solidFill>
                  <a:latin typeface="Tahoma"/>
                  <a:ea typeface="+mn-ea"/>
                  <a:cs typeface="Tahoma"/>
                </a:defRPr>
              </a:lvl3pPr>
              <a:lvl4pPr marL="2051136" indent="-435460" algn="l" defTabSz="1172078" rtl="0" eaLnBrk="1" latinLnBrk="0" hangingPunct="1">
                <a:spcBef>
                  <a:spcPts val="769"/>
                </a:spcBef>
                <a:buClr>
                  <a:schemeClr val="tx2"/>
                </a:buClr>
                <a:buSzPct val="90000"/>
                <a:buFont typeface="Wingdings" charset="2"/>
                <a:buChar char="§"/>
                <a:defRPr sz="1800" kern="1200">
                  <a:solidFill>
                    <a:schemeClr val="tx1">
                      <a:lumMod val="85000"/>
                      <a:lumOff val="15000"/>
                    </a:schemeClr>
                  </a:solidFill>
                  <a:latin typeface="Tahoma"/>
                  <a:ea typeface="+mn-ea"/>
                  <a:cs typeface="Tahoma"/>
                </a:defRPr>
              </a:lvl4pPr>
              <a:lvl5pPr marL="2486596" indent="-425286" algn="l" defTabSz="1172078" rtl="0" eaLnBrk="1" latinLnBrk="0" hangingPunct="1">
                <a:spcBef>
                  <a:spcPts val="769"/>
                </a:spcBef>
                <a:buClr>
                  <a:schemeClr val="tx2"/>
                </a:buClr>
                <a:buSzPct val="90000"/>
                <a:buFont typeface="Wingdings" charset="2"/>
                <a:buChar char="§"/>
                <a:defRPr sz="1800" kern="1200">
                  <a:solidFill>
                    <a:schemeClr val="tx1">
                      <a:lumMod val="85000"/>
                      <a:lumOff val="15000"/>
                    </a:schemeClr>
                  </a:solidFill>
                  <a:latin typeface="Tahoma"/>
                  <a:ea typeface="+mn-ea"/>
                  <a:cs typeface="Tahoma"/>
                </a:defRPr>
              </a:lvl5pPr>
              <a:lvl6pPr marL="2936300"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6pPr>
              <a:lvl7pPr marL="3365654"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7pPr>
              <a:lvl8pPr marL="3807219" indent="-441565" algn="l" defTabSz="1172078" rtl="0" eaLnBrk="1" latinLnBrk="0" hangingPunct="1">
                <a:spcBef>
                  <a:spcPts val="769"/>
                </a:spcBef>
                <a:buClr>
                  <a:schemeClr val="tx1">
                    <a:lumMod val="75000"/>
                    <a:lumOff val="25000"/>
                  </a:schemeClr>
                </a:buClr>
                <a:buSzPct val="90000"/>
                <a:buFont typeface="Wingdings" pitchFamily="2" charset="2"/>
                <a:buChar char=""/>
                <a:defRPr lang="en-US" sz="2300" kern="1200" dirty="0" smtClean="0">
                  <a:solidFill>
                    <a:schemeClr val="tx1">
                      <a:lumMod val="85000"/>
                      <a:lumOff val="15000"/>
                    </a:schemeClr>
                  </a:solidFill>
                  <a:latin typeface="+mn-lt"/>
                  <a:ea typeface="+mn-ea"/>
                  <a:cs typeface="+mn-cs"/>
                </a:defRPr>
              </a:lvl8pPr>
              <a:lvl9pPr marL="4246748" indent="-441565" algn="l" defTabSz="1172078" rtl="0" eaLnBrk="1" latinLnBrk="0" hangingPunct="1">
                <a:spcBef>
                  <a:spcPts val="769"/>
                </a:spcBef>
                <a:buClr>
                  <a:schemeClr val="bg1">
                    <a:lumMod val="65000"/>
                  </a:schemeClr>
                </a:buClr>
                <a:buSzPct val="90000"/>
                <a:buFont typeface="Wingdings" pitchFamily="2" charset="2"/>
                <a:buChar char=""/>
                <a:defRPr lang="en-US" sz="2300" kern="1200" dirty="0">
                  <a:solidFill>
                    <a:schemeClr val="tx1">
                      <a:lumMod val="85000"/>
                      <a:lumOff val="15000"/>
                    </a:schemeClr>
                  </a:solidFill>
                  <a:latin typeface="+mn-lt"/>
                  <a:ea typeface="+mn-ea"/>
                  <a:cs typeface="+mn-cs"/>
                </a:defRPr>
              </a:lvl9pPr>
            </a:lstStyle>
            <a:p>
              <a:r>
                <a:rPr lang="en-US" b="1" i="1" dirty="0" smtClean="0"/>
                <a:t>Enterprise features</a:t>
              </a:r>
              <a:r>
                <a:rPr lang="en-US" dirty="0" smtClean="0"/>
                <a:t> such as scalability and security</a:t>
              </a:r>
            </a:p>
            <a:p>
              <a:r>
                <a:rPr lang="en-US" dirty="0" smtClean="0"/>
                <a:t>A view of </a:t>
              </a:r>
              <a:r>
                <a:rPr lang="en-US" b="1" i="1" dirty="0" smtClean="0"/>
                <a:t>all your information </a:t>
              </a:r>
              <a:r>
                <a:rPr lang="en-US" dirty="0" smtClean="0"/>
                <a:t>– documents, triples, data</a:t>
              </a:r>
            </a:p>
            <a:p>
              <a:endParaRPr lang="en-US" dirty="0" smtClean="0"/>
            </a:p>
            <a:p>
              <a:endParaRPr lang="en-US" dirty="0" smtClean="0"/>
            </a:p>
            <a:p>
              <a:endParaRPr lang="en-US" dirty="0"/>
            </a:p>
          </p:txBody>
        </p:sp>
      </p:grpSp>
    </p:spTree>
    <p:extLst>
      <p:ext uri="{BB962C8B-B14F-4D97-AF65-F5344CB8AC3E}">
        <p14:creationId xmlns:p14="http://schemas.microsoft.com/office/powerpoint/2010/main" val="198504624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p:cNvSpPr/>
          <p:nvPr/>
        </p:nvSpPr>
        <p:spPr bwMode="auto">
          <a:xfrm>
            <a:off x="-1" y="1217516"/>
            <a:ext cx="12188825" cy="5310283"/>
          </a:xfrm>
          <a:prstGeom prst="rect">
            <a:avLst/>
          </a:prstGeom>
          <a:ln w="28575" cap="flat">
            <a:noFill/>
            <a:miter lim="800000"/>
            <a:headEnd type="none" w="med" len="med"/>
            <a:tailEnd type="none" w="med" len="med"/>
          </a:ln>
          <a:extLst/>
        </p:spPr>
        <p:txBody>
          <a:bodyPr wrap="square" lIns="60944" tIns="0" rIns="60944" bIns="0" rtlCol="0" anchor="ctr">
            <a:noAutofit/>
          </a:bodyPr>
          <a:lstStyle/>
          <a:p>
            <a:pPr marL="39678" algn="ct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217" name="Title 9"/>
          <p:cNvSpPr txBox="1">
            <a:spLocks/>
          </p:cNvSpPr>
          <p:nvPr/>
        </p:nvSpPr>
        <p:spPr>
          <a:xfrm>
            <a:off x="538020" y="445610"/>
            <a:ext cx="10665223" cy="584488"/>
          </a:xfrm>
          <a:prstGeom prst="rect">
            <a:avLst/>
          </a:prstGeom>
        </p:spPr>
        <p:txBody>
          <a:bodyPr/>
          <a:lstStyle>
            <a:lvl1pPr algn="l" defTabSz="914400" rtl="0" eaLnBrk="1" latinLnBrk="0" hangingPunct="1">
              <a:spcBef>
                <a:spcPct val="0"/>
              </a:spcBef>
              <a:buNone/>
              <a:defRPr sz="4200" kern="1200" baseline="0">
                <a:solidFill>
                  <a:schemeClr val="tx1"/>
                </a:solidFill>
                <a:latin typeface="Tahoma"/>
                <a:ea typeface="+mj-ea"/>
                <a:cs typeface="Tahoma"/>
              </a:defRPr>
            </a:lvl1pPr>
          </a:lstStyle>
          <a:p>
            <a:r>
              <a:rPr lang="en-US" sz="3199" dirty="0"/>
              <a:t>Enterprise NoSQL: Powerful, Agile &amp; Trusted</a:t>
            </a:r>
          </a:p>
        </p:txBody>
      </p:sp>
      <p:sp>
        <p:nvSpPr>
          <p:cNvPr id="135" name="Rounded Rectangle 134"/>
          <p:cNvSpPr/>
          <p:nvPr/>
        </p:nvSpPr>
        <p:spPr>
          <a:xfrm>
            <a:off x="291962" y="1078245"/>
            <a:ext cx="3647708" cy="5386054"/>
          </a:xfrm>
          <a:prstGeom prst="roundRect">
            <a:avLst>
              <a:gd name="adj" fmla="val 0"/>
            </a:avLst>
          </a:prstGeom>
          <a:gradFill>
            <a:gsLst>
              <a:gs pos="0">
                <a:srgbClr val="2A3B80"/>
              </a:gs>
              <a:gs pos="100000">
                <a:srgbClr val="33479D"/>
              </a:gs>
            </a:gsLst>
            <a:lin ang="16200000" scaled="0"/>
          </a:gradFill>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1">
            <a:noAutofit/>
          </a:bodyPr>
          <a:lstStyle/>
          <a:p>
            <a:pPr indent="-182880" defTabSz="533400">
              <a:lnSpc>
                <a:spcPct val="90000"/>
              </a:lnSpc>
              <a:spcBef>
                <a:spcPct val="0"/>
              </a:spcBef>
            </a:pPr>
            <a:endParaRPr lang="en-US" sz="1200" dirty="0">
              <a:solidFill>
                <a:schemeClr val="bg1"/>
              </a:solidFill>
              <a:latin typeface="+mj-lt"/>
              <a:ea typeface="Tahoma" pitchFamily="34" charset="0"/>
              <a:cs typeface="Tahoma" pitchFamily="34" charset="0"/>
            </a:endParaRPr>
          </a:p>
        </p:txBody>
      </p:sp>
      <p:sp>
        <p:nvSpPr>
          <p:cNvPr id="136" name="Rounded Rectangle 135"/>
          <p:cNvSpPr/>
          <p:nvPr/>
        </p:nvSpPr>
        <p:spPr>
          <a:xfrm>
            <a:off x="4262351" y="1072208"/>
            <a:ext cx="3656648" cy="5386054"/>
          </a:xfrm>
          <a:prstGeom prst="roundRect">
            <a:avLst>
              <a:gd name="adj" fmla="val 0"/>
            </a:avLst>
          </a:prstGeom>
          <a:gradFill>
            <a:gsLst>
              <a:gs pos="0">
                <a:srgbClr val="115391"/>
              </a:gs>
              <a:gs pos="100000">
                <a:srgbClr val="135FA5"/>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ahoma" pitchFamily="34" charset="0"/>
              <a:ea typeface="Tahoma" pitchFamily="34" charset="0"/>
              <a:cs typeface="Tahoma" pitchFamily="34" charset="0"/>
            </a:endParaRPr>
          </a:p>
        </p:txBody>
      </p:sp>
      <p:sp>
        <p:nvSpPr>
          <p:cNvPr id="138" name="Rounded Rectangle 137"/>
          <p:cNvSpPr/>
          <p:nvPr/>
        </p:nvSpPr>
        <p:spPr>
          <a:xfrm>
            <a:off x="8241681" y="1072212"/>
            <a:ext cx="3656648" cy="5386054"/>
          </a:xfrm>
          <a:prstGeom prst="roundRect">
            <a:avLst>
              <a:gd name="adj" fmla="val 0"/>
            </a:avLst>
          </a:prstGeom>
          <a:gradFill>
            <a:gsLst>
              <a:gs pos="0">
                <a:srgbClr val="4384BF"/>
              </a:gs>
              <a:gs pos="100000">
                <a:srgbClr val="5D95C7"/>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ahoma" pitchFamily="34" charset="0"/>
              <a:ea typeface="Tahoma" pitchFamily="34" charset="0"/>
              <a:cs typeface="Tahoma" pitchFamily="34" charset="0"/>
            </a:endParaRPr>
          </a:p>
        </p:txBody>
      </p:sp>
      <p:sp>
        <p:nvSpPr>
          <p:cNvPr id="139" name="TextBox 138"/>
          <p:cNvSpPr txBox="1"/>
          <p:nvPr/>
        </p:nvSpPr>
        <p:spPr>
          <a:xfrm>
            <a:off x="2297873" y="1667964"/>
            <a:ext cx="914400" cy="914400"/>
          </a:xfrm>
          <a:prstGeom prst="rect">
            <a:avLst/>
          </a:prstGeom>
          <a:noFill/>
        </p:spPr>
        <p:txBody>
          <a:bodyPr vert="horz" wrap="none" lIns="0" tIns="0" rIns="0" bIns="0" rtlCol="0" anchor="ctr" anchorCtr="0">
            <a:noAutofit/>
          </a:bodyPr>
          <a:lstStyle/>
          <a:p>
            <a:endParaRPr lang="en-US" dirty="0">
              <a:solidFill>
                <a:schemeClr val="bg1"/>
              </a:solidFill>
              <a:latin typeface="+mj-lt"/>
              <a:ea typeface="Tahoma" pitchFamily="34" charset="0"/>
              <a:cs typeface="Tahoma" pitchFamily="34" charset="0"/>
            </a:endParaRPr>
          </a:p>
        </p:txBody>
      </p:sp>
      <p:sp>
        <p:nvSpPr>
          <p:cNvPr id="141" name="TextBox 140"/>
          <p:cNvSpPr txBox="1"/>
          <p:nvPr/>
        </p:nvSpPr>
        <p:spPr>
          <a:xfrm>
            <a:off x="2845633" y="2778514"/>
            <a:ext cx="900417" cy="430887"/>
          </a:xfrm>
          <a:prstGeom prst="rect">
            <a:avLst/>
          </a:prstGeom>
          <a:noFill/>
          <a:ln>
            <a:noFill/>
          </a:ln>
        </p:spPr>
        <p:txBody>
          <a:bodyPr wrap="square" rtlCol="0">
            <a:spAutoFit/>
          </a:bodyPr>
          <a:lstStyle/>
          <a:p>
            <a:r>
              <a:rPr lang="en-US" sz="1100" dirty="0" smtClean="0">
                <a:solidFill>
                  <a:schemeClr val="bg1"/>
                </a:solidFill>
                <a:latin typeface="+mj-lt"/>
                <a:cs typeface="Tahoma" pitchFamily="34" charset="0"/>
              </a:rPr>
              <a:t>Geospatial Support</a:t>
            </a:r>
            <a:endParaRPr lang="en-US" sz="1100" dirty="0">
              <a:solidFill>
                <a:schemeClr val="bg1"/>
              </a:solidFill>
              <a:latin typeface="+mj-lt"/>
              <a:cs typeface="Tahoma" pitchFamily="34" charset="0"/>
            </a:endParaRPr>
          </a:p>
        </p:txBody>
      </p:sp>
      <p:sp>
        <p:nvSpPr>
          <p:cNvPr id="142" name="TextBox 141"/>
          <p:cNvSpPr txBox="1"/>
          <p:nvPr/>
        </p:nvSpPr>
        <p:spPr>
          <a:xfrm>
            <a:off x="1061398" y="3550398"/>
            <a:ext cx="800278"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Full-text</a:t>
            </a:r>
            <a:r>
              <a:rPr lang="en-US" sz="1100" dirty="0">
                <a:solidFill>
                  <a:schemeClr val="bg1"/>
                </a:solidFill>
                <a:latin typeface="+mj-lt"/>
                <a:cs typeface="Tahoma" pitchFamily="34" charset="0"/>
              </a:rPr>
              <a:t/>
            </a:r>
            <a:br>
              <a:rPr lang="en-US" sz="1100" dirty="0">
                <a:solidFill>
                  <a:schemeClr val="bg1"/>
                </a:solidFill>
                <a:latin typeface="+mj-lt"/>
                <a:cs typeface="Tahoma" pitchFamily="34" charset="0"/>
              </a:rPr>
            </a:br>
            <a:r>
              <a:rPr lang="en-US" sz="1100" dirty="0">
                <a:solidFill>
                  <a:schemeClr val="bg1"/>
                </a:solidFill>
                <a:latin typeface="+mj-lt"/>
                <a:cs typeface="Tahoma" pitchFamily="34" charset="0"/>
              </a:rPr>
              <a:t>Search</a:t>
            </a:r>
          </a:p>
        </p:txBody>
      </p:sp>
      <p:sp>
        <p:nvSpPr>
          <p:cNvPr id="143" name="TextBox 142"/>
          <p:cNvSpPr txBox="1"/>
          <p:nvPr/>
        </p:nvSpPr>
        <p:spPr>
          <a:xfrm>
            <a:off x="2845633" y="3576351"/>
            <a:ext cx="1041583"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Flexible Indexes</a:t>
            </a:r>
            <a:endParaRPr lang="en-US" sz="1100" dirty="0">
              <a:solidFill>
                <a:schemeClr val="bg1"/>
              </a:solidFill>
              <a:latin typeface="+mj-lt"/>
              <a:cs typeface="Tahoma" pitchFamily="34" charset="0"/>
            </a:endParaRPr>
          </a:p>
        </p:txBody>
      </p:sp>
      <p:sp>
        <p:nvSpPr>
          <p:cNvPr id="144" name="TextBox 143"/>
          <p:cNvSpPr txBox="1"/>
          <p:nvPr/>
        </p:nvSpPr>
        <p:spPr>
          <a:xfrm>
            <a:off x="1061398" y="2009099"/>
            <a:ext cx="974005" cy="600164"/>
          </a:xfrm>
          <a:prstGeom prst="rect">
            <a:avLst/>
          </a:prstGeom>
          <a:noFill/>
        </p:spPr>
        <p:txBody>
          <a:bodyPr wrap="square" rtlCol="0">
            <a:spAutoFit/>
          </a:bodyPr>
          <a:lstStyle/>
          <a:p>
            <a:r>
              <a:rPr lang="en-US" sz="1100" dirty="0" smtClean="0">
                <a:solidFill>
                  <a:schemeClr val="bg1"/>
                </a:solidFill>
                <a:latin typeface="+mj-lt"/>
                <a:cs typeface="Tahoma" pitchFamily="34" charset="0"/>
              </a:rPr>
              <a:t>Native JSON</a:t>
            </a:r>
          </a:p>
          <a:p>
            <a:r>
              <a:rPr lang="en-US" sz="1100" dirty="0" smtClean="0">
                <a:solidFill>
                  <a:schemeClr val="bg1"/>
                </a:solidFill>
                <a:latin typeface="+mj-lt"/>
                <a:cs typeface="Tahoma" pitchFamily="34" charset="0"/>
              </a:rPr>
              <a:t>Store</a:t>
            </a:r>
            <a:endParaRPr lang="en-US" sz="1100" dirty="0">
              <a:solidFill>
                <a:schemeClr val="bg1"/>
              </a:solidFill>
              <a:latin typeface="+mj-lt"/>
              <a:cs typeface="Tahoma" pitchFamily="34" charset="0"/>
            </a:endParaRPr>
          </a:p>
        </p:txBody>
      </p:sp>
      <p:sp>
        <p:nvSpPr>
          <p:cNvPr id="146" name="TextBox 145"/>
          <p:cNvSpPr txBox="1"/>
          <p:nvPr/>
        </p:nvSpPr>
        <p:spPr>
          <a:xfrm>
            <a:off x="2845633" y="2018541"/>
            <a:ext cx="912324" cy="769441"/>
          </a:xfrm>
          <a:prstGeom prst="rect">
            <a:avLst/>
          </a:prstGeom>
          <a:noFill/>
        </p:spPr>
        <p:txBody>
          <a:bodyPr wrap="square" rtlCol="0">
            <a:spAutoFit/>
          </a:bodyPr>
          <a:lstStyle/>
          <a:p>
            <a:r>
              <a:rPr lang="en-US" sz="1100" dirty="0" smtClean="0">
                <a:solidFill>
                  <a:schemeClr val="bg1"/>
                </a:solidFill>
                <a:latin typeface="+mj-lt"/>
                <a:cs typeface="Tahoma" pitchFamily="34" charset="0"/>
              </a:rPr>
              <a:t>Native </a:t>
            </a:r>
            <a:br>
              <a:rPr lang="en-US" sz="1100" dirty="0" smtClean="0">
                <a:solidFill>
                  <a:schemeClr val="bg1"/>
                </a:solidFill>
                <a:latin typeface="+mj-lt"/>
                <a:cs typeface="Tahoma" pitchFamily="34" charset="0"/>
              </a:rPr>
            </a:br>
            <a:r>
              <a:rPr lang="en-US" sz="1100" dirty="0" smtClean="0">
                <a:solidFill>
                  <a:schemeClr val="bg1"/>
                </a:solidFill>
                <a:latin typeface="+mj-lt"/>
                <a:cs typeface="Tahoma" pitchFamily="34" charset="0"/>
              </a:rPr>
              <a:t>XML </a:t>
            </a:r>
            <a:br>
              <a:rPr lang="en-US" sz="1100" dirty="0" smtClean="0">
                <a:solidFill>
                  <a:schemeClr val="bg1"/>
                </a:solidFill>
                <a:latin typeface="+mj-lt"/>
                <a:cs typeface="Tahoma" pitchFamily="34" charset="0"/>
              </a:rPr>
            </a:br>
            <a:r>
              <a:rPr lang="en-US" sz="1100" dirty="0" smtClean="0">
                <a:solidFill>
                  <a:schemeClr val="bg1"/>
                </a:solidFill>
                <a:latin typeface="+mj-lt"/>
                <a:cs typeface="Tahoma" pitchFamily="34" charset="0"/>
              </a:rPr>
              <a:t>Store </a:t>
            </a:r>
            <a:br>
              <a:rPr lang="en-US" sz="1100" dirty="0" smtClean="0">
                <a:solidFill>
                  <a:schemeClr val="bg1"/>
                </a:solidFill>
                <a:latin typeface="+mj-lt"/>
                <a:cs typeface="Tahoma" pitchFamily="34" charset="0"/>
              </a:rPr>
            </a:br>
            <a:endParaRPr lang="en-US" sz="1100" dirty="0">
              <a:solidFill>
                <a:schemeClr val="bg1"/>
              </a:solidFill>
              <a:latin typeface="+mj-lt"/>
              <a:cs typeface="Tahoma" pitchFamily="34" charset="0"/>
            </a:endParaRPr>
          </a:p>
        </p:txBody>
      </p:sp>
      <p:sp>
        <p:nvSpPr>
          <p:cNvPr id="148" name="TextBox 147"/>
          <p:cNvSpPr txBox="1"/>
          <p:nvPr/>
        </p:nvSpPr>
        <p:spPr>
          <a:xfrm>
            <a:off x="2845633" y="4240440"/>
            <a:ext cx="928078" cy="430887"/>
          </a:xfrm>
          <a:prstGeom prst="rect">
            <a:avLst/>
          </a:prstGeom>
          <a:noFill/>
        </p:spPr>
        <p:txBody>
          <a:bodyPr wrap="square" rtlCol="0">
            <a:spAutoFit/>
          </a:bodyPr>
          <a:lstStyle/>
          <a:p>
            <a:r>
              <a:rPr lang="en-US" sz="1100" dirty="0" smtClean="0">
                <a:solidFill>
                  <a:schemeClr val="bg2"/>
                </a:solidFill>
                <a:latin typeface="+mj-lt"/>
                <a:cs typeface="Tahoma" pitchFamily="34" charset="0"/>
              </a:rPr>
              <a:t>Real-time Alerting </a:t>
            </a:r>
            <a:endParaRPr lang="en-US" sz="1100" dirty="0">
              <a:solidFill>
                <a:schemeClr val="bg2"/>
              </a:solidFill>
              <a:latin typeface="+mj-lt"/>
              <a:cs typeface="Tahoma" pitchFamily="34" charset="0"/>
            </a:endParaRPr>
          </a:p>
        </p:txBody>
      </p:sp>
      <p:sp>
        <p:nvSpPr>
          <p:cNvPr id="149" name="TextBox 148">
            <a:hlinkClick r:id="" action="ppaction://noaction"/>
          </p:cNvPr>
          <p:cNvSpPr txBox="1"/>
          <p:nvPr/>
        </p:nvSpPr>
        <p:spPr>
          <a:xfrm>
            <a:off x="1061398" y="2792022"/>
            <a:ext cx="1018475" cy="430887"/>
          </a:xfrm>
          <a:prstGeom prst="rect">
            <a:avLst/>
          </a:prstGeom>
          <a:noFill/>
          <a:ln>
            <a:noFill/>
          </a:ln>
        </p:spPr>
        <p:txBody>
          <a:bodyPr wrap="square" rtlCol="0">
            <a:spAutoFit/>
          </a:bodyPr>
          <a:lstStyle/>
          <a:p>
            <a:r>
              <a:rPr lang="en-US" sz="1100" dirty="0" smtClean="0">
                <a:solidFill>
                  <a:schemeClr val="bg1"/>
                </a:solidFill>
                <a:latin typeface="+mj-lt"/>
                <a:cs typeface="Tahoma" pitchFamily="34" charset="0"/>
              </a:rPr>
              <a:t>Native RDF Triple Store</a:t>
            </a:r>
            <a:endParaRPr lang="en-US" sz="1100" dirty="0">
              <a:solidFill>
                <a:schemeClr val="bg1"/>
              </a:solidFill>
              <a:latin typeface="+mj-lt"/>
              <a:cs typeface="Tahoma" pitchFamily="34" charset="0"/>
            </a:endParaRPr>
          </a:p>
        </p:txBody>
      </p:sp>
      <p:sp>
        <p:nvSpPr>
          <p:cNvPr id="151" name="TextBox 150"/>
          <p:cNvSpPr txBox="1"/>
          <p:nvPr/>
        </p:nvSpPr>
        <p:spPr>
          <a:xfrm>
            <a:off x="1061398" y="4298232"/>
            <a:ext cx="981151" cy="261610"/>
          </a:xfrm>
          <a:prstGeom prst="rect">
            <a:avLst/>
          </a:prstGeom>
          <a:noFill/>
          <a:ln>
            <a:noFill/>
          </a:ln>
        </p:spPr>
        <p:txBody>
          <a:bodyPr wrap="square" rtlCol="0">
            <a:spAutoFit/>
          </a:bodyPr>
          <a:lstStyle/>
          <a:p>
            <a:r>
              <a:rPr lang="en-US" sz="1100" dirty="0" smtClean="0">
                <a:solidFill>
                  <a:schemeClr val="bg1"/>
                </a:solidFill>
                <a:latin typeface="+mj-lt"/>
                <a:cs typeface="Tahoma" pitchFamily="34" charset="0"/>
              </a:rPr>
              <a:t>Bitemporal</a:t>
            </a:r>
            <a:endParaRPr lang="en-US" sz="1100" dirty="0">
              <a:solidFill>
                <a:schemeClr val="bg1"/>
              </a:solidFill>
              <a:latin typeface="+mj-lt"/>
              <a:cs typeface="Tahoma" pitchFamily="34" charset="0"/>
            </a:endParaRPr>
          </a:p>
        </p:txBody>
      </p:sp>
      <p:sp>
        <p:nvSpPr>
          <p:cNvPr id="152" name="TextBox 151"/>
          <p:cNvSpPr txBox="1"/>
          <p:nvPr/>
        </p:nvSpPr>
        <p:spPr>
          <a:xfrm>
            <a:off x="2845633" y="5014560"/>
            <a:ext cx="705140" cy="430887"/>
          </a:xfrm>
          <a:prstGeom prst="rect">
            <a:avLst/>
          </a:prstGeom>
          <a:noFill/>
        </p:spPr>
        <p:txBody>
          <a:bodyPr wrap="square" rtlCol="0">
            <a:spAutoFit/>
          </a:bodyPr>
          <a:lstStyle/>
          <a:p>
            <a:r>
              <a:rPr lang="en-US" sz="1100" dirty="0">
                <a:solidFill>
                  <a:schemeClr val="bg1"/>
                </a:solidFill>
                <a:latin typeface="+mj-lt"/>
                <a:cs typeface="Tahoma" pitchFamily="34" charset="0"/>
              </a:rPr>
              <a:t>Tiered Storage</a:t>
            </a:r>
          </a:p>
        </p:txBody>
      </p:sp>
      <p:sp>
        <p:nvSpPr>
          <p:cNvPr id="153" name="TextBox 152"/>
          <p:cNvSpPr txBox="1"/>
          <p:nvPr/>
        </p:nvSpPr>
        <p:spPr>
          <a:xfrm>
            <a:off x="2845633" y="5706504"/>
            <a:ext cx="1094037" cy="430887"/>
          </a:xfrm>
          <a:prstGeom prst="rect">
            <a:avLst/>
          </a:prstGeom>
          <a:noFill/>
          <a:ln>
            <a:noFill/>
          </a:ln>
        </p:spPr>
        <p:txBody>
          <a:bodyPr wrap="square" rtlCol="0">
            <a:spAutoFit/>
          </a:bodyPr>
          <a:lstStyle/>
          <a:p>
            <a:r>
              <a:rPr lang="en-US" sz="1100" dirty="0" smtClean="0">
                <a:solidFill>
                  <a:schemeClr val="bg1"/>
                </a:solidFill>
                <a:latin typeface="+mj-lt"/>
                <a:cs typeface="Tahoma" pitchFamily="34" charset="0"/>
              </a:rPr>
              <a:t>Fully Transactional</a:t>
            </a:r>
            <a:endParaRPr lang="en-US" sz="1100" dirty="0">
              <a:solidFill>
                <a:schemeClr val="bg1"/>
              </a:solidFill>
              <a:latin typeface="+mj-lt"/>
              <a:cs typeface="Tahoma" pitchFamily="34" charset="0"/>
            </a:endParaRPr>
          </a:p>
        </p:txBody>
      </p:sp>
      <p:sp>
        <p:nvSpPr>
          <p:cNvPr id="161" name="TextBox 160"/>
          <p:cNvSpPr txBox="1"/>
          <p:nvPr/>
        </p:nvSpPr>
        <p:spPr>
          <a:xfrm>
            <a:off x="1061398" y="5706504"/>
            <a:ext cx="1081787" cy="430887"/>
          </a:xfrm>
          <a:prstGeom prst="rect">
            <a:avLst/>
          </a:prstGeom>
          <a:noFill/>
        </p:spPr>
        <p:txBody>
          <a:bodyPr wrap="square" rtlCol="0">
            <a:spAutoFit/>
          </a:bodyPr>
          <a:lstStyle/>
          <a:p>
            <a:r>
              <a:rPr lang="en-US" sz="1100" dirty="0" smtClean="0">
                <a:solidFill>
                  <a:schemeClr val="bg2"/>
                </a:solidFill>
                <a:latin typeface="+mj-lt"/>
                <a:cs typeface="Tahoma" pitchFamily="34" charset="0"/>
              </a:rPr>
              <a:t>Server-side JavaScript </a:t>
            </a:r>
            <a:endParaRPr lang="en-US" sz="1100" dirty="0">
              <a:solidFill>
                <a:schemeClr val="bg2"/>
              </a:solidFill>
              <a:latin typeface="+mj-lt"/>
              <a:cs typeface="Tahoma" pitchFamily="34" charset="0"/>
            </a:endParaRPr>
          </a:p>
        </p:txBody>
      </p:sp>
      <p:sp>
        <p:nvSpPr>
          <p:cNvPr id="162" name="TextBox 161"/>
          <p:cNvSpPr txBox="1"/>
          <p:nvPr/>
        </p:nvSpPr>
        <p:spPr>
          <a:xfrm>
            <a:off x="5084977" y="2743487"/>
            <a:ext cx="890624"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Hadoop and HDFS</a:t>
            </a:r>
            <a:endParaRPr lang="en-US" sz="1100" dirty="0">
              <a:solidFill>
                <a:schemeClr val="bg1"/>
              </a:solidFill>
              <a:latin typeface="+mj-lt"/>
              <a:cs typeface="Tahoma" pitchFamily="34" charset="0"/>
            </a:endParaRPr>
          </a:p>
        </p:txBody>
      </p:sp>
      <p:sp>
        <p:nvSpPr>
          <p:cNvPr id="187" name="TextBox 186"/>
          <p:cNvSpPr txBox="1"/>
          <p:nvPr/>
        </p:nvSpPr>
        <p:spPr>
          <a:xfrm>
            <a:off x="6881034" y="2027950"/>
            <a:ext cx="946465" cy="600164"/>
          </a:xfrm>
          <a:prstGeom prst="rect">
            <a:avLst/>
          </a:prstGeom>
          <a:noFill/>
        </p:spPr>
        <p:txBody>
          <a:bodyPr wrap="square" rtlCol="0">
            <a:spAutoFit/>
          </a:bodyPr>
          <a:lstStyle/>
          <a:p>
            <a:r>
              <a:rPr lang="en-US" sz="1100" dirty="0">
                <a:solidFill>
                  <a:schemeClr val="bg1"/>
                </a:solidFill>
                <a:latin typeface="+mj-lt"/>
                <a:cs typeface="Tahoma" pitchFamily="34" charset="0"/>
              </a:rPr>
              <a:t>Cloud</a:t>
            </a:r>
            <a:br>
              <a:rPr lang="en-US" sz="1100" dirty="0">
                <a:solidFill>
                  <a:schemeClr val="bg1"/>
                </a:solidFill>
                <a:latin typeface="+mj-lt"/>
                <a:cs typeface="Tahoma" pitchFamily="34" charset="0"/>
              </a:rPr>
            </a:br>
            <a:r>
              <a:rPr lang="en-US" sz="1100" dirty="0" smtClean="0">
                <a:solidFill>
                  <a:schemeClr val="bg1"/>
                </a:solidFill>
                <a:latin typeface="+mj-lt"/>
                <a:cs typeface="Tahoma" pitchFamily="34" charset="0"/>
              </a:rPr>
              <a:t>Ready (AWS)</a:t>
            </a:r>
            <a:endParaRPr lang="en-US" sz="1100" dirty="0">
              <a:solidFill>
                <a:schemeClr val="bg1"/>
              </a:solidFill>
              <a:latin typeface="+mj-lt"/>
              <a:cs typeface="Tahoma" pitchFamily="34" charset="0"/>
            </a:endParaRPr>
          </a:p>
        </p:txBody>
      </p:sp>
      <p:sp>
        <p:nvSpPr>
          <p:cNvPr id="188" name="TextBox 187"/>
          <p:cNvSpPr txBox="1"/>
          <p:nvPr/>
        </p:nvSpPr>
        <p:spPr>
          <a:xfrm>
            <a:off x="5084977" y="3435231"/>
            <a:ext cx="1029522" cy="430887"/>
          </a:xfrm>
          <a:prstGeom prst="rect">
            <a:avLst/>
          </a:prstGeom>
          <a:noFill/>
          <a:ln>
            <a:noFill/>
          </a:ln>
        </p:spPr>
        <p:txBody>
          <a:bodyPr wrap="square" rtlCol="0">
            <a:spAutoFit/>
          </a:bodyPr>
          <a:lstStyle/>
          <a:p>
            <a:r>
              <a:rPr lang="en-US" sz="1100" dirty="0">
                <a:solidFill>
                  <a:schemeClr val="bg1"/>
                </a:solidFill>
                <a:latin typeface="+mj-lt"/>
                <a:cs typeface="Tahoma" pitchFamily="34" charset="0"/>
              </a:rPr>
              <a:t>SQL </a:t>
            </a:r>
            <a:br>
              <a:rPr lang="en-US" sz="1100" dirty="0">
                <a:solidFill>
                  <a:schemeClr val="bg1"/>
                </a:solidFill>
                <a:latin typeface="+mj-lt"/>
                <a:cs typeface="Tahoma" pitchFamily="34" charset="0"/>
              </a:rPr>
            </a:br>
            <a:r>
              <a:rPr lang="en-US" sz="1100" dirty="0">
                <a:solidFill>
                  <a:schemeClr val="bg1"/>
                </a:solidFill>
                <a:latin typeface="+mj-lt"/>
                <a:cs typeface="Tahoma" pitchFamily="34" charset="0"/>
              </a:rPr>
              <a:t>Support</a:t>
            </a:r>
          </a:p>
        </p:txBody>
      </p:sp>
      <p:sp>
        <p:nvSpPr>
          <p:cNvPr id="198" name="TextBox 197"/>
          <p:cNvSpPr txBox="1"/>
          <p:nvPr/>
        </p:nvSpPr>
        <p:spPr>
          <a:xfrm>
            <a:off x="5084977" y="2044669"/>
            <a:ext cx="1157617" cy="430887"/>
          </a:xfrm>
          <a:prstGeom prst="rect">
            <a:avLst/>
          </a:prstGeom>
          <a:noFill/>
          <a:ln>
            <a:noFill/>
          </a:ln>
        </p:spPr>
        <p:txBody>
          <a:bodyPr wrap="square" rtlCol="0">
            <a:spAutoFit/>
          </a:bodyPr>
          <a:lstStyle/>
          <a:p>
            <a:r>
              <a:rPr lang="en-US" sz="1100" dirty="0" smtClean="0">
                <a:solidFill>
                  <a:schemeClr val="bg1"/>
                </a:solidFill>
                <a:latin typeface="+mj-lt"/>
                <a:cs typeface="Tahoma" pitchFamily="34" charset="0"/>
              </a:rPr>
              <a:t>Scalable </a:t>
            </a:r>
            <a:br>
              <a:rPr lang="en-US" sz="1100" dirty="0" smtClean="0">
                <a:solidFill>
                  <a:schemeClr val="bg1"/>
                </a:solidFill>
                <a:latin typeface="+mj-lt"/>
                <a:cs typeface="Tahoma" pitchFamily="34" charset="0"/>
              </a:rPr>
            </a:br>
            <a:r>
              <a:rPr lang="en-US" sz="1100" dirty="0" smtClean="0">
                <a:solidFill>
                  <a:schemeClr val="bg1"/>
                </a:solidFill>
                <a:latin typeface="+mj-lt"/>
                <a:cs typeface="Tahoma" pitchFamily="34" charset="0"/>
              </a:rPr>
              <a:t>and Elastic</a:t>
            </a:r>
            <a:endParaRPr lang="en-US" sz="1100" dirty="0">
              <a:solidFill>
                <a:schemeClr val="bg1"/>
              </a:solidFill>
              <a:latin typeface="+mj-lt"/>
              <a:cs typeface="Tahoma" pitchFamily="34" charset="0"/>
            </a:endParaRPr>
          </a:p>
        </p:txBody>
      </p:sp>
      <p:sp>
        <p:nvSpPr>
          <p:cNvPr id="209" name="TextBox 208"/>
          <p:cNvSpPr txBox="1"/>
          <p:nvPr/>
        </p:nvSpPr>
        <p:spPr>
          <a:xfrm>
            <a:off x="5084977" y="5014372"/>
            <a:ext cx="1120600"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MarkLogic </a:t>
            </a:r>
            <a:r>
              <a:rPr lang="en-US" sz="1100" dirty="0">
                <a:solidFill>
                  <a:schemeClr val="bg1"/>
                </a:solidFill>
                <a:latin typeface="+mj-lt"/>
                <a:cs typeface="Tahoma" pitchFamily="34" charset="0"/>
              </a:rPr>
              <a:t>Content Pump</a:t>
            </a:r>
          </a:p>
        </p:txBody>
      </p:sp>
      <p:sp>
        <p:nvSpPr>
          <p:cNvPr id="216" name="TextBox 215"/>
          <p:cNvSpPr txBox="1"/>
          <p:nvPr/>
        </p:nvSpPr>
        <p:spPr>
          <a:xfrm>
            <a:off x="6881034" y="2800112"/>
            <a:ext cx="817619"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REST API</a:t>
            </a:r>
            <a:endParaRPr lang="en-US" sz="1100" dirty="0">
              <a:solidFill>
                <a:schemeClr val="bg1"/>
              </a:solidFill>
              <a:latin typeface="+mj-lt"/>
              <a:cs typeface="Tahoma" pitchFamily="34" charset="0"/>
            </a:endParaRPr>
          </a:p>
        </p:txBody>
      </p:sp>
      <p:sp>
        <p:nvSpPr>
          <p:cNvPr id="218" name="TextBox 217"/>
          <p:cNvSpPr txBox="1"/>
          <p:nvPr/>
        </p:nvSpPr>
        <p:spPr>
          <a:xfrm>
            <a:off x="6881034" y="4309974"/>
            <a:ext cx="986168" cy="261610"/>
          </a:xfrm>
          <a:prstGeom prst="rect">
            <a:avLst/>
          </a:prstGeom>
          <a:noFill/>
        </p:spPr>
        <p:txBody>
          <a:bodyPr wrap="square" rtlCol="0">
            <a:spAutoFit/>
          </a:bodyPr>
          <a:lstStyle/>
          <a:p>
            <a:r>
              <a:rPr lang="en-US" sz="1100" dirty="0" smtClean="0">
                <a:solidFill>
                  <a:schemeClr val="bg1"/>
                </a:solidFill>
                <a:latin typeface="+mj-lt"/>
                <a:cs typeface="Tahoma" pitchFamily="34" charset="0"/>
              </a:rPr>
              <a:t>Samplestack</a:t>
            </a:r>
            <a:endParaRPr lang="en-US" sz="1100" dirty="0">
              <a:solidFill>
                <a:schemeClr val="bg1"/>
              </a:solidFill>
              <a:latin typeface="+mj-lt"/>
              <a:cs typeface="Tahoma" pitchFamily="34" charset="0"/>
            </a:endParaRPr>
          </a:p>
        </p:txBody>
      </p:sp>
      <p:sp>
        <p:nvSpPr>
          <p:cNvPr id="219" name="TextBox 218"/>
          <p:cNvSpPr txBox="1"/>
          <p:nvPr/>
        </p:nvSpPr>
        <p:spPr>
          <a:xfrm>
            <a:off x="5084977" y="5706504"/>
            <a:ext cx="817619"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Ad-hoc Queries</a:t>
            </a:r>
            <a:endParaRPr lang="en-US" sz="1100" dirty="0">
              <a:solidFill>
                <a:schemeClr val="bg1"/>
              </a:solidFill>
              <a:latin typeface="+mj-lt"/>
              <a:cs typeface="Tahoma" pitchFamily="34" charset="0"/>
            </a:endParaRPr>
          </a:p>
        </p:txBody>
      </p:sp>
      <p:sp>
        <p:nvSpPr>
          <p:cNvPr id="220" name="TextBox 219"/>
          <p:cNvSpPr txBox="1"/>
          <p:nvPr/>
        </p:nvSpPr>
        <p:spPr>
          <a:xfrm>
            <a:off x="5084977" y="4217589"/>
            <a:ext cx="1034471"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Schema Agnostic</a:t>
            </a:r>
            <a:endParaRPr lang="en-US" sz="1100" dirty="0">
              <a:solidFill>
                <a:schemeClr val="bg1"/>
              </a:solidFill>
              <a:latin typeface="+mj-lt"/>
              <a:cs typeface="Tahoma" pitchFamily="34" charset="0"/>
            </a:endParaRPr>
          </a:p>
        </p:txBody>
      </p:sp>
      <p:sp>
        <p:nvSpPr>
          <p:cNvPr id="221" name="TextBox 220"/>
          <p:cNvSpPr txBox="1"/>
          <p:nvPr/>
        </p:nvSpPr>
        <p:spPr>
          <a:xfrm>
            <a:off x="6881034" y="5006940"/>
            <a:ext cx="1034471"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XA Transactions</a:t>
            </a:r>
            <a:endParaRPr lang="en-US" sz="1100" dirty="0">
              <a:solidFill>
                <a:schemeClr val="bg1"/>
              </a:solidFill>
              <a:latin typeface="+mj-lt"/>
              <a:cs typeface="Tahoma" pitchFamily="34" charset="0"/>
            </a:endParaRPr>
          </a:p>
        </p:txBody>
      </p:sp>
      <p:sp>
        <p:nvSpPr>
          <p:cNvPr id="222" name="TextBox 221"/>
          <p:cNvSpPr txBox="1"/>
          <p:nvPr/>
        </p:nvSpPr>
        <p:spPr>
          <a:xfrm>
            <a:off x="10790846" y="3448125"/>
            <a:ext cx="1385797" cy="600164"/>
          </a:xfrm>
          <a:prstGeom prst="rect">
            <a:avLst/>
          </a:prstGeom>
          <a:noFill/>
        </p:spPr>
        <p:txBody>
          <a:bodyPr wrap="square" rtlCol="0">
            <a:spAutoFit/>
          </a:bodyPr>
          <a:lstStyle/>
          <a:p>
            <a:r>
              <a:rPr lang="en-US" sz="1100" dirty="0" smtClean="0">
                <a:solidFill>
                  <a:schemeClr val="bg1"/>
                </a:solidFill>
                <a:latin typeface="+mj-lt"/>
                <a:cs typeface="Tahoma" pitchFamily="34" charset="0"/>
              </a:rPr>
              <a:t>24/7</a:t>
            </a:r>
          </a:p>
          <a:p>
            <a:r>
              <a:rPr lang="en-US" sz="1100" dirty="0" smtClean="0">
                <a:solidFill>
                  <a:schemeClr val="bg1"/>
                </a:solidFill>
                <a:latin typeface="+mj-lt"/>
                <a:cs typeface="Tahoma" pitchFamily="34" charset="0"/>
              </a:rPr>
              <a:t>Engineering</a:t>
            </a:r>
          </a:p>
          <a:p>
            <a:r>
              <a:rPr lang="en-US" sz="1100" dirty="0" smtClean="0">
                <a:solidFill>
                  <a:schemeClr val="bg1"/>
                </a:solidFill>
                <a:latin typeface="+mj-lt"/>
                <a:cs typeface="Tahoma" pitchFamily="34" charset="0"/>
              </a:rPr>
              <a:t>Support</a:t>
            </a:r>
            <a:endParaRPr lang="en-US" sz="1100" dirty="0">
              <a:solidFill>
                <a:schemeClr val="bg1"/>
              </a:solidFill>
              <a:latin typeface="+mj-lt"/>
              <a:cs typeface="Tahoma" pitchFamily="34" charset="0"/>
            </a:endParaRPr>
          </a:p>
        </p:txBody>
      </p:sp>
      <p:sp>
        <p:nvSpPr>
          <p:cNvPr id="223" name="TextBox 222"/>
          <p:cNvSpPr txBox="1"/>
          <p:nvPr/>
        </p:nvSpPr>
        <p:spPr>
          <a:xfrm>
            <a:off x="10790846" y="1985486"/>
            <a:ext cx="1110242" cy="600164"/>
          </a:xfrm>
          <a:prstGeom prst="rect">
            <a:avLst/>
          </a:prstGeom>
          <a:noFill/>
        </p:spPr>
        <p:txBody>
          <a:bodyPr wrap="square" rtlCol="0">
            <a:spAutoFit/>
          </a:bodyPr>
          <a:lstStyle/>
          <a:p>
            <a:r>
              <a:rPr lang="en-US" sz="1100" dirty="0" smtClean="0">
                <a:solidFill>
                  <a:schemeClr val="bg1"/>
                </a:solidFill>
                <a:latin typeface="+mj-lt"/>
                <a:cs typeface="Tahoma" pitchFamily="34" charset="0"/>
              </a:rPr>
              <a:t>LDAP and Kerberos</a:t>
            </a:r>
          </a:p>
          <a:p>
            <a:r>
              <a:rPr lang="en-US" sz="1100" dirty="0" smtClean="0">
                <a:solidFill>
                  <a:schemeClr val="bg1"/>
                </a:solidFill>
                <a:latin typeface="+mj-lt"/>
                <a:cs typeface="Tahoma" pitchFamily="34" charset="0"/>
              </a:rPr>
              <a:t>Security</a:t>
            </a:r>
            <a:endParaRPr lang="en-US" sz="1100" dirty="0">
              <a:solidFill>
                <a:schemeClr val="bg1"/>
              </a:solidFill>
              <a:latin typeface="+mj-lt"/>
              <a:cs typeface="Tahoma" pitchFamily="34" charset="0"/>
            </a:endParaRPr>
          </a:p>
        </p:txBody>
      </p:sp>
      <p:sp>
        <p:nvSpPr>
          <p:cNvPr id="224" name="TextBox 223"/>
          <p:cNvSpPr txBox="1"/>
          <p:nvPr/>
        </p:nvSpPr>
        <p:spPr>
          <a:xfrm>
            <a:off x="9030145" y="2740187"/>
            <a:ext cx="1262874"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Security Certifications </a:t>
            </a:r>
            <a:endParaRPr lang="en-US" sz="1100" dirty="0">
              <a:solidFill>
                <a:schemeClr val="bg1"/>
              </a:solidFill>
              <a:latin typeface="+mj-lt"/>
              <a:cs typeface="Tahoma" pitchFamily="34" charset="0"/>
            </a:endParaRPr>
          </a:p>
        </p:txBody>
      </p:sp>
      <p:sp>
        <p:nvSpPr>
          <p:cNvPr id="225" name="TextBox 224"/>
          <p:cNvSpPr txBox="1"/>
          <p:nvPr/>
        </p:nvSpPr>
        <p:spPr>
          <a:xfrm>
            <a:off x="9030145" y="3484258"/>
            <a:ext cx="1091830"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Configuration</a:t>
            </a:r>
            <a:r>
              <a:rPr lang="en-US" sz="1100" dirty="0">
                <a:solidFill>
                  <a:schemeClr val="bg1"/>
                </a:solidFill>
                <a:latin typeface="+mj-lt"/>
                <a:cs typeface="Tahoma" pitchFamily="34" charset="0"/>
              </a:rPr>
              <a:t/>
            </a:r>
            <a:br>
              <a:rPr lang="en-US" sz="1100" dirty="0">
                <a:solidFill>
                  <a:schemeClr val="bg1"/>
                </a:solidFill>
                <a:latin typeface="+mj-lt"/>
                <a:cs typeface="Tahoma" pitchFamily="34" charset="0"/>
              </a:rPr>
            </a:br>
            <a:r>
              <a:rPr lang="en-US" sz="1100" dirty="0">
                <a:solidFill>
                  <a:schemeClr val="bg1"/>
                </a:solidFill>
                <a:latin typeface="+mj-lt"/>
                <a:cs typeface="Tahoma" pitchFamily="34" charset="0"/>
              </a:rPr>
              <a:t>Management</a:t>
            </a:r>
          </a:p>
        </p:txBody>
      </p:sp>
      <p:sp>
        <p:nvSpPr>
          <p:cNvPr id="226" name="TextBox 225"/>
          <p:cNvSpPr txBox="1"/>
          <p:nvPr/>
        </p:nvSpPr>
        <p:spPr>
          <a:xfrm>
            <a:off x="10790846" y="2759824"/>
            <a:ext cx="1303085"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Monitoring and Management</a:t>
            </a:r>
            <a:endParaRPr lang="en-US" sz="1100" dirty="0">
              <a:solidFill>
                <a:schemeClr val="bg1"/>
              </a:solidFill>
              <a:latin typeface="+mj-lt"/>
              <a:cs typeface="Tahoma" pitchFamily="34" charset="0"/>
            </a:endParaRPr>
          </a:p>
        </p:txBody>
      </p:sp>
      <p:sp>
        <p:nvSpPr>
          <p:cNvPr id="227" name="TextBox 226"/>
          <p:cNvSpPr txBox="1"/>
          <p:nvPr/>
        </p:nvSpPr>
        <p:spPr>
          <a:xfrm>
            <a:off x="9030145" y="1984406"/>
            <a:ext cx="1084945"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Performance at scale</a:t>
            </a:r>
            <a:endParaRPr lang="en-US" sz="1100" dirty="0">
              <a:solidFill>
                <a:schemeClr val="bg1"/>
              </a:solidFill>
              <a:latin typeface="+mj-lt"/>
              <a:cs typeface="Tahoma" pitchFamily="34" charset="0"/>
            </a:endParaRPr>
          </a:p>
        </p:txBody>
      </p:sp>
      <p:sp>
        <p:nvSpPr>
          <p:cNvPr id="228" name="TextBox 227"/>
          <p:cNvSpPr txBox="1"/>
          <p:nvPr/>
        </p:nvSpPr>
        <p:spPr>
          <a:xfrm>
            <a:off x="10790846" y="5123041"/>
            <a:ext cx="1037296" cy="430887"/>
          </a:xfrm>
          <a:prstGeom prst="rect">
            <a:avLst/>
          </a:prstGeom>
          <a:noFill/>
          <a:ln>
            <a:noFill/>
          </a:ln>
        </p:spPr>
        <p:txBody>
          <a:bodyPr wrap="square" rtlCol="0">
            <a:spAutoFit/>
          </a:bodyPr>
          <a:lstStyle/>
          <a:p>
            <a:r>
              <a:rPr lang="en-US" sz="1100" dirty="0">
                <a:solidFill>
                  <a:schemeClr val="bg1"/>
                </a:solidFill>
                <a:cs typeface="Tahoma" pitchFamily="34" charset="0"/>
              </a:rPr>
              <a:t>Customizable </a:t>
            </a:r>
            <a:r>
              <a:rPr lang="en-US" sz="1100" dirty="0" smtClean="0">
                <a:solidFill>
                  <a:schemeClr val="bg1"/>
                </a:solidFill>
                <a:cs typeface="Tahoma" pitchFamily="34" charset="0"/>
              </a:rPr>
              <a:t>Failover</a:t>
            </a:r>
            <a:endParaRPr lang="en-US" sz="1100" dirty="0">
              <a:solidFill>
                <a:schemeClr val="bg1"/>
              </a:solidFill>
              <a:cs typeface="Tahoma" pitchFamily="34" charset="0"/>
            </a:endParaRPr>
          </a:p>
        </p:txBody>
      </p:sp>
      <p:sp>
        <p:nvSpPr>
          <p:cNvPr id="229" name="TextBox 228"/>
          <p:cNvSpPr txBox="1"/>
          <p:nvPr/>
        </p:nvSpPr>
        <p:spPr>
          <a:xfrm>
            <a:off x="9030145" y="5031614"/>
            <a:ext cx="1098347" cy="430887"/>
          </a:xfrm>
          <a:prstGeom prst="rect">
            <a:avLst/>
          </a:prstGeom>
          <a:noFill/>
          <a:ln>
            <a:noFill/>
          </a:ln>
        </p:spPr>
        <p:txBody>
          <a:bodyPr wrap="square" rtlCol="0">
            <a:spAutoFit/>
          </a:bodyPr>
          <a:lstStyle/>
          <a:p>
            <a:r>
              <a:rPr lang="en-US" sz="1100" dirty="0" smtClean="0">
                <a:solidFill>
                  <a:schemeClr val="bg1"/>
                </a:solidFill>
                <a:latin typeface="+mj-lt"/>
                <a:cs typeface="Tahoma" pitchFamily="34" charset="0"/>
              </a:rPr>
              <a:t>Customizable Backup</a:t>
            </a:r>
            <a:endParaRPr lang="en-US" sz="1100" dirty="0">
              <a:solidFill>
                <a:schemeClr val="bg1"/>
              </a:solidFill>
              <a:latin typeface="+mj-lt"/>
              <a:cs typeface="Tahoma" pitchFamily="34" charset="0"/>
            </a:endParaRPr>
          </a:p>
        </p:txBody>
      </p:sp>
      <p:sp>
        <p:nvSpPr>
          <p:cNvPr id="230" name="TextBox 229"/>
          <p:cNvSpPr txBox="1"/>
          <p:nvPr/>
        </p:nvSpPr>
        <p:spPr>
          <a:xfrm>
            <a:off x="10790846" y="5706504"/>
            <a:ext cx="876377"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Atomic Forests</a:t>
            </a:r>
            <a:endParaRPr lang="en-US" sz="1100" dirty="0">
              <a:solidFill>
                <a:schemeClr val="bg1"/>
              </a:solidFill>
              <a:latin typeface="+mj-lt"/>
              <a:cs typeface="Tahoma" pitchFamily="34" charset="0"/>
            </a:endParaRPr>
          </a:p>
        </p:txBody>
      </p:sp>
      <p:sp>
        <p:nvSpPr>
          <p:cNvPr id="231" name="TextBox 230"/>
          <p:cNvSpPr txBox="1"/>
          <p:nvPr/>
        </p:nvSpPr>
        <p:spPr>
          <a:xfrm>
            <a:off x="9030145" y="5706504"/>
            <a:ext cx="1169513" cy="430887"/>
          </a:xfrm>
          <a:prstGeom prst="rect">
            <a:avLst/>
          </a:prstGeom>
          <a:noFill/>
        </p:spPr>
        <p:txBody>
          <a:bodyPr wrap="square" rtlCol="0">
            <a:spAutoFit/>
          </a:bodyPr>
          <a:lstStyle/>
          <a:p>
            <a:r>
              <a:rPr lang="en-US" sz="1100" dirty="0">
                <a:solidFill>
                  <a:schemeClr val="bg1"/>
                </a:solidFill>
                <a:latin typeface="+mj-lt"/>
                <a:cs typeface="Tahoma" pitchFamily="34" charset="0"/>
              </a:rPr>
              <a:t>Point-in-time Recovery</a:t>
            </a:r>
          </a:p>
        </p:txBody>
      </p:sp>
      <p:sp>
        <p:nvSpPr>
          <p:cNvPr id="232" name="TextBox 231"/>
          <p:cNvSpPr txBox="1"/>
          <p:nvPr/>
        </p:nvSpPr>
        <p:spPr>
          <a:xfrm>
            <a:off x="9030145" y="4262461"/>
            <a:ext cx="1016634"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ACID</a:t>
            </a:r>
            <a:r>
              <a:rPr lang="en-US" sz="1100" dirty="0">
                <a:solidFill>
                  <a:schemeClr val="bg1"/>
                </a:solidFill>
                <a:latin typeface="+mj-lt"/>
                <a:cs typeface="Tahoma" pitchFamily="34" charset="0"/>
              </a:rPr>
              <a:t/>
            </a:r>
            <a:br>
              <a:rPr lang="en-US" sz="1100" dirty="0">
                <a:solidFill>
                  <a:schemeClr val="bg1"/>
                </a:solidFill>
                <a:latin typeface="+mj-lt"/>
                <a:cs typeface="Tahoma" pitchFamily="34" charset="0"/>
              </a:rPr>
            </a:br>
            <a:r>
              <a:rPr lang="en-US" sz="1100" dirty="0" smtClean="0">
                <a:solidFill>
                  <a:schemeClr val="bg1"/>
                </a:solidFill>
                <a:latin typeface="+mj-lt"/>
                <a:cs typeface="Tahoma" pitchFamily="34" charset="0"/>
              </a:rPr>
              <a:t>Transactions</a:t>
            </a:r>
            <a:endParaRPr lang="en-US" sz="1100" dirty="0">
              <a:solidFill>
                <a:schemeClr val="bg1"/>
              </a:solidFill>
              <a:latin typeface="+mj-lt"/>
              <a:cs typeface="Tahoma" pitchFamily="34" charset="0"/>
            </a:endParaRPr>
          </a:p>
        </p:txBody>
      </p:sp>
      <p:sp>
        <p:nvSpPr>
          <p:cNvPr id="233" name="TextBox 232"/>
          <p:cNvSpPr txBox="1"/>
          <p:nvPr/>
        </p:nvSpPr>
        <p:spPr>
          <a:xfrm>
            <a:off x="6881034" y="5706504"/>
            <a:ext cx="1034471"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Index Across Data Types</a:t>
            </a:r>
            <a:endParaRPr lang="en-US" sz="1100" dirty="0">
              <a:solidFill>
                <a:schemeClr val="bg1"/>
              </a:solidFill>
              <a:latin typeface="+mj-lt"/>
              <a:cs typeface="Tahoma" pitchFamily="34" charset="0"/>
            </a:endParaRPr>
          </a:p>
        </p:txBody>
      </p:sp>
      <p:pic>
        <p:nvPicPr>
          <p:cNvPr id="234" name="Picture 14" descr="C:\Users\phughes\Dropbox (MarkLogic Creative)\ML Creative (1)\Images\Icons\September 2014 Icons Project\ML 8\sample-stack.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1404" y="4218332"/>
            <a:ext cx="396788" cy="461812"/>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8" descr="C:\Users\phughes\Dropbox (MarkLogic Creative)\ML Creative (1)\Images\Icons\September 2014 Icons Project\Database Features\automated-failover-white.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3277" y="5027506"/>
            <a:ext cx="450949" cy="475239"/>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11" descr="C:\Users\phughes\Dropbox (MarkLogic Creative)\ML Creative (1)\Images\Icons\September 2014 Icons Project\Database Features\backup-restore-white.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2522" y="5014560"/>
            <a:ext cx="499743" cy="457345"/>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5" descr="C:\Users\phughes\Dropbox (MarkLogic Creative)\ML Creative (1)\Images\Icons\September 2014 Icons Project\Database Features\replication-white.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52079" y="4257166"/>
            <a:ext cx="513344" cy="470660"/>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descr="C:\Users\phughes\Dropbox (MarkLogic Creative)\ML Creative (1)\Images\Icons\September 2014 Icons Project\Database Features\point-in-time-recovery-white.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9625" y="5690336"/>
            <a:ext cx="405536" cy="498282"/>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10" descr="C:\Users\phughes\Dropbox (MarkLogic Creative)\ML Creative (1)\Images\Icons\September 2014 Icons Project\Database Features\alerts-white.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1347" y="4291079"/>
            <a:ext cx="420358" cy="391079"/>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22" descr="C:\Users\phughes\Dropbox (MarkLogic Creative)\ML Creative (1)\Images\Icons\September 2014 Icons Project\Database Features\geospatial-white-2.e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82945" y="2719004"/>
            <a:ext cx="677162" cy="449930"/>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7" descr="C:\Users\phughes\Dropbox (MarkLogic Creative)\ML Creative (1)\Images\Icons\September 2014 Icons Project\Database Features\acid-transactions-white.e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09062" y="4192712"/>
            <a:ext cx="406662" cy="494076"/>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4" descr="C:\Users\phughes\Dropbox (MarkLogic Creative)\ML Creative (1)\Images\Icons\September 2014 Icons Project\Database Features\schema-agnostic-white.e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42863" y="4254602"/>
            <a:ext cx="407052" cy="452337"/>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13" descr="C:\Users\phughes\Dropbox (MarkLogic Creative)\ML Creative (1)\Images\Icons\September 2014 Icons Project\Database Features\content-pump-white.e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43648" y="5005358"/>
            <a:ext cx="605482" cy="402221"/>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7" descr="C:\Users\phughes\Dropbox (MarkLogic Creative)\ML Creative (1)\Images\Icons\September 2014 Icons Project\Documents\xml-white.e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95690" y="2041255"/>
            <a:ext cx="451672" cy="484181"/>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19" descr="C:\Users\phughes\Dropbox (MarkLogic Creative)\ML Creative (1)\Images\Icons\September 2014 Icons Project\Documents\json-white.e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3612" y="2014091"/>
            <a:ext cx="451672" cy="484181"/>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8" descr="C:\Users\phughes\Dropbox (MarkLogic Creative)\ML Creative (1)\Images\Icons\September 2014 Icons Project\Hadoop\hadoop-white.e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31690" y="2749199"/>
            <a:ext cx="429398" cy="426864"/>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12" descr="C:\Users\phughes\Dropbox (MarkLogic Creative)\ML Creative (1)\Images\Icons\September 2014 Icons Project\Index\flexible-indexes-white.e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35208" y="3484258"/>
            <a:ext cx="372637" cy="465380"/>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19" descr="C:\Users\phughes\Dropbox (MarkLogic Creative)\ML Creative (1)\Images\Icons\September 2014 Icons Project\ML 8\bitemporal-white.em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9433" y="4263520"/>
            <a:ext cx="500031" cy="490285"/>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7" descr="C:\Users\phughes\Dropbox (MarkLogic Creative)\ML Creative (1)\Images\Icons\September 2014 Icons Project\ML 8\javascript-white.em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4109" y="5669256"/>
            <a:ext cx="450678" cy="451553"/>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10" descr="C:\Users\phughes\Dropbox (MarkLogic Creative)\ML Creative (1)\Images\Icons\September 2014 Icons Project\Semantics\semantics-triple-white.em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4105" y="2781852"/>
            <a:ext cx="450686" cy="452148"/>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10" descr="C:\Users\phughes\Dropbox (MarkLogic Creative)\ML Creative (1)\Images\Icons\September 2014 Icons Project\API\rest-api-white.em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90186" y="2793129"/>
            <a:ext cx="579225" cy="392590"/>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5" descr="C:\Users\phughes\Dropbox (MarkLogic Creative)\ML Creative (1)\Images\Icons\September 2014 Icons Project\Support\sql-support-white.em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08358" y="3483062"/>
            <a:ext cx="476062" cy="476062"/>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2" descr="C:\Users\phughes\Dropbox (MarkLogic Creative)\ML Creative (1)\Images\Icons\September 2014 Icons Project\Virtual Tools\monitoring-management-white.emf"/>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226805" y="2678469"/>
            <a:ext cx="563893" cy="491537"/>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17" descr="C:\Users\phughes\Dropbox (MarkLogic Creative)\ML Creative (1)\Images\Icons\September 2014 Icons Project\Virtual Tools\configuration-management-white.emf"/>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436856" y="3435679"/>
            <a:ext cx="551074" cy="517179"/>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2" descr="C:\Users\phughes\Dropbox (MarkLogic Creative)\ML Creative (1)\Images\Icons\September 2014 Icons Project\Search\search-glass-white.em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560956" y="5736158"/>
            <a:ext cx="370866" cy="370866"/>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9" descr="C:\Users\phughes\Dropbox (MarkLogic Creative)\ML Creative (1)\Images\Icons\September 2014 Icons Project\Database Structure\tiered-storage-white.emf"/>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263782" y="4999553"/>
            <a:ext cx="515489" cy="396677"/>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19" descr="C:\Users\phughes\Dropbox (MarkLogic Creative)\ML Creative (1)\Images\Icons\September 2014 Icons Project\Database Features\elastic-white.emf"/>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445539" y="2044669"/>
            <a:ext cx="601700" cy="402277"/>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2" descr="C:\Users\phughes\Dropbox (MarkLogic Creative)\ML Creative (1)\Images\Icons\September 2014 Icons Project\Database Features\database-security-white.emf"/>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252287" y="2005969"/>
            <a:ext cx="512929" cy="464909"/>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16" descr="C:\Users\phughes\Dropbox (MarkLogic Creative)\ML Creative (1)\Images\Icons\September 2014 Icons Project\Database Features\distributed-transactions-white.emf"/>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269294" y="4896026"/>
            <a:ext cx="577465" cy="636131"/>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3" descr="C:\Users\phughes\Dropbox (MarkLogic Creative)\ML Creative (1)\Images\Icons\September 2014 Icons Project\Index\index-white.emf"/>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425263" y="5742913"/>
            <a:ext cx="352615" cy="504303"/>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2" descr="C:\Users\phughes\Dropbox (MarkLogic Creative)\ML Creative (1)\Images\Icons\September 2014 Icons Project\Other\Charts &amp; Graphs\chart-up-white.emf"/>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474454" y="1970906"/>
            <a:ext cx="475878" cy="452522"/>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22" descr="C:\Users\phughes\Dropbox (MarkLogic Creative)\ML Creative (1)\Images\Icons\September 2014 Icons Project\Other\Security\certified-security-white.emf"/>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498442" y="2659163"/>
            <a:ext cx="427902" cy="527620"/>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11" descr="C:\Users\phughes\Dropbox (MarkLogic Creative)\ML Creative (1)\Images\Icons\September 2014 Icons Project\People\support-white.emf"/>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216452" y="3453094"/>
            <a:ext cx="584599" cy="441330"/>
          </a:xfrm>
          <a:prstGeom prst="rect">
            <a:avLst/>
          </a:prstGeom>
          <a:noFill/>
          <a:extLst>
            <a:ext uri="{909E8E84-426E-40dd-AFC4-6F175D3DCCD1}">
              <a14:hiddenFill xmlns:a14="http://schemas.microsoft.com/office/drawing/2010/main">
                <a:solidFill>
                  <a:srgbClr val="FFFFFF"/>
                </a:solidFill>
              </a14:hiddenFill>
            </a:ext>
          </a:extLst>
        </p:spPr>
      </p:pic>
      <p:sp>
        <p:nvSpPr>
          <p:cNvPr id="264" name="TextBox 263"/>
          <p:cNvSpPr txBox="1"/>
          <p:nvPr/>
        </p:nvSpPr>
        <p:spPr>
          <a:xfrm>
            <a:off x="10790846" y="4310922"/>
            <a:ext cx="1098347" cy="430887"/>
          </a:xfrm>
          <a:prstGeom prst="rect">
            <a:avLst/>
          </a:prstGeom>
          <a:noFill/>
          <a:ln>
            <a:noFill/>
          </a:ln>
        </p:spPr>
        <p:txBody>
          <a:bodyPr wrap="square" rtlCol="0">
            <a:spAutoFit/>
          </a:bodyPr>
          <a:lstStyle/>
          <a:p>
            <a:r>
              <a:rPr lang="en-US" sz="1100" dirty="0" smtClean="0">
                <a:solidFill>
                  <a:schemeClr val="bg1"/>
                </a:solidFill>
                <a:latin typeface="+mj-lt"/>
                <a:cs typeface="Tahoma" pitchFamily="34" charset="0"/>
              </a:rPr>
              <a:t>Flexible Replication</a:t>
            </a:r>
            <a:endParaRPr lang="en-US" sz="1100" dirty="0">
              <a:solidFill>
                <a:schemeClr val="bg1"/>
              </a:solidFill>
              <a:latin typeface="+mj-lt"/>
              <a:cs typeface="Tahoma" pitchFamily="34" charset="0"/>
            </a:endParaRPr>
          </a:p>
        </p:txBody>
      </p:sp>
      <p:pic>
        <p:nvPicPr>
          <p:cNvPr id="265" name="Picture 6" descr="C:\Users\phughes\Dropbox (MarkLogic Creative)\ML Creative (1)\Images\Icons\September 2014 Icons Project\Database Structure\superclusters-white.emf"/>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0277088" y="5772500"/>
            <a:ext cx="463327" cy="431551"/>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10" descr="C:\Users\phughes\Dropbox (MarkLogic Creative)\ML Creative (1)\Images\Icons\September 2014 Icons Project\Search\full-text-search-white.emf"/>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44975" y="3559024"/>
            <a:ext cx="468947" cy="457629"/>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2" descr="C:\Users\phughes\Dropbox (MarkLogic Creative)\ML Creative (1)\Images\Icons\September 2014 Icons Project\Semantics\automatic-inference-white.emf"/>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46032" y="4932868"/>
            <a:ext cx="466832" cy="534926"/>
          </a:xfrm>
          <a:prstGeom prst="rect">
            <a:avLst/>
          </a:prstGeom>
          <a:noFill/>
          <a:extLst>
            <a:ext uri="{909E8E84-426E-40dd-AFC4-6F175D3DCCD1}">
              <a14:hiddenFill xmlns:a14="http://schemas.microsoft.com/office/drawing/2010/main">
                <a:solidFill>
                  <a:srgbClr val="FFFFFF"/>
                </a:solidFill>
              </a14:hiddenFill>
            </a:ext>
          </a:extLst>
        </p:spPr>
      </p:pic>
      <p:sp>
        <p:nvSpPr>
          <p:cNvPr id="268" name="TextBox 267"/>
          <p:cNvSpPr txBox="1"/>
          <p:nvPr/>
        </p:nvSpPr>
        <p:spPr>
          <a:xfrm>
            <a:off x="1061398" y="5003296"/>
            <a:ext cx="1081787" cy="430887"/>
          </a:xfrm>
          <a:prstGeom prst="rect">
            <a:avLst/>
          </a:prstGeom>
          <a:noFill/>
        </p:spPr>
        <p:txBody>
          <a:bodyPr wrap="square" rtlCol="0">
            <a:spAutoFit/>
          </a:bodyPr>
          <a:lstStyle/>
          <a:p>
            <a:r>
              <a:rPr lang="en-US" sz="1100" dirty="0" smtClean="0">
                <a:solidFill>
                  <a:schemeClr val="bg2"/>
                </a:solidFill>
                <a:latin typeface="+mj-lt"/>
                <a:cs typeface="Tahoma" pitchFamily="34" charset="0"/>
              </a:rPr>
              <a:t>Semantic Inference</a:t>
            </a:r>
            <a:endParaRPr lang="en-US" sz="1100" dirty="0">
              <a:solidFill>
                <a:schemeClr val="bg2"/>
              </a:solidFill>
              <a:latin typeface="+mj-lt"/>
              <a:cs typeface="Tahoma" pitchFamily="34" charset="0"/>
            </a:endParaRPr>
          </a:p>
        </p:txBody>
      </p:sp>
      <p:pic>
        <p:nvPicPr>
          <p:cNvPr id="269" name="Picture 27" descr="C:\Users\phughes\Dropbox (MarkLogic Creative)\ML Creative (1)\Images\Icons\September 2014 Icons Project\Database Structure\runs-on-amazon-s3-white.emf"/>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204213" y="2008004"/>
            <a:ext cx="579794" cy="437196"/>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2" descr="C:\Users\phughes\Dropbox (MarkLogic Creative)\ML Creative (1)\Images\Icons\September 2014 Icons Project\Support\os-support-white.emf"/>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321159" y="3453094"/>
            <a:ext cx="451962" cy="424163"/>
          </a:xfrm>
          <a:prstGeom prst="rect">
            <a:avLst/>
          </a:prstGeom>
          <a:noFill/>
          <a:extLst>
            <a:ext uri="{909E8E84-426E-40dd-AFC4-6F175D3DCCD1}">
              <a14:hiddenFill xmlns:a14="http://schemas.microsoft.com/office/drawing/2010/main">
                <a:solidFill>
                  <a:srgbClr val="FFFFFF"/>
                </a:solidFill>
              </a14:hiddenFill>
            </a:ext>
          </a:extLst>
        </p:spPr>
      </p:pic>
      <p:sp>
        <p:nvSpPr>
          <p:cNvPr id="271" name="TextBox 270"/>
          <p:cNvSpPr txBox="1"/>
          <p:nvPr/>
        </p:nvSpPr>
        <p:spPr>
          <a:xfrm>
            <a:off x="6881034" y="3453253"/>
            <a:ext cx="817619" cy="430887"/>
          </a:xfrm>
          <a:prstGeom prst="rect">
            <a:avLst/>
          </a:prstGeom>
          <a:noFill/>
        </p:spPr>
        <p:txBody>
          <a:bodyPr wrap="square" rtlCol="0">
            <a:spAutoFit/>
          </a:bodyPr>
          <a:lstStyle/>
          <a:p>
            <a:r>
              <a:rPr lang="en-US" sz="1100" dirty="0" smtClean="0">
                <a:solidFill>
                  <a:schemeClr val="bg1"/>
                </a:solidFill>
                <a:latin typeface="+mj-lt"/>
                <a:cs typeface="Tahoma" pitchFamily="34" charset="0"/>
              </a:rPr>
              <a:t>Multi-OS Support</a:t>
            </a:r>
            <a:endParaRPr lang="en-US" sz="1100" dirty="0">
              <a:solidFill>
                <a:schemeClr val="bg1"/>
              </a:solidFill>
              <a:latin typeface="+mj-lt"/>
              <a:cs typeface="Tahoma" pitchFamily="34" charset="0"/>
            </a:endParaRPr>
          </a:p>
        </p:txBody>
      </p:sp>
      <p:cxnSp>
        <p:nvCxnSpPr>
          <p:cNvPr id="272" name="Straight Connector 271"/>
          <p:cNvCxnSpPr/>
          <p:nvPr/>
        </p:nvCxnSpPr>
        <p:spPr>
          <a:xfrm>
            <a:off x="467104" y="1712885"/>
            <a:ext cx="3291840"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4457694" y="1712885"/>
            <a:ext cx="3291840" cy="0"/>
          </a:xfrm>
          <a:prstGeom prst="line">
            <a:avLst/>
          </a:prstGeom>
          <a:noFill/>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8351942" y="1712885"/>
            <a:ext cx="340008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275" name="TextBox 274"/>
          <p:cNvSpPr txBox="1"/>
          <p:nvPr/>
        </p:nvSpPr>
        <p:spPr>
          <a:xfrm>
            <a:off x="345918" y="1075446"/>
            <a:ext cx="3542368" cy="640153"/>
          </a:xfrm>
          <a:prstGeom prst="rect">
            <a:avLst/>
          </a:prstGeom>
          <a:noFill/>
        </p:spPr>
        <p:txBody>
          <a:bodyPr wrap="square" lIns="121899" tIns="60949" rIns="121899" bIns="60949" rtlCol="0">
            <a:spAutoFit/>
          </a:bodyPr>
          <a:lstStyle/>
          <a:p>
            <a:pPr lvl="0" algn="ctr">
              <a:lnSpc>
                <a:spcPct val="120000"/>
              </a:lnSpc>
            </a:pPr>
            <a:r>
              <a:rPr lang="en-US" sz="2800" dirty="0" smtClean="0">
                <a:solidFill>
                  <a:schemeClr val="bg2"/>
                </a:solidFill>
                <a:latin typeface="+mj-lt"/>
                <a:ea typeface="Tahoma" pitchFamily="34" charset="0"/>
                <a:cs typeface="Tahoma" pitchFamily="34" charset="0"/>
              </a:rPr>
              <a:t>POWERFUL</a:t>
            </a:r>
            <a:endParaRPr lang="en-US" sz="1200" b="1" dirty="0">
              <a:solidFill>
                <a:schemeClr val="bg2"/>
              </a:solidFill>
              <a:latin typeface="+mj-lt"/>
              <a:ea typeface="Tahoma" pitchFamily="34" charset="0"/>
              <a:cs typeface="Tahoma" pitchFamily="34" charset="0"/>
            </a:endParaRPr>
          </a:p>
        </p:txBody>
      </p:sp>
      <p:sp>
        <p:nvSpPr>
          <p:cNvPr id="276" name="TextBox 275"/>
          <p:cNvSpPr txBox="1"/>
          <p:nvPr/>
        </p:nvSpPr>
        <p:spPr>
          <a:xfrm>
            <a:off x="4387992" y="1075446"/>
            <a:ext cx="3361542" cy="640153"/>
          </a:xfrm>
          <a:prstGeom prst="rect">
            <a:avLst/>
          </a:prstGeom>
          <a:noFill/>
        </p:spPr>
        <p:txBody>
          <a:bodyPr wrap="square" lIns="121899" tIns="60949" rIns="121899" bIns="60949" rtlCol="0">
            <a:spAutoFit/>
          </a:bodyPr>
          <a:lstStyle/>
          <a:p>
            <a:pPr lvl="0" algn="ctr">
              <a:lnSpc>
                <a:spcPct val="120000"/>
              </a:lnSpc>
            </a:pPr>
            <a:r>
              <a:rPr lang="en-US" sz="2800" dirty="0" smtClean="0">
                <a:solidFill>
                  <a:schemeClr val="bg2"/>
                </a:solidFill>
                <a:latin typeface="+mj-lt"/>
                <a:ea typeface="Tahoma" pitchFamily="34" charset="0"/>
                <a:cs typeface="Tahoma" pitchFamily="34" charset="0"/>
              </a:rPr>
              <a:t>AGILE</a:t>
            </a:r>
            <a:endParaRPr lang="en-US" sz="1100" b="1" dirty="0">
              <a:solidFill>
                <a:schemeClr val="bg2"/>
              </a:solidFill>
              <a:latin typeface="+mj-lt"/>
              <a:ea typeface="Tahoma" pitchFamily="34" charset="0"/>
              <a:cs typeface="Tahoma" pitchFamily="34" charset="0"/>
            </a:endParaRPr>
          </a:p>
        </p:txBody>
      </p:sp>
      <p:sp>
        <p:nvSpPr>
          <p:cNvPr id="277" name="TextBox 276"/>
          <p:cNvSpPr txBox="1"/>
          <p:nvPr/>
        </p:nvSpPr>
        <p:spPr>
          <a:xfrm>
            <a:off x="8234813" y="1075446"/>
            <a:ext cx="3674156" cy="640153"/>
          </a:xfrm>
          <a:prstGeom prst="rect">
            <a:avLst/>
          </a:prstGeom>
          <a:noFill/>
        </p:spPr>
        <p:txBody>
          <a:bodyPr wrap="square" lIns="121899" tIns="60949" rIns="121899" bIns="60949" rtlCol="0">
            <a:spAutoFit/>
          </a:bodyPr>
          <a:lstStyle/>
          <a:p>
            <a:pPr lvl="0" algn="ctr">
              <a:lnSpc>
                <a:spcPct val="120000"/>
              </a:lnSpc>
            </a:pPr>
            <a:r>
              <a:rPr lang="en-US" sz="2800" dirty="0" smtClean="0">
                <a:solidFill>
                  <a:schemeClr val="bg2"/>
                </a:solidFill>
                <a:latin typeface="+mj-lt"/>
                <a:ea typeface="Tahoma" pitchFamily="34" charset="0"/>
                <a:cs typeface="Tahoma" pitchFamily="34" charset="0"/>
              </a:rPr>
              <a:t>TRUSTED</a:t>
            </a:r>
          </a:p>
        </p:txBody>
      </p:sp>
      <p:pic>
        <p:nvPicPr>
          <p:cNvPr id="278" name="Picture 16" descr="C:\Users\phughes\Dropbox (MarkLogic Creative)\ML Creative (1)\Images\Icons\September 2014 Icons Project\Database Features\distributed-transactions-white.emf"/>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215647" y="5611085"/>
            <a:ext cx="577465" cy="636131"/>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4" descr="http://www.cheapsunbedcreams.co.uk/themes/cheapsunbedcreams2/img/new-badge.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04793" y="4217589"/>
            <a:ext cx="298632" cy="298633"/>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4" descr="http://www.cheapsunbedcreams.co.uk/themes/cheapsunbedcreams2/img/new-badge.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04793" y="4901698"/>
            <a:ext cx="298632" cy="298633"/>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4" descr="http://www.cheapsunbedcreams.co.uk/themes/cheapsunbedcreams2/img/new-badge.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04793" y="1966663"/>
            <a:ext cx="298632" cy="298633"/>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4" descr="http://www.cheapsunbedcreams.co.uk/themes/cheapsunbedcreams2/img/new-badge.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04793" y="5596399"/>
            <a:ext cx="298632" cy="298633"/>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4" descr="http://www.cheapsunbedcreams.co.uk/themes/cheapsunbedcreams2/img/new-badge.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190787" y="4161605"/>
            <a:ext cx="298632" cy="298633"/>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4" descr="http://www.cheapsunbedcreams.co.uk/themes/cheapsunbedcreams2/img/new-badge.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127772" y="4161605"/>
            <a:ext cx="298632" cy="29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77891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250"/>
                                        <p:tgtEl>
                                          <p:spTgt spid="281"/>
                                        </p:tgtEl>
                                      </p:cBhvr>
                                    </p:animEffect>
                                  </p:childTnLst>
                                </p:cTn>
                              </p:par>
                              <p:par>
                                <p:cTn id="8" presetID="10" presetClass="entr" presetSubtype="0" fill="hold" nodeType="withEffect">
                                  <p:stCondLst>
                                    <p:cond delay="0"/>
                                  </p:stCondLst>
                                  <p:childTnLst>
                                    <p:set>
                                      <p:cBhvr>
                                        <p:cTn id="9" dur="1" fill="hold">
                                          <p:stCondLst>
                                            <p:cond delay="0"/>
                                          </p:stCondLst>
                                        </p:cTn>
                                        <p:tgtEl>
                                          <p:spTgt spid="279"/>
                                        </p:tgtEl>
                                        <p:attrNameLst>
                                          <p:attrName>style.visibility</p:attrName>
                                        </p:attrNameLst>
                                      </p:cBhvr>
                                      <p:to>
                                        <p:strVal val="visible"/>
                                      </p:to>
                                    </p:set>
                                    <p:animEffect transition="in" filter="fade">
                                      <p:cBhvr>
                                        <p:cTn id="10" dur="250"/>
                                        <p:tgtEl>
                                          <p:spTgt spid="279"/>
                                        </p:tgtEl>
                                      </p:cBhvr>
                                    </p:animEffect>
                                  </p:childTnLst>
                                </p:cTn>
                              </p:par>
                              <p:par>
                                <p:cTn id="11" presetID="10" presetClass="entr" presetSubtype="0"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animEffect transition="in" filter="fade">
                                      <p:cBhvr>
                                        <p:cTn id="13" dur="250"/>
                                        <p:tgtEl>
                                          <p:spTgt spid="280"/>
                                        </p:tgtEl>
                                      </p:cBhvr>
                                    </p:animEffect>
                                  </p:childTnLst>
                                </p:cTn>
                              </p:par>
                              <p:par>
                                <p:cTn id="14" presetID="10" presetClass="entr" presetSubtype="0" fill="hold" nodeType="withEffect">
                                  <p:stCondLst>
                                    <p:cond delay="0"/>
                                  </p:stCondLst>
                                  <p:childTnLst>
                                    <p:set>
                                      <p:cBhvr>
                                        <p:cTn id="15" dur="1" fill="hold">
                                          <p:stCondLst>
                                            <p:cond delay="0"/>
                                          </p:stCondLst>
                                        </p:cTn>
                                        <p:tgtEl>
                                          <p:spTgt spid="282"/>
                                        </p:tgtEl>
                                        <p:attrNameLst>
                                          <p:attrName>style.visibility</p:attrName>
                                        </p:attrNameLst>
                                      </p:cBhvr>
                                      <p:to>
                                        <p:strVal val="visible"/>
                                      </p:to>
                                    </p:set>
                                    <p:animEffect transition="in" filter="fade">
                                      <p:cBhvr>
                                        <p:cTn id="16" dur="250"/>
                                        <p:tgtEl>
                                          <p:spTgt spid="282"/>
                                        </p:tgtEl>
                                      </p:cBhvr>
                                    </p:animEffect>
                                  </p:childTnLst>
                                </p:cTn>
                              </p:par>
                              <p:par>
                                <p:cTn id="17" presetID="10" presetClass="entr" presetSubtype="0" fill="hold" nodeType="withEffect">
                                  <p:stCondLst>
                                    <p:cond delay="0"/>
                                  </p:stCondLst>
                                  <p:childTnLst>
                                    <p:set>
                                      <p:cBhvr>
                                        <p:cTn id="18" dur="1" fill="hold">
                                          <p:stCondLst>
                                            <p:cond delay="0"/>
                                          </p:stCondLst>
                                        </p:cTn>
                                        <p:tgtEl>
                                          <p:spTgt spid="283"/>
                                        </p:tgtEl>
                                        <p:attrNameLst>
                                          <p:attrName>style.visibility</p:attrName>
                                        </p:attrNameLst>
                                      </p:cBhvr>
                                      <p:to>
                                        <p:strVal val="visible"/>
                                      </p:to>
                                    </p:set>
                                    <p:animEffect transition="in" filter="fade">
                                      <p:cBhvr>
                                        <p:cTn id="19" dur="250"/>
                                        <p:tgtEl>
                                          <p:spTgt spid="283"/>
                                        </p:tgtEl>
                                      </p:cBhvr>
                                    </p:animEffect>
                                  </p:childTnLst>
                                </p:cTn>
                              </p:par>
                              <p:par>
                                <p:cTn id="20" presetID="10" presetClass="entr" presetSubtype="0" fill="hold" nodeType="withEffect">
                                  <p:stCondLst>
                                    <p:cond delay="0"/>
                                  </p:stCondLst>
                                  <p:childTnLst>
                                    <p:set>
                                      <p:cBhvr>
                                        <p:cTn id="21" dur="1" fill="hold">
                                          <p:stCondLst>
                                            <p:cond delay="0"/>
                                          </p:stCondLst>
                                        </p:cTn>
                                        <p:tgtEl>
                                          <p:spTgt spid="284"/>
                                        </p:tgtEl>
                                        <p:attrNameLst>
                                          <p:attrName>style.visibility</p:attrName>
                                        </p:attrNameLst>
                                      </p:cBhvr>
                                      <p:to>
                                        <p:strVal val="visible"/>
                                      </p:to>
                                    </p:set>
                                    <p:animEffect transition="in" filter="fade">
                                      <p:cBhvr>
                                        <p:cTn id="22" dur="25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hlinkClick r:id="rId2"/>
              </a:rPr>
              <a:t>Dave.Cassel@marklogic.com</a:t>
            </a:r>
            <a:endParaRPr lang="en-US" dirty="0" smtClean="0"/>
          </a:p>
          <a:p>
            <a:r>
              <a:rPr lang="en-US" dirty="0" smtClean="0"/>
              <a:t>@</a:t>
            </a:r>
            <a:r>
              <a:rPr lang="en-US" dirty="0" err="1" smtClean="0"/>
              <a:t>dmcassel</a:t>
            </a:r>
            <a:endParaRPr lang="en-US" dirty="0" smtClean="0"/>
          </a:p>
          <a:p>
            <a:r>
              <a:rPr lang="en-US" dirty="0" smtClean="0"/>
              <a:t>http://</a:t>
            </a:r>
            <a:r>
              <a:rPr lang="en-US" dirty="0" err="1" smtClean="0"/>
              <a:t>developer.marklogic.com</a:t>
            </a:r>
            <a:endParaRPr lang="en-US" dirty="0" smtClean="0"/>
          </a:p>
          <a:p>
            <a:r>
              <a:rPr lang="en-US" dirty="0" smtClean="0"/>
              <a:t>Office Hours</a:t>
            </a:r>
          </a:p>
          <a:p>
            <a:pPr lvl="1"/>
            <a:r>
              <a:rPr lang="en-US" dirty="0" smtClean="0"/>
              <a:t>March 19, 12:15-1:15</a:t>
            </a:r>
          </a:p>
          <a:p>
            <a:pPr lvl="1"/>
            <a:r>
              <a:rPr lang="en-US" dirty="0" smtClean="0"/>
              <a:t>Hynes Ballroom A (Lunch)</a:t>
            </a:r>
            <a:endParaRPr lang="en-US" dirty="0"/>
          </a:p>
        </p:txBody>
      </p:sp>
      <p:graphicFrame>
        <p:nvGraphicFramePr>
          <p:cNvPr id="4" name="Diagram 3"/>
          <p:cNvGraphicFramePr/>
          <p:nvPr>
            <p:extLst>
              <p:ext uri="{D42A27DB-BD31-4B8C-83A1-F6EECF244321}">
                <p14:modId xmlns:p14="http://schemas.microsoft.com/office/powerpoint/2010/main" val="220887713"/>
              </p:ext>
            </p:extLst>
          </p:nvPr>
        </p:nvGraphicFramePr>
        <p:xfrm>
          <a:off x="4062942" y="703660"/>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640273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0070642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8656" y="921430"/>
            <a:ext cx="11087244" cy="584640"/>
          </a:xfrm>
        </p:spPr>
        <p:txBody>
          <a:bodyPr/>
          <a:lstStyle/>
          <a:p>
            <a:r>
              <a:rPr lang="en-US" sz="3200" dirty="0" smtClean="0"/>
              <a:t>Relational Store vs. Document/Data/Triple Store Overview</a:t>
            </a:r>
            <a:endParaRPr lang="en-US" sz="320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879723158"/>
              </p:ext>
            </p:extLst>
          </p:nvPr>
        </p:nvGraphicFramePr>
        <p:xfrm>
          <a:off x="586110" y="1702821"/>
          <a:ext cx="11087100" cy="3591560"/>
        </p:xfrm>
        <a:graphic>
          <a:graphicData uri="http://schemas.openxmlformats.org/drawingml/2006/table">
            <a:tbl>
              <a:tblPr firstRow="1" bandRow="1">
                <a:tableStyleId>{5C22544A-7EE6-4342-B048-85BDC9FD1C3A}</a:tableStyleId>
              </a:tblPr>
              <a:tblGrid>
                <a:gridCol w="5242527"/>
                <a:gridCol w="5844573"/>
              </a:tblGrid>
              <a:tr h="370840">
                <a:tc>
                  <a:txBody>
                    <a:bodyPr/>
                    <a:lstStyle/>
                    <a:p>
                      <a:r>
                        <a:rPr lang="en-US" sz="1600" dirty="0" smtClean="0"/>
                        <a:t>Relational Structure</a:t>
                      </a:r>
                      <a:endParaRPr lang="en-US" sz="1600" dirty="0"/>
                    </a:p>
                  </a:txBody>
                  <a:tcPr/>
                </a:tc>
                <a:tc>
                  <a:txBody>
                    <a:bodyPr/>
                    <a:lstStyle/>
                    <a:p>
                      <a:r>
                        <a:rPr lang="en-US" sz="1600" dirty="0" err="1" smtClean="0"/>
                        <a:t>NoSQL</a:t>
                      </a:r>
                      <a:r>
                        <a:rPr lang="en-US" sz="1600" dirty="0" smtClean="0"/>
                        <a:t> Structure</a:t>
                      </a:r>
                      <a:endParaRPr lang="en-US" sz="1600" dirty="0"/>
                    </a:p>
                  </a:txBody>
                  <a:tcPr/>
                </a:tc>
              </a:tr>
              <a:tr h="370840">
                <a:tc>
                  <a:txBody>
                    <a:bodyPr/>
                    <a:lstStyle/>
                    <a:p>
                      <a:r>
                        <a:rPr lang="en-US" sz="1600" dirty="0" smtClean="0"/>
                        <a:t>Schema</a:t>
                      </a:r>
                      <a:r>
                        <a:rPr lang="en-US" sz="1600" baseline="0" dirty="0" smtClean="0"/>
                        <a:t> and Data</a:t>
                      </a:r>
                      <a:endParaRPr lang="en-US" sz="1600" dirty="0"/>
                    </a:p>
                  </a:txBody>
                  <a:tcPr/>
                </a:tc>
                <a:tc>
                  <a:txBody>
                    <a:bodyPr/>
                    <a:lstStyle/>
                    <a:p>
                      <a:r>
                        <a:rPr lang="en-US" sz="1600" dirty="0" smtClean="0"/>
                        <a:t>Semantic triples</a:t>
                      </a:r>
                      <a:r>
                        <a:rPr lang="en-US" sz="1600" baseline="0" dirty="0" smtClean="0"/>
                        <a:t> can represent schema or data, </a:t>
                      </a:r>
                      <a:r>
                        <a:rPr lang="en-US" sz="1600" dirty="0" smtClean="0"/>
                        <a:t>document elements</a:t>
                      </a:r>
                      <a:r>
                        <a:rPr lang="en-US" sz="1600" baseline="0" dirty="0" smtClean="0"/>
                        <a:t> and values can </a:t>
                      </a:r>
                      <a:r>
                        <a:rPr lang="en-US" sz="1600" baseline="0" smtClean="0"/>
                        <a:t>do same</a:t>
                      </a:r>
                      <a:endParaRPr lang="en-US" sz="1600" dirty="0"/>
                    </a:p>
                  </a:txBody>
                  <a:tcPr/>
                </a:tc>
              </a:tr>
              <a:tr h="370840">
                <a:tc>
                  <a:txBody>
                    <a:bodyPr/>
                    <a:lstStyle/>
                    <a:p>
                      <a:r>
                        <a:rPr lang="en-US" sz="1600" dirty="0" smtClean="0"/>
                        <a:t>Tables (an</a:t>
                      </a:r>
                      <a:r>
                        <a:rPr lang="en-US" sz="1600" baseline="0" dirty="0" smtClean="0"/>
                        <a:t> instance of a row is part of a single table)</a:t>
                      </a:r>
                      <a:endParaRPr lang="en-US" sz="1600" dirty="0"/>
                    </a:p>
                  </a:txBody>
                  <a:tcPr/>
                </a:tc>
                <a:tc>
                  <a:txBody>
                    <a:bodyPr/>
                    <a:lstStyle/>
                    <a:p>
                      <a:r>
                        <a:rPr lang="en-US" sz="1600" dirty="0" smtClean="0"/>
                        <a:t>Collection (an instance of a document can</a:t>
                      </a:r>
                      <a:r>
                        <a:rPr lang="en-US" sz="1600" baseline="0" dirty="0" smtClean="0"/>
                        <a:t> be part of one or more collections) or tuples stored as semantic triples</a:t>
                      </a:r>
                      <a:endParaRPr lang="en-US" sz="1600" dirty="0"/>
                    </a:p>
                  </a:txBody>
                  <a:tcPr/>
                </a:tc>
              </a:tr>
              <a:tr h="370840">
                <a:tc>
                  <a:txBody>
                    <a:bodyPr/>
                    <a:lstStyle/>
                    <a:p>
                      <a:r>
                        <a:rPr lang="en-US" sz="1600" dirty="0" smtClean="0"/>
                        <a:t>Records</a:t>
                      </a:r>
                      <a:r>
                        <a:rPr lang="en-US" sz="1600" baseline="0" dirty="0" smtClean="0"/>
                        <a:t> are not entities and cannot be created independent of a table</a:t>
                      </a:r>
                      <a:endParaRPr lang="en-US" sz="1600" dirty="0"/>
                    </a:p>
                  </a:txBody>
                  <a:tcPr/>
                </a:tc>
                <a:tc>
                  <a:txBody>
                    <a:bodyPr/>
                    <a:lstStyle/>
                    <a:p>
                      <a:r>
                        <a:rPr lang="en-US" sz="1600" dirty="0" smtClean="0"/>
                        <a:t>Documents</a:t>
                      </a:r>
                      <a:r>
                        <a:rPr lang="en-US" sz="1600" baseline="0" dirty="0" smtClean="0"/>
                        <a:t> are independent entities.  Can easily be created and populated “on the fly”</a:t>
                      </a:r>
                      <a:endParaRPr lang="en-US" sz="1600" dirty="0"/>
                    </a:p>
                  </a:txBody>
                  <a:tcPr/>
                </a:tc>
              </a:tr>
              <a:tr h="370840">
                <a:tc>
                  <a:txBody>
                    <a:bodyPr/>
                    <a:lstStyle/>
                    <a:p>
                      <a:r>
                        <a:rPr lang="en-US" sz="1600" dirty="0" smtClean="0"/>
                        <a:t>Tables are difficult to create and populate</a:t>
                      </a:r>
                      <a:r>
                        <a:rPr lang="en-US" sz="1600" baseline="0" dirty="0" smtClean="0"/>
                        <a:t> “on the fly”</a:t>
                      </a:r>
                      <a:endParaRPr lang="en-US" sz="1600" dirty="0"/>
                    </a:p>
                  </a:txBody>
                  <a:tcPr/>
                </a:tc>
                <a:tc>
                  <a:txBody>
                    <a:bodyPr/>
                    <a:lstStyle/>
                    <a:p>
                      <a:pPr marL="0" marR="0" indent="0" algn="l" defTabSz="1172078" rtl="0" eaLnBrk="1" fontAlgn="auto" latinLnBrk="0" hangingPunct="1">
                        <a:lnSpc>
                          <a:spcPct val="100000"/>
                        </a:lnSpc>
                        <a:spcBef>
                          <a:spcPts val="0"/>
                        </a:spcBef>
                        <a:spcAft>
                          <a:spcPts val="0"/>
                        </a:spcAft>
                        <a:buClrTx/>
                        <a:buSzTx/>
                        <a:buFontTx/>
                        <a:buNone/>
                        <a:tabLst/>
                        <a:defRPr/>
                      </a:pPr>
                      <a:r>
                        <a:rPr lang="en-US" sz="1600" dirty="0" smtClean="0"/>
                        <a:t>Collections can</a:t>
                      </a:r>
                      <a:r>
                        <a:rPr lang="en-US" sz="1600" baseline="0" dirty="0" smtClean="0"/>
                        <a:t> easily be created and populated “on the fly”</a:t>
                      </a:r>
                      <a:endParaRPr lang="en-US" sz="1600" dirty="0" smtClean="0"/>
                    </a:p>
                  </a:txBody>
                  <a:tcPr/>
                </a:tc>
              </a:tr>
              <a:tr h="370840">
                <a:tc>
                  <a:txBody>
                    <a:bodyPr/>
                    <a:lstStyle/>
                    <a:p>
                      <a:r>
                        <a:rPr lang="en-US" sz="1600" dirty="0" smtClean="0"/>
                        <a:t>Foreign Key relationships</a:t>
                      </a:r>
                      <a:endParaRPr lang="en-US" sz="1600" dirty="0"/>
                    </a:p>
                  </a:txBody>
                  <a:tcPr/>
                </a:tc>
                <a:tc>
                  <a:txBody>
                    <a:bodyPr/>
                    <a:lstStyle/>
                    <a:p>
                      <a:r>
                        <a:rPr lang="en-US" sz="1600" dirty="0" smtClean="0"/>
                        <a:t>Semantic</a:t>
                      </a:r>
                      <a:r>
                        <a:rPr lang="en-US" sz="1600" baseline="0" dirty="0" smtClean="0"/>
                        <a:t> triples, which can be created on the fly</a:t>
                      </a:r>
                      <a:endParaRPr lang="en-US" sz="1600" dirty="0"/>
                    </a:p>
                  </a:txBody>
                  <a:tcPr/>
                </a:tc>
              </a:tr>
              <a:tr h="370840">
                <a:tc>
                  <a:txBody>
                    <a:bodyPr/>
                    <a:lstStyle/>
                    <a:p>
                      <a:r>
                        <a:rPr lang="en-US" sz="1600" dirty="0" smtClean="0"/>
                        <a:t>Tuples</a:t>
                      </a:r>
                      <a:endParaRPr lang="en-US" sz="1600" dirty="0"/>
                    </a:p>
                  </a:txBody>
                  <a:tcPr/>
                </a:tc>
                <a:tc>
                  <a:txBody>
                    <a:bodyPr/>
                    <a:lstStyle/>
                    <a:p>
                      <a:r>
                        <a:rPr lang="en-US" sz="1600" dirty="0" smtClean="0"/>
                        <a:t>Semantic</a:t>
                      </a:r>
                      <a:r>
                        <a:rPr lang="en-US" sz="1600" baseline="0" dirty="0" smtClean="0"/>
                        <a:t> triples or element values</a:t>
                      </a:r>
                      <a:endParaRPr lang="en-US" sz="1600" dirty="0"/>
                    </a:p>
                  </a:txBody>
                  <a:tcPr/>
                </a:tc>
              </a:tr>
              <a:tr h="370840">
                <a:tc>
                  <a:txBody>
                    <a:bodyPr/>
                    <a:lstStyle/>
                    <a:p>
                      <a:r>
                        <a:rPr lang="en-US" sz="1600" dirty="0" smtClean="0"/>
                        <a:t>Schema</a:t>
                      </a:r>
                      <a:endParaRPr lang="en-US" sz="1600" dirty="0"/>
                    </a:p>
                  </a:txBody>
                  <a:tcPr/>
                </a:tc>
                <a:tc>
                  <a:txBody>
                    <a:bodyPr/>
                    <a:lstStyle/>
                    <a:p>
                      <a:r>
                        <a:rPr lang="en-US" sz="1600" dirty="0" smtClean="0"/>
                        <a:t>Semantic</a:t>
                      </a:r>
                      <a:r>
                        <a:rPr lang="en-US" sz="1600" baseline="0" dirty="0" smtClean="0"/>
                        <a:t> triples or document elements</a:t>
                      </a:r>
                      <a:endParaRPr lang="en-US" sz="1600" dirty="0"/>
                    </a:p>
                  </a:txBody>
                  <a:tcPr/>
                </a:tc>
              </a:tr>
            </a:tbl>
          </a:graphicData>
        </a:graphic>
      </p:graphicFrame>
    </p:spTree>
    <p:extLst>
      <p:ext uri="{BB962C8B-B14F-4D97-AF65-F5344CB8AC3E}">
        <p14:creationId xmlns:p14="http://schemas.microsoft.com/office/powerpoint/2010/main" val="229688502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656" y="846660"/>
            <a:ext cx="11087244" cy="584640"/>
          </a:xfrm>
        </p:spPr>
        <p:txBody>
          <a:bodyPr/>
          <a:lstStyle/>
          <a:p>
            <a:r>
              <a:rPr lang="en-US" dirty="0" smtClean="0"/>
              <a:t>SPARQL: A Powerful </a:t>
            </a:r>
            <a:r>
              <a:rPr lang="en-US" dirty="0"/>
              <a:t>Query </a:t>
            </a:r>
            <a:r>
              <a:rPr lang="en-US" dirty="0" smtClean="0"/>
              <a:t>Language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11638151"/>
              </p:ext>
            </p:extLst>
          </p:nvPr>
        </p:nvGraphicFramePr>
        <p:xfrm>
          <a:off x="511942" y="1475785"/>
          <a:ext cx="10725760" cy="4754880"/>
        </p:xfrm>
        <a:graphic>
          <a:graphicData uri="http://schemas.openxmlformats.org/drawingml/2006/table">
            <a:tbl>
              <a:tblPr firstRow="1" bandRow="1">
                <a:tableStyleId>{5C22544A-7EE6-4342-B048-85BDC9FD1C3A}</a:tableStyleId>
              </a:tblPr>
              <a:tblGrid>
                <a:gridCol w="2681440"/>
                <a:gridCol w="2681440"/>
                <a:gridCol w="2681440"/>
                <a:gridCol w="2681440"/>
              </a:tblGrid>
              <a:tr h="331522">
                <a:tc>
                  <a:txBody>
                    <a:bodyPr/>
                    <a:lstStyle/>
                    <a:p>
                      <a:r>
                        <a:rPr lang="en-US" sz="1600" dirty="0" smtClean="0"/>
                        <a:t>Relational</a:t>
                      </a:r>
                      <a:endParaRPr lang="en-US" sz="1600" dirty="0"/>
                    </a:p>
                  </a:txBody>
                  <a:tcPr/>
                </a:tc>
                <a:tc>
                  <a:txBody>
                    <a:bodyPr/>
                    <a:lstStyle/>
                    <a:p>
                      <a:r>
                        <a:rPr lang="en-US" sz="1600" dirty="0" smtClean="0"/>
                        <a:t>Explanation</a:t>
                      </a:r>
                      <a:endParaRPr lang="en-US" sz="1600" dirty="0"/>
                    </a:p>
                  </a:txBody>
                  <a:tcPr/>
                </a:tc>
                <a:tc>
                  <a:txBody>
                    <a:bodyPr/>
                    <a:lstStyle/>
                    <a:p>
                      <a:r>
                        <a:rPr lang="en-US" sz="1600" dirty="0" smtClean="0"/>
                        <a:t>Semantics</a:t>
                      </a:r>
                      <a:endParaRPr lang="en-US" sz="1600" dirty="0"/>
                    </a:p>
                  </a:txBody>
                  <a:tcPr/>
                </a:tc>
                <a:tc>
                  <a:txBody>
                    <a:bodyPr/>
                    <a:lstStyle/>
                    <a:p>
                      <a:r>
                        <a:rPr lang="en-US" sz="1600" dirty="0" smtClean="0"/>
                        <a:t>Explanation</a:t>
                      </a:r>
                      <a:endParaRPr lang="en-US" sz="1600" dirty="0"/>
                    </a:p>
                  </a:txBody>
                  <a:tcPr/>
                </a:tc>
              </a:tr>
              <a:tr h="781131">
                <a:tc>
                  <a:txBody>
                    <a:bodyPr/>
                    <a:lstStyle/>
                    <a:p>
                      <a:r>
                        <a:rPr lang="en-US" sz="1600" dirty="0" smtClean="0"/>
                        <a:t>Rigid</a:t>
                      </a:r>
                      <a:r>
                        <a:rPr lang="en-US" sz="1600" baseline="0" dirty="0" smtClean="0"/>
                        <a:t> </a:t>
                      </a:r>
                      <a:r>
                        <a:rPr lang="en-US" sz="1600" dirty="0" smtClean="0"/>
                        <a:t>schema</a:t>
                      </a:r>
                      <a:r>
                        <a:rPr lang="en-US" sz="1600" baseline="0" dirty="0" smtClean="0"/>
                        <a:t> hard coded into queries</a:t>
                      </a:r>
                      <a:endParaRPr lang="en-US" sz="1600" dirty="0"/>
                    </a:p>
                  </a:txBody>
                  <a:tcPr/>
                </a:tc>
                <a:tc>
                  <a:txBody>
                    <a:bodyPr/>
                    <a:lstStyle/>
                    <a:p>
                      <a:r>
                        <a:rPr lang="en-US" sz="1600" dirty="0" smtClean="0"/>
                        <a:t>Queries</a:t>
                      </a:r>
                      <a:r>
                        <a:rPr lang="en-US" sz="1600" baseline="0" dirty="0" smtClean="0"/>
                        <a:t> can only be created within the context of the defined schema</a:t>
                      </a:r>
                      <a:endParaRPr lang="en-US" sz="1600" dirty="0"/>
                    </a:p>
                  </a:txBody>
                  <a:tcPr/>
                </a:tc>
                <a:tc>
                  <a:txBody>
                    <a:bodyPr/>
                    <a:lstStyle/>
                    <a:p>
                      <a:r>
                        <a:rPr lang="en-US" sz="1600" dirty="0" smtClean="0"/>
                        <a:t>SPARQL</a:t>
                      </a:r>
                      <a:r>
                        <a:rPr lang="en-US" sz="1600" baseline="0" dirty="0" smtClean="0"/>
                        <a:t> provides flexibility by allowing queries against triples</a:t>
                      </a:r>
                      <a:endParaRPr lang="en-US" sz="1600" dirty="0"/>
                    </a:p>
                  </a:txBody>
                  <a:tcPr/>
                </a:tc>
                <a:tc>
                  <a:txBody>
                    <a:bodyPr/>
                    <a:lstStyle/>
                    <a:p>
                      <a:r>
                        <a:rPr lang="en-US" sz="1600" dirty="0" smtClean="0"/>
                        <a:t>SPARQL</a:t>
                      </a:r>
                      <a:r>
                        <a:rPr lang="en-US" sz="1600" baseline="0" dirty="0" smtClean="0"/>
                        <a:t> queries are not confined to a schema meaning that new data and relationships can be queried as they are ingested</a:t>
                      </a:r>
                      <a:endParaRPr lang="en-US" sz="1600" dirty="0"/>
                    </a:p>
                  </a:txBody>
                  <a:tcPr/>
                </a:tc>
              </a:tr>
              <a:tr h="1012577">
                <a:tc>
                  <a:txBody>
                    <a:bodyPr/>
                    <a:lstStyle/>
                    <a:p>
                      <a:r>
                        <a:rPr lang="en-US" sz="1600" dirty="0" smtClean="0"/>
                        <a:t>Difficult</a:t>
                      </a:r>
                      <a:r>
                        <a:rPr lang="en-US" sz="1600" baseline="0" dirty="0" smtClean="0"/>
                        <a:t> to </a:t>
                      </a:r>
                      <a:r>
                        <a:rPr lang="en-US" sz="1600" dirty="0" smtClean="0"/>
                        <a:t>query ad hoc relationships</a:t>
                      </a:r>
                      <a:endParaRPr lang="en-US" sz="1600" dirty="0"/>
                    </a:p>
                  </a:txBody>
                  <a:tcPr/>
                </a:tc>
                <a:tc>
                  <a:txBody>
                    <a:bodyPr/>
                    <a:lstStyle/>
                    <a:p>
                      <a:r>
                        <a:rPr lang="en-US" sz="1600" dirty="0" smtClean="0"/>
                        <a:t>Querying</a:t>
                      </a:r>
                      <a:r>
                        <a:rPr lang="en-US" sz="1600" baseline="0" dirty="0" smtClean="0"/>
                        <a:t> ad-hoc relationships is either not possible due to schema restrictions or inefficient due to lack of indexes on linked columns</a:t>
                      </a:r>
                      <a:endParaRPr lang="en-US" sz="1600" dirty="0"/>
                    </a:p>
                  </a:txBody>
                  <a:tcPr/>
                </a:tc>
                <a:tc>
                  <a:txBody>
                    <a:bodyPr/>
                    <a:lstStyle/>
                    <a:p>
                      <a:r>
                        <a:rPr lang="en-US" sz="1600" dirty="0" smtClean="0"/>
                        <a:t>Query ad hoc relationships easily and “on the fly”</a:t>
                      </a:r>
                    </a:p>
                    <a:p>
                      <a:endParaRPr lang="en-US" sz="1600" dirty="0" smtClean="0"/>
                    </a:p>
                    <a:p>
                      <a:r>
                        <a:rPr lang="en-US" sz="1600" smtClean="0"/>
                        <a:t>Special-purpose triples index </a:t>
                      </a:r>
                      <a:endParaRPr lang="en-US" sz="1600" dirty="0"/>
                    </a:p>
                  </a:txBody>
                  <a:tcPr/>
                </a:tc>
                <a:tc>
                  <a:txBody>
                    <a:bodyPr/>
                    <a:lstStyle/>
                    <a:p>
                      <a:r>
                        <a:rPr lang="en-US" sz="1600" dirty="0" smtClean="0"/>
                        <a:t>All</a:t>
                      </a:r>
                      <a:r>
                        <a:rPr lang="en-US" sz="1600" baseline="0" dirty="0" smtClean="0"/>
                        <a:t> data and relationships are represented as triples providing a simple but powerful model on which to query new relationships and new data.</a:t>
                      </a:r>
                      <a:endParaRPr lang="en-US" sz="1600" dirty="0"/>
                    </a:p>
                  </a:txBody>
                  <a:tcPr/>
                </a:tc>
              </a:tr>
              <a:tr h="781131">
                <a:tc>
                  <a:txBody>
                    <a:bodyPr/>
                    <a:lstStyle/>
                    <a:p>
                      <a:r>
                        <a:rPr lang="en-US" sz="1600" dirty="0" smtClean="0"/>
                        <a:t>Friend of a friend</a:t>
                      </a:r>
                      <a:r>
                        <a:rPr lang="en-US" sz="1600" baseline="0" dirty="0" smtClean="0"/>
                        <a:t> queries are difficult</a:t>
                      </a:r>
                      <a:endParaRPr lang="en-US" sz="1600" dirty="0"/>
                    </a:p>
                  </a:txBody>
                  <a:tcPr/>
                </a:tc>
                <a:tc>
                  <a:txBody>
                    <a:bodyPr/>
                    <a:lstStyle/>
                    <a:p>
                      <a:r>
                        <a:rPr lang="en-US" sz="1600" dirty="0" smtClean="0"/>
                        <a:t>Querying repeating or hierarchical relationships to an arbitrary</a:t>
                      </a:r>
                      <a:r>
                        <a:rPr lang="en-US" sz="1600" baseline="0" dirty="0" smtClean="0"/>
                        <a:t> depth is difficult without potentially re-modeling data</a:t>
                      </a:r>
                      <a:endParaRPr lang="en-US" sz="1600" dirty="0"/>
                    </a:p>
                  </a:txBody>
                  <a:tcPr/>
                </a:tc>
                <a:tc>
                  <a:txBody>
                    <a:bodyPr/>
                    <a:lstStyle/>
                    <a:p>
                      <a:r>
                        <a:rPr lang="en-US" sz="1600" dirty="0" smtClean="0"/>
                        <a:t>Friend of a friend queries are easy</a:t>
                      </a:r>
                      <a:r>
                        <a:rPr lang="en-US" sz="1600" baseline="0" dirty="0" smtClean="0"/>
                        <a:t> to perform</a:t>
                      </a:r>
                      <a:endParaRPr lang="en-US" sz="1600" dirty="0"/>
                    </a:p>
                  </a:txBody>
                  <a:tcPr/>
                </a:tc>
                <a:tc>
                  <a:txBody>
                    <a:bodyPr/>
                    <a:lstStyle/>
                    <a:p>
                      <a:r>
                        <a:rPr lang="en-US" sz="1600" dirty="0" smtClean="0"/>
                        <a:t>SPARQL 1.1 (supported</a:t>
                      </a:r>
                      <a:r>
                        <a:rPr lang="en-US" sz="1600" baseline="0" dirty="0" smtClean="0"/>
                        <a:t> by MarkLogic) features property paths (</a:t>
                      </a:r>
                      <a:r>
                        <a:rPr lang="en-US" sz="1600" baseline="0" dirty="0" smtClean="0">
                          <a:solidFill>
                            <a:schemeClr val="accent1">
                              <a:lumMod val="60000"/>
                              <a:lumOff val="40000"/>
                            </a:schemeClr>
                          </a:solidFill>
                        </a:rPr>
                        <a:t>s</a:t>
                      </a:r>
                      <a:r>
                        <a:rPr lang="en-US" sz="1600" dirty="0" smtClean="0">
                          <a:solidFill>
                            <a:schemeClr val="accent1">
                              <a:lumMod val="60000"/>
                              <a:lumOff val="40000"/>
                            </a:schemeClr>
                          </a:solidFill>
                        </a:rPr>
                        <a:t>ee slide</a:t>
                      </a:r>
                      <a:r>
                        <a:rPr lang="en-US" sz="1600" baseline="0" dirty="0" smtClean="0">
                          <a:solidFill>
                            <a:schemeClr val="accent1">
                              <a:lumMod val="60000"/>
                              <a:lumOff val="40000"/>
                            </a:schemeClr>
                          </a:solidFill>
                        </a:rPr>
                        <a:t> 20</a:t>
                      </a:r>
                      <a:r>
                        <a:rPr lang="en-US" sz="1600" dirty="0" smtClean="0"/>
                        <a:t>)</a:t>
                      </a:r>
                      <a:endParaRPr lang="en-US" sz="1600" dirty="0"/>
                    </a:p>
                  </a:txBody>
                  <a:tcPr/>
                </a:tc>
              </a:tr>
            </a:tbl>
          </a:graphicData>
        </a:graphic>
      </p:graphicFrame>
    </p:spTree>
    <p:extLst>
      <p:ext uri="{BB962C8B-B14F-4D97-AF65-F5344CB8AC3E}">
        <p14:creationId xmlns:p14="http://schemas.microsoft.com/office/powerpoint/2010/main" val="175978054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Built-in Deductive Reasoning: Gain insight with inferencing</a:t>
            </a:r>
          </a:p>
        </p:txBody>
      </p:sp>
      <p:graphicFrame>
        <p:nvGraphicFramePr>
          <p:cNvPr id="5" name="Table 4"/>
          <p:cNvGraphicFramePr>
            <a:graphicFrameLocks noGrp="1"/>
          </p:cNvGraphicFramePr>
          <p:nvPr>
            <p:extLst>
              <p:ext uri="{D42A27DB-BD31-4B8C-83A1-F6EECF244321}">
                <p14:modId xmlns:p14="http://schemas.microsoft.com/office/powerpoint/2010/main" val="2872740032"/>
              </p:ext>
            </p:extLst>
          </p:nvPr>
        </p:nvGraphicFramePr>
        <p:xfrm>
          <a:off x="511942" y="1814465"/>
          <a:ext cx="10725760" cy="2841376"/>
        </p:xfrm>
        <a:graphic>
          <a:graphicData uri="http://schemas.openxmlformats.org/drawingml/2006/table">
            <a:tbl>
              <a:tblPr firstRow="1" bandRow="1">
                <a:tableStyleId>{5C22544A-7EE6-4342-B048-85BDC9FD1C3A}</a:tableStyleId>
              </a:tblPr>
              <a:tblGrid>
                <a:gridCol w="2681440"/>
                <a:gridCol w="2681440"/>
                <a:gridCol w="2681440"/>
                <a:gridCol w="2681440"/>
              </a:tblGrid>
              <a:tr h="331522">
                <a:tc>
                  <a:txBody>
                    <a:bodyPr/>
                    <a:lstStyle/>
                    <a:p>
                      <a:r>
                        <a:rPr lang="en-US" sz="1800" dirty="0" smtClean="0"/>
                        <a:t>Relational</a:t>
                      </a:r>
                      <a:endParaRPr lang="en-US" sz="1800" dirty="0"/>
                    </a:p>
                  </a:txBody>
                  <a:tcPr/>
                </a:tc>
                <a:tc>
                  <a:txBody>
                    <a:bodyPr/>
                    <a:lstStyle/>
                    <a:p>
                      <a:r>
                        <a:rPr lang="en-US" sz="1800" dirty="0" smtClean="0"/>
                        <a:t>Explanation</a:t>
                      </a:r>
                      <a:endParaRPr lang="en-US" sz="1800" dirty="0"/>
                    </a:p>
                  </a:txBody>
                  <a:tcPr/>
                </a:tc>
                <a:tc>
                  <a:txBody>
                    <a:bodyPr/>
                    <a:lstStyle/>
                    <a:p>
                      <a:r>
                        <a:rPr lang="en-US" sz="1800" dirty="0" smtClean="0"/>
                        <a:t>Semantics</a:t>
                      </a:r>
                      <a:endParaRPr lang="en-US" sz="1800" dirty="0"/>
                    </a:p>
                  </a:txBody>
                  <a:tcPr/>
                </a:tc>
                <a:tc>
                  <a:txBody>
                    <a:bodyPr/>
                    <a:lstStyle/>
                    <a:p>
                      <a:r>
                        <a:rPr lang="en-US" sz="1800" dirty="0" smtClean="0"/>
                        <a:t>Explanation</a:t>
                      </a:r>
                      <a:endParaRPr lang="en-US" sz="1800" dirty="0"/>
                    </a:p>
                  </a:txBody>
                  <a:tcPr/>
                </a:tc>
              </a:tr>
              <a:tr h="781131">
                <a:tc>
                  <a:txBody>
                    <a:bodyPr/>
                    <a:lstStyle/>
                    <a:p>
                      <a:r>
                        <a:rPr lang="en-US" sz="1800" dirty="0" smtClean="0"/>
                        <a:t>SQL doesn’t support inferencing</a:t>
                      </a:r>
                      <a:endParaRPr lang="en-US" sz="1800" dirty="0"/>
                    </a:p>
                  </a:txBody>
                  <a:tcPr/>
                </a:tc>
                <a:tc>
                  <a:txBody>
                    <a:bodyPr/>
                    <a:lstStyle/>
                    <a:p>
                      <a:r>
                        <a:rPr lang="en-US" sz="1800" dirty="0" smtClean="0"/>
                        <a:t>Unable to create</a:t>
                      </a:r>
                      <a:r>
                        <a:rPr lang="en-US" sz="1800" baseline="0" dirty="0" smtClean="0"/>
                        <a:t> relationship aliases.  Materializing</a:t>
                      </a:r>
                      <a:r>
                        <a:rPr lang="en-US" sz="1800" dirty="0" smtClean="0"/>
                        <a:t> new, “inferred”</a:t>
                      </a:r>
                      <a:r>
                        <a:rPr lang="en-US" sz="1800" baseline="0" dirty="0" smtClean="0"/>
                        <a:t> data would require schema changes</a:t>
                      </a:r>
                      <a:endParaRPr lang="en-US" sz="1800" dirty="0"/>
                    </a:p>
                  </a:txBody>
                  <a:tcPr/>
                </a:tc>
                <a:tc>
                  <a:txBody>
                    <a:bodyPr/>
                    <a:lstStyle/>
                    <a:p>
                      <a:r>
                        <a:rPr lang="en-US" sz="1800" dirty="0" smtClean="0"/>
                        <a:t>Create</a:t>
                      </a:r>
                      <a:r>
                        <a:rPr lang="en-US" sz="1800" baseline="0" dirty="0" smtClean="0"/>
                        <a:t> direct relationships from indirect relationships</a:t>
                      </a:r>
                      <a:endParaRPr lang="en-US" sz="1800" dirty="0"/>
                    </a:p>
                  </a:txBody>
                  <a:tcPr/>
                </a:tc>
                <a:tc>
                  <a:txBody>
                    <a:bodyPr/>
                    <a:lstStyle/>
                    <a:p>
                      <a:r>
                        <a:rPr lang="en-US" sz="1800" dirty="0" smtClean="0"/>
                        <a:t>X</a:t>
                      </a:r>
                      <a:r>
                        <a:rPr lang="en-US" sz="1800" baseline="0" dirty="0" smtClean="0"/>
                        <a:t> related to Y, Y related to Z.  Inference: X related to Z - then query X to Z relationship directly</a:t>
                      </a:r>
                      <a:endParaRPr lang="en-US" sz="1800" dirty="0"/>
                    </a:p>
                  </a:txBody>
                  <a:tcPr/>
                </a:tc>
              </a:tr>
              <a:tr h="1012577">
                <a:tc>
                  <a:txBody>
                    <a:bodyPr/>
                    <a:lstStyle/>
                    <a:p>
                      <a:endParaRPr lang="en-US" sz="1800" dirty="0"/>
                    </a:p>
                  </a:txBody>
                  <a:tcPr/>
                </a:tc>
                <a:tc>
                  <a:txBody>
                    <a:bodyPr/>
                    <a:lstStyle/>
                    <a:p>
                      <a:endParaRPr lang="en-US" sz="1800" dirty="0"/>
                    </a:p>
                  </a:txBody>
                  <a:tcPr/>
                </a:tc>
                <a:tc>
                  <a:txBody>
                    <a:bodyPr/>
                    <a:lstStyle/>
                    <a:p>
                      <a:r>
                        <a:rPr lang="en-US" sz="1800" dirty="0" smtClean="0"/>
                        <a:t>simpler queries</a:t>
                      </a:r>
                      <a:r>
                        <a:rPr lang="en-US" sz="1800" baseline="0" dirty="0" smtClean="0"/>
                        <a:t>, more efficient developer productivity</a:t>
                      </a:r>
                      <a:endParaRPr lang="en-US" sz="1800" dirty="0"/>
                    </a:p>
                  </a:txBody>
                  <a:tcPr/>
                </a:tc>
                <a:tc>
                  <a:txBody>
                    <a:bodyPr/>
                    <a:lstStyle/>
                    <a:p>
                      <a:r>
                        <a:rPr lang="en-US" sz="1800" dirty="0" smtClean="0"/>
                        <a:t>from</a:t>
                      </a:r>
                      <a:r>
                        <a:rPr lang="en-US" sz="1800" baseline="0" dirty="0" smtClean="0"/>
                        <a:t> above, it’s easier to construct query mapping X to Z than X to Y to Z</a:t>
                      </a:r>
                      <a:endParaRPr lang="en-US" sz="1800" dirty="0"/>
                    </a:p>
                  </a:txBody>
                  <a:tcPr/>
                </a:tc>
              </a:tr>
            </a:tbl>
          </a:graphicData>
        </a:graphic>
      </p:graphicFrame>
    </p:spTree>
    <p:extLst>
      <p:ext uri="{BB962C8B-B14F-4D97-AF65-F5344CB8AC3E}">
        <p14:creationId xmlns:p14="http://schemas.microsoft.com/office/powerpoint/2010/main" val="32112028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Arc 57"/>
          <p:cNvSpPr/>
          <p:nvPr/>
        </p:nvSpPr>
        <p:spPr>
          <a:xfrm rot="9833532" flipV="1">
            <a:off x="5685224" y="4002116"/>
            <a:ext cx="1176846" cy="1044095"/>
          </a:xfrm>
          <a:prstGeom prst="arc">
            <a:avLst>
              <a:gd name="adj1" fmla="val 13667405"/>
              <a:gd name="adj2" fmla="val 19931719"/>
            </a:avLst>
          </a:prstGeom>
          <a:ln w="50800" cap="flat">
            <a:solidFill>
              <a:schemeClr val="tx1">
                <a:lumMod val="50000"/>
                <a:lumOff val="50000"/>
              </a:schemeClr>
            </a:solidFill>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p:cNvSpPr/>
          <p:nvPr/>
        </p:nvSpPr>
        <p:spPr>
          <a:xfrm rot="5400000" flipH="1" flipV="1">
            <a:off x="8964793" y="4078358"/>
            <a:ext cx="1843918" cy="1648878"/>
          </a:xfrm>
          <a:prstGeom prst="arc">
            <a:avLst>
              <a:gd name="adj1" fmla="val 14737499"/>
              <a:gd name="adj2" fmla="val 19099783"/>
            </a:avLst>
          </a:prstGeom>
          <a:ln w="50800" cap="flat">
            <a:solidFill>
              <a:schemeClr val="tx1">
                <a:lumMod val="50000"/>
                <a:lumOff val="50000"/>
              </a:schemeClr>
            </a:solidFill>
            <a:prstDash val="sysDot"/>
            <a:headEnd type="triangle"/>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rot="4117583" flipH="1" flipV="1">
            <a:off x="9374570" y="3796202"/>
            <a:ext cx="1843918" cy="1648878"/>
          </a:xfrm>
          <a:prstGeom prst="arc">
            <a:avLst>
              <a:gd name="adj1" fmla="val 14737499"/>
              <a:gd name="adj2" fmla="val 19099783"/>
            </a:avLst>
          </a:prstGeom>
          <a:ln w="50800" cap="flat">
            <a:solidFill>
              <a:schemeClr val="tx1">
                <a:lumMod val="50000"/>
                <a:lumOff val="50000"/>
              </a:schemeClr>
            </a:solidFill>
            <a:prstDash val="sysDot"/>
            <a:headEnd type="triangle"/>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rot="4117583" flipH="1">
            <a:off x="8498647" y="4171038"/>
            <a:ext cx="1843918" cy="1572509"/>
          </a:xfrm>
          <a:prstGeom prst="arc">
            <a:avLst>
              <a:gd name="adj1" fmla="val 14737499"/>
              <a:gd name="adj2" fmla="val 19099783"/>
            </a:avLst>
          </a:prstGeom>
          <a:ln w="50800" cap="flat">
            <a:solidFill>
              <a:schemeClr val="tx1">
                <a:lumMod val="50000"/>
                <a:lumOff val="50000"/>
              </a:schemeClr>
            </a:solidFill>
            <a:prstDash val="sysDot"/>
            <a:headEnd type="triangle"/>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p:cNvSpPr/>
          <p:nvPr/>
        </p:nvSpPr>
        <p:spPr>
          <a:xfrm rot="1653708" flipH="1">
            <a:off x="9476118" y="4066085"/>
            <a:ext cx="1843918" cy="1572509"/>
          </a:xfrm>
          <a:prstGeom prst="arc">
            <a:avLst>
              <a:gd name="adj1" fmla="val 14737499"/>
              <a:gd name="adj2" fmla="val 19099783"/>
            </a:avLst>
          </a:prstGeom>
          <a:ln w="50800" cap="flat">
            <a:solidFill>
              <a:schemeClr val="tx1">
                <a:lumMod val="50000"/>
                <a:lumOff val="50000"/>
              </a:schemeClr>
            </a:solidFill>
            <a:prstDash val="sysDot"/>
            <a:headEnd type="triangle"/>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rot="6479136" flipH="1" flipV="1">
            <a:off x="7753085" y="4092630"/>
            <a:ext cx="1843918" cy="1648878"/>
          </a:xfrm>
          <a:prstGeom prst="arc">
            <a:avLst>
              <a:gd name="adj1" fmla="val 15945687"/>
              <a:gd name="adj2" fmla="val 21507800"/>
            </a:avLst>
          </a:prstGeom>
          <a:ln w="50800" cap="flat">
            <a:solidFill>
              <a:schemeClr val="tx1">
                <a:lumMod val="50000"/>
                <a:lumOff val="50000"/>
              </a:schemeClr>
            </a:solidFill>
            <a:headEnd type="triangle"/>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050" name="Picture 2" descr="http://assets-s3.usmagazine.com/uploads/assets/celebrities/28581-kristen-wiig/1310509399_kristen-wiig-bio-290.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8931420" y="2279509"/>
            <a:ext cx="1050948" cy="1456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2" name="Arc 41"/>
          <p:cNvSpPr/>
          <p:nvPr/>
        </p:nvSpPr>
        <p:spPr>
          <a:xfrm rot="8822932" flipV="1">
            <a:off x="4308117" y="5574380"/>
            <a:ext cx="1176846" cy="1044095"/>
          </a:xfrm>
          <a:prstGeom prst="arc">
            <a:avLst>
              <a:gd name="adj1" fmla="val 13667405"/>
              <a:gd name="adj2" fmla="val 19931719"/>
            </a:avLst>
          </a:prstGeom>
          <a:ln w="50800" cap="flat">
            <a:solidFill>
              <a:schemeClr val="tx1">
                <a:lumMod val="50000"/>
                <a:lumOff val="50000"/>
              </a:schemeClr>
            </a:solidFill>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rot="10649040" flipH="1" flipV="1">
            <a:off x="3471228" y="3785898"/>
            <a:ext cx="2430280" cy="366037"/>
          </a:xfrm>
          <a:prstGeom prst="arc">
            <a:avLst>
              <a:gd name="adj1" fmla="val 11072097"/>
              <a:gd name="adj2" fmla="val 21229633"/>
            </a:avLst>
          </a:prstGeom>
          <a:ln w="50800" cap="flat">
            <a:solidFill>
              <a:schemeClr val="tx1">
                <a:lumMod val="50000"/>
                <a:lumOff val="50000"/>
              </a:schemeClr>
            </a:solidFill>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itle 1"/>
          <p:cNvSpPr>
            <a:spLocks noGrp="1"/>
          </p:cNvSpPr>
          <p:nvPr>
            <p:ph type="ctrTitle"/>
          </p:nvPr>
        </p:nvSpPr>
        <p:spPr>
          <a:xfrm>
            <a:off x="558656" y="874482"/>
            <a:ext cx="11087244" cy="584640"/>
          </a:xfrm>
        </p:spPr>
        <p:txBody>
          <a:bodyPr/>
          <a:lstStyle/>
          <a:p>
            <a:r>
              <a:rPr lang="en-US" dirty="0" smtClean="0"/>
              <a:t>Semantics-driven search</a:t>
            </a:r>
            <a:endParaRPr lang="en-US" dirty="0"/>
          </a:p>
        </p:txBody>
      </p:sp>
      <p:sp>
        <p:nvSpPr>
          <p:cNvPr id="3" name="Arc 2"/>
          <p:cNvSpPr/>
          <p:nvPr/>
        </p:nvSpPr>
        <p:spPr>
          <a:xfrm rot="10419014" flipH="1" flipV="1">
            <a:off x="7076061" y="3640303"/>
            <a:ext cx="1843918" cy="1171524"/>
          </a:xfrm>
          <a:prstGeom prst="arc">
            <a:avLst>
              <a:gd name="adj1" fmla="val 12293746"/>
              <a:gd name="adj2" fmla="val 20315958"/>
            </a:avLst>
          </a:prstGeom>
          <a:ln w="50800" cap="flat">
            <a:solidFill>
              <a:schemeClr val="tx1">
                <a:lumMod val="50000"/>
                <a:lumOff val="50000"/>
              </a:schemeClr>
            </a:solidFill>
            <a:headEnd type="triangle"/>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 name="Group 6"/>
          <p:cNvGrpSpPr/>
          <p:nvPr/>
        </p:nvGrpSpPr>
        <p:grpSpPr>
          <a:xfrm>
            <a:off x="8515711" y="3648291"/>
            <a:ext cx="1882367" cy="622442"/>
            <a:chOff x="2794776" y="3387172"/>
            <a:chExt cx="1439840" cy="476112"/>
          </a:xfrm>
        </p:grpSpPr>
        <p:sp>
          <p:nvSpPr>
            <p:cNvPr id="8" name="Oval 7"/>
            <p:cNvSpPr/>
            <p:nvPr/>
          </p:nvSpPr>
          <p:spPr>
            <a:xfrm>
              <a:off x="2932382" y="3387172"/>
              <a:ext cx="1164627" cy="476112"/>
            </a:xfrm>
            <a:prstGeom prst="ellipse">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 name="Rectangle 8"/>
            <p:cNvSpPr/>
            <p:nvPr/>
          </p:nvSpPr>
          <p:spPr>
            <a:xfrm>
              <a:off x="2794776" y="3486729"/>
              <a:ext cx="1439840" cy="309624"/>
            </a:xfrm>
            <a:prstGeom prst="rect">
              <a:avLst/>
            </a:prstGeom>
          </p:spPr>
          <p:txBody>
            <a:bodyPr wrap="square" tIns="0">
              <a:spAutoFit/>
            </a:bodyPr>
            <a:lstStyle/>
            <a:p>
              <a:pPr algn="ctr"/>
              <a:r>
                <a:rPr lang="en-US" sz="1200" dirty="0" smtClean="0">
                  <a:solidFill>
                    <a:schemeClr val="bg1"/>
                  </a:solidFill>
                </a:rPr>
                <a:t>Talent</a:t>
              </a:r>
              <a:br>
                <a:rPr lang="en-US" sz="1200" dirty="0" smtClean="0">
                  <a:solidFill>
                    <a:schemeClr val="bg1"/>
                  </a:solidFill>
                </a:rPr>
              </a:br>
              <a:r>
                <a:rPr lang="en-US" sz="800" dirty="0" smtClean="0">
                  <a:solidFill>
                    <a:schemeClr val="bg1"/>
                  </a:solidFill>
                </a:rPr>
                <a:t>Kristen </a:t>
              </a:r>
              <a:r>
                <a:rPr lang="en-US" sz="800" dirty="0" err="1" smtClean="0">
                  <a:solidFill>
                    <a:schemeClr val="bg1"/>
                  </a:solidFill>
                </a:rPr>
                <a:t>Wiig</a:t>
              </a:r>
              <a:endParaRPr lang="en-US" sz="300" dirty="0">
                <a:solidFill>
                  <a:schemeClr val="bg1"/>
                </a:solidFill>
              </a:endParaRPr>
            </a:p>
          </p:txBody>
        </p:sp>
      </p:grpSp>
      <p:sp>
        <p:nvSpPr>
          <p:cNvPr id="10" name="Rounded Rectangle 9"/>
          <p:cNvSpPr/>
          <p:nvPr/>
        </p:nvSpPr>
        <p:spPr>
          <a:xfrm>
            <a:off x="7790458" y="3455767"/>
            <a:ext cx="905151" cy="276964"/>
          </a:xfrm>
          <a:prstGeom prst="roundRect">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27432" rIns="182880" bIns="0" rtlCol="0" anchor="t" anchorCtr="0"/>
          <a:lstStyle/>
          <a:p>
            <a:pPr algn="ctr"/>
            <a:r>
              <a:rPr lang="en-US" sz="1100" dirty="0" smtClean="0">
                <a:solidFill>
                  <a:schemeClr val="tx1"/>
                </a:solidFill>
              </a:rPr>
              <a:t>Acted in</a:t>
            </a:r>
            <a:endParaRPr lang="en-US" sz="1100" dirty="0">
              <a:solidFill>
                <a:schemeClr val="tx1"/>
              </a:solidFill>
            </a:endParaRPr>
          </a:p>
        </p:txBody>
      </p:sp>
      <p:grpSp>
        <p:nvGrpSpPr>
          <p:cNvPr id="11" name="Group 10"/>
          <p:cNvGrpSpPr/>
          <p:nvPr/>
        </p:nvGrpSpPr>
        <p:grpSpPr>
          <a:xfrm>
            <a:off x="3982162" y="5151656"/>
            <a:ext cx="1593224" cy="651327"/>
            <a:chOff x="2747320" y="3365399"/>
            <a:chExt cx="1593224" cy="651327"/>
          </a:xfrm>
        </p:grpSpPr>
        <p:sp>
          <p:nvSpPr>
            <p:cNvPr id="12" name="Oval 11"/>
            <p:cNvSpPr/>
            <p:nvPr/>
          </p:nvSpPr>
          <p:spPr>
            <a:xfrm>
              <a:off x="2747320" y="3365399"/>
              <a:ext cx="1593224" cy="651327"/>
            </a:xfrm>
            <a:prstGeom prst="ellipse">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13" name="Rectangle 12"/>
            <p:cNvSpPr/>
            <p:nvPr/>
          </p:nvSpPr>
          <p:spPr>
            <a:xfrm>
              <a:off x="2794776" y="3486729"/>
              <a:ext cx="1439840" cy="400110"/>
            </a:xfrm>
            <a:prstGeom prst="rect">
              <a:avLst/>
            </a:prstGeom>
          </p:spPr>
          <p:txBody>
            <a:bodyPr wrap="square">
              <a:spAutoFit/>
            </a:bodyPr>
            <a:lstStyle/>
            <a:p>
              <a:pPr marL="228600" indent="-228600" algn="ctr"/>
              <a:r>
                <a:rPr lang="en-US" sz="1200" dirty="0" smtClean="0">
                  <a:solidFill>
                    <a:schemeClr val="bg1"/>
                  </a:solidFill>
                </a:rPr>
                <a:t>Episode 4</a:t>
              </a:r>
            </a:p>
            <a:p>
              <a:pPr marL="228600" indent="-228600" algn="ctr"/>
              <a:r>
                <a:rPr lang="en-US" sz="800" dirty="0" smtClean="0">
                  <a:solidFill>
                    <a:schemeClr val="bg1"/>
                  </a:solidFill>
                </a:rPr>
                <a:t>Anne Hathaway and Killers</a:t>
              </a:r>
              <a:endParaRPr lang="en-US" sz="300" dirty="0">
                <a:solidFill>
                  <a:schemeClr val="bg1"/>
                </a:solidFill>
              </a:endParaRPr>
            </a:p>
          </p:txBody>
        </p:sp>
      </p:grpSp>
      <p:sp>
        <p:nvSpPr>
          <p:cNvPr id="14" name="Arc 13"/>
          <p:cNvSpPr/>
          <p:nvPr/>
        </p:nvSpPr>
        <p:spPr>
          <a:xfrm rot="8984077" flipV="1">
            <a:off x="4793021" y="4652858"/>
            <a:ext cx="1176846" cy="1044095"/>
          </a:xfrm>
          <a:prstGeom prst="arc">
            <a:avLst>
              <a:gd name="adj1" fmla="val 13667405"/>
              <a:gd name="adj2" fmla="val 19931719"/>
            </a:avLst>
          </a:prstGeom>
          <a:ln w="50800" cap="flat">
            <a:solidFill>
              <a:schemeClr val="tx1">
                <a:lumMod val="50000"/>
                <a:lumOff val="50000"/>
              </a:schemeClr>
            </a:solidFill>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ounded Rectangle 15"/>
          <p:cNvSpPr/>
          <p:nvPr/>
        </p:nvSpPr>
        <p:spPr>
          <a:xfrm>
            <a:off x="4012682" y="4718885"/>
            <a:ext cx="963895" cy="265208"/>
          </a:xfrm>
          <a:prstGeom prst="roundRect">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27432" rIns="182880" bIns="0" rtlCol="0" anchor="t" anchorCtr="0"/>
          <a:lstStyle/>
          <a:p>
            <a:pPr algn="ctr"/>
            <a:r>
              <a:rPr lang="en-US" sz="1100" dirty="0" smtClean="0">
                <a:solidFill>
                  <a:schemeClr val="tx1"/>
                </a:solidFill>
              </a:rPr>
              <a:t>Part of</a:t>
            </a:r>
            <a:endParaRPr lang="en-US" sz="1100" dirty="0">
              <a:solidFill>
                <a:schemeClr val="tx1"/>
              </a:solidFill>
            </a:endParaRPr>
          </a:p>
        </p:txBody>
      </p:sp>
      <p:grpSp>
        <p:nvGrpSpPr>
          <p:cNvPr id="24" name="Group 23"/>
          <p:cNvGrpSpPr/>
          <p:nvPr/>
        </p:nvGrpSpPr>
        <p:grpSpPr>
          <a:xfrm>
            <a:off x="5473377" y="2298062"/>
            <a:ext cx="2157870" cy="1450578"/>
            <a:chOff x="805084" y="2772166"/>
            <a:chExt cx="2942134" cy="1977781"/>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5084" y="2772166"/>
              <a:ext cx="2942134" cy="1977781"/>
            </a:xfrm>
            <a:prstGeom prst="rect">
              <a:avLst/>
            </a:prstGeom>
            <a:ln>
              <a:noFill/>
            </a:ln>
            <a:effectLst>
              <a:outerShdw blurRad="292100" dist="139700" dir="2700000" algn="tl" rotWithShape="0">
                <a:srgbClr val="333333">
                  <a:alpha val="65000"/>
                </a:srgbClr>
              </a:outerShdw>
            </a:effectLst>
          </p:spPr>
        </p:pic>
        <p:pic>
          <p:nvPicPr>
            <p:cNvPr id="1026" name="Picture 2" descr="http://www.thsh.co.uk/mmlib/images/thsh/video_play.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898533" y="3437372"/>
              <a:ext cx="723900" cy="723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7" name="Rounded Rectangle 26"/>
          <p:cNvSpPr/>
          <p:nvPr/>
        </p:nvSpPr>
        <p:spPr>
          <a:xfrm>
            <a:off x="7712348" y="4063352"/>
            <a:ext cx="905151" cy="276964"/>
          </a:xfrm>
          <a:prstGeom prst="roundRect">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27432" rIns="182880" bIns="0" rtlCol="0" anchor="t" anchorCtr="0"/>
          <a:lstStyle/>
          <a:p>
            <a:pPr algn="ctr"/>
            <a:r>
              <a:rPr lang="en-US" sz="1100" dirty="0" smtClean="0">
                <a:solidFill>
                  <a:schemeClr val="tx1"/>
                </a:solidFill>
              </a:rPr>
              <a:t>Played</a:t>
            </a:r>
            <a:endParaRPr lang="en-US" sz="1100" dirty="0">
              <a:solidFill>
                <a:schemeClr val="tx1"/>
              </a:solidFill>
            </a:endParaRPr>
          </a:p>
        </p:txBody>
      </p:sp>
      <p:grpSp>
        <p:nvGrpSpPr>
          <p:cNvPr id="28" name="Group 27"/>
          <p:cNvGrpSpPr/>
          <p:nvPr/>
        </p:nvGrpSpPr>
        <p:grpSpPr>
          <a:xfrm>
            <a:off x="6872859" y="4711943"/>
            <a:ext cx="2030500" cy="726344"/>
            <a:chOff x="2794776" y="3387172"/>
            <a:chExt cx="1439840" cy="515055"/>
          </a:xfrm>
        </p:grpSpPr>
        <p:sp>
          <p:nvSpPr>
            <p:cNvPr id="29" name="Oval 28"/>
            <p:cNvSpPr/>
            <p:nvPr/>
          </p:nvSpPr>
          <p:spPr>
            <a:xfrm>
              <a:off x="2932382" y="3387172"/>
              <a:ext cx="1164627" cy="476112"/>
            </a:xfrm>
            <a:prstGeom prst="ellipse">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30" name="Rectangle 29"/>
            <p:cNvSpPr/>
            <p:nvPr/>
          </p:nvSpPr>
          <p:spPr>
            <a:xfrm>
              <a:off x="2794776" y="3486729"/>
              <a:ext cx="1439840" cy="415498"/>
            </a:xfrm>
            <a:prstGeom prst="rect">
              <a:avLst/>
            </a:prstGeom>
          </p:spPr>
          <p:txBody>
            <a:bodyPr wrap="square">
              <a:spAutoFit/>
            </a:bodyPr>
            <a:lstStyle/>
            <a:p>
              <a:pPr marL="228600" indent="-228600" algn="ctr"/>
              <a:r>
                <a:rPr lang="en-US" sz="1200" dirty="0" smtClean="0">
                  <a:solidFill>
                    <a:schemeClr val="bg1"/>
                  </a:solidFill>
                </a:rPr>
                <a:t>Character</a:t>
              </a:r>
            </a:p>
            <a:p>
              <a:pPr marL="228600" indent="-228600" algn="ctr"/>
              <a:r>
                <a:rPr lang="en-US" sz="800" dirty="0" err="1" smtClean="0">
                  <a:solidFill>
                    <a:schemeClr val="bg1"/>
                  </a:solidFill>
                </a:rPr>
                <a:t>Maharelle</a:t>
              </a:r>
              <a:r>
                <a:rPr lang="en-US" sz="800" dirty="0" smtClean="0">
                  <a:solidFill>
                    <a:schemeClr val="bg1"/>
                  </a:solidFill>
                </a:rPr>
                <a:t> Sister</a:t>
              </a:r>
              <a:endParaRPr lang="en-US" sz="300" dirty="0">
                <a:solidFill>
                  <a:schemeClr val="bg1"/>
                </a:solidFill>
              </a:endParaRPr>
            </a:p>
          </p:txBody>
        </p:sp>
      </p:grpSp>
      <p:grpSp>
        <p:nvGrpSpPr>
          <p:cNvPr id="32" name="Group 31"/>
          <p:cNvGrpSpPr/>
          <p:nvPr/>
        </p:nvGrpSpPr>
        <p:grpSpPr>
          <a:xfrm>
            <a:off x="3368425" y="6122072"/>
            <a:ext cx="1764714" cy="583538"/>
            <a:chOff x="2794776" y="3387172"/>
            <a:chExt cx="1439840" cy="476112"/>
          </a:xfrm>
        </p:grpSpPr>
        <p:sp>
          <p:nvSpPr>
            <p:cNvPr id="33" name="Oval 32"/>
            <p:cNvSpPr/>
            <p:nvPr/>
          </p:nvSpPr>
          <p:spPr>
            <a:xfrm>
              <a:off x="2932382" y="3387172"/>
              <a:ext cx="1164627" cy="476112"/>
            </a:xfrm>
            <a:prstGeom prst="ellipse">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34" name="Rectangle 33"/>
            <p:cNvSpPr/>
            <p:nvPr/>
          </p:nvSpPr>
          <p:spPr>
            <a:xfrm>
              <a:off x="2794776" y="3486729"/>
              <a:ext cx="1439840" cy="276999"/>
            </a:xfrm>
            <a:prstGeom prst="rect">
              <a:avLst/>
            </a:prstGeom>
          </p:spPr>
          <p:txBody>
            <a:bodyPr wrap="square">
              <a:spAutoFit/>
            </a:bodyPr>
            <a:lstStyle/>
            <a:p>
              <a:pPr marL="228600" indent="-228600" algn="ctr"/>
              <a:r>
                <a:rPr lang="en-US" sz="1200" dirty="0" smtClean="0">
                  <a:solidFill>
                    <a:schemeClr val="bg1"/>
                  </a:solidFill>
                </a:rPr>
                <a:t>Season 34</a:t>
              </a:r>
              <a:endParaRPr lang="en-US" sz="800" dirty="0">
                <a:solidFill>
                  <a:schemeClr val="bg1"/>
                </a:solidFill>
              </a:endParaRPr>
            </a:p>
          </p:txBody>
        </p:sp>
      </p:grpSp>
      <p:grpSp>
        <p:nvGrpSpPr>
          <p:cNvPr id="4" name="Group 3"/>
          <p:cNvGrpSpPr/>
          <p:nvPr/>
        </p:nvGrpSpPr>
        <p:grpSpPr>
          <a:xfrm>
            <a:off x="5439627" y="3608811"/>
            <a:ext cx="1947163" cy="643868"/>
            <a:chOff x="2794776" y="3387172"/>
            <a:chExt cx="1439840" cy="476112"/>
          </a:xfrm>
        </p:grpSpPr>
        <p:sp>
          <p:nvSpPr>
            <p:cNvPr id="5" name="Oval 4"/>
            <p:cNvSpPr/>
            <p:nvPr/>
          </p:nvSpPr>
          <p:spPr>
            <a:xfrm>
              <a:off x="2932382" y="3387172"/>
              <a:ext cx="1164627" cy="476112"/>
            </a:xfrm>
            <a:prstGeom prst="ellipse">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6" name="Rectangle 5"/>
            <p:cNvSpPr/>
            <p:nvPr/>
          </p:nvSpPr>
          <p:spPr>
            <a:xfrm>
              <a:off x="2794776" y="3486732"/>
              <a:ext cx="1439840" cy="261725"/>
            </a:xfrm>
            <a:prstGeom prst="rect">
              <a:avLst/>
            </a:prstGeom>
          </p:spPr>
          <p:txBody>
            <a:bodyPr wrap="square" tIns="0">
              <a:spAutoFit/>
            </a:bodyPr>
            <a:lstStyle/>
            <a:p>
              <a:pPr marL="228600" indent="-228600" algn="ctr"/>
              <a:r>
                <a:rPr lang="en-US" sz="1200" dirty="0" smtClean="0">
                  <a:solidFill>
                    <a:schemeClr val="bg1"/>
                  </a:solidFill>
                </a:rPr>
                <a:t>Segment</a:t>
              </a:r>
            </a:p>
            <a:p>
              <a:pPr marL="228600" indent="-228600" algn="ctr"/>
              <a:r>
                <a:rPr lang="en-US" sz="800" dirty="0">
                  <a:solidFill>
                    <a:schemeClr val="bg1"/>
                  </a:solidFill>
                </a:rPr>
                <a:t>The Lawrence </a:t>
              </a:r>
              <a:r>
                <a:rPr lang="en-US" sz="800" dirty="0" err="1">
                  <a:solidFill>
                    <a:schemeClr val="bg1"/>
                  </a:solidFill>
                </a:rPr>
                <a:t>Welk</a:t>
              </a:r>
              <a:r>
                <a:rPr lang="en-US" sz="800" dirty="0">
                  <a:solidFill>
                    <a:schemeClr val="bg1"/>
                  </a:solidFill>
                </a:rPr>
                <a:t> Show</a:t>
              </a:r>
            </a:p>
          </p:txBody>
        </p:sp>
      </p:grpSp>
      <p:sp>
        <p:nvSpPr>
          <p:cNvPr id="54" name="Rounded Rectangle 53"/>
          <p:cNvSpPr/>
          <p:nvPr/>
        </p:nvSpPr>
        <p:spPr>
          <a:xfrm>
            <a:off x="4749538" y="4049069"/>
            <a:ext cx="951353" cy="265208"/>
          </a:xfrm>
          <a:prstGeom prst="roundRect">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27432" rIns="182880" bIns="0" rtlCol="0" anchor="t" anchorCtr="0"/>
          <a:lstStyle/>
          <a:p>
            <a:pPr algn="ctr"/>
            <a:r>
              <a:rPr lang="en-US" sz="1100" dirty="0" smtClean="0">
                <a:solidFill>
                  <a:schemeClr val="tx1"/>
                </a:solidFill>
              </a:rPr>
              <a:t>Aired on</a:t>
            </a:r>
            <a:endParaRPr lang="en-US" sz="1100" dirty="0">
              <a:solidFill>
                <a:schemeClr val="tx1"/>
              </a:solidFill>
            </a:endParaRPr>
          </a:p>
        </p:txBody>
      </p:sp>
      <p:grpSp>
        <p:nvGrpSpPr>
          <p:cNvPr id="55" name="Group 54"/>
          <p:cNvGrpSpPr/>
          <p:nvPr/>
        </p:nvGrpSpPr>
        <p:grpSpPr>
          <a:xfrm>
            <a:off x="4780629" y="4398000"/>
            <a:ext cx="1931741" cy="638769"/>
            <a:chOff x="2794776" y="3387172"/>
            <a:chExt cx="1439840" cy="476112"/>
          </a:xfrm>
        </p:grpSpPr>
        <p:sp>
          <p:nvSpPr>
            <p:cNvPr id="56" name="Oval 55"/>
            <p:cNvSpPr/>
            <p:nvPr/>
          </p:nvSpPr>
          <p:spPr>
            <a:xfrm>
              <a:off x="2932382" y="3387172"/>
              <a:ext cx="1164627" cy="476112"/>
            </a:xfrm>
            <a:prstGeom prst="ellipse">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57" name="Rectangle 56"/>
            <p:cNvSpPr/>
            <p:nvPr/>
          </p:nvSpPr>
          <p:spPr>
            <a:xfrm>
              <a:off x="2794776" y="3486729"/>
              <a:ext cx="1439840" cy="353943"/>
            </a:xfrm>
            <a:prstGeom prst="rect">
              <a:avLst/>
            </a:prstGeom>
          </p:spPr>
          <p:txBody>
            <a:bodyPr wrap="square" tIns="0">
              <a:spAutoFit/>
            </a:bodyPr>
            <a:lstStyle/>
            <a:p>
              <a:pPr marL="228600" indent="-228600" algn="ctr"/>
              <a:r>
                <a:rPr lang="en-US" sz="1200" dirty="0" smtClean="0">
                  <a:solidFill>
                    <a:schemeClr val="bg1"/>
                  </a:solidFill>
                </a:rPr>
                <a:t>Date</a:t>
              </a:r>
            </a:p>
            <a:p>
              <a:pPr marL="228600" indent="-228600" algn="ctr"/>
              <a:r>
                <a:rPr lang="en-US" sz="800" dirty="0" smtClean="0">
                  <a:solidFill>
                    <a:schemeClr val="bg1"/>
                  </a:solidFill>
                </a:rPr>
                <a:t>10/4/08</a:t>
              </a:r>
              <a:endParaRPr lang="en-US" sz="800" dirty="0">
                <a:solidFill>
                  <a:schemeClr val="bg1"/>
                </a:solidFill>
              </a:endParaRPr>
            </a:p>
          </p:txBody>
        </p:sp>
      </p:grpSp>
      <p:grpSp>
        <p:nvGrpSpPr>
          <p:cNvPr id="19" name="Group 18"/>
          <p:cNvGrpSpPr/>
          <p:nvPr/>
        </p:nvGrpSpPr>
        <p:grpSpPr>
          <a:xfrm>
            <a:off x="1290784" y="2240576"/>
            <a:ext cx="2064721" cy="3885507"/>
            <a:chOff x="1451365" y="1596182"/>
            <a:chExt cx="2064721" cy="3885507"/>
          </a:xfrm>
        </p:grpSpPr>
        <p:pic>
          <p:nvPicPr>
            <p:cNvPr id="59" name="Picture 2" descr="http://mockuphone.com/static/images/phones/iphone6plus/iphone6plus_spacegrey_portrait.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451365" y="1596182"/>
              <a:ext cx="2064721" cy="38855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74967" y="2084932"/>
              <a:ext cx="1644273" cy="2924613"/>
            </a:xfrm>
            <a:prstGeom prst="rect">
              <a:avLst/>
            </a:prstGeom>
            <a:effectLst>
              <a:innerShdw blurRad="38100" dist="25400" dir="2700000">
                <a:prstClr val="black">
                  <a:alpha val="65000"/>
                </a:prstClr>
              </a:innerShdw>
            </a:effectLst>
          </p:spPr>
        </p:pic>
      </p:grpSp>
      <p:grpSp>
        <p:nvGrpSpPr>
          <p:cNvPr id="37" name="Group 36"/>
          <p:cNvGrpSpPr/>
          <p:nvPr/>
        </p:nvGrpSpPr>
        <p:grpSpPr>
          <a:xfrm>
            <a:off x="2619081" y="3887477"/>
            <a:ext cx="1599896" cy="529038"/>
            <a:chOff x="2794776" y="3387172"/>
            <a:chExt cx="1439840" cy="476112"/>
          </a:xfrm>
        </p:grpSpPr>
        <p:sp>
          <p:nvSpPr>
            <p:cNvPr id="38" name="Oval 37"/>
            <p:cNvSpPr/>
            <p:nvPr/>
          </p:nvSpPr>
          <p:spPr>
            <a:xfrm>
              <a:off x="2932382" y="3387172"/>
              <a:ext cx="1164627" cy="476112"/>
            </a:xfrm>
            <a:prstGeom prst="ellipse">
              <a:avLst/>
            </a:prstGeom>
            <a:solidFill>
              <a:schemeClr val="accent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39" name="Rectangle 38"/>
            <p:cNvSpPr/>
            <p:nvPr/>
          </p:nvSpPr>
          <p:spPr>
            <a:xfrm>
              <a:off x="2794776" y="3486729"/>
              <a:ext cx="1439840" cy="276999"/>
            </a:xfrm>
            <a:prstGeom prst="rect">
              <a:avLst/>
            </a:prstGeom>
          </p:spPr>
          <p:txBody>
            <a:bodyPr wrap="square">
              <a:spAutoFit/>
            </a:bodyPr>
            <a:lstStyle/>
            <a:p>
              <a:pPr marL="228600" indent="-228600" algn="ctr"/>
              <a:r>
                <a:rPr lang="en-US" sz="1200" dirty="0" smtClean="0">
                  <a:solidFill>
                    <a:schemeClr val="bg1"/>
                  </a:solidFill>
                </a:rPr>
                <a:t>Era</a:t>
              </a:r>
              <a:endParaRPr lang="en-US" sz="800" dirty="0">
                <a:solidFill>
                  <a:schemeClr val="bg1"/>
                </a:solidFill>
              </a:endParaRPr>
            </a:p>
          </p:txBody>
        </p:sp>
      </p:grpSp>
      <p:sp>
        <p:nvSpPr>
          <p:cNvPr id="60" name="Rounded Rectangle 59"/>
          <p:cNvSpPr/>
          <p:nvPr/>
        </p:nvSpPr>
        <p:spPr>
          <a:xfrm>
            <a:off x="9297924" y="4393522"/>
            <a:ext cx="1300781" cy="276964"/>
          </a:xfrm>
          <a:prstGeom prst="roundRect">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27432" rIns="182880" bIns="0" rtlCol="0" anchor="t" anchorCtr="0"/>
          <a:lstStyle/>
          <a:p>
            <a:pPr algn="ctr"/>
            <a:r>
              <a:rPr lang="en-US" sz="1100" dirty="0" smtClean="0">
                <a:solidFill>
                  <a:schemeClr val="tx1"/>
                </a:solidFill>
              </a:rPr>
              <a:t>Acted in</a:t>
            </a:r>
            <a:endParaRPr lang="en-US" sz="1100" dirty="0">
              <a:solidFill>
                <a:schemeClr val="tx1"/>
              </a:solidFill>
            </a:endParaRPr>
          </a:p>
        </p:txBody>
      </p:sp>
      <p:sp>
        <p:nvSpPr>
          <p:cNvPr id="61" name="Rounded Rectangle 60"/>
          <p:cNvSpPr/>
          <p:nvPr/>
        </p:nvSpPr>
        <p:spPr>
          <a:xfrm>
            <a:off x="3876287" y="3550511"/>
            <a:ext cx="1078447" cy="265208"/>
          </a:xfrm>
          <a:prstGeom prst="roundRect">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27432" rIns="182880" bIns="0" rtlCol="0" anchor="t" anchorCtr="0"/>
          <a:lstStyle/>
          <a:p>
            <a:pPr algn="ctr"/>
            <a:r>
              <a:rPr lang="en-US" sz="1100" dirty="0" smtClean="0">
                <a:solidFill>
                  <a:schemeClr val="tx1"/>
                </a:solidFill>
              </a:rPr>
              <a:t>Includes</a:t>
            </a:r>
            <a:endParaRPr lang="en-US" sz="1100" dirty="0">
              <a:solidFill>
                <a:schemeClr val="tx1"/>
              </a:solidFill>
            </a:endParaRPr>
          </a:p>
        </p:txBody>
      </p:sp>
      <p:sp>
        <p:nvSpPr>
          <p:cNvPr id="62" name="Rounded Rectangle 61"/>
          <p:cNvSpPr/>
          <p:nvPr/>
        </p:nvSpPr>
        <p:spPr>
          <a:xfrm>
            <a:off x="3355505" y="5618757"/>
            <a:ext cx="963895" cy="265208"/>
          </a:xfrm>
          <a:prstGeom prst="roundRect">
            <a:avLst/>
          </a:prstGeom>
          <a:solidFill>
            <a:schemeClr val="bg1"/>
          </a:solidFill>
          <a:ln w="12700" cmpd="sng">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lIns="182880" tIns="27432" rIns="182880" bIns="0" rtlCol="0" anchor="t" anchorCtr="0"/>
          <a:lstStyle/>
          <a:p>
            <a:pPr algn="ctr"/>
            <a:r>
              <a:rPr lang="en-US" sz="1100" dirty="0" smtClean="0">
                <a:solidFill>
                  <a:schemeClr val="tx1"/>
                </a:solidFill>
              </a:rPr>
              <a:t>Part of</a:t>
            </a:r>
            <a:endParaRPr lang="en-US" sz="1100" dirty="0">
              <a:solidFill>
                <a:schemeClr val="tx1"/>
              </a:solidFill>
            </a:endParaRPr>
          </a:p>
        </p:txBody>
      </p:sp>
      <p:pic>
        <p:nvPicPr>
          <p:cNvPr id="63" name="Picture 62"/>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494629" y="1617587"/>
            <a:ext cx="3996156" cy="383117"/>
          </a:xfrm>
          <a:prstGeom prst="rect">
            <a:avLst/>
          </a:prstGeom>
          <a:ln>
            <a:noFill/>
          </a:ln>
          <a:effectLst>
            <a:outerShdw blurRad="88900" dist="38100" dir="2700000" algn="tl" rotWithShape="0">
              <a:srgbClr val="333333">
                <a:alpha val="65000"/>
              </a:srgbClr>
            </a:outerShdw>
          </a:effectLst>
        </p:spPr>
      </p:pic>
      <p:cxnSp>
        <p:nvCxnSpPr>
          <p:cNvPr id="21" name="Straight Connector 20"/>
          <p:cNvCxnSpPr/>
          <p:nvPr/>
        </p:nvCxnSpPr>
        <p:spPr>
          <a:xfrm>
            <a:off x="1102179" y="2155378"/>
            <a:ext cx="10036628" cy="0"/>
          </a:xfrm>
          <a:prstGeom prst="line">
            <a:avLst/>
          </a:prstGeom>
          <a:ln w="38100" cap="flat">
            <a:solidFill>
              <a:schemeClr val="tx1">
                <a:lumMod val="50000"/>
                <a:lumOff val="50000"/>
              </a:schemeClr>
            </a:solidFill>
            <a:tailEnd type="none" w="med"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53147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Intelligent recommendation engine</a:t>
            </a:r>
            <a:endParaRPr lang="en-US" dirty="0"/>
          </a:p>
        </p:txBody>
      </p:sp>
      <p:cxnSp>
        <p:nvCxnSpPr>
          <p:cNvPr id="4" name="Straight Arrow Connector 3"/>
          <p:cNvCxnSpPr/>
          <p:nvPr/>
        </p:nvCxnSpPr>
        <p:spPr>
          <a:xfrm>
            <a:off x="2346254" y="5359857"/>
            <a:ext cx="7559746" cy="0"/>
          </a:xfrm>
          <a:prstGeom prst="straightConnector1">
            <a:avLst/>
          </a:prstGeom>
          <a:ln w="19050" cap="flat">
            <a:solidFill>
              <a:schemeClr val="accent1"/>
            </a:solidFill>
            <a:tailEnd type="triangle" w="lg" len="med"/>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2270052" y="5229229"/>
            <a:ext cx="293914" cy="293914"/>
          </a:xfrm>
          <a:prstGeom prst="ellipse">
            <a:avLst/>
          </a:prstGeom>
          <a:solidFill>
            <a:schemeClr val="bg1"/>
          </a:solid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7" name="Oval 6"/>
          <p:cNvSpPr/>
          <p:nvPr/>
        </p:nvSpPr>
        <p:spPr>
          <a:xfrm>
            <a:off x="4960378" y="5212900"/>
            <a:ext cx="293914" cy="293914"/>
          </a:xfrm>
          <a:prstGeom prst="ellipse">
            <a:avLst/>
          </a:prstGeom>
          <a:solidFill>
            <a:schemeClr val="bg1"/>
          </a:solid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sp>
        <p:nvSpPr>
          <p:cNvPr id="9" name="Oval 8"/>
          <p:cNvSpPr/>
          <p:nvPr/>
        </p:nvSpPr>
        <p:spPr>
          <a:xfrm>
            <a:off x="7650704" y="5212900"/>
            <a:ext cx="293914" cy="293914"/>
          </a:xfrm>
          <a:prstGeom prst="ellipse">
            <a:avLst/>
          </a:prstGeom>
          <a:solidFill>
            <a:schemeClr val="bg1"/>
          </a:solid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lgn="ctr"/>
            <a:endParaRPr lang="en-US" sz="1600">
              <a:solidFill>
                <a:schemeClr val="tx1"/>
              </a:solidFill>
            </a:endParaRPr>
          </a:p>
        </p:txBody>
      </p:sp>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22748" y="2316305"/>
            <a:ext cx="1036193" cy="58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315477" y="3028709"/>
            <a:ext cx="1036193" cy="56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320663" y="3721824"/>
            <a:ext cx="1038278" cy="6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336067" y="4453089"/>
            <a:ext cx="1015603" cy="57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381192" y="2316305"/>
            <a:ext cx="263775" cy="2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descr="http://agintern.tamu.edu/files/2014/06/x_mark_red.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15903" y="2620493"/>
            <a:ext cx="194354" cy="1978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379657" y="3039550"/>
            <a:ext cx="263775" cy="2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1" descr="http://agintern.tamu.edu/files/2014/06/x_mark_red.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14368" y="3343738"/>
            <a:ext cx="194354" cy="1978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p:cNvPicPr>
            <a:picLocks noChangeAspect="1" noChangeArrowheads="1"/>
          </p:cNvPicPr>
          <p:nvPr/>
        </p:nvPicPr>
        <p:blipFill rotWithShape="1">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a:ext>
            </a:extLst>
          </a:blip>
          <a:srcRect/>
          <a:stretch/>
        </p:blipFill>
        <p:spPr bwMode="auto">
          <a:xfrm>
            <a:off x="5392084" y="3773388"/>
            <a:ext cx="263775" cy="2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1" descr="http://agintern.tamu.edu/files/2014/06/x_mark_r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6795" y="4077576"/>
            <a:ext cx="194354" cy="1978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5408227" y="4460593"/>
            <a:ext cx="263775" cy="2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11" descr="http://agintern.tamu.edu/files/2014/06/x_mark_r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2938" y="4764781"/>
            <a:ext cx="194354" cy="197876"/>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p:cNvCxnSpPr/>
          <p:nvPr/>
        </p:nvCxnSpPr>
        <p:spPr>
          <a:xfrm flipV="1">
            <a:off x="2994600" y="2730948"/>
            <a:ext cx="1105298" cy="996180"/>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994600" y="3397423"/>
            <a:ext cx="1027807" cy="321717"/>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2994600" y="3719139"/>
            <a:ext cx="1027807" cy="201009"/>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994600" y="3719139"/>
            <a:ext cx="1027807" cy="806363"/>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776546" y="3309929"/>
            <a:ext cx="1105298" cy="1215573"/>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5776546" y="3309929"/>
            <a:ext cx="1027807" cy="0"/>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5776546" y="2656790"/>
            <a:ext cx="1027807" cy="641395"/>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776546" y="3301470"/>
            <a:ext cx="1027807" cy="616245"/>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5776546" y="2656790"/>
            <a:ext cx="1105298" cy="1868712"/>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5776546" y="2656790"/>
            <a:ext cx="1027807" cy="653139"/>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5776546" y="2656790"/>
            <a:ext cx="1027807" cy="0"/>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5776546" y="2656790"/>
            <a:ext cx="1027807" cy="1260925"/>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pic>
        <p:nvPicPr>
          <p:cNvPr id="3086" name="Picture 1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1751" t="48496" r="60770" b="35452"/>
          <a:stretch/>
        </p:blipFill>
        <p:spPr bwMode="auto">
          <a:xfrm>
            <a:off x="7082231" y="4420120"/>
            <a:ext cx="1016314" cy="58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1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1260" t="49144" r="41260" b="34804"/>
          <a:stretch/>
        </p:blipFill>
        <p:spPr bwMode="auto">
          <a:xfrm>
            <a:off x="7082231" y="3727128"/>
            <a:ext cx="1016314" cy="58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1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0338" t="49317" r="22182" b="34631"/>
          <a:stretch/>
        </p:blipFill>
        <p:spPr bwMode="auto">
          <a:xfrm>
            <a:off x="7082231" y="3013245"/>
            <a:ext cx="1016314" cy="58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1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9830" t="66237" r="22690" b="17711"/>
          <a:stretch/>
        </p:blipFill>
        <p:spPr bwMode="auto">
          <a:xfrm>
            <a:off x="7082231" y="2314701"/>
            <a:ext cx="1016314" cy="58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7"/>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8121597" y="2318901"/>
            <a:ext cx="263775" cy="2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11" descr="http://agintern.tamu.edu/files/2014/06/x_mark_r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6308" y="2623089"/>
            <a:ext cx="194354" cy="19787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7"/>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120062" y="3042146"/>
            <a:ext cx="263775" cy="2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11" descr="http://agintern.tamu.edu/files/2014/06/x_mark_red.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4773" y="3346334"/>
            <a:ext cx="194354" cy="19787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colorTemperature colorTemp="7200"/>
                    </a14:imgEffect>
                  </a14:imgLayer>
                </a14:imgProps>
              </a:ext>
              <a:ext uri="{28A0092B-C50C-407E-A947-70E740481C1C}">
                <a14:useLocalDpi xmlns:a14="http://schemas.microsoft.com/office/drawing/2010/main"/>
              </a:ext>
            </a:extLst>
          </a:blip>
          <a:srcRect/>
          <a:stretch/>
        </p:blipFill>
        <p:spPr bwMode="auto">
          <a:xfrm>
            <a:off x="8132489" y="3775984"/>
            <a:ext cx="263775" cy="2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11" descr="http://agintern.tamu.edu/files/2014/06/x_mark_red.png"/>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67200" y="4080172"/>
            <a:ext cx="194354" cy="19787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7"/>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8148632" y="4463189"/>
            <a:ext cx="263775" cy="2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11" descr="http://agintern.tamu.edu/files/2014/06/x_mark_r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83343" y="4767377"/>
            <a:ext cx="194354" cy="197876"/>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Arrow Connector 90"/>
          <p:cNvCxnSpPr/>
          <p:nvPr/>
        </p:nvCxnSpPr>
        <p:spPr>
          <a:xfrm>
            <a:off x="8512062" y="3940391"/>
            <a:ext cx="1027807" cy="0"/>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8512062" y="3287252"/>
            <a:ext cx="1027807" cy="641395"/>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8512062" y="3931932"/>
            <a:ext cx="1027807" cy="616245"/>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a:off x="8512062" y="3287253"/>
            <a:ext cx="1027807" cy="644679"/>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8512062" y="3287252"/>
            <a:ext cx="1027807" cy="0"/>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8512062" y="2606367"/>
            <a:ext cx="1027807" cy="680885"/>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8512062" y="3287252"/>
            <a:ext cx="1027807" cy="1260925"/>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V="1">
            <a:off x="8512062" y="2620493"/>
            <a:ext cx="1027807" cy="1311440"/>
          </a:xfrm>
          <a:prstGeom prst="straightConnector1">
            <a:avLst/>
          </a:prstGeom>
          <a:ln w="19050" cap="flat">
            <a:solidFill>
              <a:schemeClr val="tx1">
                <a:lumMod val="10000"/>
                <a:lumOff val="90000"/>
              </a:schemeClr>
            </a:solidFill>
            <a:tailEnd type="none" w="lg" len="med"/>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1636138" y="2220658"/>
            <a:ext cx="1552064" cy="2920761"/>
            <a:chOff x="1451365" y="1596182"/>
            <a:chExt cx="2064721" cy="3885507"/>
          </a:xfrm>
        </p:grpSpPr>
        <p:pic>
          <p:nvPicPr>
            <p:cNvPr id="16" name="Picture 2" descr="http://mockuphone.com/static/images/phones/iphone6plus/iphone6plus_spacegrey_portrait.png"/>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1451365" y="1596182"/>
              <a:ext cx="2064721" cy="38855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659251" y="2084932"/>
              <a:ext cx="1644273" cy="2924613"/>
            </a:xfrm>
            <a:prstGeom prst="rect">
              <a:avLst/>
            </a:prstGeom>
            <a:effectLst>
              <a:innerShdw blurRad="38100" dist="25400" dir="2700000">
                <a:prstClr val="black">
                  <a:alpha val="65000"/>
                </a:prstClr>
              </a:innerShdw>
            </a:effectLst>
          </p:spPr>
        </p:pic>
      </p:grpSp>
    </p:spTree>
    <p:extLst>
      <p:ext uri="{BB962C8B-B14F-4D97-AF65-F5344CB8AC3E}">
        <p14:creationId xmlns:p14="http://schemas.microsoft.com/office/powerpoint/2010/main" val="11748745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1548" y="1803623"/>
            <a:ext cx="4140654" cy="3951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idx="4294967295"/>
          </p:nvPr>
        </p:nvSpPr>
        <p:spPr>
          <a:xfrm>
            <a:off x="894891" y="537708"/>
            <a:ext cx="11087100" cy="584200"/>
          </a:xfrm>
        </p:spPr>
        <p:txBody>
          <a:bodyPr/>
          <a:lstStyle/>
          <a:p>
            <a:r>
              <a:rPr lang="en-US" dirty="0" smtClean="0"/>
              <a:t>Great Content + Great UX = </a:t>
            </a:r>
            <a:endParaRPr lang="en-US" dirty="0"/>
          </a:p>
        </p:txBody>
      </p:sp>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40321" y="2190748"/>
            <a:ext cx="3834876" cy="2676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990114" y="5519050"/>
            <a:ext cx="6815119" cy="816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1896" y="3200399"/>
            <a:ext cx="5019772" cy="504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434270" y="4563907"/>
            <a:ext cx="5401028" cy="767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8" cstate="print">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9600839" y="353183"/>
            <a:ext cx="1334134" cy="1181702"/>
          </a:xfrm>
          <a:prstGeom prst="rect">
            <a:avLst/>
          </a:prstGeom>
        </p:spPr>
      </p:pic>
      <p:pic>
        <p:nvPicPr>
          <p:cNvPr id="13" name="Picture 12" descr="http://static2.hypable.com/wp-content/uploads/2015/02/Excited-860x442.png?9e9e57"/>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471"/>
          <a:stretch/>
        </p:blipFill>
        <p:spPr bwMode="auto">
          <a:xfrm>
            <a:off x="3894705" y="4450000"/>
            <a:ext cx="3539565" cy="1463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04177" y="5584365"/>
            <a:ext cx="6602094" cy="77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59278" y="4241634"/>
            <a:ext cx="5005209" cy="657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7305948" y="1871661"/>
            <a:ext cx="3629025" cy="2085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5990114" y="3520360"/>
            <a:ext cx="7361990" cy="827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503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fade">
                                      <p:cBhvr>
                                        <p:cTn id="7" dur="500"/>
                                        <p:tgtEl>
                                          <p:spTgt spid="82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fade">
                                      <p:cBhvr>
                                        <p:cTn id="11" dur="500"/>
                                        <p:tgtEl>
                                          <p:spTgt spid="819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500"/>
                                        <p:tgtEl>
                                          <p:spTgt spid="819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fade">
                                      <p:cBhvr>
                                        <p:cTn id="19" dur="500"/>
                                        <p:tgtEl>
                                          <p:spTgt spid="819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197"/>
                                        </p:tgtEl>
                                        <p:attrNameLst>
                                          <p:attrName>style.visibility</p:attrName>
                                        </p:attrNameLst>
                                      </p:cBhvr>
                                      <p:to>
                                        <p:strVal val="visible"/>
                                      </p:to>
                                    </p:set>
                                    <p:animEffect transition="in" filter="fade">
                                      <p:cBhvr>
                                        <p:cTn id="23" dur="500"/>
                                        <p:tgtEl>
                                          <p:spTgt spid="819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fade">
                                      <p:cBhvr>
                                        <p:cTn id="27" dur="500"/>
                                        <p:tgtEl>
                                          <p:spTgt spid="819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199"/>
                                        </p:tgtEl>
                                        <p:attrNameLst>
                                          <p:attrName>style.visibility</p:attrName>
                                        </p:attrNameLst>
                                      </p:cBhvr>
                                      <p:to>
                                        <p:strVal val="visible"/>
                                      </p:to>
                                    </p:set>
                                    <p:animEffect transition="in" filter="fade">
                                      <p:cBhvr>
                                        <p:cTn id="31" dur="500"/>
                                        <p:tgtEl>
                                          <p:spTgt spid="819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200"/>
                                        </p:tgtEl>
                                        <p:attrNameLst>
                                          <p:attrName>style.visibility</p:attrName>
                                        </p:attrNameLst>
                                      </p:cBhvr>
                                      <p:to>
                                        <p:strVal val="visible"/>
                                      </p:to>
                                    </p:set>
                                    <p:animEffect transition="in" filter="fade">
                                      <p:cBhvr>
                                        <p:cTn id="35" dur="500"/>
                                        <p:tgtEl>
                                          <p:spTgt spid="820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201"/>
                                        </p:tgtEl>
                                        <p:attrNameLst>
                                          <p:attrName>style.visibility</p:attrName>
                                        </p:attrNameLst>
                                      </p:cBhvr>
                                      <p:to>
                                        <p:strVal val="visible"/>
                                      </p:to>
                                    </p:set>
                                    <p:animEffect transition="in" filter="fade">
                                      <p:cBhvr>
                                        <p:cTn id="39"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rkLogic Template 2015">
  <a:themeElements>
    <a:clrScheme name="Custom 59">
      <a:dk1>
        <a:srgbClr val="010101"/>
      </a:dk1>
      <a:lt1>
        <a:sysClr val="window" lastClr="FFFFFF"/>
      </a:lt1>
      <a:dk2>
        <a:srgbClr val="D92231"/>
      </a:dk2>
      <a:lt2>
        <a:srgbClr val="FFFFFF"/>
      </a:lt2>
      <a:accent1>
        <a:srgbClr val="004EA8"/>
      </a:accent1>
      <a:accent2>
        <a:srgbClr val="44499C"/>
      </a:accent2>
      <a:accent3>
        <a:srgbClr val="168DC9"/>
      </a:accent3>
      <a:accent4>
        <a:srgbClr val="149172"/>
      </a:accent4>
      <a:accent5>
        <a:srgbClr val="0295A8"/>
      </a:accent5>
      <a:accent6>
        <a:srgbClr val="00649D"/>
      </a:accent6>
      <a:hlink>
        <a:srgbClr val="004EA8"/>
      </a:hlink>
      <a:folHlink>
        <a:srgbClr val="004EA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solidFill>
            <a:schemeClr val="tx1">
              <a:lumMod val="25000"/>
              <a:lumOff val="75000"/>
            </a:schemeClr>
          </a:solidFill>
        </a:ln>
        <a:effectLst/>
      </a:spPr>
      <a:bodyPr lIns="182880" tIns="91440" rIns="182880" bIns="91440" rtlCol="0" anchor="t" anchorCtr="0"/>
      <a:lstStyle>
        <a:defPPr>
          <a:defRPr sz="160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38100" cap="flat">
          <a:solidFill>
            <a:schemeClr val="tx1">
              <a:lumMod val="50000"/>
              <a:lumOff val="50000"/>
            </a:schemeClr>
          </a:solidFill>
          <a:tailEnd type="none" w="med" len="sm"/>
        </a:ln>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nchor="t" anchorCtr="0">
        <a:noAutofit/>
      </a:bodyPr>
      <a:lstStyle>
        <a:defPPr marL="342900" indent="-342900">
          <a:buClr>
            <a:schemeClr val="tx2"/>
          </a:buClr>
          <a:buFont typeface="Wingdings" charset="2"/>
          <a:buChar cha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MarkLogic Template 2015.potx</Template>
  <TotalTime>141629</TotalTime>
  <Words>6488</Words>
  <Application>Microsoft Macintosh PowerPoint</Application>
  <PresentationFormat>Custom</PresentationFormat>
  <Paragraphs>984</Paragraphs>
  <Slides>67</Slides>
  <Notes>50</Notes>
  <HiddenSlides>2</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MarkLogic Template 2015</vt:lpstr>
      <vt:lpstr>The Power of Combining Documents, Semantic Triples, and Values with Enterprise NoSQL</vt:lpstr>
      <vt:lpstr>PowerPoint Presentation</vt:lpstr>
      <vt:lpstr>Agenda</vt:lpstr>
      <vt:lpstr>Agenda</vt:lpstr>
      <vt:lpstr>PowerPoint Presentation</vt:lpstr>
      <vt:lpstr>The SNL App</vt:lpstr>
      <vt:lpstr>Semantics-driven search</vt:lpstr>
      <vt:lpstr>Intelligent recommendation engine</vt:lpstr>
      <vt:lpstr>Great Content + Great UX = </vt:lpstr>
      <vt:lpstr>Agenda</vt:lpstr>
      <vt:lpstr>NoSQL Document Store</vt:lpstr>
      <vt:lpstr>Relational</vt:lpstr>
      <vt:lpstr>Let’s Begin…</vt:lpstr>
      <vt:lpstr>New requirements… new schema</vt:lpstr>
      <vt:lpstr>Now let’s store something else</vt:lpstr>
      <vt:lpstr>A book document looks like this…</vt:lpstr>
      <vt:lpstr>What if we store the book like this …</vt:lpstr>
      <vt:lpstr>… and add a little structure </vt:lpstr>
      <vt:lpstr>NoSQL Works for Relational</vt:lpstr>
      <vt:lpstr>MarkLogic and All Data Types</vt:lpstr>
      <vt:lpstr>Denormalizing</vt:lpstr>
      <vt:lpstr>Denormalizing</vt:lpstr>
      <vt:lpstr>Denormalizing</vt:lpstr>
      <vt:lpstr>Expansion</vt:lpstr>
      <vt:lpstr>Expansion</vt:lpstr>
      <vt:lpstr>Sharding</vt:lpstr>
      <vt:lpstr>Sharding</vt:lpstr>
      <vt:lpstr>Document Modeling</vt:lpstr>
      <vt:lpstr>Beauty of Document Stores</vt:lpstr>
      <vt:lpstr>Agenda</vt:lpstr>
      <vt:lpstr>Semantic Triple Store</vt:lpstr>
      <vt:lpstr>Semantics Is: A New Way to Organize Data</vt:lpstr>
      <vt:lpstr>Semantics Is: A New Way to Organize Data</vt:lpstr>
      <vt:lpstr>PowerPoint Presentation</vt:lpstr>
      <vt:lpstr>Facts from the World at Large</vt:lpstr>
      <vt:lpstr>Facts from your domain</vt:lpstr>
      <vt:lpstr>Facts from Documents</vt:lpstr>
      <vt:lpstr>The World of Triples</vt:lpstr>
      <vt:lpstr>Relationships</vt:lpstr>
      <vt:lpstr>Relationships</vt:lpstr>
      <vt:lpstr>SPARQL</vt:lpstr>
      <vt:lpstr>SPARQL</vt:lpstr>
      <vt:lpstr>Agenda</vt:lpstr>
      <vt:lpstr>Real-Time Analytics</vt:lpstr>
      <vt:lpstr>Real-Time Analytics</vt:lpstr>
      <vt:lpstr>Real-Time Analytics</vt:lpstr>
      <vt:lpstr>Agenda</vt:lpstr>
      <vt:lpstr>Triples and Documents</vt:lpstr>
      <vt:lpstr>Triples and Documents</vt:lpstr>
      <vt:lpstr>Triples and Documents</vt:lpstr>
      <vt:lpstr>Triples and Documents</vt:lpstr>
      <vt:lpstr>Triple Selection</vt:lpstr>
      <vt:lpstr>PowerPoint Presentation</vt:lpstr>
      <vt:lpstr>Document Selection</vt:lpstr>
      <vt:lpstr>Simpler Architecture</vt:lpstr>
      <vt:lpstr>Simpler Architecture</vt:lpstr>
      <vt:lpstr>PowerPoint Presentation</vt:lpstr>
      <vt:lpstr>PowerPoint Presentation</vt:lpstr>
      <vt:lpstr>Dynamic Semantic Publishing</vt:lpstr>
      <vt:lpstr>PowerPoint Presentation</vt:lpstr>
      <vt:lpstr>Use Semantics when you want to …</vt:lpstr>
      <vt:lpstr>PowerPoint Presentation</vt:lpstr>
      <vt:lpstr>PowerPoint Presentation</vt:lpstr>
      <vt:lpstr>Backup</vt:lpstr>
      <vt:lpstr>Relational Store vs. Document/Data/Triple Store Overview</vt:lpstr>
      <vt:lpstr>SPARQL: A Powerful Query Language</vt:lpstr>
      <vt:lpstr>Built-in Deductive Reasoning: Gain insight with inferencing</vt:lpstr>
    </vt:vector>
  </TitlesOfParts>
  <Company>MarkLogic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Enterprise NoSQL</dc:title>
  <dc:creator>Alicia Saia</dc:creator>
  <cp:lastModifiedBy>Dave Cassel</cp:lastModifiedBy>
  <cp:revision>1056</cp:revision>
  <cp:lastPrinted>2014-12-11T15:43:08Z</cp:lastPrinted>
  <dcterms:created xsi:type="dcterms:W3CDTF">2013-10-21T14:39:33Z</dcterms:created>
  <dcterms:modified xsi:type="dcterms:W3CDTF">2015-03-19T12:02:22Z</dcterms:modified>
</cp:coreProperties>
</file>