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38" r:id="rId2"/>
    <p:sldId id="376" r:id="rId3"/>
    <p:sldId id="308" r:id="rId4"/>
    <p:sldId id="340" r:id="rId5"/>
    <p:sldId id="313" r:id="rId6"/>
    <p:sldId id="358" r:id="rId7"/>
    <p:sldId id="366" r:id="rId8"/>
    <p:sldId id="365" r:id="rId9"/>
    <p:sldId id="359" r:id="rId10"/>
    <p:sldId id="360" r:id="rId11"/>
    <p:sldId id="314" r:id="rId12"/>
    <p:sldId id="337" r:id="rId13"/>
    <p:sldId id="323" r:id="rId14"/>
    <p:sldId id="343" r:id="rId15"/>
    <p:sldId id="325" r:id="rId16"/>
    <p:sldId id="326" r:id="rId17"/>
    <p:sldId id="364" r:id="rId18"/>
    <p:sldId id="362" r:id="rId19"/>
    <p:sldId id="373" r:id="rId20"/>
    <p:sldId id="367" r:id="rId21"/>
    <p:sldId id="294" r:id="rId22"/>
    <p:sldId id="295" r:id="rId23"/>
    <p:sldId id="298" r:id="rId24"/>
    <p:sldId id="368" r:id="rId25"/>
    <p:sldId id="344" r:id="rId26"/>
    <p:sldId id="346" r:id="rId27"/>
    <p:sldId id="292" r:id="rId28"/>
    <p:sldId id="347" r:id="rId29"/>
    <p:sldId id="348" r:id="rId30"/>
    <p:sldId id="374" r:id="rId31"/>
    <p:sldId id="349" r:id="rId32"/>
    <p:sldId id="328" r:id="rId33"/>
    <p:sldId id="369" r:id="rId34"/>
    <p:sldId id="370" r:id="rId35"/>
    <p:sldId id="361" r:id="rId36"/>
    <p:sldId id="371" r:id="rId37"/>
    <p:sldId id="372" r:id="rId38"/>
    <p:sldId id="350" r:id="rId39"/>
    <p:sldId id="351" r:id="rId40"/>
    <p:sldId id="352" r:id="rId41"/>
    <p:sldId id="353" r:id="rId42"/>
    <p:sldId id="316" r:id="rId43"/>
    <p:sldId id="315" r:id="rId44"/>
    <p:sldId id="356" r:id="rId45"/>
    <p:sldId id="312" r:id="rId46"/>
    <p:sldId id="318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697D"/>
    <a:srgbClr val="69BE28"/>
    <a:srgbClr val="E17000"/>
    <a:srgbClr val="1E1E1E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02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-1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D81165-85A7-0E44-B016-EA4C0EAD8F21}" type="datetime1">
              <a:rPr lang="en-US"/>
              <a:pPr>
                <a:defRPr/>
              </a:pPr>
              <a:t>2/12/14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1ACFB0-C086-1C46-9148-0A44A70DB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2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9A6F32-65BE-CC43-819C-4DE6A222013B}" type="datetime1">
              <a:rPr lang="en-US"/>
              <a:pPr>
                <a:defRPr/>
              </a:pPr>
              <a:t>2/12/14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374085-3E80-6E4B-8D15-AE111E3F1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7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processing – </a:t>
            </a:r>
            <a:r>
              <a:rPr lang="en-US" dirty="0" err="1" smtClean="0"/>
              <a:t>Giraph</a:t>
            </a:r>
            <a:r>
              <a:rPr lang="en-US" dirty="0" smtClean="0"/>
              <a:t>, Hama</a:t>
            </a:r>
          </a:p>
          <a:p>
            <a:r>
              <a:rPr lang="en-US" dirty="0" smtClean="0"/>
              <a:t>Stream </a:t>
            </a:r>
            <a:r>
              <a:rPr lang="en-US" dirty="0" err="1" smtClean="0"/>
              <a:t>proessing</a:t>
            </a:r>
            <a:r>
              <a:rPr lang="en-US" dirty="0" smtClean="0"/>
              <a:t> – </a:t>
            </a:r>
            <a:r>
              <a:rPr lang="en-US" dirty="0" err="1" smtClean="0"/>
              <a:t>Smaza</a:t>
            </a:r>
            <a:r>
              <a:rPr lang="en-US" dirty="0" smtClean="0"/>
              <a:t>, Storm, Spark, </a:t>
            </a:r>
            <a:r>
              <a:rPr lang="en-US" dirty="0" err="1" smtClean="0"/>
              <a:t>DataTorrent</a:t>
            </a:r>
            <a:endParaRPr lang="en-US" dirty="0" smtClean="0"/>
          </a:p>
          <a:p>
            <a:r>
              <a:rPr lang="en-US" dirty="0" smtClean="0"/>
              <a:t>MapReduce</a:t>
            </a:r>
          </a:p>
          <a:p>
            <a:r>
              <a:rPr lang="en-US" dirty="0" smtClean="0"/>
              <a:t>Tez</a:t>
            </a:r>
            <a:r>
              <a:rPr lang="en-US" baseline="0" dirty="0" smtClean="0"/>
              <a:t> – fast query execution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Weave/REEF – frameworks to help with writing applications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List</a:t>
            </a:r>
            <a:r>
              <a:rPr lang="en-US" baseline="0" dirty="0" smtClean="0"/>
              <a:t> of some of the applications which already support YARN, in some form.</a:t>
            </a:r>
          </a:p>
          <a:p>
            <a:r>
              <a:rPr lang="en-US" baseline="0" dirty="0" err="1" smtClean="0"/>
              <a:t>Smaza</a:t>
            </a:r>
            <a:r>
              <a:rPr lang="en-US" baseline="0" dirty="0" smtClean="0"/>
              <a:t>, Storm, S4 and </a:t>
            </a:r>
            <a:r>
              <a:rPr lang="en-US" baseline="0" dirty="0" err="1" smtClean="0"/>
              <a:t>DataTorrent</a:t>
            </a:r>
            <a:r>
              <a:rPr lang="en-US" baseline="0" dirty="0" smtClean="0"/>
              <a:t> are streaming frameworks</a:t>
            </a:r>
          </a:p>
          <a:p>
            <a:r>
              <a:rPr lang="en-US" baseline="0" dirty="0" smtClean="0"/>
              <a:t>Various types of graph processing frameworks – </a:t>
            </a:r>
            <a:r>
              <a:rPr lang="en-US" baseline="0" dirty="0" err="1" smtClean="0"/>
              <a:t>Giraph</a:t>
            </a:r>
            <a:r>
              <a:rPr lang="en-US" baseline="0" dirty="0" smtClean="0"/>
              <a:t> and Hama are graph processing systems</a:t>
            </a:r>
          </a:p>
          <a:p>
            <a:r>
              <a:rPr lang="en-US" baseline="0" dirty="0" smtClean="0"/>
              <a:t>There’s some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projects – caching systems, on-demand web-server spin up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Wave and REEF are frameworks on top of YARN to make writing applications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2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8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smtClean="0">
                <a:latin typeface="+mn-lt"/>
                <a:ea typeface="+mn-ea"/>
                <a:cs typeface="+mn-cs"/>
              </a:rPr>
              <a:t>2014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0C0D0BB-98A3-7C42-83C1-132C7944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01750" y="6453188"/>
            <a:ext cx="289560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92467FF-63EE-094F-90CE-4C22793B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5888"/>
            <a:ext cx="5251450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5888"/>
            <a:ext cx="5251450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2014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7038" y="6453188"/>
            <a:ext cx="6126162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5195364-CB26-204E-9D19-22CA26A1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6" r:id="rId4"/>
    <p:sldLayoutId id="2147483662" r:id="rId5"/>
    <p:sldLayoutId id="2147483663" r:id="rId6"/>
    <p:sldLayoutId id="2147483665" r:id="rId7"/>
    <p:sldLayoutId id="2147483664" r:id="rId8"/>
    <p:sldLayoutId id="2147483659" r:id="rId9"/>
    <p:sldLayoutId id="2147483660" r:id="rId1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hortonworks.com/products/hortonworks-sandbox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Apache Hadoop </a:t>
            </a:r>
            <a:r>
              <a:rPr lang="en-US" sz="6000" dirty="0" smtClean="0"/>
              <a:t>2.0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Migration from 1.0 to 2.0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7038" y="3738755"/>
            <a:ext cx="4473575" cy="1077901"/>
          </a:xfrm>
        </p:spPr>
        <p:txBody>
          <a:bodyPr/>
          <a:lstStyle/>
          <a:p>
            <a:r>
              <a:rPr lang="en-US" sz="1600" dirty="0" smtClean="0"/>
              <a:t>Vinod Kumar Vavilapalli</a:t>
            </a:r>
          </a:p>
          <a:p>
            <a:r>
              <a:rPr lang="en-US" sz="1600" dirty="0" err="1" smtClean="0"/>
              <a:t>Hortonworks</a:t>
            </a:r>
            <a:r>
              <a:rPr lang="en-US" sz="1600" dirty="0" smtClean="0"/>
              <a:t> </a:t>
            </a:r>
            <a:r>
              <a:rPr lang="en-US" sz="1600" dirty="0" err="1" smtClean="0"/>
              <a:t>Inc</a:t>
            </a:r>
            <a:endParaRPr lang="en-US" sz="1600" dirty="0" smtClean="0"/>
          </a:p>
          <a:p>
            <a:r>
              <a:rPr lang="en-US" sz="1600" dirty="0" err="1"/>
              <a:t>v</a:t>
            </a:r>
            <a:r>
              <a:rPr lang="en-US" sz="1600" dirty="0" err="1" smtClean="0"/>
              <a:t>inodkv</a:t>
            </a:r>
            <a:r>
              <a:rPr lang="en-US" sz="1600" dirty="0" smtClean="0"/>
              <a:t> [at] </a:t>
            </a:r>
            <a:r>
              <a:rPr lang="en-US" sz="1600" dirty="0" err="1" smtClean="0"/>
              <a:t>apache.org</a:t>
            </a:r>
            <a:endParaRPr lang="en-US" sz="1600" dirty="0" smtClean="0"/>
          </a:p>
          <a:p>
            <a:r>
              <a:rPr lang="en-US" sz="1600" dirty="0" smtClean="0"/>
              <a:t>@</a:t>
            </a:r>
            <a:r>
              <a:rPr lang="en-US" sz="1600" dirty="0" err="1" smtClean="0"/>
              <a:t>tshooter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0C0D0BB-98A3-7C42-83C1-132C7944CB3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6861" y="663652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70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Support for multiple storage tiers – Disk, Memory, SSD</a:t>
            </a:r>
          </a:p>
          <a:p>
            <a:r>
              <a:rPr lang="en-US" dirty="0" smtClean="0"/>
              <a:t>Finer grained access – ACLs</a:t>
            </a:r>
            <a:endParaRPr lang="en-US" dirty="0"/>
          </a:p>
          <a:p>
            <a:r>
              <a:rPr lang="en-US" dirty="0" smtClean="0"/>
              <a:t>Faster access to data </a:t>
            </a:r>
            <a:r>
              <a:rPr lang="en-US" dirty="0"/>
              <a:t>– </a:t>
            </a:r>
            <a:r>
              <a:rPr lang="en-US" dirty="0" err="1" smtClean="0"/>
              <a:t>DataNode</a:t>
            </a:r>
            <a:r>
              <a:rPr lang="en-US" dirty="0" smtClean="0"/>
              <a:t> Caching</a:t>
            </a:r>
            <a:endParaRPr lang="en-US" dirty="0"/>
          </a:p>
          <a:p>
            <a:r>
              <a:rPr lang="en-US" dirty="0" smtClean="0"/>
              <a:t>Operability – Rolling upgrades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2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YARN: Taking Hadoop Beyond Batch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354470"/>
            <a:ext cx="8229600" cy="2796195"/>
          </a:xfrm>
          <a:prstGeom prst="roundRect">
            <a:avLst>
              <a:gd name="adj" fmla="val 2621"/>
            </a:avLst>
          </a:prstGeom>
          <a:solidFill>
            <a:schemeClr val="accent1"/>
          </a:solidFill>
          <a:ln w="28575" cmpd="sng">
            <a:solidFill>
              <a:srgbClr val="69BE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marL="58738"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Applications Run Natively </a:t>
            </a:r>
            <a:r>
              <a:rPr lang="en-US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in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Hadoop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1040874" y="5441461"/>
            <a:ext cx="7543109" cy="596227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HDFS2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(Redundant, Reliable Storage)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1040874" y="4580012"/>
            <a:ext cx="7543109" cy="771092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4763"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YARN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(Cluster Resource Management)  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46165" y="4777045"/>
            <a:ext cx="1765340" cy="417502"/>
          </a:xfrm>
          <a:prstGeom prst="rect">
            <a:avLst/>
          </a:prstGeom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1040874" y="3916780"/>
            <a:ext cx="878190" cy="607485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BATCH</a:t>
            </a: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(MapReduce)</a:t>
            </a:r>
            <a:endParaRPr lang="en-US" sz="1200" b="1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1998443" y="3916781"/>
            <a:ext cx="882283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INTERACTIVE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(Tez)</a:t>
            </a:r>
            <a:endParaRPr lang="en-US" sz="1200" b="1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>
            <a:spLocks/>
          </p:cNvSpPr>
          <p:nvPr/>
        </p:nvSpPr>
        <p:spPr>
          <a:xfrm>
            <a:off x="3910648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STREAMING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(Storm, S4,…)</a:t>
            </a:r>
          </a:p>
        </p:txBody>
      </p:sp>
      <p:sp>
        <p:nvSpPr>
          <p:cNvPr id="11" name="Rounded Rectangle 10"/>
          <p:cNvSpPr>
            <a:spLocks/>
          </p:cNvSpPr>
          <p:nvPr/>
        </p:nvSpPr>
        <p:spPr>
          <a:xfrm>
            <a:off x="4861191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GRAPH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(Giraph)</a:t>
            </a:r>
          </a:p>
        </p:txBody>
      </p:sp>
      <p:sp>
        <p:nvSpPr>
          <p:cNvPr id="12" name="Rounded Rectangle 11"/>
          <p:cNvSpPr>
            <a:spLocks/>
          </p:cNvSpPr>
          <p:nvPr/>
        </p:nvSpPr>
        <p:spPr>
          <a:xfrm>
            <a:off x="5811734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IN-MEMORY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(Spark)</a:t>
            </a: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6762277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HPC MPI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(OpenMPI)</a:t>
            </a:r>
          </a:p>
        </p:txBody>
      </p:sp>
      <p:sp>
        <p:nvSpPr>
          <p:cNvPr id="14" name="Rounded Rectangle 13"/>
          <p:cNvSpPr>
            <a:spLocks/>
          </p:cNvSpPr>
          <p:nvPr/>
        </p:nvSpPr>
        <p:spPr>
          <a:xfrm>
            <a:off x="2960105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ONLINE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(HBase)</a:t>
            </a:r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>
            <a:off x="7712819" y="3916781"/>
            <a:ext cx="871164" cy="607485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OTHER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(Search)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(Weave…)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75041" y="4503174"/>
            <a:ext cx="216608" cy="164480"/>
            <a:chOff x="1359665" y="4586445"/>
            <a:chExt cx="256410" cy="215206"/>
          </a:xfrm>
        </p:grpSpPr>
        <p:sp>
          <p:nvSpPr>
            <p:cNvPr id="17" name="Trapezoid 16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26896" y="4507369"/>
            <a:ext cx="216608" cy="172836"/>
            <a:chOff x="1359665" y="4575512"/>
            <a:chExt cx="256410" cy="226139"/>
          </a:xfrm>
        </p:grpSpPr>
        <p:sp>
          <p:nvSpPr>
            <p:cNvPr id="20" name="Trapezoid 19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V="1">
              <a:off x="1359665" y="4575512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8751" y="4509524"/>
            <a:ext cx="216608" cy="164480"/>
            <a:chOff x="1359665" y="4586445"/>
            <a:chExt cx="256410" cy="215206"/>
          </a:xfrm>
        </p:grpSpPr>
        <p:sp>
          <p:nvSpPr>
            <p:cNvPr id="23" name="Trapezoid 22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Trapezoid 23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30606" y="4503174"/>
            <a:ext cx="216608" cy="164480"/>
            <a:chOff x="1359665" y="4586445"/>
            <a:chExt cx="256410" cy="215206"/>
          </a:xfrm>
        </p:grpSpPr>
        <p:sp>
          <p:nvSpPr>
            <p:cNvPr id="26" name="Trapezoid 25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rapezoid 26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38027" y="4506167"/>
            <a:ext cx="216608" cy="164480"/>
            <a:chOff x="1359665" y="4586445"/>
            <a:chExt cx="256410" cy="215206"/>
          </a:xfrm>
        </p:grpSpPr>
        <p:sp>
          <p:nvSpPr>
            <p:cNvPr id="29" name="Trapezoid 28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rapezoid 29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86171" y="4502888"/>
            <a:ext cx="216608" cy="164480"/>
            <a:chOff x="1359665" y="4586445"/>
            <a:chExt cx="256410" cy="215206"/>
          </a:xfrm>
        </p:grpSpPr>
        <p:sp>
          <p:nvSpPr>
            <p:cNvPr id="32" name="Trapezoid 31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rapezoid 32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34316" y="4504346"/>
            <a:ext cx="216608" cy="164480"/>
            <a:chOff x="1359665" y="4586445"/>
            <a:chExt cx="256410" cy="215206"/>
          </a:xfrm>
        </p:grpSpPr>
        <p:sp>
          <p:nvSpPr>
            <p:cNvPr id="35" name="Trapezoid 34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rapezoid 35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2461" y="4509524"/>
            <a:ext cx="216608" cy="164480"/>
            <a:chOff x="1359665" y="4586445"/>
            <a:chExt cx="256410" cy="215206"/>
          </a:xfrm>
        </p:grpSpPr>
        <p:sp>
          <p:nvSpPr>
            <p:cNvPr id="38" name="Trapezoid 37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rapezoid 38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2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457200" y="1159577"/>
            <a:ext cx="8229600" cy="197434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Store ALL DATA in one place…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Interact </a:t>
            </a:r>
            <a:r>
              <a:rPr lang="en-US" dirty="0"/>
              <a:t>with that data in MULTIPLE </a:t>
            </a:r>
            <a:r>
              <a:rPr lang="en-US" dirty="0" smtClean="0"/>
              <a:t>WAYS</a:t>
            </a: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with Predictable Performance and Quality of 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4778" y="-362466"/>
            <a:ext cx="37221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 dirty="0" smtClean="0">
                <a:solidFill>
                  <a:srgbClr val="33CC33"/>
                </a:solidFill>
              </a:rPr>
              <a:t>5</a:t>
            </a:r>
            <a:endParaRPr lang="en-US" sz="49600" b="1" dirty="0">
              <a:solidFill>
                <a:srgbClr val="33CC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Key Benefits of YARN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914400" indent="-914400">
              <a:spcBef>
                <a:spcPts val="2664"/>
              </a:spcBef>
              <a:buFont typeface="+mj-lt"/>
              <a:buAutoNum type="arabicPeriod"/>
            </a:pPr>
            <a:r>
              <a:rPr lang="en-US" sz="3600" dirty="0" smtClean="0"/>
              <a:t>Scale</a:t>
            </a:r>
          </a:p>
          <a:p>
            <a:pPr marL="914400" indent="-914400">
              <a:spcBef>
                <a:spcPts val="2664"/>
              </a:spcBef>
              <a:buFont typeface="+mj-lt"/>
              <a:buAutoNum type="arabicPeriod"/>
            </a:pPr>
            <a:r>
              <a:rPr lang="en-US" sz="3600" dirty="0"/>
              <a:t>New Programming Models &amp; Services</a:t>
            </a:r>
          </a:p>
          <a:p>
            <a:pPr marL="914400" indent="-914400">
              <a:spcBef>
                <a:spcPts val="2664"/>
              </a:spcBef>
              <a:buFont typeface="+mj-lt"/>
              <a:buAutoNum type="arabicPeriod"/>
            </a:pPr>
            <a:r>
              <a:rPr lang="en-US" sz="3600" dirty="0" smtClean="0"/>
              <a:t>Improved </a:t>
            </a:r>
            <a:r>
              <a:rPr lang="en-US" sz="3600" dirty="0"/>
              <a:t>cluster </a:t>
            </a:r>
            <a:r>
              <a:rPr lang="en-US" sz="3600" dirty="0" smtClean="0"/>
              <a:t>utilization</a:t>
            </a:r>
            <a:endParaRPr lang="en-US" sz="3600" dirty="0"/>
          </a:p>
          <a:p>
            <a:pPr marL="914400" indent="-914400">
              <a:spcBef>
                <a:spcPts val="2664"/>
              </a:spcBef>
              <a:buFont typeface="+mj-lt"/>
              <a:buAutoNum type="arabicPeriod"/>
            </a:pPr>
            <a:r>
              <a:rPr lang="en-US" sz="3600" dirty="0" smtClean="0"/>
              <a:t>Agility</a:t>
            </a:r>
          </a:p>
          <a:p>
            <a:pPr marL="914400" indent="-914400">
              <a:spcBef>
                <a:spcPts val="2664"/>
              </a:spcBef>
              <a:buFont typeface="+mj-lt"/>
              <a:buAutoNum type="arabicPeriod"/>
            </a:pPr>
            <a:r>
              <a:rPr lang="en-US" sz="3600" dirty="0" smtClean="0"/>
              <a:t>Beyond Java</a:t>
            </a:r>
            <a:endParaRPr lang="en-US" sz="3600" dirty="0"/>
          </a:p>
          <a:p>
            <a:pPr marL="914400" indent="-914400">
              <a:spcBef>
                <a:spcPts val="2664"/>
              </a:spcBef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catch?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 could go on and on about the benefits, but what’s the catch?</a:t>
            </a:r>
          </a:p>
          <a:p>
            <a:r>
              <a:rPr lang="en-US" dirty="0" smtClean="0"/>
              <a:t>Nothing major!</a:t>
            </a:r>
          </a:p>
          <a:p>
            <a:r>
              <a:rPr lang="en-US" dirty="0" smtClean="0"/>
              <a:t>Major </a:t>
            </a:r>
            <a:r>
              <a:rPr lang="en-US" dirty="0"/>
              <a:t>architectural changes</a:t>
            </a:r>
          </a:p>
          <a:p>
            <a:r>
              <a:rPr lang="en-US" dirty="0"/>
              <a:t>But the impact on user applications and APIs </a:t>
            </a:r>
            <a:r>
              <a:rPr lang="en-US" dirty="0" smtClean="0"/>
              <a:t>kept </a:t>
            </a:r>
            <a:r>
              <a:rPr lang="en-US" dirty="0"/>
              <a:t>to a </a:t>
            </a:r>
            <a:r>
              <a:rPr lang="en-US" dirty="0" smtClean="0"/>
              <a:t>minimal</a:t>
            </a:r>
          </a:p>
          <a:p>
            <a:pPr lvl="1"/>
            <a:r>
              <a:rPr lang="en-US" dirty="0" smtClean="0"/>
              <a:t>Feature parity</a:t>
            </a:r>
          </a:p>
          <a:p>
            <a:pPr lvl="1"/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End-users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4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 to migrating your clusters to Hadoop-2.x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55195364-CB26-204E-9D19-22CA26A13F7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8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Hadoop Common, HDFS and MR are installable </a:t>
            </a:r>
            <a:r>
              <a:rPr lang="en-US" dirty="0" smtClean="0"/>
              <a:t>separately, but optional</a:t>
            </a:r>
            <a:endParaRPr lang="en-US" dirty="0"/>
          </a:p>
          <a:p>
            <a:r>
              <a:rPr lang="en-US" dirty="0" err="1" smtClean="0"/>
              <a:t>Env</a:t>
            </a:r>
            <a:endParaRPr lang="en-US" dirty="0" smtClean="0"/>
          </a:p>
          <a:p>
            <a:pPr lvl="1"/>
            <a:r>
              <a:rPr lang="en-US" dirty="0" smtClean="0"/>
              <a:t>HADOOP_HOME </a:t>
            </a:r>
            <a:r>
              <a:rPr lang="en-US" dirty="0"/>
              <a:t>deprecated, but works</a:t>
            </a:r>
          </a:p>
          <a:p>
            <a:pPr lvl="1"/>
            <a:r>
              <a:rPr lang="en-US" dirty="0"/>
              <a:t>The environment variables  - HADOOP_COMMON_HOME</a:t>
            </a:r>
            <a:r>
              <a:rPr lang="en-US" dirty="0" smtClean="0"/>
              <a:t>, HADOOP_HDFS_HOME</a:t>
            </a:r>
            <a:r>
              <a:rPr lang="en-US" dirty="0"/>
              <a:t>, HADOOP_MAPRED_HOME,</a:t>
            </a:r>
          </a:p>
          <a:p>
            <a:pPr lvl="1"/>
            <a:r>
              <a:rPr lang="en-US" dirty="0"/>
              <a:t>HADOOP_YARN_HOME : </a:t>
            </a:r>
            <a:r>
              <a:rPr lang="en-US" dirty="0" smtClean="0"/>
              <a:t>New</a:t>
            </a:r>
            <a:endParaRPr lang="en-US" dirty="0"/>
          </a:p>
          <a:p>
            <a:r>
              <a:rPr lang="en-US" dirty="0" smtClean="0"/>
              <a:t>Commands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in</a:t>
            </a:r>
            <a:r>
              <a:rPr lang="en-US" dirty="0"/>
              <a:t>/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smtClean="0"/>
              <a:t>works as usual </a:t>
            </a:r>
            <a:r>
              <a:rPr lang="en-US" dirty="0"/>
              <a:t>but some sub-commands are deprecated</a:t>
            </a:r>
          </a:p>
          <a:p>
            <a:pPr lvl="1"/>
            <a:r>
              <a:rPr lang="en-US" dirty="0"/>
              <a:t>Separate commands for </a:t>
            </a:r>
            <a:r>
              <a:rPr lang="en-US" dirty="0" err="1"/>
              <a:t>mapred</a:t>
            </a:r>
            <a:r>
              <a:rPr lang="en-US" dirty="0"/>
              <a:t> and </a:t>
            </a:r>
            <a:r>
              <a:rPr lang="en-US" dirty="0" err="1"/>
              <a:t>hdfs</a:t>
            </a:r>
            <a:endParaRPr lang="en-US" dirty="0"/>
          </a:p>
          <a:p>
            <a:pPr lvl="2"/>
            <a:r>
              <a:rPr lang="en-US" dirty="0" err="1"/>
              <a:t>hdfs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</a:t>
            </a:r>
            <a:r>
              <a:rPr lang="en-US" dirty="0" err="1"/>
              <a:t>ls</a:t>
            </a:r>
            <a:endParaRPr lang="en-US" dirty="0"/>
          </a:p>
          <a:p>
            <a:pPr lvl="2"/>
            <a:r>
              <a:rPr lang="en-US" dirty="0" err="1"/>
              <a:t>mapred</a:t>
            </a:r>
            <a:r>
              <a:rPr lang="en-US" dirty="0"/>
              <a:t> job -kill &lt;</a:t>
            </a:r>
            <a:r>
              <a:rPr lang="en-US" dirty="0" err="1"/>
              <a:t>job_id</a:t>
            </a:r>
            <a:r>
              <a:rPr lang="en-US" dirty="0"/>
              <a:t>&gt;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in</a:t>
            </a:r>
            <a:r>
              <a:rPr lang="en-US" dirty="0"/>
              <a:t>/yarn-</a:t>
            </a:r>
            <a:r>
              <a:rPr lang="en-US" dirty="0" err="1"/>
              <a:t>daemon.sh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for starting yarn daemons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compatibility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 RPC wire compatible with prior versions of </a:t>
            </a:r>
            <a:r>
              <a:rPr lang="en-US" dirty="0" smtClean="0"/>
              <a:t>Hadoop</a:t>
            </a:r>
          </a:p>
          <a:p>
            <a:r>
              <a:rPr lang="en-US" dirty="0" smtClean="0"/>
              <a:t>Admins cannot mix and match versions </a:t>
            </a:r>
            <a:endParaRPr lang="en-US" dirty="0"/>
          </a:p>
          <a:p>
            <a:r>
              <a:rPr lang="en-US" dirty="0"/>
              <a:t>Clients must be updated to use the same version of Hadoop client library as the one installed on the cluster.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6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74847"/>
            <a:ext cx="8229600" cy="4954588"/>
          </a:xfrm>
        </p:spPr>
        <p:txBody>
          <a:bodyPr/>
          <a:lstStyle/>
          <a:p>
            <a:r>
              <a:rPr lang="en-US" dirty="0" smtClean="0"/>
              <a:t>Slots -&gt; Dynamic memory based Resources</a:t>
            </a:r>
          </a:p>
          <a:p>
            <a:r>
              <a:rPr lang="en-US" dirty="0" smtClean="0"/>
              <a:t>Total memory on each node</a:t>
            </a:r>
          </a:p>
          <a:p>
            <a:pPr lvl="1"/>
            <a:r>
              <a:rPr lang="en-US" dirty="0" err="1" smtClean="0"/>
              <a:t>yarn.nodemanager.resource.memory</a:t>
            </a:r>
            <a:r>
              <a:rPr lang="en-US" dirty="0" err="1"/>
              <a:t>-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Minimum and maximum sizes</a:t>
            </a:r>
          </a:p>
          <a:p>
            <a:pPr lvl="1"/>
            <a:r>
              <a:rPr lang="en-US" dirty="0" err="1"/>
              <a:t>yarn.scheduler.minimum</a:t>
            </a:r>
            <a:r>
              <a:rPr lang="en-US" dirty="0"/>
              <a:t>-allocation-</a:t>
            </a:r>
            <a:r>
              <a:rPr lang="en-US" dirty="0" err="1" smtClean="0"/>
              <a:t>mb</a:t>
            </a:r>
            <a:endParaRPr lang="en-US" dirty="0" smtClean="0"/>
          </a:p>
          <a:p>
            <a:pPr lvl="1"/>
            <a:r>
              <a:rPr lang="en-US" dirty="0" err="1" smtClean="0"/>
              <a:t>yarn.scheduler.maximum</a:t>
            </a:r>
            <a:r>
              <a:rPr lang="en-US" dirty="0"/>
              <a:t>-allocation-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MapReduce </a:t>
            </a:r>
            <a:r>
              <a:rPr lang="en-US" dirty="0" err="1" smtClean="0"/>
              <a:t>configs</a:t>
            </a:r>
            <a:r>
              <a:rPr lang="en-US" dirty="0" smtClean="0"/>
              <a:t> don’t change</a:t>
            </a:r>
          </a:p>
          <a:p>
            <a:pPr lvl="1"/>
            <a:r>
              <a:rPr lang="en-US" dirty="0" err="1" smtClean="0"/>
              <a:t>mapreduce.map.memory.mb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apreduce.map.java.opts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6" name="Picture 5" descr="YARNContai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51" y="1610531"/>
            <a:ext cx="1908048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Schedulers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 smtClean="0"/>
              <a:t>Concepts stay the same</a:t>
            </a:r>
          </a:p>
          <a:p>
            <a:pPr lvl="1"/>
            <a:r>
              <a:rPr lang="en-US" dirty="0" err="1" smtClean="0"/>
              <a:t>CapacityScheduler</a:t>
            </a:r>
            <a:r>
              <a:rPr lang="en-US" dirty="0" smtClean="0"/>
              <a:t>: Queues, User-limits</a:t>
            </a:r>
          </a:p>
          <a:p>
            <a:pPr lvl="1"/>
            <a:r>
              <a:rPr lang="en-US" dirty="0" err="1" smtClean="0"/>
              <a:t>FairScheduler</a:t>
            </a:r>
            <a:r>
              <a:rPr lang="en-US" dirty="0" smtClean="0"/>
              <a:t>: Pools</a:t>
            </a:r>
          </a:p>
          <a:p>
            <a:pPr lvl="1"/>
            <a:r>
              <a:rPr lang="en-US" dirty="0" smtClean="0"/>
              <a:t>Warning: Configuration names now have YARN-isms</a:t>
            </a:r>
          </a:p>
          <a:p>
            <a:r>
              <a:rPr lang="en-US" dirty="0" smtClean="0"/>
              <a:t>Key enhancements</a:t>
            </a:r>
          </a:p>
          <a:p>
            <a:pPr lvl="1"/>
            <a:r>
              <a:rPr lang="en-US" dirty="0" smtClean="0"/>
              <a:t>Hierarchical Queues for fine-grained control</a:t>
            </a:r>
          </a:p>
          <a:p>
            <a:pPr lvl="1"/>
            <a:r>
              <a:rPr lang="en-US" dirty="0" smtClean="0"/>
              <a:t>Multi-resource scheduling (CPU, Memory etc.)</a:t>
            </a:r>
          </a:p>
          <a:p>
            <a:pPr lvl="1"/>
            <a:r>
              <a:rPr lang="en-US" dirty="0" smtClean="0"/>
              <a:t>Online administration (add queues, ACLs etc.)</a:t>
            </a:r>
          </a:p>
          <a:p>
            <a:pPr lvl="1"/>
            <a:r>
              <a:rPr lang="en-US" dirty="0" smtClean="0"/>
              <a:t>Support for long-lived services (HBase, Accumulo, Storm</a:t>
            </a:r>
            <a:r>
              <a:rPr lang="en-US" dirty="0" smtClean="0"/>
              <a:t>) (</a:t>
            </a:r>
            <a:r>
              <a:rPr lang="en-US" smtClean="0"/>
              <a:t>In progress)</a:t>
            </a:r>
            <a:endParaRPr lang="en-US" dirty="0" smtClean="0"/>
          </a:p>
          <a:p>
            <a:pPr lvl="1"/>
            <a:r>
              <a:rPr lang="en-US" dirty="0" smtClean="0"/>
              <a:t>Node Labels for fine-grained administrative controls (Future)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1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Watch those damn knobs!</a:t>
            </a:r>
          </a:p>
          <a:p>
            <a:r>
              <a:rPr lang="en-US" dirty="0" smtClean="0"/>
              <a:t>Should </a:t>
            </a:r>
            <a:r>
              <a:rPr lang="en-US" dirty="0"/>
              <a:t>work if you are using </a:t>
            </a:r>
            <a:r>
              <a:rPr lang="en-US" dirty="0" smtClean="0"/>
              <a:t>the previous </a:t>
            </a:r>
            <a:r>
              <a:rPr lang="en-US" dirty="0" err="1"/>
              <a:t>configs</a:t>
            </a:r>
            <a:r>
              <a:rPr lang="en-US" dirty="0"/>
              <a:t> </a:t>
            </a:r>
            <a:r>
              <a:rPr lang="en-US" dirty="0" smtClean="0"/>
              <a:t>in Common, HDFS and client side MapReduce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MapReduce server side is toast</a:t>
            </a:r>
          </a:p>
          <a:p>
            <a:pPr lvl="1"/>
            <a:r>
              <a:rPr lang="en-US" dirty="0" smtClean="0"/>
              <a:t>No migration</a:t>
            </a:r>
          </a:p>
          <a:p>
            <a:pPr lvl="1"/>
            <a:r>
              <a:rPr lang="en-US" dirty="0" smtClean="0"/>
              <a:t>Just use new </a:t>
            </a:r>
            <a:r>
              <a:rPr lang="en-US" dirty="0" err="1" smtClean="0"/>
              <a:t>configs</a:t>
            </a:r>
            <a:endParaRPr lang="en-US" dirty="0"/>
          </a:p>
          <a:p>
            <a:r>
              <a:rPr lang="is-IS" dirty="0"/>
              <a:t>Past </a:t>
            </a:r>
            <a:r>
              <a:rPr lang="is-IS" dirty="0" smtClean="0"/>
              <a:t>sins</a:t>
            </a:r>
            <a:endParaRPr lang="is-IS" dirty="0"/>
          </a:p>
          <a:p>
            <a:pPr lvl="1"/>
            <a:r>
              <a:rPr lang="is-IS" dirty="0" smtClean="0"/>
              <a:t>From 0.21</a:t>
            </a:r>
            <a:r>
              <a:rPr lang="is-IS" dirty="0"/>
              <a:t>.x</a:t>
            </a:r>
          </a:p>
          <a:p>
            <a:pPr lvl="1"/>
            <a:r>
              <a:rPr lang="en-US" dirty="0" smtClean="0"/>
              <a:t>Configuration </a:t>
            </a:r>
            <a:r>
              <a:rPr lang="en-US" dirty="0"/>
              <a:t>names changed for better </a:t>
            </a:r>
            <a:r>
              <a:rPr lang="en-US" dirty="0" smtClean="0"/>
              <a:t>separation: client and server </a:t>
            </a:r>
            <a:r>
              <a:rPr lang="en-US" dirty="0" err="1" smtClean="0"/>
              <a:t>config</a:t>
            </a:r>
            <a:r>
              <a:rPr lang="en-US" dirty="0" smtClean="0"/>
              <a:t> names</a:t>
            </a:r>
          </a:p>
          <a:p>
            <a:pPr lvl="1"/>
            <a:r>
              <a:rPr lang="en-US" dirty="0" smtClean="0"/>
              <a:t>Cleaning up naming: </a:t>
            </a:r>
            <a:r>
              <a:rPr lang="en-US" dirty="0" err="1" smtClean="0"/>
              <a:t>mapred.job.queue.name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mapreduce.job.queuename</a:t>
            </a:r>
            <a:endParaRPr lang="en-US" dirty="0"/>
          </a:p>
          <a:p>
            <a:r>
              <a:rPr lang="en-US" dirty="0"/>
              <a:t>Old user-facing, job related </a:t>
            </a:r>
            <a:r>
              <a:rPr lang="en-US" dirty="0" err="1"/>
              <a:t>configs</a:t>
            </a:r>
            <a:r>
              <a:rPr lang="en-US" dirty="0"/>
              <a:t> </a:t>
            </a:r>
            <a:r>
              <a:rPr lang="en-US" dirty="0" smtClean="0"/>
              <a:t>work as before </a:t>
            </a:r>
            <a:r>
              <a:rPr lang="en-US" dirty="0"/>
              <a:t>but </a:t>
            </a:r>
            <a:r>
              <a:rPr lang="en-US" dirty="0" smtClean="0"/>
              <a:t>deprecated</a:t>
            </a:r>
          </a:p>
          <a:p>
            <a:r>
              <a:rPr lang="en-US" dirty="0" smtClean="0"/>
              <a:t>Configuration mappings exist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6.5 Hadoop-years old</a:t>
            </a:r>
          </a:p>
          <a:p>
            <a:r>
              <a:rPr lang="en-US" dirty="0"/>
              <a:t>Previously at Yahoo!, @</a:t>
            </a:r>
            <a:r>
              <a:rPr lang="en-US" dirty="0" err="1"/>
              <a:t>Hortonworks</a:t>
            </a:r>
            <a:r>
              <a:rPr lang="en-US" dirty="0"/>
              <a:t> now.</a:t>
            </a:r>
          </a:p>
          <a:p>
            <a:r>
              <a:rPr lang="en-US" dirty="0"/>
              <a:t>Last thing at </a:t>
            </a:r>
            <a:r>
              <a:rPr lang="en-US" dirty="0" smtClean="0"/>
              <a:t>School – </a:t>
            </a:r>
            <a:r>
              <a:rPr lang="en-US" dirty="0"/>
              <a:t>a two node Tomcat cluster. Three months later, first thing at job, brought down a 800 node cluster ;)</a:t>
            </a:r>
          </a:p>
          <a:p>
            <a:r>
              <a:rPr lang="en-US" dirty="0"/>
              <a:t>Two hats</a:t>
            </a:r>
          </a:p>
          <a:p>
            <a:pPr lvl="1"/>
            <a:r>
              <a:rPr lang="en-US" dirty="0" err="1"/>
              <a:t>Hortonworks</a:t>
            </a:r>
            <a:r>
              <a:rPr lang="en-US" dirty="0"/>
              <a:t>: Hadoop MapReduce and YARN</a:t>
            </a:r>
          </a:p>
          <a:p>
            <a:pPr lvl="1"/>
            <a:r>
              <a:rPr lang="en-US" dirty="0"/>
              <a:t>Apache: Apache Hadoop YARN lead. Apache Hadoop PMC, Apache Member</a:t>
            </a:r>
          </a:p>
          <a:p>
            <a:r>
              <a:rPr lang="en-US" dirty="0"/>
              <a:t>Worked/working on</a:t>
            </a:r>
          </a:p>
          <a:p>
            <a:pPr lvl="1"/>
            <a:r>
              <a:rPr lang="en-US" dirty="0"/>
              <a:t>YARN, Hadoop MapReduce, </a:t>
            </a:r>
            <a:r>
              <a:rPr lang="en-US" dirty="0" err="1"/>
              <a:t>HadoopOnDemand</a:t>
            </a:r>
            <a:r>
              <a:rPr lang="en-US" dirty="0"/>
              <a:t>, </a:t>
            </a:r>
            <a:r>
              <a:rPr lang="en-US" dirty="0" err="1"/>
              <a:t>CapacityScheduler</a:t>
            </a:r>
            <a:r>
              <a:rPr lang="en-US" dirty="0"/>
              <a:t>, Hadoop security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Ambari</a:t>
            </a:r>
            <a:r>
              <a:rPr lang="en-US" dirty="0"/>
              <a:t>: </a:t>
            </a:r>
            <a:r>
              <a:rPr lang="en-US" dirty="0" err="1"/>
              <a:t>Kickstarted</a:t>
            </a:r>
            <a:r>
              <a:rPr lang="en-US" dirty="0"/>
              <a:t> the project and its first release</a:t>
            </a:r>
          </a:p>
          <a:p>
            <a:pPr lvl="1"/>
            <a:r>
              <a:rPr lang="en-US" dirty="0"/>
              <a:t>Stinger: High performance data processing with Hadoop/Hive</a:t>
            </a:r>
          </a:p>
          <a:p>
            <a:r>
              <a:rPr lang="en-US" dirty="0"/>
              <a:t>Lots of random trouble shooting on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99% + code in Apache, Hadoop </a:t>
            </a:r>
            <a:r>
              <a:rPr lang="en-US" dirty="0" smtClean="0">
                <a:sym typeface="Wingdings"/>
              </a:rPr>
              <a:t> 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3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Installation/Upgrade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Fresh install</a:t>
            </a:r>
          </a:p>
          <a:p>
            <a:r>
              <a:rPr lang="en-US" dirty="0" smtClean="0"/>
              <a:t>Upgrading from an existing version</a:t>
            </a:r>
          </a:p>
          <a:p>
            <a:endParaRPr lang="en-US" dirty="0"/>
          </a:p>
          <a:p>
            <a:r>
              <a:rPr lang="en-US" dirty="0" smtClean="0"/>
              <a:t>Fresh Install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Ambari</a:t>
            </a:r>
            <a:r>
              <a:rPr lang="en-US" dirty="0" smtClean="0"/>
              <a:t> : Fully automated!</a:t>
            </a:r>
            <a:endParaRPr lang="en-US" dirty="0"/>
          </a:p>
          <a:p>
            <a:pPr lvl="1"/>
            <a:r>
              <a:rPr lang="en-US" dirty="0" smtClean="0"/>
              <a:t>Traditional manual install of RPMs/</a:t>
            </a:r>
            <a:r>
              <a:rPr lang="en-US" dirty="0" err="1" smtClean="0"/>
              <a:t>Tarballs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Upgrade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Ambari</a:t>
            </a:r>
            <a:endParaRPr lang="en-US" dirty="0" smtClean="0"/>
          </a:p>
          <a:p>
            <a:pPr lvl="2"/>
            <a:r>
              <a:rPr lang="en-US" dirty="0" smtClean="0"/>
              <a:t>Semi automated</a:t>
            </a:r>
          </a:p>
          <a:p>
            <a:pPr lvl="2"/>
            <a:r>
              <a:rPr lang="en-US" dirty="0" smtClean="0"/>
              <a:t>Supplies scripts which take care of most things</a:t>
            </a:r>
            <a:endParaRPr lang="en-US" dirty="0"/>
          </a:p>
          <a:p>
            <a:pPr lvl="1"/>
            <a:r>
              <a:rPr lang="en-US" dirty="0" smtClean="0"/>
              <a:t>Manual upgrade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3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Pre-upgrade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Backup Configuration files</a:t>
            </a:r>
          </a:p>
          <a:p>
            <a:r>
              <a:rPr lang="en-US" dirty="0" smtClean="0"/>
              <a:t>Stop users!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fsck</a:t>
            </a:r>
            <a:r>
              <a:rPr lang="en-US" dirty="0" smtClean="0"/>
              <a:t> and fix any errors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fsck</a:t>
            </a:r>
            <a:r>
              <a:rPr lang="en-US" dirty="0"/>
              <a:t> / -files -blocks -locations &gt; /</a:t>
            </a:r>
            <a:r>
              <a:rPr lang="en-US" dirty="0" err="1"/>
              <a:t>tmp</a:t>
            </a:r>
            <a:r>
              <a:rPr lang="en-US" dirty="0"/>
              <a:t>/dfs-old-fsck-1.log</a:t>
            </a:r>
          </a:p>
          <a:p>
            <a:r>
              <a:rPr lang="en-US" dirty="0"/>
              <a:t>Capture the complete </a:t>
            </a:r>
            <a:r>
              <a:rPr lang="en-US" dirty="0" smtClean="0"/>
              <a:t>namespace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dfs</a:t>
            </a:r>
            <a:r>
              <a:rPr lang="en-US" dirty="0"/>
              <a:t> -</a:t>
            </a:r>
            <a:r>
              <a:rPr lang="en-US" dirty="0" err="1"/>
              <a:t>lsr</a:t>
            </a:r>
            <a:r>
              <a:rPr lang="en-US" dirty="0"/>
              <a:t> / &gt; dfs-old-lsr-1.</a:t>
            </a:r>
            <a:r>
              <a:rPr lang="en-US" dirty="0" smtClean="0"/>
              <a:t>log</a:t>
            </a:r>
          </a:p>
          <a:p>
            <a:r>
              <a:rPr lang="en-US" dirty="0" smtClean="0"/>
              <a:t>Create </a:t>
            </a:r>
            <a:r>
              <a:rPr lang="en-US" dirty="0"/>
              <a:t>a list of </a:t>
            </a:r>
            <a:r>
              <a:rPr lang="en-US" dirty="0" err="1"/>
              <a:t>DataNodes</a:t>
            </a:r>
            <a:r>
              <a:rPr lang="en-US" dirty="0"/>
              <a:t> in the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dfsadmin</a:t>
            </a:r>
            <a:r>
              <a:rPr lang="en-US" dirty="0"/>
              <a:t> -report &gt; dfs-old-report-1.</a:t>
            </a:r>
            <a:r>
              <a:rPr lang="en-US" dirty="0" smtClean="0"/>
              <a:t>log</a:t>
            </a:r>
          </a:p>
          <a:p>
            <a:r>
              <a:rPr lang="en-US" dirty="0"/>
              <a:t>Save the </a:t>
            </a:r>
            <a:r>
              <a:rPr lang="en-US" dirty="0" smtClean="0"/>
              <a:t>namespace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dfsadmin</a:t>
            </a:r>
            <a:r>
              <a:rPr lang="en-US" dirty="0" smtClean="0"/>
              <a:t> -</a:t>
            </a:r>
            <a:r>
              <a:rPr lang="en-US" dirty="0" err="1" smtClean="0"/>
              <a:t>safemode</a:t>
            </a:r>
            <a:r>
              <a:rPr lang="en-US" dirty="0" smtClean="0"/>
              <a:t> enter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/>
              <a:t>dfsadmin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saveNamespace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Back up </a:t>
            </a:r>
            <a:r>
              <a:rPr lang="en-US" dirty="0" err="1" smtClean="0"/>
              <a:t>NameNode</a:t>
            </a:r>
            <a:r>
              <a:rPr lang="en-US" dirty="0" smtClean="0"/>
              <a:t> meta-data</a:t>
            </a:r>
          </a:p>
          <a:p>
            <a:pPr lvl="1"/>
            <a:r>
              <a:rPr lang="en-US" dirty="0" err="1"/>
              <a:t>dfs.name.dir</a:t>
            </a:r>
            <a:r>
              <a:rPr lang="en-US" dirty="0"/>
              <a:t>/</a:t>
            </a:r>
            <a:r>
              <a:rPr lang="en-US" dirty="0" smtClean="0"/>
              <a:t>edits</a:t>
            </a:r>
            <a:endParaRPr lang="en-US" dirty="0"/>
          </a:p>
          <a:p>
            <a:pPr lvl="1"/>
            <a:r>
              <a:rPr lang="en-US" dirty="0" err="1"/>
              <a:t>dfs.name.dir</a:t>
            </a:r>
            <a:r>
              <a:rPr lang="en-US" dirty="0"/>
              <a:t>/image/</a:t>
            </a:r>
            <a:r>
              <a:rPr lang="en-US" dirty="0" err="1" smtClean="0"/>
              <a:t>fsimage</a:t>
            </a:r>
            <a:endParaRPr lang="en-US" dirty="0"/>
          </a:p>
          <a:p>
            <a:pPr lvl="1"/>
            <a:r>
              <a:rPr lang="en-US" dirty="0" err="1"/>
              <a:t>dfs.name.dir</a:t>
            </a:r>
            <a:r>
              <a:rPr lang="en-US" dirty="0"/>
              <a:t>/current/</a:t>
            </a:r>
            <a:r>
              <a:rPr lang="en-US" dirty="0" err="1" smtClean="0"/>
              <a:t>fsimage</a:t>
            </a:r>
            <a:endParaRPr lang="en-US" dirty="0"/>
          </a:p>
          <a:p>
            <a:pPr lvl="1"/>
            <a:r>
              <a:rPr lang="en-US" dirty="0" err="1"/>
              <a:t>dfs.name.dir</a:t>
            </a:r>
            <a:r>
              <a:rPr lang="en-US" dirty="0"/>
              <a:t>/current/</a:t>
            </a:r>
            <a:r>
              <a:rPr lang="en-US" dirty="0" smtClean="0"/>
              <a:t>VERSION</a:t>
            </a:r>
          </a:p>
          <a:p>
            <a:r>
              <a:rPr lang="en-US" dirty="0"/>
              <a:t>Finalize the state of the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namenode</a:t>
            </a:r>
            <a:r>
              <a:rPr lang="en-US" dirty="0"/>
              <a:t> </a:t>
            </a:r>
            <a:r>
              <a:rPr lang="en-US" dirty="0" smtClean="0"/>
              <a:t>–finalize</a:t>
            </a:r>
          </a:p>
          <a:p>
            <a:r>
              <a:rPr lang="en-US" dirty="0" smtClean="0"/>
              <a:t>Other meta-data backup</a:t>
            </a:r>
          </a:p>
          <a:p>
            <a:pPr lvl="1"/>
            <a:r>
              <a:rPr lang="en-US" dirty="0" smtClean="0"/>
              <a:t>Hive </a:t>
            </a:r>
            <a:r>
              <a:rPr lang="en-US" dirty="0" err="1" smtClean="0"/>
              <a:t>Metastore</a:t>
            </a:r>
            <a:r>
              <a:rPr lang="en-US" dirty="0" smtClean="0"/>
              <a:t>, </a:t>
            </a:r>
            <a:r>
              <a:rPr lang="en-US" dirty="0" err="1" smtClean="0"/>
              <a:t>Hcat</a:t>
            </a:r>
            <a:r>
              <a:rPr lang="en-US" dirty="0" smtClean="0"/>
              <a:t>, </a:t>
            </a:r>
            <a:r>
              <a:rPr lang="en-US" dirty="0" err="1" smtClean="0"/>
              <a:t>Oozie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ysqldump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6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Upgrade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Stop all </a:t>
            </a:r>
            <a:r>
              <a:rPr lang="en-US" dirty="0" smtClean="0"/>
              <a:t>services</a:t>
            </a:r>
          </a:p>
          <a:p>
            <a:r>
              <a:rPr lang="en-US" dirty="0" err="1" smtClean="0"/>
              <a:t>Tarballs</a:t>
            </a:r>
            <a:r>
              <a:rPr lang="en-US" dirty="0" smtClean="0"/>
              <a:t>/RPMs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Post-upgrade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Process liveliness</a:t>
            </a:r>
          </a:p>
          <a:p>
            <a:r>
              <a:rPr lang="en-US" dirty="0"/>
              <a:t>Verify that </a:t>
            </a:r>
            <a:r>
              <a:rPr lang="en-US" dirty="0" smtClean="0"/>
              <a:t>all is well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goes out </a:t>
            </a:r>
            <a:r>
              <a:rPr lang="en-US" dirty="0"/>
              <a:t>of safe </a:t>
            </a:r>
            <a:r>
              <a:rPr lang="en-US" dirty="0" smtClean="0"/>
              <a:t>mode: </a:t>
            </a:r>
            <a:r>
              <a:rPr lang="en-US" dirty="0" err="1" smtClean="0"/>
              <a:t>hdfs</a:t>
            </a:r>
            <a:r>
              <a:rPr lang="en-US" dirty="0" smtClean="0"/>
              <a:t> </a:t>
            </a:r>
            <a:r>
              <a:rPr lang="en-US" dirty="0" err="1"/>
              <a:t>dfsadmin</a:t>
            </a:r>
            <a:r>
              <a:rPr lang="en-US" dirty="0"/>
              <a:t> -</a:t>
            </a:r>
            <a:r>
              <a:rPr lang="en-US" dirty="0" err="1"/>
              <a:t>safemode</a:t>
            </a:r>
            <a:r>
              <a:rPr lang="en-US" dirty="0"/>
              <a:t> </a:t>
            </a:r>
            <a:r>
              <a:rPr lang="en-US" dirty="0" smtClean="0"/>
              <a:t>wait</a:t>
            </a:r>
          </a:p>
          <a:p>
            <a:r>
              <a:rPr lang="en-US" dirty="0" smtClean="0"/>
              <a:t>File-System health</a:t>
            </a:r>
          </a:p>
          <a:p>
            <a:r>
              <a:rPr lang="en-US" dirty="0" smtClean="0"/>
              <a:t>Compare from before</a:t>
            </a:r>
          </a:p>
          <a:p>
            <a:pPr lvl="1"/>
            <a:r>
              <a:rPr lang="en-US" dirty="0" smtClean="0"/>
              <a:t>Node list</a:t>
            </a:r>
          </a:p>
          <a:p>
            <a:pPr lvl="1"/>
            <a:r>
              <a:rPr lang="en-US" dirty="0" smtClean="0"/>
              <a:t>Full Namespace</a:t>
            </a:r>
          </a:p>
          <a:p>
            <a:r>
              <a:rPr lang="en-US" dirty="0"/>
              <a:t>You can start HDFS without finalizing the upgrade. When you are ready to discard your backup, you can finalize the upgrade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dfsadmin</a:t>
            </a:r>
            <a:r>
              <a:rPr lang="en-US" dirty="0"/>
              <a:t> -</a:t>
            </a:r>
            <a:r>
              <a:rPr lang="en-US" dirty="0" err="1"/>
              <a:t>finalizeUpgrade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upgrade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Ask users to stop their thing</a:t>
            </a:r>
          </a:p>
          <a:p>
            <a:r>
              <a:rPr lang="en-US" dirty="0" smtClean="0"/>
              <a:t>Stop the MR sub-system</a:t>
            </a:r>
          </a:p>
          <a:p>
            <a:r>
              <a:rPr lang="en-US" dirty="0" smtClean="0"/>
              <a:t>Replace everything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8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Upgrade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Tarballs</a:t>
            </a:r>
            <a:r>
              <a:rPr lang="en-US" dirty="0" smtClean="0"/>
              <a:t>/RPMs</a:t>
            </a:r>
          </a:p>
          <a:p>
            <a:r>
              <a:rPr lang="en-US" dirty="0" err="1"/>
              <a:t>HBase</a:t>
            </a:r>
            <a:r>
              <a:rPr lang="en-US" dirty="0"/>
              <a:t> </a:t>
            </a:r>
            <a:r>
              <a:rPr lang="en-US" dirty="0" smtClean="0"/>
              <a:t>0.95 removed support </a:t>
            </a:r>
            <a:r>
              <a:rPr lang="en-US" dirty="0"/>
              <a:t>for </a:t>
            </a:r>
            <a:r>
              <a:rPr lang="en-US" dirty="0" err="1" smtClean="0"/>
              <a:t>Hfile</a:t>
            </a:r>
            <a:r>
              <a:rPr lang="en-US" dirty="0" smtClean="0"/>
              <a:t> V1</a:t>
            </a:r>
          </a:p>
          <a:p>
            <a:pPr lvl="1"/>
            <a:r>
              <a:rPr lang="en-US" dirty="0"/>
              <a:t>Before the actual upgrade, </a:t>
            </a:r>
            <a:r>
              <a:rPr lang="en-US" dirty="0" smtClean="0"/>
              <a:t>check </a:t>
            </a:r>
            <a:r>
              <a:rPr lang="en-US" dirty="0"/>
              <a:t>if there are </a:t>
            </a:r>
            <a:r>
              <a:rPr lang="en-US" dirty="0" err="1"/>
              <a:t>HFiles</a:t>
            </a:r>
            <a:r>
              <a:rPr lang="en-US" dirty="0"/>
              <a:t> in V1 format using HFileV1Detector</a:t>
            </a:r>
          </a:p>
          <a:p>
            <a:r>
              <a:rPr lang="en-US" dirty="0" smtClean="0"/>
              <a:t>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hbase</a:t>
            </a:r>
            <a:r>
              <a:rPr lang="en-US" dirty="0"/>
              <a:t>/bin/</a:t>
            </a:r>
            <a:r>
              <a:rPr lang="en-US" dirty="0" err="1"/>
              <a:t>hbase</a:t>
            </a:r>
            <a:r>
              <a:rPr lang="en-US" dirty="0"/>
              <a:t> upgrade </a:t>
            </a:r>
            <a:r>
              <a:rPr lang="en-US" dirty="0" smtClean="0"/>
              <a:t>–execute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69" y="4970314"/>
            <a:ext cx="3390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Guide to migrating your applications to Hadoop-2.x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55195364-CB26-204E-9D19-22CA26A13F7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the Hadoop Stack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</a:p>
          <a:p>
            <a:r>
              <a:rPr lang="en-US" dirty="0" smtClean="0"/>
              <a:t>MR Streaming</a:t>
            </a:r>
          </a:p>
          <a:p>
            <a:r>
              <a:rPr lang="en-US" dirty="0" smtClean="0"/>
              <a:t>Pipes</a:t>
            </a:r>
          </a:p>
          <a:p>
            <a:r>
              <a:rPr lang="en-US" dirty="0" smtClean="0"/>
              <a:t>Pig</a:t>
            </a:r>
          </a:p>
          <a:p>
            <a:r>
              <a:rPr lang="en-US" dirty="0" smtClean="0"/>
              <a:t>Hive</a:t>
            </a:r>
          </a:p>
          <a:p>
            <a:r>
              <a:rPr lang="en-US" dirty="0" err="1" smtClean="0"/>
              <a:t>Oozie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3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Applications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/>
              <a:t>Binary Compatibility of </a:t>
            </a:r>
            <a:r>
              <a:rPr lang="en-US" b="0" dirty="0" err="1">
                <a:latin typeface="Courier"/>
                <a:cs typeface="Courier"/>
              </a:rPr>
              <a:t>org.apache.hadoop.mapred</a:t>
            </a:r>
            <a:r>
              <a:rPr lang="en-US" dirty="0"/>
              <a:t>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Full binary compatibility for </a:t>
            </a:r>
            <a:r>
              <a:rPr lang="en-US" i="1" dirty="0" smtClean="0"/>
              <a:t>vast majority </a:t>
            </a:r>
            <a:r>
              <a:rPr lang="en-US" dirty="0" smtClean="0"/>
              <a:t>of users and applications</a:t>
            </a:r>
          </a:p>
          <a:p>
            <a:pPr lvl="1"/>
            <a:r>
              <a:rPr lang="en-US" dirty="0" smtClean="0"/>
              <a:t>Nothing to do!</a:t>
            </a:r>
          </a:p>
          <a:p>
            <a:r>
              <a:rPr lang="en-US" dirty="0"/>
              <a:t>U</a:t>
            </a:r>
            <a:r>
              <a:rPr lang="en-US" dirty="0" smtClean="0"/>
              <a:t>se existing MR application jars </a:t>
            </a:r>
            <a:r>
              <a:rPr lang="en-US" dirty="0"/>
              <a:t>of your existing application </a:t>
            </a:r>
            <a:r>
              <a:rPr lang="en-US" dirty="0" smtClean="0"/>
              <a:t>via </a:t>
            </a:r>
            <a:r>
              <a:rPr lang="en-US" b="0" dirty="0" smtClean="0">
                <a:latin typeface="Courier"/>
                <a:cs typeface="Courier"/>
              </a:rPr>
              <a:t>bin</a:t>
            </a:r>
            <a:r>
              <a:rPr lang="en-US" b="0" dirty="0">
                <a:latin typeface="Courier"/>
                <a:cs typeface="Courier"/>
              </a:rPr>
              <a:t>/</a:t>
            </a:r>
            <a:r>
              <a:rPr lang="en-US" b="0" dirty="0" err="1" smtClean="0">
                <a:latin typeface="Courier"/>
                <a:cs typeface="Courier"/>
              </a:rPr>
              <a:t>hadoop</a:t>
            </a:r>
            <a:r>
              <a:rPr lang="en-US" dirty="0" smtClean="0"/>
              <a:t> </a:t>
            </a:r>
            <a:r>
              <a:rPr lang="en-US" dirty="0"/>
              <a:t>to submit them directly to </a:t>
            </a:r>
            <a:r>
              <a:rPr lang="en-US" dirty="0" smtClean="0"/>
              <a:t>YARN</a:t>
            </a:r>
          </a:p>
          <a:p>
            <a:pPr marL="398463" lvl="1" indent="0">
              <a:buNone/>
            </a:pPr>
            <a:r>
              <a:rPr lang="en-US" dirty="0">
                <a:latin typeface="Courier"/>
                <a:cs typeface="Courier"/>
              </a:rPr>
              <a:t>&lt;property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pPr marL="398463" lvl="1" indent="0">
              <a:buNone/>
            </a:pPr>
            <a:r>
              <a:rPr lang="en-US" dirty="0" smtClean="0">
                <a:latin typeface="Courier"/>
                <a:cs typeface="Courier"/>
              </a:rPr>
              <a:t>  &lt;</a:t>
            </a:r>
            <a:r>
              <a:rPr lang="en-US" dirty="0">
                <a:latin typeface="Courier"/>
                <a:cs typeface="Courier"/>
              </a:rPr>
              <a:t>name&gt;</a:t>
            </a:r>
            <a:r>
              <a:rPr lang="en-US" dirty="0" err="1">
                <a:latin typeface="Courier"/>
                <a:cs typeface="Courier"/>
              </a:rPr>
              <a:t>mapreduce.framework.name</a:t>
            </a:r>
            <a:r>
              <a:rPr lang="en-US" dirty="0">
                <a:latin typeface="Courier"/>
                <a:cs typeface="Courier"/>
              </a:rPr>
              <a:t>&lt;/name&gt;</a:t>
            </a:r>
          </a:p>
          <a:p>
            <a:pPr marL="398463" lvl="1" indent="0">
              <a:buNone/>
            </a:pPr>
            <a:r>
              <a:rPr lang="en-US" dirty="0" smtClean="0">
                <a:latin typeface="Courier"/>
                <a:cs typeface="Courier"/>
              </a:rPr>
              <a:t>  &lt;</a:t>
            </a:r>
            <a:r>
              <a:rPr lang="en-US" dirty="0">
                <a:latin typeface="Courier"/>
                <a:cs typeface="Courier"/>
              </a:rPr>
              <a:t>value&gt;yarn&lt;/value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pPr marL="398463" lvl="1" indent="0">
              <a:buNone/>
            </a:pPr>
            <a:r>
              <a:rPr lang="en-US" dirty="0" smtClean="0">
                <a:latin typeface="Courier"/>
                <a:cs typeface="Courier"/>
              </a:rPr>
              <a:t>&lt;</a:t>
            </a:r>
            <a:r>
              <a:rPr lang="en-US" dirty="0">
                <a:latin typeface="Courier"/>
                <a:cs typeface="Courier"/>
              </a:rPr>
              <a:t>/property&gt;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8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A</a:t>
            </a:r>
            <a:r>
              <a:rPr lang="en-US" dirty="0" smtClean="0"/>
              <a:t>pplications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/>
              <a:t>Source Compatibility of </a:t>
            </a:r>
            <a:r>
              <a:rPr lang="en-US" b="0" dirty="0" err="1">
                <a:latin typeface="Courier"/>
                <a:cs typeface="Courier"/>
              </a:rPr>
              <a:t>org.apache.hadoop.mapreduce</a:t>
            </a:r>
            <a:r>
              <a:rPr lang="en-US" dirty="0"/>
              <a:t> </a:t>
            </a:r>
            <a:r>
              <a:rPr lang="en-US" dirty="0" smtClean="0"/>
              <a:t>API</a:t>
            </a:r>
          </a:p>
          <a:p>
            <a:pPr lvl="1"/>
            <a:r>
              <a:rPr lang="en-US" dirty="0" smtClean="0"/>
              <a:t>Minority of users</a:t>
            </a:r>
          </a:p>
          <a:p>
            <a:pPr lvl="1"/>
            <a:r>
              <a:rPr lang="en-US" dirty="0" smtClean="0"/>
              <a:t>Proved </a:t>
            </a:r>
            <a:r>
              <a:rPr lang="en-US" dirty="0"/>
              <a:t>to be difficult to ensure full binary compatibility to the existing </a:t>
            </a:r>
            <a:r>
              <a:rPr lang="en-US" dirty="0" smtClean="0"/>
              <a:t>applications</a:t>
            </a:r>
          </a:p>
          <a:p>
            <a:r>
              <a:rPr lang="en-US" dirty="0"/>
              <a:t>Existing application using </a:t>
            </a:r>
            <a:r>
              <a:rPr lang="en-US" b="0" dirty="0" err="1">
                <a:latin typeface="Courier"/>
                <a:cs typeface="Courier"/>
              </a:rPr>
              <a:t>mapreduce</a:t>
            </a:r>
            <a:r>
              <a:rPr lang="en-US" dirty="0"/>
              <a:t> APIs are </a:t>
            </a:r>
            <a:r>
              <a:rPr lang="en-US" i="1" dirty="0"/>
              <a:t>source </a:t>
            </a:r>
            <a:r>
              <a:rPr lang="en-US" i="1" dirty="0" smtClean="0"/>
              <a:t>compatible</a:t>
            </a:r>
          </a:p>
          <a:p>
            <a:r>
              <a:rPr lang="en-US" dirty="0" smtClean="0"/>
              <a:t>Can </a:t>
            </a:r>
            <a:r>
              <a:rPr lang="en-US" dirty="0"/>
              <a:t>run on YARN with no changes, </a:t>
            </a:r>
            <a:r>
              <a:rPr lang="en-US" dirty="0" smtClean="0"/>
              <a:t>need </a:t>
            </a:r>
            <a:r>
              <a:rPr lang="en-US" i="1" dirty="0" smtClean="0"/>
              <a:t>recompilation </a:t>
            </a:r>
            <a:r>
              <a:rPr lang="en-US" dirty="0" smtClean="0"/>
              <a:t>only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3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/>
              <a:t>Hadoop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Migration Guide for Administrators</a:t>
            </a:r>
          </a:p>
          <a:p>
            <a:r>
              <a:rPr lang="en-US" dirty="0"/>
              <a:t>Migration Guide for Users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Applications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MR Streaming applications</a:t>
            </a:r>
          </a:p>
          <a:p>
            <a:pPr lvl="1"/>
            <a:r>
              <a:rPr lang="en-US" dirty="0" smtClean="0"/>
              <a:t>work without any changes</a:t>
            </a:r>
          </a:p>
          <a:p>
            <a:r>
              <a:rPr lang="en-US" dirty="0" smtClean="0"/>
              <a:t>Pipes applications</a:t>
            </a:r>
          </a:p>
          <a:p>
            <a:pPr lvl="1"/>
            <a:r>
              <a:rPr lang="en-US" dirty="0" smtClean="0"/>
              <a:t>will need recompilation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Applications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Can run with minor tricks</a:t>
            </a:r>
          </a:p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To compare 1.x </a:t>
            </a:r>
            <a:r>
              <a:rPr lang="en-US" dirty="0" err="1" smtClean="0"/>
              <a:t>vs</a:t>
            </a:r>
            <a:r>
              <a:rPr lang="en-US" dirty="0" smtClean="0"/>
              <a:t> 2.x</a:t>
            </a:r>
          </a:p>
          <a:p>
            <a:r>
              <a:rPr lang="en-US" dirty="0" smtClean="0"/>
              <a:t>Things to do</a:t>
            </a:r>
          </a:p>
          <a:p>
            <a:pPr lvl="1"/>
            <a:r>
              <a:rPr lang="en-US" dirty="0" smtClean="0"/>
              <a:t>Play with YARN</a:t>
            </a:r>
          </a:p>
          <a:p>
            <a:pPr lvl="1"/>
            <a:r>
              <a:rPr lang="en-US" dirty="0" smtClean="0"/>
              <a:t>Compare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4047" y="5314753"/>
            <a:ext cx="7716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69BE28"/>
                </a:solidFill>
              </a:rPr>
              <a:t>http://</a:t>
            </a:r>
            <a:r>
              <a:rPr lang="en-US" sz="1600" b="1" i="1" dirty="0" err="1">
                <a:solidFill>
                  <a:srgbClr val="69BE28"/>
                </a:solidFill>
              </a:rPr>
              <a:t>hortonworks.com</a:t>
            </a:r>
            <a:r>
              <a:rPr lang="en-US" sz="1600" b="1" i="1" dirty="0">
                <a:solidFill>
                  <a:srgbClr val="69BE28"/>
                </a:solidFill>
              </a:rPr>
              <a:t>/blog/running-existing-applications-on-hadoop-2-yarn/</a:t>
            </a:r>
          </a:p>
        </p:txBody>
      </p:sp>
    </p:spTree>
    <p:extLst>
      <p:ext uri="{BB962C8B-B14F-4D97-AF65-F5344CB8AC3E}">
        <p14:creationId xmlns:p14="http://schemas.microsoft.com/office/powerpoint/2010/main" val="273183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feature parity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Setup, cleanup tasks are no longer separate tasks, </a:t>
            </a:r>
          </a:p>
          <a:p>
            <a:pPr lvl="1"/>
            <a:r>
              <a:rPr lang="en-US" dirty="0"/>
              <a:t>And we dropped the optionality (which was a hack anyways)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JobHistory</a:t>
            </a:r>
            <a:endParaRPr lang="en-US" dirty="0" smtClean="0"/>
          </a:p>
          <a:p>
            <a:pPr lvl="1"/>
            <a:r>
              <a:rPr lang="en-US" dirty="0" err="1"/>
              <a:t>JobHistory</a:t>
            </a:r>
            <a:r>
              <a:rPr lang="en-US" dirty="0"/>
              <a:t> file format changed to </a:t>
            </a:r>
            <a:r>
              <a:rPr lang="en-US" dirty="0" err="1"/>
              <a:t>avro</a:t>
            </a:r>
            <a:r>
              <a:rPr lang="en-US" dirty="0"/>
              <a:t>/</a:t>
            </a:r>
            <a:r>
              <a:rPr lang="en-US" dirty="0" err="1"/>
              <a:t>json</a:t>
            </a:r>
            <a:r>
              <a:rPr lang="en-US" dirty="0"/>
              <a:t> based.</a:t>
            </a:r>
          </a:p>
          <a:p>
            <a:pPr lvl="1"/>
            <a:r>
              <a:rPr lang="en-US" dirty="0"/>
              <a:t>Rumen automatically recognizes the new format.</a:t>
            </a:r>
          </a:p>
          <a:p>
            <a:pPr lvl="1"/>
            <a:r>
              <a:rPr lang="en-US" dirty="0" smtClean="0"/>
              <a:t>Parsing </a:t>
            </a:r>
            <a:r>
              <a:rPr lang="en-US" dirty="0"/>
              <a:t>history files yourselves? Need to move to new parsers.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8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logs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Putting user-logs on </a:t>
            </a:r>
            <a:r>
              <a:rPr lang="en-US" dirty="0" smtClean="0"/>
              <a:t>DFS.</a:t>
            </a:r>
          </a:p>
          <a:p>
            <a:pPr lvl="1"/>
            <a:r>
              <a:rPr lang="en-US" dirty="0" smtClean="0"/>
              <a:t>AM </a:t>
            </a:r>
            <a:r>
              <a:rPr lang="en-US" dirty="0"/>
              <a:t>logs </a:t>
            </a:r>
            <a:r>
              <a:rPr lang="en-US" dirty="0" smtClean="0"/>
              <a:t>too!</a:t>
            </a:r>
            <a:endParaRPr lang="en-US" dirty="0"/>
          </a:p>
          <a:p>
            <a:pPr lvl="1"/>
            <a:r>
              <a:rPr lang="en-US" dirty="0"/>
              <a:t>While the job is running, logs are on the individual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that on </a:t>
            </a:r>
            <a:r>
              <a:rPr lang="en-US" dirty="0" smtClean="0"/>
              <a:t>DFS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pretty printers and parsers for various log files – syslog, </a:t>
            </a:r>
            <a:r>
              <a:rPr lang="en-US" dirty="0" err="1"/>
              <a:t>stdout</a:t>
            </a:r>
            <a:r>
              <a:rPr lang="en-US" dirty="0"/>
              <a:t>, </a:t>
            </a:r>
            <a:r>
              <a:rPr lang="en-US" dirty="0" err="1"/>
              <a:t>stderr</a:t>
            </a:r>
            <a:endParaRPr lang="en-US" dirty="0"/>
          </a:p>
          <a:p>
            <a:r>
              <a:rPr lang="en-US" dirty="0" smtClean="0"/>
              <a:t>User </a:t>
            </a:r>
            <a:r>
              <a:rPr lang="en-US" dirty="0"/>
              <a:t>logs directory with quotas beyond their current user directories</a:t>
            </a:r>
          </a:p>
          <a:p>
            <a:r>
              <a:rPr lang="en-US" dirty="0" smtClean="0"/>
              <a:t>Logs expire after a month by default and get </a:t>
            </a:r>
            <a:r>
              <a:rPr lang="en-US" dirty="0" err="1" smtClean="0"/>
              <a:t>GCed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1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recovery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 more lost applications on the master </a:t>
            </a:r>
            <a:r>
              <a:rPr lang="en-US" dirty="0" smtClean="0"/>
              <a:t>restart!</a:t>
            </a:r>
            <a:endParaRPr lang="en-US" dirty="0"/>
          </a:p>
          <a:p>
            <a:pPr lvl="1"/>
            <a:r>
              <a:rPr lang="en-US" dirty="0" smtClean="0"/>
              <a:t>Applications do not lose previously completed work</a:t>
            </a:r>
          </a:p>
          <a:p>
            <a:pPr lvl="2"/>
            <a:r>
              <a:rPr lang="en-US" dirty="0"/>
              <a:t>If AM crashes, RM will restart it from where it </a:t>
            </a:r>
            <a:r>
              <a:rPr lang="en-US" dirty="0" smtClean="0"/>
              <a:t>stopped</a:t>
            </a:r>
          </a:p>
          <a:p>
            <a:pPr lvl="1"/>
            <a:r>
              <a:rPr lang="en-US" dirty="0" smtClean="0"/>
              <a:t>Applications can (WIP) continue </a:t>
            </a:r>
            <a:r>
              <a:rPr lang="en-US" dirty="0"/>
              <a:t>to run while RM is </a:t>
            </a:r>
            <a:r>
              <a:rPr lang="en-US" dirty="0" smtClean="0"/>
              <a:t>down</a:t>
            </a:r>
          </a:p>
          <a:p>
            <a:pPr lvl="1"/>
            <a:r>
              <a:rPr lang="en-US" dirty="0"/>
              <a:t>No need to resubmit if RM </a:t>
            </a:r>
            <a:r>
              <a:rPr lang="en-US" dirty="0" smtClean="0"/>
              <a:t>restarts</a:t>
            </a:r>
            <a:endParaRPr lang="en-US" dirty="0"/>
          </a:p>
          <a:p>
            <a:r>
              <a:rPr lang="en-US" dirty="0" smtClean="0"/>
              <a:t>Specifically for MR jobs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to semantics of </a:t>
            </a:r>
            <a:r>
              <a:rPr lang="en-US" dirty="0" err="1" smtClean="0"/>
              <a:t>OutputCommitter</a:t>
            </a:r>
            <a:endParaRPr lang="en-US" dirty="0"/>
          </a:p>
          <a:p>
            <a:pPr lvl="1"/>
            <a:r>
              <a:rPr lang="en-US" dirty="0" smtClean="0"/>
              <a:t>We fixed </a:t>
            </a:r>
            <a:r>
              <a:rPr lang="en-US" dirty="0" err="1"/>
              <a:t>FileOutputCommitter</a:t>
            </a:r>
            <a:r>
              <a:rPr lang="en-US" dirty="0"/>
              <a:t>, but if you have your own </a:t>
            </a:r>
            <a:r>
              <a:rPr lang="en-US" dirty="0" err="1"/>
              <a:t>OutputCommitter</a:t>
            </a:r>
            <a:r>
              <a:rPr lang="en-US" dirty="0"/>
              <a:t>, </a:t>
            </a:r>
            <a:r>
              <a:rPr lang="en-US" dirty="0" smtClean="0"/>
              <a:t>you need to care </a:t>
            </a:r>
            <a:r>
              <a:rPr lang="en-US" dirty="0"/>
              <a:t>about application-</a:t>
            </a:r>
            <a:r>
              <a:rPr lang="en-US" dirty="0" smtClean="0"/>
              <a:t>recoverability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6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 single </a:t>
            </a:r>
            <a:r>
              <a:rPr lang="en-US" dirty="0" err="1"/>
              <a:t>hadoop</a:t>
            </a:r>
            <a:r>
              <a:rPr lang="en-US" dirty="0"/>
              <a:t>-core jar</a:t>
            </a:r>
          </a:p>
          <a:p>
            <a:r>
              <a:rPr lang="en-US" dirty="0"/>
              <a:t>Common, </a:t>
            </a:r>
            <a:r>
              <a:rPr lang="en-US" dirty="0" err="1"/>
              <a:t>hdfs</a:t>
            </a:r>
            <a:r>
              <a:rPr lang="en-US" dirty="0"/>
              <a:t> and </a:t>
            </a:r>
            <a:r>
              <a:rPr lang="en-US" dirty="0" err="1"/>
              <a:t>mapred</a:t>
            </a:r>
            <a:r>
              <a:rPr lang="en-US" dirty="0"/>
              <a:t> jars </a:t>
            </a:r>
            <a:r>
              <a:rPr lang="en-US" dirty="0" smtClean="0"/>
              <a:t>separated</a:t>
            </a:r>
            <a:endParaRPr lang="en-US" dirty="0"/>
          </a:p>
          <a:p>
            <a:r>
              <a:rPr lang="en-US" dirty="0"/>
              <a:t>Projects completely </a:t>
            </a:r>
            <a:r>
              <a:rPr lang="en-US" dirty="0" err="1"/>
              <a:t>mavenized</a:t>
            </a:r>
            <a:r>
              <a:rPr lang="en-US" dirty="0"/>
              <a:t> and YARN has separate jars for API, client and server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Good. You don’t link to server side code anymore</a:t>
            </a:r>
            <a:endParaRPr lang="en-US" dirty="0"/>
          </a:p>
          <a:p>
            <a:r>
              <a:rPr lang="en-US" dirty="0"/>
              <a:t>Some jars like </a:t>
            </a:r>
            <a:r>
              <a:rPr lang="en-US" dirty="0" err="1"/>
              <a:t>avro</a:t>
            </a:r>
            <a:r>
              <a:rPr lang="en-US" dirty="0"/>
              <a:t>, </a:t>
            </a:r>
            <a:r>
              <a:rPr lang="en-US" dirty="0" err="1"/>
              <a:t>jackson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are upgraded to their </a:t>
            </a:r>
            <a:r>
              <a:rPr lang="en-US" dirty="0" smtClean="0"/>
              <a:t>later versions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they have </a:t>
            </a:r>
            <a:r>
              <a:rPr lang="en-US" dirty="0" smtClean="0"/>
              <a:t>compatibility </a:t>
            </a:r>
            <a:r>
              <a:rPr lang="en-US" dirty="0"/>
              <a:t>problems, you will have </a:t>
            </a:r>
            <a:r>
              <a:rPr lang="en-US" dirty="0" smtClean="0"/>
              <a:t>too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override that </a:t>
            </a:r>
            <a:r>
              <a:rPr lang="en-US" dirty="0" smtClean="0"/>
              <a:t>behavior</a:t>
            </a:r>
            <a:r>
              <a:rPr lang="en-US" dirty="0"/>
              <a:t> </a:t>
            </a:r>
            <a:r>
              <a:rPr lang="en-US" dirty="0" smtClean="0"/>
              <a:t>by putting your jars first in the </a:t>
            </a:r>
            <a:r>
              <a:rPr lang="en-US" dirty="0" err="1" smtClean="0"/>
              <a:t>Classpath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Uber</a:t>
            </a:r>
            <a:r>
              <a:rPr lang="en-US" dirty="0" smtClean="0"/>
              <a:t> AM</a:t>
            </a:r>
          </a:p>
          <a:p>
            <a:pPr lvl="1"/>
            <a:r>
              <a:rPr lang="en-US" dirty="0"/>
              <a:t>Run small jobs inside the AM itself</a:t>
            </a:r>
          </a:p>
          <a:p>
            <a:pPr lvl="1"/>
            <a:r>
              <a:rPr lang="en-US" dirty="0"/>
              <a:t>No need for launching tasks.</a:t>
            </a:r>
          </a:p>
          <a:p>
            <a:pPr lvl="1"/>
            <a:r>
              <a:rPr lang="en-US" dirty="0" smtClean="0"/>
              <a:t>Is seamless </a:t>
            </a:r>
            <a:r>
              <a:rPr lang="en-US" dirty="0"/>
              <a:t>– </a:t>
            </a:r>
            <a:r>
              <a:rPr lang="en-US" dirty="0" err="1"/>
              <a:t>JobClient</a:t>
            </a:r>
            <a:r>
              <a:rPr lang="en-US" dirty="0"/>
              <a:t> will automatically determine if this is a small job.</a:t>
            </a:r>
          </a:p>
          <a:p>
            <a:r>
              <a:rPr lang="en-US" dirty="0" smtClean="0"/>
              <a:t>Speculative tasks</a:t>
            </a:r>
          </a:p>
          <a:p>
            <a:pPr lvl="1"/>
            <a:r>
              <a:rPr lang="en-US" dirty="0"/>
              <a:t>Was not enabled by default in </a:t>
            </a:r>
            <a:r>
              <a:rPr lang="en-US" dirty="0" smtClean="0"/>
              <a:t>1.x</a:t>
            </a:r>
            <a:endParaRPr lang="en-US" dirty="0"/>
          </a:p>
          <a:p>
            <a:pPr lvl="1"/>
            <a:r>
              <a:rPr lang="en-US" dirty="0" smtClean="0"/>
              <a:t>Much better in 2.x, supported</a:t>
            </a:r>
          </a:p>
          <a:p>
            <a:r>
              <a:rPr lang="fi-FI" dirty="0"/>
              <a:t>No </a:t>
            </a:r>
            <a:r>
              <a:rPr lang="fi-FI" dirty="0" err="1"/>
              <a:t>JVM-Reuse</a:t>
            </a:r>
            <a:r>
              <a:rPr lang="fi-FI" dirty="0"/>
              <a:t>: Feature </a:t>
            </a:r>
            <a:r>
              <a:rPr lang="fi-FI" dirty="0" err="1" smtClean="0"/>
              <a:t>dropped</a:t>
            </a:r>
            <a:endParaRPr lang="fi-FI" dirty="0" smtClean="0"/>
          </a:p>
          <a:p>
            <a:r>
              <a:rPr lang="fi-FI" dirty="0" err="1"/>
              <a:t>Netty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zero-copy</a:t>
            </a:r>
            <a:r>
              <a:rPr lang="fi-FI" dirty="0"/>
              <a:t> </a:t>
            </a:r>
            <a:r>
              <a:rPr lang="fi-FI" dirty="0" err="1" smtClean="0"/>
              <a:t>shuffle</a:t>
            </a:r>
            <a:endParaRPr lang="fi-FI" dirty="0" smtClean="0"/>
          </a:p>
          <a:p>
            <a:r>
              <a:rPr lang="fi-FI" dirty="0" err="1"/>
              <a:t>MiniMRcluster</a:t>
            </a:r>
            <a:r>
              <a:rPr lang="fi-FI" dirty="0"/>
              <a:t> </a:t>
            </a:r>
            <a:r>
              <a:rPr lang="fi-FI" dirty="0" err="1"/>
              <a:t>→MiniMRYarnCluster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9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Web UIs completely overhauled.</a:t>
            </a:r>
          </a:p>
          <a:p>
            <a:pPr lvl="1"/>
            <a:r>
              <a:rPr lang="en-US" dirty="0" smtClean="0"/>
              <a:t>Rave </a:t>
            </a:r>
            <a:r>
              <a:rPr lang="en-US" dirty="0"/>
              <a:t>reviews ;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some rotten tomatoes too</a:t>
            </a:r>
            <a:endParaRPr lang="en-US" dirty="0"/>
          </a:p>
          <a:p>
            <a:r>
              <a:rPr lang="en-US" dirty="0"/>
              <a:t>Functional </a:t>
            </a:r>
            <a:r>
              <a:rPr lang="en-US" dirty="0" smtClean="0"/>
              <a:t>improvements</a:t>
            </a:r>
          </a:p>
          <a:p>
            <a:pPr lvl="1"/>
            <a:r>
              <a:rPr lang="en-US" dirty="0" smtClean="0"/>
              <a:t>capability </a:t>
            </a:r>
            <a:r>
              <a:rPr lang="en-US" dirty="0"/>
              <a:t>to sort tables by one or more </a:t>
            </a:r>
            <a:r>
              <a:rPr lang="en-US" dirty="0" smtClean="0"/>
              <a:t>columns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rows incrementally in "real time".</a:t>
            </a:r>
          </a:p>
          <a:p>
            <a:r>
              <a:rPr lang="en-US" dirty="0"/>
              <a:t>Any user applications or tools that depends on Web UI and extract data using screen-scrapping will cease to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/>
              <a:t>Web services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AM web UI, History server UI, RM </a:t>
            </a:r>
            <a:r>
              <a:rPr lang="en-US" dirty="0" smtClean="0"/>
              <a:t>UI work together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Pig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 smtClean="0"/>
              <a:t>One </a:t>
            </a:r>
            <a:r>
              <a:rPr lang="en-US" dirty="0"/>
              <a:t>of the two major data process applications in the Hadoop </a:t>
            </a:r>
            <a:r>
              <a:rPr lang="en-US" dirty="0" smtClean="0"/>
              <a:t>ecosystem</a:t>
            </a:r>
          </a:p>
          <a:p>
            <a:r>
              <a:rPr lang="en-US" dirty="0" smtClean="0"/>
              <a:t>Existing </a:t>
            </a:r>
            <a:r>
              <a:rPr lang="en-US" dirty="0"/>
              <a:t>Pig scripts that work with Pig 0.10.1 and beyond will work just fine on top of YARN 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smtClean="0"/>
              <a:t>Versions prior </a:t>
            </a:r>
            <a:r>
              <a:rPr lang="en-US" dirty="0"/>
              <a:t>to </a:t>
            </a:r>
            <a:r>
              <a:rPr lang="en-US" dirty="0" smtClean="0"/>
              <a:t>pig-0.10.1 </a:t>
            </a:r>
            <a:r>
              <a:rPr lang="en-US" dirty="0"/>
              <a:t>may not run directly on </a:t>
            </a:r>
            <a:r>
              <a:rPr lang="en-US" dirty="0" smtClean="0"/>
              <a:t>YARN</a:t>
            </a:r>
          </a:p>
          <a:p>
            <a:pPr lvl="1"/>
            <a:r>
              <a:rPr lang="en-US" dirty="0" smtClean="0"/>
              <a:t>Please accept my sincere condolences!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40" y="3866043"/>
            <a:ext cx="1231756" cy="17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/>
              <a:t>Queries on Hive 0.10.0 and beyond will work without changes on top of </a:t>
            </a:r>
            <a:r>
              <a:rPr lang="en-US" dirty="0" smtClean="0"/>
              <a:t>YARN!</a:t>
            </a:r>
          </a:p>
          <a:p>
            <a:r>
              <a:rPr lang="en-US" dirty="0" smtClean="0"/>
              <a:t>Hive 0.13 &amp; beyond: Apache TEZ!!</a:t>
            </a:r>
          </a:p>
          <a:p>
            <a:pPr lvl="1"/>
            <a:r>
              <a:rPr lang="en-US" dirty="0" smtClean="0"/>
              <a:t>Interactive SQL queries at scale!</a:t>
            </a:r>
          </a:p>
          <a:p>
            <a:pPr lvl="1"/>
            <a:r>
              <a:rPr lang="en-US" b="1" i="1" dirty="0" smtClean="0"/>
              <a:t>Hive + Stinger: Petabyte Scale SQL, in Hadoop </a:t>
            </a:r>
            <a:r>
              <a:rPr lang="en-US" dirty="0" smtClean="0"/>
              <a:t>– Alan Gates &amp; Owen O’Malley</a:t>
            </a:r>
          </a:p>
          <a:p>
            <a:pPr marL="914400" lvl="2" indent="0">
              <a:buNone/>
            </a:pPr>
            <a:r>
              <a:rPr lang="en-US" dirty="0" smtClean="0"/>
              <a:t>1.30pm Thu (2/13) at Ballroom F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619674"/>
            <a:ext cx="1447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Apache Hadoop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 Generation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55195364-CB26-204E-9D19-22CA26A13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Oozie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/>
              <a:t>Existing </a:t>
            </a:r>
            <a:r>
              <a:rPr lang="en-US" dirty="0" err="1"/>
              <a:t>oozie</a:t>
            </a:r>
            <a:r>
              <a:rPr lang="en-US" dirty="0"/>
              <a:t> workflows can </a:t>
            </a:r>
            <a:r>
              <a:rPr lang="en-US" dirty="0" smtClean="0"/>
              <a:t>start taking </a:t>
            </a:r>
            <a:r>
              <a:rPr lang="en-US" dirty="0"/>
              <a:t>advantage of YARN in 0.23 and 2.x with Oozie 3.2.0 and above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217" y="5167449"/>
            <a:ext cx="2540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&amp; Scalding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dirty="0" smtClean="0"/>
              <a:t>Cascading 2.5 - Just works, certified!</a:t>
            </a:r>
          </a:p>
          <a:p>
            <a:r>
              <a:rPr lang="en-US" dirty="0" smtClean="0"/>
              <a:t>Scalding too!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75200"/>
            <a:ext cx="35306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028" y="4576885"/>
            <a:ext cx="3688344" cy="13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upgrade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do I go from here?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55195364-CB26-204E-9D19-22CA26A13F7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Eco-system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80007" y="1165226"/>
            <a:ext cx="4474727" cy="4954588"/>
          </a:xfrm>
        </p:spPr>
        <p:txBody>
          <a:bodyPr/>
          <a:lstStyle/>
          <a:p>
            <a:pPr marL="0" indent="0">
              <a:buNone/>
            </a:pPr>
            <a:r>
              <a:rPr lang="en-US" sz="2200" i="1" dirty="0" smtClean="0">
                <a:solidFill>
                  <a:schemeClr val="accent5"/>
                </a:solidFill>
              </a:rPr>
              <a:t>Applications Powered </a:t>
            </a:r>
            <a:r>
              <a:rPr lang="en-US" sz="2200" i="1" dirty="0">
                <a:solidFill>
                  <a:schemeClr val="accent5"/>
                </a:solidFill>
              </a:rPr>
              <a:t>by </a:t>
            </a:r>
            <a:r>
              <a:rPr lang="en-US" sz="2200" i="1" dirty="0" smtClean="0">
                <a:solidFill>
                  <a:schemeClr val="accent5"/>
                </a:solidFill>
              </a:rPr>
              <a:t>YARN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Apache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Giraph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Graph Processing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Apache Hama - BSP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Apache Hadoop MapReduce – Batch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Apache Tez – Batch/Interactive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Apache S4 – Stream Processing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Apache Samza – Stream Processing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Apache Storm – Stream Processing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Apache Spark –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Iterative 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applications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Elastic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Search – Scalable Search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Cloudera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Llama – Impala on YARN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DataTorrent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– Data Analysis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HOYA –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HBase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on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YARN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54734" y="4338254"/>
            <a:ext cx="4385577" cy="1560036"/>
          </a:xfrm>
        </p:spPr>
        <p:txBody>
          <a:bodyPr/>
          <a:lstStyle/>
          <a:p>
            <a:pPr marL="0" indent="0">
              <a:buNone/>
            </a:pPr>
            <a:r>
              <a:rPr lang="en-US" sz="2100" i="1" dirty="0" smtClean="0">
                <a:solidFill>
                  <a:schemeClr val="accent5"/>
                </a:solidFill>
              </a:rPr>
              <a:t>Frameworks Powered By YARN</a:t>
            </a:r>
            <a:endParaRPr lang="en-US" sz="16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Apache Twill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REEF by Microsoft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Spring support for Hadoop 2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990990" y="2349749"/>
            <a:ext cx="3547612" cy="1061718"/>
          </a:xfr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3"/>
                </a:solidFill>
              </a:rPr>
              <a:t>There's an app for that...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3"/>
                </a:solidFill>
              </a:rPr>
              <a:t>YARN App Marketplace!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827" y="1579867"/>
            <a:ext cx="2699712" cy="7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</p:spPr>
        <p:txBody>
          <a:bodyPr numCol="1"/>
          <a:lstStyle/>
          <a:p>
            <a:r>
              <a:rPr lang="en-US" dirty="0" smtClean="0"/>
              <a:t>Apache Hadoop 2 is, at least, twice as good!</a:t>
            </a:r>
          </a:p>
          <a:p>
            <a:pPr lvl="1"/>
            <a:r>
              <a:rPr lang="en-US" dirty="0" smtClean="0"/>
              <a:t>No, seriously! </a:t>
            </a:r>
          </a:p>
          <a:p>
            <a:r>
              <a:rPr lang="en-US" dirty="0" smtClean="0"/>
              <a:t>Exciting journey with Hadoop for </a:t>
            </a:r>
            <a:r>
              <a:rPr lang="en-US" i="1" dirty="0" smtClean="0"/>
              <a:t>this </a:t>
            </a:r>
            <a:r>
              <a:rPr lang="en-US" dirty="0" smtClean="0"/>
              <a:t>decade…</a:t>
            </a:r>
          </a:p>
          <a:p>
            <a:pPr lvl="1"/>
            <a:r>
              <a:rPr lang="en-US" dirty="0" smtClean="0"/>
              <a:t>Hadoop is no longer just HDFS &amp; MapReduce</a:t>
            </a:r>
          </a:p>
          <a:p>
            <a:r>
              <a:rPr lang="en-US" dirty="0"/>
              <a:t>Architecture for the future</a:t>
            </a:r>
          </a:p>
          <a:p>
            <a:pPr lvl="1"/>
            <a:r>
              <a:rPr lang="en-US" dirty="0"/>
              <a:t>Centralized data and multi-</a:t>
            </a:r>
            <a:r>
              <a:rPr lang="en-US" dirty="0" err="1"/>
              <a:t>variage</a:t>
            </a:r>
            <a:r>
              <a:rPr lang="en-US" dirty="0"/>
              <a:t> applications</a:t>
            </a:r>
          </a:p>
          <a:p>
            <a:pPr lvl="1"/>
            <a:r>
              <a:rPr lang="en-US" dirty="0"/>
              <a:t>Possibility of exciting new applications and types of </a:t>
            </a:r>
            <a:r>
              <a:rPr lang="en-US" dirty="0" smtClean="0"/>
              <a:t>workloads</a:t>
            </a:r>
          </a:p>
          <a:p>
            <a:r>
              <a:rPr lang="en-US" dirty="0" smtClean="0"/>
              <a:t>Admins</a:t>
            </a:r>
          </a:p>
          <a:p>
            <a:pPr lvl="1"/>
            <a:r>
              <a:rPr lang="en-US" dirty="0" smtClean="0"/>
              <a:t>A bit of work</a:t>
            </a:r>
          </a:p>
          <a:p>
            <a:r>
              <a:rPr lang="en-US" dirty="0" smtClean="0"/>
              <a:t>End-user</a:t>
            </a:r>
          </a:p>
          <a:p>
            <a:pPr lvl="1"/>
            <a:r>
              <a:rPr lang="en-US" dirty="0" smtClean="0"/>
              <a:t>Mostly should just work as is</a:t>
            </a:r>
          </a:p>
        </p:txBody>
      </p:sp>
    </p:spTree>
    <p:extLst>
      <p:ext uri="{BB962C8B-B14F-4D97-AF65-F5344CB8AC3E}">
        <p14:creationId xmlns:p14="http://schemas.microsoft.com/office/powerpoint/2010/main" val="243311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Book coming soon!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7" name="Picture 6" descr="YARN Book Front 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6" y="1077816"/>
            <a:ext cx="4699640" cy="52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9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61" y="0"/>
            <a:ext cx="8715239" cy="1016000"/>
          </a:xfrm>
        </p:spPr>
        <p:txBody>
          <a:bodyPr>
            <a:normAutofit/>
          </a:bodyPr>
          <a:lstStyle/>
          <a:p>
            <a:r>
              <a:rPr lang="en-US" dirty="0"/>
              <a:t>Thank </a:t>
            </a:r>
            <a:r>
              <a:rPr lang="en-US" dirty="0" smtClean="0"/>
              <a:t>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334" y="3105835"/>
            <a:ext cx="622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hortonworks.com</a:t>
            </a:r>
            <a:r>
              <a:rPr lang="en-US" dirty="0"/>
              <a:t>/products/</a:t>
            </a:r>
            <a:r>
              <a:rPr lang="en-US" dirty="0" err="1"/>
              <a:t>hortonworks</a:t>
            </a:r>
            <a:r>
              <a:rPr lang="en-US" dirty="0"/>
              <a:t>-sandbox/</a:t>
            </a:r>
          </a:p>
        </p:txBody>
      </p:sp>
      <p:pic>
        <p:nvPicPr>
          <p:cNvPr id="11" name="Picture 10" descr="sandbox-banner.png">
            <a:hlinkClick r:id="rId3" tooltip="Download your Sandbox now!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93814"/>
            <a:ext cx="8890000" cy="292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199" y="4031578"/>
            <a:ext cx="8229601" cy="2194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100" b="1" dirty="0" smtClean="0">
                <a:solidFill>
                  <a:srgbClr val="E17000"/>
                </a:solidFill>
              </a:rPr>
              <a:t>Download Sandbox: Experience Apache Hadoop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100" b="1" dirty="0" smtClean="0">
                <a:solidFill>
                  <a:srgbClr val="E17000"/>
                </a:solidFill>
              </a:rPr>
              <a:t>Both 2.x and 1.x Versions Available!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100" b="1" dirty="0" smtClean="0">
                <a:solidFill>
                  <a:schemeClr val="accent1"/>
                </a:solidFill>
              </a:rPr>
              <a:t>http</a:t>
            </a:r>
            <a:r>
              <a:rPr lang="en-US" sz="2100" b="1" dirty="0">
                <a:solidFill>
                  <a:schemeClr val="accent1"/>
                </a:solidFill>
              </a:rPr>
              <a:t>://</a:t>
            </a:r>
            <a:r>
              <a:rPr lang="en-US" sz="2100" b="1" dirty="0" err="1">
                <a:solidFill>
                  <a:schemeClr val="accent1"/>
                </a:solidFill>
              </a:rPr>
              <a:t>hortonworks.com</a:t>
            </a:r>
            <a:r>
              <a:rPr lang="en-US" sz="2100" b="1" dirty="0">
                <a:solidFill>
                  <a:schemeClr val="accent1"/>
                </a:solidFill>
              </a:rPr>
              <a:t>/products/</a:t>
            </a:r>
            <a:r>
              <a:rPr lang="en-US" sz="2100" b="1" dirty="0" err="1">
                <a:solidFill>
                  <a:schemeClr val="accent1"/>
                </a:solidFill>
              </a:rPr>
              <a:t>hortonworks</a:t>
            </a:r>
            <a:r>
              <a:rPr lang="en-US" sz="2100" b="1" dirty="0">
                <a:solidFill>
                  <a:schemeClr val="accent1"/>
                </a:solidFill>
              </a:rPr>
              <a:t>-sandbox/</a:t>
            </a:r>
            <a:endParaRPr lang="en-US" sz="2100" b="1" dirty="0" smtClean="0">
              <a:solidFill>
                <a:schemeClr val="accent1"/>
              </a:solidFill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6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/>
                </a:solidFill>
              </a:rPr>
              <a:t>Questions?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821" y="42295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967203" y="2618975"/>
            <a:ext cx="4585846" cy="3305588"/>
          </a:xfrm>
          <a:prstGeom prst="roundRect">
            <a:avLst>
              <a:gd name="adj" fmla="val 294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chemeClr val="bg1">
                <a:lumMod val="10000"/>
                <a:lumOff val="9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algn="ctr"/>
            <a:endParaRPr lang="en-US"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50874" y="2618975"/>
            <a:ext cx="2708275" cy="3305588"/>
          </a:xfrm>
          <a:prstGeom prst="roundRect">
            <a:avLst>
              <a:gd name="adj" fmla="val 294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chemeClr val="bg1">
                <a:lumMod val="10000"/>
                <a:lumOff val="9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algn="ctr"/>
            <a:endParaRPr lang="en-US"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Hadoop 1 </a:t>
            </a:r>
            <a:r>
              <a:rPr lang="en-US" dirty="0" err="1" smtClean="0"/>
              <a:t>vs</a:t>
            </a:r>
            <a:r>
              <a:rPr lang="en-US" dirty="0" smtClean="0"/>
              <a:t> Hadoop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4913" y="2618975"/>
            <a:ext cx="2425261" cy="55426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marL="285750" marR="0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defRPr>
            </a:lvl1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008000"/>
                </a:solidFill>
              </a:rPr>
              <a:t>HADOOP </a:t>
            </a:r>
            <a:r>
              <a:rPr lang="en-US" sz="2800" b="1" dirty="0" smtClean="0">
                <a:solidFill>
                  <a:srgbClr val="008000"/>
                </a:solidFill>
              </a:rPr>
              <a:t>1.0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84913" y="4837234"/>
            <a:ext cx="2425262" cy="935867"/>
          </a:xfrm>
          <a:prstGeom prst="roundRect">
            <a:avLst>
              <a:gd name="adj" fmla="val 6525"/>
            </a:avLst>
          </a:prstGeom>
          <a:solidFill>
            <a:schemeClr val="accent1"/>
          </a:solidFill>
          <a:ln w="9525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58738" algn="ctr"/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HDFS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8738" algn="ctr"/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(redundant, reliable storage)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4913" y="3993037"/>
            <a:ext cx="2425262" cy="935867"/>
          </a:xfrm>
          <a:prstGeom prst="roundRect">
            <a:avLst>
              <a:gd name="adj" fmla="val 6525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b"/>
          <a:lstStyle/>
          <a:p>
            <a:pPr algn="ctr"/>
            <a:r>
              <a:rPr lang="en-US" sz="2000" b="1" dirty="0" smtClean="0">
                <a:solidFill>
                  <a:srgbClr val="1E1E1E"/>
                </a:solidFill>
                <a:latin typeface="Calibri"/>
                <a:cs typeface="Calibri"/>
              </a:rPr>
              <a:t>MapReduce</a:t>
            </a: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(cluster resource management</a:t>
            </a: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 &amp; data processing)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124796" y="4837234"/>
            <a:ext cx="4253301" cy="935867"/>
          </a:xfrm>
          <a:prstGeom prst="roundRect">
            <a:avLst>
              <a:gd name="adj" fmla="val 6525"/>
            </a:avLst>
          </a:prstGeom>
          <a:solidFill>
            <a:schemeClr val="accent1"/>
          </a:solidFill>
          <a:ln w="9525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58738" algn="ctr"/>
            <a:r>
              <a:rPr lang="en-US" sz="2400" b="1" dirty="0" smtClean="0">
                <a:solidFill>
                  <a:srgbClr val="1E1E1E"/>
                </a:solidFill>
                <a:latin typeface="Calibri"/>
                <a:cs typeface="Calibri"/>
              </a:rPr>
              <a:t>HDFS2</a:t>
            </a:r>
            <a:endParaRPr lang="en-US" sz="2000" b="1" dirty="0" smtClean="0">
              <a:solidFill>
                <a:srgbClr val="1E1E1E"/>
              </a:solidFill>
              <a:latin typeface="Calibri"/>
              <a:cs typeface="Calibri"/>
            </a:endParaRPr>
          </a:p>
          <a:p>
            <a:pPr marL="58738"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(redundant, highly-available &amp; reliable storage)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24795" y="4125109"/>
            <a:ext cx="4253301" cy="803795"/>
          </a:xfrm>
          <a:prstGeom prst="roundRect">
            <a:avLst>
              <a:gd name="adj" fmla="val 6525"/>
            </a:avLst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b"/>
          <a:lstStyle/>
          <a:p>
            <a:pPr algn="ctr"/>
            <a:r>
              <a:rPr lang="en-US" sz="2400" b="1" dirty="0" smtClean="0">
                <a:solidFill>
                  <a:srgbClr val="1E1E1E"/>
                </a:solidFill>
                <a:latin typeface="Calibri"/>
                <a:cs typeface="Calibri"/>
              </a:rPr>
              <a:t>YARN</a:t>
            </a:r>
            <a:endParaRPr lang="en-US" b="1" dirty="0" smtClean="0">
              <a:solidFill>
                <a:srgbClr val="1E1E1E"/>
              </a:solidFill>
              <a:latin typeface="Calibri"/>
              <a:cs typeface="Calibri"/>
            </a:endParaRP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(cluster resource management)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124796" y="3424536"/>
            <a:ext cx="2108238" cy="792537"/>
          </a:xfrm>
          <a:prstGeom prst="roundRect">
            <a:avLst>
              <a:gd name="adj" fmla="val 6525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 dirty="0" smtClean="0">
                <a:solidFill>
                  <a:srgbClr val="1E1E1E"/>
                </a:solidFill>
                <a:latin typeface="Calibri"/>
                <a:cs typeface="Calibri"/>
              </a:rPr>
              <a:t>MapReduce</a:t>
            </a: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(data processing)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294609" y="3424536"/>
            <a:ext cx="2083490" cy="792537"/>
          </a:xfrm>
          <a:prstGeom prst="roundRect">
            <a:avLst>
              <a:gd name="adj" fmla="val 6525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8E8E8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 dirty="0" smtClean="0">
                <a:solidFill>
                  <a:srgbClr val="1E1E1E"/>
                </a:solidFill>
                <a:latin typeface="Calibri"/>
                <a:cs typeface="Calibri"/>
              </a:rPr>
              <a:t>Others</a:t>
            </a:r>
            <a:endParaRPr lang="en-US" b="1" dirty="0" smtClean="0">
              <a:solidFill>
                <a:srgbClr val="1E1E1E"/>
              </a:solidFill>
              <a:latin typeface="Calibri"/>
              <a:cs typeface="Calibri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040918" y="4198126"/>
            <a:ext cx="216608" cy="164480"/>
            <a:chOff x="1359665" y="4586445"/>
            <a:chExt cx="256410" cy="215206"/>
          </a:xfrm>
        </p:grpSpPr>
        <p:sp>
          <p:nvSpPr>
            <p:cNvPr id="52" name="Trapezoid 51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8E8E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rapezoid 53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15845" y="4197804"/>
            <a:ext cx="216608" cy="164480"/>
            <a:chOff x="1359665" y="4586445"/>
            <a:chExt cx="256410" cy="215206"/>
          </a:xfrm>
        </p:grpSpPr>
        <p:sp>
          <p:nvSpPr>
            <p:cNvPr id="61" name="Trapezoid 60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8E8E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040918" y="2618975"/>
            <a:ext cx="2425261" cy="54156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marL="285750" marR="0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defRPr>
            </a:lvl1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008000"/>
                </a:solidFill>
              </a:rPr>
              <a:t>HADOOP </a:t>
            </a:r>
            <a:r>
              <a:rPr lang="en-US" sz="2800" b="1" dirty="0" smtClean="0">
                <a:solidFill>
                  <a:srgbClr val="008000"/>
                </a:solidFill>
              </a:rPr>
              <a:t>2.0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62716" y="3792776"/>
            <a:ext cx="704487" cy="824749"/>
          </a:xfrm>
          <a:prstGeom prst="rightArrow">
            <a:avLst/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chemeClr val="bg1">
                <a:lumMod val="10000"/>
                <a:lumOff val="9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algn="ctr"/>
            <a:endParaRPr lang="en-US" sz="2000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6" y="1745237"/>
            <a:ext cx="2814863" cy="85876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Use System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Batch Apps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4205" y="1745237"/>
            <a:ext cx="4588844" cy="85876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 Purpose Platform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Batch, Interactive, Online, Streaming, …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Migrate?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2.0 &gt; 2 * 1.0</a:t>
            </a:r>
          </a:p>
          <a:p>
            <a:pPr lvl="1"/>
            <a:r>
              <a:rPr lang="en-US" dirty="0" smtClean="0"/>
              <a:t>HDFS: Lots of ground-breaking features</a:t>
            </a:r>
          </a:p>
          <a:p>
            <a:pPr lvl="1"/>
            <a:r>
              <a:rPr lang="en-US" dirty="0" smtClean="0"/>
              <a:t>YARN: Next generation architecture</a:t>
            </a:r>
          </a:p>
          <a:p>
            <a:pPr lvl="2"/>
            <a:r>
              <a:rPr lang="en-US" dirty="0" smtClean="0"/>
              <a:t>Beyond MapReduce with </a:t>
            </a:r>
            <a:r>
              <a:rPr lang="en-US" dirty="0" err="1" smtClean="0"/>
              <a:t>Tez</a:t>
            </a:r>
            <a:r>
              <a:rPr lang="en-US" dirty="0" smtClean="0"/>
              <a:t>, Storm, Spark; </a:t>
            </a:r>
            <a:r>
              <a:rPr lang="en-US" i="1" dirty="0" smtClean="0">
                <a:solidFill>
                  <a:srgbClr val="69BE28"/>
                </a:solidFill>
              </a:rPr>
              <a:t>in Hadoop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Did I mention Services like HBase, Accumulo on YARN with </a:t>
            </a:r>
            <a:r>
              <a:rPr lang="en-US" dirty="0" err="1" smtClean="0"/>
              <a:t>HoYA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Return on Investment: 2x throughput on same hardware!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7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On YARN (0.23.x)</a:t>
            </a:r>
          </a:p>
          <a:p>
            <a:r>
              <a:rPr lang="en-US" dirty="0" smtClean="0"/>
              <a:t>Moving fast to 2.x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990" y="2522275"/>
            <a:ext cx="7666925" cy="57731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69BE28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dirty="0" err="1">
                <a:solidFill>
                  <a:srgbClr val="69BE28"/>
                </a:solidFill>
                <a:latin typeface="+mn-lt"/>
                <a:ea typeface="+mn-ea"/>
                <a:cs typeface="+mn-cs"/>
              </a:rPr>
              <a:t>developer.yahoo.com</a:t>
            </a:r>
            <a:r>
              <a:rPr lang="en-US" dirty="0">
                <a:solidFill>
                  <a:srgbClr val="69BE28"/>
                </a:solidFill>
                <a:latin typeface="+mn-lt"/>
                <a:ea typeface="+mn-ea"/>
                <a:cs typeface="+mn-cs"/>
              </a:rPr>
              <a:t>/blogs/</a:t>
            </a:r>
            <a:r>
              <a:rPr lang="en-US" dirty="0" err="1">
                <a:solidFill>
                  <a:srgbClr val="69BE28"/>
                </a:solidFill>
                <a:latin typeface="+mn-lt"/>
                <a:ea typeface="+mn-ea"/>
                <a:cs typeface="+mn-cs"/>
              </a:rPr>
              <a:t>ydn</a:t>
            </a:r>
            <a:r>
              <a:rPr lang="en-US" dirty="0">
                <a:solidFill>
                  <a:srgbClr val="69BE28"/>
                </a:solidFill>
                <a:latin typeface="+mn-lt"/>
                <a:ea typeface="+mn-ea"/>
                <a:cs typeface="+mn-cs"/>
              </a:rPr>
              <a:t>/hadoop-yahoo-more-ever-54421.html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9BE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Screen Shot 2014-02-12 at 11.3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5" y="3033882"/>
            <a:ext cx="7182423" cy="1064355"/>
          </a:xfrm>
          <a:prstGeom prst="rect">
            <a:avLst/>
          </a:prstGeom>
        </p:spPr>
      </p:pic>
      <p:pic>
        <p:nvPicPr>
          <p:cNvPr id="9" name="Picture 8" descr="Screen Shot 2014-02-12 at 1.5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59" y="4542902"/>
            <a:ext cx="5431531" cy="14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8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6" name="Picture 5" descr="Screen Shot 2014-02-12 at 11.3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52" y="2304456"/>
            <a:ext cx="5849096" cy="35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2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High Availability </a:t>
            </a:r>
            <a:r>
              <a:rPr lang="en-US" dirty="0"/>
              <a:t>– </a:t>
            </a:r>
            <a:r>
              <a:rPr lang="en-US" dirty="0" err="1"/>
              <a:t>NameNode</a:t>
            </a:r>
            <a:r>
              <a:rPr lang="en-US" dirty="0"/>
              <a:t> </a:t>
            </a:r>
            <a:r>
              <a:rPr lang="en-US" dirty="0" smtClean="0"/>
              <a:t>HA</a:t>
            </a:r>
          </a:p>
          <a:p>
            <a:r>
              <a:rPr lang="en-US" dirty="0" smtClean="0"/>
              <a:t>Scale further – Federation</a:t>
            </a:r>
          </a:p>
          <a:p>
            <a:r>
              <a:rPr lang="en-US" dirty="0" smtClean="0"/>
              <a:t>Time-machine – HDFS Snapshots</a:t>
            </a:r>
          </a:p>
          <a:p>
            <a:r>
              <a:rPr lang="en-US" dirty="0" smtClean="0"/>
              <a:t>NFSv3 </a:t>
            </a:r>
            <a:r>
              <a:rPr lang="en-US" dirty="0"/>
              <a:t>access to data in </a:t>
            </a:r>
            <a:r>
              <a:rPr lang="en-US" dirty="0" smtClean="0"/>
              <a:t>HDFS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9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tonworks_Updated_Template_111213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Hortonworks_Updated_Template_111213.potx</Template>
  <TotalTime>2455</TotalTime>
  <Words>2552</Words>
  <Application>Microsoft Macintosh PowerPoint</Application>
  <PresentationFormat>On-screen Show (4:3)</PresentationFormat>
  <Paragraphs>476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Hortonworks_Updated_Template_111213</vt:lpstr>
      <vt:lpstr>Apache Hadoop 2.0</vt:lpstr>
      <vt:lpstr>Hello!</vt:lpstr>
      <vt:lpstr>Agenda</vt:lpstr>
      <vt:lpstr>Apache Hadoop 2</vt:lpstr>
      <vt:lpstr>Hadoop 1 vs Hadoop 2</vt:lpstr>
      <vt:lpstr>Why Migrate?</vt:lpstr>
      <vt:lpstr>Yahoo!</vt:lpstr>
      <vt:lpstr>Twitter</vt:lpstr>
      <vt:lpstr>HDFS</vt:lpstr>
      <vt:lpstr>HDFS Contd.</vt:lpstr>
      <vt:lpstr>YARN: Taking Hadoop Beyond Batch</vt:lpstr>
      <vt:lpstr>5 Key Benefits of YARN</vt:lpstr>
      <vt:lpstr>Any catch?</vt:lpstr>
      <vt:lpstr>Administrators</vt:lpstr>
      <vt:lpstr>New Environment</vt:lpstr>
      <vt:lpstr>Wire compatibility</vt:lpstr>
      <vt:lpstr>Capacity management</vt:lpstr>
      <vt:lpstr>Cluster Schedulers</vt:lpstr>
      <vt:lpstr>Configuration</vt:lpstr>
      <vt:lpstr>Installation/Upgrade</vt:lpstr>
      <vt:lpstr>HDFS Pre-upgrade</vt:lpstr>
      <vt:lpstr>HDFS Upgrade</vt:lpstr>
      <vt:lpstr>HDFS Post-upgrade</vt:lpstr>
      <vt:lpstr>MapReduce upgrade</vt:lpstr>
      <vt:lpstr>HBase Upgrade</vt:lpstr>
      <vt:lpstr>Users</vt:lpstr>
      <vt:lpstr>Migrating the Hadoop Stack</vt:lpstr>
      <vt:lpstr>MapReduce Applications</vt:lpstr>
      <vt:lpstr>MapReduce Applications contd.</vt:lpstr>
      <vt:lpstr>MapReduce Applications contd.</vt:lpstr>
      <vt:lpstr>MapReduce Applications contd.</vt:lpstr>
      <vt:lpstr>MapReduce feature parity</vt:lpstr>
      <vt:lpstr>User logs</vt:lpstr>
      <vt:lpstr>Application recovery</vt:lpstr>
      <vt:lpstr>JARs</vt:lpstr>
      <vt:lpstr>More features</vt:lpstr>
      <vt:lpstr>Web UI</vt:lpstr>
      <vt:lpstr>Apache Pig</vt:lpstr>
      <vt:lpstr>Apache Hive</vt:lpstr>
      <vt:lpstr>Apache Oozie</vt:lpstr>
      <vt:lpstr>Cascading &amp; Scalding</vt:lpstr>
      <vt:lpstr>Beyond upgrade</vt:lpstr>
      <vt:lpstr>YARN Eco-system</vt:lpstr>
      <vt:lpstr>Summary</vt:lpstr>
      <vt:lpstr>YARN Book coming soon!</vt:lpstr>
      <vt:lpstr>Thank you!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Hortonworks</dc:title>
  <dc:creator>edelin</dc:creator>
  <cp:lastModifiedBy>Vinod Kumar Vavilapalli</cp:lastModifiedBy>
  <cp:revision>303</cp:revision>
  <cp:lastPrinted>2011-11-07T16:43:46Z</cp:lastPrinted>
  <dcterms:created xsi:type="dcterms:W3CDTF">2011-12-12T20:01:28Z</dcterms:created>
  <dcterms:modified xsi:type="dcterms:W3CDTF">2014-02-14T03:44:38Z</dcterms:modified>
</cp:coreProperties>
</file>