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61" r:id="rId3"/>
    <p:sldId id="286" r:id="rId4"/>
    <p:sldId id="273" r:id="rId5"/>
    <p:sldId id="276" r:id="rId6"/>
    <p:sldId id="287" r:id="rId7"/>
    <p:sldId id="288" r:id="rId8"/>
    <p:sldId id="289" r:id="rId9"/>
    <p:sldId id="269" r:id="rId10"/>
    <p:sldId id="293" r:id="rId11"/>
    <p:sldId id="292" r:id="rId12"/>
    <p:sldId id="290" r:id="rId13"/>
    <p:sldId id="282" r:id="rId14"/>
    <p:sldId id="279" r:id="rId15"/>
    <p:sldId id="283" r:id="rId16"/>
    <p:sldId id="278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8CD637-E801-BD47-918A-A11CDBCB722D}">
          <p14:sldIdLst>
            <p14:sldId id="260"/>
            <p14:sldId id="261"/>
            <p14:sldId id="286"/>
            <p14:sldId id="273"/>
            <p14:sldId id="276"/>
            <p14:sldId id="287"/>
            <p14:sldId id="288"/>
            <p14:sldId id="289"/>
            <p14:sldId id="269"/>
            <p14:sldId id="293"/>
            <p14:sldId id="292"/>
            <p14:sldId id="290"/>
            <p14:sldId id="282"/>
            <p14:sldId id="279"/>
            <p14:sldId id="283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AD33"/>
    <a:srgbClr val="005068"/>
    <a:srgbClr val="0093AD"/>
    <a:srgbClr val="004F66"/>
    <a:srgbClr val="0092AC"/>
    <a:srgbClr val="3AA8C1"/>
    <a:srgbClr val="0392B2"/>
    <a:srgbClr val="82C9DD"/>
    <a:srgbClr val="80C8DA"/>
    <a:srgbClr val="63B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6" autoAdjust="0"/>
    <p:restoredTop sz="88225" autoAdjust="0"/>
  </p:normalViewPr>
  <p:slideViewPr>
    <p:cSldViewPr snapToGrid="0">
      <p:cViewPr varScale="1">
        <p:scale>
          <a:sx n="111" d="100"/>
          <a:sy n="111" d="100"/>
        </p:scale>
        <p:origin x="-496" y="-96"/>
      </p:cViewPr>
      <p:guideLst>
        <p:guide orient="horz" pos="323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D5454-9D5A-214B-8239-07786AA8993B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726BF-97DA-EE45-9D67-FB56330F25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95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6C2EE-A886-C442-8C1F-21A4C715301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C9542-D81A-864F-A747-83A5F8ACB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57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00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7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83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33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1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2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05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15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83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8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33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34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67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74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11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ci.peters/Desktop/MP-CX/images/PPT/Treated_backgrounds/chapter_v3_trans.png" TargetMode="External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ci.peters/Desktop/MP-CX/images/PPT/Treated_backgrounds/chapter_v1_100112.png" TargetMode="External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ci.peters/Desktop/MP-CX/images/PPT/Treated_backgrounds/chapter_v3_trans_v2.png" TargetMode="External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48926" y="4767264"/>
            <a:ext cx="969307" cy="273844"/>
          </a:xfrm>
          <a:prstGeom prst="rect">
            <a:avLst/>
          </a:prstGeom>
        </p:spPr>
        <p:txBody>
          <a:bodyPr/>
          <a:lstStyle/>
          <a:p>
            <a:fld id="{660A4F5A-6F61-DF48-86BA-8E45FA223FFD}" type="datetime1">
              <a:rPr lang="en-US" smtClean="0"/>
              <a:t>2/11/14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©2014 Cloudera, Inc.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2175" y="4767264"/>
            <a:ext cx="560489" cy="273844"/>
          </a:xfrm>
          <a:prstGeom prst="rect">
            <a:avLst/>
          </a:prstGeom>
        </p:spPr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paint_1016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12800" y="2169676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0836" y="689429"/>
            <a:ext cx="8229600" cy="141757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527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82C9D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46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rgbClr val="53B0D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48926" y="4767264"/>
            <a:ext cx="969307" cy="273844"/>
          </a:xfrm>
          <a:prstGeom prst="rect">
            <a:avLst/>
          </a:prstGeom>
        </p:spPr>
        <p:txBody>
          <a:bodyPr/>
          <a:lstStyle/>
          <a:p>
            <a:fld id="{C1321357-9721-7D4F-A213-62554ECAFB95}" type="datetime1">
              <a:rPr lang="en-US" smtClean="0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©2014 Cloudera,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175" y="4767264"/>
            <a:ext cx="560489" cy="273844"/>
          </a:xfrm>
          <a:prstGeom prst="rect">
            <a:avLst/>
          </a:prstGeom>
        </p:spPr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61522" y="23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48926" y="4767264"/>
            <a:ext cx="969307" cy="273844"/>
          </a:xfrm>
          <a:prstGeom prst="rect">
            <a:avLst/>
          </a:prstGeom>
        </p:spPr>
        <p:txBody>
          <a:bodyPr/>
          <a:lstStyle/>
          <a:p>
            <a:fld id="{43F0BEBA-1908-9046-A25F-A467EE00257F}" type="datetime1">
              <a:rPr lang="en-US" smtClean="0"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©2014 Cloudera,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2175" y="4767264"/>
            <a:ext cx="560489" cy="273844"/>
          </a:xfrm>
          <a:prstGeom prst="rect">
            <a:avLst/>
          </a:prstGeom>
        </p:spPr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48926" y="4767264"/>
            <a:ext cx="969307" cy="273844"/>
          </a:xfrm>
          <a:prstGeom prst="rect">
            <a:avLst/>
          </a:prstGeom>
        </p:spPr>
        <p:txBody>
          <a:bodyPr/>
          <a:lstStyle/>
          <a:p>
            <a:fld id="{BC5D04F4-10D9-8F45-A21F-6D57B3BD8E40}" type="datetime1">
              <a:rPr lang="en-US" smtClean="0"/>
              <a:t>2/11/14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©2014 Cloudera,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2175" y="4767264"/>
            <a:ext cx="560489" cy="273844"/>
          </a:xfrm>
          <a:prstGeom prst="rect">
            <a:avLst/>
          </a:prstGeom>
        </p:spPr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1076326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33"/>
            <a:ext cx="5111750" cy="3279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33"/>
            <a:ext cx="3008313" cy="3279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48926" y="4767264"/>
            <a:ext cx="969307" cy="273844"/>
          </a:xfrm>
          <a:prstGeom prst="rect">
            <a:avLst/>
          </a:prstGeom>
        </p:spPr>
        <p:txBody>
          <a:bodyPr/>
          <a:lstStyle/>
          <a:p>
            <a:fld id="{99B303DF-62AB-8F4A-9CA4-08971C3D8338}" type="datetime1">
              <a:rPr lang="en-US" smtClean="0"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©2014 Cloudera,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2175" y="4767264"/>
            <a:ext cx="560489" cy="273844"/>
          </a:xfrm>
          <a:prstGeom prst="rect">
            <a:avLst/>
          </a:prstGeom>
        </p:spPr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1522" y="23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92B2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392B2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00" y="3606808"/>
            <a:ext cx="2565400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4131" y="1041407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3" y="3168656"/>
            <a:ext cx="2565401" cy="323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48926" y="4767264"/>
            <a:ext cx="969307" cy="273844"/>
          </a:xfrm>
          <a:prstGeom prst="rect">
            <a:avLst/>
          </a:prstGeom>
        </p:spPr>
        <p:txBody>
          <a:bodyPr/>
          <a:lstStyle/>
          <a:p>
            <a:fld id="{CCC66050-EF46-8B4E-836D-0951CF717E2C}" type="datetime1">
              <a:rPr lang="en-US" smtClean="0"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©2014 Cloudera,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2175" y="4767264"/>
            <a:ext cx="560489" cy="273844"/>
          </a:xfrm>
          <a:prstGeom prst="rect">
            <a:avLst/>
          </a:prstGeom>
        </p:spPr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1522" y="23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92B2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392B2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ootless blank - blue">
    <p:bg>
      <p:bgPr>
        <a:gradFill flip="none" rotWithShape="1">
          <a:gsLst>
            <a:gs pos="0">
              <a:srgbClr val="33B1D0"/>
            </a:gs>
            <a:gs pos="31000">
              <a:srgbClr val="0B577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_DataChaos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430" y="2764482"/>
            <a:ext cx="3901570" cy="2371423"/>
          </a:xfrm>
          <a:prstGeom prst="rect">
            <a:avLst/>
          </a:prstGeom>
        </p:spPr>
      </p:pic>
      <p:pic>
        <p:nvPicPr>
          <p:cNvPr id="14" name="Picture 13" descr="PPT_DataChaos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764482"/>
            <a:ext cx="3901570" cy="2371423"/>
          </a:xfrm>
          <a:prstGeom prst="rect">
            <a:avLst/>
          </a:prstGeom>
        </p:spPr>
      </p:pic>
      <p:pic>
        <p:nvPicPr>
          <p:cNvPr id="15" name="Picture 14" descr="PPT_DataChaos_sm.png"/>
          <p:cNvPicPr>
            <a:picLocks noChangeAspect="1"/>
          </p:cNvPicPr>
          <p:nvPr userDrawn="1"/>
        </p:nvPicPr>
        <p:blipFill>
          <a:blip r:embed="rId2" cstate="screen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242430" y="-7594"/>
            <a:ext cx="3901570" cy="2371423"/>
          </a:xfrm>
          <a:prstGeom prst="rect">
            <a:avLst/>
          </a:prstGeom>
        </p:spPr>
      </p:pic>
      <p:pic>
        <p:nvPicPr>
          <p:cNvPr id="16" name="Picture 15" descr="PPT_DataChaos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-7594"/>
            <a:ext cx="3901570" cy="2371423"/>
          </a:xfrm>
          <a:prstGeom prst="rect">
            <a:avLst/>
          </a:prstGeom>
        </p:spPr>
      </p:pic>
      <p:pic>
        <p:nvPicPr>
          <p:cNvPr id="38" name="Picture 37" descr="PPT_DataChaos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430" y="2772077"/>
            <a:ext cx="3901570" cy="2371423"/>
          </a:xfrm>
          <a:prstGeom prst="rect">
            <a:avLst/>
          </a:prstGeom>
        </p:spPr>
      </p:pic>
      <p:pic>
        <p:nvPicPr>
          <p:cNvPr id="39" name="Picture 38" descr="PPT_DataChaos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772077"/>
            <a:ext cx="3901570" cy="2371423"/>
          </a:xfrm>
          <a:prstGeom prst="rect">
            <a:avLst/>
          </a:prstGeom>
        </p:spPr>
      </p:pic>
      <p:pic>
        <p:nvPicPr>
          <p:cNvPr id="40" name="Picture 39" descr="PPT_DataChaos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1"/>
            <a:ext cx="3901570" cy="2371423"/>
          </a:xfrm>
          <a:prstGeom prst="rect">
            <a:avLst/>
          </a:prstGeom>
        </p:spPr>
      </p:pic>
      <p:sp>
        <p:nvSpPr>
          <p:cNvPr id="4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©2014 </a:t>
            </a:r>
            <a:r>
              <a:rPr lang="nl-NL" dirty="0" err="1" smtClean="0"/>
              <a:t>Cloudera</a:t>
            </a:r>
            <a:r>
              <a:rPr lang="nl-NL" dirty="0" smtClean="0"/>
              <a:t>, Inc.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Rights</a:t>
            </a:r>
            <a:r>
              <a:rPr lang="nl-NL" dirty="0" smtClean="0"/>
              <a:t> </a:t>
            </a:r>
            <a:r>
              <a:rPr lang="nl-NL" dirty="0" err="1" smtClean="0"/>
              <a:t>Reserved</a:t>
            </a:r>
            <a:r>
              <a:rPr lang="nl-NL" dirty="0" smtClean="0"/>
              <a:t>.</a:t>
            </a:r>
            <a:endParaRPr lang="en-US" dirty="0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7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2164" y="4767263"/>
            <a:ext cx="560489" cy="273844"/>
          </a:xfrm>
          <a:prstGeom prst="rect">
            <a:avLst/>
          </a:prstGeom>
        </p:spPr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7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48926" y="4767264"/>
            <a:ext cx="969307" cy="273844"/>
          </a:xfrm>
          <a:prstGeom prst="rect">
            <a:avLst/>
          </a:prstGeom>
        </p:spPr>
        <p:txBody>
          <a:bodyPr/>
          <a:lstStyle/>
          <a:p>
            <a:fld id="{C10497FF-7C17-7046-A617-9DC840BE4E91}" type="datetime1">
              <a:rPr lang="en-US" smtClean="0"/>
              <a:t>2/11/14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©2014 Cloudera,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2175" y="4767264"/>
            <a:ext cx="560489" cy="273844"/>
          </a:xfrm>
          <a:prstGeom prst="rect">
            <a:avLst/>
          </a:prstGeom>
        </p:spPr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56052" y="994002"/>
            <a:ext cx="8243662" cy="34618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22960"/>
            <a:ext cx="8229600" cy="1191"/>
          </a:xfrm>
          <a:prstGeom prst="line">
            <a:avLst/>
          </a:prstGeom>
          <a:ln w="6350" cap="flat" cmpd="sng" algn="ctr">
            <a:gradFill flip="none" rotWithShape="1">
              <a:gsLst>
                <a:gs pos="40000">
                  <a:srgbClr val="AEAEAE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12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age Blue">
    <p:bg>
      <p:bgPr>
        <a:gradFill flip="none" rotWithShape="1">
          <a:gsLst>
            <a:gs pos="55000">
              <a:srgbClr val="004F66"/>
            </a:gs>
            <a:gs pos="0">
              <a:srgbClr val="0092AC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48926" y="4767264"/>
            <a:ext cx="969307" cy="273844"/>
          </a:xfrm>
          <a:prstGeom prst="rect">
            <a:avLst/>
          </a:prstGeom>
        </p:spPr>
        <p:txBody>
          <a:bodyPr/>
          <a:lstStyle/>
          <a:p>
            <a:fld id="{9CD4CCB0-F7CB-1247-944A-4E1C065378F6}" type="datetime1">
              <a:rPr lang="en-US" smtClean="0"/>
              <a:t>2/11/14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©2014 Cloudera,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2175" y="4767264"/>
            <a:ext cx="560489" cy="273844"/>
          </a:xfrm>
          <a:prstGeom prst="rect">
            <a:avLst/>
          </a:prstGeom>
        </p:spPr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22960"/>
            <a:ext cx="8229600" cy="1191"/>
          </a:xfrm>
          <a:prstGeom prst="line">
            <a:avLst/>
          </a:prstGeom>
          <a:ln w="6350" cap="flat" cmpd="sng" algn="ctr">
            <a:gradFill flip="none" rotWithShape="1">
              <a:gsLst>
                <a:gs pos="40000">
                  <a:srgbClr val="AEAEAE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/>
          </p:nvPr>
        </p:nvSpPr>
        <p:spPr>
          <a:xfrm>
            <a:off x="356052" y="994002"/>
            <a:ext cx="8243662" cy="346188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age No DIV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48926" y="4767264"/>
            <a:ext cx="969307" cy="273844"/>
          </a:xfrm>
          <a:prstGeom prst="rect">
            <a:avLst/>
          </a:prstGeom>
        </p:spPr>
        <p:txBody>
          <a:bodyPr/>
          <a:lstStyle/>
          <a:p>
            <a:fld id="{75E52663-AA83-EB4F-845D-BA9E2CBB3EDF}" type="datetime1">
              <a:rPr lang="en-US" smtClean="0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©2014 Cloudera,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175" y="4767264"/>
            <a:ext cx="560489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48502" y="1037347"/>
            <a:ext cx="8229600" cy="3550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age No DIV blue">
    <p:bg>
      <p:bgPr>
        <a:gradFill flip="none" rotWithShape="1">
          <a:gsLst>
            <a:gs pos="55000">
              <a:srgbClr val="004F66"/>
            </a:gs>
            <a:gs pos="0">
              <a:srgbClr val="0092AC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48926" y="4767264"/>
            <a:ext cx="969307" cy="273844"/>
          </a:xfrm>
          <a:prstGeom prst="rect">
            <a:avLst/>
          </a:prstGeom>
        </p:spPr>
        <p:txBody>
          <a:bodyPr/>
          <a:lstStyle/>
          <a:p>
            <a:fld id="{6C705A4D-C087-914D-9ADB-FF5EFFB2976F}" type="datetime1">
              <a:rPr lang="en-US" smtClean="0"/>
              <a:t>2/11/14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©2014 Cloudera,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2175" y="4767264"/>
            <a:ext cx="560489" cy="273844"/>
          </a:xfrm>
          <a:prstGeom prst="rect">
            <a:avLst/>
          </a:prstGeom>
        </p:spPr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/>
          </p:nvPr>
        </p:nvSpPr>
        <p:spPr>
          <a:xfrm>
            <a:off x="356052" y="994002"/>
            <a:ext cx="8243662" cy="346188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17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">
    <p:bg>
      <p:bgPr>
        <a:gradFill flip="none" rotWithShape="1">
          <a:gsLst>
            <a:gs pos="0">
              <a:srgbClr val="0093AD"/>
            </a:gs>
            <a:gs pos="55000">
              <a:srgbClr val="004F6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93AD"/>
              </a:gs>
              <a:gs pos="55000">
                <a:srgbClr val="005068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hapter_v3_trans.png" descr="/Users/marci.peters/Desktop/MP-CX/images/PPT/Treated_backgrounds/chapter_v3_trans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775622"/>
            <a:ext cx="9144000" cy="59191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12800" y="2169676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0836" y="689429"/>
            <a:ext cx="8229600" cy="141757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527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82C9D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2" name="Picture 21" descr="cloudera_logo_rev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909" y="151653"/>
            <a:ext cx="1374214" cy="4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9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2">
    <p:bg>
      <p:bgPr>
        <a:gradFill flip="none" rotWithShape="1">
          <a:gsLst>
            <a:gs pos="0">
              <a:srgbClr val="0093AD"/>
            </a:gs>
            <a:gs pos="55000">
              <a:srgbClr val="004F6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93AD"/>
              </a:gs>
              <a:gs pos="55000">
                <a:srgbClr val="005068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hapter_v1_100112.png" descr="/Users/marci.peters/Desktop/MP-CX/images/PPT/Treated_backgrounds/chapter_v1_100112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42899"/>
            <a:ext cx="9144000" cy="5986399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12800" y="2169676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0836" y="689429"/>
            <a:ext cx="8229600" cy="141757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527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82C9D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cloudera_logo_rev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909" y="151653"/>
            <a:ext cx="1374214" cy="4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3">
    <p:bg>
      <p:bgPr>
        <a:gradFill flip="none" rotWithShape="1">
          <a:gsLst>
            <a:gs pos="0">
              <a:srgbClr val="0093AD"/>
            </a:gs>
            <a:gs pos="55000">
              <a:srgbClr val="004F6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93AD"/>
              </a:gs>
              <a:gs pos="55000">
                <a:srgbClr val="005068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hapter_v3_trans_v2.png" descr="/Users/marci.peters/Desktop/MP-CX/images/PPT/Treated_backgrounds/chapter_v3_trans_v2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39682"/>
            <a:ext cx="9274933" cy="5583182"/>
          </a:xfrm>
          <a:prstGeom prst="rect">
            <a:avLst/>
          </a:prstGeom>
        </p:spPr>
      </p:pic>
      <p:pic>
        <p:nvPicPr>
          <p:cNvPr id="11" name="Picture 10" descr="cloudera_logo_rev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909" y="151653"/>
            <a:ext cx="1374214" cy="4113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12800" y="2169676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0836" y="689429"/>
            <a:ext cx="8229600" cy="141757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527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82C9D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92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 userDrawn="1"/>
        </p:nvPicPr>
        <p:blipFill rotWithShape="1">
          <a:blip r:embed="rId2"/>
          <a:srcRect t="9759" b="15241"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©2014 Cloudera,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5950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master_strip_v2_100212.jp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85110"/>
            <a:ext cx="9144000" cy="45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522" y="23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502" y="1037347"/>
            <a:ext cx="8229600" cy="3550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cloudera_logo_rev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161" y="4766566"/>
            <a:ext cx="1030216" cy="308342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848926" y="4767264"/>
            <a:ext cx="9693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C1D559AA-0853-A14D-92D5-D428B34C8121}" type="datetime1">
              <a:rPr lang="en-US" smtClean="0"/>
              <a:t>2/11/14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©2014 Cloudera, Inc. All rights reserved.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175" y="4767264"/>
            <a:ext cx="56048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143894" y="4768991"/>
            <a:ext cx="56048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59" r:id="rId3"/>
    <p:sldLayoutId id="2147483650" r:id="rId4"/>
    <p:sldLayoutId id="2147483666" r:id="rId5"/>
    <p:sldLayoutId id="2147483663" r:id="rId6"/>
    <p:sldLayoutId id="2147483664" r:id="rId7"/>
    <p:sldLayoutId id="2147483665" r:id="rId8"/>
    <p:sldLayoutId id="2147483661" r:id="rId9"/>
    <p:sldLayoutId id="2147483651" r:id="rId10"/>
    <p:sldLayoutId id="2147483652" r:id="rId11"/>
    <p:sldLayoutId id="2147483653" r:id="rId12"/>
    <p:sldLayoutId id="2147483656" r:id="rId13"/>
    <p:sldLayoutId id="2147483657" r:id="rId14"/>
    <p:sldLayoutId id="2147483667" r:id="rId15"/>
    <p:sldLayoutId id="2147483668" r:id="rId1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70000"/>
        </a:lnSpc>
        <a:spcBef>
          <a:spcPct val="0"/>
        </a:spcBef>
        <a:buNone/>
        <a:defRPr sz="3200" kern="1200">
          <a:solidFill>
            <a:schemeClr val="bg2"/>
          </a:solidFill>
          <a:latin typeface="Calibri"/>
          <a:ea typeface="+mj-ea"/>
          <a:cs typeface="Calibri"/>
        </a:defRPr>
      </a:lvl1pPr>
    </p:titleStyle>
    <p:bodyStyle>
      <a:lvl1pPr marL="174625" indent="-174625" algn="l" defTabSz="457200" rtl="0" eaLnBrk="1" latinLnBrk="0" hangingPunct="1">
        <a:spcBef>
          <a:spcPct val="20000"/>
        </a:spcBef>
        <a:buClr>
          <a:srgbClr val="3AA8C1"/>
        </a:buClr>
        <a:buSzPct val="80000"/>
        <a:buFont typeface="Arial"/>
        <a:buChar char="•"/>
        <a:defRPr sz="2800" kern="1200">
          <a:solidFill>
            <a:srgbClr val="505050"/>
          </a:solidFill>
          <a:latin typeface="Calibri"/>
          <a:ea typeface="+mn-ea"/>
          <a:cs typeface="Calibri"/>
        </a:defRPr>
      </a:lvl1pPr>
      <a:lvl2pPr marL="631825" indent="-174625" algn="l" defTabSz="457200" rtl="0" eaLnBrk="1" latinLnBrk="0" hangingPunct="1">
        <a:spcBef>
          <a:spcPct val="20000"/>
        </a:spcBef>
        <a:buClr>
          <a:srgbClr val="3AA8C1"/>
        </a:buClr>
        <a:buSzPct val="80000"/>
        <a:buFont typeface="Arial"/>
        <a:buChar char="•"/>
        <a:defRPr sz="2400" kern="1200">
          <a:solidFill>
            <a:srgbClr val="505050"/>
          </a:solidFill>
          <a:latin typeface="Calibri"/>
          <a:ea typeface="+mn-ea"/>
          <a:cs typeface="Calibri"/>
        </a:defRPr>
      </a:lvl2pPr>
      <a:lvl3pPr marL="1030288" indent="-115888" algn="l" defTabSz="457200" rtl="0" eaLnBrk="1" latinLnBrk="0" hangingPunct="1">
        <a:spcBef>
          <a:spcPct val="20000"/>
        </a:spcBef>
        <a:buClr>
          <a:srgbClr val="3AA8C1"/>
        </a:buClr>
        <a:buSzPct val="80000"/>
        <a:buFont typeface="Arial"/>
        <a:buChar char="•"/>
        <a:defRPr sz="2000" kern="1200">
          <a:solidFill>
            <a:srgbClr val="505050"/>
          </a:solidFill>
          <a:latin typeface="Calibri"/>
          <a:ea typeface="+mn-ea"/>
          <a:cs typeface="Calibri"/>
        </a:defRPr>
      </a:lvl3pPr>
      <a:lvl4pPr marL="1487488" indent="-115888" algn="l" defTabSz="457200" rtl="0" eaLnBrk="1" latinLnBrk="0" hangingPunct="1">
        <a:spcBef>
          <a:spcPct val="20000"/>
        </a:spcBef>
        <a:buClr>
          <a:srgbClr val="3AA8C1"/>
        </a:buClr>
        <a:buSzPct val="80000"/>
        <a:buFont typeface="Arial"/>
        <a:buChar char="•"/>
        <a:defRPr sz="1800" kern="1200">
          <a:solidFill>
            <a:srgbClr val="505050"/>
          </a:solidFill>
          <a:latin typeface="Calibri"/>
          <a:ea typeface="+mn-ea"/>
          <a:cs typeface="Calibri"/>
        </a:defRPr>
      </a:lvl4pPr>
      <a:lvl5pPr marL="1944688" indent="-115888" algn="l" defTabSz="457200" rtl="0" eaLnBrk="1" latinLnBrk="0" hangingPunct="1">
        <a:spcBef>
          <a:spcPct val="20000"/>
        </a:spcBef>
        <a:buClr>
          <a:srgbClr val="3AA8C1"/>
        </a:buClr>
        <a:buSzPct val="80000"/>
        <a:buFont typeface="Arial"/>
        <a:buChar char="•"/>
        <a:defRPr sz="1800" kern="1200">
          <a:solidFill>
            <a:srgbClr val="50505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</a:t>
            </a:r>
            <a:r>
              <a:rPr lang="en-US" dirty="0" err="1" smtClean="0"/>
              <a:t>Hadoop</a:t>
            </a:r>
            <a:r>
              <a:rPr lang="en-US" dirty="0" smtClean="0"/>
              <a:t> and the </a:t>
            </a:r>
            <a:r>
              <a:rPr lang="en-US" dirty="0"/>
              <a:t>E</a:t>
            </a:r>
            <a:r>
              <a:rPr lang="en-US" dirty="0" smtClean="0"/>
              <a:t>mergence of the Enterprise Data Hub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 Collins, Chief Technologist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Cloudera, Inc.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©2014 </a:t>
            </a:r>
            <a:r>
              <a:rPr lang="nl-NL" dirty="0" err="1" smtClean="0"/>
              <a:t>Cloudera</a:t>
            </a:r>
            <a:r>
              <a:rPr lang="nl-NL" dirty="0" smtClean="0"/>
              <a:t>, Inc.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Rights</a:t>
            </a:r>
            <a:r>
              <a:rPr lang="nl-NL" dirty="0" smtClean="0"/>
              <a:t> </a:t>
            </a:r>
            <a:r>
              <a:rPr lang="nl-NL" dirty="0" err="1" smtClean="0"/>
              <a:t>Reserved</a:t>
            </a:r>
            <a:r>
              <a:rPr lang="nl-NL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An Enterprise Data Hub</a:t>
            </a:r>
            <a:endParaRPr lang="en-US" b="1" dirty="0"/>
          </a:p>
        </p:txBody>
      </p:sp>
      <p:sp>
        <p:nvSpPr>
          <p:cNvPr id="64" name="Rounded Rectangle 63"/>
          <p:cNvSpPr/>
          <p:nvPr/>
        </p:nvSpPr>
        <p:spPr>
          <a:xfrm>
            <a:off x="1365484" y="1077441"/>
            <a:ext cx="6244037" cy="3247945"/>
          </a:xfrm>
          <a:prstGeom prst="roundRect">
            <a:avLst>
              <a:gd name="adj" fmla="val 1777"/>
            </a:avLst>
          </a:prstGeom>
          <a:solidFill>
            <a:srgbClr val="E3E1E3"/>
          </a:solidFill>
          <a:ln w="12700" cap="flat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lumMod val="65000"/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524233" y="1233427"/>
            <a:ext cx="854208" cy="808899"/>
          </a:xfrm>
          <a:prstGeom prst="roundRect">
            <a:avLst>
              <a:gd name="adj" fmla="val 5399"/>
            </a:avLst>
          </a:prstGeom>
          <a:solidFill>
            <a:srgbClr val="61C7EC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BATCH</a:t>
            </a:r>
          </a:p>
          <a:p>
            <a:pPr marL="0" marR="0" lvl="0" indent="0" algn="ctr" defTabSz="91440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PROCESSING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2426821" y="1233427"/>
            <a:ext cx="854208" cy="808899"/>
          </a:xfrm>
          <a:prstGeom prst="roundRect">
            <a:avLst>
              <a:gd name="adj" fmla="val 4876"/>
            </a:avLst>
          </a:prstGeom>
          <a:solidFill>
            <a:srgbClr val="61C7EC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ANALYTIC</a:t>
            </a:r>
          </a:p>
          <a:p>
            <a:pPr marL="0" marR="0" lvl="0" indent="0" algn="ctr" defTabSz="91440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SQL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3329409" y="1233427"/>
            <a:ext cx="854208" cy="808899"/>
          </a:xfrm>
          <a:prstGeom prst="roundRect">
            <a:avLst>
              <a:gd name="adj" fmla="val 5399"/>
            </a:avLst>
          </a:prstGeom>
          <a:solidFill>
            <a:srgbClr val="61C7EC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SEARCH</a:t>
            </a:r>
          </a:p>
          <a:p>
            <a:pPr marL="0" marR="0" lvl="0" indent="0" algn="ctr" defTabSz="91440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ENGINE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231997" y="1233427"/>
            <a:ext cx="854208" cy="808899"/>
          </a:xfrm>
          <a:prstGeom prst="roundRect">
            <a:avLst>
              <a:gd name="adj" fmla="val 6446"/>
            </a:avLst>
          </a:prstGeom>
          <a:solidFill>
            <a:srgbClr val="61C7EC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MACHINE</a:t>
            </a:r>
          </a:p>
          <a:p>
            <a:pPr marL="0" marR="0" lvl="0" indent="0" algn="ctr" defTabSz="91440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LEARNING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134585" y="1233427"/>
            <a:ext cx="854208" cy="808899"/>
          </a:xfrm>
          <a:prstGeom prst="roundRect">
            <a:avLst>
              <a:gd name="adj" fmla="val 5922"/>
            </a:avLst>
          </a:prstGeom>
          <a:solidFill>
            <a:srgbClr val="61C7EC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STREAM</a:t>
            </a:r>
          </a:p>
          <a:p>
            <a:pPr marL="0" marR="0" lvl="0" indent="0" algn="ctr" defTabSz="91440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PROCESSING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037175" y="1233427"/>
            <a:ext cx="854208" cy="808899"/>
          </a:xfrm>
          <a:prstGeom prst="roundRect">
            <a:avLst>
              <a:gd name="adj" fmla="val 5399"/>
            </a:avLst>
          </a:prstGeom>
          <a:solidFill>
            <a:srgbClr val="61C7EC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11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RD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PARTY</a:t>
            </a:r>
          </a:p>
          <a:p>
            <a:pPr marL="0" marR="0" lvl="0" indent="0" algn="ctr" defTabSz="91440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524233" y="2095245"/>
            <a:ext cx="5367148" cy="380308"/>
          </a:xfrm>
          <a:prstGeom prst="roundRect">
            <a:avLst>
              <a:gd name="adj" fmla="val 13926"/>
            </a:avLst>
          </a:prstGeom>
          <a:solidFill>
            <a:srgbClr val="61C7EC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WORKLOAD MANAGEMENT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524233" y="2561659"/>
            <a:ext cx="5367148" cy="1644121"/>
          </a:xfrm>
          <a:prstGeom prst="roundRect">
            <a:avLst>
              <a:gd name="adj" fmla="val 2855"/>
            </a:avLst>
          </a:prstGeom>
          <a:solidFill>
            <a:srgbClr val="61C7EC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STORAGE FOR ANY TYPE OF 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UNIFIED, ELASTIC, RESILIENT, SECURE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6951699" y="1233426"/>
            <a:ext cx="516643" cy="1231363"/>
          </a:xfrm>
          <a:prstGeom prst="roundRect">
            <a:avLst>
              <a:gd name="adj" fmla="val 9200"/>
            </a:avLst>
          </a:prstGeom>
          <a:solidFill>
            <a:sysClr val="windowText" lastClr="000000">
              <a:lumMod val="50000"/>
              <a:lumOff val="50000"/>
            </a:sysClr>
          </a:solidFill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vert="vert" lIns="0" rIns="0" rtlCol="0" anchor="ctr"/>
          <a:lstStyle/>
          <a:p>
            <a:pPr marL="0" marR="0" lvl="0" indent="0" algn="ctr" defTabSz="91440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</a:p>
          <a:p>
            <a:pPr marL="0" marR="0" lvl="0" indent="0" algn="ctr" defTabSz="91440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MANAGEMENT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6951699" y="2561659"/>
            <a:ext cx="516643" cy="1646238"/>
          </a:xfrm>
          <a:prstGeom prst="roundRect">
            <a:avLst>
              <a:gd name="adj" fmla="val 8381"/>
            </a:avLst>
          </a:prstGeom>
          <a:solidFill>
            <a:sysClr val="windowText" lastClr="000000">
              <a:lumMod val="50000"/>
              <a:lumOff val="50000"/>
            </a:sysClr>
          </a:solidFill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vert="vert" lIns="0" rIns="0" rtlCol="0" anchor="ctr"/>
          <a:lstStyle/>
          <a:p>
            <a:pPr marL="0" marR="0" lvl="0" indent="0" algn="ctr" defTabSz="91440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</a:t>
            </a:r>
          </a:p>
          <a:p>
            <a:pPr marL="0" marR="0" lvl="0" indent="0" algn="ctr" defTabSz="91440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MANAGEMENT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663932" y="3498064"/>
            <a:ext cx="2493768" cy="588962"/>
          </a:xfrm>
          <a:prstGeom prst="roundRect">
            <a:avLst>
              <a:gd name="adj" fmla="val 5399"/>
            </a:avLst>
          </a:prstGeom>
          <a:solidFill>
            <a:srgbClr val="49A1CE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Filesystem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303750" y="3498064"/>
            <a:ext cx="2457450" cy="588962"/>
          </a:xfrm>
          <a:prstGeom prst="roundRect">
            <a:avLst>
              <a:gd name="adj" fmla="val 5399"/>
            </a:avLst>
          </a:prstGeom>
          <a:solidFill>
            <a:srgbClr val="49A1CE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Online 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NoSQL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5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Warehousing with an EDH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Cloudera, Inc. All rights reserved.</a:t>
            </a:r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426408" y="3448719"/>
            <a:ext cx="1046595" cy="435416"/>
          </a:xfrm>
          <a:prstGeom prst="roundRect">
            <a:avLst>
              <a:gd name="adj" fmla="val 628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Flat Files</a:t>
            </a:r>
          </a:p>
        </p:txBody>
      </p:sp>
      <p:sp>
        <p:nvSpPr>
          <p:cNvPr id="4" name="Magnetic Disk 3"/>
          <p:cNvSpPr/>
          <p:nvPr/>
        </p:nvSpPr>
        <p:spPr>
          <a:xfrm>
            <a:off x="421014" y="1450901"/>
            <a:ext cx="1051991" cy="743957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Operational Store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3208" y="4009791"/>
            <a:ext cx="140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 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Magnetic Disk 15"/>
          <p:cNvSpPr/>
          <p:nvPr/>
        </p:nvSpPr>
        <p:spPr>
          <a:xfrm>
            <a:off x="5914633" y="1166591"/>
            <a:ext cx="675669" cy="422024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Magnetic Disk 16"/>
          <p:cNvSpPr/>
          <p:nvPr/>
        </p:nvSpPr>
        <p:spPr>
          <a:xfrm>
            <a:off x="6929956" y="1166591"/>
            <a:ext cx="675669" cy="422024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Magnetic Disk 17"/>
          <p:cNvSpPr/>
          <p:nvPr/>
        </p:nvSpPr>
        <p:spPr>
          <a:xfrm>
            <a:off x="7985264" y="1179418"/>
            <a:ext cx="675669" cy="422024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52171" y="4240439"/>
            <a:ext cx="58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EDH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61108" y="1582750"/>
            <a:ext cx="115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Reporting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70777" y="1595577"/>
            <a:ext cx="93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99677" y="1582750"/>
            <a:ext cx="83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16200000">
            <a:off x="6961934" y="2090773"/>
            <a:ext cx="517493" cy="36352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4925">
            <a:solidFill>
              <a:schemeClr val="accent4">
                <a:lumMod val="60000"/>
                <a:lumOff val="40000"/>
                <a:alpha val="32000"/>
              </a:schemeClr>
            </a:solidFill>
          </a:ln>
          <a:effectLst>
            <a:outerShdw blurRad="69850" dist="23000" dir="5400000" rotWithShape="0">
              <a:srgbClr val="000000">
                <a:alpha val="1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agnetic Disk 31"/>
          <p:cNvSpPr/>
          <p:nvPr/>
        </p:nvSpPr>
        <p:spPr>
          <a:xfrm>
            <a:off x="419463" y="2461200"/>
            <a:ext cx="1051991" cy="758304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Operational Store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3601801" y="2889803"/>
            <a:ext cx="343288" cy="290122"/>
          </a:xfrm>
          <a:prstGeom prst="rightArrow">
            <a:avLst/>
          </a:prstGeom>
          <a:gradFill flip="none" rotWithShape="1">
            <a:gsLst>
              <a:gs pos="0">
                <a:srgbClr val="76CDDD"/>
              </a:gs>
              <a:gs pos="100000">
                <a:srgbClr val="0392B2"/>
              </a:gs>
            </a:gsLst>
            <a:lin ang="0" scaled="1"/>
            <a:tileRect/>
          </a:gradFill>
          <a:ln w="34925">
            <a:solidFill>
              <a:srgbClr val="88EDFF">
                <a:alpha val="32000"/>
              </a:srgbClr>
            </a:solidFill>
          </a:ln>
          <a:effectLst>
            <a:outerShdw blurRad="69850" dist="23000" dir="5400000" rotWithShape="0">
              <a:srgbClr val="000000">
                <a:alpha val="1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307668" y="2744816"/>
            <a:ext cx="1800375" cy="1372549"/>
            <a:chOff x="4782806" y="2638799"/>
            <a:chExt cx="2023178" cy="1516693"/>
          </a:xfrm>
        </p:grpSpPr>
        <p:sp>
          <p:nvSpPr>
            <p:cNvPr id="13" name="Magnetic Disk 12"/>
            <p:cNvSpPr/>
            <p:nvPr/>
          </p:nvSpPr>
          <p:spPr>
            <a:xfrm>
              <a:off x="4782806" y="2638799"/>
              <a:ext cx="2023178" cy="1516693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Magnetic Disk 32"/>
            <p:cNvSpPr/>
            <p:nvPr/>
          </p:nvSpPr>
          <p:spPr>
            <a:xfrm>
              <a:off x="5022493" y="2987920"/>
              <a:ext cx="673820" cy="440051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Magnetic Disk 33"/>
            <p:cNvSpPr/>
            <p:nvPr/>
          </p:nvSpPr>
          <p:spPr>
            <a:xfrm>
              <a:off x="5023442" y="3589748"/>
              <a:ext cx="734519" cy="354740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Magnetic Disk 36"/>
            <p:cNvSpPr/>
            <p:nvPr/>
          </p:nvSpPr>
          <p:spPr>
            <a:xfrm>
              <a:off x="5900768" y="3181879"/>
              <a:ext cx="670952" cy="468048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781899" y="42508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EDW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Magnetic Disk 51"/>
          <p:cNvSpPr/>
          <p:nvPr/>
        </p:nvSpPr>
        <p:spPr>
          <a:xfrm>
            <a:off x="2241997" y="2539685"/>
            <a:ext cx="2992310" cy="1731601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1. Stage, transform, archive</a:t>
            </a:r>
          </a:p>
        </p:txBody>
      </p:sp>
      <p:sp>
        <p:nvSpPr>
          <p:cNvPr id="53" name="Right Arrow 52"/>
          <p:cNvSpPr/>
          <p:nvPr/>
        </p:nvSpPr>
        <p:spPr>
          <a:xfrm>
            <a:off x="5459730" y="3232324"/>
            <a:ext cx="569986" cy="410454"/>
          </a:xfrm>
          <a:prstGeom prst="rightArrow">
            <a:avLst/>
          </a:prstGeom>
          <a:gradFill flip="none" rotWithShape="1">
            <a:gsLst>
              <a:gs pos="0">
                <a:srgbClr val="76CDDD"/>
              </a:gs>
              <a:gs pos="100000">
                <a:srgbClr val="0392B2"/>
              </a:gs>
            </a:gsLst>
            <a:lin ang="0" scaled="1"/>
            <a:tileRect/>
          </a:gradFill>
          <a:ln w="34925">
            <a:solidFill>
              <a:srgbClr val="88EDFF">
                <a:alpha val="32000"/>
              </a:srgbClr>
            </a:solidFill>
          </a:ln>
          <a:effectLst>
            <a:outerShdw blurRad="69850" dist="23000" dir="5400000" rotWithShape="0">
              <a:srgbClr val="000000">
                <a:alpha val="1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1642136" y="3052751"/>
            <a:ext cx="454748" cy="52589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039850" y="1180053"/>
            <a:ext cx="1694253" cy="1628990"/>
            <a:chOff x="1988534" y="1180053"/>
            <a:chExt cx="1694253" cy="1628990"/>
          </a:xfrm>
        </p:grpSpPr>
        <p:sp>
          <p:nvSpPr>
            <p:cNvPr id="9" name="Display 8"/>
            <p:cNvSpPr/>
            <p:nvPr/>
          </p:nvSpPr>
          <p:spPr>
            <a:xfrm rot="16200000">
              <a:off x="1956616" y="1211971"/>
              <a:ext cx="1628990" cy="1565154"/>
            </a:xfrm>
            <a:prstGeom prst="flowChartDisplay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19888" y="1525867"/>
              <a:ext cx="1662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3. Exploratory, Discovery,</a:t>
              </a:r>
            </a:p>
            <a:p>
              <a:r>
                <a:rPr lang="en-US" dirty="0" smtClean="0"/>
                <a:t>Search, ML..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08727" y="1191360"/>
            <a:ext cx="1771227" cy="1628990"/>
            <a:chOff x="3757411" y="1191360"/>
            <a:chExt cx="1771227" cy="1628990"/>
          </a:xfrm>
        </p:grpSpPr>
        <p:sp>
          <p:nvSpPr>
            <p:cNvPr id="62" name="Display 61"/>
            <p:cNvSpPr/>
            <p:nvPr/>
          </p:nvSpPr>
          <p:spPr>
            <a:xfrm rot="16200000">
              <a:off x="3725493" y="1223278"/>
              <a:ext cx="1628990" cy="1565154"/>
            </a:xfrm>
            <a:prstGeom prst="flowChartDisplay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65739" y="1498693"/>
              <a:ext cx="1662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2. Reporting,</a:t>
              </a:r>
            </a:p>
            <a:p>
              <a:r>
                <a:rPr lang="en-US" dirty="0" smtClean="0"/>
                <a:t>Mining,</a:t>
              </a:r>
            </a:p>
            <a:p>
              <a:r>
                <a:rPr lang="en-US" dirty="0" smtClean="0"/>
                <a:t>Analysis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4101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Cloudera, Inc. All rights reserved.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15269" y="1298196"/>
            <a:ext cx="8243662" cy="313011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>
                <a:ln>
                  <a:solidFill>
                    <a:schemeClr val="accent6"/>
                  </a:solidFill>
                </a:ln>
              </a:rPr>
              <a:t>What about data warehousing on the enterprise data hub?</a:t>
            </a:r>
            <a:endParaRPr lang="en-US" sz="3600" dirty="0">
              <a:ln>
                <a:solidFill>
                  <a:schemeClr val="accent6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8731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Cloudera, Inc. All rights reserved.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66888" y="736369"/>
            <a:ext cx="7775222" cy="38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 descr="sony-smart-lens-qx10-qx100-fc4d.0000001380134609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3" b="6843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1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5713" y="4767263"/>
            <a:ext cx="2895600" cy="273844"/>
          </a:xfrm>
        </p:spPr>
        <p:txBody>
          <a:bodyPr/>
          <a:lstStyle/>
          <a:p>
            <a:r>
              <a:rPr lang="nl-NL" dirty="0" smtClean="0"/>
              <a:t>©2014 </a:t>
            </a:r>
            <a:r>
              <a:rPr lang="nl-NL" dirty="0" err="1" smtClean="0"/>
              <a:t>Cloudera</a:t>
            </a:r>
            <a:r>
              <a:rPr lang="nl-NL" dirty="0" smtClean="0"/>
              <a:t>, Inc.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Rights</a:t>
            </a:r>
            <a:r>
              <a:rPr lang="nl-NL" dirty="0" smtClean="0"/>
              <a:t> </a:t>
            </a:r>
            <a:r>
              <a:rPr lang="nl-NL" dirty="0" err="1" smtClean="0"/>
              <a:t>Reserved</a:t>
            </a:r>
            <a:r>
              <a:rPr lang="nl-NL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Data Warehousing in </a:t>
            </a:r>
            <a:r>
              <a:rPr lang="en-US" b="1" dirty="0" err="1" smtClean="0"/>
              <a:t>Cloudera’s</a:t>
            </a:r>
            <a:r>
              <a:rPr lang="en-US" b="1" dirty="0" smtClean="0"/>
              <a:t> EDH</a:t>
            </a:r>
            <a:endParaRPr lang="en-US" b="1" dirty="0"/>
          </a:p>
        </p:txBody>
      </p:sp>
      <p:pic>
        <p:nvPicPr>
          <p:cNvPr id="22" name="Picture 21" descr="Impala_detail_diagram_2014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14" y="699800"/>
            <a:ext cx="6299127" cy="40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Cloudera, Inc. All rights reserved.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test2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349" r="-53349"/>
          <a:stretch>
            <a:fillRect/>
          </a:stretch>
        </p:blipFill>
        <p:spPr>
          <a:xfrm>
            <a:off x="563009" y="850977"/>
            <a:ext cx="9144000" cy="4292523"/>
          </a:xfrm>
        </p:spPr>
      </p:pic>
    </p:spTree>
    <p:extLst>
      <p:ext uri="{BB962C8B-B14F-4D97-AF65-F5344CB8AC3E}">
        <p14:creationId xmlns:p14="http://schemas.microsoft.com/office/powerpoint/2010/main" val="268198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Cloudera, Inc. All rights reserved.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051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Enterprise Data Warehouse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Cloudera, Inc. All rights reserved.</a:t>
            </a:r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694171" y="3470402"/>
            <a:ext cx="1046595" cy="435416"/>
          </a:xfrm>
          <a:prstGeom prst="roundRect">
            <a:avLst>
              <a:gd name="adj" fmla="val 628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Flat Files</a:t>
            </a:r>
          </a:p>
        </p:txBody>
      </p:sp>
      <p:sp>
        <p:nvSpPr>
          <p:cNvPr id="4" name="Magnetic Disk 3"/>
          <p:cNvSpPr/>
          <p:nvPr/>
        </p:nvSpPr>
        <p:spPr>
          <a:xfrm>
            <a:off x="688777" y="1509577"/>
            <a:ext cx="1051991" cy="743957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Operational Store</a:t>
            </a:r>
            <a:endParaRPr lang="en-US" sz="1400" dirty="0"/>
          </a:p>
        </p:txBody>
      </p:sp>
      <p:sp>
        <p:nvSpPr>
          <p:cNvPr id="10" name="Magnetic Disk 9"/>
          <p:cNvSpPr/>
          <p:nvPr/>
        </p:nvSpPr>
        <p:spPr>
          <a:xfrm>
            <a:off x="2327806" y="2511416"/>
            <a:ext cx="978121" cy="939395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618" y="4097594"/>
            <a:ext cx="140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 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Magnetic Disk 12"/>
          <p:cNvSpPr/>
          <p:nvPr/>
        </p:nvSpPr>
        <p:spPr>
          <a:xfrm>
            <a:off x="3870410" y="2404513"/>
            <a:ext cx="2437546" cy="182277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Magnetic Disk 15"/>
          <p:cNvSpPr/>
          <p:nvPr/>
        </p:nvSpPr>
        <p:spPr>
          <a:xfrm>
            <a:off x="7408215" y="1497704"/>
            <a:ext cx="756922" cy="474588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Magnetic Disk 16"/>
          <p:cNvSpPr/>
          <p:nvPr/>
        </p:nvSpPr>
        <p:spPr>
          <a:xfrm>
            <a:off x="7419495" y="2432531"/>
            <a:ext cx="756922" cy="474588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Magnetic Disk 17"/>
          <p:cNvSpPr/>
          <p:nvPr/>
        </p:nvSpPr>
        <p:spPr>
          <a:xfrm>
            <a:off x="7417945" y="3375722"/>
            <a:ext cx="756922" cy="474588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80677" y="3400949"/>
            <a:ext cx="87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Staging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4690" y="1906079"/>
            <a:ext cx="1106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Reporting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4775" y="383494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89216" y="2851220"/>
            <a:ext cx="83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664122" y="2702893"/>
            <a:ext cx="460301" cy="26783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4925">
            <a:solidFill>
              <a:schemeClr val="accent4">
                <a:lumMod val="60000"/>
                <a:lumOff val="40000"/>
                <a:alpha val="32000"/>
              </a:schemeClr>
            </a:solidFill>
          </a:ln>
          <a:effectLst>
            <a:outerShdw blurRad="69850" dist="23000" dir="5400000" rotWithShape="0">
              <a:srgbClr val="000000">
                <a:alpha val="1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881889" y="2941647"/>
            <a:ext cx="343288" cy="290122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agnetic Disk 31"/>
          <p:cNvSpPr/>
          <p:nvPr/>
        </p:nvSpPr>
        <p:spPr>
          <a:xfrm>
            <a:off x="687226" y="2482883"/>
            <a:ext cx="1051991" cy="758304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Operational Store</a:t>
            </a:r>
          </a:p>
        </p:txBody>
      </p:sp>
      <p:sp>
        <p:nvSpPr>
          <p:cNvPr id="33" name="Magnetic Disk 32"/>
          <p:cNvSpPr/>
          <p:nvPr/>
        </p:nvSpPr>
        <p:spPr>
          <a:xfrm>
            <a:off x="3999130" y="2889274"/>
            <a:ext cx="952464" cy="42633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Metadata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Magnetic Disk 33"/>
          <p:cNvSpPr/>
          <p:nvPr/>
        </p:nvSpPr>
        <p:spPr>
          <a:xfrm>
            <a:off x="4061728" y="3503433"/>
            <a:ext cx="952464" cy="42633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Summary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3422195" y="2928284"/>
            <a:ext cx="343288" cy="29012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34925">
            <a:solidFill>
              <a:schemeClr val="accent5">
                <a:lumMod val="75000"/>
                <a:alpha val="32000"/>
              </a:schemeClr>
            </a:solidFill>
          </a:ln>
          <a:effectLst>
            <a:outerShdw blurRad="69850" dist="23000" dir="5400000" rotWithShape="0">
              <a:srgbClr val="000000">
                <a:alpha val="1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agnetic Disk 36"/>
          <p:cNvSpPr/>
          <p:nvPr/>
        </p:nvSpPr>
        <p:spPr>
          <a:xfrm>
            <a:off x="5099338" y="3046240"/>
            <a:ext cx="1083859" cy="564374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Facts &amp; Dimensions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6663070" y="1767010"/>
            <a:ext cx="460301" cy="26783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4925">
            <a:solidFill>
              <a:schemeClr val="accent4">
                <a:lumMod val="60000"/>
                <a:lumOff val="40000"/>
                <a:alpha val="32000"/>
              </a:schemeClr>
            </a:solidFill>
          </a:ln>
          <a:effectLst>
            <a:outerShdw blurRad="69850" dist="23000" dir="5400000" rotWithShape="0">
              <a:srgbClr val="000000">
                <a:alpha val="1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6688230" y="3522279"/>
            <a:ext cx="460301" cy="26783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4925">
            <a:solidFill>
              <a:schemeClr val="accent4">
                <a:lumMod val="60000"/>
                <a:lumOff val="40000"/>
                <a:alpha val="32000"/>
              </a:schemeClr>
            </a:solidFill>
          </a:ln>
          <a:effectLst>
            <a:outerShdw blurRad="69850" dist="23000" dir="5400000" rotWithShape="0">
              <a:srgbClr val="000000">
                <a:alpha val="1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767353" y="42992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EDW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0701" y="1193753"/>
            <a:ext cx="1642948" cy="3308616"/>
          </a:xfrm>
          <a:prstGeom prst="rect">
            <a:avLst/>
          </a:prstGeom>
          <a:noFill/>
          <a:ln w="57150" cmpd="sng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30654" y="1219363"/>
            <a:ext cx="1805156" cy="3308616"/>
          </a:xfrm>
          <a:prstGeom prst="rect">
            <a:avLst/>
          </a:prstGeom>
          <a:noFill/>
          <a:ln w="57150" cmpd="sng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89131" y="2699795"/>
            <a:ext cx="1850843" cy="1396110"/>
          </a:xfrm>
          <a:prstGeom prst="rect">
            <a:avLst/>
          </a:prstGeom>
          <a:noFill/>
          <a:ln w="57150" cmpd="sng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16285" y="1030094"/>
            <a:ext cx="1850843" cy="3305770"/>
          </a:xfrm>
          <a:prstGeom prst="rect">
            <a:avLst/>
          </a:prstGeom>
          <a:noFill/>
          <a:ln w="57150" cmpd="sng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04229" y="1165955"/>
            <a:ext cx="1642948" cy="3308616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20800" y="2197482"/>
            <a:ext cx="2083884" cy="1838811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699769" y="925245"/>
            <a:ext cx="2083884" cy="3304228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391971" y="2689096"/>
            <a:ext cx="2083884" cy="1838811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6" name="Cube 5"/>
          <p:cNvSpPr/>
          <p:nvPr/>
        </p:nvSpPr>
        <p:spPr>
          <a:xfrm>
            <a:off x="5351089" y="1072783"/>
            <a:ext cx="1085004" cy="1060451"/>
          </a:xfrm>
          <a:prstGeom prst="cube">
            <a:avLst>
              <a:gd name="adj" fmla="val 45990"/>
            </a:avLst>
          </a:prstGeom>
          <a:solidFill>
            <a:schemeClr val="accent3">
              <a:lumMod val="25000"/>
              <a:lumOff val="75000"/>
            </a:schemeClr>
          </a:solidFill>
          <a:ln>
            <a:solidFill>
              <a:schemeClr val="accent3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19841958">
            <a:off x="4819893" y="1921584"/>
            <a:ext cx="343288" cy="290122"/>
          </a:xfrm>
          <a:prstGeom prst="rightArrow">
            <a:avLst/>
          </a:prstGeom>
          <a:solidFill>
            <a:schemeClr val="accent3">
              <a:lumMod val="25000"/>
              <a:lumOff val="75000"/>
            </a:schemeClr>
          </a:solidFill>
          <a:ln w="34925">
            <a:solidFill>
              <a:schemeClr val="accent3">
                <a:lumMod val="50000"/>
                <a:lumOff val="50000"/>
                <a:alpha val="32000"/>
              </a:schemeClr>
            </a:solidFill>
          </a:ln>
          <a:effectLst>
            <a:outerShdw blurRad="69850" dist="23000" dir="5400000" rotWithShape="0">
              <a:srgbClr val="000000">
                <a:alpha val="1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364916" y="1270261"/>
            <a:ext cx="88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Archive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57558" y="432831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 marts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8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9" grpId="0" animBg="1"/>
      <p:bldP spid="4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Enterprise Data Hub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Cloudera, Inc. All rights reserved.</a:t>
            </a:r>
            <a:endParaRPr lang="en-US" dirty="0" smtClean="0"/>
          </a:p>
        </p:txBody>
      </p:sp>
      <p:sp>
        <p:nvSpPr>
          <p:cNvPr id="13" name="Magnetic Disk 12"/>
          <p:cNvSpPr/>
          <p:nvPr/>
        </p:nvSpPr>
        <p:spPr>
          <a:xfrm>
            <a:off x="466086" y="1165007"/>
            <a:ext cx="4031632" cy="3203767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43019" y="3181355"/>
            <a:ext cx="3355811" cy="936281"/>
            <a:chOff x="2714944" y="3018637"/>
            <a:chExt cx="3355811" cy="998234"/>
          </a:xfrm>
        </p:grpSpPr>
        <p:sp>
          <p:nvSpPr>
            <p:cNvPr id="36" name="Rounded Rectangle 35"/>
            <p:cNvSpPr/>
            <p:nvPr/>
          </p:nvSpPr>
          <p:spPr>
            <a:xfrm>
              <a:off x="3366153" y="3581455"/>
              <a:ext cx="1046595" cy="435416"/>
            </a:xfrm>
            <a:prstGeom prst="roundRect">
              <a:avLst>
                <a:gd name="adj" fmla="val 6287"/>
              </a:avLst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600" b="1" dirty="0" smtClean="0">
                  <a:solidFill>
                    <a:srgbClr val="000000"/>
                  </a:solidFill>
                  <a:latin typeface="Calibri"/>
                </a:rPr>
                <a:t>images</a:t>
              </a:r>
            </a:p>
          </p:txBody>
        </p:sp>
        <p:sp>
          <p:nvSpPr>
            <p:cNvPr id="6" name="Vertical Scroll 5"/>
            <p:cNvSpPr/>
            <p:nvPr/>
          </p:nvSpPr>
          <p:spPr>
            <a:xfrm>
              <a:off x="2714944" y="3203765"/>
              <a:ext cx="792344" cy="524253"/>
            </a:xfrm>
            <a:prstGeom prst="verticalScroll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logs</a:t>
              </a:r>
              <a:endParaRPr lang="en-US" b="1" dirty="0"/>
            </a:p>
          </p:txBody>
        </p:sp>
        <p:sp>
          <p:nvSpPr>
            <p:cNvPr id="9" name="Regular Pentagon 8"/>
            <p:cNvSpPr/>
            <p:nvPr/>
          </p:nvSpPr>
          <p:spPr>
            <a:xfrm>
              <a:off x="5010412" y="3285317"/>
              <a:ext cx="1060343" cy="605802"/>
            </a:xfrm>
            <a:prstGeom prst="pentag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binary</a:t>
              </a:r>
              <a:endParaRPr lang="en-US" sz="1400" b="1" dirty="0"/>
            </a:p>
          </p:txBody>
        </p:sp>
        <p:sp>
          <p:nvSpPr>
            <p:cNvPr id="45" name="Magnetic Disk 44"/>
            <p:cNvSpPr/>
            <p:nvPr/>
          </p:nvSpPr>
          <p:spPr>
            <a:xfrm>
              <a:off x="4176408" y="3018637"/>
              <a:ext cx="1051991" cy="743957"/>
            </a:xfrm>
            <a:prstGeom prst="flowChartMagneticDisk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DB dumps</a:t>
              </a:r>
              <a:endParaRPr lang="en-US" sz="14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6265" y="2132859"/>
            <a:ext cx="3652828" cy="1150771"/>
            <a:chOff x="2819814" y="2319310"/>
            <a:chExt cx="3181951" cy="757254"/>
          </a:xfrm>
          <a:solidFill>
            <a:schemeClr val="accent3">
              <a:lumMod val="25000"/>
              <a:lumOff val="75000"/>
            </a:schemeClr>
          </a:solidFill>
        </p:grpSpPr>
        <p:sp>
          <p:nvSpPr>
            <p:cNvPr id="14" name="Rounded Rectangle 13"/>
            <p:cNvSpPr/>
            <p:nvPr/>
          </p:nvSpPr>
          <p:spPr>
            <a:xfrm>
              <a:off x="2819814" y="2319310"/>
              <a:ext cx="501041" cy="256301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449951" y="2319310"/>
              <a:ext cx="501041" cy="256301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090817" y="2319310"/>
              <a:ext cx="501041" cy="256301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4778292" y="2319310"/>
              <a:ext cx="501041" cy="256301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5500724" y="2319310"/>
              <a:ext cx="501041" cy="256301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rved Up Arrow 14"/>
            <p:cNvSpPr/>
            <p:nvPr/>
          </p:nvSpPr>
          <p:spPr>
            <a:xfrm>
              <a:off x="3111116" y="2691163"/>
              <a:ext cx="535997" cy="349501"/>
            </a:xfrm>
            <a:prstGeom prst="curvedUpArrow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Curved Up Arrow 53"/>
            <p:cNvSpPr/>
            <p:nvPr/>
          </p:nvSpPr>
          <p:spPr>
            <a:xfrm>
              <a:off x="4009252" y="2727063"/>
              <a:ext cx="535997" cy="349501"/>
            </a:xfrm>
            <a:prstGeom prst="curvedUpArrow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Curved Up Arrow 54"/>
            <p:cNvSpPr/>
            <p:nvPr/>
          </p:nvSpPr>
          <p:spPr>
            <a:xfrm>
              <a:off x="5104551" y="2692113"/>
              <a:ext cx="535997" cy="349501"/>
            </a:xfrm>
            <a:prstGeom prst="curvedUpArrow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891990" y="1646465"/>
            <a:ext cx="38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Inexpensive storage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Flexible storage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Co-located compute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Multiple compute engines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9744" y="1388456"/>
            <a:ext cx="322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MR, Pig/Hive, SQL, Spark, SAS, R, Search, Graph..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193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Cloudera, Inc. All rights reserved.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it’s Like a Data Warehouse?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56052" y="1157103"/>
            <a:ext cx="8243662" cy="313011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>
                <a:ln>
                  <a:solidFill>
                    <a:schemeClr val="accent6"/>
                  </a:solidFill>
                </a:ln>
              </a:rPr>
              <a:t>..but can store more data, more kinds of data, and do more flexible analysis.  It’s open source and runs on industry standard hardware so it’s more economical.</a:t>
            </a:r>
            <a:endParaRPr lang="en-US" sz="3200" dirty="0">
              <a:ln>
                <a:solidFill>
                  <a:schemeClr val="accent6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745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Cloudera, Inc. All rights reserved.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79717" y="787675"/>
            <a:ext cx="7775222" cy="38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An Analogy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" name="Content Placeholder 6" descr="dslr.jpg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20" t="418" r="-8437" b="-1633"/>
          <a:stretch/>
        </p:blipFill>
        <p:spPr>
          <a:xfrm>
            <a:off x="3122766" y="579314"/>
            <a:ext cx="5289495" cy="3800851"/>
          </a:xfrm>
          <a:prstGeom prst="rect">
            <a:avLst/>
          </a:prstGeom>
        </p:spPr>
      </p:pic>
      <p:pic>
        <p:nvPicPr>
          <p:cNvPr id="11" name="Content Placeholder 3" descr="iphone.jpg"/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13" r="-18113"/>
          <a:stretch/>
        </p:blipFill>
        <p:spPr>
          <a:xfrm>
            <a:off x="3026668" y="384800"/>
            <a:ext cx="5735725" cy="421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Cloudera, Inc. All rights reserved.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79717" y="787675"/>
            <a:ext cx="7775222" cy="38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What changed?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50961" y="1011557"/>
            <a:ext cx="8229600" cy="15237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need?</a:t>
            </a:r>
          </a:p>
          <a:p>
            <a:r>
              <a:rPr lang="en-US" dirty="0" smtClean="0"/>
              <a:t>Convenience?  Cost?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411992" y="319170"/>
            <a:ext cx="6732008" cy="3998164"/>
            <a:chOff x="2182352" y="454809"/>
            <a:chExt cx="6824810" cy="3998164"/>
          </a:xfrm>
        </p:grpSpPr>
        <p:pic>
          <p:nvPicPr>
            <p:cNvPr id="8" name="Picture 7" descr="polaroid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162" y="454809"/>
              <a:ext cx="4572000" cy="3429000"/>
            </a:xfrm>
            <a:prstGeom prst="rect">
              <a:avLst/>
            </a:prstGeom>
          </p:spPr>
        </p:pic>
        <p:pic>
          <p:nvPicPr>
            <p:cNvPr id="10" name="Picture 9" descr="14306-disposable_1_super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352" y="2456287"/>
              <a:ext cx="2662248" cy="1996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515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434096"/>
            <a:ext cx="8198556" cy="71948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     Take</a:t>
            </a:r>
            <a:r>
              <a:rPr lang="en-US" sz="4000" dirty="0" smtClean="0"/>
              <a:t> </a:t>
            </a:r>
            <a:r>
              <a:rPr lang="en-US" sz="4000" dirty="0"/>
              <a:t>and </a:t>
            </a:r>
            <a:r>
              <a:rPr lang="en-US" sz="4000" b="1" dirty="0"/>
              <a:t>share</a:t>
            </a:r>
            <a:r>
              <a:rPr lang="en-US" sz="4000" dirty="0"/>
              <a:t> </a:t>
            </a:r>
            <a:r>
              <a:rPr lang="en-US" sz="4000" b="1" dirty="0"/>
              <a:t>good</a:t>
            </a:r>
            <a:r>
              <a:rPr lang="en-US" sz="4000" dirty="0"/>
              <a:t> photos</a:t>
            </a:r>
          </a:p>
          <a:p>
            <a:endParaRPr lang="en-US" dirty="0"/>
          </a:p>
        </p:txBody>
      </p:sp>
      <p:pic>
        <p:nvPicPr>
          <p:cNvPr id="4" name="Content Placeholder 3" descr="iphon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13" r="-18113"/>
          <a:stretch/>
        </p:blipFill>
        <p:spPr>
          <a:xfrm>
            <a:off x="571009" y="2264833"/>
            <a:ext cx="3591769" cy="1977458"/>
          </a:xfrm>
          <a:prstGeom prst="rect">
            <a:avLst/>
          </a:prstGeom>
        </p:spPr>
      </p:pic>
      <p:pic>
        <p:nvPicPr>
          <p:cNvPr id="6" name="Content Placeholder 6" descr="dsl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20" t="418" r="-8437" b="-1633"/>
          <a:stretch/>
        </p:blipFill>
        <p:spPr>
          <a:xfrm>
            <a:off x="4738280" y="2063929"/>
            <a:ext cx="4024720" cy="21690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608666" y="1259418"/>
            <a:ext cx="42334" cy="1037167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904854" y="1284894"/>
            <a:ext cx="462845" cy="1272116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80844" y="1203836"/>
            <a:ext cx="835378" cy="954616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42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944" y="196639"/>
            <a:ext cx="8229600" cy="640080"/>
          </a:xfrm>
        </p:spPr>
        <p:txBody>
          <a:bodyPr>
            <a:normAutofit/>
          </a:bodyPr>
          <a:lstStyle/>
          <a:p>
            <a:r>
              <a:rPr lang="en-US" b="1" dirty="0" smtClean="0"/>
              <a:t>Data Warehouse vs. Data Hub</a:t>
            </a:r>
            <a:endParaRPr lang="en-US" b="1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501" y="4800667"/>
            <a:ext cx="4476206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©2014 </a:t>
            </a:r>
            <a:r>
              <a:rPr lang="en-US" dirty="0" err="1" smtClean="0">
                <a:solidFill>
                  <a:prstClr val="white"/>
                </a:solidFill>
              </a:rPr>
              <a:t>Cloudera</a:t>
            </a:r>
            <a:r>
              <a:rPr lang="en-US" dirty="0" smtClean="0">
                <a:solidFill>
                  <a:prstClr val="white"/>
                </a:solidFill>
              </a:rPr>
              <a:t>, Inc. All Rights Reserved.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265" y="819152"/>
            <a:ext cx="3687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Enterprise Data Warehouse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6397" y="836719"/>
            <a:ext cx="2756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Enterprise Data Hub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8" y="1917432"/>
            <a:ext cx="3432204" cy="20020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68825" y="1041401"/>
            <a:ext cx="0" cy="3420171"/>
          </a:xfrm>
          <a:prstGeom prst="line">
            <a:avLst/>
          </a:prstGeom>
          <a:ln w="60325" cap="rnd">
            <a:gradFill flip="none" rotWithShape="1">
              <a:gsLst>
                <a:gs pos="0">
                  <a:srgbClr val="FEB53B">
                    <a:alpha val="0"/>
                  </a:srgbClr>
                </a:gs>
                <a:gs pos="10000">
                  <a:srgbClr val="FEB53B"/>
                </a:gs>
                <a:gs pos="100000">
                  <a:srgbClr val="F5822A">
                    <a:alpha val="0"/>
                  </a:srgbClr>
                </a:gs>
                <a:gs pos="90000">
                  <a:srgbClr val="FEB53B"/>
                </a:gs>
              </a:gsLst>
              <a:lin ang="16200000" scaled="0"/>
              <a:tileRect/>
            </a:gra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flipH="1">
            <a:off x="5805102" y="3867594"/>
            <a:ext cx="1690095" cy="181260"/>
          </a:xfrm>
          <a:prstGeom prst="ellipse">
            <a:avLst/>
          </a:prstGeom>
          <a:blipFill rotWithShape="1">
            <a:blip r:embed="rId4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2900" y1="24533" x2="52900" y2="24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0435" y="1242149"/>
            <a:ext cx="3515355" cy="300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0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©2014 </a:t>
            </a:r>
            <a:r>
              <a:rPr lang="nl-NL" dirty="0" err="1" smtClean="0"/>
              <a:t>Cloudera</a:t>
            </a:r>
            <a:r>
              <a:rPr lang="nl-NL" dirty="0" smtClean="0"/>
              <a:t>, Inc.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Rights</a:t>
            </a:r>
            <a:r>
              <a:rPr lang="nl-NL" dirty="0" smtClean="0"/>
              <a:t> </a:t>
            </a:r>
            <a:r>
              <a:rPr lang="nl-NL" dirty="0" err="1" smtClean="0"/>
              <a:t>Reserved</a:t>
            </a:r>
            <a:r>
              <a:rPr lang="nl-NL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An Operating System</a:t>
            </a:r>
            <a:endParaRPr lang="en-US" b="1" dirty="0"/>
          </a:p>
        </p:txBody>
      </p:sp>
      <p:sp>
        <p:nvSpPr>
          <p:cNvPr id="64" name="Rounded Rectangle 63"/>
          <p:cNvSpPr/>
          <p:nvPr/>
        </p:nvSpPr>
        <p:spPr>
          <a:xfrm>
            <a:off x="1440821" y="1045152"/>
            <a:ext cx="6244037" cy="3247945"/>
          </a:xfrm>
          <a:prstGeom prst="roundRect">
            <a:avLst>
              <a:gd name="adj" fmla="val 1777"/>
            </a:avLst>
          </a:prstGeom>
          <a:solidFill>
            <a:srgbClr val="E3E1E3"/>
          </a:solidFill>
          <a:ln w="12700" cap="flat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lumMod val="65000"/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599570" y="1201138"/>
            <a:ext cx="1069504" cy="1005334"/>
          </a:xfrm>
          <a:prstGeom prst="roundRect">
            <a:avLst>
              <a:gd name="adj" fmla="val 5399"/>
            </a:avLst>
          </a:prstGeom>
          <a:solidFill>
            <a:srgbClr val="61C7EC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599570" y="2342799"/>
            <a:ext cx="5320650" cy="660153"/>
          </a:xfrm>
          <a:prstGeom prst="roundRect">
            <a:avLst>
              <a:gd name="adj" fmla="val 13926"/>
            </a:avLst>
          </a:prstGeom>
          <a:solidFill>
            <a:srgbClr val="61C7EC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SCHEDULER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599570" y="3121351"/>
            <a:ext cx="5320650" cy="1052139"/>
          </a:xfrm>
          <a:prstGeom prst="roundRect">
            <a:avLst>
              <a:gd name="adj" fmla="val 2855"/>
            </a:avLst>
          </a:prstGeom>
          <a:solidFill>
            <a:srgbClr val="61C7EC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FILE SYSTEM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7027036" y="1201138"/>
            <a:ext cx="516643" cy="1139320"/>
          </a:xfrm>
          <a:prstGeom prst="roundRect">
            <a:avLst>
              <a:gd name="adj" fmla="val 9200"/>
            </a:avLst>
          </a:prstGeom>
          <a:solidFill>
            <a:sysClr val="windowText" lastClr="000000">
              <a:lumMod val="50000"/>
              <a:lumOff val="50000"/>
            </a:sysClr>
          </a:solidFill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vert="vert" lIns="0" rIns="0" rtlCol="0" anchor="ctr"/>
          <a:lstStyle/>
          <a:p>
            <a:pPr marL="0" marR="0" lvl="0" indent="0" algn="ctr" defTabSz="91440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MGT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027036" y="2410308"/>
            <a:ext cx="516643" cy="1765300"/>
          </a:xfrm>
          <a:prstGeom prst="roundRect">
            <a:avLst>
              <a:gd name="adj" fmla="val 8381"/>
            </a:avLst>
          </a:prstGeom>
          <a:solidFill>
            <a:sysClr val="windowText" lastClr="000000">
              <a:lumMod val="50000"/>
              <a:lumOff val="50000"/>
            </a:sysClr>
          </a:solidFill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vert="vert" lIns="0" rIns="0" rtlCol="0" anchor="ctr"/>
          <a:lstStyle/>
          <a:p>
            <a:pPr marL="0" marR="0" lvl="0" indent="0" algn="ctr" defTabSz="91440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SERVICES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4012071" y="1202853"/>
            <a:ext cx="1230940" cy="605379"/>
          </a:xfrm>
          <a:prstGeom prst="roundRect">
            <a:avLst>
              <a:gd name="adj" fmla="val 5399"/>
            </a:avLst>
          </a:prstGeom>
          <a:solidFill>
            <a:srgbClr val="61C7EC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4013798" y="1883575"/>
            <a:ext cx="1230940" cy="312134"/>
          </a:xfrm>
          <a:prstGeom prst="roundRect">
            <a:avLst>
              <a:gd name="adj" fmla="val 5399"/>
            </a:avLst>
          </a:prstGeom>
          <a:solidFill>
            <a:schemeClr val="accent1">
              <a:lumMod val="75000"/>
            </a:schemeClr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817448" y="1202852"/>
            <a:ext cx="1069504" cy="1005334"/>
          </a:xfrm>
          <a:prstGeom prst="roundRect">
            <a:avLst>
              <a:gd name="adj" fmla="val 5399"/>
            </a:avLst>
          </a:prstGeom>
          <a:solidFill>
            <a:srgbClr val="61C7EC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5369862" y="1193803"/>
            <a:ext cx="1550358" cy="1023432"/>
          </a:xfrm>
          <a:prstGeom prst="roundRect">
            <a:avLst>
              <a:gd name="adj" fmla="val 5399"/>
            </a:avLst>
          </a:prstGeom>
          <a:solidFill>
            <a:schemeClr val="bg2">
              <a:lumMod val="75000"/>
            </a:schemeClr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3rd PARTY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03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loudera_PPT_template_corporate_16x9_2014-01">
  <a:themeElements>
    <a:clrScheme name="Custom 14">
      <a:dk1>
        <a:sysClr val="windowText" lastClr="000000"/>
      </a:dk1>
      <a:lt1>
        <a:sysClr val="window" lastClr="FFFFFF"/>
      </a:lt1>
      <a:dk2>
        <a:srgbClr val="004D6F"/>
      </a:dk2>
      <a:lt2>
        <a:srgbClr val="53B0D8"/>
      </a:lt2>
      <a:accent1>
        <a:srgbClr val="7CC9E5"/>
      </a:accent1>
      <a:accent2>
        <a:srgbClr val="C0C92F"/>
      </a:accent2>
      <a:accent3>
        <a:srgbClr val="1C1E47"/>
      </a:accent3>
      <a:accent4>
        <a:srgbClr val="9F2423"/>
      </a:accent4>
      <a:accent5>
        <a:srgbClr val="E57630"/>
      </a:accent5>
      <a:accent6>
        <a:srgbClr val="F0AE28"/>
      </a:accent6>
      <a:hlink>
        <a:srgbClr val="E57630"/>
      </a:hlink>
      <a:folHlink>
        <a:srgbClr val="F0AE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Cloudera_PPT_template_corporate_16x9_2014-01.pptx</Template>
  <TotalTime>4374</TotalTime>
  <Words>440</Words>
  <Application>Microsoft Macintosh PowerPoint</Application>
  <PresentationFormat>On-screen Show (16:9)</PresentationFormat>
  <Paragraphs>138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Cloudera_PPT_template_corporate_16x9_2014-01</vt:lpstr>
      <vt:lpstr>Apache Hadoop and the Emergence of the Enterprise Data Hub</vt:lpstr>
      <vt:lpstr>The Enterprise Data Warehouse</vt:lpstr>
      <vt:lpstr>The Enterprise Data Hub</vt:lpstr>
      <vt:lpstr>So it’s Like a Data Warehouse?</vt:lpstr>
      <vt:lpstr>An Analogy</vt:lpstr>
      <vt:lpstr>What changed?</vt:lpstr>
      <vt:lpstr>PowerPoint Presentation</vt:lpstr>
      <vt:lpstr>Data Warehouse vs. Data Hub</vt:lpstr>
      <vt:lpstr>An Operating System</vt:lpstr>
      <vt:lpstr>An Enterprise Data Hub</vt:lpstr>
      <vt:lpstr>Data Warehousing with an EDH</vt:lpstr>
      <vt:lpstr>PowerPoint Presentation</vt:lpstr>
      <vt:lpstr>PowerPoint Presentation</vt:lpstr>
      <vt:lpstr>Data Warehousing in Cloudera’s EDH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O'Brien</dc:creator>
  <cp:lastModifiedBy>Eli Collins</cp:lastModifiedBy>
  <cp:revision>118</cp:revision>
  <cp:lastPrinted>2012-09-17T22:57:27Z</cp:lastPrinted>
  <dcterms:created xsi:type="dcterms:W3CDTF">2012-10-04T21:18:13Z</dcterms:created>
  <dcterms:modified xsi:type="dcterms:W3CDTF">2014-02-12T06:26:33Z</dcterms:modified>
</cp:coreProperties>
</file>