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handoutMasterIdLst>
    <p:handoutMasterId r:id="rId14"/>
  </p:handoutMasterIdLst>
  <p:sldIdLst>
    <p:sldId id="357" r:id="rId5"/>
    <p:sldId id="403" r:id="rId6"/>
    <p:sldId id="399" r:id="rId7"/>
    <p:sldId id="402" r:id="rId8"/>
    <p:sldId id="397" r:id="rId9"/>
    <p:sldId id="400" r:id="rId10"/>
    <p:sldId id="401" r:id="rId11"/>
    <p:sldId id="310" r:id="rId12"/>
  </p:sldIdLst>
  <p:sldSz cx="12195175" cy="6859588"/>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84" autoAdjust="0"/>
    <p:restoredTop sz="62712" autoAdjust="0"/>
  </p:normalViewPr>
  <p:slideViewPr>
    <p:cSldViewPr snapToGrid="0" showGuides="1">
      <p:cViewPr varScale="1">
        <p:scale>
          <a:sx n="53" d="100"/>
          <a:sy n="53" d="100"/>
        </p:scale>
        <p:origin x="-1062" y="-84"/>
      </p:cViewPr>
      <p:guideLst>
        <p:guide orient="horz" pos="4118"/>
        <p:guide orient="horz" pos="3835"/>
        <p:guide orient="horz" pos="1065"/>
        <p:guide orient="horz" pos="779"/>
        <p:guide pos="7478"/>
        <p:guide pos="205"/>
        <p:guide pos="3849"/>
        <p:guide pos="4708"/>
        <p:guide pos="4812"/>
        <p:guide pos="2865"/>
        <p:guide pos="296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7" d="100"/>
          <a:sy n="77" d="100"/>
        </p:scale>
        <p:origin x="-204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9000" y="612947"/>
            <a:ext cx="5760000" cy="324096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211842"/>
            <a:ext cx="57600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321489" indent="-214326"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534937" indent="-217378"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
        <p:nvSpPr>
          <p:cNvPr id="10" name="Slide Image Placeholder 9"/>
          <p:cNvSpPr>
            <a:spLocks noGrp="1" noRot="1" noChangeAspect="1"/>
          </p:cNvSpPr>
          <p:nvPr>
            <p:ph type="sldImg"/>
          </p:nvPr>
        </p:nvSpPr>
        <p:spPr>
          <a:xfrm>
            <a:off x="547688" y="612775"/>
            <a:ext cx="5762625" cy="3241675"/>
          </a:xfrm>
        </p:spPr>
      </p:sp>
      <p:sp>
        <p:nvSpPr>
          <p:cNvPr id="11" name="Notes Placeholder 10"/>
          <p:cNvSpPr>
            <a:spLocks noGrp="1"/>
          </p:cNvSpPr>
          <p:nvPr>
            <p:ph type="body" idx="1"/>
          </p:nvPr>
        </p:nvSpPr>
        <p:spPr/>
        <p:txBody>
          <a:bodyPr>
            <a:normAutofit/>
          </a:bodyPr>
          <a:lstStyle/>
          <a:p>
            <a:r>
              <a:rPr lang="en-US" sz="1400" kern="1200" dirty="0" smtClean="0">
                <a:solidFill>
                  <a:schemeClr val="tx1"/>
                </a:solidFill>
                <a:effectLst/>
                <a:latin typeface="+mn-lt"/>
                <a:ea typeface="+mn-ea"/>
                <a:cs typeface="+mn-cs"/>
              </a:rPr>
              <a:t>The theme of this gathering is “Making Data work” but before you can analyze it and make it work for you</a:t>
            </a:r>
            <a:r>
              <a:rPr lang="en-US" sz="1400" kern="1200" baseline="0" dirty="0" smtClean="0">
                <a:solidFill>
                  <a:schemeClr val="tx1"/>
                </a:solidFill>
                <a:effectLst/>
                <a:latin typeface="+mn-lt"/>
                <a:ea typeface="+mn-ea"/>
                <a:cs typeface="+mn-cs"/>
              </a:rPr>
              <a:t> – you have to have the data. Otherwise there is nothing to mine, analyze or make work for you. The technology and skill exist to</a:t>
            </a:r>
            <a:r>
              <a:rPr lang="en-US" dirty="0" smtClean="0"/>
              <a:t> get to the making data work stage,</a:t>
            </a:r>
            <a:r>
              <a:rPr lang="en-US" baseline="0" dirty="0" smtClean="0"/>
              <a:t> t</a:t>
            </a:r>
            <a:r>
              <a:rPr lang="en-US" dirty="0" smtClean="0"/>
              <a:t>o make decisions that create real value,  to help you f</a:t>
            </a:r>
            <a:r>
              <a:rPr lang="en-US" sz="1400" kern="1200" dirty="0" smtClean="0">
                <a:solidFill>
                  <a:schemeClr val="tx1"/>
                </a:solidFill>
                <a:effectLst/>
                <a:latin typeface="+mn-lt"/>
                <a:ea typeface="+mn-ea"/>
                <a:cs typeface="+mn-cs"/>
              </a:rPr>
              <a:t>ind  the nuggets of relevant information that</a:t>
            </a:r>
            <a:r>
              <a:rPr lang="en-US" sz="1400" kern="1200" baseline="0" dirty="0" smtClean="0">
                <a:solidFill>
                  <a:schemeClr val="tx1"/>
                </a:solidFill>
                <a:effectLst/>
                <a:latin typeface="+mn-lt"/>
                <a:ea typeface="+mn-ea"/>
                <a:cs typeface="+mn-cs"/>
              </a:rPr>
              <a:t> will have real impact. </a:t>
            </a:r>
            <a:r>
              <a:rPr lang="en-US" dirty="0" smtClean="0"/>
              <a:t>And you can take advantage of it. But first you have to</a:t>
            </a:r>
            <a:r>
              <a:rPr lang="en-US" baseline="0" dirty="0" smtClean="0"/>
              <a:t> have the data. </a:t>
            </a:r>
            <a:r>
              <a:rPr lang="en-US" sz="1400" kern="1200" dirty="0" smtClean="0">
                <a:solidFill>
                  <a:schemeClr val="tx1"/>
                </a:solidFill>
                <a:effectLst/>
                <a:latin typeface="+mn-lt"/>
                <a:ea typeface="+mn-ea"/>
                <a:cs typeface="+mn-cs"/>
              </a:rPr>
              <a:t>And a connected world lets us bring crowds together effortlessly. And crowds are cool, for everything –</a:t>
            </a:r>
            <a:r>
              <a:rPr lang="en-US" sz="1400" kern="1200" baseline="0" dirty="0" smtClean="0">
                <a:solidFill>
                  <a:schemeClr val="tx1"/>
                </a:solidFill>
                <a:effectLst/>
                <a:latin typeface="+mn-lt"/>
                <a:ea typeface="+mn-ea"/>
                <a:cs typeface="+mn-cs"/>
              </a:rPr>
              <a:t> including collecting data.</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lstStyle/>
          <a:p>
            <a:pPr marL="0" marR="0" indent="0" algn="l" defTabSz="1088776" rtl="0" eaLnBrk="1" fontAlgn="auto" latinLnBrk="0" hangingPunct="1">
              <a:lnSpc>
                <a:spcPct val="100000"/>
              </a:lnSpc>
              <a:spcBef>
                <a:spcPts val="0"/>
              </a:spcBef>
              <a:spcAft>
                <a:spcPts val="0"/>
              </a:spcAft>
              <a:buClrTx/>
              <a:buSzTx/>
              <a:buFontTx/>
              <a:buNone/>
              <a:tabLst/>
              <a:defRPr/>
            </a:pPr>
            <a:r>
              <a:rPr lang="en-US" baseline="0" dirty="0" smtClean="0"/>
              <a:t>‘</a:t>
            </a:r>
            <a:r>
              <a:rPr lang="en-US" baseline="0" dirty="0" err="1" smtClean="0"/>
              <a:t>Crowdx</a:t>
            </a:r>
            <a:r>
              <a:rPr lang="en-US" baseline="0" dirty="0" smtClean="0"/>
              <a:t>’ projects have become commonplace i</a:t>
            </a:r>
            <a:r>
              <a:rPr lang="en-US" dirty="0" smtClean="0"/>
              <a:t>n today’s world</a:t>
            </a:r>
            <a:r>
              <a:rPr lang="en-US" baseline="0" dirty="0" smtClean="0"/>
              <a:t> that is highly so connected - from developed to emerging economies - as a means of combining disparate resources and knowledge to do everything from raising funds for business and charity to collecting policy ideas and opinions, to finding solutions to problems - business and otherwise, to analyzing massive amounts of data. But what about gathering the data you need to analyze? That you need to have before you can embrace the theme ‘making data work’. Together there is a collective knowledge and synergy that is somehow far greater than the sum of the parts and it has and can help us in ways we never imagine. Not just to analyze data, to find innovative solutions, but to gather the relevant data that is needed.</a:t>
            </a: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Tree>
    <p:extLst>
      <p:ext uri="{BB962C8B-B14F-4D97-AF65-F5344CB8AC3E}">
        <p14:creationId xmlns:p14="http://schemas.microsoft.com/office/powerpoint/2010/main" val="3977285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lstStyle/>
          <a:p>
            <a:r>
              <a:rPr lang="en-US" dirty="0" smtClean="0"/>
              <a:t>As I said before</a:t>
            </a:r>
            <a:r>
              <a:rPr lang="en-US" baseline="0" dirty="0" smtClean="0"/>
              <a:t> – crowds are cool. So why not u</a:t>
            </a:r>
            <a:r>
              <a:rPr lang="en-US" dirty="0" smtClean="0"/>
              <a:t>se the connected,</a:t>
            </a:r>
            <a:r>
              <a:rPr lang="en-US" baseline="0" dirty="0" smtClean="0"/>
              <a:t> collected </a:t>
            </a:r>
            <a:r>
              <a:rPr lang="en-US" dirty="0" smtClean="0"/>
              <a:t>masses to provide</a:t>
            </a:r>
            <a:r>
              <a:rPr lang="en-US" baseline="0" dirty="0" smtClean="0"/>
              <a:t> the data you need – getting several hundred thousand willing eyes and ears can make rapid, light work of mass data collection. Crowdsourcing is not just about the collective intelligence or abilities.</a:t>
            </a: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Tree>
    <p:extLst>
      <p:ext uri="{BB962C8B-B14F-4D97-AF65-F5344CB8AC3E}">
        <p14:creationId xmlns:p14="http://schemas.microsoft.com/office/powerpoint/2010/main" val="89705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lstStyle/>
          <a:p>
            <a:r>
              <a:rPr lang="en-US" dirty="0" smtClean="0"/>
              <a:t>You can harness the collective</a:t>
            </a:r>
            <a:r>
              <a:rPr lang="en-US" baseline="0" dirty="0" smtClean="0"/>
              <a:t> knowledge, efforts and collection abilities of a targeted group of people with collective skill set and knowledge base. </a:t>
            </a:r>
            <a:r>
              <a:rPr lang="en-US" sz="1400" kern="1200" dirty="0" smtClean="0">
                <a:solidFill>
                  <a:schemeClr val="tx1"/>
                </a:solidFill>
                <a:effectLst/>
                <a:latin typeface="+mn-lt"/>
                <a:ea typeface="+mn-ea"/>
                <a:cs typeface="+mn-cs"/>
              </a:rPr>
              <a:t>The Technical University Munich (TUM) </a:t>
            </a:r>
            <a:r>
              <a:rPr lang="en-US" sz="1400" kern="1200" dirty="0" err="1" smtClean="0">
                <a:solidFill>
                  <a:schemeClr val="tx1"/>
                </a:solidFill>
                <a:effectLst/>
                <a:latin typeface="+mn-lt"/>
                <a:ea typeface="+mn-ea"/>
                <a:cs typeface="+mn-cs"/>
              </a:rPr>
              <a:t>ProteomicsDB</a:t>
            </a:r>
            <a:r>
              <a:rPr lang="en-US" sz="1400" kern="1200" dirty="0" smtClean="0">
                <a:solidFill>
                  <a:schemeClr val="tx1"/>
                </a:solidFill>
                <a:effectLst/>
                <a:latin typeface="+mn-lt"/>
                <a:ea typeface="+mn-ea"/>
                <a:cs typeface="+mn-cs"/>
              </a:rPr>
              <a:t> project is a great examples of collecting and gathering data via crowdsourcing  - from within a given scientific community mind you - but none the less it relies on crowdsourcing to fill its burgeoning data store. The project stores protein and peptide identifications from mass spectrometry-based experiments and the data assembled provides identification of proteins mapping to over 18,000 human genes, currently representing 92% coverage of the human proteome. It currently contains more than 11,000 datasets from human cancer cell lines, tissues and body fluids, and enables real-time analysis of this highly dimensional data creating instant value by allowing testing of analytical hypothesis. The </a:t>
            </a:r>
            <a:r>
              <a:rPr lang="en-US" sz="1400" kern="1200" dirty="0" err="1" smtClean="0">
                <a:solidFill>
                  <a:schemeClr val="tx1"/>
                </a:solidFill>
                <a:effectLst/>
                <a:latin typeface="+mn-lt"/>
                <a:ea typeface="+mn-ea"/>
                <a:cs typeface="+mn-cs"/>
              </a:rPr>
              <a:t>crowdsourced</a:t>
            </a:r>
            <a:r>
              <a:rPr lang="en-US" sz="1400" kern="1200" dirty="0" smtClean="0">
                <a:solidFill>
                  <a:schemeClr val="tx1"/>
                </a:solidFill>
                <a:effectLst/>
                <a:latin typeface="+mn-lt"/>
                <a:ea typeface="+mn-ea"/>
                <a:cs typeface="+mn-cs"/>
              </a:rPr>
              <a:t> data stored and analyzed within </a:t>
            </a:r>
            <a:r>
              <a:rPr lang="en-US" sz="1400" kern="1200" dirty="0" err="1" smtClean="0">
                <a:solidFill>
                  <a:schemeClr val="tx1"/>
                </a:solidFill>
                <a:effectLst/>
                <a:latin typeface="+mn-lt"/>
                <a:ea typeface="+mn-ea"/>
                <a:cs typeface="+mn-cs"/>
              </a:rPr>
              <a:t>ProteomicsDB</a:t>
            </a:r>
            <a:r>
              <a:rPr lang="en-US" sz="1400" kern="1200" dirty="0" smtClean="0">
                <a:solidFill>
                  <a:schemeClr val="tx1"/>
                </a:solidFill>
                <a:effectLst/>
                <a:latin typeface="+mn-lt"/>
                <a:ea typeface="+mn-ea"/>
                <a:cs typeface="+mn-cs"/>
              </a:rPr>
              <a:t> can be used in basic and biomedical research for discovering therapeutic targets and developing new drugs as well as enhanced diagnosis methods and SAP is proud to be involved with driving the success of this project.</a:t>
            </a:r>
            <a:r>
              <a:rPr lang="en-US" baseline="0" dirty="0" smtClean="0"/>
              <a:t> But what about the rest of us … what about the masses, not just skilled, specialized communities?</a:t>
            </a: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a:t>
            </a:fld>
            <a:endParaRPr lang="de-DE" dirty="0"/>
          </a:p>
        </p:txBody>
      </p:sp>
    </p:spTree>
    <p:extLst>
      <p:ext uri="{BB962C8B-B14F-4D97-AF65-F5344CB8AC3E}">
        <p14:creationId xmlns:p14="http://schemas.microsoft.com/office/powerpoint/2010/main" val="124125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lstStyle/>
          <a:p>
            <a:r>
              <a:rPr lang="en-US" dirty="0" smtClean="0"/>
              <a:t>You can</a:t>
            </a:r>
            <a:r>
              <a:rPr lang="en-US" baseline="0" dirty="0" smtClean="0"/>
              <a:t> even </a:t>
            </a:r>
            <a:r>
              <a:rPr lang="en-US" baseline="0" dirty="0" err="1" smtClean="0"/>
              <a:t>crowdsource</a:t>
            </a:r>
            <a:r>
              <a:rPr lang="en-US" baseline="0" dirty="0" smtClean="0"/>
              <a:t> information, data, for  a book or project and distill what you have down to something presentable – and in the case of the Human Face of Big Data – something amazing. </a:t>
            </a:r>
            <a:r>
              <a:rPr lang="en-US" dirty="0" smtClean="0"/>
              <a:t>Rick </a:t>
            </a:r>
            <a:r>
              <a:rPr lang="en-US" dirty="0" err="1" smtClean="0"/>
              <a:t>Smolan</a:t>
            </a:r>
            <a:r>
              <a:rPr lang="en-US" baseline="0" dirty="0" smtClean="0"/>
              <a:t> – who has spoken previously at Strata - </a:t>
            </a:r>
            <a:r>
              <a:rPr lang="en-US" dirty="0" err="1" smtClean="0"/>
              <a:t>crowdsourced</a:t>
            </a:r>
            <a:r>
              <a:rPr lang="en-US" dirty="0" smtClean="0"/>
              <a:t> </a:t>
            </a:r>
            <a:r>
              <a:rPr lang="en-US" baseline="0" dirty="0" smtClean="0"/>
              <a:t>The </a:t>
            </a:r>
            <a:r>
              <a:rPr lang="en-US" dirty="0" smtClean="0"/>
              <a:t>Human Face of Big</a:t>
            </a:r>
            <a:r>
              <a:rPr lang="en-US" baseline="0" dirty="0" smtClean="0"/>
              <a:t> Data project which is a</a:t>
            </a:r>
            <a:r>
              <a:rPr lang="en-US" dirty="0" smtClean="0"/>
              <a:t>, book, website</a:t>
            </a:r>
            <a:r>
              <a:rPr lang="en-US" baseline="0" dirty="0" smtClean="0"/>
              <a:t>, app, and soon to be released video documentary, which SAP has </a:t>
            </a:r>
            <a:r>
              <a:rPr lang="en-US" dirty="0" smtClean="0"/>
              <a:t>proud</a:t>
            </a:r>
            <a:r>
              <a:rPr lang="en-US" baseline="0" dirty="0" smtClean="0"/>
              <a:t> to be associated with as one of the sponsors. In the area of this fascinating book dedicated to Crowdsourcing, co-creator Rick </a:t>
            </a:r>
            <a:r>
              <a:rPr lang="en-US" baseline="0" dirty="0" err="1" smtClean="0"/>
              <a:t>Smolan</a:t>
            </a:r>
            <a:r>
              <a:rPr lang="en-US" baseline="0" dirty="0" smtClean="0"/>
              <a:t> talks about how we began to use our interconnectedness to analyze existing data – from shared knowledge translating 2000 year old papyrus manuscripts – to providing distributed computing for SETI – and how we are now turning our collected connected conscious to collecting mass data. Our present highly interconnected world has offered a stage and place for ‘amateur’ or ‘citizen’ scientist such has never existed before. We can become the foot soldiers of science – providing more field presence that ever imagined. The Human Face project details some of projects that have begun </a:t>
            </a:r>
            <a:r>
              <a:rPr lang="en-US" baseline="0" dirty="0" err="1" smtClean="0"/>
              <a:t>crowdsorcing</a:t>
            </a:r>
            <a:r>
              <a:rPr lang="en-US" baseline="0" dirty="0" smtClean="0"/>
              <a:t> mass data – from accelerometers in computers and mobile devices to detect and warn of earthquakes (Quack Catcher) – to </a:t>
            </a:r>
            <a:r>
              <a:rPr lang="en-US" baseline="0" dirty="0" err="1" smtClean="0"/>
              <a:t>Safecast</a:t>
            </a:r>
            <a:r>
              <a:rPr lang="en-US" baseline="0" dirty="0" smtClean="0"/>
              <a:t> monitoring radiation levels around Japan.  Want to known more go explore at the Human Face of Big Data project. – But this shows just the beginning of how we are beginning to use our mobile connectedness to truly </a:t>
            </a:r>
            <a:r>
              <a:rPr lang="en-US" baseline="0" dirty="0" err="1" smtClean="0"/>
              <a:t>crowdsource</a:t>
            </a:r>
            <a:r>
              <a:rPr lang="en-US" baseline="0" dirty="0" smtClean="0"/>
              <a:t> data. How about a mobile app?</a:t>
            </a: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Tree>
    <p:extLst>
      <p:ext uri="{BB962C8B-B14F-4D97-AF65-F5344CB8AC3E}">
        <p14:creationId xmlns:p14="http://schemas.microsoft.com/office/powerpoint/2010/main" val="3814545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lstStyle/>
          <a:p>
            <a:r>
              <a:rPr lang="en-US" dirty="0" smtClean="0"/>
              <a:t>There are a number of current</a:t>
            </a:r>
            <a:r>
              <a:rPr lang="en-US" baseline="0" dirty="0" smtClean="0"/>
              <a:t> projects leveraging the masses to gather data and one of the easiest ways to do this is with apps. Microsoft and Google are involved in and funding such projects. Mobile connected masses can use apps from those identifying bird calls on a mobile device so </a:t>
            </a:r>
            <a:r>
              <a:rPr lang="en-US" baseline="0" dirty="0" err="1" smtClean="0"/>
              <a:t>spottings</a:t>
            </a:r>
            <a:r>
              <a:rPr lang="en-US" baseline="0" dirty="0" smtClean="0"/>
              <a:t>  can be more accurately recorded like </a:t>
            </a:r>
            <a:r>
              <a:rPr lang="en-US" baseline="0" dirty="0" err="1" smtClean="0"/>
              <a:t>iBirdPro</a:t>
            </a:r>
            <a:r>
              <a:rPr lang="en-US" baseline="0" dirty="0" smtClean="0"/>
              <a:t> to ‘Whale Spotter’ which used to provide data on Blue and Humpback whales in the Golden Gate area with the goal of decreasing collisions with commercial shipping traffic. There is also the Bar Code of Life project with which SAP announced its involvement back in October 2013. As t</a:t>
            </a:r>
            <a:r>
              <a:rPr lang="en-US" sz="1400" kern="1200" dirty="0" smtClean="0">
                <a:solidFill>
                  <a:schemeClr val="tx1"/>
                </a:solidFill>
                <a:effectLst/>
                <a:latin typeface="+mn-lt"/>
                <a:ea typeface="+mn-ea"/>
                <a:cs typeface="+mn-cs"/>
              </a:rPr>
              <a:t>he International Bar</a:t>
            </a:r>
            <a:r>
              <a:rPr lang="en-US" sz="1400" kern="1200" baseline="0" dirty="0" smtClean="0">
                <a:solidFill>
                  <a:schemeClr val="tx1"/>
                </a:solidFill>
                <a:effectLst/>
                <a:latin typeface="+mn-lt"/>
                <a:ea typeface="+mn-ea"/>
                <a:cs typeface="+mn-cs"/>
              </a:rPr>
              <a:t>code of </a:t>
            </a:r>
            <a:r>
              <a:rPr lang="en-US" sz="1400" kern="1200" dirty="0" smtClean="0">
                <a:solidFill>
                  <a:schemeClr val="tx1"/>
                </a:solidFill>
                <a:effectLst/>
                <a:latin typeface="+mn-lt"/>
                <a:ea typeface="+mn-ea"/>
                <a:cs typeface="+mn-cs"/>
              </a:rPr>
              <a:t>Life notes “Few taxonomists can reliably diagnose even 1,000 species, and that means that we will need up to 100,000 taxonomists simply to sustain the ability to recognize Earth’s 10 to 100 million species, once they have all been described. It is this stark reality that is driving a new approach to species recognition called DNA barcoding.” So how about</a:t>
            </a:r>
            <a:r>
              <a:rPr lang="en-US" sz="1400" kern="1200" baseline="0" dirty="0" smtClean="0">
                <a:solidFill>
                  <a:schemeClr val="tx1"/>
                </a:solidFill>
                <a:effectLst/>
                <a:latin typeface="+mn-lt"/>
                <a:ea typeface="+mn-ea"/>
                <a:cs typeface="+mn-cs"/>
              </a:rPr>
              <a:t> a mobile app?</a:t>
            </a: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6</a:t>
            </a:fld>
            <a:endParaRPr lang="de-DE" dirty="0"/>
          </a:p>
        </p:txBody>
      </p:sp>
    </p:spTree>
    <p:extLst>
      <p:ext uri="{BB962C8B-B14F-4D97-AF65-F5344CB8AC3E}">
        <p14:creationId xmlns:p14="http://schemas.microsoft.com/office/powerpoint/2010/main" val="522701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normAutofit lnSpcReduction="10000"/>
          </a:bodyPr>
          <a:lstStyle/>
          <a:p>
            <a:r>
              <a:rPr lang="en-US" dirty="0" smtClean="0"/>
              <a:t>Working through</a:t>
            </a:r>
            <a:r>
              <a:rPr lang="en-US" baseline="0" dirty="0" smtClean="0"/>
              <a:t> the Biodiversity of Life project at the University of Guelph, one of the consortiums form 25 courtiers around the globe that make up the International Bar Code of life SAP is </a:t>
            </a:r>
            <a:r>
              <a:rPr lang="en-US" sz="1400" b="0" i="0" kern="1200" baseline="0" dirty="0" smtClean="0">
                <a:solidFill>
                  <a:schemeClr val="tx1"/>
                </a:solidFill>
                <a:effectLst/>
                <a:latin typeface="+mn-lt"/>
                <a:ea typeface="+mn-ea"/>
                <a:cs typeface="+mn-cs"/>
              </a:rPr>
              <a:t>applying data </a:t>
            </a:r>
            <a:r>
              <a:rPr lang="en-US" sz="1400" b="0" i="0" kern="1200" dirty="0" smtClean="0">
                <a:solidFill>
                  <a:schemeClr val="tx1"/>
                </a:solidFill>
                <a:effectLst/>
                <a:latin typeface="+mn-lt"/>
                <a:ea typeface="+mn-ea"/>
                <a:cs typeface="+mn-cs"/>
              </a:rPr>
              <a:t>science and design thinking to creation of a mobile </a:t>
            </a:r>
            <a:r>
              <a:rPr lang="en-US" sz="1400" b="0" i="0" kern="1200" dirty="0" err="1" smtClean="0">
                <a:solidFill>
                  <a:schemeClr val="tx1"/>
                </a:solidFill>
                <a:effectLst/>
                <a:latin typeface="+mn-lt"/>
                <a:ea typeface="+mn-ea"/>
                <a:cs typeface="+mn-cs"/>
              </a:rPr>
              <a:t>crowdsource</a:t>
            </a:r>
            <a:r>
              <a:rPr lang="en-US" sz="1400" b="0" i="0" kern="1200" dirty="0" smtClean="0">
                <a:solidFill>
                  <a:schemeClr val="tx1"/>
                </a:solidFill>
                <a:effectLst/>
                <a:latin typeface="+mn-lt"/>
                <a:ea typeface="+mn-ea"/>
                <a:cs typeface="+mn-cs"/>
              </a:rPr>
              <a:t> app</a:t>
            </a:r>
            <a:r>
              <a:rPr lang="en-US" baseline="0" dirty="0" smtClean="0"/>
              <a:t> being developed to</a:t>
            </a:r>
            <a:r>
              <a:rPr lang="en-US" dirty="0" smtClean="0"/>
              <a:t> enable “citizen scientists” around the world to collect insect and plant DNA samples and related information.</a:t>
            </a:r>
            <a:r>
              <a:rPr lang="en-US" baseline="0" dirty="0" smtClean="0"/>
              <a:t> </a:t>
            </a:r>
            <a:r>
              <a:rPr lang="en-US" sz="1400" kern="1200" dirty="0" smtClean="0">
                <a:solidFill>
                  <a:schemeClr val="tx1"/>
                </a:solidFill>
                <a:effectLst/>
                <a:latin typeface="+mn-lt"/>
                <a:ea typeface="+mn-ea"/>
                <a:cs typeface="+mn-cs"/>
              </a:rPr>
              <a:t>The goal is an application that anyone can use on a mobile device to collect a species sample, send it off for testing, and get the results back ... and to do this from anywhere on the globe. This application designed to crowd-source the collection of a massive data set, provides a rich source of information about our world – one that we want to analyze. The second part of this co-innovation project – making the data work - involves mining all of this data using SAP HANA and SAP's analytic tools. Through this we will gain insights into the genetic variation of species, their evolution, and their migrations resulting from climate change. A very early prototype was demonstrated at</a:t>
            </a:r>
            <a:r>
              <a:rPr lang="en-US" sz="1400" kern="1200" baseline="0" dirty="0" smtClean="0">
                <a:solidFill>
                  <a:schemeClr val="tx1"/>
                </a:solidFill>
                <a:effectLst/>
                <a:latin typeface="+mn-lt"/>
                <a:ea typeface="+mn-ea"/>
                <a:cs typeface="+mn-cs"/>
              </a:rPr>
              <a:t> a show in China and m</a:t>
            </a:r>
            <a:r>
              <a:rPr lang="en-US" baseline="0" dirty="0" smtClean="0"/>
              <a:t>ore precise details and information will follow in the fall likely at Strata Hadoop World NYC. Hope to see you there.</a:t>
            </a: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dirty="0"/>
          </a:p>
        </p:txBody>
      </p:sp>
    </p:spTree>
    <p:extLst>
      <p:ext uri="{BB962C8B-B14F-4D97-AF65-F5344CB8AC3E}">
        <p14:creationId xmlns:p14="http://schemas.microsoft.com/office/powerpoint/2010/main" val="789998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8</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r>
              <a:rPr lang="en-US" dirty="0" smtClean="0"/>
              <a:t>Next you are wondering about how to get the data</a:t>
            </a:r>
            <a:r>
              <a:rPr lang="en-US" baseline="0" dirty="0" smtClean="0"/>
              <a:t> you need in order to achieve the goal of making data work – crowdsourcing from the mobile connected masses – via an app perhaps -  might be a viable option and there are companies like SAP with the skill, knowledge and ability willing to help. Come by and visit us at booth 109 – we’d love to say hi and share our Big Data story and strategy.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0"/>
            <a:ext cx="11545200" cy="2143622"/>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67999" y="324075"/>
            <a:ext cx="11257200" cy="923330"/>
          </a:xfrm>
        </p:spPr>
        <p:txBody>
          <a:bodyPr anchor="t" anchorCtr="0">
            <a:noAutofit/>
          </a:bodyPr>
          <a:lstStyle>
            <a:lvl1pPr>
              <a:defRPr sz="60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25438" y="6083725"/>
            <a:ext cx="913247" cy="453600"/>
          </a:xfrm>
          <a:prstGeom prst="rect">
            <a:avLst/>
          </a:prstGeom>
          <a:noFill/>
          <a:ln>
            <a:noFill/>
          </a:ln>
        </p:spPr>
      </p:pic>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078"/>
            <a:ext cx="11545200" cy="4392043"/>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2391"/>
            <a:ext cx="56628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208016" y="1692391"/>
            <a:ext cx="56628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75"/>
            <a:ext cx="11545200" cy="756175"/>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2391"/>
            <a:ext cx="37404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8133317" y="1692391"/>
            <a:ext cx="37404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4228658" y="1692391"/>
            <a:ext cx="37404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7639050" y="1691079"/>
            <a:ext cx="4232275" cy="4392042"/>
          </a:xfrm>
          <a:solidFill>
            <a:schemeClr val="bg1">
              <a:lumMod val="95000"/>
            </a:schemeClr>
          </a:solidFill>
        </p:spPr>
        <p:txBody>
          <a:bodyPr tIns="1543147"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1079"/>
            <a:ext cx="7149950" cy="4392042"/>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6208016" y="1692392"/>
            <a:ext cx="5662800"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392"/>
            <a:ext cx="56628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706938" y="1692392"/>
            <a:ext cx="7164387"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392"/>
            <a:ext cx="4224188"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080"/>
            <a:ext cx="5662800" cy="1721198"/>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6208016" y="1691080"/>
            <a:ext cx="5662800" cy="1721198"/>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4318"/>
            <a:ext cx="5662800" cy="2508804"/>
          </a:xfrm>
          <a:solidFill>
            <a:schemeClr val="bg1">
              <a:lumMod val="95000"/>
            </a:schemeClr>
          </a:solidFill>
        </p:spPr>
        <p:txBody>
          <a:bodyPr tIns="600113"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6208016" y="3574318"/>
            <a:ext cx="5662800" cy="2508804"/>
          </a:xfrm>
          <a:solidFill>
            <a:schemeClr val="bg1">
              <a:lumMod val="95000"/>
            </a:schemeClr>
          </a:solidFill>
        </p:spPr>
        <p:txBody>
          <a:bodyPr tIns="600113" anchor="t" anchorCtr="0"/>
          <a:lstStyle>
            <a:lvl1pPr algn="ctr">
              <a:defRPr b="0"/>
            </a:lvl1pPr>
          </a:lstStyle>
          <a:p>
            <a:r>
              <a:rPr lang="en-US" smtClean="0"/>
              <a:t>Click icon to add picture</a:t>
            </a: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2390"/>
            <a:ext cx="11545200" cy="4393017"/>
          </a:xfrm>
        </p:spPr>
        <p:txBody>
          <a:bodyPr tIns="0"/>
          <a:lstStyle>
            <a:lvl1pPr algn="l">
              <a:defRPr b="0"/>
            </a:lvl1pPr>
          </a:lstStyle>
          <a:p>
            <a:pPr lvl="0"/>
            <a:r>
              <a:rPr lang="en-US" dirty="0" smtClean="0"/>
              <a:t>Click to add content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392"/>
            <a:ext cx="11545200" cy="3385542"/>
          </a:xfrm>
        </p:spPr>
        <p:txBody>
          <a:bodyPr>
            <a:spAutoFit/>
          </a:bodyPr>
          <a:lstStyle>
            <a:lvl1pPr>
              <a:spcBef>
                <a:spcPts val="24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bwMode="gray">
          <a:xfrm>
            <a:off x="324000" y="0"/>
            <a:ext cx="11545200" cy="2143622"/>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467999" y="324075"/>
            <a:ext cx="11257200" cy="1107996"/>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de-DE" dirty="0"/>
          </a:p>
        </p:txBody>
      </p:sp>
      <p:pic>
        <p:nvPicPr>
          <p:cNvPr id="11" name="Picture 10"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25438" y="6083725"/>
            <a:ext cx="913247" cy="453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392"/>
            <a:ext cx="5662800" cy="4524315"/>
          </a:xfrm>
          <a:prstGeom prst="rect">
            <a:avLst/>
          </a:prstGeom>
          <a:noFill/>
        </p:spPr>
        <p:txBody>
          <a:bodyPr wrap="square" lIns="0" tIns="0" rIns="0" bIns="0" rtlCol="0">
            <a:spAutoFit/>
          </a:bodyPr>
          <a:lstStyle/>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Some software products marketed by SAP AG and its distributors contain proprietary software components of other software vendors.</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Microsoft, Windows, Excel, Outlook, PowerPoint, Silverlight, and Visual Studio are registered trademarks of Microsoft Corporation. </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IBM, DB2, DB2 Universal Database, System i, System i5, System p, System p5, System x, System z, System z10, z10, z/VM, z/OS, OS/390, zEnterprise, PowerVM, Power Architecture, Power Systems, POWER7, POWER6+, POWER6, POWER, PowerHA, pureScale, PowerPC, BladeCenter, System Storage, Storwize, </a:t>
            </a:r>
            <a:br>
              <a:rPr lang="en-US" sz="900" kern="1200" noProof="1" smtClean="0">
                <a:solidFill>
                  <a:schemeClr val="tx1"/>
                </a:solidFill>
                <a:latin typeface="Arial"/>
                <a:ea typeface="MS PGothic" pitchFamily="34" charset="-128"/>
                <a:cs typeface="+mn-cs"/>
              </a:rPr>
            </a:br>
            <a:r>
              <a:rPr lang="en-US" sz="900" kern="1200" noProof="1" smtClean="0">
                <a:solidFill>
                  <a:schemeClr val="tx1"/>
                </a:solidFill>
                <a:latin typeface="Arial"/>
                <a:ea typeface="MS PGothic" pitchFamily="34" charset="-128"/>
                <a:cs typeface="+mn-cs"/>
              </a:rPr>
              <a:t>XIV, GPFS, HACMP, RETAIN, DB2 Connect, RACF, Redbooks, OS/2, AIX, Intelligent Miner, WebSphere, Tivoli, Informix, and Smarter Planet are trademarks or registered trademarks of IBM Corporation.</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Linux is the registered trademark of Linus Torvalds in the United States and other countries.</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Adobe, the Adobe logo, Acrobat, PostScript, and Reader are trademarks or registered trademarks of Adobe Systems Incorporated in the United States and other countries.</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Oracle and Java are registered trademarks of Oracle and its affiliates.</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UNIX, X/Open, OSF/1, and Motif are registered trademarks of the Open Group.</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Citrix, ICA, Program Neighborhood, MetaFrame, WinFrame, VideoFrame, and MultiWin are trademarks or registered trademarks of Citrix Systems Inc.</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HTML, XML, XHTML, and W3C are trademarks or registered trademarks of W3C®, World Wide Web Consortium, Massachusetts Institute of Technology. </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Apple, App Store, iBooks, iPad, iPhone, iPhoto, iPod, iTunes, Multi-Touch, Objective-C, Retina, Safari, Siri, </a:t>
            </a:r>
            <a:br>
              <a:rPr lang="en-US" sz="900" kern="1200" noProof="1" smtClean="0">
                <a:solidFill>
                  <a:schemeClr val="tx1"/>
                </a:solidFill>
                <a:latin typeface="Arial"/>
                <a:ea typeface="MS PGothic" pitchFamily="34" charset="-128"/>
                <a:cs typeface="+mn-cs"/>
              </a:rPr>
            </a:br>
            <a:r>
              <a:rPr lang="en-US" sz="900" kern="1200" noProof="1" smtClean="0">
                <a:solidFill>
                  <a:schemeClr val="tx1"/>
                </a:solidFill>
                <a:latin typeface="Arial"/>
                <a:ea typeface="MS PGothic" pitchFamily="34" charset="-128"/>
                <a:cs typeface="+mn-cs"/>
              </a:rPr>
              <a:t>and Xcode are trademarks or registered trademarks of Apple Inc.</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IOS is a registered trademark of Cisco Systems Inc.</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RIM, BlackBerry, BBM, BlackBerry Curve, BlackBerry Bold, BlackBerry Pearl, BlackBerry Torch, BlackBerry Storm, BlackBerry Storm2, BlackBerry PlayBook, and BlackBerry App World are trademarks or registered trademarks of Research in Motion Limited.</a:t>
            </a:r>
          </a:p>
        </p:txBody>
      </p:sp>
      <p:sp>
        <p:nvSpPr>
          <p:cNvPr id="11" name="TextBox 10"/>
          <p:cNvSpPr txBox="1"/>
          <p:nvPr userDrawn="1"/>
        </p:nvSpPr>
        <p:spPr bwMode="gray">
          <a:xfrm>
            <a:off x="324000" y="324075"/>
            <a:ext cx="7083441" cy="756175"/>
          </a:xfrm>
          <a:prstGeom prst="rect">
            <a:avLst/>
          </a:prstGeom>
        </p:spPr>
        <p:txBody>
          <a:bodyPr vert="horz" lIns="0" tIns="0" rIns="0" bIns="0" rtlCol="0" anchor="ctr" anchorCtr="0">
            <a:noAutofit/>
          </a:bodyPr>
          <a:lstStyle/>
          <a:p>
            <a:pPr algn="l" defTabSz="1088776" rtl="0" eaLnBrk="1" latinLnBrk="0" hangingPunct="1">
              <a:spcBef>
                <a:spcPct val="0"/>
              </a:spcBef>
              <a:buNone/>
            </a:pPr>
            <a:r>
              <a:rPr lang="en-GB" sz="2900" b="1" kern="1200" noProof="0" dirty="0" smtClean="0">
                <a:solidFill>
                  <a:schemeClr val="accent2"/>
                </a:solidFill>
                <a:latin typeface="+mj-lt"/>
                <a:ea typeface="+mj-ea"/>
                <a:cs typeface="+mj-cs"/>
              </a:rPr>
              <a:t>© </a:t>
            </a:r>
            <a:r>
              <a:rPr lang="de-DE" sz="2900" b="1" kern="1200" noProof="0" dirty="0" smtClean="0">
                <a:solidFill>
                  <a:schemeClr val="accent2"/>
                </a:solidFill>
                <a:latin typeface="+mj-lt"/>
                <a:ea typeface="+mj-ea"/>
                <a:cs typeface="+mj-cs"/>
              </a:rPr>
              <a:t>2012 SAP AG. All rights reserved.</a:t>
            </a:r>
          </a:p>
        </p:txBody>
      </p:sp>
      <p:sp>
        <p:nvSpPr>
          <p:cNvPr id="6" name="TextBox 5"/>
          <p:cNvSpPr txBox="1"/>
          <p:nvPr userDrawn="1"/>
        </p:nvSpPr>
        <p:spPr bwMode="gray">
          <a:xfrm>
            <a:off x="6208016" y="1692392"/>
            <a:ext cx="5662800" cy="4170372"/>
          </a:xfrm>
          <a:prstGeom prst="rect">
            <a:avLst/>
          </a:prstGeom>
          <a:noFill/>
        </p:spPr>
        <p:txBody>
          <a:bodyPr wrap="square" lIns="0" tIns="0" rIns="0" bIns="0" rtlCol="0">
            <a:spAutoFit/>
          </a:bodyPr>
          <a:lstStyle/>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Google App Engine, Google Apps, Google Checkout, Google Data API, Google Maps, Google Mobile Ads, Google Mobile Updater, Google Mobile, Google Store, Google Sync, Google Updater, Google Voice, </a:t>
            </a:r>
            <a:br>
              <a:rPr lang="en-US" sz="900" kern="1200" noProof="1" smtClean="0">
                <a:solidFill>
                  <a:schemeClr val="tx1"/>
                </a:solidFill>
                <a:latin typeface="Arial"/>
                <a:ea typeface="MS PGothic" pitchFamily="34" charset="-128"/>
                <a:cs typeface="+mn-cs"/>
              </a:rPr>
            </a:br>
            <a:r>
              <a:rPr lang="en-US" sz="900" kern="1200" noProof="1" smtClean="0">
                <a:solidFill>
                  <a:schemeClr val="tx1"/>
                </a:solidFill>
                <a:latin typeface="Arial"/>
                <a:ea typeface="MS PGothic" pitchFamily="34" charset="-128"/>
                <a:cs typeface="+mn-cs"/>
              </a:rPr>
              <a:t>Google Mail, Gmail, YouTube, Dalvik and Android are trademarks or registered trademarks of Google Inc.</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INTERMEC is a registered trademark of Intermec Technologies Corporation.</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Wi-Fi is a registered trademark of Wi-Fi Alliance.</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Bluetooth is a registered trademark of Bluetooth SIG Inc.</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Motorola is a registered trademark of Motorola Trademark Holdings LLC. </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Computop is a registered trademark of Computop Wirtschaftsinformatik GmbH.</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SAP, R/3, SAP NetWeaver, Duet, PartnerEdge, ByDesign, SAP BusinessObjects Explorer, StreamWork, </a:t>
            </a:r>
            <a:br>
              <a:rPr lang="en-US" sz="900" kern="1200" noProof="1" smtClean="0">
                <a:solidFill>
                  <a:schemeClr val="tx1"/>
                </a:solidFill>
                <a:latin typeface="Arial"/>
                <a:ea typeface="MS PGothic" pitchFamily="34" charset="-128"/>
                <a:cs typeface="+mn-cs"/>
              </a:rPr>
            </a:br>
            <a:r>
              <a:rPr lang="en-US" sz="900" kern="1200" noProof="1" smtClean="0">
                <a:solidFill>
                  <a:schemeClr val="tx1"/>
                </a:solidFill>
                <a:latin typeface="Arial"/>
                <a:ea typeface="MS PGothic" pitchFamily="34" charset="-128"/>
                <a:cs typeface="+mn-cs"/>
              </a:rPr>
              <a:t>SAP HANA, and other SAP products and services mentioned herein as well as their respective logos are trademarks or registered trademarks of SAP AG in Germany and other countries.</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Sybase and Adaptive Server, iAnywhere, Sybase 365, SQL Anywhere, and other Sybase products and services mentioned herein as well as their respective logos are trademarks or registered trademarks of Sybase Inc. Sybase is an SAP company.</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Crossgate, m@gic EDDY, B2B 360°, and B2B 360° Services are registered trademarks of Crossgate AG </a:t>
            </a:r>
            <a:br>
              <a:rPr lang="en-US" sz="900" kern="1200" noProof="1" smtClean="0">
                <a:solidFill>
                  <a:schemeClr val="tx1"/>
                </a:solidFill>
                <a:latin typeface="Arial"/>
                <a:ea typeface="MS PGothic" pitchFamily="34" charset="-128"/>
                <a:cs typeface="+mn-cs"/>
              </a:rPr>
            </a:br>
            <a:r>
              <a:rPr lang="en-US" sz="900" kern="1200" noProof="1" smtClean="0">
                <a:solidFill>
                  <a:schemeClr val="tx1"/>
                </a:solidFill>
                <a:latin typeface="Arial"/>
                <a:ea typeface="MS PGothic" pitchFamily="34" charset="-128"/>
                <a:cs typeface="+mn-cs"/>
              </a:rPr>
              <a:t>in Germany and other countries. Crossgate is an SAP company.</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p>
          <a:p>
            <a:pPr marL="0" indent="0" algn="l" defTabSz="914400" rtl="0" eaLnBrk="1" latinLnBrk="0" hangingPunct="1">
              <a:lnSpc>
                <a:spcPct val="100000"/>
              </a:lnSpc>
              <a:spcBef>
                <a:spcPts val="600"/>
              </a:spcBef>
            </a:pPr>
            <a:r>
              <a:rPr lang="en-US" sz="900" kern="1200" noProof="1" smtClean="0">
                <a:solidFill>
                  <a:schemeClr val="tx1"/>
                </a:solidFill>
                <a:latin typeface="Arial"/>
                <a:ea typeface="MS PGothic" pitchFamily="34" charset="-128"/>
                <a:cs typeface="+mn-cs"/>
              </a:rPr>
              <a:t>The information in this document is proprietary to SAP. No part of this document may be reproduced, copied, </a:t>
            </a:r>
            <a:br>
              <a:rPr lang="en-US" sz="900" kern="1200" noProof="1" smtClean="0">
                <a:solidFill>
                  <a:schemeClr val="tx1"/>
                </a:solidFill>
                <a:latin typeface="Arial"/>
                <a:ea typeface="MS PGothic" pitchFamily="34" charset="-128"/>
                <a:cs typeface="+mn-cs"/>
              </a:rPr>
            </a:br>
            <a:r>
              <a:rPr lang="en-US" sz="900" kern="1200" noProof="1" smtClean="0">
                <a:solidFill>
                  <a:schemeClr val="tx1"/>
                </a:solidFill>
                <a:latin typeface="Arial"/>
                <a:ea typeface="MS PGothic" pitchFamily="34" charset="-128"/>
                <a:cs typeface="+mn-cs"/>
              </a:rPr>
              <a:t>or transmitted in any form or for any purpose without the express prior written permission of SAP AG.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75"/>
            <a:ext cx="9815222" cy="756175"/>
          </a:xfrm>
          <a:prstGeom prst="rect">
            <a:avLst/>
          </a:prstGeom>
        </p:spPr>
        <p:txBody>
          <a:bodyPr vert="horz" lIns="0" tIns="0" rIns="0" bIns="0" rtlCol="0" anchor="ctr" anchorCtr="0">
            <a:noAutofit/>
          </a:bodyPr>
          <a:lstStyle/>
          <a:p>
            <a:pPr marL="0" marR="0" indent="0" algn="l" defTabSz="1088776" rtl="0" eaLnBrk="1" fontAlgn="auto" latinLnBrk="0" hangingPunct="1">
              <a:lnSpc>
                <a:spcPct val="100000"/>
              </a:lnSpc>
              <a:spcBef>
                <a:spcPct val="0"/>
              </a:spcBef>
              <a:spcAft>
                <a:spcPts val="0"/>
              </a:spcAft>
              <a:buClrTx/>
              <a:buSzTx/>
              <a:buFontTx/>
              <a:buNone/>
              <a:tabLst/>
              <a:defRPr/>
            </a:pPr>
            <a:r>
              <a:rPr lang="en-GB" sz="2900" b="1" kern="1200" noProof="0" dirty="0" smtClean="0">
                <a:solidFill>
                  <a:schemeClr val="accent2"/>
                </a:solidFill>
                <a:latin typeface="+mj-lt"/>
                <a:ea typeface="+mj-ea"/>
                <a:cs typeface="+mj-cs"/>
              </a:rPr>
              <a:t>© </a:t>
            </a:r>
            <a:r>
              <a:rPr lang="de-DE" sz="2900" b="1" kern="1200" noProof="0" dirty="0" smtClean="0">
                <a:solidFill>
                  <a:schemeClr val="accent2"/>
                </a:solidFill>
                <a:latin typeface="+mj-lt"/>
                <a:ea typeface="+mj-ea"/>
                <a:cs typeface="+mj-cs"/>
              </a:rPr>
              <a:t>2012 SAP AG. Alle Rechte vorbehalten.</a:t>
            </a:r>
          </a:p>
        </p:txBody>
      </p:sp>
      <p:sp>
        <p:nvSpPr>
          <p:cNvPr id="5" name="TextBox 4"/>
          <p:cNvSpPr txBox="1"/>
          <p:nvPr userDrawn="1"/>
        </p:nvSpPr>
        <p:spPr bwMode="gray">
          <a:xfrm>
            <a:off x="324000" y="1692392"/>
            <a:ext cx="5662800" cy="4524315"/>
          </a:xfrm>
          <a:prstGeom prst="rect">
            <a:avLst/>
          </a:prstGeom>
          <a:noFill/>
        </p:spPr>
        <p:txBody>
          <a:bodyPr wrap="square" lIns="0" tIns="0" rIns="0" bIns="0" rtlCol="0">
            <a:spAutoFit/>
          </a:bodyPr>
          <a:lstStyle/>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Weitergabe und Vervielfältigung dieser Publikation oder von Teilen daraus sind, zu welchem Zweck und in welcher Form auch immer, ohne die ausdrückliche schriftliche Genehmigung durch SAP AG nicht gestattet. </a:t>
            </a:r>
            <a:br>
              <a:rPr lang="de-DE" sz="900" kern="1200" noProof="1" smtClean="0">
                <a:solidFill>
                  <a:schemeClr val="tx1"/>
                </a:solidFill>
                <a:latin typeface="Arial"/>
                <a:ea typeface="MS PGothic" pitchFamily="34" charset="-128"/>
                <a:cs typeface="+mn-cs"/>
              </a:rPr>
            </a:br>
            <a:r>
              <a:rPr lang="de-DE" sz="900" kern="1200" noProof="1" smtClean="0">
                <a:solidFill>
                  <a:schemeClr val="tx1"/>
                </a:solidFill>
                <a:latin typeface="Arial"/>
                <a:ea typeface="MS PGothic" pitchFamily="34" charset="-128"/>
                <a:cs typeface="+mn-cs"/>
              </a:rPr>
              <a:t>In dieser Publikation enthaltene Informationen können ohne vorherige Ankündigung geändert werden.</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Die von SAP AG oder deren Vertriebsfirmen angebotenen Softwareprodukte können Softwarekomponenten auch anderer Softwarehersteller enthalten.</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Microsoft, Windows, Excel, Outlook, und PowerPoint sind eingetragene Marken der Microsoft Corporation. </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IBM, DB2, DB2 Universal Database, System i, System i5, System p, System p5, System x, System z, System z10, z10, z/VM, z/OS, OS/390, zEnterprise, PowerVM, Power Architecture, Power Systems, POWER7, POWER6+, POWER6, POWER, PowerHA, pureScale, PowerPC, BladeCenter, System Storage, Storwize, </a:t>
            </a:r>
            <a:br>
              <a:rPr lang="de-DE" sz="900" kern="1200" noProof="1" smtClean="0">
                <a:solidFill>
                  <a:schemeClr val="tx1"/>
                </a:solidFill>
                <a:latin typeface="Arial"/>
                <a:ea typeface="MS PGothic" pitchFamily="34" charset="-128"/>
                <a:cs typeface="+mn-cs"/>
              </a:rPr>
            </a:br>
            <a:r>
              <a:rPr lang="de-DE" sz="900" kern="1200" noProof="1" smtClean="0">
                <a:solidFill>
                  <a:schemeClr val="tx1"/>
                </a:solidFill>
                <a:latin typeface="Arial"/>
                <a:ea typeface="MS PGothic" pitchFamily="34" charset="-128"/>
                <a:cs typeface="+mn-cs"/>
              </a:rPr>
              <a:t>XIV, GPFS, HACMP, RETAIN, DB2 Connect, RACF, Redbooks, OS/2, AIX, Intelligent Miner, WebSphere, Tivoli, Informix und Smarter Planet sind Marken oder eingetragene Marken der IBM Corporation.</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Linux ist eine eingetragene Marke von Linus Torvalds in den USA und anderen Ländern.</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Adobe, das Adobe-Logo, Acrobat, PostScript und Reader sind Marken oder eingetragene Marken von </a:t>
            </a:r>
            <a:br>
              <a:rPr lang="de-DE" sz="900" kern="1200" noProof="1" smtClean="0">
                <a:solidFill>
                  <a:schemeClr val="tx1"/>
                </a:solidFill>
                <a:latin typeface="Arial"/>
                <a:ea typeface="MS PGothic" pitchFamily="34" charset="-128"/>
                <a:cs typeface="+mn-cs"/>
              </a:rPr>
            </a:br>
            <a:r>
              <a:rPr lang="de-DE" sz="900" kern="1200" noProof="1" smtClean="0">
                <a:solidFill>
                  <a:schemeClr val="tx1"/>
                </a:solidFill>
                <a:latin typeface="Arial"/>
                <a:ea typeface="MS PGothic" pitchFamily="34" charset="-128"/>
                <a:cs typeface="+mn-cs"/>
              </a:rPr>
              <a:t>Adobe Systems Incorporated in den USA und/oder anderen Ländern.</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Oracle und Java sind eingetragene Marken von Oracle und/oder ihrer Tochtergesellschaften. </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UNIX, X/Open, OSF/1 und Motif sind eingetragene Marken der Open Group.</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Citrix, ICA, Program Neighborhood, MetaFrame, WinFrame, VideoFrame und MultiWin sind Marken oder eingetragene Marken von Citrix Systems, Inc.</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HTML, XML, XHTML und W3C sind Marken oder eingetragene Marken des W3C®, World Wide Web Consortium, Massachusetts Institute of Technology. </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Apple, App Store, iBooks, iPad, iPhone, iPhoto, iPod, iTunes, Multi-Touch, Objective-C, Retina, Safari, Siri </a:t>
            </a:r>
            <a:br>
              <a:rPr lang="de-DE" sz="900" kern="1200" noProof="1" smtClean="0">
                <a:solidFill>
                  <a:schemeClr val="tx1"/>
                </a:solidFill>
                <a:latin typeface="Arial"/>
                <a:ea typeface="MS PGothic" pitchFamily="34" charset="-128"/>
                <a:cs typeface="+mn-cs"/>
              </a:rPr>
            </a:br>
            <a:r>
              <a:rPr lang="de-DE" sz="900" kern="1200" noProof="1" smtClean="0">
                <a:solidFill>
                  <a:schemeClr val="tx1"/>
                </a:solidFill>
                <a:latin typeface="Arial"/>
                <a:ea typeface="MS PGothic" pitchFamily="34" charset="-128"/>
                <a:cs typeface="+mn-cs"/>
              </a:rPr>
              <a:t>und Xcode sind Marken oder eingetragene Marken der Apple Inc.</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IOS ist eine eingetragene Marke von Cisco Systems Inc.</a:t>
            </a:r>
          </a:p>
          <a:p>
            <a:pPr marL="0" indent="0" algn="l" defTabSz="1088776" rtl="0" eaLnBrk="1" latinLnBrk="0" hangingPunct="1">
              <a:lnSpc>
                <a:spcPct val="100000"/>
              </a:lnSpc>
              <a:spcBef>
                <a:spcPts val="600"/>
              </a:spcBef>
            </a:pPr>
            <a:r>
              <a:rPr lang="de-DE" sz="900" kern="1200" noProof="1" smtClean="0">
                <a:solidFill>
                  <a:schemeClr val="tx1"/>
                </a:solidFill>
                <a:latin typeface="Arial"/>
                <a:ea typeface="MS PGothic" pitchFamily="34" charset="-128"/>
                <a:cs typeface="+mn-cs"/>
              </a:rPr>
              <a:t>RIM, BlackBerry, BBM, BlackBerry Curve, BlackBerry Bold, BlackBerry Pearl, BlackBerry Torch, BlackBerry Storm, BlackBerry Storm2, BlackBerry PlayBook und BlackBerry App World sind Marken oder eingetragene Marken von Research in Motion Limited.</a:t>
            </a:r>
          </a:p>
        </p:txBody>
      </p:sp>
      <p:sp>
        <p:nvSpPr>
          <p:cNvPr id="8" name="TextBox 7"/>
          <p:cNvSpPr txBox="1"/>
          <p:nvPr userDrawn="1"/>
        </p:nvSpPr>
        <p:spPr bwMode="gray">
          <a:xfrm>
            <a:off x="6208016" y="1692392"/>
            <a:ext cx="5662800" cy="4447371"/>
          </a:xfrm>
          <a:prstGeom prst="rect">
            <a:avLst/>
          </a:prstGeom>
          <a:noFill/>
        </p:spPr>
        <p:txBody>
          <a:bodyPr wrap="square" lIns="0" tIns="0" rIns="0" bIns="0" rtlCol="0">
            <a:spAutoFit/>
          </a:bodyPr>
          <a:lstStyle/>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Google App Engine, Google Apps, Google Checkout, Google Data API, Google Maps, Google Mobile Ads, Google Mobile Updater, Google Mobile, Google Store, Google Sync, Google Updater, Google Voice, </a:t>
            </a:r>
            <a:br>
              <a:rPr lang="de-DE" sz="900" kern="1200" noProof="1" smtClean="0">
                <a:solidFill>
                  <a:schemeClr val="tx1"/>
                </a:solidFill>
                <a:latin typeface="Arial"/>
                <a:ea typeface="MS PGothic" pitchFamily="34" charset="-128"/>
                <a:cs typeface="+mn-cs"/>
              </a:rPr>
            </a:br>
            <a:r>
              <a:rPr lang="de-DE" sz="900" kern="1200" noProof="1" smtClean="0">
                <a:solidFill>
                  <a:schemeClr val="tx1"/>
                </a:solidFill>
                <a:latin typeface="Arial"/>
                <a:ea typeface="MS PGothic" pitchFamily="34" charset="-128"/>
                <a:cs typeface="+mn-cs"/>
              </a:rPr>
              <a:t>Google Mail, Gmail, YouTube, Dalvik und Android sind Marken oder eingetragene Marken von Google Inc.</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INTERMEC ist eine eingetragene Marke der Intermec Technologies Corporation.</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Wi-Fi ist eine eingetragene Marke der Wi-Fi Alliance.</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Bluetooth ist eine eingetragene Marke von Bluetooth SIG Inc.</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Motorola ist eine eingetragene Marke von Motorola Trademark Holdings, LLC. </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Computop ist eine eingetragene Marke der Computop Wirtschaftsinformatik GmbH.</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SAP, R/3, SAP NetWeaver, Duet, PartnerEdge, ByDesign, SAP BusinessObjects Explorer, StreamWork, </a:t>
            </a:r>
            <a:br>
              <a:rPr lang="de-DE" sz="900" kern="1200" noProof="1" smtClean="0">
                <a:solidFill>
                  <a:schemeClr val="tx1"/>
                </a:solidFill>
                <a:latin typeface="Arial"/>
                <a:ea typeface="MS PGothic" pitchFamily="34" charset="-128"/>
                <a:cs typeface="+mn-cs"/>
              </a:rPr>
            </a:br>
            <a:r>
              <a:rPr lang="de-DE" sz="900" kern="1200" noProof="1" smtClean="0">
                <a:solidFill>
                  <a:schemeClr val="tx1"/>
                </a:solidFill>
                <a:latin typeface="Arial"/>
                <a:ea typeface="MS PGothic" pitchFamily="34" charset="-128"/>
                <a:cs typeface="+mn-cs"/>
              </a:rPr>
              <a:t>SAP HANA und weitere im Text erwähnte SAP-Produkte und ­Dienstleistungen sowie die entsprechenden Logos sind Marken oder eingetragene Marken der SAP AG in Deutschland und anderen Ländern.</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Business Objects und das Business-Objects-Logo, BusinessObjects, Crystal Reports, Crystal Decisions, </a:t>
            </a:r>
            <a:br>
              <a:rPr lang="de-DE" sz="900" kern="1200" noProof="1" smtClean="0">
                <a:solidFill>
                  <a:schemeClr val="tx1"/>
                </a:solidFill>
                <a:latin typeface="Arial"/>
                <a:ea typeface="MS PGothic" pitchFamily="34" charset="-128"/>
                <a:cs typeface="+mn-cs"/>
              </a:rPr>
            </a:br>
            <a:r>
              <a:rPr lang="de-DE" sz="900" kern="1200" noProof="1" smtClean="0">
                <a:solidFill>
                  <a:schemeClr val="tx1"/>
                </a:solidFill>
                <a:latin typeface="Arial"/>
                <a:ea typeface="MS PGothic" pitchFamily="34" charset="-128"/>
                <a:cs typeface="+mn-cs"/>
              </a:rPr>
              <a:t>Web Intelligence, Xcelsius und andere im Text erwähnte Business-Objects-Produkte und ­Dienstleistungen sowie die entsprechenden Logos sind Marken oder eingetragene Marken der Business Objects Software Ltd. Business Objects ist ein Unternehmen der SAP AG.</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Sybase und Adaptive Server, iAnywhere, Sybase 365, SQL Anywhere und weitere im Text erwähnte Sybase-Produkte und -Dienstleistungen sowie die entsprechenden Logos sind Marken oder eingetragene Marken der Sybase Inc. Sybase ist ein Unternehmen der SAP AG.</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Crossgate, m@gic EDDY, B2B 360°, B2B 360° Services sind eingetragene Marken der Crossgate AG in Deutschland und anderen Ländern. Crossgate ist ein Unternehmen der SAP AG.</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Alle anderen Namen von Produkten und Dienstleistungen sind Marken der jeweiligen Firmen. Die Angaben im Text sind unverbindlich und dienen lediglich zu Informationszwecken. Produkte können länderspezifische Unterschiede aufweisen.</a:t>
            </a:r>
          </a:p>
          <a:p>
            <a:pPr marL="0" marR="0" indent="0" algn="l" defTabSz="1088776" rtl="0" eaLnBrk="1" fontAlgn="auto" latinLnBrk="0" hangingPunct="1">
              <a:lnSpc>
                <a:spcPct val="100000"/>
              </a:lnSpc>
              <a:spcBef>
                <a:spcPts val="6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999" y="324075"/>
            <a:ext cx="11257200" cy="923330"/>
          </a:xfrm>
        </p:spPr>
        <p:txBody>
          <a:bodyPr anchor="t" anchorCtr="0">
            <a:noAutofit/>
          </a:bodyPr>
          <a:lstStyle>
            <a:lvl1pPr>
              <a:defRPr sz="6000">
                <a:solidFill>
                  <a:schemeClr val="tx1"/>
                </a:solidFill>
              </a:defRPr>
            </a:lvl1pPr>
          </a:lstStyle>
          <a:p>
            <a:r>
              <a:rPr lang="en-US" dirty="0" smtClean="0"/>
              <a:t>Short Presentation Title</a:t>
            </a:r>
            <a:endParaRPr lang="en-US" dirty="0"/>
          </a:p>
        </p:txBody>
      </p:sp>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pic>
        <p:nvPicPr>
          <p:cNvPr id="7" name="Picture 6"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25438" y="6083725"/>
            <a:ext cx="913247" cy="453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467999" y="324075"/>
            <a:ext cx="11257200" cy="1107996"/>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de-DE" dirty="0"/>
          </a:p>
        </p:txBody>
      </p:sp>
      <p:pic>
        <p:nvPicPr>
          <p:cNvPr id="7" name="Picture 6"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25438" y="6083725"/>
            <a:ext cx="913247" cy="453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11545200" cy="2296057"/>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smtClean="0"/>
              <a:t>Subtitle if needed</a:t>
            </a:r>
          </a:p>
        </p:txBody>
      </p:sp>
      <p:pic>
        <p:nvPicPr>
          <p:cNvPr id="6" name="Picture 5"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25438" y="6083725"/>
            <a:ext cx="913247" cy="4536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38"/>
            <a:ext cx="11545200" cy="2135294"/>
          </a:xfrm>
          <a:solidFill>
            <a:schemeClr val="bg1">
              <a:lumMod val="95000"/>
            </a:schemeClr>
          </a:solidFill>
        </p:spPr>
        <p:txBody>
          <a:bodyPr tIns="600113"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smtClean="0"/>
              <a:t>Subtitle if needed</a:t>
            </a:r>
          </a:p>
        </p:txBody>
      </p:sp>
      <p:pic>
        <p:nvPicPr>
          <p:cNvPr id="7" name="Picture 6"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25438" y="6083725"/>
            <a:ext cx="913247" cy="4536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236462"/>
            <a:ext cx="11545200" cy="1846659"/>
          </a:xfrm>
        </p:spPr>
        <p:txBody>
          <a:bodyPr anchor="b" anchorCtr="0">
            <a:noAutofit/>
          </a:bodyPr>
          <a:lstStyle>
            <a:lvl1pPr>
              <a:spcBef>
                <a:spcPts val="0"/>
              </a:spcBef>
              <a:defRPr sz="20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24000" y="478741"/>
            <a:ext cx="1826494" cy="9072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392"/>
            <a:ext cx="11545200" cy="3832705"/>
          </a:xfrm>
        </p:spPr>
        <p:txBody>
          <a:bodyPr>
            <a:noAutofit/>
          </a:bodyPr>
          <a:lstStyle>
            <a:lvl1pPr marL="0" marR="0" indent="0" algn="l" defTabSz="1088776" rtl="0" eaLnBrk="1" fontAlgn="auto" latinLnBrk="0" hangingPunct="1">
              <a:lnSpc>
                <a:spcPct val="100000"/>
              </a:lnSpc>
              <a:spcBef>
                <a:spcPts val="1200"/>
              </a:spcBef>
              <a:spcAft>
                <a:spcPts val="0"/>
              </a:spcAft>
              <a:buClr>
                <a:schemeClr val="accent1"/>
              </a:buClr>
              <a:buSzPct val="80000"/>
              <a:buFontTx/>
              <a:buNone/>
              <a:tabLst/>
              <a:defRPr sz="2000" b="0"/>
            </a:lvl1pPr>
            <a:lvl2pPr marL="180000" marR="0" indent="-180000" algn="l" defTabSz="1088776" rtl="0" eaLnBrk="1" fontAlgn="auto" latinLnBrk="0" hangingPunct="1">
              <a:lnSpc>
                <a:spcPct val="100000"/>
              </a:lnSpc>
              <a:spcBef>
                <a:spcPts val="600"/>
              </a:spcBef>
              <a:spcAft>
                <a:spcPts val="0"/>
              </a:spcAft>
              <a:buClr>
                <a:schemeClr val="accent1"/>
              </a:buClr>
              <a:buSzPct val="100000"/>
              <a:buFont typeface="Wingdings" pitchFamily="2" charset="2"/>
              <a:buChar char=""/>
              <a:tabLst/>
              <a:defRPr sz="1800"/>
            </a:lvl2pPr>
            <a:lvl3pPr marL="360000" marR="0" indent="-179388" algn="l" defTabSz="1088776" rtl="0" eaLnBrk="1" fontAlgn="auto" latinLnBrk="0" hangingPunct="1">
              <a:lnSpc>
                <a:spcPct val="100000"/>
              </a:lnSpc>
              <a:spcBef>
                <a:spcPts val="400"/>
              </a:spcBef>
              <a:spcAft>
                <a:spcPts val="0"/>
              </a:spcAft>
              <a:buClr>
                <a:schemeClr val="accent2"/>
              </a:buClr>
              <a:buSzPct val="100000"/>
              <a:buFont typeface="Arial" pitchFamily="34" charset="0"/>
              <a:buChar char="–"/>
              <a:tabLst/>
              <a:defRPr sz="1800" baseline="0"/>
            </a:lvl3pPr>
            <a:lvl4pPr marL="540000" marR="0" indent="-180000" algn="l" defTabSz="1088776" rtl="0" eaLnBrk="1" fontAlgn="auto" latinLnBrk="0" hangingPunct="1">
              <a:lnSpc>
                <a:spcPct val="100000"/>
              </a:lnSpc>
              <a:spcBef>
                <a:spcPts val="250"/>
              </a:spcBef>
              <a:spcAft>
                <a:spcPts val="0"/>
              </a:spcAft>
              <a:buClr>
                <a:schemeClr val="accent2"/>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smtClean="0"/>
              <a:t>Agenda Item/Divider Headline</a:t>
            </a:r>
          </a:p>
          <a:p>
            <a:pPr lvl="1"/>
            <a:r>
              <a:rPr lang="en-US" dirty="0" smtClean="0"/>
              <a:t>Details</a:t>
            </a:r>
          </a:p>
          <a:p>
            <a:pPr lvl="2"/>
            <a:r>
              <a:rPr lang="en-US" dirty="0" smtClean="0"/>
              <a:t>Third Level</a:t>
            </a:r>
          </a:p>
          <a:p>
            <a:pPr lvl="3"/>
            <a:r>
              <a:rPr lang="en-US" dirty="0" smtClean="0"/>
              <a:t>Fourth Level</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75"/>
            <a:ext cx="11545200" cy="756175"/>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1079"/>
            <a:ext cx="11545200" cy="4392042"/>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485"/>
            <a:ext cx="11545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7251"/>
            <a:ext cx="11545200" cy="324075"/>
          </a:xfrm>
          <a:prstGeom prst="rect">
            <a:avLst/>
          </a:prstGeom>
          <a:solidFill>
            <a:schemeClr val="tx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37720"/>
            <a:ext cx="2167265" cy="153888"/>
          </a:xfrm>
          <a:prstGeom prst="rect">
            <a:avLst/>
          </a:prstGeom>
          <a:noFill/>
        </p:spPr>
        <p:txBody>
          <a:bodyPr wrap="none" lIns="85730" tIns="0" rIns="0" bIns="0" rtlCol="0">
            <a:spAutoFit/>
          </a:bodyPr>
          <a:lstStyle/>
          <a:p>
            <a:pPr marL="158780" indent="-158780" algn="l">
              <a:buClr>
                <a:schemeClr val="bg1"/>
              </a:buClr>
              <a:buFont typeface="Arial" pitchFamily="34" charset="0"/>
              <a:buChar char="©"/>
              <a:tabLst/>
            </a:pPr>
            <a:r>
              <a:rPr lang="en-US" sz="1000" noProof="0" dirty="0" smtClean="0">
                <a:solidFill>
                  <a:schemeClr val="bg1"/>
                </a:solidFill>
              </a:rPr>
              <a:t>2013 SAP AG. All rights reserved.</a:t>
            </a:r>
          </a:p>
        </p:txBody>
      </p:sp>
      <p:sp>
        <p:nvSpPr>
          <p:cNvPr id="34" name="TextBox 33"/>
          <p:cNvSpPr txBox="1"/>
          <p:nvPr/>
        </p:nvSpPr>
        <p:spPr bwMode="black">
          <a:xfrm>
            <a:off x="11624489" y="6637720"/>
            <a:ext cx="243661" cy="153888"/>
          </a:xfrm>
          <a:prstGeom prst="rect">
            <a:avLst/>
          </a:prstGeom>
          <a:noFill/>
        </p:spPr>
        <p:txBody>
          <a:bodyPr wrap="none" lIns="0" tIns="0" rIns="85730" bIns="0" rtlCol="0">
            <a:spAutoFit/>
          </a:bodyPr>
          <a:lstStyle/>
          <a:p>
            <a:pPr marL="111525" indent="-111525" algn="r">
              <a:buClr>
                <a:schemeClr val="accent2"/>
              </a:buClr>
              <a:buFont typeface="Arial" pitchFamily="34" charset="0"/>
              <a:buNone/>
            </a:pPr>
            <a:fld id="{0BDC132A-5C91-4078-9777-31DA19A62E0A}" type="slidenum">
              <a:rPr lang="en-US" sz="1000" baseline="0" noProof="0" smtClean="0">
                <a:solidFill>
                  <a:schemeClr val="bg1"/>
                </a:solidFill>
              </a:rPr>
              <a:pPr marL="111525" indent="-111525" algn="r">
                <a:buClr>
                  <a:schemeClr val="accent2"/>
                </a:buClr>
                <a:buFont typeface="Arial" pitchFamily="34" charset="0"/>
                <a:buNone/>
              </a:pPr>
              <a:t>‹#›</a:t>
            </a:fld>
            <a:endParaRPr lang="en-US" sz="1000" noProof="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88776" rtl="0" eaLnBrk="1" latinLnBrk="0" hangingPunct="1">
        <a:spcBef>
          <a:spcPct val="0"/>
        </a:spcBef>
        <a:buNone/>
        <a:defRPr sz="2800" b="1" kern="1200">
          <a:solidFill>
            <a:schemeClr val="accent2"/>
          </a:solidFill>
          <a:latin typeface="+mj-lt"/>
          <a:ea typeface="+mj-ea"/>
          <a:cs typeface="+mj-cs"/>
        </a:defRPr>
      </a:lvl1pPr>
    </p:titleStyle>
    <p:body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www.sap.com/analytics" TargetMode="External"/><Relationship Id="rId7" Type="http://schemas.openxmlformats.org/officeDocument/2006/relationships/hyperlink" Target="mailto:twitter.co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www.facebook.com/SAPanalytics" TargetMode="External"/><Relationship Id="rId5" Type="http://schemas.openxmlformats.org/officeDocument/2006/relationships/hyperlink" Target="http://saphana.com/" TargetMode="Externa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i829652\AppData\Local\Microsoft\Windows\Temporary Internet Files\Content.IE5\9M8IXN7A\274471_h_ergb_s_g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2195175" cy="68595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gray">
          <a:xfrm>
            <a:off x="324001" y="0"/>
            <a:ext cx="11545200" cy="1371600"/>
          </a:xfrm>
          <a:prstGeom prst="rect">
            <a:avLst/>
          </a:prstGeom>
          <a:solidFill>
            <a:schemeClr val="bg1">
              <a:alpha val="75000"/>
            </a:schemeClr>
          </a:solidFill>
          <a:ln w="6350" algn="ctr">
            <a:noFill/>
            <a:miter lim="800000"/>
            <a:headEnd/>
            <a:tailEnd/>
          </a:ln>
        </p:spPr>
        <p:txBody>
          <a:bodyPr lIns="107149" tIns="85718" rIns="107149" bIns="85718" rtlCol="0" anchor="ctr"/>
          <a:lstStyle/>
          <a:p>
            <a:pPr algn="ctr" fontAlgn="base">
              <a:spcBef>
                <a:spcPct val="50000"/>
              </a:spcBef>
              <a:spcAft>
                <a:spcPct val="0"/>
              </a:spcAft>
              <a:buClr>
                <a:srgbClr val="F0AB00"/>
              </a:buClr>
              <a:buSzPct val="80000"/>
            </a:pPr>
            <a:endParaRPr lang="en-US" kern="0" dirty="0">
              <a:ea typeface="Arial Unicode MS" pitchFamily="34" charset="-128"/>
              <a:cs typeface="Arial Unicode MS" pitchFamily="34" charset="-128"/>
            </a:endParaRPr>
          </a:p>
        </p:txBody>
      </p:sp>
      <p:pic>
        <p:nvPicPr>
          <p:cNvPr id="10" name="Picture 9" descr="SAP_grad_R_pref.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440" y="6083726"/>
            <a:ext cx="913247" cy="453600"/>
          </a:xfrm>
          <a:prstGeom prst="rect">
            <a:avLst/>
          </a:prstGeom>
          <a:noFill/>
          <a:ln>
            <a:noFill/>
          </a:ln>
        </p:spPr>
      </p:pic>
      <p:sp>
        <p:nvSpPr>
          <p:cNvPr id="11" name="Rectangle 10"/>
          <p:cNvSpPr/>
          <p:nvPr/>
        </p:nvSpPr>
        <p:spPr bwMode="gray">
          <a:xfrm>
            <a:off x="324001" y="0"/>
            <a:ext cx="11545200" cy="162038"/>
          </a:xfrm>
          <a:prstGeom prst="rect">
            <a:avLst/>
          </a:prstGeom>
          <a:solidFill>
            <a:schemeClr val="accent1"/>
          </a:solidFill>
          <a:ln w="9525" algn="ctr">
            <a:noFill/>
            <a:miter lim="800000"/>
            <a:headEnd/>
            <a:tailEnd/>
          </a:ln>
        </p:spPr>
        <p:txBody>
          <a:bodyPr lIns="107149" tIns="85718" rIns="107149" bIns="85718" rtlCol="0" anchor="ctr"/>
          <a:lstStyle/>
          <a:p>
            <a:pPr algn="ctr" fontAlgn="base">
              <a:spcBef>
                <a:spcPct val="50000"/>
              </a:spcBef>
              <a:spcAft>
                <a:spcPct val="0"/>
              </a:spcAft>
              <a:buClr>
                <a:srgbClr val="F0AB00"/>
              </a:buClr>
              <a:buSzPct val="80000"/>
            </a:pPr>
            <a:endParaRPr lang="en-US" sz="1900" kern="0" dirty="0" err="1">
              <a:ea typeface="Arial Unicode MS" pitchFamily="34" charset="-128"/>
              <a:cs typeface="Arial Unicode MS" pitchFamily="34" charset="-128"/>
            </a:endParaRPr>
          </a:p>
        </p:txBody>
      </p:sp>
      <p:sp>
        <p:nvSpPr>
          <p:cNvPr id="2" name="Title 1"/>
          <p:cNvSpPr>
            <a:spLocks noGrp="1"/>
          </p:cNvSpPr>
          <p:nvPr>
            <p:ph type="title"/>
          </p:nvPr>
        </p:nvSpPr>
        <p:spPr>
          <a:xfrm>
            <a:off x="467999" y="324075"/>
            <a:ext cx="11257200" cy="747736"/>
          </a:xfrm>
        </p:spPr>
        <p:txBody>
          <a:bodyPr/>
          <a:lstStyle/>
          <a:p>
            <a:r>
              <a:rPr lang="en-US" sz="3200" dirty="0"/>
              <a:t>Collecting Massive Data via Crowdsourcing</a:t>
            </a:r>
          </a:p>
        </p:txBody>
      </p:sp>
      <p:sp>
        <p:nvSpPr>
          <p:cNvPr id="3" name="Subtitle 2"/>
          <p:cNvSpPr>
            <a:spLocks noGrp="1"/>
          </p:cNvSpPr>
          <p:nvPr>
            <p:ph type="subTitle" idx="1"/>
          </p:nvPr>
        </p:nvSpPr>
        <p:spPr>
          <a:xfrm>
            <a:off x="468001" y="985843"/>
            <a:ext cx="2518087" cy="371474"/>
          </a:xfrm>
        </p:spPr>
        <p:txBody>
          <a:bodyPr/>
          <a:lstStyle/>
          <a:p>
            <a:r>
              <a:rPr lang="en-US" dirty="0" smtClean="0"/>
              <a:t>John Schitka, SAP</a:t>
            </a:r>
          </a:p>
        </p:txBody>
      </p:sp>
    </p:spTree>
    <p:extLst>
      <p:ext uri="{BB962C8B-B14F-4D97-AF65-F5344CB8AC3E}">
        <p14:creationId xmlns:p14="http://schemas.microsoft.com/office/powerpoint/2010/main" val="331205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9"/>
            <a:ext cx="12202349" cy="686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0"/>
          </p:nvPr>
        </p:nvSpPr>
        <p:spPr>
          <a:xfrm rot="19818348">
            <a:off x="-61420" y="1371914"/>
            <a:ext cx="4620098" cy="976772"/>
          </a:xfrm>
          <a:solidFill>
            <a:schemeClr val="accent2">
              <a:alpha val="62000"/>
            </a:schemeClr>
          </a:solidFill>
        </p:spPr>
        <p:txBody>
          <a:bodyPr/>
          <a:lstStyle/>
          <a:p>
            <a:r>
              <a:rPr lang="en-US" sz="5400" dirty="0" smtClean="0">
                <a:solidFill>
                  <a:schemeClr val="accent1"/>
                </a:solidFill>
              </a:rPr>
              <a:t>Collaboration</a:t>
            </a:r>
            <a:endParaRPr lang="en-US" sz="5400" dirty="0">
              <a:solidFill>
                <a:schemeClr val="accent1"/>
              </a:solidFill>
            </a:endParaRPr>
          </a:p>
        </p:txBody>
      </p:sp>
      <p:sp>
        <p:nvSpPr>
          <p:cNvPr id="13" name="Text Placeholder 2"/>
          <p:cNvSpPr txBox="1">
            <a:spLocks/>
          </p:cNvSpPr>
          <p:nvPr/>
        </p:nvSpPr>
        <p:spPr bwMode="gray">
          <a:xfrm rot="21141083">
            <a:off x="310160" y="4274104"/>
            <a:ext cx="7122588" cy="976772"/>
          </a:xfrm>
          <a:prstGeom prst="rect">
            <a:avLst/>
          </a:prstGeom>
          <a:solidFill>
            <a:schemeClr val="accent2">
              <a:alpha val="62000"/>
            </a:schemeClr>
          </a:solidFill>
        </p:spPr>
        <p:txBody>
          <a:bodyPr vert="horz" lIns="0" tIns="0" rIns="0" bIns="0" rtlCol="0">
            <a:noAutofit/>
          </a:bodyPr>
          <a:lst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5400" dirty="0" smtClean="0">
                <a:solidFill>
                  <a:schemeClr val="accent1"/>
                </a:solidFill>
              </a:rPr>
              <a:t>Knowledge Sourcing</a:t>
            </a:r>
            <a:endParaRPr lang="en-US" sz="5400" dirty="0">
              <a:solidFill>
                <a:schemeClr val="accent1"/>
              </a:solidFill>
            </a:endParaRPr>
          </a:p>
        </p:txBody>
      </p:sp>
      <p:sp>
        <p:nvSpPr>
          <p:cNvPr id="15" name="Text Placeholder 2"/>
          <p:cNvSpPr txBox="1">
            <a:spLocks/>
          </p:cNvSpPr>
          <p:nvPr/>
        </p:nvSpPr>
        <p:spPr bwMode="gray">
          <a:xfrm rot="268415">
            <a:off x="5910805" y="5470682"/>
            <a:ext cx="6072509" cy="976772"/>
          </a:xfrm>
          <a:prstGeom prst="rect">
            <a:avLst/>
          </a:prstGeom>
          <a:solidFill>
            <a:schemeClr val="accent2">
              <a:alpha val="62000"/>
            </a:schemeClr>
          </a:solidFill>
        </p:spPr>
        <p:txBody>
          <a:bodyPr vert="horz" lIns="0" tIns="0" rIns="0" bIns="0" rtlCol="0">
            <a:noAutofit/>
          </a:bodyPr>
          <a:lst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5400" dirty="0" smtClean="0">
                <a:solidFill>
                  <a:schemeClr val="accent1"/>
                </a:solidFill>
              </a:rPr>
              <a:t>Solution Sourcing</a:t>
            </a:r>
            <a:endParaRPr lang="en-US" sz="5400" dirty="0">
              <a:solidFill>
                <a:schemeClr val="accent1"/>
              </a:solidFill>
            </a:endParaRPr>
          </a:p>
        </p:txBody>
      </p:sp>
      <p:sp>
        <p:nvSpPr>
          <p:cNvPr id="16" name="Text Placeholder 2"/>
          <p:cNvSpPr txBox="1">
            <a:spLocks/>
          </p:cNvSpPr>
          <p:nvPr/>
        </p:nvSpPr>
        <p:spPr bwMode="gray">
          <a:xfrm>
            <a:off x="4086211" y="2287931"/>
            <a:ext cx="2757717" cy="976772"/>
          </a:xfrm>
          <a:prstGeom prst="rect">
            <a:avLst/>
          </a:prstGeom>
          <a:solidFill>
            <a:schemeClr val="accent2">
              <a:alpha val="62000"/>
            </a:schemeClr>
          </a:solidFill>
        </p:spPr>
        <p:txBody>
          <a:bodyPr vert="horz" lIns="0" tIns="0" rIns="0" bIns="0" rtlCol="0">
            <a:noAutofit/>
          </a:bodyPr>
          <a:lst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5400" dirty="0" smtClean="0">
                <a:solidFill>
                  <a:schemeClr val="accent1"/>
                </a:solidFill>
              </a:rPr>
              <a:t>Funding</a:t>
            </a:r>
            <a:endParaRPr lang="en-US" sz="5400" dirty="0">
              <a:solidFill>
                <a:schemeClr val="accent1"/>
              </a:solidFill>
            </a:endParaRPr>
          </a:p>
        </p:txBody>
      </p:sp>
      <p:sp>
        <p:nvSpPr>
          <p:cNvPr id="17" name="Text Placeholder 2"/>
          <p:cNvSpPr txBox="1">
            <a:spLocks/>
          </p:cNvSpPr>
          <p:nvPr/>
        </p:nvSpPr>
        <p:spPr bwMode="gray">
          <a:xfrm rot="268415">
            <a:off x="5912973" y="872949"/>
            <a:ext cx="4648266" cy="976772"/>
          </a:xfrm>
          <a:prstGeom prst="rect">
            <a:avLst/>
          </a:prstGeom>
          <a:solidFill>
            <a:schemeClr val="accent2">
              <a:alpha val="62000"/>
            </a:schemeClr>
          </a:solidFill>
        </p:spPr>
        <p:txBody>
          <a:bodyPr vert="horz" lIns="0" tIns="0" rIns="0" bIns="0" rtlCol="0">
            <a:noAutofit/>
          </a:bodyPr>
          <a:lst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5400" dirty="0" smtClean="0">
                <a:solidFill>
                  <a:schemeClr val="accent1"/>
                </a:solidFill>
              </a:rPr>
              <a:t>Data Analysis</a:t>
            </a:r>
            <a:endParaRPr lang="en-US" sz="5400" dirty="0">
              <a:solidFill>
                <a:schemeClr val="accent1"/>
              </a:solidFill>
            </a:endParaRPr>
          </a:p>
        </p:txBody>
      </p:sp>
    </p:spTree>
    <p:extLst>
      <p:ext uri="{BB962C8B-B14F-4D97-AF65-F5344CB8AC3E}">
        <p14:creationId xmlns:p14="http://schemas.microsoft.com/office/powerpoint/2010/main" val="51150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12195175" cy="6859588"/>
          </a:xfrm>
          <a:prstGeom prst="rect">
            <a:avLst/>
          </a:prstGeom>
        </p:spPr>
      </p:pic>
      <p:sp>
        <p:nvSpPr>
          <p:cNvPr id="5" name="TextBox 4"/>
          <p:cNvSpPr txBox="1"/>
          <p:nvPr/>
        </p:nvSpPr>
        <p:spPr>
          <a:xfrm>
            <a:off x="4014787" y="4508501"/>
            <a:ext cx="7376317" cy="1661993"/>
          </a:xfrm>
          <a:prstGeom prst="rect">
            <a:avLst/>
          </a:prstGeom>
          <a:solidFill>
            <a:schemeClr val="accent2">
              <a:alpha val="62000"/>
            </a:schemeClr>
          </a:solidFill>
        </p:spPr>
        <p:txBody>
          <a:bodyPr wrap="square" lIns="0" tIns="0" rIns="0" bIns="0" rtlCol="0">
            <a:spAutoFit/>
          </a:bodyPr>
          <a:lstStyle/>
          <a:p>
            <a:pPr fontAlgn="base">
              <a:spcBef>
                <a:spcPct val="50000"/>
              </a:spcBef>
              <a:spcAft>
                <a:spcPct val="0"/>
              </a:spcAft>
              <a:buClr>
                <a:srgbClr val="F0AB00"/>
              </a:buClr>
              <a:buSzPct val="80000"/>
            </a:pPr>
            <a:r>
              <a:rPr lang="en-US" sz="5400" b="1" kern="0" dirty="0" err="1" smtClean="0">
                <a:solidFill>
                  <a:schemeClr val="accent1"/>
                </a:solidFill>
                <a:ea typeface="Arial Unicode MS" pitchFamily="34" charset="-128"/>
                <a:cs typeface="Arial Unicode MS" pitchFamily="34" charset="-128"/>
              </a:rPr>
              <a:t>Crowdsource</a:t>
            </a:r>
            <a:r>
              <a:rPr lang="en-US" sz="5400" b="1" kern="0" dirty="0" smtClean="0">
                <a:solidFill>
                  <a:schemeClr val="accent1"/>
                </a:solidFill>
                <a:ea typeface="Arial Unicode MS" pitchFamily="34" charset="-128"/>
                <a:cs typeface="Arial Unicode MS" pitchFamily="34" charset="-128"/>
              </a:rPr>
              <a:t> data in this connected world</a:t>
            </a:r>
          </a:p>
        </p:txBody>
      </p:sp>
    </p:spTree>
    <p:extLst>
      <p:ext uri="{BB962C8B-B14F-4D97-AF65-F5344CB8AC3E}">
        <p14:creationId xmlns:p14="http://schemas.microsoft.com/office/powerpoint/2010/main" val="275827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2" descr="C:\Users\HB\Desktop\iStock_000016827314XLarge.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rot="10800000">
            <a:off x="2565" y="0"/>
            <a:ext cx="12192610" cy="69064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4323" y="86264"/>
            <a:ext cx="10434632" cy="5451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14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dirty="0"/>
          </a:p>
        </p:txBody>
      </p:sp>
      <p:pic>
        <p:nvPicPr>
          <p:cNvPr id="5" name="Picture 2" descr="C:\Users\i829652\AppData\Local\Microsoft\Windows\Temporary Internet Files\Content.IE5\9M8IXN7A\274471_h_ergb_s_gl.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17000" contrast="-61000"/>
                    </a14:imgEffect>
                  </a14:imgLayer>
                </a14:imgProps>
              </a:ext>
              <a:ext uri="{28A0092B-C50C-407E-A947-70E740481C1C}">
                <a14:useLocalDpi xmlns:a14="http://schemas.microsoft.com/office/drawing/2010/main" val="0"/>
              </a:ext>
            </a:extLst>
          </a:blip>
          <a:srcRect/>
          <a:stretch>
            <a:fillRect/>
          </a:stretch>
        </p:blipFill>
        <p:spPr bwMode="auto">
          <a:xfrm>
            <a:off x="-1" y="1"/>
            <a:ext cx="12195175" cy="68595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55566" y="1598522"/>
            <a:ext cx="4691269" cy="3662541"/>
          </a:xfrm>
          <a:prstGeom prst="rect">
            <a:avLst/>
          </a:prstGeom>
          <a:solidFill>
            <a:schemeClr val="accent2">
              <a:alpha val="62000"/>
            </a:schemeClr>
          </a:solidFill>
        </p:spPr>
        <p:txBody>
          <a:bodyPr wrap="square" lIns="0" tIns="0" rIns="0" bIns="0" rtlCol="0">
            <a:spAutoFit/>
          </a:bodyPr>
          <a:lstStyle/>
          <a:p>
            <a:pPr fontAlgn="base">
              <a:spcBef>
                <a:spcPct val="50000"/>
              </a:spcBef>
              <a:spcAft>
                <a:spcPct val="0"/>
              </a:spcAft>
              <a:buClr>
                <a:srgbClr val="F0AB00"/>
              </a:buClr>
              <a:buSzPct val="80000"/>
            </a:pPr>
            <a:r>
              <a:rPr lang="en-US" sz="2800" b="1" kern="0" dirty="0" smtClean="0">
                <a:solidFill>
                  <a:schemeClr val="accent1"/>
                </a:solidFill>
                <a:ea typeface="Arial Unicode MS" pitchFamily="34" charset="-128"/>
                <a:cs typeface="Arial Unicode MS" pitchFamily="34" charset="-128"/>
              </a:rPr>
              <a:t>Learn,. Compare. Discover</a:t>
            </a:r>
          </a:p>
          <a:p>
            <a:pPr fontAlgn="base">
              <a:spcBef>
                <a:spcPct val="50000"/>
              </a:spcBef>
              <a:spcAft>
                <a:spcPct val="0"/>
              </a:spcAft>
              <a:buClr>
                <a:srgbClr val="F0AB00"/>
              </a:buClr>
              <a:buSzPct val="80000"/>
            </a:pPr>
            <a:r>
              <a:rPr lang="en-US" sz="2800" kern="0" dirty="0" smtClean="0">
                <a:solidFill>
                  <a:schemeClr val="accent1"/>
                </a:solidFill>
                <a:ea typeface="Arial Unicode MS" pitchFamily="34" charset="-128"/>
                <a:cs typeface="Arial Unicode MS" pitchFamily="34" charset="-128"/>
              </a:rPr>
              <a:t>The Human Face of Big Data is a  globally </a:t>
            </a:r>
            <a:r>
              <a:rPr lang="en-US" sz="2800" kern="0" dirty="0" err="1" smtClean="0">
                <a:solidFill>
                  <a:schemeClr val="accent1"/>
                </a:solidFill>
                <a:ea typeface="Arial Unicode MS" pitchFamily="34" charset="-128"/>
                <a:cs typeface="Arial Unicode MS" pitchFamily="34" charset="-128"/>
              </a:rPr>
              <a:t>crowdsourced</a:t>
            </a:r>
            <a:r>
              <a:rPr lang="en-US" sz="2800" kern="0" dirty="0" smtClean="0">
                <a:solidFill>
                  <a:schemeClr val="accent1"/>
                </a:solidFill>
                <a:ea typeface="Arial Unicode MS" pitchFamily="34" charset="-128"/>
                <a:cs typeface="Arial Unicode MS" pitchFamily="34" charset="-128"/>
              </a:rPr>
              <a:t> media project focusing on humanity's new ability to collect, analyze, triangulate and  visualize vast  amounts of data in real-time</a:t>
            </a:r>
          </a:p>
        </p:txBody>
      </p:sp>
      <p:sp>
        <p:nvSpPr>
          <p:cNvPr id="6" name="TextBox 5"/>
          <p:cNvSpPr txBox="1"/>
          <p:nvPr/>
        </p:nvSpPr>
        <p:spPr>
          <a:xfrm>
            <a:off x="417443" y="798304"/>
            <a:ext cx="6062870" cy="5262979"/>
          </a:xfrm>
          <a:prstGeom prst="rect">
            <a:avLst/>
          </a:prstGeom>
          <a:blipFill dpi="0" rotWithShape="1">
            <a:blip r:embed="rId5">
              <a:alphaModFix amt="50000"/>
            </a:blip>
            <a:srcRect/>
            <a:stretch>
              <a:fillRect/>
            </a:stretch>
          </a:blipFill>
        </p:spPr>
        <p:txBody>
          <a:bodyPr wrap="square" lIns="0" tIns="0" rIns="0" bIns="0" rtlCol="0">
            <a:spAutoFit/>
          </a:bodyPr>
          <a:lstStyle/>
          <a:p>
            <a:pPr fontAlgn="base">
              <a:spcBef>
                <a:spcPct val="50000"/>
              </a:spcBef>
              <a:spcAft>
                <a:spcPct val="0"/>
              </a:spcAft>
              <a:buClr>
                <a:srgbClr val="F0AB00"/>
              </a:buClr>
              <a:buSzPct val="80000"/>
            </a:pPr>
            <a:endParaRPr lang="en-US" sz="1800" kern="0" dirty="0" smtClean="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kern="0" dirty="0" smtClean="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kern="0" dirty="0" smtClean="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kern="0" dirty="0" smtClean="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kern="0" dirty="0" smtClean="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kern="0" dirty="0" smtClean="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kern="0" dirty="0" smtClean="0">
              <a:ea typeface="Arial Unicode MS" pitchFamily="34" charset="-128"/>
              <a:cs typeface="Arial Unicode MS" pitchFamily="34" charset="-128"/>
            </a:endParaRPr>
          </a:p>
        </p:txBody>
      </p:sp>
    </p:spTree>
    <p:extLst>
      <p:ext uri="{BB962C8B-B14F-4D97-AF65-F5344CB8AC3E}">
        <p14:creationId xmlns:p14="http://schemas.microsoft.com/office/powerpoint/2010/main" val="44065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2050" name="Picture 2" descr="http://www.insightaas.com/wp-content/uploads/2014/01/International-Barcode-of-Life-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36936"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35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insightaas.com/wp-content/uploads/2014/01/International-Barcode-of-Life-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36936"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dirty="0"/>
          </a:p>
        </p:txBody>
      </p:sp>
      <p:pic>
        <p:nvPicPr>
          <p:cNvPr id="9" name="Picture 8" descr="Barcode of Life - Splash screen.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1501" y="1198758"/>
            <a:ext cx="2286000" cy="4648200"/>
          </a:xfrm>
          <a:prstGeom prst="rect">
            <a:avLst/>
          </a:prstGeom>
          <a:noFill/>
          <a:effectLst>
            <a:glow rad="63500">
              <a:schemeClr val="accent1">
                <a:satMod val="175000"/>
                <a:alpha val="50000"/>
              </a:schemeClr>
            </a:glow>
            <a:softEdge rad="63500"/>
          </a:effectLst>
          <a:extLst/>
        </p:spPr>
      </p:pic>
      <p:pic>
        <p:nvPicPr>
          <p:cNvPr id="10" name="Picture 9"/>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4587" y="1105694"/>
            <a:ext cx="2286000" cy="4648200"/>
          </a:xfrm>
          <a:prstGeom prst="rect">
            <a:avLst/>
          </a:prstGeom>
          <a:noFill/>
          <a:ln>
            <a:noFill/>
          </a:ln>
          <a:effectLst>
            <a:glow rad="63500">
              <a:schemeClr val="accent1">
                <a:satMod val="175000"/>
                <a:alpha val="50000"/>
              </a:schemeClr>
            </a:glow>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Barcode of Life - samples map.png"/>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79094" y="1153319"/>
            <a:ext cx="2286000" cy="4552950"/>
          </a:xfrm>
          <a:prstGeom prst="rect">
            <a:avLst/>
          </a:prstGeom>
          <a:noFill/>
          <a:effectLst>
            <a:glow rad="63500">
              <a:schemeClr val="accent1">
                <a:satMod val="175000"/>
                <a:alpha val="50000"/>
              </a:schemeClr>
            </a:glow>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94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Text Placeholder 2"/>
          <p:cNvSpPr>
            <a:spLocks noGrp="1"/>
          </p:cNvSpPr>
          <p:nvPr>
            <p:ph type="body" sz="quarter" idx="10"/>
          </p:nvPr>
        </p:nvSpPr>
        <p:spPr>
          <a:xfrm>
            <a:off x="324000" y="4604385"/>
            <a:ext cx="8496300" cy="1477328"/>
          </a:xfrm>
        </p:spPr>
        <p:txBody>
          <a:bodyPr/>
          <a:lstStyle/>
          <a:p>
            <a:r>
              <a:rPr lang="en-US" dirty="0" smtClean="0"/>
              <a:t>Contact information:  John.Schitka@sap.com</a:t>
            </a:r>
          </a:p>
          <a:p>
            <a:r>
              <a:rPr lang="en-US" dirty="0" smtClean="0"/>
              <a:t>    @</a:t>
            </a:r>
            <a:r>
              <a:rPr lang="en-US" smtClean="0"/>
              <a:t>johnschika</a:t>
            </a:r>
            <a:endParaRPr lang="en-US" dirty="0" smtClean="0"/>
          </a:p>
        </p:txBody>
      </p:sp>
      <p:pic>
        <p:nvPicPr>
          <p:cNvPr id="7" name="Picture 6" descr="\\psf\Host\Users\eric\Graphic Tank\Social Media Icons.png">
            <a:hlinkClick r:id="rId3"/>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815017" y="4653762"/>
            <a:ext cx="457200" cy="457200"/>
          </a:xfrm>
          <a:prstGeom prst="rect">
            <a:avLst/>
          </a:prstGeom>
          <a:noFill/>
        </p:spPr>
      </p:pic>
      <p:sp>
        <p:nvSpPr>
          <p:cNvPr id="8" name="Rectangle 7"/>
          <p:cNvSpPr/>
          <p:nvPr/>
        </p:nvSpPr>
        <p:spPr bwMode="gray">
          <a:xfrm>
            <a:off x="8541353" y="4582266"/>
            <a:ext cx="2850964" cy="600192"/>
          </a:xfrm>
          <a:prstGeom prst="rect">
            <a:avLst/>
          </a:prstGeom>
          <a:noFill/>
          <a:ln w="6350" algn="ctr">
            <a:noFill/>
            <a:miter lim="800000"/>
            <a:headEnd/>
            <a:tailEnd/>
          </a:ln>
        </p:spPr>
        <p:txBody>
          <a:bodyPr lIns="0" tIns="72000" rIns="0" bIns="72000" rtlCol="0" anchor="ctr"/>
          <a:lstStyle/>
          <a:p>
            <a:pPr marL="137160" fontAlgn="base">
              <a:spcAft>
                <a:spcPct val="0"/>
              </a:spcAft>
              <a:buClr>
                <a:srgbClr val="F0AB00"/>
              </a:buClr>
              <a:buSzPct val="80000"/>
            </a:pPr>
            <a:r>
              <a:rPr lang="en-US" sz="1500" b="1" kern="0" dirty="0" smtClean="0">
                <a:latin typeface="+mn-lt"/>
                <a:ea typeface="Arial Unicode MS" pitchFamily="34" charset="-128"/>
                <a:cs typeface="BentonSans Medium"/>
                <a:hlinkClick r:id="rId5"/>
              </a:rPr>
              <a:t>www.sap.com</a:t>
            </a:r>
            <a:r>
              <a:rPr lang="en-US" sz="1500" b="1" kern="0" dirty="0" smtClean="0">
                <a:latin typeface="+mn-lt"/>
                <a:ea typeface="Arial Unicode MS" pitchFamily="34" charset="-128"/>
                <a:cs typeface="BentonSans Medium"/>
              </a:rPr>
              <a:t>/bigdata</a:t>
            </a:r>
          </a:p>
        </p:txBody>
      </p:sp>
      <p:sp>
        <p:nvSpPr>
          <p:cNvPr id="9" name="Rectangle 8"/>
          <p:cNvSpPr/>
          <p:nvPr/>
        </p:nvSpPr>
        <p:spPr bwMode="gray">
          <a:xfrm>
            <a:off x="8541353" y="5190291"/>
            <a:ext cx="3240082" cy="600192"/>
          </a:xfrm>
          <a:prstGeom prst="rect">
            <a:avLst/>
          </a:prstGeom>
          <a:noFill/>
          <a:ln w="6350" algn="ctr">
            <a:noFill/>
            <a:miter lim="800000"/>
            <a:headEnd/>
            <a:tailEnd/>
          </a:ln>
        </p:spPr>
        <p:txBody>
          <a:bodyPr lIns="0" tIns="72000" rIns="0" bIns="72000" rtlCol="0" anchor="ctr"/>
          <a:lstStyle/>
          <a:p>
            <a:pPr marL="137160" fontAlgn="base">
              <a:spcAft>
                <a:spcPct val="0"/>
              </a:spcAft>
              <a:buClr>
                <a:srgbClr val="F0AB00"/>
              </a:buClr>
              <a:buSzPct val="80000"/>
            </a:pPr>
            <a:r>
              <a:rPr lang="en-US" sz="1500" b="1" kern="0" dirty="0" smtClean="0">
                <a:latin typeface="+mn-lt"/>
                <a:ea typeface="Arial Unicode MS" pitchFamily="34" charset="-128"/>
                <a:cs typeface="BentonSans Medium"/>
                <a:hlinkClick r:id="rId6"/>
              </a:rPr>
              <a:t>facebook.com/</a:t>
            </a:r>
            <a:r>
              <a:rPr lang="en-US" sz="1500" b="1" kern="0" dirty="0" err="1" smtClean="0">
                <a:latin typeface="+mn-lt"/>
                <a:ea typeface="Arial Unicode MS" pitchFamily="34" charset="-128"/>
                <a:cs typeface="BentonSans Medium"/>
                <a:hlinkClick r:id="rId6"/>
              </a:rPr>
              <a:t>sapanalytics</a:t>
            </a:r>
            <a:endParaRPr lang="en-US" sz="1500" b="1" kern="0" dirty="0" smtClean="0">
              <a:latin typeface="+mn-lt"/>
              <a:ea typeface="Arial Unicode MS" pitchFamily="34" charset="-128"/>
              <a:cs typeface="BentonSans Medium"/>
            </a:endParaRPr>
          </a:p>
        </p:txBody>
      </p:sp>
      <p:sp>
        <p:nvSpPr>
          <p:cNvPr id="10" name="Rectangle 9"/>
          <p:cNvSpPr/>
          <p:nvPr/>
        </p:nvSpPr>
        <p:spPr bwMode="gray">
          <a:xfrm>
            <a:off x="8541353" y="5799919"/>
            <a:ext cx="3240082" cy="600192"/>
          </a:xfrm>
          <a:prstGeom prst="rect">
            <a:avLst/>
          </a:prstGeom>
          <a:noFill/>
          <a:ln w="6350" algn="ctr">
            <a:noFill/>
            <a:miter lim="800000"/>
            <a:headEnd/>
            <a:tailEnd/>
          </a:ln>
        </p:spPr>
        <p:txBody>
          <a:bodyPr lIns="0" tIns="72000" rIns="0" bIns="72000" rtlCol="0" anchor="ctr"/>
          <a:lstStyle/>
          <a:p>
            <a:pPr marL="137160" fontAlgn="base">
              <a:spcAft>
                <a:spcPct val="0"/>
              </a:spcAft>
              <a:buClr>
                <a:srgbClr val="F0AB00"/>
              </a:buClr>
              <a:buSzPct val="80000"/>
            </a:pPr>
            <a:r>
              <a:rPr lang="en-US" sz="1500" b="1" kern="0" dirty="0" smtClean="0">
                <a:latin typeface="+mn-lt"/>
                <a:ea typeface="Arial Unicode MS" pitchFamily="34" charset="-128"/>
                <a:cs typeface="BentonSans Medium"/>
                <a:hlinkClick r:id="rId7"/>
              </a:rPr>
              <a:t>twitter.com/#!/@</a:t>
            </a:r>
            <a:r>
              <a:rPr lang="en-US" sz="1500" b="1" kern="0" dirty="0" err="1" smtClean="0">
                <a:latin typeface="+mn-lt"/>
                <a:ea typeface="Arial Unicode MS" pitchFamily="34" charset="-128"/>
                <a:cs typeface="BentonSans Medium"/>
                <a:hlinkClick r:id="rId7"/>
              </a:rPr>
              <a:t>sapinmemory</a:t>
            </a:r>
            <a:endParaRPr lang="en-US" sz="1500" b="1" kern="0" dirty="0" smtClean="0">
              <a:latin typeface="+mn-lt"/>
              <a:ea typeface="Arial Unicode MS" pitchFamily="34" charset="-128"/>
              <a:cs typeface="BentonSans Medium"/>
            </a:endParaRPr>
          </a:p>
        </p:txBody>
      </p:sp>
      <p:pic>
        <p:nvPicPr>
          <p:cNvPr id="11" name="Picture 10" descr="facebook.jpg"/>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815017" y="5261787"/>
            <a:ext cx="457200" cy="457200"/>
          </a:xfrm>
          <a:prstGeom prst="rect">
            <a:avLst/>
          </a:prstGeom>
        </p:spPr>
      </p:pic>
      <p:pic>
        <p:nvPicPr>
          <p:cNvPr id="12" name="Picture 11" descr="twitter_newbird_boxed_whiteonblue.png"/>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815017" y="5871415"/>
            <a:ext cx="457200" cy="457200"/>
          </a:xfrm>
          <a:prstGeom prst="rect">
            <a:avLst/>
          </a:prstGeom>
        </p:spPr>
      </p:pic>
      <p:pic>
        <p:nvPicPr>
          <p:cNvPr id="13" name="Picture 12" descr="twitter_newbird_boxed_whiteonblue.png"/>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324000" y="5861024"/>
            <a:ext cx="228600" cy="228600"/>
          </a:xfrm>
          <a:prstGeom prst="rect">
            <a:avLst/>
          </a:prstGeom>
        </p:spPr>
      </p:pic>
      <p:sp>
        <p:nvSpPr>
          <p:cNvPr id="14" name="Title 1"/>
          <p:cNvSpPr txBox="1">
            <a:spLocks/>
          </p:cNvSpPr>
          <p:nvPr/>
        </p:nvSpPr>
        <p:spPr>
          <a:xfrm>
            <a:off x="6303482" y="837131"/>
            <a:ext cx="5643353" cy="710427"/>
          </a:xfrm>
          <a:prstGeom prst="rect">
            <a:avLst/>
          </a:prstGeom>
          <a:noFill/>
        </p:spPr>
        <p:txBody>
          <a:bodyPr lIns="108878" tIns="54439" rIns="108878" bIns="54439" anchor="ctr" anchorCtr="0"/>
          <a:lstStyle/>
          <a:p>
            <a:pPr marL="42865" lvl="2">
              <a:spcBef>
                <a:spcPts val="500"/>
              </a:spcBef>
              <a:buClr>
                <a:schemeClr val="bg1"/>
              </a:buClr>
              <a:buSzPct val="100000"/>
              <a:buNone/>
              <a:defRPr/>
            </a:pPr>
            <a:r>
              <a:rPr lang="en-US" sz="5400" b="1" dirty="0" smtClean="0">
                <a:solidFill>
                  <a:srgbClr val="FFC000"/>
                </a:solidFill>
              </a:rPr>
              <a:t>Visit Booth 109</a:t>
            </a:r>
            <a:endParaRPr lang="en-US" sz="5400" dirty="0" smtClean="0">
              <a:solidFill>
                <a:srgbClr val="FFC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SAP_2012_16x9_v1.1[1]">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2D9616EC-B069-4283-BB77-6D0E132C7D0F}">
  <ds:schemaRefs>
    <ds:schemaRef ds:uri="ESRI.ArcGIS.Mapping.OfficeIntegration.PowerPointInfo"/>
  </ds:schemaRefs>
</ds:datastoreItem>
</file>

<file path=customXml/itemProps2.xml><?xml version="1.0" encoding="utf-8"?>
<ds:datastoreItem xmlns:ds="http://schemas.openxmlformats.org/officeDocument/2006/customXml" ds:itemID="{8306140B-24A2-407F-842B-A024B4A75D96}">
  <ds:schemaRefs>
    <ds:schemaRef ds:uri="ESRI.ArcGIS.Mapping.OfficeIntegration.PowerPointInfo"/>
  </ds:schemaRefs>
</ds:datastoreItem>
</file>

<file path=customXml/itemProps3.xml><?xml version="1.0" encoding="utf-8"?>
<ds:datastoreItem xmlns:ds="http://schemas.openxmlformats.org/officeDocument/2006/customXml" ds:itemID="{6129C02B-B7F1-4E33-9E0D-88E64EB7C41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SAP_2012_16x9_v1.1[1]</Template>
  <TotalTime>5228</TotalTime>
  <Words>1381</Words>
  <Application>Microsoft Office PowerPoint</Application>
  <PresentationFormat>Custom</PresentationFormat>
  <Paragraphs>44</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SAP_2012_16x9_v1.1[1]</vt:lpstr>
      <vt:lpstr>Collecting Massive Data via Crowdsourcing</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Predictive Analytics from SAP</dc:title>
  <dc:creator>philip.mugglestone@sap.com</dc:creator>
  <cp:lastModifiedBy>Schitka, John</cp:lastModifiedBy>
  <cp:revision>148</cp:revision>
  <dcterms:created xsi:type="dcterms:W3CDTF">2012-10-15T14:31:08Z</dcterms:created>
  <dcterms:modified xsi:type="dcterms:W3CDTF">2014-02-07T19:43:40Z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349594459</vt:i4>
  </property>
  <property fmtid="{D5CDD505-2E9C-101B-9397-08002B2CF9AE}" pid="3" name="_NewReviewCycle">
    <vt:lpwstr/>
  </property>
  <property fmtid="{D5CDD505-2E9C-101B-9397-08002B2CF9AE}" pid="4" name="_EmailSubject">
    <vt:lpwstr>Keynote Collecting Massive Data via Crowdsourcing slides</vt:lpwstr>
  </property>
  <property fmtid="{D5CDD505-2E9C-101B-9397-08002B2CF9AE}" pid="5" name="_AuthorEmail">
    <vt:lpwstr>john.schitka@sap.com</vt:lpwstr>
  </property>
  <property fmtid="{D5CDD505-2E9C-101B-9397-08002B2CF9AE}" pid="6" name="_AuthorEmailDisplayName">
    <vt:lpwstr>Schitka, John</vt:lpwstr>
  </property>
  <property fmtid="{D5CDD505-2E9C-101B-9397-08002B2CF9AE}" pid="7" name="_PreviousAdHocReviewCycleID">
    <vt:i4>-341688279</vt:i4>
  </property>
</Properties>
</file>