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Default Extension="jpeg" ContentType="image/jpeg"/>
  <Default Extension="xml" ContentType="application/xml"/>
  <Override PartName="/ppt/slides/slide9.xml" ContentType="application/vnd.openxmlformats-officedocument.presentationml.slide+xml"/>
  <Override PartName="/ppt/notesSlides/notesSlide3.xml" ContentType="application/vnd.openxmlformats-officedocument.presentationml.notesSlide+xml"/>
  <Override PartName="/ppt/tableStyles.xml" ContentType="application/vnd.openxmlformats-officedocument.presentationml.tableStyles+xml"/>
  <Default Extension="emf" ContentType="image/x-emf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  <Override PartName="/ppt/commentAuthors.xml" ContentType="application/vnd.openxmlformats-officedocument.presentationml.commentAuthors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Default Extension="wmf" ContentType="image/x-wmf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notesSlides/notesSlide2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SpecialPlsOnTitleSld="0" strictFirstAndLastChars="0" saveSubsetFonts="1">
  <p:sldMasterIdLst>
    <p:sldMasterId id="2147484070" r:id="rId1"/>
  </p:sldMasterIdLst>
  <p:notesMasterIdLst>
    <p:notesMasterId r:id="rId12"/>
  </p:notesMasterIdLst>
  <p:handoutMasterIdLst>
    <p:handoutMasterId r:id="rId13"/>
  </p:handoutMasterIdLst>
  <p:sldIdLst>
    <p:sldId id="1295" r:id="rId2"/>
    <p:sldId id="1467" r:id="rId3"/>
    <p:sldId id="1468" r:id="rId4"/>
    <p:sldId id="1469" r:id="rId5"/>
    <p:sldId id="1470" r:id="rId6"/>
    <p:sldId id="1471" r:id="rId7"/>
    <p:sldId id="1472" r:id="rId8"/>
    <p:sldId id="1473" r:id="rId9"/>
    <p:sldId id="1474" r:id="rId10"/>
    <p:sldId id="1440" r:id="rId11"/>
  </p:sldIdLst>
  <p:sldSz cx="9144000" cy="5143500" type="screen16x9"/>
  <p:notesSz cx="6985000" cy="92710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mAuthor id="0" name="Geoff" initials="G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>
          <a:srgbClr val="FF0000"/>
        </p14:laserClr>
      </p:ext>
      <p:ext uri="{2FDB2607-1784-4EEB-B798-7EB5836EED8A}">
        <p14:showMediaCtrls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"/>
      </p:ext>
    </p:extLst>
  </p:showPr>
  <p:clrMru>
    <a:srgbClr val="0099FF"/>
    <a:srgbClr val="FAFD00"/>
    <a:srgbClr val="FFF000"/>
    <a:srgbClr val="00B050"/>
    <a:srgbClr val="66676A"/>
    <a:srgbClr val="58595B"/>
    <a:srgbClr val="3B3C3E"/>
    <a:srgbClr val="848588"/>
    <a:srgbClr val="FF5008"/>
    <a:srgbClr val="EED70F"/>
  </p:clrMru>
  <p:extLst>
    <p:ext uri="{E76CE94A-603C-4142-B9EB-6D1370010A27}">
      <p14:discardImageEditData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  <p:ext uri="{D31A062A-798A-4329-ABDD-BBA856620510}">
      <p14:defaultImageDpi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6271" autoAdjust="0"/>
    <p:restoredTop sz="90303" autoAdjust="0"/>
  </p:normalViewPr>
  <p:slideViewPr>
    <p:cSldViewPr snapToGrid="0">
      <p:cViewPr varScale="1">
        <p:scale>
          <a:sx n="134" d="100"/>
          <a:sy n="134" d="100"/>
        </p:scale>
        <p:origin x="-120" y="-288"/>
      </p:cViewPr>
      <p:guideLst>
        <p:guide orient="horz" pos="1620"/>
        <p:guide pos="2880"/>
      </p:guideLst>
    </p:cSldViewPr>
  </p:slideViewPr>
  <p:outlineViewPr>
    <p:cViewPr>
      <p:scale>
        <a:sx n="50" d="100"/>
        <a:sy n="5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0" d="100"/>
        <a:sy n="60" d="100"/>
      </p:scale>
      <p:origin x="0" y="0"/>
    </p:cViewPr>
  </p:sorterViewPr>
  <p:notesViewPr>
    <p:cSldViewPr snapToGrid="0">
      <p:cViewPr varScale="1">
        <p:scale>
          <a:sx n="77" d="100"/>
          <a:sy n="77" d="100"/>
        </p:scale>
        <p:origin x="-2358" y="-108"/>
      </p:cViewPr>
      <p:guideLst>
        <p:guide orient="horz" pos="2920"/>
        <p:guide pos="220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handoutMaster" Target="handoutMasters/handoutMaster1.xml"/><Relationship Id="rId14" Type="http://schemas.openxmlformats.org/officeDocument/2006/relationships/printerSettings" Target="printerSettings/printerSettings1.bin"/><Relationship Id="rId15" Type="http://schemas.openxmlformats.org/officeDocument/2006/relationships/commentAuthors" Target="commentAuthors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fld id="{58B65195-92B4-4A66-9F8F-AF8C1DCEA648}" type="slidenum">
              <a:rPr lang="en-US" sz="1000">
                <a:latin typeface="Arial" pitchFamily="34" charset="0"/>
                <a:cs typeface="Arial" pitchFamily="34" charset="0"/>
              </a:rPr>
              <a:pPr>
                <a:defRPr/>
              </a:pPr>
              <a:t>‹#›</a:t>
            </a:fld>
            <a:endParaRPr lang="en-US" sz="100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9439821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41288" y="385763"/>
            <a:ext cx="6862762" cy="3860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1" name="Rectangle 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344488" y="4497388"/>
            <a:ext cx="6303962" cy="43608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1917" tIns="45152" rIns="91917" bIns="4515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7223887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288" y="385763"/>
            <a:ext cx="6862762" cy="38608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288" y="385763"/>
            <a:ext cx="6862762" cy="38608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1155700" y="0"/>
            <a:ext cx="7988300" cy="195263"/>
          </a:xfrm>
          <a:prstGeom prst="rect">
            <a:avLst/>
          </a:prstGeom>
          <a:solidFill>
            <a:schemeClr val="bg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defRPr/>
            </a:pPr>
            <a:endParaRPr lang="en-US">
              <a:cs typeface="+mn-cs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1" y="0"/>
            <a:ext cx="2454275" cy="19526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defRPr/>
            </a:pPr>
            <a:endParaRPr lang="en-US">
              <a:cs typeface="+mn-cs"/>
            </a:endParaRPr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421607"/>
            <a:ext cx="7772400" cy="1343025"/>
          </a:xfrm>
        </p:spPr>
        <p:txBody>
          <a:bodyPr anchor="b"/>
          <a:lstStyle>
            <a:lvl1pPr algn="ctr">
              <a:lnSpc>
                <a:spcPct val="85000"/>
              </a:lnSpc>
              <a:defRPr sz="4000">
                <a:solidFill>
                  <a:schemeClr val="tx1"/>
                </a:solidFill>
                <a:latin typeface="+mn-lt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06171" y="2886901"/>
            <a:ext cx="7731658" cy="720693"/>
          </a:xfrm>
        </p:spPr>
        <p:txBody>
          <a:bodyPr/>
          <a:lstStyle>
            <a:lvl1pPr marL="0" indent="0" algn="ctr">
              <a:lnSpc>
                <a:spcPct val="85000"/>
              </a:lnSpc>
              <a:buFontTx/>
              <a:buNone/>
              <a:defRPr sz="2800">
                <a:solidFill>
                  <a:schemeClr val="bg2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8" name="Picture 7" descr="GeoffMooreLogo30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189549" y="791857"/>
            <a:ext cx="2764902" cy="596921"/>
          </a:xfrm>
          <a:prstGeom prst="rect">
            <a:avLst/>
          </a:prstGeom>
        </p:spPr>
      </p:pic>
      <p:pic>
        <p:nvPicPr>
          <p:cNvPr id="7" name="Picture 6" descr="GeoffMooreLogo30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189549" y="791857"/>
            <a:ext cx="2764902" cy="596921"/>
          </a:xfrm>
          <a:prstGeom prst="rect">
            <a:avLst/>
          </a:prstGeom>
        </p:spPr>
      </p:pic>
      <p:pic>
        <p:nvPicPr>
          <p:cNvPr id="9" name="Picture 8" descr="GeoffMooreLogo30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189549" y="791857"/>
            <a:ext cx="2764902" cy="596921"/>
          </a:xfrm>
          <a:prstGeom prst="rect">
            <a:avLst/>
          </a:prstGeom>
        </p:spPr>
      </p:pic>
      <p:pic>
        <p:nvPicPr>
          <p:cNvPr id="10" name="Picture 9" descr="GeoffMooreLogo300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189549" y="791857"/>
            <a:ext cx="2764902" cy="596921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 type="obj" preserve="1">
  <p:cSld name="Content-GrayMa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5789" y="950117"/>
            <a:ext cx="8010525" cy="3771900"/>
          </a:xfrm>
        </p:spPr>
        <p:txBody>
          <a:bodyPr/>
          <a:lstStyle>
            <a:lvl1pPr>
              <a:spcBef>
                <a:spcPts val="0"/>
              </a:spcBef>
              <a:spcAft>
                <a:spcPts val="600"/>
              </a:spcAft>
              <a:buClr>
                <a:schemeClr val="bg2"/>
              </a:buClr>
              <a:defRPr sz="240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buClr>
                <a:schemeClr val="accent4"/>
              </a:buClr>
              <a:defRPr sz="2000" b="1">
                <a:solidFill>
                  <a:schemeClr val="accent4"/>
                </a:solidFill>
              </a:defRPr>
            </a:lvl2pPr>
            <a:lvl3pPr>
              <a:spcBef>
                <a:spcPts val="0"/>
              </a:spcBef>
              <a:spcAft>
                <a:spcPts val="600"/>
              </a:spcAft>
              <a:buClr>
                <a:srgbClr val="4F4F51"/>
              </a:buClr>
              <a:defRPr sz="1800">
                <a:solidFill>
                  <a:schemeClr val="tx1"/>
                </a:solidFill>
              </a:defRPr>
            </a:lvl3pPr>
            <a:lvl4pPr>
              <a:buClr>
                <a:srgbClr val="4F4F51"/>
              </a:buClr>
              <a:defRPr sz="1600">
                <a:solidFill>
                  <a:schemeClr val="tx1"/>
                </a:solidFill>
              </a:defRPr>
            </a:lvl4pPr>
            <a:lvl5pPr>
              <a:buClr>
                <a:srgbClr val="4F4F51"/>
              </a:buClr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r">
              <a:defRPr sz="900" b="0" smtClean="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pPr>
              <a:defRPr/>
            </a:pPr>
            <a:fld id="{67C2F18E-46AE-4775-AF21-947A0F65BC3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 type="obj" preserve="1">
  <p:cSld name="Content- 1BlueGr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5789" y="951833"/>
            <a:ext cx="8010525" cy="3771900"/>
          </a:xfrm>
        </p:spPr>
        <p:txBody>
          <a:bodyPr/>
          <a:lstStyle>
            <a:lvl1pPr>
              <a:spcBef>
                <a:spcPts val="0"/>
              </a:spcBef>
              <a:spcAft>
                <a:spcPts val="600"/>
              </a:spcAft>
              <a:buClr>
                <a:schemeClr val="accent4"/>
              </a:buClr>
              <a:defRPr sz="2000">
                <a:solidFill>
                  <a:schemeClr val="accent4"/>
                </a:solidFill>
              </a:defRPr>
            </a:lvl1pPr>
            <a:lvl2pPr>
              <a:spcAft>
                <a:spcPts val="600"/>
              </a:spcAft>
              <a:buClr>
                <a:schemeClr val="accent4"/>
              </a:buClr>
              <a:defRPr sz="1800">
                <a:solidFill>
                  <a:schemeClr val="tx1"/>
                </a:solidFill>
              </a:defRPr>
            </a:lvl2pPr>
            <a:lvl3pPr>
              <a:buClr>
                <a:srgbClr val="4F4F51"/>
              </a:buClr>
              <a:defRPr sz="1600">
                <a:solidFill>
                  <a:schemeClr val="tx1"/>
                </a:solidFill>
              </a:defRPr>
            </a:lvl3pPr>
            <a:lvl4pPr>
              <a:buClr>
                <a:srgbClr val="4F4F51"/>
              </a:buClr>
              <a:defRPr sz="1400">
                <a:solidFill>
                  <a:schemeClr val="tx1"/>
                </a:solidFill>
              </a:defRPr>
            </a:lvl4pPr>
            <a:lvl5pPr>
              <a:buClr>
                <a:srgbClr val="4F4F51"/>
              </a:buClr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r">
              <a:defRPr sz="900" b="0" smtClean="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pPr>
              <a:defRPr/>
            </a:pPr>
            <a:fld id="{67C2F18E-46AE-4775-AF21-947A0F65BC3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 type="obj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5789" y="951833"/>
            <a:ext cx="8010525" cy="3771900"/>
          </a:xfrm>
        </p:spPr>
        <p:txBody>
          <a:bodyPr lIns="45720"/>
          <a:lstStyle>
            <a:lvl1pPr>
              <a:spcBef>
                <a:spcPts val="4200"/>
              </a:spcBef>
              <a:buClr>
                <a:schemeClr val="bg2"/>
              </a:buClr>
              <a:buSzPct val="108000"/>
              <a:defRPr sz="2800">
                <a:solidFill>
                  <a:schemeClr val="tx1"/>
                </a:solidFill>
              </a:defRPr>
            </a:lvl1pPr>
            <a:lvl2pPr>
              <a:spcAft>
                <a:spcPts val="300"/>
              </a:spcAft>
              <a:buClr>
                <a:schemeClr val="bg2"/>
              </a:buClr>
              <a:buSzPct val="100000"/>
              <a:defRPr sz="2000" b="0">
                <a:solidFill>
                  <a:schemeClr val="tx1"/>
                </a:solidFill>
              </a:defRPr>
            </a:lvl2pPr>
            <a:lvl3pPr>
              <a:buClr>
                <a:srgbClr val="4F4F51"/>
              </a:buClr>
              <a:defRPr>
                <a:solidFill>
                  <a:schemeClr val="tx1"/>
                </a:solidFill>
              </a:defRPr>
            </a:lvl3pPr>
            <a:lvl4pPr>
              <a:buClr>
                <a:srgbClr val="4F4F51"/>
              </a:buClr>
              <a:defRPr>
                <a:solidFill>
                  <a:schemeClr val="tx1"/>
                </a:solidFill>
              </a:defRPr>
            </a:lvl4pPr>
            <a:lvl5pPr>
              <a:buClr>
                <a:srgbClr val="4F4F51"/>
              </a:buCl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r">
              <a:defRPr sz="900" b="0" smtClean="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pPr>
              <a:defRPr/>
            </a:pPr>
            <a:fld id="{67C2F18E-46AE-4775-AF21-947A0F65BC3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1166294"/>
            <a:ext cx="7772400" cy="1021556"/>
          </a:xfrm>
        </p:spPr>
        <p:txBody>
          <a:bodyPr anchor="b" anchorCtr="0"/>
          <a:lstStyle>
            <a:lvl1pPr algn="l">
              <a:defRPr sz="4200" b="1" cap="none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22313" y="2180035"/>
            <a:ext cx="7772400" cy="1125140"/>
          </a:xfrm>
        </p:spPr>
        <p:txBody>
          <a:bodyPr anchor="t" anchorCtr="0"/>
          <a:lstStyle>
            <a:lvl1pPr marL="0" indent="0">
              <a:buNone/>
              <a:defRPr sz="2800" kern="1200" spc="-60" baseline="0">
                <a:solidFill>
                  <a:schemeClr val="bg2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Slide</a:t>
            </a:r>
          </a:p>
        </p:txBody>
      </p:sp>
      <p:sp>
        <p:nvSpPr>
          <p:cNvPr id="5" name="Slide Number Placeholder 2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algn="r">
              <a:defRPr sz="900" b="0" smtClean="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pPr>
              <a:defRPr/>
            </a:pPr>
            <a:fld id="{9708F697-CAE4-4D64-9317-422F6959BFC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 bwMode="auto">
          <a:xfrm>
            <a:off x="714376" y="2171700"/>
            <a:ext cx="8429625" cy="1191"/>
          </a:xfrm>
          <a:prstGeom prst="line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" name="Straight Connector 5"/>
          <p:cNvCxnSpPr/>
          <p:nvPr/>
        </p:nvCxnSpPr>
        <p:spPr bwMode="auto">
          <a:xfrm>
            <a:off x="714376" y="2171700"/>
            <a:ext cx="8429625" cy="1191"/>
          </a:xfrm>
          <a:prstGeom prst="line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" name="Straight Connector 6"/>
          <p:cNvCxnSpPr/>
          <p:nvPr/>
        </p:nvCxnSpPr>
        <p:spPr bwMode="auto">
          <a:xfrm>
            <a:off x="714376" y="2171700"/>
            <a:ext cx="8429625" cy="1191"/>
          </a:xfrm>
          <a:prstGeom prst="line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Connector 8"/>
          <p:cNvCxnSpPr/>
          <p:nvPr userDrawn="1"/>
        </p:nvCxnSpPr>
        <p:spPr bwMode="auto">
          <a:xfrm>
            <a:off x="714376" y="2171700"/>
            <a:ext cx="8429625" cy="1191"/>
          </a:xfrm>
          <a:prstGeom prst="line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1" y="1200150"/>
            <a:ext cx="3929063" cy="3257550"/>
          </a:xfrm>
        </p:spPr>
        <p:txBody>
          <a:bodyPr/>
          <a:lstStyle>
            <a:lvl1pPr>
              <a:lnSpc>
                <a:spcPct val="88000"/>
              </a:lnSpc>
              <a:defRPr sz="2400"/>
            </a:lvl1pPr>
            <a:lvl2pPr>
              <a:buClr>
                <a:schemeClr val="accent4"/>
              </a:buClr>
              <a:defRPr sz="2000">
                <a:solidFill>
                  <a:schemeClr val="accent4"/>
                </a:solidFill>
              </a:defRPr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43463" y="1200150"/>
            <a:ext cx="3929062" cy="3257550"/>
          </a:xfrm>
        </p:spPr>
        <p:txBody>
          <a:bodyPr/>
          <a:lstStyle>
            <a:lvl1pPr>
              <a:lnSpc>
                <a:spcPct val="88000"/>
              </a:lnSpc>
              <a:defRPr sz="2400"/>
            </a:lvl1pPr>
            <a:lvl2pPr marL="857250" indent="-457200">
              <a:buClr>
                <a:schemeClr val="accent4"/>
              </a:buClr>
              <a:buFont typeface="Arial" pitchFamily="34" charset="0"/>
              <a:buChar char="•"/>
              <a:defRPr sz="2000">
                <a:solidFill>
                  <a:schemeClr val="accent4"/>
                </a:solidFill>
              </a:defRPr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66E12B-AED1-4E0F-824F-AC754DCDD25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08E8F3-ACB4-4B98-A6AD-775CAE774E7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E7D0CD-54CE-4ACC-90EC-024C5435200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C93748-4103-4721-A449-E6197A93F88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theme" Target="../theme/theme1.xml"/><Relationship Id="rId11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23901" y="175022"/>
            <a:ext cx="8029575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5720" rIns="4572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Content Slides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07683" y="1028700"/>
            <a:ext cx="8010525" cy="3675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</a:t>
            </a:r>
          </a:p>
          <a:p>
            <a:pPr lvl="1"/>
            <a:r>
              <a:rPr lang="en-US" dirty="0" smtClean="0"/>
              <a:t>Second line</a:t>
            </a:r>
          </a:p>
          <a:p>
            <a:pPr lvl="2"/>
            <a:r>
              <a:rPr lang="en-US" dirty="0" smtClean="0"/>
              <a:t>Third line</a:t>
            </a:r>
          </a:p>
          <a:p>
            <a:pPr lvl="0"/>
            <a:r>
              <a:rPr lang="en-US" dirty="0" smtClean="0"/>
              <a:t>Second Bullet</a:t>
            </a:r>
          </a:p>
          <a:p>
            <a:pPr lvl="1"/>
            <a:r>
              <a:rPr lang="en-US" dirty="0" smtClean="0"/>
              <a:t>Subtitle</a:t>
            </a:r>
          </a:p>
          <a:p>
            <a:pPr lvl="2"/>
            <a:r>
              <a:rPr lang="en-US" dirty="0" smtClean="0"/>
              <a:t>Third line</a:t>
            </a:r>
          </a:p>
          <a:p>
            <a:pPr lvl="3"/>
            <a:r>
              <a:rPr lang="en-US" dirty="0" smtClean="0"/>
              <a:t>Fourth Line</a:t>
            </a:r>
          </a:p>
          <a:p>
            <a:pPr lvl="4"/>
            <a:r>
              <a:rPr lang="en-US" dirty="0" smtClean="0"/>
              <a:t>Fifth Line</a:t>
            </a:r>
          </a:p>
        </p:txBody>
      </p:sp>
      <p:sp>
        <p:nvSpPr>
          <p:cNvPr id="32" name="Slide Number Placeholder 26"/>
          <p:cNvSpPr>
            <a:spLocks noGrp="1"/>
          </p:cNvSpPr>
          <p:nvPr>
            <p:ph type="sldNum" sz="quarter" idx="4"/>
          </p:nvPr>
        </p:nvSpPr>
        <p:spPr>
          <a:xfrm>
            <a:off x="107951" y="4918473"/>
            <a:ext cx="466725" cy="183356"/>
          </a:xfrm>
          <a:prstGeom prst="rect">
            <a:avLst/>
          </a:prstGeom>
        </p:spPr>
        <p:txBody>
          <a:bodyPr vert="horz" lIns="45720" tIns="45720" rIns="45720" bIns="45720" rtlCol="0" anchor="ctr"/>
          <a:lstStyle>
            <a:lvl1pPr algn="r" eaLnBrk="0" hangingPunct="0">
              <a:spcBef>
                <a:spcPct val="50000"/>
              </a:spcBef>
              <a:defRPr sz="900" b="0" smtClean="0">
                <a:solidFill>
                  <a:schemeClr val="tx1">
                    <a:lumMod val="60000"/>
                    <a:lumOff val="40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fld id="{18685C27-B3A4-464A-9D54-5BFB230E3FD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6" name="Picture 5" descr="SlideLogoAold.pn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7009186" y="4803799"/>
            <a:ext cx="1722002" cy="251461"/>
          </a:xfrm>
          <a:prstGeom prst="rect">
            <a:avLst/>
          </a:prstGeom>
        </p:spPr>
      </p:pic>
      <p:pic>
        <p:nvPicPr>
          <p:cNvPr id="7" name="Picture 6" descr="SlideLogoAold.pn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7009186" y="4803799"/>
            <a:ext cx="1722002" cy="251461"/>
          </a:xfrm>
          <a:prstGeom prst="rect">
            <a:avLst/>
          </a:prstGeom>
        </p:spPr>
      </p:pic>
      <p:pic>
        <p:nvPicPr>
          <p:cNvPr id="8" name="Picture 7" descr="SlideLogoAold.pn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7009186" y="4803799"/>
            <a:ext cx="1722002" cy="251461"/>
          </a:xfrm>
          <a:prstGeom prst="rect">
            <a:avLst/>
          </a:prstGeom>
        </p:spPr>
      </p:pic>
      <p:pic>
        <p:nvPicPr>
          <p:cNvPr id="9" name="Picture 8" descr="SlideLogoAold.png"/>
          <p:cNvPicPr>
            <a:picLocks noChangeAspect="1"/>
          </p:cNvPicPr>
          <p:nvPr userDrawn="1"/>
        </p:nvPicPr>
        <p:blipFill>
          <a:blip r:embed="rId11" cstate="print"/>
          <a:stretch>
            <a:fillRect/>
          </a:stretch>
        </p:blipFill>
        <p:spPr>
          <a:xfrm>
            <a:off x="7009186" y="4803799"/>
            <a:ext cx="1722002" cy="25146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071" r:id="rId1"/>
    <p:sldLayoutId id="2147484072" r:id="rId2"/>
    <p:sldLayoutId id="2147484074" r:id="rId3"/>
    <p:sldLayoutId id="2147484076" r:id="rId4"/>
    <p:sldLayoutId id="2147484077" r:id="rId5"/>
    <p:sldLayoutId id="2147484078" r:id="rId6"/>
    <p:sldLayoutId id="2147484080" r:id="rId7"/>
    <p:sldLayoutId id="2147484081" r:id="rId8"/>
    <p:sldLayoutId id="2147484082" r:id="rId9"/>
  </p:sldLayoutIdLst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 autoUpdateAnimBg="0">
        <p:tmplLst>
          <p:tmpl lvl="1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969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969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969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969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969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200" b="1" spc="-100">
          <a:solidFill>
            <a:schemeClr val="tx1"/>
          </a:solidFill>
          <a:latin typeface="+mn-lt"/>
          <a:ea typeface="+mj-ea"/>
          <a:cs typeface="+mj-cs"/>
        </a:defRPr>
      </a:lvl1pPr>
      <a:lvl2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2pPr>
      <a:lvl3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3pPr>
      <a:lvl4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4pPr>
      <a:lvl5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ahoma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ahoma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ahoma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1" fontAlgn="base" hangingPunct="1">
        <a:spcBef>
          <a:spcPts val="0"/>
        </a:spcBef>
        <a:spcAft>
          <a:spcPts val="600"/>
        </a:spcAft>
        <a:buClr>
          <a:schemeClr val="accent4"/>
        </a:buClr>
        <a:buSzPct val="100000"/>
        <a:buFont typeface="Arial" pitchFamily="34" charset="0"/>
        <a:buChar char="•"/>
        <a:defRPr sz="2400" b="1">
          <a:solidFill>
            <a:schemeClr val="accent4"/>
          </a:solidFill>
          <a:latin typeface="+mn-lt"/>
          <a:ea typeface="+mn-ea"/>
          <a:cs typeface="+mn-cs"/>
        </a:defRPr>
      </a:lvl1pPr>
      <a:lvl2pPr marL="685800" indent="-285750" algn="l" rtl="0" eaLnBrk="1" fontAlgn="base" hangingPunct="1">
        <a:spcBef>
          <a:spcPts val="0"/>
        </a:spcBef>
        <a:spcAft>
          <a:spcPts val="600"/>
        </a:spcAft>
        <a:buClr>
          <a:schemeClr val="accent4"/>
        </a:buClr>
        <a:buSzPct val="100000"/>
        <a:buFont typeface="Arial" pitchFamily="34" charset="0"/>
        <a:buChar char="•"/>
        <a:defRPr sz="2000">
          <a:solidFill>
            <a:schemeClr val="tx1"/>
          </a:solidFill>
          <a:latin typeface="+mn-lt"/>
        </a:defRPr>
      </a:lvl2pPr>
      <a:lvl3pPr marL="914400" indent="-228600" algn="l" rtl="0" eaLnBrk="1" fontAlgn="base" hangingPunct="1">
        <a:spcBef>
          <a:spcPts val="0"/>
        </a:spcBef>
        <a:spcAft>
          <a:spcPts val="600"/>
        </a:spcAft>
        <a:buClr>
          <a:srgbClr val="4F4F51"/>
        </a:buClr>
        <a:buSzPct val="75000"/>
        <a:buFont typeface="Arial" charset="0"/>
        <a:buChar char="─"/>
        <a:defRPr sz="1800">
          <a:solidFill>
            <a:srgbClr val="66676A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4F4F51"/>
        </a:buClr>
        <a:buSzPct val="75000"/>
        <a:buFont typeface="Arial" charset="0"/>
        <a:buChar char="•"/>
        <a:defRPr sz="1600">
          <a:solidFill>
            <a:schemeClr val="tx1"/>
          </a:solidFill>
          <a:latin typeface="+mn-lt"/>
        </a:defRPr>
      </a:lvl4pPr>
      <a:lvl5pPr marL="1828800" indent="-228600" algn="l" rtl="0" eaLnBrk="1" fontAlgn="base" hangingPunct="1">
        <a:spcBef>
          <a:spcPct val="20000"/>
        </a:spcBef>
        <a:spcAft>
          <a:spcPct val="0"/>
        </a:spcAft>
        <a:buClr>
          <a:srgbClr val="4F4F51"/>
        </a:buClr>
        <a:buSzPct val="75000"/>
        <a:buFont typeface="Arial" pitchFamily="34" charset="0"/>
        <a:buChar char="•"/>
        <a:defRPr sz="16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75000"/>
        <a:defRPr sz="2200">
          <a:solidFill>
            <a:schemeClr val="tx2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75000"/>
        <a:defRPr sz="2200">
          <a:solidFill>
            <a:schemeClr val="tx2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75000"/>
        <a:defRPr sz="2200">
          <a:solidFill>
            <a:schemeClr val="tx2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75000"/>
        <a:defRPr sz="2200">
          <a:solidFill>
            <a:schemeClr val="tx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4" Type="http://schemas.openxmlformats.org/officeDocument/2006/relationships/image" Target="../media/image4.emf"/><Relationship Id="rId5" Type="http://schemas.openxmlformats.org/officeDocument/2006/relationships/image" Target="../media/image5.wmf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21607"/>
            <a:ext cx="7772400" cy="1343025"/>
          </a:xfrm>
        </p:spPr>
        <p:txBody>
          <a:bodyPr/>
          <a:lstStyle/>
          <a:p>
            <a:r>
              <a:rPr lang="en-US" sz="3600" dirty="0" smtClean="0"/>
              <a:t>Crossing the Chasm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6171" y="2886901"/>
            <a:ext cx="7731658" cy="720693"/>
          </a:xfrm>
        </p:spPr>
        <p:txBody>
          <a:bodyPr/>
          <a:lstStyle/>
          <a:p>
            <a:r>
              <a:rPr lang="en-US" sz="2400" dirty="0" smtClean="0"/>
              <a:t>What’s New?</a:t>
            </a:r>
          </a:p>
          <a:p>
            <a:r>
              <a:rPr lang="en-US" sz="2400" dirty="0" smtClean="0"/>
              <a:t>What’s Not?</a:t>
            </a:r>
            <a:endParaRPr lang="en-US" sz="2400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2654300" y="4018360"/>
            <a:ext cx="3835400" cy="582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E9B03"/>
              </a:buClr>
              <a:buSzPct val="90000"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</a:rPr>
              <a:t>Strata Conference</a:t>
            </a:r>
            <a:endParaRPr kumimoji="0" lang="en-US" sz="16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E9B03"/>
              </a:buClr>
              <a:buSzPct val="90000"/>
              <a:buFontTx/>
              <a:buNone/>
              <a:tabLst/>
              <a:defRPr/>
            </a:pPr>
            <a:r>
              <a:rPr lang="en-US" sz="1600" b="0" kern="0" dirty="0" smtClean="0">
                <a:latin typeface="+mn-lt"/>
              </a:rPr>
              <a:t>Santa Clara: February 12, 2014</a:t>
            </a:r>
            <a:endParaRPr kumimoji="0" lang="en-US" sz="16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557214" y="3157221"/>
            <a:ext cx="8029575" cy="1661159"/>
          </a:xfrm>
        </p:spPr>
        <p:txBody>
          <a:bodyPr anchor="t"/>
          <a:lstStyle/>
          <a:p>
            <a:pPr algn="ctr"/>
            <a:r>
              <a:rPr lang="en-US" sz="1800" dirty="0" smtClean="0">
                <a:solidFill>
                  <a:schemeClr val="bg2"/>
                </a:solidFill>
              </a:rPr>
              <a:t>gmoore@geoffreyamoore.com</a:t>
            </a:r>
            <a:br>
              <a:rPr lang="en-US" sz="1800" dirty="0" smtClean="0">
                <a:solidFill>
                  <a:schemeClr val="bg2"/>
                </a:solidFill>
              </a:rPr>
            </a:br>
            <a:r>
              <a:rPr lang="en-US" sz="1800" dirty="0" smtClean="0">
                <a:solidFill>
                  <a:schemeClr val="bg2"/>
                </a:solidFill>
              </a:rPr>
              <a:t/>
            </a:r>
            <a:br>
              <a:rPr lang="en-US" sz="1800" dirty="0" smtClean="0">
                <a:solidFill>
                  <a:schemeClr val="bg2"/>
                </a:solidFill>
              </a:rPr>
            </a:br>
            <a:r>
              <a:rPr lang="en-US" sz="1800" dirty="0" smtClean="0"/>
              <a:t>twitter.com/</a:t>
            </a:r>
            <a:r>
              <a:rPr lang="en-US" sz="1800" dirty="0" err="1" smtClean="0"/>
              <a:t>geoffreyamoore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/>
              <a:t/>
            </a:r>
            <a:br>
              <a:rPr lang="en-US" sz="1800" dirty="0"/>
            </a:br>
            <a:r>
              <a:rPr lang="en-US" sz="1800" u="sng" dirty="0">
                <a:solidFill>
                  <a:schemeClr val="tx2"/>
                </a:solidFill>
              </a:rPr>
              <a:t>http://</a:t>
            </a:r>
            <a:r>
              <a:rPr lang="en-US" sz="1800" u="sng" dirty="0" smtClean="0">
                <a:solidFill>
                  <a:schemeClr val="tx2"/>
                </a:solidFill>
              </a:rPr>
              <a:t>linkd.in/YnBwig</a:t>
            </a:r>
            <a:r>
              <a:rPr lang="en-US" sz="1800" dirty="0" smtClean="0"/>
              <a:t>  </a:t>
            </a:r>
            <a:endParaRPr lang="en-US" sz="1800" dirty="0">
              <a:solidFill>
                <a:schemeClr val="bg2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9E7D0CD-54CE-4ACC-90EC-024C54352003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861202" y="1535946"/>
            <a:ext cx="327936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dirty="0" smtClean="0"/>
              <a:t>Thank You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44801479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How High-Tech Markets Develop</a:t>
            </a:r>
            <a:br>
              <a:rPr lang="en-US" sz="2800" dirty="0" smtClean="0"/>
            </a:br>
            <a:r>
              <a:rPr lang="en-US" sz="2400" dirty="0" smtClean="0">
                <a:solidFill>
                  <a:schemeClr val="bg2"/>
                </a:solidFill>
              </a:rPr>
              <a:t>The Technology Adoption Life Cycle</a:t>
            </a:r>
            <a:endParaRPr lang="en-US" sz="28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308E8F3-ACB4-4B98-A6AD-775CAE774E7F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3301604" y="1521655"/>
            <a:ext cx="1531391" cy="2143754"/>
          </a:xfrm>
          <a:custGeom>
            <a:avLst/>
            <a:gdLst>
              <a:gd name="T0" fmla="*/ 0 w 963"/>
              <a:gd name="T1" fmla="*/ 1279 h 1872"/>
              <a:gd name="T2" fmla="*/ 0 w 963"/>
              <a:gd name="T3" fmla="*/ 1871 h 1872"/>
              <a:gd name="T4" fmla="*/ 962 w 963"/>
              <a:gd name="T5" fmla="*/ 1871 h 1872"/>
              <a:gd name="T6" fmla="*/ 962 w 963"/>
              <a:gd name="T7" fmla="*/ 0 h 1872"/>
              <a:gd name="T8" fmla="*/ 902 w 963"/>
              <a:gd name="T9" fmla="*/ 10 h 1872"/>
              <a:gd name="T10" fmla="*/ 833 w 963"/>
              <a:gd name="T11" fmla="*/ 37 h 1872"/>
              <a:gd name="T12" fmla="*/ 773 w 963"/>
              <a:gd name="T13" fmla="*/ 64 h 1872"/>
              <a:gd name="T14" fmla="*/ 713 w 963"/>
              <a:gd name="T15" fmla="*/ 107 h 1872"/>
              <a:gd name="T16" fmla="*/ 617 w 963"/>
              <a:gd name="T17" fmla="*/ 179 h 1872"/>
              <a:gd name="T18" fmla="*/ 514 w 963"/>
              <a:gd name="T19" fmla="*/ 286 h 1872"/>
              <a:gd name="T20" fmla="*/ 464 w 963"/>
              <a:gd name="T21" fmla="*/ 367 h 1872"/>
              <a:gd name="T22" fmla="*/ 404 w 963"/>
              <a:gd name="T23" fmla="*/ 447 h 1872"/>
              <a:gd name="T24" fmla="*/ 361 w 963"/>
              <a:gd name="T25" fmla="*/ 565 h 1872"/>
              <a:gd name="T26" fmla="*/ 326 w 963"/>
              <a:gd name="T27" fmla="*/ 680 h 1872"/>
              <a:gd name="T28" fmla="*/ 283 w 963"/>
              <a:gd name="T29" fmla="*/ 814 h 1872"/>
              <a:gd name="T30" fmla="*/ 239 w 963"/>
              <a:gd name="T31" fmla="*/ 905 h 1872"/>
              <a:gd name="T32" fmla="*/ 180 w 963"/>
              <a:gd name="T33" fmla="*/ 1030 h 1872"/>
              <a:gd name="T34" fmla="*/ 112 w 963"/>
              <a:gd name="T35" fmla="*/ 1145 h 1872"/>
              <a:gd name="T36" fmla="*/ 9 w 963"/>
              <a:gd name="T37" fmla="*/ 1279 h 1872"/>
              <a:gd name="T38" fmla="*/ 0 w 963"/>
              <a:gd name="T39" fmla="*/ 1279 h 1872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963"/>
              <a:gd name="T61" fmla="*/ 0 h 1872"/>
              <a:gd name="T62" fmla="*/ 963 w 963"/>
              <a:gd name="T63" fmla="*/ 1872 h 1872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963" h="1872">
                <a:moveTo>
                  <a:pt x="0" y="1279"/>
                </a:moveTo>
                <a:lnTo>
                  <a:pt x="0" y="1871"/>
                </a:lnTo>
                <a:lnTo>
                  <a:pt x="962" y="1871"/>
                </a:lnTo>
                <a:lnTo>
                  <a:pt x="962" y="0"/>
                </a:lnTo>
                <a:lnTo>
                  <a:pt x="902" y="10"/>
                </a:lnTo>
                <a:lnTo>
                  <a:pt x="833" y="37"/>
                </a:lnTo>
                <a:lnTo>
                  <a:pt x="773" y="64"/>
                </a:lnTo>
                <a:lnTo>
                  <a:pt x="713" y="107"/>
                </a:lnTo>
                <a:lnTo>
                  <a:pt x="617" y="179"/>
                </a:lnTo>
                <a:lnTo>
                  <a:pt x="514" y="286"/>
                </a:lnTo>
                <a:lnTo>
                  <a:pt x="464" y="367"/>
                </a:lnTo>
                <a:lnTo>
                  <a:pt x="404" y="447"/>
                </a:lnTo>
                <a:lnTo>
                  <a:pt x="361" y="565"/>
                </a:lnTo>
                <a:lnTo>
                  <a:pt x="326" y="680"/>
                </a:lnTo>
                <a:lnTo>
                  <a:pt x="283" y="814"/>
                </a:lnTo>
                <a:lnTo>
                  <a:pt x="239" y="905"/>
                </a:lnTo>
                <a:lnTo>
                  <a:pt x="180" y="1030"/>
                </a:lnTo>
                <a:lnTo>
                  <a:pt x="112" y="1145"/>
                </a:lnTo>
                <a:lnTo>
                  <a:pt x="9" y="1279"/>
                </a:lnTo>
                <a:lnTo>
                  <a:pt x="0" y="1279"/>
                </a:lnTo>
              </a:path>
            </a:pathLst>
          </a:custGeom>
          <a:solidFill>
            <a:schemeClr val="bg1">
              <a:lumMod val="65000"/>
            </a:schemeClr>
          </a:solidFill>
          <a:ln w="12700" cap="rnd">
            <a:noFill/>
            <a:round/>
            <a:headEnd/>
            <a:tailEnd/>
          </a:ln>
        </p:spPr>
        <p:txBody>
          <a:bodyPr/>
          <a:lstStyle/>
          <a:p>
            <a:pPr algn="ctr"/>
            <a:endParaRPr lang="en-US" sz="1400" b="1" dirty="0">
              <a:solidFill>
                <a:schemeClr val="tx2">
                  <a:lumMod val="75000"/>
                </a:schemeClr>
              </a:solidFill>
              <a:cs typeface="Arial" charset="0"/>
            </a:endParaRPr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1632424" y="3457109"/>
            <a:ext cx="339452" cy="214086"/>
          </a:xfrm>
          <a:custGeom>
            <a:avLst/>
            <a:gdLst>
              <a:gd name="T0" fmla="*/ 0 w 215"/>
              <a:gd name="T1" fmla="*/ 64 h 189"/>
              <a:gd name="T2" fmla="*/ 0 w 215"/>
              <a:gd name="T3" fmla="*/ 188 h 189"/>
              <a:gd name="T4" fmla="*/ 214 w 215"/>
              <a:gd name="T5" fmla="*/ 188 h 189"/>
              <a:gd name="T6" fmla="*/ 214 w 215"/>
              <a:gd name="T7" fmla="*/ 0 h 189"/>
              <a:gd name="T8" fmla="*/ 0 w 215"/>
              <a:gd name="T9" fmla="*/ 54 h 189"/>
              <a:gd name="T10" fmla="*/ 0 w 215"/>
              <a:gd name="T11" fmla="*/ 64 h 189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15"/>
              <a:gd name="T19" fmla="*/ 0 h 189"/>
              <a:gd name="T20" fmla="*/ 215 w 215"/>
              <a:gd name="T21" fmla="*/ 189 h 189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5" h="189">
                <a:moveTo>
                  <a:pt x="0" y="64"/>
                </a:moveTo>
                <a:lnTo>
                  <a:pt x="0" y="188"/>
                </a:lnTo>
                <a:lnTo>
                  <a:pt x="214" y="188"/>
                </a:lnTo>
                <a:lnTo>
                  <a:pt x="214" y="0"/>
                </a:lnTo>
                <a:lnTo>
                  <a:pt x="0" y="54"/>
                </a:lnTo>
                <a:lnTo>
                  <a:pt x="0" y="64"/>
                </a:lnTo>
              </a:path>
            </a:pathLst>
          </a:custGeom>
          <a:solidFill>
            <a:schemeClr val="bg1">
              <a:lumMod val="65000"/>
            </a:schemeClr>
          </a:solidFill>
          <a:ln w="12700" cap="rnd">
            <a:noFill/>
            <a:round/>
            <a:headEnd/>
            <a:tailEnd/>
          </a:ln>
        </p:spPr>
        <p:txBody>
          <a:bodyPr/>
          <a:lstStyle/>
          <a:p>
            <a:pPr algn="ctr"/>
            <a:endParaRPr lang="en-US" sz="1400" b="1" dirty="0">
              <a:solidFill>
                <a:schemeClr val="tx2">
                  <a:lumMod val="75000"/>
                </a:schemeClr>
              </a:solidFill>
              <a:cs typeface="Arial" charset="0"/>
            </a:endParaRPr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2083743" y="3017365"/>
            <a:ext cx="1118647" cy="653830"/>
          </a:xfrm>
          <a:custGeom>
            <a:avLst/>
            <a:gdLst>
              <a:gd name="T0" fmla="*/ 0 w 706"/>
              <a:gd name="T1" fmla="*/ 383 h 572"/>
              <a:gd name="T2" fmla="*/ 0 w 706"/>
              <a:gd name="T3" fmla="*/ 571 h 572"/>
              <a:gd name="T4" fmla="*/ 705 w 706"/>
              <a:gd name="T5" fmla="*/ 571 h 572"/>
              <a:gd name="T6" fmla="*/ 705 w 706"/>
              <a:gd name="T7" fmla="*/ 0 h 572"/>
              <a:gd name="T8" fmla="*/ 662 w 706"/>
              <a:gd name="T9" fmla="*/ 63 h 572"/>
              <a:gd name="T10" fmla="*/ 603 w 706"/>
              <a:gd name="T11" fmla="*/ 107 h 572"/>
              <a:gd name="T12" fmla="*/ 533 w 706"/>
              <a:gd name="T13" fmla="*/ 151 h 572"/>
              <a:gd name="T14" fmla="*/ 456 w 706"/>
              <a:gd name="T15" fmla="*/ 188 h 572"/>
              <a:gd name="T16" fmla="*/ 378 w 706"/>
              <a:gd name="T17" fmla="*/ 241 h 572"/>
              <a:gd name="T18" fmla="*/ 293 w 706"/>
              <a:gd name="T19" fmla="*/ 286 h 572"/>
              <a:gd name="T20" fmla="*/ 232 w 706"/>
              <a:gd name="T21" fmla="*/ 303 h 572"/>
              <a:gd name="T22" fmla="*/ 147 w 706"/>
              <a:gd name="T23" fmla="*/ 340 h 572"/>
              <a:gd name="T24" fmla="*/ 52 w 706"/>
              <a:gd name="T25" fmla="*/ 375 h 572"/>
              <a:gd name="T26" fmla="*/ 9 w 706"/>
              <a:gd name="T27" fmla="*/ 383 h 572"/>
              <a:gd name="T28" fmla="*/ 0 w 706"/>
              <a:gd name="T29" fmla="*/ 383 h 572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706"/>
              <a:gd name="T46" fmla="*/ 0 h 572"/>
              <a:gd name="T47" fmla="*/ 706 w 706"/>
              <a:gd name="T48" fmla="*/ 572 h 572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706" h="572">
                <a:moveTo>
                  <a:pt x="0" y="383"/>
                </a:moveTo>
                <a:lnTo>
                  <a:pt x="0" y="571"/>
                </a:lnTo>
                <a:lnTo>
                  <a:pt x="705" y="571"/>
                </a:lnTo>
                <a:lnTo>
                  <a:pt x="705" y="0"/>
                </a:lnTo>
                <a:lnTo>
                  <a:pt x="662" y="63"/>
                </a:lnTo>
                <a:lnTo>
                  <a:pt x="603" y="107"/>
                </a:lnTo>
                <a:lnTo>
                  <a:pt x="533" y="151"/>
                </a:lnTo>
                <a:lnTo>
                  <a:pt x="456" y="188"/>
                </a:lnTo>
                <a:lnTo>
                  <a:pt x="378" y="241"/>
                </a:lnTo>
                <a:lnTo>
                  <a:pt x="293" y="286"/>
                </a:lnTo>
                <a:lnTo>
                  <a:pt x="232" y="303"/>
                </a:lnTo>
                <a:lnTo>
                  <a:pt x="147" y="340"/>
                </a:lnTo>
                <a:lnTo>
                  <a:pt x="52" y="375"/>
                </a:lnTo>
                <a:lnTo>
                  <a:pt x="9" y="383"/>
                </a:lnTo>
                <a:lnTo>
                  <a:pt x="0" y="383"/>
                </a:lnTo>
              </a:path>
            </a:pathLst>
          </a:custGeom>
          <a:solidFill>
            <a:schemeClr val="bg1">
              <a:lumMod val="65000"/>
            </a:schemeClr>
          </a:solidFill>
          <a:ln w="12700" cap="rnd">
            <a:noFill/>
            <a:round/>
            <a:headEnd/>
            <a:tailEnd/>
          </a:ln>
        </p:spPr>
        <p:txBody>
          <a:bodyPr/>
          <a:lstStyle/>
          <a:p>
            <a:pPr algn="ctr"/>
            <a:endParaRPr lang="en-US" sz="1400" b="1" dirty="0">
              <a:solidFill>
                <a:schemeClr val="tx2">
                  <a:lumMod val="75000"/>
                </a:schemeClr>
              </a:solidFill>
              <a:cs typeface="Arial" charset="0"/>
            </a:endParaRPr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4923021" y="1521655"/>
            <a:ext cx="1519817" cy="2143754"/>
          </a:xfrm>
          <a:custGeom>
            <a:avLst/>
            <a:gdLst>
              <a:gd name="T0" fmla="*/ 0 w 954"/>
              <a:gd name="T1" fmla="*/ 0 h 1872"/>
              <a:gd name="T2" fmla="*/ 0 w 954"/>
              <a:gd name="T3" fmla="*/ 1871 h 1872"/>
              <a:gd name="T4" fmla="*/ 953 w 954"/>
              <a:gd name="T5" fmla="*/ 1871 h 1872"/>
              <a:gd name="T6" fmla="*/ 953 w 954"/>
              <a:gd name="T7" fmla="*/ 1279 h 1872"/>
              <a:gd name="T8" fmla="*/ 876 w 954"/>
              <a:gd name="T9" fmla="*/ 1172 h 1872"/>
              <a:gd name="T10" fmla="*/ 824 w 954"/>
              <a:gd name="T11" fmla="*/ 1100 h 1872"/>
              <a:gd name="T12" fmla="*/ 781 w 954"/>
              <a:gd name="T13" fmla="*/ 1030 h 1872"/>
              <a:gd name="T14" fmla="*/ 747 w 954"/>
              <a:gd name="T15" fmla="*/ 939 h 1872"/>
              <a:gd name="T16" fmla="*/ 704 w 954"/>
              <a:gd name="T17" fmla="*/ 832 h 1872"/>
              <a:gd name="T18" fmla="*/ 678 w 954"/>
              <a:gd name="T19" fmla="*/ 734 h 1872"/>
              <a:gd name="T20" fmla="*/ 643 w 954"/>
              <a:gd name="T21" fmla="*/ 626 h 1872"/>
              <a:gd name="T22" fmla="*/ 601 w 954"/>
              <a:gd name="T23" fmla="*/ 538 h 1872"/>
              <a:gd name="T24" fmla="*/ 558 w 954"/>
              <a:gd name="T25" fmla="*/ 431 h 1872"/>
              <a:gd name="T26" fmla="*/ 514 w 954"/>
              <a:gd name="T27" fmla="*/ 359 h 1872"/>
              <a:gd name="T28" fmla="*/ 455 w 954"/>
              <a:gd name="T29" fmla="*/ 270 h 1872"/>
              <a:gd name="T30" fmla="*/ 378 w 954"/>
              <a:gd name="T31" fmla="*/ 179 h 1872"/>
              <a:gd name="T32" fmla="*/ 300 w 954"/>
              <a:gd name="T33" fmla="*/ 125 h 1872"/>
              <a:gd name="T34" fmla="*/ 223 w 954"/>
              <a:gd name="T35" fmla="*/ 72 h 1872"/>
              <a:gd name="T36" fmla="*/ 129 w 954"/>
              <a:gd name="T37" fmla="*/ 27 h 1872"/>
              <a:gd name="T38" fmla="*/ 0 w 954"/>
              <a:gd name="T39" fmla="*/ 0 h 1872"/>
              <a:gd name="T40" fmla="*/ 0 w 954"/>
              <a:gd name="T41" fmla="*/ 64 h 1872"/>
              <a:gd name="T42" fmla="*/ 0 w 954"/>
              <a:gd name="T43" fmla="*/ 0 h 1872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w 954"/>
              <a:gd name="T67" fmla="*/ 0 h 1872"/>
              <a:gd name="T68" fmla="*/ 954 w 954"/>
              <a:gd name="T69" fmla="*/ 1872 h 1872"/>
            </a:gdLst>
            <a:ahLst/>
            <a:cxnLst>
              <a:cxn ang="T44">
                <a:pos x="T0" y="T1"/>
              </a:cxn>
              <a:cxn ang="T45">
                <a:pos x="T2" y="T3"/>
              </a:cxn>
              <a:cxn ang="T46">
                <a:pos x="T4" y="T5"/>
              </a:cxn>
              <a:cxn ang="T47">
                <a:pos x="T6" y="T7"/>
              </a:cxn>
              <a:cxn ang="T48">
                <a:pos x="T8" y="T9"/>
              </a:cxn>
              <a:cxn ang="T49">
                <a:pos x="T10" y="T11"/>
              </a:cxn>
              <a:cxn ang="T50">
                <a:pos x="T12" y="T13"/>
              </a:cxn>
              <a:cxn ang="T51">
                <a:pos x="T14" y="T15"/>
              </a:cxn>
              <a:cxn ang="T52">
                <a:pos x="T16" y="T17"/>
              </a:cxn>
              <a:cxn ang="T53">
                <a:pos x="T18" y="T19"/>
              </a:cxn>
              <a:cxn ang="T54">
                <a:pos x="T20" y="T21"/>
              </a:cxn>
              <a:cxn ang="T55">
                <a:pos x="T22" y="T23"/>
              </a:cxn>
              <a:cxn ang="T56">
                <a:pos x="T24" y="T25"/>
              </a:cxn>
              <a:cxn ang="T57">
                <a:pos x="T26" y="T27"/>
              </a:cxn>
              <a:cxn ang="T58">
                <a:pos x="T28" y="T29"/>
              </a:cxn>
              <a:cxn ang="T59">
                <a:pos x="T30" y="T31"/>
              </a:cxn>
              <a:cxn ang="T60">
                <a:pos x="T32" y="T33"/>
              </a:cxn>
              <a:cxn ang="T61">
                <a:pos x="T34" y="T35"/>
              </a:cxn>
              <a:cxn ang="T62">
                <a:pos x="T36" y="T37"/>
              </a:cxn>
              <a:cxn ang="T63">
                <a:pos x="T38" y="T39"/>
              </a:cxn>
              <a:cxn ang="T64">
                <a:pos x="T40" y="T41"/>
              </a:cxn>
              <a:cxn ang="T65">
                <a:pos x="T42" y="T43"/>
              </a:cxn>
            </a:cxnLst>
            <a:rect l="T66" t="T67" r="T68" b="T69"/>
            <a:pathLst>
              <a:path w="954" h="1872">
                <a:moveTo>
                  <a:pt x="0" y="0"/>
                </a:moveTo>
                <a:lnTo>
                  <a:pt x="0" y="1871"/>
                </a:lnTo>
                <a:lnTo>
                  <a:pt x="953" y="1871"/>
                </a:lnTo>
                <a:lnTo>
                  <a:pt x="953" y="1279"/>
                </a:lnTo>
                <a:lnTo>
                  <a:pt x="876" y="1172"/>
                </a:lnTo>
                <a:lnTo>
                  <a:pt x="824" y="1100"/>
                </a:lnTo>
                <a:lnTo>
                  <a:pt x="781" y="1030"/>
                </a:lnTo>
                <a:lnTo>
                  <a:pt x="747" y="939"/>
                </a:lnTo>
                <a:lnTo>
                  <a:pt x="704" y="832"/>
                </a:lnTo>
                <a:lnTo>
                  <a:pt x="678" y="734"/>
                </a:lnTo>
                <a:lnTo>
                  <a:pt x="643" y="626"/>
                </a:lnTo>
                <a:lnTo>
                  <a:pt x="601" y="538"/>
                </a:lnTo>
                <a:lnTo>
                  <a:pt x="558" y="431"/>
                </a:lnTo>
                <a:lnTo>
                  <a:pt x="514" y="359"/>
                </a:lnTo>
                <a:lnTo>
                  <a:pt x="455" y="270"/>
                </a:lnTo>
                <a:lnTo>
                  <a:pt x="378" y="179"/>
                </a:lnTo>
                <a:lnTo>
                  <a:pt x="300" y="125"/>
                </a:lnTo>
                <a:lnTo>
                  <a:pt x="223" y="72"/>
                </a:lnTo>
                <a:lnTo>
                  <a:pt x="129" y="27"/>
                </a:lnTo>
                <a:lnTo>
                  <a:pt x="0" y="0"/>
                </a:lnTo>
                <a:lnTo>
                  <a:pt x="0" y="64"/>
                </a:lnTo>
                <a:lnTo>
                  <a:pt x="0" y="0"/>
                </a:lnTo>
              </a:path>
            </a:pathLst>
          </a:custGeom>
          <a:solidFill>
            <a:schemeClr val="bg1">
              <a:lumMod val="65000"/>
            </a:schemeClr>
          </a:solidFill>
          <a:ln w="12700" cap="rnd">
            <a:noFill/>
            <a:round/>
            <a:headEnd/>
            <a:tailEnd/>
          </a:ln>
        </p:spPr>
        <p:txBody>
          <a:bodyPr/>
          <a:lstStyle/>
          <a:p>
            <a:pPr algn="ctr"/>
            <a:endParaRPr lang="en-US" sz="1400" b="1" dirty="0">
              <a:solidFill>
                <a:schemeClr val="tx2">
                  <a:lumMod val="75000"/>
                </a:schemeClr>
              </a:solidFill>
              <a:cs typeface="Arial" charset="0"/>
            </a:endParaRPr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6524024" y="3000007"/>
            <a:ext cx="1134077" cy="665402"/>
          </a:xfrm>
          <a:custGeom>
            <a:avLst/>
            <a:gdLst>
              <a:gd name="T0" fmla="*/ 0 w 714"/>
              <a:gd name="T1" fmla="*/ 0 h 582"/>
              <a:gd name="T2" fmla="*/ 0 w 714"/>
              <a:gd name="T3" fmla="*/ 9 h 582"/>
              <a:gd name="T4" fmla="*/ 0 w 714"/>
              <a:gd name="T5" fmla="*/ 581 h 582"/>
              <a:gd name="T6" fmla="*/ 713 w 714"/>
              <a:gd name="T7" fmla="*/ 581 h 582"/>
              <a:gd name="T8" fmla="*/ 713 w 714"/>
              <a:gd name="T9" fmla="*/ 410 h 582"/>
              <a:gd name="T10" fmla="*/ 584 w 714"/>
              <a:gd name="T11" fmla="*/ 375 h 582"/>
              <a:gd name="T12" fmla="*/ 438 w 714"/>
              <a:gd name="T13" fmla="*/ 303 h 582"/>
              <a:gd name="T14" fmla="*/ 266 w 714"/>
              <a:gd name="T15" fmla="*/ 222 h 582"/>
              <a:gd name="T16" fmla="*/ 145 w 714"/>
              <a:gd name="T17" fmla="*/ 134 h 582"/>
              <a:gd name="T18" fmla="*/ 34 w 714"/>
              <a:gd name="T19" fmla="*/ 44 h 582"/>
              <a:gd name="T20" fmla="*/ 9 w 714"/>
              <a:gd name="T21" fmla="*/ 9 h 582"/>
              <a:gd name="T22" fmla="*/ 0 w 714"/>
              <a:gd name="T23" fmla="*/ 0 h 582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714"/>
              <a:gd name="T37" fmla="*/ 0 h 582"/>
              <a:gd name="T38" fmla="*/ 714 w 714"/>
              <a:gd name="T39" fmla="*/ 582 h 582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714" h="582">
                <a:moveTo>
                  <a:pt x="0" y="0"/>
                </a:moveTo>
                <a:lnTo>
                  <a:pt x="0" y="9"/>
                </a:lnTo>
                <a:lnTo>
                  <a:pt x="0" y="581"/>
                </a:lnTo>
                <a:lnTo>
                  <a:pt x="713" y="581"/>
                </a:lnTo>
                <a:lnTo>
                  <a:pt x="713" y="410"/>
                </a:lnTo>
                <a:lnTo>
                  <a:pt x="584" y="375"/>
                </a:lnTo>
                <a:lnTo>
                  <a:pt x="438" y="303"/>
                </a:lnTo>
                <a:lnTo>
                  <a:pt x="266" y="222"/>
                </a:lnTo>
                <a:lnTo>
                  <a:pt x="145" y="134"/>
                </a:lnTo>
                <a:lnTo>
                  <a:pt x="34" y="44"/>
                </a:lnTo>
                <a:lnTo>
                  <a:pt x="9" y="9"/>
                </a:lnTo>
                <a:lnTo>
                  <a:pt x="0" y="0"/>
                </a:lnTo>
              </a:path>
            </a:pathLst>
          </a:custGeom>
          <a:solidFill>
            <a:schemeClr val="bg1">
              <a:lumMod val="65000"/>
            </a:schemeClr>
          </a:solidFill>
          <a:ln w="12700" cap="rnd">
            <a:noFill/>
            <a:round/>
            <a:headEnd/>
            <a:tailEnd/>
          </a:ln>
        </p:spPr>
        <p:txBody>
          <a:bodyPr/>
          <a:lstStyle/>
          <a:p>
            <a:pPr algn="ctr"/>
            <a:endParaRPr lang="en-US" sz="1400" b="1" dirty="0">
              <a:solidFill>
                <a:schemeClr val="tx2">
                  <a:lumMod val="75000"/>
                </a:schemeClr>
              </a:solidFill>
              <a:cs typeface="Arial" charset="0"/>
            </a:endParaRPr>
          </a:p>
        </p:txBody>
      </p:sp>
      <p:grpSp>
        <p:nvGrpSpPr>
          <p:cNvPr id="19" name="Group 18"/>
          <p:cNvGrpSpPr>
            <a:grpSpLocks/>
          </p:cNvGrpSpPr>
          <p:nvPr/>
        </p:nvGrpSpPr>
        <p:grpSpPr bwMode="auto">
          <a:xfrm>
            <a:off x="1193369" y="2650610"/>
            <a:ext cx="597899" cy="659616"/>
            <a:chOff x="1245" y="2727"/>
            <a:chExt cx="230" cy="353"/>
          </a:xfrm>
        </p:grpSpPr>
        <p:grpSp>
          <p:nvGrpSpPr>
            <p:cNvPr id="23" name="Group 19"/>
            <p:cNvGrpSpPr>
              <a:grpSpLocks/>
            </p:cNvGrpSpPr>
            <p:nvPr/>
          </p:nvGrpSpPr>
          <p:grpSpPr bwMode="auto">
            <a:xfrm>
              <a:off x="1307" y="3003"/>
              <a:ext cx="98" cy="77"/>
              <a:chOff x="1307" y="3003"/>
              <a:chExt cx="98" cy="77"/>
            </a:xfrm>
          </p:grpSpPr>
          <p:grpSp>
            <p:nvGrpSpPr>
              <p:cNvPr id="30" name="Group 29"/>
              <p:cNvGrpSpPr>
                <a:grpSpLocks/>
              </p:cNvGrpSpPr>
              <p:nvPr/>
            </p:nvGrpSpPr>
            <p:grpSpPr bwMode="auto">
              <a:xfrm>
                <a:off x="1307" y="3003"/>
                <a:ext cx="98" cy="77"/>
                <a:chOff x="1307" y="3003"/>
                <a:chExt cx="98" cy="77"/>
              </a:xfrm>
            </p:grpSpPr>
            <p:grpSp>
              <p:nvGrpSpPr>
                <p:cNvPr id="36" name="Group 21"/>
                <p:cNvGrpSpPr>
                  <a:grpSpLocks/>
                </p:cNvGrpSpPr>
                <p:nvPr/>
              </p:nvGrpSpPr>
              <p:grpSpPr bwMode="auto">
                <a:xfrm>
                  <a:off x="1333" y="3068"/>
                  <a:ext cx="51" cy="12"/>
                  <a:chOff x="1333" y="3068"/>
                  <a:chExt cx="51" cy="12"/>
                </a:xfrm>
              </p:grpSpPr>
              <p:sp>
                <p:nvSpPr>
                  <p:cNvPr id="45" name="Freeform 22"/>
                  <p:cNvSpPr>
                    <a:spLocks/>
                  </p:cNvSpPr>
                  <p:nvPr/>
                </p:nvSpPr>
                <p:spPr bwMode="auto">
                  <a:xfrm>
                    <a:off x="1333" y="3068"/>
                    <a:ext cx="51" cy="12"/>
                  </a:xfrm>
                  <a:custGeom>
                    <a:avLst/>
                    <a:gdLst>
                      <a:gd name="T0" fmla="*/ 0 w 51"/>
                      <a:gd name="T1" fmla="*/ 0 h 12"/>
                      <a:gd name="T2" fmla="*/ 10 w 51"/>
                      <a:gd name="T3" fmla="*/ 9 h 12"/>
                      <a:gd name="T4" fmla="*/ 12 w 51"/>
                      <a:gd name="T5" fmla="*/ 9 h 12"/>
                      <a:gd name="T6" fmla="*/ 13 w 51"/>
                      <a:gd name="T7" fmla="*/ 9 h 12"/>
                      <a:gd name="T8" fmla="*/ 14 w 51"/>
                      <a:gd name="T9" fmla="*/ 10 h 12"/>
                      <a:gd name="T10" fmla="*/ 15 w 51"/>
                      <a:gd name="T11" fmla="*/ 10 h 12"/>
                      <a:gd name="T12" fmla="*/ 18 w 51"/>
                      <a:gd name="T13" fmla="*/ 10 h 12"/>
                      <a:gd name="T14" fmla="*/ 19 w 51"/>
                      <a:gd name="T15" fmla="*/ 10 h 12"/>
                      <a:gd name="T16" fmla="*/ 21 w 51"/>
                      <a:gd name="T17" fmla="*/ 10 h 12"/>
                      <a:gd name="T18" fmla="*/ 23 w 51"/>
                      <a:gd name="T19" fmla="*/ 11 h 12"/>
                      <a:gd name="T20" fmla="*/ 25 w 51"/>
                      <a:gd name="T21" fmla="*/ 11 h 12"/>
                      <a:gd name="T22" fmla="*/ 26 w 51"/>
                      <a:gd name="T23" fmla="*/ 11 h 12"/>
                      <a:gd name="T24" fmla="*/ 28 w 51"/>
                      <a:gd name="T25" fmla="*/ 11 h 12"/>
                      <a:gd name="T26" fmla="*/ 30 w 51"/>
                      <a:gd name="T27" fmla="*/ 10 h 12"/>
                      <a:gd name="T28" fmla="*/ 32 w 51"/>
                      <a:gd name="T29" fmla="*/ 10 h 12"/>
                      <a:gd name="T30" fmla="*/ 33 w 51"/>
                      <a:gd name="T31" fmla="*/ 10 h 12"/>
                      <a:gd name="T32" fmla="*/ 35 w 51"/>
                      <a:gd name="T33" fmla="*/ 10 h 12"/>
                      <a:gd name="T34" fmla="*/ 37 w 51"/>
                      <a:gd name="T35" fmla="*/ 10 h 12"/>
                      <a:gd name="T36" fmla="*/ 39 w 51"/>
                      <a:gd name="T37" fmla="*/ 9 h 12"/>
                      <a:gd name="T38" fmla="*/ 40 w 51"/>
                      <a:gd name="T39" fmla="*/ 9 h 12"/>
                      <a:gd name="T40" fmla="*/ 40 w 51"/>
                      <a:gd name="T41" fmla="*/ 9 h 12"/>
                      <a:gd name="T42" fmla="*/ 40 w 51"/>
                      <a:gd name="T43" fmla="*/ 8 h 12"/>
                      <a:gd name="T44" fmla="*/ 50 w 51"/>
                      <a:gd name="T45" fmla="*/ 0 h 12"/>
                      <a:gd name="T46" fmla="*/ 0 w 51"/>
                      <a:gd name="T47" fmla="*/ 0 h 12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w 51"/>
                      <a:gd name="T73" fmla="*/ 0 h 12"/>
                      <a:gd name="T74" fmla="*/ 51 w 51"/>
                      <a:gd name="T75" fmla="*/ 12 h 12"/>
                    </a:gdLst>
                    <a:ahLst/>
                    <a:cxnLst>
                      <a:cxn ang="T48">
                        <a:pos x="T0" y="T1"/>
                      </a:cxn>
                      <a:cxn ang="T49">
                        <a:pos x="T2" y="T3"/>
                      </a:cxn>
                      <a:cxn ang="T50">
                        <a:pos x="T4" y="T5"/>
                      </a:cxn>
                      <a:cxn ang="T51">
                        <a:pos x="T6" y="T7"/>
                      </a:cxn>
                      <a:cxn ang="T52">
                        <a:pos x="T8" y="T9"/>
                      </a:cxn>
                      <a:cxn ang="T53">
                        <a:pos x="T10" y="T11"/>
                      </a:cxn>
                      <a:cxn ang="T54">
                        <a:pos x="T12" y="T13"/>
                      </a:cxn>
                      <a:cxn ang="T55">
                        <a:pos x="T14" y="T15"/>
                      </a:cxn>
                      <a:cxn ang="T56">
                        <a:pos x="T16" y="T17"/>
                      </a:cxn>
                      <a:cxn ang="T57">
                        <a:pos x="T18" y="T19"/>
                      </a:cxn>
                      <a:cxn ang="T58">
                        <a:pos x="T20" y="T21"/>
                      </a:cxn>
                      <a:cxn ang="T59">
                        <a:pos x="T22" y="T23"/>
                      </a:cxn>
                      <a:cxn ang="T60">
                        <a:pos x="T24" y="T25"/>
                      </a:cxn>
                      <a:cxn ang="T61">
                        <a:pos x="T26" y="T27"/>
                      </a:cxn>
                      <a:cxn ang="T62">
                        <a:pos x="T28" y="T29"/>
                      </a:cxn>
                      <a:cxn ang="T63">
                        <a:pos x="T30" y="T31"/>
                      </a:cxn>
                      <a:cxn ang="T64">
                        <a:pos x="T32" y="T33"/>
                      </a:cxn>
                      <a:cxn ang="T65">
                        <a:pos x="T34" y="T35"/>
                      </a:cxn>
                      <a:cxn ang="T66">
                        <a:pos x="T36" y="T37"/>
                      </a:cxn>
                      <a:cxn ang="T67">
                        <a:pos x="T38" y="T39"/>
                      </a:cxn>
                      <a:cxn ang="T68">
                        <a:pos x="T40" y="T41"/>
                      </a:cxn>
                      <a:cxn ang="T69">
                        <a:pos x="T42" y="T43"/>
                      </a:cxn>
                      <a:cxn ang="T70">
                        <a:pos x="T44" y="T45"/>
                      </a:cxn>
                      <a:cxn ang="T71">
                        <a:pos x="T46" y="T47"/>
                      </a:cxn>
                    </a:cxnLst>
                    <a:rect l="T72" t="T73" r="T74" b="T75"/>
                    <a:pathLst>
                      <a:path w="51" h="12">
                        <a:moveTo>
                          <a:pt x="0" y="0"/>
                        </a:moveTo>
                        <a:lnTo>
                          <a:pt x="10" y="9"/>
                        </a:lnTo>
                        <a:lnTo>
                          <a:pt x="12" y="9"/>
                        </a:lnTo>
                        <a:lnTo>
                          <a:pt x="13" y="9"/>
                        </a:lnTo>
                        <a:lnTo>
                          <a:pt x="14" y="10"/>
                        </a:lnTo>
                        <a:lnTo>
                          <a:pt x="15" y="10"/>
                        </a:lnTo>
                        <a:lnTo>
                          <a:pt x="18" y="10"/>
                        </a:lnTo>
                        <a:lnTo>
                          <a:pt x="19" y="10"/>
                        </a:lnTo>
                        <a:lnTo>
                          <a:pt x="21" y="10"/>
                        </a:lnTo>
                        <a:lnTo>
                          <a:pt x="23" y="11"/>
                        </a:lnTo>
                        <a:lnTo>
                          <a:pt x="25" y="11"/>
                        </a:lnTo>
                        <a:lnTo>
                          <a:pt x="26" y="11"/>
                        </a:lnTo>
                        <a:lnTo>
                          <a:pt x="28" y="11"/>
                        </a:lnTo>
                        <a:lnTo>
                          <a:pt x="30" y="10"/>
                        </a:lnTo>
                        <a:lnTo>
                          <a:pt x="32" y="10"/>
                        </a:lnTo>
                        <a:lnTo>
                          <a:pt x="33" y="10"/>
                        </a:lnTo>
                        <a:lnTo>
                          <a:pt x="35" y="10"/>
                        </a:lnTo>
                        <a:lnTo>
                          <a:pt x="37" y="10"/>
                        </a:lnTo>
                        <a:lnTo>
                          <a:pt x="39" y="9"/>
                        </a:lnTo>
                        <a:lnTo>
                          <a:pt x="40" y="9"/>
                        </a:lnTo>
                        <a:lnTo>
                          <a:pt x="40" y="8"/>
                        </a:lnTo>
                        <a:lnTo>
                          <a:pt x="50" y="0"/>
                        </a:lnTo>
                        <a:lnTo>
                          <a:pt x="0" y="0"/>
                        </a:lnTo>
                      </a:path>
                    </a:pathLst>
                  </a:custGeom>
                  <a:solidFill>
                    <a:srgbClr val="000000"/>
                  </a:solidFill>
                  <a:ln w="127000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algn="ctr"/>
                    <a:endParaRPr lang="en-US" sz="1400" b="1" dirty="0">
                      <a:solidFill>
                        <a:schemeClr val="tx2">
                          <a:lumMod val="75000"/>
                        </a:schemeClr>
                      </a:solidFill>
                      <a:cs typeface="Arial" charset="0"/>
                    </a:endParaRPr>
                  </a:p>
                </p:txBody>
              </p:sp>
              <p:sp>
                <p:nvSpPr>
                  <p:cNvPr id="46" name="Freeform 23"/>
                  <p:cNvSpPr>
                    <a:spLocks/>
                  </p:cNvSpPr>
                  <p:nvPr/>
                </p:nvSpPr>
                <p:spPr bwMode="auto">
                  <a:xfrm>
                    <a:off x="1342" y="3068"/>
                    <a:ext cx="19" cy="12"/>
                  </a:xfrm>
                  <a:custGeom>
                    <a:avLst/>
                    <a:gdLst>
                      <a:gd name="T0" fmla="*/ 0 w 19"/>
                      <a:gd name="T1" fmla="*/ 0 h 12"/>
                      <a:gd name="T2" fmla="*/ 5 w 19"/>
                      <a:gd name="T3" fmla="*/ 10 h 12"/>
                      <a:gd name="T4" fmla="*/ 6 w 19"/>
                      <a:gd name="T5" fmla="*/ 10 h 12"/>
                      <a:gd name="T6" fmla="*/ 8 w 19"/>
                      <a:gd name="T7" fmla="*/ 10 h 12"/>
                      <a:gd name="T8" fmla="*/ 9 w 19"/>
                      <a:gd name="T9" fmla="*/ 10 h 12"/>
                      <a:gd name="T10" fmla="*/ 10 w 19"/>
                      <a:gd name="T11" fmla="*/ 10 h 12"/>
                      <a:gd name="T12" fmla="*/ 12 w 19"/>
                      <a:gd name="T13" fmla="*/ 11 h 12"/>
                      <a:gd name="T14" fmla="*/ 14 w 19"/>
                      <a:gd name="T15" fmla="*/ 11 h 12"/>
                      <a:gd name="T16" fmla="*/ 15 w 19"/>
                      <a:gd name="T17" fmla="*/ 11 h 12"/>
                      <a:gd name="T18" fmla="*/ 16 w 19"/>
                      <a:gd name="T19" fmla="*/ 11 h 12"/>
                      <a:gd name="T20" fmla="*/ 18 w 19"/>
                      <a:gd name="T21" fmla="*/ 0 h 12"/>
                      <a:gd name="T22" fmla="*/ 0 w 19"/>
                      <a:gd name="T23" fmla="*/ 0 h 12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9"/>
                      <a:gd name="T37" fmla="*/ 0 h 12"/>
                      <a:gd name="T38" fmla="*/ 19 w 19"/>
                      <a:gd name="T39" fmla="*/ 12 h 12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9" h="12">
                        <a:moveTo>
                          <a:pt x="0" y="0"/>
                        </a:moveTo>
                        <a:lnTo>
                          <a:pt x="5" y="10"/>
                        </a:lnTo>
                        <a:lnTo>
                          <a:pt x="6" y="10"/>
                        </a:lnTo>
                        <a:lnTo>
                          <a:pt x="8" y="10"/>
                        </a:lnTo>
                        <a:lnTo>
                          <a:pt x="9" y="10"/>
                        </a:lnTo>
                        <a:lnTo>
                          <a:pt x="10" y="10"/>
                        </a:lnTo>
                        <a:lnTo>
                          <a:pt x="12" y="11"/>
                        </a:lnTo>
                        <a:lnTo>
                          <a:pt x="14" y="11"/>
                        </a:lnTo>
                        <a:lnTo>
                          <a:pt x="15" y="11"/>
                        </a:lnTo>
                        <a:lnTo>
                          <a:pt x="16" y="11"/>
                        </a:lnTo>
                        <a:lnTo>
                          <a:pt x="18" y="0"/>
                        </a:lnTo>
                        <a:lnTo>
                          <a:pt x="0" y="0"/>
                        </a:lnTo>
                      </a:path>
                    </a:pathLst>
                  </a:custGeom>
                  <a:solidFill>
                    <a:srgbClr val="404040"/>
                  </a:solidFill>
                  <a:ln w="127000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algn="ctr"/>
                    <a:endParaRPr lang="en-US" sz="1400" b="1" dirty="0">
                      <a:solidFill>
                        <a:schemeClr val="tx2">
                          <a:lumMod val="75000"/>
                        </a:schemeClr>
                      </a:solidFill>
                      <a:cs typeface="Arial" charset="0"/>
                    </a:endParaRPr>
                  </a:p>
                </p:txBody>
              </p:sp>
            </p:grpSp>
            <p:grpSp>
              <p:nvGrpSpPr>
                <p:cNvPr id="37" name="Group 24"/>
                <p:cNvGrpSpPr>
                  <a:grpSpLocks/>
                </p:cNvGrpSpPr>
                <p:nvPr/>
              </p:nvGrpSpPr>
              <p:grpSpPr bwMode="auto">
                <a:xfrm>
                  <a:off x="1307" y="3003"/>
                  <a:ext cx="98" cy="62"/>
                  <a:chOff x="1307" y="3003"/>
                  <a:chExt cx="98" cy="62"/>
                </a:xfrm>
              </p:grpSpPr>
              <p:sp>
                <p:nvSpPr>
                  <p:cNvPr id="38" name="Freeform 25"/>
                  <p:cNvSpPr>
                    <a:spLocks/>
                  </p:cNvSpPr>
                  <p:nvPr/>
                </p:nvSpPr>
                <p:spPr bwMode="auto">
                  <a:xfrm>
                    <a:off x="1307" y="3003"/>
                    <a:ext cx="98" cy="62"/>
                  </a:xfrm>
                  <a:custGeom>
                    <a:avLst/>
                    <a:gdLst>
                      <a:gd name="T0" fmla="*/ 2 w 98"/>
                      <a:gd name="T1" fmla="*/ 2 h 62"/>
                      <a:gd name="T2" fmla="*/ 2 w 98"/>
                      <a:gd name="T3" fmla="*/ 4 h 62"/>
                      <a:gd name="T4" fmla="*/ 2 w 98"/>
                      <a:gd name="T5" fmla="*/ 7 h 62"/>
                      <a:gd name="T6" fmla="*/ 0 w 98"/>
                      <a:gd name="T7" fmla="*/ 10 h 62"/>
                      <a:gd name="T8" fmla="*/ 2 w 98"/>
                      <a:gd name="T9" fmla="*/ 12 h 62"/>
                      <a:gd name="T10" fmla="*/ 2 w 98"/>
                      <a:gd name="T11" fmla="*/ 13 h 62"/>
                      <a:gd name="T12" fmla="*/ 2 w 98"/>
                      <a:gd name="T13" fmla="*/ 16 h 62"/>
                      <a:gd name="T14" fmla="*/ 2 w 98"/>
                      <a:gd name="T15" fmla="*/ 18 h 62"/>
                      <a:gd name="T16" fmla="*/ 0 w 98"/>
                      <a:gd name="T17" fmla="*/ 20 h 62"/>
                      <a:gd name="T18" fmla="*/ 2 w 98"/>
                      <a:gd name="T19" fmla="*/ 22 h 62"/>
                      <a:gd name="T20" fmla="*/ 2 w 98"/>
                      <a:gd name="T21" fmla="*/ 23 h 62"/>
                      <a:gd name="T22" fmla="*/ 2 w 98"/>
                      <a:gd name="T23" fmla="*/ 26 h 62"/>
                      <a:gd name="T24" fmla="*/ 2 w 98"/>
                      <a:gd name="T25" fmla="*/ 28 h 62"/>
                      <a:gd name="T26" fmla="*/ 0 w 98"/>
                      <a:gd name="T27" fmla="*/ 30 h 62"/>
                      <a:gd name="T28" fmla="*/ 2 w 98"/>
                      <a:gd name="T29" fmla="*/ 31 h 62"/>
                      <a:gd name="T30" fmla="*/ 4 w 98"/>
                      <a:gd name="T31" fmla="*/ 34 h 62"/>
                      <a:gd name="T32" fmla="*/ 4 w 98"/>
                      <a:gd name="T33" fmla="*/ 37 h 62"/>
                      <a:gd name="T34" fmla="*/ 2 w 98"/>
                      <a:gd name="T35" fmla="*/ 39 h 62"/>
                      <a:gd name="T36" fmla="*/ 2 w 98"/>
                      <a:gd name="T37" fmla="*/ 40 h 62"/>
                      <a:gd name="T38" fmla="*/ 5 w 98"/>
                      <a:gd name="T39" fmla="*/ 42 h 62"/>
                      <a:gd name="T40" fmla="*/ 12 w 98"/>
                      <a:gd name="T41" fmla="*/ 48 h 62"/>
                      <a:gd name="T42" fmla="*/ 17 w 98"/>
                      <a:gd name="T43" fmla="*/ 54 h 62"/>
                      <a:gd name="T44" fmla="*/ 23 w 98"/>
                      <a:gd name="T45" fmla="*/ 57 h 62"/>
                      <a:gd name="T46" fmla="*/ 32 w 98"/>
                      <a:gd name="T47" fmla="*/ 60 h 62"/>
                      <a:gd name="T48" fmla="*/ 42 w 98"/>
                      <a:gd name="T49" fmla="*/ 61 h 62"/>
                      <a:gd name="T50" fmla="*/ 56 w 98"/>
                      <a:gd name="T51" fmla="*/ 61 h 62"/>
                      <a:gd name="T52" fmla="*/ 66 w 98"/>
                      <a:gd name="T53" fmla="*/ 60 h 62"/>
                      <a:gd name="T54" fmla="*/ 74 w 98"/>
                      <a:gd name="T55" fmla="*/ 58 h 62"/>
                      <a:gd name="T56" fmla="*/ 79 w 98"/>
                      <a:gd name="T57" fmla="*/ 57 h 62"/>
                      <a:gd name="T58" fmla="*/ 82 w 98"/>
                      <a:gd name="T59" fmla="*/ 54 h 62"/>
                      <a:gd name="T60" fmla="*/ 92 w 98"/>
                      <a:gd name="T61" fmla="*/ 42 h 62"/>
                      <a:gd name="T62" fmla="*/ 95 w 98"/>
                      <a:gd name="T63" fmla="*/ 39 h 62"/>
                      <a:gd name="T64" fmla="*/ 95 w 98"/>
                      <a:gd name="T65" fmla="*/ 37 h 62"/>
                      <a:gd name="T66" fmla="*/ 93 w 98"/>
                      <a:gd name="T67" fmla="*/ 33 h 62"/>
                      <a:gd name="T68" fmla="*/ 93 w 98"/>
                      <a:gd name="T69" fmla="*/ 31 h 62"/>
                      <a:gd name="T70" fmla="*/ 95 w 98"/>
                      <a:gd name="T71" fmla="*/ 30 h 62"/>
                      <a:gd name="T72" fmla="*/ 97 w 98"/>
                      <a:gd name="T73" fmla="*/ 28 h 62"/>
                      <a:gd name="T74" fmla="*/ 95 w 98"/>
                      <a:gd name="T75" fmla="*/ 26 h 62"/>
                      <a:gd name="T76" fmla="*/ 95 w 98"/>
                      <a:gd name="T77" fmla="*/ 24 h 62"/>
                      <a:gd name="T78" fmla="*/ 93 w 98"/>
                      <a:gd name="T79" fmla="*/ 22 h 62"/>
                      <a:gd name="T80" fmla="*/ 95 w 98"/>
                      <a:gd name="T81" fmla="*/ 21 h 62"/>
                      <a:gd name="T82" fmla="*/ 95 w 98"/>
                      <a:gd name="T83" fmla="*/ 19 h 62"/>
                      <a:gd name="T84" fmla="*/ 95 w 98"/>
                      <a:gd name="T85" fmla="*/ 16 h 62"/>
                      <a:gd name="T86" fmla="*/ 95 w 98"/>
                      <a:gd name="T87" fmla="*/ 14 h 62"/>
                      <a:gd name="T88" fmla="*/ 93 w 98"/>
                      <a:gd name="T89" fmla="*/ 12 h 62"/>
                      <a:gd name="T90" fmla="*/ 95 w 98"/>
                      <a:gd name="T91" fmla="*/ 10 h 62"/>
                      <a:gd name="T92" fmla="*/ 97 w 98"/>
                      <a:gd name="T93" fmla="*/ 7 h 62"/>
                      <a:gd name="T94" fmla="*/ 95 w 98"/>
                      <a:gd name="T95" fmla="*/ 5 h 62"/>
                      <a:gd name="T96" fmla="*/ 95 w 98"/>
                      <a:gd name="T97" fmla="*/ 4 h 62"/>
                      <a:gd name="T98" fmla="*/ 95 w 98"/>
                      <a:gd name="T99" fmla="*/ 2 h 62"/>
                      <a:gd name="T100" fmla="*/ 2 w 98"/>
                      <a:gd name="T101" fmla="*/ 0 h 62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w 98"/>
                      <a:gd name="T154" fmla="*/ 0 h 62"/>
                      <a:gd name="T155" fmla="*/ 98 w 98"/>
                      <a:gd name="T156" fmla="*/ 62 h 62"/>
                    </a:gdLst>
                    <a:ahLst/>
                    <a:cxnLst>
                      <a:cxn ang="T102">
                        <a:pos x="T0" y="T1"/>
                      </a:cxn>
                      <a:cxn ang="T103">
                        <a:pos x="T2" y="T3"/>
                      </a:cxn>
                      <a:cxn ang="T104">
                        <a:pos x="T4" y="T5"/>
                      </a:cxn>
                      <a:cxn ang="T105">
                        <a:pos x="T6" y="T7"/>
                      </a:cxn>
                      <a:cxn ang="T106">
                        <a:pos x="T8" y="T9"/>
                      </a:cxn>
                      <a:cxn ang="T107">
                        <a:pos x="T10" y="T11"/>
                      </a:cxn>
                      <a:cxn ang="T108">
                        <a:pos x="T12" y="T13"/>
                      </a:cxn>
                      <a:cxn ang="T109">
                        <a:pos x="T14" y="T15"/>
                      </a:cxn>
                      <a:cxn ang="T110">
                        <a:pos x="T16" y="T17"/>
                      </a:cxn>
                      <a:cxn ang="T111">
                        <a:pos x="T18" y="T19"/>
                      </a:cxn>
                      <a:cxn ang="T112">
                        <a:pos x="T20" y="T21"/>
                      </a:cxn>
                      <a:cxn ang="T113">
                        <a:pos x="T22" y="T23"/>
                      </a:cxn>
                      <a:cxn ang="T114">
                        <a:pos x="T24" y="T25"/>
                      </a:cxn>
                      <a:cxn ang="T115">
                        <a:pos x="T26" y="T27"/>
                      </a:cxn>
                      <a:cxn ang="T116">
                        <a:pos x="T28" y="T29"/>
                      </a:cxn>
                      <a:cxn ang="T117">
                        <a:pos x="T30" y="T31"/>
                      </a:cxn>
                      <a:cxn ang="T118">
                        <a:pos x="T32" y="T33"/>
                      </a:cxn>
                      <a:cxn ang="T119">
                        <a:pos x="T34" y="T35"/>
                      </a:cxn>
                      <a:cxn ang="T120">
                        <a:pos x="T36" y="T37"/>
                      </a:cxn>
                      <a:cxn ang="T121">
                        <a:pos x="T38" y="T39"/>
                      </a:cxn>
                      <a:cxn ang="T122">
                        <a:pos x="T40" y="T41"/>
                      </a:cxn>
                      <a:cxn ang="T123">
                        <a:pos x="T42" y="T43"/>
                      </a:cxn>
                      <a:cxn ang="T124">
                        <a:pos x="T44" y="T45"/>
                      </a:cxn>
                      <a:cxn ang="T125">
                        <a:pos x="T46" y="T47"/>
                      </a:cxn>
                      <a:cxn ang="T126">
                        <a:pos x="T48" y="T49"/>
                      </a:cxn>
                      <a:cxn ang="T127">
                        <a:pos x="T50" y="T51"/>
                      </a:cxn>
                      <a:cxn ang="T128">
                        <a:pos x="T52" y="T53"/>
                      </a:cxn>
                      <a:cxn ang="T129">
                        <a:pos x="T54" y="T55"/>
                      </a:cxn>
                      <a:cxn ang="T130">
                        <a:pos x="T56" y="T57"/>
                      </a:cxn>
                      <a:cxn ang="T131">
                        <a:pos x="T58" y="T59"/>
                      </a:cxn>
                      <a:cxn ang="T132">
                        <a:pos x="T60" y="T61"/>
                      </a:cxn>
                      <a:cxn ang="T133">
                        <a:pos x="T62" y="T63"/>
                      </a:cxn>
                      <a:cxn ang="T134">
                        <a:pos x="T64" y="T65"/>
                      </a:cxn>
                      <a:cxn ang="T135">
                        <a:pos x="T66" y="T67"/>
                      </a:cxn>
                      <a:cxn ang="T136">
                        <a:pos x="T68" y="T69"/>
                      </a:cxn>
                      <a:cxn ang="T137">
                        <a:pos x="T70" y="T71"/>
                      </a:cxn>
                      <a:cxn ang="T138">
                        <a:pos x="T72" y="T73"/>
                      </a:cxn>
                      <a:cxn ang="T139">
                        <a:pos x="T74" y="T75"/>
                      </a:cxn>
                      <a:cxn ang="T140">
                        <a:pos x="T76" y="T77"/>
                      </a:cxn>
                      <a:cxn ang="T141">
                        <a:pos x="T78" y="T79"/>
                      </a:cxn>
                      <a:cxn ang="T142">
                        <a:pos x="T80" y="T81"/>
                      </a:cxn>
                      <a:cxn ang="T143">
                        <a:pos x="T82" y="T83"/>
                      </a:cxn>
                      <a:cxn ang="T144">
                        <a:pos x="T84" y="T85"/>
                      </a:cxn>
                      <a:cxn ang="T145">
                        <a:pos x="T86" y="T87"/>
                      </a:cxn>
                      <a:cxn ang="T146">
                        <a:pos x="T88" y="T89"/>
                      </a:cxn>
                      <a:cxn ang="T147">
                        <a:pos x="T90" y="T91"/>
                      </a:cxn>
                      <a:cxn ang="T148">
                        <a:pos x="T92" y="T93"/>
                      </a:cxn>
                      <a:cxn ang="T149">
                        <a:pos x="T94" y="T95"/>
                      </a:cxn>
                      <a:cxn ang="T150">
                        <a:pos x="T96" y="T97"/>
                      </a:cxn>
                      <a:cxn ang="T151">
                        <a:pos x="T98" y="T99"/>
                      </a:cxn>
                      <a:cxn ang="T152">
                        <a:pos x="T100" y="T101"/>
                      </a:cxn>
                    </a:cxnLst>
                    <a:rect l="T153" t="T154" r="T155" b="T156"/>
                    <a:pathLst>
                      <a:path w="98" h="62">
                        <a:moveTo>
                          <a:pt x="2" y="0"/>
                        </a:moveTo>
                        <a:lnTo>
                          <a:pt x="2" y="2"/>
                        </a:lnTo>
                        <a:lnTo>
                          <a:pt x="2" y="3"/>
                        </a:lnTo>
                        <a:lnTo>
                          <a:pt x="2" y="4"/>
                        </a:lnTo>
                        <a:lnTo>
                          <a:pt x="2" y="6"/>
                        </a:lnTo>
                        <a:lnTo>
                          <a:pt x="2" y="7"/>
                        </a:lnTo>
                        <a:lnTo>
                          <a:pt x="2" y="8"/>
                        </a:lnTo>
                        <a:lnTo>
                          <a:pt x="0" y="10"/>
                        </a:lnTo>
                        <a:lnTo>
                          <a:pt x="0" y="11"/>
                        </a:lnTo>
                        <a:lnTo>
                          <a:pt x="2" y="12"/>
                        </a:lnTo>
                        <a:lnTo>
                          <a:pt x="2" y="13"/>
                        </a:lnTo>
                        <a:lnTo>
                          <a:pt x="4" y="15"/>
                        </a:lnTo>
                        <a:lnTo>
                          <a:pt x="2" y="16"/>
                        </a:lnTo>
                        <a:lnTo>
                          <a:pt x="2" y="17"/>
                        </a:lnTo>
                        <a:lnTo>
                          <a:pt x="2" y="18"/>
                        </a:lnTo>
                        <a:lnTo>
                          <a:pt x="0" y="19"/>
                        </a:lnTo>
                        <a:lnTo>
                          <a:pt x="0" y="20"/>
                        </a:lnTo>
                        <a:lnTo>
                          <a:pt x="2" y="21"/>
                        </a:lnTo>
                        <a:lnTo>
                          <a:pt x="2" y="22"/>
                        </a:lnTo>
                        <a:lnTo>
                          <a:pt x="2" y="23"/>
                        </a:lnTo>
                        <a:lnTo>
                          <a:pt x="4" y="24"/>
                        </a:lnTo>
                        <a:lnTo>
                          <a:pt x="2" y="26"/>
                        </a:lnTo>
                        <a:lnTo>
                          <a:pt x="2" y="27"/>
                        </a:lnTo>
                        <a:lnTo>
                          <a:pt x="2" y="28"/>
                        </a:lnTo>
                        <a:lnTo>
                          <a:pt x="0" y="29"/>
                        </a:lnTo>
                        <a:lnTo>
                          <a:pt x="0" y="30"/>
                        </a:lnTo>
                        <a:lnTo>
                          <a:pt x="0" y="31"/>
                        </a:lnTo>
                        <a:lnTo>
                          <a:pt x="2" y="31"/>
                        </a:lnTo>
                        <a:lnTo>
                          <a:pt x="2" y="32"/>
                        </a:lnTo>
                        <a:lnTo>
                          <a:pt x="4" y="34"/>
                        </a:lnTo>
                        <a:lnTo>
                          <a:pt x="4" y="35"/>
                        </a:lnTo>
                        <a:lnTo>
                          <a:pt x="4" y="37"/>
                        </a:lnTo>
                        <a:lnTo>
                          <a:pt x="2" y="38"/>
                        </a:lnTo>
                        <a:lnTo>
                          <a:pt x="2" y="39"/>
                        </a:lnTo>
                        <a:lnTo>
                          <a:pt x="2" y="40"/>
                        </a:lnTo>
                        <a:lnTo>
                          <a:pt x="2" y="41"/>
                        </a:lnTo>
                        <a:lnTo>
                          <a:pt x="5" y="42"/>
                        </a:lnTo>
                        <a:lnTo>
                          <a:pt x="7" y="45"/>
                        </a:lnTo>
                        <a:lnTo>
                          <a:pt x="12" y="48"/>
                        </a:lnTo>
                        <a:lnTo>
                          <a:pt x="15" y="52"/>
                        </a:lnTo>
                        <a:lnTo>
                          <a:pt x="17" y="54"/>
                        </a:lnTo>
                        <a:lnTo>
                          <a:pt x="20" y="55"/>
                        </a:lnTo>
                        <a:lnTo>
                          <a:pt x="23" y="57"/>
                        </a:lnTo>
                        <a:lnTo>
                          <a:pt x="27" y="58"/>
                        </a:lnTo>
                        <a:lnTo>
                          <a:pt x="32" y="60"/>
                        </a:lnTo>
                        <a:lnTo>
                          <a:pt x="38" y="60"/>
                        </a:lnTo>
                        <a:lnTo>
                          <a:pt x="42" y="61"/>
                        </a:lnTo>
                        <a:lnTo>
                          <a:pt x="49" y="61"/>
                        </a:lnTo>
                        <a:lnTo>
                          <a:pt x="56" y="61"/>
                        </a:lnTo>
                        <a:lnTo>
                          <a:pt x="61" y="61"/>
                        </a:lnTo>
                        <a:lnTo>
                          <a:pt x="66" y="60"/>
                        </a:lnTo>
                        <a:lnTo>
                          <a:pt x="70" y="59"/>
                        </a:lnTo>
                        <a:lnTo>
                          <a:pt x="74" y="58"/>
                        </a:lnTo>
                        <a:lnTo>
                          <a:pt x="77" y="57"/>
                        </a:lnTo>
                        <a:lnTo>
                          <a:pt x="79" y="57"/>
                        </a:lnTo>
                        <a:lnTo>
                          <a:pt x="80" y="55"/>
                        </a:lnTo>
                        <a:lnTo>
                          <a:pt x="82" y="54"/>
                        </a:lnTo>
                        <a:lnTo>
                          <a:pt x="88" y="48"/>
                        </a:lnTo>
                        <a:lnTo>
                          <a:pt x="92" y="42"/>
                        </a:lnTo>
                        <a:lnTo>
                          <a:pt x="95" y="39"/>
                        </a:lnTo>
                        <a:lnTo>
                          <a:pt x="95" y="38"/>
                        </a:lnTo>
                        <a:lnTo>
                          <a:pt x="95" y="37"/>
                        </a:lnTo>
                        <a:lnTo>
                          <a:pt x="93" y="35"/>
                        </a:lnTo>
                        <a:lnTo>
                          <a:pt x="93" y="33"/>
                        </a:lnTo>
                        <a:lnTo>
                          <a:pt x="93" y="32"/>
                        </a:lnTo>
                        <a:lnTo>
                          <a:pt x="93" y="31"/>
                        </a:lnTo>
                        <a:lnTo>
                          <a:pt x="95" y="31"/>
                        </a:lnTo>
                        <a:lnTo>
                          <a:pt x="95" y="30"/>
                        </a:lnTo>
                        <a:lnTo>
                          <a:pt x="95" y="29"/>
                        </a:lnTo>
                        <a:lnTo>
                          <a:pt x="97" y="28"/>
                        </a:lnTo>
                        <a:lnTo>
                          <a:pt x="97" y="27"/>
                        </a:lnTo>
                        <a:lnTo>
                          <a:pt x="95" y="26"/>
                        </a:lnTo>
                        <a:lnTo>
                          <a:pt x="95" y="25"/>
                        </a:lnTo>
                        <a:lnTo>
                          <a:pt x="95" y="24"/>
                        </a:lnTo>
                        <a:lnTo>
                          <a:pt x="93" y="23"/>
                        </a:lnTo>
                        <a:lnTo>
                          <a:pt x="93" y="22"/>
                        </a:lnTo>
                        <a:lnTo>
                          <a:pt x="95" y="21"/>
                        </a:lnTo>
                        <a:lnTo>
                          <a:pt x="95" y="20"/>
                        </a:lnTo>
                        <a:lnTo>
                          <a:pt x="95" y="19"/>
                        </a:lnTo>
                        <a:lnTo>
                          <a:pt x="95" y="17"/>
                        </a:lnTo>
                        <a:lnTo>
                          <a:pt x="95" y="16"/>
                        </a:lnTo>
                        <a:lnTo>
                          <a:pt x="95" y="15"/>
                        </a:lnTo>
                        <a:lnTo>
                          <a:pt x="95" y="14"/>
                        </a:lnTo>
                        <a:lnTo>
                          <a:pt x="93" y="13"/>
                        </a:lnTo>
                        <a:lnTo>
                          <a:pt x="93" y="12"/>
                        </a:lnTo>
                        <a:lnTo>
                          <a:pt x="95" y="11"/>
                        </a:lnTo>
                        <a:lnTo>
                          <a:pt x="95" y="10"/>
                        </a:lnTo>
                        <a:lnTo>
                          <a:pt x="97" y="8"/>
                        </a:lnTo>
                        <a:lnTo>
                          <a:pt x="97" y="7"/>
                        </a:lnTo>
                        <a:lnTo>
                          <a:pt x="97" y="6"/>
                        </a:lnTo>
                        <a:lnTo>
                          <a:pt x="95" y="5"/>
                        </a:lnTo>
                        <a:lnTo>
                          <a:pt x="95" y="4"/>
                        </a:lnTo>
                        <a:lnTo>
                          <a:pt x="95" y="3"/>
                        </a:lnTo>
                        <a:lnTo>
                          <a:pt x="95" y="2"/>
                        </a:lnTo>
                        <a:lnTo>
                          <a:pt x="95" y="0"/>
                        </a:lnTo>
                        <a:lnTo>
                          <a:pt x="2" y="0"/>
                        </a:lnTo>
                      </a:path>
                    </a:pathLst>
                  </a:custGeom>
                  <a:solidFill>
                    <a:srgbClr val="FE9B03"/>
                  </a:solidFill>
                  <a:ln w="127000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algn="ctr"/>
                    <a:endParaRPr lang="en-US" sz="1400" b="1" dirty="0">
                      <a:solidFill>
                        <a:schemeClr val="tx2">
                          <a:lumMod val="75000"/>
                        </a:schemeClr>
                      </a:solidFill>
                      <a:cs typeface="Arial" charset="0"/>
                    </a:endParaRPr>
                  </a:p>
                </p:txBody>
              </p:sp>
              <p:sp>
                <p:nvSpPr>
                  <p:cNvPr id="39" name="Freeform 26"/>
                  <p:cNvSpPr>
                    <a:spLocks/>
                  </p:cNvSpPr>
                  <p:nvPr/>
                </p:nvSpPr>
                <p:spPr bwMode="auto">
                  <a:xfrm>
                    <a:off x="1307" y="3012"/>
                    <a:ext cx="9" cy="2"/>
                  </a:xfrm>
                  <a:custGeom>
                    <a:avLst/>
                    <a:gdLst>
                      <a:gd name="T0" fmla="*/ 1 w 9"/>
                      <a:gd name="T1" fmla="*/ 0 h 2"/>
                      <a:gd name="T2" fmla="*/ 1 w 9"/>
                      <a:gd name="T3" fmla="*/ 0 h 2"/>
                      <a:gd name="T4" fmla="*/ 2 w 9"/>
                      <a:gd name="T5" fmla="*/ 0 h 2"/>
                      <a:gd name="T6" fmla="*/ 3 w 9"/>
                      <a:gd name="T7" fmla="*/ 0 h 2"/>
                      <a:gd name="T8" fmla="*/ 5 w 9"/>
                      <a:gd name="T9" fmla="*/ 1 h 2"/>
                      <a:gd name="T10" fmla="*/ 7 w 9"/>
                      <a:gd name="T11" fmla="*/ 1 h 2"/>
                      <a:gd name="T12" fmla="*/ 8 w 9"/>
                      <a:gd name="T13" fmla="*/ 1 h 2"/>
                      <a:gd name="T14" fmla="*/ 8 w 9"/>
                      <a:gd name="T15" fmla="*/ 1 h 2"/>
                      <a:gd name="T16" fmla="*/ 5 w 9"/>
                      <a:gd name="T17" fmla="*/ 1 h 2"/>
                      <a:gd name="T18" fmla="*/ 3 w 9"/>
                      <a:gd name="T19" fmla="*/ 1 h 2"/>
                      <a:gd name="T20" fmla="*/ 2 w 9"/>
                      <a:gd name="T21" fmla="*/ 1 h 2"/>
                      <a:gd name="T22" fmla="*/ 3 w 9"/>
                      <a:gd name="T23" fmla="*/ 1 h 2"/>
                      <a:gd name="T24" fmla="*/ 3 w 9"/>
                      <a:gd name="T25" fmla="*/ 1 h 2"/>
                      <a:gd name="T26" fmla="*/ 2 w 9"/>
                      <a:gd name="T27" fmla="*/ 1 h 2"/>
                      <a:gd name="T28" fmla="*/ 1 w 9"/>
                      <a:gd name="T29" fmla="*/ 1 h 2"/>
                      <a:gd name="T30" fmla="*/ 0 w 9"/>
                      <a:gd name="T31" fmla="*/ 0 h 2"/>
                      <a:gd name="T32" fmla="*/ 0 w 9"/>
                      <a:gd name="T33" fmla="*/ 0 h 2"/>
                      <a:gd name="T34" fmla="*/ 1 w 9"/>
                      <a:gd name="T35" fmla="*/ 0 h 2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w 9"/>
                      <a:gd name="T55" fmla="*/ 0 h 2"/>
                      <a:gd name="T56" fmla="*/ 9 w 9"/>
                      <a:gd name="T57" fmla="*/ 2 h 2"/>
                    </a:gdLst>
                    <a:ahLst/>
                    <a:cxnLst>
                      <a:cxn ang="T36">
                        <a:pos x="T0" y="T1"/>
                      </a:cxn>
                      <a:cxn ang="T37">
                        <a:pos x="T2" y="T3"/>
                      </a:cxn>
                      <a:cxn ang="T38">
                        <a:pos x="T4" y="T5"/>
                      </a:cxn>
                      <a:cxn ang="T39">
                        <a:pos x="T6" y="T7"/>
                      </a:cxn>
                      <a:cxn ang="T40">
                        <a:pos x="T8" y="T9"/>
                      </a:cxn>
                      <a:cxn ang="T41">
                        <a:pos x="T10" y="T11"/>
                      </a:cxn>
                      <a:cxn ang="T42">
                        <a:pos x="T12" y="T13"/>
                      </a:cxn>
                      <a:cxn ang="T43">
                        <a:pos x="T14" y="T15"/>
                      </a:cxn>
                      <a:cxn ang="T44">
                        <a:pos x="T16" y="T17"/>
                      </a:cxn>
                      <a:cxn ang="T45">
                        <a:pos x="T18" y="T19"/>
                      </a:cxn>
                      <a:cxn ang="T46">
                        <a:pos x="T20" y="T21"/>
                      </a:cxn>
                      <a:cxn ang="T47">
                        <a:pos x="T22" y="T23"/>
                      </a:cxn>
                      <a:cxn ang="T48">
                        <a:pos x="T24" y="T25"/>
                      </a:cxn>
                      <a:cxn ang="T49">
                        <a:pos x="T26" y="T27"/>
                      </a:cxn>
                      <a:cxn ang="T50">
                        <a:pos x="T28" y="T29"/>
                      </a:cxn>
                      <a:cxn ang="T51">
                        <a:pos x="T30" y="T31"/>
                      </a:cxn>
                      <a:cxn ang="T52">
                        <a:pos x="T32" y="T33"/>
                      </a:cxn>
                      <a:cxn ang="T53">
                        <a:pos x="T34" y="T35"/>
                      </a:cxn>
                    </a:cxnLst>
                    <a:rect l="T54" t="T55" r="T56" b="T57"/>
                    <a:pathLst>
                      <a:path w="9" h="2">
                        <a:moveTo>
                          <a:pt x="1" y="0"/>
                        </a:move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5" y="1"/>
                        </a:lnTo>
                        <a:lnTo>
                          <a:pt x="7" y="1"/>
                        </a:lnTo>
                        <a:lnTo>
                          <a:pt x="8" y="1"/>
                        </a:lnTo>
                        <a:lnTo>
                          <a:pt x="5" y="1"/>
                        </a:lnTo>
                        <a:lnTo>
                          <a:pt x="3" y="1"/>
                        </a:lnTo>
                        <a:lnTo>
                          <a:pt x="2" y="1"/>
                        </a:lnTo>
                        <a:lnTo>
                          <a:pt x="3" y="1"/>
                        </a:lnTo>
                        <a:lnTo>
                          <a:pt x="2" y="1"/>
                        </a:lnTo>
                        <a:lnTo>
                          <a:pt x="1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</a:path>
                    </a:pathLst>
                  </a:custGeom>
                  <a:solidFill>
                    <a:srgbClr val="FFA040"/>
                  </a:solidFill>
                  <a:ln w="127000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algn="ctr"/>
                    <a:endParaRPr lang="en-US" sz="1400" b="1" dirty="0">
                      <a:solidFill>
                        <a:schemeClr val="tx2">
                          <a:lumMod val="75000"/>
                        </a:schemeClr>
                      </a:solidFill>
                      <a:cs typeface="Arial" charset="0"/>
                    </a:endParaRPr>
                  </a:p>
                </p:txBody>
              </p:sp>
              <p:sp>
                <p:nvSpPr>
                  <p:cNvPr id="40" name="Freeform 27"/>
                  <p:cNvSpPr>
                    <a:spLocks/>
                  </p:cNvSpPr>
                  <p:nvPr/>
                </p:nvSpPr>
                <p:spPr bwMode="auto">
                  <a:xfrm>
                    <a:off x="1307" y="3024"/>
                    <a:ext cx="13" cy="1"/>
                  </a:xfrm>
                  <a:custGeom>
                    <a:avLst/>
                    <a:gdLst>
                      <a:gd name="T0" fmla="*/ 0 w 13"/>
                      <a:gd name="T1" fmla="*/ 0 h 1"/>
                      <a:gd name="T2" fmla="*/ 1 w 13"/>
                      <a:gd name="T3" fmla="*/ 0 h 1"/>
                      <a:gd name="T4" fmla="*/ 1 w 13"/>
                      <a:gd name="T5" fmla="*/ 0 h 1"/>
                      <a:gd name="T6" fmla="*/ 2 w 13"/>
                      <a:gd name="T7" fmla="*/ 0 h 1"/>
                      <a:gd name="T8" fmla="*/ 3 w 13"/>
                      <a:gd name="T9" fmla="*/ 0 h 1"/>
                      <a:gd name="T10" fmla="*/ 5 w 13"/>
                      <a:gd name="T11" fmla="*/ 0 h 1"/>
                      <a:gd name="T12" fmla="*/ 8 w 13"/>
                      <a:gd name="T13" fmla="*/ 0 h 1"/>
                      <a:gd name="T14" fmla="*/ 10 w 13"/>
                      <a:gd name="T15" fmla="*/ 0 h 1"/>
                      <a:gd name="T16" fmla="*/ 12 w 13"/>
                      <a:gd name="T17" fmla="*/ 0 h 1"/>
                      <a:gd name="T18" fmla="*/ 8 w 13"/>
                      <a:gd name="T19" fmla="*/ 0 h 1"/>
                      <a:gd name="T20" fmla="*/ 5 w 13"/>
                      <a:gd name="T21" fmla="*/ 0 h 1"/>
                      <a:gd name="T22" fmla="*/ 4 w 13"/>
                      <a:gd name="T23" fmla="*/ 0 h 1"/>
                      <a:gd name="T24" fmla="*/ 3 w 13"/>
                      <a:gd name="T25" fmla="*/ 0 h 1"/>
                      <a:gd name="T26" fmla="*/ 3 w 13"/>
                      <a:gd name="T27" fmla="*/ 0 h 1"/>
                      <a:gd name="T28" fmla="*/ 3 w 13"/>
                      <a:gd name="T29" fmla="*/ 0 h 1"/>
                      <a:gd name="T30" fmla="*/ 2 w 13"/>
                      <a:gd name="T31" fmla="*/ 0 h 1"/>
                      <a:gd name="T32" fmla="*/ 1 w 13"/>
                      <a:gd name="T33" fmla="*/ 0 h 1"/>
                      <a:gd name="T34" fmla="*/ 0 w 13"/>
                      <a:gd name="T35" fmla="*/ 0 h 1"/>
                      <a:gd name="T36" fmla="*/ 0 w 13"/>
                      <a:gd name="T37" fmla="*/ 0 h 1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w 13"/>
                      <a:gd name="T58" fmla="*/ 0 h 1"/>
                      <a:gd name="T59" fmla="*/ 13 w 13"/>
                      <a:gd name="T60" fmla="*/ 1 h 1"/>
                    </a:gdLst>
                    <a:ahLst/>
                    <a:cxnLst>
                      <a:cxn ang="T38">
                        <a:pos x="T0" y="T1"/>
                      </a:cxn>
                      <a:cxn ang="T39">
                        <a:pos x="T2" y="T3"/>
                      </a:cxn>
                      <a:cxn ang="T40">
                        <a:pos x="T4" y="T5"/>
                      </a:cxn>
                      <a:cxn ang="T41">
                        <a:pos x="T6" y="T7"/>
                      </a:cxn>
                      <a:cxn ang="T42">
                        <a:pos x="T8" y="T9"/>
                      </a:cxn>
                      <a:cxn ang="T43">
                        <a:pos x="T10" y="T11"/>
                      </a:cxn>
                      <a:cxn ang="T44">
                        <a:pos x="T12" y="T13"/>
                      </a:cxn>
                      <a:cxn ang="T45">
                        <a:pos x="T14" y="T15"/>
                      </a:cxn>
                      <a:cxn ang="T46">
                        <a:pos x="T16" y="T17"/>
                      </a:cxn>
                      <a:cxn ang="T47">
                        <a:pos x="T18" y="T19"/>
                      </a:cxn>
                      <a:cxn ang="T48">
                        <a:pos x="T20" y="T21"/>
                      </a:cxn>
                      <a:cxn ang="T49">
                        <a:pos x="T22" y="T23"/>
                      </a:cxn>
                      <a:cxn ang="T50">
                        <a:pos x="T24" y="T25"/>
                      </a:cxn>
                      <a:cxn ang="T51">
                        <a:pos x="T26" y="T27"/>
                      </a:cxn>
                      <a:cxn ang="T52">
                        <a:pos x="T28" y="T29"/>
                      </a:cxn>
                      <a:cxn ang="T53">
                        <a:pos x="T30" y="T31"/>
                      </a:cxn>
                      <a:cxn ang="T54">
                        <a:pos x="T32" y="T33"/>
                      </a:cxn>
                      <a:cxn ang="T55">
                        <a:pos x="T34" y="T35"/>
                      </a:cxn>
                      <a:cxn ang="T56">
                        <a:pos x="T36" y="T37"/>
                      </a:cxn>
                    </a:cxnLst>
                    <a:rect l="T57" t="T58" r="T59" b="T60"/>
                    <a:pathLst>
                      <a:path w="13" h="1">
                        <a:moveTo>
                          <a:pt x="0" y="0"/>
                        </a:move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5" y="0"/>
                        </a:lnTo>
                        <a:lnTo>
                          <a:pt x="8" y="0"/>
                        </a:lnTo>
                        <a:lnTo>
                          <a:pt x="10" y="0"/>
                        </a:lnTo>
                        <a:lnTo>
                          <a:pt x="12" y="0"/>
                        </a:lnTo>
                        <a:lnTo>
                          <a:pt x="8" y="0"/>
                        </a:lnTo>
                        <a:lnTo>
                          <a:pt x="5" y="0"/>
                        </a:lnTo>
                        <a:lnTo>
                          <a:pt x="4" y="0"/>
                        </a:lnTo>
                        <a:lnTo>
                          <a:pt x="3" y="0"/>
                        </a:lnTo>
                        <a:lnTo>
                          <a:pt x="2" y="0"/>
                        </a:lnTo>
                        <a:lnTo>
                          <a:pt x="1" y="0"/>
                        </a:lnTo>
                        <a:lnTo>
                          <a:pt x="0" y="0"/>
                        </a:lnTo>
                      </a:path>
                    </a:pathLst>
                  </a:custGeom>
                  <a:solidFill>
                    <a:srgbClr val="FFA040"/>
                  </a:solidFill>
                  <a:ln w="127000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algn="ctr"/>
                    <a:endParaRPr lang="en-US" sz="1400" b="1" dirty="0">
                      <a:solidFill>
                        <a:schemeClr val="tx2">
                          <a:lumMod val="75000"/>
                        </a:schemeClr>
                      </a:solidFill>
                      <a:cs typeface="Arial" charset="0"/>
                    </a:endParaRPr>
                  </a:p>
                </p:txBody>
              </p:sp>
              <p:sp>
                <p:nvSpPr>
                  <p:cNvPr id="41" name="Freeform 28"/>
                  <p:cNvSpPr>
                    <a:spLocks/>
                  </p:cNvSpPr>
                  <p:nvPr/>
                </p:nvSpPr>
                <p:spPr bwMode="auto">
                  <a:xfrm>
                    <a:off x="1307" y="3035"/>
                    <a:ext cx="14" cy="2"/>
                  </a:xfrm>
                  <a:custGeom>
                    <a:avLst/>
                    <a:gdLst>
                      <a:gd name="T0" fmla="*/ 0 w 14"/>
                      <a:gd name="T1" fmla="*/ 0 h 2"/>
                      <a:gd name="T2" fmla="*/ 1 w 14"/>
                      <a:gd name="T3" fmla="*/ 0 h 2"/>
                      <a:gd name="T4" fmla="*/ 2 w 14"/>
                      <a:gd name="T5" fmla="*/ 0 h 2"/>
                      <a:gd name="T6" fmla="*/ 3 w 14"/>
                      <a:gd name="T7" fmla="*/ 0 h 2"/>
                      <a:gd name="T8" fmla="*/ 3 w 14"/>
                      <a:gd name="T9" fmla="*/ 0 h 2"/>
                      <a:gd name="T10" fmla="*/ 5 w 14"/>
                      <a:gd name="T11" fmla="*/ 0 h 2"/>
                      <a:gd name="T12" fmla="*/ 7 w 14"/>
                      <a:gd name="T13" fmla="*/ 0 h 2"/>
                      <a:gd name="T14" fmla="*/ 10 w 14"/>
                      <a:gd name="T15" fmla="*/ 1 h 2"/>
                      <a:gd name="T16" fmla="*/ 13 w 14"/>
                      <a:gd name="T17" fmla="*/ 1 h 2"/>
                      <a:gd name="T18" fmla="*/ 13 w 14"/>
                      <a:gd name="T19" fmla="*/ 1 h 2"/>
                      <a:gd name="T20" fmla="*/ 10 w 14"/>
                      <a:gd name="T21" fmla="*/ 1 h 2"/>
                      <a:gd name="T22" fmla="*/ 8 w 14"/>
                      <a:gd name="T23" fmla="*/ 1 h 2"/>
                      <a:gd name="T24" fmla="*/ 6 w 14"/>
                      <a:gd name="T25" fmla="*/ 1 h 2"/>
                      <a:gd name="T26" fmla="*/ 5 w 14"/>
                      <a:gd name="T27" fmla="*/ 1 h 2"/>
                      <a:gd name="T28" fmla="*/ 3 w 14"/>
                      <a:gd name="T29" fmla="*/ 1 h 2"/>
                      <a:gd name="T30" fmla="*/ 3 w 14"/>
                      <a:gd name="T31" fmla="*/ 1 h 2"/>
                      <a:gd name="T32" fmla="*/ 3 w 14"/>
                      <a:gd name="T33" fmla="*/ 1 h 2"/>
                      <a:gd name="T34" fmla="*/ 2 w 14"/>
                      <a:gd name="T35" fmla="*/ 1 h 2"/>
                      <a:gd name="T36" fmla="*/ 1 w 14"/>
                      <a:gd name="T37" fmla="*/ 0 h 2"/>
                      <a:gd name="T38" fmla="*/ 0 w 14"/>
                      <a:gd name="T39" fmla="*/ 0 h 2"/>
                      <a:gd name="T40" fmla="*/ 0 w 14"/>
                      <a:gd name="T41" fmla="*/ 0 h 2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w 14"/>
                      <a:gd name="T64" fmla="*/ 0 h 2"/>
                      <a:gd name="T65" fmla="*/ 14 w 14"/>
                      <a:gd name="T66" fmla="*/ 2 h 2"/>
                    </a:gdLst>
                    <a:ahLst/>
                    <a:cxnLst>
                      <a:cxn ang="T42">
                        <a:pos x="T0" y="T1"/>
                      </a:cxn>
                      <a:cxn ang="T43">
                        <a:pos x="T2" y="T3"/>
                      </a:cxn>
                      <a:cxn ang="T44">
                        <a:pos x="T4" y="T5"/>
                      </a:cxn>
                      <a:cxn ang="T45">
                        <a:pos x="T6" y="T7"/>
                      </a:cxn>
                      <a:cxn ang="T46">
                        <a:pos x="T8" y="T9"/>
                      </a:cxn>
                      <a:cxn ang="T47">
                        <a:pos x="T10" y="T11"/>
                      </a:cxn>
                      <a:cxn ang="T48">
                        <a:pos x="T12" y="T13"/>
                      </a:cxn>
                      <a:cxn ang="T49">
                        <a:pos x="T14" y="T15"/>
                      </a:cxn>
                      <a:cxn ang="T50">
                        <a:pos x="T16" y="T17"/>
                      </a:cxn>
                      <a:cxn ang="T51">
                        <a:pos x="T18" y="T19"/>
                      </a:cxn>
                      <a:cxn ang="T52">
                        <a:pos x="T20" y="T21"/>
                      </a:cxn>
                      <a:cxn ang="T53">
                        <a:pos x="T22" y="T23"/>
                      </a:cxn>
                      <a:cxn ang="T54">
                        <a:pos x="T24" y="T25"/>
                      </a:cxn>
                      <a:cxn ang="T55">
                        <a:pos x="T26" y="T27"/>
                      </a:cxn>
                      <a:cxn ang="T56">
                        <a:pos x="T28" y="T29"/>
                      </a:cxn>
                      <a:cxn ang="T57">
                        <a:pos x="T30" y="T31"/>
                      </a:cxn>
                      <a:cxn ang="T58">
                        <a:pos x="T32" y="T33"/>
                      </a:cxn>
                      <a:cxn ang="T59">
                        <a:pos x="T34" y="T35"/>
                      </a:cxn>
                      <a:cxn ang="T60">
                        <a:pos x="T36" y="T37"/>
                      </a:cxn>
                      <a:cxn ang="T61">
                        <a:pos x="T38" y="T39"/>
                      </a:cxn>
                      <a:cxn ang="T62">
                        <a:pos x="T40" y="T41"/>
                      </a:cxn>
                    </a:cxnLst>
                    <a:rect l="T63" t="T64" r="T65" b="T66"/>
                    <a:pathLst>
                      <a:path w="14" h="2">
                        <a:moveTo>
                          <a:pt x="0" y="0"/>
                        </a:move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5" y="0"/>
                        </a:lnTo>
                        <a:lnTo>
                          <a:pt x="7" y="0"/>
                        </a:lnTo>
                        <a:lnTo>
                          <a:pt x="10" y="1"/>
                        </a:lnTo>
                        <a:lnTo>
                          <a:pt x="13" y="1"/>
                        </a:lnTo>
                        <a:lnTo>
                          <a:pt x="10" y="1"/>
                        </a:lnTo>
                        <a:lnTo>
                          <a:pt x="8" y="1"/>
                        </a:lnTo>
                        <a:lnTo>
                          <a:pt x="6" y="1"/>
                        </a:lnTo>
                        <a:lnTo>
                          <a:pt x="5" y="1"/>
                        </a:lnTo>
                        <a:lnTo>
                          <a:pt x="3" y="1"/>
                        </a:lnTo>
                        <a:lnTo>
                          <a:pt x="2" y="1"/>
                        </a:lnTo>
                        <a:lnTo>
                          <a:pt x="1" y="0"/>
                        </a:lnTo>
                        <a:lnTo>
                          <a:pt x="0" y="0"/>
                        </a:lnTo>
                      </a:path>
                    </a:pathLst>
                  </a:custGeom>
                  <a:solidFill>
                    <a:srgbClr val="FFA040"/>
                  </a:solidFill>
                  <a:ln w="127000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algn="ctr"/>
                    <a:endParaRPr lang="en-US" sz="1400" b="1" dirty="0">
                      <a:solidFill>
                        <a:schemeClr val="tx2">
                          <a:lumMod val="75000"/>
                        </a:schemeClr>
                      </a:solidFill>
                      <a:cs typeface="Arial" charset="0"/>
                    </a:endParaRPr>
                  </a:p>
                </p:txBody>
              </p:sp>
              <p:sp>
                <p:nvSpPr>
                  <p:cNvPr id="42" name="Freeform 29"/>
                  <p:cNvSpPr>
                    <a:spLocks/>
                  </p:cNvSpPr>
                  <p:nvPr/>
                </p:nvSpPr>
                <p:spPr bwMode="auto">
                  <a:xfrm>
                    <a:off x="1311" y="3047"/>
                    <a:ext cx="16" cy="14"/>
                  </a:xfrm>
                  <a:custGeom>
                    <a:avLst/>
                    <a:gdLst>
                      <a:gd name="T0" fmla="*/ 0 w 16"/>
                      <a:gd name="T1" fmla="*/ 2 h 14"/>
                      <a:gd name="T2" fmla="*/ 0 w 16"/>
                      <a:gd name="T3" fmla="*/ 1 h 14"/>
                      <a:gd name="T4" fmla="*/ 0 w 16"/>
                      <a:gd name="T5" fmla="*/ 1 h 14"/>
                      <a:gd name="T6" fmla="*/ 0 w 16"/>
                      <a:gd name="T7" fmla="*/ 0 h 14"/>
                      <a:gd name="T8" fmla="*/ 2 w 16"/>
                      <a:gd name="T9" fmla="*/ 1 h 14"/>
                      <a:gd name="T10" fmla="*/ 3 w 16"/>
                      <a:gd name="T11" fmla="*/ 2 h 14"/>
                      <a:gd name="T12" fmla="*/ 5 w 16"/>
                      <a:gd name="T13" fmla="*/ 2 h 14"/>
                      <a:gd name="T14" fmla="*/ 8 w 16"/>
                      <a:gd name="T15" fmla="*/ 3 h 14"/>
                      <a:gd name="T16" fmla="*/ 11 w 16"/>
                      <a:gd name="T17" fmla="*/ 4 h 14"/>
                      <a:gd name="T18" fmla="*/ 12 w 16"/>
                      <a:gd name="T19" fmla="*/ 5 h 14"/>
                      <a:gd name="T20" fmla="*/ 11 w 16"/>
                      <a:gd name="T21" fmla="*/ 5 h 14"/>
                      <a:gd name="T22" fmla="*/ 8 w 16"/>
                      <a:gd name="T23" fmla="*/ 4 h 14"/>
                      <a:gd name="T24" fmla="*/ 7 w 16"/>
                      <a:gd name="T25" fmla="*/ 4 h 14"/>
                      <a:gd name="T26" fmla="*/ 7 w 16"/>
                      <a:gd name="T27" fmla="*/ 6 h 14"/>
                      <a:gd name="T28" fmla="*/ 8 w 16"/>
                      <a:gd name="T29" fmla="*/ 6 h 14"/>
                      <a:gd name="T30" fmla="*/ 9 w 16"/>
                      <a:gd name="T31" fmla="*/ 7 h 14"/>
                      <a:gd name="T32" fmla="*/ 11 w 16"/>
                      <a:gd name="T33" fmla="*/ 9 h 14"/>
                      <a:gd name="T34" fmla="*/ 12 w 16"/>
                      <a:gd name="T35" fmla="*/ 11 h 14"/>
                      <a:gd name="T36" fmla="*/ 15 w 16"/>
                      <a:gd name="T37" fmla="*/ 12 h 14"/>
                      <a:gd name="T38" fmla="*/ 15 w 16"/>
                      <a:gd name="T39" fmla="*/ 13 h 14"/>
                      <a:gd name="T40" fmla="*/ 14 w 16"/>
                      <a:gd name="T41" fmla="*/ 12 h 14"/>
                      <a:gd name="T42" fmla="*/ 12 w 16"/>
                      <a:gd name="T43" fmla="*/ 12 h 14"/>
                      <a:gd name="T44" fmla="*/ 9 w 16"/>
                      <a:gd name="T45" fmla="*/ 11 h 14"/>
                      <a:gd name="T46" fmla="*/ 8 w 16"/>
                      <a:gd name="T47" fmla="*/ 9 h 14"/>
                      <a:gd name="T48" fmla="*/ 6 w 16"/>
                      <a:gd name="T49" fmla="*/ 7 h 14"/>
                      <a:gd name="T50" fmla="*/ 4 w 16"/>
                      <a:gd name="T51" fmla="*/ 6 h 14"/>
                      <a:gd name="T52" fmla="*/ 3 w 16"/>
                      <a:gd name="T53" fmla="*/ 4 h 14"/>
                      <a:gd name="T54" fmla="*/ 1 w 16"/>
                      <a:gd name="T55" fmla="*/ 3 h 14"/>
                      <a:gd name="T56" fmla="*/ 0 w 16"/>
                      <a:gd name="T57" fmla="*/ 2 h 14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w 16"/>
                      <a:gd name="T88" fmla="*/ 0 h 14"/>
                      <a:gd name="T89" fmla="*/ 16 w 16"/>
                      <a:gd name="T90" fmla="*/ 14 h 14"/>
                    </a:gdLst>
                    <a:ahLst/>
                    <a:cxnLst>
                      <a:cxn ang="T58">
                        <a:pos x="T0" y="T1"/>
                      </a:cxn>
                      <a:cxn ang="T59">
                        <a:pos x="T2" y="T3"/>
                      </a:cxn>
                      <a:cxn ang="T60">
                        <a:pos x="T4" y="T5"/>
                      </a:cxn>
                      <a:cxn ang="T61">
                        <a:pos x="T6" y="T7"/>
                      </a:cxn>
                      <a:cxn ang="T62">
                        <a:pos x="T8" y="T9"/>
                      </a:cxn>
                      <a:cxn ang="T63">
                        <a:pos x="T10" y="T11"/>
                      </a:cxn>
                      <a:cxn ang="T64">
                        <a:pos x="T12" y="T13"/>
                      </a:cxn>
                      <a:cxn ang="T65">
                        <a:pos x="T14" y="T15"/>
                      </a:cxn>
                      <a:cxn ang="T66">
                        <a:pos x="T16" y="T17"/>
                      </a:cxn>
                      <a:cxn ang="T67">
                        <a:pos x="T18" y="T19"/>
                      </a:cxn>
                      <a:cxn ang="T68">
                        <a:pos x="T20" y="T21"/>
                      </a:cxn>
                      <a:cxn ang="T69">
                        <a:pos x="T22" y="T23"/>
                      </a:cxn>
                      <a:cxn ang="T70">
                        <a:pos x="T24" y="T25"/>
                      </a:cxn>
                      <a:cxn ang="T71">
                        <a:pos x="T26" y="T27"/>
                      </a:cxn>
                      <a:cxn ang="T72">
                        <a:pos x="T28" y="T29"/>
                      </a:cxn>
                      <a:cxn ang="T73">
                        <a:pos x="T30" y="T31"/>
                      </a:cxn>
                      <a:cxn ang="T74">
                        <a:pos x="T32" y="T33"/>
                      </a:cxn>
                      <a:cxn ang="T75">
                        <a:pos x="T34" y="T35"/>
                      </a:cxn>
                      <a:cxn ang="T76">
                        <a:pos x="T36" y="T37"/>
                      </a:cxn>
                      <a:cxn ang="T77">
                        <a:pos x="T38" y="T39"/>
                      </a:cxn>
                      <a:cxn ang="T78">
                        <a:pos x="T40" y="T41"/>
                      </a:cxn>
                      <a:cxn ang="T79">
                        <a:pos x="T42" y="T43"/>
                      </a:cxn>
                      <a:cxn ang="T80">
                        <a:pos x="T44" y="T45"/>
                      </a:cxn>
                      <a:cxn ang="T81">
                        <a:pos x="T46" y="T47"/>
                      </a:cxn>
                      <a:cxn ang="T82">
                        <a:pos x="T48" y="T49"/>
                      </a:cxn>
                      <a:cxn ang="T83">
                        <a:pos x="T50" y="T51"/>
                      </a:cxn>
                      <a:cxn ang="T84">
                        <a:pos x="T52" y="T53"/>
                      </a:cxn>
                      <a:cxn ang="T85">
                        <a:pos x="T54" y="T55"/>
                      </a:cxn>
                      <a:cxn ang="T86">
                        <a:pos x="T56" y="T57"/>
                      </a:cxn>
                    </a:cxnLst>
                    <a:rect l="T87" t="T88" r="T89" b="T90"/>
                    <a:pathLst>
                      <a:path w="16" h="14">
                        <a:moveTo>
                          <a:pt x="0" y="2"/>
                        </a:move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2" y="1"/>
                        </a:lnTo>
                        <a:lnTo>
                          <a:pt x="3" y="2"/>
                        </a:lnTo>
                        <a:lnTo>
                          <a:pt x="5" y="2"/>
                        </a:lnTo>
                        <a:lnTo>
                          <a:pt x="8" y="3"/>
                        </a:lnTo>
                        <a:lnTo>
                          <a:pt x="11" y="4"/>
                        </a:lnTo>
                        <a:lnTo>
                          <a:pt x="12" y="5"/>
                        </a:lnTo>
                        <a:lnTo>
                          <a:pt x="11" y="5"/>
                        </a:lnTo>
                        <a:lnTo>
                          <a:pt x="8" y="4"/>
                        </a:lnTo>
                        <a:lnTo>
                          <a:pt x="7" y="4"/>
                        </a:lnTo>
                        <a:lnTo>
                          <a:pt x="7" y="6"/>
                        </a:lnTo>
                        <a:lnTo>
                          <a:pt x="8" y="6"/>
                        </a:lnTo>
                        <a:lnTo>
                          <a:pt x="9" y="7"/>
                        </a:lnTo>
                        <a:lnTo>
                          <a:pt x="11" y="9"/>
                        </a:lnTo>
                        <a:lnTo>
                          <a:pt x="12" y="11"/>
                        </a:lnTo>
                        <a:lnTo>
                          <a:pt x="15" y="12"/>
                        </a:lnTo>
                        <a:lnTo>
                          <a:pt x="15" y="13"/>
                        </a:lnTo>
                        <a:lnTo>
                          <a:pt x="14" y="12"/>
                        </a:lnTo>
                        <a:lnTo>
                          <a:pt x="12" y="12"/>
                        </a:lnTo>
                        <a:lnTo>
                          <a:pt x="9" y="11"/>
                        </a:lnTo>
                        <a:lnTo>
                          <a:pt x="8" y="9"/>
                        </a:lnTo>
                        <a:lnTo>
                          <a:pt x="6" y="7"/>
                        </a:lnTo>
                        <a:lnTo>
                          <a:pt x="4" y="6"/>
                        </a:lnTo>
                        <a:lnTo>
                          <a:pt x="3" y="4"/>
                        </a:lnTo>
                        <a:lnTo>
                          <a:pt x="1" y="3"/>
                        </a:lnTo>
                        <a:lnTo>
                          <a:pt x="0" y="2"/>
                        </a:lnTo>
                      </a:path>
                    </a:pathLst>
                  </a:custGeom>
                  <a:solidFill>
                    <a:srgbClr val="FFA040"/>
                  </a:solidFill>
                  <a:ln w="127000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algn="ctr"/>
                    <a:endParaRPr lang="en-US" sz="1400" b="1" dirty="0">
                      <a:solidFill>
                        <a:schemeClr val="tx2">
                          <a:lumMod val="75000"/>
                        </a:schemeClr>
                      </a:solidFill>
                      <a:cs typeface="Arial" charset="0"/>
                    </a:endParaRPr>
                  </a:p>
                </p:txBody>
              </p:sp>
              <p:sp>
                <p:nvSpPr>
                  <p:cNvPr id="43" name="Freeform 30"/>
                  <p:cNvSpPr>
                    <a:spLocks/>
                  </p:cNvSpPr>
                  <p:nvPr/>
                </p:nvSpPr>
                <p:spPr bwMode="auto">
                  <a:xfrm>
                    <a:off x="1311" y="3004"/>
                    <a:ext cx="4" cy="2"/>
                  </a:xfrm>
                  <a:custGeom>
                    <a:avLst/>
                    <a:gdLst>
                      <a:gd name="T0" fmla="*/ 0 w 4"/>
                      <a:gd name="T1" fmla="*/ 1 h 2"/>
                      <a:gd name="T2" fmla="*/ 1 w 4"/>
                      <a:gd name="T3" fmla="*/ 1 h 2"/>
                      <a:gd name="T4" fmla="*/ 1 w 4"/>
                      <a:gd name="T5" fmla="*/ 1 h 2"/>
                      <a:gd name="T6" fmla="*/ 2 w 4"/>
                      <a:gd name="T7" fmla="*/ 1 h 2"/>
                      <a:gd name="T8" fmla="*/ 2 w 4"/>
                      <a:gd name="T9" fmla="*/ 0 h 2"/>
                      <a:gd name="T10" fmla="*/ 3 w 4"/>
                      <a:gd name="T11" fmla="*/ 0 h 2"/>
                      <a:gd name="T12" fmla="*/ 3 w 4"/>
                      <a:gd name="T13" fmla="*/ 0 h 2"/>
                      <a:gd name="T14" fmla="*/ 2 w 4"/>
                      <a:gd name="T15" fmla="*/ 0 h 2"/>
                      <a:gd name="T16" fmla="*/ 2 w 4"/>
                      <a:gd name="T17" fmla="*/ 0 h 2"/>
                      <a:gd name="T18" fmla="*/ 1 w 4"/>
                      <a:gd name="T19" fmla="*/ 0 h 2"/>
                      <a:gd name="T20" fmla="*/ 0 w 4"/>
                      <a:gd name="T21" fmla="*/ 0 h 2"/>
                      <a:gd name="T22" fmla="*/ 0 w 4"/>
                      <a:gd name="T23" fmla="*/ 1 h 2"/>
                      <a:gd name="T24" fmla="*/ 0 w 4"/>
                      <a:gd name="T25" fmla="*/ 1 h 2"/>
                      <a:gd name="T26" fmla="*/ 0 w 4"/>
                      <a:gd name="T27" fmla="*/ 1 h 2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w 4"/>
                      <a:gd name="T43" fmla="*/ 0 h 2"/>
                      <a:gd name="T44" fmla="*/ 4 w 4"/>
                      <a:gd name="T45" fmla="*/ 2 h 2"/>
                    </a:gdLst>
                    <a:ahLst/>
                    <a:cxnLst>
                      <a:cxn ang="T28">
                        <a:pos x="T0" y="T1"/>
                      </a:cxn>
                      <a:cxn ang="T29">
                        <a:pos x="T2" y="T3"/>
                      </a:cxn>
                      <a:cxn ang="T30">
                        <a:pos x="T4" y="T5"/>
                      </a:cxn>
                      <a:cxn ang="T31">
                        <a:pos x="T6" y="T7"/>
                      </a:cxn>
                      <a:cxn ang="T32">
                        <a:pos x="T8" y="T9"/>
                      </a:cxn>
                      <a:cxn ang="T33">
                        <a:pos x="T10" y="T11"/>
                      </a:cxn>
                      <a:cxn ang="T34">
                        <a:pos x="T12" y="T13"/>
                      </a:cxn>
                      <a:cxn ang="T35">
                        <a:pos x="T14" y="T15"/>
                      </a:cxn>
                      <a:cxn ang="T36">
                        <a:pos x="T16" y="T17"/>
                      </a:cxn>
                      <a:cxn ang="T37">
                        <a:pos x="T18" y="T19"/>
                      </a:cxn>
                      <a:cxn ang="T38">
                        <a:pos x="T20" y="T21"/>
                      </a:cxn>
                      <a:cxn ang="T39">
                        <a:pos x="T22" y="T23"/>
                      </a:cxn>
                      <a:cxn ang="T40">
                        <a:pos x="T24" y="T25"/>
                      </a:cxn>
                      <a:cxn ang="T41">
                        <a:pos x="T26" y="T27"/>
                      </a:cxn>
                    </a:cxnLst>
                    <a:rect l="T42" t="T43" r="T44" b="T45"/>
                    <a:pathLst>
                      <a:path w="4" h="2">
                        <a:moveTo>
                          <a:pt x="0" y="1"/>
                        </a:moveTo>
                        <a:lnTo>
                          <a:pt x="1" y="1"/>
                        </a:lnTo>
                        <a:lnTo>
                          <a:pt x="2" y="1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2" y="0"/>
                        </a:lnTo>
                        <a:lnTo>
                          <a:pt x="1" y="0"/>
                        </a:lnTo>
                        <a:lnTo>
                          <a:pt x="0" y="0"/>
                        </a:lnTo>
                        <a:lnTo>
                          <a:pt x="0" y="1"/>
                        </a:lnTo>
                      </a:path>
                    </a:pathLst>
                  </a:custGeom>
                  <a:solidFill>
                    <a:srgbClr val="FFA040"/>
                  </a:solidFill>
                  <a:ln w="127000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algn="ctr"/>
                    <a:endParaRPr lang="en-US" sz="1400" b="1" dirty="0">
                      <a:solidFill>
                        <a:schemeClr val="tx2">
                          <a:lumMod val="75000"/>
                        </a:schemeClr>
                      </a:solidFill>
                      <a:cs typeface="Arial" charset="0"/>
                    </a:endParaRPr>
                  </a:p>
                </p:txBody>
              </p:sp>
              <p:sp>
                <p:nvSpPr>
                  <p:cNvPr id="44" name="Freeform 31"/>
                  <p:cNvSpPr>
                    <a:spLocks/>
                  </p:cNvSpPr>
                  <p:nvPr/>
                </p:nvSpPr>
                <p:spPr bwMode="auto">
                  <a:xfrm>
                    <a:off x="1328" y="3004"/>
                    <a:ext cx="77" cy="59"/>
                  </a:xfrm>
                  <a:custGeom>
                    <a:avLst/>
                    <a:gdLst>
                      <a:gd name="T0" fmla="*/ 36 w 77"/>
                      <a:gd name="T1" fmla="*/ 13 h 59"/>
                      <a:gd name="T2" fmla="*/ 30 w 77"/>
                      <a:gd name="T3" fmla="*/ 15 h 59"/>
                      <a:gd name="T4" fmla="*/ 19 w 77"/>
                      <a:gd name="T5" fmla="*/ 17 h 59"/>
                      <a:gd name="T6" fmla="*/ 0 w 77"/>
                      <a:gd name="T7" fmla="*/ 18 h 59"/>
                      <a:gd name="T8" fmla="*/ 21 w 77"/>
                      <a:gd name="T9" fmla="*/ 21 h 59"/>
                      <a:gd name="T10" fmla="*/ 45 w 77"/>
                      <a:gd name="T11" fmla="*/ 19 h 59"/>
                      <a:gd name="T12" fmla="*/ 62 w 77"/>
                      <a:gd name="T13" fmla="*/ 14 h 59"/>
                      <a:gd name="T14" fmla="*/ 67 w 77"/>
                      <a:gd name="T15" fmla="*/ 14 h 59"/>
                      <a:gd name="T16" fmla="*/ 65 w 77"/>
                      <a:gd name="T17" fmla="*/ 17 h 59"/>
                      <a:gd name="T18" fmla="*/ 53 w 77"/>
                      <a:gd name="T19" fmla="*/ 22 h 59"/>
                      <a:gd name="T20" fmla="*/ 32 w 77"/>
                      <a:gd name="T21" fmla="*/ 26 h 59"/>
                      <a:gd name="T22" fmla="*/ 19 w 77"/>
                      <a:gd name="T23" fmla="*/ 29 h 59"/>
                      <a:gd name="T24" fmla="*/ 43 w 77"/>
                      <a:gd name="T25" fmla="*/ 29 h 59"/>
                      <a:gd name="T26" fmla="*/ 59 w 77"/>
                      <a:gd name="T27" fmla="*/ 26 h 59"/>
                      <a:gd name="T28" fmla="*/ 68 w 77"/>
                      <a:gd name="T29" fmla="*/ 23 h 59"/>
                      <a:gd name="T30" fmla="*/ 68 w 77"/>
                      <a:gd name="T31" fmla="*/ 25 h 59"/>
                      <a:gd name="T32" fmla="*/ 61 w 77"/>
                      <a:gd name="T33" fmla="*/ 29 h 59"/>
                      <a:gd name="T34" fmla="*/ 46 w 77"/>
                      <a:gd name="T35" fmla="*/ 34 h 59"/>
                      <a:gd name="T36" fmla="*/ 25 w 77"/>
                      <a:gd name="T37" fmla="*/ 37 h 59"/>
                      <a:gd name="T38" fmla="*/ 32 w 77"/>
                      <a:gd name="T39" fmla="*/ 39 h 59"/>
                      <a:gd name="T40" fmla="*/ 50 w 77"/>
                      <a:gd name="T41" fmla="*/ 38 h 59"/>
                      <a:gd name="T42" fmla="*/ 65 w 77"/>
                      <a:gd name="T43" fmla="*/ 35 h 59"/>
                      <a:gd name="T44" fmla="*/ 66 w 77"/>
                      <a:gd name="T45" fmla="*/ 37 h 59"/>
                      <a:gd name="T46" fmla="*/ 59 w 77"/>
                      <a:gd name="T47" fmla="*/ 42 h 59"/>
                      <a:gd name="T48" fmla="*/ 46 w 77"/>
                      <a:gd name="T49" fmla="*/ 45 h 59"/>
                      <a:gd name="T50" fmla="*/ 32 w 77"/>
                      <a:gd name="T51" fmla="*/ 46 h 59"/>
                      <a:gd name="T52" fmla="*/ 22 w 77"/>
                      <a:gd name="T53" fmla="*/ 47 h 59"/>
                      <a:gd name="T54" fmla="*/ 36 w 77"/>
                      <a:gd name="T55" fmla="*/ 49 h 59"/>
                      <a:gd name="T56" fmla="*/ 48 w 77"/>
                      <a:gd name="T57" fmla="*/ 49 h 59"/>
                      <a:gd name="T58" fmla="*/ 59 w 77"/>
                      <a:gd name="T59" fmla="*/ 46 h 59"/>
                      <a:gd name="T60" fmla="*/ 61 w 77"/>
                      <a:gd name="T61" fmla="*/ 48 h 59"/>
                      <a:gd name="T62" fmla="*/ 56 w 77"/>
                      <a:gd name="T63" fmla="*/ 51 h 59"/>
                      <a:gd name="T64" fmla="*/ 45 w 77"/>
                      <a:gd name="T65" fmla="*/ 54 h 59"/>
                      <a:gd name="T66" fmla="*/ 43 w 77"/>
                      <a:gd name="T67" fmla="*/ 55 h 59"/>
                      <a:gd name="T68" fmla="*/ 48 w 77"/>
                      <a:gd name="T69" fmla="*/ 56 h 59"/>
                      <a:gd name="T70" fmla="*/ 50 w 77"/>
                      <a:gd name="T71" fmla="*/ 58 h 59"/>
                      <a:gd name="T72" fmla="*/ 59 w 77"/>
                      <a:gd name="T73" fmla="*/ 55 h 59"/>
                      <a:gd name="T74" fmla="*/ 67 w 77"/>
                      <a:gd name="T75" fmla="*/ 46 h 59"/>
                      <a:gd name="T76" fmla="*/ 74 w 77"/>
                      <a:gd name="T77" fmla="*/ 37 h 59"/>
                      <a:gd name="T78" fmla="*/ 72 w 77"/>
                      <a:gd name="T79" fmla="*/ 34 h 59"/>
                      <a:gd name="T80" fmla="*/ 72 w 77"/>
                      <a:gd name="T81" fmla="*/ 30 h 59"/>
                      <a:gd name="T82" fmla="*/ 74 w 77"/>
                      <a:gd name="T83" fmla="*/ 28 h 59"/>
                      <a:gd name="T84" fmla="*/ 74 w 77"/>
                      <a:gd name="T85" fmla="*/ 25 h 59"/>
                      <a:gd name="T86" fmla="*/ 72 w 77"/>
                      <a:gd name="T87" fmla="*/ 22 h 59"/>
                      <a:gd name="T88" fmla="*/ 74 w 77"/>
                      <a:gd name="T89" fmla="*/ 20 h 59"/>
                      <a:gd name="T90" fmla="*/ 74 w 77"/>
                      <a:gd name="T91" fmla="*/ 16 h 59"/>
                      <a:gd name="T92" fmla="*/ 74 w 77"/>
                      <a:gd name="T93" fmla="*/ 13 h 59"/>
                      <a:gd name="T94" fmla="*/ 74 w 77"/>
                      <a:gd name="T95" fmla="*/ 10 h 59"/>
                      <a:gd name="T96" fmla="*/ 76 w 77"/>
                      <a:gd name="T97" fmla="*/ 6 h 59"/>
                      <a:gd name="T98" fmla="*/ 74 w 77"/>
                      <a:gd name="T99" fmla="*/ 4 h 59"/>
                      <a:gd name="T100" fmla="*/ 66 w 77"/>
                      <a:gd name="T101" fmla="*/ 4 h 59"/>
                      <a:gd name="T102" fmla="*/ 49 w 77"/>
                      <a:gd name="T103" fmla="*/ 9 h 59"/>
                      <a:gd name="T104" fmla="*/ 30 w 77"/>
                      <a:gd name="T105" fmla="*/ 11 h 59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w 77"/>
                      <a:gd name="T160" fmla="*/ 0 h 59"/>
                      <a:gd name="T161" fmla="*/ 77 w 77"/>
                      <a:gd name="T162" fmla="*/ 59 h 59"/>
                    </a:gdLst>
                    <a:ahLst/>
                    <a:cxnLst>
                      <a:cxn ang="T106">
                        <a:pos x="T0" y="T1"/>
                      </a:cxn>
                      <a:cxn ang="T107">
                        <a:pos x="T2" y="T3"/>
                      </a:cxn>
                      <a:cxn ang="T108">
                        <a:pos x="T4" y="T5"/>
                      </a:cxn>
                      <a:cxn ang="T109">
                        <a:pos x="T6" y="T7"/>
                      </a:cxn>
                      <a:cxn ang="T110">
                        <a:pos x="T8" y="T9"/>
                      </a:cxn>
                      <a:cxn ang="T111">
                        <a:pos x="T10" y="T11"/>
                      </a:cxn>
                      <a:cxn ang="T112">
                        <a:pos x="T12" y="T13"/>
                      </a:cxn>
                      <a:cxn ang="T113">
                        <a:pos x="T14" y="T15"/>
                      </a:cxn>
                      <a:cxn ang="T114">
                        <a:pos x="T16" y="T17"/>
                      </a:cxn>
                      <a:cxn ang="T115">
                        <a:pos x="T18" y="T19"/>
                      </a:cxn>
                      <a:cxn ang="T116">
                        <a:pos x="T20" y="T21"/>
                      </a:cxn>
                      <a:cxn ang="T117">
                        <a:pos x="T22" y="T23"/>
                      </a:cxn>
                      <a:cxn ang="T118">
                        <a:pos x="T24" y="T25"/>
                      </a:cxn>
                      <a:cxn ang="T119">
                        <a:pos x="T26" y="T27"/>
                      </a:cxn>
                      <a:cxn ang="T120">
                        <a:pos x="T28" y="T29"/>
                      </a:cxn>
                      <a:cxn ang="T121">
                        <a:pos x="T30" y="T31"/>
                      </a:cxn>
                      <a:cxn ang="T122">
                        <a:pos x="T32" y="T33"/>
                      </a:cxn>
                      <a:cxn ang="T123">
                        <a:pos x="T34" y="T35"/>
                      </a:cxn>
                      <a:cxn ang="T124">
                        <a:pos x="T36" y="T37"/>
                      </a:cxn>
                      <a:cxn ang="T125">
                        <a:pos x="T38" y="T39"/>
                      </a:cxn>
                      <a:cxn ang="T126">
                        <a:pos x="T40" y="T41"/>
                      </a:cxn>
                      <a:cxn ang="T127">
                        <a:pos x="T42" y="T43"/>
                      </a:cxn>
                      <a:cxn ang="T128">
                        <a:pos x="T44" y="T45"/>
                      </a:cxn>
                      <a:cxn ang="T129">
                        <a:pos x="T46" y="T47"/>
                      </a:cxn>
                      <a:cxn ang="T130">
                        <a:pos x="T48" y="T49"/>
                      </a:cxn>
                      <a:cxn ang="T131">
                        <a:pos x="T50" y="T51"/>
                      </a:cxn>
                      <a:cxn ang="T132">
                        <a:pos x="T52" y="T53"/>
                      </a:cxn>
                      <a:cxn ang="T133">
                        <a:pos x="T54" y="T55"/>
                      </a:cxn>
                      <a:cxn ang="T134">
                        <a:pos x="T56" y="T57"/>
                      </a:cxn>
                      <a:cxn ang="T135">
                        <a:pos x="T58" y="T59"/>
                      </a:cxn>
                      <a:cxn ang="T136">
                        <a:pos x="T60" y="T61"/>
                      </a:cxn>
                      <a:cxn ang="T137">
                        <a:pos x="T62" y="T63"/>
                      </a:cxn>
                      <a:cxn ang="T138">
                        <a:pos x="T64" y="T65"/>
                      </a:cxn>
                      <a:cxn ang="T139">
                        <a:pos x="T66" y="T67"/>
                      </a:cxn>
                      <a:cxn ang="T140">
                        <a:pos x="T68" y="T69"/>
                      </a:cxn>
                      <a:cxn ang="T141">
                        <a:pos x="T70" y="T71"/>
                      </a:cxn>
                      <a:cxn ang="T142">
                        <a:pos x="T72" y="T73"/>
                      </a:cxn>
                      <a:cxn ang="T143">
                        <a:pos x="T74" y="T75"/>
                      </a:cxn>
                      <a:cxn ang="T144">
                        <a:pos x="T76" y="T77"/>
                      </a:cxn>
                      <a:cxn ang="T145">
                        <a:pos x="T78" y="T79"/>
                      </a:cxn>
                      <a:cxn ang="T146">
                        <a:pos x="T80" y="T81"/>
                      </a:cxn>
                      <a:cxn ang="T147">
                        <a:pos x="T82" y="T83"/>
                      </a:cxn>
                      <a:cxn ang="T148">
                        <a:pos x="T84" y="T85"/>
                      </a:cxn>
                      <a:cxn ang="T149">
                        <a:pos x="T86" y="T87"/>
                      </a:cxn>
                      <a:cxn ang="T150">
                        <a:pos x="T88" y="T89"/>
                      </a:cxn>
                      <a:cxn ang="T151">
                        <a:pos x="T90" y="T91"/>
                      </a:cxn>
                      <a:cxn ang="T152">
                        <a:pos x="T92" y="T93"/>
                      </a:cxn>
                      <a:cxn ang="T153">
                        <a:pos x="T94" y="T95"/>
                      </a:cxn>
                      <a:cxn ang="T154">
                        <a:pos x="T96" y="T97"/>
                      </a:cxn>
                      <a:cxn ang="T155">
                        <a:pos x="T98" y="T99"/>
                      </a:cxn>
                      <a:cxn ang="T156">
                        <a:pos x="T100" y="T101"/>
                      </a:cxn>
                      <a:cxn ang="T157">
                        <a:pos x="T102" y="T103"/>
                      </a:cxn>
                      <a:cxn ang="T158">
                        <a:pos x="T104" y="T105"/>
                      </a:cxn>
                    </a:cxnLst>
                    <a:rect l="T159" t="T160" r="T161" b="T162"/>
                    <a:pathLst>
                      <a:path w="77" h="59">
                        <a:moveTo>
                          <a:pt x="30" y="11"/>
                        </a:moveTo>
                        <a:lnTo>
                          <a:pt x="20" y="12"/>
                        </a:lnTo>
                        <a:lnTo>
                          <a:pt x="36" y="13"/>
                        </a:lnTo>
                        <a:lnTo>
                          <a:pt x="35" y="13"/>
                        </a:lnTo>
                        <a:lnTo>
                          <a:pt x="33" y="14"/>
                        </a:lnTo>
                        <a:lnTo>
                          <a:pt x="30" y="15"/>
                        </a:lnTo>
                        <a:lnTo>
                          <a:pt x="27" y="16"/>
                        </a:lnTo>
                        <a:lnTo>
                          <a:pt x="23" y="16"/>
                        </a:lnTo>
                        <a:lnTo>
                          <a:pt x="19" y="17"/>
                        </a:lnTo>
                        <a:lnTo>
                          <a:pt x="12" y="17"/>
                        </a:lnTo>
                        <a:lnTo>
                          <a:pt x="7" y="18"/>
                        </a:lnTo>
                        <a:lnTo>
                          <a:pt x="0" y="18"/>
                        </a:lnTo>
                        <a:lnTo>
                          <a:pt x="10" y="20"/>
                        </a:lnTo>
                        <a:lnTo>
                          <a:pt x="17" y="21"/>
                        </a:lnTo>
                        <a:lnTo>
                          <a:pt x="21" y="21"/>
                        </a:lnTo>
                        <a:lnTo>
                          <a:pt x="27" y="21"/>
                        </a:lnTo>
                        <a:lnTo>
                          <a:pt x="37" y="20"/>
                        </a:lnTo>
                        <a:lnTo>
                          <a:pt x="45" y="19"/>
                        </a:lnTo>
                        <a:lnTo>
                          <a:pt x="52" y="18"/>
                        </a:lnTo>
                        <a:lnTo>
                          <a:pt x="59" y="16"/>
                        </a:lnTo>
                        <a:lnTo>
                          <a:pt x="62" y="14"/>
                        </a:lnTo>
                        <a:lnTo>
                          <a:pt x="65" y="14"/>
                        </a:lnTo>
                        <a:lnTo>
                          <a:pt x="66" y="13"/>
                        </a:lnTo>
                        <a:lnTo>
                          <a:pt x="67" y="14"/>
                        </a:lnTo>
                        <a:lnTo>
                          <a:pt x="67" y="15"/>
                        </a:lnTo>
                        <a:lnTo>
                          <a:pt x="66" y="16"/>
                        </a:lnTo>
                        <a:lnTo>
                          <a:pt x="65" y="17"/>
                        </a:lnTo>
                        <a:lnTo>
                          <a:pt x="62" y="19"/>
                        </a:lnTo>
                        <a:lnTo>
                          <a:pt x="58" y="21"/>
                        </a:lnTo>
                        <a:lnTo>
                          <a:pt x="53" y="22"/>
                        </a:lnTo>
                        <a:lnTo>
                          <a:pt x="46" y="23"/>
                        </a:lnTo>
                        <a:lnTo>
                          <a:pt x="39" y="25"/>
                        </a:lnTo>
                        <a:lnTo>
                          <a:pt x="32" y="26"/>
                        </a:lnTo>
                        <a:lnTo>
                          <a:pt x="24" y="27"/>
                        </a:lnTo>
                        <a:lnTo>
                          <a:pt x="10" y="28"/>
                        </a:lnTo>
                        <a:lnTo>
                          <a:pt x="19" y="29"/>
                        </a:lnTo>
                        <a:lnTo>
                          <a:pt x="25" y="30"/>
                        </a:lnTo>
                        <a:lnTo>
                          <a:pt x="33" y="30"/>
                        </a:lnTo>
                        <a:lnTo>
                          <a:pt x="43" y="29"/>
                        </a:lnTo>
                        <a:lnTo>
                          <a:pt x="49" y="28"/>
                        </a:lnTo>
                        <a:lnTo>
                          <a:pt x="54" y="27"/>
                        </a:lnTo>
                        <a:lnTo>
                          <a:pt x="59" y="26"/>
                        </a:lnTo>
                        <a:lnTo>
                          <a:pt x="63" y="25"/>
                        </a:lnTo>
                        <a:lnTo>
                          <a:pt x="66" y="23"/>
                        </a:lnTo>
                        <a:lnTo>
                          <a:pt x="68" y="23"/>
                        </a:lnTo>
                        <a:lnTo>
                          <a:pt x="69" y="23"/>
                        </a:lnTo>
                        <a:lnTo>
                          <a:pt x="69" y="24"/>
                        </a:lnTo>
                        <a:lnTo>
                          <a:pt x="68" y="25"/>
                        </a:lnTo>
                        <a:lnTo>
                          <a:pt x="67" y="27"/>
                        </a:lnTo>
                        <a:lnTo>
                          <a:pt x="64" y="29"/>
                        </a:lnTo>
                        <a:lnTo>
                          <a:pt x="61" y="29"/>
                        </a:lnTo>
                        <a:lnTo>
                          <a:pt x="56" y="31"/>
                        </a:lnTo>
                        <a:lnTo>
                          <a:pt x="51" y="33"/>
                        </a:lnTo>
                        <a:lnTo>
                          <a:pt x="46" y="34"/>
                        </a:lnTo>
                        <a:lnTo>
                          <a:pt x="37" y="36"/>
                        </a:lnTo>
                        <a:lnTo>
                          <a:pt x="30" y="37"/>
                        </a:lnTo>
                        <a:lnTo>
                          <a:pt x="25" y="37"/>
                        </a:lnTo>
                        <a:lnTo>
                          <a:pt x="17" y="37"/>
                        </a:lnTo>
                        <a:lnTo>
                          <a:pt x="25" y="39"/>
                        </a:lnTo>
                        <a:lnTo>
                          <a:pt x="32" y="39"/>
                        </a:lnTo>
                        <a:lnTo>
                          <a:pt x="37" y="39"/>
                        </a:lnTo>
                        <a:lnTo>
                          <a:pt x="43" y="39"/>
                        </a:lnTo>
                        <a:lnTo>
                          <a:pt x="50" y="38"/>
                        </a:lnTo>
                        <a:lnTo>
                          <a:pt x="55" y="37"/>
                        </a:lnTo>
                        <a:lnTo>
                          <a:pt x="59" y="37"/>
                        </a:lnTo>
                        <a:lnTo>
                          <a:pt x="65" y="35"/>
                        </a:lnTo>
                        <a:lnTo>
                          <a:pt x="66" y="35"/>
                        </a:lnTo>
                        <a:lnTo>
                          <a:pt x="66" y="37"/>
                        </a:lnTo>
                        <a:lnTo>
                          <a:pt x="64" y="38"/>
                        </a:lnTo>
                        <a:lnTo>
                          <a:pt x="62" y="40"/>
                        </a:lnTo>
                        <a:lnTo>
                          <a:pt x="59" y="42"/>
                        </a:lnTo>
                        <a:lnTo>
                          <a:pt x="54" y="43"/>
                        </a:lnTo>
                        <a:lnTo>
                          <a:pt x="51" y="44"/>
                        </a:lnTo>
                        <a:lnTo>
                          <a:pt x="46" y="45"/>
                        </a:lnTo>
                        <a:lnTo>
                          <a:pt x="43" y="46"/>
                        </a:lnTo>
                        <a:lnTo>
                          <a:pt x="37" y="46"/>
                        </a:lnTo>
                        <a:lnTo>
                          <a:pt x="32" y="46"/>
                        </a:lnTo>
                        <a:lnTo>
                          <a:pt x="26" y="46"/>
                        </a:lnTo>
                        <a:lnTo>
                          <a:pt x="17" y="46"/>
                        </a:lnTo>
                        <a:lnTo>
                          <a:pt x="22" y="47"/>
                        </a:lnTo>
                        <a:lnTo>
                          <a:pt x="26" y="48"/>
                        </a:lnTo>
                        <a:lnTo>
                          <a:pt x="32" y="49"/>
                        </a:lnTo>
                        <a:lnTo>
                          <a:pt x="36" y="49"/>
                        </a:lnTo>
                        <a:lnTo>
                          <a:pt x="40" y="49"/>
                        </a:lnTo>
                        <a:lnTo>
                          <a:pt x="45" y="49"/>
                        </a:lnTo>
                        <a:lnTo>
                          <a:pt x="48" y="49"/>
                        </a:lnTo>
                        <a:lnTo>
                          <a:pt x="51" y="48"/>
                        </a:lnTo>
                        <a:lnTo>
                          <a:pt x="56" y="47"/>
                        </a:lnTo>
                        <a:lnTo>
                          <a:pt x="59" y="46"/>
                        </a:lnTo>
                        <a:lnTo>
                          <a:pt x="61" y="46"/>
                        </a:lnTo>
                        <a:lnTo>
                          <a:pt x="61" y="47"/>
                        </a:lnTo>
                        <a:lnTo>
                          <a:pt x="61" y="48"/>
                        </a:lnTo>
                        <a:lnTo>
                          <a:pt x="59" y="49"/>
                        </a:lnTo>
                        <a:lnTo>
                          <a:pt x="59" y="50"/>
                        </a:lnTo>
                        <a:lnTo>
                          <a:pt x="56" y="51"/>
                        </a:lnTo>
                        <a:lnTo>
                          <a:pt x="54" y="52"/>
                        </a:lnTo>
                        <a:lnTo>
                          <a:pt x="51" y="53"/>
                        </a:lnTo>
                        <a:lnTo>
                          <a:pt x="45" y="54"/>
                        </a:lnTo>
                        <a:lnTo>
                          <a:pt x="38" y="54"/>
                        </a:lnTo>
                        <a:lnTo>
                          <a:pt x="26" y="54"/>
                        </a:lnTo>
                        <a:lnTo>
                          <a:pt x="43" y="55"/>
                        </a:lnTo>
                        <a:lnTo>
                          <a:pt x="46" y="55"/>
                        </a:lnTo>
                        <a:lnTo>
                          <a:pt x="46" y="56"/>
                        </a:lnTo>
                        <a:lnTo>
                          <a:pt x="48" y="56"/>
                        </a:lnTo>
                        <a:lnTo>
                          <a:pt x="48" y="57"/>
                        </a:lnTo>
                        <a:lnTo>
                          <a:pt x="48" y="58"/>
                        </a:lnTo>
                        <a:lnTo>
                          <a:pt x="50" y="58"/>
                        </a:lnTo>
                        <a:lnTo>
                          <a:pt x="53" y="57"/>
                        </a:lnTo>
                        <a:lnTo>
                          <a:pt x="56" y="56"/>
                        </a:lnTo>
                        <a:lnTo>
                          <a:pt x="59" y="55"/>
                        </a:lnTo>
                        <a:lnTo>
                          <a:pt x="59" y="54"/>
                        </a:lnTo>
                        <a:lnTo>
                          <a:pt x="62" y="53"/>
                        </a:lnTo>
                        <a:lnTo>
                          <a:pt x="67" y="46"/>
                        </a:lnTo>
                        <a:lnTo>
                          <a:pt x="71" y="41"/>
                        </a:lnTo>
                        <a:lnTo>
                          <a:pt x="74" y="38"/>
                        </a:lnTo>
                        <a:lnTo>
                          <a:pt x="74" y="37"/>
                        </a:lnTo>
                        <a:lnTo>
                          <a:pt x="74" y="36"/>
                        </a:lnTo>
                        <a:lnTo>
                          <a:pt x="72" y="34"/>
                        </a:lnTo>
                        <a:lnTo>
                          <a:pt x="72" y="32"/>
                        </a:lnTo>
                        <a:lnTo>
                          <a:pt x="72" y="31"/>
                        </a:lnTo>
                        <a:lnTo>
                          <a:pt x="72" y="30"/>
                        </a:lnTo>
                        <a:lnTo>
                          <a:pt x="74" y="29"/>
                        </a:lnTo>
                        <a:lnTo>
                          <a:pt x="74" y="28"/>
                        </a:lnTo>
                        <a:lnTo>
                          <a:pt x="76" y="27"/>
                        </a:lnTo>
                        <a:lnTo>
                          <a:pt x="76" y="26"/>
                        </a:lnTo>
                        <a:lnTo>
                          <a:pt x="74" y="25"/>
                        </a:lnTo>
                        <a:lnTo>
                          <a:pt x="74" y="24"/>
                        </a:lnTo>
                        <a:lnTo>
                          <a:pt x="74" y="23"/>
                        </a:lnTo>
                        <a:lnTo>
                          <a:pt x="72" y="22"/>
                        </a:lnTo>
                        <a:lnTo>
                          <a:pt x="72" y="21"/>
                        </a:lnTo>
                        <a:lnTo>
                          <a:pt x="74" y="20"/>
                        </a:lnTo>
                        <a:lnTo>
                          <a:pt x="74" y="19"/>
                        </a:lnTo>
                        <a:lnTo>
                          <a:pt x="74" y="18"/>
                        </a:lnTo>
                        <a:lnTo>
                          <a:pt x="74" y="16"/>
                        </a:lnTo>
                        <a:lnTo>
                          <a:pt x="74" y="15"/>
                        </a:lnTo>
                        <a:lnTo>
                          <a:pt x="74" y="14"/>
                        </a:lnTo>
                        <a:lnTo>
                          <a:pt x="74" y="13"/>
                        </a:lnTo>
                        <a:lnTo>
                          <a:pt x="72" y="12"/>
                        </a:lnTo>
                        <a:lnTo>
                          <a:pt x="72" y="11"/>
                        </a:lnTo>
                        <a:lnTo>
                          <a:pt x="74" y="10"/>
                        </a:lnTo>
                        <a:lnTo>
                          <a:pt x="74" y="9"/>
                        </a:lnTo>
                        <a:lnTo>
                          <a:pt x="76" y="7"/>
                        </a:lnTo>
                        <a:lnTo>
                          <a:pt x="76" y="6"/>
                        </a:lnTo>
                        <a:lnTo>
                          <a:pt x="76" y="5"/>
                        </a:lnTo>
                        <a:lnTo>
                          <a:pt x="74" y="4"/>
                        </a:lnTo>
                        <a:lnTo>
                          <a:pt x="74" y="3"/>
                        </a:lnTo>
                        <a:lnTo>
                          <a:pt x="74" y="0"/>
                        </a:lnTo>
                        <a:lnTo>
                          <a:pt x="66" y="4"/>
                        </a:lnTo>
                        <a:lnTo>
                          <a:pt x="61" y="5"/>
                        </a:lnTo>
                        <a:lnTo>
                          <a:pt x="55" y="7"/>
                        </a:lnTo>
                        <a:lnTo>
                          <a:pt x="49" y="9"/>
                        </a:lnTo>
                        <a:lnTo>
                          <a:pt x="43" y="10"/>
                        </a:lnTo>
                        <a:lnTo>
                          <a:pt x="38" y="11"/>
                        </a:lnTo>
                        <a:lnTo>
                          <a:pt x="30" y="11"/>
                        </a:lnTo>
                      </a:path>
                    </a:pathLst>
                  </a:custGeom>
                  <a:solidFill>
                    <a:srgbClr val="FFA040"/>
                  </a:solidFill>
                  <a:ln w="127000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algn="ctr"/>
                    <a:endParaRPr lang="en-US" sz="1400" b="1" dirty="0">
                      <a:solidFill>
                        <a:schemeClr val="tx2">
                          <a:lumMod val="75000"/>
                        </a:schemeClr>
                      </a:solidFill>
                      <a:cs typeface="Arial" charset="0"/>
                    </a:endParaRPr>
                  </a:p>
                </p:txBody>
              </p:sp>
            </p:grpSp>
          </p:grpSp>
          <p:grpSp>
            <p:nvGrpSpPr>
              <p:cNvPr id="31" name="Group 32"/>
              <p:cNvGrpSpPr>
                <a:grpSpLocks/>
              </p:cNvGrpSpPr>
              <p:nvPr/>
            </p:nvGrpSpPr>
            <p:grpSpPr bwMode="auto">
              <a:xfrm>
                <a:off x="1377" y="3012"/>
                <a:ext cx="18" cy="38"/>
                <a:chOff x="1377" y="3012"/>
                <a:chExt cx="18" cy="38"/>
              </a:xfrm>
            </p:grpSpPr>
            <p:sp>
              <p:nvSpPr>
                <p:cNvPr id="32" name="Freeform 33"/>
                <p:cNvSpPr>
                  <a:spLocks/>
                </p:cNvSpPr>
                <p:nvPr/>
              </p:nvSpPr>
              <p:spPr bwMode="auto">
                <a:xfrm>
                  <a:off x="1382" y="3024"/>
                  <a:ext cx="12" cy="2"/>
                </a:xfrm>
                <a:custGeom>
                  <a:avLst/>
                  <a:gdLst>
                    <a:gd name="T0" fmla="*/ 11 w 12"/>
                    <a:gd name="T1" fmla="*/ 1 h 2"/>
                    <a:gd name="T2" fmla="*/ 10 w 12"/>
                    <a:gd name="T3" fmla="*/ 1 h 2"/>
                    <a:gd name="T4" fmla="*/ 6 w 12"/>
                    <a:gd name="T5" fmla="*/ 1 h 2"/>
                    <a:gd name="T6" fmla="*/ 3 w 12"/>
                    <a:gd name="T7" fmla="*/ 0 h 2"/>
                    <a:gd name="T8" fmla="*/ 0 w 12"/>
                    <a:gd name="T9" fmla="*/ 0 h 2"/>
                    <a:gd name="T10" fmla="*/ 1 w 12"/>
                    <a:gd name="T11" fmla="*/ 0 h 2"/>
                    <a:gd name="T12" fmla="*/ 3 w 12"/>
                    <a:gd name="T13" fmla="*/ 0 h 2"/>
                    <a:gd name="T14" fmla="*/ 6 w 12"/>
                    <a:gd name="T15" fmla="*/ 0 h 2"/>
                    <a:gd name="T16" fmla="*/ 8 w 12"/>
                    <a:gd name="T17" fmla="*/ 0 h 2"/>
                    <a:gd name="T18" fmla="*/ 11 w 12"/>
                    <a:gd name="T19" fmla="*/ 1 h 2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12"/>
                    <a:gd name="T31" fmla="*/ 0 h 2"/>
                    <a:gd name="T32" fmla="*/ 12 w 12"/>
                    <a:gd name="T33" fmla="*/ 2 h 2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12" h="2">
                      <a:moveTo>
                        <a:pt x="11" y="1"/>
                      </a:moveTo>
                      <a:lnTo>
                        <a:pt x="10" y="1"/>
                      </a:lnTo>
                      <a:lnTo>
                        <a:pt x="6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3" y="0"/>
                      </a:lnTo>
                      <a:lnTo>
                        <a:pt x="6" y="0"/>
                      </a:lnTo>
                      <a:lnTo>
                        <a:pt x="8" y="0"/>
                      </a:lnTo>
                      <a:lnTo>
                        <a:pt x="11" y="1"/>
                      </a:lnTo>
                    </a:path>
                  </a:pathLst>
                </a:custGeom>
                <a:solidFill>
                  <a:srgbClr val="FFE0C0"/>
                </a:solidFill>
                <a:ln w="1270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algn="ctr"/>
                  <a:endParaRPr lang="en-US" sz="1400" b="1" dirty="0">
                    <a:solidFill>
                      <a:schemeClr val="tx2">
                        <a:lumMod val="75000"/>
                      </a:schemeClr>
                    </a:solidFill>
                    <a:cs typeface="Arial" charset="0"/>
                  </a:endParaRPr>
                </a:p>
              </p:txBody>
            </p:sp>
            <p:sp>
              <p:nvSpPr>
                <p:cNvPr id="33" name="Freeform 34"/>
                <p:cNvSpPr>
                  <a:spLocks/>
                </p:cNvSpPr>
                <p:nvPr/>
              </p:nvSpPr>
              <p:spPr bwMode="auto">
                <a:xfrm>
                  <a:off x="1385" y="3035"/>
                  <a:ext cx="10" cy="2"/>
                </a:xfrm>
                <a:custGeom>
                  <a:avLst/>
                  <a:gdLst>
                    <a:gd name="T0" fmla="*/ 9 w 10"/>
                    <a:gd name="T1" fmla="*/ 1 h 2"/>
                    <a:gd name="T2" fmla="*/ 9 w 10"/>
                    <a:gd name="T3" fmla="*/ 1 h 2"/>
                    <a:gd name="T4" fmla="*/ 5 w 10"/>
                    <a:gd name="T5" fmla="*/ 1 h 2"/>
                    <a:gd name="T6" fmla="*/ 3 w 10"/>
                    <a:gd name="T7" fmla="*/ 0 h 2"/>
                    <a:gd name="T8" fmla="*/ 0 w 10"/>
                    <a:gd name="T9" fmla="*/ 0 h 2"/>
                    <a:gd name="T10" fmla="*/ 1 w 10"/>
                    <a:gd name="T11" fmla="*/ 0 h 2"/>
                    <a:gd name="T12" fmla="*/ 3 w 10"/>
                    <a:gd name="T13" fmla="*/ 0 h 2"/>
                    <a:gd name="T14" fmla="*/ 5 w 10"/>
                    <a:gd name="T15" fmla="*/ 0 h 2"/>
                    <a:gd name="T16" fmla="*/ 7 w 10"/>
                    <a:gd name="T17" fmla="*/ 0 h 2"/>
                    <a:gd name="T18" fmla="*/ 9 w 10"/>
                    <a:gd name="T19" fmla="*/ 1 h 2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10"/>
                    <a:gd name="T31" fmla="*/ 0 h 2"/>
                    <a:gd name="T32" fmla="*/ 10 w 10"/>
                    <a:gd name="T33" fmla="*/ 2 h 2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10" h="2">
                      <a:moveTo>
                        <a:pt x="9" y="1"/>
                      </a:moveTo>
                      <a:lnTo>
                        <a:pt x="9" y="1"/>
                      </a:lnTo>
                      <a:lnTo>
                        <a:pt x="5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3" y="0"/>
                      </a:lnTo>
                      <a:lnTo>
                        <a:pt x="5" y="0"/>
                      </a:lnTo>
                      <a:lnTo>
                        <a:pt x="7" y="0"/>
                      </a:lnTo>
                      <a:lnTo>
                        <a:pt x="9" y="1"/>
                      </a:lnTo>
                    </a:path>
                  </a:pathLst>
                </a:custGeom>
                <a:solidFill>
                  <a:srgbClr val="FFE0C0"/>
                </a:solidFill>
                <a:ln w="1270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algn="ctr"/>
                  <a:endParaRPr lang="en-US" sz="1400" b="1" dirty="0">
                    <a:solidFill>
                      <a:schemeClr val="tx2">
                        <a:lumMod val="75000"/>
                      </a:schemeClr>
                    </a:solidFill>
                    <a:cs typeface="Arial" charset="0"/>
                  </a:endParaRPr>
                </a:p>
              </p:txBody>
            </p:sp>
            <p:sp>
              <p:nvSpPr>
                <p:cNvPr id="34" name="Freeform 35"/>
                <p:cNvSpPr>
                  <a:spLocks/>
                </p:cNvSpPr>
                <p:nvPr/>
              </p:nvSpPr>
              <p:spPr bwMode="auto">
                <a:xfrm>
                  <a:off x="1384" y="3048"/>
                  <a:ext cx="10" cy="2"/>
                </a:xfrm>
                <a:custGeom>
                  <a:avLst/>
                  <a:gdLst>
                    <a:gd name="T0" fmla="*/ 9 w 10"/>
                    <a:gd name="T1" fmla="*/ 1 h 2"/>
                    <a:gd name="T2" fmla="*/ 8 w 10"/>
                    <a:gd name="T3" fmla="*/ 1 h 2"/>
                    <a:gd name="T4" fmla="*/ 6 w 10"/>
                    <a:gd name="T5" fmla="*/ 1 h 2"/>
                    <a:gd name="T6" fmla="*/ 3 w 10"/>
                    <a:gd name="T7" fmla="*/ 0 h 2"/>
                    <a:gd name="T8" fmla="*/ 0 w 10"/>
                    <a:gd name="T9" fmla="*/ 0 h 2"/>
                    <a:gd name="T10" fmla="*/ 0 w 10"/>
                    <a:gd name="T11" fmla="*/ 0 h 2"/>
                    <a:gd name="T12" fmla="*/ 3 w 10"/>
                    <a:gd name="T13" fmla="*/ 0 h 2"/>
                    <a:gd name="T14" fmla="*/ 5 w 10"/>
                    <a:gd name="T15" fmla="*/ 0 h 2"/>
                    <a:gd name="T16" fmla="*/ 7 w 10"/>
                    <a:gd name="T17" fmla="*/ 0 h 2"/>
                    <a:gd name="T18" fmla="*/ 9 w 10"/>
                    <a:gd name="T19" fmla="*/ 1 h 2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10"/>
                    <a:gd name="T31" fmla="*/ 0 h 2"/>
                    <a:gd name="T32" fmla="*/ 10 w 10"/>
                    <a:gd name="T33" fmla="*/ 2 h 2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10" h="2">
                      <a:moveTo>
                        <a:pt x="9" y="1"/>
                      </a:moveTo>
                      <a:lnTo>
                        <a:pt x="8" y="1"/>
                      </a:lnTo>
                      <a:lnTo>
                        <a:pt x="6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3" y="0"/>
                      </a:lnTo>
                      <a:lnTo>
                        <a:pt x="5" y="0"/>
                      </a:lnTo>
                      <a:lnTo>
                        <a:pt x="7" y="0"/>
                      </a:lnTo>
                      <a:lnTo>
                        <a:pt x="9" y="1"/>
                      </a:lnTo>
                    </a:path>
                  </a:pathLst>
                </a:custGeom>
                <a:solidFill>
                  <a:srgbClr val="FFE0C0"/>
                </a:solidFill>
                <a:ln w="1270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algn="ctr"/>
                  <a:endParaRPr lang="en-US" sz="1400" b="1" dirty="0">
                    <a:solidFill>
                      <a:schemeClr val="tx2">
                        <a:lumMod val="75000"/>
                      </a:schemeClr>
                    </a:solidFill>
                    <a:cs typeface="Arial" charset="0"/>
                  </a:endParaRPr>
                </a:p>
              </p:txBody>
            </p:sp>
            <p:sp>
              <p:nvSpPr>
                <p:cNvPr id="35" name="Freeform 36"/>
                <p:cNvSpPr>
                  <a:spLocks/>
                </p:cNvSpPr>
                <p:nvPr/>
              </p:nvSpPr>
              <p:spPr bwMode="auto">
                <a:xfrm>
                  <a:off x="1377" y="3012"/>
                  <a:ext cx="13" cy="3"/>
                </a:xfrm>
                <a:custGeom>
                  <a:avLst/>
                  <a:gdLst>
                    <a:gd name="T0" fmla="*/ 12 w 13"/>
                    <a:gd name="T1" fmla="*/ 2 h 3"/>
                    <a:gd name="T2" fmla="*/ 11 w 13"/>
                    <a:gd name="T3" fmla="*/ 2 h 3"/>
                    <a:gd name="T4" fmla="*/ 7 w 13"/>
                    <a:gd name="T5" fmla="*/ 1 h 3"/>
                    <a:gd name="T6" fmla="*/ 4 w 13"/>
                    <a:gd name="T7" fmla="*/ 1 h 3"/>
                    <a:gd name="T8" fmla="*/ 0 w 13"/>
                    <a:gd name="T9" fmla="*/ 0 h 3"/>
                    <a:gd name="T10" fmla="*/ 1 w 13"/>
                    <a:gd name="T11" fmla="*/ 0 h 3"/>
                    <a:gd name="T12" fmla="*/ 3 w 13"/>
                    <a:gd name="T13" fmla="*/ 0 h 3"/>
                    <a:gd name="T14" fmla="*/ 6 w 13"/>
                    <a:gd name="T15" fmla="*/ 0 h 3"/>
                    <a:gd name="T16" fmla="*/ 9 w 13"/>
                    <a:gd name="T17" fmla="*/ 1 h 3"/>
                    <a:gd name="T18" fmla="*/ 12 w 13"/>
                    <a:gd name="T19" fmla="*/ 2 h 3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13"/>
                    <a:gd name="T31" fmla="*/ 0 h 3"/>
                    <a:gd name="T32" fmla="*/ 13 w 13"/>
                    <a:gd name="T33" fmla="*/ 3 h 3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13" h="3">
                      <a:moveTo>
                        <a:pt x="12" y="2"/>
                      </a:moveTo>
                      <a:lnTo>
                        <a:pt x="11" y="2"/>
                      </a:lnTo>
                      <a:lnTo>
                        <a:pt x="7" y="1"/>
                      </a:lnTo>
                      <a:lnTo>
                        <a:pt x="4" y="1"/>
                      </a:ln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3" y="0"/>
                      </a:lnTo>
                      <a:lnTo>
                        <a:pt x="6" y="0"/>
                      </a:lnTo>
                      <a:lnTo>
                        <a:pt x="9" y="1"/>
                      </a:lnTo>
                      <a:lnTo>
                        <a:pt x="12" y="2"/>
                      </a:lnTo>
                    </a:path>
                  </a:pathLst>
                </a:custGeom>
                <a:solidFill>
                  <a:srgbClr val="FFE0C0"/>
                </a:solidFill>
                <a:ln w="1270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algn="ctr"/>
                  <a:endParaRPr lang="en-US" sz="1400" b="1" dirty="0">
                    <a:solidFill>
                      <a:schemeClr val="tx2">
                        <a:lumMod val="75000"/>
                      </a:schemeClr>
                    </a:solidFill>
                    <a:cs typeface="Arial" charset="0"/>
                  </a:endParaRPr>
                </a:p>
              </p:txBody>
            </p:sp>
          </p:grpSp>
        </p:grpSp>
        <p:grpSp>
          <p:nvGrpSpPr>
            <p:cNvPr id="24" name="Group 37"/>
            <p:cNvGrpSpPr>
              <a:grpSpLocks/>
            </p:cNvGrpSpPr>
            <p:nvPr/>
          </p:nvGrpSpPr>
          <p:grpSpPr bwMode="auto">
            <a:xfrm>
              <a:off x="1245" y="2727"/>
              <a:ext cx="230" cy="286"/>
              <a:chOff x="1245" y="2727"/>
              <a:chExt cx="230" cy="286"/>
            </a:xfrm>
          </p:grpSpPr>
          <p:sp>
            <p:nvSpPr>
              <p:cNvPr id="25" name="Freeform 38"/>
              <p:cNvSpPr>
                <a:spLocks/>
              </p:cNvSpPr>
              <p:nvPr/>
            </p:nvSpPr>
            <p:spPr bwMode="auto">
              <a:xfrm>
                <a:off x="1245" y="2727"/>
                <a:ext cx="230" cy="286"/>
              </a:xfrm>
              <a:custGeom>
                <a:avLst/>
                <a:gdLst>
                  <a:gd name="T0" fmla="*/ 164 w 230"/>
                  <a:gd name="T1" fmla="*/ 275 h 286"/>
                  <a:gd name="T2" fmla="*/ 166 w 230"/>
                  <a:gd name="T3" fmla="*/ 273 h 286"/>
                  <a:gd name="T4" fmla="*/ 167 w 230"/>
                  <a:gd name="T5" fmla="*/ 270 h 286"/>
                  <a:gd name="T6" fmla="*/ 174 w 230"/>
                  <a:gd name="T7" fmla="*/ 228 h 286"/>
                  <a:gd name="T8" fmla="*/ 179 w 230"/>
                  <a:gd name="T9" fmla="*/ 213 h 286"/>
                  <a:gd name="T10" fmla="*/ 186 w 230"/>
                  <a:gd name="T11" fmla="*/ 198 h 286"/>
                  <a:gd name="T12" fmla="*/ 193 w 230"/>
                  <a:gd name="T13" fmla="*/ 185 h 286"/>
                  <a:gd name="T14" fmla="*/ 204 w 230"/>
                  <a:gd name="T15" fmla="*/ 168 h 286"/>
                  <a:gd name="T16" fmla="*/ 216 w 230"/>
                  <a:gd name="T17" fmla="*/ 151 h 286"/>
                  <a:gd name="T18" fmla="*/ 223 w 230"/>
                  <a:gd name="T19" fmla="*/ 134 h 286"/>
                  <a:gd name="T20" fmla="*/ 227 w 230"/>
                  <a:gd name="T21" fmla="*/ 118 h 286"/>
                  <a:gd name="T22" fmla="*/ 229 w 230"/>
                  <a:gd name="T23" fmla="*/ 96 h 286"/>
                  <a:gd name="T24" fmla="*/ 226 w 230"/>
                  <a:gd name="T25" fmla="*/ 80 h 286"/>
                  <a:gd name="T26" fmla="*/ 219 w 230"/>
                  <a:gd name="T27" fmla="*/ 62 h 286"/>
                  <a:gd name="T28" fmla="*/ 210 w 230"/>
                  <a:gd name="T29" fmla="*/ 45 h 286"/>
                  <a:gd name="T30" fmla="*/ 196 w 230"/>
                  <a:gd name="T31" fmla="*/ 31 h 286"/>
                  <a:gd name="T32" fmla="*/ 181 w 230"/>
                  <a:gd name="T33" fmla="*/ 18 h 286"/>
                  <a:gd name="T34" fmla="*/ 160 w 230"/>
                  <a:gd name="T35" fmla="*/ 8 h 286"/>
                  <a:gd name="T36" fmla="*/ 139 w 230"/>
                  <a:gd name="T37" fmla="*/ 2 h 286"/>
                  <a:gd name="T38" fmla="*/ 120 w 230"/>
                  <a:gd name="T39" fmla="*/ 0 h 286"/>
                  <a:gd name="T40" fmla="*/ 101 w 230"/>
                  <a:gd name="T41" fmla="*/ 0 h 286"/>
                  <a:gd name="T42" fmla="*/ 82 w 230"/>
                  <a:gd name="T43" fmla="*/ 4 h 286"/>
                  <a:gd name="T44" fmla="*/ 67 w 230"/>
                  <a:gd name="T45" fmla="*/ 9 h 286"/>
                  <a:gd name="T46" fmla="*/ 53 w 230"/>
                  <a:gd name="T47" fmla="*/ 16 h 286"/>
                  <a:gd name="T48" fmla="*/ 37 w 230"/>
                  <a:gd name="T49" fmla="*/ 27 h 286"/>
                  <a:gd name="T50" fmla="*/ 24 w 230"/>
                  <a:gd name="T51" fmla="*/ 39 h 286"/>
                  <a:gd name="T52" fmla="*/ 13 w 230"/>
                  <a:gd name="T53" fmla="*/ 54 h 286"/>
                  <a:gd name="T54" fmla="*/ 4 w 230"/>
                  <a:gd name="T55" fmla="*/ 73 h 286"/>
                  <a:gd name="T56" fmla="*/ 0 w 230"/>
                  <a:gd name="T57" fmla="*/ 91 h 286"/>
                  <a:gd name="T58" fmla="*/ 0 w 230"/>
                  <a:gd name="T59" fmla="*/ 109 h 286"/>
                  <a:gd name="T60" fmla="*/ 3 w 230"/>
                  <a:gd name="T61" fmla="*/ 127 h 286"/>
                  <a:gd name="T62" fmla="*/ 10 w 230"/>
                  <a:gd name="T63" fmla="*/ 146 h 286"/>
                  <a:gd name="T64" fmla="*/ 20 w 230"/>
                  <a:gd name="T65" fmla="*/ 162 h 286"/>
                  <a:gd name="T66" fmla="*/ 31 w 230"/>
                  <a:gd name="T67" fmla="*/ 178 h 286"/>
                  <a:gd name="T68" fmla="*/ 45 w 230"/>
                  <a:gd name="T69" fmla="*/ 201 h 286"/>
                  <a:gd name="T70" fmla="*/ 50 w 230"/>
                  <a:gd name="T71" fmla="*/ 215 h 286"/>
                  <a:gd name="T72" fmla="*/ 55 w 230"/>
                  <a:gd name="T73" fmla="*/ 232 h 286"/>
                  <a:gd name="T74" fmla="*/ 59 w 230"/>
                  <a:gd name="T75" fmla="*/ 253 h 286"/>
                  <a:gd name="T76" fmla="*/ 61 w 230"/>
                  <a:gd name="T77" fmla="*/ 269 h 286"/>
                  <a:gd name="T78" fmla="*/ 62 w 230"/>
                  <a:gd name="T79" fmla="*/ 273 h 286"/>
                  <a:gd name="T80" fmla="*/ 64 w 230"/>
                  <a:gd name="T81" fmla="*/ 275 h 286"/>
                  <a:gd name="T82" fmla="*/ 69 w 230"/>
                  <a:gd name="T83" fmla="*/ 278 h 286"/>
                  <a:gd name="T84" fmla="*/ 77 w 230"/>
                  <a:gd name="T85" fmla="*/ 281 h 286"/>
                  <a:gd name="T86" fmla="*/ 85 w 230"/>
                  <a:gd name="T87" fmla="*/ 283 h 286"/>
                  <a:gd name="T88" fmla="*/ 94 w 230"/>
                  <a:gd name="T89" fmla="*/ 284 h 286"/>
                  <a:gd name="T90" fmla="*/ 104 w 230"/>
                  <a:gd name="T91" fmla="*/ 285 h 286"/>
                  <a:gd name="T92" fmla="*/ 111 w 230"/>
                  <a:gd name="T93" fmla="*/ 285 h 286"/>
                  <a:gd name="T94" fmla="*/ 120 w 230"/>
                  <a:gd name="T95" fmla="*/ 285 h 286"/>
                  <a:gd name="T96" fmla="*/ 128 w 230"/>
                  <a:gd name="T97" fmla="*/ 284 h 286"/>
                  <a:gd name="T98" fmla="*/ 138 w 230"/>
                  <a:gd name="T99" fmla="*/ 283 h 286"/>
                  <a:gd name="T100" fmla="*/ 146 w 230"/>
                  <a:gd name="T101" fmla="*/ 282 h 286"/>
                  <a:gd name="T102" fmla="*/ 153 w 230"/>
                  <a:gd name="T103" fmla="*/ 280 h 286"/>
                  <a:gd name="T104" fmla="*/ 160 w 230"/>
                  <a:gd name="T105" fmla="*/ 278 h 28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230"/>
                  <a:gd name="T160" fmla="*/ 0 h 286"/>
                  <a:gd name="T161" fmla="*/ 230 w 230"/>
                  <a:gd name="T162" fmla="*/ 286 h 286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230" h="286">
                    <a:moveTo>
                      <a:pt x="160" y="278"/>
                    </a:moveTo>
                    <a:lnTo>
                      <a:pt x="162" y="276"/>
                    </a:lnTo>
                    <a:lnTo>
                      <a:pt x="164" y="275"/>
                    </a:lnTo>
                    <a:lnTo>
                      <a:pt x="165" y="275"/>
                    </a:lnTo>
                    <a:lnTo>
                      <a:pt x="165" y="274"/>
                    </a:lnTo>
                    <a:lnTo>
                      <a:pt x="166" y="273"/>
                    </a:lnTo>
                    <a:lnTo>
                      <a:pt x="167" y="272"/>
                    </a:lnTo>
                    <a:lnTo>
                      <a:pt x="167" y="271"/>
                    </a:lnTo>
                    <a:lnTo>
                      <a:pt x="167" y="270"/>
                    </a:lnTo>
                    <a:lnTo>
                      <a:pt x="167" y="269"/>
                    </a:lnTo>
                    <a:lnTo>
                      <a:pt x="168" y="264"/>
                    </a:lnTo>
                    <a:lnTo>
                      <a:pt x="174" y="228"/>
                    </a:lnTo>
                    <a:lnTo>
                      <a:pt x="176" y="222"/>
                    </a:lnTo>
                    <a:lnTo>
                      <a:pt x="176" y="218"/>
                    </a:lnTo>
                    <a:lnTo>
                      <a:pt x="179" y="213"/>
                    </a:lnTo>
                    <a:lnTo>
                      <a:pt x="181" y="207"/>
                    </a:lnTo>
                    <a:lnTo>
                      <a:pt x="184" y="202"/>
                    </a:lnTo>
                    <a:lnTo>
                      <a:pt x="186" y="198"/>
                    </a:lnTo>
                    <a:lnTo>
                      <a:pt x="187" y="194"/>
                    </a:lnTo>
                    <a:lnTo>
                      <a:pt x="190" y="191"/>
                    </a:lnTo>
                    <a:lnTo>
                      <a:pt x="193" y="185"/>
                    </a:lnTo>
                    <a:lnTo>
                      <a:pt x="196" y="177"/>
                    </a:lnTo>
                    <a:lnTo>
                      <a:pt x="201" y="172"/>
                    </a:lnTo>
                    <a:lnTo>
                      <a:pt x="204" y="168"/>
                    </a:lnTo>
                    <a:lnTo>
                      <a:pt x="209" y="161"/>
                    </a:lnTo>
                    <a:lnTo>
                      <a:pt x="213" y="155"/>
                    </a:lnTo>
                    <a:lnTo>
                      <a:pt x="216" y="151"/>
                    </a:lnTo>
                    <a:lnTo>
                      <a:pt x="218" y="146"/>
                    </a:lnTo>
                    <a:lnTo>
                      <a:pt x="221" y="139"/>
                    </a:lnTo>
                    <a:lnTo>
                      <a:pt x="223" y="134"/>
                    </a:lnTo>
                    <a:lnTo>
                      <a:pt x="225" y="128"/>
                    </a:lnTo>
                    <a:lnTo>
                      <a:pt x="226" y="124"/>
                    </a:lnTo>
                    <a:lnTo>
                      <a:pt x="227" y="118"/>
                    </a:lnTo>
                    <a:lnTo>
                      <a:pt x="229" y="112"/>
                    </a:lnTo>
                    <a:lnTo>
                      <a:pt x="229" y="104"/>
                    </a:lnTo>
                    <a:lnTo>
                      <a:pt x="229" y="96"/>
                    </a:lnTo>
                    <a:lnTo>
                      <a:pt x="227" y="90"/>
                    </a:lnTo>
                    <a:lnTo>
                      <a:pt x="226" y="85"/>
                    </a:lnTo>
                    <a:lnTo>
                      <a:pt x="226" y="80"/>
                    </a:lnTo>
                    <a:lnTo>
                      <a:pt x="224" y="74"/>
                    </a:lnTo>
                    <a:lnTo>
                      <a:pt x="221" y="68"/>
                    </a:lnTo>
                    <a:lnTo>
                      <a:pt x="219" y="62"/>
                    </a:lnTo>
                    <a:lnTo>
                      <a:pt x="216" y="56"/>
                    </a:lnTo>
                    <a:lnTo>
                      <a:pt x="213" y="51"/>
                    </a:lnTo>
                    <a:lnTo>
                      <a:pt x="210" y="45"/>
                    </a:lnTo>
                    <a:lnTo>
                      <a:pt x="205" y="39"/>
                    </a:lnTo>
                    <a:lnTo>
                      <a:pt x="201" y="35"/>
                    </a:lnTo>
                    <a:lnTo>
                      <a:pt x="196" y="31"/>
                    </a:lnTo>
                    <a:lnTo>
                      <a:pt x="191" y="27"/>
                    </a:lnTo>
                    <a:lnTo>
                      <a:pt x="185" y="23"/>
                    </a:lnTo>
                    <a:lnTo>
                      <a:pt x="181" y="18"/>
                    </a:lnTo>
                    <a:lnTo>
                      <a:pt x="174" y="15"/>
                    </a:lnTo>
                    <a:lnTo>
                      <a:pt x="167" y="11"/>
                    </a:lnTo>
                    <a:lnTo>
                      <a:pt x="160" y="8"/>
                    </a:lnTo>
                    <a:lnTo>
                      <a:pt x="152" y="6"/>
                    </a:lnTo>
                    <a:lnTo>
                      <a:pt x="145" y="4"/>
                    </a:lnTo>
                    <a:lnTo>
                      <a:pt x="139" y="2"/>
                    </a:lnTo>
                    <a:lnTo>
                      <a:pt x="133" y="1"/>
                    </a:lnTo>
                    <a:lnTo>
                      <a:pt x="127" y="0"/>
                    </a:lnTo>
                    <a:lnTo>
                      <a:pt x="120" y="0"/>
                    </a:lnTo>
                    <a:lnTo>
                      <a:pt x="113" y="0"/>
                    </a:lnTo>
                    <a:lnTo>
                      <a:pt x="105" y="0"/>
                    </a:lnTo>
                    <a:lnTo>
                      <a:pt x="101" y="0"/>
                    </a:lnTo>
                    <a:lnTo>
                      <a:pt x="94" y="2"/>
                    </a:lnTo>
                    <a:lnTo>
                      <a:pt x="89" y="2"/>
                    </a:lnTo>
                    <a:lnTo>
                      <a:pt x="82" y="4"/>
                    </a:lnTo>
                    <a:lnTo>
                      <a:pt x="77" y="5"/>
                    </a:lnTo>
                    <a:lnTo>
                      <a:pt x="71" y="7"/>
                    </a:lnTo>
                    <a:lnTo>
                      <a:pt x="67" y="9"/>
                    </a:lnTo>
                    <a:lnTo>
                      <a:pt x="62" y="11"/>
                    </a:lnTo>
                    <a:lnTo>
                      <a:pt x="57" y="14"/>
                    </a:lnTo>
                    <a:lnTo>
                      <a:pt x="53" y="16"/>
                    </a:lnTo>
                    <a:lnTo>
                      <a:pt x="47" y="21"/>
                    </a:lnTo>
                    <a:lnTo>
                      <a:pt x="42" y="24"/>
                    </a:lnTo>
                    <a:lnTo>
                      <a:pt x="37" y="27"/>
                    </a:lnTo>
                    <a:lnTo>
                      <a:pt x="33" y="31"/>
                    </a:lnTo>
                    <a:lnTo>
                      <a:pt x="28" y="35"/>
                    </a:lnTo>
                    <a:lnTo>
                      <a:pt x="24" y="39"/>
                    </a:lnTo>
                    <a:lnTo>
                      <a:pt x="20" y="43"/>
                    </a:lnTo>
                    <a:lnTo>
                      <a:pt x="16" y="48"/>
                    </a:lnTo>
                    <a:lnTo>
                      <a:pt x="13" y="54"/>
                    </a:lnTo>
                    <a:lnTo>
                      <a:pt x="8" y="60"/>
                    </a:lnTo>
                    <a:lnTo>
                      <a:pt x="6" y="67"/>
                    </a:lnTo>
                    <a:lnTo>
                      <a:pt x="4" y="73"/>
                    </a:lnTo>
                    <a:lnTo>
                      <a:pt x="3" y="80"/>
                    </a:lnTo>
                    <a:lnTo>
                      <a:pt x="2" y="86"/>
                    </a:lnTo>
                    <a:lnTo>
                      <a:pt x="0" y="91"/>
                    </a:lnTo>
                    <a:lnTo>
                      <a:pt x="0" y="97"/>
                    </a:lnTo>
                    <a:lnTo>
                      <a:pt x="0" y="103"/>
                    </a:lnTo>
                    <a:lnTo>
                      <a:pt x="0" y="109"/>
                    </a:lnTo>
                    <a:lnTo>
                      <a:pt x="0" y="114"/>
                    </a:lnTo>
                    <a:lnTo>
                      <a:pt x="2" y="121"/>
                    </a:lnTo>
                    <a:lnTo>
                      <a:pt x="3" y="127"/>
                    </a:lnTo>
                    <a:lnTo>
                      <a:pt x="5" y="132"/>
                    </a:lnTo>
                    <a:lnTo>
                      <a:pt x="8" y="139"/>
                    </a:lnTo>
                    <a:lnTo>
                      <a:pt x="10" y="146"/>
                    </a:lnTo>
                    <a:lnTo>
                      <a:pt x="13" y="151"/>
                    </a:lnTo>
                    <a:lnTo>
                      <a:pt x="17" y="156"/>
                    </a:lnTo>
                    <a:lnTo>
                      <a:pt x="20" y="162"/>
                    </a:lnTo>
                    <a:lnTo>
                      <a:pt x="24" y="167"/>
                    </a:lnTo>
                    <a:lnTo>
                      <a:pt x="28" y="172"/>
                    </a:lnTo>
                    <a:lnTo>
                      <a:pt x="31" y="178"/>
                    </a:lnTo>
                    <a:lnTo>
                      <a:pt x="37" y="188"/>
                    </a:lnTo>
                    <a:lnTo>
                      <a:pt x="42" y="197"/>
                    </a:lnTo>
                    <a:lnTo>
                      <a:pt x="45" y="201"/>
                    </a:lnTo>
                    <a:lnTo>
                      <a:pt x="47" y="205"/>
                    </a:lnTo>
                    <a:lnTo>
                      <a:pt x="48" y="210"/>
                    </a:lnTo>
                    <a:lnTo>
                      <a:pt x="50" y="215"/>
                    </a:lnTo>
                    <a:lnTo>
                      <a:pt x="53" y="219"/>
                    </a:lnTo>
                    <a:lnTo>
                      <a:pt x="53" y="225"/>
                    </a:lnTo>
                    <a:lnTo>
                      <a:pt x="55" y="232"/>
                    </a:lnTo>
                    <a:lnTo>
                      <a:pt x="56" y="240"/>
                    </a:lnTo>
                    <a:lnTo>
                      <a:pt x="57" y="246"/>
                    </a:lnTo>
                    <a:lnTo>
                      <a:pt x="59" y="253"/>
                    </a:lnTo>
                    <a:lnTo>
                      <a:pt x="59" y="259"/>
                    </a:lnTo>
                    <a:lnTo>
                      <a:pt x="59" y="263"/>
                    </a:lnTo>
                    <a:lnTo>
                      <a:pt x="61" y="269"/>
                    </a:lnTo>
                    <a:lnTo>
                      <a:pt x="62" y="270"/>
                    </a:lnTo>
                    <a:lnTo>
                      <a:pt x="62" y="272"/>
                    </a:lnTo>
                    <a:lnTo>
                      <a:pt x="62" y="273"/>
                    </a:lnTo>
                    <a:lnTo>
                      <a:pt x="63" y="273"/>
                    </a:lnTo>
                    <a:lnTo>
                      <a:pt x="63" y="274"/>
                    </a:lnTo>
                    <a:lnTo>
                      <a:pt x="64" y="275"/>
                    </a:lnTo>
                    <a:lnTo>
                      <a:pt x="65" y="276"/>
                    </a:lnTo>
                    <a:lnTo>
                      <a:pt x="68" y="277"/>
                    </a:lnTo>
                    <a:lnTo>
                      <a:pt x="69" y="278"/>
                    </a:lnTo>
                    <a:lnTo>
                      <a:pt x="73" y="279"/>
                    </a:lnTo>
                    <a:lnTo>
                      <a:pt x="75" y="280"/>
                    </a:lnTo>
                    <a:lnTo>
                      <a:pt x="77" y="281"/>
                    </a:lnTo>
                    <a:lnTo>
                      <a:pt x="79" y="281"/>
                    </a:lnTo>
                    <a:lnTo>
                      <a:pt x="82" y="282"/>
                    </a:lnTo>
                    <a:lnTo>
                      <a:pt x="85" y="283"/>
                    </a:lnTo>
                    <a:lnTo>
                      <a:pt x="88" y="283"/>
                    </a:lnTo>
                    <a:lnTo>
                      <a:pt x="91" y="283"/>
                    </a:lnTo>
                    <a:lnTo>
                      <a:pt x="94" y="284"/>
                    </a:lnTo>
                    <a:lnTo>
                      <a:pt x="97" y="284"/>
                    </a:lnTo>
                    <a:lnTo>
                      <a:pt x="99" y="284"/>
                    </a:lnTo>
                    <a:lnTo>
                      <a:pt x="104" y="285"/>
                    </a:lnTo>
                    <a:lnTo>
                      <a:pt x="105" y="285"/>
                    </a:lnTo>
                    <a:lnTo>
                      <a:pt x="109" y="285"/>
                    </a:lnTo>
                    <a:lnTo>
                      <a:pt x="111" y="285"/>
                    </a:lnTo>
                    <a:lnTo>
                      <a:pt x="114" y="285"/>
                    </a:lnTo>
                    <a:lnTo>
                      <a:pt x="118" y="285"/>
                    </a:lnTo>
                    <a:lnTo>
                      <a:pt x="120" y="285"/>
                    </a:lnTo>
                    <a:lnTo>
                      <a:pt x="124" y="285"/>
                    </a:lnTo>
                    <a:lnTo>
                      <a:pt x="125" y="285"/>
                    </a:lnTo>
                    <a:lnTo>
                      <a:pt x="128" y="284"/>
                    </a:lnTo>
                    <a:lnTo>
                      <a:pt x="132" y="284"/>
                    </a:lnTo>
                    <a:lnTo>
                      <a:pt x="135" y="284"/>
                    </a:lnTo>
                    <a:lnTo>
                      <a:pt x="138" y="283"/>
                    </a:lnTo>
                    <a:lnTo>
                      <a:pt x="141" y="283"/>
                    </a:lnTo>
                    <a:lnTo>
                      <a:pt x="144" y="283"/>
                    </a:lnTo>
                    <a:lnTo>
                      <a:pt x="146" y="282"/>
                    </a:lnTo>
                    <a:lnTo>
                      <a:pt x="148" y="281"/>
                    </a:lnTo>
                    <a:lnTo>
                      <a:pt x="152" y="281"/>
                    </a:lnTo>
                    <a:lnTo>
                      <a:pt x="153" y="280"/>
                    </a:lnTo>
                    <a:lnTo>
                      <a:pt x="155" y="279"/>
                    </a:lnTo>
                    <a:lnTo>
                      <a:pt x="158" y="278"/>
                    </a:lnTo>
                    <a:lnTo>
                      <a:pt x="160" y="278"/>
                    </a:lnTo>
                  </a:path>
                </a:pathLst>
              </a:custGeom>
              <a:solidFill>
                <a:srgbClr val="FAFD00"/>
              </a:solidFill>
              <a:ln w="12700" cap="rnd">
                <a:solidFill>
                  <a:srgbClr val="C0C0C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/>
                <a:endParaRPr lang="en-US" sz="1400" b="1" dirty="0">
                  <a:solidFill>
                    <a:schemeClr val="tx2">
                      <a:lumMod val="75000"/>
                    </a:schemeClr>
                  </a:solidFill>
                  <a:cs typeface="Arial" charset="0"/>
                </a:endParaRPr>
              </a:p>
            </p:txBody>
          </p:sp>
          <p:sp>
            <p:nvSpPr>
              <p:cNvPr id="26" name="Oval 39"/>
              <p:cNvSpPr>
                <a:spLocks noChangeArrowheads="1"/>
              </p:cNvSpPr>
              <p:nvPr/>
            </p:nvSpPr>
            <p:spPr bwMode="auto">
              <a:xfrm>
                <a:off x="1310" y="2981"/>
                <a:ext cx="93" cy="20"/>
              </a:xfrm>
              <a:prstGeom prst="ellipse">
                <a:avLst/>
              </a:prstGeom>
              <a:solidFill>
                <a:srgbClr val="FAFD00"/>
              </a:solidFill>
              <a:ln w="12700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 sz="1400" b="1" dirty="0">
                  <a:solidFill>
                    <a:schemeClr val="tx2">
                      <a:lumMod val="75000"/>
                    </a:schemeClr>
                  </a:solidFill>
                  <a:cs typeface="Arial" charset="0"/>
                </a:endParaRPr>
              </a:p>
            </p:txBody>
          </p:sp>
          <p:grpSp>
            <p:nvGrpSpPr>
              <p:cNvPr id="27" name="Group 40"/>
              <p:cNvGrpSpPr>
                <a:grpSpLocks/>
              </p:cNvGrpSpPr>
              <p:nvPr/>
            </p:nvGrpSpPr>
            <p:grpSpPr bwMode="auto">
              <a:xfrm>
                <a:off x="1355" y="2756"/>
                <a:ext cx="92" cy="242"/>
                <a:chOff x="1355" y="2756"/>
                <a:chExt cx="92" cy="242"/>
              </a:xfrm>
            </p:grpSpPr>
            <p:sp>
              <p:nvSpPr>
                <p:cNvPr id="28" name="Freeform 41"/>
                <p:cNvSpPr>
                  <a:spLocks/>
                </p:cNvSpPr>
                <p:nvPr/>
              </p:nvSpPr>
              <p:spPr bwMode="auto">
                <a:xfrm>
                  <a:off x="1415" y="2756"/>
                  <a:ext cx="32" cy="34"/>
                </a:xfrm>
                <a:custGeom>
                  <a:avLst/>
                  <a:gdLst>
                    <a:gd name="T0" fmla="*/ 0 w 32"/>
                    <a:gd name="T1" fmla="*/ 0 h 34"/>
                    <a:gd name="T2" fmla="*/ 8 w 32"/>
                    <a:gd name="T3" fmla="*/ 3 h 34"/>
                    <a:gd name="T4" fmla="*/ 15 w 32"/>
                    <a:gd name="T5" fmla="*/ 7 h 34"/>
                    <a:gd name="T6" fmla="*/ 21 w 32"/>
                    <a:gd name="T7" fmla="*/ 11 h 34"/>
                    <a:gd name="T8" fmla="*/ 25 w 32"/>
                    <a:gd name="T9" fmla="*/ 15 h 34"/>
                    <a:gd name="T10" fmla="*/ 28 w 32"/>
                    <a:gd name="T11" fmla="*/ 19 h 34"/>
                    <a:gd name="T12" fmla="*/ 30 w 32"/>
                    <a:gd name="T13" fmla="*/ 23 h 34"/>
                    <a:gd name="T14" fmla="*/ 31 w 32"/>
                    <a:gd name="T15" fmla="*/ 27 h 34"/>
                    <a:gd name="T16" fmla="*/ 19 w 32"/>
                    <a:gd name="T17" fmla="*/ 33 h 34"/>
                    <a:gd name="T18" fmla="*/ 19 w 32"/>
                    <a:gd name="T19" fmla="*/ 27 h 34"/>
                    <a:gd name="T20" fmla="*/ 17 w 32"/>
                    <a:gd name="T21" fmla="*/ 22 h 34"/>
                    <a:gd name="T22" fmla="*/ 14 w 32"/>
                    <a:gd name="T23" fmla="*/ 16 h 34"/>
                    <a:gd name="T24" fmla="*/ 10 w 32"/>
                    <a:gd name="T25" fmla="*/ 10 h 34"/>
                    <a:gd name="T26" fmla="*/ 6 w 32"/>
                    <a:gd name="T27" fmla="*/ 6 h 34"/>
                    <a:gd name="T28" fmla="*/ 0 w 32"/>
                    <a:gd name="T29" fmla="*/ 0 h 34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w 32"/>
                    <a:gd name="T46" fmla="*/ 0 h 34"/>
                    <a:gd name="T47" fmla="*/ 32 w 32"/>
                    <a:gd name="T48" fmla="*/ 34 h 34"/>
                  </a:gdLst>
                  <a:ahLst/>
                  <a:cxnLst>
                    <a:cxn ang="T30">
                      <a:pos x="T0" y="T1"/>
                    </a:cxn>
                    <a:cxn ang="T31">
                      <a:pos x="T2" y="T3"/>
                    </a:cxn>
                    <a:cxn ang="T32">
                      <a:pos x="T4" y="T5"/>
                    </a:cxn>
                    <a:cxn ang="T33">
                      <a:pos x="T6" y="T7"/>
                    </a:cxn>
                    <a:cxn ang="T34">
                      <a:pos x="T8" y="T9"/>
                    </a:cxn>
                    <a:cxn ang="T35">
                      <a:pos x="T10" y="T11"/>
                    </a:cxn>
                    <a:cxn ang="T36">
                      <a:pos x="T12" y="T13"/>
                    </a:cxn>
                    <a:cxn ang="T37">
                      <a:pos x="T14" y="T15"/>
                    </a:cxn>
                    <a:cxn ang="T38">
                      <a:pos x="T16" y="T17"/>
                    </a:cxn>
                    <a:cxn ang="T39">
                      <a:pos x="T18" y="T19"/>
                    </a:cxn>
                    <a:cxn ang="T40">
                      <a:pos x="T20" y="T21"/>
                    </a:cxn>
                    <a:cxn ang="T41">
                      <a:pos x="T22" y="T23"/>
                    </a:cxn>
                    <a:cxn ang="T42">
                      <a:pos x="T24" y="T25"/>
                    </a:cxn>
                    <a:cxn ang="T43">
                      <a:pos x="T26" y="T27"/>
                    </a:cxn>
                    <a:cxn ang="T44">
                      <a:pos x="T28" y="T29"/>
                    </a:cxn>
                  </a:cxnLst>
                  <a:rect l="T45" t="T46" r="T47" b="T48"/>
                  <a:pathLst>
                    <a:path w="32" h="34">
                      <a:moveTo>
                        <a:pt x="0" y="0"/>
                      </a:moveTo>
                      <a:lnTo>
                        <a:pt x="8" y="3"/>
                      </a:lnTo>
                      <a:lnTo>
                        <a:pt x="15" y="7"/>
                      </a:lnTo>
                      <a:lnTo>
                        <a:pt x="21" y="11"/>
                      </a:lnTo>
                      <a:lnTo>
                        <a:pt x="25" y="15"/>
                      </a:lnTo>
                      <a:lnTo>
                        <a:pt x="28" y="19"/>
                      </a:lnTo>
                      <a:lnTo>
                        <a:pt x="30" y="23"/>
                      </a:lnTo>
                      <a:lnTo>
                        <a:pt x="31" y="27"/>
                      </a:lnTo>
                      <a:lnTo>
                        <a:pt x="19" y="33"/>
                      </a:lnTo>
                      <a:lnTo>
                        <a:pt x="19" y="27"/>
                      </a:lnTo>
                      <a:lnTo>
                        <a:pt x="17" y="22"/>
                      </a:lnTo>
                      <a:lnTo>
                        <a:pt x="14" y="16"/>
                      </a:lnTo>
                      <a:lnTo>
                        <a:pt x="10" y="10"/>
                      </a:lnTo>
                      <a:lnTo>
                        <a:pt x="6" y="6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FAFD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algn="ctr"/>
                  <a:endParaRPr lang="en-US" sz="1400" b="1" dirty="0">
                    <a:solidFill>
                      <a:schemeClr val="tx2">
                        <a:lumMod val="75000"/>
                      </a:schemeClr>
                    </a:solidFill>
                    <a:cs typeface="Arial" charset="0"/>
                  </a:endParaRPr>
                </a:p>
              </p:txBody>
            </p:sp>
            <p:sp>
              <p:nvSpPr>
                <p:cNvPr id="29" name="Freeform 42"/>
                <p:cNvSpPr>
                  <a:spLocks/>
                </p:cNvSpPr>
                <p:nvPr/>
              </p:nvSpPr>
              <p:spPr bwMode="auto">
                <a:xfrm>
                  <a:off x="1355" y="2938"/>
                  <a:ext cx="54" cy="60"/>
                </a:xfrm>
                <a:custGeom>
                  <a:avLst/>
                  <a:gdLst>
                    <a:gd name="T0" fmla="*/ 53 w 54"/>
                    <a:gd name="T1" fmla="*/ 0 h 60"/>
                    <a:gd name="T2" fmla="*/ 51 w 54"/>
                    <a:gd name="T3" fmla="*/ 2 h 60"/>
                    <a:gd name="T4" fmla="*/ 42 w 54"/>
                    <a:gd name="T5" fmla="*/ 38 h 60"/>
                    <a:gd name="T6" fmla="*/ 40 w 54"/>
                    <a:gd name="T7" fmla="*/ 42 h 60"/>
                    <a:gd name="T8" fmla="*/ 38 w 54"/>
                    <a:gd name="T9" fmla="*/ 44 h 60"/>
                    <a:gd name="T10" fmla="*/ 33 w 54"/>
                    <a:gd name="T11" fmla="*/ 47 h 60"/>
                    <a:gd name="T12" fmla="*/ 30 w 54"/>
                    <a:gd name="T13" fmla="*/ 49 h 60"/>
                    <a:gd name="T14" fmla="*/ 25 w 54"/>
                    <a:gd name="T15" fmla="*/ 52 h 60"/>
                    <a:gd name="T16" fmla="*/ 20 w 54"/>
                    <a:gd name="T17" fmla="*/ 54 h 60"/>
                    <a:gd name="T18" fmla="*/ 15 w 54"/>
                    <a:gd name="T19" fmla="*/ 54 h 60"/>
                    <a:gd name="T20" fmla="*/ 11 w 54"/>
                    <a:gd name="T21" fmla="*/ 55 h 60"/>
                    <a:gd name="T22" fmla="*/ 6 w 54"/>
                    <a:gd name="T23" fmla="*/ 56 h 60"/>
                    <a:gd name="T24" fmla="*/ 0 w 54"/>
                    <a:gd name="T25" fmla="*/ 56 h 60"/>
                    <a:gd name="T26" fmla="*/ 1 w 54"/>
                    <a:gd name="T27" fmla="*/ 58 h 60"/>
                    <a:gd name="T28" fmla="*/ 5 w 54"/>
                    <a:gd name="T29" fmla="*/ 59 h 60"/>
                    <a:gd name="T30" fmla="*/ 8 w 54"/>
                    <a:gd name="T31" fmla="*/ 59 h 60"/>
                    <a:gd name="T32" fmla="*/ 13 w 54"/>
                    <a:gd name="T33" fmla="*/ 58 h 60"/>
                    <a:gd name="T34" fmla="*/ 16 w 54"/>
                    <a:gd name="T35" fmla="*/ 58 h 60"/>
                    <a:gd name="T36" fmla="*/ 21 w 54"/>
                    <a:gd name="T37" fmla="*/ 57 h 60"/>
                    <a:gd name="T38" fmla="*/ 25 w 54"/>
                    <a:gd name="T39" fmla="*/ 56 h 60"/>
                    <a:gd name="T40" fmla="*/ 30 w 54"/>
                    <a:gd name="T41" fmla="*/ 55 h 60"/>
                    <a:gd name="T42" fmla="*/ 33 w 54"/>
                    <a:gd name="T43" fmla="*/ 54 h 60"/>
                    <a:gd name="T44" fmla="*/ 37 w 54"/>
                    <a:gd name="T45" fmla="*/ 54 h 60"/>
                    <a:gd name="T46" fmla="*/ 42 w 54"/>
                    <a:gd name="T47" fmla="*/ 51 h 60"/>
                    <a:gd name="T48" fmla="*/ 43 w 54"/>
                    <a:gd name="T49" fmla="*/ 49 h 60"/>
                    <a:gd name="T50" fmla="*/ 44 w 54"/>
                    <a:gd name="T51" fmla="*/ 47 h 60"/>
                    <a:gd name="T52" fmla="*/ 45 w 54"/>
                    <a:gd name="T53" fmla="*/ 44 h 60"/>
                    <a:gd name="T54" fmla="*/ 46 w 54"/>
                    <a:gd name="T55" fmla="*/ 40 h 60"/>
                    <a:gd name="T56" fmla="*/ 53 w 54"/>
                    <a:gd name="T57" fmla="*/ 0 h 60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54"/>
                    <a:gd name="T88" fmla="*/ 0 h 60"/>
                    <a:gd name="T89" fmla="*/ 54 w 54"/>
                    <a:gd name="T90" fmla="*/ 60 h 60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54" h="60">
                      <a:moveTo>
                        <a:pt x="53" y="0"/>
                      </a:moveTo>
                      <a:lnTo>
                        <a:pt x="51" y="2"/>
                      </a:lnTo>
                      <a:lnTo>
                        <a:pt x="42" y="38"/>
                      </a:lnTo>
                      <a:lnTo>
                        <a:pt x="40" y="42"/>
                      </a:lnTo>
                      <a:lnTo>
                        <a:pt x="38" y="44"/>
                      </a:lnTo>
                      <a:lnTo>
                        <a:pt x="33" y="47"/>
                      </a:lnTo>
                      <a:lnTo>
                        <a:pt x="30" y="49"/>
                      </a:lnTo>
                      <a:lnTo>
                        <a:pt x="25" y="52"/>
                      </a:lnTo>
                      <a:lnTo>
                        <a:pt x="20" y="54"/>
                      </a:lnTo>
                      <a:lnTo>
                        <a:pt x="15" y="54"/>
                      </a:lnTo>
                      <a:lnTo>
                        <a:pt x="11" y="55"/>
                      </a:lnTo>
                      <a:lnTo>
                        <a:pt x="6" y="56"/>
                      </a:lnTo>
                      <a:lnTo>
                        <a:pt x="0" y="56"/>
                      </a:lnTo>
                      <a:lnTo>
                        <a:pt x="1" y="58"/>
                      </a:lnTo>
                      <a:lnTo>
                        <a:pt x="5" y="59"/>
                      </a:lnTo>
                      <a:lnTo>
                        <a:pt x="8" y="59"/>
                      </a:lnTo>
                      <a:lnTo>
                        <a:pt x="13" y="58"/>
                      </a:lnTo>
                      <a:lnTo>
                        <a:pt x="16" y="58"/>
                      </a:lnTo>
                      <a:lnTo>
                        <a:pt x="21" y="57"/>
                      </a:lnTo>
                      <a:lnTo>
                        <a:pt x="25" y="56"/>
                      </a:lnTo>
                      <a:lnTo>
                        <a:pt x="30" y="55"/>
                      </a:lnTo>
                      <a:lnTo>
                        <a:pt x="33" y="54"/>
                      </a:lnTo>
                      <a:lnTo>
                        <a:pt x="37" y="54"/>
                      </a:lnTo>
                      <a:lnTo>
                        <a:pt x="42" y="51"/>
                      </a:lnTo>
                      <a:lnTo>
                        <a:pt x="43" y="49"/>
                      </a:lnTo>
                      <a:lnTo>
                        <a:pt x="44" y="47"/>
                      </a:lnTo>
                      <a:lnTo>
                        <a:pt x="45" y="44"/>
                      </a:lnTo>
                      <a:lnTo>
                        <a:pt x="46" y="40"/>
                      </a:lnTo>
                      <a:lnTo>
                        <a:pt x="53" y="0"/>
                      </a:lnTo>
                    </a:path>
                  </a:pathLst>
                </a:custGeom>
                <a:solidFill>
                  <a:srgbClr val="FAFD00"/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algn="ctr"/>
                  <a:endParaRPr lang="en-US" sz="1400" b="1" dirty="0">
                    <a:solidFill>
                      <a:schemeClr val="tx2">
                        <a:lumMod val="75000"/>
                      </a:schemeClr>
                    </a:solidFill>
                    <a:cs typeface="Arial" charset="0"/>
                  </a:endParaRPr>
                </a:p>
              </p:txBody>
            </p:sp>
          </p:grpSp>
        </p:grpSp>
      </p:grpSp>
      <p:pic>
        <p:nvPicPr>
          <p:cNvPr id="20" name="Picture 5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73670" y="1035623"/>
            <a:ext cx="1288373" cy="81294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21" name="Picture 5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633340" y="1958507"/>
            <a:ext cx="1087788" cy="74351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22" name="Picture 59" descr="BLLPNS0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020011" y="2924787"/>
            <a:ext cx="1577680" cy="6711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7" name="TextBox 46"/>
          <p:cNvSpPr txBox="1"/>
          <p:nvPr/>
        </p:nvSpPr>
        <p:spPr>
          <a:xfrm rot="18673289">
            <a:off x="920449" y="4102308"/>
            <a:ext cx="109837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400" dirty="0" smtClean="0"/>
              <a:t>Innovators</a:t>
            </a:r>
            <a:endParaRPr lang="en-US" sz="1400" dirty="0"/>
          </a:p>
        </p:txBody>
      </p:sp>
      <p:sp>
        <p:nvSpPr>
          <p:cNvPr id="48" name="TextBox 47"/>
          <p:cNvSpPr txBox="1"/>
          <p:nvPr/>
        </p:nvSpPr>
        <p:spPr>
          <a:xfrm rot="18673289">
            <a:off x="1503383" y="4162377"/>
            <a:ext cx="1452384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400" dirty="0" smtClean="0"/>
              <a:t>Early Adopters</a:t>
            </a:r>
          </a:p>
          <a:p>
            <a:pPr algn="ctr"/>
            <a:r>
              <a:rPr lang="en-US" sz="1200" b="0" dirty="0" smtClean="0"/>
              <a:t>(Visionaries)</a:t>
            </a:r>
            <a:endParaRPr lang="en-US" sz="1200" b="0" dirty="0"/>
          </a:p>
        </p:txBody>
      </p:sp>
      <p:sp>
        <p:nvSpPr>
          <p:cNvPr id="49" name="TextBox 48"/>
          <p:cNvSpPr txBox="1"/>
          <p:nvPr/>
        </p:nvSpPr>
        <p:spPr>
          <a:xfrm rot="18673289">
            <a:off x="2912317" y="4105227"/>
            <a:ext cx="1359668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/>
              <a:t>Early Majority</a:t>
            </a:r>
          </a:p>
          <a:p>
            <a:pPr algn="ctr"/>
            <a:r>
              <a:rPr lang="en-US" sz="1200" b="0" dirty="0" smtClean="0"/>
              <a:t>(Pragmatists)</a:t>
            </a:r>
            <a:endParaRPr lang="en-US" sz="1200" b="0" dirty="0"/>
          </a:p>
        </p:txBody>
      </p:sp>
      <p:sp>
        <p:nvSpPr>
          <p:cNvPr id="50" name="TextBox 49"/>
          <p:cNvSpPr txBox="1"/>
          <p:nvPr/>
        </p:nvSpPr>
        <p:spPr>
          <a:xfrm rot="18673289">
            <a:off x="4592601" y="4067127"/>
            <a:ext cx="1287532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/>
              <a:t>Late Majority</a:t>
            </a:r>
            <a:endParaRPr lang="en-US" sz="1200" b="0" dirty="0" smtClean="0"/>
          </a:p>
          <a:p>
            <a:pPr algn="ctr"/>
            <a:r>
              <a:rPr lang="en-US" sz="1200" b="0" dirty="0" smtClean="0"/>
              <a:t>(Conservatives)</a:t>
            </a:r>
            <a:endParaRPr lang="en-US" sz="1400" dirty="0"/>
          </a:p>
        </p:txBody>
      </p:sp>
      <p:sp>
        <p:nvSpPr>
          <p:cNvPr id="51" name="TextBox 50"/>
          <p:cNvSpPr txBox="1"/>
          <p:nvPr/>
        </p:nvSpPr>
        <p:spPr>
          <a:xfrm rot="18673289">
            <a:off x="6263820" y="4064209"/>
            <a:ext cx="98937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400" dirty="0" smtClean="0"/>
              <a:t>Laggards</a:t>
            </a:r>
            <a:endParaRPr lang="en-US" sz="1400" dirty="0"/>
          </a:p>
        </p:txBody>
      </p:sp>
      <p:sp>
        <p:nvSpPr>
          <p:cNvPr id="52" name="TextBox 51"/>
          <p:cNvSpPr txBox="1"/>
          <p:nvPr/>
        </p:nvSpPr>
        <p:spPr>
          <a:xfrm>
            <a:off x="2362201" y="3267075"/>
            <a:ext cx="84350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CHASM</a:t>
            </a:r>
            <a:endParaRPr lang="en-US" sz="1400" dirty="0"/>
          </a:p>
        </p:txBody>
      </p:sp>
      <p:sp>
        <p:nvSpPr>
          <p:cNvPr id="53" name="TextBox 52"/>
          <p:cNvSpPr txBox="1"/>
          <p:nvPr/>
        </p:nvSpPr>
        <p:spPr>
          <a:xfrm>
            <a:off x="1018132" y="2025928"/>
            <a:ext cx="9525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/>
              <a:t>EARLY</a:t>
            </a:r>
          </a:p>
          <a:p>
            <a:pPr algn="ctr"/>
            <a:r>
              <a:rPr lang="en-US" sz="1400" dirty="0" smtClean="0"/>
              <a:t>MARKET</a:t>
            </a:r>
            <a:endParaRPr lang="en-US" sz="1400" dirty="0"/>
          </a:p>
        </p:txBody>
      </p:sp>
      <p:sp>
        <p:nvSpPr>
          <p:cNvPr id="54" name="TextBox 53"/>
          <p:cNvSpPr txBox="1"/>
          <p:nvPr/>
        </p:nvSpPr>
        <p:spPr>
          <a:xfrm>
            <a:off x="2543611" y="1524000"/>
            <a:ext cx="10886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/>
              <a:t>TORNADO</a:t>
            </a:r>
            <a:endParaRPr lang="en-US" sz="1400" dirty="0"/>
          </a:p>
        </p:txBody>
      </p:sp>
      <p:sp>
        <p:nvSpPr>
          <p:cNvPr id="55" name="TextBox 54"/>
          <p:cNvSpPr txBox="1"/>
          <p:nvPr/>
        </p:nvSpPr>
        <p:spPr>
          <a:xfrm>
            <a:off x="5038514" y="3105151"/>
            <a:ext cx="10518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/>
              <a:t>BOWLING</a:t>
            </a:r>
          </a:p>
          <a:p>
            <a:pPr algn="ctr"/>
            <a:r>
              <a:rPr lang="en-US" sz="1400" dirty="0" smtClean="0"/>
              <a:t>ALLEY</a:t>
            </a:r>
            <a:endParaRPr lang="en-US" sz="1400" dirty="0"/>
          </a:p>
        </p:txBody>
      </p:sp>
      <p:sp>
        <p:nvSpPr>
          <p:cNvPr id="56" name="TextBox 55"/>
          <p:cNvSpPr txBox="1"/>
          <p:nvPr/>
        </p:nvSpPr>
        <p:spPr>
          <a:xfrm>
            <a:off x="5890061" y="1143001"/>
            <a:ext cx="8931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/>
              <a:t>MAIN</a:t>
            </a:r>
          </a:p>
          <a:p>
            <a:pPr algn="ctr"/>
            <a:r>
              <a:rPr lang="en-US" sz="1400" dirty="0" smtClean="0"/>
              <a:t>STREET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67395815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0.00371 L -0.09722 0.00371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9" y="0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1.11111E-6 L -0.08888 1.11111E-6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4" y="0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979 -0.02408 L -0.07882 -0.02408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9" y="0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521 0.00208 L -0.09201 0.00208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47" grpId="0"/>
      <p:bldP spid="47" grpId="1"/>
      <p:bldP spid="48" grpId="0"/>
      <p:bldP spid="48" grpId="1"/>
      <p:bldP spid="49" grpId="0"/>
      <p:bldP spid="50" grpId="0"/>
      <p:bldP spid="51" grpId="0"/>
      <p:bldP spid="52" grpId="0"/>
      <p:bldP spid="53" grpId="0"/>
      <p:bldP spid="54" grpId="0"/>
      <p:bldP spid="55" grpId="0"/>
      <p:bldP spid="5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Crossing the Chasm</a:t>
            </a:r>
            <a:br>
              <a:rPr lang="en-US" dirty="0" smtClean="0"/>
            </a:br>
            <a:r>
              <a:rPr lang="en-US" sz="2400" dirty="0" smtClean="0">
                <a:solidFill>
                  <a:schemeClr val="bg2"/>
                </a:solidFill>
              </a:rPr>
              <a:t>Two Key Principles</a:t>
            </a:r>
            <a:endParaRPr lang="en-US" sz="24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725789" y="1190369"/>
            <a:ext cx="8010525" cy="3162967"/>
          </a:xfrm>
        </p:spPr>
        <p:txBody>
          <a:bodyPr/>
          <a:lstStyle/>
          <a:p>
            <a:r>
              <a:rPr lang="en-US" sz="1800" dirty="0" smtClean="0"/>
              <a:t>Target a “beachhead” segment</a:t>
            </a:r>
          </a:p>
          <a:p>
            <a:pPr lvl="1"/>
            <a:r>
              <a:rPr lang="en-US" sz="1600" dirty="0" smtClean="0"/>
              <a:t>Niche market with an intractable problem, not solvable by conventional means</a:t>
            </a:r>
          </a:p>
          <a:p>
            <a:pPr lvl="1"/>
            <a:r>
              <a:rPr lang="en-US" sz="1600" dirty="0" smtClean="0"/>
              <a:t>Process owner is under pressure to find a solution</a:t>
            </a:r>
          </a:p>
          <a:p>
            <a:pPr lvl="1"/>
            <a:r>
              <a:rPr lang="en-US" sz="1600" dirty="0" smtClean="0"/>
              <a:t>Pragmatists are willing to consider disruptive approach</a:t>
            </a:r>
          </a:p>
          <a:p>
            <a:pPr lvl="1"/>
            <a:endParaRPr lang="en-US" sz="1400" dirty="0"/>
          </a:p>
          <a:p>
            <a:r>
              <a:rPr lang="en-US" sz="1800" dirty="0" smtClean="0"/>
              <a:t>Commit to provide the “whole product”</a:t>
            </a:r>
          </a:p>
          <a:p>
            <a:pPr lvl="1"/>
            <a:r>
              <a:rPr lang="en-US" sz="1600" dirty="0" smtClean="0"/>
              <a:t>Complete solution to the intractable problem</a:t>
            </a:r>
          </a:p>
          <a:p>
            <a:pPr lvl="1"/>
            <a:r>
              <a:rPr lang="en-US" sz="1600" dirty="0" smtClean="0"/>
              <a:t>Typically involves products and services from partners and allies</a:t>
            </a:r>
          </a:p>
          <a:p>
            <a:pPr lvl="1"/>
            <a:r>
              <a:rPr lang="en-US" sz="1600" dirty="0" smtClean="0"/>
              <a:t>Lead vendor takes responsibility for ensuring customer success</a:t>
            </a:r>
          </a:p>
          <a:p>
            <a:pPr lvl="1"/>
            <a:endParaRPr lang="en-US" sz="16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308E8F3-ACB4-4B98-A6AD-775CAE774E7F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50679863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Crossing the Chasm</a:t>
            </a:r>
            <a:br>
              <a:rPr lang="en-US" dirty="0" smtClean="0"/>
            </a:br>
            <a:r>
              <a:rPr lang="en-US" sz="2400" dirty="0" smtClean="0">
                <a:solidFill>
                  <a:schemeClr val="bg2"/>
                </a:solidFill>
              </a:rPr>
              <a:t>What’s New?  </a:t>
            </a:r>
            <a:r>
              <a:rPr lang="en-US" sz="2400" i="1" dirty="0" smtClean="0">
                <a:solidFill>
                  <a:schemeClr val="bg2"/>
                </a:solidFill>
              </a:rPr>
              <a:t>Consumer IT!</a:t>
            </a:r>
            <a:endParaRPr lang="en-US" sz="2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308E8F3-ACB4-4B98-A6AD-775CAE774E7F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 smtClean="0"/>
              <a:t>Digital Services</a:t>
            </a:r>
          </a:p>
          <a:p>
            <a:pPr lvl="1"/>
            <a:r>
              <a:rPr lang="en-US" sz="1600" dirty="0" smtClean="0"/>
              <a:t>Light to deploy, focus on user experience</a:t>
            </a:r>
          </a:p>
          <a:p>
            <a:pPr lvl="1"/>
            <a:r>
              <a:rPr lang="en-US" sz="1600" i="1" dirty="0" smtClean="0"/>
              <a:t>The Lean Start-Up</a:t>
            </a:r>
          </a:p>
          <a:p>
            <a:pPr lvl="1"/>
            <a:r>
              <a:rPr lang="en-US" sz="1600" dirty="0" smtClean="0"/>
              <a:t>Minimum viable product, rapid agile learning</a:t>
            </a:r>
          </a:p>
          <a:p>
            <a:pPr lvl="1"/>
            <a:r>
              <a:rPr lang="en-US" sz="1600" dirty="0" smtClean="0"/>
              <a:t>Leap to the tornado</a:t>
            </a:r>
          </a:p>
          <a:p>
            <a:pPr>
              <a:spcBef>
                <a:spcPts val="1200"/>
              </a:spcBef>
            </a:pPr>
            <a:r>
              <a:rPr lang="en-US" sz="1800" dirty="0" smtClean="0"/>
              <a:t>Critical Success Factors: The Four Gears</a:t>
            </a:r>
          </a:p>
          <a:p>
            <a:pPr lvl="1"/>
            <a:r>
              <a:rPr lang="en-US" sz="1600" b="1" i="1" dirty="0" smtClean="0">
                <a:solidFill>
                  <a:schemeClr val="bg2"/>
                </a:solidFill>
              </a:rPr>
              <a:t>Acquire</a:t>
            </a:r>
          </a:p>
          <a:p>
            <a:pPr lvl="1"/>
            <a:r>
              <a:rPr lang="en-US" sz="1600" b="1" i="1" dirty="0" smtClean="0">
                <a:solidFill>
                  <a:schemeClr val="bg2"/>
                </a:solidFill>
              </a:rPr>
              <a:t>Engage</a:t>
            </a:r>
          </a:p>
          <a:p>
            <a:pPr lvl="1"/>
            <a:r>
              <a:rPr lang="en-US" sz="1600" b="1" i="1" dirty="0" smtClean="0">
                <a:solidFill>
                  <a:schemeClr val="bg2"/>
                </a:solidFill>
              </a:rPr>
              <a:t>Convert</a:t>
            </a:r>
          </a:p>
          <a:p>
            <a:pPr lvl="1"/>
            <a:r>
              <a:rPr lang="en-US" sz="1600" b="1" i="1" dirty="0" smtClean="0">
                <a:solidFill>
                  <a:schemeClr val="bg2"/>
                </a:solidFill>
              </a:rPr>
              <a:t>Enlist</a:t>
            </a:r>
            <a:endParaRPr lang="en-US" sz="1600" b="1" i="1" dirty="0">
              <a:solidFill>
                <a:schemeClr val="bg2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600818" y="3310414"/>
            <a:ext cx="6228372" cy="1077218"/>
          </a:xfrm>
          <a:prstGeom prst="rect">
            <a:avLst/>
          </a:prstGeom>
          <a:solidFill>
            <a:srgbClr val="FAFD00"/>
          </a:solidFill>
          <a:ln w="38100">
            <a:solidFill>
              <a:srgbClr val="C00000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We don’t need no </a:t>
            </a:r>
            <a:r>
              <a:rPr lang="en-US" sz="3200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stinkin</a:t>
            </a:r>
            <a:r>
              <a:rPr lang="en-US" sz="3200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’ </a:t>
            </a:r>
          </a:p>
          <a:p>
            <a:pPr algn="ctr"/>
            <a:r>
              <a:rPr lang="en-US" sz="3200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whole products!!</a:t>
            </a:r>
            <a:endParaRPr lang="en-US" sz="32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7237396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Crossing the Chasm</a:t>
            </a:r>
            <a:br>
              <a:rPr lang="en-US" dirty="0" smtClean="0"/>
            </a:br>
            <a:r>
              <a:rPr lang="en-US" sz="2400" dirty="0" smtClean="0">
                <a:solidFill>
                  <a:schemeClr val="bg2"/>
                </a:solidFill>
              </a:rPr>
              <a:t>What’s Not?  </a:t>
            </a:r>
            <a:r>
              <a:rPr lang="en-US" sz="2400" i="1" dirty="0" smtClean="0">
                <a:solidFill>
                  <a:schemeClr val="bg2"/>
                </a:solidFill>
              </a:rPr>
              <a:t>Enterprise IT!</a:t>
            </a:r>
            <a:endParaRPr lang="en-US" sz="2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308E8F3-ACB4-4B98-A6AD-775CAE774E7F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 smtClean="0"/>
              <a:t>Taking the Enterprise Digital</a:t>
            </a:r>
          </a:p>
          <a:p>
            <a:pPr lvl="1"/>
            <a:r>
              <a:rPr lang="en-US" sz="1600" dirty="0" smtClean="0"/>
              <a:t>Heavy to deploy, focus on end-to-end systems</a:t>
            </a:r>
          </a:p>
          <a:p>
            <a:pPr lvl="1"/>
            <a:r>
              <a:rPr lang="en-US" sz="1600" i="1" dirty="0" smtClean="0"/>
              <a:t>Crossing the Chasm</a:t>
            </a:r>
          </a:p>
          <a:p>
            <a:pPr lvl="1"/>
            <a:r>
              <a:rPr lang="en-US" sz="1600" dirty="0" smtClean="0"/>
              <a:t>Whole product, partners and allies</a:t>
            </a:r>
          </a:p>
          <a:p>
            <a:pPr lvl="1"/>
            <a:r>
              <a:rPr lang="en-US" sz="1600" dirty="0" smtClean="0"/>
              <a:t>Bowling alley strategy</a:t>
            </a:r>
          </a:p>
          <a:p>
            <a:pPr>
              <a:spcBef>
                <a:spcPts val="1200"/>
              </a:spcBef>
            </a:pPr>
            <a:r>
              <a:rPr lang="en-US" sz="1800" dirty="0" smtClean="0"/>
              <a:t>Critical Success Factors</a:t>
            </a:r>
          </a:p>
          <a:p>
            <a:pPr lvl="1"/>
            <a:r>
              <a:rPr lang="en-US" sz="1600" b="1" i="1" dirty="0" smtClean="0">
                <a:solidFill>
                  <a:schemeClr val="bg2"/>
                </a:solidFill>
              </a:rPr>
              <a:t>Pre-chasm</a:t>
            </a:r>
          </a:p>
          <a:p>
            <a:pPr lvl="2"/>
            <a:r>
              <a:rPr lang="en-US" sz="1400" b="1" dirty="0" smtClean="0"/>
              <a:t>Breakthrough projects with top-tier brands</a:t>
            </a:r>
          </a:p>
          <a:p>
            <a:pPr lvl="1"/>
            <a:r>
              <a:rPr lang="en-US" sz="1600" b="1" i="1" dirty="0" smtClean="0">
                <a:solidFill>
                  <a:schemeClr val="bg2"/>
                </a:solidFill>
              </a:rPr>
              <a:t>Post-chasm</a:t>
            </a:r>
          </a:p>
          <a:p>
            <a:pPr lvl="2"/>
            <a:r>
              <a:rPr lang="en-US" sz="1400" b="1" dirty="0" smtClean="0"/>
              <a:t>High value use cases with compelling reasons to buy</a:t>
            </a:r>
            <a:endParaRPr lang="en-US" sz="1400" b="1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9432118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Big Data: 2014</a:t>
            </a:r>
            <a:br>
              <a:rPr lang="en-US" sz="2800" dirty="0" smtClean="0"/>
            </a:br>
            <a:r>
              <a:rPr lang="en-US" sz="2400" dirty="0" smtClean="0">
                <a:solidFill>
                  <a:schemeClr val="bg2"/>
                </a:solidFill>
              </a:rPr>
              <a:t>Technology </a:t>
            </a:r>
            <a:r>
              <a:rPr lang="en-US" sz="2400" dirty="0" err="1" smtClean="0">
                <a:solidFill>
                  <a:schemeClr val="bg2"/>
                </a:solidFill>
              </a:rPr>
              <a:t>Enthuiasts</a:t>
            </a:r>
            <a:r>
              <a:rPr lang="en-US" sz="2400" dirty="0" smtClean="0">
                <a:solidFill>
                  <a:schemeClr val="bg2"/>
                </a:solidFill>
              </a:rPr>
              <a:t>: </a:t>
            </a:r>
            <a:r>
              <a:rPr lang="en-US" sz="2400" i="1" dirty="0" smtClean="0">
                <a:solidFill>
                  <a:schemeClr val="bg2"/>
                </a:solidFill>
              </a:rPr>
              <a:t>Cool Tools!!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7C2F18E-46AE-4775-AF21-947A0F65BC36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165148" y="1996162"/>
            <a:ext cx="13821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chemeClr val="tx2"/>
                </a:solidFill>
              </a:rPr>
              <a:t>BlinkDB</a:t>
            </a: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62000" y="1509038"/>
            <a:ext cx="6110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2"/>
                </a:solidFill>
              </a:rPr>
              <a:t>Go</a:t>
            </a:r>
            <a:endParaRPr lang="en-US" sz="2400" dirty="0">
              <a:solidFill>
                <a:schemeClr val="bg2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914895" y="3245168"/>
            <a:ext cx="17604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2"/>
                </a:solidFill>
              </a:rPr>
              <a:t>Cassandra</a:t>
            </a:r>
            <a:endParaRPr lang="en-US" sz="2400" dirty="0">
              <a:solidFill>
                <a:schemeClr val="bg2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62337" y="2797572"/>
            <a:ext cx="11432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chemeClr val="accent3"/>
                </a:solidFill>
              </a:rPr>
              <a:t>Mesos</a:t>
            </a:r>
            <a:endParaRPr lang="en-US" sz="2400" dirty="0">
              <a:solidFill>
                <a:schemeClr val="accent3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83678" y="1330960"/>
            <a:ext cx="8354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Hive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956183" y="3478292"/>
            <a:ext cx="12266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Python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440048" y="2614692"/>
            <a:ext cx="6623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Pig</a:t>
            </a:r>
            <a:endParaRPr 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1991360" y="1249680"/>
            <a:ext cx="12442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accent5"/>
                </a:solidFill>
              </a:rPr>
              <a:t>Stinger</a:t>
            </a:r>
            <a:endParaRPr lang="en-US" sz="2400" dirty="0">
              <a:solidFill>
                <a:schemeClr val="accent5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750622" y="1906508"/>
            <a:ext cx="16722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chemeClr val="accent5"/>
                </a:solidFill>
              </a:rPr>
              <a:t>Accumulo</a:t>
            </a:r>
            <a:endParaRPr lang="en-US" sz="2400" dirty="0">
              <a:solidFill>
                <a:schemeClr val="accent5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756400" y="3864372"/>
            <a:ext cx="11753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C00000"/>
                </a:solidFill>
              </a:rPr>
              <a:t>Giraph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067532" y="2538045"/>
            <a:ext cx="10406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99FF"/>
                </a:solidFill>
              </a:rPr>
              <a:t>Shark</a:t>
            </a:r>
            <a:endParaRPr lang="en-US" sz="2400" dirty="0">
              <a:solidFill>
                <a:srgbClr val="0099FF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501961" y="4305380"/>
            <a:ext cx="10406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accent3"/>
                </a:solidFill>
              </a:rPr>
              <a:t>Spark</a:t>
            </a:r>
            <a:endParaRPr lang="en-US" sz="2400" dirty="0">
              <a:solidFill>
                <a:schemeClr val="accent3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854354" y="2850158"/>
            <a:ext cx="15115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0099FF"/>
                </a:solidFill>
              </a:rPr>
              <a:t>Tachyion</a:t>
            </a:r>
            <a:endParaRPr lang="en-US" sz="2400" dirty="0">
              <a:solidFill>
                <a:srgbClr val="0099FF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679306" y="4120714"/>
            <a:ext cx="12955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chemeClr val="tx2"/>
                </a:solidFill>
              </a:rPr>
              <a:t>GraphX</a:t>
            </a: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400800" y="1249680"/>
            <a:ext cx="13308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chemeClr val="accent3"/>
                </a:solidFill>
              </a:rPr>
              <a:t>MLbase</a:t>
            </a:r>
            <a:endParaRPr lang="en-US" sz="2400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56277100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500"/>
                            </p:stCondLst>
                            <p:childTnLst>
                              <p:par>
                                <p:cTn id="29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500"/>
                            </p:stCondLst>
                            <p:childTnLst>
                              <p:par>
                                <p:cTn id="3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6500"/>
                            </p:stCondLst>
                            <p:childTnLst>
                              <p:par>
                                <p:cTn id="4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7000"/>
                            </p:stCondLst>
                            <p:childTnLst>
                              <p:par>
                                <p:cTn id="53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9000"/>
                            </p:stCondLst>
                            <p:childTnLst>
                              <p:par>
                                <p:cTn id="5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9500"/>
                            </p:stCondLst>
                            <p:childTnLst>
                              <p:par>
                                <p:cTn id="6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0"/>
                            </p:stCondLst>
                            <p:childTnLst>
                              <p:par>
                                <p:cTn id="7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0500"/>
                            </p:stCondLst>
                            <p:childTnLst>
                              <p:par>
                                <p:cTn id="77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2500"/>
                            </p:stCondLst>
                            <p:childTnLst>
                              <p:par>
                                <p:cTn id="8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3000"/>
                            </p:stCondLst>
                            <p:childTnLst>
                              <p:par>
                                <p:cTn id="8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Big Data: 2014</a:t>
            </a:r>
            <a:br>
              <a:rPr lang="en-US" sz="2800" dirty="0" smtClean="0"/>
            </a:br>
            <a:r>
              <a:rPr lang="en-US" sz="2400" dirty="0" smtClean="0">
                <a:solidFill>
                  <a:schemeClr val="bg2"/>
                </a:solidFill>
              </a:rPr>
              <a:t>Visionaries: </a:t>
            </a:r>
            <a:r>
              <a:rPr lang="en-US" sz="2400" i="1" dirty="0" smtClean="0">
                <a:solidFill>
                  <a:schemeClr val="bg2"/>
                </a:solidFill>
              </a:rPr>
              <a:t>Powerful Concepts!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0109" y="1063593"/>
            <a:ext cx="8010525" cy="3771900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en-US" sz="1800" dirty="0" smtClean="0"/>
              <a:t>Extreme machine learning</a:t>
            </a:r>
          </a:p>
          <a:p>
            <a:pPr>
              <a:spcAft>
                <a:spcPts val="1200"/>
              </a:spcAft>
            </a:pPr>
            <a:r>
              <a:rPr lang="en-US" sz="1800" dirty="0" smtClean="0">
                <a:solidFill>
                  <a:schemeClr val="accent3"/>
                </a:solidFill>
              </a:rPr>
              <a:t>Collaborative predictive analytics</a:t>
            </a:r>
          </a:p>
          <a:p>
            <a:pPr>
              <a:spcAft>
                <a:spcPts val="1200"/>
              </a:spcAft>
            </a:pPr>
            <a:r>
              <a:rPr lang="en-US" sz="1800" dirty="0" smtClean="0">
                <a:solidFill>
                  <a:schemeClr val="bg2"/>
                </a:solidFill>
              </a:rPr>
              <a:t>Scale-invariant intelligence</a:t>
            </a:r>
          </a:p>
          <a:p>
            <a:pPr>
              <a:spcAft>
                <a:spcPts val="1200"/>
              </a:spcAft>
            </a:pPr>
            <a:r>
              <a:rPr lang="en-US" sz="1800" dirty="0" smtClean="0">
                <a:solidFill>
                  <a:schemeClr val="accent5"/>
                </a:solidFill>
              </a:rPr>
              <a:t>Neural networks for machine perception</a:t>
            </a:r>
          </a:p>
          <a:p>
            <a:pPr>
              <a:spcAft>
                <a:spcPts val="1200"/>
              </a:spcAft>
            </a:pPr>
            <a:r>
              <a:rPr lang="en-US" sz="1800" dirty="0" smtClean="0">
                <a:solidFill>
                  <a:schemeClr val="accent1"/>
                </a:solidFill>
              </a:rPr>
              <a:t>Real-time interactive big data visualization</a:t>
            </a:r>
          </a:p>
          <a:p>
            <a:pPr>
              <a:spcAft>
                <a:spcPts val="1200"/>
              </a:spcAft>
            </a:pPr>
            <a:r>
              <a:rPr lang="en-US" sz="1800" dirty="0" smtClean="0"/>
              <a:t>Graph all the things</a:t>
            </a:r>
          </a:p>
          <a:p>
            <a:pPr>
              <a:spcAft>
                <a:spcPts val="1200"/>
              </a:spcAft>
            </a:pPr>
            <a:r>
              <a:rPr lang="en-US" sz="1800" dirty="0" smtClean="0">
                <a:solidFill>
                  <a:schemeClr val="accent3"/>
                </a:solidFill>
              </a:rPr>
              <a:t>Large scale machine learning cookbooks</a:t>
            </a:r>
          </a:p>
          <a:p>
            <a:pPr>
              <a:spcAft>
                <a:spcPts val="1200"/>
              </a:spcAft>
            </a:pPr>
            <a:r>
              <a:rPr lang="en-US" sz="1800" dirty="0" smtClean="0">
                <a:solidFill>
                  <a:schemeClr val="bg2"/>
                </a:solidFill>
              </a:rPr>
              <a:t>Collecting massive data via crowd-sourcing</a:t>
            </a:r>
            <a:endParaRPr lang="en-US" sz="1800" dirty="0">
              <a:solidFill>
                <a:schemeClr val="bg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7C2F18E-46AE-4775-AF21-947A0F65BC36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58061273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Big Data: 2014</a:t>
            </a:r>
            <a:br>
              <a:rPr lang="en-US" sz="2800" dirty="0" smtClean="0"/>
            </a:br>
            <a:r>
              <a:rPr lang="en-US" sz="2400" dirty="0" smtClean="0">
                <a:solidFill>
                  <a:schemeClr val="bg2"/>
                </a:solidFill>
              </a:rPr>
              <a:t>Visionaries: </a:t>
            </a:r>
            <a:r>
              <a:rPr lang="en-US" sz="2400" i="1" dirty="0" smtClean="0">
                <a:solidFill>
                  <a:schemeClr val="bg2"/>
                </a:solidFill>
              </a:rPr>
              <a:t>Big Opportunities!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0109" y="1063593"/>
            <a:ext cx="8010525" cy="3771900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en-US" sz="1800" dirty="0" smtClean="0"/>
              <a:t>Data-powered government</a:t>
            </a:r>
          </a:p>
          <a:p>
            <a:pPr>
              <a:spcAft>
                <a:spcPts val="1200"/>
              </a:spcAft>
            </a:pPr>
            <a:r>
              <a:rPr lang="en-US" sz="1800" dirty="0" smtClean="0">
                <a:solidFill>
                  <a:schemeClr val="accent3"/>
                </a:solidFill>
              </a:rPr>
              <a:t>Creating the digital brain</a:t>
            </a:r>
          </a:p>
          <a:p>
            <a:pPr>
              <a:spcAft>
                <a:spcPts val="1200"/>
              </a:spcAft>
            </a:pPr>
            <a:r>
              <a:rPr lang="en-US" sz="1800" dirty="0" smtClean="0">
                <a:solidFill>
                  <a:schemeClr val="bg2"/>
                </a:solidFill>
              </a:rPr>
              <a:t>Big industrial internet data</a:t>
            </a:r>
          </a:p>
          <a:p>
            <a:pPr>
              <a:spcAft>
                <a:spcPts val="1200"/>
              </a:spcAft>
            </a:pPr>
            <a:r>
              <a:rPr lang="en-US" sz="1800" dirty="0" smtClean="0">
                <a:solidFill>
                  <a:schemeClr val="accent5"/>
                </a:solidFill>
              </a:rPr>
              <a:t>Driving the future of smart cities</a:t>
            </a:r>
          </a:p>
          <a:p>
            <a:pPr>
              <a:spcAft>
                <a:spcPts val="1200"/>
              </a:spcAft>
            </a:pPr>
            <a:r>
              <a:rPr lang="en-US" sz="1800" dirty="0" smtClean="0">
                <a:solidFill>
                  <a:schemeClr val="accent1"/>
                </a:solidFill>
              </a:rPr>
              <a:t>The ocean’s big data platform</a:t>
            </a:r>
          </a:p>
          <a:p>
            <a:pPr>
              <a:spcAft>
                <a:spcPts val="1200"/>
              </a:spcAft>
            </a:pPr>
            <a:r>
              <a:rPr lang="en-US" sz="1800" dirty="0" smtClean="0"/>
              <a:t>Big data maps to renewable energy</a:t>
            </a:r>
          </a:p>
          <a:p>
            <a:pPr>
              <a:spcAft>
                <a:spcPts val="1200"/>
              </a:spcAft>
            </a:pPr>
            <a:r>
              <a:rPr lang="en-US" sz="1800" dirty="0" smtClean="0">
                <a:solidFill>
                  <a:schemeClr val="accent3"/>
                </a:solidFill>
              </a:rPr>
              <a:t>Open source big data for defense</a:t>
            </a:r>
          </a:p>
          <a:p>
            <a:pPr>
              <a:spcAft>
                <a:spcPts val="1200"/>
              </a:spcAft>
            </a:pPr>
            <a:r>
              <a:rPr lang="en-US" sz="1800" dirty="0" smtClean="0">
                <a:solidFill>
                  <a:schemeClr val="bg2"/>
                </a:solidFill>
              </a:rPr>
              <a:t>Big data for big power: the smart grid</a:t>
            </a:r>
            <a:endParaRPr lang="en-US" sz="1800" dirty="0">
              <a:solidFill>
                <a:schemeClr val="bg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7C2F18E-46AE-4775-AF21-947A0F65BC36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2425110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Big Data: 2015</a:t>
            </a:r>
            <a:br>
              <a:rPr lang="en-US" sz="2800" dirty="0" smtClean="0"/>
            </a:br>
            <a:r>
              <a:rPr lang="en-US" sz="2400" dirty="0" smtClean="0">
                <a:solidFill>
                  <a:schemeClr val="bg2"/>
                </a:solidFill>
              </a:rPr>
              <a:t>Crossing the Chasm: </a:t>
            </a:r>
            <a:r>
              <a:rPr lang="en-US" sz="2400" i="1" dirty="0" smtClean="0">
                <a:solidFill>
                  <a:schemeClr val="bg2"/>
                </a:solidFill>
              </a:rPr>
              <a:t>Pragmatists in Pain!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7C2F18E-46AE-4775-AF21-947A0F65BC36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725789" y="951833"/>
            <a:ext cx="8010525" cy="2573687"/>
          </a:xfrm>
        </p:spPr>
        <p:txBody>
          <a:bodyPr/>
          <a:lstStyle/>
          <a:p>
            <a:r>
              <a:rPr lang="en-US" dirty="0" smtClean="0"/>
              <a:t>Big Data visionaries pose existential threats</a:t>
            </a:r>
          </a:p>
          <a:p>
            <a:pPr lvl="1"/>
            <a:r>
              <a:rPr lang="en-US" dirty="0" smtClean="0"/>
              <a:t>Amazon and the existence of traditional RETAIL</a:t>
            </a:r>
          </a:p>
          <a:p>
            <a:pPr lvl="1"/>
            <a:r>
              <a:rPr lang="en-US" dirty="0" smtClean="0"/>
              <a:t>Google and the future of traditional ADVERTISING</a:t>
            </a:r>
          </a:p>
          <a:p>
            <a:pPr lvl="1"/>
            <a:r>
              <a:rPr lang="en-US" dirty="0" smtClean="0"/>
              <a:t>Cybercriminals and the future of traditional SECURITY</a:t>
            </a:r>
          </a:p>
          <a:p>
            <a:pPr lvl="1"/>
            <a:endParaRPr lang="en-US" dirty="0"/>
          </a:p>
          <a:p>
            <a:r>
              <a:rPr lang="en-US" dirty="0" smtClean="0"/>
              <a:t>The penny drops: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701040" y="3417750"/>
            <a:ext cx="7874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/>
            <a:r>
              <a:rPr lang="en-US" sz="2000" i="1" dirty="0">
                <a:solidFill>
                  <a:schemeClr val="bg2"/>
                </a:solidFill>
              </a:rPr>
              <a:t>“Without big data analytics, companies are blind and deaf, wandering out onto the web </a:t>
            </a:r>
            <a:r>
              <a:rPr lang="en-US" sz="2000" i="1" dirty="0" smtClean="0">
                <a:solidFill>
                  <a:schemeClr val="bg2"/>
                </a:solidFill>
              </a:rPr>
              <a:t>like </a:t>
            </a:r>
            <a:r>
              <a:rPr lang="en-US" sz="2000" i="1" dirty="0">
                <a:solidFill>
                  <a:schemeClr val="bg2"/>
                </a:solidFill>
              </a:rPr>
              <a:t>deer onto a freeway.”</a:t>
            </a: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9060444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8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bldLvl="2"/>
      <p:bldP spid="6" grpId="0"/>
    </p:bldLst>
  </p:timing>
</p:sld>
</file>

<file path=ppt/theme/theme1.xml><?xml version="1.0" encoding="utf-8"?>
<a:theme xmlns:a="http://schemas.openxmlformats.org/drawingml/2006/main" name="GMoore2011F">
  <a:themeElements>
    <a:clrScheme name="GM_ColorsE">
      <a:dk1>
        <a:srgbClr val="4F4F51"/>
      </a:dk1>
      <a:lt1>
        <a:srgbClr val="FFFFFF"/>
      </a:lt1>
      <a:dk2>
        <a:srgbClr val="000094"/>
      </a:dk2>
      <a:lt2>
        <a:srgbClr val="FF7D11"/>
      </a:lt2>
      <a:accent1>
        <a:srgbClr val="CC0000"/>
      </a:accent1>
      <a:accent2>
        <a:srgbClr val="000000"/>
      </a:accent2>
      <a:accent3>
        <a:srgbClr val="0AC216"/>
      </a:accent3>
      <a:accent4>
        <a:srgbClr val="5278EC"/>
      </a:accent4>
      <a:accent5>
        <a:srgbClr val="8F1EE1"/>
      </a:accent5>
      <a:accent6>
        <a:srgbClr val="037C03"/>
      </a:accent6>
      <a:hlink>
        <a:srgbClr val="FFF000"/>
      </a:hlink>
      <a:folHlink>
        <a:srgbClr val="98162D"/>
      </a:folHlink>
    </a:clrScheme>
    <a:fontScheme name="Seven Questions 10-03 White Slides">
      <a:majorFont>
        <a:latin typeface="Tahoma"/>
        <a:ea typeface=""/>
        <a:cs typeface=""/>
      </a:majorFont>
      <a:minorFont>
        <a:latin typeface="Arial"/>
        <a:ea typeface=""/>
        <a:cs typeface="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even Questions 10-03 White Slid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ven Questions 10-03 White Slide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ven Questions 10-03 White Slide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ven Questions 10-03 White Slide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ven Questions 10-03 White Slide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ven Questions 10-03 White Slide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ven Questions 10-03 White Slide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ven Questions 10-03 White Slides 8">
        <a:dk1>
          <a:srgbClr val="808080"/>
        </a:dk1>
        <a:lt1>
          <a:srgbClr val="FFFFFF"/>
        </a:lt1>
        <a:dk2>
          <a:srgbClr val="003366"/>
        </a:dk2>
        <a:lt2>
          <a:srgbClr val="FFFFFF"/>
        </a:lt2>
        <a:accent1>
          <a:srgbClr val="00CC99"/>
        </a:accent1>
        <a:accent2>
          <a:srgbClr val="3333CC"/>
        </a:accent2>
        <a:accent3>
          <a:srgbClr val="AAADB8"/>
        </a:accent3>
        <a:accent4>
          <a:srgbClr val="DADADA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ven Questions 10-03 White Slides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AB9191"/>
        </a:accent1>
        <a:accent2>
          <a:srgbClr val="800000"/>
        </a:accent2>
        <a:accent3>
          <a:srgbClr val="FFFFFF"/>
        </a:accent3>
        <a:accent4>
          <a:srgbClr val="000000"/>
        </a:accent4>
        <a:accent5>
          <a:srgbClr val="D2C7C7"/>
        </a:accent5>
        <a:accent6>
          <a:srgbClr val="730000"/>
        </a:accent6>
        <a:hlink>
          <a:srgbClr val="CF3B1D"/>
        </a:hlink>
        <a:folHlink>
          <a:srgbClr val="B8852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ven Questions 10-03 White Slides 10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FFFFFF"/>
        </a:accent1>
        <a:accent2>
          <a:srgbClr val="00CC00"/>
        </a:accent2>
        <a:accent3>
          <a:srgbClr val="FFFFFF"/>
        </a:accent3>
        <a:accent4>
          <a:srgbClr val="000000"/>
        </a:accent4>
        <a:accent5>
          <a:srgbClr val="FFFFFF"/>
        </a:accent5>
        <a:accent6>
          <a:srgbClr val="00B900"/>
        </a:accent6>
        <a:hlink>
          <a:srgbClr val="F80000"/>
        </a:hlink>
        <a:folHlink>
          <a:srgbClr val="FBDE0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ven Questions 10-03 White Slides 11">
        <a:dk1>
          <a:srgbClr val="FBDE07"/>
        </a:dk1>
        <a:lt1>
          <a:srgbClr val="FFFFFF"/>
        </a:lt1>
        <a:dk2>
          <a:srgbClr val="000000"/>
        </a:dk2>
        <a:lt2>
          <a:srgbClr val="333333"/>
        </a:lt2>
        <a:accent1>
          <a:srgbClr val="FFFFFF"/>
        </a:accent1>
        <a:accent2>
          <a:srgbClr val="00CC00"/>
        </a:accent2>
        <a:accent3>
          <a:srgbClr val="FFFFFF"/>
        </a:accent3>
        <a:accent4>
          <a:srgbClr val="D6BD05"/>
        </a:accent4>
        <a:accent5>
          <a:srgbClr val="FFFFFF"/>
        </a:accent5>
        <a:accent6>
          <a:srgbClr val="00B900"/>
        </a:accent6>
        <a:hlink>
          <a:srgbClr val="F80000"/>
        </a:hlink>
        <a:folHlink>
          <a:srgbClr val="FBDE0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ven Questions 10-03 White Slides 12">
        <a:dk1>
          <a:srgbClr val="B2B2B2"/>
        </a:dk1>
        <a:lt1>
          <a:srgbClr val="E8C014"/>
        </a:lt1>
        <a:dk2>
          <a:srgbClr val="000066"/>
        </a:dk2>
        <a:lt2>
          <a:srgbClr val="E8C014"/>
        </a:lt2>
        <a:accent1>
          <a:srgbClr val="FFFFFF"/>
        </a:accent1>
        <a:accent2>
          <a:srgbClr val="09A714"/>
        </a:accent2>
        <a:accent3>
          <a:srgbClr val="AAAAB8"/>
        </a:accent3>
        <a:accent4>
          <a:srgbClr val="C6A40F"/>
        </a:accent4>
        <a:accent5>
          <a:srgbClr val="FFFFFF"/>
        </a:accent5>
        <a:accent6>
          <a:srgbClr val="079711"/>
        </a:accent6>
        <a:hlink>
          <a:srgbClr val="777777"/>
        </a:hlink>
        <a:folHlink>
          <a:srgbClr val="E8C01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ven Questions 10-03 White Slides 13">
        <a:dk1>
          <a:srgbClr val="00007E"/>
        </a:dk1>
        <a:lt1>
          <a:srgbClr val="FFFFFF"/>
        </a:lt1>
        <a:dk2>
          <a:srgbClr val="00007E"/>
        </a:dk2>
        <a:lt2>
          <a:srgbClr val="B2B2B2"/>
        </a:lt2>
        <a:accent1>
          <a:srgbClr val="CC0000"/>
        </a:accent1>
        <a:accent2>
          <a:srgbClr val="00A714"/>
        </a:accent2>
        <a:accent3>
          <a:srgbClr val="FFFFFF"/>
        </a:accent3>
        <a:accent4>
          <a:srgbClr val="00006B"/>
        </a:accent4>
        <a:accent5>
          <a:srgbClr val="E2AAAA"/>
        </a:accent5>
        <a:accent6>
          <a:srgbClr val="009711"/>
        </a:accent6>
        <a:hlink>
          <a:srgbClr val="09A714"/>
        </a:hlink>
        <a:folHlink>
          <a:srgbClr val="E8C01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ven Questions 10-03 White Slides 14">
        <a:dk1>
          <a:srgbClr val="000000"/>
        </a:dk1>
        <a:lt1>
          <a:srgbClr val="FFFFFF"/>
        </a:lt1>
        <a:dk2>
          <a:srgbClr val="00007E"/>
        </a:dk2>
        <a:lt2>
          <a:srgbClr val="AFAFAF"/>
        </a:lt2>
        <a:accent1>
          <a:srgbClr val="CC0000"/>
        </a:accent1>
        <a:accent2>
          <a:srgbClr val="E8C014"/>
        </a:accent2>
        <a:accent3>
          <a:srgbClr val="FFFFFF"/>
        </a:accent3>
        <a:accent4>
          <a:srgbClr val="000000"/>
        </a:accent4>
        <a:accent5>
          <a:srgbClr val="E2AAAA"/>
        </a:accent5>
        <a:accent6>
          <a:srgbClr val="D2AE11"/>
        </a:accent6>
        <a:hlink>
          <a:srgbClr val="09A714"/>
        </a:hlink>
        <a:folHlink>
          <a:srgbClr val="648ED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GMoore2011F</Template>
  <TotalTime>36129</TotalTime>
  <Pages>123</Pages>
  <Words>474</Words>
  <Application>Microsoft Macintosh PowerPoint</Application>
  <PresentationFormat>On-screen Show (16:9)</PresentationFormat>
  <Paragraphs>109</Paragraphs>
  <Slides>10</Slides>
  <Notes>3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GMoore2011F</vt:lpstr>
      <vt:lpstr>Crossing the Chasm</vt:lpstr>
      <vt:lpstr>How High-Tech Markets Develop The Technology Adoption Life Cycle</vt:lpstr>
      <vt:lpstr>Crossing the Chasm Two Key Principles</vt:lpstr>
      <vt:lpstr>Crossing the Chasm What’s New?  Consumer IT!</vt:lpstr>
      <vt:lpstr>Crossing the Chasm What’s Not?  Enterprise IT!</vt:lpstr>
      <vt:lpstr>Big Data: 2014 Technology Enthuiasts: Cool Tools!!</vt:lpstr>
      <vt:lpstr>Big Data: 2014 Visionaries: Powerful Concepts!</vt:lpstr>
      <vt:lpstr>Big Data: 2014 Visionaries: Big Opportunities!</vt:lpstr>
      <vt:lpstr>Big Data: 2015 Crossing the Chasm: Pragmatists in Pain!</vt:lpstr>
      <vt:lpstr>gmoore@geoffreyamoore.com  twitter.com/geoffreyamoore  http://linkd.in/YnBwig 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Gorilla Game2</dc:title>
  <dc:subject>RSCO gillsans</dc:subject>
  <dc:creator>Geoffrey A. Moore</dc:creator>
  <cp:lastModifiedBy>Sophia DeMartini</cp:lastModifiedBy>
  <cp:revision>1589</cp:revision>
  <cp:lastPrinted>1997-12-02T15:43:52Z</cp:lastPrinted>
  <dcterms:created xsi:type="dcterms:W3CDTF">2014-02-08T23:52:32Z</dcterms:created>
  <dcterms:modified xsi:type="dcterms:W3CDTF">2014-02-08T23:52:55Z</dcterms:modified>
</cp:coreProperties>
</file>